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header3.xml" ContentType="application/vnd.openxmlformats-officedocument.wordprocessingml.header+xml"/>
  <Override PartName="/word/footer1.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header6.xml" ContentType="application/vnd.openxmlformats-officedocument.wordprocessingml.header+xml"/>
  <Override PartName="/word/footer4.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footer5.xml" ContentType="application/vnd.openxmlformats-officedocument.wordprocessingml.footer+xml"/>
  <Override PartName="/word/footer6.xml" ContentType="application/vnd.openxmlformats-officedocument.wordprocessingml.footer+xml"/>
  <Override PartName="/word/header10.xml" ContentType="application/vnd.openxmlformats-officedocument.wordprocessingml.header+xml"/>
  <Override PartName="/word/footer7.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p w14:paraId="3EEA70E7" w14:textId="40171FB8" w:rsidR="009E4BD0" w:rsidRPr="001365B9" w:rsidRDefault="00594DB7" w:rsidP="001365B9">
      <w:pPr>
        <w:rPr>
          <w:b/>
          <w:color w:val="FF0000"/>
        </w:rPr>
        <w:sectPr w:rsidR="009E4BD0" w:rsidRPr="001365B9" w:rsidSect="00D7407A">
          <w:headerReference w:type="even" r:id="rId14"/>
          <w:headerReference w:type="default" r:id="rId15"/>
          <w:headerReference w:type="first" r:id="rId16"/>
          <w:footerReference w:type="first" r:id="rId17"/>
          <w:pgSz w:w="11906" w:h="16838" w:code="9"/>
          <w:pgMar w:top="1134" w:right="1418" w:bottom="1134" w:left="1418" w:header="851" w:footer="851" w:gutter="0"/>
          <w:pgNumType w:start="2"/>
          <w:cols w:space="708"/>
          <w:titlePg/>
          <w:docGrid w:linePitch="360"/>
        </w:sectPr>
      </w:pPr>
      <w:r>
        <w:rPr>
          <w:b/>
          <w:bCs/>
          <w:noProof/>
          <w:color w:val="FF0000"/>
        </w:rPr>
        <w:drawing>
          <wp:anchor distT="0" distB="0" distL="114300" distR="114300" simplePos="0" relativeHeight="251658242" behindDoc="1" locked="0" layoutInCell="1" allowOverlap="1" wp14:anchorId="57E5AC8B" wp14:editId="0DB7D489">
            <wp:simplePos x="0" y="0"/>
            <wp:positionH relativeFrom="page">
              <wp:posOffset>0</wp:posOffset>
            </wp:positionH>
            <wp:positionV relativeFrom="paragraph">
              <wp:posOffset>-1456055</wp:posOffset>
            </wp:positionV>
            <wp:extent cx="7715250" cy="10676255"/>
            <wp:effectExtent l="0" t="0" r="0" b="0"/>
            <wp:wrapNone/>
            <wp:docPr id="2" name="Picture 2" descr="Australian Human Rights Commission Annual Report 2019 - 2020. &#10;&#10;Cover Photo: Winner of the 2019 Human Rights Medal, Ms Rosemary Kayess. Mrs Kayess received the 2019 Human Rights Medal in recognition of her work in international human rights law for people with disability.&#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descr="Australian Human Rights Commission Annual Report 2019 - 2020. &#10;&#10;Cover Photo: Winner of the 2019 Human Rights Medal, Ms Rosemary Kayess. Mrs Kayess received the 2019 Human Rights Medal in recognition of her work in international human rights law for people with disability.&#10;"/>
                    <pic:cNvPicPr>
                      <a:picLocks noChangeAspect="1" noChangeArrowheads="1"/>
                    </pic:cNvPicPr>
                  </pic:nvPicPr>
                  <pic:blipFill>
                    <a:blip r:embed="rId18" cstate="print">
                      <a:extLst>
                        <a:ext uri="{28A0092B-C50C-407E-A947-70E740481C1C}">
                          <a14:useLocalDpi xmlns:a14="http://schemas.microsoft.com/office/drawing/2010/main" val="0"/>
                        </a:ext>
                      </a:extLst>
                    </a:blip>
                    <a:srcRect/>
                    <a:stretch>
                      <a:fillRect/>
                    </a:stretch>
                  </pic:blipFill>
                  <pic:spPr bwMode="auto">
                    <a:xfrm>
                      <a:off x="0" y="0"/>
                      <a:ext cx="7715250" cy="10676255"/>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2A387FD9" w14:textId="0DE6939A" w:rsidR="001365B9" w:rsidRPr="00DB2ACF" w:rsidRDefault="001365B9" w:rsidP="001365B9">
      <w:pPr>
        <w:spacing w:before="3480"/>
        <w:rPr>
          <w:rFonts w:cs="Open Sans"/>
          <w:b/>
          <w:sz w:val="16"/>
          <w:szCs w:val="16"/>
        </w:rPr>
      </w:pPr>
      <w:bookmarkStart w:id="0" w:name="_Toc209316062"/>
      <w:bookmarkStart w:id="1" w:name="_Toc495575698"/>
      <w:bookmarkStart w:id="2" w:name="_Toc525801655"/>
      <w:bookmarkStart w:id="3" w:name="_Toc20947868"/>
      <w:bookmarkStart w:id="4" w:name="_Toc48556176"/>
      <w:bookmarkEnd w:id="0"/>
      <w:r w:rsidRPr="00DB2ACF">
        <w:rPr>
          <w:rFonts w:cs="Open Sans"/>
          <w:b/>
          <w:sz w:val="16"/>
          <w:szCs w:val="16"/>
        </w:rPr>
        <w:lastRenderedPageBreak/>
        <w:t>© Australian Human Rights Commission 20</w:t>
      </w:r>
      <w:r>
        <w:rPr>
          <w:rFonts w:cs="Open Sans"/>
          <w:b/>
          <w:sz w:val="16"/>
          <w:szCs w:val="16"/>
        </w:rPr>
        <w:t>20</w:t>
      </w:r>
    </w:p>
    <w:p w14:paraId="548D6220" w14:textId="77777777" w:rsidR="001365B9" w:rsidRPr="00DB2ACF" w:rsidRDefault="001365B9" w:rsidP="001365B9">
      <w:pPr>
        <w:rPr>
          <w:rFonts w:cs="Open Sans"/>
          <w:sz w:val="16"/>
          <w:szCs w:val="16"/>
        </w:rPr>
      </w:pPr>
      <w:r w:rsidRPr="00DB2ACF">
        <w:rPr>
          <w:rFonts w:cs="Open Sans"/>
          <w:sz w:val="16"/>
          <w:szCs w:val="16"/>
        </w:rPr>
        <w:t xml:space="preserve">The Australian Human Rights Commission encourages the dissemination and exchange of information provided in this publication. </w:t>
      </w:r>
    </w:p>
    <w:p w14:paraId="4EFA4B9A" w14:textId="77777777" w:rsidR="001365B9" w:rsidRPr="00DB2ACF" w:rsidRDefault="765A77EE" w:rsidP="001365B9">
      <w:pPr>
        <w:rPr>
          <w:rFonts w:cs="Open Sans"/>
          <w:sz w:val="16"/>
          <w:szCs w:val="16"/>
        </w:rPr>
      </w:pPr>
      <w:r>
        <w:rPr>
          <w:noProof/>
        </w:rPr>
        <w:drawing>
          <wp:inline distT="0" distB="0" distL="0" distR="0" wp14:anchorId="70B07175" wp14:editId="5979064F">
            <wp:extent cx="1016000" cy="361758"/>
            <wp:effectExtent l="0" t="0" r="0" b="0"/>
            <wp:docPr id="5" name="Picture 1" descr="cid:image003.jpg@01CE1A65.17DB25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pic:nvPicPr>
                  <pic:blipFill>
                    <a:blip r:embed="rId19">
                      <a:extLst>
                        <a:ext uri="{28A0092B-C50C-407E-A947-70E740481C1C}">
                          <a14:useLocalDpi xmlns:a14="http://schemas.microsoft.com/office/drawing/2010/main" val="0"/>
                        </a:ext>
                      </a:extLst>
                    </a:blip>
                    <a:stretch>
                      <a:fillRect/>
                    </a:stretch>
                  </pic:blipFill>
                  <pic:spPr>
                    <a:xfrm>
                      <a:off x="0" y="0"/>
                      <a:ext cx="1016000" cy="361758"/>
                    </a:xfrm>
                    <a:prstGeom prst="rect">
                      <a:avLst/>
                    </a:prstGeom>
                  </pic:spPr>
                </pic:pic>
              </a:graphicData>
            </a:graphic>
          </wp:inline>
        </w:drawing>
      </w:r>
    </w:p>
    <w:p w14:paraId="733334F3" w14:textId="77777777" w:rsidR="001365B9" w:rsidRPr="00DB2ACF" w:rsidRDefault="001365B9" w:rsidP="001365B9">
      <w:pPr>
        <w:rPr>
          <w:rFonts w:cs="Open Sans"/>
          <w:sz w:val="16"/>
          <w:szCs w:val="16"/>
        </w:rPr>
      </w:pPr>
      <w:r w:rsidRPr="00DB2ACF">
        <w:rPr>
          <w:rFonts w:cs="Open Sans"/>
          <w:sz w:val="16"/>
          <w:szCs w:val="16"/>
        </w:rPr>
        <w:t xml:space="preserve">All material presented in this publication is licensed under the </w:t>
      </w:r>
      <w:hyperlink r:id="rId20" w:history="1">
        <w:r w:rsidRPr="00DB2ACF">
          <w:rPr>
            <w:rStyle w:val="Hyperlink"/>
            <w:rFonts w:cs="Open Sans"/>
            <w:sz w:val="16"/>
            <w:szCs w:val="16"/>
          </w:rPr>
          <w:t>Creative Commons Attribution 4.0 International Licence</w:t>
        </w:r>
      </w:hyperlink>
      <w:r w:rsidRPr="00DB2ACF">
        <w:rPr>
          <w:rFonts w:cs="Open Sans"/>
          <w:sz w:val="16"/>
          <w:szCs w:val="16"/>
        </w:rPr>
        <w:t>, with the exception of:</w:t>
      </w:r>
    </w:p>
    <w:p w14:paraId="0E833E99" w14:textId="77777777" w:rsidR="001365B9" w:rsidRPr="00DB2ACF" w:rsidRDefault="001365B9" w:rsidP="001365B9">
      <w:pPr>
        <w:pStyle w:val="BulletTextlessspace"/>
        <w:spacing w:after="0"/>
        <w:ind w:left="714" w:hanging="357"/>
        <w:rPr>
          <w:rFonts w:ascii="Open Sans" w:hAnsi="Open Sans" w:cs="Open Sans"/>
          <w:sz w:val="16"/>
          <w:szCs w:val="16"/>
        </w:rPr>
      </w:pPr>
      <w:r w:rsidRPr="00DB2ACF">
        <w:rPr>
          <w:rFonts w:ascii="Open Sans" w:hAnsi="Open Sans" w:cs="Open Sans"/>
          <w:sz w:val="16"/>
          <w:szCs w:val="16"/>
        </w:rPr>
        <w:t>photographs and images</w:t>
      </w:r>
    </w:p>
    <w:p w14:paraId="5C0531D9" w14:textId="77777777" w:rsidR="001365B9" w:rsidRPr="00DB2ACF" w:rsidRDefault="001365B9" w:rsidP="001365B9">
      <w:pPr>
        <w:pStyle w:val="BulletTextlessspace"/>
        <w:spacing w:before="0" w:after="0"/>
        <w:ind w:left="714" w:hanging="357"/>
        <w:rPr>
          <w:rFonts w:ascii="Open Sans" w:hAnsi="Open Sans" w:cs="Open Sans"/>
          <w:sz w:val="16"/>
          <w:szCs w:val="16"/>
        </w:rPr>
      </w:pPr>
      <w:r w:rsidRPr="00DB2ACF">
        <w:rPr>
          <w:rFonts w:ascii="Open Sans" w:hAnsi="Open Sans" w:cs="Open Sans"/>
          <w:sz w:val="16"/>
          <w:szCs w:val="16"/>
        </w:rPr>
        <w:t>the Commission’s logo, any branding or trademarks</w:t>
      </w:r>
    </w:p>
    <w:p w14:paraId="4E56297F" w14:textId="77777777" w:rsidR="001365B9" w:rsidRPr="00DB2ACF" w:rsidRDefault="001365B9" w:rsidP="001365B9">
      <w:pPr>
        <w:pStyle w:val="BulletTextlessspace"/>
        <w:spacing w:before="0"/>
        <w:ind w:left="714" w:hanging="357"/>
        <w:rPr>
          <w:rFonts w:ascii="Open Sans" w:hAnsi="Open Sans" w:cs="Open Sans"/>
          <w:sz w:val="16"/>
          <w:szCs w:val="16"/>
        </w:rPr>
      </w:pPr>
      <w:r w:rsidRPr="00DB2ACF">
        <w:rPr>
          <w:rFonts w:ascii="Open Sans" w:hAnsi="Open Sans" w:cs="Open Sans"/>
          <w:sz w:val="16"/>
          <w:szCs w:val="16"/>
        </w:rPr>
        <w:t>where otherwise indicated.</w:t>
      </w:r>
    </w:p>
    <w:p w14:paraId="5A82DAE8" w14:textId="77777777" w:rsidR="001365B9" w:rsidRPr="00DB2ACF" w:rsidRDefault="001365B9" w:rsidP="001365B9">
      <w:pPr>
        <w:rPr>
          <w:rFonts w:cs="Open Sans"/>
          <w:sz w:val="16"/>
          <w:szCs w:val="16"/>
        </w:rPr>
      </w:pPr>
      <w:r w:rsidRPr="00DB2ACF">
        <w:rPr>
          <w:rFonts w:cs="Open Sans"/>
          <w:sz w:val="16"/>
          <w:szCs w:val="16"/>
        </w:rPr>
        <w:t xml:space="preserve">To view a copy of this licence, visit </w:t>
      </w:r>
      <w:hyperlink r:id="rId21" w:history="1">
        <w:r w:rsidRPr="00DB2ACF">
          <w:rPr>
            <w:rStyle w:val="Hyperlink"/>
            <w:rFonts w:cs="Open Sans"/>
            <w:sz w:val="16"/>
            <w:szCs w:val="16"/>
          </w:rPr>
          <w:t>http://creativecommons.org/licenses/by/4.0/legalcode</w:t>
        </w:r>
      </w:hyperlink>
      <w:r w:rsidRPr="00DB2ACF">
        <w:rPr>
          <w:rFonts w:cs="Open Sans"/>
          <w:sz w:val="16"/>
          <w:szCs w:val="16"/>
        </w:rPr>
        <w:t>.</w:t>
      </w:r>
    </w:p>
    <w:p w14:paraId="6914D417" w14:textId="10300802" w:rsidR="001365B9" w:rsidRPr="00DB2ACF" w:rsidRDefault="001365B9" w:rsidP="001365B9">
      <w:pPr>
        <w:rPr>
          <w:rFonts w:cs="Open Sans"/>
          <w:sz w:val="16"/>
          <w:szCs w:val="16"/>
        </w:rPr>
      </w:pPr>
      <w:r w:rsidRPr="00DB2ACF">
        <w:rPr>
          <w:rFonts w:cs="Open Sans"/>
          <w:sz w:val="16"/>
          <w:szCs w:val="16"/>
        </w:rPr>
        <w:t xml:space="preserve">In essence, you are free to copy, communicate and adapt the publication, as long as you attribute the Australian Human Rights Commission and abide by the other licence terms. </w:t>
      </w:r>
      <w:r w:rsidRPr="00DB2ACF">
        <w:rPr>
          <w:rFonts w:cs="Open Sans"/>
          <w:b/>
          <w:sz w:val="16"/>
          <w:szCs w:val="16"/>
        </w:rPr>
        <w:t>Please give attribution to: © Australian Human Rights Commission 20</w:t>
      </w:r>
      <w:r>
        <w:rPr>
          <w:rFonts w:cs="Open Sans"/>
          <w:b/>
          <w:sz w:val="16"/>
          <w:szCs w:val="16"/>
        </w:rPr>
        <w:t>20</w:t>
      </w:r>
      <w:r w:rsidRPr="00DB2ACF">
        <w:rPr>
          <w:rFonts w:cs="Open Sans"/>
          <w:sz w:val="16"/>
          <w:szCs w:val="16"/>
        </w:rPr>
        <w:t>.</w:t>
      </w:r>
    </w:p>
    <w:p w14:paraId="5F196014" w14:textId="77777777" w:rsidR="001365B9" w:rsidRDefault="001365B9" w:rsidP="001365B9">
      <w:pPr>
        <w:spacing w:after="120"/>
        <w:rPr>
          <w:rFonts w:cs="Open Sans"/>
          <w:b/>
          <w:sz w:val="16"/>
          <w:szCs w:val="16"/>
        </w:rPr>
      </w:pPr>
      <w:r w:rsidRPr="000D57CD">
        <w:rPr>
          <w:rFonts w:cs="Open Sans"/>
          <w:b/>
          <w:sz w:val="16"/>
          <w:szCs w:val="16"/>
        </w:rPr>
        <w:t>ISSN 1837-6444</w:t>
      </w:r>
    </w:p>
    <w:p w14:paraId="6B87C46B" w14:textId="266B76D9" w:rsidR="001365B9" w:rsidRPr="00287651" w:rsidRDefault="001365B9" w:rsidP="001365B9">
      <w:pPr>
        <w:rPr>
          <w:rFonts w:cs="Open Sans"/>
          <w:sz w:val="16"/>
          <w:szCs w:val="16"/>
        </w:rPr>
      </w:pPr>
      <w:r w:rsidRPr="007F3924">
        <w:rPr>
          <w:rFonts w:cs="Open Sans"/>
          <w:sz w:val="16"/>
          <w:szCs w:val="16"/>
        </w:rPr>
        <w:t xml:space="preserve">Annual Report and </w:t>
      </w:r>
      <w:r>
        <w:rPr>
          <w:rFonts w:cs="Open Sans"/>
          <w:sz w:val="16"/>
          <w:szCs w:val="16"/>
        </w:rPr>
        <w:t xml:space="preserve">Financial and </w:t>
      </w:r>
      <w:r w:rsidRPr="007F3924">
        <w:rPr>
          <w:rFonts w:cs="Open Sans"/>
          <w:sz w:val="16"/>
          <w:szCs w:val="16"/>
        </w:rPr>
        <w:t>Non-Financial Statement 2019</w:t>
      </w:r>
      <w:r>
        <w:rPr>
          <w:rFonts w:cs="Open Sans"/>
          <w:sz w:val="16"/>
          <w:szCs w:val="16"/>
        </w:rPr>
        <w:t>–2020</w:t>
      </w:r>
      <w:r w:rsidRPr="007F3924">
        <w:rPr>
          <w:rFonts w:cs="Open Sans"/>
          <w:sz w:val="16"/>
          <w:szCs w:val="16"/>
        </w:rPr>
        <w:t>.</w:t>
      </w:r>
    </w:p>
    <w:p w14:paraId="52871EF4" w14:textId="77777777" w:rsidR="001365B9" w:rsidRPr="00DB2ACF" w:rsidRDefault="001365B9" w:rsidP="001365B9">
      <w:pPr>
        <w:rPr>
          <w:rFonts w:cs="Open Sans"/>
          <w:sz w:val="16"/>
          <w:szCs w:val="16"/>
        </w:rPr>
      </w:pPr>
      <w:r w:rsidRPr="00DB2ACF">
        <w:rPr>
          <w:rFonts w:cs="Open Sans"/>
          <w:sz w:val="16"/>
          <w:szCs w:val="16"/>
        </w:rPr>
        <w:t xml:space="preserve">This publication can be found in electronic format on the Australian Human Rights Commission’s website at: </w:t>
      </w:r>
      <w:hyperlink r:id="rId22" w:history="1">
        <w:r w:rsidRPr="00DB2ACF">
          <w:rPr>
            <w:rStyle w:val="Hyperlink"/>
            <w:rFonts w:cs="Open Sans"/>
            <w:sz w:val="16"/>
            <w:szCs w:val="16"/>
          </w:rPr>
          <w:t>www.humanrights.gov.au/our-work/commission-general/publications/annual-reports</w:t>
        </w:r>
      </w:hyperlink>
      <w:r w:rsidRPr="00DB2ACF">
        <w:rPr>
          <w:rFonts w:cs="Open Sans"/>
          <w:sz w:val="16"/>
          <w:szCs w:val="16"/>
        </w:rPr>
        <w:t>.</w:t>
      </w:r>
    </w:p>
    <w:p w14:paraId="24BB47A4" w14:textId="77777777" w:rsidR="001365B9" w:rsidRPr="00DB2ACF" w:rsidRDefault="001365B9" w:rsidP="001365B9">
      <w:pPr>
        <w:rPr>
          <w:rFonts w:cs="Open Sans"/>
          <w:sz w:val="16"/>
          <w:szCs w:val="16"/>
        </w:rPr>
      </w:pPr>
      <w:r w:rsidRPr="00DB2ACF">
        <w:rPr>
          <w:rFonts w:cs="Open Sans"/>
          <w:sz w:val="16"/>
          <w:szCs w:val="16"/>
        </w:rPr>
        <w:t>For further information about the Australian Human Rights Commission or copyright in this publication, please contact:</w:t>
      </w:r>
      <w:r w:rsidRPr="00DB2ACF">
        <w:rPr>
          <w:rFonts w:cs="Open Sans"/>
          <w:sz w:val="16"/>
          <w:szCs w:val="16"/>
        </w:rPr>
        <w:br/>
        <w:t xml:space="preserve">Communications Unit, Australian Human Rights Commission, GPO Box 5218, SYDNEY NSW 2001 Telephone: (02) 9284 9600, email: </w:t>
      </w:r>
      <w:hyperlink r:id="rId23" w:history="1">
        <w:r w:rsidRPr="00DB2ACF">
          <w:rPr>
            <w:rStyle w:val="Hyperlink"/>
            <w:rFonts w:cs="Open Sans"/>
            <w:sz w:val="16"/>
            <w:szCs w:val="16"/>
          </w:rPr>
          <w:t>communications@humanrights.gov.au</w:t>
        </w:r>
      </w:hyperlink>
      <w:r w:rsidRPr="00DB2ACF">
        <w:rPr>
          <w:rFonts w:cs="Open Sans"/>
          <w:sz w:val="16"/>
          <w:szCs w:val="16"/>
        </w:rPr>
        <w:t xml:space="preserve">, website: </w:t>
      </w:r>
      <w:hyperlink r:id="rId24" w:history="1">
        <w:r w:rsidRPr="00DB2ACF">
          <w:rPr>
            <w:rStyle w:val="Hyperlink"/>
            <w:rFonts w:cs="Open Sans"/>
            <w:sz w:val="16"/>
            <w:szCs w:val="16"/>
          </w:rPr>
          <w:t>www.humanrights.gov.au</w:t>
        </w:r>
      </w:hyperlink>
      <w:r w:rsidRPr="00DB2ACF">
        <w:rPr>
          <w:rFonts w:cs="Open Sans"/>
          <w:sz w:val="16"/>
          <w:szCs w:val="16"/>
        </w:rPr>
        <w:t>.</w:t>
      </w:r>
    </w:p>
    <w:p w14:paraId="3FB81F9E" w14:textId="77777777" w:rsidR="001365B9" w:rsidRDefault="001365B9" w:rsidP="001365B9">
      <w:pPr>
        <w:rPr>
          <w:rFonts w:cs="Open Sans"/>
          <w:sz w:val="16"/>
          <w:szCs w:val="16"/>
        </w:rPr>
      </w:pPr>
      <w:r w:rsidRPr="00DB2ACF">
        <w:rPr>
          <w:rFonts w:cs="Open Sans"/>
          <w:sz w:val="16"/>
          <w:szCs w:val="16"/>
        </w:rPr>
        <w:t>To order more publications from the Australian Human Rights Commission, download a Publication Order Form at:</w:t>
      </w:r>
      <w:r w:rsidRPr="00DB2ACF">
        <w:rPr>
          <w:rFonts w:cs="Open Sans"/>
          <w:sz w:val="16"/>
          <w:szCs w:val="16"/>
        </w:rPr>
        <w:br/>
      </w:r>
      <w:hyperlink r:id="rId25" w:history="1">
        <w:r w:rsidRPr="00DB2ACF">
          <w:rPr>
            <w:rStyle w:val="Hyperlink"/>
            <w:rFonts w:cs="Open Sans"/>
            <w:sz w:val="16"/>
            <w:szCs w:val="16"/>
          </w:rPr>
          <w:t>www.humanrights.gov.au/about/publications/</w:t>
        </w:r>
      </w:hyperlink>
      <w:r w:rsidRPr="00DB2ACF">
        <w:rPr>
          <w:rFonts w:cs="Open Sans"/>
          <w:sz w:val="16"/>
          <w:szCs w:val="16"/>
        </w:rPr>
        <w:t xml:space="preserve">, call: (02) 9284 9600, fax: (02) 9284 9611 or email: </w:t>
      </w:r>
      <w:hyperlink r:id="rId26" w:history="1">
        <w:r w:rsidRPr="00DB2ACF">
          <w:rPr>
            <w:rStyle w:val="Hyperlink"/>
            <w:rFonts w:cs="Open Sans"/>
            <w:sz w:val="16"/>
            <w:szCs w:val="16"/>
          </w:rPr>
          <w:t>publications@humanrights.gov.au</w:t>
        </w:r>
      </w:hyperlink>
      <w:r w:rsidRPr="00DB2ACF">
        <w:rPr>
          <w:rFonts w:cs="Open Sans"/>
          <w:sz w:val="16"/>
          <w:szCs w:val="16"/>
        </w:rPr>
        <w:t>.</w:t>
      </w:r>
    </w:p>
    <w:p w14:paraId="15A1BD5A" w14:textId="31590CE6" w:rsidR="001365B9" w:rsidRDefault="001365B9" w:rsidP="00854A36">
      <w:pPr>
        <w:spacing w:after="0"/>
        <w:rPr>
          <w:rFonts w:cs="Open Sans"/>
          <w:sz w:val="16"/>
          <w:szCs w:val="16"/>
        </w:rPr>
      </w:pPr>
      <w:r w:rsidRPr="00854A36">
        <w:rPr>
          <w:rFonts w:cs="Open Sans"/>
          <w:b/>
          <w:bCs/>
          <w:sz w:val="16"/>
          <w:szCs w:val="16"/>
        </w:rPr>
        <w:t>Design and layout:</w:t>
      </w:r>
      <w:r>
        <w:rPr>
          <w:rFonts w:cs="Open Sans"/>
          <w:sz w:val="16"/>
          <w:szCs w:val="16"/>
        </w:rPr>
        <w:t xml:space="preserve"> </w:t>
      </w:r>
      <w:r w:rsidR="00854A36">
        <w:rPr>
          <w:rFonts w:cs="Open Sans"/>
          <w:sz w:val="16"/>
          <w:szCs w:val="16"/>
        </w:rPr>
        <w:t>Dancingirl Designs</w:t>
      </w:r>
    </w:p>
    <w:p w14:paraId="78E9EE13" w14:textId="77777777" w:rsidR="001365B9" w:rsidRDefault="001365B9" w:rsidP="00854A36">
      <w:pPr>
        <w:spacing w:before="0" w:after="0"/>
        <w:rPr>
          <w:rFonts w:cs="Open Sans"/>
          <w:sz w:val="16"/>
          <w:szCs w:val="16"/>
        </w:rPr>
      </w:pPr>
      <w:r w:rsidRPr="00854A36">
        <w:rPr>
          <w:rFonts w:cs="Open Sans"/>
          <w:b/>
          <w:bCs/>
          <w:sz w:val="16"/>
          <w:szCs w:val="16"/>
        </w:rPr>
        <w:t>Printing:</w:t>
      </w:r>
      <w:r w:rsidRPr="000D57CD">
        <w:rPr>
          <w:rFonts w:cs="Open Sans"/>
          <w:sz w:val="16"/>
          <w:szCs w:val="16"/>
        </w:rPr>
        <w:t xml:space="preserve"> Bright Print Group</w:t>
      </w:r>
    </w:p>
    <w:p w14:paraId="06C9BF79" w14:textId="77777777" w:rsidR="000D57CD" w:rsidRDefault="001365B9" w:rsidP="00854A36">
      <w:pPr>
        <w:spacing w:before="0" w:after="120"/>
        <w:rPr>
          <w:rFonts w:cs="Open Sans"/>
          <w:sz w:val="16"/>
          <w:szCs w:val="16"/>
        </w:rPr>
      </w:pPr>
      <w:r w:rsidRPr="00854A36">
        <w:rPr>
          <w:rFonts w:cs="Open Sans"/>
          <w:b/>
          <w:bCs/>
          <w:sz w:val="16"/>
          <w:szCs w:val="16"/>
        </w:rPr>
        <w:t>Cover image:</w:t>
      </w:r>
      <w:r>
        <w:rPr>
          <w:rFonts w:cs="Open Sans"/>
          <w:sz w:val="16"/>
          <w:szCs w:val="16"/>
        </w:rPr>
        <w:t xml:space="preserve"> </w:t>
      </w:r>
      <w:r w:rsidRPr="007F3924">
        <w:rPr>
          <w:rFonts w:cs="Open Sans"/>
          <w:sz w:val="16"/>
          <w:szCs w:val="16"/>
        </w:rPr>
        <w:t>Australian Human Rights Commission</w:t>
      </w:r>
    </w:p>
    <w:p w14:paraId="7D56F3FD" w14:textId="4CB0B15C" w:rsidR="001365B9" w:rsidRPr="0071601A" w:rsidRDefault="001365B9" w:rsidP="00854A36">
      <w:pPr>
        <w:spacing w:before="120"/>
        <w:rPr>
          <w:sz w:val="16"/>
          <w:szCs w:val="16"/>
        </w:rPr>
      </w:pPr>
      <w:r w:rsidRPr="00854A36">
        <w:rPr>
          <w:rFonts w:cs="Open Sans"/>
          <w:b/>
          <w:bCs/>
          <w:sz w:val="16"/>
          <w:szCs w:val="16"/>
        </w:rPr>
        <w:t>Cover photo:</w:t>
      </w:r>
      <w:r w:rsidRPr="004D242E">
        <w:rPr>
          <w:rFonts w:cs="Open Sans"/>
          <w:sz w:val="16"/>
          <w:szCs w:val="16"/>
        </w:rPr>
        <w:t xml:space="preserve"> </w:t>
      </w:r>
      <w:r w:rsidR="0071601A" w:rsidRPr="0071601A">
        <w:rPr>
          <w:sz w:val="16"/>
          <w:szCs w:val="16"/>
        </w:rPr>
        <w:t>By Matt Syres: Winner of the 2019 Human Rights Medal, Ms Rosemary Kayess. Mrs Kayess received the 2019 Human Rights Medal in recognition of her work in international human rights law for people with disability.</w:t>
      </w:r>
    </w:p>
    <w:p w14:paraId="2A1D1787" w14:textId="77777777" w:rsidR="00CF7AF9" w:rsidRDefault="001365B9" w:rsidP="00CF7AF9">
      <w:pPr>
        <w:rPr>
          <w:noProof/>
        </w:rPr>
      </w:pPr>
      <w:r>
        <w:br w:type="page"/>
      </w:r>
      <w:r w:rsidR="00684D42" w:rsidRPr="00854A36">
        <w:rPr>
          <w:sz w:val="36"/>
          <w:szCs w:val="36"/>
        </w:rPr>
        <w:lastRenderedPageBreak/>
        <w:t>Contents</w:t>
      </w:r>
      <w:r w:rsidR="00CF7AF9">
        <w:rPr>
          <w:sz w:val="36"/>
          <w:szCs w:val="36"/>
        </w:rPr>
        <w:fldChar w:fldCharType="begin"/>
      </w:r>
      <w:r w:rsidR="00CF7AF9">
        <w:rPr>
          <w:sz w:val="36"/>
          <w:szCs w:val="36"/>
        </w:rPr>
        <w:instrText xml:space="preserve"> TOC \h \z \t "AHRC Heading 1;1;AHRC Heading 2;2;FS Heading 1 and 1.1;3" </w:instrText>
      </w:r>
      <w:r w:rsidR="00CF7AF9">
        <w:rPr>
          <w:sz w:val="36"/>
          <w:szCs w:val="36"/>
        </w:rPr>
        <w:fldChar w:fldCharType="separate"/>
      </w:r>
    </w:p>
    <w:p w14:paraId="391C5F19" w14:textId="51E4FE9A" w:rsidR="00CF7AF9" w:rsidRDefault="009B22C8">
      <w:pPr>
        <w:pStyle w:val="TOC1"/>
        <w:rPr>
          <w:rFonts w:asciiTheme="minorHAnsi" w:eastAsiaTheme="minorEastAsia" w:hAnsiTheme="minorHAnsi" w:cstheme="minorBidi"/>
          <w:b w:val="0"/>
          <w:sz w:val="24"/>
          <w:lang w:val="it-IT" w:eastAsia="it-IT"/>
        </w:rPr>
      </w:pPr>
      <w:hyperlink w:anchor="_Toc52124058" w:history="1">
        <w:r w:rsidR="00CF7AF9" w:rsidRPr="00276B15">
          <w:rPr>
            <w:rStyle w:val="Hyperlink"/>
          </w:rPr>
          <w:t>1</w:t>
        </w:r>
        <w:r w:rsidR="00CF7AF9">
          <w:rPr>
            <w:rFonts w:asciiTheme="minorHAnsi" w:eastAsiaTheme="minorEastAsia" w:hAnsiTheme="minorHAnsi" w:cstheme="minorBidi"/>
            <w:b w:val="0"/>
            <w:sz w:val="24"/>
            <w:lang w:val="it-IT" w:eastAsia="it-IT"/>
          </w:rPr>
          <w:tab/>
        </w:r>
        <w:r w:rsidR="00CF7AF9" w:rsidRPr="00276B15">
          <w:rPr>
            <w:rStyle w:val="Hyperlink"/>
          </w:rPr>
          <w:t>About the Commission</w:t>
        </w:r>
        <w:r w:rsidR="00CF7AF9">
          <w:rPr>
            <w:webHidden/>
          </w:rPr>
          <w:tab/>
        </w:r>
        <w:r w:rsidR="00CF7AF9">
          <w:rPr>
            <w:webHidden/>
          </w:rPr>
          <w:fldChar w:fldCharType="begin"/>
        </w:r>
        <w:r w:rsidR="00CF7AF9">
          <w:rPr>
            <w:webHidden/>
          </w:rPr>
          <w:instrText xml:space="preserve"> PAGEREF _Toc52124058 \h </w:instrText>
        </w:r>
        <w:r w:rsidR="00CF7AF9">
          <w:rPr>
            <w:webHidden/>
          </w:rPr>
        </w:r>
        <w:r w:rsidR="00CF7AF9">
          <w:rPr>
            <w:webHidden/>
          </w:rPr>
          <w:fldChar w:fldCharType="separate"/>
        </w:r>
        <w:r w:rsidR="00B33F1C">
          <w:rPr>
            <w:webHidden/>
          </w:rPr>
          <w:t>7</w:t>
        </w:r>
        <w:r w:rsidR="00CF7AF9">
          <w:rPr>
            <w:webHidden/>
          </w:rPr>
          <w:fldChar w:fldCharType="end"/>
        </w:r>
      </w:hyperlink>
    </w:p>
    <w:p w14:paraId="10791FBF" w14:textId="5F839D08" w:rsidR="00CF7AF9" w:rsidRDefault="009B22C8">
      <w:pPr>
        <w:pStyle w:val="TOC2"/>
        <w:tabs>
          <w:tab w:val="left" w:pos="1440"/>
        </w:tabs>
        <w:rPr>
          <w:rFonts w:asciiTheme="minorHAnsi" w:eastAsiaTheme="minorEastAsia" w:hAnsiTheme="minorHAnsi" w:cstheme="minorBidi"/>
          <w:sz w:val="24"/>
          <w:lang w:val="it-IT" w:eastAsia="it-IT"/>
        </w:rPr>
      </w:pPr>
      <w:hyperlink w:anchor="_Toc52124059" w:history="1">
        <w:r w:rsidR="00CF7AF9" w:rsidRPr="00276B15">
          <w:rPr>
            <w:rStyle w:val="Hyperlink"/>
          </w:rPr>
          <w:t>1.1</w:t>
        </w:r>
        <w:r w:rsidR="00CF7AF9">
          <w:rPr>
            <w:rFonts w:asciiTheme="minorHAnsi" w:eastAsiaTheme="minorEastAsia" w:hAnsiTheme="minorHAnsi" w:cstheme="minorBidi"/>
            <w:sz w:val="24"/>
            <w:lang w:val="it-IT" w:eastAsia="it-IT"/>
          </w:rPr>
          <w:tab/>
        </w:r>
        <w:r w:rsidR="00CF7AF9" w:rsidRPr="00276B15">
          <w:rPr>
            <w:rStyle w:val="Hyperlink"/>
          </w:rPr>
          <w:t>Our purpose</w:t>
        </w:r>
        <w:r w:rsidR="00CF7AF9">
          <w:rPr>
            <w:webHidden/>
          </w:rPr>
          <w:tab/>
        </w:r>
        <w:r w:rsidR="00CF7AF9">
          <w:rPr>
            <w:webHidden/>
          </w:rPr>
          <w:fldChar w:fldCharType="begin"/>
        </w:r>
        <w:r w:rsidR="00CF7AF9">
          <w:rPr>
            <w:webHidden/>
          </w:rPr>
          <w:instrText xml:space="preserve"> PAGEREF _Toc52124059 \h </w:instrText>
        </w:r>
        <w:r w:rsidR="00CF7AF9">
          <w:rPr>
            <w:webHidden/>
          </w:rPr>
        </w:r>
        <w:r w:rsidR="00CF7AF9">
          <w:rPr>
            <w:webHidden/>
          </w:rPr>
          <w:fldChar w:fldCharType="separate"/>
        </w:r>
        <w:r w:rsidR="00B33F1C">
          <w:rPr>
            <w:webHidden/>
          </w:rPr>
          <w:t>7</w:t>
        </w:r>
        <w:r w:rsidR="00CF7AF9">
          <w:rPr>
            <w:webHidden/>
          </w:rPr>
          <w:fldChar w:fldCharType="end"/>
        </w:r>
      </w:hyperlink>
    </w:p>
    <w:p w14:paraId="11C397D0" w14:textId="246E5984" w:rsidR="00CF7AF9" w:rsidRDefault="009B22C8">
      <w:pPr>
        <w:pStyle w:val="TOC2"/>
        <w:tabs>
          <w:tab w:val="left" w:pos="1440"/>
        </w:tabs>
        <w:rPr>
          <w:rFonts w:asciiTheme="minorHAnsi" w:eastAsiaTheme="minorEastAsia" w:hAnsiTheme="minorHAnsi" w:cstheme="minorBidi"/>
          <w:sz w:val="24"/>
          <w:lang w:val="it-IT" w:eastAsia="it-IT"/>
        </w:rPr>
      </w:pPr>
      <w:hyperlink w:anchor="_Toc52124060" w:history="1">
        <w:r w:rsidR="00CF7AF9" w:rsidRPr="00276B15">
          <w:rPr>
            <w:rStyle w:val="Hyperlink"/>
            <w:lang w:val="en-GB"/>
          </w:rPr>
          <w:t>1.2</w:t>
        </w:r>
        <w:r w:rsidR="00CF7AF9">
          <w:rPr>
            <w:rFonts w:asciiTheme="minorHAnsi" w:eastAsiaTheme="minorEastAsia" w:hAnsiTheme="minorHAnsi" w:cstheme="minorBidi"/>
            <w:sz w:val="24"/>
            <w:lang w:val="it-IT" w:eastAsia="it-IT"/>
          </w:rPr>
          <w:tab/>
        </w:r>
        <w:r w:rsidR="00CF7AF9" w:rsidRPr="00276B15">
          <w:rPr>
            <w:rStyle w:val="Hyperlink"/>
            <w:lang w:val="en-GB"/>
          </w:rPr>
          <w:t>Achieving our purpose</w:t>
        </w:r>
        <w:r w:rsidR="00CF7AF9">
          <w:rPr>
            <w:webHidden/>
          </w:rPr>
          <w:tab/>
        </w:r>
        <w:r w:rsidR="00CF7AF9">
          <w:rPr>
            <w:webHidden/>
          </w:rPr>
          <w:fldChar w:fldCharType="begin"/>
        </w:r>
        <w:r w:rsidR="00CF7AF9">
          <w:rPr>
            <w:webHidden/>
          </w:rPr>
          <w:instrText xml:space="preserve"> PAGEREF _Toc52124060 \h </w:instrText>
        </w:r>
        <w:r w:rsidR="00CF7AF9">
          <w:rPr>
            <w:webHidden/>
          </w:rPr>
        </w:r>
        <w:r w:rsidR="00CF7AF9">
          <w:rPr>
            <w:webHidden/>
          </w:rPr>
          <w:fldChar w:fldCharType="separate"/>
        </w:r>
        <w:r w:rsidR="00B33F1C">
          <w:rPr>
            <w:webHidden/>
          </w:rPr>
          <w:t>8</w:t>
        </w:r>
        <w:r w:rsidR="00CF7AF9">
          <w:rPr>
            <w:webHidden/>
          </w:rPr>
          <w:fldChar w:fldCharType="end"/>
        </w:r>
      </w:hyperlink>
    </w:p>
    <w:p w14:paraId="17A3CD99" w14:textId="2AB9DD90" w:rsidR="00CF7AF9" w:rsidRDefault="009B22C8">
      <w:pPr>
        <w:pStyle w:val="TOC2"/>
        <w:tabs>
          <w:tab w:val="left" w:pos="1440"/>
        </w:tabs>
        <w:rPr>
          <w:rFonts w:asciiTheme="minorHAnsi" w:eastAsiaTheme="minorEastAsia" w:hAnsiTheme="minorHAnsi" w:cstheme="minorBidi"/>
          <w:sz w:val="24"/>
          <w:lang w:val="it-IT" w:eastAsia="it-IT"/>
        </w:rPr>
      </w:pPr>
      <w:hyperlink w:anchor="_Toc52124061" w:history="1">
        <w:r w:rsidR="00CF7AF9" w:rsidRPr="00276B15">
          <w:rPr>
            <w:rStyle w:val="Hyperlink"/>
          </w:rPr>
          <w:t>1.3</w:t>
        </w:r>
        <w:r w:rsidR="00CF7AF9">
          <w:rPr>
            <w:rFonts w:asciiTheme="minorHAnsi" w:eastAsiaTheme="minorEastAsia" w:hAnsiTheme="minorHAnsi" w:cstheme="minorBidi"/>
            <w:sz w:val="24"/>
            <w:lang w:val="it-IT" w:eastAsia="it-IT"/>
          </w:rPr>
          <w:tab/>
        </w:r>
        <w:r w:rsidR="00CF7AF9" w:rsidRPr="00276B15">
          <w:rPr>
            <w:rStyle w:val="Hyperlink"/>
          </w:rPr>
          <w:t>Organisational structure</w:t>
        </w:r>
        <w:r w:rsidR="00CF7AF9">
          <w:rPr>
            <w:webHidden/>
          </w:rPr>
          <w:tab/>
        </w:r>
        <w:r w:rsidR="00CF7AF9">
          <w:rPr>
            <w:webHidden/>
          </w:rPr>
          <w:fldChar w:fldCharType="begin"/>
        </w:r>
        <w:r w:rsidR="00CF7AF9">
          <w:rPr>
            <w:webHidden/>
          </w:rPr>
          <w:instrText xml:space="preserve"> PAGEREF _Toc52124061 \h </w:instrText>
        </w:r>
        <w:r w:rsidR="00CF7AF9">
          <w:rPr>
            <w:webHidden/>
          </w:rPr>
        </w:r>
        <w:r w:rsidR="00CF7AF9">
          <w:rPr>
            <w:webHidden/>
          </w:rPr>
          <w:fldChar w:fldCharType="separate"/>
        </w:r>
        <w:r w:rsidR="00B33F1C">
          <w:rPr>
            <w:webHidden/>
          </w:rPr>
          <w:t>9</w:t>
        </w:r>
        <w:r w:rsidR="00CF7AF9">
          <w:rPr>
            <w:webHidden/>
          </w:rPr>
          <w:fldChar w:fldCharType="end"/>
        </w:r>
      </w:hyperlink>
    </w:p>
    <w:p w14:paraId="0213218E" w14:textId="03D4BE01" w:rsidR="00CF7AF9" w:rsidRDefault="009B22C8">
      <w:pPr>
        <w:pStyle w:val="TOC2"/>
        <w:tabs>
          <w:tab w:val="left" w:pos="1440"/>
        </w:tabs>
        <w:rPr>
          <w:rFonts w:asciiTheme="minorHAnsi" w:eastAsiaTheme="minorEastAsia" w:hAnsiTheme="minorHAnsi" w:cstheme="minorBidi"/>
          <w:sz w:val="24"/>
          <w:lang w:val="it-IT" w:eastAsia="it-IT"/>
        </w:rPr>
      </w:pPr>
      <w:hyperlink w:anchor="_Toc52124062" w:history="1">
        <w:r w:rsidR="00CF7AF9" w:rsidRPr="00276B15">
          <w:rPr>
            <w:rStyle w:val="Hyperlink"/>
            <w:lang w:val="en-GB"/>
          </w:rPr>
          <w:t>1.4</w:t>
        </w:r>
        <w:r w:rsidR="00CF7AF9">
          <w:rPr>
            <w:rFonts w:asciiTheme="minorHAnsi" w:eastAsiaTheme="minorEastAsia" w:hAnsiTheme="minorHAnsi" w:cstheme="minorBidi"/>
            <w:sz w:val="24"/>
            <w:lang w:val="it-IT" w:eastAsia="it-IT"/>
          </w:rPr>
          <w:tab/>
        </w:r>
        <w:r w:rsidR="00CF7AF9" w:rsidRPr="00276B15">
          <w:rPr>
            <w:rStyle w:val="Hyperlink"/>
            <w:lang w:val="en-GB"/>
          </w:rPr>
          <w:t xml:space="preserve">Our functions and </w:t>
        </w:r>
        <w:r w:rsidR="00CF7AF9" w:rsidRPr="00276B15">
          <w:rPr>
            <w:rStyle w:val="Hyperlink"/>
          </w:rPr>
          <w:t>legislation</w:t>
        </w:r>
        <w:r w:rsidR="00CF7AF9">
          <w:rPr>
            <w:webHidden/>
          </w:rPr>
          <w:tab/>
        </w:r>
        <w:r w:rsidR="00CF7AF9">
          <w:rPr>
            <w:webHidden/>
          </w:rPr>
          <w:fldChar w:fldCharType="begin"/>
        </w:r>
        <w:r w:rsidR="00CF7AF9">
          <w:rPr>
            <w:webHidden/>
          </w:rPr>
          <w:instrText xml:space="preserve"> PAGEREF _Toc52124062 \h </w:instrText>
        </w:r>
        <w:r w:rsidR="00CF7AF9">
          <w:rPr>
            <w:webHidden/>
          </w:rPr>
        </w:r>
        <w:r w:rsidR="00CF7AF9">
          <w:rPr>
            <w:webHidden/>
          </w:rPr>
          <w:fldChar w:fldCharType="separate"/>
        </w:r>
        <w:r w:rsidR="00B33F1C">
          <w:rPr>
            <w:webHidden/>
          </w:rPr>
          <w:t>10</w:t>
        </w:r>
        <w:r w:rsidR="00CF7AF9">
          <w:rPr>
            <w:webHidden/>
          </w:rPr>
          <w:fldChar w:fldCharType="end"/>
        </w:r>
      </w:hyperlink>
    </w:p>
    <w:p w14:paraId="32FAF631" w14:textId="23E63D37" w:rsidR="00CF7AF9" w:rsidRDefault="009B22C8">
      <w:pPr>
        <w:pStyle w:val="TOC2"/>
        <w:tabs>
          <w:tab w:val="left" w:pos="1440"/>
        </w:tabs>
        <w:rPr>
          <w:rFonts w:asciiTheme="minorHAnsi" w:eastAsiaTheme="minorEastAsia" w:hAnsiTheme="minorHAnsi" w:cstheme="minorBidi"/>
          <w:sz w:val="24"/>
          <w:lang w:val="it-IT" w:eastAsia="it-IT"/>
        </w:rPr>
      </w:pPr>
      <w:hyperlink w:anchor="_Toc52124063" w:history="1">
        <w:r w:rsidR="00CF7AF9" w:rsidRPr="00276B15">
          <w:rPr>
            <w:rStyle w:val="Hyperlink"/>
          </w:rPr>
          <w:t>1.5</w:t>
        </w:r>
        <w:r w:rsidR="00CF7AF9">
          <w:rPr>
            <w:rFonts w:asciiTheme="minorHAnsi" w:eastAsiaTheme="minorEastAsia" w:hAnsiTheme="minorHAnsi" w:cstheme="minorBidi"/>
            <w:sz w:val="24"/>
            <w:lang w:val="it-IT" w:eastAsia="it-IT"/>
          </w:rPr>
          <w:tab/>
        </w:r>
        <w:r w:rsidR="00CF7AF9" w:rsidRPr="00276B15">
          <w:rPr>
            <w:rStyle w:val="Hyperlink"/>
          </w:rPr>
          <w:t>Responsible Minister</w:t>
        </w:r>
        <w:r w:rsidR="00CF7AF9">
          <w:rPr>
            <w:webHidden/>
          </w:rPr>
          <w:tab/>
        </w:r>
        <w:r w:rsidR="00CF7AF9">
          <w:rPr>
            <w:webHidden/>
          </w:rPr>
          <w:fldChar w:fldCharType="begin"/>
        </w:r>
        <w:r w:rsidR="00CF7AF9">
          <w:rPr>
            <w:webHidden/>
          </w:rPr>
          <w:instrText xml:space="preserve"> PAGEREF _Toc52124063 \h </w:instrText>
        </w:r>
        <w:r w:rsidR="00CF7AF9">
          <w:rPr>
            <w:webHidden/>
          </w:rPr>
        </w:r>
        <w:r w:rsidR="00CF7AF9">
          <w:rPr>
            <w:webHidden/>
          </w:rPr>
          <w:fldChar w:fldCharType="separate"/>
        </w:r>
        <w:r w:rsidR="00B33F1C">
          <w:rPr>
            <w:webHidden/>
          </w:rPr>
          <w:t>13</w:t>
        </w:r>
        <w:r w:rsidR="00CF7AF9">
          <w:rPr>
            <w:webHidden/>
          </w:rPr>
          <w:fldChar w:fldCharType="end"/>
        </w:r>
      </w:hyperlink>
    </w:p>
    <w:p w14:paraId="60C372B8" w14:textId="79EC6A5B" w:rsidR="00CF7AF9" w:rsidRDefault="009B22C8">
      <w:pPr>
        <w:pStyle w:val="TOC2"/>
        <w:tabs>
          <w:tab w:val="left" w:pos="1440"/>
        </w:tabs>
        <w:rPr>
          <w:rFonts w:asciiTheme="minorHAnsi" w:eastAsiaTheme="minorEastAsia" w:hAnsiTheme="minorHAnsi" w:cstheme="minorBidi"/>
          <w:sz w:val="24"/>
          <w:lang w:val="it-IT" w:eastAsia="it-IT"/>
        </w:rPr>
      </w:pPr>
      <w:hyperlink w:anchor="_Toc52124064" w:history="1">
        <w:r w:rsidR="00CF7AF9" w:rsidRPr="00276B15">
          <w:rPr>
            <w:rStyle w:val="Hyperlink"/>
          </w:rPr>
          <w:t>1.6</w:t>
        </w:r>
        <w:r w:rsidR="00CF7AF9">
          <w:rPr>
            <w:rFonts w:asciiTheme="minorHAnsi" w:eastAsiaTheme="minorEastAsia" w:hAnsiTheme="minorHAnsi" w:cstheme="minorBidi"/>
            <w:sz w:val="24"/>
            <w:lang w:val="it-IT" w:eastAsia="it-IT"/>
          </w:rPr>
          <w:tab/>
        </w:r>
        <w:r w:rsidR="00CF7AF9" w:rsidRPr="00276B15">
          <w:rPr>
            <w:rStyle w:val="Hyperlink"/>
          </w:rPr>
          <w:t>Location</w:t>
        </w:r>
        <w:r w:rsidR="00CF7AF9">
          <w:rPr>
            <w:webHidden/>
          </w:rPr>
          <w:tab/>
        </w:r>
        <w:r w:rsidR="00CF7AF9">
          <w:rPr>
            <w:webHidden/>
          </w:rPr>
          <w:fldChar w:fldCharType="begin"/>
        </w:r>
        <w:r w:rsidR="00CF7AF9">
          <w:rPr>
            <w:webHidden/>
          </w:rPr>
          <w:instrText xml:space="preserve"> PAGEREF _Toc52124064 \h </w:instrText>
        </w:r>
        <w:r w:rsidR="00CF7AF9">
          <w:rPr>
            <w:webHidden/>
          </w:rPr>
        </w:r>
        <w:r w:rsidR="00CF7AF9">
          <w:rPr>
            <w:webHidden/>
          </w:rPr>
          <w:fldChar w:fldCharType="separate"/>
        </w:r>
        <w:r w:rsidR="00B33F1C">
          <w:rPr>
            <w:webHidden/>
          </w:rPr>
          <w:t>13</w:t>
        </w:r>
        <w:r w:rsidR="00CF7AF9">
          <w:rPr>
            <w:webHidden/>
          </w:rPr>
          <w:fldChar w:fldCharType="end"/>
        </w:r>
      </w:hyperlink>
    </w:p>
    <w:p w14:paraId="4514E12C" w14:textId="124B416B" w:rsidR="00CF7AF9" w:rsidRDefault="009B22C8">
      <w:pPr>
        <w:pStyle w:val="TOC2"/>
        <w:tabs>
          <w:tab w:val="left" w:pos="1440"/>
        </w:tabs>
        <w:rPr>
          <w:rFonts w:asciiTheme="minorHAnsi" w:eastAsiaTheme="minorEastAsia" w:hAnsiTheme="minorHAnsi" w:cstheme="minorBidi"/>
          <w:sz w:val="24"/>
          <w:lang w:val="it-IT" w:eastAsia="it-IT"/>
        </w:rPr>
      </w:pPr>
      <w:hyperlink w:anchor="_Toc52124065" w:history="1">
        <w:r w:rsidR="00CF7AF9" w:rsidRPr="00276B15">
          <w:rPr>
            <w:rStyle w:val="Hyperlink"/>
          </w:rPr>
          <w:t>1.7</w:t>
        </w:r>
        <w:r w:rsidR="00CF7AF9">
          <w:rPr>
            <w:rFonts w:asciiTheme="minorHAnsi" w:eastAsiaTheme="minorEastAsia" w:hAnsiTheme="minorHAnsi" w:cstheme="minorBidi"/>
            <w:sz w:val="24"/>
            <w:lang w:val="it-IT" w:eastAsia="it-IT"/>
          </w:rPr>
          <w:tab/>
        </w:r>
        <w:r w:rsidR="00CF7AF9" w:rsidRPr="00276B15">
          <w:rPr>
            <w:rStyle w:val="Hyperlink"/>
          </w:rPr>
          <w:t>Governance</w:t>
        </w:r>
        <w:r w:rsidR="00CF7AF9">
          <w:rPr>
            <w:webHidden/>
          </w:rPr>
          <w:tab/>
        </w:r>
        <w:r w:rsidR="00CF7AF9">
          <w:rPr>
            <w:webHidden/>
          </w:rPr>
          <w:fldChar w:fldCharType="begin"/>
        </w:r>
        <w:r w:rsidR="00CF7AF9">
          <w:rPr>
            <w:webHidden/>
          </w:rPr>
          <w:instrText xml:space="preserve"> PAGEREF _Toc52124065 \h </w:instrText>
        </w:r>
        <w:r w:rsidR="00CF7AF9">
          <w:rPr>
            <w:webHidden/>
          </w:rPr>
        </w:r>
        <w:r w:rsidR="00CF7AF9">
          <w:rPr>
            <w:webHidden/>
          </w:rPr>
          <w:fldChar w:fldCharType="separate"/>
        </w:r>
        <w:r w:rsidR="00B33F1C">
          <w:rPr>
            <w:webHidden/>
          </w:rPr>
          <w:t>14</w:t>
        </w:r>
        <w:r w:rsidR="00CF7AF9">
          <w:rPr>
            <w:webHidden/>
          </w:rPr>
          <w:fldChar w:fldCharType="end"/>
        </w:r>
      </w:hyperlink>
    </w:p>
    <w:p w14:paraId="4D0F3724" w14:textId="3354E7A2" w:rsidR="00CF7AF9" w:rsidRDefault="009B22C8">
      <w:pPr>
        <w:pStyle w:val="TOC2"/>
        <w:tabs>
          <w:tab w:val="left" w:pos="1440"/>
        </w:tabs>
        <w:rPr>
          <w:rFonts w:asciiTheme="minorHAnsi" w:eastAsiaTheme="minorEastAsia" w:hAnsiTheme="minorHAnsi" w:cstheme="minorBidi"/>
          <w:sz w:val="24"/>
          <w:lang w:val="it-IT" w:eastAsia="it-IT"/>
        </w:rPr>
      </w:pPr>
      <w:hyperlink w:anchor="_Toc52124066" w:history="1">
        <w:r w:rsidR="00CF7AF9" w:rsidRPr="00276B15">
          <w:rPr>
            <w:rStyle w:val="Hyperlink"/>
          </w:rPr>
          <w:t>1.8</w:t>
        </w:r>
        <w:r w:rsidR="00CF7AF9">
          <w:rPr>
            <w:rFonts w:asciiTheme="minorHAnsi" w:eastAsiaTheme="minorEastAsia" w:hAnsiTheme="minorHAnsi" w:cstheme="minorBidi"/>
            <w:sz w:val="24"/>
            <w:lang w:val="it-IT" w:eastAsia="it-IT"/>
          </w:rPr>
          <w:tab/>
        </w:r>
        <w:r w:rsidR="00CF7AF9" w:rsidRPr="00276B15">
          <w:rPr>
            <w:rStyle w:val="Hyperlink"/>
          </w:rPr>
          <w:t>President and Commissioners</w:t>
        </w:r>
        <w:r w:rsidR="00CF7AF9">
          <w:rPr>
            <w:webHidden/>
          </w:rPr>
          <w:tab/>
        </w:r>
        <w:r w:rsidR="00CF7AF9">
          <w:rPr>
            <w:webHidden/>
          </w:rPr>
          <w:fldChar w:fldCharType="begin"/>
        </w:r>
        <w:r w:rsidR="00CF7AF9">
          <w:rPr>
            <w:webHidden/>
          </w:rPr>
          <w:instrText xml:space="preserve"> PAGEREF _Toc52124066 \h </w:instrText>
        </w:r>
        <w:r w:rsidR="00CF7AF9">
          <w:rPr>
            <w:webHidden/>
          </w:rPr>
        </w:r>
        <w:r w:rsidR="00CF7AF9">
          <w:rPr>
            <w:webHidden/>
          </w:rPr>
          <w:fldChar w:fldCharType="separate"/>
        </w:r>
        <w:r w:rsidR="00B33F1C">
          <w:rPr>
            <w:webHidden/>
          </w:rPr>
          <w:t>15</w:t>
        </w:r>
        <w:r w:rsidR="00CF7AF9">
          <w:rPr>
            <w:webHidden/>
          </w:rPr>
          <w:fldChar w:fldCharType="end"/>
        </w:r>
      </w:hyperlink>
    </w:p>
    <w:p w14:paraId="5BC337F8" w14:textId="34C1AC99" w:rsidR="00CF7AF9" w:rsidRDefault="009B22C8">
      <w:pPr>
        <w:pStyle w:val="TOC2"/>
        <w:tabs>
          <w:tab w:val="left" w:pos="1440"/>
        </w:tabs>
        <w:rPr>
          <w:rFonts w:asciiTheme="minorHAnsi" w:eastAsiaTheme="minorEastAsia" w:hAnsiTheme="minorHAnsi" w:cstheme="minorBidi"/>
          <w:sz w:val="24"/>
          <w:lang w:val="it-IT" w:eastAsia="it-IT"/>
        </w:rPr>
      </w:pPr>
      <w:hyperlink w:anchor="_Toc52124067" w:history="1">
        <w:r w:rsidR="00CF7AF9" w:rsidRPr="00276B15">
          <w:rPr>
            <w:rStyle w:val="Hyperlink"/>
          </w:rPr>
          <w:t>1.9</w:t>
        </w:r>
        <w:r w:rsidR="00CF7AF9">
          <w:rPr>
            <w:rFonts w:asciiTheme="minorHAnsi" w:eastAsiaTheme="minorEastAsia" w:hAnsiTheme="minorHAnsi" w:cstheme="minorBidi"/>
            <w:sz w:val="24"/>
            <w:lang w:val="it-IT" w:eastAsia="it-IT"/>
          </w:rPr>
          <w:tab/>
        </w:r>
        <w:r w:rsidR="00CF7AF9" w:rsidRPr="00276B15">
          <w:rPr>
            <w:rStyle w:val="Hyperlink"/>
          </w:rPr>
          <w:t>Achieving a national reach</w:t>
        </w:r>
        <w:r w:rsidR="00CF7AF9">
          <w:rPr>
            <w:webHidden/>
          </w:rPr>
          <w:tab/>
        </w:r>
        <w:r w:rsidR="00CF7AF9">
          <w:rPr>
            <w:webHidden/>
          </w:rPr>
          <w:fldChar w:fldCharType="begin"/>
        </w:r>
        <w:r w:rsidR="00CF7AF9">
          <w:rPr>
            <w:webHidden/>
          </w:rPr>
          <w:instrText xml:space="preserve"> PAGEREF _Toc52124067 \h </w:instrText>
        </w:r>
        <w:r w:rsidR="00CF7AF9">
          <w:rPr>
            <w:webHidden/>
          </w:rPr>
        </w:r>
        <w:r w:rsidR="00CF7AF9">
          <w:rPr>
            <w:webHidden/>
          </w:rPr>
          <w:fldChar w:fldCharType="separate"/>
        </w:r>
        <w:r w:rsidR="00B33F1C">
          <w:rPr>
            <w:webHidden/>
          </w:rPr>
          <w:t>16</w:t>
        </w:r>
        <w:r w:rsidR="00CF7AF9">
          <w:rPr>
            <w:webHidden/>
          </w:rPr>
          <w:fldChar w:fldCharType="end"/>
        </w:r>
      </w:hyperlink>
    </w:p>
    <w:p w14:paraId="6B470167" w14:textId="59D59373" w:rsidR="00CF7AF9" w:rsidRDefault="009B22C8">
      <w:pPr>
        <w:pStyle w:val="TOC1"/>
        <w:rPr>
          <w:rFonts w:asciiTheme="minorHAnsi" w:eastAsiaTheme="minorEastAsia" w:hAnsiTheme="minorHAnsi" w:cstheme="minorBidi"/>
          <w:b w:val="0"/>
          <w:sz w:val="24"/>
          <w:lang w:val="it-IT" w:eastAsia="it-IT"/>
        </w:rPr>
      </w:pPr>
      <w:hyperlink w:anchor="_Toc52124068" w:history="1">
        <w:r w:rsidR="00CF7AF9" w:rsidRPr="00276B15">
          <w:rPr>
            <w:rStyle w:val="Hyperlink"/>
            <w:lang w:val="en-GB"/>
          </w:rPr>
          <w:t>2</w:t>
        </w:r>
        <w:r w:rsidR="00CF7AF9">
          <w:rPr>
            <w:rFonts w:asciiTheme="minorHAnsi" w:eastAsiaTheme="minorEastAsia" w:hAnsiTheme="minorHAnsi" w:cstheme="minorBidi"/>
            <w:b w:val="0"/>
            <w:sz w:val="24"/>
            <w:lang w:val="it-IT" w:eastAsia="it-IT"/>
          </w:rPr>
          <w:tab/>
        </w:r>
        <w:r w:rsidR="00CF7AF9" w:rsidRPr="00276B15">
          <w:rPr>
            <w:rStyle w:val="Hyperlink"/>
            <w:lang w:val="en-GB"/>
          </w:rPr>
          <w:t>The year in review</w:t>
        </w:r>
        <w:r w:rsidR="00CF7AF9">
          <w:rPr>
            <w:webHidden/>
          </w:rPr>
          <w:tab/>
        </w:r>
        <w:r w:rsidR="00CF7AF9">
          <w:rPr>
            <w:webHidden/>
          </w:rPr>
          <w:fldChar w:fldCharType="begin"/>
        </w:r>
        <w:r w:rsidR="00CF7AF9">
          <w:rPr>
            <w:webHidden/>
          </w:rPr>
          <w:instrText xml:space="preserve"> PAGEREF _Toc52124068 \h </w:instrText>
        </w:r>
        <w:r w:rsidR="00CF7AF9">
          <w:rPr>
            <w:webHidden/>
          </w:rPr>
        </w:r>
        <w:r w:rsidR="00CF7AF9">
          <w:rPr>
            <w:webHidden/>
          </w:rPr>
          <w:fldChar w:fldCharType="separate"/>
        </w:r>
        <w:r w:rsidR="00B33F1C">
          <w:rPr>
            <w:webHidden/>
          </w:rPr>
          <w:t>18</w:t>
        </w:r>
        <w:r w:rsidR="00CF7AF9">
          <w:rPr>
            <w:webHidden/>
          </w:rPr>
          <w:fldChar w:fldCharType="end"/>
        </w:r>
      </w:hyperlink>
    </w:p>
    <w:p w14:paraId="1E0DC43B" w14:textId="14AEF417" w:rsidR="00CF7AF9" w:rsidRDefault="009B22C8">
      <w:pPr>
        <w:pStyle w:val="TOC1"/>
        <w:rPr>
          <w:rFonts w:asciiTheme="minorHAnsi" w:eastAsiaTheme="minorEastAsia" w:hAnsiTheme="minorHAnsi" w:cstheme="minorBidi"/>
          <w:b w:val="0"/>
          <w:sz w:val="24"/>
          <w:lang w:val="it-IT" w:eastAsia="it-IT"/>
        </w:rPr>
      </w:pPr>
      <w:hyperlink w:anchor="_Toc52124069" w:history="1">
        <w:r w:rsidR="00CF7AF9" w:rsidRPr="00276B15">
          <w:rPr>
            <w:rStyle w:val="Hyperlink"/>
          </w:rPr>
          <w:t>3</w:t>
        </w:r>
        <w:r w:rsidR="00CF7AF9">
          <w:rPr>
            <w:rFonts w:asciiTheme="minorHAnsi" w:eastAsiaTheme="minorEastAsia" w:hAnsiTheme="minorHAnsi" w:cstheme="minorBidi"/>
            <w:b w:val="0"/>
            <w:sz w:val="24"/>
            <w:lang w:val="it-IT" w:eastAsia="it-IT"/>
          </w:rPr>
          <w:tab/>
        </w:r>
        <w:r w:rsidR="00CF7AF9" w:rsidRPr="00276B15">
          <w:rPr>
            <w:rStyle w:val="Hyperlink"/>
          </w:rPr>
          <w:t>Annual performance statement for non-financial outcomes</w:t>
        </w:r>
        <w:r w:rsidR="00CF7AF9">
          <w:rPr>
            <w:webHidden/>
          </w:rPr>
          <w:tab/>
        </w:r>
        <w:r w:rsidR="00CF7AF9">
          <w:rPr>
            <w:webHidden/>
          </w:rPr>
          <w:fldChar w:fldCharType="begin"/>
        </w:r>
        <w:r w:rsidR="00CF7AF9">
          <w:rPr>
            <w:webHidden/>
          </w:rPr>
          <w:instrText xml:space="preserve"> PAGEREF _Toc52124069 \h </w:instrText>
        </w:r>
        <w:r w:rsidR="00CF7AF9">
          <w:rPr>
            <w:webHidden/>
          </w:rPr>
        </w:r>
        <w:r w:rsidR="00CF7AF9">
          <w:rPr>
            <w:webHidden/>
          </w:rPr>
          <w:fldChar w:fldCharType="separate"/>
        </w:r>
        <w:r w:rsidR="00B33F1C">
          <w:rPr>
            <w:webHidden/>
          </w:rPr>
          <w:t>23</w:t>
        </w:r>
        <w:r w:rsidR="00CF7AF9">
          <w:rPr>
            <w:webHidden/>
          </w:rPr>
          <w:fldChar w:fldCharType="end"/>
        </w:r>
      </w:hyperlink>
    </w:p>
    <w:p w14:paraId="112DCFFF" w14:textId="496DEA2A" w:rsidR="00CF7AF9" w:rsidRDefault="009B22C8">
      <w:pPr>
        <w:pStyle w:val="TOC2"/>
        <w:tabs>
          <w:tab w:val="left" w:pos="1440"/>
        </w:tabs>
        <w:rPr>
          <w:rFonts w:asciiTheme="minorHAnsi" w:eastAsiaTheme="minorEastAsia" w:hAnsiTheme="minorHAnsi" w:cstheme="minorBidi"/>
          <w:sz w:val="24"/>
          <w:lang w:val="it-IT" w:eastAsia="it-IT"/>
        </w:rPr>
      </w:pPr>
      <w:hyperlink w:anchor="_Toc52124070" w:history="1">
        <w:r w:rsidR="00CF7AF9" w:rsidRPr="00276B15">
          <w:rPr>
            <w:rStyle w:val="Hyperlink"/>
          </w:rPr>
          <w:t>3.1</w:t>
        </w:r>
        <w:r w:rsidR="00CF7AF9">
          <w:rPr>
            <w:rFonts w:asciiTheme="minorHAnsi" w:eastAsiaTheme="minorEastAsia" w:hAnsiTheme="minorHAnsi" w:cstheme="minorBidi"/>
            <w:sz w:val="24"/>
            <w:lang w:val="it-IT" w:eastAsia="it-IT"/>
          </w:rPr>
          <w:tab/>
        </w:r>
        <w:r w:rsidR="00CF7AF9" w:rsidRPr="00276B15">
          <w:rPr>
            <w:rStyle w:val="Hyperlink"/>
          </w:rPr>
          <w:t>Results</w:t>
        </w:r>
        <w:r w:rsidR="00CF7AF9">
          <w:rPr>
            <w:webHidden/>
          </w:rPr>
          <w:tab/>
        </w:r>
        <w:r w:rsidR="00CF7AF9">
          <w:rPr>
            <w:webHidden/>
          </w:rPr>
          <w:fldChar w:fldCharType="begin"/>
        </w:r>
        <w:r w:rsidR="00CF7AF9">
          <w:rPr>
            <w:webHidden/>
          </w:rPr>
          <w:instrText xml:space="preserve"> PAGEREF _Toc52124070 \h </w:instrText>
        </w:r>
        <w:r w:rsidR="00CF7AF9">
          <w:rPr>
            <w:webHidden/>
          </w:rPr>
        </w:r>
        <w:r w:rsidR="00CF7AF9">
          <w:rPr>
            <w:webHidden/>
          </w:rPr>
          <w:fldChar w:fldCharType="separate"/>
        </w:r>
        <w:r w:rsidR="00B33F1C">
          <w:rPr>
            <w:webHidden/>
          </w:rPr>
          <w:t>24</w:t>
        </w:r>
        <w:r w:rsidR="00CF7AF9">
          <w:rPr>
            <w:webHidden/>
          </w:rPr>
          <w:fldChar w:fldCharType="end"/>
        </w:r>
      </w:hyperlink>
    </w:p>
    <w:p w14:paraId="259124D5" w14:textId="3E8D03AF" w:rsidR="00CF7AF9" w:rsidRDefault="009B22C8">
      <w:pPr>
        <w:pStyle w:val="TOC2"/>
        <w:tabs>
          <w:tab w:val="left" w:pos="1440"/>
        </w:tabs>
        <w:rPr>
          <w:rFonts w:asciiTheme="minorHAnsi" w:eastAsiaTheme="minorEastAsia" w:hAnsiTheme="minorHAnsi" w:cstheme="minorBidi"/>
          <w:sz w:val="24"/>
          <w:lang w:val="it-IT" w:eastAsia="it-IT"/>
        </w:rPr>
      </w:pPr>
      <w:hyperlink w:anchor="_Toc52124071" w:history="1">
        <w:r w:rsidR="00CF7AF9" w:rsidRPr="00276B15">
          <w:rPr>
            <w:rStyle w:val="Hyperlink"/>
          </w:rPr>
          <w:t>3.2</w:t>
        </w:r>
        <w:r w:rsidR="00CF7AF9">
          <w:rPr>
            <w:rFonts w:asciiTheme="minorHAnsi" w:eastAsiaTheme="minorEastAsia" w:hAnsiTheme="minorHAnsi" w:cstheme="minorBidi"/>
            <w:sz w:val="24"/>
            <w:lang w:val="it-IT" w:eastAsia="it-IT"/>
          </w:rPr>
          <w:tab/>
        </w:r>
        <w:r w:rsidR="00CF7AF9" w:rsidRPr="00276B15">
          <w:rPr>
            <w:rStyle w:val="Hyperlink"/>
          </w:rPr>
          <w:t>Audit Committee</w:t>
        </w:r>
        <w:r w:rsidR="00CF7AF9">
          <w:rPr>
            <w:webHidden/>
          </w:rPr>
          <w:tab/>
        </w:r>
        <w:r w:rsidR="00CF7AF9">
          <w:rPr>
            <w:webHidden/>
          </w:rPr>
          <w:fldChar w:fldCharType="begin"/>
        </w:r>
        <w:r w:rsidR="00CF7AF9">
          <w:rPr>
            <w:webHidden/>
          </w:rPr>
          <w:instrText xml:space="preserve"> PAGEREF _Toc52124071 \h </w:instrText>
        </w:r>
        <w:r w:rsidR="00CF7AF9">
          <w:rPr>
            <w:webHidden/>
          </w:rPr>
        </w:r>
        <w:r w:rsidR="00CF7AF9">
          <w:rPr>
            <w:webHidden/>
          </w:rPr>
          <w:fldChar w:fldCharType="separate"/>
        </w:r>
        <w:r w:rsidR="00B33F1C">
          <w:rPr>
            <w:webHidden/>
          </w:rPr>
          <w:t>26</w:t>
        </w:r>
        <w:r w:rsidR="00CF7AF9">
          <w:rPr>
            <w:webHidden/>
          </w:rPr>
          <w:fldChar w:fldCharType="end"/>
        </w:r>
      </w:hyperlink>
    </w:p>
    <w:p w14:paraId="4C3EC5E3" w14:textId="247E1AFC" w:rsidR="00CF7AF9" w:rsidRDefault="009B22C8">
      <w:pPr>
        <w:pStyle w:val="TOC1"/>
        <w:rPr>
          <w:rFonts w:asciiTheme="minorHAnsi" w:eastAsiaTheme="minorEastAsia" w:hAnsiTheme="minorHAnsi" w:cstheme="minorBidi"/>
          <w:b w:val="0"/>
          <w:sz w:val="24"/>
          <w:lang w:val="it-IT" w:eastAsia="it-IT"/>
        </w:rPr>
      </w:pPr>
      <w:hyperlink w:anchor="_Toc52124072" w:history="1">
        <w:r w:rsidR="00CF7AF9" w:rsidRPr="00276B15">
          <w:rPr>
            <w:rStyle w:val="Hyperlink"/>
          </w:rPr>
          <w:t>4</w:t>
        </w:r>
        <w:r w:rsidR="00CF7AF9">
          <w:rPr>
            <w:rFonts w:asciiTheme="minorHAnsi" w:eastAsiaTheme="minorEastAsia" w:hAnsiTheme="minorHAnsi" w:cstheme="minorBidi"/>
            <w:b w:val="0"/>
            <w:sz w:val="24"/>
            <w:lang w:val="it-IT" w:eastAsia="it-IT"/>
          </w:rPr>
          <w:tab/>
        </w:r>
        <w:r w:rsidR="00CF7AF9" w:rsidRPr="00276B15">
          <w:rPr>
            <w:rStyle w:val="Hyperlink"/>
          </w:rPr>
          <w:t>Commission activity</w:t>
        </w:r>
        <w:r w:rsidR="00CF7AF9">
          <w:rPr>
            <w:webHidden/>
          </w:rPr>
          <w:tab/>
        </w:r>
        <w:r w:rsidR="00CF7AF9">
          <w:rPr>
            <w:webHidden/>
          </w:rPr>
          <w:fldChar w:fldCharType="begin"/>
        </w:r>
        <w:r w:rsidR="00CF7AF9">
          <w:rPr>
            <w:webHidden/>
          </w:rPr>
          <w:instrText xml:space="preserve"> PAGEREF _Toc52124072 \h </w:instrText>
        </w:r>
        <w:r w:rsidR="00CF7AF9">
          <w:rPr>
            <w:webHidden/>
          </w:rPr>
        </w:r>
        <w:r w:rsidR="00CF7AF9">
          <w:rPr>
            <w:webHidden/>
          </w:rPr>
          <w:fldChar w:fldCharType="separate"/>
        </w:r>
        <w:r w:rsidR="00B33F1C">
          <w:rPr>
            <w:webHidden/>
          </w:rPr>
          <w:t>28</w:t>
        </w:r>
        <w:r w:rsidR="00CF7AF9">
          <w:rPr>
            <w:webHidden/>
          </w:rPr>
          <w:fldChar w:fldCharType="end"/>
        </w:r>
      </w:hyperlink>
    </w:p>
    <w:p w14:paraId="1F3A6C62" w14:textId="07C02603" w:rsidR="00CF7AF9" w:rsidRDefault="009B22C8">
      <w:pPr>
        <w:pStyle w:val="TOC1"/>
        <w:rPr>
          <w:rFonts w:asciiTheme="minorHAnsi" w:eastAsiaTheme="minorEastAsia" w:hAnsiTheme="minorHAnsi" w:cstheme="minorBidi"/>
          <w:b w:val="0"/>
          <w:sz w:val="24"/>
          <w:lang w:val="it-IT" w:eastAsia="it-IT"/>
        </w:rPr>
      </w:pPr>
      <w:hyperlink w:anchor="_Toc52124073" w:history="1">
        <w:r w:rsidR="00CF7AF9" w:rsidRPr="00276B15">
          <w:rPr>
            <w:rStyle w:val="Hyperlink"/>
          </w:rPr>
          <w:t>5</w:t>
        </w:r>
        <w:r w:rsidR="00CF7AF9">
          <w:rPr>
            <w:rFonts w:asciiTheme="minorHAnsi" w:eastAsiaTheme="minorEastAsia" w:hAnsiTheme="minorHAnsi" w:cstheme="minorBidi"/>
            <w:b w:val="0"/>
            <w:sz w:val="24"/>
            <w:lang w:val="it-IT" w:eastAsia="it-IT"/>
          </w:rPr>
          <w:tab/>
        </w:r>
        <w:r w:rsidR="00CF7AF9" w:rsidRPr="00276B15">
          <w:rPr>
            <w:rStyle w:val="Hyperlink"/>
          </w:rPr>
          <w:t>Goal 1: Greater prioritisation and embedding of human rights issues at the national level</w:t>
        </w:r>
        <w:r w:rsidR="00CF7AF9">
          <w:rPr>
            <w:webHidden/>
          </w:rPr>
          <w:tab/>
        </w:r>
        <w:r w:rsidR="00CF7AF9">
          <w:rPr>
            <w:webHidden/>
          </w:rPr>
          <w:fldChar w:fldCharType="begin"/>
        </w:r>
        <w:r w:rsidR="00CF7AF9">
          <w:rPr>
            <w:webHidden/>
          </w:rPr>
          <w:instrText xml:space="preserve"> PAGEREF _Toc52124073 \h </w:instrText>
        </w:r>
        <w:r w:rsidR="00CF7AF9">
          <w:rPr>
            <w:webHidden/>
          </w:rPr>
        </w:r>
        <w:r w:rsidR="00CF7AF9">
          <w:rPr>
            <w:webHidden/>
          </w:rPr>
          <w:fldChar w:fldCharType="separate"/>
        </w:r>
        <w:r w:rsidR="00B33F1C">
          <w:rPr>
            <w:webHidden/>
          </w:rPr>
          <w:t>30</w:t>
        </w:r>
        <w:r w:rsidR="00CF7AF9">
          <w:rPr>
            <w:webHidden/>
          </w:rPr>
          <w:fldChar w:fldCharType="end"/>
        </w:r>
      </w:hyperlink>
    </w:p>
    <w:p w14:paraId="1F5CBA0E" w14:textId="082C6DC8" w:rsidR="00CF7AF9" w:rsidRDefault="009B22C8">
      <w:pPr>
        <w:pStyle w:val="TOC2"/>
        <w:tabs>
          <w:tab w:val="left" w:pos="1440"/>
        </w:tabs>
        <w:rPr>
          <w:rFonts w:asciiTheme="minorHAnsi" w:eastAsiaTheme="minorEastAsia" w:hAnsiTheme="minorHAnsi" w:cstheme="minorBidi"/>
          <w:sz w:val="24"/>
          <w:lang w:val="it-IT" w:eastAsia="it-IT"/>
        </w:rPr>
      </w:pPr>
      <w:hyperlink w:anchor="_Toc52124074" w:history="1">
        <w:r w:rsidR="00CF7AF9" w:rsidRPr="00276B15">
          <w:rPr>
            <w:rStyle w:val="Hyperlink"/>
          </w:rPr>
          <w:t>5.1</w:t>
        </w:r>
        <w:r w:rsidR="00CF7AF9">
          <w:rPr>
            <w:rFonts w:asciiTheme="minorHAnsi" w:eastAsiaTheme="minorEastAsia" w:hAnsiTheme="minorHAnsi" w:cstheme="minorBidi"/>
            <w:sz w:val="24"/>
            <w:lang w:val="it-IT" w:eastAsia="it-IT"/>
          </w:rPr>
          <w:tab/>
        </w:r>
        <w:r w:rsidR="00CF7AF9" w:rsidRPr="00276B15">
          <w:rPr>
            <w:rStyle w:val="Hyperlink"/>
          </w:rPr>
          <w:t>Outcome 1.1</w:t>
        </w:r>
        <w:r w:rsidR="00CF7AF9">
          <w:rPr>
            <w:webHidden/>
          </w:rPr>
          <w:tab/>
        </w:r>
        <w:r w:rsidR="00CF7AF9">
          <w:rPr>
            <w:webHidden/>
          </w:rPr>
          <w:fldChar w:fldCharType="begin"/>
        </w:r>
        <w:r w:rsidR="00CF7AF9">
          <w:rPr>
            <w:webHidden/>
          </w:rPr>
          <w:instrText xml:space="preserve"> PAGEREF _Toc52124074 \h </w:instrText>
        </w:r>
        <w:r w:rsidR="00CF7AF9">
          <w:rPr>
            <w:webHidden/>
          </w:rPr>
        </w:r>
        <w:r w:rsidR="00CF7AF9">
          <w:rPr>
            <w:webHidden/>
          </w:rPr>
          <w:fldChar w:fldCharType="separate"/>
        </w:r>
        <w:r w:rsidR="00B33F1C">
          <w:rPr>
            <w:webHidden/>
          </w:rPr>
          <w:t>30</w:t>
        </w:r>
        <w:r w:rsidR="00CF7AF9">
          <w:rPr>
            <w:webHidden/>
          </w:rPr>
          <w:fldChar w:fldCharType="end"/>
        </w:r>
      </w:hyperlink>
    </w:p>
    <w:p w14:paraId="435A6561" w14:textId="15301747" w:rsidR="00CF7AF9" w:rsidRDefault="009B22C8">
      <w:pPr>
        <w:pStyle w:val="TOC2"/>
        <w:tabs>
          <w:tab w:val="left" w:pos="1440"/>
        </w:tabs>
        <w:rPr>
          <w:rFonts w:asciiTheme="minorHAnsi" w:eastAsiaTheme="minorEastAsia" w:hAnsiTheme="minorHAnsi" w:cstheme="minorBidi"/>
          <w:sz w:val="24"/>
          <w:lang w:val="it-IT" w:eastAsia="it-IT"/>
        </w:rPr>
      </w:pPr>
      <w:hyperlink w:anchor="_Toc52124075" w:history="1">
        <w:r w:rsidR="00CF7AF9" w:rsidRPr="00276B15">
          <w:rPr>
            <w:rStyle w:val="Hyperlink"/>
          </w:rPr>
          <w:t>5.2</w:t>
        </w:r>
        <w:r w:rsidR="00CF7AF9">
          <w:rPr>
            <w:rFonts w:asciiTheme="minorHAnsi" w:eastAsiaTheme="minorEastAsia" w:hAnsiTheme="minorHAnsi" w:cstheme="minorBidi"/>
            <w:sz w:val="24"/>
            <w:lang w:val="it-IT" w:eastAsia="it-IT"/>
          </w:rPr>
          <w:tab/>
        </w:r>
        <w:r w:rsidR="00CF7AF9" w:rsidRPr="00276B15">
          <w:rPr>
            <w:rStyle w:val="Hyperlink"/>
          </w:rPr>
          <w:t>Outcome 1.2</w:t>
        </w:r>
        <w:r w:rsidR="00CF7AF9">
          <w:rPr>
            <w:webHidden/>
          </w:rPr>
          <w:tab/>
        </w:r>
        <w:r w:rsidR="00CF7AF9">
          <w:rPr>
            <w:webHidden/>
          </w:rPr>
          <w:fldChar w:fldCharType="begin"/>
        </w:r>
        <w:r w:rsidR="00CF7AF9">
          <w:rPr>
            <w:webHidden/>
          </w:rPr>
          <w:instrText xml:space="preserve"> PAGEREF _Toc52124075 \h </w:instrText>
        </w:r>
        <w:r w:rsidR="00CF7AF9">
          <w:rPr>
            <w:webHidden/>
          </w:rPr>
        </w:r>
        <w:r w:rsidR="00CF7AF9">
          <w:rPr>
            <w:webHidden/>
          </w:rPr>
          <w:fldChar w:fldCharType="separate"/>
        </w:r>
        <w:r w:rsidR="00B33F1C">
          <w:rPr>
            <w:webHidden/>
          </w:rPr>
          <w:t>34</w:t>
        </w:r>
        <w:r w:rsidR="00CF7AF9">
          <w:rPr>
            <w:webHidden/>
          </w:rPr>
          <w:fldChar w:fldCharType="end"/>
        </w:r>
      </w:hyperlink>
    </w:p>
    <w:p w14:paraId="7DF02036" w14:textId="0B3D2488" w:rsidR="00CF7AF9" w:rsidRDefault="009B22C8">
      <w:pPr>
        <w:pStyle w:val="TOC2"/>
        <w:tabs>
          <w:tab w:val="left" w:pos="1440"/>
        </w:tabs>
        <w:rPr>
          <w:rFonts w:asciiTheme="minorHAnsi" w:eastAsiaTheme="minorEastAsia" w:hAnsiTheme="minorHAnsi" w:cstheme="minorBidi"/>
          <w:sz w:val="24"/>
          <w:lang w:val="it-IT" w:eastAsia="it-IT"/>
        </w:rPr>
      </w:pPr>
      <w:hyperlink w:anchor="_Toc52124076" w:history="1">
        <w:r w:rsidR="00CF7AF9" w:rsidRPr="00276B15">
          <w:rPr>
            <w:rStyle w:val="Hyperlink"/>
          </w:rPr>
          <w:t>5.3</w:t>
        </w:r>
        <w:r w:rsidR="00CF7AF9">
          <w:rPr>
            <w:rFonts w:asciiTheme="minorHAnsi" w:eastAsiaTheme="minorEastAsia" w:hAnsiTheme="minorHAnsi" w:cstheme="minorBidi"/>
            <w:sz w:val="24"/>
            <w:lang w:val="it-IT" w:eastAsia="it-IT"/>
          </w:rPr>
          <w:tab/>
        </w:r>
        <w:r w:rsidR="00CF7AF9" w:rsidRPr="00276B15">
          <w:rPr>
            <w:rStyle w:val="Hyperlink"/>
          </w:rPr>
          <w:t>Outcome 1.3 [PBS criterion]</w:t>
        </w:r>
        <w:r w:rsidR="00CF7AF9">
          <w:rPr>
            <w:webHidden/>
          </w:rPr>
          <w:tab/>
        </w:r>
        <w:r w:rsidR="00CF7AF9">
          <w:rPr>
            <w:webHidden/>
          </w:rPr>
          <w:fldChar w:fldCharType="begin"/>
        </w:r>
        <w:r w:rsidR="00CF7AF9">
          <w:rPr>
            <w:webHidden/>
          </w:rPr>
          <w:instrText xml:space="preserve"> PAGEREF _Toc52124076 \h </w:instrText>
        </w:r>
        <w:r w:rsidR="00CF7AF9">
          <w:rPr>
            <w:webHidden/>
          </w:rPr>
        </w:r>
        <w:r w:rsidR="00CF7AF9">
          <w:rPr>
            <w:webHidden/>
          </w:rPr>
          <w:fldChar w:fldCharType="separate"/>
        </w:r>
        <w:r w:rsidR="00B33F1C">
          <w:rPr>
            <w:webHidden/>
          </w:rPr>
          <w:t>48</w:t>
        </w:r>
        <w:r w:rsidR="00CF7AF9">
          <w:rPr>
            <w:webHidden/>
          </w:rPr>
          <w:fldChar w:fldCharType="end"/>
        </w:r>
      </w:hyperlink>
    </w:p>
    <w:p w14:paraId="0010BFFE" w14:textId="5F313B9F" w:rsidR="00CF7AF9" w:rsidRDefault="009B22C8">
      <w:pPr>
        <w:pStyle w:val="TOC1"/>
        <w:rPr>
          <w:rFonts w:asciiTheme="minorHAnsi" w:eastAsiaTheme="minorEastAsia" w:hAnsiTheme="minorHAnsi" w:cstheme="minorBidi"/>
          <w:b w:val="0"/>
          <w:sz w:val="24"/>
          <w:lang w:val="it-IT" w:eastAsia="it-IT"/>
        </w:rPr>
      </w:pPr>
      <w:hyperlink w:anchor="_Toc52124077" w:history="1">
        <w:r w:rsidR="00CF7AF9" w:rsidRPr="00276B15">
          <w:rPr>
            <w:rStyle w:val="Hyperlink"/>
          </w:rPr>
          <w:t>6</w:t>
        </w:r>
        <w:r w:rsidR="00CF7AF9">
          <w:rPr>
            <w:rFonts w:asciiTheme="minorHAnsi" w:eastAsiaTheme="minorEastAsia" w:hAnsiTheme="minorHAnsi" w:cstheme="minorBidi"/>
            <w:b w:val="0"/>
            <w:sz w:val="24"/>
            <w:lang w:val="it-IT" w:eastAsia="it-IT"/>
          </w:rPr>
          <w:tab/>
        </w:r>
        <w:r w:rsidR="00CF7AF9" w:rsidRPr="00276B15">
          <w:rPr>
            <w:rStyle w:val="Hyperlink"/>
          </w:rPr>
          <w:t>Goal 2: More people, communities, and organisations respect and understand human rights</w:t>
        </w:r>
        <w:r w:rsidR="00CF7AF9">
          <w:rPr>
            <w:webHidden/>
          </w:rPr>
          <w:tab/>
        </w:r>
        <w:r w:rsidR="00CF7AF9">
          <w:rPr>
            <w:webHidden/>
          </w:rPr>
          <w:fldChar w:fldCharType="begin"/>
        </w:r>
        <w:r w:rsidR="00CF7AF9">
          <w:rPr>
            <w:webHidden/>
          </w:rPr>
          <w:instrText xml:space="preserve"> PAGEREF _Toc52124077 \h </w:instrText>
        </w:r>
        <w:r w:rsidR="00CF7AF9">
          <w:rPr>
            <w:webHidden/>
          </w:rPr>
        </w:r>
        <w:r w:rsidR="00CF7AF9">
          <w:rPr>
            <w:webHidden/>
          </w:rPr>
          <w:fldChar w:fldCharType="separate"/>
        </w:r>
        <w:r w:rsidR="00B33F1C">
          <w:rPr>
            <w:webHidden/>
          </w:rPr>
          <w:t>55</w:t>
        </w:r>
        <w:r w:rsidR="00CF7AF9">
          <w:rPr>
            <w:webHidden/>
          </w:rPr>
          <w:fldChar w:fldCharType="end"/>
        </w:r>
      </w:hyperlink>
    </w:p>
    <w:p w14:paraId="1DA216DE" w14:textId="30757762" w:rsidR="00CF7AF9" w:rsidRDefault="009B22C8">
      <w:pPr>
        <w:pStyle w:val="TOC2"/>
        <w:tabs>
          <w:tab w:val="left" w:pos="1440"/>
        </w:tabs>
        <w:rPr>
          <w:rFonts w:asciiTheme="minorHAnsi" w:eastAsiaTheme="minorEastAsia" w:hAnsiTheme="minorHAnsi" w:cstheme="minorBidi"/>
          <w:sz w:val="24"/>
          <w:lang w:val="it-IT" w:eastAsia="it-IT"/>
        </w:rPr>
      </w:pPr>
      <w:hyperlink w:anchor="_Toc52124078" w:history="1">
        <w:r w:rsidR="00CF7AF9" w:rsidRPr="00276B15">
          <w:rPr>
            <w:rStyle w:val="Hyperlink"/>
          </w:rPr>
          <w:t>6.1</w:t>
        </w:r>
        <w:r w:rsidR="00CF7AF9">
          <w:rPr>
            <w:rFonts w:asciiTheme="minorHAnsi" w:eastAsiaTheme="minorEastAsia" w:hAnsiTheme="minorHAnsi" w:cstheme="minorBidi"/>
            <w:sz w:val="24"/>
            <w:lang w:val="it-IT" w:eastAsia="it-IT"/>
          </w:rPr>
          <w:tab/>
        </w:r>
        <w:r w:rsidR="00CF7AF9" w:rsidRPr="00276B15">
          <w:rPr>
            <w:rStyle w:val="Hyperlink"/>
          </w:rPr>
          <w:t>Outcome 2.1 [PBS criterion]</w:t>
        </w:r>
        <w:r w:rsidR="00CF7AF9">
          <w:rPr>
            <w:webHidden/>
          </w:rPr>
          <w:tab/>
        </w:r>
        <w:r w:rsidR="00CF7AF9">
          <w:rPr>
            <w:webHidden/>
          </w:rPr>
          <w:fldChar w:fldCharType="begin"/>
        </w:r>
        <w:r w:rsidR="00CF7AF9">
          <w:rPr>
            <w:webHidden/>
          </w:rPr>
          <w:instrText xml:space="preserve"> PAGEREF _Toc52124078 \h </w:instrText>
        </w:r>
        <w:r w:rsidR="00CF7AF9">
          <w:rPr>
            <w:webHidden/>
          </w:rPr>
        </w:r>
        <w:r w:rsidR="00CF7AF9">
          <w:rPr>
            <w:webHidden/>
          </w:rPr>
          <w:fldChar w:fldCharType="separate"/>
        </w:r>
        <w:r w:rsidR="00B33F1C">
          <w:rPr>
            <w:webHidden/>
          </w:rPr>
          <w:t>55</w:t>
        </w:r>
        <w:r w:rsidR="00CF7AF9">
          <w:rPr>
            <w:webHidden/>
          </w:rPr>
          <w:fldChar w:fldCharType="end"/>
        </w:r>
      </w:hyperlink>
    </w:p>
    <w:p w14:paraId="6E5400D6" w14:textId="2AEA4A65" w:rsidR="00CF7AF9" w:rsidRDefault="009B22C8">
      <w:pPr>
        <w:pStyle w:val="TOC2"/>
        <w:tabs>
          <w:tab w:val="left" w:pos="1440"/>
        </w:tabs>
        <w:rPr>
          <w:rFonts w:asciiTheme="minorHAnsi" w:eastAsiaTheme="minorEastAsia" w:hAnsiTheme="minorHAnsi" w:cstheme="minorBidi"/>
          <w:sz w:val="24"/>
          <w:lang w:val="it-IT" w:eastAsia="it-IT"/>
        </w:rPr>
      </w:pPr>
      <w:hyperlink w:anchor="_Toc52124079" w:history="1">
        <w:r w:rsidR="00CF7AF9" w:rsidRPr="00276B15">
          <w:rPr>
            <w:rStyle w:val="Hyperlink"/>
          </w:rPr>
          <w:t>6.2</w:t>
        </w:r>
        <w:r w:rsidR="00CF7AF9">
          <w:rPr>
            <w:rFonts w:asciiTheme="minorHAnsi" w:eastAsiaTheme="minorEastAsia" w:hAnsiTheme="minorHAnsi" w:cstheme="minorBidi"/>
            <w:sz w:val="24"/>
            <w:lang w:val="it-IT" w:eastAsia="it-IT"/>
          </w:rPr>
          <w:tab/>
        </w:r>
        <w:r w:rsidR="00CF7AF9" w:rsidRPr="00276B15">
          <w:rPr>
            <w:rStyle w:val="Hyperlink"/>
          </w:rPr>
          <w:t>Outcome 2.2 [PBS criterion]</w:t>
        </w:r>
        <w:r w:rsidR="00CF7AF9">
          <w:rPr>
            <w:webHidden/>
          </w:rPr>
          <w:tab/>
        </w:r>
        <w:r w:rsidR="00CF7AF9">
          <w:rPr>
            <w:webHidden/>
          </w:rPr>
          <w:fldChar w:fldCharType="begin"/>
        </w:r>
        <w:r w:rsidR="00CF7AF9">
          <w:rPr>
            <w:webHidden/>
          </w:rPr>
          <w:instrText xml:space="preserve"> PAGEREF _Toc52124079 \h </w:instrText>
        </w:r>
        <w:r w:rsidR="00CF7AF9">
          <w:rPr>
            <w:webHidden/>
          </w:rPr>
        </w:r>
        <w:r w:rsidR="00CF7AF9">
          <w:rPr>
            <w:webHidden/>
          </w:rPr>
          <w:fldChar w:fldCharType="separate"/>
        </w:r>
        <w:r w:rsidR="00B33F1C">
          <w:rPr>
            <w:webHidden/>
          </w:rPr>
          <w:t>61</w:t>
        </w:r>
        <w:r w:rsidR="00CF7AF9">
          <w:rPr>
            <w:webHidden/>
          </w:rPr>
          <w:fldChar w:fldCharType="end"/>
        </w:r>
      </w:hyperlink>
    </w:p>
    <w:p w14:paraId="27B11671" w14:textId="4C93F3BA" w:rsidR="00CF7AF9" w:rsidRDefault="009B22C8">
      <w:pPr>
        <w:pStyle w:val="TOC1"/>
        <w:rPr>
          <w:rFonts w:asciiTheme="minorHAnsi" w:eastAsiaTheme="minorEastAsia" w:hAnsiTheme="minorHAnsi" w:cstheme="minorBidi"/>
          <w:b w:val="0"/>
          <w:sz w:val="24"/>
          <w:lang w:val="it-IT" w:eastAsia="it-IT"/>
        </w:rPr>
      </w:pPr>
      <w:hyperlink w:anchor="_Toc52124080" w:history="1">
        <w:r w:rsidR="00CF7AF9" w:rsidRPr="00276B15">
          <w:rPr>
            <w:rStyle w:val="Hyperlink"/>
          </w:rPr>
          <w:t>7</w:t>
        </w:r>
        <w:r w:rsidR="00CF7AF9">
          <w:rPr>
            <w:rFonts w:asciiTheme="minorHAnsi" w:eastAsiaTheme="minorEastAsia" w:hAnsiTheme="minorHAnsi" w:cstheme="minorBidi"/>
            <w:b w:val="0"/>
            <w:sz w:val="24"/>
            <w:lang w:val="it-IT" w:eastAsia="it-IT"/>
          </w:rPr>
          <w:tab/>
        </w:r>
        <w:r w:rsidR="00CF7AF9" w:rsidRPr="00276B15">
          <w:rPr>
            <w:rStyle w:val="Hyperlink"/>
          </w:rPr>
          <w:t>Goal 3: More people, communities, and organisations take action to respect protect and promote human rights in their own contexts</w:t>
        </w:r>
        <w:r w:rsidR="00CF7AF9">
          <w:rPr>
            <w:webHidden/>
          </w:rPr>
          <w:tab/>
        </w:r>
        <w:r w:rsidR="00CF7AF9">
          <w:rPr>
            <w:webHidden/>
          </w:rPr>
          <w:fldChar w:fldCharType="begin"/>
        </w:r>
        <w:r w:rsidR="00CF7AF9">
          <w:rPr>
            <w:webHidden/>
          </w:rPr>
          <w:instrText xml:space="preserve"> PAGEREF _Toc52124080 \h </w:instrText>
        </w:r>
        <w:r w:rsidR="00CF7AF9">
          <w:rPr>
            <w:webHidden/>
          </w:rPr>
        </w:r>
        <w:r w:rsidR="00CF7AF9">
          <w:rPr>
            <w:webHidden/>
          </w:rPr>
          <w:fldChar w:fldCharType="separate"/>
        </w:r>
        <w:r w:rsidR="00B33F1C">
          <w:rPr>
            <w:webHidden/>
          </w:rPr>
          <w:t>70</w:t>
        </w:r>
        <w:r w:rsidR="00CF7AF9">
          <w:rPr>
            <w:webHidden/>
          </w:rPr>
          <w:fldChar w:fldCharType="end"/>
        </w:r>
      </w:hyperlink>
    </w:p>
    <w:p w14:paraId="4FB6BAE7" w14:textId="5C431E80" w:rsidR="00CF7AF9" w:rsidRDefault="009B22C8">
      <w:pPr>
        <w:pStyle w:val="TOC2"/>
        <w:tabs>
          <w:tab w:val="left" w:pos="1440"/>
        </w:tabs>
        <w:rPr>
          <w:rFonts w:asciiTheme="minorHAnsi" w:eastAsiaTheme="minorEastAsia" w:hAnsiTheme="minorHAnsi" w:cstheme="minorBidi"/>
          <w:sz w:val="24"/>
          <w:lang w:val="it-IT" w:eastAsia="it-IT"/>
        </w:rPr>
      </w:pPr>
      <w:hyperlink w:anchor="_Toc52124081" w:history="1">
        <w:r w:rsidR="00CF7AF9" w:rsidRPr="00276B15">
          <w:rPr>
            <w:rStyle w:val="Hyperlink"/>
          </w:rPr>
          <w:t>7.1</w:t>
        </w:r>
        <w:r w:rsidR="00CF7AF9">
          <w:rPr>
            <w:rFonts w:asciiTheme="minorHAnsi" w:eastAsiaTheme="minorEastAsia" w:hAnsiTheme="minorHAnsi" w:cstheme="minorBidi"/>
            <w:sz w:val="24"/>
            <w:lang w:val="it-IT" w:eastAsia="it-IT"/>
          </w:rPr>
          <w:tab/>
        </w:r>
        <w:r w:rsidR="00CF7AF9" w:rsidRPr="00276B15">
          <w:rPr>
            <w:rStyle w:val="Hyperlink"/>
          </w:rPr>
          <w:t>Outcome 3.1 [PBS criterion]</w:t>
        </w:r>
        <w:r w:rsidR="00CF7AF9">
          <w:rPr>
            <w:webHidden/>
          </w:rPr>
          <w:tab/>
        </w:r>
        <w:r w:rsidR="00CF7AF9">
          <w:rPr>
            <w:webHidden/>
          </w:rPr>
          <w:fldChar w:fldCharType="begin"/>
        </w:r>
        <w:r w:rsidR="00CF7AF9">
          <w:rPr>
            <w:webHidden/>
          </w:rPr>
          <w:instrText xml:space="preserve"> PAGEREF _Toc52124081 \h </w:instrText>
        </w:r>
        <w:r w:rsidR="00CF7AF9">
          <w:rPr>
            <w:webHidden/>
          </w:rPr>
        </w:r>
        <w:r w:rsidR="00CF7AF9">
          <w:rPr>
            <w:webHidden/>
          </w:rPr>
          <w:fldChar w:fldCharType="separate"/>
        </w:r>
        <w:r w:rsidR="00B33F1C">
          <w:rPr>
            <w:webHidden/>
          </w:rPr>
          <w:t>70</w:t>
        </w:r>
        <w:r w:rsidR="00CF7AF9">
          <w:rPr>
            <w:webHidden/>
          </w:rPr>
          <w:fldChar w:fldCharType="end"/>
        </w:r>
      </w:hyperlink>
    </w:p>
    <w:p w14:paraId="302CFF32" w14:textId="5F7C3815" w:rsidR="00CF7AF9" w:rsidRDefault="009B22C8">
      <w:pPr>
        <w:pStyle w:val="TOC2"/>
        <w:tabs>
          <w:tab w:val="left" w:pos="1440"/>
        </w:tabs>
        <w:rPr>
          <w:rFonts w:asciiTheme="minorHAnsi" w:eastAsiaTheme="minorEastAsia" w:hAnsiTheme="minorHAnsi" w:cstheme="minorBidi"/>
          <w:sz w:val="24"/>
          <w:lang w:val="it-IT" w:eastAsia="it-IT"/>
        </w:rPr>
      </w:pPr>
      <w:hyperlink w:anchor="_Toc52124082" w:history="1">
        <w:r w:rsidR="00CF7AF9" w:rsidRPr="00276B15">
          <w:rPr>
            <w:rStyle w:val="Hyperlink"/>
          </w:rPr>
          <w:t>7.2</w:t>
        </w:r>
        <w:r w:rsidR="00CF7AF9">
          <w:rPr>
            <w:rFonts w:asciiTheme="minorHAnsi" w:eastAsiaTheme="minorEastAsia" w:hAnsiTheme="minorHAnsi" w:cstheme="minorBidi"/>
            <w:sz w:val="24"/>
            <w:lang w:val="it-IT" w:eastAsia="it-IT"/>
          </w:rPr>
          <w:tab/>
        </w:r>
        <w:r w:rsidR="00CF7AF9" w:rsidRPr="00276B15">
          <w:rPr>
            <w:rStyle w:val="Hyperlink"/>
          </w:rPr>
          <w:t>Outcome 3.2 [PBS criterion]</w:t>
        </w:r>
        <w:r w:rsidR="00CF7AF9">
          <w:rPr>
            <w:webHidden/>
          </w:rPr>
          <w:tab/>
        </w:r>
        <w:r w:rsidR="00CF7AF9">
          <w:rPr>
            <w:webHidden/>
          </w:rPr>
          <w:fldChar w:fldCharType="begin"/>
        </w:r>
        <w:r w:rsidR="00CF7AF9">
          <w:rPr>
            <w:webHidden/>
          </w:rPr>
          <w:instrText xml:space="preserve"> PAGEREF _Toc52124082 \h </w:instrText>
        </w:r>
        <w:r w:rsidR="00CF7AF9">
          <w:rPr>
            <w:webHidden/>
          </w:rPr>
        </w:r>
        <w:r w:rsidR="00CF7AF9">
          <w:rPr>
            <w:webHidden/>
          </w:rPr>
          <w:fldChar w:fldCharType="separate"/>
        </w:r>
        <w:r w:rsidR="00B33F1C">
          <w:rPr>
            <w:webHidden/>
          </w:rPr>
          <w:t>71</w:t>
        </w:r>
        <w:r w:rsidR="00CF7AF9">
          <w:rPr>
            <w:webHidden/>
          </w:rPr>
          <w:fldChar w:fldCharType="end"/>
        </w:r>
      </w:hyperlink>
    </w:p>
    <w:p w14:paraId="4946DB62" w14:textId="11DCAA82" w:rsidR="00CF7AF9" w:rsidRDefault="009B22C8">
      <w:pPr>
        <w:pStyle w:val="TOC1"/>
        <w:rPr>
          <w:rFonts w:asciiTheme="minorHAnsi" w:eastAsiaTheme="minorEastAsia" w:hAnsiTheme="minorHAnsi" w:cstheme="minorBidi"/>
          <w:b w:val="0"/>
          <w:sz w:val="24"/>
          <w:lang w:val="it-IT" w:eastAsia="it-IT"/>
        </w:rPr>
      </w:pPr>
      <w:hyperlink w:anchor="_Toc52124083" w:history="1">
        <w:r w:rsidR="00CF7AF9" w:rsidRPr="00276B15">
          <w:rPr>
            <w:rStyle w:val="Hyperlink"/>
          </w:rPr>
          <w:t>8</w:t>
        </w:r>
        <w:r w:rsidR="00CF7AF9">
          <w:rPr>
            <w:rFonts w:asciiTheme="minorHAnsi" w:eastAsiaTheme="minorEastAsia" w:hAnsiTheme="minorHAnsi" w:cstheme="minorBidi"/>
            <w:b w:val="0"/>
            <w:sz w:val="24"/>
            <w:lang w:val="it-IT" w:eastAsia="it-IT"/>
          </w:rPr>
          <w:tab/>
        </w:r>
        <w:r w:rsidR="00CF7AF9" w:rsidRPr="00276B15">
          <w:rPr>
            <w:rStyle w:val="Hyperlink"/>
          </w:rPr>
          <w:t xml:space="preserve">Goal 4: </w:t>
        </w:r>
        <w:r w:rsidR="00CF7AF9" w:rsidRPr="00276B15">
          <w:rPr>
            <w:rStyle w:val="Hyperlink"/>
            <w:rFonts w:cs="Open Sans"/>
          </w:rPr>
          <w:t>Effective access to justice and remedy for people and communities whose rights are breached</w:t>
        </w:r>
        <w:r w:rsidR="00CF7AF9">
          <w:rPr>
            <w:webHidden/>
          </w:rPr>
          <w:tab/>
        </w:r>
        <w:r w:rsidR="00CF7AF9">
          <w:rPr>
            <w:webHidden/>
          </w:rPr>
          <w:fldChar w:fldCharType="begin"/>
        </w:r>
        <w:r w:rsidR="00CF7AF9">
          <w:rPr>
            <w:webHidden/>
          </w:rPr>
          <w:instrText xml:space="preserve"> PAGEREF _Toc52124083 \h </w:instrText>
        </w:r>
        <w:r w:rsidR="00CF7AF9">
          <w:rPr>
            <w:webHidden/>
          </w:rPr>
        </w:r>
        <w:r w:rsidR="00CF7AF9">
          <w:rPr>
            <w:webHidden/>
          </w:rPr>
          <w:fldChar w:fldCharType="separate"/>
        </w:r>
        <w:r w:rsidR="00B33F1C">
          <w:rPr>
            <w:webHidden/>
          </w:rPr>
          <w:t>87</w:t>
        </w:r>
        <w:r w:rsidR="00CF7AF9">
          <w:rPr>
            <w:webHidden/>
          </w:rPr>
          <w:fldChar w:fldCharType="end"/>
        </w:r>
      </w:hyperlink>
    </w:p>
    <w:p w14:paraId="3E5B1D9C" w14:textId="1950C32F" w:rsidR="00CF7AF9" w:rsidRDefault="009B22C8">
      <w:pPr>
        <w:pStyle w:val="TOC2"/>
        <w:tabs>
          <w:tab w:val="left" w:pos="1440"/>
        </w:tabs>
        <w:rPr>
          <w:rFonts w:asciiTheme="minorHAnsi" w:eastAsiaTheme="minorEastAsia" w:hAnsiTheme="minorHAnsi" w:cstheme="minorBidi"/>
          <w:sz w:val="24"/>
          <w:lang w:val="it-IT" w:eastAsia="it-IT"/>
        </w:rPr>
      </w:pPr>
      <w:hyperlink w:anchor="_Toc52124084" w:history="1">
        <w:r w:rsidR="00CF7AF9" w:rsidRPr="00276B15">
          <w:rPr>
            <w:rStyle w:val="Hyperlink"/>
          </w:rPr>
          <w:t>8.2</w:t>
        </w:r>
        <w:r w:rsidR="00CF7AF9">
          <w:rPr>
            <w:rFonts w:asciiTheme="minorHAnsi" w:eastAsiaTheme="minorEastAsia" w:hAnsiTheme="minorHAnsi" w:cstheme="minorBidi"/>
            <w:sz w:val="24"/>
            <w:lang w:val="it-IT" w:eastAsia="it-IT"/>
          </w:rPr>
          <w:tab/>
        </w:r>
        <w:r w:rsidR="00CF7AF9" w:rsidRPr="00276B15">
          <w:rPr>
            <w:rStyle w:val="Hyperlink"/>
          </w:rPr>
          <w:t>Outcome 4.1 [PBS criterion]</w:t>
        </w:r>
        <w:r w:rsidR="00CF7AF9">
          <w:rPr>
            <w:webHidden/>
          </w:rPr>
          <w:tab/>
        </w:r>
        <w:r w:rsidR="00CF7AF9">
          <w:rPr>
            <w:webHidden/>
          </w:rPr>
          <w:fldChar w:fldCharType="begin"/>
        </w:r>
        <w:r w:rsidR="00CF7AF9">
          <w:rPr>
            <w:webHidden/>
          </w:rPr>
          <w:instrText xml:space="preserve"> PAGEREF _Toc52124084 \h </w:instrText>
        </w:r>
        <w:r w:rsidR="00CF7AF9">
          <w:rPr>
            <w:webHidden/>
          </w:rPr>
        </w:r>
        <w:r w:rsidR="00CF7AF9">
          <w:rPr>
            <w:webHidden/>
          </w:rPr>
          <w:fldChar w:fldCharType="separate"/>
        </w:r>
        <w:r w:rsidR="00B33F1C">
          <w:rPr>
            <w:webHidden/>
          </w:rPr>
          <w:t>87</w:t>
        </w:r>
        <w:r w:rsidR="00CF7AF9">
          <w:rPr>
            <w:webHidden/>
          </w:rPr>
          <w:fldChar w:fldCharType="end"/>
        </w:r>
      </w:hyperlink>
    </w:p>
    <w:p w14:paraId="488BCFCD" w14:textId="2C776993" w:rsidR="00CF7AF9" w:rsidRDefault="009B22C8">
      <w:pPr>
        <w:pStyle w:val="TOC1"/>
        <w:rPr>
          <w:rFonts w:asciiTheme="minorHAnsi" w:eastAsiaTheme="minorEastAsia" w:hAnsiTheme="minorHAnsi" w:cstheme="minorBidi"/>
          <w:b w:val="0"/>
          <w:sz w:val="24"/>
          <w:lang w:val="it-IT" w:eastAsia="it-IT"/>
        </w:rPr>
      </w:pPr>
      <w:hyperlink w:anchor="_Toc52124085" w:history="1">
        <w:r w:rsidR="00CF7AF9" w:rsidRPr="00276B15">
          <w:rPr>
            <w:rStyle w:val="Hyperlink"/>
          </w:rPr>
          <w:t>9</w:t>
        </w:r>
        <w:r w:rsidR="00CF7AF9">
          <w:rPr>
            <w:rFonts w:asciiTheme="minorHAnsi" w:eastAsiaTheme="minorEastAsia" w:hAnsiTheme="minorHAnsi" w:cstheme="minorBidi"/>
            <w:b w:val="0"/>
            <w:sz w:val="24"/>
            <w:lang w:val="it-IT" w:eastAsia="it-IT"/>
          </w:rPr>
          <w:tab/>
        </w:r>
        <w:r w:rsidR="00CF7AF9" w:rsidRPr="00276B15">
          <w:rPr>
            <w:rStyle w:val="Hyperlink"/>
          </w:rPr>
          <w:t>Performance analysis – how we are meeting our goals</w:t>
        </w:r>
        <w:r w:rsidR="00CF7AF9">
          <w:rPr>
            <w:webHidden/>
          </w:rPr>
          <w:tab/>
        </w:r>
        <w:r w:rsidR="00CF7AF9">
          <w:rPr>
            <w:webHidden/>
          </w:rPr>
          <w:fldChar w:fldCharType="begin"/>
        </w:r>
        <w:r w:rsidR="00CF7AF9">
          <w:rPr>
            <w:webHidden/>
          </w:rPr>
          <w:instrText xml:space="preserve"> PAGEREF _Toc52124085 \h </w:instrText>
        </w:r>
        <w:r w:rsidR="00CF7AF9">
          <w:rPr>
            <w:webHidden/>
          </w:rPr>
        </w:r>
        <w:r w:rsidR="00CF7AF9">
          <w:rPr>
            <w:webHidden/>
          </w:rPr>
          <w:fldChar w:fldCharType="separate"/>
        </w:r>
        <w:r w:rsidR="00B33F1C">
          <w:rPr>
            <w:webHidden/>
          </w:rPr>
          <w:t>91</w:t>
        </w:r>
        <w:r w:rsidR="00CF7AF9">
          <w:rPr>
            <w:webHidden/>
          </w:rPr>
          <w:fldChar w:fldCharType="end"/>
        </w:r>
      </w:hyperlink>
    </w:p>
    <w:p w14:paraId="36AFB50E" w14:textId="67070683" w:rsidR="00CF7AF9" w:rsidRDefault="009B22C8">
      <w:pPr>
        <w:pStyle w:val="TOC2"/>
        <w:tabs>
          <w:tab w:val="left" w:pos="1440"/>
        </w:tabs>
        <w:rPr>
          <w:rFonts w:asciiTheme="minorHAnsi" w:eastAsiaTheme="minorEastAsia" w:hAnsiTheme="minorHAnsi" w:cstheme="minorBidi"/>
          <w:sz w:val="24"/>
          <w:lang w:val="it-IT" w:eastAsia="it-IT"/>
        </w:rPr>
      </w:pPr>
      <w:hyperlink w:anchor="_Toc52124086" w:history="1">
        <w:r w:rsidR="00CF7AF9" w:rsidRPr="00276B15">
          <w:rPr>
            <w:rStyle w:val="Hyperlink"/>
          </w:rPr>
          <w:t>9.1</w:t>
        </w:r>
        <w:r w:rsidR="00CF7AF9">
          <w:rPr>
            <w:rFonts w:asciiTheme="minorHAnsi" w:eastAsiaTheme="minorEastAsia" w:hAnsiTheme="minorHAnsi" w:cstheme="minorBidi"/>
            <w:sz w:val="24"/>
            <w:lang w:val="it-IT" w:eastAsia="it-IT"/>
          </w:rPr>
          <w:tab/>
        </w:r>
        <w:r w:rsidR="00CF7AF9" w:rsidRPr="00276B15">
          <w:rPr>
            <w:rStyle w:val="Hyperlink"/>
          </w:rPr>
          <w:t>Goal 1</w:t>
        </w:r>
        <w:r w:rsidR="00CF7AF9">
          <w:rPr>
            <w:webHidden/>
          </w:rPr>
          <w:tab/>
        </w:r>
        <w:r w:rsidR="00CF7AF9">
          <w:rPr>
            <w:webHidden/>
          </w:rPr>
          <w:fldChar w:fldCharType="begin"/>
        </w:r>
        <w:r w:rsidR="00CF7AF9">
          <w:rPr>
            <w:webHidden/>
          </w:rPr>
          <w:instrText xml:space="preserve"> PAGEREF _Toc52124086 \h </w:instrText>
        </w:r>
        <w:r w:rsidR="00CF7AF9">
          <w:rPr>
            <w:webHidden/>
          </w:rPr>
        </w:r>
        <w:r w:rsidR="00CF7AF9">
          <w:rPr>
            <w:webHidden/>
          </w:rPr>
          <w:fldChar w:fldCharType="separate"/>
        </w:r>
        <w:r w:rsidR="00B33F1C">
          <w:rPr>
            <w:webHidden/>
          </w:rPr>
          <w:t>92</w:t>
        </w:r>
        <w:r w:rsidR="00CF7AF9">
          <w:rPr>
            <w:webHidden/>
          </w:rPr>
          <w:fldChar w:fldCharType="end"/>
        </w:r>
      </w:hyperlink>
    </w:p>
    <w:p w14:paraId="0DC19BCD" w14:textId="6F3264EC" w:rsidR="00CF7AF9" w:rsidRDefault="009B22C8">
      <w:pPr>
        <w:pStyle w:val="TOC2"/>
        <w:tabs>
          <w:tab w:val="left" w:pos="1440"/>
        </w:tabs>
        <w:rPr>
          <w:rFonts w:asciiTheme="minorHAnsi" w:eastAsiaTheme="minorEastAsia" w:hAnsiTheme="minorHAnsi" w:cstheme="minorBidi"/>
          <w:sz w:val="24"/>
          <w:lang w:val="it-IT" w:eastAsia="it-IT"/>
        </w:rPr>
      </w:pPr>
      <w:hyperlink w:anchor="_Toc52124087" w:history="1">
        <w:r w:rsidR="00CF7AF9" w:rsidRPr="00276B15">
          <w:rPr>
            <w:rStyle w:val="Hyperlink"/>
          </w:rPr>
          <w:t>9.2</w:t>
        </w:r>
        <w:r w:rsidR="00CF7AF9">
          <w:rPr>
            <w:rFonts w:asciiTheme="minorHAnsi" w:eastAsiaTheme="minorEastAsia" w:hAnsiTheme="minorHAnsi" w:cstheme="minorBidi"/>
            <w:sz w:val="24"/>
            <w:lang w:val="it-IT" w:eastAsia="it-IT"/>
          </w:rPr>
          <w:tab/>
        </w:r>
        <w:r w:rsidR="00CF7AF9" w:rsidRPr="00276B15">
          <w:rPr>
            <w:rStyle w:val="Hyperlink"/>
          </w:rPr>
          <w:t>Goal 2</w:t>
        </w:r>
        <w:r w:rsidR="00CF7AF9">
          <w:rPr>
            <w:webHidden/>
          </w:rPr>
          <w:tab/>
        </w:r>
        <w:r w:rsidR="00CF7AF9">
          <w:rPr>
            <w:webHidden/>
          </w:rPr>
          <w:fldChar w:fldCharType="begin"/>
        </w:r>
        <w:r w:rsidR="00CF7AF9">
          <w:rPr>
            <w:webHidden/>
          </w:rPr>
          <w:instrText xml:space="preserve"> PAGEREF _Toc52124087 \h </w:instrText>
        </w:r>
        <w:r w:rsidR="00CF7AF9">
          <w:rPr>
            <w:webHidden/>
          </w:rPr>
        </w:r>
        <w:r w:rsidR="00CF7AF9">
          <w:rPr>
            <w:webHidden/>
          </w:rPr>
          <w:fldChar w:fldCharType="separate"/>
        </w:r>
        <w:r w:rsidR="00B33F1C">
          <w:rPr>
            <w:webHidden/>
          </w:rPr>
          <w:t>95</w:t>
        </w:r>
        <w:r w:rsidR="00CF7AF9">
          <w:rPr>
            <w:webHidden/>
          </w:rPr>
          <w:fldChar w:fldCharType="end"/>
        </w:r>
      </w:hyperlink>
    </w:p>
    <w:p w14:paraId="5782C669" w14:textId="636FE291" w:rsidR="00CF7AF9" w:rsidRDefault="009B22C8">
      <w:pPr>
        <w:pStyle w:val="TOC2"/>
        <w:tabs>
          <w:tab w:val="left" w:pos="1440"/>
        </w:tabs>
        <w:rPr>
          <w:rFonts w:asciiTheme="minorHAnsi" w:eastAsiaTheme="minorEastAsia" w:hAnsiTheme="minorHAnsi" w:cstheme="minorBidi"/>
          <w:sz w:val="24"/>
          <w:lang w:val="it-IT" w:eastAsia="it-IT"/>
        </w:rPr>
      </w:pPr>
      <w:hyperlink w:anchor="_Toc52124088" w:history="1">
        <w:r w:rsidR="00CF7AF9" w:rsidRPr="00276B15">
          <w:rPr>
            <w:rStyle w:val="Hyperlink"/>
          </w:rPr>
          <w:t>9.3</w:t>
        </w:r>
        <w:r w:rsidR="00CF7AF9">
          <w:rPr>
            <w:rFonts w:asciiTheme="minorHAnsi" w:eastAsiaTheme="minorEastAsia" w:hAnsiTheme="minorHAnsi" w:cstheme="minorBidi"/>
            <w:sz w:val="24"/>
            <w:lang w:val="it-IT" w:eastAsia="it-IT"/>
          </w:rPr>
          <w:tab/>
        </w:r>
        <w:r w:rsidR="00CF7AF9" w:rsidRPr="00276B15">
          <w:rPr>
            <w:rStyle w:val="Hyperlink"/>
          </w:rPr>
          <w:t>Goal 3</w:t>
        </w:r>
        <w:r w:rsidR="00CF7AF9">
          <w:rPr>
            <w:webHidden/>
          </w:rPr>
          <w:tab/>
        </w:r>
        <w:r w:rsidR="00CF7AF9">
          <w:rPr>
            <w:webHidden/>
          </w:rPr>
          <w:fldChar w:fldCharType="begin"/>
        </w:r>
        <w:r w:rsidR="00CF7AF9">
          <w:rPr>
            <w:webHidden/>
          </w:rPr>
          <w:instrText xml:space="preserve"> PAGEREF _Toc52124088 \h </w:instrText>
        </w:r>
        <w:r w:rsidR="00CF7AF9">
          <w:rPr>
            <w:webHidden/>
          </w:rPr>
        </w:r>
        <w:r w:rsidR="00CF7AF9">
          <w:rPr>
            <w:webHidden/>
          </w:rPr>
          <w:fldChar w:fldCharType="separate"/>
        </w:r>
        <w:r w:rsidR="00B33F1C">
          <w:rPr>
            <w:webHidden/>
          </w:rPr>
          <w:t>97</w:t>
        </w:r>
        <w:r w:rsidR="00CF7AF9">
          <w:rPr>
            <w:webHidden/>
          </w:rPr>
          <w:fldChar w:fldCharType="end"/>
        </w:r>
      </w:hyperlink>
    </w:p>
    <w:p w14:paraId="4F029A29" w14:textId="23FC3AE0" w:rsidR="00CF7AF9" w:rsidRDefault="009B22C8">
      <w:pPr>
        <w:pStyle w:val="TOC2"/>
        <w:tabs>
          <w:tab w:val="left" w:pos="1440"/>
        </w:tabs>
        <w:rPr>
          <w:rFonts w:asciiTheme="minorHAnsi" w:eastAsiaTheme="minorEastAsia" w:hAnsiTheme="minorHAnsi" w:cstheme="minorBidi"/>
          <w:sz w:val="24"/>
          <w:lang w:val="it-IT" w:eastAsia="it-IT"/>
        </w:rPr>
      </w:pPr>
      <w:hyperlink w:anchor="_Toc52124089" w:history="1">
        <w:r w:rsidR="00CF7AF9" w:rsidRPr="00276B15">
          <w:rPr>
            <w:rStyle w:val="Hyperlink"/>
          </w:rPr>
          <w:t>9.4</w:t>
        </w:r>
        <w:r w:rsidR="00CF7AF9">
          <w:rPr>
            <w:rFonts w:asciiTheme="minorHAnsi" w:eastAsiaTheme="minorEastAsia" w:hAnsiTheme="minorHAnsi" w:cstheme="minorBidi"/>
            <w:sz w:val="24"/>
            <w:lang w:val="it-IT" w:eastAsia="it-IT"/>
          </w:rPr>
          <w:tab/>
        </w:r>
        <w:r w:rsidR="00CF7AF9" w:rsidRPr="00276B15">
          <w:rPr>
            <w:rStyle w:val="Hyperlink"/>
          </w:rPr>
          <w:t>Goal 4</w:t>
        </w:r>
        <w:r w:rsidR="00CF7AF9">
          <w:rPr>
            <w:webHidden/>
          </w:rPr>
          <w:tab/>
        </w:r>
        <w:r w:rsidR="00CF7AF9">
          <w:rPr>
            <w:webHidden/>
          </w:rPr>
          <w:fldChar w:fldCharType="begin"/>
        </w:r>
        <w:r w:rsidR="00CF7AF9">
          <w:rPr>
            <w:webHidden/>
          </w:rPr>
          <w:instrText xml:space="preserve"> PAGEREF _Toc52124089 \h </w:instrText>
        </w:r>
        <w:r w:rsidR="00CF7AF9">
          <w:rPr>
            <w:webHidden/>
          </w:rPr>
        </w:r>
        <w:r w:rsidR="00CF7AF9">
          <w:rPr>
            <w:webHidden/>
          </w:rPr>
          <w:fldChar w:fldCharType="separate"/>
        </w:r>
        <w:r w:rsidR="00B33F1C">
          <w:rPr>
            <w:webHidden/>
          </w:rPr>
          <w:t>100</w:t>
        </w:r>
        <w:r w:rsidR="00CF7AF9">
          <w:rPr>
            <w:webHidden/>
          </w:rPr>
          <w:fldChar w:fldCharType="end"/>
        </w:r>
      </w:hyperlink>
    </w:p>
    <w:p w14:paraId="31E105F0" w14:textId="1CB360CF" w:rsidR="00CF7AF9" w:rsidRDefault="009B22C8">
      <w:pPr>
        <w:pStyle w:val="TOC1"/>
        <w:rPr>
          <w:rFonts w:asciiTheme="minorHAnsi" w:eastAsiaTheme="minorEastAsia" w:hAnsiTheme="minorHAnsi" w:cstheme="minorBidi"/>
          <w:b w:val="0"/>
          <w:sz w:val="24"/>
          <w:lang w:val="it-IT" w:eastAsia="it-IT"/>
        </w:rPr>
      </w:pPr>
      <w:hyperlink w:anchor="_Toc52124090" w:history="1">
        <w:r w:rsidR="00CF7AF9" w:rsidRPr="00276B15">
          <w:rPr>
            <w:rStyle w:val="Hyperlink"/>
          </w:rPr>
          <w:t>10</w:t>
        </w:r>
        <w:r w:rsidR="00CF7AF9">
          <w:rPr>
            <w:rFonts w:asciiTheme="minorHAnsi" w:eastAsiaTheme="minorEastAsia" w:hAnsiTheme="minorHAnsi" w:cstheme="minorBidi"/>
            <w:b w:val="0"/>
            <w:sz w:val="24"/>
            <w:lang w:val="it-IT" w:eastAsia="it-IT"/>
          </w:rPr>
          <w:tab/>
        </w:r>
        <w:r w:rsidR="00CF7AF9" w:rsidRPr="00276B15">
          <w:rPr>
            <w:rStyle w:val="Hyperlink"/>
          </w:rPr>
          <w:t>Environment statement</w:t>
        </w:r>
        <w:r w:rsidR="00CF7AF9">
          <w:rPr>
            <w:webHidden/>
          </w:rPr>
          <w:tab/>
        </w:r>
        <w:r w:rsidR="00CF7AF9">
          <w:rPr>
            <w:webHidden/>
          </w:rPr>
          <w:fldChar w:fldCharType="begin"/>
        </w:r>
        <w:r w:rsidR="00CF7AF9">
          <w:rPr>
            <w:webHidden/>
          </w:rPr>
          <w:instrText xml:space="preserve"> PAGEREF _Toc52124090 \h </w:instrText>
        </w:r>
        <w:r w:rsidR="00CF7AF9">
          <w:rPr>
            <w:webHidden/>
          </w:rPr>
        </w:r>
        <w:r w:rsidR="00CF7AF9">
          <w:rPr>
            <w:webHidden/>
          </w:rPr>
          <w:fldChar w:fldCharType="separate"/>
        </w:r>
        <w:r w:rsidR="00B33F1C">
          <w:rPr>
            <w:webHidden/>
          </w:rPr>
          <w:t>102</w:t>
        </w:r>
        <w:r w:rsidR="00CF7AF9">
          <w:rPr>
            <w:webHidden/>
          </w:rPr>
          <w:fldChar w:fldCharType="end"/>
        </w:r>
      </w:hyperlink>
    </w:p>
    <w:p w14:paraId="20ADA95F" w14:textId="69405C68" w:rsidR="00CF7AF9" w:rsidRDefault="009B22C8">
      <w:pPr>
        <w:pStyle w:val="TOC1"/>
        <w:rPr>
          <w:rFonts w:asciiTheme="minorHAnsi" w:eastAsiaTheme="minorEastAsia" w:hAnsiTheme="minorHAnsi" w:cstheme="minorBidi"/>
          <w:b w:val="0"/>
          <w:sz w:val="24"/>
          <w:lang w:val="it-IT" w:eastAsia="it-IT"/>
        </w:rPr>
      </w:pPr>
      <w:hyperlink w:anchor="_Toc52124091" w:history="1">
        <w:r w:rsidR="00CF7AF9" w:rsidRPr="00276B15">
          <w:rPr>
            <w:rStyle w:val="Hyperlink"/>
          </w:rPr>
          <w:t>11</w:t>
        </w:r>
        <w:r w:rsidR="00CF7AF9">
          <w:rPr>
            <w:rFonts w:asciiTheme="minorHAnsi" w:eastAsiaTheme="minorEastAsia" w:hAnsiTheme="minorHAnsi" w:cstheme="minorBidi"/>
            <w:b w:val="0"/>
            <w:sz w:val="24"/>
            <w:lang w:val="it-IT" w:eastAsia="it-IT"/>
          </w:rPr>
          <w:tab/>
        </w:r>
        <w:r w:rsidR="00CF7AF9" w:rsidRPr="00276B15">
          <w:rPr>
            <w:rStyle w:val="Hyperlink"/>
          </w:rPr>
          <w:t>Financial statements</w:t>
        </w:r>
        <w:r w:rsidR="00CF7AF9">
          <w:rPr>
            <w:webHidden/>
          </w:rPr>
          <w:tab/>
        </w:r>
        <w:r w:rsidR="00CF7AF9">
          <w:rPr>
            <w:webHidden/>
          </w:rPr>
          <w:fldChar w:fldCharType="begin"/>
        </w:r>
        <w:r w:rsidR="00CF7AF9">
          <w:rPr>
            <w:webHidden/>
          </w:rPr>
          <w:instrText xml:space="preserve"> PAGEREF _Toc52124091 \h </w:instrText>
        </w:r>
        <w:r w:rsidR="00CF7AF9">
          <w:rPr>
            <w:webHidden/>
          </w:rPr>
        </w:r>
        <w:r w:rsidR="00CF7AF9">
          <w:rPr>
            <w:webHidden/>
          </w:rPr>
          <w:fldChar w:fldCharType="separate"/>
        </w:r>
        <w:r w:rsidR="00B33F1C">
          <w:rPr>
            <w:webHidden/>
          </w:rPr>
          <w:t>103</w:t>
        </w:r>
        <w:r w:rsidR="00CF7AF9">
          <w:rPr>
            <w:webHidden/>
          </w:rPr>
          <w:fldChar w:fldCharType="end"/>
        </w:r>
      </w:hyperlink>
    </w:p>
    <w:p w14:paraId="41476B8B" w14:textId="55621C30" w:rsidR="00CF7AF9" w:rsidRDefault="009B22C8">
      <w:pPr>
        <w:pStyle w:val="TOC3"/>
        <w:rPr>
          <w:rFonts w:asciiTheme="minorHAnsi" w:eastAsiaTheme="minorEastAsia" w:hAnsiTheme="minorHAnsi" w:cstheme="minorBidi"/>
          <w:lang w:val="it-IT" w:eastAsia="it-IT"/>
        </w:rPr>
      </w:pPr>
      <w:hyperlink w:anchor="_Toc52124092" w:history="1">
        <w:r w:rsidR="00CF7AF9" w:rsidRPr="00276B15">
          <w:rPr>
            <w:rStyle w:val="Hyperlink"/>
            <w:lang w:val="en-US"/>
          </w:rPr>
          <w:t>Independent Audit Report</w:t>
        </w:r>
        <w:r w:rsidR="00CF7AF9">
          <w:rPr>
            <w:webHidden/>
          </w:rPr>
          <w:tab/>
        </w:r>
        <w:r w:rsidR="00CF7AF9">
          <w:rPr>
            <w:webHidden/>
          </w:rPr>
          <w:fldChar w:fldCharType="begin"/>
        </w:r>
        <w:r w:rsidR="00CF7AF9">
          <w:rPr>
            <w:webHidden/>
          </w:rPr>
          <w:instrText xml:space="preserve"> PAGEREF _Toc52124092 \h </w:instrText>
        </w:r>
        <w:r w:rsidR="00CF7AF9">
          <w:rPr>
            <w:webHidden/>
          </w:rPr>
        </w:r>
        <w:r w:rsidR="00CF7AF9">
          <w:rPr>
            <w:webHidden/>
          </w:rPr>
          <w:fldChar w:fldCharType="separate"/>
        </w:r>
        <w:r w:rsidR="00B33F1C">
          <w:rPr>
            <w:webHidden/>
          </w:rPr>
          <w:t>103</w:t>
        </w:r>
        <w:r w:rsidR="00CF7AF9">
          <w:rPr>
            <w:webHidden/>
          </w:rPr>
          <w:fldChar w:fldCharType="end"/>
        </w:r>
      </w:hyperlink>
    </w:p>
    <w:p w14:paraId="6BF578A7" w14:textId="0AC291D0" w:rsidR="00CF7AF9" w:rsidRDefault="009B22C8">
      <w:pPr>
        <w:pStyle w:val="TOC3"/>
        <w:rPr>
          <w:rFonts w:asciiTheme="minorHAnsi" w:eastAsiaTheme="minorEastAsia" w:hAnsiTheme="minorHAnsi" w:cstheme="minorBidi"/>
          <w:lang w:val="it-IT" w:eastAsia="it-IT"/>
        </w:rPr>
      </w:pPr>
      <w:hyperlink w:anchor="_Toc52124093" w:history="1">
        <w:r w:rsidR="00CF7AF9" w:rsidRPr="00276B15">
          <w:rPr>
            <w:rStyle w:val="Hyperlink"/>
            <w:lang w:val="en-US"/>
          </w:rPr>
          <w:t>Statement by the Accountable Authority and Chief Finance Officer</w:t>
        </w:r>
        <w:r w:rsidR="00CF7AF9" w:rsidRPr="00276B15">
          <w:rPr>
            <w:rStyle w:val="Hyperlink"/>
            <w:rFonts w:ascii="Arial" w:hAnsi="Arial"/>
            <w:lang w:val="en-US"/>
          </w:rPr>
          <w:t> </w:t>
        </w:r>
        <w:r w:rsidR="00CF7AF9">
          <w:rPr>
            <w:webHidden/>
          </w:rPr>
          <w:tab/>
        </w:r>
        <w:r w:rsidR="00CF7AF9">
          <w:rPr>
            <w:webHidden/>
          </w:rPr>
          <w:fldChar w:fldCharType="begin"/>
        </w:r>
        <w:r w:rsidR="00CF7AF9">
          <w:rPr>
            <w:webHidden/>
          </w:rPr>
          <w:instrText xml:space="preserve"> PAGEREF _Toc52124093 \h </w:instrText>
        </w:r>
        <w:r w:rsidR="00CF7AF9">
          <w:rPr>
            <w:webHidden/>
          </w:rPr>
        </w:r>
        <w:r w:rsidR="00CF7AF9">
          <w:rPr>
            <w:webHidden/>
          </w:rPr>
          <w:fldChar w:fldCharType="separate"/>
        </w:r>
        <w:r w:rsidR="00B33F1C">
          <w:rPr>
            <w:webHidden/>
          </w:rPr>
          <w:t>105</w:t>
        </w:r>
        <w:r w:rsidR="00CF7AF9">
          <w:rPr>
            <w:webHidden/>
          </w:rPr>
          <w:fldChar w:fldCharType="end"/>
        </w:r>
      </w:hyperlink>
    </w:p>
    <w:p w14:paraId="4322919C" w14:textId="635CC59E" w:rsidR="00CF7AF9" w:rsidRDefault="009B22C8">
      <w:pPr>
        <w:pStyle w:val="TOC3"/>
        <w:rPr>
          <w:rFonts w:asciiTheme="minorHAnsi" w:eastAsiaTheme="minorEastAsia" w:hAnsiTheme="minorHAnsi" w:cstheme="minorBidi"/>
          <w:lang w:val="it-IT" w:eastAsia="it-IT"/>
        </w:rPr>
      </w:pPr>
      <w:hyperlink w:anchor="_Toc52124094" w:history="1">
        <w:r w:rsidR="00CF7AF9" w:rsidRPr="00276B15">
          <w:rPr>
            <w:rStyle w:val="Hyperlink"/>
          </w:rPr>
          <w:t>Statement of Comprehensive Income</w:t>
        </w:r>
        <w:r w:rsidR="00CF7AF9">
          <w:rPr>
            <w:webHidden/>
          </w:rPr>
          <w:tab/>
        </w:r>
        <w:r w:rsidR="00CF7AF9">
          <w:rPr>
            <w:webHidden/>
          </w:rPr>
          <w:fldChar w:fldCharType="begin"/>
        </w:r>
        <w:r w:rsidR="00CF7AF9">
          <w:rPr>
            <w:webHidden/>
          </w:rPr>
          <w:instrText xml:space="preserve"> PAGEREF _Toc52124094 \h </w:instrText>
        </w:r>
        <w:r w:rsidR="00CF7AF9">
          <w:rPr>
            <w:webHidden/>
          </w:rPr>
        </w:r>
        <w:r w:rsidR="00CF7AF9">
          <w:rPr>
            <w:webHidden/>
          </w:rPr>
          <w:fldChar w:fldCharType="separate"/>
        </w:r>
        <w:r w:rsidR="00B33F1C">
          <w:rPr>
            <w:webHidden/>
          </w:rPr>
          <w:t>106</w:t>
        </w:r>
        <w:r w:rsidR="00CF7AF9">
          <w:rPr>
            <w:webHidden/>
          </w:rPr>
          <w:fldChar w:fldCharType="end"/>
        </w:r>
      </w:hyperlink>
    </w:p>
    <w:p w14:paraId="2038D9BA" w14:textId="3957EF2F" w:rsidR="00CF7AF9" w:rsidRDefault="009B22C8">
      <w:pPr>
        <w:pStyle w:val="TOC3"/>
        <w:rPr>
          <w:rFonts w:asciiTheme="minorHAnsi" w:eastAsiaTheme="minorEastAsia" w:hAnsiTheme="minorHAnsi" w:cstheme="minorBidi"/>
          <w:lang w:val="it-IT" w:eastAsia="it-IT"/>
        </w:rPr>
      </w:pPr>
      <w:hyperlink w:anchor="_Toc52124095" w:history="1">
        <w:r w:rsidR="00CF7AF9" w:rsidRPr="00276B15">
          <w:rPr>
            <w:rStyle w:val="Hyperlink"/>
          </w:rPr>
          <w:t>Statement of Financial Position</w:t>
        </w:r>
        <w:r w:rsidR="00CF7AF9">
          <w:rPr>
            <w:webHidden/>
          </w:rPr>
          <w:tab/>
        </w:r>
        <w:r w:rsidR="00CF7AF9">
          <w:rPr>
            <w:webHidden/>
          </w:rPr>
          <w:fldChar w:fldCharType="begin"/>
        </w:r>
        <w:r w:rsidR="00CF7AF9">
          <w:rPr>
            <w:webHidden/>
          </w:rPr>
          <w:instrText xml:space="preserve"> PAGEREF _Toc52124095 \h </w:instrText>
        </w:r>
        <w:r w:rsidR="00CF7AF9">
          <w:rPr>
            <w:webHidden/>
          </w:rPr>
        </w:r>
        <w:r w:rsidR="00CF7AF9">
          <w:rPr>
            <w:webHidden/>
          </w:rPr>
          <w:fldChar w:fldCharType="separate"/>
        </w:r>
        <w:r w:rsidR="00B33F1C">
          <w:rPr>
            <w:webHidden/>
          </w:rPr>
          <w:t>108</w:t>
        </w:r>
        <w:r w:rsidR="00CF7AF9">
          <w:rPr>
            <w:webHidden/>
          </w:rPr>
          <w:fldChar w:fldCharType="end"/>
        </w:r>
      </w:hyperlink>
    </w:p>
    <w:p w14:paraId="4005760F" w14:textId="3AFB9FA6" w:rsidR="00CF7AF9" w:rsidRDefault="009B22C8">
      <w:pPr>
        <w:pStyle w:val="TOC3"/>
        <w:rPr>
          <w:rFonts w:asciiTheme="minorHAnsi" w:eastAsiaTheme="minorEastAsia" w:hAnsiTheme="minorHAnsi" w:cstheme="minorBidi"/>
          <w:lang w:val="it-IT" w:eastAsia="it-IT"/>
        </w:rPr>
      </w:pPr>
      <w:hyperlink w:anchor="_Toc52124096" w:history="1">
        <w:r w:rsidR="00CF7AF9" w:rsidRPr="00276B15">
          <w:rPr>
            <w:rStyle w:val="Hyperlink"/>
          </w:rPr>
          <w:t>Statement of Changes in Equity</w:t>
        </w:r>
        <w:r w:rsidR="00CF7AF9">
          <w:rPr>
            <w:webHidden/>
          </w:rPr>
          <w:tab/>
        </w:r>
        <w:r w:rsidR="00CF7AF9">
          <w:rPr>
            <w:webHidden/>
          </w:rPr>
          <w:fldChar w:fldCharType="begin"/>
        </w:r>
        <w:r w:rsidR="00CF7AF9">
          <w:rPr>
            <w:webHidden/>
          </w:rPr>
          <w:instrText xml:space="preserve"> PAGEREF _Toc52124096 \h </w:instrText>
        </w:r>
        <w:r w:rsidR="00CF7AF9">
          <w:rPr>
            <w:webHidden/>
          </w:rPr>
        </w:r>
        <w:r w:rsidR="00CF7AF9">
          <w:rPr>
            <w:webHidden/>
          </w:rPr>
          <w:fldChar w:fldCharType="separate"/>
        </w:r>
        <w:r w:rsidR="00B33F1C">
          <w:rPr>
            <w:webHidden/>
          </w:rPr>
          <w:t>110</w:t>
        </w:r>
        <w:r w:rsidR="00CF7AF9">
          <w:rPr>
            <w:webHidden/>
          </w:rPr>
          <w:fldChar w:fldCharType="end"/>
        </w:r>
      </w:hyperlink>
    </w:p>
    <w:p w14:paraId="2C8EEDD9" w14:textId="3A95649F" w:rsidR="00CF7AF9" w:rsidRDefault="009B22C8">
      <w:pPr>
        <w:pStyle w:val="TOC3"/>
        <w:rPr>
          <w:rFonts w:asciiTheme="minorHAnsi" w:eastAsiaTheme="minorEastAsia" w:hAnsiTheme="minorHAnsi" w:cstheme="minorBidi"/>
          <w:lang w:val="it-IT" w:eastAsia="it-IT"/>
        </w:rPr>
      </w:pPr>
      <w:hyperlink w:anchor="_Toc52124097" w:history="1">
        <w:r w:rsidR="00CF7AF9" w:rsidRPr="00276B15">
          <w:rPr>
            <w:rStyle w:val="Hyperlink"/>
          </w:rPr>
          <w:t>Cash Flow Statement</w:t>
        </w:r>
        <w:r w:rsidR="00CF7AF9">
          <w:rPr>
            <w:webHidden/>
          </w:rPr>
          <w:tab/>
        </w:r>
        <w:r w:rsidR="00CF7AF9">
          <w:rPr>
            <w:webHidden/>
          </w:rPr>
          <w:fldChar w:fldCharType="begin"/>
        </w:r>
        <w:r w:rsidR="00CF7AF9">
          <w:rPr>
            <w:webHidden/>
          </w:rPr>
          <w:instrText xml:space="preserve"> PAGEREF _Toc52124097 \h </w:instrText>
        </w:r>
        <w:r w:rsidR="00CF7AF9">
          <w:rPr>
            <w:webHidden/>
          </w:rPr>
        </w:r>
        <w:r w:rsidR="00CF7AF9">
          <w:rPr>
            <w:webHidden/>
          </w:rPr>
          <w:fldChar w:fldCharType="separate"/>
        </w:r>
        <w:r w:rsidR="00B33F1C">
          <w:rPr>
            <w:webHidden/>
          </w:rPr>
          <w:t>112</w:t>
        </w:r>
        <w:r w:rsidR="00CF7AF9">
          <w:rPr>
            <w:webHidden/>
          </w:rPr>
          <w:fldChar w:fldCharType="end"/>
        </w:r>
      </w:hyperlink>
    </w:p>
    <w:p w14:paraId="024773DB" w14:textId="10964B43" w:rsidR="00CF7AF9" w:rsidRDefault="009B22C8">
      <w:pPr>
        <w:pStyle w:val="TOC3"/>
        <w:rPr>
          <w:rFonts w:asciiTheme="minorHAnsi" w:eastAsiaTheme="minorEastAsia" w:hAnsiTheme="minorHAnsi" w:cstheme="minorBidi"/>
          <w:lang w:val="it-IT" w:eastAsia="it-IT"/>
        </w:rPr>
      </w:pPr>
      <w:hyperlink w:anchor="_Toc52124098" w:history="1">
        <w:r w:rsidR="00CF7AF9" w:rsidRPr="00276B15">
          <w:rPr>
            <w:rStyle w:val="Hyperlink"/>
          </w:rPr>
          <w:t>Overview</w:t>
        </w:r>
        <w:r w:rsidR="00CF7AF9">
          <w:rPr>
            <w:webHidden/>
          </w:rPr>
          <w:tab/>
        </w:r>
        <w:r w:rsidR="00CF7AF9">
          <w:rPr>
            <w:webHidden/>
          </w:rPr>
          <w:fldChar w:fldCharType="begin"/>
        </w:r>
        <w:r w:rsidR="00CF7AF9">
          <w:rPr>
            <w:webHidden/>
          </w:rPr>
          <w:instrText xml:space="preserve"> PAGEREF _Toc52124098 \h </w:instrText>
        </w:r>
        <w:r w:rsidR="00CF7AF9">
          <w:rPr>
            <w:webHidden/>
          </w:rPr>
        </w:r>
        <w:r w:rsidR="00CF7AF9">
          <w:rPr>
            <w:webHidden/>
          </w:rPr>
          <w:fldChar w:fldCharType="separate"/>
        </w:r>
        <w:r w:rsidR="00B33F1C">
          <w:rPr>
            <w:webHidden/>
          </w:rPr>
          <w:t>114</w:t>
        </w:r>
        <w:r w:rsidR="00CF7AF9">
          <w:rPr>
            <w:webHidden/>
          </w:rPr>
          <w:fldChar w:fldCharType="end"/>
        </w:r>
      </w:hyperlink>
    </w:p>
    <w:p w14:paraId="0A3439C1" w14:textId="09E83158" w:rsidR="00CF7AF9" w:rsidRDefault="009B22C8">
      <w:pPr>
        <w:pStyle w:val="TOC3"/>
        <w:rPr>
          <w:rFonts w:asciiTheme="minorHAnsi" w:eastAsiaTheme="minorEastAsia" w:hAnsiTheme="minorHAnsi" w:cstheme="minorBidi"/>
          <w:lang w:val="it-IT" w:eastAsia="it-IT"/>
        </w:rPr>
      </w:pPr>
      <w:hyperlink w:anchor="_Toc52124099" w:history="1">
        <w:r w:rsidR="00CF7AF9" w:rsidRPr="00276B15">
          <w:rPr>
            <w:rStyle w:val="Hyperlink"/>
          </w:rPr>
          <w:t>1.</w:t>
        </w:r>
        <w:r w:rsidR="00CF7AF9">
          <w:rPr>
            <w:rFonts w:asciiTheme="minorHAnsi" w:eastAsiaTheme="minorEastAsia" w:hAnsiTheme="minorHAnsi" w:cstheme="minorBidi"/>
            <w:lang w:val="it-IT" w:eastAsia="it-IT"/>
          </w:rPr>
          <w:tab/>
        </w:r>
        <w:r w:rsidR="00CF7AF9" w:rsidRPr="00276B15">
          <w:rPr>
            <w:rStyle w:val="Hyperlink"/>
          </w:rPr>
          <w:t>Financial Performance</w:t>
        </w:r>
        <w:r w:rsidR="00CF7AF9">
          <w:rPr>
            <w:webHidden/>
          </w:rPr>
          <w:tab/>
        </w:r>
        <w:r w:rsidR="00CF7AF9">
          <w:rPr>
            <w:webHidden/>
          </w:rPr>
          <w:fldChar w:fldCharType="begin"/>
        </w:r>
        <w:r w:rsidR="00CF7AF9">
          <w:rPr>
            <w:webHidden/>
          </w:rPr>
          <w:instrText xml:space="preserve"> PAGEREF _Toc52124099 \h </w:instrText>
        </w:r>
        <w:r w:rsidR="00CF7AF9">
          <w:rPr>
            <w:webHidden/>
          </w:rPr>
        </w:r>
        <w:r w:rsidR="00CF7AF9">
          <w:rPr>
            <w:webHidden/>
          </w:rPr>
          <w:fldChar w:fldCharType="separate"/>
        </w:r>
        <w:r w:rsidR="00B33F1C">
          <w:rPr>
            <w:webHidden/>
          </w:rPr>
          <w:t>121</w:t>
        </w:r>
        <w:r w:rsidR="00CF7AF9">
          <w:rPr>
            <w:webHidden/>
          </w:rPr>
          <w:fldChar w:fldCharType="end"/>
        </w:r>
      </w:hyperlink>
    </w:p>
    <w:p w14:paraId="10986681" w14:textId="65D297A5" w:rsidR="00CF7AF9" w:rsidRDefault="009B22C8">
      <w:pPr>
        <w:pStyle w:val="TOC3"/>
        <w:rPr>
          <w:rFonts w:asciiTheme="minorHAnsi" w:eastAsiaTheme="minorEastAsia" w:hAnsiTheme="minorHAnsi" w:cstheme="minorBidi"/>
          <w:lang w:val="it-IT" w:eastAsia="it-IT"/>
        </w:rPr>
      </w:pPr>
      <w:hyperlink w:anchor="_Toc52124100" w:history="1">
        <w:r w:rsidR="00CF7AF9" w:rsidRPr="00276B15">
          <w:rPr>
            <w:rStyle w:val="Hyperlink"/>
          </w:rPr>
          <w:t>1.1 Expenses</w:t>
        </w:r>
        <w:r w:rsidR="00CF7AF9">
          <w:rPr>
            <w:webHidden/>
          </w:rPr>
          <w:tab/>
        </w:r>
        <w:r w:rsidR="00CF7AF9">
          <w:rPr>
            <w:webHidden/>
          </w:rPr>
          <w:fldChar w:fldCharType="begin"/>
        </w:r>
        <w:r w:rsidR="00CF7AF9">
          <w:rPr>
            <w:webHidden/>
          </w:rPr>
          <w:instrText xml:space="preserve"> PAGEREF _Toc52124100 \h </w:instrText>
        </w:r>
        <w:r w:rsidR="00CF7AF9">
          <w:rPr>
            <w:webHidden/>
          </w:rPr>
        </w:r>
        <w:r w:rsidR="00CF7AF9">
          <w:rPr>
            <w:webHidden/>
          </w:rPr>
          <w:fldChar w:fldCharType="separate"/>
        </w:r>
        <w:r w:rsidR="00B33F1C">
          <w:rPr>
            <w:webHidden/>
          </w:rPr>
          <w:t>121</w:t>
        </w:r>
        <w:r w:rsidR="00CF7AF9">
          <w:rPr>
            <w:webHidden/>
          </w:rPr>
          <w:fldChar w:fldCharType="end"/>
        </w:r>
      </w:hyperlink>
    </w:p>
    <w:p w14:paraId="41A10E9D" w14:textId="27508F35" w:rsidR="00CF7AF9" w:rsidRDefault="009B22C8">
      <w:pPr>
        <w:pStyle w:val="TOC3"/>
        <w:rPr>
          <w:rFonts w:asciiTheme="minorHAnsi" w:eastAsiaTheme="minorEastAsia" w:hAnsiTheme="minorHAnsi" w:cstheme="minorBidi"/>
          <w:lang w:val="it-IT" w:eastAsia="it-IT"/>
        </w:rPr>
      </w:pPr>
      <w:hyperlink w:anchor="_Toc52124101" w:history="1">
        <w:r w:rsidR="00CF7AF9" w:rsidRPr="00276B15">
          <w:rPr>
            <w:rStyle w:val="Hyperlink"/>
          </w:rPr>
          <w:t>1.2 Own-Source Revenue and gains</w:t>
        </w:r>
        <w:r w:rsidR="00CF7AF9">
          <w:rPr>
            <w:webHidden/>
          </w:rPr>
          <w:tab/>
        </w:r>
        <w:r w:rsidR="00CF7AF9">
          <w:rPr>
            <w:webHidden/>
          </w:rPr>
          <w:fldChar w:fldCharType="begin"/>
        </w:r>
        <w:r w:rsidR="00CF7AF9">
          <w:rPr>
            <w:webHidden/>
          </w:rPr>
          <w:instrText xml:space="preserve"> PAGEREF _Toc52124101 \h </w:instrText>
        </w:r>
        <w:r w:rsidR="00CF7AF9">
          <w:rPr>
            <w:webHidden/>
          </w:rPr>
        </w:r>
        <w:r w:rsidR="00CF7AF9">
          <w:rPr>
            <w:webHidden/>
          </w:rPr>
          <w:fldChar w:fldCharType="separate"/>
        </w:r>
        <w:r w:rsidR="00B33F1C">
          <w:rPr>
            <w:webHidden/>
          </w:rPr>
          <w:t>124</w:t>
        </w:r>
        <w:r w:rsidR="00CF7AF9">
          <w:rPr>
            <w:webHidden/>
          </w:rPr>
          <w:fldChar w:fldCharType="end"/>
        </w:r>
      </w:hyperlink>
    </w:p>
    <w:p w14:paraId="5ABA6A9F" w14:textId="21675D11" w:rsidR="00CF7AF9" w:rsidRDefault="009B22C8">
      <w:pPr>
        <w:pStyle w:val="TOC3"/>
        <w:rPr>
          <w:rFonts w:asciiTheme="minorHAnsi" w:eastAsiaTheme="minorEastAsia" w:hAnsiTheme="minorHAnsi" w:cstheme="minorBidi"/>
          <w:lang w:val="it-IT" w:eastAsia="it-IT"/>
        </w:rPr>
      </w:pPr>
      <w:hyperlink w:anchor="_Toc52124102" w:history="1">
        <w:r w:rsidR="00CF7AF9" w:rsidRPr="00276B15">
          <w:rPr>
            <w:rStyle w:val="Hyperlink"/>
          </w:rPr>
          <w:t>2.</w:t>
        </w:r>
        <w:r w:rsidR="00CF7AF9">
          <w:rPr>
            <w:rFonts w:asciiTheme="minorHAnsi" w:eastAsiaTheme="minorEastAsia" w:hAnsiTheme="minorHAnsi" w:cstheme="minorBidi"/>
            <w:lang w:val="it-IT" w:eastAsia="it-IT"/>
          </w:rPr>
          <w:tab/>
        </w:r>
        <w:r w:rsidR="00CF7AF9" w:rsidRPr="00276B15">
          <w:rPr>
            <w:rStyle w:val="Hyperlink"/>
          </w:rPr>
          <w:t>Financial Position</w:t>
        </w:r>
        <w:r w:rsidR="00CF7AF9">
          <w:rPr>
            <w:webHidden/>
          </w:rPr>
          <w:tab/>
        </w:r>
        <w:r w:rsidR="00CF7AF9">
          <w:rPr>
            <w:webHidden/>
          </w:rPr>
          <w:fldChar w:fldCharType="begin"/>
        </w:r>
        <w:r w:rsidR="00CF7AF9">
          <w:rPr>
            <w:webHidden/>
          </w:rPr>
          <w:instrText xml:space="preserve"> PAGEREF _Toc52124102 \h </w:instrText>
        </w:r>
        <w:r w:rsidR="00CF7AF9">
          <w:rPr>
            <w:webHidden/>
          </w:rPr>
        </w:r>
        <w:r w:rsidR="00CF7AF9">
          <w:rPr>
            <w:webHidden/>
          </w:rPr>
          <w:fldChar w:fldCharType="separate"/>
        </w:r>
        <w:r w:rsidR="00B33F1C">
          <w:rPr>
            <w:webHidden/>
          </w:rPr>
          <w:t>128</w:t>
        </w:r>
        <w:r w:rsidR="00CF7AF9">
          <w:rPr>
            <w:webHidden/>
          </w:rPr>
          <w:fldChar w:fldCharType="end"/>
        </w:r>
      </w:hyperlink>
    </w:p>
    <w:p w14:paraId="3C994628" w14:textId="2B49DAC3" w:rsidR="00CF7AF9" w:rsidRDefault="009B22C8">
      <w:pPr>
        <w:pStyle w:val="TOC3"/>
        <w:rPr>
          <w:rFonts w:asciiTheme="minorHAnsi" w:eastAsiaTheme="minorEastAsia" w:hAnsiTheme="minorHAnsi" w:cstheme="minorBidi"/>
          <w:lang w:val="it-IT" w:eastAsia="it-IT"/>
        </w:rPr>
      </w:pPr>
      <w:hyperlink w:anchor="_Toc52124103" w:history="1">
        <w:r w:rsidR="00CF7AF9" w:rsidRPr="00276B15">
          <w:rPr>
            <w:rStyle w:val="Hyperlink"/>
          </w:rPr>
          <w:t>2.1 Financial Assets</w:t>
        </w:r>
        <w:r w:rsidR="00CF7AF9">
          <w:rPr>
            <w:webHidden/>
          </w:rPr>
          <w:tab/>
        </w:r>
        <w:r w:rsidR="00CF7AF9">
          <w:rPr>
            <w:webHidden/>
          </w:rPr>
          <w:fldChar w:fldCharType="begin"/>
        </w:r>
        <w:r w:rsidR="00CF7AF9">
          <w:rPr>
            <w:webHidden/>
          </w:rPr>
          <w:instrText xml:space="preserve"> PAGEREF _Toc52124103 \h </w:instrText>
        </w:r>
        <w:r w:rsidR="00CF7AF9">
          <w:rPr>
            <w:webHidden/>
          </w:rPr>
        </w:r>
        <w:r w:rsidR="00CF7AF9">
          <w:rPr>
            <w:webHidden/>
          </w:rPr>
          <w:fldChar w:fldCharType="separate"/>
        </w:r>
        <w:r w:rsidR="00B33F1C">
          <w:rPr>
            <w:webHidden/>
          </w:rPr>
          <w:t>128</w:t>
        </w:r>
        <w:r w:rsidR="00CF7AF9">
          <w:rPr>
            <w:webHidden/>
          </w:rPr>
          <w:fldChar w:fldCharType="end"/>
        </w:r>
      </w:hyperlink>
    </w:p>
    <w:p w14:paraId="5F2531B0" w14:textId="6A62C92E" w:rsidR="00CF7AF9" w:rsidRDefault="009B22C8">
      <w:pPr>
        <w:pStyle w:val="TOC3"/>
        <w:rPr>
          <w:rFonts w:asciiTheme="minorHAnsi" w:eastAsiaTheme="minorEastAsia" w:hAnsiTheme="minorHAnsi" w:cstheme="minorBidi"/>
          <w:lang w:val="it-IT" w:eastAsia="it-IT"/>
        </w:rPr>
      </w:pPr>
      <w:hyperlink w:anchor="_Toc52124104" w:history="1">
        <w:r w:rsidR="00CF7AF9" w:rsidRPr="00276B15">
          <w:rPr>
            <w:rStyle w:val="Hyperlink"/>
          </w:rPr>
          <w:t>2.2 Non-Financial Assets</w:t>
        </w:r>
        <w:r w:rsidR="00CF7AF9">
          <w:rPr>
            <w:webHidden/>
          </w:rPr>
          <w:tab/>
        </w:r>
        <w:r w:rsidR="00CF7AF9">
          <w:rPr>
            <w:webHidden/>
          </w:rPr>
          <w:fldChar w:fldCharType="begin"/>
        </w:r>
        <w:r w:rsidR="00CF7AF9">
          <w:rPr>
            <w:webHidden/>
          </w:rPr>
          <w:instrText xml:space="preserve"> PAGEREF _Toc52124104 \h </w:instrText>
        </w:r>
        <w:r w:rsidR="00CF7AF9">
          <w:rPr>
            <w:webHidden/>
          </w:rPr>
        </w:r>
        <w:r w:rsidR="00CF7AF9">
          <w:rPr>
            <w:webHidden/>
          </w:rPr>
          <w:fldChar w:fldCharType="separate"/>
        </w:r>
        <w:r w:rsidR="00B33F1C">
          <w:rPr>
            <w:webHidden/>
          </w:rPr>
          <w:t>130</w:t>
        </w:r>
        <w:r w:rsidR="00CF7AF9">
          <w:rPr>
            <w:webHidden/>
          </w:rPr>
          <w:fldChar w:fldCharType="end"/>
        </w:r>
      </w:hyperlink>
    </w:p>
    <w:p w14:paraId="30F01FE1" w14:textId="1DA0730E" w:rsidR="00CF7AF9" w:rsidRDefault="009B22C8">
      <w:pPr>
        <w:pStyle w:val="TOC3"/>
        <w:rPr>
          <w:rFonts w:asciiTheme="minorHAnsi" w:eastAsiaTheme="minorEastAsia" w:hAnsiTheme="minorHAnsi" w:cstheme="minorBidi"/>
          <w:lang w:val="it-IT" w:eastAsia="it-IT"/>
        </w:rPr>
      </w:pPr>
      <w:hyperlink w:anchor="_Toc52124105" w:history="1">
        <w:r w:rsidR="00CF7AF9" w:rsidRPr="00276B15">
          <w:rPr>
            <w:rStyle w:val="Hyperlink"/>
          </w:rPr>
          <w:t>2.3 Payables</w:t>
        </w:r>
        <w:r w:rsidR="00CF7AF9">
          <w:rPr>
            <w:webHidden/>
          </w:rPr>
          <w:tab/>
        </w:r>
        <w:r w:rsidR="00CF7AF9">
          <w:rPr>
            <w:webHidden/>
          </w:rPr>
          <w:fldChar w:fldCharType="begin"/>
        </w:r>
        <w:r w:rsidR="00CF7AF9">
          <w:rPr>
            <w:webHidden/>
          </w:rPr>
          <w:instrText xml:space="preserve"> PAGEREF _Toc52124105 \h </w:instrText>
        </w:r>
        <w:r w:rsidR="00CF7AF9">
          <w:rPr>
            <w:webHidden/>
          </w:rPr>
        </w:r>
        <w:r w:rsidR="00CF7AF9">
          <w:rPr>
            <w:webHidden/>
          </w:rPr>
          <w:fldChar w:fldCharType="separate"/>
        </w:r>
        <w:r w:rsidR="00B33F1C">
          <w:rPr>
            <w:webHidden/>
          </w:rPr>
          <w:t>136</w:t>
        </w:r>
        <w:r w:rsidR="00CF7AF9">
          <w:rPr>
            <w:webHidden/>
          </w:rPr>
          <w:fldChar w:fldCharType="end"/>
        </w:r>
      </w:hyperlink>
    </w:p>
    <w:p w14:paraId="0703C6A5" w14:textId="6286ED3E" w:rsidR="00CF7AF9" w:rsidRDefault="009B22C8">
      <w:pPr>
        <w:pStyle w:val="TOC3"/>
        <w:rPr>
          <w:rFonts w:asciiTheme="minorHAnsi" w:eastAsiaTheme="minorEastAsia" w:hAnsiTheme="minorHAnsi" w:cstheme="minorBidi"/>
          <w:lang w:val="it-IT" w:eastAsia="it-IT"/>
        </w:rPr>
      </w:pPr>
      <w:hyperlink w:anchor="_Toc52124106" w:history="1">
        <w:r w:rsidR="00CF7AF9" w:rsidRPr="00276B15">
          <w:rPr>
            <w:rStyle w:val="Hyperlink"/>
          </w:rPr>
          <w:t>2.4 Interest Bearing Liabilities</w:t>
        </w:r>
        <w:r w:rsidR="00CF7AF9">
          <w:rPr>
            <w:webHidden/>
          </w:rPr>
          <w:tab/>
        </w:r>
        <w:r w:rsidR="00CF7AF9">
          <w:rPr>
            <w:webHidden/>
          </w:rPr>
          <w:fldChar w:fldCharType="begin"/>
        </w:r>
        <w:r w:rsidR="00CF7AF9">
          <w:rPr>
            <w:webHidden/>
          </w:rPr>
          <w:instrText xml:space="preserve"> PAGEREF _Toc52124106 \h </w:instrText>
        </w:r>
        <w:r w:rsidR="00CF7AF9">
          <w:rPr>
            <w:webHidden/>
          </w:rPr>
        </w:r>
        <w:r w:rsidR="00CF7AF9">
          <w:rPr>
            <w:webHidden/>
          </w:rPr>
          <w:fldChar w:fldCharType="separate"/>
        </w:r>
        <w:r w:rsidR="00B33F1C">
          <w:rPr>
            <w:webHidden/>
          </w:rPr>
          <w:t>137</w:t>
        </w:r>
        <w:r w:rsidR="00CF7AF9">
          <w:rPr>
            <w:webHidden/>
          </w:rPr>
          <w:fldChar w:fldCharType="end"/>
        </w:r>
      </w:hyperlink>
    </w:p>
    <w:p w14:paraId="36E85B7E" w14:textId="5923BC7B" w:rsidR="00CF7AF9" w:rsidRDefault="009B22C8">
      <w:pPr>
        <w:pStyle w:val="TOC3"/>
        <w:rPr>
          <w:rFonts w:asciiTheme="minorHAnsi" w:eastAsiaTheme="minorEastAsia" w:hAnsiTheme="minorHAnsi" w:cstheme="minorBidi"/>
          <w:lang w:val="it-IT" w:eastAsia="it-IT"/>
        </w:rPr>
      </w:pPr>
      <w:hyperlink w:anchor="_Toc52124107" w:history="1">
        <w:r w:rsidR="00CF7AF9" w:rsidRPr="00276B15">
          <w:rPr>
            <w:rStyle w:val="Hyperlink"/>
          </w:rPr>
          <w:t>2.5 Other Provisions</w:t>
        </w:r>
        <w:r w:rsidR="00CF7AF9">
          <w:rPr>
            <w:webHidden/>
          </w:rPr>
          <w:tab/>
        </w:r>
        <w:r w:rsidR="00CF7AF9">
          <w:rPr>
            <w:webHidden/>
          </w:rPr>
          <w:fldChar w:fldCharType="begin"/>
        </w:r>
        <w:r w:rsidR="00CF7AF9">
          <w:rPr>
            <w:webHidden/>
          </w:rPr>
          <w:instrText xml:space="preserve"> PAGEREF _Toc52124107 \h </w:instrText>
        </w:r>
        <w:r w:rsidR="00CF7AF9">
          <w:rPr>
            <w:webHidden/>
          </w:rPr>
        </w:r>
        <w:r w:rsidR="00CF7AF9">
          <w:rPr>
            <w:webHidden/>
          </w:rPr>
          <w:fldChar w:fldCharType="separate"/>
        </w:r>
        <w:r w:rsidR="00B33F1C">
          <w:rPr>
            <w:webHidden/>
          </w:rPr>
          <w:t>137</w:t>
        </w:r>
        <w:r w:rsidR="00CF7AF9">
          <w:rPr>
            <w:webHidden/>
          </w:rPr>
          <w:fldChar w:fldCharType="end"/>
        </w:r>
      </w:hyperlink>
    </w:p>
    <w:p w14:paraId="0B0AC96B" w14:textId="4D82A4E2" w:rsidR="00CF7AF9" w:rsidRDefault="009B22C8">
      <w:pPr>
        <w:pStyle w:val="TOC3"/>
        <w:rPr>
          <w:rFonts w:asciiTheme="minorHAnsi" w:eastAsiaTheme="minorEastAsia" w:hAnsiTheme="minorHAnsi" w:cstheme="minorBidi"/>
          <w:lang w:val="it-IT" w:eastAsia="it-IT"/>
        </w:rPr>
      </w:pPr>
      <w:hyperlink w:anchor="_Toc52124108" w:history="1">
        <w:r w:rsidR="00CF7AF9" w:rsidRPr="00276B15">
          <w:rPr>
            <w:rStyle w:val="Hyperlink"/>
          </w:rPr>
          <w:t>3. Funding</w:t>
        </w:r>
        <w:r w:rsidR="00CF7AF9">
          <w:rPr>
            <w:webHidden/>
          </w:rPr>
          <w:tab/>
        </w:r>
        <w:r w:rsidR="00CF7AF9">
          <w:rPr>
            <w:webHidden/>
          </w:rPr>
          <w:fldChar w:fldCharType="begin"/>
        </w:r>
        <w:r w:rsidR="00CF7AF9">
          <w:rPr>
            <w:webHidden/>
          </w:rPr>
          <w:instrText xml:space="preserve"> PAGEREF _Toc52124108 \h </w:instrText>
        </w:r>
        <w:r w:rsidR="00CF7AF9">
          <w:rPr>
            <w:webHidden/>
          </w:rPr>
        </w:r>
        <w:r w:rsidR="00CF7AF9">
          <w:rPr>
            <w:webHidden/>
          </w:rPr>
          <w:fldChar w:fldCharType="separate"/>
        </w:r>
        <w:r w:rsidR="00B33F1C">
          <w:rPr>
            <w:webHidden/>
          </w:rPr>
          <w:t>138</w:t>
        </w:r>
        <w:r w:rsidR="00CF7AF9">
          <w:rPr>
            <w:webHidden/>
          </w:rPr>
          <w:fldChar w:fldCharType="end"/>
        </w:r>
      </w:hyperlink>
    </w:p>
    <w:p w14:paraId="37DDBCC7" w14:textId="494ABD08" w:rsidR="00CF7AF9" w:rsidRDefault="009B22C8">
      <w:pPr>
        <w:pStyle w:val="TOC3"/>
        <w:rPr>
          <w:rFonts w:asciiTheme="minorHAnsi" w:eastAsiaTheme="minorEastAsia" w:hAnsiTheme="minorHAnsi" w:cstheme="minorBidi"/>
          <w:lang w:val="it-IT" w:eastAsia="it-IT"/>
        </w:rPr>
      </w:pPr>
      <w:hyperlink w:anchor="_Toc52124109" w:history="1">
        <w:r w:rsidR="00CF7AF9" w:rsidRPr="00276B15">
          <w:rPr>
            <w:rStyle w:val="Hyperlink"/>
          </w:rPr>
          <w:t>3.1 Corporate Commonwealth Entity Payment</w:t>
        </w:r>
        <w:r w:rsidR="00CF7AF9">
          <w:rPr>
            <w:webHidden/>
          </w:rPr>
          <w:tab/>
        </w:r>
        <w:r w:rsidR="00CF7AF9">
          <w:rPr>
            <w:webHidden/>
          </w:rPr>
          <w:fldChar w:fldCharType="begin"/>
        </w:r>
        <w:r w:rsidR="00CF7AF9">
          <w:rPr>
            <w:webHidden/>
          </w:rPr>
          <w:instrText xml:space="preserve"> PAGEREF _Toc52124109 \h </w:instrText>
        </w:r>
        <w:r w:rsidR="00CF7AF9">
          <w:rPr>
            <w:webHidden/>
          </w:rPr>
        </w:r>
        <w:r w:rsidR="00CF7AF9">
          <w:rPr>
            <w:webHidden/>
          </w:rPr>
          <w:fldChar w:fldCharType="separate"/>
        </w:r>
        <w:r w:rsidR="00B33F1C">
          <w:rPr>
            <w:webHidden/>
          </w:rPr>
          <w:t>138</w:t>
        </w:r>
        <w:r w:rsidR="00CF7AF9">
          <w:rPr>
            <w:webHidden/>
          </w:rPr>
          <w:fldChar w:fldCharType="end"/>
        </w:r>
      </w:hyperlink>
    </w:p>
    <w:p w14:paraId="509FECE4" w14:textId="308F1C7A" w:rsidR="00CF7AF9" w:rsidRDefault="009B22C8">
      <w:pPr>
        <w:pStyle w:val="TOC3"/>
        <w:rPr>
          <w:rFonts w:asciiTheme="minorHAnsi" w:eastAsiaTheme="minorEastAsia" w:hAnsiTheme="minorHAnsi" w:cstheme="minorBidi"/>
          <w:lang w:val="it-IT" w:eastAsia="it-IT"/>
        </w:rPr>
      </w:pPr>
      <w:hyperlink w:anchor="_Toc52124110" w:history="1">
        <w:r w:rsidR="00CF7AF9" w:rsidRPr="00276B15">
          <w:rPr>
            <w:rStyle w:val="Hyperlink"/>
          </w:rPr>
          <w:t>4. People and relationships</w:t>
        </w:r>
        <w:r w:rsidR="00CF7AF9">
          <w:rPr>
            <w:webHidden/>
          </w:rPr>
          <w:tab/>
        </w:r>
        <w:r w:rsidR="00CF7AF9">
          <w:rPr>
            <w:webHidden/>
          </w:rPr>
          <w:fldChar w:fldCharType="begin"/>
        </w:r>
        <w:r w:rsidR="00CF7AF9">
          <w:rPr>
            <w:webHidden/>
          </w:rPr>
          <w:instrText xml:space="preserve"> PAGEREF _Toc52124110 \h </w:instrText>
        </w:r>
        <w:r w:rsidR="00CF7AF9">
          <w:rPr>
            <w:webHidden/>
          </w:rPr>
        </w:r>
        <w:r w:rsidR="00CF7AF9">
          <w:rPr>
            <w:webHidden/>
          </w:rPr>
          <w:fldChar w:fldCharType="separate"/>
        </w:r>
        <w:r w:rsidR="00B33F1C">
          <w:rPr>
            <w:webHidden/>
          </w:rPr>
          <w:t>139</w:t>
        </w:r>
        <w:r w:rsidR="00CF7AF9">
          <w:rPr>
            <w:webHidden/>
          </w:rPr>
          <w:fldChar w:fldCharType="end"/>
        </w:r>
      </w:hyperlink>
    </w:p>
    <w:p w14:paraId="224FD56D" w14:textId="05491B36" w:rsidR="00CF7AF9" w:rsidRDefault="009B22C8">
      <w:pPr>
        <w:pStyle w:val="TOC3"/>
        <w:rPr>
          <w:rFonts w:asciiTheme="minorHAnsi" w:eastAsiaTheme="minorEastAsia" w:hAnsiTheme="minorHAnsi" w:cstheme="minorBidi"/>
          <w:lang w:val="it-IT" w:eastAsia="it-IT"/>
        </w:rPr>
      </w:pPr>
      <w:hyperlink w:anchor="_Toc52124111" w:history="1">
        <w:r w:rsidR="00CF7AF9" w:rsidRPr="00276B15">
          <w:rPr>
            <w:rStyle w:val="Hyperlink"/>
          </w:rPr>
          <w:t>4.1 Employee Provisions</w:t>
        </w:r>
        <w:r w:rsidR="00CF7AF9">
          <w:rPr>
            <w:webHidden/>
          </w:rPr>
          <w:tab/>
        </w:r>
        <w:r w:rsidR="00CF7AF9">
          <w:rPr>
            <w:webHidden/>
          </w:rPr>
          <w:fldChar w:fldCharType="begin"/>
        </w:r>
        <w:r w:rsidR="00CF7AF9">
          <w:rPr>
            <w:webHidden/>
          </w:rPr>
          <w:instrText xml:space="preserve"> PAGEREF _Toc52124111 \h </w:instrText>
        </w:r>
        <w:r w:rsidR="00CF7AF9">
          <w:rPr>
            <w:webHidden/>
          </w:rPr>
        </w:r>
        <w:r w:rsidR="00CF7AF9">
          <w:rPr>
            <w:webHidden/>
          </w:rPr>
          <w:fldChar w:fldCharType="separate"/>
        </w:r>
        <w:r w:rsidR="00B33F1C">
          <w:rPr>
            <w:webHidden/>
          </w:rPr>
          <w:t>139</w:t>
        </w:r>
        <w:r w:rsidR="00CF7AF9">
          <w:rPr>
            <w:webHidden/>
          </w:rPr>
          <w:fldChar w:fldCharType="end"/>
        </w:r>
      </w:hyperlink>
    </w:p>
    <w:p w14:paraId="6BBB6DF8" w14:textId="48DADC75" w:rsidR="00CF7AF9" w:rsidRDefault="009B22C8">
      <w:pPr>
        <w:pStyle w:val="TOC3"/>
        <w:rPr>
          <w:rFonts w:asciiTheme="minorHAnsi" w:eastAsiaTheme="minorEastAsia" w:hAnsiTheme="minorHAnsi" w:cstheme="minorBidi"/>
          <w:lang w:val="it-IT" w:eastAsia="it-IT"/>
        </w:rPr>
      </w:pPr>
      <w:hyperlink w:anchor="_Toc52124112" w:history="1">
        <w:r w:rsidR="00CF7AF9" w:rsidRPr="00276B15">
          <w:rPr>
            <w:rStyle w:val="Hyperlink"/>
          </w:rPr>
          <w:t>4.2 Key Management Personnel Remuneration</w:t>
        </w:r>
        <w:r w:rsidR="00CF7AF9">
          <w:rPr>
            <w:webHidden/>
          </w:rPr>
          <w:tab/>
        </w:r>
        <w:r w:rsidR="00CF7AF9">
          <w:rPr>
            <w:webHidden/>
          </w:rPr>
          <w:fldChar w:fldCharType="begin"/>
        </w:r>
        <w:r w:rsidR="00CF7AF9">
          <w:rPr>
            <w:webHidden/>
          </w:rPr>
          <w:instrText xml:space="preserve"> PAGEREF _Toc52124112 \h </w:instrText>
        </w:r>
        <w:r w:rsidR="00CF7AF9">
          <w:rPr>
            <w:webHidden/>
          </w:rPr>
        </w:r>
        <w:r w:rsidR="00CF7AF9">
          <w:rPr>
            <w:webHidden/>
          </w:rPr>
          <w:fldChar w:fldCharType="separate"/>
        </w:r>
        <w:r w:rsidR="00B33F1C">
          <w:rPr>
            <w:webHidden/>
          </w:rPr>
          <w:t>140</w:t>
        </w:r>
        <w:r w:rsidR="00CF7AF9">
          <w:rPr>
            <w:webHidden/>
          </w:rPr>
          <w:fldChar w:fldCharType="end"/>
        </w:r>
      </w:hyperlink>
    </w:p>
    <w:p w14:paraId="1076A5DA" w14:textId="694A2896" w:rsidR="00CF7AF9" w:rsidRDefault="009B22C8">
      <w:pPr>
        <w:pStyle w:val="TOC3"/>
        <w:rPr>
          <w:rFonts w:asciiTheme="minorHAnsi" w:eastAsiaTheme="minorEastAsia" w:hAnsiTheme="minorHAnsi" w:cstheme="minorBidi"/>
          <w:lang w:val="it-IT" w:eastAsia="it-IT"/>
        </w:rPr>
      </w:pPr>
      <w:hyperlink w:anchor="_Toc52124113" w:history="1">
        <w:r w:rsidR="00CF7AF9" w:rsidRPr="00276B15">
          <w:rPr>
            <w:rStyle w:val="Hyperlink"/>
          </w:rPr>
          <w:t>4.3 Related Party Disclosures</w:t>
        </w:r>
        <w:r w:rsidR="00CF7AF9">
          <w:rPr>
            <w:webHidden/>
          </w:rPr>
          <w:tab/>
        </w:r>
        <w:r w:rsidR="00CF7AF9">
          <w:rPr>
            <w:webHidden/>
          </w:rPr>
          <w:fldChar w:fldCharType="begin"/>
        </w:r>
        <w:r w:rsidR="00CF7AF9">
          <w:rPr>
            <w:webHidden/>
          </w:rPr>
          <w:instrText xml:space="preserve"> PAGEREF _Toc52124113 \h </w:instrText>
        </w:r>
        <w:r w:rsidR="00CF7AF9">
          <w:rPr>
            <w:webHidden/>
          </w:rPr>
        </w:r>
        <w:r w:rsidR="00CF7AF9">
          <w:rPr>
            <w:webHidden/>
          </w:rPr>
          <w:fldChar w:fldCharType="separate"/>
        </w:r>
        <w:r w:rsidR="00B33F1C">
          <w:rPr>
            <w:webHidden/>
          </w:rPr>
          <w:t>142</w:t>
        </w:r>
        <w:r w:rsidR="00CF7AF9">
          <w:rPr>
            <w:webHidden/>
          </w:rPr>
          <w:fldChar w:fldCharType="end"/>
        </w:r>
      </w:hyperlink>
    </w:p>
    <w:p w14:paraId="32C55F42" w14:textId="37ED62B2" w:rsidR="00CF7AF9" w:rsidRDefault="009B22C8">
      <w:pPr>
        <w:pStyle w:val="TOC3"/>
        <w:rPr>
          <w:rFonts w:asciiTheme="minorHAnsi" w:eastAsiaTheme="minorEastAsia" w:hAnsiTheme="minorHAnsi" w:cstheme="minorBidi"/>
          <w:lang w:val="it-IT" w:eastAsia="it-IT"/>
        </w:rPr>
      </w:pPr>
      <w:hyperlink w:anchor="_Toc52124114" w:history="1">
        <w:r w:rsidR="00CF7AF9" w:rsidRPr="00276B15">
          <w:rPr>
            <w:rStyle w:val="Hyperlink"/>
          </w:rPr>
          <w:t>5. Managing uncertainties</w:t>
        </w:r>
        <w:r w:rsidR="00CF7AF9">
          <w:rPr>
            <w:webHidden/>
          </w:rPr>
          <w:tab/>
        </w:r>
        <w:r w:rsidR="00CF7AF9">
          <w:rPr>
            <w:webHidden/>
          </w:rPr>
          <w:fldChar w:fldCharType="begin"/>
        </w:r>
        <w:r w:rsidR="00CF7AF9">
          <w:rPr>
            <w:webHidden/>
          </w:rPr>
          <w:instrText xml:space="preserve"> PAGEREF _Toc52124114 \h </w:instrText>
        </w:r>
        <w:r w:rsidR="00CF7AF9">
          <w:rPr>
            <w:webHidden/>
          </w:rPr>
        </w:r>
        <w:r w:rsidR="00CF7AF9">
          <w:rPr>
            <w:webHidden/>
          </w:rPr>
          <w:fldChar w:fldCharType="separate"/>
        </w:r>
        <w:r w:rsidR="00B33F1C">
          <w:rPr>
            <w:webHidden/>
          </w:rPr>
          <w:t>143</w:t>
        </w:r>
        <w:r w:rsidR="00CF7AF9">
          <w:rPr>
            <w:webHidden/>
          </w:rPr>
          <w:fldChar w:fldCharType="end"/>
        </w:r>
      </w:hyperlink>
    </w:p>
    <w:p w14:paraId="58E43041" w14:textId="569AAC47" w:rsidR="00CF7AF9" w:rsidRDefault="009B22C8">
      <w:pPr>
        <w:pStyle w:val="TOC3"/>
        <w:rPr>
          <w:rFonts w:asciiTheme="minorHAnsi" w:eastAsiaTheme="minorEastAsia" w:hAnsiTheme="minorHAnsi" w:cstheme="minorBidi"/>
          <w:lang w:val="it-IT" w:eastAsia="it-IT"/>
        </w:rPr>
      </w:pPr>
      <w:hyperlink w:anchor="_Toc52124115" w:history="1">
        <w:r w:rsidR="00CF7AF9" w:rsidRPr="00276B15">
          <w:rPr>
            <w:rStyle w:val="Hyperlink"/>
          </w:rPr>
          <w:t>5.1 Contingent Assets and Liabilities</w:t>
        </w:r>
        <w:r w:rsidR="00CF7AF9">
          <w:rPr>
            <w:webHidden/>
          </w:rPr>
          <w:tab/>
        </w:r>
        <w:r w:rsidR="00CF7AF9">
          <w:rPr>
            <w:webHidden/>
          </w:rPr>
          <w:fldChar w:fldCharType="begin"/>
        </w:r>
        <w:r w:rsidR="00CF7AF9">
          <w:rPr>
            <w:webHidden/>
          </w:rPr>
          <w:instrText xml:space="preserve"> PAGEREF _Toc52124115 \h </w:instrText>
        </w:r>
        <w:r w:rsidR="00CF7AF9">
          <w:rPr>
            <w:webHidden/>
          </w:rPr>
        </w:r>
        <w:r w:rsidR="00CF7AF9">
          <w:rPr>
            <w:webHidden/>
          </w:rPr>
          <w:fldChar w:fldCharType="separate"/>
        </w:r>
        <w:r w:rsidR="00B33F1C">
          <w:rPr>
            <w:webHidden/>
          </w:rPr>
          <w:t>143</w:t>
        </w:r>
        <w:r w:rsidR="00CF7AF9">
          <w:rPr>
            <w:webHidden/>
          </w:rPr>
          <w:fldChar w:fldCharType="end"/>
        </w:r>
      </w:hyperlink>
    </w:p>
    <w:p w14:paraId="451C202E" w14:textId="04476BA9" w:rsidR="00CF7AF9" w:rsidRDefault="009B22C8">
      <w:pPr>
        <w:pStyle w:val="TOC3"/>
        <w:rPr>
          <w:rFonts w:asciiTheme="minorHAnsi" w:eastAsiaTheme="minorEastAsia" w:hAnsiTheme="minorHAnsi" w:cstheme="minorBidi"/>
          <w:lang w:val="it-IT" w:eastAsia="it-IT"/>
        </w:rPr>
      </w:pPr>
      <w:hyperlink w:anchor="_Toc52124116" w:history="1">
        <w:r w:rsidR="00CF7AF9" w:rsidRPr="00276B15">
          <w:rPr>
            <w:rStyle w:val="Hyperlink"/>
          </w:rPr>
          <w:t>5.2 Financial Instruments</w:t>
        </w:r>
        <w:r w:rsidR="00CF7AF9">
          <w:rPr>
            <w:webHidden/>
          </w:rPr>
          <w:tab/>
        </w:r>
        <w:r w:rsidR="00CF7AF9">
          <w:rPr>
            <w:webHidden/>
          </w:rPr>
          <w:fldChar w:fldCharType="begin"/>
        </w:r>
        <w:r w:rsidR="00CF7AF9">
          <w:rPr>
            <w:webHidden/>
          </w:rPr>
          <w:instrText xml:space="preserve"> PAGEREF _Toc52124116 \h </w:instrText>
        </w:r>
        <w:r w:rsidR="00CF7AF9">
          <w:rPr>
            <w:webHidden/>
          </w:rPr>
        </w:r>
        <w:r w:rsidR="00CF7AF9">
          <w:rPr>
            <w:webHidden/>
          </w:rPr>
          <w:fldChar w:fldCharType="separate"/>
        </w:r>
        <w:r w:rsidR="00B33F1C">
          <w:rPr>
            <w:webHidden/>
          </w:rPr>
          <w:t>144</w:t>
        </w:r>
        <w:r w:rsidR="00CF7AF9">
          <w:rPr>
            <w:webHidden/>
          </w:rPr>
          <w:fldChar w:fldCharType="end"/>
        </w:r>
      </w:hyperlink>
    </w:p>
    <w:p w14:paraId="630B5422" w14:textId="25562999" w:rsidR="00CF7AF9" w:rsidRDefault="009B22C8">
      <w:pPr>
        <w:pStyle w:val="TOC3"/>
        <w:rPr>
          <w:rFonts w:asciiTheme="minorHAnsi" w:eastAsiaTheme="minorEastAsia" w:hAnsiTheme="minorHAnsi" w:cstheme="minorBidi"/>
          <w:lang w:val="it-IT" w:eastAsia="it-IT"/>
        </w:rPr>
      </w:pPr>
      <w:hyperlink w:anchor="_Toc52124117" w:history="1">
        <w:r w:rsidR="00CF7AF9" w:rsidRPr="00276B15">
          <w:rPr>
            <w:rStyle w:val="Hyperlink"/>
          </w:rPr>
          <w:t>5.3 Fair Value Measurement</w:t>
        </w:r>
        <w:r w:rsidR="00CF7AF9">
          <w:rPr>
            <w:webHidden/>
          </w:rPr>
          <w:tab/>
        </w:r>
        <w:r w:rsidR="00CF7AF9">
          <w:rPr>
            <w:webHidden/>
          </w:rPr>
          <w:fldChar w:fldCharType="begin"/>
        </w:r>
        <w:r w:rsidR="00CF7AF9">
          <w:rPr>
            <w:webHidden/>
          </w:rPr>
          <w:instrText xml:space="preserve"> PAGEREF _Toc52124117 \h </w:instrText>
        </w:r>
        <w:r w:rsidR="00CF7AF9">
          <w:rPr>
            <w:webHidden/>
          </w:rPr>
        </w:r>
        <w:r w:rsidR="00CF7AF9">
          <w:rPr>
            <w:webHidden/>
          </w:rPr>
          <w:fldChar w:fldCharType="separate"/>
        </w:r>
        <w:r w:rsidR="00B33F1C">
          <w:rPr>
            <w:webHidden/>
          </w:rPr>
          <w:t>146</w:t>
        </w:r>
        <w:r w:rsidR="00CF7AF9">
          <w:rPr>
            <w:webHidden/>
          </w:rPr>
          <w:fldChar w:fldCharType="end"/>
        </w:r>
      </w:hyperlink>
    </w:p>
    <w:p w14:paraId="44A78ADF" w14:textId="433370D0" w:rsidR="00CF7AF9" w:rsidRDefault="009B22C8">
      <w:pPr>
        <w:pStyle w:val="TOC3"/>
        <w:rPr>
          <w:rFonts w:asciiTheme="minorHAnsi" w:eastAsiaTheme="minorEastAsia" w:hAnsiTheme="minorHAnsi" w:cstheme="minorBidi"/>
          <w:lang w:val="it-IT" w:eastAsia="it-IT"/>
        </w:rPr>
      </w:pPr>
      <w:hyperlink w:anchor="_Toc52124118" w:history="1">
        <w:r w:rsidR="00CF7AF9" w:rsidRPr="00276B15">
          <w:rPr>
            <w:rStyle w:val="Hyperlink"/>
          </w:rPr>
          <w:t>6. Other information</w:t>
        </w:r>
        <w:r w:rsidR="00CF7AF9">
          <w:rPr>
            <w:webHidden/>
          </w:rPr>
          <w:tab/>
        </w:r>
        <w:r w:rsidR="00CF7AF9">
          <w:rPr>
            <w:webHidden/>
          </w:rPr>
          <w:fldChar w:fldCharType="begin"/>
        </w:r>
        <w:r w:rsidR="00CF7AF9">
          <w:rPr>
            <w:webHidden/>
          </w:rPr>
          <w:instrText xml:space="preserve"> PAGEREF _Toc52124118 \h </w:instrText>
        </w:r>
        <w:r w:rsidR="00CF7AF9">
          <w:rPr>
            <w:webHidden/>
          </w:rPr>
        </w:r>
        <w:r w:rsidR="00CF7AF9">
          <w:rPr>
            <w:webHidden/>
          </w:rPr>
          <w:fldChar w:fldCharType="separate"/>
        </w:r>
        <w:r w:rsidR="00B33F1C">
          <w:rPr>
            <w:webHidden/>
          </w:rPr>
          <w:t>148</w:t>
        </w:r>
        <w:r w:rsidR="00CF7AF9">
          <w:rPr>
            <w:webHidden/>
          </w:rPr>
          <w:fldChar w:fldCharType="end"/>
        </w:r>
      </w:hyperlink>
    </w:p>
    <w:p w14:paraId="6A8763C7" w14:textId="52F29BE8" w:rsidR="00CF7AF9" w:rsidRDefault="009B22C8">
      <w:pPr>
        <w:pStyle w:val="TOC3"/>
        <w:rPr>
          <w:rFonts w:asciiTheme="minorHAnsi" w:eastAsiaTheme="minorEastAsia" w:hAnsiTheme="minorHAnsi" w:cstheme="minorBidi"/>
          <w:lang w:val="it-IT" w:eastAsia="it-IT"/>
        </w:rPr>
      </w:pPr>
      <w:hyperlink w:anchor="_Toc52124119" w:history="1">
        <w:r w:rsidR="00CF7AF9" w:rsidRPr="00276B15">
          <w:rPr>
            <w:rStyle w:val="Hyperlink"/>
          </w:rPr>
          <w:t>6.1 Aggregate Assets and Liabilities</w:t>
        </w:r>
        <w:r w:rsidR="00CF7AF9">
          <w:rPr>
            <w:webHidden/>
          </w:rPr>
          <w:tab/>
        </w:r>
        <w:r w:rsidR="00CF7AF9">
          <w:rPr>
            <w:webHidden/>
          </w:rPr>
          <w:fldChar w:fldCharType="begin"/>
        </w:r>
        <w:r w:rsidR="00CF7AF9">
          <w:rPr>
            <w:webHidden/>
          </w:rPr>
          <w:instrText xml:space="preserve"> PAGEREF _Toc52124119 \h </w:instrText>
        </w:r>
        <w:r w:rsidR="00CF7AF9">
          <w:rPr>
            <w:webHidden/>
          </w:rPr>
        </w:r>
        <w:r w:rsidR="00CF7AF9">
          <w:rPr>
            <w:webHidden/>
          </w:rPr>
          <w:fldChar w:fldCharType="separate"/>
        </w:r>
        <w:r w:rsidR="00B33F1C">
          <w:rPr>
            <w:webHidden/>
          </w:rPr>
          <w:t>148</w:t>
        </w:r>
        <w:r w:rsidR="00CF7AF9">
          <w:rPr>
            <w:webHidden/>
          </w:rPr>
          <w:fldChar w:fldCharType="end"/>
        </w:r>
      </w:hyperlink>
    </w:p>
    <w:p w14:paraId="670BB02B" w14:textId="36D4C70A" w:rsidR="00CF7AF9" w:rsidRDefault="009B22C8">
      <w:pPr>
        <w:pStyle w:val="TOC1"/>
        <w:rPr>
          <w:rFonts w:asciiTheme="minorHAnsi" w:eastAsiaTheme="minorEastAsia" w:hAnsiTheme="minorHAnsi" w:cstheme="minorBidi"/>
          <w:b w:val="0"/>
          <w:sz w:val="24"/>
          <w:lang w:val="it-IT" w:eastAsia="it-IT"/>
        </w:rPr>
      </w:pPr>
      <w:hyperlink w:anchor="_Toc52124120" w:history="1">
        <w:r w:rsidR="00CF7AF9" w:rsidRPr="00276B15">
          <w:rPr>
            <w:rStyle w:val="Hyperlink"/>
          </w:rPr>
          <w:t>12</w:t>
        </w:r>
        <w:r w:rsidR="00CF7AF9">
          <w:rPr>
            <w:rFonts w:asciiTheme="minorHAnsi" w:eastAsiaTheme="minorEastAsia" w:hAnsiTheme="minorHAnsi" w:cstheme="minorBidi"/>
            <w:b w:val="0"/>
            <w:sz w:val="24"/>
            <w:lang w:val="it-IT" w:eastAsia="it-IT"/>
          </w:rPr>
          <w:tab/>
        </w:r>
        <w:r w:rsidR="00CF7AF9" w:rsidRPr="00276B15">
          <w:rPr>
            <w:rStyle w:val="Hyperlink"/>
          </w:rPr>
          <w:t>Executive Remuneration</w:t>
        </w:r>
        <w:r w:rsidR="00CF7AF9">
          <w:rPr>
            <w:webHidden/>
          </w:rPr>
          <w:tab/>
        </w:r>
        <w:r w:rsidR="00CF7AF9">
          <w:rPr>
            <w:webHidden/>
          </w:rPr>
          <w:fldChar w:fldCharType="begin"/>
        </w:r>
        <w:r w:rsidR="00CF7AF9">
          <w:rPr>
            <w:webHidden/>
          </w:rPr>
          <w:instrText xml:space="preserve"> PAGEREF _Toc52124120 \h </w:instrText>
        </w:r>
        <w:r w:rsidR="00CF7AF9">
          <w:rPr>
            <w:webHidden/>
          </w:rPr>
        </w:r>
        <w:r w:rsidR="00CF7AF9">
          <w:rPr>
            <w:webHidden/>
          </w:rPr>
          <w:fldChar w:fldCharType="separate"/>
        </w:r>
        <w:r w:rsidR="00B33F1C">
          <w:rPr>
            <w:webHidden/>
          </w:rPr>
          <w:t>149</w:t>
        </w:r>
        <w:r w:rsidR="00CF7AF9">
          <w:rPr>
            <w:webHidden/>
          </w:rPr>
          <w:fldChar w:fldCharType="end"/>
        </w:r>
      </w:hyperlink>
    </w:p>
    <w:p w14:paraId="46724A85" w14:textId="13C9CAC6" w:rsidR="00CF7AF9" w:rsidRDefault="009B22C8">
      <w:pPr>
        <w:pStyle w:val="TOC1"/>
        <w:rPr>
          <w:rFonts w:asciiTheme="minorHAnsi" w:eastAsiaTheme="minorEastAsia" w:hAnsiTheme="minorHAnsi" w:cstheme="minorBidi"/>
          <w:b w:val="0"/>
          <w:sz w:val="24"/>
          <w:lang w:val="it-IT" w:eastAsia="it-IT"/>
        </w:rPr>
      </w:pPr>
      <w:hyperlink w:anchor="_Toc52124121" w:history="1">
        <w:r w:rsidR="00CF7AF9" w:rsidRPr="00276B15">
          <w:rPr>
            <w:rStyle w:val="Hyperlink"/>
          </w:rPr>
          <w:t>13</w:t>
        </w:r>
        <w:r w:rsidR="00CF7AF9">
          <w:rPr>
            <w:rFonts w:asciiTheme="minorHAnsi" w:eastAsiaTheme="minorEastAsia" w:hAnsiTheme="minorHAnsi" w:cstheme="minorBidi"/>
            <w:b w:val="0"/>
            <w:sz w:val="24"/>
            <w:lang w:val="it-IT" w:eastAsia="it-IT"/>
          </w:rPr>
          <w:tab/>
        </w:r>
        <w:r w:rsidR="00CF7AF9" w:rsidRPr="00276B15">
          <w:rPr>
            <w:rStyle w:val="Hyperlink"/>
          </w:rPr>
          <w:t>Appendices</w:t>
        </w:r>
        <w:r w:rsidR="00CF7AF9">
          <w:rPr>
            <w:webHidden/>
          </w:rPr>
          <w:tab/>
        </w:r>
        <w:r w:rsidR="00CF7AF9">
          <w:rPr>
            <w:webHidden/>
          </w:rPr>
          <w:fldChar w:fldCharType="begin"/>
        </w:r>
        <w:r w:rsidR="00CF7AF9">
          <w:rPr>
            <w:webHidden/>
          </w:rPr>
          <w:instrText xml:space="preserve"> PAGEREF _Toc52124121 \h </w:instrText>
        </w:r>
        <w:r w:rsidR="00CF7AF9">
          <w:rPr>
            <w:webHidden/>
          </w:rPr>
        </w:r>
        <w:r w:rsidR="00CF7AF9">
          <w:rPr>
            <w:webHidden/>
          </w:rPr>
          <w:fldChar w:fldCharType="separate"/>
        </w:r>
        <w:r w:rsidR="00B33F1C">
          <w:rPr>
            <w:webHidden/>
          </w:rPr>
          <w:t>153</w:t>
        </w:r>
        <w:r w:rsidR="00CF7AF9">
          <w:rPr>
            <w:webHidden/>
          </w:rPr>
          <w:fldChar w:fldCharType="end"/>
        </w:r>
      </w:hyperlink>
    </w:p>
    <w:p w14:paraId="29A1B58C" w14:textId="703A1006" w:rsidR="00CF7AF9" w:rsidRDefault="009B22C8">
      <w:pPr>
        <w:pStyle w:val="TOC2"/>
        <w:rPr>
          <w:rFonts w:asciiTheme="minorHAnsi" w:eastAsiaTheme="minorEastAsia" w:hAnsiTheme="minorHAnsi" w:cstheme="minorBidi"/>
          <w:sz w:val="24"/>
          <w:lang w:val="it-IT" w:eastAsia="it-IT"/>
        </w:rPr>
      </w:pPr>
      <w:hyperlink w:anchor="_Toc52124122" w:history="1">
        <w:r w:rsidR="00CF7AF9" w:rsidRPr="00276B15">
          <w:rPr>
            <w:rStyle w:val="Hyperlink"/>
          </w:rPr>
          <w:t>Appendix 1: Performance measurement framework table 2019–2020</w:t>
        </w:r>
        <w:r w:rsidR="00CF7AF9">
          <w:rPr>
            <w:webHidden/>
          </w:rPr>
          <w:tab/>
        </w:r>
        <w:r w:rsidR="00CF7AF9">
          <w:rPr>
            <w:webHidden/>
          </w:rPr>
          <w:fldChar w:fldCharType="begin"/>
        </w:r>
        <w:r w:rsidR="00CF7AF9">
          <w:rPr>
            <w:webHidden/>
          </w:rPr>
          <w:instrText xml:space="preserve"> PAGEREF _Toc52124122 \h </w:instrText>
        </w:r>
        <w:r w:rsidR="00CF7AF9">
          <w:rPr>
            <w:webHidden/>
          </w:rPr>
        </w:r>
        <w:r w:rsidR="00CF7AF9">
          <w:rPr>
            <w:webHidden/>
          </w:rPr>
          <w:fldChar w:fldCharType="separate"/>
        </w:r>
        <w:r w:rsidR="00B33F1C">
          <w:rPr>
            <w:webHidden/>
          </w:rPr>
          <w:t>153</w:t>
        </w:r>
        <w:r w:rsidR="00CF7AF9">
          <w:rPr>
            <w:webHidden/>
          </w:rPr>
          <w:fldChar w:fldCharType="end"/>
        </w:r>
      </w:hyperlink>
    </w:p>
    <w:p w14:paraId="3BBE7E8C" w14:textId="39EC933A" w:rsidR="00CF7AF9" w:rsidRDefault="009B22C8">
      <w:pPr>
        <w:pStyle w:val="TOC2"/>
        <w:rPr>
          <w:rFonts w:asciiTheme="minorHAnsi" w:eastAsiaTheme="minorEastAsia" w:hAnsiTheme="minorHAnsi" w:cstheme="minorBidi"/>
          <w:sz w:val="24"/>
          <w:lang w:val="it-IT" w:eastAsia="it-IT"/>
        </w:rPr>
      </w:pPr>
      <w:hyperlink w:anchor="_Toc52124123" w:history="1">
        <w:r w:rsidR="00CF7AF9" w:rsidRPr="00276B15">
          <w:rPr>
            <w:rStyle w:val="Hyperlink"/>
          </w:rPr>
          <w:t>Appendix 2: Key employee statistics</w:t>
        </w:r>
        <w:r w:rsidR="00CF7AF9">
          <w:rPr>
            <w:webHidden/>
          </w:rPr>
          <w:tab/>
        </w:r>
        <w:r w:rsidR="00CF7AF9">
          <w:rPr>
            <w:webHidden/>
          </w:rPr>
          <w:fldChar w:fldCharType="begin"/>
        </w:r>
        <w:r w:rsidR="00CF7AF9">
          <w:rPr>
            <w:webHidden/>
          </w:rPr>
          <w:instrText xml:space="preserve"> PAGEREF _Toc52124123 \h </w:instrText>
        </w:r>
        <w:r w:rsidR="00CF7AF9">
          <w:rPr>
            <w:webHidden/>
          </w:rPr>
        </w:r>
        <w:r w:rsidR="00CF7AF9">
          <w:rPr>
            <w:webHidden/>
          </w:rPr>
          <w:fldChar w:fldCharType="separate"/>
        </w:r>
        <w:r w:rsidR="00B33F1C">
          <w:rPr>
            <w:webHidden/>
          </w:rPr>
          <w:t>159</w:t>
        </w:r>
        <w:r w:rsidR="00CF7AF9">
          <w:rPr>
            <w:webHidden/>
          </w:rPr>
          <w:fldChar w:fldCharType="end"/>
        </w:r>
      </w:hyperlink>
    </w:p>
    <w:p w14:paraId="16098DAA" w14:textId="483D2BC6" w:rsidR="00CF7AF9" w:rsidRDefault="009B22C8">
      <w:pPr>
        <w:pStyle w:val="TOC2"/>
        <w:rPr>
          <w:rFonts w:asciiTheme="minorHAnsi" w:eastAsiaTheme="minorEastAsia" w:hAnsiTheme="minorHAnsi" w:cstheme="minorBidi"/>
          <w:sz w:val="24"/>
          <w:lang w:val="it-IT" w:eastAsia="it-IT"/>
        </w:rPr>
      </w:pPr>
      <w:hyperlink w:anchor="_Toc52124124" w:history="1">
        <w:r w:rsidR="00CF7AF9" w:rsidRPr="00276B15">
          <w:rPr>
            <w:rStyle w:val="Hyperlink"/>
          </w:rPr>
          <w:t>Appendix 3: Key activities, program areas and services 2019–2020</w:t>
        </w:r>
        <w:r w:rsidR="00CF7AF9">
          <w:rPr>
            <w:webHidden/>
          </w:rPr>
          <w:tab/>
        </w:r>
        <w:r w:rsidR="00CF7AF9">
          <w:rPr>
            <w:webHidden/>
          </w:rPr>
          <w:fldChar w:fldCharType="begin"/>
        </w:r>
        <w:r w:rsidR="00CF7AF9">
          <w:rPr>
            <w:webHidden/>
          </w:rPr>
          <w:instrText xml:space="preserve"> PAGEREF _Toc52124124 \h </w:instrText>
        </w:r>
        <w:r w:rsidR="00CF7AF9">
          <w:rPr>
            <w:webHidden/>
          </w:rPr>
        </w:r>
        <w:r w:rsidR="00CF7AF9">
          <w:rPr>
            <w:webHidden/>
          </w:rPr>
          <w:fldChar w:fldCharType="separate"/>
        </w:r>
        <w:r w:rsidR="00B33F1C">
          <w:rPr>
            <w:webHidden/>
          </w:rPr>
          <w:t>160</w:t>
        </w:r>
        <w:r w:rsidR="00CF7AF9">
          <w:rPr>
            <w:webHidden/>
          </w:rPr>
          <w:fldChar w:fldCharType="end"/>
        </w:r>
      </w:hyperlink>
    </w:p>
    <w:p w14:paraId="078C6D35" w14:textId="050BD364" w:rsidR="00CF7AF9" w:rsidRDefault="009B22C8">
      <w:pPr>
        <w:pStyle w:val="TOC2"/>
        <w:rPr>
          <w:rFonts w:asciiTheme="minorHAnsi" w:eastAsiaTheme="minorEastAsia" w:hAnsiTheme="minorHAnsi" w:cstheme="minorBidi"/>
          <w:sz w:val="24"/>
          <w:lang w:val="it-IT" w:eastAsia="it-IT"/>
        </w:rPr>
      </w:pPr>
      <w:hyperlink w:anchor="_Toc52124125" w:history="1">
        <w:r w:rsidR="00CF7AF9" w:rsidRPr="00276B15">
          <w:rPr>
            <w:rStyle w:val="Hyperlink"/>
          </w:rPr>
          <w:t>Appendix 4: Major events, reports, publications and education resources</w:t>
        </w:r>
        <w:r w:rsidR="00CF7AF9">
          <w:rPr>
            <w:webHidden/>
          </w:rPr>
          <w:tab/>
        </w:r>
        <w:r w:rsidR="00CF7AF9">
          <w:rPr>
            <w:webHidden/>
          </w:rPr>
          <w:fldChar w:fldCharType="begin"/>
        </w:r>
        <w:r w:rsidR="00CF7AF9">
          <w:rPr>
            <w:webHidden/>
          </w:rPr>
          <w:instrText xml:space="preserve"> PAGEREF _Toc52124125 \h </w:instrText>
        </w:r>
        <w:r w:rsidR="00CF7AF9">
          <w:rPr>
            <w:webHidden/>
          </w:rPr>
        </w:r>
        <w:r w:rsidR="00CF7AF9">
          <w:rPr>
            <w:webHidden/>
          </w:rPr>
          <w:fldChar w:fldCharType="separate"/>
        </w:r>
        <w:r w:rsidR="00B33F1C">
          <w:rPr>
            <w:webHidden/>
          </w:rPr>
          <w:t>162</w:t>
        </w:r>
        <w:r w:rsidR="00CF7AF9">
          <w:rPr>
            <w:webHidden/>
          </w:rPr>
          <w:fldChar w:fldCharType="end"/>
        </w:r>
      </w:hyperlink>
    </w:p>
    <w:p w14:paraId="31463171" w14:textId="32296EAB" w:rsidR="00CF7AF9" w:rsidRDefault="009B22C8">
      <w:pPr>
        <w:pStyle w:val="TOC1"/>
        <w:rPr>
          <w:rFonts w:asciiTheme="minorHAnsi" w:eastAsiaTheme="minorEastAsia" w:hAnsiTheme="minorHAnsi" w:cstheme="minorBidi"/>
          <w:b w:val="0"/>
          <w:sz w:val="24"/>
          <w:lang w:val="it-IT" w:eastAsia="it-IT"/>
        </w:rPr>
      </w:pPr>
      <w:hyperlink w:anchor="_Toc52124126" w:history="1">
        <w:r w:rsidR="00CF7AF9" w:rsidRPr="00276B15">
          <w:rPr>
            <w:rStyle w:val="Hyperlink"/>
          </w:rPr>
          <w:t>14</w:t>
        </w:r>
        <w:r w:rsidR="00CF7AF9">
          <w:rPr>
            <w:rFonts w:asciiTheme="minorHAnsi" w:eastAsiaTheme="minorEastAsia" w:hAnsiTheme="minorHAnsi" w:cstheme="minorBidi"/>
            <w:b w:val="0"/>
            <w:sz w:val="24"/>
            <w:lang w:val="it-IT" w:eastAsia="it-IT"/>
          </w:rPr>
          <w:tab/>
        </w:r>
        <w:r w:rsidR="00CF7AF9" w:rsidRPr="00276B15">
          <w:rPr>
            <w:rStyle w:val="Hyperlink"/>
          </w:rPr>
          <w:t>List of Requirements</w:t>
        </w:r>
        <w:r w:rsidR="00CF7AF9">
          <w:rPr>
            <w:webHidden/>
          </w:rPr>
          <w:tab/>
        </w:r>
        <w:r w:rsidR="00CF7AF9">
          <w:rPr>
            <w:webHidden/>
          </w:rPr>
          <w:fldChar w:fldCharType="begin"/>
        </w:r>
        <w:r w:rsidR="00CF7AF9">
          <w:rPr>
            <w:webHidden/>
          </w:rPr>
          <w:instrText xml:space="preserve"> PAGEREF _Toc52124126 \h </w:instrText>
        </w:r>
        <w:r w:rsidR="00CF7AF9">
          <w:rPr>
            <w:webHidden/>
          </w:rPr>
        </w:r>
        <w:r w:rsidR="00CF7AF9">
          <w:rPr>
            <w:webHidden/>
          </w:rPr>
          <w:fldChar w:fldCharType="separate"/>
        </w:r>
        <w:r w:rsidR="00B33F1C">
          <w:rPr>
            <w:webHidden/>
          </w:rPr>
          <w:t>165</w:t>
        </w:r>
        <w:r w:rsidR="00CF7AF9">
          <w:rPr>
            <w:webHidden/>
          </w:rPr>
          <w:fldChar w:fldCharType="end"/>
        </w:r>
      </w:hyperlink>
    </w:p>
    <w:p w14:paraId="2D6798FF" w14:textId="6BA4BE15" w:rsidR="00684D42" w:rsidRDefault="00CF7AF9" w:rsidP="00CF7AF9">
      <w:pPr>
        <w:sectPr w:rsidR="00684D42" w:rsidSect="00D7407A">
          <w:headerReference w:type="even" r:id="rId27"/>
          <w:headerReference w:type="default" r:id="rId28"/>
          <w:footerReference w:type="even" r:id="rId29"/>
          <w:footerReference w:type="default" r:id="rId30"/>
          <w:headerReference w:type="first" r:id="rId31"/>
          <w:footerReference w:type="first" r:id="rId32"/>
          <w:endnotePr>
            <w:numFmt w:val="decimal"/>
          </w:endnotePr>
          <w:pgSz w:w="11906" w:h="16838" w:code="9"/>
          <w:pgMar w:top="1134" w:right="1418" w:bottom="1134" w:left="1418" w:header="851" w:footer="851" w:gutter="0"/>
          <w:cols w:space="708"/>
          <w:titlePg/>
          <w:docGrid w:linePitch="360"/>
        </w:sectPr>
      </w:pPr>
      <w:r>
        <w:rPr>
          <w:sz w:val="36"/>
          <w:szCs w:val="36"/>
        </w:rPr>
        <w:fldChar w:fldCharType="end"/>
      </w:r>
    </w:p>
    <w:p w14:paraId="0E314129" w14:textId="183F291E" w:rsidR="00684D42" w:rsidRPr="00684D42" w:rsidRDefault="00854A36" w:rsidP="00684D42">
      <w:pPr>
        <w:spacing w:after="0"/>
        <w:rPr>
          <w:rFonts w:cs="Open Sans"/>
        </w:rPr>
      </w:pPr>
      <w:r>
        <w:rPr>
          <w:rFonts w:cs="Open Sans"/>
        </w:rPr>
        <w:lastRenderedPageBreak/>
        <w:t>1</w:t>
      </w:r>
      <w:r w:rsidR="00324B4D">
        <w:rPr>
          <w:rFonts w:cs="Open Sans"/>
        </w:rPr>
        <w:t>7</w:t>
      </w:r>
      <w:r w:rsidR="00684D42" w:rsidRPr="00854A36">
        <w:rPr>
          <w:rFonts w:cs="Open Sans"/>
        </w:rPr>
        <w:t xml:space="preserve"> </w:t>
      </w:r>
      <w:r w:rsidR="00684D42" w:rsidRPr="000F0B63">
        <w:rPr>
          <w:rFonts w:cs="Open Sans"/>
        </w:rPr>
        <w:t>September 20</w:t>
      </w:r>
      <w:r w:rsidR="00684D42" w:rsidRPr="00684D42">
        <w:rPr>
          <w:rFonts w:cs="Open Sans"/>
        </w:rPr>
        <w:t>20</w:t>
      </w:r>
    </w:p>
    <w:p w14:paraId="129D8901" w14:textId="77777777" w:rsidR="00684D42" w:rsidRPr="00684D42" w:rsidRDefault="00684D42" w:rsidP="00854A36">
      <w:pPr>
        <w:spacing w:after="0"/>
        <w:rPr>
          <w:rFonts w:cs="Open Sans"/>
        </w:rPr>
      </w:pPr>
      <w:r w:rsidRPr="00684D42">
        <w:rPr>
          <w:rFonts w:cs="Open Sans"/>
        </w:rPr>
        <w:t>The Hon Christian Porter MP</w:t>
      </w:r>
    </w:p>
    <w:p w14:paraId="409DAD4D" w14:textId="77777777" w:rsidR="00684D42" w:rsidRPr="00684D42" w:rsidRDefault="00684D42" w:rsidP="00854A36">
      <w:pPr>
        <w:spacing w:before="0" w:after="0"/>
        <w:rPr>
          <w:rFonts w:cs="Open Sans"/>
        </w:rPr>
      </w:pPr>
      <w:r w:rsidRPr="00684D42">
        <w:rPr>
          <w:rFonts w:cs="Open Sans"/>
        </w:rPr>
        <w:t>Attorney-General</w:t>
      </w:r>
    </w:p>
    <w:p w14:paraId="7C0E36D0" w14:textId="77777777" w:rsidR="00684D42" w:rsidRPr="00684D42" w:rsidRDefault="00684D42" w:rsidP="00854A36">
      <w:pPr>
        <w:spacing w:before="0" w:after="0"/>
        <w:rPr>
          <w:rFonts w:cs="Open Sans"/>
        </w:rPr>
      </w:pPr>
      <w:r w:rsidRPr="00684D42">
        <w:rPr>
          <w:rFonts w:cs="Open Sans"/>
        </w:rPr>
        <w:t>Parliament House</w:t>
      </w:r>
    </w:p>
    <w:p w14:paraId="4859D395" w14:textId="77777777" w:rsidR="00684D42" w:rsidRPr="00684D42" w:rsidRDefault="00684D42" w:rsidP="00854A36">
      <w:pPr>
        <w:spacing w:before="0" w:after="0"/>
        <w:rPr>
          <w:rFonts w:cs="Open Sans"/>
        </w:rPr>
      </w:pPr>
      <w:r w:rsidRPr="00684D42">
        <w:rPr>
          <w:rFonts w:cs="Open Sans"/>
        </w:rPr>
        <w:t>CANBERRA ACT 2600</w:t>
      </w:r>
    </w:p>
    <w:p w14:paraId="3916C515" w14:textId="77777777" w:rsidR="00684D42" w:rsidRPr="00684D42" w:rsidRDefault="00684D42" w:rsidP="00684D42">
      <w:pPr>
        <w:spacing w:after="200"/>
        <w:rPr>
          <w:rFonts w:cs="Open Sans"/>
        </w:rPr>
      </w:pPr>
      <w:r w:rsidRPr="00684D42">
        <w:rPr>
          <w:rFonts w:cs="Open Sans"/>
        </w:rPr>
        <w:t>Dear Attorney,</w:t>
      </w:r>
    </w:p>
    <w:p w14:paraId="39939B2F" w14:textId="77777777" w:rsidR="00684D42" w:rsidRPr="00684D42" w:rsidRDefault="00684D42" w:rsidP="00684D42">
      <w:pPr>
        <w:spacing w:after="200"/>
        <w:rPr>
          <w:rFonts w:cs="Open Sans"/>
        </w:rPr>
      </w:pPr>
      <w:r w:rsidRPr="00684D42">
        <w:rPr>
          <w:rFonts w:cs="Open Sans"/>
        </w:rPr>
        <w:t xml:space="preserve">I am pleased to present the Annual Report of the Australian Human Rights Commission for the period ending 30 June 2020. The report has been prepared pursuant to section 45 of the </w:t>
      </w:r>
      <w:r w:rsidRPr="00684D42">
        <w:rPr>
          <w:rFonts w:cs="Open Sans"/>
          <w:i/>
          <w:iCs/>
        </w:rPr>
        <w:t>Australian Human Rights Commission Act 1986</w:t>
      </w:r>
      <w:r w:rsidRPr="00684D42">
        <w:rPr>
          <w:rFonts w:cs="Open Sans"/>
        </w:rPr>
        <w:t xml:space="preserve"> (Cth) and in accordance with the requirements of section 46 of the </w:t>
      </w:r>
      <w:r w:rsidRPr="00684D42">
        <w:rPr>
          <w:rFonts w:cs="Open Sans"/>
          <w:i/>
          <w:iCs/>
        </w:rPr>
        <w:t>Public Governance, Performance and Accountability Act 2013</w:t>
      </w:r>
      <w:r w:rsidRPr="00684D42">
        <w:rPr>
          <w:rFonts w:cs="Open Sans"/>
        </w:rPr>
        <w:t xml:space="preserve"> (Cth).</w:t>
      </w:r>
    </w:p>
    <w:p w14:paraId="6EB52AC5" w14:textId="6E56620A" w:rsidR="00684D42" w:rsidRPr="00854A36" w:rsidRDefault="00684D42" w:rsidP="00684D42">
      <w:pPr>
        <w:spacing w:after="200"/>
        <w:rPr>
          <w:rFonts w:cs="Open Sans"/>
        </w:rPr>
      </w:pPr>
      <w:r w:rsidRPr="00684D42">
        <w:rPr>
          <w:rFonts w:cs="Open Sans"/>
        </w:rPr>
        <w:t xml:space="preserve">As the Accountable Authority of the Australian Human Rights Commission, I am responsible for the preparation and contents of the Annual Report of </w:t>
      </w:r>
      <w:r w:rsidRPr="00854A36">
        <w:rPr>
          <w:rFonts w:cs="Open Sans"/>
        </w:rPr>
        <w:t>Operations. I approved the Annual Report 2019–</w:t>
      </w:r>
      <w:r w:rsidR="00ED66D0" w:rsidRPr="00854A36">
        <w:rPr>
          <w:rFonts w:cs="Open Sans"/>
        </w:rPr>
        <w:t>20</w:t>
      </w:r>
      <w:r w:rsidRPr="00854A36">
        <w:rPr>
          <w:rFonts w:cs="Open Sans"/>
        </w:rPr>
        <w:t xml:space="preserve">20 on </w:t>
      </w:r>
      <w:r w:rsidR="00854A36" w:rsidRPr="00854A36">
        <w:rPr>
          <w:rFonts w:cs="Open Sans"/>
        </w:rPr>
        <w:t>1</w:t>
      </w:r>
      <w:r w:rsidR="00324B4D">
        <w:rPr>
          <w:rFonts w:cs="Open Sans"/>
        </w:rPr>
        <w:t>7</w:t>
      </w:r>
      <w:r w:rsidRPr="00854A36">
        <w:rPr>
          <w:rFonts w:cs="Open Sans"/>
        </w:rPr>
        <w:t xml:space="preserve"> September 2020</w:t>
      </w:r>
      <w:r w:rsidR="002D3240" w:rsidRPr="00854A36">
        <w:rPr>
          <w:rFonts w:cs="Open Sans"/>
        </w:rPr>
        <w:t>.</w:t>
      </w:r>
      <w:r w:rsidRPr="00854A36">
        <w:rPr>
          <w:rFonts w:cs="Open Sans"/>
        </w:rPr>
        <w:t xml:space="preserve"> by signing a memorandum.</w:t>
      </w:r>
    </w:p>
    <w:p w14:paraId="6729B16B" w14:textId="5280691C" w:rsidR="00E27544" w:rsidRPr="00684D42" w:rsidRDefault="00684D42" w:rsidP="00AC6186">
      <w:pPr>
        <w:spacing w:after="600"/>
        <w:rPr>
          <w:rFonts w:cs="Open Sans"/>
        </w:rPr>
      </w:pPr>
      <w:r w:rsidRPr="00684D42">
        <w:rPr>
          <w:rFonts w:cs="Open Sans"/>
        </w:rPr>
        <w:t>Yours sincerely,</w:t>
      </w:r>
    </w:p>
    <w:p w14:paraId="49759AF0" w14:textId="77777777" w:rsidR="00684D42" w:rsidRPr="00684D42" w:rsidRDefault="00684D42" w:rsidP="00684D42">
      <w:pPr>
        <w:spacing w:after="0"/>
        <w:rPr>
          <w:rFonts w:cs="Open Sans"/>
          <w:b/>
          <w:bCs/>
        </w:rPr>
      </w:pPr>
      <w:r w:rsidRPr="00684D42">
        <w:rPr>
          <w:rFonts w:cs="Open Sans"/>
          <w:b/>
          <w:bCs/>
        </w:rPr>
        <w:t>Emeritus Professor Rosalind Croucher AM</w:t>
      </w:r>
    </w:p>
    <w:p w14:paraId="23C033B9" w14:textId="7CCD7462" w:rsidR="00684D42" w:rsidRPr="00684D42" w:rsidRDefault="00684D42" w:rsidP="00AC6186">
      <w:pPr>
        <w:spacing w:before="0"/>
        <w:rPr>
          <w:rFonts w:cs="Open Sans"/>
        </w:rPr>
      </w:pPr>
      <w:r w:rsidRPr="00684D42">
        <w:rPr>
          <w:rFonts w:cs="Open Sans"/>
        </w:rPr>
        <w:t>President</w:t>
      </w:r>
    </w:p>
    <w:p w14:paraId="20F01334" w14:textId="234D3CC7" w:rsidR="00854A36" w:rsidRDefault="00854A36">
      <w:pPr>
        <w:spacing w:before="0" w:after="0"/>
        <w:rPr>
          <w:rFonts w:cs="Open Sans"/>
        </w:rPr>
      </w:pPr>
      <w:r>
        <w:rPr>
          <w:rFonts w:cs="Open Sans"/>
        </w:rPr>
        <w:br w:type="page"/>
      </w:r>
    </w:p>
    <w:p w14:paraId="684BDB5A" w14:textId="70FA6C76" w:rsidR="00684D42" w:rsidRPr="00684D42" w:rsidRDefault="00684D42" w:rsidP="00684D42">
      <w:pPr>
        <w:pStyle w:val="AHRCHeading1"/>
      </w:pPr>
      <w:bookmarkStart w:id="6" w:name="_Toc52124058"/>
      <w:r w:rsidRPr="00684D42">
        <w:lastRenderedPageBreak/>
        <w:t>About the Commission</w:t>
      </w:r>
      <w:bookmarkEnd w:id="1"/>
      <w:bookmarkEnd w:id="2"/>
      <w:bookmarkEnd w:id="3"/>
      <w:bookmarkEnd w:id="4"/>
      <w:bookmarkEnd w:id="6"/>
    </w:p>
    <w:p w14:paraId="412AE9E1" w14:textId="521FE7EC" w:rsidR="00684D42" w:rsidRPr="00684D42" w:rsidRDefault="00684D42" w:rsidP="00684D42">
      <w:pPr>
        <w:pStyle w:val="AHRCHeading2"/>
      </w:pPr>
      <w:bookmarkStart w:id="7" w:name="_Toc339292569"/>
      <w:bookmarkStart w:id="8" w:name="_Toc495575166"/>
      <w:bookmarkStart w:id="9" w:name="_Toc495575699"/>
      <w:bookmarkStart w:id="10" w:name="_Toc495575886"/>
      <w:bookmarkStart w:id="11" w:name="_Toc525801656"/>
      <w:bookmarkStart w:id="12" w:name="_Toc48556177"/>
      <w:bookmarkStart w:id="13" w:name="_Toc52124059"/>
      <w:r w:rsidRPr="00684D42">
        <w:t>Our purpose</w:t>
      </w:r>
      <w:bookmarkEnd w:id="7"/>
      <w:bookmarkEnd w:id="8"/>
      <w:bookmarkEnd w:id="9"/>
      <w:bookmarkEnd w:id="10"/>
      <w:bookmarkEnd w:id="11"/>
      <w:bookmarkEnd w:id="12"/>
      <w:bookmarkEnd w:id="13"/>
    </w:p>
    <w:tbl>
      <w:tblPr>
        <w:tblStyle w:val="TableGrid"/>
        <w:tblW w:w="0" w:type="auto"/>
        <w:tblBorders>
          <w:top w:val="single" w:sz="18" w:space="0" w:color="107896"/>
          <w:left w:val="single" w:sz="18" w:space="0" w:color="107896"/>
          <w:bottom w:val="single" w:sz="18" w:space="0" w:color="107896"/>
          <w:right w:val="single" w:sz="18" w:space="0" w:color="107896"/>
          <w:insideH w:val="none" w:sz="0" w:space="0" w:color="auto"/>
          <w:insideV w:val="none" w:sz="0" w:space="0" w:color="auto"/>
        </w:tblBorders>
        <w:tblCellMar>
          <w:top w:w="284" w:type="dxa"/>
          <w:left w:w="284" w:type="dxa"/>
          <w:bottom w:w="284" w:type="dxa"/>
          <w:right w:w="284" w:type="dxa"/>
        </w:tblCellMar>
        <w:tblLook w:val="04A0" w:firstRow="1" w:lastRow="0" w:firstColumn="1" w:lastColumn="0" w:noHBand="0" w:noVBand="1"/>
      </w:tblPr>
      <w:tblGrid>
        <w:gridCol w:w="9024"/>
      </w:tblGrid>
      <w:tr w:rsidR="00D9065F" w:rsidRPr="00D9065F" w14:paraId="0716ACD3" w14:textId="77777777" w:rsidTr="00D9065F">
        <w:tc>
          <w:tcPr>
            <w:tcW w:w="9060" w:type="dxa"/>
            <w:shd w:val="clear" w:color="auto" w:fill="auto"/>
          </w:tcPr>
          <w:p w14:paraId="779FC4AF" w14:textId="77777777" w:rsidR="00D9065F" w:rsidRPr="00D9065F" w:rsidRDefault="00D9065F" w:rsidP="00397499">
            <w:pPr>
              <w:suppressAutoHyphens/>
              <w:autoSpaceDE w:val="0"/>
              <w:autoSpaceDN w:val="0"/>
              <w:adjustRightInd w:val="0"/>
              <w:spacing w:before="0" w:after="170" w:line="288" w:lineRule="auto"/>
              <w:textAlignment w:val="center"/>
              <w:rPr>
                <w:rFonts w:eastAsia="Times New Roman" w:cs="Open Sans"/>
                <w:b/>
                <w:bCs/>
                <w:lang w:val="en-US"/>
              </w:rPr>
            </w:pPr>
            <w:r w:rsidRPr="00D9065F">
              <w:rPr>
                <w:rFonts w:eastAsia="Times New Roman" w:cs="Open Sans"/>
                <w:b/>
                <w:bCs/>
                <w:lang w:val="en-US"/>
              </w:rPr>
              <w:t>As Australia’s national human rights institution, our purpose is to ensure that Australians have access to effective, independent complaint handling and public inquiry processes on human rights and discrimination matters, and benefit from our human rights education, advocacy, monitoring and compliance activities.</w:t>
            </w:r>
          </w:p>
          <w:p w14:paraId="13C1A654" w14:textId="63ACA394" w:rsidR="00D9065F" w:rsidRPr="00D9065F" w:rsidRDefault="00D9065F" w:rsidP="00730787">
            <w:pPr>
              <w:spacing w:after="120"/>
              <w:jc w:val="right"/>
              <w:rPr>
                <w:rFonts w:cs="Open Sans"/>
              </w:rPr>
            </w:pPr>
            <w:r w:rsidRPr="00D9065F">
              <w:rPr>
                <w:rFonts w:eastAsia="Times New Roman" w:cs="Open Sans"/>
                <w:lang w:val="en-US"/>
              </w:rPr>
              <w:t>Portfolio Budget Statement</w:t>
            </w:r>
          </w:p>
        </w:tc>
      </w:tr>
    </w:tbl>
    <w:p w14:paraId="70C68C66" w14:textId="710C4592" w:rsidR="00D9065F" w:rsidRDefault="00D9065F" w:rsidP="00D9065F">
      <w:pPr>
        <w:rPr>
          <w:rFonts w:eastAsia="Times New Roman" w:cs="Open Sans"/>
          <w:color w:val="000000"/>
          <w:sz w:val="18"/>
          <w:szCs w:val="18"/>
          <w:lang w:val="en-US"/>
        </w:rPr>
      </w:pPr>
    </w:p>
    <w:p w14:paraId="265B42F1" w14:textId="2D1128B8" w:rsidR="00684D42" w:rsidRPr="00684D42" w:rsidRDefault="00684D42" w:rsidP="00684D42">
      <w:pPr>
        <w:rPr>
          <w:rFonts w:cs="Open Sans"/>
        </w:rPr>
      </w:pPr>
      <w:r w:rsidRPr="00684D42">
        <w:rPr>
          <w:rFonts w:cs="Open Sans"/>
        </w:rPr>
        <w:t>The Australian Human Rights Commission (the Commission) is Australia’s national human rights institution.</w:t>
      </w:r>
    </w:p>
    <w:p w14:paraId="1623E81A" w14:textId="77777777" w:rsidR="00684D42" w:rsidRPr="00684D42" w:rsidRDefault="00684D42" w:rsidP="00684D42">
      <w:pPr>
        <w:rPr>
          <w:rFonts w:cs="Open Sans"/>
        </w:rPr>
      </w:pPr>
      <w:r w:rsidRPr="00684D42">
        <w:rPr>
          <w:rFonts w:cs="Open Sans"/>
        </w:rPr>
        <w:t xml:space="preserve">We operate under the </w:t>
      </w:r>
      <w:r w:rsidRPr="00684D42">
        <w:rPr>
          <w:rFonts w:cs="Open Sans"/>
          <w:i/>
        </w:rPr>
        <w:t>Australian Human Rights Commission Act 1986</w:t>
      </w:r>
      <w:r w:rsidRPr="00684D42">
        <w:rPr>
          <w:rFonts w:cs="Open Sans"/>
        </w:rPr>
        <w:t xml:space="preserve"> (Cth) as well as federal laws that seek to ensure freedom from discrimination on the basis of age, disability, race, sex, sexual orientation, intersex status and gender identity. The Commission also has specific responsibilities under the </w:t>
      </w:r>
      <w:r w:rsidRPr="00684D42">
        <w:rPr>
          <w:rFonts w:cs="Open Sans"/>
          <w:i/>
        </w:rPr>
        <w:t>Native Title Act 1993</w:t>
      </w:r>
      <w:r w:rsidRPr="00684D42">
        <w:rPr>
          <w:rFonts w:cs="Open Sans"/>
        </w:rPr>
        <w:t xml:space="preserve"> (Cth) and the </w:t>
      </w:r>
      <w:r w:rsidRPr="00684D42">
        <w:rPr>
          <w:rFonts w:cs="Open Sans"/>
          <w:i/>
        </w:rPr>
        <w:t>Fair Work Act 2009</w:t>
      </w:r>
      <w:r w:rsidRPr="00684D42">
        <w:rPr>
          <w:rFonts w:cs="Open Sans"/>
        </w:rPr>
        <w:t xml:space="preserve"> (Cth).</w:t>
      </w:r>
    </w:p>
    <w:p w14:paraId="7A8BEB08" w14:textId="77777777" w:rsidR="00684D42" w:rsidRPr="00684D42" w:rsidRDefault="00684D42" w:rsidP="00684D42">
      <w:pPr>
        <w:rPr>
          <w:rFonts w:cs="Open Sans"/>
        </w:rPr>
      </w:pPr>
      <w:r w:rsidRPr="00684D42">
        <w:rPr>
          <w:rFonts w:cs="Open Sans"/>
        </w:rPr>
        <w:t xml:space="preserve">We operate as a Corporate Commonwealth Entity under the </w:t>
      </w:r>
      <w:r w:rsidRPr="00684D42">
        <w:rPr>
          <w:rFonts w:cs="Open Sans"/>
          <w:i/>
        </w:rPr>
        <w:t>Public Governance, Performance and Accountability Act 2013</w:t>
      </w:r>
      <w:r w:rsidRPr="00684D42">
        <w:rPr>
          <w:rFonts w:cs="Open Sans"/>
        </w:rPr>
        <w:t xml:space="preserve"> (Cth). Our operations are determined independently of the government through our President and Commissioners.</w:t>
      </w:r>
    </w:p>
    <w:p w14:paraId="64C49DF2" w14:textId="77777777" w:rsidR="00684D42" w:rsidRPr="00684D42" w:rsidRDefault="00684D42" w:rsidP="00684D42">
      <w:pPr>
        <w:rPr>
          <w:rFonts w:cs="Open Sans"/>
        </w:rPr>
      </w:pPr>
      <w:r w:rsidRPr="00684D42">
        <w:rPr>
          <w:rFonts w:cs="Open Sans"/>
        </w:rPr>
        <w:t>Our job is to work towards an Australia in which human rights are respected, protected and promoted, finding practical solutions to issues of concern, advocating for systemic change and raising awareness across the community.</w:t>
      </w:r>
    </w:p>
    <w:p w14:paraId="65EC397C" w14:textId="7722E598" w:rsidR="00684D42" w:rsidRPr="00684D42" w:rsidRDefault="00684D42" w:rsidP="00684D42">
      <w:pPr>
        <w:rPr>
          <w:rFonts w:cs="Open Sans"/>
        </w:rPr>
      </w:pPr>
      <w:r w:rsidRPr="00684D42">
        <w:rPr>
          <w:rFonts w:cs="Open Sans"/>
        </w:rPr>
        <w:t>We provide direct services to the Australian community, in particular by assisting people to resolve disputes about discrimination and breaches of human rights. Much of our work is also at the policy level</w:t>
      </w:r>
      <w:r w:rsidR="00446798">
        <w:rPr>
          <w:rFonts w:cs="Open Sans"/>
        </w:rPr>
        <w:t xml:space="preserve"> </w:t>
      </w:r>
      <w:r w:rsidR="00446798">
        <w:rPr>
          <w:rFonts w:cs="Open Sans"/>
        </w:rPr>
        <w:softHyphen/>
        <w:t xml:space="preserve">– </w:t>
      </w:r>
      <w:r w:rsidRPr="00684D42">
        <w:rPr>
          <w:rFonts w:cs="Open Sans"/>
        </w:rPr>
        <w:t>encouraging government, industry and community groups alike to see fundamental rights and freedoms realised. It involves building the case for change on issues ranging from age discrimination in employment to constitutional recognition of Aboriginal and Torres Strait Islander peoples. It involves providing a human rights analysis to the courts and parliamentary inquiries, conducting research and contributing to partnerships.</w:t>
      </w:r>
    </w:p>
    <w:p w14:paraId="32662B74" w14:textId="77777777" w:rsidR="00684D42" w:rsidRPr="00684D42" w:rsidRDefault="00684D42" w:rsidP="00684D42">
      <w:pPr>
        <w:rPr>
          <w:rFonts w:cs="Open Sans"/>
        </w:rPr>
      </w:pPr>
      <w:r w:rsidRPr="00684D42">
        <w:rPr>
          <w:rFonts w:cs="Open Sans"/>
        </w:rPr>
        <w:lastRenderedPageBreak/>
        <w:t>Our work also involves exchanging ideas with equivalent bodies around the world, while closer to home we monitor and report on the experiences of those particularly vulnerable to disadvantage.</w:t>
      </w:r>
    </w:p>
    <w:p w14:paraId="149DE014" w14:textId="77777777" w:rsidR="00684D42" w:rsidRPr="00684D42" w:rsidRDefault="00684D42" w:rsidP="00684D42">
      <w:pPr>
        <w:rPr>
          <w:rFonts w:cs="Open Sans"/>
        </w:rPr>
      </w:pPr>
      <w:r w:rsidRPr="00684D42">
        <w:rPr>
          <w:rFonts w:cs="Open Sans"/>
        </w:rPr>
        <w:t>From addressing complaints of discrimination, to engaging with government on policy issues, the Commission’s task is both to apply those rights that are currently recognised in our laws, and to aspire for greater recognition and protection of those that are not yet.</w:t>
      </w:r>
    </w:p>
    <w:p w14:paraId="07AA1811" w14:textId="77777777" w:rsidR="00684D42" w:rsidRPr="00684D42" w:rsidRDefault="00684D42" w:rsidP="00684D42">
      <w:pPr>
        <w:rPr>
          <w:rFonts w:cs="Open Sans"/>
        </w:rPr>
      </w:pPr>
      <w:r w:rsidRPr="00684D42">
        <w:rPr>
          <w:rFonts w:cs="Open Sans"/>
        </w:rPr>
        <w:t xml:space="preserve">Our vision is for an Australia where human rights are enjoyed by </w:t>
      </w:r>
      <w:r w:rsidRPr="00684D42">
        <w:rPr>
          <w:rFonts w:cs="Open Sans"/>
          <w:b/>
        </w:rPr>
        <w:t>everyone, everywhere, everyday</w:t>
      </w:r>
      <w:r w:rsidRPr="00684D42">
        <w:rPr>
          <w:rFonts w:cs="Open Sans"/>
        </w:rPr>
        <w:t>.</w:t>
      </w:r>
    </w:p>
    <w:p w14:paraId="2369EB84" w14:textId="61A8B047" w:rsidR="00684D42" w:rsidRPr="00684D42" w:rsidRDefault="00684D42" w:rsidP="00684D42">
      <w:pPr>
        <w:pStyle w:val="AHRCHeading2"/>
        <w:rPr>
          <w:lang w:val="en-GB"/>
        </w:rPr>
      </w:pPr>
      <w:bookmarkStart w:id="14" w:name="_Toc525801657"/>
      <w:bookmarkStart w:id="15" w:name="_Toc48556178"/>
      <w:bookmarkStart w:id="16" w:name="_Toc52124060"/>
      <w:r w:rsidRPr="00684D42">
        <w:rPr>
          <w:lang w:val="en-GB"/>
        </w:rPr>
        <w:t>Achieving our purpose</w:t>
      </w:r>
      <w:bookmarkEnd w:id="14"/>
      <w:bookmarkEnd w:id="15"/>
      <w:bookmarkEnd w:id="16"/>
    </w:p>
    <w:p w14:paraId="317CE84B" w14:textId="77777777" w:rsidR="00684D42" w:rsidRPr="00684D42" w:rsidRDefault="00684D42" w:rsidP="00684D42">
      <w:pPr>
        <w:rPr>
          <w:rFonts w:cs="Open Sans"/>
        </w:rPr>
      </w:pPr>
      <w:r w:rsidRPr="00684D42">
        <w:rPr>
          <w:rFonts w:cs="Open Sans"/>
        </w:rPr>
        <w:t>There is no simple way to solve complex human rights issues. From the challenges that face a person with a disability seeking to live independently, to ensuring that Australia’s immigration detention policies meet our human rights obligations and treat people with dignity, the promotion of human rights must address issues for individuals as well as the need for broader, systemic change.</w:t>
      </w:r>
    </w:p>
    <w:p w14:paraId="1FE847B6" w14:textId="1D0B43EC" w:rsidR="00684D42" w:rsidRPr="00837561" w:rsidRDefault="00684D42" w:rsidP="00684D42">
      <w:pPr>
        <w:rPr>
          <w:rFonts w:cs="Open Sans"/>
        </w:rPr>
      </w:pPr>
      <w:r w:rsidRPr="00684D42">
        <w:rPr>
          <w:rFonts w:cs="Open Sans"/>
        </w:rPr>
        <w:t>Our Corporate Plan is the roadmap that guides the Commission’s work for the reporting period. The plan contains the Commission’s performance framework, which links the performance criteria outlined in our 2019–</w:t>
      </w:r>
      <w:r w:rsidR="00446798">
        <w:rPr>
          <w:rFonts w:cs="Open Sans"/>
        </w:rPr>
        <w:t>20</w:t>
      </w:r>
      <w:r w:rsidRPr="00684D42">
        <w:rPr>
          <w:rFonts w:cs="Open Sans"/>
        </w:rPr>
        <w:t xml:space="preserve">20 Portfolio Budget Statement to the results in this Annual </w:t>
      </w:r>
      <w:r w:rsidRPr="00837561">
        <w:rPr>
          <w:rFonts w:cs="Open Sans"/>
        </w:rPr>
        <w:t xml:space="preserve">Report. </w:t>
      </w:r>
      <w:r w:rsidR="00837561" w:rsidRPr="00837561">
        <w:rPr>
          <w:rFonts w:eastAsia="Times New Roman" w:cs="Open Sans"/>
          <w:color w:val="000000"/>
          <w:lang w:val="it-IT"/>
        </w:rPr>
        <w:t>The Commission's performance measurement framework is detailed in Appendix 1.</w:t>
      </w:r>
    </w:p>
    <w:p w14:paraId="2D13C904" w14:textId="77777777" w:rsidR="00684D42" w:rsidRPr="00684D42" w:rsidRDefault="00684D42" w:rsidP="00684D42">
      <w:pPr>
        <w:rPr>
          <w:rFonts w:cs="Open Sans"/>
        </w:rPr>
      </w:pPr>
      <w:r w:rsidRPr="00684D42">
        <w:rPr>
          <w:rFonts w:cs="Open Sans"/>
        </w:rPr>
        <w:br w:type="page"/>
      </w:r>
    </w:p>
    <w:p w14:paraId="6B136542" w14:textId="45AEE58A" w:rsidR="00684D42" w:rsidRPr="00684D42" w:rsidRDefault="00684D42" w:rsidP="00684D42">
      <w:pPr>
        <w:pStyle w:val="AHRCHeading2"/>
      </w:pPr>
      <w:bookmarkStart w:id="17" w:name="_Toc495575701"/>
      <w:bookmarkStart w:id="18" w:name="_Toc525801658"/>
      <w:bookmarkStart w:id="19" w:name="_Toc48556179"/>
      <w:bookmarkStart w:id="20" w:name="_Toc52124061"/>
      <w:r w:rsidRPr="00684D42">
        <w:lastRenderedPageBreak/>
        <w:t>Organisational structure</w:t>
      </w:r>
      <w:bookmarkEnd w:id="17"/>
      <w:bookmarkEnd w:id="18"/>
      <w:bookmarkEnd w:id="19"/>
      <w:bookmarkEnd w:id="20"/>
    </w:p>
    <w:p w14:paraId="622087C4" w14:textId="0C5C22C7" w:rsidR="00684D42" w:rsidRDefault="00684D42" w:rsidP="00684D42">
      <w:pPr>
        <w:spacing w:before="120"/>
        <w:rPr>
          <w:rFonts w:cs="Open Sans"/>
          <w:lang w:val="en-GB"/>
        </w:rPr>
      </w:pPr>
      <w:r w:rsidRPr="00684D42">
        <w:rPr>
          <w:rFonts w:cs="Open Sans"/>
          <w:lang w:val="en-GB"/>
        </w:rPr>
        <w:t xml:space="preserve">The Commission is a national independent statutory body established under the </w:t>
      </w:r>
      <w:r w:rsidRPr="00684D42">
        <w:rPr>
          <w:rFonts w:cs="Open Sans"/>
          <w:i/>
          <w:iCs/>
          <w:lang w:val="en-GB"/>
        </w:rPr>
        <w:t>Australian Human Rights Commission Act 1986</w:t>
      </w:r>
      <w:r w:rsidRPr="00684D42">
        <w:rPr>
          <w:rFonts w:cs="Open Sans"/>
          <w:lang w:val="en-GB"/>
        </w:rPr>
        <w:t xml:space="preserve"> (Cth).</w:t>
      </w:r>
    </w:p>
    <w:p w14:paraId="24481B33" w14:textId="77777777" w:rsidR="00CF3451" w:rsidRPr="00684D42" w:rsidRDefault="00CF3451" w:rsidP="00684D42">
      <w:pPr>
        <w:spacing w:before="120"/>
        <w:rPr>
          <w:rFonts w:cs="Open Sans"/>
          <w:lang w:val="en-GB"/>
        </w:rPr>
      </w:pPr>
    </w:p>
    <w:p w14:paraId="15054E89" w14:textId="59BF956D" w:rsidR="00684D42" w:rsidRPr="00684D42" w:rsidRDefault="007C7D33" w:rsidP="00684D42">
      <w:pPr>
        <w:jc w:val="center"/>
        <w:rPr>
          <w:rFonts w:cs="Open Sans"/>
        </w:rPr>
      </w:pPr>
      <w:r>
        <w:rPr>
          <w:noProof/>
        </w:rPr>
        <w:drawing>
          <wp:inline distT="0" distB="0" distL="0" distR="0" wp14:anchorId="0CC86BAC" wp14:editId="6C97411E">
            <wp:extent cx="6094796" cy="5438897"/>
            <wp:effectExtent l="0" t="0" r="1270" b="9525"/>
            <wp:docPr id="8" name="Picture 8" descr="This chart outlines the organisational structure of the Australian Human Rights Commission. In this graphic, the President sits above (and together with) the seven Commissioners. &#10;The President is connected to the Chief Executive. Under the Chief Executive sit: &#10;The Senior Policy Executive for Human Rights and Strategy&#10;and the Senior Policy Executive for Partnerships and International Engagement (who jointly manage policy and programs)&#10;Director of Education, Engagement and Partnerships (who manages the Commission's public-facing activity, such as communications and human rights training/facilitation)&#10;General-Counsel (who manages the Legal team)&#10;Chief Financial Officer (who manages Financial Services)&#10;Director of Human Resources (who manages Human Resources)&#10;Chief Information Officer (who manages Information and Communications Technology Services)&#10;Senior Executive, Investigation and Conciliation Service (who manages the National Information Service and the Investigation and Conciliation Servi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pic:cNvPicPr/>
                  </pic:nvPicPr>
                  <pic:blipFill>
                    <a:blip r:embed="rId33">
                      <a:extLst>
                        <a:ext uri="{28A0092B-C50C-407E-A947-70E740481C1C}">
                          <a14:useLocalDpi xmlns:a14="http://schemas.microsoft.com/office/drawing/2010/main" val="0"/>
                        </a:ext>
                      </a:extLst>
                    </a:blip>
                    <a:stretch>
                      <a:fillRect/>
                    </a:stretch>
                  </pic:blipFill>
                  <pic:spPr>
                    <a:xfrm>
                      <a:off x="0" y="0"/>
                      <a:ext cx="6094796" cy="5438897"/>
                    </a:xfrm>
                    <a:prstGeom prst="rect">
                      <a:avLst/>
                    </a:prstGeom>
                  </pic:spPr>
                </pic:pic>
              </a:graphicData>
            </a:graphic>
          </wp:inline>
        </w:drawing>
      </w:r>
    </w:p>
    <w:p w14:paraId="03EA0135" w14:textId="77777777" w:rsidR="00684D42" w:rsidRDefault="00684D42" w:rsidP="00684D42">
      <w:pPr>
        <w:rPr>
          <w:rFonts w:cs="Open Sans"/>
          <w:lang w:val="en-US"/>
        </w:rPr>
      </w:pPr>
    </w:p>
    <w:p w14:paraId="4F7985B4" w14:textId="22A016AE" w:rsidR="005E767C" w:rsidRPr="00886DD9" w:rsidRDefault="005E767C" w:rsidP="00886DD9">
      <w:r w:rsidRPr="00886DD9">
        <w:t xml:space="preserve">See </w:t>
      </w:r>
      <w:r w:rsidR="00886DD9">
        <w:t>A</w:t>
      </w:r>
      <w:r w:rsidRPr="00886DD9">
        <w:t xml:space="preserve">ppendix </w:t>
      </w:r>
      <w:r w:rsidR="00886DD9">
        <w:t>2</w:t>
      </w:r>
      <w:r w:rsidRPr="00886DD9">
        <w:t xml:space="preserve"> </w:t>
      </w:r>
      <w:r w:rsidR="00A41329" w:rsidRPr="00886DD9">
        <w:t xml:space="preserve">for key </w:t>
      </w:r>
      <w:r w:rsidR="00C21EB8" w:rsidRPr="00886DD9">
        <w:t>employee statistics</w:t>
      </w:r>
      <w:r w:rsidR="00A41329" w:rsidRPr="00886DD9">
        <w:t xml:space="preserve">, </w:t>
      </w:r>
      <w:r w:rsidRPr="00886DD9">
        <w:t>as at 30 June 2020</w:t>
      </w:r>
      <w:r w:rsidR="008442C0" w:rsidRPr="00886DD9">
        <w:t>.</w:t>
      </w:r>
    </w:p>
    <w:p w14:paraId="433D0434" w14:textId="77777777" w:rsidR="00684D42" w:rsidRPr="00684D42" w:rsidRDefault="00684D42" w:rsidP="00684D42">
      <w:pPr>
        <w:rPr>
          <w:rFonts w:cs="Open Sans"/>
        </w:rPr>
      </w:pPr>
      <w:r w:rsidRPr="00684D42">
        <w:rPr>
          <w:rFonts w:cs="Open Sans"/>
        </w:rPr>
        <w:br w:type="page"/>
      </w:r>
    </w:p>
    <w:p w14:paraId="539A9E17" w14:textId="063F2598" w:rsidR="00684D42" w:rsidRPr="00235748" w:rsidRDefault="00684D42" w:rsidP="00C72B01">
      <w:pPr>
        <w:pStyle w:val="AHRCHeading2"/>
        <w:rPr>
          <w:lang w:val="en-GB"/>
        </w:rPr>
      </w:pPr>
      <w:bookmarkStart w:id="21" w:name="_Toc495575702"/>
      <w:bookmarkStart w:id="22" w:name="_Toc525801659"/>
      <w:bookmarkStart w:id="23" w:name="_Toc20947869"/>
      <w:bookmarkStart w:id="24" w:name="_Toc48556180"/>
      <w:bookmarkStart w:id="25" w:name="_Toc52124062"/>
      <w:r w:rsidRPr="00684D42">
        <w:rPr>
          <w:lang w:val="en-GB"/>
        </w:rPr>
        <w:lastRenderedPageBreak/>
        <w:t>Our functions</w:t>
      </w:r>
      <w:bookmarkEnd w:id="21"/>
      <w:bookmarkEnd w:id="22"/>
      <w:bookmarkEnd w:id="23"/>
      <w:r w:rsidRPr="00684D42">
        <w:rPr>
          <w:lang w:val="en-GB"/>
        </w:rPr>
        <w:t xml:space="preserve"> </w:t>
      </w:r>
      <w:bookmarkEnd w:id="24"/>
      <w:r w:rsidR="00235748">
        <w:rPr>
          <w:lang w:val="en-GB"/>
        </w:rPr>
        <w:t xml:space="preserve">and </w:t>
      </w:r>
      <w:r w:rsidR="00235748">
        <w:t>l</w:t>
      </w:r>
      <w:r w:rsidRPr="00684D42">
        <w:t>egislation</w:t>
      </w:r>
      <w:bookmarkEnd w:id="25"/>
    </w:p>
    <w:p w14:paraId="6DAFB2F1" w14:textId="77777777" w:rsidR="00684D42" w:rsidRPr="00684D42" w:rsidRDefault="00684D42" w:rsidP="00C72B01">
      <w:r w:rsidRPr="00684D42">
        <w:t>The Commission exercises functions under the following Acts:</w:t>
      </w:r>
    </w:p>
    <w:p w14:paraId="0870B88C" w14:textId="77777777" w:rsidR="00684D42" w:rsidRPr="00D5452B" w:rsidRDefault="00684D42" w:rsidP="00D5452B">
      <w:pPr>
        <w:pStyle w:val="AHRCHeading4"/>
        <w:numPr>
          <w:ilvl w:val="0"/>
          <w:numId w:val="0"/>
        </w:numPr>
        <w:ind w:left="851" w:hanging="851"/>
        <w:rPr>
          <w:b/>
          <w:bCs/>
          <w:i/>
        </w:rPr>
      </w:pPr>
      <w:bookmarkStart w:id="26" w:name="_Toc495575895"/>
      <w:bookmarkStart w:id="27" w:name="_Toc525801661"/>
      <w:bookmarkStart w:id="28" w:name="_Toc48556182"/>
      <w:bookmarkStart w:id="29" w:name="_Toc50461272"/>
      <w:bookmarkStart w:id="30" w:name="_Toc50467958"/>
      <w:bookmarkStart w:id="31" w:name="_Toc50539673"/>
      <w:r w:rsidRPr="00D5452B">
        <w:rPr>
          <w:b/>
          <w:bCs/>
          <w:i/>
          <w:iCs/>
        </w:rPr>
        <w:t>Australian Human Rights Commission Act 1986</w:t>
      </w:r>
      <w:bookmarkEnd w:id="26"/>
      <w:r w:rsidRPr="00D5452B">
        <w:rPr>
          <w:b/>
          <w:bCs/>
        </w:rPr>
        <w:t xml:space="preserve"> (Cth)</w:t>
      </w:r>
      <w:bookmarkEnd w:id="27"/>
      <w:bookmarkEnd w:id="28"/>
      <w:bookmarkEnd w:id="29"/>
      <w:bookmarkEnd w:id="30"/>
      <w:bookmarkEnd w:id="31"/>
    </w:p>
    <w:p w14:paraId="67648309" w14:textId="77777777" w:rsidR="00684D42" w:rsidRPr="00684D42" w:rsidRDefault="00684D42" w:rsidP="00C72B01">
      <w:r w:rsidRPr="00684D42">
        <w:t>Establishes the Commission and outlines its powers and functions.</w:t>
      </w:r>
    </w:p>
    <w:p w14:paraId="1603E89B" w14:textId="77777777" w:rsidR="00684D42" w:rsidRPr="00C72B01" w:rsidRDefault="00684D42" w:rsidP="00C72B01">
      <w:r w:rsidRPr="00C72B01">
        <w:t>It defines human rights by reference to the following international instruments:</w:t>
      </w:r>
    </w:p>
    <w:p w14:paraId="2EFF5136" w14:textId="77777777" w:rsidR="00684D42" w:rsidRPr="00D87E67" w:rsidRDefault="00684D42" w:rsidP="00F86C27">
      <w:pPr>
        <w:pStyle w:val="ListParagraph"/>
        <w:numPr>
          <w:ilvl w:val="0"/>
          <w:numId w:val="22"/>
        </w:numPr>
        <w:spacing w:before="120" w:after="120"/>
        <w:rPr>
          <w:i/>
        </w:rPr>
      </w:pPr>
      <w:r w:rsidRPr="00D87E67">
        <w:rPr>
          <w:i/>
        </w:rPr>
        <w:t>International Covenant on Civil and Political Rights</w:t>
      </w:r>
    </w:p>
    <w:p w14:paraId="13DB425C" w14:textId="77777777" w:rsidR="00684D42" w:rsidRPr="00D87E67" w:rsidRDefault="00684D42" w:rsidP="00F86C27">
      <w:pPr>
        <w:pStyle w:val="ListParagraph"/>
        <w:numPr>
          <w:ilvl w:val="0"/>
          <w:numId w:val="22"/>
        </w:numPr>
        <w:spacing w:before="120" w:after="120"/>
        <w:rPr>
          <w:i/>
        </w:rPr>
      </w:pPr>
      <w:r w:rsidRPr="00D87E67">
        <w:rPr>
          <w:i/>
        </w:rPr>
        <w:t>Convention on the Rights of the Child</w:t>
      </w:r>
    </w:p>
    <w:p w14:paraId="5D8D90AC" w14:textId="77777777" w:rsidR="00684D42" w:rsidRPr="00D87E67" w:rsidRDefault="00684D42" w:rsidP="00F86C27">
      <w:pPr>
        <w:pStyle w:val="ListParagraph"/>
        <w:numPr>
          <w:ilvl w:val="0"/>
          <w:numId w:val="22"/>
        </w:numPr>
        <w:spacing w:before="120" w:after="120"/>
        <w:rPr>
          <w:i/>
        </w:rPr>
      </w:pPr>
      <w:r w:rsidRPr="00D87E67">
        <w:rPr>
          <w:i/>
        </w:rPr>
        <w:t>Declaration on the Rights of the Child</w:t>
      </w:r>
    </w:p>
    <w:p w14:paraId="1AF3FABE" w14:textId="77777777" w:rsidR="00684D42" w:rsidRPr="00D87E67" w:rsidRDefault="00684D42" w:rsidP="00F86C27">
      <w:pPr>
        <w:pStyle w:val="ListParagraph"/>
        <w:numPr>
          <w:ilvl w:val="0"/>
          <w:numId w:val="22"/>
        </w:numPr>
        <w:spacing w:before="120" w:after="120"/>
        <w:rPr>
          <w:i/>
        </w:rPr>
      </w:pPr>
      <w:r w:rsidRPr="00D87E67">
        <w:rPr>
          <w:i/>
        </w:rPr>
        <w:t>Convention on the Rights of Persons with Disabilities</w:t>
      </w:r>
    </w:p>
    <w:p w14:paraId="1CE6FFDA" w14:textId="77777777" w:rsidR="00684D42" w:rsidRPr="00D87E67" w:rsidRDefault="00684D42" w:rsidP="00F86C27">
      <w:pPr>
        <w:pStyle w:val="ListParagraph"/>
        <w:numPr>
          <w:ilvl w:val="0"/>
          <w:numId w:val="22"/>
        </w:numPr>
        <w:spacing w:before="120" w:after="120"/>
        <w:rPr>
          <w:i/>
        </w:rPr>
      </w:pPr>
      <w:r w:rsidRPr="00D87E67">
        <w:rPr>
          <w:i/>
        </w:rPr>
        <w:t>Declaration on the Rights of Disabled Persons</w:t>
      </w:r>
    </w:p>
    <w:p w14:paraId="64F203D8" w14:textId="77777777" w:rsidR="00684D42" w:rsidRPr="00D87E67" w:rsidRDefault="00684D42" w:rsidP="00F86C27">
      <w:pPr>
        <w:pStyle w:val="ListParagraph"/>
        <w:numPr>
          <w:ilvl w:val="0"/>
          <w:numId w:val="22"/>
        </w:numPr>
        <w:spacing w:before="120" w:after="120"/>
        <w:rPr>
          <w:i/>
        </w:rPr>
      </w:pPr>
      <w:r w:rsidRPr="00D87E67">
        <w:rPr>
          <w:i/>
        </w:rPr>
        <w:t>Declaration on the Rights of Mentally Retarded Persons</w:t>
      </w:r>
    </w:p>
    <w:p w14:paraId="338A5168" w14:textId="77777777" w:rsidR="00684D42" w:rsidRPr="00D87E67" w:rsidRDefault="00684D42" w:rsidP="00F86C27">
      <w:pPr>
        <w:pStyle w:val="ListParagraph"/>
        <w:numPr>
          <w:ilvl w:val="0"/>
          <w:numId w:val="22"/>
        </w:numPr>
        <w:spacing w:before="120" w:after="120"/>
        <w:rPr>
          <w:i/>
        </w:rPr>
      </w:pPr>
      <w:r w:rsidRPr="00D87E67">
        <w:rPr>
          <w:i/>
        </w:rPr>
        <w:t>Declaration on the Elimination of All Forms of Intolerance and of Discrimination Based on Religion or Belief</w:t>
      </w:r>
    </w:p>
    <w:p w14:paraId="5C61D7C0" w14:textId="77777777" w:rsidR="00684D42" w:rsidRPr="00D87E67" w:rsidRDefault="00684D42" w:rsidP="00F86C27">
      <w:pPr>
        <w:pStyle w:val="ListParagraph"/>
        <w:numPr>
          <w:ilvl w:val="0"/>
          <w:numId w:val="22"/>
        </w:numPr>
        <w:spacing w:before="120" w:after="120"/>
        <w:rPr>
          <w:i/>
        </w:rPr>
      </w:pPr>
      <w:r w:rsidRPr="00D87E67">
        <w:rPr>
          <w:i/>
        </w:rPr>
        <w:t>Convention Concerning Discrimination in Respect of Employment and Occupation.</w:t>
      </w:r>
    </w:p>
    <w:p w14:paraId="309EB9D7" w14:textId="77777777" w:rsidR="00684D42" w:rsidRPr="00C8316E" w:rsidRDefault="00684D42" w:rsidP="00C8316E">
      <w:pPr>
        <w:pStyle w:val="AHRCHeading4"/>
        <w:numPr>
          <w:ilvl w:val="0"/>
          <w:numId w:val="0"/>
        </w:numPr>
        <w:ind w:left="851" w:hanging="851"/>
        <w:rPr>
          <w:b/>
          <w:bCs/>
          <w:i/>
        </w:rPr>
      </w:pPr>
      <w:bookmarkStart w:id="32" w:name="_Toc525801662"/>
      <w:bookmarkStart w:id="33" w:name="_Toc48556183"/>
      <w:bookmarkStart w:id="34" w:name="_Toc50461273"/>
      <w:bookmarkStart w:id="35" w:name="_Toc50467959"/>
      <w:bookmarkStart w:id="36" w:name="_Toc50539674"/>
      <w:r w:rsidRPr="00C8316E">
        <w:rPr>
          <w:b/>
          <w:bCs/>
          <w:i/>
          <w:iCs/>
        </w:rPr>
        <w:t>Racial Discrimination Act 1975</w:t>
      </w:r>
      <w:r w:rsidRPr="00C8316E">
        <w:rPr>
          <w:b/>
          <w:bCs/>
        </w:rPr>
        <w:t xml:space="preserve"> (Cth)</w:t>
      </w:r>
      <w:bookmarkEnd w:id="32"/>
      <w:bookmarkEnd w:id="33"/>
      <w:bookmarkEnd w:id="34"/>
      <w:bookmarkEnd w:id="35"/>
      <w:bookmarkEnd w:id="36"/>
    </w:p>
    <w:p w14:paraId="544C45D2" w14:textId="77777777" w:rsidR="00684D42" w:rsidRPr="00684D42" w:rsidRDefault="00684D42" w:rsidP="00C72B01">
      <w:r w:rsidRPr="00684D42">
        <w:t>Gives effect to Australia’s obligations under the International Convention on the Elimination of All Forms of Racial Discrimination.</w:t>
      </w:r>
    </w:p>
    <w:p w14:paraId="0D1F6587" w14:textId="77777777" w:rsidR="00684D42" w:rsidRPr="00684D42" w:rsidRDefault="00684D42" w:rsidP="00C72B01">
      <w:r w:rsidRPr="00684D42">
        <w:t>Its main aims are to:</w:t>
      </w:r>
    </w:p>
    <w:p w14:paraId="0886B687" w14:textId="77777777" w:rsidR="00684D42" w:rsidRPr="00684D42" w:rsidRDefault="00684D42" w:rsidP="00F86C27">
      <w:pPr>
        <w:pStyle w:val="ListParagraph"/>
        <w:numPr>
          <w:ilvl w:val="0"/>
          <w:numId w:val="22"/>
        </w:numPr>
        <w:spacing w:before="120" w:after="120"/>
      </w:pPr>
      <w:r w:rsidRPr="00684D42">
        <w:t>promote equality before the law for all persons, regardless of their race, colour or national or ethnic origin</w:t>
      </w:r>
    </w:p>
    <w:p w14:paraId="3314FB49" w14:textId="77777777" w:rsidR="00684D42" w:rsidRPr="00684D42" w:rsidRDefault="00684D42" w:rsidP="00F86C27">
      <w:pPr>
        <w:pStyle w:val="ListParagraph"/>
        <w:numPr>
          <w:ilvl w:val="0"/>
          <w:numId w:val="22"/>
        </w:numPr>
        <w:spacing w:before="120" w:after="120"/>
      </w:pPr>
      <w:r w:rsidRPr="00684D42">
        <w:t>make discrimination on the basis of race, colour, descent or national or ethnic origin, unlawful</w:t>
      </w:r>
    </w:p>
    <w:p w14:paraId="70CE05D4" w14:textId="77777777" w:rsidR="00730787" w:rsidRPr="00730787" w:rsidRDefault="00684D42" w:rsidP="00F86C27">
      <w:pPr>
        <w:pStyle w:val="ListParagraph"/>
        <w:numPr>
          <w:ilvl w:val="0"/>
          <w:numId w:val="22"/>
        </w:numPr>
        <w:spacing w:before="120" w:after="120"/>
        <w:rPr>
          <w:sz w:val="20"/>
          <w:szCs w:val="20"/>
        </w:rPr>
      </w:pPr>
      <w:r w:rsidRPr="00684D42">
        <w:t>provide protection against racial hatred.</w:t>
      </w:r>
      <w:bookmarkStart w:id="37" w:name="_Toc525801663"/>
    </w:p>
    <w:p w14:paraId="46F8F9BC" w14:textId="4C9E5274" w:rsidR="00684D42" w:rsidRPr="00684D42" w:rsidRDefault="00684D42" w:rsidP="00F86C27">
      <w:pPr>
        <w:pStyle w:val="ListParagraph"/>
        <w:numPr>
          <w:ilvl w:val="0"/>
          <w:numId w:val="22"/>
        </w:numPr>
        <w:spacing w:before="120" w:after="120"/>
        <w:rPr>
          <w:sz w:val="20"/>
          <w:szCs w:val="20"/>
        </w:rPr>
      </w:pPr>
      <w:r w:rsidRPr="00684D42">
        <w:rPr>
          <w:sz w:val="20"/>
          <w:szCs w:val="20"/>
        </w:rPr>
        <w:br w:type="page"/>
      </w:r>
    </w:p>
    <w:p w14:paraId="58916F72" w14:textId="77777777" w:rsidR="00684D42" w:rsidRPr="009A294B" w:rsidRDefault="00684D42" w:rsidP="009A294B">
      <w:pPr>
        <w:pStyle w:val="AHRCHeading4"/>
        <w:numPr>
          <w:ilvl w:val="0"/>
          <w:numId w:val="0"/>
        </w:numPr>
        <w:ind w:left="851" w:hanging="851"/>
        <w:rPr>
          <w:b/>
          <w:bCs/>
          <w:i/>
        </w:rPr>
      </w:pPr>
      <w:bookmarkStart w:id="38" w:name="_Toc48556184"/>
      <w:bookmarkStart w:id="39" w:name="_Toc50461274"/>
      <w:bookmarkStart w:id="40" w:name="_Toc50467960"/>
      <w:bookmarkStart w:id="41" w:name="_Toc50539675"/>
      <w:r w:rsidRPr="009A294B">
        <w:rPr>
          <w:b/>
          <w:bCs/>
          <w:i/>
          <w:iCs/>
        </w:rPr>
        <w:lastRenderedPageBreak/>
        <w:t>Sex Discrimination Act 1984</w:t>
      </w:r>
      <w:r w:rsidRPr="009A294B">
        <w:rPr>
          <w:b/>
          <w:bCs/>
        </w:rPr>
        <w:t xml:space="preserve"> (Cth)</w:t>
      </w:r>
      <w:bookmarkEnd w:id="37"/>
      <w:bookmarkEnd w:id="38"/>
      <w:bookmarkEnd w:id="39"/>
      <w:bookmarkEnd w:id="40"/>
      <w:bookmarkEnd w:id="41"/>
    </w:p>
    <w:p w14:paraId="5E6D538F" w14:textId="77777777" w:rsidR="00684D42" w:rsidRPr="00684D42" w:rsidRDefault="00684D42" w:rsidP="00684D42">
      <w:pPr>
        <w:rPr>
          <w:rFonts w:cs="Open Sans"/>
        </w:rPr>
      </w:pPr>
      <w:r w:rsidRPr="00684D42">
        <w:rPr>
          <w:rFonts w:cs="Open Sans"/>
        </w:rPr>
        <w:t>Gives effect to Australia’s obligations under the Convention on the Elimination of All Forms of Discrimination Against Women and to other relevant international instruments including the International Covenant on Civil and Political Rights.</w:t>
      </w:r>
    </w:p>
    <w:p w14:paraId="232B8B6A" w14:textId="77777777" w:rsidR="00684D42" w:rsidRPr="00684D42" w:rsidRDefault="00684D42" w:rsidP="00684D42">
      <w:pPr>
        <w:rPr>
          <w:rFonts w:cs="Open Sans"/>
        </w:rPr>
      </w:pPr>
      <w:r w:rsidRPr="00684D42">
        <w:rPr>
          <w:rFonts w:cs="Open Sans"/>
        </w:rPr>
        <w:t>Its main aims are to:</w:t>
      </w:r>
    </w:p>
    <w:p w14:paraId="58901BA7" w14:textId="77777777" w:rsidR="00684D42" w:rsidRPr="00E04E12" w:rsidRDefault="00684D42" w:rsidP="00F86C27">
      <w:pPr>
        <w:pStyle w:val="ListParagraph"/>
        <w:numPr>
          <w:ilvl w:val="0"/>
          <w:numId w:val="22"/>
        </w:numPr>
        <w:spacing w:before="120" w:after="120"/>
      </w:pPr>
      <w:r w:rsidRPr="00E04E12">
        <w:t>promote equality between men and women</w:t>
      </w:r>
    </w:p>
    <w:p w14:paraId="2B81ADB6" w14:textId="77777777" w:rsidR="00684D42" w:rsidRPr="00E04E12" w:rsidRDefault="00684D42" w:rsidP="00F86C27">
      <w:pPr>
        <w:pStyle w:val="ListParagraph"/>
        <w:numPr>
          <w:ilvl w:val="0"/>
          <w:numId w:val="22"/>
        </w:numPr>
        <w:spacing w:before="120" w:after="120"/>
      </w:pPr>
      <w:r w:rsidRPr="00E04E12">
        <w:t>eliminate discrimination on the ground of sex, sexual orientation, gender identity, intersex status, marital or relationship status, pregnancy (or potential pregnancy) and breastfeeding in work, education and other areas of public life</w:t>
      </w:r>
    </w:p>
    <w:p w14:paraId="28F1E301" w14:textId="77777777" w:rsidR="00684D42" w:rsidRPr="00E04E12" w:rsidRDefault="00684D42" w:rsidP="00F86C27">
      <w:pPr>
        <w:pStyle w:val="ListParagraph"/>
        <w:numPr>
          <w:ilvl w:val="0"/>
          <w:numId w:val="22"/>
        </w:numPr>
        <w:spacing w:before="120" w:after="120"/>
      </w:pPr>
      <w:r w:rsidRPr="00E04E12">
        <w:t>eliminate discrimination on the ground of family responsibilities in work</w:t>
      </w:r>
    </w:p>
    <w:p w14:paraId="629E6691" w14:textId="77777777" w:rsidR="00684D42" w:rsidRPr="00E04E12" w:rsidRDefault="00684D42" w:rsidP="00F86C27">
      <w:pPr>
        <w:pStyle w:val="ListParagraph"/>
        <w:numPr>
          <w:ilvl w:val="0"/>
          <w:numId w:val="22"/>
        </w:numPr>
        <w:spacing w:before="120" w:after="120"/>
      </w:pPr>
      <w:r w:rsidRPr="00E04E12">
        <w:t>eliminate sexual harassment in work, education and other areas of public life.</w:t>
      </w:r>
    </w:p>
    <w:p w14:paraId="71D1B445" w14:textId="77777777" w:rsidR="00684D42" w:rsidRPr="009A294B" w:rsidRDefault="00684D42" w:rsidP="009A294B">
      <w:pPr>
        <w:pStyle w:val="AHRCHeading4"/>
        <w:numPr>
          <w:ilvl w:val="0"/>
          <w:numId w:val="0"/>
        </w:numPr>
        <w:ind w:left="851" w:hanging="851"/>
        <w:rPr>
          <w:b/>
          <w:bCs/>
          <w:i/>
        </w:rPr>
      </w:pPr>
      <w:bookmarkStart w:id="42" w:name="_Toc525801664"/>
      <w:bookmarkStart w:id="43" w:name="_Toc48556185"/>
      <w:bookmarkStart w:id="44" w:name="_Toc50461275"/>
      <w:bookmarkStart w:id="45" w:name="_Toc50467961"/>
      <w:bookmarkStart w:id="46" w:name="_Toc50539676"/>
      <w:r w:rsidRPr="009A294B">
        <w:rPr>
          <w:b/>
          <w:bCs/>
          <w:i/>
          <w:iCs/>
        </w:rPr>
        <w:t>Disability Discrimination Act 1992</w:t>
      </w:r>
      <w:r w:rsidRPr="009A294B">
        <w:rPr>
          <w:b/>
          <w:bCs/>
        </w:rPr>
        <w:t xml:space="preserve"> (Cth)</w:t>
      </w:r>
      <w:bookmarkEnd w:id="42"/>
      <w:bookmarkEnd w:id="43"/>
      <w:bookmarkEnd w:id="44"/>
      <w:bookmarkEnd w:id="45"/>
      <w:bookmarkEnd w:id="46"/>
    </w:p>
    <w:p w14:paraId="14FDB4FA" w14:textId="77777777" w:rsidR="00684D42" w:rsidRPr="00684D42" w:rsidRDefault="00684D42" w:rsidP="00684D42">
      <w:pPr>
        <w:rPr>
          <w:rFonts w:cs="Open Sans"/>
        </w:rPr>
      </w:pPr>
      <w:r w:rsidRPr="00684D42">
        <w:rPr>
          <w:rFonts w:cs="Open Sans"/>
        </w:rPr>
        <w:t>Its main aims are to:</w:t>
      </w:r>
    </w:p>
    <w:p w14:paraId="6414A2AD" w14:textId="77777777" w:rsidR="00684D42" w:rsidRPr="00E04E12" w:rsidRDefault="00684D42" w:rsidP="00F86C27">
      <w:pPr>
        <w:pStyle w:val="ListParagraph"/>
        <w:numPr>
          <w:ilvl w:val="0"/>
          <w:numId w:val="22"/>
        </w:numPr>
        <w:spacing w:before="120" w:after="120"/>
      </w:pPr>
      <w:r w:rsidRPr="00E04E12">
        <w:t>eliminate discrimination against people with disabilities as far as is possible</w:t>
      </w:r>
    </w:p>
    <w:p w14:paraId="06B1A81C" w14:textId="77777777" w:rsidR="00684D42" w:rsidRPr="00E04E12" w:rsidRDefault="00684D42" w:rsidP="00F86C27">
      <w:pPr>
        <w:pStyle w:val="ListParagraph"/>
        <w:numPr>
          <w:ilvl w:val="0"/>
          <w:numId w:val="22"/>
        </w:numPr>
        <w:spacing w:before="120" w:after="120"/>
      </w:pPr>
      <w:r w:rsidRPr="00E04E12">
        <w:t>promote community acceptance of the principle that people with disabilities have the same fundamental rights as all members of the community</w:t>
      </w:r>
    </w:p>
    <w:p w14:paraId="688AE4CE" w14:textId="77777777" w:rsidR="00684D42" w:rsidRPr="006909B2" w:rsidRDefault="00684D42" w:rsidP="00F86C27">
      <w:pPr>
        <w:pStyle w:val="ListParagraph"/>
        <w:numPr>
          <w:ilvl w:val="0"/>
          <w:numId w:val="22"/>
        </w:numPr>
        <w:spacing w:before="120" w:after="120"/>
      </w:pPr>
      <w:r w:rsidRPr="00E04E12">
        <w:t>ensure as far as practicable that people with disabilities have the same rights to equality before the law as other people in the community</w:t>
      </w:r>
      <w:r w:rsidRPr="006909B2">
        <w:t>.</w:t>
      </w:r>
    </w:p>
    <w:p w14:paraId="33789A3D" w14:textId="77777777" w:rsidR="00684D42" w:rsidRPr="009A294B" w:rsidRDefault="00684D42" w:rsidP="009A294B">
      <w:pPr>
        <w:pStyle w:val="AHRCHeading4"/>
        <w:numPr>
          <w:ilvl w:val="0"/>
          <w:numId w:val="0"/>
        </w:numPr>
        <w:ind w:left="851" w:hanging="851"/>
        <w:rPr>
          <w:b/>
          <w:bCs/>
          <w:i/>
        </w:rPr>
      </w:pPr>
      <w:bookmarkStart w:id="47" w:name="_Toc525801665"/>
      <w:bookmarkStart w:id="48" w:name="_Toc48556186"/>
      <w:bookmarkStart w:id="49" w:name="_Toc50461276"/>
      <w:bookmarkStart w:id="50" w:name="_Toc50467962"/>
      <w:bookmarkStart w:id="51" w:name="_Toc50539677"/>
      <w:r w:rsidRPr="009A294B">
        <w:rPr>
          <w:b/>
          <w:bCs/>
          <w:i/>
          <w:iCs/>
        </w:rPr>
        <w:t>Age Discrimination Act 2004</w:t>
      </w:r>
      <w:r w:rsidRPr="009A294B">
        <w:rPr>
          <w:b/>
          <w:bCs/>
        </w:rPr>
        <w:t xml:space="preserve"> (Cth)</w:t>
      </w:r>
      <w:bookmarkEnd w:id="47"/>
      <w:bookmarkEnd w:id="48"/>
      <w:bookmarkEnd w:id="49"/>
      <w:bookmarkEnd w:id="50"/>
      <w:bookmarkEnd w:id="51"/>
    </w:p>
    <w:p w14:paraId="34C1E31D" w14:textId="77777777" w:rsidR="00684D42" w:rsidRPr="00684D42" w:rsidRDefault="00684D42" w:rsidP="00684D42">
      <w:pPr>
        <w:rPr>
          <w:rFonts w:cs="Open Sans"/>
        </w:rPr>
      </w:pPr>
      <w:r w:rsidRPr="00684D42">
        <w:rPr>
          <w:rFonts w:cs="Open Sans"/>
        </w:rPr>
        <w:t>Its main aims are to:</w:t>
      </w:r>
    </w:p>
    <w:p w14:paraId="0D3297EB" w14:textId="77777777" w:rsidR="00684D42" w:rsidRPr="00E04E12" w:rsidRDefault="00684D42" w:rsidP="00F86C27">
      <w:pPr>
        <w:pStyle w:val="ListParagraph"/>
        <w:numPr>
          <w:ilvl w:val="0"/>
          <w:numId w:val="22"/>
        </w:numPr>
        <w:spacing w:before="120" w:after="120"/>
      </w:pPr>
      <w:r w:rsidRPr="00E04E12">
        <w:t>promote equality before the law for all persons regardless of their age</w:t>
      </w:r>
    </w:p>
    <w:p w14:paraId="68FAD7AD" w14:textId="77777777" w:rsidR="00684D42" w:rsidRPr="00E04E12" w:rsidRDefault="00684D42" w:rsidP="00F86C27">
      <w:pPr>
        <w:pStyle w:val="ListParagraph"/>
        <w:numPr>
          <w:ilvl w:val="0"/>
          <w:numId w:val="22"/>
        </w:numPr>
        <w:spacing w:before="120" w:after="120"/>
      </w:pPr>
      <w:r w:rsidRPr="00E04E12">
        <w:t>eliminate discrimination against persons on the ground of age in many areas of public life, such as employment, education and the provision of goods, services or facilities</w:t>
      </w:r>
    </w:p>
    <w:p w14:paraId="6E790C5A" w14:textId="34199B42" w:rsidR="006B09E9" w:rsidRPr="006B09E9" w:rsidRDefault="00684D42" w:rsidP="00F86C27">
      <w:pPr>
        <w:pStyle w:val="ListParagraph"/>
        <w:numPr>
          <w:ilvl w:val="0"/>
          <w:numId w:val="22"/>
        </w:numPr>
        <w:spacing w:before="120" w:after="120"/>
        <w:rPr>
          <w:color w:val="FF0000"/>
        </w:rPr>
      </w:pPr>
      <w:r w:rsidRPr="00E04E12">
        <w:t>change negative stereotypes about people</w:t>
      </w:r>
      <w:r w:rsidR="00DC06DF">
        <w:t xml:space="preserve"> based on their age (young or old)</w:t>
      </w:r>
      <w:r w:rsidRPr="00E04E12">
        <w:t>.</w:t>
      </w:r>
      <w:r w:rsidR="006B09E9">
        <w:t xml:space="preserve"> </w:t>
      </w:r>
    </w:p>
    <w:p w14:paraId="1C72312D" w14:textId="77777777" w:rsidR="00684D42" w:rsidRPr="008D0405" w:rsidRDefault="00684D42" w:rsidP="002005D1">
      <w:pPr>
        <w:keepNext/>
        <w:spacing w:before="360"/>
        <w:outlineLvl w:val="3"/>
        <w:rPr>
          <w:rFonts w:cs="Open Sans"/>
          <w:b/>
          <w:bCs/>
        </w:rPr>
      </w:pPr>
      <w:bookmarkStart w:id="52" w:name="_Toc50461277"/>
      <w:bookmarkStart w:id="53" w:name="_Toc50467963"/>
      <w:bookmarkStart w:id="54" w:name="_Toc50539678"/>
      <w:r w:rsidRPr="008D0405">
        <w:rPr>
          <w:rFonts w:cs="Open Sans"/>
          <w:b/>
          <w:bCs/>
        </w:rPr>
        <w:lastRenderedPageBreak/>
        <w:t>The Commission</w:t>
      </w:r>
      <w:bookmarkEnd w:id="52"/>
      <w:bookmarkEnd w:id="53"/>
      <w:bookmarkEnd w:id="54"/>
    </w:p>
    <w:p w14:paraId="63D53D8C" w14:textId="77777777" w:rsidR="00684D42" w:rsidRPr="00684D42" w:rsidRDefault="00684D42" w:rsidP="00684D42">
      <w:pPr>
        <w:rPr>
          <w:rFonts w:cs="Open Sans"/>
        </w:rPr>
      </w:pPr>
      <w:r w:rsidRPr="00684D42">
        <w:rPr>
          <w:rFonts w:cs="Open Sans"/>
        </w:rPr>
        <w:t>We exercise our functions under this federal legislation by:</w:t>
      </w:r>
    </w:p>
    <w:p w14:paraId="06A71887" w14:textId="77777777" w:rsidR="00684D42" w:rsidRPr="00E04E12" w:rsidRDefault="00684D42" w:rsidP="00F86C27">
      <w:pPr>
        <w:pStyle w:val="ListParagraph"/>
        <w:numPr>
          <w:ilvl w:val="0"/>
          <w:numId w:val="22"/>
        </w:numPr>
        <w:spacing w:before="120" w:after="120"/>
      </w:pPr>
      <w:r w:rsidRPr="00E04E12">
        <w:t>investigating and conciliating complaints of discrimination or breaches of human rights</w:t>
      </w:r>
    </w:p>
    <w:p w14:paraId="53649F66" w14:textId="77777777" w:rsidR="00684D42" w:rsidRPr="00E04E12" w:rsidRDefault="00684D42" w:rsidP="00F86C27">
      <w:pPr>
        <w:pStyle w:val="ListParagraph"/>
        <w:numPr>
          <w:ilvl w:val="0"/>
          <w:numId w:val="22"/>
        </w:numPr>
        <w:spacing w:before="120" w:after="120"/>
      </w:pPr>
      <w:r w:rsidRPr="00E04E12">
        <w:t>developing an extensive and accessible website containing research, publications, resources and education programs for young people, teachers, community groups, business, media and the community at large</w:t>
      </w:r>
    </w:p>
    <w:p w14:paraId="5643FA46" w14:textId="77777777" w:rsidR="00684D42" w:rsidRPr="00E04E12" w:rsidRDefault="00684D42" w:rsidP="00F86C27">
      <w:pPr>
        <w:pStyle w:val="ListParagraph"/>
        <w:numPr>
          <w:ilvl w:val="0"/>
          <w:numId w:val="22"/>
        </w:numPr>
        <w:spacing w:before="120" w:after="120"/>
      </w:pPr>
      <w:r w:rsidRPr="00E04E12">
        <w:t>working with the media to raise and promote public awareness about important human rights issues</w:t>
      </w:r>
    </w:p>
    <w:p w14:paraId="08E530B1" w14:textId="77777777" w:rsidR="00684D42" w:rsidRPr="00E04E12" w:rsidRDefault="00684D42" w:rsidP="00F86C27">
      <w:pPr>
        <w:pStyle w:val="ListParagraph"/>
        <w:numPr>
          <w:ilvl w:val="0"/>
          <w:numId w:val="22"/>
        </w:numPr>
        <w:spacing w:before="120" w:after="120"/>
      </w:pPr>
      <w:r w:rsidRPr="00E04E12">
        <w:t>working with organisations and leaders in the community, government and business sectors to provide education on relevant human rights issues and to support them in their efforts to better protect and promote human rights</w:t>
      </w:r>
    </w:p>
    <w:p w14:paraId="5B89A0EF" w14:textId="77777777" w:rsidR="00684D42" w:rsidRPr="00E04E12" w:rsidRDefault="00684D42" w:rsidP="00F86C27">
      <w:pPr>
        <w:pStyle w:val="ListParagraph"/>
        <w:numPr>
          <w:ilvl w:val="0"/>
          <w:numId w:val="22"/>
        </w:numPr>
        <w:spacing w:before="120" w:after="120"/>
      </w:pPr>
      <w:r w:rsidRPr="00E04E12">
        <w:t>holding public inquiries and consultations to resolve systemic human rights issues of national importance that we have identified</w:t>
      </w:r>
    </w:p>
    <w:p w14:paraId="49EFD83A" w14:textId="77777777" w:rsidR="00684D42" w:rsidRPr="00E04E12" w:rsidRDefault="00684D42" w:rsidP="00F86C27">
      <w:pPr>
        <w:pStyle w:val="ListParagraph"/>
        <w:numPr>
          <w:ilvl w:val="0"/>
          <w:numId w:val="22"/>
        </w:numPr>
        <w:spacing w:before="120" w:after="120"/>
      </w:pPr>
      <w:r w:rsidRPr="00E04E12">
        <w:t>working closely with the federal government to provide independent advice regarding the development of laws, programs and policies that will better protect and promote human rights</w:t>
      </w:r>
    </w:p>
    <w:p w14:paraId="1146F606" w14:textId="77777777" w:rsidR="00684D42" w:rsidRPr="00E04E12" w:rsidRDefault="00684D42" w:rsidP="00F86C27">
      <w:pPr>
        <w:pStyle w:val="ListParagraph"/>
        <w:numPr>
          <w:ilvl w:val="0"/>
          <w:numId w:val="22"/>
        </w:numPr>
        <w:spacing w:before="120" w:after="120"/>
      </w:pPr>
      <w:r w:rsidRPr="00E04E12">
        <w:t>publishing reports on Aboriginal and Torres Strait Islander social justice and native title and children’s rights</w:t>
      </w:r>
    </w:p>
    <w:p w14:paraId="6A590C8F" w14:textId="77777777" w:rsidR="00684D42" w:rsidRPr="00E04E12" w:rsidRDefault="00684D42" w:rsidP="00F86C27">
      <w:pPr>
        <w:pStyle w:val="ListParagraph"/>
        <w:numPr>
          <w:ilvl w:val="0"/>
          <w:numId w:val="22"/>
        </w:numPr>
        <w:spacing w:before="120" w:after="120"/>
      </w:pPr>
      <w:r w:rsidRPr="00E04E12">
        <w:t>making submissions to parliamentary and other inquiries in order to identify human rights issues which may arise in proposed or existing laws and policies</w:t>
      </w:r>
    </w:p>
    <w:p w14:paraId="7543B59E" w14:textId="77777777" w:rsidR="00684D42" w:rsidRPr="00E04E12" w:rsidRDefault="00684D42" w:rsidP="00F86C27">
      <w:pPr>
        <w:pStyle w:val="ListParagraph"/>
        <w:numPr>
          <w:ilvl w:val="0"/>
          <w:numId w:val="22"/>
        </w:numPr>
        <w:spacing w:before="120" w:after="120"/>
      </w:pPr>
      <w:r w:rsidRPr="00E04E12">
        <w:t>working in the legal system by appearing as an intervener or as amicus curiae in cases that involve human rights</w:t>
      </w:r>
    </w:p>
    <w:p w14:paraId="419B6F46" w14:textId="77777777" w:rsidR="00684D42" w:rsidRPr="00E04E12" w:rsidRDefault="00684D42" w:rsidP="00F86C27">
      <w:pPr>
        <w:pStyle w:val="ListParagraph"/>
        <w:numPr>
          <w:ilvl w:val="0"/>
          <w:numId w:val="22"/>
        </w:numPr>
        <w:spacing w:before="120" w:after="120"/>
      </w:pPr>
      <w:r w:rsidRPr="00E04E12">
        <w:t>working with other national human rights institutions, particularly through the Asia Pacific Forum of National Human Rights Institutions.</w:t>
      </w:r>
    </w:p>
    <w:p w14:paraId="0308BA75" w14:textId="40B0683B" w:rsidR="00684D42" w:rsidRPr="00684D42" w:rsidRDefault="00684D42" w:rsidP="00684D42">
      <w:pPr>
        <w:rPr>
          <w:rFonts w:cs="Open Sans"/>
        </w:rPr>
      </w:pPr>
      <w:bookmarkStart w:id="55" w:name="_Toc339292575"/>
      <w:bookmarkStart w:id="56" w:name="_Toc495575172"/>
      <w:bookmarkStart w:id="57" w:name="_Toc495575705"/>
      <w:bookmarkStart w:id="58" w:name="_Toc495575905"/>
      <w:r w:rsidRPr="00684D42">
        <w:rPr>
          <w:rFonts w:cs="Open Sans"/>
        </w:rPr>
        <w:t>The President, the Aboriginal and Torres Strait Islander Social Justice Commissioner, the National Children’s Commissioner and the Sex Discrimination Commissioner have additional responsibilities.</w:t>
      </w:r>
    </w:p>
    <w:p w14:paraId="00E5CECF" w14:textId="77777777" w:rsidR="00684D42" w:rsidRPr="00CF53E9" w:rsidRDefault="00684D42" w:rsidP="00CF53E9">
      <w:pPr>
        <w:keepNext/>
        <w:spacing w:before="360"/>
        <w:outlineLvl w:val="3"/>
        <w:rPr>
          <w:rFonts w:cs="Open Sans"/>
          <w:b/>
          <w:bCs/>
          <w:szCs w:val="26"/>
        </w:rPr>
      </w:pPr>
      <w:bookmarkStart w:id="59" w:name="_Toc50461278"/>
      <w:bookmarkStart w:id="60" w:name="_Toc50467964"/>
      <w:bookmarkStart w:id="61" w:name="_Toc50539679"/>
      <w:r w:rsidRPr="00CF53E9">
        <w:rPr>
          <w:rFonts w:cs="Open Sans"/>
          <w:b/>
          <w:bCs/>
          <w:szCs w:val="26"/>
        </w:rPr>
        <w:t>President</w:t>
      </w:r>
      <w:bookmarkEnd w:id="59"/>
      <w:bookmarkEnd w:id="60"/>
      <w:bookmarkEnd w:id="61"/>
    </w:p>
    <w:p w14:paraId="0B3B8670" w14:textId="77777777" w:rsidR="00684D42" w:rsidRPr="00684D42" w:rsidRDefault="00684D42" w:rsidP="00684D42">
      <w:pPr>
        <w:rPr>
          <w:rFonts w:cs="Open Sans"/>
        </w:rPr>
      </w:pPr>
      <w:r w:rsidRPr="00684D42">
        <w:rPr>
          <w:rFonts w:cs="Open Sans"/>
        </w:rPr>
        <w:t>The President is the Accountable Authority of the Commission, responsible for its financial and administrative affairs. The President is also responsible for the complaint-handling function of the Commission.</w:t>
      </w:r>
    </w:p>
    <w:p w14:paraId="05A139BF" w14:textId="77777777" w:rsidR="00684D42" w:rsidRPr="00CF53E9" w:rsidRDefault="00684D42" w:rsidP="00CF53E9">
      <w:pPr>
        <w:keepNext/>
        <w:spacing w:before="360"/>
        <w:outlineLvl w:val="3"/>
        <w:rPr>
          <w:rFonts w:cs="Open Sans"/>
          <w:b/>
          <w:bCs/>
          <w:szCs w:val="26"/>
        </w:rPr>
      </w:pPr>
      <w:bookmarkStart w:id="62" w:name="_Toc50461279"/>
      <w:bookmarkStart w:id="63" w:name="_Toc50467965"/>
      <w:bookmarkStart w:id="64" w:name="_Toc50539680"/>
      <w:r w:rsidRPr="00CF53E9">
        <w:rPr>
          <w:rFonts w:cs="Open Sans"/>
          <w:b/>
          <w:bCs/>
          <w:szCs w:val="26"/>
        </w:rPr>
        <w:lastRenderedPageBreak/>
        <w:t>Aboriginal and Torres Strait Islander Social Justice Commissioner</w:t>
      </w:r>
      <w:bookmarkEnd w:id="62"/>
      <w:bookmarkEnd w:id="63"/>
      <w:bookmarkEnd w:id="64"/>
    </w:p>
    <w:p w14:paraId="15310A8B" w14:textId="77777777" w:rsidR="00684D42" w:rsidRPr="00684D42" w:rsidRDefault="00684D42" w:rsidP="00684D42">
      <w:pPr>
        <w:rPr>
          <w:rFonts w:cs="Open Sans"/>
        </w:rPr>
      </w:pPr>
      <w:r w:rsidRPr="00684D42">
        <w:rPr>
          <w:rFonts w:cs="Open Sans"/>
        </w:rPr>
        <w:t xml:space="preserve">Under the </w:t>
      </w:r>
      <w:r w:rsidRPr="00684D42">
        <w:rPr>
          <w:rFonts w:cs="Open Sans"/>
          <w:i/>
        </w:rPr>
        <w:t>Australian Human Rights Commission Act 1986</w:t>
      </w:r>
      <w:r w:rsidRPr="00684D42">
        <w:rPr>
          <w:rFonts w:cs="Open Sans"/>
        </w:rPr>
        <w:t xml:space="preserve"> (Cth), the Aboriginal and Torres Strait Islander Social Justice Commissioner may report to the Minister on the exercise and enjoyment of human rights of Indigenous peoples and undertakes social justice education and promotional activities.</w:t>
      </w:r>
    </w:p>
    <w:p w14:paraId="156E3E56" w14:textId="77777777" w:rsidR="00684D42" w:rsidRPr="00684D42" w:rsidRDefault="00684D42" w:rsidP="00684D42">
      <w:pPr>
        <w:rPr>
          <w:rFonts w:cs="Open Sans"/>
        </w:rPr>
      </w:pPr>
      <w:r w:rsidRPr="00684D42">
        <w:rPr>
          <w:rFonts w:cs="Open Sans"/>
        </w:rPr>
        <w:t xml:space="preserve">This Commissioner may report under the </w:t>
      </w:r>
      <w:r w:rsidRPr="00684D42">
        <w:rPr>
          <w:rFonts w:cs="Open Sans"/>
          <w:i/>
        </w:rPr>
        <w:t>Native Title Act 1993</w:t>
      </w:r>
      <w:r w:rsidRPr="00684D42">
        <w:rPr>
          <w:rFonts w:cs="Open Sans"/>
        </w:rPr>
        <w:t xml:space="preserve"> (Cth) on the operation of the Act and its effect on the exercise and enjoyment of human rights of Indigenous peoples. In addition, the Commissioner reports, when requested by the Minister, on any other matter relating to the rights of Indigenous peoples under this Act.</w:t>
      </w:r>
    </w:p>
    <w:p w14:paraId="415A2BFC" w14:textId="77777777" w:rsidR="00684D42" w:rsidRPr="004511F2" w:rsidRDefault="00684D42" w:rsidP="004511F2">
      <w:pPr>
        <w:keepNext/>
        <w:spacing w:before="360"/>
        <w:outlineLvl w:val="3"/>
        <w:rPr>
          <w:rFonts w:cs="Open Sans"/>
          <w:b/>
          <w:bCs/>
          <w:szCs w:val="26"/>
        </w:rPr>
      </w:pPr>
      <w:bookmarkStart w:id="65" w:name="_Toc50461280"/>
      <w:bookmarkStart w:id="66" w:name="_Toc50467966"/>
      <w:bookmarkStart w:id="67" w:name="_Toc50539681"/>
      <w:r w:rsidRPr="004511F2">
        <w:rPr>
          <w:rFonts w:cs="Open Sans"/>
          <w:b/>
          <w:bCs/>
          <w:szCs w:val="26"/>
        </w:rPr>
        <w:t>Sex Discrimination Commissioner</w:t>
      </w:r>
      <w:bookmarkEnd w:id="65"/>
      <w:bookmarkEnd w:id="66"/>
      <w:bookmarkEnd w:id="67"/>
    </w:p>
    <w:p w14:paraId="3B563E2B" w14:textId="77777777" w:rsidR="00684D42" w:rsidRPr="00684D42" w:rsidRDefault="00684D42" w:rsidP="00684D42">
      <w:pPr>
        <w:rPr>
          <w:rFonts w:cs="Open Sans"/>
        </w:rPr>
      </w:pPr>
      <w:r w:rsidRPr="00684D42">
        <w:rPr>
          <w:rFonts w:cs="Open Sans"/>
        </w:rPr>
        <w:t xml:space="preserve">The Sex Discrimination Commissioner has functions under the </w:t>
      </w:r>
      <w:r w:rsidRPr="00684D42">
        <w:rPr>
          <w:rFonts w:cs="Open Sans"/>
          <w:i/>
          <w:iCs/>
        </w:rPr>
        <w:t>Fair Work Act 2009</w:t>
      </w:r>
      <w:r w:rsidRPr="00684D42">
        <w:rPr>
          <w:rFonts w:cs="Open Sans"/>
        </w:rPr>
        <w:t xml:space="preserve"> (Cth) in relation to federal awards and equal pay.</w:t>
      </w:r>
    </w:p>
    <w:p w14:paraId="769BB895" w14:textId="77777777" w:rsidR="00684D42" w:rsidRPr="004511F2" w:rsidRDefault="00684D42" w:rsidP="004511F2">
      <w:pPr>
        <w:keepNext/>
        <w:spacing w:before="360"/>
        <w:outlineLvl w:val="3"/>
        <w:rPr>
          <w:rFonts w:cs="Open Sans"/>
          <w:b/>
          <w:bCs/>
          <w:szCs w:val="26"/>
        </w:rPr>
      </w:pPr>
      <w:bookmarkStart w:id="68" w:name="_Toc50461281"/>
      <w:bookmarkStart w:id="69" w:name="_Toc50467967"/>
      <w:bookmarkStart w:id="70" w:name="_Toc50539682"/>
      <w:r w:rsidRPr="004511F2">
        <w:rPr>
          <w:rFonts w:cs="Open Sans"/>
          <w:b/>
          <w:bCs/>
          <w:szCs w:val="26"/>
        </w:rPr>
        <w:t>National Children’s Commissioner</w:t>
      </w:r>
      <w:bookmarkEnd w:id="68"/>
      <w:bookmarkEnd w:id="69"/>
      <w:bookmarkEnd w:id="70"/>
    </w:p>
    <w:p w14:paraId="4F05187A" w14:textId="77777777" w:rsidR="00684D42" w:rsidRPr="00684D42" w:rsidRDefault="00684D42" w:rsidP="00684D42">
      <w:pPr>
        <w:rPr>
          <w:rFonts w:cs="Open Sans"/>
        </w:rPr>
      </w:pPr>
      <w:r w:rsidRPr="00684D42">
        <w:rPr>
          <w:rFonts w:cs="Open Sans"/>
        </w:rPr>
        <w:t xml:space="preserve">Under the </w:t>
      </w:r>
      <w:r w:rsidRPr="00684D42">
        <w:rPr>
          <w:rFonts w:cs="Open Sans"/>
          <w:i/>
        </w:rPr>
        <w:t>Australian Human Rights Commission Act 1986</w:t>
      </w:r>
      <w:r w:rsidRPr="00684D42">
        <w:rPr>
          <w:rFonts w:cs="Open Sans"/>
        </w:rPr>
        <w:t xml:space="preserve"> (Cth) the National Children’s Commissioner may report to the Minister on the enjoyment and exercise of human rights by children in Australia.</w:t>
      </w:r>
    </w:p>
    <w:p w14:paraId="1188CCFA" w14:textId="77777777" w:rsidR="00684D42" w:rsidRPr="00684D42" w:rsidRDefault="00684D42" w:rsidP="00684D42">
      <w:pPr>
        <w:pStyle w:val="AHRCHeading2"/>
      </w:pPr>
      <w:bookmarkStart w:id="71" w:name="_Toc525801666"/>
      <w:bookmarkStart w:id="72" w:name="_Toc48556187"/>
      <w:bookmarkStart w:id="73" w:name="_Toc52124063"/>
      <w:r w:rsidRPr="00684D42">
        <w:t>Responsible Minister</w:t>
      </w:r>
      <w:bookmarkEnd w:id="71"/>
      <w:bookmarkEnd w:id="72"/>
      <w:bookmarkEnd w:id="73"/>
    </w:p>
    <w:p w14:paraId="482C3F54" w14:textId="46747595" w:rsidR="00684D42" w:rsidRPr="00684D42" w:rsidRDefault="00684D42" w:rsidP="00684D42">
      <w:pPr>
        <w:rPr>
          <w:rFonts w:cs="Open Sans"/>
        </w:rPr>
      </w:pPr>
      <w:r w:rsidRPr="00684D42">
        <w:rPr>
          <w:rFonts w:cs="Open Sans"/>
        </w:rPr>
        <w:t xml:space="preserve">The Hon Christian Porter MP, Attorney-General, is the Minister in Parliament responsible for the Commission. The Attorney-General has </w:t>
      </w:r>
      <w:r w:rsidR="00944581" w:rsidRPr="00684D42">
        <w:rPr>
          <w:rFonts w:cs="Open Sans"/>
        </w:rPr>
        <w:t>several</w:t>
      </w:r>
      <w:r w:rsidRPr="00684D42">
        <w:rPr>
          <w:rFonts w:cs="Open Sans"/>
        </w:rPr>
        <w:t xml:space="preserve"> powers under the </w:t>
      </w:r>
      <w:r w:rsidRPr="00684D42">
        <w:rPr>
          <w:rFonts w:cs="Open Sans"/>
          <w:i/>
          <w:iCs/>
        </w:rPr>
        <w:t xml:space="preserve">Australian Human Rights Commission Act 1986 </w:t>
      </w:r>
      <w:r w:rsidRPr="00684D42">
        <w:rPr>
          <w:rFonts w:cs="Open Sans"/>
        </w:rPr>
        <w:t>(Cth).</w:t>
      </w:r>
    </w:p>
    <w:p w14:paraId="64864F4E" w14:textId="77777777" w:rsidR="00684D42" w:rsidRPr="00684D42" w:rsidRDefault="00684D42" w:rsidP="00684D42">
      <w:pPr>
        <w:pStyle w:val="AHRCHeading2"/>
      </w:pPr>
      <w:bookmarkStart w:id="74" w:name="_Toc525801667"/>
      <w:bookmarkStart w:id="75" w:name="_Toc48556188"/>
      <w:bookmarkStart w:id="76" w:name="_Toc52124064"/>
      <w:r w:rsidRPr="00684D42">
        <w:t>Location</w:t>
      </w:r>
      <w:bookmarkEnd w:id="74"/>
      <w:bookmarkEnd w:id="75"/>
      <w:bookmarkEnd w:id="76"/>
    </w:p>
    <w:p w14:paraId="0F9D62B8" w14:textId="69D278D0" w:rsidR="00684D42" w:rsidRPr="00684D42" w:rsidRDefault="00684D42" w:rsidP="00684D42">
      <w:pPr>
        <w:rPr>
          <w:rFonts w:cs="Open Sans"/>
        </w:rPr>
      </w:pPr>
      <w:r w:rsidRPr="00684D42">
        <w:rPr>
          <w:rFonts w:cs="Open Sans"/>
        </w:rPr>
        <w:t>The office of the Australian Human Rights Commission is in Sydney. The Australian Human Rights Commission conducts its activities nationally</w:t>
      </w:r>
      <w:r w:rsidR="00646A68">
        <w:rPr>
          <w:rFonts w:cs="Open Sans"/>
        </w:rPr>
        <w:t xml:space="preserve"> </w:t>
      </w:r>
      <w:r w:rsidR="00646A68">
        <w:rPr>
          <w:rFonts w:cs="Open Sans"/>
        </w:rPr>
        <w:softHyphen/>
      </w:r>
      <w:r w:rsidR="00646A68">
        <w:rPr>
          <w:rFonts w:cs="Open Sans"/>
        </w:rPr>
        <w:softHyphen/>
        <w:t xml:space="preserve">– </w:t>
      </w:r>
      <w:r w:rsidRPr="00684D42">
        <w:rPr>
          <w:rFonts w:cs="Open Sans"/>
        </w:rPr>
        <w:t>including by maintaining a National Information Service, and conducting consultations, meetings</w:t>
      </w:r>
      <w:r w:rsidR="00944581" w:rsidRPr="00684D42">
        <w:rPr>
          <w:rFonts w:cs="Open Sans"/>
        </w:rPr>
        <w:t>,</w:t>
      </w:r>
      <w:r w:rsidRPr="00684D42">
        <w:rPr>
          <w:rFonts w:cs="Open Sans"/>
        </w:rPr>
        <w:t xml:space="preserve"> and events across Australia.</w:t>
      </w:r>
      <w:bookmarkEnd w:id="55"/>
      <w:bookmarkEnd w:id="56"/>
      <w:bookmarkEnd w:id="57"/>
      <w:bookmarkEnd w:id="58"/>
    </w:p>
    <w:p w14:paraId="47BA06AB" w14:textId="70F6DCDE" w:rsidR="00684D42" w:rsidRPr="00C30FD6" w:rsidRDefault="00B80729" w:rsidP="00AC6186">
      <w:pPr>
        <w:pStyle w:val="AHRCHeading2"/>
      </w:pPr>
      <w:bookmarkStart w:id="77" w:name="_Toc52124065"/>
      <w:r w:rsidRPr="00AC6186">
        <w:lastRenderedPageBreak/>
        <w:t>Governance</w:t>
      </w:r>
      <w:bookmarkEnd w:id="77"/>
    </w:p>
    <w:p w14:paraId="4DA6D9C1" w14:textId="5A50B76B" w:rsidR="00C30FD6" w:rsidRPr="00C30FD6" w:rsidRDefault="00C30FD6" w:rsidP="00C30FD6">
      <w:pPr>
        <w:rPr>
          <w:i/>
          <w:iCs/>
          <w:lang w:val="en-US"/>
        </w:rPr>
      </w:pPr>
      <w:bookmarkStart w:id="78" w:name="_Toc495575175"/>
      <w:bookmarkStart w:id="79" w:name="_Toc495575708"/>
      <w:bookmarkStart w:id="80" w:name="_Toc495575908"/>
      <w:bookmarkStart w:id="81" w:name="_Toc525801670"/>
      <w:bookmarkStart w:id="82" w:name="_Toc20947870"/>
      <w:bookmarkStart w:id="83" w:name="_Toc48556189"/>
      <w:bookmarkStart w:id="84" w:name="_Toc525801668"/>
      <w:bookmarkStart w:id="85" w:name="_Toc525894100"/>
      <w:r w:rsidRPr="00C30FD6">
        <w:rPr>
          <w:lang w:val="en-US"/>
        </w:rPr>
        <w:t xml:space="preserve">The Commission leadership (consisting of the President, Commissioners and Chief Executive) hold formal Commission meetings with senior management four times a year. These meetings facilitate high-level reporting of progress against the annual work plan and President and Commissioners’ term goals, allows management to provide updates from across the Commission’s work, and provides a space for key decisions by the leadership team. Published materials by the Commission are formally approved - as required - through a process in accordance with </w:t>
      </w:r>
      <w:r w:rsidRPr="00C30FD6">
        <w:rPr>
          <w:i/>
          <w:iCs/>
          <w:lang w:val="en-US"/>
        </w:rPr>
        <w:t xml:space="preserve">the Australian Human Rights Commission Act 1986 </w:t>
      </w:r>
      <w:r w:rsidRPr="00C30FD6">
        <w:rPr>
          <w:lang w:val="en-US"/>
        </w:rPr>
        <w:t>(Cth).</w:t>
      </w:r>
      <w:r w:rsidRPr="00C30FD6">
        <w:rPr>
          <w:i/>
          <w:iCs/>
          <w:lang w:val="en-US"/>
        </w:rPr>
        <w:t xml:space="preserve"> </w:t>
      </w:r>
      <w:r w:rsidRPr="00C30FD6">
        <w:rPr>
          <w:lang w:val="en-US"/>
        </w:rPr>
        <w:t>The Commission obtains appropriate ethics approval for all relevant major activities.</w:t>
      </w:r>
    </w:p>
    <w:p w14:paraId="75B5591B" w14:textId="14FC932A" w:rsidR="008B3A16" w:rsidRPr="00170AB8" w:rsidRDefault="00C30FD6" w:rsidP="00C30FD6">
      <w:pPr>
        <w:rPr>
          <w:rFonts w:cs="Open Sans"/>
          <w:color w:val="000000" w:themeColor="text1"/>
        </w:rPr>
      </w:pPr>
      <w:r w:rsidRPr="00C30FD6">
        <w:rPr>
          <w:lang w:val="en-US"/>
        </w:rPr>
        <w:t>Our risk management framework provides a mechanism for proactively identifying and mitigating risks across the organisation, and for monitoring the operating environment. We are supported by our internal auditors who conduct regular audit reviews and other assurance activities for our strategic planning and core business processes.</w:t>
      </w:r>
    </w:p>
    <w:p w14:paraId="09B75628" w14:textId="3CE2E07F" w:rsidR="00DC5BAE" w:rsidRDefault="00684D42" w:rsidP="00DC5BAE">
      <w:pPr>
        <w:pStyle w:val="AHRCHeading2"/>
      </w:pPr>
      <w:bookmarkStart w:id="86" w:name="_Toc52124066"/>
      <w:r w:rsidRPr="00684D42">
        <w:lastRenderedPageBreak/>
        <w:t>President and Commissioners</w:t>
      </w:r>
      <w:bookmarkEnd w:id="78"/>
      <w:bookmarkEnd w:id="79"/>
      <w:bookmarkEnd w:id="80"/>
      <w:bookmarkEnd w:id="81"/>
      <w:bookmarkEnd w:id="82"/>
      <w:bookmarkEnd w:id="86"/>
      <w:r w:rsidRPr="00684D42">
        <w:t xml:space="preserve"> </w:t>
      </w:r>
      <w:bookmarkEnd w:id="83"/>
    </w:p>
    <w:p w14:paraId="787A8B10" w14:textId="1BAC1523" w:rsidR="00684D42" w:rsidRPr="00684D42" w:rsidRDefault="00D61F81" w:rsidP="00684D42">
      <w:pPr>
        <w:jc w:val="center"/>
        <w:rPr>
          <w:rFonts w:cs="Open Sans"/>
        </w:rPr>
      </w:pPr>
      <w:r>
        <w:rPr>
          <w:rFonts w:cs="Open Sans"/>
          <w:noProof/>
        </w:rPr>
        <mc:AlternateContent>
          <mc:Choice Requires="wps">
            <w:drawing>
              <wp:anchor distT="0" distB="0" distL="114300" distR="114300" simplePos="0" relativeHeight="251658240" behindDoc="0" locked="1" layoutInCell="1" allowOverlap="1" wp14:anchorId="146FAABE" wp14:editId="225AD793">
                <wp:simplePos x="0" y="0"/>
                <wp:positionH relativeFrom="column">
                  <wp:posOffset>212725</wp:posOffset>
                </wp:positionH>
                <wp:positionV relativeFrom="paragraph">
                  <wp:posOffset>168910</wp:posOffset>
                </wp:positionV>
                <wp:extent cx="2484755" cy="1252220"/>
                <wp:effectExtent l="0" t="0" r="0" b="5080"/>
                <wp:wrapNone/>
                <wp:docPr id="12" name="Rectangle 12"/>
                <wp:cNvGraphicFramePr/>
                <a:graphic xmlns:a="http://schemas.openxmlformats.org/drawingml/2006/main">
                  <a:graphicData uri="http://schemas.microsoft.com/office/word/2010/wordprocessingShape">
                    <wps:wsp>
                      <wps:cNvSpPr/>
                      <wps:spPr>
                        <a:xfrm>
                          <a:off x="0" y="0"/>
                          <a:ext cx="2484755" cy="1252220"/>
                        </a:xfrm>
                        <a:prstGeom prst="rect">
                          <a:avLst/>
                        </a:prstGeom>
                        <a:solidFill>
                          <a:srgbClr val="F0F0F0"/>
                        </a:solidFill>
                        <a:ln>
                          <a:noFill/>
                        </a:ln>
                      </wps:spPr>
                      <wps:style>
                        <a:lnRef idx="2">
                          <a:schemeClr val="accent1">
                            <a:shade val="50000"/>
                          </a:schemeClr>
                        </a:lnRef>
                        <a:fillRef idx="1">
                          <a:schemeClr val="accent1"/>
                        </a:fillRef>
                        <a:effectRef idx="0">
                          <a:schemeClr val="accent1"/>
                        </a:effectRef>
                        <a:fontRef idx="minor">
                          <a:schemeClr val="lt1"/>
                        </a:fontRef>
                      </wps:style>
                      <wps:txbx>
                        <w:txbxContent>
                          <w:p w14:paraId="36D11819" w14:textId="77777777" w:rsidR="006B14EE" w:rsidRDefault="006B14EE" w:rsidP="002A3463">
                            <w:pPr>
                              <w:pStyle w:val="AHRCHeading2"/>
                              <w:numPr>
                                <w:ilvl w:val="0"/>
                                <w:numId w:val="0"/>
                              </w:numPr>
                              <w:ind w:left="851" w:hanging="851"/>
                              <w:jc w:val="center"/>
                              <w:rPr>
                                <w:color w:val="000000" w:themeColor="text1"/>
                              </w:rPr>
                            </w:pPr>
                          </w:p>
                          <w:p w14:paraId="658A781A" w14:textId="0C2E6C58" w:rsidR="006B14EE" w:rsidRDefault="006B14EE" w:rsidP="00BE1018">
                            <w:pPr>
                              <w:pStyle w:val="AHRCHeading2"/>
                              <w:numPr>
                                <w:ilvl w:val="0"/>
                                <w:numId w:val="0"/>
                              </w:numPr>
                              <w:ind w:left="851" w:hanging="851"/>
                              <w:rPr>
                                <w:color w:val="000000" w:themeColor="text1"/>
                              </w:rPr>
                            </w:pPr>
                          </w:p>
                          <w:p w14:paraId="6BFF18D9" w14:textId="77777777" w:rsidR="006B14EE" w:rsidRPr="00BE1018" w:rsidRDefault="006B14EE" w:rsidP="00BE1018">
                            <w:pPr>
                              <w:pStyle w:val="AHRCHeading2"/>
                              <w:numPr>
                                <w:ilvl w:val="0"/>
                                <w:numId w:val="0"/>
                              </w:numPr>
                              <w:ind w:left="851" w:hanging="851"/>
                              <w:rPr>
                                <w:color w:val="000000" w:themeColor="text1"/>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146FAABE" id="Rectangle 12" o:spid="_x0000_s1026" style="position:absolute;left:0;text-align:left;margin-left:16.75pt;margin-top:13.3pt;width:195.65pt;height:98.6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QbggngIAAJMFAAAOAAAAZHJzL2Uyb0RvYy54bWysVG1r2zAQ/j7YfxD6vtoxydqFOiW0ZAxK&#10;W5qOflZkOTbIOk1SYme/fnfyS7uu7MNYArKke+7t0d1dXnWNZkflfA0m57OzlDNlJBS12ef8+9Pm&#10;0wVnPghTCA1G5fykPL9affxw2dqlyqACXSjH0Ijxy9bmvArBLpPEy0o1wp+BVQaFJbhGBDy6fVI4&#10;0aL1RidZmn5OWnCFdSCV93h70wv5KtovSyXDfVl6FZjOOcYW4uriuqM1WV2K5d4JW9VyCEP8QxSN&#10;qA06nUzdiCDYwdV/mGpq6cBDGc4kNAmUZS1VzAGzmaVvstlWwqqYC5Lj7UST/39m5d3xwbG6wLfL&#10;ODOiwTd6RNaE2WvF8A4Jaq1fIm5rH9xw8rilbLvSNfTFPFgXST1NpKouMImX2fxifr5YcCZRNssW&#10;WZZF2pMXdet8+KqgYbTJuUP/kUxxvPUBXSJ0hJA3D7ouNrXW8eD2u2vt2FHgC29S+lPMqPIbTBsC&#10;GyC1Xkw3CaXWJxN34aQV4bR5VCWyQuHHSGI9qsmPkFKZMOtFlShU736R4m/0ThVMGjGWaJAsl+h/&#10;sj0YGJG9kdF2H+WAJ1UVy3lSTv8WWK88aUTPYMKk3NQG3HsGNGY1eO7xI0k9NcRS6HYdQmi7g+KE&#10;5eOg7ytv5abGJ7wVPjwIh42ELYfDIdzjUmpocw7DjrMK3M/37gmP9Y1SzlpszJz7HwfhFGf6m8HK&#10;/zKbz6mT42G+OMdqYu61ZPdaYg7NNWBlzHAMWRm3hA963JYOmmecIWvyiiJhJPrOuQxuPFyHfmDg&#10;FJJqvY4w7F4rwq3ZWknGiWAq0afuWTg71HHAFriDsYnF8k0591jSNLA+BCjrWOsvvA7UY+fHGhqm&#10;FI2W1+eIepmlq18AAAD//wMAUEsDBBQABgAIAAAAIQCTWp0N3gAAAAkBAAAPAAAAZHJzL2Rvd25y&#10;ZXYueG1sTI/BTsMwEETvSPyDtUjcqEMSohLiVAGEuHCAUnF24yWJiNep7Tbh71lOcNyZ0eybarPY&#10;UZzQh8GRgutVAgKpdWagTsHu/elqDSJETUaPjlDBNwbY1OdnlS6Nm+kNT9vYCS6hUGoFfYxTKWVo&#10;e7Q6rNyExN6n81ZHPn0njdczl9tRpklSSKsH4g+9nvChx/Zre7QK/JA8Hl5vDx+Yx91z6u+beXlp&#10;lLq8WJo7EBGX+BeGX3xGh5qZ9u5IJohRQZbdcFJBWhQg2M/TnKfsWUizNci6kv8X1D8AAAD//wMA&#10;UEsBAi0AFAAGAAgAAAAhALaDOJL+AAAA4QEAABMAAAAAAAAAAAAAAAAAAAAAAFtDb250ZW50X1R5&#10;cGVzXS54bWxQSwECLQAUAAYACAAAACEAOP0h/9YAAACUAQAACwAAAAAAAAAAAAAAAAAvAQAAX3Jl&#10;bHMvLnJlbHNQSwECLQAUAAYACAAAACEAcUG4IJ4CAACTBQAADgAAAAAAAAAAAAAAAAAuAgAAZHJz&#10;L2Uyb0RvYy54bWxQSwECLQAUAAYACAAAACEAk1qdDd4AAAAJAQAADwAAAAAAAAAAAAAAAAD4BAAA&#10;ZHJzL2Rvd25yZXYueG1sUEsFBgAAAAAEAAQA8wAAAAMGAAAAAA==&#10;" fillcolor="#f0f0f0" stroked="f" strokeweight="1pt">
                <v:textbox>
                  <w:txbxContent>
                    <w:p w14:paraId="36D11819" w14:textId="77777777" w:rsidR="006B14EE" w:rsidRDefault="006B14EE" w:rsidP="002A3463">
                      <w:pPr>
                        <w:pStyle w:val="AHRCHeading2"/>
                        <w:numPr>
                          <w:ilvl w:val="0"/>
                          <w:numId w:val="0"/>
                        </w:numPr>
                        <w:ind w:left="851" w:hanging="851"/>
                        <w:jc w:val="center"/>
                        <w:rPr>
                          <w:color w:val="000000" w:themeColor="text1"/>
                        </w:rPr>
                      </w:pPr>
                    </w:p>
                    <w:p w14:paraId="658A781A" w14:textId="0C2E6C58" w:rsidR="006B14EE" w:rsidRDefault="006B14EE" w:rsidP="00BE1018">
                      <w:pPr>
                        <w:pStyle w:val="AHRCHeading2"/>
                        <w:numPr>
                          <w:ilvl w:val="0"/>
                          <w:numId w:val="0"/>
                        </w:numPr>
                        <w:ind w:left="851" w:hanging="851"/>
                        <w:rPr>
                          <w:color w:val="000000" w:themeColor="text1"/>
                        </w:rPr>
                      </w:pPr>
                    </w:p>
                    <w:p w14:paraId="6BFF18D9" w14:textId="77777777" w:rsidR="006B14EE" w:rsidRPr="00BE1018" w:rsidRDefault="006B14EE" w:rsidP="00BE1018">
                      <w:pPr>
                        <w:pStyle w:val="AHRCHeading2"/>
                        <w:numPr>
                          <w:ilvl w:val="0"/>
                          <w:numId w:val="0"/>
                        </w:numPr>
                        <w:ind w:left="851" w:hanging="851"/>
                        <w:rPr>
                          <w:color w:val="000000" w:themeColor="text1"/>
                        </w:rPr>
                      </w:pPr>
                    </w:p>
                  </w:txbxContent>
                </v:textbox>
                <w10:anchorlock/>
              </v:rect>
            </w:pict>
          </mc:Fallback>
        </mc:AlternateContent>
      </w:r>
      <w:r w:rsidR="001E2523">
        <w:rPr>
          <w:rFonts w:cs="Open Sans"/>
          <w:noProof/>
        </w:rPr>
        <w:drawing>
          <wp:inline distT="0" distB="0" distL="0" distR="0" wp14:anchorId="21ECF032" wp14:editId="047B3284">
            <wp:extent cx="5527469" cy="7851934"/>
            <wp:effectExtent l="0" t="0" r="0" b="0"/>
            <wp:docPr id="9" name="Picture 9" descr="This graphic shows the President and Commissioners: &#10;President: Emeritus Professor Rosalind Croucher AM&#10;Aboriginal and Torres Strait Islander Social Justice Commissioner: Ms June Oscar AO&#10;Age Discrimination Commissioner: The Hon Dr Kay Patterson AO&#10;Former National Children's Commissioner: Ms Megan Mitchell (Term finished 23 March 2020)&#10;Disability Discrimination Commissioner: Dr Ben Gauntlett&#10;Human Rights Commissioner: Mr Edward Santow &#10;Race Discrimination Commissioner: Mr Chin Tan&#10;Sex Discrimination Commissioner: Ms Kate Jenkin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Picture 9" descr="This graphic shows the President and Commissioners: &#10;President: Emeritus Professor Rosalind Croucher AM&#10;Aboriginal and Torres Strait Islander Social Justice Commissioner: Ms June Oscar AO&#10;Age Discrimination Commissioner: The Hon Dr Kay Patterson AO&#10;Former National Children's Commissioner: Ms Megan Mitchell (Term finished 23 March 2020)&#10;Disability Discrimination Commissioner: Dr Ben Gauntlett&#10;Human Rights Commissioner: Mr Edward Santow &#10;Race Discrimination Commissioner: Mr Chin Tan&#10;Sex Discrimination Commissioner: Ms Kate Jenkins"/>
                    <pic:cNvPicPr>
                      <a:picLocks noChangeAspect="1" noChangeArrowheads="1"/>
                    </pic:cNvPicPr>
                  </pic:nvPicPr>
                  <pic:blipFill>
                    <a:blip r:embed="rId34" cstate="print">
                      <a:extLst>
                        <a:ext uri="{28A0092B-C50C-407E-A947-70E740481C1C}">
                          <a14:useLocalDpi xmlns:a14="http://schemas.microsoft.com/office/drawing/2010/main" val="0"/>
                        </a:ext>
                      </a:extLst>
                    </a:blip>
                    <a:srcRect/>
                    <a:stretch>
                      <a:fillRect/>
                    </a:stretch>
                  </pic:blipFill>
                  <pic:spPr bwMode="auto">
                    <a:xfrm>
                      <a:off x="0" y="0"/>
                      <a:ext cx="5527469" cy="7851934"/>
                    </a:xfrm>
                    <a:prstGeom prst="rect">
                      <a:avLst/>
                    </a:prstGeom>
                    <a:noFill/>
                    <a:ln>
                      <a:noFill/>
                    </a:ln>
                  </pic:spPr>
                </pic:pic>
              </a:graphicData>
            </a:graphic>
          </wp:inline>
        </w:drawing>
      </w:r>
    </w:p>
    <w:p w14:paraId="1035D74E" w14:textId="498427DC" w:rsidR="00684D42" w:rsidRPr="00684D42" w:rsidRDefault="00684D42" w:rsidP="00684D42">
      <w:pPr>
        <w:pStyle w:val="AHRCHeading2"/>
      </w:pPr>
      <w:bookmarkStart w:id="87" w:name="_Toc20947871"/>
      <w:bookmarkStart w:id="88" w:name="_Toc48556190"/>
      <w:bookmarkStart w:id="89" w:name="_Toc52124067"/>
      <w:r w:rsidRPr="00684D42">
        <w:lastRenderedPageBreak/>
        <w:t>Achieving a national reach</w:t>
      </w:r>
      <w:bookmarkEnd w:id="84"/>
      <w:bookmarkEnd w:id="87"/>
      <w:bookmarkEnd w:id="88"/>
      <w:bookmarkEnd w:id="89"/>
    </w:p>
    <w:p w14:paraId="77DF9F05" w14:textId="6DF9FC75" w:rsidR="00684D42" w:rsidRPr="00684D42" w:rsidRDefault="00684D42" w:rsidP="007D69F5">
      <w:r w:rsidRPr="00684D42">
        <w:t>Being a small entity, with limited resourcing and a single base to our organisation, creates challenges to ensuring national coverage of our work and engaging with communities in rural, regional</w:t>
      </w:r>
      <w:r w:rsidR="00944581">
        <w:t>,</w:t>
      </w:r>
      <w:r w:rsidRPr="00684D42">
        <w:t xml:space="preserve"> and remote areas.</w:t>
      </w:r>
    </w:p>
    <w:p w14:paraId="58E47FB8" w14:textId="4E7ADCB5" w:rsidR="00684D42" w:rsidRPr="00684D42" w:rsidRDefault="00684D42" w:rsidP="007D69F5">
      <w:r w:rsidRPr="00684D42">
        <w:t>In addressing this we have made it a priority for the Commission to build consideration of rural, regional and, where possible, remote activity into our planning processes. These can vary from consultation and engagement events, conducting training and workshops, commissioned research</w:t>
      </w:r>
      <w:r w:rsidR="00944581" w:rsidRPr="00684D42">
        <w:t>,</w:t>
      </w:r>
      <w:r w:rsidRPr="00684D42">
        <w:t xml:space="preserve"> and Commissioner engagements. </w:t>
      </w:r>
    </w:p>
    <w:p w14:paraId="5104AE41" w14:textId="77777777" w:rsidR="00684D42" w:rsidRPr="00684D42" w:rsidRDefault="00684D42" w:rsidP="007D69F5">
      <w:r w:rsidRPr="00684D42">
        <w:t>This is our third year of monitoring and reporting on this priority.</w:t>
      </w:r>
    </w:p>
    <w:p w14:paraId="3B9DC97B" w14:textId="0A8E8D3E" w:rsidR="00684D42" w:rsidRPr="00684D42" w:rsidRDefault="00684D42" w:rsidP="007D69F5">
      <w:r w:rsidRPr="00684D42">
        <w:t>In this reporting period</w:t>
      </w:r>
      <w:r w:rsidR="00197E89">
        <w:t>,</w:t>
      </w:r>
      <w:r w:rsidRPr="00684D42">
        <w:t xml:space="preserve"> the Commission has had engagements in every state and </w:t>
      </w:r>
      <w:r w:rsidRPr="008D7389">
        <w:t>territory</w:t>
      </w:r>
      <w:r w:rsidR="004E3A02" w:rsidRPr="008D7389">
        <w:t xml:space="preserve">. </w:t>
      </w:r>
      <w:r w:rsidR="00F70AE8">
        <w:t>D</w:t>
      </w:r>
      <w:r w:rsidRPr="00684D42">
        <w:t xml:space="preserve">ue to the COVID-19 pandemic, engagements </w:t>
      </w:r>
      <w:r w:rsidR="009863C4">
        <w:t xml:space="preserve">‘in person’ </w:t>
      </w:r>
      <w:r w:rsidR="00F70AE8">
        <w:t>were not conducted after</w:t>
      </w:r>
      <w:r w:rsidRPr="00684D42">
        <w:t xml:space="preserve"> February 2020</w:t>
      </w:r>
      <w:r w:rsidR="00145802">
        <w:t>. Nonetheless, the commission continued to work Australia</w:t>
      </w:r>
      <w:r w:rsidR="004E68BD">
        <w:t xml:space="preserve"> wide</w:t>
      </w:r>
      <w:r w:rsidR="00145802">
        <w:t xml:space="preserve"> by virtual means</w:t>
      </w:r>
      <w:r>
        <w:t xml:space="preserve">. </w:t>
      </w:r>
      <w:r w:rsidR="009863C4">
        <w:t>Figure 1 depicts ‘in person’ engagements which fell outside of a major capital city</w:t>
      </w:r>
      <w:r w:rsidR="00145802">
        <w:t>, between July 2019 and February 2020</w:t>
      </w:r>
      <w:r w:rsidR="009863C4">
        <w:t>.</w:t>
      </w:r>
    </w:p>
    <w:p w14:paraId="2F4753AB" w14:textId="15BA1C67" w:rsidR="00684D42" w:rsidRPr="00684D42" w:rsidRDefault="00684D42" w:rsidP="007D69F5">
      <w:r w:rsidRPr="00684D42">
        <w:t xml:space="preserve">The </w:t>
      </w:r>
      <w:r w:rsidR="003A5705">
        <w:t xml:space="preserve">onset of the </w:t>
      </w:r>
      <w:r w:rsidRPr="00684D42">
        <w:t>COVID-19 pandemic resulted in significant changes to our outreach strategies</w:t>
      </w:r>
      <w:r w:rsidR="003A5705">
        <w:t xml:space="preserve"> with</w:t>
      </w:r>
      <w:r w:rsidRPr="00684D42">
        <w:t xml:space="preserve"> the </w:t>
      </w:r>
      <w:r w:rsidR="003A5705">
        <w:t>loss</w:t>
      </w:r>
      <w:r w:rsidRPr="00684D42">
        <w:t xml:space="preserve"> of </w:t>
      </w:r>
      <w:r w:rsidR="003A5705">
        <w:t xml:space="preserve">the </w:t>
      </w:r>
      <w:r w:rsidRPr="00684D42">
        <w:t xml:space="preserve">ability to travel </w:t>
      </w:r>
      <w:r w:rsidR="003A5705">
        <w:t>to</w:t>
      </w:r>
      <w:r w:rsidRPr="00684D42">
        <w:t xml:space="preserve"> conduct face to face consultations and meetings. In March</w:t>
      </w:r>
      <w:r w:rsidR="008E1CBB">
        <w:t>,</w:t>
      </w:r>
      <w:r w:rsidRPr="00684D42">
        <w:t xml:space="preserve"> we </w:t>
      </w:r>
      <w:r w:rsidR="003A5705">
        <w:t>moved quickly</w:t>
      </w:r>
      <w:r w:rsidRPr="00684D42">
        <w:t xml:space="preserve"> to ensure the Commission could pivot </w:t>
      </w:r>
      <w:r w:rsidR="003A5705">
        <w:t xml:space="preserve">to </w:t>
      </w:r>
      <w:r w:rsidR="00785855">
        <w:t xml:space="preserve">using </w:t>
      </w:r>
      <w:r w:rsidR="003A5705">
        <w:t>virtual</w:t>
      </w:r>
      <w:r w:rsidRPr="00684D42">
        <w:t xml:space="preserve"> outreach strategies and had the tools to continue to conduct activities through digital engagement. </w:t>
      </w:r>
    </w:p>
    <w:p w14:paraId="5E6194BF" w14:textId="654E2CD5" w:rsidR="00684D42" w:rsidRPr="00684D42" w:rsidRDefault="00684D42" w:rsidP="007D69F5">
      <w:r w:rsidRPr="00684D42">
        <w:t>Our focus on this priority will continue with an emphasis on ensuring that the increased reliance on digital technologies does not impact negatively on the reach and access of vulnerable and marginalised in these areas.</w:t>
      </w:r>
    </w:p>
    <w:p w14:paraId="2482CE9E" w14:textId="493D596B" w:rsidR="00E65B64" w:rsidRDefault="00E65B64" w:rsidP="007D69F5"/>
    <w:p w14:paraId="519C30EE" w14:textId="4FBD6BB5" w:rsidR="002A2C0F" w:rsidRDefault="002A2C0F">
      <w:pPr>
        <w:keepLines w:val="0"/>
        <w:spacing w:before="0" w:after="0"/>
      </w:pPr>
      <w:r>
        <w:br w:type="page"/>
      </w:r>
    </w:p>
    <w:p w14:paraId="49306478" w14:textId="1EE4925B" w:rsidR="00E65B64" w:rsidRPr="008442C0" w:rsidRDefault="00F64223" w:rsidP="000E592D">
      <w:pPr>
        <w:rPr>
          <w:b/>
          <w:bCs/>
        </w:rPr>
      </w:pPr>
      <w:r w:rsidRPr="008442C0">
        <w:rPr>
          <w:b/>
          <w:bCs/>
        </w:rPr>
        <w:lastRenderedPageBreak/>
        <w:t xml:space="preserve">Figure </w:t>
      </w:r>
      <w:r w:rsidR="008D7389" w:rsidRPr="008442C0">
        <w:rPr>
          <w:b/>
          <w:bCs/>
        </w:rPr>
        <w:t>1</w:t>
      </w:r>
      <w:r w:rsidR="008442C0" w:rsidRPr="008442C0">
        <w:rPr>
          <w:b/>
          <w:bCs/>
        </w:rPr>
        <w:t>:</w:t>
      </w:r>
      <w:r w:rsidRPr="008442C0">
        <w:rPr>
          <w:b/>
          <w:bCs/>
        </w:rPr>
        <w:t xml:space="preserve"> </w:t>
      </w:r>
      <w:r w:rsidR="00107C99" w:rsidRPr="008442C0">
        <w:rPr>
          <w:b/>
          <w:bCs/>
        </w:rPr>
        <w:t xml:space="preserve">Rural regional and remote </w:t>
      </w:r>
      <w:r w:rsidR="00AC49C3" w:rsidRPr="008442C0">
        <w:rPr>
          <w:b/>
          <w:bCs/>
        </w:rPr>
        <w:t>engagement July 20</w:t>
      </w:r>
      <w:r w:rsidR="00E86C57" w:rsidRPr="008442C0">
        <w:rPr>
          <w:b/>
          <w:bCs/>
        </w:rPr>
        <w:t xml:space="preserve">19 to </w:t>
      </w:r>
      <w:r w:rsidR="00AC49C3" w:rsidRPr="008442C0">
        <w:rPr>
          <w:b/>
          <w:bCs/>
        </w:rPr>
        <w:t xml:space="preserve">February </w:t>
      </w:r>
      <w:r w:rsidR="00E86C57" w:rsidRPr="008442C0">
        <w:rPr>
          <w:b/>
          <w:bCs/>
        </w:rPr>
        <w:t>2020</w:t>
      </w:r>
    </w:p>
    <w:p w14:paraId="7EA3487A" w14:textId="6755FEA5" w:rsidR="00BB49F5" w:rsidRDefault="00E91D54" w:rsidP="00BB49F5">
      <w:pPr>
        <w:spacing w:before="120" w:after="120"/>
        <w:jc w:val="center"/>
        <w:rPr>
          <w:rFonts w:cs="Open Sans"/>
          <w:color w:val="FF0000"/>
        </w:rPr>
      </w:pPr>
      <w:r>
        <w:rPr>
          <w:rFonts w:cs="Open Sans"/>
          <w:noProof/>
          <w:color w:val="FF0000"/>
        </w:rPr>
        <mc:AlternateContent>
          <mc:Choice Requires="wps">
            <w:drawing>
              <wp:anchor distT="0" distB="0" distL="114300" distR="114300" simplePos="0" relativeHeight="251658241" behindDoc="0" locked="0" layoutInCell="1" allowOverlap="1" wp14:anchorId="26A32A1E" wp14:editId="3E454D24">
                <wp:simplePos x="0" y="0"/>
                <wp:positionH relativeFrom="column">
                  <wp:posOffset>-52705</wp:posOffset>
                </wp:positionH>
                <wp:positionV relativeFrom="paragraph">
                  <wp:posOffset>54610</wp:posOffset>
                </wp:positionV>
                <wp:extent cx="2695575" cy="666750"/>
                <wp:effectExtent l="0" t="0" r="9525" b="0"/>
                <wp:wrapNone/>
                <wp:docPr id="13" name="Rectangle 13"/>
                <wp:cNvGraphicFramePr/>
                <a:graphic xmlns:a="http://schemas.openxmlformats.org/drawingml/2006/main">
                  <a:graphicData uri="http://schemas.microsoft.com/office/word/2010/wordprocessingShape">
                    <wps:wsp>
                      <wps:cNvSpPr/>
                      <wps:spPr>
                        <a:xfrm>
                          <a:off x="0" y="0"/>
                          <a:ext cx="2695575" cy="666750"/>
                        </a:xfrm>
                        <a:prstGeom prst="rect">
                          <a:avLst/>
                        </a:pr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rect w14:anchorId="43E94C55" id="Rectangle 13" o:spid="_x0000_s1026" style="position:absolute;margin-left:-4.15pt;margin-top:4.3pt;width:212.25pt;height:52.5pt;z-index:251658241;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qMV0lQIAAIYFAAAOAAAAZHJzL2Uyb0RvYy54bWysVMFu2zAMvQ/YPwi6r06yJF2DOkWQosOA&#10;oi3aDj0rshQLkEVNUuJkXz9Ksp2uK3YYloMiiuQj+Uzy8urQaLIXziswJR2fjSgRhkOlzLak359v&#10;Pn2hxAdmKqbBiJIehadXy48fLlu7EBOoQVfCEQQxftHaktYh2EVReF6LhvkzsMKgUoJrWEDRbYvK&#10;sRbRG11MRqN50YKrrAMuvMfX66yky4QvpeDhXkovAtElxdxCOl06N/EslpdssXXM1op3abB/yKJh&#10;ymDQAeqaBUZ2Tv0B1SjuwIMMZxyaAqRUXKQasJrx6E01TzWzItWC5Hg70OT/Hyy/2z84oir8dp8p&#10;MazBb/SIrDGz1YLgGxLUWr9Auyf74DrJ4zVWe5Cuif9YBzkkUo8DqeIQCMfHyfxiNjufUcJRN5/P&#10;z2eJ9eLkbZ0PXwU0JF5K6jB84pLtb33AiGjam8RgHrSqbpTWSYiNItbakT3DT7zZjmPG6PGblTbR&#10;1kD0yur4UsTCcinpFo5aRDttHoVETmLyKZHUjacgjHNhwjiralaJHHs2wl8fvU8r5ZIAI7LE+AN2&#10;B9BbZpAeO2fZ2UdXkZp5cB79LbHsPHikyGDC4NwoA+49AI1VdZGzfU9SpiaytIHqiB3jII+St/xG&#10;4We7ZT48MIezg1OG+yDc4yE1tCWF7kZJDe7ne+/RHlsatZS0OIsl9T92zAlK9DeDzX4xnk7j8CZh&#10;OjufoOBeazavNWbXrAF7YYybx/J0jfZB91fpoHnBtbGKUVHFDMfYJeXB9cI65B2Bi4eL1SqZ4cBa&#10;Fm7Nk+URPLIa2/L58MKc7Xo3YNffQT+3bPGmhbNt9DSw2gWQKvX3ideObxz21DjdYorb5LWcrE7r&#10;c/kLAAD//wMAUEsDBBQABgAIAAAAIQAs4IOn3wAAAAgBAAAPAAAAZHJzL2Rvd25yZXYueG1sTI9B&#10;S8QwEIXvgv8hjOBFdtNupJTadFFB8OLBdRGP2WZswjZJabJt11/veHKPw/t475t6u7ieTThGG7yE&#10;fJ0BQ98GbX0nYf/xsiqBxaS8Vn3wKOGMEbbN9VWtKh1m/47TLnWMSnyslAST0lBxHluDTsV1GNBT&#10;9h1GpxKdY8f1qGYqdz3fZFnBnbKeFowa8Nlge9ydnIS3sxCv0504znsrOvvDv54+TZDy9mZ5fACW&#10;cEn/MPzpkzo05HQIJ68j6yWsSkGkhLIARvF9XmyAHYjLRQG8qfnlA80vAAAA//8DAFBLAQItABQA&#10;BgAIAAAAIQC2gziS/gAAAOEBAAATAAAAAAAAAAAAAAAAAAAAAABbQ29udGVudF9UeXBlc10ueG1s&#10;UEsBAi0AFAAGAAgAAAAhADj9If/WAAAAlAEAAAsAAAAAAAAAAAAAAAAALwEAAF9yZWxzLy5yZWxz&#10;UEsBAi0AFAAGAAgAAAAhAFOoxXSVAgAAhgUAAA4AAAAAAAAAAAAAAAAALgIAAGRycy9lMm9Eb2Mu&#10;eG1sUEsBAi0AFAAGAAgAAAAhACzgg6ffAAAACAEAAA8AAAAAAAAAAAAAAAAA7wQAAGRycy9kb3du&#10;cmV2LnhtbFBLBQYAAAAABAAEAPMAAAD7BQAAAAA=&#10;" fillcolor="white [3212]" stroked="f" strokeweight="1pt"/>
            </w:pict>
          </mc:Fallback>
        </mc:AlternateContent>
      </w:r>
      <w:r w:rsidR="00936CE2">
        <w:rPr>
          <w:rFonts w:cs="Open Sans"/>
          <w:noProof/>
          <w:color w:val="FF0000"/>
        </w:rPr>
        <w:drawing>
          <wp:inline distT="0" distB="0" distL="0" distR="0" wp14:anchorId="0C0F1B67" wp14:editId="359D4B45">
            <wp:extent cx="6156960" cy="7388353"/>
            <wp:effectExtent l="0" t="0" r="0" b="3175"/>
            <wp:docPr id="10" name="Picture 10" descr="This graphic visually maps 27 rural regional or remote locations in which the Commission had engagements in the 2019-20 reporting period. Those locations are: &#10;Alice Springs NT&#10;Ballarat VIC&#10;Bucheno TAS&#10;Bribie Island QLD&#10;Broome WA&#10;Burnie TAS&#10;Cairns QLD&#10;Carrum Downs VIC&#10;Deloraine TAS&#10;Derby WA&#10;Devonport TAS&#10;Fitzroy Crossing WA&#10;Gove/Nhulunbuy NT&#10;La Trobe TAS&#10;Launceston TAS&#10;Northam WA&#10;Richmond NSW&#10;St Helens TAS&#10;Swansea TAS &#10;Townsville QLD&#10;Toowoomba QLD&#10;Triabunna TAS &#10;Wagga Wagga NSW&#10;Westbury TAS&#10;Williamtown NSW&#10;Windjana Gorge camp site WA &#10;Windsor NSW"/>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 name="Picture 10" descr="This graphic visually maps 27 rural regional or remote locations in which the Commission had engagements in the 2019-20 reporting period. Those locations are: &#10;Alice Springs NT&#10;Ballarat VIC&#10;Bucheno TAS&#10;Bribie Island QLD&#10;Broome WA&#10;Burnie TAS&#10;Cairns QLD&#10;Carrum Downs VIC&#10;Deloraine TAS&#10;Derby WA&#10;Devonport TAS&#10;Fitzroy Crossing WA&#10;Gove/Nhulunbuy NT&#10;La Trobe TAS&#10;Launceston TAS&#10;Northam WA&#10;Richmond NSW&#10;St Helens TAS&#10;Swansea TAS &#10;Townsville QLD&#10;Toowoomba QLD&#10;Triabunna TAS &#10;Wagga Wagga NSW&#10;Westbury TAS&#10;Williamtown NSW&#10;Windjana Gorge camp site WA &#10;Windsor NSW"/>
                    <pic:cNvPicPr>
                      <a:picLocks noChangeAspect="1" noChangeArrowheads="1"/>
                    </pic:cNvPicPr>
                  </pic:nvPicPr>
                  <pic:blipFill>
                    <a:blip r:embed="rId35" cstate="print">
                      <a:extLst>
                        <a:ext uri="{28A0092B-C50C-407E-A947-70E740481C1C}">
                          <a14:useLocalDpi xmlns:a14="http://schemas.microsoft.com/office/drawing/2010/main" val="0"/>
                        </a:ext>
                      </a:extLst>
                    </a:blip>
                    <a:srcRect/>
                    <a:stretch>
                      <a:fillRect/>
                    </a:stretch>
                  </pic:blipFill>
                  <pic:spPr bwMode="auto">
                    <a:xfrm>
                      <a:off x="0" y="0"/>
                      <a:ext cx="6167514" cy="7401018"/>
                    </a:xfrm>
                    <a:prstGeom prst="rect">
                      <a:avLst/>
                    </a:prstGeom>
                    <a:noFill/>
                    <a:ln>
                      <a:noFill/>
                    </a:ln>
                  </pic:spPr>
                </pic:pic>
              </a:graphicData>
            </a:graphic>
          </wp:inline>
        </w:drawing>
      </w:r>
    </w:p>
    <w:p w14:paraId="6916EEC2" w14:textId="77777777" w:rsidR="00504032" w:rsidRDefault="00504032" w:rsidP="00BB49F5">
      <w:pPr>
        <w:spacing w:before="120" w:after="120"/>
        <w:jc w:val="center"/>
        <w:rPr>
          <w:rFonts w:cs="Open Sans"/>
          <w:color w:val="FF0000"/>
        </w:rPr>
      </w:pPr>
    </w:p>
    <w:p w14:paraId="3CCB08B8" w14:textId="18F30DBB" w:rsidR="00684D42" w:rsidRPr="00684D42" w:rsidRDefault="00684D42" w:rsidP="00684D42">
      <w:pPr>
        <w:pStyle w:val="AHRCHeading1"/>
        <w:rPr>
          <w:lang w:val="en-GB"/>
        </w:rPr>
      </w:pPr>
      <w:bookmarkStart w:id="90" w:name="_Toc525801669"/>
      <w:bookmarkStart w:id="91" w:name="_Toc20947872"/>
      <w:bookmarkStart w:id="92" w:name="_Toc48556191"/>
      <w:bookmarkStart w:id="93" w:name="_Toc52124068"/>
      <w:r w:rsidRPr="00684D42">
        <w:rPr>
          <w:lang w:val="en-GB"/>
        </w:rPr>
        <w:lastRenderedPageBreak/>
        <w:t>The year in review</w:t>
      </w:r>
      <w:bookmarkEnd w:id="90"/>
      <w:bookmarkEnd w:id="91"/>
      <w:bookmarkEnd w:id="92"/>
      <w:bookmarkEnd w:id="93"/>
    </w:p>
    <w:p w14:paraId="192D37C3" w14:textId="1A551DFE" w:rsidR="00637C8D" w:rsidRDefault="00D452C2" w:rsidP="00684D42">
      <w:pPr>
        <w:spacing w:after="0"/>
        <w:rPr>
          <w:rFonts w:cs="Open Sans"/>
          <w:bCs/>
        </w:rPr>
      </w:pPr>
      <w:r w:rsidRPr="00D452C2">
        <w:rPr>
          <w:rFonts w:cs="Open Sans"/>
          <w:bCs/>
        </w:rPr>
        <w:t>The 2019</w:t>
      </w:r>
      <w:r w:rsidR="46063A17" w:rsidRPr="3EE06803">
        <w:rPr>
          <w:rFonts w:cs="Open Sans"/>
        </w:rPr>
        <w:t>–</w:t>
      </w:r>
      <w:r w:rsidRPr="00D452C2">
        <w:rPr>
          <w:rFonts w:cs="Open Sans"/>
          <w:bCs/>
        </w:rPr>
        <w:t xml:space="preserve">2020 financial year has been a challenging </w:t>
      </w:r>
      <w:r>
        <w:rPr>
          <w:rFonts w:cs="Open Sans"/>
          <w:bCs/>
        </w:rPr>
        <w:t>period</w:t>
      </w:r>
      <w:r w:rsidR="00077A00">
        <w:rPr>
          <w:rFonts w:cs="Open Sans"/>
          <w:bCs/>
        </w:rPr>
        <w:t>.</w:t>
      </w:r>
    </w:p>
    <w:p w14:paraId="52060E5D" w14:textId="08650DE4" w:rsidR="00334726" w:rsidRDefault="00077A00" w:rsidP="00684D42">
      <w:pPr>
        <w:spacing w:after="0"/>
        <w:rPr>
          <w:rFonts w:cs="Open Sans"/>
          <w:bCs/>
        </w:rPr>
      </w:pPr>
      <w:r>
        <w:rPr>
          <w:rFonts w:cs="Open Sans"/>
          <w:bCs/>
        </w:rPr>
        <w:t xml:space="preserve">It is impossible to reflect on this period without focusing on the tragic circumstances </w:t>
      </w:r>
      <w:r w:rsidR="00AA5657">
        <w:rPr>
          <w:rFonts w:cs="Open Sans"/>
          <w:bCs/>
        </w:rPr>
        <w:t xml:space="preserve">that have </w:t>
      </w:r>
      <w:r w:rsidR="002D6B03">
        <w:rPr>
          <w:rFonts w:cs="Open Sans"/>
          <w:bCs/>
        </w:rPr>
        <w:t xml:space="preserve">unfolded across Australia and globally since </w:t>
      </w:r>
      <w:r w:rsidR="00D373AF">
        <w:rPr>
          <w:rFonts w:cs="Open Sans"/>
          <w:bCs/>
        </w:rPr>
        <w:t>November</w:t>
      </w:r>
      <w:r w:rsidR="009E197C">
        <w:rPr>
          <w:rFonts w:cs="Open Sans"/>
          <w:bCs/>
        </w:rPr>
        <w:t xml:space="preserve"> 2019</w:t>
      </w:r>
      <w:r w:rsidR="00AA5657">
        <w:rPr>
          <w:rFonts w:cs="Open Sans"/>
          <w:bCs/>
        </w:rPr>
        <w:t xml:space="preserve"> – </w:t>
      </w:r>
      <w:r w:rsidR="00D373AF">
        <w:rPr>
          <w:rFonts w:cs="Open Sans"/>
          <w:bCs/>
        </w:rPr>
        <w:t xml:space="preserve">namely, </w:t>
      </w:r>
      <w:r w:rsidR="00AA5657">
        <w:rPr>
          <w:rFonts w:cs="Open Sans"/>
          <w:bCs/>
        </w:rPr>
        <w:t xml:space="preserve">the </w:t>
      </w:r>
      <w:r>
        <w:rPr>
          <w:rFonts w:cs="Open Sans"/>
          <w:bCs/>
        </w:rPr>
        <w:t>devastating bushfires across Australia</w:t>
      </w:r>
      <w:r w:rsidR="00AA5657">
        <w:rPr>
          <w:rFonts w:cs="Open Sans"/>
          <w:bCs/>
        </w:rPr>
        <w:t xml:space="preserve"> </w:t>
      </w:r>
      <w:r w:rsidR="00637C8D">
        <w:rPr>
          <w:rFonts w:cs="Open Sans"/>
          <w:bCs/>
        </w:rPr>
        <w:t>and</w:t>
      </w:r>
      <w:r w:rsidR="00AA5657">
        <w:rPr>
          <w:rFonts w:cs="Open Sans"/>
          <w:bCs/>
        </w:rPr>
        <w:t xml:space="preserve"> the ongoing</w:t>
      </w:r>
      <w:r>
        <w:rPr>
          <w:rFonts w:cs="Open Sans"/>
          <w:bCs/>
        </w:rPr>
        <w:t xml:space="preserve"> global COVID-19 pandemic</w:t>
      </w:r>
      <w:r w:rsidR="00334726">
        <w:rPr>
          <w:rFonts w:cs="Open Sans"/>
          <w:bCs/>
        </w:rPr>
        <w:t>, with</w:t>
      </w:r>
      <w:r w:rsidR="00D373AF">
        <w:rPr>
          <w:rFonts w:cs="Open Sans"/>
          <w:bCs/>
        </w:rPr>
        <w:t xml:space="preserve"> </w:t>
      </w:r>
      <w:r w:rsidR="00D373AF" w:rsidRPr="00D979DA">
        <w:rPr>
          <w:rFonts w:cs="Open Sans"/>
        </w:rPr>
        <w:t>its</w:t>
      </w:r>
      <w:r w:rsidR="00334726">
        <w:rPr>
          <w:rFonts w:cs="Open Sans"/>
          <w:bCs/>
        </w:rPr>
        <w:t xml:space="preserve"> widespread community lockdowns</w:t>
      </w:r>
      <w:r w:rsidR="00D373AF">
        <w:rPr>
          <w:rFonts w:cs="Open Sans"/>
          <w:bCs/>
        </w:rPr>
        <w:t xml:space="preserve">, </w:t>
      </w:r>
      <w:r w:rsidR="003B1DE1">
        <w:rPr>
          <w:rFonts w:cs="Open Sans"/>
          <w:bCs/>
        </w:rPr>
        <w:t>loss of life, impacts on the most vulnerable in our communities</w:t>
      </w:r>
      <w:r>
        <w:rPr>
          <w:rFonts w:cs="Open Sans"/>
          <w:bCs/>
        </w:rPr>
        <w:t xml:space="preserve"> and </w:t>
      </w:r>
      <w:r w:rsidR="00334726">
        <w:rPr>
          <w:rFonts w:cs="Open Sans"/>
          <w:bCs/>
        </w:rPr>
        <w:t>severe</w:t>
      </w:r>
      <w:r>
        <w:rPr>
          <w:rFonts w:cs="Open Sans"/>
          <w:bCs/>
        </w:rPr>
        <w:t xml:space="preserve"> economic</w:t>
      </w:r>
      <w:r w:rsidR="00334726">
        <w:rPr>
          <w:rFonts w:cs="Open Sans"/>
          <w:bCs/>
        </w:rPr>
        <w:t xml:space="preserve"> and social impacts</w:t>
      </w:r>
      <w:r w:rsidR="003B1DE1">
        <w:rPr>
          <w:rFonts w:cs="Open Sans"/>
          <w:bCs/>
        </w:rPr>
        <w:t xml:space="preserve"> </w:t>
      </w:r>
      <w:r w:rsidR="006B6022">
        <w:rPr>
          <w:rFonts w:cs="Open Sans"/>
          <w:bCs/>
        </w:rPr>
        <w:t>that have be</w:t>
      </w:r>
      <w:r w:rsidR="002A7B6F">
        <w:rPr>
          <w:rFonts w:cs="Open Sans"/>
          <w:bCs/>
        </w:rPr>
        <w:t>en</w:t>
      </w:r>
      <w:r w:rsidR="006B6022">
        <w:rPr>
          <w:rFonts w:cs="Open Sans"/>
          <w:bCs/>
        </w:rPr>
        <w:t xml:space="preserve"> </w:t>
      </w:r>
      <w:r w:rsidR="003B1DE1">
        <w:rPr>
          <w:rFonts w:cs="Open Sans"/>
          <w:bCs/>
        </w:rPr>
        <w:t>felt by all of us</w:t>
      </w:r>
      <w:r w:rsidR="00334726">
        <w:rPr>
          <w:rFonts w:cs="Open Sans"/>
          <w:bCs/>
        </w:rPr>
        <w:t>.</w:t>
      </w:r>
    </w:p>
    <w:p w14:paraId="4D99B3D7" w14:textId="77777777" w:rsidR="00B95993" w:rsidRDefault="006B6022" w:rsidP="00684D42">
      <w:pPr>
        <w:spacing w:after="0"/>
        <w:rPr>
          <w:rFonts w:cs="Open Sans"/>
          <w:bCs/>
        </w:rPr>
      </w:pPr>
      <w:r>
        <w:rPr>
          <w:rFonts w:cs="Open Sans"/>
          <w:bCs/>
        </w:rPr>
        <w:t xml:space="preserve">These events have been deeply </w:t>
      </w:r>
      <w:r w:rsidR="007E0E1D">
        <w:rPr>
          <w:rFonts w:cs="Open Sans"/>
          <w:bCs/>
        </w:rPr>
        <w:t>unsettling</w:t>
      </w:r>
      <w:r w:rsidR="00D64E5C">
        <w:rPr>
          <w:rFonts w:cs="Open Sans"/>
          <w:bCs/>
        </w:rPr>
        <w:t>. As in most times of crisis, they have highlighted the worst of human nature</w:t>
      </w:r>
      <w:r w:rsidR="005421D2">
        <w:rPr>
          <w:rFonts w:cs="Open Sans"/>
          <w:bCs/>
        </w:rPr>
        <w:t xml:space="preserve"> and most importantly, the very best.</w:t>
      </w:r>
      <w:r w:rsidR="00B05B5C">
        <w:rPr>
          <w:rFonts w:cs="Open Sans"/>
          <w:bCs/>
        </w:rPr>
        <w:t xml:space="preserve"> </w:t>
      </w:r>
    </w:p>
    <w:p w14:paraId="5F6BEFB5" w14:textId="41CF61F5" w:rsidR="003B1DE1" w:rsidRDefault="00F972AA" w:rsidP="00684D42">
      <w:pPr>
        <w:spacing w:after="0"/>
        <w:rPr>
          <w:rFonts w:cs="Open Sans"/>
          <w:bCs/>
        </w:rPr>
      </w:pPr>
      <w:r>
        <w:rPr>
          <w:rFonts w:cs="Open Sans"/>
          <w:bCs/>
        </w:rPr>
        <w:t>I, like many, have been humbled and inspired by the extraordinary efforts of our frontline workers</w:t>
      </w:r>
      <w:r w:rsidR="00596D50">
        <w:rPr>
          <w:rFonts w:cs="Open Sans"/>
          <w:bCs/>
        </w:rPr>
        <w:t xml:space="preserve"> in particular. But everyone is playing their part</w:t>
      </w:r>
      <w:r w:rsidR="47FDA0AC" w:rsidRPr="3EE06803">
        <w:rPr>
          <w:rFonts w:cs="Open Sans"/>
        </w:rPr>
        <w:t xml:space="preserve"> –</w:t>
      </w:r>
      <w:r w:rsidR="0004275D">
        <w:rPr>
          <w:rFonts w:cs="Open Sans"/>
          <w:bCs/>
        </w:rPr>
        <w:t xml:space="preserve"> </w:t>
      </w:r>
      <w:r w:rsidR="005357FB">
        <w:rPr>
          <w:rFonts w:cs="Open Sans"/>
          <w:bCs/>
        </w:rPr>
        <w:t xml:space="preserve">most of the community have demonstrated their </w:t>
      </w:r>
      <w:r w:rsidR="009B55C2">
        <w:rPr>
          <w:rFonts w:cs="Open Sans"/>
          <w:bCs/>
        </w:rPr>
        <w:t>willingness to do their bit</w:t>
      </w:r>
      <w:r w:rsidR="00074E8C">
        <w:rPr>
          <w:rFonts w:cs="Open Sans"/>
          <w:bCs/>
        </w:rPr>
        <w:t xml:space="preserve"> to prevent the spread of COVID-19 by social distancing</w:t>
      </w:r>
      <w:r w:rsidR="001C0CE3">
        <w:rPr>
          <w:rFonts w:cs="Open Sans"/>
          <w:bCs/>
        </w:rPr>
        <w:t xml:space="preserve"> and accepting very difficult restrictions on individual liberties and freedoms in the name of a greater good.</w:t>
      </w:r>
    </w:p>
    <w:p w14:paraId="2443EB21" w14:textId="7D7193D5" w:rsidR="008454A1" w:rsidRDefault="008454A1" w:rsidP="00684D42">
      <w:pPr>
        <w:spacing w:after="0"/>
        <w:rPr>
          <w:rFonts w:cs="Open Sans"/>
          <w:bCs/>
        </w:rPr>
      </w:pPr>
      <w:r>
        <w:rPr>
          <w:rFonts w:cs="Open Sans"/>
          <w:bCs/>
        </w:rPr>
        <w:t>It has been the most extraordinary display of commitment</w:t>
      </w:r>
      <w:r w:rsidR="00E20A94">
        <w:rPr>
          <w:rFonts w:cs="Open Sans"/>
          <w:bCs/>
        </w:rPr>
        <w:t>.</w:t>
      </w:r>
      <w:r w:rsidR="003E1C19">
        <w:rPr>
          <w:rFonts w:cs="Open Sans"/>
          <w:bCs/>
        </w:rPr>
        <w:t xml:space="preserve"> </w:t>
      </w:r>
      <w:r w:rsidR="00E20A94">
        <w:rPr>
          <w:rFonts w:cs="Open Sans"/>
          <w:bCs/>
        </w:rPr>
        <w:t xml:space="preserve">It has </w:t>
      </w:r>
      <w:r w:rsidR="003E1C19">
        <w:rPr>
          <w:rFonts w:cs="Open Sans"/>
          <w:bCs/>
        </w:rPr>
        <w:t>highlight</w:t>
      </w:r>
      <w:r w:rsidR="00E20A94">
        <w:rPr>
          <w:rFonts w:cs="Open Sans"/>
          <w:bCs/>
        </w:rPr>
        <w:t>ed vividly</w:t>
      </w:r>
      <w:r w:rsidR="003E1C19">
        <w:rPr>
          <w:rFonts w:cs="Open Sans"/>
          <w:bCs/>
        </w:rPr>
        <w:t xml:space="preserve"> that we are more than a collection of </w:t>
      </w:r>
      <w:r>
        <w:rPr>
          <w:rFonts w:cs="Open Sans"/>
          <w:bCs/>
        </w:rPr>
        <w:t>individuals</w:t>
      </w:r>
      <w:r w:rsidR="00230269">
        <w:rPr>
          <w:rFonts w:cs="Open Sans"/>
          <w:bCs/>
        </w:rPr>
        <w:t>. That we see ourselves as part of</w:t>
      </w:r>
      <w:r w:rsidR="00E20A94">
        <w:rPr>
          <w:rFonts w:cs="Open Sans"/>
          <w:bCs/>
        </w:rPr>
        <w:t xml:space="preserve"> a community</w:t>
      </w:r>
      <w:r w:rsidR="000B7079">
        <w:rPr>
          <w:rFonts w:cs="Open Sans"/>
          <w:bCs/>
        </w:rPr>
        <w:t>, with responsibilities to each other, and where</w:t>
      </w:r>
      <w:r w:rsidR="00E20A94">
        <w:rPr>
          <w:rFonts w:cs="Open Sans"/>
          <w:bCs/>
        </w:rPr>
        <w:t xml:space="preserve"> the rights of others</w:t>
      </w:r>
      <w:r w:rsidR="00230269">
        <w:rPr>
          <w:rFonts w:cs="Open Sans"/>
          <w:bCs/>
        </w:rPr>
        <w:t xml:space="preserve"> </w:t>
      </w:r>
      <w:r w:rsidR="000B7079">
        <w:rPr>
          <w:rFonts w:cs="Open Sans"/>
          <w:bCs/>
        </w:rPr>
        <w:t>matter.</w:t>
      </w:r>
      <w:r w:rsidR="00E20A94">
        <w:rPr>
          <w:rFonts w:cs="Open Sans"/>
          <w:bCs/>
        </w:rPr>
        <w:t xml:space="preserve"> </w:t>
      </w:r>
    </w:p>
    <w:p w14:paraId="5219756B" w14:textId="29527543" w:rsidR="007F3E8A" w:rsidRDefault="00FD0D0F" w:rsidP="00684D42">
      <w:pPr>
        <w:spacing w:after="0"/>
        <w:rPr>
          <w:rFonts w:cs="Open Sans"/>
          <w:bCs/>
        </w:rPr>
      </w:pPr>
      <w:r>
        <w:rPr>
          <w:rFonts w:cs="Open Sans"/>
          <w:bCs/>
        </w:rPr>
        <w:t>The Australian Human Rights Commission has played its part in the response to the pandemic</w:t>
      </w:r>
      <w:r w:rsidR="009A75CC">
        <w:rPr>
          <w:rFonts w:cs="Open Sans"/>
          <w:bCs/>
        </w:rPr>
        <w:t xml:space="preserve">. </w:t>
      </w:r>
      <w:r w:rsidR="009A75CC" w:rsidRPr="3EE06803">
        <w:rPr>
          <w:rFonts w:cs="Open Sans"/>
        </w:rPr>
        <w:t xml:space="preserve">Our </w:t>
      </w:r>
      <w:r w:rsidR="7B1C788C" w:rsidRPr="3EE06803">
        <w:rPr>
          <w:rFonts w:cs="Open Sans"/>
        </w:rPr>
        <w:t>C</w:t>
      </w:r>
      <w:r w:rsidR="009A75CC" w:rsidRPr="3EE06803">
        <w:rPr>
          <w:rFonts w:cs="Open Sans"/>
        </w:rPr>
        <w:t>ommissioners</w:t>
      </w:r>
      <w:r w:rsidR="009A75CC">
        <w:rPr>
          <w:rFonts w:cs="Open Sans"/>
          <w:bCs/>
        </w:rPr>
        <w:t xml:space="preserve"> have offered advisory support on the human rights implications of the pandemic</w:t>
      </w:r>
      <w:r w:rsidR="007F3E8A">
        <w:rPr>
          <w:rFonts w:cs="Open Sans"/>
          <w:bCs/>
        </w:rPr>
        <w:t>,</w:t>
      </w:r>
      <w:r w:rsidR="00362642">
        <w:rPr>
          <w:rFonts w:cs="Open Sans"/>
          <w:bCs/>
        </w:rPr>
        <w:t xml:space="preserve"> for example</w:t>
      </w:r>
      <w:r w:rsidR="00F53030">
        <w:rPr>
          <w:rFonts w:cs="Open Sans"/>
          <w:bCs/>
        </w:rPr>
        <w:t>, by</w:t>
      </w:r>
      <w:r w:rsidR="007F3E8A">
        <w:rPr>
          <w:rFonts w:cs="Open Sans"/>
          <w:bCs/>
        </w:rPr>
        <w:t>:</w:t>
      </w:r>
      <w:r w:rsidR="00362642">
        <w:rPr>
          <w:rFonts w:cs="Open Sans"/>
          <w:bCs/>
        </w:rPr>
        <w:t xml:space="preserve"> </w:t>
      </w:r>
    </w:p>
    <w:p w14:paraId="3D0562A5" w14:textId="5B695165" w:rsidR="001C0CE3" w:rsidRDefault="00362642" w:rsidP="00F86C27">
      <w:pPr>
        <w:pStyle w:val="ListParagraph"/>
        <w:numPr>
          <w:ilvl w:val="0"/>
          <w:numId w:val="71"/>
        </w:numPr>
        <w:spacing w:before="120" w:after="120"/>
        <w:rPr>
          <w:rFonts w:cs="Open Sans"/>
          <w:bCs/>
        </w:rPr>
      </w:pPr>
      <w:r w:rsidRPr="007F3E8A">
        <w:rPr>
          <w:rFonts w:cs="Open Sans"/>
          <w:bCs/>
        </w:rPr>
        <w:t xml:space="preserve">highlighting the gendered impact of the pandemic and in identifying structural reform to </w:t>
      </w:r>
      <w:r w:rsidR="00B2166F" w:rsidRPr="007F3E8A">
        <w:rPr>
          <w:rFonts w:cs="Open Sans"/>
          <w:bCs/>
        </w:rPr>
        <w:t xml:space="preserve">ensure women </w:t>
      </w:r>
      <w:r w:rsidR="000B06A0" w:rsidRPr="007F3E8A">
        <w:rPr>
          <w:rFonts w:cs="Open Sans"/>
          <w:bCs/>
        </w:rPr>
        <w:t xml:space="preserve">are appropriately supported and do not bear an unequal burden </w:t>
      </w:r>
      <w:r w:rsidR="007F3E8A" w:rsidRPr="007F3E8A">
        <w:rPr>
          <w:rFonts w:cs="Open Sans"/>
          <w:bCs/>
        </w:rPr>
        <w:t>of the pandemic’s implications</w:t>
      </w:r>
    </w:p>
    <w:p w14:paraId="0B040DD4" w14:textId="15FCC0DC" w:rsidR="007F3E8A" w:rsidRDefault="008B5A3C" w:rsidP="00F86C27">
      <w:pPr>
        <w:pStyle w:val="ListParagraph"/>
        <w:numPr>
          <w:ilvl w:val="0"/>
          <w:numId w:val="71"/>
        </w:numPr>
        <w:spacing w:before="120" w:after="120"/>
        <w:rPr>
          <w:rFonts w:cs="Open Sans"/>
          <w:bCs/>
        </w:rPr>
      </w:pPr>
      <w:r>
        <w:rPr>
          <w:rFonts w:cs="Open Sans"/>
          <w:bCs/>
        </w:rPr>
        <w:t xml:space="preserve">developing resources for </w:t>
      </w:r>
      <w:r w:rsidRPr="3EE06803">
        <w:rPr>
          <w:rFonts w:cs="Open Sans"/>
        </w:rPr>
        <w:t>multicultural</w:t>
      </w:r>
      <w:r>
        <w:rPr>
          <w:rFonts w:cs="Open Sans"/>
          <w:bCs/>
        </w:rPr>
        <w:t xml:space="preserve"> communities experiencing racism during the pandemic, and assisting government in engaging with </w:t>
      </w:r>
      <w:r w:rsidR="00F84B82">
        <w:rPr>
          <w:rFonts w:cs="Open Sans"/>
          <w:bCs/>
        </w:rPr>
        <w:t>these</w:t>
      </w:r>
      <w:r>
        <w:rPr>
          <w:rFonts w:cs="Open Sans"/>
          <w:bCs/>
        </w:rPr>
        <w:t xml:space="preserve"> communities</w:t>
      </w:r>
      <w:r w:rsidR="00F84B82">
        <w:rPr>
          <w:rFonts w:cs="Open Sans"/>
          <w:bCs/>
        </w:rPr>
        <w:t xml:space="preserve"> to effectively respond to the scourge of racism</w:t>
      </w:r>
    </w:p>
    <w:p w14:paraId="1E053D07" w14:textId="1C7F700C" w:rsidR="00F84B82" w:rsidRDefault="00F84B82" w:rsidP="00F86C27">
      <w:pPr>
        <w:pStyle w:val="ListParagraph"/>
        <w:numPr>
          <w:ilvl w:val="0"/>
          <w:numId w:val="71"/>
        </w:numPr>
        <w:spacing w:before="120" w:after="120"/>
        <w:rPr>
          <w:rFonts w:cs="Open Sans"/>
          <w:bCs/>
        </w:rPr>
      </w:pPr>
      <w:r>
        <w:rPr>
          <w:rFonts w:cs="Open Sans"/>
          <w:bCs/>
        </w:rPr>
        <w:t xml:space="preserve">playing a leading role in the development of guidance </w:t>
      </w:r>
      <w:r w:rsidR="00570C99">
        <w:rPr>
          <w:rFonts w:cs="Open Sans"/>
          <w:bCs/>
        </w:rPr>
        <w:t>on the impacts of the pandemic on persons with disability</w:t>
      </w:r>
      <w:r w:rsidR="002359A9">
        <w:rPr>
          <w:rFonts w:cs="Open Sans"/>
          <w:bCs/>
        </w:rPr>
        <w:t xml:space="preserve"> and also Aboriginal and Torres Strait Islander communities</w:t>
      </w:r>
    </w:p>
    <w:p w14:paraId="61850A98" w14:textId="3D759F7E" w:rsidR="00570C99" w:rsidRDefault="007A5752" w:rsidP="00F86C27">
      <w:pPr>
        <w:pStyle w:val="ListParagraph"/>
        <w:numPr>
          <w:ilvl w:val="0"/>
          <w:numId w:val="71"/>
        </w:numPr>
        <w:spacing w:before="120" w:after="120"/>
        <w:rPr>
          <w:rFonts w:cs="Open Sans"/>
          <w:bCs/>
        </w:rPr>
      </w:pPr>
      <w:r>
        <w:rPr>
          <w:rFonts w:cs="Open Sans"/>
          <w:bCs/>
        </w:rPr>
        <w:lastRenderedPageBreak/>
        <w:t xml:space="preserve">engaging with government on key issues relating to the restriction of rights and freedoms generally – such as by ensuring appropriate privacy protections with </w:t>
      </w:r>
      <w:r w:rsidR="00870538">
        <w:rPr>
          <w:rFonts w:cs="Open Sans"/>
          <w:bCs/>
        </w:rPr>
        <w:t xml:space="preserve">the COVID-Safe </w:t>
      </w:r>
      <w:r>
        <w:rPr>
          <w:rFonts w:cs="Open Sans"/>
          <w:bCs/>
        </w:rPr>
        <w:t>contact tracing</w:t>
      </w:r>
      <w:r w:rsidR="00870538">
        <w:rPr>
          <w:rFonts w:cs="Open Sans"/>
          <w:bCs/>
        </w:rPr>
        <w:t xml:space="preserve"> app, encouraging the use of masks as a public health measure</w:t>
      </w:r>
      <w:r w:rsidR="004D7051">
        <w:rPr>
          <w:rFonts w:cs="Open Sans"/>
          <w:bCs/>
        </w:rPr>
        <w:t>, and monitoring the scope of restrictions on freedom of movement, association and related rights (such as family reunion</w:t>
      </w:r>
      <w:r w:rsidR="004D7051" w:rsidRPr="3EE06803">
        <w:rPr>
          <w:rFonts w:cs="Open Sans"/>
        </w:rPr>
        <w:t>)</w:t>
      </w:r>
    </w:p>
    <w:p w14:paraId="6689083E" w14:textId="6474813C" w:rsidR="005A3785" w:rsidRDefault="005A3785" w:rsidP="00F86C27">
      <w:pPr>
        <w:pStyle w:val="ListParagraph"/>
        <w:numPr>
          <w:ilvl w:val="0"/>
          <w:numId w:val="71"/>
        </w:numPr>
        <w:spacing w:before="120" w:after="120"/>
        <w:rPr>
          <w:rFonts w:cs="Open Sans"/>
          <w:bCs/>
        </w:rPr>
      </w:pPr>
      <w:r>
        <w:rPr>
          <w:rFonts w:cs="Open Sans"/>
          <w:bCs/>
        </w:rPr>
        <w:t xml:space="preserve">handling complaints of discrimination that have arisen during the pandemic, predominately relating to racial discrimination and </w:t>
      </w:r>
      <w:r w:rsidR="00157295">
        <w:rPr>
          <w:rFonts w:cs="Open Sans"/>
          <w:bCs/>
        </w:rPr>
        <w:t>disability discrimination</w:t>
      </w:r>
    </w:p>
    <w:p w14:paraId="66F6222B" w14:textId="162A7FE5" w:rsidR="00157295" w:rsidRDefault="00C42B3A" w:rsidP="00F86C27">
      <w:pPr>
        <w:pStyle w:val="ListParagraph"/>
        <w:numPr>
          <w:ilvl w:val="0"/>
          <w:numId w:val="71"/>
        </w:numPr>
        <w:spacing w:before="120" w:after="120"/>
        <w:rPr>
          <w:rFonts w:cs="Open Sans"/>
          <w:bCs/>
        </w:rPr>
      </w:pPr>
      <w:r>
        <w:rPr>
          <w:rFonts w:cs="Open Sans"/>
          <w:bCs/>
        </w:rPr>
        <w:t xml:space="preserve">closely monitoring the impact of the pandemic on particular groups of people vulnerable to adverse consequences: such as older persons, </w:t>
      </w:r>
      <w:r w:rsidR="00946B34">
        <w:rPr>
          <w:rFonts w:cs="Open Sans"/>
          <w:bCs/>
        </w:rPr>
        <w:t>people in immigration detention, and children.</w:t>
      </w:r>
    </w:p>
    <w:p w14:paraId="14D20833" w14:textId="1403659C" w:rsidR="00946B34" w:rsidRDefault="00946B34" w:rsidP="00946B34">
      <w:pPr>
        <w:spacing w:after="0"/>
        <w:rPr>
          <w:rFonts w:cs="Open Sans"/>
          <w:bCs/>
        </w:rPr>
      </w:pPr>
      <w:r>
        <w:rPr>
          <w:rFonts w:cs="Open Sans"/>
          <w:bCs/>
        </w:rPr>
        <w:t>While we have refocused much of our work in the second half of the year to deal with these essential challenges, we have also continued</w:t>
      </w:r>
      <w:r w:rsidR="00172E17">
        <w:rPr>
          <w:rFonts w:cs="Open Sans"/>
          <w:bCs/>
        </w:rPr>
        <w:t xml:space="preserve"> to promote better protections for human rights across the full year.</w:t>
      </w:r>
    </w:p>
    <w:p w14:paraId="615DDFF8" w14:textId="6BC87AB9" w:rsidR="00172E17" w:rsidRDefault="6651C047" w:rsidP="00946B34">
      <w:pPr>
        <w:spacing w:after="0"/>
        <w:rPr>
          <w:rFonts w:cs="Open Sans"/>
          <w:bCs/>
        </w:rPr>
      </w:pPr>
      <w:r w:rsidRPr="169228FF">
        <w:rPr>
          <w:rFonts w:cs="Open Sans"/>
        </w:rPr>
        <w:t xml:space="preserve">The </w:t>
      </w:r>
      <w:r w:rsidR="1E775FA5" w:rsidRPr="169228FF">
        <w:rPr>
          <w:rFonts w:cs="Open Sans"/>
        </w:rPr>
        <w:t>report of the</w:t>
      </w:r>
      <w:r w:rsidR="00172E17">
        <w:rPr>
          <w:rFonts w:cs="Open Sans"/>
          <w:bCs/>
        </w:rPr>
        <w:t xml:space="preserve"> landmark national inquiry into sexual harassment in Australian workplaces</w:t>
      </w:r>
      <w:r w:rsidR="25516F68" w:rsidRPr="169228FF">
        <w:rPr>
          <w:rFonts w:cs="Open Sans"/>
        </w:rPr>
        <w:t xml:space="preserve">, </w:t>
      </w:r>
      <w:r w:rsidR="25516F68" w:rsidRPr="169228FF">
        <w:rPr>
          <w:rFonts w:cs="Open Sans"/>
          <w:i/>
          <w:iCs/>
        </w:rPr>
        <w:t>Respect@Work,</w:t>
      </w:r>
      <w:r w:rsidR="00172E17">
        <w:rPr>
          <w:rFonts w:cs="Open Sans"/>
          <w:bCs/>
        </w:rPr>
        <w:t xml:space="preserve"> was released </w:t>
      </w:r>
      <w:r w:rsidR="001745A4">
        <w:rPr>
          <w:rFonts w:cs="Open Sans"/>
          <w:bCs/>
        </w:rPr>
        <w:t xml:space="preserve">in </w:t>
      </w:r>
      <w:r w:rsidR="00D054CD">
        <w:rPr>
          <w:rFonts w:cs="Open Sans"/>
          <w:bCs/>
        </w:rPr>
        <w:t>March</w:t>
      </w:r>
      <w:r w:rsidR="001745A4">
        <w:rPr>
          <w:rFonts w:cs="Open Sans"/>
          <w:bCs/>
        </w:rPr>
        <w:t xml:space="preserve"> 2020. </w:t>
      </w:r>
      <w:r w:rsidR="00BA06A6">
        <w:rPr>
          <w:rFonts w:cs="Open Sans"/>
          <w:bCs/>
        </w:rPr>
        <w:t>Incidents of sexual harassment continue to receive much attention, across a range of institutional settings, highlighting the need for significant reforms as outlined in the report</w:t>
      </w:r>
      <w:r w:rsidR="00A37C63">
        <w:rPr>
          <w:rFonts w:cs="Open Sans"/>
          <w:bCs/>
        </w:rPr>
        <w:t xml:space="preserve">. </w:t>
      </w:r>
      <w:r w:rsidR="00BA06A6">
        <w:rPr>
          <w:rFonts w:cs="Open Sans"/>
          <w:bCs/>
        </w:rPr>
        <w:t>It</w:t>
      </w:r>
      <w:r w:rsidR="00A37C63">
        <w:rPr>
          <w:rFonts w:cs="Open Sans"/>
          <w:bCs/>
        </w:rPr>
        <w:t xml:space="preserve"> sets out a reform agenda for </w:t>
      </w:r>
      <w:r w:rsidR="001D2CCC">
        <w:rPr>
          <w:rFonts w:cs="Open Sans"/>
          <w:bCs/>
        </w:rPr>
        <w:t xml:space="preserve">addressing this serious problem through cultural and legal reform, and in ensuring </w:t>
      </w:r>
      <w:r w:rsidR="004571AB">
        <w:rPr>
          <w:rFonts w:cs="Open Sans"/>
          <w:bCs/>
        </w:rPr>
        <w:t>more systemic focus from government.</w:t>
      </w:r>
    </w:p>
    <w:p w14:paraId="69388BC8" w14:textId="25E28DE0" w:rsidR="004571AB" w:rsidRDefault="004F7248" w:rsidP="00946B34">
      <w:pPr>
        <w:spacing w:after="0"/>
        <w:rPr>
          <w:rFonts w:cs="Open Sans"/>
          <w:bCs/>
        </w:rPr>
      </w:pPr>
      <w:r>
        <w:rPr>
          <w:rFonts w:cs="Open Sans"/>
          <w:bCs/>
        </w:rPr>
        <w:t>Over this past year, t</w:t>
      </w:r>
      <w:r w:rsidR="00DA7224">
        <w:rPr>
          <w:rFonts w:cs="Open Sans"/>
          <w:bCs/>
        </w:rPr>
        <w:t xml:space="preserve">he Commission </w:t>
      </w:r>
      <w:r>
        <w:rPr>
          <w:rFonts w:cs="Open Sans"/>
          <w:bCs/>
        </w:rPr>
        <w:t xml:space="preserve">has also continued to </w:t>
      </w:r>
      <w:r w:rsidR="005823A6">
        <w:rPr>
          <w:rFonts w:cs="Open Sans"/>
          <w:bCs/>
        </w:rPr>
        <w:t>conduct</w:t>
      </w:r>
      <w:r w:rsidR="00DA7224">
        <w:rPr>
          <w:rFonts w:cs="Open Sans"/>
          <w:bCs/>
        </w:rPr>
        <w:t xml:space="preserve"> industry</w:t>
      </w:r>
      <w:r w:rsidR="57DE2A3E" w:rsidRPr="169228FF">
        <w:rPr>
          <w:rFonts w:cs="Open Sans"/>
        </w:rPr>
        <w:t>-</w:t>
      </w:r>
      <w:r>
        <w:rPr>
          <w:rFonts w:cs="Open Sans"/>
          <w:bCs/>
        </w:rPr>
        <w:t xml:space="preserve">specific </w:t>
      </w:r>
      <w:r w:rsidR="005823A6">
        <w:rPr>
          <w:rFonts w:cs="Open Sans"/>
          <w:bCs/>
        </w:rPr>
        <w:t xml:space="preserve">projects aimed at achieving cultural reform around sexual </w:t>
      </w:r>
      <w:r w:rsidR="00684447">
        <w:rPr>
          <w:rFonts w:cs="Open Sans"/>
          <w:bCs/>
        </w:rPr>
        <w:t xml:space="preserve">harassment and abuse, as well as racial discrimination. </w:t>
      </w:r>
      <w:r w:rsidR="004C3194">
        <w:rPr>
          <w:rFonts w:cs="Open Sans"/>
          <w:bCs/>
        </w:rPr>
        <w:t xml:space="preserve">A key focus of this work is through </w:t>
      </w:r>
      <w:r w:rsidR="00684447">
        <w:rPr>
          <w:rFonts w:cs="Open Sans"/>
          <w:bCs/>
        </w:rPr>
        <w:t>our longstanding partnership with the Australian Defence Force</w:t>
      </w:r>
      <w:r w:rsidR="004C3194">
        <w:rPr>
          <w:rFonts w:cs="Open Sans"/>
          <w:bCs/>
        </w:rPr>
        <w:t>, which has been extended</w:t>
      </w:r>
      <w:r w:rsidR="00684447">
        <w:rPr>
          <w:rFonts w:cs="Open Sans"/>
          <w:bCs/>
        </w:rPr>
        <w:t xml:space="preserve"> </w:t>
      </w:r>
      <w:r w:rsidR="004F3BDF">
        <w:rPr>
          <w:rFonts w:cs="Open Sans"/>
          <w:bCs/>
        </w:rPr>
        <w:t>for another four years</w:t>
      </w:r>
      <w:r w:rsidR="004C3194">
        <w:rPr>
          <w:rFonts w:cs="Open Sans"/>
          <w:bCs/>
        </w:rPr>
        <w:t>.</w:t>
      </w:r>
    </w:p>
    <w:p w14:paraId="685F6F15" w14:textId="4BFA1007" w:rsidR="004C3194" w:rsidRDefault="001E7031" w:rsidP="00946B34">
      <w:pPr>
        <w:spacing w:after="0"/>
        <w:rPr>
          <w:rFonts w:cs="Open Sans"/>
          <w:bCs/>
        </w:rPr>
      </w:pPr>
      <w:r>
        <w:rPr>
          <w:rFonts w:cs="Open Sans"/>
          <w:bCs/>
        </w:rPr>
        <w:t>Prior to completing her term in March 2020, our National Children’s Commissioner</w:t>
      </w:r>
      <w:r w:rsidR="2FA023F8" w:rsidRPr="169228FF">
        <w:rPr>
          <w:rFonts w:cs="Open Sans"/>
        </w:rPr>
        <w:t>, Megan Mitchell,</w:t>
      </w:r>
      <w:r>
        <w:rPr>
          <w:rFonts w:cs="Open Sans"/>
          <w:bCs/>
        </w:rPr>
        <w:t xml:space="preserve"> </w:t>
      </w:r>
      <w:r w:rsidR="00392D37">
        <w:rPr>
          <w:rFonts w:cs="Open Sans"/>
          <w:bCs/>
        </w:rPr>
        <w:t>finalised</w:t>
      </w:r>
      <w:r>
        <w:rPr>
          <w:rFonts w:cs="Open Sans"/>
          <w:bCs/>
        </w:rPr>
        <w:t xml:space="preserve"> </w:t>
      </w:r>
      <w:r w:rsidR="00502496">
        <w:rPr>
          <w:rFonts w:cs="Open Sans"/>
          <w:bCs/>
        </w:rPr>
        <w:t xml:space="preserve">the development of a series of e-resources on child safety to assist organisations of all sizes to </w:t>
      </w:r>
      <w:r w:rsidR="00381EB6">
        <w:rPr>
          <w:rFonts w:cs="Open Sans"/>
          <w:bCs/>
        </w:rPr>
        <w:t xml:space="preserve">build a proactive culture that can prevent child abuse. </w:t>
      </w:r>
      <w:r w:rsidR="004B0DFB">
        <w:rPr>
          <w:rFonts w:cs="Open Sans"/>
          <w:bCs/>
        </w:rPr>
        <w:t xml:space="preserve">This work, and the </w:t>
      </w:r>
      <w:r w:rsidR="00D054CD" w:rsidRPr="00D054CD">
        <w:rPr>
          <w:rFonts w:cs="Open Sans"/>
          <w:bCs/>
          <w:i/>
          <w:iCs/>
        </w:rPr>
        <w:t>N</w:t>
      </w:r>
      <w:r w:rsidR="004B0DFB" w:rsidRPr="00D054CD">
        <w:rPr>
          <w:rFonts w:cs="Open Sans"/>
          <w:bCs/>
          <w:i/>
          <w:iCs/>
        </w:rPr>
        <w:t xml:space="preserve">ational </w:t>
      </w:r>
      <w:r w:rsidR="00D054CD" w:rsidRPr="00D054CD">
        <w:rPr>
          <w:rFonts w:cs="Open Sans"/>
          <w:bCs/>
          <w:i/>
          <w:iCs/>
        </w:rPr>
        <w:t>C</w:t>
      </w:r>
      <w:r w:rsidR="004B0DFB" w:rsidRPr="00D054CD">
        <w:rPr>
          <w:rFonts w:cs="Open Sans"/>
          <w:bCs/>
          <w:i/>
          <w:iCs/>
        </w:rPr>
        <w:t xml:space="preserve">hild </w:t>
      </w:r>
      <w:r w:rsidR="00D054CD" w:rsidRPr="00D054CD">
        <w:rPr>
          <w:rFonts w:cs="Open Sans"/>
          <w:bCs/>
          <w:i/>
          <w:iCs/>
        </w:rPr>
        <w:t>S</w:t>
      </w:r>
      <w:r w:rsidR="004B0DFB" w:rsidRPr="00D054CD">
        <w:rPr>
          <w:rFonts w:cs="Open Sans"/>
          <w:bCs/>
          <w:i/>
          <w:iCs/>
        </w:rPr>
        <w:t xml:space="preserve">afety </w:t>
      </w:r>
      <w:r w:rsidR="00D054CD" w:rsidRPr="00D054CD">
        <w:rPr>
          <w:rFonts w:cs="Open Sans"/>
          <w:bCs/>
          <w:i/>
          <w:iCs/>
        </w:rPr>
        <w:t>P</w:t>
      </w:r>
      <w:r w:rsidR="004B0DFB" w:rsidRPr="00D054CD">
        <w:rPr>
          <w:rFonts w:cs="Open Sans"/>
          <w:bCs/>
          <w:i/>
          <w:iCs/>
        </w:rPr>
        <w:t>rinciples</w:t>
      </w:r>
      <w:r w:rsidR="004B0DFB">
        <w:rPr>
          <w:rFonts w:cs="Open Sans"/>
          <w:bCs/>
        </w:rPr>
        <w:t xml:space="preserve"> that they support, has been a major achievement for the Commission</w:t>
      </w:r>
      <w:r w:rsidR="00750DF0">
        <w:rPr>
          <w:rFonts w:cs="Open Sans"/>
          <w:bCs/>
        </w:rPr>
        <w:t xml:space="preserve"> and will likely </w:t>
      </w:r>
      <w:r w:rsidR="00392D37">
        <w:rPr>
          <w:rFonts w:cs="Open Sans"/>
          <w:bCs/>
        </w:rPr>
        <w:t xml:space="preserve">have a positive </w:t>
      </w:r>
      <w:r w:rsidR="00750DF0">
        <w:rPr>
          <w:rFonts w:cs="Open Sans"/>
          <w:bCs/>
        </w:rPr>
        <w:t>impact for many years to come</w:t>
      </w:r>
      <w:r w:rsidR="004B0DFB">
        <w:rPr>
          <w:rFonts w:cs="Open Sans"/>
          <w:bCs/>
        </w:rPr>
        <w:t>.</w:t>
      </w:r>
    </w:p>
    <w:p w14:paraId="09F3D610" w14:textId="7A2B8546" w:rsidR="00FF3E85" w:rsidRDefault="00FF3E85" w:rsidP="00946B34">
      <w:pPr>
        <w:spacing w:after="0"/>
        <w:rPr>
          <w:rFonts w:cs="Open Sans"/>
          <w:bCs/>
        </w:rPr>
      </w:pPr>
      <w:r>
        <w:rPr>
          <w:rFonts w:cs="Open Sans"/>
          <w:bCs/>
        </w:rPr>
        <w:t xml:space="preserve">The Commissioner finalised her term with the release of her sixth National Children’s Report setting out a roadmap for protecting the rights of children in Australia. This followed her engagement with the UN Committee on the Rights of the Child – which conducted </w:t>
      </w:r>
      <w:r w:rsidR="00FA0278">
        <w:rPr>
          <w:rFonts w:cs="Open Sans"/>
          <w:bCs/>
        </w:rPr>
        <w:t xml:space="preserve">its </w:t>
      </w:r>
      <w:r w:rsidR="00392D37">
        <w:rPr>
          <w:rFonts w:cs="Open Sans"/>
          <w:bCs/>
        </w:rPr>
        <w:t>7-yearly</w:t>
      </w:r>
      <w:r w:rsidR="00DC3B7B">
        <w:rPr>
          <w:rFonts w:cs="Open Sans"/>
          <w:bCs/>
        </w:rPr>
        <w:t xml:space="preserve"> review</w:t>
      </w:r>
      <w:r w:rsidR="00FA0278">
        <w:rPr>
          <w:rFonts w:cs="Open Sans"/>
          <w:bCs/>
        </w:rPr>
        <w:t xml:space="preserve"> of Australia’s progress under the Convention on the Rights of the Child.</w:t>
      </w:r>
    </w:p>
    <w:p w14:paraId="3AD89514" w14:textId="6CE1FC2F" w:rsidR="00750DF0" w:rsidRDefault="00750DF0" w:rsidP="00946B34">
      <w:pPr>
        <w:spacing w:after="0"/>
        <w:rPr>
          <w:rFonts w:cs="Open Sans"/>
          <w:bCs/>
        </w:rPr>
      </w:pPr>
      <w:r>
        <w:rPr>
          <w:rFonts w:cs="Open Sans"/>
          <w:bCs/>
        </w:rPr>
        <w:lastRenderedPageBreak/>
        <w:t>This work</w:t>
      </w:r>
      <w:r w:rsidR="00FA0278">
        <w:rPr>
          <w:rFonts w:cs="Open Sans"/>
          <w:bCs/>
        </w:rPr>
        <w:t xml:space="preserve"> on child safety</w:t>
      </w:r>
      <w:r>
        <w:rPr>
          <w:rFonts w:cs="Open Sans"/>
          <w:bCs/>
        </w:rPr>
        <w:t xml:space="preserve"> has also assisted the Commission to develop better capacity to deliver online education and training. </w:t>
      </w:r>
      <w:r w:rsidR="0079211A">
        <w:rPr>
          <w:rFonts w:cs="Open Sans"/>
          <w:bCs/>
        </w:rPr>
        <w:t xml:space="preserve">We have significantly increased the scope of this work over the past year. In the coming year, we will look to </w:t>
      </w:r>
      <w:r w:rsidR="00A538B5">
        <w:rPr>
          <w:rFonts w:cs="Open Sans"/>
          <w:bCs/>
        </w:rPr>
        <w:t xml:space="preserve">build on this additional capacity by focusing on </w:t>
      </w:r>
      <w:r w:rsidR="0079211A">
        <w:rPr>
          <w:rFonts w:cs="Open Sans"/>
          <w:bCs/>
        </w:rPr>
        <w:t xml:space="preserve">opportunities to </w:t>
      </w:r>
      <w:r w:rsidR="00A538B5">
        <w:rPr>
          <w:rFonts w:cs="Open Sans"/>
          <w:bCs/>
        </w:rPr>
        <w:t>create human rights education training for public servants.</w:t>
      </w:r>
    </w:p>
    <w:p w14:paraId="1B430222" w14:textId="4BEDD6FC" w:rsidR="00A538B5" w:rsidRDefault="00F60309" w:rsidP="00946B34">
      <w:pPr>
        <w:spacing w:after="0"/>
        <w:rPr>
          <w:rFonts w:cs="Open Sans"/>
          <w:bCs/>
        </w:rPr>
      </w:pPr>
      <w:r>
        <w:rPr>
          <w:rFonts w:cs="Open Sans"/>
          <w:bCs/>
        </w:rPr>
        <w:t>Throughout the past year, as President</w:t>
      </w:r>
      <w:r w:rsidR="00A80FD0">
        <w:rPr>
          <w:rFonts w:cs="Open Sans"/>
          <w:bCs/>
        </w:rPr>
        <w:t>,</w:t>
      </w:r>
      <w:r>
        <w:rPr>
          <w:rFonts w:cs="Open Sans"/>
          <w:bCs/>
        </w:rPr>
        <w:t xml:space="preserve"> I also focused on the </w:t>
      </w:r>
      <w:r w:rsidR="0BD74FDE" w:rsidRPr="169228FF">
        <w:rPr>
          <w:rFonts w:cs="Open Sans"/>
        </w:rPr>
        <w:t>‘</w:t>
      </w:r>
      <w:r>
        <w:rPr>
          <w:rFonts w:cs="Open Sans"/>
          <w:bCs/>
        </w:rPr>
        <w:t xml:space="preserve">free and </w:t>
      </w:r>
      <w:r w:rsidR="34D60A6D" w:rsidRPr="169228FF">
        <w:rPr>
          <w:rFonts w:cs="Open Sans"/>
        </w:rPr>
        <w:t>equal</w:t>
      </w:r>
      <w:r w:rsidR="38B5CEE3" w:rsidRPr="169228FF">
        <w:rPr>
          <w:rFonts w:cs="Open Sans"/>
        </w:rPr>
        <w:t>’</w:t>
      </w:r>
      <w:r>
        <w:rPr>
          <w:rFonts w:cs="Open Sans"/>
          <w:bCs/>
        </w:rPr>
        <w:t xml:space="preserve"> </w:t>
      </w:r>
      <w:r w:rsidR="00A80FD0">
        <w:rPr>
          <w:rFonts w:cs="Open Sans"/>
          <w:bCs/>
        </w:rPr>
        <w:t>initiative</w:t>
      </w:r>
      <w:r>
        <w:rPr>
          <w:rFonts w:cs="Open Sans"/>
          <w:bCs/>
        </w:rPr>
        <w:t xml:space="preserve">, </w:t>
      </w:r>
      <w:r w:rsidR="34D60A6D" w:rsidRPr="169228FF">
        <w:rPr>
          <w:rFonts w:cs="Open Sans"/>
        </w:rPr>
        <w:t>o</w:t>
      </w:r>
      <w:r w:rsidR="08AFB222" w:rsidRPr="169228FF">
        <w:rPr>
          <w:rFonts w:cs="Open Sans"/>
        </w:rPr>
        <w:t>u</w:t>
      </w:r>
      <w:r w:rsidR="34D60A6D" w:rsidRPr="169228FF">
        <w:rPr>
          <w:rFonts w:cs="Open Sans"/>
        </w:rPr>
        <w:t>r</w:t>
      </w:r>
      <w:r>
        <w:rPr>
          <w:rFonts w:cs="Open Sans"/>
          <w:bCs/>
        </w:rPr>
        <w:t xml:space="preserve"> national conversation on human rights. This ambitious project aims to set out a human rights reform agenda for the next decade. </w:t>
      </w:r>
      <w:r w:rsidR="00E054C9">
        <w:rPr>
          <w:rFonts w:cs="Open Sans"/>
          <w:bCs/>
        </w:rPr>
        <w:t xml:space="preserve">Highlights of the project over the past year include the national free and equal conference, and the associated series of roundtables that were convened with the UN High Commissioner for Human Rights in October 2019. </w:t>
      </w:r>
      <w:r w:rsidR="00654E60">
        <w:rPr>
          <w:rFonts w:cs="Open Sans"/>
          <w:bCs/>
        </w:rPr>
        <w:t>Workshops were also convened on accountability frameworks for human rights; federal discrimination law reform; and improving human rights consideration in parliamentary and government decision</w:t>
      </w:r>
      <w:r w:rsidR="2CDAB659" w:rsidRPr="169228FF">
        <w:rPr>
          <w:rFonts w:cs="Open Sans"/>
        </w:rPr>
        <w:t>-</w:t>
      </w:r>
      <w:r w:rsidR="00654E60">
        <w:rPr>
          <w:rFonts w:cs="Open Sans"/>
          <w:bCs/>
        </w:rPr>
        <w:t>making processes.</w:t>
      </w:r>
    </w:p>
    <w:p w14:paraId="2D424237" w14:textId="0AC91014" w:rsidR="00E644F8" w:rsidRDefault="00E644F8" w:rsidP="00946B34">
      <w:pPr>
        <w:spacing w:after="0"/>
        <w:rPr>
          <w:rFonts w:cs="Open Sans"/>
          <w:bCs/>
        </w:rPr>
      </w:pPr>
      <w:r>
        <w:rPr>
          <w:rFonts w:cs="Open Sans"/>
          <w:bCs/>
        </w:rPr>
        <w:t>A series of reports from this project will be released from late 2020, commencing with the Commission’s proposed federal discrimination law reform agenda.</w:t>
      </w:r>
    </w:p>
    <w:p w14:paraId="5E7A885C" w14:textId="0E33D327" w:rsidR="00E644F8" w:rsidRDefault="00745AF5" w:rsidP="00946B34">
      <w:pPr>
        <w:spacing w:after="0"/>
        <w:rPr>
          <w:rFonts w:cs="Open Sans"/>
          <w:bCs/>
        </w:rPr>
      </w:pPr>
      <w:r>
        <w:rPr>
          <w:rFonts w:cs="Open Sans"/>
          <w:bCs/>
        </w:rPr>
        <w:t>The coming year will see the culmination of two major projects – first, by our Human Rights Commissioner</w:t>
      </w:r>
      <w:r w:rsidR="24873BA2" w:rsidRPr="169228FF">
        <w:rPr>
          <w:rFonts w:cs="Open Sans"/>
        </w:rPr>
        <w:t>, Ed Santow,</w:t>
      </w:r>
      <w:r>
        <w:rPr>
          <w:rFonts w:cs="Open Sans"/>
          <w:bCs/>
        </w:rPr>
        <w:t xml:space="preserve"> on human rights and technology; and second, by our Aboriginal and Torres Strait Islander Social Justice Commissioner, </w:t>
      </w:r>
      <w:r w:rsidR="049000C7" w:rsidRPr="169228FF">
        <w:rPr>
          <w:rFonts w:cs="Open Sans"/>
        </w:rPr>
        <w:t xml:space="preserve">June Oscar AO, </w:t>
      </w:r>
      <w:r>
        <w:rPr>
          <w:rFonts w:cs="Open Sans"/>
          <w:bCs/>
        </w:rPr>
        <w:t xml:space="preserve">the </w:t>
      </w:r>
      <w:r>
        <w:rPr>
          <w:rFonts w:cs="Open Sans"/>
          <w:bCs/>
          <w:i/>
          <w:iCs/>
        </w:rPr>
        <w:t xml:space="preserve">Wiyi Yanu U Thangani </w:t>
      </w:r>
      <w:r>
        <w:rPr>
          <w:rFonts w:cs="Open Sans"/>
          <w:bCs/>
        </w:rPr>
        <w:t>report on the voices of Indigenous women and girls.</w:t>
      </w:r>
    </w:p>
    <w:p w14:paraId="160E5CA2" w14:textId="33AA6848" w:rsidR="00745AF5" w:rsidRDefault="00EA38F7" w:rsidP="00946B34">
      <w:pPr>
        <w:spacing w:after="0"/>
        <w:rPr>
          <w:rFonts w:cs="Open Sans"/>
          <w:bCs/>
        </w:rPr>
      </w:pPr>
      <w:r>
        <w:rPr>
          <w:rFonts w:cs="Open Sans"/>
          <w:bCs/>
        </w:rPr>
        <w:t>A discussion paper as well as national consultations, technical workshops and other activities have been conducted for the</w:t>
      </w:r>
      <w:r w:rsidR="00745AF5">
        <w:rPr>
          <w:rFonts w:cs="Open Sans"/>
          <w:bCs/>
        </w:rPr>
        <w:t xml:space="preserve"> </w:t>
      </w:r>
      <w:r w:rsidR="27D6A9A5" w:rsidRPr="169228FF">
        <w:rPr>
          <w:rFonts w:cs="Open Sans"/>
        </w:rPr>
        <w:t>h</w:t>
      </w:r>
      <w:r w:rsidR="315EF886" w:rsidRPr="169228FF">
        <w:rPr>
          <w:rFonts w:cs="Open Sans"/>
        </w:rPr>
        <w:t xml:space="preserve">uman </w:t>
      </w:r>
      <w:r w:rsidR="6C22C972" w:rsidRPr="169228FF">
        <w:rPr>
          <w:rFonts w:cs="Open Sans"/>
        </w:rPr>
        <w:t>r</w:t>
      </w:r>
      <w:r w:rsidR="315EF886" w:rsidRPr="169228FF">
        <w:rPr>
          <w:rFonts w:cs="Open Sans"/>
        </w:rPr>
        <w:t>ights</w:t>
      </w:r>
      <w:r w:rsidR="00745AF5">
        <w:rPr>
          <w:rFonts w:cs="Open Sans"/>
          <w:bCs/>
        </w:rPr>
        <w:t xml:space="preserve"> and technology project</w:t>
      </w:r>
      <w:r>
        <w:rPr>
          <w:rFonts w:cs="Open Sans"/>
          <w:bCs/>
        </w:rPr>
        <w:t xml:space="preserve"> over the reporting year. </w:t>
      </w:r>
      <w:r w:rsidR="00A14984">
        <w:rPr>
          <w:rFonts w:cs="Open Sans"/>
          <w:bCs/>
        </w:rPr>
        <w:t xml:space="preserve">The outcomes of this report will be </w:t>
      </w:r>
      <w:r w:rsidR="00D04976">
        <w:rPr>
          <w:rFonts w:cs="Open Sans"/>
          <w:bCs/>
        </w:rPr>
        <w:t>considerable</w:t>
      </w:r>
      <w:r w:rsidR="00A14984">
        <w:rPr>
          <w:rFonts w:cs="Open Sans"/>
          <w:bCs/>
        </w:rPr>
        <w:t xml:space="preserve"> in addressing issues relating to the use of artificial intelligence in decision</w:t>
      </w:r>
      <w:r w:rsidR="562F820C" w:rsidRPr="169228FF">
        <w:rPr>
          <w:rFonts w:cs="Open Sans"/>
        </w:rPr>
        <w:t>-</w:t>
      </w:r>
      <w:r w:rsidR="00A14984">
        <w:rPr>
          <w:rFonts w:cs="Open Sans"/>
          <w:bCs/>
        </w:rPr>
        <w:t>making processes and ensuring that the digital revolution benefits rather than disadvantages persons with disability, among other challenges.</w:t>
      </w:r>
    </w:p>
    <w:p w14:paraId="00092FF6" w14:textId="2B6F68ED" w:rsidR="00A14984" w:rsidRDefault="00A14984" w:rsidP="00946B34">
      <w:pPr>
        <w:spacing w:after="0"/>
        <w:rPr>
          <w:rFonts w:cs="Open Sans"/>
          <w:bCs/>
        </w:rPr>
      </w:pPr>
      <w:r>
        <w:rPr>
          <w:rFonts w:cs="Open Sans"/>
          <w:bCs/>
        </w:rPr>
        <w:t xml:space="preserve">The </w:t>
      </w:r>
      <w:r>
        <w:rPr>
          <w:rFonts w:cs="Open Sans"/>
          <w:bCs/>
          <w:i/>
          <w:iCs/>
        </w:rPr>
        <w:t xml:space="preserve">Wiyi Yanu U Thangani </w:t>
      </w:r>
      <w:r>
        <w:rPr>
          <w:rFonts w:cs="Open Sans"/>
          <w:bCs/>
        </w:rPr>
        <w:t xml:space="preserve">report is the culmination of </w:t>
      </w:r>
      <w:r w:rsidR="007C2BE5">
        <w:rPr>
          <w:rFonts w:cs="Open Sans"/>
          <w:bCs/>
        </w:rPr>
        <w:t>several years of work engaging directly with Indigenous women and girls – telling their stories and their priorities</w:t>
      </w:r>
      <w:r w:rsidR="00D04976">
        <w:rPr>
          <w:rFonts w:cs="Open Sans"/>
          <w:bCs/>
        </w:rPr>
        <w:t>,</w:t>
      </w:r>
      <w:r w:rsidR="007C2BE5">
        <w:rPr>
          <w:rFonts w:cs="Open Sans"/>
          <w:bCs/>
        </w:rPr>
        <w:t xml:space="preserve"> in their voices. </w:t>
      </w:r>
      <w:r w:rsidR="009368DD">
        <w:rPr>
          <w:rFonts w:cs="Open Sans"/>
          <w:bCs/>
        </w:rPr>
        <w:t>It will propose significant systemic reforms to the approach of governments to Aboriginal and Torres Strait Islander peoples</w:t>
      </w:r>
      <w:r w:rsidR="00F268EB">
        <w:rPr>
          <w:rFonts w:cs="Open Sans"/>
          <w:bCs/>
        </w:rPr>
        <w:t xml:space="preserve">. This will occur at the same time as other key initiatives such as the Closing the Gap national reform agreement and </w:t>
      </w:r>
      <w:r w:rsidR="008761E6">
        <w:rPr>
          <w:rFonts w:cs="Open Sans"/>
          <w:bCs/>
        </w:rPr>
        <w:t xml:space="preserve">progress on </w:t>
      </w:r>
      <w:r w:rsidR="00F268EB">
        <w:rPr>
          <w:rFonts w:cs="Open Sans"/>
          <w:bCs/>
        </w:rPr>
        <w:t xml:space="preserve">the Uluru Declaration </w:t>
      </w:r>
      <w:r w:rsidR="002828A3">
        <w:rPr>
          <w:rFonts w:cs="Open Sans"/>
          <w:bCs/>
        </w:rPr>
        <w:t>f</w:t>
      </w:r>
      <w:r w:rsidR="00F268EB">
        <w:rPr>
          <w:rFonts w:cs="Open Sans"/>
          <w:bCs/>
        </w:rPr>
        <w:t>rom the Heart</w:t>
      </w:r>
      <w:r w:rsidR="008761E6">
        <w:rPr>
          <w:rFonts w:cs="Open Sans"/>
          <w:bCs/>
        </w:rPr>
        <w:t xml:space="preserve">. Common to all three of these reforms is the need for an </w:t>
      </w:r>
      <w:r w:rsidR="2A8EAC89" w:rsidRPr="169228FF">
        <w:rPr>
          <w:rFonts w:cs="Open Sans"/>
        </w:rPr>
        <w:t>I</w:t>
      </w:r>
      <w:r w:rsidR="6E597C2F" w:rsidRPr="169228FF">
        <w:rPr>
          <w:rFonts w:cs="Open Sans"/>
        </w:rPr>
        <w:t>ndigenous</w:t>
      </w:r>
      <w:r w:rsidR="008761E6">
        <w:rPr>
          <w:rFonts w:cs="Open Sans"/>
          <w:bCs/>
        </w:rPr>
        <w:t xml:space="preserve"> voice to sit at the centre of policy responses to the situation of indigenous peoples</w:t>
      </w:r>
      <w:r w:rsidR="00500FFB">
        <w:rPr>
          <w:rFonts w:cs="Open Sans"/>
          <w:bCs/>
        </w:rPr>
        <w:t>.</w:t>
      </w:r>
    </w:p>
    <w:p w14:paraId="0A9FE481" w14:textId="6C190C9C" w:rsidR="00500FFB" w:rsidRDefault="00500FFB" w:rsidP="00946B34">
      <w:pPr>
        <w:spacing w:after="0"/>
        <w:rPr>
          <w:rFonts w:cs="Open Sans"/>
          <w:bCs/>
        </w:rPr>
      </w:pPr>
      <w:r>
        <w:rPr>
          <w:rFonts w:cs="Open Sans"/>
          <w:bCs/>
        </w:rPr>
        <w:t xml:space="preserve">The Commission continues to play a role in the Closing the Gap process, with the secretariat for the Close the Gap NGO coalition </w:t>
      </w:r>
      <w:r w:rsidR="00E22F7D">
        <w:rPr>
          <w:rFonts w:cs="Open Sans"/>
          <w:bCs/>
        </w:rPr>
        <w:t>continuing to operate from the Commission</w:t>
      </w:r>
      <w:r>
        <w:rPr>
          <w:rFonts w:cs="Open Sans"/>
          <w:bCs/>
        </w:rPr>
        <w:t xml:space="preserve"> </w:t>
      </w:r>
      <w:r w:rsidR="37422D7A" w:rsidRPr="169228FF">
        <w:rPr>
          <w:rFonts w:cs="Open Sans"/>
        </w:rPr>
        <w:t>–</w:t>
      </w:r>
      <w:r w:rsidR="00E22F7D">
        <w:rPr>
          <w:rFonts w:cs="Open Sans"/>
          <w:bCs/>
        </w:rPr>
        <w:t xml:space="preserve"> as it has since its inception</w:t>
      </w:r>
      <w:r w:rsidR="00D92F8E">
        <w:rPr>
          <w:rFonts w:cs="Open Sans"/>
          <w:bCs/>
        </w:rPr>
        <w:t>.</w:t>
      </w:r>
    </w:p>
    <w:p w14:paraId="54CFFC4E" w14:textId="2A571708" w:rsidR="00707AAB" w:rsidRDefault="00D92F8E" w:rsidP="00946B34">
      <w:pPr>
        <w:spacing w:after="0"/>
        <w:rPr>
          <w:rFonts w:cs="Open Sans"/>
          <w:bCs/>
        </w:rPr>
      </w:pPr>
      <w:r>
        <w:rPr>
          <w:rFonts w:cs="Open Sans"/>
          <w:bCs/>
        </w:rPr>
        <w:lastRenderedPageBreak/>
        <w:t>The Commission’s work on disability rights has also been significant in this period. Our new Disability Discrimination Commissioner</w:t>
      </w:r>
      <w:r w:rsidR="70015FB0" w:rsidRPr="169228FF">
        <w:rPr>
          <w:rFonts w:cs="Open Sans"/>
        </w:rPr>
        <w:t>, Dr Ben Gauntlett,</w:t>
      </w:r>
      <w:r w:rsidR="00FA0278">
        <w:rPr>
          <w:rFonts w:cs="Open Sans"/>
          <w:bCs/>
        </w:rPr>
        <w:t xml:space="preserve"> led our engagement with the UN Committee on the Rights of Persons with Disability, and has</w:t>
      </w:r>
      <w:r w:rsidR="00707AAB">
        <w:rPr>
          <w:rFonts w:cs="Open Sans"/>
          <w:bCs/>
        </w:rPr>
        <w:t xml:space="preserve"> brought a significant human rights focus to the refreshing of the National Disability Strategy.</w:t>
      </w:r>
    </w:p>
    <w:p w14:paraId="0373F852" w14:textId="50589ABA" w:rsidR="004C5AA7" w:rsidRDefault="00F022EF" w:rsidP="00946B34">
      <w:pPr>
        <w:spacing w:after="0"/>
        <w:rPr>
          <w:rFonts w:cs="Open Sans"/>
          <w:bCs/>
        </w:rPr>
      </w:pPr>
      <w:r>
        <w:rPr>
          <w:rFonts w:cs="Open Sans"/>
          <w:bCs/>
        </w:rPr>
        <w:t>Important</w:t>
      </w:r>
      <w:r w:rsidR="00707AAB">
        <w:rPr>
          <w:rFonts w:cs="Open Sans"/>
          <w:bCs/>
        </w:rPr>
        <w:t xml:space="preserve"> reviews are currently underway </w:t>
      </w:r>
      <w:r w:rsidR="00125E31">
        <w:rPr>
          <w:rFonts w:cs="Open Sans"/>
          <w:bCs/>
        </w:rPr>
        <w:t>examining achievements under the standards</w:t>
      </w:r>
      <w:r w:rsidR="00D92F8E">
        <w:rPr>
          <w:rFonts w:cs="Open Sans"/>
          <w:bCs/>
        </w:rPr>
        <w:t xml:space="preserve"> </w:t>
      </w:r>
      <w:r w:rsidR="00125E31">
        <w:rPr>
          <w:rFonts w:cs="Open Sans"/>
          <w:bCs/>
        </w:rPr>
        <w:t xml:space="preserve">under the Disability Discrimination Act, which the Commissioner is engaged in, and the Commission has also regularly provided </w:t>
      </w:r>
      <w:r w:rsidR="004C5AA7">
        <w:rPr>
          <w:rFonts w:cs="Open Sans"/>
          <w:bCs/>
        </w:rPr>
        <w:t>its expertise to the Royal Commission into institutional abuse of persons with disability.</w:t>
      </w:r>
    </w:p>
    <w:p w14:paraId="360A9687" w14:textId="6A1B5190" w:rsidR="008E6051" w:rsidRDefault="004139FF" w:rsidP="00946B34">
      <w:pPr>
        <w:spacing w:after="0"/>
        <w:rPr>
          <w:rFonts w:cs="Open Sans"/>
          <w:bCs/>
        </w:rPr>
      </w:pPr>
      <w:r>
        <w:rPr>
          <w:rFonts w:cs="Open Sans"/>
          <w:bCs/>
        </w:rPr>
        <w:t>Our Race Discrimination Commissioner</w:t>
      </w:r>
      <w:r w:rsidR="6A78845A" w:rsidRPr="169228FF">
        <w:rPr>
          <w:rFonts w:cs="Open Sans"/>
        </w:rPr>
        <w:t>, Chin Tan,</w:t>
      </w:r>
      <w:r>
        <w:rPr>
          <w:rFonts w:cs="Open Sans"/>
          <w:bCs/>
        </w:rPr>
        <w:t xml:space="preserve"> has also led a </w:t>
      </w:r>
      <w:r w:rsidR="00F022EF">
        <w:rPr>
          <w:rFonts w:cs="Open Sans"/>
          <w:bCs/>
        </w:rPr>
        <w:t>major</w:t>
      </w:r>
      <w:r>
        <w:rPr>
          <w:rFonts w:cs="Open Sans"/>
          <w:bCs/>
        </w:rPr>
        <w:t xml:space="preserve"> consultation process with Muslim Australians, the outcomes of which are due for publication in late 2020</w:t>
      </w:r>
      <w:r w:rsidR="00385E4E">
        <w:rPr>
          <w:rFonts w:cs="Open Sans"/>
          <w:bCs/>
        </w:rPr>
        <w:t>; and has been engaged with government in revamping efforts to address racism in all of its forms.</w:t>
      </w:r>
    </w:p>
    <w:p w14:paraId="5DD35092" w14:textId="2EF62418" w:rsidR="008E6051" w:rsidRDefault="005F136B" w:rsidP="00946B34">
      <w:pPr>
        <w:spacing w:after="0"/>
        <w:rPr>
          <w:rFonts w:cs="Open Sans"/>
          <w:bCs/>
        </w:rPr>
      </w:pPr>
      <w:r>
        <w:rPr>
          <w:rFonts w:cs="Open Sans"/>
          <w:bCs/>
        </w:rPr>
        <w:t xml:space="preserve">The </w:t>
      </w:r>
      <w:r w:rsidR="008E6051">
        <w:rPr>
          <w:rFonts w:cs="Open Sans"/>
          <w:bCs/>
        </w:rPr>
        <w:t>Age</w:t>
      </w:r>
      <w:r>
        <w:rPr>
          <w:rFonts w:cs="Open Sans"/>
          <w:bCs/>
        </w:rPr>
        <w:t xml:space="preserve"> Discrimination Commissioner</w:t>
      </w:r>
      <w:r w:rsidR="01FC647C" w:rsidRPr="169228FF">
        <w:rPr>
          <w:rFonts w:cs="Open Sans"/>
        </w:rPr>
        <w:t>, the Hon Dr Kay Patterson AO,</w:t>
      </w:r>
      <w:r>
        <w:rPr>
          <w:rFonts w:cs="Open Sans"/>
          <w:bCs/>
        </w:rPr>
        <w:t xml:space="preserve"> has also focused </w:t>
      </w:r>
      <w:r w:rsidR="00F022EF">
        <w:rPr>
          <w:rFonts w:cs="Open Sans"/>
          <w:bCs/>
        </w:rPr>
        <w:t>considerable</w:t>
      </w:r>
      <w:r>
        <w:rPr>
          <w:rFonts w:cs="Open Sans"/>
          <w:bCs/>
        </w:rPr>
        <w:t xml:space="preserve"> attention on the importance of addressing elder abuse in the community</w:t>
      </w:r>
      <w:r w:rsidR="003D27BB">
        <w:rPr>
          <w:rFonts w:cs="Open Sans"/>
          <w:bCs/>
        </w:rPr>
        <w:t xml:space="preserve">, through community awareness activities and in working with governments to implement the </w:t>
      </w:r>
      <w:r w:rsidR="5F6BE84B" w:rsidRPr="169228FF">
        <w:rPr>
          <w:rFonts w:cs="Open Sans"/>
        </w:rPr>
        <w:t>A</w:t>
      </w:r>
      <w:r w:rsidR="38098D45" w:rsidRPr="169228FF">
        <w:rPr>
          <w:rFonts w:cs="Open Sans"/>
        </w:rPr>
        <w:t xml:space="preserve">ustralian </w:t>
      </w:r>
      <w:r w:rsidR="5F6BE84B" w:rsidRPr="169228FF">
        <w:rPr>
          <w:rFonts w:cs="Open Sans"/>
        </w:rPr>
        <w:t>L</w:t>
      </w:r>
      <w:r w:rsidR="28E8C9A8" w:rsidRPr="169228FF">
        <w:rPr>
          <w:rFonts w:cs="Open Sans"/>
        </w:rPr>
        <w:t xml:space="preserve">aw </w:t>
      </w:r>
      <w:r w:rsidR="5F6BE84B" w:rsidRPr="169228FF">
        <w:rPr>
          <w:rFonts w:cs="Open Sans"/>
        </w:rPr>
        <w:t>R</w:t>
      </w:r>
      <w:r w:rsidR="3193348B" w:rsidRPr="169228FF">
        <w:rPr>
          <w:rFonts w:cs="Open Sans"/>
        </w:rPr>
        <w:t xml:space="preserve">eform </w:t>
      </w:r>
      <w:r w:rsidR="5F6BE84B" w:rsidRPr="169228FF">
        <w:rPr>
          <w:rFonts w:cs="Open Sans"/>
        </w:rPr>
        <w:t>C</w:t>
      </w:r>
      <w:r w:rsidR="5ECE48C1" w:rsidRPr="169228FF">
        <w:rPr>
          <w:rFonts w:cs="Open Sans"/>
        </w:rPr>
        <w:t>ommission</w:t>
      </w:r>
      <w:r w:rsidR="5F6BE84B" w:rsidRPr="169228FF">
        <w:rPr>
          <w:rFonts w:cs="Open Sans"/>
        </w:rPr>
        <w:t>’s</w:t>
      </w:r>
      <w:r w:rsidR="003D27BB">
        <w:rPr>
          <w:rFonts w:cs="Open Sans"/>
          <w:bCs/>
        </w:rPr>
        <w:t xml:space="preserve"> report on elder abuse.</w:t>
      </w:r>
    </w:p>
    <w:p w14:paraId="482FCE23" w14:textId="35150257" w:rsidR="00D92F8E" w:rsidRDefault="003D27BB" w:rsidP="00946B34">
      <w:pPr>
        <w:spacing w:after="0"/>
        <w:rPr>
          <w:rFonts w:cs="Open Sans"/>
          <w:bCs/>
        </w:rPr>
      </w:pPr>
      <w:r>
        <w:rPr>
          <w:rFonts w:cs="Open Sans"/>
          <w:bCs/>
        </w:rPr>
        <w:t xml:space="preserve">Alongside this work, sits the Commission’s work </w:t>
      </w:r>
      <w:r w:rsidR="710F25D0" w:rsidRPr="169228FF">
        <w:rPr>
          <w:rFonts w:cs="Open Sans"/>
        </w:rPr>
        <w:t xml:space="preserve">in </w:t>
      </w:r>
      <w:r>
        <w:rPr>
          <w:rFonts w:cs="Open Sans"/>
          <w:bCs/>
        </w:rPr>
        <w:t xml:space="preserve">handling complaints of discrimination and breaches of human rights. </w:t>
      </w:r>
      <w:r w:rsidR="00123246">
        <w:rPr>
          <w:rFonts w:cs="Open Sans"/>
          <w:bCs/>
        </w:rPr>
        <w:t>There was a 13% increase in complaints lodged with the Commission in this financial year.</w:t>
      </w:r>
    </w:p>
    <w:p w14:paraId="34D31399" w14:textId="760939A1" w:rsidR="00274A3B" w:rsidRDefault="004B7A5C" w:rsidP="00946B34">
      <w:pPr>
        <w:spacing w:after="0"/>
        <w:rPr>
          <w:rFonts w:cs="Open Sans"/>
          <w:bCs/>
        </w:rPr>
      </w:pPr>
      <w:r>
        <w:rPr>
          <w:rFonts w:cs="Open Sans"/>
          <w:bCs/>
        </w:rPr>
        <w:t xml:space="preserve">All complaints that come to the Commission are </w:t>
      </w:r>
      <w:r w:rsidR="008B0C74">
        <w:rPr>
          <w:rFonts w:cs="Open Sans"/>
          <w:bCs/>
        </w:rPr>
        <w:t>lodged by individuals or organisations</w:t>
      </w:r>
      <w:r w:rsidR="78E044DA" w:rsidRPr="169228FF">
        <w:rPr>
          <w:rFonts w:cs="Open Sans"/>
        </w:rPr>
        <w:t xml:space="preserve"> – the Commission has no power to initiate complaints itself</w:t>
      </w:r>
      <w:r w:rsidR="79138955" w:rsidRPr="169228FF">
        <w:rPr>
          <w:rFonts w:cs="Open Sans"/>
        </w:rPr>
        <w:t>.</w:t>
      </w:r>
    </w:p>
    <w:p w14:paraId="7A38EDD1" w14:textId="1805A593" w:rsidR="00F52006" w:rsidRDefault="00F52006" w:rsidP="00F52006">
      <w:pPr>
        <w:spacing w:after="0"/>
        <w:rPr>
          <w:rFonts w:cs="Open Sans"/>
          <w:bCs/>
        </w:rPr>
      </w:pPr>
      <w:r>
        <w:rPr>
          <w:rFonts w:cs="Open Sans"/>
          <w:bCs/>
        </w:rPr>
        <w:t>I am very proud of the fact that our Investigation and Conciliation Service continues to receive exceptionally high satisfaction ratings from those participating in the process. It is notable that the highest satisfaction ratings come from respondents to complaints.</w:t>
      </w:r>
      <w:r w:rsidR="00035F12">
        <w:rPr>
          <w:rFonts w:cs="Open Sans"/>
          <w:bCs/>
        </w:rPr>
        <w:t xml:space="preserve"> That the Commission is seen as professional, supportive and impartial in how it acquits its role in addressing complex complaints</w:t>
      </w:r>
      <w:r w:rsidR="1C777729" w:rsidRPr="169228FF">
        <w:rPr>
          <w:rFonts w:cs="Open Sans"/>
        </w:rPr>
        <w:t>, often in stressful circumstances,</w:t>
      </w:r>
      <w:r w:rsidR="00035F12">
        <w:rPr>
          <w:rFonts w:cs="Open Sans"/>
          <w:bCs/>
        </w:rPr>
        <w:t xml:space="preserve"> is </w:t>
      </w:r>
      <w:r w:rsidR="00E82B48">
        <w:rPr>
          <w:rFonts w:cs="Open Sans"/>
          <w:bCs/>
        </w:rPr>
        <w:t>a testament to the quality of our staff.</w:t>
      </w:r>
    </w:p>
    <w:p w14:paraId="1DE91D03" w14:textId="2BADB745" w:rsidR="00FD2079" w:rsidRDefault="00D73673" w:rsidP="00F52006">
      <w:pPr>
        <w:spacing w:after="0"/>
        <w:rPr>
          <w:rFonts w:cs="Open Sans"/>
          <w:bCs/>
        </w:rPr>
      </w:pPr>
      <w:r>
        <w:rPr>
          <w:rFonts w:cs="Open Sans"/>
          <w:bCs/>
        </w:rPr>
        <w:t>As we enter the 2020</w:t>
      </w:r>
      <w:r w:rsidR="756F8288" w:rsidRPr="169228FF">
        <w:rPr>
          <w:rFonts w:cs="Open Sans"/>
        </w:rPr>
        <w:t>–</w:t>
      </w:r>
      <w:r>
        <w:rPr>
          <w:rFonts w:cs="Open Sans"/>
          <w:bCs/>
        </w:rPr>
        <w:t xml:space="preserve">21 financial year, the Commission is focused on building on its </w:t>
      </w:r>
      <w:r w:rsidR="00D66976">
        <w:rPr>
          <w:rFonts w:cs="Open Sans"/>
          <w:bCs/>
        </w:rPr>
        <w:t>considerable</w:t>
      </w:r>
      <w:r>
        <w:rPr>
          <w:rFonts w:cs="Open Sans"/>
          <w:bCs/>
        </w:rPr>
        <w:t xml:space="preserve"> achievements from the past year</w:t>
      </w:r>
      <w:r w:rsidR="00FD2079">
        <w:rPr>
          <w:rFonts w:cs="Open Sans"/>
          <w:bCs/>
        </w:rPr>
        <w:t>:</w:t>
      </w:r>
    </w:p>
    <w:p w14:paraId="526A9FEA" w14:textId="1208622D" w:rsidR="00E82B48" w:rsidRDefault="00FD2079" w:rsidP="00F86C27">
      <w:pPr>
        <w:pStyle w:val="ListParagraph"/>
        <w:numPr>
          <w:ilvl w:val="0"/>
          <w:numId w:val="72"/>
        </w:numPr>
        <w:spacing w:after="0"/>
        <w:rPr>
          <w:rFonts w:cs="Open Sans"/>
          <w:bCs/>
        </w:rPr>
      </w:pPr>
      <w:r>
        <w:rPr>
          <w:rFonts w:cs="Open Sans"/>
          <w:bCs/>
        </w:rPr>
        <w:lastRenderedPageBreak/>
        <w:t>turning recommendations from our significant project work into action</w:t>
      </w:r>
      <w:r w:rsidR="4E8B7D28" w:rsidRPr="169228FF">
        <w:rPr>
          <w:rFonts w:cs="Open Sans"/>
        </w:rPr>
        <w:t>, including</w:t>
      </w:r>
      <w:r w:rsidR="67341F9E" w:rsidRPr="169228FF">
        <w:rPr>
          <w:rFonts w:cs="Open Sans"/>
        </w:rPr>
        <w:t xml:space="preserve"> </w:t>
      </w:r>
      <w:r w:rsidR="7C2C4C5E" w:rsidRPr="169228FF">
        <w:rPr>
          <w:rFonts w:cs="Open Sans"/>
        </w:rPr>
        <w:t>to</w:t>
      </w:r>
      <w:r>
        <w:rPr>
          <w:rFonts w:cs="Open Sans"/>
          <w:bCs/>
        </w:rPr>
        <w:t xml:space="preserve"> better protect all Australians from </w:t>
      </w:r>
      <w:r w:rsidR="00A16151">
        <w:rPr>
          <w:rFonts w:cs="Open Sans"/>
          <w:bCs/>
        </w:rPr>
        <w:t xml:space="preserve">algorithmic bias in automated decision-making processes, better protect people from sexual harassment, elevate the voice of Indigenous women and girls, </w:t>
      </w:r>
      <w:r w:rsidR="00C40442">
        <w:rPr>
          <w:rFonts w:cs="Open Sans"/>
          <w:bCs/>
        </w:rPr>
        <w:t>incorporate the human rights of persons with disability into all government programs and policies</w:t>
      </w:r>
    </w:p>
    <w:p w14:paraId="463DDE33" w14:textId="60BAE6D8" w:rsidR="0070761E" w:rsidRDefault="0070761E" w:rsidP="00F86C27">
      <w:pPr>
        <w:pStyle w:val="ListParagraph"/>
        <w:numPr>
          <w:ilvl w:val="0"/>
          <w:numId w:val="72"/>
        </w:numPr>
        <w:spacing w:after="0"/>
        <w:rPr>
          <w:rFonts w:eastAsia="Open Sans" w:cs="Open Sans"/>
        </w:rPr>
      </w:pPr>
      <w:r>
        <w:rPr>
          <w:rFonts w:cs="Open Sans"/>
          <w:bCs/>
        </w:rPr>
        <w:t xml:space="preserve">ensuring that in the continued response to the COVID-19 pandemic, the human rights of all Australians are </w:t>
      </w:r>
      <w:r w:rsidR="39F8DCDD" w:rsidRPr="169228FF">
        <w:rPr>
          <w:rFonts w:cs="Open Sans"/>
        </w:rPr>
        <w:t>only limited</w:t>
      </w:r>
      <w:r w:rsidR="006B2451">
        <w:rPr>
          <w:rFonts w:cs="Open Sans"/>
          <w:bCs/>
        </w:rPr>
        <w:t xml:space="preserve"> in circumstances that are fully justified as necessary</w:t>
      </w:r>
      <w:r w:rsidR="00A20B39">
        <w:rPr>
          <w:rFonts w:cs="Open Sans"/>
          <w:bCs/>
        </w:rPr>
        <w:t xml:space="preserve">, the minimal intrusion of rights that is required, and </w:t>
      </w:r>
      <w:r w:rsidR="71268794" w:rsidRPr="169228FF">
        <w:rPr>
          <w:rFonts w:cs="Open Sans"/>
        </w:rPr>
        <w:t>last</w:t>
      </w:r>
      <w:r w:rsidR="64D16291" w:rsidRPr="169228FF">
        <w:rPr>
          <w:rFonts w:cs="Open Sans"/>
        </w:rPr>
        <w:t>ing</w:t>
      </w:r>
      <w:r w:rsidR="00A20B39">
        <w:rPr>
          <w:rFonts w:cs="Open Sans"/>
          <w:bCs/>
        </w:rPr>
        <w:t xml:space="preserve"> for the shortest necessary</w:t>
      </w:r>
      <w:r w:rsidR="006B2451">
        <w:rPr>
          <w:rFonts w:cs="Open Sans"/>
          <w:bCs/>
        </w:rPr>
        <w:t xml:space="preserve"> </w:t>
      </w:r>
      <w:r w:rsidR="00A20B39">
        <w:rPr>
          <w:rFonts w:cs="Open Sans"/>
          <w:bCs/>
        </w:rPr>
        <w:t>period</w:t>
      </w:r>
    </w:p>
    <w:p w14:paraId="30A7FBFB" w14:textId="0CC2FCD9" w:rsidR="00A20B39" w:rsidRDefault="71268794" w:rsidP="00F86C27">
      <w:pPr>
        <w:pStyle w:val="ListParagraph"/>
        <w:numPr>
          <w:ilvl w:val="0"/>
          <w:numId w:val="72"/>
        </w:numPr>
        <w:spacing w:after="0"/>
        <w:rPr>
          <w:rFonts w:cs="Open Sans"/>
          <w:bCs/>
        </w:rPr>
      </w:pPr>
      <w:r w:rsidRPr="169228FF">
        <w:rPr>
          <w:rFonts w:cs="Open Sans"/>
        </w:rPr>
        <w:t>ensu</w:t>
      </w:r>
      <w:r w:rsidR="355A0B12" w:rsidRPr="169228FF">
        <w:rPr>
          <w:rFonts w:cs="Open Sans"/>
        </w:rPr>
        <w:t>r</w:t>
      </w:r>
      <w:r w:rsidRPr="169228FF">
        <w:rPr>
          <w:rFonts w:cs="Open Sans"/>
        </w:rPr>
        <w:t>ing</w:t>
      </w:r>
      <w:r w:rsidR="00A20B39">
        <w:rPr>
          <w:rFonts w:cs="Open Sans"/>
          <w:bCs/>
        </w:rPr>
        <w:t xml:space="preserve"> that in the </w:t>
      </w:r>
      <w:r w:rsidR="00755447">
        <w:rPr>
          <w:rFonts w:cs="Open Sans"/>
          <w:bCs/>
        </w:rPr>
        <w:t>recovery phase from the COVID-19 pandemic, no</w:t>
      </w:r>
      <w:r w:rsidR="6FEA4EC1" w:rsidRPr="169228FF">
        <w:rPr>
          <w:rFonts w:cs="Open Sans"/>
        </w:rPr>
        <w:t>-</w:t>
      </w:r>
      <w:r w:rsidR="00755447">
        <w:rPr>
          <w:rFonts w:cs="Open Sans"/>
          <w:bCs/>
        </w:rPr>
        <w:t xml:space="preserve">one is left behind and that </w:t>
      </w:r>
      <w:r w:rsidR="00EF7B53">
        <w:rPr>
          <w:rFonts w:cs="Open Sans"/>
          <w:bCs/>
        </w:rPr>
        <w:t xml:space="preserve">certain </w:t>
      </w:r>
      <w:r w:rsidR="00755447">
        <w:rPr>
          <w:rFonts w:cs="Open Sans"/>
          <w:bCs/>
        </w:rPr>
        <w:t xml:space="preserve">groups of people in Australia </w:t>
      </w:r>
      <w:r w:rsidR="00EF7B53">
        <w:rPr>
          <w:rFonts w:cs="Open Sans"/>
          <w:bCs/>
        </w:rPr>
        <w:t>(</w:t>
      </w:r>
      <w:r w:rsidR="00755447">
        <w:rPr>
          <w:rFonts w:cs="Open Sans"/>
          <w:bCs/>
        </w:rPr>
        <w:t>such as women</w:t>
      </w:r>
      <w:r w:rsidR="00ED1A17">
        <w:rPr>
          <w:rFonts w:cs="Open Sans"/>
          <w:bCs/>
        </w:rPr>
        <w:t xml:space="preserve"> and</w:t>
      </w:r>
      <w:r w:rsidR="00755447">
        <w:rPr>
          <w:rFonts w:cs="Open Sans"/>
          <w:bCs/>
        </w:rPr>
        <w:t xml:space="preserve"> Asian Australians</w:t>
      </w:r>
      <w:r w:rsidR="00EF7B53">
        <w:rPr>
          <w:rFonts w:cs="Open Sans"/>
          <w:bCs/>
        </w:rPr>
        <w:t>) do not bear a disproportionate or unequal burden</w:t>
      </w:r>
      <w:r w:rsidR="00ED1A17">
        <w:rPr>
          <w:rFonts w:cs="Open Sans"/>
          <w:bCs/>
        </w:rPr>
        <w:t xml:space="preserve"> of the economic and social consequences</w:t>
      </w:r>
    </w:p>
    <w:p w14:paraId="14C7F509" w14:textId="61D02356" w:rsidR="00ED1A17" w:rsidRDefault="000C2355" w:rsidP="00F86C27">
      <w:pPr>
        <w:pStyle w:val="ListParagraph"/>
        <w:numPr>
          <w:ilvl w:val="0"/>
          <w:numId w:val="72"/>
        </w:numPr>
        <w:spacing w:after="0"/>
        <w:rPr>
          <w:rFonts w:cs="Open Sans"/>
          <w:bCs/>
        </w:rPr>
      </w:pPr>
      <w:r>
        <w:rPr>
          <w:rFonts w:cs="Open Sans"/>
          <w:bCs/>
        </w:rPr>
        <w:t>embedding human rights protections in the ordinary processes of government decision making, to proactively protect the rights of all people in Australia better.</w:t>
      </w:r>
    </w:p>
    <w:p w14:paraId="33079C00" w14:textId="02079535" w:rsidR="007D69F5" w:rsidRPr="00FA2929" w:rsidRDefault="001E1E9D" w:rsidP="002D1B44">
      <w:pPr>
        <w:spacing w:after="600"/>
        <w:rPr>
          <w:rFonts w:cs="Open Sans"/>
        </w:rPr>
      </w:pPr>
      <w:r>
        <w:rPr>
          <w:rFonts w:cs="Open Sans"/>
          <w:bCs/>
        </w:rPr>
        <w:t xml:space="preserve">We look forward to Australia emerging from the pandemic </w:t>
      </w:r>
      <w:r w:rsidR="0021692C">
        <w:rPr>
          <w:rFonts w:cs="Open Sans"/>
          <w:bCs/>
        </w:rPr>
        <w:t xml:space="preserve">with our communities </w:t>
      </w:r>
      <w:r>
        <w:rPr>
          <w:rFonts w:cs="Open Sans"/>
          <w:bCs/>
        </w:rPr>
        <w:t>stronger</w:t>
      </w:r>
      <w:r w:rsidR="0021692C">
        <w:rPr>
          <w:rFonts w:cs="Open Sans"/>
          <w:bCs/>
        </w:rPr>
        <w:t xml:space="preserve">, </w:t>
      </w:r>
      <w:r w:rsidR="00B80074">
        <w:rPr>
          <w:rFonts w:cs="Open Sans"/>
          <w:bCs/>
        </w:rPr>
        <w:t xml:space="preserve">and </w:t>
      </w:r>
      <w:r w:rsidR="0021692C">
        <w:rPr>
          <w:rFonts w:cs="Open Sans"/>
          <w:bCs/>
        </w:rPr>
        <w:t>with people more connected to each other</w:t>
      </w:r>
      <w:r w:rsidR="42555E31" w:rsidRPr="169228FF">
        <w:rPr>
          <w:rFonts w:cs="Open Sans"/>
        </w:rPr>
        <w:t>;</w:t>
      </w:r>
      <w:r w:rsidR="3D7ADE4E" w:rsidRPr="169228FF">
        <w:rPr>
          <w:rFonts w:cs="Open Sans"/>
        </w:rPr>
        <w:t xml:space="preserve"> </w:t>
      </w:r>
      <w:r w:rsidR="436861A4" w:rsidRPr="169228FF">
        <w:rPr>
          <w:rFonts w:cs="Open Sans"/>
        </w:rPr>
        <w:t>w</w:t>
      </w:r>
      <w:r w:rsidR="70EBFDF5" w:rsidRPr="169228FF">
        <w:rPr>
          <w:rFonts w:cs="Open Sans"/>
        </w:rPr>
        <w:t>ith</w:t>
      </w:r>
      <w:r w:rsidR="0021692C">
        <w:rPr>
          <w:rFonts w:cs="Open Sans"/>
          <w:bCs/>
        </w:rPr>
        <w:t xml:space="preserve"> </w:t>
      </w:r>
      <w:r w:rsidR="00B80074">
        <w:rPr>
          <w:rFonts w:cs="Open Sans"/>
          <w:bCs/>
        </w:rPr>
        <w:t xml:space="preserve">there being </w:t>
      </w:r>
      <w:r w:rsidR="0021692C">
        <w:rPr>
          <w:rFonts w:cs="Open Sans"/>
          <w:bCs/>
        </w:rPr>
        <w:t>a greater appreciation of the importance of respecting each other’s rights and our individual and collective role in achieving this</w:t>
      </w:r>
      <w:r w:rsidR="4DC53889" w:rsidRPr="169228FF">
        <w:rPr>
          <w:rFonts w:cs="Open Sans"/>
        </w:rPr>
        <w:t>;</w:t>
      </w:r>
      <w:r w:rsidR="3D7ADE4E" w:rsidRPr="169228FF">
        <w:rPr>
          <w:rFonts w:cs="Open Sans"/>
        </w:rPr>
        <w:t xml:space="preserve"> </w:t>
      </w:r>
      <w:r w:rsidR="44820452" w:rsidRPr="169228FF">
        <w:rPr>
          <w:rFonts w:cs="Open Sans"/>
        </w:rPr>
        <w:t>a</w:t>
      </w:r>
      <w:r w:rsidR="3D7ADE4E" w:rsidRPr="169228FF">
        <w:rPr>
          <w:rFonts w:cs="Open Sans"/>
        </w:rPr>
        <w:t>nd</w:t>
      </w:r>
      <w:r w:rsidR="00B80074">
        <w:rPr>
          <w:rFonts w:cs="Open Sans"/>
          <w:bCs/>
        </w:rPr>
        <w:t xml:space="preserve"> with </w:t>
      </w:r>
      <w:r w:rsidR="009D1197">
        <w:rPr>
          <w:rFonts w:cs="Open Sans"/>
          <w:bCs/>
        </w:rPr>
        <w:t xml:space="preserve">the knowledge that no challenge is too great for our nation to face – </w:t>
      </w:r>
      <w:r w:rsidR="002A4FBA">
        <w:rPr>
          <w:rFonts w:cs="Open Sans"/>
          <w:bCs/>
        </w:rPr>
        <w:t xml:space="preserve">knowing </w:t>
      </w:r>
      <w:r w:rsidR="009D1197">
        <w:rPr>
          <w:rFonts w:cs="Open Sans"/>
          <w:bCs/>
        </w:rPr>
        <w:t>that bold, determined action can be taken on any number of human rights challenges</w:t>
      </w:r>
      <w:r w:rsidR="00F26D76">
        <w:rPr>
          <w:rFonts w:cs="Open Sans"/>
          <w:bCs/>
        </w:rPr>
        <w:t>,</w:t>
      </w:r>
      <w:r w:rsidR="00477B0D">
        <w:rPr>
          <w:rFonts w:cs="Open Sans"/>
          <w:bCs/>
        </w:rPr>
        <w:t xml:space="preserve"> if there is</w:t>
      </w:r>
      <w:r w:rsidR="006F5646">
        <w:rPr>
          <w:rFonts w:cs="Open Sans"/>
          <w:bCs/>
        </w:rPr>
        <w:t xml:space="preserve"> a</w:t>
      </w:r>
      <w:r w:rsidR="00477B0D">
        <w:rPr>
          <w:rFonts w:cs="Open Sans"/>
          <w:bCs/>
        </w:rPr>
        <w:t xml:space="preserve"> will to do so.</w:t>
      </w:r>
    </w:p>
    <w:p w14:paraId="541A48B1" w14:textId="03D15A41" w:rsidR="00684D42" w:rsidRPr="00684D42" w:rsidRDefault="00684D42" w:rsidP="00684D42">
      <w:pPr>
        <w:spacing w:after="0"/>
        <w:rPr>
          <w:rFonts w:cs="Open Sans"/>
          <w:b/>
        </w:rPr>
      </w:pPr>
      <w:r w:rsidRPr="00684D42">
        <w:rPr>
          <w:rFonts w:cs="Open Sans"/>
          <w:b/>
        </w:rPr>
        <w:t>Emeritus Professor Rosalind Croucher AM</w:t>
      </w:r>
    </w:p>
    <w:p w14:paraId="0F63A3F1" w14:textId="77777777" w:rsidR="00684D42" w:rsidRPr="00684D42" w:rsidRDefault="00684D42" w:rsidP="002D1B44">
      <w:pPr>
        <w:spacing w:before="0"/>
        <w:rPr>
          <w:rFonts w:cs="Open Sans"/>
        </w:rPr>
      </w:pPr>
      <w:r w:rsidRPr="00684D42">
        <w:rPr>
          <w:rFonts w:cs="Open Sans"/>
        </w:rPr>
        <w:t>President</w:t>
      </w:r>
    </w:p>
    <w:p w14:paraId="7C950EC4" w14:textId="78156CF7" w:rsidR="00684D42" w:rsidRPr="00684D42" w:rsidRDefault="00684D42" w:rsidP="00684D42">
      <w:pPr>
        <w:spacing w:after="0"/>
        <w:rPr>
          <w:rFonts w:cs="Open Sans"/>
          <w:bCs/>
          <w:color w:val="D45D00"/>
          <w:sz w:val="36"/>
          <w:szCs w:val="28"/>
        </w:rPr>
      </w:pPr>
      <w:bookmarkStart w:id="94" w:name="_Toc495575709"/>
      <w:bookmarkStart w:id="95" w:name="_Toc525801671"/>
      <w:bookmarkEnd w:id="85"/>
      <w:r w:rsidRPr="00684D42">
        <w:rPr>
          <w:rFonts w:cs="Open Sans"/>
        </w:rPr>
        <w:br w:type="page"/>
      </w:r>
    </w:p>
    <w:p w14:paraId="68945350" w14:textId="0F90A25D" w:rsidR="008B0C61" w:rsidRPr="008B0C61" w:rsidRDefault="00684D42" w:rsidP="00684D42">
      <w:pPr>
        <w:pStyle w:val="AHRCHeading1"/>
      </w:pPr>
      <w:bookmarkStart w:id="96" w:name="_Toc20947873"/>
      <w:bookmarkStart w:id="97" w:name="_Toc52124069"/>
      <w:r w:rsidRPr="00684D42">
        <w:lastRenderedPageBreak/>
        <w:t>Annual performance statement for non-financial outcomes</w:t>
      </w:r>
      <w:bookmarkEnd w:id="94"/>
      <w:bookmarkEnd w:id="95"/>
      <w:bookmarkEnd w:id="96"/>
      <w:bookmarkEnd w:id="97"/>
    </w:p>
    <w:p w14:paraId="2A3E1AE3" w14:textId="4336308F" w:rsidR="00323883" w:rsidRDefault="008B0C61" w:rsidP="00684D42">
      <w:pPr>
        <w:spacing w:before="360" w:after="0"/>
        <w:rPr>
          <w:rFonts w:cs="Open Sans"/>
        </w:rPr>
      </w:pPr>
      <w:r>
        <w:rPr>
          <w:rFonts w:cs="Open Sans"/>
          <w:noProof/>
        </w:rPr>
        <w:drawing>
          <wp:anchor distT="0" distB="0" distL="114300" distR="114300" simplePos="0" relativeHeight="251658243" behindDoc="0" locked="0" layoutInCell="1" allowOverlap="1" wp14:anchorId="4C8E6C20" wp14:editId="08B92E69">
            <wp:simplePos x="897775" y="1197033"/>
            <wp:positionH relativeFrom="column">
              <wp:align>left</wp:align>
            </wp:positionH>
            <wp:positionV relativeFrom="paragraph">
              <wp:align>top</wp:align>
            </wp:positionV>
            <wp:extent cx="4076700" cy="6654800"/>
            <wp:effectExtent l="0" t="0" r="0" b="0"/>
            <wp:wrapSquare wrapText="bothSides"/>
            <wp:docPr id="11" name="Immagine 11" descr="INTRODUCTORY STATEMENT&#10;As the Accountable Authority of the Australian Human Rights Commission, I present the 2018–2019 annual performance statement of the Commission. This is required under section 39(1)(a) of the Public Governance, Performance and Accountability Act 2013 (Cth). In my opinion, these annual performance statements are based on properly maintained records, accurately reflect the performance of the entity and comply with section 39(2) of the Act.&#10;Emeritus Professor Rosalind Croucher AM&#10;President and Accountable Authority&#10;17 September 20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 name="Immagine 11" descr="INTRODUCTORY STATEMENT&#10;As the Accountable Authority of the Australian Human Rights Commission, I present the 2018–2019 annual performance statement of the Commission. This is required under section 39(1)(a) of the Public Governance, Performance and Accountability Act 2013 (Cth). In my opinion, these annual performance statements are based on properly maintained records, accurately reflect the performance of the entity and comply with section 39(2) of the Act.&#10;Emeritus Professor Rosalind Croucher AM&#10;President and Accountable Authority&#10;17 September 2020"/>
                    <pic:cNvPicPr/>
                  </pic:nvPicPr>
                  <pic:blipFill>
                    <a:blip r:embed="rId36" cstate="print">
                      <a:extLst>
                        <a:ext uri="{28A0092B-C50C-407E-A947-70E740481C1C}">
                          <a14:useLocalDpi xmlns:a14="http://schemas.microsoft.com/office/drawing/2010/main" val="0"/>
                        </a:ext>
                      </a:extLst>
                    </a:blip>
                    <a:stretch>
                      <a:fillRect/>
                    </a:stretch>
                  </pic:blipFill>
                  <pic:spPr>
                    <a:xfrm>
                      <a:off x="0" y="0"/>
                      <a:ext cx="4076700" cy="6654800"/>
                    </a:xfrm>
                    <a:prstGeom prst="rect">
                      <a:avLst/>
                    </a:prstGeom>
                  </pic:spPr>
                </pic:pic>
              </a:graphicData>
            </a:graphic>
          </wp:anchor>
        </w:drawing>
      </w:r>
      <w:r>
        <w:rPr>
          <w:rFonts w:cs="Open Sans"/>
        </w:rPr>
        <w:br w:type="textWrapping" w:clear="all"/>
      </w:r>
    </w:p>
    <w:p w14:paraId="38141F5D" w14:textId="0FFF5ED5" w:rsidR="00684D42" w:rsidRPr="00684D42" w:rsidRDefault="00684D42" w:rsidP="00684D42">
      <w:pPr>
        <w:rPr>
          <w:rFonts w:cs="Open Sans"/>
          <w:lang w:val="en-GB"/>
        </w:rPr>
      </w:pPr>
      <w:r w:rsidRPr="00684D42">
        <w:rPr>
          <w:rFonts w:cs="Open Sans"/>
          <w:lang w:val="en-GB"/>
        </w:rPr>
        <w:br w:type="page"/>
      </w:r>
    </w:p>
    <w:p w14:paraId="32ED9C14" w14:textId="5AF4C6EE" w:rsidR="00684D42" w:rsidRPr="00684D42" w:rsidRDefault="00684D42" w:rsidP="00684D42">
      <w:pPr>
        <w:pStyle w:val="AHRCHeading2"/>
      </w:pPr>
      <w:bookmarkStart w:id="98" w:name="_Toc495575712"/>
      <w:bookmarkStart w:id="99" w:name="_Toc525801674"/>
      <w:bookmarkStart w:id="100" w:name="_Toc48556195"/>
      <w:bookmarkStart w:id="101" w:name="_Toc52124070"/>
      <w:r w:rsidRPr="00684D42">
        <w:lastRenderedPageBreak/>
        <w:t>Results</w:t>
      </w:r>
      <w:bookmarkEnd w:id="98"/>
      <w:bookmarkEnd w:id="99"/>
      <w:bookmarkEnd w:id="100"/>
      <w:bookmarkEnd w:id="101"/>
    </w:p>
    <w:p w14:paraId="608974EA" w14:textId="77777777" w:rsidR="00684D42" w:rsidRPr="00684D42" w:rsidRDefault="00684D42" w:rsidP="00684D42">
      <w:pPr>
        <w:pStyle w:val="AHRCHeading3"/>
      </w:pPr>
      <w:bookmarkStart w:id="102" w:name="_Toc495575913"/>
      <w:bookmarkStart w:id="103" w:name="_Toc525801675"/>
      <w:bookmarkStart w:id="104" w:name="_Toc48556196"/>
      <w:bookmarkStart w:id="105" w:name="_Toc50539692"/>
      <w:bookmarkStart w:id="106" w:name="_Toc50812937"/>
      <w:r w:rsidRPr="00684D42">
        <w:t>Introduction</w:t>
      </w:r>
      <w:bookmarkEnd w:id="102"/>
      <w:bookmarkEnd w:id="103"/>
      <w:bookmarkEnd w:id="104"/>
      <w:bookmarkEnd w:id="105"/>
      <w:bookmarkEnd w:id="106"/>
    </w:p>
    <w:p w14:paraId="14571C69" w14:textId="3B25363E" w:rsidR="00684D42" w:rsidRPr="00684D42" w:rsidRDefault="00684D42" w:rsidP="00684D42">
      <w:pPr>
        <w:rPr>
          <w:rFonts w:cs="Open Sans"/>
        </w:rPr>
      </w:pPr>
      <w:r w:rsidRPr="00684D42">
        <w:rPr>
          <w:rFonts w:cs="Open Sans"/>
        </w:rPr>
        <w:t xml:space="preserve">The Commission undertakes a wide range of activities in pursuit of our statutory </w:t>
      </w:r>
      <w:r w:rsidR="003E3446">
        <w:rPr>
          <w:rFonts w:cs="Open Sans"/>
        </w:rPr>
        <w:t>functions</w:t>
      </w:r>
      <w:r w:rsidRPr="00684D42">
        <w:rPr>
          <w:rFonts w:cs="Open Sans"/>
        </w:rPr>
        <w:t>. We focus our work on issues that constitute ‘protected attributes’ under federal discrimination law or for which there is a mandated special</w:t>
      </w:r>
      <w:r w:rsidR="5671B627" w:rsidRPr="2C7EAB5A">
        <w:rPr>
          <w:rFonts w:cs="Open Sans"/>
        </w:rPr>
        <w:t xml:space="preserve"> purpose</w:t>
      </w:r>
      <w:r w:rsidR="3516C92E" w:rsidRPr="2C7EAB5A">
        <w:rPr>
          <w:rFonts w:cs="Open Sans"/>
        </w:rPr>
        <w:t xml:space="preserve"> </w:t>
      </w:r>
      <w:r w:rsidR="54D62E0B" w:rsidRPr="2C7EAB5A">
        <w:rPr>
          <w:rFonts w:cs="Open Sans"/>
        </w:rPr>
        <w:t>C</w:t>
      </w:r>
      <w:r w:rsidR="3516C92E" w:rsidRPr="2C7EAB5A">
        <w:rPr>
          <w:rFonts w:cs="Open Sans"/>
        </w:rPr>
        <w:t>ommissioner.</w:t>
      </w:r>
      <w:r w:rsidRPr="00684D42">
        <w:rPr>
          <w:rFonts w:cs="Open Sans"/>
        </w:rPr>
        <w:t xml:space="preserve"> This includes</w:t>
      </w:r>
      <w:r w:rsidR="1AA1D4E4" w:rsidRPr="4CC7BEBC">
        <w:rPr>
          <w:rFonts w:cs="Open Sans"/>
        </w:rPr>
        <w:t>:</w:t>
      </w:r>
      <w:r w:rsidRPr="00684D42">
        <w:rPr>
          <w:rFonts w:cs="Open Sans"/>
        </w:rPr>
        <w:t xml:space="preserve"> race</w:t>
      </w:r>
      <w:r w:rsidR="5D1A83CC" w:rsidRPr="4CC7BEBC">
        <w:rPr>
          <w:rFonts w:cs="Open Sans"/>
        </w:rPr>
        <w:t>;</w:t>
      </w:r>
      <w:r w:rsidRPr="00684D42">
        <w:rPr>
          <w:rFonts w:cs="Open Sans"/>
        </w:rPr>
        <w:t xml:space="preserve"> age</w:t>
      </w:r>
      <w:r w:rsidR="0CF32605" w:rsidRPr="4CC7BEBC">
        <w:rPr>
          <w:rFonts w:cs="Open Sans"/>
        </w:rPr>
        <w:t>;</w:t>
      </w:r>
      <w:r w:rsidRPr="00684D42">
        <w:rPr>
          <w:rFonts w:cs="Open Sans"/>
        </w:rPr>
        <w:t xml:space="preserve"> disability</w:t>
      </w:r>
      <w:r w:rsidR="7E55EF3E" w:rsidRPr="4CC7BEBC">
        <w:rPr>
          <w:rFonts w:cs="Open Sans"/>
        </w:rPr>
        <w:t>;</w:t>
      </w:r>
      <w:r w:rsidRPr="00684D42">
        <w:rPr>
          <w:rFonts w:cs="Open Sans"/>
        </w:rPr>
        <w:t xml:space="preserve"> sex discrimination</w:t>
      </w:r>
      <w:r w:rsidR="3E09AC50" w:rsidRPr="783F5DCE">
        <w:rPr>
          <w:rFonts w:cs="Open Sans"/>
        </w:rPr>
        <w:t>;</w:t>
      </w:r>
      <w:r w:rsidRPr="00684D42">
        <w:rPr>
          <w:rFonts w:cs="Open Sans"/>
        </w:rPr>
        <w:t xml:space="preserve"> Aboriginal and Torres Strait Islander social justice</w:t>
      </w:r>
      <w:r w:rsidR="57F5F4E9" w:rsidRPr="783F5DCE">
        <w:rPr>
          <w:rFonts w:cs="Open Sans"/>
        </w:rPr>
        <w:t>;</w:t>
      </w:r>
      <w:r w:rsidRPr="00684D42">
        <w:rPr>
          <w:rFonts w:cs="Open Sans"/>
        </w:rPr>
        <w:t xml:space="preserve"> children</w:t>
      </w:r>
      <w:r w:rsidR="274E0AA2" w:rsidRPr="783F5DCE">
        <w:rPr>
          <w:rFonts w:cs="Open Sans"/>
        </w:rPr>
        <w:t>;</w:t>
      </w:r>
      <w:r w:rsidRPr="00684D42">
        <w:rPr>
          <w:rFonts w:cs="Open Sans"/>
        </w:rPr>
        <w:t xml:space="preserve"> sexual orientation, gender identity and intersex status</w:t>
      </w:r>
      <w:r w:rsidR="205EAB02" w:rsidRPr="38DA1CBE">
        <w:rPr>
          <w:rFonts w:cs="Open Sans"/>
        </w:rPr>
        <w:t>;</w:t>
      </w:r>
      <w:r w:rsidRPr="00684D42">
        <w:rPr>
          <w:rFonts w:cs="Open Sans"/>
        </w:rPr>
        <w:t xml:space="preserve"> and issues within the role of </w:t>
      </w:r>
      <w:r w:rsidR="1D947F3F" w:rsidRPr="38DA1CBE">
        <w:rPr>
          <w:rFonts w:cs="Open Sans"/>
        </w:rPr>
        <w:t xml:space="preserve">the </w:t>
      </w:r>
      <w:r w:rsidRPr="00684D42">
        <w:rPr>
          <w:rFonts w:cs="Open Sans"/>
        </w:rPr>
        <w:t xml:space="preserve">Human Rights Commissioner, </w:t>
      </w:r>
      <w:r w:rsidR="5ABD75FD" w:rsidRPr="4581874D">
        <w:rPr>
          <w:rFonts w:cs="Open Sans"/>
        </w:rPr>
        <w:t>including</w:t>
      </w:r>
      <w:r w:rsidRPr="00684D42">
        <w:rPr>
          <w:rFonts w:cs="Open Sans"/>
        </w:rPr>
        <w:t xml:space="preserve"> asylum seekers and immigration, national security and technology issues.</w:t>
      </w:r>
    </w:p>
    <w:p w14:paraId="6CE9B518" w14:textId="1E040368" w:rsidR="00684D42" w:rsidRPr="00684D42" w:rsidRDefault="00684D42" w:rsidP="00684D42">
      <w:pPr>
        <w:rPr>
          <w:rFonts w:cs="Open Sans"/>
        </w:rPr>
      </w:pPr>
      <w:r w:rsidRPr="00684D42">
        <w:rPr>
          <w:rFonts w:cs="Open Sans"/>
        </w:rPr>
        <w:t xml:space="preserve">We must inquire into and attempt to conciliate complaints of unlawful discrimination, and breaches of human rights, and process applications for exemptions under the age, disability and sex discrimination </w:t>
      </w:r>
      <w:r w:rsidR="00BD3259">
        <w:rPr>
          <w:rFonts w:cs="Open Sans"/>
        </w:rPr>
        <w:t>a</w:t>
      </w:r>
      <w:r w:rsidRPr="00684D42">
        <w:rPr>
          <w:rFonts w:cs="Open Sans"/>
        </w:rPr>
        <w:t>cts.</w:t>
      </w:r>
    </w:p>
    <w:p w14:paraId="5CD54876" w14:textId="77777777" w:rsidR="00684D42" w:rsidRPr="00684D42" w:rsidRDefault="00684D42" w:rsidP="00684D42">
      <w:pPr>
        <w:rPr>
          <w:rFonts w:cs="Open Sans"/>
        </w:rPr>
      </w:pPr>
      <w:r w:rsidRPr="00684D42">
        <w:rPr>
          <w:rFonts w:cs="Open Sans"/>
        </w:rPr>
        <w:t>We may also produce reports to the federal Parliament in relation to the enjoyment and exercise of human rights by children in Australia, by Aboriginal persons and Torres Strait Islanders, and in relation to complaints of breaches of human rights. We have a range of functions to raise awareness, conduct research and develop educational resources about human rights, and consider the compatibility of legislation with human rights.</w:t>
      </w:r>
    </w:p>
    <w:p w14:paraId="44134D69" w14:textId="77777777" w:rsidR="0063769C" w:rsidRDefault="00684D42" w:rsidP="00684D42">
      <w:pPr>
        <w:rPr>
          <w:rFonts w:cs="Open Sans"/>
        </w:rPr>
      </w:pPr>
      <w:r w:rsidRPr="00684D42">
        <w:rPr>
          <w:rFonts w:cs="Open Sans"/>
        </w:rPr>
        <w:t xml:space="preserve">The </w:t>
      </w:r>
      <w:r w:rsidRPr="00684D42">
        <w:rPr>
          <w:rFonts w:cs="Open Sans"/>
          <w:i/>
        </w:rPr>
        <w:t>Australian Human Rights Commission Act 1986</w:t>
      </w:r>
      <w:r w:rsidRPr="00684D42">
        <w:rPr>
          <w:rFonts w:cs="Open Sans"/>
        </w:rPr>
        <w:t xml:space="preserve"> (Cth) requires us to exercise our functions in a manner that achieves the ‘greatest possible benefit to the people of Australia’ and ‘with regard for the indivisibility and universality of human rights’. Accordingly, we also conduct human rights education, intervene in human rights matters before the courts, and promote the role of business in addressing human rights.</w:t>
      </w:r>
    </w:p>
    <w:p w14:paraId="5E3431E5" w14:textId="371F3A7B" w:rsidR="00684D42" w:rsidRPr="00684D42" w:rsidRDefault="00684D42" w:rsidP="00684D42">
      <w:pPr>
        <w:rPr>
          <w:rFonts w:cs="Open Sans"/>
        </w:rPr>
      </w:pPr>
      <w:r w:rsidRPr="00684D42">
        <w:rPr>
          <w:rFonts w:cs="Open Sans"/>
        </w:rPr>
        <w:t>Our work priorities are set through an annual planning process framed by the four goals in our 2019–</w:t>
      </w:r>
      <w:r w:rsidR="000F2CD0">
        <w:rPr>
          <w:rFonts w:cs="Open Sans"/>
        </w:rPr>
        <w:t>20</w:t>
      </w:r>
      <w:r w:rsidRPr="00684D42">
        <w:rPr>
          <w:rFonts w:cs="Open Sans"/>
        </w:rPr>
        <w:t>20 Corporate Plan. In addition, the Commission ensures its work helps achieve the outcome articulated in its Portfolio Budget Statement, being:</w:t>
      </w:r>
    </w:p>
    <w:p w14:paraId="136B078B" w14:textId="77777777" w:rsidR="00684D42" w:rsidRPr="00684D42" w:rsidRDefault="00684D42" w:rsidP="0063769C">
      <w:pPr>
        <w:spacing w:before="120" w:after="120"/>
        <w:ind w:left="1440"/>
        <w:rPr>
          <w:rFonts w:cs="Open Sans"/>
          <w:iCs/>
          <w:sz w:val="22"/>
        </w:rPr>
      </w:pPr>
      <w:r w:rsidRPr="00684D42">
        <w:rPr>
          <w:rFonts w:cs="Open Sans"/>
          <w:iCs/>
          <w:sz w:val="22"/>
        </w:rPr>
        <w:t>An Australian society in which human rights are respected, protected and promoted through independent investigation and resolution of complaints, education and research to promote and eliminate discrimination, and monitoring and reporting on human rights.</w:t>
      </w:r>
    </w:p>
    <w:p w14:paraId="18972901" w14:textId="77777777" w:rsidR="00446A9A" w:rsidRDefault="00446A9A">
      <w:pPr>
        <w:keepLines w:val="0"/>
        <w:spacing w:before="0" w:after="0"/>
        <w:rPr>
          <w:rFonts w:cs="Open Sans"/>
          <w:color w:val="000000" w:themeColor="text1"/>
        </w:rPr>
      </w:pPr>
      <w:r>
        <w:rPr>
          <w:rFonts w:cs="Open Sans"/>
          <w:color w:val="000000" w:themeColor="text1"/>
        </w:rPr>
        <w:br w:type="page"/>
      </w:r>
    </w:p>
    <w:p w14:paraId="0C0D21D0" w14:textId="4D2B7E40" w:rsidR="00684D42" w:rsidRPr="00684D42" w:rsidRDefault="00684D42" w:rsidP="0063769C">
      <w:pPr>
        <w:spacing w:before="120" w:after="120"/>
        <w:rPr>
          <w:rFonts w:cs="Open Sans"/>
          <w:color w:val="000000" w:themeColor="text1"/>
        </w:rPr>
      </w:pPr>
      <w:r w:rsidRPr="00684D42">
        <w:rPr>
          <w:rFonts w:cs="Open Sans"/>
          <w:color w:val="000000" w:themeColor="text1"/>
        </w:rPr>
        <w:lastRenderedPageBreak/>
        <w:t>the sole program of which, Program 1.1, is:</w:t>
      </w:r>
    </w:p>
    <w:p w14:paraId="6ED6D285" w14:textId="77777777" w:rsidR="00684D42" w:rsidRPr="00684D42" w:rsidRDefault="00684D42" w:rsidP="0063769C">
      <w:pPr>
        <w:spacing w:before="120" w:after="120"/>
        <w:ind w:left="1440"/>
        <w:rPr>
          <w:rFonts w:cs="Open Sans"/>
          <w:iCs/>
          <w:color w:val="000000" w:themeColor="text1"/>
          <w:sz w:val="22"/>
        </w:rPr>
      </w:pPr>
      <w:r w:rsidRPr="00684D42">
        <w:rPr>
          <w:rFonts w:cs="Open Sans"/>
          <w:iCs/>
          <w:color w:val="000000" w:themeColor="text1"/>
          <w:sz w:val="22"/>
        </w:rPr>
        <w:t>Australians have access to independent human rights complaint handling and public inquiries processes and benefit from human rights education, promotion and monitoring, and compliance activities.</w:t>
      </w:r>
    </w:p>
    <w:p w14:paraId="42572DBB" w14:textId="547B4F97" w:rsidR="00684D42" w:rsidRPr="00684D42" w:rsidRDefault="00684D42" w:rsidP="00684D42">
      <w:pPr>
        <w:pStyle w:val="AHRCHeading3"/>
      </w:pPr>
      <w:bookmarkStart w:id="107" w:name="_Toc495575914"/>
      <w:bookmarkStart w:id="108" w:name="_Toc525801676"/>
      <w:bookmarkStart w:id="109" w:name="_Toc48556197"/>
      <w:bookmarkStart w:id="110" w:name="_Toc50539693"/>
      <w:r w:rsidRPr="00684D42">
        <w:t xml:space="preserve">Performance </w:t>
      </w:r>
      <w:bookmarkEnd w:id="107"/>
      <w:bookmarkEnd w:id="108"/>
      <w:bookmarkEnd w:id="109"/>
      <w:r w:rsidR="005C2012">
        <w:t>measurement</w:t>
      </w:r>
      <w:bookmarkEnd w:id="110"/>
      <w:r w:rsidR="00264613">
        <w:t xml:space="preserve"> </w:t>
      </w:r>
    </w:p>
    <w:p w14:paraId="6A1F1BB8" w14:textId="7FE43AAF" w:rsidR="00560961" w:rsidRPr="00DF0D99" w:rsidRDefault="00684D42" w:rsidP="00B874E8">
      <w:r w:rsidRPr="00684D42">
        <w:rPr>
          <w:rFonts w:cs="Open Sans"/>
          <w:color w:val="000000" w:themeColor="text1"/>
        </w:rPr>
        <w:t xml:space="preserve">The performance statement on </w:t>
      </w:r>
      <w:r w:rsidRPr="00B33F1C">
        <w:rPr>
          <w:rFonts w:cs="Open Sans"/>
          <w:color w:val="000000" w:themeColor="text1"/>
        </w:rPr>
        <w:t xml:space="preserve">pages </w:t>
      </w:r>
      <w:r w:rsidR="00346737" w:rsidRPr="00B33F1C">
        <w:rPr>
          <w:rFonts w:cs="Open Sans"/>
          <w:color w:val="000000" w:themeColor="text1"/>
        </w:rPr>
        <w:t>2</w:t>
      </w:r>
      <w:r w:rsidR="00445E25" w:rsidRPr="00B33F1C">
        <w:rPr>
          <w:rFonts w:cs="Open Sans"/>
          <w:color w:val="000000" w:themeColor="text1"/>
        </w:rPr>
        <w:t>3</w:t>
      </w:r>
      <w:r w:rsidRPr="00B33F1C">
        <w:rPr>
          <w:rFonts w:cs="Open Sans"/>
          <w:color w:val="000000" w:themeColor="text1"/>
        </w:rPr>
        <w:t>–</w:t>
      </w:r>
      <w:r w:rsidR="00346737" w:rsidRPr="00B33F1C">
        <w:rPr>
          <w:rFonts w:cs="Open Sans"/>
          <w:color w:val="000000" w:themeColor="text1"/>
        </w:rPr>
        <w:t>10</w:t>
      </w:r>
      <w:r w:rsidR="00B33F1C" w:rsidRPr="00B33F1C">
        <w:rPr>
          <w:rFonts w:cs="Open Sans"/>
          <w:color w:val="000000" w:themeColor="text1"/>
        </w:rPr>
        <w:t>1</w:t>
      </w:r>
      <w:r w:rsidRPr="00B33F1C">
        <w:rPr>
          <w:rFonts w:cs="Open Sans"/>
          <w:color w:val="000000" w:themeColor="text1"/>
        </w:rPr>
        <w:t xml:space="preserve"> of this report </w:t>
      </w:r>
      <w:r w:rsidR="003E3446" w:rsidRPr="00B33F1C">
        <w:rPr>
          <w:rFonts w:cs="Open Sans"/>
          <w:color w:val="000000" w:themeColor="text1"/>
        </w:rPr>
        <w:t>identifies how</w:t>
      </w:r>
      <w:r w:rsidRPr="00B33F1C">
        <w:rPr>
          <w:rFonts w:cs="Open Sans"/>
          <w:color w:val="000000" w:themeColor="text1"/>
        </w:rPr>
        <w:t xml:space="preserve"> the Commission has met its purpose. These results are reported</w:t>
      </w:r>
      <w:r w:rsidRPr="00684D42">
        <w:rPr>
          <w:rFonts w:cs="Open Sans"/>
          <w:color w:val="000000" w:themeColor="text1"/>
        </w:rPr>
        <w:t xml:space="preserve"> in relation to </w:t>
      </w:r>
      <w:r w:rsidR="00BD3259">
        <w:rPr>
          <w:rFonts w:cs="Open Sans"/>
          <w:color w:val="000000" w:themeColor="text1"/>
        </w:rPr>
        <w:t>our</w:t>
      </w:r>
      <w:r w:rsidRPr="00684D42">
        <w:rPr>
          <w:rFonts w:cs="Open Sans"/>
          <w:color w:val="000000" w:themeColor="text1"/>
        </w:rPr>
        <w:t xml:space="preserve"> </w:t>
      </w:r>
      <w:r w:rsidR="00791796">
        <w:rPr>
          <w:rFonts w:cs="Open Sans"/>
          <w:color w:val="000000" w:themeColor="text1"/>
        </w:rPr>
        <w:t>Performance</w:t>
      </w:r>
      <w:r w:rsidR="00F20701">
        <w:rPr>
          <w:rFonts w:cs="Open Sans"/>
          <w:color w:val="000000" w:themeColor="text1"/>
        </w:rPr>
        <w:t xml:space="preserve"> </w:t>
      </w:r>
      <w:r w:rsidR="00791796">
        <w:rPr>
          <w:rFonts w:cs="Open Sans"/>
          <w:color w:val="000000" w:themeColor="text1"/>
        </w:rPr>
        <w:t xml:space="preserve">measurement framework, </w:t>
      </w:r>
      <w:r w:rsidR="00791796" w:rsidRPr="00684D42">
        <w:rPr>
          <w:rFonts w:cs="Open Sans"/>
          <w:color w:val="000000" w:themeColor="text1"/>
        </w:rPr>
        <w:t>published in the 2019–</w:t>
      </w:r>
      <w:r w:rsidR="00791796">
        <w:rPr>
          <w:rFonts w:cs="Open Sans"/>
          <w:color w:val="000000" w:themeColor="text1"/>
        </w:rPr>
        <w:t>20</w:t>
      </w:r>
      <w:r w:rsidR="00791796" w:rsidRPr="00684D42">
        <w:rPr>
          <w:rFonts w:cs="Open Sans"/>
          <w:color w:val="000000" w:themeColor="text1"/>
        </w:rPr>
        <w:t>20 Corporate Plan.</w:t>
      </w:r>
      <w:r w:rsidR="004B04C4">
        <w:rPr>
          <w:rStyle w:val="EndnoteReference"/>
          <w:rFonts w:cs="Open Sans"/>
          <w:color w:val="000000" w:themeColor="text1"/>
        </w:rPr>
        <w:endnoteReference w:id="2"/>
      </w:r>
      <w:r w:rsidR="004B04C4" w:rsidRPr="00684D42">
        <w:rPr>
          <w:rFonts w:cs="Open Sans"/>
          <w:color w:val="000000" w:themeColor="text1"/>
        </w:rPr>
        <w:t xml:space="preserve"> </w:t>
      </w:r>
      <w:r w:rsidR="00560961">
        <w:rPr>
          <w:rFonts w:cs="Open Sans"/>
          <w:color w:val="000000" w:themeColor="text1"/>
        </w:rPr>
        <w:t>In</w:t>
      </w:r>
      <w:r w:rsidR="00560961" w:rsidRPr="00DF0D99">
        <w:t xml:space="preserve"> this framework our purpose and functions are reflected in </w:t>
      </w:r>
      <w:r w:rsidR="00560961">
        <w:t xml:space="preserve">the </w:t>
      </w:r>
      <w:r w:rsidR="00560961" w:rsidRPr="00DF0D99">
        <w:t xml:space="preserve">organisational goals and outcomes. The outcomes </w:t>
      </w:r>
      <w:bookmarkStart w:id="111" w:name="_Hlk11248127"/>
      <w:r w:rsidR="00560961" w:rsidRPr="00DF0D99">
        <w:t>are pitched to a level where we can reasonably expect to contribute to them:</w:t>
      </w:r>
    </w:p>
    <w:p w14:paraId="467744E6" w14:textId="77777777" w:rsidR="00560961" w:rsidRPr="00DF0D99" w:rsidRDefault="00560961" w:rsidP="00F86C27">
      <w:pPr>
        <w:numPr>
          <w:ilvl w:val="0"/>
          <w:numId w:val="53"/>
        </w:numPr>
        <w:spacing w:before="120" w:after="120"/>
        <w:ind w:left="777" w:hanging="357"/>
      </w:pPr>
      <w:r w:rsidRPr="00DF0D99">
        <w:t>within the four-year outlook of each corporate plan,</w:t>
      </w:r>
    </w:p>
    <w:p w14:paraId="689B0A56" w14:textId="4A051EC4" w:rsidR="00560961" w:rsidRPr="00DF0D99" w:rsidRDefault="00560961" w:rsidP="00F86C27">
      <w:pPr>
        <w:numPr>
          <w:ilvl w:val="0"/>
          <w:numId w:val="53"/>
        </w:numPr>
        <w:spacing w:before="120" w:after="120"/>
        <w:ind w:left="777" w:hanging="357"/>
      </w:pPr>
      <w:r w:rsidRPr="00DF0D99">
        <w:t xml:space="preserve">through the collective contributions of </w:t>
      </w:r>
      <w:r>
        <w:t>our</w:t>
      </w:r>
      <w:r w:rsidRPr="00DF0D99">
        <w:t xml:space="preserve"> President and Commissioners</w:t>
      </w:r>
      <w:r>
        <w:t xml:space="preserve"> across their individual terms</w:t>
      </w:r>
      <w:r w:rsidRPr="00DF0D99">
        <w:t xml:space="preserve">, and </w:t>
      </w:r>
      <w:r>
        <w:t xml:space="preserve">through </w:t>
      </w:r>
      <w:r w:rsidRPr="00DF0D99">
        <w:t>our ongoing programs and services,</w:t>
      </w:r>
      <w:r>
        <w:t xml:space="preserve"> and</w:t>
      </w:r>
    </w:p>
    <w:p w14:paraId="1EE87CD5" w14:textId="4A1F3199" w:rsidR="00560961" w:rsidRPr="00DF0D99" w:rsidRDefault="00560961" w:rsidP="00F86C27">
      <w:pPr>
        <w:numPr>
          <w:ilvl w:val="0"/>
          <w:numId w:val="53"/>
        </w:numPr>
        <w:spacing w:before="120" w:after="120"/>
        <w:ind w:left="777" w:hanging="357"/>
      </w:pPr>
      <w:r w:rsidRPr="00DF0D99">
        <w:t xml:space="preserve">in </w:t>
      </w:r>
      <w:r>
        <w:t>an</w:t>
      </w:r>
      <w:r w:rsidRPr="00DF0D99">
        <w:t xml:space="preserve"> operating context</w:t>
      </w:r>
      <w:r>
        <w:t xml:space="preserve"> that remains stable</w:t>
      </w:r>
      <w:r w:rsidRPr="00DF0D99">
        <w:t>.</w:t>
      </w:r>
      <w:bookmarkEnd w:id="111"/>
    </w:p>
    <w:p w14:paraId="5809A6F5" w14:textId="7D060543" w:rsidR="00560961" w:rsidRPr="00DF0D99" w:rsidRDefault="00560961" w:rsidP="00B874E8">
      <w:r w:rsidRPr="00DF0D99">
        <w:t>Progress indicators</w:t>
      </w:r>
      <w:r w:rsidRPr="00DF0D99">
        <w:rPr>
          <w:i/>
          <w:iCs/>
        </w:rPr>
        <w:t xml:space="preserve"> </w:t>
      </w:r>
      <w:r w:rsidRPr="00DF0D99">
        <w:t xml:space="preserve">are mapped to each of the outcomes. They are designed to provide reasonable evidence of contribution to the outcome, and include output, process, and outcome measures. They are, in turn, supported by </w:t>
      </w:r>
      <w:r>
        <w:t xml:space="preserve">a range of </w:t>
      </w:r>
      <w:r w:rsidRPr="00DF0D99">
        <w:t>data from monitoring and evaluation strategies implemented across the Commission’s programs and services.</w:t>
      </w:r>
    </w:p>
    <w:p w14:paraId="0DA83989" w14:textId="77777777" w:rsidR="00560961" w:rsidRDefault="00560961" w:rsidP="00684D42">
      <w:pPr>
        <w:rPr>
          <w:rFonts w:cs="Open Sans"/>
          <w:color w:val="000000" w:themeColor="text1"/>
        </w:rPr>
      </w:pPr>
      <w:r w:rsidRPr="00684D42">
        <w:rPr>
          <w:rFonts w:cs="Open Sans"/>
          <w:color w:val="000000" w:themeColor="text1"/>
        </w:rPr>
        <w:t xml:space="preserve">Six of the outcomes correspond to the performance criteria in the Commission’s </w:t>
      </w:r>
      <w:r>
        <w:rPr>
          <w:rFonts w:cs="Open Sans"/>
          <w:color w:val="000000" w:themeColor="text1"/>
        </w:rPr>
        <w:t>Portfolio budget statement (PBS</w:t>
      </w:r>
      <w:r w:rsidRPr="00684D42">
        <w:rPr>
          <w:rFonts w:cs="Open Sans"/>
          <w:color w:val="000000" w:themeColor="text1"/>
        </w:rPr>
        <w:t>)</w:t>
      </w:r>
      <w:r>
        <w:rPr>
          <w:rFonts w:cs="Open Sans"/>
          <w:color w:val="000000" w:themeColor="text1"/>
        </w:rPr>
        <w:t>, and e</w:t>
      </w:r>
      <w:r w:rsidRPr="00684D42">
        <w:rPr>
          <w:rFonts w:cs="Open Sans"/>
          <w:color w:val="000000" w:themeColor="text1"/>
        </w:rPr>
        <w:t>leven</w:t>
      </w:r>
      <w:r>
        <w:rPr>
          <w:rFonts w:cs="Open Sans"/>
          <w:color w:val="000000" w:themeColor="text1"/>
        </w:rPr>
        <w:t xml:space="preserve"> of the</w:t>
      </w:r>
      <w:r w:rsidRPr="00684D42">
        <w:rPr>
          <w:rFonts w:cs="Open Sans"/>
          <w:color w:val="000000" w:themeColor="text1"/>
        </w:rPr>
        <w:t xml:space="preserve"> indicators correspond to the </w:t>
      </w:r>
      <w:r>
        <w:rPr>
          <w:rFonts w:cs="Open Sans"/>
          <w:color w:val="000000" w:themeColor="text1"/>
        </w:rPr>
        <w:t xml:space="preserve">performance </w:t>
      </w:r>
      <w:r w:rsidRPr="00684D42">
        <w:rPr>
          <w:rFonts w:cs="Open Sans"/>
          <w:color w:val="000000" w:themeColor="text1"/>
        </w:rPr>
        <w:t xml:space="preserve">targets in our PBS. This relationship is </w:t>
      </w:r>
      <w:r w:rsidRPr="00977FBA">
        <w:rPr>
          <w:rFonts w:cs="Open Sans"/>
        </w:rPr>
        <w:t xml:space="preserve">indicated in </w:t>
      </w:r>
      <w:r>
        <w:rPr>
          <w:rFonts w:cs="Open Sans"/>
        </w:rPr>
        <w:t xml:space="preserve">the full </w:t>
      </w:r>
      <w:r>
        <w:rPr>
          <w:rFonts w:cs="Open Sans"/>
          <w:color w:val="000000" w:themeColor="text1"/>
        </w:rPr>
        <w:t xml:space="preserve">framework table, located in Appendix 1, </w:t>
      </w:r>
      <w:r w:rsidRPr="00684D42">
        <w:rPr>
          <w:rFonts w:cs="Open Sans"/>
          <w:color w:val="000000" w:themeColor="text1"/>
        </w:rPr>
        <w:t>and throughout the following statement. In this way, a clear line of sight is maintained between our PBS, work plan and results.</w:t>
      </w:r>
      <w:r>
        <w:rPr>
          <w:rFonts w:cs="Open Sans"/>
          <w:color w:val="000000" w:themeColor="text1"/>
        </w:rPr>
        <w:t xml:space="preserve"> </w:t>
      </w:r>
    </w:p>
    <w:p w14:paraId="0DAC6DEB" w14:textId="158E42E0" w:rsidR="00560961" w:rsidRDefault="00560961" w:rsidP="00684D42">
      <w:pPr>
        <w:rPr>
          <w:rFonts w:cs="Open Sans"/>
          <w:color w:val="000000" w:themeColor="text1"/>
        </w:rPr>
      </w:pPr>
      <w:r w:rsidRPr="00684D42">
        <w:rPr>
          <w:rFonts w:cs="Open Sans"/>
          <w:color w:val="000000" w:themeColor="text1"/>
        </w:rPr>
        <w:t xml:space="preserve">In reporting against all the </w:t>
      </w:r>
      <w:r>
        <w:rPr>
          <w:rFonts w:cs="Open Sans"/>
          <w:color w:val="000000" w:themeColor="text1"/>
        </w:rPr>
        <w:t>progress</w:t>
      </w:r>
      <w:r w:rsidRPr="00684D42">
        <w:rPr>
          <w:rFonts w:cs="Open Sans"/>
          <w:color w:val="000000" w:themeColor="text1"/>
        </w:rPr>
        <w:t xml:space="preserve"> indicators, we have focused on case studies and exemplar activities to demonstrate our performance.</w:t>
      </w:r>
    </w:p>
    <w:p w14:paraId="057FFF87" w14:textId="77777777" w:rsidR="00560961" w:rsidRDefault="00560961" w:rsidP="00684D42">
      <w:pPr>
        <w:rPr>
          <w:rFonts w:cs="Open Sans"/>
          <w:color w:val="000000" w:themeColor="text1"/>
          <w:lang w:val="en-GB" w:eastAsia="en-GB"/>
        </w:rPr>
      </w:pPr>
      <w:bookmarkStart w:id="112" w:name="_Toc495575915"/>
      <w:bookmarkStart w:id="113" w:name="_Toc525801677"/>
    </w:p>
    <w:p w14:paraId="2B018AE4" w14:textId="5CD8D569" w:rsidR="00AC6186" w:rsidRPr="00684D42" w:rsidRDefault="00AC6186" w:rsidP="00684D42">
      <w:pPr>
        <w:rPr>
          <w:rFonts w:cs="Open Sans"/>
          <w:color w:val="000000" w:themeColor="text1"/>
          <w:lang w:val="en-GB" w:eastAsia="en-GB"/>
        </w:rPr>
        <w:sectPr w:rsidR="00AC6186" w:rsidRPr="00684D42" w:rsidSect="00D7407A">
          <w:endnotePr>
            <w:numFmt w:val="decimal"/>
          </w:endnotePr>
          <w:pgSz w:w="11906" w:h="16838" w:code="9"/>
          <w:pgMar w:top="1134" w:right="1418" w:bottom="1134" w:left="1418" w:header="851" w:footer="851" w:gutter="0"/>
          <w:cols w:space="708"/>
          <w:titlePg/>
          <w:docGrid w:linePitch="360"/>
        </w:sectPr>
      </w:pPr>
    </w:p>
    <w:p w14:paraId="082BB558" w14:textId="7A0CD756" w:rsidR="00560961" w:rsidRPr="00684D42" w:rsidRDefault="00560961" w:rsidP="00684D42">
      <w:pPr>
        <w:pStyle w:val="AHRCHeading2"/>
      </w:pPr>
      <w:bookmarkStart w:id="114" w:name="_Toc48556199"/>
      <w:bookmarkStart w:id="115" w:name="_Toc52124071"/>
      <w:bookmarkEnd w:id="112"/>
      <w:bookmarkEnd w:id="113"/>
      <w:r w:rsidRPr="00684D42">
        <w:lastRenderedPageBreak/>
        <w:t>Audit Committee</w:t>
      </w:r>
      <w:bookmarkEnd w:id="114"/>
      <w:bookmarkEnd w:id="115"/>
    </w:p>
    <w:p w14:paraId="2C8B6C2F" w14:textId="354723D2" w:rsidR="00560961" w:rsidRDefault="00560961" w:rsidP="00085E68">
      <w:pPr>
        <w:spacing w:before="120" w:after="120"/>
        <w:rPr>
          <w:rFonts w:cs="Open Sans"/>
          <w:color w:val="000000" w:themeColor="text1"/>
        </w:rPr>
      </w:pPr>
      <w:r w:rsidRPr="291DD0E7">
        <w:rPr>
          <w:rFonts w:cs="Open Sans"/>
          <w:color w:val="000000" w:themeColor="text1"/>
        </w:rPr>
        <w:t xml:space="preserve">Under the PGPA Rule requirement (subsection 17(2)(b)), our </w:t>
      </w:r>
      <w:r>
        <w:rPr>
          <w:rFonts w:cs="Open Sans"/>
          <w:color w:val="000000" w:themeColor="text1"/>
        </w:rPr>
        <w:t>A</w:t>
      </w:r>
      <w:r w:rsidRPr="291DD0E7">
        <w:rPr>
          <w:rFonts w:cs="Open Sans"/>
          <w:color w:val="000000" w:themeColor="text1"/>
        </w:rPr>
        <w:t xml:space="preserve">udit </w:t>
      </w:r>
      <w:r w:rsidRPr="35ECDA57">
        <w:rPr>
          <w:rFonts w:cs="Open Sans"/>
          <w:color w:val="000000" w:themeColor="text1"/>
        </w:rPr>
        <w:t xml:space="preserve">and </w:t>
      </w:r>
      <w:r>
        <w:rPr>
          <w:rFonts w:cs="Open Sans"/>
          <w:color w:val="000000" w:themeColor="text1"/>
        </w:rPr>
        <w:t>R</w:t>
      </w:r>
      <w:r w:rsidRPr="35ECDA57">
        <w:rPr>
          <w:rFonts w:cs="Open Sans"/>
          <w:color w:val="000000" w:themeColor="text1"/>
        </w:rPr>
        <w:t>isk Committee</w:t>
      </w:r>
      <w:r w:rsidRPr="291DD0E7">
        <w:rPr>
          <w:rFonts w:cs="Open Sans"/>
          <w:color w:val="000000" w:themeColor="text1"/>
        </w:rPr>
        <w:t xml:space="preserve"> has assessed this performance statement, reviewing the</w:t>
      </w:r>
      <w:r>
        <w:rPr>
          <w:rFonts w:cs="Open Sans"/>
          <w:color w:val="000000" w:themeColor="text1"/>
        </w:rPr>
        <w:t xml:space="preserve"> </w:t>
      </w:r>
      <w:r w:rsidRPr="291DD0E7">
        <w:rPr>
          <w:rFonts w:cs="Open Sans"/>
          <w:color w:val="000000" w:themeColor="text1"/>
        </w:rPr>
        <w:t xml:space="preserve">performance information, systems and framework and the completeness and appropriateness of our performance reporting. </w:t>
      </w:r>
    </w:p>
    <w:p w14:paraId="4DD02FBF" w14:textId="7DEE01B0" w:rsidR="00560961" w:rsidRDefault="00560961" w:rsidP="291DD0E7">
      <w:pPr>
        <w:spacing w:before="120" w:after="120"/>
        <w:rPr>
          <w:rFonts w:cs="Open Sans"/>
          <w:color w:val="000000" w:themeColor="text1"/>
        </w:rPr>
      </w:pPr>
      <w:r w:rsidRPr="291DD0E7">
        <w:rPr>
          <w:rFonts w:cs="Open Sans"/>
          <w:color w:val="000000" w:themeColor="text1"/>
        </w:rPr>
        <w:t>Under the PGPA Rule requirement (subsection 17AG(2A)), the following information is provided:</w:t>
      </w:r>
    </w:p>
    <w:p w14:paraId="00693A89" w14:textId="119A11E5" w:rsidR="00560961" w:rsidRPr="00AC6186" w:rsidRDefault="009B22C8" w:rsidP="00F86C27">
      <w:pPr>
        <w:pStyle w:val="ListParagraph"/>
        <w:numPr>
          <w:ilvl w:val="0"/>
          <w:numId w:val="36"/>
        </w:numPr>
        <w:spacing w:before="120" w:after="120"/>
        <w:rPr>
          <w:rFonts w:eastAsia="Open Sans" w:cs="Open Sans"/>
          <w:color w:val="107896"/>
        </w:rPr>
      </w:pPr>
      <w:hyperlink r:id="rId37">
        <w:r w:rsidR="00560961" w:rsidRPr="00AC6186">
          <w:rPr>
            <w:rStyle w:val="Hyperlink"/>
            <w:rFonts w:eastAsia="Calibri" w:cs="Open Sans"/>
            <w:lang w:val="en-GB"/>
          </w:rPr>
          <w:t>http://humanrights.gov.au/sites/default/files/ahrc_audit_and_risk_committee_charter.pdf</w:t>
        </w:r>
      </w:hyperlink>
    </w:p>
    <w:p w14:paraId="6BE107FA" w14:textId="35416820" w:rsidR="00560961" w:rsidRPr="00BE5FDC" w:rsidRDefault="00560961" w:rsidP="00F86C27">
      <w:pPr>
        <w:pStyle w:val="ListParagraph"/>
        <w:numPr>
          <w:ilvl w:val="0"/>
          <w:numId w:val="36"/>
        </w:numPr>
        <w:spacing w:before="120" w:after="120"/>
        <w:rPr>
          <w:rFonts w:cs="Open Sans"/>
          <w:color w:val="000000" w:themeColor="text1"/>
        </w:rPr>
      </w:pPr>
      <w:r w:rsidRPr="00BE5FDC">
        <w:rPr>
          <w:rFonts w:cs="Open Sans"/>
          <w:color w:val="000000" w:themeColor="text1"/>
        </w:rPr>
        <w:t>Audit Committee Members in 2019</w:t>
      </w:r>
      <w:r>
        <w:rPr>
          <w:rFonts w:cs="Open Sans"/>
          <w:color w:val="000000" w:themeColor="text1"/>
        </w:rPr>
        <w:t>–20</w:t>
      </w:r>
      <w:r w:rsidRPr="00BE5FDC">
        <w:rPr>
          <w:rFonts w:cs="Open Sans"/>
          <w:color w:val="000000" w:themeColor="text1"/>
        </w:rPr>
        <w:t>20:</w:t>
      </w:r>
    </w:p>
    <w:p w14:paraId="5F387E27" w14:textId="77777777" w:rsidR="00560961" w:rsidRDefault="00560961" w:rsidP="00F86C27">
      <w:pPr>
        <w:pStyle w:val="ListParagraph"/>
        <w:numPr>
          <w:ilvl w:val="0"/>
          <w:numId w:val="42"/>
        </w:numPr>
        <w:spacing w:before="120" w:after="120"/>
        <w:ind w:left="714" w:hanging="357"/>
        <w:rPr>
          <w:rFonts w:cs="Open Sans"/>
          <w:color w:val="000000" w:themeColor="text1"/>
        </w:rPr>
      </w:pPr>
      <w:r w:rsidRPr="009F60B7">
        <w:rPr>
          <w:rFonts w:cs="Open Sans"/>
          <w:color w:val="000000" w:themeColor="text1"/>
        </w:rPr>
        <w:t>Rachel Holt (Chair)</w:t>
      </w:r>
    </w:p>
    <w:p w14:paraId="704EC80B" w14:textId="77777777" w:rsidR="00560961" w:rsidRDefault="00560961" w:rsidP="00F86C27">
      <w:pPr>
        <w:pStyle w:val="ListParagraph"/>
        <w:numPr>
          <w:ilvl w:val="0"/>
          <w:numId w:val="42"/>
        </w:numPr>
        <w:spacing w:before="120" w:after="120"/>
        <w:ind w:left="714" w:hanging="357"/>
        <w:rPr>
          <w:rFonts w:cs="Open Sans"/>
          <w:color w:val="000000" w:themeColor="text1"/>
        </w:rPr>
      </w:pPr>
      <w:r w:rsidRPr="009F60B7">
        <w:rPr>
          <w:rFonts w:cs="Open Sans"/>
          <w:color w:val="000000" w:themeColor="text1"/>
        </w:rPr>
        <w:t>Donna Hargreaves</w:t>
      </w:r>
    </w:p>
    <w:p w14:paraId="1EB11134" w14:textId="1A7AA47A" w:rsidR="00560961" w:rsidRPr="00ED7023" w:rsidRDefault="00560961" w:rsidP="00F86C27">
      <w:pPr>
        <w:pStyle w:val="ListParagraph"/>
        <w:numPr>
          <w:ilvl w:val="0"/>
          <w:numId w:val="42"/>
        </w:numPr>
        <w:spacing w:before="120" w:after="120"/>
        <w:ind w:left="714" w:hanging="357"/>
        <w:rPr>
          <w:rFonts w:eastAsia="Open Sans" w:cs="Open Sans"/>
          <w:color w:val="000000" w:themeColor="text1"/>
        </w:rPr>
      </w:pPr>
      <w:r w:rsidRPr="27921CFF">
        <w:rPr>
          <w:rFonts w:cs="Open Sans"/>
          <w:color w:val="000000" w:themeColor="text1"/>
        </w:rPr>
        <w:t>Andrew Solomon</w:t>
      </w:r>
    </w:p>
    <w:p w14:paraId="04E4EF51" w14:textId="7D3AF81B" w:rsidR="00560961" w:rsidRPr="00ED7023" w:rsidRDefault="00560961" w:rsidP="00F86C27">
      <w:pPr>
        <w:pStyle w:val="ListParagraph"/>
        <w:numPr>
          <w:ilvl w:val="0"/>
          <w:numId w:val="42"/>
        </w:numPr>
        <w:spacing w:before="120" w:after="120"/>
        <w:rPr>
          <w:color w:val="000000" w:themeColor="text1"/>
        </w:rPr>
      </w:pPr>
      <w:r w:rsidRPr="009F60B7">
        <w:rPr>
          <w:rFonts w:cs="Open Sans"/>
          <w:color w:val="000000" w:themeColor="text1"/>
        </w:rPr>
        <w:t>Rocelle Ago</w:t>
      </w:r>
    </w:p>
    <w:p w14:paraId="7F010DA4" w14:textId="3CEFE14A" w:rsidR="00560961" w:rsidRDefault="00560961" w:rsidP="00F86C27">
      <w:pPr>
        <w:pStyle w:val="ListParagraph"/>
        <w:numPr>
          <w:ilvl w:val="0"/>
          <w:numId w:val="36"/>
        </w:numPr>
        <w:spacing w:before="120" w:after="120"/>
        <w:rPr>
          <w:rFonts w:cs="Open Sans"/>
          <w:color w:val="000000" w:themeColor="text1"/>
        </w:rPr>
      </w:pPr>
      <w:r w:rsidRPr="00982672">
        <w:rPr>
          <w:rFonts w:cs="Open Sans"/>
          <w:color w:val="000000" w:themeColor="text1"/>
        </w:rPr>
        <w:t>Qualifications, knowledge and experience of audit committee members</w:t>
      </w:r>
      <w:r w:rsidRPr="102E3AC8">
        <w:rPr>
          <w:rFonts w:cs="Open Sans"/>
          <w:color w:val="000000" w:themeColor="text1"/>
        </w:rPr>
        <w:t xml:space="preserve"> </w:t>
      </w:r>
    </w:p>
    <w:p w14:paraId="5A915C5C" w14:textId="28A2E343" w:rsidR="00560961" w:rsidRPr="00754EF5" w:rsidRDefault="00560961" w:rsidP="00F86C27">
      <w:pPr>
        <w:pStyle w:val="ListParagraph"/>
        <w:numPr>
          <w:ilvl w:val="0"/>
          <w:numId w:val="59"/>
        </w:numPr>
        <w:spacing w:before="120" w:after="120"/>
        <w:rPr>
          <w:rFonts w:eastAsia="Open Sans" w:cs="Open Sans"/>
          <w:iCs/>
          <w:color w:val="000000" w:themeColor="text1"/>
          <w:sz w:val="22"/>
          <w:szCs w:val="22"/>
        </w:rPr>
      </w:pPr>
      <w:r w:rsidRPr="00754EF5">
        <w:rPr>
          <w:rFonts w:cs="Open Sans"/>
          <w:iCs/>
          <w:color w:val="000000" w:themeColor="text1"/>
          <w:sz w:val="22"/>
          <w:szCs w:val="22"/>
        </w:rPr>
        <w:t>Rachel Holt holds a Bachelor of English and Art History and a Masters Of English, a Graduate Diploma of Legal Practice and was admitted to the Supreme Court of NSW in 2010. Ms Holt is also</w:t>
      </w:r>
      <w:r>
        <w:rPr>
          <w:rFonts w:cs="Open Sans"/>
          <w:color w:val="000000" w:themeColor="text1"/>
          <w:sz w:val="22"/>
          <w:szCs w:val="22"/>
        </w:rPr>
        <w:t xml:space="preserve"> a</w:t>
      </w:r>
      <w:r w:rsidRPr="00754EF5">
        <w:rPr>
          <w:rFonts w:cs="Open Sans"/>
          <w:iCs/>
          <w:color w:val="000000" w:themeColor="text1"/>
          <w:sz w:val="22"/>
          <w:szCs w:val="22"/>
        </w:rPr>
        <w:t xml:space="preserve"> nationally accredited mediator. Ms Holt has worked as a solicitor</w:t>
      </w:r>
      <w:r w:rsidRPr="71AE709B">
        <w:rPr>
          <w:rFonts w:cs="Open Sans"/>
          <w:color w:val="000000" w:themeColor="text1"/>
          <w:sz w:val="22"/>
          <w:szCs w:val="22"/>
        </w:rPr>
        <w:t xml:space="preserve"> (in community legal centres), an</w:t>
      </w:r>
      <w:r w:rsidRPr="00754EF5">
        <w:rPr>
          <w:rFonts w:cs="Open Sans"/>
          <w:iCs/>
          <w:color w:val="000000" w:themeColor="text1"/>
          <w:sz w:val="22"/>
          <w:szCs w:val="22"/>
        </w:rPr>
        <w:t xml:space="preserve"> Investigator Conciliator and Principal Investigator and is currently Senior Executive of the Commission’s Investigation and Conciliation Service (ICS). Ms Holt manages the budget, staffing and overall strategic direction of the ICS and exercises </w:t>
      </w:r>
      <w:r w:rsidRPr="71AE709B">
        <w:rPr>
          <w:rFonts w:cs="Open Sans"/>
          <w:color w:val="000000" w:themeColor="text1"/>
          <w:sz w:val="22"/>
          <w:szCs w:val="22"/>
        </w:rPr>
        <w:t>statutory delegation on behalf of the President.</w:t>
      </w:r>
    </w:p>
    <w:p w14:paraId="7C068133" w14:textId="0EC0367D" w:rsidR="00560961" w:rsidRPr="00754EF5" w:rsidRDefault="00560961" w:rsidP="00F86C27">
      <w:pPr>
        <w:pStyle w:val="ListParagraph"/>
        <w:numPr>
          <w:ilvl w:val="0"/>
          <w:numId w:val="59"/>
        </w:numPr>
        <w:spacing w:before="120" w:after="120"/>
        <w:rPr>
          <w:iCs/>
          <w:color w:val="000000" w:themeColor="text1"/>
        </w:rPr>
      </w:pPr>
      <w:r w:rsidRPr="00754EF5">
        <w:rPr>
          <w:rFonts w:eastAsia="Open Sans" w:cs="Open Sans"/>
          <w:iCs/>
          <w:sz w:val="22"/>
          <w:szCs w:val="22"/>
        </w:rPr>
        <w:t xml:space="preserve">Donna Hargreaves holds a Bachelor of Business (Accounting) and </w:t>
      </w:r>
      <w:r w:rsidRPr="480207DC">
        <w:rPr>
          <w:rFonts w:eastAsia="Open Sans" w:cs="Open Sans"/>
          <w:sz w:val="22"/>
          <w:szCs w:val="22"/>
        </w:rPr>
        <w:t>is</w:t>
      </w:r>
      <w:r w:rsidRPr="00754EF5">
        <w:rPr>
          <w:rFonts w:eastAsia="Open Sans" w:cs="Open Sans"/>
          <w:iCs/>
          <w:sz w:val="22"/>
          <w:szCs w:val="22"/>
        </w:rPr>
        <w:t xml:space="preserve"> a Certified </w:t>
      </w:r>
      <w:r w:rsidRPr="229C24F3">
        <w:rPr>
          <w:rFonts w:eastAsia="Open Sans" w:cs="Open Sans"/>
          <w:sz w:val="22"/>
          <w:szCs w:val="22"/>
        </w:rPr>
        <w:t>Practising</w:t>
      </w:r>
      <w:r w:rsidRPr="00754EF5">
        <w:rPr>
          <w:rFonts w:eastAsia="Open Sans" w:cs="Open Sans"/>
          <w:iCs/>
          <w:sz w:val="22"/>
          <w:szCs w:val="22"/>
        </w:rPr>
        <w:t xml:space="preserve"> Accountant. Ms Hargreaves has held a number of senior roles within the government sector including most recently Director, </w:t>
      </w:r>
      <w:r w:rsidRPr="480207DC">
        <w:rPr>
          <w:rFonts w:eastAsia="Open Sans" w:cs="Open Sans"/>
          <w:sz w:val="22"/>
          <w:szCs w:val="22"/>
        </w:rPr>
        <w:t>Financial Governance and Compliance (NDIS),</w:t>
      </w:r>
      <w:r w:rsidRPr="00754EF5">
        <w:rPr>
          <w:rFonts w:eastAsia="Open Sans" w:cs="Open Sans"/>
          <w:iCs/>
          <w:sz w:val="22"/>
          <w:szCs w:val="22"/>
        </w:rPr>
        <w:t xml:space="preserve"> various roles within the Department of Finance and Acting Accountant General (Solomon Islands Ministry of Finance and Treasury). In her roles, Ms Hargreaves has provided high level advice and briefing to Federal Ministers on policy and budgetary matters, managed and prepared monthly financial statements and developed and implemented financial assurance and compliance frameworks.</w:t>
      </w:r>
    </w:p>
    <w:p w14:paraId="1316D513" w14:textId="33BB2D4A" w:rsidR="00560961" w:rsidRPr="009131D9" w:rsidRDefault="00560961" w:rsidP="00F86C27">
      <w:pPr>
        <w:pStyle w:val="ListParagraph"/>
        <w:numPr>
          <w:ilvl w:val="0"/>
          <w:numId w:val="59"/>
        </w:numPr>
        <w:spacing w:before="120" w:after="120"/>
        <w:rPr>
          <w:color w:val="000000" w:themeColor="text1"/>
        </w:rPr>
      </w:pPr>
      <w:r w:rsidRPr="00754EF5">
        <w:rPr>
          <w:rFonts w:eastAsia="Open Sans" w:cs="Open Sans"/>
          <w:iCs/>
          <w:sz w:val="22"/>
          <w:szCs w:val="22"/>
        </w:rPr>
        <w:lastRenderedPageBreak/>
        <w:t>Rocelle Ago holds a Bachelor of International Studies, Bachelor of Laws (Hons Class I), Graduate Diploma in Legal Practice and a Master of Laws and was admitted to the Supreme Court of NSW and High Court of Australia in 2006. Ms Ago is currently Principal Director, Freedom of Information at the Office of Australian Information Commissioner (OAIC). In her role, Ms Ago manages the Australian Information Commissioner’s regulatory functions under the Freedom of Information Act 1982. Ms</w:t>
      </w:r>
      <w:r w:rsidR="0087220C" w:rsidRPr="004D78ED">
        <w:t> </w:t>
      </w:r>
      <w:r w:rsidRPr="00754EF5">
        <w:rPr>
          <w:rFonts w:eastAsia="Open Sans" w:cs="Open Sans"/>
          <w:iCs/>
          <w:sz w:val="22"/>
          <w:szCs w:val="22"/>
        </w:rPr>
        <w:t>Ago has worked in legal regulatory and policy roles across various agencies including the OAIC, Department of Health, Attorney-General’s Department and the Administrative Appeals Tribunal.</w:t>
      </w:r>
      <w:r w:rsidRPr="71AE709B">
        <w:rPr>
          <w:rFonts w:cs="Open Sans"/>
          <w:color w:val="000000" w:themeColor="text1"/>
        </w:rPr>
        <w:t xml:space="preserve"> </w:t>
      </w:r>
    </w:p>
    <w:p w14:paraId="484ED36D" w14:textId="306B41AA" w:rsidR="00560961" w:rsidRPr="009131D9" w:rsidRDefault="00560961" w:rsidP="00F86C27">
      <w:pPr>
        <w:pStyle w:val="ListParagraph"/>
        <w:numPr>
          <w:ilvl w:val="0"/>
          <w:numId w:val="36"/>
        </w:numPr>
        <w:spacing w:before="120" w:after="120"/>
        <w:rPr>
          <w:color w:val="000000" w:themeColor="text1"/>
        </w:rPr>
      </w:pPr>
      <w:r w:rsidRPr="009131D9">
        <w:rPr>
          <w:rFonts w:cs="Open Sans"/>
          <w:color w:val="000000" w:themeColor="text1"/>
        </w:rPr>
        <w:t xml:space="preserve"> The Audit and Risk Committee held 5 meetings in </w:t>
      </w:r>
      <w:r w:rsidRPr="0777357E">
        <w:rPr>
          <w:rFonts w:cs="Open Sans"/>
          <w:color w:val="000000" w:themeColor="text1"/>
        </w:rPr>
        <w:t>2019</w:t>
      </w:r>
      <w:r>
        <w:rPr>
          <w:rFonts w:cs="Open Sans"/>
          <w:color w:val="000000" w:themeColor="text1"/>
        </w:rPr>
        <w:t>–20</w:t>
      </w:r>
      <w:r w:rsidRPr="009131D9">
        <w:rPr>
          <w:rFonts w:cs="Open Sans"/>
          <w:color w:val="000000" w:themeColor="text1"/>
        </w:rPr>
        <w:t>20 on the</w:t>
      </w:r>
      <w:r>
        <w:rPr>
          <w:rFonts w:cs="Open Sans"/>
          <w:color w:val="000000" w:themeColor="text1"/>
        </w:rPr>
        <w:t>se</w:t>
      </w:r>
      <w:r w:rsidRPr="009131D9">
        <w:rPr>
          <w:rFonts w:cs="Open Sans"/>
          <w:color w:val="000000" w:themeColor="text1"/>
        </w:rPr>
        <w:t xml:space="preserve"> dates:</w:t>
      </w:r>
    </w:p>
    <w:p w14:paraId="66BECBBE" w14:textId="7CBCCDE6" w:rsidR="00560961" w:rsidRDefault="00560961" w:rsidP="00F86C27">
      <w:pPr>
        <w:pStyle w:val="ListParagraph"/>
        <w:numPr>
          <w:ilvl w:val="0"/>
          <w:numId w:val="43"/>
        </w:numPr>
        <w:spacing w:before="120" w:after="120"/>
        <w:rPr>
          <w:rFonts w:cs="Open Sans"/>
          <w:color w:val="000000" w:themeColor="text1"/>
        </w:rPr>
      </w:pPr>
      <w:r>
        <w:rPr>
          <w:rFonts w:cs="Open Sans"/>
          <w:color w:val="000000" w:themeColor="text1"/>
        </w:rPr>
        <w:t>20 August 2019</w:t>
      </w:r>
    </w:p>
    <w:p w14:paraId="4AB6F61B" w14:textId="69DDB36F" w:rsidR="00560961" w:rsidRDefault="00560961" w:rsidP="00F86C27">
      <w:pPr>
        <w:pStyle w:val="ListParagraph"/>
        <w:numPr>
          <w:ilvl w:val="0"/>
          <w:numId w:val="43"/>
        </w:numPr>
        <w:spacing w:before="120" w:after="120"/>
        <w:rPr>
          <w:rFonts w:cs="Open Sans"/>
          <w:color w:val="000000" w:themeColor="text1"/>
        </w:rPr>
      </w:pPr>
      <w:r>
        <w:rPr>
          <w:rFonts w:cs="Open Sans"/>
          <w:color w:val="000000" w:themeColor="text1"/>
        </w:rPr>
        <w:t>10 September 2019</w:t>
      </w:r>
    </w:p>
    <w:p w14:paraId="3032BF5E" w14:textId="203BAF7A" w:rsidR="00560961" w:rsidRDefault="00560961" w:rsidP="00F86C27">
      <w:pPr>
        <w:pStyle w:val="ListParagraph"/>
        <w:numPr>
          <w:ilvl w:val="0"/>
          <w:numId w:val="43"/>
        </w:numPr>
        <w:spacing w:before="120" w:after="120"/>
        <w:rPr>
          <w:rFonts w:cs="Open Sans"/>
          <w:color w:val="000000" w:themeColor="text1"/>
        </w:rPr>
      </w:pPr>
      <w:r>
        <w:rPr>
          <w:rFonts w:cs="Open Sans"/>
          <w:color w:val="000000" w:themeColor="text1"/>
        </w:rPr>
        <w:t>10 December 2019</w:t>
      </w:r>
    </w:p>
    <w:p w14:paraId="14C65945" w14:textId="62EF91EC" w:rsidR="00560961" w:rsidRDefault="00560961" w:rsidP="00F86C27">
      <w:pPr>
        <w:pStyle w:val="ListParagraph"/>
        <w:numPr>
          <w:ilvl w:val="0"/>
          <w:numId w:val="43"/>
        </w:numPr>
        <w:spacing w:before="120" w:after="120"/>
        <w:rPr>
          <w:rFonts w:cs="Open Sans"/>
          <w:color w:val="000000" w:themeColor="text1"/>
        </w:rPr>
      </w:pPr>
      <w:r w:rsidRPr="00390B54">
        <w:rPr>
          <w:rFonts w:cs="Open Sans"/>
          <w:color w:val="000000" w:themeColor="text1"/>
        </w:rPr>
        <w:t xml:space="preserve">3 </w:t>
      </w:r>
      <w:r>
        <w:rPr>
          <w:rFonts w:cs="Open Sans"/>
          <w:color w:val="000000" w:themeColor="text1"/>
        </w:rPr>
        <w:t>M</w:t>
      </w:r>
      <w:r w:rsidRPr="00390B54">
        <w:rPr>
          <w:rFonts w:cs="Open Sans"/>
          <w:color w:val="000000" w:themeColor="text1"/>
        </w:rPr>
        <w:t>arch 2</w:t>
      </w:r>
      <w:r>
        <w:rPr>
          <w:rFonts w:cs="Open Sans"/>
          <w:color w:val="000000" w:themeColor="text1"/>
        </w:rPr>
        <w:t>020</w:t>
      </w:r>
    </w:p>
    <w:p w14:paraId="7C4A3FEC" w14:textId="66671B02" w:rsidR="00560961" w:rsidRDefault="00560961" w:rsidP="00F86C27">
      <w:pPr>
        <w:pStyle w:val="ListParagraph"/>
        <w:numPr>
          <w:ilvl w:val="0"/>
          <w:numId w:val="43"/>
        </w:numPr>
        <w:spacing w:before="120" w:after="120"/>
        <w:rPr>
          <w:rFonts w:cs="Open Sans"/>
          <w:color w:val="000000" w:themeColor="text1"/>
        </w:rPr>
      </w:pPr>
      <w:r>
        <w:rPr>
          <w:rFonts w:cs="Open Sans"/>
          <w:color w:val="000000" w:themeColor="text1"/>
        </w:rPr>
        <w:t>26 May 2020.</w:t>
      </w:r>
    </w:p>
    <w:p w14:paraId="48889F09" w14:textId="0BF53DA9" w:rsidR="00560961" w:rsidRDefault="00560961" w:rsidP="00410235">
      <w:pPr>
        <w:spacing w:before="120" w:after="120"/>
        <w:rPr>
          <w:rFonts w:cs="Open Sans"/>
          <w:color w:val="000000" w:themeColor="text1"/>
        </w:rPr>
      </w:pPr>
      <w:r>
        <w:rPr>
          <w:rFonts w:cs="Open Sans"/>
          <w:color w:val="000000" w:themeColor="text1"/>
        </w:rPr>
        <w:t xml:space="preserve">Rachel Holt and Donna Hargreaves attended all Audit and Risk Committee meetings in </w:t>
      </w:r>
      <w:r w:rsidRPr="6EE8AD99">
        <w:rPr>
          <w:rFonts w:cs="Open Sans"/>
          <w:color w:val="000000" w:themeColor="text1"/>
        </w:rPr>
        <w:t>2019</w:t>
      </w:r>
      <w:r>
        <w:rPr>
          <w:rFonts w:cs="Open Sans"/>
          <w:color w:val="000000" w:themeColor="text1"/>
        </w:rPr>
        <w:t>–2020.</w:t>
      </w:r>
    </w:p>
    <w:p w14:paraId="085441F3" w14:textId="5A4B3856" w:rsidR="00560961" w:rsidRDefault="00560961" w:rsidP="00410235">
      <w:pPr>
        <w:spacing w:before="120" w:after="120"/>
        <w:rPr>
          <w:rFonts w:cs="Open Sans"/>
          <w:color w:val="000000" w:themeColor="text1"/>
        </w:rPr>
      </w:pPr>
      <w:r>
        <w:rPr>
          <w:rFonts w:cs="Open Sans"/>
          <w:color w:val="000000" w:themeColor="text1"/>
        </w:rPr>
        <w:t>Andrew Solomon resigned from the Audit and Risk Committee on 15 October 2019. He attended Audit and Risk Committee meetings on 20 August 2019 and 10 September 2019.</w:t>
      </w:r>
    </w:p>
    <w:p w14:paraId="34CE9C2C" w14:textId="77777777" w:rsidR="00560961" w:rsidRDefault="00560961" w:rsidP="003F1B7C">
      <w:pPr>
        <w:spacing w:before="120" w:after="120"/>
        <w:rPr>
          <w:rFonts w:cs="Open Sans"/>
          <w:color w:val="000000" w:themeColor="text1"/>
        </w:rPr>
      </w:pPr>
      <w:r>
        <w:rPr>
          <w:rFonts w:cs="Open Sans"/>
          <w:color w:val="000000" w:themeColor="text1"/>
        </w:rPr>
        <w:t>Rocelle Ago was appointed to the Audit and Risk Committee on 26 November 2019, was an apology for the 10 December 2019 meeting and attended/participated in the Audit and Risk Committee meetings on 3 March 2020 and 26 May 2020. It is noted that the meeting on 26 May 2020 was conducted remotely due to COVID-19.</w:t>
      </w:r>
    </w:p>
    <w:p w14:paraId="0CE6E499" w14:textId="341C8EC4" w:rsidR="00560961" w:rsidRDefault="00560961" w:rsidP="00F86C27">
      <w:pPr>
        <w:pStyle w:val="ListParagraph"/>
        <w:numPr>
          <w:ilvl w:val="0"/>
          <w:numId w:val="36"/>
        </w:numPr>
        <w:spacing w:before="120" w:after="120"/>
        <w:rPr>
          <w:rFonts w:cs="Open Sans"/>
          <w:color w:val="000000" w:themeColor="text1"/>
        </w:rPr>
      </w:pPr>
      <w:r w:rsidRPr="00085E68">
        <w:rPr>
          <w:rFonts w:cs="Open Sans"/>
          <w:color w:val="000000" w:themeColor="text1"/>
        </w:rPr>
        <w:t xml:space="preserve">No Audit and Risk Committee member </w:t>
      </w:r>
      <w:r>
        <w:t>was remunerated for their service on the committee</w:t>
      </w:r>
      <w:r>
        <w:rPr>
          <w:rFonts w:cs="Open Sans"/>
          <w:color w:val="000000" w:themeColor="text1"/>
        </w:rPr>
        <w:t xml:space="preserve"> </w:t>
      </w:r>
      <w:r w:rsidRPr="00085E68">
        <w:rPr>
          <w:rFonts w:cs="Open Sans"/>
          <w:color w:val="000000" w:themeColor="text1"/>
        </w:rPr>
        <w:t xml:space="preserve">during this period. </w:t>
      </w:r>
    </w:p>
    <w:p w14:paraId="469DC214" w14:textId="77777777" w:rsidR="00AC6186" w:rsidRPr="00AC6186" w:rsidRDefault="00AC6186" w:rsidP="00AC6186"/>
    <w:p w14:paraId="5DBAC0D8" w14:textId="77777777" w:rsidR="00560961" w:rsidRDefault="00560961" w:rsidP="0057187F">
      <w:pPr>
        <w:pStyle w:val="ListParagraph"/>
        <w:spacing w:before="120" w:after="120"/>
        <w:ind w:left="360"/>
        <w:rPr>
          <w:rFonts w:cs="Open Sans"/>
          <w:color w:val="000000" w:themeColor="text1"/>
        </w:rPr>
        <w:sectPr w:rsidR="00560961" w:rsidSect="00D7407A">
          <w:endnotePr>
            <w:numFmt w:val="decimal"/>
          </w:endnotePr>
          <w:pgSz w:w="11906" w:h="16838" w:code="9"/>
          <w:pgMar w:top="1134" w:right="1418" w:bottom="1134" w:left="1418" w:header="851" w:footer="851" w:gutter="0"/>
          <w:cols w:space="708"/>
          <w:titlePg/>
          <w:docGrid w:linePitch="360"/>
        </w:sectPr>
      </w:pPr>
    </w:p>
    <w:p w14:paraId="06A4EA05" w14:textId="2D2B610B" w:rsidR="00560961" w:rsidRPr="00684D42" w:rsidRDefault="00560961" w:rsidP="00670C94">
      <w:pPr>
        <w:pStyle w:val="AHRCHeading1"/>
      </w:pPr>
      <w:bookmarkStart w:id="116" w:name="_Toc339292582"/>
      <w:bookmarkStart w:id="117" w:name="_Toc495575180"/>
      <w:bookmarkStart w:id="118" w:name="_Toc495575713"/>
      <w:bookmarkStart w:id="119" w:name="_Toc495575916"/>
      <w:bookmarkStart w:id="120" w:name="_Toc525801678"/>
      <w:bookmarkStart w:id="121" w:name="_Toc20947874"/>
      <w:bookmarkStart w:id="122" w:name="_Toc48556200"/>
      <w:bookmarkStart w:id="123" w:name="_Toc52124072"/>
      <w:r w:rsidRPr="00684D42">
        <w:lastRenderedPageBreak/>
        <w:t>Commission activity</w:t>
      </w:r>
      <w:bookmarkEnd w:id="116"/>
      <w:bookmarkEnd w:id="117"/>
      <w:bookmarkEnd w:id="118"/>
      <w:bookmarkEnd w:id="119"/>
      <w:bookmarkEnd w:id="120"/>
      <w:bookmarkEnd w:id="121"/>
      <w:bookmarkEnd w:id="122"/>
      <w:bookmarkEnd w:id="123"/>
    </w:p>
    <w:p w14:paraId="7FB26DF2" w14:textId="70C2252B" w:rsidR="00560961" w:rsidRPr="00684D42" w:rsidRDefault="00560961" w:rsidP="00E855BF">
      <w:pPr>
        <w:spacing w:before="120"/>
        <w:rPr>
          <w:rFonts w:cs="Open Sans"/>
        </w:rPr>
      </w:pPr>
      <w:r w:rsidRPr="00684D42">
        <w:rPr>
          <w:rFonts w:cs="Open Sans"/>
        </w:rPr>
        <w:t>The following provides a snapshot of the Commission’s monitored activity for 2019–</w:t>
      </w:r>
      <w:r>
        <w:rPr>
          <w:rFonts w:cs="Open Sans"/>
        </w:rPr>
        <w:t>20</w:t>
      </w:r>
      <w:r w:rsidRPr="00684D42">
        <w:rPr>
          <w:rFonts w:cs="Open Sans"/>
        </w:rPr>
        <w:t>20.</w:t>
      </w:r>
    </w:p>
    <w:tbl>
      <w:tblPr>
        <w:tblStyle w:val="TableGrid"/>
        <w:tblW w:w="9067" w:type="dxa"/>
        <w:tblBorders>
          <w:top w:val="single" w:sz="4" w:space="0" w:color="DEEAF6" w:themeColor="accent1" w:themeTint="33"/>
          <w:left w:val="single" w:sz="4" w:space="0" w:color="DEEAF6" w:themeColor="accent1" w:themeTint="33"/>
          <w:bottom w:val="single" w:sz="4" w:space="0" w:color="DEEAF6" w:themeColor="accent1" w:themeTint="33"/>
          <w:right w:val="single" w:sz="4" w:space="0" w:color="DEEAF6" w:themeColor="accent1" w:themeTint="33"/>
          <w:insideH w:val="single" w:sz="4" w:space="0" w:color="DEEAF6" w:themeColor="accent1" w:themeTint="33"/>
          <w:insideV w:val="single" w:sz="4" w:space="0" w:color="DEEAF6" w:themeColor="accent1" w:themeTint="33"/>
        </w:tblBorders>
        <w:tblLayout w:type="fixed"/>
        <w:tblLook w:val="04A0" w:firstRow="1" w:lastRow="0" w:firstColumn="1" w:lastColumn="0" w:noHBand="0" w:noVBand="1"/>
      </w:tblPr>
      <w:tblGrid>
        <w:gridCol w:w="2405"/>
        <w:gridCol w:w="6662"/>
      </w:tblGrid>
      <w:tr w:rsidR="00560961" w:rsidRPr="00E855BF" w14:paraId="779BEC10" w14:textId="77777777" w:rsidTr="005C1293">
        <w:tc>
          <w:tcPr>
            <w:tcW w:w="2405" w:type="dxa"/>
            <w:shd w:val="clear" w:color="auto" w:fill="E7E6E6" w:themeFill="background2"/>
          </w:tcPr>
          <w:p w14:paraId="2DE66A45" w14:textId="38E25F52" w:rsidR="00560961" w:rsidRPr="00E855BF" w:rsidRDefault="00560961" w:rsidP="00684D42">
            <w:pPr>
              <w:spacing w:before="60" w:after="60"/>
              <w:rPr>
                <w:rFonts w:cs="Open Sans"/>
                <w:b/>
                <w:bCs/>
                <w:sz w:val="18"/>
                <w:szCs w:val="18"/>
                <w:lang w:val="en-US"/>
              </w:rPr>
            </w:pPr>
            <w:r w:rsidRPr="00E855BF">
              <w:rPr>
                <w:rFonts w:cs="Open Sans"/>
                <w:b/>
                <w:bCs/>
                <w:sz w:val="18"/>
                <w:szCs w:val="18"/>
                <w:lang w:val="en-US"/>
              </w:rPr>
              <w:t>Public presence</w:t>
            </w:r>
          </w:p>
        </w:tc>
        <w:tc>
          <w:tcPr>
            <w:tcW w:w="6662" w:type="dxa"/>
          </w:tcPr>
          <w:p w14:paraId="7B87ABA2" w14:textId="77777777" w:rsidR="00560961" w:rsidRPr="00E855BF" w:rsidRDefault="00560961" w:rsidP="00684D42">
            <w:pPr>
              <w:spacing w:before="60" w:after="60"/>
              <w:rPr>
                <w:rFonts w:cs="Open Sans"/>
                <w:sz w:val="18"/>
                <w:szCs w:val="18"/>
              </w:rPr>
            </w:pPr>
            <w:r w:rsidRPr="00E855BF">
              <w:rPr>
                <w:rFonts w:cs="Open Sans"/>
                <w:b/>
                <w:bCs/>
                <w:sz w:val="18"/>
                <w:szCs w:val="18"/>
              </w:rPr>
              <w:t>9</w:t>
            </w:r>
            <w:r w:rsidRPr="00E855BF">
              <w:rPr>
                <w:rFonts w:cs="Open Sans"/>
                <w:sz w:val="18"/>
                <w:szCs w:val="18"/>
              </w:rPr>
              <w:t xml:space="preserve"> Major events</w:t>
            </w:r>
          </w:p>
          <w:p w14:paraId="1ED06C80" w14:textId="77777777" w:rsidR="00560961" w:rsidRPr="00E855BF" w:rsidRDefault="00560961" w:rsidP="00684D42">
            <w:pPr>
              <w:spacing w:before="60" w:after="60"/>
              <w:rPr>
                <w:rFonts w:cs="Open Sans"/>
                <w:sz w:val="18"/>
                <w:szCs w:val="18"/>
              </w:rPr>
            </w:pPr>
            <w:r w:rsidRPr="00E855BF">
              <w:rPr>
                <w:rFonts w:cs="Open Sans"/>
                <w:b/>
                <w:bCs/>
                <w:sz w:val="18"/>
                <w:szCs w:val="18"/>
              </w:rPr>
              <w:t>118</w:t>
            </w:r>
            <w:r w:rsidRPr="00E855BF">
              <w:rPr>
                <w:rFonts w:cs="Open Sans"/>
                <w:sz w:val="18"/>
                <w:szCs w:val="18"/>
              </w:rPr>
              <w:t xml:space="preserve"> Web news</w:t>
            </w:r>
          </w:p>
          <w:p w14:paraId="3CDF2DB6" w14:textId="77777777" w:rsidR="00560961" w:rsidRPr="00E855BF" w:rsidRDefault="00560961" w:rsidP="00684D42">
            <w:pPr>
              <w:spacing w:before="60" w:after="60"/>
              <w:rPr>
                <w:rFonts w:cs="Open Sans"/>
                <w:sz w:val="18"/>
                <w:szCs w:val="18"/>
              </w:rPr>
            </w:pPr>
            <w:r w:rsidRPr="00E855BF">
              <w:rPr>
                <w:rFonts w:cs="Open Sans"/>
                <w:b/>
                <w:bCs/>
                <w:sz w:val="18"/>
                <w:szCs w:val="18"/>
              </w:rPr>
              <w:t>339</w:t>
            </w:r>
            <w:r w:rsidRPr="00E855BF">
              <w:rPr>
                <w:rFonts w:cs="Open Sans"/>
                <w:sz w:val="18"/>
                <w:szCs w:val="18"/>
              </w:rPr>
              <w:t xml:space="preserve"> Media enquiries</w:t>
            </w:r>
          </w:p>
          <w:p w14:paraId="58E97655" w14:textId="77777777" w:rsidR="00560961" w:rsidRPr="00E855BF" w:rsidRDefault="00560961" w:rsidP="00684D42">
            <w:pPr>
              <w:spacing w:before="60" w:after="60"/>
              <w:rPr>
                <w:rFonts w:cs="Open Sans"/>
                <w:sz w:val="18"/>
                <w:szCs w:val="18"/>
              </w:rPr>
            </w:pPr>
            <w:r w:rsidRPr="00E855BF">
              <w:rPr>
                <w:rFonts w:cs="Open Sans"/>
                <w:b/>
                <w:bCs/>
                <w:sz w:val="18"/>
                <w:szCs w:val="18"/>
              </w:rPr>
              <w:t>244</w:t>
            </w:r>
            <w:r w:rsidRPr="00E855BF">
              <w:rPr>
                <w:rFonts w:cs="Open Sans"/>
                <w:sz w:val="18"/>
                <w:szCs w:val="18"/>
              </w:rPr>
              <w:t xml:space="preserve"> Interviews</w:t>
            </w:r>
          </w:p>
          <w:p w14:paraId="0F6D8535" w14:textId="77777777" w:rsidR="00560961" w:rsidRPr="00E855BF" w:rsidRDefault="00560961" w:rsidP="00684D42">
            <w:pPr>
              <w:spacing w:before="60" w:after="60"/>
              <w:rPr>
                <w:rFonts w:cs="Open Sans"/>
                <w:sz w:val="18"/>
                <w:szCs w:val="18"/>
              </w:rPr>
            </w:pPr>
            <w:r w:rsidRPr="00E855BF">
              <w:rPr>
                <w:rFonts w:cs="Open Sans"/>
                <w:b/>
                <w:bCs/>
                <w:sz w:val="18"/>
                <w:szCs w:val="18"/>
              </w:rPr>
              <w:t>8</w:t>
            </w:r>
            <w:r w:rsidRPr="00E855BF">
              <w:rPr>
                <w:rFonts w:cs="Open Sans"/>
                <w:sz w:val="18"/>
                <w:szCs w:val="18"/>
              </w:rPr>
              <w:t xml:space="preserve"> Opinion pieces</w:t>
            </w:r>
          </w:p>
        </w:tc>
      </w:tr>
      <w:tr w:rsidR="00560961" w:rsidRPr="00E855BF" w14:paraId="27E295F8" w14:textId="77777777" w:rsidTr="005C1293">
        <w:tc>
          <w:tcPr>
            <w:tcW w:w="2405" w:type="dxa"/>
            <w:shd w:val="clear" w:color="auto" w:fill="E7E6E6" w:themeFill="background2"/>
          </w:tcPr>
          <w:p w14:paraId="33BC094A" w14:textId="27688056" w:rsidR="00560961" w:rsidRPr="00E855BF" w:rsidRDefault="00560961" w:rsidP="00684D42">
            <w:pPr>
              <w:spacing w:before="60" w:after="60"/>
              <w:rPr>
                <w:rFonts w:cs="Open Sans"/>
                <w:b/>
                <w:bCs/>
                <w:sz w:val="18"/>
                <w:szCs w:val="18"/>
                <w:lang w:val="en-US"/>
              </w:rPr>
            </w:pPr>
            <w:r w:rsidRPr="00E855BF">
              <w:rPr>
                <w:rFonts w:cs="Open Sans"/>
                <w:b/>
                <w:bCs/>
                <w:sz w:val="18"/>
                <w:szCs w:val="18"/>
                <w:lang w:val="en-US"/>
              </w:rPr>
              <w:t>Key speaking engagements</w:t>
            </w:r>
          </w:p>
        </w:tc>
        <w:tc>
          <w:tcPr>
            <w:tcW w:w="6662" w:type="dxa"/>
          </w:tcPr>
          <w:p w14:paraId="4FBD2FE0" w14:textId="1432DB9A" w:rsidR="00560961" w:rsidRPr="00E855BF" w:rsidRDefault="00560961" w:rsidP="00684D42">
            <w:pPr>
              <w:spacing w:before="60" w:after="60"/>
              <w:rPr>
                <w:rFonts w:cs="Open Sans"/>
                <w:b/>
                <w:bCs/>
                <w:sz w:val="18"/>
                <w:szCs w:val="18"/>
                <w:shd w:val="clear" w:color="auto" w:fill="FFFFFF"/>
              </w:rPr>
            </w:pPr>
            <w:r w:rsidRPr="00E855BF">
              <w:rPr>
                <w:rFonts w:cs="Open Sans"/>
                <w:b/>
                <w:bCs/>
                <w:sz w:val="18"/>
                <w:szCs w:val="18"/>
                <w:shd w:val="clear" w:color="auto" w:fill="FFFFFF"/>
              </w:rPr>
              <w:t xml:space="preserve">248 </w:t>
            </w:r>
            <w:r w:rsidRPr="00E855BF">
              <w:rPr>
                <w:rFonts w:cs="Open Sans"/>
                <w:sz w:val="18"/>
                <w:szCs w:val="18"/>
                <w:shd w:val="clear" w:color="auto" w:fill="FFFFFF"/>
              </w:rPr>
              <w:t>Combined Commission Executive orations, keynote and other speeches</w:t>
            </w:r>
          </w:p>
        </w:tc>
      </w:tr>
      <w:tr w:rsidR="00560961" w:rsidRPr="00E855BF" w14:paraId="5E6FD03C" w14:textId="77777777" w:rsidTr="005C1293">
        <w:tc>
          <w:tcPr>
            <w:tcW w:w="2405" w:type="dxa"/>
            <w:shd w:val="clear" w:color="auto" w:fill="E7E6E6" w:themeFill="background2"/>
          </w:tcPr>
          <w:p w14:paraId="3AA00CA8" w14:textId="6C9190AF" w:rsidR="00560961" w:rsidRPr="00E855BF" w:rsidRDefault="00560961" w:rsidP="00684D42">
            <w:pPr>
              <w:spacing w:before="60" w:after="60"/>
              <w:rPr>
                <w:rFonts w:cs="Open Sans"/>
                <w:b/>
                <w:bCs/>
                <w:sz w:val="18"/>
                <w:szCs w:val="18"/>
                <w:lang w:val="en-US"/>
              </w:rPr>
            </w:pPr>
            <w:r w:rsidRPr="00E855BF">
              <w:rPr>
                <w:rFonts w:cs="Open Sans"/>
                <w:b/>
                <w:bCs/>
                <w:sz w:val="18"/>
                <w:szCs w:val="18"/>
                <w:lang w:val="en-US"/>
              </w:rPr>
              <w:t>Digital engagement</w:t>
            </w:r>
          </w:p>
        </w:tc>
        <w:tc>
          <w:tcPr>
            <w:tcW w:w="6662" w:type="dxa"/>
          </w:tcPr>
          <w:p w14:paraId="29126066" w14:textId="7CAA839B" w:rsidR="00560961" w:rsidRPr="00E855BF" w:rsidRDefault="00560961" w:rsidP="00684D42">
            <w:pPr>
              <w:spacing w:before="60" w:after="60"/>
              <w:rPr>
                <w:rFonts w:cs="Open Sans"/>
                <w:sz w:val="18"/>
                <w:szCs w:val="18"/>
              </w:rPr>
            </w:pPr>
            <w:r w:rsidRPr="00E855BF">
              <w:rPr>
                <w:rFonts w:cs="Open Sans"/>
                <w:b/>
                <w:bCs/>
                <w:sz w:val="18"/>
                <w:szCs w:val="18"/>
                <w:shd w:val="clear" w:color="auto" w:fill="FFFFFF"/>
              </w:rPr>
              <w:t>35</w:t>
            </w:r>
            <w:r w:rsidR="00462CF3" w:rsidRPr="00E855BF">
              <w:rPr>
                <w:rFonts w:cs="Open Sans"/>
                <w:sz w:val="18"/>
                <w:szCs w:val="18"/>
                <w:shd w:val="clear" w:color="auto" w:fill="FFFFFF"/>
              </w:rPr>
              <w:t xml:space="preserve"> </w:t>
            </w:r>
            <w:r w:rsidRPr="00E855BF">
              <w:rPr>
                <w:rFonts w:cs="Open Sans"/>
                <w:sz w:val="18"/>
                <w:szCs w:val="18"/>
                <w:shd w:val="clear" w:color="auto" w:fill="FFFFFF"/>
              </w:rPr>
              <w:t>YouTube videos</w:t>
            </w:r>
          </w:p>
          <w:p w14:paraId="4108FAF4" w14:textId="59D32D5B" w:rsidR="00560961" w:rsidRPr="00E855BF" w:rsidRDefault="00560961" w:rsidP="00684D42">
            <w:pPr>
              <w:spacing w:before="60" w:after="60"/>
              <w:rPr>
                <w:rFonts w:cs="Open Sans"/>
                <w:sz w:val="18"/>
                <w:szCs w:val="18"/>
                <w:shd w:val="clear" w:color="auto" w:fill="FFFFFF"/>
              </w:rPr>
            </w:pPr>
            <w:r w:rsidRPr="00E855BF">
              <w:rPr>
                <w:rFonts w:cs="Open Sans"/>
                <w:b/>
                <w:bCs/>
                <w:sz w:val="18"/>
                <w:szCs w:val="18"/>
                <w:shd w:val="clear" w:color="auto" w:fill="FFFFFF"/>
              </w:rPr>
              <w:t>3,890</w:t>
            </w:r>
            <w:r w:rsidRPr="00E855BF">
              <w:rPr>
                <w:rFonts w:cs="Open Sans"/>
                <w:sz w:val="18"/>
                <w:szCs w:val="18"/>
                <w:shd w:val="clear" w:color="auto" w:fill="FFFFFF"/>
              </w:rPr>
              <w:t xml:space="preserve"> YouTube subscribers</w:t>
            </w:r>
          </w:p>
          <w:p w14:paraId="10902A93" w14:textId="58582D87" w:rsidR="00560961" w:rsidRPr="00E855BF" w:rsidRDefault="00560961" w:rsidP="00684D42">
            <w:pPr>
              <w:spacing w:before="60" w:after="60"/>
              <w:rPr>
                <w:rFonts w:cs="Open Sans"/>
                <w:sz w:val="18"/>
                <w:szCs w:val="18"/>
              </w:rPr>
            </w:pPr>
            <w:r w:rsidRPr="00E855BF">
              <w:rPr>
                <w:rFonts w:cs="Open Sans"/>
                <w:b/>
                <w:bCs/>
                <w:sz w:val="18"/>
                <w:szCs w:val="18"/>
                <w:shd w:val="clear" w:color="auto" w:fill="FFFFFF"/>
              </w:rPr>
              <w:t>6,139,151</w:t>
            </w:r>
            <w:r w:rsidR="00462CF3" w:rsidRPr="00E855BF">
              <w:rPr>
                <w:rFonts w:cs="Open Sans"/>
                <w:sz w:val="18"/>
                <w:szCs w:val="18"/>
                <w:shd w:val="clear" w:color="auto" w:fill="FFFFFF"/>
              </w:rPr>
              <w:t xml:space="preserve"> </w:t>
            </w:r>
            <w:r w:rsidRPr="00E855BF">
              <w:rPr>
                <w:rFonts w:cs="Open Sans"/>
                <w:sz w:val="18"/>
                <w:szCs w:val="18"/>
                <w:shd w:val="clear" w:color="auto" w:fill="FFFFFF"/>
              </w:rPr>
              <w:t>Website visits</w:t>
            </w:r>
          </w:p>
          <w:p w14:paraId="05BE0B45" w14:textId="695A205D" w:rsidR="00560961" w:rsidRPr="00E855BF" w:rsidRDefault="00560961" w:rsidP="00684D42">
            <w:pPr>
              <w:spacing w:before="60" w:after="60"/>
              <w:rPr>
                <w:rFonts w:cs="Open Sans"/>
                <w:sz w:val="18"/>
                <w:szCs w:val="18"/>
              </w:rPr>
            </w:pPr>
            <w:r w:rsidRPr="00E855BF">
              <w:rPr>
                <w:rFonts w:cs="Open Sans"/>
                <w:b/>
                <w:bCs/>
                <w:sz w:val="18"/>
                <w:szCs w:val="18"/>
                <w:shd w:val="clear" w:color="auto" w:fill="FFFFFF"/>
              </w:rPr>
              <w:t>10,245,468</w:t>
            </w:r>
            <w:r w:rsidR="00462CF3" w:rsidRPr="00E855BF">
              <w:rPr>
                <w:rFonts w:cs="Open Sans"/>
                <w:sz w:val="18"/>
                <w:szCs w:val="18"/>
                <w:shd w:val="clear" w:color="auto" w:fill="FFFFFF"/>
              </w:rPr>
              <w:t xml:space="preserve"> </w:t>
            </w:r>
            <w:r w:rsidRPr="00E855BF">
              <w:rPr>
                <w:rFonts w:cs="Open Sans"/>
                <w:sz w:val="18"/>
                <w:szCs w:val="18"/>
                <w:shd w:val="clear" w:color="auto" w:fill="FFFFFF"/>
              </w:rPr>
              <w:t>Website pageviews</w:t>
            </w:r>
          </w:p>
          <w:p w14:paraId="66C2FC94" w14:textId="14E14E32" w:rsidR="00560961" w:rsidRPr="00E855BF" w:rsidRDefault="00560961" w:rsidP="00684D42">
            <w:pPr>
              <w:spacing w:before="60" w:after="60"/>
              <w:rPr>
                <w:rFonts w:cs="Open Sans"/>
                <w:sz w:val="18"/>
                <w:szCs w:val="18"/>
              </w:rPr>
            </w:pPr>
            <w:r w:rsidRPr="00E855BF">
              <w:rPr>
                <w:rFonts w:cs="Open Sans"/>
                <w:b/>
                <w:bCs/>
                <w:sz w:val="18"/>
                <w:szCs w:val="18"/>
                <w:shd w:val="clear" w:color="auto" w:fill="FFFFFF"/>
              </w:rPr>
              <w:t>121,208</w:t>
            </w:r>
            <w:r w:rsidR="00462CF3" w:rsidRPr="00E855BF">
              <w:rPr>
                <w:rFonts w:cs="Open Sans"/>
                <w:b/>
                <w:bCs/>
                <w:sz w:val="18"/>
                <w:szCs w:val="18"/>
                <w:shd w:val="clear" w:color="auto" w:fill="FFFFFF"/>
              </w:rPr>
              <w:t xml:space="preserve"> </w:t>
            </w:r>
            <w:r w:rsidRPr="00E855BF">
              <w:rPr>
                <w:rFonts w:cs="Open Sans"/>
                <w:sz w:val="18"/>
                <w:szCs w:val="18"/>
              </w:rPr>
              <w:t>Facebook likes (Combined Commission/Commissioner)</w:t>
            </w:r>
          </w:p>
          <w:p w14:paraId="6160A18A" w14:textId="77777777" w:rsidR="00560961" w:rsidRPr="00E855BF" w:rsidRDefault="00560961" w:rsidP="00684D42">
            <w:pPr>
              <w:spacing w:before="60" w:after="60"/>
              <w:rPr>
                <w:rFonts w:cs="Open Sans"/>
                <w:sz w:val="18"/>
                <w:szCs w:val="18"/>
              </w:rPr>
            </w:pPr>
            <w:r w:rsidRPr="00E855BF">
              <w:rPr>
                <w:rFonts w:cs="Open Sans"/>
                <w:b/>
                <w:bCs/>
                <w:sz w:val="18"/>
                <w:szCs w:val="18"/>
              </w:rPr>
              <w:t xml:space="preserve">125,289 </w:t>
            </w:r>
            <w:r w:rsidRPr="00E855BF">
              <w:rPr>
                <w:rFonts w:cs="Open Sans"/>
                <w:sz w:val="18"/>
                <w:szCs w:val="18"/>
              </w:rPr>
              <w:t>Facebook followers (Combined Commission/Commissioner)</w:t>
            </w:r>
          </w:p>
          <w:p w14:paraId="53221AED" w14:textId="77777777" w:rsidR="00560961" w:rsidRPr="00E855BF" w:rsidRDefault="00560961" w:rsidP="00684D42">
            <w:pPr>
              <w:spacing w:before="60" w:after="60"/>
              <w:rPr>
                <w:rFonts w:cs="Open Sans"/>
                <w:sz w:val="18"/>
                <w:szCs w:val="18"/>
              </w:rPr>
            </w:pPr>
            <w:r w:rsidRPr="00E855BF">
              <w:rPr>
                <w:rFonts w:cs="Open Sans"/>
                <w:b/>
                <w:bCs/>
                <w:sz w:val="18"/>
                <w:szCs w:val="18"/>
                <w:shd w:val="clear" w:color="auto" w:fill="FFFFFF"/>
              </w:rPr>
              <w:t>92,173</w:t>
            </w:r>
            <w:r w:rsidRPr="00E855BF">
              <w:rPr>
                <w:rFonts w:cs="Open Sans"/>
                <w:sz w:val="18"/>
                <w:szCs w:val="18"/>
                <w:shd w:val="clear" w:color="auto" w:fill="FFFFFF"/>
              </w:rPr>
              <w:t xml:space="preserve"> </w:t>
            </w:r>
            <w:r w:rsidRPr="00E855BF">
              <w:rPr>
                <w:rFonts w:cs="Open Sans"/>
                <w:sz w:val="18"/>
                <w:szCs w:val="18"/>
              </w:rPr>
              <w:t>Twitter followers (Combined Commission/Commissioner)</w:t>
            </w:r>
          </w:p>
        </w:tc>
      </w:tr>
      <w:tr w:rsidR="00560961" w:rsidRPr="00E855BF" w14:paraId="38D10C1A" w14:textId="77777777" w:rsidTr="005C1293">
        <w:tc>
          <w:tcPr>
            <w:tcW w:w="2405" w:type="dxa"/>
            <w:shd w:val="clear" w:color="auto" w:fill="E7E6E6" w:themeFill="background2"/>
          </w:tcPr>
          <w:p w14:paraId="02947B59" w14:textId="39A638EB" w:rsidR="00560961" w:rsidRPr="00E855BF" w:rsidRDefault="00560961" w:rsidP="00684D42">
            <w:pPr>
              <w:spacing w:before="60" w:after="60"/>
              <w:rPr>
                <w:rFonts w:cs="Open Sans"/>
                <w:b/>
                <w:bCs/>
                <w:sz w:val="18"/>
                <w:szCs w:val="18"/>
                <w:lang w:val="en-US"/>
              </w:rPr>
            </w:pPr>
            <w:r w:rsidRPr="00E855BF">
              <w:rPr>
                <w:rFonts w:cs="Open Sans"/>
                <w:b/>
                <w:bCs/>
                <w:sz w:val="18"/>
                <w:szCs w:val="18"/>
                <w:lang w:val="en-US"/>
              </w:rPr>
              <w:t>National Information Service</w:t>
            </w:r>
          </w:p>
        </w:tc>
        <w:tc>
          <w:tcPr>
            <w:tcW w:w="6662" w:type="dxa"/>
          </w:tcPr>
          <w:p w14:paraId="154CA7E0" w14:textId="77777777" w:rsidR="00560961" w:rsidRPr="00E855BF" w:rsidRDefault="00560961" w:rsidP="00684D42">
            <w:pPr>
              <w:spacing w:before="60" w:after="60"/>
              <w:rPr>
                <w:rFonts w:cs="Open Sans"/>
                <w:sz w:val="18"/>
                <w:szCs w:val="18"/>
                <w:lang w:val="en-US"/>
              </w:rPr>
            </w:pPr>
            <w:r w:rsidRPr="00E855BF">
              <w:rPr>
                <w:rFonts w:cs="Open Sans"/>
                <w:sz w:val="18"/>
                <w:szCs w:val="18"/>
                <w:lang w:val="en-US"/>
              </w:rPr>
              <w:t xml:space="preserve">Answered </w:t>
            </w:r>
            <w:r w:rsidRPr="00E855BF">
              <w:rPr>
                <w:rFonts w:cs="Open Sans"/>
                <w:b/>
                <w:sz w:val="18"/>
                <w:szCs w:val="18"/>
                <w:lang w:val="en-US"/>
              </w:rPr>
              <w:t>12,554</w:t>
            </w:r>
            <w:r w:rsidRPr="00E855BF">
              <w:rPr>
                <w:rFonts w:cs="Open Sans"/>
                <w:sz w:val="18"/>
                <w:szCs w:val="18"/>
                <w:lang w:val="en-US"/>
              </w:rPr>
              <w:t xml:space="preserve"> enquiries from people seeking information about discrimination and human rights</w:t>
            </w:r>
          </w:p>
        </w:tc>
      </w:tr>
      <w:tr w:rsidR="00560961" w:rsidRPr="00E855BF" w14:paraId="5894E7D5" w14:textId="77777777" w:rsidTr="005C1293">
        <w:tc>
          <w:tcPr>
            <w:tcW w:w="2405" w:type="dxa"/>
            <w:shd w:val="clear" w:color="auto" w:fill="E7E6E6" w:themeFill="background2"/>
          </w:tcPr>
          <w:p w14:paraId="51BF3A1D" w14:textId="4FCC52CE" w:rsidR="00560961" w:rsidRPr="00E855BF" w:rsidRDefault="00560961" w:rsidP="00684D42">
            <w:pPr>
              <w:spacing w:before="60" w:after="60"/>
              <w:rPr>
                <w:rFonts w:cs="Open Sans"/>
                <w:b/>
                <w:bCs/>
                <w:sz w:val="18"/>
                <w:szCs w:val="18"/>
                <w:lang w:val="en-US"/>
              </w:rPr>
            </w:pPr>
            <w:r w:rsidRPr="00E855BF">
              <w:rPr>
                <w:rFonts w:cs="Open Sans"/>
                <w:b/>
                <w:bCs/>
                <w:sz w:val="18"/>
                <w:szCs w:val="18"/>
                <w:lang w:val="en-US"/>
              </w:rPr>
              <w:t>Investigation and Conciliation Service</w:t>
            </w:r>
          </w:p>
        </w:tc>
        <w:tc>
          <w:tcPr>
            <w:tcW w:w="6662" w:type="dxa"/>
          </w:tcPr>
          <w:p w14:paraId="302553BC" w14:textId="77777777" w:rsidR="00560961" w:rsidRPr="00E855BF" w:rsidRDefault="00560961" w:rsidP="00684D42">
            <w:pPr>
              <w:spacing w:before="60" w:after="60"/>
              <w:rPr>
                <w:rFonts w:cs="Open Sans"/>
                <w:sz w:val="18"/>
                <w:szCs w:val="18"/>
              </w:rPr>
            </w:pPr>
            <w:r w:rsidRPr="00E855BF">
              <w:rPr>
                <w:rFonts w:cs="Open Sans"/>
                <w:b/>
                <w:sz w:val="18"/>
                <w:szCs w:val="18"/>
              </w:rPr>
              <w:t>2,307</w:t>
            </w:r>
            <w:r w:rsidRPr="00E855BF">
              <w:rPr>
                <w:rFonts w:cs="Open Sans"/>
                <w:sz w:val="18"/>
                <w:szCs w:val="18"/>
              </w:rPr>
              <w:t xml:space="preserve"> complaints about discrimination and breaches of human rights received</w:t>
            </w:r>
          </w:p>
          <w:p w14:paraId="230A2E0A" w14:textId="77777777" w:rsidR="00560961" w:rsidRPr="00E855BF" w:rsidRDefault="00560961" w:rsidP="00684D42">
            <w:pPr>
              <w:spacing w:before="60" w:after="60"/>
              <w:rPr>
                <w:rFonts w:cs="Open Sans"/>
                <w:sz w:val="18"/>
                <w:szCs w:val="18"/>
              </w:rPr>
            </w:pPr>
            <w:r w:rsidRPr="00E855BF">
              <w:rPr>
                <w:rFonts w:cs="Open Sans"/>
                <w:b/>
                <w:sz w:val="18"/>
                <w:szCs w:val="18"/>
              </w:rPr>
              <w:t>1,432</w:t>
            </w:r>
            <w:r w:rsidRPr="00E855BF">
              <w:rPr>
                <w:rFonts w:cs="Open Sans"/>
                <w:sz w:val="18"/>
                <w:szCs w:val="18"/>
              </w:rPr>
              <w:t xml:space="preserve"> conciliation processes conducted – </w:t>
            </w:r>
            <w:r w:rsidRPr="00E855BF">
              <w:rPr>
                <w:rFonts w:cs="Open Sans"/>
                <w:b/>
                <w:sz w:val="18"/>
                <w:szCs w:val="18"/>
              </w:rPr>
              <w:t>70%</w:t>
            </w:r>
            <w:r w:rsidRPr="00E855BF">
              <w:rPr>
                <w:rFonts w:cs="Open Sans"/>
                <w:sz w:val="18"/>
                <w:szCs w:val="18"/>
              </w:rPr>
              <w:t xml:space="preserve"> of these complaints successfully resolved</w:t>
            </w:r>
          </w:p>
        </w:tc>
      </w:tr>
      <w:tr w:rsidR="00560961" w:rsidRPr="00E855BF" w14:paraId="49DB0C77" w14:textId="77777777" w:rsidTr="005C1293">
        <w:tc>
          <w:tcPr>
            <w:tcW w:w="2405" w:type="dxa"/>
            <w:shd w:val="clear" w:color="auto" w:fill="E7E6E6" w:themeFill="background2"/>
          </w:tcPr>
          <w:p w14:paraId="213655B4" w14:textId="025C4CA9" w:rsidR="00560961" w:rsidRPr="00E855BF" w:rsidRDefault="00560961" w:rsidP="00684D42">
            <w:pPr>
              <w:spacing w:before="60" w:after="60"/>
              <w:rPr>
                <w:rFonts w:cs="Open Sans"/>
                <w:b/>
                <w:bCs/>
                <w:sz w:val="18"/>
                <w:szCs w:val="18"/>
                <w:lang w:val="en-US"/>
              </w:rPr>
            </w:pPr>
            <w:r w:rsidRPr="00E855BF">
              <w:rPr>
                <w:rFonts w:cs="Open Sans"/>
                <w:b/>
                <w:bCs/>
                <w:sz w:val="18"/>
                <w:szCs w:val="18"/>
                <w:lang w:val="en-US"/>
              </w:rPr>
              <w:t>Reports, research, educational resources</w:t>
            </w:r>
            <w:r w:rsidRPr="00E855BF">
              <w:rPr>
                <w:rFonts w:cs="Open Sans"/>
                <w:b/>
                <w:sz w:val="18"/>
                <w:szCs w:val="18"/>
                <w:lang w:val="en-US"/>
              </w:rPr>
              <w:t>, and publications</w:t>
            </w:r>
          </w:p>
        </w:tc>
        <w:tc>
          <w:tcPr>
            <w:tcW w:w="6662" w:type="dxa"/>
          </w:tcPr>
          <w:p w14:paraId="3C82955C" w14:textId="77777777" w:rsidR="00560961" w:rsidRPr="00E855BF" w:rsidRDefault="00560961" w:rsidP="00684D42">
            <w:pPr>
              <w:spacing w:before="60" w:after="60"/>
              <w:rPr>
                <w:rFonts w:cs="Open Sans"/>
                <w:sz w:val="18"/>
                <w:szCs w:val="18"/>
              </w:rPr>
            </w:pPr>
            <w:r w:rsidRPr="00E855BF">
              <w:rPr>
                <w:rFonts w:cs="Open Sans"/>
                <w:b/>
                <w:sz w:val="18"/>
                <w:szCs w:val="18"/>
              </w:rPr>
              <w:t>1</w:t>
            </w:r>
            <w:r w:rsidRPr="00E855BF">
              <w:rPr>
                <w:rFonts w:cs="Open Sans"/>
                <w:sz w:val="18"/>
                <w:szCs w:val="18"/>
              </w:rPr>
              <w:t xml:space="preserve"> Statutory Report</w:t>
            </w:r>
          </w:p>
          <w:p w14:paraId="78A8C262" w14:textId="14502635" w:rsidR="00560961" w:rsidRPr="00E855BF" w:rsidRDefault="00560961" w:rsidP="00684D42">
            <w:pPr>
              <w:spacing w:before="60" w:after="60"/>
              <w:rPr>
                <w:rFonts w:cs="Open Sans"/>
                <w:sz w:val="18"/>
                <w:szCs w:val="18"/>
              </w:rPr>
            </w:pPr>
            <w:r w:rsidRPr="00E855BF">
              <w:rPr>
                <w:rFonts w:cs="Open Sans"/>
                <w:b/>
                <w:sz w:val="18"/>
                <w:szCs w:val="18"/>
              </w:rPr>
              <w:t>1</w:t>
            </w:r>
            <w:r w:rsidRPr="00E855BF">
              <w:rPr>
                <w:rFonts w:cs="Open Sans"/>
                <w:sz w:val="18"/>
                <w:szCs w:val="18"/>
              </w:rPr>
              <w:t xml:space="preserve"> National Inquiry and Report </w:t>
            </w:r>
          </w:p>
          <w:p w14:paraId="2358C54A" w14:textId="710AD4CD" w:rsidR="00560961" w:rsidRPr="00E855BF" w:rsidRDefault="00560961" w:rsidP="00684D42">
            <w:pPr>
              <w:spacing w:before="60" w:after="60"/>
              <w:rPr>
                <w:rFonts w:cs="Open Sans"/>
                <w:sz w:val="18"/>
                <w:szCs w:val="18"/>
              </w:rPr>
            </w:pPr>
            <w:r w:rsidRPr="00E855BF">
              <w:rPr>
                <w:rFonts w:cs="Open Sans"/>
                <w:b/>
                <w:bCs/>
                <w:sz w:val="18"/>
                <w:szCs w:val="18"/>
              </w:rPr>
              <w:t xml:space="preserve">15 </w:t>
            </w:r>
            <w:r w:rsidRPr="00E855BF">
              <w:rPr>
                <w:rFonts w:cs="Open Sans"/>
                <w:sz w:val="18"/>
                <w:szCs w:val="18"/>
              </w:rPr>
              <w:t>Other reports,</w:t>
            </w:r>
            <w:r w:rsidRPr="00E855BF">
              <w:rPr>
                <w:rStyle w:val="CommentReference"/>
                <w:sz w:val="18"/>
                <w:szCs w:val="18"/>
              </w:rPr>
              <w:t xml:space="preserve"> </w:t>
            </w:r>
            <w:r w:rsidRPr="00E855BF">
              <w:rPr>
                <w:rFonts w:cs="Open Sans"/>
                <w:sz w:val="18"/>
                <w:szCs w:val="18"/>
              </w:rPr>
              <w:t>Issue/Discussion papers, Guidelines, corporate publications</w:t>
            </w:r>
          </w:p>
          <w:p w14:paraId="3EE8B9C4" w14:textId="43373FFA" w:rsidR="00560961" w:rsidRPr="00E855BF" w:rsidRDefault="00560961" w:rsidP="00684D42">
            <w:pPr>
              <w:spacing w:before="60" w:after="60"/>
              <w:rPr>
                <w:rFonts w:cs="Open Sans"/>
                <w:sz w:val="18"/>
                <w:szCs w:val="18"/>
              </w:rPr>
            </w:pPr>
            <w:r w:rsidRPr="00E855BF">
              <w:rPr>
                <w:rFonts w:cs="Open Sans"/>
                <w:b/>
                <w:bCs/>
                <w:sz w:val="18"/>
                <w:szCs w:val="18"/>
              </w:rPr>
              <w:t>3</w:t>
            </w:r>
            <w:r w:rsidRPr="00E855BF">
              <w:rPr>
                <w:rFonts w:cs="Open Sans"/>
                <w:sz w:val="18"/>
                <w:szCs w:val="18"/>
              </w:rPr>
              <w:t xml:space="preserve"> </w:t>
            </w:r>
            <w:r w:rsidR="00446A9A" w:rsidRPr="00E855BF">
              <w:rPr>
                <w:rFonts w:cs="Open Sans"/>
                <w:sz w:val="18"/>
                <w:szCs w:val="18"/>
              </w:rPr>
              <w:t>T</w:t>
            </w:r>
            <w:r w:rsidRPr="00E855BF">
              <w:rPr>
                <w:rFonts w:cs="Open Sans"/>
                <w:sz w:val="18"/>
                <w:szCs w:val="18"/>
              </w:rPr>
              <w:t xml:space="preserve">raining / school teaching packages </w:t>
            </w:r>
          </w:p>
          <w:p w14:paraId="1F9573CA" w14:textId="5C7466C4" w:rsidR="00560961" w:rsidRPr="00E855BF" w:rsidRDefault="00560961" w:rsidP="00684D42">
            <w:pPr>
              <w:spacing w:before="60" w:after="60"/>
              <w:rPr>
                <w:rFonts w:cs="Open Sans"/>
                <w:sz w:val="18"/>
                <w:szCs w:val="18"/>
              </w:rPr>
            </w:pPr>
            <w:r w:rsidRPr="00E855BF">
              <w:rPr>
                <w:rFonts w:cs="Open Sans"/>
                <w:b/>
                <w:sz w:val="18"/>
                <w:szCs w:val="18"/>
              </w:rPr>
              <w:t>2</w:t>
            </w:r>
            <w:r w:rsidRPr="00E855BF">
              <w:rPr>
                <w:rFonts w:cs="Open Sans"/>
                <w:sz w:val="18"/>
                <w:szCs w:val="18"/>
              </w:rPr>
              <w:t xml:space="preserve"> </w:t>
            </w:r>
            <w:r w:rsidR="00446A9A" w:rsidRPr="00E855BF">
              <w:rPr>
                <w:rFonts w:cs="Open Sans"/>
                <w:sz w:val="18"/>
                <w:szCs w:val="18"/>
              </w:rPr>
              <w:t>S</w:t>
            </w:r>
            <w:r w:rsidRPr="00E855BF">
              <w:rPr>
                <w:rFonts w:cs="Open Sans"/>
                <w:sz w:val="18"/>
                <w:szCs w:val="18"/>
              </w:rPr>
              <w:t xml:space="preserve">chool teaching packages </w:t>
            </w:r>
          </w:p>
          <w:p w14:paraId="4387BFEF" w14:textId="58843357" w:rsidR="00560961" w:rsidRPr="00E855BF" w:rsidRDefault="00560961" w:rsidP="00684D42">
            <w:pPr>
              <w:spacing w:before="60" w:after="60"/>
              <w:rPr>
                <w:rFonts w:cs="Open Sans"/>
                <w:sz w:val="18"/>
                <w:szCs w:val="18"/>
              </w:rPr>
            </w:pPr>
            <w:r w:rsidRPr="00E855BF">
              <w:rPr>
                <w:rFonts w:cs="Open Sans"/>
                <w:b/>
                <w:bCs/>
                <w:sz w:val="18"/>
                <w:szCs w:val="18"/>
              </w:rPr>
              <w:t>6</w:t>
            </w:r>
            <w:r w:rsidRPr="00E855BF">
              <w:rPr>
                <w:rFonts w:cs="Open Sans"/>
                <w:sz w:val="18"/>
                <w:szCs w:val="18"/>
              </w:rPr>
              <w:t xml:space="preserve"> Information resource suites</w:t>
            </w:r>
          </w:p>
        </w:tc>
      </w:tr>
      <w:tr w:rsidR="00560961" w:rsidRPr="00E855BF" w14:paraId="40A3CB94" w14:textId="77777777" w:rsidTr="005C1293">
        <w:tc>
          <w:tcPr>
            <w:tcW w:w="2405" w:type="dxa"/>
            <w:shd w:val="clear" w:color="auto" w:fill="E7E6E6" w:themeFill="background2"/>
          </w:tcPr>
          <w:p w14:paraId="737A067F" w14:textId="7081ABBC" w:rsidR="00560961" w:rsidRPr="00E855BF" w:rsidRDefault="00560961" w:rsidP="00684D42">
            <w:pPr>
              <w:spacing w:before="60" w:after="60"/>
              <w:rPr>
                <w:rFonts w:cs="Open Sans"/>
                <w:b/>
                <w:bCs/>
                <w:sz w:val="18"/>
                <w:szCs w:val="18"/>
              </w:rPr>
            </w:pPr>
            <w:r w:rsidRPr="00E855BF">
              <w:rPr>
                <w:rFonts w:cs="Open Sans"/>
                <w:b/>
                <w:bCs/>
                <w:sz w:val="18"/>
                <w:szCs w:val="18"/>
              </w:rPr>
              <w:t>Human rights education and training</w:t>
            </w:r>
          </w:p>
        </w:tc>
        <w:tc>
          <w:tcPr>
            <w:tcW w:w="6662" w:type="dxa"/>
          </w:tcPr>
          <w:p w14:paraId="1EDF4675" w14:textId="77777777" w:rsidR="00560961" w:rsidRPr="00E855BF" w:rsidRDefault="00560961" w:rsidP="00684D42">
            <w:pPr>
              <w:spacing w:before="60" w:after="60"/>
              <w:rPr>
                <w:rFonts w:cs="Open Sans"/>
                <w:sz w:val="18"/>
                <w:szCs w:val="18"/>
              </w:rPr>
            </w:pPr>
            <w:r w:rsidRPr="00E855BF">
              <w:rPr>
                <w:rFonts w:cs="Open Sans"/>
                <w:b/>
                <w:bCs/>
                <w:sz w:val="18"/>
                <w:szCs w:val="18"/>
              </w:rPr>
              <w:t>21</w:t>
            </w:r>
            <w:r w:rsidRPr="00E855BF">
              <w:rPr>
                <w:rFonts w:cs="Open Sans"/>
                <w:sz w:val="18"/>
                <w:szCs w:val="18"/>
              </w:rPr>
              <w:t xml:space="preserve"> Face-to-face training workshops with </w:t>
            </w:r>
            <w:r w:rsidRPr="00E855BF">
              <w:rPr>
                <w:rFonts w:cs="Open Sans"/>
                <w:b/>
                <w:bCs/>
                <w:sz w:val="18"/>
                <w:szCs w:val="18"/>
              </w:rPr>
              <w:t>566</w:t>
            </w:r>
            <w:r w:rsidRPr="00E855BF">
              <w:rPr>
                <w:rFonts w:cs="Open Sans"/>
                <w:sz w:val="18"/>
                <w:szCs w:val="18"/>
              </w:rPr>
              <w:t xml:space="preserve"> participants</w:t>
            </w:r>
          </w:p>
          <w:p w14:paraId="0A0143A6" w14:textId="2F54F803" w:rsidR="00560961" w:rsidRPr="00E855BF" w:rsidRDefault="00560961" w:rsidP="00684D42">
            <w:pPr>
              <w:spacing w:before="60" w:after="60"/>
              <w:rPr>
                <w:rFonts w:cs="Open Sans"/>
                <w:sz w:val="18"/>
                <w:szCs w:val="18"/>
              </w:rPr>
            </w:pPr>
            <w:r w:rsidRPr="00E855BF">
              <w:rPr>
                <w:rFonts w:cs="Open Sans"/>
                <w:b/>
                <w:bCs/>
                <w:sz w:val="18"/>
                <w:szCs w:val="18"/>
              </w:rPr>
              <w:t xml:space="preserve">10 </w:t>
            </w:r>
            <w:r w:rsidRPr="00E855BF">
              <w:rPr>
                <w:rFonts w:cs="Open Sans"/>
                <w:sz w:val="18"/>
                <w:szCs w:val="18"/>
              </w:rPr>
              <w:t>Online training workshops with approx.</w:t>
            </w:r>
            <w:r w:rsidRPr="00E855BF">
              <w:rPr>
                <w:rFonts w:cs="Open Sans"/>
                <w:b/>
                <w:bCs/>
                <w:sz w:val="18"/>
                <w:szCs w:val="18"/>
              </w:rPr>
              <w:t>1,204</w:t>
            </w:r>
            <w:r w:rsidRPr="00E855BF">
              <w:rPr>
                <w:rFonts w:cs="Open Sans"/>
                <w:sz w:val="18"/>
                <w:szCs w:val="18"/>
              </w:rPr>
              <w:t xml:space="preserve"> participants</w:t>
            </w:r>
          </w:p>
          <w:p w14:paraId="769EAEC6" w14:textId="2281A131" w:rsidR="00560961" w:rsidRPr="00E855BF" w:rsidRDefault="00560961" w:rsidP="00684D42">
            <w:pPr>
              <w:spacing w:before="60" w:after="60"/>
              <w:rPr>
                <w:rFonts w:cs="Open Sans"/>
                <w:sz w:val="18"/>
                <w:szCs w:val="18"/>
              </w:rPr>
            </w:pPr>
            <w:r w:rsidRPr="00E855BF">
              <w:rPr>
                <w:rFonts w:cs="Open Sans"/>
                <w:b/>
                <w:bCs/>
                <w:sz w:val="18"/>
                <w:szCs w:val="18"/>
              </w:rPr>
              <w:t>31</w:t>
            </w:r>
            <w:r w:rsidRPr="00E855BF">
              <w:rPr>
                <w:rFonts w:cs="Open Sans"/>
                <w:sz w:val="18"/>
                <w:szCs w:val="18"/>
              </w:rPr>
              <w:t xml:space="preserve"> Information sessions reaching over </w:t>
            </w:r>
            <w:r w:rsidRPr="00E855BF">
              <w:rPr>
                <w:rFonts w:cs="Open Sans"/>
                <w:b/>
                <w:bCs/>
                <w:sz w:val="18"/>
                <w:szCs w:val="18"/>
              </w:rPr>
              <w:t>1,377</w:t>
            </w:r>
            <w:r w:rsidRPr="00E855BF">
              <w:rPr>
                <w:rFonts w:cs="Open Sans"/>
                <w:sz w:val="18"/>
                <w:szCs w:val="18"/>
              </w:rPr>
              <w:t xml:space="preserve"> attendees</w:t>
            </w:r>
          </w:p>
        </w:tc>
      </w:tr>
      <w:tr w:rsidR="00560961" w:rsidRPr="00E855BF" w14:paraId="16D700CC" w14:textId="77777777" w:rsidTr="005C1293">
        <w:tc>
          <w:tcPr>
            <w:tcW w:w="2405" w:type="dxa"/>
            <w:shd w:val="clear" w:color="auto" w:fill="E7E6E6" w:themeFill="background2"/>
          </w:tcPr>
          <w:p w14:paraId="66C5CB19" w14:textId="39C873FD" w:rsidR="00560961" w:rsidRPr="00E855BF" w:rsidRDefault="00560961" w:rsidP="00684D42">
            <w:pPr>
              <w:spacing w:before="60" w:after="60"/>
              <w:rPr>
                <w:rFonts w:cs="Open Sans"/>
                <w:b/>
                <w:bCs/>
                <w:sz w:val="18"/>
                <w:szCs w:val="18"/>
              </w:rPr>
            </w:pPr>
            <w:r w:rsidRPr="00E855BF">
              <w:rPr>
                <w:rFonts w:cs="Open Sans"/>
                <w:b/>
                <w:bCs/>
                <w:sz w:val="18"/>
                <w:szCs w:val="18"/>
              </w:rPr>
              <w:t xml:space="preserve">Legal expertise and investigation </w:t>
            </w:r>
          </w:p>
        </w:tc>
        <w:tc>
          <w:tcPr>
            <w:tcW w:w="6662" w:type="dxa"/>
          </w:tcPr>
          <w:p w14:paraId="4D0D7238" w14:textId="609E2ADF" w:rsidR="00560961" w:rsidRPr="00E855BF" w:rsidRDefault="00560961" w:rsidP="00684D42">
            <w:pPr>
              <w:spacing w:before="60" w:after="60"/>
              <w:rPr>
                <w:rFonts w:cs="Open Sans"/>
                <w:sz w:val="18"/>
                <w:szCs w:val="18"/>
              </w:rPr>
            </w:pPr>
            <w:r w:rsidRPr="00E855BF">
              <w:rPr>
                <w:rFonts w:cs="Open Sans"/>
                <w:b/>
                <w:bCs/>
                <w:sz w:val="18"/>
                <w:szCs w:val="18"/>
              </w:rPr>
              <w:t>48</w:t>
            </w:r>
            <w:r w:rsidRPr="00E855BF">
              <w:rPr>
                <w:rFonts w:cs="Open Sans"/>
                <w:sz w:val="18"/>
                <w:szCs w:val="18"/>
              </w:rPr>
              <w:t xml:space="preserve"> </w:t>
            </w:r>
            <w:r w:rsidR="00446A9A" w:rsidRPr="00E855BF">
              <w:rPr>
                <w:rFonts w:cs="Open Sans"/>
                <w:sz w:val="18"/>
                <w:szCs w:val="18"/>
              </w:rPr>
              <w:t>S</w:t>
            </w:r>
            <w:r w:rsidRPr="00E855BF">
              <w:rPr>
                <w:rFonts w:cs="Open Sans"/>
                <w:sz w:val="18"/>
                <w:szCs w:val="18"/>
              </w:rPr>
              <w:t xml:space="preserve">ubmissions to public inquiries </w:t>
            </w:r>
            <w:r w:rsidRPr="00E855BF">
              <w:rPr>
                <w:rFonts w:cs="Open Sans"/>
                <w:b/>
                <w:bCs/>
                <w:sz w:val="18"/>
                <w:szCs w:val="18"/>
              </w:rPr>
              <w:t xml:space="preserve">15 </w:t>
            </w:r>
            <w:r w:rsidRPr="00E855BF">
              <w:rPr>
                <w:rFonts w:cs="Open Sans"/>
                <w:sz w:val="18"/>
                <w:szCs w:val="18"/>
              </w:rPr>
              <w:t>invited</w:t>
            </w:r>
            <w:r w:rsidRPr="00E855BF">
              <w:rPr>
                <w:rFonts w:cs="Open Sans"/>
                <w:b/>
                <w:bCs/>
                <w:sz w:val="18"/>
                <w:szCs w:val="18"/>
              </w:rPr>
              <w:t xml:space="preserve"> </w:t>
            </w:r>
            <w:r w:rsidRPr="00E855BF">
              <w:rPr>
                <w:rFonts w:cs="Open Sans"/>
                <w:sz w:val="18"/>
                <w:szCs w:val="18"/>
              </w:rPr>
              <w:t>appearances at hearings</w:t>
            </w:r>
          </w:p>
          <w:p w14:paraId="5192AD58" w14:textId="51929BDD" w:rsidR="00560961" w:rsidRPr="00E855BF" w:rsidRDefault="00560961" w:rsidP="00684D42">
            <w:pPr>
              <w:spacing w:before="60" w:after="60"/>
              <w:rPr>
                <w:rFonts w:cs="Open Sans"/>
                <w:sz w:val="18"/>
                <w:szCs w:val="18"/>
              </w:rPr>
            </w:pPr>
            <w:r w:rsidRPr="00E855BF">
              <w:rPr>
                <w:rFonts w:cs="Open Sans"/>
                <w:b/>
                <w:bCs/>
                <w:sz w:val="18"/>
                <w:szCs w:val="18"/>
              </w:rPr>
              <w:t>4</w:t>
            </w:r>
            <w:r w:rsidRPr="00E855BF">
              <w:rPr>
                <w:rFonts w:cs="Open Sans"/>
                <w:sz w:val="18"/>
                <w:szCs w:val="18"/>
              </w:rPr>
              <w:t xml:space="preserve"> </w:t>
            </w:r>
            <w:r w:rsidR="00446A9A" w:rsidRPr="00E855BF">
              <w:rPr>
                <w:rFonts w:cs="Open Sans"/>
                <w:sz w:val="18"/>
                <w:szCs w:val="18"/>
              </w:rPr>
              <w:t>I</w:t>
            </w:r>
            <w:r w:rsidRPr="00E855BF">
              <w:rPr>
                <w:rFonts w:cs="Open Sans"/>
                <w:sz w:val="18"/>
                <w:szCs w:val="18"/>
              </w:rPr>
              <w:t>ntervention in Court proceedings (judgment delivered)</w:t>
            </w:r>
          </w:p>
          <w:p w14:paraId="17E3BD04" w14:textId="7B82629F" w:rsidR="00560961" w:rsidRPr="00E855BF" w:rsidRDefault="00560961" w:rsidP="00684D42">
            <w:pPr>
              <w:spacing w:before="60" w:after="60"/>
              <w:rPr>
                <w:rFonts w:cs="Open Sans"/>
                <w:sz w:val="18"/>
                <w:szCs w:val="18"/>
              </w:rPr>
            </w:pPr>
            <w:r w:rsidRPr="00E855BF">
              <w:rPr>
                <w:rFonts w:cs="Open Sans"/>
                <w:b/>
                <w:bCs/>
                <w:sz w:val="18"/>
                <w:szCs w:val="18"/>
              </w:rPr>
              <w:t>7</w:t>
            </w:r>
            <w:r w:rsidRPr="00E855BF">
              <w:rPr>
                <w:rFonts w:cs="Open Sans"/>
                <w:sz w:val="18"/>
                <w:szCs w:val="18"/>
              </w:rPr>
              <w:t xml:space="preserve"> Australian Human Rights Commission Act reports</w:t>
            </w:r>
          </w:p>
        </w:tc>
      </w:tr>
    </w:tbl>
    <w:p w14:paraId="30C19AC4" w14:textId="5EA4BE20" w:rsidR="00560961" w:rsidRPr="00684D42" w:rsidRDefault="00560961" w:rsidP="00670C94">
      <w:pPr>
        <w:rPr>
          <w:rFonts w:cs="Open Sans"/>
          <w:color w:val="000000" w:themeColor="text1"/>
        </w:rPr>
      </w:pPr>
      <w:r w:rsidRPr="00E855BF">
        <w:rPr>
          <w:rFonts w:cs="Open Sans"/>
        </w:rPr>
        <w:lastRenderedPageBreak/>
        <w:t xml:space="preserve">Appendix 3 </w:t>
      </w:r>
      <w:r w:rsidRPr="00684D42">
        <w:rPr>
          <w:rFonts w:cs="Open Sans"/>
          <w:color w:val="000000" w:themeColor="text1"/>
        </w:rPr>
        <w:t>lists the Commission’s 201</w:t>
      </w:r>
      <w:r>
        <w:rPr>
          <w:rFonts w:cs="Open Sans"/>
          <w:color w:val="000000" w:themeColor="text1"/>
        </w:rPr>
        <w:t>9</w:t>
      </w:r>
      <w:r w:rsidRPr="00684D42">
        <w:rPr>
          <w:rFonts w:cs="Open Sans"/>
          <w:color w:val="000000" w:themeColor="text1"/>
        </w:rPr>
        <w:t>–</w:t>
      </w:r>
      <w:r>
        <w:rPr>
          <w:rFonts w:cs="Open Sans"/>
          <w:color w:val="000000" w:themeColor="text1"/>
        </w:rPr>
        <w:t xml:space="preserve">2020 key </w:t>
      </w:r>
      <w:r w:rsidRPr="00684D42">
        <w:rPr>
          <w:rFonts w:cs="Open Sans"/>
          <w:color w:val="000000" w:themeColor="text1"/>
        </w:rPr>
        <w:t xml:space="preserve">activities, </w:t>
      </w:r>
      <w:r>
        <w:rPr>
          <w:rFonts w:cs="Open Sans"/>
          <w:color w:val="000000" w:themeColor="text1"/>
        </w:rPr>
        <w:t xml:space="preserve">programs and </w:t>
      </w:r>
      <w:r w:rsidRPr="00684D42">
        <w:rPr>
          <w:rFonts w:cs="Open Sans"/>
          <w:color w:val="000000" w:themeColor="text1"/>
        </w:rPr>
        <w:t>services</w:t>
      </w:r>
      <w:r>
        <w:rPr>
          <w:rFonts w:cs="Open Sans"/>
          <w:color w:val="000000" w:themeColor="text1"/>
        </w:rPr>
        <w:t xml:space="preserve"> in 2019–2020</w:t>
      </w:r>
      <w:r w:rsidRPr="00684D42">
        <w:rPr>
          <w:rFonts w:cs="Open Sans"/>
          <w:color w:val="000000" w:themeColor="text1"/>
        </w:rPr>
        <w:t>.</w:t>
      </w:r>
    </w:p>
    <w:p w14:paraId="0E5B1F82" w14:textId="44875928" w:rsidR="00560961" w:rsidRPr="00684D42" w:rsidRDefault="00560961" w:rsidP="00670C94">
      <w:pPr>
        <w:rPr>
          <w:rFonts w:cs="Open Sans"/>
          <w:color w:val="000000" w:themeColor="text1"/>
        </w:rPr>
      </w:pPr>
      <w:r w:rsidRPr="00E855BF">
        <w:rPr>
          <w:rFonts w:cs="Open Sans"/>
        </w:rPr>
        <w:t xml:space="preserve">Appendix 4 lists the Commission’s </w:t>
      </w:r>
      <w:r w:rsidRPr="00684D42">
        <w:rPr>
          <w:rFonts w:cs="Open Sans"/>
          <w:color w:val="000000" w:themeColor="text1"/>
        </w:rPr>
        <w:t xml:space="preserve">major events, reports, education resources </w:t>
      </w:r>
      <w:r>
        <w:rPr>
          <w:rFonts w:cs="Open Sans"/>
          <w:color w:val="000000" w:themeColor="text1"/>
        </w:rPr>
        <w:t xml:space="preserve">and other </w:t>
      </w:r>
      <w:r w:rsidRPr="00684D42">
        <w:rPr>
          <w:rFonts w:cs="Open Sans"/>
          <w:color w:val="000000" w:themeColor="text1"/>
        </w:rPr>
        <w:t>publications completed in 201</w:t>
      </w:r>
      <w:r>
        <w:rPr>
          <w:rFonts w:cs="Open Sans"/>
          <w:color w:val="000000" w:themeColor="text1"/>
        </w:rPr>
        <w:t>9</w:t>
      </w:r>
      <w:r w:rsidRPr="00684D42">
        <w:rPr>
          <w:rFonts w:cs="Open Sans"/>
          <w:color w:val="000000" w:themeColor="text1"/>
        </w:rPr>
        <w:t>–</w:t>
      </w:r>
      <w:r>
        <w:rPr>
          <w:rFonts w:cs="Open Sans"/>
          <w:color w:val="000000" w:themeColor="text1"/>
        </w:rPr>
        <w:t>2020.</w:t>
      </w:r>
    </w:p>
    <w:p w14:paraId="51464A61" w14:textId="77777777" w:rsidR="00560961" w:rsidRPr="00684D42" w:rsidRDefault="00560961" w:rsidP="00684D42">
      <w:pPr>
        <w:rPr>
          <w:rFonts w:cs="Open Sans"/>
        </w:rPr>
        <w:sectPr w:rsidR="00560961" w:rsidRPr="00684D42" w:rsidSect="00D7407A">
          <w:endnotePr>
            <w:numFmt w:val="decimal"/>
          </w:endnotePr>
          <w:pgSz w:w="11906" w:h="16838" w:code="9"/>
          <w:pgMar w:top="1134" w:right="1418" w:bottom="1134" w:left="1418" w:header="851" w:footer="851" w:gutter="0"/>
          <w:cols w:space="708"/>
          <w:titlePg/>
          <w:docGrid w:linePitch="360"/>
        </w:sectPr>
      </w:pPr>
    </w:p>
    <w:p w14:paraId="71E566A6" w14:textId="5D086FCD" w:rsidR="00560961" w:rsidRPr="00E855BF" w:rsidRDefault="00560961" w:rsidP="00684D42">
      <w:pPr>
        <w:pStyle w:val="AHRCHeading1"/>
      </w:pPr>
      <w:bookmarkStart w:id="124" w:name="_Toc48556202"/>
      <w:bookmarkStart w:id="125" w:name="_Toc52124073"/>
      <w:r w:rsidRPr="00684D42">
        <w:lastRenderedPageBreak/>
        <w:t xml:space="preserve">Goal </w:t>
      </w:r>
      <w:r w:rsidRPr="00E855BF">
        <w:t>1</w:t>
      </w:r>
      <w:r w:rsidR="00E855BF">
        <w:t>:</w:t>
      </w:r>
      <w:r w:rsidRPr="00E855BF">
        <w:t xml:space="preserve"> </w:t>
      </w:r>
      <w:bookmarkEnd w:id="124"/>
      <w:r w:rsidRPr="00E855BF">
        <w:t>Greater prioritisation and embedding of human rights issues at the national level</w:t>
      </w:r>
      <w:bookmarkEnd w:id="125"/>
    </w:p>
    <w:p w14:paraId="4A38E186" w14:textId="4E86B5F0" w:rsidR="00560961" w:rsidRDefault="00560961" w:rsidP="004C37B0">
      <w:pPr>
        <w:pStyle w:val="AHRCHeading2"/>
      </w:pPr>
      <w:bookmarkStart w:id="126" w:name="_Toc20947876"/>
      <w:bookmarkStart w:id="127" w:name="_Toc525801680"/>
      <w:bookmarkStart w:id="128" w:name="_Toc46927040"/>
      <w:bookmarkStart w:id="129" w:name="_Toc52124074"/>
      <w:r w:rsidRPr="004C37B0">
        <w:t>Outcome 1.1</w:t>
      </w:r>
      <w:bookmarkEnd w:id="126"/>
      <w:bookmarkEnd w:id="127"/>
      <w:bookmarkEnd w:id="128"/>
      <w:bookmarkEnd w:id="129"/>
    </w:p>
    <w:p w14:paraId="089FD483" w14:textId="56C494A1" w:rsidR="00560961" w:rsidRPr="00BF1C81" w:rsidRDefault="00560961" w:rsidP="00AC1F87">
      <w:pPr>
        <w:rPr>
          <w:b/>
        </w:rPr>
      </w:pPr>
      <w:r w:rsidRPr="00BF1C81">
        <w:rPr>
          <w:b/>
        </w:rPr>
        <w:t>The national human rights reform agenda proposed in the national conversation initiative is considered by the Parliament, government and the non-government sector.</w:t>
      </w:r>
    </w:p>
    <w:p w14:paraId="31258075" w14:textId="0809396F" w:rsidR="00560961" w:rsidRDefault="00560961" w:rsidP="007E24F6">
      <w:pPr>
        <w:pStyle w:val="AHRCHeading3"/>
        <w:rPr>
          <w:lang w:val="en-US"/>
        </w:rPr>
      </w:pPr>
      <w:bookmarkStart w:id="130" w:name="_Toc46927041"/>
      <w:r>
        <w:rPr>
          <w:lang w:val="en-US"/>
        </w:rPr>
        <w:t xml:space="preserve">Progress </w:t>
      </w:r>
      <w:r w:rsidRPr="004C37B0">
        <w:rPr>
          <w:lang w:val="en-US"/>
        </w:rPr>
        <w:t>indicato</w:t>
      </w:r>
      <w:r>
        <w:rPr>
          <w:lang w:val="en-US"/>
        </w:rPr>
        <w:t xml:space="preserve">rs </w:t>
      </w:r>
      <w:r w:rsidRPr="004C37B0">
        <w:rPr>
          <w:lang w:val="en-US"/>
        </w:rPr>
        <w:t>1.11</w:t>
      </w:r>
      <w:bookmarkEnd w:id="130"/>
      <w:r>
        <w:rPr>
          <w:lang w:val="en-US"/>
        </w:rPr>
        <w:t xml:space="preserve"> and 1.12</w:t>
      </w:r>
    </w:p>
    <w:p w14:paraId="320942E3" w14:textId="41CFD57B" w:rsidR="00560961" w:rsidRPr="00AC1F87" w:rsidRDefault="00560961" w:rsidP="00AC1F87">
      <w:r w:rsidRPr="00AC1F87">
        <w:t>Implementation of the national conversation initiative is viewed by stakeholders as impartial, inclusive, participatory and consensus led</w:t>
      </w:r>
      <w:r>
        <w:t xml:space="preserve">. </w:t>
      </w:r>
      <w:r w:rsidRPr="00AC1F87">
        <w:t>Parliament, government and non-government stakeholders access and engage with the relevant stages of the national conversation initiative</w:t>
      </w:r>
      <w:r>
        <w:t>.</w:t>
      </w:r>
    </w:p>
    <w:p w14:paraId="2857BDEE" w14:textId="40E32D04" w:rsidR="00560961" w:rsidRDefault="00560961" w:rsidP="0072502B">
      <w:pPr>
        <w:pStyle w:val="AHRCHeading4"/>
      </w:pPr>
      <w:bookmarkStart w:id="131" w:name="_Toc46927043"/>
      <w:bookmarkStart w:id="132" w:name="_Toc48556203"/>
      <w:r w:rsidRPr="0022452C">
        <w:t>Free and Equal: An Australian conversation on human rights</w:t>
      </w:r>
      <w:bookmarkEnd w:id="131"/>
      <w:bookmarkEnd w:id="132"/>
    </w:p>
    <w:p w14:paraId="0197A724" w14:textId="77777777" w:rsidR="00560961" w:rsidRPr="00006C9E" w:rsidRDefault="00560961" w:rsidP="007A03CD">
      <w:pPr>
        <w:ind w:left="851"/>
        <w:rPr>
          <w:sz w:val="22"/>
          <w:szCs w:val="22"/>
        </w:rPr>
      </w:pPr>
      <w:r w:rsidRPr="00006C9E">
        <w:rPr>
          <w:sz w:val="22"/>
          <w:szCs w:val="22"/>
        </w:rPr>
        <w:t>‘I think a conversation on human rights is a very important issue for Australia and commend and support the Commission in taking this issue forward.’</w:t>
      </w:r>
    </w:p>
    <w:p w14:paraId="612DF967" w14:textId="732A82A7" w:rsidR="00560961" w:rsidRPr="00335A1F" w:rsidRDefault="00560961" w:rsidP="0058102C">
      <w:pPr>
        <w:ind w:left="720"/>
        <w:jc w:val="right"/>
        <w:rPr>
          <w:sz w:val="22"/>
          <w:szCs w:val="22"/>
        </w:rPr>
      </w:pPr>
      <w:r w:rsidRPr="00335A1F">
        <w:rPr>
          <w:sz w:val="22"/>
          <w:szCs w:val="22"/>
        </w:rPr>
        <w:t>—survey respondent, Free and Equal Conference</w:t>
      </w:r>
    </w:p>
    <w:p w14:paraId="1671776B" w14:textId="1EF7B09B" w:rsidR="00560961" w:rsidRDefault="00560961" w:rsidP="00364CE3">
      <w:r>
        <w:t xml:space="preserve">The Commission commenced the </w:t>
      </w:r>
      <w:r w:rsidRPr="00FC01F1">
        <w:rPr>
          <w:i/>
        </w:rPr>
        <w:t xml:space="preserve">Free and Equal: </w:t>
      </w:r>
      <w:r w:rsidRPr="00FC01F1">
        <w:rPr>
          <w:i/>
          <w:iCs/>
        </w:rPr>
        <w:t>an</w:t>
      </w:r>
      <w:r w:rsidRPr="00FC01F1">
        <w:rPr>
          <w:i/>
        </w:rPr>
        <w:t xml:space="preserve"> Australian </w:t>
      </w:r>
      <w:r w:rsidRPr="00FC01F1">
        <w:rPr>
          <w:i/>
          <w:iCs/>
        </w:rPr>
        <w:t>conversation</w:t>
      </w:r>
      <w:r w:rsidRPr="00FC01F1">
        <w:rPr>
          <w:i/>
        </w:rPr>
        <w:t xml:space="preserve"> on </w:t>
      </w:r>
      <w:r w:rsidRPr="00FC01F1">
        <w:rPr>
          <w:i/>
          <w:iCs/>
        </w:rPr>
        <w:t>human rights</w:t>
      </w:r>
      <w:r>
        <w:t xml:space="preserve"> project (the National Conversation) towards the end of the previous reporting period. It seeks to identify what </w:t>
      </w:r>
      <w:r w:rsidRPr="00AE281C">
        <w:t>an effective system of human rights protection for 21st century Australia</w:t>
      </w:r>
      <w:r>
        <w:t xml:space="preserve"> would look like</w:t>
      </w:r>
      <w:r w:rsidRPr="00AE281C">
        <w:t>, and what steps Australia needs to take to get there.</w:t>
      </w:r>
    </w:p>
    <w:p w14:paraId="5E41133E" w14:textId="237728DF" w:rsidR="00560961" w:rsidRDefault="00560961" w:rsidP="00364CE3">
      <w:r>
        <w:t xml:space="preserve">The purpose of the National Conversation is to examine Australia's human rights system as a whole and understand how well Australians’ rights are currently being respected, protected, and fulfilled. This includes exploring: the effectiveness of Australia's system of anti-discrimination laws and its ability to ensure steps are taken to prevent discrimination; positive measures to ensure rights are considered and upheld during policy and law-making; and applying accountability processes to ensure progress continues to be made towards fulfilling human rights. </w:t>
      </w:r>
      <w:bookmarkStart w:id="133" w:name="_Toc46927044"/>
    </w:p>
    <w:p w14:paraId="0486D952" w14:textId="53A700EC" w:rsidR="00560961" w:rsidRDefault="00560961" w:rsidP="00364CE3">
      <w:pPr>
        <w:rPr>
          <w:rFonts w:eastAsia="Times New Roman" w:cs="Open Sans"/>
        </w:rPr>
      </w:pPr>
      <w:r>
        <w:lastRenderedPageBreak/>
        <w:t xml:space="preserve">Over this, and the previous reporting period, the President led an inclusive discussion about these issues and possible solutions. </w:t>
      </w:r>
      <w:r>
        <w:rPr>
          <w:rFonts w:cstheme="minorBidi"/>
        </w:rPr>
        <w:t>M</w:t>
      </w:r>
      <w:r w:rsidRPr="00251805">
        <w:rPr>
          <w:rFonts w:cstheme="minorBidi"/>
        </w:rPr>
        <w:t xml:space="preserve">ore </w:t>
      </w:r>
      <w:r>
        <w:rPr>
          <w:rFonts w:cstheme="minorBidi"/>
        </w:rPr>
        <w:t>th</w:t>
      </w:r>
      <w:r w:rsidRPr="00251805">
        <w:rPr>
          <w:rFonts w:cstheme="minorBidi"/>
        </w:rPr>
        <w:t xml:space="preserve">an </w:t>
      </w:r>
      <w:r>
        <w:rPr>
          <w:rFonts w:cstheme="minorBidi"/>
        </w:rPr>
        <w:t xml:space="preserve">a </w:t>
      </w:r>
      <w:r w:rsidRPr="20D7145D">
        <w:rPr>
          <w:rFonts w:cstheme="minorBidi"/>
        </w:rPr>
        <w:t>1,000</w:t>
      </w:r>
      <w:r w:rsidR="004B04C4">
        <w:rPr>
          <w:rStyle w:val="EndnoteReference"/>
          <w:rFonts w:cstheme="minorBidi"/>
        </w:rPr>
        <w:endnoteReference w:id="3"/>
      </w:r>
      <w:r w:rsidR="004B04C4">
        <w:rPr>
          <w:rFonts w:cstheme="minorBidi"/>
        </w:rPr>
        <w:t xml:space="preserve"> </w:t>
      </w:r>
      <w:r w:rsidRPr="00251805">
        <w:rPr>
          <w:rFonts w:cstheme="minorBidi"/>
        </w:rPr>
        <w:t>stakeholders</w:t>
      </w:r>
      <w:r>
        <w:rPr>
          <w:rFonts w:eastAsia="Times New Roman" w:cs="Open Sans"/>
        </w:rPr>
        <w:t xml:space="preserve"> from across Parliament, government, the business, legal and academic sectors and the community </w:t>
      </w:r>
      <w:r>
        <w:rPr>
          <w:rFonts w:cstheme="minorBidi"/>
        </w:rPr>
        <w:t>participated in the</w:t>
      </w:r>
      <w:r>
        <w:t xml:space="preserve"> process, through submissions, consultation events, roundtables, technical workshops, key stakeholder meetings and a national conference </w:t>
      </w:r>
      <w:r>
        <w:rPr>
          <w:rFonts w:eastAsia="Times New Roman" w:cs="Open Sans"/>
        </w:rPr>
        <w:t xml:space="preserve">attended by </w:t>
      </w:r>
      <w:r w:rsidRPr="002654FD">
        <w:rPr>
          <w:rFonts w:eastAsia="Times New Roman" w:cs="Open Sans"/>
        </w:rPr>
        <w:t>the UN High Commissioner on Human Rights, Her Excellency Dr Michelle Bachelet</w:t>
      </w:r>
      <w:r>
        <w:rPr>
          <w:rFonts w:eastAsia="Times New Roman" w:cs="Open Sans"/>
        </w:rPr>
        <w:t xml:space="preserve"> (see the Conference story below)</w:t>
      </w:r>
      <w:r w:rsidRPr="002654FD">
        <w:rPr>
          <w:rFonts w:eastAsia="Times New Roman" w:cs="Open Sans"/>
        </w:rPr>
        <w:t xml:space="preserve">. </w:t>
      </w:r>
      <w:r>
        <w:rPr>
          <w:rFonts w:eastAsia="Times New Roman" w:cs="Open Sans"/>
        </w:rPr>
        <w:t>Participant feedback supported the consultation process as engaging, participatory and inclusive, for example:</w:t>
      </w:r>
    </w:p>
    <w:p w14:paraId="1688226E" w14:textId="7F314114" w:rsidR="00560961" w:rsidRPr="00006C9E" w:rsidRDefault="00560961" w:rsidP="007A03CD">
      <w:pPr>
        <w:spacing w:before="120" w:after="120"/>
        <w:ind w:left="720"/>
        <w:rPr>
          <w:rFonts w:eastAsia="Times New Roman" w:cs="Open Sans"/>
          <w:sz w:val="22"/>
          <w:szCs w:val="22"/>
        </w:rPr>
      </w:pPr>
      <w:r w:rsidRPr="00006C9E">
        <w:rPr>
          <w:rFonts w:eastAsia="Times New Roman" w:cs="Open Sans"/>
          <w:sz w:val="22"/>
          <w:szCs w:val="22"/>
        </w:rPr>
        <w:t>‘Especially well facilitated and inclusive.’</w:t>
      </w:r>
    </w:p>
    <w:p w14:paraId="7F9DA562" w14:textId="1F9A967A" w:rsidR="00560961" w:rsidRPr="00006C9E" w:rsidRDefault="00560961" w:rsidP="007A03CD">
      <w:pPr>
        <w:spacing w:before="120" w:after="120"/>
        <w:ind w:left="720"/>
        <w:rPr>
          <w:rFonts w:eastAsia="Times New Roman" w:cs="Open Sans"/>
          <w:sz w:val="22"/>
          <w:szCs w:val="22"/>
        </w:rPr>
      </w:pPr>
      <w:r w:rsidRPr="00006C9E">
        <w:rPr>
          <w:rFonts w:eastAsia="Times New Roman" w:cs="Open Sans"/>
          <w:sz w:val="22"/>
          <w:szCs w:val="22"/>
        </w:rPr>
        <w:t>‘It was great that everyone had the opportunity to raise key human rights issues of concern.’</w:t>
      </w:r>
    </w:p>
    <w:p w14:paraId="39979384" w14:textId="77777777" w:rsidR="00560961" w:rsidRPr="00006C9E" w:rsidRDefault="00560961" w:rsidP="007A03CD">
      <w:pPr>
        <w:spacing w:before="120" w:after="120"/>
        <w:ind w:left="720"/>
        <w:rPr>
          <w:rFonts w:eastAsia="Times New Roman" w:cs="Open Sans"/>
          <w:sz w:val="22"/>
          <w:szCs w:val="22"/>
        </w:rPr>
      </w:pPr>
      <w:r w:rsidRPr="00006C9E">
        <w:rPr>
          <w:rFonts w:eastAsia="Times New Roman" w:cs="Open Sans"/>
          <w:sz w:val="22"/>
          <w:szCs w:val="22"/>
        </w:rPr>
        <w:t>‘The workshop was very well run. Everyone had the chance to share their views.’</w:t>
      </w:r>
    </w:p>
    <w:p w14:paraId="5DDE8F1F" w14:textId="6C42C346" w:rsidR="00560961" w:rsidRPr="0090270E" w:rsidRDefault="00560961" w:rsidP="009F2C1F">
      <w:pPr>
        <w:spacing w:before="120" w:after="120"/>
        <w:ind w:left="720"/>
        <w:jc w:val="right"/>
        <w:rPr>
          <w:rFonts w:eastAsia="Times New Roman" w:cs="Open Sans"/>
          <w:sz w:val="22"/>
          <w:szCs w:val="22"/>
        </w:rPr>
      </w:pPr>
      <w:r w:rsidRPr="0090270E">
        <w:rPr>
          <w:rFonts w:eastAsia="Times New Roman" w:cs="Open Sans"/>
          <w:sz w:val="22"/>
          <w:szCs w:val="22"/>
        </w:rPr>
        <w:t>—survey respondents</w:t>
      </w:r>
    </w:p>
    <w:p w14:paraId="653FB7DB" w14:textId="72A868CA" w:rsidR="00560961" w:rsidRDefault="00560961" w:rsidP="00364CE3">
      <w:r>
        <w:t>To start these discussions, the Commission released an Issues Paper describing the human rights landscape and asking general questions about priorities for reform. The Commission then released three technical discussion papers on discrimination law reform; ideas for increasing the positive framing of human rights in Australian legislation; and accountability mechanisms.</w:t>
      </w:r>
    </w:p>
    <w:p w14:paraId="7557980C" w14:textId="58886BC2" w:rsidR="00560961" w:rsidRPr="00AC2FB2" w:rsidRDefault="00560961" w:rsidP="00364CE3">
      <w:pPr>
        <w:rPr>
          <w:rFonts w:eastAsia="Times New Roman" w:cs="Open Sans"/>
        </w:rPr>
      </w:pPr>
      <w:r>
        <w:rPr>
          <w:rFonts w:eastAsia="Times New Roman" w:cs="Open Sans"/>
        </w:rPr>
        <w:t xml:space="preserve">As a result, </w:t>
      </w:r>
      <w:r w:rsidRPr="002654FD">
        <w:rPr>
          <w:rFonts w:eastAsia="Times New Roman" w:cs="Open Sans"/>
        </w:rPr>
        <w:t xml:space="preserve">the Commission </w:t>
      </w:r>
      <w:r>
        <w:rPr>
          <w:rFonts w:eastAsia="Times New Roman" w:cs="Open Sans"/>
        </w:rPr>
        <w:t xml:space="preserve">gained </w:t>
      </w:r>
      <w:r w:rsidRPr="002654FD">
        <w:rPr>
          <w:rFonts w:eastAsia="Times New Roman" w:cs="Open Sans"/>
        </w:rPr>
        <w:t xml:space="preserve">a </w:t>
      </w:r>
      <w:r>
        <w:rPr>
          <w:rFonts w:eastAsia="Times New Roman" w:cs="Open Sans"/>
        </w:rPr>
        <w:t xml:space="preserve">comprehensive </w:t>
      </w:r>
      <w:r w:rsidRPr="002654FD">
        <w:rPr>
          <w:rFonts w:eastAsia="Times New Roman" w:cs="Open Sans"/>
        </w:rPr>
        <w:t xml:space="preserve">understanding of priorities for reform and reinvigorated </w:t>
      </w:r>
      <w:r>
        <w:rPr>
          <w:rFonts w:eastAsia="Times New Roman" w:cs="Open Sans"/>
        </w:rPr>
        <w:t xml:space="preserve">a </w:t>
      </w:r>
      <w:r w:rsidRPr="002654FD">
        <w:rPr>
          <w:rFonts w:eastAsia="Times New Roman" w:cs="Open Sans"/>
        </w:rPr>
        <w:t>discussion across Australia about how to build an innovative and effective human rights framework for all.</w:t>
      </w:r>
    </w:p>
    <w:p w14:paraId="73489BC5" w14:textId="0C35E82F" w:rsidR="00560961" w:rsidRDefault="00560961" w:rsidP="00364CE3">
      <w:r>
        <w:t>The narrative emerging from the consultations is that Australia’s human rights framework</w:t>
      </w:r>
      <w:r w:rsidRPr="00BA3E21">
        <w:t xml:space="preserve"> (</w:t>
      </w:r>
      <w:r>
        <w:t>including anti-discrimination law and human rights scrutiny for legislation and policy) is not seen as positively protecting Australians’ rights to effectively prevent breaches. Our systems are piecemeal and lack comprehensive coverage.</w:t>
      </w:r>
    </w:p>
    <w:p w14:paraId="438CDA8A" w14:textId="1CD2096E" w:rsidR="00560961" w:rsidRDefault="00560961" w:rsidP="00364CE3">
      <w:r w:rsidRPr="004D78ED">
        <w:t>In the coming year,</w:t>
      </w:r>
      <w:r w:rsidR="0087220C">
        <w:t xml:space="preserve"> </w:t>
      </w:r>
      <w:r>
        <w:t xml:space="preserve">the Commission will continue to engage with Parliamentary, government and non-government stakeholders to finetune ideas, then release a range of detailed proposals to guide reform of Australia’s human rights framework. Many of these proposals will focus on reforming Australia’s federal discrimination laws. This builds on the Commission’s other work, including the National Inquiry on Sexual Harassment in Australian Workplaces and its report, </w:t>
      </w:r>
      <w:r w:rsidRPr="11FE1DE9">
        <w:rPr>
          <w:i/>
          <w:iCs/>
        </w:rPr>
        <w:t>Respect@Work</w:t>
      </w:r>
      <w:r>
        <w:t>. The proposals will also feed into the Commission’s advocacy as part of Australia’s engagement with the third cycle of the UN Universal Periodic Review to occur in January 2021.</w:t>
      </w:r>
    </w:p>
    <w:p w14:paraId="0DA8B149" w14:textId="5C398894" w:rsidR="00560961" w:rsidRDefault="00560961" w:rsidP="00364CE3">
      <w:r>
        <w:lastRenderedPageBreak/>
        <w:t>The Commission aims to have a significant impact on the realisation of human rights for all Australians through this initiative. The Commission will continue to work with Parliament, government and the community to embed more effective human rights frameworks into our national processes.</w:t>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shd w:val="clear" w:color="auto" w:fill="E7E6E6" w:themeFill="background2"/>
        <w:tblLook w:val="04A0" w:firstRow="1" w:lastRow="0" w:firstColumn="1" w:lastColumn="0" w:noHBand="0" w:noVBand="1"/>
      </w:tblPr>
      <w:tblGrid>
        <w:gridCol w:w="9060"/>
      </w:tblGrid>
      <w:tr w:rsidR="00560961" w:rsidRPr="00482D7E" w14:paraId="64D2D088" w14:textId="77777777" w:rsidTr="00F93309">
        <w:tc>
          <w:tcPr>
            <w:tcW w:w="9060" w:type="dxa"/>
            <w:shd w:val="clear" w:color="auto" w:fill="E7E6E6" w:themeFill="background2"/>
          </w:tcPr>
          <w:p w14:paraId="19775339" w14:textId="5CB29312" w:rsidR="00560961" w:rsidRPr="00CC08C0" w:rsidRDefault="00560961" w:rsidP="002137B9">
            <w:pPr>
              <w:rPr>
                <w:i/>
                <w:sz w:val="22"/>
                <w:szCs w:val="22"/>
              </w:rPr>
            </w:pPr>
            <w:r w:rsidRPr="00CC08C0">
              <w:rPr>
                <w:i/>
                <w:sz w:val="22"/>
                <w:szCs w:val="22"/>
              </w:rPr>
              <w:t>Free and Equal National Conference, October 2019</w:t>
            </w:r>
          </w:p>
          <w:p w14:paraId="16A8A09B" w14:textId="129604AC" w:rsidR="00560961" w:rsidRDefault="00560961" w:rsidP="007C707E">
            <w:pPr>
              <w:spacing w:before="0" w:after="0"/>
              <w:ind w:left="720"/>
              <w:rPr>
                <w:sz w:val="22"/>
                <w:szCs w:val="22"/>
              </w:rPr>
            </w:pPr>
            <w:r w:rsidRPr="007C707E">
              <w:rPr>
                <w:sz w:val="22"/>
                <w:szCs w:val="22"/>
              </w:rPr>
              <w:t>‘the Commission is a leader in the space, and I think that it’s a trusted institution</w:t>
            </w:r>
            <w:r>
              <w:rPr>
                <w:sz w:val="22"/>
                <w:szCs w:val="22"/>
              </w:rPr>
              <w:t xml:space="preserve"> … </w:t>
            </w:r>
            <w:r w:rsidRPr="007C707E">
              <w:rPr>
                <w:sz w:val="22"/>
                <w:szCs w:val="22"/>
              </w:rPr>
              <w:t>you need trusted institutions that are evidence based to lead such projects.’</w:t>
            </w:r>
          </w:p>
          <w:p w14:paraId="71B172D4" w14:textId="03A68602" w:rsidR="00560961" w:rsidRPr="007C707E" w:rsidRDefault="00560961" w:rsidP="007C707E">
            <w:pPr>
              <w:spacing w:before="0" w:after="0"/>
              <w:ind w:left="720"/>
              <w:jc w:val="right"/>
              <w:rPr>
                <w:sz w:val="22"/>
                <w:szCs w:val="22"/>
              </w:rPr>
            </w:pPr>
            <w:r w:rsidRPr="007C707E">
              <w:rPr>
                <w:sz w:val="22"/>
                <w:szCs w:val="22"/>
              </w:rPr>
              <w:t>—interview participant</w:t>
            </w:r>
          </w:p>
          <w:p w14:paraId="2DFAB957" w14:textId="4B6C4E9E" w:rsidR="00560961" w:rsidRPr="00CC08C0" w:rsidRDefault="00560961" w:rsidP="00482D7E">
            <w:pPr>
              <w:rPr>
                <w:sz w:val="22"/>
                <w:szCs w:val="22"/>
              </w:rPr>
            </w:pPr>
            <w:r w:rsidRPr="00CC08C0">
              <w:rPr>
                <w:sz w:val="22"/>
                <w:szCs w:val="22"/>
              </w:rPr>
              <w:t>The Conference held in Sydney featured UN High Commissioner for Human Rights, Her Excellency Dr Michelle Bachelet, as the keynote speaker. The Conference program</w:t>
            </w:r>
            <w:r w:rsidR="00932440">
              <w:rPr>
                <w:sz w:val="22"/>
                <w:szCs w:val="22"/>
              </w:rPr>
              <w:t xml:space="preserve"> </w:t>
            </w:r>
            <w:r w:rsidRPr="00CC08C0">
              <w:rPr>
                <w:sz w:val="22"/>
                <w:szCs w:val="22"/>
              </w:rPr>
              <w:t>was shaped around the human rights</w:t>
            </w:r>
            <w:r w:rsidR="00932440">
              <w:rPr>
                <w:sz w:val="22"/>
                <w:szCs w:val="22"/>
              </w:rPr>
              <w:t xml:space="preserve"> </w:t>
            </w:r>
            <w:r w:rsidRPr="00CC08C0">
              <w:rPr>
                <w:sz w:val="22"/>
                <w:szCs w:val="22"/>
              </w:rPr>
              <w:t>‘respect, protect, fulfil’</w:t>
            </w:r>
            <w:r w:rsidR="00932440">
              <w:rPr>
                <w:sz w:val="22"/>
                <w:szCs w:val="22"/>
              </w:rPr>
              <w:t xml:space="preserve"> </w:t>
            </w:r>
            <w:r w:rsidRPr="00CC08C0">
              <w:rPr>
                <w:sz w:val="22"/>
                <w:szCs w:val="22"/>
              </w:rPr>
              <w:t>framework. It featured a series of panel discussions on key issues for human rights nationally including: Indigenous rights,</w:t>
            </w:r>
            <w:r w:rsidR="00932440">
              <w:rPr>
                <w:sz w:val="22"/>
                <w:szCs w:val="22"/>
              </w:rPr>
              <w:t xml:space="preserve"> </w:t>
            </w:r>
            <w:r w:rsidRPr="00CC08C0">
              <w:rPr>
                <w:sz w:val="22"/>
                <w:szCs w:val="22"/>
              </w:rPr>
              <w:t>the role of different communities and sectors in protecting rights, balancing competing rights, and young people and the future of human rights. The program also included a fireside chat focusing on Hakeem al-Araibi’s experience as a refugee and being detained in Thailand.</w:t>
            </w:r>
          </w:p>
          <w:p w14:paraId="5F7C674E" w14:textId="255B33FD" w:rsidR="00560961" w:rsidRPr="00CC08C0" w:rsidRDefault="00560961" w:rsidP="003D7720">
            <w:pPr>
              <w:rPr>
                <w:sz w:val="22"/>
                <w:szCs w:val="22"/>
              </w:rPr>
            </w:pPr>
            <w:r w:rsidRPr="00CC08C0">
              <w:rPr>
                <w:sz w:val="22"/>
                <w:szCs w:val="22"/>
              </w:rPr>
              <w:t>The range of featured voices at the conference aimed to encompass the varied perspectives and experiences of human rights nationally. The Conference provided</w:t>
            </w:r>
            <w:r w:rsidR="00932440">
              <w:rPr>
                <w:sz w:val="22"/>
                <w:szCs w:val="22"/>
              </w:rPr>
              <w:t xml:space="preserve"> </w:t>
            </w:r>
            <w:r w:rsidRPr="00CC08C0">
              <w:rPr>
                <w:sz w:val="22"/>
                <w:szCs w:val="22"/>
              </w:rPr>
              <w:t>a platform to voice and hear these diverse and sometimes competing experiences of human rights. Evaluation of the 400 participants showed support for the Commission’s leadership with many respondents stating that taking part had been valuable and beneficial:</w:t>
            </w:r>
          </w:p>
          <w:p w14:paraId="6E91A32C" w14:textId="1510E781" w:rsidR="00560961" w:rsidRPr="00CC08C0" w:rsidRDefault="00560961" w:rsidP="00F86C27">
            <w:pPr>
              <w:pStyle w:val="ListParagraph"/>
              <w:numPr>
                <w:ilvl w:val="0"/>
                <w:numId w:val="67"/>
              </w:numPr>
              <w:spacing w:before="120" w:after="120"/>
              <w:rPr>
                <w:sz w:val="22"/>
                <w:szCs w:val="22"/>
              </w:rPr>
            </w:pPr>
            <w:r w:rsidRPr="00CC08C0">
              <w:rPr>
                <w:sz w:val="22"/>
                <w:szCs w:val="22"/>
              </w:rPr>
              <w:t>97% of survey respondents said the Commission’s leadership was important.</w:t>
            </w:r>
          </w:p>
          <w:p w14:paraId="68E70A7F" w14:textId="28787614" w:rsidR="00560961" w:rsidRPr="003F48A7" w:rsidRDefault="00560961" w:rsidP="004959FB">
            <w:pPr>
              <w:spacing w:before="0" w:after="0"/>
              <w:ind w:left="1440"/>
              <w:rPr>
                <w:sz w:val="22"/>
                <w:szCs w:val="22"/>
              </w:rPr>
            </w:pPr>
            <w:r w:rsidRPr="00CC08C0">
              <w:rPr>
                <w:sz w:val="22"/>
                <w:szCs w:val="22"/>
              </w:rPr>
              <w:t>‘</w:t>
            </w:r>
            <w:r w:rsidRPr="00006C9E">
              <w:rPr>
                <w:sz w:val="22"/>
                <w:szCs w:val="22"/>
              </w:rPr>
              <w:t>The Commission is highly respected and informed and needs to keep taking the lead here.’</w:t>
            </w:r>
          </w:p>
          <w:p w14:paraId="721AB2E2" w14:textId="448E0D1D" w:rsidR="00560961" w:rsidRDefault="00560961" w:rsidP="004959FB">
            <w:pPr>
              <w:spacing w:before="120" w:after="120"/>
              <w:ind w:left="1440"/>
              <w:rPr>
                <w:sz w:val="22"/>
                <w:szCs w:val="22"/>
              </w:rPr>
            </w:pPr>
            <w:r w:rsidRPr="003F48A7">
              <w:rPr>
                <w:sz w:val="22"/>
                <w:szCs w:val="22"/>
              </w:rPr>
              <w:t>‘Free and Equal not just 'important' but, I think, critical!</w:t>
            </w:r>
            <w:r>
              <w:rPr>
                <w:sz w:val="22"/>
                <w:szCs w:val="22"/>
              </w:rPr>
              <w:t>’</w:t>
            </w:r>
          </w:p>
          <w:p w14:paraId="70DD48D8" w14:textId="648402D5" w:rsidR="00560961" w:rsidRPr="007C707E" w:rsidRDefault="00560961" w:rsidP="00886373">
            <w:pPr>
              <w:spacing w:before="120" w:after="120"/>
              <w:ind w:left="360"/>
              <w:jc w:val="right"/>
              <w:rPr>
                <w:sz w:val="22"/>
                <w:szCs w:val="22"/>
              </w:rPr>
            </w:pPr>
            <w:r w:rsidRPr="003F48A7">
              <w:rPr>
                <w:sz w:val="22"/>
                <w:szCs w:val="22"/>
              </w:rPr>
              <w:t>—survey respondent</w:t>
            </w:r>
            <w:r>
              <w:rPr>
                <w:sz w:val="22"/>
                <w:szCs w:val="22"/>
              </w:rPr>
              <w:t>s</w:t>
            </w:r>
          </w:p>
          <w:p w14:paraId="3BE1415B" w14:textId="65772192" w:rsidR="00560961" w:rsidRPr="00CC08C0" w:rsidRDefault="00560961" w:rsidP="00F86C27">
            <w:pPr>
              <w:pStyle w:val="ListParagraph"/>
              <w:numPr>
                <w:ilvl w:val="0"/>
                <w:numId w:val="67"/>
              </w:numPr>
              <w:spacing w:before="120" w:after="120"/>
              <w:rPr>
                <w:sz w:val="22"/>
                <w:szCs w:val="22"/>
              </w:rPr>
            </w:pPr>
            <w:r w:rsidRPr="00CC08C0">
              <w:rPr>
                <w:sz w:val="22"/>
                <w:szCs w:val="22"/>
              </w:rPr>
              <w:t>98% found participating worthwhile.</w:t>
            </w:r>
          </w:p>
          <w:p w14:paraId="336D4154" w14:textId="77777777" w:rsidR="00560961" w:rsidRPr="006739A4" w:rsidRDefault="00560961" w:rsidP="003F6408">
            <w:pPr>
              <w:spacing w:before="120" w:after="120"/>
              <w:ind w:left="1440"/>
              <w:rPr>
                <w:sz w:val="22"/>
                <w:szCs w:val="22"/>
              </w:rPr>
            </w:pPr>
            <w:r w:rsidRPr="006739A4">
              <w:rPr>
                <w:sz w:val="22"/>
                <w:szCs w:val="22"/>
              </w:rPr>
              <w:t>‘Fantastic experience. Really challenged my mind.’</w:t>
            </w:r>
          </w:p>
          <w:p w14:paraId="48E3AC53" w14:textId="7643EB88" w:rsidR="00560961" w:rsidRDefault="00560961" w:rsidP="003F6408">
            <w:pPr>
              <w:spacing w:before="120" w:after="120"/>
              <w:ind w:left="1440"/>
              <w:jc w:val="right"/>
              <w:rPr>
                <w:sz w:val="22"/>
                <w:szCs w:val="22"/>
              </w:rPr>
            </w:pPr>
            <w:r w:rsidRPr="003F48A7">
              <w:rPr>
                <w:sz w:val="22"/>
                <w:szCs w:val="22"/>
              </w:rPr>
              <w:t>—survey respondent</w:t>
            </w:r>
          </w:p>
          <w:p w14:paraId="1661FB2F" w14:textId="264FBA0E" w:rsidR="00560961" w:rsidRDefault="00560961" w:rsidP="003F6408">
            <w:pPr>
              <w:spacing w:before="120" w:after="120"/>
              <w:ind w:left="1440"/>
              <w:rPr>
                <w:sz w:val="22"/>
                <w:szCs w:val="22"/>
              </w:rPr>
            </w:pPr>
            <w:r w:rsidRPr="006739A4">
              <w:rPr>
                <w:sz w:val="22"/>
                <w:szCs w:val="22"/>
              </w:rPr>
              <w:t>‘The program today has such a wonderful breadth of information and topics helping us to reflect on what we can take back and work on within our organisations.’</w:t>
            </w:r>
          </w:p>
          <w:p w14:paraId="1E447F89" w14:textId="314DF2A2" w:rsidR="00560961" w:rsidRDefault="00560961" w:rsidP="003F6408">
            <w:pPr>
              <w:spacing w:before="120" w:after="120"/>
              <w:ind w:left="1440"/>
              <w:jc w:val="right"/>
              <w:rPr>
                <w:sz w:val="22"/>
                <w:szCs w:val="22"/>
              </w:rPr>
            </w:pPr>
            <w:r w:rsidRPr="007C707E">
              <w:rPr>
                <w:sz w:val="22"/>
                <w:szCs w:val="22"/>
              </w:rPr>
              <w:t>—interview participant</w:t>
            </w:r>
          </w:p>
          <w:p w14:paraId="42AA2014" w14:textId="2CE45D33" w:rsidR="00560961" w:rsidRPr="00CC08C0" w:rsidRDefault="00560961" w:rsidP="00F86C27">
            <w:pPr>
              <w:pStyle w:val="ListParagraph"/>
              <w:numPr>
                <w:ilvl w:val="0"/>
                <w:numId w:val="67"/>
              </w:numPr>
              <w:autoSpaceDE w:val="0"/>
              <w:autoSpaceDN w:val="0"/>
              <w:adjustRightInd w:val="0"/>
              <w:spacing w:before="120" w:after="120"/>
              <w:rPr>
                <w:rStyle w:val="normaltextrun"/>
                <w:sz w:val="22"/>
                <w:szCs w:val="22"/>
              </w:rPr>
            </w:pPr>
            <w:r w:rsidRPr="00CC08C0">
              <w:rPr>
                <w:sz w:val="22"/>
                <w:szCs w:val="22"/>
              </w:rPr>
              <w:lastRenderedPageBreak/>
              <w:t>73% increased their understanding of human rights in their own contexts, and 78% found they developed greater awareness of human rights in other contexts.</w:t>
            </w:r>
          </w:p>
          <w:p w14:paraId="4BB9DC1F" w14:textId="5BA160A9" w:rsidR="00560961" w:rsidRDefault="00560961" w:rsidP="004959FB">
            <w:pPr>
              <w:spacing w:before="120" w:after="120"/>
              <w:ind w:left="1440"/>
              <w:rPr>
                <w:sz w:val="22"/>
                <w:szCs w:val="22"/>
              </w:rPr>
            </w:pPr>
            <w:r w:rsidRPr="007C707E">
              <w:rPr>
                <w:sz w:val="22"/>
                <w:szCs w:val="22"/>
              </w:rPr>
              <w:t>‘The diversity of areas of rights was extremely helpful. It helped emphasise that human rights are part of the broad everyday context of our lives.’</w:t>
            </w:r>
          </w:p>
          <w:p w14:paraId="7E06C57A" w14:textId="48D0A85C" w:rsidR="00560961" w:rsidRPr="007C707E" w:rsidRDefault="00560961" w:rsidP="00B12A8A">
            <w:pPr>
              <w:spacing w:before="120" w:after="120"/>
              <w:ind w:left="720"/>
              <w:jc w:val="right"/>
              <w:rPr>
                <w:sz w:val="22"/>
                <w:szCs w:val="22"/>
              </w:rPr>
            </w:pPr>
            <w:r w:rsidRPr="003F48A7">
              <w:rPr>
                <w:sz w:val="22"/>
                <w:szCs w:val="22"/>
              </w:rPr>
              <w:t>—survey respondent</w:t>
            </w:r>
          </w:p>
        </w:tc>
      </w:tr>
    </w:tbl>
    <w:bookmarkEnd w:id="133"/>
    <w:p w14:paraId="272E884D" w14:textId="7D9AF8D7" w:rsidR="00560961" w:rsidRDefault="00560961" w:rsidP="0022452C">
      <w:pPr>
        <w:pStyle w:val="AHRCHeading3"/>
      </w:pPr>
      <w:r>
        <w:rPr>
          <w:lang w:val="en-US"/>
        </w:rPr>
        <w:lastRenderedPageBreak/>
        <w:t xml:space="preserve">Progress </w:t>
      </w:r>
      <w:r w:rsidRPr="004C37B0">
        <w:rPr>
          <w:lang w:val="en-US"/>
        </w:rPr>
        <w:t>indicato</w:t>
      </w:r>
      <w:r>
        <w:rPr>
          <w:lang w:val="en-US"/>
        </w:rPr>
        <w:t>r</w:t>
      </w:r>
      <w:r w:rsidRPr="00684D42">
        <w:rPr>
          <w:lang w:val="en-US"/>
        </w:rPr>
        <w:t xml:space="preserve"> </w:t>
      </w:r>
      <w:r w:rsidRPr="00684D42">
        <w:t>1.13</w:t>
      </w:r>
    </w:p>
    <w:p w14:paraId="24DF5E9B" w14:textId="7CD8AB54" w:rsidR="00560961" w:rsidRPr="0022452C" w:rsidRDefault="00560961" w:rsidP="0022452C">
      <w:r w:rsidRPr="00684D42">
        <w:t>Commission recommendations to the U</w:t>
      </w:r>
      <w:r>
        <w:t xml:space="preserve">nited </w:t>
      </w:r>
      <w:r w:rsidRPr="00684D42">
        <w:t>N</w:t>
      </w:r>
      <w:r>
        <w:t>ations</w:t>
      </w:r>
      <w:r w:rsidRPr="00684D42">
        <w:t xml:space="preserve"> Human Rights Council as part of Australia’s 3rd Universal Periodic review are reflected in the Council recommendations to Australia.</w:t>
      </w:r>
    </w:p>
    <w:p w14:paraId="283D1DC0" w14:textId="577BB0E0" w:rsidR="00560961" w:rsidRPr="0022452C" w:rsidRDefault="00560961" w:rsidP="003B5ABE">
      <w:pPr>
        <w:pStyle w:val="AHRCHeading4"/>
      </w:pPr>
      <w:bookmarkStart w:id="134" w:name="_Toc48556204"/>
      <w:bookmarkStart w:id="135" w:name="_Toc46927045"/>
      <w:r w:rsidRPr="0022452C">
        <w:t xml:space="preserve">Australia’s 3rd Universal </w:t>
      </w:r>
      <w:r w:rsidRPr="00412374">
        <w:t>Periodic Review</w:t>
      </w:r>
      <w:bookmarkEnd w:id="134"/>
    </w:p>
    <w:p w14:paraId="76819631" w14:textId="42989C0E" w:rsidR="00560961" w:rsidRDefault="00560961" w:rsidP="00FE332E">
      <w:pPr>
        <w:rPr>
          <w:lang w:val="en-US"/>
        </w:rPr>
      </w:pPr>
      <w:bookmarkStart w:id="136" w:name="_Toc46927046"/>
      <w:bookmarkEnd w:id="135"/>
      <w:r>
        <w:rPr>
          <w:lang w:val="en-US"/>
        </w:rPr>
        <w:t>Australia was due to appear before the Human Rights Council as part of the 3</w:t>
      </w:r>
      <w:r w:rsidRPr="001E2254">
        <w:rPr>
          <w:vertAlign w:val="superscript"/>
          <w:lang w:val="en-US"/>
        </w:rPr>
        <w:t>rd</w:t>
      </w:r>
      <w:r>
        <w:rPr>
          <w:lang w:val="en-US"/>
        </w:rPr>
        <w:t xml:space="preserve"> cycle of the Universal Periodic Review (UPR) in November 2020. However, due to the COVID-19 pandemic, this appearance </w:t>
      </w:r>
      <w:r w:rsidRPr="09532130">
        <w:rPr>
          <w:lang w:val="en-US"/>
        </w:rPr>
        <w:t>has been postponed to</w:t>
      </w:r>
      <w:r>
        <w:rPr>
          <w:lang w:val="en-US"/>
        </w:rPr>
        <w:t xml:space="preserve"> January 2021.</w:t>
      </w:r>
    </w:p>
    <w:p w14:paraId="15DB8EAF" w14:textId="0DDEF6E9" w:rsidR="00560961" w:rsidRDefault="00560961" w:rsidP="00FE332E">
      <w:pPr>
        <w:rPr>
          <w:rFonts w:cstheme="minorBidi"/>
        </w:rPr>
      </w:pPr>
      <w:r>
        <w:t xml:space="preserve">The Commission, as Australia’s A-status </w:t>
      </w:r>
      <w:r w:rsidRPr="001E0C16">
        <w:t>National Human Rights Institution (</w:t>
      </w:r>
      <w:r>
        <w:t>NHRI</w:t>
      </w:r>
      <w:r w:rsidRPr="001E0C16">
        <w:t>),</w:t>
      </w:r>
      <w:r>
        <w:t xml:space="preserve"> plays a distinct role in the UPR process by </w:t>
      </w:r>
      <w:r w:rsidRPr="09532130">
        <w:rPr>
          <w:rFonts w:cstheme="minorBidi"/>
        </w:rPr>
        <w:t xml:space="preserve">providing an independent assessment of Australia’s human rights situation and the steps taken by the </w:t>
      </w:r>
      <w:r w:rsidRPr="1F1C0C3E">
        <w:rPr>
          <w:rFonts w:cstheme="minorBidi"/>
        </w:rPr>
        <w:t>Australian Government</w:t>
      </w:r>
      <w:r w:rsidRPr="09532130">
        <w:rPr>
          <w:rFonts w:cstheme="minorBidi"/>
        </w:rPr>
        <w:t xml:space="preserve"> since the last appearance.</w:t>
      </w:r>
    </w:p>
    <w:p w14:paraId="75EF14FB" w14:textId="73A79269" w:rsidR="00560961" w:rsidRDefault="00560961" w:rsidP="00FE332E">
      <w:pPr>
        <w:rPr>
          <w:rFonts w:cstheme="minorBidi"/>
        </w:rPr>
      </w:pPr>
      <w:r w:rsidRPr="4F03DACE">
        <w:rPr>
          <w:rFonts w:cstheme="minorBidi"/>
        </w:rPr>
        <w:t>The Commission made its submission to the UN in July 2019. It describes the status of human rights in Australia and makes 48 recommendations about ongoing challenges. The Commission also submitted an ‘implementation matrix,’ reflecting on the 290 recommendations made by 101 countries in Australia’s second-cycle review.</w:t>
      </w:r>
    </w:p>
    <w:p w14:paraId="3B5D3D49" w14:textId="66385878" w:rsidR="00560961" w:rsidRDefault="00560961" w:rsidP="00FE332E">
      <w:pPr>
        <w:rPr>
          <w:rFonts w:cstheme="minorBidi"/>
        </w:rPr>
      </w:pPr>
      <w:r w:rsidRPr="2D0DBF7A">
        <w:rPr>
          <w:rFonts w:cstheme="minorBidi"/>
        </w:rPr>
        <w:t xml:space="preserve">Throughout this process, the Commission is engaging with stakeholders across Parliament, government, and the non-government sector. This includes providing input and feedback to the Australian Government on its report to the UPR, engaging in discussions about potential ‘voluntary commitments’ </w:t>
      </w:r>
      <w:r w:rsidRPr="145C1F52">
        <w:rPr>
          <w:rFonts w:cstheme="minorBidi"/>
        </w:rPr>
        <w:t>that</w:t>
      </w:r>
      <w:r w:rsidRPr="2D0DBF7A">
        <w:rPr>
          <w:rFonts w:cstheme="minorBidi"/>
        </w:rPr>
        <w:t xml:space="preserve"> could </w:t>
      </w:r>
      <w:r w:rsidRPr="145C1F52">
        <w:rPr>
          <w:rFonts w:cstheme="minorBidi"/>
        </w:rPr>
        <w:t>be made</w:t>
      </w:r>
      <w:r w:rsidRPr="2D0DBF7A">
        <w:rPr>
          <w:rFonts w:cstheme="minorBidi"/>
        </w:rPr>
        <w:t xml:space="preserve"> through this process, and coordinating with </w:t>
      </w:r>
      <w:r w:rsidRPr="50D0FFC2">
        <w:rPr>
          <w:rFonts w:cstheme="minorBidi"/>
        </w:rPr>
        <w:t>non</w:t>
      </w:r>
      <w:r w:rsidRPr="2D0DBF7A">
        <w:rPr>
          <w:rFonts w:cstheme="minorBidi"/>
        </w:rPr>
        <w:t>-government organisations (NGOs) to maximise our collective impact through advocacy.</w:t>
      </w:r>
    </w:p>
    <w:p w14:paraId="01C623B9" w14:textId="15485548" w:rsidR="00560961" w:rsidRPr="00AA1E49" w:rsidRDefault="00560961" w:rsidP="00FE332E">
      <w:pPr>
        <w:rPr>
          <w:rFonts w:cstheme="minorBidi"/>
          <w:szCs w:val="22"/>
        </w:rPr>
      </w:pPr>
      <w:r>
        <w:rPr>
          <w:rFonts w:cstheme="minorBidi"/>
          <w:szCs w:val="22"/>
        </w:rPr>
        <w:t>The Commission will continue to work towards securing tangible outcomes through the UPR process over the coming year.</w:t>
      </w:r>
    </w:p>
    <w:p w14:paraId="114853D9" w14:textId="1AA6DCB9" w:rsidR="00560961" w:rsidRDefault="00560961" w:rsidP="004C37B0">
      <w:pPr>
        <w:pStyle w:val="AHRCHeading2"/>
      </w:pPr>
      <w:bookmarkStart w:id="137" w:name="_Toc52124075"/>
      <w:r w:rsidRPr="00684D42">
        <w:lastRenderedPageBreak/>
        <w:t>Outcome 1.2</w:t>
      </w:r>
      <w:bookmarkEnd w:id="136"/>
      <w:bookmarkEnd w:id="137"/>
    </w:p>
    <w:p w14:paraId="7FF07E25" w14:textId="01D2DBD6" w:rsidR="00560961" w:rsidRPr="00BF1C81" w:rsidRDefault="00560961" w:rsidP="00A12A82">
      <w:pPr>
        <w:rPr>
          <w:b/>
        </w:rPr>
      </w:pPr>
      <w:r w:rsidRPr="00BF1C81">
        <w:rPr>
          <w:b/>
        </w:rPr>
        <w:t>The leadership and advocacy of Commissioners on thematic areas or identified human rights issues, improves the enjoyment of human rights by affected groups.</w:t>
      </w:r>
    </w:p>
    <w:p w14:paraId="19C71DA2" w14:textId="40D9F59A" w:rsidR="00560961" w:rsidRPr="00FA2C10" w:rsidRDefault="00560961" w:rsidP="0022452C">
      <w:pPr>
        <w:pStyle w:val="Heading3"/>
        <w:rPr>
          <w:bCs w:val="0"/>
        </w:rPr>
      </w:pPr>
      <w:bookmarkStart w:id="138" w:name="_Toc46927047"/>
      <w:r w:rsidRPr="00FA2C10">
        <w:rPr>
          <w:bCs w:val="0"/>
          <w:lang w:val="en-US"/>
        </w:rPr>
        <w:t>Progress indicator</w:t>
      </w:r>
      <w:r w:rsidRPr="00FA2C10">
        <w:rPr>
          <w:bCs w:val="0"/>
        </w:rPr>
        <w:t xml:space="preserve"> 1.21</w:t>
      </w:r>
      <w:bookmarkEnd w:id="138"/>
      <w:r w:rsidRPr="00FA2C10">
        <w:rPr>
          <w:bCs w:val="0"/>
        </w:rPr>
        <w:t xml:space="preserve"> </w:t>
      </w:r>
    </w:p>
    <w:p w14:paraId="787AF84F" w14:textId="5838E572" w:rsidR="00560961" w:rsidRPr="0022452C" w:rsidRDefault="00560961" w:rsidP="00270139">
      <w:pPr>
        <w:spacing w:before="120" w:after="120"/>
      </w:pPr>
      <w:r w:rsidRPr="0022452C">
        <w:t xml:space="preserve">Research, reporting and advice activities of the Commission: </w:t>
      </w:r>
    </w:p>
    <w:p w14:paraId="345738F3" w14:textId="50EEE95A" w:rsidR="00560961" w:rsidRPr="0022452C" w:rsidRDefault="00560961" w:rsidP="00F86C27">
      <w:pPr>
        <w:pStyle w:val="ListParagraph"/>
        <w:numPr>
          <w:ilvl w:val="0"/>
          <w:numId w:val="18"/>
        </w:numPr>
        <w:spacing w:before="120" w:after="120"/>
        <w:ind w:left="714" w:hanging="357"/>
      </w:pPr>
      <w:r w:rsidRPr="0022452C">
        <w:t>Are viewed as evidenced, persuasive and credible by stakeholders</w:t>
      </w:r>
    </w:p>
    <w:p w14:paraId="11308484" w14:textId="77777777" w:rsidR="00560961" w:rsidRPr="004E694B" w:rsidRDefault="00560961" w:rsidP="00F86C27">
      <w:pPr>
        <w:pStyle w:val="ListParagraph"/>
        <w:numPr>
          <w:ilvl w:val="0"/>
          <w:numId w:val="18"/>
        </w:numPr>
        <w:spacing w:before="120" w:after="120"/>
        <w:ind w:left="714" w:hanging="357"/>
      </w:pPr>
      <w:r w:rsidRPr="004E694B">
        <w:t>Increase understanding of the human rights issues and impacts raised</w:t>
      </w:r>
    </w:p>
    <w:p w14:paraId="0D588550" w14:textId="77777777" w:rsidR="00560961" w:rsidRPr="004E694B" w:rsidRDefault="00560961" w:rsidP="00F86C27">
      <w:pPr>
        <w:pStyle w:val="ListParagraph"/>
        <w:numPr>
          <w:ilvl w:val="0"/>
          <w:numId w:val="18"/>
        </w:numPr>
        <w:spacing w:before="120" w:after="120"/>
        <w:ind w:left="714" w:hanging="357"/>
      </w:pPr>
      <w:r w:rsidRPr="004E694B">
        <w:t>Strengthen stakeholder capacity to promote and advocate for the human rights issues raised.</w:t>
      </w:r>
    </w:p>
    <w:p w14:paraId="0465589F" w14:textId="1B88F5F7" w:rsidR="00560961" w:rsidRPr="00FA2C10" w:rsidRDefault="00560961" w:rsidP="004E7E96">
      <w:pPr>
        <w:pStyle w:val="AHRCHeading4"/>
        <w:rPr>
          <w:rFonts w:cs="Open Sans"/>
          <w:u w:val="single"/>
        </w:rPr>
      </w:pPr>
      <w:bookmarkStart w:id="139" w:name="_Toc46927048"/>
      <w:bookmarkStart w:id="140" w:name="_Toc48556205"/>
      <w:r w:rsidRPr="00FA2C10">
        <w:t xml:space="preserve">Highlighting the human rights impacts during the COVID-19 </w:t>
      </w:r>
      <w:bookmarkEnd w:id="139"/>
      <w:r w:rsidRPr="00FA2C10">
        <w:t xml:space="preserve">pandemic </w:t>
      </w:r>
      <w:bookmarkEnd w:id="140"/>
    </w:p>
    <w:p w14:paraId="72AAD3F4" w14:textId="77777777" w:rsidR="00560961" w:rsidRPr="00684D42" w:rsidRDefault="00560961" w:rsidP="00684D42">
      <w:pPr>
        <w:spacing w:before="120" w:after="120"/>
        <w:rPr>
          <w:rFonts w:cs="Open Sans"/>
        </w:rPr>
      </w:pPr>
      <w:r w:rsidRPr="004E694B">
        <w:rPr>
          <w:rFonts w:cs="Open Sans"/>
        </w:rPr>
        <w:t xml:space="preserve">COVID-19 has posed unique </w:t>
      </w:r>
      <w:r w:rsidRPr="00684D42">
        <w:rPr>
          <w:rFonts w:cs="Open Sans"/>
        </w:rPr>
        <w:t xml:space="preserve">challenges for government, which has been required to act quickly in response to the evolving threat to public health. </w:t>
      </w:r>
    </w:p>
    <w:p w14:paraId="69783698" w14:textId="37E6824F" w:rsidR="00560961" w:rsidRPr="00AE06C2" w:rsidRDefault="00560961" w:rsidP="009D3BE6">
      <w:pPr>
        <w:spacing w:after="120"/>
        <w:rPr>
          <w:i/>
        </w:rPr>
      </w:pPr>
      <w:r>
        <w:rPr>
          <w:rFonts w:cs="Open Sans"/>
          <w:lang w:val="en-US"/>
        </w:rPr>
        <w:t>The Commission has undertaken a number</w:t>
      </w:r>
      <w:r w:rsidRPr="00684D42">
        <w:rPr>
          <w:rFonts w:cs="Open Sans"/>
          <w:lang w:val="en-US"/>
        </w:rPr>
        <w:t xml:space="preserve"> of </w:t>
      </w:r>
      <w:r>
        <w:rPr>
          <w:rFonts w:cs="Open Sans"/>
          <w:lang w:val="en-US"/>
        </w:rPr>
        <w:t xml:space="preserve">activities to ensure that </w:t>
      </w:r>
      <w:r w:rsidRPr="00684D42">
        <w:rPr>
          <w:rFonts w:cs="Open Sans"/>
          <w:lang w:val="en-US"/>
        </w:rPr>
        <w:t>the human rights impacts of the</w:t>
      </w:r>
      <w:r w:rsidRPr="00684D42">
        <w:rPr>
          <w:rFonts w:cs="Open Sans"/>
        </w:rPr>
        <w:t xml:space="preserve"> </w:t>
      </w:r>
      <w:r w:rsidRPr="00684D42">
        <w:rPr>
          <w:rFonts w:cs="Open Sans"/>
          <w:lang w:val="en-US"/>
        </w:rPr>
        <w:t>COVID-19 pandemic</w:t>
      </w:r>
      <w:r>
        <w:rPr>
          <w:rFonts w:cs="Open Sans"/>
          <w:lang w:val="en-US"/>
        </w:rPr>
        <w:t xml:space="preserve"> are understood</w:t>
      </w:r>
      <w:r w:rsidRPr="00684D42">
        <w:rPr>
          <w:rFonts w:cs="Open Sans"/>
          <w:lang w:val="en-US"/>
        </w:rPr>
        <w:t xml:space="preserve">. </w:t>
      </w:r>
    </w:p>
    <w:p w14:paraId="7E69A682" w14:textId="77777777" w:rsidR="00406E45" w:rsidRDefault="00406E45">
      <w:pPr>
        <w:keepLines w:val="0"/>
        <w:spacing w:before="0" w:after="0"/>
        <w:rPr>
          <w:i/>
        </w:rPr>
      </w:pPr>
      <w:r>
        <w:rPr>
          <w:i/>
        </w:rPr>
        <w:br w:type="page"/>
      </w:r>
    </w:p>
    <w:p w14:paraId="1DBBEADE" w14:textId="11016AC4" w:rsidR="00560961" w:rsidRPr="00AE06C2" w:rsidRDefault="00560961" w:rsidP="003B5ABE">
      <w:pPr>
        <w:rPr>
          <w:rFonts w:cs="Open Sans"/>
          <w:i/>
          <w:lang w:val="en-US"/>
        </w:rPr>
      </w:pPr>
      <w:r w:rsidRPr="00AE06C2">
        <w:rPr>
          <w:i/>
        </w:rPr>
        <w:lastRenderedPageBreak/>
        <w:t>Bringing a disability lens to the health policy response to Disability and COVID-19</w:t>
      </w:r>
      <w:r w:rsidRPr="00AE06C2">
        <w:rPr>
          <w:rFonts w:cs="Open Sans"/>
          <w:i/>
          <w:lang w:val="en-US"/>
        </w:rPr>
        <w:t xml:space="preserve"> </w:t>
      </w:r>
    </w:p>
    <w:p w14:paraId="11F631A8" w14:textId="751BA04E" w:rsidR="00560961" w:rsidRPr="00684D42" w:rsidRDefault="00560961" w:rsidP="00684D42">
      <w:pPr>
        <w:rPr>
          <w:rFonts w:cs="Open Sans"/>
          <w:lang w:val="en-US"/>
        </w:rPr>
      </w:pPr>
      <w:r w:rsidRPr="00684D42">
        <w:rPr>
          <w:rFonts w:cs="Open Sans"/>
          <w:lang w:val="en-US"/>
        </w:rPr>
        <w:t>In recognition of the impact of the pandemic on people with disability</w:t>
      </w:r>
      <w:r w:rsidRPr="2EB5F38D">
        <w:rPr>
          <w:rFonts w:cs="Open Sans"/>
          <w:lang w:val="en-US"/>
        </w:rPr>
        <w:t>,</w:t>
      </w:r>
      <w:r w:rsidRPr="00684D42">
        <w:rPr>
          <w:rFonts w:cs="Open Sans"/>
          <w:lang w:val="en-US"/>
        </w:rPr>
        <w:t xml:space="preserve"> the Australian </w:t>
      </w:r>
      <w:r w:rsidRPr="2EB5F38D">
        <w:rPr>
          <w:rFonts w:cs="Open Sans"/>
          <w:lang w:val="en-US"/>
        </w:rPr>
        <w:t>Government</w:t>
      </w:r>
      <w:r w:rsidRPr="00684D42">
        <w:rPr>
          <w:rFonts w:cs="Open Sans"/>
          <w:lang w:val="en-US"/>
        </w:rPr>
        <w:t xml:space="preserve"> established the Advisory Committee on the Health Emergency Response to Coronavirus for People with Disability to advise the Chief Medical Officer. Commissioner Gauntlett was invited to join the Committee</w:t>
      </w:r>
      <w:r w:rsidRPr="02BE487F">
        <w:rPr>
          <w:rFonts w:cs="Open Sans"/>
          <w:lang w:val="en-US"/>
        </w:rPr>
        <w:t>,</w:t>
      </w:r>
      <w:r w:rsidRPr="00684D42">
        <w:rPr>
          <w:rFonts w:cs="Open Sans"/>
          <w:lang w:val="en-US"/>
        </w:rPr>
        <w:t xml:space="preserve"> together with other colleagues in the disability sector with lived experience of disability. </w:t>
      </w:r>
    </w:p>
    <w:p w14:paraId="4F21B8BF" w14:textId="3451156D" w:rsidR="00560961" w:rsidRPr="00AA1F5E" w:rsidRDefault="00560961" w:rsidP="003B5ABE">
      <w:pPr>
        <w:rPr>
          <w:rFonts w:cs="Open Sans"/>
          <w:lang w:val="en-US"/>
        </w:rPr>
      </w:pPr>
      <w:r w:rsidRPr="00684D42">
        <w:rPr>
          <w:rFonts w:cs="Open Sans"/>
          <w:lang w:val="en-US"/>
        </w:rPr>
        <w:t xml:space="preserve">The Advisory Committee published the </w:t>
      </w:r>
      <w:r w:rsidRPr="00684D42">
        <w:rPr>
          <w:rFonts w:cs="Open Sans"/>
          <w:i/>
          <w:iCs/>
          <w:lang w:val="en-US"/>
        </w:rPr>
        <w:t>Management and Operational Plan for COVID-19 for People with Disability</w:t>
      </w:r>
      <w:r w:rsidRPr="00684D42">
        <w:rPr>
          <w:rFonts w:cs="Open Sans"/>
          <w:lang w:val="en-US"/>
        </w:rPr>
        <w:t>. In support of the Plan</w:t>
      </w:r>
      <w:r w:rsidRPr="02BE487F">
        <w:rPr>
          <w:rFonts w:cs="Open Sans"/>
          <w:lang w:val="en-US"/>
        </w:rPr>
        <w:t>,</w:t>
      </w:r>
      <w:r w:rsidRPr="00684D42">
        <w:rPr>
          <w:rFonts w:cs="Open Sans"/>
          <w:lang w:val="en-US"/>
        </w:rPr>
        <w:t xml:space="preserve"> the Commission was asked to prepare a set of Guidelines </w:t>
      </w:r>
      <w:r>
        <w:rPr>
          <w:rFonts w:cs="Open Sans"/>
          <w:lang w:val="en-US"/>
        </w:rPr>
        <w:t>–</w:t>
      </w:r>
      <w:r w:rsidRPr="00684D42">
        <w:rPr>
          <w:rFonts w:cs="Open Sans"/>
          <w:lang w:val="en-US"/>
        </w:rPr>
        <w:t> </w:t>
      </w:r>
      <w:r w:rsidRPr="00684D42">
        <w:rPr>
          <w:rFonts w:cs="Open Sans"/>
          <w:i/>
          <w:iCs/>
          <w:lang w:val="en-US"/>
        </w:rPr>
        <w:t>Guidelines on the rights of people with disability in health and disability care during COVID-19</w:t>
      </w:r>
      <w:r w:rsidRPr="00684D42">
        <w:rPr>
          <w:rFonts w:cs="Open Sans"/>
          <w:lang w:val="en-US"/>
        </w:rPr>
        <w:t xml:space="preserve">. The Guidelines examine the rights outlined in the </w:t>
      </w:r>
      <w:r w:rsidRPr="00684D42">
        <w:rPr>
          <w:rFonts w:cs="Open Sans"/>
          <w:i/>
          <w:iCs/>
          <w:lang w:val="en-US"/>
        </w:rPr>
        <w:t>Convention on the Rights of Persons with Disabilities</w:t>
      </w:r>
      <w:r w:rsidRPr="00684D42">
        <w:rPr>
          <w:rFonts w:cs="Open Sans"/>
          <w:lang w:val="en-US"/>
        </w:rPr>
        <w:t xml:space="preserve"> that may be at particular risk during a pandemic and </w:t>
      </w:r>
      <w:r w:rsidRPr="74667425">
        <w:rPr>
          <w:rFonts w:cs="Open Sans"/>
          <w:lang w:val="en-US"/>
        </w:rPr>
        <w:t xml:space="preserve">provide practical examples for practitioners and people with disability. The Guidelines, including an </w:t>
      </w:r>
      <w:r>
        <w:rPr>
          <w:rFonts w:cs="Open Sans"/>
          <w:lang w:val="en-US"/>
        </w:rPr>
        <w:t>E</w:t>
      </w:r>
      <w:r w:rsidRPr="74667425">
        <w:rPr>
          <w:rFonts w:cs="Open Sans"/>
          <w:lang w:val="en-US"/>
        </w:rPr>
        <w:t>asy English version,</w:t>
      </w:r>
      <w:r w:rsidRPr="70224F8A">
        <w:rPr>
          <w:rFonts w:cs="Open Sans"/>
          <w:lang w:val="en-US"/>
        </w:rPr>
        <w:t xml:space="preserve"> </w:t>
      </w:r>
      <w:r>
        <w:rPr>
          <w:rFonts w:cs="Open Sans"/>
          <w:lang w:val="en-US"/>
        </w:rPr>
        <w:t>were</w:t>
      </w:r>
      <w:r w:rsidRPr="00684D42">
        <w:rPr>
          <w:rFonts w:cs="Open Sans"/>
          <w:lang w:val="en-US"/>
        </w:rPr>
        <w:t xml:space="preserve"> published in </w:t>
      </w:r>
      <w:r>
        <w:rPr>
          <w:rFonts w:cs="Open Sans"/>
          <w:lang w:val="en-US"/>
        </w:rPr>
        <w:t>August 2020.</w:t>
      </w:r>
    </w:p>
    <w:p w14:paraId="72AC0EC5" w14:textId="555C4075" w:rsidR="00560961" w:rsidRPr="00AE06C2" w:rsidRDefault="00560961" w:rsidP="003B5ABE">
      <w:pPr>
        <w:rPr>
          <w:i/>
        </w:rPr>
      </w:pPr>
      <w:r w:rsidRPr="00AE06C2">
        <w:rPr>
          <w:i/>
        </w:rPr>
        <w:t xml:space="preserve">Racism and COVID-19 </w:t>
      </w:r>
    </w:p>
    <w:p w14:paraId="4DBF8165" w14:textId="2FB60098" w:rsidR="00560961" w:rsidRPr="00684D42" w:rsidRDefault="00560961" w:rsidP="00684D42">
      <w:pPr>
        <w:rPr>
          <w:rFonts w:cs="Open Sans"/>
        </w:rPr>
      </w:pPr>
      <w:r w:rsidRPr="002346DD">
        <w:t>A</w:t>
      </w:r>
      <w:r w:rsidRPr="00684D42">
        <w:rPr>
          <w:rFonts w:cs="Open Sans"/>
        </w:rPr>
        <w:t xml:space="preserve"> significant issue during the pandemic </w:t>
      </w:r>
      <w:r w:rsidRPr="68FD73C1">
        <w:rPr>
          <w:rFonts w:cs="Open Sans"/>
        </w:rPr>
        <w:t>has been</w:t>
      </w:r>
      <w:r w:rsidRPr="00684D42">
        <w:rPr>
          <w:rFonts w:cs="Open Sans"/>
        </w:rPr>
        <w:t xml:space="preserve"> a rise in racism and race hate. Commissioner Tan led the Commission’s response to address this through co</w:t>
      </w:r>
      <w:r>
        <w:rPr>
          <w:rFonts w:cs="Open Sans"/>
        </w:rPr>
        <w:t>-</w:t>
      </w:r>
      <w:r w:rsidRPr="00684D42">
        <w:rPr>
          <w:rFonts w:cs="Open Sans"/>
        </w:rPr>
        <w:t xml:space="preserve">operation with federal and state governments and other organisations to deliver practical information and support projects coupled with strong messages that racism is unacceptable. A </w:t>
      </w:r>
      <w:r>
        <w:rPr>
          <w:rFonts w:cs="Open Sans"/>
        </w:rPr>
        <w:t>major</w:t>
      </w:r>
      <w:r w:rsidRPr="00684D42">
        <w:rPr>
          <w:rFonts w:cs="Open Sans"/>
        </w:rPr>
        <w:t xml:space="preserve"> outcome of the approach has been extensive reach into multicultural communities, with tailored information and practical support.</w:t>
      </w:r>
    </w:p>
    <w:p w14:paraId="3EE597E8" w14:textId="744191B2" w:rsidR="00560961" w:rsidRDefault="00560961" w:rsidP="00B475C3">
      <w:pPr>
        <w:rPr>
          <w:rFonts w:cs="Open Sans"/>
        </w:rPr>
      </w:pPr>
      <w:r w:rsidRPr="00684D42">
        <w:rPr>
          <w:rFonts w:cs="Open Sans"/>
        </w:rPr>
        <w:t>For example, over March and April 2020, Commissioner Tan attended seven roundtables led by the Department of Home Affairs</w:t>
      </w:r>
      <w:r>
        <w:rPr>
          <w:rFonts w:cs="Open Sans"/>
        </w:rPr>
        <w:t xml:space="preserve"> seeking</w:t>
      </w:r>
      <w:r w:rsidRPr="00684D42">
        <w:rPr>
          <w:rFonts w:cs="Open Sans"/>
        </w:rPr>
        <w:t xml:space="preserve"> the views and advice of more than 50 multicultural community leaders on the impact of COVID-19 on their community. </w:t>
      </w:r>
      <w:r>
        <w:rPr>
          <w:rFonts w:cs="Open Sans"/>
        </w:rPr>
        <w:t>K</w:t>
      </w:r>
      <w:r w:rsidRPr="00684D42">
        <w:rPr>
          <w:rFonts w:cs="Open Sans"/>
        </w:rPr>
        <w:t>ey finding</w:t>
      </w:r>
      <w:r>
        <w:rPr>
          <w:rFonts w:cs="Open Sans"/>
        </w:rPr>
        <w:t>s included</w:t>
      </w:r>
      <w:r w:rsidRPr="00684D42">
        <w:rPr>
          <w:rFonts w:cs="Open Sans"/>
        </w:rPr>
        <w:t xml:space="preserve"> concern about COVID-19 </w:t>
      </w:r>
      <w:r>
        <w:rPr>
          <w:rFonts w:cs="Open Sans"/>
        </w:rPr>
        <w:t xml:space="preserve">related </w:t>
      </w:r>
      <w:r w:rsidRPr="00684D42">
        <w:rPr>
          <w:rFonts w:cs="Open Sans"/>
        </w:rPr>
        <w:t xml:space="preserve">racist incidents and the priority to improve access to in-language information and promote strong anti-racism messages. </w:t>
      </w:r>
      <w:r>
        <w:rPr>
          <w:rFonts w:cs="Open Sans"/>
        </w:rPr>
        <w:t xml:space="preserve">The </w:t>
      </w:r>
      <w:r w:rsidRPr="00684D42">
        <w:rPr>
          <w:rFonts w:cs="Open Sans"/>
        </w:rPr>
        <w:t>Commission</w:t>
      </w:r>
      <w:r>
        <w:rPr>
          <w:rFonts w:cs="Open Sans"/>
        </w:rPr>
        <w:t xml:space="preserve">’s response strategy included partnering with the </w:t>
      </w:r>
      <w:r w:rsidRPr="00684D42">
        <w:rPr>
          <w:rFonts w:cs="Open Sans"/>
        </w:rPr>
        <w:t>Department of Home Affairs</w:t>
      </w:r>
      <w:r>
        <w:rPr>
          <w:rFonts w:cs="Open Sans"/>
        </w:rPr>
        <w:t xml:space="preserve"> to:</w:t>
      </w:r>
    </w:p>
    <w:p w14:paraId="210F62CC" w14:textId="127F48A3" w:rsidR="00560961" w:rsidRDefault="00560961" w:rsidP="00F86C27">
      <w:pPr>
        <w:pStyle w:val="ListParagraph"/>
        <w:numPr>
          <w:ilvl w:val="0"/>
          <w:numId w:val="48"/>
        </w:numPr>
        <w:rPr>
          <w:rFonts w:cs="Open Sans"/>
        </w:rPr>
      </w:pPr>
      <w:r w:rsidRPr="002206A9">
        <w:rPr>
          <w:rFonts w:cs="Open Sans"/>
        </w:rPr>
        <w:t>translate factsheets into 64 languages outlining racial discrimination, race hate and the process for making a complaint to the Commission.</w:t>
      </w:r>
    </w:p>
    <w:p w14:paraId="6D0EAEAF" w14:textId="62ED5BE9" w:rsidR="004B04C4" w:rsidRPr="002206A9" w:rsidRDefault="00560961" w:rsidP="00F86C27">
      <w:pPr>
        <w:pStyle w:val="ListParagraph"/>
        <w:numPr>
          <w:ilvl w:val="0"/>
          <w:numId w:val="48"/>
        </w:numPr>
        <w:spacing w:before="0" w:after="0"/>
        <w:rPr>
          <w:rFonts w:cs="Open Sans"/>
          <w:strike/>
        </w:rPr>
      </w:pPr>
      <w:r w:rsidRPr="002206A9">
        <w:rPr>
          <w:rFonts w:cs="Open Sans"/>
        </w:rPr>
        <w:lastRenderedPageBreak/>
        <w:t>collaborate</w:t>
      </w:r>
      <w:r w:rsidRPr="00684D42">
        <w:rPr>
          <w:rFonts w:cs="Open Sans"/>
        </w:rPr>
        <w:t xml:space="preserve"> on the development of its </w:t>
      </w:r>
      <w:r w:rsidRPr="00684D42">
        <w:rPr>
          <w:rFonts w:cs="Open Sans"/>
          <w:i/>
          <w:iCs/>
        </w:rPr>
        <w:t xml:space="preserve">Help Stop Racism </w:t>
      </w:r>
      <w:r w:rsidRPr="00F13168">
        <w:rPr>
          <w:rFonts w:cs="Open Sans"/>
        </w:rPr>
        <w:t>campaign</w:t>
      </w:r>
      <w:r w:rsidRPr="002206A9">
        <w:rPr>
          <w:rFonts w:cs="Open Sans"/>
        </w:rPr>
        <w:t xml:space="preserve"> in English and 14 other languages.</w:t>
      </w:r>
      <w:r w:rsidRPr="00684D42">
        <w:rPr>
          <w:rFonts w:cs="Open Sans"/>
        </w:rPr>
        <w:t xml:space="preserve"> The </w:t>
      </w:r>
      <w:r>
        <w:rPr>
          <w:rFonts w:cs="Open Sans"/>
        </w:rPr>
        <w:t>c</w:t>
      </w:r>
      <w:r w:rsidRPr="00684D42">
        <w:rPr>
          <w:rFonts w:cs="Open Sans"/>
        </w:rPr>
        <w:t>ampaign launched in June 2020</w:t>
      </w:r>
      <w:r w:rsidRPr="002206A9">
        <w:rPr>
          <w:rFonts w:cs="Open Sans"/>
        </w:rPr>
        <w:t>,</w:t>
      </w:r>
      <w:r w:rsidRPr="00684D42">
        <w:rPr>
          <w:rFonts w:cs="Open Sans"/>
        </w:rPr>
        <w:t xml:space="preserve"> providing messages of support to diverse Australians affected by COVID-19</w:t>
      </w:r>
      <w:r w:rsidRPr="002206A9">
        <w:rPr>
          <w:rFonts w:cs="Open Sans"/>
        </w:rPr>
        <w:t>-</w:t>
      </w:r>
      <w:r w:rsidRPr="00684D42">
        <w:rPr>
          <w:rFonts w:cs="Open Sans"/>
        </w:rPr>
        <w:t>related racism and information about what to do in the event of a racist incident</w:t>
      </w:r>
      <w:r w:rsidRPr="002206A9">
        <w:rPr>
          <w:rFonts w:cs="Open Sans"/>
        </w:rPr>
        <w:t xml:space="preserve">, for both </w:t>
      </w:r>
      <w:r w:rsidRPr="00684D42">
        <w:rPr>
          <w:rFonts w:cs="Open Sans"/>
        </w:rPr>
        <w:t xml:space="preserve">those directly affected </w:t>
      </w:r>
      <w:r w:rsidRPr="002206A9">
        <w:rPr>
          <w:rFonts w:cs="Open Sans"/>
        </w:rPr>
        <w:t>and for</w:t>
      </w:r>
      <w:r w:rsidRPr="00684D42">
        <w:rPr>
          <w:rFonts w:cs="Open Sans"/>
        </w:rPr>
        <w:t xml:space="preserve"> bystanders. </w:t>
      </w:r>
      <w:r w:rsidRPr="00635C50">
        <w:rPr>
          <w:rFonts w:cs="Open Sans"/>
        </w:rPr>
        <w:t xml:space="preserve">In its first month the </w:t>
      </w:r>
      <w:r>
        <w:rPr>
          <w:rFonts w:cs="Open Sans"/>
        </w:rPr>
        <w:t>c</w:t>
      </w:r>
      <w:r w:rsidRPr="00635C50">
        <w:rPr>
          <w:rFonts w:cs="Open Sans"/>
        </w:rPr>
        <w:t>ampaign delivered almost twelve and a half million impressions across seven digital and social media channels, resulting in more than 41</w:t>
      </w:r>
      <w:r w:rsidRPr="002206A9">
        <w:rPr>
          <w:rFonts w:cs="Open Sans"/>
        </w:rPr>
        <w:t>,</w:t>
      </w:r>
      <w:r w:rsidRPr="00635C50">
        <w:rPr>
          <w:rFonts w:cs="Open Sans"/>
        </w:rPr>
        <w:t xml:space="preserve">000 </w:t>
      </w:r>
      <w:r w:rsidRPr="002206A9">
        <w:rPr>
          <w:rFonts w:cs="Open Sans"/>
        </w:rPr>
        <w:t>clickthroughs</w:t>
      </w:r>
      <w:r w:rsidRPr="00635C50">
        <w:rPr>
          <w:rFonts w:cs="Open Sans"/>
        </w:rPr>
        <w:t xml:space="preserve"> to the related website</w:t>
      </w:r>
      <w:r w:rsidRPr="002206A9">
        <w:rPr>
          <w:rFonts w:cs="Open Sans"/>
        </w:rPr>
        <w:t>.</w:t>
      </w:r>
      <w:r w:rsidR="004B04C4">
        <w:rPr>
          <w:rStyle w:val="EndnoteReference"/>
          <w:rFonts w:cs="Open Sans"/>
        </w:rPr>
        <w:endnoteReference w:id="4"/>
      </w:r>
    </w:p>
    <w:p w14:paraId="42926A23" w14:textId="77777777" w:rsidR="0013416F" w:rsidRDefault="0013416F" w:rsidP="0018261A">
      <w:pPr>
        <w:spacing w:before="0" w:after="0"/>
        <w:rPr>
          <w:rFonts w:cs="Open Sans"/>
          <w:lang w:val="en-US"/>
        </w:rPr>
      </w:pPr>
    </w:p>
    <w:p w14:paraId="325E27E1" w14:textId="227D78DD" w:rsidR="00560961" w:rsidRDefault="00560961" w:rsidP="0018261A">
      <w:pPr>
        <w:spacing w:before="0" w:after="0"/>
        <w:rPr>
          <w:rFonts w:cs="Open Sans"/>
          <w:lang w:val="en-US"/>
        </w:rPr>
      </w:pPr>
      <w:r w:rsidRPr="1909712A">
        <w:rPr>
          <w:rFonts w:cs="Open Sans"/>
          <w:lang w:val="en-US"/>
        </w:rPr>
        <w:t xml:space="preserve">An increase in </w:t>
      </w:r>
      <w:r w:rsidRPr="1909712A">
        <w:rPr>
          <w:rFonts w:cs="Open Sans"/>
        </w:rPr>
        <w:t>racist cyber abuse</w:t>
      </w:r>
      <w:r w:rsidRPr="1909712A">
        <w:rPr>
          <w:rFonts w:cs="Open Sans"/>
          <w:lang w:val="en-US"/>
        </w:rPr>
        <w:t xml:space="preserve"> related to COVID-19</w:t>
      </w:r>
      <w:r w:rsidRPr="1909712A">
        <w:rPr>
          <w:rFonts w:cs="Open Sans"/>
        </w:rPr>
        <w:t xml:space="preserve"> was another priority issue uncovered by the roundtables. In this instance, the Commission collaborated with the e-Safety Commission to translate a</w:t>
      </w:r>
      <w:r w:rsidRPr="1909712A">
        <w:rPr>
          <w:rFonts w:cs="Open Sans"/>
          <w:lang w:val="en-US"/>
        </w:rPr>
        <w:t xml:space="preserve"> video highlighting support for victims of cyber abuse</w:t>
      </w:r>
      <w:r w:rsidRPr="1909712A">
        <w:rPr>
          <w:rFonts w:cs="Open Sans"/>
        </w:rPr>
        <w:t xml:space="preserve"> into 12 languages</w:t>
      </w:r>
      <w:r w:rsidRPr="1909712A">
        <w:rPr>
          <w:rFonts w:cs="Open Sans"/>
          <w:lang w:val="en-US"/>
        </w:rPr>
        <w:t>, along with new multilingual resources to support targets of cyber abuse in diverse communities.</w:t>
      </w:r>
    </w:p>
    <w:p w14:paraId="4BC6DDE3" w14:textId="6318BFFA" w:rsidR="00560961" w:rsidRPr="00AE06C2" w:rsidRDefault="00560961" w:rsidP="00682107">
      <w:pPr>
        <w:rPr>
          <w:i/>
        </w:rPr>
      </w:pPr>
      <w:r w:rsidRPr="00AE06C2">
        <w:rPr>
          <w:i/>
        </w:rPr>
        <w:t>Human rights and the COVIDSafe App</w:t>
      </w:r>
    </w:p>
    <w:p w14:paraId="26BB2657" w14:textId="308CBF33" w:rsidR="00560961" w:rsidRPr="002346DD" w:rsidRDefault="00560961" w:rsidP="00684D42">
      <w:bookmarkStart w:id="141" w:name="_Toc46927051"/>
      <w:r w:rsidRPr="00684D42">
        <w:rPr>
          <w:rFonts w:cs="Open Sans"/>
        </w:rPr>
        <w:t>In April 2020, the government introduced the COVIDSafe App, to assist with contact tracing. To address concerns about the possible impact of the app on the right to privacy, the government introduced legislative measures to limit the uses of information gathered from users, first by making the Biosecurity (Human Biosecurity Emergency) (Human Coronavirus with Pandemic Potential) (Emergency Requirements</w:t>
      </w:r>
      <w:r>
        <w:rPr>
          <w:rFonts w:cs="Open Sans"/>
        </w:rPr>
        <w:t xml:space="preserve"> – </w:t>
      </w:r>
      <w:r w:rsidRPr="00684D42">
        <w:rPr>
          <w:rFonts w:cs="Open Sans"/>
        </w:rPr>
        <w:t>Public Health Contact Information) Determination 2020, and subsequently by the pass</w:t>
      </w:r>
      <w:r>
        <w:rPr>
          <w:rFonts w:cs="Open Sans"/>
        </w:rPr>
        <w:t>ing</w:t>
      </w:r>
      <w:r w:rsidRPr="00684D42">
        <w:rPr>
          <w:rFonts w:cs="Open Sans"/>
        </w:rPr>
        <w:t xml:space="preserve"> of the Privacy Amendment (Public Health Contact Information) Bill 2020</w:t>
      </w:r>
      <w:r w:rsidRPr="00684D42">
        <w:rPr>
          <w:rFonts w:cs="Open Sans"/>
          <w:i/>
          <w:iCs/>
        </w:rPr>
        <w:t>.</w:t>
      </w:r>
    </w:p>
    <w:p w14:paraId="74BAAC6C" w14:textId="00FFD047" w:rsidR="00560961" w:rsidRPr="00684D42" w:rsidRDefault="00560961" w:rsidP="00684D42">
      <w:pPr>
        <w:rPr>
          <w:rFonts w:cs="Open Sans"/>
        </w:rPr>
      </w:pPr>
      <w:r w:rsidRPr="00684D42">
        <w:rPr>
          <w:rFonts w:cs="Open Sans"/>
        </w:rPr>
        <w:t xml:space="preserve">Prior to the launch of the app and the Biosecurity Determination, Commissioner </w:t>
      </w:r>
      <w:r>
        <w:rPr>
          <w:rFonts w:cs="Open Sans"/>
        </w:rPr>
        <w:t xml:space="preserve">Santow </w:t>
      </w:r>
      <w:r w:rsidRPr="00684D42">
        <w:rPr>
          <w:rFonts w:cs="Open Sans"/>
        </w:rPr>
        <w:t>met with government and other stakeholders to discuss the privacy implications of the app, and to provide advice about the need to ensure robust privacy protections were included in both the app and the Determination.</w:t>
      </w:r>
    </w:p>
    <w:p w14:paraId="1A53BF45" w14:textId="4BB2504E" w:rsidR="0013416F" w:rsidRPr="0013416F" w:rsidRDefault="00560961" w:rsidP="003B5ABE">
      <w:pPr>
        <w:rPr>
          <w:rFonts w:cs="Open Sans"/>
        </w:rPr>
        <w:sectPr w:rsidR="0013416F" w:rsidRPr="0013416F" w:rsidSect="00D7407A">
          <w:endnotePr>
            <w:numFmt w:val="decimal"/>
          </w:endnotePr>
          <w:pgSz w:w="11906" w:h="16838" w:code="9"/>
          <w:pgMar w:top="1134" w:right="1418" w:bottom="1134" w:left="1418" w:header="851" w:footer="851" w:gutter="0"/>
          <w:cols w:space="708"/>
          <w:titlePg/>
          <w:docGrid w:linePitch="360"/>
        </w:sectPr>
      </w:pPr>
      <w:r w:rsidRPr="00684D42">
        <w:rPr>
          <w:rFonts w:cs="Open Sans"/>
        </w:rPr>
        <w:t>In May, the Commission engaged closely with the government to provide detailed input about the proposed protections in the Privacy Amendment Bill</w:t>
      </w:r>
      <w:r>
        <w:rPr>
          <w:rFonts w:cs="Open Sans"/>
        </w:rPr>
        <w:t xml:space="preserve"> – </w:t>
      </w:r>
      <w:r w:rsidRPr="00684D42">
        <w:rPr>
          <w:rFonts w:cs="Open Sans"/>
        </w:rPr>
        <w:t>and a number of the Commission’s suggestions for enhanced protections were reflected in the Bill. The Commission made early public comment about the extent of these privacy protections to increase public confidence in, and therefore the use and effectiveness of</w:t>
      </w:r>
      <w:r>
        <w:rPr>
          <w:rFonts w:cs="Open Sans"/>
        </w:rPr>
        <w:t>,</w:t>
      </w:r>
      <w:r w:rsidRPr="00684D42">
        <w:rPr>
          <w:rFonts w:cs="Open Sans"/>
        </w:rPr>
        <w:t xml:space="preserve"> the app.</w:t>
      </w:r>
      <w:bookmarkEnd w:id="141"/>
    </w:p>
    <w:p w14:paraId="130B52C9" w14:textId="541C6110" w:rsidR="00560961" w:rsidRPr="00AE06C2" w:rsidRDefault="00560961" w:rsidP="003B5ABE">
      <w:pPr>
        <w:rPr>
          <w:i/>
        </w:rPr>
      </w:pPr>
      <w:r w:rsidRPr="00AE06C2">
        <w:rPr>
          <w:i/>
        </w:rPr>
        <w:lastRenderedPageBreak/>
        <w:t>Gender and COVID-19</w:t>
      </w:r>
    </w:p>
    <w:p w14:paraId="2686C104" w14:textId="04571137" w:rsidR="00560961" w:rsidRPr="00684D42" w:rsidRDefault="00560961" w:rsidP="00684D42">
      <w:pPr>
        <w:rPr>
          <w:color w:val="000000" w:themeColor="text1"/>
        </w:rPr>
      </w:pPr>
      <w:r w:rsidRPr="00684D42">
        <w:rPr>
          <w:color w:val="000000" w:themeColor="text1"/>
        </w:rPr>
        <w:t>Commissioner Jenkins</w:t>
      </w:r>
      <w:r w:rsidR="00932440">
        <w:rPr>
          <w:color w:val="000000" w:themeColor="text1"/>
        </w:rPr>
        <w:t xml:space="preserve"> </w:t>
      </w:r>
      <w:r w:rsidRPr="64787F05">
        <w:rPr>
          <w:color w:val="000000" w:themeColor="text1"/>
        </w:rPr>
        <w:t xml:space="preserve">convened </w:t>
      </w:r>
      <w:r w:rsidRPr="0034122B">
        <w:rPr>
          <w:color w:val="000000" w:themeColor="text1"/>
        </w:rPr>
        <w:t>a group of</w:t>
      </w:r>
      <w:r w:rsidRPr="706A2F9F">
        <w:rPr>
          <w:b/>
          <w:bCs/>
          <w:color w:val="000000" w:themeColor="text1"/>
        </w:rPr>
        <w:t xml:space="preserve"> </w:t>
      </w:r>
      <w:r w:rsidRPr="00684D42">
        <w:rPr>
          <w:color w:val="000000" w:themeColor="text1"/>
        </w:rPr>
        <w:t>fellow</w:t>
      </w:r>
      <w:r w:rsidRPr="64787F05">
        <w:rPr>
          <w:color w:val="000000" w:themeColor="text1"/>
        </w:rPr>
        <w:t xml:space="preserve"> gender equality</w:t>
      </w:r>
      <w:r w:rsidRPr="00684D42">
        <w:rPr>
          <w:color w:val="000000" w:themeColor="text1"/>
        </w:rPr>
        <w:t> leaders and experts, including the Ambassador for Women in STEM</w:t>
      </w:r>
      <w:r>
        <w:rPr>
          <w:color w:val="000000" w:themeColor="text1"/>
        </w:rPr>
        <w:t xml:space="preserve"> (</w:t>
      </w:r>
      <w:r w:rsidRPr="00D17AFF">
        <w:rPr>
          <w:color w:val="000000" w:themeColor="text1"/>
        </w:rPr>
        <w:t>science, technology, engineering and mathematics</w:t>
      </w:r>
      <w:r>
        <w:rPr>
          <w:color w:val="000000" w:themeColor="text1"/>
        </w:rPr>
        <w:t>)</w:t>
      </w:r>
      <w:r w:rsidRPr="00684D42">
        <w:rPr>
          <w:color w:val="000000" w:themeColor="text1"/>
        </w:rPr>
        <w:t>, the</w:t>
      </w:r>
      <w:r w:rsidR="00713A71">
        <w:rPr>
          <w:color w:val="000000" w:themeColor="text1"/>
        </w:rPr>
        <w:t xml:space="preserve"> </w:t>
      </w:r>
      <w:r w:rsidRPr="00684D42">
        <w:rPr>
          <w:color w:val="000000" w:themeColor="text1"/>
        </w:rPr>
        <w:t>eSafety</w:t>
      </w:r>
      <w:r w:rsidR="00713A71">
        <w:rPr>
          <w:color w:val="000000" w:themeColor="text1"/>
        </w:rPr>
        <w:t xml:space="preserve"> </w:t>
      </w:r>
      <w:r w:rsidRPr="00684D42">
        <w:rPr>
          <w:color w:val="000000" w:themeColor="text1"/>
        </w:rPr>
        <w:t xml:space="preserve">Commissioner and the heads of ANROWS </w:t>
      </w:r>
      <w:r>
        <w:rPr>
          <w:color w:val="000000" w:themeColor="text1"/>
        </w:rPr>
        <w:t>(</w:t>
      </w:r>
      <w:r w:rsidRPr="00286C49">
        <w:rPr>
          <w:color w:val="000000" w:themeColor="text1"/>
        </w:rPr>
        <w:t>Australia's National Research Organisation for Women's Safety</w:t>
      </w:r>
      <w:r>
        <w:rPr>
          <w:color w:val="000000" w:themeColor="text1"/>
        </w:rPr>
        <w:t xml:space="preserve">) </w:t>
      </w:r>
      <w:r w:rsidRPr="00684D42">
        <w:rPr>
          <w:color w:val="000000" w:themeColor="text1"/>
        </w:rPr>
        <w:t>and Our Watch,</w:t>
      </w:r>
      <w:r w:rsidR="00713A71">
        <w:rPr>
          <w:color w:val="000000" w:themeColor="text1"/>
        </w:rPr>
        <w:t xml:space="preserve"> </w:t>
      </w:r>
      <w:r w:rsidRPr="00684D42">
        <w:rPr>
          <w:color w:val="000000" w:themeColor="text1"/>
        </w:rPr>
        <w:t xml:space="preserve">to </w:t>
      </w:r>
      <w:r w:rsidRPr="269812CA">
        <w:rPr>
          <w:color w:val="000000" w:themeColor="text1"/>
        </w:rPr>
        <w:t xml:space="preserve">identify key </w:t>
      </w:r>
      <w:r w:rsidRPr="41CB164E">
        <w:rPr>
          <w:color w:val="000000" w:themeColor="text1"/>
        </w:rPr>
        <w:t>issues and actions</w:t>
      </w:r>
      <w:r w:rsidRPr="00684D42">
        <w:rPr>
          <w:color w:val="000000" w:themeColor="text1"/>
        </w:rPr>
        <w:t xml:space="preserve"> to promote and protect gender equality during the COVID</w:t>
      </w:r>
      <w:r w:rsidRPr="41CB164E">
        <w:rPr>
          <w:color w:val="000000" w:themeColor="text1"/>
        </w:rPr>
        <w:t>-</w:t>
      </w:r>
      <w:r w:rsidRPr="00684D42">
        <w:rPr>
          <w:color w:val="000000" w:themeColor="text1"/>
        </w:rPr>
        <w:t xml:space="preserve">19 period and share lessons </w:t>
      </w:r>
      <w:r w:rsidRPr="00D17AFF">
        <w:t>learned.</w:t>
      </w:r>
    </w:p>
    <w:p w14:paraId="284EEAD1" w14:textId="07487981" w:rsidR="00560961" w:rsidRPr="00684D42" w:rsidRDefault="00560961" w:rsidP="00684D42">
      <w:pPr>
        <w:rPr>
          <w:color w:val="000000" w:themeColor="text1"/>
        </w:rPr>
      </w:pPr>
      <w:r w:rsidRPr="00684D42">
        <w:rPr>
          <w:color w:val="000000" w:themeColor="text1"/>
        </w:rPr>
        <w:t>Commissioner Jenkins advocated for and participated in a Stakeholder Roundtable on COVID-19 Response and Recovery hosted by the Minister for Women</w:t>
      </w:r>
      <w:r>
        <w:rPr>
          <w:color w:val="000000" w:themeColor="text1"/>
        </w:rPr>
        <w:t xml:space="preserve"> –</w:t>
      </w:r>
      <w:r>
        <w:rPr>
          <w:color w:val="000000" w:themeColor="text1"/>
        </w:rPr>
        <w:softHyphen/>
        <w:t xml:space="preserve"> and</w:t>
      </w:r>
      <w:r w:rsidRPr="00684D42">
        <w:rPr>
          <w:color w:val="000000" w:themeColor="text1"/>
        </w:rPr>
        <w:t xml:space="preserve"> for a gender-inclusive economic response to COVI</w:t>
      </w:r>
      <w:r>
        <w:rPr>
          <w:color w:val="000000" w:themeColor="text1"/>
        </w:rPr>
        <w:t>D-</w:t>
      </w:r>
      <w:r w:rsidRPr="00684D42">
        <w:rPr>
          <w:color w:val="000000" w:themeColor="text1"/>
        </w:rPr>
        <w:t>19 in meetings with</w:t>
      </w:r>
      <w:r w:rsidR="00713A71">
        <w:rPr>
          <w:color w:val="000000" w:themeColor="text1"/>
        </w:rPr>
        <w:t xml:space="preserve"> </w:t>
      </w:r>
      <w:r w:rsidRPr="00684D42">
        <w:rPr>
          <w:color w:val="000000" w:themeColor="text1"/>
        </w:rPr>
        <w:t>a range of government and business stakeholders, including the Prime Minister’s Office and State and Federal</w:t>
      </w:r>
      <w:r w:rsidR="00713A71">
        <w:rPr>
          <w:color w:val="000000" w:themeColor="text1"/>
        </w:rPr>
        <w:t xml:space="preserve"> </w:t>
      </w:r>
      <w:r w:rsidRPr="00684D42">
        <w:rPr>
          <w:color w:val="000000" w:themeColor="text1"/>
        </w:rPr>
        <w:t>Ministers.</w:t>
      </w:r>
    </w:p>
    <w:p w14:paraId="769328D1" w14:textId="3C0D60B7" w:rsidR="00560961" w:rsidRPr="00AE06C2" w:rsidRDefault="00560961" w:rsidP="003B5ABE">
      <w:pPr>
        <w:rPr>
          <w:i/>
        </w:rPr>
      </w:pPr>
      <w:r w:rsidRPr="00AE06C2">
        <w:rPr>
          <w:i/>
        </w:rPr>
        <w:t>Ageism and COVID-19</w:t>
      </w:r>
    </w:p>
    <w:p w14:paraId="692F2253" w14:textId="0269FDA5" w:rsidR="00560961" w:rsidRDefault="00560961" w:rsidP="00E3621F">
      <w:bookmarkStart w:id="142" w:name="_Toc46927055"/>
      <w:r w:rsidRPr="00E3621F">
        <w:rPr>
          <w:lang w:val="en-US"/>
        </w:rPr>
        <w:t>During COVID-19, all three of Commissioner Patterson’s priority areas have been affected</w:t>
      </w:r>
      <w:r>
        <w:rPr>
          <w:lang w:val="en-US"/>
        </w:rPr>
        <w:t xml:space="preserve"> </w:t>
      </w:r>
      <w:r>
        <w:rPr>
          <w:color w:val="000000" w:themeColor="text1"/>
        </w:rPr>
        <w:t xml:space="preserve">– </w:t>
      </w:r>
      <w:r>
        <w:rPr>
          <w:lang w:val="en-US"/>
        </w:rPr>
        <w:t xml:space="preserve">older </w:t>
      </w:r>
      <w:r w:rsidRPr="00E3621F">
        <w:rPr>
          <w:lang w:val="en-US"/>
        </w:rPr>
        <w:t>women at risk of homelessness, older workers and elder abuse.</w:t>
      </w:r>
    </w:p>
    <w:p w14:paraId="76ECB5F9" w14:textId="6EB44BEF" w:rsidR="00560961" w:rsidRPr="00E3621F" w:rsidRDefault="00560961" w:rsidP="00E3621F">
      <w:r>
        <w:rPr>
          <w:lang w:val="en-US"/>
        </w:rPr>
        <w:t>In support</w:t>
      </w:r>
      <w:r w:rsidRPr="301742F4">
        <w:rPr>
          <w:lang w:val="en-US"/>
        </w:rPr>
        <w:t>,</w:t>
      </w:r>
      <w:r>
        <w:rPr>
          <w:lang w:val="en-US"/>
        </w:rPr>
        <w:t xml:space="preserve"> </w:t>
      </w:r>
      <w:r w:rsidRPr="00711996">
        <w:rPr>
          <w:lang w:val="en-US"/>
        </w:rPr>
        <w:t>Commissioner</w:t>
      </w:r>
      <w:r>
        <w:rPr>
          <w:lang w:val="en-US"/>
        </w:rPr>
        <w:t xml:space="preserve"> Patterson has been active in working with </w:t>
      </w:r>
      <w:r w:rsidRPr="00711996">
        <w:rPr>
          <w:lang w:val="en-US"/>
        </w:rPr>
        <w:t xml:space="preserve">stakeholders to develop elder abuse messaging and </w:t>
      </w:r>
      <w:r>
        <w:rPr>
          <w:lang w:val="en-US"/>
        </w:rPr>
        <w:t xml:space="preserve">to </w:t>
      </w:r>
      <w:r w:rsidRPr="00711996">
        <w:rPr>
          <w:lang w:val="en-US"/>
        </w:rPr>
        <w:t xml:space="preserve">monitor call numbers to the </w:t>
      </w:r>
      <w:r>
        <w:rPr>
          <w:lang w:val="en-US"/>
        </w:rPr>
        <w:t xml:space="preserve">national </w:t>
      </w:r>
      <w:r w:rsidRPr="00711996">
        <w:rPr>
          <w:lang w:val="en-US"/>
        </w:rPr>
        <w:t xml:space="preserve">ELDERHELP phone line (1800 353 374) in the expectation of a rise in cases during </w:t>
      </w:r>
      <w:r>
        <w:rPr>
          <w:lang w:val="en-US"/>
        </w:rPr>
        <w:t>physical distancing</w:t>
      </w:r>
      <w:r w:rsidRPr="00711996">
        <w:rPr>
          <w:lang w:val="en-US"/>
        </w:rPr>
        <w:t xml:space="preserve"> and beyond</w:t>
      </w:r>
      <w:r>
        <w:rPr>
          <w:lang w:val="en-US"/>
        </w:rPr>
        <w:t>.</w:t>
      </w:r>
    </w:p>
    <w:p w14:paraId="1FBFDE0B" w14:textId="337C3728" w:rsidR="00560961" w:rsidRDefault="00560961" w:rsidP="00463D48">
      <w:pPr>
        <w:rPr>
          <w:lang w:val="en-US"/>
        </w:rPr>
      </w:pPr>
      <w:r>
        <w:rPr>
          <w:lang w:val="en-US"/>
        </w:rPr>
        <w:t xml:space="preserve">Commissioner </w:t>
      </w:r>
      <w:r w:rsidRPr="306DDCB5">
        <w:rPr>
          <w:lang w:val="en-US"/>
        </w:rPr>
        <w:t xml:space="preserve">Patterson </w:t>
      </w:r>
      <w:r>
        <w:rPr>
          <w:lang w:val="en-US"/>
        </w:rPr>
        <w:t>is m</w:t>
      </w:r>
      <w:r w:rsidRPr="00711996">
        <w:rPr>
          <w:lang w:val="en-US"/>
        </w:rPr>
        <w:t xml:space="preserve">onitoring mainstream media and social channels for ageist comments and responses </w:t>
      </w:r>
      <w:r>
        <w:rPr>
          <w:lang w:val="en-US"/>
        </w:rPr>
        <w:t>towards</w:t>
      </w:r>
      <w:r w:rsidRPr="00711996">
        <w:rPr>
          <w:lang w:val="en-US"/>
        </w:rPr>
        <w:t xml:space="preserve"> both older and younger Australians</w:t>
      </w:r>
      <w:r>
        <w:rPr>
          <w:lang w:val="en-US"/>
        </w:rPr>
        <w:t>. She is also d</w:t>
      </w:r>
      <w:r w:rsidRPr="00711996">
        <w:rPr>
          <w:lang w:val="en-US"/>
        </w:rPr>
        <w:t>ealing with issues raised by community groups and connecting them with relevant services</w:t>
      </w:r>
      <w:r>
        <w:rPr>
          <w:lang w:val="en-US"/>
        </w:rPr>
        <w:t>.</w:t>
      </w:r>
    </w:p>
    <w:p w14:paraId="1EB60192" w14:textId="636E3FFD" w:rsidR="00560961" w:rsidRPr="00711996" w:rsidRDefault="00560961" w:rsidP="00463D48">
      <w:pPr>
        <w:rPr>
          <w:lang w:val="en-US"/>
        </w:rPr>
      </w:pPr>
      <w:r>
        <w:rPr>
          <w:lang w:val="en-US"/>
        </w:rPr>
        <w:t xml:space="preserve">Looking ahead, </w:t>
      </w:r>
      <w:r w:rsidRPr="306DDCB5">
        <w:rPr>
          <w:lang w:val="en-US"/>
        </w:rPr>
        <w:t>Commissioner Patterson</w:t>
      </w:r>
      <w:r>
        <w:rPr>
          <w:lang w:val="en-US"/>
        </w:rPr>
        <w:t xml:space="preserve"> is w</w:t>
      </w:r>
      <w:r w:rsidRPr="00711996">
        <w:rPr>
          <w:lang w:val="en-US"/>
        </w:rPr>
        <w:t>orking with the Collaborative Partnership for Mature Age Employment to create strategies to assist older workers as Australia moves into the economic recovery phase</w:t>
      </w:r>
      <w:r>
        <w:rPr>
          <w:lang w:val="en-US"/>
        </w:rPr>
        <w:t xml:space="preserve"> of the pandemic.</w:t>
      </w:r>
    </w:p>
    <w:p w14:paraId="62C73178" w14:textId="77777777" w:rsidR="00406E45" w:rsidRDefault="00406E45">
      <w:pPr>
        <w:keepLines w:val="0"/>
        <w:spacing w:before="0" w:after="0"/>
        <w:rPr>
          <w:i/>
        </w:rPr>
      </w:pPr>
      <w:r>
        <w:rPr>
          <w:i/>
        </w:rPr>
        <w:br w:type="page"/>
      </w:r>
    </w:p>
    <w:p w14:paraId="3096BB76" w14:textId="3625CA1B" w:rsidR="00560961" w:rsidRPr="00AE06C2" w:rsidRDefault="00560961" w:rsidP="003B5ABE">
      <w:pPr>
        <w:rPr>
          <w:i/>
        </w:rPr>
      </w:pPr>
      <w:r w:rsidRPr="00AE06C2">
        <w:rPr>
          <w:i/>
        </w:rPr>
        <w:lastRenderedPageBreak/>
        <w:t>Children and young people, and COVID-19</w:t>
      </w:r>
    </w:p>
    <w:p w14:paraId="16CEDBCB" w14:textId="1799BBA8" w:rsidR="00560961" w:rsidRPr="00621D68" w:rsidRDefault="00560961" w:rsidP="007724CC">
      <w:pPr>
        <w:pStyle w:val="NoSpacing"/>
        <w:rPr>
          <w:rFonts w:cs="Open Sans"/>
        </w:rPr>
      </w:pPr>
      <w:r>
        <w:rPr>
          <w:rFonts w:cs="Open Sans"/>
        </w:rPr>
        <w:t xml:space="preserve">Kids Helpline and the Australian Human Rights Commission came together to </w:t>
      </w:r>
      <w:r>
        <w:t xml:space="preserve">examine the main COVID-19 concerns that children and young people raised with Kids Helpline counsellors between January and the end of April 2020. </w:t>
      </w:r>
      <w:r>
        <w:rPr>
          <w:rFonts w:cs="Open Sans"/>
        </w:rPr>
        <w:t>S</w:t>
      </w:r>
      <w:r w:rsidRPr="006E7BD3">
        <w:rPr>
          <w:rFonts w:cs="Open Sans"/>
        </w:rPr>
        <w:t>ome main themes includ</w:t>
      </w:r>
      <w:r>
        <w:rPr>
          <w:rFonts w:cs="Open Sans"/>
        </w:rPr>
        <w:t>e</w:t>
      </w:r>
      <w:r w:rsidRPr="7E50AF52">
        <w:rPr>
          <w:rFonts w:cs="Open Sans"/>
        </w:rPr>
        <w:t>:</w:t>
      </w:r>
      <w:r w:rsidRPr="006E7BD3">
        <w:rPr>
          <w:rFonts w:cs="Open Sans"/>
        </w:rPr>
        <w:t xml:space="preserve"> mental health concerns, social isolation, education</w:t>
      </w:r>
      <w:r>
        <w:rPr>
          <w:rFonts w:cs="Open Sans"/>
        </w:rPr>
        <w:t>al</w:t>
      </w:r>
      <w:r w:rsidRPr="006E7BD3">
        <w:rPr>
          <w:rFonts w:cs="Open Sans"/>
        </w:rPr>
        <w:t xml:space="preserve"> impacts and impacts on family life, among others</w:t>
      </w:r>
      <w:r>
        <w:rPr>
          <w:rFonts w:cs="Open Sans"/>
        </w:rPr>
        <w:t>.</w:t>
      </w:r>
    </w:p>
    <w:p w14:paraId="18D2C108" w14:textId="77777777" w:rsidR="00560961" w:rsidRPr="006E7BD3" w:rsidRDefault="00560961" w:rsidP="007724CC">
      <w:pPr>
        <w:pStyle w:val="NoSpacing"/>
        <w:rPr>
          <w:rFonts w:cs="Open Sans"/>
        </w:rPr>
      </w:pPr>
    </w:p>
    <w:p w14:paraId="684411EA" w14:textId="26E1DFFA" w:rsidR="00560961" w:rsidRDefault="00560961" w:rsidP="007724CC">
      <w:pPr>
        <w:pStyle w:val="NoSpacing"/>
        <w:rPr>
          <w:rFonts w:cs="Open Sans"/>
        </w:rPr>
      </w:pPr>
      <w:r>
        <w:rPr>
          <w:rFonts w:cs="Open Sans"/>
        </w:rPr>
        <w:t xml:space="preserve">This national </w:t>
      </w:r>
      <w:r w:rsidRPr="006E7BD3">
        <w:rPr>
          <w:rFonts w:cs="Open Sans"/>
        </w:rPr>
        <w:t xml:space="preserve">insight into children and young people’s concerns </w:t>
      </w:r>
      <w:r>
        <w:rPr>
          <w:rFonts w:cs="Open Sans"/>
        </w:rPr>
        <w:t>will</w:t>
      </w:r>
      <w:r w:rsidRPr="006E7BD3">
        <w:rPr>
          <w:rFonts w:cs="Open Sans"/>
        </w:rPr>
        <w:t xml:space="preserve"> be used to guide the types of supports th</w:t>
      </w:r>
      <w:r>
        <w:rPr>
          <w:rFonts w:cs="Open Sans"/>
        </w:rPr>
        <w:t>ey</w:t>
      </w:r>
      <w:r w:rsidRPr="006E7BD3">
        <w:rPr>
          <w:rFonts w:cs="Open Sans"/>
        </w:rPr>
        <w:t xml:space="preserve"> are offered </w:t>
      </w:r>
      <w:r>
        <w:rPr>
          <w:rFonts w:cs="Open Sans"/>
        </w:rPr>
        <w:t>in the short-term</w:t>
      </w:r>
      <w:r w:rsidRPr="006E7BD3">
        <w:rPr>
          <w:rFonts w:cs="Open Sans"/>
        </w:rPr>
        <w:t xml:space="preserve">, as well as </w:t>
      </w:r>
      <w:r>
        <w:rPr>
          <w:rFonts w:cs="Open Sans"/>
        </w:rPr>
        <w:t>into</w:t>
      </w:r>
      <w:r w:rsidRPr="006E7BD3">
        <w:rPr>
          <w:rFonts w:cs="Open Sans"/>
        </w:rPr>
        <w:t xml:space="preserve"> the</w:t>
      </w:r>
      <w:r>
        <w:rPr>
          <w:rFonts w:cs="Open Sans"/>
        </w:rPr>
        <w:t xml:space="preserve"> </w:t>
      </w:r>
      <w:r w:rsidRPr="006E7BD3">
        <w:rPr>
          <w:rFonts w:cs="Open Sans"/>
        </w:rPr>
        <w:t xml:space="preserve">recovery phase. </w:t>
      </w:r>
      <w:r>
        <w:rPr>
          <w:rFonts w:cs="Open Sans"/>
        </w:rPr>
        <w:t>A report analysing the contact data was published in September 2020.</w:t>
      </w:r>
    </w:p>
    <w:bookmarkEnd w:id="142"/>
    <w:p w14:paraId="6AEF015C" w14:textId="373443C3" w:rsidR="00560961" w:rsidRPr="00AE06C2" w:rsidRDefault="00560961" w:rsidP="003B5ABE">
      <w:pPr>
        <w:rPr>
          <w:i/>
        </w:rPr>
      </w:pPr>
      <w:r w:rsidRPr="00AE06C2">
        <w:rPr>
          <w:i/>
        </w:rPr>
        <w:t>Aboriginal and Torres Strait islanders and COVID-19</w:t>
      </w:r>
    </w:p>
    <w:p w14:paraId="0F16A7FF" w14:textId="42EA8893" w:rsidR="00560961" w:rsidRDefault="00560961" w:rsidP="00EE6CD4">
      <w:r>
        <w:t xml:space="preserve">Commissioner Oscar was a member of the Western Australian Government’s advisory committee for COVID-19 in the Kimberley Region. She has fed her experiences from this into national discussions to ensure appropriate protections are in place to protect Aboriginal communities from the spread of the virus. </w:t>
      </w:r>
    </w:p>
    <w:p w14:paraId="413FF0E4" w14:textId="77777777" w:rsidR="00560961" w:rsidRPr="00FA2C10" w:rsidRDefault="00560961" w:rsidP="003B5ABE">
      <w:pPr>
        <w:pStyle w:val="AHRCHeading4"/>
      </w:pPr>
      <w:bookmarkStart w:id="143" w:name="_Toc46927056"/>
      <w:bookmarkStart w:id="144" w:name="_Toc48556206"/>
      <w:r w:rsidRPr="00FA2C10">
        <w:t>Human Rights and technology</w:t>
      </w:r>
      <w:bookmarkEnd w:id="143"/>
      <w:bookmarkEnd w:id="144"/>
    </w:p>
    <w:p w14:paraId="747C66A8" w14:textId="3F01170A" w:rsidR="00560961" w:rsidRPr="0024787A" w:rsidRDefault="00560961" w:rsidP="0024787A">
      <w:pPr>
        <w:rPr>
          <w:rFonts w:eastAsia="Times New Roman"/>
        </w:rPr>
      </w:pPr>
      <w:bookmarkStart w:id="145" w:name="_Toc46927057"/>
      <w:bookmarkStart w:id="146" w:name="_Toc48556207"/>
      <w:r w:rsidRPr="0024787A">
        <w:rPr>
          <w:rFonts w:eastAsia="Times New Roman"/>
        </w:rPr>
        <w:t>This multi</w:t>
      </w:r>
      <w:r>
        <w:rPr>
          <w:rFonts w:eastAsia="Times New Roman"/>
        </w:rPr>
        <w:t>-</w:t>
      </w:r>
      <w:r w:rsidRPr="0024787A">
        <w:rPr>
          <w:rFonts w:eastAsia="Times New Roman"/>
        </w:rPr>
        <w:t xml:space="preserve">year project commenced with the publication of an </w:t>
      </w:r>
      <w:r>
        <w:rPr>
          <w:rFonts w:eastAsia="Times New Roman"/>
        </w:rPr>
        <w:t>i</w:t>
      </w:r>
      <w:r w:rsidRPr="0024787A">
        <w:rPr>
          <w:rFonts w:eastAsia="Times New Roman"/>
        </w:rPr>
        <w:t xml:space="preserve">ssues </w:t>
      </w:r>
      <w:r>
        <w:rPr>
          <w:rFonts w:eastAsia="Times New Roman"/>
        </w:rPr>
        <w:t>p</w:t>
      </w:r>
      <w:r w:rsidRPr="0024787A">
        <w:rPr>
          <w:rFonts w:eastAsia="Times New Roman"/>
        </w:rPr>
        <w:t>aper, launched at an international conference, hosted by the Commission, in Sydney</w:t>
      </w:r>
      <w:r>
        <w:rPr>
          <w:rFonts w:eastAsia="Times New Roman"/>
        </w:rPr>
        <w:t>,</w:t>
      </w:r>
      <w:r w:rsidRPr="0024787A">
        <w:rPr>
          <w:rFonts w:eastAsia="Times New Roman"/>
        </w:rPr>
        <w:t xml:space="preserve"> July 2018.</w:t>
      </w:r>
      <w:r>
        <w:rPr>
          <w:rFonts w:eastAsia="Times New Roman"/>
        </w:rPr>
        <w:t xml:space="preserve"> </w:t>
      </w:r>
      <w:r w:rsidRPr="0024787A">
        <w:rPr>
          <w:rFonts w:eastAsia="Times New Roman"/>
        </w:rPr>
        <w:t xml:space="preserve">The </w:t>
      </w:r>
      <w:r>
        <w:rPr>
          <w:rFonts w:eastAsia="Times New Roman"/>
        </w:rPr>
        <w:t>p</w:t>
      </w:r>
      <w:r w:rsidRPr="0024787A">
        <w:rPr>
          <w:rFonts w:eastAsia="Times New Roman"/>
        </w:rPr>
        <w:t xml:space="preserve">roject aims to facilitate and lead </w:t>
      </w:r>
      <w:r>
        <w:rPr>
          <w:rFonts w:eastAsia="Times New Roman"/>
        </w:rPr>
        <w:t>a</w:t>
      </w:r>
      <w:r w:rsidRPr="0024787A">
        <w:rPr>
          <w:rFonts w:eastAsia="Times New Roman"/>
        </w:rPr>
        <w:t xml:space="preserve"> public conversation on how to protect human rights in an era of unprecedented technological development.</w:t>
      </w:r>
    </w:p>
    <w:p w14:paraId="38FE450A" w14:textId="2DE541A5" w:rsidR="00560961" w:rsidRDefault="00560961" w:rsidP="0024787A">
      <w:pPr>
        <w:rPr>
          <w:rFonts w:eastAsia="Times New Roman"/>
        </w:rPr>
      </w:pPr>
      <w:r w:rsidRPr="0024787A">
        <w:rPr>
          <w:rFonts w:eastAsia="Times New Roman"/>
        </w:rPr>
        <w:t>In this last year, a wide-ranging, inclusive consultation</w:t>
      </w:r>
      <w:r>
        <w:rPr>
          <w:rFonts w:eastAsia="Times New Roman"/>
        </w:rPr>
        <w:t xml:space="preserve"> was conducted</w:t>
      </w:r>
      <w:r w:rsidRPr="0024787A">
        <w:rPr>
          <w:rFonts w:eastAsia="Times New Roman"/>
        </w:rPr>
        <w:t>, drawing on a broad</w:t>
      </w:r>
      <w:r w:rsidRPr="002C5290">
        <w:rPr>
          <w:rFonts w:eastAsia="Times New Roman"/>
        </w:rPr>
        <w:t xml:space="preserve"> stakeholder</w:t>
      </w:r>
      <w:r>
        <w:rPr>
          <w:rFonts w:eastAsia="Times New Roman"/>
          <w:strike/>
        </w:rPr>
        <w:t xml:space="preserve"> </w:t>
      </w:r>
      <w:r w:rsidRPr="0024787A">
        <w:rPr>
          <w:rFonts w:eastAsia="Times New Roman"/>
        </w:rPr>
        <w:t xml:space="preserve">network </w:t>
      </w:r>
      <w:r>
        <w:rPr>
          <w:rFonts w:eastAsia="Times New Roman"/>
        </w:rPr>
        <w:t>of experts, high-level decision makers and other key stakeholders</w:t>
      </w:r>
      <w:r w:rsidRPr="002C5290">
        <w:rPr>
          <w:rFonts w:eastAsia="Times New Roman"/>
        </w:rPr>
        <w:t>.</w:t>
      </w:r>
      <w:r>
        <w:rPr>
          <w:rFonts w:eastAsia="Times New Roman"/>
        </w:rPr>
        <w:t xml:space="preserve"> The consultation involved several parts undertaken across this and the last reporting period:</w:t>
      </w:r>
      <w:r w:rsidRPr="0024787A">
        <w:rPr>
          <w:rFonts w:eastAsia="Times New Roman"/>
        </w:rPr>
        <w:t xml:space="preserve"> </w:t>
      </w:r>
    </w:p>
    <w:p w14:paraId="06A280E5" w14:textId="0FCE4422" w:rsidR="00560961" w:rsidRPr="0024787A" w:rsidRDefault="00560961" w:rsidP="00F86C27">
      <w:pPr>
        <w:pStyle w:val="ListParagraph"/>
        <w:numPr>
          <w:ilvl w:val="0"/>
          <w:numId w:val="49"/>
        </w:numPr>
        <w:rPr>
          <w:rFonts w:eastAsia="Times New Roman"/>
        </w:rPr>
      </w:pPr>
      <w:r>
        <w:rPr>
          <w:rFonts w:eastAsia="Times New Roman"/>
        </w:rPr>
        <w:t xml:space="preserve">The issues paper posing </w:t>
      </w:r>
      <w:r w:rsidRPr="00AB53C3">
        <w:rPr>
          <w:rFonts w:eastAsia="Times New Roman"/>
        </w:rPr>
        <w:t xml:space="preserve">ten high-level questions. </w:t>
      </w:r>
      <w:r>
        <w:rPr>
          <w:rFonts w:eastAsia="Times New Roman"/>
        </w:rPr>
        <w:t>To discuss these, a</w:t>
      </w:r>
      <w:r w:rsidRPr="00AB53C3">
        <w:rPr>
          <w:rFonts w:eastAsia="Times New Roman"/>
        </w:rPr>
        <w:t>round</w:t>
      </w:r>
      <w:r w:rsidRPr="0024787A">
        <w:rPr>
          <w:rFonts w:eastAsia="Times New Roman"/>
        </w:rPr>
        <w:t xml:space="preserve"> 380 invited participants from academia, government, civil society and the technology, consultancy and finance sectors attended roundtables in Sydney, Canberra, Melbourne, Brisbane, Perth and Newcastle. </w:t>
      </w:r>
    </w:p>
    <w:p w14:paraId="640D99D0" w14:textId="4A99A66B" w:rsidR="00560961" w:rsidRPr="00B82F8C" w:rsidRDefault="00560961" w:rsidP="00F86C27">
      <w:pPr>
        <w:pStyle w:val="ListParagraph"/>
        <w:numPr>
          <w:ilvl w:val="0"/>
          <w:numId w:val="49"/>
        </w:numPr>
        <w:rPr>
          <w:rFonts w:eastAsia="Times New Roman"/>
        </w:rPr>
      </w:pPr>
      <w:r>
        <w:rPr>
          <w:rFonts w:eastAsia="Times New Roman"/>
        </w:rPr>
        <w:t>C</w:t>
      </w:r>
      <w:r w:rsidRPr="00B82F8C">
        <w:rPr>
          <w:rFonts w:eastAsia="Times New Roman"/>
        </w:rPr>
        <w:t>o-author</w:t>
      </w:r>
      <w:r>
        <w:rPr>
          <w:rFonts w:eastAsia="Times New Roman"/>
        </w:rPr>
        <w:t>ing of</w:t>
      </w:r>
      <w:r w:rsidRPr="00B82F8C">
        <w:rPr>
          <w:rFonts w:eastAsia="Times New Roman"/>
        </w:rPr>
        <w:t xml:space="preserve"> a white paper, with the World Economic Forum, focusing on leadership and governance related to AI</w:t>
      </w:r>
      <w:r>
        <w:rPr>
          <w:rFonts w:eastAsia="Times New Roman"/>
        </w:rPr>
        <w:t xml:space="preserve">, </w:t>
      </w:r>
      <w:r w:rsidRPr="00B82F8C">
        <w:rPr>
          <w:rFonts w:eastAsia="Times New Roman"/>
        </w:rPr>
        <w:t>published in January 2019</w:t>
      </w:r>
      <w:r>
        <w:rPr>
          <w:rFonts w:eastAsia="Times New Roman"/>
        </w:rPr>
        <w:t>.</w:t>
      </w:r>
      <w:r w:rsidRPr="00B82F8C">
        <w:rPr>
          <w:rFonts w:eastAsia="Times New Roman"/>
        </w:rPr>
        <w:t xml:space="preserve"> </w:t>
      </w:r>
      <w:r>
        <w:rPr>
          <w:rFonts w:eastAsia="Times New Roman"/>
        </w:rPr>
        <w:t>T</w:t>
      </w:r>
      <w:r w:rsidRPr="00B82F8C">
        <w:rPr>
          <w:rFonts w:eastAsia="Times New Roman"/>
        </w:rPr>
        <w:t xml:space="preserve">he Commission hosted a symposium with 65 senior representatives from government, industry, academia and civil society in March 2019. </w:t>
      </w:r>
    </w:p>
    <w:p w14:paraId="23377DB3" w14:textId="77C8CF07" w:rsidR="00560961" w:rsidRPr="0024787A" w:rsidRDefault="00560961" w:rsidP="00F86C27">
      <w:pPr>
        <w:pStyle w:val="ListParagraph"/>
        <w:numPr>
          <w:ilvl w:val="0"/>
          <w:numId w:val="49"/>
        </w:numPr>
        <w:rPr>
          <w:rFonts w:eastAsia="Times New Roman"/>
        </w:rPr>
      </w:pPr>
      <w:r>
        <w:rPr>
          <w:rFonts w:eastAsia="Times New Roman"/>
        </w:rPr>
        <w:lastRenderedPageBreak/>
        <w:t>Consultations and submissions on a substantial d</w:t>
      </w:r>
      <w:r w:rsidRPr="00AB53C3">
        <w:rPr>
          <w:rFonts w:eastAsia="Times New Roman"/>
        </w:rPr>
        <w:t xml:space="preserve">iscussion </w:t>
      </w:r>
      <w:r>
        <w:rPr>
          <w:rFonts w:eastAsia="Times New Roman"/>
        </w:rPr>
        <w:t>p</w:t>
      </w:r>
      <w:r w:rsidRPr="00AB53C3">
        <w:rPr>
          <w:rFonts w:eastAsia="Times New Roman"/>
        </w:rPr>
        <w:t xml:space="preserve">aper </w:t>
      </w:r>
      <w:r>
        <w:rPr>
          <w:rFonts w:eastAsia="Times New Roman"/>
        </w:rPr>
        <w:t>outlining</w:t>
      </w:r>
      <w:r w:rsidRPr="0024787A">
        <w:rPr>
          <w:rFonts w:eastAsia="Times New Roman"/>
        </w:rPr>
        <w:t xml:space="preserve"> proposal</w:t>
      </w:r>
      <w:r>
        <w:rPr>
          <w:rFonts w:eastAsia="Times New Roman"/>
        </w:rPr>
        <w:t xml:space="preserve">s </w:t>
      </w:r>
      <w:r w:rsidRPr="0024787A">
        <w:rPr>
          <w:rFonts w:eastAsia="Times New Roman"/>
        </w:rPr>
        <w:t>for change</w:t>
      </w:r>
      <w:r>
        <w:rPr>
          <w:rFonts w:eastAsia="Times New Roman"/>
        </w:rPr>
        <w:t xml:space="preserve"> and</w:t>
      </w:r>
      <w:r w:rsidRPr="0024787A">
        <w:rPr>
          <w:rFonts w:eastAsia="Times New Roman"/>
        </w:rPr>
        <w:t xml:space="preserve"> released in December 2019. Proposals focused on governance and regulation for new technologies; the use of artificial intelligence (AI) in decision making (including how automation, predictive analysis and data mining can impact human rights); and how to ensure new and emerging technologies are accessible for people with a disability. </w:t>
      </w:r>
    </w:p>
    <w:p w14:paraId="6520D2EE" w14:textId="54B31334" w:rsidR="00560961" w:rsidRDefault="00560961" w:rsidP="0024787A">
      <w:pPr>
        <w:rPr>
          <w:rFonts w:eastAsia="Times New Roman"/>
        </w:rPr>
      </w:pPr>
      <w:r>
        <w:rPr>
          <w:rFonts w:eastAsia="Times New Roman"/>
        </w:rPr>
        <w:t>Together, t</w:t>
      </w:r>
      <w:r w:rsidRPr="0024787A">
        <w:rPr>
          <w:rFonts w:eastAsia="Times New Roman"/>
        </w:rPr>
        <w:t xml:space="preserve">he consultation </w:t>
      </w:r>
      <w:r>
        <w:rPr>
          <w:rFonts w:eastAsia="Times New Roman"/>
        </w:rPr>
        <w:t>stages</w:t>
      </w:r>
      <w:r w:rsidRPr="0024787A">
        <w:rPr>
          <w:rFonts w:eastAsia="Times New Roman"/>
        </w:rPr>
        <w:t xml:space="preserve"> ha</w:t>
      </w:r>
      <w:r>
        <w:rPr>
          <w:rFonts w:eastAsia="Times New Roman"/>
        </w:rPr>
        <w:t>ve</w:t>
      </w:r>
      <w:r w:rsidRPr="0024787A">
        <w:rPr>
          <w:rFonts w:eastAsia="Times New Roman"/>
        </w:rPr>
        <w:t xml:space="preserve"> </w:t>
      </w:r>
      <w:r>
        <w:rPr>
          <w:rFonts w:eastAsia="Times New Roman"/>
        </w:rPr>
        <w:t xml:space="preserve">delivered </w:t>
      </w:r>
      <w:r w:rsidRPr="0024787A">
        <w:rPr>
          <w:rFonts w:eastAsia="Times New Roman"/>
        </w:rPr>
        <w:t>an inclusive conversation, drawing together stakeholders with often differing vested interests</w:t>
      </w:r>
      <w:r w:rsidRPr="103B87DB">
        <w:rPr>
          <w:rFonts w:eastAsia="Times New Roman"/>
        </w:rPr>
        <w:t>,</w:t>
      </w:r>
      <w:r w:rsidRPr="0024787A">
        <w:rPr>
          <w:rFonts w:eastAsia="Times New Roman"/>
        </w:rPr>
        <w:t xml:space="preserve"> to consider significant, and pressing, areas of Australian public policy. </w:t>
      </w:r>
    </w:p>
    <w:p w14:paraId="3C5E7E4E" w14:textId="228F0E35" w:rsidR="00560961" w:rsidRPr="0024787A" w:rsidRDefault="00560961" w:rsidP="0024787A">
      <w:pPr>
        <w:rPr>
          <w:rFonts w:eastAsia="Times New Roman"/>
          <w:b/>
          <w:bCs/>
        </w:rPr>
      </w:pPr>
      <w:r>
        <w:rPr>
          <w:rFonts w:eastAsia="Times New Roman"/>
        </w:rPr>
        <w:t>These</w:t>
      </w:r>
      <w:r w:rsidRPr="0024787A">
        <w:rPr>
          <w:rFonts w:eastAsia="Times New Roman"/>
        </w:rPr>
        <w:t xml:space="preserve"> metrics </w:t>
      </w:r>
      <w:r>
        <w:rPr>
          <w:rFonts w:eastAsia="Times New Roman"/>
        </w:rPr>
        <w:t>r</w:t>
      </w:r>
      <w:r w:rsidRPr="0024787A">
        <w:rPr>
          <w:rFonts w:eastAsia="Times New Roman"/>
        </w:rPr>
        <w:t>eflect the high level of engagement during this period:</w:t>
      </w:r>
    </w:p>
    <w:p w14:paraId="10204816" w14:textId="1EC56A9D" w:rsidR="00560961" w:rsidRPr="0024787A" w:rsidRDefault="00560961" w:rsidP="00F86C27">
      <w:pPr>
        <w:numPr>
          <w:ilvl w:val="0"/>
          <w:numId w:val="37"/>
        </w:numPr>
        <w:contextualSpacing/>
        <w:rPr>
          <w:rFonts w:eastAsia="Times New Roman"/>
          <w:i/>
        </w:rPr>
      </w:pPr>
      <w:r w:rsidRPr="0024787A">
        <w:rPr>
          <w:rFonts w:eastAsia="Times New Roman"/>
          <w:b/>
          <w:bCs/>
        </w:rPr>
        <w:t xml:space="preserve">289 </w:t>
      </w:r>
      <w:r w:rsidRPr="0024787A">
        <w:rPr>
          <w:rFonts w:eastAsia="Times New Roman"/>
        </w:rPr>
        <w:t>written submissions from organisations and individuals, across three consultation publications</w:t>
      </w:r>
    </w:p>
    <w:p w14:paraId="417A2DFD" w14:textId="77777777" w:rsidR="00560961" w:rsidRPr="0024787A" w:rsidRDefault="00560961" w:rsidP="00F86C27">
      <w:pPr>
        <w:numPr>
          <w:ilvl w:val="0"/>
          <w:numId w:val="37"/>
        </w:numPr>
        <w:contextualSpacing/>
        <w:rPr>
          <w:rFonts w:eastAsia="Times New Roman"/>
          <w:i/>
        </w:rPr>
      </w:pPr>
      <w:r w:rsidRPr="0024787A">
        <w:rPr>
          <w:rFonts w:eastAsia="Times New Roman"/>
          <w:b/>
          <w:bCs/>
        </w:rPr>
        <w:t xml:space="preserve">581 </w:t>
      </w:r>
      <w:r w:rsidRPr="0024787A">
        <w:rPr>
          <w:rFonts w:eastAsia="Times New Roman"/>
        </w:rPr>
        <w:t>invited experts and stakeholders participated in roundtable consultations</w:t>
      </w:r>
      <w:r w:rsidRPr="0024787A">
        <w:rPr>
          <w:rFonts w:eastAsia="Times New Roman"/>
          <w:i/>
        </w:rPr>
        <w:t xml:space="preserve"> </w:t>
      </w:r>
    </w:p>
    <w:p w14:paraId="3FA989E1" w14:textId="288549A4" w:rsidR="00560961" w:rsidRPr="0024787A" w:rsidRDefault="00560961" w:rsidP="00F86C27">
      <w:pPr>
        <w:numPr>
          <w:ilvl w:val="0"/>
          <w:numId w:val="37"/>
        </w:numPr>
        <w:contextualSpacing/>
        <w:rPr>
          <w:rFonts w:eastAsia="Times New Roman"/>
        </w:rPr>
      </w:pPr>
      <w:r w:rsidRPr="0024787A">
        <w:rPr>
          <w:rFonts w:eastAsia="Times New Roman"/>
        </w:rPr>
        <w:t xml:space="preserve">estimated </w:t>
      </w:r>
      <w:r>
        <w:rPr>
          <w:rFonts w:eastAsia="Times New Roman"/>
        </w:rPr>
        <w:t xml:space="preserve">engagement by </w:t>
      </w:r>
      <w:r w:rsidRPr="0024787A">
        <w:rPr>
          <w:rFonts w:eastAsia="Times New Roman"/>
        </w:rPr>
        <w:t xml:space="preserve">the Commissioner </w:t>
      </w:r>
      <w:r>
        <w:rPr>
          <w:rFonts w:eastAsia="Times New Roman"/>
        </w:rPr>
        <w:t>with</w:t>
      </w:r>
      <w:r w:rsidRPr="0024787A">
        <w:rPr>
          <w:rFonts w:eastAsia="Times New Roman"/>
        </w:rPr>
        <w:t xml:space="preserve"> </w:t>
      </w:r>
      <w:r w:rsidRPr="0024787A">
        <w:rPr>
          <w:rFonts w:eastAsia="Times New Roman"/>
          <w:b/>
          <w:bCs/>
        </w:rPr>
        <w:t>14</w:t>
      </w:r>
      <w:r>
        <w:rPr>
          <w:rFonts w:eastAsia="Times New Roman"/>
          <w:b/>
          <w:bCs/>
        </w:rPr>
        <w:t>,</w:t>
      </w:r>
      <w:r w:rsidRPr="0024787A">
        <w:rPr>
          <w:rFonts w:eastAsia="Times New Roman"/>
          <w:b/>
          <w:bCs/>
        </w:rPr>
        <w:t xml:space="preserve">000 </w:t>
      </w:r>
      <w:r w:rsidRPr="0024787A">
        <w:rPr>
          <w:rFonts w:eastAsia="Times New Roman"/>
        </w:rPr>
        <w:t xml:space="preserve">people at international and domestic speaking events, conferences and expert meetings relevant to the </w:t>
      </w:r>
      <w:r>
        <w:rPr>
          <w:rFonts w:eastAsia="Times New Roman"/>
        </w:rPr>
        <w:t>p</w:t>
      </w:r>
      <w:r w:rsidRPr="0024787A">
        <w:rPr>
          <w:rFonts w:eastAsia="Times New Roman"/>
        </w:rPr>
        <w:t>roject.</w:t>
      </w:r>
    </w:p>
    <w:p w14:paraId="439E48E0" w14:textId="77777777" w:rsidR="00560961" w:rsidRDefault="00560961" w:rsidP="00CE3FC3">
      <w:pPr>
        <w:contextualSpacing/>
        <w:rPr>
          <w:rFonts w:eastAsia="Times New Roman"/>
        </w:rPr>
      </w:pPr>
    </w:p>
    <w:p w14:paraId="32571E95" w14:textId="260601C8" w:rsidR="00560961" w:rsidRPr="0024787A" w:rsidRDefault="00560961" w:rsidP="00CE3FC3">
      <w:pPr>
        <w:contextualSpacing/>
        <w:rPr>
          <w:rFonts w:eastAsia="Times New Roman"/>
        </w:rPr>
      </w:pPr>
      <w:r>
        <w:rPr>
          <w:rFonts w:eastAsia="Times New Roman"/>
        </w:rPr>
        <w:t>A review of the e</w:t>
      </w:r>
      <w:r w:rsidRPr="0024787A">
        <w:rPr>
          <w:rFonts w:eastAsia="Times New Roman"/>
        </w:rPr>
        <w:t>ngagement activit</w:t>
      </w:r>
      <w:r>
        <w:rPr>
          <w:rFonts w:eastAsia="Times New Roman"/>
        </w:rPr>
        <w:t>y and feedback to date</w:t>
      </w:r>
      <w:r w:rsidRPr="0024787A">
        <w:rPr>
          <w:rFonts w:eastAsia="Times New Roman"/>
        </w:rPr>
        <w:t xml:space="preserve"> </w:t>
      </w:r>
      <w:r>
        <w:rPr>
          <w:rFonts w:eastAsia="Times New Roman"/>
        </w:rPr>
        <w:t xml:space="preserve">indicates </w:t>
      </w:r>
      <w:r w:rsidRPr="0024787A">
        <w:rPr>
          <w:rFonts w:eastAsia="Times New Roman"/>
        </w:rPr>
        <w:t>the</w:t>
      </w:r>
      <w:r>
        <w:rPr>
          <w:rFonts w:eastAsia="Times New Roman"/>
        </w:rPr>
        <w:t>se</w:t>
      </w:r>
      <w:r w:rsidRPr="0024787A">
        <w:rPr>
          <w:rFonts w:eastAsia="Times New Roman"/>
        </w:rPr>
        <w:t xml:space="preserve"> outcomes:</w:t>
      </w:r>
    </w:p>
    <w:p w14:paraId="0B64679C" w14:textId="77777777" w:rsidR="00560961" w:rsidRPr="001A7A4A" w:rsidRDefault="00560961" w:rsidP="00F86C27">
      <w:pPr>
        <w:pStyle w:val="ListParagraph"/>
        <w:numPr>
          <w:ilvl w:val="0"/>
          <w:numId w:val="45"/>
        </w:numPr>
        <w:tabs>
          <w:tab w:val="left" w:pos="1350"/>
        </w:tabs>
        <w:spacing w:before="120" w:after="120"/>
        <w:contextualSpacing/>
        <w:rPr>
          <w:rFonts w:eastAsia="Times New Roman"/>
        </w:rPr>
      </w:pPr>
      <w:r w:rsidRPr="00A92E4F">
        <w:rPr>
          <w:rFonts w:eastAsia="Times New Roman"/>
        </w:rPr>
        <w:t xml:space="preserve">A shift in the </w:t>
      </w:r>
      <w:r w:rsidRPr="000C3B61">
        <w:rPr>
          <w:rFonts w:eastAsia="Times New Roman"/>
        </w:rPr>
        <w:t>conversation</w:t>
      </w:r>
      <w:r>
        <w:rPr>
          <w:rFonts w:eastAsia="Times New Roman"/>
          <w:iCs/>
        </w:rPr>
        <w:t>.</w:t>
      </w:r>
    </w:p>
    <w:p w14:paraId="3DD77D09" w14:textId="77777777" w:rsidR="00560961" w:rsidRDefault="00560961" w:rsidP="000249E9">
      <w:pPr>
        <w:pStyle w:val="ListParagraph"/>
        <w:tabs>
          <w:tab w:val="left" w:pos="1350"/>
        </w:tabs>
        <w:spacing w:before="120" w:after="120"/>
        <w:contextualSpacing/>
        <w:rPr>
          <w:rFonts w:eastAsia="Times New Roman"/>
          <w:iCs/>
        </w:rPr>
      </w:pPr>
    </w:p>
    <w:p w14:paraId="62193000" w14:textId="2D09A75B" w:rsidR="00560961" w:rsidRPr="000C3B61" w:rsidRDefault="00560961" w:rsidP="000249E9">
      <w:pPr>
        <w:pStyle w:val="ListParagraph"/>
        <w:tabs>
          <w:tab w:val="left" w:pos="1350"/>
        </w:tabs>
        <w:spacing w:before="120" w:after="120"/>
        <w:contextualSpacing/>
        <w:rPr>
          <w:rFonts w:eastAsia="Times New Roman"/>
        </w:rPr>
      </w:pPr>
      <w:r w:rsidRPr="003B5ABE">
        <w:rPr>
          <w:rFonts w:eastAsia="Times New Roman"/>
        </w:rPr>
        <w:t xml:space="preserve">The Commission’s work has led to </w:t>
      </w:r>
      <w:r>
        <w:rPr>
          <w:rFonts w:eastAsia="Times New Roman"/>
        </w:rPr>
        <w:t>increased</w:t>
      </w:r>
      <w:r w:rsidRPr="000C3B61">
        <w:rPr>
          <w:rFonts w:eastAsia="Times New Roman"/>
        </w:rPr>
        <w:t xml:space="preserve"> </w:t>
      </w:r>
      <w:r w:rsidRPr="003B5ABE">
        <w:rPr>
          <w:rFonts w:eastAsia="Times New Roman"/>
        </w:rPr>
        <w:t xml:space="preserve">recognition of the social impact of technology as a human rights issue. </w:t>
      </w:r>
    </w:p>
    <w:p w14:paraId="1E6DAC31" w14:textId="77777777" w:rsidR="00560961" w:rsidRPr="00954320" w:rsidRDefault="00560961" w:rsidP="00A57A39">
      <w:pPr>
        <w:tabs>
          <w:tab w:val="left" w:pos="1350"/>
        </w:tabs>
        <w:spacing w:before="120" w:after="120"/>
        <w:ind w:left="720"/>
        <w:contextualSpacing/>
        <w:rPr>
          <w:rFonts w:eastAsia="Times New Roman"/>
          <w:sz w:val="22"/>
          <w:szCs w:val="22"/>
        </w:rPr>
      </w:pPr>
      <w:r w:rsidRPr="00001AC7">
        <w:rPr>
          <w:rFonts w:eastAsia="Times New Roman"/>
          <w:sz w:val="22"/>
          <w:szCs w:val="22"/>
        </w:rPr>
        <w:t xml:space="preserve">’this project…it's given us huge opportunities already to have conversations and to be involved in conversations that we would not have otherwise been involved in. It's not just a discussion paper, it's not just a project. It’s changing the conversation.’ </w:t>
      </w:r>
    </w:p>
    <w:p w14:paraId="167FB209" w14:textId="77777777" w:rsidR="00560961" w:rsidRDefault="00560961" w:rsidP="00A57A39">
      <w:pPr>
        <w:spacing w:before="120" w:after="120"/>
        <w:ind w:left="720"/>
        <w:contextualSpacing/>
        <w:jc w:val="right"/>
        <w:rPr>
          <w:rFonts w:eastAsia="Times New Roman"/>
          <w:sz w:val="22"/>
          <w:szCs w:val="22"/>
          <w:lang w:val="en-US"/>
        </w:rPr>
      </w:pPr>
    </w:p>
    <w:p w14:paraId="31CD0394" w14:textId="3AA2E6DE" w:rsidR="00560961" w:rsidRPr="00D03F5D" w:rsidRDefault="00560961" w:rsidP="00A57A39">
      <w:pPr>
        <w:spacing w:before="120" w:after="120"/>
        <w:ind w:left="720"/>
        <w:contextualSpacing/>
        <w:jc w:val="right"/>
        <w:rPr>
          <w:rFonts w:eastAsia="Times New Roman"/>
          <w:sz w:val="22"/>
          <w:szCs w:val="22"/>
          <w:lang w:val="en-US"/>
        </w:rPr>
      </w:pPr>
      <w:r w:rsidRPr="00D03F5D">
        <w:rPr>
          <w:rFonts w:eastAsia="Times New Roman"/>
          <w:sz w:val="22"/>
          <w:szCs w:val="22"/>
          <w:lang w:val="en-US"/>
        </w:rPr>
        <w:t>—</w:t>
      </w:r>
      <w:r>
        <w:rPr>
          <w:rFonts w:eastAsia="Times New Roman"/>
          <w:sz w:val="22"/>
          <w:szCs w:val="22"/>
          <w:lang w:val="en-US"/>
        </w:rPr>
        <w:t>p</w:t>
      </w:r>
      <w:r w:rsidRPr="00D03F5D">
        <w:rPr>
          <w:rFonts w:eastAsia="Times New Roman"/>
          <w:sz w:val="22"/>
          <w:szCs w:val="22"/>
          <w:lang w:val="en-US"/>
        </w:rPr>
        <w:t>articipant, Discussion Paper Roundtable on Accessible Technology</w:t>
      </w:r>
    </w:p>
    <w:p w14:paraId="38081601" w14:textId="77777777" w:rsidR="00560961" w:rsidRDefault="00560961" w:rsidP="00F86C27">
      <w:pPr>
        <w:pStyle w:val="ListParagraph"/>
        <w:numPr>
          <w:ilvl w:val="0"/>
          <w:numId w:val="45"/>
        </w:numPr>
        <w:tabs>
          <w:tab w:val="left" w:pos="1350"/>
        </w:tabs>
        <w:spacing w:before="120" w:after="120"/>
        <w:contextualSpacing/>
        <w:rPr>
          <w:rFonts w:eastAsia="Times New Roman"/>
          <w:iCs/>
        </w:rPr>
      </w:pPr>
      <w:r w:rsidRPr="00A92E4F">
        <w:rPr>
          <w:rFonts w:eastAsia="Times New Roman"/>
          <w:iCs/>
        </w:rPr>
        <w:t>A collaborative and inclusive platform</w:t>
      </w:r>
      <w:r>
        <w:rPr>
          <w:rFonts w:eastAsia="Times New Roman"/>
          <w:iCs/>
        </w:rPr>
        <w:t>.</w:t>
      </w:r>
    </w:p>
    <w:p w14:paraId="3CBE2A10" w14:textId="77777777" w:rsidR="00560961" w:rsidRDefault="00560961" w:rsidP="000249E9">
      <w:pPr>
        <w:pStyle w:val="ListParagraph"/>
        <w:tabs>
          <w:tab w:val="left" w:pos="1350"/>
        </w:tabs>
        <w:spacing w:before="120" w:after="120"/>
        <w:contextualSpacing/>
        <w:rPr>
          <w:rFonts w:eastAsia="Times New Roman"/>
          <w:iCs/>
        </w:rPr>
      </w:pPr>
    </w:p>
    <w:p w14:paraId="4E0CCA15" w14:textId="77EBCDE3" w:rsidR="00560961" w:rsidRPr="005D7220" w:rsidRDefault="00560961" w:rsidP="000249E9">
      <w:pPr>
        <w:pStyle w:val="ListParagraph"/>
        <w:tabs>
          <w:tab w:val="left" w:pos="1350"/>
        </w:tabs>
        <w:spacing w:before="120" w:after="120"/>
        <w:contextualSpacing/>
        <w:rPr>
          <w:rFonts w:eastAsia="Times New Roman"/>
        </w:rPr>
      </w:pPr>
      <w:r>
        <w:rPr>
          <w:rFonts w:eastAsia="Times New Roman"/>
          <w:iCs/>
        </w:rPr>
        <w:t>Attracting</w:t>
      </w:r>
      <w:r w:rsidRPr="00A92E4F">
        <w:rPr>
          <w:rFonts w:eastAsia="Times New Roman"/>
          <w:iCs/>
        </w:rPr>
        <w:t xml:space="preserve"> engagement </w:t>
      </w:r>
      <w:r>
        <w:rPr>
          <w:rFonts w:eastAsia="Times New Roman"/>
          <w:iCs/>
        </w:rPr>
        <w:t>from diverse stakeholders,</w:t>
      </w:r>
      <w:r w:rsidRPr="00A92E4F">
        <w:rPr>
          <w:rFonts w:eastAsia="Times New Roman"/>
          <w:iCs/>
        </w:rPr>
        <w:t xml:space="preserve"> </w:t>
      </w:r>
      <w:r>
        <w:rPr>
          <w:rFonts w:eastAsia="Times New Roman"/>
          <w:iCs/>
        </w:rPr>
        <w:t xml:space="preserve">and </w:t>
      </w:r>
      <w:r w:rsidRPr="00A92E4F">
        <w:rPr>
          <w:rFonts w:eastAsia="Times New Roman"/>
          <w:iCs/>
        </w:rPr>
        <w:t>high calibre domestic and international experts</w:t>
      </w:r>
      <w:r>
        <w:rPr>
          <w:rFonts w:eastAsia="Times New Roman"/>
          <w:iCs/>
        </w:rPr>
        <w:t xml:space="preserve">, </w:t>
      </w:r>
      <w:r>
        <w:rPr>
          <w:rFonts w:eastAsia="Times New Roman"/>
        </w:rPr>
        <w:t>has in turn</w:t>
      </w:r>
      <w:r w:rsidRPr="00944604">
        <w:rPr>
          <w:rFonts w:eastAsia="Times New Roman"/>
        </w:rPr>
        <w:t xml:space="preserve"> contributed to broader awareness of the human rights impact of technological development. </w:t>
      </w:r>
    </w:p>
    <w:p w14:paraId="0C0EFE66" w14:textId="77777777" w:rsidR="00560961" w:rsidRDefault="00560961" w:rsidP="00957688">
      <w:pPr>
        <w:spacing w:before="120" w:after="120"/>
        <w:ind w:left="720"/>
        <w:contextualSpacing/>
        <w:rPr>
          <w:rFonts w:eastAsia="Times New Roman"/>
          <w:sz w:val="22"/>
          <w:szCs w:val="22"/>
        </w:rPr>
      </w:pPr>
      <w:r w:rsidRPr="00947844">
        <w:rPr>
          <w:rFonts w:eastAsia="Times New Roman"/>
          <w:bCs/>
          <w:iCs/>
          <w:sz w:val="22"/>
          <w:szCs w:val="22"/>
          <w:lang w:val="en-US"/>
        </w:rPr>
        <w:t>‘</w:t>
      </w:r>
      <w:r w:rsidRPr="00947844">
        <w:rPr>
          <w:rFonts w:eastAsia="Times New Roman"/>
          <w:sz w:val="22"/>
          <w:szCs w:val="22"/>
        </w:rPr>
        <w:t>ACOLA congratulates the Commission for their inclusive and comprehensive consultation with stakeholders across all sectors and interest groups and welcomes the proposals from the Commission motivated to ensure human rights are protected.’</w:t>
      </w:r>
    </w:p>
    <w:p w14:paraId="407178C5" w14:textId="77777777" w:rsidR="00560961" w:rsidRDefault="00560961" w:rsidP="00957688">
      <w:pPr>
        <w:spacing w:before="120" w:after="120"/>
        <w:ind w:left="720"/>
        <w:contextualSpacing/>
        <w:rPr>
          <w:rFonts w:eastAsia="Times New Roman"/>
          <w:sz w:val="22"/>
          <w:szCs w:val="22"/>
          <w:lang w:val="en-US"/>
        </w:rPr>
      </w:pPr>
    </w:p>
    <w:p w14:paraId="3574EF4E" w14:textId="3D6AACBC" w:rsidR="00560961" w:rsidRPr="00957688" w:rsidRDefault="00560961" w:rsidP="00957688">
      <w:pPr>
        <w:spacing w:before="120" w:after="120"/>
        <w:ind w:left="720"/>
        <w:contextualSpacing/>
        <w:rPr>
          <w:rFonts w:eastAsia="Times New Roman"/>
          <w:sz w:val="22"/>
          <w:szCs w:val="22"/>
        </w:rPr>
      </w:pPr>
      <w:r w:rsidRPr="00902F71">
        <w:rPr>
          <w:rFonts w:eastAsia="Times New Roman"/>
          <w:sz w:val="22"/>
          <w:szCs w:val="22"/>
          <w:lang w:val="en-US"/>
        </w:rPr>
        <w:t>—Australian Council of Learned Academics, submission to Discussion Paper</w:t>
      </w:r>
    </w:p>
    <w:p w14:paraId="620D57A1" w14:textId="77777777" w:rsidR="00560961" w:rsidRPr="0024787A" w:rsidRDefault="00560961" w:rsidP="00E623F5">
      <w:pPr>
        <w:ind w:left="720"/>
        <w:contextualSpacing/>
        <w:jc w:val="right"/>
        <w:rPr>
          <w:rFonts w:eastAsia="Times New Roman"/>
          <w:bCs/>
          <w:iCs/>
          <w:lang w:val="en-US"/>
        </w:rPr>
      </w:pPr>
    </w:p>
    <w:p w14:paraId="4861628C" w14:textId="77777777" w:rsidR="00560961" w:rsidRDefault="00560961" w:rsidP="00E623F5">
      <w:pPr>
        <w:ind w:left="720"/>
        <w:contextualSpacing/>
        <w:rPr>
          <w:rFonts w:eastAsia="Times New Roman"/>
          <w:sz w:val="22"/>
          <w:szCs w:val="22"/>
          <w:lang w:val="en-US"/>
        </w:rPr>
      </w:pPr>
      <w:r w:rsidRPr="00536AC1">
        <w:rPr>
          <w:rFonts w:eastAsia="Times New Roman"/>
          <w:bCs/>
          <w:iCs/>
          <w:sz w:val="22"/>
          <w:szCs w:val="22"/>
          <w:lang w:val="en-US"/>
        </w:rPr>
        <w:t xml:space="preserve">‘We welcome the process that has taken place so far to inform the Discussion Paper. We believe that this work has resulted in well-balanced and pragmatic proposals.’ </w:t>
      </w:r>
    </w:p>
    <w:p w14:paraId="3D10FE84" w14:textId="5BBCF148" w:rsidR="00560961" w:rsidRPr="005D7220" w:rsidRDefault="00560961" w:rsidP="005D7220">
      <w:pPr>
        <w:ind w:left="720"/>
        <w:contextualSpacing/>
        <w:jc w:val="right"/>
        <w:rPr>
          <w:rFonts w:eastAsia="Times New Roman"/>
          <w:sz w:val="22"/>
          <w:szCs w:val="22"/>
          <w:lang w:val="en-US"/>
        </w:rPr>
      </w:pPr>
      <w:r w:rsidRPr="00023E3C">
        <w:rPr>
          <w:rFonts w:eastAsia="Times New Roman"/>
          <w:sz w:val="22"/>
          <w:szCs w:val="22"/>
          <w:lang w:val="en-US"/>
        </w:rPr>
        <w:t>—SAS Institute, submission to Discussion Paper</w:t>
      </w:r>
    </w:p>
    <w:p w14:paraId="728B4389" w14:textId="4AE3DFDD" w:rsidR="00560961" w:rsidRPr="00902F71" w:rsidRDefault="00560961" w:rsidP="00F86C27">
      <w:pPr>
        <w:pStyle w:val="ListParagraph"/>
        <w:numPr>
          <w:ilvl w:val="0"/>
          <w:numId w:val="46"/>
        </w:numPr>
        <w:spacing w:before="120" w:after="120"/>
        <w:contextualSpacing/>
        <w:rPr>
          <w:rFonts w:eastAsia="Times New Roman"/>
          <w:i/>
        </w:rPr>
      </w:pPr>
      <w:r>
        <w:rPr>
          <w:rFonts w:eastAsia="Times New Roman"/>
          <w:iCs/>
        </w:rPr>
        <w:t>Developed</w:t>
      </w:r>
      <w:r w:rsidRPr="00902F71">
        <w:rPr>
          <w:rFonts w:eastAsia="Times New Roman"/>
        </w:rPr>
        <w:t xml:space="preserve"> capability to define the issues and identify solutions.</w:t>
      </w:r>
      <w:r w:rsidRPr="00944604">
        <w:rPr>
          <w:rFonts w:eastAsia="Times New Roman"/>
        </w:rPr>
        <w:t xml:space="preserve"> </w:t>
      </w:r>
    </w:p>
    <w:p w14:paraId="292B16F8" w14:textId="77777777" w:rsidR="00560961" w:rsidRDefault="00560961" w:rsidP="000249E9">
      <w:pPr>
        <w:pStyle w:val="ListParagraph"/>
        <w:spacing w:before="120" w:after="120"/>
        <w:contextualSpacing/>
        <w:rPr>
          <w:rFonts w:eastAsia="Times New Roman"/>
        </w:rPr>
      </w:pPr>
    </w:p>
    <w:p w14:paraId="4FD17102" w14:textId="1FF37342" w:rsidR="00560961" w:rsidRPr="00944604" w:rsidRDefault="00560961" w:rsidP="000249E9">
      <w:pPr>
        <w:pStyle w:val="ListParagraph"/>
        <w:spacing w:before="120" w:after="120"/>
        <w:contextualSpacing/>
        <w:rPr>
          <w:rFonts w:eastAsia="Times New Roman"/>
          <w:i/>
        </w:rPr>
      </w:pPr>
      <w:r w:rsidRPr="00944604">
        <w:rPr>
          <w:rFonts w:eastAsia="Times New Roman"/>
        </w:rPr>
        <w:t xml:space="preserve">The Commission has developed the knowledge base and expertise to analyse complex social issues related to the impact of the design, development and use of new technologies, and put forward regulatory solutions. </w:t>
      </w:r>
    </w:p>
    <w:p w14:paraId="0C8D7CBF" w14:textId="77777777" w:rsidR="00560961" w:rsidRDefault="00560961" w:rsidP="00E623F5">
      <w:pPr>
        <w:ind w:left="720"/>
        <w:contextualSpacing/>
        <w:rPr>
          <w:rFonts w:eastAsia="Times New Roman"/>
          <w:sz w:val="22"/>
          <w:szCs w:val="22"/>
          <w:lang w:val="en-US"/>
        </w:rPr>
      </w:pPr>
      <w:r w:rsidRPr="00791DCE">
        <w:rPr>
          <w:rFonts w:eastAsia="Times New Roman"/>
          <w:bCs/>
          <w:iCs/>
          <w:sz w:val="22"/>
          <w:szCs w:val="22"/>
          <w:lang w:val="en-US"/>
        </w:rPr>
        <w:t xml:space="preserve">‘We congratulate the AHRC on the significant stakeholder and academic research undertaken to develop the proposals put forward in the Paper. The work makes an important contribution to this emerging area of discussion in Australia and internationally.’ </w:t>
      </w:r>
    </w:p>
    <w:p w14:paraId="482EEC97" w14:textId="052A0B66" w:rsidR="00560961" w:rsidRPr="00CE3FC3" w:rsidRDefault="00560961" w:rsidP="00E623F5">
      <w:pPr>
        <w:ind w:left="720"/>
        <w:contextualSpacing/>
        <w:jc w:val="right"/>
        <w:rPr>
          <w:rFonts w:eastAsia="Times New Roman"/>
          <w:sz w:val="22"/>
          <w:szCs w:val="22"/>
          <w:lang w:val="en-US"/>
        </w:rPr>
      </w:pPr>
      <w:r w:rsidRPr="00D03F5D">
        <w:rPr>
          <w:rFonts w:eastAsia="Times New Roman"/>
          <w:sz w:val="22"/>
          <w:szCs w:val="22"/>
          <w:lang w:val="en-US"/>
        </w:rPr>
        <w:t>—Telstra, submission to Discussion Paper</w:t>
      </w:r>
    </w:p>
    <w:p w14:paraId="5D42CC72" w14:textId="77777777" w:rsidR="00560961" w:rsidRDefault="00560961" w:rsidP="0024787A">
      <w:pPr>
        <w:spacing w:before="0" w:after="0"/>
        <w:ind w:left="1440"/>
        <w:rPr>
          <w:rFonts w:eastAsia="Times New Roman"/>
          <w:bCs/>
          <w:iCs/>
          <w:lang w:val="en-US"/>
        </w:rPr>
      </w:pPr>
    </w:p>
    <w:p w14:paraId="702168E4" w14:textId="77777777" w:rsidR="00560961" w:rsidRDefault="00560961" w:rsidP="00957688">
      <w:pPr>
        <w:spacing w:before="120" w:after="120"/>
        <w:ind w:left="720"/>
        <w:rPr>
          <w:rFonts w:eastAsia="Times New Roman"/>
          <w:sz w:val="22"/>
          <w:szCs w:val="22"/>
          <w:lang w:val="en-US"/>
        </w:rPr>
      </w:pPr>
      <w:r w:rsidRPr="007D543B">
        <w:rPr>
          <w:rFonts w:eastAsia="Times New Roman"/>
          <w:bCs/>
          <w:iCs/>
          <w:sz w:val="22"/>
          <w:szCs w:val="22"/>
          <w:lang w:val="en-US"/>
        </w:rPr>
        <w:t xml:space="preserve">‘The discussion paper is an important contribution to thinking through profound change. By anchoring the government’s response and responsibilities in the rule of law, it provides a compelling road map to manage change.’ </w:t>
      </w:r>
    </w:p>
    <w:p w14:paraId="29D06945" w14:textId="590C80D0" w:rsidR="00560961" w:rsidRDefault="00560961" w:rsidP="008A6CFE">
      <w:pPr>
        <w:spacing w:before="120" w:after="120"/>
        <w:ind w:left="720"/>
        <w:contextualSpacing/>
        <w:jc w:val="right"/>
        <w:rPr>
          <w:rFonts w:eastAsia="Times New Roman"/>
          <w:sz w:val="22"/>
          <w:szCs w:val="22"/>
          <w:lang w:val="en-US"/>
        </w:rPr>
      </w:pPr>
      <w:r w:rsidRPr="00D03F5D">
        <w:rPr>
          <w:rFonts w:eastAsia="Times New Roman"/>
          <w:sz w:val="22"/>
          <w:szCs w:val="22"/>
          <w:lang w:val="en-US"/>
        </w:rPr>
        <w:t>—Australia Institute’s Centre for Responsible Technology, submission to Discussion Paper</w:t>
      </w:r>
    </w:p>
    <w:p w14:paraId="4FB68E2B" w14:textId="2978E2F6" w:rsidR="002D0FAF" w:rsidRDefault="002D0FAF">
      <w:pPr>
        <w:keepLines w:val="0"/>
        <w:spacing w:before="0" w:after="0"/>
      </w:pPr>
      <w:r>
        <w:br w:type="page"/>
      </w:r>
    </w:p>
    <w:p w14:paraId="5E2BAB33" w14:textId="5C2BB9B3" w:rsidR="00560961" w:rsidRPr="002D5BED" w:rsidRDefault="00560961" w:rsidP="00F86C27">
      <w:pPr>
        <w:pStyle w:val="ListParagraph"/>
        <w:numPr>
          <w:ilvl w:val="0"/>
          <w:numId w:val="47"/>
        </w:numPr>
        <w:spacing w:before="120" w:after="120"/>
        <w:contextualSpacing/>
        <w:rPr>
          <w:rFonts w:eastAsia="Times New Roman"/>
          <w:iCs/>
        </w:rPr>
      </w:pPr>
      <w:r w:rsidRPr="002D5BED">
        <w:rPr>
          <w:rFonts w:eastAsia="Times New Roman"/>
        </w:rPr>
        <w:lastRenderedPageBreak/>
        <w:t>Recognition of Commissioner leadership, expertise and experience.</w:t>
      </w:r>
      <w:r w:rsidRPr="00944604">
        <w:rPr>
          <w:rFonts w:eastAsia="Times New Roman"/>
        </w:rPr>
        <w:t xml:space="preserve"> </w:t>
      </w:r>
    </w:p>
    <w:p w14:paraId="081D7079" w14:textId="2B799598" w:rsidR="00560961" w:rsidRPr="00873BAD" w:rsidRDefault="00560961" w:rsidP="000249E9">
      <w:pPr>
        <w:spacing w:before="120" w:after="120"/>
        <w:ind w:left="720"/>
        <w:contextualSpacing/>
        <w:rPr>
          <w:rFonts w:eastAsia="Times New Roman"/>
          <w:i/>
        </w:rPr>
      </w:pPr>
      <w:r w:rsidRPr="00944604">
        <w:rPr>
          <w:rFonts w:eastAsia="Times New Roman"/>
        </w:rPr>
        <w:t xml:space="preserve">Commissioner </w:t>
      </w:r>
      <w:r>
        <w:rPr>
          <w:rFonts w:eastAsia="Times New Roman"/>
        </w:rPr>
        <w:t>Santow</w:t>
      </w:r>
      <w:r w:rsidRPr="00944604">
        <w:rPr>
          <w:rFonts w:eastAsia="Times New Roman"/>
        </w:rPr>
        <w:t xml:space="preserve"> </w:t>
      </w:r>
      <w:r>
        <w:rPr>
          <w:rFonts w:eastAsia="Times New Roman"/>
        </w:rPr>
        <w:t>is consistently</w:t>
      </w:r>
      <w:r w:rsidRPr="00944604">
        <w:rPr>
          <w:rFonts w:eastAsia="Times New Roman"/>
        </w:rPr>
        <w:t xml:space="preserve"> </w:t>
      </w:r>
      <w:r>
        <w:rPr>
          <w:rFonts w:eastAsia="Times New Roman"/>
        </w:rPr>
        <w:t>invited</w:t>
      </w:r>
      <w:r w:rsidRPr="00944604">
        <w:rPr>
          <w:rFonts w:eastAsia="Times New Roman"/>
        </w:rPr>
        <w:t xml:space="preserve"> to comment as an expert</w:t>
      </w:r>
      <w:r>
        <w:rPr>
          <w:rFonts w:eastAsia="Times New Roman"/>
        </w:rPr>
        <w:t>,</w:t>
      </w:r>
      <w:r w:rsidRPr="00944604">
        <w:rPr>
          <w:rFonts w:eastAsia="Times New Roman"/>
        </w:rPr>
        <w:t xml:space="preserve"> </w:t>
      </w:r>
      <w:r>
        <w:rPr>
          <w:rFonts w:eastAsia="Times New Roman"/>
        </w:rPr>
        <w:t>by</w:t>
      </w:r>
      <w:r w:rsidRPr="00944604">
        <w:rPr>
          <w:rFonts w:eastAsia="Times New Roman"/>
        </w:rPr>
        <w:t xml:space="preserve"> media, at domestic and international public speaking events</w:t>
      </w:r>
      <w:r>
        <w:rPr>
          <w:rFonts w:eastAsia="Times New Roman"/>
        </w:rPr>
        <w:t>,</w:t>
      </w:r>
      <w:r w:rsidRPr="00944604">
        <w:rPr>
          <w:rFonts w:eastAsia="Times New Roman"/>
        </w:rPr>
        <w:t xml:space="preserve"> and </w:t>
      </w:r>
      <w:r>
        <w:rPr>
          <w:rFonts w:eastAsia="Times New Roman"/>
        </w:rPr>
        <w:t xml:space="preserve">in key </w:t>
      </w:r>
      <w:r w:rsidRPr="00944604">
        <w:rPr>
          <w:rFonts w:eastAsia="Times New Roman"/>
        </w:rPr>
        <w:t xml:space="preserve">expert </w:t>
      </w:r>
      <w:r>
        <w:rPr>
          <w:rFonts w:eastAsia="Times New Roman"/>
        </w:rPr>
        <w:t>fora</w:t>
      </w:r>
      <w:r w:rsidRPr="00944604">
        <w:rPr>
          <w:rFonts w:eastAsia="Times New Roman"/>
        </w:rPr>
        <w:t xml:space="preserve">. </w:t>
      </w:r>
      <w:r>
        <w:rPr>
          <w:rFonts w:eastAsia="Times New Roman"/>
        </w:rPr>
        <w:t>An</w:t>
      </w:r>
      <w:r w:rsidRPr="00873BAD">
        <w:rPr>
          <w:rFonts w:eastAsia="Times New Roman"/>
        </w:rPr>
        <w:t xml:space="preserve"> example</w:t>
      </w:r>
      <w:r>
        <w:rPr>
          <w:rFonts w:eastAsia="Times New Roman"/>
        </w:rPr>
        <w:t xml:space="preserve"> of the latter is</w:t>
      </w:r>
      <w:r w:rsidRPr="00873BAD">
        <w:rPr>
          <w:rFonts w:eastAsia="Times New Roman"/>
        </w:rPr>
        <w:t xml:space="preserve"> t</w:t>
      </w:r>
      <w:r w:rsidRPr="00873BAD">
        <w:rPr>
          <w:rFonts w:eastAsia="Times New Roman" w:cs="Open Sans"/>
        </w:rPr>
        <w:t>he Commissioner’s work with the Attorney-General’s Department and the Australian Information and Privacy Commissioner to ensure that privacy protections were embedded in the COVIDSafe App launch</w:t>
      </w:r>
      <w:r>
        <w:rPr>
          <w:rFonts w:eastAsia="Times New Roman" w:cs="Open Sans"/>
        </w:rPr>
        <w:t>ed</w:t>
      </w:r>
      <w:r w:rsidRPr="00873BAD">
        <w:rPr>
          <w:rFonts w:eastAsia="Times New Roman" w:cs="Open Sans"/>
        </w:rPr>
        <w:t xml:space="preserve"> in April 2020.</w:t>
      </w:r>
    </w:p>
    <w:p w14:paraId="152FC00C" w14:textId="2147EC6B" w:rsidR="00560961" w:rsidRPr="00FA2C10" w:rsidRDefault="00560961" w:rsidP="003B5ABE">
      <w:pPr>
        <w:pStyle w:val="AHRCHeading4"/>
      </w:pPr>
      <w:r w:rsidRPr="00FA2C10">
        <w:t>Wiyi Yani U Thangani (Women’s Voices)</w:t>
      </w:r>
      <w:bookmarkEnd w:id="145"/>
      <w:r w:rsidRPr="00FA2C10">
        <w:t xml:space="preserve"> </w:t>
      </w:r>
      <w:bookmarkEnd w:id="146"/>
    </w:p>
    <w:p w14:paraId="2AF971A3" w14:textId="77777777" w:rsidR="00560961" w:rsidRDefault="00560961" w:rsidP="008F1C89">
      <w:pPr>
        <w:spacing w:before="120" w:after="120"/>
        <w:ind w:left="720"/>
        <w:rPr>
          <w:rFonts w:cs="Open Sans"/>
          <w:spacing w:val="8"/>
          <w:sz w:val="22"/>
          <w:szCs w:val="22"/>
        </w:rPr>
      </w:pPr>
      <w:r w:rsidRPr="00FA2C10">
        <w:rPr>
          <w:rFonts w:cs="Open Sans"/>
          <w:spacing w:val="8"/>
          <w:sz w:val="22"/>
          <w:szCs w:val="22"/>
        </w:rPr>
        <w:t>‘It is all about self-determination and participation and respecting our culture and how do we pick our kids up…we</w:t>
      </w:r>
      <w:r w:rsidRPr="000625A8">
        <w:rPr>
          <w:rFonts w:cs="Open Sans"/>
          <w:spacing w:val="8"/>
          <w:sz w:val="22"/>
          <w:szCs w:val="22"/>
        </w:rPr>
        <w:t xml:space="preserve"> make ourselves powerful, as an individual, [make ourselves] strong.’</w:t>
      </w:r>
      <w:r>
        <w:rPr>
          <w:rFonts w:cs="Open Sans"/>
          <w:spacing w:val="8"/>
          <w:sz w:val="22"/>
          <w:szCs w:val="22"/>
        </w:rPr>
        <w:t xml:space="preserve"> </w:t>
      </w:r>
    </w:p>
    <w:p w14:paraId="0D0C03D5" w14:textId="4D35FB60" w:rsidR="00560961" w:rsidRPr="00A23022" w:rsidRDefault="00560961" w:rsidP="008F1C89">
      <w:pPr>
        <w:spacing w:before="120" w:after="120"/>
        <w:ind w:left="720"/>
        <w:jc w:val="right"/>
        <w:rPr>
          <w:rFonts w:cs="Open Sans"/>
          <w:spacing w:val="8"/>
          <w:sz w:val="22"/>
          <w:szCs w:val="22"/>
        </w:rPr>
      </w:pPr>
      <w:r>
        <w:rPr>
          <w:rFonts w:cs="Open Sans"/>
          <w:spacing w:val="8"/>
          <w:sz w:val="22"/>
          <w:szCs w:val="22"/>
        </w:rPr>
        <w:t>—</w:t>
      </w:r>
      <w:r w:rsidRPr="008F1C89">
        <w:rPr>
          <w:rFonts w:eastAsia="Times New Roman"/>
          <w:bCs/>
          <w:sz w:val="22"/>
          <w:szCs w:val="22"/>
          <w:lang w:val="en-US"/>
        </w:rPr>
        <w:t>Kempsey women</w:t>
      </w:r>
    </w:p>
    <w:p w14:paraId="047A92FD" w14:textId="77777777" w:rsidR="00560961" w:rsidRPr="002D0FAF" w:rsidRDefault="00560961" w:rsidP="002D0FAF"/>
    <w:p w14:paraId="2468851D" w14:textId="154F9555" w:rsidR="00560961" w:rsidRPr="002A2C0F" w:rsidRDefault="00560961" w:rsidP="002A2C0F">
      <w:r w:rsidRPr="000C2F6F">
        <w:t>This multiyear initiative led by Commissioner Oscar build</w:t>
      </w:r>
      <w:r>
        <w:t>s</w:t>
      </w:r>
      <w:r w:rsidRPr="000C2F6F">
        <w:t xml:space="preserve"> on the legacy of the last national </w:t>
      </w:r>
      <w:r w:rsidRPr="002A2C0F">
        <w:t xml:space="preserve">consultation with Aboriginal and Torres Strait Islander women and girls in the 1986 Women’s Business Report. It aims to advance the realisation of human rights for Aboriginal and Torres Strait Islander women and girls, their families and their communities. </w:t>
      </w:r>
    </w:p>
    <w:p w14:paraId="40DADE40" w14:textId="3E5F3099" w:rsidR="00560961" w:rsidRPr="002A2C0F" w:rsidRDefault="00560961" w:rsidP="002A2C0F">
      <w:r w:rsidRPr="002A2C0F">
        <w:t xml:space="preserve">The first phase of national consultation and research was completed in the previous reporting period, and involved 105 engagements, in 50 locations enabling the Commissioner and team to meet with 2,294 Aboriginal and Torres Strait Islander women and girls. Over 100 submissions and over 300 survey responses were also received. </w:t>
      </w:r>
    </w:p>
    <w:p w14:paraId="039BC9FE" w14:textId="2A95071E" w:rsidR="00560961" w:rsidRPr="000C2F6F" w:rsidRDefault="00560961" w:rsidP="002A2C0F">
      <w:r w:rsidRPr="002A2C0F">
        <w:t>This reporting period has been devoted to analysing the data to give voice to Aboriginal women and girls. The final report</w:t>
      </w:r>
      <w:r>
        <w:t xml:space="preserve"> of the project </w:t>
      </w:r>
      <w:r w:rsidRPr="00E17F41">
        <w:t xml:space="preserve">will be tabled in late 2020. </w:t>
      </w:r>
    </w:p>
    <w:p w14:paraId="5256E10C" w14:textId="1DC1A1E6" w:rsidR="00560961" w:rsidRPr="000C2F6F" w:rsidRDefault="00560961" w:rsidP="002A2C0F">
      <w:r w:rsidRPr="000C2F6F">
        <w:t xml:space="preserve">Women have been clear that they and their families must play a key role in decision-making. Aboriginal and Torres Strait Islander peoples know best what is in their own interests. It is they who have the solutions. What is required is an enabling environment in which Aboriginal and Torres Strait Islander Peoples can flourish. This will require Australian Governments at the Federal, State and local levels to </w:t>
      </w:r>
      <w:r w:rsidRPr="002A2C0F">
        <w:t>change</w:t>
      </w:r>
      <w:r w:rsidRPr="000C2F6F">
        <w:t xml:space="preserve"> ways of working so that processes, programs and services are community-led, strengths-based, and trauma-informed.</w:t>
      </w:r>
    </w:p>
    <w:p w14:paraId="6E014BA6" w14:textId="412B695E" w:rsidR="00560961" w:rsidRPr="00130364" w:rsidRDefault="00560961" w:rsidP="002A2C0F">
      <w:r>
        <w:lastRenderedPageBreak/>
        <w:t xml:space="preserve">The Commissioner has been engaged with the National Indigenous Australians Agency to discuss the preliminary findings of the project and to identify ways that these findings can be built in policy approaches by the government. The preliminary findings of the report </w:t>
      </w:r>
      <w:r w:rsidRPr="002A2C0F">
        <w:t>reinforced</w:t>
      </w:r>
      <w:r>
        <w:t xml:space="preserve"> the messages that were also provided to the government through the Closing the Gap refresh process, that culminated in a new national agreement in mid-2020.</w:t>
      </w:r>
    </w:p>
    <w:p w14:paraId="44E5B2A2" w14:textId="215FA9C9" w:rsidR="00560961" w:rsidRPr="005131BF" w:rsidRDefault="00560961" w:rsidP="000C2F6F">
      <w:pPr>
        <w:rPr>
          <w:rFonts w:cs="Open Sans"/>
          <w:i/>
          <w:spacing w:val="8"/>
        </w:rPr>
      </w:pPr>
      <w:r w:rsidRPr="005131BF">
        <w:rPr>
          <w:rFonts w:cs="Open Sans"/>
          <w:i/>
          <w:spacing w:val="8"/>
        </w:rPr>
        <w:t xml:space="preserve">Stage two of Wiyi Yani U Thangani </w:t>
      </w:r>
    </w:p>
    <w:p w14:paraId="1A43BCF7" w14:textId="7149EA64" w:rsidR="00560961" w:rsidRDefault="00560961" w:rsidP="002A2C0F">
      <w:r>
        <w:t xml:space="preserve">Prior to the finalisation of the consultation report, the </w:t>
      </w:r>
      <w:r w:rsidRPr="002A2C0F">
        <w:t>Government</w:t>
      </w:r>
      <w:r>
        <w:t xml:space="preserve"> agreed to fund a second stage of the project. </w:t>
      </w:r>
    </w:p>
    <w:p w14:paraId="7246DB14" w14:textId="1B970BF4" w:rsidR="00560961" w:rsidRPr="000C2F6F" w:rsidRDefault="00560961" w:rsidP="002A2C0F">
      <w:r>
        <w:t xml:space="preserve">This commenced with additional consultations with senior female cultural elders in Aboriginal communities. These consultations were curtailed by the COVID-19 pandemic, which limited the </w:t>
      </w:r>
      <w:r w:rsidRPr="002A2C0F">
        <w:t>ability</w:t>
      </w:r>
      <w:r>
        <w:t xml:space="preserve"> to meet with women in remote locations and face to face. The perspectives of the senior women who were consulted has been incorporated into the consultation report.</w:t>
      </w:r>
    </w:p>
    <w:p w14:paraId="491D18B6" w14:textId="72714BD8" w:rsidR="00560961" w:rsidRPr="000C2F6F" w:rsidRDefault="00560961" w:rsidP="002A2C0F">
      <w:r>
        <w:t>The remainder of s</w:t>
      </w:r>
      <w:r w:rsidRPr="000C2F6F">
        <w:t xml:space="preserve">tage two </w:t>
      </w:r>
      <w:r>
        <w:t xml:space="preserve">has been delayed due to the COVID-19 pandemic and will occur in the next financial year and </w:t>
      </w:r>
      <w:r w:rsidRPr="000C2F6F">
        <w:t xml:space="preserve">will consider the changes required for the system to be transformed. To do this, Commissioner Oscar and her team will focus on what First Nation children and their families need to enhance their health and </w:t>
      </w:r>
      <w:r w:rsidRPr="002A2C0F">
        <w:t>wellbeing</w:t>
      </w:r>
      <w:r w:rsidRPr="000C2F6F">
        <w:t xml:space="preserve">. This approach will address the root causes of systemic issues such as preventing early life trauma. In doing so, the aim is to dramatically reduce punitive interventions </w:t>
      </w:r>
      <w:r>
        <w:t>in</w:t>
      </w:r>
      <w:r w:rsidRPr="000C2F6F">
        <w:t xml:space="preserve"> the </w:t>
      </w:r>
      <w:r>
        <w:t>early years</w:t>
      </w:r>
      <w:r w:rsidRPr="000C2F6F">
        <w:t xml:space="preserve"> of life</w:t>
      </w:r>
      <w:r>
        <w:t>, and to</w:t>
      </w:r>
      <w:r w:rsidRPr="000C2F6F">
        <w:t xml:space="preserve"> begin to alter a life-course for the better. </w:t>
      </w:r>
    </w:p>
    <w:p w14:paraId="78989C12" w14:textId="41A2F08A" w:rsidR="00560961" w:rsidRPr="00FA2C10" w:rsidRDefault="00560961" w:rsidP="000C2F6F">
      <w:pPr>
        <w:pStyle w:val="AHRCHeading4"/>
      </w:pPr>
      <w:r w:rsidRPr="00FA2C10">
        <w:t xml:space="preserve">Children’s Rights Report 2019 </w:t>
      </w:r>
      <w:r w:rsidRPr="00FA2C10">
        <w:softHyphen/>
        <w:t>– In Their Own Right</w:t>
      </w:r>
    </w:p>
    <w:p w14:paraId="11A85FA5" w14:textId="44173108" w:rsidR="00560961" w:rsidRDefault="00560961" w:rsidP="00887FAE">
      <w:pPr>
        <w:rPr>
          <w:rFonts w:eastAsia="Times New Roman" w:cs="Open Sans"/>
        </w:rPr>
      </w:pPr>
      <w:r w:rsidRPr="008450CA">
        <w:rPr>
          <w:rFonts w:eastAsia="Times New Roman" w:cs="Open Sans"/>
        </w:rPr>
        <w:t>Th</w:t>
      </w:r>
      <w:r>
        <w:rPr>
          <w:rFonts w:eastAsia="Times New Roman" w:cs="Open Sans"/>
        </w:rPr>
        <w:t>is</w:t>
      </w:r>
      <w:r w:rsidRPr="008450CA">
        <w:rPr>
          <w:rFonts w:eastAsia="Times New Roman" w:cs="Open Sans"/>
        </w:rPr>
        <w:t xml:space="preserve"> </w:t>
      </w:r>
      <w:r>
        <w:rPr>
          <w:rFonts w:eastAsia="Times New Roman" w:cs="Open Sans"/>
        </w:rPr>
        <w:t>statutory report</w:t>
      </w:r>
      <w:r w:rsidRPr="008450CA">
        <w:rPr>
          <w:rFonts w:eastAsia="Times New Roman" w:cs="Open Sans"/>
        </w:rPr>
        <w:t xml:space="preserve"> tells the story of how well children’s rights are protected and promoted across Australia.</w:t>
      </w:r>
      <w:r>
        <w:rPr>
          <w:rFonts w:eastAsia="Times New Roman" w:cs="Open Sans"/>
        </w:rPr>
        <w:t xml:space="preserve"> </w:t>
      </w:r>
      <w:r w:rsidRPr="008450CA">
        <w:rPr>
          <w:rFonts w:eastAsia="Times New Roman" w:cs="Open Sans"/>
        </w:rPr>
        <w:t xml:space="preserve">It covers all the basic rights that children need </w:t>
      </w:r>
      <w:r>
        <w:rPr>
          <w:rFonts w:eastAsia="Times New Roman" w:cs="Open Sans"/>
        </w:rPr>
        <w:t>in order</w:t>
      </w:r>
      <w:r w:rsidRPr="008450CA">
        <w:rPr>
          <w:rFonts w:eastAsia="Times New Roman" w:cs="Open Sans"/>
        </w:rPr>
        <w:t xml:space="preserve"> to do well, like having a home and a family, getting a good education, being able to access quality health care, being safe from harm, and having a voice.</w:t>
      </w:r>
    </w:p>
    <w:p w14:paraId="0369EF39" w14:textId="0D4B43FD" w:rsidR="00560961" w:rsidRDefault="00560961" w:rsidP="00887FAE">
      <w:pPr>
        <w:rPr>
          <w:rFonts w:eastAsia="Times New Roman" w:cs="Open Sans"/>
        </w:rPr>
      </w:pPr>
      <w:r w:rsidRPr="00894BBB">
        <w:rPr>
          <w:rFonts w:eastAsia="Times New Roman" w:cs="Open Sans"/>
        </w:rPr>
        <w:t xml:space="preserve">It reflects issues raised by the </w:t>
      </w:r>
      <w:r>
        <w:rPr>
          <w:rFonts w:eastAsia="Times New Roman" w:cs="Open Sans"/>
        </w:rPr>
        <w:t xml:space="preserve">UN </w:t>
      </w:r>
      <w:r w:rsidRPr="00894BBB">
        <w:rPr>
          <w:rFonts w:eastAsia="Times New Roman" w:cs="Open Sans"/>
        </w:rPr>
        <w:t>Committee</w:t>
      </w:r>
      <w:r>
        <w:rPr>
          <w:rFonts w:eastAsia="Times New Roman" w:cs="Open Sans"/>
        </w:rPr>
        <w:t xml:space="preserve"> on the Rights of the Child</w:t>
      </w:r>
      <w:r w:rsidRPr="00894BBB">
        <w:rPr>
          <w:rFonts w:eastAsia="Times New Roman" w:cs="Open Sans"/>
        </w:rPr>
        <w:t xml:space="preserve"> when Australia appeared before </w:t>
      </w:r>
      <w:r>
        <w:rPr>
          <w:rFonts w:eastAsia="Times New Roman" w:cs="Open Sans"/>
        </w:rPr>
        <w:t>it</w:t>
      </w:r>
      <w:r w:rsidRPr="00894BBB">
        <w:rPr>
          <w:rFonts w:eastAsia="Times New Roman" w:cs="Open Sans"/>
        </w:rPr>
        <w:t xml:space="preserve"> in September 2019, and also includes th</w:t>
      </w:r>
      <w:r>
        <w:rPr>
          <w:rFonts w:eastAsia="Times New Roman" w:cs="Open Sans"/>
        </w:rPr>
        <w:t>eir</w:t>
      </w:r>
      <w:r w:rsidRPr="00894BBB">
        <w:rPr>
          <w:rFonts w:eastAsia="Times New Roman" w:cs="Open Sans"/>
        </w:rPr>
        <w:t xml:space="preserve"> concluding observations on Australia’s progress in meeting its obligations to children under the Convention on the Rights of the Child.</w:t>
      </w:r>
    </w:p>
    <w:p w14:paraId="120B0C9E" w14:textId="29B06316" w:rsidR="00560961" w:rsidRPr="00BC5A38" w:rsidRDefault="00560961" w:rsidP="00887FAE">
      <w:pPr>
        <w:rPr>
          <w:rFonts w:eastAsia="Times New Roman" w:cs="Open Sans"/>
        </w:rPr>
      </w:pPr>
      <w:r w:rsidRPr="00364BEB">
        <w:rPr>
          <w:rFonts w:eastAsia="Times New Roman" w:cs="Open Sans"/>
          <w:i/>
        </w:rPr>
        <w:lastRenderedPageBreak/>
        <w:t xml:space="preserve">In Their Own </w:t>
      </w:r>
      <w:r w:rsidRPr="00364BEB">
        <w:rPr>
          <w:rFonts w:eastAsia="Times New Roman" w:cs="Open Sans"/>
          <w:i/>
          <w:iCs/>
        </w:rPr>
        <w:t>Right</w:t>
      </w:r>
      <w:r w:rsidRPr="00BC5A38">
        <w:rPr>
          <w:rFonts w:eastAsia="Times New Roman" w:cs="Open Sans"/>
        </w:rPr>
        <w:t xml:space="preserve"> is intended to help hold Australian governments to account for the wellbeing of our children, now and into the future. It makes recommendations to improve child wellbeing in Australia and honour our obligations to Australian children under the Convention on the Rights of the Child.</w:t>
      </w:r>
      <w:r>
        <w:rPr>
          <w:rFonts w:eastAsia="Times New Roman" w:cs="Open Sans"/>
        </w:rPr>
        <w:t xml:space="preserve"> It forms a baseline against which progress can be measured when Australia next appears before the UN Committee in </w:t>
      </w:r>
      <w:r w:rsidRPr="00672717">
        <w:rPr>
          <w:rFonts w:eastAsia="Times New Roman" w:cs="Open Sans"/>
        </w:rPr>
        <w:t>January 2024</w:t>
      </w:r>
      <w:r>
        <w:rPr>
          <w:rFonts w:eastAsia="Times New Roman" w:cs="Open Sans"/>
        </w:rPr>
        <w:t>.</w:t>
      </w:r>
    </w:p>
    <w:p w14:paraId="4CEFB1A2" w14:textId="5BC09998" w:rsidR="00560961" w:rsidRDefault="00560961" w:rsidP="00887FAE">
      <w:pPr>
        <w:rPr>
          <w:rFonts w:eastAsia="Times New Roman" w:cs="Open Sans"/>
        </w:rPr>
      </w:pPr>
      <w:r>
        <w:rPr>
          <w:rFonts w:eastAsia="Times New Roman" w:cs="Open Sans"/>
        </w:rPr>
        <w:t>As it</w:t>
      </w:r>
      <w:r w:rsidRPr="00BC5A38">
        <w:rPr>
          <w:rFonts w:eastAsia="Times New Roman" w:cs="Open Sans"/>
        </w:rPr>
        <w:t xml:space="preserve"> </w:t>
      </w:r>
      <w:r w:rsidRPr="655B6F8E">
        <w:rPr>
          <w:rFonts w:eastAsia="Times New Roman" w:cs="Open Sans"/>
        </w:rPr>
        <w:t>was</w:t>
      </w:r>
      <w:r w:rsidRPr="00BC5A38">
        <w:rPr>
          <w:rFonts w:eastAsia="Times New Roman" w:cs="Open Sans"/>
        </w:rPr>
        <w:t xml:space="preserve"> the final report of </w:t>
      </w:r>
      <w:r>
        <w:rPr>
          <w:rFonts w:eastAsia="Times New Roman" w:cs="Open Sans"/>
        </w:rPr>
        <w:t>former Commissioner</w:t>
      </w:r>
      <w:r w:rsidRPr="00BC5A38">
        <w:rPr>
          <w:rFonts w:eastAsia="Times New Roman" w:cs="Open Sans"/>
        </w:rPr>
        <w:t xml:space="preserve"> Mitchell, Australia’s inaugural National Children’s Commissioner</w:t>
      </w:r>
      <w:r>
        <w:rPr>
          <w:rFonts w:eastAsia="Times New Roman" w:cs="Open Sans"/>
        </w:rPr>
        <w:t>, it</w:t>
      </w:r>
      <w:r w:rsidRPr="00BC5A38">
        <w:rPr>
          <w:rFonts w:eastAsia="Times New Roman" w:cs="Open Sans"/>
        </w:rPr>
        <w:t xml:space="preserve"> covers the work she undert</w:t>
      </w:r>
      <w:r>
        <w:rPr>
          <w:rFonts w:eastAsia="Times New Roman" w:cs="Open Sans"/>
        </w:rPr>
        <w:t>ook</w:t>
      </w:r>
      <w:r w:rsidRPr="00BC5A38">
        <w:rPr>
          <w:rFonts w:eastAsia="Times New Roman" w:cs="Open Sans"/>
        </w:rPr>
        <w:t xml:space="preserve"> since beginning her term in 2013.</w:t>
      </w:r>
    </w:p>
    <w:p w14:paraId="389FF0E4" w14:textId="4742DF04" w:rsidR="00560961" w:rsidRPr="00FA2C10" w:rsidRDefault="00560961" w:rsidP="00944604">
      <w:pPr>
        <w:pStyle w:val="AHRCHeading4"/>
      </w:pPr>
      <w:bookmarkStart w:id="147" w:name="_Toc46927059"/>
      <w:bookmarkStart w:id="148" w:name="_Toc48556209"/>
      <w:r w:rsidRPr="00FA2C10">
        <w:t>What’s age got to do with it</w:t>
      </w:r>
      <w:bookmarkEnd w:id="147"/>
      <w:bookmarkEnd w:id="148"/>
      <w:r w:rsidRPr="00FA2C10">
        <w:t>?</w:t>
      </w:r>
    </w:p>
    <w:p w14:paraId="2F607A69" w14:textId="46BBF656" w:rsidR="00560961" w:rsidRDefault="00560961" w:rsidP="008556B7">
      <w:pPr>
        <w:spacing w:before="100" w:beforeAutospacing="1" w:after="100" w:afterAutospacing="1"/>
        <w:rPr>
          <w:rFonts w:cs="Open Sans"/>
          <w:color w:val="000000" w:themeColor="text1"/>
        </w:rPr>
      </w:pPr>
      <w:bookmarkStart w:id="149" w:name="_Toc46927060"/>
      <w:r w:rsidRPr="00FA2C10">
        <w:rPr>
          <w:rFonts w:eastAsia="Times New Roman" w:cs="Open Sans"/>
        </w:rPr>
        <w:t xml:space="preserve">In this period Commissioner Patterson commenced a project on age stereotyping across the lifespan, to be completed in the coming year. </w:t>
      </w:r>
      <w:r w:rsidRPr="00FA2C10">
        <w:rPr>
          <w:rFonts w:cs="Open Sans"/>
          <w:color w:val="000000" w:themeColor="text1"/>
        </w:rPr>
        <w:t xml:space="preserve">The rationale behind this initiative is to investigate age-based societal attitudes for both younger and older adult cohorts through a human-rights lens. While there is existing Australian and international research on ageism-based attitudes experienced by older people, there is a gap in research about the experience of ageism (as evidenced by ageist stereotypes and myths) and resulting social and other exclusions for younger adults. The work complements existing research on older people by the Commission and other organisations and will </w:t>
      </w:r>
      <w:r w:rsidRPr="00FA2C10">
        <w:rPr>
          <w:rFonts w:eastAsia="Times New Roman" w:cs="Open Sans"/>
        </w:rPr>
        <w:t xml:space="preserve">contribute new insights into age stereotyping in Australia </w:t>
      </w:r>
      <w:r w:rsidRPr="00FA2C10">
        <w:rPr>
          <w:rFonts w:cs="Open Sans"/>
          <w:color w:val="000000" w:themeColor="text1"/>
        </w:rPr>
        <w:t>and how ageism affects generations across the lifespan.</w:t>
      </w:r>
    </w:p>
    <w:p w14:paraId="33E616F6" w14:textId="0CA7988D" w:rsidR="002D0FAF" w:rsidRDefault="002D0FAF">
      <w:pPr>
        <w:keepLines w:val="0"/>
        <w:spacing w:before="0" w:after="0"/>
        <w:rPr>
          <w:rFonts w:cs="Open Sans"/>
          <w:color w:val="000000" w:themeColor="text1"/>
        </w:rPr>
      </w:pPr>
      <w:r>
        <w:rPr>
          <w:rFonts w:cs="Open Sans"/>
          <w:color w:val="000000" w:themeColor="text1"/>
        </w:rPr>
        <w:br w:type="page"/>
      </w:r>
    </w:p>
    <w:bookmarkEnd w:id="149"/>
    <w:p w14:paraId="4A32AAD6" w14:textId="6B4BD37E" w:rsidR="00560961" w:rsidRPr="00FA2C10" w:rsidRDefault="00560961" w:rsidP="002D0FAF">
      <w:pPr>
        <w:pStyle w:val="AHRCHeading3"/>
      </w:pPr>
      <w:r w:rsidRPr="00FA2C10">
        <w:rPr>
          <w:lang w:val="en-US"/>
        </w:rPr>
        <w:lastRenderedPageBreak/>
        <w:t>Progress indicator</w:t>
      </w:r>
      <w:r w:rsidRPr="00FA2C10">
        <w:t xml:space="preserve"> 1.22 </w:t>
      </w:r>
    </w:p>
    <w:p w14:paraId="6AE928C0" w14:textId="04158F9A" w:rsidR="00560961" w:rsidRPr="00FA2C10" w:rsidRDefault="00560961" w:rsidP="0006735D">
      <w:pPr>
        <w:pStyle w:val="NormalLast"/>
        <w:rPr>
          <w:rFonts w:ascii="Open Sans" w:hAnsi="Open Sans" w:cs="Open Sans"/>
          <w:sz w:val="24"/>
        </w:rPr>
      </w:pPr>
      <w:r w:rsidRPr="00FA2C10">
        <w:rPr>
          <w:rFonts w:ascii="Open Sans" w:hAnsi="Open Sans" w:cs="Open Sans"/>
          <w:sz w:val="24"/>
        </w:rPr>
        <w:t>Instances of programs attracting strategic partnerships that advance the priority human rights issues we have advocated for.</w:t>
      </w:r>
    </w:p>
    <w:p w14:paraId="7E6EEA91" w14:textId="02EB0670" w:rsidR="00560961" w:rsidRPr="00FA2C10" w:rsidRDefault="00560961" w:rsidP="00944604">
      <w:pPr>
        <w:pStyle w:val="AHRCHeading4"/>
        <w:rPr>
          <w:strike/>
        </w:rPr>
      </w:pPr>
      <w:bookmarkStart w:id="150" w:name="_Toc46927062"/>
      <w:r w:rsidRPr="00FA2C10">
        <w:t xml:space="preserve">Disability Employment </w:t>
      </w:r>
      <w:bookmarkEnd w:id="150"/>
      <w:r w:rsidRPr="00FA2C10">
        <w:t xml:space="preserve">Initiative </w:t>
      </w:r>
    </w:p>
    <w:p w14:paraId="5CF20D77" w14:textId="22FD9BFE" w:rsidR="00560961" w:rsidRPr="00684D42" w:rsidRDefault="00560961" w:rsidP="00684D42">
      <w:pPr>
        <w:ind w:left="720"/>
        <w:rPr>
          <w:rFonts w:cs="Open Sans"/>
        </w:rPr>
      </w:pPr>
      <w:r w:rsidRPr="00684D42">
        <w:rPr>
          <w:rFonts w:cs="Open Sans"/>
        </w:rPr>
        <w:t>The Australian Bureau of Statistics reports that the labour force participation rate for people with disability (53.4%), has remained relatively unchanged for the previous 20 years.</w:t>
      </w:r>
      <w:r w:rsidR="004B04C4" w:rsidRPr="00684D42">
        <w:rPr>
          <w:rFonts w:cs="Open Sans"/>
          <w:vertAlign w:val="superscript"/>
        </w:rPr>
        <w:endnoteReference w:id="5"/>
      </w:r>
      <w:r w:rsidR="004B04C4" w:rsidRPr="00684D42">
        <w:rPr>
          <w:rFonts w:cs="Open Sans"/>
        </w:rPr>
        <w:t xml:space="preserve"> </w:t>
      </w:r>
    </w:p>
    <w:p w14:paraId="38782AAC" w14:textId="5F9C7996" w:rsidR="00560961" w:rsidRPr="00CF084A" w:rsidRDefault="00560961" w:rsidP="005325AB">
      <w:r>
        <w:rPr>
          <w:lang w:val="en-US"/>
        </w:rPr>
        <w:t>Under Commissioner Gauntlett’s term goal to increase access to meaningful employment opportunities for people with disability, the Commission entered a three-year strategic partnership with the Paul Ramsay Foundation in this reporting period.</w:t>
      </w:r>
    </w:p>
    <w:p w14:paraId="263B3117" w14:textId="107753FC" w:rsidR="00560961" w:rsidRPr="000C3AF6" w:rsidRDefault="00560961" w:rsidP="000C3AF6">
      <w:pPr>
        <w:rPr>
          <w:lang w:val="en-US"/>
        </w:rPr>
      </w:pPr>
      <w:r w:rsidRPr="000C3AF6">
        <w:rPr>
          <w:lang w:val="en-US"/>
        </w:rPr>
        <w:t>The program aims to increase capacity among the leaders of Australia’s largest public and private sector employers</w:t>
      </w:r>
      <w:r>
        <w:rPr>
          <w:lang w:val="en-US"/>
        </w:rPr>
        <w:t xml:space="preserve"> – </w:t>
      </w:r>
      <w:r w:rsidRPr="000C3AF6">
        <w:rPr>
          <w:lang w:val="en-US"/>
        </w:rPr>
        <w:t>and their organisations</w:t>
      </w:r>
      <w:r>
        <w:rPr>
          <w:lang w:val="en-US"/>
        </w:rPr>
        <w:t xml:space="preserve"> – </w:t>
      </w:r>
      <w:r w:rsidRPr="000C3AF6">
        <w:rPr>
          <w:lang w:val="en-US"/>
        </w:rPr>
        <w:t>to address employment barriers for Australians living with disability.</w:t>
      </w:r>
    </w:p>
    <w:p w14:paraId="1DEF12E1" w14:textId="6DCD00F7" w:rsidR="00560961" w:rsidRPr="000C3AF6" w:rsidRDefault="00560961" w:rsidP="000C3AF6">
      <w:pPr>
        <w:rPr>
          <w:lang w:val="en-US"/>
        </w:rPr>
      </w:pPr>
      <w:r w:rsidRPr="000C3AF6">
        <w:rPr>
          <w:lang w:val="en-US"/>
        </w:rPr>
        <w:t xml:space="preserve">Key features of the program include establishing and working with an influential ‘champions network’ </w:t>
      </w:r>
      <w:r>
        <w:rPr>
          <w:lang w:val="en-US"/>
        </w:rPr>
        <w:t xml:space="preserve">of </w:t>
      </w:r>
      <w:r w:rsidRPr="000C3AF6">
        <w:rPr>
          <w:lang w:val="en-US"/>
        </w:rPr>
        <w:t xml:space="preserve">employers, and an ‘ambassador’ group comprised of people with lived experience of disability. In the coming year, </w:t>
      </w:r>
      <w:r>
        <w:rPr>
          <w:lang w:val="en-US"/>
        </w:rPr>
        <w:t>the</w:t>
      </w:r>
      <w:r w:rsidRPr="000C3AF6">
        <w:rPr>
          <w:lang w:val="en-US"/>
        </w:rPr>
        <w:t xml:space="preserve"> capacity building program will be delivered, and resources and a web portal will be developed ahead of a second phase to pilot employment programs in situ. </w:t>
      </w:r>
    </w:p>
    <w:p w14:paraId="4F264164" w14:textId="6CAAF58B" w:rsidR="00560961" w:rsidRDefault="00560961" w:rsidP="005325AB">
      <w:pPr>
        <w:rPr>
          <w:lang w:val="en-US"/>
        </w:rPr>
      </w:pPr>
      <w:r>
        <w:rPr>
          <w:lang w:val="en-US"/>
        </w:rPr>
        <w:t>A comprehensive monitoring and evaluation plan will support the program to make an evidence-based assessment of the program’s progress, improvements, quality, value, and impact in the coming years.</w:t>
      </w:r>
    </w:p>
    <w:p w14:paraId="2722E85B" w14:textId="68212D3A" w:rsidR="00560961" w:rsidRPr="00FA2C10" w:rsidRDefault="00560961" w:rsidP="00944604">
      <w:pPr>
        <w:pStyle w:val="AHRCHeading4"/>
      </w:pPr>
      <w:r w:rsidRPr="00FA2C10">
        <w:t xml:space="preserve">Monash Housing Project </w:t>
      </w:r>
    </w:p>
    <w:p w14:paraId="67B4A6BB" w14:textId="10F1564C" w:rsidR="00560961" w:rsidRPr="00FA2C10" w:rsidRDefault="00560961" w:rsidP="00684D42">
      <w:pPr>
        <w:rPr>
          <w:rFonts w:cs="Open Sans"/>
        </w:rPr>
      </w:pPr>
      <w:r w:rsidRPr="00FA2C10">
        <w:rPr>
          <w:rFonts w:cs="Open Sans"/>
        </w:rPr>
        <w:t>Commissioner Gauntlett’s term goal to increase access to accessible housing for people with disability led to another strategic partnership with the Department of Architecture at Monash University. The project will explore how to use modifications that are simple, flexible and affordable to make housing accessible and adaptable. It will also seek to assist people with disability to identify housing suitable for modification.</w:t>
      </w:r>
      <w:r w:rsidRPr="00FA2C10">
        <w:t xml:space="preserve"> </w:t>
      </w:r>
      <w:r w:rsidRPr="00FA2C10">
        <w:rPr>
          <w:rFonts w:cs="Open Sans"/>
        </w:rPr>
        <w:t>Key features and milestones will include:</w:t>
      </w:r>
    </w:p>
    <w:p w14:paraId="67D04192" w14:textId="337C2857" w:rsidR="00560961" w:rsidRPr="002D0FAF" w:rsidRDefault="00560961" w:rsidP="00F86C27">
      <w:pPr>
        <w:numPr>
          <w:ilvl w:val="0"/>
          <w:numId w:val="35"/>
        </w:numPr>
        <w:spacing w:before="120" w:after="120"/>
        <w:ind w:left="714" w:hanging="357"/>
        <w:rPr>
          <w:rFonts w:cs="Open Sans"/>
        </w:rPr>
      </w:pPr>
      <w:r w:rsidRPr="00FA2C10">
        <w:rPr>
          <w:rFonts w:cs="Open Sans"/>
        </w:rPr>
        <w:t>A positioning research report, which will explore current approaches to the adaptation and modification of existing housing stock to meet a range of access needs. The report will explore relevant economic, regulatory, technological, construction and other frameworks that impact on accessible housing.</w:t>
      </w:r>
    </w:p>
    <w:p w14:paraId="2AF9A05C" w14:textId="16EBAB32" w:rsidR="00560961" w:rsidRPr="002D0FAF" w:rsidRDefault="00560961" w:rsidP="00F86C27">
      <w:pPr>
        <w:numPr>
          <w:ilvl w:val="0"/>
          <w:numId w:val="35"/>
        </w:numPr>
        <w:spacing w:before="120" w:after="120"/>
        <w:ind w:left="714" w:hanging="357"/>
        <w:rPr>
          <w:rFonts w:cs="Open Sans"/>
        </w:rPr>
      </w:pPr>
      <w:r w:rsidRPr="00FA2C10">
        <w:rPr>
          <w:rFonts w:cs="Open Sans"/>
        </w:rPr>
        <w:lastRenderedPageBreak/>
        <w:t>Delivery of three design research units. Students will undertake design research developing modification-based solutions to the housing access and disability needs of people with disability.</w:t>
      </w:r>
    </w:p>
    <w:p w14:paraId="4C3A83BF" w14:textId="01F01135" w:rsidR="00560961" w:rsidRPr="00FA2C10" w:rsidRDefault="00560961" w:rsidP="00F86C27">
      <w:pPr>
        <w:numPr>
          <w:ilvl w:val="0"/>
          <w:numId w:val="35"/>
        </w:numPr>
        <w:spacing w:before="120" w:after="120"/>
        <w:contextualSpacing/>
        <w:rPr>
          <w:rFonts w:cs="Open Sans"/>
        </w:rPr>
      </w:pPr>
      <w:r w:rsidRPr="00FA2C10">
        <w:rPr>
          <w:rFonts w:cs="Open Sans"/>
        </w:rPr>
        <w:t>An exhibition of the resulting research developed through the university’s ‘design research’ units.</w:t>
      </w:r>
    </w:p>
    <w:p w14:paraId="693A8475" w14:textId="77777777" w:rsidR="00560961" w:rsidRPr="00FA2C10" w:rsidRDefault="00560961" w:rsidP="00944604">
      <w:pPr>
        <w:pStyle w:val="AHRCHeading4"/>
      </w:pPr>
      <w:r w:rsidRPr="00FA2C10">
        <w:t>Close the Gap Campaign Steering Committee</w:t>
      </w:r>
    </w:p>
    <w:p w14:paraId="0D1ABC2E" w14:textId="50871743" w:rsidR="00560961" w:rsidRDefault="00560961" w:rsidP="00BD100E">
      <w:pPr>
        <w:rPr>
          <w:rFonts w:cs="Open Sans"/>
        </w:rPr>
      </w:pPr>
      <w:r w:rsidRPr="00BD100E">
        <w:rPr>
          <w:rFonts w:cs="Open Sans"/>
        </w:rPr>
        <w:t xml:space="preserve">The Close the Gap </w:t>
      </w:r>
      <w:r>
        <w:rPr>
          <w:rFonts w:cs="Open Sans"/>
        </w:rPr>
        <w:t>c</w:t>
      </w:r>
      <w:r w:rsidRPr="00BD100E">
        <w:rPr>
          <w:rFonts w:cs="Open Sans"/>
        </w:rPr>
        <w:t xml:space="preserve">ampaign aims to raise the health and life expectancy of Aboriginal and Torres Strait Islander </w:t>
      </w:r>
      <w:r>
        <w:rPr>
          <w:rFonts w:cs="Open Sans"/>
        </w:rPr>
        <w:t>P</w:t>
      </w:r>
      <w:r w:rsidRPr="00BD100E">
        <w:rPr>
          <w:rFonts w:cs="Open Sans"/>
        </w:rPr>
        <w:t xml:space="preserve">eople to that of the non-Indigenous population within a generation: to close the gap by 2030. It aims to do this through effective advocacy for the implementation of a human rights-based approach to Indigenous health as set out in </w:t>
      </w:r>
      <w:r>
        <w:rPr>
          <w:rFonts w:cs="Open Sans"/>
        </w:rPr>
        <w:t xml:space="preserve">former </w:t>
      </w:r>
      <w:r w:rsidRPr="00BD100E">
        <w:rPr>
          <w:rFonts w:cs="Open Sans"/>
        </w:rPr>
        <w:t>Commissioner</w:t>
      </w:r>
      <w:r>
        <w:rPr>
          <w:rFonts w:cs="Open Sans"/>
        </w:rPr>
        <w:t xml:space="preserve"> Calma’s</w:t>
      </w:r>
      <w:r w:rsidRPr="00BD100E">
        <w:rPr>
          <w:rFonts w:cs="Open Sans"/>
        </w:rPr>
        <w:t xml:space="preserve"> Social Justice Report 2005.</w:t>
      </w:r>
    </w:p>
    <w:p w14:paraId="4A25D0D3" w14:textId="5F77AC52" w:rsidR="00560961" w:rsidRPr="00BD100E" w:rsidRDefault="00560961" w:rsidP="00BD100E">
      <w:pPr>
        <w:rPr>
          <w:rFonts w:cs="Open Sans"/>
        </w:rPr>
      </w:pPr>
      <w:r>
        <w:rPr>
          <w:rFonts w:cs="Open Sans"/>
        </w:rPr>
        <w:t>Co-chaired by Commissioner Oscar, t</w:t>
      </w:r>
      <w:r w:rsidRPr="00BD100E">
        <w:rPr>
          <w:rFonts w:cs="Open Sans"/>
        </w:rPr>
        <w:t xml:space="preserve">he </w:t>
      </w:r>
      <w:r>
        <w:rPr>
          <w:rFonts w:cs="Open Sans"/>
        </w:rPr>
        <w:t>c</w:t>
      </w:r>
      <w:r w:rsidRPr="00BD100E">
        <w:rPr>
          <w:rFonts w:cs="Open Sans"/>
        </w:rPr>
        <w:t>ampaign consists of the Close the Gap Campaign Steering Committee</w:t>
      </w:r>
      <w:r>
        <w:rPr>
          <w:rFonts w:cs="Open Sans"/>
        </w:rPr>
        <w:t xml:space="preserve"> </w:t>
      </w:r>
      <w:r>
        <w:rPr>
          <w:rFonts w:cs="Open Sans"/>
        </w:rPr>
        <w:softHyphen/>
        <w:t xml:space="preserve">– </w:t>
      </w:r>
      <w:r w:rsidRPr="00BD100E">
        <w:rPr>
          <w:rFonts w:cs="Open Sans"/>
        </w:rPr>
        <w:t xml:space="preserve">a coalition of 52 of Australia’s peak Aboriginal and Torres Strait Islander health organisations, health professional bodies and human rights organisations. The </w:t>
      </w:r>
      <w:r>
        <w:rPr>
          <w:rFonts w:cs="Open Sans"/>
        </w:rPr>
        <w:t>c</w:t>
      </w:r>
      <w:r w:rsidRPr="00BD100E">
        <w:rPr>
          <w:rFonts w:cs="Open Sans"/>
        </w:rPr>
        <w:t xml:space="preserve">ampaign’s secretariat operates from the </w:t>
      </w:r>
      <w:r>
        <w:rPr>
          <w:rFonts w:cs="Open Sans"/>
        </w:rPr>
        <w:t>Commission</w:t>
      </w:r>
      <w:r w:rsidRPr="00BD100E">
        <w:rPr>
          <w:rFonts w:cs="Open Sans"/>
        </w:rPr>
        <w:t>.</w:t>
      </w:r>
    </w:p>
    <w:p w14:paraId="27C90C64" w14:textId="77777777" w:rsidR="00560961" w:rsidRPr="00BD100E" w:rsidRDefault="00560961" w:rsidP="00BD100E">
      <w:pPr>
        <w:rPr>
          <w:rFonts w:cs="Open Sans"/>
        </w:rPr>
      </w:pPr>
      <w:r w:rsidRPr="00BD100E">
        <w:rPr>
          <w:rFonts w:cs="Open Sans"/>
        </w:rPr>
        <w:t>The Campaign released its Annual Report, ‘We Nurture our Culture for our Future and our Culture Nurtures Us’ on National Close the Gap Day, 20 March 2020. The report, again prepared by the Lowitja Institute, highlights the evidence that when Aboriginal and Torres Strait Islander people have legitimate decision-making power over their own lives the outcomes are far better. This is demonstrated in the report through case studies and evidence with a focus on the cultural determinants of health.</w:t>
      </w:r>
    </w:p>
    <w:p w14:paraId="7846E156" w14:textId="5551E99A" w:rsidR="00560961" w:rsidRDefault="00560961" w:rsidP="00ED6FCB">
      <w:pPr>
        <w:pStyle w:val="AHRCHeading3"/>
      </w:pPr>
      <w:bookmarkStart w:id="151" w:name="_Toc46927064"/>
      <w:r>
        <w:rPr>
          <w:lang w:val="en-US"/>
        </w:rPr>
        <w:t xml:space="preserve">Progress </w:t>
      </w:r>
      <w:r w:rsidRPr="004C37B0">
        <w:rPr>
          <w:lang w:val="en-US"/>
        </w:rPr>
        <w:t>indicato</w:t>
      </w:r>
      <w:r>
        <w:rPr>
          <w:lang w:val="en-US"/>
        </w:rPr>
        <w:t>r</w:t>
      </w:r>
      <w:r w:rsidRPr="00E665C9">
        <w:rPr>
          <w:lang w:val="en-US"/>
        </w:rPr>
        <w:t xml:space="preserve"> </w:t>
      </w:r>
      <w:r w:rsidRPr="00E665C9">
        <w:t>1.23</w:t>
      </w:r>
      <w:bookmarkEnd w:id="151"/>
      <w:r w:rsidRPr="00E665C9">
        <w:t xml:space="preserve"> </w:t>
      </w:r>
    </w:p>
    <w:p w14:paraId="66ED14B8" w14:textId="523F9774" w:rsidR="00560961" w:rsidRPr="00335B17" w:rsidRDefault="00560961" w:rsidP="00335B17">
      <w:pPr>
        <w:pStyle w:val="NormalLast"/>
        <w:rPr>
          <w:rFonts w:ascii="Open Sans" w:hAnsi="Open Sans" w:cs="Open Sans"/>
          <w:sz w:val="24"/>
        </w:rPr>
      </w:pPr>
      <w:r w:rsidRPr="00335B17">
        <w:rPr>
          <w:rFonts w:ascii="Open Sans" w:hAnsi="Open Sans" w:cs="Open Sans"/>
          <w:sz w:val="24"/>
        </w:rPr>
        <w:t>Instances of changed Federal and state government policy, practice and legislative change that reflect our advice.</w:t>
      </w:r>
    </w:p>
    <w:p w14:paraId="3040C01F" w14:textId="4E6BA5D3" w:rsidR="00560961" w:rsidRPr="00ED225A" w:rsidRDefault="00560961" w:rsidP="00944604">
      <w:pPr>
        <w:pStyle w:val="AHRCHeading4"/>
        <w:rPr>
          <w:i/>
          <w:iCs/>
          <w:szCs w:val="24"/>
        </w:rPr>
      </w:pPr>
      <w:bookmarkStart w:id="152" w:name="_Toc48556210"/>
      <w:r w:rsidRPr="00ED225A">
        <w:rPr>
          <w:i/>
          <w:iCs/>
          <w:lang w:val="en-US" w:eastAsia="en-US"/>
        </w:rPr>
        <w:t xml:space="preserve">Respect@Work: </w:t>
      </w:r>
      <w:r w:rsidRPr="00B36B6F">
        <w:rPr>
          <w:lang w:val="en-US" w:eastAsia="en-US"/>
        </w:rPr>
        <w:t xml:space="preserve">National Inquiry into Sexual Harassment in Australian Workplaces </w:t>
      </w:r>
      <w:r w:rsidR="00ED225A" w:rsidRPr="00B36B6F">
        <w:rPr>
          <w:lang w:val="en-US" w:eastAsia="en-US"/>
        </w:rPr>
        <w:t>r</w:t>
      </w:r>
      <w:r w:rsidRPr="00B36B6F">
        <w:rPr>
          <w:lang w:val="en-US" w:eastAsia="en-US"/>
        </w:rPr>
        <w:t>eport</w:t>
      </w:r>
      <w:bookmarkEnd w:id="152"/>
    </w:p>
    <w:p w14:paraId="0543F315" w14:textId="77777777" w:rsidR="00560961" w:rsidRPr="00EE2EC8" w:rsidRDefault="00560961" w:rsidP="00142982">
      <w:pPr>
        <w:spacing w:before="0" w:after="0"/>
        <w:ind w:left="720"/>
        <w:textAlignment w:val="baseline"/>
        <w:rPr>
          <w:rFonts w:eastAsia="Times New Roman" w:cs="Open Sans"/>
          <w:sz w:val="22"/>
          <w:szCs w:val="22"/>
          <w:vertAlign w:val="superscript"/>
        </w:rPr>
      </w:pPr>
      <w:r>
        <w:rPr>
          <w:rFonts w:cs="Open Sans"/>
          <w:sz w:val="22"/>
          <w:szCs w:val="22"/>
        </w:rPr>
        <w:t>‘</w:t>
      </w:r>
      <w:r w:rsidRPr="00EE2EC8">
        <w:rPr>
          <w:rFonts w:cs="Open Sans"/>
          <w:sz w:val="22"/>
          <w:szCs w:val="22"/>
        </w:rPr>
        <w:t>I thank you Commissioner Kate Jenkins, for giving many of us a voice during this inquiry, and I hope that those of us who have spoken out can find comfort in knowing that no matter how small or large your contribution…this inquiry will bring those changes forward. By speaking out that others will be encouraged to also.</w:t>
      </w:r>
      <w:r>
        <w:rPr>
          <w:rFonts w:cs="Open Sans"/>
          <w:sz w:val="22"/>
          <w:szCs w:val="22"/>
        </w:rPr>
        <w:t>’</w:t>
      </w:r>
    </w:p>
    <w:p w14:paraId="5712BF5B" w14:textId="7D7AD0CC" w:rsidR="00560961" w:rsidRDefault="00560961" w:rsidP="00AF29E0">
      <w:pPr>
        <w:spacing w:before="120" w:after="0"/>
        <w:ind w:left="4320"/>
        <w:jc w:val="center"/>
        <w:textAlignment w:val="baseline"/>
        <w:rPr>
          <w:rFonts w:eastAsia="Times New Roman" w:cs="Open Sans"/>
          <w:sz w:val="22"/>
          <w:szCs w:val="22"/>
        </w:rPr>
      </w:pPr>
      <w:r w:rsidRPr="00323217">
        <w:rPr>
          <w:rFonts w:eastAsia="Times New Roman" w:cs="Open Sans"/>
          <w:sz w:val="22"/>
          <w:szCs w:val="22"/>
        </w:rPr>
        <w:t xml:space="preserve">—Submission 252, </w:t>
      </w:r>
      <w:r w:rsidRPr="00256DF6">
        <w:rPr>
          <w:rFonts w:eastAsia="Times New Roman" w:cs="Open Sans"/>
          <w:i/>
          <w:iCs/>
          <w:sz w:val="22"/>
          <w:szCs w:val="22"/>
        </w:rPr>
        <w:t>Respect@Work</w:t>
      </w:r>
      <w:r w:rsidRPr="00323217">
        <w:rPr>
          <w:rFonts w:eastAsia="Times New Roman" w:cs="Open Sans"/>
          <w:sz w:val="22"/>
          <w:szCs w:val="22"/>
        </w:rPr>
        <w:t xml:space="preserve"> report</w:t>
      </w:r>
    </w:p>
    <w:p w14:paraId="3F17209B" w14:textId="21915A01" w:rsidR="00560961" w:rsidRPr="00FF4F86" w:rsidRDefault="00560961" w:rsidP="0089617F">
      <w:pPr>
        <w:rPr>
          <w:rFonts w:cs="Open Sans"/>
          <w:color w:val="FF0000"/>
        </w:rPr>
      </w:pPr>
      <w:r w:rsidRPr="0004469E">
        <w:rPr>
          <w:rFonts w:cs="Open Sans"/>
        </w:rPr>
        <w:lastRenderedPageBreak/>
        <w:t>In this</w:t>
      </w:r>
      <w:r>
        <w:rPr>
          <w:rFonts w:cs="Open Sans"/>
        </w:rPr>
        <w:t xml:space="preserve"> </w:t>
      </w:r>
      <w:r w:rsidRPr="0004469E">
        <w:rPr>
          <w:rFonts w:cs="Open Sans"/>
        </w:rPr>
        <w:t>reporting</w:t>
      </w:r>
      <w:r>
        <w:rPr>
          <w:rFonts w:cs="Open Sans"/>
        </w:rPr>
        <w:t xml:space="preserve"> </w:t>
      </w:r>
      <w:r w:rsidRPr="0004469E">
        <w:rPr>
          <w:rFonts w:cs="Open Sans"/>
        </w:rPr>
        <w:t>period</w:t>
      </w:r>
      <w:r>
        <w:rPr>
          <w:rFonts w:cs="Open Sans"/>
        </w:rPr>
        <w:t xml:space="preserve"> </w:t>
      </w:r>
      <w:r w:rsidRPr="0004469E">
        <w:rPr>
          <w:rFonts w:cs="Open Sans"/>
        </w:rPr>
        <w:t>Commissioner</w:t>
      </w:r>
      <w:r>
        <w:rPr>
          <w:rFonts w:cs="Open Sans"/>
        </w:rPr>
        <w:t xml:space="preserve"> Jenkins </w:t>
      </w:r>
      <w:r w:rsidRPr="0004469E">
        <w:rPr>
          <w:rFonts w:cs="Open Sans"/>
        </w:rPr>
        <w:t>released</w:t>
      </w:r>
      <w:r>
        <w:rPr>
          <w:rFonts w:cs="Open Sans"/>
        </w:rPr>
        <w:t xml:space="preserve"> </w:t>
      </w:r>
      <w:r w:rsidRPr="0004469E">
        <w:rPr>
          <w:rFonts w:cs="Open Sans"/>
        </w:rPr>
        <w:t>her</w:t>
      </w:r>
      <w:r>
        <w:rPr>
          <w:rFonts w:cs="Open Sans"/>
        </w:rPr>
        <w:t xml:space="preserve"> </w:t>
      </w:r>
      <w:r w:rsidRPr="00AB2B48">
        <w:rPr>
          <w:rFonts w:cs="Open Sans"/>
          <w:i/>
        </w:rPr>
        <w:t>Respect@Work</w:t>
      </w:r>
      <w:r>
        <w:rPr>
          <w:rFonts w:cs="Open Sans"/>
        </w:rPr>
        <w:t xml:space="preserve"> </w:t>
      </w:r>
      <w:r w:rsidRPr="0004469E">
        <w:rPr>
          <w:rFonts w:cs="Open Sans"/>
        </w:rPr>
        <w:t>report.</w:t>
      </w:r>
      <w:r>
        <w:rPr>
          <w:rFonts w:cs="Open Sans"/>
        </w:rPr>
        <w:t xml:space="preserve"> </w:t>
      </w:r>
      <w:r w:rsidRPr="0004469E">
        <w:rPr>
          <w:rFonts w:cs="Open Sans"/>
        </w:rPr>
        <w:t>The report,</w:t>
      </w:r>
      <w:r>
        <w:rPr>
          <w:rFonts w:cs="Open Sans"/>
        </w:rPr>
        <w:t xml:space="preserve"> </w:t>
      </w:r>
      <w:r w:rsidRPr="0004469E">
        <w:rPr>
          <w:rFonts w:cs="Open Sans"/>
        </w:rPr>
        <w:t>tabled in Parliament on 5 March 2020,</w:t>
      </w:r>
      <w:r>
        <w:rPr>
          <w:rFonts w:cs="Open Sans"/>
        </w:rPr>
        <w:t xml:space="preserve"> </w:t>
      </w:r>
      <w:r w:rsidRPr="0004469E">
        <w:rPr>
          <w:rFonts w:cs="Open Sans"/>
        </w:rPr>
        <w:t>is</w:t>
      </w:r>
      <w:r>
        <w:rPr>
          <w:rFonts w:cs="Open Sans"/>
        </w:rPr>
        <w:t xml:space="preserve"> </w:t>
      </w:r>
      <w:r w:rsidRPr="0004469E">
        <w:rPr>
          <w:rFonts w:cs="Open Sans"/>
        </w:rPr>
        <w:t>the culmination of an 18 month-long National</w:t>
      </w:r>
      <w:r>
        <w:rPr>
          <w:rFonts w:cs="Open Sans"/>
        </w:rPr>
        <w:t xml:space="preserve"> </w:t>
      </w:r>
      <w:r w:rsidRPr="0004469E">
        <w:rPr>
          <w:rFonts w:cs="Open Sans"/>
        </w:rPr>
        <w:t>Inquiry into</w:t>
      </w:r>
      <w:r>
        <w:rPr>
          <w:rFonts w:cs="Open Sans"/>
        </w:rPr>
        <w:t xml:space="preserve"> </w:t>
      </w:r>
      <w:r w:rsidRPr="0004469E">
        <w:rPr>
          <w:rFonts w:cs="Open Sans"/>
        </w:rPr>
        <w:t>Sexual</w:t>
      </w:r>
      <w:r>
        <w:rPr>
          <w:rFonts w:cs="Open Sans"/>
        </w:rPr>
        <w:t xml:space="preserve"> </w:t>
      </w:r>
      <w:r w:rsidRPr="0004469E">
        <w:rPr>
          <w:rFonts w:cs="Open Sans"/>
        </w:rPr>
        <w:t>Harassment in</w:t>
      </w:r>
      <w:r>
        <w:rPr>
          <w:rFonts w:cs="Open Sans"/>
        </w:rPr>
        <w:t xml:space="preserve"> </w:t>
      </w:r>
      <w:r w:rsidRPr="0004469E">
        <w:rPr>
          <w:rFonts w:cs="Open Sans"/>
        </w:rPr>
        <w:t>Australian</w:t>
      </w:r>
      <w:r>
        <w:rPr>
          <w:rFonts w:cs="Open Sans"/>
        </w:rPr>
        <w:t xml:space="preserve"> </w:t>
      </w:r>
      <w:r w:rsidRPr="0004469E">
        <w:rPr>
          <w:rFonts w:cs="Open Sans"/>
        </w:rPr>
        <w:t>Workplaces. The Inquiry drew on a national survey of 10,000 workers, 60 public consultations with 600 participants,</w:t>
      </w:r>
      <w:r>
        <w:rPr>
          <w:rFonts w:cs="Open Sans"/>
        </w:rPr>
        <w:t xml:space="preserve"> </w:t>
      </w:r>
      <w:r w:rsidRPr="0004469E">
        <w:rPr>
          <w:rFonts w:cs="Open Sans"/>
        </w:rPr>
        <w:t>and 460 written submissions, as well as comprehensive modelling of the economic costs of workplace sexual harassment by Deloitte Access Economics.</w:t>
      </w:r>
    </w:p>
    <w:p w14:paraId="7EBDB1EB" w14:textId="732CCCE2" w:rsidR="00560961" w:rsidRPr="001502CB" w:rsidRDefault="00560961" w:rsidP="00AF29E0">
      <w:pPr>
        <w:spacing w:before="120" w:after="120"/>
        <w:ind w:left="720"/>
        <w:textAlignment w:val="baseline"/>
        <w:rPr>
          <w:rFonts w:eastAsia="Times New Roman" w:cs="Open Sans"/>
          <w:sz w:val="22"/>
          <w:szCs w:val="22"/>
        </w:rPr>
      </w:pPr>
      <w:r>
        <w:rPr>
          <w:rFonts w:cs="Open Sans"/>
          <w:sz w:val="22"/>
          <w:szCs w:val="22"/>
        </w:rPr>
        <w:t>‘</w:t>
      </w:r>
      <w:r w:rsidRPr="001502CB">
        <w:rPr>
          <w:rFonts w:cs="Open Sans"/>
          <w:sz w:val="22"/>
          <w:szCs w:val="22"/>
        </w:rPr>
        <w:t>The process lifted me temporarily out of a space that was drowning me in many ways. I felt validated and respected by the enquiry process very rare in these competitive ruthless times</w:t>
      </w:r>
      <w:r>
        <w:rPr>
          <w:rFonts w:cs="Open Sans"/>
          <w:sz w:val="22"/>
          <w:szCs w:val="22"/>
        </w:rPr>
        <w:t>.’</w:t>
      </w:r>
      <w:r w:rsidRPr="001502CB">
        <w:rPr>
          <w:rFonts w:ascii="Arial" w:hAnsi="Arial" w:cs="Arial"/>
          <w:sz w:val="22"/>
          <w:szCs w:val="22"/>
        </w:rPr>
        <w:t> </w:t>
      </w:r>
    </w:p>
    <w:p w14:paraId="4661C21A" w14:textId="78ADDABC" w:rsidR="00560961" w:rsidRPr="00323217" w:rsidRDefault="00560961" w:rsidP="00AF29E0">
      <w:pPr>
        <w:spacing w:before="120" w:after="120"/>
        <w:ind w:left="720"/>
        <w:jc w:val="right"/>
        <w:textAlignment w:val="baseline"/>
        <w:rPr>
          <w:rFonts w:eastAsia="Times New Roman" w:cs="Open Sans"/>
          <w:sz w:val="22"/>
          <w:szCs w:val="22"/>
        </w:rPr>
      </w:pPr>
      <w:r w:rsidRPr="00323217">
        <w:rPr>
          <w:rFonts w:eastAsia="Times New Roman" w:cs="Open Sans"/>
          <w:sz w:val="22"/>
          <w:szCs w:val="22"/>
        </w:rPr>
        <w:t xml:space="preserve">—Submission 401, </w:t>
      </w:r>
      <w:r w:rsidRPr="00AB2B48">
        <w:rPr>
          <w:rFonts w:eastAsia="Times New Roman" w:cs="Open Sans"/>
          <w:i/>
          <w:sz w:val="22"/>
          <w:szCs w:val="22"/>
        </w:rPr>
        <w:t>Respect@Work</w:t>
      </w:r>
      <w:r w:rsidRPr="00323217">
        <w:rPr>
          <w:rFonts w:eastAsia="Times New Roman" w:cs="Open Sans"/>
          <w:sz w:val="22"/>
          <w:szCs w:val="22"/>
        </w:rPr>
        <w:t xml:space="preserve"> report</w:t>
      </w:r>
    </w:p>
    <w:p w14:paraId="4F8D9FCE" w14:textId="77777777" w:rsidR="00BA5262" w:rsidRDefault="00BA5262" w:rsidP="0091533B">
      <w:pPr>
        <w:spacing w:before="0" w:after="120"/>
        <w:ind w:left="720"/>
        <w:textAlignment w:val="baseline"/>
        <w:rPr>
          <w:rFonts w:cs="Open Sans"/>
          <w:sz w:val="22"/>
          <w:szCs w:val="22"/>
        </w:rPr>
      </w:pPr>
    </w:p>
    <w:p w14:paraId="013CD380" w14:textId="0B2618AF" w:rsidR="00560961" w:rsidRPr="0091533B" w:rsidRDefault="00560961" w:rsidP="0091533B">
      <w:pPr>
        <w:spacing w:before="0" w:after="120"/>
        <w:ind w:left="720"/>
        <w:textAlignment w:val="baseline"/>
        <w:rPr>
          <w:rFonts w:eastAsia="Times New Roman" w:cs="Open Sans"/>
          <w:sz w:val="22"/>
          <w:szCs w:val="22"/>
        </w:rPr>
      </w:pPr>
      <w:r>
        <w:rPr>
          <w:rFonts w:cs="Open Sans"/>
          <w:sz w:val="22"/>
          <w:szCs w:val="22"/>
        </w:rPr>
        <w:t>‘</w:t>
      </w:r>
      <w:r w:rsidRPr="00EE2EC8">
        <w:rPr>
          <w:rFonts w:cs="Open Sans"/>
          <w:sz w:val="22"/>
          <w:szCs w:val="22"/>
        </w:rPr>
        <w:t>They won, but the fact that I can write this submission means that I</w:t>
      </w:r>
      <w:r w:rsidR="0033058A">
        <w:rPr>
          <w:rFonts w:cs="Open Sans"/>
          <w:sz w:val="22"/>
          <w:szCs w:val="22"/>
        </w:rPr>
        <w:t>’</w:t>
      </w:r>
      <w:r w:rsidRPr="00EE2EC8">
        <w:rPr>
          <w:rFonts w:cs="Open Sans"/>
          <w:sz w:val="22"/>
          <w:szCs w:val="22"/>
        </w:rPr>
        <w:t>ve not lost</w:t>
      </w:r>
      <w:r>
        <w:rPr>
          <w:rFonts w:cs="Open Sans"/>
          <w:sz w:val="22"/>
          <w:szCs w:val="22"/>
        </w:rPr>
        <w:t>.</w:t>
      </w:r>
      <w:r w:rsidRPr="0033058A">
        <w:rPr>
          <w:rFonts w:eastAsia="Times New Roman" w:cs="Open Sans"/>
          <w:sz w:val="22"/>
          <w:szCs w:val="22"/>
        </w:rPr>
        <w:t>’</w:t>
      </w:r>
    </w:p>
    <w:p w14:paraId="21A72393" w14:textId="241E89A2" w:rsidR="00560961" w:rsidRDefault="00560961" w:rsidP="00AF29E0">
      <w:pPr>
        <w:spacing w:before="0" w:after="0"/>
        <w:ind w:left="720"/>
        <w:jc w:val="right"/>
        <w:textAlignment w:val="baseline"/>
        <w:rPr>
          <w:rFonts w:eastAsia="Times New Roman" w:cs="Open Sans"/>
          <w:sz w:val="22"/>
          <w:szCs w:val="22"/>
          <w:vertAlign w:val="superscript"/>
        </w:rPr>
      </w:pPr>
      <w:r w:rsidRPr="00323217">
        <w:rPr>
          <w:rFonts w:eastAsia="Times New Roman" w:cs="Open Sans"/>
          <w:sz w:val="22"/>
          <w:szCs w:val="22"/>
        </w:rPr>
        <w:t xml:space="preserve">—Submission 302, </w:t>
      </w:r>
      <w:r w:rsidRPr="00AB2B48">
        <w:rPr>
          <w:rFonts w:eastAsia="Times New Roman" w:cs="Open Sans"/>
          <w:i/>
          <w:sz w:val="22"/>
          <w:szCs w:val="22"/>
        </w:rPr>
        <w:t>Respect@Work</w:t>
      </w:r>
      <w:r w:rsidRPr="00323217">
        <w:rPr>
          <w:rFonts w:eastAsia="Times New Roman" w:cs="Open Sans"/>
          <w:sz w:val="22"/>
          <w:szCs w:val="22"/>
        </w:rPr>
        <w:t xml:space="preserve"> report</w:t>
      </w:r>
    </w:p>
    <w:p w14:paraId="12FDB88A" w14:textId="77777777" w:rsidR="00560961" w:rsidRPr="00AF29E0" w:rsidRDefault="00560961" w:rsidP="00AF29E0">
      <w:pPr>
        <w:spacing w:before="0" w:after="0"/>
        <w:ind w:left="720"/>
        <w:jc w:val="right"/>
        <w:textAlignment w:val="baseline"/>
        <w:rPr>
          <w:rFonts w:eastAsia="Times New Roman" w:cs="Open Sans"/>
          <w:sz w:val="22"/>
          <w:szCs w:val="22"/>
          <w:vertAlign w:val="superscript"/>
        </w:rPr>
      </w:pPr>
    </w:p>
    <w:p w14:paraId="63A5E106" w14:textId="6E8C84A4" w:rsidR="00560961" w:rsidRDefault="00560961" w:rsidP="00684D42">
      <w:pPr>
        <w:spacing w:before="0" w:after="0"/>
        <w:textAlignment w:val="baseline"/>
        <w:rPr>
          <w:rFonts w:cs="Open Sans"/>
        </w:rPr>
      </w:pPr>
      <w:r w:rsidRPr="00335B17">
        <w:rPr>
          <w:rFonts w:cs="Open Sans"/>
        </w:rPr>
        <w:t xml:space="preserve">The </w:t>
      </w:r>
      <w:r>
        <w:rPr>
          <w:rFonts w:cs="Open Sans"/>
        </w:rPr>
        <w:t>i</w:t>
      </w:r>
      <w:r w:rsidRPr="00335B17">
        <w:rPr>
          <w:rFonts w:cs="Open Sans"/>
        </w:rPr>
        <w:t>nquiry examined</w:t>
      </w:r>
      <w:r>
        <w:rPr>
          <w:rFonts w:cs="Open Sans"/>
          <w:color w:val="1F1923"/>
        </w:rPr>
        <w:t xml:space="preserve"> </w:t>
      </w:r>
      <w:r w:rsidRPr="00335B17">
        <w:rPr>
          <w:rFonts w:cs="Open Sans"/>
          <w:color w:val="1F1923"/>
        </w:rPr>
        <w:t>the nature,</w:t>
      </w:r>
      <w:r>
        <w:rPr>
          <w:rFonts w:cs="Open Sans"/>
          <w:color w:val="1F1923"/>
        </w:rPr>
        <w:t xml:space="preserve"> </w:t>
      </w:r>
      <w:r w:rsidRPr="00335B17">
        <w:rPr>
          <w:rFonts w:cs="Open Sans"/>
          <w:color w:val="1F1923"/>
        </w:rPr>
        <w:t>prevalence,</w:t>
      </w:r>
      <w:r>
        <w:rPr>
          <w:rFonts w:cs="Open Sans"/>
          <w:color w:val="1F1923"/>
        </w:rPr>
        <w:t xml:space="preserve"> </w:t>
      </w:r>
      <w:r w:rsidRPr="00335B17">
        <w:rPr>
          <w:rFonts w:cs="Open Sans"/>
          <w:color w:val="1F1923"/>
        </w:rPr>
        <w:t>and drivers of sexual harassment in Australian workplaces, and measures to address and prevent it</w:t>
      </w:r>
      <w:r>
        <w:rPr>
          <w:rFonts w:cs="Open Sans"/>
          <w:lang w:val="en-GB"/>
        </w:rPr>
        <w:t xml:space="preserve"> </w:t>
      </w:r>
      <w:r>
        <w:rPr>
          <w:color w:val="000000" w:themeColor="text1"/>
        </w:rPr>
        <w:t xml:space="preserve">– </w:t>
      </w:r>
      <w:r w:rsidRPr="00335B17">
        <w:rPr>
          <w:rFonts w:cs="Open Sans"/>
          <w:lang w:val="en-GB"/>
        </w:rPr>
        <w:t>f</w:t>
      </w:r>
      <w:r>
        <w:rPr>
          <w:rFonts w:cs="Open Sans"/>
          <w:lang w:val="en-GB"/>
        </w:rPr>
        <w:t>inding</w:t>
      </w:r>
      <w:r w:rsidRPr="00335B17">
        <w:rPr>
          <w:rFonts w:cs="Open Sans"/>
          <w:lang w:val="en-GB"/>
        </w:rPr>
        <w:t xml:space="preserve"> that sexual harassment is pervasive, occurring in every industry</w:t>
      </w:r>
      <w:r>
        <w:rPr>
          <w:rFonts w:cs="Open Sans"/>
        </w:rPr>
        <w:t xml:space="preserve"> </w:t>
      </w:r>
      <w:r w:rsidRPr="00335B17">
        <w:rPr>
          <w:rFonts w:cs="Open Sans"/>
        </w:rPr>
        <w:t xml:space="preserve">and </w:t>
      </w:r>
      <w:r>
        <w:rPr>
          <w:rFonts w:cs="Open Sans"/>
        </w:rPr>
        <w:t>across</w:t>
      </w:r>
      <w:r w:rsidRPr="00335B17">
        <w:rPr>
          <w:rFonts w:cs="Open Sans"/>
        </w:rPr>
        <w:t xml:space="preserve"> every level in Australian workplaces. </w:t>
      </w:r>
    </w:p>
    <w:p w14:paraId="0E934739" w14:textId="77777777" w:rsidR="00560961" w:rsidRDefault="00560961" w:rsidP="00684D42">
      <w:pPr>
        <w:spacing w:before="0" w:after="0"/>
        <w:textAlignment w:val="baseline"/>
        <w:rPr>
          <w:rFonts w:cs="Open Sans"/>
        </w:rPr>
      </w:pPr>
    </w:p>
    <w:p w14:paraId="240C91E0" w14:textId="2A62A8F7" w:rsidR="00560961" w:rsidRPr="00335B17" w:rsidRDefault="00560961" w:rsidP="00684D42">
      <w:pPr>
        <w:spacing w:before="0" w:after="0"/>
        <w:textAlignment w:val="baseline"/>
        <w:rPr>
          <w:rFonts w:eastAsia="Times New Roman" w:cs="Open Sans"/>
        </w:rPr>
      </w:pPr>
      <w:r>
        <w:rPr>
          <w:rFonts w:cs="Open Sans"/>
        </w:rPr>
        <w:t xml:space="preserve">It </w:t>
      </w:r>
      <w:r w:rsidRPr="00335B17">
        <w:rPr>
          <w:rFonts w:cs="Open Sans"/>
        </w:rPr>
        <w:t>found that</w:t>
      </w:r>
      <w:r>
        <w:rPr>
          <w:rFonts w:cs="Open Sans"/>
        </w:rPr>
        <w:t xml:space="preserve"> </w:t>
      </w:r>
      <w:r w:rsidRPr="00335B17">
        <w:rPr>
          <w:rFonts w:cs="Open Sans"/>
        </w:rPr>
        <w:t>the current system for</w:t>
      </w:r>
      <w:r>
        <w:rPr>
          <w:rFonts w:cs="Open Sans"/>
        </w:rPr>
        <w:t xml:space="preserve"> </w:t>
      </w:r>
      <w:r w:rsidRPr="00335B17">
        <w:rPr>
          <w:rFonts w:cs="Open Sans"/>
        </w:rPr>
        <w:t>responding</w:t>
      </w:r>
      <w:r>
        <w:rPr>
          <w:rFonts w:cs="Open Sans"/>
        </w:rPr>
        <w:t xml:space="preserve"> </w:t>
      </w:r>
      <w:r w:rsidRPr="00335B17">
        <w:rPr>
          <w:rFonts w:cs="Open Sans"/>
        </w:rPr>
        <w:t>to sexual harassment places</w:t>
      </w:r>
      <w:r>
        <w:rPr>
          <w:rFonts w:cs="Open Sans"/>
        </w:rPr>
        <w:t xml:space="preserve"> </w:t>
      </w:r>
      <w:r w:rsidRPr="00335B17">
        <w:rPr>
          <w:rFonts w:cs="Open Sans"/>
        </w:rPr>
        <w:t>a disproportionate</w:t>
      </w:r>
      <w:r>
        <w:rPr>
          <w:rFonts w:cs="Open Sans"/>
        </w:rPr>
        <w:t xml:space="preserve"> </w:t>
      </w:r>
      <w:r w:rsidRPr="00335B17">
        <w:rPr>
          <w:rFonts w:cs="Open Sans"/>
        </w:rPr>
        <w:t>onus on</w:t>
      </w:r>
      <w:r>
        <w:rPr>
          <w:rFonts w:cs="Open Sans"/>
        </w:rPr>
        <w:t xml:space="preserve"> </w:t>
      </w:r>
      <w:r w:rsidRPr="00335B17">
        <w:rPr>
          <w:rFonts w:cs="Open Sans"/>
        </w:rPr>
        <w:t>the victim</w:t>
      </w:r>
      <w:r>
        <w:rPr>
          <w:rFonts w:cs="Open Sans"/>
        </w:rPr>
        <w:t xml:space="preserve"> </w:t>
      </w:r>
      <w:r w:rsidRPr="00335B17">
        <w:rPr>
          <w:rFonts w:cs="Open Sans"/>
        </w:rPr>
        <w:t>to complain,</w:t>
      </w:r>
      <w:r>
        <w:rPr>
          <w:rFonts w:cs="Open Sans"/>
        </w:rPr>
        <w:t xml:space="preserve"> </w:t>
      </w:r>
      <w:r w:rsidRPr="00335B17">
        <w:rPr>
          <w:rFonts w:cs="Open Sans"/>
        </w:rPr>
        <w:t>despite the fact that</w:t>
      </w:r>
      <w:r>
        <w:rPr>
          <w:rFonts w:cs="Open Sans"/>
        </w:rPr>
        <w:t xml:space="preserve"> </w:t>
      </w:r>
      <w:r w:rsidRPr="00335B17">
        <w:rPr>
          <w:rFonts w:cs="Open Sans"/>
        </w:rPr>
        <w:t>only</w:t>
      </w:r>
      <w:r>
        <w:rPr>
          <w:rFonts w:cs="Open Sans"/>
        </w:rPr>
        <w:t xml:space="preserve"> </w:t>
      </w:r>
      <w:r w:rsidRPr="00335B17">
        <w:rPr>
          <w:rFonts w:cs="Open Sans"/>
        </w:rPr>
        <w:t>17% of</w:t>
      </w:r>
      <w:r>
        <w:rPr>
          <w:rFonts w:cs="Open Sans"/>
        </w:rPr>
        <w:t xml:space="preserve"> </w:t>
      </w:r>
      <w:r w:rsidRPr="00335B17">
        <w:rPr>
          <w:rFonts w:cs="Open Sans"/>
        </w:rPr>
        <w:t>survey respondents</w:t>
      </w:r>
      <w:r>
        <w:rPr>
          <w:rFonts w:cs="Open Sans"/>
        </w:rPr>
        <w:t xml:space="preserve"> </w:t>
      </w:r>
      <w:r w:rsidRPr="00335B17">
        <w:rPr>
          <w:rFonts w:cs="Open Sans"/>
        </w:rPr>
        <w:t>who said they were sexually harassed at work made a complaint. The Inquiry also</w:t>
      </w:r>
      <w:r>
        <w:rPr>
          <w:rFonts w:cs="Open Sans"/>
        </w:rPr>
        <w:t xml:space="preserve"> </w:t>
      </w:r>
      <w:r w:rsidRPr="00335B17">
        <w:rPr>
          <w:rFonts w:cs="Open Sans"/>
        </w:rPr>
        <w:t>uncovered</w:t>
      </w:r>
      <w:r>
        <w:rPr>
          <w:rFonts w:cs="Open Sans"/>
        </w:rPr>
        <w:t xml:space="preserve"> </w:t>
      </w:r>
      <w:r w:rsidRPr="00335B17">
        <w:rPr>
          <w:rFonts w:cs="Open Sans"/>
        </w:rPr>
        <w:t>the high economic cost of sexual harassment. Deloitte Access Economics estimated that</w:t>
      </w:r>
      <w:r>
        <w:rPr>
          <w:rFonts w:cs="Open Sans"/>
        </w:rPr>
        <w:t xml:space="preserve"> </w:t>
      </w:r>
      <w:r w:rsidRPr="00335B17">
        <w:rPr>
          <w:rFonts w:cs="Open Sans"/>
        </w:rPr>
        <w:t>workplace sexual harassment cost the Australian economy $3.8 billion in 2018.</w:t>
      </w:r>
    </w:p>
    <w:p w14:paraId="1144FF31" w14:textId="03DD6C3E" w:rsidR="00560961" w:rsidRPr="00335B17" w:rsidRDefault="00560961" w:rsidP="00684D42">
      <w:pPr>
        <w:spacing w:before="0" w:after="0"/>
        <w:textAlignment w:val="baseline"/>
        <w:rPr>
          <w:rFonts w:eastAsia="Times New Roman" w:cs="Open Sans"/>
        </w:rPr>
      </w:pPr>
    </w:p>
    <w:p w14:paraId="61D8968A" w14:textId="5635474D" w:rsidR="00560961" w:rsidRDefault="00560961" w:rsidP="00FF484D">
      <w:pPr>
        <w:spacing w:before="0" w:after="0"/>
        <w:textAlignment w:val="baseline"/>
        <w:rPr>
          <w:rFonts w:cs="Open Sans"/>
        </w:rPr>
      </w:pPr>
      <w:r w:rsidRPr="00AB2B48">
        <w:rPr>
          <w:rFonts w:cs="Open Sans"/>
          <w:i/>
        </w:rPr>
        <w:t>Respect@Work</w:t>
      </w:r>
      <w:r>
        <w:rPr>
          <w:rFonts w:cs="Open Sans"/>
        </w:rPr>
        <w:t xml:space="preserve"> </w:t>
      </w:r>
      <w:r w:rsidRPr="00335B17">
        <w:rPr>
          <w:rFonts w:cs="Open Sans"/>
        </w:rPr>
        <w:t>revealed an urgent need to shift from Australia’s current reactive, complaints-based approach to one that requires positive action from employers,</w:t>
      </w:r>
      <w:r>
        <w:rPr>
          <w:rFonts w:cs="Open Sans"/>
        </w:rPr>
        <w:t xml:space="preserve"> </w:t>
      </w:r>
      <w:r w:rsidRPr="00335B17">
        <w:rPr>
          <w:rFonts w:cs="Open Sans"/>
        </w:rPr>
        <w:t>and which focuses on prevention.</w:t>
      </w:r>
      <w:r>
        <w:rPr>
          <w:rFonts w:cs="Open Sans"/>
        </w:rPr>
        <w:t xml:space="preserve"> The report </w:t>
      </w:r>
      <w:r w:rsidRPr="00335B17">
        <w:rPr>
          <w:rFonts w:cs="Open Sans"/>
        </w:rPr>
        <w:t>made</w:t>
      </w:r>
      <w:r>
        <w:rPr>
          <w:rFonts w:cs="Open Sans"/>
        </w:rPr>
        <w:t xml:space="preserve"> </w:t>
      </w:r>
      <w:r w:rsidRPr="00335B17">
        <w:rPr>
          <w:rFonts w:cs="Open Sans"/>
        </w:rPr>
        <w:t>55 recommendations</w:t>
      </w:r>
      <w:r>
        <w:rPr>
          <w:rFonts w:cs="Open Sans"/>
        </w:rPr>
        <w:t xml:space="preserve"> </w:t>
      </w:r>
      <w:r w:rsidRPr="00335B17">
        <w:rPr>
          <w:rFonts w:cs="Open Sans"/>
        </w:rPr>
        <w:t>to achieve this shift, grouped</w:t>
      </w:r>
      <w:r>
        <w:rPr>
          <w:rFonts w:cs="Open Sans"/>
        </w:rPr>
        <w:t xml:space="preserve"> </w:t>
      </w:r>
      <w:r w:rsidRPr="00335B17">
        <w:rPr>
          <w:rFonts w:cs="Open Sans"/>
        </w:rPr>
        <w:t>under five key areas of focus</w:t>
      </w:r>
      <w:r>
        <w:rPr>
          <w:rFonts w:cs="Open Sans"/>
        </w:rPr>
        <w:t xml:space="preserve"> and improvement.</w:t>
      </w:r>
    </w:p>
    <w:p w14:paraId="54FD3ACD" w14:textId="77777777" w:rsidR="00256DF6" w:rsidRPr="00335B17" w:rsidRDefault="00256DF6" w:rsidP="00FF484D">
      <w:pPr>
        <w:spacing w:before="0" w:after="0"/>
        <w:textAlignment w:val="baseline"/>
        <w:rPr>
          <w:rFonts w:eastAsia="Times New Roman" w:cs="Open Sans"/>
        </w:rPr>
      </w:pPr>
    </w:p>
    <w:p w14:paraId="4D1408BE" w14:textId="6E5E7455" w:rsidR="00560961" w:rsidRPr="00335B17" w:rsidRDefault="00560961" w:rsidP="002F67DF">
      <w:pPr>
        <w:spacing w:before="0" w:after="0"/>
        <w:textAlignment w:val="baseline"/>
        <w:rPr>
          <w:rFonts w:eastAsia="Times New Roman" w:cs="Open Sans"/>
        </w:rPr>
      </w:pPr>
      <w:r>
        <w:rPr>
          <w:rFonts w:cs="Open Sans"/>
        </w:rPr>
        <w:t xml:space="preserve">The </w:t>
      </w:r>
      <w:r w:rsidRPr="00335B17">
        <w:rPr>
          <w:rFonts w:cs="Open Sans"/>
        </w:rPr>
        <w:t>Commissioner launched</w:t>
      </w:r>
      <w:r>
        <w:rPr>
          <w:rFonts w:cs="Open Sans"/>
        </w:rPr>
        <w:t xml:space="preserve"> the report </w:t>
      </w:r>
      <w:r w:rsidRPr="00335B17">
        <w:rPr>
          <w:rFonts w:cs="Open Sans"/>
        </w:rPr>
        <w:t>alongside</w:t>
      </w:r>
      <w:r>
        <w:rPr>
          <w:rFonts w:cs="Open Sans"/>
        </w:rPr>
        <w:t xml:space="preserve"> </w:t>
      </w:r>
      <w:r w:rsidRPr="00335B17">
        <w:rPr>
          <w:rFonts w:cs="Open Sans"/>
          <w:lang w:val="en-GB"/>
        </w:rPr>
        <w:t>the Minister for Women, Senator the Hon Marise Payne, on 6 March 2020.</w:t>
      </w:r>
      <w:r w:rsidRPr="4E2DBBBC">
        <w:rPr>
          <w:rFonts w:cs="Open Sans"/>
          <w:lang w:val="en-GB"/>
        </w:rPr>
        <w:t xml:space="preserve"> </w:t>
      </w:r>
      <w:r w:rsidRPr="00335B17">
        <w:rPr>
          <w:rFonts w:cs="Open Sans"/>
        </w:rPr>
        <w:t>Minister Payne and the Attorney-General, the Hon Christian Porter</w:t>
      </w:r>
      <w:r w:rsidRPr="4E2DBBBC">
        <w:rPr>
          <w:rFonts w:cs="Open Sans"/>
        </w:rPr>
        <w:t xml:space="preserve"> MP</w:t>
      </w:r>
      <w:r w:rsidRPr="00335B17">
        <w:rPr>
          <w:rFonts w:cs="Open Sans"/>
        </w:rPr>
        <w:t>,</w:t>
      </w:r>
      <w:r>
        <w:rPr>
          <w:rFonts w:cs="Open Sans"/>
        </w:rPr>
        <w:t xml:space="preserve"> </w:t>
      </w:r>
      <w:r w:rsidRPr="00335B17">
        <w:rPr>
          <w:rFonts w:cs="Open Sans"/>
        </w:rPr>
        <w:t>welcomed the report and</w:t>
      </w:r>
      <w:r>
        <w:rPr>
          <w:rFonts w:cs="Open Sans"/>
          <w:color w:val="1F1923"/>
        </w:rPr>
        <w:t xml:space="preserve"> </w:t>
      </w:r>
      <w:r w:rsidRPr="00335B17">
        <w:rPr>
          <w:rFonts w:cs="Open Sans"/>
          <w:color w:val="1F1923"/>
        </w:rPr>
        <w:t xml:space="preserve">said the Australian </w:t>
      </w:r>
      <w:r w:rsidRPr="4E2DBBBC">
        <w:rPr>
          <w:rFonts w:cs="Open Sans"/>
          <w:color w:val="1F1923"/>
        </w:rPr>
        <w:t>Government</w:t>
      </w:r>
      <w:r w:rsidRPr="00335B17">
        <w:rPr>
          <w:rFonts w:cs="Open Sans"/>
          <w:color w:val="1F1923"/>
        </w:rPr>
        <w:t xml:space="preserve"> would carefully consider its recommendations.</w:t>
      </w:r>
      <w:r>
        <w:rPr>
          <w:rFonts w:cs="Open Sans"/>
          <w:color w:val="1F1923"/>
        </w:rPr>
        <w:t xml:space="preserve"> </w:t>
      </w:r>
      <w:r w:rsidRPr="00335B17">
        <w:rPr>
          <w:rFonts w:cs="Open Sans"/>
          <w:color w:val="1F1923"/>
        </w:rPr>
        <w:t>They also</w:t>
      </w:r>
      <w:r>
        <w:rPr>
          <w:rFonts w:cs="Open Sans"/>
          <w:color w:val="1F1923"/>
        </w:rPr>
        <w:t xml:space="preserve"> </w:t>
      </w:r>
      <w:r w:rsidRPr="00335B17">
        <w:rPr>
          <w:rFonts w:cs="Open Sans"/>
        </w:rPr>
        <w:t>underlined the government’s commitment to ensuring Australian workplaces are safe and free from sexual harassment.</w:t>
      </w:r>
      <w:r>
        <w:rPr>
          <w:rFonts w:cs="Open Sans"/>
        </w:rPr>
        <w:t xml:space="preserve"> </w:t>
      </w:r>
      <w:r w:rsidRPr="00335B17">
        <w:rPr>
          <w:rFonts w:cs="Open Sans"/>
        </w:rPr>
        <w:t>In the coming year</w:t>
      </w:r>
      <w:r>
        <w:rPr>
          <w:rFonts w:cs="Open Sans"/>
        </w:rPr>
        <w:t xml:space="preserve">, </w:t>
      </w:r>
      <w:r w:rsidRPr="00335B17">
        <w:rPr>
          <w:rFonts w:cs="Open Sans"/>
          <w:color w:val="1F1923"/>
        </w:rPr>
        <w:t>the Commission</w:t>
      </w:r>
      <w:r>
        <w:rPr>
          <w:rFonts w:cs="Open Sans"/>
          <w:color w:val="1F1923"/>
        </w:rPr>
        <w:t xml:space="preserve"> </w:t>
      </w:r>
      <w:r w:rsidRPr="00335B17">
        <w:rPr>
          <w:rFonts w:cs="Open Sans"/>
          <w:color w:val="1F1923"/>
        </w:rPr>
        <w:t>will</w:t>
      </w:r>
      <w:r>
        <w:rPr>
          <w:rFonts w:cs="Open Sans"/>
          <w:color w:val="1F1923"/>
        </w:rPr>
        <w:t xml:space="preserve"> </w:t>
      </w:r>
      <w:r w:rsidRPr="00335B17">
        <w:rPr>
          <w:rFonts w:cs="Open Sans"/>
          <w:color w:val="1F1923"/>
        </w:rPr>
        <w:t>review</w:t>
      </w:r>
      <w:r>
        <w:rPr>
          <w:rFonts w:cs="Open Sans"/>
          <w:color w:val="1F1923"/>
        </w:rPr>
        <w:t xml:space="preserve"> </w:t>
      </w:r>
      <w:r w:rsidRPr="00335B17">
        <w:rPr>
          <w:rFonts w:cs="Open Sans"/>
          <w:color w:val="1F1923"/>
        </w:rPr>
        <w:t>the impact</w:t>
      </w:r>
      <w:r>
        <w:rPr>
          <w:rFonts w:cs="Open Sans"/>
          <w:color w:val="1F1923"/>
        </w:rPr>
        <w:t xml:space="preserve"> </w:t>
      </w:r>
      <w:r w:rsidRPr="00335B17">
        <w:rPr>
          <w:rFonts w:cs="Open Sans"/>
          <w:color w:val="1F1923"/>
        </w:rPr>
        <w:t>of</w:t>
      </w:r>
      <w:r>
        <w:rPr>
          <w:rFonts w:cs="Open Sans"/>
          <w:color w:val="1F1923"/>
        </w:rPr>
        <w:t xml:space="preserve"> </w:t>
      </w:r>
      <w:r w:rsidRPr="00ED225A">
        <w:rPr>
          <w:rFonts w:cs="Open Sans"/>
          <w:i/>
          <w:iCs/>
          <w:color w:val="1F1923"/>
        </w:rPr>
        <w:t>Respect@Work</w:t>
      </w:r>
      <w:r w:rsidRPr="00335B17">
        <w:rPr>
          <w:rFonts w:cs="Open Sans"/>
          <w:i/>
          <w:iCs/>
          <w:color w:val="1F1923"/>
        </w:rPr>
        <w:t>,</w:t>
      </w:r>
      <w:r>
        <w:rPr>
          <w:rFonts w:cs="Open Sans"/>
          <w:i/>
          <w:iCs/>
          <w:color w:val="1F1923"/>
        </w:rPr>
        <w:t xml:space="preserve"> </w:t>
      </w:r>
      <w:r w:rsidRPr="00335B17">
        <w:rPr>
          <w:rFonts w:cs="Open Sans"/>
          <w:color w:val="1F1923"/>
        </w:rPr>
        <w:t>including</w:t>
      </w:r>
      <w:r>
        <w:rPr>
          <w:rFonts w:cs="Open Sans"/>
          <w:color w:val="1F1923"/>
        </w:rPr>
        <w:t xml:space="preserve"> </w:t>
      </w:r>
      <w:r w:rsidRPr="00335B17">
        <w:rPr>
          <w:rFonts w:cs="Open Sans"/>
          <w:color w:val="1F1923"/>
        </w:rPr>
        <w:t>the</w:t>
      </w:r>
      <w:r>
        <w:rPr>
          <w:rFonts w:cs="Open Sans"/>
          <w:color w:val="1F1923"/>
        </w:rPr>
        <w:t xml:space="preserve"> </w:t>
      </w:r>
      <w:r w:rsidRPr="00335B17">
        <w:rPr>
          <w:rFonts w:cs="Open Sans"/>
          <w:color w:val="1F1923"/>
        </w:rPr>
        <w:t>government’s</w:t>
      </w:r>
      <w:r>
        <w:rPr>
          <w:rFonts w:cs="Open Sans"/>
          <w:color w:val="1F1923"/>
        </w:rPr>
        <w:t xml:space="preserve"> </w:t>
      </w:r>
      <w:r w:rsidRPr="00335B17">
        <w:rPr>
          <w:rFonts w:cs="Open Sans"/>
          <w:color w:val="1F1923"/>
        </w:rPr>
        <w:t>forthcoming</w:t>
      </w:r>
      <w:r>
        <w:rPr>
          <w:rFonts w:cs="Open Sans"/>
          <w:color w:val="1F1923"/>
        </w:rPr>
        <w:t xml:space="preserve"> </w:t>
      </w:r>
      <w:r w:rsidRPr="00335B17">
        <w:rPr>
          <w:rFonts w:cs="Open Sans"/>
          <w:color w:val="1F1923"/>
        </w:rPr>
        <w:t>official</w:t>
      </w:r>
      <w:r>
        <w:rPr>
          <w:rFonts w:cs="Open Sans"/>
          <w:color w:val="1F1923"/>
        </w:rPr>
        <w:t xml:space="preserve"> </w:t>
      </w:r>
      <w:r w:rsidRPr="00335B17">
        <w:rPr>
          <w:rFonts w:cs="Open Sans"/>
          <w:color w:val="1F1923"/>
        </w:rPr>
        <w:t>response to the report.</w:t>
      </w:r>
      <w:r>
        <w:rPr>
          <w:rFonts w:eastAsia="Times New Roman" w:cs="Open Sans"/>
          <w:color w:val="1F1923"/>
        </w:rPr>
        <w:t xml:space="preserve"> </w:t>
      </w:r>
    </w:p>
    <w:p w14:paraId="14A04E59" w14:textId="24436A76" w:rsidR="00560961" w:rsidRPr="00335B17" w:rsidRDefault="00560961" w:rsidP="00684D42">
      <w:pPr>
        <w:spacing w:before="0" w:after="0"/>
        <w:textAlignment w:val="baseline"/>
        <w:rPr>
          <w:rFonts w:eastAsia="Times New Roman" w:cs="Open Sans"/>
        </w:rPr>
      </w:pPr>
    </w:p>
    <w:p w14:paraId="64EA6055" w14:textId="07468032" w:rsidR="00560961" w:rsidRPr="00335B17" w:rsidRDefault="00560961" w:rsidP="00684D42">
      <w:pPr>
        <w:spacing w:before="0" w:after="0"/>
        <w:textAlignment w:val="baseline"/>
        <w:rPr>
          <w:rFonts w:eastAsia="Times New Roman" w:cs="Open Sans"/>
        </w:rPr>
      </w:pPr>
      <w:r w:rsidRPr="00335B17">
        <w:rPr>
          <w:rFonts w:cs="Open Sans"/>
          <w:color w:val="222222"/>
        </w:rPr>
        <w:t>Through</w:t>
      </w:r>
      <w:r>
        <w:rPr>
          <w:rFonts w:cs="Open Sans"/>
          <w:color w:val="222222"/>
        </w:rPr>
        <w:t xml:space="preserve"> </w:t>
      </w:r>
      <w:r w:rsidRPr="0047084F">
        <w:rPr>
          <w:rFonts w:cs="Open Sans"/>
          <w:i/>
          <w:color w:val="222222"/>
        </w:rPr>
        <w:t>Respect@Work</w:t>
      </w:r>
      <w:r w:rsidRPr="00335B17">
        <w:rPr>
          <w:rFonts w:cs="Open Sans"/>
          <w:color w:val="222222"/>
        </w:rPr>
        <w:t>, the Commission aims to make a significant contribution to</w:t>
      </w:r>
      <w:r>
        <w:rPr>
          <w:rFonts w:cs="Open Sans"/>
          <w:color w:val="222222"/>
        </w:rPr>
        <w:t xml:space="preserve"> </w:t>
      </w:r>
      <w:r w:rsidRPr="00335B17">
        <w:rPr>
          <w:rFonts w:cs="Open Sans"/>
          <w:color w:val="222222"/>
        </w:rPr>
        <w:t>eliminating</w:t>
      </w:r>
      <w:r>
        <w:rPr>
          <w:rFonts w:cs="Open Sans"/>
          <w:color w:val="222222"/>
        </w:rPr>
        <w:t xml:space="preserve"> </w:t>
      </w:r>
      <w:r w:rsidRPr="00335B17">
        <w:rPr>
          <w:rFonts w:cs="Open Sans"/>
          <w:color w:val="222222"/>
        </w:rPr>
        <w:t>workplace sexual harassment,</w:t>
      </w:r>
      <w:r>
        <w:rPr>
          <w:rFonts w:cs="Open Sans"/>
          <w:color w:val="222222"/>
        </w:rPr>
        <w:t xml:space="preserve"> </w:t>
      </w:r>
      <w:r w:rsidRPr="00335B17">
        <w:rPr>
          <w:rFonts w:cs="Open Sans"/>
          <w:color w:val="222222"/>
        </w:rPr>
        <w:t>helping to ensure safer and more productive Australian workplaces, and combatting</w:t>
      </w:r>
      <w:r>
        <w:rPr>
          <w:rFonts w:cs="Open Sans"/>
          <w:color w:val="222222"/>
        </w:rPr>
        <w:t xml:space="preserve"> </w:t>
      </w:r>
      <w:r w:rsidRPr="00335B17">
        <w:rPr>
          <w:rFonts w:cs="Open Sans"/>
          <w:color w:val="222222"/>
        </w:rPr>
        <w:t>violence against women.</w:t>
      </w:r>
      <w:r>
        <w:rPr>
          <w:rFonts w:cs="Open Sans"/>
          <w:color w:val="222222"/>
        </w:rPr>
        <w:t xml:space="preserve"> </w:t>
      </w:r>
      <w:r w:rsidRPr="00335B17">
        <w:rPr>
          <w:rFonts w:cs="Open Sans"/>
          <w:color w:val="222222"/>
        </w:rPr>
        <w:t>Monitoring</w:t>
      </w:r>
      <w:r>
        <w:rPr>
          <w:rFonts w:cs="Open Sans"/>
          <w:color w:val="222222"/>
        </w:rPr>
        <w:t xml:space="preserve"> </w:t>
      </w:r>
      <w:r w:rsidRPr="00335B17">
        <w:rPr>
          <w:rFonts w:cs="Open Sans"/>
          <w:color w:val="222222"/>
        </w:rPr>
        <w:t>indicates</w:t>
      </w:r>
      <w:r>
        <w:rPr>
          <w:rFonts w:cs="Open Sans"/>
          <w:color w:val="222222"/>
        </w:rPr>
        <w:t xml:space="preserve"> </w:t>
      </w:r>
      <w:r w:rsidRPr="00335B17">
        <w:rPr>
          <w:rFonts w:cs="Open Sans"/>
          <w:color w:val="222222"/>
        </w:rPr>
        <w:t>that</w:t>
      </w:r>
      <w:r>
        <w:rPr>
          <w:rFonts w:cs="Open Sans"/>
          <w:color w:val="222222"/>
        </w:rPr>
        <w:t xml:space="preserve"> </w:t>
      </w:r>
      <w:r>
        <w:rPr>
          <w:rFonts w:cs="Open Sans"/>
          <w:color w:val="000000"/>
        </w:rPr>
        <w:t xml:space="preserve">the report </w:t>
      </w:r>
      <w:r w:rsidRPr="00335B17">
        <w:rPr>
          <w:rFonts w:cs="Open Sans"/>
          <w:color w:val="000000"/>
        </w:rPr>
        <w:t>was well-received by stakeholders and the wider community</w:t>
      </w:r>
      <w:r>
        <w:rPr>
          <w:rFonts w:cs="Open Sans"/>
          <w:color w:val="000000"/>
        </w:rPr>
        <w:t>, and</w:t>
      </w:r>
      <w:r w:rsidRPr="00335B17">
        <w:rPr>
          <w:rFonts w:cs="Open Sans"/>
          <w:color w:val="222222"/>
        </w:rPr>
        <w:t xml:space="preserve"> that the</w:t>
      </w:r>
      <w:r>
        <w:rPr>
          <w:rFonts w:cs="Open Sans"/>
          <w:color w:val="222222"/>
        </w:rPr>
        <w:t xml:space="preserve"> </w:t>
      </w:r>
      <w:r w:rsidRPr="00335B17">
        <w:rPr>
          <w:rFonts w:cs="Open Sans"/>
          <w:color w:val="222222"/>
        </w:rPr>
        <w:t>research,</w:t>
      </w:r>
      <w:r>
        <w:rPr>
          <w:rFonts w:cs="Open Sans"/>
          <w:color w:val="222222"/>
        </w:rPr>
        <w:t xml:space="preserve"> </w:t>
      </w:r>
      <w:r w:rsidRPr="00335B17">
        <w:rPr>
          <w:rFonts w:cs="Open Sans"/>
          <w:color w:val="222222"/>
        </w:rPr>
        <w:t>survey data,</w:t>
      </w:r>
      <w:r>
        <w:rPr>
          <w:rFonts w:cs="Open Sans"/>
          <w:color w:val="222222"/>
        </w:rPr>
        <w:t xml:space="preserve"> </w:t>
      </w:r>
      <w:r w:rsidRPr="00335B17">
        <w:rPr>
          <w:rFonts w:cs="Open Sans"/>
          <w:color w:val="222222"/>
        </w:rPr>
        <w:t>economic modelling, findings and recommendations form a</w:t>
      </w:r>
      <w:r>
        <w:rPr>
          <w:rFonts w:cs="Open Sans"/>
          <w:color w:val="222222"/>
        </w:rPr>
        <w:t xml:space="preserve"> high-</w:t>
      </w:r>
      <w:r w:rsidRPr="00335B17">
        <w:rPr>
          <w:rFonts w:cs="Open Sans"/>
          <w:color w:val="222222"/>
        </w:rPr>
        <w:t>quality</w:t>
      </w:r>
      <w:r>
        <w:rPr>
          <w:rFonts w:cs="Open Sans"/>
          <w:color w:val="222222"/>
        </w:rPr>
        <w:t xml:space="preserve"> </w:t>
      </w:r>
      <w:r w:rsidRPr="00335B17">
        <w:rPr>
          <w:rFonts w:cs="Open Sans"/>
          <w:color w:val="222222"/>
        </w:rPr>
        <w:t>foundation for governments</w:t>
      </w:r>
      <w:r>
        <w:rPr>
          <w:rFonts w:cs="Open Sans"/>
          <w:color w:val="222222"/>
        </w:rPr>
        <w:t xml:space="preserve"> </w:t>
      </w:r>
      <w:r w:rsidRPr="00335B17">
        <w:rPr>
          <w:rFonts w:cs="Open Sans"/>
          <w:color w:val="222222"/>
        </w:rPr>
        <w:t>and</w:t>
      </w:r>
      <w:r>
        <w:rPr>
          <w:rFonts w:cs="Open Sans"/>
          <w:color w:val="222222"/>
        </w:rPr>
        <w:t xml:space="preserve"> </w:t>
      </w:r>
      <w:r w:rsidRPr="00335B17">
        <w:rPr>
          <w:rFonts w:cs="Open Sans"/>
          <w:color w:val="222222"/>
        </w:rPr>
        <w:t>businesses</w:t>
      </w:r>
      <w:r>
        <w:rPr>
          <w:rFonts w:cs="Open Sans"/>
          <w:color w:val="222222"/>
        </w:rPr>
        <w:t xml:space="preserve"> </w:t>
      </w:r>
      <w:r w:rsidRPr="00335B17">
        <w:rPr>
          <w:rFonts w:cs="Open Sans"/>
          <w:color w:val="222222"/>
        </w:rPr>
        <w:t>to take concrete actions to tackle</w:t>
      </w:r>
      <w:r>
        <w:rPr>
          <w:rFonts w:cs="Open Sans"/>
          <w:color w:val="222222"/>
        </w:rPr>
        <w:t xml:space="preserve"> </w:t>
      </w:r>
      <w:r w:rsidRPr="00335B17">
        <w:rPr>
          <w:rFonts w:cs="Open Sans"/>
          <w:color w:val="222222"/>
        </w:rPr>
        <w:t>workplace</w:t>
      </w:r>
      <w:r>
        <w:rPr>
          <w:rFonts w:cs="Open Sans"/>
          <w:color w:val="222222"/>
        </w:rPr>
        <w:t xml:space="preserve"> </w:t>
      </w:r>
      <w:r w:rsidRPr="00335B17">
        <w:rPr>
          <w:rFonts w:cs="Open Sans"/>
          <w:color w:val="222222"/>
        </w:rPr>
        <w:t>sexual harassment.</w:t>
      </w:r>
    </w:p>
    <w:p w14:paraId="0E7E78F8" w14:textId="7BCE81D9" w:rsidR="00560961" w:rsidRPr="00335B17" w:rsidRDefault="00560961" w:rsidP="00684D42">
      <w:pPr>
        <w:spacing w:before="0" w:after="0"/>
        <w:textAlignment w:val="baseline"/>
        <w:rPr>
          <w:rFonts w:eastAsia="Times New Roman" w:cs="Open Sans"/>
        </w:rPr>
      </w:pPr>
    </w:p>
    <w:p w14:paraId="24F37EA3" w14:textId="5DC39984" w:rsidR="00560961" w:rsidRPr="006E3FA1" w:rsidRDefault="00560961" w:rsidP="00684D42">
      <w:pPr>
        <w:spacing w:before="0" w:after="0"/>
        <w:ind w:left="720"/>
        <w:textAlignment w:val="baseline"/>
        <w:rPr>
          <w:rFonts w:eastAsia="Times New Roman" w:cs="Open Sans"/>
          <w:sz w:val="22"/>
          <w:szCs w:val="22"/>
        </w:rPr>
      </w:pPr>
      <w:r w:rsidRPr="006E3FA1">
        <w:rPr>
          <w:rFonts w:cs="Open Sans"/>
          <w:color w:val="222222"/>
          <w:sz w:val="22"/>
          <w:szCs w:val="22"/>
        </w:rPr>
        <w:t xml:space="preserve">‘Kate Jenkins’ important report, </w:t>
      </w:r>
      <w:r w:rsidRPr="00ED225A">
        <w:rPr>
          <w:rFonts w:cs="Open Sans"/>
          <w:i/>
          <w:iCs/>
          <w:color w:val="222222"/>
          <w:sz w:val="22"/>
          <w:szCs w:val="22"/>
        </w:rPr>
        <w:t>Respect@</w:t>
      </w:r>
      <w:r w:rsidR="00ED225A" w:rsidRPr="00ED225A">
        <w:rPr>
          <w:rFonts w:cs="Open Sans"/>
          <w:i/>
          <w:iCs/>
          <w:color w:val="222222"/>
          <w:sz w:val="22"/>
          <w:szCs w:val="22"/>
        </w:rPr>
        <w:t>W</w:t>
      </w:r>
      <w:r w:rsidRPr="00ED225A">
        <w:rPr>
          <w:rFonts w:cs="Open Sans"/>
          <w:i/>
          <w:iCs/>
          <w:color w:val="222222"/>
          <w:sz w:val="22"/>
          <w:szCs w:val="22"/>
        </w:rPr>
        <w:t>ork</w:t>
      </w:r>
      <w:r w:rsidRPr="006E3FA1">
        <w:rPr>
          <w:rFonts w:cs="Open Sans"/>
          <w:color w:val="222222"/>
          <w:sz w:val="22"/>
          <w:szCs w:val="22"/>
        </w:rPr>
        <w:t>, confirms that the right of workers to be free from sexual harassment is a workplace right and a health and safety right, as well as a human right.</w:t>
      </w:r>
      <w:r w:rsidRPr="00B73AF4">
        <w:rPr>
          <w:rFonts w:eastAsia="Times New Roman" w:cs="Open Sans"/>
          <w:color w:val="222222"/>
          <w:sz w:val="22"/>
          <w:szCs w:val="22"/>
        </w:rPr>
        <w:t>’</w:t>
      </w:r>
    </w:p>
    <w:p w14:paraId="330350A4" w14:textId="7313297B" w:rsidR="00560961" w:rsidRPr="00323217" w:rsidRDefault="00560961" w:rsidP="00AF29E0">
      <w:pPr>
        <w:spacing w:before="120" w:after="0"/>
        <w:ind w:left="720"/>
        <w:jc w:val="right"/>
        <w:textAlignment w:val="baseline"/>
        <w:rPr>
          <w:rFonts w:eastAsia="Times New Roman" w:cs="Open Sans"/>
          <w:sz w:val="22"/>
          <w:szCs w:val="22"/>
        </w:rPr>
      </w:pPr>
      <w:r w:rsidRPr="00323217">
        <w:rPr>
          <w:rFonts w:eastAsia="Times New Roman" w:cs="Open Sans"/>
          <w:sz w:val="22"/>
          <w:szCs w:val="22"/>
        </w:rPr>
        <w:t>—ACTU, 2020</w:t>
      </w:r>
    </w:p>
    <w:p w14:paraId="2C4E0410" w14:textId="5A747387" w:rsidR="00560961" w:rsidRPr="00335B17" w:rsidRDefault="00560961" w:rsidP="00684D42">
      <w:pPr>
        <w:spacing w:before="0" w:after="0"/>
        <w:textAlignment w:val="baseline"/>
        <w:rPr>
          <w:rFonts w:eastAsia="Times New Roman" w:cs="Open Sans"/>
        </w:rPr>
      </w:pPr>
    </w:p>
    <w:p w14:paraId="61DE4A71" w14:textId="1056F448" w:rsidR="00560961" w:rsidRPr="006E3FA1" w:rsidRDefault="00560961" w:rsidP="00684D42">
      <w:pPr>
        <w:spacing w:before="0" w:after="0"/>
        <w:ind w:left="720"/>
        <w:textAlignment w:val="baseline"/>
        <w:rPr>
          <w:rFonts w:eastAsia="Times New Roman" w:cs="Open Sans"/>
          <w:color w:val="222222"/>
          <w:sz w:val="22"/>
          <w:szCs w:val="22"/>
          <w:vertAlign w:val="superscript"/>
        </w:rPr>
      </w:pPr>
      <w:r w:rsidRPr="006E3FA1">
        <w:rPr>
          <w:rFonts w:cs="Open Sans"/>
          <w:color w:val="222222"/>
          <w:sz w:val="22"/>
          <w:szCs w:val="22"/>
        </w:rPr>
        <w:t>‘The release today of the report and recommendations of the Sex Discrimination Commissioner</w:t>
      </w:r>
      <w:r w:rsidR="00B73AF4">
        <w:rPr>
          <w:rFonts w:cs="Open Sans"/>
          <w:color w:val="222222"/>
          <w:sz w:val="22"/>
          <w:szCs w:val="22"/>
        </w:rPr>
        <w:t>’</w:t>
      </w:r>
      <w:r w:rsidRPr="006E3FA1">
        <w:rPr>
          <w:rFonts w:cs="Open Sans"/>
          <w:color w:val="222222"/>
          <w:sz w:val="22"/>
          <w:szCs w:val="22"/>
        </w:rPr>
        <w:t>s National Inquiry into Sexual Harassment in Australian Workplaces, is an important step in implementing necessary changes.’</w:t>
      </w:r>
    </w:p>
    <w:p w14:paraId="23CB8FE6" w14:textId="77777777" w:rsidR="00560961" w:rsidRDefault="00560961" w:rsidP="001C293B">
      <w:pPr>
        <w:spacing w:before="0" w:after="0"/>
        <w:ind w:left="720"/>
        <w:jc w:val="right"/>
        <w:textAlignment w:val="baseline"/>
        <w:rPr>
          <w:rFonts w:eastAsia="Times New Roman" w:cs="Open Sans"/>
          <w:sz w:val="22"/>
          <w:szCs w:val="22"/>
        </w:rPr>
      </w:pPr>
    </w:p>
    <w:p w14:paraId="07553B79" w14:textId="7E587D4B" w:rsidR="00560961" w:rsidRPr="00323217" w:rsidRDefault="00560961" w:rsidP="001C293B">
      <w:pPr>
        <w:spacing w:before="0" w:after="0"/>
        <w:ind w:left="720"/>
        <w:jc w:val="right"/>
        <w:textAlignment w:val="baseline"/>
        <w:rPr>
          <w:rFonts w:eastAsia="Times New Roman" w:cs="Open Sans"/>
          <w:sz w:val="22"/>
          <w:szCs w:val="22"/>
        </w:rPr>
      </w:pPr>
      <w:r w:rsidRPr="00323217">
        <w:rPr>
          <w:rFonts w:eastAsia="Times New Roman" w:cs="Open Sans"/>
          <w:sz w:val="22"/>
          <w:szCs w:val="22"/>
        </w:rPr>
        <w:t>—National Employer Association Ai Group, 2020</w:t>
      </w:r>
    </w:p>
    <w:p w14:paraId="11307FFD" w14:textId="769781E0" w:rsidR="00560961" w:rsidRPr="00335B17" w:rsidRDefault="00560961" w:rsidP="001C293B">
      <w:pPr>
        <w:spacing w:before="0" w:after="0"/>
        <w:ind w:left="720"/>
        <w:jc w:val="right"/>
        <w:textAlignment w:val="baseline"/>
        <w:rPr>
          <w:rFonts w:eastAsia="Times New Roman" w:cs="Open Sans"/>
        </w:rPr>
      </w:pPr>
    </w:p>
    <w:p w14:paraId="798815C3" w14:textId="471E8B8B" w:rsidR="00560961" w:rsidRPr="00B73AF4" w:rsidRDefault="00560961" w:rsidP="00684D42">
      <w:pPr>
        <w:spacing w:before="0" w:after="0"/>
        <w:ind w:left="720"/>
        <w:textAlignment w:val="baseline"/>
        <w:rPr>
          <w:rFonts w:eastAsia="Times New Roman" w:cs="Open Sans"/>
          <w:color w:val="222222"/>
          <w:sz w:val="22"/>
          <w:szCs w:val="22"/>
        </w:rPr>
      </w:pPr>
      <w:r w:rsidRPr="006E3FA1">
        <w:rPr>
          <w:rFonts w:cs="Open Sans"/>
          <w:color w:val="222222"/>
          <w:sz w:val="22"/>
          <w:szCs w:val="22"/>
        </w:rPr>
        <w:t>‘The Minerals Council of Australia (MCA) commends the Commissioner on bringing these cases to light. The MCA welcomes the comprehensive recommendations which proposes a new approach for government, employers and the community to better prevent and respond to sexual harassment in the workplace</w:t>
      </w:r>
      <w:r>
        <w:rPr>
          <w:rFonts w:cs="Open Sans"/>
          <w:color w:val="222222"/>
          <w:sz w:val="22"/>
          <w:szCs w:val="22"/>
        </w:rPr>
        <w:t>.</w:t>
      </w:r>
      <w:r w:rsidRPr="00B73AF4">
        <w:rPr>
          <w:rFonts w:eastAsia="Times New Roman" w:cs="Open Sans"/>
          <w:color w:val="222222"/>
          <w:sz w:val="22"/>
          <w:szCs w:val="22"/>
        </w:rPr>
        <w:t>’</w:t>
      </w:r>
    </w:p>
    <w:p w14:paraId="74B7DE4F" w14:textId="561BB7C8" w:rsidR="00560961" w:rsidRPr="00323217" w:rsidRDefault="00560961" w:rsidP="00AF29E0">
      <w:pPr>
        <w:spacing w:before="120" w:after="0"/>
        <w:ind w:left="720"/>
        <w:jc w:val="right"/>
        <w:textAlignment w:val="baseline"/>
        <w:rPr>
          <w:rFonts w:eastAsia="Times New Roman" w:cs="Open Sans"/>
          <w:sz w:val="22"/>
          <w:szCs w:val="22"/>
        </w:rPr>
      </w:pPr>
      <w:r w:rsidRPr="00323217">
        <w:rPr>
          <w:rFonts w:eastAsia="Times New Roman" w:cs="Open Sans"/>
          <w:sz w:val="22"/>
          <w:szCs w:val="22"/>
        </w:rPr>
        <w:t>—Minerals Council of Australia, 2020</w:t>
      </w:r>
    </w:p>
    <w:p w14:paraId="10A8A4DA" w14:textId="1621547B" w:rsidR="00560961" w:rsidRPr="00163F67" w:rsidRDefault="00560961" w:rsidP="00256DF6">
      <w:pPr>
        <w:pStyle w:val="Nessunostileparagrafo"/>
      </w:pPr>
    </w:p>
    <w:p w14:paraId="30C8F632" w14:textId="3631EE60" w:rsidR="00560961" w:rsidRDefault="00560961" w:rsidP="00684D42">
      <w:pPr>
        <w:spacing w:before="0" w:after="0"/>
        <w:textAlignment w:val="baseline"/>
        <w:rPr>
          <w:rFonts w:cs="Open Sans"/>
          <w:color w:val="000000"/>
        </w:rPr>
      </w:pPr>
      <w:r w:rsidRPr="00335B17">
        <w:rPr>
          <w:rFonts w:cs="Open Sans"/>
          <w:color w:val="222222"/>
        </w:rPr>
        <w:t>In</w:t>
      </w:r>
      <w:r>
        <w:rPr>
          <w:rFonts w:cs="Open Sans"/>
          <w:color w:val="222222"/>
        </w:rPr>
        <w:t xml:space="preserve"> </w:t>
      </w:r>
      <w:r w:rsidRPr="00335B17">
        <w:rPr>
          <w:rFonts w:cs="Open Sans"/>
          <w:color w:val="222222"/>
        </w:rPr>
        <w:t>the reporting</w:t>
      </w:r>
      <w:r>
        <w:rPr>
          <w:rFonts w:cs="Open Sans"/>
          <w:color w:val="222222"/>
        </w:rPr>
        <w:t xml:space="preserve"> </w:t>
      </w:r>
      <w:r w:rsidRPr="00335B17">
        <w:rPr>
          <w:rFonts w:cs="Open Sans"/>
          <w:color w:val="222222"/>
        </w:rPr>
        <w:t>period, Commissioner</w:t>
      </w:r>
      <w:r w:rsidRPr="6D94D176">
        <w:rPr>
          <w:rFonts w:cs="Open Sans"/>
          <w:color w:val="222222"/>
        </w:rPr>
        <w:t xml:space="preserve"> Jenkins</w:t>
      </w:r>
      <w:r>
        <w:rPr>
          <w:rFonts w:cs="Open Sans"/>
          <w:color w:val="222222"/>
        </w:rPr>
        <w:t xml:space="preserve"> </w:t>
      </w:r>
      <w:r w:rsidRPr="00335B17">
        <w:rPr>
          <w:rFonts w:cs="Open Sans"/>
          <w:color w:val="222222"/>
        </w:rPr>
        <w:t xml:space="preserve">has </w:t>
      </w:r>
      <w:r>
        <w:rPr>
          <w:rFonts w:cs="Open Sans"/>
          <w:color w:val="222222"/>
        </w:rPr>
        <w:t xml:space="preserve">also </w:t>
      </w:r>
      <w:r w:rsidRPr="00335B17">
        <w:rPr>
          <w:rFonts w:cs="Open Sans"/>
          <w:color w:val="222222"/>
        </w:rPr>
        <w:t>hosted</w:t>
      </w:r>
      <w:r>
        <w:rPr>
          <w:rFonts w:cs="Open Sans"/>
          <w:color w:val="222222"/>
        </w:rPr>
        <w:t xml:space="preserve"> </w:t>
      </w:r>
      <w:r w:rsidRPr="00335B17">
        <w:rPr>
          <w:rFonts w:cs="Open Sans"/>
          <w:color w:val="222222"/>
        </w:rPr>
        <w:t>or participated in</w:t>
      </w:r>
      <w:r>
        <w:rPr>
          <w:rFonts w:cs="Open Sans"/>
          <w:color w:val="222222"/>
        </w:rPr>
        <w:t xml:space="preserve"> </w:t>
      </w:r>
      <w:r w:rsidRPr="00335B17">
        <w:rPr>
          <w:rFonts w:cs="Open Sans"/>
          <w:color w:val="222222"/>
        </w:rPr>
        <w:t>nine</w:t>
      </w:r>
      <w:r>
        <w:rPr>
          <w:rFonts w:cs="Open Sans"/>
          <w:color w:val="222222"/>
        </w:rPr>
        <w:t xml:space="preserve"> </w:t>
      </w:r>
      <w:r w:rsidRPr="00335B17">
        <w:rPr>
          <w:rFonts w:cs="Open Sans"/>
          <w:color w:val="222222"/>
        </w:rPr>
        <w:t xml:space="preserve">webinars, </w:t>
      </w:r>
      <w:r>
        <w:rPr>
          <w:rFonts w:cs="Open Sans"/>
          <w:color w:val="222222"/>
        </w:rPr>
        <w:t>reaching an</w:t>
      </w:r>
      <w:r w:rsidRPr="00335B17">
        <w:rPr>
          <w:rFonts w:cs="Open Sans"/>
          <w:color w:val="222222"/>
        </w:rPr>
        <w:t xml:space="preserve"> audience of over 1500 people,</w:t>
      </w:r>
      <w:r>
        <w:rPr>
          <w:rFonts w:cs="Open Sans"/>
          <w:color w:val="222222"/>
        </w:rPr>
        <w:t xml:space="preserve"> </w:t>
      </w:r>
      <w:r w:rsidRPr="00335B17">
        <w:rPr>
          <w:rFonts w:cs="Open Sans"/>
          <w:color w:val="222222"/>
        </w:rPr>
        <w:t>to share</w:t>
      </w:r>
      <w:r>
        <w:rPr>
          <w:rFonts w:cs="Open Sans"/>
          <w:color w:val="222222"/>
        </w:rPr>
        <w:t xml:space="preserve"> </w:t>
      </w:r>
      <w:r w:rsidRPr="0047084F">
        <w:rPr>
          <w:rFonts w:cs="Open Sans"/>
          <w:i/>
          <w:color w:val="222222"/>
        </w:rPr>
        <w:t>Respect@Work</w:t>
      </w:r>
      <w:r>
        <w:rPr>
          <w:rFonts w:cs="Open Sans"/>
          <w:i/>
          <w:iCs/>
          <w:color w:val="222222"/>
        </w:rPr>
        <w:t xml:space="preserve"> </w:t>
      </w:r>
      <w:r w:rsidRPr="00335B17">
        <w:rPr>
          <w:rFonts w:cs="Open Sans"/>
          <w:color w:val="222222"/>
        </w:rPr>
        <w:t>findings and secure stakeholder buy-in</w:t>
      </w:r>
      <w:r>
        <w:rPr>
          <w:rFonts w:cs="Open Sans"/>
          <w:color w:val="222222"/>
        </w:rPr>
        <w:t xml:space="preserve"> </w:t>
      </w:r>
      <w:r w:rsidRPr="00335B17">
        <w:rPr>
          <w:rFonts w:cs="Open Sans"/>
          <w:color w:val="222222"/>
        </w:rPr>
        <w:t>to</w:t>
      </w:r>
      <w:r>
        <w:rPr>
          <w:rFonts w:cs="Open Sans"/>
          <w:color w:val="222222"/>
        </w:rPr>
        <w:t xml:space="preserve"> its</w:t>
      </w:r>
      <w:r>
        <w:rPr>
          <w:rFonts w:cs="Open Sans"/>
          <w:i/>
          <w:iCs/>
          <w:color w:val="222222"/>
        </w:rPr>
        <w:t xml:space="preserve"> </w:t>
      </w:r>
      <w:r w:rsidRPr="00335B17">
        <w:rPr>
          <w:rFonts w:cs="Open Sans"/>
          <w:color w:val="222222"/>
        </w:rPr>
        <w:t>recommendations. Each webinar</w:t>
      </w:r>
      <w:r>
        <w:rPr>
          <w:rFonts w:cs="Open Sans"/>
          <w:color w:val="222222"/>
        </w:rPr>
        <w:t xml:space="preserve"> </w:t>
      </w:r>
      <w:r w:rsidRPr="00335B17">
        <w:rPr>
          <w:rFonts w:cs="Open Sans"/>
          <w:color w:val="222222"/>
        </w:rPr>
        <w:t>focused on</w:t>
      </w:r>
      <w:r>
        <w:rPr>
          <w:rFonts w:cs="Open Sans"/>
          <w:color w:val="222222"/>
        </w:rPr>
        <w:t xml:space="preserve"> </w:t>
      </w:r>
      <w:r w:rsidRPr="00335B17">
        <w:rPr>
          <w:rFonts w:cs="Open Sans"/>
          <w:color w:val="222222"/>
        </w:rPr>
        <w:t>recommendations that were relevant to different</w:t>
      </w:r>
      <w:r>
        <w:rPr>
          <w:rFonts w:cs="Open Sans"/>
          <w:color w:val="222222"/>
        </w:rPr>
        <w:t xml:space="preserve"> </w:t>
      </w:r>
      <w:r w:rsidRPr="00335B17">
        <w:rPr>
          <w:rFonts w:cs="Open Sans"/>
          <w:color w:val="222222"/>
        </w:rPr>
        <w:t>stakeholder</w:t>
      </w:r>
      <w:r>
        <w:rPr>
          <w:rFonts w:cs="Open Sans"/>
          <w:color w:val="222222"/>
        </w:rPr>
        <w:t xml:space="preserve"> </w:t>
      </w:r>
      <w:r w:rsidRPr="00D8059B">
        <w:rPr>
          <w:rFonts w:cs="Open Sans"/>
          <w:color w:val="222222"/>
        </w:rPr>
        <w:t>group</w:t>
      </w:r>
      <w:r>
        <w:rPr>
          <w:rFonts w:cs="Open Sans"/>
          <w:color w:val="222222"/>
        </w:rPr>
        <w:t>s. To date</w:t>
      </w:r>
      <w:r w:rsidRPr="00335B17">
        <w:rPr>
          <w:rFonts w:cs="Open Sans"/>
          <w:color w:val="222222"/>
        </w:rPr>
        <w:t xml:space="preserve">, </w:t>
      </w:r>
      <w:r w:rsidRPr="6D94D176">
        <w:rPr>
          <w:rFonts w:cs="Open Sans"/>
          <w:color w:val="000000" w:themeColor="text1"/>
        </w:rPr>
        <w:t>legal practitioners, employment law experts, unions, large employer groups, small and medium-sized employer groups, frontline practitioners, members of the Diversity Council of Australia, ACON (AIDS Council of NSW) members, and SAGE (Science in Australia Gender Equity) members.</w:t>
      </w:r>
    </w:p>
    <w:p w14:paraId="3B5B6A7C" w14:textId="77777777" w:rsidR="00560961" w:rsidRPr="00501BC5" w:rsidRDefault="00560961" w:rsidP="00D8059B">
      <w:pPr>
        <w:spacing w:before="0" w:after="0"/>
        <w:textAlignment w:val="baseline"/>
        <w:rPr>
          <w:rFonts w:cs="Open Sans"/>
          <w:color w:val="222222"/>
        </w:rPr>
      </w:pPr>
    </w:p>
    <w:p w14:paraId="280582C9" w14:textId="0593B23F" w:rsidR="00560961" w:rsidRPr="00335B17" w:rsidRDefault="00560961" w:rsidP="00684D42">
      <w:pPr>
        <w:spacing w:before="0" w:after="0"/>
        <w:textAlignment w:val="baseline"/>
        <w:rPr>
          <w:rFonts w:eastAsia="Times New Roman" w:cs="Open Sans"/>
        </w:rPr>
      </w:pPr>
      <w:r w:rsidRPr="0047084F">
        <w:rPr>
          <w:rFonts w:cs="Open Sans"/>
        </w:rPr>
        <w:t>In the coming year,</w:t>
      </w:r>
      <w:r>
        <w:rPr>
          <w:rFonts w:cs="Open Sans"/>
        </w:rPr>
        <w:t xml:space="preserve"> </w:t>
      </w:r>
      <w:r w:rsidRPr="0047084F">
        <w:rPr>
          <w:rFonts w:cs="Open Sans"/>
        </w:rPr>
        <w:t xml:space="preserve">Commissioner </w:t>
      </w:r>
      <w:r w:rsidRPr="6D94D176">
        <w:rPr>
          <w:rFonts w:cs="Open Sans"/>
        </w:rPr>
        <w:t xml:space="preserve">Jenkins </w:t>
      </w:r>
      <w:r w:rsidRPr="0047084F">
        <w:rPr>
          <w:rFonts w:cs="Open Sans"/>
        </w:rPr>
        <w:t>will continue to</w:t>
      </w:r>
      <w:r>
        <w:rPr>
          <w:rFonts w:cs="Open Sans"/>
        </w:rPr>
        <w:t xml:space="preserve"> </w:t>
      </w:r>
      <w:r w:rsidRPr="0047084F">
        <w:rPr>
          <w:rFonts w:cs="Open Sans"/>
        </w:rPr>
        <w:t>host and</w:t>
      </w:r>
      <w:r>
        <w:rPr>
          <w:rFonts w:cs="Open Sans"/>
        </w:rPr>
        <w:t xml:space="preserve"> </w:t>
      </w:r>
      <w:r w:rsidRPr="0047084F">
        <w:rPr>
          <w:rFonts w:cs="Open Sans"/>
        </w:rPr>
        <w:t xml:space="preserve">participate in </w:t>
      </w:r>
      <w:r w:rsidRPr="0047084F">
        <w:rPr>
          <w:rFonts w:cs="Open Sans"/>
          <w:i/>
        </w:rPr>
        <w:t>Respect@Work</w:t>
      </w:r>
      <w:r w:rsidRPr="0047084F">
        <w:rPr>
          <w:rFonts w:cs="Open Sans"/>
        </w:rPr>
        <w:t xml:space="preserve"> webinars and discussions with stakeholders to implement the recommendations.</w:t>
      </w:r>
    </w:p>
    <w:p w14:paraId="2E800F2C" w14:textId="6EE0CA2B" w:rsidR="00560961" w:rsidRDefault="00560961" w:rsidP="0091533B">
      <w:pPr>
        <w:pStyle w:val="AHRCHeading2"/>
      </w:pPr>
      <w:bookmarkStart w:id="153" w:name="_Toc46927066"/>
      <w:bookmarkStart w:id="154" w:name="_Toc52124076"/>
      <w:r w:rsidRPr="00684D42">
        <w:lastRenderedPageBreak/>
        <w:t>Outcome 1.3 [PBS criterion]</w:t>
      </w:r>
      <w:bookmarkEnd w:id="153"/>
      <w:bookmarkEnd w:id="154"/>
    </w:p>
    <w:p w14:paraId="510D2B76" w14:textId="1245E3B6" w:rsidR="00560961" w:rsidRDefault="00560961" w:rsidP="00A12A82">
      <w:r w:rsidRPr="00195333">
        <w:t xml:space="preserve">Law and policy makers, at all levels, consider and address the human rights impacts we identify through our submissions, Inquiries, research, reports and United Nations engagement. </w:t>
      </w:r>
    </w:p>
    <w:p w14:paraId="39CF9DF5" w14:textId="1A369522" w:rsidR="00560961" w:rsidRDefault="00560961" w:rsidP="0091533B">
      <w:pPr>
        <w:pStyle w:val="AHRCHeading3"/>
      </w:pPr>
      <w:bookmarkStart w:id="155" w:name="_Toc46927071"/>
      <w:r>
        <w:rPr>
          <w:lang w:val="en-US"/>
        </w:rPr>
        <w:t xml:space="preserve">Progress </w:t>
      </w:r>
      <w:r w:rsidRPr="004C37B0">
        <w:rPr>
          <w:lang w:val="en-US"/>
        </w:rPr>
        <w:t>indicato</w:t>
      </w:r>
      <w:r>
        <w:rPr>
          <w:lang w:val="en-US"/>
        </w:rPr>
        <w:t>r</w:t>
      </w:r>
      <w:r w:rsidRPr="00684D42">
        <w:t xml:space="preserve"> 1.3</w:t>
      </w:r>
      <w:r>
        <w:t>1</w:t>
      </w:r>
      <w:r w:rsidRPr="00684D42">
        <w:t xml:space="preserve"> [PBS target]</w:t>
      </w:r>
      <w:bookmarkEnd w:id="155"/>
      <w:r w:rsidRPr="00684D42">
        <w:t xml:space="preserve"> </w:t>
      </w:r>
    </w:p>
    <w:p w14:paraId="6CEB7FEA" w14:textId="77777777" w:rsidR="00560961" w:rsidRDefault="00560961" w:rsidP="00FE0F14">
      <w:pPr>
        <w:rPr>
          <w:i/>
        </w:rPr>
      </w:pPr>
      <w:r w:rsidRPr="00684D42">
        <w:t>High proportion of Committee inquiry reports reflect and cite the Commission’s advice.</w:t>
      </w:r>
      <w:r w:rsidRPr="00684D42">
        <w:rPr>
          <w:i/>
        </w:rPr>
        <w:t xml:space="preserve"> </w:t>
      </w:r>
    </w:p>
    <w:p w14:paraId="219731E4" w14:textId="4B0CE1CE" w:rsidR="00560961" w:rsidRDefault="00560961" w:rsidP="00944604">
      <w:pPr>
        <w:pStyle w:val="AHRCHeading4"/>
      </w:pPr>
      <w:r>
        <w:t>Submissions</w:t>
      </w:r>
    </w:p>
    <w:p w14:paraId="4918384D" w14:textId="55100C11" w:rsidR="00560961" w:rsidRDefault="00560961" w:rsidP="00A44883">
      <w:r w:rsidRPr="00AE4023">
        <w:t>Our human rights scrutiny and parliamentary committee work is led by the Commission’s President. We contribut</w:t>
      </w:r>
      <w:r>
        <w:t xml:space="preserve">e </w:t>
      </w:r>
      <w:r w:rsidRPr="00AE4023">
        <w:t>to parliamentary processes, seeking to ensure that our expertise on human rights</w:t>
      </w:r>
      <w:r>
        <w:t xml:space="preserve">, </w:t>
      </w:r>
      <w:r w:rsidRPr="00AE4023">
        <w:t>with a particular focus on Australia’s international human rights obligations</w:t>
      </w:r>
      <w:r>
        <w:t>,</w:t>
      </w:r>
      <w:r w:rsidRPr="00AE4023">
        <w:t xml:space="preserve"> is applied to </w:t>
      </w:r>
      <w:r w:rsidRPr="00A44883">
        <w:t>matters under consideration by the Parliament, by providing a persuasive voice when</w:t>
      </w:r>
      <w:r>
        <w:t xml:space="preserve"> </w:t>
      </w:r>
      <w:r w:rsidRPr="00AE4023">
        <w:t>scrutinising proposed laws and policies.</w:t>
      </w:r>
    </w:p>
    <w:p w14:paraId="0C0B7FE2" w14:textId="20117E1E" w:rsidR="00560961" w:rsidRDefault="00560961" w:rsidP="00E37522">
      <w:r>
        <w:t xml:space="preserve">This year, the Commission made 48 submissions to parliamentary committees, government inquiries, and other legislative review processes </w:t>
      </w:r>
      <w:r>
        <w:rPr>
          <w:color w:val="000000" w:themeColor="text1"/>
        </w:rPr>
        <w:t xml:space="preserve">– </w:t>
      </w:r>
      <w:r>
        <w:t>providing specialist, independent policy and legal analysis of the human rights impact of current and proposed laws and on public policy issues. In this reporting period, there were no submissions to United Nations processes.</w:t>
      </w:r>
    </w:p>
    <w:p w14:paraId="2A4DE7C6" w14:textId="77777777" w:rsidR="00560961" w:rsidRDefault="00560961" w:rsidP="00E37522">
      <w:r>
        <w:t xml:space="preserve">We evaluate the impact of the Commission’s submission work on law and policy by monitoring appearances before committees and inquiries, citation in any reports, and examining the extent to which any recommendations we make are reflected in any committee reports. </w:t>
      </w:r>
    </w:p>
    <w:p w14:paraId="5CB2C53D" w14:textId="340B2317" w:rsidR="00560961" w:rsidRDefault="00560961" w:rsidP="00E37522">
      <w:r>
        <w:t xml:space="preserve">These metrics help demonstrate the extent to which the Commission’s contributions influence public debate on proposed laws and policies and provides valuable input to inquiries into social policy issues. In this period: </w:t>
      </w:r>
    </w:p>
    <w:p w14:paraId="5145AEB1" w14:textId="3D48C59C" w:rsidR="00560961" w:rsidRDefault="00560961" w:rsidP="00F86C27">
      <w:pPr>
        <w:pStyle w:val="ListParagraph"/>
        <w:numPr>
          <w:ilvl w:val="0"/>
          <w:numId w:val="25"/>
        </w:numPr>
        <w:spacing w:before="120" w:after="120"/>
      </w:pPr>
      <w:r w:rsidRPr="00124EAF">
        <w:rPr>
          <w:b/>
          <w:bCs/>
        </w:rPr>
        <w:t xml:space="preserve">100% </w:t>
      </w:r>
      <w:r>
        <w:t xml:space="preserve">of the available reports cited our submissions. </w:t>
      </w:r>
    </w:p>
    <w:p w14:paraId="794BADF7" w14:textId="1B2C21D9" w:rsidR="00560961" w:rsidRDefault="00560961" w:rsidP="00F86C27">
      <w:pPr>
        <w:pStyle w:val="ListParagraph"/>
        <w:numPr>
          <w:ilvl w:val="0"/>
          <w:numId w:val="25"/>
        </w:numPr>
        <w:spacing w:before="120" w:after="120"/>
      </w:pPr>
      <w:r>
        <w:t xml:space="preserve">Commissioners were invited to appear </w:t>
      </w:r>
      <w:r w:rsidRPr="00124EAF">
        <w:rPr>
          <w:b/>
          <w:bCs/>
        </w:rPr>
        <w:t xml:space="preserve">15 </w:t>
      </w:r>
      <w:r>
        <w:t xml:space="preserve">times at inquiry hearings in this period </w:t>
      </w:r>
      <w:r>
        <w:rPr>
          <w:color w:val="000000" w:themeColor="text1"/>
        </w:rPr>
        <w:t xml:space="preserve">– </w:t>
      </w:r>
      <w:r>
        <w:t xml:space="preserve">a further indicator of the value of the Commission’s contribution, </w:t>
      </w:r>
    </w:p>
    <w:p w14:paraId="14598C60" w14:textId="6FC7E4BF" w:rsidR="00560961" w:rsidRDefault="00560961" w:rsidP="00F86C27">
      <w:pPr>
        <w:pStyle w:val="ListParagraph"/>
        <w:numPr>
          <w:ilvl w:val="0"/>
          <w:numId w:val="25"/>
        </w:numPr>
        <w:spacing w:before="120" w:after="120"/>
      </w:pPr>
      <w:r>
        <w:t>Public comment on the value of the Commission’s input to parliamentary committee and other legislative review processes by committee bodies. For example, in an appearance before the Parliamentary Joint Committee on Intelligence and Security, one of the Committee members, the Hon Mark Dreyfus QC MP, noted that:</w:t>
      </w:r>
    </w:p>
    <w:p w14:paraId="4BD22249" w14:textId="72E6162A" w:rsidR="00560961" w:rsidRPr="00EA67D5" w:rsidRDefault="00560961" w:rsidP="00124EAF">
      <w:pPr>
        <w:ind w:left="1440"/>
        <w:rPr>
          <w:sz w:val="22"/>
          <w:szCs w:val="22"/>
        </w:rPr>
      </w:pPr>
      <w:r w:rsidRPr="00EA67D5">
        <w:rPr>
          <w:sz w:val="22"/>
          <w:szCs w:val="22"/>
        </w:rPr>
        <w:lastRenderedPageBreak/>
        <w:t>‘the Human Rights Commission generally has been of great assistance to this committee over decades in making specific suggestions on particular bills</w:t>
      </w:r>
      <w:r w:rsidR="00B73AF4">
        <w:rPr>
          <w:sz w:val="22"/>
          <w:szCs w:val="22"/>
        </w:rPr>
        <w:t>.</w:t>
      </w:r>
      <w:r w:rsidRPr="00EA67D5">
        <w:rPr>
          <w:sz w:val="22"/>
          <w:szCs w:val="22"/>
        </w:rPr>
        <w:t>’</w:t>
      </w:r>
    </w:p>
    <w:p w14:paraId="03EC43AD" w14:textId="4E4C3346" w:rsidR="00560961" w:rsidRDefault="00560961" w:rsidP="00EA67D5">
      <w:pPr>
        <w:ind w:left="1440"/>
        <w:jc w:val="right"/>
        <w:rPr>
          <w:sz w:val="22"/>
          <w:szCs w:val="22"/>
        </w:rPr>
      </w:pPr>
      <w:r w:rsidRPr="00323217">
        <w:rPr>
          <w:sz w:val="22"/>
          <w:szCs w:val="22"/>
        </w:rPr>
        <w:t>—Hansard transcript, 13 August 2019</w:t>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shd w:val="clear" w:color="auto" w:fill="E7E6E6" w:themeFill="background2"/>
        <w:tblLook w:val="04A0" w:firstRow="1" w:lastRow="0" w:firstColumn="1" w:lastColumn="0" w:noHBand="0" w:noVBand="1"/>
      </w:tblPr>
      <w:tblGrid>
        <w:gridCol w:w="9060"/>
      </w:tblGrid>
      <w:tr w:rsidR="00560961" w:rsidRPr="006F3ADB" w14:paraId="74355BBA" w14:textId="77777777" w:rsidTr="0091533B">
        <w:tc>
          <w:tcPr>
            <w:tcW w:w="9060" w:type="dxa"/>
            <w:shd w:val="clear" w:color="auto" w:fill="E7E6E6" w:themeFill="background2"/>
          </w:tcPr>
          <w:p w14:paraId="5A27DEC5" w14:textId="17B64A7B" w:rsidR="00560961" w:rsidRPr="00290AFD" w:rsidRDefault="00560961" w:rsidP="00DA3DA3">
            <w:pPr>
              <w:rPr>
                <w:i/>
                <w:sz w:val="22"/>
                <w:szCs w:val="22"/>
              </w:rPr>
            </w:pPr>
            <w:r w:rsidRPr="00290AFD">
              <w:rPr>
                <w:i/>
                <w:sz w:val="22"/>
                <w:szCs w:val="22"/>
              </w:rPr>
              <w:t>Case study 1: Submission to the Independent National Security Legislation Monitor’s review of citizenship loss provisions</w:t>
            </w:r>
          </w:p>
          <w:p w14:paraId="469A143E" w14:textId="35DAFEDA" w:rsidR="00560961" w:rsidRPr="006F3ADB" w:rsidRDefault="00560961" w:rsidP="00DA3DA3">
            <w:pPr>
              <w:rPr>
                <w:sz w:val="22"/>
                <w:szCs w:val="22"/>
              </w:rPr>
            </w:pPr>
            <w:r w:rsidRPr="006F3ADB">
              <w:rPr>
                <w:sz w:val="22"/>
                <w:szCs w:val="22"/>
              </w:rPr>
              <w:t xml:space="preserve">In June 2019, the Commission made a submission to the Independent National Security Legislation Monitor’s (INSLM) review of the operation, effectiveness and implications of the terrorism-related citizenship loss provisions in the </w:t>
            </w:r>
            <w:r w:rsidRPr="006F3ADB">
              <w:rPr>
                <w:i/>
                <w:iCs/>
                <w:sz w:val="22"/>
                <w:szCs w:val="22"/>
              </w:rPr>
              <w:t xml:space="preserve">Australian Citizenship Act 2007 </w:t>
            </w:r>
            <w:r w:rsidRPr="006F3ADB">
              <w:rPr>
                <w:sz w:val="22"/>
                <w:szCs w:val="22"/>
              </w:rPr>
              <w:t>(Cth) (the Act). These provisions govern the circumstances in which dual citizens can lose their Australian citizenship for particular terrorism-related conduct or convictions. The law currently operates to automatically remove a person’s citizenship if they engage in certain conduct deemed to repudiate their allegiance to Australia, and also permits the Minister to make a determination to remove someone’s citizenship as a result of certain criminal convictions.</w:t>
            </w:r>
          </w:p>
          <w:p w14:paraId="20075ED9" w14:textId="6BEEE664" w:rsidR="00560961" w:rsidRPr="006F3ADB" w:rsidRDefault="00560961" w:rsidP="00DA3DA3">
            <w:pPr>
              <w:rPr>
                <w:sz w:val="22"/>
                <w:szCs w:val="22"/>
              </w:rPr>
            </w:pPr>
            <w:r w:rsidRPr="006F3ADB">
              <w:rPr>
                <w:sz w:val="22"/>
                <w:szCs w:val="22"/>
              </w:rPr>
              <w:t>In both its submission to the INSLM</w:t>
            </w:r>
            <w:r w:rsidRPr="6D94D176">
              <w:rPr>
                <w:sz w:val="22"/>
                <w:szCs w:val="22"/>
              </w:rPr>
              <w:t>,</w:t>
            </w:r>
            <w:r w:rsidRPr="006F3ADB">
              <w:rPr>
                <w:sz w:val="22"/>
                <w:szCs w:val="22"/>
              </w:rPr>
              <w:t xml:space="preserve"> and in the related public hearing, the Commission expressed serious </w:t>
            </w:r>
            <w:r w:rsidRPr="6D94D176">
              <w:rPr>
                <w:sz w:val="22"/>
                <w:szCs w:val="22"/>
              </w:rPr>
              <w:t>concerns</w:t>
            </w:r>
            <w:r w:rsidRPr="006F3ADB">
              <w:rPr>
                <w:sz w:val="22"/>
                <w:szCs w:val="22"/>
              </w:rPr>
              <w:t xml:space="preserve"> about the following aspects of the regime: the automatic nature of citizenship loss, the impacts on children as young as 10-years old, which may contravene the </w:t>
            </w:r>
            <w:r w:rsidRPr="006F3ADB">
              <w:rPr>
                <w:i/>
                <w:iCs/>
                <w:sz w:val="22"/>
                <w:szCs w:val="22"/>
              </w:rPr>
              <w:t xml:space="preserve">Convention on the Rights of the Child </w:t>
            </w:r>
            <w:r w:rsidRPr="006F3ADB">
              <w:rPr>
                <w:sz w:val="22"/>
                <w:szCs w:val="22"/>
              </w:rPr>
              <w:t xml:space="preserve">(CRC), the lack of procedural safeguards including merits review, the ambiguity of certain conduct that could result in citizenship being lost, and the retrospective application of the regime. </w:t>
            </w:r>
          </w:p>
          <w:p w14:paraId="55CE79E1" w14:textId="34E1C51B" w:rsidR="00560961" w:rsidRPr="006F3ADB" w:rsidRDefault="00560961" w:rsidP="00DA3DA3">
            <w:pPr>
              <w:rPr>
                <w:sz w:val="22"/>
                <w:szCs w:val="22"/>
              </w:rPr>
            </w:pPr>
            <w:r w:rsidRPr="006F3ADB">
              <w:rPr>
                <w:sz w:val="22"/>
                <w:szCs w:val="22"/>
              </w:rPr>
              <w:t xml:space="preserve">A key recommendation of the Commission was that citizenship loss for dual citizens should never occur automatically but should rather require a positive decision to be made by a decision-maker and follow a relevant and serious criminal conviction. </w:t>
            </w:r>
          </w:p>
          <w:p w14:paraId="6D269EC7" w14:textId="510ABAEC" w:rsidR="00560961" w:rsidRPr="006F3ADB" w:rsidRDefault="00560961" w:rsidP="00DA3DA3">
            <w:pPr>
              <w:rPr>
                <w:sz w:val="22"/>
                <w:szCs w:val="22"/>
              </w:rPr>
            </w:pPr>
            <w:r w:rsidRPr="006F3ADB">
              <w:rPr>
                <w:sz w:val="22"/>
                <w:szCs w:val="22"/>
              </w:rPr>
              <w:t xml:space="preserve">The INSLM Report considered the human rights implications and referenced various aspects of the Commission’s submission and evidence given at the hearing by Commissioner Santow, with particular attention paid to the Commission’s analysis of children’s rights. The INSLM made the following conclusions and recommendations that: </w:t>
            </w:r>
          </w:p>
          <w:p w14:paraId="7DA623A9" w14:textId="1A60E2D2" w:rsidR="00560961" w:rsidRPr="006F3ADB" w:rsidRDefault="00560961" w:rsidP="00F86C27">
            <w:pPr>
              <w:numPr>
                <w:ilvl w:val="0"/>
                <w:numId w:val="26"/>
              </w:numPr>
              <w:spacing w:before="120" w:after="120"/>
              <w:rPr>
                <w:sz w:val="22"/>
                <w:szCs w:val="22"/>
              </w:rPr>
            </w:pPr>
            <w:r w:rsidRPr="006F3ADB">
              <w:rPr>
                <w:sz w:val="22"/>
                <w:szCs w:val="22"/>
              </w:rPr>
              <w:t>automatic citizenship loss is inconsistent with obligations under the CRC, in line with the Commission’s submission,</w:t>
            </w:r>
          </w:p>
          <w:p w14:paraId="69B315D5" w14:textId="15C404A6" w:rsidR="00560961" w:rsidRPr="006F3ADB" w:rsidRDefault="00560961" w:rsidP="00F86C27">
            <w:pPr>
              <w:numPr>
                <w:ilvl w:val="0"/>
                <w:numId w:val="26"/>
              </w:numPr>
              <w:spacing w:before="120" w:after="120"/>
              <w:rPr>
                <w:sz w:val="22"/>
                <w:szCs w:val="22"/>
              </w:rPr>
            </w:pPr>
            <w:r w:rsidRPr="006F3ADB">
              <w:rPr>
                <w:sz w:val="22"/>
                <w:szCs w:val="22"/>
              </w:rPr>
              <w:t>the automatic citizenship loss provisions ‘do not pass muster’ for several reasons, including many highlighted by the Commission,</w:t>
            </w:r>
          </w:p>
          <w:p w14:paraId="04A6BF7A" w14:textId="2DAFBA78" w:rsidR="00560961" w:rsidRPr="006F3ADB" w:rsidRDefault="00560961" w:rsidP="00F86C27">
            <w:pPr>
              <w:numPr>
                <w:ilvl w:val="0"/>
                <w:numId w:val="26"/>
              </w:numPr>
              <w:spacing w:before="120" w:after="120"/>
              <w:rPr>
                <w:sz w:val="22"/>
                <w:szCs w:val="22"/>
              </w:rPr>
            </w:pPr>
            <w:r w:rsidRPr="006F3ADB">
              <w:rPr>
                <w:sz w:val="22"/>
                <w:szCs w:val="22"/>
              </w:rPr>
              <w:t>the provisions be urgently repealed with retrospective effect and replaced with a Ministerial decision-making model to remove Australian citizenship based on a person’s conduct.</w:t>
            </w:r>
          </w:p>
          <w:p w14:paraId="45449C84" w14:textId="2EF5B428" w:rsidR="00560961" w:rsidRPr="006F3ADB" w:rsidRDefault="00560961" w:rsidP="00A12A82">
            <w:pPr>
              <w:rPr>
                <w:sz w:val="22"/>
                <w:szCs w:val="22"/>
              </w:rPr>
            </w:pPr>
            <w:r w:rsidRPr="006F3ADB">
              <w:rPr>
                <w:sz w:val="22"/>
                <w:szCs w:val="22"/>
              </w:rPr>
              <w:lastRenderedPageBreak/>
              <w:t>In response to the INSLM report, the government introduced the Australian Citizenship Amendment (Citizenship Cessation) Bill 2019 (Cth), which implements some (but not all) of the INSLM’s recommendations. The Bill was referred to the Parliamentary Joint Committee on Intelligence and Security (PJCIS) for inquiry. The Commission also made a submission to the PJCIS with respect to the Bill and appeared at a public hearing in October 2019. As of 30 June 2020, the PJCIS had not yet published its report.</w:t>
            </w:r>
          </w:p>
        </w:tc>
      </w:tr>
    </w:tbl>
    <w:p w14:paraId="7E334CA1" w14:textId="77777777" w:rsidR="002A2C0F" w:rsidRPr="008B5617" w:rsidRDefault="002A2C0F" w:rsidP="00D34164">
      <w:pPr>
        <w:spacing w:before="120" w:after="120"/>
        <w:rPr>
          <w:sz w:val="20"/>
          <w:szCs w:val="20"/>
        </w:rPr>
      </w:pPr>
    </w:p>
    <w:tbl>
      <w:tblPr>
        <w:tblStyle w:val="TableGrid"/>
        <w:tblW w:w="0" w:type="auto"/>
        <w:tblLook w:val="04A0" w:firstRow="1" w:lastRow="0" w:firstColumn="1" w:lastColumn="0" w:noHBand="0" w:noVBand="1"/>
      </w:tblPr>
      <w:tblGrid>
        <w:gridCol w:w="9060"/>
      </w:tblGrid>
      <w:tr w:rsidR="00560961" w:rsidRPr="006F3ADB" w14:paraId="2453AE60" w14:textId="77777777" w:rsidTr="0091533B">
        <w:tc>
          <w:tcPr>
            <w:tcW w:w="9060" w:type="dxa"/>
            <w:tcBorders>
              <w:top w:val="nil"/>
              <w:left w:val="nil"/>
              <w:bottom w:val="nil"/>
              <w:right w:val="nil"/>
            </w:tcBorders>
            <w:shd w:val="clear" w:color="auto" w:fill="E7E6E6" w:themeFill="background2"/>
          </w:tcPr>
          <w:p w14:paraId="6383D674" w14:textId="0B53AA6D" w:rsidR="00560961" w:rsidRPr="00290AFD" w:rsidRDefault="00560961" w:rsidP="00E869FB">
            <w:pPr>
              <w:rPr>
                <w:i/>
                <w:sz w:val="22"/>
                <w:szCs w:val="22"/>
              </w:rPr>
            </w:pPr>
            <w:r w:rsidRPr="00290AFD">
              <w:rPr>
                <w:i/>
                <w:sz w:val="22"/>
                <w:szCs w:val="22"/>
              </w:rPr>
              <w:t>Case study 2: Submission to the PJCIS Review of the Identity-Matching Services Bill 2019 and the</w:t>
            </w:r>
            <w:r w:rsidRPr="00290AFD">
              <w:rPr>
                <w:i/>
                <w:sz w:val="22"/>
                <w:szCs w:val="22"/>
                <w:lang w:val="en-US"/>
              </w:rPr>
              <w:t> Australian Passports Amendment (Identity-Matching Services) Bill 2019</w:t>
            </w:r>
          </w:p>
          <w:p w14:paraId="63D51F22" w14:textId="1540081E" w:rsidR="00560961" w:rsidRPr="006F3ADB" w:rsidRDefault="00560961" w:rsidP="004037C5">
            <w:pPr>
              <w:rPr>
                <w:sz w:val="22"/>
                <w:szCs w:val="22"/>
              </w:rPr>
            </w:pPr>
            <w:r w:rsidRPr="006F3ADB">
              <w:rPr>
                <w:sz w:val="22"/>
                <w:szCs w:val="22"/>
              </w:rPr>
              <w:t xml:space="preserve">Introduced in July 2019, the Identity-Matching Services Bill 2019 (the IMS Bill), authorises the Department of Home Affairs (DOHA) to create and maintain two centralised facilities for sharing facial images and other identity information between government agencies and, in some cases, private organisations. These facilities include an ‘interoperability hub’ (essentially a router that agencies and organisations can request and transmit information through’) and a National Driver Licence Facial Recognition Service (NDLRFS), a federated database of information contained in government identity documents. The Bill also allows for the Minister to make rules defining new identity-matching services (IMS) as well as for defining new kinds of ‘identification information’, and allows for disclosure of identification information via the ‘interoperability hub’. </w:t>
            </w:r>
          </w:p>
          <w:p w14:paraId="57BA417B" w14:textId="09BE1FB8" w:rsidR="00560961" w:rsidRPr="006F3ADB" w:rsidRDefault="00560961" w:rsidP="00594678">
            <w:pPr>
              <w:rPr>
                <w:sz w:val="22"/>
                <w:szCs w:val="22"/>
              </w:rPr>
            </w:pPr>
            <w:r w:rsidRPr="006F3ADB">
              <w:rPr>
                <w:sz w:val="22"/>
                <w:szCs w:val="22"/>
              </w:rPr>
              <w:t>The Commission’s submission to the PJCIS review</w:t>
            </w:r>
            <w:r w:rsidRPr="6D94D176">
              <w:rPr>
                <w:sz w:val="22"/>
                <w:szCs w:val="22"/>
              </w:rPr>
              <w:t>,</w:t>
            </w:r>
            <w:r w:rsidRPr="006F3ADB">
              <w:rPr>
                <w:sz w:val="22"/>
                <w:szCs w:val="22"/>
              </w:rPr>
              <w:t xml:space="preserve"> and oral evidence provided at the public hearing, expressed serious concerns with several aspects of the IMS Bill, including:</w:t>
            </w:r>
          </w:p>
          <w:p w14:paraId="52B32FD6" w14:textId="1C448C6B" w:rsidR="00560961" w:rsidRPr="006F3ADB" w:rsidRDefault="00560961" w:rsidP="00F86C27">
            <w:pPr>
              <w:numPr>
                <w:ilvl w:val="0"/>
                <w:numId w:val="27"/>
              </w:numPr>
              <w:spacing w:before="120" w:after="120"/>
              <w:rPr>
                <w:sz w:val="22"/>
                <w:szCs w:val="22"/>
              </w:rPr>
            </w:pPr>
            <w:r w:rsidRPr="006F3ADB">
              <w:rPr>
                <w:sz w:val="22"/>
                <w:szCs w:val="22"/>
              </w:rPr>
              <w:t>that some of the purposes for which IMS may be used for do not justify the potentially significant limitation on privacy and other rights</w:t>
            </w:r>
          </w:p>
          <w:p w14:paraId="3F3EF4C4" w14:textId="6EF5B1B2" w:rsidR="00560961" w:rsidRPr="006F3ADB" w:rsidRDefault="00560961" w:rsidP="00F86C27">
            <w:pPr>
              <w:numPr>
                <w:ilvl w:val="0"/>
                <w:numId w:val="27"/>
              </w:numPr>
              <w:spacing w:before="120" w:after="120"/>
              <w:rPr>
                <w:sz w:val="22"/>
                <w:szCs w:val="22"/>
              </w:rPr>
            </w:pPr>
            <w:r w:rsidRPr="006F3ADB">
              <w:rPr>
                <w:sz w:val="22"/>
                <w:szCs w:val="22"/>
              </w:rPr>
              <w:t>the broadness of the provisions and the conferral of a discretionary power on department secretaries determine how key aspects of the Bill will operate</w:t>
            </w:r>
          </w:p>
          <w:p w14:paraId="6D40DCBD" w14:textId="2C029E40" w:rsidR="00560961" w:rsidRPr="006F3ADB" w:rsidRDefault="00560961" w:rsidP="00F86C27">
            <w:pPr>
              <w:numPr>
                <w:ilvl w:val="0"/>
                <w:numId w:val="27"/>
              </w:numPr>
              <w:spacing w:before="120" w:after="120"/>
              <w:rPr>
                <w:sz w:val="22"/>
                <w:szCs w:val="22"/>
              </w:rPr>
            </w:pPr>
            <w:r w:rsidRPr="006F3ADB">
              <w:rPr>
                <w:sz w:val="22"/>
                <w:szCs w:val="22"/>
              </w:rPr>
              <w:t xml:space="preserve">the Minister’s rule-making power to define new kinds of identification </w:t>
            </w:r>
            <w:r w:rsidRPr="006F3ADB">
              <w:rPr>
                <w:i/>
                <w:iCs/>
                <w:sz w:val="22"/>
                <w:szCs w:val="22"/>
              </w:rPr>
              <w:t xml:space="preserve">together with </w:t>
            </w:r>
            <w:r w:rsidRPr="006F3ADB">
              <w:rPr>
                <w:sz w:val="22"/>
                <w:szCs w:val="22"/>
              </w:rPr>
              <w:t>the Minister’s power to define new IMS,</w:t>
            </w:r>
          </w:p>
          <w:p w14:paraId="6C61412F" w14:textId="20C7CCA5" w:rsidR="00560961" w:rsidRPr="006F3ADB" w:rsidRDefault="00560961" w:rsidP="00F86C27">
            <w:pPr>
              <w:numPr>
                <w:ilvl w:val="0"/>
                <w:numId w:val="27"/>
              </w:numPr>
              <w:spacing w:before="120" w:after="120"/>
              <w:rPr>
                <w:sz w:val="22"/>
                <w:szCs w:val="22"/>
              </w:rPr>
            </w:pPr>
            <w:r w:rsidRPr="006F3ADB">
              <w:rPr>
                <w:sz w:val="22"/>
                <w:szCs w:val="22"/>
              </w:rPr>
              <w:t>some of the IMS could allow for intrusive surveillance in public places,</w:t>
            </w:r>
          </w:p>
          <w:p w14:paraId="6940FDD6" w14:textId="14F44882" w:rsidR="00560961" w:rsidRPr="006F3ADB" w:rsidRDefault="00560961" w:rsidP="00F86C27">
            <w:pPr>
              <w:numPr>
                <w:ilvl w:val="0"/>
                <w:numId w:val="27"/>
              </w:numPr>
              <w:spacing w:before="120" w:after="120"/>
              <w:rPr>
                <w:sz w:val="22"/>
                <w:szCs w:val="22"/>
              </w:rPr>
            </w:pPr>
            <w:r w:rsidRPr="006F3ADB">
              <w:rPr>
                <w:sz w:val="22"/>
                <w:szCs w:val="22"/>
              </w:rPr>
              <w:t>the potential for personal information collected for particular purposes to be used for different purposes (‘function creep’),</w:t>
            </w:r>
          </w:p>
          <w:p w14:paraId="5C2487DA" w14:textId="76A9C03E" w:rsidR="00560961" w:rsidRPr="006F3ADB" w:rsidRDefault="00560961" w:rsidP="00F86C27">
            <w:pPr>
              <w:numPr>
                <w:ilvl w:val="0"/>
                <w:numId w:val="27"/>
              </w:numPr>
              <w:spacing w:before="120" w:after="120"/>
              <w:rPr>
                <w:sz w:val="22"/>
                <w:szCs w:val="22"/>
              </w:rPr>
            </w:pPr>
            <w:r w:rsidRPr="006F3ADB">
              <w:rPr>
                <w:sz w:val="22"/>
                <w:szCs w:val="22"/>
              </w:rPr>
              <w:t xml:space="preserve">the fallibility of biometric facial recognition technology. </w:t>
            </w:r>
          </w:p>
          <w:p w14:paraId="007CAADD" w14:textId="78CDB9C3" w:rsidR="00560961" w:rsidRPr="006F3ADB" w:rsidRDefault="00560961" w:rsidP="00E869FB">
            <w:pPr>
              <w:rPr>
                <w:sz w:val="22"/>
                <w:szCs w:val="22"/>
              </w:rPr>
            </w:pPr>
            <w:r w:rsidRPr="006F3ADB">
              <w:rPr>
                <w:sz w:val="22"/>
                <w:szCs w:val="22"/>
              </w:rPr>
              <w:lastRenderedPageBreak/>
              <w:t>The Commission recommended that either the IMS should not proceed or</w:t>
            </w:r>
            <w:r w:rsidRPr="6D94D176">
              <w:rPr>
                <w:sz w:val="22"/>
                <w:szCs w:val="22"/>
              </w:rPr>
              <w:t>,</w:t>
            </w:r>
            <w:r w:rsidRPr="006F3ADB">
              <w:rPr>
                <w:sz w:val="22"/>
                <w:szCs w:val="22"/>
              </w:rPr>
              <w:t xml:space="preserve"> alternatively, that it be amended so that core elements of the ‘interoperability hub’ are specified in the IMS Bill, that access to the face identification service (FIS) is only available on the issue of a warrant, and any identification information disclosed in response to a request for an IMS is not retained beyond the time necessary to verify or establish identify and is not used for any other purpose than establishing or verifying identity. The Commission also recommended that the provisions defining each of the IMS should be redrafted so that the functionality is fully defined in the IMS Bill, and that the Minister’s rule-making powers to define new kinds of identification and new IMS services should not be passed. </w:t>
            </w:r>
          </w:p>
          <w:p w14:paraId="49B38CA4" w14:textId="1C991CA0" w:rsidR="00560961" w:rsidRPr="006F3ADB" w:rsidRDefault="00560961" w:rsidP="00E869FB">
            <w:pPr>
              <w:rPr>
                <w:sz w:val="22"/>
                <w:szCs w:val="22"/>
              </w:rPr>
            </w:pPr>
            <w:r w:rsidRPr="006F3ADB">
              <w:rPr>
                <w:sz w:val="22"/>
                <w:szCs w:val="22"/>
              </w:rPr>
              <w:t>In its report</w:t>
            </w:r>
            <w:r w:rsidRPr="6D94D176">
              <w:rPr>
                <w:sz w:val="22"/>
                <w:szCs w:val="22"/>
              </w:rPr>
              <w:t>,</w:t>
            </w:r>
            <w:r w:rsidRPr="006F3ADB">
              <w:rPr>
                <w:sz w:val="22"/>
                <w:szCs w:val="22"/>
              </w:rPr>
              <w:t xml:space="preserve"> the PJCIS referenced a wide range of issues identified in the Commission’s submission, through both direct quotes and in a detailed summary of the Commission’s main concerns. The Commission’s submission was the most frequently cited non-Government submission (31 citations), and John Howell’s evidence was also directly quoted twice, including in the substantive analysis by the Committee on the question of whether the Face Identification Service should only be available on the issue of a warrant. </w:t>
            </w:r>
          </w:p>
          <w:p w14:paraId="68126258" w14:textId="566BC280" w:rsidR="00560961" w:rsidRPr="006F3ADB" w:rsidRDefault="00560961" w:rsidP="00A12A82">
            <w:pPr>
              <w:rPr>
                <w:sz w:val="22"/>
                <w:szCs w:val="22"/>
              </w:rPr>
            </w:pPr>
            <w:r w:rsidRPr="006F3ADB">
              <w:rPr>
                <w:sz w:val="22"/>
                <w:szCs w:val="22"/>
              </w:rPr>
              <w:t>A number of the findings and recommendations of the PJCIS in its Report are consistent with those made by the Commission in its submission. Most significantly, and in line with the Commission’s principle recommendation, the PJCIS recommended that the IMS Bill be redrafted and that, following its reintroduction to the House, it should be referred to the Committee for further review.</w:t>
            </w:r>
          </w:p>
        </w:tc>
      </w:tr>
    </w:tbl>
    <w:p w14:paraId="740EDDE8" w14:textId="4CC205C2" w:rsidR="00560961" w:rsidRDefault="00560961" w:rsidP="0091533B">
      <w:pPr>
        <w:pStyle w:val="AHRCHeading3"/>
      </w:pPr>
      <w:bookmarkStart w:id="156" w:name="_Toc46927067"/>
      <w:r>
        <w:rPr>
          <w:lang w:val="en-US"/>
        </w:rPr>
        <w:lastRenderedPageBreak/>
        <w:t xml:space="preserve">Progress </w:t>
      </w:r>
      <w:r w:rsidRPr="0091533B">
        <w:t>indicator</w:t>
      </w:r>
      <w:r>
        <w:rPr>
          <w:lang w:val="en-US"/>
        </w:rPr>
        <w:t xml:space="preserve"> </w:t>
      </w:r>
      <w:r w:rsidRPr="00684D42">
        <w:t>1.3</w:t>
      </w:r>
      <w:bookmarkEnd w:id="156"/>
      <w:r>
        <w:t>2</w:t>
      </w:r>
      <w:r w:rsidRPr="00684D42">
        <w:t xml:space="preserve"> </w:t>
      </w:r>
    </w:p>
    <w:p w14:paraId="014936FF" w14:textId="6B3BE6B7" w:rsidR="00560961" w:rsidRPr="00684D42" w:rsidRDefault="00560961" w:rsidP="00053256">
      <w:pPr>
        <w:rPr>
          <w:b/>
          <w:szCs w:val="26"/>
        </w:rPr>
      </w:pPr>
      <w:r w:rsidRPr="00684D42">
        <w:t>Instances of our recommendations to UN mechanisms being reflected in treaty body concluding observations and other reports.</w:t>
      </w:r>
    </w:p>
    <w:p w14:paraId="70CF820A" w14:textId="7087F29F" w:rsidR="00560961" w:rsidRPr="00684D42" w:rsidRDefault="00560961" w:rsidP="00A578F9">
      <w:pPr>
        <w:pStyle w:val="AHRCHeading4"/>
      </w:pPr>
      <w:bookmarkStart w:id="157" w:name="_Toc46927068"/>
      <w:bookmarkStart w:id="158" w:name="_Toc48556211"/>
      <w:bookmarkStart w:id="159" w:name="_Toc50812732"/>
      <w:r w:rsidRPr="00684D42">
        <w:t xml:space="preserve">United Nations </w:t>
      </w:r>
      <w:r>
        <w:t>e</w:t>
      </w:r>
      <w:r w:rsidRPr="00684D42">
        <w:t>ngagement and scrutiny</w:t>
      </w:r>
      <w:bookmarkEnd w:id="157"/>
      <w:bookmarkEnd w:id="158"/>
      <w:bookmarkEnd w:id="159"/>
    </w:p>
    <w:p w14:paraId="6A915B7B" w14:textId="3B2B713B" w:rsidR="00560961" w:rsidRDefault="00560961" w:rsidP="00053256">
      <w:r w:rsidRPr="00684D42">
        <w:t xml:space="preserve">As a national human rights institution, the Commission has a role in engaging with </w:t>
      </w:r>
      <w:r>
        <w:t>UN</w:t>
      </w:r>
      <w:r w:rsidRPr="00684D42">
        <w:t xml:space="preserve"> human rights mechanisms, including the UN Human Rights Council, treaty bodies and special procedures (such as special rapporteurs). This role is independent of the </w:t>
      </w:r>
      <w:r>
        <w:t xml:space="preserve">Australian </w:t>
      </w:r>
      <w:r w:rsidRPr="00684D42">
        <w:t>Government and non-government organisations.</w:t>
      </w:r>
    </w:p>
    <w:p w14:paraId="63BCBCAF" w14:textId="44970D9D" w:rsidR="00560961" w:rsidRPr="00684D42" w:rsidRDefault="00560961" w:rsidP="00053256">
      <w:r>
        <w:rPr>
          <w:rFonts w:cs="Open Sans"/>
        </w:rPr>
        <w:t xml:space="preserve">In this period, Commissioner Gauntlett and Commissioner Mitchell </w:t>
      </w:r>
      <w:r w:rsidRPr="00EF593D">
        <w:rPr>
          <w:rFonts w:cs="Open Sans"/>
        </w:rPr>
        <w:t xml:space="preserve">engaged </w:t>
      </w:r>
      <w:r>
        <w:rPr>
          <w:rFonts w:cs="Open Sans"/>
        </w:rPr>
        <w:t xml:space="preserve">with two treaty processes. Both engagements meet this indicator, being effective in getting </w:t>
      </w:r>
      <w:r w:rsidRPr="008B54E3">
        <w:rPr>
          <w:rFonts w:cs="Open Sans"/>
        </w:rPr>
        <w:t xml:space="preserve">our recommendations </w:t>
      </w:r>
      <w:r>
        <w:rPr>
          <w:rFonts w:cs="Open Sans"/>
        </w:rPr>
        <w:t>reflected</w:t>
      </w:r>
      <w:r w:rsidRPr="008B54E3">
        <w:rPr>
          <w:rFonts w:cs="Open Sans"/>
        </w:rPr>
        <w:t xml:space="preserve"> in</w:t>
      </w:r>
      <w:r>
        <w:rPr>
          <w:rFonts w:cs="Open Sans"/>
        </w:rPr>
        <w:t xml:space="preserve"> the respective </w:t>
      </w:r>
      <w:r w:rsidRPr="008B54E3">
        <w:rPr>
          <w:rFonts w:cs="Open Sans"/>
        </w:rPr>
        <w:t>treaty body concluding observations</w:t>
      </w:r>
      <w:r>
        <w:rPr>
          <w:rFonts w:cs="Open Sans"/>
        </w:rPr>
        <w:t xml:space="preserve"> reports.</w:t>
      </w:r>
    </w:p>
    <w:p w14:paraId="5A9F5F1D" w14:textId="621A8FA8" w:rsidR="00560961" w:rsidRPr="00290AFD" w:rsidRDefault="00560961" w:rsidP="00A578F9">
      <w:pPr>
        <w:rPr>
          <w:i/>
        </w:rPr>
      </w:pPr>
      <w:r w:rsidRPr="00290AFD">
        <w:rPr>
          <w:i/>
        </w:rPr>
        <w:t>Convention on the Rights of Persons with Disabilities (CRPD)</w:t>
      </w:r>
    </w:p>
    <w:p w14:paraId="2F64118A" w14:textId="47540E80" w:rsidR="00560961" w:rsidRPr="00173D98" w:rsidRDefault="00560961" w:rsidP="00173D98">
      <w:pPr>
        <w:spacing w:before="0" w:after="360"/>
        <w:rPr>
          <w:rFonts w:ascii="Arial" w:hAnsi="Arial"/>
          <w:sz w:val="22"/>
        </w:rPr>
      </w:pPr>
      <w:r w:rsidRPr="00684D42">
        <w:rPr>
          <w:rFonts w:cs="Open Sans"/>
        </w:rPr>
        <w:lastRenderedPageBreak/>
        <w:t>The CRPD reaffirms that all persons with all types of disabilities must enjoy all human rights and fundamental freedoms. It clarifies how categories of rights apply to persons with disabilities, identifies areas where reasonable adjustments are to be made for persons with disabilities to effectively exercise their rights, and identifies areas where rights must be reinforced. Having ratified the CRPD in 2008, Australia is required to give ‘periodic reports’ to the UN CRPD Committee. This process provides an opportunity for public discussion and scrutiny of the Government’s performance under the CRPD.</w:t>
      </w:r>
    </w:p>
    <w:p w14:paraId="2D01A7DC" w14:textId="4D150581" w:rsidR="00560961" w:rsidRPr="00684D42" w:rsidRDefault="00560961" w:rsidP="00684D42">
      <w:pPr>
        <w:rPr>
          <w:rFonts w:cs="Open Sans"/>
        </w:rPr>
      </w:pPr>
      <w:r w:rsidRPr="00684D42">
        <w:rPr>
          <w:rFonts w:cs="Open Sans"/>
        </w:rPr>
        <w:t>Australia submitted its combined second and third periodic reports at the Committee’s 22nd session, held in September 2019 in Geneva. Commissioner</w:t>
      </w:r>
      <w:r>
        <w:rPr>
          <w:rFonts w:cs="Open Sans"/>
        </w:rPr>
        <w:t xml:space="preserve"> Gauntlett</w:t>
      </w:r>
      <w:r w:rsidRPr="00684D42">
        <w:rPr>
          <w:rFonts w:cs="Open Sans"/>
        </w:rPr>
        <w:t xml:space="preserve"> and senior Commission staff </w:t>
      </w:r>
      <w:r>
        <w:rPr>
          <w:rFonts w:cs="Open Sans"/>
        </w:rPr>
        <w:t>provided</w:t>
      </w:r>
      <w:r w:rsidRPr="00684D42">
        <w:rPr>
          <w:rFonts w:cs="Open Sans"/>
        </w:rPr>
        <w:t xml:space="preserve"> oral and written submissions</w:t>
      </w:r>
      <w:r>
        <w:rPr>
          <w:rFonts w:cs="Open Sans"/>
        </w:rPr>
        <w:t>, which</w:t>
      </w:r>
      <w:r w:rsidRPr="00684D42">
        <w:rPr>
          <w:rFonts w:cs="Open Sans"/>
        </w:rPr>
        <w:t xml:space="preserve"> assisted the Committee with its assessment of Australia’s compliance with the CRPD.</w:t>
      </w:r>
    </w:p>
    <w:p w14:paraId="5F852D75" w14:textId="2666B470" w:rsidR="00560961" w:rsidRDefault="00560961" w:rsidP="00684D42">
      <w:pPr>
        <w:rPr>
          <w:rFonts w:cs="Open Sans"/>
        </w:rPr>
      </w:pPr>
      <w:r>
        <w:rPr>
          <w:rFonts w:cs="Open Sans"/>
        </w:rPr>
        <w:t>To determine</w:t>
      </w:r>
      <w:r w:rsidRPr="00684D42">
        <w:rPr>
          <w:rFonts w:cs="Open Sans"/>
        </w:rPr>
        <w:t xml:space="preserve"> the effectiveness of </w:t>
      </w:r>
      <w:r>
        <w:rPr>
          <w:rFonts w:cs="Open Sans"/>
        </w:rPr>
        <w:t xml:space="preserve">the Commission’s </w:t>
      </w:r>
      <w:r w:rsidRPr="00684D42">
        <w:rPr>
          <w:rFonts w:cs="Open Sans"/>
        </w:rPr>
        <w:t xml:space="preserve">participation in the review process, we </w:t>
      </w:r>
      <w:r>
        <w:rPr>
          <w:rFonts w:cs="Open Sans"/>
        </w:rPr>
        <w:t>examined</w:t>
      </w:r>
      <w:r w:rsidRPr="00684D42">
        <w:rPr>
          <w:rFonts w:cs="Open Sans"/>
        </w:rPr>
        <w:t xml:space="preserve"> the extent </w:t>
      </w:r>
      <w:r w:rsidRPr="6D94D176">
        <w:rPr>
          <w:rFonts w:cs="Open Sans"/>
        </w:rPr>
        <w:t xml:space="preserve">that </w:t>
      </w:r>
      <w:r w:rsidRPr="00684D42">
        <w:rPr>
          <w:rFonts w:cs="Open Sans"/>
        </w:rPr>
        <w:t xml:space="preserve">our recommendations were considered in the Committee’s Concluding Observations report. </w:t>
      </w:r>
    </w:p>
    <w:p w14:paraId="6F6C1682" w14:textId="65600CB1" w:rsidR="00560961" w:rsidRPr="00684D42" w:rsidRDefault="00560961" w:rsidP="00684D42">
      <w:pPr>
        <w:rPr>
          <w:rFonts w:cs="Open Sans"/>
        </w:rPr>
      </w:pPr>
      <w:r>
        <w:rPr>
          <w:rFonts w:cs="Open Sans"/>
        </w:rPr>
        <w:t>The assessment</w:t>
      </w:r>
      <w:r w:rsidRPr="00684D42">
        <w:rPr>
          <w:rFonts w:cs="Open Sans"/>
        </w:rPr>
        <w:t xml:space="preserve"> indicates that our work did inform the Committee</w:t>
      </w:r>
      <w:r>
        <w:rPr>
          <w:rFonts w:cs="Open Sans"/>
        </w:rPr>
        <w:t>’s concluding observations</w:t>
      </w:r>
      <w:r w:rsidRPr="00684D42">
        <w:rPr>
          <w:rFonts w:cs="Open Sans"/>
        </w:rPr>
        <w:t>, specifically:</w:t>
      </w:r>
    </w:p>
    <w:p w14:paraId="20A878FB" w14:textId="2B247D5E" w:rsidR="00560961" w:rsidRDefault="00560961" w:rsidP="00F86C27">
      <w:pPr>
        <w:numPr>
          <w:ilvl w:val="0"/>
          <w:numId w:val="24"/>
        </w:numPr>
        <w:spacing w:before="120" w:after="120"/>
        <w:contextualSpacing/>
        <w:rPr>
          <w:rFonts w:cs="Open Sans"/>
        </w:rPr>
      </w:pPr>
      <w:r w:rsidRPr="00684D42">
        <w:rPr>
          <w:rFonts w:cs="Open Sans"/>
        </w:rPr>
        <w:t xml:space="preserve">most of </w:t>
      </w:r>
      <w:r>
        <w:rPr>
          <w:rFonts w:cs="Open Sans"/>
        </w:rPr>
        <w:t xml:space="preserve">the Commission’s </w:t>
      </w:r>
      <w:r w:rsidRPr="00684D42">
        <w:rPr>
          <w:rFonts w:cs="Open Sans"/>
        </w:rPr>
        <w:t xml:space="preserve">58 recommendations were reflected in the </w:t>
      </w:r>
      <w:r>
        <w:rPr>
          <w:rFonts w:cs="Open Sans"/>
        </w:rPr>
        <w:t>report.</w:t>
      </w:r>
    </w:p>
    <w:p w14:paraId="6E7C4C40" w14:textId="77777777" w:rsidR="00560961" w:rsidRDefault="00560961" w:rsidP="00972D97">
      <w:pPr>
        <w:spacing w:before="120" w:after="120"/>
        <w:ind w:left="720"/>
        <w:contextualSpacing/>
        <w:rPr>
          <w:rFonts w:cs="Open Sans"/>
        </w:rPr>
      </w:pPr>
    </w:p>
    <w:p w14:paraId="7A36037B" w14:textId="32065A7A" w:rsidR="00560961" w:rsidRDefault="00560961" w:rsidP="00F86C27">
      <w:pPr>
        <w:numPr>
          <w:ilvl w:val="0"/>
          <w:numId w:val="24"/>
        </w:numPr>
        <w:spacing w:before="120" w:after="120"/>
        <w:contextualSpacing/>
        <w:rPr>
          <w:rFonts w:cs="Open Sans"/>
        </w:rPr>
      </w:pPr>
      <w:r w:rsidRPr="00684D42">
        <w:rPr>
          <w:rFonts w:cs="Open Sans"/>
        </w:rPr>
        <w:t>all three identified ‘priority areas</w:t>
      </w:r>
      <w:r>
        <w:rPr>
          <w:rFonts w:cs="Open Sans"/>
        </w:rPr>
        <w:t>’</w:t>
      </w:r>
      <w:r w:rsidR="004B04C4">
        <w:rPr>
          <w:rStyle w:val="EndnoteReference"/>
          <w:rFonts w:cs="Open Sans"/>
        </w:rPr>
        <w:endnoteReference w:id="6"/>
      </w:r>
      <w:r w:rsidR="004B04C4" w:rsidRPr="00684D42">
        <w:rPr>
          <w:rFonts w:cs="Open Sans"/>
        </w:rPr>
        <w:t xml:space="preserve"> </w:t>
      </w:r>
      <w:r w:rsidRPr="00684D42">
        <w:rPr>
          <w:rFonts w:cs="Open Sans"/>
        </w:rPr>
        <w:t xml:space="preserve">were </w:t>
      </w:r>
      <w:r>
        <w:rPr>
          <w:rFonts w:cs="Open Sans"/>
        </w:rPr>
        <w:t>included</w:t>
      </w:r>
      <w:r w:rsidRPr="00684D42">
        <w:rPr>
          <w:rFonts w:cs="Open Sans"/>
        </w:rPr>
        <w:t>, with two of those recommendations being identified as ‘urgent measures,’ and</w:t>
      </w:r>
    </w:p>
    <w:p w14:paraId="5A13F8AC" w14:textId="77777777" w:rsidR="00560961" w:rsidRDefault="00560961" w:rsidP="00323217">
      <w:pPr>
        <w:spacing w:before="120" w:after="120"/>
        <w:ind w:left="720"/>
        <w:contextualSpacing/>
        <w:rPr>
          <w:rFonts w:cs="Open Sans"/>
        </w:rPr>
      </w:pPr>
    </w:p>
    <w:p w14:paraId="49A2474B" w14:textId="43099C22" w:rsidR="00560961" w:rsidRPr="00684D42" w:rsidRDefault="00560961" w:rsidP="00F86C27">
      <w:pPr>
        <w:numPr>
          <w:ilvl w:val="0"/>
          <w:numId w:val="24"/>
        </w:numPr>
        <w:spacing w:before="120" w:after="120"/>
        <w:contextualSpacing/>
        <w:rPr>
          <w:rFonts w:cs="Open Sans"/>
        </w:rPr>
      </w:pPr>
      <w:r w:rsidRPr="00684D42">
        <w:rPr>
          <w:rFonts w:cs="Open Sans"/>
        </w:rPr>
        <w:t xml:space="preserve">specific reference was made to </w:t>
      </w:r>
      <w:r>
        <w:rPr>
          <w:rFonts w:cs="Open Sans"/>
        </w:rPr>
        <w:t xml:space="preserve">the </w:t>
      </w:r>
      <w:r w:rsidRPr="00684D42">
        <w:rPr>
          <w:rFonts w:cs="Open Sans"/>
        </w:rPr>
        <w:t>Commissions 2018 report: ‘A Future Without Violence’</w:t>
      </w:r>
      <w:r>
        <w:rPr>
          <w:rFonts w:cs="Open Sans"/>
        </w:rPr>
        <w:t xml:space="preserve"> </w:t>
      </w:r>
      <w:r>
        <w:rPr>
          <w:color w:val="000000" w:themeColor="text1"/>
        </w:rPr>
        <w:t xml:space="preserve">– </w:t>
      </w:r>
      <w:r w:rsidRPr="00684D42">
        <w:rPr>
          <w:rFonts w:cs="Open Sans"/>
        </w:rPr>
        <w:t>the Committee recommend</w:t>
      </w:r>
      <w:r>
        <w:rPr>
          <w:rFonts w:cs="Open Sans"/>
        </w:rPr>
        <w:t>ed</w:t>
      </w:r>
      <w:r w:rsidRPr="00684D42">
        <w:rPr>
          <w:rFonts w:cs="Open Sans"/>
        </w:rPr>
        <w:t xml:space="preserve"> that its findings be implemented.</w:t>
      </w:r>
    </w:p>
    <w:p w14:paraId="307C136D" w14:textId="1563DFA2" w:rsidR="00560961" w:rsidRPr="00290AFD" w:rsidRDefault="00560961" w:rsidP="002A2C0F">
      <w:pPr>
        <w:spacing w:before="360"/>
        <w:rPr>
          <w:i/>
        </w:rPr>
      </w:pPr>
      <w:bookmarkStart w:id="160" w:name="_Toc46927069"/>
      <w:r w:rsidRPr="00290AFD">
        <w:rPr>
          <w:i/>
        </w:rPr>
        <w:t>Convention on the Rights of the Child (CRC</w:t>
      </w:r>
      <w:r w:rsidRPr="00290AFD">
        <w:rPr>
          <w:i/>
          <w:iCs/>
        </w:rPr>
        <w:t>)</w:t>
      </w:r>
      <w:r w:rsidRPr="00290AFD">
        <w:rPr>
          <w:i/>
        </w:rPr>
        <w:t xml:space="preserve"> </w:t>
      </w:r>
    </w:p>
    <w:bookmarkEnd w:id="160"/>
    <w:p w14:paraId="06CF4C49" w14:textId="76BE3C05" w:rsidR="00560961" w:rsidRPr="001E39A2" w:rsidRDefault="00560961" w:rsidP="001E39A2">
      <w:pPr>
        <w:rPr>
          <w:rFonts w:ascii="Calibri" w:eastAsiaTheme="minorHAnsi" w:hAnsi="Calibri"/>
          <w:sz w:val="22"/>
          <w:szCs w:val="22"/>
        </w:rPr>
      </w:pPr>
      <w:r>
        <w:t xml:space="preserve">Every five years, the Australian Government reports to the United Nations Committee on the Rights of the Child on how children are faring in Australia and what it is doing to protect children’s rights. </w:t>
      </w:r>
    </w:p>
    <w:p w14:paraId="4FF6EF7E" w14:textId="2FA8C1E4" w:rsidR="00560961" w:rsidRPr="001E39A2" w:rsidRDefault="00560961" w:rsidP="008A6FBA">
      <w:pPr>
        <w:rPr>
          <w:rFonts w:ascii="Calibri" w:hAnsi="Calibri" w:cs="Calibri"/>
          <w:sz w:val="22"/>
          <w:szCs w:val="22"/>
        </w:rPr>
      </w:pPr>
      <w:r>
        <w:lastRenderedPageBreak/>
        <w:t xml:space="preserve">In February 2019, Commissioner Mitchell addressed the UN Committee and assisted them </w:t>
      </w:r>
      <w:r w:rsidRPr="008A6FBA">
        <w:t xml:space="preserve">in looking </w:t>
      </w:r>
      <w:r>
        <w:t xml:space="preserve">at the major issues facing children living in Australia. Following this, in this reporting period, the Committee provided the Australian Government with a list of issues to address in writing by August 2019. In this same period, the Australian Government appeared before the Committee in Geneva (September 2019). As part of this process, Commissioner Mitchell met with the Committee to help in its deliberations. Subsequently, the Committee issued its concluding observations on Australia’s progress in meeting its obligations to children under the Convention on the Rights of the Child. </w:t>
      </w:r>
    </w:p>
    <w:p w14:paraId="7BDB03AB" w14:textId="63A451FC" w:rsidR="004B04C4" w:rsidRDefault="00560961" w:rsidP="00557FEF">
      <w:pPr>
        <w:rPr>
          <w:highlight w:val="cyan"/>
        </w:rPr>
      </w:pPr>
      <w:r w:rsidRPr="00684D42">
        <w:rPr>
          <w:rFonts w:cs="Open Sans"/>
        </w:rPr>
        <w:t xml:space="preserve">In </w:t>
      </w:r>
      <w:r>
        <w:rPr>
          <w:rFonts w:cs="Open Sans"/>
        </w:rPr>
        <w:t xml:space="preserve">examining </w:t>
      </w:r>
      <w:r w:rsidRPr="00684D42">
        <w:rPr>
          <w:rFonts w:cs="Open Sans"/>
        </w:rPr>
        <w:t>the effectiveness of our participation</w:t>
      </w:r>
      <w:r>
        <w:rPr>
          <w:rFonts w:cs="Open Sans"/>
        </w:rPr>
        <w:t xml:space="preserve"> through the extent</w:t>
      </w:r>
      <w:r w:rsidRPr="00684D42">
        <w:rPr>
          <w:rFonts w:cs="Open Sans"/>
        </w:rPr>
        <w:t xml:space="preserve"> </w:t>
      </w:r>
      <w:r>
        <w:rPr>
          <w:rFonts w:cs="Open Sans"/>
        </w:rPr>
        <w:t xml:space="preserve">to which our </w:t>
      </w:r>
      <w:r w:rsidRPr="00684D42">
        <w:rPr>
          <w:rFonts w:cs="Open Sans"/>
        </w:rPr>
        <w:t xml:space="preserve">recommendations were considered in the Committee’s </w:t>
      </w:r>
      <w:r>
        <w:rPr>
          <w:rFonts w:cs="Open Sans"/>
        </w:rPr>
        <w:t>c</w:t>
      </w:r>
      <w:r w:rsidRPr="00684D42">
        <w:rPr>
          <w:rFonts w:cs="Open Sans"/>
        </w:rPr>
        <w:t xml:space="preserve">oncluding </w:t>
      </w:r>
      <w:r>
        <w:rPr>
          <w:rFonts w:cs="Open Sans"/>
        </w:rPr>
        <w:t>o</w:t>
      </w:r>
      <w:r w:rsidRPr="00684D42">
        <w:rPr>
          <w:rFonts w:cs="Open Sans"/>
        </w:rPr>
        <w:t>bservations repor</w:t>
      </w:r>
      <w:r>
        <w:rPr>
          <w:rFonts w:cs="Open Sans"/>
        </w:rPr>
        <w:t>t</w:t>
      </w:r>
      <w:r w:rsidRPr="000D5B10">
        <w:t xml:space="preserve"> </w:t>
      </w:r>
      <w:r>
        <w:t>on Australia’s progress in meeting its obligations to children under the Convention on the Rights of the Child,</w:t>
      </w:r>
      <w:r>
        <w:rPr>
          <w:rFonts w:cs="Open Sans"/>
        </w:rPr>
        <w:t xml:space="preserve"> we found that, </w:t>
      </w:r>
      <w:r w:rsidRPr="000146A5">
        <w:rPr>
          <w:rFonts w:cs="Open Sans"/>
        </w:rPr>
        <w:t>of</w:t>
      </w:r>
      <w:r w:rsidRPr="000146A5">
        <w:t xml:space="preserve"> 60 recommendations made to the Committee, </w:t>
      </w:r>
      <w:r w:rsidRPr="004D4924">
        <w:rPr>
          <w:b/>
          <w:bCs/>
        </w:rPr>
        <w:t>65%</w:t>
      </w:r>
      <w:r w:rsidR="000F329A">
        <w:rPr>
          <w:b/>
          <w:bCs/>
        </w:rPr>
        <w:t xml:space="preserve"> </w:t>
      </w:r>
      <w:r w:rsidRPr="000146A5">
        <w:t>of these were</w:t>
      </w:r>
      <w:r>
        <w:t xml:space="preserve"> reflected</w:t>
      </w:r>
      <w:r w:rsidRPr="000146A5">
        <w:t xml:space="preserve"> in </w:t>
      </w:r>
      <w:r>
        <w:t>the Committee’s own r</w:t>
      </w:r>
      <w:r w:rsidRPr="000146A5">
        <w:t>ecommendations</w:t>
      </w:r>
      <w:r>
        <w:t>.</w:t>
      </w:r>
      <w:r w:rsidR="000F329A" w:rsidRPr="000F329A">
        <w:rPr>
          <w:rStyle w:val="FootnoteReference"/>
        </w:rPr>
        <w:t xml:space="preserve"> </w:t>
      </w:r>
      <w:r w:rsidR="004B04C4" w:rsidRPr="00387B63">
        <w:rPr>
          <w:rStyle w:val="EndnoteReference"/>
        </w:rPr>
        <w:endnoteReference w:id="7"/>
      </w:r>
    </w:p>
    <w:p w14:paraId="7D1DECD6" w14:textId="6B42CDFD" w:rsidR="00560961" w:rsidRDefault="00560961" w:rsidP="00B15F2B">
      <w:pPr>
        <w:pStyle w:val="AHRCHeading3"/>
      </w:pPr>
      <w:bookmarkStart w:id="161" w:name="_Toc46927072"/>
      <w:r>
        <w:rPr>
          <w:lang w:val="en-US"/>
        </w:rPr>
        <w:t xml:space="preserve">Progress </w:t>
      </w:r>
      <w:r w:rsidRPr="004C37B0">
        <w:rPr>
          <w:lang w:val="en-US"/>
        </w:rPr>
        <w:t>indicato</w:t>
      </w:r>
      <w:r>
        <w:rPr>
          <w:lang w:val="en-US"/>
        </w:rPr>
        <w:t>r</w:t>
      </w:r>
      <w:r>
        <w:t>s</w:t>
      </w:r>
      <w:r w:rsidRPr="00684D42">
        <w:t xml:space="preserve"> 1.33 </w:t>
      </w:r>
      <w:bookmarkEnd w:id="161"/>
      <w:r>
        <w:t xml:space="preserve">and </w:t>
      </w:r>
      <w:r w:rsidRPr="00684D42">
        <w:t>1.34 [PBS target</w:t>
      </w:r>
      <w:r>
        <w:t xml:space="preserve">s] </w:t>
      </w:r>
    </w:p>
    <w:p w14:paraId="12F1C80C" w14:textId="6FB2E5C5" w:rsidR="00560961" w:rsidRPr="00684D42" w:rsidRDefault="00560961" w:rsidP="007856A6">
      <w:r>
        <w:t>Respectively: The m</w:t>
      </w:r>
      <w:r w:rsidRPr="00684D42">
        <w:t>ajority of our applications to the courts for leave to appear are accepted</w:t>
      </w:r>
      <w:bookmarkStart w:id="162" w:name="_Toc46927074"/>
      <w:r>
        <w:t xml:space="preserve">; </w:t>
      </w:r>
      <w:r w:rsidRPr="00684D42">
        <w:t>Instances of our court submissions reflected in the final judgment of the matter.</w:t>
      </w:r>
    </w:p>
    <w:p w14:paraId="60943CBD" w14:textId="4BA04DAD" w:rsidR="00560961" w:rsidRDefault="00560961" w:rsidP="00A578F9">
      <w:pPr>
        <w:pStyle w:val="AHRCHeading4"/>
      </w:pPr>
      <w:bookmarkStart w:id="163" w:name="_Toc46927073"/>
      <w:bookmarkStart w:id="164" w:name="_Toc48556212"/>
      <w:bookmarkEnd w:id="162"/>
      <w:r>
        <w:t>Contribution of expertise on human rights to court process</w:t>
      </w:r>
      <w:bookmarkEnd w:id="163"/>
      <w:bookmarkEnd w:id="164"/>
    </w:p>
    <w:p w14:paraId="302DA205" w14:textId="1D808EBF" w:rsidR="00560961" w:rsidRDefault="00560961" w:rsidP="00AE4023">
      <w:r>
        <w:t>The Commission has the power to intervene, with the leave of the Court, in proceedings that involve issues of race, sex, age and disability discrimination, human rights issues and equal opportunity in employment.</w:t>
      </w:r>
    </w:p>
    <w:p w14:paraId="795F8911" w14:textId="267F1321" w:rsidR="00560961" w:rsidRDefault="00560961" w:rsidP="00AE4023">
      <w:r>
        <w:t xml:space="preserve">In this period, the Commission made </w:t>
      </w:r>
      <w:r>
        <w:rPr>
          <w:b/>
          <w:bCs/>
        </w:rPr>
        <w:t xml:space="preserve">5 </w:t>
      </w:r>
      <w:r>
        <w:t xml:space="preserve">applications for leave to intervene, with </w:t>
      </w:r>
      <w:r w:rsidRPr="0038730E">
        <w:rPr>
          <w:b/>
        </w:rPr>
        <w:t>all</w:t>
      </w:r>
      <w:r w:rsidRPr="0038730E">
        <w:rPr>
          <w:b/>
          <w:bCs/>
        </w:rPr>
        <w:t xml:space="preserve"> </w:t>
      </w:r>
      <w:r>
        <w:t>being</w:t>
      </w:r>
      <w:r w:rsidRPr="0038730E">
        <w:t xml:space="preserve"> granted by the Courts</w:t>
      </w:r>
      <w:r>
        <w:t>. Judgment was handed down in four of the matters in which we intervened. The case study below is an analysis developed from one of the four judgments and provides an illustration of our submissions being reflected in the final judgment.</w:t>
      </w:r>
    </w:p>
    <w:p w14:paraId="740D9D2C" w14:textId="49538610" w:rsidR="00DA2E51" w:rsidRDefault="00DA2E51" w:rsidP="00AE4023"/>
    <w:p w14:paraId="244AEF01" w14:textId="69BFAF02" w:rsidR="00DA2E51" w:rsidRDefault="00DA2E51" w:rsidP="00AE4023"/>
    <w:p w14:paraId="79A9E206" w14:textId="0550FB84" w:rsidR="00DA2E51" w:rsidRDefault="00DA2E51" w:rsidP="00AE4023"/>
    <w:p w14:paraId="0ECDA9D5" w14:textId="02F910AC" w:rsidR="00DA2E51" w:rsidRDefault="00DA2E51" w:rsidP="00AE4023"/>
    <w:p w14:paraId="2801441E" w14:textId="77777777" w:rsidR="00DA2E51" w:rsidRDefault="00DA2E51" w:rsidP="00AE4023"/>
    <w:tbl>
      <w:tblPr>
        <w:tblStyle w:val="TableGrid"/>
        <w:tblW w:w="0" w:type="auto"/>
        <w:shd w:val="clear" w:color="auto" w:fill="E7E6E6" w:themeFill="background2"/>
        <w:tblLook w:val="04A0" w:firstRow="1" w:lastRow="0" w:firstColumn="1" w:lastColumn="0" w:noHBand="0" w:noVBand="1"/>
      </w:tblPr>
      <w:tblGrid>
        <w:gridCol w:w="9060"/>
      </w:tblGrid>
      <w:tr w:rsidR="00560961" w:rsidRPr="006F3ADB" w14:paraId="1DB251ED" w14:textId="77777777" w:rsidTr="0091533B">
        <w:tc>
          <w:tcPr>
            <w:tcW w:w="9060" w:type="dxa"/>
            <w:tcBorders>
              <w:top w:val="nil"/>
              <w:left w:val="nil"/>
              <w:bottom w:val="nil"/>
              <w:right w:val="nil"/>
            </w:tcBorders>
            <w:shd w:val="clear" w:color="auto" w:fill="E7E6E6" w:themeFill="background2"/>
          </w:tcPr>
          <w:p w14:paraId="33EF5EC0" w14:textId="49C9C99F" w:rsidR="00560961" w:rsidRPr="00290AFD" w:rsidRDefault="00560961" w:rsidP="001B0C63">
            <w:pPr>
              <w:rPr>
                <w:i/>
                <w:sz w:val="22"/>
                <w:szCs w:val="22"/>
                <w:lang w:val="en-US"/>
              </w:rPr>
            </w:pPr>
            <w:r w:rsidRPr="00290AFD">
              <w:rPr>
                <w:i/>
                <w:sz w:val="22"/>
                <w:szCs w:val="22"/>
              </w:rPr>
              <w:lastRenderedPageBreak/>
              <w:t xml:space="preserve">Case study 3: </w:t>
            </w:r>
            <w:r w:rsidRPr="00290AFD">
              <w:rPr>
                <w:i/>
                <w:sz w:val="22"/>
                <w:szCs w:val="22"/>
                <w:lang w:val="en-US"/>
              </w:rPr>
              <w:t>CLM18 v Minister for Home Affairs [2019] FCAFC 170</w:t>
            </w:r>
          </w:p>
          <w:p w14:paraId="408DBCE6" w14:textId="7297D790" w:rsidR="00560961" w:rsidRPr="006F3ADB" w:rsidRDefault="00560961" w:rsidP="00A02B26">
            <w:pPr>
              <w:rPr>
                <w:sz w:val="22"/>
                <w:szCs w:val="22"/>
              </w:rPr>
            </w:pPr>
            <w:r w:rsidRPr="006F3ADB">
              <w:rPr>
                <w:sz w:val="22"/>
                <w:szCs w:val="22"/>
              </w:rPr>
              <w:t xml:space="preserve">This case dealt with the question of what amounts to a fair process for assessing the protection claims of an asylum seeker. </w:t>
            </w:r>
          </w:p>
          <w:p w14:paraId="2DE24F43" w14:textId="376A2AFA" w:rsidR="00560961" w:rsidRPr="006F3ADB" w:rsidRDefault="00560961" w:rsidP="00A02B26">
            <w:pPr>
              <w:rPr>
                <w:sz w:val="22"/>
                <w:szCs w:val="22"/>
              </w:rPr>
            </w:pPr>
            <w:r w:rsidRPr="006F3ADB">
              <w:rPr>
                <w:rFonts w:cs="Open Sans"/>
                <w:sz w:val="22"/>
                <w:szCs w:val="22"/>
              </w:rPr>
              <w:t xml:space="preserve">Between 13 August 2012 and 31 December 2013, around 30,000 asylum seekers arrived in Australia by boat. This group was referred to by the Australian Government as the ‘legacy caseload’. They were initially unable to apply for protection visas because of a statutory bar in s 46A of the </w:t>
            </w:r>
            <w:r w:rsidRPr="006F3ADB">
              <w:rPr>
                <w:rFonts w:cs="Open Sans"/>
                <w:i/>
                <w:sz w:val="22"/>
                <w:szCs w:val="22"/>
              </w:rPr>
              <w:t>Migration Act 1958</w:t>
            </w:r>
            <w:r w:rsidRPr="006F3ADB">
              <w:rPr>
                <w:rFonts w:cs="Open Sans"/>
                <w:sz w:val="22"/>
                <w:szCs w:val="22"/>
              </w:rPr>
              <w:t xml:space="preserve"> (Cth). After temporary protection visas were reintroduced, the statutory bar was progressively lifted for members of the legacy caseload between 2015 and 2017. In May 2017, the</w:t>
            </w:r>
            <w:r w:rsidRPr="6D94D176">
              <w:rPr>
                <w:rFonts w:cs="Open Sans"/>
                <w:sz w:val="22"/>
                <w:szCs w:val="22"/>
              </w:rPr>
              <w:t xml:space="preserve"> Australian</w:t>
            </w:r>
            <w:r w:rsidRPr="006F3ADB">
              <w:rPr>
                <w:rFonts w:cs="Open Sans"/>
                <w:sz w:val="22"/>
                <w:szCs w:val="22"/>
              </w:rPr>
              <w:t xml:space="preserve"> Government set a deadline of 1 October 2017 for applications to be made. At the time the deadline expired, there were 71 people who had not lodged an application.</w:t>
            </w:r>
          </w:p>
          <w:p w14:paraId="3904A97B" w14:textId="2DEF2BF7" w:rsidR="00560961" w:rsidRPr="006F3ADB" w:rsidRDefault="00560961" w:rsidP="00AE4023">
            <w:pPr>
              <w:rPr>
                <w:sz w:val="22"/>
                <w:szCs w:val="22"/>
              </w:rPr>
            </w:pPr>
            <w:r w:rsidRPr="006F3ADB">
              <w:rPr>
                <w:sz w:val="22"/>
                <w:szCs w:val="22"/>
              </w:rPr>
              <w:t xml:space="preserve">The Department of Home Affairs established an internal process </w:t>
            </w:r>
            <w:r w:rsidRPr="6D94D176">
              <w:rPr>
                <w:sz w:val="22"/>
                <w:szCs w:val="22"/>
              </w:rPr>
              <w:t xml:space="preserve">to </w:t>
            </w:r>
            <w:r w:rsidRPr="006F3ADB">
              <w:rPr>
                <w:sz w:val="22"/>
                <w:szCs w:val="22"/>
              </w:rPr>
              <w:t>deal with the claims made by the 71 people who missed the deadline. This involved a desk review of documents already held by the Department to see if these people had plausible protection claims and compelling circumstances for missing the deadline. However, the people were not given an opportunity to make further submissions or to comment on adverse information held by the Department.</w:t>
            </w:r>
          </w:p>
          <w:p w14:paraId="02E69F8D" w14:textId="60E7EC71" w:rsidR="00560961" w:rsidRPr="006F3ADB" w:rsidRDefault="00560961" w:rsidP="00AE4023">
            <w:pPr>
              <w:rPr>
                <w:sz w:val="22"/>
                <w:szCs w:val="22"/>
              </w:rPr>
            </w:pPr>
            <w:r w:rsidRPr="006F3ADB">
              <w:rPr>
                <w:sz w:val="22"/>
                <w:szCs w:val="22"/>
              </w:rPr>
              <w:t xml:space="preserve">The Department said it was not required to afford people ‘procedural fairness’ because the process it established was ‘non-statutory’. </w:t>
            </w:r>
            <w:r w:rsidRPr="6D94D176">
              <w:rPr>
                <w:sz w:val="22"/>
                <w:szCs w:val="22"/>
              </w:rPr>
              <w:t>However, the</w:t>
            </w:r>
            <w:r w:rsidRPr="006F3ADB">
              <w:rPr>
                <w:sz w:val="22"/>
                <w:szCs w:val="22"/>
              </w:rPr>
              <w:t xml:space="preserve"> Full Court of the Federal Court agreed with submissions made by the Appellant and the Commission that the process was statutory and was required to be procedurally fair. The High Court refused the Minister special leave to appeal.</w:t>
            </w:r>
          </w:p>
          <w:p w14:paraId="036AF063" w14:textId="77777777" w:rsidR="00560961" w:rsidRPr="006F3ADB" w:rsidRDefault="00560961" w:rsidP="00F14945">
            <w:pPr>
              <w:spacing w:before="0" w:after="0"/>
              <w:rPr>
                <w:rFonts w:eastAsia="Times New Roman" w:cs="Open Sans"/>
                <w:sz w:val="22"/>
                <w:szCs w:val="22"/>
              </w:rPr>
            </w:pPr>
            <w:r w:rsidRPr="006F3ADB">
              <w:rPr>
                <w:sz w:val="22"/>
                <w:szCs w:val="22"/>
              </w:rPr>
              <w:t>As a result of the judgment, the Department has established a new process for the people who missed the deadline. T</w:t>
            </w:r>
            <w:r w:rsidRPr="006F3ADB">
              <w:rPr>
                <w:rFonts w:eastAsia="Times New Roman" w:cs="Open Sans"/>
                <w:sz w:val="22"/>
                <w:szCs w:val="22"/>
              </w:rPr>
              <w:t xml:space="preserve">hey will be provided an opportunity to make submissions to the Department, and all people who raise plausible protection claims will have their cases referred to the Minister for consideration of raising the bar under s 46A. </w:t>
            </w:r>
          </w:p>
          <w:p w14:paraId="0D5F57A7" w14:textId="1A3BCE6D" w:rsidR="00560961" w:rsidRPr="006F3ADB" w:rsidRDefault="00560961" w:rsidP="00F14945">
            <w:pPr>
              <w:spacing w:before="0" w:after="0"/>
              <w:rPr>
                <w:rFonts w:eastAsia="Times New Roman" w:cs="Open Sans"/>
                <w:sz w:val="22"/>
                <w:szCs w:val="22"/>
              </w:rPr>
            </w:pPr>
          </w:p>
        </w:tc>
      </w:tr>
    </w:tbl>
    <w:p w14:paraId="6DBE9B59" w14:textId="77777777" w:rsidR="00560961" w:rsidRPr="00684D42" w:rsidRDefault="00560961" w:rsidP="00684D42">
      <w:pPr>
        <w:spacing w:before="120" w:after="120"/>
        <w:rPr>
          <w:rFonts w:cs="Open Sans"/>
          <w:color w:val="000000" w:themeColor="text1"/>
          <w:sz w:val="20"/>
          <w:szCs w:val="20"/>
        </w:rPr>
      </w:pPr>
    </w:p>
    <w:p w14:paraId="445AA65C" w14:textId="77777777" w:rsidR="00560961" w:rsidRPr="00684D42" w:rsidRDefault="00560961" w:rsidP="00684D42">
      <w:pPr>
        <w:sectPr w:rsidR="00560961" w:rsidRPr="00684D42" w:rsidSect="00D7407A">
          <w:endnotePr>
            <w:numFmt w:val="decimal"/>
          </w:endnotePr>
          <w:pgSz w:w="11906" w:h="16838" w:code="9"/>
          <w:pgMar w:top="1134" w:right="1418" w:bottom="1134" w:left="1418" w:header="851" w:footer="851" w:gutter="0"/>
          <w:cols w:space="708"/>
          <w:titlePg/>
          <w:docGrid w:linePitch="360"/>
        </w:sectPr>
      </w:pPr>
    </w:p>
    <w:p w14:paraId="5879F6FA" w14:textId="40B8BCAC" w:rsidR="00560961" w:rsidRPr="00195333" w:rsidRDefault="00560961" w:rsidP="0091533B">
      <w:pPr>
        <w:pStyle w:val="AHRCHeading1"/>
      </w:pPr>
      <w:bookmarkStart w:id="165" w:name="_Toc46927076"/>
      <w:bookmarkStart w:id="166" w:name="_Toc48556215"/>
      <w:bookmarkStart w:id="167" w:name="_Toc52124077"/>
      <w:r w:rsidRPr="00684D42">
        <w:lastRenderedPageBreak/>
        <w:t>Goal 2</w:t>
      </w:r>
      <w:bookmarkEnd w:id="165"/>
      <w:bookmarkEnd w:id="166"/>
      <w:r w:rsidR="0091533B">
        <w:t>:</w:t>
      </w:r>
      <w:r w:rsidRPr="00684D42">
        <w:t xml:space="preserve"> </w:t>
      </w:r>
      <w:r w:rsidRPr="00195333">
        <w:t>More people, communities, and organisations respect and understand human rights</w:t>
      </w:r>
      <w:bookmarkEnd w:id="167"/>
    </w:p>
    <w:p w14:paraId="513A8B79" w14:textId="77777777" w:rsidR="00560961" w:rsidRDefault="00560961" w:rsidP="00195333">
      <w:pPr>
        <w:pStyle w:val="AHRCHeading2"/>
      </w:pPr>
      <w:bookmarkStart w:id="168" w:name="_Toc46927077"/>
      <w:bookmarkStart w:id="169" w:name="_Toc52124078"/>
      <w:r w:rsidRPr="00684D42">
        <w:t>Outcome 2.1 [PBS criterion]</w:t>
      </w:r>
      <w:bookmarkEnd w:id="168"/>
      <w:bookmarkEnd w:id="169"/>
      <w:r w:rsidRPr="00684D42">
        <w:t xml:space="preserve"> </w:t>
      </w:r>
    </w:p>
    <w:p w14:paraId="5A04C549" w14:textId="38DEAA5D" w:rsidR="00560961" w:rsidRPr="00684D42" w:rsidRDefault="00560961" w:rsidP="00A93B02">
      <w:pPr>
        <w:rPr>
          <w:b/>
          <w:sz w:val="28"/>
          <w:szCs w:val="26"/>
        </w:rPr>
      </w:pPr>
      <w:r w:rsidRPr="00684D42">
        <w:t xml:space="preserve">Our education activities increase capability among individuals, communities and organisations to promote and protect human rights and address discrimination. </w:t>
      </w:r>
    </w:p>
    <w:p w14:paraId="38CB9D52" w14:textId="21814A97" w:rsidR="00560961" w:rsidRDefault="00560961" w:rsidP="0091533B">
      <w:pPr>
        <w:pStyle w:val="AHRCHeading3"/>
        <w:rPr>
          <w:lang w:val="en-US"/>
        </w:rPr>
      </w:pPr>
      <w:bookmarkStart w:id="170" w:name="_Toc46927078"/>
      <w:r>
        <w:rPr>
          <w:lang w:val="en-US"/>
        </w:rPr>
        <w:t xml:space="preserve">Progress </w:t>
      </w:r>
      <w:r w:rsidRPr="004C37B0">
        <w:rPr>
          <w:lang w:val="en-US"/>
        </w:rPr>
        <w:t>indicato</w:t>
      </w:r>
      <w:r>
        <w:rPr>
          <w:lang w:val="en-US"/>
        </w:rPr>
        <w:t>r</w:t>
      </w:r>
      <w:r w:rsidRPr="00684D42">
        <w:t xml:space="preserve"> 2.11 </w:t>
      </w:r>
      <w:r w:rsidRPr="00684D42">
        <w:rPr>
          <w:lang w:val="en-US"/>
        </w:rPr>
        <w:t>[PBS target]</w:t>
      </w:r>
      <w:bookmarkEnd w:id="170"/>
      <w:r w:rsidRPr="00684D42">
        <w:rPr>
          <w:lang w:val="en-US"/>
        </w:rPr>
        <w:t xml:space="preserve"> </w:t>
      </w:r>
    </w:p>
    <w:p w14:paraId="04117404" w14:textId="2AC3E8ED" w:rsidR="00560961" w:rsidRPr="00684D42" w:rsidRDefault="00560961" w:rsidP="00A91853">
      <w:pPr>
        <w:spacing w:before="0" w:after="0"/>
        <w:rPr>
          <w:b/>
          <w:szCs w:val="26"/>
          <w:lang w:val="en-US"/>
        </w:rPr>
      </w:pPr>
      <w:r w:rsidRPr="00684D42">
        <w:t>Most participants in our adult training programs report:</w:t>
      </w:r>
    </w:p>
    <w:p w14:paraId="2C9C5F8C" w14:textId="3B54F139" w:rsidR="00560961" w:rsidRPr="00A93B02" w:rsidRDefault="00560961" w:rsidP="00F86C27">
      <w:pPr>
        <w:pStyle w:val="ListParagraph"/>
        <w:numPr>
          <w:ilvl w:val="0"/>
          <w:numId w:val="23"/>
        </w:numPr>
        <w:spacing w:before="0" w:after="0"/>
        <w:rPr>
          <w:lang w:val="en-US" w:eastAsia="en-US"/>
        </w:rPr>
      </w:pPr>
      <w:r w:rsidRPr="00A93B02">
        <w:rPr>
          <w:lang w:val="en-US" w:eastAsia="en-US"/>
        </w:rPr>
        <w:t xml:space="preserve">satisfaction with the quality and relevance of the training </w:t>
      </w:r>
    </w:p>
    <w:p w14:paraId="060A4A24" w14:textId="77777777" w:rsidR="00560961" w:rsidRPr="00A93B02" w:rsidRDefault="00560961" w:rsidP="00F86C27">
      <w:pPr>
        <w:pStyle w:val="ListParagraph"/>
        <w:numPr>
          <w:ilvl w:val="0"/>
          <w:numId w:val="23"/>
        </w:numPr>
        <w:spacing w:before="0" w:after="0"/>
        <w:rPr>
          <w:lang w:val="en-US" w:eastAsia="en-US"/>
        </w:rPr>
      </w:pPr>
      <w:r w:rsidRPr="00A93B02">
        <w:rPr>
          <w:lang w:val="en-US" w:eastAsia="en-US"/>
        </w:rPr>
        <w:t xml:space="preserve">increased understanding, expertise, reframed attitudes. </w:t>
      </w:r>
    </w:p>
    <w:p w14:paraId="214D79EF" w14:textId="5E588994" w:rsidR="00560961" w:rsidRDefault="00560961" w:rsidP="00A578F9">
      <w:pPr>
        <w:pStyle w:val="AHRCHeading4"/>
      </w:pPr>
      <w:bookmarkStart w:id="171" w:name="_Toc46927079"/>
      <w:r>
        <w:t xml:space="preserve">Upholding the Rights of Older Workers training </w:t>
      </w:r>
      <w:r>
        <w:rPr>
          <w:color w:val="000000" w:themeColor="text1"/>
        </w:rPr>
        <w:t xml:space="preserve">– </w:t>
      </w:r>
      <w:r>
        <w:t>NSW Government</w:t>
      </w:r>
    </w:p>
    <w:p w14:paraId="3740F1D8" w14:textId="0CA3B6EF" w:rsidR="00560961" w:rsidRPr="00661A5E" w:rsidRDefault="00560961" w:rsidP="00796D8A">
      <w:pPr>
        <w:spacing w:before="120" w:after="120"/>
        <w:ind w:left="720"/>
        <w:rPr>
          <w:sz w:val="22"/>
          <w:szCs w:val="22"/>
        </w:rPr>
      </w:pPr>
      <w:r w:rsidRPr="00661A5E">
        <w:rPr>
          <w:sz w:val="22"/>
          <w:szCs w:val="22"/>
        </w:rPr>
        <w:t>‘I didn’t realise until today that ageism was a thing … now I’m going back to my office to see how I can change how I work</w:t>
      </w:r>
      <w:r w:rsidR="00FD23A9">
        <w:rPr>
          <w:sz w:val="22"/>
          <w:szCs w:val="22"/>
        </w:rPr>
        <w:t>.</w:t>
      </w:r>
      <w:r w:rsidRPr="00661A5E">
        <w:rPr>
          <w:sz w:val="22"/>
          <w:szCs w:val="22"/>
        </w:rPr>
        <w:t>’</w:t>
      </w:r>
    </w:p>
    <w:p w14:paraId="22E52C81" w14:textId="446F5EA7" w:rsidR="00560961" w:rsidRPr="00692E6E" w:rsidRDefault="00560961" w:rsidP="00661A5E">
      <w:pPr>
        <w:spacing w:before="120" w:after="120"/>
        <w:ind w:left="720"/>
        <w:jc w:val="right"/>
        <w:rPr>
          <w:sz w:val="22"/>
          <w:szCs w:val="22"/>
        </w:rPr>
      </w:pPr>
      <w:r w:rsidRPr="00692E6E">
        <w:rPr>
          <w:sz w:val="22"/>
          <w:szCs w:val="22"/>
        </w:rPr>
        <w:t>—training participant</w:t>
      </w:r>
    </w:p>
    <w:p w14:paraId="107AA5BE" w14:textId="2370F306" w:rsidR="00560961" w:rsidRDefault="00560961" w:rsidP="00525B58">
      <w:r>
        <w:t xml:space="preserve">This initiative, to deliver and evaluate ten face-to-face workshops with NSW Government’s Department of Communities and Justice staff began in the previous period and was completed and evaluated in this period. The findings are summarised below. The results are an example of how our face-to-face training programs meet indicator 2.11 and the PBS target through employers’ staff training programs. </w:t>
      </w:r>
    </w:p>
    <w:tbl>
      <w:tblPr>
        <w:tblStyle w:val="TableGrid"/>
        <w:tblW w:w="0" w:type="auto"/>
        <w:shd w:val="clear" w:color="auto" w:fill="E7E6E6" w:themeFill="background2"/>
        <w:tblCellMar>
          <w:top w:w="284" w:type="dxa"/>
          <w:left w:w="284" w:type="dxa"/>
          <w:bottom w:w="284" w:type="dxa"/>
          <w:right w:w="284" w:type="dxa"/>
        </w:tblCellMar>
        <w:tblLook w:val="04A0" w:firstRow="1" w:lastRow="0" w:firstColumn="1" w:lastColumn="0" w:noHBand="0" w:noVBand="1"/>
      </w:tblPr>
      <w:tblGrid>
        <w:gridCol w:w="9060"/>
      </w:tblGrid>
      <w:tr w:rsidR="00560961" w14:paraId="59BC7CB0" w14:textId="77777777" w:rsidTr="0091533B">
        <w:tc>
          <w:tcPr>
            <w:tcW w:w="9060" w:type="dxa"/>
            <w:tcBorders>
              <w:top w:val="nil"/>
              <w:left w:val="nil"/>
              <w:bottom w:val="nil"/>
              <w:right w:val="nil"/>
            </w:tcBorders>
            <w:shd w:val="clear" w:color="auto" w:fill="E7E6E6" w:themeFill="background2"/>
          </w:tcPr>
          <w:p w14:paraId="4411B270" w14:textId="043C49E6" w:rsidR="00560961" w:rsidRDefault="00560961" w:rsidP="00740D0B">
            <w:pPr>
              <w:spacing w:before="120" w:after="120"/>
            </w:pPr>
            <w:r w:rsidRPr="000954F2">
              <w:rPr>
                <w:b/>
                <w:bCs/>
              </w:rPr>
              <w:t>96%</w:t>
            </w:r>
            <w:r w:rsidRPr="000954F2">
              <w:t xml:space="preserve"> </w:t>
            </w:r>
            <w:r>
              <w:t>of respondents</w:t>
            </w:r>
            <w:r w:rsidRPr="000954F2">
              <w:t xml:space="preserve"> reported they </w:t>
            </w:r>
            <w:r w:rsidRPr="00206153">
              <w:t>benefited</w:t>
            </w:r>
            <w:r w:rsidRPr="000954F2">
              <w:rPr>
                <w:b/>
                <w:bCs/>
              </w:rPr>
              <w:t xml:space="preserve"> </w:t>
            </w:r>
            <w:r w:rsidRPr="000954F2">
              <w:t>from the training</w:t>
            </w:r>
          </w:p>
          <w:p w14:paraId="5327034F" w14:textId="203E0E4F" w:rsidR="00560961" w:rsidRDefault="00560961" w:rsidP="00740D0B">
            <w:pPr>
              <w:spacing w:before="120" w:after="120"/>
            </w:pPr>
            <w:r w:rsidRPr="009D27E6">
              <w:rPr>
                <w:b/>
                <w:bCs/>
              </w:rPr>
              <w:t>99%</w:t>
            </w:r>
            <w:r>
              <w:rPr>
                <w:b/>
                <w:bCs/>
              </w:rPr>
              <w:t xml:space="preserve"> </w:t>
            </w:r>
            <w:r w:rsidRPr="009D27E6">
              <w:t xml:space="preserve">said the training was </w:t>
            </w:r>
            <w:r w:rsidRPr="00206153">
              <w:t>well facilitated</w:t>
            </w:r>
          </w:p>
          <w:p w14:paraId="28F54319" w14:textId="1F608BD6" w:rsidR="00560961" w:rsidRDefault="00560961" w:rsidP="00740D0B">
            <w:pPr>
              <w:spacing w:before="120" w:after="120"/>
            </w:pPr>
            <w:r w:rsidRPr="009D27E6">
              <w:rPr>
                <w:b/>
                <w:bCs/>
              </w:rPr>
              <w:t>97%</w:t>
            </w:r>
            <w:r>
              <w:rPr>
                <w:b/>
                <w:bCs/>
              </w:rPr>
              <w:t xml:space="preserve"> </w:t>
            </w:r>
            <w:r>
              <w:t xml:space="preserve">said the </w:t>
            </w:r>
            <w:r w:rsidRPr="00206153">
              <w:t>activities supported learning.</w:t>
            </w:r>
          </w:p>
          <w:p w14:paraId="7DCB5AB1" w14:textId="413A561E" w:rsidR="00560961" w:rsidRDefault="00560961" w:rsidP="00740D0B">
            <w:pPr>
              <w:spacing w:before="120" w:after="120"/>
            </w:pPr>
            <w:r>
              <w:t xml:space="preserve">A before-to-after training impact analysis showed that: </w:t>
            </w:r>
          </w:p>
          <w:p w14:paraId="3EDE2E9C" w14:textId="5A4E6125" w:rsidR="00560961" w:rsidRDefault="00560961" w:rsidP="00740D0B">
            <w:pPr>
              <w:spacing w:before="120" w:after="120"/>
            </w:pPr>
            <w:r w:rsidRPr="00F00458">
              <w:rPr>
                <w:b/>
                <w:bCs/>
              </w:rPr>
              <w:t xml:space="preserve">All </w:t>
            </w:r>
            <w:r>
              <w:t>increased their understanding of the topics covered</w:t>
            </w:r>
          </w:p>
          <w:p w14:paraId="01722BFC" w14:textId="5A81EF2B" w:rsidR="00560961" w:rsidRDefault="00560961" w:rsidP="00740D0B">
            <w:pPr>
              <w:spacing w:before="120" w:after="120"/>
            </w:pPr>
            <w:r w:rsidRPr="00F00458">
              <w:rPr>
                <w:b/>
                <w:bCs/>
              </w:rPr>
              <w:lastRenderedPageBreak/>
              <w:t xml:space="preserve">All </w:t>
            </w:r>
            <w:r>
              <w:t>increased their ability to foster an age friendly workplace</w:t>
            </w:r>
          </w:p>
          <w:p w14:paraId="46CC3DAE" w14:textId="216350DF" w:rsidR="00560961" w:rsidRPr="00E63005" w:rsidRDefault="00560961" w:rsidP="00452726">
            <w:pPr>
              <w:spacing w:before="120" w:after="120"/>
              <w:ind w:left="720"/>
              <w:rPr>
                <w:sz w:val="22"/>
                <w:szCs w:val="22"/>
              </w:rPr>
            </w:pPr>
            <w:r w:rsidRPr="00E63005">
              <w:rPr>
                <w:sz w:val="22"/>
                <w:szCs w:val="22"/>
              </w:rPr>
              <w:t>’The most interesting training session I have attended this year! [names trainer] was a fabulous facilitator with deep knowledge of this topic</w:t>
            </w:r>
            <w:r w:rsidR="00FD23A9">
              <w:rPr>
                <w:sz w:val="22"/>
                <w:szCs w:val="22"/>
              </w:rPr>
              <w:t>.</w:t>
            </w:r>
            <w:r w:rsidRPr="00E63005">
              <w:rPr>
                <w:sz w:val="22"/>
                <w:szCs w:val="22"/>
              </w:rPr>
              <w:t>’</w:t>
            </w:r>
          </w:p>
          <w:p w14:paraId="246716A7" w14:textId="77777777" w:rsidR="00560961" w:rsidRPr="00E63005" w:rsidRDefault="00560961" w:rsidP="007E2EA0">
            <w:pPr>
              <w:spacing w:before="120" w:after="120"/>
              <w:ind w:left="720"/>
              <w:rPr>
                <w:sz w:val="22"/>
                <w:szCs w:val="22"/>
              </w:rPr>
            </w:pPr>
            <w:r w:rsidRPr="00E63005">
              <w:rPr>
                <w:sz w:val="22"/>
                <w:szCs w:val="22"/>
              </w:rPr>
              <w:t>‘A great combination of facts and practical examples of tangible things you can do at work.’</w:t>
            </w:r>
          </w:p>
          <w:p w14:paraId="21DCC15D" w14:textId="77777777" w:rsidR="00560961" w:rsidRPr="00E63005" w:rsidRDefault="00560961" w:rsidP="007E2EA0">
            <w:pPr>
              <w:spacing w:before="120" w:after="120"/>
              <w:ind w:left="720"/>
              <w:rPr>
                <w:sz w:val="22"/>
                <w:szCs w:val="22"/>
              </w:rPr>
            </w:pPr>
            <w:r w:rsidRPr="00E63005">
              <w:rPr>
                <w:sz w:val="22"/>
                <w:szCs w:val="22"/>
              </w:rPr>
              <w:t>‘The discussion…especially the economic benefits if the over 50s participate in the workforce blew me away!!’</w:t>
            </w:r>
          </w:p>
          <w:p w14:paraId="5B07318E" w14:textId="77777777" w:rsidR="00560961" w:rsidRPr="00E63005" w:rsidRDefault="00560961" w:rsidP="00421AA9">
            <w:pPr>
              <w:spacing w:before="120" w:after="120"/>
              <w:ind w:left="720"/>
              <w:rPr>
                <w:sz w:val="22"/>
                <w:szCs w:val="22"/>
              </w:rPr>
            </w:pPr>
            <w:r w:rsidRPr="00E63005">
              <w:rPr>
                <w:sz w:val="22"/>
                <w:szCs w:val="22"/>
              </w:rPr>
              <w:t>‘It has made me rethink my assumptions of many situations.’</w:t>
            </w:r>
          </w:p>
          <w:p w14:paraId="204387C6" w14:textId="656B28C0" w:rsidR="00560961" w:rsidRDefault="00560961" w:rsidP="00E63005">
            <w:pPr>
              <w:spacing w:before="120" w:after="120"/>
              <w:ind w:left="720"/>
              <w:jc w:val="right"/>
            </w:pPr>
            <w:r w:rsidRPr="0078549D">
              <w:rPr>
                <w:sz w:val="22"/>
                <w:szCs w:val="22"/>
              </w:rPr>
              <w:t>—survey respondents</w:t>
            </w:r>
          </w:p>
        </w:tc>
      </w:tr>
    </w:tbl>
    <w:p w14:paraId="5EB4417C" w14:textId="56323AE2" w:rsidR="00560961" w:rsidRDefault="00560961" w:rsidP="006E7747">
      <w:r>
        <w:lastRenderedPageBreak/>
        <w:t xml:space="preserve">As an endorsement of this outcome, the NSW Government commissioned a further training program and other work. However, due to the COVID-19 pandemic, the face-to-face project pivoted to the development and implementation of an online </w:t>
      </w:r>
      <w:r w:rsidRPr="00EB4FEF">
        <w:rPr>
          <w:i/>
        </w:rPr>
        <w:t xml:space="preserve">Upholding the rights of older </w:t>
      </w:r>
      <w:r w:rsidRPr="00EB4FEF">
        <w:rPr>
          <w:i/>
          <w:iCs/>
        </w:rPr>
        <w:t>worker</w:t>
      </w:r>
      <w:r>
        <w:rPr>
          <w:i/>
          <w:iCs/>
        </w:rPr>
        <w:t>s</w:t>
      </w:r>
      <w:r>
        <w:t xml:space="preserve"> training package. Online delivery will ensure training can be delivered within the parameters of existing physical distancing requirements while offering learners greater convenience and flexibility. The reach of online training, to be delivered in 2020–2021, will also be much more substantial. Other ‘age’ resource projects funded by NSW Government are reported under Indicator 2.21.</w:t>
      </w:r>
    </w:p>
    <w:p w14:paraId="25936586" w14:textId="03F56AD0" w:rsidR="00560961" w:rsidRDefault="00560961" w:rsidP="00A578F9">
      <w:pPr>
        <w:pStyle w:val="AHRCHeading4"/>
      </w:pPr>
      <w:r>
        <w:t>Commission-Defence Collaboration</w:t>
      </w:r>
      <w:r>
        <w:softHyphen/>
        <w:t xml:space="preserve">: </w:t>
      </w:r>
      <w:r w:rsidRPr="00684D42">
        <w:t>I</w:t>
      </w:r>
      <w:r>
        <w:t xml:space="preserve">nclusive Leadership Network </w:t>
      </w:r>
      <w:r w:rsidRPr="00684D42">
        <w:t xml:space="preserve">pilot </w:t>
      </w:r>
    </w:p>
    <w:p w14:paraId="13D97405" w14:textId="454CEAC2" w:rsidR="00560961" w:rsidRDefault="00560961" w:rsidP="00F73622">
      <w:pPr>
        <w:rPr>
          <w:rFonts w:eastAsia="Open Sans" w:cs="Open Sans"/>
          <w:color w:val="222222"/>
        </w:rPr>
      </w:pPr>
      <w:r w:rsidRPr="4E6DC1AB">
        <w:rPr>
          <w:rFonts w:eastAsia="Open Sans" w:cs="Open Sans"/>
          <w:color w:val="222222"/>
        </w:rPr>
        <w:t xml:space="preserve">The </w:t>
      </w:r>
      <w:r>
        <w:rPr>
          <w:rFonts w:eastAsia="Open Sans" w:cs="Open Sans"/>
          <w:color w:val="222222"/>
        </w:rPr>
        <w:t>Commission</w:t>
      </w:r>
      <w:r w:rsidRPr="4E6DC1AB">
        <w:rPr>
          <w:rFonts w:eastAsia="Open Sans" w:cs="Open Sans"/>
          <w:color w:val="222222"/>
        </w:rPr>
        <w:t xml:space="preserve"> team developed the Inclusive Leadership Network (ILN)</w:t>
      </w:r>
      <w:r>
        <w:rPr>
          <w:rFonts w:eastAsia="Open Sans" w:cs="Open Sans"/>
          <w:color w:val="222222"/>
        </w:rPr>
        <w:t xml:space="preserve"> pilot project</w:t>
      </w:r>
      <w:r w:rsidRPr="4E6DC1AB">
        <w:rPr>
          <w:rFonts w:eastAsia="Open Sans" w:cs="Open Sans"/>
          <w:color w:val="222222"/>
        </w:rPr>
        <w:t xml:space="preserve">. The ILN aimed to </w:t>
      </w:r>
      <w:r>
        <w:rPr>
          <w:rFonts w:eastAsia="Open Sans" w:cs="Open Sans"/>
          <w:color w:val="222222"/>
        </w:rPr>
        <w:t>prepare</w:t>
      </w:r>
      <w:r w:rsidRPr="4E6DC1AB">
        <w:rPr>
          <w:rFonts w:eastAsia="Open Sans" w:cs="Open Sans"/>
          <w:color w:val="222222"/>
        </w:rPr>
        <w:t xml:space="preserve"> and equip a group of Defence leaders to lead, model, champion and mainstream inclusive leadership practices, and drive cultural reform across Defence. </w:t>
      </w:r>
      <w:r>
        <w:rPr>
          <w:rFonts w:eastAsia="Open Sans" w:cs="Open Sans"/>
          <w:color w:val="222222"/>
        </w:rPr>
        <w:t xml:space="preserve">Commissioner Jenkins and Ken Lay, former </w:t>
      </w:r>
      <w:r w:rsidRPr="002351C2">
        <w:rPr>
          <w:rFonts w:eastAsia="Open Sans" w:cs="Open Sans"/>
          <w:color w:val="222222"/>
        </w:rPr>
        <w:t>Chief Commissioner of Victoria Police</w:t>
      </w:r>
      <w:r>
        <w:rPr>
          <w:rFonts w:eastAsia="Open Sans" w:cs="Open Sans"/>
          <w:color w:val="222222"/>
        </w:rPr>
        <w:t>,</w:t>
      </w:r>
      <w:r w:rsidRPr="4E6DC1AB">
        <w:rPr>
          <w:rFonts w:eastAsia="Open Sans" w:cs="Open Sans"/>
          <w:color w:val="222222"/>
        </w:rPr>
        <w:t xml:space="preserve"> delivered</w:t>
      </w:r>
      <w:r>
        <w:rPr>
          <w:rFonts w:eastAsia="Open Sans" w:cs="Open Sans"/>
          <w:color w:val="222222"/>
        </w:rPr>
        <w:t xml:space="preserve"> the</w:t>
      </w:r>
      <w:r w:rsidRPr="4E6DC1AB">
        <w:rPr>
          <w:rFonts w:eastAsia="Open Sans" w:cs="Open Sans"/>
          <w:color w:val="222222"/>
        </w:rPr>
        <w:t xml:space="preserve"> first ILN pilot from September 2018 to June 2019.</w:t>
      </w:r>
      <w:r>
        <w:rPr>
          <w:rFonts w:eastAsia="Open Sans" w:cs="Open Sans"/>
          <w:color w:val="222222"/>
        </w:rPr>
        <w:t xml:space="preserve"> The pilot evaluation was completed in this reporting period. This snapshot shows how this work meets indicator and PBS target 2.11.</w:t>
      </w:r>
    </w:p>
    <w:p w14:paraId="32D6F55C" w14:textId="7B8F9EF0" w:rsidR="0091533B" w:rsidRDefault="0091533B">
      <w:pPr>
        <w:keepLines w:val="0"/>
        <w:spacing w:before="0" w:after="0"/>
        <w:rPr>
          <w:rFonts w:eastAsia="Open Sans" w:cs="Open Sans"/>
          <w:color w:val="222222"/>
        </w:rPr>
      </w:pPr>
      <w:r>
        <w:rPr>
          <w:rFonts w:eastAsia="Open Sans" w:cs="Open Sans"/>
          <w:color w:val="222222"/>
        </w:rPr>
        <w:br w:type="page"/>
      </w:r>
    </w:p>
    <w:p w14:paraId="4FD15931" w14:textId="77777777" w:rsidR="0091533B" w:rsidRDefault="0091533B" w:rsidP="00F73622">
      <w:pPr>
        <w:rPr>
          <w:rFonts w:eastAsia="Open Sans" w:cs="Open Sans"/>
          <w:color w:val="222222"/>
        </w:rPr>
      </w:pP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shd w:val="clear" w:color="auto" w:fill="DEEAF6" w:themeFill="accent1" w:themeFillTint="33"/>
        <w:tblLook w:val="04A0" w:firstRow="1" w:lastRow="0" w:firstColumn="1" w:lastColumn="0" w:noHBand="0" w:noVBand="1"/>
      </w:tblPr>
      <w:tblGrid>
        <w:gridCol w:w="9060"/>
      </w:tblGrid>
      <w:tr w:rsidR="00560961" w14:paraId="7E608850" w14:textId="77777777" w:rsidTr="0091533B">
        <w:tc>
          <w:tcPr>
            <w:tcW w:w="9060" w:type="dxa"/>
            <w:shd w:val="clear" w:color="auto" w:fill="E7E6E6" w:themeFill="background2"/>
          </w:tcPr>
          <w:p w14:paraId="7413D91D" w14:textId="77777777" w:rsidR="00560961" w:rsidRPr="00A44A7A" w:rsidRDefault="00560961" w:rsidP="00A44A7A">
            <w:pPr>
              <w:rPr>
                <w:rFonts w:eastAsia="Open Sans" w:cs="Open Sans"/>
                <w:color w:val="222222"/>
              </w:rPr>
            </w:pPr>
            <w:r w:rsidRPr="00A44A7A">
              <w:rPr>
                <w:rFonts w:eastAsia="Open Sans" w:cs="Open Sans"/>
                <w:color w:val="222222"/>
              </w:rPr>
              <w:t xml:space="preserve">The majority (at least 80%) of respondents reported that they were satisfied with the ILN meetings and activities, and that they found them engaging, relevant and worthwhile. </w:t>
            </w:r>
          </w:p>
          <w:p w14:paraId="1A81F3D1" w14:textId="2DD87DC4" w:rsidR="00560961" w:rsidRPr="00FA022E" w:rsidRDefault="00560961" w:rsidP="00FD491A">
            <w:r w:rsidRPr="005B0D20">
              <w:rPr>
                <w:rFonts w:eastAsia="Open Sans" w:cs="Open Sans"/>
                <w:color w:val="222222"/>
              </w:rPr>
              <w:t>ILN participants agreed that the training, content, and activities increased their: practical inclusive leadership skills; understanding of diversity and inclusion in a Defence context; and ability to respond to resistance and backlas</w:t>
            </w:r>
            <w:r>
              <w:rPr>
                <w:rFonts w:eastAsia="Open Sans" w:cs="Open Sans"/>
                <w:color w:val="222222"/>
              </w:rPr>
              <w:t>h. S</w:t>
            </w:r>
            <w:r w:rsidRPr="005B0D20">
              <w:rPr>
                <w:rFonts w:eastAsia="Open Sans" w:cs="Open Sans"/>
                <w:color w:val="222222"/>
              </w:rPr>
              <w:t>ee t</w:t>
            </w:r>
            <w:r>
              <w:t>he chart below: Changes in respondents’ capabilities as a result of the ILN experience (</w:t>
            </w:r>
            <w:r w:rsidRPr="00F73622">
              <w:t>Data collection: end of ILN course survey, N=15).</w:t>
            </w:r>
          </w:p>
          <w:p w14:paraId="1D3E6976" w14:textId="3A43EFFE" w:rsidR="00560961" w:rsidRPr="008B5B8F" w:rsidRDefault="0091533B" w:rsidP="008B5B8F">
            <w:pPr>
              <w:spacing w:line="276" w:lineRule="auto"/>
            </w:pPr>
            <w:r>
              <w:rPr>
                <w:noProof/>
              </w:rPr>
              <w:drawing>
                <wp:inline distT="0" distB="0" distL="0" distR="0" wp14:anchorId="5B5ABDEF" wp14:editId="27DE5649">
                  <wp:extent cx="5359399" cy="3213100"/>
                  <wp:effectExtent l="0" t="0" r="0" b="0"/>
                  <wp:docPr id="22" name="Immagine 22" descr="This bar graph demonstrates the impact of the Inclusive Leadership Network, by showing the differences in 15 participants' self-assessment of relevant abilities before and after they participated in the network, using a scale of 1 to 5 (one being least capable and five being most capable). &#10;&#10;Through the ILN experience: &#10;&#10;The survey participants' rating of their ability to advocate within their own work area for a more inclusive Defence culture rose from an average  of 3 out of 5, to 4.8 out of 5.&#10;&#10;The survey participants' rating of their ability to practice inclusive leadership in their work area rose from an average  of 3 out of 5, to 4.6 out of 5. &#10;&#10;The survey participants' rating of their ability to respond to backflash and resistance rose from an average  of 2.4 out of 5, to 3.9 out of 5.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magine 22"/>
                          <pic:cNvPicPr/>
                        </pic:nvPicPr>
                        <pic:blipFill>
                          <a:blip r:embed="rId38">
                            <a:extLst>
                              <a:ext uri="{28A0092B-C50C-407E-A947-70E740481C1C}">
                                <a14:useLocalDpi xmlns:a14="http://schemas.microsoft.com/office/drawing/2010/main" val="0"/>
                              </a:ext>
                            </a:extLst>
                          </a:blip>
                          <a:stretch>
                            <a:fillRect/>
                          </a:stretch>
                        </pic:blipFill>
                        <pic:spPr>
                          <a:xfrm>
                            <a:off x="0" y="0"/>
                            <a:ext cx="5359399" cy="3213100"/>
                          </a:xfrm>
                          <a:prstGeom prst="rect">
                            <a:avLst/>
                          </a:prstGeom>
                        </pic:spPr>
                      </pic:pic>
                    </a:graphicData>
                  </a:graphic>
                </wp:inline>
              </w:drawing>
            </w:r>
          </w:p>
        </w:tc>
      </w:tr>
    </w:tbl>
    <w:p w14:paraId="15616A63" w14:textId="10FF0F32" w:rsidR="0091533B" w:rsidRDefault="0091533B" w:rsidP="0091533B">
      <w:bookmarkStart w:id="172" w:name="_Toc46927082"/>
    </w:p>
    <w:p w14:paraId="23F6A145" w14:textId="77777777" w:rsidR="0091533B" w:rsidRDefault="0091533B">
      <w:pPr>
        <w:keepLines w:val="0"/>
        <w:spacing w:before="0" w:after="0"/>
      </w:pPr>
      <w:r>
        <w:br w:type="page"/>
      </w:r>
    </w:p>
    <w:p w14:paraId="3B6824E9" w14:textId="2D579E52" w:rsidR="00560961" w:rsidRDefault="00560961" w:rsidP="00A578F9">
      <w:pPr>
        <w:pStyle w:val="AHRCHeading4"/>
      </w:pPr>
      <w:r>
        <w:lastRenderedPageBreak/>
        <w:t>Working with schools</w:t>
      </w:r>
      <w:bookmarkEnd w:id="172"/>
    </w:p>
    <w:p w14:paraId="34C0A06A" w14:textId="06931054" w:rsidR="00560961" w:rsidRPr="002E2356" w:rsidRDefault="00560961" w:rsidP="00A578F9">
      <w:pPr>
        <w:rPr>
          <w:i/>
          <w:iCs/>
        </w:rPr>
      </w:pPr>
      <w:bookmarkStart w:id="173" w:name="_Toc46927083"/>
      <w:bookmarkEnd w:id="171"/>
      <w:r w:rsidRPr="002E2356">
        <w:rPr>
          <w:i/>
          <w:iCs/>
        </w:rPr>
        <w:t>Start to Talk</w:t>
      </w:r>
      <w:bookmarkEnd w:id="173"/>
    </w:p>
    <w:p w14:paraId="2ADC861C" w14:textId="4349BD05" w:rsidR="004B04C4" w:rsidRPr="00685B51" w:rsidRDefault="00560961" w:rsidP="00137B6C">
      <w:pPr>
        <w:rPr>
          <w:b/>
        </w:rPr>
      </w:pPr>
      <w:r w:rsidRPr="00137B6C">
        <w:t xml:space="preserve">In </w:t>
      </w:r>
      <w:r>
        <w:t xml:space="preserve">this reporting period </w:t>
      </w:r>
      <w:r w:rsidRPr="00137B6C">
        <w:t>the Commission</w:t>
      </w:r>
      <w:r>
        <w:t xml:space="preserve"> initiated this project </w:t>
      </w:r>
      <w:r w:rsidRPr="00137B6C">
        <w:t xml:space="preserve">to develop a suite of resources aimed at the promotion of child safety and participation while playing sport. </w:t>
      </w:r>
      <w:r>
        <w:t>P</w:t>
      </w:r>
      <w:r w:rsidRPr="00137B6C">
        <w:t>ublic consultation</w:t>
      </w:r>
      <w:r>
        <w:t>s</w:t>
      </w:r>
      <w:r w:rsidRPr="00137B6C">
        <w:t xml:space="preserve"> </w:t>
      </w:r>
      <w:r>
        <w:t xml:space="preserve">were held </w:t>
      </w:r>
      <w:r w:rsidRPr="00137B6C">
        <w:t xml:space="preserve">with 78 children and young people between the ages of </w:t>
      </w:r>
      <w:r>
        <w:t>6</w:t>
      </w:r>
      <w:r w:rsidRPr="00137B6C">
        <w:t xml:space="preserve"> and </w:t>
      </w:r>
      <w:r>
        <w:t>1</w:t>
      </w:r>
      <w:r w:rsidRPr="00137B6C">
        <w:t>2</w:t>
      </w:r>
      <w:r>
        <w:t>,</w:t>
      </w:r>
      <w:r w:rsidRPr="00137B6C">
        <w:t xml:space="preserve"> and current primary and high school teachers</w:t>
      </w:r>
      <w:r>
        <w:t xml:space="preserve">. </w:t>
      </w:r>
      <w:r w:rsidRPr="00137B6C">
        <w:t xml:space="preserve">The resources are currently being designed in consultation with a young artist and </w:t>
      </w:r>
      <w:r>
        <w:t xml:space="preserve">planned for </w:t>
      </w:r>
      <w:r w:rsidRPr="00137B6C">
        <w:t xml:space="preserve">release in the </w:t>
      </w:r>
      <w:r>
        <w:t>next</w:t>
      </w:r>
      <w:r w:rsidRPr="00137B6C">
        <w:t xml:space="preserve"> financial year as part of a broader public campaign</w:t>
      </w:r>
      <w:r>
        <w:t xml:space="preserve"> to</w:t>
      </w:r>
      <w:r w:rsidRPr="00137B6C">
        <w:t xml:space="preserve"> be developed by Play by the Rules</w:t>
      </w:r>
      <w:r>
        <w:t>.</w:t>
      </w:r>
      <w:r w:rsidR="004B04C4">
        <w:rPr>
          <w:rStyle w:val="EndnoteReference"/>
        </w:rPr>
        <w:endnoteReference w:id="8"/>
      </w:r>
    </w:p>
    <w:p w14:paraId="4CDC51B7" w14:textId="5CC84429" w:rsidR="00560961" w:rsidRPr="002E2356" w:rsidRDefault="00560961" w:rsidP="00A578F9">
      <w:pPr>
        <w:rPr>
          <w:i/>
          <w:iCs/>
        </w:rPr>
      </w:pPr>
      <w:bookmarkStart w:id="174" w:name="_Toc46927085"/>
      <w:r w:rsidRPr="002E2356">
        <w:rPr>
          <w:i/>
          <w:iCs/>
        </w:rPr>
        <w:t>Teaching School Children About Digital Health Records</w:t>
      </w:r>
    </w:p>
    <w:p w14:paraId="3B37B711" w14:textId="5E9BD2B9" w:rsidR="00560961" w:rsidRPr="002776DD" w:rsidRDefault="00560961" w:rsidP="002257D5">
      <w:pPr>
        <w:rPr>
          <w:rFonts w:cs="Open Sans"/>
        </w:rPr>
      </w:pPr>
      <w:r w:rsidRPr="002776DD">
        <w:rPr>
          <w:rFonts w:cs="Open Sans"/>
        </w:rPr>
        <w:t>The My Health Record system offers an unprecedented opportunity to engage Australian children in</w:t>
      </w:r>
      <w:r>
        <w:rPr>
          <w:rFonts w:cs="Open Sans"/>
        </w:rPr>
        <w:t xml:space="preserve"> </w:t>
      </w:r>
      <w:r w:rsidRPr="002776DD">
        <w:rPr>
          <w:rFonts w:cs="Open Sans"/>
        </w:rPr>
        <w:t>an important conversation about their health rights.</w:t>
      </w:r>
    </w:p>
    <w:p w14:paraId="0B4494A1" w14:textId="06D6F8F2" w:rsidR="00560961" w:rsidRDefault="00560961" w:rsidP="002257D5">
      <w:pPr>
        <w:rPr>
          <w:rFonts w:cs="Open Sans"/>
        </w:rPr>
      </w:pPr>
      <w:r w:rsidRPr="002776DD">
        <w:rPr>
          <w:rFonts w:cs="Open Sans"/>
        </w:rPr>
        <w:t>Commissioned by the Australian Digital Health Agency, this project develop</w:t>
      </w:r>
      <w:r>
        <w:rPr>
          <w:rFonts w:cs="Open Sans"/>
        </w:rPr>
        <w:t>ed</w:t>
      </w:r>
      <w:r w:rsidRPr="002776DD">
        <w:rPr>
          <w:rFonts w:cs="Open Sans"/>
        </w:rPr>
        <w:t xml:space="preserve"> a set of resources</w:t>
      </w:r>
      <w:r>
        <w:rPr>
          <w:rFonts w:cs="Open Sans"/>
        </w:rPr>
        <w:t xml:space="preserve"> </w:t>
      </w:r>
      <w:r w:rsidRPr="002776DD">
        <w:rPr>
          <w:rFonts w:cs="Open Sans"/>
        </w:rPr>
        <w:t xml:space="preserve">to guide and support children using the My Health Record system. The resources </w:t>
      </w:r>
      <w:r>
        <w:rPr>
          <w:rFonts w:cs="Open Sans"/>
        </w:rPr>
        <w:t>are</w:t>
      </w:r>
      <w:r w:rsidRPr="002776DD">
        <w:rPr>
          <w:rFonts w:cs="Open Sans"/>
        </w:rPr>
        <w:t xml:space="preserve"> primarily targeted at </w:t>
      </w:r>
      <w:r>
        <w:rPr>
          <w:rFonts w:cs="Open Sans"/>
        </w:rPr>
        <w:t xml:space="preserve">those aged </w:t>
      </w:r>
      <w:r w:rsidRPr="002776DD">
        <w:rPr>
          <w:rFonts w:cs="Open Sans"/>
        </w:rPr>
        <w:t>14</w:t>
      </w:r>
      <w:r>
        <w:rPr>
          <w:rFonts w:cs="Open Sans"/>
        </w:rPr>
        <w:t>–</w:t>
      </w:r>
      <w:r w:rsidRPr="002776DD">
        <w:rPr>
          <w:rFonts w:cs="Open Sans"/>
        </w:rPr>
        <w:t>17 year</w:t>
      </w:r>
      <w:r>
        <w:rPr>
          <w:rFonts w:cs="Open Sans"/>
        </w:rPr>
        <w:t>s,</w:t>
      </w:r>
      <w:r w:rsidRPr="002776DD">
        <w:rPr>
          <w:rFonts w:cs="Open Sans"/>
        </w:rPr>
        <w:t xml:space="preserve"> given children in this age range</w:t>
      </w:r>
      <w:r>
        <w:rPr>
          <w:rFonts w:cs="Open Sans"/>
        </w:rPr>
        <w:t xml:space="preserve"> can</w:t>
      </w:r>
      <w:r w:rsidRPr="002776DD">
        <w:rPr>
          <w:rFonts w:cs="Open Sans"/>
        </w:rPr>
        <w:t xml:space="preserve"> control their own health records.</w:t>
      </w:r>
      <w:r>
        <w:rPr>
          <w:rFonts w:cs="Open Sans"/>
        </w:rPr>
        <w:t xml:space="preserve"> </w:t>
      </w:r>
      <w:r w:rsidRPr="002776DD">
        <w:rPr>
          <w:rFonts w:cs="Open Sans"/>
        </w:rPr>
        <w:t>Some of the resources a</w:t>
      </w:r>
      <w:r>
        <w:rPr>
          <w:rFonts w:cs="Open Sans"/>
        </w:rPr>
        <w:t xml:space="preserve">re also </w:t>
      </w:r>
      <w:r w:rsidRPr="002776DD">
        <w:rPr>
          <w:rFonts w:cs="Open Sans"/>
        </w:rPr>
        <w:t>aim</w:t>
      </w:r>
      <w:r>
        <w:rPr>
          <w:rFonts w:cs="Open Sans"/>
        </w:rPr>
        <w:t>ed</w:t>
      </w:r>
      <w:r w:rsidRPr="002776DD">
        <w:rPr>
          <w:rFonts w:cs="Open Sans"/>
        </w:rPr>
        <w:t xml:space="preserve"> to educate younger children about their health rights and what to</w:t>
      </w:r>
      <w:r>
        <w:rPr>
          <w:rFonts w:cs="Open Sans"/>
        </w:rPr>
        <w:t xml:space="preserve"> </w:t>
      </w:r>
      <w:r w:rsidRPr="002776DD">
        <w:rPr>
          <w:rFonts w:cs="Open Sans"/>
        </w:rPr>
        <w:t>expect when they turn 14.</w:t>
      </w:r>
    </w:p>
    <w:p w14:paraId="61068D8C" w14:textId="5BC24FD4" w:rsidR="00560961" w:rsidRDefault="00560961" w:rsidP="00622284">
      <w:pPr>
        <w:rPr>
          <w:rFonts w:cs="Open Sans"/>
        </w:rPr>
      </w:pPr>
      <w:r w:rsidRPr="00C331A5">
        <w:rPr>
          <w:rFonts w:cs="Open Sans"/>
        </w:rPr>
        <w:t xml:space="preserve">The lesson plans are aligned with the Australian Curriculum, including </w:t>
      </w:r>
      <w:r>
        <w:rPr>
          <w:rFonts w:cs="Open Sans"/>
        </w:rPr>
        <w:t>the curriculum</w:t>
      </w:r>
      <w:r w:rsidRPr="00C331A5">
        <w:rPr>
          <w:rFonts w:cs="Open Sans"/>
        </w:rPr>
        <w:t xml:space="preserve"> areas </w:t>
      </w:r>
      <w:r>
        <w:rPr>
          <w:rFonts w:cs="Open Sans"/>
        </w:rPr>
        <w:t>of</w:t>
      </w:r>
      <w:r w:rsidRPr="00C331A5">
        <w:rPr>
          <w:rFonts w:cs="Open Sans"/>
        </w:rPr>
        <w:t xml:space="preserve"> Health and Physical Education, Digital Technologies</w:t>
      </w:r>
      <w:r>
        <w:rPr>
          <w:rFonts w:cs="Open Sans"/>
        </w:rPr>
        <w:t>,</w:t>
      </w:r>
      <w:r w:rsidRPr="00C331A5">
        <w:rPr>
          <w:rFonts w:cs="Open Sans"/>
        </w:rPr>
        <w:t xml:space="preserve"> and Civics and Citizenship. They were co-designed by school students and are available to all teachers in Australia.</w:t>
      </w:r>
    </w:p>
    <w:p w14:paraId="5E46D08D" w14:textId="77777777" w:rsidR="004D1391" w:rsidRDefault="004D1391">
      <w:pPr>
        <w:keepLines w:val="0"/>
        <w:spacing w:before="0" w:after="0"/>
        <w:rPr>
          <w:i/>
          <w:iCs/>
        </w:rPr>
      </w:pPr>
      <w:r>
        <w:rPr>
          <w:i/>
          <w:iCs/>
        </w:rPr>
        <w:br w:type="page"/>
      </w:r>
    </w:p>
    <w:p w14:paraId="531A6AB3" w14:textId="52E60B28" w:rsidR="00560961" w:rsidRPr="002E2356" w:rsidRDefault="00560961" w:rsidP="00A578F9">
      <w:pPr>
        <w:rPr>
          <w:i/>
          <w:iCs/>
        </w:rPr>
      </w:pPr>
      <w:r w:rsidRPr="002E2356">
        <w:rPr>
          <w:i/>
          <w:iCs/>
        </w:rPr>
        <w:lastRenderedPageBreak/>
        <w:t>Partnership with the Shark Island Institute</w:t>
      </w:r>
    </w:p>
    <w:p w14:paraId="001184FF" w14:textId="0B6AAB03" w:rsidR="00560961" w:rsidRDefault="00560961" w:rsidP="00F575B4">
      <w:r>
        <w:t xml:space="preserve">In partnership with the Shark Island Institute, the Commission consulted on the development of 52 lessons for Years 5 to 12 that explore topics such as racism, privilege, and resilience and are designed to support teachers and students in exploring the key themes of the Australian documentary, </w:t>
      </w:r>
      <w:r w:rsidRPr="00CD110F">
        <w:rPr>
          <w:i/>
        </w:rPr>
        <w:t xml:space="preserve">The Final </w:t>
      </w:r>
      <w:r w:rsidRPr="00CD110F">
        <w:rPr>
          <w:i/>
          <w:iCs/>
        </w:rPr>
        <w:t>Quarte</w:t>
      </w:r>
      <w:r>
        <w:rPr>
          <w:i/>
          <w:iCs/>
        </w:rPr>
        <w:t>r</w:t>
      </w:r>
      <w:r>
        <w:t xml:space="preserve">. </w:t>
      </w:r>
      <w:r w:rsidRPr="00A3516B">
        <w:t>In addition, the Commission</w:t>
      </w:r>
      <w:r>
        <w:t xml:space="preserve"> provided expert advice on the development of three educational resources to support the promotion and use of ‘In My Blood It Runs’, a documentary about the lived experiences of ten-year-old Arrernte Aboriginal boy, Dujuan Hoosan.</w:t>
      </w:r>
    </w:p>
    <w:bookmarkEnd w:id="174"/>
    <w:p w14:paraId="4FAC7315" w14:textId="24A30FE9" w:rsidR="00560961" w:rsidRDefault="00560961" w:rsidP="00BD5CB9">
      <w:pPr>
        <w:pStyle w:val="AHRCHeading3"/>
      </w:pPr>
      <w:r>
        <w:rPr>
          <w:lang w:val="en-US"/>
        </w:rPr>
        <w:t xml:space="preserve">Progress </w:t>
      </w:r>
      <w:r w:rsidRPr="004C37B0">
        <w:rPr>
          <w:lang w:val="en-US"/>
        </w:rPr>
        <w:t>indicato</w:t>
      </w:r>
      <w:r>
        <w:rPr>
          <w:lang w:val="en-US"/>
        </w:rPr>
        <w:t xml:space="preserve">r </w:t>
      </w:r>
      <w:r w:rsidRPr="00684D42">
        <w:t>2.12</w:t>
      </w:r>
    </w:p>
    <w:p w14:paraId="65177A97" w14:textId="71C5E343" w:rsidR="00560961" w:rsidRPr="00684D42" w:rsidRDefault="00560961" w:rsidP="00352F2B">
      <w:pPr>
        <w:rPr>
          <w:b/>
          <w:szCs w:val="26"/>
        </w:rPr>
      </w:pPr>
      <w:r w:rsidRPr="00684D42">
        <w:t>Instances of organisations working with the Commission to develop human rights education/training activities.</w:t>
      </w:r>
    </w:p>
    <w:p w14:paraId="2AEE2376" w14:textId="77777777" w:rsidR="00560961" w:rsidRPr="00D655D1" w:rsidRDefault="00560961" w:rsidP="00D655D1">
      <w:pPr>
        <w:pStyle w:val="AHRCHeading4"/>
        <w:rPr>
          <w:lang w:val="en-GB"/>
        </w:rPr>
      </w:pPr>
      <w:r w:rsidRPr="00D655D1">
        <w:t>Inclusive leadership training materials for the Royal Australian Navy</w:t>
      </w:r>
    </w:p>
    <w:p w14:paraId="38418372" w14:textId="490CBA56" w:rsidR="00560961" w:rsidRPr="00D2375D" w:rsidRDefault="00560961" w:rsidP="00D2375D">
      <w:pPr>
        <w:rPr>
          <w:rStyle w:val="normaltextrun"/>
        </w:rPr>
      </w:pPr>
      <w:r>
        <w:rPr>
          <w:rStyle w:val="normaltextrun"/>
          <w:rFonts w:cs="Open Sans"/>
          <w:color w:val="000000"/>
        </w:rPr>
        <w:t>The Commission-Defence Collaboration delivered</w:t>
      </w:r>
      <w:r w:rsidDel="009C0330">
        <w:rPr>
          <w:rStyle w:val="normaltextrun"/>
          <w:rFonts w:cs="Open Sans"/>
          <w:color w:val="000000"/>
        </w:rPr>
        <w:t xml:space="preserve"> </w:t>
      </w:r>
      <w:r>
        <w:rPr>
          <w:rStyle w:val="normaltextrun"/>
          <w:rFonts w:cs="Open Sans"/>
          <w:color w:val="000000"/>
        </w:rPr>
        <w:t xml:space="preserve">content for two </w:t>
      </w:r>
      <w:r w:rsidRPr="001926A7" w:rsidDel="006E5240">
        <w:rPr>
          <w:rStyle w:val="normaltextrun"/>
          <w:rFonts w:cs="Open Sans"/>
          <w:color w:val="000000"/>
        </w:rPr>
        <w:t xml:space="preserve">inclusive leadership </w:t>
      </w:r>
      <w:r w:rsidRPr="001926A7">
        <w:rPr>
          <w:rStyle w:val="normaltextrun"/>
          <w:rFonts w:cs="Open Sans"/>
          <w:color w:val="000000"/>
        </w:rPr>
        <w:t xml:space="preserve">workshops </w:t>
      </w:r>
      <w:r>
        <w:rPr>
          <w:rStyle w:val="normaltextrun"/>
          <w:rFonts w:cs="Open Sans"/>
          <w:color w:val="000000"/>
        </w:rPr>
        <w:t xml:space="preserve">for the </w:t>
      </w:r>
      <w:r w:rsidRPr="001926A7">
        <w:rPr>
          <w:rStyle w:val="normaltextrun"/>
          <w:rFonts w:cs="Open Sans"/>
          <w:color w:val="000000"/>
        </w:rPr>
        <w:t>Royal Australian Navy</w:t>
      </w:r>
      <w:r>
        <w:rPr>
          <w:rStyle w:val="normaltextrun"/>
          <w:rFonts w:cs="Open Sans"/>
          <w:color w:val="000000"/>
        </w:rPr>
        <w:t xml:space="preserve"> (Navy) in 2019–2020:</w:t>
      </w:r>
      <w:r>
        <w:rPr>
          <w:rStyle w:val="normaltextrun"/>
        </w:rPr>
        <w:t xml:space="preserve"> </w:t>
      </w:r>
      <w:r w:rsidRPr="00266792">
        <w:rPr>
          <w:rStyle w:val="normaltextrun"/>
          <w:color w:val="000000"/>
        </w:rPr>
        <w:t>Inclusive Behaviours for Supervisory Leaders</w:t>
      </w:r>
      <w:r>
        <w:rPr>
          <w:rStyle w:val="normaltextrun"/>
        </w:rPr>
        <w:t xml:space="preserve">, and </w:t>
      </w:r>
      <w:r w:rsidRPr="00266792">
        <w:rPr>
          <w:rStyle w:val="normaltextrun"/>
          <w:color w:val="000000"/>
        </w:rPr>
        <w:t>Inclusive Leadership for Middle Managers</w:t>
      </w:r>
      <w:r>
        <w:rPr>
          <w:rStyle w:val="normaltextrun"/>
          <w:color w:val="000000"/>
        </w:rPr>
        <w:t>.</w:t>
      </w:r>
    </w:p>
    <w:p w14:paraId="445C8DAC" w14:textId="66F35157" w:rsidR="00560961" w:rsidRPr="001926A7" w:rsidRDefault="00560961" w:rsidP="00266792">
      <w:pPr>
        <w:spacing w:before="120" w:after="120"/>
        <w:rPr>
          <w:rStyle w:val="normaltextrun"/>
          <w:rFonts w:cs="Open Sans"/>
          <w:color w:val="000000"/>
        </w:rPr>
      </w:pPr>
      <w:r>
        <w:rPr>
          <w:rStyle w:val="normaltextrun"/>
          <w:rFonts w:cs="Open Sans"/>
          <w:color w:val="000000"/>
        </w:rPr>
        <w:t>The workshop</w:t>
      </w:r>
      <w:r w:rsidDel="001C176E">
        <w:rPr>
          <w:rStyle w:val="normaltextrun"/>
          <w:rFonts w:cs="Open Sans"/>
          <w:color w:val="000000"/>
        </w:rPr>
        <w:t>s</w:t>
      </w:r>
      <w:r>
        <w:rPr>
          <w:rStyle w:val="normaltextrun"/>
          <w:rFonts w:cs="Open Sans"/>
          <w:color w:val="000000"/>
        </w:rPr>
        <w:t xml:space="preserve"> support the Navy’s focus on developing a diverse, inclusive, and respectful workplace. Navy is integrating the workshops into their gateway and promotional leadership courses.</w:t>
      </w:r>
    </w:p>
    <w:p w14:paraId="15696313" w14:textId="781EEDED" w:rsidR="00560961" w:rsidRDefault="00560961" w:rsidP="00437BC3">
      <w:pPr>
        <w:spacing w:before="120" w:after="120"/>
        <w:rPr>
          <w:rStyle w:val="normaltextrun"/>
          <w:rFonts w:cs="Open Sans"/>
          <w:color w:val="000000"/>
        </w:rPr>
      </w:pPr>
      <w:r w:rsidRPr="001926A7">
        <w:rPr>
          <w:rStyle w:val="normaltextrun"/>
          <w:rFonts w:cs="Open Sans"/>
          <w:color w:val="000000"/>
        </w:rPr>
        <w:t>Navy facilitators</w:t>
      </w:r>
      <w:r>
        <w:rPr>
          <w:rStyle w:val="normaltextrun"/>
          <w:rFonts w:cs="Open Sans"/>
          <w:color w:val="000000"/>
        </w:rPr>
        <w:t xml:space="preserve"> presented </w:t>
      </w:r>
      <w:r w:rsidRPr="001926A7" w:rsidDel="00AE101F">
        <w:rPr>
          <w:rStyle w:val="normaltextrun"/>
          <w:rFonts w:cs="Open Sans"/>
          <w:color w:val="000000"/>
        </w:rPr>
        <w:t xml:space="preserve">the </w:t>
      </w:r>
      <w:r>
        <w:rPr>
          <w:rStyle w:val="normaltextrun"/>
          <w:rFonts w:cs="Open Sans"/>
          <w:color w:val="000000"/>
        </w:rPr>
        <w:t>‘</w:t>
      </w:r>
      <w:r w:rsidRPr="000658C0">
        <w:rPr>
          <w:rStyle w:val="normaltextrun"/>
          <w:color w:val="000000"/>
        </w:rPr>
        <w:t>Inclusive Behaviours for Supervisory Leaders</w:t>
      </w:r>
      <w:r w:rsidRPr="000658C0">
        <w:rPr>
          <w:rStyle w:val="normaltextrun"/>
          <w:rFonts w:cs="Open Sans"/>
          <w:color w:val="000000"/>
        </w:rPr>
        <w:t xml:space="preserve"> </w:t>
      </w:r>
      <w:r w:rsidRPr="001926A7">
        <w:rPr>
          <w:rStyle w:val="normaltextrun"/>
          <w:rFonts w:cs="Open Sans"/>
          <w:color w:val="000000"/>
        </w:rPr>
        <w:t>workshop</w:t>
      </w:r>
      <w:r>
        <w:rPr>
          <w:rStyle w:val="normaltextrun"/>
          <w:rFonts w:cs="Open Sans"/>
          <w:color w:val="000000"/>
        </w:rPr>
        <w:t xml:space="preserve">’ several times </w:t>
      </w:r>
      <w:r w:rsidRPr="001926A7">
        <w:rPr>
          <w:rStyle w:val="normaltextrun"/>
          <w:rFonts w:cs="Open Sans"/>
          <w:color w:val="000000"/>
        </w:rPr>
        <w:t xml:space="preserve">in late 2019 and early 2020. The Commission </w:t>
      </w:r>
      <w:r>
        <w:rPr>
          <w:rStyle w:val="normaltextrun"/>
          <w:rFonts w:cs="Open Sans"/>
          <w:color w:val="000000"/>
        </w:rPr>
        <w:t xml:space="preserve">then </w:t>
      </w:r>
      <w:r w:rsidRPr="001926A7">
        <w:rPr>
          <w:rStyle w:val="normaltextrun"/>
          <w:rFonts w:cs="Open Sans"/>
          <w:color w:val="000000"/>
        </w:rPr>
        <w:t>refine</w:t>
      </w:r>
      <w:r>
        <w:rPr>
          <w:rStyle w:val="normaltextrun"/>
          <w:rFonts w:cs="Open Sans"/>
          <w:color w:val="000000"/>
        </w:rPr>
        <w:t>d</w:t>
      </w:r>
      <w:r w:rsidRPr="001926A7">
        <w:rPr>
          <w:rStyle w:val="normaltextrun"/>
          <w:rFonts w:cs="Open Sans"/>
          <w:color w:val="000000"/>
        </w:rPr>
        <w:t xml:space="preserve"> the workshop content in response to participant</w:t>
      </w:r>
      <w:r>
        <w:rPr>
          <w:rStyle w:val="normaltextrun"/>
          <w:rFonts w:cs="Open Sans"/>
          <w:color w:val="000000"/>
        </w:rPr>
        <w:t xml:space="preserve"> and</w:t>
      </w:r>
      <w:r w:rsidRPr="001926A7">
        <w:rPr>
          <w:rStyle w:val="normaltextrun"/>
          <w:rFonts w:cs="Open Sans"/>
          <w:color w:val="000000"/>
        </w:rPr>
        <w:t xml:space="preserve"> facilitator </w:t>
      </w:r>
      <w:r>
        <w:rPr>
          <w:rStyle w:val="normaltextrun"/>
          <w:rFonts w:cs="Open Sans"/>
          <w:color w:val="000000"/>
        </w:rPr>
        <w:t xml:space="preserve">evaluation. </w:t>
      </w:r>
    </w:p>
    <w:p w14:paraId="2064827F" w14:textId="79230EFE" w:rsidR="004D1391" w:rsidRDefault="004D1391">
      <w:pPr>
        <w:keepLines w:val="0"/>
        <w:spacing w:before="0" w:after="0"/>
        <w:rPr>
          <w:rStyle w:val="normaltextrun"/>
          <w:rFonts w:cs="Open Sans"/>
          <w:color w:val="000000"/>
        </w:rPr>
      </w:pPr>
      <w:r>
        <w:rPr>
          <w:rStyle w:val="normaltextrun"/>
          <w:rFonts w:cs="Open Sans"/>
          <w:color w:val="000000"/>
        </w:rPr>
        <w:br w:type="page"/>
      </w:r>
    </w:p>
    <w:p w14:paraId="5103128B" w14:textId="77777777" w:rsidR="00560961" w:rsidRDefault="00560961" w:rsidP="006C5B1E">
      <w:pPr>
        <w:spacing w:before="120" w:after="0"/>
        <w:rPr>
          <w:rStyle w:val="normaltextrun"/>
          <w:rFonts w:cs="Open Sans"/>
          <w:color w:val="000000"/>
        </w:rPr>
      </w:pP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shd w:val="clear" w:color="auto" w:fill="E7E6E6" w:themeFill="background2"/>
        <w:tblCellMar>
          <w:top w:w="284" w:type="dxa"/>
          <w:left w:w="284" w:type="dxa"/>
          <w:bottom w:w="284" w:type="dxa"/>
          <w:right w:w="284" w:type="dxa"/>
        </w:tblCellMar>
        <w:tblLook w:val="04A0" w:firstRow="1" w:lastRow="0" w:firstColumn="1" w:lastColumn="0" w:noHBand="0" w:noVBand="1"/>
      </w:tblPr>
      <w:tblGrid>
        <w:gridCol w:w="9060"/>
      </w:tblGrid>
      <w:tr w:rsidR="00560961" w14:paraId="67B8C287" w14:textId="77777777" w:rsidTr="004D1391">
        <w:tc>
          <w:tcPr>
            <w:tcW w:w="9060" w:type="dxa"/>
            <w:shd w:val="clear" w:color="auto" w:fill="E7E6E6" w:themeFill="background2"/>
          </w:tcPr>
          <w:p w14:paraId="13BFABB1" w14:textId="77777777" w:rsidR="00560961" w:rsidRPr="00437BC3" w:rsidRDefault="00560961" w:rsidP="00D443FD">
            <w:pPr>
              <w:spacing w:before="120" w:after="120"/>
              <w:rPr>
                <w:rStyle w:val="normaltextrun"/>
                <w:rFonts w:cs="Open Sans"/>
                <w:color w:val="000000"/>
              </w:rPr>
            </w:pPr>
            <w:r w:rsidRPr="00EC145C">
              <w:rPr>
                <w:rStyle w:val="normaltextrun"/>
                <w:color w:val="000000"/>
              </w:rPr>
              <w:t>Evaluation</w:t>
            </w:r>
            <w:r>
              <w:rPr>
                <w:rStyle w:val="normaltextrun"/>
                <w:color w:val="000000"/>
              </w:rPr>
              <w:t xml:space="preserve"> of </w:t>
            </w:r>
            <w:r w:rsidRPr="00266792">
              <w:rPr>
                <w:rStyle w:val="normaltextrun"/>
                <w:rFonts w:eastAsiaTheme="minorHAnsi" w:cs="Calibri"/>
                <w:iCs/>
                <w:color w:val="000000"/>
              </w:rPr>
              <w:t>Inclusive Behaviours for Supervisory Leaders</w:t>
            </w:r>
            <w:r>
              <w:rPr>
                <w:rStyle w:val="normaltextrun"/>
                <w:rFonts w:eastAsiaTheme="minorHAnsi" w:cs="Calibri"/>
                <w:iCs/>
                <w:color w:val="000000"/>
              </w:rPr>
              <w:t xml:space="preserve"> found that</w:t>
            </w:r>
            <w:r w:rsidRPr="00266792">
              <w:rPr>
                <w:rStyle w:val="normaltextrun"/>
                <w:iCs/>
                <w:color w:val="000000"/>
              </w:rPr>
              <w:t>:</w:t>
            </w:r>
            <w:r w:rsidRPr="00266792">
              <w:rPr>
                <w:rStyle w:val="normaltextrun"/>
                <w:rFonts w:eastAsiaTheme="minorHAnsi" w:cs="Calibri"/>
                <w:iCs/>
                <w:color w:val="000000"/>
              </w:rPr>
              <w:t xml:space="preserve"> </w:t>
            </w:r>
          </w:p>
          <w:p w14:paraId="10B8E089" w14:textId="685B359A" w:rsidR="00560961" w:rsidRPr="004D1391" w:rsidRDefault="00560961" w:rsidP="00F86C27">
            <w:pPr>
              <w:pStyle w:val="ListParagraph"/>
              <w:numPr>
                <w:ilvl w:val="0"/>
                <w:numId w:val="39"/>
              </w:numPr>
              <w:spacing w:before="120" w:after="120"/>
              <w:ind w:left="357" w:hanging="357"/>
              <w:rPr>
                <w:rStyle w:val="normaltextrun"/>
                <w:color w:val="000000"/>
              </w:rPr>
            </w:pPr>
            <w:r>
              <w:rPr>
                <w:rStyle w:val="normaltextrun"/>
                <w:color w:val="000000"/>
              </w:rPr>
              <w:t>o</w:t>
            </w:r>
            <w:r w:rsidRPr="00266792">
              <w:rPr>
                <w:rStyle w:val="normaltextrun"/>
                <w:color w:val="000000"/>
              </w:rPr>
              <w:t xml:space="preserve">ver </w:t>
            </w:r>
            <w:r w:rsidRPr="0077626B">
              <w:rPr>
                <w:rStyle w:val="normaltextrun"/>
                <w:color w:val="000000"/>
              </w:rPr>
              <w:t>60%</w:t>
            </w:r>
            <w:r w:rsidRPr="00266792">
              <w:rPr>
                <w:rStyle w:val="normaltextrun"/>
                <w:b/>
                <w:bCs/>
                <w:color w:val="000000"/>
              </w:rPr>
              <w:t xml:space="preserve"> </w:t>
            </w:r>
            <w:r w:rsidRPr="00266792">
              <w:rPr>
                <w:rStyle w:val="normaltextrun"/>
                <w:color w:val="000000"/>
              </w:rPr>
              <w:t>of workshop participants reported that their understanding had increased in three areas: diversity and inclusion (61%); inclusive behaviours (67%); and inclusive language (65%)</w:t>
            </w:r>
            <w:r>
              <w:rPr>
                <w:rStyle w:val="normaltextrun"/>
                <w:color w:val="000000"/>
              </w:rPr>
              <w:t>,</w:t>
            </w:r>
          </w:p>
          <w:p w14:paraId="1D8D0C0C" w14:textId="0EC6E3FB" w:rsidR="00560961" w:rsidRPr="004D1391" w:rsidRDefault="00560961" w:rsidP="00F86C27">
            <w:pPr>
              <w:pStyle w:val="ListParagraph"/>
              <w:numPr>
                <w:ilvl w:val="0"/>
                <w:numId w:val="39"/>
              </w:numPr>
              <w:spacing w:before="120" w:after="120"/>
              <w:ind w:left="357" w:hanging="357"/>
              <w:rPr>
                <w:rStyle w:val="normaltextrun"/>
                <w:color w:val="000000" w:themeColor="text1"/>
              </w:rPr>
            </w:pPr>
            <w:r>
              <w:rPr>
                <w:rStyle w:val="normaltextrun"/>
                <w:color w:val="000000" w:themeColor="text1"/>
              </w:rPr>
              <w:t>p</w:t>
            </w:r>
            <w:r w:rsidRPr="00266792">
              <w:rPr>
                <w:rStyle w:val="normaltextrun"/>
                <w:color w:val="000000" w:themeColor="text1"/>
              </w:rPr>
              <w:t>articipants provided positive feedback on the workshop content</w:t>
            </w:r>
            <w:r>
              <w:rPr>
                <w:rStyle w:val="normaltextrun"/>
                <w:color w:val="000000" w:themeColor="text1"/>
              </w:rPr>
              <w:t>,</w:t>
            </w:r>
          </w:p>
          <w:p w14:paraId="76BDBAEB" w14:textId="21EC5916" w:rsidR="00560961" w:rsidRPr="00331DA3" w:rsidRDefault="00560961" w:rsidP="00F86C27">
            <w:pPr>
              <w:pStyle w:val="ListParagraph"/>
              <w:numPr>
                <w:ilvl w:val="0"/>
                <w:numId w:val="39"/>
              </w:numPr>
              <w:spacing w:before="120" w:after="120"/>
              <w:ind w:left="357" w:hanging="357"/>
              <w:rPr>
                <w:rStyle w:val="normaltextrun"/>
                <w:color w:val="000000"/>
              </w:rPr>
            </w:pPr>
            <w:r>
              <w:rPr>
                <w:rStyle w:val="normaltextrun"/>
                <w:color w:val="000000" w:themeColor="text1"/>
              </w:rPr>
              <w:t>f</w:t>
            </w:r>
            <w:r w:rsidRPr="00266792">
              <w:rPr>
                <w:rStyle w:val="normaltextrun"/>
                <w:color w:val="000000" w:themeColor="text1"/>
              </w:rPr>
              <w:t>acilitators stated that the materials were well-structured and formatted and relevant to Navy’s context</w:t>
            </w:r>
            <w:r>
              <w:rPr>
                <w:rStyle w:val="normaltextrun"/>
                <w:color w:val="000000" w:themeColor="text1"/>
              </w:rPr>
              <w:t>.</w:t>
            </w:r>
          </w:p>
        </w:tc>
      </w:tr>
    </w:tbl>
    <w:p w14:paraId="2DC6B24B" w14:textId="65CD29B6" w:rsidR="2B5E4390" w:rsidRDefault="2B5E4390"/>
    <w:p w14:paraId="0918EA65" w14:textId="77777777" w:rsidR="00560961" w:rsidRDefault="00560961" w:rsidP="006C5B1E">
      <w:pPr>
        <w:spacing w:before="0" w:after="120"/>
        <w:rPr>
          <w:rStyle w:val="normaltextrun"/>
          <w:rFonts w:cs="Open Sans"/>
          <w:color w:val="000000" w:themeColor="text1"/>
        </w:rPr>
      </w:pPr>
    </w:p>
    <w:p w14:paraId="4717B9C1" w14:textId="6504ED85" w:rsidR="00560961" w:rsidRDefault="00560961" w:rsidP="006C5B1E">
      <w:pPr>
        <w:spacing w:before="120" w:after="0"/>
      </w:pPr>
      <w:r w:rsidRPr="6D94D176">
        <w:rPr>
          <w:rStyle w:val="normaltextrun"/>
          <w:rFonts w:cs="Open Sans"/>
          <w:color w:val="000000" w:themeColor="text1"/>
        </w:rPr>
        <w:t xml:space="preserve">The Navy will present the </w:t>
      </w:r>
      <w:r w:rsidRPr="6D94D176">
        <w:rPr>
          <w:rStyle w:val="normaltextrun"/>
          <w:rFonts w:cs="Open Sans"/>
          <w:i/>
          <w:color w:val="000000" w:themeColor="text1"/>
        </w:rPr>
        <w:t>Inclusive Leadership for Middle Managers</w:t>
      </w:r>
      <w:r w:rsidRPr="6D94D176">
        <w:rPr>
          <w:rStyle w:val="normaltextrun"/>
          <w:rFonts w:cs="Open Sans"/>
          <w:color w:val="000000" w:themeColor="text1"/>
        </w:rPr>
        <w:t xml:space="preserve"> workshop online or to a changed schedule due to COVID-19 restrictions.</w:t>
      </w:r>
    </w:p>
    <w:p w14:paraId="73BDFE9E" w14:textId="6AAF9FA8" w:rsidR="00560961" w:rsidRPr="00370E79" w:rsidRDefault="00560961" w:rsidP="00A578F9">
      <w:pPr>
        <w:pStyle w:val="AHRCHeading4"/>
      </w:pPr>
      <w:r w:rsidRPr="000833CE">
        <w:rPr>
          <w:rStyle w:val="AHRCHeading4Char"/>
        </w:rPr>
        <w:t>Fostering multigenerational workforces</w:t>
      </w:r>
      <w:r>
        <w:rPr>
          <w:rStyle w:val="AHRCHeading4Char"/>
        </w:rPr>
        <w:t xml:space="preserve"> </w:t>
      </w:r>
      <w:r>
        <w:rPr>
          <w:color w:val="000000" w:themeColor="text1"/>
        </w:rPr>
        <w:t xml:space="preserve">– </w:t>
      </w:r>
      <w:r w:rsidRPr="000833CE">
        <w:rPr>
          <w:rStyle w:val="AHRCHeading4Char"/>
        </w:rPr>
        <w:t>NSW Government</w:t>
      </w:r>
    </w:p>
    <w:p w14:paraId="6446688B" w14:textId="0F054F0B" w:rsidR="00560961" w:rsidRDefault="00560961" w:rsidP="00166338">
      <w:r>
        <w:t xml:space="preserve">The NSW Government funded the Commission to undertake a several projects in alignment with its NSW Ageing Strategy 2016–2020. </w:t>
      </w:r>
    </w:p>
    <w:p w14:paraId="14833C80" w14:textId="302D6065" w:rsidR="00560961" w:rsidRDefault="00560961" w:rsidP="00415DE8">
      <w:r>
        <w:t xml:space="preserve">Initially, the Commission developed and released (in the last reporting period): </w:t>
      </w:r>
      <w:r w:rsidRPr="00786BDC">
        <w:rPr>
          <w:i/>
        </w:rPr>
        <w:t>Multigenerational workforces: a guide to the rights of older workers under the Age Discrimination Act 2004 (Cth</w:t>
      </w:r>
      <w:r w:rsidRPr="00786BDC">
        <w:rPr>
          <w:i/>
          <w:iCs/>
        </w:rPr>
        <w:t>)</w:t>
      </w:r>
      <w:r>
        <w:t xml:space="preserve">. The guide provides employers and other work providers with information about the operation of the Act and practical guidance about promoting the inclusion of older workers in multigenerational workforces. </w:t>
      </w:r>
    </w:p>
    <w:p w14:paraId="68FE962F" w14:textId="7DEB4A77" w:rsidR="00560961" w:rsidRDefault="00560961" w:rsidP="00415DE8">
      <w:r>
        <w:t xml:space="preserve">In this period, the development of a </w:t>
      </w:r>
      <w:r w:rsidRPr="00786BDC">
        <w:rPr>
          <w:i/>
        </w:rPr>
        <w:t>Multigenerational Workforces</w:t>
      </w:r>
      <w:r>
        <w:t>: factsheet, and a suite of posters, postcards and bookmarks was completed. The webpage hosting the resources has been viewed 2,080 times in 2019–2020 with 791 and 518 downloads of the guide and factsheet, respectively.</w:t>
      </w:r>
    </w:p>
    <w:p w14:paraId="4694AD9E" w14:textId="50D55FF0" w:rsidR="004D1391" w:rsidRDefault="004D1391">
      <w:pPr>
        <w:keepLines w:val="0"/>
        <w:spacing w:before="0" w:after="0"/>
      </w:pPr>
      <w:r>
        <w:br w:type="page"/>
      </w:r>
    </w:p>
    <w:p w14:paraId="7A8ECCDA" w14:textId="1EA61FF5" w:rsidR="00560961" w:rsidRDefault="00560961" w:rsidP="004D1391">
      <w:pPr>
        <w:pStyle w:val="AHRCHeading2"/>
      </w:pPr>
      <w:bookmarkStart w:id="175" w:name="_Toc46927087"/>
      <w:bookmarkStart w:id="176" w:name="_Toc52124079"/>
      <w:r w:rsidRPr="00684D42">
        <w:lastRenderedPageBreak/>
        <w:t>Outcome 2.2 [PBS criterion]</w:t>
      </w:r>
      <w:bookmarkEnd w:id="175"/>
      <w:bookmarkEnd w:id="176"/>
    </w:p>
    <w:p w14:paraId="781FFDE2" w14:textId="0D2393BD" w:rsidR="00560961" w:rsidRPr="00684D42" w:rsidRDefault="00560961" w:rsidP="00352F2B">
      <w:pPr>
        <w:rPr>
          <w:b/>
          <w:sz w:val="28"/>
          <w:szCs w:val="26"/>
        </w:rPr>
      </w:pPr>
      <w:r w:rsidRPr="00684D42">
        <w:t>Our information resources, services, events, and campaigns reach inform and influence users and audiences.</w:t>
      </w:r>
    </w:p>
    <w:p w14:paraId="6291B0B6" w14:textId="4D0BADEA" w:rsidR="00560961" w:rsidRDefault="00560961" w:rsidP="004D1391">
      <w:pPr>
        <w:pStyle w:val="AHRCHeading3"/>
        <w:rPr>
          <w:lang w:val="en-US"/>
        </w:rPr>
      </w:pPr>
      <w:bookmarkStart w:id="177" w:name="_Toc46927088"/>
      <w:r>
        <w:rPr>
          <w:lang w:val="en-US"/>
        </w:rPr>
        <w:t xml:space="preserve">Progress </w:t>
      </w:r>
      <w:r w:rsidRPr="004C37B0">
        <w:rPr>
          <w:lang w:val="en-US"/>
        </w:rPr>
        <w:t>indicato</w:t>
      </w:r>
      <w:r>
        <w:rPr>
          <w:lang w:val="en-US"/>
        </w:rPr>
        <w:t>r</w:t>
      </w:r>
      <w:r w:rsidRPr="00684D42">
        <w:rPr>
          <w:lang w:val="en-US"/>
        </w:rPr>
        <w:t xml:space="preserve"> 2.21 </w:t>
      </w:r>
      <w:r w:rsidRPr="00684D42">
        <w:t>[PBS target]</w:t>
      </w:r>
      <w:bookmarkEnd w:id="177"/>
      <w:r w:rsidRPr="00684D42">
        <w:rPr>
          <w:lang w:val="en-US"/>
        </w:rPr>
        <w:t xml:space="preserve"> </w:t>
      </w:r>
    </w:p>
    <w:p w14:paraId="7E5BAE93" w14:textId="5336C0CD" w:rsidR="00560961" w:rsidRPr="009E0ADD" w:rsidRDefault="00560961" w:rsidP="00E8051A">
      <w:pPr>
        <w:spacing w:before="120" w:after="120"/>
      </w:pPr>
      <w:r w:rsidRPr="009E0ADD">
        <w:t>Targeted audiences are reached, access our information resources and services, and participate in our events and campaigns. Demonstrated by:</w:t>
      </w:r>
    </w:p>
    <w:p w14:paraId="1071F6A6" w14:textId="71DFA06A" w:rsidR="00560961" w:rsidRDefault="00560961" w:rsidP="00F86C27">
      <w:pPr>
        <w:pStyle w:val="ListParagraph"/>
        <w:numPr>
          <w:ilvl w:val="0"/>
          <w:numId w:val="38"/>
        </w:numPr>
        <w:spacing w:before="0" w:after="0"/>
      </w:pPr>
      <w:r w:rsidRPr="009E0ADD">
        <w:t>digital engagement analytics exceeding the previous year’s benchmark by 5%</w:t>
      </w:r>
    </w:p>
    <w:p w14:paraId="6078FF24" w14:textId="6624CA53" w:rsidR="00560961" w:rsidRPr="00684D42" w:rsidRDefault="00560961" w:rsidP="00F86C27">
      <w:pPr>
        <w:pStyle w:val="ListParagraph"/>
        <w:numPr>
          <w:ilvl w:val="0"/>
          <w:numId w:val="38"/>
        </w:numPr>
        <w:spacing w:before="0" w:after="0"/>
      </w:pPr>
      <w:r w:rsidRPr="009E0ADD">
        <w:t>high rates of users report them engaging and relevant.</w:t>
      </w:r>
    </w:p>
    <w:p w14:paraId="7D6F81B3" w14:textId="2C72C791" w:rsidR="00560961" w:rsidRDefault="00560961" w:rsidP="00A578F9">
      <w:pPr>
        <w:pStyle w:val="AHRCHeading4"/>
      </w:pPr>
      <w:bookmarkStart w:id="178" w:name="_Toc46927089"/>
      <w:r w:rsidRPr="004076DE">
        <w:t>Public and digital engagement</w:t>
      </w:r>
    </w:p>
    <w:p w14:paraId="31C501B2" w14:textId="6F5FFCD8" w:rsidR="00560961" w:rsidRDefault="00560961" w:rsidP="008F22C6">
      <w:r w:rsidRPr="0001671B">
        <w:t>For the 2019–</w:t>
      </w:r>
      <w:r>
        <w:t>20</w:t>
      </w:r>
      <w:r w:rsidRPr="0001671B">
        <w:t xml:space="preserve">20 period the Commission implemented the ‘Google Search’ </w:t>
      </w:r>
      <w:r>
        <w:t xml:space="preserve">function </w:t>
      </w:r>
      <w:r w:rsidRPr="0001671B">
        <w:t xml:space="preserve">on </w:t>
      </w:r>
      <w:r>
        <w:t>our</w:t>
      </w:r>
      <w:r w:rsidRPr="0001671B">
        <w:t xml:space="preserve"> website to enable a full text search across the site and publications.</w:t>
      </w:r>
      <w:r>
        <w:t xml:space="preserve"> These results show the Commission </w:t>
      </w:r>
      <w:r w:rsidRPr="009E0ADD">
        <w:t>exceed</w:t>
      </w:r>
      <w:r>
        <w:t>ed</w:t>
      </w:r>
      <w:r w:rsidRPr="009E0ADD">
        <w:t xml:space="preserve"> the </w:t>
      </w:r>
      <w:r w:rsidRPr="006B52A9">
        <w:t>Indicator</w:t>
      </w:r>
      <w:r>
        <w:t xml:space="preserve"> and </w:t>
      </w:r>
      <w:r w:rsidRPr="006B52A9">
        <w:t>PBS target of 5% growth</w:t>
      </w:r>
      <w:r>
        <w:t xml:space="preserve"> in pageviews and website visits </w:t>
      </w:r>
      <w:r>
        <w:rPr>
          <w:color w:val="000000" w:themeColor="text1"/>
        </w:rPr>
        <w:t xml:space="preserve">– </w:t>
      </w:r>
      <w:r>
        <w:t xml:space="preserve">with </w:t>
      </w:r>
      <w:r w:rsidRPr="0001671B">
        <w:t xml:space="preserve">a </w:t>
      </w:r>
      <w:r w:rsidRPr="00B316FD">
        <w:rPr>
          <w:b/>
          <w:bCs/>
        </w:rPr>
        <w:t xml:space="preserve">5.5% increase </w:t>
      </w:r>
      <w:r w:rsidRPr="0001671B">
        <w:t xml:space="preserve">in pageviews and </w:t>
      </w:r>
      <w:r w:rsidRPr="00B316FD">
        <w:rPr>
          <w:b/>
          <w:bCs/>
        </w:rPr>
        <w:t xml:space="preserve">10% increase </w:t>
      </w:r>
      <w:r w:rsidRPr="0001671B">
        <w:t xml:space="preserve">in website visits </w:t>
      </w:r>
      <w:r>
        <w:t>for</w:t>
      </w:r>
      <w:r w:rsidRPr="0001671B">
        <w:t xml:space="preserve"> 2019–</w:t>
      </w:r>
      <w:r>
        <w:t>20</w:t>
      </w:r>
      <w:r w:rsidRPr="0001671B">
        <w:t>20.</w:t>
      </w:r>
      <w:r>
        <w:t xml:space="preserve"> </w:t>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shd w:val="clear" w:color="auto" w:fill="E7E6E6" w:themeFill="background2"/>
        <w:tblCellMar>
          <w:top w:w="284" w:type="dxa"/>
          <w:left w:w="284" w:type="dxa"/>
          <w:bottom w:w="284" w:type="dxa"/>
          <w:right w:w="284" w:type="dxa"/>
        </w:tblCellMar>
        <w:tblLook w:val="04A0" w:firstRow="1" w:lastRow="0" w:firstColumn="1" w:lastColumn="0" w:noHBand="0" w:noVBand="1"/>
      </w:tblPr>
      <w:tblGrid>
        <w:gridCol w:w="9060"/>
      </w:tblGrid>
      <w:tr w:rsidR="00560961" w14:paraId="335C4F03" w14:textId="77777777" w:rsidTr="004D1391">
        <w:tc>
          <w:tcPr>
            <w:tcW w:w="9060" w:type="dxa"/>
            <w:shd w:val="clear" w:color="auto" w:fill="E7E6E6" w:themeFill="background2"/>
          </w:tcPr>
          <w:p w14:paraId="47B030B2" w14:textId="7D20DADF" w:rsidR="00560961" w:rsidRDefault="00560961" w:rsidP="00A36F89">
            <w:pPr>
              <w:spacing w:before="120" w:after="120"/>
            </w:pPr>
            <w:r>
              <w:t>Other digital engagement and data in this reporting period:</w:t>
            </w:r>
          </w:p>
          <w:p w14:paraId="4D48F59A" w14:textId="598117EB" w:rsidR="00560961" w:rsidRDefault="00560961" w:rsidP="00F86C27">
            <w:pPr>
              <w:pStyle w:val="ListParagraph"/>
              <w:numPr>
                <w:ilvl w:val="0"/>
                <w:numId w:val="33"/>
              </w:numPr>
              <w:spacing w:before="120" w:after="120"/>
            </w:pPr>
            <w:r w:rsidRPr="006B52A9">
              <w:t>127,835</w:t>
            </w:r>
            <w:r w:rsidRPr="0001671B">
              <w:t xml:space="preserve"> users searched the website in 2019–</w:t>
            </w:r>
            <w:r>
              <w:t>20</w:t>
            </w:r>
            <w:r w:rsidRPr="0001671B">
              <w:t>20</w:t>
            </w:r>
            <w:r>
              <w:t>,</w:t>
            </w:r>
          </w:p>
          <w:p w14:paraId="03030617" w14:textId="7ED88443" w:rsidR="00560961" w:rsidRPr="00A36F89" w:rsidRDefault="00560961" w:rsidP="00F86C27">
            <w:pPr>
              <w:pStyle w:val="ListParagraph"/>
              <w:numPr>
                <w:ilvl w:val="0"/>
                <w:numId w:val="33"/>
              </w:numPr>
              <w:spacing w:before="120" w:after="120"/>
            </w:pPr>
            <w:r w:rsidRPr="00A36F89">
              <w:t xml:space="preserve">subscribers to our interest lists </w:t>
            </w:r>
            <w:r>
              <w:t xml:space="preserve">went to </w:t>
            </w:r>
            <w:r w:rsidRPr="00A36F89">
              <w:t>over 55,000</w:t>
            </w:r>
            <w:r>
              <w:t>, and</w:t>
            </w:r>
            <w:r w:rsidRPr="00A36F89">
              <w:t xml:space="preserve"> the Commissions monthly </w:t>
            </w:r>
            <w:r>
              <w:t>e-</w:t>
            </w:r>
            <w:r w:rsidRPr="00A36F89">
              <w:t>newsletter reach</w:t>
            </w:r>
            <w:r>
              <w:t>ed</w:t>
            </w:r>
            <w:r w:rsidRPr="00A36F89">
              <w:t xml:space="preserve"> over 21,000 people</w:t>
            </w:r>
            <w:r>
              <w:t>,</w:t>
            </w:r>
            <w:r w:rsidRPr="00A36F89">
              <w:t xml:space="preserve"> </w:t>
            </w:r>
          </w:p>
          <w:p w14:paraId="260D5E79" w14:textId="0B4A4390" w:rsidR="00560961" w:rsidRPr="00A36F89" w:rsidRDefault="00560961" w:rsidP="00F86C27">
            <w:pPr>
              <w:pStyle w:val="ListParagraph"/>
              <w:numPr>
                <w:ilvl w:val="0"/>
                <w:numId w:val="34"/>
              </w:numPr>
              <w:spacing w:before="120" w:after="120"/>
            </w:pPr>
            <w:r w:rsidRPr="00A36F89">
              <w:t>a new version of the Commission’s website went live in January 2020. In 2019–</w:t>
            </w:r>
            <w:r>
              <w:t>20</w:t>
            </w:r>
            <w:r w:rsidRPr="00A36F89">
              <w:t>20 the website was visited 6,</w:t>
            </w:r>
            <w:r>
              <w:t xml:space="preserve"> </w:t>
            </w:r>
            <w:r w:rsidRPr="00A36F89">
              <w:t>139,151 times with 10,</w:t>
            </w:r>
            <w:r>
              <w:t xml:space="preserve"> </w:t>
            </w:r>
            <w:r w:rsidRPr="00A36F89">
              <w:t>245,468 pageviews</w:t>
            </w:r>
            <w:r>
              <w:t>,</w:t>
            </w:r>
            <w:r w:rsidRPr="00A36F89">
              <w:t xml:space="preserve"> </w:t>
            </w:r>
          </w:p>
          <w:p w14:paraId="69EE11B0" w14:textId="119EA9A9" w:rsidR="00560961" w:rsidRPr="0001671B" w:rsidRDefault="00560961" w:rsidP="00F86C27">
            <w:pPr>
              <w:pStyle w:val="ListParagraph"/>
              <w:numPr>
                <w:ilvl w:val="0"/>
                <w:numId w:val="34"/>
              </w:numPr>
              <w:spacing w:before="120" w:after="120"/>
            </w:pPr>
            <w:r>
              <w:t>a</w:t>
            </w:r>
            <w:r w:rsidRPr="0001671B">
              <w:t xml:space="preserve">n online ‘submissions hub’ was </w:t>
            </w:r>
            <w:r>
              <w:t xml:space="preserve">also </w:t>
            </w:r>
            <w:r w:rsidRPr="0001671B">
              <w:t>established was launched in February 2020 and has had over 4,</w:t>
            </w:r>
            <w:r>
              <w:t xml:space="preserve"> </w:t>
            </w:r>
            <w:r w:rsidRPr="0001671B">
              <w:t>000 pageviews</w:t>
            </w:r>
            <w:r>
              <w:t>,</w:t>
            </w:r>
          </w:p>
          <w:p w14:paraId="3DDBC689" w14:textId="07B3C382" w:rsidR="00560961" w:rsidRDefault="00560961" w:rsidP="00F86C27">
            <w:pPr>
              <w:pStyle w:val="ListParagraph"/>
              <w:numPr>
                <w:ilvl w:val="0"/>
                <w:numId w:val="34"/>
              </w:numPr>
              <w:spacing w:before="120" w:after="120"/>
            </w:pPr>
            <w:r>
              <w:t>t</w:t>
            </w:r>
            <w:r w:rsidRPr="0001671B">
              <w:t>he Commission compiled its COVID-19 information in one central area on the website</w:t>
            </w:r>
            <w:r w:rsidRPr="003A338E">
              <w:t>. Since the launch there have been 24,000 pageviews.</w:t>
            </w:r>
          </w:p>
        </w:tc>
      </w:tr>
    </w:tbl>
    <w:p w14:paraId="4F2047B5" w14:textId="251CF97E" w:rsidR="053FD807" w:rsidRDefault="053FD807"/>
    <w:p w14:paraId="332A9F12" w14:textId="77777777" w:rsidR="00FB5BC5" w:rsidRDefault="00FB5BC5" w:rsidP="00A578F9">
      <w:pPr>
        <w:rPr>
          <w:i/>
        </w:rPr>
        <w:sectPr w:rsidR="00FB5BC5" w:rsidSect="00D7407A">
          <w:endnotePr>
            <w:numFmt w:val="decimal"/>
          </w:endnotePr>
          <w:pgSz w:w="11906" w:h="16838" w:code="9"/>
          <w:pgMar w:top="1134" w:right="1418" w:bottom="1134" w:left="1418" w:header="851" w:footer="851" w:gutter="0"/>
          <w:cols w:space="708"/>
          <w:titlePg/>
          <w:docGrid w:linePitch="360"/>
        </w:sectPr>
      </w:pPr>
    </w:p>
    <w:p w14:paraId="4CFBF434" w14:textId="62111676" w:rsidR="00560961" w:rsidRPr="00320C38" w:rsidRDefault="00560961" w:rsidP="00A578F9">
      <w:pPr>
        <w:rPr>
          <w:i/>
        </w:rPr>
      </w:pPr>
      <w:r w:rsidRPr="00320C38">
        <w:rPr>
          <w:i/>
        </w:rPr>
        <w:lastRenderedPageBreak/>
        <w:t>Events and launches</w:t>
      </w:r>
    </w:p>
    <w:p w14:paraId="61080225" w14:textId="6B6D5C9E" w:rsidR="00560961" w:rsidRDefault="00560961" w:rsidP="007F627C">
      <w:pPr>
        <w:rPr>
          <w:rFonts w:cs="Open Sans"/>
          <w:szCs w:val="22"/>
        </w:rPr>
      </w:pPr>
      <w:r w:rsidRPr="003A338E">
        <w:rPr>
          <w:rFonts w:cs="Open Sans"/>
          <w:szCs w:val="22"/>
        </w:rPr>
        <w:t>Our public presence helps us to reach large and diverse audiences and to facilitate informed debate. In this period, we hosted and promoted at least eight major events that have engaged substantial audiences and generated significant awareness and debate through media coverage:</w:t>
      </w:r>
    </w:p>
    <w:p w14:paraId="029BACCE" w14:textId="77777777" w:rsidR="00560961" w:rsidRDefault="00560961" w:rsidP="00F86C27">
      <w:pPr>
        <w:pStyle w:val="ListParagraph"/>
        <w:numPr>
          <w:ilvl w:val="0"/>
          <w:numId w:val="28"/>
        </w:numPr>
        <w:spacing w:before="120" w:after="120"/>
      </w:pPr>
      <w:r w:rsidRPr="00515A00">
        <w:t xml:space="preserve">Human Rights Awards </w:t>
      </w:r>
    </w:p>
    <w:p w14:paraId="0835CA76" w14:textId="29411103" w:rsidR="00560961" w:rsidRPr="00515A00" w:rsidRDefault="00560961" w:rsidP="00F86C27">
      <w:pPr>
        <w:pStyle w:val="ListParagraph"/>
        <w:numPr>
          <w:ilvl w:val="0"/>
          <w:numId w:val="28"/>
        </w:numPr>
        <w:spacing w:before="120" w:after="120"/>
      </w:pPr>
      <w:r w:rsidRPr="00515A00">
        <w:t xml:space="preserve">Human Rights Day Oration </w:t>
      </w:r>
    </w:p>
    <w:p w14:paraId="12A4C432" w14:textId="6809D5B6" w:rsidR="00560961" w:rsidRPr="00515A00" w:rsidRDefault="00560961" w:rsidP="00F86C27">
      <w:pPr>
        <w:pStyle w:val="ListParagraph"/>
        <w:numPr>
          <w:ilvl w:val="0"/>
          <w:numId w:val="28"/>
        </w:numPr>
        <w:spacing w:before="120" w:after="120"/>
      </w:pPr>
      <w:r w:rsidRPr="00E528B0">
        <w:rPr>
          <w:i/>
        </w:rPr>
        <w:t>Free and equal: An Australian conversation on human rights</w:t>
      </w:r>
      <w:r>
        <w:t xml:space="preserve"> </w:t>
      </w:r>
      <w:r>
        <w:softHyphen/>
        <w:t>– C</w:t>
      </w:r>
      <w:r w:rsidRPr="00515A00">
        <w:t>onference</w:t>
      </w:r>
      <w:r>
        <w:t xml:space="preserve">, and associated events with HE Dr Michelle Bachelet, United Nations High Commissioner for Human </w:t>
      </w:r>
      <w:r w:rsidRPr="00185251">
        <w:t>Rights (reported under Indicator 1.11)</w:t>
      </w:r>
      <w:r>
        <w:t xml:space="preserve"> </w:t>
      </w:r>
    </w:p>
    <w:p w14:paraId="560775E6" w14:textId="7DBEC2C1" w:rsidR="00560961" w:rsidRPr="00515A00" w:rsidRDefault="00560961" w:rsidP="00F86C27">
      <w:pPr>
        <w:pStyle w:val="ListParagraph"/>
        <w:numPr>
          <w:ilvl w:val="0"/>
          <w:numId w:val="28"/>
        </w:numPr>
        <w:spacing w:before="120" w:after="120"/>
      </w:pPr>
      <w:r w:rsidRPr="00515A00">
        <w:t>Forum on Child Safe Organisations</w:t>
      </w:r>
    </w:p>
    <w:p w14:paraId="50E8770B" w14:textId="015E0E83" w:rsidR="00560961" w:rsidRPr="00515A00" w:rsidRDefault="00560961" w:rsidP="00F86C27">
      <w:pPr>
        <w:pStyle w:val="ListParagraph"/>
        <w:numPr>
          <w:ilvl w:val="0"/>
          <w:numId w:val="28"/>
        </w:numPr>
        <w:spacing w:before="120" w:after="120"/>
      </w:pPr>
      <w:r>
        <w:t xml:space="preserve">Launch of </w:t>
      </w:r>
      <w:r w:rsidRPr="00515A00">
        <w:t>National Inquiry into Sexual Harassment in Australian workplaces</w:t>
      </w:r>
      <w:r>
        <w:t xml:space="preserve">: </w:t>
      </w:r>
      <w:r w:rsidRPr="00E528B0">
        <w:rPr>
          <w:i/>
        </w:rPr>
        <w:t>Respect@</w:t>
      </w:r>
      <w:r w:rsidR="00ED225A">
        <w:rPr>
          <w:i/>
        </w:rPr>
        <w:t>W</w:t>
      </w:r>
      <w:r w:rsidRPr="00E528B0">
        <w:rPr>
          <w:i/>
        </w:rPr>
        <w:t>ork</w:t>
      </w:r>
      <w:r w:rsidRPr="0063356E">
        <w:rPr>
          <w:iCs/>
        </w:rPr>
        <w:t xml:space="preserve"> report</w:t>
      </w:r>
    </w:p>
    <w:p w14:paraId="012BCED8" w14:textId="66B2230C" w:rsidR="00560961" w:rsidRPr="00515A00" w:rsidRDefault="00560961" w:rsidP="00F86C27">
      <w:pPr>
        <w:pStyle w:val="ListParagraph"/>
        <w:numPr>
          <w:ilvl w:val="0"/>
          <w:numId w:val="28"/>
        </w:numPr>
        <w:spacing w:before="120" w:after="120"/>
      </w:pPr>
      <w:r w:rsidRPr="006C5B1E">
        <w:rPr>
          <w:i/>
        </w:rPr>
        <w:t>The Final Quarter</w:t>
      </w:r>
      <w:r w:rsidRPr="00515A00">
        <w:t xml:space="preserve"> </w:t>
      </w:r>
      <w:r>
        <w:t>documentary s</w:t>
      </w:r>
      <w:r w:rsidRPr="00515A00">
        <w:t>creenings</w:t>
      </w:r>
    </w:p>
    <w:p w14:paraId="08AAF2E3" w14:textId="40C81532" w:rsidR="00560961" w:rsidRPr="00515A00" w:rsidRDefault="00560961" w:rsidP="00F86C27">
      <w:pPr>
        <w:pStyle w:val="ListParagraph"/>
        <w:numPr>
          <w:ilvl w:val="0"/>
          <w:numId w:val="28"/>
        </w:numPr>
        <w:spacing w:before="120" w:after="120"/>
      </w:pPr>
      <w:r>
        <w:t xml:space="preserve">Launch of </w:t>
      </w:r>
      <w:r w:rsidRPr="00E528B0">
        <w:rPr>
          <w:i/>
        </w:rPr>
        <w:t>The Children’s Rights Report 2019 – In their own right</w:t>
      </w:r>
      <w:r w:rsidRPr="00515A00">
        <w:t xml:space="preserve"> </w:t>
      </w:r>
    </w:p>
    <w:p w14:paraId="1009A5E1" w14:textId="170DE40E" w:rsidR="00560961" w:rsidRDefault="00560961" w:rsidP="00F86C27">
      <w:pPr>
        <w:pStyle w:val="ListParagraph"/>
        <w:numPr>
          <w:ilvl w:val="0"/>
          <w:numId w:val="28"/>
        </w:numPr>
        <w:spacing w:before="0" w:after="0"/>
      </w:pPr>
      <w:r w:rsidRPr="00515A00">
        <w:t xml:space="preserve">Kep Enderby Memorial Lecture, </w:t>
      </w:r>
      <w:r>
        <w:t xml:space="preserve">delivered by </w:t>
      </w:r>
      <w:r w:rsidRPr="00515A00">
        <w:t>Thomas Keneally</w:t>
      </w:r>
      <w:r>
        <w:t>,</w:t>
      </w:r>
      <w:r w:rsidRPr="00515A00">
        <w:t xml:space="preserve"> AO</w:t>
      </w:r>
      <w:r>
        <w:t xml:space="preserve">: </w:t>
      </w:r>
      <w:r w:rsidRPr="00E528B0">
        <w:rPr>
          <w:i/>
          <w:iCs/>
        </w:rPr>
        <w:t>The moveable feast: Australia and ace hate as experienced in the Lifetime as an observer</w:t>
      </w:r>
      <w:r>
        <w:rPr>
          <w:i/>
          <w:iCs/>
        </w:rPr>
        <w:t>.</w:t>
      </w:r>
    </w:p>
    <w:p w14:paraId="417FF3F0" w14:textId="77777777" w:rsidR="00444178" w:rsidRPr="006D78E9" w:rsidRDefault="00444178" w:rsidP="006D78E9">
      <w:pPr>
        <w:spacing w:before="0" w:after="0"/>
        <w:rPr>
          <w:iCs/>
        </w:rPr>
      </w:pPr>
    </w:p>
    <w:p w14:paraId="4C02D1F6" w14:textId="4A5ED15A" w:rsidR="00560961" w:rsidRPr="00E528B0" w:rsidRDefault="00560961" w:rsidP="00E528B0">
      <w:pPr>
        <w:spacing w:before="0" w:after="0"/>
        <w:ind w:left="360"/>
      </w:pPr>
      <w:r w:rsidRPr="00320C38">
        <w:rPr>
          <w:i/>
        </w:rPr>
        <w:t>Human Rights Day</w:t>
      </w:r>
    </w:p>
    <w:p w14:paraId="0ADF8AEE" w14:textId="2088BDF5" w:rsidR="00560961" w:rsidRDefault="00560961" w:rsidP="001709AC">
      <w:pPr>
        <w:ind w:left="360"/>
      </w:pPr>
      <w:r>
        <w:t>The 2019 Human Rights Awards, held on 12 December 2019, was attended by 575 delegates from government, legal, business, and community sectors from around Australia. The Commission received 346 nominations across the nine Awards categories. Based on a post-event survey, 90% of respondents would recommend the Awards to their colleagues or organisations in their network.</w:t>
      </w:r>
    </w:p>
    <w:p w14:paraId="3CE18854" w14:textId="77777777" w:rsidR="00560961" w:rsidRDefault="00560961" w:rsidP="001709AC">
      <w:pPr>
        <w:ind w:left="360"/>
      </w:pPr>
      <w:r>
        <w:t>Public engagement on the Awards was successful, with over 156, 826 Twitter accounts reached, and over 218, 000 impressions, with an accumulative reach of 8,795 via Instagram. Pageviews on the Awards website were 46% higher than the previous year, with 35,365 pageviews throughout the Awards period. The Awards also received a surplus of 90 media stories, with a minimum audience reach of 40,184.</w:t>
      </w:r>
    </w:p>
    <w:p w14:paraId="4911B03F" w14:textId="32925512" w:rsidR="00560961" w:rsidRPr="00A578F9" w:rsidRDefault="00560961" w:rsidP="00A578F9">
      <w:pPr>
        <w:pStyle w:val="AHRCHeading4"/>
      </w:pPr>
      <w:r w:rsidRPr="00A578F9">
        <w:lastRenderedPageBreak/>
        <w:t>Elder abuse advocacy and awareness</w:t>
      </w:r>
    </w:p>
    <w:p w14:paraId="50421C90" w14:textId="46D0AEAE" w:rsidR="00560961" w:rsidRPr="00D276C1" w:rsidRDefault="00560961" w:rsidP="001213D9">
      <w:pPr>
        <w:rPr>
          <w:rFonts w:cs="Open Sans"/>
          <w:bCs/>
        </w:rPr>
      </w:pPr>
      <w:r w:rsidRPr="009C44B2">
        <w:rPr>
          <w:rFonts w:cs="Open Sans"/>
        </w:rPr>
        <w:t xml:space="preserve">In this reporting period, Commissioner Patterson continued her term goal and program to improve Australia’s recognition and response to elder abuse, building on the findings of the 2017 Australian Law Reform Commission (ALRC) report, </w:t>
      </w:r>
      <w:r w:rsidRPr="003511A5">
        <w:rPr>
          <w:rFonts w:cs="Open Sans"/>
          <w:i/>
        </w:rPr>
        <w:t xml:space="preserve">Elder Abuse </w:t>
      </w:r>
      <w:r w:rsidRPr="003511A5">
        <w:rPr>
          <w:rFonts w:cs="Open Sans"/>
          <w:i/>
        </w:rPr>
        <w:softHyphen/>
        <w:t xml:space="preserve">– A National Legal </w:t>
      </w:r>
      <w:r w:rsidRPr="003511A5">
        <w:rPr>
          <w:rFonts w:cs="Open Sans"/>
          <w:i/>
          <w:iCs/>
        </w:rPr>
        <w:t>Response</w:t>
      </w:r>
      <w:r>
        <w:rPr>
          <w:rFonts w:cs="Open Sans"/>
        </w:rPr>
        <w:t xml:space="preserve"> and encouraging implementation of the recommendations</w:t>
      </w:r>
      <w:r w:rsidRPr="009C44B2">
        <w:rPr>
          <w:rFonts w:cs="Open Sans"/>
        </w:rPr>
        <w:t>.</w:t>
      </w:r>
    </w:p>
    <w:p w14:paraId="134EA6BE" w14:textId="32D6522E" w:rsidR="00560961" w:rsidRPr="009C44B2" w:rsidRDefault="00560961" w:rsidP="001213D9">
      <w:pPr>
        <w:rPr>
          <w:rFonts w:cs="Open Sans"/>
        </w:rPr>
      </w:pPr>
      <w:r w:rsidRPr="009C44B2">
        <w:rPr>
          <w:rFonts w:cs="Open Sans"/>
        </w:rPr>
        <w:t>Commissioner Patterson completed a pilot information campaign in Tasmani</w:t>
      </w:r>
      <w:r>
        <w:rPr>
          <w:rFonts w:cs="Open Sans"/>
        </w:rPr>
        <w:t>a which included</w:t>
      </w:r>
      <w:r w:rsidRPr="009C44B2">
        <w:rPr>
          <w:rFonts w:cs="Open Sans"/>
        </w:rPr>
        <w:t xml:space="preserve"> the launch of an elder abuse awareness bookmark</w:t>
      </w:r>
      <w:r>
        <w:rPr>
          <w:rFonts w:cs="Open Sans"/>
        </w:rPr>
        <w:t xml:space="preserve"> – </w:t>
      </w:r>
      <w:r w:rsidRPr="009C44B2">
        <w:rPr>
          <w:rFonts w:cs="Open Sans"/>
        </w:rPr>
        <w:t>a resource developed with the agreement of the concept originators, ACT Legal Aid and in partnership with the Attorney-General’s Department.</w:t>
      </w:r>
    </w:p>
    <w:p w14:paraId="4B5F861D" w14:textId="1F301ADA" w:rsidR="00560961" w:rsidRPr="009C44B2" w:rsidRDefault="00560961" w:rsidP="001213D9">
      <w:pPr>
        <w:rPr>
          <w:rFonts w:cs="Open Sans"/>
        </w:rPr>
      </w:pPr>
      <w:r>
        <w:rPr>
          <w:rFonts w:cs="Open Sans"/>
        </w:rPr>
        <w:t xml:space="preserve">The </w:t>
      </w:r>
      <w:r w:rsidRPr="009C44B2">
        <w:rPr>
          <w:rFonts w:cs="Open Sans"/>
        </w:rPr>
        <w:t xml:space="preserve">Commissioner travelled across the </w:t>
      </w:r>
      <w:r>
        <w:rPr>
          <w:rFonts w:cs="Open Sans"/>
        </w:rPr>
        <w:t>e</w:t>
      </w:r>
      <w:r w:rsidRPr="009C44B2">
        <w:rPr>
          <w:rFonts w:cs="Open Sans"/>
        </w:rPr>
        <w:t xml:space="preserve">ast </w:t>
      </w:r>
      <w:r>
        <w:rPr>
          <w:rFonts w:cs="Open Sans"/>
        </w:rPr>
        <w:t xml:space="preserve">coast of Tasmania, </w:t>
      </w:r>
      <w:r w:rsidRPr="009C44B2">
        <w:rPr>
          <w:rFonts w:cs="Open Sans"/>
        </w:rPr>
        <w:t>supported by a partnership with key stakeholder COTA Tasmania, who arranged the</w:t>
      </w:r>
      <w:r>
        <w:rPr>
          <w:rFonts w:cs="Open Sans"/>
        </w:rPr>
        <w:t xml:space="preserve"> itinerary and logistics for community</w:t>
      </w:r>
      <w:r w:rsidRPr="009C44B2">
        <w:rPr>
          <w:rFonts w:cs="Open Sans"/>
        </w:rPr>
        <w:t xml:space="preserve"> events</w:t>
      </w:r>
      <w:r>
        <w:rPr>
          <w:rFonts w:cs="Open Sans"/>
        </w:rPr>
        <w:t xml:space="preserve"> and distribution of the resources through key stakeholder channels</w:t>
      </w:r>
      <w:r w:rsidRPr="009C44B2">
        <w:rPr>
          <w:rFonts w:cs="Open Sans"/>
        </w:rPr>
        <w:t>. As a result, the pilot increased awareness of the materials, leading to requests for bookmarks to distribute by stakeholders f</w:t>
      </w:r>
      <w:r>
        <w:rPr>
          <w:rFonts w:cs="Open Sans"/>
        </w:rPr>
        <w:t xml:space="preserve">rom key </w:t>
      </w:r>
      <w:r w:rsidRPr="001213D9">
        <w:rPr>
          <w:rFonts w:cs="Open Sans"/>
        </w:rPr>
        <w:t>sectors, including banks, allied health providers, pharmacies and community organisations.</w:t>
      </w:r>
    </w:p>
    <w:p w14:paraId="2AA8DE21" w14:textId="77777777" w:rsidR="00560961" w:rsidRPr="009C44B2" w:rsidRDefault="00560961" w:rsidP="001213D9">
      <w:pPr>
        <w:rPr>
          <w:rFonts w:cs="Open Sans"/>
        </w:rPr>
      </w:pPr>
      <w:r w:rsidRPr="009C44B2">
        <w:rPr>
          <w:rFonts w:cs="Open Sans"/>
        </w:rPr>
        <w:t>In tandem with the pilot, Commissioner Patterson leveraged multi-media media opportunities to increase knowledge of this project</w:t>
      </w:r>
      <w:r>
        <w:rPr>
          <w:rFonts w:cs="Open Sans"/>
        </w:rPr>
        <w:t xml:space="preserve"> and resources</w:t>
      </w:r>
      <w:r w:rsidRPr="009C44B2">
        <w:rPr>
          <w:rFonts w:cs="Open Sans"/>
        </w:rPr>
        <w:t xml:space="preserve"> across Australia and has reached international stakeholders. </w:t>
      </w:r>
      <w:r>
        <w:rPr>
          <w:rFonts w:cs="Open Sans"/>
        </w:rPr>
        <w:t xml:space="preserve">This led </w:t>
      </w:r>
      <w:r w:rsidRPr="009C44B2">
        <w:rPr>
          <w:rFonts w:cs="Open Sans"/>
        </w:rPr>
        <w:t>to a partnership with the US National Centre on Elder Abuse (NCEA), where an adapted bookmark was used in their 2020 World Elder Abuse Awareness Day (WEAAD).</w:t>
      </w:r>
    </w:p>
    <w:p w14:paraId="2B5E586E" w14:textId="77777777" w:rsidR="00560961" w:rsidRPr="0089344E" w:rsidRDefault="00560961" w:rsidP="001213D9">
      <w:pPr>
        <w:ind w:left="709" w:firstLine="11"/>
        <w:rPr>
          <w:rFonts w:cs="Open Sans"/>
          <w:sz w:val="22"/>
          <w:szCs w:val="22"/>
        </w:rPr>
      </w:pPr>
      <w:r w:rsidRPr="0089344E">
        <w:rPr>
          <w:rFonts w:cs="Open Sans"/>
          <w:sz w:val="22"/>
          <w:szCs w:val="22"/>
        </w:rPr>
        <w:t>‘We love your bookmark campaign and would like to discuss partnering with you on it for the next WEAAD campaign. We all know elder abuse is a global social justice issue and I believe this could unite our efforts and build awareness.’</w:t>
      </w:r>
    </w:p>
    <w:p w14:paraId="5D732F87" w14:textId="77777777" w:rsidR="00560961" w:rsidRPr="003306F6" w:rsidRDefault="00560961" w:rsidP="001213D9">
      <w:pPr>
        <w:ind w:left="709" w:firstLine="11"/>
        <w:jc w:val="right"/>
        <w:rPr>
          <w:rFonts w:cs="Open Sans"/>
          <w:sz w:val="22"/>
          <w:szCs w:val="22"/>
        </w:rPr>
      </w:pPr>
      <w:r w:rsidRPr="003306F6">
        <w:rPr>
          <w:rFonts w:cs="Open Sans"/>
          <w:sz w:val="22"/>
          <w:szCs w:val="22"/>
        </w:rPr>
        <w:t xml:space="preserve">— Julie Schoen, NCEA Deputy Director </w:t>
      </w:r>
    </w:p>
    <w:p w14:paraId="26F33765" w14:textId="3177E4B9" w:rsidR="00560961" w:rsidRPr="009C44B2" w:rsidRDefault="00560961" w:rsidP="001213D9">
      <w:pPr>
        <w:rPr>
          <w:rFonts w:cs="Open Sans"/>
        </w:rPr>
      </w:pPr>
      <w:r w:rsidRPr="009C44B2">
        <w:rPr>
          <w:rFonts w:cs="Open Sans"/>
        </w:rPr>
        <w:t xml:space="preserve">Evaluation </w:t>
      </w:r>
      <w:r>
        <w:rPr>
          <w:rFonts w:cs="Open Sans"/>
        </w:rPr>
        <w:t>and monitoring of</w:t>
      </w:r>
      <w:r w:rsidRPr="009C44B2">
        <w:rPr>
          <w:rFonts w:cs="Open Sans"/>
        </w:rPr>
        <w:t xml:space="preserve"> the pilot indicate the</w:t>
      </w:r>
      <w:r>
        <w:rPr>
          <w:rFonts w:cs="Open Sans"/>
        </w:rPr>
        <w:t xml:space="preserve"> bookmark resource and</w:t>
      </w:r>
      <w:r w:rsidRPr="009C44B2">
        <w:rPr>
          <w:rFonts w:cs="Open Sans"/>
        </w:rPr>
        <w:t xml:space="preserve"> campaign </w:t>
      </w:r>
      <w:r>
        <w:rPr>
          <w:rFonts w:cs="Open Sans"/>
        </w:rPr>
        <w:t xml:space="preserve">messaging </w:t>
      </w:r>
      <w:r w:rsidRPr="009C44B2">
        <w:rPr>
          <w:rFonts w:cs="Open Sans"/>
        </w:rPr>
        <w:t xml:space="preserve">has </w:t>
      </w:r>
      <w:r>
        <w:rPr>
          <w:rFonts w:cs="Open Sans"/>
        </w:rPr>
        <w:t xml:space="preserve">gained </w:t>
      </w:r>
      <w:r w:rsidRPr="009C44B2">
        <w:rPr>
          <w:rFonts w:cs="Open Sans"/>
        </w:rPr>
        <w:t>traction, with Tasmanian stakeholders finding the bookmark relevant and practical.</w:t>
      </w:r>
    </w:p>
    <w:p w14:paraId="5BA0E000" w14:textId="77777777" w:rsidR="00560961" w:rsidRPr="00C83EF4" w:rsidRDefault="00560961" w:rsidP="001213D9">
      <w:pPr>
        <w:spacing w:before="120" w:after="120"/>
        <w:ind w:left="720"/>
        <w:rPr>
          <w:rFonts w:cs="Open Sans"/>
          <w:sz w:val="22"/>
          <w:szCs w:val="22"/>
        </w:rPr>
      </w:pPr>
      <w:r w:rsidRPr="00C83EF4">
        <w:rPr>
          <w:rFonts w:cs="Open Sans"/>
          <w:sz w:val="22"/>
          <w:szCs w:val="22"/>
        </w:rPr>
        <w:t>‘This is a great resource, easy to distribute and easily understood.’</w:t>
      </w:r>
    </w:p>
    <w:p w14:paraId="45BE56B0" w14:textId="74A57205" w:rsidR="00560961" w:rsidRPr="00C83EF4" w:rsidRDefault="00560961" w:rsidP="001213D9">
      <w:pPr>
        <w:spacing w:before="120" w:after="120"/>
        <w:ind w:left="720"/>
        <w:rPr>
          <w:rFonts w:cs="Open Sans"/>
          <w:sz w:val="22"/>
          <w:szCs w:val="22"/>
        </w:rPr>
      </w:pPr>
      <w:r w:rsidRPr="00C83EF4">
        <w:rPr>
          <w:rFonts w:cs="Open Sans"/>
          <w:sz w:val="22"/>
          <w:szCs w:val="22"/>
        </w:rPr>
        <w:t>‘I hope that the bookmarks can be more widely distributed throughout Australia, they really are a great resource.’</w:t>
      </w:r>
    </w:p>
    <w:p w14:paraId="32106CFD" w14:textId="77777777" w:rsidR="00560961" w:rsidRPr="00C83EF4" w:rsidRDefault="00560961" w:rsidP="001213D9">
      <w:pPr>
        <w:spacing w:before="120" w:after="120"/>
        <w:ind w:left="720"/>
        <w:rPr>
          <w:rFonts w:cs="Open Sans"/>
          <w:sz w:val="22"/>
          <w:szCs w:val="22"/>
        </w:rPr>
      </w:pPr>
      <w:r w:rsidRPr="00C83EF4">
        <w:rPr>
          <w:rFonts w:cs="Open Sans"/>
          <w:sz w:val="22"/>
          <w:szCs w:val="22"/>
        </w:rPr>
        <w:t>‘We had some feedback that the bookmarks in the Seniors Week brochures were an incentive to some people to attend subsequent information sessions about elder abuse.’</w:t>
      </w:r>
    </w:p>
    <w:p w14:paraId="3B31F197" w14:textId="5F8E6CE4" w:rsidR="00560961" w:rsidRPr="003306F6" w:rsidRDefault="00560961" w:rsidP="001213D9">
      <w:pPr>
        <w:spacing w:before="120" w:after="120"/>
        <w:ind w:left="720"/>
        <w:jc w:val="right"/>
        <w:rPr>
          <w:rFonts w:cs="Open Sans"/>
          <w:sz w:val="22"/>
          <w:szCs w:val="22"/>
        </w:rPr>
      </w:pPr>
      <w:r w:rsidRPr="003306F6">
        <w:rPr>
          <w:rFonts w:cs="Open Sans"/>
          <w:sz w:val="22"/>
          <w:szCs w:val="22"/>
        </w:rPr>
        <w:t>—</w:t>
      </w:r>
      <w:r>
        <w:rPr>
          <w:rFonts w:cs="Open Sans"/>
          <w:sz w:val="22"/>
          <w:szCs w:val="22"/>
        </w:rPr>
        <w:t>s</w:t>
      </w:r>
      <w:r w:rsidRPr="003306F6">
        <w:rPr>
          <w:rFonts w:cs="Open Sans"/>
          <w:sz w:val="22"/>
          <w:szCs w:val="22"/>
        </w:rPr>
        <w:t>urvey respondents, Tasmanian pilot</w:t>
      </w:r>
    </w:p>
    <w:p w14:paraId="060DF2DE" w14:textId="25D14E97" w:rsidR="00560961" w:rsidRPr="009C44B2" w:rsidRDefault="00560961" w:rsidP="001213D9">
      <w:pPr>
        <w:rPr>
          <w:rFonts w:cs="Open Sans"/>
        </w:rPr>
      </w:pPr>
      <w:r w:rsidRPr="009C44B2">
        <w:rPr>
          <w:rFonts w:cs="Open Sans"/>
        </w:rPr>
        <w:lastRenderedPageBreak/>
        <w:t>C</w:t>
      </w:r>
      <w:r>
        <w:rPr>
          <w:rFonts w:cs="Open Sans"/>
        </w:rPr>
        <w:t>OVID-19</w:t>
      </w:r>
      <w:r w:rsidRPr="009C44B2">
        <w:rPr>
          <w:rFonts w:cs="Open Sans"/>
        </w:rPr>
        <w:t xml:space="preserve"> caused disruption to the distribution of </w:t>
      </w:r>
      <w:r>
        <w:rPr>
          <w:rFonts w:cs="Open Sans"/>
        </w:rPr>
        <w:t xml:space="preserve">the </w:t>
      </w:r>
      <w:r w:rsidRPr="009C44B2">
        <w:rPr>
          <w:rFonts w:cs="Open Sans"/>
        </w:rPr>
        <w:t>elder abuse materials</w:t>
      </w:r>
      <w:r>
        <w:rPr>
          <w:rFonts w:cs="Open Sans"/>
        </w:rPr>
        <w:t>, h</w:t>
      </w:r>
      <w:r w:rsidRPr="009C44B2">
        <w:rPr>
          <w:rFonts w:cs="Open Sans"/>
        </w:rPr>
        <w:t>owever, numerous organisations continued to disseminate the resources</w:t>
      </w:r>
      <w:r>
        <w:rPr>
          <w:rFonts w:cs="Open Sans"/>
        </w:rPr>
        <w:t xml:space="preserve"> </w:t>
      </w:r>
      <w:r>
        <w:rPr>
          <w:color w:val="000000" w:themeColor="text1"/>
        </w:rPr>
        <w:t xml:space="preserve">– </w:t>
      </w:r>
      <w:r>
        <w:rPr>
          <w:rFonts w:cs="Open Sans"/>
        </w:rPr>
        <w:t>n</w:t>
      </w:r>
      <w:r w:rsidRPr="009C44B2">
        <w:rPr>
          <w:rFonts w:cs="Open Sans"/>
        </w:rPr>
        <w:t xml:space="preserve">early half a million bookmarks </w:t>
      </w:r>
      <w:r>
        <w:rPr>
          <w:rFonts w:cs="Open Sans"/>
        </w:rPr>
        <w:t>have been distributed nationally. Partnerships</w:t>
      </w:r>
      <w:r w:rsidRPr="009C44B2">
        <w:rPr>
          <w:rFonts w:cs="Open Sans"/>
        </w:rPr>
        <w:t xml:space="preserve"> with Australia Post</w:t>
      </w:r>
      <w:r>
        <w:rPr>
          <w:rFonts w:cs="Open Sans"/>
        </w:rPr>
        <w:t xml:space="preserve"> </w:t>
      </w:r>
      <w:r w:rsidRPr="009C44B2">
        <w:rPr>
          <w:rFonts w:cs="Open Sans"/>
        </w:rPr>
        <w:t>result</w:t>
      </w:r>
      <w:r>
        <w:rPr>
          <w:rFonts w:cs="Open Sans"/>
        </w:rPr>
        <w:t>ed</w:t>
      </w:r>
      <w:r w:rsidRPr="009C44B2">
        <w:rPr>
          <w:rFonts w:cs="Open Sans"/>
        </w:rPr>
        <w:t xml:space="preserve"> </w:t>
      </w:r>
      <w:r>
        <w:rPr>
          <w:rFonts w:cs="Open Sans"/>
        </w:rPr>
        <w:t xml:space="preserve">in </w:t>
      </w:r>
      <w:r w:rsidRPr="009C44B2">
        <w:rPr>
          <w:rFonts w:cs="Open Sans"/>
        </w:rPr>
        <w:t xml:space="preserve">an undertaking to distribute </w:t>
      </w:r>
      <w:r>
        <w:rPr>
          <w:rFonts w:cs="Open Sans"/>
        </w:rPr>
        <w:t>bookmarks</w:t>
      </w:r>
      <w:r w:rsidRPr="009C44B2">
        <w:rPr>
          <w:rFonts w:cs="Open Sans"/>
        </w:rPr>
        <w:t xml:space="preserve"> in 3,501 outlets across Australia</w:t>
      </w:r>
      <w:r>
        <w:rPr>
          <w:rFonts w:cs="Open Sans"/>
        </w:rPr>
        <w:t xml:space="preserve"> </w:t>
      </w:r>
      <w:r w:rsidRPr="009C44B2">
        <w:rPr>
          <w:rFonts w:cs="Open Sans"/>
        </w:rPr>
        <w:t>in conjunction with WEAAD 2021</w:t>
      </w:r>
      <w:r>
        <w:rPr>
          <w:rFonts w:cs="Open Sans"/>
        </w:rPr>
        <w:t>,</w:t>
      </w:r>
      <w:r w:rsidRPr="009C44B2">
        <w:rPr>
          <w:rFonts w:cs="Open Sans"/>
        </w:rPr>
        <w:t xml:space="preserve"> and </w:t>
      </w:r>
      <w:r>
        <w:rPr>
          <w:rFonts w:cs="Open Sans"/>
        </w:rPr>
        <w:t xml:space="preserve">with </w:t>
      </w:r>
      <w:r w:rsidRPr="009C44B2">
        <w:rPr>
          <w:rFonts w:cs="Open Sans"/>
        </w:rPr>
        <w:t>Queensland’s Department of Communities Disability Services and Seniors</w:t>
      </w:r>
      <w:r>
        <w:rPr>
          <w:rFonts w:cs="Open Sans"/>
        </w:rPr>
        <w:t>, to</w:t>
      </w:r>
      <w:r w:rsidRPr="009C44B2">
        <w:rPr>
          <w:rFonts w:cs="Open Sans"/>
        </w:rPr>
        <w:t xml:space="preserve"> </w:t>
      </w:r>
      <w:r>
        <w:rPr>
          <w:rFonts w:cs="Open Sans"/>
        </w:rPr>
        <w:t>distribute 25,000 bookmarks by</w:t>
      </w:r>
      <w:r w:rsidRPr="009C44B2">
        <w:rPr>
          <w:rFonts w:cs="Open Sans"/>
        </w:rPr>
        <w:t xml:space="preserve">, </w:t>
      </w:r>
      <w:r>
        <w:rPr>
          <w:rFonts w:cs="Open Sans"/>
        </w:rPr>
        <w:t>in</w:t>
      </w:r>
      <w:r w:rsidRPr="009C44B2">
        <w:rPr>
          <w:rFonts w:cs="Open Sans"/>
        </w:rPr>
        <w:t xml:space="preserve"> </w:t>
      </w:r>
      <w:r>
        <w:rPr>
          <w:rFonts w:cs="Open Sans"/>
        </w:rPr>
        <w:t xml:space="preserve">their </w:t>
      </w:r>
      <w:r w:rsidRPr="009C44B2">
        <w:rPr>
          <w:rFonts w:cs="Open Sans"/>
        </w:rPr>
        <w:t>Seniors Card mail out</w:t>
      </w:r>
      <w:r>
        <w:rPr>
          <w:rFonts w:cs="Open Sans"/>
        </w:rPr>
        <w:t>.</w:t>
      </w:r>
    </w:p>
    <w:p w14:paraId="602AED49" w14:textId="5BF8F0D9" w:rsidR="00560961" w:rsidRPr="009C44B2" w:rsidRDefault="00560961" w:rsidP="001213D9">
      <w:pPr>
        <w:rPr>
          <w:rFonts w:cs="Open Sans"/>
        </w:rPr>
      </w:pPr>
      <w:r w:rsidRPr="009C44B2">
        <w:rPr>
          <w:rFonts w:cs="Open Sans"/>
        </w:rPr>
        <w:t xml:space="preserve">In this period, Commissioner Patterson </w:t>
      </w:r>
      <w:r>
        <w:rPr>
          <w:rFonts w:cs="Open Sans"/>
        </w:rPr>
        <w:t xml:space="preserve">also </w:t>
      </w:r>
      <w:r w:rsidRPr="009C44B2">
        <w:rPr>
          <w:rFonts w:cs="Open Sans"/>
        </w:rPr>
        <w:t xml:space="preserve">facilitated a collaboration among allied health stakeholders to develop elder abuse training materials </w:t>
      </w:r>
      <w:r>
        <w:rPr>
          <w:rFonts w:cs="Open Sans"/>
        </w:rPr>
        <w:t xml:space="preserve">for </w:t>
      </w:r>
      <w:r w:rsidRPr="009C44B2">
        <w:rPr>
          <w:rFonts w:cs="Open Sans"/>
        </w:rPr>
        <w:t>their workforces</w:t>
      </w:r>
      <w:r>
        <w:rPr>
          <w:rFonts w:cs="Open Sans"/>
        </w:rPr>
        <w:t xml:space="preserve">. </w:t>
      </w:r>
      <w:r w:rsidRPr="009C44B2">
        <w:rPr>
          <w:rFonts w:cs="Open Sans"/>
        </w:rPr>
        <w:t>She continued to raise the importance of harmonising powers of attorney legislation across jurisdictions and developing a national online register of powers of attorney with the Council of Attorneys-General.</w:t>
      </w:r>
    </w:p>
    <w:p w14:paraId="69DE0406" w14:textId="783CAC0A" w:rsidR="00560961" w:rsidRPr="009C44B2" w:rsidRDefault="00560961" w:rsidP="001213D9">
      <w:pPr>
        <w:rPr>
          <w:rFonts w:cs="Open Sans"/>
        </w:rPr>
      </w:pPr>
      <w:r w:rsidRPr="009C44B2">
        <w:rPr>
          <w:rFonts w:cs="Open Sans"/>
        </w:rPr>
        <w:t xml:space="preserve">In the coming year, </w:t>
      </w:r>
      <w:r>
        <w:rPr>
          <w:rFonts w:cs="Open Sans"/>
        </w:rPr>
        <w:t xml:space="preserve">Commissioner </w:t>
      </w:r>
      <w:r w:rsidRPr="6D94D176">
        <w:rPr>
          <w:rFonts w:cs="Open Sans"/>
        </w:rPr>
        <w:t xml:space="preserve">Patterson </w:t>
      </w:r>
      <w:r>
        <w:rPr>
          <w:rFonts w:cs="Open Sans"/>
        </w:rPr>
        <w:t xml:space="preserve">will continue her </w:t>
      </w:r>
      <w:r w:rsidRPr="009C44B2">
        <w:rPr>
          <w:rFonts w:cs="Open Sans"/>
        </w:rPr>
        <w:t>advocacy and education around elder abuse and the supports available. This includes launching an elder abuse awareness video, to be distributed across a range of channels to increase awareness of elder abuse and the national helpline, 1800 ELDERHelp (1800 353 374).</w:t>
      </w:r>
    </w:p>
    <w:p w14:paraId="7D0B761D" w14:textId="43EEE5FD" w:rsidR="00560961" w:rsidRDefault="00560961" w:rsidP="00A578F9">
      <w:pPr>
        <w:pStyle w:val="AHRCHeading4"/>
      </w:pPr>
      <w:r>
        <w:t xml:space="preserve">Racism. It Stops With Me – </w:t>
      </w:r>
      <w:r w:rsidRPr="00AF24DD">
        <w:t>Let’s talk race</w:t>
      </w:r>
      <w:r>
        <w:t xml:space="preserve"> resource</w:t>
      </w:r>
    </w:p>
    <w:p w14:paraId="3CA93B97" w14:textId="5D269046" w:rsidR="00560961" w:rsidRPr="00AF24DD" w:rsidRDefault="00560961" w:rsidP="00477ACF">
      <w:pPr>
        <w:rPr>
          <w:b/>
          <w:bCs/>
        </w:rPr>
      </w:pPr>
      <w:r>
        <w:t xml:space="preserve">As part of this campaign, the Commission developed the </w:t>
      </w:r>
      <w:r w:rsidRPr="005A75C5">
        <w:rPr>
          <w:i/>
        </w:rPr>
        <w:t xml:space="preserve">Let’s talk race: a guide on how to conduct a conversation about </w:t>
      </w:r>
      <w:r w:rsidRPr="005A75C5">
        <w:rPr>
          <w:i/>
          <w:iCs/>
        </w:rPr>
        <w:t>racism</w:t>
      </w:r>
      <w:r>
        <w:t xml:space="preserve"> </w:t>
      </w:r>
      <w:r w:rsidRPr="00AF24DD">
        <w:t xml:space="preserve">resource </w:t>
      </w:r>
      <w:r>
        <w:t>to assist Australian organisations conduct meaningful and productive conversations about racism. The website page for this resource has been viewed 12,041 times in 2019–2020, with over half of these downloading the guide (6,298).</w:t>
      </w:r>
    </w:p>
    <w:p w14:paraId="435FF5FC" w14:textId="2C86A597" w:rsidR="00560961" w:rsidRDefault="00560961" w:rsidP="00477ACF">
      <w:r>
        <w:t xml:space="preserve">The </w:t>
      </w:r>
      <w:r w:rsidRPr="005A75C5">
        <w:rPr>
          <w:i/>
        </w:rPr>
        <w:t xml:space="preserve">Racism. It Stops with </w:t>
      </w:r>
      <w:r w:rsidRPr="005A75C5">
        <w:rPr>
          <w:i/>
          <w:iCs/>
        </w:rPr>
        <w:t>Me</w:t>
      </w:r>
      <w:r>
        <w:t xml:space="preserve"> campaign website received 822,832 pageviews in 2019–2020. </w:t>
      </w:r>
    </w:p>
    <w:p w14:paraId="72588F88" w14:textId="491B2328" w:rsidR="00560961" w:rsidRDefault="00560961" w:rsidP="006D78E9">
      <w:pPr>
        <w:pStyle w:val="AHRCHeading3"/>
      </w:pPr>
      <w:r>
        <w:rPr>
          <w:lang w:val="en-US"/>
        </w:rPr>
        <w:t xml:space="preserve">Progress </w:t>
      </w:r>
      <w:r w:rsidRPr="004C37B0">
        <w:rPr>
          <w:lang w:val="en-US"/>
        </w:rPr>
        <w:t>indicato</w:t>
      </w:r>
      <w:r>
        <w:rPr>
          <w:lang w:val="en-US"/>
        </w:rPr>
        <w:t>r</w:t>
      </w:r>
      <w:r w:rsidRPr="00684D42">
        <w:t xml:space="preserve"> 2.22 </w:t>
      </w:r>
    </w:p>
    <w:p w14:paraId="157B03B6" w14:textId="63176A88" w:rsidR="00560961" w:rsidRPr="004A261F" w:rsidRDefault="00560961" w:rsidP="004A261F">
      <w:r w:rsidRPr="004A261F">
        <w:t>Instances of legal information, resources, guidelines, and exemption processes helping employers and organisations to comply with Australian discrimination and human rights law.</w:t>
      </w:r>
    </w:p>
    <w:p w14:paraId="2B4A2187" w14:textId="77777777" w:rsidR="00560961" w:rsidRPr="00684D42" w:rsidRDefault="00560961" w:rsidP="00A578F9">
      <w:pPr>
        <w:pStyle w:val="AHRCHeading4"/>
      </w:pPr>
      <w:bookmarkStart w:id="179" w:name="_Toc48556217"/>
      <w:r w:rsidRPr="00684D42">
        <w:t>Guidelines</w:t>
      </w:r>
      <w:bookmarkEnd w:id="179"/>
      <w:r w:rsidRPr="00684D42">
        <w:t xml:space="preserve"> </w:t>
      </w:r>
    </w:p>
    <w:p w14:paraId="4848ADE2" w14:textId="77777777" w:rsidR="00560961" w:rsidRPr="004A261F" w:rsidRDefault="00560961" w:rsidP="004A261F">
      <w:r w:rsidRPr="004A261F">
        <w:t>The Commission can issue guidelines under discrimination laws to assist the community to understand the law and provide examples of how to best to comply with it. In this section</w:t>
      </w:r>
      <w:r>
        <w:t>,</w:t>
      </w:r>
      <w:r w:rsidRPr="004A261F">
        <w:t xml:space="preserve"> we follow up on the </w:t>
      </w:r>
      <w:r>
        <w:t>outcomes</w:t>
      </w:r>
      <w:r w:rsidRPr="004A261F">
        <w:t xml:space="preserve"> of guidelines previously released and report on new guideline development.</w:t>
      </w:r>
    </w:p>
    <w:p w14:paraId="34CD4782" w14:textId="5AE7ADC8" w:rsidR="00560961" w:rsidRPr="00AF0186" w:rsidRDefault="00560961" w:rsidP="00A578F9">
      <w:r w:rsidRPr="00FB64F6">
        <w:rPr>
          <w:i/>
        </w:rPr>
        <w:lastRenderedPageBreak/>
        <w:t xml:space="preserve">Guidelines for the promotion of equal opportunity for women and girls in golf </w:t>
      </w:r>
    </w:p>
    <w:p w14:paraId="423D1C65" w14:textId="423F61A9" w:rsidR="00560961" w:rsidRPr="004A261F" w:rsidRDefault="00560961" w:rsidP="004A261F">
      <w:r w:rsidRPr="004A261F">
        <w:t xml:space="preserve">Last year we reported on the </w:t>
      </w:r>
      <w:r>
        <w:t>release</w:t>
      </w:r>
      <w:r w:rsidRPr="004A261F">
        <w:t xml:space="preserve"> of these </w:t>
      </w:r>
      <w:r>
        <w:t>G</w:t>
      </w:r>
      <w:r w:rsidRPr="004A261F">
        <w:t xml:space="preserve">uidelines, </w:t>
      </w:r>
      <w:r>
        <w:t xml:space="preserve">developed by </w:t>
      </w:r>
      <w:r w:rsidRPr="004A261F">
        <w:t xml:space="preserve">Commissioner Jenkins in partnership with Golf Australia. Monitoring activities in this period indicate the guidelines are reaching clubs, are being used </w:t>
      </w:r>
      <w:r>
        <w:t>by them,</w:t>
      </w:r>
      <w:r w:rsidRPr="004A261F">
        <w:t xml:space="preserve"> and are making a difference.</w:t>
      </w:r>
    </w:p>
    <w:p w14:paraId="3D77242F" w14:textId="5B3144EB" w:rsidR="00560961" w:rsidRPr="004A261F" w:rsidRDefault="00560961" w:rsidP="004A261F">
      <w:r w:rsidRPr="004A261F">
        <w:t xml:space="preserve">Golf Australia has used the </w:t>
      </w:r>
      <w:r>
        <w:t>g</w:t>
      </w:r>
      <w:r w:rsidRPr="004A261F">
        <w:t xml:space="preserve">uidelines in its work on a national female engagement and gender equality strategy, </w:t>
      </w:r>
      <w:r w:rsidRPr="00E44CE7">
        <w:rPr>
          <w:i/>
        </w:rPr>
        <w:t xml:space="preserve">Vision 2025: The Future of Women and Girls in </w:t>
      </w:r>
      <w:r w:rsidRPr="00E44CE7">
        <w:rPr>
          <w:i/>
          <w:iCs/>
        </w:rPr>
        <w:t>Golf</w:t>
      </w:r>
      <w:r w:rsidRPr="004A261F">
        <w:t>. As part of this work, Golf Australia:</w:t>
      </w:r>
    </w:p>
    <w:p w14:paraId="1EB40295" w14:textId="79F48AA2" w:rsidR="00560961" w:rsidRPr="00684D42" w:rsidRDefault="00560961" w:rsidP="00F86C27">
      <w:pPr>
        <w:numPr>
          <w:ilvl w:val="0"/>
          <w:numId w:val="40"/>
        </w:numPr>
        <w:rPr>
          <w:rFonts w:cs="Open Sans"/>
        </w:rPr>
      </w:pPr>
      <w:r>
        <w:rPr>
          <w:rFonts w:cs="Open Sans"/>
        </w:rPr>
        <w:t>s</w:t>
      </w:r>
      <w:r w:rsidRPr="00684D42">
        <w:rPr>
          <w:rFonts w:cs="Open Sans"/>
        </w:rPr>
        <w:t xml:space="preserve">upported the Guidelines release in an Australia-wide roadshow </w:t>
      </w:r>
      <w:r>
        <w:rPr>
          <w:rFonts w:cs="Open Sans"/>
        </w:rPr>
        <w:t>that</w:t>
      </w:r>
      <w:r w:rsidRPr="00684D42">
        <w:rPr>
          <w:rFonts w:cs="Open Sans"/>
        </w:rPr>
        <w:t xml:space="preserve"> delivered 51 presentations to nearly 1</w:t>
      </w:r>
      <w:r>
        <w:rPr>
          <w:rFonts w:cs="Open Sans"/>
        </w:rPr>
        <w:t>,</w:t>
      </w:r>
      <w:r w:rsidRPr="00684D42">
        <w:rPr>
          <w:rFonts w:cs="Open Sans"/>
        </w:rPr>
        <w:t>500 golf club leaders</w:t>
      </w:r>
    </w:p>
    <w:p w14:paraId="479D0F5B" w14:textId="1CDBB337" w:rsidR="00560961" w:rsidRDefault="00560961" w:rsidP="00F86C27">
      <w:pPr>
        <w:numPr>
          <w:ilvl w:val="0"/>
          <w:numId w:val="40"/>
        </w:numPr>
        <w:rPr>
          <w:rFonts w:cs="Open Sans"/>
        </w:rPr>
      </w:pPr>
      <w:r>
        <w:rPr>
          <w:rFonts w:cs="Open Sans"/>
        </w:rPr>
        <w:t xml:space="preserve">published </w:t>
      </w:r>
      <w:r w:rsidRPr="00A776DC">
        <w:rPr>
          <w:rFonts w:cs="Open Sans"/>
          <w:i/>
        </w:rPr>
        <w:t xml:space="preserve">2020: 2025 </w:t>
      </w:r>
      <w:r w:rsidRPr="00A776DC">
        <w:rPr>
          <w:rFonts w:cs="Open Sans"/>
          <w:i/>
          <w:iCs/>
        </w:rPr>
        <w:t>Visionaries</w:t>
      </w:r>
      <w:r>
        <w:rPr>
          <w:rFonts w:cs="Open Sans"/>
        </w:rPr>
        <w:t xml:space="preserve">, which </w:t>
      </w:r>
      <w:r w:rsidRPr="00E16C71">
        <w:rPr>
          <w:rFonts w:cs="Open Sans"/>
        </w:rPr>
        <w:t>celebrated the significant steps the sport has taken</w:t>
      </w:r>
      <w:r>
        <w:rPr>
          <w:rFonts w:cs="Open Sans"/>
        </w:rPr>
        <w:t xml:space="preserve"> towards gender equality since </w:t>
      </w:r>
      <w:r w:rsidRPr="00E16C71">
        <w:rPr>
          <w:rFonts w:cs="Open Sans"/>
        </w:rPr>
        <w:t>publication of the guidelines</w:t>
      </w:r>
      <w:r>
        <w:rPr>
          <w:rFonts w:cs="Open Sans"/>
        </w:rPr>
        <w:t>,</w:t>
      </w:r>
      <w:r w:rsidRPr="00E16C71">
        <w:rPr>
          <w:rFonts w:cs="Open Sans"/>
        </w:rPr>
        <w:t xml:space="preserve"> and its own gender equality strategy</w:t>
      </w:r>
      <w:r w:rsidR="005D21A4">
        <w:rPr>
          <w:rFonts w:cs="Open Sans"/>
        </w:rPr>
        <w:t>.</w:t>
      </w:r>
    </w:p>
    <w:p w14:paraId="401F316E" w14:textId="1EBCC93F" w:rsidR="00560961" w:rsidRDefault="00560961" w:rsidP="0056499D">
      <w:pPr>
        <w:rPr>
          <w:rFonts w:cs="Open Sans"/>
        </w:rPr>
      </w:pPr>
      <w:r>
        <w:rPr>
          <w:rFonts w:cs="Open Sans"/>
        </w:rPr>
        <w:t>‘</w:t>
      </w:r>
      <w:r w:rsidRPr="00684D42">
        <w:rPr>
          <w:rFonts w:cs="Open Sans"/>
        </w:rPr>
        <w:t>Visionaries</w:t>
      </w:r>
      <w:r>
        <w:rPr>
          <w:rFonts w:cs="Open Sans"/>
        </w:rPr>
        <w:t>’</w:t>
      </w:r>
      <w:r w:rsidRPr="00684D42">
        <w:rPr>
          <w:rFonts w:cs="Open Sans"/>
        </w:rPr>
        <w:t xml:space="preserve"> is a collection of case studies highlighting golf clubs that are doing work to promote equal opportunity. Many of the case studies refer directly to the </w:t>
      </w:r>
      <w:r>
        <w:rPr>
          <w:rFonts w:cs="Open Sans"/>
        </w:rPr>
        <w:t xml:space="preserve">Commission’s </w:t>
      </w:r>
      <w:r w:rsidRPr="00684D42">
        <w:rPr>
          <w:rFonts w:cs="Open Sans"/>
        </w:rPr>
        <w:t>Guidelines and their role in increasing the recognition of equality issues</w:t>
      </w:r>
      <w:r>
        <w:rPr>
          <w:rFonts w:cs="Open Sans"/>
        </w:rPr>
        <w:t xml:space="preserve"> and</w:t>
      </w:r>
      <w:r w:rsidRPr="00684D42">
        <w:rPr>
          <w:rFonts w:cs="Open Sans"/>
        </w:rPr>
        <w:t xml:space="preserve"> </w:t>
      </w:r>
      <w:r>
        <w:rPr>
          <w:rFonts w:cs="Open Sans"/>
        </w:rPr>
        <w:t>the</w:t>
      </w:r>
      <w:r w:rsidRPr="00684D42">
        <w:rPr>
          <w:rFonts w:cs="Open Sans"/>
        </w:rPr>
        <w:t xml:space="preserve"> need </w:t>
      </w:r>
      <w:r>
        <w:rPr>
          <w:rFonts w:cs="Open Sans"/>
        </w:rPr>
        <w:t>for</w:t>
      </w:r>
      <w:r w:rsidRPr="00684D42">
        <w:rPr>
          <w:rFonts w:cs="Open Sans"/>
        </w:rPr>
        <w:t xml:space="preserve"> change</w:t>
      </w:r>
      <w:r>
        <w:rPr>
          <w:rFonts w:cs="Open Sans"/>
        </w:rPr>
        <w:t>,</w:t>
      </w:r>
      <w:r w:rsidRPr="00684D42">
        <w:rPr>
          <w:rFonts w:cs="Open Sans"/>
        </w:rPr>
        <w:t xml:space="preserve"> and in supporting that change. For example</w:t>
      </w:r>
      <w:r>
        <w:rPr>
          <w:rFonts w:cs="Open Sans"/>
        </w:rPr>
        <w:t xml:space="preserve">, </w:t>
      </w:r>
      <w:r w:rsidRPr="00684D42">
        <w:rPr>
          <w:rFonts w:cs="Open Sans"/>
        </w:rPr>
        <w:t>Huntingdale Golf Club commented that</w:t>
      </w:r>
      <w:r>
        <w:rPr>
          <w:rFonts w:cs="Open Sans"/>
        </w:rPr>
        <w:t>:</w:t>
      </w:r>
    </w:p>
    <w:p w14:paraId="3026D85A" w14:textId="0EB7080E" w:rsidR="00560961" w:rsidRDefault="00560961" w:rsidP="00C27C12">
      <w:pPr>
        <w:spacing w:before="0" w:after="0"/>
        <w:ind w:left="720"/>
        <w:rPr>
          <w:rFonts w:cs="Open Sans"/>
          <w:sz w:val="22"/>
          <w:szCs w:val="22"/>
        </w:rPr>
      </w:pPr>
      <w:r w:rsidRPr="0056499D">
        <w:rPr>
          <w:rFonts w:cs="Open Sans"/>
          <w:sz w:val="22"/>
          <w:szCs w:val="22"/>
        </w:rPr>
        <w:t>‘</w:t>
      </w:r>
      <w:r>
        <w:rPr>
          <w:rFonts w:cs="Open Sans"/>
          <w:sz w:val="22"/>
          <w:szCs w:val="22"/>
        </w:rPr>
        <w:t>M</w:t>
      </w:r>
      <w:r w:rsidRPr="0056499D">
        <w:rPr>
          <w:rFonts w:cs="Open Sans"/>
          <w:sz w:val="22"/>
          <w:szCs w:val="22"/>
        </w:rPr>
        <w:t>anagement, a very supportive club committee, and membership and women’s sub-committees have been leading their club forward with Vision 2025 strategies to grow female participation by making changes reflective of the AHRC Guidelines to provide equal opportunity for women and girls</w:t>
      </w:r>
      <w:r w:rsidR="00FD23A9">
        <w:rPr>
          <w:rFonts w:cs="Open Sans"/>
          <w:sz w:val="22"/>
          <w:szCs w:val="22"/>
        </w:rPr>
        <w:t>.</w:t>
      </w:r>
      <w:r>
        <w:rPr>
          <w:rFonts w:cs="Open Sans"/>
          <w:sz w:val="22"/>
          <w:szCs w:val="22"/>
        </w:rPr>
        <w:t>’</w:t>
      </w:r>
    </w:p>
    <w:p w14:paraId="547A527A" w14:textId="3DC145A1" w:rsidR="00560961" w:rsidRPr="00C47516" w:rsidRDefault="00560961" w:rsidP="00264FF6">
      <w:pPr>
        <w:spacing w:before="0" w:after="0"/>
        <w:jc w:val="right"/>
        <w:rPr>
          <w:rFonts w:cs="Open Sans"/>
          <w:sz w:val="20"/>
          <w:szCs w:val="20"/>
        </w:rPr>
      </w:pPr>
      <w:r w:rsidRPr="00C47516">
        <w:rPr>
          <w:rFonts w:cs="Open Sans"/>
          <w:sz w:val="22"/>
          <w:szCs w:val="22"/>
        </w:rPr>
        <w:t>—</w:t>
      </w:r>
      <w:r w:rsidRPr="00F27FAE">
        <w:rPr>
          <w:rFonts w:cs="Open Sans"/>
          <w:i/>
          <w:sz w:val="22"/>
          <w:szCs w:val="22"/>
        </w:rPr>
        <w:t>2020: 2025 Visionaries</w:t>
      </w:r>
    </w:p>
    <w:p w14:paraId="3E8B6549" w14:textId="77777777" w:rsidR="00560961" w:rsidRDefault="00560961" w:rsidP="00A30C16">
      <w:pPr>
        <w:spacing w:before="0" w:after="0"/>
        <w:rPr>
          <w:rFonts w:cs="Open Sans"/>
        </w:rPr>
      </w:pPr>
    </w:p>
    <w:p w14:paraId="53C80391" w14:textId="77777777" w:rsidR="006D78E9" w:rsidRDefault="006D78E9">
      <w:pPr>
        <w:keepLines w:val="0"/>
        <w:spacing w:before="0" w:after="0"/>
        <w:rPr>
          <w:rFonts w:cs="Open Sans"/>
        </w:rPr>
      </w:pPr>
      <w:r>
        <w:rPr>
          <w:rFonts w:cs="Open Sans"/>
        </w:rPr>
        <w:br w:type="page"/>
      </w:r>
    </w:p>
    <w:p w14:paraId="4F0C38D5" w14:textId="5C9824C8" w:rsidR="00560961" w:rsidRDefault="00560961" w:rsidP="0056499D">
      <w:pPr>
        <w:spacing w:before="0" w:after="0"/>
        <w:rPr>
          <w:rFonts w:cs="Open Sans"/>
        </w:rPr>
      </w:pPr>
      <w:r w:rsidRPr="00684D42">
        <w:rPr>
          <w:rFonts w:cs="Open Sans"/>
        </w:rPr>
        <w:lastRenderedPageBreak/>
        <w:t>While Torquay Golf Club realised that</w:t>
      </w:r>
      <w:r>
        <w:rPr>
          <w:rFonts w:cs="Open Sans"/>
        </w:rPr>
        <w:t>:</w:t>
      </w:r>
      <w:r w:rsidRPr="00684D42">
        <w:rPr>
          <w:rFonts w:cs="Open Sans"/>
        </w:rPr>
        <w:t xml:space="preserve"> </w:t>
      </w:r>
    </w:p>
    <w:p w14:paraId="7BC9330F" w14:textId="77777777" w:rsidR="00560961" w:rsidRDefault="00560961" w:rsidP="0056499D">
      <w:pPr>
        <w:spacing w:before="0" w:after="0"/>
        <w:rPr>
          <w:rFonts w:cs="Open Sans"/>
        </w:rPr>
      </w:pPr>
    </w:p>
    <w:p w14:paraId="14C1C6A8" w14:textId="7582998B" w:rsidR="00560961" w:rsidRDefault="00560961" w:rsidP="00C27C12">
      <w:pPr>
        <w:spacing w:before="0" w:after="0"/>
        <w:ind w:left="720"/>
        <w:rPr>
          <w:rFonts w:cs="Open Sans"/>
          <w:sz w:val="22"/>
          <w:szCs w:val="22"/>
        </w:rPr>
      </w:pPr>
      <w:r w:rsidRPr="0056499D">
        <w:rPr>
          <w:rFonts w:cs="Open Sans"/>
          <w:sz w:val="22"/>
          <w:szCs w:val="22"/>
        </w:rPr>
        <w:t>‘</w:t>
      </w:r>
      <w:r>
        <w:rPr>
          <w:rFonts w:cs="Open Sans"/>
          <w:sz w:val="22"/>
          <w:szCs w:val="22"/>
        </w:rPr>
        <w:t>S</w:t>
      </w:r>
      <w:r w:rsidRPr="0056499D">
        <w:rPr>
          <w:rFonts w:cs="Open Sans"/>
          <w:sz w:val="22"/>
          <w:szCs w:val="22"/>
        </w:rPr>
        <w:t>ome of our policies and procedures ran contrary to the requirements of the Sex Discrimination Act. We were not only being unlawful, but also not working to our ‘one club’ philosophy – to provide equal golfing experiences for both men and women</w:t>
      </w:r>
      <w:r>
        <w:rPr>
          <w:rFonts w:cs="Open Sans"/>
          <w:sz w:val="22"/>
          <w:szCs w:val="22"/>
        </w:rPr>
        <w:t>.</w:t>
      </w:r>
      <w:r w:rsidRPr="0056499D">
        <w:rPr>
          <w:rFonts w:cs="Open Sans"/>
          <w:sz w:val="22"/>
          <w:szCs w:val="22"/>
        </w:rPr>
        <w:t>’</w:t>
      </w:r>
    </w:p>
    <w:p w14:paraId="5F3A6654" w14:textId="77777777" w:rsidR="00560961" w:rsidRDefault="00560961" w:rsidP="00264FF6">
      <w:pPr>
        <w:spacing w:before="0" w:after="0"/>
        <w:jc w:val="right"/>
        <w:rPr>
          <w:rFonts w:cs="Open Sans"/>
          <w:sz w:val="22"/>
          <w:szCs w:val="22"/>
        </w:rPr>
      </w:pPr>
    </w:p>
    <w:p w14:paraId="65E5C859" w14:textId="5090D4A4" w:rsidR="00560961" w:rsidRPr="00C47516" w:rsidRDefault="00560961" w:rsidP="00264FF6">
      <w:pPr>
        <w:spacing w:before="0" w:after="0"/>
        <w:jc w:val="right"/>
        <w:rPr>
          <w:rFonts w:cs="Open Sans"/>
          <w:sz w:val="20"/>
          <w:szCs w:val="20"/>
        </w:rPr>
      </w:pPr>
      <w:r w:rsidRPr="00C47516">
        <w:rPr>
          <w:rFonts w:cs="Open Sans"/>
          <w:sz w:val="22"/>
          <w:szCs w:val="22"/>
        </w:rPr>
        <w:t>—</w:t>
      </w:r>
      <w:r w:rsidRPr="00F27FAE">
        <w:rPr>
          <w:rFonts w:cs="Open Sans"/>
          <w:i/>
          <w:sz w:val="22"/>
          <w:szCs w:val="22"/>
        </w:rPr>
        <w:t>2020: 2025 Visionaries</w:t>
      </w:r>
    </w:p>
    <w:p w14:paraId="6BB2C0AC" w14:textId="77777777" w:rsidR="00560961" w:rsidRDefault="00560961" w:rsidP="00423698">
      <w:pPr>
        <w:spacing w:before="0" w:after="0"/>
        <w:rPr>
          <w:rFonts w:cs="Open Sans"/>
        </w:rPr>
      </w:pPr>
    </w:p>
    <w:p w14:paraId="06CA2E4B" w14:textId="3F9A7639" w:rsidR="00560961" w:rsidRPr="00423698" w:rsidRDefault="00560961" w:rsidP="00423698">
      <w:pPr>
        <w:spacing w:before="0" w:after="0"/>
        <w:rPr>
          <w:rFonts w:cs="Open Sans"/>
        </w:rPr>
      </w:pPr>
      <w:r w:rsidRPr="00423698">
        <w:rPr>
          <w:rFonts w:cs="Open Sans"/>
        </w:rPr>
        <w:t>The webpage hosting the</w:t>
      </w:r>
      <w:r>
        <w:rPr>
          <w:rFonts w:cs="Open Sans"/>
        </w:rPr>
        <w:t>se</w:t>
      </w:r>
      <w:r w:rsidRPr="00423698">
        <w:rPr>
          <w:rFonts w:cs="Open Sans"/>
        </w:rPr>
        <w:t xml:space="preserve"> Guidelines was viewed 1,388 times in 2019–</w:t>
      </w:r>
      <w:r>
        <w:rPr>
          <w:rFonts w:cs="Open Sans"/>
        </w:rPr>
        <w:t>20</w:t>
      </w:r>
      <w:r w:rsidRPr="00423698">
        <w:rPr>
          <w:rFonts w:cs="Open Sans"/>
        </w:rPr>
        <w:t>20 with 2,587 downloads.</w:t>
      </w:r>
    </w:p>
    <w:p w14:paraId="37AE804A" w14:textId="49BC452F" w:rsidR="00560961" w:rsidRPr="003A0824" w:rsidRDefault="00560961" w:rsidP="00A578F9">
      <w:pPr>
        <w:rPr>
          <w:i/>
        </w:rPr>
      </w:pPr>
      <w:r w:rsidRPr="003A0824">
        <w:rPr>
          <w:i/>
        </w:rPr>
        <w:t>Guidelines for the inclusion of transgender and gender diverse people in sport</w:t>
      </w:r>
    </w:p>
    <w:p w14:paraId="44BD5CEA" w14:textId="04B8DA01" w:rsidR="00560961" w:rsidRPr="00684D42" w:rsidRDefault="00560961" w:rsidP="003E1FB7">
      <w:r w:rsidRPr="00684D42">
        <w:t xml:space="preserve">In June last year Commissioner Jenkins published these </w:t>
      </w:r>
      <w:r>
        <w:t>G</w:t>
      </w:r>
      <w:r w:rsidRPr="00684D42">
        <w:t xml:space="preserve">uidelines, developed in partnership with Sport Australia and the Coalition of Major Professional and Participation Sports. </w:t>
      </w:r>
      <w:r>
        <w:t>In this period,</w:t>
      </w:r>
      <w:r w:rsidRPr="00684D42">
        <w:t xml:space="preserve"> several major sports </w:t>
      </w:r>
      <w:r>
        <w:t xml:space="preserve">organisations began </w:t>
      </w:r>
      <w:r w:rsidRPr="00684D42">
        <w:t>developing their own inclusion policies, drawing on the Guidelines</w:t>
      </w:r>
      <w:r>
        <w:t xml:space="preserve"> </w:t>
      </w:r>
      <w:r>
        <w:rPr>
          <w:color w:val="000000" w:themeColor="text1"/>
        </w:rPr>
        <w:t xml:space="preserve">– </w:t>
      </w:r>
      <w:r>
        <w:t>including</w:t>
      </w:r>
      <w:r w:rsidRPr="00684D42">
        <w:t xml:space="preserve"> Cricket Australia </w:t>
      </w:r>
      <w:r>
        <w:t xml:space="preserve">in </w:t>
      </w:r>
      <w:r w:rsidRPr="00684D42">
        <w:t>publishing its policies (elite and community) in August 2019.</w:t>
      </w:r>
    </w:p>
    <w:p w14:paraId="2FA25F17" w14:textId="40863709" w:rsidR="00560961" w:rsidRPr="00CF084A" w:rsidRDefault="00560961" w:rsidP="00F84DAB">
      <w:pPr>
        <w:spacing w:before="120"/>
        <w:rPr>
          <w:rFonts w:cs="Open Sans"/>
        </w:rPr>
      </w:pPr>
      <w:r>
        <w:rPr>
          <w:rFonts w:cs="Open Sans"/>
        </w:rPr>
        <w:t>M</w:t>
      </w:r>
      <w:r w:rsidRPr="00684D42">
        <w:rPr>
          <w:rFonts w:cs="Open Sans"/>
        </w:rPr>
        <w:t xml:space="preserve">onitoring </w:t>
      </w:r>
      <w:r>
        <w:rPr>
          <w:rFonts w:cs="Open Sans"/>
        </w:rPr>
        <w:t>in this period shows the webpage hosting</w:t>
      </w:r>
      <w:r w:rsidRPr="00684D42">
        <w:rPr>
          <w:rFonts w:cs="Open Sans"/>
        </w:rPr>
        <w:t xml:space="preserve"> the Guidelines </w:t>
      </w:r>
      <w:r>
        <w:rPr>
          <w:rFonts w:cs="Open Sans"/>
        </w:rPr>
        <w:t xml:space="preserve">has been </w:t>
      </w:r>
      <w:r w:rsidRPr="00715ABD">
        <w:rPr>
          <w:rFonts w:cs="Open Sans"/>
        </w:rPr>
        <w:t>viewed 5,773 times with 1,424 downloads</w:t>
      </w:r>
      <w:r>
        <w:rPr>
          <w:rFonts w:cs="Open Sans"/>
        </w:rPr>
        <w:t xml:space="preserve">, and </w:t>
      </w:r>
      <w:r w:rsidRPr="00684D42">
        <w:rPr>
          <w:rFonts w:cs="Open Sans"/>
        </w:rPr>
        <w:t xml:space="preserve">includes positive feedback </w:t>
      </w:r>
      <w:r>
        <w:rPr>
          <w:rFonts w:cs="Open Sans"/>
        </w:rPr>
        <w:t xml:space="preserve">received </w:t>
      </w:r>
      <w:r w:rsidRPr="00684D42">
        <w:rPr>
          <w:rFonts w:cs="Open Sans"/>
        </w:rPr>
        <w:t xml:space="preserve">directly from individuals </w:t>
      </w:r>
      <w:r>
        <w:rPr>
          <w:rFonts w:cs="Open Sans"/>
        </w:rPr>
        <w:t>affected by</w:t>
      </w:r>
      <w:r w:rsidRPr="00684D42">
        <w:rPr>
          <w:rFonts w:cs="Open Sans"/>
        </w:rPr>
        <w:t xml:space="preserve"> the Guidelines. For example, a transgender woman told her story of competing in a regional sporting event. </w:t>
      </w:r>
      <w:r w:rsidRPr="6D94D176">
        <w:rPr>
          <w:rFonts w:cs="Open Sans"/>
        </w:rPr>
        <w:t>Encouraged</w:t>
      </w:r>
      <w:r w:rsidRPr="00684D42">
        <w:rPr>
          <w:rFonts w:cs="Open Sans"/>
        </w:rPr>
        <w:t xml:space="preserve"> by the launch of the </w:t>
      </w:r>
      <w:r w:rsidRPr="6D94D176">
        <w:rPr>
          <w:rFonts w:cs="Open Sans"/>
        </w:rPr>
        <w:t>Guidelines,</w:t>
      </w:r>
      <w:r w:rsidRPr="00684D42">
        <w:rPr>
          <w:rFonts w:cs="Open Sans"/>
        </w:rPr>
        <w:t xml:space="preserve"> she reached out to the organisers, speaking to them about the </w:t>
      </w:r>
      <w:r>
        <w:rPr>
          <w:rFonts w:cs="Open Sans"/>
        </w:rPr>
        <w:t>G</w:t>
      </w:r>
      <w:r w:rsidRPr="00684D42">
        <w:rPr>
          <w:rFonts w:cs="Open Sans"/>
        </w:rPr>
        <w:t>uidelines. In response</w:t>
      </w:r>
      <w:r>
        <w:rPr>
          <w:rFonts w:cs="Open Sans"/>
        </w:rPr>
        <w:t>,</w:t>
      </w:r>
      <w:r w:rsidRPr="00684D42">
        <w:rPr>
          <w:rFonts w:cs="Open Sans"/>
        </w:rPr>
        <w:t xml:space="preserve"> they placed her in a women’s sporting team that was short a player. She was welcomed by both the </w:t>
      </w:r>
      <w:r w:rsidRPr="00CF084A">
        <w:rPr>
          <w:rFonts w:cs="Open Sans"/>
        </w:rPr>
        <w:t>organisers and the team. The impact on her was significant:</w:t>
      </w:r>
    </w:p>
    <w:p w14:paraId="7E65E6D9" w14:textId="0326C648" w:rsidR="00560961" w:rsidRPr="001A3810" w:rsidRDefault="00560961" w:rsidP="000811B2">
      <w:pPr>
        <w:ind w:left="720"/>
        <w:rPr>
          <w:rFonts w:cs="Open Sans"/>
          <w:sz w:val="22"/>
          <w:szCs w:val="22"/>
        </w:rPr>
      </w:pPr>
      <w:r w:rsidRPr="001A3810">
        <w:rPr>
          <w:rFonts w:cs="Open Sans"/>
          <w:sz w:val="22"/>
          <w:szCs w:val="22"/>
        </w:rPr>
        <w:t>‘The affirmation, inclusion and feelings of community and belonging I have experienced are so over the top compared to anything I have ever experienced before, I can’t stop crying whenever I think of it…I thought I understood before how important sport was, but I was wrong. I had no idea what it felt like to belong. I only thought I did.’</w:t>
      </w:r>
    </w:p>
    <w:p w14:paraId="0616BCD7" w14:textId="520CA254" w:rsidR="00560961" w:rsidRDefault="00560961" w:rsidP="003A0824">
      <w:pPr>
        <w:spacing w:before="0" w:after="0"/>
        <w:ind w:left="720"/>
        <w:jc w:val="right"/>
        <w:rPr>
          <w:rFonts w:cs="Open Sans"/>
          <w:sz w:val="20"/>
          <w:szCs w:val="20"/>
        </w:rPr>
      </w:pPr>
      <w:r w:rsidRPr="00C27C12">
        <w:rPr>
          <w:rFonts w:cs="Open Sans"/>
          <w:sz w:val="22"/>
          <w:szCs w:val="22"/>
        </w:rPr>
        <w:t>—</w:t>
      </w:r>
      <w:r w:rsidRPr="00C27C12">
        <w:rPr>
          <w:sz w:val="22"/>
          <w:szCs w:val="22"/>
        </w:rPr>
        <w:t>Sport Australia, shared correspondence, 20 July 2020</w:t>
      </w:r>
    </w:p>
    <w:p w14:paraId="07D6D7B4" w14:textId="77777777" w:rsidR="00560961" w:rsidRPr="003A0824" w:rsidRDefault="00560961" w:rsidP="003A0824">
      <w:pPr>
        <w:spacing w:before="0" w:after="0"/>
        <w:ind w:left="720"/>
        <w:jc w:val="right"/>
        <w:rPr>
          <w:rFonts w:cs="Open Sans"/>
          <w:sz w:val="20"/>
          <w:szCs w:val="20"/>
        </w:rPr>
      </w:pPr>
    </w:p>
    <w:p w14:paraId="496DC72A" w14:textId="77777777" w:rsidR="006D78E9" w:rsidRDefault="006D78E9">
      <w:pPr>
        <w:keepLines w:val="0"/>
        <w:spacing w:before="0" w:after="0"/>
        <w:rPr>
          <w:i/>
        </w:rPr>
      </w:pPr>
      <w:r>
        <w:rPr>
          <w:i/>
        </w:rPr>
        <w:br w:type="page"/>
      </w:r>
    </w:p>
    <w:p w14:paraId="7EDC8C64" w14:textId="3B3DB5A1" w:rsidR="00560961" w:rsidRPr="003A0824" w:rsidRDefault="00560961" w:rsidP="00B225D4">
      <w:pPr>
        <w:rPr>
          <w:i/>
        </w:rPr>
      </w:pPr>
      <w:r w:rsidRPr="003A0824">
        <w:rPr>
          <w:i/>
        </w:rPr>
        <w:lastRenderedPageBreak/>
        <w:t>Disability Guidelines</w:t>
      </w:r>
    </w:p>
    <w:p w14:paraId="6E02C32C" w14:textId="7533B206" w:rsidR="00560961" w:rsidRPr="00684D42" w:rsidRDefault="00560961" w:rsidP="00684D42">
      <w:pPr>
        <w:rPr>
          <w:rFonts w:cs="Open Sans"/>
          <w:i/>
          <w:iCs/>
        </w:rPr>
      </w:pPr>
      <w:r w:rsidRPr="00684D42">
        <w:rPr>
          <w:rFonts w:cs="Open Sans"/>
        </w:rPr>
        <w:t xml:space="preserve">The Commission has the power under the Disability Discrimination Act 1992 (Cth) to issue </w:t>
      </w:r>
      <w:r>
        <w:rPr>
          <w:rFonts w:cs="Open Sans"/>
        </w:rPr>
        <w:t>g</w:t>
      </w:r>
      <w:r w:rsidRPr="00684D42">
        <w:rPr>
          <w:rFonts w:cs="Open Sans"/>
        </w:rPr>
        <w:t>uidelines ‘for the avoidance of discrimination’ on the ground of disability. In this period Commissioner Gauntlett led the work on the development of two such guidelines, both to be published early in the next reporting period:</w:t>
      </w:r>
    </w:p>
    <w:p w14:paraId="41CC29F7" w14:textId="720F11DA" w:rsidR="00560961" w:rsidRPr="00684D42" w:rsidRDefault="00560961" w:rsidP="001553DF">
      <w:pPr>
        <w:rPr>
          <w:rFonts w:cs="Open Sans"/>
        </w:rPr>
      </w:pPr>
      <w:r w:rsidRPr="00684D42">
        <w:rPr>
          <w:rFonts w:cs="Open Sans"/>
        </w:rPr>
        <w:t xml:space="preserve">The </w:t>
      </w:r>
      <w:r w:rsidRPr="001553DF">
        <w:rPr>
          <w:rFonts w:cs="Open Sans"/>
          <w:i/>
        </w:rPr>
        <w:t>Guidelines: Equivalent Access under the Disability Standards for Accessible Public Transport 2002 (Cth)</w:t>
      </w:r>
      <w:r w:rsidRPr="00A9699F">
        <w:rPr>
          <w:rFonts w:cs="Open Sans"/>
        </w:rPr>
        <w:t xml:space="preserve"> aim</w:t>
      </w:r>
      <w:r>
        <w:rPr>
          <w:rFonts w:cs="Open Sans"/>
        </w:rPr>
        <w:t xml:space="preserve"> </w:t>
      </w:r>
      <w:r w:rsidRPr="00684D42">
        <w:rPr>
          <w:rFonts w:cs="Open Sans"/>
        </w:rPr>
        <w:t xml:space="preserve">to help operators and providers ensure that public transport services and infrastructure are accessible. </w:t>
      </w:r>
      <w:r w:rsidRPr="00A9699F">
        <w:rPr>
          <w:rFonts w:cs="Open Sans"/>
        </w:rPr>
        <w:t>The</w:t>
      </w:r>
      <w:r w:rsidRPr="00684D42">
        <w:rPr>
          <w:rFonts w:cs="Open Sans"/>
        </w:rPr>
        <w:t xml:space="preserve"> Commission partnered with the Department of Infrastructure, Transport, Regional Development and Communications</w:t>
      </w:r>
      <w:r w:rsidRPr="00A9699F">
        <w:rPr>
          <w:rFonts w:cs="Open Sans"/>
        </w:rPr>
        <w:t xml:space="preserve"> to develop the guidelines. They</w:t>
      </w:r>
      <w:r w:rsidRPr="00684D42">
        <w:rPr>
          <w:rFonts w:cs="Open Sans"/>
        </w:rPr>
        <w:t xml:space="preserve"> provide guidance on the equivalent access provisions of the Disability Standards for Accessible Public Transport 2002 (Cth) (Transport Standards), their interaction with the </w:t>
      </w:r>
      <w:r w:rsidRPr="00292938">
        <w:rPr>
          <w:rFonts w:cs="Open Sans"/>
          <w:i/>
          <w:iCs/>
        </w:rPr>
        <w:t>Disability Discrimination Act 1992</w:t>
      </w:r>
      <w:r w:rsidRPr="00684D42">
        <w:rPr>
          <w:rFonts w:cs="Open Sans"/>
        </w:rPr>
        <w:t xml:space="preserve"> (Cth), and practical help on assessing equivalent access measures. </w:t>
      </w:r>
    </w:p>
    <w:p w14:paraId="4106D4A2" w14:textId="23B640FA" w:rsidR="00560961" w:rsidRPr="00684D42" w:rsidRDefault="00560961" w:rsidP="001553DF">
      <w:pPr>
        <w:rPr>
          <w:rFonts w:cs="Open Sans"/>
          <w:i/>
          <w:iCs/>
        </w:rPr>
      </w:pPr>
      <w:r w:rsidRPr="00684D42">
        <w:rPr>
          <w:rFonts w:cs="Open Sans"/>
        </w:rPr>
        <w:t xml:space="preserve">The </w:t>
      </w:r>
      <w:r w:rsidRPr="001553DF">
        <w:rPr>
          <w:rFonts w:cs="Open Sans"/>
          <w:i/>
        </w:rPr>
        <w:t>Guidelines on the rights of people with disability in health and disability care during COVID-</w:t>
      </w:r>
      <w:r w:rsidRPr="001553DF">
        <w:rPr>
          <w:rFonts w:cs="Open Sans"/>
          <w:i/>
          <w:iCs/>
        </w:rPr>
        <w:t>19</w:t>
      </w:r>
      <w:r w:rsidRPr="00684D42">
        <w:rPr>
          <w:rFonts w:cs="Open Sans"/>
        </w:rPr>
        <w:t xml:space="preserve">. In April 2020 the Commission was asked by the Advisory Committee on Health Emergency Response to Coronavirus for People with Disability to develop a set of Guidelines to support the implementation of the </w:t>
      </w:r>
      <w:r>
        <w:rPr>
          <w:rFonts w:cs="Open Sans"/>
        </w:rPr>
        <w:t>‘</w:t>
      </w:r>
      <w:r w:rsidRPr="00684D42">
        <w:rPr>
          <w:rFonts w:cs="Open Sans"/>
        </w:rPr>
        <w:t>Management and Operational Plan for COVID-19 for People with Disability</w:t>
      </w:r>
      <w:r>
        <w:rPr>
          <w:rFonts w:cs="Open Sans"/>
        </w:rPr>
        <w:t>’</w:t>
      </w:r>
      <w:r w:rsidRPr="00684D42">
        <w:rPr>
          <w:rFonts w:cs="Open Sans"/>
        </w:rPr>
        <w:t xml:space="preserve">, developed by the Committee. The purpose of these </w:t>
      </w:r>
      <w:r w:rsidRPr="6D94D176">
        <w:rPr>
          <w:rFonts w:cs="Open Sans"/>
        </w:rPr>
        <w:t>Guidelines</w:t>
      </w:r>
      <w:r w:rsidRPr="00684D42">
        <w:rPr>
          <w:rFonts w:cs="Open Sans"/>
        </w:rPr>
        <w:t xml:space="preserve"> is to provide practical guidance on how to apply a human rights-based approach to decision making, that takes the right of people with disability into account, within the health system in the context of the of current pandemic.</w:t>
      </w:r>
    </w:p>
    <w:p w14:paraId="3E97F3BC" w14:textId="0A43F867" w:rsidR="00560961" w:rsidRPr="00684D42" w:rsidRDefault="00560961" w:rsidP="00264FF6">
      <w:pPr>
        <w:pStyle w:val="AHRCHeading4"/>
      </w:pPr>
      <w:bookmarkStart w:id="180" w:name="_Toc48556218"/>
      <w:r w:rsidRPr="00684D42">
        <w:t xml:space="preserve">Legal information and resources </w:t>
      </w:r>
      <w:bookmarkEnd w:id="180"/>
    </w:p>
    <w:p w14:paraId="666E3768" w14:textId="209B68E1" w:rsidR="00560961" w:rsidRPr="00E74E58" w:rsidRDefault="00560961" w:rsidP="00CF084A">
      <w:pPr>
        <w:rPr>
          <w:i/>
        </w:rPr>
      </w:pPr>
      <w:r w:rsidRPr="00E74E58">
        <w:rPr>
          <w:i/>
        </w:rPr>
        <w:t>Reports to the Minister under the Australian Human Rights Commission Act 1986 (Cth)</w:t>
      </w:r>
    </w:p>
    <w:p w14:paraId="59331EE3" w14:textId="77777777" w:rsidR="00560961" w:rsidRDefault="00560961" w:rsidP="00B66995">
      <w:r>
        <w:t xml:space="preserve">When the Commission receives a complaint of a breach of human rights or workplace discrimination, we attempt to resolve the complaint through conciliation. If conciliation is inappropriate or unsuccessful, and we find that there has been a breach of human rights or that the matter amounts to workplace discrimination, then we may prepare a report of the complaint for the Attorney-General. </w:t>
      </w:r>
    </w:p>
    <w:p w14:paraId="19A92702" w14:textId="77777777" w:rsidR="00560961" w:rsidRDefault="00560961" w:rsidP="00B66995">
      <w:r>
        <w:t xml:space="preserve">When the Commission receives several complaints raising the same or similar issues, it may prepare one report focusing on the systemic issue raised by the group of complaints. </w:t>
      </w:r>
    </w:p>
    <w:p w14:paraId="4E2AD14A" w14:textId="1934CD00" w:rsidR="00560961" w:rsidRPr="004A261F" w:rsidRDefault="00560961" w:rsidP="00B66995">
      <w:r>
        <w:lastRenderedPageBreak/>
        <w:t xml:space="preserve">In this period, the Commission prepared </w:t>
      </w:r>
      <w:r>
        <w:rPr>
          <w:b/>
          <w:bCs/>
        </w:rPr>
        <w:t>7</w:t>
      </w:r>
      <w:r w:rsidRPr="00B66995">
        <w:rPr>
          <w:b/>
          <w:bCs/>
        </w:rPr>
        <w:t xml:space="preserve"> reports</w:t>
      </w:r>
      <w:r>
        <w:t xml:space="preserve"> to the Attorney-General. Each of these reports is published on the Commission’s website. Two of these reports focused on systemic issues raised by multiple complainants, namely:</w:t>
      </w:r>
    </w:p>
    <w:p w14:paraId="024C436B" w14:textId="13E2BFFE" w:rsidR="00560961" w:rsidRPr="004A261F" w:rsidRDefault="00560961" w:rsidP="00F86C27">
      <w:pPr>
        <w:pStyle w:val="ListParagraph"/>
        <w:numPr>
          <w:ilvl w:val="0"/>
          <w:numId w:val="50"/>
        </w:numPr>
      </w:pPr>
      <w:r>
        <w:t>Use of force in immigration detention – see the case study below.</w:t>
      </w:r>
    </w:p>
    <w:p w14:paraId="2AB215B4" w14:textId="0A612964" w:rsidR="005D21A4" w:rsidRDefault="00560961" w:rsidP="00F86C27">
      <w:pPr>
        <w:pStyle w:val="ListParagraph"/>
        <w:numPr>
          <w:ilvl w:val="0"/>
          <w:numId w:val="50"/>
        </w:numPr>
        <w:rPr>
          <w:lang w:val="en-US"/>
        </w:rPr>
      </w:pPr>
      <w:r>
        <w:t>T</w:t>
      </w:r>
      <w:r w:rsidRPr="00A47FA3">
        <w:t>he practice of the Australian Government of sending families with young children who arrived in Australia seeking asylum</w:t>
      </w:r>
      <w:r>
        <w:t xml:space="preserve"> to Nauru. This report was tabled in Parliament in 2019 and was titled </w:t>
      </w:r>
      <w:r w:rsidRPr="0057188B">
        <w:rPr>
          <w:i/>
          <w:lang w:val="en-US"/>
        </w:rPr>
        <w:t>Ms BK, Ms CO and Mr DE on behalf of themselves and their families v Commonwealth of Australia (Department of Home Affairs)</w:t>
      </w:r>
      <w:r w:rsidRPr="00A87AAA">
        <w:rPr>
          <w:lang w:val="en-US"/>
        </w:rPr>
        <w:t xml:space="preserve"> </w:t>
      </w:r>
      <w:r w:rsidRPr="00B9270F">
        <w:rPr>
          <w:lang w:val="en-US"/>
        </w:rPr>
        <w:t xml:space="preserve">[2018] AusHRC </w:t>
      </w:r>
      <w:r w:rsidRPr="00A56E03">
        <w:rPr>
          <w:lang w:val="en-US"/>
        </w:rPr>
        <w:t>128.</w:t>
      </w:r>
    </w:p>
    <w:p w14:paraId="2D4D5A4F" w14:textId="544F7079" w:rsidR="00560961" w:rsidRPr="005D21A4" w:rsidRDefault="00560961" w:rsidP="005D21A4">
      <w:pPr>
        <w:spacing w:before="0" w:after="0"/>
        <w:rPr>
          <w:lang w:val="en-US"/>
        </w:rPr>
      </w:pP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shd w:val="clear" w:color="auto" w:fill="9CC2E5" w:themeFill="accent1" w:themeFillTint="99"/>
        <w:tblLook w:val="0480" w:firstRow="0" w:lastRow="0" w:firstColumn="1" w:lastColumn="0" w:noHBand="0" w:noVBand="1"/>
      </w:tblPr>
      <w:tblGrid>
        <w:gridCol w:w="9060"/>
      </w:tblGrid>
      <w:tr w:rsidR="00560961" w:rsidRPr="00404E7B" w14:paraId="6D89BDD8" w14:textId="77777777" w:rsidTr="006D78E9">
        <w:tc>
          <w:tcPr>
            <w:tcW w:w="9060" w:type="dxa"/>
            <w:shd w:val="clear" w:color="auto" w:fill="E7E6E6" w:themeFill="background2"/>
          </w:tcPr>
          <w:p w14:paraId="20BF9F27" w14:textId="77777777" w:rsidR="00560961" w:rsidRPr="00E74E58" w:rsidRDefault="00560961" w:rsidP="004617B0">
            <w:pPr>
              <w:rPr>
                <w:i/>
                <w:sz w:val="22"/>
                <w:szCs w:val="22"/>
              </w:rPr>
            </w:pPr>
            <w:r w:rsidRPr="00E74E58">
              <w:rPr>
                <w:i/>
                <w:sz w:val="22"/>
                <w:szCs w:val="22"/>
              </w:rPr>
              <w:t>Case study 4: Use of force in immigration detention [2019] AusHRC 130</w:t>
            </w:r>
          </w:p>
          <w:p w14:paraId="163DAEBC" w14:textId="6C6E22D9" w:rsidR="00560961" w:rsidRPr="00404E7B" w:rsidRDefault="00560961" w:rsidP="00D57BD0">
            <w:pPr>
              <w:rPr>
                <w:sz w:val="22"/>
                <w:szCs w:val="22"/>
              </w:rPr>
            </w:pPr>
            <w:r w:rsidRPr="00404E7B">
              <w:rPr>
                <w:rFonts w:cs="Open Sans"/>
                <w:sz w:val="22"/>
                <w:szCs w:val="22"/>
              </w:rPr>
              <w:t>This</w:t>
            </w:r>
            <w:r w:rsidRPr="00404E7B">
              <w:rPr>
                <w:sz w:val="22"/>
                <w:szCs w:val="22"/>
              </w:rPr>
              <w:t xml:space="preserve"> report is based on an inquiry into 14 separate complaints received by the Commission about use of force. It draws together observations about how force is used in a variety of circumstances and makes recommendations aimed at systemic practical outcomes for people in immigration detention in Australia. The 14 complaints investigated related to the following kinds of use of force:</w:t>
            </w:r>
          </w:p>
          <w:p w14:paraId="4ED71D42" w14:textId="440DF387" w:rsidR="00560961" w:rsidRPr="00404E7B" w:rsidRDefault="00560961" w:rsidP="00F86C27">
            <w:pPr>
              <w:pStyle w:val="ListParagraph"/>
              <w:numPr>
                <w:ilvl w:val="0"/>
                <w:numId w:val="69"/>
              </w:numPr>
              <w:spacing w:before="120" w:after="120"/>
              <w:rPr>
                <w:sz w:val="22"/>
                <w:szCs w:val="22"/>
              </w:rPr>
            </w:pPr>
            <w:r w:rsidRPr="00404E7B">
              <w:rPr>
                <w:sz w:val="22"/>
                <w:szCs w:val="22"/>
              </w:rPr>
              <w:t>the use of handcuffs on detainees while being transferred between detention centres, or when attending court or medical appointments</w:t>
            </w:r>
          </w:p>
          <w:p w14:paraId="4E008D03" w14:textId="6C8B1DA8" w:rsidR="00560961" w:rsidRPr="00404E7B" w:rsidRDefault="00560961" w:rsidP="00F86C27">
            <w:pPr>
              <w:pStyle w:val="ListParagraph"/>
              <w:numPr>
                <w:ilvl w:val="0"/>
                <w:numId w:val="69"/>
              </w:numPr>
              <w:spacing w:before="120" w:after="120"/>
              <w:rPr>
                <w:sz w:val="22"/>
                <w:szCs w:val="22"/>
              </w:rPr>
            </w:pPr>
            <w:r w:rsidRPr="00404E7B">
              <w:rPr>
                <w:sz w:val="22"/>
                <w:szCs w:val="22"/>
              </w:rPr>
              <w:t>the use of a face mask on a person being removed from Australia</w:t>
            </w:r>
          </w:p>
          <w:p w14:paraId="0DBE0268" w14:textId="77777777" w:rsidR="00560961" w:rsidRPr="00404E7B" w:rsidRDefault="00560961" w:rsidP="00F86C27">
            <w:pPr>
              <w:pStyle w:val="ListParagraph"/>
              <w:numPr>
                <w:ilvl w:val="0"/>
                <w:numId w:val="69"/>
              </w:numPr>
              <w:spacing w:before="120" w:after="120"/>
              <w:rPr>
                <w:sz w:val="22"/>
                <w:szCs w:val="22"/>
              </w:rPr>
            </w:pPr>
            <w:r w:rsidRPr="00404E7B">
              <w:rPr>
                <w:sz w:val="22"/>
                <w:szCs w:val="22"/>
              </w:rPr>
              <w:t>the use of force on detainees within the detention centre environment</w:t>
            </w:r>
          </w:p>
          <w:p w14:paraId="462BDE14" w14:textId="4F0B8FEA" w:rsidR="00560961" w:rsidRPr="00404E7B" w:rsidRDefault="00560961" w:rsidP="00F86C27">
            <w:pPr>
              <w:pStyle w:val="ListParagraph"/>
              <w:numPr>
                <w:ilvl w:val="0"/>
                <w:numId w:val="69"/>
              </w:numPr>
              <w:spacing w:before="120" w:after="120"/>
              <w:rPr>
                <w:sz w:val="22"/>
                <w:szCs w:val="22"/>
              </w:rPr>
            </w:pPr>
            <w:r w:rsidRPr="00404E7B">
              <w:rPr>
                <w:sz w:val="22"/>
                <w:szCs w:val="22"/>
              </w:rPr>
              <w:t>a significant incident where a number of detainees, including families with children, were removed from a detention facility by the operator’s Emergency Response Team.</w:t>
            </w:r>
          </w:p>
          <w:p w14:paraId="10077150" w14:textId="666F7A12" w:rsidR="00560961" w:rsidRPr="00404E7B" w:rsidRDefault="00560961" w:rsidP="00D57BD0">
            <w:pPr>
              <w:rPr>
                <w:rFonts w:cs="Open Sans"/>
                <w:sz w:val="22"/>
                <w:szCs w:val="22"/>
              </w:rPr>
            </w:pPr>
            <w:r w:rsidRPr="00404E7B">
              <w:rPr>
                <w:sz w:val="22"/>
                <w:szCs w:val="22"/>
              </w:rPr>
              <w:t>The Commission found that</w:t>
            </w:r>
            <w:r w:rsidRPr="6D94D176">
              <w:rPr>
                <w:sz w:val="22"/>
                <w:szCs w:val="22"/>
              </w:rPr>
              <w:t>,</w:t>
            </w:r>
            <w:r w:rsidRPr="00404E7B">
              <w:rPr>
                <w:sz w:val="22"/>
                <w:szCs w:val="22"/>
              </w:rPr>
              <w:t xml:space="preserve"> in nine cases</w:t>
            </w:r>
            <w:r w:rsidRPr="6D94D176">
              <w:rPr>
                <w:sz w:val="22"/>
                <w:szCs w:val="22"/>
              </w:rPr>
              <w:t>,</w:t>
            </w:r>
            <w:r w:rsidRPr="00404E7B">
              <w:rPr>
                <w:sz w:val="22"/>
                <w:szCs w:val="22"/>
              </w:rPr>
              <w:t xml:space="preserve"> </w:t>
            </w:r>
            <w:r w:rsidRPr="00404E7B">
              <w:rPr>
                <w:rFonts w:cs="Open Sans"/>
                <w:sz w:val="22"/>
                <w:szCs w:val="22"/>
              </w:rPr>
              <w:t xml:space="preserve">the use of force was contrary to the requirements of article 10 of the </w:t>
            </w:r>
            <w:r w:rsidRPr="00404E7B">
              <w:rPr>
                <w:rFonts w:cs="Open Sans"/>
                <w:iCs/>
                <w:sz w:val="22"/>
                <w:szCs w:val="22"/>
              </w:rPr>
              <w:t>International Covenant on Civil and Political Rights, which</w:t>
            </w:r>
            <w:r w:rsidRPr="00404E7B">
              <w:rPr>
                <w:rFonts w:cs="Open Sans"/>
                <w:sz w:val="22"/>
                <w:szCs w:val="22"/>
              </w:rPr>
              <w:t xml:space="preserve"> provides that all persons deprived of their liberty shall be treated with humanity and with respect for their inherent dignity.</w:t>
            </w:r>
          </w:p>
          <w:p w14:paraId="30D622F9" w14:textId="53AC3203" w:rsidR="00560961" w:rsidRPr="00404E7B" w:rsidRDefault="00560961" w:rsidP="00D57BD0">
            <w:pPr>
              <w:rPr>
                <w:rFonts w:cs="Open Sans"/>
                <w:sz w:val="22"/>
                <w:szCs w:val="22"/>
              </w:rPr>
            </w:pPr>
            <w:r w:rsidRPr="00404E7B">
              <w:rPr>
                <w:sz w:val="22"/>
                <w:szCs w:val="22"/>
              </w:rPr>
              <w:t xml:space="preserve">The report examined how risk assessments are carried out. If risk assessments are inaccurate, if they are not sufficiently tailored to the particular circumstances of the detainee, or if they are not sufficiently tailored to the particular circumstances where the use of force is anticipated, it can result in force being used too readily. The Commission welcomes the outcome that, following the commencement of this inquiry, the department decided to </w:t>
            </w:r>
            <w:r w:rsidRPr="00404E7B">
              <w:rPr>
                <w:rFonts w:cs="Open Sans"/>
                <w:sz w:val="22"/>
                <w:szCs w:val="22"/>
              </w:rPr>
              <w:t>review its security risk assessment tool.</w:t>
            </w:r>
          </w:p>
          <w:p w14:paraId="13B7CFF9" w14:textId="2BF935F2" w:rsidR="00560961" w:rsidRPr="00404E7B" w:rsidRDefault="00560961" w:rsidP="00D57BD0">
            <w:pPr>
              <w:rPr>
                <w:rFonts w:cs="Open Sans"/>
                <w:sz w:val="22"/>
                <w:szCs w:val="22"/>
              </w:rPr>
            </w:pPr>
            <w:r w:rsidRPr="00404E7B">
              <w:rPr>
                <w:rFonts w:cs="Open Sans"/>
                <w:sz w:val="22"/>
                <w:szCs w:val="22"/>
              </w:rPr>
              <w:lastRenderedPageBreak/>
              <w:t>The report also found that there needs to be effective oversight of the use of force. This</w:t>
            </w:r>
            <w:r w:rsidRPr="00404E7B">
              <w:rPr>
                <w:sz w:val="22"/>
                <w:szCs w:val="22"/>
              </w:rPr>
              <w:t xml:space="preserve"> starts with ensuring there are clear lines of authority for approving the use of force, that specific approval is given for each use of force, and that records of such approvals are kept. Further, the actual use of force must be documented appropriately. The best way to do this is to ensure that any pre-planned use of force (and other uses of force to the extent possible) are filmed in their entirety. Reports on the use of force should be prepared to allow for </w:t>
            </w:r>
            <w:r w:rsidRPr="00404E7B">
              <w:rPr>
                <w:rFonts w:cs="Open Sans"/>
                <w:sz w:val="22"/>
                <w:szCs w:val="22"/>
              </w:rPr>
              <w:t>subsequent review of whether it was appropriate.</w:t>
            </w:r>
          </w:p>
          <w:p w14:paraId="6BDBE269" w14:textId="0EF63240" w:rsidR="00560961" w:rsidRPr="00404E7B" w:rsidRDefault="00560961" w:rsidP="00D57BD0">
            <w:r w:rsidRPr="00404E7B">
              <w:rPr>
                <w:rFonts w:cs="Open Sans"/>
                <w:sz w:val="22"/>
                <w:szCs w:val="22"/>
              </w:rPr>
              <w:t>The Department did not agree that the conduct complained of in the particular incidents involved a breach of human rights. Nevertheless, it said that since receiving a preliminary version of the Commission’s findings, it had made amendments to its internal policies which were directed to many of the issues identified by the Commission. The Department also said that it would take further action in the future to implement other recommendations in the report.</w:t>
            </w:r>
          </w:p>
        </w:tc>
      </w:tr>
    </w:tbl>
    <w:p w14:paraId="6DBAAA75" w14:textId="3C299253" w:rsidR="005D21A4" w:rsidRDefault="005D21A4" w:rsidP="005D21A4">
      <w:pPr>
        <w:pStyle w:val="Nessunostileparagrafo"/>
      </w:pPr>
      <w:bookmarkStart w:id="181" w:name="_Toc46927097"/>
      <w:bookmarkStart w:id="182" w:name="_Toc48556220"/>
      <w:bookmarkEnd w:id="178"/>
    </w:p>
    <w:p w14:paraId="21DF5558" w14:textId="77777777" w:rsidR="005D21A4" w:rsidRDefault="005D21A4">
      <w:pPr>
        <w:spacing w:before="0" w:after="0"/>
        <w:rPr>
          <w:rFonts w:eastAsia="Times New Roman"/>
          <w:color w:val="000000"/>
          <w:lang w:val="en-US"/>
        </w:rPr>
      </w:pPr>
      <w:r>
        <w:br w:type="page"/>
      </w:r>
    </w:p>
    <w:p w14:paraId="53F76C0E" w14:textId="137E82C2" w:rsidR="00560961" w:rsidRPr="000F7EE2" w:rsidRDefault="00560961" w:rsidP="005D21A4">
      <w:pPr>
        <w:pStyle w:val="AHRCHeading1"/>
      </w:pPr>
      <w:bookmarkStart w:id="183" w:name="_Toc52124080"/>
      <w:r w:rsidRPr="00684D42">
        <w:lastRenderedPageBreak/>
        <w:t>Goal 3</w:t>
      </w:r>
      <w:bookmarkEnd w:id="181"/>
      <w:r w:rsidR="006D78E9">
        <w:t>:</w:t>
      </w:r>
      <w:r w:rsidRPr="00684D42">
        <w:t xml:space="preserve"> </w:t>
      </w:r>
      <w:bookmarkEnd w:id="182"/>
      <w:r w:rsidRPr="00684D42">
        <w:t>More people, communities, and organisations take action to respect protect and promote human rights in their own contexts</w:t>
      </w:r>
      <w:bookmarkEnd w:id="183"/>
    </w:p>
    <w:p w14:paraId="69102A2D" w14:textId="47FBC402" w:rsidR="00560961" w:rsidRDefault="00560961" w:rsidP="00FA2D72">
      <w:pPr>
        <w:pStyle w:val="AHRCHeading2"/>
      </w:pPr>
      <w:bookmarkStart w:id="184" w:name="_Toc46927098"/>
      <w:bookmarkStart w:id="185" w:name="_Toc52124081"/>
      <w:r w:rsidRPr="00684D42">
        <w:t>Outcome 3.1 [PBS criterion]</w:t>
      </w:r>
      <w:bookmarkEnd w:id="184"/>
      <w:bookmarkEnd w:id="185"/>
    </w:p>
    <w:p w14:paraId="55F93EF5" w14:textId="354667FD" w:rsidR="00560961" w:rsidRPr="00684D42" w:rsidRDefault="00560961" w:rsidP="00733F69">
      <w:pPr>
        <w:rPr>
          <w:b/>
          <w:sz w:val="28"/>
          <w:szCs w:val="26"/>
        </w:rPr>
      </w:pPr>
      <w:r w:rsidRPr="00684D42">
        <w:t xml:space="preserve">Our activities increase the capacity of vulnerable groups, communities and their advocates to understand and advocate for their rights. </w:t>
      </w:r>
    </w:p>
    <w:p w14:paraId="7DAA1435" w14:textId="36BE9235" w:rsidR="00560961" w:rsidRDefault="00560961" w:rsidP="00FA2D72">
      <w:pPr>
        <w:pStyle w:val="AHRCHeading3"/>
        <w:rPr>
          <w:lang w:val="en-US"/>
        </w:rPr>
      </w:pPr>
      <w:bookmarkStart w:id="186" w:name="_Toc46927099"/>
      <w:r>
        <w:rPr>
          <w:lang w:val="en-US"/>
        </w:rPr>
        <w:t xml:space="preserve">Progress </w:t>
      </w:r>
      <w:r w:rsidRPr="004C37B0">
        <w:rPr>
          <w:lang w:val="en-US"/>
        </w:rPr>
        <w:t>indicato</w:t>
      </w:r>
      <w:r>
        <w:rPr>
          <w:lang w:val="en-US"/>
        </w:rPr>
        <w:t>r</w:t>
      </w:r>
      <w:r w:rsidRPr="00684D42">
        <w:t xml:space="preserve"> 3.11 [PBS target]</w:t>
      </w:r>
      <w:bookmarkEnd w:id="186"/>
    </w:p>
    <w:p w14:paraId="4E8802CA" w14:textId="38266073" w:rsidR="00560961" w:rsidRDefault="00560961" w:rsidP="00FA2D72">
      <w:pPr>
        <w:spacing w:before="120" w:after="120"/>
      </w:pPr>
      <w:r w:rsidRPr="00684D42">
        <w:t>Instances of participants/community stakeholders reporting:</w:t>
      </w:r>
    </w:p>
    <w:p w14:paraId="20CEE28F" w14:textId="77777777" w:rsidR="00560961" w:rsidRPr="00FA2D72" w:rsidRDefault="00560961" w:rsidP="00F86C27">
      <w:pPr>
        <w:pStyle w:val="ListParagraph"/>
        <w:numPr>
          <w:ilvl w:val="0"/>
          <w:numId w:val="19"/>
        </w:numPr>
        <w:spacing w:before="120" w:after="120"/>
        <w:rPr>
          <w:lang w:val="en-US"/>
        </w:rPr>
      </w:pPr>
      <w:r w:rsidRPr="00FA2D72">
        <w:rPr>
          <w:lang w:val="en-US"/>
        </w:rPr>
        <w:t>robust processes that facilitate their access and participation</w:t>
      </w:r>
    </w:p>
    <w:p w14:paraId="3BD6599F" w14:textId="77777777" w:rsidR="00560961" w:rsidRPr="00FA2D72" w:rsidRDefault="00560961" w:rsidP="00F86C27">
      <w:pPr>
        <w:pStyle w:val="ListParagraph"/>
        <w:numPr>
          <w:ilvl w:val="0"/>
          <w:numId w:val="19"/>
        </w:numPr>
        <w:spacing w:before="120" w:after="120"/>
        <w:rPr>
          <w:lang w:val="en-US"/>
        </w:rPr>
      </w:pPr>
      <w:r w:rsidRPr="00FA2D72">
        <w:rPr>
          <w:lang w:val="en-US"/>
        </w:rPr>
        <w:t>experiences of meaningful participation that are beneficial and empowering.</w:t>
      </w:r>
    </w:p>
    <w:p w14:paraId="29390227" w14:textId="77777777" w:rsidR="00560961" w:rsidRPr="00684D42" w:rsidRDefault="00560961" w:rsidP="00CF084A">
      <w:pPr>
        <w:pStyle w:val="AHRCHeading4"/>
      </w:pPr>
      <w:bookmarkStart w:id="187" w:name="_Toc46927100"/>
      <w:bookmarkStart w:id="188" w:name="_Toc48556221"/>
      <w:r w:rsidRPr="00684D42">
        <w:t>Sharing the stories of Australian Muslims</w:t>
      </w:r>
      <w:bookmarkEnd w:id="187"/>
      <w:bookmarkEnd w:id="188"/>
      <w:r w:rsidRPr="00684D42">
        <w:t xml:space="preserve"> </w:t>
      </w:r>
    </w:p>
    <w:p w14:paraId="6558E3BA" w14:textId="232FB258" w:rsidR="00560961" w:rsidRDefault="00560961" w:rsidP="00011BFE">
      <w:pPr>
        <w:spacing w:before="0" w:after="360"/>
        <w:rPr>
          <w:rFonts w:cs="Open Sans"/>
        </w:rPr>
      </w:pPr>
      <w:r w:rsidRPr="00684D42">
        <w:rPr>
          <w:rFonts w:cs="Open Sans"/>
        </w:rPr>
        <w:t>Commissioner</w:t>
      </w:r>
      <w:r>
        <w:rPr>
          <w:rFonts w:cs="Open Sans"/>
        </w:rPr>
        <w:t xml:space="preserve"> Tan</w:t>
      </w:r>
      <w:r w:rsidRPr="00684D42">
        <w:rPr>
          <w:rFonts w:cs="Open Sans"/>
        </w:rPr>
        <w:t xml:space="preserve">’s </w:t>
      </w:r>
      <w:r w:rsidRPr="00C248C0">
        <w:rPr>
          <w:rFonts w:cs="Open Sans"/>
          <w:i/>
        </w:rPr>
        <w:t>Sharing the Stories of Australian Muslims</w:t>
      </w:r>
      <w:r w:rsidRPr="00BB4A8A">
        <w:rPr>
          <w:rFonts w:cs="Open Sans"/>
        </w:rPr>
        <w:t xml:space="preserve"> </w:t>
      </w:r>
      <w:r>
        <w:rPr>
          <w:rFonts w:cs="Open Sans"/>
        </w:rPr>
        <w:t>p</w:t>
      </w:r>
      <w:r w:rsidRPr="00BB4A8A">
        <w:rPr>
          <w:rFonts w:cs="Open Sans"/>
        </w:rPr>
        <w:t xml:space="preserve">roject </w:t>
      </w:r>
      <w:r w:rsidRPr="00684D42">
        <w:rPr>
          <w:rFonts w:cs="Open Sans"/>
        </w:rPr>
        <w:t xml:space="preserve">was </w:t>
      </w:r>
      <w:r>
        <w:rPr>
          <w:rFonts w:cs="Open Sans"/>
        </w:rPr>
        <w:t>established</w:t>
      </w:r>
      <w:r w:rsidRPr="00684D42">
        <w:rPr>
          <w:rFonts w:cs="Open Sans"/>
        </w:rPr>
        <w:t xml:space="preserve"> with the core objective</w:t>
      </w:r>
      <w:r>
        <w:rPr>
          <w:rFonts w:cs="Open Sans"/>
        </w:rPr>
        <w:t>s</w:t>
      </w:r>
      <w:r w:rsidRPr="00684D42">
        <w:rPr>
          <w:rFonts w:cs="Open Sans"/>
        </w:rPr>
        <w:t xml:space="preserve"> to listen to and share the stories and experience of Australian Muslims </w:t>
      </w:r>
      <w:r w:rsidRPr="00684D42">
        <w:rPr>
          <w:rFonts w:eastAsia="Times New Roman" w:cs="Open Sans"/>
        </w:rPr>
        <w:t>and to understand their concerns and needs</w:t>
      </w:r>
      <w:r w:rsidRPr="00684D42">
        <w:rPr>
          <w:rFonts w:cs="Open Sans"/>
        </w:rPr>
        <w:t xml:space="preserve">. The research phase was completed in this period using a mixed method design of face-to-face consultations and online survey. </w:t>
      </w:r>
    </w:p>
    <w:p w14:paraId="05D032ED" w14:textId="1A9C6BF5" w:rsidR="00560961" w:rsidRPr="00684D42" w:rsidRDefault="00560961" w:rsidP="007F1143">
      <w:pPr>
        <w:autoSpaceDE w:val="0"/>
        <w:autoSpaceDN w:val="0"/>
        <w:adjustRightInd w:val="0"/>
        <w:spacing w:before="0" w:after="0"/>
        <w:rPr>
          <w:rFonts w:eastAsia="Times New Roman" w:cs="Open Sans"/>
          <w:color w:val="000000"/>
        </w:rPr>
      </w:pPr>
      <w:r w:rsidRPr="6D94D176">
        <w:rPr>
          <w:rFonts w:eastAsia="Times New Roman" w:cs="Open Sans"/>
          <w:color w:val="000000" w:themeColor="text1"/>
        </w:rPr>
        <w:t>Access and participation were achieved using a community-informed survey distribution strategy that helped the Commission to both engage widely and connect with hard-to-reach communities. The survey was available in English, Dari, Urdu and Arabic, and Muslim community leaders, organisations and networks helped share and promote the survey. The project’s Advisory Group members and Critical Friends provided insight and advice, while non-Muslim organisations also promoted the survey and encouraged Australian Muslims</w:t>
      </w:r>
      <w:r>
        <w:rPr>
          <w:rFonts w:eastAsia="Times New Roman" w:cs="Open Sans"/>
          <w:color w:val="000000" w:themeColor="text1"/>
        </w:rPr>
        <w:t xml:space="preserve"> </w:t>
      </w:r>
      <w:r w:rsidRPr="6D94D176">
        <w:rPr>
          <w:rFonts w:eastAsia="Times New Roman" w:cs="Open Sans"/>
          <w:color w:val="000000" w:themeColor="text1"/>
        </w:rPr>
        <w:t xml:space="preserve">to take part. </w:t>
      </w:r>
    </w:p>
    <w:p w14:paraId="7776B763" w14:textId="77777777" w:rsidR="00560961" w:rsidRPr="00684D42" w:rsidRDefault="00560961" w:rsidP="00684D42">
      <w:pPr>
        <w:autoSpaceDE w:val="0"/>
        <w:autoSpaceDN w:val="0"/>
        <w:adjustRightInd w:val="0"/>
        <w:spacing w:before="0" w:after="0"/>
        <w:rPr>
          <w:rFonts w:eastAsia="Times New Roman" w:cs="Open Sans"/>
          <w:color w:val="000000"/>
        </w:rPr>
      </w:pPr>
    </w:p>
    <w:p w14:paraId="47182022" w14:textId="113F6D6C" w:rsidR="00560961" w:rsidRDefault="00560961" w:rsidP="001376AF">
      <w:pPr>
        <w:autoSpaceDE w:val="0"/>
        <w:autoSpaceDN w:val="0"/>
        <w:adjustRightInd w:val="0"/>
        <w:spacing w:before="0" w:after="0"/>
        <w:rPr>
          <w:rFonts w:eastAsia="Times New Roman" w:cs="Open Sans"/>
          <w:color w:val="000000"/>
        </w:rPr>
      </w:pPr>
      <w:r w:rsidRPr="6D94D176">
        <w:rPr>
          <w:rFonts w:eastAsia="Times New Roman" w:cs="Open Sans"/>
          <w:color w:val="000000" w:themeColor="text1"/>
        </w:rPr>
        <w:lastRenderedPageBreak/>
        <w:t xml:space="preserve">The survey was the first national opportunity for Australian Muslims to record the individual, family and community impact of their </w:t>
      </w:r>
      <w:r w:rsidRPr="00684D42">
        <w:rPr>
          <w:rFonts w:cs="Open Sans"/>
        </w:rPr>
        <w:t>experience</w:t>
      </w:r>
      <w:r>
        <w:rPr>
          <w:rFonts w:cs="Open Sans"/>
        </w:rPr>
        <w:t>s</w:t>
      </w:r>
      <w:r w:rsidRPr="00684D42">
        <w:rPr>
          <w:rFonts w:cs="Open Sans"/>
        </w:rPr>
        <w:t xml:space="preserve"> </w:t>
      </w:r>
      <w:r>
        <w:rPr>
          <w:rFonts w:cs="Open Sans"/>
        </w:rPr>
        <w:t xml:space="preserve">as </w:t>
      </w:r>
      <w:r w:rsidRPr="00684D42">
        <w:rPr>
          <w:rFonts w:cs="Open Sans"/>
        </w:rPr>
        <w:t xml:space="preserve">Australian </w:t>
      </w:r>
      <w:r w:rsidRPr="00073C2F">
        <w:rPr>
          <w:rFonts w:cs="Open Sans"/>
        </w:rPr>
        <w:t>Muslims</w:t>
      </w:r>
      <w:r w:rsidRPr="6D94D176">
        <w:rPr>
          <w:rFonts w:eastAsia="Times New Roman" w:cs="Open Sans"/>
          <w:color w:val="000000" w:themeColor="text1"/>
        </w:rPr>
        <w:t xml:space="preserve">. The importance of this opportunity for meaningful participation and consultation on this issue was clearly valued. As a result, a significant participation sample was achieved: </w:t>
      </w:r>
      <w:r w:rsidRPr="6D94D176">
        <w:rPr>
          <w:rFonts w:eastAsia="Times New Roman" w:cs="Open Sans"/>
          <w:b/>
          <w:color w:val="000000" w:themeColor="text1"/>
        </w:rPr>
        <w:t>1,017</w:t>
      </w:r>
      <w:r w:rsidRPr="6D94D176">
        <w:rPr>
          <w:rFonts w:eastAsia="Times New Roman" w:cs="Open Sans"/>
          <w:color w:val="000000" w:themeColor="text1"/>
        </w:rPr>
        <w:t xml:space="preserve"> Australian Muslims took part in the survey, and responses were received from every state and territory, including from metropolitan and regional locations. </w:t>
      </w:r>
    </w:p>
    <w:p w14:paraId="0395920B" w14:textId="77777777" w:rsidR="00560961" w:rsidRDefault="00560961" w:rsidP="001376AF">
      <w:pPr>
        <w:autoSpaceDE w:val="0"/>
        <w:autoSpaceDN w:val="0"/>
        <w:adjustRightInd w:val="0"/>
        <w:spacing w:before="0" w:after="0"/>
        <w:rPr>
          <w:rFonts w:eastAsia="Times New Roman" w:cs="Open Sans"/>
          <w:color w:val="000000"/>
        </w:rPr>
      </w:pPr>
    </w:p>
    <w:p w14:paraId="0E47CBCF" w14:textId="45B38771" w:rsidR="00560961" w:rsidRPr="00684D42" w:rsidRDefault="00560961" w:rsidP="00684D42">
      <w:pPr>
        <w:autoSpaceDE w:val="0"/>
        <w:autoSpaceDN w:val="0"/>
        <w:adjustRightInd w:val="0"/>
        <w:spacing w:before="0" w:after="0"/>
        <w:rPr>
          <w:rFonts w:eastAsia="Times New Roman" w:cs="Open Sans"/>
          <w:color w:val="000000"/>
        </w:rPr>
      </w:pPr>
      <w:r w:rsidRPr="00684D42">
        <w:rPr>
          <w:rFonts w:eastAsia="Times New Roman" w:cs="Open Sans"/>
          <w:color w:val="000000"/>
        </w:rPr>
        <w:t xml:space="preserve">In addition to quantitative survey questions, </w:t>
      </w:r>
      <w:r>
        <w:rPr>
          <w:rFonts w:eastAsia="Times New Roman" w:cs="Open Sans"/>
          <w:color w:val="000000"/>
        </w:rPr>
        <w:t xml:space="preserve">many </w:t>
      </w:r>
      <w:r w:rsidRPr="00684D42">
        <w:rPr>
          <w:rFonts w:eastAsia="Times New Roman" w:cs="Open Sans"/>
          <w:color w:val="000000"/>
        </w:rPr>
        <w:t>respondents were able to include their personal experiences and stories</w:t>
      </w:r>
      <w:r>
        <w:rPr>
          <w:rFonts w:eastAsia="Times New Roman" w:cs="Open Sans"/>
          <w:color w:val="000000"/>
        </w:rPr>
        <w:t>. A</w:t>
      </w:r>
      <w:r w:rsidRPr="00073C2F">
        <w:rPr>
          <w:rFonts w:eastAsia="Times New Roman" w:cs="Open Sans"/>
          <w:color w:val="000000"/>
        </w:rPr>
        <w:t xml:space="preserve">s the project was established </w:t>
      </w:r>
      <w:r w:rsidRPr="00073C2F">
        <w:rPr>
          <w:rFonts w:cs="Open Sans"/>
        </w:rPr>
        <w:t xml:space="preserve">in the wake of the </w:t>
      </w:r>
      <w:r w:rsidRPr="00184D19">
        <w:rPr>
          <w:rFonts w:cs="Open Sans"/>
        </w:rPr>
        <w:t>terrorist attacks in Christchurch respondents were</w:t>
      </w:r>
      <w:r>
        <w:rPr>
          <w:rFonts w:cs="Open Sans"/>
        </w:rPr>
        <w:t xml:space="preserve"> also</w:t>
      </w:r>
      <w:r w:rsidRPr="00184D19">
        <w:rPr>
          <w:rFonts w:cs="Open Sans"/>
        </w:rPr>
        <w:t xml:space="preserve"> invited to comment on this experience</w:t>
      </w:r>
      <w:r>
        <w:rPr>
          <w:rFonts w:eastAsia="Times New Roman" w:cs="Open Sans"/>
          <w:color w:val="000000"/>
        </w:rPr>
        <w:t xml:space="preserve"> </w:t>
      </w:r>
      <w:r>
        <w:rPr>
          <w:color w:val="000000" w:themeColor="text1"/>
        </w:rPr>
        <w:t xml:space="preserve">– </w:t>
      </w:r>
      <w:r w:rsidRPr="00684D42">
        <w:rPr>
          <w:rFonts w:eastAsia="Times New Roman" w:cs="Open Sans"/>
          <w:color w:val="000000"/>
        </w:rPr>
        <w:t>87</w:t>
      </w:r>
      <w:r>
        <w:rPr>
          <w:rFonts w:eastAsia="Times New Roman" w:cs="Open Sans"/>
          <w:color w:val="000000"/>
        </w:rPr>
        <w:t xml:space="preserve">% </w:t>
      </w:r>
      <w:r w:rsidRPr="00684D42">
        <w:rPr>
          <w:rFonts w:eastAsia="Times New Roman" w:cs="Open Sans"/>
          <w:color w:val="000000"/>
        </w:rPr>
        <w:t xml:space="preserve">of those surveyed </w:t>
      </w:r>
      <w:r>
        <w:rPr>
          <w:rFonts w:eastAsia="Times New Roman" w:cs="Open Sans"/>
          <w:color w:val="000000"/>
        </w:rPr>
        <w:t xml:space="preserve">took </w:t>
      </w:r>
      <w:r w:rsidRPr="00684D42">
        <w:rPr>
          <w:rFonts w:eastAsia="Times New Roman" w:cs="Open Sans"/>
          <w:color w:val="000000"/>
        </w:rPr>
        <w:t>the opportunity to share how the Christchurch tragedy had affected them, their friends, or their family. A respondent wrote:</w:t>
      </w:r>
    </w:p>
    <w:p w14:paraId="3FA1F392" w14:textId="2F04BF48" w:rsidR="00560961" w:rsidRPr="00C806DE" w:rsidRDefault="00560961" w:rsidP="006D78E9">
      <w:pPr>
        <w:ind w:left="720"/>
        <w:rPr>
          <w:rFonts w:cs="Open Sans"/>
          <w:sz w:val="22"/>
          <w:szCs w:val="22"/>
        </w:rPr>
      </w:pPr>
      <w:r w:rsidRPr="00C806DE">
        <w:rPr>
          <w:rFonts w:cs="Open Sans"/>
          <w:sz w:val="22"/>
          <w:szCs w:val="22"/>
        </w:rPr>
        <w:t>‘I appreciate this survey to hear my community voice. This gives me a feeling that someone cares about us and [is] here to listen to us.’</w:t>
      </w:r>
    </w:p>
    <w:p w14:paraId="264D9A39" w14:textId="5098350B" w:rsidR="00560961" w:rsidRPr="00CA3F99" w:rsidRDefault="00560961" w:rsidP="00BB718F">
      <w:pPr>
        <w:ind w:left="720"/>
        <w:contextualSpacing/>
        <w:jc w:val="right"/>
        <w:rPr>
          <w:rFonts w:cs="Open Sans"/>
          <w:sz w:val="22"/>
          <w:szCs w:val="22"/>
        </w:rPr>
      </w:pPr>
      <w:r w:rsidRPr="00CA3F99">
        <w:rPr>
          <w:rFonts w:cs="Open Sans"/>
          <w:sz w:val="22"/>
          <w:szCs w:val="22"/>
        </w:rPr>
        <w:t>—research survey data set, item 31</w:t>
      </w:r>
    </w:p>
    <w:p w14:paraId="2B31CB11" w14:textId="77777777" w:rsidR="00560961" w:rsidRPr="00BB718F" w:rsidRDefault="00560961" w:rsidP="00BB718F">
      <w:pPr>
        <w:ind w:left="720"/>
        <w:contextualSpacing/>
        <w:jc w:val="right"/>
        <w:rPr>
          <w:rFonts w:cs="Open Sans"/>
        </w:rPr>
      </w:pPr>
    </w:p>
    <w:p w14:paraId="16341563" w14:textId="336964C7" w:rsidR="00890536" w:rsidRPr="00684D42" w:rsidRDefault="00560961" w:rsidP="00890536">
      <w:pPr>
        <w:autoSpaceDE w:val="0"/>
        <w:autoSpaceDN w:val="0"/>
        <w:adjustRightInd w:val="0"/>
        <w:spacing w:before="0" w:after="0"/>
        <w:rPr>
          <w:rFonts w:eastAsia="Times New Roman" w:cs="Open Sans"/>
          <w:color w:val="000000"/>
        </w:rPr>
      </w:pPr>
      <w:r>
        <w:rPr>
          <w:rFonts w:eastAsia="Times New Roman" w:cs="Open Sans"/>
          <w:color w:val="000000"/>
        </w:rPr>
        <w:t>In addition, o</w:t>
      </w:r>
      <w:r w:rsidRPr="00684D42">
        <w:rPr>
          <w:rFonts w:eastAsia="Times New Roman" w:cs="Open Sans"/>
          <w:color w:val="000000"/>
        </w:rPr>
        <w:t xml:space="preserve">ver </w:t>
      </w:r>
      <w:r w:rsidRPr="00684D42">
        <w:rPr>
          <w:rFonts w:eastAsia="Times New Roman" w:cs="Open Sans"/>
          <w:b/>
          <w:bCs/>
          <w:color w:val="000000"/>
        </w:rPr>
        <w:t>30</w:t>
      </w:r>
      <w:r w:rsidRPr="00684D42">
        <w:rPr>
          <w:rFonts w:eastAsia="Times New Roman" w:cs="Open Sans"/>
          <w:color w:val="000000"/>
        </w:rPr>
        <w:t xml:space="preserve"> consultations</w:t>
      </w:r>
      <w:bookmarkStart w:id="189" w:name="_Toc525894102"/>
      <w:bookmarkStart w:id="190" w:name="_Hlk15295337"/>
      <w:bookmarkStart w:id="191" w:name="_Toc495575714"/>
      <w:bookmarkStart w:id="192" w:name="_Toc525801679"/>
      <w:r w:rsidR="00444178">
        <w:rPr>
          <w:rFonts w:eastAsia="Times New Roman" w:cs="Open Sans"/>
          <w:color w:val="000000"/>
        </w:rPr>
        <w:t xml:space="preserve"> </w:t>
      </w:r>
      <w:r w:rsidR="00890536" w:rsidRPr="00684D42">
        <w:rPr>
          <w:rFonts w:eastAsia="Times New Roman" w:cs="Open Sans"/>
          <w:color w:val="000000"/>
        </w:rPr>
        <w:t>with the Australian Muslim community were held between July 2019 and February 2020.</w:t>
      </w:r>
      <w:r w:rsidR="004B04C4">
        <w:rPr>
          <w:rStyle w:val="EndnoteReference"/>
          <w:rFonts w:eastAsia="Times New Roman" w:cs="Open Sans"/>
          <w:color w:val="000000"/>
        </w:rPr>
        <w:endnoteReference w:id="9"/>
      </w:r>
      <w:r w:rsidR="004B04C4" w:rsidRPr="00684D42">
        <w:rPr>
          <w:rFonts w:eastAsia="Times New Roman" w:cs="Open Sans"/>
          <w:color w:val="000000"/>
        </w:rPr>
        <w:t xml:space="preserve"> </w:t>
      </w:r>
      <w:r w:rsidR="007D7B98">
        <w:rPr>
          <w:rFonts w:eastAsia="Times New Roman" w:cs="Open Sans"/>
          <w:color w:val="000000"/>
        </w:rPr>
        <w:t>Results</w:t>
      </w:r>
      <w:r w:rsidR="00890536">
        <w:rPr>
          <w:rFonts w:eastAsia="Times New Roman" w:cs="Open Sans"/>
          <w:color w:val="000000"/>
        </w:rPr>
        <w:t xml:space="preserve"> were communicated </w:t>
      </w:r>
      <w:r w:rsidR="007D7B98">
        <w:rPr>
          <w:rFonts w:eastAsia="Times New Roman" w:cs="Open Sans"/>
          <w:color w:val="000000"/>
        </w:rPr>
        <w:t xml:space="preserve">back </w:t>
      </w:r>
      <w:r w:rsidR="00890536">
        <w:rPr>
          <w:rFonts w:eastAsia="Times New Roman" w:cs="Open Sans"/>
          <w:color w:val="000000"/>
        </w:rPr>
        <w:t>th</w:t>
      </w:r>
      <w:r w:rsidR="008C2888">
        <w:rPr>
          <w:rFonts w:eastAsia="Times New Roman" w:cs="Open Sans"/>
          <w:color w:val="000000"/>
        </w:rPr>
        <w:t>r</w:t>
      </w:r>
      <w:r w:rsidR="00890536">
        <w:rPr>
          <w:rFonts w:eastAsia="Times New Roman" w:cs="Open Sans"/>
          <w:color w:val="000000"/>
        </w:rPr>
        <w:t>ough w</w:t>
      </w:r>
      <w:r w:rsidR="00890536" w:rsidRPr="00684D42">
        <w:rPr>
          <w:rFonts w:eastAsia="Times New Roman" w:cs="Open Sans"/>
          <w:color w:val="000000"/>
        </w:rPr>
        <w:t>ord cloud resources created for each location</w:t>
      </w:r>
      <w:r w:rsidR="00890536">
        <w:rPr>
          <w:rFonts w:eastAsia="Times New Roman" w:cs="Open Sans"/>
          <w:color w:val="000000"/>
        </w:rPr>
        <w:t>. These were</w:t>
      </w:r>
      <w:r w:rsidR="00890536" w:rsidRPr="00684D42">
        <w:rPr>
          <w:rFonts w:eastAsia="Times New Roman" w:cs="Open Sans"/>
          <w:color w:val="000000"/>
        </w:rPr>
        <w:t xml:space="preserve"> shared with participants</w:t>
      </w:r>
      <w:r w:rsidR="00890536">
        <w:rPr>
          <w:rFonts w:eastAsia="Times New Roman" w:cs="Open Sans"/>
          <w:color w:val="000000"/>
        </w:rPr>
        <w:t>,</w:t>
      </w:r>
      <w:r w:rsidR="00890536" w:rsidRPr="00684D42">
        <w:rPr>
          <w:rFonts w:eastAsia="Times New Roman" w:cs="Open Sans"/>
          <w:color w:val="000000"/>
        </w:rPr>
        <w:t xml:space="preserve"> allowing them and their communities to quickly see the </w:t>
      </w:r>
      <w:r w:rsidR="007D7B98">
        <w:rPr>
          <w:rFonts w:eastAsia="Times New Roman" w:cs="Open Sans"/>
          <w:color w:val="000000"/>
        </w:rPr>
        <w:t>discussions</w:t>
      </w:r>
      <w:r w:rsidR="00890536" w:rsidRPr="00684D42">
        <w:rPr>
          <w:rFonts w:eastAsia="Times New Roman" w:cs="Open Sans"/>
          <w:color w:val="000000"/>
        </w:rPr>
        <w:t xml:space="preserve"> from their area and </w:t>
      </w:r>
      <w:r w:rsidR="00890536">
        <w:rPr>
          <w:rFonts w:eastAsia="Times New Roman" w:cs="Open Sans"/>
          <w:color w:val="000000"/>
        </w:rPr>
        <w:t>to</w:t>
      </w:r>
      <w:r w:rsidR="00890536" w:rsidRPr="00684D42">
        <w:rPr>
          <w:rFonts w:eastAsia="Times New Roman" w:cs="Open Sans"/>
          <w:color w:val="000000"/>
        </w:rPr>
        <w:t xml:space="preserve"> know their stories had been heard. These resources were </w:t>
      </w:r>
      <w:r w:rsidR="00890536">
        <w:rPr>
          <w:rFonts w:eastAsia="Times New Roman" w:cs="Open Sans"/>
          <w:color w:val="000000"/>
        </w:rPr>
        <w:t>then</w:t>
      </w:r>
      <w:r w:rsidR="00890536" w:rsidRPr="00684D42">
        <w:rPr>
          <w:rFonts w:eastAsia="Times New Roman" w:cs="Open Sans"/>
          <w:color w:val="000000"/>
        </w:rPr>
        <w:t xml:space="preserve"> used by some participants in their own communications. </w:t>
      </w:r>
    </w:p>
    <w:p w14:paraId="672545B6" w14:textId="3460C23E" w:rsidR="00890536" w:rsidRPr="00684D42" w:rsidRDefault="00890536" w:rsidP="00890536">
      <w:pPr>
        <w:spacing w:before="120" w:after="120"/>
        <w:rPr>
          <w:rFonts w:cs="Open Sans"/>
        </w:rPr>
      </w:pPr>
      <w:r>
        <w:rPr>
          <w:rFonts w:cs="Open Sans"/>
        </w:rPr>
        <w:t>The</w:t>
      </w:r>
      <w:r w:rsidRPr="00684D42">
        <w:rPr>
          <w:rFonts w:cs="Open Sans"/>
        </w:rPr>
        <w:t xml:space="preserve"> report </w:t>
      </w:r>
      <w:r>
        <w:rPr>
          <w:rFonts w:cs="Open Sans"/>
        </w:rPr>
        <w:t xml:space="preserve">of </w:t>
      </w:r>
      <w:r w:rsidRPr="00684D42">
        <w:rPr>
          <w:rFonts w:cs="Open Sans"/>
        </w:rPr>
        <w:t xml:space="preserve">the research findings will be published </w:t>
      </w:r>
      <w:r>
        <w:rPr>
          <w:rFonts w:cs="Open Sans"/>
        </w:rPr>
        <w:t xml:space="preserve">in </w:t>
      </w:r>
      <w:r w:rsidR="00231175">
        <w:rPr>
          <w:rFonts w:cs="Open Sans"/>
        </w:rPr>
        <w:t>late 2020</w:t>
      </w:r>
      <w:r w:rsidRPr="00684D42">
        <w:rPr>
          <w:rFonts w:cs="Open Sans"/>
        </w:rPr>
        <w:t xml:space="preserve">. It is </w:t>
      </w:r>
      <w:r>
        <w:rPr>
          <w:rFonts w:cs="Open Sans"/>
        </w:rPr>
        <w:t xml:space="preserve">anticipated </w:t>
      </w:r>
      <w:r w:rsidRPr="00684D42">
        <w:rPr>
          <w:rFonts w:cs="Open Sans"/>
        </w:rPr>
        <w:t>this will inform the work of project stakeholders and be supported by Commission education and</w:t>
      </w:r>
      <w:r>
        <w:rPr>
          <w:rFonts w:cs="Open Sans"/>
        </w:rPr>
        <w:t xml:space="preserve"> advocacy</w:t>
      </w:r>
      <w:r w:rsidR="00BB718F">
        <w:rPr>
          <w:rFonts w:cs="Open Sans"/>
        </w:rPr>
        <w:t>.</w:t>
      </w:r>
    </w:p>
    <w:p w14:paraId="3A68E8C1" w14:textId="135FDA1D" w:rsidR="00DD0374" w:rsidRDefault="00684D42" w:rsidP="00DD0374">
      <w:pPr>
        <w:pStyle w:val="AHRCHeading2"/>
      </w:pPr>
      <w:bookmarkStart w:id="193" w:name="_Toc46927101"/>
      <w:bookmarkStart w:id="194" w:name="_Toc52124082"/>
      <w:r w:rsidRPr="00684D42">
        <w:t>Outcome 3.2 [PBS criterion]</w:t>
      </w:r>
      <w:bookmarkEnd w:id="193"/>
      <w:bookmarkEnd w:id="194"/>
    </w:p>
    <w:p w14:paraId="612576AF" w14:textId="5F3F38C4" w:rsidR="00684D42" w:rsidRPr="00684D42" w:rsidRDefault="00684D42" w:rsidP="00DD0374">
      <w:pPr>
        <w:rPr>
          <w:b/>
          <w:sz w:val="28"/>
          <w:szCs w:val="26"/>
        </w:rPr>
      </w:pPr>
      <w:r w:rsidRPr="00684D42">
        <w:t>Our activities increase the capacity of Governments, organisations, other groups and services to understand and address the human rights impact of their actions, particularly when working with vulnerable groups and communities.</w:t>
      </w:r>
    </w:p>
    <w:p w14:paraId="2A5A70AF" w14:textId="44F9B121" w:rsidR="00DD0374" w:rsidRDefault="00DC4CEC" w:rsidP="00DD0374">
      <w:pPr>
        <w:pStyle w:val="AHRCHeading3"/>
      </w:pPr>
      <w:bookmarkStart w:id="195" w:name="_Toc46927102"/>
      <w:r>
        <w:rPr>
          <w:lang w:val="en-US"/>
        </w:rPr>
        <w:t xml:space="preserve">Progress </w:t>
      </w:r>
      <w:r w:rsidRPr="004C37B0">
        <w:rPr>
          <w:lang w:val="en-US"/>
        </w:rPr>
        <w:t>indicato</w:t>
      </w:r>
      <w:r>
        <w:rPr>
          <w:lang w:val="en-US"/>
        </w:rPr>
        <w:t>r</w:t>
      </w:r>
      <w:r w:rsidR="00054143">
        <w:rPr>
          <w:lang w:val="en-US"/>
        </w:rPr>
        <w:t xml:space="preserve"> </w:t>
      </w:r>
      <w:r w:rsidR="00684D42" w:rsidRPr="00684D42">
        <w:t>3.21 [PBS target]</w:t>
      </w:r>
      <w:bookmarkEnd w:id="195"/>
    </w:p>
    <w:p w14:paraId="75470D82" w14:textId="5179024F" w:rsidR="00684D42" w:rsidRPr="00684D42" w:rsidRDefault="00684D42" w:rsidP="00DD0374">
      <w:pPr>
        <w:rPr>
          <w:szCs w:val="26"/>
        </w:rPr>
      </w:pPr>
      <w:r w:rsidRPr="00684D42">
        <w:t xml:space="preserve">Instances of stakeholders in our activities with organisations reporting that our work has contributed to increased understanding of the impact of their systems and operations on human rights. </w:t>
      </w:r>
    </w:p>
    <w:p w14:paraId="234262E6" w14:textId="6A93583B" w:rsidR="00CF084A" w:rsidRDefault="006E7B91" w:rsidP="00CF084A">
      <w:pPr>
        <w:pStyle w:val="AHRCHeading4"/>
      </w:pPr>
      <w:bookmarkStart w:id="196" w:name="_Toc48556222"/>
      <w:r w:rsidRPr="006E7B91">
        <w:rPr>
          <w:lang w:val="en-GB"/>
        </w:rPr>
        <w:lastRenderedPageBreak/>
        <w:t>Commission-Defence Collaboration to support and improve cultural reform across Defence</w:t>
      </w:r>
      <w:r w:rsidRPr="006E7B91">
        <w:t xml:space="preserve"> </w:t>
      </w:r>
      <w:r w:rsidR="00684D42" w:rsidRPr="00CF084A">
        <w:t xml:space="preserve">(2014–2024) </w:t>
      </w:r>
    </w:p>
    <w:bookmarkEnd w:id="196"/>
    <w:p w14:paraId="40099EA2" w14:textId="2F05DE8B" w:rsidR="000744E1" w:rsidRDefault="000744E1" w:rsidP="0083149B">
      <w:pPr>
        <w:rPr>
          <w:rFonts w:cs="Open Sans"/>
        </w:rPr>
      </w:pPr>
      <w:r w:rsidRPr="76E31C4C">
        <w:rPr>
          <w:rFonts w:cs="Open Sans"/>
        </w:rPr>
        <w:t xml:space="preserve">The Commission has </w:t>
      </w:r>
      <w:r>
        <w:rPr>
          <w:rFonts w:cs="Open Sans"/>
        </w:rPr>
        <w:t xml:space="preserve">worked </w:t>
      </w:r>
      <w:r w:rsidRPr="76E31C4C">
        <w:rPr>
          <w:rFonts w:cs="Open Sans"/>
        </w:rPr>
        <w:t xml:space="preserve">with the Australian </w:t>
      </w:r>
      <w:r>
        <w:rPr>
          <w:rFonts w:cs="Open Sans"/>
        </w:rPr>
        <w:t>D</w:t>
      </w:r>
      <w:r w:rsidRPr="76E31C4C">
        <w:rPr>
          <w:rFonts w:cs="Open Sans"/>
        </w:rPr>
        <w:t xml:space="preserve">efence </w:t>
      </w:r>
      <w:r>
        <w:rPr>
          <w:rFonts w:cs="Open Sans"/>
        </w:rPr>
        <w:t>F</w:t>
      </w:r>
      <w:r w:rsidRPr="76E31C4C">
        <w:rPr>
          <w:rFonts w:cs="Open Sans"/>
        </w:rPr>
        <w:t>orce</w:t>
      </w:r>
      <w:r>
        <w:rPr>
          <w:rFonts w:cs="Open Sans"/>
        </w:rPr>
        <w:t xml:space="preserve"> for </w:t>
      </w:r>
      <w:r w:rsidR="00A2274D">
        <w:rPr>
          <w:rFonts w:cs="Open Sans"/>
        </w:rPr>
        <w:t>the past 6</w:t>
      </w:r>
      <w:r>
        <w:rPr>
          <w:rFonts w:cs="Open Sans"/>
        </w:rPr>
        <w:t xml:space="preserve"> years</w:t>
      </w:r>
      <w:r w:rsidRPr="76E31C4C">
        <w:rPr>
          <w:rFonts w:cs="Open Sans"/>
        </w:rPr>
        <w:t xml:space="preserve"> to support and improve cultural reform</w:t>
      </w:r>
      <w:r>
        <w:rPr>
          <w:rFonts w:cs="Open Sans"/>
        </w:rPr>
        <w:t>.</w:t>
      </w:r>
      <w:r w:rsidRPr="76E31C4C">
        <w:rPr>
          <w:rFonts w:cs="Open Sans"/>
        </w:rPr>
        <w:t xml:space="preserve"> </w:t>
      </w:r>
    </w:p>
    <w:p w14:paraId="6141B6D1" w14:textId="18513ABE" w:rsidR="000C092C" w:rsidRDefault="000C092C" w:rsidP="0083149B">
      <w:pPr>
        <w:rPr>
          <w:rFonts w:cs="Open Sans"/>
        </w:rPr>
      </w:pPr>
      <w:r w:rsidRPr="76E31C4C">
        <w:rPr>
          <w:rFonts w:cs="Open Sans"/>
        </w:rPr>
        <w:t>In June 2020</w:t>
      </w:r>
      <w:r>
        <w:rPr>
          <w:rFonts w:cs="Open Sans"/>
        </w:rPr>
        <w:t>,</w:t>
      </w:r>
      <w:r w:rsidRPr="76E31C4C">
        <w:rPr>
          <w:rFonts w:cs="Open Sans"/>
        </w:rPr>
        <w:t xml:space="preserve"> the Commission and Defence signed a new four-year agreement to continue</w:t>
      </w:r>
      <w:r w:rsidRPr="00A340B3">
        <w:rPr>
          <w:rFonts w:cs="Open Sans"/>
        </w:rPr>
        <w:t xml:space="preserve"> </w:t>
      </w:r>
      <w:r>
        <w:rPr>
          <w:rFonts w:cs="Open Sans"/>
        </w:rPr>
        <w:t>this work</w:t>
      </w:r>
      <w:r w:rsidRPr="76E31C4C">
        <w:rPr>
          <w:rFonts w:cs="Open Sans"/>
        </w:rPr>
        <w:t>. The Collaboration program includes high</w:t>
      </w:r>
      <w:r>
        <w:rPr>
          <w:rFonts w:cs="Open Sans"/>
        </w:rPr>
        <w:t>-</w:t>
      </w:r>
      <w:r w:rsidRPr="76E31C4C">
        <w:rPr>
          <w:rFonts w:cs="Open Sans"/>
        </w:rPr>
        <w:t>level dialogue and policy review and advice combined with short</w:t>
      </w:r>
      <w:r>
        <w:rPr>
          <w:rFonts w:cs="Open Sans"/>
        </w:rPr>
        <w:t xml:space="preserve"> </w:t>
      </w:r>
      <w:r w:rsidRPr="76E31C4C">
        <w:rPr>
          <w:rFonts w:cs="Open Sans"/>
        </w:rPr>
        <w:t>and long-term projects</w:t>
      </w:r>
      <w:r w:rsidR="00D12B19">
        <w:rPr>
          <w:rFonts w:cs="Open Sans"/>
        </w:rPr>
        <w:t xml:space="preserve"> </w:t>
      </w:r>
      <w:r w:rsidR="00D12B19">
        <w:rPr>
          <w:color w:val="000000" w:themeColor="text1"/>
        </w:rPr>
        <w:t xml:space="preserve">– </w:t>
      </w:r>
      <w:r w:rsidRPr="76E31C4C">
        <w:rPr>
          <w:rFonts w:cs="Open Sans"/>
        </w:rPr>
        <w:t>some at the individual service level and some across Defence</w:t>
      </w:r>
      <w:r>
        <w:rPr>
          <w:rFonts w:cs="Open Sans"/>
        </w:rPr>
        <w:t>,</w:t>
      </w:r>
      <w:r w:rsidRPr="76E31C4C">
        <w:rPr>
          <w:rFonts w:cs="Open Sans"/>
        </w:rPr>
        <w:t xml:space="preserve"> including Defence Australian Public Service.</w:t>
      </w:r>
      <w:r>
        <w:rPr>
          <w:rFonts w:cs="Open Sans"/>
        </w:rPr>
        <w:t xml:space="preserve"> Outcome reports for two of the projects undertaken in this reporting period are located under other indicators.</w:t>
      </w:r>
    </w:p>
    <w:p w14:paraId="31CD345D" w14:textId="5AD3BE6C" w:rsidR="0083149B" w:rsidRDefault="0083149B" w:rsidP="0083149B">
      <w:pPr>
        <w:rPr>
          <w:rFonts w:cs="Open Sans"/>
        </w:rPr>
      </w:pPr>
      <w:r w:rsidRPr="00E16CF9">
        <w:rPr>
          <w:rFonts w:cs="Open Sans"/>
        </w:rPr>
        <w:t xml:space="preserve">The Commission </w:t>
      </w:r>
      <w:r>
        <w:rPr>
          <w:rFonts w:cs="Open Sans"/>
        </w:rPr>
        <w:t>brings</w:t>
      </w:r>
      <w:r w:rsidRPr="00E16CF9">
        <w:rPr>
          <w:rFonts w:cs="Open Sans"/>
        </w:rPr>
        <w:t xml:space="preserve"> a human</w:t>
      </w:r>
      <w:r w:rsidR="00AA31AF">
        <w:rPr>
          <w:rFonts w:cs="Open Sans"/>
        </w:rPr>
        <w:t>-</w:t>
      </w:r>
      <w:r w:rsidRPr="00E16CF9">
        <w:rPr>
          <w:rFonts w:cs="Open Sans"/>
        </w:rPr>
        <w:t>rights</w:t>
      </w:r>
      <w:r w:rsidR="00AA31AF">
        <w:rPr>
          <w:rFonts w:cs="Open Sans"/>
        </w:rPr>
        <w:t xml:space="preserve"> </w:t>
      </w:r>
      <w:r w:rsidRPr="00E16CF9">
        <w:rPr>
          <w:rFonts w:cs="Open Sans"/>
        </w:rPr>
        <w:t xml:space="preserve">based approach to its cultural reform work </w:t>
      </w:r>
      <w:r>
        <w:rPr>
          <w:rFonts w:cs="Open Sans"/>
        </w:rPr>
        <w:t>with</w:t>
      </w:r>
      <w:r w:rsidRPr="00E16CF9">
        <w:rPr>
          <w:rFonts w:cs="Open Sans"/>
        </w:rPr>
        <w:t xml:space="preserve"> Defence. </w:t>
      </w:r>
      <w:r>
        <w:rPr>
          <w:rFonts w:cs="Open Sans"/>
        </w:rPr>
        <w:t>This</w:t>
      </w:r>
      <w:r w:rsidRPr="00E16CF9">
        <w:rPr>
          <w:rFonts w:cs="Open Sans"/>
        </w:rPr>
        <w:t xml:space="preserve"> means turning human rights from legal instruments into effective policies and practical realities. </w:t>
      </w:r>
      <w:r>
        <w:rPr>
          <w:rFonts w:cs="Open Sans"/>
        </w:rPr>
        <w:t xml:space="preserve">Defence has worked with this approach to </w:t>
      </w:r>
      <w:r w:rsidRPr="00E16CF9">
        <w:rPr>
          <w:rFonts w:cs="Open Sans"/>
        </w:rPr>
        <w:t>redefin</w:t>
      </w:r>
      <w:r>
        <w:rPr>
          <w:rFonts w:cs="Open Sans"/>
        </w:rPr>
        <w:t>e</w:t>
      </w:r>
      <w:r w:rsidRPr="00E16CF9">
        <w:rPr>
          <w:rFonts w:cs="Open Sans"/>
        </w:rPr>
        <w:t xml:space="preserve"> problem</w:t>
      </w:r>
      <w:r>
        <w:rPr>
          <w:rFonts w:cs="Open Sans"/>
        </w:rPr>
        <w:t>s</w:t>
      </w:r>
      <w:r w:rsidRPr="00E16CF9">
        <w:rPr>
          <w:rFonts w:cs="Open Sans"/>
        </w:rPr>
        <w:t>, exami</w:t>
      </w:r>
      <w:r>
        <w:rPr>
          <w:rFonts w:cs="Open Sans"/>
        </w:rPr>
        <w:t>ne</w:t>
      </w:r>
      <w:r w:rsidRPr="00E16CF9">
        <w:rPr>
          <w:rFonts w:cs="Open Sans"/>
        </w:rPr>
        <w:t xml:space="preserve"> root causes, and expand </w:t>
      </w:r>
      <w:r>
        <w:rPr>
          <w:rFonts w:cs="Open Sans"/>
        </w:rPr>
        <w:t>its</w:t>
      </w:r>
      <w:r w:rsidRPr="00E16CF9">
        <w:rPr>
          <w:rFonts w:cs="Open Sans"/>
        </w:rPr>
        <w:t xml:space="preserve"> range of responses to problem</w:t>
      </w:r>
      <w:r>
        <w:rPr>
          <w:rFonts w:cs="Open Sans"/>
        </w:rPr>
        <w:t>s</w:t>
      </w:r>
      <w:r w:rsidRPr="00E16CF9">
        <w:rPr>
          <w:rFonts w:cs="Open Sans"/>
        </w:rPr>
        <w:t xml:space="preserve">. </w:t>
      </w:r>
      <w:r w:rsidRPr="00510C5C">
        <w:rPr>
          <w:rFonts w:cs="Open Sans"/>
        </w:rPr>
        <w:t xml:space="preserve">For instance, </w:t>
      </w:r>
      <w:r>
        <w:rPr>
          <w:rFonts w:cs="Open Sans"/>
        </w:rPr>
        <w:t xml:space="preserve">when Defence </w:t>
      </w:r>
      <w:r w:rsidRPr="00510C5C">
        <w:rPr>
          <w:rFonts w:cs="Open Sans"/>
        </w:rPr>
        <w:t>address</w:t>
      </w:r>
      <w:r>
        <w:rPr>
          <w:rFonts w:cs="Open Sans"/>
        </w:rPr>
        <w:t xml:space="preserve">ed </w:t>
      </w:r>
      <w:r w:rsidRPr="00510C5C">
        <w:rPr>
          <w:rFonts w:cs="Open Sans"/>
        </w:rPr>
        <w:t>structural and systemic inequalities to improve women’s participation in one program</w:t>
      </w:r>
      <w:r>
        <w:rPr>
          <w:rFonts w:cs="Open Sans"/>
        </w:rPr>
        <w:t xml:space="preserve">, it also </w:t>
      </w:r>
      <w:r w:rsidRPr="00510C5C">
        <w:rPr>
          <w:rFonts w:cs="Open Sans"/>
        </w:rPr>
        <w:t xml:space="preserve">increased participation </w:t>
      </w:r>
      <w:r>
        <w:rPr>
          <w:rFonts w:cs="Open Sans"/>
        </w:rPr>
        <w:t>among</w:t>
      </w:r>
      <w:r w:rsidRPr="00510C5C">
        <w:rPr>
          <w:rFonts w:cs="Open Sans"/>
        </w:rPr>
        <w:t xml:space="preserve"> </w:t>
      </w:r>
      <w:r>
        <w:rPr>
          <w:rFonts w:cs="Open Sans"/>
        </w:rPr>
        <w:t>men</w:t>
      </w:r>
      <w:r w:rsidRPr="00510C5C">
        <w:rPr>
          <w:rFonts w:cs="Open Sans"/>
        </w:rPr>
        <w:t xml:space="preserve"> and provided a model for broader </w:t>
      </w:r>
      <w:r>
        <w:rPr>
          <w:rFonts w:cs="Open Sans"/>
        </w:rPr>
        <w:t>implementation across other services</w:t>
      </w:r>
      <w:r w:rsidRPr="00510C5C">
        <w:rPr>
          <w:rFonts w:cs="Open Sans"/>
        </w:rPr>
        <w:t xml:space="preserve">. </w:t>
      </w:r>
    </w:p>
    <w:p w14:paraId="6921317E" w14:textId="77777777" w:rsidR="00C97E16" w:rsidRDefault="00C97E16" w:rsidP="00C97E16">
      <w:pPr>
        <w:pStyle w:val="AHRCHeading4"/>
      </w:pPr>
      <w:r w:rsidRPr="00684D42">
        <w:t xml:space="preserve">Building capacity for child safety: </w:t>
      </w:r>
      <w:r>
        <w:t xml:space="preserve">A suite of Child Safe Organisation e-learning modules </w:t>
      </w:r>
    </w:p>
    <w:p w14:paraId="3974A8E8" w14:textId="48B984AC" w:rsidR="00C97E16" w:rsidRPr="000B798D" w:rsidRDefault="00C97E16" w:rsidP="00C97E16">
      <w:pPr>
        <w:rPr>
          <w:rFonts w:eastAsia="Times New Roman" w:cs="Open Sans"/>
          <w:lang w:val="en-US"/>
        </w:rPr>
      </w:pPr>
      <w:r>
        <w:rPr>
          <w:rFonts w:eastAsia="Times New Roman" w:cs="Open Sans"/>
        </w:rPr>
        <w:t xml:space="preserve">In </w:t>
      </w:r>
      <w:r w:rsidR="005C5432">
        <w:rPr>
          <w:rFonts w:eastAsia="Times New Roman" w:cs="Open Sans"/>
        </w:rPr>
        <w:t>the</w:t>
      </w:r>
      <w:r>
        <w:rPr>
          <w:rFonts w:eastAsia="Times New Roman" w:cs="Open Sans"/>
        </w:rPr>
        <w:t xml:space="preserve"> last </w:t>
      </w:r>
      <w:r w:rsidR="005C5432">
        <w:rPr>
          <w:rFonts w:eastAsia="Times New Roman" w:cs="Open Sans"/>
        </w:rPr>
        <w:t xml:space="preserve">reporting </w:t>
      </w:r>
      <w:r w:rsidR="00BB1D5A">
        <w:rPr>
          <w:rFonts w:eastAsia="Times New Roman" w:cs="Open Sans"/>
        </w:rPr>
        <w:t>period,</w:t>
      </w:r>
      <w:r>
        <w:rPr>
          <w:rFonts w:eastAsia="Times New Roman" w:cs="Open Sans"/>
        </w:rPr>
        <w:t xml:space="preserve"> we reported on Commissioner Mitchell’s work to develop the </w:t>
      </w:r>
      <w:r w:rsidRPr="00BC3E4F">
        <w:rPr>
          <w:rFonts w:eastAsia="Times New Roman" w:cs="Open Sans"/>
          <w:i/>
        </w:rPr>
        <w:t>National Principles for Child Safe Organisations</w:t>
      </w:r>
      <w:r>
        <w:rPr>
          <w:rFonts w:eastAsia="Times New Roman" w:cs="Open Sans"/>
        </w:rPr>
        <w:t>. Following this</w:t>
      </w:r>
      <w:r w:rsidR="00172232">
        <w:rPr>
          <w:rFonts w:eastAsia="Times New Roman" w:cs="Open Sans"/>
        </w:rPr>
        <w:t>,</w:t>
      </w:r>
      <w:r>
        <w:rPr>
          <w:rFonts w:eastAsia="Times New Roman" w:cs="Open Sans"/>
        </w:rPr>
        <w:t xml:space="preserve"> the Australian Government commissioned the development of practical tools and resources to help organisations implement the</w:t>
      </w:r>
      <w:r w:rsidR="00E521AC">
        <w:rPr>
          <w:rFonts w:eastAsia="Times New Roman" w:cs="Open Sans"/>
        </w:rPr>
        <w:t xml:space="preserve"> </w:t>
      </w:r>
      <w:r>
        <w:rPr>
          <w:rFonts w:eastAsia="Times New Roman" w:cs="Open Sans"/>
        </w:rPr>
        <w:t>Principles.</w:t>
      </w:r>
    </w:p>
    <w:p w14:paraId="773A30BE" w14:textId="6DD118A1" w:rsidR="005D44B5" w:rsidRDefault="005D44B5" w:rsidP="005D44B5">
      <w:pPr>
        <w:rPr>
          <w:rFonts w:eastAsia="Times New Roman" w:cs="Open Sans"/>
        </w:rPr>
      </w:pPr>
      <w:r>
        <w:rPr>
          <w:rFonts w:eastAsia="Times New Roman" w:cs="Open Sans"/>
        </w:rPr>
        <w:t xml:space="preserve">In this </w:t>
      </w:r>
      <w:r w:rsidRPr="00E269EF">
        <w:rPr>
          <w:rFonts w:eastAsia="Times New Roman" w:cs="Open Sans"/>
        </w:rPr>
        <w:t>period</w:t>
      </w:r>
      <w:r>
        <w:rPr>
          <w:rFonts w:eastAsia="Times New Roman" w:cs="Open Sans"/>
        </w:rPr>
        <w:t xml:space="preserve">, we completed </w:t>
      </w:r>
      <w:r w:rsidRPr="00E269EF">
        <w:rPr>
          <w:rFonts w:eastAsia="Times New Roman" w:cs="Open Sans"/>
        </w:rPr>
        <w:t>a suite of 11</w:t>
      </w:r>
      <w:r w:rsidRPr="00E269EF">
        <w:rPr>
          <w:rFonts w:cs="Open Sans"/>
        </w:rPr>
        <w:t xml:space="preserve"> e-learning modules, which are available at no cost to any organisation or interested party</w:t>
      </w:r>
      <w:r w:rsidRPr="00E269EF">
        <w:rPr>
          <w:rFonts w:eastAsia="Times New Roman" w:cs="Open Sans"/>
        </w:rPr>
        <w:t>. The</w:t>
      </w:r>
      <w:r>
        <w:rPr>
          <w:rFonts w:eastAsia="Times New Roman" w:cs="Open Sans"/>
        </w:rPr>
        <w:t xml:space="preserve"> modules are designed to help organisations increase their knowledge and understanding of the Principles and identify the steps they need to take as they work towards implementing them.</w:t>
      </w:r>
    </w:p>
    <w:p w14:paraId="0E6CEF26" w14:textId="18AA9DC3" w:rsidR="005D44B5" w:rsidRPr="00D41B44" w:rsidRDefault="005D44B5" w:rsidP="005D44B5">
      <w:pPr>
        <w:rPr>
          <w:rFonts w:eastAsiaTheme="minorHAnsi" w:cs="Open Sans"/>
        </w:rPr>
      </w:pPr>
      <w:r>
        <w:rPr>
          <w:rFonts w:eastAsia="Times New Roman" w:cs="Open Sans"/>
        </w:rPr>
        <w:t xml:space="preserve">Since the e-learning modules were launched in August 2019, </w:t>
      </w:r>
      <w:r>
        <w:rPr>
          <w:rFonts w:cs="Open Sans"/>
        </w:rPr>
        <w:t>4,194 users have registered</w:t>
      </w:r>
      <w:r w:rsidR="00D12B19">
        <w:rPr>
          <w:rFonts w:cs="Open Sans"/>
        </w:rPr>
        <w:t xml:space="preserve"> </w:t>
      </w:r>
      <w:r w:rsidR="00D12B19">
        <w:rPr>
          <w:color w:val="000000" w:themeColor="text1"/>
        </w:rPr>
        <w:t xml:space="preserve">– </w:t>
      </w:r>
      <w:r w:rsidRPr="00D41B44">
        <w:rPr>
          <w:rFonts w:cs="Open Sans"/>
        </w:rPr>
        <w:t xml:space="preserve">suggesting this work is actively contributing to organisations making changes to policy and practice, to protect and promote </w:t>
      </w:r>
      <w:r>
        <w:rPr>
          <w:rFonts w:cs="Open Sans"/>
        </w:rPr>
        <w:t xml:space="preserve">children’s </w:t>
      </w:r>
      <w:r w:rsidRPr="00D41B44">
        <w:rPr>
          <w:rFonts w:cs="Open Sans"/>
        </w:rPr>
        <w:t>human rights in their context.</w:t>
      </w:r>
    </w:p>
    <w:p w14:paraId="54551E94" w14:textId="0FD9C69F" w:rsidR="00684D42" w:rsidRPr="00CF084A" w:rsidRDefault="00684D42" w:rsidP="00CF084A">
      <w:pPr>
        <w:pStyle w:val="AHRCHeading4"/>
      </w:pPr>
      <w:r w:rsidRPr="00CF084A">
        <w:lastRenderedPageBreak/>
        <w:t>Immigration detention, refugee, and asylum seeker program</w:t>
      </w:r>
    </w:p>
    <w:p w14:paraId="79FF0CE2" w14:textId="7B407FE1" w:rsidR="00684D42" w:rsidRPr="007B390F" w:rsidRDefault="00684D42" w:rsidP="007B390F">
      <w:pPr>
        <w:spacing w:before="120" w:after="120"/>
        <w:rPr>
          <w:rFonts w:ascii="Arial" w:hAnsi="Arial" w:cs="Arial"/>
          <w:sz w:val="20"/>
          <w:szCs w:val="20"/>
        </w:rPr>
      </w:pPr>
      <w:r w:rsidRPr="00684D42">
        <w:t>Commissioner</w:t>
      </w:r>
      <w:r w:rsidR="001C6C1E">
        <w:t xml:space="preserve"> Santow</w:t>
      </w:r>
      <w:r w:rsidR="006D78E9">
        <w:t xml:space="preserve"> </w:t>
      </w:r>
      <w:r w:rsidRPr="00684D42">
        <w:t>leads the Commission’s work on human rights issues facing asylum seekers, refugees and people in immigration detention.</w:t>
      </w:r>
      <w:r w:rsidR="005D21A4">
        <w:t xml:space="preserve"> </w:t>
      </w:r>
      <w:r w:rsidRPr="00684D42">
        <w:t>This involves inspections of immigration detention facilities, engagement with Parliament and other reform bodies regarding changes to Australia’s migration laws, and the conduct of thematic research projects on refugee and asylum seeker policy.</w:t>
      </w:r>
    </w:p>
    <w:p w14:paraId="7A5D666D" w14:textId="0471F26F" w:rsidR="00684D42" w:rsidRPr="00684D42" w:rsidRDefault="00684D42" w:rsidP="00FE66AA">
      <w:r w:rsidRPr="00684D42">
        <w:t xml:space="preserve">In addition, the President handles complaints under the AHRC Act relating to the </w:t>
      </w:r>
      <w:r w:rsidRPr="00BC3E4F">
        <w:rPr>
          <w:i/>
        </w:rPr>
        <w:t>International Covenant on Civil and Political Rights</w:t>
      </w:r>
      <w:r w:rsidRPr="00684D42">
        <w:t xml:space="preserve"> (ICCPR) and </w:t>
      </w:r>
      <w:r w:rsidRPr="00BC3E4F">
        <w:rPr>
          <w:i/>
        </w:rPr>
        <w:t xml:space="preserve">Convention on the Rights of the Child </w:t>
      </w:r>
      <w:r w:rsidRPr="00684D42">
        <w:t xml:space="preserve">(CRC). This regularly includes complaints from people in </w:t>
      </w:r>
      <w:r w:rsidR="1176020E">
        <w:t xml:space="preserve">closed </w:t>
      </w:r>
      <w:r w:rsidRPr="00684D42">
        <w:t>immigration detention or community detention arrangements.</w:t>
      </w:r>
    </w:p>
    <w:p w14:paraId="6F683490" w14:textId="4B03E02A" w:rsidR="00684D42" w:rsidRPr="00684D42" w:rsidRDefault="00684D42" w:rsidP="00FE66AA">
      <w:r w:rsidRPr="00684D42">
        <w:t xml:space="preserve">In this period, the Commission released a major report, </w:t>
      </w:r>
      <w:r w:rsidRPr="00BC3E4F">
        <w:rPr>
          <w:i/>
        </w:rPr>
        <w:t>Lives on hold: Refugees and asylum seekers in the Legacy Caseload</w:t>
      </w:r>
      <w:r w:rsidRPr="00684D42">
        <w:t>, which provides the first comprehensive assessment of the human rights implications of laws and policies affecting this group. The report received widespread media coverage and has been used as a resource by civil society organisations to inform their policy and advocacy work.</w:t>
      </w:r>
    </w:p>
    <w:p w14:paraId="7CC6FA64" w14:textId="2A6F1165" w:rsidR="000A708D" w:rsidRPr="00684D42" w:rsidRDefault="000A708D" w:rsidP="000A708D">
      <w:r w:rsidRPr="00684D42">
        <w:t>In the second half of 2019, the Commission completed inspections of all immigration detention facilities on the Australian mainland, identifying human rights issues specific to individual facilities</w:t>
      </w:r>
      <w:r>
        <w:t>,</w:t>
      </w:r>
      <w:r w:rsidRPr="00684D42">
        <w:t xml:space="preserve"> as well as </w:t>
      </w:r>
      <w:r>
        <w:t xml:space="preserve">systemic </w:t>
      </w:r>
      <w:r w:rsidRPr="00684D42">
        <w:t xml:space="preserve">issues across Australia’s detention network. </w:t>
      </w:r>
    </w:p>
    <w:p w14:paraId="7880C1B7" w14:textId="5167E07A" w:rsidR="000A708D" w:rsidRPr="00684D42" w:rsidRDefault="000A708D" w:rsidP="000A708D">
      <w:pPr>
        <w:rPr>
          <w:rFonts w:cs="Open Sans"/>
        </w:rPr>
      </w:pPr>
      <w:r>
        <w:t>T</w:t>
      </w:r>
      <w:r w:rsidRPr="00684D42">
        <w:t xml:space="preserve">he risks posed by COVID-19 to people in immigration detention </w:t>
      </w:r>
      <w:r>
        <w:t>has been a</w:t>
      </w:r>
      <w:r w:rsidRPr="00684D42">
        <w:t xml:space="preserve"> significant focus of work in 2020. Commissioner </w:t>
      </w:r>
      <w:r>
        <w:t xml:space="preserve">Santow </w:t>
      </w:r>
      <w:r w:rsidRPr="00684D42">
        <w:t xml:space="preserve">maintains regular contact with the </w:t>
      </w:r>
      <w:r w:rsidR="43F7851C">
        <w:t>Australian</w:t>
      </w:r>
      <w:r w:rsidRPr="00684D42">
        <w:t xml:space="preserve"> Government in relation to these issues, with high-level fortnightly meetings with officials from Australian Border Force. The Commission has commenced a targeted review of how some risks posed by COVID-19 are being managed </w:t>
      </w:r>
      <w:r w:rsidRPr="00684D42">
        <w:rPr>
          <w:rFonts w:cs="Open Sans"/>
        </w:rPr>
        <w:t>in Australia’s immigration detention facilities from a human</w:t>
      </w:r>
      <w:r>
        <w:rPr>
          <w:rFonts w:cs="Open Sans"/>
        </w:rPr>
        <w:t>-</w:t>
      </w:r>
      <w:r w:rsidRPr="00684D42">
        <w:rPr>
          <w:rFonts w:cs="Open Sans"/>
        </w:rPr>
        <w:t>rights perspective, with particular reference to expert health advice and relevant guidelines.</w:t>
      </w:r>
    </w:p>
    <w:p w14:paraId="7E947F30" w14:textId="00238FB3" w:rsidR="000A708D" w:rsidRPr="00684D42" w:rsidRDefault="000A708D" w:rsidP="000A708D">
      <w:r w:rsidRPr="00684D42">
        <w:t>The Commission will deliver reports on</w:t>
      </w:r>
      <w:r w:rsidR="00E052AD">
        <w:t xml:space="preserve"> </w:t>
      </w:r>
      <w:r w:rsidRPr="00684D42">
        <w:t>both activities</w:t>
      </w:r>
      <w:r w:rsidR="00E052AD">
        <w:t xml:space="preserve"> </w:t>
      </w:r>
      <w:r>
        <w:t xml:space="preserve">later </w:t>
      </w:r>
      <w:r w:rsidRPr="00684D42">
        <w:t>in 2020.</w:t>
      </w:r>
    </w:p>
    <w:p w14:paraId="1FD1F5D8" w14:textId="42DDE4B8" w:rsidR="007B390F" w:rsidRDefault="00DC4CEC" w:rsidP="007B390F">
      <w:pPr>
        <w:pStyle w:val="AHRCHeading3"/>
      </w:pPr>
      <w:bookmarkStart w:id="197" w:name="_Toc46927105"/>
      <w:r>
        <w:rPr>
          <w:lang w:val="en-US"/>
        </w:rPr>
        <w:t xml:space="preserve">Progress </w:t>
      </w:r>
      <w:r w:rsidRPr="004C37B0">
        <w:rPr>
          <w:lang w:val="en-US"/>
        </w:rPr>
        <w:t>indicato</w:t>
      </w:r>
      <w:r>
        <w:rPr>
          <w:lang w:val="en-US"/>
        </w:rPr>
        <w:t>r</w:t>
      </w:r>
      <w:r w:rsidR="00684D42" w:rsidRPr="00684D42">
        <w:t xml:space="preserve"> 3.22 [PBS target]</w:t>
      </w:r>
      <w:bookmarkEnd w:id="197"/>
    </w:p>
    <w:p w14:paraId="24DB1D62" w14:textId="53C819F4" w:rsidR="00684D42" w:rsidRPr="00684D42" w:rsidRDefault="00684D42" w:rsidP="007B390F">
      <w:r w:rsidRPr="00684D42">
        <w:t>Instances of stakeholders in our activities with organisations making changes to organisational policy and practice, to protect and promote human rights in their context.</w:t>
      </w:r>
    </w:p>
    <w:p w14:paraId="5EC82EAC" w14:textId="63792D21" w:rsidR="00684D42" w:rsidRDefault="00684D42" w:rsidP="00CF084A">
      <w:pPr>
        <w:pStyle w:val="AHRCHeading4"/>
      </w:pPr>
      <w:bookmarkStart w:id="198" w:name="_Toc46927107"/>
      <w:bookmarkStart w:id="199" w:name="_Toc48556224"/>
      <w:r w:rsidRPr="009A213B">
        <w:lastRenderedPageBreak/>
        <w:t xml:space="preserve">OPCAT </w:t>
      </w:r>
      <w:bookmarkEnd w:id="198"/>
      <w:r w:rsidR="009A213B" w:rsidRPr="009A213B">
        <w:t>implementation in Australia</w:t>
      </w:r>
      <w:bookmarkEnd w:id="199"/>
    </w:p>
    <w:p w14:paraId="59349D77" w14:textId="67B9686C" w:rsidR="005860CA" w:rsidRDefault="005860CA" w:rsidP="005860CA">
      <w:r>
        <w:t xml:space="preserve">In December 2017, the Australian Government ratified the </w:t>
      </w:r>
      <w:r>
        <w:rPr>
          <w:i/>
        </w:rPr>
        <w:t>Optional Protocol to the Convention Against Torture, Cruel, Inhuman and Degrading Treatment</w:t>
      </w:r>
      <w:r>
        <w:t xml:space="preserve"> (OPCAT). OPCAT aims to improve how people’s rights are protected and promoted when they are deprived of their liberty, by providing for a rigorous process of independent inspections of all places of detention in a country’s jurisdiction. </w:t>
      </w:r>
    </w:p>
    <w:p w14:paraId="5289C15C" w14:textId="38E621E5" w:rsidR="005860CA" w:rsidRDefault="005860CA" w:rsidP="005860CA">
      <w:r>
        <w:t xml:space="preserve">When the Government announced its intention to ratify OPCAT in February 2017, Commission </w:t>
      </w:r>
      <w:r w:rsidR="000D6BC0">
        <w:t>Santow</w:t>
      </w:r>
      <w:r>
        <w:t xml:space="preserve"> was asked by former Attorney-General, </w:t>
      </w:r>
      <w:r w:rsidR="4B286BAE">
        <w:t xml:space="preserve">the Hon Senator </w:t>
      </w:r>
      <w:r>
        <w:t>George Brandis QC, to conduct a consultation into how Australia should implement the treaty.</w:t>
      </w:r>
    </w:p>
    <w:p w14:paraId="404C1E8E" w14:textId="5B222F00" w:rsidR="00A440D0" w:rsidRDefault="005860CA" w:rsidP="005860CA">
      <w:r>
        <w:t xml:space="preserve">The </w:t>
      </w:r>
      <w:r w:rsidR="00D4619C">
        <w:t>p</w:t>
      </w:r>
      <w:r>
        <w:t xml:space="preserve">roject aimed to contribute to the effective implementation of OPCAT in Australia and, in doing so, to increase understanding of how the treaty should be complied with. This </w:t>
      </w:r>
      <w:r w:rsidR="00646CFF">
        <w:t xml:space="preserve">work </w:t>
      </w:r>
      <w:r w:rsidR="00F54EDE">
        <w:t xml:space="preserve">was </w:t>
      </w:r>
      <w:r>
        <w:t>achieved through</w:t>
      </w:r>
      <w:r w:rsidR="00756FB6">
        <w:t>:</w:t>
      </w:r>
    </w:p>
    <w:p w14:paraId="374653AE" w14:textId="3E948711" w:rsidR="00A440D0" w:rsidRDefault="005860CA" w:rsidP="00F86C27">
      <w:pPr>
        <w:pStyle w:val="ListParagraph"/>
        <w:numPr>
          <w:ilvl w:val="0"/>
          <w:numId w:val="51"/>
        </w:numPr>
      </w:pPr>
      <w:r>
        <w:t>an inclusive, collaborative consultation with government, civil society and independent monitors and inspectors of places of detention</w:t>
      </w:r>
      <w:r w:rsidR="00924748">
        <w:t xml:space="preserve"> (</w:t>
      </w:r>
      <w:r w:rsidR="000C566C">
        <w:t>completed</w:t>
      </w:r>
      <w:r w:rsidR="00924748">
        <w:t xml:space="preserve"> in the last</w:t>
      </w:r>
      <w:r w:rsidR="00EB10B7">
        <w:t xml:space="preserve"> </w:t>
      </w:r>
      <w:r w:rsidR="00924748">
        <w:t xml:space="preserve">period), </w:t>
      </w:r>
      <w:r>
        <w:t>and</w:t>
      </w:r>
      <w:r w:rsidR="00EB10B7">
        <w:t xml:space="preserve"> </w:t>
      </w:r>
    </w:p>
    <w:p w14:paraId="1ED1C7FE" w14:textId="4AD5A328" w:rsidR="00FD1783" w:rsidRDefault="00FD1783" w:rsidP="00F86C27">
      <w:pPr>
        <w:pStyle w:val="ListParagraph"/>
        <w:numPr>
          <w:ilvl w:val="0"/>
          <w:numId w:val="51"/>
        </w:numPr>
      </w:pPr>
      <w:r>
        <w:t xml:space="preserve">the completion of a </w:t>
      </w:r>
      <w:r w:rsidRPr="00B37392">
        <w:rPr>
          <w:i/>
        </w:rPr>
        <w:t xml:space="preserve">Final paper: Implementing OPCAT in </w:t>
      </w:r>
      <w:r w:rsidRPr="00B37392">
        <w:rPr>
          <w:i/>
          <w:iCs/>
        </w:rPr>
        <w:t>Australia</w:t>
      </w:r>
      <w:r w:rsidRPr="000F77F3">
        <w:rPr>
          <w:i/>
        </w:rPr>
        <w:t>,</w:t>
      </w:r>
      <w:r>
        <w:t xml:space="preserve"> an evidence-based blueprint for action in this reporting period.</w:t>
      </w:r>
    </w:p>
    <w:p w14:paraId="042313C5" w14:textId="6B9CA7A1" w:rsidR="00EC53C7" w:rsidRDefault="005860CA" w:rsidP="00EC53C7">
      <w:r>
        <w:t>The consultation</w:t>
      </w:r>
      <w:r w:rsidR="00565AC3">
        <w:t xml:space="preserve"> initiated with </w:t>
      </w:r>
      <w:r w:rsidR="00EC53C7">
        <w:t xml:space="preserve">background research and the </w:t>
      </w:r>
      <w:r w:rsidR="00EC53C7" w:rsidRPr="00E66A13">
        <w:t>release of a consultation paper</w:t>
      </w:r>
      <w:r w:rsidR="00EC53C7">
        <w:t xml:space="preserve"> in mid-2017, which asked high-level questions about how OPCAT should be implemented. This drew together written submissions from a diverse range of stakeholders, including medical professionals, lawyers, social workers, academics, human rights bodies, religious groups and organisations representing people with lived experience of detention. Stakeholder expertise covered a range of sectors, including criminal justice, aged care, disability, Indigenous justice and immigration.</w:t>
      </w:r>
    </w:p>
    <w:p w14:paraId="0DC2AAD0" w14:textId="69FED40D" w:rsidR="00EC53C7" w:rsidRDefault="00EC53C7" w:rsidP="00EC53C7">
      <w:r>
        <w:t xml:space="preserve">In addition, the Commission held seven roundtables with key stakeholders across Australia, undertaken with the support of the Asia Pacific Forum of National Human Rights Institutions. </w:t>
      </w:r>
      <w:r w:rsidR="00E27010">
        <w:t>An</w:t>
      </w:r>
      <w:r>
        <w:t xml:space="preserve"> </w:t>
      </w:r>
      <w:r w:rsidR="00E27010">
        <w:t>‘</w:t>
      </w:r>
      <w:r>
        <w:t>Interim</w:t>
      </w:r>
      <w:r w:rsidRPr="00E66A13">
        <w:t xml:space="preserve"> Report</w:t>
      </w:r>
      <w:r w:rsidR="00E27010">
        <w:t>’</w:t>
      </w:r>
      <w:r w:rsidRPr="00E66A13">
        <w:t xml:space="preserve"> set </w:t>
      </w:r>
      <w:r>
        <w:t xml:space="preserve">out the Commission’s preliminary views on fundamental aspects of OPCAT </w:t>
      </w:r>
      <w:r w:rsidR="00E27010">
        <w:t>implementation and</w:t>
      </w:r>
      <w:r w:rsidRPr="00E127C7">
        <w:t xml:space="preserve"> </w:t>
      </w:r>
      <w:r>
        <w:t xml:space="preserve">was communicated to the Attorney-General in September 2017. </w:t>
      </w:r>
    </w:p>
    <w:p w14:paraId="0BE8E9A2" w14:textId="0C05337A" w:rsidR="00EC53C7" w:rsidRDefault="00565AC3" w:rsidP="00EC53C7">
      <w:r>
        <w:t>A further stage</w:t>
      </w:r>
      <w:r w:rsidR="005860CA">
        <w:t xml:space="preserve"> built on the </w:t>
      </w:r>
      <w:r w:rsidR="00EC53C7">
        <w:t>groundwork</w:t>
      </w:r>
      <w:r>
        <w:t xml:space="preserve"> </w:t>
      </w:r>
      <w:r w:rsidR="00E15C3F">
        <w:t xml:space="preserve">from </w:t>
      </w:r>
      <w:r>
        <w:t>above</w:t>
      </w:r>
      <w:r w:rsidR="00EC53C7">
        <w:t>.</w:t>
      </w:r>
      <w:r w:rsidR="005860CA">
        <w:t xml:space="preserve"> A second consultation paper</w:t>
      </w:r>
      <w:r w:rsidR="00EC53C7">
        <w:t>,</w:t>
      </w:r>
      <w:r w:rsidR="005860CA">
        <w:t xml:space="preserve"> published in June 2018, </w:t>
      </w:r>
      <w:r w:rsidR="00EC53C7">
        <w:t>sought</w:t>
      </w:r>
      <w:r w:rsidR="005860CA">
        <w:t xml:space="preserve"> feedback on proposals made in </w:t>
      </w:r>
      <w:r w:rsidR="0059625F">
        <w:t>an</w:t>
      </w:r>
      <w:r w:rsidR="005860CA">
        <w:t xml:space="preserve"> Interim Report</w:t>
      </w:r>
      <w:r w:rsidR="0059625F">
        <w:t xml:space="preserve"> to the Attorney General</w:t>
      </w:r>
      <w:r w:rsidR="005860CA">
        <w:t xml:space="preserve">, </w:t>
      </w:r>
      <w:r w:rsidR="00EC53C7">
        <w:t>and asked</w:t>
      </w:r>
      <w:r w:rsidR="005860CA">
        <w:t xml:space="preserve"> additional questions regarding OPCAT implementation. </w:t>
      </w:r>
      <w:r w:rsidR="00EC53C7">
        <w:t xml:space="preserve">Four expert roundtables were held across Australia. </w:t>
      </w:r>
    </w:p>
    <w:p w14:paraId="65A19758" w14:textId="2BCDE188" w:rsidR="005860CA" w:rsidRDefault="0059625F" w:rsidP="005860CA">
      <w:r>
        <w:lastRenderedPageBreak/>
        <w:t>S</w:t>
      </w:r>
      <w:r w:rsidR="00E66A13">
        <w:t>ignificant</w:t>
      </w:r>
      <w:r w:rsidR="00076D71">
        <w:t>,</w:t>
      </w:r>
      <w:r w:rsidR="00E66A13">
        <w:t xml:space="preserve"> and valued stakeholder participation </w:t>
      </w:r>
      <w:r>
        <w:t xml:space="preserve">was achieved by the project </w:t>
      </w:r>
      <w:r w:rsidR="004D0B2F">
        <w:t xml:space="preserve">from </w:t>
      </w:r>
      <w:r w:rsidR="00E66A13">
        <w:t xml:space="preserve">across </w:t>
      </w:r>
      <w:r w:rsidR="00813076">
        <w:t xml:space="preserve">the </w:t>
      </w:r>
      <w:r w:rsidR="00E15C3F">
        <w:t>consultation</w:t>
      </w:r>
      <w:r>
        <w:t xml:space="preserve"> strategy</w:t>
      </w:r>
      <w:r w:rsidR="005860CA">
        <w:t>:</w:t>
      </w:r>
    </w:p>
    <w:p w14:paraId="38EF78A2" w14:textId="1451E0DF" w:rsidR="005860CA" w:rsidRDefault="005860CA" w:rsidP="00F86C27">
      <w:pPr>
        <w:pStyle w:val="ListParagraph"/>
        <w:numPr>
          <w:ilvl w:val="0"/>
          <w:numId w:val="41"/>
        </w:numPr>
        <w:spacing w:before="120" w:after="120"/>
        <w:ind w:left="714" w:hanging="357"/>
        <w:contextualSpacing/>
      </w:pPr>
      <w:r>
        <w:t xml:space="preserve">The Commission received </w:t>
      </w:r>
      <w:r w:rsidRPr="00054143">
        <w:t>122</w:t>
      </w:r>
      <w:r>
        <w:t xml:space="preserve"> written submissions across the two consultation stages (a total of </w:t>
      </w:r>
      <w:r w:rsidRPr="00054143">
        <w:t>148</w:t>
      </w:r>
      <w:r>
        <w:t xml:space="preserve"> organisations and individuals contributed to these submissions).</w:t>
      </w:r>
    </w:p>
    <w:p w14:paraId="00CABDF2" w14:textId="77777777" w:rsidR="001B7617" w:rsidRDefault="001B7617" w:rsidP="00054143">
      <w:pPr>
        <w:pStyle w:val="ListParagraph"/>
        <w:spacing w:before="120" w:after="120"/>
        <w:ind w:left="714"/>
        <w:contextualSpacing/>
      </w:pPr>
    </w:p>
    <w:p w14:paraId="04C3D682" w14:textId="7DE3BA5F" w:rsidR="00000614" w:rsidRDefault="00000614" w:rsidP="00F86C27">
      <w:pPr>
        <w:pStyle w:val="ListParagraph"/>
        <w:numPr>
          <w:ilvl w:val="0"/>
          <w:numId w:val="41"/>
        </w:numPr>
        <w:spacing w:before="120" w:after="120"/>
        <w:ind w:left="714" w:hanging="357"/>
        <w:contextualSpacing/>
      </w:pPr>
      <w:r>
        <w:t xml:space="preserve">Evaluation of the initial consultation found </w:t>
      </w:r>
      <w:r w:rsidRPr="00000614">
        <w:t>that 94% of respondents rated the Commission’s role in informing and consulting with stakeholders and reporting to government as ‘very’ or ‘extremely important’; 86% reported that taking part in the roundtable had been either ‘very’ or ‘extremely</w:t>
      </w:r>
      <w:r w:rsidR="00FD23A9">
        <w:t>’</w:t>
      </w:r>
      <w:r>
        <w:t xml:space="preserve"> worthwhile.</w:t>
      </w:r>
    </w:p>
    <w:p w14:paraId="563E8C8B" w14:textId="77777777" w:rsidR="002A2C0F" w:rsidRDefault="002A2C0F">
      <w:pPr>
        <w:keepLines w:val="0"/>
        <w:spacing w:before="0" w:after="0"/>
      </w:pPr>
      <w:r>
        <w:br w:type="page"/>
      </w:r>
    </w:p>
    <w:p w14:paraId="5ED41FC6" w14:textId="4A08FF7F" w:rsidR="005860CA" w:rsidRDefault="005860CA" w:rsidP="00000614">
      <w:pPr>
        <w:spacing w:before="120" w:after="120"/>
        <w:contextualSpacing/>
      </w:pPr>
      <w:r>
        <w:lastRenderedPageBreak/>
        <w:t xml:space="preserve">In </w:t>
      </w:r>
      <w:r w:rsidR="00BB3BA1">
        <w:t>this</w:t>
      </w:r>
      <w:r>
        <w:t xml:space="preserve"> reporting period, the </w:t>
      </w:r>
      <w:r w:rsidR="00BB3BA1">
        <w:t>f</w:t>
      </w:r>
      <w:r>
        <w:t xml:space="preserve">inal </w:t>
      </w:r>
      <w:r w:rsidR="00BB3BA1">
        <w:t>p</w:t>
      </w:r>
      <w:r>
        <w:t xml:space="preserve">aper, </w:t>
      </w:r>
      <w:r w:rsidRPr="00A25B21">
        <w:rPr>
          <w:i/>
        </w:rPr>
        <w:t>Implementing OPCAT in Australia</w:t>
      </w:r>
      <w:r>
        <w:t xml:space="preserve"> was published, finalising the project. </w:t>
      </w:r>
    </w:p>
    <w:p w14:paraId="0AD3EACA" w14:textId="1D6DDDEE" w:rsidR="005860CA" w:rsidRDefault="005860CA" w:rsidP="005860CA">
      <w:r>
        <w:t xml:space="preserve">The </w:t>
      </w:r>
      <w:r w:rsidR="00B13FA4">
        <w:t>f</w:t>
      </w:r>
      <w:r w:rsidRPr="00B13FA4">
        <w:t xml:space="preserve">inal </w:t>
      </w:r>
      <w:r w:rsidR="00B13FA4">
        <w:t>p</w:t>
      </w:r>
      <w:r w:rsidRPr="00B13FA4">
        <w:t xml:space="preserve">aper </w:t>
      </w:r>
      <w:r w:rsidR="00BB3BA1" w:rsidRPr="00B13FA4">
        <w:t>draws</w:t>
      </w:r>
      <w:r>
        <w:t xml:space="preserve"> authoritatively on the evidence base of submissions received across both consultation stages and desktop research, including how OPCAT has been implemented in comparable international jurisdictions. Together with the views of experts and key stakeholders, it provides a blueprint for implementation, with recommendations to ensure OPCAT is implemented in a way that will better safeguard the human rights of people in all places of detention. It also sets out a clear and deliberative timeline for action. </w:t>
      </w:r>
    </w:p>
    <w:p w14:paraId="7EE30485" w14:textId="60065767" w:rsidR="005860CA" w:rsidRDefault="005860CA" w:rsidP="005860CA">
      <w:r>
        <w:t xml:space="preserve">The </w:t>
      </w:r>
      <w:r w:rsidR="00B90D89">
        <w:t>f</w:t>
      </w:r>
      <w:r>
        <w:t xml:space="preserve">inal </w:t>
      </w:r>
      <w:r w:rsidR="00B90D89">
        <w:t>p</w:t>
      </w:r>
      <w:r>
        <w:t xml:space="preserve">aper has been welcomed by civil society, government and academia. </w:t>
      </w:r>
    </w:p>
    <w:p w14:paraId="3424A9C5" w14:textId="3F32F791" w:rsidR="0028770E" w:rsidRPr="00684D42" w:rsidRDefault="005860CA" w:rsidP="005860CA">
      <w:r>
        <w:t xml:space="preserve">The </w:t>
      </w:r>
      <w:r w:rsidR="00B90D89">
        <w:t>p</w:t>
      </w:r>
      <w:r>
        <w:t xml:space="preserve">roject has contributed to the Commissioner’s term goal of improving human rights protections for vulnerable groups and in difficult contexts. Commissioner </w:t>
      </w:r>
      <w:r w:rsidR="000D6BC0">
        <w:t>Santow</w:t>
      </w:r>
      <w:r>
        <w:t xml:space="preserve"> has been recognised as having expertise relevant to the implementation of the treaty. For example, </w:t>
      </w:r>
      <w:r w:rsidR="00C24A9A">
        <w:t xml:space="preserve">receiving numerous </w:t>
      </w:r>
      <w:r>
        <w:t>invit</w:t>
      </w:r>
      <w:r w:rsidR="00C24A9A">
        <w:t>ations</w:t>
      </w:r>
      <w:r>
        <w:t xml:space="preserve"> to speak in the media, at conferences, expert meetings and civil society </w:t>
      </w:r>
      <w:r w:rsidR="00C24A9A">
        <w:t>fora</w:t>
      </w:r>
      <w:r>
        <w:t xml:space="preserve">. In addition, Commissioner </w:t>
      </w:r>
      <w:r w:rsidR="00973BE5">
        <w:t xml:space="preserve">Santow </w:t>
      </w:r>
      <w:r>
        <w:t>was invited to join the Commonwealth Ombudsman’s Expert Advisory Group on OPCAT implementation</w:t>
      </w:r>
      <w:r w:rsidR="00D12B19">
        <w:t xml:space="preserve"> </w:t>
      </w:r>
      <w:r w:rsidR="00D12B19">
        <w:rPr>
          <w:color w:val="000000" w:themeColor="text1"/>
        </w:rPr>
        <w:t xml:space="preserve">– </w:t>
      </w:r>
      <w:r w:rsidR="00B26B9F">
        <w:t xml:space="preserve">which </w:t>
      </w:r>
      <w:r w:rsidR="00C24A9A">
        <w:t>follow</w:t>
      </w:r>
      <w:r w:rsidR="00B26B9F">
        <w:t>ed</w:t>
      </w:r>
      <w:r>
        <w:t xml:space="preserve"> the appointment of the Ombudsman as co-ordinator of Australia’s network of National Preventative Mechanisms</w:t>
      </w:r>
      <w:r w:rsidR="00B26B9F">
        <w:t>.</w:t>
      </w:r>
    </w:p>
    <w:p w14:paraId="40B376FE" w14:textId="0D73EB16" w:rsidR="00684D42" w:rsidRPr="00684D42" w:rsidRDefault="00684D42" w:rsidP="00CF084A">
      <w:pPr>
        <w:pStyle w:val="AHRCHeading4"/>
      </w:pPr>
      <w:bookmarkStart w:id="200" w:name="_Toc48556225"/>
      <w:r w:rsidRPr="00684D42">
        <w:t>Freedom of religion</w:t>
      </w:r>
      <w:bookmarkEnd w:id="200"/>
      <w:r w:rsidR="007E3465" w:rsidRPr="007E3465">
        <w:t xml:space="preserve"> in Australia: a focus on serious harms</w:t>
      </w:r>
    </w:p>
    <w:p w14:paraId="48C9B4E3" w14:textId="7804ADAA" w:rsidR="005D2161" w:rsidRPr="00DD0374" w:rsidRDefault="005D2161" w:rsidP="005D2161">
      <w:r w:rsidRPr="00DD0374">
        <w:t>The Commission’s work on freedom of religion is led by Commissioner</w:t>
      </w:r>
      <w:r>
        <w:t xml:space="preserve"> Santow</w:t>
      </w:r>
      <w:r w:rsidRPr="00DD0374">
        <w:t>. This year, the Commission’s work was focused on considering and responding to the Australian Government’s proposed religious discrimination bills and increasing understanding of serious harms experienced by people on account of their religious beliefs. To progress this work, the Commissioner met with diverse religious leaders and other people of faith to discuss their experiences and concerns, as well as with government, legal and medical stakeholders.</w:t>
      </w:r>
    </w:p>
    <w:p w14:paraId="7D2D4FF0" w14:textId="28B96FC3" w:rsidR="005D2161" w:rsidRPr="00684D42" w:rsidRDefault="005D2161" w:rsidP="005D2161">
      <w:r w:rsidRPr="00684D42">
        <w:t>In October 2019</w:t>
      </w:r>
      <w:r>
        <w:t>,</w:t>
      </w:r>
      <w:r w:rsidRPr="00684D42">
        <w:t xml:space="preserve"> the Commission supported and participated in an academic roundtable organised by the University of Divinity entitled ‘Religious Perspectives on Human Rights’. Commissioner</w:t>
      </w:r>
      <w:r>
        <w:t xml:space="preserve"> Santow</w:t>
      </w:r>
      <w:r w:rsidRPr="00684D42">
        <w:t xml:space="preserve"> contributed a paper and an introduction to a publication resulting from the roundtable.</w:t>
      </w:r>
    </w:p>
    <w:p w14:paraId="4E60A478" w14:textId="6D01568A" w:rsidR="00684D42" w:rsidRPr="00684D42" w:rsidRDefault="009A6306" w:rsidP="007B390F">
      <w:r>
        <w:lastRenderedPageBreak/>
        <w:t>Just outside this reporting period, on</w:t>
      </w:r>
      <w:r w:rsidR="00684D42" w:rsidRPr="007B390F">
        <w:t xml:space="preserve"> 1 July 2020</w:t>
      </w:r>
      <w:r w:rsidR="005D2161">
        <w:t>,</w:t>
      </w:r>
      <w:r w:rsidR="00684D42" w:rsidRPr="007B390F">
        <w:t xml:space="preserve"> the Commission </w:t>
      </w:r>
      <w:r w:rsidR="00684D42" w:rsidRPr="00684D42">
        <w:t xml:space="preserve">partnered with the Victorian Equal Opportunity and Human Rights Commission to launch a joint position paper, </w:t>
      </w:r>
      <w:r w:rsidR="00684D42" w:rsidRPr="00B90D89">
        <w:rPr>
          <w:i/>
        </w:rPr>
        <w:t xml:space="preserve">Freedom of religion in Australia: A focus on serious </w:t>
      </w:r>
      <w:r w:rsidR="005D2161" w:rsidRPr="00B90D89">
        <w:rPr>
          <w:i/>
        </w:rPr>
        <w:t>harms</w:t>
      </w:r>
      <w:r w:rsidR="005D2161" w:rsidRPr="00220162">
        <w:rPr>
          <w:iCs/>
        </w:rPr>
        <w:t>.</w:t>
      </w:r>
      <w:r w:rsidR="00684D42" w:rsidRPr="00684D42">
        <w:t xml:space="preserve"> </w:t>
      </w:r>
      <w:r w:rsidR="00684D42" w:rsidRPr="007B390F">
        <w:t>This was based on feedback from two roundtables with religious communities held in Sydney and Melbourne, as well as additional research. The paper contains a number of recommendations to the federal and Victorian Governments to reduce the incidence of serious harms on the basis of religion, defined as ‘experiences of violence, abuse, intimidation, severe discrimination and some forms of</w:t>
      </w:r>
      <w:r w:rsidR="00684D42" w:rsidRPr="00684D42">
        <w:t xml:space="preserve"> vilification’. Stakeholders reported that this will be a useful resource in their ongoing work. </w:t>
      </w:r>
    </w:p>
    <w:p w14:paraId="6C927A37" w14:textId="50376337" w:rsidR="00684D42" w:rsidRPr="00684D42" w:rsidRDefault="00684D42" w:rsidP="00684D42">
      <w:pPr>
        <w:rPr>
          <w:rFonts w:cs="Open Sans"/>
        </w:rPr>
      </w:pPr>
      <w:r w:rsidRPr="00684D42">
        <w:rPr>
          <w:rFonts w:cs="Open Sans"/>
        </w:rPr>
        <w:t>The Commission has sought to work collaboratively with religious communities and organisations on human rights issues. An example of this was a meeting in April 2020 with Christian, Muslim and Jewish leaders to discuss their concerns during the COVID-19 lockdown</w:t>
      </w:r>
      <w:r w:rsidR="005D2161" w:rsidRPr="00684D42">
        <w:rPr>
          <w:rFonts w:cs="Open Sans"/>
        </w:rPr>
        <w:t xml:space="preserve"> and</w:t>
      </w:r>
      <w:r w:rsidR="005D2161">
        <w:rPr>
          <w:rFonts w:cs="Open Sans"/>
        </w:rPr>
        <w:t>,</w:t>
      </w:r>
      <w:r w:rsidR="005D2161" w:rsidRPr="00684D42">
        <w:rPr>
          <w:rFonts w:cs="Open Sans"/>
        </w:rPr>
        <w:t xml:space="preserve"> in particular</w:t>
      </w:r>
      <w:r w:rsidR="005D2161">
        <w:rPr>
          <w:rFonts w:cs="Open Sans"/>
        </w:rPr>
        <w:t>,</w:t>
      </w:r>
      <w:r w:rsidRPr="00684D42">
        <w:rPr>
          <w:rFonts w:cs="Open Sans"/>
        </w:rPr>
        <w:t xml:space="preserve"> the issue of government support for temporary visa holders in Australia.</w:t>
      </w:r>
    </w:p>
    <w:p w14:paraId="28B12933" w14:textId="33414A94" w:rsidR="007B390F" w:rsidRPr="006F11EC" w:rsidRDefault="00DC4CEC" w:rsidP="006F11EC">
      <w:pPr>
        <w:pStyle w:val="AHRCHeading3"/>
      </w:pPr>
      <w:r>
        <w:rPr>
          <w:lang w:val="en-US"/>
        </w:rPr>
        <w:t xml:space="preserve">Progress </w:t>
      </w:r>
      <w:r w:rsidRPr="006F11EC">
        <w:t>indicator</w:t>
      </w:r>
      <w:r w:rsidR="00684D42" w:rsidRPr="006F11EC">
        <w:t xml:space="preserve"> 3.23</w:t>
      </w:r>
    </w:p>
    <w:p w14:paraId="4B7C61B0" w14:textId="616632A1" w:rsidR="00684D42" w:rsidRPr="00EC45EA" w:rsidRDefault="00684D42" w:rsidP="00EC45EA">
      <w:pPr>
        <w:rPr>
          <w:lang w:val="en-US"/>
        </w:rPr>
      </w:pPr>
      <w:r w:rsidRPr="00EC45EA">
        <w:rPr>
          <w:bCs/>
          <w:lang w:val="en-US"/>
        </w:rPr>
        <w:t>Instances of business stakeholders reporting that our work has contributed to increased understanding and awareness of their role to prevent modern slavery in their supply chains and operations, and how to address</w:t>
      </w:r>
      <w:r w:rsidRPr="00EC45EA">
        <w:rPr>
          <w:lang w:val="en-US"/>
        </w:rPr>
        <w:t xml:space="preserve"> it.</w:t>
      </w:r>
    </w:p>
    <w:p w14:paraId="199DC433" w14:textId="77E61410" w:rsidR="006725AB" w:rsidRDefault="006725AB" w:rsidP="006725AB">
      <w:pPr>
        <w:pStyle w:val="AHRCHeading4"/>
      </w:pPr>
      <w:bookmarkStart w:id="201" w:name="_Toc48556226"/>
      <w:r w:rsidRPr="006725AB">
        <w:t>Strategy for Business and Human Rights</w:t>
      </w:r>
    </w:p>
    <w:p w14:paraId="4AB17E82" w14:textId="039CBA91" w:rsidR="006725AB" w:rsidRDefault="006725AB" w:rsidP="006725AB">
      <w:pPr>
        <w:tabs>
          <w:tab w:val="left" w:pos="720"/>
        </w:tabs>
        <w:spacing w:after="160" w:line="254" w:lineRule="auto"/>
        <w:contextualSpacing/>
        <w:rPr>
          <w:rFonts w:cs="Open Sans"/>
        </w:rPr>
      </w:pPr>
      <w:r w:rsidRPr="000943D7">
        <w:rPr>
          <w:rFonts w:cs="Open Sans"/>
        </w:rPr>
        <w:t>The Commission’s</w:t>
      </w:r>
      <w:r>
        <w:rPr>
          <w:rFonts w:cs="Open Sans"/>
        </w:rPr>
        <w:t xml:space="preserve"> program of work in this area is </w:t>
      </w:r>
      <w:r w:rsidRPr="000943D7">
        <w:rPr>
          <w:rFonts w:cs="Open Sans"/>
        </w:rPr>
        <w:t xml:space="preserve">led by President Croucher </w:t>
      </w:r>
      <w:r>
        <w:rPr>
          <w:rFonts w:cs="Open Sans"/>
        </w:rPr>
        <w:t xml:space="preserve">and </w:t>
      </w:r>
      <w:r w:rsidRPr="000943D7">
        <w:rPr>
          <w:rFonts w:cs="Open Sans"/>
        </w:rPr>
        <w:t xml:space="preserve">seeks to leverage the growing momentum internationally and domestically around the 2011 </w:t>
      </w:r>
      <w:r w:rsidRPr="00603672">
        <w:rPr>
          <w:rFonts w:cs="Open Sans"/>
        </w:rPr>
        <w:t>United Nations Guiding Principles on Business and Human Rights (UNGPs)</w:t>
      </w:r>
      <w:r>
        <w:rPr>
          <w:rFonts w:cs="Open Sans"/>
        </w:rPr>
        <w:t xml:space="preserve"> and other business and human rights (BHR) standards.</w:t>
      </w:r>
      <w:r w:rsidR="00117737">
        <w:rPr>
          <w:rFonts w:cs="Open Sans"/>
        </w:rPr>
        <w:t xml:space="preserve"> </w:t>
      </w:r>
      <w:r w:rsidR="00D8607C">
        <w:rPr>
          <w:rFonts w:cs="Open Sans"/>
        </w:rPr>
        <w:t xml:space="preserve">The </w:t>
      </w:r>
      <w:r w:rsidR="006442DA">
        <w:rPr>
          <w:rFonts w:cs="Open Sans"/>
        </w:rPr>
        <w:t xml:space="preserve">work </w:t>
      </w:r>
      <w:r w:rsidR="00D8607C">
        <w:rPr>
          <w:rFonts w:cs="Open Sans"/>
        </w:rPr>
        <w:t>program includes the projects</w:t>
      </w:r>
      <w:r w:rsidR="00E646AE">
        <w:rPr>
          <w:rFonts w:cs="Open Sans"/>
        </w:rPr>
        <w:t xml:space="preserve"> below</w:t>
      </w:r>
      <w:r w:rsidR="005835C2">
        <w:rPr>
          <w:rFonts w:cs="Open Sans"/>
        </w:rPr>
        <w:t xml:space="preserve">, </w:t>
      </w:r>
      <w:r w:rsidR="006442DA">
        <w:rPr>
          <w:rFonts w:cs="Open Sans"/>
        </w:rPr>
        <w:t xml:space="preserve">which </w:t>
      </w:r>
      <w:r w:rsidR="00D4271B">
        <w:rPr>
          <w:rFonts w:cs="Open Sans"/>
        </w:rPr>
        <w:t>have</w:t>
      </w:r>
      <w:r w:rsidR="003B72DC">
        <w:rPr>
          <w:rFonts w:cs="Open Sans"/>
        </w:rPr>
        <w:t xml:space="preserve"> </w:t>
      </w:r>
      <w:r w:rsidR="000339A7">
        <w:rPr>
          <w:rFonts w:cs="Open Sans"/>
        </w:rPr>
        <w:t>contribute</w:t>
      </w:r>
      <w:r w:rsidR="00D4271B">
        <w:rPr>
          <w:rFonts w:cs="Open Sans"/>
        </w:rPr>
        <w:t>d</w:t>
      </w:r>
      <w:r w:rsidR="000339A7">
        <w:rPr>
          <w:rFonts w:cs="Open Sans"/>
        </w:rPr>
        <w:t xml:space="preserve"> to this indicator</w:t>
      </w:r>
      <w:r w:rsidR="00D87BDA">
        <w:rPr>
          <w:rFonts w:cs="Open Sans"/>
        </w:rPr>
        <w:t xml:space="preserve"> </w:t>
      </w:r>
      <w:r w:rsidR="003B72DC">
        <w:rPr>
          <w:rFonts w:cs="Open Sans"/>
        </w:rPr>
        <w:t>using awareness raising</w:t>
      </w:r>
      <w:r w:rsidR="00F6641F">
        <w:rPr>
          <w:rFonts w:cs="Open Sans"/>
        </w:rPr>
        <w:t xml:space="preserve"> </w:t>
      </w:r>
      <w:r w:rsidR="00DB5B9B">
        <w:rPr>
          <w:rFonts w:cs="Open Sans"/>
        </w:rPr>
        <w:t>and</w:t>
      </w:r>
      <w:r w:rsidR="003B72DC">
        <w:rPr>
          <w:rFonts w:cs="Open Sans"/>
        </w:rPr>
        <w:t xml:space="preserve"> capacity building </w:t>
      </w:r>
      <w:r w:rsidR="007F68E5">
        <w:rPr>
          <w:rFonts w:cs="Open Sans"/>
        </w:rPr>
        <w:t>strategies</w:t>
      </w:r>
      <w:r w:rsidR="001376D1">
        <w:rPr>
          <w:rFonts w:cs="Open Sans"/>
        </w:rPr>
        <w:t>.</w:t>
      </w:r>
    </w:p>
    <w:p w14:paraId="591E4796" w14:textId="77777777" w:rsidR="006725AB" w:rsidRPr="006725AB" w:rsidRDefault="006725AB" w:rsidP="006725AB">
      <w:pPr>
        <w:tabs>
          <w:tab w:val="left" w:pos="720"/>
        </w:tabs>
        <w:spacing w:after="160" w:line="254" w:lineRule="auto"/>
        <w:contextualSpacing/>
        <w:rPr>
          <w:rFonts w:cs="Open Sans"/>
        </w:rPr>
      </w:pPr>
    </w:p>
    <w:p w14:paraId="35B3497A" w14:textId="2CE6754A" w:rsidR="00E4062B" w:rsidRPr="003360BF" w:rsidRDefault="001A3521" w:rsidP="00C21DE2">
      <w:pPr>
        <w:rPr>
          <w:i/>
        </w:rPr>
      </w:pPr>
      <w:r w:rsidRPr="003360BF">
        <w:rPr>
          <w:i/>
        </w:rPr>
        <w:t xml:space="preserve">Annual </w:t>
      </w:r>
      <w:r w:rsidR="00E4062B" w:rsidRPr="003360BF">
        <w:rPr>
          <w:i/>
        </w:rPr>
        <w:t>Business and Human Rights Dialogue</w:t>
      </w:r>
      <w:r w:rsidR="00D12B19">
        <w:rPr>
          <w:i/>
        </w:rPr>
        <w:t xml:space="preserve"> </w:t>
      </w:r>
      <w:r w:rsidR="00D12B19">
        <w:rPr>
          <w:color w:val="000000" w:themeColor="text1"/>
        </w:rPr>
        <w:t xml:space="preserve">– </w:t>
      </w:r>
      <w:r w:rsidR="00E4062B" w:rsidRPr="003360BF">
        <w:rPr>
          <w:i/>
        </w:rPr>
        <w:t>201</w:t>
      </w:r>
      <w:r w:rsidR="00FB2A92" w:rsidRPr="003360BF">
        <w:rPr>
          <w:i/>
        </w:rPr>
        <w:t>4</w:t>
      </w:r>
      <w:r w:rsidR="00E4062B" w:rsidRPr="003360BF">
        <w:rPr>
          <w:i/>
        </w:rPr>
        <w:t xml:space="preserve"> to 2019</w:t>
      </w:r>
      <w:bookmarkEnd w:id="201"/>
    </w:p>
    <w:p w14:paraId="38F8718B" w14:textId="77777777" w:rsidR="00496880" w:rsidRPr="00496880" w:rsidRDefault="00496880" w:rsidP="00496880">
      <w:pPr>
        <w:rPr>
          <w:rFonts w:cs="Open Sans"/>
          <w:lang w:val="en-US"/>
        </w:rPr>
      </w:pPr>
      <w:bookmarkStart w:id="202" w:name="_Toc46927113"/>
      <w:r w:rsidRPr="00496880">
        <w:rPr>
          <w:rFonts w:cs="Open Sans"/>
          <w:lang w:val="en-US"/>
        </w:rPr>
        <w:t xml:space="preserve">In this reporting period, the sixth annual </w:t>
      </w:r>
      <w:r w:rsidRPr="00B17FEF">
        <w:rPr>
          <w:rFonts w:cs="Open Sans"/>
          <w:i/>
          <w:lang w:val="en-US"/>
        </w:rPr>
        <w:t>Australian Dialogue on Business and Human Rights</w:t>
      </w:r>
      <w:r w:rsidRPr="00496880">
        <w:rPr>
          <w:rFonts w:cs="Open Sans"/>
          <w:lang w:val="en-US"/>
        </w:rPr>
        <w:t xml:space="preserve"> was convened by the Global Compact Network Australia (GCNA) and the Commission on 17 October 2019 in Melbourne. Over 100 people attended.</w:t>
      </w:r>
    </w:p>
    <w:p w14:paraId="2E28A575" w14:textId="64B11E85" w:rsidR="00496880" w:rsidRPr="00496880" w:rsidRDefault="00496880" w:rsidP="00496880">
      <w:pPr>
        <w:rPr>
          <w:rFonts w:cs="Open Sans"/>
          <w:lang w:val="en-US"/>
        </w:rPr>
      </w:pPr>
      <w:r w:rsidRPr="00496880">
        <w:rPr>
          <w:rFonts w:cs="Open Sans"/>
          <w:lang w:val="en-US"/>
        </w:rPr>
        <w:lastRenderedPageBreak/>
        <w:t xml:space="preserve">The 2019 theme was </w:t>
      </w:r>
      <w:r w:rsidR="00220162">
        <w:rPr>
          <w:rFonts w:cs="Open Sans"/>
          <w:lang w:val="en-US"/>
        </w:rPr>
        <w:t>‘</w:t>
      </w:r>
      <w:r w:rsidRPr="00220162">
        <w:rPr>
          <w:rFonts w:cs="Open Sans"/>
          <w:iCs/>
          <w:lang w:val="en-US"/>
        </w:rPr>
        <w:t>Doing Business with Respect for Human Rights in the Asia</w:t>
      </w:r>
      <w:r w:rsidR="002761F9">
        <w:rPr>
          <w:rFonts w:cs="Open Sans"/>
          <w:iCs/>
          <w:lang w:val="en-US"/>
        </w:rPr>
        <w:t>-</w:t>
      </w:r>
      <w:r w:rsidR="002761F9" w:rsidRPr="00220162">
        <w:rPr>
          <w:rFonts w:cs="Open Sans"/>
          <w:iCs/>
          <w:lang w:val="en-US"/>
        </w:rPr>
        <w:t>Pacific Region</w:t>
      </w:r>
      <w:r w:rsidR="002761F9">
        <w:rPr>
          <w:rFonts w:cs="Open Sans"/>
          <w:iCs/>
          <w:lang w:val="en-US"/>
        </w:rPr>
        <w:t>’</w:t>
      </w:r>
      <w:r w:rsidR="002761F9" w:rsidRPr="00220162">
        <w:rPr>
          <w:rFonts w:cs="Open Sans"/>
          <w:iCs/>
          <w:lang w:val="en-US"/>
        </w:rPr>
        <w:t>.</w:t>
      </w:r>
      <w:r w:rsidR="002761F9" w:rsidRPr="00496880">
        <w:rPr>
          <w:rFonts w:cs="Open Sans"/>
          <w:lang w:val="en-US"/>
        </w:rPr>
        <w:t xml:space="preserve"> This focus reflected the pivotal role of the Asia-Pacific region as a key trading partner for Australian companies, and the fact that many companies are considering their relationships with suppliers from the region as they prepare to report under the </w:t>
      </w:r>
      <w:r w:rsidR="002761F9" w:rsidRPr="00496880">
        <w:rPr>
          <w:rFonts w:cs="Open Sans"/>
          <w:i/>
          <w:iCs/>
          <w:lang w:val="en-US"/>
        </w:rPr>
        <w:t>Modern Slavery Act 2018</w:t>
      </w:r>
      <w:r w:rsidR="002761F9" w:rsidRPr="00496880">
        <w:rPr>
          <w:rFonts w:cs="Open Sans"/>
          <w:lang w:val="en-US"/>
        </w:rPr>
        <w:t xml:space="preserve"> (Cth). The event included a range of speakers drawn from the region</w:t>
      </w:r>
      <w:r w:rsidR="002761F9">
        <w:rPr>
          <w:rFonts w:cs="Open Sans"/>
          <w:lang w:val="en-US"/>
        </w:rPr>
        <w:t>,</w:t>
      </w:r>
      <w:r w:rsidR="002761F9" w:rsidRPr="00496880">
        <w:rPr>
          <w:rFonts w:cs="Open Sans"/>
          <w:lang w:val="en-US"/>
        </w:rPr>
        <w:t xml:space="preserve"> including from India, the Philippines, P</w:t>
      </w:r>
      <w:r w:rsidR="002761F9">
        <w:rPr>
          <w:rFonts w:cs="Open Sans"/>
          <w:lang w:val="en-US"/>
        </w:rPr>
        <w:t xml:space="preserve">apua New Guinea </w:t>
      </w:r>
      <w:r w:rsidR="002761F9" w:rsidRPr="00496880">
        <w:rPr>
          <w:rFonts w:cs="Open Sans"/>
          <w:lang w:val="en-US"/>
        </w:rPr>
        <w:t>and New Zealand</w:t>
      </w:r>
      <w:r w:rsidR="002761F9">
        <w:rPr>
          <w:rFonts w:cs="Open Sans"/>
          <w:lang w:val="en-US"/>
        </w:rPr>
        <w:t>,</w:t>
      </w:r>
      <w:r w:rsidR="002761F9" w:rsidRPr="00496880">
        <w:rPr>
          <w:rFonts w:cs="Open Sans"/>
          <w:lang w:val="en-US"/>
        </w:rPr>
        <w:t xml:space="preserve"> who provide</w:t>
      </w:r>
      <w:r w:rsidR="002761F9">
        <w:rPr>
          <w:rFonts w:cs="Open Sans"/>
          <w:lang w:val="en-US"/>
        </w:rPr>
        <w:t>d</w:t>
      </w:r>
      <w:r w:rsidRPr="00496880">
        <w:rPr>
          <w:rFonts w:cs="Open Sans"/>
          <w:lang w:val="en-US"/>
        </w:rPr>
        <w:t xml:space="preserve"> first-hand experience of working on business and human rights issues in the region. </w:t>
      </w:r>
    </w:p>
    <w:p w14:paraId="6637B84A" w14:textId="7FE78841" w:rsidR="008E08C4" w:rsidRPr="00CA3F99" w:rsidRDefault="00496880" w:rsidP="008E08C4">
      <w:pPr>
        <w:spacing w:before="120" w:after="0"/>
        <w:ind w:left="720"/>
        <w:rPr>
          <w:rFonts w:cs="Open Sans"/>
          <w:sz w:val="22"/>
          <w:szCs w:val="22"/>
          <w:lang w:val="en-US"/>
        </w:rPr>
      </w:pPr>
      <w:r w:rsidRPr="00CA3F99">
        <w:rPr>
          <w:rFonts w:cs="Open Sans"/>
          <w:sz w:val="22"/>
          <w:szCs w:val="22"/>
          <w:lang w:val="en-US"/>
        </w:rPr>
        <w:t>‘The speakers with lived experience added real richness and depth to the conversation</w:t>
      </w:r>
      <w:r w:rsidR="005D21A4">
        <w:rPr>
          <w:rFonts w:cs="Open Sans"/>
          <w:sz w:val="22"/>
          <w:szCs w:val="22"/>
          <w:lang w:val="en-US"/>
        </w:rPr>
        <w:t>.</w:t>
      </w:r>
      <w:r w:rsidRPr="00CA3F99">
        <w:rPr>
          <w:rFonts w:cs="Open Sans"/>
          <w:sz w:val="22"/>
          <w:szCs w:val="22"/>
          <w:lang w:val="en-US"/>
        </w:rPr>
        <w:t>’</w:t>
      </w:r>
    </w:p>
    <w:p w14:paraId="686049AD" w14:textId="214C1ED5" w:rsidR="00496880" w:rsidRPr="00CA3F99" w:rsidRDefault="00496880" w:rsidP="008E08C4">
      <w:pPr>
        <w:spacing w:before="120" w:after="0"/>
        <w:ind w:left="720"/>
        <w:jc w:val="right"/>
        <w:rPr>
          <w:rFonts w:cs="Open Sans"/>
          <w:sz w:val="22"/>
          <w:szCs w:val="22"/>
          <w:lang w:val="en-US"/>
        </w:rPr>
      </w:pPr>
      <w:r w:rsidRPr="00CA3F99">
        <w:rPr>
          <w:rFonts w:cs="Open Sans"/>
          <w:sz w:val="22"/>
          <w:szCs w:val="22"/>
          <w:lang w:val="en-US"/>
        </w:rPr>
        <w:t>—survey respondent, 2019</w:t>
      </w:r>
    </w:p>
    <w:p w14:paraId="50F75953" w14:textId="1FF692D2" w:rsidR="00496880" w:rsidRPr="00496880" w:rsidRDefault="00496880" w:rsidP="00496880">
      <w:pPr>
        <w:rPr>
          <w:rFonts w:cs="Open Sans"/>
          <w:lang w:val="en-US"/>
        </w:rPr>
      </w:pPr>
      <w:r w:rsidRPr="00496880">
        <w:rPr>
          <w:rFonts w:cs="Open Sans"/>
          <w:lang w:val="en-US"/>
        </w:rPr>
        <w:t>Panel discussions covered a range of topics including: protecting human rights defenders and civic space in the region; creating effective company grievance mechanisms; understanding climate inaction as a human rights risk; the connections between human rights violations and corruption</w:t>
      </w:r>
      <w:r w:rsidR="002761F9">
        <w:rPr>
          <w:rFonts w:cs="Open Sans"/>
          <w:lang w:val="en-US"/>
        </w:rPr>
        <w:t>;</w:t>
      </w:r>
      <w:r w:rsidR="002761F9" w:rsidRPr="00496880">
        <w:rPr>
          <w:rFonts w:cs="Open Sans"/>
          <w:lang w:val="en-US"/>
        </w:rPr>
        <w:t xml:space="preserve"> and empowering women and girls in the region. </w:t>
      </w:r>
      <w:r w:rsidRPr="00496880">
        <w:rPr>
          <w:rFonts w:cs="Open Sans"/>
          <w:lang w:val="en-US"/>
        </w:rPr>
        <w:t>At the 2019 Dialogue, modern slavery issues were raised in panel discussions throughout the day, including in relation to grievance mechanisms.</w:t>
      </w:r>
    </w:p>
    <w:p w14:paraId="4F904D86" w14:textId="77777777" w:rsidR="00F6575C" w:rsidRPr="00CA3F99" w:rsidRDefault="00496880" w:rsidP="00F6575C">
      <w:pPr>
        <w:spacing w:before="120" w:after="0"/>
        <w:ind w:left="720"/>
        <w:rPr>
          <w:rFonts w:cs="Open Sans"/>
          <w:sz w:val="22"/>
          <w:szCs w:val="22"/>
          <w:lang w:val="en-US"/>
        </w:rPr>
      </w:pPr>
      <w:r w:rsidRPr="00CA3F99">
        <w:rPr>
          <w:rFonts w:cs="Open Sans"/>
          <w:sz w:val="22"/>
          <w:szCs w:val="22"/>
          <w:lang w:val="en-US"/>
        </w:rPr>
        <w:t xml:space="preserve">‘Great mix of business, civil society, gov in both audience and panelists. All panelists were engaging with different subject </w:t>
      </w:r>
      <w:r w:rsidR="002761F9" w:rsidRPr="00CA3F99">
        <w:rPr>
          <w:rFonts w:cs="Open Sans"/>
          <w:sz w:val="22"/>
          <w:szCs w:val="22"/>
          <w:lang w:val="en-US"/>
        </w:rPr>
        <w:t>matters</w:t>
      </w:r>
      <w:r w:rsidR="00F6575C" w:rsidRPr="00CA3F99">
        <w:rPr>
          <w:rFonts w:cs="Open Sans"/>
          <w:sz w:val="22"/>
          <w:szCs w:val="22"/>
          <w:lang w:val="en-US"/>
        </w:rPr>
        <w:t>.</w:t>
      </w:r>
      <w:r w:rsidR="002761F9" w:rsidRPr="00CA3F99">
        <w:rPr>
          <w:rFonts w:cs="Open Sans"/>
          <w:sz w:val="22"/>
          <w:szCs w:val="22"/>
          <w:lang w:val="en-US"/>
        </w:rPr>
        <w:t>’</w:t>
      </w:r>
    </w:p>
    <w:p w14:paraId="3C2A9913" w14:textId="27161005" w:rsidR="00496880" w:rsidRPr="00CA3F99" w:rsidRDefault="00496880" w:rsidP="00F6575C">
      <w:pPr>
        <w:spacing w:before="120" w:after="0"/>
        <w:ind w:left="720"/>
        <w:jc w:val="right"/>
        <w:rPr>
          <w:rFonts w:cs="Open Sans"/>
          <w:sz w:val="22"/>
          <w:szCs w:val="22"/>
          <w:lang w:val="en-US"/>
        </w:rPr>
      </w:pPr>
      <w:r w:rsidRPr="00CA3F99">
        <w:rPr>
          <w:rFonts w:cs="Open Sans"/>
          <w:sz w:val="22"/>
          <w:szCs w:val="22"/>
          <w:lang w:val="en-US"/>
        </w:rPr>
        <w:t>—survey respondent, 2019</w:t>
      </w:r>
    </w:p>
    <w:p w14:paraId="1096F6DE" w14:textId="72CF0408" w:rsidR="009F6418" w:rsidRPr="00496880" w:rsidRDefault="009F6418" w:rsidP="009F6418">
      <w:pPr>
        <w:rPr>
          <w:rFonts w:cs="Open Sans"/>
          <w:lang w:val="en-US"/>
        </w:rPr>
      </w:pPr>
      <w:r w:rsidRPr="00496880">
        <w:rPr>
          <w:rFonts w:cs="Open Sans"/>
          <w:lang w:val="en-US"/>
        </w:rPr>
        <w:t>The Dialogue is Australia’s largest and most recognised forum for discussion of business and human rights issues. It brings together the wide range of stakeholders that are known as essential to effectively operationalising the UNGPs and</w:t>
      </w:r>
      <w:r w:rsidR="00057C78">
        <w:rPr>
          <w:rFonts w:cs="Open Sans"/>
          <w:lang w:val="en-US"/>
        </w:rPr>
        <w:t xml:space="preserve"> especially</w:t>
      </w:r>
      <w:r>
        <w:rPr>
          <w:rFonts w:cs="Open Sans"/>
          <w:lang w:val="en-US"/>
        </w:rPr>
        <w:t>,</w:t>
      </w:r>
      <w:r w:rsidRPr="00496880">
        <w:rPr>
          <w:rFonts w:cs="Open Sans"/>
          <w:lang w:val="en-US"/>
        </w:rPr>
        <w:t xml:space="preserve"> in in helping businesses understand the expectations of the</w:t>
      </w:r>
      <w:r>
        <w:rPr>
          <w:rFonts w:cs="Open Sans"/>
          <w:lang w:val="en-US"/>
        </w:rPr>
        <w:t>ir</w:t>
      </w:r>
      <w:r w:rsidRPr="00496880">
        <w:rPr>
          <w:rFonts w:cs="Open Sans"/>
          <w:lang w:val="en-US"/>
        </w:rPr>
        <w:t xml:space="preserve"> corporate responsibility to respect</w:t>
      </w:r>
      <w:r>
        <w:rPr>
          <w:rFonts w:cs="Open Sans"/>
          <w:lang w:val="en-US"/>
        </w:rPr>
        <w:t xml:space="preserve"> </w:t>
      </w:r>
      <w:r w:rsidRPr="00496880">
        <w:rPr>
          <w:rFonts w:cs="Open Sans"/>
          <w:lang w:val="en-US"/>
        </w:rPr>
        <w:t xml:space="preserve">under Pillar II of the UNGPs. </w:t>
      </w:r>
    </w:p>
    <w:p w14:paraId="0A896530" w14:textId="33E4C1A3" w:rsidR="009F6418" w:rsidRPr="00F8124A" w:rsidRDefault="009F6418" w:rsidP="009F6418">
      <w:pPr>
        <w:rPr>
          <w:rFonts w:cs="Open Sans"/>
          <w:lang w:val="en-US"/>
        </w:rPr>
      </w:pPr>
      <w:r w:rsidRPr="00496880">
        <w:rPr>
          <w:rFonts w:cs="Open Sans"/>
          <w:lang w:val="en-US"/>
        </w:rPr>
        <w:t>Over the last six years, the Dialogue</w:t>
      </w:r>
      <w:r w:rsidR="005D1CAA">
        <w:rPr>
          <w:rFonts w:cs="Open Sans"/>
          <w:lang w:val="en-US"/>
        </w:rPr>
        <w:t xml:space="preserve"> </w:t>
      </w:r>
      <w:r w:rsidR="00F8124A">
        <w:rPr>
          <w:rFonts w:cs="Open Sans"/>
          <w:lang w:val="en-US"/>
        </w:rPr>
        <w:t xml:space="preserve">has evolved a </w:t>
      </w:r>
      <w:r w:rsidR="005D1CAA">
        <w:rPr>
          <w:rFonts w:cs="Open Sans"/>
          <w:lang w:val="en-US"/>
        </w:rPr>
        <w:t xml:space="preserve">reputation </w:t>
      </w:r>
      <w:r w:rsidR="00F8124A">
        <w:rPr>
          <w:rFonts w:cs="Open Sans"/>
          <w:lang w:val="en-US"/>
        </w:rPr>
        <w:t>for relevance and valu</w:t>
      </w:r>
      <w:r w:rsidR="00F8124A" w:rsidRPr="00F8124A">
        <w:rPr>
          <w:rFonts w:cs="Open Sans"/>
          <w:lang w:val="en-US"/>
        </w:rPr>
        <w:t xml:space="preserve">e </w:t>
      </w:r>
      <w:r w:rsidRPr="00F8124A">
        <w:rPr>
          <w:rFonts w:cs="Open Sans"/>
          <w:lang w:val="en-US"/>
        </w:rPr>
        <w:t>and</w:t>
      </w:r>
      <w:r w:rsidR="00745AF9">
        <w:rPr>
          <w:rFonts w:cs="Open Sans"/>
          <w:lang w:val="en-US"/>
        </w:rPr>
        <w:t>,</w:t>
      </w:r>
      <w:r w:rsidR="00F8124A" w:rsidRPr="00F8124A">
        <w:rPr>
          <w:rFonts w:cs="Open Sans"/>
          <w:lang w:val="en-US"/>
        </w:rPr>
        <w:t xml:space="preserve"> </w:t>
      </w:r>
      <w:r w:rsidR="00745AF9">
        <w:rPr>
          <w:rFonts w:cs="Open Sans"/>
          <w:lang w:val="en-US"/>
        </w:rPr>
        <w:t xml:space="preserve">critically, </w:t>
      </w:r>
      <w:r w:rsidR="00F8124A" w:rsidRPr="00F8124A">
        <w:rPr>
          <w:rFonts w:cs="Open Sans"/>
          <w:lang w:val="en-US"/>
        </w:rPr>
        <w:t>a</w:t>
      </w:r>
      <w:r w:rsidR="00F8124A">
        <w:rPr>
          <w:rFonts w:cs="Open Sans"/>
          <w:lang w:val="en-US"/>
        </w:rPr>
        <w:t>s a</w:t>
      </w:r>
      <w:r w:rsidR="00F8124A" w:rsidRPr="00F8124A">
        <w:rPr>
          <w:rFonts w:cs="Open Sans"/>
          <w:lang w:val="en-US"/>
        </w:rPr>
        <w:t xml:space="preserve"> forum that </w:t>
      </w:r>
      <w:r w:rsidRPr="00F8124A">
        <w:rPr>
          <w:rFonts w:cs="Open Sans"/>
          <w:lang w:val="en-US"/>
        </w:rPr>
        <w:t xml:space="preserve">regularly </w:t>
      </w:r>
      <w:r w:rsidRPr="00496880">
        <w:rPr>
          <w:rFonts w:cs="Open Sans"/>
          <w:lang w:val="en-US"/>
        </w:rPr>
        <w:t xml:space="preserve">brings together all the key stakeholders. </w:t>
      </w:r>
      <w:r w:rsidR="00745AF9">
        <w:rPr>
          <w:rFonts w:cs="Open Sans"/>
          <w:lang w:val="en-US"/>
        </w:rPr>
        <w:t>The U</w:t>
      </w:r>
      <w:r w:rsidRPr="00496880">
        <w:rPr>
          <w:rFonts w:cs="Open Sans"/>
          <w:lang w:val="en-US"/>
        </w:rPr>
        <w:t xml:space="preserve">NGPs rest on a polycentric framework where states, business, civil society and workers are all expected to have a role in creating state and non-state-based solutions </w:t>
      </w:r>
      <w:r w:rsidRPr="00F8124A">
        <w:rPr>
          <w:rFonts w:cs="Open Sans"/>
          <w:lang w:val="en-US"/>
        </w:rPr>
        <w:t xml:space="preserve">to addressing corporate human rights abuses. </w:t>
      </w:r>
    </w:p>
    <w:p w14:paraId="4FCA14EF" w14:textId="7B222AC5" w:rsidR="00554AEE" w:rsidRDefault="009F6418" w:rsidP="009F6418">
      <w:pPr>
        <w:rPr>
          <w:rFonts w:cs="Open Sans"/>
          <w:lang w:val="en-US"/>
        </w:rPr>
      </w:pPr>
      <w:r w:rsidRPr="00F8124A">
        <w:rPr>
          <w:rFonts w:cs="Open Sans"/>
          <w:lang w:val="en-US"/>
        </w:rPr>
        <w:t>The Dialogue</w:t>
      </w:r>
      <w:r w:rsidRPr="00496880">
        <w:rPr>
          <w:rFonts w:cs="Open Sans"/>
          <w:lang w:val="en-US"/>
        </w:rPr>
        <w:t xml:space="preserve"> has allowed the Commission to facilitate collaborative and robust </w:t>
      </w:r>
      <w:r>
        <w:rPr>
          <w:rFonts w:cs="Open Sans"/>
          <w:lang w:val="en-US"/>
        </w:rPr>
        <w:t>discussion</w:t>
      </w:r>
      <w:r w:rsidR="00F8124A">
        <w:rPr>
          <w:rFonts w:cs="Open Sans"/>
          <w:lang w:val="en-US"/>
        </w:rPr>
        <w:t xml:space="preserve"> </w:t>
      </w:r>
      <w:r w:rsidRPr="00496880">
        <w:rPr>
          <w:rFonts w:cs="Open Sans"/>
          <w:lang w:val="en-US"/>
        </w:rPr>
        <w:t>among these stakeholders and to ensure marginali</w:t>
      </w:r>
      <w:r>
        <w:rPr>
          <w:rFonts w:cs="Open Sans"/>
          <w:lang w:val="en-US"/>
        </w:rPr>
        <w:t>s</w:t>
      </w:r>
      <w:r w:rsidRPr="00496880">
        <w:rPr>
          <w:rFonts w:cs="Open Sans"/>
          <w:lang w:val="en-US"/>
        </w:rPr>
        <w:t xml:space="preserve">ed or vulnerable groups (such as survivors of modern slavery) are included. </w:t>
      </w:r>
      <w:r w:rsidR="00CA305E">
        <w:rPr>
          <w:rFonts w:cs="Open Sans"/>
          <w:lang w:val="en-US"/>
        </w:rPr>
        <w:t>Over the six period the Dialogue</w:t>
      </w:r>
      <w:r w:rsidRPr="00496880">
        <w:rPr>
          <w:rFonts w:cs="Open Sans"/>
          <w:lang w:val="en-US"/>
        </w:rPr>
        <w:t xml:space="preserve"> has</w:t>
      </w:r>
      <w:r w:rsidR="00554AEE">
        <w:rPr>
          <w:rFonts w:cs="Open Sans"/>
          <w:lang w:val="en-US"/>
        </w:rPr>
        <w:t>:</w:t>
      </w:r>
      <w:r w:rsidRPr="00496880">
        <w:rPr>
          <w:rFonts w:cs="Open Sans"/>
          <w:lang w:val="en-US"/>
        </w:rPr>
        <w:t xml:space="preserve"> </w:t>
      </w:r>
    </w:p>
    <w:p w14:paraId="047A4B63" w14:textId="77777777" w:rsidR="00554AEE" w:rsidRDefault="009F6418" w:rsidP="00F86C27">
      <w:pPr>
        <w:pStyle w:val="ListParagraph"/>
        <w:numPr>
          <w:ilvl w:val="0"/>
          <w:numId w:val="66"/>
        </w:numPr>
        <w:rPr>
          <w:rFonts w:cs="Open Sans"/>
          <w:lang w:val="en-US"/>
        </w:rPr>
      </w:pPr>
      <w:r w:rsidRPr="00496880">
        <w:rPr>
          <w:rFonts w:cs="Open Sans"/>
          <w:lang w:val="en-US"/>
        </w:rPr>
        <w:lastRenderedPageBreak/>
        <w:t>played an important role in nurturing the growth of a vibrant business and human rights community and progressing the BHR agenda in Australia</w:t>
      </w:r>
      <w:r w:rsidR="00554AEE" w:rsidRPr="00554AEE">
        <w:rPr>
          <w:rFonts w:cs="Open Sans"/>
          <w:lang w:val="en-US"/>
        </w:rPr>
        <w:t xml:space="preserve"> </w:t>
      </w:r>
    </w:p>
    <w:p w14:paraId="1EE61CDF" w14:textId="615DF906" w:rsidR="00554AEE" w:rsidRDefault="009F6418" w:rsidP="00F86C27">
      <w:pPr>
        <w:pStyle w:val="ListParagraph"/>
        <w:numPr>
          <w:ilvl w:val="0"/>
          <w:numId w:val="66"/>
        </w:numPr>
        <w:rPr>
          <w:rFonts w:cs="Open Sans"/>
          <w:lang w:val="en-US"/>
        </w:rPr>
      </w:pPr>
      <w:r w:rsidRPr="00496880">
        <w:rPr>
          <w:rFonts w:cs="Open Sans"/>
          <w:lang w:val="en-US"/>
        </w:rPr>
        <w:t>increased awareness and understanding of the business community of business and human rights issues and frameworks</w:t>
      </w:r>
    </w:p>
    <w:p w14:paraId="53FBA14D" w14:textId="4F482CA9" w:rsidR="009F6418" w:rsidRPr="00496880" w:rsidRDefault="009F6418" w:rsidP="00F86C27">
      <w:pPr>
        <w:pStyle w:val="ListParagraph"/>
        <w:numPr>
          <w:ilvl w:val="0"/>
          <w:numId w:val="66"/>
        </w:numPr>
        <w:rPr>
          <w:rFonts w:cs="Open Sans"/>
          <w:lang w:val="en-US"/>
        </w:rPr>
      </w:pPr>
      <w:r w:rsidRPr="00496880">
        <w:rPr>
          <w:rFonts w:cs="Open Sans"/>
          <w:lang w:val="en-US"/>
        </w:rPr>
        <w:t>helped drive regulatory progress, in particular</w:t>
      </w:r>
      <w:r>
        <w:rPr>
          <w:rFonts w:cs="Open Sans"/>
          <w:lang w:val="en-US"/>
        </w:rPr>
        <w:t>,</w:t>
      </w:r>
      <w:r w:rsidRPr="00496880">
        <w:rPr>
          <w:rFonts w:cs="Open Sans"/>
          <w:lang w:val="en-US"/>
        </w:rPr>
        <w:t xml:space="preserve"> through the introduction of the </w:t>
      </w:r>
      <w:r w:rsidRPr="00496880">
        <w:rPr>
          <w:rFonts w:cs="Open Sans"/>
          <w:i/>
          <w:iCs/>
          <w:lang w:val="en-US"/>
        </w:rPr>
        <w:t xml:space="preserve">Modern Slavery Act 2018 </w:t>
      </w:r>
      <w:r w:rsidRPr="00496880">
        <w:rPr>
          <w:rFonts w:cs="Open Sans"/>
          <w:lang w:val="en-US"/>
        </w:rPr>
        <w:t xml:space="preserve">(Cth). </w:t>
      </w:r>
    </w:p>
    <w:p w14:paraId="7767F005" w14:textId="18BF9B29" w:rsidR="009F6418" w:rsidRPr="00496880" w:rsidRDefault="009F6418" w:rsidP="009F6418">
      <w:pPr>
        <w:rPr>
          <w:rFonts w:cs="Open Sans"/>
        </w:rPr>
      </w:pPr>
      <w:r>
        <w:rPr>
          <w:rFonts w:cs="Open Sans"/>
        </w:rPr>
        <w:t>From 2015, the</w:t>
      </w:r>
      <w:r w:rsidRPr="00496880">
        <w:rPr>
          <w:rFonts w:cs="Open Sans"/>
        </w:rPr>
        <w:t xml:space="preserve"> Dialogue </w:t>
      </w:r>
      <w:r w:rsidR="00FD1710">
        <w:rPr>
          <w:rFonts w:cs="Open Sans"/>
        </w:rPr>
        <w:t xml:space="preserve">has been </w:t>
      </w:r>
      <w:r w:rsidRPr="00496880">
        <w:rPr>
          <w:rFonts w:cs="Open Sans"/>
        </w:rPr>
        <w:t>evaluated</w:t>
      </w:r>
      <w:r w:rsidR="00FD1710">
        <w:rPr>
          <w:rFonts w:cs="Open Sans"/>
        </w:rPr>
        <w:t xml:space="preserve"> </w:t>
      </w:r>
      <w:r>
        <w:rPr>
          <w:rFonts w:cs="Open Sans"/>
        </w:rPr>
        <w:t>annually</w:t>
      </w:r>
      <w:r w:rsidRPr="00496880">
        <w:rPr>
          <w:rFonts w:cs="Open Sans"/>
        </w:rPr>
        <w:t xml:space="preserve">, </w:t>
      </w:r>
      <w:r w:rsidRPr="00FD1710">
        <w:rPr>
          <w:rFonts w:cs="Open Sans"/>
        </w:rPr>
        <w:t>and each year</w:t>
      </w:r>
      <w:r w:rsidRPr="00496880">
        <w:rPr>
          <w:rFonts w:cs="Open Sans"/>
        </w:rPr>
        <w:t xml:space="preserve"> the findings </w:t>
      </w:r>
      <w:r w:rsidR="00CA305E">
        <w:rPr>
          <w:rFonts w:cs="Open Sans"/>
        </w:rPr>
        <w:t xml:space="preserve">demonstrate the </w:t>
      </w:r>
      <w:r w:rsidRPr="00496880">
        <w:rPr>
          <w:rFonts w:cs="Open Sans"/>
        </w:rPr>
        <w:t xml:space="preserve">event </w:t>
      </w:r>
      <w:r w:rsidR="00CA305E">
        <w:rPr>
          <w:rFonts w:cs="Open Sans"/>
        </w:rPr>
        <w:t>is</w:t>
      </w:r>
      <w:r w:rsidRPr="00496880">
        <w:rPr>
          <w:rFonts w:cs="Open Sans"/>
        </w:rPr>
        <w:t xml:space="preserve"> beneficial to the participan</w:t>
      </w:r>
      <w:r>
        <w:rPr>
          <w:rFonts w:cs="Open Sans"/>
        </w:rPr>
        <w:t>ts</w:t>
      </w:r>
      <w:r w:rsidRPr="00496880">
        <w:rPr>
          <w:rFonts w:cs="Open Sans"/>
        </w:rPr>
        <w:t xml:space="preserve">. </w:t>
      </w:r>
      <w:r w:rsidR="00E8539A">
        <w:rPr>
          <w:rFonts w:cs="Open Sans"/>
        </w:rPr>
        <w:t xml:space="preserve">Figure </w:t>
      </w:r>
      <w:r w:rsidR="00CA305E">
        <w:rPr>
          <w:rFonts w:cs="Open Sans"/>
        </w:rPr>
        <w:t>2</w:t>
      </w:r>
      <w:r w:rsidRPr="00496880">
        <w:rPr>
          <w:rFonts w:cs="Open Sans"/>
        </w:rPr>
        <w:t xml:space="preserve"> </w:t>
      </w:r>
      <w:r>
        <w:rPr>
          <w:rFonts w:cs="Open Sans"/>
        </w:rPr>
        <w:t xml:space="preserve">summarises </w:t>
      </w:r>
      <w:r w:rsidRPr="00496880">
        <w:rPr>
          <w:rFonts w:cs="Open Sans"/>
        </w:rPr>
        <w:t>the achievements and outcomes drawn from th</w:t>
      </w:r>
      <w:r>
        <w:rPr>
          <w:rFonts w:cs="Open Sans"/>
        </w:rPr>
        <w:t>e</w:t>
      </w:r>
      <w:r w:rsidRPr="00496880">
        <w:rPr>
          <w:rFonts w:cs="Open Sans"/>
        </w:rPr>
        <w:t>s</w:t>
      </w:r>
      <w:r>
        <w:rPr>
          <w:rFonts w:cs="Open Sans"/>
        </w:rPr>
        <w:t>e</w:t>
      </w:r>
      <w:r w:rsidRPr="00496880">
        <w:rPr>
          <w:rFonts w:cs="Open Sans"/>
        </w:rPr>
        <w:t xml:space="preserve"> data. </w:t>
      </w:r>
    </w:p>
    <w:p w14:paraId="06044E88" w14:textId="77777777" w:rsidR="00865206" w:rsidRPr="00865206" w:rsidRDefault="00865206" w:rsidP="00865206">
      <w:pPr>
        <w:pStyle w:val="CommentText"/>
        <w:rPr>
          <w:color w:val="FF0000"/>
        </w:rPr>
      </w:pPr>
    </w:p>
    <w:p w14:paraId="790B074B" w14:textId="77777777" w:rsidR="000936C5" w:rsidRDefault="000936C5" w:rsidP="00865206">
      <w:pPr>
        <w:pStyle w:val="CommentText"/>
        <w:rPr>
          <w:color w:val="FF0000"/>
        </w:rPr>
      </w:pPr>
    </w:p>
    <w:p w14:paraId="5CFDE9EB" w14:textId="77777777" w:rsidR="00812F5C" w:rsidRDefault="00812F5C" w:rsidP="00865206">
      <w:pPr>
        <w:pStyle w:val="CommentText"/>
      </w:pPr>
    </w:p>
    <w:p w14:paraId="2C7FED7E" w14:textId="025A4B0D" w:rsidR="00812F5C" w:rsidRDefault="00812F5C" w:rsidP="00865206">
      <w:pPr>
        <w:pStyle w:val="CommentText"/>
        <w:rPr>
          <w:color w:val="FF0000"/>
        </w:rPr>
        <w:sectPr w:rsidR="00812F5C" w:rsidSect="00D7407A">
          <w:endnotePr>
            <w:numFmt w:val="decimal"/>
          </w:endnotePr>
          <w:pgSz w:w="11906" w:h="16838" w:code="9"/>
          <w:pgMar w:top="1134" w:right="1418" w:bottom="1134" w:left="1418" w:header="851" w:footer="851" w:gutter="0"/>
          <w:cols w:space="708"/>
          <w:titlePg/>
          <w:docGrid w:linePitch="360"/>
        </w:sectPr>
      </w:pPr>
    </w:p>
    <w:p w14:paraId="3077BAD0" w14:textId="22562E1B" w:rsidR="00865206" w:rsidRPr="00E521AC" w:rsidRDefault="006C5E5B" w:rsidP="000F7341">
      <w:pPr>
        <w:pStyle w:val="CommentText"/>
        <w:spacing w:before="0" w:after="0"/>
        <w:rPr>
          <w:b/>
          <w:bCs/>
        </w:rPr>
      </w:pPr>
      <w:r w:rsidRPr="00E521AC">
        <w:rPr>
          <w:b/>
          <w:bCs/>
        </w:rPr>
        <w:lastRenderedPageBreak/>
        <w:t>Figure 2</w:t>
      </w:r>
      <w:r w:rsidR="00E521AC" w:rsidRPr="00E521AC">
        <w:rPr>
          <w:b/>
          <w:bCs/>
        </w:rPr>
        <w:t>:</w:t>
      </w:r>
      <w:r w:rsidRPr="00E521AC">
        <w:rPr>
          <w:b/>
          <w:bCs/>
        </w:rPr>
        <w:t xml:space="preserve"> Outcomes snapshot: Annual Business and Human Rights Dialogue</w:t>
      </w:r>
      <w:r w:rsidR="00400FD7" w:rsidRPr="00E521AC">
        <w:rPr>
          <w:b/>
          <w:bCs/>
        </w:rPr>
        <w:t xml:space="preserve">, </w:t>
      </w:r>
      <w:r w:rsidRPr="00E521AC">
        <w:rPr>
          <w:b/>
          <w:bCs/>
        </w:rPr>
        <w:t>2014 to 2019</w:t>
      </w:r>
    </w:p>
    <w:p w14:paraId="3FC3ABE4" w14:textId="77777777" w:rsidR="00427FFC" w:rsidRDefault="00427FFC" w:rsidP="000F7341">
      <w:pPr>
        <w:spacing w:before="0" w:after="0"/>
        <w:rPr>
          <w:rFonts w:cs="Open Sans"/>
        </w:rPr>
      </w:pPr>
    </w:p>
    <w:p w14:paraId="266FABA1" w14:textId="70713255" w:rsidR="006F11EC" w:rsidRPr="006F11EC" w:rsidRDefault="006F11EC" w:rsidP="006F11EC">
      <w:r>
        <w:rPr>
          <w:noProof/>
        </w:rPr>
        <w:drawing>
          <wp:inline distT="0" distB="0" distL="0" distR="0" wp14:anchorId="41A4EB0D" wp14:editId="3BFB4D2E">
            <wp:extent cx="5759449" cy="3702685"/>
            <wp:effectExtent l="0" t="0" r="6350" b="5715"/>
            <wp:docPr id="23" name="Immagine 23" descr="This figure is titled &quot;Dialogue Achievements 2014 to 2019.&quot; The achievements and listed as: &#10;&#10;Delivered relevant content addressing demand&#10;Attracted the right audience and target groups &#10;Delivered insight, understanding, capacity &#10;Delivered engaging, well organised events &#10;Increased awareness of modern slavery &#10;Provided strong and diverse platform for networking. &#10;&#10;Testimonials are listed in relation to the Annual Business and Human Rights Dialogue: &#10;&#10;1: &quot;The dialogue is very relevant to the work I undertake. The opportunity to discuss issues of concern with people managing similar concerns is of great value.&quot; (2016) &#10;&#10;2: &quot;I was impressed by the trust in the room. I felt like business felt it was a safe space to talk relatively freely about issues they have and to be open about challenges.&quot; (2015) &#10;&#10;3: &quot;A thoroughly informative day. International context key to discussions as are the practical case studies. Panel discussions were perfect for this.&quot; (2016) &#10;&#10;4: &quot;It increased my understanding of BHR in Australia more than the APAC region.&quot; (2019) &#10;&#10;5: &quot;An opportunity to engage with and hear from critical stakeholders and business peers. To learn and understand how leading practices and the Australian human rights environment is evolving—and to thereby enable my business to better address evolving expectations.&quot; (2017) &#10;&#10;6: &quot;Excellent facilitation in general.&quot; (2015) &#10;&#10;7: &quot;[on modern slavery] The single most useful day of work I have ever spend on this issue.&quot; (2018) &#10;&#10;8: &quot;Networking opportunities were really beneficial.&quot; (2016) &#10;&#10;9: &quot;Really good day discussing critical issues facing business today...there was not a moment where concentration lapsed.&quot; (2018)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magine 23"/>
                    <pic:cNvPicPr/>
                  </pic:nvPicPr>
                  <pic:blipFill>
                    <a:blip r:embed="rId39">
                      <a:extLst>
                        <a:ext uri="{28A0092B-C50C-407E-A947-70E740481C1C}">
                          <a14:useLocalDpi xmlns:a14="http://schemas.microsoft.com/office/drawing/2010/main" val="0"/>
                        </a:ext>
                      </a:extLst>
                    </a:blip>
                    <a:stretch>
                      <a:fillRect/>
                    </a:stretch>
                  </pic:blipFill>
                  <pic:spPr>
                    <a:xfrm>
                      <a:off x="0" y="0"/>
                      <a:ext cx="5759449" cy="3702685"/>
                    </a:xfrm>
                    <a:prstGeom prst="rect">
                      <a:avLst/>
                    </a:prstGeom>
                  </pic:spPr>
                </pic:pic>
              </a:graphicData>
            </a:graphic>
          </wp:inline>
        </w:drawing>
      </w:r>
    </w:p>
    <w:p w14:paraId="5C201306" w14:textId="25180E77" w:rsidR="006F11EC" w:rsidRDefault="006F11EC" w:rsidP="000F7341">
      <w:pPr>
        <w:spacing w:before="0" w:after="0"/>
        <w:rPr>
          <w:rFonts w:cs="Open Sans"/>
        </w:rPr>
        <w:sectPr w:rsidR="006F11EC" w:rsidSect="00D7407A">
          <w:endnotePr>
            <w:numFmt w:val="decimal"/>
          </w:endnotePr>
          <w:pgSz w:w="11906" w:h="16838" w:code="9"/>
          <w:pgMar w:top="1134" w:right="1418" w:bottom="1134" w:left="1418" w:header="851" w:footer="851" w:gutter="0"/>
          <w:cols w:space="708"/>
          <w:titlePg/>
          <w:docGrid w:linePitch="360"/>
        </w:sectPr>
      </w:pPr>
    </w:p>
    <w:p w14:paraId="539517D5" w14:textId="2FB73C97" w:rsidR="006725AB" w:rsidRPr="003360BF" w:rsidRDefault="006A5791" w:rsidP="00C21DE2">
      <w:pPr>
        <w:rPr>
          <w:i/>
        </w:rPr>
      </w:pPr>
      <w:r w:rsidRPr="003360BF">
        <w:rPr>
          <w:i/>
        </w:rPr>
        <w:lastRenderedPageBreak/>
        <w:t>KPMG partnership</w:t>
      </w:r>
      <w:r w:rsidR="00725108" w:rsidRPr="003360BF">
        <w:rPr>
          <w:i/>
        </w:rPr>
        <w:t xml:space="preserve"> </w:t>
      </w:r>
      <w:r w:rsidR="006A5963" w:rsidRPr="003360BF">
        <w:rPr>
          <w:bCs/>
          <w:i/>
          <w:iCs/>
        </w:rPr>
        <w:t>on modern slavery</w:t>
      </w:r>
      <w:r w:rsidRPr="003360BF">
        <w:rPr>
          <w:i/>
        </w:rPr>
        <w:t xml:space="preserve"> </w:t>
      </w:r>
    </w:p>
    <w:p w14:paraId="40D5063C" w14:textId="5657C9F9" w:rsidR="002B35C7" w:rsidRDefault="00E142DB" w:rsidP="00E142DB">
      <w:r w:rsidRPr="00F822FA">
        <w:rPr>
          <w:lang w:val="en-US"/>
        </w:rPr>
        <w:t xml:space="preserve">The </w:t>
      </w:r>
      <w:r w:rsidRPr="00F822FA">
        <w:rPr>
          <w:i/>
          <w:iCs/>
          <w:lang w:val="en-US"/>
        </w:rPr>
        <w:t>Modern Slavery Act 2018</w:t>
      </w:r>
      <w:r w:rsidRPr="00F822FA">
        <w:rPr>
          <w:lang w:val="en-US"/>
        </w:rPr>
        <w:t xml:space="preserve"> (Cth) requires certain large entities and the Government to report annually on their efforts to address risks of modern slavery in their global operations and supply chains</w:t>
      </w:r>
      <w:r w:rsidRPr="00F822FA">
        <w:t>.</w:t>
      </w:r>
      <w:r w:rsidR="00E521AC">
        <w:t xml:space="preserve"> </w:t>
      </w:r>
      <w:r w:rsidRPr="00F822FA">
        <w:t>The first reporting under this Act begins in the</w:t>
      </w:r>
      <w:r w:rsidR="0049014A">
        <w:t xml:space="preserve"> 2020–2021</w:t>
      </w:r>
      <w:r w:rsidRPr="00F822FA">
        <w:t xml:space="preserve"> financial year. </w:t>
      </w:r>
    </w:p>
    <w:p w14:paraId="1728C6D1" w14:textId="432A1784" w:rsidR="00E142DB" w:rsidRPr="00F822FA" w:rsidRDefault="00E142DB" w:rsidP="00E142DB">
      <w:r w:rsidRPr="00F822FA">
        <w:rPr>
          <w:lang w:val="en-US"/>
        </w:rPr>
        <w:t xml:space="preserve">The Commission is working to support Australian businesses to </w:t>
      </w:r>
      <w:r w:rsidRPr="00DE5164">
        <w:rPr>
          <w:lang w:val="en-US"/>
        </w:rPr>
        <w:t xml:space="preserve">effectively respond to the </w:t>
      </w:r>
      <w:r w:rsidRPr="00DE5164">
        <w:rPr>
          <w:i/>
          <w:iCs/>
          <w:lang w:val="en-US"/>
        </w:rPr>
        <w:t xml:space="preserve">Modern Slavery Act 2018 </w:t>
      </w:r>
      <w:r w:rsidRPr="00DE5164">
        <w:rPr>
          <w:lang w:val="en-US"/>
        </w:rPr>
        <w:t xml:space="preserve">(Cth) through a partnership with KPMG, which seeks to promote measures that improve modern slavery risk management and situate efforts to identify and address </w:t>
      </w:r>
      <w:r w:rsidR="00DE5164" w:rsidRPr="00DE5164">
        <w:rPr>
          <w:lang w:val="en-US"/>
        </w:rPr>
        <w:t>the</w:t>
      </w:r>
      <w:r w:rsidRPr="00DE5164">
        <w:rPr>
          <w:lang w:val="en-US"/>
        </w:rPr>
        <w:t xml:space="preserve"> risks within a broader human rights framework.</w:t>
      </w:r>
      <w:r w:rsidRPr="00F822FA">
        <w:rPr>
          <w:lang w:val="en-US"/>
        </w:rPr>
        <w:t xml:space="preserve"> </w:t>
      </w:r>
    </w:p>
    <w:p w14:paraId="56065E0A" w14:textId="001BA592" w:rsidR="002B35C7" w:rsidRDefault="00E142DB" w:rsidP="00E142DB">
      <w:pPr>
        <w:rPr>
          <w:lang w:val="en-US"/>
        </w:rPr>
      </w:pPr>
      <w:r w:rsidRPr="00F822FA">
        <w:rPr>
          <w:lang w:val="en-US"/>
        </w:rPr>
        <w:t xml:space="preserve">Throughout October and November 2019, the Commission, the Australian Institute of Company Directors (AICD) and KPMG co-hosted </w:t>
      </w:r>
      <w:r w:rsidR="002B35C7">
        <w:rPr>
          <w:lang w:val="en-US"/>
        </w:rPr>
        <w:t xml:space="preserve">a series </w:t>
      </w:r>
      <w:r w:rsidRPr="00F822FA">
        <w:rPr>
          <w:lang w:val="en-US"/>
        </w:rPr>
        <w:t xml:space="preserve">of </w:t>
      </w:r>
      <w:r w:rsidR="002B35C7" w:rsidRPr="00D56FAF">
        <w:rPr>
          <w:i/>
          <w:lang w:val="en-US"/>
        </w:rPr>
        <w:t>Directors Briefings: Modern Slavery Reporting – Is your board ready?</w:t>
      </w:r>
    </w:p>
    <w:p w14:paraId="0928A424" w14:textId="47ACFB6B" w:rsidR="00E142DB" w:rsidRPr="00F822FA" w:rsidRDefault="002B35C7" w:rsidP="00E142DB">
      <w:pPr>
        <w:rPr>
          <w:lang w:val="en-US"/>
        </w:rPr>
      </w:pPr>
      <w:r>
        <w:rPr>
          <w:lang w:val="en-US"/>
        </w:rPr>
        <w:t xml:space="preserve">These </w:t>
      </w:r>
      <w:r w:rsidR="00E142DB" w:rsidRPr="00F822FA">
        <w:rPr>
          <w:lang w:val="en-US"/>
        </w:rPr>
        <w:t xml:space="preserve">events </w:t>
      </w:r>
      <w:r w:rsidR="00892CD7">
        <w:rPr>
          <w:lang w:val="en-US"/>
        </w:rPr>
        <w:t>were</w:t>
      </w:r>
      <w:r w:rsidR="00E142DB" w:rsidRPr="00F822FA">
        <w:rPr>
          <w:lang w:val="en-US"/>
        </w:rPr>
        <w:t xml:space="preserve"> for AICD members (usually company directors) in Canberra, Brisbane, Sydney, Melbourne and Adelaide. </w:t>
      </w:r>
      <w:r w:rsidR="1FFB8A42" w:rsidRPr="76D2EE66">
        <w:rPr>
          <w:lang w:val="en-US"/>
        </w:rPr>
        <w:t xml:space="preserve">Commission Chief Executive, </w:t>
      </w:r>
      <w:r w:rsidR="00E142DB" w:rsidRPr="00F822FA">
        <w:rPr>
          <w:lang w:val="en-US"/>
        </w:rPr>
        <w:t xml:space="preserve">Padma Raman </w:t>
      </w:r>
      <w:r w:rsidR="00EB6CC0">
        <w:rPr>
          <w:lang w:val="en-US"/>
        </w:rPr>
        <w:t>p</w:t>
      </w:r>
      <w:r w:rsidR="009550B3">
        <w:rPr>
          <w:lang w:val="en-US"/>
        </w:rPr>
        <w:t>articipated</w:t>
      </w:r>
      <w:r w:rsidR="00E142DB" w:rsidRPr="00F822FA">
        <w:rPr>
          <w:lang w:val="en-US"/>
        </w:rPr>
        <w:t xml:space="preserve"> </w:t>
      </w:r>
      <w:r w:rsidR="009550B3">
        <w:rPr>
          <w:lang w:val="en-US"/>
        </w:rPr>
        <w:t>in</w:t>
      </w:r>
      <w:r w:rsidR="00E142DB" w:rsidRPr="00F822FA">
        <w:rPr>
          <w:lang w:val="en-US"/>
        </w:rPr>
        <w:t xml:space="preserve"> each panel with a representative from KPMG and a local company director who is a member of the AICD or similar.</w:t>
      </w:r>
    </w:p>
    <w:p w14:paraId="772DB159" w14:textId="7A1BC152" w:rsidR="00E142DB" w:rsidRDefault="00E142DB" w:rsidP="00E142DB">
      <w:pPr>
        <w:rPr>
          <w:lang w:val="en-US"/>
        </w:rPr>
      </w:pPr>
      <w:r w:rsidRPr="00F822FA">
        <w:rPr>
          <w:lang w:val="en-US"/>
        </w:rPr>
        <w:t>Company directors were the target audience because</w:t>
      </w:r>
      <w:r>
        <w:rPr>
          <w:lang w:val="en-US"/>
        </w:rPr>
        <w:t>,</w:t>
      </w:r>
      <w:r w:rsidRPr="00F822FA">
        <w:rPr>
          <w:lang w:val="en-US"/>
        </w:rPr>
        <w:t xml:space="preserve"> under the Act, board directors must sign off on their company’s annual modern slavery statement. The panel events sought to assist board directors</w:t>
      </w:r>
      <w:r w:rsidR="00523609">
        <w:rPr>
          <w:lang w:val="en-US"/>
        </w:rPr>
        <w:t xml:space="preserve"> to better</w:t>
      </w:r>
      <w:r w:rsidRPr="00F822FA">
        <w:rPr>
          <w:lang w:val="en-US"/>
        </w:rPr>
        <w:t xml:space="preserve"> understand their responsibilities under the Act, and </w:t>
      </w:r>
      <w:r w:rsidR="00523609">
        <w:rPr>
          <w:lang w:val="en-US"/>
        </w:rPr>
        <w:t xml:space="preserve">to </w:t>
      </w:r>
      <w:r w:rsidRPr="00F822FA">
        <w:rPr>
          <w:lang w:val="en-US"/>
        </w:rPr>
        <w:t xml:space="preserve">respond effectively to modern slavery risks, using a ‘risks to people’ lens. </w:t>
      </w:r>
    </w:p>
    <w:tbl>
      <w:tblPr>
        <w:tblStyle w:val="TableGrid"/>
        <w:tblW w:w="0" w:type="auto"/>
        <w:tblCellMar>
          <w:top w:w="284" w:type="dxa"/>
          <w:left w:w="284" w:type="dxa"/>
          <w:bottom w:w="284" w:type="dxa"/>
          <w:right w:w="284" w:type="dxa"/>
        </w:tblCellMar>
        <w:tblLook w:val="04A0" w:firstRow="1" w:lastRow="0" w:firstColumn="1" w:lastColumn="0" w:noHBand="0" w:noVBand="1"/>
      </w:tblPr>
      <w:tblGrid>
        <w:gridCol w:w="9070"/>
      </w:tblGrid>
      <w:tr w:rsidR="00E7129B" w14:paraId="4A18FBDF" w14:textId="77777777" w:rsidTr="006F11EC">
        <w:tc>
          <w:tcPr>
            <w:tcW w:w="9736" w:type="dxa"/>
            <w:tcBorders>
              <w:top w:val="nil"/>
              <w:left w:val="nil"/>
              <w:bottom w:val="nil"/>
              <w:right w:val="nil"/>
            </w:tcBorders>
            <w:shd w:val="clear" w:color="auto" w:fill="E7E6E6" w:themeFill="background2"/>
          </w:tcPr>
          <w:p w14:paraId="162C2FB2" w14:textId="3469B669" w:rsidR="00E7129B" w:rsidRPr="00E7129B" w:rsidRDefault="00E7129B" w:rsidP="00E7129B">
            <w:pPr>
              <w:rPr>
                <w:lang w:val="en-US"/>
              </w:rPr>
            </w:pPr>
            <w:r w:rsidRPr="00E7129B">
              <w:rPr>
                <w:lang w:val="en-US"/>
              </w:rPr>
              <w:t xml:space="preserve">The event series reached 412 members of the AICD, in 5 cities. </w:t>
            </w:r>
            <w:r w:rsidR="00904C9F">
              <w:rPr>
                <w:lang w:val="en-US"/>
              </w:rPr>
              <w:t>In</w:t>
            </w:r>
            <w:r w:rsidRPr="00E7129B">
              <w:rPr>
                <w:lang w:val="en-US"/>
              </w:rPr>
              <w:t xml:space="preserve"> December 2019, following the panel events, the Commission and KPMG presented an interactive webinar for AICD members. </w:t>
            </w:r>
          </w:p>
          <w:p w14:paraId="382E81C0" w14:textId="6186300C" w:rsidR="00E7129B" w:rsidRPr="00E7129B" w:rsidRDefault="00E7129B" w:rsidP="005356D6">
            <w:pPr>
              <w:spacing w:before="120" w:after="120"/>
              <w:rPr>
                <w:lang w:val="en-US"/>
              </w:rPr>
            </w:pPr>
            <w:r w:rsidRPr="00E7129B">
              <w:rPr>
                <w:lang w:val="en-US"/>
              </w:rPr>
              <w:t>A survey evaluation of the series indicates the events were beneficial, with many respondents rating the topic relevance and speaker quality as high</w:t>
            </w:r>
            <w:r w:rsidR="00D12B19">
              <w:rPr>
                <w:lang w:val="en-US"/>
              </w:rPr>
              <w:t xml:space="preserve"> </w:t>
            </w:r>
            <w:r w:rsidR="00D12B19">
              <w:rPr>
                <w:color w:val="000000" w:themeColor="text1"/>
              </w:rPr>
              <w:t xml:space="preserve">– </w:t>
            </w:r>
            <w:r w:rsidRPr="00E7129B">
              <w:rPr>
                <w:lang w:val="en-US"/>
              </w:rPr>
              <w:t xml:space="preserve">and providing positive feedback: </w:t>
            </w:r>
          </w:p>
          <w:p w14:paraId="6B348487" w14:textId="77777777" w:rsidR="00E7129B" w:rsidRPr="00E7129B" w:rsidRDefault="00E7129B" w:rsidP="005356D6">
            <w:pPr>
              <w:spacing w:before="120" w:after="120"/>
              <w:ind w:left="720"/>
              <w:rPr>
                <w:lang w:val="en-US"/>
              </w:rPr>
            </w:pPr>
            <w:r w:rsidRPr="00E7129B">
              <w:rPr>
                <w:lang w:val="en-US"/>
              </w:rPr>
              <w:t>‘It was great to hear from VERY relevant speakers…. the speakers were perfect for the topic’,</w:t>
            </w:r>
          </w:p>
          <w:p w14:paraId="58CD30D1" w14:textId="77777777" w:rsidR="00E7129B" w:rsidRPr="00E7129B" w:rsidRDefault="00E7129B" w:rsidP="005356D6">
            <w:pPr>
              <w:spacing w:before="120" w:after="120"/>
              <w:ind w:left="720"/>
            </w:pPr>
            <w:r w:rsidRPr="00E7129B">
              <w:rPr>
                <w:lang w:val="en-US"/>
              </w:rPr>
              <w:lastRenderedPageBreak/>
              <w:t>‘Key issues well-articulated - not just outlined requirements, but helped provide an overall understanding of why, how and benefits/impact of adoption</w:t>
            </w:r>
            <w:r w:rsidRPr="00E7129B">
              <w:t>’,</w:t>
            </w:r>
          </w:p>
          <w:p w14:paraId="52D6B2D8" w14:textId="77777777" w:rsidR="00E7129B" w:rsidRPr="00E7129B" w:rsidRDefault="00E7129B" w:rsidP="005356D6">
            <w:pPr>
              <w:spacing w:before="120" w:after="120"/>
              <w:ind w:left="720"/>
            </w:pPr>
            <w:r w:rsidRPr="00E7129B">
              <w:t>‘A quality event with high calibre speakers. Good exploration of the topic. Fast moving. Worthwhile’.</w:t>
            </w:r>
          </w:p>
          <w:p w14:paraId="2496D93F" w14:textId="70AD0241" w:rsidR="00E7129B" w:rsidRDefault="00E7129B" w:rsidP="005356D6">
            <w:pPr>
              <w:spacing w:before="0" w:after="0"/>
              <w:jc w:val="right"/>
              <w:rPr>
                <w:lang w:val="en-US"/>
              </w:rPr>
            </w:pPr>
            <w:r w:rsidRPr="00E7129B">
              <w:rPr>
                <w:lang w:val="en-US"/>
              </w:rPr>
              <w:t>—survey respondents</w:t>
            </w:r>
            <w:r w:rsidRPr="00F822FA">
              <w:rPr>
                <w:lang w:val="en-US"/>
              </w:rPr>
              <w:t xml:space="preserve"> </w:t>
            </w:r>
          </w:p>
        </w:tc>
      </w:tr>
    </w:tbl>
    <w:p w14:paraId="69CE0B55" w14:textId="6E47467F" w:rsidR="00F822FA" w:rsidRPr="005E40FB" w:rsidRDefault="00B01FA8" w:rsidP="00F822FA">
      <w:pPr>
        <w:rPr>
          <w:strike/>
          <w:lang w:val="en-US"/>
        </w:rPr>
      </w:pPr>
      <w:r>
        <w:rPr>
          <w:lang w:val="en-US"/>
        </w:rPr>
        <w:lastRenderedPageBreak/>
        <w:t>In a</w:t>
      </w:r>
      <w:r w:rsidR="0050510F">
        <w:rPr>
          <w:lang w:val="en-US"/>
        </w:rPr>
        <w:t>ddition,</w:t>
      </w:r>
      <w:r w:rsidR="00F822FA" w:rsidRPr="00F822FA">
        <w:rPr>
          <w:lang w:val="en-US"/>
        </w:rPr>
        <w:t xml:space="preserve"> the Commission </w:t>
      </w:r>
      <w:r>
        <w:rPr>
          <w:lang w:val="en-US"/>
        </w:rPr>
        <w:t>is</w:t>
      </w:r>
      <w:r w:rsidR="00F822FA" w:rsidRPr="00F822FA">
        <w:rPr>
          <w:lang w:val="en-US"/>
        </w:rPr>
        <w:t xml:space="preserve"> working with KPMG to prepare a suite of sector-based guidance on responding to the </w:t>
      </w:r>
      <w:r w:rsidR="00F822FA" w:rsidRPr="00F822FA">
        <w:rPr>
          <w:i/>
          <w:iCs/>
          <w:lang w:val="en-US"/>
        </w:rPr>
        <w:t xml:space="preserve">Modern Slavery Act 2018 </w:t>
      </w:r>
      <w:r w:rsidR="00F822FA" w:rsidRPr="00F822FA">
        <w:rPr>
          <w:lang w:val="en-US"/>
        </w:rPr>
        <w:t>(Cth), by managing modern slavery risks using a rights-based approach. The guidance packs</w:t>
      </w:r>
      <w:r w:rsidR="005B178A">
        <w:rPr>
          <w:lang w:val="en-US"/>
        </w:rPr>
        <w:t xml:space="preserve"> will </w:t>
      </w:r>
      <w:r w:rsidR="00034922">
        <w:rPr>
          <w:lang w:val="en-US"/>
        </w:rPr>
        <w:t xml:space="preserve">be </w:t>
      </w:r>
      <w:r w:rsidR="00D87BDA">
        <w:rPr>
          <w:lang w:val="en-US"/>
        </w:rPr>
        <w:t>released in</w:t>
      </w:r>
      <w:r w:rsidR="005B178A">
        <w:rPr>
          <w:lang w:val="en-US"/>
        </w:rPr>
        <w:t xml:space="preserve"> the next </w:t>
      </w:r>
      <w:r w:rsidR="00034922">
        <w:rPr>
          <w:lang w:val="en-US"/>
        </w:rPr>
        <w:t>reporting</w:t>
      </w:r>
      <w:r w:rsidR="005B178A">
        <w:rPr>
          <w:lang w:val="en-US"/>
        </w:rPr>
        <w:t xml:space="preserve"> period</w:t>
      </w:r>
      <w:r w:rsidR="00034922">
        <w:rPr>
          <w:lang w:val="en-US"/>
        </w:rPr>
        <w:t xml:space="preserve">. </w:t>
      </w:r>
    </w:p>
    <w:bookmarkEnd w:id="202"/>
    <w:p w14:paraId="3480846B" w14:textId="0964B65D" w:rsidR="00684D42" w:rsidRPr="00B93D1C" w:rsidRDefault="00694896" w:rsidP="00C21DE2">
      <w:pPr>
        <w:rPr>
          <w:i/>
        </w:rPr>
      </w:pPr>
      <w:r w:rsidRPr="00B93D1C">
        <w:rPr>
          <w:i/>
          <w:iCs/>
        </w:rPr>
        <w:t xml:space="preserve">Leading by example </w:t>
      </w:r>
    </w:p>
    <w:p w14:paraId="1C3C2141" w14:textId="67266B6B" w:rsidR="009F4E8A" w:rsidRDefault="00A17275" w:rsidP="00A17275">
      <w:pPr>
        <w:rPr>
          <w:lang w:val="en-US"/>
        </w:rPr>
      </w:pPr>
      <w:r w:rsidRPr="00A17275">
        <w:rPr>
          <w:lang w:val="en-US"/>
        </w:rPr>
        <w:t>As a small, Commonwealth Corporate Entity</w:t>
      </w:r>
      <w:r w:rsidR="69F4C451" w:rsidRPr="76D2EE66">
        <w:rPr>
          <w:lang w:val="en-US"/>
        </w:rPr>
        <w:t>,</w:t>
      </w:r>
      <w:r w:rsidRPr="00A17275">
        <w:rPr>
          <w:lang w:val="en-US"/>
        </w:rPr>
        <w:t xml:space="preserve"> the Commission is not required to report under the </w:t>
      </w:r>
      <w:r w:rsidRPr="00A17275">
        <w:rPr>
          <w:i/>
          <w:iCs/>
          <w:lang w:val="en-US"/>
        </w:rPr>
        <w:t xml:space="preserve">Modern Slavery Act 2018 </w:t>
      </w:r>
      <w:r w:rsidRPr="00A17275">
        <w:rPr>
          <w:lang w:val="en-US"/>
        </w:rPr>
        <w:t xml:space="preserve">(Cth). However, </w:t>
      </w:r>
      <w:r w:rsidR="009F4E8A">
        <w:rPr>
          <w:lang w:val="en-US"/>
        </w:rPr>
        <w:t xml:space="preserve">in this period, </w:t>
      </w:r>
      <w:r w:rsidRPr="00A17275">
        <w:rPr>
          <w:lang w:val="en-US"/>
        </w:rPr>
        <w:t xml:space="preserve">the Commission has been taking steps to identify and address key risk areas for modern slavery in our </w:t>
      </w:r>
      <w:r>
        <w:rPr>
          <w:lang w:val="en-US"/>
        </w:rPr>
        <w:t xml:space="preserve">own </w:t>
      </w:r>
      <w:r w:rsidRPr="00A17275">
        <w:rPr>
          <w:lang w:val="en-US"/>
        </w:rPr>
        <w:t>supply chains, including by introducing</w:t>
      </w:r>
      <w:r w:rsidR="00AF3C74">
        <w:rPr>
          <w:lang w:val="en-US"/>
        </w:rPr>
        <w:t>:</w:t>
      </w:r>
    </w:p>
    <w:p w14:paraId="0FC9E2D5" w14:textId="455E5E39" w:rsidR="009F4E8A" w:rsidRPr="009F4E8A" w:rsidRDefault="00A17275" w:rsidP="00F86C27">
      <w:pPr>
        <w:pStyle w:val="ListParagraph"/>
        <w:numPr>
          <w:ilvl w:val="0"/>
          <w:numId w:val="44"/>
        </w:numPr>
        <w:spacing w:before="120" w:after="120"/>
        <w:ind w:left="778"/>
        <w:rPr>
          <w:lang w:val="en-US"/>
        </w:rPr>
      </w:pPr>
      <w:r w:rsidRPr="009F4E8A">
        <w:rPr>
          <w:lang w:val="en-US"/>
        </w:rPr>
        <w:t xml:space="preserve">a new </w:t>
      </w:r>
      <w:r w:rsidRPr="009F4E8A">
        <w:rPr>
          <w:i/>
          <w:iCs/>
          <w:lang w:val="en-US"/>
        </w:rPr>
        <w:t>Responsible Sourcing Policy,</w:t>
      </w:r>
    </w:p>
    <w:p w14:paraId="02EE4293" w14:textId="00C43670" w:rsidR="009F4E8A" w:rsidRDefault="00A17275" w:rsidP="00F86C27">
      <w:pPr>
        <w:pStyle w:val="ListParagraph"/>
        <w:numPr>
          <w:ilvl w:val="0"/>
          <w:numId w:val="44"/>
        </w:numPr>
        <w:spacing w:before="120" w:after="120"/>
        <w:ind w:left="778"/>
        <w:rPr>
          <w:lang w:val="en-US"/>
        </w:rPr>
      </w:pPr>
      <w:r w:rsidRPr="002037D4">
        <w:rPr>
          <w:i/>
          <w:lang w:val="en-US"/>
        </w:rPr>
        <w:t xml:space="preserve">Factsheet for suppliers: </w:t>
      </w:r>
      <w:r w:rsidR="002037D4" w:rsidRPr="002037D4">
        <w:rPr>
          <w:i/>
          <w:iCs/>
          <w:lang w:val="en-US"/>
        </w:rPr>
        <w:t>T</w:t>
      </w:r>
      <w:r w:rsidRPr="002037D4">
        <w:rPr>
          <w:i/>
          <w:iCs/>
          <w:lang w:val="en-US"/>
        </w:rPr>
        <w:t>he</w:t>
      </w:r>
      <w:r w:rsidRPr="002037D4">
        <w:rPr>
          <w:i/>
          <w:lang w:val="en-US"/>
        </w:rPr>
        <w:t xml:space="preserve"> Modern Slavery Act 2018 and your business</w:t>
      </w:r>
      <w:r w:rsidRPr="009F4E8A">
        <w:rPr>
          <w:lang w:val="en-US"/>
        </w:rPr>
        <w:t xml:space="preserve"> </w:t>
      </w:r>
      <w:r w:rsidR="00813C22">
        <w:rPr>
          <w:lang w:val="en-US"/>
        </w:rPr>
        <w:t>(for commission suppliers), and</w:t>
      </w:r>
    </w:p>
    <w:p w14:paraId="0E62425E" w14:textId="5051854D" w:rsidR="009F4E8A" w:rsidRDefault="00A17275" w:rsidP="00F86C27">
      <w:pPr>
        <w:pStyle w:val="ListParagraph"/>
        <w:numPr>
          <w:ilvl w:val="0"/>
          <w:numId w:val="44"/>
        </w:numPr>
        <w:spacing w:before="120" w:after="120"/>
        <w:ind w:left="778"/>
        <w:rPr>
          <w:lang w:val="en-US"/>
        </w:rPr>
      </w:pPr>
      <w:r w:rsidRPr="009F4E8A">
        <w:rPr>
          <w:lang w:val="en-US"/>
        </w:rPr>
        <w:t>developing modern slavery training for Commission staff.</w:t>
      </w:r>
    </w:p>
    <w:p w14:paraId="5DE7C86F" w14:textId="2E2A4AD0" w:rsidR="00483B7E" w:rsidRDefault="00483B7E" w:rsidP="00483B7E">
      <w:pPr>
        <w:rPr>
          <w:lang w:val="en-US"/>
        </w:rPr>
      </w:pPr>
      <w:bookmarkStart w:id="203" w:name="_Toc46927115"/>
      <w:r w:rsidRPr="00483B7E">
        <w:rPr>
          <w:lang w:val="en-US"/>
        </w:rPr>
        <w:t xml:space="preserve">The Commission’s work in this space not only reflects our organisational values, but also aligns with the Commonwealth Government’s efforts to respond to modern slavery risks in government procurement. This work is also part of the Commission’s commitment to implementing the UNGPs, which ask </w:t>
      </w:r>
      <w:r w:rsidRPr="002D5D70">
        <w:rPr>
          <w:lang w:val="en-US"/>
        </w:rPr>
        <w:t>States</w:t>
      </w:r>
      <w:r w:rsidRPr="00483B7E">
        <w:rPr>
          <w:lang w:val="en-US"/>
        </w:rPr>
        <w:t xml:space="preserve"> to promote business respect for human rights through their relationships with suppliers of goods and services.</w:t>
      </w:r>
    </w:p>
    <w:p w14:paraId="2784CF20" w14:textId="2D0AD5FE" w:rsidR="006F11EC" w:rsidRDefault="006F11EC">
      <w:pPr>
        <w:keepLines w:val="0"/>
        <w:spacing w:before="0" w:after="0"/>
        <w:rPr>
          <w:lang w:val="en-US"/>
        </w:rPr>
      </w:pPr>
      <w:r>
        <w:rPr>
          <w:lang w:val="en-US"/>
        </w:rPr>
        <w:br w:type="page"/>
      </w:r>
    </w:p>
    <w:p w14:paraId="429C5D09" w14:textId="6CFFD8BA" w:rsidR="005D22E0" w:rsidRDefault="00DC4CEC" w:rsidP="005D22E0">
      <w:pPr>
        <w:pStyle w:val="AHRCHeading3"/>
      </w:pPr>
      <w:r>
        <w:rPr>
          <w:lang w:val="en-US"/>
        </w:rPr>
        <w:lastRenderedPageBreak/>
        <w:t xml:space="preserve">Progress </w:t>
      </w:r>
      <w:r w:rsidRPr="004C37B0">
        <w:rPr>
          <w:lang w:val="en-US"/>
        </w:rPr>
        <w:t>indicato</w:t>
      </w:r>
      <w:r>
        <w:rPr>
          <w:lang w:val="en-US"/>
        </w:rPr>
        <w:t>r</w:t>
      </w:r>
      <w:r w:rsidR="00684D42" w:rsidRPr="00684D42">
        <w:t xml:space="preserve"> 3.24</w:t>
      </w:r>
      <w:bookmarkEnd w:id="203"/>
    </w:p>
    <w:p w14:paraId="535763C1" w14:textId="08AE5189" w:rsidR="00684D42" w:rsidRPr="00684D42" w:rsidRDefault="00684D42" w:rsidP="005D22E0">
      <w:pPr>
        <w:spacing w:before="120" w:after="120"/>
      </w:pPr>
      <w:r w:rsidRPr="00684D42">
        <w:t>Instances of partners’:</w:t>
      </w:r>
    </w:p>
    <w:p w14:paraId="5A9AD394" w14:textId="77777777" w:rsidR="00684D42" w:rsidRPr="005D22E0" w:rsidRDefault="00684D42" w:rsidP="00F86C27">
      <w:pPr>
        <w:pStyle w:val="ListParagraph"/>
        <w:numPr>
          <w:ilvl w:val="0"/>
          <w:numId w:val="20"/>
        </w:numPr>
        <w:spacing w:before="120" w:after="120"/>
        <w:rPr>
          <w:lang w:val="en-US"/>
        </w:rPr>
      </w:pPr>
      <w:r w:rsidRPr="005D22E0">
        <w:rPr>
          <w:lang w:val="en-US"/>
        </w:rPr>
        <w:t>increased knowledge and application of human rights frameworks, principles, and practices to advance human rights reform</w:t>
      </w:r>
    </w:p>
    <w:p w14:paraId="00B3C743" w14:textId="77777777" w:rsidR="00684D42" w:rsidRPr="005D22E0" w:rsidRDefault="00684D42" w:rsidP="00F86C27">
      <w:pPr>
        <w:pStyle w:val="ListParagraph"/>
        <w:numPr>
          <w:ilvl w:val="0"/>
          <w:numId w:val="20"/>
        </w:numPr>
        <w:spacing w:before="120" w:after="120"/>
        <w:rPr>
          <w:lang w:val="en-US"/>
        </w:rPr>
      </w:pPr>
      <w:r w:rsidRPr="005D22E0">
        <w:rPr>
          <w:lang w:val="en-US"/>
        </w:rPr>
        <w:t>practice/policy reform relating to human rights principles, which are reviewed or developed as a result of technical cooperation activities</w:t>
      </w:r>
      <w:r w:rsidRPr="00684D42">
        <w:t>.</w:t>
      </w:r>
    </w:p>
    <w:p w14:paraId="0BEFF770" w14:textId="4F8D8929" w:rsidR="00684D42" w:rsidRPr="00684D42" w:rsidRDefault="00684D42" w:rsidP="00CF084A">
      <w:pPr>
        <w:pStyle w:val="AHRCHeading4"/>
      </w:pPr>
      <w:bookmarkStart w:id="204" w:name="_Toc48556227"/>
      <w:bookmarkStart w:id="205" w:name="_Toc46927116"/>
      <w:r w:rsidRPr="00684D42">
        <w:t>International Programs</w:t>
      </w:r>
      <w:bookmarkEnd w:id="204"/>
    </w:p>
    <w:p w14:paraId="5AF5C171" w14:textId="37196583" w:rsidR="00EF1888" w:rsidRPr="00684D42" w:rsidRDefault="00EF1888" w:rsidP="00EF1888">
      <w:pPr>
        <w:rPr>
          <w:lang w:val="en-US"/>
        </w:rPr>
      </w:pPr>
      <w:r w:rsidRPr="00C8759C">
        <w:rPr>
          <w:lang w:val="en-US"/>
        </w:rPr>
        <w:t>With support from the Department of Foreign Affairs and Trade (DFAT), the Commission continue</w:t>
      </w:r>
      <w:r w:rsidR="00BA7236" w:rsidRPr="00C8759C">
        <w:rPr>
          <w:lang w:val="en-US"/>
        </w:rPr>
        <w:t>d</w:t>
      </w:r>
      <w:r w:rsidRPr="00C8759C">
        <w:rPr>
          <w:lang w:val="en-US"/>
        </w:rPr>
        <w:t xml:space="preserve"> its human rights</w:t>
      </w:r>
      <w:r w:rsidRPr="00CA7066">
        <w:rPr>
          <w:lang w:val="en-US"/>
        </w:rPr>
        <w:t xml:space="preserve"> capacity</w:t>
      </w:r>
      <w:r>
        <w:rPr>
          <w:lang w:val="en-US"/>
        </w:rPr>
        <w:t>-</w:t>
      </w:r>
      <w:r w:rsidRPr="00CA7066">
        <w:rPr>
          <w:lang w:val="en-US"/>
        </w:rPr>
        <w:t>building programs,</w:t>
      </w:r>
      <w:r w:rsidRPr="00684D42">
        <w:rPr>
          <w:lang w:val="en-US"/>
        </w:rPr>
        <w:t xml:space="preserve"> using its blended learning model</w:t>
      </w:r>
      <w:r w:rsidRPr="00CA7066">
        <w:rPr>
          <w:lang w:val="en-US"/>
        </w:rPr>
        <w:t xml:space="preserve"> </w:t>
      </w:r>
      <w:r w:rsidRPr="00684D42">
        <w:rPr>
          <w:lang w:val="en-US"/>
        </w:rPr>
        <w:t>approach</w:t>
      </w:r>
      <w:r>
        <w:rPr>
          <w:lang w:val="en-US"/>
        </w:rPr>
        <w:t xml:space="preserve">. This </w:t>
      </w:r>
      <w:r w:rsidRPr="00684D42">
        <w:rPr>
          <w:lang w:val="en-US"/>
        </w:rPr>
        <w:t>combination of online modules and interactive sessions allow</w:t>
      </w:r>
      <w:r>
        <w:rPr>
          <w:lang w:val="en-US"/>
        </w:rPr>
        <w:t>s</w:t>
      </w:r>
      <w:r w:rsidRPr="00684D42">
        <w:rPr>
          <w:lang w:val="en-US"/>
        </w:rPr>
        <w:t xml:space="preserve"> the </w:t>
      </w:r>
      <w:r>
        <w:rPr>
          <w:lang w:val="en-US"/>
        </w:rPr>
        <w:t xml:space="preserve">Commission’s </w:t>
      </w:r>
      <w:r w:rsidRPr="00684D42">
        <w:rPr>
          <w:lang w:val="en-US"/>
        </w:rPr>
        <w:t>capacity</w:t>
      </w:r>
      <w:r>
        <w:rPr>
          <w:lang w:val="en-US"/>
        </w:rPr>
        <w:t>-</w:t>
      </w:r>
      <w:r w:rsidRPr="00684D42">
        <w:rPr>
          <w:lang w:val="en-US"/>
        </w:rPr>
        <w:t xml:space="preserve">building </w:t>
      </w:r>
      <w:r>
        <w:rPr>
          <w:lang w:val="en-US"/>
        </w:rPr>
        <w:t xml:space="preserve">work </w:t>
      </w:r>
      <w:r w:rsidRPr="00684D42">
        <w:rPr>
          <w:lang w:val="en-US"/>
        </w:rPr>
        <w:t>to continue</w:t>
      </w:r>
      <w:r>
        <w:rPr>
          <w:lang w:val="en-US"/>
        </w:rPr>
        <w:t>,</w:t>
      </w:r>
      <w:r w:rsidRPr="00684D42">
        <w:rPr>
          <w:lang w:val="en-US"/>
        </w:rPr>
        <w:t xml:space="preserve"> despite the COVID-19</w:t>
      </w:r>
      <w:r>
        <w:rPr>
          <w:lang w:val="en-US"/>
        </w:rPr>
        <w:t>-</w:t>
      </w:r>
      <w:r w:rsidRPr="00684D42">
        <w:rPr>
          <w:lang w:val="en-US"/>
        </w:rPr>
        <w:t xml:space="preserve">related travel restrictions and inability to meet face-to-face. </w:t>
      </w:r>
    </w:p>
    <w:p w14:paraId="24ECDAD7" w14:textId="7ED1C049" w:rsidR="00684D42" w:rsidRPr="00B93D1C" w:rsidRDefault="00684D42" w:rsidP="00CF084A">
      <w:pPr>
        <w:rPr>
          <w:rFonts w:eastAsiaTheme="minorHAnsi"/>
          <w:i/>
        </w:rPr>
      </w:pPr>
      <w:r w:rsidRPr="00B93D1C">
        <w:rPr>
          <w:i/>
        </w:rPr>
        <w:t>Vietnam Human Rights Fund</w:t>
      </w:r>
      <w:r w:rsidR="0040145D" w:rsidRPr="00B93D1C">
        <w:rPr>
          <w:i/>
        </w:rPr>
        <w:t xml:space="preserve"> 2017–2021</w:t>
      </w:r>
    </w:p>
    <w:p w14:paraId="6A2FD2B3" w14:textId="771EED7F" w:rsidR="00954AB4" w:rsidRPr="00684D42" w:rsidRDefault="00954AB4" w:rsidP="00954AB4">
      <w:pPr>
        <w:jc w:val="both"/>
        <w:rPr>
          <w:rFonts w:cs="Open Sans"/>
        </w:rPr>
      </w:pPr>
      <w:r w:rsidRPr="00684D42">
        <w:rPr>
          <w:rFonts w:cs="Open Sans"/>
        </w:rPr>
        <w:t>Under the Vietnam Human Rights Fund, the Commission has two initiatives</w:t>
      </w:r>
      <w:r w:rsidR="00D12B19">
        <w:rPr>
          <w:rFonts w:cs="Open Sans"/>
        </w:rPr>
        <w:t xml:space="preserve"> </w:t>
      </w:r>
      <w:r w:rsidR="00D12B19">
        <w:rPr>
          <w:color w:val="000000" w:themeColor="text1"/>
        </w:rPr>
        <w:t xml:space="preserve">– </w:t>
      </w:r>
      <w:r w:rsidRPr="00684D42">
        <w:rPr>
          <w:rFonts w:cs="Open Sans"/>
        </w:rPr>
        <w:t>the Human Rights Education Partnership</w:t>
      </w:r>
      <w:r>
        <w:rPr>
          <w:rFonts w:cs="Open Sans"/>
        </w:rPr>
        <w:t xml:space="preserve"> </w:t>
      </w:r>
      <w:r w:rsidRPr="00684D42">
        <w:rPr>
          <w:rFonts w:cs="Open Sans"/>
        </w:rPr>
        <w:t xml:space="preserve">and the Advancing Responsible Business Conduct Partnership. </w:t>
      </w:r>
      <w:r>
        <w:rPr>
          <w:rFonts w:cs="Open Sans"/>
        </w:rPr>
        <w:t>Supported by DFAT, b</w:t>
      </w:r>
      <w:r w:rsidRPr="00684D42">
        <w:rPr>
          <w:rFonts w:cs="Open Sans"/>
        </w:rPr>
        <w:t>oth Partnerships</w:t>
      </w:r>
      <w:r>
        <w:rPr>
          <w:rFonts w:cs="Open Sans"/>
        </w:rPr>
        <w:t xml:space="preserve"> </w:t>
      </w:r>
      <w:r w:rsidRPr="00684D42">
        <w:rPr>
          <w:rFonts w:cs="Open Sans"/>
        </w:rPr>
        <w:t>aim to contribute to the promotion and protection of human rights in Vietnam, over the 2017</w:t>
      </w:r>
      <w:r>
        <w:rPr>
          <w:rFonts w:cs="Open Sans"/>
        </w:rPr>
        <w:t>–</w:t>
      </w:r>
      <w:r w:rsidRPr="00684D42">
        <w:rPr>
          <w:rFonts w:cs="Open Sans"/>
        </w:rPr>
        <w:t>2021</w:t>
      </w:r>
      <w:r>
        <w:rPr>
          <w:rFonts w:cs="Open Sans"/>
        </w:rPr>
        <w:t xml:space="preserve"> period</w:t>
      </w:r>
      <w:r w:rsidRPr="00684D42">
        <w:rPr>
          <w:rFonts w:cs="Open Sans"/>
        </w:rPr>
        <w:t xml:space="preserve">. </w:t>
      </w:r>
    </w:p>
    <w:p w14:paraId="2AECE8F0" w14:textId="47B2FC1C" w:rsidR="00684D42" w:rsidRPr="0091751A" w:rsidRDefault="00684D42" w:rsidP="007F4DC0">
      <w:pPr>
        <w:rPr>
          <w:lang w:val="en-US"/>
        </w:rPr>
      </w:pPr>
      <w:r w:rsidRPr="0091751A">
        <w:rPr>
          <w:lang w:val="en-US"/>
        </w:rPr>
        <w:t>Human rights education</w:t>
      </w:r>
      <w:r w:rsidR="00036FBC">
        <w:rPr>
          <w:lang w:val="en-US"/>
        </w:rPr>
        <w:t xml:space="preserve"> partnership</w:t>
      </w:r>
      <w:r w:rsidRPr="0091751A">
        <w:rPr>
          <w:lang w:val="en-US"/>
        </w:rPr>
        <w:t>:</w:t>
      </w:r>
    </w:p>
    <w:p w14:paraId="6000DE9E" w14:textId="7C47BF59" w:rsidR="00684D42" w:rsidRPr="00684D42" w:rsidRDefault="00EA3076" w:rsidP="00CB1907">
      <w:pPr>
        <w:rPr>
          <w:rFonts w:cs="Open Sans"/>
          <w:color w:val="000000"/>
        </w:rPr>
      </w:pPr>
      <w:bookmarkStart w:id="206" w:name="_Hlk50636280"/>
      <w:r w:rsidRPr="00684D42">
        <w:rPr>
          <w:rFonts w:cs="Open Sans"/>
          <w:lang w:val="en-US"/>
        </w:rPr>
        <w:t>Under this partnership</w:t>
      </w:r>
      <w:r w:rsidR="00684D42" w:rsidRPr="00684D42">
        <w:rPr>
          <w:rFonts w:cs="Open Sans"/>
          <w:lang w:val="en-US"/>
        </w:rPr>
        <w:t xml:space="preserve"> with the Ho Chi Minh National Academy of Politics, the Commission developed</w:t>
      </w:r>
      <w:r w:rsidR="00C13990">
        <w:rPr>
          <w:rFonts w:cs="Open Sans"/>
          <w:lang w:val="en-US"/>
        </w:rPr>
        <w:t>,</w:t>
      </w:r>
      <w:r w:rsidR="00684D42" w:rsidRPr="00684D42">
        <w:rPr>
          <w:rFonts w:cs="Open Sans"/>
          <w:lang w:val="en-US"/>
        </w:rPr>
        <w:t xml:space="preserve"> and</w:t>
      </w:r>
      <w:r w:rsidR="00C13990">
        <w:rPr>
          <w:rFonts w:cs="Open Sans"/>
          <w:lang w:val="en-US"/>
        </w:rPr>
        <w:t xml:space="preserve"> </w:t>
      </w:r>
      <w:r w:rsidR="009C4801">
        <w:rPr>
          <w:rFonts w:cs="Open Sans"/>
          <w:lang w:val="en-US"/>
        </w:rPr>
        <w:t xml:space="preserve">ongoing, will </w:t>
      </w:r>
      <w:r w:rsidR="00684D42" w:rsidRPr="00684D42">
        <w:rPr>
          <w:rFonts w:cs="Open Sans"/>
          <w:lang w:val="en-US"/>
        </w:rPr>
        <w:t>host</w:t>
      </w:r>
      <w:r w:rsidR="009C4801">
        <w:rPr>
          <w:rFonts w:cs="Open Sans"/>
          <w:lang w:val="en-US"/>
        </w:rPr>
        <w:t xml:space="preserve"> </w:t>
      </w:r>
      <w:r w:rsidR="00684D42" w:rsidRPr="00684D42">
        <w:rPr>
          <w:rFonts w:cs="Open Sans"/>
          <w:lang w:val="en-US"/>
        </w:rPr>
        <w:t xml:space="preserve">three </w:t>
      </w:r>
      <w:r w:rsidR="009C4801">
        <w:rPr>
          <w:rFonts w:cs="Open Sans"/>
          <w:lang w:val="en-US"/>
        </w:rPr>
        <w:t xml:space="preserve">online </w:t>
      </w:r>
      <w:r w:rsidR="00684D42" w:rsidRPr="00684D42">
        <w:rPr>
          <w:rFonts w:cs="Open Sans"/>
          <w:lang w:val="en-US"/>
        </w:rPr>
        <w:t xml:space="preserve">training modules focused on human rights, human rights frameworks, and human rights education on its learning management system (LMS). </w:t>
      </w:r>
      <w:r w:rsidRPr="00684D42">
        <w:rPr>
          <w:rFonts w:cs="Open Sans"/>
          <w:lang w:val="en-US"/>
        </w:rPr>
        <w:t>In 2019</w:t>
      </w:r>
      <w:r>
        <w:rPr>
          <w:rFonts w:cs="Open Sans"/>
          <w:lang w:val="en-US"/>
        </w:rPr>
        <w:t>–20</w:t>
      </w:r>
      <w:r w:rsidRPr="00684D42">
        <w:rPr>
          <w:rFonts w:cs="Open Sans"/>
          <w:lang w:val="en-US"/>
        </w:rPr>
        <w:t>20</w:t>
      </w:r>
      <w:r>
        <w:rPr>
          <w:rFonts w:cs="Open Sans"/>
          <w:lang w:val="en-US"/>
        </w:rPr>
        <w:t>,</w:t>
      </w:r>
      <w:r w:rsidR="00684D42" w:rsidRPr="00684D42">
        <w:rPr>
          <w:rFonts w:cs="Open Sans"/>
          <w:lang w:val="en-US"/>
        </w:rPr>
        <w:t xml:space="preserve"> approximately 428 people had enrolled in one of the three online modules. </w:t>
      </w:r>
    </w:p>
    <w:bookmarkEnd w:id="206"/>
    <w:p w14:paraId="1C6942AB" w14:textId="30A427D8" w:rsidR="00684D42" w:rsidRPr="00684D42" w:rsidRDefault="00684D42" w:rsidP="00CB1907">
      <w:pPr>
        <w:rPr>
          <w:rFonts w:cs="Open Sans"/>
          <w:lang w:val="en-US"/>
        </w:rPr>
      </w:pPr>
      <w:r w:rsidRPr="00684D42">
        <w:rPr>
          <w:rFonts w:cs="Open Sans"/>
          <w:lang w:val="en-US"/>
        </w:rPr>
        <w:t>In conjunction with the online modules, the Commission also facilitated a face-to-face ‘Train the Trainer’ program in Human Rights Education. The primary objective of the workshops was to develop the confidence and skills of a group of university-level human rights lecturers to deliver forthcoming workshops on human rights education for teachers and education officials. There were 15 law lecturers from five academic institutions who participated and four observers from the Ministry of Education and Training.</w:t>
      </w:r>
    </w:p>
    <w:p w14:paraId="6346B3A2" w14:textId="6D5EB6EF" w:rsidR="00AC1AFE" w:rsidRDefault="00684D42" w:rsidP="00CB1907">
      <w:pPr>
        <w:rPr>
          <w:rFonts w:cs="Open Sans"/>
        </w:rPr>
      </w:pPr>
      <w:r w:rsidRPr="00684D42">
        <w:rPr>
          <w:rFonts w:cs="Open Sans"/>
        </w:rPr>
        <w:lastRenderedPageBreak/>
        <w:t xml:space="preserve">The immediate outcome of the training </w:t>
      </w:r>
      <w:r w:rsidR="00CB1907">
        <w:rPr>
          <w:rFonts w:cs="Open Sans"/>
        </w:rPr>
        <w:t xml:space="preserve">is that participants </w:t>
      </w:r>
      <w:r w:rsidR="009E09C5">
        <w:rPr>
          <w:rFonts w:cs="Open Sans"/>
        </w:rPr>
        <w:t xml:space="preserve">should </w:t>
      </w:r>
      <w:r w:rsidR="00CB1907">
        <w:rPr>
          <w:rFonts w:cs="Open Sans"/>
        </w:rPr>
        <w:t>have an</w:t>
      </w:r>
      <w:r w:rsidRPr="00684D42">
        <w:rPr>
          <w:rFonts w:cs="Open Sans"/>
        </w:rPr>
        <w:t xml:space="preserve"> enhanced understanding of the purpose and principles of human rights education</w:t>
      </w:r>
      <w:r w:rsidR="00CB1907">
        <w:rPr>
          <w:rFonts w:cs="Open Sans"/>
        </w:rPr>
        <w:t>,</w:t>
      </w:r>
      <w:r w:rsidRPr="00684D42">
        <w:rPr>
          <w:rFonts w:cs="Open Sans"/>
        </w:rPr>
        <w:t xml:space="preserve"> and effective adult learning methodologies. To </w:t>
      </w:r>
      <w:r w:rsidR="000C67D7">
        <w:rPr>
          <w:rFonts w:cs="Open Sans"/>
        </w:rPr>
        <w:t>assess</w:t>
      </w:r>
      <w:r w:rsidR="000C67D7" w:rsidRPr="00684D42">
        <w:rPr>
          <w:rFonts w:cs="Open Sans"/>
        </w:rPr>
        <w:t xml:space="preserve"> </w:t>
      </w:r>
      <w:r w:rsidR="003C1569">
        <w:rPr>
          <w:rFonts w:cs="Open Sans"/>
        </w:rPr>
        <w:t>these</w:t>
      </w:r>
      <w:r w:rsidR="000C67D7" w:rsidRPr="00684D42">
        <w:rPr>
          <w:rFonts w:cs="Open Sans"/>
        </w:rPr>
        <w:t xml:space="preserve"> changes in knowledge, skills, and attitudes, participants were asked to complete a feedback </w:t>
      </w:r>
      <w:r w:rsidR="000C67D7" w:rsidRPr="00381DD3">
        <w:rPr>
          <w:rFonts w:cs="Open Sans"/>
        </w:rPr>
        <w:t>survey</w:t>
      </w:r>
      <w:r w:rsidR="00381DD3" w:rsidRPr="00381DD3">
        <w:rPr>
          <w:rFonts w:cs="Open Sans"/>
        </w:rPr>
        <w:t>, including rating</w:t>
      </w:r>
      <w:r w:rsidR="000C67D7" w:rsidRPr="00381DD3">
        <w:rPr>
          <w:rFonts w:cs="Open Sans"/>
        </w:rPr>
        <w:t xml:space="preserve"> their</w:t>
      </w:r>
      <w:r w:rsidR="000C67D7" w:rsidRPr="00684D42">
        <w:rPr>
          <w:rFonts w:cs="Open Sans"/>
        </w:rPr>
        <w:t xml:space="preserve"> knowledge, skills, and attitudes both before and after the workshop</w:t>
      </w:r>
      <w:r w:rsidR="000C67D7">
        <w:rPr>
          <w:rFonts w:cs="Open Sans"/>
        </w:rPr>
        <w:t>,</w:t>
      </w:r>
      <w:r w:rsidR="000C67D7" w:rsidRPr="00684D42">
        <w:rPr>
          <w:rFonts w:cs="Open Sans"/>
        </w:rPr>
        <w:t xml:space="preserve"> in relation to a series of statements</w:t>
      </w:r>
      <w:r w:rsidR="009E09C5">
        <w:rPr>
          <w:rFonts w:cs="Open Sans"/>
        </w:rPr>
        <w:t>:</w:t>
      </w:r>
    </w:p>
    <w:tbl>
      <w:tblPr>
        <w:tblStyle w:val="TableGrid"/>
        <w:tblW w:w="0" w:type="auto"/>
        <w:tblCellMar>
          <w:top w:w="284" w:type="dxa"/>
          <w:left w:w="284" w:type="dxa"/>
          <w:bottom w:w="284" w:type="dxa"/>
          <w:right w:w="284" w:type="dxa"/>
        </w:tblCellMar>
        <w:tblLook w:val="04A0" w:firstRow="1" w:lastRow="0" w:firstColumn="1" w:lastColumn="0" w:noHBand="0" w:noVBand="1"/>
      </w:tblPr>
      <w:tblGrid>
        <w:gridCol w:w="9070"/>
      </w:tblGrid>
      <w:tr w:rsidR="00AC1AFE" w14:paraId="05A7EBD8" w14:textId="77777777" w:rsidTr="006F11EC">
        <w:tc>
          <w:tcPr>
            <w:tcW w:w="9736" w:type="dxa"/>
            <w:tcBorders>
              <w:top w:val="nil"/>
              <w:left w:val="nil"/>
              <w:bottom w:val="nil"/>
              <w:right w:val="nil"/>
            </w:tcBorders>
            <w:shd w:val="clear" w:color="auto" w:fill="E7E6E6" w:themeFill="background2"/>
          </w:tcPr>
          <w:p w14:paraId="1494FE83" w14:textId="743A8C3E" w:rsidR="00181CFF" w:rsidRDefault="00AC1AFE" w:rsidP="00AC1AFE">
            <w:pPr>
              <w:rPr>
                <w:rFonts w:cs="Open Sans"/>
              </w:rPr>
            </w:pPr>
            <w:r w:rsidRPr="00684D42">
              <w:rPr>
                <w:rFonts w:cs="Open Sans"/>
              </w:rPr>
              <w:t xml:space="preserve">Overall, responses </w:t>
            </w:r>
            <w:r>
              <w:rPr>
                <w:rFonts w:cs="Open Sans"/>
              </w:rPr>
              <w:t xml:space="preserve">indicated that </w:t>
            </w:r>
            <w:r w:rsidRPr="00AC1AFE">
              <w:rPr>
                <w:rFonts w:cs="Open Sans"/>
              </w:rPr>
              <w:t>33–46% increased</w:t>
            </w:r>
            <w:r w:rsidR="00181CFF">
              <w:rPr>
                <w:rFonts w:cs="Open Sans"/>
              </w:rPr>
              <w:t>:</w:t>
            </w:r>
            <w:r w:rsidRPr="00AC1AFE">
              <w:rPr>
                <w:rFonts w:cs="Open Sans"/>
              </w:rPr>
              <w:t xml:space="preserve"> </w:t>
            </w:r>
          </w:p>
          <w:p w14:paraId="0F007842" w14:textId="2B628338" w:rsidR="00181CFF" w:rsidRDefault="00AC1AFE" w:rsidP="00F86C27">
            <w:pPr>
              <w:pStyle w:val="ListParagraph"/>
              <w:numPr>
                <w:ilvl w:val="0"/>
                <w:numId w:val="52"/>
              </w:numPr>
              <w:rPr>
                <w:rFonts w:cs="Open Sans"/>
              </w:rPr>
            </w:pPr>
            <w:r w:rsidRPr="00181CFF">
              <w:rPr>
                <w:rFonts w:cs="Open Sans"/>
              </w:rPr>
              <w:t>their knowledge and understanding of human rights education and adult learning principles</w:t>
            </w:r>
            <w:r w:rsidR="00181CFF">
              <w:rPr>
                <w:rFonts w:cs="Open Sans"/>
              </w:rPr>
              <w:t>, and</w:t>
            </w:r>
          </w:p>
          <w:p w14:paraId="1C215686" w14:textId="77777777" w:rsidR="00181CFF" w:rsidRDefault="00181CFF" w:rsidP="00F86C27">
            <w:pPr>
              <w:pStyle w:val="ListParagraph"/>
              <w:numPr>
                <w:ilvl w:val="0"/>
                <w:numId w:val="52"/>
              </w:numPr>
              <w:rPr>
                <w:rFonts w:cs="Open Sans"/>
              </w:rPr>
            </w:pPr>
            <w:r>
              <w:rPr>
                <w:rFonts w:cs="Open Sans"/>
              </w:rPr>
              <w:t>t</w:t>
            </w:r>
            <w:r w:rsidR="00AC1AFE" w:rsidRPr="00181CFF">
              <w:rPr>
                <w:rFonts w:cs="Open Sans"/>
              </w:rPr>
              <w:t xml:space="preserve">heir confidence to apply those principles in upcoming human rights education workshops. </w:t>
            </w:r>
          </w:p>
          <w:p w14:paraId="4D4C2D97" w14:textId="7D50B449" w:rsidR="00AC1AFE" w:rsidRPr="00181CFF" w:rsidRDefault="00AC1AFE" w:rsidP="00181CFF">
            <w:pPr>
              <w:rPr>
                <w:rFonts w:cs="Open Sans"/>
              </w:rPr>
            </w:pPr>
            <w:r w:rsidRPr="00181CFF">
              <w:rPr>
                <w:rFonts w:cs="Open Sans"/>
              </w:rPr>
              <w:t xml:space="preserve">Qualitative </w:t>
            </w:r>
            <w:r w:rsidRPr="00181CFF">
              <w:rPr>
                <w:rFonts w:cs="Open Sans"/>
                <w:lang w:val="en-US"/>
              </w:rPr>
              <w:t xml:space="preserve">feedback also demonstrated training benefits experienced by the respondents: </w:t>
            </w:r>
          </w:p>
          <w:p w14:paraId="7E7DD291" w14:textId="77777777" w:rsidR="00AC1AFE" w:rsidRPr="0045620B" w:rsidRDefault="00AC1AFE" w:rsidP="00AC1AFE">
            <w:pPr>
              <w:spacing w:before="120" w:after="120"/>
              <w:ind w:left="720"/>
              <w:jc w:val="both"/>
              <w:rPr>
                <w:rFonts w:cs="Open Sans"/>
                <w:sz w:val="22"/>
                <w:szCs w:val="22"/>
                <w:lang w:val="en-US"/>
              </w:rPr>
            </w:pPr>
            <w:r w:rsidRPr="0045620B">
              <w:rPr>
                <w:rFonts w:cs="Open Sans"/>
                <w:sz w:val="22"/>
                <w:szCs w:val="22"/>
                <w:lang w:val="en-US"/>
              </w:rPr>
              <w:t xml:space="preserve">‘The interactive method was interesting which enhanced learning.’ </w:t>
            </w:r>
          </w:p>
          <w:p w14:paraId="3C040747" w14:textId="77777777" w:rsidR="00AC1AFE" w:rsidRPr="0045620B" w:rsidRDefault="00AC1AFE" w:rsidP="00AC1AFE">
            <w:pPr>
              <w:spacing w:before="120" w:after="120"/>
              <w:ind w:left="720"/>
              <w:jc w:val="both"/>
              <w:rPr>
                <w:rFonts w:cs="Open Sans"/>
                <w:sz w:val="22"/>
                <w:szCs w:val="22"/>
                <w:lang w:val="en-US"/>
              </w:rPr>
            </w:pPr>
            <w:r w:rsidRPr="0045620B">
              <w:rPr>
                <w:rFonts w:cs="Open Sans"/>
                <w:sz w:val="22"/>
                <w:szCs w:val="22"/>
                <w:lang w:val="en-US"/>
              </w:rPr>
              <w:t xml:space="preserve">‘The online course (training) was very useful.’ </w:t>
            </w:r>
          </w:p>
          <w:p w14:paraId="0197F95A" w14:textId="77777777" w:rsidR="00AC1AFE" w:rsidRPr="0045620B" w:rsidRDefault="00AC1AFE" w:rsidP="00AC1AFE">
            <w:pPr>
              <w:spacing w:before="0" w:after="0"/>
              <w:ind w:left="720"/>
              <w:jc w:val="both"/>
              <w:rPr>
                <w:rFonts w:cs="Open Sans"/>
                <w:sz w:val="22"/>
                <w:szCs w:val="22"/>
                <w:lang w:val="en-US"/>
              </w:rPr>
            </w:pPr>
            <w:r w:rsidRPr="0045620B">
              <w:rPr>
                <w:rFonts w:cs="Open Sans"/>
                <w:sz w:val="22"/>
                <w:szCs w:val="22"/>
                <w:lang w:val="en-US"/>
              </w:rPr>
              <w:t>‘I have learned quite a bit about important pedagogical skills from lecturers as well as classmates.’</w:t>
            </w:r>
          </w:p>
          <w:p w14:paraId="3F5C187A" w14:textId="77777777" w:rsidR="00AC1AFE" w:rsidRPr="0045620B" w:rsidRDefault="00AC1AFE" w:rsidP="00AC1AFE">
            <w:pPr>
              <w:spacing w:before="0" w:after="0"/>
              <w:ind w:left="1440"/>
              <w:jc w:val="right"/>
              <w:rPr>
                <w:rFonts w:cs="Open Sans"/>
                <w:sz w:val="22"/>
                <w:szCs w:val="22"/>
                <w:lang w:val="en-US"/>
              </w:rPr>
            </w:pPr>
            <w:r w:rsidRPr="0045620B">
              <w:rPr>
                <w:rFonts w:cs="Open Sans"/>
                <w:sz w:val="22"/>
                <w:szCs w:val="22"/>
                <w:lang w:val="en-US"/>
              </w:rPr>
              <w:t>—survey respondents</w:t>
            </w:r>
          </w:p>
          <w:p w14:paraId="530F1BBC" w14:textId="49077D3B" w:rsidR="00B3256C" w:rsidRPr="00AC1AFE" w:rsidRDefault="00B3256C" w:rsidP="00AC1AFE">
            <w:pPr>
              <w:spacing w:before="0" w:after="0"/>
              <w:ind w:left="1440"/>
              <w:jc w:val="right"/>
              <w:rPr>
                <w:rFonts w:cs="Open Sans"/>
                <w:lang w:val="en-US"/>
              </w:rPr>
            </w:pPr>
          </w:p>
        </w:tc>
      </w:tr>
    </w:tbl>
    <w:p w14:paraId="007B353A" w14:textId="387EAB45" w:rsidR="00414979" w:rsidRDefault="00414979" w:rsidP="00684D42">
      <w:pPr>
        <w:jc w:val="both"/>
        <w:rPr>
          <w:rFonts w:cs="Open Sans"/>
          <w:lang w:val="en-US"/>
        </w:rPr>
      </w:pPr>
      <w:r w:rsidRPr="00684D42">
        <w:rPr>
          <w:rFonts w:cs="Open Sans"/>
        </w:rPr>
        <w:t>Advancing Responsible Business Conduct Partnership</w:t>
      </w:r>
      <w:r>
        <w:rPr>
          <w:rFonts w:cs="Open Sans"/>
        </w:rPr>
        <w:t>:</w:t>
      </w:r>
    </w:p>
    <w:p w14:paraId="357BA45A" w14:textId="4DD1929C" w:rsidR="00DE4D4E" w:rsidRDefault="00DE4D4E" w:rsidP="00DE4D4E">
      <w:pPr>
        <w:rPr>
          <w:rFonts w:cs="Open Sans"/>
          <w:lang w:val="en-US"/>
        </w:rPr>
      </w:pPr>
      <w:r>
        <w:rPr>
          <w:rFonts w:cs="Open Sans"/>
          <w:lang w:val="en-US"/>
        </w:rPr>
        <w:t xml:space="preserve">This </w:t>
      </w:r>
      <w:r w:rsidR="00ED1284">
        <w:rPr>
          <w:rFonts w:cs="Open Sans"/>
          <w:lang w:val="en-US"/>
        </w:rPr>
        <w:t>P</w:t>
      </w:r>
      <w:r>
        <w:rPr>
          <w:rFonts w:cs="Open Sans"/>
          <w:lang w:val="en-US"/>
        </w:rPr>
        <w:t xml:space="preserve">artnership </w:t>
      </w:r>
      <w:r w:rsidRPr="00684D42">
        <w:rPr>
          <w:rFonts w:cs="Open Sans"/>
          <w:lang w:val="en-US"/>
        </w:rPr>
        <w:t xml:space="preserve">with the Vietnamese Chamber of Commerce and Industry (VCCI) aims to advance responsible business conduct in Vietnam through increasing the human rights knowledge and capabilities of businesses and future business leaders. Under this partnership, the Commission has facilitated the attendance of VCCI partners at international and interregional forums on </w:t>
      </w:r>
      <w:r>
        <w:rPr>
          <w:rFonts w:cs="Open Sans"/>
          <w:lang w:val="en-US"/>
        </w:rPr>
        <w:t>b</w:t>
      </w:r>
      <w:r w:rsidRPr="00684D42">
        <w:rPr>
          <w:rFonts w:cs="Open Sans"/>
          <w:lang w:val="en-US"/>
        </w:rPr>
        <w:t xml:space="preserve">usiness and </w:t>
      </w:r>
      <w:r>
        <w:rPr>
          <w:rFonts w:cs="Open Sans"/>
          <w:lang w:val="en-US"/>
        </w:rPr>
        <w:t>h</w:t>
      </w:r>
      <w:r w:rsidRPr="00684D42">
        <w:rPr>
          <w:rFonts w:cs="Open Sans"/>
          <w:lang w:val="en-US"/>
        </w:rPr>
        <w:t>u</w:t>
      </w:r>
      <w:r w:rsidRPr="00F4476B">
        <w:rPr>
          <w:rFonts w:cs="Open Sans"/>
          <w:lang w:val="en-US"/>
        </w:rPr>
        <w:t>man rights</w:t>
      </w:r>
      <w:r w:rsidRPr="00684D42">
        <w:rPr>
          <w:rFonts w:cs="Open Sans"/>
          <w:lang w:val="en-US"/>
        </w:rPr>
        <w:t xml:space="preserve">, raising their awareness and understanding of the need for human rights protection in Vietnam. </w:t>
      </w:r>
    </w:p>
    <w:p w14:paraId="7A800B31" w14:textId="28FFBC57" w:rsidR="00DE4D4E" w:rsidRDefault="00DE4D4E" w:rsidP="00DE4D4E">
      <w:pPr>
        <w:shd w:val="clear" w:color="auto" w:fill="FFFFFF"/>
        <w:rPr>
          <w:rFonts w:cs="Open Sans"/>
          <w:lang w:val="en-US"/>
        </w:rPr>
      </w:pPr>
      <w:r w:rsidRPr="0004552B">
        <w:rPr>
          <w:rFonts w:cs="Open Sans"/>
          <w:lang w:val="en-US"/>
        </w:rPr>
        <w:lastRenderedPageBreak/>
        <w:t xml:space="preserve">The Commission has also been involved in drafting a </w:t>
      </w:r>
      <w:r w:rsidRPr="00B723AD">
        <w:rPr>
          <w:rFonts w:cs="Open Sans"/>
          <w:i/>
          <w:lang w:val="en-US"/>
        </w:rPr>
        <w:t xml:space="preserve">Responsible Business </w:t>
      </w:r>
      <w:r w:rsidRPr="00B723AD">
        <w:rPr>
          <w:rFonts w:cs="Open Sans"/>
          <w:i/>
          <w:iCs/>
          <w:lang w:val="en-US"/>
        </w:rPr>
        <w:t>Conduct</w:t>
      </w:r>
      <w:r w:rsidRPr="0004552B">
        <w:rPr>
          <w:rFonts w:cs="Open Sans"/>
          <w:lang w:val="en-US"/>
        </w:rPr>
        <w:t xml:space="preserve"> sector guide, focusing on human rights concerns in the Footwear and Apparel sector in Vietnam. The </w:t>
      </w:r>
      <w:r w:rsidR="00006DB6" w:rsidRPr="0004552B">
        <w:rPr>
          <w:rFonts w:cs="Open Sans"/>
          <w:lang w:val="en-US"/>
        </w:rPr>
        <w:t>G</w:t>
      </w:r>
      <w:r w:rsidRPr="0004552B">
        <w:rPr>
          <w:rFonts w:cs="Open Sans"/>
          <w:lang w:val="en-US"/>
        </w:rPr>
        <w:t xml:space="preserve">uide will be the first of a number, each providing guidance on how businesses </w:t>
      </w:r>
      <w:r w:rsidR="009E5302" w:rsidRPr="0004552B">
        <w:rPr>
          <w:rFonts w:cs="Open Sans"/>
          <w:lang w:val="en-US"/>
        </w:rPr>
        <w:t>in Vietn</w:t>
      </w:r>
      <w:r w:rsidR="002029C0" w:rsidRPr="0004552B">
        <w:rPr>
          <w:rFonts w:cs="Open Sans"/>
          <w:lang w:val="en-US"/>
        </w:rPr>
        <w:t>am</w:t>
      </w:r>
      <w:r w:rsidRPr="0004552B">
        <w:rPr>
          <w:rFonts w:cs="Open Sans"/>
          <w:lang w:val="en-US"/>
        </w:rPr>
        <w:t xml:space="preserve"> can implement human rights into their operations. The information contained in the </w:t>
      </w:r>
      <w:r w:rsidR="00507004" w:rsidRPr="0004552B">
        <w:rPr>
          <w:rFonts w:cs="Open Sans"/>
          <w:lang w:val="en-US"/>
        </w:rPr>
        <w:t>g</w:t>
      </w:r>
      <w:r w:rsidRPr="0004552B">
        <w:rPr>
          <w:rFonts w:cs="Open Sans"/>
          <w:lang w:val="en-US"/>
        </w:rPr>
        <w:t xml:space="preserve">uides will also be used as a framework for subsequent business and stakeholder workshops and training for </w:t>
      </w:r>
      <w:r w:rsidR="00A36E23" w:rsidRPr="0004552B">
        <w:rPr>
          <w:rFonts w:cs="Open Sans"/>
          <w:lang w:val="en-US"/>
        </w:rPr>
        <w:t>higher education profess</w:t>
      </w:r>
      <w:r w:rsidR="00F30926" w:rsidRPr="0004552B">
        <w:rPr>
          <w:rFonts w:cs="Open Sans"/>
          <w:lang w:val="en-US"/>
        </w:rPr>
        <w:t>ionals teaching business studies.</w:t>
      </w:r>
    </w:p>
    <w:p w14:paraId="79E5204F" w14:textId="0BA5473B" w:rsidR="00684D42" w:rsidRPr="00684D42" w:rsidRDefault="00684D42" w:rsidP="00684D42">
      <w:pPr>
        <w:shd w:val="clear" w:color="auto" w:fill="FFFFFF"/>
        <w:rPr>
          <w:rFonts w:cs="Open Sans"/>
          <w:color w:val="000000"/>
        </w:rPr>
      </w:pPr>
      <w:r w:rsidRPr="00684D42">
        <w:rPr>
          <w:rFonts w:cs="Open Sans"/>
          <w:color w:val="000000"/>
        </w:rPr>
        <w:t xml:space="preserve">The outcomes of this Partnership </w:t>
      </w:r>
      <w:r w:rsidR="00D82624">
        <w:rPr>
          <w:rFonts w:cs="Open Sans"/>
          <w:color w:val="000000"/>
        </w:rPr>
        <w:t>build</w:t>
      </w:r>
      <w:r w:rsidRPr="00684D42">
        <w:rPr>
          <w:rFonts w:cs="Open Sans"/>
          <w:color w:val="000000"/>
        </w:rPr>
        <w:t xml:space="preserve"> the capacity of the VCCI and business in Vietnam to understand and incorporate human rights frameworks, principles and practices into their business operations, with the aim of reducing human rights harms. Uptake and application of the Guide (and successive </w:t>
      </w:r>
      <w:r w:rsidR="00ED1284">
        <w:rPr>
          <w:rFonts w:cs="Open Sans"/>
          <w:color w:val="000000"/>
        </w:rPr>
        <w:t>g</w:t>
      </w:r>
      <w:r w:rsidRPr="00684D42">
        <w:rPr>
          <w:rFonts w:cs="Open Sans"/>
          <w:color w:val="000000"/>
        </w:rPr>
        <w:t xml:space="preserve">uides) in Vietnam will be demonstrated more clearly in Year 2 of this partnership. </w:t>
      </w:r>
    </w:p>
    <w:p w14:paraId="66156A03" w14:textId="77777777" w:rsidR="00684D42" w:rsidRPr="006B3EEB" w:rsidRDefault="00684D42" w:rsidP="005D1363">
      <w:pPr>
        <w:rPr>
          <w:rFonts w:eastAsiaTheme="minorHAnsi"/>
          <w:i/>
        </w:rPr>
      </w:pPr>
      <w:r w:rsidRPr="006B3EEB">
        <w:rPr>
          <w:i/>
        </w:rPr>
        <w:t>Human Rights, Technology and Cyber Security in Vietnam</w:t>
      </w:r>
    </w:p>
    <w:p w14:paraId="0496A9CD" w14:textId="6CC9C044" w:rsidR="00F362F1" w:rsidRPr="00684D42" w:rsidRDefault="00684D42" w:rsidP="00F362F1">
      <w:pPr>
        <w:rPr>
          <w:rFonts w:cs="Open Sans"/>
        </w:rPr>
      </w:pPr>
      <w:r w:rsidRPr="00684D42">
        <w:rPr>
          <w:rFonts w:cs="Open Sans"/>
        </w:rPr>
        <w:t xml:space="preserve">Developed in response to a request from Vietnamese Government representatives, the Human Rights, Technology and Cyber Security program aims to increase the understanding and commitment of Government of Vietnam officials regarding human rights online and the importance of an open, free and secure internet. </w:t>
      </w:r>
      <w:r w:rsidR="00F362F1">
        <w:rPr>
          <w:rFonts w:cs="Open Sans"/>
        </w:rPr>
        <w:t>W</w:t>
      </w:r>
      <w:r w:rsidR="00F362F1" w:rsidRPr="00684D42">
        <w:rPr>
          <w:rFonts w:cs="Open Sans"/>
        </w:rPr>
        <w:t>ith the support of DFAT</w:t>
      </w:r>
      <w:r w:rsidR="00F362F1">
        <w:rPr>
          <w:rFonts w:cs="Open Sans"/>
        </w:rPr>
        <w:t>,</w:t>
      </w:r>
      <w:r w:rsidR="00F362F1" w:rsidRPr="00684D42">
        <w:rPr>
          <w:rFonts w:cs="Open Sans"/>
        </w:rPr>
        <w:t xml:space="preserve"> </w:t>
      </w:r>
      <w:r w:rsidR="00F362F1">
        <w:rPr>
          <w:rFonts w:cs="Open Sans"/>
        </w:rPr>
        <w:t>i</w:t>
      </w:r>
      <w:r w:rsidR="00F362F1" w:rsidRPr="00684D42">
        <w:rPr>
          <w:rFonts w:cs="Open Sans"/>
        </w:rPr>
        <w:t>n partnering with Vietnamese Government departments, the Commission also seeks to strengthen</w:t>
      </w:r>
      <w:r w:rsidR="00F362F1">
        <w:rPr>
          <w:rFonts w:cs="Open Sans"/>
        </w:rPr>
        <w:t xml:space="preserve"> existing </w:t>
      </w:r>
      <w:r w:rsidR="00F362F1" w:rsidRPr="00684D42">
        <w:rPr>
          <w:rFonts w:cs="Open Sans"/>
        </w:rPr>
        <w:t xml:space="preserve">and establish </w:t>
      </w:r>
      <w:r w:rsidR="00F362F1">
        <w:rPr>
          <w:rFonts w:cs="Open Sans"/>
        </w:rPr>
        <w:t xml:space="preserve">new </w:t>
      </w:r>
      <w:r w:rsidR="00F362F1" w:rsidRPr="00684D42">
        <w:rPr>
          <w:rFonts w:cs="Open Sans"/>
        </w:rPr>
        <w:t xml:space="preserve">networks between Australia and Vietnam. </w:t>
      </w:r>
    </w:p>
    <w:p w14:paraId="08FA8A3E" w14:textId="60CC62DE" w:rsidR="00684D42" w:rsidRPr="00684D42" w:rsidRDefault="00684D42" w:rsidP="00684D42">
      <w:pPr>
        <w:rPr>
          <w:rFonts w:ascii="Calibri" w:hAnsi="Calibri"/>
          <w:sz w:val="22"/>
          <w:szCs w:val="22"/>
        </w:rPr>
      </w:pPr>
      <w:r w:rsidRPr="00684D42">
        <w:rPr>
          <w:rFonts w:cs="Open Sans"/>
        </w:rPr>
        <w:t xml:space="preserve">The Commission is in the process of developing online training modules that focus on key topics including human rights online, online security for women and children, privacy online, hate speech online and </w:t>
      </w:r>
      <w:r w:rsidR="00BE015E">
        <w:rPr>
          <w:rFonts w:cs="Open Sans"/>
        </w:rPr>
        <w:t xml:space="preserve">human rights and </w:t>
      </w:r>
      <w:r w:rsidRPr="00684D42">
        <w:rPr>
          <w:rFonts w:cs="Open Sans"/>
        </w:rPr>
        <w:t xml:space="preserve">artificial intelligence. These online modules will form part of a blended learning approach that will promote a more robust and informed approach to human rights online in Vietnam. </w:t>
      </w:r>
    </w:p>
    <w:p w14:paraId="24E28D21" w14:textId="63C1482B" w:rsidR="00684D42" w:rsidRPr="006B3EEB" w:rsidRDefault="00684D42" w:rsidP="005D1363">
      <w:pPr>
        <w:rPr>
          <w:i/>
        </w:rPr>
      </w:pPr>
      <w:r w:rsidRPr="006B3EEB">
        <w:rPr>
          <w:i/>
        </w:rPr>
        <w:t>Lao PDR-Australia Human Rights Technical Cooperation Program</w:t>
      </w:r>
      <w:r w:rsidR="000D6DD9" w:rsidRPr="006B3EEB">
        <w:rPr>
          <w:i/>
        </w:rPr>
        <w:t xml:space="preserve"> (HR</w:t>
      </w:r>
      <w:r w:rsidR="001B759D" w:rsidRPr="006B3EEB">
        <w:rPr>
          <w:i/>
        </w:rPr>
        <w:t>TCP)</w:t>
      </w:r>
    </w:p>
    <w:p w14:paraId="224CEF1A" w14:textId="7F24CC83" w:rsidR="00684D42" w:rsidRPr="00684D42" w:rsidRDefault="00684D42" w:rsidP="00684D42">
      <w:pPr>
        <w:shd w:val="clear" w:color="auto" w:fill="FFFFFF"/>
        <w:rPr>
          <w:color w:val="201F1E"/>
        </w:rPr>
      </w:pPr>
      <w:r w:rsidRPr="00684D42">
        <w:rPr>
          <w:rFonts w:cs="Open Sans"/>
          <w:color w:val="201F1E"/>
          <w:shd w:val="clear" w:color="auto" w:fill="FFFFFF"/>
        </w:rPr>
        <w:t>The Lao PDR-Australia HRTCP is designed to strengthen the promotion and protection of human rights in the Lao PDR, by sharing Australia</w:t>
      </w:r>
      <w:r w:rsidR="004202B1">
        <w:rPr>
          <w:rFonts w:cs="Open Sans"/>
          <w:color w:val="201F1E"/>
          <w:shd w:val="clear" w:color="auto" w:fill="FFFFFF"/>
        </w:rPr>
        <w:t>’</w:t>
      </w:r>
      <w:r w:rsidRPr="00684D42">
        <w:rPr>
          <w:rFonts w:cs="Open Sans"/>
          <w:color w:val="201F1E"/>
          <w:shd w:val="clear" w:color="auto" w:fill="FFFFFF"/>
        </w:rPr>
        <w:t>s experience</w:t>
      </w:r>
      <w:r w:rsidR="00357F89">
        <w:rPr>
          <w:rFonts w:cs="Open Sans"/>
          <w:color w:val="201F1E"/>
          <w:shd w:val="clear" w:color="auto" w:fill="FFFFFF"/>
        </w:rPr>
        <w:t>s</w:t>
      </w:r>
      <w:r w:rsidRPr="00684D42">
        <w:rPr>
          <w:rFonts w:cs="Open Sans"/>
          <w:color w:val="201F1E"/>
          <w:shd w:val="clear" w:color="auto" w:fill="FFFFFF"/>
        </w:rPr>
        <w:t xml:space="preserve">, supporting the Lao Government to enhance its engagement with the United Nations human rights mechanisms and building capacity around the </w:t>
      </w:r>
      <w:r w:rsidRPr="00A27261">
        <w:rPr>
          <w:rFonts w:cs="Open Sans"/>
          <w:i/>
          <w:color w:val="201F1E"/>
          <w:shd w:val="clear" w:color="auto" w:fill="FFFFFF"/>
        </w:rPr>
        <w:t>Convention on the Rights of People with Disability</w:t>
      </w:r>
      <w:r w:rsidRPr="00684D42">
        <w:rPr>
          <w:rFonts w:cs="Open Sans"/>
          <w:color w:val="201F1E"/>
          <w:shd w:val="clear" w:color="auto" w:fill="FFFFFF"/>
        </w:rPr>
        <w:t xml:space="preserve"> (CRPD), the International </w:t>
      </w:r>
      <w:r w:rsidRPr="00A27261">
        <w:rPr>
          <w:rFonts w:cs="Open Sans"/>
          <w:i/>
          <w:color w:val="201F1E"/>
          <w:shd w:val="clear" w:color="auto" w:fill="FFFFFF"/>
        </w:rPr>
        <w:t>Covenant on Economic, Social and Cultural Rights</w:t>
      </w:r>
      <w:r w:rsidRPr="00684D42">
        <w:rPr>
          <w:rFonts w:cs="Open Sans"/>
          <w:color w:val="201F1E"/>
          <w:shd w:val="clear" w:color="auto" w:fill="FFFFFF"/>
        </w:rPr>
        <w:t xml:space="preserve"> (ICESCR) and the Universal Periodic Review (UPR).</w:t>
      </w:r>
    </w:p>
    <w:p w14:paraId="663B967B" w14:textId="013CE219" w:rsidR="000D6DD9" w:rsidRPr="00684D42" w:rsidRDefault="000D6DD9" w:rsidP="000D6DD9">
      <w:pPr>
        <w:shd w:val="clear" w:color="auto" w:fill="FFFFFF"/>
        <w:rPr>
          <w:color w:val="201F1E"/>
        </w:rPr>
      </w:pPr>
      <w:r w:rsidRPr="00684D42">
        <w:rPr>
          <w:rFonts w:cs="Open Sans"/>
          <w:color w:val="201F1E"/>
          <w:shd w:val="clear" w:color="auto" w:fill="FFFFFF"/>
        </w:rPr>
        <w:lastRenderedPageBreak/>
        <w:t>In this period</w:t>
      </w:r>
      <w:r>
        <w:rPr>
          <w:rFonts w:cs="Open Sans"/>
          <w:color w:val="201F1E"/>
          <w:shd w:val="clear" w:color="auto" w:fill="FFFFFF"/>
        </w:rPr>
        <w:t>,</w:t>
      </w:r>
      <w:r w:rsidRPr="00684D42">
        <w:rPr>
          <w:rFonts w:cs="Open Sans"/>
          <w:color w:val="201F1E"/>
          <w:shd w:val="clear" w:color="auto" w:fill="FFFFFF"/>
        </w:rPr>
        <w:t xml:space="preserve"> the HRTCP delivered five activities</w:t>
      </w:r>
      <w:r>
        <w:rPr>
          <w:rFonts w:cs="Open Sans"/>
          <w:color w:val="201F1E"/>
          <w:shd w:val="clear" w:color="auto" w:fill="FFFFFF"/>
        </w:rPr>
        <w:t>,</w:t>
      </w:r>
      <w:r w:rsidRPr="00684D42">
        <w:rPr>
          <w:rFonts w:cs="Open Sans"/>
          <w:color w:val="201F1E"/>
          <w:shd w:val="clear" w:color="auto" w:fill="FFFFFF"/>
        </w:rPr>
        <w:t xml:space="preserve"> including civil society consultations for the UPR process, a training workshop for Lao Government officials on the CRPD, a study </w:t>
      </w:r>
      <w:r w:rsidR="00595101">
        <w:rPr>
          <w:rFonts w:cs="Open Sans"/>
          <w:color w:val="201F1E"/>
          <w:shd w:val="clear" w:color="auto" w:fill="FFFFFF"/>
        </w:rPr>
        <w:t>visit</w:t>
      </w:r>
      <w:r w:rsidRPr="00684D42">
        <w:rPr>
          <w:rFonts w:cs="Open Sans"/>
          <w:color w:val="201F1E"/>
          <w:shd w:val="clear" w:color="auto" w:fill="FFFFFF"/>
        </w:rPr>
        <w:t xml:space="preserve"> to Australia</w:t>
      </w:r>
      <w:r>
        <w:rPr>
          <w:rFonts w:cs="Open Sans"/>
          <w:color w:val="201F1E"/>
          <w:shd w:val="clear" w:color="auto" w:fill="FFFFFF"/>
        </w:rPr>
        <w:t>,</w:t>
      </w:r>
      <w:r w:rsidRPr="00684D42">
        <w:rPr>
          <w:rFonts w:cs="Open Sans"/>
          <w:color w:val="201F1E"/>
          <w:shd w:val="clear" w:color="auto" w:fill="FFFFFF"/>
        </w:rPr>
        <w:t xml:space="preserve"> and attendance at key UN engagements for key Lao Government personnel. The 6th Australia-Lao PDR Human Rights Dialogue </w:t>
      </w:r>
      <w:r>
        <w:rPr>
          <w:rFonts w:cs="Open Sans"/>
          <w:color w:val="201F1E"/>
          <w:shd w:val="clear" w:color="auto" w:fill="FFFFFF"/>
        </w:rPr>
        <w:t>also occurred</w:t>
      </w:r>
      <w:r w:rsidRPr="000D6DD9">
        <w:rPr>
          <w:rFonts w:cs="Open Sans"/>
          <w:color w:val="201F1E"/>
          <w:shd w:val="clear" w:color="auto" w:fill="FFFFFF"/>
        </w:rPr>
        <w:t xml:space="preserve">, with </w:t>
      </w:r>
      <w:r w:rsidRPr="00684D42">
        <w:rPr>
          <w:rFonts w:cs="Open Sans"/>
          <w:color w:val="201F1E"/>
          <w:shd w:val="clear" w:color="auto" w:fill="FFFFFF"/>
        </w:rPr>
        <w:t xml:space="preserve">participation facilitated in part by the HRTCP and the </w:t>
      </w:r>
      <w:r>
        <w:rPr>
          <w:rFonts w:cs="Open Sans"/>
          <w:color w:val="201F1E"/>
          <w:shd w:val="clear" w:color="auto" w:fill="FFFFFF"/>
        </w:rPr>
        <w:t>Commission</w:t>
      </w:r>
      <w:r w:rsidRPr="00684D42">
        <w:rPr>
          <w:rFonts w:cs="Open Sans"/>
          <w:color w:val="201F1E"/>
          <w:shd w:val="clear" w:color="auto" w:fill="FFFFFF"/>
        </w:rPr>
        <w:t xml:space="preserve"> in attendance.</w:t>
      </w:r>
    </w:p>
    <w:p w14:paraId="1D40DF2B" w14:textId="24903A17" w:rsidR="001B759D" w:rsidRDefault="000D6DD9" w:rsidP="000D6DD9">
      <w:pPr>
        <w:rPr>
          <w:rFonts w:cs="Open Sans"/>
          <w:color w:val="201F1E"/>
          <w:shd w:val="clear" w:color="auto" w:fill="FFFFFF"/>
        </w:rPr>
      </w:pPr>
      <w:r w:rsidRPr="00684D42">
        <w:rPr>
          <w:rFonts w:cs="Open Sans"/>
          <w:color w:val="201F1E"/>
          <w:shd w:val="clear" w:color="auto" w:fill="FFFFFF"/>
        </w:rPr>
        <w:t>This is the third year of the HRTCP</w:t>
      </w:r>
      <w:r>
        <w:rPr>
          <w:rFonts w:cs="Open Sans"/>
          <w:color w:val="201F1E"/>
          <w:shd w:val="clear" w:color="auto" w:fill="FFFFFF"/>
        </w:rPr>
        <w:t>,</w:t>
      </w:r>
      <w:r w:rsidRPr="00684D42">
        <w:rPr>
          <w:rFonts w:cs="Open Sans"/>
          <w:color w:val="201F1E"/>
          <w:shd w:val="clear" w:color="auto" w:fill="FFFFFF"/>
        </w:rPr>
        <w:t xml:space="preserve"> and the positive relationship between the </w:t>
      </w:r>
      <w:r>
        <w:rPr>
          <w:rFonts w:cs="Open Sans"/>
          <w:color w:val="201F1E"/>
          <w:shd w:val="clear" w:color="auto" w:fill="FFFFFF"/>
        </w:rPr>
        <w:t>Commission</w:t>
      </w:r>
      <w:r w:rsidRPr="00684D42">
        <w:rPr>
          <w:rFonts w:cs="Open Sans"/>
          <w:color w:val="201F1E"/>
          <w:shd w:val="clear" w:color="auto" w:fill="FFFFFF"/>
        </w:rPr>
        <w:t xml:space="preserve"> and the key implementing partner, the Department of Treaties and Law, continues to grow and strengthen. All activities have been implemented to a high standard</w:t>
      </w:r>
      <w:r>
        <w:rPr>
          <w:rFonts w:cs="Open Sans"/>
          <w:color w:val="201F1E"/>
          <w:shd w:val="clear" w:color="auto" w:fill="FFFFFF"/>
        </w:rPr>
        <w:t>,</w:t>
      </w:r>
      <w:r w:rsidRPr="00684D42">
        <w:rPr>
          <w:rFonts w:cs="Open Sans"/>
          <w:color w:val="201F1E"/>
          <w:shd w:val="clear" w:color="auto" w:fill="FFFFFF"/>
        </w:rPr>
        <w:t xml:space="preserve"> with feedback and evaluation surveys consistently reporting positive outcomes and progress towards the HRTCP objectives. One indication of the success of the HRTCP is its recent </w:t>
      </w:r>
      <w:r w:rsidRPr="0080196C">
        <w:rPr>
          <w:rFonts w:cs="Open Sans"/>
          <w:color w:val="201F1E"/>
          <w:shd w:val="clear" w:color="auto" w:fill="FFFFFF"/>
        </w:rPr>
        <w:t>expansion</w:t>
      </w:r>
      <w:r w:rsidRPr="00684D42">
        <w:rPr>
          <w:rFonts w:cs="Open Sans"/>
          <w:color w:val="201F1E"/>
          <w:shd w:val="clear" w:color="auto" w:fill="FFFFFF"/>
        </w:rPr>
        <w:t xml:space="preserve"> to also providing support to the Lao Government on its COVID-19 response to ensure human rights are considered and respected in the response and recovery efforts</w:t>
      </w:r>
      <w:r w:rsidR="0080196C">
        <w:rPr>
          <w:rFonts w:cs="Open Sans"/>
          <w:color w:val="201F1E"/>
          <w:shd w:val="clear" w:color="auto" w:fill="FFFFFF"/>
        </w:rPr>
        <w:t>.</w:t>
      </w:r>
    </w:p>
    <w:p w14:paraId="5BBD1903" w14:textId="23A57331" w:rsidR="00684D42" w:rsidRPr="006B3EEB" w:rsidRDefault="00684D42" w:rsidP="005D1363">
      <w:pPr>
        <w:rPr>
          <w:rFonts w:eastAsiaTheme="minorHAnsi"/>
          <w:i/>
        </w:rPr>
      </w:pPr>
      <w:r w:rsidRPr="006B3EEB">
        <w:rPr>
          <w:i/>
        </w:rPr>
        <w:t xml:space="preserve">Supporting Human Rights in </w:t>
      </w:r>
      <w:r w:rsidR="00831A1B" w:rsidRPr="006B3EEB">
        <w:rPr>
          <w:i/>
        </w:rPr>
        <w:t>Association of Southeast Asian Nations (</w:t>
      </w:r>
      <w:r w:rsidRPr="006B3EEB">
        <w:rPr>
          <w:i/>
        </w:rPr>
        <w:t>ASEAN</w:t>
      </w:r>
      <w:r w:rsidR="00831A1B" w:rsidRPr="006B3EEB">
        <w:rPr>
          <w:i/>
        </w:rPr>
        <w:t>)</w:t>
      </w:r>
    </w:p>
    <w:p w14:paraId="3BFC6A3F" w14:textId="2F30384E" w:rsidR="006127ED" w:rsidRDefault="00684D42" w:rsidP="006127ED">
      <w:pPr>
        <w:rPr>
          <w:rFonts w:cs="Open Sans"/>
        </w:rPr>
      </w:pPr>
      <w:r w:rsidRPr="00684D42">
        <w:rPr>
          <w:rFonts w:cs="Open Sans"/>
        </w:rPr>
        <w:t xml:space="preserve">Supported by DFAT, this program aims to foster partnerships, collaboration and cooperation on human rights between the </w:t>
      </w:r>
      <w:r w:rsidR="006127ED">
        <w:rPr>
          <w:rFonts w:cs="Open Sans"/>
        </w:rPr>
        <w:t xml:space="preserve">Commission and </w:t>
      </w:r>
      <w:r w:rsidRPr="00684D42">
        <w:rPr>
          <w:rFonts w:cs="Open Sans"/>
        </w:rPr>
        <w:t>ASEAN Inter-Governmental Commission on Human Rights (AICHR</w:t>
      </w:r>
      <w:r w:rsidR="006127ED" w:rsidRPr="00684D42">
        <w:rPr>
          <w:rFonts w:cs="Open Sans"/>
        </w:rPr>
        <w:t>)</w:t>
      </w:r>
      <w:r w:rsidR="006127ED">
        <w:rPr>
          <w:rFonts w:cs="Open Sans"/>
        </w:rPr>
        <w:t xml:space="preserve"> and </w:t>
      </w:r>
      <w:r w:rsidRPr="00684D42">
        <w:rPr>
          <w:rFonts w:cs="Open Sans"/>
        </w:rPr>
        <w:t>ASEAN</w:t>
      </w:r>
      <w:r w:rsidR="006127ED">
        <w:rPr>
          <w:rFonts w:cs="Open Sans"/>
        </w:rPr>
        <w:t>-</w:t>
      </w:r>
      <w:r w:rsidRPr="00684D42">
        <w:rPr>
          <w:rFonts w:cs="Open Sans"/>
        </w:rPr>
        <w:t>based NHRIs</w:t>
      </w:r>
      <w:r w:rsidR="006127ED" w:rsidRPr="00684D42">
        <w:rPr>
          <w:rFonts w:cs="Open Sans"/>
        </w:rPr>
        <w:t>.</w:t>
      </w:r>
      <w:r w:rsidRPr="00684D42">
        <w:rPr>
          <w:rFonts w:cs="Open Sans"/>
        </w:rPr>
        <w:t xml:space="preserve"> In this reporting period, the Commission </w:t>
      </w:r>
      <w:r w:rsidR="006127ED">
        <w:rPr>
          <w:rFonts w:cs="Open Sans"/>
        </w:rPr>
        <w:t>was</w:t>
      </w:r>
      <w:r w:rsidRPr="00684D42">
        <w:rPr>
          <w:rFonts w:cs="Open Sans"/>
        </w:rPr>
        <w:t xml:space="preserve"> a trusted partner in the 3</w:t>
      </w:r>
      <w:r w:rsidRPr="00684D42">
        <w:rPr>
          <w:rFonts w:cs="Open Sans"/>
          <w:vertAlign w:val="superscript"/>
        </w:rPr>
        <w:t>rd</w:t>
      </w:r>
      <w:r w:rsidRPr="00684D42">
        <w:rPr>
          <w:rFonts w:cs="Open Sans"/>
        </w:rPr>
        <w:t xml:space="preserve"> annual Human Rights Dialogue between Australia and AICHR, as well as the AICHR Interregional Dialogue on Business and Human Rights and the 2019 Bangkok Business Week. </w:t>
      </w:r>
    </w:p>
    <w:p w14:paraId="499B2E85" w14:textId="17BA8D63" w:rsidR="008B5A7D" w:rsidRDefault="00684D42" w:rsidP="00684D42">
      <w:pPr>
        <w:rPr>
          <w:rFonts w:cs="Open Sans"/>
        </w:rPr>
      </w:pPr>
      <w:r w:rsidRPr="00684D42">
        <w:rPr>
          <w:rFonts w:cs="Open Sans"/>
        </w:rPr>
        <w:t>The Commission worked to strengthen knowledge, capacity and cooperation on human rights in the region through facilitating the attendance of six ASEAN</w:t>
      </w:r>
      <w:r w:rsidR="00983A78">
        <w:rPr>
          <w:rFonts w:cs="Open Sans"/>
        </w:rPr>
        <w:t>-</w:t>
      </w:r>
      <w:r w:rsidRPr="00684D42">
        <w:rPr>
          <w:rFonts w:cs="Open Sans"/>
        </w:rPr>
        <w:t xml:space="preserve">based NHRI representatives at the AICHR Interregional Dialogue, the 2019 Bangkok Business Week and NHRI-specific interregional meetings. </w:t>
      </w:r>
    </w:p>
    <w:p w14:paraId="007572B8" w14:textId="6B303FE2" w:rsidR="00684D42" w:rsidRPr="00684D42" w:rsidRDefault="00684D42" w:rsidP="00684D42">
      <w:pPr>
        <w:rPr>
          <w:rFonts w:cs="Open Sans"/>
        </w:rPr>
      </w:pPr>
      <w:r w:rsidRPr="00684D42">
        <w:rPr>
          <w:rFonts w:cs="Open Sans"/>
        </w:rPr>
        <w:t>Commission presentations at</w:t>
      </w:r>
      <w:r w:rsidR="00EF4419">
        <w:rPr>
          <w:rFonts w:cs="Open Sans"/>
        </w:rPr>
        <w:t xml:space="preserve"> a number of</w:t>
      </w:r>
      <w:r w:rsidRPr="00684D42">
        <w:rPr>
          <w:rFonts w:cs="Open Sans"/>
        </w:rPr>
        <w:t xml:space="preserve"> AICHR events</w:t>
      </w:r>
      <w:r w:rsidR="00560961">
        <w:rPr>
          <w:rFonts w:cs="Open Sans"/>
        </w:rPr>
        <w:t xml:space="preserve"> </w:t>
      </w:r>
      <w:r w:rsidRPr="00684D42">
        <w:rPr>
          <w:rFonts w:cs="Open Sans"/>
        </w:rPr>
        <w:t>not only raise</w:t>
      </w:r>
      <w:r w:rsidR="00EF4419">
        <w:rPr>
          <w:rFonts w:cs="Open Sans"/>
        </w:rPr>
        <w:t>d</w:t>
      </w:r>
      <w:r w:rsidRPr="00684D42">
        <w:rPr>
          <w:rFonts w:cs="Open Sans"/>
        </w:rPr>
        <w:t xml:space="preserve"> human rights knowledge and capacity, it also promoted Australia’s role as a proponent of human rights in the ASEAN region.</w:t>
      </w:r>
      <w:r w:rsidR="004B04C4">
        <w:rPr>
          <w:rStyle w:val="EndnoteReference"/>
          <w:rFonts w:cs="Open Sans"/>
        </w:rPr>
        <w:endnoteReference w:id="10"/>
      </w:r>
      <w:r w:rsidR="004B04C4" w:rsidRPr="00684D42">
        <w:rPr>
          <w:rFonts w:cs="Open Sans"/>
        </w:rPr>
        <w:t xml:space="preserve"> </w:t>
      </w:r>
    </w:p>
    <w:p w14:paraId="34BE9C2A" w14:textId="6EBD873B" w:rsidR="00684D42" w:rsidRDefault="00684D42" w:rsidP="00684D42">
      <w:pPr>
        <w:rPr>
          <w:rFonts w:cs="Open Sans"/>
        </w:rPr>
      </w:pPr>
      <w:r w:rsidRPr="00684D42">
        <w:rPr>
          <w:rFonts w:cs="Open Sans"/>
        </w:rPr>
        <w:t xml:space="preserve">Repeated requests for the Commission’s involvement in and contribution to AICHR and ASEAN NHRI-related programs indicates recognition of the Commission’s relevance and </w:t>
      </w:r>
      <w:r w:rsidR="00EF4419" w:rsidRPr="00684D42">
        <w:rPr>
          <w:rFonts w:cs="Open Sans"/>
        </w:rPr>
        <w:t>effectiveness</w:t>
      </w:r>
      <w:r w:rsidRPr="00684D42">
        <w:rPr>
          <w:rFonts w:cs="Open Sans"/>
        </w:rPr>
        <w:t xml:space="preserve"> in building knowledge, co</w:t>
      </w:r>
      <w:r w:rsidR="00B0741D">
        <w:rPr>
          <w:rFonts w:cs="Open Sans"/>
        </w:rPr>
        <w:t>-</w:t>
      </w:r>
      <w:r w:rsidRPr="00684D42">
        <w:rPr>
          <w:rFonts w:cs="Open Sans"/>
        </w:rPr>
        <w:t xml:space="preserve">operation and capacity of human rights in ASEAN. Participants in Commission-facilitated NHRI-specific meetings have noted that </w:t>
      </w:r>
      <w:r w:rsidR="00385218">
        <w:rPr>
          <w:rFonts w:cs="Open Sans"/>
        </w:rPr>
        <w:t xml:space="preserve">these are </w:t>
      </w:r>
      <w:r w:rsidR="00385218" w:rsidRPr="00385218">
        <w:rPr>
          <w:rFonts w:cs="Open Sans"/>
        </w:rPr>
        <w:t xml:space="preserve">invaluable </w:t>
      </w:r>
      <w:r w:rsidRPr="00684D42">
        <w:rPr>
          <w:rFonts w:cs="Open Sans"/>
        </w:rPr>
        <w:t xml:space="preserve">opportunities to learn, share and collaborate on interregional human rights issues. </w:t>
      </w:r>
    </w:p>
    <w:p w14:paraId="3EE367DB" w14:textId="77777777" w:rsidR="00722F35" w:rsidRDefault="00722F35" w:rsidP="00684D42">
      <w:pPr>
        <w:rPr>
          <w:rFonts w:cs="Open Sans"/>
        </w:rPr>
        <w:sectPr w:rsidR="00722F35" w:rsidSect="00D7407A">
          <w:endnotePr>
            <w:numFmt w:val="decimal"/>
          </w:endnotePr>
          <w:pgSz w:w="11906" w:h="16838" w:code="9"/>
          <w:pgMar w:top="1134" w:right="1418" w:bottom="1134" w:left="1418" w:header="851" w:footer="851" w:gutter="0"/>
          <w:cols w:space="708"/>
          <w:titlePg/>
          <w:docGrid w:linePitch="360"/>
        </w:sectPr>
      </w:pPr>
      <w:bookmarkStart w:id="207" w:name="_Toc46927118"/>
      <w:bookmarkStart w:id="208" w:name="_Toc48556229"/>
      <w:bookmarkEnd w:id="205"/>
    </w:p>
    <w:p w14:paraId="0BECA226" w14:textId="0BA23C11" w:rsidR="00684D42" w:rsidRPr="001F2957" w:rsidRDefault="00684D42" w:rsidP="008D2363">
      <w:pPr>
        <w:pStyle w:val="AHRCHeading1"/>
      </w:pPr>
      <w:bookmarkStart w:id="209" w:name="_Toc52124083"/>
      <w:r w:rsidRPr="00684D42">
        <w:lastRenderedPageBreak/>
        <w:t>Goal 4</w:t>
      </w:r>
      <w:bookmarkEnd w:id="207"/>
      <w:bookmarkEnd w:id="208"/>
      <w:r w:rsidR="001F2957">
        <w:t>:</w:t>
      </w:r>
      <w:r w:rsidR="008D2363">
        <w:t xml:space="preserve"> </w:t>
      </w:r>
      <w:r w:rsidRPr="001F2957">
        <w:rPr>
          <w:rFonts w:cs="Open Sans"/>
        </w:rPr>
        <w:t>Effective access to justice and remedy for people and communities whose rights are breached</w:t>
      </w:r>
      <w:bookmarkEnd w:id="209"/>
    </w:p>
    <w:p w14:paraId="1260D758" w14:textId="706FDEE2" w:rsidR="00E96C51" w:rsidRDefault="00684D42" w:rsidP="00E96C51">
      <w:pPr>
        <w:pStyle w:val="AHRCHeading2"/>
      </w:pPr>
      <w:bookmarkStart w:id="210" w:name="_Toc52124084"/>
      <w:bookmarkStart w:id="211" w:name="_Toc46927119"/>
      <w:r w:rsidRPr="00684D42">
        <w:t>Outcome 4.1 [PBS criterion]</w:t>
      </w:r>
      <w:bookmarkEnd w:id="210"/>
    </w:p>
    <w:p w14:paraId="7DD1ED3A" w14:textId="1E0F7E81" w:rsidR="00684D42" w:rsidRDefault="00684D42" w:rsidP="00E96C51">
      <w:r w:rsidRPr="00684D42">
        <w:t>We deliver a fair and effective investigation and conciliation service.</w:t>
      </w:r>
    </w:p>
    <w:p w14:paraId="52167434" w14:textId="77777777" w:rsidR="00397659" w:rsidRPr="007C33D8" w:rsidRDefault="00397659" w:rsidP="00397659">
      <w:pPr>
        <w:pStyle w:val="AHRCHeading4"/>
      </w:pPr>
      <w:bookmarkStart w:id="212" w:name="_Toc48556230"/>
      <w:r w:rsidRPr="007C33D8">
        <w:t>National Information and Investigation and Conciliation Services</w:t>
      </w:r>
      <w:bookmarkEnd w:id="212"/>
      <w:r w:rsidRPr="007C33D8">
        <w:t xml:space="preserve"> </w:t>
      </w:r>
    </w:p>
    <w:p w14:paraId="4274CAAE" w14:textId="59E0F24E" w:rsidR="00397659" w:rsidRPr="007C33D8" w:rsidRDefault="00397659" w:rsidP="00397659">
      <w:pPr>
        <w:keepNext/>
        <w:tabs>
          <w:tab w:val="left" w:pos="0"/>
        </w:tabs>
        <w:spacing w:after="100"/>
        <w:rPr>
          <w:rFonts w:eastAsia="Open Sans" w:cs="Open Sans"/>
        </w:rPr>
      </w:pPr>
      <w:r w:rsidRPr="007C33D8">
        <w:rPr>
          <w:rFonts w:eastAsia="Open Sans" w:cs="Open Sans"/>
        </w:rPr>
        <w:t>In 2019</w:t>
      </w:r>
      <w:r w:rsidR="009E085D">
        <w:rPr>
          <w:rFonts w:eastAsia="Open Sans" w:cs="Open Sans"/>
        </w:rPr>
        <w:t>–2020</w:t>
      </w:r>
      <w:r w:rsidRPr="007C33D8">
        <w:rPr>
          <w:rFonts w:eastAsia="Open Sans" w:cs="Open Sans"/>
        </w:rPr>
        <w:t>, the Commission assisted over 12,554 people and organisations by providing information about the law and the complaint process, assisting with problem solving and providing referrals to other services.</w:t>
      </w:r>
    </w:p>
    <w:p w14:paraId="15903C3F" w14:textId="77777777" w:rsidR="00397659" w:rsidRPr="00684D42" w:rsidRDefault="00397659" w:rsidP="00397659">
      <w:pPr>
        <w:keepNext/>
        <w:tabs>
          <w:tab w:val="left" w:pos="0"/>
        </w:tabs>
        <w:spacing w:after="100"/>
        <w:rPr>
          <w:rFonts w:eastAsia="Open Sans" w:cs="Open Sans"/>
        </w:rPr>
      </w:pPr>
      <w:r w:rsidRPr="007C33D8">
        <w:rPr>
          <w:rFonts w:eastAsia="Open Sans" w:cs="Open Sans"/>
        </w:rPr>
        <w:t>The Commission</w:t>
      </w:r>
      <w:r w:rsidRPr="00684D42">
        <w:rPr>
          <w:rFonts w:eastAsia="Open Sans" w:cs="Open Sans"/>
        </w:rPr>
        <w:t xml:space="preserve"> provided approximately 26 information/education sessions to stakeholders, professionals, advocates and community groups across Australia.</w:t>
      </w:r>
    </w:p>
    <w:p w14:paraId="5374DCA6" w14:textId="20009471" w:rsidR="00397659" w:rsidRPr="00397659" w:rsidRDefault="00397659" w:rsidP="00397659">
      <w:pPr>
        <w:keepNext/>
        <w:tabs>
          <w:tab w:val="left" w:pos="0"/>
        </w:tabs>
        <w:spacing w:after="100"/>
        <w:rPr>
          <w:rFonts w:eastAsia="Open Sans" w:cs="Open Sans"/>
        </w:rPr>
      </w:pPr>
      <w:r w:rsidRPr="00684D42">
        <w:rPr>
          <w:rFonts w:eastAsia="Open Sans" w:cs="Open Sans"/>
        </w:rPr>
        <w:t>In 2019</w:t>
      </w:r>
      <w:r w:rsidR="00B83853">
        <w:rPr>
          <w:rFonts w:eastAsia="Open Sans" w:cs="Open Sans"/>
        </w:rPr>
        <w:t>–20</w:t>
      </w:r>
      <w:r w:rsidRPr="00684D42">
        <w:rPr>
          <w:rFonts w:eastAsia="Open Sans" w:cs="Open Sans"/>
        </w:rPr>
        <w:t>20, the Commission accepted 2,307 complaints of alleged discrimination and breaches of human rights and finalised 2,237 complaints. The Commission conducted approximately 1,432 conciliations processes, of which 1,004 complaints (70%) were successfully resolved.</w:t>
      </w:r>
    </w:p>
    <w:p w14:paraId="5D5088CA" w14:textId="0E18B6BA" w:rsidR="00E96C51" w:rsidRDefault="00DC4CEC" w:rsidP="00E96C51">
      <w:pPr>
        <w:pStyle w:val="AHRCHeading3"/>
      </w:pPr>
      <w:bookmarkStart w:id="213" w:name="_Toc46927120"/>
      <w:bookmarkEnd w:id="211"/>
      <w:r>
        <w:rPr>
          <w:lang w:val="en-US"/>
        </w:rPr>
        <w:t xml:space="preserve">Progress </w:t>
      </w:r>
      <w:r w:rsidRPr="004C37B0">
        <w:rPr>
          <w:lang w:val="en-US"/>
        </w:rPr>
        <w:t>indicato</w:t>
      </w:r>
      <w:r>
        <w:rPr>
          <w:lang w:val="en-US"/>
        </w:rPr>
        <w:t>r</w:t>
      </w:r>
      <w:r w:rsidR="00684D42" w:rsidRPr="00684D42">
        <w:t xml:space="preserve"> 4.11 [PBS target]</w:t>
      </w:r>
      <w:bookmarkEnd w:id="213"/>
    </w:p>
    <w:p w14:paraId="7986C746" w14:textId="668D7F10" w:rsidR="00684D42" w:rsidRPr="00684D42" w:rsidRDefault="00684D42" w:rsidP="00E96C51">
      <w:pPr>
        <w:rPr>
          <w:b/>
        </w:rPr>
      </w:pPr>
      <w:r w:rsidRPr="00684D42">
        <w:t>85% of complaints are finalised in under 12 months, 40% of complaints are resolved by conciliation, 85% of parties to complaints are satisfied with the service they receive.</w:t>
      </w:r>
      <w:r w:rsidRPr="00684D42">
        <w:rPr>
          <w:b/>
        </w:rPr>
        <w:t xml:space="preserve"> </w:t>
      </w:r>
    </w:p>
    <w:p w14:paraId="4297B65A" w14:textId="61ED47E7" w:rsidR="00684D42" w:rsidRPr="00684D42" w:rsidRDefault="00684D42" w:rsidP="00E96C51">
      <w:r w:rsidRPr="00684D42">
        <w:t>In the 2019</w:t>
      </w:r>
      <w:r w:rsidR="00BD1885">
        <w:t>–20</w:t>
      </w:r>
      <w:r w:rsidRPr="00684D42">
        <w:t xml:space="preserve">20 period, the Commission </w:t>
      </w:r>
      <w:r w:rsidR="00FB2859">
        <w:t xml:space="preserve">met and </w:t>
      </w:r>
      <w:r w:rsidRPr="00684D42">
        <w:t xml:space="preserve">exceeded </w:t>
      </w:r>
      <w:r w:rsidR="008D2363" w:rsidRPr="00684D42">
        <w:t>all</w:t>
      </w:r>
      <w:r w:rsidRPr="00684D42">
        <w:t xml:space="preserve"> </w:t>
      </w:r>
      <w:r w:rsidR="00A74ED6">
        <w:t>criteria</w:t>
      </w:r>
      <w:r w:rsidRPr="00024AEB">
        <w:t xml:space="preserve"> </w:t>
      </w:r>
      <w:r w:rsidR="00FB2859">
        <w:t xml:space="preserve">in </w:t>
      </w:r>
      <w:r w:rsidRPr="00684D42">
        <w:t xml:space="preserve">the </w:t>
      </w:r>
      <w:r w:rsidRPr="007C33D8">
        <w:t>above indicator:</w:t>
      </w:r>
    </w:p>
    <w:p w14:paraId="513B6027" w14:textId="77777777" w:rsidR="00684D42" w:rsidRPr="00E96C51" w:rsidRDefault="00684D42" w:rsidP="00F86C27">
      <w:pPr>
        <w:pStyle w:val="ListParagraph"/>
        <w:numPr>
          <w:ilvl w:val="0"/>
          <w:numId w:val="21"/>
        </w:numPr>
        <w:spacing w:before="120" w:after="120"/>
        <w:rPr>
          <w:rFonts w:eastAsia="Open Sans"/>
        </w:rPr>
      </w:pPr>
      <w:r w:rsidRPr="007C5A08">
        <w:rPr>
          <w:b/>
          <w:bCs/>
        </w:rPr>
        <w:t>98.5%</w:t>
      </w:r>
      <w:r w:rsidRPr="00684D42">
        <w:t xml:space="preserve"> of complaints were finalised within 12 months</w:t>
      </w:r>
    </w:p>
    <w:p w14:paraId="6DE4A09E" w14:textId="77777777" w:rsidR="00684D42" w:rsidRPr="00684D42" w:rsidRDefault="00684D42" w:rsidP="00F86C27">
      <w:pPr>
        <w:pStyle w:val="ListParagraph"/>
        <w:numPr>
          <w:ilvl w:val="0"/>
          <w:numId w:val="21"/>
        </w:numPr>
        <w:spacing w:before="120" w:after="120"/>
      </w:pPr>
      <w:r w:rsidRPr="00012489">
        <w:rPr>
          <w:b/>
          <w:bCs/>
        </w:rPr>
        <w:t xml:space="preserve">46% </w:t>
      </w:r>
      <w:r w:rsidRPr="00684D42">
        <w:t>of complaints were resolved by conciliation</w:t>
      </w:r>
    </w:p>
    <w:p w14:paraId="76F2AF2D" w14:textId="6F392864" w:rsidR="00684D42" w:rsidRPr="00024AEB" w:rsidRDefault="00684D42" w:rsidP="00F86C27">
      <w:pPr>
        <w:pStyle w:val="ListParagraph"/>
        <w:numPr>
          <w:ilvl w:val="0"/>
          <w:numId w:val="21"/>
        </w:numPr>
        <w:spacing w:before="120" w:after="120"/>
      </w:pPr>
      <w:r w:rsidRPr="00024AEB">
        <w:rPr>
          <w:b/>
        </w:rPr>
        <w:t>93%</w:t>
      </w:r>
      <w:r w:rsidRPr="00024AEB">
        <w:t xml:space="preserve"> of </w:t>
      </w:r>
      <w:r w:rsidRPr="006F0701">
        <w:t xml:space="preserve">surveyed participants reported that they </w:t>
      </w:r>
      <w:r w:rsidRPr="00024AEB">
        <w:t>were satisfied with the service</w:t>
      </w:r>
      <w:r w:rsidRPr="006F0701">
        <w:t xml:space="preserve"> they received and </w:t>
      </w:r>
      <w:r w:rsidR="005D204F">
        <w:t xml:space="preserve">with </w:t>
      </w:r>
      <w:r w:rsidRPr="00A74ED6">
        <w:t>7</w:t>
      </w:r>
      <w:r w:rsidR="757FE5E9" w:rsidRPr="00A74ED6">
        <w:t>7</w:t>
      </w:r>
      <w:r w:rsidRPr="00A74ED6">
        <w:t>%</w:t>
      </w:r>
      <w:r w:rsidRPr="00A74ED6">
        <w:rPr>
          <w:b/>
          <w:bCs/>
        </w:rPr>
        <w:t xml:space="preserve"> </w:t>
      </w:r>
      <w:r w:rsidRPr="00024AEB">
        <w:t>rat</w:t>
      </w:r>
      <w:r w:rsidR="005D204F">
        <w:t>ing</w:t>
      </w:r>
      <w:r w:rsidRPr="00024AEB">
        <w:t xml:space="preserve"> the service ‘very good’ or ‘excellent’</w:t>
      </w:r>
      <w:r w:rsidR="00E869C2">
        <w:t xml:space="preserve">, </w:t>
      </w:r>
      <w:r w:rsidR="005D204F">
        <w:t xml:space="preserve">and </w:t>
      </w:r>
      <w:r w:rsidR="00E869C2">
        <w:t>additionally</w:t>
      </w:r>
    </w:p>
    <w:p w14:paraId="57375333" w14:textId="4D967E47" w:rsidR="00684D42" w:rsidRPr="003A1F1D" w:rsidRDefault="00684D42" w:rsidP="00F86C27">
      <w:pPr>
        <w:pStyle w:val="ListParagraph"/>
        <w:numPr>
          <w:ilvl w:val="0"/>
          <w:numId w:val="21"/>
        </w:numPr>
        <w:spacing w:before="120" w:after="120"/>
        <w:rPr>
          <w:rFonts w:eastAsia="Open Sans"/>
        </w:rPr>
      </w:pPr>
      <w:r w:rsidRPr="0001788F">
        <w:rPr>
          <w:b/>
        </w:rPr>
        <w:lastRenderedPageBreak/>
        <w:t xml:space="preserve">99% </w:t>
      </w:r>
      <w:r w:rsidRPr="0001788F">
        <w:t>of surveyed participants to complaints that were conciliated, reported that they were satisfied and 83% rated</w:t>
      </w:r>
      <w:r w:rsidRPr="00684D42">
        <w:t xml:space="preserve"> the service as ‘very good’ or ‘excellent’.</w:t>
      </w:r>
    </w:p>
    <w:p w14:paraId="34A4FFA7" w14:textId="77777777" w:rsidR="003A1F1D" w:rsidRDefault="003A1F1D" w:rsidP="003A1F1D">
      <w:pPr>
        <w:spacing w:before="120" w:after="120"/>
        <w:rPr>
          <w:rFonts w:eastAsia="Open Sans"/>
        </w:rPr>
      </w:pPr>
    </w:p>
    <w:p w14:paraId="39CA7062" w14:textId="6AA6EBCC" w:rsidR="001950EF" w:rsidRPr="0094764D" w:rsidRDefault="003A1F1D" w:rsidP="0094764D">
      <w:pPr>
        <w:spacing w:before="0" w:after="0"/>
        <w:rPr>
          <w:rFonts w:cs="Open Sans"/>
          <w:b/>
          <w:bCs/>
          <w:color w:val="FF0000"/>
        </w:rPr>
      </w:pPr>
      <w:r w:rsidRPr="009A7C0F">
        <w:rPr>
          <w:b/>
          <w:bCs/>
        </w:rPr>
        <w:t>Figure 3</w:t>
      </w:r>
      <w:r w:rsidR="009A7C0F" w:rsidRPr="009A7C0F">
        <w:rPr>
          <w:b/>
          <w:bCs/>
        </w:rPr>
        <w:t>:</w:t>
      </w:r>
      <w:r w:rsidR="00A938DF" w:rsidRPr="009A7C0F">
        <w:rPr>
          <w:b/>
          <w:bCs/>
        </w:rPr>
        <w:t xml:space="preserve"> </w:t>
      </w:r>
      <w:r w:rsidRPr="009A7C0F">
        <w:rPr>
          <w:b/>
          <w:bCs/>
        </w:rPr>
        <w:t>Breakdown of satisfaction and service rating data</w:t>
      </w:r>
      <w:r w:rsidR="00CC08C0" w:rsidRPr="009A7C0F">
        <w:rPr>
          <w:b/>
          <w:bCs/>
        </w:rPr>
        <w:t xml:space="preserve"> by conciliation complainants and respondents</w:t>
      </w:r>
      <w:bookmarkStart w:id="214" w:name="_Toc46927121"/>
    </w:p>
    <w:p w14:paraId="34266C1C" w14:textId="20B0E2C7" w:rsidR="003D0AF8" w:rsidRDefault="0094764D" w:rsidP="003D0AF8">
      <w:r>
        <w:rPr>
          <w:noProof/>
        </w:rPr>
        <w:drawing>
          <wp:inline distT="0" distB="0" distL="0" distR="0" wp14:anchorId="57D09EE9" wp14:editId="2FD78BB6">
            <wp:extent cx="5759449" cy="4617084"/>
            <wp:effectExtent l="0" t="0" r="6350" b="5715"/>
            <wp:docPr id="24" name="Immagine 24" descr="Figure 3 is a set of pie graphs showing a breakdown of satisfaction and service rating data by conciliation complainants and respondents. &#10;&#10;90% of respondents were satisfied with their conciliation experience. 74% rated their experience very good or excellent. &#10;&#10;90% of complainants were atisfied with their conciliation experience. 81% rated their experience very good or excellent. &#10;&#10;Testimonials: &#10;&#10;Conciliation respondent: &quot;Excellent conciliator. Absolute pleasure to work with. Fair, unbiased, and very considerate of all parties to process.&quot;&#10;&#10;Conciliation complainant: &quot;My conciliator guided me through the process demonstrating empathy and patience to my emotional state and situation. She provided balance through the conversations between parties to ensure achievable milestones and outcomes were agreed  and achieved. I am grateful for the assistance and advice she provided in achieving the best possible outcome for me.&quot; &#10;&#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magine 24"/>
                    <pic:cNvPicPr/>
                  </pic:nvPicPr>
                  <pic:blipFill>
                    <a:blip r:embed="rId40">
                      <a:extLst>
                        <a:ext uri="{28A0092B-C50C-407E-A947-70E740481C1C}">
                          <a14:useLocalDpi xmlns:a14="http://schemas.microsoft.com/office/drawing/2010/main" val="0"/>
                        </a:ext>
                      </a:extLst>
                    </a:blip>
                    <a:stretch>
                      <a:fillRect/>
                    </a:stretch>
                  </pic:blipFill>
                  <pic:spPr>
                    <a:xfrm>
                      <a:off x="0" y="0"/>
                      <a:ext cx="5759449" cy="4617084"/>
                    </a:xfrm>
                    <a:prstGeom prst="rect">
                      <a:avLst/>
                    </a:prstGeom>
                  </pic:spPr>
                </pic:pic>
              </a:graphicData>
            </a:graphic>
          </wp:inline>
        </w:drawing>
      </w:r>
    </w:p>
    <w:p w14:paraId="3CF8B4D3" w14:textId="4758F8CC" w:rsidR="0094764D" w:rsidRDefault="0094764D" w:rsidP="003D0AF8"/>
    <w:p w14:paraId="3B4D87B2" w14:textId="285B8C7C" w:rsidR="006F216C" w:rsidRDefault="006F216C">
      <w:pPr>
        <w:keepLines w:val="0"/>
        <w:spacing w:before="0" w:after="0"/>
      </w:pPr>
      <w:r>
        <w:br w:type="page"/>
      </w:r>
    </w:p>
    <w:p w14:paraId="5AC57D58" w14:textId="27A3CD17" w:rsidR="00C63830" w:rsidRPr="003A1F1D" w:rsidRDefault="00DC4CEC" w:rsidP="003A1F1D">
      <w:pPr>
        <w:pStyle w:val="AHRCHeading3"/>
        <w:rPr>
          <w:lang w:val="en-US"/>
        </w:rPr>
      </w:pPr>
      <w:r>
        <w:rPr>
          <w:lang w:val="en-US"/>
        </w:rPr>
        <w:lastRenderedPageBreak/>
        <w:t xml:space="preserve">Progress </w:t>
      </w:r>
      <w:r w:rsidRPr="004C37B0">
        <w:rPr>
          <w:lang w:val="en-US"/>
        </w:rPr>
        <w:t>indicato</w:t>
      </w:r>
      <w:r>
        <w:rPr>
          <w:lang w:val="en-US"/>
        </w:rPr>
        <w:t>r</w:t>
      </w:r>
      <w:r w:rsidR="00684D42">
        <w:rPr>
          <w:lang w:val="en-US"/>
        </w:rPr>
        <w:t xml:space="preserve"> </w:t>
      </w:r>
      <w:r w:rsidR="00684D42" w:rsidRPr="003A1F1D">
        <w:rPr>
          <w:lang w:val="en-US"/>
        </w:rPr>
        <w:t xml:space="preserve">4.12 [PBS target] </w:t>
      </w:r>
    </w:p>
    <w:p w14:paraId="007F9D21" w14:textId="73CAD4F7" w:rsidR="00684D42" w:rsidRPr="00684D42" w:rsidRDefault="00684D42" w:rsidP="00C63830">
      <w:r w:rsidRPr="00684D42">
        <w:t>Instances where the terms on which investigation and conciliation disputes are resolved include systemic outcomes that accord with the objectives of the law.</w:t>
      </w:r>
    </w:p>
    <w:p w14:paraId="3ABBA70C" w14:textId="77777777" w:rsidR="00684D42" w:rsidRPr="00684D42" w:rsidRDefault="00684D42" w:rsidP="00C63830">
      <w:pPr>
        <w:rPr>
          <w:rFonts w:eastAsia="Open Sans"/>
        </w:rPr>
      </w:pPr>
      <w:r w:rsidRPr="00684D42">
        <w:rPr>
          <w:rFonts w:eastAsia="Open Sans"/>
        </w:rPr>
        <w:t xml:space="preserve">Information on the outcomes of conciliated complaints under federal anti-discrimination law indicates that </w:t>
      </w:r>
      <w:r w:rsidRPr="00E01582">
        <w:rPr>
          <w:rFonts w:eastAsia="Open Sans"/>
          <w:b/>
          <w:bCs/>
        </w:rPr>
        <w:t>39%</w:t>
      </w:r>
      <w:r w:rsidRPr="00684D42">
        <w:rPr>
          <w:rFonts w:eastAsia="Open Sans"/>
        </w:rPr>
        <w:t xml:space="preserve"> of outcomes included terms which will have benefits for people beyond the individual complainant. For example, agreements to introduce anti-discrimination policies and provide anti-discrimination training in workplaces and agreements to undertake modifications to buildings and services to address potential discriminatory factors.</w:t>
      </w:r>
    </w:p>
    <w:p w14:paraId="2A966F99" w14:textId="3AA1C796" w:rsidR="00C63830" w:rsidRPr="003A1F1D" w:rsidRDefault="00DC4CEC" w:rsidP="003A1F1D">
      <w:pPr>
        <w:pStyle w:val="AHRCHeading3"/>
      </w:pPr>
      <w:bookmarkStart w:id="215" w:name="_Toc46927122"/>
      <w:bookmarkEnd w:id="214"/>
      <w:r w:rsidRPr="003A1F1D">
        <w:t>Progress indicator</w:t>
      </w:r>
      <w:r w:rsidR="00684D42" w:rsidRPr="003A1F1D">
        <w:t xml:space="preserve"> 4.13 [PBS target]</w:t>
      </w:r>
      <w:bookmarkEnd w:id="215"/>
    </w:p>
    <w:p w14:paraId="4C0449B5" w14:textId="57F7517C" w:rsidR="00684D42" w:rsidRPr="00684D42" w:rsidRDefault="00684D42" w:rsidP="00C63830">
      <w:pPr>
        <w:rPr>
          <w:b/>
        </w:rPr>
      </w:pPr>
      <w:r w:rsidRPr="00684D42">
        <w:t>Instances where participation in the investigation and conciliation process results in increased understanding of rights and responsibilities in the law</w:t>
      </w:r>
      <w:r w:rsidRPr="00684D42">
        <w:rPr>
          <w:b/>
        </w:rPr>
        <w:t>.</w:t>
      </w:r>
    </w:p>
    <w:p w14:paraId="0DE4786F" w14:textId="3734B259" w:rsidR="00684D42" w:rsidRPr="00684D42" w:rsidRDefault="00684D42" w:rsidP="00C63830">
      <w:pPr>
        <w:rPr>
          <w:rFonts w:eastAsia="Open Sans" w:cs="Open Sans"/>
        </w:rPr>
      </w:pPr>
      <w:r w:rsidRPr="00684D42">
        <w:rPr>
          <w:rFonts w:eastAsia="Open Sans" w:cs="Open Sans"/>
        </w:rPr>
        <w:t xml:space="preserve">Commission survey data highlights the educative effect of the Commission’s complaint process. For example, in relation to conciliated complaints, </w:t>
      </w:r>
      <w:r w:rsidRPr="00E01582">
        <w:rPr>
          <w:rFonts w:eastAsia="Open Sans" w:cs="Open Sans"/>
          <w:b/>
          <w:bCs/>
        </w:rPr>
        <w:t>77.5%</w:t>
      </w:r>
      <w:r w:rsidRPr="00684D42">
        <w:rPr>
          <w:rFonts w:eastAsia="Open Sans" w:cs="Open Sans"/>
        </w:rPr>
        <w:t xml:space="preserve"> of surveyed participants indicated that involvement in the complaint process had assisted them to better understand their rights and responsibilities under federal human rights and anti-discrimination law.</w:t>
      </w:r>
    </w:p>
    <w:p w14:paraId="0888347F" w14:textId="5399D975" w:rsidR="006A4108" w:rsidRDefault="003A1F1D" w:rsidP="000E592D">
      <w:pPr>
        <w:rPr>
          <w:rFonts w:eastAsia="Open Sans" w:cs="Open Sans"/>
        </w:rPr>
      </w:pPr>
      <w:r>
        <w:rPr>
          <w:rFonts w:eastAsia="Open Sans" w:cs="Open Sans"/>
        </w:rPr>
        <w:t xml:space="preserve">These </w:t>
      </w:r>
      <w:r w:rsidR="0024613C" w:rsidRPr="00AB4A12">
        <w:rPr>
          <w:rFonts w:eastAsia="Open Sans" w:cs="Open Sans"/>
        </w:rPr>
        <w:t xml:space="preserve">case studies </w:t>
      </w:r>
      <w:r>
        <w:rPr>
          <w:rFonts w:eastAsia="Open Sans" w:cs="Open Sans"/>
        </w:rPr>
        <w:t>are an example of these</w:t>
      </w:r>
      <w:r w:rsidR="0024613C">
        <w:t xml:space="preserve"> </w:t>
      </w:r>
      <w:r w:rsidR="0024613C" w:rsidRPr="00024AEB">
        <w:t>outcomes</w:t>
      </w:r>
      <w:r>
        <w:rPr>
          <w:rFonts w:eastAsia="Open Sans" w:cs="Open Sans"/>
        </w:rPr>
        <w:t>:</w:t>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shd w:val="clear" w:color="auto" w:fill="DEEAF6" w:themeFill="accent1" w:themeFillTint="33"/>
        <w:tblCellMar>
          <w:top w:w="284" w:type="dxa"/>
          <w:left w:w="284" w:type="dxa"/>
          <w:bottom w:w="284" w:type="dxa"/>
          <w:right w:w="284" w:type="dxa"/>
        </w:tblCellMar>
        <w:tblLook w:val="04A0" w:firstRow="1" w:lastRow="0" w:firstColumn="1" w:lastColumn="0" w:noHBand="0" w:noVBand="1"/>
      </w:tblPr>
      <w:tblGrid>
        <w:gridCol w:w="9070"/>
      </w:tblGrid>
      <w:tr w:rsidR="006A4108" w14:paraId="6E01F6C3" w14:textId="77777777" w:rsidTr="006F216C">
        <w:tc>
          <w:tcPr>
            <w:tcW w:w="9736" w:type="dxa"/>
            <w:shd w:val="clear" w:color="auto" w:fill="E7E6E6" w:themeFill="background2"/>
          </w:tcPr>
          <w:p w14:paraId="5807983A" w14:textId="253D3023" w:rsidR="006A4108" w:rsidRPr="00C2600D" w:rsidRDefault="006A4108" w:rsidP="00817C44">
            <w:pPr>
              <w:spacing w:before="120" w:after="120"/>
              <w:rPr>
                <w:rFonts w:cs="Open Sans"/>
                <w:i/>
                <w:sz w:val="22"/>
                <w:szCs w:val="22"/>
                <w:lang w:val="en-US"/>
              </w:rPr>
            </w:pPr>
            <w:r w:rsidRPr="006A4108">
              <w:rPr>
                <w:i/>
                <w:sz w:val="22"/>
                <w:szCs w:val="22"/>
              </w:rPr>
              <w:t xml:space="preserve">Case study 5: Complaint of sexual harassment under </w:t>
            </w:r>
            <w:r w:rsidRPr="00C2600D">
              <w:rPr>
                <w:rFonts w:cs="Open Sans"/>
                <w:i/>
                <w:sz w:val="22"/>
                <w:szCs w:val="22"/>
              </w:rPr>
              <w:t xml:space="preserve">the </w:t>
            </w:r>
            <w:r w:rsidR="00C2600D" w:rsidRPr="00C2600D">
              <w:rPr>
                <w:rFonts w:eastAsia="Times New Roman" w:cs="Open Sans"/>
                <w:i/>
                <w:iCs/>
                <w:color w:val="000000"/>
                <w:sz w:val="22"/>
                <w:szCs w:val="22"/>
                <w:lang w:val="en-US"/>
              </w:rPr>
              <w:t>Sex Discrimination Act 1984</w:t>
            </w:r>
            <w:r w:rsidR="00C2600D" w:rsidRPr="00C2600D">
              <w:rPr>
                <w:rFonts w:eastAsia="Times New Roman" w:cs="Open Sans"/>
                <w:color w:val="000000"/>
                <w:sz w:val="22"/>
                <w:szCs w:val="22"/>
                <w:lang w:val="en-US"/>
              </w:rPr>
              <w:t xml:space="preserve"> (Cth)</w:t>
            </w:r>
          </w:p>
          <w:p w14:paraId="3667BC17" w14:textId="77777777" w:rsidR="006A4108" w:rsidRPr="006A4108" w:rsidRDefault="006A4108" w:rsidP="00817C44">
            <w:pPr>
              <w:spacing w:before="120" w:after="120"/>
              <w:rPr>
                <w:rFonts w:eastAsia="Open Sans" w:cs="Open Sans"/>
                <w:sz w:val="22"/>
                <w:szCs w:val="22"/>
              </w:rPr>
            </w:pPr>
            <w:r w:rsidRPr="006A4108">
              <w:rPr>
                <w:rFonts w:eastAsia="Open Sans" w:cs="Open Sans"/>
                <w:sz w:val="22"/>
                <w:szCs w:val="22"/>
              </w:rPr>
              <w:t>The complainant worked as an assistant with the respondent company. She alleged her manager sexually harassed her, including by making sexual advances by text message, commenting on her breasts, inviting her to a hotel and offering to go to her place and give her a massage. She claimed when she complaints to the manager’s supervisor, she was told there was insufficient evidence for any action to be taken and recommended she delete the telephone messages. On being advised of the complaint, the company agreed to participate in conciliation.</w:t>
            </w:r>
          </w:p>
          <w:p w14:paraId="44A7A216" w14:textId="77777777" w:rsidR="006A4108" w:rsidRDefault="006A4108" w:rsidP="00817C44">
            <w:pPr>
              <w:spacing w:before="120" w:after="120"/>
              <w:rPr>
                <w:i/>
                <w:sz w:val="22"/>
                <w:szCs w:val="22"/>
              </w:rPr>
            </w:pPr>
            <w:r w:rsidRPr="006A4108">
              <w:rPr>
                <w:rFonts w:eastAsia="Open Sans" w:cs="Open Sans"/>
                <w:sz w:val="22"/>
                <w:szCs w:val="22"/>
              </w:rPr>
              <w:t>The complaint was resolved. The parties agreed to end the employment relationship. The company agreed to pay the complainant $40,000 as general damages and provide her with a reference. The complainant’s former manager apologised to her for the distress she experienced from the events giving rise to the complaint. The company undertook to provide commission training for all staff on sexual harassment, workplace discrimination, the company’s complaint process and the obligations of staff and managers</w:t>
            </w:r>
            <w:r>
              <w:rPr>
                <w:rFonts w:eastAsia="Open Sans" w:cs="Open Sans"/>
                <w:sz w:val="22"/>
                <w:szCs w:val="22"/>
              </w:rPr>
              <w:t>.</w:t>
            </w:r>
          </w:p>
        </w:tc>
      </w:tr>
    </w:tbl>
    <w:p w14:paraId="036136B7" w14:textId="77777777" w:rsidR="003A1F1D" w:rsidRDefault="003A1F1D" w:rsidP="003A1F1D">
      <w:pPr>
        <w:spacing w:before="120" w:after="120"/>
        <w:rPr>
          <w:rFonts w:eastAsia="Open Sans" w:cs="Open Sans"/>
        </w:rPr>
      </w:pPr>
    </w:p>
    <w:tbl>
      <w:tblPr>
        <w:tblStyle w:val="TableGrid"/>
        <w:tblW w:w="9077" w:type="dxa"/>
        <w:tblInd w:w="-5" w:type="dxa"/>
        <w:tblBorders>
          <w:top w:val="none" w:sz="0" w:space="0" w:color="auto"/>
          <w:left w:val="none" w:sz="0" w:space="0" w:color="auto"/>
          <w:bottom w:val="none" w:sz="0" w:space="0" w:color="auto"/>
          <w:right w:val="none" w:sz="0" w:space="0" w:color="auto"/>
          <w:insideH w:val="none" w:sz="0" w:space="0" w:color="auto"/>
          <w:insideV w:val="none" w:sz="0" w:space="0" w:color="auto"/>
        </w:tblBorders>
        <w:shd w:val="clear" w:color="auto" w:fill="DEEAF6" w:themeFill="accent1" w:themeFillTint="33"/>
        <w:tblLayout w:type="fixed"/>
        <w:tblCellMar>
          <w:top w:w="284" w:type="dxa"/>
          <w:left w:w="284" w:type="dxa"/>
          <w:bottom w:w="284" w:type="dxa"/>
          <w:right w:w="284" w:type="dxa"/>
        </w:tblCellMar>
        <w:tblLook w:val="04A0" w:firstRow="1" w:lastRow="0" w:firstColumn="1" w:lastColumn="0" w:noHBand="0" w:noVBand="1"/>
      </w:tblPr>
      <w:tblGrid>
        <w:gridCol w:w="9077"/>
      </w:tblGrid>
      <w:tr w:rsidR="0084147A" w:rsidRPr="00756BFF" w14:paraId="0EEA026B" w14:textId="77777777" w:rsidTr="006F216C">
        <w:tc>
          <w:tcPr>
            <w:tcW w:w="9077" w:type="dxa"/>
            <w:shd w:val="clear" w:color="auto" w:fill="E7E6E6" w:themeFill="background2"/>
          </w:tcPr>
          <w:p w14:paraId="673195E0" w14:textId="615A8475" w:rsidR="006A4108" w:rsidRPr="001F2957" w:rsidRDefault="006A4108" w:rsidP="00817C44">
            <w:pPr>
              <w:spacing w:before="120" w:after="120"/>
              <w:rPr>
                <w:rFonts w:cs="Open Sans"/>
                <w:bCs/>
                <w:i/>
                <w:iCs/>
                <w:sz w:val="22"/>
                <w:szCs w:val="22"/>
                <w:lang w:val="en-US"/>
              </w:rPr>
            </w:pPr>
            <w:r w:rsidRPr="00756BFF">
              <w:rPr>
                <w:bCs/>
                <w:i/>
                <w:iCs/>
                <w:sz w:val="22"/>
                <w:szCs w:val="22"/>
              </w:rPr>
              <w:t xml:space="preserve">Case study 6: Complaint of disability discrimination </w:t>
            </w:r>
            <w:r w:rsidRPr="001F2957">
              <w:rPr>
                <w:rFonts w:cs="Open Sans"/>
                <w:bCs/>
                <w:i/>
                <w:iCs/>
                <w:sz w:val="22"/>
                <w:szCs w:val="22"/>
              </w:rPr>
              <w:t xml:space="preserve">under the </w:t>
            </w:r>
            <w:r w:rsidR="001F2957" w:rsidRPr="001F2957">
              <w:rPr>
                <w:rFonts w:eastAsia="Times New Roman" w:cs="Open Sans"/>
                <w:i/>
                <w:iCs/>
                <w:color w:val="000000"/>
                <w:sz w:val="22"/>
                <w:szCs w:val="22"/>
                <w:lang w:val="en-US"/>
              </w:rPr>
              <w:t>Disability Discrimination Act 1992</w:t>
            </w:r>
            <w:r w:rsidR="001F2957" w:rsidRPr="001F2957">
              <w:rPr>
                <w:rFonts w:eastAsia="Times New Roman" w:cs="Open Sans"/>
                <w:color w:val="000000"/>
                <w:sz w:val="22"/>
                <w:szCs w:val="22"/>
                <w:lang w:val="en-US"/>
              </w:rPr>
              <w:t xml:space="preserve"> (Cth)</w:t>
            </w:r>
          </w:p>
          <w:p w14:paraId="744F9E7E" w14:textId="77777777" w:rsidR="006A4108" w:rsidRPr="00756BFF" w:rsidRDefault="006A4108" w:rsidP="00817C44">
            <w:pPr>
              <w:spacing w:before="120" w:after="120"/>
              <w:rPr>
                <w:rFonts w:eastAsia="Open Sans" w:cs="Open Sans"/>
                <w:sz w:val="22"/>
                <w:szCs w:val="22"/>
              </w:rPr>
            </w:pPr>
            <w:r w:rsidRPr="00756BFF">
              <w:rPr>
                <w:rFonts w:eastAsia="Open Sans" w:cs="Open Sans"/>
                <w:sz w:val="22"/>
                <w:szCs w:val="22"/>
              </w:rPr>
              <w:t>The complainant has a brain injury and alleged the respondent entertainment venue company did not allow the online purchase of companion tickets and that seating maps did not show the location of doors or steps.</w:t>
            </w:r>
          </w:p>
          <w:p w14:paraId="2D804C19" w14:textId="77777777" w:rsidR="006A4108" w:rsidRPr="00756BFF" w:rsidRDefault="006A4108" w:rsidP="00817C44">
            <w:pPr>
              <w:spacing w:before="120" w:after="120"/>
              <w:rPr>
                <w:sz w:val="22"/>
                <w:szCs w:val="22"/>
              </w:rPr>
            </w:pPr>
            <w:r w:rsidRPr="00756BFF">
              <w:rPr>
                <w:rFonts w:eastAsia="Open Sans" w:cs="Open Sans"/>
                <w:sz w:val="22"/>
                <w:szCs w:val="22"/>
              </w:rPr>
              <w:t>The company advised that, in response to the issues raised in the complaint, it undertook a review and upgrade of its online ticket purchasing platform and seating maps. The company said the new ticket purchasing platform allowed for easier and more streamlined purchase and verification of companion tickets.</w:t>
            </w:r>
          </w:p>
          <w:p w14:paraId="0B5D21E5" w14:textId="71B4A819" w:rsidR="006A4108" w:rsidRPr="00756BFF" w:rsidRDefault="006A4108" w:rsidP="00817C44">
            <w:pPr>
              <w:spacing w:before="120" w:after="120"/>
              <w:rPr>
                <w:rFonts w:eastAsia="Open Sans" w:cs="Open Sans"/>
                <w:sz w:val="22"/>
                <w:szCs w:val="22"/>
              </w:rPr>
            </w:pPr>
            <w:r w:rsidRPr="00756BFF">
              <w:rPr>
                <w:rFonts w:eastAsia="Open Sans" w:cs="Open Sans"/>
                <w:sz w:val="22"/>
                <w:szCs w:val="22"/>
              </w:rPr>
              <w:t>The complainant considered that the actions taken by the company resolved her complaint.</w:t>
            </w:r>
          </w:p>
        </w:tc>
      </w:tr>
    </w:tbl>
    <w:p w14:paraId="2FD775D4" w14:textId="77777777" w:rsidR="000B5384" w:rsidRDefault="000B5384" w:rsidP="000B5384">
      <w:pPr>
        <w:spacing w:before="0" w:after="0"/>
      </w:pPr>
    </w:p>
    <w:p w14:paraId="3311D719" w14:textId="77777777" w:rsidR="001A0E09" w:rsidRDefault="001A0E09" w:rsidP="000B5384">
      <w:pPr>
        <w:spacing w:before="0" w:after="0"/>
        <w:sectPr w:rsidR="001A0E09" w:rsidSect="00D7407A">
          <w:endnotePr>
            <w:numFmt w:val="decimal"/>
          </w:endnotePr>
          <w:pgSz w:w="11906" w:h="16838" w:code="9"/>
          <w:pgMar w:top="1134" w:right="1418" w:bottom="1134" w:left="1418" w:header="851" w:footer="851" w:gutter="0"/>
          <w:cols w:space="708"/>
          <w:titlePg/>
          <w:docGrid w:linePitch="360"/>
        </w:sectPr>
      </w:pPr>
    </w:p>
    <w:p w14:paraId="67006825" w14:textId="1A171262" w:rsidR="009C7DE1" w:rsidRDefault="009C7DE1" w:rsidP="009C7DE1">
      <w:pPr>
        <w:pStyle w:val="AHRCHeading1"/>
        <w:spacing w:before="0" w:after="0"/>
      </w:pPr>
      <w:bookmarkStart w:id="216" w:name="_Toc49331303"/>
      <w:bookmarkStart w:id="217" w:name="_Toc52124085"/>
      <w:r w:rsidRPr="008517C1">
        <w:lastRenderedPageBreak/>
        <w:t>Performance</w:t>
      </w:r>
      <w:bookmarkEnd w:id="216"/>
      <w:r w:rsidR="00E628F4">
        <w:t xml:space="preserve"> analysis</w:t>
      </w:r>
      <w:r w:rsidR="00584BAC">
        <w:t xml:space="preserve"> – how we </w:t>
      </w:r>
      <w:r w:rsidR="00C424A2" w:rsidRPr="00C424A2">
        <w:t>are</w:t>
      </w:r>
      <w:r w:rsidR="00584BAC" w:rsidRPr="00C424A2">
        <w:t xml:space="preserve"> me</w:t>
      </w:r>
      <w:r w:rsidR="00C424A2" w:rsidRPr="00C424A2">
        <w:t>e</w:t>
      </w:r>
      <w:r w:rsidR="00584BAC" w:rsidRPr="00C424A2">
        <w:t>t</w:t>
      </w:r>
      <w:r w:rsidR="00C424A2" w:rsidRPr="00C424A2">
        <w:t>ing</w:t>
      </w:r>
      <w:r w:rsidR="00584BAC">
        <w:t xml:space="preserve"> our goals</w:t>
      </w:r>
      <w:bookmarkEnd w:id="217"/>
    </w:p>
    <w:p w14:paraId="2ED5B87D" w14:textId="5094D8BD" w:rsidR="006A69BF" w:rsidRDefault="006A69BF" w:rsidP="006A69BF">
      <w:pPr>
        <w:rPr>
          <w:rFonts w:eastAsia="Times New Roman" w:cs="Arial"/>
          <w:color w:val="0D0D0D" w:themeColor="text1" w:themeTint="F2"/>
          <w:lang w:eastAsia="en-US"/>
        </w:rPr>
      </w:pPr>
      <w:r>
        <w:t xml:space="preserve">The commission operates in a complex </w:t>
      </w:r>
      <w:r w:rsidR="00C745FB">
        <w:t xml:space="preserve">and fluid </w:t>
      </w:r>
      <w:r>
        <w:t xml:space="preserve">cultural, social, economic and political context. The nature of human rights issues </w:t>
      </w:r>
      <w:r w:rsidR="396B6ED3">
        <w:t>is</w:t>
      </w:r>
      <w:r>
        <w:t xml:space="preserve"> that they are many and diverse and the ultimate </w:t>
      </w:r>
      <w:r w:rsidRPr="4E9A38B4">
        <w:rPr>
          <w:rFonts w:eastAsia="Times New Roman" w:cs="Arial"/>
          <w:color w:val="000000" w:themeColor="text1"/>
          <w:lang w:eastAsia="en-US"/>
        </w:rPr>
        <w:t xml:space="preserve">results </w:t>
      </w:r>
      <w:r>
        <w:t xml:space="preserve">(what difference, what benefit) </w:t>
      </w:r>
      <w:r w:rsidRPr="4E9A38B4">
        <w:rPr>
          <w:rFonts w:eastAsia="Times New Roman" w:cs="Arial"/>
          <w:color w:val="000000" w:themeColor="text1"/>
          <w:lang w:eastAsia="en-US"/>
        </w:rPr>
        <w:t>of our activities are difficult to measure and attribute, generally being long-term and incrementally achieved, and undertaken collaboratively with multiple stakeholders.</w:t>
      </w:r>
    </w:p>
    <w:p w14:paraId="514F4B6F" w14:textId="13A1CEE1" w:rsidR="00E50DA2" w:rsidRDefault="006A69BF" w:rsidP="00E50DA2">
      <w:pPr>
        <w:rPr>
          <w:rFonts w:eastAsia="Times New Roman" w:cs="Arial"/>
          <w:color w:val="0D0D0D" w:themeColor="text1" w:themeTint="F2"/>
          <w:szCs w:val="20"/>
          <w:lang w:eastAsia="en-US"/>
        </w:rPr>
      </w:pPr>
      <w:r>
        <w:rPr>
          <w:rFonts w:eastAsia="Times New Roman" w:cs="Arial"/>
          <w:color w:val="0D0D0D" w:themeColor="text1" w:themeTint="F2"/>
          <w:szCs w:val="20"/>
          <w:lang w:eastAsia="en-US"/>
        </w:rPr>
        <w:t>In this context the Commissions monitoring and evaluation framework maps progress indicators to performance expectations that</w:t>
      </w:r>
      <w:r w:rsidR="006A794F">
        <w:rPr>
          <w:rFonts w:eastAsia="Times New Roman" w:cs="Arial"/>
          <w:color w:val="0D0D0D" w:themeColor="text1" w:themeTint="F2"/>
          <w:szCs w:val="20"/>
          <w:lang w:eastAsia="en-US"/>
        </w:rPr>
        <w:t xml:space="preserve"> </w:t>
      </w:r>
      <w:r>
        <w:rPr>
          <w:rFonts w:eastAsia="Times New Roman" w:cs="Arial"/>
          <w:color w:val="0D0D0D" w:themeColor="text1" w:themeTint="F2"/>
          <w:szCs w:val="20"/>
          <w:lang w:eastAsia="en-US"/>
        </w:rPr>
        <w:t>are feasible in the 4 -year outlook of the Corporate Plan</w:t>
      </w:r>
      <w:r w:rsidR="00AA665D">
        <w:rPr>
          <w:rFonts w:eastAsia="Times New Roman" w:cs="Arial"/>
          <w:color w:val="0D0D0D" w:themeColor="text1" w:themeTint="F2"/>
          <w:szCs w:val="20"/>
          <w:lang w:eastAsia="en-US"/>
        </w:rPr>
        <w:t xml:space="preserve"> (</w:t>
      </w:r>
      <w:r w:rsidR="006A794F">
        <w:rPr>
          <w:rFonts w:eastAsia="Times New Roman" w:cs="Arial"/>
          <w:color w:val="0D0D0D" w:themeColor="text1" w:themeTint="F2"/>
          <w:szCs w:val="20"/>
          <w:lang w:eastAsia="en-US"/>
        </w:rPr>
        <w:t>all being well in our operating context</w:t>
      </w:r>
      <w:r w:rsidR="00AA665D">
        <w:rPr>
          <w:rFonts w:eastAsia="Times New Roman" w:cs="Arial"/>
          <w:color w:val="0D0D0D" w:themeColor="text1" w:themeTint="F2"/>
          <w:szCs w:val="20"/>
          <w:lang w:eastAsia="en-US"/>
        </w:rPr>
        <w:t>)</w:t>
      </w:r>
      <w:r>
        <w:rPr>
          <w:rFonts w:eastAsia="Times New Roman" w:cs="Arial"/>
          <w:color w:val="0D0D0D" w:themeColor="text1" w:themeTint="F2"/>
          <w:szCs w:val="20"/>
          <w:lang w:eastAsia="en-US"/>
        </w:rPr>
        <w:t>.</w:t>
      </w:r>
    </w:p>
    <w:p w14:paraId="244CDCAE" w14:textId="77777777" w:rsidR="00E50DA2" w:rsidRDefault="00E50DA2" w:rsidP="00E50DA2">
      <w:pPr>
        <w:rPr>
          <w:rFonts w:eastAsia="Times New Roman" w:cs="Arial"/>
          <w:color w:val="0D0D0D" w:themeColor="text1" w:themeTint="F2"/>
          <w:szCs w:val="20"/>
          <w:lang w:eastAsia="en-US"/>
        </w:rPr>
      </w:pPr>
      <w:r>
        <w:rPr>
          <w:rFonts w:eastAsia="Times New Roman" w:cs="Arial"/>
          <w:color w:val="0D0D0D" w:themeColor="text1" w:themeTint="F2"/>
          <w:szCs w:val="20"/>
          <w:lang w:eastAsia="en-US"/>
        </w:rPr>
        <w:t xml:space="preserve">This statement has provided a range of monitored and evaluated activities, project examples and case studies to illustrate our performance. </w:t>
      </w:r>
    </w:p>
    <w:p w14:paraId="149CD2CA" w14:textId="4E50C160" w:rsidR="003107BB" w:rsidRPr="001B7549" w:rsidRDefault="00E50DA2" w:rsidP="00E50DA2">
      <w:pPr>
        <w:rPr>
          <w:rFonts w:eastAsia="Times New Roman" w:cs="Arial"/>
          <w:color w:val="0D0D0D" w:themeColor="text1" w:themeTint="F2"/>
          <w:szCs w:val="20"/>
          <w:lang w:eastAsia="en-US"/>
        </w:rPr>
      </w:pPr>
      <w:r>
        <w:rPr>
          <w:rFonts w:eastAsia="Times New Roman" w:cs="Arial"/>
          <w:color w:val="0D0D0D" w:themeColor="text1" w:themeTint="F2"/>
          <w:szCs w:val="20"/>
          <w:lang w:eastAsia="en-US"/>
        </w:rPr>
        <w:t>The table below provides a</w:t>
      </w:r>
      <w:r w:rsidR="00DE3E3F">
        <w:rPr>
          <w:rFonts w:eastAsia="Times New Roman" w:cs="Arial"/>
          <w:color w:val="0D0D0D" w:themeColor="text1" w:themeTint="F2"/>
          <w:szCs w:val="20"/>
          <w:lang w:eastAsia="en-US"/>
        </w:rPr>
        <w:t>n assessment</w:t>
      </w:r>
      <w:r>
        <w:rPr>
          <w:rFonts w:eastAsia="Times New Roman" w:cs="Arial"/>
          <w:color w:val="0D0D0D" w:themeColor="text1" w:themeTint="F2"/>
          <w:szCs w:val="20"/>
          <w:lang w:eastAsia="en-US"/>
        </w:rPr>
        <w:t xml:space="preserve"> of </w:t>
      </w:r>
      <w:r w:rsidRPr="004E01B1">
        <w:rPr>
          <w:rFonts w:eastAsia="Times New Roman" w:cs="Arial"/>
          <w:color w:val="0D0D0D" w:themeColor="text1" w:themeTint="F2"/>
          <w:szCs w:val="20"/>
          <w:lang w:eastAsia="en-US"/>
        </w:rPr>
        <w:t xml:space="preserve">the extent to which we have met </w:t>
      </w:r>
      <w:r>
        <w:rPr>
          <w:rFonts w:eastAsia="Times New Roman" w:cs="Arial"/>
          <w:color w:val="0D0D0D" w:themeColor="text1" w:themeTint="F2"/>
          <w:szCs w:val="20"/>
          <w:lang w:eastAsia="en-US"/>
        </w:rPr>
        <w:t>the</w:t>
      </w:r>
      <w:r w:rsidRPr="004E01B1">
        <w:rPr>
          <w:rFonts w:eastAsia="Times New Roman" w:cs="Arial"/>
          <w:color w:val="0D0D0D" w:themeColor="text1" w:themeTint="F2"/>
          <w:szCs w:val="20"/>
          <w:lang w:eastAsia="en-US"/>
        </w:rPr>
        <w:t xml:space="preserve"> performance expectations</w:t>
      </w:r>
      <w:r w:rsidR="00A83BCE">
        <w:rPr>
          <w:rFonts w:eastAsia="Times New Roman" w:cs="Arial"/>
          <w:color w:val="0D0D0D" w:themeColor="text1" w:themeTint="F2"/>
          <w:szCs w:val="20"/>
          <w:lang w:eastAsia="en-US"/>
        </w:rPr>
        <w:t xml:space="preserve"> and </w:t>
      </w:r>
      <w:r>
        <w:rPr>
          <w:rFonts w:eastAsia="Times New Roman" w:cs="Arial"/>
          <w:color w:val="0D0D0D" w:themeColor="text1" w:themeTint="F2"/>
          <w:szCs w:val="20"/>
          <w:lang w:eastAsia="en-US"/>
        </w:rPr>
        <w:t>the</w:t>
      </w:r>
      <w:r w:rsidR="00C079B1">
        <w:rPr>
          <w:rFonts w:eastAsia="Times New Roman" w:cs="Arial"/>
          <w:color w:val="0D0D0D" w:themeColor="text1" w:themeTint="F2"/>
          <w:szCs w:val="20"/>
          <w:lang w:eastAsia="en-US"/>
        </w:rPr>
        <w:t xml:space="preserve"> </w:t>
      </w:r>
      <w:r w:rsidRPr="004E01B1">
        <w:rPr>
          <w:rFonts w:eastAsia="Times New Roman" w:cs="Arial"/>
          <w:color w:val="0D0D0D" w:themeColor="text1" w:themeTint="F2"/>
          <w:szCs w:val="20"/>
          <w:lang w:eastAsia="en-US"/>
        </w:rPr>
        <w:t>challenges</w:t>
      </w:r>
      <w:r w:rsidR="00A83BCE">
        <w:rPr>
          <w:rFonts w:eastAsia="Times New Roman" w:cs="Arial"/>
          <w:color w:val="0D0D0D" w:themeColor="text1" w:themeTint="F2"/>
          <w:szCs w:val="20"/>
          <w:lang w:eastAsia="en-US"/>
        </w:rPr>
        <w:t>, context</w:t>
      </w:r>
      <w:r w:rsidRPr="004E01B1">
        <w:rPr>
          <w:rFonts w:eastAsia="Times New Roman" w:cs="Arial"/>
          <w:color w:val="0D0D0D" w:themeColor="text1" w:themeTint="F2"/>
          <w:szCs w:val="20"/>
          <w:lang w:eastAsia="en-US"/>
        </w:rPr>
        <w:t xml:space="preserve"> and le</w:t>
      </w:r>
      <w:r w:rsidR="00A83BCE">
        <w:rPr>
          <w:rFonts w:eastAsia="Times New Roman" w:cs="Arial"/>
          <w:color w:val="0D0D0D" w:themeColor="text1" w:themeTint="F2"/>
          <w:szCs w:val="20"/>
          <w:lang w:eastAsia="en-US"/>
        </w:rPr>
        <w:t>ssons</w:t>
      </w:r>
      <w:r>
        <w:rPr>
          <w:rFonts w:eastAsia="Times New Roman" w:cs="Arial"/>
          <w:color w:val="0D0D0D" w:themeColor="text1" w:themeTint="F2"/>
          <w:szCs w:val="20"/>
          <w:lang w:eastAsia="en-US"/>
        </w:rPr>
        <w:t xml:space="preserve"> from this years’ experience. </w:t>
      </w:r>
    </w:p>
    <w:p w14:paraId="113523DF" w14:textId="77777777" w:rsidR="00263DFF" w:rsidRDefault="009C4801" w:rsidP="00E50DA2">
      <w:pPr>
        <w:rPr>
          <w:rFonts w:cs="Open Sans"/>
        </w:rPr>
      </w:pPr>
      <w:r>
        <w:rPr>
          <w:rFonts w:cs="Open Sans"/>
        </w:rPr>
        <w:t>R</w:t>
      </w:r>
      <w:r w:rsidR="001B7549">
        <w:rPr>
          <w:rFonts w:cs="Open Sans"/>
        </w:rPr>
        <w:t xml:space="preserve">efer to Appendix 1 </w:t>
      </w:r>
      <w:r w:rsidR="00676A88">
        <w:rPr>
          <w:rFonts w:cs="Open Sans"/>
        </w:rPr>
        <w:t xml:space="preserve">for the </w:t>
      </w:r>
      <w:r w:rsidR="00D705F2">
        <w:rPr>
          <w:rFonts w:cs="Open Sans"/>
        </w:rPr>
        <w:t>full</w:t>
      </w:r>
      <w:r w:rsidR="00676A88">
        <w:rPr>
          <w:rFonts w:cs="Open Sans"/>
        </w:rPr>
        <w:t xml:space="preserve"> </w:t>
      </w:r>
      <w:r>
        <w:rPr>
          <w:rFonts w:cs="Open Sans"/>
        </w:rPr>
        <w:t>p</w:t>
      </w:r>
      <w:r w:rsidR="00676A88">
        <w:rPr>
          <w:rFonts w:cs="Open Sans"/>
        </w:rPr>
        <w:t xml:space="preserve">erformance </w:t>
      </w:r>
      <w:r>
        <w:rPr>
          <w:rFonts w:cs="Open Sans"/>
        </w:rPr>
        <w:t>m</w:t>
      </w:r>
      <w:r w:rsidR="00676A88">
        <w:rPr>
          <w:rFonts w:cs="Open Sans"/>
        </w:rPr>
        <w:t xml:space="preserve">easurement </w:t>
      </w:r>
      <w:r>
        <w:rPr>
          <w:rFonts w:cs="Open Sans"/>
        </w:rPr>
        <w:t>f</w:t>
      </w:r>
      <w:r w:rsidR="00676A88">
        <w:rPr>
          <w:rFonts w:cs="Open Sans"/>
        </w:rPr>
        <w:t xml:space="preserve">ramework </w:t>
      </w:r>
      <w:r w:rsidR="00D705F2">
        <w:rPr>
          <w:rFonts w:cs="Open Sans"/>
        </w:rPr>
        <w:t>table</w:t>
      </w:r>
      <w:r w:rsidR="005F157D">
        <w:rPr>
          <w:rFonts w:cs="Open Sans"/>
        </w:rPr>
        <w:t>.</w:t>
      </w:r>
    </w:p>
    <w:p w14:paraId="28A9A045" w14:textId="1F155A47" w:rsidR="001B7549" w:rsidRDefault="00676A88" w:rsidP="00E50DA2">
      <w:pPr>
        <w:rPr>
          <w:rFonts w:cs="Open Sans"/>
        </w:rPr>
        <w:sectPr w:rsidR="001B7549" w:rsidSect="00D7407A">
          <w:endnotePr>
            <w:numFmt w:val="decimal"/>
          </w:endnotePr>
          <w:pgSz w:w="11906" w:h="16838" w:code="9"/>
          <w:pgMar w:top="1134" w:right="1418" w:bottom="1134" w:left="1418" w:header="851" w:footer="851" w:gutter="0"/>
          <w:cols w:space="708"/>
          <w:titlePg/>
          <w:docGrid w:linePitch="360"/>
        </w:sectPr>
      </w:pPr>
      <w:r>
        <w:rPr>
          <w:rFonts w:cs="Open Sans"/>
        </w:rPr>
        <w:t xml:space="preserve"> </w:t>
      </w:r>
    </w:p>
    <w:p w14:paraId="3FCA3EC0" w14:textId="67F738F0" w:rsidR="003107BB" w:rsidRDefault="003107BB" w:rsidP="003107BB">
      <w:pPr>
        <w:pStyle w:val="AHRCHeading2"/>
      </w:pPr>
      <w:bookmarkStart w:id="218" w:name="_Toc49331305"/>
      <w:bookmarkStart w:id="219" w:name="_Toc52124086"/>
      <w:r>
        <w:lastRenderedPageBreak/>
        <w:t>Goal 1</w:t>
      </w:r>
      <w:bookmarkEnd w:id="218"/>
      <w:bookmarkEnd w:id="219"/>
    </w:p>
    <w:p w14:paraId="4CD62C68" w14:textId="418A40EA" w:rsidR="003107BB" w:rsidRPr="008517C1" w:rsidRDefault="003107BB" w:rsidP="003107BB">
      <w:r>
        <w:t>Outcomes 1.1, 1.2, 1.3 (PBS criterion)</w:t>
      </w:r>
    </w:p>
    <w:tbl>
      <w:tblPr>
        <w:tblStyle w:val="TableGrid"/>
        <w:tblW w:w="5000" w:type="pct"/>
        <w:tblBorders>
          <w:top w:val="single" w:sz="4" w:space="0" w:color="DEEAF6" w:themeColor="accent1" w:themeTint="33"/>
          <w:left w:val="single" w:sz="4" w:space="0" w:color="DEEAF6" w:themeColor="accent1" w:themeTint="33"/>
          <w:bottom w:val="single" w:sz="4" w:space="0" w:color="DEEAF6" w:themeColor="accent1" w:themeTint="33"/>
          <w:right w:val="single" w:sz="4" w:space="0" w:color="DEEAF6" w:themeColor="accent1" w:themeTint="33"/>
          <w:insideH w:val="single" w:sz="4" w:space="0" w:color="DEEAF6" w:themeColor="accent1" w:themeTint="33"/>
          <w:insideV w:val="single" w:sz="4" w:space="0" w:color="DEEAF6" w:themeColor="accent1" w:themeTint="33"/>
        </w:tblBorders>
        <w:tblLook w:val="04A0" w:firstRow="1" w:lastRow="0" w:firstColumn="1" w:lastColumn="0" w:noHBand="0" w:noVBand="1"/>
      </w:tblPr>
      <w:tblGrid>
        <w:gridCol w:w="2157"/>
        <w:gridCol w:w="6903"/>
      </w:tblGrid>
      <w:tr w:rsidR="003922B8" w:rsidRPr="003922B8" w14:paraId="5F4F7200" w14:textId="77777777" w:rsidTr="003922B8">
        <w:trPr>
          <w:tblHeader/>
        </w:trPr>
        <w:tc>
          <w:tcPr>
            <w:tcW w:w="1077" w:type="pct"/>
            <w:shd w:val="clear" w:color="auto" w:fill="107896"/>
            <w:vAlign w:val="center"/>
          </w:tcPr>
          <w:p w14:paraId="4F7277C2" w14:textId="77777777" w:rsidR="003107BB" w:rsidRPr="003922B8" w:rsidRDefault="003107BB" w:rsidP="003922B8">
            <w:pPr>
              <w:spacing w:before="120" w:after="120"/>
              <w:rPr>
                <w:b/>
                <w:bCs/>
                <w:color w:val="FFFFFF" w:themeColor="background1"/>
                <w:sz w:val="22"/>
                <w:szCs w:val="22"/>
              </w:rPr>
            </w:pPr>
            <w:r w:rsidRPr="003922B8">
              <w:rPr>
                <w:b/>
                <w:bCs/>
                <w:color w:val="FFFFFF" w:themeColor="background1"/>
                <w:sz w:val="22"/>
                <w:szCs w:val="22"/>
              </w:rPr>
              <w:t>Performance expectation</w:t>
            </w:r>
          </w:p>
        </w:tc>
        <w:tc>
          <w:tcPr>
            <w:tcW w:w="3923" w:type="pct"/>
            <w:shd w:val="clear" w:color="auto" w:fill="107896"/>
            <w:vAlign w:val="center"/>
          </w:tcPr>
          <w:p w14:paraId="75692F7B" w14:textId="12D86C8A" w:rsidR="003107BB" w:rsidRPr="003922B8" w:rsidRDefault="0091223F" w:rsidP="003922B8">
            <w:pPr>
              <w:spacing w:before="120" w:after="120"/>
              <w:jc w:val="center"/>
              <w:rPr>
                <w:color w:val="FFFFFF" w:themeColor="background1"/>
                <w:sz w:val="22"/>
                <w:szCs w:val="22"/>
              </w:rPr>
            </w:pPr>
            <w:r w:rsidRPr="003922B8">
              <w:rPr>
                <w:b/>
                <w:bCs/>
                <w:color w:val="FFFFFF" w:themeColor="background1"/>
                <w:sz w:val="22"/>
                <w:szCs w:val="22"/>
              </w:rPr>
              <w:t>To what extent did we meet it?</w:t>
            </w:r>
          </w:p>
        </w:tc>
      </w:tr>
      <w:tr w:rsidR="003107BB" w:rsidRPr="00577E60" w14:paraId="6979A3FF" w14:textId="77777777" w:rsidTr="003922B8">
        <w:tc>
          <w:tcPr>
            <w:tcW w:w="1077" w:type="pct"/>
          </w:tcPr>
          <w:p w14:paraId="5B33AFE0" w14:textId="10A3CE51" w:rsidR="00340F23" w:rsidRPr="009E4AEA" w:rsidRDefault="00340F23" w:rsidP="00F20BF9">
            <w:pPr>
              <w:spacing w:before="120" w:after="120"/>
              <w:rPr>
                <w:b/>
                <w:bCs/>
                <w:color w:val="107896"/>
                <w:sz w:val="22"/>
                <w:szCs w:val="22"/>
              </w:rPr>
            </w:pPr>
            <w:r w:rsidRPr="009E4AEA">
              <w:rPr>
                <w:rFonts w:cs="Open Sans"/>
                <w:b/>
                <w:bCs/>
                <w:color w:val="107896"/>
                <w:sz w:val="22"/>
                <w:szCs w:val="22"/>
              </w:rPr>
              <w:t>For outcome 1.1</w:t>
            </w:r>
          </w:p>
          <w:p w14:paraId="53D77344" w14:textId="4F8B8C93" w:rsidR="00D75B29" w:rsidRDefault="00F20BF9" w:rsidP="00130914">
            <w:pPr>
              <w:spacing w:before="120" w:after="120"/>
              <w:rPr>
                <w:rFonts w:eastAsia="Times New Roman" w:cs="Open Sans"/>
                <w:sz w:val="22"/>
                <w:szCs w:val="22"/>
              </w:rPr>
            </w:pPr>
            <w:r w:rsidRPr="00577E60">
              <w:rPr>
                <w:sz w:val="22"/>
                <w:szCs w:val="22"/>
              </w:rPr>
              <w:t xml:space="preserve">Recommendations and actions in the </w:t>
            </w:r>
            <w:r w:rsidR="00497D45">
              <w:rPr>
                <w:sz w:val="22"/>
                <w:szCs w:val="22"/>
              </w:rPr>
              <w:t>‘</w:t>
            </w:r>
            <w:r w:rsidRPr="00577E60">
              <w:rPr>
                <w:sz w:val="22"/>
                <w:szCs w:val="22"/>
              </w:rPr>
              <w:t>national conversation</w:t>
            </w:r>
            <w:r>
              <w:rPr>
                <w:sz w:val="22"/>
                <w:szCs w:val="22"/>
              </w:rPr>
              <w:t>’</w:t>
            </w:r>
            <w:r w:rsidRPr="00577E60">
              <w:rPr>
                <w:sz w:val="22"/>
                <w:szCs w:val="22"/>
              </w:rPr>
              <w:t xml:space="preserve"> report to the Attorney-General and federal Parliament are positively received and progressed or adopted</w:t>
            </w:r>
            <w:r>
              <w:rPr>
                <w:sz w:val="22"/>
                <w:szCs w:val="22"/>
              </w:rPr>
              <w:t xml:space="preserve"> </w:t>
            </w:r>
          </w:p>
          <w:p w14:paraId="63364E27" w14:textId="55E9363F" w:rsidR="003107BB" w:rsidRPr="00826D90" w:rsidRDefault="003107BB" w:rsidP="00130914">
            <w:pPr>
              <w:spacing w:before="120" w:after="120"/>
              <w:rPr>
                <w:rFonts w:eastAsia="Times New Roman" w:cs="Open Sans"/>
                <w:sz w:val="22"/>
                <w:szCs w:val="22"/>
              </w:rPr>
            </w:pPr>
            <w:r w:rsidRPr="00577E60">
              <w:rPr>
                <w:rFonts w:eastAsia="Times New Roman" w:cs="Open Sans"/>
                <w:sz w:val="22"/>
                <w:szCs w:val="22"/>
              </w:rPr>
              <w:t xml:space="preserve">Recommendations to Australia from the 3rd United Nations (UN) Universal Periodic Review Council </w:t>
            </w:r>
            <w:r w:rsidR="00F20BF9" w:rsidRPr="00DE250D">
              <w:rPr>
                <w:rFonts w:eastAsia="Times New Roman" w:cs="Open Sans"/>
                <w:sz w:val="22"/>
                <w:szCs w:val="22"/>
              </w:rPr>
              <w:t>(UPR)</w:t>
            </w:r>
            <w:r w:rsidR="00F20BF9" w:rsidRPr="00577E60">
              <w:rPr>
                <w:rFonts w:eastAsia="Times New Roman" w:cs="Open Sans"/>
                <w:sz w:val="22"/>
                <w:szCs w:val="22"/>
              </w:rPr>
              <w:t xml:space="preserve"> </w:t>
            </w:r>
            <w:r w:rsidRPr="00577E60">
              <w:rPr>
                <w:rFonts w:eastAsia="Times New Roman" w:cs="Open Sans"/>
                <w:sz w:val="22"/>
                <w:szCs w:val="22"/>
              </w:rPr>
              <w:t>are accepted by federal Government and progressed</w:t>
            </w:r>
            <w:r>
              <w:rPr>
                <w:rFonts w:eastAsia="Times New Roman" w:cs="Open Sans"/>
                <w:sz w:val="22"/>
                <w:szCs w:val="22"/>
              </w:rPr>
              <w:t xml:space="preserve"> </w:t>
            </w:r>
          </w:p>
        </w:tc>
        <w:tc>
          <w:tcPr>
            <w:tcW w:w="3923" w:type="pct"/>
          </w:tcPr>
          <w:p w14:paraId="24C065A7" w14:textId="795BC4E5" w:rsidR="00F20BF9" w:rsidRPr="00E64DA7" w:rsidRDefault="00F20BF9" w:rsidP="0029120B">
            <w:pPr>
              <w:rPr>
                <w:sz w:val="22"/>
                <w:szCs w:val="22"/>
              </w:rPr>
            </w:pPr>
            <w:r w:rsidRPr="0029120B">
              <w:rPr>
                <w:sz w:val="22"/>
                <w:szCs w:val="22"/>
              </w:rPr>
              <w:t>The national conv</w:t>
            </w:r>
            <w:r w:rsidRPr="00E64DA7">
              <w:rPr>
                <w:sz w:val="22"/>
                <w:szCs w:val="22"/>
              </w:rPr>
              <w:t xml:space="preserve">ersation initiative and UPR </w:t>
            </w:r>
            <w:r w:rsidR="00D073A6" w:rsidRPr="00E64DA7">
              <w:rPr>
                <w:sz w:val="22"/>
                <w:szCs w:val="22"/>
              </w:rPr>
              <w:t xml:space="preserve">project operate </w:t>
            </w:r>
            <w:r w:rsidRPr="00E64DA7">
              <w:rPr>
                <w:sz w:val="22"/>
                <w:szCs w:val="22"/>
              </w:rPr>
              <w:t>in a multi-year context</w:t>
            </w:r>
            <w:r w:rsidR="00FF14EF" w:rsidRPr="00E64DA7">
              <w:rPr>
                <w:sz w:val="22"/>
                <w:szCs w:val="22"/>
              </w:rPr>
              <w:t xml:space="preserve">. In this </w:t>
            </w:r>
            <w:r w:rsidR="00166124" w:rsidRPr="00E64DA7">
              <w:rPr>
                <w:sz w:val="22"/>
                <w:szCs w:val="22"/>
              </w:rPr>
              <w:t xml:space="preserve">reporting </w:t>
            </w:r>
            <w:r w:rsidR="00FF14EF" w:rsidRPr="00E64DA7">
              <w:rPr>
                <w:sz w:val="22"/>
                <w:szCs w:val="22"/>
              </w:rPr>
              <w:t>period</w:t>
            </w:r>
            <w:r w:rsidR="00166124" w:rsidRPr="00E64DA7">
              <w:rPr>
                <w:sz w:val="22"/>
                <w:szCs w:val="22"/>
              </w:rPr>
              <w:t>,</w:t>
            </w:r>
            <w:r w:rsidR="00FF14EF" w:rsidRPr="00E64DA7">
              <w:rPr>
                <w:sz w:val="22"/>
                <w:szCs w:val="22"/>
              </w:rPr>
              <w:t xml:space="preserve"> the foundations for</w:t>
            </w:r>
            <w:r w:rsidRPr="00E64DA7">
              <w:rPr>
                <w:sz w:val="22"/>
                <w:szCs w:val="22"/>
              </w:rPr>
              <w:t xml:space="preserve"> </w:t>
            </w:r>
            <w:r w:rsidR="00ED5996" w:rsidRPr="00E64DA7">
              <w:rPr>
                <w:sz w:val="22"/>
                <w:szCs w:val="22"/>
              </w:rPr>
              <w:t xml:space="preserve">meeting </w:t>
            </w:r>
            <w:r w:rsidRPr="00E64DA7">
              <w:rPr>
                <w:sz w:val="22"/>
                <w:szCs w:val="22"/>
              </w:rPr>
              <w:t>the</w:t>
            </w:r>
            <w:r w:rsidR="00ED5996" w:rsidRPr="00E64DA7">
              <w:rPr>
                <w:sz w:val="22"/>
                <w:szCs w:val="22"/>
              </w:rPr>
              <w:t xml:space="preserve"> performance</w:t>
            </w:r>
            <w:r w:rsidRPr="00E64DA7">
              <w:rPr>
                <w:sz w:val="22"/>
                <w:szCs w:val="22"/>
              </w:rPr>
              <w:t xml:space="preserve"> expectations </w:t>
            </w:r>
            <w:r w:rsidR="00ED5996" w:rsidRPr="00E64DA7">
              <w:rPr>
                <w:sz w:val="22"/>
                <w:szCs w:val="22"/>
              </w:rPr>
              <w:t>were laid by</w:t>
            </w:r>
            <w:r w:rsidRPr="00E64DA7">
              <w:rPr>
                <w:sz w:val="22"/>
                <w:szCs w:val="22"/>
              </w:rPr>
              <w:t xml:space="preserve">: </w:t>
            </w:r>
          </w:p>
          <w:p w14:paraId="0408806D" w14:textId="3CF3E08A" w:rsidR="00F20BF9" w:rsidRPr="00E64DA7" w:rsidRDefault="00516B56" w:rsidP="00F86C27">
            <w:pPr>
              <w:pStyle w:val="ListParagraph"/>
              <w:numPr>
                <w:ilvl w:val="0"/>
                <w:numId w:val="70"/>
              </w:numPr>
              <w:rPr>
                <w:sz w:val="22"/>
                <w:szCs w:val="22"/>
              </w:rPr>
            </w:pPr>
            <w:r w:rsidRPr="0029120B">
              <w:rPr>
                <w:sz w:val="22"/>
                <w:szCs w:val="22"/>
              </w:rPr>
              <w:t>c</w:t>
            </w:r>
            <w:r w:rsidR="00ED5996" w:rsidRPr="00E64DA7">
              <w:rPr>
                <w:sz w:val="22"/>
                <w:szCs w:val="22"/>
              </w:rPr>
              <w:t xml:space="preserve">onducting </w:t>
            </w:r>
            <w:r w:rsidR="00F20BF9" w:rsidRPr="00E64DA7">
              <w:rPr>
                <w:sz w:val="22"/>
                <w:szCs w:val="22"/>
              </w:rPr>
              <w:t>the high-profile conference that raised</w:t>
            </w:r>
            <w:r w:rsidR="00AD6201" w:rsidRPr="00E64DA7">
              <w:rPr>
                <w:sz w:val="22"/>
                <w:szCs w:val="22"/>
              </w:rPr>
              <w:t xml:space="preserve"> awareness of the need for a </w:t>
            </w:r>
            <w:r w:rsidR="006C17C7" w:rsidRPr="00E64DA7">
              <w:rPr>
                <w:sz w:val="22"/>
                <w:szCs w:val="22"/>
              </w:rPr>
              <w:t>‘</w:t>
            </w:r>
            <w:r w:rsidR="00EF2E59" w:rsidRPr="00E64DA7">
              <w:rPr>
                <w:sz w:val="22"/>
                <w:szCs w:val="22"/>
              </w:rPr>
              <w:t>conversation</w:t>
            </w:r>
            <w:r w:rsidR="006C17C7" w:rsidRPr="00E64DA7">
              <w:rPr>
                <w:sz w:val="22"/>
                <w:szCs w:val="22"/>
              </w:rPr>
              <w:t>’ and the</w:t>
            </w:r>
            <w:r w:rsidR="00F20BF9" w:rsidRPr="00E64DA7">
              <w:rPr>
                <w:sz w:val="22"/>
                <w:szCs w:val="22"/>
              </w:rPr>
              <w:t xml:space="preserve"> issues, </w:t>
            </w:r>
            <w:r w:rsidR="006C17C7" w:rsidRPr="00E64DA7">
              <w:rPr>
                <w:sz w:val="22"/>
                <w:szCs w:val="22"/>
              </w:rPr>
              <w:t>and generated</w:t>
            </w:r>
            <w:r w:rsidR="00F20BF9" w:rsidRPr="00E64DA7">
              <w:rPr>
                <w:sz w:val="22"/>
                <w:szCs w:val="22"/>
              </w:rPr>
              <w:t xml:space="preserve"> momentum among existing</w:t>
            </w:r>
            <w:r w:rsidR="00EF2E59" w:rsidRPr="00E64DA7">
              <w:rPr>
                <w:sz w:val="22"/>
                <w:szCs w:val="22"/>
              </w:rPr>
              <w:t xml:space="preserve"> </w:t>
            </w:r>
            <w:r w:rsidR="008B4931" w:rsidRPr="00E64DA7">
              <w:rPr>
                <w:sz w:val="22"/>
                <w:szCs w:val="22"/>
              </w:rPr>
              <w:t>stakeholders and</w:t>
            </w:r>
            <w:r w:rsidR="00F20BF9" w:rsidRPr="00E64DA7">
              <w:rPr>
                <w:sz w:val="22"/>
                <w:szCs w:val="22"/>
              </w:rPr>
              <w:t xml:space="preserve"> drew new stakeholders to the initiative,</w:t>
            </w:r>
          </w:p>
          <w:p w14:paraId="55339762" w14:textId="160471B4" w:rsidR="00F20BF9" w:rsidRPr="00E64DA7" w:rsidRDefault="00F20BF9" w:rsidP="00F86C27">
            <w:pPr>
              <w:pStyle w:val="ListParagraph"/>
              <w:numPr>
                <w:ilvl w:val="0"/>
                <w:numId w:val="70"/>
              </w:numPr>
              <w:rPr>
                <w:sz w:val="22"/>
                <w:szCs w:val="22"/>
              </w:rPr>
            </w:pPr>
            <w:r w:rsidRPr="0029120B">
              <w:rPr>
                <w:sz w:val="22"/>
                <w:szCs w:val="22"/>
              </w:rPr>
              <w:t>the research and participatory consultation</w:t>
            </w:r>
            <w:r w:rsidR="00EF2E59" w:rsidRPr="00E64DA7">
              <w:rPr>
                <w:sz w:val="22"/>
                <w:szCs w:val="22"/>
              </w:rPr>
              <w:t xml:space="preserve"> phase</w:t>
            </w:r>
            <w:r w:rsidRPr="00E64DA7">
              <w:rPr>
                <w:sz w:val="22"/>
                <w:szCs w:val="22"/>
              </w:rPr>
              <w:t xml:space="preserve"> which </w:t>
            </w:r>
            <w:r w:rsidR="00E71935" w:rsidRPr="00E64DA7">
              <w:rPr>
                <w:sz w:val="22"/>
                <w:szCs w:val="22"/>
              </w:rPr>
              <w:t>delivered</w:t>
            </w:r>
            <w:r w:rsidRPr="00E64DA7">
              <w:rPr>
                <w:sz w:val="22"/>
                <w:szCs w:val="22"/>
              </w:rPr>
              <w:t xml:space="preserve"> stakeholder </w:t>
            </w:r>
            <w:r w:rsidR="008B4931" w:rsidRPr="00E64DA7">
              <w:rPr>
                <w:sz w:val="22"/>
                <w:szCs w:val="22"/>
              </w:rPr>
              <w:t>views</w:t>
            </w:r>
            <w:r w:rsidR="00D12B19" w:rsidRPr="00E64DA7">
              <w:rPr>
                <w:sz w:val="22"/>
                <w:szCs w:val="22"/>
              </w:rPr>
              <w:t xml:space="preserve"> </w:t>
            </w:r>
            <w:r w:rsidR="00D12B19" w:rsidRPr="00E64DA7">
              <w:rPr>
                <w:color w:val="000000" w:themeColor="text1"/>
                <w:sz w:val="22"/>
                <w:szCs w:val="22"/>
              </w:rPr>
              <w:t>–</w:t>
            </w:r>
            <w:r w:rsidR="00D12B19" w:rsidRPr="0029120B">
              <w:rPr>
                <w:color w:val="000000" w:themeColor="text1"/>
                <w:sz w:val="22"/>
                <w:szCs w:val="22"/>
              </w:rPr>
              <w:t xml:space="preserve"> </w:t>
            </w:r>
            <w:r w:rsidRPr="00E64DA7">
              <w:rPr>
                <w:sz w:val="22"/>
                <w:szCs w:val="22"/>
              </w:rPr>
              <w:t xml:space="preserve">strengthening the credibility and persuasiveness of the findings, </w:t>
            </w:r>
          </w:p>
          <w:p w14:paraId="374376E0" w14:textId="72F9EBA5" w:rsidR="00F20BF9" w:rsidRPr="00E64DA7" w:rsidRDefault="008B4931" w:rsidP="00F86C27">
            <w:pPr>
              <w:pStyle w:val="ListParagraph"/>
              <w:numPr>
                <w:ilvl w:val="0"/>
                <w:numId w:val="70"/>
              </w:numPr>
              <w:rPr>
                <w:sz w:val="22"/>
                <w:szCs w:val="22"/>
              </w:rPr>
            </w:pPr>
            <w:r w:rsidRPr="0029120B">
              <w:rPr>
                <w:sz w:val="22"/>
                <w:szCs w:val="22"/>
              </w:rPr>
              <w:t>delivering</w:t>
            </w:r>
            <w:r w:rsidR="00F20BF9" w:rsidRPr="00E64DA7">
              <w:rPr>
                <w:sz w:val="22"/>
                <w:szCs w:val="22"/>
              </w:rPr>
              <w:t xml:space="preserve"> clear stakeholder</w:t>
            </w:r>
            <w:r w:rsidRPr="00E64DA7">
              <w:rPr>
                <w:sz w:val="22"/>
                <w:szCs w:val="22"/>
              </w:rPr>
              <w:t xml:space="preserve">-led </w:t>
            </w:r>
            <w:r w:rsidR="00F20BF9" w:rsidRPr="00E64DA7">
              <w:rPr>
                <w:sz w:val="22"/>
                <w:szCs w:val="22"/>
              </w:rPr>
              <w:t>narrative to anchor the recommendations and report</w:t>
            </w:r>
            <w:r w:rsidR="004C76E8" w:rsidRPr="00E64DA7">
              <w:rPr>
                <w:sz w:val="22"/>
                <w:szCs w:val="22"/>
              </w:rPr>
              <w:t>s</w:t>
            </w:r>
            <w:r w:rsidR="00F20BF9" w:rsidRPr="00E64DA7">
              <w:rPr>
                <w:sz w:val="22"/>
                <w:szCs w:val="22"/>
              </w:rPr>
              <w:t xml:space="preserve"> </w:t>
            </w:r>
            <w:r w:rsidR="00697010" w:rsidRPr="00E64DA7">
              <w:rPr>
                <w:sz w:val="22"/>
                <w:szCs w:val="22"/>
              </w:rPr>
              <w:t xml:space="preserve">as </w:t>
            </w:r>
            <w:r w:rsidR="004C76E8" w:rsidRPr="00E64DA7">
              <w:rPr>
                <w:sz w:val="22"/>
                <w:szCs w:val="22"/>
              </w:rPr>
              <w:t>they are</w:t>
            </w:r>
            <w:r w:rsidR="00F20BF9" w:rsidRPr="00E64DA7">
              <w:rPr>
                <w:sz w:val="22"/>
                <w:szCs w:val="22"/>
              </w:rPr>
              <w:t xml:space="preserve"> finalised in the next period.</w:t>
            </w:r>
          </w:p>
          <w:p w14:paraId="35611BF0" w14:textId="4FA214B6" w:rsidR="00C17458" w:rsidRPr="00E64DA7" w:rsidRDefault="00317E63" w:rsidP="00F86C27">
            <w:pPr>
              <w:pStyle w:val="ListParagraph"/>
              <w:numPr>
                <w:ilvl w:val="0"/>
                <w:numId w:val="70"/>
              </w:numPr>
              <w:rPr>
                <w:b/>
              </w:rPr>
            </w:pPr>
            <w:r w:rsidRPr="0029120B">
              <w:rPr>
                <w:sz w:val="22"/>
                <w:szCs w:val="22"/>
              </w:rPr>
              <w:t xml:space="preserve">identifying key elements of a human rights reform agenda </w:t>
            </w:r>
            <w:r w:rsidR="00AF3453" w:rsidRPr="0029120B">
              <w:rPr>
                <w:sz w:val="22"/>
                <w:szCs w:val="22"/>
              </w:rPr>
              <w:t>with the finalisation of the Commission UPR submission</w:t>
            </w:r>
            <w:r w:rsidRPr="0029120B">
              <w:rPr>
                <w:sz w:val="22"/>
                <w:szCs w:val="22"/>
              </w:rPr>
              <w:t xml:space="preserve"> </w:t>
            </w:r>
            <w:r w:rsidR="00180EE5" w:rsidRPr="0029120B">
              <w:rPr>
                <w:sz w:val="22"/>
                <w:szCs w:val="22"/>
              </w:rPr>
              <w:t xml:space="preserve">– building on the </w:t>
            </w:r>
            <w:r w:rsidR="00AF3453" w:rsidRPr="0029120B">
              <w:rPr>
                <w:sz w:val="22"/>
                <w:szCs w:val="22"/>
              </w:rPr>
              <w:t xml:space="preserve">key themes from </w:t>
            </w:r>
            <w:r w:rsidR="00180EE5" w:rsidRPr="0029120B">
              <w:rPr>
                <w:sz w:val="22"/>
                <w:szCs w:val="22"/>
              </w:rPr>
              <w:t>consultations fr</w:t>
            </w:r>
            <w:r w:rsidR="00CD156E" w:rsidRPr="0029120B">
              <w:rPr>
                <w:sz w:val="22"/>
                <w:szCs w:val="22"/>
              </w:rPr>
              <w:t>o</w:t>
            </w:r>
            <w:r w:rsidR="00180EE5" w:rsidRPr="0029120B">
              <w:rPr>
                <w:sz w:val="22"/>
                <w:szCs w:val="22"/>
              </w:rPr>
              <w:t>m the national conversation project</w:t>
            </w:r>
            <w:r w:rsidR="00F20BF9" w:rsidRPr="0029120B">
              <w:rPr>
                <w:sz w:val="22"/>
                <w:szCs w:val="22"/>
              </w:rPr>
              <w:t>.</w:t>
            </w:r>
            <w:r w:rsidR="00FF14EF" w:rsidRPr="0029120B">
              <w:rPr>
                <w:sz w:val="22"/>
                <w:szCs w:val="22"/>
              </w:rPr>
              <w:t xml:space="preserve"> </w:t>
            </w:r>
          </w:p>
        </w:tc>
      </w:tr>
      <w:tr w:rsidR="003107BB" w:rsidRPr="00577E60" w14:paraId="53246EA2" w14:textId="77777777" w:rsidTr="003922B8">
        <w:tc>
          <w:tcPr>
            <w:tcW w:w="1077" w:type="pct"/>
          </w:tcPr>
          <w:p w14:paraId="24F6D819" w14:textId="15510EC5" w:rsidR="00992084" w:rsidRPr="009E4AEA" w:rsidRDefault="00992084" w:rsidP="00992084">
            <w:pPr>
              <w:spacing w:before="120" w:after="120"/>
              <w:rPr>
                <w:b/>
                <w:bCs/>
                <w:color w:val="107896"/>
                <w:sz w:val="22"/>
                <w:szCs w:val="22"/>
              </w:rPr>
            </w:pPr>
            <w:r w:rsidRPr="009E4AEA">
              <w:rPr>
                <w:rFonts w:cs="Open Sans"/>
                <w:b/>
                <w:bCs/>
                <w:color w:val="107896"/>
                <w:sz w:val="22"/>
                <w:szCs w:val="22"/>
              </w:rPr>
              <w:t>For outcome 1.2</w:t>
            </w:r>
          </w:p>
          <w:p w14:paraId="7A95575B" w14:textId="05ACB550" w:rsidR="003107BB" w:rsidRPr="009939A3" w:rsidRDefault="003107BB" w:rsidP="00130914">
            <w:pPr>
              <w:spacing w:before="120" w:after="120"/>
              <w:rPr>
                <w:b/>
                <w:bCs/>
                <w:sz w:val="22"/>
                <w:szCs w:val="22"/>
              </w:rPr>
            </w:pPr>
            <w:r w:rsidRPr="00907CB6">
              <w:rPr>
                <w:sz w:val="22"/>
                <w:szCs w:val="22"/>
              </w:rPr>
              <w:lastRenderedPageBreak/>
              <w:t>Our research, reporting and advice influences decision makers and</w:t>
            </w:r>
            <w:r w:rsidRPr="00577E60">
              <w:rPr>
                <w:rFonts w:eastAsia="Times New Roman" w:cs="Open Sans"/>
                <w:sz w:val="22"/>
                <w:szCs w:val="22"/>
              </w:rPr>
              <w:t xml:space="preserve"> other stakeholders to take action to address the identified human rights issues</w:t>
            </w:r>
            <w:r>
              <w:rPr>
                <w:rFonts w:eastAsia="Times New Roman" w:cs="Open Sans"/>
                <w:sz w:val="22"/>
                <w:szCs w:val="22"/>
              </w:rPr>
              <w:t xml:space="preserve"> </w:t>
            </w:r>
          </w:p>
        </w:tc>
        <w:tc>
          <w:tcPr>
            <w:tcW w:w="3923" w:type="pct"/>
          </w:tcPr>
          <w:p w14:paraId="68097C64" w14:textId="4DB59590" w:rsidR="00052805" w:rsidRPr="00052805" w:rsidRDefault="00052805" w:rsidP="00052805">
            <w:pPr>
              <w:spacing w:before="120" w:after="120"/>
              <w:rPr>
                <w:sz w:val="22"/>
                <w:szCs w:val="22"/>
              </w:rPr>
            </w:pPr>
            <w:r w:rsidRPr="00052805">
              <w:rPr>
                <w:sz w:val="22"/>
                <w:szCs w:val="22"/>
              </w:rPr>
              <w:lastRenderedPageBreak/>
              <w:t xml:space="preserve">During COVID-19 the Commission’s President and commissioners have provided guidance on the human rights implications of the pandemic and response measures, and have been sought out by key decision makers (such as the National COVID Commission) for input. </w:t>
            </w:r>
          </w:p>
          <w:p w14:paraId="4571D7AA" w14:textId="1203DC06" w:rsidR="00B2498A" w:rsidRPr="00C76E16" w:rsidRDefault="0078782B" w:rsidP="00B2498A">
            <w:pPr>
              <w:spacing w:before="120" w:after="120"/>
              <w:rPr>
                <w:sz w:val="22"/>
                <w:szCs w:val="22"/>
              </w:rPr>
            </w:pPr>
            <w:r>
              <w:rPr>
                <w:sz w:val="22"/>
                <w:szCs w:val="22"/>
              </w:rPr>
              <w:t xml:space="preserve">Over the past year, </w:t>
            </w:r>
            <w:r w:rsidRPr="006C6B99">
              <w:rPr>
                <w:sz w:val="22"/>
                <w:szCs w:val="22"/>
              </w:rPr>
              <w:t>th</w:t>
            </w:r>
            <w:r w:rsidR="009521A9" w:rsidRPr="006C6B99">
              <w:rPr>
                <w:sz w:val="22"/>
                <w:szCs w:val="22"/>
              </w:rPr>
              <w:t xml:space="preserve">e Commission has </w:t>
            </w:r>
            <w:r w:rsidR="00052805" w:rsidRPr="006C6B99">
              <w:rPr>
                <w:sz w:val="22"/>
                <w:szCs w:val="22"/>
              </w:rPr>
              <w:t xml:space="preserve">also </w:t>
            </w:r>
            <w:r w:rsidR="006C6B99" w:rsidRPr="006C6B99">
              <w:rPr>
                <w:sz w:val="22"/>
                <w:szCs w:val="22"/>
              </w:rPr>
              <w:t>advanced</w:t>
            </w:r>
            <w:r w:rsidR="007B4F98" w:rsidRPr="006C6B99">
              <w:rPr>
                <w:sz w:val="22"/>
                <w:szCs w:val="22"/>
              </w:rPr>
              <w:t xml:space="preserve"> </w:t>
            </w:r>
            <w:r w:rsidR="009521A9" w:rsidRPr="006C6B99">
              <w:rPr>
                <w:sz w:val="22"/>
                <w:szCs w:val="22"/>
              </w:rPr>
              <w:t>s</w:t>
            </w:r>
            <w:r w:rsidR="00B2498A" w:rsidRPr="006C6B99">
              <w:rPr>
                <w:sz w:val="22"/>
                <w:szCs w:val="22"/>
              </w:rPr>
              <w:t xml:space="preserve">everal research and reporting initiatives </w:t>
            </w:r>
            <w:r w:rsidR="00EC7A4F" w:rsidRPr="006C6B99">
              <w:rPr>
                <w:sz w:val="22"/>
                <w:szCs w:val="22"/>
              </w:rPr>
              <w:t xml:space="preserve">that </w:t>
            </w:r>
            <w:r w:rsidR="003317AE" w:rsidRPr="006C6B99">
              <w:rPr>
                <w:sz w:val="22"/>
                <w:szCs w:val="22"/>
              </w:rPr>
              <w:t xml:space="preserve">are multi-year </w:t>
            </w:r>
            <w:r w:rsidR="00EC7A4F" w:rsidRPr="006C6B99">
              <w:rPr>
                <w:sz w:val="22"/>
                <w:szCs w:val="22"/>
              </w:rPr>
              <w:t xml:space="preserve">in </w:t>
            </w:r>
            <w:r w:rsidR="003317AE" w:rsidRPr="006C6B99">
              <w:rPr>
                <w:sz w:val="22"/>
                <w:szCs w:val="22"/>
              </w:rPr>
              <w:t>their operation</w:t>
            </w:r>
            <w:r w:rsidR="000D46F1">
              <w:rPr>
                <w:sz w:val="22"/>
                <w:szCs w:val="22"/>
              </w:rPr>
              <w:t>.</w:t>
            </w:r>
            <w:r w:rsidR="007A0BEC">
              <w:rPr>
                <w:sz w:val="22"/>
                <w:szCs w:val="22"/>
              </w:rPr>
              <w:t>*</w:t>
            </w:r>
            <w:r w:rsidR="00E048D2">
              <w:rPr>
                <w:sz w:val="22"/>
                <w:szCs w:val="22"/>
              </w:rPr>
              <w:t xml:space="preserve"> </w:t>
            </w:r>
            <w:r w:rsidR="00A331A7" w:rsidRPr="006C6B99">
              <w:rPr>
                <w:sz w:val="22"/>
                <w:szCs w:val="22"/>
              </w:rPr>
              <w:t>These project</w:t>
            </w:r>
            <w:r w:rsidR="00E4470C" w:rsidRPr="006C6B99">
              <w:rPr>
                <w:sz w:val="22"/>
                <w:szCs w:val="22"/>
              </w:rPr>
              <w:t xml:space="preserve">s </w:t>
            </w:r>
            <w:r w:rsidR="00A331A7" w:rsidRPr="006C6B99">
              <w:rPr>
                <w:sz w:val="22"/>
                <w:szCs w:val="22"/>
              </w:rPr>
              <w:t>have</w:t>
            </w:r>
            <w:r w:rsidR="00BE6330" w:rsidRPr="006C6B99">
              <w:rPr>
                <w:sz w:val="22"/>
                <w:szCs w:val="22"/>
              </w:rPr>
              <w:t xml:space="preserve"> </w:t>
            </w:r>
            <w:r w:rsidR="006C6B99" w:rsidRPr="006C6B99">
              <w:rPr>
                <w:sz w:val="22"/>
                <w:szCs w:val="22"/>
              </w:rPr>
              <w:t xml:space="preserve">achieved progress results that </w:t>
            </w:r>
            <w:r w:rsidR="0061660A">
              <w:rPr>
                <w:sz w:val="22"/>
                <w:szCs w:val="22"/>
              </w:rPr>
              <w:t xml:space="preserve">will strengthen their influence </w:t>
            </w:r>
            <w:r w:rsidR="009070CC" w:rsidRPr="006C6B99">
              <w:rPr>
                <w:sz w:val="22"/>
                <w:szCs w:val="22"/>
              </w:rPr>
              <w:t>includ</w:t>
            </w:r>
            <w:r w:rsidR="0061660A">
              <w:rPr>
                <w:sz w:val="22"/>
                <w:szCs w:val="22"/>
              </w:rPr>
              <w:t>ing</w:t>
            </w:r>
            <w:r w:rsidR="00A331A7" w:rsidRPr="006C6B99">
              <w:rPr>
                <w:sz w:val="22"/>
                <w:szCs w:val="22"/>
              </w:rPr>
              <w:t>:</w:t>
            </w:r>
          </w:p>
          <w:p w14:paraId="3B6B7052" w14:textId="1F03456C" w:rsidR="00B2498A" w:rsidRDefault="00B7741A" w:rsidP="00F86C27">
            <w:pPr>
              <w:pStyle w:val="ListParagraph"/>
              <w:numPr>
                <w:ilvl w:val="0"/>
                <w:numId w:val="54"/>
              </w:numPr>
              <w:spacing w:before="120" w:after="120"/>
              <w:rPr>
                <w:sz w:val="22"/>
                <w:szCs w:val="22"/>
              </w:rPr>
            </w:pPr>
            <w:r>
              <w:rPr>
                <w:sz w:val="22"/>
                <w:szCs w:val="22"/>
              </w:rPr>
              <w:lastRenderedPageBreak/>
              <w:t>e</w:t>
            </w:r>
            <w:r w:rsidR="00B2498A" w:rsidRPr="00C76E16">
              <w:rPr>
                <w:sz w:val="22"/>
                <w:szCs w:val="22"/>
              </w:rPr>
              <w:t xml:space="preserve">mpowering </w:t>
            </w:r>
            <w:r w:rsidR="00B2498A">
              <w:rPr>
                <w:sz w:val="22"/>
                <w:szCs w:val="22"/>
              </w:rPr>
              <w:t xml:space="preserve">and inclusive </w:t>
            </w:r>
            <w:r w:rsidR="00B2498A" w:rsidRPr="00C76E16">
              <w:rPr>
                <w:sz w:val="22"/>
                <w:szCs w:val="22"/>
              </w:rPr>
              <w:t>consultation processes that</w:t>
            </w:r>
            <w:r w:rsidR="00B2498A">
              <w:rPr>
                <w:sz w:val="22"/>
                <w:szCs w:val="22"/>
              </w:rPr>
              <w:t xml:space="preserve"> participants feel</w:t>
            </w:r>
            <w:r w:rsidR="00B2498A" w:rsidRPr="00C76E16">
              <w:rPr>
                <w:sz w:val="22"/>
                <w:szCs w:val="22"/>
              </w:rPr>
              <w:t xml:space="preserve"> have</w:t>
            </w:r>
            <w:r w:rsidR="00B2498A">
              <w:rPr>
                <w:sz w:val="22"/>
                <w:szCs w:val="22"/>
              </w:rPr>
              <w:t xml:space="preserve"> elevated their voices and views. </w:t>
            </w:r>
          </w:p>
          <w:p w14:paraId="23C0D248" w14:textId="5C87889C" w:rsidR="004B3FA1" w:rsidRPr="004B3FA1" w:rsidRDefault="00FF38C7" w:rsidP="00F86C27">
            <w:pPr>
              <w:pStyle w:val="ListParagraph"/>
              <w:numPr>
                <w:ilvl w:val="0"/>
                <w:numId w:val="54"/>
              </w:numPr>
              <w:spacing w:before="120" w:after="120"/>
              <w:rPr>
                <w:sz w:val="22"/>
                <w:szCs w:val="22"/>
              </w:rPr>
            </w:pPr>
            <w:r>
              <w:rPr>
                <w:sz w:val="22"/>
                <w:szCs w:val="22"/>
              </w:rPr>
              <w:t>diverse</w:t>
            </w:r>
            <w:r w:rsidR="00B2498A" w:rsidRPr="008B2982">
              <w:rPr>
                <w:sz w:val="22"/>
                <w:szCs w:val="22"/>
              </w:rPr>
              <w:t xml:space="preserve"> stakeholders </w:t>
            </w:r>
            <w:r w:rsidR="009070CC">
              <w:rPr>
                <w:sz w:val="22"/>
                <w:szCs w:val="22"/>
              </w:rPr>
              <w:t>brought</w:t>
            </w:r>
            <w:r w:rsidR="00B2498A" w:rsidRPr="008B2982">
              <w:rPr>
                <w:sz w:val="22"/>
                <w:szCs w:val="22"/>
              </w:rPr>
              <w:t xml:space="preserve"> together with often differing vested interests</w:t>
            </w:r>
            <w:r w:rsidR="00B2498A">
              <w:rPr>
                <w:sz w:val="22"/>
                <w:szCs w:val="22"/>
              </w:rPr>
              <w:t xml:space="preserve"> and still </w:t>
            </w:r>
            <w:r w:rsidR="00B2498A" w:rsidRPr="008B2982">
              <w:rPr>
                <w:sz w:val="22"/>
                <w:szCs w:val="22"/>
              </w:rPr>
              <w:t>generated ownership</w:t>
            </w:r>
            <w:r w:rsidR="00B2498A">
              <w:rPr>
                <w:sz w:val="22"/>
                <w:szCs w:val="22"/>
              </w:rPr>
              <w:t>.</w:t>
            </w:r>
            <w:r w:rsidR="00B2498A" w:rsidRPr="008B2982">
              <w:rPr>
                <w:sz w:val="22"/>
                <w:szCs w:val="22"/>
              </w:rPr>
              <w:t xml:space="preserve"> </w:t>
            </w:r>
          </w:p>
          <w:p w14:paraId="34750C09" w14:textId="3BE8329E" w:rsidR="009070CC" w:rsidRDefault="00620569" w:rsidP="00F86C27">
            <w:pPr>
              <w:pStyle w:val="ListParagraph"/>
              <w:numPr>
                <w:ilvl w:val="0"/>
                <w:numId w:val="54"/>
              </w:numPr>
              <w:spacing w:before="120" w:after="120"/>
              <w:rPr>
                <w:sz w:val="22"/>
                <w:szCs w:val="22"/>
              </w:rPr>
            </w:pPr>
            <w:r>
              <w:rPr>
                <w:sz w:val="22"/>
                <w:szCs w:val="22"/>
              </w:rPr>
              <w:t>c</w:t>
            </w:r>
            <w:r w:rsidR="009070CC">
              <w:rPr>
                <w:sz w:val="22"/>
                <w:szCs w:val="22"/>
              </w:rPr>
              <w:t xml:space="preserve">ollaborative, strategic partnerships that have increased reach and accessed technical expertise benefiting the overall findings and outcomes of the projects. </w:t>
            </w:r>
          </w:p>
          <w:p w14:paraId="2F056C1D" w14:textId="77777777" w:rsidR="00B2498A" w:rsidRDefault="009B5C10" w:rsidP="009070CC">
            <w:pPr>
              <w:spacing w:before="120" w:after="120"/>
              <w:rPr>
                <w:sz w:val="22"/>
                <w:szCs w:val="22"/>
              </w:rPr>
            </w:pPr>
            <w:r>
              <w:rPr>
                <w:sz w:val="22"/>
                <w:szCs w:val="22"/>
              </w:rPr>
              <w:t xml:space="preserve">A high degree of satisfaction was expressed by stakeholders across different projects, indicating a high level of </w:t>
            </w:r>
            <w:r w:rsidR="00B7741A" w:rsidRPr="009070CC">
              <w:rPr>
                <w:sz w:val="22"/>
                <w:szCs w:val="22"/>
              </w:rPr>
              <w:t>t</w:t>
            </w:r>
            <w:r w:rsidR="00B2498A" w:rsidRPr="009070CC">
              <w:rPr>
                <w:sz w:val="22"/>
                <w:szCs w:val="22"/>
              </w:rPr>
              <w:t>rust in and support for the Commission</w:t>
            </w:r>
            <w:r>
              <w:rPr>
                <w:sz w:val="22"/>
                <w:szCs w:val="22"/>
              </w:rPr>
              <w:t>’s</w:t>
            </w:r>
            <w:r w:rsidR="00B2498A" w:rsidRPr="009070CC">
              <w:rPr>
                <w:sz w:val="22"/>
                <w:szCs w:val="22"/>
              </w:rPr>
              <w:t xml:space="preserve"> expertise and leadership role</w:t>
            </w:r>
            <w:r>
              <w:rPr>
                <w:sz w:val="22"/>
                <w:szCs w:val="22"/>
              </w:rPr>
              <w:t>.</w:t>
            </w:r>
            <w:r w:rsidR="00B2498A" w:rsidRPr="009070CC">
              <w:rPr>
                <w:sz w:val="22"/>
                <w:szCs w:val="22"/>
              </w:rPr>
              <w:t xml:space="preserve"> </w:t>
            </w:r>
          </w:p>
          <w:p w14:paraId="4E454993" w14:textId="29E5AB10" w:rsidR="009B104B" w:rsidRPr="00FC3264" w:rsidRDefault="006C6B99" w:rsidP="00EC1EEA">
            <w:pPr>
              <w:spacing w:before="120" w:after="120"/>
              <w:rPr>
                <w:sz w:val="22"/>
                <w:szCs w:val="22"/>
              </w:rPr>
            </w:pPr>
            <w:r w:rsidRPr="006C6B99">
              <w:rPr>
                <w:sz w:val="20"/>
                <w:szCs w:val="20"/>
              </w:rPr>
              <w:t>*</w:t>
            </w:r>
            <w:r w:rsidRPr="00ED225A">
              <w:rPr>
                <w:i/>
                <w:iCs/>
                <w:sz w:val="20"/>
                <w:szCs w:val="20"/>
              </w:rPr>
              <w:t>Respect@</w:t>
            </w:r>
            <w:r w:rsidR="00ED225A" w:rsidRPr="00ED225A">
              <w:rPr>
                <w:i/>
                <w:iCs/>
                <w:sz w:val="20"/>
                <w:szCs w:val="20"/>
              </w:rPr>
              <w:t>W</w:t>
            </w:r>
            <w:r w:rsidRPr="00ED225A">
              <w:rPr>
                <w:i/>
                <w:iCs/>
                <w:sz w:val="20"/>
                <w:szCs w:val="20"/>
              </w:rPr>
              <w:t>ork</w:t>
            </w:r>
            <w:r w:rsidRPr="006C6B99">
              <w:rPr>
                <w:sz w:val="20"/>
                <w:szCs w:val="20"/>
              </w:rPr>
              <w:t>, Children’s Rights 2019 report, Human Rights and Technology, Wiyi Yani Thangani (Women’s voices), Sharing the Stories of Australian Muslims, and OPCAT implementation in Australia).</w:t>
            </w:r>
          </w:p>
        </w:tc>
      </w:tr>
      <w:tr w:rsidR="003107BB" w:rsidRPr="00577E60" w14:paraId="4B5559F4" w14:textId="77777777" w:rsidTr="003922B8">
        <w:tc>
          <w:tcPr>
            <w:tcW w:w="1077" w:type="pct"/>
          </w:tcPr>
          <w:p w14:paraId="4935625A" w14:textId="7057362C" w:rsidR="002E2889" w:rsidRPr="009E4AEA" w:rsidRDefault="002E2889" w:rsidP="002E2889">
            <w:pPr>
              <w:spacing w:before="120" w:after="120"/>
              <w:rPr>
                <w:b/>
                <w:bCs/>
                <w:color w:val="107896"/>
                <w:sz w:val="22"/>
                <w:szCs w:val="22"/>
              </w:rPr>
            </w:pPr>
            <w:r w:rsidRPr="009E4AEA">
              <w:rPr>
                <w:rFonts w:cs="Open Sans"/>
                <w:b/>
                <w:bCs/>
                <w:color w:val="107896"/>
                <w:sz w:val="22"/>
                <w:szCs w:val="22"/>
              </w:rPr>
              <w:lastRenderedPageBreak/>
              <w:t>For outcome 1.3</w:t>
            </w:r>
          </w:p>
          <w:p w14:paraId="39F4ED4F" w14:textId="1D1B9C54" w:rsidR="003107BB" w:rsidRPr="009C4838" w:rsidRDefault="003107BB" w:rsidP="00130914">
            <w:pPr>
              <w:spacing w:before="120" w:after="120"/>
              <w:rPr>
                <w:rFonts w:eastAsia="Times New Roman" w:cs="Open Sans"/>
                <w:sz w:val="22"/>
                <w:szCs w:val="22"/>
              </w:rPr>
            </w:pPr>
            <w:r w:rsidRPr="00577E60">
              <w:rPr>
                <w:rFonts w:eastAsia="Times New Roman" w:cs="Open Sans"/>
                <w:sz w:val="22"/>
                <w:szCs w:val="22"/>
              </w:rPr>
              <w:t>Parliamentary committee inquiry reports adopt the human rights issues raised in our submissions and recommendations.</w:t>
            </w:r>
          </w:p>
          <w:p w14:paraId="5DB507E7" w14:textId="5CC61203" w:rsidR="00640E2C" w:rsidRPr="00D132D7" w:rsidRDefault="003107BB" w:rsidP="009C4838">
            <w:pPr>
              <w:spacing w:before="120" w:after="120"/>
              <w:ind w:left="-37"/>
              <w:rPr>
                <w:rFonts w:eastAsia="Times New Roman" w:cs="Open Sans"/>
                <w:sz w:val="22"/>
                <w:szCs w:val="22"/>
              </w:rPr>
            </w:pPr>
            <w:r w:rsidRPr="00577E60">
              <w:rPr>
                <w:rFonts w:eastAsia="Times New Roman" w:cs="Open Sans"/>
                <w:sz w:val="22"/>
                <w:szCs w:val="22"/>
              </w:rPr>
              <w:t>UN treaty body concluding observations and other recommendations are adopted by Government and implemented</w:t>
            </w:r>
          </w:p>
          <w:p w14:paraId="7A0569EC" w14:textId="45777536" w:rsidR="003107BB" w:rsidRPr="009C4838" w:rsidRDefault="003107BB" w:rsidP="00130914">
            <w:pPr>
              <w:spacing w:before="120" w:after="120"/>
              <w:rPr>
                <w:rFonts w:eastAsia="Times New Roman" w:cs="Open Sans"/>
                <w:sz w:val="22"/>
                <w:szCs w:val="22"/>
              </w:rPr>
            </w:pPr>
            <w:r w:rsidRPr="009C4838">
              <w:rPr>
                <w:rFonts w:eastAsia="Times New Roman" w:cs="Open Sans"/>
                <w:sz w:val="22"/>
                <w:szCs w:val="22"/>
              </w:rPr>
              <w:lastRenderedPageBreak/>
              <w:t>Arguments presented in our submissions to courts influence outcomes for parties and non-parties in a way that is consistent with human rights</w:t>
            </w:r>
          </w:p>
        </w:tc>
        <w:tc>
          <w:tcPr>
            <w:tcW w:w="3923" w:type="pct"/>
          </w:tcPr>
          <w:p w14:paraId="30EF7425" w14:textId="403CE4FD" w:rsidR="00B86A51" w:rsidRDefault="0057031E" w:rsidP="004356DD">
            <w:pPr>
              <w:spacing w:before="120" w:after="120"/>
              <w:rPr>
                <w:rFonts w:eastAsia="Times New Roman" w:cs="Open Sans"/>
                <w:sz w:val="22"/>
                <w:szCs w:val="22"/>
              </w:rPr>
            </w:pPr>
            <w:r>
              <w:rPr>
                <w:rFonts w:eastAsia="Times New Roman" w:cs="Open Sans"/>
                <w:sz w:val="22"/>
                <w:szCs w:val="22"/>
              </w:rPr>
              <w:lastRenderedPageBreak/>
              <w:t>Trust in our</w:t>
            </w:r>
            <w:r w:rsidR="004356DD" w:rsidRPr="00B9260E">
              <w:rPr>
                <w:rFonts w:eastAsia="Times New Roman" w:cs="Open Sans"/>
                <w:sz w:val="22"/>
                <w:szCs w:val="22"/>
              </w:rPr>
              <w:t xml:space="preserve"> </w:t>
            </w:r>
            <w:r w:rsidR="007537DA">
              <w:rPr>
                <w:rFonts w:eastAsia="Times New Roman" w:cs="Open Sans"/>
                <w:sz w:val="22"/>
                <w:szCs w:val="22"/>
              </w:rPr>
              <w:t xml:space="preserve">human rights </w:t>
            </w:r>
            <w:r w:rsidR="004356DD" w:rsidRPr="00B9260E">
              <w:rPr>
                <w:rFonts w:eastAsia="Times New Roman" w:cs="Open Sans"/>
                <w:sz w:val="22"/>
                <w:szCs w:val="22"/>
              </w:rPr>
              <w:t>expertise</w:t>
            </w:r>
            <w:r w:rsidR="007537DA">
              <w:rPr>
                <w:rFonts w:eastAsia="Times New Roman" w:cs="Open Sans"/>
                <w:sz w:val="22"/>
                <w:szCs w:val="22"/>
              </w:rPr>
              <w:t>,</w:t>
            </w:r>
            <w:r w:rsidR="00D916CE">
              <w:rPr>
                <w:rFonts w:eastAsia="Times New Roman" w:cs="Open Sans"/>
                <w:sz w:val="22"/>
                <w:szCs w:val="22"/>
              </w:rPr>
              <w:t xml:space="preserve"> </w:t>
            </w:r>
            <w:r w:rsidR="007537DA">
              <w:rPr>
                <w:rFonts w:eastAsia="Times New Roman" w:cs="Open Sans"/>
                <w:sz w:val="22"/>
                <w:szCs w:val="22"/>
              </w:rPr>
              <w:t>the</w:t>
            </w:r>
            <w:r w:rsidR="00D916CE">
              <w:rPr>
                <w:rFonts w:eastAsia="Times New Roman" w:cs="Open Sans"/>
                <w:sz w:val="22"/>
                <w:szCs w:val="22"/>
              </w:rPr>
              <w:t xml:space="preserve"> rig</w:t>
            </w:r>
            <w:r w:rsidR="007537DA">
              <w:rPr>
                <w:rFonts w:eastAsia="Times New Roman" w:cs="Open Sans"/>
                <w:sz w:val="22"/>
                <w:szCs w:val="22"/>
              </w:rPr>
              <w:t>our and</w:t>
            </w:r>
            <w:r w:rsidR="00D916CE">
              <w:rPr>
                <w:rFonts w:eastAsia="Times New Roman" w:cs="Open Sans"/>
                <w:sz w:val="22"/>
                <w:szCs w:val="22"/>
              </w:rPr>
              <w:t xml:space="preserve"> evidence base</w:t>
            </w:r>
            <w:r w:rsidR="007537DA">
              <w:rPr>
                <w:rFonts w:eastAsia="Times New Roman" w:cs="Open Sans"/>
                <w:sz w:val="22"/>
                <w:szCs w:val="22"/>
              </w:rPr>
              <w:t xml:space="preserve"> of our</w:t>
            </w:r>
            <w:r w:rsidR="00D916CE">
              <w:rPr>
                <w:rFonts w:eastAsia="Times New Roman" w:cs="Open Sans"/>
                <w:sz w:val="22"/>
                <w:szCs w:val="22"/>
              </w:rPr>
              <w:t xml:space="preserve"> analysis,</w:t>
            </w:r>
            <w:r w:rsidR="00A81CA7">
              <w:rPr>
                <w:rFonts w:eastAsia="Times New Roman" w:cs="Open Sans"/>
                <w:sz w:val="22"/>
                <w:szCs w:val="22"/>
              </w:rPr>
              <w:t xml:space="preserve"> </w:t>
            </w:r>
            <w:r w:rsidR="003E7277">
              <w:rPr>
                <w:rFonts w:eastAsia="Times New Roman" w:cs="Open Sans"/>
                <w:sz w:val="22"/>
                <w:szCs w:val="22"/>
              </w:rPr>
              <w:t xml:space="preserve">and </w:t>
            </w:r>
            <w:r w:rsidR="007537DA">
              <w:rPr>
                <w:rFonts w:eastAsia="Times New Roman" w:cs="Open Sans"/>
                <w:sz w:val="22"/>
                <w:szCs w:val="22"/>
              </w:rPr>
              <w:t>of our</w:t>
            </w:r>
            <w:r w:rsidR="008301BE">
              <w:rPr>
                <w:rFonts w:eastAsia="Times New Roman" w:cs="Open Sans"/>
                <w:sz w:val="22"/>
                <w:szCs w:val="22"/>
              </w:rPr>
              <w:t xml:space="preserve"> reputation for</w:t>
            </w:r>
            <w:r w:rsidR="007537DA">
              <w:rPr>
                <w:rFonts w:eastAsia="Times New Roman" w:cs="Open Sans"/>
                <w:sz w:val="22"/>
                <w:szCs w:val="22"/>
              </w:rPr>
              <w:t xml:space="preserve"> </w:t>
            </w:r>
            <w:r w:rsidR="003E7277">
              <w:rPr>
                <w:rFonts w:eastAsia="Times New Roman" w:cs="Open Sans"/>
                <w:sz w:val="22"/>
                <w:szCs w:val="22"/>
              </w:rPr>
              <w:t xml:space="preserve">robust, </w:t>
            </w:r>
            <w:r w:rsidR="004356DD" w:rsidRPr="00B9260E">
              <w:rPr>
                <w:rFonts w:eastAsia="Times New Roman" w:cs="Open Sans"/>
                <w:sz w:val="22"/>
                <w:szCs w:val="22"/>
              </w:rPr>
              <w:t>independen</w:t>
            </w:r>
            <w:r w:rsidR="003E7277">
              <w:rPr>
                <w:rFonts w:eastAsia="Times New Roman" w:cs="Open Sans"/>
                <w:sz w:val="22"/>
                <w:szCs w:val="22"/>
              </w:rPr>
              <w:t xml:space="preserve">t engagement </w:t>
            </w:r>
            <w:r w:rsidR="00D916CE">
              <w:rPr>
                <w:rFonts w:eastAsia="Times New Roman" w:cs="Open Sans"/>
                <w:sz w:val="22"/>
                <w:szCs w:val="22"/>
              </w:rPr>
              <w:t>are</w:t>
            </w:r>
            <w:r w:rsidR="00517BF5">
              <w:rPr>
                <w:rFonts w:eastAsia="Times New Roman" w:cs="Open Sans"/>
                <w:sz w:val="22"/>
                <w:szCs w:val="22"/>
              </w:rPr>
              <w:t xml:space="preserve"> </w:t>
            </w:r>
            <w:r w:rsidR="00A81CA7">
              <w:rPr>
                <w:rFonts w:eastAsia="Times New Roman" w:cs="Open Sans"/>
                <w:sz w:val="22"/>
                <w:szCs w:val="22"/>
              </w:rPr>
              <w:t>critical</w:t>
            </w:r>
            <w:r w:rsidR="00517BF5">
              <w:rPr>
                <w:rFonts w:eastAsia="Times New Roman" w:cs="Open Sans"/>
                <w:sz w:val="22"/>
                <w:szCs w:val="22"/>
              </w:rPr>
              <w:t xml:space="preserve"> </w:t>
            </w:r>
            <w:r w:rsidR="008301BE">
              <w:rPr>
                <w:rFonts w:eastAsia="Times New Roman" w:cs="Open Sans"/>
                <w:sz w:val="22"/>
                <w:szCs w:val="22"/>
              </w:rPr>
              <w:t xml:space="preserve">to the </w:t>
            </w:r>
            <w:r w:rsidR="00517BF5">
              <w:rPr>
                <w:rFonts w:eastAsia="Times New Roman" w:cs="Open Sans"/>
                <w:sz w:val="22"/>
                <w:szCs w:val="22"/>
              </w:rPr>
              <w:t xml:space="preserve">success </w:t>
            </w:r>
            <w:r w:rsidR="008301BE">
              <w:rPr>
                <w:rFonts w:eastAsia="Times New Roman" w:cs="Open Sans"/>
                <w:sz w:val="22"/>
                <w:szCs w:val="22"/>
              </w:rPr>
              <w:t xml:space="preserve">of </w:t>
            </w:r>
            <w:r w:rsidR="003E7277">
              <w:rPr>
                <w:rFonts w:eastAsia="Times New Roman" w:cs="Open Sans"/>
                <w:sz w:val="22"/>
                <w:szCs w:val="22"/>
              </w:rPr>
              <w:t>the Commission</w:t>
            </w:r>
            <w:r w:rsidR="008301BE">
              <w:rPr>
                <w:rFonts w:eastAsia="Times New Roman" w:cs="Open Sans"/>
                <w:sz w:val="22"/>
                <w:szCs w:val="22"/>
              </w:rPr>
              <w:t xml:space="preserve"> against this outcome area</w:t>
            </w:r>
            <w:r w:rsidR="004356DD" w:rsidRPr="00B9260E">
              <w:rPr>
                <w:rFonts w:eastAsia="Times New Roman" w:cs="Open Sans"/>
                <w:sz w:val="22"/>
                <w:szCs w:val="22"/>
              </w:rPr>
              <w:t>.</w:t>
            </w:r>
            <w:r w:rsidR="004007F7">
              <w:rPr>
                <w:rFonts w:eastAsia="Times New Roman" w:cs="Open Sans"/>
                <w:sz w:val="22"/>
                <w:szCs w:val="22"/>
              </w:rPr>
              <w:t xml:space="preserve"> </w:t>
            </w:r>
          </w:p>
          <w:p w14:paraId="65F5CC3F" w14:textId="6216A5F9" w:rsidR="002C3D13" w:rsidRDefault="00BB2751" w:rsidP="00B4219E">
            <w:pPr>
              <w:spacing w:before="120" w:after="120"/>
              <w:rPr>
                <w:rFonts w:eastAsia="Times New Roman" w:cs="Open Sans"/>
                <w:sz w:val="22"/>
                <w:szCs w:val="22"/>
              </w:rPr>
            </w:pPr>
            <w:r w:rsidRPr="00B9260E">
              <w:rPr>
                <w:rFonts w:eastAsia="Times New Roman" w:cs="Open Sans"/>
                <w:sz w:val="22"/>
                <w:szCs w:val="22"/>
              </w:rPr>
              <w:t xml:space="preserve">In this </w:t>
            </w:r>
            <w:r w:rsidR="003C0362" w:rsidRPr="00B9260E">
              <w:rPr>
                <w:rFonts w:eastAsia="Times New Roman" w:cs="Open Sans"/>
                <w:sz w:val="22"/>
                <w:szCs w:val="22"/>
              </w:rPr>
              <w:t>reporting period</w:t>
            </w:r>
            <w:r w:rsidR="008301BE">
              <w:rPr>
                <w:rFonts w:eastAsia="Times New Roman" w:cs="Open Sans"/>
                <w:sz w:val="22"/>
                <w:szCs w:val="22"/>
              </w:rPr>
              <w:t>,</w:t>
            </w:r>
            <w:r w:rsidRPr="00B9260E">
              <w:rPr>
                <w:rFonts w:eastAsia="Times New Roman" w:cs="Open Sans"/>
                <w:sz w:val="22"/>
                <w:szCs w:val="22"/>
              </w:rPr>
              <w:t xml:space="preserve"> </w:t>
            </w:r>
            <w:r w:rsidR="003C0362" w:rsidRPr="00B86A51">
              <w:rPr>
                <w:rFonts w:eastAsia="Times New Roman" w:cs="Open Sans"/>
                <w:sz w:val="22"/>
                <w:szCs w:val="22"/>
              </w:rPr>
              <w:t xml:space="preserve">parliamentary </w:t>
            </w:r>
            <w:r w:rsidR="0075738E" w:rsidRPr="00B86A51">
              <w:rPr>
                <w:rFonts w:eastAsia="Times New Roman" w:cs="Open Sans"/>
                <w:sz w:val="22"/>
                <w:szCs w:val="22"/>
              </w:rPr>
              <w:t>submission</w:t>
            </w:r>
            <w:r w:rsidRPr="00B86A51">
              <w:rPr>
                <w:rFonts w:eastAsia="Times New Roman" w:cs="Open Sans"/>
                <w:sz w:val="22"/>
                <w:szCs w:val="22"/>
              </w:rPr>
              <w:t>s</w:t>
            </w:r>
            <w:r w:rsidR="0090064F">
              <w:rPr>
                <w:rFonts w:eastAsia="Times New Roman" w:cs="Open Sans"/>
                <w:sz w:val="22"/>
                <w:szCs w:val="22"/>
              </w:rPr>
              <w:t xml:space="preserve"> were</w:t>
            </w:r>
            <w:r w:rsidR="00F73307" w:rsidRPr="00B86A51">
              <w:rPr>
                <w:rFonts w:eastAsia="Times New Roman" w:cs="Open Sans"/>
                <w:sz w:val="22"/>
                <w:szCs w:val="22"/>
              </w:rPr>
              <w:t xml:space="preserve"> </w:t>
            </w:r>
            <w:r w:rsidR="000C33E5">
              <w:rPr>
                <w:rFonts w:eastAsia="Times New Roman" w:cs="Open Sans"/>
                <w:sz w:val="22"/>
                <w:szCs w:val="22"/>
              </w:rPr>
              <w:t>referenced</w:t>
            </w:r>
            <w:r w:rsidR="00F73307" w:rsidRPr="00B86A51">
              <w:rPr>
                <w:rFonts w:eastAsia="Times New Roman" w:cs="Open Sans"/>
                <w:sz w:val="22"/>
                <w:szCs w:val="22"/>
              </w:rPr>
              <w:t xml:space="preserve"> </w:t>
            </w:r>
            <w:r w:rsidR="000C33E5">
              <w:rPr>
                <w:rFonts w:eastAsia="Times New Roman" w:cs="Open Sans"/>
                <w:sz w:val="22"/>
                <w:szCs w:val="22"/>
              </w:rPr>
              <w:t>by</w:t>
            </w:r>
            <w:r w:rsidR="00EA2C0C" w:rsidRPr="00B86A51">
              <w:rPr>
                <w:rFonts w:eastAsia="Times New Roman" w:cs="Open Sans"/>
                <w:color w:val="FF0000"/>
                <w:sz w:val="22"/>
                <w:szCs w:val="22"/>
              </w:rPr>
              <w:t xml:space="preserve"> </w:t>
            </w:r>
            <w:r w:rsidR="009C4838" w:rsidRPr="000343D1">
              <w:rPr>
                <w:rFonts w:eastAsia="Times New Roman" w:cs="Open Sans"/>
                <w:sz w:val="22"/>
                <w:szCs w:val="22"/>
              </w:rPr>
              <w:t>parliamentary committee</w:t>
            </w:r>
            <w:r w:rsidR="000C33E5" w:rsidRPr="000343D1">
              <w:rPr>
                <w:rFonts w:eastAsia="Times New Roman" w:cs="Open Sans"/>
                <w:sz w:val="22"/>
                <w:szCs w:val="22"/>
              </w:rPr>
              <w:t>s</w:t>
            </w:r>
            <w:r w:rsidR="009C4838" w:rsidRPr="000343D1">
              <w:rPr>
                <w:rFonts w:eastAsia="Times New Roman" w:cs="Open Sans"/>
                <w:sz w:val="22"/>
                <w:szCs w:val="22"/>
              </w:rPr>
              <w:t xml:space="preserve"> </w:t>
            </w:r>
            <w:r w:rsidR="000C33E5" w:rsidRPr="000343D1">
              <w:rPr>
                <w:rFonts w:eastAsia="Times New Roman" w:cs="Open Sans"/>
                <w:sz w:val="22"/>
                <w:szCs w:val="22"/>
              </w:rPr>
              <w:t xml:space="preserve">with </w:t>
            </w:r>
            <w:r w:rsidR="00B13DF1">
              <w:rPr>
                <w:rFonts w:eastAsia="Times New Roman" w:cs="Open Sans"/>
                <w:sz w:val="22"/>
                <w:szCs w:val="22"/>
              </w:rPr>
              <w:t>a</w:t>
            </w:r>
            <w:r w:rsidR="000B7703">
              <w:rPr>
                <w:rFonts w:eastAsia="Times New Roman" w:cs="Open Sans"/>
                <w:sz w:val="22"/>
                <w:szCs w:val="22"/>
              </w:rPr>
              <w:t xml:space="preserve"> number of</w:t>
            </w:r>
            <w:r w:rsidR="000C33E5" w:rsidRPr="000343D1">
              <w:rPr>
                <w:rFonts w:eastAsia="Times New Roman" w:cs="Open Sans"/>
                <w:sz w:val="22"/>
                <w:szCs w:val="22"/>
              </w:rPr>
              <w:t xml:space="preserve"> our </w:t>
            </w:r>
            <w:r w:rsidR="000343D1" w:rsidRPr="000343D1">
              <w:rPr>
                <w:rFonts w:eastAsia="Times New Roman" w:cs="Open Sans"/>
                <w:sz w:val="22"/>
                <w:szCs w:val="22"/>
              </w:rPr>
              <w:t>issues</w:t>
            </w:r>
            <w:r w:rsidR="009C5180" w:rsidRPr="000343D1">
              <w:rPr>
                <w:rFonts w:eastAsia="Times New Roman" w:cs="Open Sans"/>
                <w:sz w:val="22"/>
                <w:szCs w:val="22"/>
              </w:rPr>
              <w:t xml:space="preserve"> </w:t>
            </w:r>
            <w:r w:rsidR="005161AE" w:rsidRPr="00B86A51">
              <w:rPr>
                <w:rFonts w:eastAsia="Times New Roman" w:cs="Open Sans"/>
                <w:sz w:val="22"/>
                <w:szCs w:val="22"/>
              </w:rPr>
              <w:t>reflected</w:t>
            </w:r>
            <w:r w:rsidR="009C5180" w:rsidRPr="00B86A51">
              <w:rPr>
                <w:rFonts w:eastAsia="Times New Roman" w:cs="Open Sans"/>
                <w:sz w:val="22"/>
                <w:szCs w:val="22"/>
              </w:rPr>
              <w:t xml:space="preserve"> </w:t>
            </w:r>
            <w:r w:rsidR="005161AE" w:rsidRPr="00B86A51">
              <w:rPr>
                <w:rFonts w:eastAsia="Times New Roman" w:cs="Open Sans"/>
                <w:sz w:val="22"/>
                <w:szCs w:val="22"/>
              </w:rPr>
              <w:t xml:space="preserve">in </w:t>
            </w:r>
            <w:r w:rsidR="009C5180" w:rsidRPr="00B86A51">
              <w:rPr>
                <w:rFonts w:eastAsia="Times New Roman" w:cs="Open Sans"/>
                <w:sz w:val="22"/>
                <w:szCs w:val="22"/>
              </w:rPr>
              <w:t xml:space="preserve">the </w:t>
            </w:r>
            <w:r w:rsidR="005161AE" w:rsidRPr="00B86A51">
              <w:rPr>
                <w:rFonts w:eastAsia="Times New Roman" w:cs="Open Sans"/>
                <w:sz w:val="22"/>
                <w:szCs w:val="22"/>
              </w:rPr>
              <w:t xml:space="preserve">final </w:t>
            </w:r>
            <w:r w:rsidR="009C5180" w:rsidRPr="00B86A51">
              <w:rPr>
                <w:rFonts w:eastAsia="Times New Roman" w:cs="Open Sans"/>
                <w:sz w:val="22"/>
                <w:szCs w:val="22"/>
              </w:rPr>
              <w:t>inquiry</w:t>
            </w:r>
            <w:r w:rsidR="005161AE" w:rsidRPr="00B86A51">
              <w:rPr>
                <w:rFonts w:eastAsia="Times New Roman" w:cs="Open Sans"/>
                <w:sz w:val="22"/>
                <w:szCs w:val="22"/>
              </w:rPr>
              <w:t xml:space="preserve"> </w:t>
            </w:r>
            <w:r w:rsidR="00936B30" w:rsidRPr="00B86A51">
              <w:rPr>
                <w:rFonts w:eastAsia="Times New Roman" w:cs="Open Sans"/>
                <w:sz w:val="22"/>
                <w:szCs w:val="22"/>
              </w:rPr>
              <w:t>report</w:t>
            </w:r>
            <w:r w:rsidR="00293B49" w:rsidRPr="00B86A51">
              <w:rPr>
                <w:rFonts w:eastAsia="Times New Roman" w:cs="Open Sans"/>
                <w:sz w:val="22"/>
                <w:szCs w:val="22"/>
              </w:rPr>
              <w:t xml:space="preserve">. </w:t>
            </w:r>
            <w:r w:rsidR="000343D1">
              <w:rPr>
                <w:rFonts w:eastAsia="Times New Roman" w:cs="Open Sans"/>
                <w:sz w:val="22"/>
                <w:szCs w:val="22"/>
              </w:rPr>
              <w:t>In our United Nations engagement,</w:t>
            </w:r>
            <w:r w:rsidR="001C44A5" w:rsidRPr="00B86A51">
              <w:rPr>
                <w:rFonts w:eastAsia="Times New Roman" w:cs="Open Sans"/>
                <w:sz w:val="22"/>
                <w:szCs w:val="22"/>
              </w:rPr>
              <w:t xml:space="preserve"> </w:t>
            </w:r>
            <w:r w:rsidR="000343D1">
              <w:rPr>
                <w:rFonts w:eastAsia="Times New Roman" w:cs="Open Sans"/>
                <w:sz w:val="22"/>
                <w:szCs w:val="22"/>
              </w:rPr>
              <w:t>the Commission</w:t>
            </w:r>
            <w:r w:rsidR="00E02E18">
              <w:rPr>
                <w:rFonts w:eastAsia="Times New Roman" w:cs="Open Sans"/>
                <w:sz w:val="22"/>
                <w:szCs w:val="22"/>
              </w:rPr>
              <w:t xml:space="preserve">’s advice and recommendations were reflected in the periodic reporting dialogue sessions between the relevant UN treaty committee and the Australian government, as well as being reflected in </w:t>
            </w:r>
            <w:r w:rsidR="00B13DF1">
              <w:rPr>
                <w:rFonts w:eastAsia="Times New Roman" w:cs="Open Sans"/>
                <w:sz w:val="22"/>
                <w:szCs w:val="22"/>
              </w:rPr>
              <w:t>the</w:t>
            </w:r>
            <w:r w:rsidR="001C44A5" w:rsidRPr="00B86A51">
              <w:rPr>
                <w:rFonts w:eastAsia="Times New Roman" w:cs="Open Sans"/>
                <w:sz w:val="22"/>
                <w:szCs w:val="22"/>
              </w:rPr>
              <w:t xml:space="preserve"> concluding observations </w:t>
            </w:r>
            <w:r w:rsidR="00136174">
              <w:rPr>
                <w:rFonts w:eastAsia="Times New Roman" w:cs="Open Sans"/>
                <w:sz w:val="22"/>
                <w:szCs w:val="22"/>
              </w:rPr>
              <w:t>of the Committee on the Rights of the Child and the Committee on the Rights of Persons with Disability</w:t>
            </w:r>
            <w:r w:rsidR="00604DF3" w:rsidRPr="00B86A51">
              <w:rPr>
                <w:rFonts w:eastAsia="Times New Roman" w:cs="Open Sans"/>
                <w:sz w:val="22"/>
                <w:szCs w:val="22"/>
              </w:rPr>
              <w:t>.</w:t>
            </w:r>
            <w:r w:rsidR="005F60A1">
              <w:rPr>
                <w:rFonts w:eastAsia="Times New Roman" w:cs="Open Sans"/>
                <w:sz w:val="22"/>
                <w:szCs w:val="22"/>
              </w:rPr>
              <w:t xml:space="preserve"> The challenge remains for the concluding observations of UN treaty committees to be </w:t>
            </w:r>
            <w:r w:rsidR="00396730">
              <w:rPr>
                <w:rFonts w:eastAsia="Times New Roman" w:cs="Open Sans"/>
                <w:sz w:val="22"/>
                <w:szCs w:val="22"/>
              </w:rPr>
              <w:t xml:space="preserve">systematically addressed </w:t>
            </w:r>
            <w:r w:rsidR="005F60A1">
              <w:rPr>
                <w:rFonts w:eastAsia="Times New Roman" w:cs="Open Sans"/>
                <w:sz w:val="22"/>
                <w:szCs w:val="22"/>
              </w:rPr>
              <w:t>in Australia</w:t>
            </w:r>
            <w:r w:rsidR="00396730">
              <w:rPr>
                <w:rFonts w:eastAsia="Times New Roman" w:cs="Open Sans"/>
                <w:sz w:val="22"/>
                <w:szCs w:val="22"/>
              </w:rPr>
              <w:t>.</w:t>
            </w:r>
          </w:p>
          <w:p w14:paraId="208FA776" w14:textId="1A90F0ED" w:rsidR="00753D71" w:rsidRPr="00903D12" w:rsidRDefault="007D478D" w:rsidP="00B75FD9">
            <w:pPr>
              <w:spacing w:before="120" w:after="120"/>
              <w:rPr>
                <w:rFonts w:eastAsia="Times New Roman" w:cs="Open Sans"/>
                <w:color w:val="FF0000"/>
                <w:sz w:val="22"/>
                <w:szCs w:val="22"/>
              </w:rPr>
            </w:pPr>
            <w:r>
              <w:rPr>
                <w:rFonts w:eastAsia="Times New Roman" w:cs="Open Sans"/>
                <w:sz w:val="22"/>
                <w:szCs w:val="22"/>
              </w:rPr>
              <w:t xml:space="preserve">The Commission </w:t>
            </w:r>
            <w:r w:rsidRPr="00891B44">
              <w:rPr>
                <w:rFonts w:eastAsia="Times New Roman" w:cs="Open Sans"/>
                <w:sz w:val="22"/>
                <w:szCs w:val="22"/>
              </w:rPr>
              <w:t xml:space="preserve">has strict criteria for when it seeks leave of the Court to intervene in legal proceedings. </w:t>
            </w:r>
            <w:r w:rsidR="000A7AB4" w:rsidRPr="00891B44">
              <w:rPr>
                <w:rFonts w:eastAsia="Times New Roman" w:cs="Open Sans"/>
                <w:sz w:val="22"/>
                <w:szCs w:val="22"/>
              </w:rPr>
              <w:t>We only seek leave when it is appropriate to do so – accordingly, the number of interventions conducted is not a measure of</w:t>
            </w:r>
            <w:r w:rsidR="00AF64B2" w:rsidRPr="00891B44">
              <w:rPr>
                <w:rFonts w:eastAsia="Times New Roman" w:cs="Open Sans"/>
                <w:sz w:val="22"/>
                <w:szCs w:val="22"/>
              </w:rPr>
              <w:t xml:space="preserve"> the</w:t>
            </w:r>
            <w:r w:rsidR="000A7AB4" w:rsidRPr="00891B44">
              <w:rPr>
                <w:rFonts w:eastAsia="Times New Roman" w:cs="Open Sans"/>
                <w:sz w:val="22"/>
                <w:szCs w:val="22"/>
              </w:rPr>
              <w:t xml:space="preserve"> success </w:t>
            </w:r>
            <w:r w:rsidR="00E5368C" w:rsidRPr="00891B44">
              <w:rPr>
                <w:rFonts w:eastAsia="Times New Roman" w:cs="Open Sans"/>
                <w:sz w:val="22"/>
                <w:szCs w:val="22"/>
              </w:rPr>
              <w:t xml:space="preserve">of this work. A more reliable indicator is </w:t>
            </w:r>
            <w:r w:rsidR="00A13E8C" w:rsidRPr="00891B44">
              <w:rPr>
                <w:rFonts w:eastAsia="Times New Roman" w:cs="Open Sans"/>
                <w:sz w:val="22"/>
                <w:szCs w:val="22"/>
              </w:rPr>
              <w:t xml:space="preserve">first </w:t>
            </w:r>
            <w:r w:rsidR="00E5368C" w:rsidRPr="00891B44">
              <w:rPr>
                <w:rFonts w:eastAsia="Times New Roman" w:cs="Open Sans"/>
                <w:sz w:val="22"/>
                <w:szCs w:val="22"/>
              </w:rPr>
              <w:t>the acceptance by the courts of our request to intervene</w:t>
            </w:r>
            <w:r w:rsidR="00A13E8C" w:rsidRPr="00891B44">
              <w:rPr>
                <w:rFonts w:eastAsia="Times New Roman" w:cs="Open Sans"/>
                <w:sz w:val="22"/>
                <w:szCs w:val="22"/>
              </w:rPr>
              <w:t>, and second the extent to which our advice is used</w:t>
            </w:r>
            <w:r w:rsidR="00E5368C" w:rsidRPr="00891B44">
              <w:rPr>
                <w:rFonts w:eastAsia="Times New Roman" w:cs="Open Sans"/>
                <w:sz w:val="22"/>
                <w:szCs w:val="22"/>
              </w:rPr>
              <w:t>.</w:t>
            </w:r>
          </w:p>
          <w:p w14:paraId="3CBD759A" w14:textId="772D2929" w:rsidR="00640E2C" w:rsidRPr="001B1EE0" w:rsidRDefault="00FD3A8E" w:rsidP="000639AA">
            <w:pPr>
              <w:spacing w:before="120" w:after="120"/>
              <w:rPr>
                <w:rFonts w:eastAsia="Times New Roman" w:cs="Open Sans"/>
                <w:sz w:val="22"/>
                <w:szCs w:val="22"/>
              </w:rPr>
            </w:pPr>
            <w:r w:rsidRPr="00753D71">
              <w:rPr>
                <w:rFonts w:eastAsia="Times New Roman" w:cs="Open Sans"/>
                <w:sz w:val="22"/>
                <w:szCs w:val="22"/>
              </w:rPr>
              <w:t xml:space="preserve">In this </w:t>
            </w:r>
            <w:r w:rsidR="00A27A06" w:rsidRPr="00753D71">
              <w:rPr>
                <w:rFonts w:eastAsia="Times New Roman" w:cs="Open Sans"/>
                <w:sz w:val="22"/>
                <w:szCs w:val="22"/>
              </w:rPr>
              <w:t>period,</w:t>
            </w:r>
            <w:r w:rsidRPr="00753D71">
              <w:rPr>
                <w:rFonts w:eastAsia="Times New Roman" w:cs="Open Sans"/>
                <w:sz w:val="22"/>
                <w:szCs w:val="22"/>
              </w:rPr>
              <w:t xml:space="preserve"> </w:t>
            </w:r>
            <w:r w:rsidR="00C50C9B" w:rsidRPr="00753D71">
              <w:rPr>
                <w:rFonts w:eastAsia="Times New Roman" w:cs="Open Sans"/>
                <w:sz w:val="22"/>
                <w:szCs w:val="22"/>
              </w:rPr>
              <w:t>all our requests</w:t>
            </w:r>
            <w:r w:rsidR="002C3D13" w:rsidRPr="00753D71">
              <w:rPr>
                <w:rFonts w:eastAsia="Times New Roman" w:cs="Open Sans"/>
                <w:sz w:val="22"/>
                <w:szCs w:val="22"/>
              </w:rPr>
              <w:t xml:space="preserve"> to </w:t>
            </w:r>
            <w:r w:rsidR="006D41DA" w:rsidRPr="00753D71">
              <w:rPr>
                <w:rFonts w:eastAsia="Times New Roman" w:cs="Open Sans"/>
                <w:sz w:val="22"/>
                <w:szCs w:val="22"/>
              </w:rPr>
              <w:t>intervene</w:t>
            </w:r>
            <w:r w:rsidR="00753D71" w:rsidRPr="00753D71">
              <w:rPr>
                <w:rFonts w:eastAsia="Times New Roman" w:cs="Open Sans"/>
                <w:sz w:val="22"/>
                <w:szCs w:val="22"/>
              </w:rPr>
              <w:t xml:space="preserve"> </w:t>
            </w:r>
            <w:r w:rsidR="00E5368C">
              <w:rPr>
                <w:rFonts w:eastAsia="Times New Roman" w:cs="Open Sans"/>
                <w:sz w:val="22"/>
                <w:szCs w:val="22"/>
              </w:rPr>
              <w:t>were</w:t>
            </w:r>
            <w:r w:rsidR="006D6056" w:rsidRPr="00753D71">
              <w:rPr>
                <w:rFonts w:eastAsia="Times New Roman" w:cs="Open Sans"/>
                <w:sz w:val="22"/>
                <w:szCs w:val="22"/>
              </w:rPr>
              <w:t xml:space="preserve"> </w:t>
            </w:r>
            <w:r w:rsidR="00C50C9B" w:rsidRPr="00753D71">
              <w:rPr>
                <w:rFonts w:eastAsia="Times New Roman" w:cs="Open Sans"/>
                <w:sz w:val="22"/>
                <w:szCs w:val="22"/>
              </w:rPr>
              <w:t>accepted</w:t>
            </w:r>
            <w:r w:rsidR="0016451D" w:rsidRPr="00753D71">
              <w:rPr>
                <w:rFonts w:eastAsia="Times New Roman" w:cs="Open Sans"/>
                <w:sz w:val="22"/>
                <w:szCs w:val="22"/>
              </w:rPr>
              <w:t>.</w:t>
            </w:r>
            <w:r w:rsidR="00AF73FC">
              <w:rPr>
                <w:rFonts w:eastAsia="Times New Roman" w:cs="Open Sans"/>
                <w:sz w:val="22"/>
                <w:szCs w:val="22"/>
              </w:rPr>
              <w:t xml:space="preserve"> The </w:t>
            </w:r>
            <w:r w:rsidR="006D6056" w:rsidRPr="00753D71">
              <w:rPr>
                <w:rFonts w:eastAsia="Times New Roman" w:cs="Open Sans"/>
                <w:sz w:val="22"/>
                <w:szCs w:val="22"/>
              </w:rPr>
              <w:t>case studies</w:t>
            </w:r>
            <w:r w:rsidR="00753D71" w:rsidRPr="00753D71">
              <w:rPr>
                <w:rFonts w:eastAsia="Times New Roman" w:cs="Open Sans"/>
                <w:sz w:val="22"/>
                <w:szCs w:val="22"/>
              </w:rPr>
              <w:t xml:space="preserve"> presented </w:t>
            </w:r>
            <w:r w:rsidR="00AF73FC">
              <w:rPr>
                <w:rFonts w:eastAsia="Times New Roman" w:cs="Open Sans"/>
                <w:sz w:val="22"/>
                <w:szCs w:val="22"/>
              </w:rPr>
              <w:t>in this statement</w:t>
            </w:r>
            <w:r w:rsidR="001B1EE0">
              <w:rPr>
                <w:rFonts w:eastAsia="Times New Roman" w:cs="Open Sans"/>
                <w:sz w:val="22"/>
                <w:szCs w:val="22"/>
              </w:rPr>
              <w:t xml:space="preserve"> </w:t>
            </w:r>
            <w:r w:rsidR="000D1AFD">
              <w:rPr>
                <w:rFonts w:eastAsia="Times New Roman" w:cs="Open Sans"/>
                <w:sz w:val="22"/>
                <w:szCs w:val="22"/>
              </w:rPr>
              <w:t xml:space="preserve">show </w:t>
            </w:r>
            <w:r w:rsidR="00AF49BF" w:rsidRPr="00753D71">
              <w:rPr>
                <w:rFonts w:eastAsia="Times New Roman" w:cs="Open Sans"/>
                <w:sz w:val="22"/>
                <w:szCs w:val="22"/>
              </w:rPr>
              <w:t xml:space="preserve">the </w:t>
            </w:r>
            <w:r w:rsidR="00950C83">
              <w:rPr>
                <w:rFonts w:eastAsia="Times New Roman" w:cs="Open Sans"/>
                <w:sz w:val="22"/>
                <w:szCs w:val="22"/>
              </w:rPr>
              <w:t>contributions</w:t>
            </w:r>
            <w:r w:rsidR="00A13E8C">
              <w:rPr>
                <w:rFonts w:eastAsia="Times New Roman" w:cs="Open Sans"/>
                <w:sz w:val="22"/>
                <w:szCs w:val="22"/>
              </w:rPr>
              <w:t xml:space="preserve"> we</w:t>
            </w:r>
            <w:r w:rsidR="00950C83">
              <w:rPr>
                <w:rFonts w:eastAsia="Times New Roman" w:cs="Open Sans"/>
                <w:sz w:val="22"/>
                <w:szCs w:val="22"/>
              </w:rPr>
              <w:t xml:space="preserve"> made</w:t>
            </w:r>
            <w:r w:rsidR="000D1AFD">
              <w:rPr>
                <w:rFonts w:eastAsia="Times New Roman" w:cs="Open Sans"/>
                <w:sz w:val="22"/>
                <w:szCs w:val="22"/>
              </w:rPr>
              <w:t xml:space="preserve"> in</w:t>
            </w:r>
            <w:r w:rsidR="00AF49BF" w:rsidRPr="00753D71">
              <w:rPr>
                <w:rFonts w:eastAsia="Times New Roman" w:cs="Open Sans"/>
                <w:sz w:val="22"/>
                <w:szCs w:val="22"/>
              </w:rPr>
              <w:t xml:space="preserve"> </w:t>
            </w:r>
            <w:r w:rsidR="00950C83">
              <w:rPr>
                <w:rFonts w:eastAsia="Times New Roman" w:cs="Open Sans"/>
                <w:sz w:val="22"/>
                <w:szCs w:val="22"/>
              </w:rPr>
              <w:t>these</w:t>
            </w:r>
            <w:r w:rsidR="00B27793" w:rsidRPr="00753D71">
              <w:rPr>
                <w:rFonts w:eastAsia="Times New Roman" w:cs="Open Sans"/>
                <w:sz w:val="22"/>
                <w:szCs w:val="22"/>
              </w:rPr>
              <w:t xml:space="preserve"> court</w:t>
            </w:r>
            <w:r w:rsidR="00AF49BF" w:rsidRPr="00753D71">
              <w:rPr>
                <w:rFonts w:eastAsia="Times New Roman" w:cs="Open Sans"/>
                <w:sz w:val="22"/>
                <w:szCs w:val="22"/>
              </w:rPr>
              <w:t xml:space="preserve"> </w:t>
            </w:r>
            <w:r w:rsidR="00950C83">
              <w:rPr>
                <w:rFonts w:eastAsia="Times New Roman" w:cs="Open Sans"/>
                <w:sz w:val="22"/>
                <w:szCs w:val="22"/>
              </w:rPr>
              <w:t>proceedings.</w:t>
            </w:r>
          </w:p>
        </w:tc>
      </w:tr>
      <w:tr w:rsidR="003107BB" w:rsidRPr="00577E60" w14:paraId="34315528" w14:textId="77777777" w:rsidTr="003922B8">
        <w:tc>
          <w:tcPr>
            <w:tcW w:w="5000" w:type="pct"/>
            <w:gridSpan w:val="2"/>
          </w:tcPr>
          <w:p w14:paraId="59DA036C" w14:textId="5F6FF19B" w:rsidR="00FA6ACD" w:rsidRDefault="001E0639" w:rsidP="00BB6F46">
            <w:pPr>
              <w:spacing w:before="120" w:after="120"/>
              <w:rPr>
                <w:sz w:val="22"/>
                <w:szCs w:val="22"/>
              </w:rPr>
            </w:pPr>
            <w:r w:rsidRPr="001E0639">
              <w:rPr>
                <w:sz w:val="22"/>
                <w:szCs w:val="22"/>
              </w:rPr>
              <w:t>Many of the projects and activities referred to under goal 1</w:t>
            </w:r>
            <w:r w:rsidR="0001604F">
              <w:rPr>
                <w:sz w:val="22"/>
                <w:szCs w:val="22"/>
              </w:rPr>
              <w:t xml:space="preserve"> seek to provide national leadership by identifying important issues that are not </w:t>
            </w:r>
            <w:r w:rsidR="00BC2923">
              <w:rPr>
                <w:sz w:val="22"/>
                <w:szCs w:val="22"/>
              </w:rPr>
              <w:t>sufficiently</w:t>
            </w:r>
            <w:r w:rsidR="0001604F">
              <w:rPr>
                <w:sz w:val="22"/>
                <w:szCs w:val="22"/>
              </w:rPr>
              <w:t xml:space="preserve"> on the national policy </w:t>
            </w:r>
            <w:r w:rsidR="009E78DA">
              <w:rPr>
                <w:sz w:val="22"/>
                <w:szCs w:val="22"/>
              </w:rPr>
              <w:t>agenda and</w:t>
            </w:r>
            <w:r w:rsidR="00BC2923">
              <w:rPr>
                <w:sz w:val="22"/>
                <w:szCs w:val="22"/>
              </w:rPr>
              <w:t xml:space="preserve"> create momentum for those issues to be addressed. </w:t>
            </w:r>
          </w:p>
          <w:p w14:paraId="09272571" w14:textId="156F0CB9" w:rsidR="004B4AB1" w:rsidRDefault="00BC2923" w:rsidP="00BB6F46">
            <w:pPr>
              <w:spacing w:before="120" w:after="120"/>
              <w:rPr>
                <w:sz w:val="22"/>
                <w:szCs w:val="22"/>
              </w:rPr>
            </w:pPr>
            <w:r>
              <w:rPr>
                <w:sz w:val="22"/>
                <w:szCs w:val="22"/>
              </w:rPr>
              <w:t xml:space="preserve">The Commission has been successful in </w:t>
            </w:r>
            <w:r w:rsidR="0041214B">
              <w:rPr>
                <w:sz w:val="22"/>
                <w:szCs w:val="22"/>
              </w:rPr>
              <w:t>raising awareness</w:t>
            </w:r>
            <w:r w:rsidR="00D21539">
              <w:rPr>
                <w:sz w:val="22"/>
                <w:szCs w:val="22"/>
              </w:rPr>
              <w:t xml:space="preserve"> and building greater understanding</w:t>
            </w:r>
            <w:r w:rsidR="0041214B">
              <w:rPr>
                <w:sz w:val="22"/>
                <w:szCs w:val="22"/>
              </w:rPr>
              <w:t xml:space="preserve"> of </w:t>
            </w:r>
            <w:r>
              <w:rPr>
                <w:sz w:val="22"/>
                <w:szCs w:val="22"/>
              </w:rPr>
              <w:t xml:space="preserve">issues </w:t>
            </w:r>
            <w:r w:rsidR="0041214B">
              <w:rPr>
                <w:sz w:val="22"/>
                <w:szCs w:val="22"/>
              </w:rPr>
              <w:t xml:space="preserve">(such as the importance of focusing on human rights protections for new technologies, or on hearing the distinct voice of children, </w:t>
            </w:r>
            <w:r w:rsidR="00C940CD">
              <w:rPr>
                <w:sz w:val="22"/>
                <w:szCs w:val="22"/>
              </w:rPr>
              <w:t xml:space="preserve">or </w:t>
            </w:r>
            <w:r w:rsidR="0041214B">
              <w:rPr>
                <w:sz w:val="22"/>
                <w:szCs w:val="22"/>
              </w:rPr>
              <w:t>Aboriginal and Torres Strait Islander girls and women</w:t>
            </w:r>
            <w:r w:rsidR="00C940CD">
              <w:rPr>
                <w:sz w:val="22"/>
                <w:szCs w:val="22"/>
              </w:rPr>
              <w:t xml:space="preserve"> </w:t>
            </w:r>
            <w:r w:rsidR="00D21539">
              <w:rPr>
                <w:sz w:val="22"/>
                <w:szCs w:val="22"/>
              </w:rPr>
              <w:t xml:space="preserve">to understand the main </w:t>
            </w:r>
            <w:r w:rsidR="00FE59C0">
              <w:rPr>
                <w:sz w:val="22"/>
                <w:szCs w:val="22"/>
              </w:rPr>
              <w:t xml:space="preserve">issues that affect </w:t>
            </w:r>
            <w:r w:rsidR="00D21539">
              <w:rPr>
                <w:sz w:val="22"/>
                <w:szCs w:val="22"/>
              </w:rPr>
              <w:t>them</w:t>
            </w:r>
            <w:r w:rsidR="0041214B">
              <w:rPr>
                <w:sz w:val="22"/>
                <w:szCs w:val="22"/>
              </w:rPr>
              <w:t xml:space="preserve">). </w:t>
            </w:r>
            <w:r w:rsidR="00FE59C0">
              <w:rPr>
                <w:sz w:val="22"/>
                <w:szCs w:val="22"/>
              </w:rPr>
              <w:t>Having achieved greater awareness and recognition of these issues, the</w:t>
            </w:r>
            <w:r w:rsidR="007D47A0">
              <w:rPr>
                <w:sz w:val="22"/>
                <w:szCs w:val="22"/>
              </w:rPr>
              <w:t>re are two main</w:t>
            </w:r>
            <w:r w:rsidR="00FE59C0">
              <w:rPr>
                <w:sz w:val="22"/>
                <w:szCs w:val="22"/>
              </w:rPr>
              <w:t xml:space="preserve"> challenge</w:t>
            </w:r>
            <w:r w:rsidR="007D47A0">
              <w:rPr>
                <w:sz w:val="22"/>
                <w:szCs w:val="22"/>
              </w:rPr>
              <w:t>s</w:t>
            </w:r>
            <w:r w:rsidR="009E78DA">
              <w:rPr>
                <w:sz w:val="22"/>
                <w:szCs w:val="22"/>
              </w:rPr>
              <w:t xml:space="preserve"> to be</w:t>
            </w:r>
            <w:r w:rsidR="007D47A0">
              <w:rPr>
                <w:sz w:val="22"/>
                <w:szCs w:val="22"/>
              </w:rPr>
              <w:t xml:space="preserve"> faced. </w:t>
            </w:r>
          </w:p>
          <w:p w14:paraId="50E079C4" w14:textId="61989596" w:rsidR="000639AA" w:rsidRDefault="007D47A0" w:rsidP="00BB6F46">
            <w:pPr>
              <w:spacing w:before="120" w:after="120"/>
              <w:rPr>
                <w:sz w:val="22"/>
                <w:szCs w:val="22"/>
              </w:rPr>
            </w:pPr>
            <w:r>
              <w:rPr>
                <w:sz w:val="22"/>
                <w:szCs w:val="22"/>
              </w:rPr>
              <w:t xml:space="preserve">First, </w:t>
            </w:r>
            <w:r w:rsidR="00462F15">
              <w:rPr>
                <w:sz w:val="22"/>
                <w:szCs w:val="22"/>
              </w:rPr>
              <w:t xml:space="preserve">finalising reporting of often expansive consultations on complex issues. Major projects in the past two years have </w:t>
            </w:r>
            <w:r w:rsidR="00F5345C">
              <w:rPr>
                <w:sz w:val="22"/>
                <w:szCs w:val="22"/>
              </w:rPr>
              <w:t>extended beyond original timelines, reflecting the need to</w:t>
            </w:r>
            <w:r w:rsidR="004B4AB1">
              <w:rPr>
                <w:sz w:val="22"/>
                <w:szCs w:val="22"/>
              </w:rPr>
              <w:t xml:space="preserve"> do justice to the </w:t>
            </w:r>
            <w:r w:rsidR="00635D90">
              <w:rPr>
                <w:sz w:val="22"/>
                <w:szCs w:val="22"/>
              </w:rPr>
              <w:t>inputs achieved within constrained funding.</w:t>
            </w:r>
            <w:r w:rsidR="00F5345C">
              <w:rPr>
                <w:sz w:val="22"/>
                <w:szCs w:val="22"/>
              </w:rPr>
              <w:t xml:space="preserve"> </w:t>
            </w:r>
            <w:r w:rsidR="00635D90">
              <w:rPr>
                <w:sz w:val="22"/>
                <w:szCs w:val="22"/>
              </w:rPr>
              <w:t>Second,</w:t>
            </w:r>
            <w:r w:rsidR="00FE59C0">
              <w:rPr>
                <w:sz w:val="22"/>
                <w:szCs w:val="22"/>
              </w:rPr>
              <w:t xml:space="preserve"> is the</w:t>
            </w:r>
            <w:r w:rsidR="00635D90">
              <w:rPr>
                <w:sz w:val="22"/>
                <w:szCs w:val="22"/>
              </w:rPr>
              <w:t xml:space="preserve"> challenge of </w:t>
            </w:r>
            <w:r w:rsidR="00FE59C0">
              <w:rPr>
                <w:sz w:val="22"/>
                <w:szCs w:val="22"/>
              </w:rPr>
              <w:t>achiev</w:t>
            </w:r>
            <w:r w:rsidR="00635D90">
              <w:rPr>
                <w:sz w:val="22"/>
                <w:szCs w:val="22"/>
              </w:rPr>
              <w:t>ing</w:t>
            </w:r>
            <w:r w:rsidR="00FE59C0">
              <w:rPr>
                <w:sz w:val="22"/>
                <w:szCs w:val="22"/>
              </w:rPr>
              <w:t xml:space="preserve"> systemic change to address concerns</w:t>
            </w:r>
            <w:r w:rsidR="00635D90">
              <w:rPr>
                <w:sz w:val="22"/>
                <w:szCs w:val="22"/>
              </w:rPr>
              <w:t xml:space="preserve"> that have been identified</w:t>
            </w:r>
            <w:r w:rsidR="00FE59C0">
              <w:rPr>
                <w:sz w:val="22"/>
                <w:szCs w:val="22"/>
              </w:rPr>
              <w:t>. This is a longer term objective</w:t>
            </w:r>
            <w:r w:rsidR="00C83974">
              <w:rPr>
                <w:sz w:val="22"/>
                <w:szCs w:val="22"/>
              </w:rPr>
              <w:t xml:space="preserve"> which requires the Commission to advocate for issues that may not be priorities to </w:t>
            </w:r>
            <w:r w:rsidR="00C940CD">
              <w:rPr>
                <w:sz w:val="22"/>
                <w:szCs w:val="22"/>
              </w:rPr>
              <w:t>government at the time that they are raised</w:t>
            </w:r>
            <w:r w:rsidR="004F3F6C">
              <w:rPr>
                <w:sz w:val="22"/>
                <w:szCs w:val="22"/>
              </w:rPr>
              <w:t>; and to identify opportunities</w:t>
            </w:r>
            <w:r w:rsidR="00635D90">
              <w:rPr>
                <w:sz w:val="22"/>
                <w:szCs w:val="22"/>
              </w:rPr>
              <w:t xml:space="preserve"> that may arise</w:t>
            </w:r>
            <w:r w:rsidR="004F3F6C">
              <w:rPr>
                <w:sz w:val="22"/>
                <w:szCs w:val="22"/>
              </w:rPr>
              <w:t xml:space="preserve"> to shift existing approaches through law, policy and practice</w:t>
            </w:r>
            <w:r w:rsidR="00C940CD">
              <w:rPr>
                <w:sz w:val="22"/>
                <w:szCs w:val="22"/>
              </w:rPr>
              <w:t>.</w:t>
            </w:r>
            <w:r w:rsidR="004F3F6C">
              <w:rPr>
                <w:sz w:val="22"/>
                <w:szCs w:val="22"/>
              </w:rPr>
              <w:t xml:space="preserve"> This implementation challenge is bigger than the Commission – often requiring action from actors across multiple domains – political, business, and the community.</w:t>
            </w:r>
          </w:p>
          <w:p w14:paraId="6332F016" w14:textId="4D85EBAA" w:rsidR="00E45A4F" w:rsidRPr="00023515" w:rsidRDefault="00023515" w:rsidP="00BB6F46">
            <w:pPr>
              <w:spacing w:before="120" w:after="120"/>
              <w:rPr>
                <w:sz w:val="22"/>
                <w:szCs w:val="22"/>
              </w:rPr>
            </w:pPr>
            <w:r>
              <w:rPr>
                <w:sz w:val="22"/>
                <w:szCs w:val="22"/>
              </w:rPr>
              <w:t xml:space="preserve">In the past year, the COVID-19 Pandemic has created further challenges to achieving this goal. The </w:t>
            </w:r>
            <w:r w:rsidR="000639AA">
              <w:rPr>
                <w:sz w:val="22"/>
                <w:szCs w:val="22"/>
              </w:rPr>
              <w:t>Commission has had to modify its approach to different projects, such as adapting to online consultation techniques</w:t>
            </w:r>
            <w:r w:rsidR="00F97787">
              <w:rPr>
                <w:sz w:val="22"/>
                <w:szCs w:val="22"/>
              </w:rPr>
              <w:t xml:space="preserve"> and conducting awareness activities through virtual processes</w:t>
            </w:r>
            <w:r w:rsidR="000639AA" w:rsidRPr="00503683">
              <w:rPr>
                <w:sz w:val="22"/>
                <w:szCs w:val="22"/>
              </w:rPr>
              <w:t>.</w:t>
            </w:r>
            <w:r w:rsidR="00F97787">
              <w:rPr>
                <w:sz w:val="22"/>
                <w:szCs w:val="22"/>
              </w:rPr>
              <w:t xml:space="preserve"> The Commission has </w:t>
            </w:r>
            <w:r w:rsidR="006E733B">
              <w:rPr>
                <w:sz w:val="22"/>
                <w:szCs w:val="22"/>
              </w:rPr>
              <w:t>changed</w:t>
            </w:r>
            <w:r w:rsidR="00F97787">
              <w:rPr>
                <w:sz w:val="22"/>
                <w:szCs w:val="22"/>
              </w:rPr>
              <w:t xml:space="preserve"> to the use of online technologies well, </w:t>
            </w:r>
            <w:r w:rsidR="00476422">
              <w:rPr>
                <w:sz w:val="22"/>
                <w:szCs w:val="22"/>
              </w:rPr>
              <w:t>but t</w:t>
            </w:r>
            <w:r w:rsidR="00F97787">
              <w:rPr>
                <w:sz w:val="22"/>
                <w:szCs w:val="22"/>
              </w:rPr>
              <w:t>his has</w:t>
            </w:r>
            <w:r w:rsidR="00476422">
              <w:rPr>
                <w:sz w:val="22"/>
                <w:szCs w:val="22"/>
              </w:rPr>
              <w:t xml:space="preserve"> nevertheless</w:t>
            </w:r>
            <w:r w:rsidR="00F97787">
              <w:rPr>
                <w:sz w:val="22"/>
                <w:szCs w:val="22"/>
              </w:rPr>
              <w:t xml:space="preserve"> </w:t>
            </w:r>
            <w:r w:rsidR="00476422">
              <w:rPr>
                <w:sz w:val="22"/>
                <w:szCs w:val="22"/>
              </w:rPr>
              <w:t>created challenges in accessing more vulnerable and marginalised communities,</w:t>
            </w:r>
            <w:r w:rsidR="00C111CB">
              <w:rPr>
                <w:sz w:val="22"/>
                <w:szCs w:val="22"/>
              </w:rPr>
              <w:t xml:space="preserve"> and in outreach beyond </w:t>
            </w:r>
            <w:r w:rsidR="00B60562">
              <w:rPr>
                <w:sz w:val="22"/>
                <w:szCs w:val="22"/>
              </w:rPr>
              <w:t>the cities,</w:t>
            </w:r>
            <w:r w:rsidR="00476422">
              <w:rPr>
                <w:sz w:val="22"/>
                <w:szCs w:val="22"/>
              </w:rPr>
              <w:t xml:space="preserve"> and in </w:t>
            </w:r>
            <w:r w:rsidR="00B34D44">
              <w:rPr>
                <w:sz w:val="22"/>
                <w:szCs w:val="22"/>
              </w:rPr>
              <w:t xml:space="preserve">building awareness </w:t>
            </w:r>
            <w:r w:rsidR="00460BF4">
              <w:rPr>
                <w:sz w:val="22"/>
                <w:szCs w:val="22"/>
              </w:rPr>
              <w:t xml:space="preserve">of key findings </w:t>
            </w:r>
            <w:r w:rsidR="00B34D44">
              <w:rPr>
                <w:sz w:val="22"/>
                <w:szCs w:val="22"/>
              </w:rPr>
              <w:t>at a time when the priority focus has to be on addressing the public health crisis facing the country and world.</w:t>
            </w:r>
          </w:p>
        </w:tc>
      </w:tr>
    </w:tbl>
    <w:p w14:paraId="14D71E61" w14:textId="2CE6E2B3" w:rsidR="006F216C" w:rsidRDefault="006F216C" w:rsidP="003922B8">
      <w:bookmarkStart w:id="220" w:name="_Toc49331306"/>
    </w:p>
    <w:p w14:paraId="3093C37F" w14:textId="77777777" w:rsidR="006F216C" w:rsidRDefault="006F216C">
      <w:pPr>
        <w:keepLines w:val="0"/>
        <w:spacing w:before="0" w:after="0"/>
      </w:pPr>
      <w:r>
        <w:br w:type="page"/>
      </w:r>
    </w:p>
    <w:p w14:paraId="639CBF36" w14:textId="13C8AE65" w:rsidR="003107BB" w:rsidRDefault="003107BB" w:rsidP="003107BB">
      <w:pPr>
        <w:pStyle w:val="AHRCHeading2"/>
      </w:pPr>
      <w:bookmarkStart w:id="221" w:name="_Toc52124087"/>
      <w:r>
        <w:lastRenderedPageBreak/>
        <w:t>Goal 2</w:t>
      </w:r>
      <w:bookmarkEnd w:id="220"/>
      <w:bookmarkEnd w:id="221"/>
    </w:p>
    <w:p w14:paraId="0F607919" w14:textId="77777777" w:rsidR="003107BB" w:rsidRDefault="003107BB" w:rsidP="003107BB">
      <w:r>
        <w:t>Outcomes 2.1, 2.2 (both PBS criterion)</w:t>
      </w:r>
    </w:p>
    <w:tbl>
      <w:tblPr>
        <w:tblStyle w:val="TableGrid"/>
        <w:tblW w:w="5000" w:type="pct"/>
        <w:tblBorders>
          <w:top w:val="single" w:sz="4" w:space="0" w:color="DEEAF6" w:themeColor="accent1" w:themeTint="33"/>
          <w:left w:val="single" w:sz="4" w:space="0" w:color="DEEAF6" w:themeColor="accent1" w:themeTint="33"/>
          <w:bottom w:val="single" w:sz="4" w:space="0" w:color="DEEAF6" w:themeColor="accent1" w:themeTint="33"/>
          <w:right w:val="single" w:sz="4" w:space="0" w:color="DEEAF6" w:themeColor="accent1" w:themeTint="33"/>
          <w:insideH w:val="single" w:sz="4" w:space="0" w:color="DEEAF6" w:themeColor="accent1" w:themeTint="33"/>
          <w:insideV w:val="single" w:sz="4" w:space="0" w:color="DEEAF6" w:themeColor="accent1" w:themeTint="33"/>
        </w:tblBorders>
        <w:tblLook w:val="04A0" w:firstRow="1" w:lastRow="0" w:firstColumn="1" w:lastColumn="0" w:noHBand="0" w:noVBand="1"/>
      </w:tblPr>
      <w:tblGrid>
        <w:gridCol w:w="1863"/>
        <w:gridCol w:w="7197"/>
      </w:tblGrid>
      <w:tr w:rsidR="003922B8" w:rsidRPr="003922B8" w14:paraId="4A3E7D0A" w14:textId="77777777" w:rsidTr="009E4AEA">
        <w:trPr>
          <w:tblHeader/>
        </w:trPr>
        <w:tc>
          <w:tcPr>
            <w:tcW w:w="1028" w:type="pct"/>
            <w:shd w:val="clear" w:color="auto" w:fill="107896"/>
            <w:vAlign w:val="bottom"/>
          </w:tcPr>
          <w:p w14:paraId="03127EF0" w14:textId="77777777" w:rsidR="003107BB" w:rsidRPr="003922B8" w:rsidRDefault="003107BB" w:rsidP="003922B8">
            <w:pPr>
              <w:spacing w:before="120" w:after="120"/>
              <w:rPr>
                <w:b/>
                <w:bCs/>
                <w:color w:val="FFFFFF" w:themeColor="background1"/>
                <w:sz w:val="22"/>
                <w:szCs w:val="22"/>
              </w:rPr>
            </w:pPr>
            <w:r w:rsidRPr="003922B8">
              <w:rPr>
                <w:b/>
                <w:bCs/>
                <w:color w:val="FFFFFF" w:themeColor="background1"/>
                <w:sz w:val="22"/>
                <w:szCs w:val="22"/>
              </w:rPr>
              <w:t>Performance expectation</w:t>
            </w:r>
          </w:p>
        </w:tc>
        <w:tc>
          <w:tcPr>
            <w:tcW w:w="3972" w:type="pct"/>
            <w:shd w:val="clear" w:color="auto" w:fill="107896"/>
            <w:vAlign w:val="bottom"/>
          </w:tcPr>
          <w:p w14:paraId="779C8245" w14:textId="238C0427" w:rsidR="003107BB" w:rsidRPr="003922B8" w:rsidRDefault="00E10CDC" w:rsidP="003922B8">
            <w:pPr>
              <w:spacing w:before="120" w:after="120"/>
              <w:rPr>
                <w:color w:val="FFFFFF" w:themeColor="background1"/>
                <w:sz w:val="22"/>
                <w:szCs w:val="22"/>
              </w:rPr>
            </w:pPr>
            <w:r w:rsidRPr="003922B8">
              <w:rPr>
                <w:b/>
                <w:bCs/>
                <w:color w:val="FFFFFF" w:themeColor="background1"/>
                <w:sz w:val="22"/>
                <w:szCs w:val="22"/>
              </w:rPr>
              <w:t>To what extent did we meet it?</w:t>
            </w:r>
          </w:p>
        </w:tc>
      </w:tr>
      <w:tr w:rsidR="003107BB" w:rsidRPr="00577E60" w14:paraId="66B75FA2" w14:textId="77777777" w:rsidTr="003922B8">
        <w:tc>
          <w:tcPr>
            <w:tcW w:w="1028" w:type="pct"/>
          </w:tcPr>
          <w:p w14:paraId="5CC62135" w14:textId="4ADB0D07" w:rsidR="002E2889" w:rsidRPr="009E4AEA" w:rsidRDefault="002E2889" w:rsidP="002E2889">
            <w:pPr>
              <w:spacing w:before="120" w:after="120"/>
              <w:rPr>
                <w:b/>
                <w:bCs/>
                <w:color w:val="107896"/>
                <w:sz w:val="22"/>
                <w:szCs w:val="22"/>
              </w:rPr>
            </w:pPr>
            <w:r w:rsidRPr="009E4AEA">
              <w:rPr>
                <w:rFonts w:cs="Open Sans"/>
                <w:b/>
                <w:bCs/>
                <w:color w:val="107896"/>
                <w:sz w:val="22"/>
                <w:szCs w:val="22"/>
              </w:rPr>
              <w:t>For outcome 2.1</w:t>
            </w:r>
          </w:p>
          <w:p w14:paraId="5A4FCFA8" w14:textId="752E9214" w:rsidR="003107BB" w:rsidRPr="0083066A" w:rsidRDefault="003107BB" w:rsidP="00130914">
            <w:pPr>
              <w:spacing w:before="120" w:after="120"/>
              <w:rPr>
                <w:sz w:val="22"/>
                <w:szCs w:val="22"/>
              </w:rPr>
            </w:pPr>
            <w:r w:rsidRPr="0083066A">
              <w:rPr>
                <w:sz w:val="22"/>
                <w:szCs w:val="22"/>
              </w:rPr>
              <w:t>Participants in education activities benefit through achieving the stated human rights learning and capability objectives</w:t>
            </w:r>
            <w:r>
              <w:rPr>
                <w:sz w:val="22"/>
                <w:szCs w:val="22"/>
              </w:rPr>
              <w:t xml:space="preserve"> </w:t>
            </w:r>
          </w:p>
        </w:tc>
        <w:tc>
          <w:tcPr>
            <w:tcW w:w="3972" w:type="pct"/>
          </w:tcPr>
          <w:p w14:paraId="3C24C6A8" w14:textId="41D8970C" w:rsidR="00F30137" w:rsidRDefault="008F1F81" w:rsidP="00AB70A2">
            <w:pPr>
              <w:spacing w:before="120" w:after="120"/>
              <w:rPr>
                <w:sz w:val="22"/>
                <w:szCs w:val="22"/>
              </w:rPr>
            </w:pPr>
            <w:r>
              <w:rPr>
                <w:sz w:val="22"/>
                <w:szCs w:val="22"/>
              </w:rPr>
              <w:t>Human rights education is a mandated function</w:t>
            </w:r>
            <w:r w:rsidR="00AB70A2">
              <w:rPr>
                <w:sz w:val="22"/>
                <w:szCs w:val="22"/>
              </w:rPr>
              <w:t xml:space="preserve"> of the </w:t>
            </w:r>
            <w:r>
              <w:rPr>
                <w:sz w:val="22"/>
                <w:szCs w:val="22"/>
              </w:rPr>
              <w:t>Commission</w:t>
            </w:r>
            <w:r w:rsidR="008E7229">
              <w:rPr>
                <w:sz w:val="22"/>
                <w:szCs w:val="22"/>
              </w:rPr>
              <w:t xml:space="preserve"> achieved directly through specific </w:t>
            </w:r>
            <w:r w:rsidR="001B4947">
              <w:rPr>
                <w:sz w:val="22"/>
                <w:szCs w:val="22"/>
              </w:rPr>
              <w:t xml:space="preserve">training and resource development </w:t>
            </w:r>
            <w:r w:rsidR="005B289A">
              <w:rPr>
                <w:sz w:val="22"/>
                <w:szCs w:val="22"/>
              </w:rPr>
              <w:t>programs</w:t>
            </w:r>
            <w:r w:rsidR="00605942">
              <w:rPr>
                <w:sz w:val="22"/>
                <w:szCs w:val="22"/>
              </w:rPr>
              <w:t>,</w:t>
            </w:r>
            <w:r w:rsidR="005B289A">
              <w:rPr>
                <w:sz w:val="22"/>
                <w:szCs w:val="22"/>
              </w:rPr>
              <w:t xml:space="preserve"> and </w:t>
            </w:r>
            <w:r w:rsidR="001B4947">
              <w:rPr>
                <w:sz w:val="22"/>
                <w:szCs w:val="22"/>
              </w:rPr>
              <w:t xml:space="preserve">indirectly as critical </w:t>
            </w:r>
            <w:r w:rsidR="00CC0FFA">
              <w:rPr>
                <w:sz w:val="22"/>
                <w:szCs w:val="22"/>
              </w:rPr>
              <w:t>pre-condition</w:t>
            </w:r>
            <w:r w:rsidR="001B4947">
              <w:rPr>
                <w:sz w:val="22"/>
                <w:szCs w:val="22"/>
              </w:rPr>
              <w:t xml:space="preserve"> in the success</w:t>
            </w:r>
            <w:r w:rsidR="00605942">
              <w:rPr>
                <w:sz w:val="22"/>
                <w:szCs w:val="22"/>
              </w:rPr>
              <w:t xml:space="preserve"> outcomes</w:t>
            </w:r>
            <w:r w:rsidR="001B4947">
              <w:rPr>
                <w:sz w:val="22"/>
                <w:szCs w:val="22"/>
              </w:rPr>
              <w:t xml:space="preserve"> of other programs</w:t>
            </w:r>
            <w:r w:rsidR="00C902AA">
              <w:rPr>
                <w:sz w:val="22"/>
                <w:szCs w:val="22"/>
              </w:rPr>
              <w:t>.</w:t>
            </w:r>
          </w:p>
          <w:p w14:paraId="544B1186" w14:textId="12DB10FC" w:rsidR="00FF7198" w:rsidRDefault="00F30137" w:rsidP="00F86C27">
            <w:pPr>
              <w:pStyle w:val="ListParagraph"/>
              <w:numPr>
                <w:ilvl w:val="0"/>
                <w:numId w:val="55"/>
              </w:numPr>
              <w:spacing w:before="120" w:after="120"/>
              <w:rPr>
                <w:sz w:val="22"/>
                <w:szCs w:val="22"/>
              </w:rPr>
            </w:pPr>
            <w:r w:rsidRPr="005C1701">
              <w:rPr>
                <w:sz w:val="22"/>
                <w:szCs w:val="22"/>
              </w:rPr>
              <w:t>In th</w:t>
            </w:r>
            <w:r w:rsidR="00694A47" w:rsidRPr="005C1701">
              <w:rPr>
                <w:sz w:val="22"/>
                <w:szCs w:val="22"/>
              </w:rPr>
              <w:t>is</w:t>
            </w:r>
            <w:r w:rsidRPr="005C1701">
              <w:rPr>
                <w:sz w:val="22"/>
                <w:szCs w:val="22"/>
              </w:rPr>
              <w:t xml:space="preserve"> </w:t>
            </w:r>
            <w:r w:rsidR="003C344C" w:rsidRPr="005C1701">
              <w:rPr>
                <w:sz w:val="22"/>
                <w:szCs w:val="22"/>
              </w:rPr>
              <w:t>statement</w:t>
            </w:r>
            <w:r w:rsidRPr="005C1701">
              <w:rPr>
                <w:sz w:val="22"/>
                <w:szCs w:val="22"/>
              </w:rPr>
              <w:t xml:space="preserve"> we </w:t>
            </w:r>
            <w:r w:rsidR="004E7E96">
              <w:rPr>
                <w:sz w:val="22"/>
                <w:szCs w:val="22"/>
              </w:rPr>
              <w:t xml:space="preserve">provide </w:t>
            </w:r>
            <w:r w:rsidR="0071637F">
              <w:rPr>
                <w:sz w:val="22"/>
                <w:szCs w:val="22"/>
              </w:rPr>
              <w:t xml:space="preserve">evidence </w:t>
            </w:r>
            <w:r w:rsidR="004E7E96">
              <w:rPr>
                <w:sz w:val="22"/>
                <w:szCs w:val="22"/>
              </w:rPr>
              <w:t xml:space="preserve">of </w:t>
            </w:r>
            <w:r w:rsidR="005974E6" w:rsidRPr="005C1701">
              <w:rPr>
                <w:sz w:val="22"/>
                <w:szCs w:val="22"/>
              </w:rPr>
              <w:t xml:space="preserve">meeting </w:t>
            </w:r>
            <w:r w:rsidR="003C344C" w:rsidRPr="005C1701">
              <w:rPr>
                <w:sz w:val="22"/>
                <w:szCs w:val="22"/>
              </w:rPr>
              <w:t xml:space="preserve">this </w:t>
            </w:r>
            <w:r w:rsidR="00C902AA" w:rsidRPr="005C1701">
              <w:rPr>
                <w:sz w:val="22"/>
                <w:szCs w:val="22"/>
              </w:rPr>
              <w:t xml:space="preserve">expectation </w:t>
            </w:r>
            <w:r w:rsidR="00694A47" w:rsidRPr="005C1701">
              <w:rPr>
                <w:sz w:val="22"/>
                <w:szCs w:val="22"/>
              </w:rPr>
              <w:t>through</w:t>
            </w:r>
            <w:r w:rsidR="00C902AA" w:rsidRPr="005C1701">
              <w:rPr>
                <w:sz w:val="22"/>
                <w:szCs w:val="22"/>
              </w:rPr>
              <w:t xml:space="preserve"> </w:t>
            </w:r>
            <w:r w:rsidR="00130681" w:rsidRPr="005C1701">
              <w:rPr>
                <w:sz w:val="22"/>
                <w:szCs w:val="22"/>
              </w:rPr>
              <w:t xml:space="preserve">the </w:t>
            </w:r>
            <w:r w:rsidR="00694A47" w:rsidRPr="005C1701">
              <w:rPr>
                <w:sz w:val="22"/>
                <w:szCs w:val="22"/>
              </w:rPr>
              <w:t xml:space="preserve">development of </w:t>
            </w:r>
            <w:r w:rsidR="00EE6E91" w:rsidRPr="005C1701">
              <w:rPr>
                <w:sz w:val="22"/>
                <w:szCs w:val="22"/>
              </w:rPr>
              <w:t xml:space="preserve">targeted adult learning </w:t>
            </w:r>
            <w:r w:rsidR="00694A47" w:rsidRPr="005C1701">
              <w:rPr>
                <w:sz w:val="22"/>
                <w:szCs w:val="22"/>
              </w:rPr>
              <w:t>training packages</w:t>
            </w:r>
            <w:r w:rsidR="00EE6E91" w:rsidRPr="005C1701">
              <w:rPr>
                <w:sz w:val="22"/>
                <w:szCs w:val="22"/>
              </w:rPr>
              <w:t xml:space="preserve"> expertly </w:t>
            </w:r>
            <w:r w:rsidR="00130681" w:rsidRPr="005C1701">
              <w:rPr>
                <w:sz w:val="22"/>
                <w:szCs w:val="22"/>
              </w:rPr>
              <w:t>delivered</w:t>
            </w:r>
            <w:r w:rsidR="00EE6E91" w:rsidRPr="005C1701">
              <w:rPr>
                <w:sz w:val="22"/>
                <w:szCs w:val="22"/>
              </w:rPr>
              <w:t xml:space="preserve">. </w:t>
            </w:r>
            <w:r w:rsidR="006D4198">
              <w:rPr>
                <w:sz w:val="22"/>
                <w:szCs w:val="22"/>
              </w:rPr>
              <w:t>P</w:t>
            </w:r>
            <w:r w:rsidR="00814C4F">
              <w:rPr>
                <w:sz w:val="22"/>
                <w:szCs w:val="22"/>
              </w:rPr>
              <w:t xml:space="preserve">articipant level </w:t>
            </w:r>
            <w:r w:rsidR="00EE6E91" w:rsidRPr="005C1701">
              <w:rPr>
                <w:sz w:val="22"/>
                <w:szCs w:val="22"/>
              </w:rPr>
              <w:t>evidence shows</w:t>
            </w:r>
            <w:r w:rsidR="004B7FBE" w:rsidRPr="005C1701">
              <w:rPr>
                <w:sz w:val="22"/>
                <w:szCs w:val="22"/>
              </w:rPr>
              <w:t xml:space="preserve"> </w:t>
            </w:r>
            <w:r w:rsidR="00EE6E91" w:rsidRPr="005C1701">
              <w:rPr>
                <w:sz w:val="22"/>
                <w:szCs w:val="22"/>
              </w:rPr>
              <w:t xml:space="preserve">this </w:t>
            </w:r>
            <w:r w:rsidR="004B7FBE" w:rsidRPr="005C1701">
              <w:rPr>
                <w:sz w:val="22"/>
                <w:szCs w:val="22"/>
              </w:rPr>
              <w:t>work has exceeded</w:t>
            </w:r>
            <w:r w:rsidR="002B33F5" w:rsidRPr="005C1701">
              <w:rPr>
                <w:sz w:val="22"/>
                <w:szCs w:val="22"/>
              </w:rPr>
              <w:t xml:space="preserve"> </w:t>
            </w:r>
            <w:r w:rsidR="003B383B" w:rsidRPr="005C1701">
              <w:rPr>
                <w:sz w:val="22"/>
                <w:szCs w:val="22"/>
              </w:rPr>
              <w:t>individual</w:t>
            </w:r>
            <w:r w:rsidR="002B33F5" w:rsidRPr="005C1701">
              <w:rPr>
                <w:sz w:val="22"/>
                <w:szCs w:val="22"/>
              </w:rPr>
              <w:t xml:space="preserve"> </w:t>
            </w:r>
            <w:r w:rsidR="00814C4F">
              <w:rPr>
                <w:sz w:val="22"/>
                <w:szCs w:val="22"/>
              </w:rPr>
              <w:t>targets</w:t>
            </w:r>
            <w:r w:rsidR="008C6308">
              <w:rPr>
                <w:sz w:val="22"/>
                <w:szCs w:val="22"/>
              </w:rPr>
              <w:t xml:space="preserve">, </w:t>
            </w:r>
            <w:r w:rsidR="00230566" w:rsidRPr="005C1701">
              <w:rPr>
                <w:sz w:val="22"/>
                <w:szCs w:val="22"/>
              </w:rPr>
              <w:t xml:space="preserve">with </w:t>
            </w:r>
            <w:r w:rsidR="003B383B" w:rsidRPr="005C1701">
              <w:rPr>
                <w:sz w:val="22"/>
                <w:szCs w:val="22"/>
              </w:rPr>
              <w:t>most</w:t>
            </w:r>
            <w:r w:rsidR="00230566" w:rsidRPr="005C1701">
              <w:rPr>
                <w:sz w:val="22"/>
                <w:szCs w:val="22"/>
              </w:rPr>
              <w:t xml:space="preserve"> participants </w:t>
            </w:r>
            <w:r w:rsidR="003660AA">
              <w:rPr>
                <w:sz w:val="22"/>
                <w:szCs w:val="22"/>
              </w:rPr>
              <w:t xml:space="preserve">very </w:t>
            </w:r>
            <w:r w:rsidR="0071637F">
              <w:rPr>
                <w:sz w:val="22"/>
                <w:szCs w:val="22"/>
              </w:rPr>
              <w:t>satisfied after finding</w:t>
            </w:r>
            <w:r w:rsidR="00385823">
              <w:rPr>
                <w:sz w:val="22"/>
                <w:szCs w:val="22"/>
              </w:rPr>
              <w:t xml:space="preserve"> </w:t>
            </w:r>
            <w:r w:rsidR="00230566" w:rsidRPr="005C1701">
              <w:rPr>
                <w:sz w:val="22"/>
                <w:szCs w:val="22"/>
              </w:rPr>
              <w:t>them</w:t>
            </w:r>
            <w:r w:rsidR="008C6308">
              <w:rPr>
                <w:sz w:val="22"/>
                <w:szCs w:val="22"/>
              </w:rPr>
              <w:t xml:space="preserve"> </w:t>
            </w:r>
            <w:r w:rsidR="00E77BFA" w:rsidRPr="005C1701">
              <w:rPr>
                <w:sz w:val="22"/>
                <w:szCs w:val="22"/>
              </w:rPr>
              <w:t>relevant</w:t>
            </w:r>
            <w:r w:rsidR="00385823">
              <w:rPr>
                <w:sz w:val="22"/>
                <w:szCs w:val="22"/>
              </w:rPr>
              <w:t xml:space="preserve">, </w:t>
            </w:r>
            <w:r w:rsidR="00E77BFA" w:rsidRPr="005C1701">
              <w:rPr>
                <w:sz w:val="22"/>
                <w:szCs w:val="22"/>
              </w:rPr>
              <w:t>engagingly delivered</w:t>
            </w:r>
            <w:r w:rsidR="00814C4F">
              <w:rPr>
                <w:sz w:val="22"/>
                <w:szCs w:val="22"/>
              </w:rPr>
              <w:t>,</w:t>
            </w:r>
            <w:r w:rsidR="008344C0" w:rsidRPr="005C1701">
              <w:rPr>
                <w:sz w:val="22"/>
                <w:szCs w:val="22"/>
              </w:rPr>
              <w:t xml:space="preserve"> and</w:t>
            </w:r>
            <w:r w:rsidR="001E1645">
              <w:rPr>
                <w:sz w:val="22"/>
                <w:szCs w:val="22"/>
              </w:rPr>
              <w:t xml:space="preserve"> worthwhile</w:t>
            </w:r>
            <w:r w:rsidR="00D12B19">
              <w:rPr>
                <w:sz w:val="22"/>
                <w:szCs w:val="22"/>
              </w:rPr>
              <w:t xml:space="preserve"> </w:t>
            </w:r>
            <w:r w:rsidR="00D12B19">
              <w:rPr>
                <w:color w:val="000000" w:themeColor="text1"/>
              </w:rPr>
              <w:t xml:space="preserve">– </w:t>
            </w:r>
            <w:r w:rsidR="00385823">
              <w:rPr>
                <w:sz w:val="22"/>
                <w:szCs w:val="22"/>
              </w:rPr>
              <w:t>and</w:t>
            </w:r>
            <w:r w:rsidR="008344C0" w:rsidRPr="005C1701">
              <w:rPr>
                <w:sz w:val="22"/>
                <w:szCs w:val="22"/>
              </w:rPr>
              <w:t xml:space="preserve"> </w:t>
            </w:r>
            <w:r w:rsidR="00814C4F">
              <w:rPr>
                <w:sz w:val="22"/>
                <w:szCs w:val="22"/>
              </w:rPr>
              <w:t xml:space="preserve">in turn </w:t>
            </w:r>
            <w:r w:rsidR="00701F54" w:rsidRPr="005C1701">
              <w:rPr>
                <w:sz w:val="22"/>
                <w:szCs w:val="22"/>
              </w:rPr>
              <w:t xml:space="preserve">reporting </w:t>
            </w:r>
            <w:r w:rsidR="005C1741" w:rsidRPr="005C1701">
              <w:rPr>
                <w:sz w:val="22"/>
                <w:szCs w:val="22"/>
              </w:rPr>
              <w:t>raised knowledge, understanding</w:t>
            </w:r>
            <w:r w:rsidR="005D1E69">
              <w:rPr>
                <w:sz w:val="22"/>
                <w:szCs w:val="22"/>
              </w:rPr>
              <w:t>, ability</w:t>
            </w:r>
            <w:r w:rsidR="005C1741" w:rsidRPr="005C1701">
              <w:rPr>
                <w:sz w:val="22"/>
                <w:szCs w:val="22"/>
              </w:rPr>
              <w:t xml:space="preserve"> and skill </w:t>
            </w:r>
            <w:r w:rsidR="00814C4F">
              <w:rPr>
                <w:sz w:val="22"/>
                <w:szCs w:val="22"/>
              </w:rPr>
              <w:t>results</w:t>
            </w:r>
            <w:r w:rsidR="0095416E">
              <w:rPr>
                <w:sz w:val="22"/>
                <w:szCs w:val="22"/>
              </w:rPr>
              <w:t>.</w:t>
            </w:r>
          </w:p>
          <w:p w14:paraId="2C6272F1" w14:textId="419BA9A5" w:rsidR="003B383B" w:rsidRPr="00FF7198" w:rsidRDefault="00E327DB" w:rsidP="00F86C27">
            <w:pPr>
              <w:pStyle w:val="ListParagraph"/>
              <w:numPr>
                <w:ilvl w:val="0"/>
                <w:numId w:val="55"/>
              </w:numPr>
              <w:spacing w:before="120" w:after="120"/>
              <w:rPr>
                <w:sz w:val="22"/>
                <w:szCs w:val="22"/>
              </w:rPr>
            </w:pPr>
            <w:r w:rsidRPr="00FF7198">
              <w:rPr>
                <w:sz w:val="22"/>
                <w:szCs w:val="22"/>
              </w:rPr>
              <w:t xml:space="preserve">This </w:t>
            </w:r>
            <w:r w:rsidR="00814C4F" w:rsidRPr="00FF7198">
              <w:rPr>
                <w:sz w:val="22"/>
                <w:szCs w:val="22"/>
              </w:rPr>
              <w:t>performance e</w:t>
            </w:r>
            <w:r w:rsidRPr="00FF7198">
              <w:rPr>
                <w:sz w:val="22"/>
                <w:szCs w:val="22"/>
              </w:rPr>
              <w:t>xpectation is</w:t>
            </w:r>
            <w:r w:rsidR="008E34B2" w:rsidRPr="00FF7198">
              <w:rPr>
                <w:sz w:val="22"/>
                <w:szCs w:val="22"/>
              </w:rPr>
              <w:t xml:space="preserve"> </w:t>
            </w:r>
            <w:r w:rsidR="00221AF8">
              <w:rPr>
                <w:sz w:val="22"/>
                <w:szCs w:val="22"/>
              </w:rPr>
              <w:t xml:space="preserve">met and </w:t>
            </w:r>
            <w:r w:rsidR="00814C4F" w:rsidRPr="00FF7198">
              <w:rPr>
                <w:sz w:val="22"/>
                <w:szCs w:val="22"/>
              </w:rPr>
              <w:t xml:space="preserve">enhanced when </w:t>
            </w:r>
            <w:r w:rsidR="002157F4" w:rsidRPr="00FF7198">
              <w:rPr>
                <w:sz w:val="22"/>
                <w:szCs w:val="22"/>
              </w:rPr>
              <w:t>individual</w:t>
            </w:r>
            <w:r w:rsidR="005D1E69" w:rsidRPr="00FF7198">
              <w:rPr>
                <w:sz w:val="22"/>
                <w:szCs w:val="22"/>
              </w:rPr>
              <w:t xml:space="preserve"> training</w:t>
            </w:r>
            <w:r w:rsidR="00814C4F" w:rsidRPr="00FF7198">
              <w:rPr>
                <w:sz w:val="22"/>
                <w:szCs w:val="22"/>
              </w:rPr>
              <w:t xml:space="preserve"> results are </w:t>
            </w:r>
            <w:r w:rsidR="002157F4" w:rsidRPr="00FF7198">
              <w:rPr>
                <w:sz w:val="22"/>
                <w:szCs w:val="22"/>
              </w:rPr>
              <w:t>supported and sustained</w:t>
            </w:r>
            <w:r w:rsidR="00814C4F" w:rsidRPr="00FF7198">
              <w:rPr>
                <w:sz w:val="22"/>
                <w:szCs w:val="22"/>
              </w:rPr>
              <w:t xml:space="preserve"> </w:t>
            </w:r>
            <w:r w:rsidR="001A17E4" w:rsidRPr="00FF7198">
              <w:rPr>
                <w:sz w:val="22"/>
                <w:szCs w:val="22"/>
              </w:rPr>
              <w:t>as</w:t>
            </w:r>
            <w:r w:rsidR="002157F4" w:rsidRPr="00FF7198">
              <w:rPr>
                <w:sz w:val="22"/>
                <w:szCs w:val="22"/>
              </w:rPr>
              <w:t xml:space="preserve"> </w:t>
            </w:r>
            <w:r w:rsidR="00814C4F" w:rsidRPr="00FF7198">
              <w:rPr>
                <w:sz w:val="22"/>
                <w:szCs w:val="22"/>
              </w:rPr>
              <w:t xml:space="preserve">part of a </w:t>
            </w:r>
            <w:r w:rsidR="000A3835" w:rsidRPr="00FF7198">
              <w:rPr>
                <w:sz w:val="22"/>
                <w:szCs w:val="22"/>
              </w:rPr>
              <w:t xml:space="preserve">greater organisational </w:t>
            </w:r>
            <w:r w:rsidR="00814C4F" w:rsidRPr="00FF7198">
              <w:rPr>
                <w:sz w:val="22"/>
                <w:szCs w:val="22"/>
              </w:rPr>
              <w:t>educational and change agenda</w:t>
            </w:r>
            <w:r w:rsidR="00221AF8">
              <w:rPr>
                <w:sz w:val="22"/>
                <w:szCs w:val="22"/>
              </w:rPr>
              <w:t xml:space="preserve">. </w:t>
            </w:r>
            <w:r w:rsidR="00D919B6" w:rsidRPr="00FF7198">
              <w:rPr>
                <w:sz w:val="22"/>
                <w:szCs w:val="22"/>
              </w:rPr>
              <w:t>E</w:t>
            </w:r>
            <w:r w:rsidR="001F3FE1" w:rsidRPr="00FF7198">
              <w:rPr>
                <w:sz w:val="22"/>
                <w:szCs w:val="22"/>
              </w:rPr>
              <w:t>xamples</w:t>
            </w:r>
            <w:r w:rsidR="00D919B6" w:rsidRPr="00FF7198">
              <w:rPr>
                <w:sz w:val="22"/>
                <w:szCs w:val="22"/>
              </w:rPr>
              <w:t xml:space="preserve"> </w:t>
            </w:r>
            <w:r w:rsidR="001F3FE1" w:rsidRPr="00FF7198">
              <w:rPr>
                <w:sz w:val="22"/>
                <w:szCs w:val="22"/>
              </w:rPr>
              <w:t>in this</w:t>
            </w:r>
            <w:r w:rsidR="008E34B2" w:rsidRPr="00FF7198">
              <w:rPr>
                <w:sz w:val="22"/>
                <w:szCs w:val="22"/>
              </w:rPr>
              <w:t xml:space="preserve"> statement </w:t>
            </w:r>
            <w:r w:rsidR="00D919B6" w:rsidRPr="00FF7198">
              <w:rPr>
                <w:sz w:val="22"/>
                <w:szCs w:val="22"/>
              </w:rPr>
              <w:t>include initiatives where</w:t>
            </w:r>
            <w:r w:rsidR="008E34B2" w:rsidRPr="00FF7198">
              <w:rPr>
                <w:sz w:val="22"/>
                <w:szCs w:val="22"/>
              </w:rPr>
              <w:t xml:space="preserve"> the Commission is working with </w:t>
            </w:r>
            <w:r w:rsidR="00D919B6" w:rsidRPr="00FF7198">
              <w:rPr>
                <w:sz w:val="22"/>
                <w:szCs w:val="22"/>
              </w:rPr>
              <w:t>partners</w:t>
            </w:r>
            <w:r w:rsidR="008E34B2" w:rsidRPr="00FF7198">
              <w:rPr>
                <w:sz w:val="22"/>
                <w:szCs w:val="22"/>
              </w:rPr>
              <w:t xml:space="preserve"> to </w:t>
            </w:r>
            <w:r w:rsidR="00B7043D" w:rsidRPr="00FF7198">
              <w:rPr>
                <w:sz w:val="22"/>
                <w:szCs w:val="22"/>
              </w:rPr>
              <w:t xml:space="preserve">develop multi-faceted </w:t>
            </w:r>
            <w:r w:rsidR="00D919B6" w:rsidRPr="00FF7198">
              <w:rPr>
                <w:sz w:val="22"/>
                <w:szCs w:val="22"/>
              </w:rPr>
              <w:t xml:space="preserve">organisational </w:t>
            </w:r>
            <w:r w:rsidR="00B7043D" w:rsidRPr="00FF7198">
              <w:rPr>
                <w:sz w:val="22"/>
                <w:szCs w:val="22"/>
              </w:rPr>
              <w:t>approaches to</w:t>
            </w:r>
            <w:r w:rsidR="00D919B6" w:rsidRPr="00FF7198">
              <w:rPr>
                <w:sz w:val="22"/>
                <w:szCs w:val="22"/>
              </w:rPr>
              <w:t xml:space="preserve"> achieving common human rights goals</w:t>
            </w:r>
            <w:r w:rsidR="002D5B82">
              <w:rPr>
                <w:sz w:val="22"/>
                <w:szCs w:val="22"/>
              </w:rPr>
              <w:t>.</w:t>
            </w:r>
            <w:r w:rsidR="008C6150" w:rsidRPr="00FF7198">
              <w:rPr>
                <w:sz w:val="22"/>
                <w:szCs w:val="22"/>
              </w:rPr>
              <w:t>*</w:t>
            </w:r>
          </w:p>
          <w:p w14:paraId="2DD87FCC" w14:textId="3300B35E" w:rsidR="00D919B6" w:rsidRPr="00DF4F79" w:rsidRDefault="0086796D" w:rsidP="00F86C27">
            <w:pPr>
              <w:pStyle w:val="ListParagraph"/>
              <w:numPr>
                <w:ilvl w:val="0"/>
                <w:numId w:val="55"/>
              </w:numPr>
              <w:spacing w:before="120" w:after="120"/>
              <w:rPr>
                <w:sz w:val="22"/>
                <w:szCs w:val="22"/>
              </w:rPr>
            </w:pPr>
            <w:r>
              <w:rPr>
                <w:sz w:val="22"/>
                <w:szCs w:val="22"/>
              </w:rPr>
              <w:t>In t</w:t>
            </w:r>
            <w:r w:rsidR="0098627B">
              <w:rPr>
                <w:sz w:val="22"/>
                <w:szCs w:val="22"/>
              </w:rPr>
              <w:t xml:space="preserve">his reporting period </w:t>
            </w:r>
            <w:r>
              <w:rPr>
                <w:sz w:val="22"/>
                <w:szCs w:val="22"/>
              </w:rPr>
              <w:t xml:space="preserve">the Commission progressed its </w:t>
            </w:r>
            <w:r w:rsidR="00D919B6">
              <w:rPr>
                <w:sz w:val="22"/>
                <w:szCs w:val="22"/>
              </w:rPr>
              <w:t xml:space="preserve">training </w:t>
            </w:r>
            <w:r w:rsidR="005D1E69">
              <w:rPr>
                <w:sz w:val="22"/>
                <w:szCs w:val="22"/>
              </w:rPr>
              <w:t>strategy</w:t>
            </w:r>
            <w:r w:rsidR="0098627B">
              <w:rPr>
                <w:sz w:val="22"/>
                <w:szCs w:val="22"/>
              </w:rPr>
              <w:t xml:space="preserve"> </w:t>
            </w:r>
            <w:r w:rsidR="00DF4F79">
              <w:rPr>
                <w:sz w:val="22"/>
                <w:szCs w:val="22"/>
              </w:rPr>
              <w:t xml:space="preserve">to </w:t>
            </w:r>
            <w:r w:rsidR="00D04A5A">
              <w:rPr>
                <w:sz w:val="22"/>
                <w:szCs w:val="22"/>
              </w:rPr>
              <w:t>include an online function. This e</w:t>
            </w:r>
            <w:r w:rsidR="00CC77C5">
              <w:rPr>
                <w:sz w:val="22"/>
                <w:szCs w:val="22"/>
              </w:rPr>
              <w:t>nabl</w:t>
            </w:r>
            <w:r w:rsidR="00D04A5A">
              <w:rPr>
                <w:sz w:val="22"/>
                <w:szCs w:val="22"/>
              </w:rPr>
              <w:t xml:space="preserve">ed a </w:t>
            </w:r>
            <w:r w:rsidR="00DF4F79">
              <w:rPr>
                <w:sz w:val="22"/>
                <w:szCs w:val="22"/>
              </w:rPr>
              <w:t>quick</w:t>
            </w:r>
            <w:r w:rsidR="009F6293">
              <w:rPr>
                <w:sz w:val="22"/>
                <w:szCs w:val="22"/>
              </w:rPr>
              <w:t xml:space="preserve"> pivot </w:t>
            </w:r>
            <w:r w:rsidR="00DF4F79">
              <w:rPr>
                <w:sz w:val="22"/>
                <w:szCs w:val="22"/>
              </w:rPr>
              <w:t xml:space="preserve">to continue to meet the needs of project partners. </w:t>
            </w:r>
            <w:r w:rsidR="009F6293" w:rsidRPr="00DF4F79">
              <w:rPr>
                <w:sz w:val="22"/>
                <w:szCs w:val="22"/>
              </w:rPr>
              <w:t>Online delivery will ensure training can be delivered within the parameters of existing physical distancing requirements while offering learners greater convenience and flexibility.</w:t>
            </w:r>
          </w:p>
          <w:p w14:paraId="60E4CD72" w14:textId="0C71A464" w:rsidR="0098627B" w:rsidRPr="00D919B6" w:rsidRDefault="0024456E" w:rsidP="00F86C27">
            <w:pPr>
              <w:pStyle w:val="ListParagraph"/>
              <w:numPr>
                <w:ilvl w:val="0"/>
                <w:numId w:val="55"/>
              </w:numPr>
              <w:spacing w:before="120" w:after="120"/>
              <w:rPr>
                <w:sz w:val="22"/>
                <w:szCs w:val="22"/>
              </w:rPr>
            </w:pPr>
            <w:r>
              <w:rPr>
                <w:sz w:val="22"/>
                <w:szCs w:val="22"/>
              </w:rPr>
              <w:t xml:space="preserve">The challenge of meeting this expectation </w:t>
            </w:r>
            <w:r w:rsidR="003829DD">
              <w:rPr>
                <w:sz w:val="22"/>
                <w:szCs w:val="22"/>
              </w:rPr>
              <w:t xml:space="preserve">in the </w:t>
            </w:r>
            <w:r w:rsidR="00833735">
              <w:rPr>
                <w:sz w:val="22"/>
                <w:szCs w:val="22"/>
              </w:rPr>
              <w:t xml:space="preserve">school </w:t>
            </w:r>
            <w:r w:rsidR="003829DD">
              <w:rPr>
                <w:sz w:val="22"/>
                <w:szCs w:val="22"/>
              </w:rPr>
              <w:t xml:space="preserve">context </w:t>
            </w:r>
            <w:r w:rsidR="00833735">
              <w:rPr>
                <w:sz w:val="22"/>
                <w:szCs w:val="22"/>
              </w:rPr>
              <w:t xml:space="preserve">is managed by ensuring our school </w:t>
            </w:r>
            <w:r w:rsidR="003829DD">
              <w:rPr>
                <w:sz w:val="22"/>
                <w:szCs w:val="22"/>
              </w:rPr>
              <w:t xml:space="preserve">teaching packages </w:t>
            </w:r>
            <w:r w:rsidR="00833735">
              <w:rPr>
                <w:sz w:val="22"/>
                <w:szCs w:val="22"/>
              </w:rPr>
              <w:t xml:space="preserve">are mapped to the national curriculum </w:t>
            </w:r>
            <w:r w:rsidR="005B275A">
              <w:rPr>
                <w:sz w:val="22"/>
                <w:szCs w:val="22"/>
              </w:rPr>
              <w:t xml:space="preserve">and </w:t>
            </w:r>
            <w:r w:rsidR="006B65C2">
              <w:rPr>
                <w:sz w:val="22"/>
                <w:szCs w:val="22"/>
              </w:rPr>
              <w:t xml:space="preserve">developed </w:t>
            </w:r>
            <w:r w:rsidR="005B275A">
              <w:rPr>
                <w:sz w:val="22"/>
                <w:szCs w:val="22"/>
              </w:rPr>
              <w:t>with</w:t>
            </w:r>
            <w:r w:rsidR="006B65C2">
              <w:rPr>
                <w:sz w:val="22"/>
                <w:szCs w:val="22"/>
              </w:rPr>
              <w:t xml:space="preserve"> input of</w:t>
            </w:r>
            <w:r w:rsidR="005B275A">
              <w:rPr>
                <w:sz w:val="22"/>
                <w:szCs w:val="22"/>
              </w:rPr>
              <w:t xml:space="preserve"> teacher</w:t>
            </w:r>
            <w:r w:rsidR="006B65C2">
              <w:rPr>
                <w:sz w:val="22"/>
                <w:szCs w:val="22"/>
              </w:rPr>
              <w:t>s</w:t>
            </w:r>
            <w:r w:rsidR="008C6150">
              <w:rPr>
                <w:sz w:val="22"/>
                <w:szCs w:val="22"/>
              </w:rPr>
              <w:t>.</w:t>
            </w:r>
            <w:r w:rsidR="001B1EE0">
              <w:rPr>
                <w:sz w:val="22"/>
                <w:szCs w:val="22"/>
              </w:rPr>
              <w:t>**</w:t>
            </w:r>
          </w:p>
          <w:p w14:paraId="42DE56DE" w14:textId="4ADDFF65" w:rsidR="003107BB" w:rsidRPr="003F4EE5" w:rsidRDefault="007978B8" w:rsidP="00681DA9">
            <w:pPr>
              <w:spacing w:before="120" w:after="120"/>
              <w:ind w:left="360"/>
              <w:rPr>
                <w:b/>
                <w:sz w:val="18"/>
                <w:szCs w:val="18"/>
              </w:rPr>
            </w:pPr>
            <w:r w:rsidRPr="007978B8">
              <w:rPr>
                <w:sz w:val="18"/>
                <w:szCs w:val="18"/>
              </w:rPr>
              <w:t>*Upholding the rights of older workers</w:t>
            </w:r>
            <w:r w:rsidR="002157F4">
              <w:rPr>
                <w:sz w:val="18"/>
                <w:szCs w:val="18"/>
              </w:rPr>
              <w:t xml:space="preserve"> training </w:t>
            </w:r>
            <w:r w:rsidR="0086796D">
              <w:rPr>
                <w:sz w:val="18"/>
                <w:szCs w:val="18"/>
              </w:rPr>
              <w:t xml:space="preserve">(face to face &amp; online) </w:t>
            </w:r>
            <w:r w:rsidR="002157F4">
              <w:rPr>
                <w:sz w:val="18"/>
                <w:szCs w:val="18"/>
              </w:rPr>
              <w:t xml:space="preserve">and multigenerational workforce </w:t>
            </w:r>
            <w:r w:rsidR="00A47A15">
              <w:rPr>
                <w:sz w:val="18"/>
                <w:szCs w:val="18"/>
              </w:rPr>
              <w:t>resources with</w:t>
            </w:r>
            <w:r w:rsidR="002157F4">
              <w:rPr>
                <w:sz w:val="18"/>
                <w:szCs w:val="18"/>
              </w:rPr>
              <w:t xml:space="preserve"> </w:t>
            </w:r>
            <w:r w:rsidR="008F1152">
              <w:rPr>
                <w:sz w:val="18"/>
                <w:szCs w:val="18"/>
              </w:rPr>
              <w:t>NSW Government,</w:t>
            </w:r>
            <w:r w:rsidR="002157F4">
              <w:rPr>
                <w:sz w:val="18"/>
                <w:szCs w:val="18"/>
              </w:rPr>
              <w:t xml:space="preserve"> </w:t>
            </w:r>
            <w:r w:rsidR="001F3FE1">
              <w:rPr>
                <w:sz w:val="18"/>
                <w:szCs w:val="18"/>
              </w:rPr>
              <w:t>Commission</w:t>
            </w:r>
            <w:r w:rsidR="002157F4">
              <w:rPr>
                <w:sz w:val="18"/>
                <w:szCs w:val="18"/>
              </w:rPr>
              <w:t>-Defence collaboration</w:t>
            </w:r>
            <w:r w:rsidR="001F3FE1">
              <w:rPr>
                <w:sz w:val="18"/>
                <w:szCs w:val="18"/>
              </w:rPr>
              <w:t xml:space="preserve"> program and the </w:t>
            </w:r>
            <w:r w:rsidR="0042726D" w:rsidRPr="0042726D">
              <w:rPr>
                <w:sz w:val="18"/>
                <w:szCs w:val="18"/>
              </w:rPr>
              <w:t>Inclusive leadership training materials for the Royal Australian Navy</w:t>
            </w:r>
            <w:r w:rsidR="001F3FE1">
              <w:rPr>
                <w:sz w:val="18"/>
                <w:szCs w:val="18"/>
              </w:rPr>
              <w:t xml:space="preserve"> project</w:t>
            </w:r>
            <w:r w:rsidR="00A96CFF">
              <w:rPr>
                <w:sz w:val="18"/>
                <w:szCs w:val="18"/>
              </w:rPr>
              <w:t>.</w:t>
            </w:r>
            <w:r w:rsidR="006B65C2">
              <w:rPr>
                <w:sz w:val="18"/>
                <w:szCs w:val="18"/>
              </w:rPr>
              <w:t xml:space="preserve"> **Start to Talk</w:t>
            </w:r>
            <w:r w:rsidR="003F4EE5">
              <w:rPr>
                <w:sz w:val="18"/>
                <w:szCs w:val="18"/>
              </w:rPr>
              <w:t xml:space="preserve">, </w:t>
            </w:r>
            <w:r w:rsidR="003F4EE5" w:rsidRPr="003F4EE5">
              <w:rPr>
                <w:sz w:val="18"/>
                <w:szCs w:val="18"/>
              </w:rPr>
              <w:t>Teaching School Children About Digital Health Records</w:t>
            </w:r>
            <w:r w:rsidR="003F4EE5">
              <w:rPr>
                <w:sz w:val="18"/>
                <w:szCs w:val="18"/>
              </w:rPr>
              <w:t>.</w:t>
            </w:r>
          </w:p>
        </w:tc>
      </w:tr>
      <w:tr w:rsidR="003107BB" w:rsidRPr="00577E60" w14:paraId="398FDA8F" w14:textId="77777777" w:rsidTr="003922B8">
        <w:tc>
          <w:tcPr>
            <w:tcW w:w="1028" w:type="pct"/>
          </w:tcPr>
          <w:p w14:paraId="33188ACC" w14:textId="15BB9767" w:rsidR="002E2889" w:rsidRPr="009E4AEA" w:rsidRDefault="002E2889" w:rsidP="002E2889">
            <w:pPr>
              <w:spacing w:before="120" w:after="120"/>
              <w:rPr>
                <w:b/>
                <w:bCs/>
                <w:color w:val="107896"/>
                <w:sz w:val="22"/>
                <w:szCs w:val="22"/>
              </w:rPr>
            </w:pPr>
            <w:r w:rsidRPr="009E4AEA">
              <w:rPr>
                <w:rFonts w:cs="Open Sans"/>
                <w:b/>
                <w:bCs/>
                <w:color w:val="107896"/>
                <w:sz w:val="22"/>
                <w:szCs w:val="22"/>
              </w:rPr>
              <w:lastRenderedPageBreak/>
              <w:t>For outcome 2.2</w:t>
            </w:r>
          </w:p>
          <w:p w14:paraId="23DCB3A7" w14:textId="16A70CFE" w:rsidR="003107BB" w:rsidRPr="00DF11A2" w:rsidRDefault="003107BB" w:rsidP="00130914">
            <w:pPr>
              <w:spacing w:before="120" w:after="120"/>
              <w:rPr>
                <w:sz w:val="22"/>
                <w:szCs w:val="22"/>
              </w:rPr>
            </w:pPr>
            <w:r w:rsidRPr="00E57290">
              <w:rPr>
                <w:sz w:val="22"/>
                <w:szCs w:val="22"/>
              </w:rPr>
              <w:t>Target audiences</w:t>
            </w:r>
            <w:r w:rsidRPr="0083066A">
              <w:rPr>
                <w:sz w:val="22"/>
                <w:szCs w:val="22"/>
              </w:rPr>
              <w:t xml:space="preserve"> benefit from our information resources, services, campaigns, and events</w:t>
            </w:r>
            <w:r>
              <w:rPr>
                <w:sz w:val="22"/>
                <w:szCs w:val="22"/>
              </w:rPr>
              <w:t xml:space="preserve"> </w:t>
            </w:r>
          </w:p>
        </w:tc>
        <w:tc>
          <w:tcPr>
            <w:tcW w:w="3972" w:type="pct"/>
          </w:tcPr>
          <w:p w14:paraId="7AC355B3" w14:textId="53E8F4ED" w:rsidR="00A01A3B" w:rsidRPr="00513DC2" w:rsidRDefault="00557BEE" w:rsidP="00A33AFF">
            <w:pPr>
              <w:spacing w:before="120" w:after="120"/>
              <w:rPr>
                <w:sz w:val="22"/>
                <w:szCs w:val="22"/>
              </w:rPr>
            </w:pPr>
            <w:r w:rsidRPr="00513DC2">
              <w:rPr>
                <w:sz w:val="22"/>
                <w:szCs w:val="22"/>
              </w:rPr>
              <w:t>Foundational to meeting this expectation is that targeted audiences are reached, access our information resources and services</w:t>
            </w:r>
            <w:r w:rsidR="007805A6" w:rsidRPr="00513DC2">
              <w:rPr>
                <w:sz w:val="22"/>
                <w:szCs w:val="22"/>
              </w:rPr>
              <w:t xml:space="preserve">, </w:t>
            </w:r>
            <w:r w:rsidR="001B0E60" w:rsidRPr="00513DC2">
              <w:rPr>
                <w:sz w:val="22"/>
                <w:szCs w:val="22"/>
              </w:rPr>
              <w:t xml:space="preserve">and </w:t>
            </w:r>
            <w:r w:rsidRPr="00513DC2">
              <w:rPr>
                <w:sz w:val="22"/>
                <w:szCs w:val="22"/>
              </w:rPr>
              <w:t>participate in our events and campaigns.</w:t>
            </w:r>
          </w:p>
          <w:p w14:paraId="30DA906A" w14:textId="2B090157" w:rsidR="00010F36" w:rsidRPr="00513DC2" w:rsidRDefault="00172584" w:rsidP="00D717FE">
            <w:pPr>
              <w:rPr>
                <w:sz w:val="22"/>
                <w:szCs w:val="22"/>
              </w:rPr>
            </w:pPr>
            <w:r w:rsidRPr="00172584">
              <w:rPr>
                <w:sz w:val="22"/>
                <w:szCs w:val="22"/>
              </w:rPr>
              <w:t>The effectiveness of website and multimedia engagement in supporting reach and access is evidenced through the digital engagement data provided</w:t>
            </w:r>
            <w:r w:rsidR="00D12B19">
              <w:rPr>
                <w:sz w:val="22"/>
                <w:szCs w:val="22"/>
              </w:rPr>
              <w:t xml:space="preserve"> </w:t>
            </w:r>
            <w:r w:rsidR="00D12B19">
              <w:rPr>
                <w:color w:val="000000" w:themeColor="text1"/>
              </w:rPr>
              <w:t xml:space="preserve">– </w:t>
            </w:r>
            <w:r w:rsidRPr="00172584">
              <w:rPr>
                <w:sz w:val="22"/>
                <w:szCs w:val="22"/>
              </w:rPr>
              <w:t xml:space="preserve">which exceeded the 5% growth target for pageviews and website visits. </w:t>
            </w:r>
            <w:r w:rsidR="005739A3" w:rsidRPr="00513DC2">
              <w:rPr>
                <w:sz w:val="22"/>
                <w:szCs w:val="22"/>
              </w:rPr>
              <w:t>This</w:t>
            </w:r>
            <w:r w:rsidR="003A1EDD" w:rsidRPr="00513DC2">
              <w:rPr>
                <w:sz w:val="22"/>
                <w:szCs w:val="22"/>
              </w:rPr>
              <w:t xml:space="preserve"> </w:t>
            </w:r>
            <w:r w:rsidR="0073748D" w:rsidRPr="00513DC2">
              <w:rPr>
                <w:sz w:val="22"/>
                <w:szCs w:val="22"/>
              </w:rPr>
              <w:t>statement</w:t>
            </w:r>
            <w:r w:rsidR="00513DC2">
              <w:rPr>
                <w:sz w:val="22"/>
                <w:szCs w:val="22"/>
              </w:rPr>
              <w:t xml:space="preserve"> also</w:t>
            </w:r>
            <w:r w:rsidR="0073748D" w:rsidRPr="00513DC2">
              <w:rPr>
                <w:sz w:val="22"/>
                <w:szCs w:val="22"/>
              </w:rPr>
              <w:t xml:space="preserve"> </w:t>
            </w:r>
            <w:r w:rsidR="005739A3" w:rsidRPr="00513DC2">
              <w:rPr>
                <w:sz w:val="22"/>
                <w:szCs w:val="22"/>
              </w:rPr>
              <w:t xml:space="preserve">lists </w:t>
            </w:r>
            <w:r w:rsidR="003A1EDD" w:rsidRPr="00513DC2">
              <w:rPr>
                <w:sz w:val="22"/>
                <w:szCs w:val="22"/>
              </w:rPr>
              <w:t xml:space="preserve">a wide range of </w:t>
            </w:r>
            <w:r w:rsidR="00010F36" w:rsidRPr="00513DC2">
              <w:rPr>
                <w:sz w:val="22"/>
                <w:szCs w:val="22"/>
              </w:rPr>
              <w:t>high-profile</w:t>
            </w:r>
            <w:r w:rsidR="0073748D" w:rsidRPr="00513DC2">
              <w:rPr>
                <w:sz w:val="22"/>
                <w:szCs w:val="22"/>
              </w:rPr>
              <w:t xml:space="preserve"> </w:t>
            </w:r>
            <w:r w:rsidR="0068608E" w:rsidRPr="00513DC2">
              <w:rPr>
                <w:sz w:val="22"/>
                <w:szCs w:val="22"/>
              </w:rPr>
              <w:t>public events and</w:t>
            </w:r>
            <w:r w:rsidR="003A1EDD" w:rsidRPr="00513DC2">
              <w:rPr>
                <w:sz w:val="22"/>
                <w:szCs w:val="22"/>
              </w:rPr>
              <w:t xml:space="preserve"> </w:t>
            </w:r>
            <w:r w:rsidR="0073748D" w:rsidRPr="00513DC2">
              <w:rPr>
                <w:sz w:val="22"/>
                <w:szCs w:val="22"/>
              </w:rPr>
              <w:t xml:space="preserve">educational and information </w:t>
            </w:r>
            <w:r w:rsidR="003A1EDD" w:rsidRPr="00513DC2">
              <w:rPr>
                <w:sz w:val="22"/>
                <w:szCs w:val="22"/>
              </w:rPr>
              <w:t xml:space="preserve">resources </w:t>
            </w:r>
            <w:r w:rsidR="005739A3" w:rsidRPr="00513DC2">
              <w:rPr>
                <w:sz w:val="22"/>
                <w:szCs w:val="22"/>
              </w:rPr>
              <w:t>that have been delivered.</w:t>
            </w:r>
            <w:r w:rsidR="007076C8" w:rsidRPr="00513DC2">
              <w:rPr>
                <w:sz w:val="22"/>
                <w:szCs w:val="22"/>
              </w:rPr>
              <w:t xml:space="preserve"> Access and reach</w:t>
            </w:r>
            <w:r w:rsidRPr="00513DC2">
              <w:rPr>
                <w:sz w:val="22"/>
                <w:szCs w:val="22"/>
              </w:rPr>
              <w:t xml:space="preserve"> </w:t>
            </w:r>
            <w:r w:rsidR="00294576" w:rsidRPr="00513DC2">
              <w:rPr>
                <w:sz w:val="22"/>
                <w:szCs w:val="22"/>
              </w:rPr>
              <w:t>are</w:t>
            </w:r>
            <w:r w:rsidR="007076C8" w:rsidRPr="00513DC2">
              <w:rPr>
                <w:sz w:val="22"/>
                <w:szCs w:val="22"/>
              </w:rPr>
              <w:t xml:space="preserve"> </w:t>
            </w:r>
            <w:r w:rsidR="00267DE2" w:rsidRPr="00513DC2">
              <w:rPr>
                <w:sz w:val="22"/>
                <w:szCs w:val="22"/>
              </w:rPr>
              <w:t xml:space="preserve">demonstrated </w:t>
            </w:r>
            <w:r w:rsidR="007076C8" w:rsidRPr="00513DC2">
              <w:rPr>
                <w:sz w:val="22"/>
                <w:szCs w:val="22"/>
              </w:rPr>
              <w:t>th</w:t>
            </w:r>
            <w:r w:rsidR="00010F36" w:rsidRPr="00513DC2">
              <w:rPr>
                <w:sz w:val="22"/>
                <w:szCs w:val="22"/>
              </w:rPr>
              <w:t>r</w:t>
            </w:r>
            <w:r w:rsidR="007076C8" w:rsidRPr="00513DC2">
              <w:rPr>
                <w:sz w:val="22"/>
                <w:szCs w:val="22"/>
              </w:rPr>
              <w:t xml:space="preserve">ough the </w:t>
            </w:r>
            <w:r w:rsidR="00010F36" w:rsidRPr="00513DC2">
              <w:rPr>
                <w:sz w:val="22"/>
                <w:szCs w:val="22"/>
              </w:rPr>
              <w:t>stakeholder participation</w:t>
            </w:r>
            <w:r w:rsidRPr="00513DC2">
              <w:rPr>
                <w:sz w:val="22"/>
                <w:szCs w:val="22"/>
              </w:rPr>
              <w:t xml:space="preserve"> rates</w:t>
            </w:r>
            <w:r w:rsidR="00010F36" w:rsidRPr="00513DC2">
              <w:rPr>
                <w:sz w:val="22"/>
                <w:szCs w:val="22"/>
              </w:rPr>
              <w:t xml:space="preserve">, </w:t>
            </w:r>
            <w:r w:rsidR="007076C8" w:rsidRPr="00513DC2">
              <w:rPr>
                <w:sz w:val="22"/>
                <w:szCs w:val="22"/>
              </w:rPr>
              <w:t xml:space="preserve">digital </w:t>
            </w:r>
            <w:r w:rsidR="00957AE6" w:rsidRPr="00513DC2">
              <w:rPr>
                <w:sz w:val="22"/>
                <w:szCs w:val="22"/>
              </w:rPr>
              <w:t>access and download data provided</w:t>
            </w:r>
            <w:r w:rsidR="00DC0B12" w:rsidRPr="00513DC2">
              <w:rPr>
                <w:sz w:val="22"/>
                <w:szCs w:val="22"/>
              </w:rPr>
              <w:t xml:space="preserve"> across the reported work</w:t>
            </w:r>
            <w:r w:rsidR="00957AE6" w:rsidRPr="00513DC2">
              <w:rPr>
                <w:sz w:val="22"/>
                <w:szCs w:val="22"/>
              </w:rPr>
              <w:t>.</w:t>
            </w:r>
          </w:p>
          <w:p w14:paraId="3E0EB53B" w14:textId="13660DE6" w:rsidR="00582610" w:rsidRDefault="003A1EDD" w:rsidP="00D717FE">
            <w:pPr>
              <w:spacing w:before="120" w:after="120"/>
              <w:rPr>
                <w:sz w:val="22"/>
                <w:szCs w:val="22"/>
              </w:rPr>
            </w:pPr>
            <w:r>
              <w:rPr>
                <w:sz w:val="22"/>
                <w:szCs w:val="22"/>
              </w:rPr>
              <w:t xml:space="preserve">This statement provides </w:t>
            </w:r>
            <w:r w:rsidR="00267DE2">
              <w:rPr>
                <w:sz w:val="22"/>
                <w:szCs w:val="22"/>
              </w:rPr>
              <w:t xml:space="preserve">clear </w:t>
            </w:r>
            <w:r>
              <w:rPr>
                <w:sz w:val="22"/>
                <w:szCs w:val="22"/>
              </w:rPr>
              <w:t xml:space="preserve">examples of </w:t>
            </w:r>
            <w:r w:rsidR="006A3407">
              <w:rPr>
                <w:sz w:val="22"/>
                <w:szCs w:val="22"/>
              </w:rPr>
              <w:t>this expectation th</w:t>
            </w:r>
            <w:r w:rsidR="00843642">
              <w:rPr>
                <w:sz w:val="22"/>
                <w:szCs w:val="22"/>
              </w:rPr>
              <w:t>r</w:t>
            </w:r>
            <w:r w:rsidR="006A3407">
              <w:rPr>
                <w:sz w:val="22"/>
                <w:szCs w:val="22"/>
              </w:rPr>
              <w:t xml:space="preserve">ough </w:t>
            </w:r>
            <w:r w:rsidR="00227166">
              <w:rPr>
                <w:sz w:val="22"/>
                <w:szCs w:val="22"/>
              </w:rPr>
              <w:t>target audiences</w:t>
            </w:r>
            <w:r w:rsidR="006A3407">
              <w:rPr>
                <w:sz w:val="22"/>
                <w:szCs w:val="22"/>
              </w:rPr>
              <w:t xml:space="preserve"> that</w:t>
            </w:r>
            <w:r w:rsidR="00227166">
              <w:rPr>
                <w:sz w:val="22"/>
                <w:szCs w:val="22"/>
              </w:rPr>
              <w:t xml:space="preserve"> have benefited from our</w:t>
            </w:r>
            <w:r w:rsidR="00F65549">
              <w:rPr>
                <w:sz w:val="22"/>
                <w:szCs w:val="22"/>
              </w:rPr>
              <w:t xml:space="preserve"> legal </w:t>
            </w:r>
            <w:r w:rsidR="00C937C5">
              <w:rPr>
                <w:sz w:val="22"/>
                <w:szCs w:val="22"/>
              </w:rPr>
              <w:t xml:space="preserve">and </w:t>
            </w:r>
            <w:r w:rsidR="00227166">
              <w:rPr>
                <w:sz w:val="22"/>
                <w:szCs w:val="22"/>
              </w:rPr>
              <w:t xml:space="preserve">guideline </w:t>
            </w:r>
            <w:r w:rsidR="00F43DE4">
              <w:rPr>
                <w:sz w:val="22"/>
                <w:szCs w:val="22"/>
              </w:rPr>
              <w:t>resources and</w:t>
            </w:r>
            <w:r w:rsidR="00227166">
              <w:rPr>
                <w:sz w:val="22"/>
                <w:szCs w:val="22"/>
              </w:rPr>
              <w:t xml:space="preserve"> </w:t>
            </w:r>
            <w:r w:rsidR="001B0E60">
              <w:rPr>
                <w:sz w:val="22"/>
                <w:szCs w:val="22"/>
              </w:rPr>
              <w:t>have found</w:t>
            </w:r>
            <w:r w:rsidR="00267DE2">
              <w:rPr>
                <w:sz w:val="22"/>
                <w:szCs w:val="22"/>
              </w:rPr>
              <w:t xml:space="preserve"> </w:t>
            </w:r>
            <w:r w:rsidR="00DA3066">
              <w:rPr>
                <w:sz w:val="22"/>
                <w:szCs w:val="22"/>
              </w:rPr>
              <w:t xml:space="preserve">a key </w:t>
            </w:r>
            <w:r w:rsidR="00227166">
              <w:rPr>
                <w:sz w:val="22"/>
                <w:szCs w:val="22"/>
              </w:rPr>
              <w:t xml:space="preserve">awareness campaign </w:t>
            </w:r>
            <w:r w:rsidR="00DA3066">
              <w:rPr>
                <w:sz w:val="22"/>
                <w:szCs w:val="22"/>
              </w:rPr>
              <w:t>(</w:t>
            </w:r>
            <w:r w:rsidR="00EE1059">
              <w:rPr>
                <w:sz w:val="22"/>
                <w:szCs w:val="22"/>
              </w:rPr>
              <w:t>and its resource</w:t>
            </w:r>
            <w:r w:rsidR="00DA3066">
              <w:rPr>
                <w:sz w:val="22"/>
                <w:szCs w:val="22"/>
              </w:rPr>
              <w:t>s)</w:t>
            </w:r>
            <w:r w:rsidR="00EE1059">
              <w:rPr>
                <w:sz w:val="22"/>
                <w:szCs w:val="22"/>
              </w:rPr>
              <w:t xml:space="preserve"> relevant</w:t>
            </w:r>
            <w:r w:rsidR="00294576">
              <w:rPr>
                <w:sz w:val="22"/>
                <w:szCs w:val="22"/>
              </w:rPr>
              <w:t xml:space="preserve"> and </w:t>
            </w:r>
            <w:r w:rsidR="00C76878">
              <w:rPr>
                <w:sz w:val="22"/>
                <w:szCs w:val="22"/>
              </w:rPr>
              <w:t>valuable</w:t>
            </w:r>
            <w:r w:rsidR="0051605B">
              <w:rPr>
                <w:sz w:val="22"/>
                <w:szCs w:val="22"/>
              </w:rPr>
              <w:t>.</w:t>
            </w:r>
            <w:r w:rsidR="00C76878">
              <w:rPr>
                <w:sz w:val="22"/>
                <w:szCs w:val="22"/>
              </w:rPr>
              <w:t>*</w:t>
            </w:r>
          </w:p>
          <w:p w14:paraId="64E4D36D" w14:textId="7631F32F" w:rsidR="003107BB" w:rsidRPr="003B7917" w:rsidRDefault="00EF66AC" w:rsidP="00893DD3">
            <w:pPr>
              <w:spacing w:before="120" w:after="120"/>
              <w:rPr>
                <w:b/>
                <w:sz w:val="18"/>
                <w:szCs w:val="18"/>
              </w:rPr>
            </w:pPr>
            <w:r>
              <w:rPr>
                <w:sz w:val="18"/>
                <w:szCs w:val="18"/>
              </w:rPr>
              <w:t>*</w:t>
            </w:r>
            <w:r w:rsidRPr="00EF66AC">
              <w:rPr>
                <w:sz w:val="18"/>
                <w:szCs w:val="18"/>
              </w:rPr>
              <w:t>Reports to the Minister under the Australian Human Rights Commission Act 1986 (Cth)</w:t>
            </w:r>
            <w:r>
              <w:rPr>
                <w:sz w:val="18"/>
                <w:szCs w:val="18"/>
              </w:rPr>
              <w:t xml:space="preserve">, </w:t>
            </w:r>
            <w:r w:rsidR="00F33D53" w:rsidRPr="003B7917">
              <w:rPr>
                <w:sz w:val="18"/>
                <w:szCs w:val="18"/>
              </w:rPr>
              <w:t>Guidelines for the promotion of equal opportunity for women and girls in golf,</w:t>
            </w:r>
            <w:r w:rsidR="003B7917" w:rsidRPr="003B7917">
              <w:rPr>
                <w:sz w:val="18"/>
                <w:szCs w:val="18"/>
              </w:rPr>
              <w:t xml:space="preserve"> Guidelines for the inclusion of transgender and gender diverse people in sport</w:t>
            </w:r>
            <w:r>
              <w:rPr>
                <w:sz w:val="18"/>
                <w:szCs w:val="18"/>
              </w:rPr>
              <w:t>,</w:t>
            </w:r>
            <w:r w:rsidR="00227166" w:rsidRPr="00635DDA">
              <w:rPr>
                <w:sz w:val="18"/>
                <w:szCs w:val="18"/>
              </w:rPr>
              <w:t xml:space="preserve"> </w:t>
            </w:r>
            <w:r w:rsidR="00635DDA" w:rsidRPr="00635DDA">
              <w:rPr>
                <w:sz w:val="18"/>
                <w:szCs w:val="18"/>
              </w:rPr>
              <w:t>Elder abuse advocacy and awareness</w:t>
            </w:r>
            <w:r w:rsidR="00635DDA">
              <w:rPr>
                <w:sz w:val="18"/>
                <w:szCs w:val="18"/>
              </w:rPr>
              <w:t xml:space="preserve"> initiative</w:t>
            </w:r>
            <w:r w:rsidR="003609DB">
              <w:rPr>
                <w:sz w:val="18"/>
                <w:szCs w:val="18"/>
              </w:rPr>
              <w:t>.</w:t>
            </w:r>
          </w:p>
        </w:tc>
      </w:tr>
      <w:tr w:rsidR="003107BB" w:rsidRPr="00577E60" w14:paraId="093926F2" w14:textId="77777777" w:rsidTr="003922B8">
        <w:tc>
          <w:tcPr>
            <w:tcW w:w="5000" w:type="pct"/>
            <w:gridSpan w:val="2"/>
          </w:tcPr>
          <w:p w14:paraId="000D284E" w14:textId="754B43AA" w:rsidR="00C770D7" w:rsidRDefault="00C351B6" w:rsidP="008B575C">
            <w:pPr>
              <w:spacing w:before="120" w:after="120"/>
              <w:rPr>
                <w:sz w:val="22"/>
                <w:szCs w:val="22"/>
              </w:rPr>
            </w:pPr>
            <w:r>
              <w:rPr>
                <w:sz w:val="22"/>
                <w:szCs w:val="22"/>
              </w:rPr>
              <w:t>The requirement to deliver all training through o</w:t>
            </w:r>
            <w:r w:rsidR="007D2C00">
              <w:rPr>
                <w:sz w:val="22"/>
                <w:szCs w:val="22"/>
              </w:rPr>
              <w:t xml:space="preserve">nline </w:t>
            </w:r>
            <w:r>
              <w:rPr>
                <w:sz w:val="22"/>
                <w:szCs w:val="22"/>
              </w:rPr>
              <w:t xml:space="preserve">techniques </w:t>
            </w:r>
            <w:r w:rsidR="007D2C00">
              <w:rPr>
                <w:sz w:val="22"/>
                <w:szCs w:val="22"/>
              </w:rPr>
              <w:t xml:space="preserve">is likely to be a focus for some time </w:t>
            </w:r>
            <w:r>
              <w:rPr>
                <w:sz w:val="22"/>
                <w:szCs w:val="22"/>
              </w:rPr>
              <w:t>due to</w:t>
            </w:r>
            <w:r w:rsidR="007D2C00">
              <w:rPr>
                <w:sz w:val="22"/>
                <w:szCs w:val="22"/>
              </w:rPr>
              <w:t xml:space="preserve"> the COVID-19 </w:t>
            </w:r>
            <w:r>
              <w:rPr>
                <w:sz w:val="22"/>
                <w:szCs w:val="22"/>
              </w:rPr>
              <w:t>pandemic</w:t>
            </w:r>
            <w:r w:rsidR="007D2C00">
              <w:rPr>
                <w:sz w:val="22"/>
                <w:szCs w:val="22"/>
              </w:rPr>
              <w:t xml:space="preserve">. </w:t>
            </w:r>
            <w:r w:rsidR="0020191E">
              <w:rPr>
                <w:sz w:val="22"/>
                <w:szCs w:val="22"/>
              </w:rPr>
              <w:t xml:space="preserve">The benefit of this is that it enables greater systematisation of our training resources, potential for larger reach beyond physical attendance requirements, and longevity through being able to </w:t>
            </w:r>
            <w:r w:rsidR="00C770D7">
              <w:rPr>
                <w:sz w:val="22"/>
                <w:szCs w:val="22"/>
              </w:rPr>
              <w:t>utilise materials in multiple formats and contexts.</w:t>
            </w:r>
          </w:p>
          <w:p w14:paraId="56001B84" w14:textId="636FB8AE" w:rsidR="000D6020" w:rsidRDefault="00C770D7" w:rsidP="008B575C">
            <w:pPr>
              <w:spacing w:before="120" w:after="120"/>
              <w:rPr>
                <w:sz w:val="22"/>
                <w:szCs w:val="22"/>
              </w:rPr>
            </w:pPr>
            <w:r>
              <w:rPr>
                <w:sz w:val="22"/>
                <w:szCs w:val="22"/>
              </w:rPr>
              <w:t>The</w:t>
            </w:r>
            <w:r w:rsidR="007D2C00">
              <w:rPr>
                <w:sz w:val="22"/>
                <w:szCs w:val="22"/>
              </w:rPr>
              <w:t xml:space="preserve"> challenge </w:t>
            </w:r>
            <w:r>
              <w:rPr>
                <w:sz w:val="22"/>
                <w:szCs w:val="22"/>
              </w:rPr>
              <w:t>is</w:t>
            </w:r>
            <w:r w:rsidR="007D2C00">
              <w:rPr>
                <w:sz w:val="22"/>
                <w:szCs w:val="22"/>
              </w:rPr>
              <w:t xml:space="preserve"> </w:t>
            </w:r>
            <w:r w:rsidR="00FC489F">
              <w:rPr>
                <w:sz w:val="22"/>
                <w:szCs w:val="22"/>
              </w:rPr>
              <w:t>maintain</w:t>
            </w:r>
            <w:r>
              <w:rPr>
                <w:sz w:val="22"/>
                <w:szCs w:val="22"/>
              </w:rPr>
              <w:t>ing online systems</w:t>
            </w:r>
            <w:r w:rsidR="00FC489F">
              <w:rPr>
                <w:sz w:val="22"/>
                <w:szCs w:val="22"/>
              </w:rPr>
              <w:t xml:space="preserve"> </w:t>
            </w:r>
            <w:r w:rsidR="003B1994">
              <w:rPr>
                <w:sz w:val="22"/>
                <w:szCs w:val="22"/>
              </w:rPr>
              <w:t>and educational resources that are</w:t>
            </w:r>
            <w:r w:rsidR="00AC15BA">
              <w:rPr>
                <w:sz w:val="22"/>
                <w:szCs w:val="22"/>
              </w:rPr>
              <w:t xml:space="preserve"> </w:t>
            </w:r>
            <w:r w:rsidR="00FC39A6">
              <w:rPr>
                <w:sz w:val="22"/>
                <w:szCs w:val="22"/>
              </w:rPr>
              <w:t>engaging and useful</w:t>
            </w:r>
            <w:r w:rsidR="003B1994">
              <w:rPr>
                <w:sz w:val="22"/>
                <w:szCs w:val="22"/>
              </w:rPr>
              <w:t>, and that are</w:t>
            </w:r>
            <w:r w:rsidR="00FC39A6">
              <w:rPr>
                <w:sz w:val="22"/>
                <w:szCs w:val="22"/>
              </w:rPr>
              <w:t xml:space="preserve"> targeted to need.</w:t>
            </w:r>
          </w:p>
          <w:p w14:paraId="5C1F96C9" w14:textId="500CE904" w:rsidR="007952FD" w:rsidRDefault="00A57979" w:rsidP="008B575C">
            <w:pPr>
              <w:spacing w:before="120" w:after="120"/>
              <w:rPr>
                <w:sz w:val="22"/>
                <w:szCs w:val="22"/>
              </w:rPr>
            </w:pPr>
            <w:r>
              <w:rPr>
                <w:sz w:val="22"/>
                <w:szCs w:val="22"/>
              </w:rPr>
              <w:t xml:space="preserve">Our </w:t>
            </w:r>
            <w:r w:rsidR="000D6020">
              <w:rPr>
                <w:sz w:val="22"/>
                <w:szCs w:val="22"/>
              </w:rPr>
              <w:t xml:space="preserve">education and outreach </w:t>
            </w:r>
            <w:r>
              <w:rPr>
                <w:sz w:val="22"/>
                <w:szCs w:val="22"/>
              </w:rPr>
              <w:t xml:space="preserve">work is growing, through a mix of fee for service opportunities and </w:t>
            </w:r>
            <w:r w:rsidR="007B0DC0">
              <w:rPr>
                <w:sz w:val="22"/>
                <w:szCs w:val="22"/>
              </w:rPr>
              <w:t xml:space="preserve">external partnerships. A challenge we will continue to face is balancing our proactive, resource development capacity </w:t>
            </w:r>
            <w:r w:rsidR="000D6020">
              <w:rPr>
                <w:sz w:val="22"/>
                <w:szCs w:val="22"/>
              </w:rPr>
              <w:t>so that we are</w:t>
            </w:r>
            <w:r w:rsidR="007952FD">
              <w:rPr>
                <w:sz w:val="22"/>
                <w:szCs w:val="22"/>
              </w:rPr>
              <w:t xml:space="preserve"> relevant and a leading provider of content, </w:t>
            </w:r>
            <w:r w:rsidR="595B83C4" w:rsidRPr="1356CBD9">
              <w:rPr>
                <w:sz w:val="22"/>
                <w:szCs w:val="22"/>
              </w:rPr>
              <w:t>and</w:t>
            </w:r>
            <w:r w:rsidR="007952FD" w:rsidRPr="1356CBD9">
              <w:rPr>
                <w:sz w:val="22"/>
                <w:szCs w:val="22"/>
              </w:rPr>
              <w:t xml:space="preserve"> </w:t>
            </w:r>
            <w:r w:rsidR="000D6020" w:rsidRPr="1356CBD9">
              <w:rPr>
                <w:sz w:val="22"/>
                <w:szCs w:val="22"/>
              </w:rPr>
              <w:t>ensur</w:t>
            </w:r>
            <w:r w:rsidR="5775306A" w:rsidRPr="1356CBD9">
              <w:rPr>
                <w:sz w:val="22"/>
                <w:szCs w:val="22"/>
              </w:rPr>
              <w:t>ing</w:t>
            </w:r>
            <w:r w:rsidR="000D6020">
              <w:rPr>
                <w:sz w:val="22"/>
                <w:szCs w:val="22"/>
              </w:rPr>
              <w:t xml:space="preserve"> we have capacity to </w:t>
            </w:r>
            <w:r w:rsidR="007952FD">
              <w:rPr>
                <w:sz w:val="22"/>
                <w:szCs w:val="22"/>
              </w:rPr>
              <w:t xml:space="preserve">meet demand </w:t>
            </w:r>
            <w:r w:rsidR="00DA0B82">
              <w:rPr>
                <w:sz w:val="22"/>
                <w:szCs w:val="22"/>
              </w:rPr>
              <w:t>on emerging issues of concern to the community in a timely and effective manner.</w:t>
            </w:r>
          </w:p>
          <w:p w14:paraId="325C7567" w14:textId="1A541752" w:rsidR="003107BB" w:rsidRDefault="00DA0B82" w:rsidP="00130914">
            <w:pPr>
              <w:spacing w:before="120" w:after="120"/>
              <w:rPr>
                <w:sz w:val="22"/>
                <w:szCs w:val="22"/>
              </w:rPr>
            </w:pPr>
            <w:r>
              <w:rPr>
                <w:sz w:val="22"/>
                <w:szCs w:val="22"/>
              </w:rPr>
              <w:t xml:space="preserve">We </w:t>
            </w:r>
            <w:r w:rsidR="002D4944">
              <w:rPr>
                <w:sz w:val="22"/>
                <w:szCs w:val="22"/>
              </w:rPr>
              <w:t>will continue to re-invest funding obtained through fee for service arrangements to grow our educational capacity and skills capacity,</w:t>
            </w:r>
            <w:r w:rsidR="00FC489F">
              <w:rPr>
                <w:sz w:val="22"/>
                <w:szCs w:val="22"/>
              </w:rPr>
              <w:t xml:space="preserve"> as well as </w:t>
            </w:r>
            <w:r w:rsidR="00DE6C93">
              <w:rPr>
                <w:sz w:val="22"/>
                <w:szCs w:val="22"/>
              </w:rPr>
              <w:t xml:space="preserve">maintaining rigorous </w:t>
            </w:r>
            <w:r w:rsidR="00F37D3C">
              <w:rPr>
                <w:sz w:val="22"/>
                <w:szCs w:val="22"/>
              </w:rPr>
              <w:t>evaluation</w:t>
            </w:r>
            <w:r w:rsidR="00DE6C93">
              <w:rPr>
                <w:sz w:val="22"/>
                <w:szCs w:val="22"/>
              </w:rPr>
              <w:t xml:space="preserve"> processes</w:t>
            </w:r>
            <w:r w:rsidR="00F37D3C">
              <w:rPr>
                <w:sz w:val="22"/>
                <w:szCs w:val="22"/>
              </w:rPr>
              <w:t xml:space="preserve"> </w:t>
            </w:r>
            <w:r w:rsidR="00D4361A">
              <w:rPr>
                <w:sz w:val="22"/>
                <w:szCs w:val="22"/>
              </w:rPr>
              <w:t xml:space="preserve">to improve and grow </w:t>
            </w:r>
            <w:r w:rsidR="00F37D3C">
              <w:rPr>
                <w:sz w:val="22"/>
                <w:szCs w:val="22"/>
              </w:rPr>
              <w:t xml:space="preserve">our </w:t>
            </w:r>
            <w:r w:rsidR="00DE6C93">
              <w:rPr>
                <w:sz w:val="22"/>
                <w:szCs w:val="22"/>
              </w:rPr>
              <w:t>existing</w:t>
            </w:r>
            <w:r w:rsidR="00F37D3C">
              <w:rPr>
                <w:sz w:val="22"/>
                <w:szCs w:val="22"/>
              </w:rPr>
              <w:t xml:space="preserve"> training</w:t>
            </w:r>
            <w:r w:rsidR="00D4361A">
              <w:rPr>
                <w:sz w:val="22"/>
                <w:szCs w:val="22"/>
              </w:rPr>
              <w:t xml:space="preserve"> </w:t>
            </w:r>
            <w:r w:rsidR="00DE6C93">
              <w:rPr>
                <w:sz w:val="22"/>
                <w:szCs w:val="22"/>
              </w:rPr>
              <w:t>work</w:t>
            </w:r>
            <w:r w:rsidR="00D4361A">
              <w:rPr>
                <w:sz w:val="22"/>
                <w:szCs w:val="22"/>
              </w:rPr>
              <w:t>.</w:t>
            </w:r>
          </w:p>
          <w:p w14:paraId="17C55ACD" w14:textId="19723EA2" w:rsidR="003107BB" w:rsidRPr="00577E60" w:rsidRDefault="00347E80" w:rsidP="00130914">
            <w:pPr>
              <w:spacing w:before="120" w:after="120"/>
              <w:rPr>
                <w:sz w:val="22"/>
                <w:szCs w:val="22"/>
              </w:rPr>
            </w:pPr>
            <w:r>
              <w:rPr>
                <w:sz w:val="22"/>
                <w:szCs w:val="22"/>
              </w:rPr>
              <w:lastRenderedPageBreak/>
              <w:t xml:space="preserve">The Commission conducts a number of public events each year. This is not feasible </w:t>
            </w:r>
            <w:r w:rsidR="74382C03" w:rsidRPr="1356CBD9">
              <w:rPr>
                <w:sz w:val="22"/>
                <w:szCs w:val="22"/>
              </w:rPr>
              <w:t xml:space="preserve">in the same way </w:t>
            </w:r>
            <w:r>
              <w:rPr>
                <w:sz w:val="22"/>
                <w:szCs w:val="22"/>
              </w:rPr>
              <w:t xml:space="preserve">for the foreseeable future, due to the COVID-19 Pandemic, and the Commission will need to adapt to other engagement practices to </w:t>
            </w:r>
            <w:r w:rsidR="003D1D78">
              <w:rPr>
                <w:sz w:val="22"/>
                <w:szCs w:val="22"/>
              </w:rPr>
              <w:t>communicate with the community. We are focus</w:t>
            </w:r>
            <w:r w:rsidR="007630A5">
              <w:rPr>
                <w:sz w:val="22"/>
                <w:szCs w:val="22"/>
              </w:rPr>
              <w:t>ed</w:t>
            </w:r>
            <w:r w:rsidR="003D1D78">
              <w:rPr>
                <w:sz w:val="22"/>
                <w:szCs w:val="22"/>
              </w:rPr>
              <w:t xml:space="preserve"> on </w:t>
            </w:r>
            <w:r w:rsidR="007630A5">
              <w:rPr>
                <w:sz w:val="22"/>
                <w:szCs w:val="22"/>
              </w:rPr>
              <w:t xml:space="preserve">progressively </w:t>
            </w:r>
            <w:r w:rsidR="003D1D78">
              <w:rPr>
                <w:sz w:val="22"/>
                <w:szCs w:val="22"/>
              </w:rPr>
              <w:t>building digital</w:t>
            </w:r>
            <w:r w:rsidR="786B9B5C" w:rsidRPr="1356CBD9">
              <w:rPr>
                <w:sz w:val="22"/>
                <w:szCs w:val="22"/>
              </w:rPr>
              <w:t>-</w:t>
            </w:r>
            <w:r w:rsidR="003D1D78">
              <w:rPr>
                <w:sz w:val="22"/>
                <w:szCs w:val="22"/>
              </w:rPr>
              <w:t>based communication capacities</w:t>
            </w:r>
            <w:r w:rsidR="00740EAC">
              <w:rPr>
                <w:sz w:val="22"/>
                <w:szCs w:val="22"/>
              </w:rPr>
              <w:t xml:space="preserve">, such as through </w:t>
            </w:r>
            <w:r w:rsidR="00893DD3">
              <w:rPr>
                <w:sz w:val="22"/>
                <w:szCs w:val="22"/>
              </w:rPr>
              <w:t>in-house</w:t>
            </w:r>
            <w:r w:rsidR="00740EAC">
              <w:rPr>
                <w:sz w:val="22"/>
                <w:szCs w:val="22"/>
              </w:rPr>
              <w:t xml:space="preserve"> skills in developing infographics, short videos and other social media content</w:t>
            </w:r>
            <w:r w:rsidR="001A33B4">
              <w:rPr>
                <w:sz w:val="22"/>
                <w:szCs w:val="22"/>
              </w:rPr>
              <w:t>; and in building into our work digital engagement strategies to improve our reach.</w:t>
            </w:r>
            <w:r w:rsidR="007630A5">
              <w:rPr>
                <w:sz w:val="22"/>
                <w:szCs w:val="22"/>
              </w:rPr>
              <w:t xml:space="preserve"> We are also focused on identifying ways to </w:t>
            </w:r>
            <w:r w:rsidR="002E736B">
              <w:rPr>
                <w:sz w:val="22"/>
                <w:szCs w:val="22"/>
              </w:rPr>
              <w:t>adapt</w:t>
            </w:r>
            <w:r w:rsidR="007630A5">
              <w:rPr>
                <w:sz w:val="22"/>
                <w:szCs w:val="22"/>
              </w:rPr>
              <w:t xml:space="preserve"> our </w:t>
            </w:r>
            <w:r w:rsidR="002E736B">
              <w:rPr>
                <w:sz w:val="22"/>
                <w:szCs w:val="22"/>
              </w:rPr>
              <w:t xml:space="preserve">materials for multiple audiences to achieve broader reach and awareness of human rights issues. </w:t>
            </w:r>
          </w:p>
        </w:tc>
      </w:tr>
    </w:tbl>
    <w:p w14:paraId="7097B56D" w14:textId="705C51B6" w:rsidR="003107BB" w:rsidRDefault="003107BB" w:rsidP="003107BB">
      <w:pPr>
        <w:pStyle w:val="AHRCHeading2"/>
      </w:pPr>
      <w:bookmarkStart w:id="222" w:name="_Toc52124088"/>
      <w:r w:rsidRPr="0050177C">
        <w:lastRenderedPageBreak/>
        <w:t>Goal 3</w:t>
      </w:r>
      <w:bookmarkEnd w:id="222"/>
    </w:p>
    <w:p w14:paraId="07181A8D" w14:textId="402D7967" w:rsidR="003107BB" w:rsidRPr="0050177C" w:rsidRDefault="003107BB" w:rsidP="003107BB">
      <w:r>
        <w:t>O</w:t>
      </w:r>
      <w:r w:rsidRPr="0050177C">
        <w:t>utcomes 3.1, 3.2 (both PBS criterion)</w:t>
      </w:r>
    </w:p>
    <w:tbl>
      <w:tblPr>
        <w:tblStyle w:val="TableGrid"/>
        <w:tblW w:w="5000" w:type="pct"/>
        <w:tblBorders>
          <w:top w:val="single" w:sz="4" w:space="0" w:color="DEEAF6" w:themeColor="accent1" w:themeTint="33"/>
          <w:left w:val="single" w:sz="4" w:space="0" w:color="DEEAF6" w:themeColor="accent1" w:themeTint="33"/>
          <w:bottom w:val="single" w:sz="4" w:space="0" w:color="DEEAF6" w:themeColor="accent1" w:themeTint="33"/>
          <w:right w:val="single" w:sz="4" w:space="0" w:color="DEEAF6" w:themeColor="accent1" w:themeTint="33"/>
          <w:insideH w:val="single" w:sz="4" w:space="0" w:color="DEEAF6" w:themeColor="accent1" w:themeTint="33"/>
          <w:insideV w:val="single" w:sz="4" w:space="0" w:color="DEEAF6" w:themeColor="accent1" w:themeTint="33"/>
        </w:tblBorders>
        <w:tblLook w:val="04A0" w:firstRow="1" w:lastRow="0" w:firstColumn="1" w:lastColumn="0" w:noHBand="0" w:noVBand="1"/>
      </w:tblPr>
      <w:tblGrid>
        <w:gridCol w:w="1863"/>
        <w:gridCol w:w="7197"/>
      </w:tblGrid>
      <w:tr w:rsidR="003922B8" w:rsidRPr="003922B8" w14:paraId="459AE9A2" w14:textId="77777777" w:rsidTr="008010CC">
        <w:trPr>
          <w:tblHeader/>
        </w:trPr>
        <w:tc>
          <w:tcPr>
            <w:tcW w:w="1028" w:type="pct"/>
            <w:shd w:val="clear" w:color="auto" w:fill="107896"/>
            <w:vAlign w:val="bottom"/>
          </w:tcPr>
          <w:p w14:paraId="42BF41C1" w14:textId="77777777" w:rsidR="003107BB" w:rsidRPr="003922B8" w:rsidRDefault="003107BB" w:rsidP="003922B8">
            <w:pPr>
              <w:spacing w:before="120" w:after="120"/>
              <w:rPr>
                <w:b/>
                <w:bCs/>
                <w:color w:val="FFFFFF" w:themeColor="background1"/>
                <w:sz w:val="22"/>
                <w:szCs w:val="22"/>
              </w:rPr>
            </w:pPr>
            <w:r w:rsidRPr="003922B8">
              <w:rPr>
                <w:b/>
                <w:bCs/>
                <w:color w:val="FFFFFF" w:themeColor="background1"/>
                <w:sz w:val="22"/>
                <w:szCs w:val="22"/>
              </w:rPr>
              <w:t xml:space="preserve">Performance expectation </w:t>
            </w:r>
          </w:p>
        </w:tc>
        <w:tc>
          <w:tcPr>
            <w:tcW w:w="3972" w:type="pct"/>
            <w:shd w:val="clear" w:color="auto" w:fill="107896"/>
            <w:vAlign w:val="bottom"/>
          </w:tcPr>
          <w:p w14:paraId="3E4A5B3C" w14:textId="6BBD3A6D" w:rsidR="003107BB" w:rsidRPr="003922B8" w:rsidRDefault="00E10CDC" w:rsidP="003922B8">
            <w:pPr>
              <w:spacing w:before="120" w:after="120"/>
              <w:jc w:val="center"/>
              <w:rPr>
                <w:color w:val="FFFFFF" w:themeColor="background1"/>
                <w:sz w:val="22"/>
                <w:szCs w:val="22"/>
              </w:rPr>
            </w:pPr>
            <w:r w:rsidRPr="003922B8">
              <w:rPr>
                <w:b/>
                <w:bCs/>
                <w:color w:val="FFFFFF" w:themeColor="background1"/>
                <w:sz w:val="22"/>
                <w:szCs w:val="22"/>
              </w:rPr>
              <w:t>To what extent did we meet it?</w:t>
            </w:r>
          </w:p>
        </w:tc>
      </w:tr>
      <w:tr w:rsidR="003107BB" w:rsidRPr="00577E60" w14:paraId="76A89CE4" w14:textId="77777777" w:rsidTr="008010CC">
        <w:tc>
          <w:tcPr>
            <w:tcW w:w="1028" w:type="pct"/>
          </w:tcPr>
          <w:p w14:paraId="2F4A7471" w14:textId="6F851C63" w:rsidR="002606A6" w:rsidRPr="009E4AEA" w:rsidRDefault="00EB5524" w:rsidP="008B575C">
            <w:pPr>
              <w:spacing w:before="120" w:after="120"/>
              <w:rPr>
                <w:b/>
                <w:bCs/>
                <w:color w:val="107896"/>
                <w:sz w:val="22"/>
                <w:szCs w:val="22"/>
              </w:rPr>
            </w:pPr>
            <w:r w:rsidRPr="009E4AEA">
              <w:rPr>
                <w:b/>
                <w:bCs/>
                <w:color w:val="107896"/>
                <w:sz w:val="22"/>
                <w:szCs w:val="22"/>
              </w:rPr>
              <w:t xml:space="preserve">For outcome </w:t>
            </w:r>
            <w:r w:rsidR="002606A6" w:rsidRPr="009E4AEA">
              <w:rPr>
                <w:b/>
                <w:bCs/>
                <w:color w:val="107896"/>
                <w:sz w:val="22"/>
                <w:szCs w:val="22"/>
              </w:rPr>
              <w:t>3.1</w:t>
            </w:r>
          </w:p>
          <w:p w14:paraId="6301C7B6" w14:textId="3ADF9B02" w:rsidR="003107BB" w:rsidRPr="0050177C" w:rsidRDefault="003107BB" w:rsidP="00130914">
            <w:pPr>
              <w:spacing w:before="120" w:after="120"/>
              <w:rPr>
                <w:b/>
                <w:bCs/>
                <w:sz w:val="22"/>
                <w:szCs w:val="22"/>
              </w:rPr>
            </w:pPr>
            <w:r w:rsidRPr="009143D1">
              <w:rPr>
                <w:sz w:val="22"/>
                <w:szCs w:val="22"/>
              </w:rPr>
              <w:t>Participants and stakeholders, in our consultations, research and education and informing activities experience participation, empowerment and benefit</w:t>
            </w:r>
            <w:r>
              <w:rPr>
                <w:sz w:val="22"/>
                <w:szCs w:val="22"/>
              </w:rPr>
              <w:t xml:space="preserve"> </w:t>
            </w:r>
          </w:p>
        </w:tc>
        <w:tc>
          <w:tcPr>
            <w:tcW w:w="3972" w:type="pct"/>
          </w:tcPr>
          <w:p w14:paraId="53E81C08" w14:textId="1FF53B41" w:rsidR="00D04942" w:rsidRPr="004E0FE1" w:rsidRDefault="00796CFA" w:rsidP="004E0FE1">
            <w:pPr>
              <w:spacing w:before="120" w:after="120"/>
              <w:rPr>
                <w:sz w:val="22"/>
                <w:szCs w:val="22"/>
              </w:rPr>
            </w:pPr>
            <w:r>
              <w:rPr>
                <w:sz w:val="22"/>
                <w:szCs w:val="22"/>
              </w:rPr>
              <w:t>Ensuring a</w:t>
            </w:r>
            <w:r w:rsidR="00843058">
              <w:rPr>
                <w:sz w:val="22"/>
                <w:szCs w:val="22"/>
              </w:rPr>
              <w:t>uthentic and inclusive p</w:t>
            </w:r>
            <w:r w:rsidR="00D04942" w:rsidRPr="004E0FE1">
              <w:rPr>
                <w:sz w:val="22"/>
                <w:szCs w:val="22"/>
              </w:rPr>
              <w:t>articipation</w:t>
            </w:r>
            <w:r w:rsidR="004E0FE1">
              <w:rPr>
                <w:sz w:val="22"/>
                <w:szCs w:val="22"/>
              </w:rPr>
              <w:t xml:space="preserve"> in our programs and </w:t>
            </w:r>
            <w:r w:rsidR="00843058">
              <w:rPr>
                <w:sz w:val="22"/>
                <w:szCs w:val="22"/>
              </w:rPr>
              <w:t>initiatives</w:t>
            </w:r>
            <w:r w:rsidR="004E0FE1">
              <w:rPr>
                <w:sz w:val="22"/>
                <w:szCs w:val="22"/>
              </w:rPr>
              <w:t xml:space="preserve"> </w:t>
            </w:r>
            <w:r>
              <w:rPr>
                <w:sz w:val="22"/>
                <w:szCs w:val="22"/>
              </w:rPr>
              <w:t xml:space="preserve">is an important </w:t>
            </w:r>
            <w:r w:rsidR="000C155A">
              <w:rPr>
                <w:sz w:val="22"/>
                <w:szCs w:val="22"/>
              </w:rPr>
              <w:t xml:space="preserve">Commission </w:t>
            </w:r>
            <w:r>
              <w:rPr>
                <w:sz w:val="22"/>
                <w:szCs w:val="22"/>
              </w:rPr>
              <w:t>value</w:t>
            </w:r>
            <w:r w:rsidR="00221CBE">
              <w:rPr>
                <w:sz w:val="22"/>
                <w:szCs w:val="22"/>
              </w:rPr>
              <w:t xml:space="preserve">. Achieving it </w:t>
            </w:r>
            <w:r w:rsidR="000C155A">
              <w:rPr>
                <w:sz w:val="22"/>
                <w:szCs w:val="22"/>
              </w:rPr>
              <w:t xml:space="preserve">also </w:t>
            </w:r>
            <w:r w:rsidR="00221CBE">
              <w:rPr>
                <w:sz w:val="22"/>
                <w:szCs w:val="22"/>
              </w:rPr>
              <w:t xml:space="preserve">strengthens the </w:t>
            </w:r>
            <w:r w:rsidR="00E61136">
              <w:rPr>
                <w:sz w:val="22"/>
                <w:szCs w:val="22"/>
              </w:rPr>
              <w:t>credibility and</w:t>
            </w:r>
            <w:r w:rsidR="00221CBE">
              <w:rPr>
                <w:sz w:val="22"/>
                <w:szCs w:val="22"/>
              </w:rPr>
              <w:t xml:space="preserve"> influence </w:t>
            </w:r>
            <w:r w:rsidR="000C155A">
              <w:rPr>
                <w:sz w:val="22"/>
                <w:szCs w:val="22"/>
              </w:rPr>
              <w:t xml:space="preserve">of </w:t>
            </w:r>
            <w:r w:rsidR="00FB06BD">
              <w:rPr>
                <w:sz w:val="22"/>
                <w:szCs w:val="22"/>
              </w:rPr>
              <w:t xml:space="preserve">the </w:t>
            </w:r>
            <w:r w:rsidR="00AD4742">
              <w:rPr>
                <w:sz w:val="22"/>
                <w:szCs w:val="22"/>
              </w:rPr>
              <w:t>reports and other products that projects culminate with.</w:t>
            </w:r>
            <w:r w:rsidR="00D04942" w:rsidRPr="004E0FE1">
              <w:rPr>
                <w:sz w:val="22"/>
                <w:szCs w:val="22"/>
              </w:rPr>
              <w:t xml:space="preserve"> </w:t>
            </w:r>
            <w:r w:rsidR="00910EDA" w:rsidRPr="002C1DDB">
              <w:rPr>
                <w:sz w:val="22"/>
                <w:szCs w:val="22"/>
              </w:rPr>
              <w:t>This statement</w:t>
            </w:r>
            <w:r w:rsidR="00910EDA">
              <w:rPr>
                <w:sz w:val="22"/>
                <w:szCs w:val="22"/>
              </w:rPr>
              <w:t xml:space="preserve"> </w:t>
            </w:r>
            <w:r w:rsidR="00910EDA" w:rsidRPr="002C1DDB">
              <w:rPr>
                <w:sz w:val="22"/>
                <w:szCs w:val="22"/>
              </w:rPr>
              <w:t>provides</w:t>
            </w:r>
            <w:r w:rsidR="00910EDA">
              <w:rPr>
                <w:sz w:val="22"/>
                <w:szCs w:val="22"/>
              </w:rPr>
              <w:t>:</w:t>
            </w:r>
          </w:p>
          <w:p w14:paraId="63942523" w14:textId="4FCAC4FF" w:rsidR="002C1DDB" w:rsidRDefault="001F3F6B" w:rsidP="00F86C27">
            <w:pPr>
              <w:pStyle w:val="ListParagraph"/>
              <w:numPr>
                <w:ilvl w:val="0"/>
                <w:numId w:val="56"/>
              </w:numPr>
              <w:spacing w:before="120" w:after="120"/>
              <w:rPr>
                <w:sz w:val="22"/>
                <w:szCs w:val="22"/>
              </w:rPr>
            </w:pPr>
            <w:r w:rsidRPr="002C1DDB">
              <w:rPr>
                <w:sz w:val="22"/>
                <w:szCs w:val="22"/>
              </w:rPr>
              <w:t>E</w:t>
            </w:r>
            <w:r w:rsidR="002C1DDB" w:rsidRPr="002C1DDB">
              <w:rPr>
                <w:sz w:val="22"/>
                <w:szCs w:val="22"/>
              </w:rPr>
              <w:t>xamples</w:t>
            </w:r>
            <w:r>
              <w:rPr>
                <w:sz w:val="22"/>
                <w:szCs w:val="22"/>
              </w:rPr>
              <w:t>*</w:t>
            </w:r>
            <w:r w:rsidR="002C1DDB">
              <w:rPr>
                <w:sz w:val="22"/>
                <w:szCs w:val="22"/>
              </w:rPr>
              <w:t xml:space="preserve"> of </w:t>
            </w:r>
            <w:r w:rsidR="00E61136">
              <w:rPr>
                <w:sz w:val="22"/>
                <w:szCs w:val="22"/>
              </w:rPr>
              <w:t xml:space="preserve">initiatives that have achieved </w:t>
            </w:r>
            <w:r w:rsidR="00A70848">
              <w:rPr>
                <w:sz w:val="22"/>
                <w:szCs w:val="22"/>
              </w:rPr>
              <w:t>inclusive partici</w:t>
            </w:r>
            <w:r w:rsidR="00645D43">
              <w:rPr>
                <w:sz w:val="22"/>
                <w:szCs w:val="22"/>
              </w:rPr>
              <w:t>pation</w:t>
            </w:r>
            <w:r w:rsidR="00EE44B0">
              <w:rPr>
                <w:sz w:val="22"/>
                <w:szCs w:val="22"/>
              </w:rPr>
              <w:t xml:space="preserve"> strategies </w:t>
            </w:r>
            <w:r w:rsidR="00E61136">
              <w:rPr>
                <w:sz w:val="22"/>
                <w:szCs w:val="22"/>
              </w:rPr>
              <w:t>that attracted a</w:t>
            </w:r>
            <w:r w:rsidR="00EE44B0">
              <w:rPr>
                <w:sz w:val="22"/>
                <w:szCs w:val="22"/>
              </w:rPr>
              <w:t xml:space="preserve"> diverse </w:t>
            </w:r>
            <w:r w:rsidR="00E61136">
              <w:rPr>
                <w:sz w:val="22"/>
                <w:szCs w:val="22"/>
              </w:rPr>
              <w:t xml:space="preserve">range of </w:t>
            </w:r>
            <w:r w:rsidR="00EE44B0">
              <w:rPr>
                <w:sz w:val="22"/>
                <w:szCs w:val="22"/>
              </w:rPr>
              <w:t xml:space="preserve">stakeholders to </w:t>
            </w:r>
            <w:r w:rsidR="00CC210B">
              <w:rPr>
                <w:sz w:val="22"/>
                <w:szCs w:val="22"/>
              </w:rPr>
              <w:t>activities</w:t>
            </w:r>
            <w:r w:rsidR="00AD049F">
              <w:rPr>
                <w:sz w:val="22"/>
                <w:szCs w:val="22"/>
              </w:rPr>
              <w:t xml:space="preserve"> </w:t>
            </w:r>
            <w:r w:rsidR="00E61136">
              <w:rPr>
                <w:sz w:val="22"/>
                <w:szCs w:val="22"/>
              </w:rPr>
              <w:t>and</w:t>
            </w:r>
            <w:r w:rsidR="00910EDA">
              <w:rPr>
                <w:sz w:val="22"/>
                <w:szCs w:val="22"/>
              </w:rPr>
              <w:t xml:space="preserve"> in turn</w:t>
            </w:r>
            <w:r w:rsidR="00E61136">
              <w:rPr>
                <w:sz w:val="22"/>
                <w:szCs w:val="22"/>
              </w:rPr>
              <w:t xml:space="preserve"> receiving</w:t>
            </w:r>
            <w:r w:rsidR="005328B4">
              <w:rPr>
                <w:sz w:val="22"/>
                <w:szCs w:val="22"/>
              </w:rPr>
              <w:t xml:space="preserve"> feedback </w:t>
            </w:r>
            <w:r w:rsidR="00E61136">
              <w:rPr>
                <w:sz w:val="22"/>
                <w:szCs w:val="22"/>
              </w:rPr>
              <w:t xml:space="preserve">on the authenticity of </w:t>
            </w:r>
            <w:r w:rsidR="00CC210B">
              <w:rPr>
                <w:sz w:val="22"/>
                <w:szCs w:val="22"/>
              </w:rPr>
              <w:t>the Commission</w:t>
            </w:r>
            <w:r w:rsidR="00910EDA">
              <w:rPr>
                <w:sz w:val="22"/>
                <w:szCs w:val="22"/>
              </w:rPr>
              <w:t>’s</w:t>
            </w:r>
            <w:r w:rsidR="00CC210B">
              <w:rPr>
                <w:sz w:val="22"/>
                <w:szCs w:val="22"/>
              </w:rPr>
              <w:t xml:space="preserve"> leadership</w:t>
            </w:r>
            <w:r w:rsidR="00E61136">
              <w:rPr>
                <w:sz w:val="22"/>
                <w:szCs w:val="22"/>
              </w:rPr>
              <w:t xml:space="preserve"> and </w:t>
            </w:r>
            <w:r w:rsidR="00CC210B">
              <w:rPr>
                <w:sz w:val="22"/>
                <w:szCs w:val="22"/>
              </w:rPr>
              <w:t>independence</w:t>
            </w:r>
            <w:r w:rsidR="00910EDA">
              <w:rPr>
                <w:sz w:val="22"/>
                <w:szCs w:val="22"/>
              </w:rPr>
              <w:t xml:space="preserve"> in that activity.</w:t>
            </w:r>
          </w:p>
          <w:p w14:paraId="0A3AE15A" w14:textId="6DA14DB9" w:rsidR="007530D5" w:rsidRPr="003F6049" w:rsidRDefault="001F3F6B" w:rsidP="00F86C27">
            <w:pPr>
              <w:pStyle w:val="ListParagraph"/>
              <w:numPr>
                <w:ilvl w:val="0"/>
                <w:numId w:val="56"/>
              </w:numPr>
              <w:spacing w:before="120" w:after="120"/>
              <w:rPr>
                <w:sz w:val="22"/>
                <w:szCs w:val="22"/>
              </w:rPr>
            </w:pPr>
            <w:r w:rsidRPr="000A38BD">
              <w:rPr>
                <w:sz w:val="22"/>
                <w:szCs w:val="22"/>
              </w:rPr>
              <w:t>E</w:t>
            </w:r>
            <w:r w:rsidR="00D04942" w:rsidRPr="000A38BD">
              <w:rPr>
                <w:sz w:val="22"/>
                <w:szCs w:val="22"/>
              </w:rPr>
              <w:t>xamples</w:t>
            </w:r>
            <w:r w:rsidRPr="000A38BD">
              <w:rPr>
                <w:sz w:val="22"/>
                <w:szCs w:val="22"/>
              </w:rPr>
              <w:t>*</w:t>
            </w:r>
            <w:r w:rsidR="00D04942" w:rsidRPr="000A38BD">
              <w:rPr>
                <w:sz w:val="22"/>
                <w:szCs w:val="22"/>
              </w:rPr>
              <w:t xml:space="preserve"> of initiatives tha</w:t>
            </w:r>
            <w:r w:rsidR="00843058" w:rsidRPr="000A38BD">
              <w:rPr>
                <w:sz w:val="22"/>
                <w:szCs w:val="22"/>
              </w:rPr>
              <w:t xml:space="preserve">t </w:t>
            </w:r>
            <w:r w:rsidR="00BD5DE0" w:rsidRPr="000A38BD">
              <w:rPr>
                <w:sz w:val="22"/>
                <w:szCs w:val="22"/>
              </w:rPr>
              <w:t xml:space="preserve">demonstrate the </w:t>
            </w:r>
            <w:r w:rsidR="00843058" w:rsidRPr="000A38BD">
              <w:rPr>
                <w:sz w:val="22"/>
                <w:szCs w:val="22"/>
              </w:rPr>
              <w:t xml:space="preserve">performance expectation through </w:t>
            </w:r>
            <w:r w:rsidR="00D04942" w:rsidRPr="000A38BD">
              <w:rPr>
                <w:sz w:val="22"/>
                <w:szCs w:val="22"/>
              </w:rPr>
              <w:t xml:space="preserve">the </w:t>
            </w:r>
            <w:r w:rsidR="00AB0E38" w:rsidRPr="000A38BD">
              <w:rPr>
                <w:sz w:val="22"/>
                <w:szCs w:val="22"/>
              </w:rPr>
              <w:t xml:space="preserve">empowerment and </w:t>
            </w:r>
            <w:r w:rsidR="00645D43" w:rsidRPr="000A38BD">
              <w:rPr>
                <w:sz w:val="22"/>
                <w:szCs w:val="22"/>
              </w:rPr>
              <w:t xml:space="preserve">benefit of more vulnerable </w:t>
            </w:r>
            <w:r w:rsidR="00843058" w:rsidRPr="000A38BD">
              <w:rPr>
                <w:sz w:val="22"/>
                <w:szCs w:val="22"/>
              </w:rPr>
              <w:t>participant</w:t>
            </w:r>
            <w:r w:rsidR="00645D43" w:rsidRPr="000A38BD">
              <w:rPr>
                <w:sz w:val="22"/>
                <w:szCs w:val="22"/>
              </w:rPr>
              <w:t>s</w:t>
            </w:r>
            <w:r w:rsidR="00843058" w:rsidRPr="000A38BD">
              <w:rPr>
                <w:sz w:val="22"/>
                <w:szCs w:val="22"/>
              </w:rPr>
              <w:t xml:space="preserve"> </w:t>
            </w:r>
            <w:r w:rsidR="00AB0E38" w:rsidRPr="000A38BD">
              <w:rPr>
                <w:sz w:val="22"/>
                <w:szCs w:val="22"/>
              </w:rPr>
              <w:t xml:space="preserve">in </w:t>
            </w:r>
            <w:r w:rsidR="00EE44B0" w:rsidRPr="000A38BD">
              <w:rPr>
                <w:sz w:val="22"/>
                <w:szCs w:val="22"/>
              </w:rPr>
              <w:t>consultations, research and education and informing activities</w:t>
            </w:r>
            <w:r w:rsidR="003A63AE" w:rsidRPr="000A38BD">
              <w:rPr>
                <w:sz w:val="22"/>
                <w:szCs w:val="22"/>
              </w:rPr>
              <w:t xml:space="preserve">. </w:t>
            </w:r>
            <w:r w:rsidR="000A38BD" w:rsidRPr="000A38BD">
              <w:rPr>
                <w:sz w:val="22"/>
                <w:szCs w:val="22"/>
              </w:rPr>
              <w:t xml:space="preserve">Several of these initiatives describe activities that build on the empowerment through participation providing real time participant feedback, such as consultation results presented as word cloud resources that can be shared among the community or community versions of the reports. In the coming period, several will develop education and advocacy resources for communities to use by and for themselves. </w:t>
            </w:r>
          </w:p>
          <w:p w14:paraId="5657857B" w14:textId="3A3D79A1" w:rsidR="003107BB" w:rsidRPr="00064FF1" w:rsidRDefault="003A6FBC" w:rsidP="00681DA9">
            <w:pPr>
              <w:spacing w:before="120" w:after="120"/>
              <w:ind w:left="360"/>
              <w:rPr>
                <w:sz w:val="18"/>
                <w:szCs w:val="18"/>
              </w:rPr>
            </w:pPr>
            <w:r w:rsidRPr="003A6FBC">
              <w:rPr>
                <w:sz w:val="18"/>
                <w:szCs w:val="18"/>
              </w:rPr>
              <w:t>*Free and Equal: an Australian conversation on human rights</w:t>
            </w:r>
            <w:r>
              <w:rPr>
                <w:sz w:val="18"/>
                <w:szCs w:val="18"/>
              </w:rPr>
              <w:t>, Human Rights and Technology, OPCAT implementation in Australia,</w:t>
            </w:r>
            <w:r w:rsidR="009D116B">
              <w:rPr>
                <w:sz w:val="18"/>
                <w:szCs w:val="18"/>
              </w:rPr>
              <w:t xml:space="preserve"> Business and Human Rights Dialogue</w:t>
            </w:r>
            <w:r w:rsidR="003A63AE">
              <w:rPr>
                <w:sz w:val="18"/>
                <w:szCs w:val="18"/>
              </w:rPr>
              <w:t xml:space="preserve">, </w:t>
            </w:r>
            <w:r w:rsidR="006E11A3" w:rsidRPr="00ED225A">
              <w:rPr>
                <w:i/>
                <w:iCs/>
                <w:sz w:val="18"/>
                <w:szCs w:val="18"/>
              </w:rPr>
              <w:t>Respect@</w:t>
            </w:r>
            <w:r w:rsidR="00ED225A" w:rsidRPr="00ED225A">
              <w:rPr>
                <w:i/>
                <w:iCs/>
                <w:sz w:val="18"/>
                <w:szCs w:val="18"/>
              </w:rPr>
              <w:t>W</w:t>
            </w:r>
            <w:r w:rsidR="006E11A3" w:rsidRPr="00ED225A">
              <w:rPr>
                <w:i/>
                <w:iCs/>
                <w:sz w:val="18"/>
                <w:szCs w:val="18"/>
              </w:rPr>
              <w:t>ork</w:t>
            </w:r>
            <w:r w:rsidR="006E11A3">
              <w:rPr>
                <w:sz w:val="18"/>
                <w:szCs w:val="18"/>
              </w:rPr>
              <w:t xml:space="preserve">, </w:t>
            </w:r>
            <w:r w:rsidR="00064FF1" w:rsidRPr="00064FF1">
              <w:rPr>
                <w:sz w:val="18"/>
                <w:szCs w:val="18"/>
              </w:rPr>
              <w:t xml:space="preserve">Sharing the stories of Australian </w:t>
            </w:r>
            <w:r w:rsidR="0050732A" w:rsidRPr="00064FF1">
              <w:rPr>
                <w:sz w:val="18"/>
                <w:szCs w:val="18"/>
              </w:rPr>
              <w:t>Muslims</w:t>
            </w:r>
            <w:r w:rsidR="0050732A">
              <w:rPr>
                <w:sz w:val="18"/>
                <w:szCs w:val="18"/>
              </w:rPr>
              <w:t>, Wiyi</w:t>
            </w:r>
            <w:r w:rsidR="003A63AE" w:rsidRPr="003A63AE">
              <w:rPr>
                <w:bCs/>
                <w:sz w:val="18"/>
                <w:szCs w:val="18"/>
              </w:rPr>
              <w:t xml:space="preserve"> Yani U Thangani (women and girls)</w:t>
            </w:r>
            <w:r w:rsidR="008178D8">
              <w:rPr>
                <w:bCs/>
                <w:sz w:val="18"/>
                <w:szCs w:val="18"/>
              </w:rPr>
              <w:t>.</w:t>
            </w:r>
          </w:p>
        </w:tc>
      </w:tr>
      <w:tr w:rsidR="003107BB" w:rsidRPr="00577E60" w14:paraId="248A910E" w14:textId="77777777" w:rsidTr="008010CC">
        <w:tc>
          <w:tcPr>
            <w:tcW w:w="1028" w:type="pct"/>
          </w:tcPr>
          <w:p w14:paraId="505F1A10" w14:textId="77777777" w:rsidR="002606A6" w:rsidRPr="009E4AEA" w:rsidRDefault="002606A6" w:rsidP="008B575C">
            <w:pPr>
              <w:spacing w:before="120" w:after="120"/>
              <w:rPr>
                <w:rFonts w:eastAsia="Times New Roman" w:cs="Open Sans"/>
                <w:b/>
                <w:bCs/>
                <w:color w:val="107896"/>
                <w:sz w:val="22"/>
                <w:szCs w:val="22"/>
              </w:rPr>
            </w:pPr>
            <w:r w:rsidRPr="009E4AEA">
              <w:rPr>
                <w:rFonts w:eastAsia="Times New Roman" w:cs="Open Sans"/>
                <w:b/>
                <w:bCs/>
                <w:color w:val="107896"/>
                <w:sz w:val="22"/>
                <w:szCs w:val="22"/>
              </w:rPr>
              <w:lastRenderedPageBreak/>
              <w:t>For outcome 3.2</w:t>
            </w:r>
          </w:p>
          <w:p w14:paraId="3D97D588" w14:textId="4784E557" w:rsidR="003107BB" w:rsidRPr="0050177C" w:rsidRDefault="003107BB" w:rsidP="00130914">
            <w:pPr>
              <w:spacing w:before="120" w:after="120"/>
              <w:rPr>
                <w:sz w:val="22"/>
                <w:szCs w:val="22"/>
              </w:rPr>
            </w:pPr>
            <w:r w:rsidRPr="009143D1">
              <w:rPr>
                <w:rFonts w:eastAsia="Times New Roman" w:cs="Open Sans"/>
                <w:sz w:val="22"/>
                <w:szCs w:val="22"/>
              </w:rPr>
              <w:t>Our activities with stakeholder organisations lead to systemic and sustained action, including changes to organisational policy and practice, to protect and promote human rights in their context</w:t>
            </w:r>
            <w:r>
              <w:rPr>
                <w:rFonts w:eastAsia="Times New Roman" w:cs="Open Sans"/>
                <w:sz w:val="22"/>
                <w:szCs w:val="22"/>
              </w:rPr>
              <w:t xml:space="preserve"> </w:t>
            </w:r>
          </w:p>
          <w:p w14:paraId="33F1E34C" w14:textId="6ABB6EB3" w:rsidR="003107BB" w:rsidRPr="009143D1" w:rsidRDefault="003107BB" w:rsidP="00130914">
            <w:pPr>
              <w:spacing w:before="120" w:after="120"/>
              <w:rPr>
                <w:rFonts w:eastAsia="Times New Roman" w:cs="Open Sans"/>
                <w:sz w:val="22"/>
                <w:szCs w:val="22"/>
              </w:rPr>
            </w:pPr>
            <w:r w:rsidRPr="009143D1">
              <w:rPr>
                <w:rFonts w:eastAsia="Times New Roman" w:cs="Open Sans"/>
                <w:sz w:val="22"/>
                <w:szCs w:val="22"/>
              </w:rPr>
              <w:t>Our activities with Australian business increase their capability to identify, prevent and address modern slavery in their operations and supply chains</w:t>
            </w:r>
            <w:r w:rsidR="001C6550">
              <w:rPr>
                <w:rFonts w:eastAsia="Times New Roman" w:cs="Open Sans"/>
                <w:sz w:val="22"/>
                <w:szCs w:val="22"/>
              </w:rPr>
              <w:t>.</w:t>
            </w:r>
            <w:r>
              <w:rPr>
                <w:rFonts w:eastAsia="Times New Roman" w:cs="Open Sans"/>
                <w:sz w:val="22"/>
                <w:szCs w:val="22"/>
              </w:rPr>
              <w:t xml:space="preserve"> </w:t>
            </w:r>
          </w:p>
          <w:p w14:paraId="4547E436" w14:textId="54DA118C" w:rsidR="003107BB" w:rsidRPr="0050177C" w:rsidRDefault="003107BB" w:rsidP="00130914">
            <w:pPr>
              <w:spacing w:before="120" w:after="120"/>
              <w:rPr>
                <w:sz w:val="22"/>
                <w:szCs w:val="22"/>
              </w:rPr>
            </w:pPr>
            <w:r w:rsidRPr="009143D1">
              <w:rPr>
                <w:rFonts w:eastAsia="Times New Roman" w:cs="Open Sans"/>
                <w:sz w:val="22"/>
                <w:szCs w:val="22"/>
              </w:rPr>
              <w:lastRenderedPageBreak/>
              <w:t>Our regional technical cooperation activities increase stakeholder capacity to advance national reform in partner states</w:t>
            </w:r>
            <w:r w:rsidR="000A33FA">
              <w:rPr>
                <w:rFonts w:eastAsia="Times New Roman" w:cs="Open Sans"/>
                <w:sz w:val="22"/>
                <w:szCs w:val="22"/>
              </w:rPr>
              <w:t>.</w:t>
            </w:r>
            <w:r>
              <w:rPr>
                <w:rFonts w:eastAsia="Times New Roman" w:cs="Open Sans"/>
                <w:sz w:val="22"/>
                <w:szCs w:val="22"/>
              </w:rPr>
              <w:t xml:space="preserve"> </w:t>
            </w:r>
          </w:p>
        </w:tc>
        <w:tc>
          <w:tcPr>
            <w:tcW w:w="3972" w:type="pct"/>
          </w:tcPr>
          <w:p w14:paraId="59DF1216" w14:textId="323FE664" w:rsidR="00E472C8" w:rsidRPr="00963368" w:rsidRDefault="00A97A3D" w:rsidP="008B575C">
            <w:pPr>
              <w:spacing w:before="120" w:after="120"/>
              <w:rPr>
                <w:sz w:val="22"/>
                <w:szCs w:val="22"/>
              </w:rPr>
            </w:pPr>
            <w:r w:rsidRPr="00963368">
              <w:rPr>
                <w:sz w:val="22"/>
                <w:szCs w:val="22"/>
              </w:rPr>
              <w:lastRenderedPageBreak/>
              <w:t>In this period</w:t>
            </w:r>
            <w:r w:rsidR="2E620885" w:rsidRPr="1356CBD9">
              <w:rPr>
                <w:sz w:val="22"/>
                <w:szCs w:val="22"/>
              </w:rPr>
              <w:t>,</w:t>
            </w:r>
            <w:r w:rsidRPr="00963368">
              <w:rPr>
                <w:sz w:val="22"/>
                <w:szCs w:val="22"/>
              </w:rPr>
              <w:t xml:space="preserve"> </w:t>
            </w:r>
            <w:r w:rsidR="008B1A2C" w:rsidRPr="00963368">
              <w:rPr>
                <w:sz w:val="22"/>
                <w:szCs w:val="22"/>
              </w:rPr>
              <w:t>m</w:t>
            </w:r>
            <w:r w:rsidRPr="00963368">
              <w:rPr>
                <w:sz w:val="22"/>
                <w:szCs w:val="22"/>
              </w:rPr>
              <w:t>ost</w:t>
            </w:r>
            <w:r w:rsidR="00C43537" w:rsidRPr="00963368">
              <w:rPr>
                <w:sz w:val="22"/>
                <w:szCs w:val="22"/>
              </w:rPr>
              <w:t xml:space="preserve"> </w:t>
            </w:r>
            <w:r w:rsidR="0014457F" w:rsidRPr="00963368">
              <w:rPr>
                <w:sz w:val="22"/>
                <w:szCs w:val="22"/>
              </w:rPr>
              <w:t xml:space="preserve">initiatives </w:t>
            </w:r>
            <w:r w:rsidR="00BA4BBA" w:rsidRPr="00963368">
              <w:rPr>
                <w:sz w:val="22"/>
                <w:szCs w:val="22"/>
              </w:rPr>
              <w:t>w</w:t>
            </w:r>
            <w:r w:rsidRPr="00963368">
              <w:rPr>
                <w:sz w:val="22"/>
                <w:szCs w:val="22"/>
              </w:rPr>
              <w:t xml:space="preserve">orking directly with partner </w:t>
            </w:r>
            <w:r w:rsidR="00BA4BBA" w:rsidRPr="00963368">
              <w:rPr>
                <w:sz w:val="22"/>
                <w:szCs w:val="22"/>
              </w:rPr>
              <w:t>organisations have met or progressed this expectation.</w:t>
            </w:r>
          </w:p>
          <w:p w14:paraId="72D81DBA" w14:textId="0D1D25CD" w:rsidR="00281EAF" w:rsidRPr="00467D89" w:rsidRDefault="009F44F8" w:rsidP="00F86C27">
            <w:pPr>
              <w:pStyle w:val="ListParagraph"/>
              <w:numPr>
                <w:ilvl w:val="0"/>
                <w:numId w:val="57"/>
              </w:numPr>
              <w:rPr>
                <w:sz w:val="22"/>
                <w:szCs w:val="22"/>
              </w:rPr>
            </w:pPr>
            <w:r w:rsidRPr="00467D89">
              <w:rPr>
                <w:sz w:val="22"/>
                <w:szCs w:val="22"/>
              </w:rPr>
              <w:t xml:space="preserve">Examples </w:t>
            </w:r>
            <w:r w:rsidR="00E472C8" w:rsidRPr="00467D89">
              <w:rPr>
                <w:sz w:val="22"/>
                <w:szCs w:val="22"/>
              </w:rPr>
              <w:t xml:space="preserve">in the statement </w:t>
            </w:r>
            <w:r w:rsidR="003C13E1" w:rsidRPr="00467D89">
              <w:rPr>
                <w:sz w:val="22"/>
                <w:szCs w:val="22"/>
              </w:rPr>
              <w:t xml:space="preserve">demonstrate </w:t>
            </w:r>
            <w:r w:rsidR="00E472C8" w:rsidRPr="00467D89">
              <w:rPr>
                <w:sz w:val="22"/>
                <w:szCs w:val="22"/>
              </w:rPr>
              <w:t xml:space="preserve">foundational </w:t>
            </w:r>
            <w:r w:rsidR="003C13E1" w:rsidRPr="00467D89">
              <w:rPr>
                <w:sz w:val="22"/>
                <w:szCs w:val="22"/>
              </w:rPr>
              <w:t xml:space="preserve">results </w:t>
            </w:r>
            <w:r w:rsidR="00E528ED" w:rsidRPr="00467D89">
              <w:rPr>
                <w:sz w:val="22"/>
                <w:szCs w:val="22"/>
              </w:rPr>
              <w:t>across</w:t>
            </w:r>
            <w:r w:rsidR="005F4B22" w:rsidRPr="00467D89">
              <w:rPr>
                <w:sz w:val="22"/>
                <w:szCs w:val="22"/>
              </w:rPr>
              <w:t xml:space="preserve"> the</w:t>
            </w:r>
            <w:r w:rsidR="009F4728" w:rsidRPr="00467D89">
              <w:rPr>
                <w:sz w:val="22"/>
                <w:szCs w:val="22"/>
              </w:rPr>
              <w:t>se</w:t>
            </w:r>
            <w:r w:rsidR="005F4B22" w:rsidRPr="00467D89">
              <w:rPr>
                <w:sz w:val="22"/>
                <w:szCs w:val="22"/>
              </w:rPr>
              <w:t xml:space="preserve"> expectations </w:t>
            </w:r>
            <w:r w:rsidR="00E472C8" w:rsidRPr="00467D89">
              <w:rPr>
                <w:sz w:val="22"/>
                <w:szCs w:val="22"/>
              </w:rPr>
              <w:t>through activities that have</w:t>
            </w:r>
            <w:r w:rsidR="008B1A2C" w:rsidRPr="00467D89">
              <w:rPr>
                <w:sz w:val="22"/>
                <w:szCs w:val="22"/>
              </w:rPr>
              <w:t xml:space="preserve"> first</w:t>
            </w:r>
            <w:r w:rsidR="00E472C8" w:rsidRPr="00467D89">
              <w:rPr>
                <w:sz w:val="22"/>
                <w:szCs w:val="22"/>
              </w:rPr>
              <w:t xml:space="preserve"> increased</w:t>
            </w:r>
            <w:r w:rsidR="00363C6A" w:rsidRPr="00467D89">
              <w:rPr>
                <w:sz w:val="22"/>
                <w:szCs w:val="22"/>
              </w:rPr>
              <w:t xml:space="preserve"> participating organisations </w:t>
            </w:r>
            <w:r w:rsidR="00E472C8" w:rsidRPr="00467D89">
              <w:rPr>
                <w:sz w:val="22"/>
                <w:szCs w:val="22"/>
              </w:rPr>
              <w:t xml:space="preserve">understanding of </w:t>
            </w:r>
            <w:r w:rsidR="00256BC2" w:rsidRPr="00467D89">
              <w:rPr>
                <w:sz w:val="22"/>
                <w:szCs w:val="22"/>
              </w:rPr>
              <w:t>the impact of their system</w:t>
            </w:r>
            <w:r w:rsidR="00255416" w:rsidRPr="00467D89">
              <w:rPr>
                <w:sz w:val="22"/>
                <w:szCs w:val="22"/>
              </w:rPr>
              <w:t>s and operations on human rights and then</w:t>
            </w:r>
            <w:r w:rsidR="00363C6A" w:rsidRPr="00467D89">
              <w:rPr>
                <w:sz w:val="22"/>
                <w:szCs w:val="22"/>
              </w:rPr>
              <w:t xml:space="preserve"> </w:t>
            </w:r>
            <w:r w:rsidR="005F4B22" w:rsidRPr="00467D89">
              <w:rPr>
                <w:sz w:val="22"/>
                <w:szCs w:val="22"/>
              </w:rPr>
              <w:t>go</w:t>
            </w:r>
            <w:r w:rsidR="005D1D86" w:rsidRPr="00467D89">
              <w:rPr>
                <w:sz w:val="22"/>
                <w:szCs w:val="22"/>
              </w:rPr>
              <w:t>ne</w:t>
            </w:r>
            <w:r w:rsidR="005F4B22" w:rsidRPr="00467D89">
              <w:rPr>
                <w:sz w:val="22"/>
                <w:szCs w:val="22"/>
              </w:rPr>
              <w:t xml:space="preserve"> on </w:t>
            </w:r>
            <w:r w:rsidR="005D1D86" w:rsidRPr="00467D89">
              <w:rPr>
                <w:sz w:val="22"/>
                <w:szCs w:val="22"/>
              </w:rPr>
              <w:t>to collaboratively deliver</w:t>
            </w:r>
            <w:r w:rsidR="00963368" w:rsidRPr="00467D89">
              <w:rPr>
                <w:sz w:val="22"/>
                <w:szCs w:val="22"/>
              </w:rPr>
              <w:t xml:space="preserve"> activities</w:t>
            </w:r>
            <w:r w:rsidR="00363C6A" w:rsidRPr="00467D89">
              <w:rPr>
                <w:sz w:val="22"/>
                <w:szCs w:val="22"/>
              </w:rPr>
              <w:t xml:space="preserve"> </w:t>
            </w:r>
            <w:r w:rsidR="005D1D86" w:rsidRPr="00467D89">
              <w:rPr>
                <w:sz w:val="22"/>
                <w:szCs w:val="22"/>
              </w:rPr>
              <w:t xml:space="preserve">that </w:t>
            </w:r>
            <w:r w:rsidR="00963368" w:rsidRPr="00467D89">
              <w:rPr>
                <w:sz w:val="22"/>
                <w:szCs w:val="22"/>
              </w:rPr>
              <w:t>turning human rights from legal instruments into effective policies and practical realities.</w:t>
            </w:r>
          </w:p>
          <w:p w14:paraId="749B2FDE" w14:textId="6276639B" w:rsidR="00963368" w:rsidRPr="00467D89" w:rsidRDefault="005F4B22" w:rsidP="00F86C27">
            <w:pPr>
              <w:pStyle w:val="ListParagraph"/>
              <w:numPr>
                <w:ilvl w:val="0"/>
                <w:numId w:val="57"/>
              </w:numPr>
              <w:rPr>
                <w:b/>
                <w:bCs/>
                <w:sz w:val="18"/>
                <w:szCs w:val="18"/>
              </w:rPr>
            </w:pPr>
            <w:r w:rsidRPr="00467D89">
              <w:rPr>
                <w:sz w:val="22"/>
                <w:szCs w:val="22"/>
              </w:rPr>
              <w:t>Th</w:t>
            </w:r>
            <w:r w:rsidR="002152BB" w:rsidRPr="00467D89">
              <w:rPr>
                <w:sz w:val="22"/>
                <w:szCs w:val="22"/>
              </w:rPr>
              <w:t xml:space="preserve">e </w:t>
            </w:r>
            <w:r w:rsidR="003900F8" w:rsidRPr="00467D89">
              <w:rPr>
                <w:sz w:val="22"/>
                <w:szCs w:val="22"/>
              </w:rPr>
              <w:t>benefit</w:t>
            </w:r>
            <w:r w:rsidR="002152BB" w:rsidRPr="00467D89">
              <w:rPr>
                <w:sz w:val="22"/>
                <w:szCs w:val="22"/>
              </w:rPr>
              <w:t xml:space="preserve"> </w:t>
            </w:r>
            <w:r w:rsidR="003900F8" w:rsidRPr="00467D89">
              <w:rPr>
                <w:sz w:val="22"/>
                <w:szCs w:val="22"/>
              </w:rPr>
              <w:t xml:space="preserve">from </w:t>
            </w:r>
            <w:r w:rsidR="002152BB" w:rsidRPr="00467D89">
              <w:rPr>
                <w:sz w:val="22"/>
                <w:szCs w:val="22"/>
              </w:rPr>
              <w:t>initiatives</w:t>
            </w:r>
            <w:r w:rsidR="00A501D9" w:rsidRPr="00467D89">
              <w:rPr>
                <w:sz w:val="22"/>
                <w:szCs w:val="22"/>
              </w:rPr>
              <w:t xml:space="preserve"> </w:t>
            </w:r>
            <w:r w:rsidR="002152BB" w:rsidRPr="00467D89">
              <w:rPr>
                <w:sz w:val="22"/>
                <w:szCs w:val="22"/>
              </w:rPr>
              <w:t xml:space="preserve">undertaken with </w:t>
            </w:r>
            <w:r w:rsidR="00836557" w:rsidRPr="00467D89">
              <w:rPr>
                <w:sz w:val="22"/>
                <w:szCs w:val="22"/>
              </w:rPr>
              <w:t>several</w:t>
            </w:r>
            <w:r w:rsidR="002152BB" w:rsidRPr="00467D89">
              <w:rPr>
                <w:sz w:val="22"/>
                <w:szCs w:val="22"/>
              </w:rPr>
              <w:t xml:space="preserve"> partner</w:t>
            </w:r>
            <w:r w:rsidR="00A501D9" w:rsidRPr="00467D89">
              <w:rPr>
                <w:sz w:val="22"/>
                <w:szCs w:val="22"/>
              </w:rPr>
              <w:t xml:space="preserve">s is </w:t>
            </w:r>
            <w:r w:rsidR="003900F8" w:rsidRPr="00467D89">
              <w:rPr>
                <w:sz w:val="22"/>
                <w:szCs w:val="22"/>
              </w:rPr>
              <w:t>also illustrated</w:t>
            </w:r>
            <w:r w:rsidR="00A501D9" w:rsidRPr="00467D89">
              <w:rPr>
                <w:sz w:val="22"/>
                <w:szCs w:val="22"/>
              </w:rPr>
              <w:t xml:space="preserve"> by the </w:t>
            </w:r>
            <w:r w:rsidR="00490C61" w:rsidRPr="00467D89">
              <w:rPr>
                <w:sz w:val="22"/>
                <w:szCs w:val="22"/>
              </w:rPr>
              <w:t xml:space="preserve">renewal of </w:t>
            </w:r>
            <w:r w:rsidR="00836557" w:rsidRPr="00467D89">
              <w:rPr>
                <w:sz w:val="22"/>
                <w:szCs w:val="22"/>
              </w:rPr>
              <w:t>multiyear funding</w:t>
            </w:r>
            <w:r w:rsidR="00A501D9" w:rsidRPr="00467D89">
              <w:rPr>
                <w:sz w:val="22"/>
                <w:szCs w:val="22"/>
              </w:rPr>
              <w:t xml:space="preserve"> arrangements</w:t>
            </w:r>
            <w:r w:rsidR="00F403DE" w:rsidRPr="00467D89">
              <w:rPr>
                <w:sz w:val="22"/>
                <w:szCs w:val="22"/>
              </w:rPr>
              <w:t xml:space="preserve"> by partners</w:t>
            </w:r>
            <w:r w:rsidR="00A501D9" w:rsidRPr="00467D89">
              <w:rPr>
                <w:sz w:val="22"/>
                <w:szCs w:val="22"/>
              </w:rPr>
              <w:t xml:space="preserve">. </w:t>
            </w:r>
          </w:p>
          <w:p w14:paraId="4FBD438A" w14:textId="58EA9D35" w:rsidR="00F02A67" w:rsidRPr="00467D89" w:rsidRDefault="00B87446" w:rsidP="00F86C27">
            <w:pPr>
              <w:pStyle w:val="ListParagraph"/>
              <w:numPr>
                <w:ilvl w:val="0"/>
                <w:numId w:val="57"/>
              </w:numPr>
              <w:rPr>
                <w:sz w:val="22"/>
                <w:szCs w:val="22"/>
              </w:rPr>
            </w:pPr>
            <w:r w:rsidRPr="00467D89">
              <w:rPr>
                <w:sz w:val="22"/>
                <w:szCs w:val="22"/>
              </w:rPr>
              <w:t>The</w:t>
            </w:r>
            <w:r w:rsidR="00D60A4E" w:rsidRPr="00467D89">
              <w:rPr>
                <w:sz w:val="22"/>
                <w:szCs w:val="22"/>
              </w:rPr>
              <w:t xml:space="preserve"> activities of our business and human rights strategy </w:t>
            </w:r>
            <w:r w:rsidR="00F02A67" w:rsidRPr="00467D89">
              <w:rPr>
                <w:sz w:val="22"/>
                <w:szCs w:val="22"/>
              </w:rPr>
              <w:t>evidence</w:t>
            </w:r>
            <w:r w:rsidR="00CC516A" w:rsidRPr="00467D89">
              <w:rPr>
                <w:sz w:val="22"/>
                <w:szCs w:val="22"/>
              </w:rPr>
              <w:t xml:space="preserve"> how we have met this expectation th</w:t>
            </w:r>
            <w:r w:rsidR="00F403DE" w:rsidRPr="00467D89">
              <w:rPr>
                <w:sz w:val="22"/>
                <w:szCs w:val="22"/>
              </w:rPr>
              <w:t>r</w:t>
            </w:r>
            <w:r w:rsidR="00CC516A" w:rsidRPr="00467D89">
              <w:rPr>
                <w:sz w:val="22"/>
                <w:szCs w:val="22"/>
              </w:rPr>
              <w:t xml:space="preserve">ough the collective </w:t>
            </w:r>
            <w:r w:rsidR="00314FC8" w:rsidRPr="00467D89">
              <w:rPr>
                <w:sz w:val="22"/>
                <w:szCs w:val="22"/>
              </w:rPr>
              <w:t xml:space="preserve">results </w:t>
            </w:r>
            <w:r w:rsidR="00CC516A" w:rsidRPr="00467D89">
              <w:rPr>
                <w:sz w:val="22"/>
                <w:szCs w:val="22"/>
              </w:rPr>
              <w:t xml:space="preserve">of multiyear </w:t>
            </w:r>
            <w:r w:rsidR="00314FC8" w:rsidRPr="00467D89">
              <w:rPr>
                <w:sz w:val="22"/>
                <w:szCs w:val="22"/>
              </w:rPr>
              <w:t>activities</w:t>
            </w:r>
            <w:r w:rsidR="00CC516A" w:rsidRPr="00467D89">
              <w:rPr>
                <w:sz w:val="22"/>
                <w:szCs w:val="22"/>
              </w:rPr>
              <w:t xml:space="preserve"> in which business participants report an increased understanding of </w:t>
            </w:r>
            <w:r w:rsidR="008D1A37" w:rsidRPr="00467D89">
              <w:rPr>
                <w:sz w:val="22"/>
                <w:szCs w:val="22"/>
              </w:rPr>
              <w:t xml:space="preserve">their role </w:t>
            </w:r>
            <w:r w:rsidR="00DD2BB6" w:rsidRPr="00467D89">
              <w:rPr>
                <w:sz w:val="22"/>
                <w:szCs w:val="22"/>
              </w:rPr>
              <w:t>in</w:t>
            </w:r>
            <w:r w:rsidR="008D1A37" w:rsidRPr="00467D89">
              <w:rPr>
                <w:sz w:val="22"/>
                <w:szCs w:val="22"/>
              </w:rPr>
              <w:t xml:space="preserve"> prevent</w:t>
            </w:r>
            <w:r w:rsidR="00DD2BB6" w:rsidRPr="00467D89">
              <w:rPr>
                <w:sz w:val="22"/>
                <w:szCs w:val="22"/>
              </w:rPr>
              <w:t>ing modern slavery</w:t>
            </w:r>
            <w:r w:rsidR="003F5F54" w:rsidRPr="00467D89">
              <w:rPr>
                <w:sz w:val="22"/>
                <w:szCs w:val="22"/>
              </w:rPr>
              <w:t xml:space="preserve"> and greater capacity to take </w:t>
            </w:r>
            <w:r w:rsidR="005365E9" w:rsidRPr="00467D89">
              <w:rPr>
                <w:sz w:val="22"/>
                <w:szCs w:val="22"/>
              </w:rPr>
              <w:t xml:space="preserve">practical </w:t>
            </w:r>
            <w:r w:rsidR="003F5F54" w:rsidRPr="00467D89">
              <w:rPr>
                <w:sz w:val="22"/>
                <w:szCs w:val="22"/>
              </w:rPr>
              <w:t xml:space="preserve">action </w:t>
            </w:r>
            <w:r w:rsidR="00E528ED" w:rsidRPr="00467D89">
              <w:rPr>
                <w:sz w:val="22"/>
                <w:szCs w:val="22"/>
              </w:rPr>
              <w:t>address it</w:t>
            </w:r>
            <w:r w:rsidR="009960B8">
              <w:rPr>
                <w:sz w:val="22"/>
                <w:szCs w:val="22"/>
              </w:rPr>
              <w:t>.</w:t>
            </w:r>
            <w:r w:rsidR="00467D89">
              <w:rPr>
                <w:sz w:val="22"/>
                <w:szCs w:val="22"/>
              </w:rPr>
              <w:t>*</w:t>
            </w:r>
          </w:p>
          <w:p w14:paraId="442B7409" w14:textId="0B1C5EFB" w:rsidR="002606A6" w:rsidRPr="005C38F3" w:rsidRDefault="00F02A67" w:rsidP="005C38F3">
            <w:pPr>
              <w:rPr>
                <w:sz w:val="18"/>
                <w:szCs w:val="18"/>
              </w:rPr>
            </w:pPr>
            <w:r w:rsidRPr="005C38F3">
              <w:rPr>
                <w:sz w:val="18"/>
                <w:szCs w:val="18"/>
              </w:rPr>
              <w:t xml:space="preserve">*Commission-Defence Collaboration to support and improve cultural reform across Defence (2014–2024), Guidelines for the promotion of equal opportunity for women and girls in golf, </w:t>
            </w:r>
            <w:r w:rsidR="00811A5B" w:rsidRPr="005C38F3">
              <w:rPr>
                <w:sz w:val="18"/>
                <w:szCs w:val="18"/>
              </w:rPr>
              <w:t>Annual Business and Human Rights Dialogue</w:t>
            </w:r>
            <w:r w:rsidR="00D12B19" w:rsidRPr="005C38F3">
              <w:rPr>
                <w:sz w:val="18"/>
                <w:szCs w:val="18"/>
              </w:rPr>
              <w:t xml:space="preserve"> – </w:t>
            </w:r>
            <w:r w:rsidR="00811A5B" w:rsidRPr="005C38F3">
              <w:rPr>
                <w:sz w:val="18"/>
                <w:szCs w:val="18"/>
              </w:rPr>
              <w:t>2014 to 2019, KPMG partnership on modern slavery</w:t>
            </w:r>
            <w:r w:rsidR="002302C5" w:rsidRPr="005C38F3">
              <w:rPr>
                <w:sz w:val="18"/>
                <w:szCs w:val="18"/>
              </w:rPr>
              <w:t>.</w:t>
            </w:r>
          </w:p>
          <w:p w14:paraId="72218EA0" w14:textId="78F23596" w:rsidR="007640E8" w:rsidRDefault="00D75B29" w:rsidP="00F02A67">
            <w:pPr>
              <w:rPr>
                <w:sz w:val="22"/>
                <w:szCs w:val="22"/>
              </w:rPr>
            </w:pPr>
            <w:r>
              <w:rPr>
                <w:sz w:val="22"/>
                <w:szCs w:val="22"/>
              </w:rPr>
              <w:t>R</w:t>
            </w:r>
            <w:r w:rsidRPr="00D75B29">
              <w:rPr>
                <w:sz w:val="22"/>
                <w:szCs w:val="22"/>
              </w:rPr>
              <w:t>egional technical cooperation</w:t>
            </w:r>
            <w:r w:rsidR="007640E8" w:rsidRPr="007640E8">
              <w:rPr>
                <w:sz w:val="22"/>
                <w:szCs w:val="22"/>
              </w:rPr>
              <w:t xml:space="preserve"> </w:t>
            </w:r>
            <w:r w:rsidR="00467D89">
              <w:rPr>
                <w:sz w:val="22"/>
                <w:szCs w:val="22"/>
              </w:rPr>
              <w:t>programs</w:t>
            </w:r>
            <w:r w:rsidR="007640E8">
              <w:rPr>
                <w:sz w:val="22"/>
                <w:szCs w:val="22"/>
              </w:rPr>
              <w:t xml:space="preserve"> </w:t>
            </w:r>
          </w:p>
          <w:p w14:paraId="10BD89B5" w14:textId="13933E15" w:rsidR="001666B9" w:rsidRDefault="007640E8" w:rsidP="00F86C27">
            <w:pPr>
              <w:pStyle w:val="ListParagraph"/>
              <w:numPr>
                <w:ilvl w:val="0"/>
                <w:numId w:val="58"/>
              </w:numPr>
              <w:rPr>
                <w:sz w:val="22"/>
                <w:szCs w:val="22"/>
              </w:rPr>
            </w:pPr>
            <w:r w:rsidRPr="005F1642">
              <w:rPr>
                <w:sz w:val="22"/>
                <w:szCs w:val="22"/>
              </w:rPr>
              <w:t>Th</w:t>
            </w:r>
            <w:r w:rsidR="00111450" w:rsidRPr="005F1642">
              <w:rPr>
                <w:sz w:val="22"/>
                <w:szCs w:val="22"/>
              </w:rPr>
              <w:t>ese</w:t>
            </w:r>
            <w:r w:rsidR="00233056" w:rsidRPr="005F1642">
              <w:rPr>
                <w:sz w:val="22"/>
                <w:szCs w:val="22"/>
              </w:rPr>
              <w:t xml:space="preserve"> programs</w:t>
            </w:r>
            <w:r w:rsidR="00111450" w:rsidRPr="005F1642">
              <w:rPr>
                <w:sz w:val="22"/>
                <w:szCs w:val="22"/>
              </w:rPr>
              <w:t xml:space="preserve"> work in a long-term mu</w:t>
            </w:r>
            <w:r w:rsidR="00233056" w:rsidRPr="005F1642">
              <w:rPr>
                <w:sz w:val="22"/>
                <w:szCs w:val="22"/>
              </w:rPr>
              <w:t>lti</w:t>
            </w:r>
            <w:r w:rsidR="00111450" w:rsidRPr="005F1642">
              <w:rPr>
                <w:sz w:val="22"/>
                <w:szCs w:val="22"/>
              </w:rPr>
              <w:t>year context where thi</w:t>
            </w:r>
            <w:r w:rsidRPr="005F1642">
              <w:rPr>
                <w:sz w:val="22"/>
                <w:szCs w:val="22"/>
              </w:rPr>
              <w:t xml:space="preserve">s </w:t>
            </w:r>
            <w:r w:rsidR="00281EAF" w:rsidRPr="005F1642">
              <w:rPr>
                <w:sz w:val="22"/>
                <w:szCs w:val="22"/>
              </w:rPr>
              <w:t>expectation</w:t>
            </w:r>
            <w:r w:rsidRPr="005F1642">
              <w:rPr>
                <w:sz w:val="22"/>
                <w:szCs w:val="22"/>
              </w:rPr>
              <w:t xml:space="preserve"> </w:t>
            </w:r>
            <w:r w:rsidR="00111450" w:rsidRPr="005F1642">
              <w:rPr>
                <w:sz w:val="22"/>
                <w:szCs w:val="22"/>
              </w:rPr>
              <w:t xml:space="preserve">is progressed within the </w:t>
            </w:r>
            <w:r w:rsidR="00233056" w:rsidRPr="005F1642">
              <w:rPr>
                <w:sz w:val="22"/>
                <w:szCs w:val="22"/>
              </w:rPr>
              <w:t>challenges</w:t>
            </w:r>
            <w:r w:rsidR="00111450" w:rsidRPr="005F1642">
              <w:rPr>
                <w:sz w:val="22"/>
                <w:szCs w:val="22"/>
              </w:rPr>
              <w:t xml:space="preserve"> </w:t>
            </w:r>
            <w:r w:rsidR="00233056" w:rsidRPr="005F1642">
              <w:rPr>
                <w:sz w:val="22"/>
                <w:szCs w:val="22"/>
              </w:rPr>
              <w:t xml:space="preserve">of international </w:t>
            </w:r>
            <w:r w:rsidR="008D14C8" w:rsidRPr="005F1642">
              <w:rPr>
                <w:sz w:val="22"/>
                <w:szCs w:val="22"/>
              </w:rPr>
              <w:t>work.</w:t>
            </w:r>
            <w:r w:rsidR="00233056" w:rsidRPr="005F1642">
              <w:rPr>
                <w:sz w:val="22"/>
                <w:szCs w:val="22"/>
              </w:rPr>
              <w:t xml:space="preserve"> </w:t>
            </w:r>
            <w:r w:rsidR="00111450" w:rsidRPr="005F1642">
              <w:rPr>
                <w:sz w:val="22"/>
                <w:szCs w:val="22"/>
              </w:rPr>
              <w:t xml:space="preserve">This statement </w:t>
            </w:r>
            <w:r w:rsidR="008020F9" w:rsidRPr="005F1642">
              <w:rPr>
                <w:sz w:val="22"/>
                <w:szCs w:val="22"/>
              </w:rPr>
              <w:t>demonstrates</w:t>
            </w:r>
            <w:r w:rsidR="008D14C8" w:rsidRPr="005F1642">
              <w:rPr>
                <w:sz w:val="22"/>
                <w:szCs w:val="22"/>
              </w:rPr>
              <w:t xml:space="preserve"> </w:t>
            </w:r>
            <w:r w:rsidR="001A7004" w:rsidRPr="005F1642">
              <w:rPr>
                <w:sz w:val="22"/>
                <w:szCs w:val="22"/>
              </w:rPr>
              <w:t xml:space="preserve">progressive </w:t>
            </w:r>
            <w:r w:rsidR="006823CA" w:rsidRPr="005F1642">
              <w:rPr>
                <w:sz w:val="22"/>
                <w:szCs w:val="22"/>
              </w:rPr>
              <w:t>results</w:t>
            </w:r>
            <w:r w:rsidR="00DC28B7" w:rsidRPr="005F1642">
              <w:rPr>
                <w:sz w:val="22"/>
                <w:szCs w:val="22"/>
              </w:rPr>
              <w:t xml:space="preserve"> towards this expectation</w:t>
            </w:r>
            <w:r w:rsidR="006823CA" w:rsidRPr="005F1642">
              <w:rPr>
                <w:sz w:val="22"/>
                <w:szCs w:val="22"/>
              </w:rPr>
              <w:t xml:space="preserve"> that include the </w:t>
            </w:r>
            <w:r w:rsidR="0094370B" w:rsidRPr="005F1642">
              <w:rPr>
                <w:sz w:val="22"/>
                <w:szCs w:val="22"/>
              </w:rPr>
              <w:t>strengthening</w:t>
            </w:r>
            <w:r w:rsidR="00BC155D" w:rsidRPr="005F1642">
              <w:rPr>
                <w:sz w:val="22"/>
                <w:szCs w:val="22"/>
              </w:rPr>
              <w:t xml:space="preserve"> of </w:t>
            </w:r>
            <w:r w:rsidR="0094370B" w:rsidRPr="005F1642">
              <w:rPr>
                <w:sz w:val="22"/>
                <w:szCs w:val="22"/>
              </w:rPr>
              <w:t xml:space="preserve">relationships between the Commission and the key implementing </w:t>
            </w:r>
            <w:r w:rsidR="00F67DFE" w:rsidRPr="005F1642">
              <w:rPr>
                <w:sz w:val="22"/>
                <w:szCs w:val="22"/>
              </w:rPr>
              <w:t xml:space="preserve">State </w:t>
            </w:r>
            <w:r w:rsidR="0094370B" w:rsidRPr="005F1642">
              <w:rPr>
                <w:sz w:val="22"/>
                <w:szCs w:val="22"/>
              </w:rPr>
              <w:t>partners</w:t>
            </w:r>
            <w:r w:rsidR="00DC28B7" w:rsidRPr="005F1642">
              <w:rPr>
                <w:sz w:val="22"/>
                <w:szCs w:val="22"/>
              </w:rPr>
              <w:t xml:space="preserve">, </w:t>
            </w:r>
            <w:r w:rsidR="00941B45" w:rsidRPr="005F1642">
              <w:rPr>
                <w:sz w:val="22"/>
                <w:szCs w:val="22"/>
              </w:rPr>
              <w:t xml:space="preserve">positive </w:t>
            </w:r>
            <w:r w:rsidR="00987B62" w:rsidRPr="005F1642">
              <w:rPr>
                <w:sz w:val="22"/>
                <w:szCs w:val="22"/>
              </w:rPr>
              <w:t xml:space="preserve">learning </w:t>
            </w:r>
            <w:r w:rsidR="00941B45" w:rsidRPr="005F1642">
              <w:rPr>
                <w:sz w:val="22"/>
                <w:szCs w:val="22"/>
              </w:rPr>
              <w:t xml:space="preserve">outcomes from </w:t>
            </w:r>
            <w:r w:rsidR="00987B62" w:rsidRPr="005F1642">
              <w:rPr>
                <w:sz w:val="22"/>
                <w:szCs w:val="22"/>
              </w:rPr>
              <w:t>the annual program</w:t>
            </w:r>
            <w:r w:rsidR="00DC28B7" w:rsidRPr="005F1642">
              <w:rPr>
                <w:sz w:val="22"/>
                <w:szCs w:val="22"/>
              </w:rPr>
              <w:t>s</w:t>
            </w:r>
            <w:r w:rsidR="00987B62" w:rsidRPr="005F1642">
              <w:rPr>
                <w:sz w:val="22"/>
                <w:szCs w:val="22"/>
              </w:rPr>
              <w:t xml:space="preserve"> of</w:t>
            </w:r>
            <w:r w:rsidR="004B1B6C" w:rsidRPr="005F1642">
              <w:rPr>
                <w:sz w:val="22"/>
                <w:szCs w:val="22"/>
              </w:rPr>
              <w:t xml:space="preserve"> human right</w:t>
            </w:r>
            <w:r w:rsidR="0068060C">
              <w:rPr>
                <w:sz w:val="22"/>
                <w:szCs w:val="22"/>
              </w:rPr>
              <w:t>s</w:t>
            </w:r>
            <w:r w:rsidR="00987B62" w:rsidRPr="005F1642">
              <w:rPr>
                <w:sz w:val="22"/>
                <w:szCs w:val="22"/>
              </w:rPr>
              <w:t xml:space="preserve"> educational and </w:t>
            </w:r>
            <w:r w:rsidR="00DC46F5" w:rsidRPr="005F1642">
              <w:rPr>
                <w:sz w:val="22"/>
                <w:szCs w:val="22"/>
              </w:rPr>
              <w:t>knowledge</w:t>
            </w:r>
            <w:r w:rsidR="00987B62" w:rsidRPr="005F1642">
              <w:rPr>
                <w:sz w:val="22"/>
                <w:szCs w:val="22"/>
              </w:rPr>
              <w:t xml:space="preserve"> exchange </w:t>
            </w:r>
            <w:r w:rsidR="00DC28B7" w:rsidRPr="005F1642">
              <w:rPr>
                <w:sz w:val="22"/>
                <w:szCs w:val="22"/>
              </w:rPr>
              <w:t>events</w:t>
            </w:r>
            <w:r w:rsidR="004B1B6C" w:rsidRPr="005F1642">
              <w:rPr>
                <w:sz w:val="22"/>
                <w:szCs w:val="22"/>
              </w:rPr>
              <w:t xml:space="preserve"> </w:t>
            </w:r>
            <w:r w:rsidR="000F1AE6" w:rsidRPr="005F1642">
              <w:rPr>
                <w:sz w:val="22"/>
                <w:szCs w:val="22"/>
              </w:rPr>
              <w:t xml:space="preserve">and the </w:t>
            </w:r>
            <w:r w:rsidR="004B1B6C" w:rsidRPr="005F1642">
              <w:rPr>
                <w:sz w:val="22"/>
                <w:szCs w:val="22"/>
              </w:rPr>
              <w:t xml:space="preserve">commencement of </w:t>
            </w:r>
            <w:r w:rsidR="004B1B6C" w:rsidRPr="0068060C">
              <w:rPr>
                <w:sz w:val="22"/>
                <w:szCs w:val="22"/>
              </w:rPr>
              <w:t xml:space="preserve">technical </w:t>
            </w:r>
            <w:r w:rsidR="004B1B6C" w:rsidRPr="005F1642">
              <w:rPr>
                <w:sz w:val="22"/>
                <w:szCs w:val="22"/>
              </w:rPr>
              <w:t xml:space="preserve">information resources. </w:t>
            </w:r>
          </w:p>
          <w:p w14:paraId="15B61592" w14:textId="3E77BFD5" w:rsidR="00281EAF" w:rsidRPr="00482D46" w:rsidRDefault="005F1642" w:rsidP="00482D46">
            <w:pPr>
              <w:pStyle w:val="ListParagraph"/>
              <w:ind w:left="360"/>
              <w:rPr>
                <w:sz w:val="22"/>
                <w:szCs w:val="22"/>
              </w:rPr>
            </w:pPr>
            <w:r>
              <w:rPr>
                <w:sz w:val="22"/>
                <w:szCs w:val="22"/>
              </w:rPr>
              <w:lastRenderedPageBreak/>
              <w:t xml:space="preserve">With the onset of the COVID-19 these programs </w:t>
            </w:r>
            <w:r w:rsidR="003F12D4">
              <w:rPr>
                <w:sz w:val="22"/>
                <w:szCs w:val="22"/>
              </w:rPr>
              <w:t>pivot</w:t>
            </w:r>
            <w:r w:rsidR="00A02EBF">
              <w:rPr>
                <w:sz w:val="22"/>
                <w:szCs w:val="22"/>
              </w:rPr>
              <w:t>ed to</w:t>
            </w:r>
            <w:r w:rsidR="003F12D4">
              <w:rPr>
                <w:sz w:val="22"/>
                <w:szCs w:val="22"/>
              </w:rPr>
              <w:t xml:space="preserve"> </w:t>
            </w:r>
            <w:r w:rsidR="001666B9" w:rsidRPr="001666B9">
              <w:rPr>
                <w:sz w:val="22"/>
                <w:szCs w:val="22"/>
                <w:lang w:val="en-US"/>
              </w:rPr>
              <w:t>blended learning model</w:t>
            </w:r>
            <w:r w:rsidR="00A02EBF">
              <w:rPr>
                <w:sz w:val="22"/>
                <w:szCs w:val="22"/>
                <w:lang w:val="en-US"/>
              </w:rPr>
              <w:t>s</w:t>
            </w:r>
            <w:r w:rsidR="001666B9" w:rsidRPr="001666B9">
              <w:rPr>
                <w:sz w:val="22"/>
                <w:szCs w:val="22"/>
                <w:lang w:val="en-US"/>
              </w:rPr>
              <w:t xml:space="preserve">. This combination of online modules and interactive sessions allows </w:t>
            </w:r>
            <w:r w:rsidR="00482D46" w:rsidRPr="001666B9">
              <w:rPr>
                <w:sz w:val="22"/>
                <w:szCs w:val="22"/>
                <w:lang w:val="en-US"/>
              </w:rPr>
              <w:t>the capacity</w:t>
            </w:r>
            <w:r w:rsidR="001666B9" w:rsidRPr="001666B9">
              <w:rPr>
                <w:sz w:val="22"/>
                <w:szCs w:val="22"/>
                <w:lang w:val="en-US"/>
              </w:rPr>
              <w:t>-building work to continue, despite the travel restrictions</w:t>
            </w:r>
            <w:r w:rsidR="00482D46">
              <w:rPr>
                <w:sz w:val="22"/>
                <w:szCs w:val="22"/>
                <w:lang w:val="en-US"/>
              </w:rPr>
              <w:t xml:space="preserve">. </w:t>
            </w:r>
            <w:r w:rsidR="00281EAF" w:rsidRPr="00482D46">
              <w:rPr>
                <w:sz w:val="22"/>
                <w:szCs w:val="22"/>
              </w:rPr>
              <w:t>The value of these initiatives</w:t>
            </w:r>
            <w:r w:rsidR="00BD436D" w:rsidRPr="00482D46">
              <w:rPr>
                <w:sz w:val="22"/>
                <w:szCs w:val="22"/>
              </w:rPr>
              <w:t xml:space="preserve"> to both the </w:t>
            </w:r>
            <w:r w:rsidR="00A1029B" w:rsidRPr="00482D46">
              <w:rPr>
                <w:sz w:val="22"/>
                <w:szCs w:val="22"/>
              </w:rPr>
              <w:t>regional</w:t>
            </w:r>
            <w:r w:rsidR="00BD436D" w:rsidRPr="00482D46">
              <w:rPr>
                <w:sz w:val="22"/>
                <w:szCs w:val="22"/>
              </w:rPr>
              <w:t xml:space="preserve"> countries and </w:t>
            </w:r>
            <w:r w:rsidR="00A1029B" w:rsidRPr="00482D46">
              <w:rPr>
                <w:sz w:val="22"/>
                <w:szCs w:val="22"/>
              </w:rPr>
              <w:t xml:space="preserve">the Australian </w:t>
            </w:r>
            <w:r w:rsidR="00F565B9">
              <w:rPr>
                <w:sz w:val="22"/>
                <w:szCs w:val="22"/>
              </w:rPr>
              <w:t>G</w:t>
            </w:r>
            <w:r w:rsidR="00A1029B" w:rsidRPr="00482D46">
              <w:rPr>
                <w:sz w:val="22"/>
                <w:szCs w:val="22"/>
              </w:rPr>
              <w:t>overnment</w:t>
            </w:r>
            <w:r w:rsidR="00281EAF" w:rsidRPr="00482D46">
              <w:rPr>
                <w:sz w:val="22"/>
                <w:szCs w:val="22"/>
              </w:rPr>
              <w:t xml:space="preserve"> is </w:t>
            </w:r>
            <w:r w:rsidR="00482D46">
              <w:rPr>
                <w:sz w:val="22"/>
                <w:szCs w:val="22"/>
              </w:rPr>
              <w:t xml:space="preserve">further </w:t>
            </w:r>
            <w:r w:rsidR="00281EAF" w:rsidRPr="00482D46">
              <w:rPr>
                <w:sz w:val="22"/>
                <w:szCs w:val="22"/>
              </w:rPr>
              <w:t>illustrated by the extension</w:t>
            </w:r>
            <w:r w:rsidR="00482D46">
              <w:rPr>
                <w:sz w:val="22"/>
                <w:szCs w:val="22"/>
              </w:rPr>
              <w:t xml:space="preserve">s </w:t>
            </w:r>
            <w:r w:rsidR="00281EAF" w:rsidRPr="00482D46">
              <w:rPr>
                <w:sz w:val="22"/>
                <w:szCs w:val="22"/>
              </w:rPr>
              <w:t xml:space="preserve">to the scope </w:t>
            </w:r>
            <w:r w:rsidR="00DC46F5" w:rsidRPr="00482D46">
              <w:rPr>
                <w:sz w:val="22"/>
                <w:szCs w:val="22"/>
              </w:rPr>
              <w:t xml:space="preserve">of </w:t>
            </w:r>
            <w:r w:rsidR="00467D89" w:rsidRPr="00482D46">
              <w:rPr>
                <w:sz w:val="22"/>
                <w:szCs w:val="22"/>
              </w:rPr>
              <w:t>programs</w:t>
            </w:r>
            <w:r w:rsidR="005F7579">
              <w:rPr>
                <w:sz w:val="22"/>
                <w:szCs w:val="22"/>
              </w:rPr>
              <w:t xml:space="preserve"> in both countries</w:t>
            </w:r>
            <w:r w:rsidR="00467D89" w:rsidRPr="00482D46">
              <w:rPr>
                <w:sz w:val="22"/>
                <w:szCs w:val="22"/>
              </w:rPr>
              <w:t>.</w:t>
            </w:r>
            <w:r w:rsidR="00F32279" w:rsidRPr="00482D46">
              <w:rPr>
                <w:sz w:val="22"/>
                <w:szCs w:val="22"/>
              </w:rPr>
              <w:t>*</w:t>
            </w:r>
          </w:p>
          <w:p w14:paraId="720AD497" w14:textId="13609DA0" w:rsidR="003107BB" w:rsidRPr="00C3621C" w:rsidRDefault="000E6BDA" w:rsidP="00681DA9">
            <w:pPr>
              <w:ind w:left="360"/>
              <w:rPr>
                <w:sz w:val="18"/>
                <w:szCs w:val="18"/>
              </w:rPr>
            </w:pPr>
            <w:r w:rsidRPr="00C3621C">
              <w:rPr>
                <w:sz w:val="18"/>
                <w:szCs w:val="18"/>
              </w:rPr>
              <w:t>*</w:t>
            </w:r>
            <w:r w:rsidR="001B04EF" w:rsidRPr="00C3621C">
              <w:rPr>
                <w:sz w:val="18"/>
                <w:szCs w:val="18"/>
              </w:rPr>
              <w:t xml:space="preserve">Vietnam Human Rights Fund 2017–2021, </w:t>
            </w:r>
            <w:r w:rsidR="00C3621C" w:rsidRPr="00C3621C">
              <w:rPr>
                <w:sz w:val="18"/>
                <w:szCs w:val="18"/>
              </w:rPr>
              <w:t xml:space="preserve">Human Rights, Technology and Cyber Security in Vietnam, </w:t>
            </w:r>
            <w:r w:rsidRPr="00C3621C">
              <w:rPr>
                <w:sz w:val="18"/>
                <w:szCs w:val="18"/>
              </w:rPr>
              <w:t>Lao PDR-Australia Human Rights Technical Cooperation Program</w:t>
            </w:r>
            <w:r w:rsidR="008178D8">
              <w:rPr>
                <w:sz w:val="18"/>
                <w:szCs w:val="18"/>
              </w:rPr>
              <w:t>.</w:t>
            </w:r>
          </w:p>
        </w:tc>
      </w:tr>
      <w:tr w:rsidR="003107BB" w:rsidRPr="00577E60" w14:paraId="65933929" w14:textId="77777777" w:rsidTr="008010CC">
        <w:tc>
          <w:tcPr>
            <w:tcW w:w="5000" w:type="pct"/>
            <w:gridSpan w:val="2"/>
          </w:tcPr>
          <w:p w14:paraId="5F4C6A88" w14:textId="387E3211" w:rsidR="008165F0" w:rsidRDefault="003446CA" w:rsidP="00130914">
            <w:pPr>
              <w:spacing w:before="120" w:after="120"/>
              <w:rPr>
                <w:sz w:val="22"/>
                <w:szCs w:val="22"/>
              </w:rPr>
            </w:pPr>
            <w:r>
              <w:rPr>
                <w:sz w:val="22"/>
                <w:szCs w:val="22"/>
              </w:rPr>
              <w:lastRenderedPageBreak/>
              <w:t xml:space="preserve">Critical to achieving this goal is the development of effective partnerships at the community level and </w:t>
            </w:r>
            <w:r w:rsidR="0070385F">
              <w:rPr>
                <w:sz w:val="22"/>
                <w:szCs w:val="22"/>
              </w:rPr>
              <w:t xml:space="preserve">with sectors of society, such as sporting organisations and the business community. </w:t>
            </w:r>
            <w:r w:rsidR="00BA3E2B">
              <w:rPr>
                <w:sz w:val="22"/>
                <w:szCs w:val="22"/>
              </w:rPr>
              <w:t>The Commission is currently revamping its national anti-racism strategy which has the potential to foster many partnerships across different sectors, and provide a basis for greater collaboration across sectors.</w:t>
            </w:r>
          </w:p>
          <w:p w14:paraId="065F9957" w14:textId="68E89476" w:rsidR="00EF1F13" w:rsidRDefault="00FB4C08" w:rsidP="00130914">
            <w:pPr>
              <w:spacing w:before="120" w:after="120"/>
              <w:rPr>
                <w:sz w:val="22"/>
                <w:szCs w:val="22"/>
              </w:rPr>
            </w:pPr>
            <w:r>
              <w:rPr>
                <w:sz w:val="22"/>
                <w:szCs w:val="22"/>
              </w:rPr>
              <w:t>The Commission has formed effective partnerships with sporting organisations through its work on child safety, as well as sports specific guidance to assist compliance with discrimination laws and in assisting cultural reform initiatives. The challenges to undertaking this work relate to our small staffing footprint to progress partnerships and the need for individual activities to be fully funded (requiring us to be agile and flexible in staffing projects at short notice).</w:t>
            </w:r>
            <w:r w:rsidR="009C4B9A">
              <w:rPr>
                <w:sz w:val="22"/>
                <w:szCs w:val="22"/>
              </w:rPr>
              <w:t xml:space="preserve"> </w:t>
            </w:r>
          </w:p>
          <w:p w14:paraId="65F2D554" w14:textId="77777777" w:rsidR="0053615D" w:rsidRDefault="0070385F" w:rsidP="00130914">
            <w:pPr>
              <w:spacing w:before="120" w:after="120"/>
              <w:rPr>
                <w:sz w:val="22"/>
                <w:szCs w:val="22"/>
              </w:rPr>
            </w:pPr>
            <w:r>
              <w:rPr>
                <w:sz w:val="22"/>
                <w:szCs w:val="22"/>
              </w:rPr>
              <w:t xml:space="preserve">Effective community partnerships </w:t>
            </w:r>
            <w:r w:rsidR="008165F0">
              <w:rPr>
                <w:sz w:val="22"/>
                <w:szCs w:val="22"/>
              </w:rPr>
              <w:t xml:space="preserve">also </w:t>
            </w:r>
            <w:r>
              <w:rPr>
                <w:sz w:val="22"/>
                <w:szCs w:val="22"/>
              </w:rPr>
              <w:t xml:space="preserve">enable the Commission </w:t>
            </w:r>
            <w:r w:rsidR="004B33F6">
              <w:rPr>
                <w:sz w:val="22"/>
                <w:szCs w:val="22"/>
              </w:rPr>
              <w:t>to</w:t>
            </w:r>
            <w:r w:rsidR="00231E81">
              <w:rPr>
                <w:sz w:val="22"/>
                <w:szCs w:val="22"/>
              </w:rPr>
              <w:t xml:space="preserve"> </w:t>
            </w:r>
            <w:r w:rsidR="004B33F6">
              <w:rPr>
                <w:sz w:val="22"/>
                <w:szCs w:val="22"/>
              </w:rPr>
              <w:t xml:space="preserve">access members of the community </w:t>
            </w:r>
            <w:r w:rsidR="004B33F6" w:rsidRPr="000D2505">
              <w:rPr>
                <w:sz w:val="22"/>
                <w:szCs w:val="22"/>
              </w:rPr>
              <w:t>who may be distrusting of government or otherwise difficult to access</w:t>
            </w:r>
            <w:r w:rsidR="004B33F6">
              <w:rPr>
                <w:sz w:val="22"/>
                <w:szCs w:val="22"/>
              </w:rPr>
              <w:t xml:space="preserve">. </w:t>
            </w:r>
          </w:p>
          <w:p w14:paraId="2C9B86E8" w14:textId="7A9653E2" w:rsidR="003107BB" w:rsidRPr="0068060C" w:rsidRDefault="00B05CE9" w:rsidP="00130914">
            <w:pPr>
              <w:spacing w:before="120" w:after="120"/>
              <w:rPr>
                <w:sz w:val="22"/>
                <w:szCs w:val="22"/>
              </w:rPr>
            </w:pPr>
            <w:r>
              <w:rPr>
                <w:sz w:val="22"/>
                <w:szCs w:val="22"/>
              </w:rPr>
              <w:t xml:space="preserve">The Commission has a high degree of trust </w:t>
            </w:r>
            <w:r w:rsidR="00165899">
              <w:rPr>
                <w:sz w:val="22"/>
                <w:szCs w:val="22"/>
              </w:rPr>
              <w:t>at the community level which</w:t>
            </w:r>
            <w:r w:rsidR="00C941E9">
              <w:rPr>
                <w:sz w:val="22"/>
                <w:szCs w:val="22"/>
              </w:rPr>
              <w:t xml:space="preserve"> can</w:t>
            </w:r>
            <w:r w:rsidR="00165899">
              <w:rPr>
                <w:sz w:val="22"/>
                <w:szCs w:val="22"/>
              </w:rPr>
              <w:t xml:space="preserve"> </w:t>
            </w:r>
            <w:r w:rsidR="0053615D">
              <w:rPr>
                <w:sz w:val="22"/>
                <w:szCs w:val="22"/>
              </w:rPr>
              <w:t xml:space="preserve">assist </w:t>
            </w:r>
            <w:r w:rsidR="00165899">
              <w:rPr>
                <w:sz w:val="22"/>
                <w:szCs w:val="22"/>
              </w:rPr>
              <w:t>this work</w:t>
            </w:r>
            <w:r w:rsidR="009F7A41">
              <w:rPr>
                <w:sz w:val="22"/>
                <w:szCs w:val="22"/>
              </w:rPr>
              <w:t xml:space="preserve">. It </w:t>
            </w:r>
            <w:r w:rsidR="00080D57">
              <w:rPr>
                <w:sz w:val="22"/>
                <w:szCs w:val="22"/>
              </w:rPr>
              <w:t>means that we are able to engage in dialogue that would not always be achievable for mainline government departments</w:t>
            </w:r>
            <w:r w:rsidR="00165899">
              <w:rPr>
                <w:sz w:val="22"/>
                <w:szCs w:val="22"/>
              </w:rPr>
              <w:t>.</w:t>
            </w:r>
            <w:r w:rsidR="00282B3C">
              <w:rPr>
                <w:sz w:val="22"/>
                <w:szCs w:val="22"/>
              </w:rPr>
              <w:t xml:space="preserve"> </w:t>
            </w:r>
            <w:r w:rsidR="00D3689B">
              <w:rPr>
                <w:sz w:val="22"/>
                <w:szCs w:val="22"/>
              </w:rPr>
              <w:t xml:space="preserve">For example, the Commission’s </w:t>
            </w:r>
            <w:r w:rsidR="00D3689B">
              <w:rPr>
                <w:i/>
                <w:iCs/>
                <w:sz w:val="22"/>
                <w:szCs w:val="22"/>
              </w:rPr>
              <w:t>Wiyi Yan</w:t>
            </w:r>
            <w:r w:rsidR="00750FDB">
              <w:rPr>
                <w:i/>
                <w:iCs/>
                <w:sz w:val="22"/>
                <w:szCs w:val="22"/>
              </w:rPr>
              <w:t>i</w:t>
            </w:r>
            <w:r w:rsidR="00D3689B">
              <w:rPr>
                <w:i/>
                <w:iCs/>
                <w:sz w:val="22"/>
                <w:szCs w:val="22"/>
              </w:rPr>
              <w:t xml:space="preserve"> U Thangani </w:t>
            </w:r>
            <w:r w:rsidR="00D3689B">
              <w:rPr>
                <w:sz w:val="22"/>
                <w:szCs w:val="22"/>
              </w:rPr>
              <w:t>project is a joint initiative with the National Indigenous Australians Agency, which has assisted this government department to understand issues faced by indigenous women and girls</w:t>
            </w:r>
            <w:r w:rsidR="00F511AA">
              <w:rPr>
                <w:sz w:val="22"/>
                <w:szCs w:val="22"/>
              </w:rPr>
              <w:t xml:space="preserve">. </w:t>
            </w:r>
            <w:r w:rsidR="001A72FC">
              <w:rPr>
                <w:sz w:val="22"/>
                <w:szCs w:val="22"/>
              </w:rPr>
              <w:t xml:space="preserve">Our </w:t>
            </w:r>
            <w:r w:rsidR="00E324AB">
              <w:rPr>
                <w:sz w:val="22"/>
                <w:szCs w:val="22"/>
              </w:rPr>
              <w:t>capacity building</w:t>
            </w:r>
            <w:r w:rsidR="001A72FC">
              <w:rPr>
                <w:sz w:val="22"/>
                <w:szCs w:val="22"/>
              </w:rPr>
              <w:t xml:space="preserve"> potential</w:t>
            </w:r>
            <w:r w:rsidR="000E5E6A">
              <w:rPr>
                <w:sz w:val="22"/>
                <w:szCs w:val="22"/>
              </w:rPr>
              <w:t xml:space="preserve"> </w:t>
            </w:r>
            <w:r w:rsidR="00282B3C">
              <w:rPr>
                <w:sz w:val="22"/>
                <w:szCs w:val="22"/>
              </w:rPr>
              <w:t>is often recognised by government</w:t>
            </w:r>
            <w:r w:rsidR="000605A0">
              <w:rPr>
                <w:sz w:val="22"/>
                <w:szCs w:val="22"/>
              </w:rPr>
              <w:t xml:space="preserve"> but is under-utilised to investigate complex human rights challenges that exist in Australia.</w:t>
            </w:r>
            <w:r w:rsidR="00165899">
              <w:rPr>
                <w:sz w:val="22"/>
                <w:szCs w:val="22"/>
              </w:rPr>
              <w:t xml:space="preserve"> </w:t>
            </w:r>
            <w:r w:rsidR="008803BE">
              <w:rPr>
                <w:sz w:val="22"/>
                <w:szCs w:val="22"/>
              </w:rPr>
              <w:t xml:space="preserve">The </w:t>
            </w:r>
            <w:r w:rsidR="00165899">
              <w:rPr>
                <w:sz w:val="22"/>
                <w:szCs w:val="22"/>
              </w:rPr>
              <w:t>challenge</w:t>
            </w:r>
            <w:r>
              <w:rPr>
                <w:sz w:val="22"/>
                <w:szCs w:val="22"/>
              </w:rPr>
              <w:t xml:space="preserve"> </w:t>
            </w:r>
            <w:r w:rsidR="00165899">
              <w:rPr>
                <w:sz w:val="22"/>
                <w:szCs w:val="22"/>
              </w:rPr>
              <w:t>we face is</w:t>
            </w:r>
            <w:r>
              <w:rPr>
                <w:sz w:val="22"/>
                <w:szCs w:val="22"/>
              </w:rPr>
              <w:t xml:space="preserve"> </w:t>
            </w:r>
            <w:r w:rsidR="00165899">
              <w:rPr>
                <w:sz w:val="22"/>
                <w:szCs w:val="22"/>
              </w:rPr>
              <w:t xml:space="preserve">to </w:t>
            </w:r>
            <w:r w:rsidR="00AF5E12">
              <w:rPr>
                <w:sz w:val="22"/>
                <w:szCs w:val="22"/>
              </w:rPr>
              <w:t xml:space="preserve">build awareness of our processes and to </w:t>
            </w:r>
            <w:r w:rsidR="008803BE">
              <w:rPr>
                <w:sz w:val="22"/>
                <w:szCs w:val="22"/>
              </w:rPr>
              <w:t>promote</w:t>
            </w:r>
            <w:r w:rsidR="001A72FC">
              <w:rPr>
                <w:sz w:val="22"/>
                <w:szCs w:val="22"/>
              </w:rPr>
              <w:t xml:space="preserve"> of this function</w:t>
            </w:r>
            <w:r w:rsidR="00AF5E12">
              <w:rPr>
                <w:sz w:val="22"/>
                <w:szCs w:val="22"/>
              </w:rPr>
              <w:t>.</w:t>
            </w:r>
            <w:r w:rsidR="00F9336B">
              <w:rPr>
                <w:sz w:val="22"/>
                <w:szCs w:val="22"/>
              </w:rPr>
              <w:t xml:space="preserve"> </w:t>
            </w:r>
          </w:p>
        </w:tc>
      </w:tr>
    </w:tbl>
    <w:p w14:paraId="1072F6FC" w14:textId="78FD74CF" w:rsidR="006F216C" w:rsidRDefault="006F216C" w:rsidP="00EB5010"/>
    <w:p w14:paraId="2E772056" w14:textId="77777777" w:rsidR="006F216C" w:rsidRDefault="006F216C">
      <w:pPr>
        <w:keepLines w:val="0"/>
        <w:spacing w:before="0" w:after="0"/>
      </w:pPr>
      <w:r>
        <w:br w:type="page"/>
      </w:r>
    </w:p>
    <w:p w14:paraId="54A7ACE8" w14:textId="4FA60955" w:rsidR="003107BB" w:rsidRDefault="003107BB" w:rsidP="003107BB">
      <w:pPr>
        <w:pStyle w:val="AHRCHeading2"/>
      </w:pPr>
      <w:bookmarkStart w:id="223" w:name="_Toc52124089"/>
      <w:r>
        <w:lastRenderedPageBreak/>
        <w:t>Goal 4</w:t>
      </w:r>
      <w:bookmarkEnd w:id="223"/>
    </w:p>
    <w:p w14:paraId="3FA114A7" w14:textId="77777777" w:rsidR="003107BB" w:rsidRDefault="003107BB" w:rsidP="003107BB">
      <w:r>
        <w:t>Outcome 4.1 (PBS target)</w:t>
      </w:r>
    </w:p>
    <w:tbl>
      <w:tblPr>
        <w:tblStyle w:val="TableGrid"/>
        <w:tblW w:w="5000" w:type="pct"/>
        <w:tblBorders>
          <w:top w:val="single" w:sz="4" w:space="0" w:color="DEEAF6" w:themeColor="accent1" w:themeTint="33"/>
          <w:left w:val="single" w:sz="4" w:space="0" w:color="DEEAF6" w:themeColor="accent1" w:themeTint="33"/>
          <w:bottom w:val="single" w:sz="4" w:space="0" w:color="DEEAF6" w:themeColor="accent1" w:themeTint="33"/>
          <w:right w:val="single" w:sz="4" w:space="0" w:color="DEEAF6" w:themeColor="accent1" w:themeTint="33"/>
          <w:insideH w:val="single" w:sz="4" w:space="0" w:color="DEEAF6" w:themeColor="accent1" w:themeTint="33"/>
          <w:insideV w:val="single" w:sz="4" w:space="0" w:color="DEEAF6" w:themeColor="accent1" w:themeTint="33"/>
        </w:tblBorders>
        <w:tblLook w:val="04A0" w:firstRow="1" w:lastRow="0" w:firstColumn="1" w:lastColumn="0" w:noHBand="0" w:noVBand="1"/>
      </w:tblPr>
      <w:tblGrid>
        <w:gridCol w:w="1863"/>
        <w:gridCol w:w="7197"/>
      </w:tblGrid>
      <w:tr w:rsidR="009E4AEA" w:rsidRPr="009E4AEA" w14:paraId="7B851766" w14:textId="77777777" w:rsidTr="009E4AEA">
        <w:tc>
          <w:tcPr>
            <w:tcW w:w="1028" w:type="pct"/>
            <w:shd w:val="clear" w:color="auto" w:fill="107896"/>
            <w:vAlign w:val="bottom"/>
          </w:tcPr>
          <w:p w14:paraId="21A21260" w14:textId="77777777" w:rsidR="003107BB" w:rsidRPr="009E4AEA" w:rsidRDefault="003107BB" w:rsidP="009E4AEA">
            <w:pPr>
              <w:spacing w:before="120" w:after="120"/>
              <w:rPr>
                <w:b/>
                <w:bCs/>
                <w:color w:val="FFFFFF" w:themeColor="background1"/>
                <w:sz w:val="22"/>
                <w:szCs w:val="22"/>
              </w:rPr>
            </w:pPr>
            <w:r w:rsidRPr="009E4AEA">
              <w:rPr>
                <w:b/>
                <w:bCs/>
                <w:color w:val="FFFFFF" w:themeColor="background1"/>
                <w:sz w:val="22"/>
                <w:szCs w:val="22"/>
              </w:rPr>
              <w:t xml:space="preserve">Performance expectation </w:t>
            </w:r>
          </w:p>
        </w:tc>
        <w:tc>
          <w:tcPr>
            <w:tcW w:w="3972" w:type="pct"/>
            <w:shd w:val="clear" w:color="auto" w:fill="107896"/>
            <w:vAlign w:val="bottom"/>
          </w:tcPr>
          <w:p w14:paraId="61A7C032" w14:textId="34B5554E" w:rsidR="003107BB" w:rsidRPr="009E4AEA" w:rsidRDefault="00E10CDC" w:rsidP="009E4AEA">
            <w:pPr>
              <w:spacing w:before="120" w:after="120"/>
              <w:jc w:val="center"/>
              <w:rPr>
                <w:color w:val="FFFFFF" w:themeColor="background1"/>
                <w:sz w:val="22"/>
                <w:szCs w:val="22"/>
              </w:rPr>
            </w:pPr>
            <w:r w:rsidRPr="009E4AEA">
              <w:rPr>
                <w:b/>
                <w:bCs/>
                <w:color w:val="FFFFFF" w:themeColor="background1"/>
                <w:sz w:val="22"/>
                <w:szCs w:val="22"/>
              </w:rPr>
              <w:t>To what extent did we meet it?</w:t>
            </w:r>
          </w:p>
        </w:tc>
      </w:tr>
      <w:tr w:rsidR="003107BB" w:rsidRPr="00577E60" w14:paraId="74FDB9BC" w14:textId="77777777" w:rsidTr="009E4AEA">
        <w:tc>
          <w:tcPr>
            <w:tcW w:w="1028" w:type="pct"/>
          </w:tcPr>
          <w:p w14:paraId="250AE632" w14:textId="77777777" w:rsidR="002606A6" w:rsidRPr="009E4AEA" w:rsidRDefault="002606A6" w:rsidP="008B575C">
            <w:pPr>
              <w:spacing w:before="120" w:after="120"/>
              <w:rPr>
                <w:rFonts w:eastAsia="Times New Roman" w:cs="Open Sans"/>
                <w:b/>
                <w:bCs/>
                <w:color w:val="107896"/>
                <w:sz w:val="22"/>
                <w:szCs w:val="20"/>
              </w:rPr>
            </w:pPr>
            <w:r w:rsidRPr="009E4AEA">
              <w:rPr>
                <w:rFonts w:eastAsia="Times New Roman" w:cs="Open Sans"/>
                <w:b/>
                <w:bCs/>
                <w:color w:val="107896"/>
                <w:sz w:val="22"/>
                <w:szCs w:val="20"/>
              </w:rPr>
              <w:t xml:space="preserve">For outcome 4.1 </w:t>
            </w:r>
          </w:p>
          <w:p w14:paraId="3BDFB112" w14:textId="2EDB103E" w:rsidR="003107BB" w:rsidRPr="00B22D9D" w:rsidRDefault="003107BB" w:rsidP="00130914">
            <w:pPr>
              <w:spacing w:before="120" w:after="120"/>
              <w:rPr>
                <w:b/>
                <w:bCs/>
                <w:sz w:val="22"/>
                <w:szCs w:val="20"/>
              </w:rPr>
            </w:pPr>
            <w:r w:rsidRPr="00B22D9D">
              <w:rPr>
                <w:rFonts w:eastAsia="Times New Roman" w:cs="Open Sans"/>
                <w:color w:val="000000" w:themeColor="text1"/>
                <w:sz w:val="22"/>
                <w:szCs w:val="20"/>
              </w:rPr>
              <w:t>Our investigation and conciliation of complaints and dispute resolution meet performance indicators on timeliness, efficiency and service user satisfaction</w:t>
            </w:r>
            <w:r w:rsidR="00330767">
              <w:rPr>
                <w:rFonts w:eastAsia="Times New Roman" w:cs="Open Sans"/>
                <w:color w:val="000000" w:themeColor="text1"/>
                <w:sz w:val="22"/>
                <w:szCs w:val="20"/>
              </w:rPr>
              <w:t>.</w:t>
            </w:r>
          </w:p>
        </w:tc>
        <w:tc>
          <w:tcPr>
            <w:tcW w:w="3972" w:type="pct"/>
          </w:tcPr>
          <w:p w14:paraId="0F98D3B0" w14:textId="2B965C57" w:rsidR="003107BB" w:rsidRPr="00577E60" w:rsidRDefault="008C3B82" w:rsidP="008C3B82">
            <w:pPr>
              <w:rPr>
                <w:sz w:val="22"/>
                <w:szCs w:val="22"/>
              </w:rPr>
            </w:pPr>
            <w:r w:rsidRPr="00B22D9D">
              <w:rPr>
                <w:sz w:val="22"/>
                <w:szCs w:val="22"/>
              </w:rPr>
              <w:t>In the 2019-</w:t>
            </w:r>
            <w:r w:rsidR="007E7025">
              <w:rPr>
                <w:sz w:val="22"/>
                <w:szCs w:val="22"/>
              </w:rPr>
              <w:t>202</w:t>
            </w:r>
            <w:r w:rsidRPr="00B22D9D">
              <w:rPr>
                <w:sz w:val="22"/>
                <w:szCs w:val="22"/>
              </w:rPr>
              <w:t xml:space="preserve">0 period, the Commission </w:t>
            </w:r>
            <w:r w:rsidR="00B22D9D">
              <w:rPr>
                <w:sz w:val="22"/>
                <w:szCs w:val="22"/>
              </w:rPr>
              <w:t xml:space="preserve">met and </w:t>
            </w:r>
            <w:r w:rsidRPr="00B22D9D">
              <w:rPr>
                <w:sz w:val="22"/>
                <w:szCs w:val="22"/>
              </w:rPr>
              <w:t>exceeded all target</w:t>
            </w:r>
            <w:r w:rsidR="00550E06">
              <w:rPr>
                <w:sz w:val="22"/>
                <w:szCs w:val="22"/>
              </w:rPr>
              <w:t>s</w:t>
            </w:r>
            <w:r w:rsidRPr="00B22D9D">
              <w:rPr>
                <w:sz w:val="22"/>
                <w:szCs w:val="22"/>
              </w:rPr>
              <w:t>.</w:t>
            </w:r>
          </w:p>
        </w:tc>
      </w:tr>
      <w:tr w:rsidR="003107BB" w:rsidRPr="00577E60" w14:paraId="5876BDB7" w14:textId="77777777" w:rsidTr="009E4AEA">
        <w:tc>
          <w:tcPr>
            <w:tcW w:w="1028" w:type="pct"/>
          </w:tcPr>
          <w:p w14:paraId="2C75744F" w14:textId="77777777" w:rsidR="002606A6" w:rsidRPr="009E4AEA" w:rsidRDefault="002606A6" w:rsidP="002606A6">
            <w:pPr>
              <w:spacing w:before="120" w:after="120"/>
              <w:rPr>
                <w:rFonts w:eastAsia="Times New Roman" w:cs="Open Sans"/>
                <w:b/>
                <w:bCs/>
                <w:color w:val="107896"/>
                <w:sz w:val="22"/>
                <w:szCs w:val="20"/>
              </w:rPr>
            </w:pPr>
            <w:r w:rsidRPr="009E4AEA">
              <w:rPr>
                <w:rFonts w:eastAsia="Times New Roman" w:cs="Open Sans"/>
                <w:b/>
                <w:bCs/>
                <w:color w:val="107896"/>
                <w:sz w:val="22"/>
                <w:szCs w:val="20"/>
              </w:rPr>
              <w:t xml:space="preserve">For outcome 4.1 </w:t>
            </w:r>
          </w:p>
          <w:p w14:paraId="44CB6758" w14:textId="0933A99B" w:rsidR="003107BB" w:rsidRPr="00B22D9D" w:rsidRDefault="003107BB" w:rsidP="00130914">
            <w:pPr>
              <w:spacing w:before="120" w:after="120"/>
              <w:rPr>
                <w:sz w:val="22"/>
                <w:szCs w:val="20"/>
              </w:rPr>
            </w:pPr>
            <w:r w:rsidRPr="00B22D9D">
              <w:rPr>
                <w:rFonts w:eastAsia="Times New Roman" w:cs="Open Sans"/>
                <w:color w:val="000000" w:themeColor="text1"/>
                <w:sz w:val="22"/>
                <w:szCs w:val="20"/>
              </w:rPr>
              <w:t>Our investigation and conciliation of complaints and dispute resolution processes have systemic and educational outcomes</w:t>
            </w:r>
            <w:r w:rsidR="00330767">
              <w:rPr>
                <w:rFonts w:eastAsia="Times New Roman" w:cs="Open Sans"/>
                <w:color w:val="000000" w:themeColor="text1"/>
                <w:sz w:val="22"/>
                <w:szCs w:val="20"/>
              </w:rPr>
              <w:t>.</w:t>
            </w:r>
          </w:p>
        </w:tc>
        <w:tc>
          <w:tcPr>
            <w:tcW w:w="3972" w:type="pct"/>
          </w:tcPr>
          <w:p w14:paraId="3936060E" w14:textId="3107A250" w:rsidR="003107BB" w:rsidRPr="000723F8" w:rsidRDefault="00251F36" w:rsidP="00130914">
            <w:pPr>
              <w:spacing w:before="120" w:after="120"/>
              <w:rPr>
                <w:rFonts w:eastAsia="Open Sans"/>
                <w:sz w:val="22"/>
                <w:szCs w:val="22"/>
              </w:rPr>
            </w:pPr>
            <w:r>
              <w:rPr>
                <w:sz w:val="22"/>
                <w:szCs w:val="22"/>
              </w:rPr>
              <w:t xml:space="preserve">Nearly half or 39% </w:t>
            </w:r>
            <w:r w:rsidR="00F77CDB">
              <w:rPr>
                <w:sz w:val="22"/>
                <w:szCs w:val="22"/>
              </w:rPr>
              <w:t xml:space="preserve">of conciliated outcomes included terms </w:t>
            </w:r>
            <w:r w:rsidR="00FE61CE" w:rsidRPr="000723F8">
              <w:rPr>
                <w:rFonts w:eastAsia="Open Sans"/>
                <w:sz w:val="22"/>
                <w:szCs w:val="22"/>
              </w:rPr>
              <w:t>beneficial for people beyond the individual complainant.</w:t>
            </w:r>
          </w:p>
          <w:p w14:paraId="4A487329" w14:textId="59781211" w:rsidR="00FE61CE" w:rsidRPr="0050177C" w:rsidRDefault="002710DE" w:rsidP="00130914">
            <w:pPr>
              <w:spacing w:before="120" w:after="120"/>
              <w:rPr>
                <w:sz w:val="22"/>
                <w:szCs w:val="22"/>
              </w:rPr>
            </w:pPr>
            <w:r>
              <w:rPr>
                <w:sz w:val="22"/>
                <w:szCs w:val="22"/>
              </w:rPr>
              <w:t xml:space="preserve">Educational outcomes </w:t>
            </w:r>
            <w:r w:rsidR="00691547">
              <w:rPr>
                <w:sz w:val="22"/>
                <w:szCs w:val="22"/>
              </w:rPr>
              <w:t>for parties were indicated in 77.5</w:t>
            </w:r>
            <w:r w:rsidR="00F3574A">
              <w:rPr>
                <w:sz w:val="22"/>
                <w:szCs w:val="22"/>
              </w:rPr>
              <w:t>%</w:t>
            </w:r>
            <w:r w:rsidR="00691547">
              <w:rPr>
                <w:sz w:val="22"/>
                <w:szCs w:val="22"/>
              </w:rPr>
              <w:t xml:space="preserve"> of </w:t>
            </w:r>
            <w:r w:rsidR="00F3574A">
              <w:rPr>
                <w:sz w:val="22"/>
                <w:szCs w:val="22"/>
              </w:rPr>
              <w:t>conciliated</w:t>
            </w:r>
            <w:r w:rsidR="00691547">
              <w:rPr>
                <w:sz w:val="22"/>
                <w:szCs w:val="22"/>
              </w:rPr>
              <w:t xml:space="preserve"> </w:t>
            </w:r>
            <w:r w:rsidR="00F3574A">
              <w:rPr>
                <w:sz w:val="22"/>
                <w:szCs w:val="22"/>
              </w:rPr>
              <w:t>complaints.</w:t>
            </w:r>
          </w:p>
        </w:tc>
      </w:tr>
      <w:tr w:rsidR="003107BB" w:rsidRPr="00577E60" w14:paraId="44087293" w14:textId="77777777" w:rsidTr="009E4AEA">
        <w:tc>
          <w:tcPr>
            <w:tcW w:w="5000" w:type="pct"/>
            <w:gridSpan w:val="2"/>
          </w:tcPr>
          <w:p w14:paraId="3199E9CB" w14:textId="16044E57" w:rsidR="00F3574A" w:rsidRPr="00F3574A" w:rsidRDefault="00F3574A" w:rsidP="00F3574A">
            <w:pPr>
              <w:spacing w:before="120" w:after="120"/>
              <w:rPr>
                <w:sz w:val="22"/>
                <w:szCs w:val="22"/>
              </w:rPr>
            </w:pPr>
            <w:r w:rsidRPr="00F3574A">
              <w:rPr>
                <w:sz w:val="22"/>
                <w:szCs w:val="22"/>
              </w:rPr>
              <w:t>The Commission’s National Information Service (NIS) and Investigation and Conciliation Service (ICS) both contribute significantly to the Commission’s key functions as Australia’s National Human Rights Institution, by providing education about human rights and responsibilities and by providing an accessible, fair and impartial complaint-handling process.</w:t>
            </w:r>
          </w:p>
          <w:p w14:paraId="78AACD83" w14:textId="77777777" w:rsidR="00F3574A" w:rsidRPr="00F3574A" w:rsidRDefault="00F3574A" w:rsidP="00F3574A">
            <w:pPr>
              <w:spacing w:before="120" w:after="120"/>
              <w:rPr>
                <w:sz w:val="22"/>
                <w:szCs w:val="22"/>
              </w:rPr>
            </w:pPr>
            <w:r w:rsidRPr="00F3574A">
              <w:rPr>
                <w:sz w:val="22"/>
                <w:szCs w:val="22"/>
              </w:rPr>
              <w:lastRenderedPageBreak/>
              <w:t>The 2020 calendar year has included exceptional challenges for individuals and businesses across Australia as some have faced the devastating health and economic implications of COVID</w:t>
            </w:r>
            <w:r w:rsidRPr="00F3574A">
              <w:rPr>
                <w:sz w:val="22"/>
                <w:szCs w:val="22"/>
              </w:rPr>
              <w:softHyphen/>
            </w:r>
            <w:r w:rsidRPr="00F3574A">
              <w:rPr>
                <w:sz w:val="22"/>
                <w:szCs w:val="22"/>
              </w:rPr>
              <w:noBreakHyphen/>
              <w:t>19. All Australians have had their lives impacted in unprecedented ways and issues of concern that have been raised with the NIS and ICS include loss of employment, racial abuse, travel restrictions, altered education experiences, and impaired access to essential services.</w:t>
            </w:r>
          </w:p>
          <w:p w14:paraId="4B9B0058" w14:textId="77777777" w:rsidR="00F3574A" w:rsidRPr="00F3574A" w:rsidRDefault="00F3574A" w:rsidP="00F3574A">
            <w:pPr>
              <w:spacing w:before="120" w:after="120"/>
              <w:rPr>
                <w:sz w:val="22"/>
                <w:szCs w:val="22"/>
              </w:rPr>
            </w:pPr>
            <w:r w:rsidRPr="00F3574A">
              <w:rPr>
                <w:sz w:val="22"/>
                <w:szCs w:val="22"/>
              </w:rPr>
              <w:t>Despite the above challenges, over 1,000 complaints were resolved through an ICS conciliation process in 2019</w:t>
            </w:r>
            <w:r w:rsidRPr="00F3574A">
              <w:rPr>
                <w:sz w:val="22"/>
                <w:szCs w:val="22"/>
              </w:rPr>
              <w:softHyphen/>
              <w:t xml:space="preserve">–2020. This represents successful dispute resolution for well over 2,000 individuals and organisations. Importantly, in some instances the outcomes have included the maintaining of employment relationships, facilitating access to education for children with disabilities and ensuring ongoing, appropriate access to services for some of the most vulnerable and disadvantaged Australians. </w:t>
            </w:r>
          </w:p>
          <w:p w14:paraId="1468FD39" w14:textId="77777777" w:rsidR="00F3574A" w:rsidRPr="00F3574A" w:rsidRDefault="00F3574A" w:rsidP="00F3574A">
            <w:pPr>
              <w:spacing w:before="120" w:after="120"/>
              <w:rPr>
                <w:sz w:val="22"/>
                <w:szCs w:val="22"/>
              </w:rPr>
            </w:pPr>
            <w:r w:rsidRPr="00F3574A">
              <w:rPr>
                <w:sz w:val="22"/>
                <w:szCs w:val="22"/>
              </w:rPr>
              <w:t>In times of uncertainty and unprecedented change, successful dispute resolution can assist complainants and respondents to maintain employment and education relationships and facilitate enhanced and appropriate service provision in ways that encourage community building and understanding.</w:t>
            </w:r>
          </w:p>
          <w:p w14:paraId="16E7572F" w14:textId="41DAB5C1" w:rsidR="003107BB" w:rsidRPr="00577E60" w:rsidRDefault="00F3574A" w:rsidP="00F3574A">
            <w:pPr>
              <w:spacing w:before="120" w:after="120"/>
              <w:rPr>
                <w:sz w:val="22"/>
                <w:szCs w:val="22"/>
              </w:rPr>
            </w:pPr>
            <w:r w:rsidRPr="00F3574A">
              <w:rPr>
                <w:sz w:val="22"/>
                <w:szCs w:val="22"/>
              </w:rPr>
              <w:t xml:space="preserve">Given the COVID-19 led changes to the way in which people are working and interacting in the community, the ICS has embraced the use of new technologies. These technologies have enabled ICS staff to facilitate conciliation conferences with participants from across Australia and run inclusive and accessible community information sessions via online resources. </w:t>
            </w:r>
          </w:p>
        </w:tc>
      </w:tr>
    </w:tbl>
    <w:p w14:paraId="6E235AB8" w14:textId="77777777" w:rsidR="00E10CDC" w:rsidRDefault="00E10CDC" w:rsidP="001A19C1"/>
    <w:p w14:paraId="3D35DF08" w14:textId="77777777" w:rsidR="001C570F" w:rsidRDefault="001C570F" w:rsidP="00684D42">
      <w:pPr>
        <w:rPr>
          <w:rFonts w:cs="Open Sans"/>
        </w:rPr>
      </w:pPr>
    </w:p>
    <w:p w14:paraId="682DD270" w14:textId="1903ADF9" w:rsidR="003107BB" w:rsidRDefault="003107BB" w:rsidP="00684D42">
      <w:pPr>
        <w:rPr>
          <w:rFonts w:cs="Open Sans"/>
        </w:rPr>
        <w:sectPr w:rsidR="003107BB" w:rsidSect="00D7407A">
          <w:headerReference w:type="default" r:id="rId41"/>
          <w:endnotePr>
            <w:numFmt w:val="decimal"/>
          </w:endnotePr>
          <w:pgSz w:w="11906" w:h="16838" w:code="9"/>
          <w:pgMar w:top="1134" w:right="1418" w:bottom="1134" w:left="1418" w:header="851" w:footer="851" w:gutter="0"/>
          <w:cols w:space="708"/>
          <w:titlePg/>
          <w:docGrid w:linePitch="360"/>
        </w:sectPr>
      </w:pPr>
    </w:p>
    <w:p w14:paraId="7160EEFB" w14:textId="28A1D9BB" w:rsidR="0071601A" w:rsidRDefault="00684D42" w:rsidP="0071601A">
      <w:pPr>
        <w:pStyle w:val="AHRCHeading1"/>
      </w:pPr>
      <w:bookmarkStart w:id="224" w:name="_Toc48556234"/>
      <w:bookmarkStart w:id="225" w:name="_Toc52124090"/>
      <w:bookmarkStart w:id="226" w:name="_Toc525801726"/>
      <w:bookmarkStart w:id="227" w:name="_Toc495575730"/>
      <w:bookmarkEnd w:id="189"/>
      <w:bookmarkEnd w:id="190"/>
      <w:bookmarkEnd w:id="191"/>
      <w:bookmarkEnd w:id="192"/>
      <w:r w:rsidRPr="00684D42">
        <w:lastRenderedPageBreak/>
        <w:t>Environment statement</w:t>
      </w:r>
      <w:bookmarkStart w:id="228" w:name="_Toc20947890"/>
      <w:bookmarkStart w:id="229" w:name="_Toc48556235"/>
      <w:bookmarkEnd w:id="224"/>
      <w:bookmarkEnd w:id="225"/>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284" w:type="dxa"/>
          <w:left w:w="284" w:type="dxa"/>
          <w:bottom w:w="284" w:type="dxa"/>
          <w:right w:w="284" w:type="dxa"/>
        </w:tblCellMar>
        <w:tblLook w:val="04A0" w:firstRow="1" w:lastRow="0" w:firstColumn="1" w:lastColumn="0" w:noHBand="0" w:noVBand="1"/>
      </w:tblPr>
      <w:tblGrid>
        <w:gridCol w:w="9060"/>
      </w:tblGrid>
      <w:tr w:rsidR="0071601A" w14:paraId="2BA22DD1" w14:textId="77777777" w:rsidTr="0071601A">
        <w:tc>
          <w:tcPr>
            <w:tcW w:w="9060" w:type="dxa"/>
            <w:shd w:val="clear" w:color="auto" w:fill="F2F2F2" w:themeFill="background1" w:themeFillShade="F2"/>
          </w:tcPr>
          <w:p w14:paraId="08D888CE" w14:textId="2F558F92" w:rsidR="0071601A" w:rsidRDefault="0071601A" w:rsidP="0071601A">
            <w:pPr>
              <w:rPr>
                <w:color w:val="000000" w:themeColor="text1"/>
                <w:sz w:val="20"/>
                <w:szCs w:val="20"/>
              </w:rPr>
            </w:pPr>
            <w:r>
              <w:rPr>
                <w:noProof/>
              </w:rPr>
              <w:drawing>
                <wp:inline distT="0" distB="0" distL="0" distR="0" wp14:anchorId="0071965B" wp14:editId="63086A6C">
                  <wp:extent cx="1456267" cy="1666530"/>
                  <wp:effectExtent l="0" t="0" r="4445" b="0"/>
                  <wp:docPr id="18" name="Immagine 18" descr="Environmental icon with caption below which reads: &quot;An environmentally susainable workplace&quo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magine 18"/>
                          <pic:cNvPicPr/>
                        </pic:nvPicPr>
                        <pic:blipFill>
                          <a:blip r:embed="rId42" cstate="print">
                            <a:extLst>
                              <a:ext uri="{28A0092B-C50C-407E-A947-70E740481C1C}">
                                <a14:useLocalDpi xmlns:a14="http://schemas.microsoft.com/office/drawing/2010/main" val="0"/>
                              </a:ext>
                            </a:extLst>
                          </a:blip>
                          <a:stretch>
                            <a:fillRect/>
                          </a:stretch>
                        </pic:blipFill>
                        <pic:spPr>
                          <a:xfrm>
                            <a:off x="0" y="0"/>
                            <a:ext cx="1456267" cy="1666530"/>
                          </a:xfrm>
                          <a:prstGeom prst="rect">
                            <a:avLst/>
                          </a:prstGeom>
                        </pic:spPr>
                      </pic:pic>
                    </a:graphicData>
                  </a:graphic>
                </wp:inline>
              </w:drawing>
            </w:r>
          </w:p>
          <w:p w14:paraId="035E0F18" w14:textId="625C4539" w:rsidR="0071601A" w:rsidRPr="005B1CC7" w:rsidRDefault="0071601A" w:rsidP="0071601A">
            <w:pPr>
              <w:rPr>
                <w:color w:val="000000" w:themeColor="text1"/>
                <w:sz w:val="20"/>
                <w:szCs w:val="20"/>
              </w:rPr>
            </w:pPr>
            <w:r w:rsidRPr="005B1CC7">
              <w:rPr>
                <w:color w:val="000000" w:themeColor="text1"/>
                <w:sz w:val="20"/>
                <w:szCs w:val="20"/>
              </w:rPr>
              <w:t>Human rights principles are fundamentally embedded within the principles of ecologically sustainable development. The Commission uses energy saving methods in its operations and it endeavours to make the best use of resources while reducing its environmental impact through appropriate recycling schemes.</w:t>
            </w:r>
          </w:p>
          <w:p w14:paraId="4A75AC76" w14:textId="77777777" w:rsidR="0071601A" w:rsidRPr="005B1CC7" w:rsidRDefault="0071601A" w:rsidP="0071601A">
            <w:pPr>
              <w:rPr>
                <w:color w:val="000000" w:themeColor="text1"/>
                <w:sz w:val="20"/>
                <w:szCs w:val="20"/>
              </w:rPr>
            </w:pPr>
            <w:r w:rsidRPr="005B1CC7">
              <w:rPr>
                <w:color w:val="000000" w:themeColor="text1"/>
                <w:sz w:val="20"/>
                <w:szCs w:val="20"/>
              </w:rPr>
              <w:t xml:space="preserve">In </w:t>
            </w:r>
            <w:r>
              <w:rPr>
                <w:color w:val="000000" w:themeColor="text1"/>
                <w:sz w:val="20"/>
                <w:szCs w:val="20"/>
              </w:rPr>
              <w:t>2019–2020</w:t>
            </w:r>
            <w:r w:rsidRPr="005B1CC7">
              <w:rPr>
                <w:color w:val="000000" w:themeColor="text1"/>
                <w:sz w:val="20"/>
                <w:szCs w:val="20"/>
              </w:rPr>
              <w:t xml:space="preserve"> we continued to mitigate the effects of our impact on the environment by:</w:t>
            </w:r>
          </w:p>
          <w:p w14:paraId="1F66132B" w14:textId="18396DDC" w:rsidR="0071601A" w:rsidRPr="005B1CC7" w:rsidRDefault="0071601A" w:rsidP="00F86C27">
            <w:pPr>
              <w:pStyle w:val="ListParagraph"/>
              <w:numPr>
                <w:ilvl w:val="0"/>
                <w:numId w:val="63"/>
              </w:numPr>
              <w:spacing w:before="0" w:after="100"/>
              <w:rPr>
                <w:color w:val="000000" w:themeColor="text1"/>
                <w:sz w:val="20"/>
                <w:szCs w:val="20"/>
              </w:rPr>
            </w:pPr>
            <w:r>
              <w:rPr>
                <w:color w:val="000000" w:themeColor="text1"/>
                <w:sz w:val="20"/>
                <w:szCs w:val="20"/>
              </w:rPr>
              <w:t xml:space="preserve">maintaining our commitment to </w:t>
            </w:r>
            <w:r w:rsidRPr="005B1CC7">
              <w:rPr>
                <w:color w:val="000000" w:themeColor="text1"/>
                <w:sz w:val="20"/>
                <w:szCs w:val="20"/>
              </w:rPr>
              <w:t xml:space="preserve">an Electronic Document Record Management System (EDRMS), </w:t>
            </w:r>
            <w:r>
              <w:rPr>
                <w:color w:val="000000" w:themeColor="text1"/>
                <w:sz w:val="20"/>
                <w:szCs w:val="20"/>
              </w:rPr>
              <w:t>facilitating</w:t>
            </w:r>
            <w:r w:rsidRPr="005B1CC7">
              <w:rPr>
                <w:color w:val="000000" w:themeColor="text1"/>
                <w:sz w:val="20"/>
                <w:szCs w:val="20"/>
              </w:rPr>
              <w:t xml:space="preserve"> digital recordkeeping</w:t>
            </w:r>
            <w:r>
              <w:rPr>
                <w:color w:val="000000" w:themeColor="text1"/>
                <w:sz w:val="20"/>
                <w:szCs w:val="20"/>
              </w:rPr>
              <w:t>.</w:t>
            </w:r>
            <w:r w:rsidRPr="005B1CC7">
              <w:rPr>
                <w:color w:val="000000" w:themeColor="text1"/>
                <w:sz w:val="20"/>
                <w:szCs w:val="20"/>
              </w:rPr>
              <w:t xml:space="preserve"> </w:t>
            </w:r>
            <w:r w:rsidRPr="007D454E">
              <w:rPr>
                <w:color w:val="000000" w:themeColor="text1"/>
                <w:sz w:val="20"/>
                <w:szCs w:val="20"/>
              </w:rPr>
              <w:t>Our implementation of this system has been recognised as being a frontrunner for clever use of technology within Government</w:t>
            </w:r>
          </w:p>
          <w:p w14:paraId="29FA2C78" w14:textId="77777777" w:rsidR="0071601A" w:rsidRPr="005B1CC7" w:rsidRDefault="0071601A" w:rsidP="00F86C27">
            <w:pPr>
              <w:pStyle w:val="ListParagraph"/>
              <w:numPr>
                <w:ilvl w:val="0"/>
                <w:numId w:val="63"/>
              </w:numPr>
              <w:spacing w:before="0" w:after="100"/>
              <w:rPr>
                <w:color w:val="000000" w:themeColor="text1"/>
                <w:sz w:val="20"/>
                <w:szCs w:val="20"/>
              </w:rPr>
            </w:pPr>
            <w:r w:rsidRPr="005B1CC7">
              <w:rPr>
                <w:color w:val="000000" w:themeColor="text1"/>
                <w:sz w:val="20"/>
                <w:szCs w:val="20"/>
              </w:rPr>
              <w:t xml:space="preserve">using </w:t>
            </w:r>
            <w:r>
              <w:rPr>
                <w:color w:val="000000" w:themeColor="text1"/>
                <w:sz w:val="20"/>
                <w:szCs w:val="20"/>
              </w:rPr>
              <w:t xml:space="preserve">Microsoft </w:t>
            </w:r>
            <w:r w:rsidRPr="005B1CC7">
              <w:rPr>
                <w:color w:val="000000" w:themeColor="text1"/>
                <w:sz w:val="20"/>
                <w:szCs w:val="20"/>
              </w:rPr>
              <w:t xml:space="preserve">Skype for Business </w:t>
            </w:r>
            <w:r>
              <w:rPr>
                <w:color w:val="000000" w:themeColor="text1"/>
                <w:sz w:val="20"/>
                <w:szCs w:val="20"/>
              </w:rPr>
              <w:t>and Microsoft Teams</w:t>
            </w:r>
            <w:r w:rsidRPr="005B1CC7">
              <w:rPr>
                <w:color w:val="000000" w:themeColor="text1"/>
                <w:sz w:val="20"/>
                <w:szCs w:val="20"/>
              </w:rPr>
              <w:t xml:space="preserve"> facilities to reduce air and road travel</w:t>
            </w:r>
          </w:p>
          <w:p w14:paraId="7D88B4E2" w14:textId="77777777" w:rsidR="0071601A" w:rsidRPr="005B1CC7" w:rsidRDefault="0071601A" w:rsidP="00F86C27">
            <w:pPr>
              <w:pStyle w:val="ListParagraph"/>
              <w:numPr>
                <w:ilvl w:val="0"/>
                <w:numId w:val="63"/>
              </w:numPr>
              <w:spacing w:before="0" w:after="100"/>
              <w:rPr>
                <w:color w:val="000000" w:themeColor="text1"/>
                <w:sz w:val="20"/>
                <w:szCs w:val="20"/>
              </w:rPr>
            </w:pPr>
            <w:r w:rsidRPr="005B1CC7">
              <w:rPr>
                <w:color w:val="000000" w:themeColor="text1"/>
                <w:sz w:val="20"/>
                <w:szCs w:val="20"/>
              </w:rPr>
              <w:t>building on the establishment of our paperless record management system for the Investigation and Conciliation Service</w:t>
            </w:r>
          </w:p>
          <w:p w14:paraId="00903246" w14:textId="77777777" w:rsidR="0071601A" w:rsidRPr="005B1CC7" w:rsidRDefault="0071601A" w:rsidP="00F86C27">
            <w:pPr>
              <w:pStyle w:val="ListParagraph"/>
              <w:numPr>
                <w:ilvl w:val="0"/>
                <w:numId w:val="63"/>
              </w:numPr>
              <w:spacing w:before="0" w:after="100"/>
              <w:rPr>
                <w:color w:val="000000" w:themeColor="text1"/>
                <w:sz w:val="20"/>
                <w:szCs w:val="20"/>
              </w:rPr>
            </w:pPr>
            <w:r w:rsidRPr="00A17038">
              <w:rPr>
                <w:color w:val="000000" w:themeColor="text1"/>
                <w:sz w:val="20"/>
                <w:szCs w:val="20"/>
              </w:rPr>
              <w:t>continuing to facilitate the management of paperless corporate operations through the continued use of and implementation of any enhancements available for our enterprise resource management system</w:t>
            </w:r>
          </w:p>
          <w:p w14:paraId="36E557C2" w14:textId="77777777" w:rsidR="0071601A" w:rsidRPr="005B1CC7" w:rsidRDefault="0071601A" w:rsidP="00F86C27">
            <w:pPr>
              <w:pStyle w:val="ListParagraph"/>
              <w:numPr>
                <w:ilvl w:val="0"/>
                <w:numId w:val="63"/>
              </w:numPr>
              <w:spacing w:before="0" w:after="100"/>
              <w:rPr>
                <w:color w:val="000000" w:themeColor="text1"/>
                <w:sz w:val="20"/>
                <w:szCs w:val="20"/>
              </w:rPr>
            </w:pPr>
            <w:r w:rsidRPr="005B1CC7">
              <w:rPr>
                <w:color w:val="000000" w:themeColor="text1"/>
                <w:sz w:val="20"/>
                <w:szCs w:val="20"/>
              </w:rPr>
              <w:t>participating in Earth Hour</w:t>
            </w:r>
            <w:r w:rsidRPr="00A17038">
              <w:rPr>
                <w:color w:val="000000" w:themeColor="text1"/>
                <w:sz w:val="20"/>
                <w:szCs w:val="20"/>
              </w:rPr>
              <w:t xml:space="preserve"> </w:t>
            </w:r>
            <w:r>
              <w:rPr>
                <w:color w:val="000000" w:themeColor="text1"/>
                <w:sz w:val="20"/>
                <w:szCs w:val="20"/>
              </w:rPr>
              <w:t>(to the extent possible during COVID</w:t>
            </w:r>
            <w:r>
              <w:rPr>
                <w:color w:val="000000" w:themeColor="text1"/>
                <w:sz w:val="20"/>
                <w:szCs w:val="20"/>
              </w:rPr>
              <w:noBreakHyphen/>
              <w:t>19)</w:t>
            </w:r>
          </w:p>
          <w:p w14:paraId="17648D64" w14:textId="77777777" w:rsidR="0071601A" w:rsidRPr="005B1CC7" w:rsidRDefault="0071601A" w:rsidP="00F86C27">
            <w:pPr>
              <w:pStyle w:val="ListParagraph"/>
              <w:numPr>
                <w:ilvl w:val="0"/>
                <w:numId w:val="63"/>
              </w:numPr>
              <w:spacing w:before="0" w:after="100"/>
              <w:rPr>
                <w:color w:val="000000" w:themeColor="text1"/>
                <w:sz w:val="20"/>
                <w:szCs w:val="20"/>
              </w:rPr>
            </w:pPr>
            <w:r>
              <w:rPr>
                <w:color w:val="000000" w:themeColor="text1"/>
                <w:sz w:val="20"/>
                <w:szCs w:val="20"/>
              </w:rPr>
              <w:t>powering down</w:t>
            </w:r>
            <w:r w:rsidRPr="005B1CC7">
              <w:rPr>
                <w:color w:val="000000" w:themeColor="text1"/>
                <w:sz w:val="20"/>
                <w:szCs w:val="20"/>
              </w:rPr>
              <w:t xml:space="preserve"> all non-essential electronic equipment </w:t>
            </w:r>
            <w:r w:rsidRPr="00972290">
              <w:rPr>
                <w:color w:val="000000" w:themeColor="text1"/>
                <w:sz w:val="20"/>
                <w:szCs w:val="20"/>
              </w:rPr>
              <w:t xml:space="preserve">(including multi-use devices and non-essential air conditioning units) </w:t>
            </w:r>
            <w:r w:rsidRPr="005B1CC7">
              <w:rPr>
                <w:color w:val="000000" w:themeColor="text1"/>
                <w:sz w:val="20"/>
                <w:szCs w:val="20"/>
              </w:rPr>
              <w:t>during the Christma</w:t>
            </w:r>
            <w:r>
              <w:rPr>
                <w:color w:val="000000" w:themeColor="text1"/>
                <w:sz w:val="20"/>
                <w:szCs w:val="20"/>
              </w:rPr>
              <w:t xml:space="preserve">s to </w:t>
            </w:r>
            <w:r w:rsidRPr="005B1CC7">
              <w:rPr>
                <w:color w:val="000000" w:themeColor="text1"/>
                <w:sz w:val="20"/>
                <w:szCs w:val="20"/>
              </w:rPr>
              <w:t>New Year</w:t>
            </w:r>
            <w:r>
              <w:rPr>
                <w:color w:val="000000" w:themeColor="text1"/>
                <w:sz w:val="20"/>
                <w:szCs w:val="20"/>
              </w:rPr>
              <w:t>,</w:t>
            </w:r>
            <w:r w:rsidRPr="005B1CC7">
              <w:rPr>
                <w:color w:val="000000" w:themeColor="text1"/>
                <w:sz w:val="20"/>
                <w:szCs w:val="20"/>
              </w:rPr>
              <w:t xml:space="preserve"> </w:t>
            </w:r>
            <w:r w:rsidRPr="00001FB2">
              <w:rPr>
                <w:color w:val="000000" w:themeColor="text1"/>
                <w:sz w:val="20"/>
                <w:szCs w:val="20"/>
              </w:rPr>
              <w:t>and other sustained shutdown periods, including during the C</w:t>
            </w:r>
            <w:r>
              <w:rPr>
                <w:color w:val="000000" w:themeColor="text1"/>
                <w:sz w:val="20"/>
                <w:szCs w:val="20"/>
              </w:rPr>
              <w:t>OVID</w:t>
            </w:r>
            <w:r>
              <w:rPr>
                <w:color w:val="000000" w:themeColor="text1"/>
                <w:sz w:val="20"/>
                <w:szCs w:val="20"/>
              </w:rPr>
              <w:noBreakHyphen/>
            </w:r>
            <w:r w:rsidRPr="00001FB2">
              <w:rPr>
                <w:color w:val="000000" w:themeColor="text1"/>
                <w:sz w:val="20"/>
                <w:szCs w:val="20"/>
              </w:rPr>
              <w:t>19 pandemic</w:t>
            </w:r>
          </w:p>
          <w:p w14:paraId="7DA12F58" w14:textId="0790E117" w:rsidR="0071601A" w:rsidRDefault="0071601A" w:rsidP="0071601A">
            <w:r>
              <w:rPr>
                <w:color w:val="000000" w:themeColor="text1"/>
                <w:sz w:val="20"/>
                <w:szCs w:val="20"/>
              </w:rPr>
              <w:t>e</w:t>
            </w:r>
            <w:r w:rsidRPr="00AB58FB">
              <w:rPr>
                <w:color w:val="000000" w:themeColor="text1"/>
                <w:sz w:val="20"/>
                <w:szCs w:val="20"/>
              </w:rPr>
              <w:t>ncourage utilisation of facilities and other workspace initiatives made available under our</w:t>
            </w:r>
            <w:r>
              <w:rPr>
                <w:color w:val="000000" w:themeColor="text1"/>
                <w:sz w:val="20"/>
                <w:szCs w:val="20"/>
              </w:rPr>
              <w:t xml:space="preserve"> building</w:t>
            </w:r>
            <w:r w:rsidRPr="00AB58FB">
              <w:rPr>
                <w:color w:val="000000" w:themeColor="text1"/>
                <w:sz w:val="20"/>
                <w:szCs w:val="20"/>
              </w:rPr>
              <w:t xml:space="preserve"> lease, which support the Commission’s commitment to environmental sustainability and provide opportunities for staff to ride and walk to work</w:t>
            </w:r>
            <w:r>
              <w:rPr>
                <w:color w:val="000000" w:themeColor="text1"/>
                <w:sz w:val="20"/>
                <w:szCs w:val="20"/>
              </w:rPr>
              <w:t xml:space="preserve"> </w:t>
            </w:r>
            <w:r w:rsidRPr="0071601A">
              <w:rPr>
                <w:color w:val="000000" w:themeColor="text1"/>
                <w:sz w:val="20"/>
                <w:szCs w:val="20"/>
              </w:rPr>
              <w:t>participating in our building’s sustainable waste management system which promotes recycling.</w:t>
            </w:r>
          </w:p>
        </w:tc>
      </w:tr>
    </w:tbl>
    <w:p w14:paraId="3E460763" w14:textId="0EA3988B" w:rsidR="009A2B54" w:rsidRDefault="00684D42" w:rsidP="00B410BB">
      <w:pPr>
        <w:pStyle w:val="AHRCHeading1"/>
      </w:pPr>
      <w:bookmarkStart w:id="230" w:name="_Toc52124091"/>
      <w:r w:rsidRPr="00684D42">
        <w:lastRenderedPageBreak/>
        <w:t>Financial statements</w:t>
      </w:r>
      <w:bookmarkEnd w:id="226"/>
      <w:bookmarkEnd w:id="227"/>
      <w:bookmarkEnd w:id="228"/>
      <w:bookmarkEnd w:id="229"/>
      <w:bookmarkEnd w:id="230"/>
    </w:p>
    <w:p w14:paraId="664D8753" w14:textId="18D0F2CF" w:rsidR="00684D42" w:rsidRPr="007F5FDC" w:rsidRDefault="00684D42" w:rsidP="00CF7AF9">
      <w:pPr>
        <w:pStyle w:val="FSHeading1and11"/>
        <w:rPr>
          <w:lang w:val="en-US"/>
        </w:rPr>
      </w:pPr>
      <w:bookmarkStart w:id="231" w:name="_Toc52124092"/>
      <w:r w:rsidRPr="00684D42">
        <w:rPr>
          <w:lang w:val="en-US"/>
        </w:rPr>
        <w:t>Independent Audit Report</w:t>
      </w:r>
      <w:bookmarkEnd w:id="231"/>
    </w:p>
    <w:p w14:paraId="22FFBE40" w14:textId="11E74B9D" w:rsidR="007F5FDC" w:rsidRDefault="007F5FDC" w:rsidP="007F5FDC">
      <w:r>
        <w:rPr>
          <w:noProof/>
        </w:rPr>
        <w:drawing>
          <wp:inline distT="0" distB="0" distL="0" distR="0" wp14:anchorId="1B2FA08E" wp14:editId="33CA0E69">
            <wp:extent cx="5644340" cy="7346358"/>
            <wp:effectExtent l="0" t="0" r="0" b="0"/>
            <wp:docPr id="15" name="Immagine 15" descr="This image is the independent auditor's report: &#10;&#10;The Attorney-General, &#10;Opinion &#10;In my opinion, the financial statements of the Australian Human Rights Commission (the Entity) for the year ended 30 June 2020: &#10;&#10;a) comply with the Australian Accounting standards—reduced disclosure requirements and the Public Governance, Performance and Accountability (Financial Reporting) Rule 2015; and &#10;&#10;b) present fairly the financial position of the Entity, as at June 30 2020 and for the year then ended: &#10;&#10;-Statement by the Accountable Authority and Chief Finance Officer;&#10;-Statement of Comprehensive Income; &#10;-Statement of Financial Position &#10;-Statement of Changes in Equity &#10;-Cash flow statement; and &#10;-Notes to the financial statements, comprising a summary of significant accounting policies and other explanatory information. &#10;&#10;Basis of opinion &#10;&#10;I conduct my audit in accordance with the Australian National Audit Office Auditing Standards, which  incorporate the Australian Auditing Standards. My responsibilities under those standards are further described in the Auditor's Responsibilities for the Audit of Financial Statements section of my report. I am independent of the Entity in accordance with the relevant ethical requirements for financial statement audits conducted by the Auditor-General and his delegates. These include the relevant independence requirements of the Accounting Professional and Ethical Standards Board's APES 110 Code of Ethics for Professional Accountants (including Independence Standards) (the Code) to the extent that they are not in conflict with the Auditor-General Act 1997. I have also fulfilled my other responsibilities in accordance with the Code. I believe that the audit evidence I have obtained is sufficient and appropriate to provide a basis for my opinion. &#10;&#10;Accountable Authority's responsibility for the financial statements:&#10;&#10;As the Accountable Authority of the Entity, the President is responsible under the Public Governance Performance and Accountability Act 2013 (the Act) for the preparation and fair presentation of the annual financial statements that comply with the Australian Accounting Standards—Reduced Disclosure Requirements and the rules made under the Act. The President is also responsible for such internal control as the President determines is neccessary to enable the preparation of financial statements that are free from material misstatement, whether due to fraud or error. &#10;&#10;In preparing the financial statements, the President is responsible for assessing the ability of the Entity to continue as a going concern, taking into account whether the Entuity's operations will cease as a result of an administrative restructure or for any other reason. The President is also responsible for disclosing, as applicable, matters related to going concern and using the going concern basis of accounting unless the assessment indicates that it is not appropriate.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magine 15"/>
                    <pic:cNvPicPr/>
                  </pic:nvPicPr>
                  <pic:blipFill>
                    <a:blip r:embed="rId43" cstate="print">
                      <a:extLst>
                        <a:ext uri="{28A0092B-C50C-407E-A947-70E740481C1C}">
                          <a14:useLocalDpi xmlns:a14="http://schemas.microsoft.com/office/drawing/2010/main" val="0"/>
                        </a:ext>
                      </a:extLst>
                    </a:blip>
                    <a:stretch>
                      <a:fillRect/>
                    </a:stretch>
                  </pic:blipFill>
                  <pic:spPr>
                    <a:xfrm>
                      <a:off x="0" y="0"/>
                      <a:ext cx="5644340" cy="7346358"/>
                    </a:xfrm>
                    <a:prstGeom prst="rect">
                      <a:avLst/>
                    </a:prstGeom>
                  </pic:spPr>
                </pic:pic>
              </a:graphicData>
            </a:graphic>
          </wp:inline>
        </w:drawing>
      </w:r>
    </w:p>
    <w:p w14:paraId="714C84BF" w14:textId="16B60078" w:rsidR="007F5FDC" w:rsidRDefault="007F5FDC">
      <w:pPr>
        <w:keepLines w:val="0"/>
        <w:spacing w:before="0" w:after="0"/>
      </w:pPr>
    </w:p>
    <w:p w14:paraId="107ED636" w14:textId="54BBA1CB" w:rsidR="007F5FDC" w:rsidRDefault="007F5FDC" w:rsidP="007F5FDC">
      <w:r>
        <w:rPr>
          <w:noProof/>
        </w:rPr>
        <w:drawing>
          <wp:inline distT="0" distB="0" distL="0" distR="0" wp14:anchorId="3D3ADACA" wp14:editId="5D8A7E68">
            <wp:extent cx="5232398" cy="7162802"/>
            <wp:effectExtent l="0" t="0" r="0" b="0"/>
            <wp:docPr id="16" name="Immagine 16" descr="(continuation of the auditor's report)&#10;&#10;Auditor's responsibilities for the audit of the financial statements &#10;&#10;My objective is to obtain reasonable assurance about whether the financial statements as a whole are free from material misstatement, whether due to fraud or error, and to issue an auditor's report that includes my opinion. Reasonable assurance is a high level of assurance, but is not a guarantee that an audit conducted in accordance with the Australian National Audit Office Auditing Standards will always detect a material misstatement when it exists. Misstatements can arise from fraud or error and are considered material if, individually or in the aggregate, they could reasonably be expected to influence the economic decisions of users taken on the basis of the financial statements. &#10;&#10;As part of an audit in accordance with the Australian National Audit Office Auditing Standards, I exercise professional judgement and maintain professional scepticism throughout the audit. I also:&#10;&#10; • identify and assess the risks of material misstatement of the financial statements, whether due to fraud or error, design and perform audit procedures responsive to those risks, and obtain audit evidence that is sufficient and appropriate to provide a basis for my opinion. The risk of not detecting a material misstatement resulting from fraud is higher than for one resulting from error, as fraud may involve collusion, forgery, intentional omissions, misrepresentations, or the override of internal control;&#10;• obtain an understanding of internal control relevant to the audit in order to design audit procedures that are appropriate in the circumstances, but not for the purpose of expressing an opinion on the effectiveness of the Entity's internal control;&#10;• evaluate the appropriateness of accounting policies used and the reasonableness of accounting estimates and related disclosures made by the Accountable Authority;&#10;• conclude on the appropriateness of the Accountable Authority's use of the going concern basis of accounting and, based on the audit evidence obtained, whether a material uncertainty exists related to events or conditions that may cast significant doubt on the Entity's ability to continue as a going concern. If I conclude that a material uncertainty exists, I am required to draw attention in my auditor's report to the related disclosures in the financial statements or, if such disclosures are inadequate, to modify my opinion. My conclusions are based on the audit evidence obtained up to the date of my auditor's report. However, future events or conditions may cause the Entity to cease to continue as a going concern; and&#10;• evaluate the overall presentation, structure and content of the financial statements, including the disclosures, and whether the financial statements represent the underlying transactions and events in a manner that achieves fair presentation. &#10;&#10;I communicate with the Accountable Authority regarding, among other matters, the planned scope and timing of the audit and significant audit findings, including any significant deficiencies in internal control that I identify during my audit.&#10; &#10;Australian National Audit Office &#10;&#10;Jodi George &#10;Executive Director &#10;Delegate of the Auditor-General&#10;Canberra &#10;9 September 20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magine 16"/>
                    <pic:cNvPicPr/>
                  </pic:nvPicPr>
                  <pic:blipFill>
                    <a:blip r:embed="rId44">
                      <a:extLst>
                        <a:ext uri="{28A0092B-C50C-407E-A947-70E740481C1C}">
                          <a14:useLocalDpi xmlns:a14="http://schemas.microsoft.com/office/drawing/2010/main" val="0"/>
                        </a:ext>
                      </a:extLst>
                    </a:blip>
                    <a:stretch>
                      <a:fillRect/>
                    </a:stretch>
                  </pic:blipFill>
                  <pic:spPr>
                    <a:xfrm>
                      <a:off x="0" y="0"/>
                      <a:ext cx="5232398" cy="7162802"/>
                    </a:xfrm>
                    <a:prstGeom prst="rect">
                      <a:avLst/>
                    </a:prstGeom>
                  </pic:spPr>
                </pic:pic>
              </a:graphicData>
            </a:graphic>
          </wp:inline>
        </w:drawing>
      </w:r>
    </w:p>
    <w:p w14:paraId="7630D937" w14:textId="77777777" w:rsidR="007F5FDC" w:rsidRDefault="007F5FDC" w:rsidP="007F5FDC"/>
    <w:p w14:paraId="3059DB40" w14:textId="488F0B22" w:rsidR="007F5FDC" w:rsidRDefault="007F5FDC">
      <w:pPr>
        <w:keepLines w:val="0"/>
        <w:spacing w:before="0" w:after="0"/>
      </w:pPr>
      <w:r>
        <w:br w:type="page"/>
      </w:r>
    </w:p>
    <w:p w14:paraId="474D55E4" w14:textId="3CA3E2EE" w:rsidR="00684D42" w:rsidRDefault="00684D42" w:rsidP="00CF7AF9">
      <w:pPr>
        <w:pStyle w:val="FSHeading1and11"/>
        <w:rPr>
          <w:rFonts w:ascii="Arial" w:hAnsi="Arial" w:cs="Arial"/>
          <w:lang w:val="en-US"/>
        </w:rPr>
      </w:pPr>
      <w:bookmarkStart w:id="232" w:name="_Toc52124093"/>
      <w:r w:rsidRPr="00684D42">
        <w:rPr>
          <w:lang w:val="en-US"/>
        </w:rPr>
        <w:lastRenderedPageBreak/>
        <w:t>Statement by the Accountable Authority and Chief Finance Officer</w:t>
      </w:r>
      <w:r w:rsidRPr="00684D42">
        <w:rPr>
          <w:rFonts w:ascii="Arial" w:hAnsi="Arial" w:cs="Arial"/>
          <w:lang w:val="en-US"/>
        </w:rPr>
        <w:t> </w:t>
      </w:r>
      <w:bookmarkEnd w:id="232"/>
    </w:p>
    <w:p w14:paraId="7645AAF6" w14:textId="77777777" w:rsidR="00BF2A26" w:rsidRPr="007F5FDC" w:rsidRDefault="00BF2A26" w:rsidP="00CF7AF9">
      <w:pPr>
        <w:pStyle w:val="FSHeading1and11"/>
        <w:rPr>
          <w:lang w:val="en-US"/>
        </w:rPr>
      </w:pPr>
    </w:p>
    <w:p w14:paraId="4CBCC799" w14:textId="129A0F8E" w:rsidR="007F5FDC" w:rsidRDefault="007F5FDC" w:rsidP="007F5FDC">
      <w:r>
        <w:rPr>
          <w:noProof/>
        </w:rPr>
        <w:drawing>
          <wp:inline distT="0" distB="0" distL="0" distR="0" wp14:anchorId="3B536705" wp14:editId="5EF22B8D">
            <wp:extent cx="5448302" cy="4991102"/>
            <wp:effectExtent l="0" t="0" r="0" b="0"/>
            <wp:docPr id="17" name="Immagine 17" descr="STATEMENT BY THE ACCOUNTABLE AUTHORITY AND CHIEF FINANCE OFFICER&#10;&#10;In our opinion, the attached financial statements for the year ended 30 June 2020 comply with subsection 42(2) of the Public Governance, Performance and Accountability Act 2013 (PGPA Act), and are based on properly maintained financial records as per subsection 41(2) of the PGPA Act.&#10;&#10;In our opinion, at the date of this statement, there are reasonable grounds to believe that the Australian Human Rights Commission will be able to pay its debts as and when they fall due.&#10;&#10;[SIGNATURE]&#10;Emeritus Professor Rosalind Croucher AM&#10;President and Accountable Authority&#10;8 September 2020 &#10;&#10;[SIGNATURE]&#10;Darrell Yesberg FCPA&#10;Chief Finance Officer&#10;8 September 20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magine 17"/>
                    <pic:cNvPicPr/>
                  </pic:nvPicPr>
                  <pic:blipFill>
                    <a:blip r:embed="rId45">
                      <a:extLst>
                        <a:ext uri="{28A0092B-C50C-407E-A947-70E740481C1C}">
                          <a14:useLocalDpi xmlns:a14="http://schemas.microsoft.com/office/drawing/2010/main" val="0"/>
                        </a:ext>
                      </a:extLst>
                    </a:blip>
                    <a:stretch>
                      <a:fillRect/>
                    </a:stretch>
                  </pic:blipFill>
                  <pic:spPr>
                    <a:xfrm>
                      <a:off x="0" y="0"/>
                      <a:ext cx="5448302" cy="4991102"/>
                    </a:xfrm>
                    <a:prstGeom prst="rect">
                      <a:avLst/>
                    </a:prstGeom>
                  </pic:spPr>
                </pic:pic>
              </a:graphicData>
            </a:graphic>
          </wp:inline>
        </w:drawing>
      </w:r>
    </w:p>
    <w:p w14:paraId="77A5C53E" w14:textId="78610BD4" w:rsidR="00BC2ECF" w:rsidRPr="00CF7AF9" w:rsidRDefault="007F5FDC">
      <w:pPr>
        <w:keepLines w:val="0"/>
        <w:spacing w:before="0" w:after="0"/>
      </w:pPr>
      <w:r>
        <w:br w:type="page"/>
      </w:r>
    </w:p>
    <w:p w14:paraId="7B7A0378" w14:textId="22537B16" w:rsidR="00BC2ECF" w:rsidRPr="00CF7AF9" w:rsidRDefault="00BC2ECF" w:rsidP="00E83BF7">
      <w:pPr>
        <w:pStyle w:val="FSHeading1and11"/>
        <w:spacing w:after="0"/>
      </w:pPr>
      <w:bookmarkStart w:id="233" w:name="_Toc52124094"/>
      <w:r w:rsidRPr="00CF7AF9">
        <w:lastRenderedPageBreak/>
        <w:t>Statement of Comprehensive Income</w:t>
      </w:r>
      <w:bookmarkEnd w:id="233"/>
    </w:p>
    <w:p w14:paraId="12E3FE1E" w14:textId="77777777" w:rsidR="00BC2ECF" w:rsidRPr="00BC2ECF" w:rsidRDefault="00BC2ECF" w:rsidP="00E83BF7">
      <w:pPr>
        <w:spacing w:before="0"/>
        <w:rPr>
          <w:rFonts w:cs="Open Sans"/>
          <w:sz w:val="18"/>
          <w:szCs w:val="18"/>
          <w:lang w:val="en-US"/>
        </w:rPr>
      </w:pPr>
      <w:r w:rsidRPr="00BC2ECF">
        <w:rPr>
          <w:rFonts w:cs="Open Sans"/>
          <w:sz w:val="18"/>
          <w:szCs w:val="18"/>
          <w:lang w:val="en-US"/>
        </w:rPr>
        <w:t>for the period ended 30 June 2020</w:t>
      </w:r>
    </w:p>
    <w:tbl>
      <w:tblPr>
        <w:tblW w:w="9968" w:type="dxa"/>
        <w:tblCellMar>
          <w:left w:w="70" w:type="dxa"/>
          <w:right w:w="70" w:type="dxa"/>
        </w:tblCellMar>
        <w:tblLook w:val="04A0" w:firstRow="1" w:lastRow="0" w:firstColumn="1" w:lastColumn="0" w:noHBand="0" w:noVBand="1"/>
      </w:tblPr>
      <w:tblGrid>
        <w:gridCol w:w="5638"/>
        <w:gridCol w:w="683"/>
        <w:gridCol w:w="927"/>
        <w:gridCol w:w="864"/>
        <w:gridCol w:w="252"/>
        <w:gridCol w:w="1604"/>
      </w:tblGrid>
      <w:tr w:rsidR="00BC2ECF" w:rsidRPr="00BC2ECF" w14:paraId="77A67B4A" w14:textId="77777777" w:rsidTr="00E83BF7">
        <w:trPr>
          <w:trHeight w:val="365"/>
        </w:trPr>
        <w:tc>
          <w:tcPr>
            <w:tcW w:w="5638" w:type="dxa"/>
            <w:tcBorders>
              <w:top w:val="single" w:sz="4" w:space="0" w:color="auto"/>
              <w:left w:val="nil"/>
              <w:bottom w:val="single" w:sz="18" w:space="0" w:color="auto"/>
              <w:right w:val="nil"/>
            </w:tcBorders>
            <w:shd w:val="clear" w:color="auto" w:fill="auto"/>
            <w:noWrap/>
            <w:vAlign w:val="bottom"/>
            <w:hideMark/>
          </w:tcPr>
          <w:p w14:paraId="4F98918D" w14:textId="77777777" w:rsidR="00BC2ECF" w:rsidRPr="00BC2ECF" w:rsidRDefault="00BC2ECF" w:rsidP="00E83BF7">
            <w:pPr>
              <w:spacing w:before="60" w:after="60"/>
              <w:rPr>
                <w:rFonts w:cs="Open Sans"/>
                <w:sz w:val="18"/>
                <w:szCs w:val="18"/>
                <w:lang w:val="en-US"/>
              </w:rPr>
            </w:pPr>
          </w:p>
        </w:tc>
        <w:tc>
          <w:tcPr>
            <w:tcW w:w="683" w:type="dxa"/>
            <w:tcBorders>
              <w:top w:val="single" w:sz="4" w:space="0" w:color="auto"/>
              <w:left w:val="nil"/>
              <w:bottom w:val="single" w:sz="18" w:space="0" w:color="auto"/>
              <w:right w:val="nil"/>
            </w:tcBorders>
            <w:shd w:val="clear" w:color="auto" w:fill="auto"/>
            <w:noWrap/>
            <w:vAlign w:val="bottom"/>
            <w:hideMark/>
          </w:tcPr>
          <w:p w14:paraId="2B14A118" w14:textId="77777777" w:rsidR="00BC2ECF" w:rsidRPr="00BC2ECF" w:rsidRDefault="00BC2ECF" w:rsidP="00E83BF7">
            <w:pPr>
              <w:spacing w:before="60" w:after="60"/>
              <w:rPr>
                <w:rFonts w:cs="Open Sans"/>
                <w:sz w:val="18"/>
                <w:szCs w:val="18"/>
                <w:lang w:val="en-US"/>
              </w:rPr>
            </w:pPr>
            <w:r w:rsidRPr="00BC2ECF">
              <w:rPr>
                <w:rFonts w:cs="Open Sans"/>
                <w:b/>
                <w:bCs/>
                <w:sz w:val="18"/>
                <w:szCs w:val="18"/>
              </w:rPr>
              <w:t>Notes</w:t>
            </w:r>
          </w:p>
        </w:tc>
        <w:tc>
          <w:tcPr>
            <w:tcW w:w="927" w:type="dxa"/>
            <w:tcBorders>
              <w:top w:val="single" w:sz="4" w:space="0" w:color="auto"/>
              <w:left w:val="nil"/>
              <w:bottom w:val="single" w:sz="18" w:space="0" w:color="auto"/>
              <w:right w:val="nil"/>
            </w:tcBorders>
            <w:shd w:val="clear" w:color="auto" w:fill="auto"/>
            <w:noWrap/>
            <w:vAlign w:val="bottom"/>
            <w:hideMark/>
          </w:tcPr>
          <w:p w14:paraId="5174EB83" w14:textId="77777777" w:rsidR="00BC2ECF" w:rsidRPr="00BC2ECF" w:rsidRDefault="00BC2ECF" w:rsidP="00E83BF7">
            <w:pPr>
              <w:spacing w:before="60" w:after="60"/>
              <w:jc w:val="right"/>
              <w:rPr>
                <w:rFonts w:cs="Open Sans"/>
                <w:b/>
                <w:bCs/>
                <w:sz w:val="18"/>
                <w:szCs w:val="18"/>
              </w:rPr>
            </w:pPr>
            <w:r w:rsidRPr="00BC2ECF">
              <w:rPr>
                <w:rFonts w:cs="Open Sans"/>
                <w:b/>
                <w:bCs/>
                <w:sz w:val="18"/>
                <w:szCs w:val="18"/>
              </w:rPr>
              <w:t>2020</w:t>
            </w:r>
          </w:p>
          <w:p w14:paraId="0D7BD99C" w14:textId="77777777" w:rsidR="00BC2ECF" w:rsidRPr="00BC2ECF" w:rsidRDefault="00BC2ECF" w:rsidP="00E83BF7">
            <w:pPr>
              <w:spacing w:before="60" w:after="60"/>
              <w:jc w:val="right"/>
              <w:rPr>
                <w:rFonts w:cs="Open Sans"/>
                <w:b/>
                <w:bCs/>
                <w:sz w:val="18"/>
                <w:szCs w:val="18"/>
              </w:rPr>
            </w:pPr>
            <w:r w:rsidRPr="00BC2ECF">
              <w:rPr>
                <w:rFonts w:cs="Open Sans"/>
                <w:b/>
                <w:bCs/>
                <w:sz w:val="18"/>
                <w:szCs w:val="18"/>
              </w:rPr>
              <w:t>$’000</w:t>
            </w:r>
          </w:p>
        </w:tc>
        <w:tc>
          <w:tcPr>
            <w:tcW w:w="864" w:type="dxa"/>
            <w:tcBorders>
              <w:top w:val="single" w:sz="4" w:space="0" w:color="auto"/>
              <w:left w:val="nil"/>
              <w:bottom w:val="single" w:sz="18" w:space="0" w:color="auto"/>
              <w:right w:val="nil"/>
            </w:tcBorders>
            <w:shd w:val="clear" w:color="auto" w:fill="auto"/>
            <w:noWrap/>
            <w:vAlign w:val="bottom"/>
            <w:hideMark/>
          </w:tcPr>
          <w:p w14:paraId="6357E10E" w14:textId="77777777" w:rsidR="00BC2ECF" w:rsidRPr="00BC2ECF" w:rsidRDefault="00BC2ECF" w:rsidP="00E83BF7">
            <w:pPr>
              <w:spacing w:before="60" w:after="60"/>
              <w:jc w:val="right"/>
              <w:rPr>
                <w:rFonts w:cs="Open Sans"/>
                <w:sz w:val="18"/>
                <w:szCs w:val="18"/>
              </w:rPr>
            </w:pPr>
            <w:r w:rsidRPr="00BC2ECF">
              <w:rPr>
                <w:rFonts w:cs="Open Sans"/>
                <w:sz w:val="18"/>
                <w:szCs w:val="18"/>
              </w:rPr>
              <w:t>2019</w:t>
            </w:r>
          </w:p>
          <w:p w14:paraId="3D61B672" w14:textId="77777777" w:rsidR="00BC2ECF" w:rsidRPr="00BC2ECF" w:rsidRDefault="00BC2ECF" w:rsidP="00E83BF7">
            <w:pPr>
              <w:spacing w:before="60" w:after="60"/>
              <w:jc w:val="right"/>
              <w:rPr>
                <w:rFonts w:cs="Open Sans"/>
                <w:sz w:val="18"/>
                <w:szCs w:val="18"/>
              </w:rPr>
            </w:pPr>
            <w:r w:rsidRPr="00BC2ECF">
              <w:rPr>
                <w:rFonts w:cs="Open Sans"/>
                <w:sz w:val="18"/>
                <w:szCs w:val="18"/>
              </w:rPr>
              <w:t>$’000</w:t>
            </w:r>
          </w:p>
        </w:tc>
        <w:tc>
          <w:tcPr>
            <w:tcW w:w="252" w:type="dxa"/>
            <w:tcBorders>
              <w:top w:val="single" w:sz="4" w:space="0" w:color="auto"/>
              <w:left w:val="nil"/>
              <w:bottom w:val="single" w:sz="18" w:space="0" w:color="auto"/>
              <w:right w:val="nil"/>
            </w:tcBorders>
            <w:shd w:val="clear" w:color="auto" w:fill="auto"/>
            <w:noWrap/>
            <w:vAlign w:val="bottom"/>
            <w:hideMark/>
          </w:tcPr>
          <w:p w14:paraId="68A0FD84" w14:textId="77777777" w:rsidR="00BC2ECF" w:rsidRPr="00BC2ECF" w:rsidRDefault="00BC2ECF" w:rsidP="00E83BF7">
            <w:pPr>
              <w:spacing w:before="60" w:after="60"/>
              <w:jc w:val="right"/>
              <w:rPr>
                <w:rFonts w:cs="Open Sans"/>
                <w:sz w:val="18"/>
                <w:szCs w:val="18"/>
              </w:rPr>
            </w:pPr>
          </w:p>
        </w:tc>
        <w:tc>
          <w:tcPr>
            <w:tcW w:w="1604" w:type="dxa"/>
            <w:tcBorders>
              <w:top w:val="single" w:sz="4" w:space="0" w:color="auto"/>
              <w:left w:val="nil"/>
              <w:bottom w:val="single" w:sz="18" w:space="0" w:color="auto"/>
              <w:right w:val="nil"/>
            </w:tcBorders>
            <w:shd w:val="clear" w:color="auto" w:fill="auto"/>
            <w:vAlign w:val="bottom"/>
            <w:hideMark/>
          </w:tcPr>
          <w:p w14:paraId="032AA373" w14:textId="77777777" w:rsidR="00BC2ECF" w:rsidRPr="00BC2ECF" w:rsidRDefault="00BC2ECF" w:rsidP="00E83BF7">
            <w:pPr>
              <w:spacing w:before="60" w:after="60"/>
              <w:jc w:val="right"/>
              <w:rPr>
                <w:rFonts w:cs="Open Sans"/>
                <w:sz w:val="18"/>
                <w:szCs w:val="18"/>
              </w:rPr>
            </w:pPr>
            <w:r w:rsidRPr="00BC2ECF">
              <w:rPr>
                <w:rFonts w:cs="Open Sans"/>
                <w:sz w:val="18"/>
                <w:szCs w:val="18"/>
              </w:rPr>
              <w:t>Original Budget</w:t>
            </w:r>
          </w:p>
          <w:p w14:paraId="15CD14DF" w14:textId="77777777" w:rsidR="00BC2ECF" w:rsidRPr="00BC2ECF" w:rsidRDefault="00BC2ECF" w:rsidP="00E83BF7">
            <w:pPr>
              <w:spacing w:before="60" w:after="60"/>
              <w:jc w:val="right"/>
              <w:rPr>
                <w:rFonts w:cs="Open Sans"/>
                <w:sz w:val="18"/>
                <w:szCs w:val="18"/>
              </w:rPr>
            </w:pPr>
            <w:r w:rsidRPr="00BC2ECF">
              <w:rPr>
                <w:rFonts w:cs="Open Sans"/>
                <w:sz w:val="18"/>
                <w:szCs w:val="18"/>
              </w:rPr>
              <w:t>$’000</w:t>
            </w:r>
          </w:p>
        </w:tc>
      </w:tr>
      <w:tr w:rsidR="00BC2ECF" w:rsidRPr="00BC2ECF" w14:paraId="6DA1D99F" w14:textId="77777777" w:rsidTr="00E83BF7">
        <w:trPr>
          <w:trHeight w:val="240"/>
        </w:trPr>
        <w:tc>
          <w:tcPr>
            <w:tcW w:w="5638" w:type="dxa"/>
            <w:tcBorders>
              <w:top w:val="single" w:sz="18" w:space="0" w:color="auto"/>
              <w:left w:val="nil"/>
              <w:bottom w:val="nil"/>
              <w:right w:val="nil"/>
            </w:tcBorders>
            <w:shd w:val="clear" w:color="auto" w:fill="auto"/>
            <w:vAlign w:val="bottom"/>
            <w:hideMark/>
          </w:tcPr>
          <w:p w14:paraId="48D4B347" w14:textId="77777777" w:rsidR="00BC2ECF" w:rsidRPr="00BC2ECF" w:rsidRDefault="00BC2ECF" w:rsidP="00E83BF7">
            <w:pPr>
              <w:spacing w:before="60" w:after="60"/>
              <w:rPr>
                <w:rFonts w:cs="Open Sans"/>
                <w:b/>
                <w:bCs/>
                <w:color w:val="107896"/>
                <w:sz w:val="18"/>
                <w:szCs w:val="18"/>
              </w:rPr>
            </w:pPr>
            <w:r w:rsidRPr="00BC2ECF">
              <w:rPr>
                <w:rFonts w:cs="Open Sans"/>
                <w:b/>
                <w:bCs/>
                <w:color w:val="107896"/>
                <w:sz w:val="18"/>
                <w:szCs w:val="18"/>
              </w:rPr>
              <w:t>NET COST OF SERVICES</w:t>
            </w:r>
          </w:p>
        </w:tc>
        <w:tc>
          <w:tcPr>
            <w:tcW w:w="683" w:type="dxa"/>
            <w:tcBorders>
              <w:top w:val="single" w:sz="18" w:space="0" w:color="auto"/>
              <w:left w:val="nil"/>
              <w:bottom w:val="nil"/>
              <w:right w:val="nil"/>
            </w:tcBorders>
            <w:shd w:val="clear" w:color="auto" w:fill="auto"/>
            <w:noWrap/>
            <w:vAlign w:val="bottom"/>
            <w:hideMark/>
          </w:tcPr>
          <w:p w14:paraId="22EE8C20" w14:textId="77777777" w:rsidR="00BC2ECF" w:rsidRPr="00BC2ECF" w:rsidRDefault="00BC2ECF" w:rsidP="00E83BF7">
            <w:pPr>
              <w:spacing w:before="60" w:after="60"/>
              <w:rPr>
                <w:rFonts w:cs="Open Sans"/>
                <w:b/>
                <w:bCs/>
                <w:sz w:val="18"/>
                <w:szCs w:val="18"/>
              </w:rPr>
            </w:pPr>
          </w:p>
        </w:tc>
        <w:tc>
          <w:tcPr>
            <w:tcW w:w="927" w:type="dxa"/>
            <w:tcBorders>
              <w:top w:val="single" w:sz="18" w:space="0" w:color="auto"/>
              <w:left w:val="nil"/>
              <w:bottom w:val="nil"/>
              <w:right w:val="nil"/>
            </w:tcBorders>
            <w:shd w:val="clear" w:color="auto" w:fill="auto"/>
            <w:noWrap/>
            <w:vAlign w:val="bottom"/>
            <w:hideMark/>
          </w:tcPr>
          <w:p w14:paraId="34827F98" w14:textId="77777777" w:rsidR="00BC2ECF" w:rsidRPr="00BC2ECF" w:rsidRDefault="00BC2ECF" w:rsidP="00E83BF7">
            <w:pPr>
              <w:spacing w:before="60" w:after="60"/>
              <w:rPr>
                <w:rFonts w:cs="Open Sans"/>
                <w:sz w:val="18"/>
                <w:szCs w:val="18"/>
              </w:rPr>
            </w:pPr>
          </w:p>
        </w:tc>
        <w:tc>
          <w:tcPr>
            <w:tcW w:w="864" w:type="dxa"/>
            <w:tcBorders>
              <w:top w:val="single" w:sz="18" w:space="0" w:color="auto"/>
              <w:left w:val="nil"/>
              <w:bottom w:val="nil"/>
              <w:right w:val="nil"/>
            </w:tcBorders>
            <w:shd w:val="clear" w:color="auto" w:fill="auto"/>
            <w:noWrap/>
            <w:vAlign w:val="bottom"/>
            <w:hideMark/>
          </w:tcPr>
          <w:p w14:paraId="0D65A724" w14:textId="77777777" w:rsidR="00BC2ECF" w:rsidRPr="00BC2ECF" w:rsidRDefault="00BC2ECF" w:rsidP="00E83BF7">
            <w:pPr>
              <w:spacing w:before="60" w:after="60"/>
              <w:jc w:val="right"/>
              <w:rPr>
                <w:rFonts w:cs="Open Sans"/>
                <w:sz w:val="18"/>
                <w:szCs w:val="18"/>
              </w:rPr>
            </w:pPr>
          </w:p>
        </w:tc>
        <w:tc>
          <w:tcPr>
            <w:tcW w:w="252" w:type="dxa"/>
            <w:tcBorders>
              <w:top w:val="single" w:sz="18" w:space="0" w:color="auto"/>
              <w:left w:val="nil"/>
              <w:bottom w:val="nil"/>
              <w:right w:val="nil"/>
            </w:tcBorders>
            <w:shd w:val="clear" w:color="auto" w:fill="auto"/>
            <w:noWrap/>
            <w:vAlign w:val="bottom"/>
            <w:hideMark/>
          </w:tcPr>
          <w:p w14:paraId="0FC9B70B" w14:textId="77777777" w:rsidR="00BC2ECF" w:rsidRPr="00BC2ECF" w:rsidRDefault="00BC2ECF" w:rsidP="00E83BF7">
            <w:pPr>
              <w:spacing w:before="60" w:after="60"/>
              <w:jc w:val="right"/>
              <w:rPr>
                <w:rFonts w:cs="Open Sans"/>
                <w:sz w:val="18"/>
                <w:szCs w:val="18"/>
              </w:rPr>
            </w:pPr>
          </w:p>
        </w:tc>
        <w:tc>
          <w:tcPr>
            <w:tcW w:w="1604" w:type="dxa"/>
            <w:tcBorders>
              <w:top w:val="single" w:sz="18" w:space="0" w:color="auto"/>
              <w:left w:val="nil"/>
              <w:bottom w:val="nil"/>
              <w:right w:val="nil"/>
            </w:tcBorders>
            <w:shd w:val="clear" w:color="auto" w:fill="auto"/>
            <w:noWrap/>
            <w:vAlign w:val="bottom"/>
            <w:hideMark/>
          </w:tcPr>
          <w:p w14:paraId="487FE5DB" w14:textId="77777777" w:rsidR="00BC2ECF" w:rsidRPr="00BC2ECF" w:rsidRDefault="00BC2ECF" w:rsidP="00E83BF7">
            <w:pPr>
              <w:spacing w:before="60" w:after="60"/>
              <w:jc w:val="right"/>
              <w:rPr>
                <w:rFonts w:cs="Open Sans"/>
                <w:sz w:val="18"/>
                <w:szCs w:val="18"/>
              </w:rPr>
            </w:pPr>
          </w:p>
        </w:tc>
      </w:tr>
      <w:tr w:rsidR="00BC2ECF" w:rsidRPr="00BC2ECF" w14:paraId="49FDD7E5" w14:textId="77777777" w:rsidTr="00E83BF7">
        <w:trPr>
          <w:trHeight w:val="240"/>
        </w:trPr>
        <w:tc>
          <w:tcPr>
            <w:tcW w:w="5638" w:type="dxa"/>
            <w:tcBorders>
              <w:top w:val="nil"/>
              <w:left w:val="nil"/>
              <w:bottom w:val="nil"/>
              <w:right w:val="nil"/>
            </w:tcBorders>
            <w:shd w:val="clear" w:color="auto" w:fill="auto"/>
            <w:vAlign w:val="bottom"/>
            <w:hideMark/>
          </w:tcPr>
          <w:p w14:paraId="7526AB82" w14:textId="77777777" w:rsidR="00BC2ECF" w:rsidRPr="00BC2ECF" w:rsidRDefault="00BC2ECF" w:rsidP="00E83BF7">
            <w:pPr>
              <w:spacing w:before="60" w:after="60"/>
              <w:rPr>
                <w:rFonts w:cs="Open Sans"/>
                <w:b/>
                <w:bCs/>
                <w:sz w:val="18"/>
                <w:szCs w:val="18"/>
              </w:rPr>
            </w:pPr>
            <w:r w:rsidRPr="00BC2ECF">
              <w:rPr>
                <w:rFonts w:cs="Open Sans"/>
                <w:b/>
                <w:bCs/>
                <w:sz w:val="18"/>
                <w:szCs w:val="18"/>
              </w:rPr>
              <w:t>Expenses</w:t>
            </w:r>
          </w:p>
        </w:tc>
        <w:tc>
          <w:tcPr>
            <w:tcW w:w="683" w:type="dxa"/>
            <w:tcBorders>
              <w:top w:val="nil"/>
              <w:left w:val="nil"/>
              <w:bottom w:val="nil"/>
              <w:right w:val="nil"/>
            </w:tcBorders>
            <w:shd w:val="clear" w:color="auto" w:fill="auto"/>
            <w:noWrap/>
            <w:vAlign w:val="bottom"/>
            <w:hideMark/>
          </w:tcPr>
          <w:p w14:paraId="678E9914" w14:textId="77777777" w:rsidR="00BC2ECF" w:rsidRPr="00BC2ECF" w:rsidRDefault="00BC2ECF" w:rsidP="00E83BF7">
            <w:pPr>
              <w:spacing w:before="60" w:after="60"/>
              <w:rPr>
                <w:rFonts w:cs="Open Sans"/>
                <w:b/>
                <w:bCs/>
                <w:sz w:val="18"/>
                <w:szCs w:val="18"/>
              </w:rPr>
            </w:pPr>
          </w:p>
        </w:tc>
        <w:tc>
          <w:tcPr>
            <w:tcW w:w="927" w:type="dxa"/>
            <w:tcBorders>
              <w:top w:val="nil"/>
              <w:left w:val="nil"/>
              <w:bottom w:val="nil"/>
              <w:right w:val="nil"/>
            </w:tcBorders>
            <w:shd w:val="clear" w:color="auto" w:fill="auto"/>
            <w:noWrap/>
            <w:vAlign w:val="bottom"/>
            <w:hideMark/>
          </w:tcPr>
          <w:p w14:paraId="64938209" w14:textId="77777777" w:rsidR="00BC2ECF" w:rsidRPr="00BC2ECF" w:rsidRDefault="00BC2ECF" w:rsidP="00E83BF7">
            <w:pPr>
              <w:spacing w:before="60" w:after="60"/>
              <w:rPr>
                <w:rFonts w:cs="Open Sans"/>
                <w:sz w:val="18"/>
                <w:szCs w:val="18"/>
              </w:rPr>
            </w:pPr>
          </w:p>
        </w:tc>
        <w:tc>
          <w:tcPr>
            <w:tcW w:w="864" w:type="dxa"/>
            <w:tcBorders>
              <w:top w:val="nil"/>
              <w:left w:val="nil"/>
              <w:bottom w:val="nil"/>
              <w:right w:val="nil"/>
            </w:tcBorders>
            <w:shd w:val="clear" w:color="auto" w:fill="auto"/>
            <w:noWrap/>
            <w:vAlign w:val="bottom"/>
            <w:hideMark/>
          </w:tcPr>
          <w:p w14:paraId="09F07115" w14:textId="77777777" w:rsidR="00BC2ECF" w:rsidRPr="00BC2ECF" w:rsidRDefault="00BC2ECF" w:rsidP="00E83BF7">
            <w:pPr>
              <w:spacing w:before="60" w:after="60"/>
              <w:jc w:val="right"/>
              <w:rPr>
                <w:rFonts w:cs="Open Sans"/>
                <w:sz w:val="18"/>
                <w:szCs w:val="18"/>
              </w:rPr>
            </w:pPr>
          </w:p>
        </w:tc>
        <w:tc>
          <w:tcPr>
            <w:tcW w:w="252" w:type="dxa"/>
            <w:tcBorders>
              <w:top w:val="nil"/>
              <w:left w:val="nil"/>
              <w:bottom w:val="nil"/>
              <w:right w:val="nil"/>
            </w:tcBorders>
            <w:shd w:val="clear" w:color="auto" w:fill="auto"/>
            <w:noWrap/>
            <w:vAlign w:val="bottom"/>
            <w:hideMark/>
          </w:tcPr>
          <w:p w14:paraId="682EF5FD" w14:textId="77777777" w:rsidR="00BC2ECF" w:rsidRPr="00BC2ECF" w:rsidRDefault="00BC2ECF" w:rsidP="00E83BF7">
            <w:pPr>
              <w:spacing w:before="60" w:after="60"/>
              <w:jc w:val="right"/>
              <w:rPr>
                <w:rFonts w:cs="Open Sans"/>
                <w:sz w:val="18"/>
                <w:szCs w:val="18"/>
              </w:rPr>
            </w:pPr>
          </w:p>
        </w:tc>
        <w:tc>
          <w:tcPr>
            <w:tcW w:w="1604" w:type="dxa"/>
            <w:tcBorders>
              <w:top w:val="nil"/>
              <w:left w:val="nil"/>
              <w:bottom w:val="nil"/>
              <w:right w:val="nil"/>
            </w:tcBorders>
            <w:shd w:val="clear" w:color="auto" w:fill="auto"/>
            <w:noWrap/>
            <w:vAlign w:val="bottom"/>
            <w:hideMark/>
          </w:tcPr>
          <w:p w14:paraId="6C9FD010" w14:textId="77777777" w:rsidR="00BC2ECF" w:rsidRPr="00BC2ECF" w:rsidRDefault="00BC2ECF" w:rsidP="00E83BF7">
            <w:pPr>
              <w:spacing w:before="60" w:after="60"/>
              <w:jc w:val="right"/>
              <w:rPr>
                <w:rFonts w:cs="Open Sans"/>
                <w:sz w:val="18"/>
                <w:szCs w:val="18"/>
              </w:rPr>
            </w:pPr>
          </w:p>
        </w:tc>
      </w:tr>
      <w:tr w:rsidR="00BC2ECF" w:rsidRPr="00BC2ECF" w14:paraId="0D2AACC0" w14:textId="77777777" w:rsidTr="00E83BF7">
        <w:trPr>
          <w:trHeight w:val="240"/>
        </w:trPr>
        <w:tc>
          <w:tcPr>
            <w:tcW w:w="5638" w:type="dxa"/>
            <w:tcBorders>
              <w:top w:val="nil"/>
              <w:left w:val="nil"/>
              <w:bottom w:val="nil"/>
              <w:right w:val="nil"/>
            </w:tcBorders>
            <w:shd w:val="clear" w:color="auto" w:fill="auto"/>
            <w:noWrap/>
            <w:vAlign w:val="bottom"/>
            <w:hideMark/>
          </w:tcPr>
          <w:p w14:paraId="2A503D31" w14:textId="77777777" w:rsidR="00BC2ECF" w:rsidRPr="00BC2ECF" w:rsidRDefault="00BC2ECF" w:rsidP="00E83BF7">
            <w:pPr>
              <w:spacing w:before="60" w:after="60"/>
              <w:ind w:firstLineChars="200" w:firstLine="360"/>
              <w:rPr>
                <w:rFonts w:cs="Open Sans"/>
                <w:sz w:val="18"/>
                <w:szCs w:val="18"/>
              </w:rPr>
            </w:pPr>
            <w:r w:rsidRPr="00BC2ECF">
              <w:rPr>
                <w:rFonts w:cs="Open Sans"/>
                <w:sz w:val="18"/>
                <w:szCs w:val="18"/>
              </w:rPr>
              <w:t>Employee benefits</w:t>
            </w:r>
          </w:p>
        </w:tc>
        <w:tc>
          <w:tcPr>
            <w:tcW w:w="683" w:type="dxa"/>
            <w:tcBorders>
              <w:top w:val="nil"/>
              <w:left w:val="nil"/>
              <w:bottom w:val="nil"/>
              <w:right w:val="nil"/>
            </w:tcBorders>
            <w:shd w:val="clear" w:color="auto" w:fill="auto"/>
            <w:noWrap/>
            <w:vAlign w:val="bottom"/>
            <w:hideMark/>
          </w:tcPr>
          <w:p w14:paraId="634841D6" w14:textId="77777777" w:rsidR="00BC2ECF" w:rsidRPr="00BC2ECF" w:rsidRDefault="009B22C8" w:rsidP="00E83BF7">
            <w:pPr>
              <w:spacing w:before="60" w:after="60"/>
              <w:rPr>
                <w:rFonts w:cs="Open Sans"/>
                <w:color w:val="000000"/>
                <w:sz w:val="18"/>
                <w:szCs w:val="18"/>
              </w:rPr>
            </w:pPr>
            <w:hyperlink r:id="rId46" w:anchor="FPE1.1!E9" w:history="1">
              <w:r w:rsidR="00BC2ECF" w:rsidRPr="00BC2ECF">
                <w:rPr>
                  <w:rFonts w:cs="Open Sans"/>
                  <w:color w:val="000000"/>
                  <w:sz w:val="18"/>
                  <w:szCs w:val="18"/>
                </w:rPr>
                <w:t>1.1A</w:t>
              </w:r>
            </w:hyperlink>
          </w:p>
        </w:tc>
        <w:tc>
          <w:tcPr>
            <w:tcW w:w="927" w:type="dxa"/>
            <w:tcBorders>
              <w:top w:val="nil"/>
              <w:left w:val="nil"/>
              <w:bottom w:val="nil"/>
              <w:right w:val="nil"/>
            </w:tcBorders>
            <w:shd w:val="clear" w:color="auto" w:fill="auto"/>
            <w:noWrap/>
            <w:vAlign w:val="bottom"/>
            <w:hideMark/>
          </w:tcPr>
          <w:p w14:paraId="6612A20E" w14:textId="77777777" w:rsidR="00BC2ECF" w:rsidRPr="00BC2ECF" w:rsidRDefault="00BC2ECF" w:rsidP="00E83BF7">
            <w:pPr>
              <w:spacing w:before="60" w:after="60"/>
              <w:jc w:val="right"/>
              <w:rPr>
                <w:rFonts w:cs="Open Sans"/>
                <w:b/>
                <w:bCs/>
                <w:sz w:val="18"/>
                <w:szCs w:val="18"/>
              </w:rPr>
            </w:pPr>
            <w:r w:rsidRPr="00BC2ECF">
              <w:rPr>
                <w:rFonts w:cs="Open Sans"/>
                <w:b/>
                <w:bCs/>
                <w:sz w:val="18"/>
                <w:szCs w:val="18"/>
              </w:rPr>
              <w:t xml:space="preserve">19,522 </w:t>
            </w:r>
          </w:p>
        </w:tc>
        <w:tc>
          <w:tcPr>
            <w:tcW w:w="864" w:type="dxa"/>
            <w:tcBorders>
              <w:top w:val="nil"/>
              <w:left w:val="nil"/>
              <w:bottom w:val="nil"/>
              <w:right w:val="nil"/>
            </w:tcBorders>
            <w:shd w:val="clear" w:color="auto" w:fill="auto"/>
            <w:noWrap/>
            <w:vAlign w:val="bottom"/>
            <w:hideMark/>
          </w:tcPr>
          <w:p w14:paraId="73DFE1D4" w14:textId="77777777" w:rsidR="00BC2ECF" w:rsidRPr="00BC2ECF" w:rsidRDefault="00BC2ECF" w:rsidP="00E83BF7">
            <w:pPr>
              <w:spacing w:before="60" w:after="60"/>
              <w:jc w:val="right"/>
              <w:rPr>
                <w:rFonts w:cs="Open Sans"/>
                <w:sz w:val="18"/>
                <w:szCs w:val="18"/>
              </w:rPr>
            </w:pPr>
            <w:r w:rsidRPr="00BC2ECF">
              <w:rPr>
                <w:rFonts w:cs="Open Sans"/>
                <w:sz w:val="18"/>
                <w:szCs w:val="18"/>
              </w:rPr>
              <w:t xml:space="preserve">19,198 </w:t>
            </w:r>
          </w:p>
        </w:tc>
        <w:tc>
          <w:tcPr>
            <w:tcW w:w="252" w:type="dxa"/>
            <w:tcBorders>
              <w:top w:val="nil"/>
              <w:left w:val="nil"/>
              <w:bottom w:val="nil"/>
              <w:right w:val="nil"/>
            </w:tcBorders>
            <w:shd w:val="clear" w:color="auto" w:fill="auto"/>
            <w:noWrap/>
            <w:vAlign w:val="bottom"/>
            <w:hideMark/>
          </w:tcPr>
          <w:p w14:paraId="6EE76DAF" w14:textId="77777777" w:rsidR="00BC2ECF" w:rsidRPr="00BC2ECF" w:rsidRDefault="00BC2ECF" w:rsidP="00E83BF7">
            <w:pPr>
              <w:spacing w:before="60" w:after="60"/>
              <w:jc w:val="right"/>
              <w:rPr>
                <w:rFonts w:cs="Open Sans"/>
                <w:sz w:val="18"/>
                <w:szCs w:val="18"/>
              </w:rPr>
            </w:pPr>
          </w:p>
        </w:tc>
        <w:tc>
          <w:tcPr>
            <w:tcW w:w="1604" w:type="dxa"/>
            <w:tcBorders>
              <w:top w:val="nil"/>
              <w:left w:val="nil"/>
              <w:bottom w:val="nil"/>
              <w:right w:val="nil"/>
            </w:tcBorders>
            <w:shd w:val="clear" w:color="auto" w:fill="auto"/>
            <w:noWrap/>
            <w:vAlign w:val="bottom"/>
            <w:hideMark/>
          </w:tcPr>
          <w:p w14:paraId="3F67D387" w14:textId="77777777" w:rsidR="00BC2ECF" w:rsidRPr="00BC2ECF" w:rsidRDefault="00BC2ECF" w:rsidP="00E83BF7">
            <w:pPr>
              <w:spacing w:before="60" w:after="60"/>
              <w:jc w:val="right"/>
              <w:rPr>
                <w:rFonts w:cs="Open Sans"/>
                <w:sz w:val="18"/>
                <w:szCs w:val="18"/>
              </w:rPr>
            </w:pPr>
            <w:r w:rsidRPr="00BC2ECF">
              <w:rPr>
                <w:rFonts w:cs="Open Sans"/>
                <w:sz w:val="18"/>
                <w:szCs w:val="18"/>
              </w:rPr>
              <w:t xml:space="preserve">17,548 </w:t>
            </w:r>
          </w:p>
        </w:tc>
      </w:tr>
      <w:tr w:rsidR="00BC2ECF" w:rsidRPr="00BC2ECF" w14:paraId="070DE27B" w14:textId="77777777" w:rsidTr="00E83BF7">
        <w:trPr>
          <w:trHeight w:val="240"/>
        </w:trPr>
        <w:tc>
          <w:tcPr>
            <w:tcW w:w="5638" w:type="dxa"/>
            <w:tcBorders>
              <w:top w:val="nil"/>
              <w:left w:val="nil"/>
              <w:bottom w:val="nil"/>
              <w:right w:val="nil"/>
            </w:tcBorders>
            <w:shd w:val="clear" w:color="auto" w:fill="auto"/>
            <w:noWrap/>
            <w:vAlign w:val="bottom"/>
            <w:hideMark/>
          </w:tcPr>
          <w:p w14:paraId="3931F8E6" w14:textId="77777777" w:rsidR="00BC2ECF" w:rsidRPr="00BC2ECF" w:rsidRDefault="00BC2ECF" w:rsidP="00E83BF7">
            <w:pPr>
              <w:spacing w:before="60" w:after="60"/>
              <w:ind w:firstLineChars="200" w:firstLine="360"/>
              <w:rPr>
                <w:rFonts w:cs="Open Sans"/>
                <w:sz w:val="18"/>
                <w:szCs w:val="18"/>
              </w:rPr>
            </w:pPr>
            <w:r w:rsidRPr="00BC2ECF">
              <w:rPr>
                <w:rFonts w:cs="Open Sans"/>
                <w:sz w:val="18"/>
                <w:szCs w:val="18"/>
              </w:rPr>
              <w:t>Suppliers</w:t>
            </w:r>
          </w:p>
        </w:tc>
        <w:tc>
          <w:tcPr>
            <w:tcW w:w="683" w:type="dxa"/>
            <w:tcBorders>
              <w:top w:val="nil"/>
              <w:left w:val="nil"/>
              <w:bottom w:val="nil"/>
              <w:right w:val="nil"/>
            </w:tcBorders>
            <w:shd w:val="clear" w:color="auto" w:fill="auto"/>
            <w:noWrap/>
            <w:vAlign w:val="bottom"/>
            <w:hideMark/>
          </w:tcPr>
          <w:p w14:paraId="4D265D68" w14:textId="77777777" w:rsidR="00BC2ECF" w:rsidRPr="00BC2ECF" w:rsidRDefault="009B22C8" w:rsidP="00E83BF7">
            <w:pPr>
              <w:spacing w:before="60" w:after="60"/>
              <w:rPr>
                <w:rFonts w:cs="Open Sans"/>
                <w:color w:val="000000"/>
                <w:sz w:val="18"/>
                <w:szCs w:val="18"/>
              </w:rPr>
            </w:pPr>
            <w:hyperlink r:id="rId47" w:anchor="FPE1.1!E22" w:history="1">
              <w:r w:rsidR="00BC2ECF" w:rsidRPr="00BC2ECF">
                <w:rPr>
                  <w:rFonts w:cs="Open Sans"/>
                  <w:color w:val="000000"/>
                  <w:sz w:val="18"/>
                  <w:szCs w:val="18"/>
                </w:rPr>
                <w:t>1.1B</w:t>
              </w:r>
            </w:hyperlink>
          </w:p>
        </w:tc>
        <w:tc>
          <w:tcPr>
            <w:tcW w:w="927" w:type="dxa"/>
            <w:tcBorders>
              <w:top w:val="nil"/>
              <w:left w:val="nil"/>
              <w:bottom w:val="nil"/>
              <w:right w:val="nil"/>
            </w:tcBorders>
            <w:shd w:val="clear" w:color="auto" w:fill="auto"/>
            <w:noWrap/>
            <w:vAlign w:val="bottom"/>
            <w:hideMark/>
          </w:tcPr>
          <w:p w14:paraId="53DA2E0E" w14:textId="77777777" w:rsidR="00BC2ECF" w:rsidRPr="00BC2ECF" w:rsidRDefault="00BC2ECF" w:rsidP="00E83BF7">
            <w:pPr>
              <w:spacing w:before="60" w:after="60"/>
              <w:jc w:val="right"/>
              <w:rPr>
                <w:rFonts w:cs="Open Sans"/>
                <w:b/>
                <w:bCs/>
                <w:sz w:val="18"/>
                <w:szCs w:val="18"/>
              </w:rPr>
            </w:pPr>
            <w:r w:rsidRPr="00BC2ECF">
              <w:rPr>
                <w:rFonts w:cs="Open Sans"/>
                <w:b/>
                <w:bCs/>
                <w:sz w:val="18"/>
                <w:szCs w:val="18"/>
              </w:rPr>
              <w:t xml:space="preserve">5,213 </w:t>
            </w:r>
          </w:p>
        </w:tc>
        <w:tc>
          <w:tcPr>
            <w:tcW w:w="864" w:type="dxa"/>
            <w:tcBorders>
              <w:top w:val="nil"/>
              <w:left w:val="nil"/>
              <w:bottom w:val="nil"/>
              <w:right w:val="nil"/>
            </w:tcBorders>
            <w:shd w:val="clear" w:color="auto" w:fill="auto"/>
            <w:noWrap/>
            <w:vAlign w:val="bottom"/>
            <w:hideMark/>
          </w:tcPr>
          <w:p w14:paraId="7425AFAA" w14:textId="77777777" w:rsidR="00BC2ECF" w:rsidRPr="00BC2ECF" w:rsidRDefault="00BC2ECF" w:rsidP="00E83BF7">
            <w:pPr>
              <w:spacing w:before="60" w:after="60"/>
              <w:jc w:val="right"/>
              <w:rPr>
                <w:rFonts w:cs="Open Sans"/>
                <w:sz w:val="18"/>
                <w:szCs w:val="18"/>
              </w:rPr>
            </w:pPr>
            <w:r w:rsidRPr="00BC2ECF">
              <w:rPr>
                <w:rFonts w:cs="Open Sans"/>
                <w:sz w:val="18"/>
                <w:szCs w:val="18"/>
              </w:rPr>
              <w:t xml:space="preserve">7,885 </w:t>
            </w:r>
          </w:p>
        </w:tc>
        <w:tc>
          <w:tcPr>
            <w:tcW w:w="252" w:type="dxa"/>
            <w:tcBorders>
              <w:top w:val="nil"/>
              <w:left w:val="nil"/>
              <w:bottom w:val="nil"/>
              <w:right w:val="nil"/>
            </w:tcBorders>
            <w:shd w:val="clear" w:color="auto" w:fill="auto"/>
            <w:noWrap/>
            <w:vAlign w:val="bottom"/>
            <w:hideMark/>
          </w:tcPr>
          <w:p w14:paraId="64D11221" w14:textId="77777777" w:rsidR="00BC2ECF" w:rsidRPr="00BC2ECF" w:rsidRDefault="00BC2ECF" w:rsidP="00E83BF7">
            <w:pPr>
              <w:spacing w:before="60" w:after="60"/>
              <w:jc w:val="right"/>
              <w:rPr>
                <w:rFonts w:cs="Open Sans"/>
                <w:sz w:val="18"/>
                <w:szCs w:val="18"/>
              </w:rPr>
            </w:pPr>
          </w:p>
        </w:tc>
        <w:tc>
          <w:tcPr>
            <w:tcW w:w="1604" w:type="dxa"/>
            <w:tcBorders>
              <w:top w:val="nil"/>
              <w:left w:val="nil"/>
              <w:bottom w:val="nil"/>
              <w:right w:val="nil"/>
            </w:tcBorders>
            <w:shd w:val="clear" w:color="auto" w:fill="auto"/>
            <w:noWrap/>
            <w:vAlign w:val="bottom"/>
            <w:hideMark/>
          </w:tcPr>
          <w:p w14:paraId="43B1621E" w14:textId="77777777" w:rsidR="00BC2ECF" w:rsidRPr="00BC2ECF" w:rsidRDefault="00BC2ECF" w:rsidP="00E83BF7">
            <w:pPr>
              <w:spacing w:before="60" w:after="60"/>
              <w:jc w:val="right"/>
              <w:rPr>
                <w:rFonts w:cs="Open Sans"/>
                <w:sz w:val="18"/>
                <w:szCs w:val="18"/>
              </w:rPr>
            </w:pPr>
            <w:r w:rsidRPr="00BC2ECF">
              <w:rPr>
                <w:rFonts w:cs="Open Sans"/>
                <w:sz w:val="18"/>
                <w:szCs w:val="18"/>
              </w:rPr>
              <w:t xml:space="preserve">5,016 </w:t>
            </w:r>
          </w:p>
        </w:tc>
      </w:tr>
      <w:tr w:rsidR="00BC2ECF" w:rsidRPr="00BC2ECF" w14:paraId="4437F203" w14:textId="77777777" w:rsidTr="00E83BF7">
        <w:trPr>
          <w:trHeight w:val="240"/>
        </w:trPr>
        <w:tc>
          <w:tcPr>
            <w:tcW w:w="5638" w:type="dxa"/>
            <w:tcBorders>
              <w:top w:val="nil"/>
              <w:left w:val="nil"/>
              <w:bottom w:val="nil"/>
              <w:right w:val="nil"/>
            </w:tcBorders>
            <w:shd w:val="clear" w:color="auto" w:fill="auto"/>
            <w:noWrap/>
            <w:vAlign w:val="bottom"/>
            <w:hideMark/>
          </w:tcPr>
          <w:p w14:paraId="3AB64A65" w14:textId="77777777" w:rsidR="00BC2ECF" w:rsidRPr="00BC2ECF" w:rsidRDefault="00BC2ECF" w:rsidP="00E83BF7">
            <w:pPr>
              <w:spacing w:before="60" w:after="60"/>
              <w:ind w:firstLineChars="200" w:firstLine="360"/>
              <w:rPr>
                <w:rFonts w:cs="Open Sans"/>
                <w:sz w:val="18"/>
                <w:szCs w:val="18"/>
              </w:rPr>
            </w:pPr>
            <w:r w:rsidRPr="00BC2ECF">
              <w:rPr>
                <w:rFonts w:cs="Open Sans"/>
                <w:sz w:val="18"/>
                <w:szCs w:val="18"/>
              </w:rPr>
              <w:t>Depreciation and Amortisation</w:t>
            </w:r>
          </w:p>
        </w:tc>
        <w:tc>
          <w:tcPr>
            <w:tcW w:w="683" w:type="dxa"/>
            <w:tcBorders>
              <w:top w:val="nil"/>
              <w:left w:val="nil"/>
              <w:bottom w:val="nil"/>
              <w:right w:val="nil"/>
            </w:tcBorders>
            <w:shd w:val="clear" w:color="auto" w:fill="auto"/>
            <w:noWrap/>
            <w:vAlign w:val="bottom"/>
            <w:hideMark/>
          </w:tcPr>
          <w:p w14:paraId="7E50E9FE" w14:textId="77777777" w:rsidR="00BC2ECF" w:rsidRPr="00BC2ECF" w:rsidRDefault="009B22C8" w:rsidP="00E83BF7">
            <w:pPr>
              <w:spacing w:before="60" w:after="60"/>
              <w:rPr>
                <w:rFonts w:cs="Open Sans"/>
                <w:color w:val="000000"/>
                <w:sz w:val="18"/>
                <w:szCs w:val="18"/>
              </w:rPr>
            </w:pPr>
            <w:hyperlink r:id="rId48" w:anchor="FPOPPE2.2!A1" w:history="1">
              <w:r w:rsidR="00BC2ECF" w:rsidRPr="00BC2ECF">
                <w:rPr>
                  <w:rFonts w:cs="Open Sans"/>
                  <w:color w:val="000000"/>
                  <w:sz w:val="18"/>
                  <w:szCs w:val="18"/>
                </w:rPr>
                <w:t>2.2A</w:t>
              </w:r>
            </w:hyperlink>
          </w:p>
        </w:tc>
        <w:tc>
          <w:tcPr>
            <w:tcW w:w="927" w:type="dxa"/>
            <w:tcBorders>
              <w:top w:val="nil"/>
              <w:left w:val="nil"/>
              <w:bottom w:val="nil"/>
              <w:right w:val="nil"/>
            </w:tcBorders>
            <w:shd w:val="clear" w:color="auto" w:fill="auto"/>
            <w:noWrap/>
            <w:vAlign w:val="bottom"/>
            <w:hideMark/>
          </w:tcPr>
          <w:p w14:paraId="012DA54C" w14:textId="77777777" w:rsidR="00BC2ECF" w:rsidRPr="00BC2ECF" w:rsidRDefault="00BC2ECF" w:rsidP="00E83BF7">
            <w:pPr>
              <w:spacing w:before="60" w:after="60"/>
              <w:jc w:val="right"/>
              <w:rPr>
                <w:rFonts w:cs="Open Sans"/>
                <w:b/>
                <w:bCs/>
                <w:sz w:val="18"/>
                <w:szCs w:val="18"/>
              </w:rPr>
            </w:pPr>
            <w:r w:rsidRPr="00BC2ECF">
              <w:rPr>
                <w:rFonts w:cs="Open Sans"/>
                <w:b/>
                <w:bCs/>
                <w:sz w:val="18"/>
                <w:szCs w:val="18"/>
              </w:rPr>
              <w:t xml:space="preserve">4,177 </w:t>
            </w:r>
          </w:p>
        </w:tc>
        <w:tc>
          <w:tcPr>
            <w:tcW w:w="864" w:type="dxa"/>
            <w:tcBorders>
              <w:top w:val="nil"/>
              <w:left w:val="nil"/>
              <w:bottom w:val="nil"/>
              <w:right w:val="nil"/>
            </w:tcBorders>
            <w:shd w:val="clear" w:color="auto" w:fill="auto"/>
            <w:noWrap/>
            <w:vAlign w:val="bottom"/>
            <w:hideMark/>
          </w:tcPr>
          <w:p w14:paraId="4F2AF700" w14:textId="77777777" w:rsidR="00BC2ECF" w:rsidRPr="00BC2ECF" w:rsidRDefault="00BC2ECF" w:rsidP="00E83BF7">
            <w:pPr>
              <w:spacing w:before="60" w:after="60"/>
              <w:jc w:val="right"/>
              <w:rPr>
                <w:rFonts w:cs="Open Sans"/>
                <w:sz w:val="18"/>
                <w:szCs w:val="18"/>
              </w:rPr>
            </w:pPr>
            <w:r w:rsidRPr="00BC2ECF">
              <w:rPr>
                <w:rFonts w:cs="Open Sans"/>
                <w:sz w:val="18"/>
                <w:szCs w:val="18"/>
              </w:rPr>
              <w:t xml:space="preserve">910 </w:t>
            </w:r>
          </w:p>
        </w:tc>
        <w:tc>
          <w:tcPr>
            <w:tcW w:w="252" w:type="dxa"/>
            <w:tcBorders>
              <w:top w:val="nil"/>
              <w:left w:val="nil"/>
              <w:bottom w:val="nil"/>
              <w:right w:val="nil"/>
            </w:tcBorders>
            <w:shd w:val="clear" w:color="auto" w:fill="auto"/>
            <w:noWrap/>
            <w:vAlign w:val="bottom"/>
            <w:hideMark/>
          </w:tcPr>
          <w:p w14:paraId="3E52A327" w14:textId="77777777" w:rsidR="00BC2ECF" w:rsidRPr="00BC2ECF" w:rsidRDefault="00BC2ECF" w:rsidP="00E83BF7">
            <w:pPr>
              <w:spacing w:before="60" w:after="60"/>
              <w:jc w:val="right"/>
              <w:rPr>
                <w:rFonts w:cs="Open Sans"/>
                <w:sz w:val="18"/>
                <w:szCs w:val="18"/>
              </w:rPr>
            </w:pPr>
          </w:p>
        </w:tc>
        <w:tc>
          <w:tcPr>
            <w:tcW w:w="1604" w:type="dxa"/>
            <w:tcBorders>
              <w:top w:val="nil"/>
              <w:left w:val="nil"/>
              <w:bottom w:val="nil"/>
              <w:right w:val="nil"/>
            </w:tcBorders>
            <w:shd w:val="clear" w:color="auto" w:fill="auto"/>
            <w:noWrap/>
            <w:vAlign w:val="bottom"/>
            <w:hideMark/>
          </w:tcPr>
          <w:p w14:paraId="0349E08B" w14:textId="77777777" w:rsidR="00BC2ECF" w:rsidRPr="00BC2ECF" w:rsidRDefault="00BC2ECF" w:rsidP="00E83BF7">
            <w:pPr>
              <w:spacing w:before="60" w:after="60"/>
              <w:jc w:val="right"/>
              <w:rPr>
                <w:rFonts w:cs="Open Sans"/>
                <w:sz w:val="18"/>
                <w:szCs w:val="18"/>
              </w:rPr>
            </w:pPr>
            <w:r w:rsidRPr="00BC2ECF">
              <w:rPr>
                <w:rFonts w:cs="Open Sans"/>
                <w:sz w:val="18"/>
                <w:szCs w:val="18"/>
              </w:rPr>
              <w:t xml:space="preserve">863 </w:t>
            </w:r>
          </w:p>
        </w:tc>
      </w:tr>
      <w:tr w:rsidR="00BC2ECF" w:rsidRPr="00BC2ECF" w14:paraId="2D72CBCE" w14:textId="77777777" w:rsidTr="00E83BF7">
        <w:trPr>
          <w:trHeight w:val="240"/>
        </w:trPr>
        <w:tc>
          <w:tcPr>
            <w:tcW w:w="5638" w:type="dxa"/>
            <w:tcBorders>
              <w:top w:val="nil"/>
              <w:left w:val="nil"/>
              <w:right w:val="nil"/>
            </w:tcBorders>
            <w:shd w:val="clear" w:color="auto" w:fill="auto"/>
            <w:noWrap/>
            <w:vAlign w:val="bottom"/>
            <w:hideMark/>
          </w:tcPr>
          <w:p w14:paraId="314C3BCE" w14:textId="77777777" w:rsidR="00BC2ECF" w:rsidRPr="00BC2ECF" w:rsidRDefault="00BC2ECF" w:rsidP="00E83BF7">
            <w:pPr>
              <w:spacing w:before="60" w:after="60"/>
              <w:ind w:firstLineChars="200" w:firstLine="360"/>
              <w:rPr>
                <w:rFonts w:cs="Open Sans"/>
                <w:sz w:val="18"/>
                <w:szCs w:val="18"/>
              </w:rPr>
            </w:pPr>
            <w:r w:rsidRPr="00BC2ECF">
              <w:rPr>
                <w:rFonts w:cs="Open Sans"/>
                <w:sz w:val="18"/>
                <w:szCs w:val="18"/>
              </w:rPr>
              <w:t>Finance costs</w:t>
            </w:r>
          </w:p>
        </w:tc>
        <w:tc>
          <w:tcPr>
            <w:tcW w:w="683" w:type="dxa"/>
            <w:tcBorders>
              <w:top w:val="nil"/>
              <w:left w:val="nil"/>
              <w:right w:val="nil"/>
            </w:tcBorders>
            <w:shd w:val="clear" w:color="auto" w:fill="auto"/>
            <w:noWrap/>
            <w:vAlign w:val="bottom"/>
            <w:hideMark/>
          </w:tcPr>
          <w:p w14:paraId="549F08BB" w14:textId="77777777" w:rsidR="00BC2ECF" w:rsidRPr="00BC2ECF" w:rsidRDefault="009B22C8" w:rsidP="00E83BF7">
            <w:pPr>
              <w:spacing w:before="60" w:after="60"/>
              <w:rPr>
                <w:rFonts w:cs="Open Sans"/>
                <w:color w:val="000000"/>
                <w:sz w:val="18"/>
                <w:szCs w:val="18"/>
              </w:rPr>
            </w:pPr>
            <w:hyperlink r:id="rId49" w:anchor="FPE1.1!E69" w:history="1">
              <w:r w:rsidR="00BC2ECF" w:rsidRPr="00BC2ECF">
                <w:rPr>
                  <w:rFonts w:cs="Open Sans"/>
                  <w:color w:val="000000"/>
                  <w:sz w:val="18"/>
                  <w:szCs w:val="18"/>
                </w:rPr>
                <w:t>1.1C</w:t>
              </w:r>
            </w:hyperlink>
          </w:p>
        </w:tc>
        <w:tc>
          <w:tcPr>
            <w:tcW w:w="927" w:type="dxa"/>
            <w:tcBorders>
              <w:top w:val="nil"/>
              <w:left w:val="nil"/>
              <w:right w:val="nil"/>
            </w:tcBorders>
            <w:shd w:val="clear" w:color="auto" w:fill="auto"/>
            <w:noWrap/>
            <w:vAlign w:val="bottom"/>
            <w:hideMark/>
          </w:tcPr>
          <w:p w14:paraId="741EBEEE" w14:textId="77777777" w:rsidR="00BC2ECF" w:rsidRPr="00BC2ECF" w:rsidRDefault="00BC2ECF" w:rsidP="00E83BF7">
            <w:pPr>
              <w:spacing w:before="60" w:after="60"/>
              <w:jc w:val="right"/>
              <w:rPr>
                <w:rFonts w:cs="Open Sans"/>
                <w:b/>
                <w:bCs/>
                <w:sz w:val="18"/>
                <w:szCs w:val="18"/>
              </w:rPr>
            </w:pPr>
            <w:r w:rsidRPr="00BC2ECF">
              <w:rPr>
                <w:rFonts w:cs="Open Sans"/>
                <w:b/>
                <w:bCs/>
                <w:sz w:val="18"/>
                <w:szCs w:val="18"/>
              </w:rPr>
              <w:t xml:space="preserve">47 </w:t>
            </w:r>
          </w:p>
        </w:tc>
        <w:tc>
          <w:tcPr>
            <w:tcW w:w="864" w:type="dxa"/>
            <w:tcBorders>
              <w:top w:val="nil"/>
              <w:left w:val="nil"/>
              <w:right w:val="nil"/>
            </w:tcBorders>
            <w:shd w:val="clear" w:color="auto" w:fill="auto"/>
            <w:noWrap/>
            <w:vAlign w:val="bottom"/>
            <w:hideMark/>
          </w:tcPr>
          <w:p w14:paraId="5A8F97DC" w14:textId="77777777" w:rsidR="00BC2ECF" w:rsidRPr="00BC2ECF" w:rsidRDefault="00BC2ECF" w:rsidP="00E83BF7">
            <w:pPr>
              <w:spacing w:before="60" w:after="60"/>
              <w:jc w:val="right"/>
              <w:rPr>
                <w:rFonts w:cs="Open Sans"/>
                <w:sz w:val="18"/>
                <w:szCs w:val="18"/>
              </w:rPr>
            </w:pPr>
            <w:r w:rsidRPr="00BC2ECF">
              <w:rPr>
                <w:rFonts w:cs="Open Sans"/>
                <w:sz w:val="18"/>
                <w:szCs w:val="18"/>
              </w:rPr>
              <w:t xml:space="preserve"> -</w:t>
            </w:r>
          </w:p>
        </w:tc>
        <w:tc>
          <w:tcPr>
            <w:tcW w:w="252" w:type="dxa"/>
            <w:tcBorders>
              <w:top w:val="nil"/>
              <w:left w:val="nil"/>
              <w:right w:val="nil"/>
            </w:tcBorders>
            <w:shd w:val="clear" w:color="auto" w:fill="auto"/>
            <w:noWrap/>
            <w:vAlign w:val="bottom"/>
            <w:hideMark/>
          </w:tcPr>
          <w:p w14:paraId="51C1C63C" w14:textId="77777777" w:rsidR="00BC2ECF" w:rsidRPr="00BC2ECF" w:rsidRDefault="00BC2ECF" w:rsidP="00E83BF7">
            <w:pPr>
              <w:spacing w:before="60" w:after="60"/>
              <w:jc w:val="right"/>
              <w:rPr>
                <w:rFonts w:cs="Open Sans"/>
                <w:sz w:val="18"/>
                <w:szCs w:val="18"/>
              </w:rPr>
            </w:pPr>
          </w:p>
        </w:tc>
        <w:tc>
          <w:tcPr>
            <w:tcW w:w="1604" w:type="dxa"/>
            <w:tcBorders>
              <w:top w:val="nil"/>
              <w:left w:val="nil"/>
              <w:right w:val="nil"/>
            </w:tcBorders>
            <w:shd w:val="clear" w:color="auto" w:fill="auto"/>
            <w:noWrap/>
            <w:vAlign w:val="bottom"/>
            <w:hideMark/>
          </w:tcPr>
          <w:p w14:paraId="11DEDA8B" w14:textId="77777777" w:rsidR="00BC2ECF" w:rsidRPr="00BC2ECF" w:rsidRDefault="00BC2ECF" w:rsidP="00E83BF7">
            <w:pPr>
              <w:spacing w:before="60" w:after="60"/>
              <w:jc w:val="right"/>
              <w:rPr>
                <w:rFonts w:cs="Open Sans"/>
                <w:sz w:val="18"/>
                <w:szCs w:val="18"/>
              </w:rPr>
            </w:pPr>
            <w:r w:rsidRPr="00BC2ECF">
              <w:rPr>
                <w:rFonts w:cs="Open Sans"/>
                <w:sz w:val="18"/>
                <w:szCs w:val="18"/>
              </w:rPr>
              <w:t xml:space="preserve"> -</w:t>
            </w:r>
          </w:p>
        </w:tc>
      </w:tr>
      <w:tr w:rsidR="00BC2ECF" w:rsidRPr="00BC2ECF" w14:paraId="21D00988" w14:textId="77777777" w:rsidTr="00E83BF7">
        <w:trPr>
          <w:trHeight w:val="240"/>
        </w:trPr>
        <w:tc>
          <w:tcPr>
            <w:tcW w:w="5638" w:type="dxa"/>
            <w:tcBorders>
              <w:top w:val="nil"/>
              <w:left w:val="nil"/>
              <w:bottom w:val="single" w:sz="4" w:space="0" w:color="auto"/>
              <w:right w:val="nil"/>
            </w:tcBorders>
            <w:shd w:val="clear" w:color="auto" w:fill="auto"/>
            <w:noWrap/>
            <w:vAlign w:val="bottom"/>
            <w:hideMark/>
          </w:tcPr>
          <w:p w14:paraId="2801785A" w14:textId="77777777" w:rsidR="00BC2ECF" w:rsidRPr="00BC2ECF" w:rsidRDefault="00BC2ECF" w:rsidP="00E83BF7">
            <w:pPr>
              <w:spacing w:before="60" w:after="60"/>
              <w:ind w:firstLineChars="200" w:firstLine="360"/>
              <w:rPr>
                <w:rFonts w:cs="Open Sans"/>
                <w:sz w:val="18"/>
                <w:szCs w:val="18"/>
                <w:lang w:val="en-US"/>
              </w:rPr>
            </w:pPr>
            <w:r w:rsidRPr="00BC2ECF">
              <w:rPr>
                <w:rFonts w:cs="Open Sans"/>
                <w:sz w:val="18"/>
                <w:szCs w:val="18"/>
                <w:lang w:val="en-US"/>
              </w:rPr>
              <w:t>Write-down and impairment of other assets</w:t>
            </w:r>
          </w:p>
        </w:tc>
        <w:tc>
          <w:tcPr>
            <w:tcW w:w="683" w:type="dxa"/>
            <w:tcBorders>
              <w:top w:val="nil"/>
              <w:left w:val="nil"/>
              <w:bottom w:val="single" w:sz="4" w:space="0" w:color="auto"/>
              <w:right w:val="nil"/>
            </w:tcBorders>
            <w:shd w:val="clear" w:color="auto" w:fill="auto"/>
            <w:noWrap/>
            <w:vAlign w:val="bottom"/>
            <w:hideMark/>
          </w:tcPr>
          <w:p w14:paraId="5B72D85B" w14:textId="77777777" w:rsidR="00BC2ECF" w:rsidRPr="00BC2ECF" w:rsidRDefault="009B22C8" w:rsidP="00E83BF7">
            <w:pPr>
              <w:spacing w:before="60" w:after="60"/>
              <w:rPr>
                <w:rFonts w:cs="Open Sans"/>
                <w:color w:val="000000"/>
                <w:sz w:val="18"/>
                <w:szCs w:val="18"/>
              </w:rPr>
            </w:pPr>
            <w:hyperlink w:anchor="FPE1.2!$D$2" w:history="1">
              <w:r w:rsidR="00BC2ECF" w:rsidRPr="00BC2ECF">
                <w:rPr>
                  <w:rFonts w:cs="Open Sans"/>
                  <w:color w:val="000000"/>
                  <w:sz w:val="18"/>
                  <w:szCs w:val="18"/>
                </w:rPr>
                <w:t>1.1D</w:t>
              </w:r>
            </w:hyperlink>
          </w:p>
        </w:tc>
        <w:tc>
          <w:tcPr>
            <w:tcW w:w="927" w:type="dxa"/>
            <w:tcBorders>
              <w:top w:val="nil"/>
              <w:left w:val="nil"/>
              <w:bottom w:val="single" w:sz="4" w:space="0" w:color="auto"/>
              <w:right w:val="nil"/>
            </w:tcBorders>
            <w:shd w:val="clear" w:color="auto" w:fill="auto"/>
            <w:noWrap/>
            <w:vAlign w:val="bottom"/>
            <w:hideMark/>
          </w:tcPr>
          <w:p w14:paraId="5FE2F5B8" w14:textId="77777777" w:rsidR="00BC2ECF" w:rsidRPr="00BC2ECF" w:rsidRDefault="00BC2ECF" w:rsidP="00E83BF7">
            <w:pPr>
              <w:spacing w:before="60" w:after="60"/>
              <w:jc w:val="right"/>
              <w:rPr>
                <w:rFonts w:cs="Open Sans"/>
                <w:b/>
                <w:bCs/>
                <w:sz w:val="18"/>
                <w:szCs w:val="18"/>
              </w:rPr>
            </w:pPr>
            <w:r w:rsidRPr="00BC2ECF">
              <w:rPr>
                <w:rFonts w:cs="Open Sans"/>
                <w:b/>
                <w:bCs/>
                <w:sz w:val="18"/>
                <w:szCs w:val="18"/>
              </w:rPr>
              <w:t xml:space="preserve"> -</w:t>
            </w:r>
          </w:p>
        </w:tc>
        <w:tc>
          <w:tcPr>
            <w:tcW w:w="864" w:type="dxa"/>
            <w:tcBorders>
              <w:top w:val="nil"/>
              <w:left w:val="nil"/>
              <w:bottom w:val="single" w:sz="4" w:space="0" w:color="auto"/>
              <w:right w:val="nil"/>
            </w:tcBorders>
            <w:shd w:val="clear" w:color="auto" w:fill="auto"/>
            <w:noWrap/>
            <w:vAlign w:val="bottom"/>
            <w:hideMark/>
          </w:tcPr>
          <w:p w14:paraId="20F98BCE" w14:textId="77777777" w:rsidR="00BC2ECF" w:rsidRPr="00BC2ECF" w:rsidRDefault="00BC2ECF" w:rsidP="00E83BF7">
            <w:pPr>
              <w:spacing w:before="60" w:after="60"/>
              <w:jc w:val="right"/>
              <w:rPr>
                <w:rFonts w:cs="Open Sans"/>
                <w:sz w:val="18"/>
                <w:szCs w:val="18"/>
              </w:rPr>
            </w:pPr>
            <w:r w:rsidRPr="00BC2ECF">
              <w:rPr>
                <w:rFonts w:cs="Open Sans"/>
                <w:sz w:val="18"/>
                <w:szCs w:val="18"/>
              </w:rPr>
              <w:t xml:space="preserve">2 </w:t>
            </w:r>
          </w:p>
        </w:tc>
        <w:tc>
          <w:tcPr>
            <w:tcW w:w="252" w:type="dxa"/>
            <w:tcBorders>
              <w:top w:val="nil"/>
              <w:left w:val="nil"/>
              <w:bottom w:val="single" w:sz="4" w:space="0" w:color="auto"/>
              <w:right w:val="nil"/>
            </w:tcBorders>
            <w:shd w:val="clear" w:color="auto" w:fill="auto"/>
            <w:noWrap/>
            <w:vAlign w:val="bottom"/>
            <w:hideMark/>
          </w:tcPr>
          <w:p w14:paraId="20753042" w14:textId="77777777" w:rsidR="00BC2ECF" w:rsidRPr="00BC2ECF" w:rsidRDefault="00BC2ECF" w:rsidP="00E83BF7">
            <w:pPr>
              <w:spacing w:before="60" w:after="60"/>
              <w:jc w:val="right"/>
              <w:rPr>
                <w:rFonts w:cs="Open Sans"/>
                <w:sz w:val="18"/>
                <w:szCs w:val="18"/>
              </w:rPr>
            </w:pPr>
          </w:p>
        </w:tc>
        <w:tc>
          <w:tcPr>
            <w:tcW w:w="1604" w:type="dxa"/>
            <w:tcBorders>
              <w:top w:val="nil"/>
              <w:left w:val="nil"/>
              <w:bottom w:val="single" w:sz="4" w:space="0" w:color="auto"/>
              <w:right w:val="nil"/>
            </w:tcBorders>
            <w:shd w:val="clear" w:color="auto" w:fill="auto"/>
            <w:noWrap/>
            <w:vAlign w:val="bottom"/>
            <w:hideMark/>
          </w:tcPr>
          <w:p w14:paraId="4AC92653" w14:textId="77777777" w:rsidR="00BC2ECF" w:rsidRPr="00BC2ECF" w:rsidRDefault="00BC2ECF" w:rsidP="00E83BF7">
            <w:pPr>
              <w:spacing w:before="60" w:after="60"/>
              <w:jc w:val="right"/>
              <w:rPr>
                <w:rFonts w:cs="Open Sans"/>
                <w:sz w:val="18"/>
                <w:szCs w:val="18"/>
              </w:rPr>
            </w:pPr>
            <w:r w:rsidRPr="00BC2ECF">
              <w:rPr>
                <w:rFonts w:cs="Open Sans"/>
                <w:sz w:val="18"/>
                <w:szCs w:val="18"/>
              </w:rPr>
              <w:t xml:space="preserve"> -</w:t>
            </w:r>
          </w:p>
        </w:tc>
      </w:tr>
      <w:tr w:rsidR="00BC2ECF" w:rsidRPr="00BC2ECF" w14:paraId="6D982915" w14:textId="77777777" w:rsidTr="00E83BF7">
        <w:trPr>
          <w:trHeight w:val="240"/>
        </w:trPr>
        <w:tc>
          <w:tcPr>
            <w:tcW w:w="5638" w:type="dxa"/>
            <w:tcBorders>
              <w:top w:val="single" w:sz="4" w:space="0" w:color="auto"/>
              <w:left w:val="nil"/>
              <w:bottom w:val="single" w:sz="4" w:space="0" w:color="auto"/>
              <w:right w:val="nil"/>
            </w:tcBorders>
            <w:shd w:val="clear" w:color="auto" w:fill="auto"/>
            <w:vAlign w:val="bottom"/>
            <w:hideMark/>
          </w:tcPr>
          <w:p w14:paraId="450A75E8" w14:textId="77777777" w:rsidR="00BC2ECF" w:rsidRPr="00BC2ECF" w:rsidRDefault="00BC2ECF" w:rsidP="00E83BF7">
            <w:pPr>
              <w:spacing w:before="60" w:after="60"/>
              <w:rPr>
                <w:rFonts w:cs="Open Sans"/>
                <w:b/>
                <w:bCs/>
                <w:sz w:val="18"/>
                <w:szCs w:val="18"/>
              </w:rPr>
            </w:pPr>
            <w:r w:rsidRPr="00BC2ECF">
              <w:rPr>
                <w:rFonts w:cs="Open Sans"/>
                <w:b/>
                <w:bCs/>
                <w:sz w:val="18"/>
                <w:szCs w:val="18"/>
              </w:rPr>
              <w:t>Total expenses</w:t>
            </w:r>
          </w:p>
        </w:tc>
        <w:tc>
          <w:tcPr>
            <w:tcW w:w="683" w:type="dxa"/>
            <w:tcBorders>
              <w:top w:val="single" w:sz="4" w:space="0" w:color="auto"/>
              <w:left w:val="nil"/>
              <w:bottom w:val="single" w:sz="4" w:space="0" w:color="auto"/>
              <w:right w:val="nil"/>
            </w:tcBorders>
            <w:shd w:val="clear" w:color="auto" w:fill="auto"/>
            <w:noWrap/>
            <w:vAlign w:val="bottom"/>
            <w:hideMark/>
          </w:tcPr>
          <w:p w14:paraId="3D5A1468" w14:textId="77777777" w:rsidR="00BC2ECF" w:rsidRPr="00BC2ECF" w:rsidRDefault="00BC2ECF" w:rsidP="00E83BF7">
            <w:pPr>
              <w:spacing w:before="60" w:after="60"/>
              <w:rPr>
                <w:rFonts w:cs="Open Sans"/>
                <w:b/>
                <w:bCs/>
                <w:sz w:val="18"/>
                <w:szCs w:val="18"/>
              </w:rPr>
            </w:pPr>
          </w:p>
        </w:tc>
        <w:tc>
          <w:tcPr>
            <w:tcW w:w="927" w:type="dxa"/>
            <w:tcBorders>
              <w:top w:val="single" w:sz="4" w:space="0" w:color="auto"/>
              <w:left w:val="nil"/>
              <w:bottom w:val="single" w:sz="4" w:space="0" w:color="auto"/>
              <w:right w:val="nil"/>
            </w:tcBorders>
            <w:shd w:val="clear" w:color="auto" w:fill="auto"/>
            <w:noWrap/>
            <w:vAlign w:val="bottom"/>
            <w:hideMark/>
          </w:tcPr>
          <w:p w14:paraId="43CDAC6D" w14:textId="77777777" w:rsidR="00BC2ECF" w:rsidRPr="00BC2ECF" w:rsidRDefault="00BC2ECF" w:rsidP="00E83BF7">
            <w:pPr>
              <w:spacing w:before="60" w:after="60"/>
              <w:jc w:val="right"/>
              <w:rPr>
                <w:rFonts w:cs="Open Sans"/>
                <w:b/>
                <w:bCs/>
                <w:sz w:val="18"/>
                <w:szCs w:val="18"/>
              </w:rPr>
            </w:pPr>
            <w:r w:rsidRPr="00BC2ECF">
              <w:rPr>
                <w:rFonts w:cs="Open Sans"/>
                <w:b/>
                <w:bCs/>
                <w:sz w:val="18"/>
                <w:szCs w:val="18"/>
              </w:rPr>
              <w:t xml:space="preserve">28,959 </w:t>
            </w:r>
          </w:p>
        </w:tc>
        <w:tc>
          <w:tcPr>
            <w:tcW w:w="864" w:type="dxa"/>
            <w:tcBorders>
              <w:top w:val="single" w:sz="4" w:space="0" w:color="auto"/>
              <w:left w:val="nil"/>
              <w:bottom w:val="single" w:sz="4" w:space="0" w:color="auto"/>
              <w:right w:val="nil"/>
            </w:tcBorders>
            <w:shd w:val="clear" w:color="auto" w:fill="auto"/>
            <w:noWrap/>
            <w:vAlign w:val="bottom"/>
            <w:hideMark/>
          </w:tcPr>
          <w:p w14:paraId="445CB8D9" w14:textId="77777777" w:rsidR="00BC2ECF" w:rsidRPr="00BC2ECF" w:rsidRDefault="00BC2ECF" w:rsidP="00E83BF7">
            <w:pPr>
              <w:spacing w:before="60" w:after="60"/>
              <w:jc w:val="right"/>
              <w:rPr>
                <w:rFonts w:cs="Open Sans"/>
                <w:sz w:val="18"/>
                <w:szCs w:val="18"/>
              </w:rPr>
            </w:pPr>
            <w:r w:rsidRPr="00BC2ECF">
              <w:rPr>
                <w:rFonts w:cs="Open Sans"/>
                <w:sz w:val="18"/>
                <w:szCs w:val="18"/>
              </w:rPr>
              <w:t xml:space="preserve">27,994 </w:t>
            </w:r>
          </w:p>
        </w:tc>
        <w:tc>
          <w:tcPr>
            <w:tcW w:w="252" w:type="dxa"/>
            <w:tcBorders>
              <w:top w:val="single" w:sz="4" w:space="0" w:color="auto"/>
              <w:left w:val="nil"/>
              <w:bottom w:val="single" w:sz="4" w:space="0" w:color="auto"/>
              <w:right w:val="nil"/>
            </w:tcBorders>
            <w:shd w:val="clear" w:color="auto" w:fill="auto"/>
            <w:noWrap/>
            <w:vAlign w:val="bottom"/>
            <w:hideMark/>
          </w:tcPr>
          <w:p w14:paraId="342C4236" w14:textId="77777777" w:rsidR="00BC2ECF" w:rsidRPr="00BC2ECF" w:rsidRDefault="00BC2ECF" w:rsidP="00E83BF7">
            <w:pPr>
              <w:spacing w:before="60" w:after="60"/>
              <w:jc w:val="right"/>
              <w:rPr>
                <w:rFonts w:cs="Open Sans"/>
                <w:sz w:val="18"/>
                <w:szCs w:val="18"/>
              </w:rPr>
            </w:pPr>
          </w:p>
        </w:tc>
        <w:tc>
          <w:tcPr>
            <w:tcW w:w="1604" w:type="dxa"/>
            <w:tcBorders>
              <w:top w:val="single" w:sz="4" w:space="0" w:color="auto"/>
              <w:left w:val="nil"/>
              <w:bottom w:val="single" w:sz="4" w:space="0" w:color="auto"/>
              <w:right w:val="nil"/>
            </w:tcBorders>
            <w:shd w:val="clear" w:color="auto" w:fill="auto"/>
            <w:noWrap/>
            <w:vAlign w:val="bottom"/>
            <w:hideMark/>
          </w:tcPr>
          <w:p w14:paraId="20F4E23E" w14:textId="77777777" w:rsidR="00BC2ECF" w:rsidRPr="00BC2ECF" w:rsidRDefault="00BC2ECF" w:rsidP="00E83BF7">
            <w:pPr>
              <w:spacing w:before="60" w:after="60"/>
              <w:jc w:val="right"/>
              <w:rPr>
                <w:rFonts w:cs="Open Sans"/>
                <w:sz w:val="18"/>
                <w:szCs w:val="18"/>
              </w:rPr>
            </w:pPr>
            <w:r w:rsidRPr="00BC2ECF">
              <w:rPr>
                <w:rFonts w:cs="Open Sans"/>
                <w:sz w:val="18"/>
                <w:szCs w:val="18"/>
              </w:rPr>
              <w:t xml:space="preserve">23,427 </w:t>
            </w:r>
          </w:p>
        </w:tc>
      </w:tr>
      <w:tr w:rsidR="00BC2ECF" w:rsidRPr="00BC2ECF" w14:paraId="4AADB418" w14:textId="77777777" w:rsidTr="00E83BF7">
        <w:trPr>
          <w:trHeight w:val="120"/>
        </w:trPr>
        <w:tc>
          <w:tcPr>
            <w:tcW w:w="9968" w:type="dxa"/>
            <w:gridSpan w:val="6"/>
            <w:tcBorders>
              <w:top w:val="single" w:sz="4" w:space="0" w:color="auto"/>
              <w:left w:val="nil"/>
              <w:bottom w:val="nil"/>
              <w:right w:val="nil"/>
            </w:tcBorders>
            <w:shd w:val="clear" w:color="auto" w:fill="auto"/>
            <w:vAlign w:val="bottom"/>
            <w:hideMark/>
          </w:tcPr>
          <w:p w14:paraId="016CEC31" w14:textId="77777777" w:rsidR="00BC2ECF" w:rsidRPr="00BC2ECF" w:rsidRDefault="00BC2ECF" w:rsidP="00E83BF7">
            <w:pPr>
              <w:spacing w:before="60" w:after="60"/>
              <w:rPr>
                <w:rFonts w:cs="Open Sans"/>
                <w:sz w:val="18"/>
                <w:szCs w:val="18"/>
              </w:rPr>
            </w:pPr>
          </w:p>
        </w:tc>
      </w:tr>
      <w:tr w:rsidR="00BC2ECF" w:rsidRPr="00BC2ECF" w14:paraId="52A45F79" w14:textId="77777777" w:rsidTr="00E83BF7">
        <w:trPr>
          <w:trHeight w:val="240"/>
        </w:trPr>
        <w:tc>
          <w:tcPr>
            <w:tcW w:w="5638" w:type="dxa"/>
            <w:tcBorders>
              <w:top w:val="nil"/>
              <w:left w:val="nil"/>
              <w:bottom w:val="nil"/>
              <w:right w:val="nil"/>
            </w:tcBorders>
            <w:shd w:val="clear" w:color="auto" w:fill="auto"/>
            <w:vAlign w:val="bottom"/>
            <w:hideMark/>
          </w:tcPr>
          <w:p w14:paraId="04E2E194" w14:textId="77777777" w:rsidR="00BC2ECF" w:rsidRPr="00BC2ECF" w:rsidRDefault="00BC2ECF" w:rsidP="00E83BF7">
            <w:pPr>
              <w:spacing w:before="60" w:after="60"/>
              <w:rPr>
                <w:rFonts w:cs="Open Sans"/>
                <w:b/>
                <w:bCs/>
                <w:sz w:val="18"/>
                <w:szCs w:val="18"/>
              </w:rPr>
            </w:pPr>
            <w:r w:rsidRPr="00BC2ECF">
              <w:rPr>
                <w:rFonts w:cs="Open Sans"/>
                <w:b/>
                <w:bCs/>
                <w:sz w:val="18"/>
                <w:szCs w:val="18"/>
              </w:rPr>
              <w:t>Own-source income</w:t>
            </w:r>
          </w:p>
        </w:tc>
        <w:tc>
          <w:tcPr>
            <w:tcW w:w="683" w:type="dxa"/>
            <w:tcBorders>
              <w:top w:val="nil"/>
              <w:left w:val="nil"/>
              <w:bottom w:val="nil"/>
              <w:right w:val="nil"/>
            </w:tcBorders>
            <w:shd w:val="clear" w:color="auto" w:fill="auto"/>
            <w:noWrap/>
            <w:vAlign w:val="bottom"/>
            <w:hideMark/>
          </w:tcPr>
          <w:p w14:paraId="0EF49614" w14:textId="77777777" w:rsidR="00BC2ECF" w:rsidRPr="00BC2ECF" w:rsidRDefault="00BC2ECF" w:rsidP="00E83BF7">
            <w:pPr>
              <w:spacing w:before="60" w:after="60"/>
              <w:rPr>
                <w:rFonts w:cs="Open Sans"/>
                <w:b/>
                <w:bCs/>
                <w:sz w:val="18"/>
                <w:szCs w:val="18"/>
              </w:rPr>
            </w:pPr>
          </w:p>
        </w:tc>
        <w:tc>
          <w:tcPr>
            <w:tcW w:w="927" w:type="dxa"/>
            <w:tcBorders>
              <w:top w:val="nil"/>
              <w:left w:val="nil"/>
              <w:bottom w:val="nil"/>
              <w:right w:val="nil"/>
            </w:tcBorders>
            <w:shd w:val="clear" w:color="auto" w:fill="auto"/>
            <w:noWrap/>
            <w:vAlign w:val="bottom"/>
            <w:hideMark/>
          </w:tcPr>
          <w:p w14:paraId="582E304A" w14:textId="77777777" w:rsidR="00BC2ECF" w:rsidRPr="00BC2ECF" w:rsidRDefault="00BC2ECF" w:rsidP="00E83BF7">
            <w:pPr>
              <w:spacing w:before="60" w:after="60"/>
              <w:rPr>
                <w:rFonts w:cs="Open Sans"/>
                <w:sz w:val="18"/>
                <w:szCs w:val="18"/>
              </w:rPr>
            </w:pPr>
          </w:p>
        </w:tc>
        <w:tc>
          <w:tcPr>
            <w:tcW w:w="864" w:type="dxa"/>
            <w:tcBorders>
              <w:top w:val="nil"/>
              <w:left w:val="nil"/>
              <w:bottom w:val="nil"/>
              <w:right w:val="nil"/>
            </w:tcBorders>
            <w:shd w:val="clear" w:color="auto" w:fill="auto"/>
            <w:noWrap/>
            <w:vAlign w:val="bottom"/>
            <w:hideMark/>
          </w:tcPr>
          <w:p w14:paraId="7EFF7B78" w14:textId="77777777" w:rsidR="00BC2ECF" w:rsidRPr="00BC2ECF" w:rsidRDefault="00BC2ECF" w:rsidP="00E83BF7">
            <w:pPr>
              <w:spacing w:before="60" w:after="60"/>
              <w:jc w:val="right"/>
              <w:rPr>
                <w:rFonts w:cs="Open Sans"/>
                <w:sz w:val="18"/>
                <w:szCs w:val="18"/>
              </w:rPr>
            </w:pPr>
          </w:p>
        </w:tc>
        <w:tc>
          <w:tcPr>
            <w:tcW w:w="252" w:type="dxa"/>
            <w:tcBorders>
              <w:top w:val="nil"/>
              <w:left w:val="nil"/>
              <w:bottom w:val="nil"/>
              <w:right w:val="nil"/>
            </w:tcBorders>
            <w:shd w:val="clear" w:color="auto" w:fill="auto"/>
            <w:noWrap/>
            <w:vAlign w:val="bottom"/>
            <w:hideMark/>
          </w:tcPr>
          <w:p w14:paraId="2A309CB6" w14:textId="77777777" w:rsidR="00BC2ECF" w:rsidRPr="00BC2ECF" w:rsidRDefault="00BC2ECF" w:rsidP="00E83BF7">
            <w:pPr>
              <w:spacing w:before="60" w:after="60"/>
              <w:jc w:val="right"/>
              <w:rPr>
                <w:rFonts w:cs="Open Sans"/>
                <w:sz w:val="18"/>
                <w:szCs w:val="18"/>
              </w:rPr>
            </w:pPr>
          </w:p>
        </w:tc>
        <w:tc>
          <w:tcPr>
            <w:tcW w:w="1604" w:type="dxa"/>
            <w:tcBorders>
              <w:top w:val="nil"/>
              <w:left w:val="nil"/>
              <w:bottom w:val="nil"/>
              <w:right w:val="nil"/>
            </w:tcBorders>
            <w:shd w:val="clear" w:color="auto" w:fill="auto"/>
            <w:noWrap/>
            <w:vAlign w:val="bottom"/>
            <w:hideMark/>
          </w:tcPr>
          <w:p w14:paraId="25F8BE2C" w14:textId="77777777" w:rsidR="00BC2ECF" w:rsidRPr="00BC2ECF" w:rsidRDefault="00BC2ECF" w:rsidP="00E83BF7">
            <w:pPr>
              <w:spacing w:before="60" w:after="60"/>
              <w:jc w:val="right"/>
              <w:rPr>
                <w:rFonts w:cs="Open Sans"/>
                <w:sz w:val="18"/>
                <w:szCs w:val="18"/>
              </w:rPr>
            </w:pPr>
          </w:p>
        </w:tc>
      </w:tr>
      <w:tr w:rsidR="00BC2ECF" w:rsidRPr="00BC2ECF" w14:paraId="4C0196B5" w14:textId="77777777" w:rsidTr="00E83BF7">
        <w:trPr>
          <w:trHeight w:val="240"/>
        </w:trPr>
        <w:tc>
          <w:tcPr>
            <w:tcW w:w="5638" w:type="dxa"/>
            <w:tcBorders>
              <w:top w:val="nil"/>
              <w:left w:val="nil"/>
              <w:bottom w:val="nil"/>
              <w:right w:val="nil"/>
            </w:tcBorders>
            <w:shd w:val="clear" w:color="auto" w:fill="auto"/>
            <w:noWrap/>
            <w:vAlign w:val="bottom"/>
            <w:hideMark/>
          </w:tcPr>
          <w:p w14:paraId="06EF755C" w14:textId="77777777" w:rsidR="00BC2ECF" w:rsidRPr="00BC2ECF" w:rsidRDefault="00BC2ECF" w:rsidP="00E83BF7">
            <w:pPr>
              <w:spacing w:before="60" w:after="60"/>
              <w:rPr>
                <w:rFonts w:cs="Open Sans"/>
                <w:b/>
                <w:bCs/>
                <w:sz w:val="18"/>
                <w:szCs w:val="18"/>
              </w:rPr>
            </w:pPr>
            <w:r w:rsidRPr="00BC2ECF">
              <w:rPr>
                <w:rFonts w:cs="Open Sans"/>
                <w:b/>
                <w:bCs/>
                <w:sz w:val="18"/>
                <w:szCs w:val="18"/>
              </w:rPr>
              <w:t>Own-source revenue</w:t>
            </w:r>
          </w:p>
        </w:tc>
        <w:tc>
          <w:tcPr>
            <w:tcW w:w="683" w:type="dxa"/>
            <w:tcBorders>
              <w:top w:val="nil"/>
              <w:left w:val="nil"/>
              <w:bottom w:val="nil"/>
              <w:right w:val="nil"/>
            </w:tcBorders>
            <w:shd w:val="clear" w:color="auto" w:fill="auto"/>
            <w:noWrap/>
            <w:vAlign w:val="bottom"/>
            <w:hideMark/>
          </w:tcPr>
          <w:p w14:paraId="2B75FA14" w14:textId="77777777" w:rsidR="00BC2ECF" w:rsidRPr="00BC2ECF" w:rsidRDefault="00BC2ECF" w:rsidP="00E83BF7">
            <w:pPr>
              <w:spacing w:before="60" w:after="60"/>
              <w:rPr>
                <w:rFonts w:cs="Open Sans"/>
                <w:b/>
                <w:bCs/>
                <w:sz w:val="18"/>
                <w:szCs w:val="18"/>
              </w:rPr>
            </w:pPr>
          </w:p>
        </w:tc>
        <w:tc>
          <w:tcPr>
            <w:tcW w:w="927" w:type="dxa"/>
            <w:tcBorders>
              <w:top w:val="nil"/>
              <w:left w:val="nil"/>
              <w:bottom w:val="nil"/>
              <w:right w:val="nil"/>
            </w:tcBorders>
            <w:shd w:val="clear" w:color="auto" w:fill="auto"/>
            <w:noWrap/>
            <w:vAlign w:val="bottom"/>
            <w:hideMark/>
          </w:tcPr>
          <w:p w14:paraId="680798D2" w14:textId="77777777" w:rsidR="00BC2ECF" w:rsidRPr="00BC2ECF" w:rsidRDefault="00BC2ECF" w:rsidP="00E83BF7">
            <w:pPr>
              <w:spacing w:before="60" w:after="60"/>
              <w:rPr>
                <w:rFonts w:cs="Open Sans"/>
                <w:sz w:val="18"/>
                <w:szCs w:val="18"/>
              </w:rPr>
            </w:pPr>
          </w:p>
        </w:tc>
        <w:tc>
          <w:tcPr>
            <w:tcW w:w="864" w:type="dxa"/>
            <w:tcBorders>
              <w:top w:val="nil"/>
              <w:left w:val="nil"/>
              <w:bottom w:val="nil"/>
              <w:right w:val="nil"/>
            </w:tcBorders>
            <w:shd w:val="clear" w:color="auto" w:fill="auto"/>
            <w:noWrap/>
            <w:vAlign w:val="bottom"/>
            <w:hideMark/>
          </w:tcPr>
          <w:p w14:paraId="067E9C0A" w14:textId="77777777" w:rsidR="00BC2ECF" w:rsidRPr="00BC2ECF" w:rsidRDefault="00BC2ECF" w:rsidP="00E83BF7">
            <w:pPr>
              <w:spacing w:before="60" w:after="60"/>
              <w:jc w:val="right"/>
              <w:rPr>
                <w:rFonts w:cs="Open Sans"/>
                <w:sz w:val="18"/>
                <w:szCs w:val="18"/>
              </w:rPr>
            </w:pPr>
          </w:p>
        </w:tc>
        <w:tc>
          <w:tcPr>
            <w:tcW w:w="252" w:type="dxa"/>
            <w:tcBorders>
              <w:top w:val="nil"/>
              <w:left w:val="nil"/>
              <w:bottom w:val="nil"/>
              <w:right w:val="nil"/>
            </w:tcBorders>
            <w:shd w:val="clear" w:color="auto" w:fill="auto"/>
            <w:noWrap/>
            <w:vAlign w:val="bottom"/>
            <w:hideMark/>
          </w:tcPr>
          <w:p w14:paraId="4234E6C0" w14:textId="77777777" w:rsidR="00BC2ECF" w:rsidRPr="00BC2ECF" w:rsidRDefault="00BC2ECF" w:rsidP="00E83BF7">
            <w:pPr>
              <w:spacing w:before="60" w:after="60"/>
              <w:jc w:val="right"/>
              <w:rPr>
                <w:rFonts w:cs="Open Sans"/>
                <w:sz w:val="18"/>
                <w:szCs w:val="18"/>
              </w:rPr>
            </w:pPr>
          </w:p>
        </w:tc>
        <w:tc>
          <w:tcPr>
            <w:tcW w:w="1604" w:type="dxa"/>
            <w:tcBorders>
              <w:top w:val="nil"/>
              <w:left w:val="nil"/>
              <w:bottom w:val="nil"/>
              <w:right w:val="nil"/>
            </w:tcBorders>
            <w:shd w:val="clear" w:color="auto" w:fill="auto"/>
            <w:noWrap/>
            <w:vAlign w:val="bottom"/>
            <w:hideMark/>
          </w:tcPr>
          <w:p w14:paraId="028539A8" w14:textId="77777777" w:rsidR="00BC2ECF" w:rsidRPr="00BC2ECF" w:rsidRDefault="00BC2ECF" w:rsidP="00E83BF7">
            <w:pPr>
              <w:spacing w:before="60" w:after="60"/>
              <w:jc w:val="right"/>
              <w:rPr>
                <w:rFonts w:cs="Open Sans"/>
                <w:sz w:val="18"/>
                <w:szCs w:val="18"/>
              </w:rPr>
            </w:pPr>
          </w:p>
        </w:tc>
      </w:tr>
      <w:tr w:rsidR="00BC2ECF" w:rsidRPr="00BC2ECF" w14:paraId="29D19A1E" w14:textId="77777777" w:rsidTr="00E83BF7">
        <w:trPr>
          <w:trHeight w:val="240"/>
        </w:trPr>
        <w:tc>
          <w:tcPr>
            <w:tcW w:w="5638" w:type="dxa"/>
            <w:tcBorders>
              <w:top w:val="nil"/>
              <w:left w:val="nil"/>
              <w:bottom w:val="nil"/>
              <w:right w:val="nil"/>
            </w:tcBorders>
            <w:shd w:val="clear" w:color="auto" w:fill="auto"/>
            <w:noWrap/>
            <w:vAlign w:val="bottom"/>
            <w:hideMark/>
          </w:tcPr>
          <w:p w14:paraId="73FF6BD4" w14:textId="77777777" w:rsidR="00BC2ECF" w:rsidRPr="00BC2ECF" w:rsidRDefault="00BC2ECF" w:rsidP="00E83BF7">
            <w:pPr>
              <w:spacing w:before="60" w:after="60"/>
              <w:ind w:firstLineChars="200" w:firstLine="360"/>
              <w:rPr>
                <w:rFonts w:cs="Open Sans"/>
                <w:sz w:val="18"/>
                <w:szCs w:val="18"/>
              </w:rPr>
            </w:pPr>
            <w:r w:rsidRPr="00BC2ECF">
              <w:rPr>
                <w:rFonts w:cs="Open Sans"/>
                <w:sz w:val="18"/>
                <w:szCs w:val="18"/>
              </w:rPr>
              <w:t>Rendering of Services</w:t>
            </w:r>
          </w:p>
        </w:tc>
        <w:tc>
          <w:tcPr>
            <w:tcW w:w="683" w:type="dxa"/>
            <w:tcBorders>
              <w:top w:val="nil"/>
              <w:left w:val="nil"/>
              <w:bottom w:val="nil"/>
              <w:right w:val="nil"/>
            </w:tcBorders>
            <w:shd w:val="clear" w:color="auto" w:fill="auto"/>
            <w:noWrap/>
            <w:vAlign w:val="bottom"/>
            <w:hideMark/>
          </w:tcPr>
          <w:p w14:paraId="28D89F33" w14:textId="77777777" w:rsidR="00BC2ECF" w:rsidRPr="00BC2ECF" w:rsidRDefault="009B22C8" w:rsidP="00E83BF7">
            <w:pPr>
              <w:spacing w:before="60" w:after="60"/>
              <w:rPr>
                <w:rFonts w:cs="Open Sans"/>
                <w:color w:val="000000"/>
                <w:sz w:val="18"/>
                <w:szCs w:val="18"/>
              </w:rPr>
            </w:pPr>
            <w:hyperlink r:id="rId50" w:anchor="FPE1.2!E8" w:history="1">
              <w:r w:rsidR="00BC2ECF" w:rsidRPr="00BC2ECF">
                <w:rPr>
                  <w:rFonts w:cs="Open Sans"/>
                  <w:color w:val="000000"/>
                  <w:sz w:val="18"/>
                  <w:szCs w:val="18"/>
                </w:rPr>
                <w:t>1.2A</w:t>
              </w:r>
            </w:hyperlink>
          </w:p>
        </w:tc>
        <w:tc>
          <w:tcPr>
            <w:tcW w:w="927" w:type="dxa"/>
            <w:tcBorders>
              <w:top w:val="nil"/>
              <w:left w:val="nil"/>
              <w:bottom w:val="nil"/>
              <w:right w:val="nil"/>
            </w:tcBorders>
            <w:shd w:val="clear" w:color="auto" w:fill="auto"/>
            <w:noWrap/>
            <w:vAlign w:val="bottom"/>
            <w:hideMark/>
          </w:tcPr>
          <w:p w14:paraId="196032AF" w14:textId="77777777" w:rsidR="00BC2ECF" w:rsidRPr="00BC2ECF" w:rsidRDefault="00BC2ECF" w:rsidP="00E83BF7">
            <w:pPr>
              <w:spacing w:before="60" w:after="60"/>
              <w:jc w:val="right"/>
              <w:rPr>
                <w:rFonts w:cs="Open Sans"/>
                <w:b/>
                <w:bCs/>
                <w:sz w:val="18"/>
                <w:szCs w:val="18"/>
              </w:rPr>
            </w:pPr>
            <w:r w:rsidRPr="00BC2ECF">
              <w:rPr>
                <w:rFonts w:cs="Open Sans"/>
                <w:b/>
                <w:bCs/>
                <w:sz w:val="18"/>
                <w:szCs w:val="18"/>
              </w:rPr>
              <w:t xml:space="preserve">5,408 </w:t>
            </w:r>
          </w:p>
        </w:tc>
        <w:tc>
          <w:tcPr>
            <w:tcW w:w="864" w:type="dxa"/>
            <w:tcBorders>
              <w:top w:val="nil"/>
              <w:left w:val="nil"/>
              <w:bottom w:val="nil"/>
              <w:right w:val="nil"/>
            </w:tcBorders>
            <w:shd w:val="clear" w:color="auto" w:fill="auto"/>
            <w:noWrap/>
            <w:vAlign w:val="bottom"/>
            <w:hideMark/>
          </w:tcPr>
          <w:p w14:paraId="1A851E2C" w14:textId="77777777" w:rsidR="00BC2ECF" w:rsidRPr="00BC2ECF" w:rsidRDefault="00BC2ECF" w:rsidP="00E83BF7">
            <w:pPr>
              <w:spacing w:before="60" w:after="60"/>
              <w:jc w:val="right"/>
              <w:rPr>
                <w:rFonts w:cs="Open Sans"/>
                <w:sz w:val="18"/>
                <w:szCs w:val="18"/>
              </w:rPr>
            </w:pPr>
            <w:r w:rsidRPr="00BC2ECF">
              <w:rPr>
                <w:rFonts w:cs="Open Sans"/>
                <w:sz w:val="18"/>
                <w:szCs w:val="18"/>
              </w:rPr>
              <w:t xml:space="preserve">8,683 </w:t>
            </w:r>
          </w:p>
        </w:tc>
        <w:tc>
          <w:tcPr>
            <w:tcW w:w="252" w:type="dxa"/>
            <w:tcBorders>
              <w:top w:val="nil"/>
              <w:left w:val="nil"/>
              <w:bottom w:val="nil"/>
              <w:right w:val="nil"/>
            </w:tcBorders>
            <w:shd w:val="clear" w:color="auto" w:fill="auto"/>
            <w:noWrap/>
            <w:vAlign w:val="bottom"/>
            <w:hideMark/>
          </w:tcPr>
          <w:p w14:paraId="7FE3331B" w14:textId="77777777" w:rsidR="00BC2ECF" w:rsidRPr="00BC2ECF" w:rsidRDefault="00BC2ECF" w:rsidP="00E83BF7">
            <w:pPr>
              <w:spacing w:before="60" w:after="60"/>
              <w:jc w:val="right"/>
              <w:rPr>
                <w:rFonts w:cs="Open Sans"/>
                <w:sz w:val="18"/>
                <w:szCs w:val="18"/>
              </w:rPr>
            </w:pPr>
          </w:p>
        </w:tc>
        <w:tc>
          <w:tcPr>
            <w:tcW w:w="1604" w:type="dxa"/>
            <w:tcBorders>
              <w:top w:val="nil"/>
              <w:left w:val="nil"/>
              <w:bottom w:val="nil"/>
              <w:right w:val="nil"/>
            </w:tcBorders>
            <w:shd w:val="clear" w:color="auto" w:fill="auto"/>
            <w:noWrap/>
            <w:vAlign w:val="bottom"/>
            <w:hideMark/>
          </w:tcPr>
          <w:p w14:paraId="4A2C8AB2" w14:textId="77777777" w:rsidR="00BC2ECF" w:rsidRPr="00BC2ECF" w:rsidRDefault="00BC2ECF" w:rsidP="00E83BF7">
            <w:pPr>
              <w:spacing w:before="60" w:after="60"/>
              <w:jc w:val="right"/>
              <w:rPr>
                <w:rFonts w:cs="Open Sans"/>
                <w:sz w:val="18"/>
                <w:szCs w:val="18"/>
              </w:rPr>
            </w:pPr>
            <w:r w:rsidRPr="00BC2ECF">
              <w:rPr>
                <w:rFonts w:cs="Open Sans"/>
                <w:sz w:val="18"/>
                <w:szCs w:val="18"/>
              </w:rPr>
              <w:t xml:space="preserve">4,650 </w:t>
            </w:r>
          </w:p>
        </w:tc>
      </w:tr>
      <w:tr w:rsidR="00BC2ECF" w:rsidRPr="00BC2ECF" w14:paraId="18E11DC1" w14:textId="77777777" w:rsidTr="00E83BF7">
        <w:trPr>
          <w:trHeight w:val="240"/>
        </w:trPr>
        <w:tc>
          <w:tcPr>
            <w:tcW w:w="5638" w:type="dxa"/>
            <w:tcBorders>
              <w:top w:val="nil"/>
              <w:left w:val="nil"/>
              <w:right w:val="nil"/>
            </w:tcBorders>
            <w:shd w:val="clear" w:color="auto" w:fill="auto"/>
            <w:noWrap/>
            <w:vAlign w:val="bottom"/>
            <w:hideMark/>
          </w:tcPr>
          <w:p w14:paraId="6912475D" w14:textId="77777777" w:rsidR="00BC2ECF" w:rsidRPr="00BC2ECF" w:rsidRDefault="00BC2ECF" w:rsidP="00E83BF7">
            <w:pPr>
              <w:spacing w:before="60" w:after="60"/>
              <w:ind w:firstLineChars="200" w:firstLine="360"/>
              <w:rPr>
                <w:rFonts w:cs="Open Sans"/>
                <w:sz w:val="18"/>
                <w:szCs w:val="18"/>
              </w:rPr>
            </w:pPr>
            <w:r w:rsidRPr="00BC2ECF">
              <w:rPr>
                <w:rFonts w:cs="Open Sans"/>
                <w:sz w:val="18"/>
                <w:szCs w:val="18"/>
              </w:rPr>
              <w:t>Interest</w:t>
            </w:r>
          </w:p>
        </w:tc>
        <w:tc>
          <w:tcPr>
            <w:tcW w:w="683" w:type="dxa"/>
            <w:tcBorders>
              <w:top w:val="nil"/>
              <w:left w:val="nil"/>
              <w:right w:val="nil"/>
            </w:tcBorders>
            <w:shd w:val="clear" w:color="auto" w:fill="auto"/>
            <w:noWrap/>
            <w:vAlign w:val="bottom"/>
            <w:hideMark/>
          </w:tcPr>
          <w:p w14:paraId="7D48AC26" w14:textId="77777777" w:rsidR="00BC2ECF" w:rsidRPr="00BC2ECF" w:rsidRDefault="009B22C8" w:rsidP="00E83BF7">
            <w:pPr>
              <w:spacing w:before="60" w:after="60"/>
              <w:rPr>
                <w:rFonts w:cs="Open Sans"/>
                <w:color w:val="000000"/>
                <w:sz w:val="18"/>
                <w:szCs w:val="18"/>
              </w:rPr>
            </w:pPr>
            <w:hyperlink r:id="rId51" w:anchor="FPE1.2!E50" w:history="1">
              <w:r w:rsidR="00BC2ECF" w:rsidRPr="00BC2ECF">
                <w:rPr>
                  <w:rFonts w:cs="Open Sans"/>
                  <w:color w:val="000000"/>
                  <w:sz w:val="18"/>
                  <w:szCs w:val="18"/>
                </w:rPr>
                <w:t>1.2B</w:t>
              </w:r>
            </w:hyperlink>
          </w:p>
        </w:tc>
        <w:tc>
          <w:tcPr>
            <w:tcW w:w="927" w:type="dxa"/>
            <w:tcBorders>
              <w:top w:val="nil"/>
              <w:left w:val="nil"/>
              <w:right w:val="nil"/>
            </w:tcBorders>
            <w:shd w:val="clear" w:color="auto" w:fill="auto"/>
            <w:noWrap/>
            <w:vAlign w:val="bottom"/>
            <w:hideMark/>
          </w:tcPr>
          <w:p w14:paraId="68012730" w14:textId="77777777" w:rsidR="00BC2ECF" w:rsidRPr="00BC2ECF" w:rsidRDefault="00BC2ECF" w:rsidP="00E83BF7">
            <w:pPr>
              <w:spacing w:before="60" w:after="60"/>
              <w:jc w:val="right"/>
              <w:rPr>
                <w:rFonts w:cs="Open Sans"/>
                <w:b/>
                <w:bCs/>
                <w:sz w:val="18"/>
                <w:szCs w:val="18"/>
              </w:rPr>
            </w:pPr>
            <w:r w:rsidRPr="00BC2ECF">
              <w:rPr>
                <w:rFonts w:cs="Open Sans"/>
                <w:b/>
                <w:bCs/>
                <w:sz w:val="18"/>
                <w:szCs w:val="18"/>
              </w:rPr>
              <w:t xml:space="preserve">40 </w:t>
            </w:r>
          </w:p>
        </w:tc>
        <w:tc>
          <w:tcPr>
            <w:tcW w:w="864" w:type="dxa"/>
            <w:tcBorders>
              <w:top w:val="nil"/>
              <w:left w:val="nil"/>
              <w:right w:val="nil"/>
            </w:tcBorders>
            <w:shd w:val="clear" w:color="auto" w:fill="auto"/>
            <w:noWrap/>
            <w:vAlign w:val="bottom"/>
            <w:hideMark/>
          </w:tcPr>
          <w:p w14:paraId="0F49402C" w14:textId="77777777" w:rsidR="00BC2ECF" w:rsidRPr="00BC2ECF" w:rsidRDefault="00BC2ECF" w:rsidP="00E83BF7">
            <w:pPr>
              <w:spacing w:before="60" w:after="60"/>
              <w:jc w:val="right"/>
              <w:rPr>
                <w:rFonts w:cs="Open Sans"/>
                <w:sz w:val="18"/>
                <w:szCs w:val="18"/>
              </w:rPr>
            </w:pPr>
            <w:r w:rsidRPr="00BC2ECF">
              <w:rPr>
                <w:rFonts w:cs="Open Sans"/>
                <w:sz w:val="18"/>
                <w:szCs w:val="18"/>
              </w:rPr>
              <w:t xml:space="preserve">198 </w:t>
            </w:r>
          </w:p>
        </w:tc>
        <w:tc>
          <w:tcPr>
            <w:tcW w:w="252" w:type="dxa"/>
            <w:tcBorders>
              <w:top w:val="nil"/>
              <w:left w:val="nil"/>
              <w:right w:val="nil"/>
            </w:tcBorders>
            <w:shd w:val="clear" w:color="auto" w:fill="auto"/>
            <w:noWrap/>
            <w:vAlign w:val="bottom"/>
            <w:hideMark/>
          </w:tcPr>
          <w:p w14:paraId="082F8266" w14:textId="77777777" w:rsidR="00BC2ECF" w:rsidRPr="00BC2ECF" w:rsidRDefault="00BC2ECF" w:rsidP="00E83BF7">
            <w:pPr>
              <w:spacing w:before="60" w:after="60"/>
              <w:jc w:val="right"/>
              <w:rPr>
                <w:rFonts w:cs="Open Sans"/>
                <w:sz w:val="18"/>
                <w:szCs w:val="18"/>
              </w:rPr>
            </w:pPr>
          </w:p>
        </w:tc>
        <w:tc>
          <w:tcPr>
            <w:tcW w:w="1604" w:type="dxa"/>
            <w:tcBorders>
              <w:top w:val="nil"/>
              <w:left w:val="nil"/>
              <w:right w:val="nil"/>
            </w:tcBorders>
            <w:shd w:val="clear" w:color="auto" w:fill="auto"/>
            <w:noWrap/>
            <w:vAlign w:val="bottom"/>
            <w:hideMark/>
          </w:tcPr>
          <w:p w14:paraId="21AA2F31" w14:textId="77777777" w:rsidR="00BC2ECF" w:rsidRPr="00BC2ECF" w:rsidRDefault="00BC2ECF" w:rsidP="00E83BF7">
            <w:pPr>
              <w:spacing w:before="60" w:after="60"/>
              <w:jc w:val="right"/>
              <w:rPr>
                <w:rFonts w:cs="Open Sans"/>
                <w:sz w:val="18"/>
                <w:szCs w:val="18"/>
              </w:rPr>
            </w:pPr>
            <w:r w:rsidRPr="00BC2ECF">
              <w:rPr>
                <w:rFonts w:cs="Open Sans"/>
                <w:sz w:val="18"/>
                <w:szCs w:val="18"/>
              </w:rPr>
              <w:t xml:space="preserve">250 </w:t>
            </w:r>
          </w:p>
        </w:tc>
      </w:tr>
      <w:tr w:rsidR="00BC2ECF" w:rsidRPr="00BC2ECF" w14:paraId="51D1D7C4" w14:textId="77777777" w:rsidTr="00E83BF7">
        <w:trPr>
          <w:trHeight w:val="240"/>
        </w:trPr>
        <w:tc>
          <w:tcPr>
            <w:tcW w:w="5638" w:type="dxa"/>
            <w:tcBorders>
              <w:top w:val="nil"/>
              <w:left w:val="nil"/>
              <w:bottom w:val="single" w:sz="4" w:space="0" w:color="auto"/>
              <w:right w:val="nil"/>
            </w:tcBorders>
            <w:shd w:val="clear" w:color="auto" w:fill="auto"/>
            <w:noWrap/>
            <w:vAlign w:val="bottom"/>
            <w:hideMark/>
          </w:tcPr>
          <w:p w14:paraId="0F3F3C60" w14:textId="77777777" w:rsidR="00BC2ECF" w:rsidRPr="00BC2ECF" w:rsidRDefault="00BC2ECF" w:rsidP="00E83BF7">
            <w:pPr>
              <w:spacing w:before="60" w:after="60"/>
              <w:ind w:firstLineChars="200" w:firstLine="360"/>
              <w:rPr>
                <w:rFonts w:cs="Open Sans"/>
                <w:sz w:val="18"/>
                <w:szCs w:val="18"/>
              </w:rPr>
            </w:pPr>
            <w:r w:rsidRPr="00BC2ECF">
              <w:rPr>
                <w:rFonts w:cs="Open Sans"/>
                <w:sz w:val="18"/>
                <w:szCs w:val="18"/>
              </w:rPr>
              <w:t>Other Revenue</w:t>
            </w:r>
          </w:p>
        </w:tc>
        <w:tc>
          <w:tcPr>
            <w:tcW w:w="683" w:type="dxa"/>
            <w:tcBorders>
              <w:top w:val="nil"/>
              <w:left w:val="nil"/>
              <w:bottom w:val="single" w:sz="4" w:space="0" w:color="auto"/>
              <w:right w:val="nil"/>
            </w:tcBorders>
            <w:shd w:val="clear" w:color="auto" w:fill="auto"/>
            <w:noWrap/>
            <w:vAlign w:val="bottom"/>
            <w:hideMark/>
          </w:tcPr>
          <w:p w14:paraId="07FBD864" w14:textId="77777777" w:rsidR="00BC2ECF" w:rsidRPr="00BC2ECF" w:rsidRDefault="009B22C8" w:rsidP="00E83BF7">
            <w:pPr>
              <w:spacing w:before="60" w:after="60"/>
              <w:rPr>
                <w:rFonts w:cs="Open Sans"/>
                <w:color w:val="000000"/>
                <w:sz w:val="18"/>
                <w:szCs w:val="18"/>
              </w:rPr>
            </w:pPr>
            <w:hyperlink r:id="rId52" w:anchor="FPE1.2!E66" w:history="1">
              <w:r w:rsidR="00BC2ECF" w:rsidRPr="00BC2ECF">
                <w:rPr>
                  <w:rFonts w:cs="Open Sans"/>
                  <w:color w:val="000000"/>
                  <w:sz w:val="18"/>
                  <w:szCs w:val="18"/>
                </w:rPr>
                <w:t>1.2C,D</w:t>
              </w:r>
            </w:hyperlink>
          </w:p>
        </w:tc>
        <w:tc>
          <w:tcPr>
            <w:tcW w:w="927" w:type="dxa"/>
            <w:tcBorders>
              <w:top w:val="nil"/>
              <w:left w:val="nil"/>
              <w:bottom w:val="single" w:sz="4" w:space="0" w:color="auto"/>
              <w:right w:val="nil"/>
            </w:tcBorders>
            <w:shd w:val="clear" w:color="auto" w:fill="auto"/>
            <w:noWrap/>
            <w:vAlign w:val="bottom"/>
            <w:hideMark/>
          </w:tcPr>
          <w:p w14:paraId="63A91991" w14:textId="77777777" w:rsidR="00BC2ECF" w:rsidRPr="00BC2ECF" w:rsidRDefault="00BC2ECF" w:rsidP="00E83BF7">
            <w:pPr>
              <w:spacing w:before="60" w:after="60"/>
              <w:jc w:val="right"/>
              <w:rPr>
                <w:rFonts w:cs="Open Sans"/>
                <w:b/>
                <w:bCs/>
                <w:sz w:val="18"/>
                <w:szCs w:val="18"/>
              </w:rPr>
            </w:pPr>
            <w:r w:rsidRPr="00BC2ECF">
              <w:rPr>
                <w:rFonts w:cs="Open Sans"/>
                <w:b/>
                <w:bCs/>
                <w:sz w:val="18"/>
                <w:szCs w:val="18"/>
              </w:rPr>
              <w:t xml:space="preserve">1,198 </w:t>
            </w:r>
          </w:p>
        </w:tc>
        <w:tc>
          <w:tcPr>
            <w:tcW w:w="864" w:type="dxa"/>
            <w:tcBorders>
              <w:top w:val="nil"/>
              <w:left w:val="nil"/>
              <w:bottom w:val="single" w:sz="4" w:space="0" w:color="auto"/>
              <w:right w:val="nil"/>
            </w:tcBorders>
            <w:shd w:val="clear" w:color="auto" w:fill="auto"/>
            <w:noWrap/>
            <w:vAlign w:val="bottom"/>
            <w:hideMark/>
          </w:tcPr>
          <w:p w14:paraId="6946B414" w14:textId="77777777" w:rsidR="00BC2ECF" w:rsidRPr="00BC2ECF" w:rsidRDefault="00BC2ECF" w:rsidP="00E83BF7">
            <w:pPr>
              <w:spacing w:before="60" w:after="60"/>
              <w:jc w:val="right"/>
              <w:rPr>
                <w:rFonts w:cs="Open Sans"/>
                <w:sz w:val="18"/>
                <w:szCs w:val="18"/>
              </w:rPr>
            </w:pPr>
            <w:r w:rsidRPr="00BC2ECF">
              <w:rPr>
                <w:rFonts w:cs="Open Sans"/>
                <w:sz w:val="18"/>
                <w:szCs w:val="18"/>
              </w:rPr>
              <w:t xml:space="preserve">1,186 </w:t>
            </w:r>
          </w:p>
        </w:tc>
        <w:tc>
          <w:tcPr>
            <w:tcW w:w="252" w:type="dxa"/>
            <w:tcBorders>
              <w:top w:val="nil"/>
              <w:left w:val="nil"/>
              <w:bottom w:val="single" w:sz="4" w:space="0" w:color="auto"/>
              <w:right w:val="nil"/>
            </w:tcBorders>
            <w:shd w:val="clear" w:color="auto" w:fill="auto"/>
            <w:noWrap/>
            <w:vAlign w:val="bottom"/>
            <w:hideMark/>
          </w:tcPr>
          <w:p w14:paraId="58774C64" w14:textId="77777777" w:rsidR="00BC2ECF" w:rsidRPr="00BC2ECF" w:rsidRDefault="00BC2ECF" w:rsidP="00E83BF7">
            <w:pPr>
              <w:spacing w:before="60" w:after="60"/>
              <w:jc w:val="right"/>
              <w:rPr>
                <w:rFonts w:cs="Open Sans"/>
                <w:sz w:val="18"/>
                <w:szCs w:val="18"/>
              </w:rPr>
            </w:pPr>
          </w:p>
        </w:tc>
        <w:tc>
          <w:tcPr>
            <w:tcW w:w="1604" w:type="dxa"/>
            <w:tcBorders>
              <w:top w:val="nil"/>
              <w:left w:val="nil"/>
              <w:bottom w:val="single" w:sz="4" w:space="0" w:color="auto"/>
              <w:right w:val="nil"/>
            </w:tcBorders>
            <w:shd w:val="clear" w:color="auto" w:fill="auto"/>
            <w:noWrap/>
            <w:vAlign w:val="bottom"/>
            <w:hideMark/>
          </w:tcPr>
          <w:p w14:paraId="73BA6C18" w14:textId="77777777" w:rsidR="00BC2ECF" w:rsidRPr="00BC2ECF" w:rsidRDefault="00BC2ECF" w:rsidP="00E83BF7">
            <w:pPr>
              <w:spacing w:before="60" w:after="60"/>
              <w:jc w:val="right"/>
              <w:rPr>
                <w:rFonts w:cs="Open Sans"/>
                <w:sz w:val="18"/>
                <w:szCs w:val="18"/>
              </w:rPr>
            </w:pPr>
            <w:r w:rsidRPr="00BC2ECF">
              <w:rPr>
                <w:rFonts w:cs="Open Sans"/>
                <w:sz w:val="18"/>
                <w:szCs w:val="18"/>
              </w:rPr>
              <w:t xml:space="preserve">985 </w:t>
            </w:r>
          </w:p>
        </w:tc>
      </w:tr>
      <w:tr w:rsidR="00BC2ECF" w:rsidRPr="00BC2ECF" w14:paraId="3243E400" w14:textId="77777777" w:rsidTr="00E83BF7">
        <w:trPr>
          <w:trHeight w:val="240"/>
        </w:trPr>
        <w:tc>
          <w:tcPr>
            <w:tcW w:w="5638" w:type="dxa"/>
            <w:tcBorders>
              <w:top w:val="single" w:sz="4" w:space="0" w:color="auto"/>
              <w:left w:val="nil"/>
              <w:bottom w:val="single" w:sz="4" w:space="0" w:color="auto"/>
              <w:right w:val="nil"/>
            </w:tcBorders>
            <w:shd w:val="clear" w:color="auto" w:fill="auto"/>
            <w:noWrap/>
            <w:vAlign w:val="bottom"/>
            <w:hideMark/>
          </w:tcPr>
          <w:p w14:paraId="7A4F6E90" w14:textId="77777777" w:rsidR="00BC2ECF" w:rsidRPr="00BC2ECF" w:rsidRDefault="00BC2ECF" w:rsidP="00E83BF7">
            <w:pPr>
              <w:spacing w:before="60" w:after="60"/>
              <w:rPr>
                <w:rFonts w:cs="Open Sans"/>
                <w:b/>
                <w:bCs/>
                <w:sz w:val="18"/>
                <w:szCs w:val="18"/>
              </w:rPr>
            </w:pPr>
            <w:r w:rsidRPr="00BC2ECF">
              <w:rPr>
                <w:rFonts w:cs="Open Sans"/>
                <w:b/>
                <w:bCs/>
                <w:sz w:val="18"/>
                <w:szCs w:val="18"/>
              </w:rPr>
              <w:t>Total own-source revenue</w:t>
            </w:r>
          </w:p>
        </w:tc>
        <w:tc>
          <w:tcPr>
            <w:tcW w:w="683" w:type="dxa"/>
            <w:tcBorders>
              <w:top w:val="single" w:sz="4" w:space="0" w:color="auto"/>
              <w:left w:val="nil"/>
              <w:bottom w:val="single" w:sz="4" w:space="0" w:color="auto"/>
              <w:right w:val="nil"/>
            </w:tcBorders>
            <w:shd w:val="clear" w:color="auto" w:fill="auto"/>
            <w:noWrap/>
            <w:vAlign w:val="bottom"/>
            <w:hideMark/>
          </w:tcPr>
          <w:p w14:paraId="54518DE3" w14:textId="77777777" w:rsidR="00BC2ECF" w:rsidRPr="00BC2ECF" w:rsidRDefault="00BC2ECF" w:rsidP="00E83BF7">
            <w:pPr>
              <w:spacing w:before="60" w:after="60"/>
              <w:rPr>
                <w:rFonts w:cs="Open Sans"/>
                <w:b/>
                <w:bCs/>
                <w:sz w:val="18"/>
                <w:szCs w:val="18"/>
              </w:rPr>
            </w:pPr>
          </w:p>
        </w:tc>
        <w:tc>
          <w:tcPr>
            <w:tcW w:w="927" w:type="dxa"/>
            <w:tcBorders>
              <w:top w:val="single" w:sz="4" w:space="0" w:color="auto"/>
              <w:left w:val="nil"/>
              <w:bottom w:val="single" w:sz="4" w:space="0" w:color="auto"/>
              <w:right w:val="nil"/>
            </w:tcBorders>
            <w:shd w:val="clear" w:color="auto" w:fill="auto"/>
            <w:noWrap/>
            <w:vAlign w:val="bottom"/>
            <w:hideMark/>
          </w:tcPr>
          <w:p w14:paraId="57BD15CE" w14:textId="77777777" w:rsidR="00BC2ECF" w:rsidRPr="00BC2ECF" w:rsidRDefault="00BC2ECF" w:rsidP="00E83BF7">
            <w:pPr>
              <w:spacing w:before="60" w:after="60"/>
              <w:jc w:val="right"/>
              <w:rPr>
                <w:rFonts w:cs="Open Sans"/>
                <w:b/>
                <w:bCs/>
                <w:sz w:val="18"/>
                <w:szCs w:val="18"/>
              </w:rPr>
            </w:pPr>
            <w:r w:rsidRPr="00BC2ECF">
              <w:rPr>
                <w:rFonts w:cs="Open Sans"/>
                <w:b/>
                <w:bCs/>
                <w:sz w:val="18"/>
                <w:szCs w:val="18"/>
              </w:rPr>
              <w:t xml:space="preserve">6,646 </w:t>
            </w:r>
          </w:p>
        </w:tc>
        <w:tc>
          <w:tcPr>
            <w:tcW w:w="864" w:type="dxa"/>
            <w:tcBorders>
              <w:top w:val="single" w:sz="4" w:space="0" w:color="auto"/>
              <w:left w:val="nil"/>
              <w:bottom w:val="single" w:sz="4" w:space="0" w:color="auto"/>
              <w:right w:val="nil"/>
            </w:tcBorders>
            <w:shd w:val="clear" w:color="auto" w:fill="auto"/>
            <w:noWrap/>
            <w:vAlign w:val="bottom"/>
            <w:hideMark/>
          </w:tcPr>
          <w:p w14:paraId="0BFA5F99" w14:textId="77777777" w:rsidR="00BC2ECF" w:rsidRPr="00BC2ECF" w:rsidRDefault="00BC2ECF" w:rsidP="00E83BF7">
            <w:pPr>
              <w:spacing w:before="60" w:after="60"/>
              <w:jc w:val="right"/>
              <w:rPr>
                <w:rFonts w:cs="Open Sans"/>
                <w:sz w:val="18"/>
                <w:szCs w:val="18"/>
              </w:rPr>
            </w:pPr>
            <w:r w:rsidRPr="00BC2ECF">
              <w:rPr>
                <w:rFonts w:cs="Open Sans"/>
                <w:sz w:val="18"/>
                <w:szCs w:val="18"/>
              </w:rPr>
              <w:t xml:space="preserve">10,067 </w:t>
            </w:r>
          </w:p>
        </w:tc>
        <w:tc>
          <w:tcPr>
            <w:tcW w:w="252" w:type="dxa"/>
            <w:tcBorders>
              <w:top w:val="single" w:sz="4" w:space="0" w:color="auto"/>
              <w:left w:val="nil"/>
              <w:bottom w:val="single" w:sz="4" w:space="0" w:color="auto"/>
              <w:right w:val="nil"/>
            </w:tcBorders>
            <w:shd w:val="clear" w:color="auto" w:fill="auto"/>
            <w:noWrap/>
            <w:vAlign w:val="bottom"/>
            <w:hideMark/>
          </w:tcPr>
          <w:p w14:paraId="1F32294E" w14:textId="77777777" w:rsidR="00BC2ECF" w:rsidRPr="00BC2ECF" w:rsidRDefault="00BC2ECF" w:rsidP="00E83BF7">
            <w:pPr>
              <w:spacing w:before="60" w:after="60"/>
              <w:jc w:val="right"/>
              <w:rPr>
                <w:rFonts w:cs="Open Sans"/>
                <w:sz w:val="18"/>
                <w:szCs w:val="18"/>
              </w:rPr>
            </w:pPr>
          </w:p>
        </w:tc>
        <w:tc>
          <w:tcPr>
            <w:tcW w:w="1604" w:type="dxa"/>
            <w:tcBorders>
              <w:top w:val="single" w:sz="4" w:space="0" w:color="auto"/>
              <w:left w:val="nil"/>
              <w:bottom w:val="single" w:sz="4" w:space="0" w:color="auto"/>
              <w:right w:val="nil"/>
            </w:tcBorders>
            <w:shd w:val="clear" w:color="auto" w:fill="auto"/>
            <w:noWrap/>
            <w:vAlign w:val="bottom"/>
            <w:hideMark/>
          </w:tcPr>
          <w:p w14:paraId="62675C11" w14:textId="77777777" w:rsidR="00BC2ECF" w:rsidRPr="00BC2ECF" w:rsidRDefault="00BC2ECF" w:rsidP="00E83BF7">
            <w:pPr>
              <w:spacing w:before="60" w:after="60"/>
              <w:jc w:val="right"/>
              <w:rPr>
                <w:rFonts w:cs="Open Sans"/>
                <w:sz w:val="18"/>
                <w:szCs w:val="18"/>
              </w:rPr>
            </w:pPr>
            <w:r w:rsidRPr="00BC2ECF">
              <w:rPr>
                <w:rFonts w:cs="Open Sans"/>
                <w:sz w:val="18"/>
                <w:szCs w:val="18"/>
              </w:rPr>
              <w:t xml:space="preserve">5,885 </w:t>
            </w:r>
          </w:p>
        </w:tc>
      </w:tr>
      <w:tr w:rsidR="00BC2ECF" w:rsidRPr="00BC2ECF" w14:paraId="0620ABC7" w14:textId="77777777" w:rsidTr="00E83BF7">
        <w:trPr>
          <w:trHeight w:val="130"/>
        </w:trPr>
        <w:tc>
          <w:tcPr>
            <w:tcW w:w="9968" w:type="dxa"/>
            <w:gridSpan w:val="6"/>
            <w:tcBorders>
              <w:top w:val="single" w:sz="4" w:space="0" w:color="auto"/>
              <w:left w:val="nil"/>
              <w:bottom w:val="nil"/>
              <w:right w:val="nil"/>
            </w:tcBorders>
            <w:shd w:val="clear" w:color="auto" w:fill="auto"/>
            <w:noWrap/>
            <w:vAlign w:val="bottom"/>
            <w:hideMark/>
          </w:tcPr>
          <w:p w14:paraId="718E9616" w14:textId="77777777" w:rsidR="00BC2ECF" w:rsidRPr="00BC2ECF" w:rsidRDefault="00BC2ECF" w:rsidP="00E83BF7">
            <w:pPr>
              <w:spacing w:before="60" w:after="60"/>
              <w:jc w:val="right"/>
              <w:rPr>
                <w:rFonts w:cs="Open Sans"/>
                <w:sz w:val="18"/>
                <w:szCs w:val="18"/>
              </w:rPr>
            </w:pPr>
          </w:p>
        </w:tc>
      </w:tr>
      <w:tr w:rsidR="00BC2ECF" w:rsidRPr="00BC2ECF" w14:paraId="043EB2E3" w14:textId="77777777" w:rsidTr="00E83BF7">
        <w:trPr>
          <w:trHeight w:val="240"/>
        </w:trPr>
        <w:tc>
          <w:tcPr>
            <w:tcW w:w="5638" w:type="dxa"/>
            <w:tcBorders>
              <w:top w:val="nil"/>
              <w:left w:val="nil"/>
              <w:right w:val="nil"/>
            </w:tcBorders>
            <w:shd w:val="clear" w:color="auto" w:fill="auto"/>
            <w:noWrap/>
            <w:vAlign w:val="bottom"/>
            <w:hideMark/>
          </w:tcPr>
          <w:p w14:paraId="2E6AA66B" w14:textId="77777777" w:rsidR="00BC2ECF" w:rsidRPr="00BC2ECF" w:rsidRDefault="00BC2ECF" w:rsidP="00E83BF7">
            <w:pPr>
              <w:spacing w:before="60" w:after="60"/>
              <w:rPr>
                <w:rFonts w:cs="Open Sans"/>
                <w:b/>
                <w:bCs/>
                <w:sz w:val="18"/>
                <w:szCs w:val="18"/>
              </w:rPr>
            </w:pPr>
            <w:r w:rsidRPr="00BC2ECF">
              <w:rPr>
                <w:rFonts w:cs="Open Sans"/>
                <w:b/>
                <w:bCs/>
                <w:sz w:val="18"/>
                <w:szCs w:val="18"/>
              </w:rPr>
              <w:t>Gains</w:t>
            </w:r>
          </w:p>
        </w:tc>
        <w:tc>
          <w:tcPr>
            <w:tcW w:w="683" w:type="dxa"/>
            <w:tcBorders>
              <w:top w:val="nil"/>
              <w:left w:val="nil"/>
              <w:right w:val="nil"/>
            </w:tcBorders>
            <w:shd w:val="clear" w:color="auto" w:fill="auto"/>
            <w:noWrap/>
            <w:vAlign w:val="bottom"/>
            <w:hideMark/>
          </w:tcPr>
          <w:p w14:paraId="4C7F2865" w14:textId="77777777" w:rsidR="00BC2ECF" w:rsidRPr="00BC2ECF" w:rsidRDefault="00BC2ECF" w:rsidP="00E83BF7">
            <w:pPr>
              <w:spacing w:before="60" w:after="60"/>
              <w:rPr>
                <w:rFonts w:cs="Open Sans"/>
                <w:b/>
                <w:bCs/>
                <w:sz w:val="18"/>
                <w:szCs w:val="18"/>
              </w:rPr>
            </w:pPr>
          </w:p>
        </w:tc>
        <w:tc>
          <w:tcPr>
            <w:tcW w:w="927" w:type="dxa"/>
            <w:tcBorders>
              <w:top w:val="nil"/>
              <w:left w:val="nil"/>
              <w:right w:val="nil"/>
            </w:tcBorders>
            <w:shd w:val="clear" w:color="auto" w:fill="auto"/>
            <w:noWrap/>
            <w:vAlign w:val="bottom"/>
            <w:hideMark/>
          </w:tcPr>
          <w:p w14:paraId="453D7625" w14:textId="77777777" w:rsidR="00BC2ECF" w:rsidRPr="00BC2ECF" w:rsidRDefault="00BC2ECF" w:rsidP="00E83BF7">
            <w:pPr>
              <w:spacing w:before="60" w:after="60"/>
              <w:rPr>
                <w:rFonts w:cs="Open Sans"/>
                <w:sz w:val="18"/>
                <w:szCs w:val="18"/>
              </w:rPr>
            </w:pPr>
          </w:p>
        </w:tc>
        <w:tc>
          <w:tcPr>
            <w:tcW w:w="864" w:type="dxa"/>
            <w:tcBorders>
              <w:top w:val="nil"/>
              <w:left w:val="nil"/>
              <w:right w:val="nil"/>
            </w:tcBorders>
            <w:shd w:val="clear" w:color="auto" w:fill="auto"/>
            <w:noWrap/>
            <w:vAlign w:val="bottom"/>
            <w:hideMark/>
          </w:tcPr>
          <w:p w14:paraId="61EA3FE8" w14:textId="77777777" w:rsidR="00BC2ECF" w:rsidRPr="00BC2ECF" w:rsidRDefault="00BC2ECF" w:rsidP="00E83BF7">
            <w:pPr>
              <w:spacing w:before="60" w:after="60"/>
              <w:jc w:val="right"/>
              <w:rPr>
                <w:rFonts w:cs="Open Sans"/>
                <w:sz w:val="18"/>
                <w:szCs w:val="18"/>
              </w:rPr>
            </w:pPr>
          </w:p>
        </w:tc>
        <w:tc>
          <w:tcPr>
            <w:tcW w:w="252" w:type="dxa"/>
            <w:tcBorders>
              <w:top w:val="nil"/>
              <w:left w:val="nil"/>
              <w:right w:val="nil"/>
            </w:tcBorders>
            <w:shd w:val="clear" w:color="auto" w:fill="auto"/>
            <w:noWrap/>
            <w:vAlign w:val="bottom"/>
            <w:hideMark/>
          </w:tcPr>
          <w:p w14:paraId="72A298A5" w14:textId="77777777" w:rsidR="00BC2ECF" w:rsidRPr="00BC2ECF" w:rsidRDefault="00BC2ECF" w:rsidP="00E83BF7">
            <w:pPr>
              <w:spacing w:before="60" w:after="60"/>
              <w:jc w:val="right"/>
              <w:rPr>
                <w:rFonts w:cs="Open Sans"/>
                <w:sz w:val="18"/>
                <w:szCs w:val="18"/>
              </w:rPr>
            </w:pPr>
          </w:p>
        </w:tc>
        <w:tc>
          <w:tcPr>
            <w:tcW w:w="1604" w:type="dxa"/>
            <w:tcBorders>
              <w:top w:val="nil"/>
              <w:left w:val="nil"/>
              <w:right w:val="nil"/>
            </w:tcBorders>
            <w:shd w:val="clear" w:color="auto" w:fill="auto"/>
            <w:noWrap/>
            <w:vAlign w:val="bottom"/>
            <w:hideMark/>
          </w:tcPr>
          <w:p w14:paraId="62C6EB53" w14:textId="77777777" w:rsidR="00BC2ECF" w:rsidRPr="00BC2ECF" w:rsidRDefault="00BC2ECF" w:rsidP="00E83BF7">
            <w:pPr>
              <w:spacing w:before="60" w:after="60"/>
              <w:jc w:val="right"/>
              <w:rPr>
                <w:rFonts w:cs="Open Sans"/>
                <w:sz w:val="18"/>
                <w:szCs w:val="18"/>
              </w:rPr>
            </w:pPr>
          </w:p>
        </w:tc>
      </w:tr>
      <w:tr w:rsidR="00BC2ECF" w:rsidRPr="00BC2ECF" w14:paraId="70F06D9C" w14:textId="77777777" w:rsidTr="00E83BF7">
        <w:trPr>
          <w:trHeight w:val="240"/>
        </w:trPr>
        <w:tc>
          <w:tcPr>
            <w:tcW w:w="5638" w:type="dxa"/>
            <w:tcBorders>
              <w:top w:val="nil"/>
              <w:left w:val="nil"/>
              <w:bottom w:val="single" w:sz="4" w:space="0" w:color="auto"/>
              <w:right w:val="nil"/>
            </w:tcBorders>
            <w:shd w:val="clear" w:color="auto" w:fill="auto"/>
            <w:noWrap/>
            <w:vAlign w:val="bottom"/>
            <w:hideMark/>
          </w:tcPr>
          <w:p w14:paraId="746158DF" w14:textId="77777777" w:rsidR="00BC2ECF" w:rsidRPr="00BC2ECF" w:rsidRDefault="00BC2ECF" w:rsidP="00E83BF7">
            <w:pPr>
              <w:spacing w:before="60" w:after="60"/>
              <w:ind w:firstLine="397"/>
              <w:rPr>
                <w:rFonts w:cs="Open Sans"/>
                <w:sz w:val="18"/>
                <w:szCs w:val="18"/>
              </w:rPr>
            </w:pPr>
            <w:r w:rsidRPr="00BC2ECF">
              <w:rPr>
                <w:rFonts w:cs="Open Sans"/>
                <w:sz w:val="18"/>
                <w:szCs w:val="18"/>
              </w:rPr>
              <w:t>Other Gains</w:t>
            </w:r>
          </w:p>
        </w:tc>
        <w:tc>
          <w:tcPr>
            <w:tcW w:w="683" w:type="dxa"/>
            <w:tcBorders>
              <w:top w:val="nil"/>
              <w:left w:val="nil"/>
              <w:bottom w:val="single" w:sz="4" w:space="0" w:color="auto"/>
              <w:right w:val="nil"/>
            </w:tcBorders>
            <w:shd w:val="clear" w:color="auto" w:fill="auto"/>
            <w:noWrap/>
            <w:vAlign w:val="bottom"/>
            <w:hideMark/>
          </w:tcPr>
          <w:p w14:paraId="559B5BDF" w14:textId="77777777" w:rsidR="00BC2ECF" w:rsidRPr="00BC2ECF" w:rsidRDefault="009B22C8" w:rsidP="00E83BF7">
            <w:pPr>
              <w:spacing w:before="60" w:after="60"/>
              <w:rPr>
                <w:rFonts w:cs="Open Sans"/>
                <w:color w:val="000000"/>
                <w:sz w:val="18"/>
                <w:szCs w:val="18"/>
              </w:rPr>
            </w:pPr>
            <w:hyperlink r:id="rId53" w:anchor="FPE1.2!E140" w:history="1">
              <w:r w:rsidR="00BC2ECF" w:rsidRPr="00BC2ECF">
                <w:rPr>
                  <w:rFonts w:cs="Open Sans"/>
                  <w:color w:val="000000"/>
                  <w:sz w:val="18"/>
                  <w:szCs w:val="18"/>
                </w:rPr>
                <w:t>1.2E</w:t>
              </w:r>
            </w:hyperlink>
          </w:p>
        </w:tc>
        <w:tc>
          <w:tcPr>
            <w:tcW w:w="927" w:type="dxa"/>
            <w:tcBorders>
              <w:top w:val="nil"/>
              <w:left w:val="nil"/>
              <w:bottom w:val="single" w:sz="4" w:space="0" w:color="auto"/>
              <w:right w:val="nil"/>
            </w:tcBorders>
            <w:shd w:val="clear" w:color="auto" w:fill="auto"/>
            <w:noWrap/>
            <w:vAlign w:val="bottom"/>
            <w:hideMark/>
          </w:tcPr>
          <w:p w14:paraId="44205367" w14:textId="77777777" w:rsidR="00BC2ECF" w:rsidRPr="00BC2ECF" w:rsidRDefault="00BC2ECF" w:rsidP="00E83BF7">
            <w:pPr>
              <w:spacing w:before="60" w:after="60"/>
              <w:jc w:val="right"/>
              <w:rPr>
                <w:rFonts w:cs="Open Sans"/>
                <w:b/>
                <w:bCs/>
                <w:sz w:val="18"/>
                <w:szCs w:val="18"/>
              </w:rPr>
            </w:pPr>
            <w:r w:rsidRPr="00BC2ECF">
              <w:rPr>
                <w:rFonts w:cs="Open Sans"/>
                <w:b/>
                <w:bCs/>
                <w:sz w:val="18"/>
                <w:szCs w:val="18"/>
              </w:rPr>
              <w:t xml:space="preserve">1 </w:t>
            </w:r>
          </w:p>
        </w:tc>
        <w:tc>
          <w:tcPr>
            <w:tcW w:w="864" w:type="dxa"/>
            <w:tcBorders>
              <w:top w:val="nil"/>
              <w:left w:val="nil"/>
              <w:bottom w:val="single" w:sz="4" w:space="0" w:color="auto"/>
              <w:right w:val="nil"/>
            </w:tcBorders>
            <w:shd w:val="clear" w:color="auto" w:fill="auto"/>
            <w:noWrap/>
            <w:vAlign w:val="bottom"/>
            <w:hideMark/>
          </w:tcPr>
          <w:p w14:paraId="272C64A5" w14:textId="77777777" w:rsidR="00BC2ECF" w:rsidRPr="00BC2ECF" w:rsidRDefault="00BC2ECF" w:rsidP="00E83BF7">
            <w:pPr>
              <w:spacing w:before="60" w:after="60"/>
              <w:jc w:val="right"/>
              <w:rPr>
                <w:rFonts w:cs="Open Sans"/>
                <w:sz w:val="18"/>
                <w:szCs w:val="18"/>
              </w:rPr>
            </w:pPr>
            <w:r w:rsidRPr="00BC2ECF">
              <w:rPr>
                <w:rFonts w:cs="Open Sans"/>
                <w:sz w:val="18"/>
                <w:szCs w:val="18"/>
              </w:rPr>
              <w:t xml:space="preserve">33 </w:t>
            </w:r>
          </w:p>
        </w:tc>
        <w:tc>
          <w:tcPr>
            <w:tcW w:w="252" w:type="dxa"/>
            <w:tcBorders>
              <w:top w:val="nil"/>
              <w:left w:val="nil"/>
              <w:bottom w:val="single" w:sz="4" w:space="0" w:color="auto"/>
              <w:right w:val="nil"/>
            </w:tcBorders>
            <w:shd w:val="clear" w:color="auto" w:fill="auto"/>
            <w:noWrap/>
            <w:vAlign w:val="bottom"/>
            <w:hideMark/>
          </w:tcPr>
          <w:p w14:paraId="6D1DD9B1" w14:textId="77777777" w:rsidR="00BC2ECF" w:rsidRPr="00BC2ECF" w:rsidRDefault="00BC2ECF" w:rsidP="00E83BF7">
            <w:pPr>
              <w:spacing w:before="60" w:after="60"/>
              <w:jc w:val="right"/>
              <w:rPr>
                <w:rFonts w:cs="Open Sans"/>
                <w:sz w:val="18"/>
                <w:szCs w:val="18"/>
              </w:rPr>
            </w:pPr>
          </w:p>
        </w:tc>
        <w:tc>
          <w:tcPr>
            <w:tcW w:w="1604" w:type="dxa"/>
            <w:tcBorders>
              <w:top w:val="nil"/>
              <w:left w:val="nil"/>
              <w:bottom w:val="single" w:sz="4" w:space="0" w:color="auto"/>
              <w:right w:val="nil"/>
            </w:tcBorders>
            <w:shd w:val="clear" w:color="auto" w:fill="auto"/>
            <w:noWrap/>
            <w:vAlign w:val="bottom"/>
            <w:hideMark/>
          </w:tcPr>
          <w:p w14:paraId="2D354DA5" w14:textId="77777777" w:rsidR="00BC2ECF" w:rsidRPr="00BC2ECF" w:rsidRDefault="00BC2ECF" w:rsidP="00E83BF7">
            <w:pPr>
              <w:spacing w:before="60" w:after="60"/>
              <w:jc w:val="right"/>
              <w:rPr>
                <w:rFonts w:cs="Open Sans"/>
                <w:sz w:val="18"/>
                <w:szCs w:val="18"/>
              </w:rPr>
            </w:pPr>
            <w:r w:rsidRPr="00BC2ECF">
              <w:rPr>
                <w:rFonts w:cs="Open Sans"/>
                <w:sz w:val="18"/>
                <w:szCs w:val="18"/>
              </w:rPr>
              <w:t xml:space="preserve">46 </w:t>
            </w:r>
          </w:p>
        </w:tc>
      </w:tr>
      <w:tr w:rsidR="00BC2ECF" w:rsidRPr="00BC2ECF" w14:paraId="5C70F7B0" w14:textId="77777777" w:rsidTr="00E83BF7">
        <w:trPr>
          <w:trHeight w:val="240"/>
        </w:trPr>
        <w:tc>
          <w:tcPr>
            <w:tcW w:w="5638" w:type="dxa"/>
            <w:tcBorders>
              <w:top w:val="single" w:sz="4" w:space="0" w:color="auto"/>
              <w:left w:val="nil"/>
              <w:bottom w:val="single" w:sz="4" w:space="0" w:color="auto"/>
              <w:right w:val="nil"/>
            </w:tcBorders>
            <w:shd w:val="clear" w:color="auto" w:fill="auto"/>
            <w:noWrap/>
            <w:vAlign w:val="bottom"/>
            <w:hideMark/>
          </w:tcPr>
          <w:p w14:paraId="52A9DC20" w14:textId="77777777" w:rsidR="00BC2ECF" w:rsidRPr="00BC2ECF" w:rsidRDefault="00BC2ECF" w:rsidP="00E83BF7">
            <w:pPr>
              <w:spacing w:before="60" w:after="60"/>
              <w:rPr>
                <w:rFonts w:cs="Open Sans"/>
                <w:b/>
                <w:bCs/>
                <w:sz w:val="18"/>
                <w:szCs w:val="18"/>
              </w:rPr>
            </w:pPr>
            <w:r w:rsidRPr="00BC2ECF">
              <w:rPr>
                <w:rFonts w:cs="Open Sans"/>
                <w:b/>
                <w:bCs/>
                <w:sz w:val="18"/>
                <w:szCs w:val="18"/>
              </w:rPr>
              <w:t>Total gains</w:t>
            </w:r>
          </w:p>
        </w:tc>
        <w:tc>
          <w:tcPr>
            <w:tcW w:w="683" w:type="dxa"/>
            <w:tcBorders>
              <w:top w:val="single" w:sz="4" w:space="0" w:color="auto"/>
              <w:left w:val="nil"/>
              <w:bottom w:val="single" w:sz="4" w:space="0" w:color="auto"/>
              <w:right w:val="nil"/>
            </w:tcBorders>
            <w:shd w:val="clear" w:color="auto" w:fill="auto"/>
            <w:noWrap/>
            <w:vAlign w:val="bottom"/>
            <w:hideMark/>
          </w:tcPr>
          <w:p w14:paraId="596EAB8A" w14:textId="77777777" w:rsidR="00BC2ECF" w:rsidRPr="00BC2ECF" w:rsidRDefault="00BC2ECF" w:rsidP="00E83BF7">
            <w:pPr>
              <w:spacing w:before="60" w:after="60"/>
              <w:rPr>
                <w:rFonts w:cs="Open Sans"/>
                <w:b/>
                <w:bCs/>
                <w:sz w:val="18"/>
                <w:szCs w:val="18"/>
              </w:rPr>
            </w:pPr>
          </w:p>
        </w:tc>
        <w:tc>
          <w:tcPr>
            <w:tcW w:w="927" w:type="dxa"/>
            <w:tcBorders>
              <w:top w:val="single" w:sz="4" w:space="0" w:color="auto"/>
              <w:left w:val="nil"/>
              <w:bottom w:val="single" w:sz="4" w:space="0" w:color="auto"/>
              <w:right w:val="nil"/>
            </w:tcBorders>
            <w:shd w:val="clear" w:color="auto" w:fill="auto"/>
            <w:noWrap/>
            <w:vAlign w:val="bottom"/>
            <w:hideMark/>
          </w:tcPr>
          <w:p w14:paraId="05B7A6E7" w14:textId="77777777" w:rsidR="00BC2ECF" w:rsidRPr="00BC2ECF" w:rsidRDefault="00BC2ECF" w:rsidP="00E83BF7">
            <w:pPr>
              <w:spacing w:before="60" w:after="60"/>
              <w:jc w:val="right"/>
              <w:rPr>
                <w:rFonts w:cs="Open Sans"/>
                <w:b/>
                <w:bCs/>
                <w:sz w:val="18"/>
                <w:szCs w:val="18"/>
              </w:rPr>
            </w:pPr>
            <w:r w:rsidRPr="00BC2ECF">
              <w:rPr>
                <w:rFonts w:cs="Open Sans"/>
                <w:b/>
                <w:bCs/>
                <w:sz w:val="18"/>
                <w:szCs w:val="18"/>
              </w:rPr>
              <w:t xml:space="preserve">1 </w:t>
            </w:r>
          </w:p>
        </w:tc>
        <w:tc>
          <w:tcPr>
            <w:tcW w:w="864" w:type="dxa"/>
            <w:tcBorders>
              <w:top w:val="single" w:sz="4" w:space="0" w:color="auto"/>
              <w:left w:val="nil"/>
              <w:bottom w:val="single" w:sz="4" w:space="0" w:color="auto"/>
              <w:right w:val="nil"/>
            </w:tcBorders>
            <w:shd w:val="clear" w:color="auto" w:fill="auto"/>
            <w:noWrap/>
            <w:vAlign w:val="bottom"/>
            <w:hideMark/>
          </w:tcPr>
          <w:p w14:paraId="718A9041" w14:textId="77777777" w:rsidR="00BC2ECF" w:rsidRPr="00BC2ECF" w:rsidRDefault="00BC2ECF" w:rsidP="00E83BF7">
            <w:pPr>
              <w:spacing w:before="60" w:after="60"/>
              <w:jc w:val="right"/>
              <w:rPr>
                <w:rFonts w:cs="Open Sans"/>
                <w:sz w:val="18"/>
                <w:szCs w:val="18"/>
              </w:rPr>
            </w:pPr>
            <w:r w:rsidRPr="00BC2ECF">
              <w:rPr>
                <w:rFonts w:cs="Open Sans"/>
                <w:sz w:val="18"/>
                <w:szCs w:val="18"/>
              </w:rPr>
              <w:t xml:space="preserve">33 </w:t>
            </w:r>
          </w:p>
        </w:tc>
        <w:tc>
          <w:tcPr>
            <w:tcW w:w="252" w:type="dxa"/>
            <w:tcBorders>
              <w:top w:val="single" w:sz="4" w:space="0" w:color="auto"/>
              <w:left w:val="nil"/>
              <w:bottom w:val="single" w:sz="4" w:space="0" w:color="auto"/>
              <w:right w:val="nil"/>
            </w:tcBorders>
            <w:shd w:val="clear" w:color="auto" w:fill="auto"/>
            <w:noWrap/>
            <w:vAlign w:val="bottom"/>
            <w:hideMark/>
          </w:tcPr>
          <w:p w14:paraId="6BCD117C" w14:textId="77777777" w:rsidR="00BC2ECF" w:rsidRPr="00BC2ECF" w:rsidRDefault="00BC2ECF" w:rsidP="00E83BF7">
            <w:pPr>
              <w:spacing w:before="60" w:after="60"/>
              <w:jc w:val="right"/>
              <w:rPr>
                <w:rFonts w:cs="Open Sans"/>
                <w:sz w:val="18"/>
                <w:szCs w:val="18"/>
              </w:rPr>
            </w:pPr>
          </w:p>
        </w:tc>
        <w:tc>
          <w:tcPr>
            <w:tcW w:w="1604" w:type="dxa"/>
            <w:tcBorders>
              <w:top w:val="single" w:sz="4" w:space="0" w:color="auto"/>
              <w:left w:val="nil"/>
              <w:bottom w:val="single" w:sz="4" w:space="0" w:color="auto"/>
              <w:right w:val="nil"/>
            </w:tcBorders>
            <w:shd w:val="clear" w:color="auto" w:fill="auto"/>
            <w:noWrap/>
            <w:vAlign w:val="bottom"/>
            <w:hideMark/>
          </w:tcPr>
          <w:p w14:paraId="3524B643" w14:textId="77777777" w:rsidR="00BC2ECF" w:rsidRPr="00BC2ECF" w:rsidRDefault="00BC2ECF" w:rsidP="00E83BF7">
            <w:pPr>
              <w:spacing w:before="60" w:after="60"/>
              <w:jc w:val="right"/>
              <w:rPr>
                <w:rFonts w:cs="Open Sans"/>
                <w:sz w:val="18"/>
                <w:szCs w:val="18"/>
              </w:rPr>
            </w:pPr>
            <w:r w:rsidRPr="00BC2ECF">
              <w:rPr>
                <w:rFonts w:cs="Open Sans"/>
                <w:sz w:val="18"/>
                <w:szCs w:val="18"/>
              </w:rPr>
              <w:t xml:space="preserve">46 </w:t>
            </w:r>
          </w:p>
        </w:tc>
      </w:tr>
      <w:tr w:rsidR="00BC2ECF" w:rsidRPr="00BC2ECF" w14:paraId="3DEFD377" w14:textId="77777777" w:rsidTr="00E83BF7">
        <w:trPr>
          <w:trHeight w:val="240"/>
        </w:trPr>
        <w:tc>
          <w:tcPr>
            <w:tcW w:w="5638" w:type="dxa"/>
            <w:tcBorders>
              <w:top w:val="single" w:sz="4" w:space="0" w:color="auto"/>
              <w:left w:val="nil"/>
              <w:bottom w:val="single" w:sz="4" w:space="0" w:color="auto"/>
              <w:right w:val="nil"/>
            </w:tcBorders>
            <w:shd w:val="clear" w:color="auto" w:fill="auto"/>
            <w:vAlign w:val="bottom"/>
            <w:hideMark/>
          </w:tcPr>
          <w:p w14:paraId="74DB027C" w14:textId="77777777" w:rsidR="00BC2ECF" w:rsidRPr="00BC2ECF" w:rsidRDefault="00BC2ECF" w:rsidP="00E83BF7">
            <w:pPr>
              <w:spacing w:before="60" w:after="60"/>
              <w:rPr>
                <w:rFonts w:cs="Open Sans"/>
                <w:b/>
                <w:bCs/>
                <w:sz w:val="18"/>
                <w:szCs w:val="18"/>
              </w:rPr>
            </w:pPr>
            <w:r w:rsidRPr="00BC2ECF">
              <w:rPr>
                <w:rFonts w:cs="Open Sans"/>
                <w:b/>
                <w:bCs/>
                <w:sz w:val="18"/>
                <w:szCs w:val="18"/>
              </w:rPr>
              <w:t>Total own-source income</w:t>
            </w:r>
          </w:p>
        </w:tc>
        <w:tc>
          <w:tcPr>
            <w:tcW w:w="683" w:type="dxa"/>
            <w:tcBorders>
              <w:top w:val="single" w:sz="4" w:space="0" w:color="auto"/>
              <w:left w:val="nil"/>
              <w:bottom w:val="single" w:sz="4" w:space="0" w:color="auto"/>
              <w:right w:val="nil"/>
            </w:tcBorders>
            <w:shd w:val="clear" w:color="auto" w:fill="auto"/>
            <w:noWrap/>
            <w:vAlign w:val="bottom"/>
            <w:hideMark/>
          </w:tcPr>
          <w:p w14:paraId="10FB504D" w14:textId="77777777" w:rsidR="00BC2ECF" w:rsidRPr="00BC2ECF" w:rsidRDefault="00BC2ECF" w:rsidP="00E83BF7">
            <w:pPr>
              <w:spacing w:before="60" w:after="60"/>
              <w:rPr>
                <w:rFonts w:cs="Open Sans"/>
                <w:b/>
                <w:bCs/>
                <w:sz w:val="18"/>
                <w:szCs w:val="18"/>
              </w:rPr>
            </w:pPr>
          </w:p>
        </w:tc>
        <w:tc>
          <w:tcPr>
            <w:tcW w:w="927" w:type="dxa"/>
            <w:tcBorders>
              <w:top w:val="single" w:sz="4" w:space="0" w:color="auto"/>
              <w:left w:val="nil"/>
              <w:bottom w:val="single" w:sz="4" w:space="0" w:color="auto"/>
              <w:right w:val="nil"/>
            </w:tcBorders>
            <w:shd w:val="clear" w:color="auto" w:fill="auto"/>
            <w:noWrap/>
            <w:vAlign w:val="bottom"/>
            <w:hideMark/>
          </w:tcPr>
          <w:p w14:paraId="14445A30" w14:textId="77777777" w:rsidR="00BC2ECF" w:rsidRPr="00BC2ECF" w:rsidRDefault="00BC2ECF" w:rsidP="00E83BF7">
            <w:pPr>
              <w:spacing w:before="60" w:after="60"/>
              <w:jc w:val="right"/>
              <w:rPr>
                <w:rFonts w:cs="Open Sans"/>
                <w:b/>
                <w:bCs/>
                <w:sz w:val="18"/>
                <w:szCs w:val="18"/>
              </w:rPr>
            </w:pPr>
            <w:r w:rsidRPr="00BC2ECF">
              <w:rPr>
                <w:rFonts w:cs="Open Sans"/>
                <w:b/>
                <w:bCs/>
                <w:sz w:val="18"/>
                <w:szCs w:val="18"/>
              </w:rPr>
              <w:t xml:space="preserve">6,648 </w:t>
            </w:r>
          </w:p>
        </w:tc>
        <w:tc>
          <w:tcPr>
            <w:tcW w:w="864" w:type="dxa"/>
            <w:tcBorders>
              <w:top w:val="single" w:sz="4" w:space="0" w:color="auto"/>
              <w:left w:val="nil"/>
              <w:bottom w:val="single" w:sz="4" w:space="0" w:color="auto"/>
              <w:right w:val="nil"/>
            </w:tcBorders>
            <w:shd w:val="clear" w:color="auto" w:fill="auto"/>
            <w:noWrap/>
            <w:vAlign w:val="bottom"/>
            <w:hideMark/>
          </w:tcPr>
          <w:p w14:paraId="1D44B077" w14:textId="77777777" w:rsidR="00BC2ECF" w:rsidRPr="00BC2ECF" w:rsidRDefault="00BC2ECF" w:rsidP="00E83BF7">
            <w:pPr>
              <w:spacing w:before="60" w:after="60"/>
              <w:jc w:val="right"/>
              <w:rPr>
                <w:rFonts w:cs="Open Sans"/>
                <w:sz w:val="18"/>
                <w:szCs w:val="18"/>
              </w:rPr>
            </w:pPr>
            <w:r w:rsidRPr="00BC2ECF">
              <w:rPr>
                <w:rFonts w:cs="Open Sans"/>
                <w:sz w:val="18"/>
                <w:szCs w:val="18"/>
              </w:rPr>
              <w:t xml:space="preserve">10,100 </w:t>
            </w:r>
          </w:p>
        </w:tc>
        <w:tc>
          <w:tcPr>
            <w:tcW w:w="252" w:type="dxa"/>
            <w:tcBorders>
              <w:top w:val="single" w:sz="4" w:space="0" w:color="auto"/>
              <w:left w:val="nil"/>
              <w:bottom w:val="single" w:sz="4" w:space="0" w:color="auto"/>
              <w:right w:val="nil"/>
            </w:tcBorders>
            <w:shd w:val="clear" w:color="auto" w:fill="auto"/>
            <w:noWrap/>
            <w:vAlign w:val="bottom"/>
            <w:hideMark/>
          </w:tcPr>
          <w:p w14:paraId="6F329494" w14:textId="77777777" w:rsidR="00BC2ECF" w:rsidRPr="00BC2ECF" w:rsidRDefault="00BC2ECF" w:rsidP="00E83BF7">
            <w:pPr>
              <w:spacing w:before="60" w:after="60"/>
              <w:jc w:val="right"/>
              <w:rPr>
                <w:rFonts w:cs="Open Sans"/>
                <w:sz w:val="18"/>
                <w:szCs w:val="18"/>
              </w:rPr>
            </w:pPr>
          </w:p>
        </w:tc>
        <w:tc>
          <w:tcPr>
            <w:tcW w:w="1604" w:type="dxa"/>
            <w:tcBorders>
              <w:top w:val="single" w:sz="4" w:space="0" w:color="auto"/>
              <w:left w:val="nil"/>
              <w:bottom w:val="single" w:sz="4" w:space="0" w:color="auto"/>
              <w:right w:val="nil"/>
            </w:tcBorders>
            <w:shd w:val="clear" w:color="auto" w:fill="auto"/>
            <w:noWrap/>
            <w:vAlign w:val="bottom"/>
            <w:hideMark/>
          </w:tcPr>
          <w:p w14:paraId="027AD952" w14:textId="77777777" w:rsidR="00BC2ECF" w:rsidRPr="00BC2ECF" w:rsidRDefault="00BC2ECF" w:rsidP="00E83BF7">
            <w:pPr>
              <w:spacing w:before="60" w:after="60"/>
              <w:jc w:val="right"/>
              <w:rPr>
                <w:rFonts w:cs="Open Sans"/>
                <w:sz w:val="18"/>
                <w:szCs w:val="18"/>
              </w:rPr>
            </w:pPr>
            <w:r w:rsidRPr="00BC2ECF">
              <w:rPr>
                <w:rFonts w:cs="Open Sans"/>
                <w:sz w:val="18"/>
                <w:szCs w:val="18"/>
              </w:rPr>
              <w:t xml:space="preserve">5,931 </w:t>
            </w:r>
          </w:p>
        </w:tc>
      </w:tr>
      <w:tr w:rsidR="00BC2ECF" w:rsidRPr="00BC2ECF" w14:paraId="7A1C7407" w14:textId="77777777" w:rsidTr="00E83BF7">
        <w:trPr>
          <w:trHeight w:val="260"/>
        </w:trPr>
        <w:tc>
          <w:tcPr>
            <w:tcW w:w="5638" w:type="dxa"/>
            <w:tcBorders>
              <w:top w:val="single" w:sz="4" w:space="0" w:color="auto"/>
              <w:left w:val="nil"/>
              <w:bottom w:val="single" w:sz="4" w:space="0" w:color="auto"/>
              <w:right w:val="nil"/>
            </w:tcBorders>
            <w:shd w:val="clear" w:color="auto" w:fill="auto"/>
            <w:vAlign w:val="bottom"/>
            <w:hideMark/>
          </w:tcPr>
          <w:p w14:paraId="34904A4F" w14:textId="77777777" w:rsidR="00BC2ECF" w:rsidRPr="00BC2ECF" w:rsidRDefault="00BC2ECF" w:rsidP="00E83BF7">
            <w:pPr>
              <w:spacing w:before="60" w:after="60"/>
              <w:rPr>
                <w:rFonts w:cs="Open Sans"/>
                <w:b/>
                <w:bCs/>
                <w:sz w:val="18"/>
                <w:szCs w:val="18"/>
              </w:rPr>
            </w:pPr>
            <w:r w:rsidRPr="00BC2ECF">
              <w:rPr>
                <w:rFonts w:cs="Open Sans"/>
                <w:b/>
                <w:bCs/>
                <w:sz w:val="18"/>
                <w:szCs w:val="18"/>
              </w:rPr>
              <w:t>Net cost of services</w:t>
            </w:r>
          </w:p>
        </w:tc>
        <w:tc>
          <w:tcPr>
            <w:tcW w:w="683" w:type="dxa"/>
            <w:tcBorders>
              <w:top w:val="single" w:sz="4" w:space="0" w:color="auto"/>
              <w:left w:val="nil"/>
              <w:bottom w:val="single" w:sz="4" w:space="0" w:color="auto"/>
              <w:right w:val="nil"/>
            </w:tcBorders>
            <w:shd w:val="clear" w:color="auto" w:fill="auto"/>
            <w:noWrap/>
            <w:vAlign w:val="bottom"/>
            <w:hideMark/>
          </w:tcPr>
          <w:p w14:paraId="1E7F8D85" w14:textId="77777777" w:rsidR="00BC2ECF" w:rsidRPr="00BC2ECF" w:rsidRDefault="00BC2ECF" w:rsidP="00E83BF7">
            <w:pPr>
              <w:spacing w:before="60" w:after="60"/>
              <w:rPr>
                <w:rFonts w:cs="Open Sans"/>
                <w:b/>
                <w:bCs/>
                <w:sz w:val="18"/>
                <w:szCs w:val="18"/>
              </w:rPr>
            </w:pPr>
          </w:p>
        </w:tc>
        <w:tc>
          <w:tcPr>
            <w:tcW w:w="927" w:type="dxa"/>
            <w:tcBorders>
              <w:top w:val="single" w:sz="4" w:space="0" w:color="auto"/>
              <w:left w:val="nil"/>
              <w:bottom w:val="single" w:sz="4" w:space="0" w:color="auto"/>
              <w:right w:val="nil"/>
            </w:tcBorders>
            <w:shd w:val="clear" w:color="auto" w:fill="auto"/>
            <w:noWrap/>
            <w:vAlign w:val="bottom"/>
            <w:hideMark/>
          </w:tcPr>
          <w:p w14:paraId="1E64F279" w14:textId="77777777" w:rsidR="00BC2ECF" w:rsidRPr="00BC2ECF" w:rsidRDefault="00BC2ECF" w:rsidP="00E83BF7">
            <w:pPr>
              <w:spacing w:before="60" w:after="60"/>
              <w:jc w:val="right"/>
              <w:rPr>
                <w:rFonts w:cs="Open Sans"/>
                <w:b/>
                <w:bCs/>
                <w:sz w:val="18"/>
                <w:szCs w:val="18"/>
              </w:rPr>
            </w:pPr>
            <w:r w:rsidRPr="00BC2ECF">
              <w:rPr>
                <w:rFonts w:cs="Open Sans"/>
                <w:b/>
                <w:bCs/>
                <w:sz w:val="18"/>
                <w:szCs w:val="18"/>
              </w:rPr>
              <w:t>(22,312)</w:t>
            </w:r>
          </w:p>
        </w:tc>
        <w:tc>
          <w:tcPr>
            <w:tcW w:w="864" w:type="dxa"/>
            <w:tcBorders>
              <w:top w:val="single" w:sz="4" w:space="0" w:color="auto"/>
              <w:left w:val="nil"/>
              <w:bottom w:val="single" w:sz="4" w:space="0" w:color="auto"/>
              <w:right w:val="nil"/>
            </w:tcBorders>
            <w:shd w:val="clear" w:color="auto" w:fill="auto"/>
            <w:noWrap/>
            <w:vAlign w:val="bottom"/>
            <w:hideMark/>
          </w:tcPr>
          <w:p w14:paraId="21B6C68E" w14:textId="77777777" w:rsidR="00BC2ECF" w:rsidRPr="00BC2ECF" w:rsidRDefault="00BC2ECF" w:rsidP="00E83BF7">
            <w:pPr>
              <w:spacing w:before="60" w:after="60"/>
              <w:jc w:val="right"/>
              <w:rPr>
                <w:rFonts w:cs="Open Sans"/>
                <w:sz w:val="18"/>
                <w:szCs w:val="18"/>
              </w:rPr>
            </w:pPr>
            <w:r w:rsidRPr="00BC2ECF">
              <w:rPr>
                <w:rFonts w:cs="Open Sans"/>
                <w:sz w:val="18"/>
                <w:szCs w:val="18"/>
              </w:rPr>
              <w:t>(17,894)</w:t>
            </w:r>
          </w:p>
        </w:tc>
        <w:tc>
          <w:tcPr>
            <w:tcW w:w="252" w:type="dxa"/>
            <w:tcBorders>
              <w:top w:val="single" w:sz="4" w:space="0" w:color="auto"/>
              <w:left w:val="nil"/>
              <w:bottom w:val="single" w:sz="4" w:space="0" w:color="auto"/>
              <w:right w:val="nil"/>
            </w:tcBorders>
            <w:shd w:val="clear" w:color="auto" w:fill="auto"/>
            <w:noWrap/>
            <w:vAlign w:val="bottom"/>
            <w:hideMark/>
          </w:tcPr>
          <w:p w14:paraId="7BEBEAB5" w14:textId="77777777" w:rsidR="00BC2ECF" w:rsidRPr="00BC2ECF" w:rsidRDefault="00BC2ECF" w:rsidP="00E83BF7">
            <w:pPr>
              <w:spacing w:before="60" w:after="60"/>
              <w:jc w:val="right"/>
              <w:rPr>
                <w:rFonts w:cs="Open Sans"/>
                <w:sz w:val="18"/>
                <w:szCs w:val="18"/>
              </w:rPr>
            </w:pPr>
          </w:p>
        </w:tc>
        <w:tc>
          <w:tcPr>
            <w:tcW w:w="1604" w:type="dxa"/>
            <w:tcBorders>
              <w:top w:val="single" w:sz="4" w:space="0" w:color="auto"/>
              <w:left w:val="nil"/>
              <w:bottom w:val="single" w:sz="4" w:space="0" w:color="auto"/>
              <w:right w:val="nil"/>
            </w:tcBorders>
            <w:shd w:val="clear" w:color="auto" w:fill="auto"/>
            <w:noWrap/>
            <w:vAlign w:val="bottom"/>
            <w:hideMark/>
          </w:tcPr>
          <w:p w14:paraId="249819A4" w14:textId="77777777" w:rsidR="00BC2ECF" w:rsidRPr="00BC2ECF" w:rsidRDefault="00BC2ECF" w:rsidP="00E83BF7">
            <w:pPr>
              <w:spacing w:before="60" w:after="60"/>
              <w:jc w:val="right"/>
              <w:rPr>
                <w:rFonts w:cs="Open Sans"/>
                <w:sz w:val="18"/>
                <w:szCs w:val="18"/>
              </w:rPr>
            </w:pPr>
            <w:r w:rsidRPr="00BC2ECF">
              <w:rPr>
                <w:rFonts w:cs="Open Sans"/>
                <w:sz w:val="18"/>
                <w:szCs w:val="18"/>
              </w:rPr>
              <w:t>(17,496)</w:t>
            </w:r>
          </w:p>
        </w:tc>
      </w:tr>
      <w:tr w:rsidR="00BC2ECF" w:rsidRPr="00BC2ECF" w14:paraId="4EA95A2A" w14:textId="77777777" w:rsidTr="00E83BF7">
        <w:trPr>
          <w:trHeight w:val="240"/>
        </w:trPr>
        <w:tc>
          <w:tcPr>
            <w:tcW w:w="5638" w:type="dxa"/>
            <w:tcBorders>
              <w:top w:val="single" w:sz="4" w:space="0" w:color="auto"/>
              <w:left w:val="nil"/>
              <w:bottom w:val="single" w:sz="4" w:space="0" w:color="auto"/>
              <w:right w:val="nil"/>
            </w:tcBorders>
            <w:shd w:val="clear" w:color="auto" w:fill="auto"/>
            <w:vAlign w:val="bottom"/>
            <w:hideMark/>
          </w:tcPr>
          <w:p w14:paraId="309C2D60" w14:textId="77777777" w:rsidR="00BC2ECF" w:rsidRPr="00BC2ECF" w:rsidRDefault="00BC2ECF" w:rsidP="00E83BF7">
            <w:pPr>
              <w:spacing w:before="60" w:after="60"/>
              <w:rPr>
                <w:rFonts w:cs="Open Sans"/>
                <w:sz w:val="18"/>
                <w:szCs w:val="18"/>
              </w:rPr>
            </w:pPr>
            <w:r w:rsidRPr="00BC2ECF">
              <w:rPr>
                <w:rFonts w:cs="Open Sans"/>
                <w:sz w:val="18"/>
                <w:szCs w:val="18"/>
              </w:rPr>
              <w:t>Revenue from Government</w:t>
            </w:r>
          </w:p>
        </w:tc>
        <w:tc>
          <w:tcPr>
            <w:tcW w:w="683" w:type="dxa"/>
            <w:tcBorders>
              <w:top w:val="single" w:sz="4" w:space="0" w:color="auto"/>
              <w:left w:val="nil"/>
              <w:bottom w:val="single" w:sz="4" w:space="0" w:color="auto"/>
              <w:right w:val="nil"/>
            </w:tcBorders>
            <w:shd w:val="clear" w:color="auto" w:fill="auto"/>
            <w:noWrap/>
            <w:vAlign w:val="bottom"/>
            <w:hideMark/>
          </w:tcPr>
          <w:p w14:paraId="72858706" w14:textId="77777777" w:rsidR="00BC2ECF" w:rsidRPr="00BC2ECF" w:rsidRDefault="009B22C8" w:rsidP="00E83BF7">
            <w:pPr>
              <w:spacing w:before="60" w:after="60"/>
              <w:rPr>
                <w:rFonts w:cs="Open Sans"/>
                <w:color w:val="000000"/>
                <w:sz w:val="18"/>
                <w:szCs w:val="18"/>
              </w:rPr>
            </w:pPr>
            <w:hyperlink r:id="rId54" w:anchor="FPE1.2!E152" w:history="1">
              <w:r w:rsidR="00BC2ECF" w:rsidRPr="00BC2ECF">
                <w:rPr>
                  <w:rFonts w:cs="Open Sans"/>
                  <w:color w:val="000000"/>
                  <w:sz w:val="18"/>
                  <w:szCs w:val="18"/>
                </w:rPr>
                <w:t>1.2F</w:t>
              </w:r>
            </w:hyperlink>
          </w:p>
        </w:tc>
        <w:tc>
          <w:tcPr>
            <w:tcW w:w="927" w:type="dxa"/>
            <w:tcBorders>
              <w:top w:val="single" w:sz="4" w:space="0" w:color="auto"/>
              <w:left w:val="nil"/>
              <w:bottom w:val="single" w:sz="4" w:space="0" w:color="auto"/>
              <w:right w:val="nil"/>
            </w:tcBorders>
            <w:shd w:val="clear" w:color="auto" w:fill="auto"/>
            <w:noWrap/>
            <w:vAlign w:val="bottom"/>
            <w:hideMark/>
          </w:tcPr>
          <w:p w14:paraId="0799F881" w14:textId="77777777" w:rsidR="00BC2ECF" w:rsidRPr="00BC2ECF" w:rsidRDefault="00BC2ECF" w:rsidP="00E83BF7">
            <w:pPr>
              <w:spacing w:before="60" w:after="60"/>
              <w:jc w:val="right"/>
              <w:rPr>
                <w:rFonts w:cs="Open Sans"/>
                <w:b/>
                <w:bCs/>
                <w:sz w:val="18"/>
                <w:szCs w:val="18"/>
              </w:rPr>
            </w:pPr>
            <w:r w:rsidRPr="00BC2ECF">
              <w:rPr>
                <w:rFonts w:cs="Open Sans"/>
                <w:b/>
                <w:bCs/>
                <w:sz w:val="18"/>
                <w:szCs w:val="18"/>
              </w:rPr>
              <w:t xml:space="preserve">16,538 </w:t>
            </w:r>
          </w:p>
        </w:tc>
        <w:tc>
          <w:tcPr>
            <w:tcW w:w="864" w:type="dxa"/>
            <w:tcBorders>
              <w:top w:val="single" w:sz="4" w:space="0" w:color="auto"/>
              <w:left w:val="nil"/>
              <w:bottom w:val="single" w:sz="4" w:space="0" w:color="auto"/>
              <w:right w:val="nil"/>
            </w:tcBorders>
            <w:shd w:val="clear" w:color="auto" w:fill="auto"/>
            <w:noWrap/>
            <w:vAlign w:val="bottom"/>
            <w:hideMark/>
          </w:tcPr>
          <w:p w14:paraId="38DF2223" w14:textId="77777777" w:rsidR="00BC2ECF" w:rsidRPr="00BC2ECF" w:rsidRDefault="00BC2ECF" w:rsidP="00E83BF7">
            <w:pPr>
              <w:spacing w:before="60" w:after="60"/>
              <w:jc w:val="right"/>
              <w:rPr>
                <w:rFonts w:cs="Open Sans"/>
                <w:sz w:val="18"/>
                <w:szCs w:val="18"/>
              </w:rPr>
            </w:pPr>
            <w:r w:rsidRPr="00BC2ECF">
              <w:rPr>
                <w:rFonts w:cs="Open Sans"/>
                <w:sz w:val="18"/>
                <w:szCs w:val="18"/>
              </w:rPr>
              <w:t xml:space="preserve">16,709 </w:t>
            </w:r>
          </w:p>
        </w:tc>
        <w:tc>
          <w:tcPr>
            <w:tcW w:w="252" w:type="dxa"/>
            <w:tcBorders>
              <w:top w:val="single" w:sz="4" w:space="0" w:color="auto"/>
              <w:left w:val="nil"/>
              <w:bottom w:val="single" w:sz="4" w:space="0" w:color="auto"/>
              <w:right w:val="nil"/>
            </w:tcBorders>
            <w:shd w:val="clear" w:color="auto" w:fill="auto"/>
            <w:noWrap/>
            <w:vAlign w:val="bottom"/>
            <w:hideMark/>
          </w:tcPr>
          <w:p w14:paraId="632D782C" w14:textId="77777777" w:rsidR="00BC2ECF" w:rsidRPr="00BC2ECF" w:rsidRDefault="00BC2ECF" w:rsidP="00E83BF7">
            <w:pPr>
              <w:spacing w:before="60" w:after="60"/>
              <w:jc w:val="right"/>
              <w:rPr>
                <w:rFonts w:cs="Open Sans"/>
                <w:sz w:val="18"/>
                <w:szCs w:val="18"/>
              </w:rPr>
            </w:pPr>
          </w:p>
        </w:tc>
        <w:tc>
          <w:tcPr>
            <w:tcW w:w="1604" w:type="dxa"/>
            <w:tcBorders>
              <w:top w:val="single" w:sz="4" w:space="0" w:color="auto"/>
              <w:left w:val="nil"/>
              <w:bottom w:val="single" w:sz="4" w:space="0" w:color="auto"/>
              <w:right w:val="nil"/>
            </w:tcBorders>
            <w:shd w:val="clear" w:color="auto" w:fill="auto"/>
            <w:noWrap/>
            <w:vAlign w:val="bottom"/>
            <w:hideMark/>
          </w:tcPr>
          <w:p w14:paraId="6268198E" w14:textId="77777777" w:rsidR="00BC2ECF" w:rsidRPr="00BC2ECF" w:rsidRDefault="00BC2ECF" w:rsidP="00E83BF7">
            <w:pPr>
              <w:spacing w:before="60" w:after="60"/>
              <w:jc w:val="right"/>
              <w:rPr>
                <w:rFonts w:cs="Open Sans"/>
                <w:sz w:val="18"/>
                <w:szCs w:val="18"/>
              </w:rPr>
            </w:pPr>
            <w:r w:rsidRPr="00BC2ECF">
              <w:rPr>
                <w:rFonts w:cs="Open Sans"/>
                <w:sz w:val="18"/>
                <w:szCs w:val="18"/>
              </w:rPr>
              <w:t xml:space="preserve">16,538 </w:t>
            </w:r>
          </w:p>
        </w:tc>
      </w:tr>
      <w:tr w:rsidR="00BC2ECF" w:rsidRPr="00BC2ECF" w14:paraId="0D5292AA" w14:textId="77777777" w:rsidTr="00E83BF7">
        <w:trPr>
          <w:trHeight w:val="260"/>
        </w:trPr>
        <w:tc>
          <w:tcPr>
            <w:tcW w:w="5638" w:type="dxa"/>
            <w:tcBorders>
              <w:top w:val="single" w:sz="4" w:space="0" w:color="auto"/>
              <w:left w:val="nil"/>
              <w:bottom w:val="single" w:sz="4" w:space="0" w:color="auto"/>
              <w:right w:val="nil"/>
            </w:tcBorders>
            <w:shd w:val="clear" w:color="auto" w:fill="auto"/>
            <w:vAlign w:val="bottom"/>
            <w:hideMark/>
          </w:tcPr>
          <w:p w14:paraId="51F4E795" w14:textId="77777777" w:rsidR="00BC2ECF" w:rsidRPr="00BC2ECF" w:rsidRDefault="00BC2ECF" w:rsidP="00E83BF7">
            <w:pPr>
              <w:spacing w:before="60" w:after="60"/>
              <w:rPr>
                <w:rFonts w:cs="Open Sans"/>
                <w:b/>
                <w:bCs/>
                <w:sz w:val="18"/>
                <w:szCs w:val="18"/>
                <w:lang w:val="en-US"/>
              </w:rPr>
            </w:pPr>
            <w:r w:rsidRPr="00BC2ECF">
              <w:rPr>
                <w:rFonts w:cs="Open Sans"/>
                <w:b/>
                <w:bCs/>
                <w:sz w:val="18"/>
                <w:szCs w:val="18"/>
                <w:lang w:val="en-US"/>
              </w:rPr>
              <w:t>Deficit attributable to the Australian Government</w:t>
            </w:r>
          </w:p>
        </w:tc>
        <w:tc>
          <w:tcPr>
            <w:tcW w:w="683" w:type="dxa"/>
            <w:tcBorders>
              <w:top w:val="single" w:sz="4" w:space="0" w:color="auto"/>
              <w:left w:val="nil"/>
              <w:bottom w:val="single" w:sz="4" w:space="0" w:color="auto"/>
              <w:right w:val="nil"/>
            </w:tcBorders>
            <w:shd w:val="clear" w:color="auto" w:fill="auto"/>
            <w:noWrap/>
            <w:vAlign w:val="bottom"/>
            <w:hideMark/>
          </w:tcPr>
          <w:p w14:paraId="3B650F4E" w14:textId="77777777" w:rsidR="00BC2ECF" w:rsidRPr="00BC2ECF" w:rsidRDefault="00BC2ECF" w:rsidP="00E83BF7">
            <w:pPr>
              <w:spacing w:before="60" w:after="60"/>
              <w:rPr>
                <w:rFonts w:cs="Open Sans"/>
                <w:b/>
                <w:bCs/>
                <w:sz w:val="18"/>
                <w:szCs w:val="18"/>
                <w:lang w:val="en-US"/>
              </w:rPr>
            </w:pPr>
          </w:p>
        </w:tc>
        <w:tc>
          <w:tcPr>
            <w:tcW w:w="927" w:type="dxa"/>
            <w:tcBorders>
              <w:top w:val="single" w:sz="4" w:space="0" w:color="auto"/>
              <w:left w:val="nil"/>
              <w:bottom w:val="single" w:sz="4" w:space="0" w:color="auto"/>
              <w:right w:val="nil"/>
            </w:tcBorders>
            <w:shd w:val="clear" w:color="auto" w:fill="auto"/>
            <w:noWrap/>
            <w:vAlign w:val="bottom"/>
            <w:hideMark/>
          </w:tcPr>
          <w:p w14:paraId="2F08E473" w14:textId="77777777" w:rsidR="00BC2ECF" w:rsidRPr="00BC2ECF" w:rsidRDefault="00BC2ECF" w:rsidP="00E83BF7">
            <w:pPr>
              <w:spacing w:before="60" w:after="60"/>
              <w:jc w:val="right"/>
              <w:rPr>
                <w:rFonts w:cs="Open Sans"/>
                <w:b/>
                <w:bCs/>
                <w:sz w:val="18"/>
                <w:szCs w:val="18"/>
              </w:rPr>
            </w:pPr>
            <w:r w:rsidRPr="00BC2ECF">
              <w:rPr>
                <w:rFonts w:cs="Open Sans"/>
                <w:b/>
                <w:bCs/>
                <w:sz w:val="18"/>
                <w:szCs w:val="18"/>
              </w:rPr>
              <w:t>(5,774)</w:t>
            </w:r>
          </w:p>
        </w:tc>
        <w:tc>
          <w:tcPr>
            <w:tcW w:w="864" w:type="dxa"/>
            <w:tcBorders>
              <w:top w:val="single" w:sz="4" w:space="0" w:color="auto"/>
              <w:left w:val="nil"/>
              <w:bottom w:val="single" w:sz="4" w:space="0" w:color="auto"/>
              <w:right w:val="nil"/>
            </w:tcBorders>
            <w:shd w:val="clear" w:color="auto" w:fill="auto"/>
            <w:noWrap/>
            <w:vAlign w:val="bottom"/>
            <w:hideMark/>
          </w:tcPr>
          <w:p w14:paraId="0330E3B3" w14:textId="77777777" w:rsidR="00BC2ECF" w:rsidRPr="00BC2ECF" w:rsidRDefault="00BC2ECF" w:rsidP="00E83BF7">
            <w:pPr>
              <w:spacing w:before="60" w:after="60"/>
              <w:jc w:val="right"/>
              <w:rPr>
                <w:rFonts w:cs="Open Sans"/>
                <w:sz w:val="18"/>
                <w:szCs w:val="18"/>
              </w:rPr>
            </w:pPr>
            <w:r w:rsidRPr="00BC2ECF">
              <w:rPr>
                <w:rFonts w:cs="Open Sans"/>
                <w:sz w:val="18"/>
                <w:szCs w:val="18"/>
              </w:rPr>
              <w:t>(1,185)</w:t>
            </w:r>
          </w:p>
        </w:tc>
        <w:tc>
          <w:tcPr>
            <w:tcW w:w="252" w:type="dxa"/>
            <w:tcBorders>
              <w:top w:val="single" w:sz="4" w:space="0" w:color="auto"/>
              <w:left w:val="nil"/>
              <w:bottom w:val="single" w:sz="4" w:space="0" w:color="auto"/>
              <w:right w:val="nil"/>
            </w:tcBorders>
            <w:shd w:val="clear" w:color="auto" w:fill="auto"/>
            <w:noWrap/>
            <w:vAlign w:val="bottom"/>
            <w:hideMark/>
          </w:tcPr>
          <w:p w14:paraId="059C0E4A" w14:textId="77777777" w:rsidR="00BC2ECF" w:rsidRPr="00BC2ECF" w:rsidRDefault="00BC2ECF" w:rsidP="00E83BF7">
            <w:pPr>
              <w:spacing w:before="60" w:after="60"/>
              <w:jc w:val="right"/>
              <w:rPr>
                <w:rFonts w:cs="Open Sans"/>
                <w:sz w:val="18"/>
                <w:szCs w:val="18"/>
              </w:rPr>
            </w:pPr>
          </w:p>
        </w:tc>
        <w:tc>
          <w:tcPr>
            <w:tcW w:w="1604" w:type="dxa"/>
            <w:tcBorders>
              <w:top w:val="single" w:sz="4" w:space="0" w:color="auto"/>
              <w:left w:val="nil"/>
              <w:bottom w:val="single" w:sz="4" w:space="0" w:color="auto"/>
              <w:right w:val="nil"/>
            </w:tcBorders>
            <w:shd w:val="clear" w:color="auto" w:fill="auto"/>
            <w:noWrap/>
            <w:vAlign w:val="bottom"/>
            <w:hideMark/>
          </w:tcPr>
          <w:p w14:paraId="4EDCF291" w14:textId="77777777" w:rsidR="00BC2ECF" w:rsidRPr="00BC2ECF" w:rsidRDefault="00BC2ECF" w:rsidP="00E83BF7">
            <w:pPr>
              <w:spacing w:before="60" w:after="60"/>
              <w:jc w:val="right"/>
              <w:rPr>
                <w:rFonts w:cs="Open Sans"/>
                <w:sz w:val="18"/>
                <w:szCs w:val="18"/>
              </w:rPr>
            </w:pPr>
            <w:r w:rsidRPr="00BC2ECF">
              <w:rPr>
                <w:rFonts w:cs="Open Sans"/>
                <w:sz w:val="18"/>
                <w:szCs w:val="18"/>
              </w:rPr>
              <w:t>(958)</w:t>
            </w:r>
          </w:p>
        </w:tc>
      </w:tr>
      <w:tr w:rsidR="00BC2ECF" w:rsidRPr="00BC2ECF" w14:paraId="3640FAF8" w14:textId="77777777" w:rsidTr="00E83BF7">
        <w:trPr>
          <w:trHeight w:val="260"/>
        </w:trPr>
        <w:tc>
          <w:tcPr>
            <w:tcW w:w="5638" w:type="dxa"/>
            <w:tcBorders>
              <w:top w:val="single" w:sz="4" w:space="0" w:color="auto"/>
              <w:left w:val="nil"/>
              <w:right w:val="nil"/>
            </w:tcBorders>
            <w:shd w:val="clear" w:color="auto" w:fill="auto"/>
            <w:vAlign w:val="bottom"/>
          </w:tcPr>
          <w:p w14:paraId="33D140D3" w14:textId="77777777" w:rsidR="00BC2ECF" w:rsidRPr="00BC2ECF" w:rsidRDefault="00BC2ECF" w:rsidP="00E83BF7">
            <w:pPr>
              <w:spacing w:before="60" w:after="60"/>
              <w:rPr>
                <w:rFonts w:cs="Open Sans"/>
                <w:b/>
                <w:bCs/>
                <w:sz w:val="18"/>
                <w:szCs w:val="18"/>
                <w:lang w:val="en-US"/>
              </w:rPr>
            </w:pPr>
          </w:p>
        </w:tc>
        <w:tc>
          <w:tcPr>
            <w:tcW w:w="683" w:type="dxa"/>
            <w:tcBorders>
              <w:top w:val="single" w:sz="4" w:space="0" w:color="auto"/>
              <w:left w:val="nil"/>
              <w:right w:val="nil"/>
            </w:tcBorders>
            <w:shd w:val="clear" w:color="auto" w:fill="auto"/>
            <w:noWrap/>
            <w:vAlign w:val="bottom"/>
          </w:tcPr>
          <w:p w14:paraId="7DB0B9E9" w14:textId="77777777" w:rsidR="00BC2ECF" w:rsidRPr="00BC2ECF" w:rsidRDefault="00BC2ECF" w:rsidP="00E83BF7">
            <w:pPr>
              <w:spacing w:before="60" w:after="60"/>
              <w:rPr>
                <w:rFonts w:cs="Open Sans"/>
                <w:b/>
                <w:bCs/>
                <w:sz w:val="18"/>
                <w:szCs w:val="18"/>
                <w:lang w:val="en-US"/>
              </w:rPr>
            </w:pPr>
          </w:p>
        </w:tc>
        <w:tc>
          <w:tcPr>
            <w:tcW w:w="927" w:type="dxa"/>
            <w:tcBorders>
              <w:top w:val="single" w:sz="4" w:space="0" w:color="auto"/>
              <w:left w:val="nil"/>
              <w:right w:val="nil"/>
            </w:tcBorders>
            <w:shd w:val="clear" w:color="auto" w:fill="auto"/>
            <w:noWrap/>
            <w:vAlign w:val="bottom"/>
          </w:tcPr>
          <w:p w14:paraId="7FD928FC" w14:textId="77777777" w:rsidR="00BC2ECF" w:rsidRPr="00BC2ECF" w:rsidRDefault="00BC2ECF" w:rsidP="00E83BF7">
            <w:pPr>
              <w:spacing w:before="60" w:after="60"/>
              <w:jc w:val="right"/>
              <w:rPr>
                <w:rFonts w:cs="Open Sans"/>
                <w:b/>
                <w:bCs/>
                <w:sz w:val="18"/>
                <w:szCs w:val="18"/>
              </w:rPr>
            </w:pPr>
          </w:p>
        </w:tc>
        <w:tc>
          <w:tcPr>
            <w:tcW w:w="864" w:type="dxa"/>
            <w:tcBorders>
              <w:top w:val="single" w:sz="4" w:space="0" w:color="auto"/>
              <w:left w:val="nil"/>
              <w:right w:val="nil"/>
            </w:tcBorders>
            <w:shd w:val="clear" w:color="auto" w:fill="auto"/>
            <w:noWrap/>
            <w:vAlign w:val="bottom"/>
          </w:tcPr>
          <w:p w14:paraId="490649CD" w14:textId="77777777" w:rsidR="00BC2ECF" w:rsidRPr="00BC2ECF" w:rsidRDefault="00BC2ECF" w:rsidP="00E83BF7">
            <w:pPr>
              <w:spacing w:before="60" w:after="60"/>
              <w:jc w:val="right"/>
              <w:rPr>
                <w:rFonts w:cs="Open Sans"/>
                <w:sz w:val="18"/>
                <w:szCs w:val="18"/>
              </w:rPr>
            </w:pPr>
          </w:p>
        </w:tc>
        <w:tc>
          <w:tcPr>
            <w:tcW w:w="252" w:type="dxa"/>
            <w:tcBorders>
              <w:top w:val="single" w:sz="4" w:space="0" w:color="auto"/>
              <w:left w:val="nil"/>
              <w:right w:val="nil"/>
            </w:tcBorders>
            <w:shd w:val="clear" w:color="auto" w:fill="auto"/>
            <w:noWrap/>
            <w:vAlign w:val="bottom"/>
          </w:tcPr>
          <w:p w14:paraId="114A19DD" w14:textId="77777777" w:rsidR="00BC2ECF" w:rsidRPr="00BC2ECF" w:rsidRDefault="00BC2ECF" w:rsidP="00E83BF7">
            <w:pPr>
              <w:spacing w:before="60" w:after="60"/>
              <w:jc w:val="right"/>
              <w:rPr>
                <w:rFonts w:cs="Open Sans"/>
                <w:sz w:val="18"/>
                <w:szCs w:val="18"/>
              </w:rPr>
            </w:pPr>
          </w:p>
        </w:tc>
        <w:tc>
          <w:tcPr>
            <w:tcW w:w="1604" w:type="dxa"/>
            <w:tcBorders>
              <w:top w:val="single" w:sz="4" w:space="0" w:color="auto"/>
              <w:left w:val="nil"/>
              <w:right w:val="nil"/>
            </w:tcBorders>
            <w:shd w:val="clear" w:color="auto" w:fill="auto"/>
            <w:noWrap/>
            <w:vAlign w:val="bottom"/>
          </w:tcPr>
          <w:p w14:paraId="62CEE556" w14:textId="77777777" w:rsidR="00BC2ECF" w:rsidRPr="00BC2ECF" w:rsidRDefault="00BC2ECF" w:rsidP="00E83BF7">
            <w:pPr>
              <w:spacing w:before="60" w:after="60"/>
              <w:jc w:val="right"/>
              <w:rPr>
                <w:rFonts w:cs="Open Sans"/>
                <w:sz w:val="18"/>
                <w:szCs w:val="18"/>
              </w:rPr>
            </w:pPr>
          </w:p>
        </w:tc>
      </w:tr>
      <w:tr w:rsidR="00BC2ECF" w:rsidRPr="00BC2ECF" w14:paraId="529F246C" w14:textId="77777777" w:rsidTr="00E83BF7">
        <w:trPr>
          <w:trHeight w:val="260"/>
        </w:trPr>
        <w:tc>
          <w:tcPr>
            <w:tcW w:w="5638" w:type="dxa"/>
            <w:tcBorders>
              <w:left w:val="nil"/>
              <w:right w:val="nil"/>
            </w:tcBorders>
            <w:shd w:val="clear" w:color="auto" w:fill="auto"/>
            <w:vAlign w:val="bottom"/>
          </w:tcPr>
          <w:p w14:paraId="75E8D70E" w14:textId="77777777" w:rsidR="00BC2ECF" w:rsidRPr="00BC2ECF" w:rsidRDefault="00BC2ECF" w:rsidP="00E83BF7">
            <w:pPr>
              <w:spacing w:before="60" w:after="60"/>
              <w:rPr>
                <w:rFonts w:cs="Open Sans"/>
                <w:b/>
                <w:bCs/>
                <w:sz w:val="18"/>
                <w:szCs w:val="18"/>
                <w:lang w:val="en-US"/>
              </w:rPr>
            </w:pPr>
            <w:r w:rsidRPr="00BC2ECF">
              <w:rPr>
                <w:rFonts w:cs="Open Sans"/>
                <w:b/>
                <w:bCs/>
                <w:color w:val="107896"/>
                <w:sz w:val="18"/>
                <w:szCs w:val="18"/>
              </w:rPr>
              <w:t>OTHER COMPREHENSIVE INCOME</w:t>
            </w:r>
          </w:p>
        </w:tc>
        <w:tc>
          <w:tcPr>
            <w:tcW w:w="683" w:type="dxa"/>
            <w:tcBorders>
              <w:left w:val="nil"/>
              <w:right w:val="nil"/>
            </w:tcBorders>
            <w:shd w:val="clear" w:color="auto" w:fill="auto"/>
            <w:noWrap/>
            <w:vAlign w:val="bottom"/>
          </w:tcPr>
          <w:p w14:paraId="008F218F" w14:textId="77777777" w:rsidR="00BC2ECF" w:rsidRPr="00BC2ECF" w:rsidRDefault="00BC2ECF" w:rsidP="00E83BF7">
            <w:pPr>
              <w:spacing w:before="60" w:after="60"/>
              <w:rPr>
                <w:rFonts w:cs="Open Sans"/>
                <w:b/>
                <w:bCs/>
                <w:sz w:val="18"/>
                <w:szCs w:val="18"/>
                <w:lang w:val="en-US"/>
              </w:rPr>
            </w:pPr>
          </w:p>
        </w:tc>
        <w:tc>
          <w:tcPr>
            <w:tcW w:w="927" w:type="dxa"/>
            <w:tcBorders>
              <w:left w:val="nil"/>
              <w:right w:val="nil"/>
            </w:tcBorders>
            <w:shd w:val="clear" w:color="auto" w:fill="auto"/>
            <w:noWrap/>
            <w:vAlign w:val="bottom"/>
          </w:tcPr>
          <w:p w14:paraId="0E072CF7" w14:textId="77777777" w:rsidR="00BC2ECF" w:rsidRPr="00BC2ECF" w:rsidRDefault="00BC2ECF" w:rsidP="00E83BF7">
            <w:pPr>
              <w:spacing w:before="60" w:after="60"/>
              <w:jc w:val="right"/>
              <w:rPr>
                <w:rFonts w:cs="Open Sans"/>
                <w:b/>
                <w:bCs/>
                <w:sz w:val="18"/>
                <w:szCs w:val="18"/>
              </w:rPr>
            </w:pPr>
          </w:p>
        </w:tc>
        <w:tc>
          <w:tcPr>
            <w:tcW w:w="864" w:type="dxa"/>
            <w:tcBorders>
              <w:left w:val="nil"/>
              <w:right w:val="nil"/>
            </w:tcBorders>
            <w:shd w:val="clear" w:color="auto" w:fill="auto"/>
            <w:noWrap/>
            <w:vAlign w:val="bottom"/>
          </w:tcPr>
          <w:p w14:paraId="4454B42E" w14:textId="77777777" w:rsidR="00BC2ECF" w:rsidRPr="00BC2ECF" w:rsidRDefault="00BC2ECF" w:rsidP="00E83BF7">
            <w:pPr>
              <w:spacing w:before="60" w:after="60"/>
              <w:jc w:val="right"/>
              <w:rPr>
                <w:rFonts w:cs="Open Sans"/>
                <w:sz w:val="18"/>
                <w:szCs w:val="18"/>
              </w:rPr>
            </w:pPr>
          </w:p>
        </w:tc>
        <w:tc>
          <w:tcPr>
            <w:tcW w:w="252" w:type="dxa"/>
            <w:tcBorders>
              <w:left w:val="nil"/>
              <w:right w:val="nil"/>
            </w:tcBorders>
            <w:shd w:val="clear" w:color="auto" w:fill="auto"/>
            <w:noWrap/>
            <w:vAlign w:val="bottom"/>
          </w:tcPr>
          <w:p w14:paraId="009133C0" w14:textId="77777777" w:rsidR="00BC2ECF" w:rsidRPr="00BC2ECF" w:rsidRDefault="00BC2ECF" w:rsidP="00E83BF7">
            <w:pPr>
              <w:spacing w:before="60" w:after="60"/>
              <w:jc w:val="right"/>
              <w:rPr>
                <w:rFonts w:cs="Open Sans"/>
                <w:sz w:val="18"/>
                <w:szCs w:val="18"/>
              </w:rPr>
            </w:pPr>
          </w:p>
        </w:tc>
        <w:tc>
          <w:tcPr>
            <w:tcW w:w="1604" w:type="dxa"/>
            <w:tcBorders>
              <w:left w:val="nil"/>
              <w:right w:val="nil"/>
            </w:tcBorders>
            <w:shd w:val="clear" w:color="auto" w:fill="auto"/>
            <w:noWrap/>
            <w:vAlign w:val="bottom"/>
          </w:tcPr>
          <w:p w14:paraId="5D7AFF40" w14:textId="77777777" w:rsidR="00BC2ECF" w:rsidRPr="00BC2ECF" w:rsidRDefault="00BC2ECF" w:rsidP="00E83BF7">
            <w:pPr>
              <w:spacing w:before="60" w:after="60"/>
              <w:jc w:val="right"/>
              <w:rPr>
                <w:rFonts w:cs="Open Sans"/>
                <w:sz w:val="18"/>
                <w:szCs w:val="18"/>
              </w:rPr>
            </w:pPr>
          </w:p>
        </w:tc>
      </w:tr>
      <w:tr w:rsidR="00BC2ECF" w:rsidRPr="00BC2ECF" w14:paraId="06AE8DAB" w14:textId="77777777" w:rsidTr="00E83BF7">
        <w:trPr>
          <w:trHeight w:val="260"/>
        </w:trPr>
        <w:tc>
          <w:tcPr>
            <w:tcW w:w="5638" w:type="dxa"/>
            <w:tcBorders>
              <w:left w:val="nil"/>
              <w:bottom w:val="single" w:sz="4" w:space="0" w:color="auto"/>
              <w:right w:val="nil"/>
            </w:tcBorders>
            <w:shd w:val="clear" w:color="auto" w:fill="auto"/>
            <w:vAlign w:val="center"/>
          </w:tcPr>
          <w:p w14:paraId="3E45374C" w14:textId="77777777" w:rsidR="00BC2ECF" w:rsidRPr="00BC2ECF" w:rsidRDefault="00BC2ECF" w:rsidP="00E83BF7">
            <w:pPr>
              <w:spacing w:before="60" w:after="60"/>
              <w:rPr>
                <w:rFonts w:cs="Open Sans"/>
                <w:b/>
                <w:bCs/>
                <w:sz w:val="18"/>
                <w:szCs w:val="18"/>
                <w:lang w:val="en-US"/>
              </w:rPr>
            </w:pPr>
            <w:r w:rsidRPr="00BC2ECF">
              <w:rPr>
                <w:rFonts w:cs="Open Sans"/>
                <w:b/>
                <w:bCs/>
                <w:sz w:val="18"/>
                <w:szCs w:val="18"/>
                <w:lang w:val="en-US"/>
              </w:rPr>
              <w:t>Items not subject to subsequent reclassification to net cost of services</w:t>
            </w:r>
          </w:p>
        </w:tc>
        <w:tc>
          <w:tcPr>
            <w:tcW w:w="683" w:type="dxa"/>
            <w:tcBorders>
              <w:left w:val="nil"/>
              <w:bottom w:val="single" w:sz="4" w:space="0" w:color="auto"/>
              <w:right w:val="nil"/>
            </w:tcBorders>
            <w:shd w:val="clear" w:color="auto" w:fill="auto"/>
            <w:noWrap/>
            <w:vAlign w:val="bottom"/>
          </w:tcPr>
          <w:p w14:paraId="00674650" w14:textId="77777777" w:rsidR="00BC2ECF" w:rsidRPr="00BC2ECF" w:rsidRDefault="00BC2ECF" w:rsidP="00E83BF7">
            <w:pPr>
              <w:spacing w:before="60" w:after="60"/>
              <w:rPr>
                <w:rFonts w:cs="Open Sans"/>
                <w:b/>
                <w:bCs/>
                <w:sz w:val="18"/>
                <w:szCs w:val="18"/>
                <w:lang w:val="en-US"/>
              </w:rPr>
            </w:pPr>
          </w:p>
        </w:tc>
        <w:tc>
          <w:tcPr>
            <w:tcW w:w="927" w:type="dxa"/>
            <w:tcBorders>
              <w:left w:val="nil"/>
              <w:bottom w:val="single" w:sz="4" w:space="0" w:color="auto"/>
              <w:right w:val="nil"/>
            </w:tcBorders>
            <w:shd w:val="clear" w:color="auto" w:fill="auto"/>
            <w:noWrap/>
            <w:vAlign w:val="bottom"/>
          </w:tcPr>
          <w:p w14:paraId="15012D87" w14:textId="77777777" w:rsidR="00BC2ECF" w:rsidRPr="00BC2ECF" w:rsidRDefault="00BC2ECF" w:rsidP="00E83BF7">
            <w:pPr>
              <w:spacing w:before="60" w:after="60"/>
              <w:jc w:val="right"/>
              <w:rPr>
                <w:rFonts w:cs="Open Sans"/>
                <w:b/>
                <w:bCs/>
                <w:sz w:val="18"/>
                <w:szCs w:val="18"/>
                <w:lang w:val="en-US"/>
              </w:rPr>
            </w:pPr>
          </w:p>
        </w:tc>
        <w:tc>
          <w:tcPr>
            <w:tcW w:w="864" w:type="dxa"/>
            <w:tcBorders>
              <w:left w:val="nil"/>
              <w:bottom w:val="single" w:sz="4" w:space="0" w:color="auto"/>
              <w:right w:val="nil"/>
            </w:tcBorders>
            <w:shd w:val="clear" w:color="auto" w:fill="auto"/>
            <w:noWrap/>
            <w:vAlign w:val="bottom"/>
          </w:tcPr>
          <w:p w14:paraId="693C4BF0" w14:textId="77777777" w:rsidR="00BC2ECF" w:rsidRPr="00BC2ECF" w:rsidRDefault="00BC2ECF" w:rsidP="00E83BF7">
            <w:pPr>
              <w:spacing w:before="60" w:after="60"/>
              <w:jc w:val="right"/>
              <w:rPr>
                <w:rFonts w:cs="Open Sans"/>
                <w:sz w:val="18"/>
                <w:szCs w:val="18"/>
                <w:lang w:val="en-US"/>
              </w:rPr>
            </w:pPr>
          </w:p>
        </w:tc>
        <w:tc>
          <w:tcPr>
            <w:tcW w:w="252" w:type="dxa"/>
            <w:tcBorders>
              <w:left w:val="nil"/>
              <w:bottom w:val="single" w:sz="4" w:space="0" w:color="auto"/>
              <w:right w:val="nil"/>
            </w:tcBorders>
            <w:shd w:val="clear" w:color="auto" w:fill="auto"/>
            <w:noWrap/>
            <w:vAlign w:val="bottom"/>
          </w:tcPr>
          <w:p w14:paraId="493A31BA" w14:textId="77777777" w:rsidR="00BC2ECF" w:rsidRPr="00BC2ECF" w:rsidRDefault="00BC2ECF" w:rsidP="00E83BF7">
            <w:pPr>
              <w:spacing w:before="60" w:after="60"/>
              <w:jc w:val="right"/>
              <w:rPr>
                <w:rFonts w:cs="Open Sans"/>
                <w:sz w:val="18"/>
                <w:szCs w:val="18"/>
                <w:lang w:val="en-US"/>
              </w:rPr>
            </w:pPr>
          </w:p>
        </w:tc>
        <w:tc>
          <w:tcPr>
            <w:tcW w:w="1604" w:type="dxa"/>
            <w:tcBorders>
              <w:left w:val="nil"/>
              <w:bottom w:val="single" w:sz="4" w:space="0" w:color="auto"/>
              <w:right w:val="nil"/>
            </w:tcBorders>
            <w:shd w:val="clear" w:color="auto" w:fill="auto"/>
            <w:noWrap/>
            <w:vAlign w:val="bottom"/>
          </w:tcPr>
          <w:p w14:paraId="58927C11" w14:textId="77777777" w:rsidR="00BC2ECF" w:rsidRPr="00BC2ECF" w:rsidRDefault="00BC2ECF" w:rsidP="00E83BF7">
            <w:pPr>
              <w:spacing w:before="60" w:after="60"/>
              <w:jc w:val="right"/>
              <w:rPr>
                <w:rFonts w:cs="Open Sans"/>
                <w:sz w:val="18"/>
                <w:szCs w:val="18"/>
                <w:lang w:val="en-US"/>
              </w:rPr>
            </w:pPr>
          </w:p>
        </w:tc>
      </w:tr>
      <w:tr w:rsidR="00BC2ECF" w:rsidRPr="00BC2ECF" w14:paraId="239AC30B" w14:textId="77777777" w:rsidTr="00E83BF7">
        <w:trPr>
          <w:trHeight w:val="260"/>
        </w:trPr>
        <w:tc>
          <w:tcPr>
            <w:tcW w:w="5638" w:type="dxa"/>
            <w:tcBorders>
              <w:top w:val="single" w:sz="4" w:space="0" w:color="auto"/>
              <w:left w:val="nil"/>
              <w:bottom w:val="single" w:sz="4" w:space="0" w:color="auto"/>
              <w:right w:val="nil"/>
            </w:tcBorders>
            <w:shd w:val="clear" w:color="auto" w:fill="auto"/>
            <w:vAlign w:val="bottom"/>
          </w:tcPr>
          <w:p w14:paraId="717D8567" w14:textId="77777777" w:rsidR="00BC2ECF" w:rsidRPr="00BC2ECF" w:rsidRDefault="00BC2ECF" w:rsidP="00E83BF7">
            <w:pPr>
              <w:spacing w:before="60" w:after="60"/>
              <w:ind w:firstLine="397"/>
              <w:rPr>
                <w:rFonts w:cs="Open Sans"/>
                <w:b/>
                <w:bCs/>
                <w:sz w:val="18"/>
                <w:szCs w:val="18"/>
                <w:lang w:val="en-US"/>
              </w:rPr>
            </w:pPr>
            <w:r w:rsidRPr="00BC2ECF">
              <w:rPr>
                <w:rFonts w:cs="Open Sans"/>
                <w:sz w:val="18"/>
                <w:szCs w:val="18"/>
                <w:lang w:val="en-US"/>
              </w:rPr>
              <w:t>Changes in asset revaluation surplus</w:t>
            </w:r>
          </w:p>
        </w:tc>
        <w:tc>
          <w:tcPr>
            <w:tcW w:w="683" w:type="dxa"/>
            <w:tcBorders>
              <w:top w:val="single" w:sz="4" w:space="0" w:color="auto"/>
              <w:left w:val="nil"/>
              <w:bottom w:val="single" w:sz="4" w:space="0" w:color="auto"/>
              <w:right w:val="nil"/>
            </w:tcBorders>
            <w:shd w:val="clear" w:color="auto" w:fill="auto"/>
            <w:noWrap/>
            <w:vAlign w:val="bottom"/>
          </w:tcPr>
          <w:p w14:paraId="7773A7AB" w14:textId="77777777" w:rsidR="00BC2ECF" w:rsidRPr="00BC2ECF" w:rsidRDefault="00BC2ECF" w:rsidP="00E83BF7">
            <w:pPr>
              <w:spacing w:before="60" w:after="60"/>
              <w:rPr>
                <w:rFonts w:cs="Open Sans"/>
                <w:b/>
                <w:bCs/>
                <w:sz w:val="18"/>
                <w:szCs w:val="18"/>
                <w:lang w:val="en-US"/>
              </w:rPr>
            </w:pPr>
          </w:p>
        </w:tc>
        <w:tc>
          <w:tcPr>
            <w:tcW w:w="927" w:type="dxa"/>
            <w:tcBorders>
              <w:top w:val="single" w:sz="4" w:space="0" w:color="auto"/>
              <w:left w:val="nil"/>
              <w:bottom w:val="single" w:sz="4" w:space="0" w:color="auto"/>
              <w:right w:val="nil"/>
            </w:tcBorders>
            <w:shd w:val="clear" w:color="auto" w:fill="auto"/>
            <w:noWrap/>
            <w:vAlign w:val="bottom"/>
          </w:tcPr>
          <w:p w14:paraId="2AF430A7" w14:textId="77777777" w:rsidR="00BC2ECF" w:rsidRPr="00BC2ECF" w:rsidRDefault="00BC2ECF" w:rsidP="00E83BF7">
            <w:pPr>
              <w:spacing w:before="60" w:after="60"/>
              <w:jc w:val="right"/>
              <w:rPr>
                <w:rFonts w:cs="Open Sans"/>
                <w:b/>
                <w:bCs/>
                <w:sz w:val="18"/>
                <w:szCs w:val="18"/>
              </w:rPr>
            </w:pPr>
            <w:r w:rsidRPr="00BC2ECF">
              <w:rPr>
                <w:rFonts w:cs="Open Sans"/>
                <w:b/>
                <w:bCs/>
                <w:sz w:val="18"/>
                <w:szCs w:val="18"/>
              </w:rPr>
              <w:t>171</w:t>
            </w:r>
          </w:p>
        </w:tc>
        <w:tc>
          <w:tcPr>
            <w:tcW w:w="864" w:type="dxa"/>
            <w:tcBorders>
              <w:top w:val="single" w:sz="4" w:space="0" w:color="auto"/>
              <w:left w:val="nil"/>
              <w:bottom w:val="single" w:sz="4" w:space="0" w:color="auto"/>
              <w:right w:val="nil"/>
            </w:tcBorders>
            <w:shd w:val="clear" w:color="auto" w:fill="auto"/>
            <w:noWrap/>
            <w:vAlign w:val="bottom"/>
          </w:tcPr>
          <w:p w14:paraId="74FB2EF0" w14:textId="77777777" w:rsidR="00BC2ECF" w:rsidRPr="00BC2ECF" w:rsidRDefault="00BC2ECF" w:rsidP="00E83BF7">
            <w:pPr>
              <w:spacing w:before="60" w:after="60"/>
              <w:jc w:val="right"/>
              <w:rPr>
                <w:rFonts w:cs="Open Sans"/>
                <w:sz w:val="18"/>
                <w:szCs w:val="18"/>
              </w:rPr>
            </w:pPr>
            <w:r w:rsidRPr="00BC2ECF">
              <w:rPr>
                <w:rFonts w:cs="Open Sans"/>
                <w:sz w:val="18"/>
                <w:szCs w:val="18"/>
              </w:rPr>
              <w:t xml:space="preserve"> -</w:t>
            </w:r>
          </w:p>
        </w:tc>
        <w:tc>
          <w:tcPr>
            <w:tcW w:w="252" w:type="dxa"/>
            <w:tcBorders>
              <w:top w:val="single" w:sz="4" w:space="0" w:color="auto"/>
              <w:left w:val="nil"/>
              <w:bottom w:val="single" w:sz="4" w:space="0" w:color="auto"/>
              <w:right w:val="nil"/>
            </w:tcBorders>
            <w:shd w:val="clear" w:color="auto" w:fill="auto"/>
            <w:noWrap/>
            <w:vAlign w:val="bottom"/>
          </w:tcPr>
          <w:p w14:paraId="634496D6" w14:textId="77777777" w:rsidR="00BC2ECF" w:rsidRPr="00BC2ECF" w:rsidRDefault="00BC2ECF" w:rsidP="00E83BF7">
            <w:pPr>
              <w:spacing w:before="60" w:after="60"/>
              <w:jc w:val="right"/>
              <w:rPr>
                <w:rFonts w:cs="Open Sans"/>
                <w:sz w:val="18"/>
                <w:szCs w:val="18"/>
              </w:rPr>
            </w:pPr>
          </w:p>
        </w:tc>
        <w:tc>
          <w:tcPr>
            <w:tcW w:w="1604" w:type="dxa"/>
            <w:tcBorders>
              <w:top w:val="single" w:sz="4" w:space="0" w:color="auto"/>
              <w:left w:val="nil"/>
              <w:bottom w:val="single" w:sz="4" w:space="0" w:color="auto"/>
              <w:right w:val="nil"/>
            </w:tcBorders>
            <w:shd w:val="clear" w:color="auto" w:fill="auto"/>
            <w:noWrap/>
            <w:vAlign w:val="bottom"/>
          </w:tcPr>
          <w:p w14:paraId="595B6E13" w14:textId="77777777" w:rsidR="00BC2ECF" w:rsidRPr="00BC2ECF" w:rsidRDefault="00BC2ECF" w:rsidP="00E83BF7">
            <w:pPr>
              <w:spacing w:before="60" w:after="60"/>
              <w:jc w:val="right"/>
              <w:rPr>
                <w:rFonts w:cs="Open Sans"/>
                <w:sz w:val="18"/>
                <w:szCs w:val="18"/>
              </w:rPr>
            </w:pPr>
            <w:r w:rsidRPr="00BC2ECF">
              <w:rPr>
                <w:rFonts w:cs="Open Sans"/>
                <w:sz w:val="18"/>
                <w:szCs w:val="18"/>
              </w:rPr>
              <w:t xml:space="preserve"> -</w:t>
            </w:r>
          </w:p>
        </w:tc>
      </w:tr>
      <w:tr w:rsidR="00BC2ECF" w:rsidRPr="00BC2ECF" w14:paraId="2BB4ED40" w14:textId="77777777" w:rsidTr="00E83BF7">
        <w:trPr>
          <w:trHeight w:val="260"/>
        </w:trPr>
        <w:tc>
          <w:tcPr>
            <w:tcW w:w="5638" w:type="dxa"/>
            <w:tcBorders>
              <w:top w:val="single" w:sz="4" w:space="0" w:color="auto"/>
              <w:left w:val="nil"/>
              <w:bottom w:val="single" w:sz="4" w:space="0" w:color="auto"/>
              <w:right w:val="nil"/>
            </w:tcBorders>
            <w:shd w:val="clear" w:color="auto" w:fill="auto"/>
            <w:vAlign w:val="bottom"/>
          </w:tcPr>
          <w:p w14:paraId="0339454E" w14:textId="77777777" w:rsidR="00BC2ECF" w:rsidRPr="00BC2ECF" w:rsidRDefault="00BC2ECF" w:rsidP="00E83BF7">
            <w:pPr>
              <w:spacing w:before="60" w:after="60"/>
              <w:rPr>
                <w:rFonts w:cs="Open Sans"/>
                <w:b/>
                <w:bCs/>
                <w:sz w:val="18"/>
                <w:szCs w:val="18"/>
                <w:lang w:val="en-US"/>
              </w:rPr>
            </w:pPr>
            <w:r w:rsidRPr="00BC2ECF">
              <w:rPr>
                <w:rFonts w:cs="Open Sans"/>
                <w:b/>
                <w:bCs/>
                <w:sz w:val="18"/>
                <w:szCs w:val="18"/>
              </w:rPr>
              <w:t>Total other comprehensive income</w:t>
            </w:r>
          </w:p>
        </w:tc>
        <w:tc>
          <w:tcPr>
            <w:tcW w:w="683" w:type="dxa"/>
            <w:tcBorders>
              <w:top w:val="single" w:sz="4" w:space="0" w:color="auto"/>
              <w:left w:val="nil"/>
              <w:bottom w:val="single" w:sz="4" w:space="0" w:color="auto"/>
              <w:right w:val="nil"/>
            </w:tcBorders>
            <w:shd w:val="clear" w:color="auto" w:fill="auto"/>
            <w:noWrap/>
            <w:vAlign w:val="bottom"/>
          </w:tcPr>
          <w:p w14:paraId="47247FAD" w14:textId="77777777" w:rsidR="00BC2ECF" w:rsidRPr="00BC2ECF" w:rsidRDefault="00BC2ECF" w:rsidP="00E83BF7">
            <w:pPr>
              <w:spacing w:before="60" w:after="60"/>
              <w:rPr>
                <w:rFonts w:cs="Open Sans"/>
                <w:b/>
                <w:bCs/>
                <w:sz w:val="18"/>
                <w:szCs w:val="18"/>
                <w:lang w:val="en-US"/>
              </w:rPr>
            </w:pPr>
          </w:p>
        </w:tc>
        <w:tc>
          <w:tcPr>
            <w:tcW w:w="927" w:type="dxa"/>
            <w:tcBorders>
              <w:top w:val="single" w:sz="4" w:space="0" w:color="auto"/>
              <w:left w:val="nil"/>
              <w:bottom w:val="single" w:sz="4" w:space="0" w:color="auto"/>
              <w:right w:val="nil"/>
            </w:tcBorders>
            <w:shd w:val="clear" w:color="auto" w:fill="auto"/>
            <w:noWrap/>
            <w:vAlign w:val="bottom"/>
          </w:tcPr>
          <w:p w14:paraId="5E42EE7C" w14:textId="77777777" w:rsidR="00BC2ECF" w:rsidRPr="00BC2ECF" w:rsidRDefault="00BC2ECF" w:rsidP="00E83BF7">
            <w:pPr>
              <w:spacing w:before="60" w:after="60"/>
              <w:jc w:val="right"/>
              <w:rPr>
                <w:rFonts w:cs="Open Sans"/>
                <w:b/>
                <w:bCs/>
                <w:sz w:val="18"/>
                <w:szCs w:val="18"/>
              </w:rPr>
            </w:pPr>
            <w:r w:rsidRPr="00BC2ECF">
              <w:rPr>
                <w:rFonts w:cs="Open Sans"/>
                <w:b/>
                <w:bCs/>
                <w:sz w:val="18"/>
                <w:szCs w:val="18"/>
              </w:rPr>
              <w:t>171</w:t>
            </w:r>
          </w:p>
        </w:tc>
        <w:tc>
          <w:tcPr>
            <w:tcW w:w="864" w:type="dxa"/>
            <w:tcBorders>
              <w:top w:val="single" w:sz="4" w:space="0" w:color="auto"/>
              <w:left w:val="nil"/>
              <w:bottom w:val="single" w:sz="4" w:space="0" w:color="auto"/>
              <w:right w:val="nil"/>
            </w:tcBorders>
            <w:shd w:val="clear" w:color="auto" w:fill="auto"/>
            <w:noWrap/>
            <w:vAlign w:val="bottom"/>
          </w:tcPr>
          <w:p w14:paraId="48C3E556" w14:textId="77777777" w:rsidR="00BC2ECF" w:rsidRPr="00BC2ECF" w:rsidRDefault="00BC2ECF" w:rsidP="00E83BF7">
            <w:pPr>
              <w:spacing w:before="60" w:after="60"/>
              <w:jc w:val="right"/>
              <w:rPr>
                <w:rFonts w:cs="Open Sans"/>
                <w:sz w:val="18"/>
                <w:szCs w:val="18"/>
              </w:rPr>
            </w:pPr>
            <w:r w:rsidRPr="00BC2ECF">
              <w:rPr>
                <w:rFonts w:cs="Open Sans"/>
                <w:sz w:val="18"/>
                <w:szCs w:val="18"/>
              </w:rPr>
              <w:t xml:space="preserve"> -</w:t>
            </w:r>
          </w:p>
        </w:tc>
        <w:tc>
          <w:tcPr>
            <w:tcW w:w="252" w:type="dxa"/>
            <w:tcBorders>
              <w:top w:val="single" w:sz="4" w:space="0" w:color="auto"/>
              <w:left w:val="nil"/>
              <w:bottom w:val="single" w:sz="4" w:space="0" w:color="auto"/>
              <w:right w:val="nil"/>
            </w:tcBorders>
            <w:shd w:val="clear" w:color="auto" w:fill="auto"/>
            <w:noWrap/>
            <w:vAlign w:val="bottom"/>
          </w:tcPr>
          <w:p w14:paraId="1E41E95D" w14:textId="77777777" w:rsidR="00BC2ECF" w:rsidRPr="00BC2ECF" w:rsidRDefault="00BC2ECF" w:rsidP="00E83BF7">
            <w:pPr>
              <w:spacing w:before="60" w:after="60"/>
              <w:jc w:val="right"/>
              <w:rPr>
                <w:rFonts w:cs="Open Sans"/>
                <w:sz w:val="18"/>
                <w:szCs w:val="18"/>
              </w:rPr>
            </w:pPr>
          </w:p>
        </w:tc>
        <w:tc>
          <w:tcPr>
            <w:tcW w:w="1604" w:type="dxa"/>
            <w:tcBorders>
              <w:top w:val="single" w:sz="4" w:space="0" w:color="auto"/>
              <w:left w:val="nil"/>
              <w:bottom w:val="single" w:sz="4" w:space="0" w:color="auto"/>
              <w:right w:val="nil"/>
            </w:tcBorders>
            <w:shd w:val="clear" w:color="auto" w:fill="auto"/>
            <w:noWrap/>
            <w:vAlign w:val="bottom"/>
          </w:tcPr>
          <w:p w14:paraId="61A25572" w14:textId="77777777" w:rsidR="00BC2ECF" w:rsidRPr="00BC2ECF" w:rsidRDefault="00BC2ECF" w:rsidP="00E83BF7">
            <w:pPr>
              <w:spacing w:before="60" w:after="60"/>
              <w:jc w:val="right"/>
              <w:rPr>
                <w:rFonts w:cs="Open Sans"/>
                <w:sz w:val="18"/>
                <w:szCs w:val="18"/>
              </w:rPr>
            </w:pPr>
            <w:r w:rsidRPr="00BC2ECF">
              <w:rPr>
                <w:rFonts w:cs="Open Sans"/>
                <w:sz w:val="18"/>
                <w:szCs w:val="18"/>
              </w:rPr>
              <w:t xml:space="preserve"> -</w:t>
            </w:r>
          </w:p>
        </w:tc>
      </w:tr>
    </w:tbl>
    <w:p w14:paraId="56FE8D3C" w14:textId="77777777" w:rsidR="00BC2ECF" w:rsidRPr="00BC2ECF" w:rsidRDefault="00BC2ECF" w:rsidP="00BC2ECF">
      <w:pPr>
        <w:pStyle w:val="FSNormale"/>
      </w:pPr>
      <w:r w:rsidRPr="00BC2ECF">
        <w:t>The above statement should be read in conjunction with the accompanying notes.</w:t>
      </w:r>
    </w:p>
    <w:p w14:paraId="21585358" w14:textId="77777777" w:rsidR="00BC2ECF" w:rsidRPr="00BC2ECF" w:rsidRDefault="00BC2ECF" w:rsidP="00BC2ECF">
      <w:pPr>
        <w:pStyle w:val="FSHeadingBodyBold"/>
        <w:rPr>
          <w:lang w:val="en-US"/>
        </w:rPr>
      </w:pPr>
      <w:r w:rsidRPr="00BC2ECF">
        <w:t>Budget Variances Commentary - Statement of Comprehensive Income</w:t>
      </w:r>
    </w:p>
    <w:p w14:paraId="54820EA4" w14:textId="77777777" w:rsidR="00BC2ECF" w:rsidRPr="00BC2ECF" w:rsidRDefault="00BC2ECF" w:rsidP="00BC2ECF">
      <w:pPr>
        <w:pStyle w:val="FSNormale"/>
        <w:rPr>
          <w:lang w:val="en-US"/>
        </w:rPr>
      </w:pPr>
      <w:r w:rsidRPr="00BC2ECF">
        <w:t xml:space="preserve">Major variances reflect the impacts from implementation of new accounting standards AASB 15 </w:t>
      </w:r>
      <w:r w:rsidRPr="00BC2ECF">
        <w:rPr>
          <w:i/>
          <w:iCs/>
        </w:rPr>
        <w:t>Revenue from Contracts with Customers</w:t>
      </w:r>
      <w:r w:rsidRPr="00BC2ECF">
        <w:t xml:space="preserve"> and AASB 16 </w:t>
      </w:r>
      <w:r w:rsidRPr="00BC2ECF">
        <w:rPr>
          <w:i/>
          <w:iCs/>
        </w:rPr>
        <w:t>Leases</w:t>
      </w:r>
      <w:r w:rsidRPr="00BC2ECF">
        <w:t xml:space="preserve"> during the reporting period. Recognition of revenue from rendering of services applies the single AASB 15 model to contracts with customers and two approaches to recognising revenue: at a point in time or over time. Commentary for the operating deficit is included on the Statement of Changes in Equity. Depreciation and amortisation show the removal of lease classification as either operating or finance leases – for the lessee – effectively treating all leases as finance leases. Further commentary is included on the Statement of Financial Position.</w:t>
      </w:r>
    </w:p>
    <w:p w14:paraId="1C7881D9" w14:textId="77777777" w:rsidR="00BC2ECF" w:rsidRPr="00BC2ECF" w:rsidRDefault="00BC2ECF" w:rsidP="00BC2ECF">
      <w:pPr>
        <w:spacing w:before="0" w:after="0"/>
        <w:rPr>
          <w:rFonts w:cs="Open Sans"/>
          <w:sz w:val="18"/>
          <w:szCs w:val="18"/>
          <w:lang w:val="en-US"/>
        </w:rPr>
      </w:pPr>
    </w:p>
    <w:p w14:paraId="561A1442" w14:textId="77777777" w:rsidR="00BC2ECF" w:rsidRPr="00BC2ECF" w:rsidRDefault="00BC2ECF" w:rsidP="00BC2ECF">
      <w:pPr>
        <w:spacing w:before="0" w:after="0"/>
        <w:rPr>
          <w:rFonts w:cs="Open Sans"/>
          <w:sz w:val="18"/>
          <w:szCs w:val="18"/>
          <w:lang w:val="en-US"/>
        </w:rPr>
      </w:pPr>
      <w:r w:rsidRPr="00BC2ECF">
        <w:rPr>
          <w:rFonts w:cs="Open Sans"/>
          <w:sz w:val="18"/>
          <w:szCs w:val="18"/>
          <w:lang w:val="en-US"/>
        </w:rPr>
        <w:br w:type="page"/>
      </w:r>
    </w:p>
    <w:p w14:paraId="41880B2F" w14:textId="77777777" w:rsidR="00BC2ECF" w:rsidRPr="00CF7AF9" w:rsidRDefault="00BC2ECF" w:rsidP="00E83BF7">
      <w:pPr>
        <w:pStyle w:val="FSHeading1and11"/>
        <w:spacing w:after="60"/>
      </w:pPr>
      <w:bookmarkStart w:id="234" w:name="_Toc52124095"/>
      <w:r w:rsidRPr="00CF7AF9">
        <w:t>Statement of Financial Position</w:t>
      </w:r>
      <w:bookmarkEnd w:id="234"/>
    </w:p>
    <w:p w14:paraId="1B21D06F" w14:textId="77777777" w:rsidR="00BC2ECF" w:rsidRPr="00BC2ECF" w:rsidRDefault="00BC2ECF" w:rsidP="00CF7AF9">
      <w:pPr>
        <w:spacing w:before="0"/>
        <w:rPr>
          <w:rFonts w:cs="Open Sans"/>
          <w:sz w:val="18"/>
          <w:szCs w:val="18"/>
          <w:lang w:val="en-US"/>
        </w:rPr>
      </w:pPr>
      <w:r w:rsidRPr="00BC2ECF">
        <w:rPr>
          <w:rFonts w:cs="Open Sans"/>
          <w:sz w:val="18"/>
          <w:szCs w:val="18"/>
          <w:lang w:val="en-US"/>
        </w:rPr>
        <w:t>as at 30 June 2020</w:t>
      </w:r>
    </w:p>
    <w:tbl>
      <w:tblPr>
        <w:tblW w:w="9720" w:type="dxa"/>
        <w:tblCellMar>
          <w:left w:w="70" w:type="dxa"/>
          <w:right w:w="70" w:type="dxa"/>
        </w:tblCellMar>
        <w:tblLook w:val="04A0" w:firstRow="1" w:lastRow="0" w:firstColumn="1" w:lastColumn="0" w:noHBand="0" w:noVBand="1"/>
      </w:tblPr>
      <w:tblGrid>
        <w:gridCol w:w="4714"/>
        <w:gridCol w:w="1447"/>
        <w:gridCol w:w="873"/>
        <w:gridCol w:w="814"/>
        <w:gridCol w:w="374"/>
        <w:gridCol w:w="1498"/>
      </w:tblGrid>
      <w:tr w:rsidR="00BC2ECF" w:rsidRPr="00BC2ECF" w14:paraId="3CBA2B24" w14:textId="77777777" w:rsidTr="00E83BF7">
        <w:trPr>
          <w:trHeight w:val="763"/>
          <w:tblHeader/>
        </w:trPr>
        <w:tc>
          <w:tcPr>
            <w:tcW w:w="4714" w:type="dxa"/>
            <w:tcBorders>
              <w:top w:val="single" w:sz="4" w:space="0" w:color="auto"/>
              <w:left w:val="nil"/>
              <w:bottom w:val="single" w:sz="18" w:space="0" w:color="auto"/>
              <w:right w:val="nil"/>
            </w:tcBorders>
            <w:shd w:val="clear" w:color="auto" w:fill="auto"/>
            <w:noWrap/>
            <w:vAlign w:val="bottom"/>
            <w:hideMark/>
          </w:tcPr>
          <w:p w14:paraId="7B45FB4D" w14:textId="77777777" w:rsidR="00BC2ECF" w:rsidRPr="00BC2ECF" w:rsidRDefault="00BC2ECF" w:rsidP="00E83BF7">
            <w:pPr>
              <w:spacing w:before="60" w:after="60"/>
              <w:rPr>
                <w:rFonts w:cs="Open Sans"/>
                <w:sz w:val="18"/>
                <w:szCs w:val="18"/>
                <w:lang w:val="en-US"/>
              </w:rPr>
            </w:pPr>
          </w:p>
        </w:tc>
        <w:tc>
          <w:tcPr>
            <w:tcW w:w="1447" w:type="dxa"/>
            <w:tcBorders>
              <w:top w:val="single" w:sz="4" w:space="0" w:color="auto"/>
              <w:left w:val="nil"/>
              <w:bottom w:val="single" w:sz="18" w:space="0" w:color="auto"/>
              <w:right w:val="nil"/>
            </w:tcBorders>
            <w:shd w:val="clear" w:color="auto" w:fill="auto"/>
            <w:noWrap/>
            <w:vAlign w:val="bottom"/>
            <w:hideMark/>
          </w:tcPr>
          <w:p w14:paraId="46C6B607" w14:textId="77777777" w:rsidR="00BC2ECF" w:rsidRPr="00BC2ECF" w:rsidRDefault="00BC2ECF" w:rsidP="00E83BF7">
            <w:pPr>
              <w:spacing w:before="60" w:after="60"/>
              <w:rPr>
                <w:rFonts w:cs="Open Sans"/>
                <w:sz w:val="18"/>
                <w:szCs w:val="18"/>
                <w:lang w:val="en-US"/>
              </w:rPr>
            </w:pPr>
          </w:p>
        </w:tc>
        <w:tc>
          <w:tcPr>
            <w:tcW w:w="873" w:type="dxa"/>
            <w:tcBorders>
              <w:top w:val="single" w:sz="4" w:space="0" w:color="auto"/>
              <w:left w:val="nil"/>
              <w:bottom w:val="single" w:sz="18" w:space="0" w:color="auto"/>
              <w:right w:val="nil"/>
            </w:tcBorders>
            <w:shd w:val="clear" w:color="auto" w:fill="auto"/>
            <w:noWrap/>
            <w:vAlign w:val="bottom"/>
            <w:hideMark/>
          </w:tcPr>
          <w:p w14:paraId="50420A87" w14:textId="77777777" w:rsidR="00BC2ECF" w:rsidRPr="00BC2ECF" w:rsidRDefault="00BC2ECF" w:rsidP="00E83BF7">
            <w:pPr>
              <w:spacing w:before="60" w:after="60"/>
              <w:jc w:val="right"/>
              <w:rPr>
                <w:rFonts w:cs="Open Sans"/>
                <w:b/>
                <w:bCs/>
                <w:sz w:val="18"/>
                <w:szCs w:val="18"/>
              </w:rPr>
            </w:pPr>
            <w:r w:rsidRPr="00BC2ECF">
              <w:rPr>
                <w:rFonts w:cs="Open Sans"/>
                <w:b/>
                <w:bCs/>
                <w:sz w:val="18"/>
                <w:szCs w:val="18"/>
              </w:rPr>
              <w:t>2020</w:t>
            </w:r>
          </w:p>
          <w:p w14:paraId="109AAAAC" w14:textId="77777777" w:rsidR="00BC2ECF" w:rsidRPr="00BC2ECF" w:rsidRDefault="00BC2ECF" w:rsidP="00E83BF7">
            <w:pPr>
              <w:spacing w:before="60" w:after="60"/>
              <w:jc w:val="right"/>
              <w:rPr>
                <w:rFonts w:cs="Open Sans"/>
                <w:b/>
                <w:bCs/>
                <w:sz w:val="18"/>
                <w:szCs w:val="18"/>
              </w:rPr>
            </w:pPr>
            <w:r w:rsidRPr="00BC2ECF">
              <w:rPr>
                <w:rFonts w:cs="Open Sans"/>
                <w:b/>
                <w:bCs/>
                <w:sz w:val="18"/>
                <w:szCs w:val="18"/>
              </w:rPr>
              <w:t>$’000</w:t>
            </w:r>
          </w:p>
        </w:tc>
        <w:tc>
          <w:tcPr>
            <w:tcW w:w="814" w:type="dxa"/>
            <w:tcBorders>
              <w:top w:val="single" w:sz="4" w:space="0" w:color="auto"/>
              <w:left w:val="nil"/>
              <w:bottom w:val="single" w:sz="18" w:space="0" w:color="auto"/>
              <w:right w:val="nil"/>
            </w:tcBorders>
            <w:shd w:val="clear" w:color="auto" w:fill="auto"/>
            <w:noWrap/>
            <w:vAlign w:val="bottom"/>
            <w:hideMark/>
          </w:tcPr>
          <w:p w14:paraId="189242DB" w14:textId="77777777" w:rsidR="00BC2ECF" w:rsidRPr="00BC2ECF" w:rsidRDefault="00BC2ECF" w:rsidP="00E83BF7">
            <w:pPr>
              <w:spacing w:before="60" w:after="60"/>
              <w:jc w:val="right"/>
              <w:rPr>
                <w:rFonts w:cs="Open Sans"/>
                <w:sz w:val="18"/>
                <w:szCs w:val="18"/>
              </w:rPr>
            </w:pPr>
            <w:r w:rsidRPr="00BC2ECF">
              <w:rPr>
                <w:rFonts w:cs="Open Sans"/>
                <w:sz w:val="18"/>
                <w:szCs w:val="18"/>
              </w:rPr>
              <w:t>2019</w:t>
            </w:r>
          </w:p>
          <w:p w14:paraId="3E1B9224" w14:textId="77777777" w:rsidR="00BC2ECF" w:rsidRPr="00BC2ECF" w:rsidRDefault="00BC2ECF" w:rsidP="00E83BF7">
            <w:pPr>
              <w:spacing w:before="60" w:after="60"/>
              <w:jc w:val="right"/>
              <w:rPr>
                <w:rFonts w:cs="Open Sans"/>
                <w:sz w:val="18"/>
                <w:szCs w:val="18"/>
              </w:rPr>
            </w:pPr>
            <w:r w:rsidRPr="00BC2ECF">
              <w:rPr>
                <w:rFonts w:cs="Open Sans"/>
                <w:sz w:val="18"/>
                <w:szCs w:val="18"/>
              </w:rPr>
              <w:t>$’000</w:t>
            </w:r>
          </w:p>
        </w:tc>
        <w:tc>
          <w:tcPr>
            <w:tcW w:w="374" w:type="dxa"/>
            <w:tcBorders>
              <w:top w:val="single" w:sz="4" w:space="0" w:color="auto"/>
              <w:left w:val="nil"/>
              <w:bottom w:val="single" w:sz="18" w:space="0" w:color="auto"/>
              <w:right w:val="nil"/>
            </w:tcBorders>
            <w:shd w:val="clear" w:color="auto" w:fill="auto"/>
            <w:noWrap/>
            <w:vAlign w:val="bottom"/>
            <w:hideMark/>
          </w:tcPr>
          <w:p w14:paraId="42C24CF7" w14:textId="77777777" w:rsidR="00BC2ECF" w:rsidRPr="00BC2ECF" w:rsidRDefault="00BC2ECF" w:rsidP="00E83BF7">
            <w:pPr>
              <w:spacing w:before="60" w:after="60"/>
              <w:jc w:val="right"/>
              <w:rPr>
                <w:rFonts w:cs="Open Sans"/>
                <w:sz w:val="18"/>
                <w:szCs w:val="18"/>
              </w:rPr>
            </w:pPr>
          </w:p>
        </w:tc>
        <w:tc>
          <w:tcPr>
            <w:tcW w:w="1498" w:type="dxa"/>
            <w:tcBorders>
              <w:top w:val="single" w:sz="4" w:space="0" w:color="auto"/>
              <w:left w:val="nil"/>
              <w:bottom w:val="single" w:sz="18" w:space="0" w:color="auto"/>
              <w:right w:val="nil"/>
            </w:tcBorders>
            <w:shd w:val="clear" w:color="auto" w:fill="auto"/>
            <w:vAlign w:val="bottom"/>
            <w:hideMark/>
          </w:tcPr>
          <w:p w14:paraId="330F6A0F" w14:textId="77777777" w:rsidR="00BC2ECF" w:rsidRPr="00BC2ECF" w:rsidRDefault="00BC2ECF" w:rsidP="00E83BF7">
            <w:pPr>
              <w:spacing w:before="60" w:after="60"/>
              <w:jc w:val="right"/>
              <w:rPr>
                <w:rFonts w:cs="Open Sans"/>
                <w:sz w:val="18"/>
                <w:szCs w:val="18"/>
              </w:rPr>
            </w:pPr>
            <w:r w:rsidRPr="00BC2ECF">
              <w:rPr>
                <w:rFonts w:cs="Open Sans"/>
                <w:sz w:val="18"/>
                <w:szCs w:val="18"/>
              </w:rPr>
              <w:t>Original Budget</w:t>
            </w:r>
          </w:p>
          <w:p w14:paraId="7164A27B" w14:textId="77777777" w:rsidR="00BC2ECF" w:rsidRPr="00BC2ECF" w:rsidRDefault="00BC2ECF" w:rsidP="00E83BF7">
            <w:pPr>
              <w:spacing w:before="60" w:after="60"/>
              <w:jc w:val="right"/>
              <w:rPr>
                <w:rFonts w:cs="Open Sans"/>
                <w:sz w:val="18"/>
                <w:szCs w:val="18"/>
              </w:rPr>
            </w:pPr>
            <w:r w:rsidRPr="00BC2ECF">
              <w:rPr>
                <w:rFonts w:cs="Open Sans"/>
                <w:sz w:val="18"/>
                <w:szCs w:val="18"/>
              </w:rPr>
              <w:t>$’000</w:t>
            </w:r>
          </w:p>
        </w:tc>
      </w:tr>
      <w:tr w:rsidR="00BC2ECF" w:rsidRPr="00BC2ECF" w14:paraId="2D108ADE" w14:textId="77777777" w:rsidTr="00E83BF7">
        <w:trPr>
          <w:trHeight w:val="240"/>
        </w:trPr>
        <w:tc>
          <w:tcPr>
            <w:tcW w:w="4714" w:type="dxa"/>
            <w:tcBorders>
              <w:top w:val="single" w:sz="18" w:space="0" w:color="auto"/>
              <w:left w:val="nil"/>
              <w:bottom w:val="nil"/>
              <w:right w:val="nil"/>
            </w:tcBorders>
            <w:shd w:val="clear" w:color="auto" w:fill="auto"/>
            <w:noWrap/>
            <w:vAlign w:val="bottom"/>
            <w:hideMark/>
          </w:tcPr>
          <w:p w14:paraId="4D15D1A1" w14:textId="77777777" w:rsidR="00BC2ECF" w:rsidRPr="00BC2ECF" w:rsidRDefault="00BC2ECF" w:rsidP="00E83BF7">
            <w:pPr>
              <w:spacing w:before="60" w:after="60"/>
              <w:rPr>
                <w:rFonts w:cs="Open Sans"/>
                <w:b/>
                <w:bCs/>
                <w:sz w:val="18"/>
                <w:szCs w:val="18"/>
              </w:rPr>
            </w:pPr>
            <w:r w:rsidRPr="00BC2ECF">
              <w:rPr>
                <w:rFonts w:cs="Open Sans"/>
                <w:b/>
                <w:bCs/>
                <w:color w:val="107896"/>
                <w:sz w:val="18"/>
                <w:szCs w:val="18"/>
              </w:rPr>
              <w:t>ASSETS</w:t>
            </w:r>
          </w:p>
        </w:tc>
        <w:tc>
          <w:tcPr>
            <w:tcW w:w="1447" w:type="dxa"/>
            <w:tcBorders>
              <w:top w:val="single" w:sz="18" w:space="0" w:color="auto"/>
              <w:left w:val="nil"/>
              <w:bottom w:val="nil"/>
              <w:right w:val="nil"/>
            </w:tcBorders>
            <w:shd w:val="clear" w:color="auto" w:fill="auto"/>
            <w:noWrap/>
            <w:vAlign w:val="bottom"/>
            <w:hideMark/>
          </w:tcPr>
          <w:p w14:paraId="5917E740" w14:textId="77777777" w:rsidR="00BC2ECF" w:rsidRPr="00BC2ECF" w:rsidRDefault="00BC2ECF" w:rsidP="00E83BF7">
            <w:pPr>
              <w:spacing w:before="60" w:after="60"/>
              <w:rPr>
                <w:rFonts w:cs="Open Sans"/>
                <w:b/>
                <w:bCs/>
                <w:sz w:val="18"/>
                <w:szCs w:val="18"/>
              </w:rPr>
            </w:pPr>
          </w:p>
        </w:tc>
        <w:tc>
          <w:tcPr>
            <w:tcW w:w="873" w:type="dxa"/>
            <w:tcBorders>
              <w:top w:val="single" w:sz="18" w:space="0" w:color="auto"/>
              <w:left w:val="nil"/>
              <w:bottom w:val="nil"/>
              <w:right w:val="nil"/>
            </w:tcBorders>
            <w:shd w:val="clear" w:color="auto" w:fill="auto"/>
            <w:noWrap/>
            <w:vAlign w:val="bottom"/>
            <w:hideMark/>
          </w:tcPr>
          <w:p w14:paraId="050F7352" w14:textId="77777777" w:rsidR="00BC2ECF" w:rsidRPr="00BC2ECF" w:rsidRDefault="00BC2ECF" w:rsidP="00E83BF7">
            <w:pPr>
              <w:spacing w:before="60" w:after="60"/>
              <w:rPr>
                <w:rFonts w:cs="Open Sans"/>
                <w:sz w:val="18"/>
                <w:szCs w:val="18"/>
              </w:rPr>
            </w:pPr>
          </w:p>
        </w:tc>
        <w:tc>
          <w:tcPr>
            <w:tcW w:w="814" w:type="dxa"/>
            <w:tcBorders>
              <w:top w:val="single" w:sz="18" w:space="0" w:color="auto"/>
              <w:left w:val="nil"/>
              <w:bottom w:val="nil"/>
              <w:right w:val="nil"/>
            </w:tcBorders>
            <w:shd w:val="clear" w:color="auto" w:fill="auto"/>
            <w:noWrap/>
            <w:vAlign w:val="bottom"/>
            <w:hideMark/>
          </w:tcPr>
          <w:p w14:paraId="3CC7C7F0" w14:textId="77777777" w:rsidR="00BC2ECF" w:rsidRPr="00BC2ECF" w:rsidRDefault="00BC2ECF" w:rsidP="00E83BF7">
            <w:pPr>
              <w:spacing w:before="60" w:after="60"/>
              <w:rPr>
                <w:rFonts w:cs="Open Sans"/>
                <w:sz w:val="18"/>
                <w:szCs w:val="18"/>
              </w:rPr>
            </w:pPr>
          </w:p>
        </w:tc>
        <w:tc>
          <w:tcPr>
            <w:tcW w:w="374" w:type="dxa"/>
            <w:tcBorders>
              <w:top w:val="single" w:sz="18" w:space="0" w:color="auto"/>
              <w:left w:val="nil"/>
              <w:bottom w:val="nil"/>
              <w:right w:val="nil"/>
            </w:tcBorders>
            <w:shd w:val="clear" w:color="auto" w:fill="auto"/>
            <w:noWrap/>
            <w:vAlign w:val="bottom"/>
            <w:hideMark/>
          </w:tcPr>
          <w:p w14:paraId="574E1009" w14:textId="77777777" w:rsidR="00BC2ECF" w:rsidRPr="00BC2ECF" w:rsidRDefault="00BC2ECF" w:rsidP="00E83BF7">
            <w:pPr>
              <w:spacing w:before="60" w:after="60"/>
              <w:jc w:val="right"/>
              <w:rPr>
                <w:rFonts w:cs="Open Sans"/>
                <w:sz w:val="18"/>
                <w:szCs w:val="18"/>
              </w:rPr>
            </w:pPr>
          </w:p>
        </w:tc>
        <w:tc>
          <w:tcPr>
            <w:tcW w:w="1498" w:type="dxa"/>
            <w:tcBorders>
              <w:top w:val="single" w:sz="18" w:space="0" w:color="auto"/>
              <w:left w:val="nil"/>
              <w:bottom w:val="nil"/>
              <w:right w:val="nil"/>
            </w:tcBorders>
            <w:shd w:val="clear" w:color="auto" w:fill="auto"/>
            <w:noWrap/>
            <w:vAlign w:val="bottom"/>
            <w:hideMark/>
          </w:tcPr>
          <w:p w14:paraId="68CA1EE8" w14:textId="77777777" w:rsidR="00BC2ECF" w:rsidRPr="00BC2ECF" w:rsidRDefault="00BC2ECF" w:rsidP="00E83BF7">
            <w:pPr>
              <w:spacing w:before="60" w:after="60"/>
              <w:jc w:val="right"/>
              <w:rPr>
                <w:rFonts w:cs="Open Sans"/>
                <w:sz w:val="18"/>
                <w:szCs w:val="18"/>
              </w:rPr>
            </w:pPr>
          </w:p>
        </w:tc>
      </w:tr>
      <w:tr w:rsidR="00BC2ECF" w:rsidRPr="00BC2ECF" w14:paraId="15B43766" w14:textId="77777777" w:rsidTr="00E83BF7">
        <w:trPr>
          <w:trHeight w:val="240"/>
        </w:trPr>
        <w:tc>
          <w:tcPr>
            <w:tcW w:w="4714" w:type="dxa"/>
            <w:tcBorders>
              <w:top w:val="nil"/>
              <w:left w:val="nil"/>
              <w:bottom w:val="nil"/>
              <w:right w:val="nil"/>
            </w:tcBorders>
            <w:shd w:val="clear" w:color="auto" w:fill="auto"/>
            <w:noWrap/>
            <w:vAlign w:val="bottom"/>
            <w:hideMark/>
          </w:tcPr>
          <w:p w14:paraId="6EAC1F4B" w14:textId="77777777" w:rsidR="00BC2ECF" w:rsidRPr="00BC2ECF" w:rsidRDefault="00BC2ECF" w:rsidP="00E83BF7">
            <w:pPr>
              <w:spacing w:before="60" w:after="60"/>
              <w:rPr>
                <w:rFonts w:cs="Open Sans"/>
                <w:b/>
                <w:bCs/>
                <w:sz w:val="18"/>
                <w:szCs w:val="18"/>
              </w:rPr>
            </w:pPr>
            <w:r w:rsidRPr="00BC2ECF">
              <w:rPr>
                <w:rFonts w:cs="Open Sans"/>
                <w:b/>
                <w:bCs/>
                <w:sz w:val="18"/>
                <w:szCs w:val="18"/>
              </w:rPr>
              <w:t>Financial assets</w:t>
            </w:r>
          </w:p>
        </w:tc>
        <w:tc>
          <w:tcPr>
            <w:tcW w:w="1447" w:type="dxa"/>
            <w:tcBorders>
              <w:top w:val="nil"/>
              <w:left w:val="nil"/>
              <w:bottom w:val="nil"/>
              <w:right w:val="nil"/>
            </w:tcBorders>
            <w:shd w:val="clear" w:color="auto" w:fill="auto"/>
            <w:noWrap/>
            <w:vAlign w:val="bottom"/>
            <w:hideMark/>
          </w:tcPr>
          <w:p w14:paraId="5C39665F" w14:textId="77777777" w:rsidR="00BC2ECF" w:rsidRPr="00BC2ECF" w:rsidRDefault="00BC2ECF" w:rsidP="00E83BF7">
            <w:pPr>
              <w:spacing w:before="60" w:after="60"/>
              <w:rPr>
                <w:rFonts w:cs="Open Sans"/>
                <w:b/>
                <w:bCs/>
                <w:sz w:val="18"/>
                <w:szCs w:val="18"/>
              </w:rPr>
            </w:pPr>
          </w:p>
        </w:tc>
        <w:tc>
          <w:tcPr>
            <w:tcW w:w="873" w:type="dxa"/>
            <w:tcBorders>
              <w:top w:val="nil"/>
              <w:left w:val="nil"/>
              <w:bottom w:val="nil"/>
              <w:right w:val="nil"/>
            </w:tcBorders>
            <w:shd w:val="clear" w:color="auto" w:fill="auto"/>
            <w:noWrap/>
            <w:vAlign w:val="bottom"/>
            <w:hideMark/>
          </w:tcPr>
          <w:p w14:paraId="21193A88" w14:textId="77777777" w:rsidR="00BC2ECF" w:rsidRPr="00BC2ECF" w:rsidRDefault="00BC2ECF" w:rsidP="00E83BF7">
            <w:pPr>
              <w:spacing w:before="60" w:after="60"/>
              <w:rPr>
                <w:rFonts w:cs="Open Sans"/>
                <w:sz w:val="18"/>
                <w:szCs w:val="18"/>
              </w:rPr>
            </w:pPr>
          </w:p>
        </w:tc>
        <w:tc>
          <w:tcPr>
            <w:tcW w:w="814" w:type="dxa"/>
            <w:tcBorders>
              <w:top w:val="nil"/>
              <w:left w:val="nil"/>
              <w:bottom w:val="nil"/>
              <w:right w:val="nil"/>
            </w:tcBorders>
            <w:shd w:val="clear" w:color="auto" w:fill="auto"/>
            <w:noWrap/>
            <w:vAlign w:val="bottom"/>
            <w:hideMark/>
          </w:tcPr>
          <w:p w14:paraId="5FE73C16" w14:textId="77777777" w:rsidR="00BC2ECF" w:rsidRPr="00BC2ECF" w:rsidRDefault="00BC2ECF" w:rsidP="00E83BF7">
            <w:pPr>
              <w:spacing w:before="60" w:after="60"/>
              <w:jc w:val="right"/>
              <w:rPr>
                <w:rFonts w:cs="Open Sans"/>
                <w:sz w:val="18"/>
                <w:szCs w:val="18"/>
              </w:rPr>
            </w:pPr>
          </w:p>
        </w:tc>
        <w:tc>
          <w:tcPr>
            <w:tcW w:w="374" w:type="dxa"/>
            <w:tcBorders>
              <w:top w:val="nil"/>
              <w:left w:val="nil"/>
              <w:bottom w:val="nil"/>
              <w:right w:val="nil"/>
            </w:tcBorders>
            <w:shd w:val="clear" w:color="auto" w:fill="auto"/>
            <w:noWrap/>
            <w:vAlign w:val="bottom"/>
            <w:hideMark/>
          </w:tcPr>
          <w:p w14:paraId="44F8F92D" w14:textId="77777777" w:rsidR="00BC2ECF" w:rsidRPr="00BC2ECF" w:rsidRDefault="00BC2ECF" w:rsidP="00E83BF7">
            <w:pPr>
              <w:spacing w:before="60" w:after="60"/>
              <w:jc w:val="right"/>
              <w:rPr>
                <w:rFonts w:cs="Open Sans"/>
                <w:sz w:val="18"/>
                <w:szCs w:val="18"/>
              </w:rPr>
            </w:pPr>
          </w:p>
        </w:tc>
        <w:tc>
          <w:tcPr>
            <w:tcW w:w="1498" w:type="dxa"/>
            <w:tcBorders>
              <w:top w:val="nil"/>
              <w:left w:val="nil"/>
              <w:bottom w:val="nil"/>
              <w:right w:val="nil"/>
            </w:tcBorders>
            <w:shd w:val="clear" w:color="auto" w:fill="auto"/>
            <w:noWrap/>
            <w:vAlign w:val="bottom"/>
            <w:hideMark/>
          </w:tcPr>
          <w:p w14:paraId="1E7BFD61" w14:textId="77777777" w:rsidR="00BC2ECF" w:rsidRPr="00BC2ECF" w:rsidRDefault="00BC2ECF" w:rsidP="00E83BF7">
            <w:pPr>
              <w:spacing w:before="60" w:after="60"/>
              <w:jc w:val="right"/>
              <w:rPr>
                <w:rFonts w:cs="Open Sans"/>
                <w:sz w:val="18"/>
                <w:szCs w:val="18"/>
              </w:rPr>
            </w:pPr>
          </w:p>
        </w:tc>
      </w:tr>
      <w:tr w:rsidR="00BC2ECF" w:rsidRPr="00BC2ECF" w14:paraId="164E2846" w14:textId="77777777" w:rsidTr="00E83BF7">
        <w:trPr>
          <w:trHeight w:val="240"/>
        </w:trPr>
        <w:tc>
          <w:tcPr>
            <w:tcW w:w="4714" w:type="dxa"/>
            <w:tcBorders>
              <w:top w:val="nil"/>
              <w:left w:val="nil"/>
              <w:right w:val="nil"/>
            </w:tcBorders>
            <w:shd w:val="clear" w:color="auto" w:fill="auto"/>
            <w:noWrap/>
            <w:vAlign w:val="bottom"/>
            <w:hideMark/>
          </w:tcPr>
          <w:p w14:paraId="3DBE10A2" w14:textId="77777777" w:rsidR="00BC2ECF" w:rsidRPr="00BC2ECF" w:rsidRDefault="00BC2ECF" w:rsidP="00E83BF7">
            <w:pPr>
              <w:spacing w:before="60" w:after="60"/>
              <w:ind w:firstLineChars="200" w:firstLine="360"/>
              <w:rPr>
                <w:rFonts w:cs="Open Sans"/>
                <w:sz w:val="18"/>
                <w:szCs w:val="18"/>
              </w:rPr>
            </w:pPr>
            <w:r w:rsidRPr="00BC2ECF">
              <w:rPr>
                <w:rFonts w:cs="Open Sans"/>
                <w:sz w:val="18"/>
                <w:szCs w:val="18"/>
              </w:rPr>
              <w:t>Cash</w:t>
            </w:r>
          </w:p>
        </w:tc>
        <w:tc>
          <w:tcPr>
            <w:tcW w:w="1447" w:type="dxa"/>
            <w:tcBorders>
              <w:top w:val="nil"/>
              <w:left w:val="nil"/>
              <w:right w:val="nil"/>
            </w:tcBorders>
            <w:shd w:val="clear" w:color="auto" w:fill="auto"/>
            <w:noWrap/>
            <w:vAlign w:val="bottom"/>
            <w:hideMark/>
          </w:tcPr>
          <w:p w14:paraId="3F90E2C1" w14:textId="77777777" w:rsidR="00BC2ECF" w:rsidRPr="00BC2ECF" w:rsidRDefault="009B22C8" w:rsidP="00E83BF7">
            <w:pPr>
              <w:spacing w:before="60" w:after="60"/>
              <w:rPr>
                <w:rFonts w:cs="Open Sans"/>
                <w:color w:val="000000"/>
                <w:sz w:val="18"/>
                <w:szCs w:val="18"/>
              </w:rPr>
            </w:pPr>
            <w:hyperlink r:id="rId55" w:anchor="FPO2.1!E9" w:history="1">
              <w:r w:rsidR="00BC2ECF" w:rsidRPr="00BC2ECF">
                <w:rPr>
                  <w:rFonts w:cs="Open Sans"/>
                  <w:color w:val="000000"/>
                  <w:sz w:val="18"/>
                  <w:szCs w:val="18"/>
                </w:rPr>
                <w:t>2.1A</w:t>
              </w:r>
            </w:hyperlink>
          </w:p>
        </w:tc>
        <w:tc>
          <w:tcPr>
            <w:tcW w:w="873" w:type="dxa"/>
            <w:tcBorders>
              <w:top w:val="nil"/>
              <w:left w:val="nil"/>
              <w:right w:val="nil"/>
            </w:tcBorders>
            <w:shd w:val="clear" w:color="auto" w:fill="auto"/>
            <w:noWrap/>
            <w:vAlign w:val="bottom"/>
            <w:hideMark/>
          </w:tcPr>
          <w:p w14:paraId="3457E007" w14:textId="77777777" w:rsidR="00BC2ECF" w:rsidRPr="00BC2ECF" w:rsidRDefault="00BC2ECF" w:rsidP="00E83BF7">
            <w:pPr>
              <w:spacing w:before="60" w:after="60"/>
              <w:jc w:val="right"/>
              <w:rPr>
                <w:rFonts w:cs="Open Sans"/>
                <w:b/>
                <w:bCs/>
                <w:sz w:val="18"/>
                <w:szCs w:val="18"/>
              </w:rPr>
            </w:pPr>
            <w:r w:rsidRPr="00BC2ECF">
              <w:rPr>
                <w:rFonts w:cs="Open Sans"/>
                <w:b/>
                <w:bCs/>
                <w:sz w:val="18"/>
                <w:szCs w:val="18"/>
              </w:rPr>
              <w:t xml:space="preserve">2,575 </w:t>
            </w:r>
          </w:p>
        </w:tc>
        <w:tc>
          <w:tcPr>
            <w:tcW w:w="814" w:type="dxa"/>
            <w:tcBorders>
              <w:top w:val="nil"/>
              <w:left w:val="nil"/>
              <w:right w:val="nil"/>
            </w:tcBorders>
            <w:shd w:val="clear" w:color="auto" w:fill="auto"/>
            <w:noWrap/>
            <w:vAlign w:val="bottom"/>
            <w:hideMark/>
          </w:tcPr>
          <w:p w14:paraId="2A3A452F" w14:textId="77777777" w:rsidR="00BC2ECF" w:rsidRPr="00BC2ECF" w:rsidRDefault="00BC2ECF" w:rsidP="00E83BF7">
            <w:pPr>
              <w:spacing w:before="60" w:after="60"/>
              <w:jc w:val="right"/>
              <w:rPr>
                <w:rFonts w:cs="Open Sans"/>
                <w:sz w:val="18"/>
                <w:szCs w:val="18"/>
              </w:rPr>
            </w:pPr>
            <w:r w:rsidRPr="00BC2ECF">
              <w:rPr>
                <w:rFonts w:cs="Open Sans"/>
                <w:sz w:val="18"/>
                <w:szCs w:val="18"/>
              </w:rPr>
              <w:t xml:space="preserve">6,942 </w:t>
            </w:r>
          </w:p>
        </w:tc>
        <w:tc>
          <w:tcPr>
            <w:tcW w:w="374" w:type="dxa"/>
            <w:tcBorders>
              <w:top w:val="nil"/>
              <w:left w:val="nil"/>
              <w:right w:val="nil"/>
            </w:tcBorders>
            <w:shd w:val="clear" w:color="auto" w:fill="auto"/>
            <w:noWrap/>
            <w:vAlign w:val="bottom"/>
            <w:hideMark/>
          </w:tcPr>
          <w:p w14:paraId="187CF158" w14:textId="77777777" w:rsidR="00BC2ECF" w:rsidRPr="00BC2ECF" w:rsidRDefault="00BC2ECF" w:rsidP="00E83BF7">
            <w:pPr>
              <w:spacing w:before="60" w:after="60"/>
              <w:jc w:val="right"/>
              <w:rPr>
                <w:rFonts w:cs="Open Sans"/>
                <w:sz w:val="18"/>
                <w:szCs w:val="18"/>
              </w:rPr>
            </w:pPr>
          </w:p>
        </w:tc>
        <w:tc>
          <w:tcPr>
            <w:tcW w:w="1498" w:type="dxa"/>
            <w:tcBorders>
              <w:top w:val="nil"/>
              <w:left w:val="nil"/>
              <w:right w:val="nil"/>
            </w:tcBorders>
            <w:shd w:val="clear" w:color="auto" w:fill="auto"/>
            <w:noWrap/>
            <w:vAlign w:val="bottom"/>
            <w:hideMark/>
          </w:tcPr>
          <w:p w14:paraId="0C438B92" w14:textId="77777777" w:rsidR="00BC2ECF" w:rsidRPr="00BC2ECF" w:rsidRDefault="00BC2ECF" w:rsidP="00E83BF7">
            <w:pPr>
              <w:spacing w:before="60" w:after="60"/>
              <w:jc w:val="right"/>
              <w:rPr>
                <w:rFonts w:cs="Open Sans"/>
                <w:sz w:val="18"/>
                <w:szCs w:val="18"/>
              </w:rPr>
            </w:pPr>
            <w:r w:rsidRPr="00BC2ECF">
              <w:rPr>
                <w:rFonts w:cs="Open Sans"/>
                <w:sz w:val="18"/>
                <w:szCs w:val="18"/>
              </w:rPr>
              <w:t xml:space="preserve">3,779 </w:t>
            </w:r>
          </w:p>
        </w:tc>
      </w:tr>
      <w:tr w:rsidR="00BC2ECF" w:rsidRPr="00BC2ECF" w14:paraId="679FEF36" w14:textId="77777777" w:rsidTr="00E83BF7">
        <w:trPr>
          <w:trHeight w:val="240"/>
        </w:trPr>
        <w:tc>
          <w:tcPr>
            <w:tcW w:w="4714" w:type="dxa"/>
            <w:tcBorders>
              <w:top w:val="nil"/>
              <w:left w:val="nil"/>
              <w:bottom w:val="single" w:sz="4" w:space="0" w:color="auto"/>
              <w:right w:val="nil"/>
            </w:tcBorders>
            <w:shd w:val="clear" w:color="auto" w:fill="auto"/>
            <w:noWrap/>
            <w:vAlign w:val="bottom"/>
            <w:hideMark/>
          </w:tcPr>
          <w:p w14:paraId="4F6BBCCD" w14:textId="77777777" w:rsidR="00BC2ECF" w:rsidRPr="00BC2ECF" w:rsidRDefault="00BC2ECF" w:rsidP="00E83BF7">
            <w:pPr>
              <w:spacing w:before="60" w:after="60"/>
              <w:ind w:firstLineChars="200" w:firstLine="360"/>
              <w:rPr>
                <w:rFonts w:cs="Open Sans"/>
                <w:sz w:val="18"/>
                <w:szCs w:val="18"/>
              </w:rPr>
            </w:pPr>
            <w:r w:rsidRPr="00BC2ECF">
              <w:rPr>
                <w:rFonts w:cs="Open Sans"/>
                <w:sz w:val="18"/>
                <w:szCs w:val="18"/>
              </w:rPr>
              <w:t>Trade and Other Receivables</w:t>
            </w:r>
          </w:p>
        </w:tc>
        <w:tc>
          <w:tcPr>
            <w:tcW w:w="1447" w:type="dxa"/>
            <w:tcBorders>
              <w:top w:val="nil"/>
              <w:left w:val="nil"/>
              <w:bottom w:val="single" w:sz="4" w:space="0" w:color="auto"/>
              <w:right w:val="nil"/>
            </w:tcBorders>
            <w:shd w:val="clear" w:color="auto" w:fill="auto"/>
            <w:noWrap/>
            <w:vAlign w:val="bottom"/>
            <w:hideMark/>
          </w:tcPr>
          <w:p w14:paraId="7336E73A" w14:textId="77777777" w:rsidR="00BC2ECF" w:rsidRPr="00BC2ECF" w:rsidRDefault="009B22C8" w:rsidP="00E83BF7">
            <w:pPr>
              <w:spacing w:before="60" w:after="60"/>
              <w:rPr>
                <w:rFonts w:cs="Open Sans"/>
                <w:color w:val="000000"/>
                <w:sz w:val="18"/>
                <w:szCs w:val="18"/>
              </w:rPr>
            </w:pPr>
            <w:hyperlink r:id="rId56" w:anchor="FPO2.1!E17" w:history="1">
              <w:r w:rsidR="00BC2ECF" w:rsidRPr="00BC2ECF">
                <w:rPr>
                  <w:rFonts w:cs="Open Sans"/>
                  <w:color w:val="000000"/>
                  <w:sz w:val="18"/>
                  <w:szCs w:val="18"/>
                </w:rPr>
                <w:t>2.1B</w:t>
              </w:r>
            </w:hyperlink>
          </w:p>
        </w:tc>
        <w:tc>
          <w:tcPr>
            <w:tcW w:w="873" w:type="dxa"/>
            <w:tcBorders>
              <w:top w:val="nil"/>
              <w:left w:val="nil"/>
              <w:bottom w:val="single" w:sz="4" w:space="0" w:color="auto"/>
              <w:right w:val="nil"/>
            </w:tcBorders>
            <w:shd w:val="clear" w:color="auto" w:fill="auto"/>
            <w:noWrap/>
            <w:vAlign w:val="bottom"/>
            <w:hideMark/>
          </w:tcPr>
          <w:p w14:paraId="1C518559" w14:textId="77777777" w:rsidR="00BC2ECF" w:rsidRPr="00BC2ECF" w:rsidRDefault="00BC2ECF" w:rsidP="00E83BF7">
            <w:pPr>
              <w:spacing w:before="60" w:after="60"/>
              <w:jc w:val="right"/>
              <w:rPr>
                <w:rFonts w:cs="Open Sans"/>
                <w:b/>
                <w:bCs/>
                <w:sz w:val="18"/>
                <w:szCs w:val="18"/>
              </w:rPr>
            </w:pPr>
            <w:r w:rsidRPr="00BC2ECF">
              <w:rPr>
                <w:rFonts w:cs="Open Sans"/>
                <w:b/>
                <w:bCs/>
                <w:sz w:val="18"/>
                <w:szCs w:val="18"/>
              </w:rPr>
              <w:t xml:space="preserve">3,317 </w:t>
            </w:r>
          </w:p>
        </w:tc>
        <w:tc>
          <w:tcPr>
            <w:tcW w:w="814" w:type="dxa"/>
            <w:tcBorders>
              <w:top w:val="nil"/>
              <w:left w:val="nil"/>
              <w:bottom w:val="single" w:sz="4" w:space="0" w:color="auto"/>
              <w:right w:val="nil"/>
            </w:tcBorders>
            <w:shd w:val="clear" w:color="auto" w:fill="auto"/>
            <w:noWrap/>
            <w:vAlign w:val="bottom"/>
            <w:hideMark/>
          </w:tcPr>
          <w:p w14:paraId="7E7562BF" w14:textId="77777777" w:rsidR="00BC2ECF" w:rsidRPr="00BC2ECF" w:rsidRDefault="00BC2ECF" w:rsidP="00E83BF7">
            <w:pPr>
              <w:spacing w:before="60" w:after="60"/>
              <w:jc w:val="right"/>
              <w:rPr>
                <w:rFonts w:cs="Open Sans"/>
                <w:sz w:val="18"/>
                <w:szCs w:val="18"/>
              </w:rPr>
            </w:pPr>
            <w:r w:rsidRPr="00BC2ECF">
              <w:rPr>
                <w:rFonts w:cs="Open Sans"/>
                <w:sz w:val="18"/>
                <w:szCs w:val="18"/>
              </w:rPr>
              <w:t xml:space="preserve">1,541 </w:t>
            </w:r>
          </w:p>
        </w:tc>
        <w:tc>
          <w:tcPr>
            <w:tcW w:w="374" w:type="dxa"/>
            <w:tcBorders>
              <w:top w:val="nil"/>
              <w:left w:val="nil"/>
              <w:bottom w:val="single" w:sz="4" w:space="0" w:color="auto"/>
              <w:right w:val="nil"/>
            </w:tcBorders>
            <w:shd w:val="clear" w:color="auto" w:fill="auto"/>
            <w:noWrap/>
            <w:vAlign w:val="bottom"/>
            <w:hideMark/>
          </w:tcPr>
          <w:p w14:paraId="785A3B29" w14:textId="77777777" w:rsidR="00BC2ECF" w:rsidRPr="00BC2ECF" w:rsidRDefault="00BC2ECF" w:rsidP="00E83BF7">
            <w:pPr>
              <w:spacing w:before="60" w:after="60"/>
              <w:jc w:val="right"/>
              <w:rPr>
                <w:rFonts w:cs="Open Sans"/>
                <w:sz w:val="18"/>
                <w:szCs w:val="18"/>
              </w:rPr>
            </w:pPr>
          </w:p>
        </w:tc>
        <w:tc>
          <w:tcPr>
            <w:tcW w:w="1498" w:type="dxa"/>
            <w:tcBorders>
              <w:top w:val="nil"/>
              <w:left w:val="nil"/>
              <w:bottom w:val="single" w:sz="4" w:space="0" w:color="auto"/>
              <w:right w:val="nil"/>
            </w:tcBorders>
            <w:shd w:val="clear" w:color="auto" w:fill="auto"/>
            <w:noWrap/>
            <w:vAlign w:val="bottom"/>
            <w:hideMark/>
          </w:tcPr>
          <w:p w14:paraId="389C84D0" w14:textId="77777777" w:rsidR="00BC2ECF" w:rsidRPr="00BC2ECF" w:rsidRDefault="00BC2ECF" w:rsidP="00E83BF7">
            <w:pPr>
              <w:spacing w:before="60" w:after="60"/>
              <w:jc w:val="right"/>
              <w:rPr>
                <w:rFonts w:cs="Open Sans"/>
                <w:sz w:val="18"/>
                <w:szCs w:val="18"/>
              </w:rPr>
            </w:pPr>
            <w:r w:rsidRPr="00BC2ECF">
              <w:rPr>
                <w:rFonts w:cs="Open Sans"/>
                <w:sz w:val="18"/>
                <w:szCs w:val="18"/>
              </w:rPr>
              <w:t xml:space="preserve">822 </w:t>
            </w:r>
          </w:p>
        </w:tc>
      </w:tr>
      <w:tr w:rsidR="00BC2ECF" w:rsidRPr="00BC2ECF" w14:paraId="10D365AF" w14:textId="77777777" w:rsidTr="00E83BF7">
        <w:trPr>
          <w:trHeight w:val="240"/>
        </w:trPr>
        <w:tc>
          <w:tcPr>
            <w:tcW w:w="4714" w:type="dxa"/>
            <w:tcBorders>
              <w:top w:val="single" w:sz="4" w:space="0" w:color="auto"/>
              <w:left w:val="nil"/>
              <w:bottom w:val="single" w:sz="4" w:space="0" w:color="auto"/>
              <w:right w:val="nil"/>
            </w:tcBorders>
            <w:shd w:val="clear" w:color="auto" w:fill="auto"/>
            <w:noWrap/>
            <w:vAlign w:val="bottom"/>
            <w:hideMark/>
          </w:tcPr>
          <w:p w14:paraId="7DA8C7AD" w14:textId="77777777" w:rsidR="00BC2ECF" w:rsidRPr="00BC2ECF" w:rsidRDefault="00BC2ECF" w:rsidP="00E83BF7">
            <w:pPr>
              <w:spacing w:before="60" w:after="60"/>
              <w:rPr>
                <w:rFonts w:cs="Open Sans"/>
                <w:b/>
                <w:bCs/>
                <w:sz w:val="18"/>
                <w:szCs w:val="18"/>
              </w:rPr>
            </w:pPr>
            <w:r w:rsidRPr="00BC2ECF">
              <w:rPr>
                <w:rFonts w:cs="Open Sans"/>
                <w:b/>
                <w:bCs/>
                <w:sz w:val="18"/>
                <w:szCs w:val="18"/>
              </w:rPr>
              <w:t>Total financial assets</w:t>
            </w:r>
          </w:p>
        </w:tc>
        <w:tc>
          <w:tcPr>
            <w:tcW w:w="1447" w:type="dxa"/>
            <w:tcBorders>
              <w:top w:val="single" w:sz="4" w:space="0" w:color="auto"/>
              <w:left w:val="nil"/>
              <w:bottom w:val="single" w:sz="4" w:space="0" w:color="auto"/>
              <w:right w:val="nil"/>
            </w:tcBorders>
            <w:shd w:val="clear" w:color="auto" w:fill="auto"/>
            <w:noWrap/>
            <w:vAlign w:val="bottom"/>
            <w:hideMark/>
          </w:tcPr>
          <w:p w14:paraId="4F01289D" w14:textId="77777777" w:rsidR="00BC2ECF" w:rsidRPr="00BC2ECF" w:rsidRDefault="00BC2ECF" w:rsidP="00E83BF7">
            <w:pPr>
              <w:spacing w:before="60" w:after="60"/>
              <w:rPr>
                <w:rFonts w:cs="Open Sans"/>
                <w:b/>
                <w:bCs/>
                <w:sz w:val="18"/>
                <w:szCs w:val="18"/>
              </w:rPr>
            </w:pPr>
          </w:p>
        </w:tc>
        <w:tc>
          <w:tcPr>
            <w:tcW w:w="873" w:type="dxa"/>
            <w:tcBorders>
              <w:top w:val="single" w:sz="4" w:space="0" w:color="auto"/>
              <w:left w:val="nil"/>
              <w:bottom w:val="single" w:sz="4" w:space="0" w:color="auto"/>
              <w:right w:val="nil"/>
            </w:tcBorders>
            <w:shd w:val="clear" w:color="auto" w:fill="auto"/>
            <w:noWrap/>
            <w:vAlign w:val="bottom"/>
            <w:hideMark/>
          </w:tcPr>
          <w:p w14:paraId="7A7FF71B" w14:textId="77777777" w:rsidR="00BC2ECF" w:rsidRPr="00BC2ECF" w:rsidRDefault="00BC2ECF" w:rsidP="00E83BF7">
            <w:pPr>
              <w:spacing w:before="60" w:after="60"/>
              <w:jc w:val="right"/>
              <w:rPr>
                <w:rFonts w:cs="Open Sans"/>
                <w:b/>
                <w:bCs/>
                <w:sz w:val="18"/>
                <w:szCs w:val="18"/>
              </w:rPr>
            </w:pPr>
            <w:r w:rsidRPr="00BC2ECF">
              <w:rPr>
                <w:rFonts w:cs="Open Sans"/>
                <w:b/>
                <w:bCs/>
                <w:sz w:val="18"/>
                <w:szCs w:val="18"/>
              </w:rPr>
              <w:t xml:space="preserve">5,892 </w:t>
            </w:r>
          </w:p>
        </w:tc>
        <w:tc>
          <w:tcPr>
            <w:tcW w:w="814" w:type="dxa"/>
            <w:tcBorders>
              <w:top w:val="single" w:sz="4" w:space="0" w:color="auto"/>
              <w:left w:val="nil"/>
              <w:bottom w:val="single" w:sz="4" w:space="0" w:color="auto"/>
              <w:right w:val="nil"/>
            </w:tcBorders>
            <w:shd w:val="clear" w:color="auto" w:fill="auto"/>
            <w:noWrap/>
            <w:vAlign w:val="bottom"/>
            <w:hideMark/>
          </w:tcPr>
          <w:p w14:paraId="1A37D27A" w14:textId="77777777" w:rsidR="00BC2ECF" w:rsidRPr="00BC2ECF" w:rsidRDefault="00BC2ECF" w:rsidP="00E83BF7">
            <w:pPr>
              <w:spacing w:before="60" w:after="60"/>
              <w:jc w:val="right"/>
              <w:rPr>
                <w:rFonts w:cs="Open Sans"/>
                <w:sz w:val="18"/>
                <w:szCs w:val="18"/>
              </w:rPr>
            </w:pPr>
            <w:r w:rsidRPr="00BC2ECF">
              <w:rPr>
                <w:rFonts w:cs="Open Sans"/>
                <w:sz w:val="18"/>
                <w:szCs w:val="18"/>
              </w:rPr>
              <w:t xml:space="preserve">8,482 </w:t>
            </w:r>
          </w:p>
        </w:tc>
        <w:tc>
          <w:tcPr>
            <w:tcW w:w="374" w:type="dxa"/>
            <w:tcBorders>
              <w:top w:val="single" w:sz="4" w:space="0" w:color="auto"/>
              <w:left w:val="nil"/>
              <w:bottom w:val="single" w:sz="4" w:space="0" w:color="auto"/>
              <w:right w:val="nil"/>
            </w:tcBorders>
            <w:shd w:val="clear" w:color="auto" w:fill="auto"/>
            <w:noWrap/>
            <w:vAlign w:val="bottom"/>
            <w:hideMark/>
          </w:tcPr>
          <w:p w14:paraId="6A925BF9" w14:textId="77777777" w:rsidR="00BC2ECF" w:rsidRPr="00BC2ECF" w:rsidRDefault="00BC2ECF" w:rsidP="00E83BF7">
            <w:pPr>
              <w:spacing w:before="60" w:after="60"/>
              <w:jc w:val="right"/>
              <w:rPr>
                <w:rFonts w:cs="Open Sans"/>
                <w:sz w:val="18"/>
                <w:szCs w:val="18"/>
              </w:rPr>
            </w:pPr>
          </w:p>
        </w:tc>
        <w:tc>
          <w:tcPr>
            <w:tcW w:w="1498" w:type="dxa"/>
            <w:tcBorders>
              <w:top w:val="single" w:sz="4" w:space="0" w:color="auto"/>
              <w:left w:val="nil"/>
              <w:bottom w:val="single" w:sz="4" w:space="0" w:color="auto"/>
              <w:right w:val="nil"/>
            </w:tcBorders>
            <w:shd w:val="clear" w:color="auto" w:fill="auto"/>
            <w:noWrap/>
            <w:vAlign w:val="bottom"/>
            <w:hideMark/>
          </w:tcPr>
          <w:p w14:paraId="0BDF4E81" w14:textId="77777777" w:rsidR="00BC2ECF" w:rsidRPr="00BC2ECF" w:rsidRDefault="00BC2ECF" w:rsidP="00E83BF7">
            <w:pPr>
              <w:spacing w:before="60" w:after="60"/>
              <w:jc w:val="right"/>
              <w:rPr>
                <w:rFonts w:cs="Open Sans"/>
                <w:sz w:val="18"/>
                <w:szCs w:val="18"/>
              </w:rPr>
            </w:pPr>
            <w:r w:rsidRPr="00BC2ECF">
              <w:rPr>
                <w:rFonts w:cs="Open Sans"/>
                <w:sz w:val="18"/>
                <w:szCs w:val="18"/>
              </w:rPr>
              <w:t xml:space="preserve">4,601 </w:t>
            </w:r>
          </w:p>
        </w:tc>
      </w:tr>
      <w:tr w:rsidR="00BC2ECF" w:rsidRPr="00BC2ECF" w14:paraId="654D6377" w14:textId="77777777" w:rsidTr="00E83BF7">
        <w:trPr>
          <w:trHeight w:val="115"/>
        </w:trPr>
        <w:tc>
          <w:tcPr>
            <w:tcW w:w="9720" w:type="dxa"/>
            <w:gridSpan w:val="6"/>
            <w:tcBorders>
              <w:top w:val="single" w:sz="4" w:space="0" w:color="auto"/>
              <w:left w:val="nil"/>
              <w:bottom w:val="nil"/>
              <w:right w:val="nil"/>
            </w:tcBorders>
            <w:shd w:val="clear" w:color="auto" w:fill="auto"/>
            <w:noWrap/>
            <w:vAlign w:val="bottom"/>
            <w:hideMark/>
          </w:tcPr>
          <w:p w14:paraId="18F0B49B" w14:textId="77777777" w:rsidR="00BC2ECF" w:rsidRPr="00BC2ECF" w:rsidRDefault="00BC2ECF" w:rsidP="00E83BF7">
            <w:pPr>
              <w:spacing w:before="60" w:after="60"/>
              <w:jc w:val="right"/>
              <w:rPr>
                <w:rFonts w:cs="Open Sans"/>
                <w:sz w:val="18"/>
                <w:szCs w:val="18"/>
              </w:rPr>
            </w:pPr>
          </w:p>
        </w:tc>
      </w:tr>
      <w:tr w:rsidR="00BC2ECF" w:rsidRPr="00BC2ECF" w14:paraId="4D786AC0" w14:textId="77777777" w:rsidTr="00E83BF7">
        <w:trPr>
          <w:trHeight w:val="240"/>
        </w:trPr>
        <w:tc>
          <w:tcPr>
            <w:tcW w:w="4714" w:type="dxa"/>
            <w:tcBorders>
              <w:top w:val="nil"/>
              <w:left w:val="nil"/>
              <w:bottom w:val="nil"/>
              <w:right w:val="nil"/>
            </w:tcBorders>
            <w:shd w:val="clear" w:color="auto" w:fill="auto"/>
            <w:noWrap/>
            <w:vAlign w:val="bottom"/>
            <w:hideMark/>
          </w:tcPr>
          <w:p w14:paraId="64EDBF2B" w14:textId="77777777" w:rsidR="00BC2ECF" w:rsidRPr="00BC2ECF" w:rsidRDefault="00BC2ECF" w:rsidP="00E83BF7">
            <w:pPr>
              <w:spacing w:before="60" w:after="60"/>
              <w:rPr>
                <w:rFonts w:cs="Open Sans"/>
                <w:b/>
                <w:bCs/>
                <w:sz w:val="18"/>
                <w:szCs w:val="18"/>
              </w:rPr>
            </w:pPr>
            <w:r w:rsidRPr="00BC2ECF">
              <w:rPr>
                <w:rFonts w:cs="Open Sans"/>
                <w:b/>
                <w:bCs/>
                <w:sz w:val="18"/>
                <w:szCs w:val="18"/>
              </w:rPr>
              <w:t>Non-financial assets</w:t>
            </w:r>
            <w:r w:rsidRPr="00BC2ECF">
              <w:rPr>
                <w:rFonts w:cs="Open Sans"/>
                <w:sz w:val="18"/>
                <w:szCs w:val="18"/>
                <w:vertAlign w:val="superscript"/>
              </w:rPr>
              <w:t>1</w:t>
            </w:r>
          </w:p>
        </w:tc>
        <w:tc>
          <w:tcPr>
            <w:tcW w:w="1447" w:type="dxa"/>
            <w:tcBorders>
              <w:top w:val="nil"/>
              <w:left w:val="nil"/>
              <w:bottom w:val="nil"/>
              <w:right w:val="nil"/>
            </w:tcBorders>
            <w:shd w:val="clear" w:color="auto" w:fill="auto"/>
            <w:noWrap/>
            <w:vAlign w:val="bottom"/>
            <w:hideMark/>
          </w:tcPr>
          <w:p w14:paraId="0FCBC6E4" w14:textId="77777777" w:rsidR="00BC2ECF" w:rsidRPr="00BC2ECF" w:rsidRDefault="00BC2ECF" w:rsidP="00E83BF7">
            <w:pPr>
              <w:spacing w:before="60" w:after="60"/>
              <w:rPr>
                <w:rFonts w:cs="Open Sans"/>
                <w:b/>
                <w:bCs/>
                <w:sz w:val="18"/>
                <w:szCs w:val="18"/>
              </w:rPr>
            </w:pPr>
          </w:p>
        </w:tc>
        <w:tc>
          <w:tcPr>
            <w:tcW w:w="873" w:type="dxa"/>
            <w:tcBorders>
              <w:top w:val="nil"/>
              <w:left w:val="nil"/>
              <w:bottom w:val="nil"/>
              <w:right w:val="nil"/>
            </w:tcBorders>
            <w:shd w:val="clear" w:color="auto" w:fill="auto"/>
            <w:noWrap/>
            <w:vAlign w:val="bottom"/>
            <w:hideMark/>
          </w:tcPr>
          <w:p w14:paraId="1799CC62" w14:textId="77777777" w:rsidR="00BC2ECF" w:rsidRPr="00BC2ECF" w:rsidRDefault="00BC2ECF" w:rsidP="00E83BF7">
            <w:pPr>
              <w:spacing w:before="60" w:after="60"/>
              <w:rPr>
                <w:rFonts w:cs="Open Sans"/>
                <w:sz w:val="18"/>
                <w:szCs w:val="18"/>
              </w:rPr>
            </w:pPr>
          </w:p>
        </w:tc>
        <w:tc>
          <w:tcPr>
            <w:tcW w:w="814" w:type="dxa"/>
            <w:tcBorders>
              <w:top w:val="nil"/>
              <w:left w:val="nil"/>
              <w:bottom w:val="nil"/>
              <w:right w:val="nil"/>
            </w:tcBorders>
            <w:shd w:val="clear" w:color="auto" w:fill="auto"/>
            <w:noWrap/>
            <w:vAlign w:val="bottom"/>
            <w:hideMark/>
          </w:tcPr>
          <w:p w14:paraId="02427DE2" w14:textId="77777777" w:rsidR="00BC2ECF" w:rsidRPr="00BC2ECF" w:rsidRDefault="00BC2ECF" w:rsidP="00E83BF7">
            <w:pPr>
              <w:spacing w:before="60" w:after="60"/>
              <w:jc w:val="right"/>
              <w:rPr>
                <w:rFonts w:cs="Open Sans"/>
                <w:sz w:val="18"/>
                <w:szCs w:val="18"/>
              </w:rPr>
            </w:pPr>
          </w:p>
        </w:tc>
        <w:tc>
          <w:tcPr>
            <w:tcW w:w="374" w:type="dxa"/>
            <w:tcBorders>
              <w:top w:val="nil"/>
              <w:left w:val="nil"/>
              <w:bottom w:val="nil"/>
              <w:right w:val="nil"/>
            </w:tcBorders>
            <w:shd w:val="clear" w:color="auto" w:fill="auto"/>
            <w:noWrap/>
            <w:vAlign w:val="bottom"/>
            <w:hideMark/>
          </w:tcPr>
          <w:p w14:paraId="4BE3F602" w14:textId="77777777" w:rsidR="00BC2ECF" w:rsidRPr="00BC2ECF" w:rsidRDefault="00BC2ECF" w:rsidP="00E83BF7">
            <w:pPr>
              <w:spacing w:before="60" w:after="60"/>
              <w:jc w:val="right"/>
              <w:rPr>
                <w:rFonts w:cs="Open Sans"/>
                <w:sz w:val="18"/>
                <w:szCs w:val="18"/>
              </w:rPr>
            </w:pPr>
          </w:p>
        </w:tc>
        <w:tc>
          <w:tcPr>
            <w:tcW w:w="1498" w:type="dxa"/>
            <w:tcBorders>
              <w:top w:val="nil"/>
              <w:left w:val="nil"/>
              <w:bottom w:val="nil"/>
              <w:right w:val="nil"/>
            </w:tcBorders>
            <w:shd w:val="clear" w:color="auto" w:fill="auto"/>
            <w:noWrap/>
            <w:vAlign w:val="bottom"/>
            <w:hideMark/>
          </w:tcPr>
          <w:p w14:paraId="03617955" w14:textId="77777777" w:rsidR="00BC2ECF" w:rsidRPr="00BC2ECF" w:rsidRDefault="00BC2ECF" w:rsidP="00E83BF7">
            <w:pPr>
              <w:spacing w:before="60" w:after="60"/>
              <w:jc w:val="right"/>
              <w:rPr>
                <w:rFonts w:cs="Open Sans"/>
                <w:sz w:val="18"/>
                <w:szCs w:val="18"/>
              </w:rPr>
            </w:pPr>
          </w:p>
        </w:tc>
      </w:tr>
      <w:tr w:rsidR="00BC2ECF" w:rsidRPr="00BC2ECF" w14:paraId="39003556" w14:textId="77777777" w:rsidTr="00E83BF7">
        <w:trPr>
          <w:trHeight w:val="240"/>
        </w:trPr>
        <w:tc>
          <w:tcPr>
            <w:tcW w:w="4714" w:type="dxa"/>
            <w:tcBorders>
              <w:top w:val="nil"/>
              <w:left w:val="nil"/>
              <w:bottom w:val="nil"/>
              <w:right w:val="nil"/>
            </w:tcBorders>
            <w:shd w:val="clear" w:color="auto" w:fill="auto"/>
            <w:noWrap/>
            <w:vAlign w:val="bottom"/>
            <w:hideMark/>
          </w:tcPr>
          <w:p w14:paraId="1FA41C6C" w14:textId="77777777" w:rsidR="00BC2ECF" w:rsidRPr="00BC2ECF" w:rsidRDefault="00BC2ECF" w:rsidP="00E83BF7">
            <w:pPr>
              <w:spacing w:before="60" w:after="60"/>
              <w:ind w:firstLineChars="200" w:firstLine="360"/>
              <w:rPr>
                <w:rFonts w:cs="Open Sans"/>
                <w:sz w:val="18"/>
                <w:szCs w:val="18"/>
              </w:rPr>
            </w:pPr>
            <w:r w:rsidRPr="00BC2ECF">
              <w:rPr>
                <w:rFonts w:cs="Open Sans"/>
                <w:sz w:val="18"/>
                <w:szCs w:val="18"/>
              </w:rPr>
              <w:t>Property Lease</w:t>
            </w:r>
          </w:p>
        </w:tc>
        <w:tc>
          <w:tcPr>
            <w:tcW w:w="1447" w:type="dxa"/>
            <w:tcBorders>
              <w:top w:val="nil"/>
              <w:left w:val="nil"/>
              <w:bottom w:val="nil"/>
              <w:right w:val="nil"/>
            </w:tcBorders>
            <w:shd w:val="clear" w:color="auto" w:fill="auto"/>
            <w:noWrap/>
            <w:vAlign w:val="bottom"/>
            <w:hideMark/>
          </w:tcPr>
          <w:p w14:paraId="75E31873" w14:textId="77777777" w:rsidR="00BC2ECF" w:rsidRPr="00BC2ECF" w:rsidRDefault="009B22C8" w:rsidP="00E83BF7">
            <w:pPr>
              <w:spacing w:before="60" w:after="60"/>
              <w:rPr>
                <w:rFonts w:cs="Open Sans"/>
                <w:color w:val="000000"/>
                <w:sz w:val="18"/>
                <w:szCs w:val="18"/>
              </w:rPr>
            </w:pPr>
            <w:hyperlink r:id="rId57" w:anchor="FPOPPE2.2!E4" w:history="1">
              <w:r w:rsidR="00BC2ECF" w:rsidRPr="00BC2ECF">
                <w:rPr>
                  <w:rFonts w:cs="Open Sans"/>
                  <w:color w:val="000000"/>
                  <w:sz w:val="18"/>
                  <w:szCs w:val="18"/>
                </w:rPr>
                <w:t>2.2A</w:t>
              </w:r>
            </w:hyperlink>
          </w:p>
        </w:tc>
        <w:tc>
          <w:tcPr>
            <w:tcW w:w="873" w:type="dxa"/>
            <w:tcBorders>
              <w:top w:val="nil"/>
              <w:left w:val="nil"/>
              <w:bottom w:val="nil"/>
              <w:right w:val="nil"/>
            </w:tcBorders>
            <w:shd w:val="clear" w:color="auto" w:fill="auto"/>
            <w:noWrap/>
            <w:vAlign w:val="bottom"/>
            <w:hideMark/>
          </w:tcPr>
          <w:p w14:paraId="242DDCFB" w14:textId="77777777" w:rsidR="00BC2ECF" w:rsidRPr="00BC2ECF" w:rsidRDefault="00BC2ECF" w:rsidP="00E83BF7">
            <w:pPr>
              <w:spacing w:before="60" w:after="60"/>
              <w:jc w:val="right"/>
              <w:rPr>
                <w:rFonts w:cs="Open Sans"/>
                <w:b/>
                <w:bCs/>
                <w:sz w:val="18"/>
                <w:szCs w:val="18"/>
              </w:rPr>
            </w:pPr>
            <w:r w:rsidRPr="00BC2ECF">
              <w:rPr>
                <w:rFonts w:cs="Open Sans"/>
                <w:b/>
                <w:bCs/>
                <w:sz w:val="18"/>
                <w:szCs w:val="18"/>
              </w:rPr>
              <w:t xml:space="preserve">2,975 </w:t>
            </w:r>
          </w:p>
        </w:tc>
        <w:tc>
          <w:tcPr>
            <w:tcW w:w="814" w:type="dxa"/>
            <w:tcBorders>
              <w:top w:val="nil"/>
              <w:left w:val="nil"/>
              <w:bottom w:val="nil"/>
              <w:right w:val="nil"/>
            </w:tcBorders>
            <w:shd w:val="clear" w:color="auto" w:fill="auto"/>
            <w:noWrap/>
            <w:vAlign w:val="bottom"/>
            <w:hideMark/>
          </w:tcPr>
          <w:p w14:paraId="0E833D90" w14:textId="77777777" w:rsidR="00BC2ECF" w:rsidRPr="00BC2ECF" w:rsidRDefault="00BC2ECF" w:rsidP="00E83BF7">
            <w:pPr>
              <w:spacing w:before="60" w:after="60"/>
              <w:jc w:val="right"/>
              <w:rPr>
                <w:rFonts w:cs="Open Sans"/>
                <w:sz w:val="18"/>
                <w:szCs w:val="18"/>
              </w:rPr>
            </w:pPr>
            <w:r w:rsidRPr="00BC2ECF">
              <w:rPr>
                <w:rFonts w:cs="Open Sans"/>
                <w:sz w:val="18"/>
                <w:szCs w:val="18"/>
              </w:rPr>
              <w:t xml:space="preserve"> -</w:t>
            </w:r>
          </w:p>
        </w:tc>
        <w:tc>
          <w:tcPr>
            <w:tcW w:w="374" w:type="dxa"/>
            <w:tcBorders>
              <w:top w:val="nil"/>
              <w:left w:val="nil"/>
              <w:bottom w:val="nil"/>
              <w:right w:val="nil"/>
            </w:tcBorders>
            <w:shd w:val="clear" w:color="auto" w:fill="auto"/>
            <w:noWrap/>
            <w:vAlign w:val="bottom"/>
            <w:hideMark/>
          </w:tcPr>
          <w:p w14:paraId="5BDD6F83" w14:textId="77777777" w:rsidR="00BC2ECF" w:rsidRPr="00BC2ECF" w:rsidRDefault="00BC2ECF" w:rsidP="00E83BF7">
            <w:pPr>
              <w:spacing w:before="60" w:after="60"/>
              <w:jc w:val="right"/>
              <w:rPr>
                <w:rFonts w:cs="Open Sans"/>
                <w:sz w:val="18"/>
                <w:szCs w:val="18"/>
              </w:rPr>
            </w:pPr>
          </w:p>
        </w:tc>
        <w:tc>
          <w:tcPr>
            <w:tcW w:w="1498" w:type="dxa"/>
            <w:tcBorders>
              <w:top w:val="nil"/>
              <w:left w:val="nil"/>
              <w:bottom w:val="nil"/>
              <w:right w:val="nil"/>
            </w:tcBorders>
            <w:shd w:val="clear" w:color="auto" w:fill="auto"/>
            <w:noWrap/>
            <w:vAlign w:val="bottom"/>
            <w:hideMark/>
          </w:tcPr>
          <w:p w14:paraId="590BE941" w14:textId="77777777" w:rsidR="00BC2ECF" w:rsidRPr="00BC2ECF" w:rsidRDefault="00BC2ECF" w:rsidP="00E83BF7">
            <w:pPr>
              <w:spacing w:before="60" w:after="60"/>
              <w:jc w:val="right"/>
              <w:rPr>
                <w:rFonts w:cs="Open Sans"/>
                <w:sz w:val="18"/>
                <w:szCs w:val="18"/>
              </w:rPr>
            </w:pPr>
            <w:r w:rsidRPr="00BC2ECF">
              <w:rPr>
                <w:rFonts w:cs="Open Sans"/>
                <w:sz w:val="18"/>
                <w:szCs w:val="18"/>
              </w:rPr>
              <w:t xml:space="preserve"> -</w:t>
            </w:r>
          </w:p>
        </w:tc>
      </w:tr>
      <w:tr w:rsidR="00BC2ECF" w:rsidRPr="00BC2ECF" w14:paraId="0CCEA32D" w14:textId="77777777" w:rsidTr="00E83BF7">
        <w:trPr>
          <w:trHeight w:val="240"/>
        </w:trPr>
        <w:tc>
          <w:tcPr>
            <w:tcW w:w="4714" w:type="dxa"/>
            <w:tcBorders>
              <w:top w:val="nil"/>
              <w:left w:val="nil"/>
              <w:bottom w:val="nil"/>
              <w:right w:val="nil"/>
            </w:tcBorders>
            <w:shd w:val="clear" w:color="auto" w:fill="auto"/>
            <w:noWrap/>
            <w:vAlign w:val="bottom"/>
            <w:hideMark/>
          </w:tcPr>
          <w:p w14:paraId="580AEC19" w14:textId="77777777" w:rsidR="00BC2ECF" w:rsidRPr="00BC2ECF" w:rsidRDefault="00BC2ECF" w:rsidP="00E83BF7">
            <w:pPr>
              <w:spacing w:before="60" w:after="60"/>
              <w:ind w:firstLineChars="200" w:firstLine="360"/>
              <w:rPr>
                <w:rFonts w:cs="Open Sans"/>
                <w:sz w:val="18"/>
                <w:szCs w:val="18"/>
              </w:rPr>
            </w:pPr>
            <w:r w:rsidRPr="00BC2ECF">
              <w:rPr>
                <w:rFonts w:cs="Open Sans"/>
                <w:sz w:val="18"/>
                <w:szCs w:val="18"/>
              </w:rPr>
              <w:t>Infrastructure, Plant and Equipment</w:t>
            </w:r>
          </w:p>
        </w:tc>
        <w:tc>
          <w:tcPr>
            <w:tcW w:w="1447" w:type="dxa"/>
            <w:tcBorders>
              <w:top w:val="nil"/>
              <w:left w:val="nil"/>
              <w:bottom w:val="nil"/>
              <w:right w:val="nil"/>
            </w:tcBorders>
            <w:shd w:val="clear" w:color="auto" w:fill="auto"/>
            <w:noWrap/>
            <w:vAlign w:val="bottom"/>
            <w:hideMark/>
          </w:tcPr>
          <w:p w14:paraId="36105C57" w14:textId="77777777" w:rsidR="00BC2ECF" w:rsidRPr="00BC2ECF" w:rsidRDefault="009B22C8" w:rsidP="00E83BF7">
            <w:pPr>
              <w:spacing w:before="60" w:after="60"/>
              <w:rPr>
                <w:rFonts w:cs="Open Sans"/>
                <w:color w:val="000000"/>
                <w:sz w:val="18"/>
                <w:szCs w:val="18"/>
              </w:rPr>
            </w:pPr>
            <w:hyperlink r:id="rId58" w:anchor="FPOPPE2.2!E4" w:history="1">
              <w:r w:rsidR="00BC2ECF" w:rsidRPr="00BC2ECF">
                <w:rPr>
                  <w:rFonts w:cs="Open Sans"/>
                  <w:color w:val="000000"/>
                  <w:sz w:val="18"/>
                  <w:szCs w:val="18"/>
                </w:rPr>
                <w:t>2.2A</w:t>
              </w:r>
            </w:hyperlink>
          </w:p>
        </w:tc>
        <w:tc>
          <w:tcPr>
            <w:tcW w:w="873" w:type="dxa"/>
            <w:tcBorders>
              <w:top w:val="nil"/>
              <w:left w:val="nil"/>
              <w:bottom w:val="nil"/>
              <w:right w:val="nil"/>
            </w:tcBorders>
            <w:shd w:val="clear" w:color="auto" w:fill="auto"/>
            <w:noWrap/>
            <w:vAlign w:val="bottom"/>
            <w:hideMark/>
          </w:tcPr>
          <w:p w14:paraId="2CB3469B" w14:textId="77777777" w:rsidR="00BC2ECF" w:rsidRPr="00BC2ECF" w:rsidRDefault="00BC2ECF" w:rsidP="00E83BF7">
            <w:pPr>
              <w:spacing w:before="60" w:after="60"/>
              <w:jc w:val="right"/>
              <w:rPr>
                <w:rFonts w:cs="Open Sans"/>
                <w:b/>
                <w:bCs/>
                <w:sz w:val="18"/>
                <w:szCs w:val="18"/>
              </w:rPr>
            </w:pPr>
            <w:r w:rsidRPr="00BC2ECF">
              <w:rPr>
                <w:rFonts w:cs="Open Sans"/>
                <w:b/>
                <w:bCs/>
                <w:sz w:val="18"/>
                <w:szCs w:val="18"/>
              </w:rPr>
              <w:t xml:space="preserve">1,006 </w:t>
            </w:r>
          </w:p>
        </w:tc>
        <w:tc>
          <w:tcPr>
            <w:tcW w:w="814" w:type="dxa"/>
            <w:tcBorders>
              <w:top w:val="nil"/>
              <w:left w:val="nil"/>
              <w:bottom w:val="nil"/>
              <w:right w:val="nil"/>
            </w:tcBorders>
            <w:shd w:val="clear" w:color="auto" w:fill="auto"/>
            <w:noWrap/>
            <w:vAlign w:val="bottom"/>
            <w:hideMark/>
          </w:tcPr>
          <w:p w14:paraId="74A86958" w14:textId="77777777" w:rsidR="00BC2ECF" w:rsidRPr="00BC2ECF" w:rsidRDefault="00BC2ECF" w:rsidP="00E83BF7">
            <w:pPr>
              <w:spacing w:before="60" w:after="60"/>
              <w:jc w:val="right"/>
              <w:rPr>
                <w:rFonts w:cs="Open Sans"/>
                <w:sz w:val="18"/>
                <w:szCs w:val="18"/>
              </w:rPr>
            </w:pPr>
            <w:r w:rsidRPr="00BC2ECF">
              <w:rPr>
                <w:rFonts w:cs="Open Sans"/>
                <w:sz w:val="18"/>
                <w:szCs w:val="18"/>
              </w:rPr>
              <w:t xml:space="preserve">1,508 </w:t>
            </w:r>
          </w:p>
        </w:tc>
        <w:tc>
          <w:tcPr>
            <w:tcW w:w="374" w:type="dxa"/>
            <w:tcBorders>
              <w:top w:val="nil"/>
              <w:left w:val="nil"/>
              <w:bottom w:val="nil"/>
              <w:right w:val="nil"/>
            </w:tcBorders>
            <w:shd w:val="clear" w:color="auto" w:fill="auto"/>
            <w:noWrap/>
            <w:vAlign w:val="bottom"/>
            <w:hideMark/>
          </w:tcPr>
          <w:p w14:paraId="7BDE4848" w14:textId="77777777" w:rsidR="00BC2ECF" w:rsidRPr="00BC2ECF" w:rsidRDefault="00BC2ECF" w:rsidP="00E83BF7">
            <w:pPr>
              <w:spacing w:before="60" w:after="60"/>
              <w:jc w:val="right"/>
              <w:rPr>
                <w:rFonts w:cs="Open Sans"/>
                <w:sz w:val="18"/>
                <w:szCs w:val="18"/>
              </w:rPr>
            </w:pPr>
          </w:p>
        </w:tc>
        <w:tc>
          <w:tcPr>
            <w:tcW w:w="1498" w:type="dxa"/>
            <w:tcBorders>
              <w:top w:val="nil"/>
              <w:left w:val="nil"/>
              <w:bottom w:val="nil"/>
              <w:right w:val="nil"/>
            </w:tcBorders>
            <w:shd w:val="clear" w:color="auto" w:fill="auto"/>
            <w:noWrap/>
            <w:vAlign w:val="bottom"/>
            <w:hideMark/>
          </w:tcPr>
          <w:p w14:paraId="1987E0FA" w14:textId="77777777" w:rsidR="00BC2ECF" w:rsidRPr="00BC2ECF" w:rsidRDefault="00BC2ECF" w:rsidP="00E83BF7">
            <w:pPr>
              <w:spacing w:before="60" w:after="60"/>
              <w:jc w:val="right"/>
              <w:rPr>
                <w:rFonts w:cs="Open Sans"/>
                <w:sz w:val="18"/>
                <w:szCs w:val="18"/>
              </w:rPr>
            </w:pPr>
            <w:r w:rsidRPr="00BC2ECF">
              <w:rPr>
                <w:rFonts w:cs="Open Sans"/>
                <w:sz w:val="18"/>
                <w:szCs w:val="18"/>
              </w:rPr>
              <w:t xml:space="preserve">1,398 </w:t>
            </w:r>
          </w:p>
        </w:tc>
      </w:tr>
      <w:tr w:rsidR="00BC2ECF" w:rsidRPr="00BC2ECF" w14:paraId="5484137B" w14:textId="77777777" w:rsidTr="00E83BF7">
        <w:trPr>
          <w:trHeight w:val="240"/>
        </w:trPr>
        <w:tc>
          <w:tcPr>
            <w:tcW w:w="4714" w:type="dxa"/>
            <w:tcBorders>
              <w:top w:val="nil"/>
              <w:left w:val="nil"/>
              <w:right w:val="nil"/>
            </w:tcBorders>
            <w:shd w:val="clear" w:color="auto" w:fill="auto"/>
            <w:noWrap/>
            <w:vAlign w:val="bottom"/>
            <w:hideMark/>
          </w:tcPr>
          <w:p w14:paraId="6E56AC58" w14:textId="77777777" w:rsidR="00BC2ECF" w:rsidRPr="00BC2ECF" w:rsidRDefault="00BC2ECF" w:rsidP="00E83BF7">
            <w:pPr>
              <w:spacing w:before="60" w:after="60"/>
              <w:ind w:firstLineChars="200" w:firstLine="360"/>
              <w:rPr>
                <w:rFonts w:cs="Open Sans"/>
                <w:sz w:val="18"/>
                <w:szCs w:val="18"/>
              </w:rPr>
            </w:pPr>
            <w:r w:rsidRPr="00BC2ECF">
              <w:rPr>
                <w:rFonts w:cs="Open Sans"/>
                <w:sz w:val="18"/>
                <w:szCs w:val="18"/>
              </w:rPr>
              <w:t>Intangibles</w:t>
            </w:r>
          </w:p>
        </w:tc>
        <w:tc>
          <w:tcPr>
            <w:tcW w:w="1447" w:type="dxa"/>
            <w:tcBorders>
              <w:top w:val="nil"/>
              <w:left w:val="nil"/>
              <w:right w:val="nil"/>
            </w:tcBorders>
            <w:shd w:val="clear" w:color="auto" w:fill="auto"/>
            <w:noWrap/>
            <w:vAlign w:val="bottom"/>
            <w:hideMark/>
          </w:tcPr>
          <w:p w14:paraId="0E1E9240" w14:textId="77777777" w:rsidR="00BC2ECF" w:rsidRPr="00BC2ECF" w:rsidRDefault="009B22C8" w:rsidP="00E83BF7">
            <w:pPr>
              <w:spacing w:before="60" w:after="60"/>
              <w:rPr>
                <w:rFonts w:cs="Open Sans"/>
                <w:color w:val="000000"/>
                <w:sz w:val="18"/>
                <w:szCs w:val="18"/>
              </w:rPr>
            </w:pPr>
            <w:hyperlink r:id="rId59" w:anchor="FPOPPE2.2!E4" w:history="1">
              <w:r w:rsidR="00BC2ECF" w:rsidRPr="00BC2ECF">
                <w:rPr>
                  <w:rFonts w:cs="Open Sans"/>
                  <w:color w:val="000000"/>
                  <w:sz w:val="18"/>
                  <w:szCs w:val="18"/>
                </w:rPr>
                <w:t>2.2A</w:t>
              </w:r>
            </w:hyperlink>
          </w:p>
        </w:tc>
        <w:tc>
          <w:tcPr>
            <w:tcW w:w="873" w:type="dxa"/>
            <w:tcBorders>
              <w:top w:val="nil"/>
              <w:left w:val="nil"/>
              <w:right w:val="nil"/>
            </w:tcBorders>
            <w:shd w:val="clear" w:color="auto" w:fill="auto"/>
            <w:noWrap/>
            <w:vAlign w:val="bottom"/>
            <w:hideMark/>
          </w:tcPr>
          <w:p w14:paraId="45DD527A" w14:textId="77777777" w:rsidR="00BC2ECF" w:rsidRPr="00BC2ECF" w:rsidRDefault="00BC2ECF" w:rsidP="00E83BF7">
            <w:pPr>
              <w:spacing w:before="60" w:after="60"/>
              <w:jc w:val="right"/>
              <w:rPr>
                <w:rFonts w:cs="Open Sans"/>
                <w:b/>
                <w:bCs/>
                <w:sz w:val="18"/>
                <w:szCs w:val="18"/>
              </w:rPr>
            </w:pPr>
            <w:r w:rsidRPr="00BC2ECF">
              <w:rPr>
                <w:rFonts w:cs="Open Sans"/>
                <w:b/>
                <w:bCs/>
                <w:sz w:val="18"/>
                <w:szCs w:val="18"/>
              </w:rPr>
              <w:t xml:space="preserve">812 </w:t>
            </w:r>
          </w:p>
        </w:tc>
        <w:tc>
          <w:tcPr>
            <w:tcW w:w="814" w:type="dxa"/>
            <w:tcBorders>
              <w:top w:val="nil"/>
              <w:left w:val="nil"/>
              <w:right w:val="nil"/>
            </w:tcBorders>
            <w:shd w:val="clear" w:color="auto" w:fill="auto"/>
            <w:noWrap/>
            <w:vAlign w:val="bottom"/>
            <w:hideMark/>
          </w:tcPr>
          <w:p w14:paraId="56B1F91F" w14:textId="77777777" w:rsidR="00BC2ECF" w:rsidRPr="00BC2ECF" w:rsidRDefault="00BC2ECF" w:rsidP="00E83BF7">
            <w:pPr>
              <w:spacing w:before="60" w:after="60"/>
              <w:jc w:val="right"/>
              <w:rPr>
                <w:rFonts w:cs="Open Sans"/>
                <w:sz w:val="18"/>
                <w:szCs w:val="18"/>
              </w:rPr>
            </w:pPr>
            <w:r w:rsidRPr="00BC2ECF">
              <w:rPr>
                <w:rFonts w:cs="Open Sans"/>
                <w:sz w:val="18"/>
                <w:szCs w:val="18"/>
              </w:rPr>
              <w:t xml:space="preserve">931 </w:t>
            </w:r>
          </w:p>
        </w:tc>
        <w:tc>
          <w:tcPr>
            <w:tcW w:w="374" w:type="dxa"/>
            <w:tcBorders>
              <w:top w:val="nil"/>
              <w:left w:val="nil"/>
              <w:right w:val="nil"/>
            </w:tcBorders>
            <w:shd w:val="clear" w:color="auto" w:fill="auto"/>
            <w:noWrap/>
            <w:vAlign w:val="bottom"/>
            <w:hideMark/>
          </w:tcPr>
          <w:p w14:paraId="04AEFC32" w14:textId="77777777" w:rsidR="00BC2ECF" w:rsidRPr="00BC2ECF" w:rsidRDefault="00BC2ECF" w:rsidP="00E83BF7">
            <w:pPr>
              <w:spacing w:before="60" w:after="60"/>
              <w:jc w:val="right"/>
              <w:rPr>
                <w:rFonts w:cs="Open Sans"/>
                <w:sz w:val="18"/>
                <w:szCs w:val="18"/>
              </w:rPr>
            </w:pPr>
          </w:p>
        </w:tc>
        <w:tc>
          <w:tcPr>
            <w:tcW w:w="1498" w:type="dxa"/>
            <w:tcBorders>
              <w:top w:val="nil"/>
              <w:left w:val="nil"/>
              <w:right w:val="nil"/>
            </w:tcBorders>
            <w:shd w:val="clear" w:color="auto" w:fill="auto"/>
            <w:noWrap/>
            <w:vAlign w:val="bottom"/>
            <w:hideMark/>
          </w:tcPr>
          <w:p w14:paraId="480DCD26" w14:textId="77777777" w:rsidR="00BC2ECF" w:rsidRPr="00BC2ECF" w:rsidRDefault="00BC2ECF" w:rsidP="00E83BF7">
            <w:pPr>
              <w:spacing w:before="60" w:after="60"/>
              <w:jc w:val="right"/>
              <w:rPr>
                <w:rFonts w:cs="Open Sans"/>
                <w:sz w:val="18"/>
                <w:szCs w:val="18"/>
              </w:rPr>
            </w:pPr>
            <w:r w:rsidRPr="00BC2ECF">
              <w:rPr>
                <w:rFonts w:cs="Open Sans"/>
                <w:sz w:val="18"/>
                <w:szCs w:val="18"/>
              </w:rPr>
              <w:t xml:space="preserve">655 </w:t>
            </w:r>
          </w:p>
        </w:tc>
      </w:tr>
      <w:tr w:rsidR="00BC2ECF" w:rsidRPr="00BC2ECF" w14:paraId="53D338B7" w14:textId="77777777" w:rsidTr="00E83BF7">
        <w:trPr>
          <w:trHeight w:val="240"/>
        </w:trPr>
        <w:tc>
          <w:tcPr>
            <w:tcW w:w="4714" w:type="dxa"/>
            <w:tcBorders>
              <w:top w:val="nil"/>
              <w:left w:val="nil"/>
              <w:bottom w:val="single" w:sz="4" w:space="0" w:color="auto"/>
              <w:right w:val="nil"/>
            </w:tcBorders>
            <w:shd w:val="clear" w:color="auto" w:fill="auto"/>
            <w:noWrap/>
            <w:vAlign w:val="bottom"/>
            <w:hideMark/>
          </w:tcPr>
          <w:p w14:paraId="69EC2601" w14:textId="77777777" w:rsidR="00BC2ECF" w:rsidRPr="00BC2ECF" w:rsidRDefault="00BC2ECF" w:rsidP="00E83BF7">
            <w:pPr>
              <w:spacing w:before="60" w:after="60"/>
              <w:ind w:firstLineChars="200" w:firstLine="360"/>
              <w:rPr>
                <w:rFonts w:cs="Open Sans"/>
                <w:sz w:val="18"/>
                <w:szCs w:val="18"/>
              </w:rPr>
            </w:pPr>
            <w:r w:rsidRPr="00BC2ECF">
              <w:rPr>
                <w:rFonts w:cs="Open Sans"/>
                <w:sz w:val="18"/>
                <w:szCs w:val="18"/>
              </w:rPr>
              <w:t>Other Non-Financial Assets</w:t>
            </w:r>
          </w:p>
        </w:tc>
        <w:tc>
          <w:tcPr>
            <w:tcW w:w="1447" w:type="dxa"/>
            <w:tcBorders>
              <w:top w:val="nil"/>
              <w:left w:val="nil"/>
              <w:bottom w:val="single" w:sz="4" w:space="0" w:color="auto"/>
              <w:right w:val="nil"/>
            </w:tcBorders>
            <w:shd w:val="clear" w:color="auto" w:fill="auto"/>
            <w:noWrap/>
            <w:vAlign w:val="bottom"/>
            <w:hideMark/>
          </w:tcPr>
          <w:p w14:paraId="237AE9C7" w14:textId="77777777" w:rsidR="00BC2ECF" w:rsidRPr="00BC2ECF" w:rsidRDefault="00BC2ECF" w:rsidP="00E83BF7">
            <w:pPr>
              <w:spacing w:before="60" w:after="60"/>
              <w:rPr>
                <w:rFonts w:cs="Open Sans"/>
                <w:color w:val="000000"/>
                <w:sz w:val="18"/>
                <w:szCs w:val="18"/>
              </w:rPr>
            </w:pPr>
            <w:r w:rsidRPr="00BC2ECF">
              <w:rPr>
                <w:rFonts w:cs="Open Sans"/>
                <w:noProof/>
                <w:color w:val="000000"/>
                <w:sz w:val="18"/>
                <w:szCs w:val="18"/>
              </w:rPr>
              <w:drawing>
                <wp:anchor distT="0" distB="0" distL="114300" distR="114300" simplePos="0" relativeHeight="251658244" behindDoc="0" locked="0" layoutInCell="1" allowOverlap="1" wp14:anchorId="65074079" wp14:editId="62415771">
                  <wp:simplePos x="0" y="0"/>
                  <wp:positionH relativeFrom="column">
                    <wp:posOffset>63500</wp:posOffset>
                  </wp:positionH>
                  <wp:positionV relativeFrom="paragraph">
                    <wp:posOffset>0</wp:posOffset>
                  </wp:positionV>
                  <wp:extent cx="76200" cy="0"/>
                  <wp:effectExtent l="0" t="0" r="0" b="0"/>
                  <wp:wrapNone/>
                  <wp:docPr id="30" name="Immagine 30">
                    <a:extLst xmlns:a="http://schemas.openxmlformats.org/drawingml/2006/main">
                      <a:ext uri="{63B3BB69-23CF-44E3-9099-C40C66FF867C}">
                        <a14:compatExt xmlns:a14="http://schemas.microsoft.com/office/drawing/2010/main" spid="_x0000_s78850"/>
                      </a:ext>
                      <a:ext uri="{FF2B5EF4-FFF2-40B4-BE49-F238E27FC236}">
                        <a16:creationId xmlns:a16="http://schemas.microsoft.com/office/drawing/2014/main" id="{00000000-0008-0000-0A00-000002340100}"/>
                      </a:ext>
                    </a:extLst>
                  </wp:docPr>
                  <wp:cNvGraphicFramePr/>
                  <a:graphic xmlns:a="http://schemas.openxmlformats.org/drawingml/2006/main">
                    <a:graphicData uri="http://schemas.openxmlformats.org/drawingml/2006/picture">
                      <pic:pic xmlns:pic="http://schemas.openxmlformats.org/drawingml/2006/picture">
                        <pic:nvPicPr>
                          <pic:cNvPr id="2" name="Label 2">
                            <a:extLst>
                              <a:ext uri="{63B3BB69-23CF-44E3-9099-C40C66FF867C}">
                                <a14:compatExt xmlns:a14="http://schemas.microsoft.com/office/drawing/2010/main" spid="_x0000_s78850"/>
                              </a:ext>
                              <a:ext uri="{FF2B5EF4-FFF2-40B4-BE49-F238E27FC236}">
                                <a16:creationId xmlns:a16="http://schemas.microsoft.com/office/drawing/2014/main" id="{00000000-0008-0000-0A00-000002340100}"/>
                              </a:ext>
                            </a:extLst>
                          </pic:cNvPr>
                          <pic:cNvPicPr>
                            <a:picLocks noChangeAspect="1"/>
                          </pic:cNvPicPr>
                        </pic:nvPicPr>
                        <pic:blipFill>
                          <a:blip r:embed="rId60"/>
                          <a:stretch>
                            <a:fillRect/>
                          </a:stretch>
                        </pic:blipFill>
                        <pic:spPr>
                          <a:xfrm>
                            <a:off x="0" y="0"/>
                            <a:ext cx="76200" cy="0"/>
                          </a:xfrm>
                          <a:prstGeom prst="rect">
                            <a:avLst/>
                          </a:prstGeom>
                        </pic:spPr>
                      </pic:pic>
                    </a:graphicData>
                  </a:graphic>
                  <wp14:sizeRelH relativeFrom="page">
                    <wp14:pctWidth>0</wp14:pctWidth>
                  </wp14:sizeRelH>
                  <wp14:sizeRelV relativeFrom="page">
                    <wp14:pctHeight>0</wp14:pctHeight>
                  </wp14:sizeRelV>
                </wp:anchor>
              </w:drawing>
            </w:r>
            <w:r w:rsidRPr="00BC2ECF">
              <w:rPr>
                <w:rFonts w:cs="Open Sans"/>
                <w:noProof/>
                <w:color w:val="000000"/>
                <w:sz w:val="18"/>
                <w:szCs w:val="18"/>
              </w:rPr>
              <w:drawing>
                <wp:anchor distT="0" distB="0" distL="114300" distR="114300" simplePos="0" relativeHeight="251658245" behindDoc="0" locked="0" layoutInCell="1" allowOverlap="1" wp14:anchorId="7FC4830E" wp14:editId="30E4BDB4">
                  <wp:simplePos x="0" y="0"/>
                  <wp:positionH relativeFrom="column">
                    <wp:posOffset>63500</wp:posOffset>
                  </wp:positionH>
                  <wp:positionV relativeFrom="paragraph">
                    <wp:posOffset>0</wp:posOffset>
                  </wp:positionV>
                  <wp:extent cx="76200" cy="0"/>
                  <wp:effectExtent l="0" t="0" r="0" b="0"/>
                  <wp:wrapNone/>
                  <wp:docPr id="31" name="Immagine 31">
                    <a:extLst xmlns:a="http://schemas.openxmlformats.org/drawingml/2006/main">
                      <a:ext uri="{63B3BB69-23CF-44E3-9099-C40C66FF867C}">
                        <a14:compatExt xmlns:a14="http://schemas.microsoft.com/office/drawing/2010/main" spid="_x0000_s78851"/>
                      </a:ext>
                      <a:ext uri="{FF2B5EF4-FFF2-40B4-BE49-F238E27FC236}">
                        <a16:creationId xmlns:a16="http://schemas.microsoft.com/office/drawing/2014/main" id="{00000000-0008-0000-0A00-000003340100}"/>
                      </a:ext>
                    </a:extLst>
                  </wp:docPr>
                  <wp:cNvGraphicFramePr/>
                  <a:graphic xmlns:a="http://schemas.openxmlformats.org/drawingml/2006/main">
                    <a:graphicData uri="http://schemas.openxmlformats.org/drawingml/2006/picture">
                      <pic:pic xmlns:pic="http://schemas.openxmlformats.org/drawingml/2006/picture">
                        <pic:nvPicPr>
                          <pic:cNvPr id="2" name="Label 3">
                            <a:extLst>
                              <a:ext uri="{63B3BB69-23CF-44E3-9099-C40C66FF867C}">
                                <a14:compatExt xmlns:a14="http://schemas.microsoft.com/office/drawing/2010/main" spid="_x0000_s78851"/>
                              </a:ext>
                              <a:ext uri="{FF2B5EF4-FFF2-40B4-BE49-F238E27FC236}">
                                <a16:creationId xmlns:a16="http://schemas.microsoft.com/office/drawing/2014/main" id="{00000000-0008-0000-0A00-000003340100}"/>
                              </a:ext>
                            </a:extLst>
                          </pic:cNvPr>
                          <pic:cNvPicPr>
                            <a:picLocks noChangeAspect="1"/>
                          </pic:cNvPicPr>
                        </pic:nvPicPr>
                        <pic:blipFill>
                          <a:blip r:embed="rId60"/>
                          <a:stretch>
                            <a:fillRect/>
                          </a:stretch>
                        </pic:blipFill>
                        <pic:spPr>
                          <a:xfrm>
                            <a:off x="0" y="0"/>
                            <a:ext cx="76200" cy="0"/>
                          </a:xfrm>
                          <a:prstGeom prst="rect">
                            <a:avLst/>
                          </a:prstGeom>
                        </pic:spPr>
                      </pic:pic>
                    </a:graphicData>
                  </a:graphic>
                  <wp14:sizeRelH relativeFrom="page">
                    <wp14:pctWidth>0</wp14:pctWidth>
                  </wp14:sizeRelH>
                  <wp14:sizeRelV relativeFrom="page">
                    <wp14:pctHeight>0</wp14:pctHeight>
                  </wp14:sizeRelV>
                </wp:anchor>
              </w:drawing>
            </w:r>
            <w:r w:rsidRPr="00BC2ECF">
              <w:rPr>
                <w:rFonts w:cs="Open Sans"/>
                <w:noProof/>
                <w:color w:val="000000"/>
                <w:sz w:val="18"/>
                <w:szCs w:val="18"/>
              </w:rPr>
              <w:drawing>
                <wp:anchor distT="0" distB="0" distL="114300" distR="114300" simplePos="0" relativeHeight="251658246" behindDoc="0" locked="0" layoutInCell="1" allowOverlap="1" wp14:anchorId="524E618E" wp14:editId="24016326">
                  <wp:simplePos x="0" y="0"/>
                  <wp:positionH relativeFrom="column">
                    <wp:posOffset>63500</wp:posOffset>
                  </wp:positionH>
                  <wp:positionV relativeFrom="paragraph">
                    <wp:posOffset>0</wp:posOffset>
                  </wp:positionV>
                  <wp:extent cx="76200" cy="0"/>
                  <wp:effectExtent l="0" t="0" r="0" b="0"/>
                  <wp:wrapNone/>
                  <wp:docPr id="32" name="Immagine 32">
                    <a:extLst xmlns:a="http://schemas.openxmlformats.org/drawingml/2006/main">
                      <a:ext uri="{63B3BB69-23CF-44E3-9099-C40C66FF867C}">
                        <a14:compatExt xmlns:a14="http://schemas.microsoft.com/office/drawing/2010/main" spid="_x0000_s78861"/>
                      </a:ext>
                      <a:ext uri="{FF2B5EF4-FFF2-40B4-BE49-F238E27FC236}">
                        <a16:creationId xmlns:a16="http://schemas.microsoft.com/office/drawing/2014/main" id="{00000000-0008-0000-0A00-00000D340100}"/>
                      </a:ext>
                    </a:extLst>
                  </wp:docPr>
                  <wp:cNvGraphicFramePr/>
                  <a:graphic xmlns:a="http://schemas.openxmlformats.org/drawingml/2006/main">
                    <a:graphicData uri="http://schemas.openxmlformats.org/drawingml/2006/picture">
                      <pic:pic xmlns:pic="http://schemas.openxmlformats.org/drawingml/2006/picture">
                        <pic:nvPicPr>
                          <pic:cNvPr id="2" name="Label 13">
                            <a:extLst>
                              <a:ext uri="{63B3BB69-23CF-44E3-9099-C40C66FF867C}">
                                <a14:compatExt xmlns:a14="http://schemas.microsoft.com/office/drawing/2010/main" spid="_x0000_s78861"/>
                              </a:ext>
                              <a:ext uri="{FF2B5EF4-FFF2-40B4-BE49-F238E27FC236}">
                                <a16:creationId xmlns:a16="http://schemas.microsoft.com/office/drawing/2014/main" id="{00000000-0008-0000-0A00-00000D340100}"/>
                              </a:ext>
                            </a:extLst>
                          </pic:cNvPr>
                          <pic:cNvPicPr>
                            <a:picLocks noChangeAspect="1"/>
                          </pic:cNvPicPr>
                        </pic:nvPicPr>
                        <pic:blipFill>
                          <a:blip r:embed="rId60"/>
                          <a:stretch>
                            <a:fillRect/>
                          </a:stretch>
                        </pic:blipFill>
                        <pic:spPr>
                          <a:xfrm>
                            <a:off x="0" y="0"/>
                            <a:ext cx="76200" cy="0"/>
                          </a:xfrm>
                          <a:prstGeom prst="rect">
                            <a:avLst/>
                          </a:prstGeom>
                        </pic:spPr>
                      </pic:pic>
                    </a:graphicData>
                  </a:graphic>
                  <wp14:sizeRelH relativeFrom="page">
                    <wp14:pctWidth>0</wp14:pctWidth>
                  </wp14:sizeRelH>
                  <wp14:sizeRelV relativeFrom="page">
                    <wp14:pctHeight>0</wp14:pctHeight>
                  </wp14:sizeRelV>
                </wp:anchor>
              </w:drawing>
            </w:r>
            <w:hyperlink r:id="rId61" w:anchor="FPO2.2!E68" w:history="1">
              <w:r w:rsidRPr="00BC2ECF">
                <w:rPr>
                  <w:rFonts w:cs="Open Sans"/>
                  <w:color w:val="000000"/>
                  <w:sz w:val="18"/>
                  <w:szCs w:val="18"/>
                </w:rPr>
                <w:t>2.2B</w:t>
              </w:r>
            </w:hyperlink>
          </w:p>
        </w:tc>
        <w:tc>
          <w:tcPr>
            <w:tcW w:w="873" w:type="dxa"/>
            <w:tcBorders>
              <w:top w:val="nil"/>
              <w:left w:val="nil"/>
              <w:bottom w:val="single" w:sz="4" w:space="0" w:color="auto"/>
              <w:right w:val="nil"/>
            </w:tcBorders>
            <w:shd w:val="clear" w:color="auto" w:fill="auto"/>
            <w:noWrap/>
            <w:vAlign w:val="bottom"/>
            <w:hideMark/>
          </w:tcPr>
          <w:p w14:paraId="3D6742F9" w14:textId="77777777" w:rsidR="00BC2ECF" w:rsidRPr="00BC2ECF" w:rsidRDefault="00BC2ECF" w:rsidP="00E83BF7">
            <w:pPr>
              <w:spacing w:before="60" w:after="60"/>
              <w:jc w:val="right"/>
              <w:rPr>
                <w:rFonts w:cs="Open Sans"/>
                <w:b/>
                <w:bCs/>
                <w:sz w:val="18"/>
                <w:szCs w:val="18"/>
              </w:rPr>
            </w:pPr>
            <w:r w:rsidRPr="00BC2ECF">
              <w:rPr>
                <w:rFonts w:cs="Open Sans"/>
                <w:b/>
                <w:bCs/>
                <w:sz w:val="18"/>
                <w:szCs w:val="18"/>
              </w:rPr>
              <w:t xml:space="preserve">346 </w:t>
            </w:r>
          </w:p>
        </w:tc>
        <w:tc>
          <w:tcPr>
            <w:tcW w:w="814" w:type="dxa"/>
            <w:tcBorders>
              <w:top w:val="nil"/>
              <w:left w:val="nil"/>
              <w:bottom w:val="single" w:sz="4" w:space="0" w:color="auto"/>
              <w:right w:val="nil"/>
            </w:tcBorders>
            <w:shd w:val="clear" w:color="auto" w:fill="auto"/>
            <w:noWrap/>
            <w:vAlign w:val="bottom"/>
            <w:hideMark/>
          </w:tcPr>
          <w:p w14:paraId="3D810F77" w14:textId="77777777" w:rsidR="00BC2ECF" w:rsidRPr="00BC2ECF" w:rsidRDefault="00BC2ECF" w:rsidP="00E83BF7">
            <w:pPr>
              <w:spacing w:before="60" w:after="60"/>
              <w:jc w:val="right"/>
              <w:rPr>
                <w:rFonts w:cs="Open Sans"/>
                <w:sz w:val="18"/>
                <w:szCs w:val="18"/>
              </w:rPr>
            </w:pPr>
            <w:r w:rsidRPr="00BC2ECF">
              <w:rPr>
                <w:rFonts w:cs="Open Sans"/>
                <w:sz w:val="18"/>
                <w:szCs w:val="18"/>
              </w:rPr>
              <w:t xml:space="preserve">174 </w:t>
            </w:r>
          </w:p>
        </w:tc>
        <w:tc>
          <w:tcPr>
            <w:tcW w:w="374" w:type="dxa"/>
            <w:tcBorders>
              <w:top w:val="nil"/>
              <w:left w:val="nil"/>
              <w:bottom w:val="single" w:sz="4" w:space="0" w:color="auto"/>
              <w:right w:val="nil"/>
            </w:tcBorders>
            <w:shd w:val="clear" w:color="auto" w:fill="auto"/>
            <w:noWrap/>
            <w:vAlign w:val="bottom"/>
            <w:hideMark/>
          </w:tcPr>
          <w:p w14:paraId="1B3B2D3D" w14:textId="77777777" w:rsidR="00BC2ECF" w:rsidRPr="00BC2ECF" w:rsidRDefault="00BC2ECF" w:rsidP="00E83BF7">
            <w:pPr>
              <w:spacing w:before="60" w:after="60"/>
              <w:jc w:val="right"/>
              <w:rPr>
                <w:rFonts w:cs="Open Sans"/>
                <w:sz w:val="18"/>
                <w:szCs w:val="18"/>
              </w:rPr>
            </w:pPr>
          </w:p>
        </w:tc>
        <w:tc>
          <w:tcPr>
            <w:tcW w:w="1498" w:type="dxa"/>
            <w:tcBorders>
              <w:top w:val="nil"/>
              <w:left w:val="nil"/>
              <w:bottom w:val="single" w:sz="4" w:space="0" w:color="auto"/>
              <w:right w:val="nil"/>
            </w:tcBorders>
            <w:shd w:val="clear" w:color="auto" w:fill="auto"/>
            <w:noWrap/>
            <w:vAlign w:val="bottom"/>
            <w:hideMark/>
          </w:tcPr>
          <w:p w14:paraId="48432AF1" w14:textId="77777777" w:rsidR="00BC2ECF" w:rsidRPr="00BC2ECF" w:rsidRDefault="00BC2ECF" w:rsidP="00E83BF7">
            <w:pPr>
              <w:spacing w:before="60" w:after="60"/>
              <w:jc w:val="right"/>
              <w:rPr>
                <w:rFonts w:cs="Open Sans"/>
                <w:sz w:val="18"/>
                <w:szCs w:val="18"/>
              </w:rPr>
            </w:pPr>
            <w:r w:rsidRPr="00BC2ECF">
              <w:rPr>
                <w:rFonts w:cs="Open Sans"/>
                <w:sz w:val="18"/>
                <w:szCs w:val="18"/>
              </w:rPr>
              <w:t xml:space="preserve">245 </w:t>
            </w:r>
          </w:p>
        </w:tc>
      </w:tr>
      <w:tr w:rsidR="00BC2ECF" w:rsidRPr="00BC2ECF" w14:paraId="7EB8FA93" w14:textId="77777777" w:rsidTr="00E83BF7">
        <w:trPr>
          <w:trHeight w:val="240"/>
        </w:trPr>
        <w:tc>
          <w:tcPr>
            <w:tcW w:w="4714" w:type="dxa"/>
            <w:tcBorders>
              <w:top w:val="single" w:sz="4" w:space="0" w:color="auto"/>
              <w:left w:val="nil"/>
              <w:bottom w:val="single" w:sz="4" w:space="0" w:color="auto"/>
              <w:right w:val="nil"/>
            </w:tcBorders>
            <w:shd w:val="clear" w:color="auto" w:fill="auto"/>
            <w:noWrap/>
            <w:vAlign w:val="bottom"/>
            <w:hideMark/>
          </w:tcPr>
          <w:p w14:paraId="6933A429" w14:textId="77777777" w:rsidR="00BC2ECF" w:rsidRPr="00BC2ECF" w:rsidRDefault="00BC2ECF" w:rsidP="00E83BF7">
            <w:pPr>
              <w:spacing w:before="60" w:after="60"/>
              <w:rPr>
                <w:rFonts w:cs="Open Sans"/>
                <w:b/>
                <w:bCs/>
                <w:sz w:val="18"/>
                <w:szCs w:val="18"/>
              </w:rPr>
            </w:pPr>
            <w:r w:rsidRPr="00BC2ECF">
              <w:rPr>
                <w:rFonts w:cs="Open Sans"/>
                <w:b/>
                <w:bCs/>
                <w:sz w:val="18"/>
                <w:szCs w:val="18"/>
              </w:rPr>
              <w:t>Total non-financial assets</w:t>
            </w:r>
          </w:p>
        </w:tc>
        <w:tc>
          <w:tcPr>
            <w:tcW w:w="1447" w:type="dxa"/>
            <w:tcBorders>
              <w:top w:val="single" w:sz="4" w:space="0" w:color="auto"/>
              <w:left w:val="nil"/>
              <w:bottom w:val="single" w:sz="4" w:space="0" w:color="auto"/>
              <w:right w:val="nil"/>
            </w:tcBorders>
            <w:shd w:val="clear" w:color="auto" w:fill="auto"/>
            <w:noWrap/>
            <w:vAlign w:val="bottom"/>
            <w:hideMark/>
          </w:tcPr>
          <w:p w14:paraId="7D2DB75F" w14:textId="77777777" w:rsidR="00BC2ECF" w:rsidRPr="00BC2ECF" w:rsidRDefault="00BC2ECF" w:rsidP="00E83BF7">
            <w:pPr>
              <w:spacing w:before="60" w:after="60"/>
              <w:rPr>
                <w:rFonts w:cs="Open Sans"/>
                <w:b/>
                <w:bCs/>
                <w:sz w:val="18"/>
                <w:szCs w:val="18"/>
              </w:rPr>
            </w:pPr>
          </w:p>
        </w:tc>
        <w:tc>
          <w:tcPr>
            <w:tcW w:w="873" w:type="dxa"/>
            <w:tcBorders>
              <w:top w:val="single" w:sz="4" w:space="0" w:color="auto"/>
              <w:left w:val="nil"/>
              <w:bottom w:val="single" w:sz="4" w:space="0" w:color="auto"/>
              <w:right w:val="nil"/>
            </w:tcBorders>
            <w:shd w:val="clear" w:color="auto" w:fill="auto"/>
            <w:noWrap/>
            <w:vAlign w:val="bottom"/>
            <w:hideMark/>
          </w:tcPr>
          <w:p w14:paraId="5DE0A8BA" w14:textId="77777777" w:rsidR="00BC2ECF" w:rsidRPr="00BC2ECF" w:rsidRDefault="00BC2ECF" w:rsidP="00E83BF7">
            <w:pPr>
              <w:spacing w:before="60" w:after="60"/>
              <w:jc w:val="right"/>
              <w:rPr>
                <w:rFonts w:cs="Open Sans"/>
                <w:b/>
                <w:bCs/>
                <w:sz w:val="18"/>
                <w:szCs w:val="18"/>
              </w:rPr>
            </w:pPr>
            <w:r w:rsidRPr="00BC2ECF">
              <w:rPr>
                <w:rFonts w:cs="Open Sans"/>
                <w:b/>
                <w:bCs/>
                <w:sz w:val="18"/>
                <w:szCs w:val="18"/>
              </w:rPr>
              <w:t xml:space="preserve">5,140 </w:t>
            </w:r>
          </w:p>
        </w:tc>
        <w:tc>
          <w:tcPr>
            <w:tcW w:w="814" w:type="dxa"/>
            <w:tcBorders>
              <w:top w:val="single" w:sz="4" w:space="0" w:color="auto"/>
              <w:left w:val="nil"/>
              <w:bottom w:val="single" w:sz="4" w:space="0" w:color="auto"/>
              <w:right w:val="nil"/>
            </w:tcBorders>
            <w:shd w:val="clear" w:color="auto" w:fill="auto"/>
            <w:noWrap/>
            <w:vAlign w:val="bottom"/>
            <w:hideMark/>
          </w:tcPr>
          <w:p w14:paraId="0EB5D319" w14:textId="77777777" w:rsidR="00BC2ECF" w:rsidRPr="00BC2ECF" w:rsidRDefault="00BC2ECF" w:rsidP="00E83BF7">
            <w:pPr>
              <w:spacing w:before="60" w:after="60"/>
              <w:jc w:val="right"/>
              <w:rPr>
                <w:rFonts w:cs="Open Sans"/>
                <w:sz w:val="18"/>
                <w:szCs w:val="18"/>
              </w:rPr>
            </w:pPr>
            <w:r w:rsidRPr="00BC2ECF">
              <w:rPr>
                <w:rFonts w:cs="Open Sans"/>
                <w:sz w:val="18"/>
                <w:szCs w:val="18"/>
              </w:rPr>
              <w:t xml:space="preserve">2,613 </w:t>
            </w:r>
          </w:p>
        </w:tc>
        <w:tc>
          <w:tcPr>
            <w:tcW w:w="374" w:type="dxa"/>
            <w:tcBorders>
              <w:top w:val="single" w:sz="4" w:space="0" w:color="auto"/>
              <w:left w:val="nil"/>
              <w:bottom w:val="single" w:sz="4" w:space="0" w:color="auto"/>
              <w:right w:val="nil"/>
            </w:tcBorders>
            <w:shd w:val="clear" w:color="auto" w:fill="auto"/>
            <w:noWrap/>
            <w:vAlign w:val="bottom"/>
            <w:hideMark/>
          </w:tcPr>
          <w:p w14:paraId="70700C4B" w14:textId="77777777" w:rsidR="00BC2ECF" w:rsidRPr="00BC2ECF" w:rsidRDefault="00BC2ECF" w:rsidP="00E83BF7">
            <w:pPr>
              <w:spacing w:before="60" w:after="60"/>
              <w:jc w:val="right"/>
              <w:rPr>
                <w:rFonts w:cs="Open Sans"/>
                <w:sz w:val="18"/>
                <w:szCs w:val="18"/>
              </w:rPr>
            </w:pPr>
          </w:p>
        </w:tc>
        <w:tc>
          <w:tcPr>
            <w:tcW w:w="1498" w:type="dxa"/>
            <w:tcBorders>
              <w:top w:val="single" w:sz="4" w:space="0" w:color="auto"/>
              <w:left w:val="nil"/>
              <w:bottom w:val="single" w:sz="4" w:space="0" w:color="auto"/>
              <w:right w:val="nil"/>
            </w:tcBorders>
            <w:shd w:val="clear" w:color="auto" w:fill="auto"/>
            <w:noWrap/>
            <w:vAlign w:val="bottom"/>
            <w:hideMark/>
          </w:tcPr>
          <w:p w14:paraId="15948B84" w14:textId="77777777" w:rsidR="00BC2ECF" w:rsidRPr="00BC2ECF" w:rsidRDefault="00BC2ECF" w:rsidP="00E83BF7">
            <w:pPr>
              <w:spacing w:before="60" w:after="60"/>
              <w:jc w:val="right"/>
              <w:rPr>
                <w:rFonts w:cs="Open Sans"/>
                <w:sz w:val="18"/>
                <w:szCs w:val="18"/>
              </w:rPr>
            </w:pPr>
            <w:r w:rsidRPr="00BC2ECF">
              <w:rPr>
                <w:rFonts w:cs="Open Sans"/>
                <w:sz w:val="18"/>
                <w:szCs w:val="18"/>
              </w:rPr>
              <w:t xml:space="preserve">2,298 </w:t>
            </w:r>
          </w:p>
        </w:tc>
      </w:tr>
      <w:tr w:rsidR="00BC2ECF" w:rsidRPr="00BC2ECF" w14:paraId="3F840447" w14:textId="77777777" w:rsidTr="00E83BF7">
        <w:trPr>
          <w:trHeight w:val="240"/>
        </w:trPr>
        <w:tc>
          <w:tcPr>
            <w:tcW w:w="4714" w:type="dxa"/>
            <w:tcBorders>
              <w:top w:val="single" w:sz="4" w:space="0" w:color="auto"/>
              <w:left w:val="nil"/>
              <w:bottom w:val="single" w:sz="4" w:space="0" w:color="auto"/>
              <w:right w:val="nil"/>
            </w:tcBorders>
            <w:shd w:val="clear" w:color="auto" w:fill="auto"/>
            <w:noWrap/>
            <w:vAlign w:val="bottom"/>
            <w:hideMark/>
          </w:tcPr>
          <w:p w14:paraId="1971DF60" w14:textId="77777777" w:rsidR="00BC2ECF" w:rsidRPr="00BC2ECF" w:rsidRDefault="00BC2ECF" w:rsidP="00E83BF7">
            <w:pPr>
              <w:spacing w:before="60" w:after="60"/>
              <w:rPr>
                <w:rFonts w:cs="Open Sans"/>
                <w:b/>
                <w:bCs/>
                <w:sz w:val="18"/>
                <w:szCs w:val="18"/>
              </w:rPr>
            </w:pPr>
            <w:r w:rsidRPr="00BC2ECF">
              <w:rPr>
                <w:rFonts w:cs="Open Sans"/>
                <w:b/>
                <w:bCs/>
                <w:sz w:val="18"/>
                <w:szCs w:val="18"/>
              </w:rPr>
              <w:t>Total assets</w:t>
            </w:r>
          </w:p>
        </w:tc>
        <w:tc>
          <w:tcPr>
            <w:tcW w:w="1447" w:type="dxa"/>
            <w:tcBorders>
              <w:top w:val="single" w:sz="4" w:space="0" w:color="auto"/>
              <w:left w:val="nil"/>
              <w:bottom w:val="single" w:sz="4" w:space="0" w:color="auto"/>
              <w:right w:val="nil"/>
            </w:tcBorders>
            <w:shd w:val="clear" w:color="auto" w:fill="auto"/>
            <w:noWrap/>
            <w:vAlign w:val="bottom"/>
            <w:hideMark/>
          </w:tcPr>
          <w:p w14:paraId="40933706" w14:textId="77777777" w:rsidR="00BC2ECF" w:rsidRPr="00BC2ECF" w:rsidRDefault="00BC2ECF" w:rsidP="00E83BF7">
            <w:pPr>
              <w:spacing w:before="60" w:after="60"/>
              <w:rPr>
                <w:rFonts w:cs="Open Sans"/>
                <w:b/>
                <w:bCs/>
                <w:sz w:val="18"/>
                <w:szCs w:val="18"/>
              </w:rPr>
            </w:pPr>
          </w:p>
        </w:tc>
        <w:tc>
          <w:tcPr>
            <w:tcW w:w="873" w:type="dxa"/>
            <w:tcBorders>
              <w:top w:val="single" w:sz="4" w:space="0" w:color="auto"/>
              <w:left w:val="nil"/>
              <w:bottom w:val="single" w:sz="4" w:space="0" w:color="auto"/>
              <w:right w:val="nil"/>
            </w:tcBorders>
            <w:shd w:val="clear" w:color="auto" w:fill="auto"/>
            <w:noWrap/>
            <w:vAlign w:val="bottom"/>
            <w:hideMark/>
          </w:tcPr>
          <w:p w14:paraId="6AB2B027" w14:textId="77777777" w:rsidR="00BC2ECF" w:rsidRPr="00BC2ECF" w:rsidRDefault="00BC2ECF" w:rsidP="00E83BF7">
            <w:pPr>
              <w:spacing w:before="60" w:after="60"/>
              <w:jc w:val="right"/>
              <w:rPr>
                <w:rFonts w:cs="Open Sans"/>
                <w:b/>
                <w:bCs/>
                <w:sz w:val="18"/>
                <w:szCs w:val="18"/>
              </w:rPr>
            </w:pPr>
            <w:r w:rsidRPr="00BC2ECF">
              <w:rPr>
                <w:rFonts w:cs="Open Sans"/>
                <w:b/>
                <w:bCs/>
                <w:sz w:val="18"/>
                <w:szCs w:val="18"/>
              </w:rPr>
              <w:t xml:space="preserve">11,032 </w:t>
            </w:r>
          </w:p>
        </w:tc>
        <w:tc>
          <w:tcPr>
            <w:tcW w:w="814" w:type="dxa"/>
            <w:tcBorders>
              <w:top w:val="single" w:sz="4" w:space="0" w:color="auto"/>
              <w:left w:val="nil"/>
              <w:bottom w:val="single" w:sz="4" w:space="0" w:color="auto"/>
              <w:right w:val="nil"/>
            </w:tcBorders>
            <w:shd w:val="clear" w:color="auto" w:fill="auto"/>
            <w:noWrap/>
            <w:vAlign w:val="bottom"/>
            <w:hideMark/>
          </w:tcPr>
          <w:p w14:paraId="641CB33D" w14:textId="77777777" w:rsidR="00BC2ECF" w:rsidRPr="00BC2ECF" w:rsidRDefault="00BC2ECF" w:rsidP="00E83BF7">
            <w:pPr>
              <w:spacing w:before="60" w:after="60"/>
              <w:jc w:val="right"/>
              <w:rPr>
                <w:rFonts w:cs="Open Sans"/>
                <w:sz w:val="18"/>
                <w:szCs w:val="18"/>
              </w:rPr>
            </w:pPr>
            <w:r w:rsidRPr="00BC2ECF">
              <w:rPr>
                <w:rFonts w:cs="Open Sans"/>
                <w:sz w:val="18"/>
                <w:szCs w:val="18"/>
              </w:rPr>
              <w:t xml:space="preserve">11,095 </w:t>
            </w:r>
          </w:p>
        </w:tc>
        <w:tc>
          <w:tcPr>
            <w:tcW w:w="374" w:type="dxa"/>
            <w:tcBorders>
              <w:top w:val="single" w:sz="4" w:space="0" w:color="auto"/>
              <w:left w:val="nil"/>
              <w:bottom w:val="single" w:sz="4" w:space="0" w:color="auto"/>
              <w:right w:val="nil"/>
            </w:tcBorders>
            <w:shd w:val="clear" w:color="auto" w:fill="auto"/>
            <w:noWrap/>
            <w:vAlign w:val="bottom"/>
            <w:hideMark/>
          </w:tcPr>
          <w:p w14:paraId="3C151AA7" w14:textId="77777777" w:rsidR="00BC2ECF" w:rsidRPr="00BC2ECF" w:rsidRDefault="00BC2ECF" w:rsidP="00E83BF7">
            <w:pPr>
              <w:spacing w:before="60" w:after="60"/>
              <w:jc w:val="right"/>
              <w:rPr>
                <w:rFonts w:cs="Open Sans"/>
                <w:sz w:val="18"/>
                <w:szCs w:val="18"/>
              </w:rPr>
            </w:pPr>
          </w:p>
        </w:tc>
        <w:tc>
          <w:tcPr>
            <w:tcW w:w="1498" w:type="dxa"/>
            <w:tcBorders>
              <w:top w:val="single" w:sz="4" w:space="0" w:color="auto"/>
              <w:left w:val="nil"/>
              <w:bottom w:val="single" w:sz="4" w:space="0" w:color="auto"/>
              <w:right w:val="nil"/>
            </w:tcBorders>
            <w:shd w:val="clear" w:color="auto" w:fill="auto"/>
            <w:noWrap/>
            <w:vAlign w:val="bottom"/>
            <w:hideMark/>
          </w:tcPr>
          <w:p w14:paraId="10AC5D4D" w14:textId="77777777" w:rsidR="00BC2ECF" w:rsidRPr="00BC2ECF" w:rsidRDefault="00BC2ECF" w:rsidP="00E83BF7">
            <w:pPr>
              <w:spacing w:before="60" w:after="60"/>
              <w:jc w:val="right"/>
              <w:rPr>
                <w:rFonts w:cs="Open Sans"/>
                <w:sz w:val="18"/>
                <w:szCs w:val="18"/>
              </w:rPr>
            </w:pPr>
            <w:r w:rsidRPr="00BC2ECF">
              <w:rPr>
                <w:rFonts w:cs="Open Sans"/>
                <w:sz w:val="18"/>
                <w:szCs w:val="18"/>
              </w:rPr>
              <w:t xml:space="preserve">6,899 </w:t>
            </w:r>
          </w:p>
        </w:tc>
      </w:tr>
      <w:tr w:rsidR="00BC2ECF" w:rsidRPr="00BC2ECF" w14:paraId="3E138557" w14:textId="77777777" w:rsidTr="00E83BF7">
        <w:trPr>
          <w:trHeight w:val="115"/>
        </w:trPr>
        <w:tc>
          <w:tcPr>
            <w:tcW w:w="9720" w:type="dxa"/>
            <w:gridSpan w:val="6"/>
            <w:tcBorders>
              <w:top w:val="single" w:sz="4" w:space="0" w:color="auto"/>
              <w:left w:val="nil"/>
              <w:bottom w:val="nil"/>
              <w:right w:val="nil"/>
            </w:tcBorders>
            <w:shd w:val="clear" w:color="auto" w:fill="auto"/>
            <w:noWrap/>
            <w:vAlign w:val="bottom"/>
            <w:hideMark/>
          </w:tcPr>
          <w:p w14:paraId="46A4DF33" w14:textId="77777777" w:rsidR="00BC2ECF" w:rsidRPr="00BC2ECF" w:rsidRDefault="00BC2ECF" w:rsidP="00E83BF7">
            <w:pPr>
              <w:spacing w:before="60" w:after="60"/>
              <w:rPr>
                <w:rFonts w:cs="Open Sans"/>
                <w:sz w:val="18"/>
                <w:szCs w:val="18"/>
              </w:rPr>
            </w:pPr>
          </w:p>
        </w:tc>
      </w:tr>
      <w:tr w:rsidR="00BC2ECF" w:rsidRPr="00BC2ECF" w14:paraId="3F6DD53A" w14:textId="77777777" w:rsidTr="00E83BF7">
        <w:trPr>
          <w:trHeight w:val="240"/>
        </w:trPr>
        <w:tc>
          <w:tcPr>
            <w:tcW w:w="4714" w:type="dxa"/>
            <w:tcBorders>
              <w:top w:val="nil"/>
              <w:left w:val="nil"/>
              <w:bottom w:val="nil"/>
              <w:right w:val="nil"/>
            </w:tcBorders>
            <w:shd w:val="clear" w:color="auto" w:fill="auto"/>
            <w:noWrap/>
            <w:vAlign w:val="bottom"/>
            <w:hideMark/>
          </w:tcPr>
          <w:p w14:paraId="0DEF1DF8" w14:textId="77777777" w:rsidR="00BC2ECF" w:rsidRPr="00BC2ECF" w:rsidRDefault="00BC2ECF" w:rsidP="00E83BF7">
            <w:pPr>
              <w:spacing w:before="60" w:after="60"/>
              <w:rPr>
                <w:rFonts w:cs="Open Sans"/>
                <w:b/>
                <w:bCs/>
                <w:sz w:val="18"/>
                <w:szCs w:val="18"/>
              </w:rPr>
            </w:pPr>
            <w:r w:rsidRPr="00BC2ECF">
              <w:rPr>
                <w:rFonts w:cs="Open Sans"/>
                <w:b/>
                <w:bCs/>
                <w:color w:val="107896"/>
                <w:sz w:val="18"/>
                <w:szCs w:val="18"/>
              </w:rPr>
              <w:t>LIABILITIES</w:t>
            </w:r>
          </w:p>
        </w:tc>
        <w:tc>
          <w:tcPr>
            <w:tcW w:w="1447" w:type="dxa"/>
            <w:tcBorders>
              <w:top w:val="nil"/>
              <w:left w:val="nil"/>
              <w:bottom w:val="nil"/>
              <w:right w:val="nil"/>
            </w:tcBorders>
            <w:shd w:val="clear" w:color="auto" w:fill="auto"/>
            <w:noWrap/>
            <w:vAlign w:val="bottom"/>
            <w:hideMark/>
          </w:tcPr>
          <w:p w14:paraId="295D71E3" w14:textId="77777777" w:rsidR="00BC2ECF" w:rsidRPr="00BC2ECF" w:rsidRDefault="00BC2ECF" w:rsidP="00E83BF7">
            <w:pPr>
              <w:spacing w:before="60" w:after="60"/>
              <w:rPr>
                <w:rFonts w:cs="Open Sans"/>
                <w:b/>
                <w:bCs/>
                <w:sz w:val="18"/>
                <w:szCs w:val="18"/>
              </w:rPr>
            </w:pPr>
          </w:p>
        </w:tc>
        <w:tc>
          <w:tcPr>
            <w:tcW w:w="873" w:type="dxa"/>
            <w:tcBorders>
              <w:top w:val="nil"/>
              <w:left w:val="nil"/>
              <w:bottom w:val="nil"/>
              <w:right w:val="nil"/>
            </w:tcBorders>
            <w:shd w:val="clear" w:color="auto" w:fill="auto"/>
            <w:noWrap/>
            <w:vAlign w:val="bottom"/>
            <w:hideMark/>
          </w:tcPr>
          <w:p w14:paraId="00E6CD30" w14:textId="77777777" w:rsidR="00BC2ECF" w:rsidRPr="00BC2ECF" w:rsidRDefault="00BC2ECF" w:rsidP="00E83BF7">
            <w:pPr>
              <w:spacing w:before="60" w:after="60"/>
              <w:rPr>
                <w:rFonts w:cs="Open Sans"/>
                <w:sz w:val="18"/>
                <w:szCs w:val="18"/>
              </w:rPr>
            </w:pPr>
          </w:p>
        </w:tc>
        <w:tc>
          <w:tcPr>
            <w:tcW w:w="814" w:type="dxa"/>
            <w:tcBorders>
              <w:top w:val="nil"/>
              <w:left w:val="nil"/>
              <w:bottom w:val="nil"/>
              <w:right w:val="nil"/>
            </w:tcBorders>
            <w:shd w:val="clear" w:color="auto" w:fill="auto"/>
            <w:noWrap/>
            <w:vAlign w:val="bottom"/>
            <w:hideMark/>
          </w:tcPr>
          <w:p w14:paraId="315A54FF" w14:textId="77777777" w:rsidR="00BC2ECF" w:rsidRPr="00BC2ECF" w:rsidRDefault="00BC2ECF" w:rsidP="00E83BF7">
            <w:pPr>
              <w:spacing w:before="60" w:after="60"/>
              <w:jc w:val="right"/>
              <w:rPr>
                <w:rFonts w:cs="Open Sans"/>
                <w:sz w:val="18"/>
                <w:szCs w:val="18"/>
              </w:rPr>
            </w:pPr>
          </w:p>
        </w:tc>
        <w:tc>
          <w:tcPr>
            <w:tcW w:w="374" w:type="dxa"/>
            <w:tcBorders>
              <w:top w:val="nil"/>
              <w:left w:val="nil"/>
              <w:bottom w:val="nil"/>
              <w:right w:val="nil"/>
            </w:tcBorders>
            <w:shd w:val="clear" w:color="auto" w:fill="auto"/>
            <w:noWrap/>
            <w:vAlign w:val="bottom"/>
            <w:hideMark/>
          </w:tcPr>
          <w:p w14:paraId="717B9B11" w14:textId="77777777" w:rsidR="00BC2ECF" w:rsidRPr="00BC2ECF" w:rsidRDefault="00BC2ECF" w:rsidP="00E83BF7">
            <w:pPr>
              <w:spacing w:before="60" w:after="60"/>
              <w:jc w:val="right"/>
              <w:rPr>
                <w:rFonts w:cs="Open Sans"/>
                <w:sz w:val="18"/>
                <w:szCs w:val="18"/>
              </w:rPr>
            </w:pPr>
          </w:p>
        </w:tc>
        <w:tc>
          <w:tcPr>
            <w:tcW w:w="1498" w:type="dxa"/>
            <w:tcBorders>
              <w:top w:val="nil"/>
              <w:left w:val="nil"/>
              <w:bottom w:val="nil"/>
              <w:right w:val="nil"/>
            </w:tcBorders>
            <w:shd w:val="clear" w:color="auto" w:fill="auto"/>
            <w:noWrap/>
            <w:vAlign w:val="bottom"/>
            <w:hideMark/>
          </w:tcPr>
          <w:p w14:paraId="2DF8DE1D" w14:textId="77777777" w:rsidR="00BC2ECF" w:rsidRPr="00BC2ECF" w:rsidRDefault="00BC2ECF" w:rsidP="00E83BF7">
            <w:pPr>
              <w:spacing w:before="60" w:after="60"/>
              <w:jc w:val="right"/>
              <w:rPr>
                <w:rFonts w:cs="Open Sans"/>
                <w:sz w:val="18"/>
                <w:szCs w:val="18"/>
              </w:rPr>
            </w:pPr>
          </w:p>
        </w:tc>
      </w:tr>
      <w:tr w:rsidR="00BC2ECF" w:rsidRPr="00BC2ECF" w14:paraId="3D135615" w14:textId="77777777" w:rsidTr="00E83BF7">
        <w:trPr>
          <w:trHeight w:val="240"/>
        </w:trPr>
        <w:tc>
          <w:tcPr>
            <w:tcW w:w="4714" w:type="dxa"/>
            <w:tcBorders>
              <w:top w:val="nil"/>
              <w:left w:val="nil"/>
              <w:bottom w:val="nil"/>
              <w:right w:val="nil"/>
            </w:tcBorders>
            <w:shd w:val="clear" w:color="auto" w:fill="auto"/>
            <w:noWrap/>
            <w:vAlign w:val="bottom"/>
            <w:hideMark/>
          </w:tcPr>
          <w:p w14:paraId="7399F1FA" w14:textId="77777777" w:rsidR="00BC2ECF" w:rsidRPr="00BC2ECF" w:rsidRDefault="00BC2ECF" w:rsidP="00E83BF7">
            <w:pPr>
              <w:spacing w:before="60" w:after="60"/>
              <w:rPr>
                <w:rFonts w:cs="Open Sans"/>
                <w:b/>
                <w:bCs/>
                <w:sz w:val="18"/>
                <w:szCs w:val="18"/>
              </w:rPr>
            </w:pPr>
            <w:r w:rsidRPr="00BC2ECF">
              <w:rPr>
                <w:rFonts w:cs="Open Sans"/>
                <w:b/>
                <w:bCs/>
                <w:sz w:val="18"/>
                <w:szCs w:val="18"/>
              </w:rPr>
              <w:t>Payables</w:t>
            </w:r>
          </w:p>
        </w:tc>
        <w:tc>
          <w:tcPr>
            <w:tcW w:w="1447" w:type="dxa"/>
            <w:tcBorders>
              <w:top w:val="nil"/>
              <w:left w:val="nil"/>
              <w:bottom w:val="nil"/>
              <w:right w:val="nil"/>
            </w:tcBorders>
            <w:shd w:val="clear" w:color="auto" w:fill="auto"/>
            <w:noWrap/>
            <w:vAlign w:val="bottom"/>
            <w:hideMark/>
          </w:tcPr>
          <w:p w14:paraId="73E4F0D7" w14:textId="77777777" w:rsidR="00BC2ECF" w:rsidRPr="00BC2ECF" w:rsidRDefault="00BC2ECF" w:rsidP="00E83BF7">
            <w:pPr>
              <w:spacing w:before="60" w:after="60"/>
              <w:rPr>
                <w:rFonts w:cs="Open Sans"/>
                <w:b/>
                <w:bCs/>
                <w:sz w:val="18"/>
                <w:szCs w:val="18"/>
              </w:rPr>
            </w:pPr>
          </w:p>
        </w:tc>
        <w:tc>
          <w:tcPr>
            <w:tcW w:w="873" w:type="dxa"/>
            <w:tcBorders>
              <w:top w:val="nil"/>
              <w:left w:val="nil"/>
              <w:bottom w:val="nil"/>
              <w:right w:val="nil"/>
            </w:tcBorders>
            <w:shd w:val="clear" w:color="auto" w:fill="auto"/>
            <w:noWrap/>
            <w:vAlign w:val="bottom"/>
            <w:hideMark/>
          </w:tcPr>
          <w:p w14:paraId="30F84D09" w14:textId="77777777" w:rsidR="00BC2ECF" w:rsidRPr="00BC2ECF" w:rsidRDefault="00BC2ECF" w:rsidP="00E83BF7">
            <w:pPr>
              <w:spacing w:before="60" w:after="60"/>
              <w:rPr>
                <w:rFonts w:cs="Open Sans"/>
                <w:sz w:val="18"/>
                <w:szCs w:val="18"/>
              </w:rPr>
            </w:pPr>
          </w:p>
        </w:tc>
        <w:tc>
          <w:tcPr>
            <w:tcW w:w="814" w:type="dxa"/>
            <w:tcBorders>
              <w:top w:val="nil"/>
              <w:left w:val="nil"/>
              <w:bottom w:val="nil"/>
              <w:right w:val="nil"/>
            </w:tcBorders>
            <w:shd w:val="clear" w:color="auto" w:fill="auto"/>
            <w:noWrap/>
            <w:vAlign w:val="bottom"/>
            <w:hideMark/>
          </w:tcPr>
          <w:p w14:paraId="40B01F85" w14:textId="77777777" w:rsidR="00BC2ECF" w:rsidRPr="00BC2ECF" w:rsidRDefault="00BC2ECF" w:rsidP="00E83BF7">
            <w:pPr>
              <w:spacing w:before="60" w:after="60"/>
              <w:jc w:val="right"/>
              <w:rPr>
                <w:rFonts w:cs="Open Sans"/>
                <w:sz w:val="18"/>
                <w:szCs w:val="18"/>
              </w:rPr>
            </w:pPr>
          </w:p>
        </w:tc>
        <w:tc>
          <w:tcPr>
            <w:tcW w:w="374" w:type="dxa"/>
            <w:tcBorders>
              <w:top w:val="nil"/>
              <w:left w:val="nil"/>
              <w:bottom w:val="nil"/>
              <w:right w:val="nil"/>
            </w:tcBorders>
            <w:shd w:val="clear" w:color="auto" w:fill="auto"/>
            <w:noWrap/>
            <w:vAlign w:val="bottom"/>
            <w:hideMark/>
          </w:tcPr>
          <w:p w14:paraId="3FB61592" w14:textId="77777777" w:rsidR="00BC2ECF" w:rsidRPr="00BC2ECF" w:rsidRDefault="00BC2ECF" w:rsidP="00E83BF7">
            <w:pPr>
              <w:spacing w:before="60" w:after="60"/>
              <w:jc w:val="right"/>
              <w:rPr>
                <w:rFonts w:cs="Open Sans"/>
                <w:sz w:val="18"/>
                <w:szCs w:val="18"/>
              </w:rPr>
            </w:pPr>
          </w:p>
        </w:tc>
        <w:tc>
          <w:tcPr>
            <w:tcW w:w="1498" w:type="dxa"/>
            <w:tcBorders>
              <w:top w:val="nil"/>
              <w:left w:val="nil"/>
              <w:bottom w:val="nil"/>
              <w:right w:val="nil"/>
            </w:tcBorders>
            <w:shd w:val="clear" w:color="auto" w:fill="auto"/>
            <w:noWrap/>
            <w:vAlign w:val="bottom"/>
            <w:hideMark/>
          </w:tcPr>
          <w:p w14:paraId="47665D3A" w14:textId="77777777" w:rsidR="00BC2ECF" w:rsidRPr="00BC2ECF" w:rsidRDefault="00BC2ECF" w:rsidP="00E83BF7">
            <w:pPr>
              <w:spacing w:before="60" w:after="60"/>
              <w:jc w:val="right"/>
              <w:rPr>
                <w:rFonts w:cs="Open Sans"/>
                <w:sz w:val="18"/>
                <w:szCs w:val="18"/>
              </w:rPr>
            </w:pPr>
          </w:p>
        </w:tc>
      </w:tr>
      <w:tr w:rsidR="00BC2ECF" w:rsidRPr="00BC2ECF" w14:paraId="19B18D71" w14:textId="77777777" w:rsidTr="00E83BF7">
        <w:trPr>
          <w:trHeight w:val="240"/>
        </w:trPr>
        <w:tc>
          <w:tcPr>
            <w:tcW w:w="4714" w:type="dxa"/>
            <w:tcBorders>
              <w:top w:val="nil"/>
              <w:left w:val="nil"/>
              <w:right w:val="nil"/>
            </w:tcBorders>
            <w:shd w:val="clear" w:color="auto" w:fill="auto"/>
            <w:noWrap/>
            <w:vAlign w:val="bottom"/>
            <w:hideMark/>
          </w:tcPr>
          <w:p w14:paraId="29DA3F91" w14:textId="77777777" w:rsidR="00BC2ECF" w:rsidRPr="00BC2ECF" w:rsidRDefault="00BC2ECF" w:rsidP="00E83BF7">
            <w:pPr>
              <w:spacing w:before="60" w:after="60"/>
              <w:ind w:firstLineChars="200" w:firstLine="360"/>
              <w:rPr>
                <w:rFonts w:cs="Open Sans"/>
                <w:sz w:val="18"/>
                <w:szCs w:val="18"/>
              </w:rPr>
            </w:pPr>
            <w:r w:rsidRPr="00BC2ECF">
              <w:rPr>
                <w:rFonts w:cs="Open Sans"/>
                <w:sz w:val="18"/>
                <w:szCs w:val="18"/>
              </w:rPr>
              <w:t>Suppliers</w:t>
            </w:r>
          </w:p>
        </w:tc>
        <w:tc>
          <w:tcPr>
            <w:tcW w:w="1447" w:type="dxa"/>
            <w:tcBorders>
              <w:top w:val="nil"/>
              <w:left w:val="nil"/>
              <w:right w:val="nil"/>
            </w:tcBorders>
            <w:shd w:val="clear" w:color="auto" w:fill="auto"/>
            <w:noWrap/>
            <w:vAlign w:val="bottom"/>
            <w:hideMark/>
          </w:tcPr>
          <w:p w14:paraId="34C572A5" w14:textId="77777777" w:rsidR="00BC2ECF" w:rsidRPr="00BC2ECF" w:rsidRDefault="009B22C8" w:rsidP="00E83BF7">
            <w:pPr>
              <w:spacing w:before="60" w:after="60"/>
              <w:rPr>
                <w:rFonts w:cs="Open Sans"/>
                <w:color w:val="000000"/>
                <w:sz w:val="18"/>
                <w:szCs w:val="18"/>
              </w:rPr>
            </w:pPr>
            <w:hyperlink r:id="rId62" w:anchor="FPO2.3!E7" w:history="1">
              <w:r w:rsidR="00BC2ECF" w:rsidRPr="00BC2ECF">
                <w:rPr>
                  <w:rFonts w:cs="Open Sans"/>
                  <w:color w:val="000000"/>
                  <w:sz w:val="18"/>
                  <w:szCs w:val="18"/>
                </w:rPr>
                <w:t>2.3A</w:t>
              </w:r>
            </w:hyperlink>
          </w:p>
        </w:tc>
        <w:tc>
          <w:tcPr>
            <w:tcW w:w="873" w:type="dxa"/>
            <w:tcBorders>
              <w:top w:val="nil"/>
              <w:left w:val="nil"/>
              <w:right w:val="nil"/>
            </w:tcBorders>
            <w:shd w:val="clear" w:color="auto" w:fill="auto"/>
            <w:noWrap/>
            <w:vAlign w:val="bottom"/>
            <w:hideMark/>
          </w:tcPr>
          <w:p w14:paraId="15CBFD09" w14:textId="77777777" w:rsidR="00BC2ECF" w:rsidRPr="00BC2ECF" w:rsidRDefault="00BC2ECF" w:rsidP="00E83BF7">
            <w:pPr>
              <w:spacing w:before="60" w:after="60"/>
              <w:jc w:val="right"/>
              <w:rPr>
                <w:rFonts w:cs="Open Sans"/>
                <w:b/>
                <w:bCs/>
                <w:sz w:val="18"/>
                <w:szCs w:val="18"/>
              </w:rPr>
            </w:pPr>
            <w:r w:rsidRPr="00BC2ECF">
              <w:rPr>
                <w:rFonts w:cs="Open Sans"/>
                <w:b/>
                <w:bCs/>
                <w:sz w:val="18"/>
                <w:szCs w:val="18"/>
              </w:rPr>
              <w:t xml:space="preserve">963 </w:t>
            </w:r>
          </w:p>
        </w:tc>
        <w:tc>
          <w:tcPr>
            <w:tcW w:w="814" w:type="dxa"/>
            <w:tcBorders>
              <w:top w:val="nil"/>
              <w:left w:val="nil"/>
              <w:right w:val="nil"/>
            </w:tcBorders>
            <w:shd w:val="clear" w:color="auto" w:fill="auto"/>
            <w:noWrap/>
            <w:vAlign w:val="bottom"/>
            <w:hideMark/>
          </w:tcPr>
          <w:p w14:paraId="4DB6F49F" w14:textId="77777777" w:rsidR="00BC2ECF" w:rsidRPr="00BC2ECF" w:rsidRDefault="00BC2ECF" w:rsidP="00E83BF7">
            <w:pPr>
              <w:spacing w:before="60" w:after="60"/>
              <w:jc w:val="right"/>
              <w:rPr>
                <w:rFonts w:cs="Open Sans"/>
                <w:sz w:val="18"/>
                <w:szCs w:val="18"/>
              </w:rPr>
            </w:pPr>
            <w:r w:rsidRPr="00BC2ECF">
              <w:rPr>
                <w:rFonts w:cs="Open Sans"/>
                <w:sz w:val="18"/>
                <w:szCs w:val="18"/>
              </w:rPr>
              <w:t xml:space="preserve">1,410 </w:t>
            </w:r>
          </w:p>
        </w:tc>
        <w:tc>
          <w:tcPr>
            <w:tcW w:w="374" w:type="dxa"/>
            <w:tcBorders>
              <w:top w:val="nil"/>
              <w:left w:val="nil"/>
              <w:right w:val="nil"/>
            </w:tcBorders>
            <w:shd w:val="clear" w:color="auto" w:fill="auto"/>
            <w:noWrap/>
            <w:vAlign w:val="bottom"/>
            <w:hideMark/>
          </w:tcPr>
          <w:p w14:paraId="7ED353FF" w14:textId="77777777" w:rsidR="00BC2ECF" w:rsidRPr="00BC2ECF" w:rsidRDefault="00BC2ECF" w:rsidP="00E83BF7">
            <w:pPr>
              <w:spacing w:before="60" w:after="60"/>
              <w:jc w:val="right"/>
              <w:rPr>
                <w:rFonts w:cs="Open Sans"/>
                <w:sz w:val="18"/>
                <w:szCs w:val="18"/>
              </w:rPr>
            </w:pPr>
          </w:p>
        </w:tc>
        <w:tc>
          <w:tcPr>
            <w:tcW w:w="1498" w:type="dxa"/>
            <w:tcBorders>
              <w:top w:val="nil"/>
              <w:left w:val="nil"/>
              <w:right w:val="nil"/>
            </w:tcBorders>
            <w:shd w:val="clear" w:color="auto" w:fill="auto"/>
            <w:noWrap/>
            <w:vAlign w:val="bottom"/>
            <w:hideMark/>
          </w:tcPr>
          <w:p w14:paraId="0C4A4E7B" w14:textId="77777777" w:rsidR="00BC2ECF" w:rsidRPr="00BC2ECF" w:rsidRDefault="00BC2ECF" w:rsidP="00E83BF7">
            <w:pPr>
              <w:spacing w:before="60" w:after="60"/>
              <w:jc w:val="right"/>
              <w:rPr>
                <w:rFonts w:cs="Open Sans"/>
                <w:sz w:val="18"/>
                <w:szCs w:val="18"/>
              </w:rPr>
            </w:pPr>
            <w:r w:rsidRPr="00BC2ECF">
              <w:rPr>
                <w:rFonts w:cs="Open Sans"/>
                <w:sz w:val="18"/>
                <w:szCs w:val="18"/>
              </w:rPr>
              <w:t xml:space="preserve">1,444 </w:t>
            </w:r>
          </w:p>
        </w:tc>
      </w:tr>
      <w:tr w:rsidR="00BC2ECF" w:rsidRPr="00BC2ECF" w14:paraId="247785EF" w14:textId="77777777" w:rsidTr="00E83BF7">
        <w:trPr>
          <w:trHeight w:val="240"/>
        </w:trPr>
        <w:tc>
          <w:tcPr>
            <w:tcW w:w="4714" w:type="dxa"/>
            <w:tcBorders>
              <w:top w:val="nil"/>
              <w:left w:val="nil"/>
              <w:bottom w:val="single" w:sz="4" w:space="0" w:color="auto"/>
              <w:right w:val="nil"/>
            </w:tcBorders>
            <w:shd w:val="clear" w:color="auto" w:fill="auto"/>
            <w:noWrap/>
            <w:vAlign w:val="bottom"/>
            <w:hideMark/>
          </w:tcPr>
          <w:p w14:paraId="4B8BE9D6" w14:textId="77777777" w:rsidR="00BC2ECF" w:rsidRPr="00BC2ECF" w:rsidRDefault="00BC2ECF" w:rsidP="00E83BF7">
            <w:pPr>
              <w:spacing w:before="60" w:after="60"/>
              <w:ind w:firstLineChars="200" w:firstLine="360"/>
              <w:rPr>
                <w:rFonts w:cs="Open Sans"/>
                <w:sz w:val="18"/>
                <w:szCs w:val="18"/>
              </w:rPr>
            </w:pPr>
            <w:r w:rsidRPr="00BC2ECF">
              <w:rPr>
                <w:rFonts w:cs="Open Sans"/>
                <w:sz w:val="18"/>
                <w:szCs w:val="18"/>
              </w:rPr>
              <w:t>Other Payables</w:t>
            </w:r>
          </w:p>
        </w:tc>
        <w:tc>
          <w:tcPr>
            <w:tcW w:w="1447" w:type="dxa"/>
            <w:tcBorders>
              <w:top w:val="nil"/>
              <w:left w:val="nil"/>
              <w:bottom w:val="single" w:sz="4" w:space="0" w:color="auto"/>
              <w:right w:val="nil"/>
            </w:tcBorders>
            <w:shd w:val="clear" w:color="auto" w:fill="auto"/>
            <w:noWrap/>
            <w:vAlign w:val="bottom"/>
            <w:hideMark/>
          </w:tcPr>
          <w:p w14:paraId="5196A303" w14:textId="77777777" w:rsidR="00BC2ECF" w:rsidRPr="00BC2ECF" w:rsidRDefault="00BC2ECF" w:rsidP="00E83BF7">
            <w:pPr>
              <w:spacing w:before="60" w:after="60"/>
              <w:rPr>
                <w:rFonts w:cs="Open Sans"/>
                <w:color w:val="000000"/>
                <w:sz w:val="18"/>
                <w:szCs w:val="18"/>
              </w:rPr>
            </w:pPr>
            <w:r w:rsidRPr="00BC2ECF">
              <w:rPr>
                <w:rFonts w:cs="Open Sans"/>
                <w:noProof/>
                <w:color w:val="000000"/>
                <w:sz w:val="18"/>
                <w:szCs w:val="18"/>
              </w:rPr>
              <w:drawing>
                <wp:anchor distT="0" distB="0" distL="114300" distR="114300" simplePos="0" relativeHeight="251658247" behindDoc="0" locked="0" layoutInCell="1" allowOverlap="1" wp14:anchorId="6445651F" wp14:editId="55453891">
                  <wp:simplePos x="0" y="0"/>
                  <wp:positionH relativeFrom="column">
                    <wp:posOffset>63500</wp:posOffset>
                  </wp:positionH>
                  <wp:positionV relativeFrom="paragraph">
                    <wp:posOffset>0</wp:posOffset>
                  </wp:positionV>
                  <wp:extent cx="76200" cy="0"/>
                  <wp:effectExtent l="0" t="0" r="0" b="0"/>
                  <wp:wrapNone/>
                  <wp:docPr id="33" name="Immagine 33">
                    <a:extLst xmlns:a="http://schemas.openxmlformats.org/drawingml/2006/main">
                      <a:ext uri="{63B3BB69-23CF-44E3-9099-C40C66FF867C}">
                        <a14:compatExt xmlns:a14="http://schemas.microsoft.com/office/drawing/2010/main" spid="_x0000_s78849"/>
                      </a:ext>
                      <a:ext uri="{FF2B5EF4-FFF2-40B4-BE49-F238E27FC236}">
                        <a16:creationId xmlns:a16="http://schemas.microsoft.com/office/drawing/2014/main" id="{00000000-0008-0000-0A00-000001340100}"/>
                      </a:ext>
                    </a:extLst>
                  </wp:docPr>
                  <wp:cNvGraphicFramePr/>
                  <a:graphic xmlns:a="http://schemas.openxmlformats.org/drawingml/2006/main">
                    <a:graphicData uri="http://schemas.openxmlformats.org/drawingml/2006/picture">
                      <pic:pic xmlns:pic="http://schemas.openxmlformats.org/drawingml/2006/picture">
                        <pic:nvPicPr>
                          <pic:cNvPr id="2" name="Label 1">
                            <a:extLst>
                              <a:ext uri="{63B3BB69-23CF-44E3-9099-C40C66FF867C}">
                                <a14:compatExt xmlns:a14="http://schemas.microsoft.com/office/drawing/2010/main" spid="_x0000_s78849"/>
                              </a:ext>
                              <a:ext uri="{FF2B5EF4-FFF2-40B4-BE49-F238E27FC236}">
                                <a16:creationId xmlns:a16="http://schemas.microsoft.com/office/drawing/2014/main" id="{00000000-0008-0000-0A00-000001340100}"/>
                              </a:ext>
                            </a:extLst>
                          </pic:cNvPr>
                          <pic:cNvPicPr>
                            <a:picLocks noChangeAspect="1"/>
                          </pic:cNvPicPr>
                        </pic:nvPicPr>
                        <pic:blipFill>
                          <a:blip r:embed="rId60"/>
                          <a:stretch>
                            <a:fillRect/>
                          </a:stretch>
                        </pic:blipFill>
                        <pic:spPr>
                          <a:xfrm>
                            <a:off x="0" y="0"/>
                            <a:ext cx="76200" cy="0"/>
                          </a:xfrm>
                          <a:prstGeom prst="rect">
                            <a:avLst/>
                          </a:prstGeom>
                        </pic:spPr>
                      </pic:pic>
                    </a:graphicData>
                  </a:graphic>
                  <wp14:sizeRelH relativeFrom="page">
                    <wp14:pctWidth>0</wp14:pctWidth>
                  </wp14:sizeRelH>
                  <wp14:sizeRelV relativeFrom="page">
                    <wp14:pctHeight>0</wp14:pctHeight>
                  </wp14:sizeRelV>
                </wp:anchor>
              </w:drawing>
            </w:r>
            <w:r w:rsidRPr="00BC2ECF">
              <w:rPr>
                <w:rFonts w:cs="Open Sans"/>
                <w:noProof/>
                <w:color w:val="000000"/>
                <w:sz w:val="18"/>
                <w:szCs w:val="18"/>
              </w:rPr>
              <w:drawing>
                <wp:anchor distT="0" distB="0" distL="114300" distR="114300" simplePos="0" relativeHeight="251658248" behindDoc="0" locked="0" layoutInCell="1" allowOverlap="1" wp14:anchorId="5B97F881" wp14:editId="702540EE">
                  <wp:simplePos x="0" y="0"/>
                  <wp:positionH relativeFrom="column">
                    <wp:posOffset>63500</wp:posOffset>
                  </wp:positionH>
                  <wp:positionV relativeFrom="paragraph">
                    <wp:posOffset>0</wp:posOffset>
                  </wp:positionV>
                  <wp:extent cx="76200" cy="0"/>
                  <wp:effectExtent l="0" t="0" r="0" b="0"/>
                  <wp:wrapNone/>
                  <wp:docPr id="34" name="Immagine 34">
                    <a:extLst xmlns:a="http://schemas.openxmlformats.org/drawingml/2006/main">
                      <a:ext uri="{63B3BB69-23CF-44E3-9099-C40C66FF867C}">
                        <a14:compatExt xmlns:a14="http://schemas.microsoft.com/office/drawing/2010/main" spid="_x0000_s78852"/>
                      </a:ext>
                      <a:ext uri="{FF2B5EF4-FFF2-40B4-BE49-F238E27FC236}">
                        <a16:creationId xmlns:a16="http://schemas.microsoft.com/office/drawing/2014/main" id="{00000000-0008-0000-0A00-000004340100}"/>
                      </a:ext>
                    </a:extLst>
                  </wp:docPr>
                  <wp:cNvGraphicFramePr/>
                  <a:graphic xmlns:a="http://schemas.openxmlformats.org/drawingml/2006/main">
                    <a:graphicData uri="http://schemas.openxmlformats.org/drawingml/2006/picture">
                      <pic:pic xmlns:pic="http://schemas.openxmlformats.org/drawingml/2006/picture">
                        <pic:nvPicPr>
                          <pic:cNvPr id="2" name="Label 4">
                            <a:extLst>
                              <a:ext uri="{63B3BB69-23CF-44E3-9099-C40C66FF867C}">
                                <a14:compatExt xmlns:a14="http://schemas.microsoft.com/office/drawing/2010/main" spid="_x0000_s78852"/>
                              </a:ext>
                              <a:ext uri="{FF2B5EF4-FFF2-40B4-BE49-F238E27FC236}">
                                <a16:creationId xmlns:a16="http://schemas.microsoft.com/office/drawing/2014/main" id="{00000000-0008-0000-0A00-000004340100}"/>
                              </a:ext>
                            </a:extLst>
                          </pic:cNvPr>
                          <pic:cNvPicPr>
                            <a:picLocks noChangeAspect="1"/>
                          </pic:cNvPicPr>
                        </pic:nvPicPr>
                        <pic:blipFill>
                          <a:blip r:embed="rId60"/>
                          <a:stretch>
                            <a:fillRect/>
                          </a:stretch>
                        </pic:blipFill>
                        <pic:spPr>
                          <a:xfrm>
                            <a:off x="0" y="0"/>
                            <a:ext cx="76200" cy="0"/>
                          </a:xfrm>
                          <a:prstGeom prst="rect">
                            <a:avLst/>
                          </a:prstGeom>
                        </pic:spPr>
                      </pic:pic>
                    </a:graphicData>
                  </a:graphic>
                  <wp14:sizeRelH relativeFrom="page">
                    <wp14:pctWidth>0</wp14:pctWidth>
                  </wp14:sizeRelH>
                  <wp14:sizeRelV relativeFrom="page">
                    <wp14:pctHeight>0</wp14:pctHeight>
                  </wp14:sizeRelV>
                </wp:anchor>
              </w:drawing>
            </w:r>
            <w:r w:rsidRPr="00BC2ECF">
              <w:rPr>
                <w:rFonts w:cs="Open Sans"/>
                <w:noProof/>
                <w:color w:val="000000"/>
                <w:sz w:val="18"/>
                <w:szCs w:val="18"/>
              </w:rPr>
              <w:drawing>
                <wp:anchor distT="0" distB="0" distL="114300" distR="114300" simplePos="0" relativeHeight="251658249" behindDoc="0" locked="0" layoutInCell="1" allowOverlap="1" wp14:anchorId="6038E305" wp14:editId="016A1AB3">
                  <wp:simplePos x="0" y="0"/>
                  <wp:positionH relativeFrom="column">
                    <wp:posOffset>63500</wp:posOffset>
                  </wp:positionH>
                  <wp:positionV relativeFrom="paragraph">
                    <wp:posOffset>0</wp:posOffset>
                  </wp:positionV>
                  <wp:extent cx="76200" cy="0"/>
                  <wp:effectExtent l="0" t="0" r="0" b="0"/>
                  <wp:wrapNone/>
                  <wp:docPr id="35" name="Immagine 35">
                    <a:extLst xmlns:a="http://schemas.openxmlformats.org/drawingml/2006/main">
                      <a:ext uri="{63B3BB69-23CF-44E3-9099-C40C66FF867C}">
                        <a14:compatExt xmlns:a14="http://schemas.microsoft.com/office/drawing/2010/main" spid="_x0000_s78853"/>
                      </a:ext>
                      <a:ext uri="{FF2B5EF4-FFF2-40B4-BE49-F238E27FC236}">
                        <a16:creationId xmlns:a16="http://schemas.microsoft.com/office/drawing/2014/main" id="{00000000-0008-0000-0A00-000005340100}"/>
                      </a:ext>
                    </a:extLst>
                  </wp:docPr>
                  <wp:cNvGraphicFramePr/>
                  <a:graphic xmlns:a="http://schemas.openxmlformats.org/drawingml/2006/main">
                    <a:graphicData uri="http://schemas.openxmlformats.org/drawingml/2006/picture">
                      <pic:pic xmlns:pic="http://schemas.openxmlformats.org/drawingml/2006/picture">
                        <pic:nvPicPr>
                          <pic:cNvPr id="2" name="Label 5">
                            <a:extLst>
                              <a:ext uri="{63B3BB69-23CF-44E3-9099-C40C66FF867C}">
                                <a14:compatExt xmlns:a14="http://schemas.microsoft.com/office/drawing/2010/main" spid="_x0000_s78853"/>
                              </a:ext>
                              <a:ext uri="{FF2B5EF4-FFF2-40B4-BE49-F238E27FC236}">
                                <a16:creationId xmlns:a16="http://schemas.microsoft.com/office/drawing/2014/main" id="{00000000-0008-0000-0A00-000005340100}"/>
                              </a:ext>
                            </a:extLst>
                          </pic:cNvPr>
                          <pic:cNvPicPr>
                            <a:picLocks noChangeAspect="1"/>
                          </pic:cNvPicPr>
                        </pic:nvPicPr>
                        <pic:blipFill>
                          <a:blip r:embed="rId60"/>
                          <a:stretch>
                            <a:fillRect/>
                          </a:stretch>
                        </pic:blipFill>
                        <pic:spPr>
                          <a:xfrm>
                            <a:off x="0" y="0"/>
                            <a:ext cx="76200" cy="0"/>
                          </a:xfrm>
                          <a:prstGeom prst="rect">
                            <a:avLst/>
                          </a:prstGeom>
                        </pic:spPr>
                      </pic:pic>
                    </a:graphicData>
                  </a:graphic>
                  <wp14:sizeRelH relativeFrom="page">
                    <wp14:pctWidth>0</wp14:pctWidth>
                  </wp14:sizeRelH>
                  <wp14:sizeRelV relativeFrom="page">
                    <wp14:pctHeight>0</wp14:pctHeight>
                  </wp14:sizeRelV>
                </wp:anchor>
              </w:drawing>
            </w:r>
            <w:r w:rsidRPr="00BC2ECF">
              <w:rPr>
                <w:rFonts w:cs="Open Sans"/>
                <w:noProof/>
                <w:color w:val="000000"/>
                <w:sz w:val="18"/>
                <w:szCs w:val="18"/>
              </w:rPr>
              <w:drawing>
                <wp:anchor distT="0" distB="0" distL="114300" distR="114300" simplePos="0" relativeHeight="251658250" behindDoc="0" locked="0" layoutInCell="1" allowOverlap="1" wp14:anchorId="5E8EFD5F" wp14:editId="2E9B1622">
                  <wp:simplePos x="0" y="0"/>
                  <wp:positionH relativeFrom="column">
                    <wp:posOffset>63500</wp:posOffset>
                  </wp:positionH>
                  <wp:positionV relativeFrom="paragraph">
                    <wp:posOffset>0</wp:posOffset>
                  </wp:positionV>
                  <wp:extent cx="76200" cy="0"/>
                  <wp:effectExtent l="0" t="0" r="0" b="0"/>
                  <wp:wrapNone/>
                  <wp:docPr id="36" name="Immagine 36">
                    <a:extLst xmlns:a="http://schemas.openxmlformats.org/drawingml/2006/main">
                      <a:ext uri="{63B3BB69-23CF-44E3-9099-C40C66FF867C}">
                        <a14:compatExt xmlns:a14="http://schemas.microsoft.com/office/drawing/2010/main" spid="_x0000_s78860"/>
                      </a:ext>
                      <a:ext uri="{FF2B5EF4-FFF2-40B4-BE49-F238E27FC236}">
                        <a16:creationId xmlns:a16="http://schemas.microsoft.com/office/drawing/2014/main" id="{00000000-0008-0000-0A00-00000C340100}"/>
                      </a:ext>
                    </a:extLst>
                  </wp:docPr>
                  <wp:cNvGraphicFramePr/>
                  <a:graphic xmlns:a="http://schemas.openxmlformats.org/drawingml/2006/main">
                    <a:graphicData uri="http://schemas.openxmlformats.org/drawingml/2006/picture">
                      <pic:pic xmlns:pic="http://schemas.openxmlformats.org/drawingml/2006/picture">
                        <pic:nvPicPr>
                          <pic:cNvPr id="2" name="Label 12">
                            <a:extLst>
                              <a:ext uri="{63B3BB69-23CF-44E3-9099-C40C66FF867C}">
                                <a14:compatExt xmlns:a14="http://schemas.microsoft.com/office/drawing/2010/main" spid="_x0000_s78860"/>
                              </a:ext>
                              <a:ext uri="{FF2B5EF4-FFF2-40B4-BE49-F238E27FC236}">
                                <a16:creationId xmlns:a16="http://schemas.microsoft.com/office/drawing/2014/main" id="{00000000-0008-0000-0A00-00000C340100}"/>
                              </a:ext>
                            </a:extLst>
                          </pic:cNvPr>
                          <pic:cNvPicPr>
                            <a:picLocks noChangeAspect="1"/>
                          </pic:cNvPicPr>
                        </pic:nvPicPr>
                        <pic:blipFill>
                          <a:blip r:embed="rId60"/>
                          <a:stretch>
                            <a:fillRect/>
                          </a:stretch>
                        </pic:blipFill>
                        <pic:spPr>
                          <a:xfrm>
                            <a:off x="0" y="0"/>
                            <a:ext cx="76200" cy="0"/>
                          </a:xfrm>
                          <a:prstGeom prst="rect">
                            <a:avLst/>
                          </a:prstGeom>
                        </pic:spPr>
                      </pic:pic>
                    </a:graphicData>
                  </a:graphic>
                  <wp14:sizeRelH relativeFrom="page">
                    <wp14:pctWidth>0</wp14:pctWidth>
                  </wp14:sizeRelH>
                  <wp14:sizeRelV relativeFrom="page">
                    <wp14:pctHeight>0</wp14:pctHeight>
                  </wp14:sizeRelV>
                </wp:anchor>
              </w:drawing>
            </w:r>
            <w:r w:rsidRPr="00BC2ECF">
              <w:rPr>
                <w:rFonts w:cs="Open Sans"/>
                <w:noProof/>
                <w:color w:val="000000"/>
                <w:sz w:val="18"/>
                <w:szCs w:val="18"/>
              </w:rPr>
              <w:drawing>
                <wp:anchor distT="0" distB="0" distL="114300" distR="114300" simplePos="0" relativeHeight="251658251" behindDoc="0" locked="0" layoutInCell="1" allowOverlap="1" wp14:anchorId="0EACD585" wp14:editId="17880784">
                  <wp:simplePos x="0" y="0"/>
                  <wp:positionH relativeFrom="column">
                    <wp:posOffset>63500</wp:posOffset>
                  </wp:positionH>
                  <wp:positionV relativeFrom="paragraph">
                    <wp:posOffset>0</wp:posOffset>
                  </wp:positionV>
                  <wp:extent cx="76200" cy="0"/>
                  <wp:effectExtent l="0" t="0" r="0" b="0"/>
                  <wp:wrapNone/>
                  <wp:docPr id="37" name="Immagine 37">
                    <a:extLst xmlns:a="http://schemas.openxmlformats.org/drawingml/2006/main">
                      <a:ext uri="{63B3BB69-23CF-44E3-9099-C40C66FF867C}">
                        <a14:compatExt xmlns:a14="http://schemas.microsoft.com/office/drawing/2010/main" spid="_x0000_s78863"/>
                      </a:ext>
                      <a:ext uri="{FF2B5EF4-FFF2-40B4-BE49-F238E27FC236}">
                        <a16:creationId xmlns:a16="http://schemas.microsoft.com/office/drawing/2014/main" id="{00000000-0008-0000-0A00-00000F340100}"/>
                      </a:ext>
                    </a:extLst>
                  </wp:docPr>
                  <wp:cNvGraphicFramePr/>
                  <a:graphic xmlns:a="http://schemas.openxmlformats.org/drawingml/2006/main">
                    <a:graphicData uri="http://schemas.openxmlformats.org/drawingml/2006/picture">
                      <pic:pic xmlns:pic="http://schemas.openxmlformats.org/drawingml/2006/picture">
                        <pic:nvPicPr>
                          <pic:cNvPr id="2" name="Label 15">
                            <a:extLst>
                              <a:ext uri="{63B3BB69-23CF-44E3-9099-C40C66FF867C}">
                                <a14:compatExt xmlns:a14="http://schemas.microsoft.com/office/drawing/2010/main" spid="_x0000_s78863"/>
                              </a:ext>
                              <a:ext uri="{FF2B5EF4-FFF2-40B4-BE49-F238E27FC236}">
                                <a16:creationId xmlns:a16="http://schemas.microsoft.com/office/drawing/2014/main" id="{00000000-0008-0000-0A00-00000F340100}"/>
                              </a:ext>
                            </a:extLst>
                          </pic:cNvPr>
                          <pic:cNvPicPr>
                            <a:picLocks noChangeAspect="1"/>
                          </pic:cNvPicPr>
                        </pic:nvPicPr>
                        <pic:blipFill>
                          <a:blip r:embed="rId60"/>
                          <a:stretch>
                            <a:fillRect/>
                          </a:stretch>
                        </pic:blipFill>
                        <pic:spPr>
                          <a:xfrm>
                            <a:off x="0" y="0"/>
                            <a:ext cx="76200" cy="0"/>
                          </a:xfrm>
                          <a:prstGeom prst="rect">
                            <a:avLst/>
                          </a:prstGeom>
                        </pic:spPr>
                      </pic:pic>
                    </a:graphicData>
                  </a:graphic>
                  <wp14:sizeRelH relativeFrom="page">
                    <wp14:pctWidth>0</wp14:pctWidth>
                  </wp14:sizeRelH>
                  <wp14:sizeRelV relativeFrom="page">
                    <wp14:pctHeight>0</wp14:pctHeight>
                  </wp14:sizeRelV>
                </wp:anchor>
              </w:drawing>
            </w:r>
            <w:r w:rsidRPr="00BC2ECF">
              <w:rPr>
                <w:rFonts w:cs="Open Sans"/>
                <w:noProof/>
                <w:color w:val="000000"/>
                <w:sz w:val="18"/>
                <w:szCs w:val="18"/>
              </w:rPr>
              <w:drawing>
                <wp:anchor distT="0" distB="0" distL="114300" distR="114300" simplePos="0" relativeHeight="251658252" behindDoc="0" locked="0" layoutInCell="1" allowOverlap="1" wp14:anchorId="58950F45" wp14:editId="6977AC5F">
                  <wp:simplePos x="0" y="0"/>
                  <wp:positionH relativeFrom="column">
                    <wp:posOffset>63500</wp:posOffset>
                  </wp:positionH>
                  <wp:positionV relativeFrom="paragraph">
                    <wp:posOffset>0</wp:posOffset>
                  </wp:positionV>
                  <wp:extent cx="76200" cy="0"/>
                  <wp:effectExtent l="0" t="0" r="0" b="0"/>
                  <wp:wrapNone/>
                  <wp:docPr id="38" name="Immagine 38">
                    <a:extLst xmlns:a="http://schemas.openxmlformats.org/drawingml/2006/main">
                      <a:ext uri="{63B3BB69-23CF-44E3-9099-C40C66FF867C}">
                        <a14:compatExt xmlns:a14="http://schemas.microsoft.com/office/drawing/2010/main" spid="_x0000_s78864"/>
                      </a:ext>
                      <a:ext uri="{FF2B5EF4-FFF2-40B4-BE49-F238E27FC236}">
                        <a16:creationId xmlns:a16="http://schemas.microsoft.com/office/drawing/2014/main" id="{00000000-0008-0000-0A00-000010340100}"/>
                      </a:ext>
                    </a:extLst>
                  </wp:docPr>
                  <wp:cNvGraphicFramePr/>
                  <a:graphic xmlns:a="http://schemas.openxmlformats.org/drawingml/2006/main">
                    <a:graphicData uri="http://schemas.openxmlformats.org/drawingml/2006/picture">
                      <pic:pic xmlns:pic="http://schemas.openxmlformats.org/drawingml/2006/picture">
                        <pic:nvPicPr>
                          <pic:cNvPr id="2" name="Label 16">
                            <a:extLst>
                              <a:ext uri="{63B3BB69-23CF-44E3-9099-C40C66FF867C}">
                                <a14:compatExt xmlns:a14="http://schemas.microsoft.com/office/drawing/2010/main" spid="_x0000_s78864"/>
                              </a:ext>
                              <a:ext uri="{FF2B5EF4-FFF2-40B4-BE49-F238E27FC236}">
                                <a16:creationId xmlns:a16="http://schemas.microsoft.com/office/drawing/2014/main" id="{00000000-0008-0000-0A00-000010340100}"/>
                              </a:ext>
                            </a:extLst>
                          </pic:cNvPr>
                          <pic:cNvPicPr>
                            <a:picLocks noChangeAspect="1"/>
                          </pic:cNvPicPr>
                        </pic:nvPicPr>
                        <pic:blipFill>
                          <a:blip r:embed="rId60"/>
                          <a:stretch>
                            <a:fillRect/>
                          </a:stretch>
                        </pic:blipFill>
                        <pic:spPr>
                          <a:xfrm>
                            <a:off x="0" y="0"/>
                            <a:ext cx="76200" cy="0"/>
                          </a:xfrm>
                          <a:prstGeom prst="rect">
                            <a:avLst/>
                          </a:prstGeom>
                        </pic:spPr>
                      </pic:pic>
                    </a:graphicData>
                  </a:graphic>
                  <wp14:sizeRelH relativeFrom="page">
                    <wp14:pctWidth>0</wp14:pctWidth>
                  </wp14:sizeRelH>
                  <wp14:sizeRelV relativeFrom="page">
                    <wp14:pctHeight>0</wp14:pctHeight>
                  </wp14:sizeRelV>
                </wp:anchor>
              </w:drawing>
            </w:r>
            <w:hyperlink r:id="rId63" w:anchor="FPO2.3!E57" w:history="1">
              <w:r w:rsidRPr="00BC2ECF">
                <w:rPr>
                  <w:rFonts w:cs="Open Sans"/>
                  <w:color w:val="000000"/>
                  <w:sz w:val="18"/>
                  <w:szCs w:val="18"/>
                </w:rPr>
                <w:t>2.3B</w:t>
              </w:r>
            </w:hyperlink>
          </w:p>
        </w:tc>
        <w:tc>
          <w:tcPr>
            <w:tcW w:w="873" w:type="dxa"/>
            <w:tcBorders>
              <w:top w:val="nil"/>
              <w:left w:val="nil"/>
              <w:bottom w:val="single" w:sz="4" w:space="0" w:color="auto"/>
              <w:right w:val="nil"/>
            </w:tcBorders>
            <w:shd w:val="clear" w:color="auto" w:fill="auto"/>
            <w:noWrap/>
            <w:vAlign w:val="bottom"/>
            <w:hideMark/>
          </w:tcPr>
          <w:p w14:paraId="1AF895FD" w14:textId="77777777" w:rsidR="00BC2ECF" w:rsidRPr="00BC2ECF" w:rsidRDefault="00BC2ECF" w:rsidP="00E83BF7">
            <w:pPr>
              <w:spacing w:before="60" w:after="60"/>
              <w:jc w:val="right"/>
              <w:rPr>
                <w:rFonts w:cs="Open Sans"/>
                <w:b/>
                <w:bCs/>
                <w:sz w:val="18"/>
                <w:szCs w:val="18"/>
              </w:rPr>
            </w:pPr>
            <w:r w:rsidRPr="00BC2ECF">
              <w:rPr>
                <w:rFonts w:cs="Open Sans"/>
                <w:b/>
                <w:bCs/>
                <w:sz w:val="18"/>
                <w:szCs w:val="18"/>
              </w:rPr>
              <w:t xml:space="preserve">5,475 </w:t>
            </w:r>
          </w:p>
        </w:tc>
        <w:tc>
          <w:tcPr>
            <w:tcW w:w="814" w:type="dxa"/>
            <w:tcBorders>
              <w:top w:val="nil"/>
              <w:left w:val="nil"/>
              <w:bottom w:val="single" w:sz="4" w:space="0" w:color="auto"/>
              <w:right w:val="nil"/>
            </w:tcBorders>
            <w:shd w:val="clear" w:color="auto" w:fill="auto"/>
            <w:noWrap/>
            <w:vAlign w:val="bottom"/>
            <w:hideMark/>
          </w:tcPr>
          <w:p w14:paraId="4D9ED3F7" w14:textId="77777777" w:rsidR="00BC2ECF" w:rsidRPr="00BC2ECF" w:rsidRDefault="00BC2ECF" w:rsidP="00E83BF7">
            <w:pPr>
              <w:spacing w:before="60" w:after="60"/>
              <w:jc w:val="right"/>
              <w:rPr>
                <w:rFonts w:cs="Open Sans"/>
                <w:sz w:val="18"/>
                <w:szCs w:val="18"/>
              </w:rPr>
            </w:pPr>
            <w:r w:rsidRPr="00BC2ECF">
              <w:rPr>
                <w:rFonts w:cs="Open Sans"/>
                <w:sz w:val="18"/>
                <w:szCs w:val="18"/>
              </w:rPr>
              <w:t xml:space="preserve">4,965 </w:t>
            </w:r>
          </w:p>
        </w:tc>
        <w:tc>
          <w:tcPr>
            <w:tcW w:w="374" w:type="dxa"/>
            <w:tcBorders>
              <w:top w:val="nil"/>
              <w:left w:val="nil"/>
              <w:bottom w:val="single" w:sz="4" w:space="0" w:color="auto"/>
              <w:right w:val="nil"/>
            </w:tcBorders>
            <w:shd w:val="clear" w:color="auto" w:fill="auto"/>
            <w:noWrap/>
            <w:vAlign w:val="bottom"/>
            <w:hideMark/>
          </w:tcPr>
          <w:p w14:paraId="61368864" w14:textId="77777777" w:rsidR="00BC2ECF" w:rsidRPr="00BC2ECF" w:rsidRDefault="00BC2ECF" w:rsidP="00E83BF7">
            <w:pPr>
              <w:spacing w:before="60" w:after="60"/>
              <w:jc w:val="right"/>
              <w:rPr>
                <w:rFonts w:cs="Open Sans"/>
                <w:sz w:val="18"/>
                <w:szCs w:val="18"/>
              </w:rPr>
            </w:pPr>
          </w:p>
        </w:tc>
        <w:tc>
          <w:tcPr>
            <w:tcW w:w="1498" w:type="dxa"/>
            <w:tcBorders>
              <w:top w:val="nil"/>
              <w:left w:val="nil"/>
              <w:bottom w:val="single" w:sz="4" w:space="0" w:color="auto"/>
              <w:right w:val="nil"/>
            </w:tcBorders>
            <w:shd w:val="clear" w:color="auto" w:fill="auto"/>
            <w:noWrap/>
            <w:vAlign w:val="bottom"/>
            <w:hideMark/>
          </w:tcPr>
          <w:p w14:paraId="041B401F" w14:textId="77777777" w:rsidR="00BC2ECF" w:rsidRPr="00BC2ECF" w:rsidRDefault="00BC2ECF" w:rsidP="00E83BF7">
            <w:pPr>
              <w:spacing w:before="60" w:after="60"/>
              <w:jc w:val="right"/>
              <w:rPr>
                <w:rFonts w:cs="Open Sans"/>
                <w:sz w:val="18"/>
                <w:szCs w:val="18"/>
              </w:rPr>
            </w:pPr>
            <w:r w:rsidRPr="00BC2ECF">
              <w:rPr>
                <w:rFonts w:cs="Open Sans"/>
                <w:sz w:val="18"/>
                <w:szCs w:val="18"/>
              </w:rPr>
              <w:t xml:space="preserve">2,244 </w:t>
            </w:r>
          </w:p>
        </w:tc>
      </w:tr>
      <w:tr w:rsidR="00BC2ECF" w:rsidRPr="00BC2ECF" w14:paraId="4B037C36" w14:textId="77777777" w:rsidTr="00E83BF7">
        <w:trPr>
          <w:trHeight w:val="240"/>
        </w:trPr>
        <w:tc>
          <w:tcPr>
            <w:tcW w:w="4714" w:type="dxa"/>
            <w:tcBorders>
              <w:top w:val="single" w:sz="4" w:space="0" w:color="auto"/>
              <w:left w:val="nil"/>
              <w:bottom w:val="single" w:sz="4" w:space="0" w:color="auto"/>
              <w:right w:val="nil"/>
            </w:tcBorders>
            <w:shd w:val="clear" w:color="auto" w:fill="auto"/>
            <w:noWrap/>
            <w:vAlign w:val="bottom"/>
            <w:hideMark/>
          </w:tcPr>
          <w:p w14:paraId="1859DCCC" w14:textId="77777777" w:rsidR="00BC2ECF" w:rsidRPr="00BC2ECF" w:rsidRDefault="00BC2ECF" w:rsidP="00E83BF7">
            <w:pPr>
              <w:spacing w:before="60" w:after="60"/>
              <w:rPr>
                <w:rFonts w:cs="Open Sans"/>
                <w:b/>
                <w:bCs/>
                <w:sz w:val="18"/>
                <w:szCs w:val="18"/>
              </w:rPr>
            </w:pPr>
            <w:r w:rsidRPr="00BC2ECF">
              <w:rPr>
                <w:rFonts w:cs="Open Sans"/>
                <w:b/>
                <w:bCs/>
                <w:sz w:val="18"/>
                <w:szCs w:val="18"/>
              </w:rPr>
              <w:t>Total payables</w:t>
            </w:r>
          </w:p>
        </w:tc>
        <w:tc>
          <w:tcPr>
            <w:tcW w:w="1447" w:type="dxa"/>
            <w:tcBorders>
              <w:top w:val="single" w:sz="4" w:space="0" w:color="auto"/>
              <w:left w:val="nil"/>
              <w:bottom w:val="single" w:sz="4" w:space="0" w:color="auto"/>
              <w:right w:val="nil"/>
            </w:tcBorders>
            <w:shd w:val="clear" w:color="auto" w:fill="auto"/>
            <w:noWrap/>
            <w:vAlign w:val="bottom"/>
            <w:hideMark/>
          </w:tcPr>
          <w:p w14:paraId="4A782FB6" w14:textId="77777777" w:rsidR="00BC2ECF" w:rsidRPr="00BC2ECF" w:rsidRDefault="00BC2ECF" w:rsidP="00E83BF7">
            <w:pPr>
              <w:spacing w:before="60" w:after="60"/>
              <w:rPr>
                <w:rFonts w:cs="Open Sans"/>
                <w:b/>
                <w:bCs/>
                <w:sz w:val="18"/>
                <w:szCs w:val="18"/>
              </w:rPr>
            </w:pPr>
          </w:p>
        </w:tc>
        <w:tc>
          <w:tcPr>
            <w:tcW w:w="873" w:type="dxa"/>
            <w:tcBorders>
              <w:top w:val="single" w:sz="4" w:space="0" w:color="auto"/>
              <w:left w:val="nil"/>
              <w:bottom w:val="single" w:sz="4" w:space="0" w:color="auto"/>
              <w:right w:val="nil"/>
            </w:tcBorders>
            <w:shd w:val="clear" w:color="auto" w:fill="auto"/>
            <w:noWrap/>
            <w:vAlign w:val="bottom"/>
            <w:hideMark/>
          </w:tcPr>
          <w:p w14:paraId="7FCB3C65" w14:textId="77777777" w:rsidR="00BC2ECF" w:rsidRPr="00BC2ECF" w:rsidRDefault="00BC2ECF" w:rsidP="00E83BF7">
            <w:pPr>
              <w:spacing w:before="60" w:after="60"/>
              <w:jc w:val="right"/>
              <w:rPr>
                <w:rFonts w:cs="Open Sans"/>
                <w:b/>
                <w:bCs/>
                <w:sz w:val="18"/>
                <w:szCs w:val="18"/>
              </w:rPr>
            </w:pPr>
            <w:r w:rsidRPr="00BC2ECF">
              <w:rPr>
                <w:rFonts w:cs="Open Sans"/>
                <w:b/>
                <w:bCs/>
                <w:sz w:val="18"/>
                <w:szCs w:val="18"/>
              </w:rPr>
              <w:t xml:space="preserve">6,438 </w:t>
            </w:r>
          </w:p>
        </w:tc>
        <w:tc>
          <w:tcPr>
            <w:tcW w:w="814" w:type="dxa"/>
            <w:tcBorders>
              <w:top w:val="single" w:sz="4" w:space="0" w:color="auto"/>
              <w:left w:val="nil"/>
              <w:bottom w:val="single" w:sz="4" w:space="0" w:color="auto"/>
              <w:right w:val="nil"/>
            </w:tcBorders>
            <w:shd w:val="clear" w:color="auto" w:fill="auto"/>
            <w:noWrap/>
            <w:vAlign w:val="bottom"/>
            <w:hideMark/>
          </w:tcPr>
          <w:p w14:paraId="32D8E262" w14:textId="77777777" w:rsidR="00BC2ECF" w:rsidRPr="00BC2ECF" w:rsidRDefault="00BC2ECF" w:rsidP="00E83BF7">
            <w:pPr>
              <w:spacing w:before="60" w:after="60"/>
              <w:jc w:val="right"/>
              <w:rPr>
                <w:rFonts w:cs="Open Sans"/>
                <w:sz w:val="18"/>
                <w:szCs w:val="18"/>
              </w:rPr>
            </w:pPr>
            <w:r w:rsidRPr="00BC2ECF">
              <w:rPr>
                <w:rFonts w:cs="Open Sans"/>
                <w:sz w:val="18"/>
                <w:szCs w:val="18"/>
              </w:rPr>
              <w:t xml:space="preserve">6,375 </w:t>
            </w:r>
          </w:p>
        </w:tc>
        <w:tc>
          <w:tcPr>
            <w:tcW w:w="374" w:type="dxa"/>
            <w:tcBorders>
              <w:top w:val="single" w:sz="4" w:space="0" w:color="auto"/>
              <w:left w:val="nil"/>
              <w:bottom w:val="single" w:sz="4" w:space="0" w:color="auto"/>
              <w:right w:val="nil"/>
            </w:tcBorders>
            <w:shd w:val="clear" w:color="auto" w:fill="auto"/>
            <w:noWrap/>
            <w:vAlign w:val="bottom"/>
            <w:hideMark/>
          </w:tcPr>
          <w:p w14:paraId="45718E76" w14:textId="77777777" w:rsidR="00BC2ECF" w:rsidRPr="00BC2ECF" w:rsidRDefault="00BC2ECF" w:rsidP="00E83BF7">
            <w:pPr>
              <w:spacing w:before="60" w:after="60"/>
              <w:jc w:val="right"/>
              <w:rPr>
                <w:rFonts w:cs="Open Sans"/>
                <w:sz w:val="18"/>
                <w:szCs w:val="18"/>
              </w:rPr>
            </w:pPr>
          </w:p>
        </w:tc>
        <w:tc>
          <w:tcPr>
            <w:tcW w:w="1498" w:type="dxa"/>
            <w:tcBorders>
              <w:top w:val="single" w:sz="4" w:space="0" w:color="auto"/>
              <w:left w:val="nil"/>
              <w:bottom w:val="single" w:sz="4" w:space="0" w:color="auto"/>
              <w:right w:val="nil"/>
            </w:tcBorders>
            <w:shd w:val="clear" w:color="auto" w:fill="auto"/>
            <w:noWrap/>
            <w:vAlign w:val="bottom"/>
            <w:hideMark/>
          </w:tcPr>
          <w:p w14:paraId="30731BEF" w14:textId="77777777" w:rsidR="00BC2ECF" w:rsidRPr="00BC2ECF" w:rsidRDefault="00BC2ECF" w:rsidP="00E83BF7">
            <w:pPr>
              <w:spacing w:before="60" w:after="60"/>
              <w:jc w:val="right"/>
              <w:rPr>
                <w:rFonts w:cs="Open Sans"/>
                <w:sz w:val="18"/>
                <w:szCs w:val="18"/>
              </w:rPr>
            </w:pPr>
            <w:r w:rsidRPr="00BC2ECF">
              <w:rPr>
                <w:rFonts w:cs="Open Sans"/>
                <w:sz w:val="18"/>
                <w:szCs w:val="18"/>
              </w:rPr>
              <w:t xml:space="preserve">3,688 </w:t>
            </w:r>
          </w:p>
        </w:tc>
      </w:tr>
      <w:tr w:rsidR="00BC2ECF" w:rsidRPr="00BC2ECF" w14:paraId="1AD995BD" w14:textId="77777777" w:rsidTr="00E83BF7">
        <w:trPr>
          <w:trHeight w:val="115"/>
        </w:trPr>
        <w:tc>
          <w:tcPr>
            <w:tcW w:w="4714" w:type="dxa"/>
            <w:tcBorders>
              <w:top w:val="single" w:sz="4" w:space="0" w:color="auto"/>
              <w:left w:val="nil"/>
              <w:bottom w:val="nil"/>
              <w:right w:val="nil"/>
            </w:tcBorders>
            <w:shd w:val="clear" w:color="auto" w:fill="auto"/>
            <w:noWrap/>
            <w:vAlign w:val="bottom"/>
            <w:hideMark/>
          </w:tcPr>
          <w:p w14:paraId="5FC0FC08" w14:textId="77777777" w:rsidR="00BC2ECF" w:rsidRPr="00BC2ECF" w:rsidRDefault="00BC2ECF" w:rsidP="00E83BF7">
            <w:pPr>
              <w:spacing w:before="60" w:after="60"/>
              <w:rPr>
                <w:rFonts w:cs="Open Sans"/>
                <w:sz w:val="18"/>
                <w:szCs w:val="18"/>
              </w:rPr>
            </w:pPr>
          </w:p>
        </w:tc>
        <w:tc>
          <w:tcPr>
            <w:tcW w:w="1447" w:type="dxa"/>
            <w:tcBorders>
              <w:top w:val="single" w:sz="4" w:space="0" w:color="auto"/>
              <w:left w:val="nil"/>
              <w:bottom w:val="nil"/>
              <w:right w:val="nil"/>
            </w:tcBorders>
            <w:shd w:val="clear" w:color="auto" w:fill="auto"/>
            <w:noWrap/>
            <w:vAlign w:val="bottom"/>
            <w:hideMark/>
          </w:tcPr>
          <w:p w14:paraId="0991A5A3" w14:textId="77777777" w:rsidR="00BC2ECF" w:rsidRPr="00BC2ECF" w:rsidRDefault="00BC2ECF" w:rsidP="00E83BF7">
            <w:pPr>
              <w:spacing w:before="60" w:after="60"/>
              <w:rPr>
                <w:rFonts w:cs="Open Sans"/>
                <w:sz w:val="18"/>
                <w:szCs w:val="18"/>
              </w:rPr>
            </w:pPr>
          </w:p>
        </w:tc>
        <w:tc>
          <w:tcPr>
            <w:tcW w:w="873" w:type="dxa"/>
            <w:tcBorders>
              <w:top w:val="single" w:sz="4" w:space="0" w:color="auto"/>
              <w:left w:val="nil"/>
              <w:bottom w:val="nil"/>
              <w:right w:val="nil"/>
            </w:tcBorders>
            <w:shd w:val="clear" w:color="auto" w:fill="auto"/>
            <w:noWrap/>
            <w:vAlign w:val="bottom"/>
            <w:hideMark/>
          </w:tcPr>
          <w:p w14:paraId="338C12D1" w14:textId="77777777" w:rsidR="00BC2ECF" w:rsidRPr="00BC2ECF" w:rsidRDefault="00BC2ECF" w:rsidP="00E83BF7">
            <w:pPr>
              <w:spacing w:before="60" w:after="60"/>
              <w:rPr>
                <w:rFonts w:cs="Open Sans"/>
                <w:sz w:val="18"/>
                <w:szCs w:val="18"/>
              </w:rPr>
            </w:pPr>
          </w:p>
        </w:tc>
        <w:tc>
          <w:tcPr>
            <w:tcW w:w="814" w:type="dxa"/>
            <w:tcBorders>
              <w:top w:val="single" w:sz="4" w:space="0" w:color="auto"/>
              <w:left w:val="nil"/>
              <w:bottom w:val="nil"/>
              <w:right w:val="nil"/>
            </w:tcBorders>
            <w:shd w:val="clear" w:color="auto" w:fill="auto"/>
            <w:noWrap/>
            <w:vAlign w:val="bottom"/>
            <w:hideMark/>
          </w:tcPr>
          <w:p w14:paraId="1FBAA309" w14:textId="77777777" w:rsidR="00BC2ECF" w:rsidRPr="00BC2ECF" w:rsidRDefault="00BC2ECF" w:rsidP="00E83BF7">
            <w:pPr>
              <w:spacing w:before="60" w:after="60"/>
              <w:rPr>
                <w:rFonts w:cs="Open Sans"/>
                <w:sz w:val="18"/>
                <w:szCs w:val="18"/>
              </w:rPr>
            </w:pPr>
          </w:p>
        </w:tc>
        <w:tc>
          <w:tcPr>
            <w:tcW w:w="374" w:type="dxa"/>
            <w:tcBorders>
              <w:top w:val="single" w:sz="4" w:space="0" w:color="auto"/>
              <w:left w:val="nil"/>
              <w:bottom w:val="nil"/>
              <w:right w:val="nil"/>
            </w:tcBorders>
            <w:shd w:val="clear" w:color="auto" w:fill="auto"/>
            <w:noWrap/>
            <w:vAlign w:val="bottom"/>
            <w:hideMark/>
          </w:tcPr>
          <w:p w14:paraId="560D5235" w14:textId="77777777" w:rsidR="00BC2ECF" w:rsidRPr="00BC2ECF" w:rsidRDefault="00BC2ECF" w:rsidP="00E83BF7">
            <w:pPr>
              <w:spacing w:before="60" w:after="60"/>
              <w:rPr>
                <w:rFonts w:cs="Open Sans"/>
                <w:sz w:val="18"/>
                <w:szCs w:val="18"/>
              </w:rPr>
            </w:pPr>
          </w:p>
        </w:tc>
        <w:tc>
          <w:tcPr>
            <w:tcW w:w="1498" w:type="dxa"/>
            <w:tcBorders>
              <w:top w:val="single" w:sz="4" w:space="0" w:color="auto"/>
              <w:left w:val="nil"/>
              <w:bottom w:val="nil"/>
              <w:right w:val="nil"/>
            </w:tcBorders>
            <w:shd w:val="clear" w:color="auto" w:fill="auto"/>
            <w:noWrap/>
            <w:vAlign w:val="bottom"/>
            <w:hideMark/>
          </w:tcPr>
          <w:p w14:paraId="58178F19" w14:textId="77777777" w:rsidR="00BC2ECF" w:rsidRPr="00BC2ECF" w:rsidRDefault="00BC2ECF" w:rsidP="00E83BF7">
            <w:pPr>
              <w:spacing w:before="60" w:after="60"/>
              <w:rPr>
                <w:rFonts w:cs="Open Sans"/>
                <w:sz w:val="18"/>
                <w:szCs w:val="18"/>
              </w:rPr>
            </w:pPr>
          </w:p>
        </w:tc>
      </w:tr>
      <w:tr w:rsidR="00BC2ECF" w:rsidRPr="00BC2ECF" w14:paraId="5E4848E5" w14:textId="77777777" w:rsidTr="00E83BF7">
        <w:trPr>
          <w:trHeight w:val="240"/>
        </w:trPr>
        <w:tc>
          <w:tcPr>
            <w:tcW w:w="4714" w:type="dxa"/>
            <w:tcBorders>
              <w:top w:val="nil"/>
              <w:left w:val="nil"/>
              <w:right w:val="nil"/>
            </w:tcBorders>
            <w:shd w:val="clear" w:color="auto" w:fill="auto"/>
            <w:noWrap/>
            <w:vAlign w:val="bottom"/>
            <w:hideMark/>
          </w:tcPr>
          <w:p w14:paraId="28523D77" w14:textId="77777777" w:rsidR="00BC2ECF" w:rsidRPr="00BC2ECF" w:rsidRDefault="00BC2ECF" w:rsidP="00E83BF7">
            <w:pPr>
              <w:spacing w:before="60" w:after="60"/>
              <w:rPr>
                <w:rFonts w:cs="Open Sans"/>
                <w:b/>
                <w:bCs/>
                <w:sz w:val="18"/>
                <w:szCs w:val="18"/>
              </w:rPr>
            </w:pPr>
            <w:r w:rsidRPr="00BC2ECF">
              <w:rPr>
                <w:rFonts w:cs="Open Sans"/>
                <w:b/>
                <w:bCs/>
                <w:sz w:val="18"/>
                <w:szCs w:val="18"/>
              </w:rPr>
              <w:t>Interest bearing liabilities</w:t>
            </w:r>
          </w:p>
        </w:tc>
        <w:tc>
          <w:tcPr>
            <w:tcW w:w="1447" w:type="dxa"/>
            <w:tcBorders>
              <w:top w:val="nil"/>
              <w:left w:val="nil"/>
              <w:right w:val="nil"/>
            </w:tcBorders>
            <w:shd w:val="clear" w:color="auto" w:fill="auto"/>
            <w:noWrap/>
            <w:vAlign w:val="bottom"/>
            <w:hideMark/>
          </w:tcPr>
          <w:p w14:paraId="760CD4D8" w14:textId="77777777" w:rsidR="00BC2ECF" w:rsidRPr="00BC2ECF" w:rsidRDefault="00BC2ECF" w:rsidP="00E83BF7">
            <w:pPr>
              <w:spacing w:before="60" w:after="60"/>
              <w:rPr>
                <w:rFonts w:cs="Open Sans"/>
                <w:b/>
                <w:bCs/>
                <w:sz w:val="18"/>
                <w:szCs w:val="18"/>
              </w:rPr>
            </w:pPr>
          </w:p>
        </w:tc>
        <w:tc>
          <w:tcPr>
            <w:tcW w:w="873" w:type="dxa"/>
            <w:tcBorders>
              <w:top w:val="nil"/>
              <w:left w:val="nil"/>
              <w:right w:val="nil"/>
            </w:tcBorders>
            <w:shd w:val="clear" w:color="auto" w:fill="auto"/>
            <w:noWrap/>
            <w:vAlign w:val="bottom"/>
            <w:hideMark/>
          </w:tcPr>
          <w:p w14:paraId="654E61C5" w14:textId="77777777" w:rsidR="00BC2ECF" w:rsidRPr="00BC2ECF" w:rsidRDefault="00BC2ECF" w:rsidP="00E83BF7">
            <w:pPr>
              <w:spacing w:before="60" w:after="60"/>
              <w:rPr>
                <w:rFonts w:cs="Open Sans"/>
                <w:sz w:val="18"/>
                <w:szCs w:val="18"/>
              </w:rPr>
            </w:pPr>
          </w:p>
        </w:tc>
        <w:tc>
          <w:tcPr>
            <w:tcW w:w="814" w:type="dxa"/>
            <w:tcBorders>
              <w:top w:val="nil"/>
              <w:left w:val="nil"/>
              <w:right w:val="nil"/>
            </w:tcBorders>
            <w:shd w:val="clear" w:color="auto" w:fill="auto"/>
            <w:noWrap/>
            <w:vAlign w:val="bottom"/>
            <w:hideMark/>
          </w:tcPr>
          <w:p w14:paraId="0B09B3C9" w14:textId="77777777" w:rsidR="00BC2ECF" w:rsidRPr="00BC2ECF" w:rsidRDefault="00BC2ECF" w:rsidP="00E83BF7">
            <w:pPr>
              <w:spacing w:before="60" w:after="60"/>
              <w:jc w:val="right"/>
              <w:rPr>
                <w:rFonts w:cs="Open Sans"/>
                <w:sz w:val="18"/>
                <w:szCs w:val="18"/>
              </w:rPr>
            </w:pPr>
          </w:p>
        </w:tc>
        <w:tc>
          <w:tcPr>
            <w:tcW w:w="374" w:type="dxa"/>
            <w:tcBorders>
              <w:top w:val="nil"/>
              <w:left w:val="nil"/>
              <w:right w:val="nil"/>
            </w:tcBorders>
            <w:shd w:val="clear" w:color="auto" w:fill="auto"/>
            <w:noWrap/>
            <w:vAlign w:val="bottom"/>
            <w:hideMark/>
          </w:tcPr>
          <w:p w14:paraId="0E42EB1B" w14:textId="77777777" w:rsidR="00BC2ECF" w:rsidRPr="00BC2ECF" w:rsidRDefault="00BC2ECF" w:rsidP="00E83BF7">
            <w:pPr>
              <w:spacing w:before="60" w:after="60"/>
              <w:jc w:val="right"/>
              <w:rPr>
                <w:rFonts w:cs="Open Sans"/>
                <w:sz w:val="18"/>
                <w:szCs w:val="18"/>
              </w:rPr>
            </w:pPr>
          </w:p>
        </w:tc>
        <w:tc>
          <w:tcPr>
            <w:tcW w:w="1498" w:type="dxa"/>
            <w:tcBorders>
              <w:top w:val="nil"/>
              <w:left w:val="nil"/>
              <w:right w:val="nil"/>
            </w:tcBorders>
            <w:shd w:val="clear" w:color="auto" w:fill="auto"/>
            <w:noWrap/>
            <w:vAlign w:val="bottom"/>
            <w:hideMark/>
          </w:tcPr>
          <w:p w14:paraId="3842306B" w14:textId="77777777" w:rsidR="00BC2ECF" w:rsidRPr="00BC2ECF" w:rsidRDefault="00BC2ECF" w:rsidP="00E83BF7">
            <w:pPr>
              <w:spacing w:before="60" w:after="60"/>
              <w:jc w:val="right"/>
              <w:rPr>
                <w:rFonts w:cs="Open Sans"/>
                <w:sz w:val="18"/>
                <w:szCs w:val="18"/>
              </w:rPr>
            </w:pPr>
          </w:p>
        </w:tc>
      </w:tr>
      <w:tr w:rsidR="00BC2ECF" w:rsidRPr="00BC2ECF" w14:paraId="7F5FA368" w14:textId="77777777" w:rsidTr="00E83BF7">
        <w:trPr>
          <w:trHeight w:val="240"/>
        </w:trPr>
        <w:tc>
          <w:tcPr>
            <w:tcW w:w="4714" w:type="dxa"/>
            <w:tcBorders>
              <w:top w:val="nil"/>
              <w:left w:val="nil"/>
              <w:bottom w:val="single" w:sz="4" w:space="0" w:color="auto"/>
              <w:right w:val="nil"/>
            </w:tcBorders>
            <w:shd w:val="clear" w:color="auto" w:fill="auto"/>
            <w:noWrap/>
            <w:vAlign w:val="bottom"/>
            <w:hideMark/>
          </w:tcPr>
          <w:p w14:paraId="162152BC" w14:textId="77777777" w:rsidR="00BC2ECF" w:rsidRPr="00BC2ECF" w:rsidRDefault="00BC2ECF" w:rsidP="00E83BF7">
            <w:pPr>
              <w:spacing w:before="60" w:after="60"/>
              <w:ind w:firstLineChars="200" w:firstLine="360"/>
              <w:rPr>
                <w:rFonts w:cs="Open Sans"/>
                <w:sz w:val="18"/>
                <w:szCs w:val="18"/>
              </w:rPr>
            </w:pPr>
            <w:r w:rsidRPr="00BC2ECF">
              <w:rPr>
                <w:rFonts w:cs="Open Sans"/>
                <w:sz w:val="18"/>
                <w:szCs w:val="18"/>
              </w:rPr>
              <w:t>Leases</w:t>
            </w:r>
          </w:p>
        </w:tc>
        <w:tc>
          <w:tcPr>
            <w:tcW w:w="1447" w:type="dxa"/>
            <w:tcBorders>
              <w:top w:val="nil"/>
              <w:left w:val="nil"/>
              <w:bottom w:val="single" w:sz="4" w:space="0" w:color="auto"/>
              <w:right w:val="nil"/>
            </w:tcBorders>
            <w:shd w:val="clear" w:color="auto" w:fill="auto"/>
            <w:noWrap/>
            <w:vAlign w:val="bottom"/>
            <w:hideMark/>
          </w:tcPr>
          <w:p w14:paraId="176FAC19" w14:textId="77777777" w:rsidR="00BC2ECF" w:rsidRPr="00BC2ECF" w:rsidRDefault="009B22C8" w:rsidP="00E83BF7">
            <w:pPr>
              <w:spacing w:before="60" w:after="60"/>
              <w:rPr>
                <w:rFonts w:cs="Open Sans"/>
                <w:color w:val="000000"/>
                <w:sz w:val="18"/>
                <w:szCs w:val="18"/>
              </w:rPr>
            </w:pPr>
            <w:hyperlink w:anchor="FPO3.4!$D$31" w:history="1">
              <w:r w:rsidR="00BC2ECF" w:rsidRPr="00BC2ECF">
                <w:rPr>
                  <w:rFonts w:cs="Open Sans"/>
                  <w:color w:val="000000"/>
                  <w:sz w:val="18"/>
                  <w:szCs w:val="18"/>
                </w:rPr>
                <w:t>2.4A</w:t>
              </w:r>
            </w:hyperlink>
          </w:p>
        </w:tc>
        <w:tc>
          <w:tcPr>
            <w:tcW w:w="873" w:type="dxa"/>
            <w:tcBorders>
              <w:top w:val="nil"/>
              <w:left w:val="nil"/>
              <w:bottom w:val="single" w:sz="4" w:space="0" w:color="auto"/>
              <w:right w:val="nil"/>
            </w:tcBorders>
            <w:shd w:val="clear" w:color="auto" w:fill="auto"/>
            <w:noWrap/>
            <w:vAlign w:val="bottom"/>
            <w:hideMark/>
          </w:tcPr>
          <w:p w14:paraId="3229FE98" w14:textId="77777777" w:rsidR="00BC2ECF" w:rsidRPr="00BC2ECF" w:rsidRDefault="00BC2ECF" w:rsidP="00E83BF7">
            <w:pPr>
              <w:spacing w:before="60" w:after="60"/>
              <w:jc w:val="right"/>
              <w:rPr>
                <w:rFonts w:cs="Open Sans"/>
                <w:b/>
                <w:bCs/>
                <w:sz w:val="18"/>
                <w:szCs w:val="18"/>
              </w:rPr>
            </w:pPr>
            <w:r w:rsidRPr="00BC2ECF">
              <w:rPr>
                <w:rFonts w:cs="Open Sans"/>
                <w:b/>
                <w:bCs/>
                <w:sz w:val="18"/>
                <w:szCs w:val="18"/>
              </w:rPr>
              <w:t xml:space="preserve">3,051 </w:t>
            </w:r>
          </w:p>
        </w:tc>
        <w:tc>
          <w:tcPr>
            <w:tcW w:w="814" w:type="dxa"/>
            <w:tcBorders>
              <w:top w:val="nil"/>
              <w:left w:val="nil"/>
              <w:bottom w:val="single" w:sz="4" w:space="0" w:color="auto"/>
              <w:right w:val="nil"/>
            </w:tcBorders>
            <w:shd w:val="clear" w:color="auto" w:fill="auto"/>
            <w:noWrap/>
            <w:vAlign w:val="bottom"/>
            <w:hideMark/>
          </w:tcPr>
          <w:p w14:paraId="1018D9F3" w14:textId="77777777" w:rsidR="00BC2ECF" w:rsidRPr="00BC2ECF" w:rsidRDefault="00BC2ECF" w:rsidP="00E83BF7">
            <w:pPr>
              <w:spacing w:before="60" w:after="60"/>
              <w:jc w:val="right"/>
              <w:rPr>
                <w:rFonts w:cs="Open Sans"/>
                <w:sz w:val="18"/>
                <w:szCs w:val="18"/>
              </w:rPr>
            </w:pPr>
            <w:r w:rsidRPr="00BC2ECF">
              <w:rPr>
                <w:rFonts w:cs="Open Sans"/>
                <w:sz w:val="18"/>
                <w:szCs w:val="18"/>
              </w:rPr>
              <w:t xml:space="preserve"> -</w:t>
            </w:r>
          </w:p>
        </w:tc>
        <w:tc>
          <w:tcPr>
            <w:tcW w:w="374" w:type="dxa"/>
            <w:tcBorders>
              <w:top w:val="nil"/>
              <w:left w:val="nil"/>
              <w:bottom w:val="single" w:sz="4" w:space="0" w:color="auto"/>
              <w:right w:val="nil"/>
            </w:tcBorders>
            <w:shd w:val="clear" w:color="auto" w:fill="auto"/>
            <w:noWrap/>
            <w:vAlign w:val="bottom"/>
            <w:hideMark/>
          </w:tcPr>
          <w:p w14:paraId="246DF2C1" w14:textId="77777777" w:rsidR="00BC2ECF" w:rsidRPr="00BC2ECF" w:rsidRDefault="00BC2ECF" w:rsidP="00E83BF7">
            <w:pPr>
              <w:spacing w:before="60" w:after="60"/>
              <w:jc w:val="right"/>
              <w:rPr>
                <w:rFonts w:cs="Open Sans"/>
                <w:sz w:val="18"/>
                <w:szCs w:val="18"/>
              </w:rPr>
            </w:pPr>
          </w:p>
        </w:tc>
        <w:tc>
          <w:tcPr>
            <w:tcW w:w="1498" w:type="dxa"/>
            <w:tcBorders>
              <w:top w:val="nil"/>
              <w:left w:val="nil"/>
              <w:bottom w:val="single" w:sz="4" w:space="0" w:color="auto"/>
              <w:right w:val="nil"/>
            </w:tcBorders>
            <w:shd w:val="clear" w:color="auto" w:fill="auto"/>
            <w:noWrap/>
            <w:vAlign w:val="bottom"/>
            <w:hideMark/>
          </w:tcPr>
          <w:p w14:paraId="2906A7C9" w14:textId="77777777" w:rsidR="00BC2ECF" w:rsidRPr="00BC2ECF" w:rsidRDefault="00BC2ECF" w:rsidP="00E83BF7">
            <w:pPr>
              <w:spacing w:before="60" w:after="60"/>
              <w:jc w:val="right"/>
              <w:rPr>
                <w:rFonts w:cs="Open Sans"/>
                <w:sz w:val="18"/>
                <w:szCs w:val="18"/>
              </w:rPr>
            </w:pPr>
            <w:r w:rsidRPr="00BC2ECF">
              <w:rPr>
                <w:rFonts w:cs="Open Sans"/>
                <w:sz w:val="18"/>
                <w:szCs w:val="18"/>
              </w:rPr>
              <w:t xml:space="preserve"> -</w:t>
            </w:r>
          </w:p>
        </w:tc>
      </w:tr>
      <w:tr w:rsidR="00BC2ECF" w:rsidRPr="00BC2ECF" w14:paraId="3E99D510" w14:textId="77777777" w:rsidTr="00E83BF7">
        <w:trPr>
          <w:trHeight w:val="240"/>
        </w:trPr>
        <w:tc>
          <w:tcPr>
            <w:tcW w:w="4714" w:type="dxa"/>
            <w:tcBorders>
              <w:top w:val="single" w:sz="4" w:space="0" w:color="auto"/>
              <w:left w:val="nil"/>
              <w:bottom w:val="single" w:sz="4" w:space="0" w:color="auto"/>
              <w:right w:val="nil"/>
            </w:tcBorders>
            <w:shd w:val="clear" w:color="auto" w:fill="auto"/>
            <w:noWrap/>
            <w:vAlign w:val="bottom"/>
            <w:hideMark/>
          </w:tcPr>
          <w:p w14:paraId="130CC15F" w14:textId="77777777" w:rsidR="00BC2ECF" w:rsidRPr="00BC2ECF" w:rsidRDefault="00BC2ECF" w:rsidP="00E83BF7">
            <w:pPr>
              <w:spacing w:before="60" w:after="60"/>
              <w:rPr>
                <w:rFonts w:cs="Open Sans"/>
                <w:b/>
                <w:bCs/>
                <w:sz w:val="18"/>
                <w:szCs w:val="18"/>
              </w:rPr>
            </w:pPr>
            <w:r w:rsidRPr="00BC2ECF">
              <w:rPr>
                <w:rFonts w:cs="Open Sans"/>
                <w:b/>
                <w:bCs/>
                <w:sz w:val="18"/>
                <w:szCs w:val="18"/>
              </w:rPr>
              <w:t>Total interest bearing liabilities</w:t>
            </w:r>
          </w:p>
        </w:tc>
        <w:tc>
          <w:tcPr>
            <w:tcW w:w="1447" w:type="dxa"/>
            <w:tcBorders>
              <w:top w:val="single" w:sz="4" w:space="0" w:color="auto"/>
              <w:left w:val="nil"/>
              <w:bottom w:val="single" w:sz="4" w:space="0" w:color="auto"/>
              <w:right w:val="nil"/>
            </w:tcBorders>
            <w:shd w:val="clear" w:color="auto" w:fill="auto"/>
            <w:noWrap/>
            <w:vAlign w:val="bottom"/>
            <w:hideMark/>
          </w:tcPr>
          <w:p w14:paraId="6B632543" w14:textId="77777777" w:rsidR="00BC2ECF" w:rsidRPr="00BC2ECF" w:rsidRDefault="00BC2ECF" w:rsidP="00E83BF7">
            <w:pPr>
              <w:spacing w:before="60" w:after="60"/>
              <w:rPr>
                <w:rFonts w:cs="Open Sans"/>
                <w:b/>
                <w:bCs/>
                <w:sz w:val="18"/>
                <w:szCs w:val="18"/>
              </w:rPr>
            </w:pPr>
          </w:p>
        </w:tc>
        <w:tc>
          <w:tcPr>
            <w:tcW w:w="873" w:type="dxa"/>
            <w:tcBorders>
              <w:top w:val="single" w:sz="4" w:space="0" w:color="auto"/>
              <w:left w:val="nil"/>
              <w:bottom w:val="single" w:sz="4" w:space="0" w:color="auto"/>
              <w:right w:val="nil"/>
            </w:tcBorders>
            <w:shd w:val="clear" w:color="auto" w:fill="auto"/>
            <w:noWrap/>
            <w:vAlign w:val="bottom"/>
            <w:hideMark/>
          </w:tcPr>
          <w:p w14:paraId="55996DAE" w14:textId="77777777" w:rsidR="00BC2ECF" w:rsidRPr="00BC2ECF" w:rsidRDefault="00BC2ECF" w:rsidP="00E83BF7">
            <w:pPr>
              <w:spacing w:before="60" w:after="60"/>
              <w:jc w:val="right"/>
              <w:rPr>
                <w:rFonts w:cs="Open Sans"/>
                <w:b/>
                <w:bCs/>
                <w:sz w:val="18"/>
                <w:szCs w:val="18"/>
              </w:rPr>
            </w:pPr>
            <w:r w:rsidRPr="00BC2ECF">
              <w:rPr>
                <w:rFonts w:cs="Open Sans"/>
                <w:b/>
                <w:bCs/>
                <w:sz w:val="18"/>
                <w:szCs w:val="18"/>
              </w:rPr>
              <w:t xml:space="preserve">3,051 </w:t>
            </w:r>
          </w:p>
        </w:tc>
        <w:tc>
          <w:tcPr>
            <w:tcW w:w="814" w:type="dxa"/>
            <w:tcBorders>
              <w:top w:val="single" w:sz="4" w:space="0" w:color="auto"/>
              <w:left w:val="nil"/>
              <w:bottom w:val="single" w:sz="4" w:space="0" w:color="auto"/>
              <w:right w:val="nil"/>
            </w:tcBorders>
            <w:shd w:val="clear" w:color="auto" w:fill="auto"/>
            <w:noWrap/>
            <w:vAlign w:val="bottom"/>
            <w:hideMark/>
          </w:tcPr>
          <w:p w14:paraId="7A118D3D" w14:textId="77777777" w:rsidR="00BC2ECF" w:rsidRPr="00BC2ECF" w:rsidRDefault="00BC2ECF" w:rsidP="00E83BF7">
            <w:pPr>
              <w:spacing w:before="60" w:after="60"/>
              <w:jc w:val="right"/>
              <w:rPr>
                <w:rFonts w:cs="Open Sans"/>
                <w:sz w:val="18"/>
                <w:szCs w:val="18"/>
              </w:rPr>
            </w:pPr>
            <w:r w:rsidRPr="00BC2ECF">
              <w:rPr>
                <w:rFonts w:cs="Open Sans"/>
                <w:sz w:val="18"/>
                <w:szCs w:val="18"/>
              </w:rPr>
              <w:t xml:space="preserve"> -</w:t>
            </w:r>
          </w:p>
        </w:tc>
        <w:tc>
          <w:tcPr>
            <w:tcW w:w="374" w:type="dxa"/>
            <w:tcBorders>
              <w:top w:val="single" w:sz="4" w:space="0" w:color="auto"/>
              <w:left w:val="nil"/>
              <w:bottom w:val="single" w:sz="4" w:space="0" w:color="auto"/>
              <w:right w:val="nil"/>
            </w:tcBorders>
            <w:shd w:val="clear" w:color="auto" w:fill="auto"/>
            <w:noWrap/>
            <w:vAlign w:val="bottom"/>
            <w:hideMark/>
          </w:tcPr>
          <w:p w14:paraId="0E6465FC" w14:textId="77777777" w:rsidR="00BC2ECF" w:rsidRPr="00BC2ECF" w:rsidRDefault="00BC2ECF" w:rsidP="00E83BF7">
            <w:pPr>
              <w:spacing w:before="60" w:after="60"/>
              <w:jc w:val="right"/>
              <w:rPr>
                <w:rFonts w:cs="Open Sans"/>
                <w:sz w:val="18"/>
                <w:szCs w:val="18"/>
              </w:rPr>
            </w:pPr>
          </w:p>
        </w:tc>
        <w:tc>
          <w:tcPr>
            <w:tcW w:w="1498" w:type="dxa"/>
            <w:tcBorders>
              <w:top w:val="single" w:sz="4" w:space="0" w:color="auto"/>
              <w:left w:val="nil"/>
              <w:bottom w:val="single" w:sz="4" w:space="0" w:color="auto"/>
              <w:right w:val="nil"/>
            </w:tcBorders>
            <w:shd w:val="clear" w:color="auto" w:fill="auto"/>
            <w:noWrap/>
            <w:vAlign w:val="bottom"/>
            <w:hideMark/>
          </w:tcPr>
          <w:p w14:paraId="3CA91BBC" w14:textId="77777777" w:rsidR="00BC2ECF" w:rsidRPr="00BC2ECF" w:rsidRDefault="00BC2ECF" w:rsidP="00E83BF7">
            <w:pPr>
              <w:spacing w:before="60" w:after="60"/>
              <w:jc w:val="right"/>
              <w:rPr>
                <w:rFonts w:cs="Open Sans"/>
                <w:sz w:val="18"/>
                <w:szCs w:val="18"/>
              </w:rPr>
            </w:pPr>
            <w:r w:rsidRPr="00BC2ECF">
              <w:rPr>
                <w:rFonts w:cs="Open Sans"/>
                <w:sz w:val="18"/>
                <w:szCs w:val="18"/>
              </w:rPr>
              <w:t xml:space="preserve"> -</w:t>
            </w:r>
          </w:p>
        </w:tc>
      </w:tr>
      <w:tr w:rsidR="00BC2ECF" w:rsidRPr="00BC2ECF" w14:paraId="56C4C95A" w14:textId="77777777" w:rsidTr="00E83BF7">
        <w:trPr>
          <w:trHeight w:val="115"/>
        </w:trPr>
        <w:tc>
          <w:tcPr>
            <w:tcW w:w="4714" w:type="dxa"/>
            <w:tcBorders>
              <w:top w:val="single" w:sz="4" w:space="0" w:color="auto"/>
              <w:left w:val="nil"/>
              <w:bottom w:val="nil"/>
              <w:right w:val="nil"/>
            </w:tcBorders>
            <w:shd w:val="clear" w:color="auto" w:fill="auto"/>
            <w:noWrap/>
            <w:vAlign w:val="bottom"/>
            <w:hideMark/>
          </w:tcPr>
          <w:p w14:paraId="2E8F9184" w14:textId="77777777" w:rsidR="00BC2ECF" w:rsidRPr="00BC2ECF" w:rsidRDefault="00BC2ECF" w:rsidP="00E83BF7">
            <w:pPr>
              <w:spacing w:before="60" w:after="60"/>
              <w:rPr>
                <w:rFonts w:cs="Open Sans"/>
                <w:sz w:val="18"/>
                <w:szCs w:val="18"/>
              </w:rPr>
            </w:pPr>
          </w:p>
        </w:tc>
        <w:tc>
          <w:tcPr>
            <w:tcW w:w="1447" w:type="dxa"/>
            <w:tcBorders>
              <w:top w:val="single" w:sz="4" w:space="0" w:color="auto"/>
              <w:left w:val="nil"/>
              <w:bottom w:val="nil"/>
              <w:right w:val="nil"/>
            </w:tcBorders>
            <w:shd w:val="clear" w:color="auto" w:fill="auto"/>
            <w:noWrap/>
            <w:vAlign w:val="bottom"/>
            <w:hideMark/>
          </w:tcPr>
          <w:p w14:paraId="54CE5276" w14:textId="77777777" w:rsidR="00BC2ECF" w:rsidRPr="00BC2ECF" w:rsidRDefault="00BC2ECF" w:rsidP="00E83BF7">
            <w:pPr>
              <w:spacing w:before="60" w:after="60"/>
              <w:rPr>
                <w:rFonts w:cs="Open Sans"/>
                <w:sz w:val="18"/>
                <w:szCs w:val="18"/>
              </w:rPr>
            </w:pPr>
          </w:p>
        </w:tc>
        <w:tc>
          <w:tcPr>
            <w:tcW w:w="873" w:type="dxa"/>
            <w:tcBorders>
              <w:top w:val="single" w:sz="4" w:space="0" w:color="auto"/>
              <w:left w:val="nil"/>
              <w:bottom w:val="nil"/>
              <w:right w:val="nil"/>
            </w:tcBorders>
            <w:shd w:val="clear" w:color="auto" w:fill="auto"/>
            <w:noWrap/>
            <w:vAlign w:val="bottom"/>
            <w:hideMark/>
          </w:tcPr>
          <w:p w14:paraId="0A3E6D16" w14:textId="77777777" w:rsidR="00BC2ECF" w:rsidRPr="00BC2ECF" w:rsidRDefault="00BC2ECF" w:rsidP="00E83BF7">
            <w:pPr>
              <w:spacing w:before="60" w:after="60"/>
              <w:rPr>
                <w:rFonts w:cs="Open Sans"/>
                <w:sz w:val="18"/>
                <w:szCs w:val="18"/>
              </w:rPr>
            </w:pPr>
          </w:p>
        </w:tc>
        <w:tc>
          <w:tcPr>
            <w:tcW w:w="814" w:type="dxa"/>
            <w:tcBorders>
              <w:top w:val="single" w:sz="4" w:space="0" w:color="auto"/>
              <w:left w:val="nil"/>
              <w:bottom w:val="nil"/>
              <w:right w:val="nil"/>
            </w:tcBorders>
            <w:shd w:val="clear" w:color="auto" w:fill="auto"/>
            <w:noWrap/>
            <w:vAlign w:val="bottom"/>
            <w:hideMark/>
          </w:tcPr>
          <w:p w14:paraId="17EB8DE8" w14:textId="77777777" w:rsidR="00BC2ECF" w:rsidRPr="00BC2ECF" w:rsidRDefault="00BC2ECF" w:rsidP="00E83BF7">
            <w:pPr>
              <w:spacing w:before="60" w:after="60"/>
              <w:rPr>
                <w:rFonts w:cs="Open Sans"/>
                <w:sz w:val="18"/>
                <w:szCs w:val="18"/>
              </w:rPr>
            </w:pPr>
          </w:p>
        </w:tc>
        <w:tc>
          <w:tcPr>
            <w:tcW w:w="374" w:type="dxa"/>
            <w:tcBorders>
              <w:top w:val="single" w:sz="4" w:space="0" w:color="auto"/>
              <w:left w:val="nil"/>
              <w:bottom w:val="nil"/>
              <w:right w:val="nil"/>
            </w:tcBorders>
            <w:shd w:val="clear" w:color="auto" w:fill="auto"/>
            <w:noWrap/>
            <w:vAlign w:val="bottom"/>
            <w:hideMark/>
          </w:tcPr>
          <w:p w14:paraId="42AFB780" w14:textId="77777777" w:rsidR="00BC2ECF" w:rsidRPr="00BC2ECF" w:rsidRDefault="00BC2ECF" w:rsidP="00E83BF7">
            <w:pPr>
              <w:spacing w:before="60" w:after="60"/>
              <w:rPr>
                <w:rFonts w:cs="Open Sans"/>
                <w:sz w:val="18"/>
                <w:szCs w:val="18"/>
              </w:rPr>
            </w:pPr>
          </w:p>
        </w:tc>
        <w:tc>
          <w:tcPr>
            <w:tcW w:w="1498" w:type="dxa"/>
            <w:tcBorders>
              <w:top w:val="single" w:sz="4" w:space="0" w:color="auto"/>
              <w:left w:val="nil"/>
              <w:bottom w:val="nil"/>
              <w:right w:val="nil"/>
            </w:tcBorders>
            <w:shd w:val="clear" w:color="auto" w:fill="auto"/>
            <w:noWrap/>
            <w:vAlign w:val="bottom"/>
            <w:hideMark/>
          </w:tcPr>
          <w:p w14:paraId="6A1F8882" w14:textId="77777777" w:rsidR="00BC2ECF" w:rsidRPr="00BC2ECF" w:rsidRDefault="00BC2ECF" w:rsidP="00E83BF7">
            <w:pPr>
              <w:spacing w:before="60" w:after="60"/>
              <w:rPr>
                <w:rFonts w:cs="Open Sans"/>
                <w:sz w:val="18"/>
                <w:szCs w:val="18"/>
              </w:rPr>
            </w:pPr>
          </w:p>
        </w:tc>
      </w:tr>
      <w:tr w:rsidR="00BC2ECF" w:rsidRPr="00BC2ECF" w14:paraId="743D2014" w14:textId="77777777" w:rsidTr="00E83BF7">
        <w:trPr>
          <w:trHeight w:val="240"/>
        </w:trPr>
        <w:tc>
          <w:tcPr>
            <w:tcW w:w="4714" w:type="dxa"/>
            <w:tcBorders>
              <w:top w:val="nil"/>
              <w:left w:val="nil"/>
              <w:bottom w:val="nil"/>
              <w:right w:val="nil"/>
            </w:tcBorders>
            <w:shd w:val="clear" w:color="auto" w:fill="auto"/>
            <w:noWrap/>
            <w:vAlign w:val="bottom"/>
            <w:hideMark/>
          </w:tcPr>
          <w:p w14:paraId="566D71A3" w14:textId="77777777" w:rsidR="00BC2ECF" w:rsidRPr="00BC2ECF" w:rsidRDefault="00BC2ECF" w:rsidP="00E83BF7">
            <w:pPr>
              <w:spacing w:before="60" w:after="60"/>
              <w:rPr>
                <w:rFonts w:cs="Open Sans"/>
                <w:b/>
                <w:bCs/>
                <w:sz w:val="18"/>
                <w:szCs w:val="18"/>
              </w:rPr>
            </w:pPr>
            <w:r w:rsidRPr="00BC2ECF">
              <w:rPr>
                <w:rFonts w:cs="Open Sans"/>
                <w:b/>
                <w:bCs/>
                <w:sz w:val="18"/>
                <w:szCs w:val="18"/>
              </w:rPr>
              <w:t>Provisions</w:t>
            </w:r>
          </w:p>
        </w:tc>
        <w:tc>
          <w:tcPr>
            <w:tcW w:w="1447" w:type="dxa"/>
            <w:tcBorders>
              <w:top w:val="nil"/>
              <w:left w:val="nil"/>
              <w:bottom w:val="nil"/>
              <w:right w:val="nil"/>
            </w:tcBorders>
            <w:shd w:val="clear" w:color="auto" w:fill="auto"/>
            <w:noWrap/>
            <w:vAlign w:val="bottom"/>
            <w:hideMark/>
          </w:tcPr>
          <w:p w14:paraId="3FAD624A" w14:textId="77777777" w:rsidR="00BC2ECF" w:rsidRPr="00BC2ECF" w:rsidRDefault="00BC2ECF" w:rsidP="00E83BF7">
            <w:pPr>
              <w:spacing w:before="60" w:after="60"/>
              <w:rPr>
                <w:rFonts w:cs="Open Sans"/>
                <w:b/>
                <w:bCs/>
                <w:sz w:val="18"/>
                <w:szCs w:val="18"/>
              </w:rPr>
            </w:pPr>
          </w:p>
        </w:tc>
        <w:tc>
          <w:tcPr>
            <w:tcW w:w="873" w:type="dxa"/>
            <w:tcBorders>
              <w:top w:val="nil"/>
              <w:left w:val="nil"/>
              <w:bottom w:val="nil"/>
              <w:right w:val="nil"/>
            </w:tcBorders>
            <w:shd w:val="clear" w:color="auto" w:fill="auto"/>
            <w:noWrap/>
            <w:vAlign w:val="bottom"/>
            <w:hideMark/>
          </w:tcPr>
          <w:p w14:paraId="79A0962F" w14:textId="77777777" w:rsidR="00BC2ECF" w:rsidRPr="00BC2ECF" w:rsidRDefault="00BC2ECF" w:rsidP="00E83BF7">
            <w:pPr>
              <w:spacing w:before="60" w:after="60"/>
              <w:rPr>
                <w:rFonts w:cs="Open Sans"/>
                <w:sz w:val="18"/>
                <w:szCs w:val="18"/>
              </w:rPr>
            </w:pPr>
          </w:p>
        </w:tc>
        <w:tc>
          <w:tcPr>
            <w:tcW w:w="814" w:type="dxa"/>
            <w:tcBorders>
              <w:top w:val="nil"/>
              <w:left w:val="nil"/>
              <w:bottom w:val="nil"/>
              <w:right w:val="nil"/>
            </w:tcBorders>
            <w:shd w:val="clear" w:color="auto" w:fill="auto"/>
            <w:noWrap/>
            <w:vAlign w:val="bottom"/>
            <w:hideMark/>
          </w:tcPr>
          <w:p w14:paraId="20AE7918" w14:textId="77777777" w:rsidR="00BC2ECF" w:rsidRPr="00BC2ECF" w:rsidRDefault="00BC2ECF" w:rsidP="00E83BF7">
            <w:pPr>
              <w:spacing w:before="60" w:after="60"/>
              <w:jc w:val="right"/>
              <w:rPr>
                <w:rFonts w:cs="Open Sans"/>
                <w:sz w:val="18"/>
                <w:szCs w:val="18"/>
              </w:rPr>
            </w:pPr>
          </w:p>
        </w:tc>
        <w:tc>
          <w:tcPr>
            <w:tcW w:w="374" w:type="dxa"/>
            <w:tcBorders>
              <w:top w:val="nil"/>
              <w:left w:val="nil"/>
              <w:bottom w:val="nil"/>
              <w:right w:val="nil"/>
            </w:tcBorders>
            <w:shd w:val="clear" w:color="auto" w:fill="auto"/>
            <w:noWrap/>
            <w:vAlign w:val="bottom"/>
            <w:hideMark/>
          </w:tcPr>
          <w:p w14:paraId="60685679" w14:textId="77777777" w:rsidR="00BC2ECF" w:rsidRPr="00BC2ECF" w:rsidRDefault="00BC2ECF" w:rsidP="00E83BF7">
            <w:pPr>
              <w:spacing w:before="60" w:after="60"/>
              <w:jc w:val="right"/>
              <w:rPr>
                <w:rFonts w:cs="Open Sans"/>
                <w:sz w:val="18"/>
                <w:szCs w:val="18"/>
              </w:rPr>
            </w:pPr>
          </w:p>
        </w:tc>
        <w:tc>
          <w:tcPr>
            <w:tcW w:w="1498" w:type="dxa"/>
            <w:tcBorders>
              <w:top w:val="nil"/>
              <w:left w:val="nil"/>
              <w:bottom w:val="nil"/>
              <w:right w:val="nil"/>
            </w:tcBorders>
            <w:shd w:val="clear" w:color="auto" w:fill="auto"/>
            <w:noWrap/>
            <w:vAlign w:val="bottom"/>
            <w:hideMark/>
          </w:tcPr>
          <w:p w14:paraId="1DCA481C" w14:textId="77777777" w:rsidR="00BC2ECF" w:rsidRPr="00BC2ECF" w:rsidRDefault="00BC2ECF" w:rsidP="00E83BF7">
            <w:pPr>
              <w:spacing w:before="60" w:after="60"/>
              <w:jc w:val="right"/>
              <w:rPr>
                <w:rFonts w:cs="Open Sans"/>
                <w:sz w:val="18"/>
                <w:szCs w:val="18"/>
              </w:rPr>
            </w:pPr>
          </w:p>
        </w:tc>
      </w:tr>
      <w:tr w:rsidR="00BC2ECF" w:rsidRPr="00BC2ECF" w14:paraId="45F1ED4B" w14:textId="77777777" w:rsidTr="00E83BF7">
        <w:trPr>
          <w:trHeight w:val="240"/>
        </w:trPr>
        <w:tc>
          <w:tcPr>
            <w:tcW w:w="4714" w:type="dxa"/>
            <w:tcBorders>
              <w:top w:val="nil"/>
              <w:left w:val="nil"/>
              <w:right w:val="nil"/>
            </w:tcBorders>
            <w:shd w:val="clear" w:color="auto" w:fill="auto"/>
            <w:noWrap/>
            <w:vAlign w:val="bottom"/>
            <w:hideMark/>
          </w:tcPr>
          <w:p w14:paraId="68048B29" w14:textId="77777777" w:rsidR="00BC2ECF" w:rsidRPr="00BC2ECF" w:rsidRDefault="00BC2ECF" w:rsidP="00E83BF7">
            <w:pPr>
              <w:spacing w:before="60" w:after="60"/>
              <w:ind w:firstLineChars="200" w:firstLine="360"/>
              <w:rPr>
                <w:rFonts w:cs="Open Sans"/>
                <w:sz w:val="18"/>
                <w:szCs w:val="18"/>
              </w:rPr>
            </w:pPr>
            <w:r w:rsidRPr="00BC2ECF">
              <w:rPr>
                <w:rFonts w:cs="Open Sans"/>
                <w:sz w:val="18"/>
                <w:szCs w:val="18"/>
              </w:rPr>
              <w:t>Employee provisions</w:t>
            </w:r>
          </w:p>
        </w:tc>
        <w:tc>
          <w:tcPr>
            <w:tcW w:w="1447" w:type="dxa"/>
            <w:tcBorders>
              <w:top w:val="nil"/>
              <w:left w:val="nil"/>
              <w:right w:val="nil"/>
            </w:tcBorders>
            <w:shd w:val="clear" w:color="auto" w:fill="auto"/>
            <w:noWrap/>
            <w:vAlign w:val="bottom"/>
            <w:hideMark/>
          </w:tcPr>
          <w:p w14:paraId="115B9351" w14:textId="77777777" w:rsidR="00BC2ECF" w:rsidRPr="00BC2ECF" w:rsidRDefault="009B22C8" w:rsidP="00E83BF7">
            <w:pPr>
              <w:spacing w:before="60" w:after="60"/>
              <w:rPr>
                <w:rFonts w:cs="Open Sans"/>
                <w:color w:val="000000"/>
                <w:sz w:val="18"/>
                <w:szCs w:val="18"/>
              </w:rPr>
            </w:pPr>
            <w:hyperlink r:id="rId64" w:anchor="PR4.1!E8" w:history="1">
              <w:r w:rsidR="00BC2ECF" w:rsidRPr="00BC2ECF">
                <w:rPr>
                  <w:rFonts w:cs="Open Sans"/>
                  <w:color w:val="000000"/>
                  <w:sz w:val="18"/>
                  <w:szCs w:val="18"/>
                </w:rPr>
                <w:t>4.1A</w:t>
              </w:r>
            </w:hyperlink>
          </w:p>
        </w:tc>
        <w:tc>
          <w:tcPr>
            <w:tcW w:w="873" w:type="dxa"/>
            <w:tcBorders>
              <w:top w:val="nil"/>
              <w:left w:val="nil"/>
              <w:right w:val="nil"/>
            </w:tcBorders>
            <w:shd w:val="clear" w:color="auto" w:fill="auto"/>
            <w:noWrap/>
            <w:vAlign w:val="bottom"/>
            <w:hideMark/>
          </w:tcPr>
          <w:p w14:paraId="012F41BA" w14:textId="77777777" w:rsidR="00BC2ECF" w:rsidRPr="00BC2ECF" w:rsidRDefault="00BC2ECF" w:rsidP="00E83BF7">
            <w:pPr>
              <w:spacing w:before="60" w:after="60"/>
              <w:jc w:val="right"/>
              <w:rPr>
                <w:rFonts w:cs="Open Sans"/>
                <w:b/>
                <w:bCs/>
                <w:sz w:val="18"/>
                <w:szCs w:val="18"/>
              </w:rPr>
            </w:pPr>
            <w:r w:rsidRPr="00BC2ECF">
              <w:rPr>
                <w:rFonts w:cs="Open Sans"/>
                <w:b/>
                <w:bCs/>
                <w:sz w:val="18"/>
                <w:szCs w:val="18"/>
              </w:rPr>
              <w:t xml:space="preserve">4,069 </w:t>
            </w:r>
          </w:p>
        </w:tc>
        <w:tc>
          <w:tcPr>
            <w:tcW w:w="814" w:type="dxa"/>
            <w:tcBorders>
              <w:top w:val="nil"/>
              <w:left w:val="nil"/>
              <w:right w:val="nil"/>
            </w:tcBorders>
            <w:shd w:val="clear" w:color="auto" w:fill="auto"/>
            <w:noWrap/>
            <w:vAlign w:val="bottom"/>
            <w:hideMark/>
          </w:tcPr>
          <w:p w14:paraId="0CF931FF" w14:textId="77777777" w:rsidR="00BC2ECF" w:rsidRPr="00BC2ECF" w:rsidRDefault="00BC2ECF" w:rsidP="00E83BF7">
            <w:pPr>
              <w:spacing w:before="60" w:after="60"/>
              <w:jc w:val="right"/>
              <w:rPr>
                <w:rFonts w:cs="Open Sans"/>
                <w:sz w:val="18"/>
                <w:szCs w:val="18"/>
              </w:rPr>
            </w:pPr>
            <w:r w:rsidRPr="00BC2ECF">
              <w:rPr>
                <w:rFonts w:cs="Open Sans"/>
                <w:sz w:val="18"/>
                <w:szCs w:val="18"/>
              </w:rPr>
              <w:t xml:space="preserve">3,677 </w:t>
            </w:r>
          </w:p>
        </w:tc>
        <w:tc>
          <w:tcPr>
            <w:tcW w:w="374" w:type="dxa"/>
            <w:tcBorders>
              <w:top w:val="nil"/>
              <w:left w:val="nil"/>
              <w:right w:val="nil"/>
            </w:tcBorders>
            <w:shd w:val="clear" w:color="auto" w:fill="auto"/>
            <w:noWrap/>
            <w:vAlign w:val="bottom"/>
            <w:hideMark/>
          </w:tcPr>
          <w:p w14:paraId="4EFFCAAB" w14:textId="77777777" w:rsidR="00BC2ECF" w:rsidRPr="00BC2ECF" w:rsidRDefault="00BC2ECF" w:rsidP="00E83BF7">
            <w:pPr>
              <w:spacing w:before="60" w:after="60"/>
              <w:jc w:val="right"/>
              <w:rPr>
                <w:rFonts w:cs="Open Sans"/>
                <w:sz w:val="18"/>
                <w:szCs w:val="18"/>
              </w:rPr>
            </w:pPr>
          </w:p>
        </w:tc>
        <w:tc>
          <w:tcPr>
            <w:tcW w:w="1498" w:type="dxa"/>
            <w:tcBorders>
              <w:top w:val="nil"/>
              <w:left w:val="nil"/>
              <w:right w:val="nil"/>
            </w:tcBorders>
            <w:shd w:val="clear" w:color="auto" w:fill="auto"/>
            <w:noWrap/>
            <w:vAlign w:val="bottom"/>
            <w:hideMark/>
          </w:tcPr>
          <w:p w14:paraId="460EEEF4" w14:textId="77777777" w:rsidR="00BC2ECF" w:rsidRPr="00BC2ECF" w:rsidRDefault="00BC2ECF" w:rsidP="00E83BF7">
            <w:pPr>
              <w:spacing w:before="60" w:after="60"/>
              <w:jc w:val="right"/>
              <w:rPr>
                <w:rFonts w:cs="Open Sans"/>
                <w:sz w:val="18"/>
                <w:szCs w:val="18"/>
              </w:rPr>
            </w:pPr>
            <w:r w:rsidRPr="00BC2ECF">
              <w:rPr>
                <w:rFonts w:cs="Open Sans"/>
                <w:sz w:val="18"/>
                <w:szCs w:val="18"/>
              </w:rPr>
              <w:t xml:space="preserve">3,288 </w:t>
            </w:r>
          </w:p>
        </w:tc>
      </w:tr>
      <w:tr w:rsidR="00BC2ECF" w:rsidRPr="00BC2ECF" w14:paraId="4F060E59" w14:textId="77777777" w:rsidTr="00E83BF7">
        <w:trPr>
          <w:trHeight w:val="240"/>
        </w:trPr>
        <w:tc>
          <w:tcPr>
            <w:tcW w:w="4714" w:type="dxa"/>
            <w:tcBorders>
              <w:top w:val="nil"/>
              <w:left w:val="nil"/>
              <w:bottom w:val="single" w:sz="4" w:space="0" w:color="auto"/>
              <w:right w:val="nil"/>
            </w:tcBorders>
            <w:shd w:val="clear" w:color="auto" w:fill="auto"/>
            <w:noWrap/>
            <w:vAlign w:val="bottom"/>
            <w:hideMark/>
          </w:tcPr>
          <w:p w14:paraId="6D292A3D" w14:textId="77777777" w:rsidR="00BC2ECF" w:rsidRPr="00BC2ECF" w:rsidRDefault="00BC2ECF" w:rsidP="00E83BF7">
            <w:pPr>
              <w:spacing w:before="60" w:after="60"/>
              <w:ind w:firstLineChars="200" w:firstLine="360"/>
              <w:rPr>
                <w:rFonts w:cs="Open Sans"/>
                <w:sz w:val="18"/>
                <w:szCs w:val="18"/>
              </w:rPr>
            </w:pPr>
            <w:r w:rsidRPr="00BC2ECF">
              <w:rPr>
                <w:rFonts w:cs="Open Sans"/>
                <w:sz w:val="18"/>
                <w:szCs w:val="18"/>
              </w:rPr>
              <w:t>Other provisions</w:t>
            </w:r>
          </w:p>
        </w:tc>
        <w:tc>
          <w:tcPr>
            <w:tcW w:w="1447" w:type="dxa"/>
            <w:tcBorders>
              <w:top w:val="nil"/>
              <w:left w:val="nil"/>
              <w:bottom w:val="single" w:sz="4" w:space="0" w:color="auto"/>
              <w:right w:val="nil"/>
            </w:tcBorders>
            <w:shd w:val="clear" w:color="auto" w:fill="auto"/>
            <w:noWrap/>
            <w:vAlign w:val="bottom"/>
            <w:hideMark/>
          </w:tcPr>
          <w:p w14:paraId="5F4657C0" w14:textId="77777777" w:rsidR="00BC2ECF" w:rsidRPr="00BC2ECF" w:rsidRDefault="009B22C8" w:rsidP="00E83BF7">
            <w:pPr>
              <w:spacing w:before="60" w:after="60"/>
              <w:rPr>
                <w:rFonts w:cs="Open Sans"/>
                <w:color w:val="000000"/>
                <w:sz w:val="18"/>
                <w:szCs w:val="18"/>
              </w:rPr>
            </w:pPr>
            <w:hyperlink w:anchor="FPO3.5!$D$16" w:history="1">
              <w:r w:rsidR="00BC2ECF" w:rsidRPr="00BC2ECF">
                <w:rPr>
                  <w:rFonts w:cs="Open Sans"/>
                  <w:color w:val="000000"/>
                  <w:sz w:val="18"/>
                  <w:szCs w:val="18"/>
                </w:rPr>
                <w:t>2.5A</w:t>
              </w:r>
            </w:hyperlink>
          </w:p>
        </w:tc>
        <w:tc>
          <w:tcPr>
            <w:tcW w:w="873" w:type="dxa"/>
            <w:tcBorders>
              <w:top w:val="nil"/>
              <w:left w:val="nil"/>
              <w:bottom w:val="single" w:sz="4" w:space="0" w:color="auto"/>
              <w:right w:val="nil"/>
            </w:tcBorders>
            <w:shd w:val="clear" w:color="auto" w:fill="auto"/>
            <w:noWrap/>
            <w:vAlign w:val="bottom"/>
            <w:hideMark/>
          </w:tcPr>
          <w:p w14:paraId="28A148AD" w14:textId="77777777" w:rsidR="00BC2ECF" w:rsidRPr="00BC2ECF" w:rsidRDefault="00BC2ECF" w:rsidP="00E83BF7">
            <w:pPr>
              <w:spacing w:before="60" w:after="60"/>
              <w:jc w:val="right"/>
              <w:rPr>
                <w:rFonts w:cs="Open Sans"/>
                <w:b/>
                <w:bCs/>
                <w:sz w:val="18"/>
                <w:szCs w:val="18"/>
              </w:rPr>
            </w:pPr>
            <w:r w:rsidRPr="00BC2ECF">
              <w:rPr>
                <w:rFonts w:cs="Open Sans"/>
                <w:b/>
                <w:bCs/>
                <w:sz w:val="18"/>
                <w:szCs w:val="18"/>
              </w:rPr>
              <w:t xml:space="preserve"> -</w:t>
            </w:r>
          </w:p>
        </w:tc>
        <w:tc>
          <w:tcPr>
            <w:tcW w:w="814" w:type="dxa"/>
            <w:tcBorders>
              <w:top w:val="nil"/>
              <w:left w:val="nil"/>
              <w:bottom w:val="single" w:sz="4" w:space="0" w:color="auto"/>
              <w:right w:val="nil"/>
            </w:tcBorders>
            <w:shd w:val="clear" w:color="auto" w:fill="auto"/>
            <w:noWrap/>
            <w:vAlign w:val="bottom"/>
            <w:hideMark/>
          </w:tcPr>
          <w:p w14:paraId="4E6DEC37" w14:textId="77777777" w:rsidR="00BC2ECF" w:rsidRPr="00BC2ECF" w:rsidRDefault="00BC2ECF" w:rsidP="00E83BF7">
            <w:pPr>
              <w:spacing w:before="60" w:after="60"/>
              <w:jc w:val="right"/>
              <w:rPr>
                <w:rFonts w:cs="Open Sans"/>
                <w:sz w:val="18"/>
                <w:szCs w:val="18"/>
              </w:rPr>
            </w:pPr>
            <w:r w:rsidRPr="00BC2ECF">
              <w:rPr>
                <w:rFonts w:cs="Open Sans"/>
                <w:sz w:val="18"/>
                <w:szCs w:val="18"/>
              </w:rPr>
              <w:t xml:space="preserve"> -</w:t>
            </w:r>
          </w:p>
        </w:tc>
        <w:tc>
          <w:tcPr>
            <w:tcW w:w="374" w:type="dxa"/>
            <w:tcBorders>
              <w:top w:val="nil"/>
              <w:left w:val="nil"/>
              <w:bottom w:val="single" w:sz="4" w:space="0" w:color="auto"/>
              <w:right w:val="nil"/>
            </w:tcBorders>
            <w:shd w:val="clear" w:color="auto" w:fill="auto"/>
            <w:noWrap/>
            <w:vAlign w:val="bottom"/>
            <w:hideMark/>
          </w:tcPr>
          <w:p w14:paraId="6A0BCBE0" w14:textId="77777777" w:rsidR="00BC2ECF" w:rsidRPr="00BC2ECF" w:rsidRDefault="00BC2ECF" w:rsidP="00E83BF7">
            <w:pPr>
              <w:spacing w:before="60" w:after="60"/>
              <w:jc w:val="right"/>
              <w:rPr>
                <w:rFonts w:cs="Open Sans"/>
                <w:sz w:val="18"/>
                <w:szCs w:val="18"/>
              </w:rPr>
            </w:pPr>
          </w:p>
        </w:tc>
        <w:tc>
          <w:tcPr>
            <w:tcW w:w="1498" w:type="dxa"/>
            <w:tcBorders>
              <w:top w:val="nil"/>
              <w:left w:val="nil"/>
              <w:bottom w:val="single" w:sz="4" w:space="0" w:color="auto"/>
              <w:right w:val="nil"/>
            </w:tcBorders>
            <w:shd w:val="clear" w:color="auto" w:fill="auto"/>
            <w:noWrap/>
            <w:vAlign w:val="bottom"/>
            <w:hideMark/>
          </w:tcPr>
          <w:p w14:paraId="61993EAB" w14:textId="77777777" w:rsidR="00BC2ECF" w:rsidRPr="00BC2ECF" w:rsidRDefault="00BC2ECF" w:rsidP="00E83BF7">
            <w:pPr>
              <w:spacing w:before="60" w:after="60"/>
              <w:jc w:val="right"/>
              <w:rPr>
                <w:rFonts w:cs="Open Sans"/>
                <w:sz w:val="18"/>
                <w:szCs w:val="18"/>
              </w:rPr>
            </w:pPr>
            <w:r w:rsidRPr="00BC2ECF">
              <w:rPr>
                <w:rFonts w:cs="Open Sans"/>
                <w:sz w:val="18"/>
                <w:szCs w:val="18"/>
              </w:rPr>
              <w:t xml:space="preserve">48 </w:t>
            </w:r>
          </w:p>
        </w:tc>
      </w:tr>
      <w:tr w:rsidR="00BC2ECF" w:rsidRPr="00BC2ECF" w14:paraId="5C2CC7D2" w14:textId="77777777" w:rsidTr="00E83BF7">
        <w:trPr>
          <w:trHeight w:val="240"/>
        </w:trPr>
        <w:tc>
          <w:tcPr>
            <w:tcW w:w="4714" w:type="dxa"/>
            <w:tcBorders>
              <w:top w:val="single" w:sz="4" w:space="0" w:color="auto"/>
              <w:left w:val="nil"/>
              <w:bottom w:val="single" w:sz="4" w:space="0" w:color="auto"/>
              <w:right w:val="nil"/>
            </w:tcBorders>
            <w:shd w:val="clear" w:color="auto" w:fill="auto"/>
            <w:noWrap/>
            <w:vAlign w:val="bottom"/>
            <w:hideMark/>
          </w:tcPr>
          <w:p w14:paraId="36613936" w14:textId="77777777" w:rsidR="00BC2ECF" w:rsidRPr="00BC2ECF" w:rsidRDefault="00BC2ECF" w:rsidP="00E83BF7">
            <w:pPr>
              <w:spacing w:before="60" w:after="60"/>
              <w:rPr>
                <w:rFonts w:cs="Open Sans"/>
                <w:b/>
                <w:bCs/>
                <w:sz w:val="18"/>
                <w:szCs w:val="18"/>
              </w:rPr>
            </w:pPr>
            <w:r w:rsidRPr="00BC2ECF">
              <w:rPr>
                <w:rFonts w:cs="Open Sans"/>
                <w:b/>
                <w:bCs/>
                <w:sz w:val="18"/>
                <w:szCs w:val="18"/>
              </w:rPr>
              <w:t>Total provisions</w:t>
            </w:r>
          </w:p>
        </w:tc>
        <w:tc>
          <w:tcPr>
            <w:tcW w:w="1447" w:type="dxa"/>
            <w:tcBorders>
              <w:top w:val="single" w:sz="4" w:space="0" w:color="auto"/>
              <w:left w:val="nil"/>
              <w:bottom w:val="single" w:sz="4" w:space="0" w:color="auto"/>
              <w:right w:val="nil"/>
            </w:tcBorders>
            <w:shd w:val="clear" w:color="auto" w:fill="auto"/>
            <w:noWrap/>
            <w:vAlign w:val="bottom"/>
            <w:hideMark/>
          </w:tcPr>
          <w:p w14:paraId="4ADC8E07" w14:textId="77777777" w:rsidR="00BC2ECF" w:rsidRPr="00BC2ECF" w:rsidRDefault="00BC2ECF" w:rsidP="00E83BF7">
            <w:pPr>
              <w:spacing w:before="60" w:after="60"/>
              <w:rPr>
                <w:rFonts w:cs="Open Sans"/>
                <w:b/>
                <w:bCs/>
                <w:sz w:val="18"/>
                <w:szCs w:val="18"/>
              </w:rPr>
            </w:pPr>
          </w:p>
        </w:tc>
        <w:tc>
          <w:tcPr>
            <w:tcW w:w="873" w:type="dxa"/>
            <w:tcBorders>
              <w:top w:val="single" w:sz="4" w:space="0" w:color="auto"/>
              <w:left w:val="nil"/>
              <w:bottom w:val="single" w:sz="4" w:space="0" w:color="auto"/>
              <w:right w:val="nil"/>
            </w:tcBorders>
            <w:shd w:val="clear" w:color="auto" w:fill="auto"/>
            <w:noWrap/>
            <w:vAlign w:val="bottom"/>
            <w:hideMark/>
          </w:tcPr>
          <w:p w14:paraId="0A419257" w14:textId="77777777" w:rsidR="00BC2ECF" w:rsidRPr="00BC2ECF" w:rsidRDefault="00BC2ECF" w:rsidP="00E83BF7">
            <w:pPr>
              <w:spacing w:before="60" w:after="60"/>
              <w:jc w:val="right"/>
              <w:rPr>
                <w:rFonts w:cs="Open Sans"/>
                <w:b/>
                <w:bCs/>
                <w:sz w:val="18"/>
                <w:szCs w:val="18"/>
              </w:rPr>
            </w:pPr>
            <w:r w:rsidRPr="00BC2ECF">
              <w:rPr>
                <w:rFonts w:cs="Open Sans"/>
                <w:b/>
                <w:bCs/>
                <w:sz w:val="18"/>
                <w:szCs w:val="18"/>
              </w:rPr>
              <w:t xml:space="preserve">4,069 </w:t>
            </w:r>
          </w:p>
        </w:tc>
        <w:tc>
          <w:tcPr>
            <w:tcW w:w="814" w:type="dxa"/>
            <w:tcBorders>
              <w:top w:val="single" w:sz="4" w:space="0" w:color="auto"/>
              <w:left w:val="nil"/>
              <w:bottom w:val="single" w:sz="4" w:space="0" w:color="auto"/>
              <w:right w:val="nil"/>
            </w:tcBorders>
            <w:shd w:val="clear" w:color="auto" w:fill="auto"/>
            <w:noWrap/>
            <w:vAlign w:val="bottom"/>
            <w:hideMark/>
          </w:tcPr>
          <w:p w14:paraId="1097C762" w14:textId="77777777" w:rsidR="00BC2ECF" w:rsidRPr="00BC2ECF" w:rsidRDefault="00BC2ECF" w:rsidP="00E83BF7">
            <w:pPr>
              <w:spacing w:before="60" w:after="60"/>
              <w:jc w:val="right"/>
              <w:rPr>
                <w:rFonts w:cs="Open Sans"/>
                <w:sz w:val="18"/>
                <w:szCs w:val="18"/>
              </w:rPr>
            </w:pPr>
            <w:r w:rsidRPr="00BC2ECF">
              <w:rPr>
                <w:rFonts w:cs="Open Sans"/>
                <w:sz w:val="18"/>
                <w:szCs w:val="18"/>
              </w:rPr>
              <w:t xml:space="preserve">3,677 </w:t>
            </w:r>
          </w:p>
        </w:tc>
        <w:tc>
          <w:tcPr>
            <w:tcW w:w="374" w:type="dxa"/>
            <w:tcBorders>
              <w:top w:val="single" w:sz="4" w:space="0" w:color="auto"/>
              <w:left w:val="nil"/>
              <w:bottom w:val="single" w:sz="4" w:space="0" w:color="auto"/>
              <w:right w:val="nil"/>
            </w:tcBorders>
            <w:shd w:val="clear" w:color="auto" w:fill="auto"/>
            <w:noWrap/>
            <w:vAlign w:val="bottom"/>
            <w:hideMark/>
          </w:tcPr>
          <w:p w14:paraId="29C8C1C9" w14:textId="77777777" w:rsidR="00BC2ECF" w:rsidRPr="00BC2ECF" w:rsidRDefault="00BC2ECF" w:rsidP="00E83BF7">
            <w:pPr>
              <w:spacing w:before="60" w:after="60"/>
              <w:jc w:val="right"/>
              <w:rPr>
                <w:rFonts w:cs="Open Sans"/>
                <w:sz w:val="18"/>
                <w:szCs w:val="18"/>
              </w:rPr>
            </w:pPr>
          </w:p>
        </w:tc>
        <w:tc>
          <w:tcPr>
            <w:tcW w:w="1498" w:type="dxa"/>
            <w:tcBorders>
              <w:top w:val="single" w:sz="4" w:space="0" w:color="auto"/>
              <w:left w:val="nil"/>
              <w:bottom w:val="single" w:sz="4" w:space="0" w:color="auto"/>
              <w:right w:val="nil"/>
            </w:tcBorders>
            <w:shd w:val="clear" w:color="auto" w:fill="auto"/>
            <w:noWrap/>
            <w:vAlign w:val="bottom"/>
            <w:hideMark/>
          </w:tcPr>
          <w:p w14:paraId="15BF04ED" w14:textId="77777777" w:rsidR="00BC2ECF" w:rsidRPr="00BC2ECF" w:rsidRDefault="00BC2ECF" w:rsidP="00E83BF7">
            <w:pPr>
              <w:spacing w:before="60" w:after="60"/>
              <w:jc w:val="right"/>
              <w:rPr>
                <w:rFonts w:cs="Open Sans"/>
                <w:sz w:val="18"/>
                <w:szCs w:val="18"/>
              </w:rPr>
            </w:pPr>
            <w:r w:rsidRPr="00BC2ECF">
              <w:rPr>
                <w:rFonts w:cs="Open Sans"/>
                <w:sz w:val="18"/>
                <w:szCs w:val="18"/>
              </w:rPr>
              <w:t xml:space="preserve">3,336 </w:t>
            </w:r>
          </w:p>
        </w:tc>
      </w:tr>
      <w:tr w:rsidR="00BC2ECF" w:rsidRPr="00BC2ECF" w14:paraId="146E95AE" w14:textId="77777777" w:rsidTr="00E83BF7">
        <w:trPr>
          <w:trHeight w:val="240"/>
        </w:trPr>
        <w:tc>
          <w:tcPr>
            <w:tcW w:w="4714" w:type="dxa"/>
            <w:tcBorders>
              <w:top w:val="single" w:sz="4" w:space="0" w:color="auto"/>
              <w:left w:val="nil"/>
              <w:bottom w:val="single" w:sz="4" w:space="0" w:color="auto"/>
              <w:right w:val="nil"/>
            </w:tcBorders>
            <w:shd w:val="clear" w:color="auto" w:fill="auto"/>
            <w:noWrap/>
            <w:vAlign w:val="bottom"/>
            <w:hideMark/>
          </w:tcPr>
          <w:p w14:paraId="3CFAA752" w14:textId="77777777" w:rsidR="00BC2ECF" w:rsidRPr="00BC2ECF" w:rsidRDefault="00BC2ECF" w:rsidP="00E83BF7">
            <w:pPr>
              <w:spacing w:before="60" w:after="60"/>
              <w:rPr>
                <w:rFonts w:cs="Open Sans"/>
                <w:b/>
                <w:bCs/>
                <w:sz w:val="18"/>
                <w:szCs w:val="18"/>
              </w:rPr>
            </w:pPr>
            <w:r w:rsidRPr="00BC2ECF">
              <w:rPr>
                <w:rFonts w:cs="Open Sans"/>
                <w:b/>
                <w:bCs/>
                <w:sz w:val="18"/>
                <w:szCs w:val="18"/>
              </w:rPr>
              <w:t>Total liabilities</w:t>
            </w:r>
          </w:p>
        </w:tc>
        <w:tc>
          <w:tcPr>
            <w:tcW w:w="1447" w:type="dxa"/>
            <w:tcBorders>
              <w:top w:val="single" w:sz="4" w:space="0" w:color="auto"/>
              <w:left w:val="nil"/>
              <w:bottom w:val="single" w:sz="4" w:space="0" w:color="auto"/>
              <w:right w:val="nil"/>
            </w:tcBorders>
            <w:shd w:val="clear" w:color="auto" w:fill="auto"/>
            <w:noWrap/>
            <w:vAlign w:val="bottom"/>
            <w:hideMark/>
          </w:tcPr>
          <w:p w14:paraId="76F1BB12" w14:textId="77777777" w:rsidR="00BC2ECF" w:rsidRPr="00BC2ECF" w:rsidRDefault="00BC2ECF" w:rsidP="00E83BF7">
            <w:pPr>
              <w:spacing w:before="60" w:after="60"/>
              <w:rPr>
                <w:rFonts w:cs="Open Sans"/>
                <w:b/>
                <w:bCs/>
                <w:sz w:val="18"/>
                <w:szCs w:val="18"/>
              </w:rPr>
            </w:pPr>
          </w:p>
        </w:tc>
        <w:tc>
          <w:tcPr>
            <w:tcW w:w="873" w:type="dxa"/>
            <w:tcBorders>
              <w:top w:val="single" w:sz="4" w:space="0" w:color="auto"/>
              <w:left w:val="nil"/>
              <w:bottom w:val="single" w:sz="4" w:space="0" w:color="auto"/>
              <w:right w:val="nil"/>
            </w:tcBorders>
            <w:shd w:val="clear" w:color="auto" w:fill="auto"/>
            <w:noWrap/>
            <w:vAlign w:val="bottom"/>
            <w:hideMark/>
          </w:tcPr>
          <w:p w14:paraId="32A289EA" w14:textId="77777777" w:rsidR="00BC2ECF" w:rsidRPr="00BC2ECF" w:rsidRDefault="00BC2ECF" w:rsidP="00E83BF7">
            <w:pPr>
              <w:spacing w:before="60" w:after="60"/>
              <w:jc w:val="right"/>
              <w:rPr>
                <w:rFonts w:cs="Open Sans"/>
                <w:b/>
                <w:bCs/>
                <w:sz w:val="18"/>
                <w:szCs w:val="18"/>
              </w:rPr>
            </w:pPr>
            <w:r w:rsidRPr="00BC2ECF">
              <w:rPr>
                <w:rFonts w:cs="Open Sans"/>
                <w:b/>
                <w:bCs/>
                <w:sz w:val="18"/>
                <w:szCs w:val="18"/>
              </w:rPr>
              <w:t xml:space="preserve">13,558 </w:t>
            </w:r>
          </w:p>
        </w:tc>
        <w:tc>
          <w:tcPr>
            <w:tcW w:w="814" w:type="dxa"/>
            <w:tcBorders>
              <w:top w:val="single" w:sz="4" w:space="0" w:color="auto"/>
              <w:left w:val="nil"/>
              <w:bottom w:val="single" w:sz="4" w:space="0" w:color="auto"/>
              <w:right w:val="nil"/>
            </w:tcBorders>
            <w:shd w:val="clear" w:color="auto" w:fill="auto"/>
            <w:noWrap/>
            <w:vAlign w:val="bottom"/>
            <w:hideMark/>
          </w:tcPr>
          <w:p w14:paraId="2091B0E6" w14:textId="77777777" w:rsidR="00BC2ECF" w:rsidRPr="00BC2ECF" w:rsidRDefault="00BC2ECF" w:rsidP="00E83BF7">
            <w:pPr>
              <w:spacing w:before="60" w:after="60"/>
              <w:jc w:val="right"/>
              <w:rPr>
                <w:rFonts w:cs="Open Sans"/>
                <w:sz w:val="18"/>
                <w:szCs w:val="18"/>
              </w:rPr>
            </w:pPr>
            <w:r w:rsidRPr="00BC2ECF">
              <w:rPr>
                <w:rFonts w:cs="Open Sans"/>
                <w:sz w:val="18"/>
                <w:szCs w:val="18"/>
              </w:rPr>
              <w:t xml:space="preserve">10,053 </w:t>
            </w:r>
          </w:p>
        </w:tc>
        <w:tc>
          <w:tcPr>
            <w:tcW w:w="374" w:type="dxa"/>
            <w:tcBorders>
              <w:top w:val="single" w:sz="4" w:space="0" w:color="auto"/>
              <w:left w:val="nil"/>
              <w:bottom w:val="single" w:sz="4" w:space="0" w:color="auto"/>
              <w:right w:val="nil"/>
            </w:tcBorders>
            <w:shd w:val="clear" w:color="auto" w:fill="auto"/>
            <w:noWrap/>
            <w:vAlign w:val="bottom"/>
            <w:hideMark/>
          </w:tcPr>
          <w:p w14:paraId="103C27B2" w14:textId="77777777" w:rsidR="00BC2ECF" w:rsidRPr="00BC2ECF" w:rsidRDefault="00BC2ECF" w:rsidP="00E83BF7">
            <w:pPr>
              <w:spacing w:before="60" w:after="60"/>
              <w:jc w:val="right"/>
              <w:rPr>
                <w:rFonts w:cs="Open Sans"/>
                <w:sz w:val="18"/>
                <w:szCs w:val="18"/>
              </w:rPr>
            </w:pPr>
          </w:p>
        </w:tc>
        <w:tc>
          <w:tcPr>
            <w:tcW w:w="1498" w:type="dxa"/>
            <w:tcBorders>
              <w:top w:val="single" w:sz="4" w:space="0" w:color="auto"/>
              <w:left w:val="nil"/>
              <w:bottom w:val="single" w:sz="4" w:space="0" w:color="auto"/>
              <w:right w:val="nil"/>
            </w:tcBorders>
            <w:shd w:val="clear" w:color="auto" w:fill="auto"/>
            <w:noWrap/>
            <w:vAlign w:val="bottom"/>
            <w:hideMark/>
          </w:tcPr>
          <w:p w14:paraId="6ECB9DB8" w14:textId="77777777" w:rsidR="00BC2ECF" w:rsidRPr="00BC2ECF" w:rsidRDefault="00BC2ECF" w:rsidP="00E83BF7">
            <w:pPr>
              <w:spacing w:before="60" w:after="60"/>
              <w:jc w:val="right"/>
              <w:rPr>
                <w:rFonts w:cs="Open Sans"/>
                <w:sz w:val="18"/>
                <w:szCs w:val="18"/>
              </w:rPr>
            </w:pPr>
            <w:r w:rsidRPr="00BC2ECF">
              <w:rPr>
                <w:rFonts w:cs="Open Sans"/>
                <w:sz w:val="18"/>
                <w:szCs w:val="18"/>
              </w:rPr>
              <w:t xml:space="preserve">7,024 </w:t>
            </w:r>
          </w:p>
        </w:tc>
      </w:tr>
      <w:tr w:rsidR="00BC2ECF" w:rsidRPr="00BC2ECF" w14:paraId="326172F9" w14:textId="77777777" w:rsidTr="00E83BF7">
        <w:trPr>
          <w:trHeight w:val="240"/>
        </w:trPr>
        <w:tc>
          <w:tcPr>
            <w:tcW w:w="4714" w:type="dxa"/>
            <w:tcBorders>
              <w:top w:val="single" w:sz="4" w:space="0" w:color="auto"/>
              <w:left w:val="nil"/>
              <w:bottom w:val="single" w:sz="4" w:space="0" w:color="auto"/>
              <w:right w:val="nil"/>
            </w:tcBorders>
            <w:shd w:val="clear" w:color="auto" w:fill="auto"/>
            <w:noWrap/>
            <w:vAlign w:val="bottom"/>
            <w:hideMark/>
          </w:tcPr>
          <w:p w14:paraId="7170F52C" w14:textId="77777777" w:rsidR="00BC2ECF" w:rsidRPr="00BC2ECF" w:rsidRDefault="00BC2ECF" w:rsidP="00E83BF7">
            <w:pPr>
              <w:spacing w:before="60" w:after="60"/>
              <w:rPr>
                <w:rFonts w:cs="Open Sans"/>
                <w:b/>
                <w:bCs/>
                <w:sz w:val="18"/>
                <w:szCs w:val="18"/>
              </w:rPr>
            </w:pPr>
            <w:r w:rsidRPr="00BC2ECF">
              <w:rPr>
                <w:rFonts w:cs="Open Sans"/>
                <w:b/>
                <w:bCs/>
                <w:sz w:val="18"/>
                <w:szCs w:val="18"/>
              </w:rPr>
              <w:t>Net assets</w:t>
            </w:r>
          </w:p>
        </w:tc>
        <w:tc>
          <w:tcPr>
            <w:tcW w:w="1447" w:type="dxa"/>
            <w:tcBorders>
              <w:top w:val="single" w:sz="4" w:space="0" w:color="auto"/>
              <w:left w:val="nil"/>
              <w:bottom w:val="single" w:sz="4" w:space="0" w:color="auto"/>
              <w:right w:val="nil"/>
            </w:tcBorders>
            <w:shd w:val="clear" w:color="auto" w:fill="auto"/>
            <w:noWrap/>
            <w:vAlign w:val="bottom"/>
            <w:hideMark/>
          </w:tcPr>
          <w:p w14:paraId="157A8555" w14:textId="77777777" w:rsidR="00BC2ECF" w:rsidRPr="00BC2ECF" w:rsidRDefault="00BC2ECF" w:rsidP="00E83BF7">
            <w:pPr>
              <w:spacing w:before="60" w:after="60"/>
              <w:rPr>
                <w:rFonts w:cs="Open Sans"/>
                <w:b/>
                <w:bCs/>
                <w:sz w:val="18"/>
                <w:szCs w:val="18"/>
              </w:rPr>
            </w:pPr>
          </w:p>
        </w:tc>
        <w:tc>
          <w:tcPr>
            <w:tcW w:w="873" w:type="dxa"/>
            <w:tcBorders>
              <w:top w:val="single" w:sz="4" w:space="0" w:color="auto"/>
              <w:left w:val="nil"/>
              <w:bottom w:val="single" w:sz="4" w:space="0" w:color="auto"/>
              <w:right w:val="nil"/>
            </w:tcBorders>
            <w:shd w:val="clear" w:color="auto" w:fill="auto"/>
            <w:noWrap/>
            <w:vAlign w:val="bottom"/>
            <w:hideMark/>
          </w:tcPr>
          <w:p w14:paraId="1859DA89" w14:textId="77777777" w:rsidR="00BC2ECF" w:rsidRPr="00BC2ECF" w:rsidRDefault="00BC2ECF" w:rsidP="00E83BF7">
            <w:pPr>
              <w:spacing w:before="60" w:after="60"/>
              <w:jc w:val="right"/>
              <w:rPr>
                <w:rFonts w:cs="Open Sans"/>
                <w:b/>
                <w:bCs/>
                <w:sz w:val="18"/>
                <w:szCs w:val="18"/>
              </w:rPr>
            </w:pPr>
            <w:r w:rsidRPr="00BC2ECF">
              <w:rPr>
                <w:rFonts w:cs="Open Sans"/>
                <w:b/>
                <w:bCs/>
                <w:sz w:val="18"/>
                <w:szCs w:val="18"/>
              </w:rPr>
              <w:t>(2,525)</w:t>
            </w:r>
          </w:p>
        </w:tc>
        <w:tc>
          <w:tcPr>
            <w:tcW w:w="814" w:type="dxa"/>
            <w:tcBorders>
              <w:top w:val="single" w:sz="4" w:space="0" w:color="auto"/>
              <w:left w:val="nil"/>
              <w:bottom w:val="single" w:sz="4" w:space="0" w:color="auto"/>
              <w:right w:val="nil"/>
            </w:tcBorders>
            <w:shd w:val="clear" w:color="auto" w:fill="auto"/>
            <w:noWrap/>
            <w:vAlign w:val="bottom"/>
            <w:hideMark/>
          </w:tcPr>
          <w:p w14:paraId="4A216647" w14:textId="77777777" w:rsidR="00BC2ECF" w:rsidRPr="00BC2ECF" w:rsidRDefault="00BC2ECF" w:rsidP="00E83BF7">
            <w:pPr>
              <w:spacing w:before="60" w:after="60"/>
              <w:jc w:val="right"/>
              <w:rPr>
                <w:rFonts w:cs="Open Sans"/>
                <w:sz w:val="18"/>
                <w:szCs w:val="18"/>
              </w:rPr>
            </w:pPr>
            <w:r w:rsidRPr="00BC2ECF">
              <w:rPr>
                <w:rFonts w:cs="Open Sans"/>
                <w:sz w:val="18"/>
                <w:szCs w:val="18"/>
              </w:rPr>
              <w:t xml:space="preserve">1,042 </w:t>
            </w:r>
          </w:p>
        </w:tc>
        <w:tc>
          <w:tcPr>
            <w:tcW w:w="374" w:type="dxa"/>
            <w:tcBorders>
              <w:top w:val="single" w:sz="4" w:space="0" w:color="auto"/>
              <w:left w:val="nil"/>
              <w:bottom w:val="single" w:sz="4" w:space="0" w:color="auto"/>
              <w:right w:val="nil"/>
            </w:tcBorders>
            <w:shd w:val="clear" w:color="auto" w:fill="auto"/>
            <w:noWrap/>
            <w:vAlign w:val="bottom"/>
            <w:hideMark/>
          </w:tcPr>
          <w:p w14:paraId="7E5D8795" w14:textId="77777777" w:rsidR="00BC2ECF" w:rsidRPr="00BC2ECF" w:rsidRDefault="00BC2ECF" w:rsidP="00E83BF7">
            <w:pPr>
              <w:spacing w:before="60" w:after="60"/>
              <w:jc w:val="right"/>
              <w:rPr>
                <w:rFonts w:cs="Open Sans"/>
                <w:sz w:val="18"/>
                <w:szCs w:val="18"/>
              </w:rPr>
            </w:pPr>
          </w:p>
        </w:tc>
        <w:tc>
          <w:tcPr>
            <w:tcW w:w="1498" w:type="dxa"/>
            <w:tcBorders>
              <w:top w:val="single" w:sz="4" w:space="0" w:color="auto"/>
              <w:left w:val="nil"/>
              <w:bottom w:val="single" w:sz="4" w:space="0" w:color="auto"/>
              <w:right w:val="nil"/>
            </w:tcBorders>
            <w:shd w:val="clear" w:color="auto" w:fill="auto"/>
            <w:noWrap/>
            <w:vAlign w:val="bottom"/>
            <w:hideMark/>
          </w:tcPr>
          <w:p w14:paraId="65275E81" w14:textId="77777777" w:rsidR="00BC2ECF" w:rsidRPr="00BC2ECF" w:rsidRDefault="00BC2ECF" w:rsidP="00E83BF7">
            <w:pPr>
              <w:spacing w:before="60" w:after="60"/>
              <w:jc w:val="right"/>
              <w:rPr>
                <w:rFonts w:cs="Open Sans"/>
                <w:sz w:val="18"/>
                <w:szCs w:val="18"/>
              </w:rPr>
            </w:pPr>
            <w:r w:rsidRPr="00BC2ECF">
              <w:rPr>
                <w:rFonts w:cs="Open Sans"/>
                <w:sz w:val="18"/>
                <w:szCs w:val="18"/>
              </w:rPr>
              <w:t>(125)</w:t>
            </w:r>
          </w:p>
        </w:tc>
      </w:tr>
      <w:tr w:rsidR="00BC2ECF" w:rsidRPr="00BC2ECF" w14:paraId="7D340E07" w14:textId="77777777" w:rsidTr="00E83BF7">
        <w:trPr>
          <w:trHeight w:val="115"/>
        </w:trPr>
        <w:tc>
          <w:tcPr>
            <w:tcW w:w="9720" w:type="dxa"/>
            <w:gridSpan w:val="6"/>
            <w:tcBorders>
              <w:top w:val="single" w:sz="4" w:space="0" w:color="auto"/>
              <w:left w:val="nil"/>
              <w:bottom w:val="nil"/>
              <w:right w:val="nil"/>
            </w:tcBorders>
            <w:shd w:val="clear" w:color="auto" w:fill="auto"/>
            <w:noWrap/>
            <w:vAlign w:val="bottom"/>
            <w:hideMark/>
          </w:tcPr>
          <w:p w14:paraId="5133A4D3" w14:textId="77777777" w:rsidR="00BC2ECF" w:rsidRDefault="00BC2ECF" w:rsidP="00E83BF7">
            <w:pPr>
              <w:spacing w:before="60" w:after="60"/>
              <w:rPr>
                <w:rFonts w:cs="Open Sans"/>
                <w:sz w:val="18"/>
                <w:szCs w:val="18"/>
              </w:rPr>
            </w:pPr>
          </w:p>
          <w:p w14:paraId="5F849AD0" w14:textId="5D604493" w:rsidR="00E83BF7" w:rsidRPr="00BC2ECF" w:rsidRDefault="00E83BF7" w:rsidP="00E83BF7">
            <w:pPr>
              <w:spacing w:before="60" w:after="60"/>
              <w:rPr>
                <w:rFonts w:cs="Open Sans"/>
                <w:sz w:val="18"/>
                <w:szCs w:val="18"/>
              </w:rPr>
            </w:pPr>
          </w:p>
        </w:tc>
      </w:tr>
      <w:tr w:rsidR="00BC2ECF" w:rsidRPr="00BC2ECF" w14:paraId="678A40A1" w14:textId="77777777" w:rsidTr="00E83BF7">
        <w:trPr>
          <w:trHeight w:val="240"/>
        </w:trPr>
        <w:tc>
          <w:tcPr>
            <w:tcW w:w="4714" w:type="dxa"/>
            <w:tcBorders>
              <w:top w:val="nil"/>
              <w:left w:val="nil"/>
              <w:bottom w:val="nil"/>
              <w:right w:val="nil"/>
            </w:tcBorders>
            <w:shd w:val="clear" w:color="auto" w:fill="auto"/>
            <w:noWrap/>
            <w:vAlign w:val="bottom"/>
            <w:hideMark/>
          </w:tcPr>
          <w:p w14:paraId="510B1508" w14:textId="77777777" w:rsidR="00BC2ECF" w:rsidRPr="00BC2ECF" w:rsidRDefault="00BC2ECF" w:rsidP="00E83BF7">
            <w:pPr>
              <w:spacing w:before="60" w:after="60"/>
              <w:rPr>
                <w:rFonts w:cs="Open Sans"/>
                <w:b/>
                <w:bCs/>
                <w:sz w:val="18"/>
                <w:szCs w:val="18"/>
              </w:rPr>
            </w:pPr>
            <w:r w:rsidRPr="00BC2ECF">
              <w:rPr>
                <w:rFonts w:cs="Open Sans"/>
                <w:b/>
                <w:bCs/>
                <w:color w:val="107896"/>
                <w:sz w:val="18"/>
                <w:szCs w:val="18"/>
              </w:rPr>
              <w:t>EQUITY</w:t>
            </w:r>
          </w:p>
        </w:tc>
        <w:tc>
          <w:tcPr>
            <w:tcW w:w="1447" w:type="dxa"/>
            <w:tcBorders>
              <w:top w:val="nil"/>
              <w:left w:val="nil"/>
              <w:bottom w:val="nil"/>
              <w:right w:val="nil"/>
            </w:tcBorders>
            <w:shd w:val="clear" w:color="auto" w:fill="auto"/>
            <w:noWrap/>
            <w:vAlign w:val="bottom"/>
            <w:hideMark/>
          </w:tcPr>
          <w:p w14:paraId="3132C2BA" w14:textId="77777777" w:rsidR="00BC2ECF" w:rsidRPr="00BC2ECF" w:rsidRDefault="00BC2ECF" w:rsidP="00E83BF7">
            <w:pPr>
              <w:spacing w:before="60" w:after="60"/>
              <w:rPr>
                <w:rFonts w:cs="Open Sans"/>
                <w:b/>
                <w:bCs/>
                <w:sz w:val="18"/>
                <w:szCs w:val="18"/>
              </w:rPr>
            </w:pPr>
          </w:p>
        </w:tc>
        <w:tc>
          <w:tcPr>
            <w:tcW w:w="873" w:type="dxa"/>
            <w:tcBorders>
              <w:top w:val="nil"/>
              <w:left w:val="nil"/>
              <w:bottom w:val="nil"/>
              <w:right w:val="nil"/>
            </w:tcBorders>
            <w:shd w:val="clear" w:color="auto" w:fill="auto"/>
            <w:noWrap/>
            <w:vAlign w:val="bottom"/>
            <w:hideMark/>
          </w:tcPr>
          <w:p w14:paraId="036525DA" w14:textId="77777777" w:rsidR="00BC2ECF" w:rsidRPr="00BC2ECF" w:rsidRDefault="00BC2ECF" w:rsidP="00E83BF7">
            <w:pPr>
              <w:spacing w:before="60" w:after="60"/>
              <w:rPr>
                <w:rFonts w:cs="Open Sans"/>
                <w:sz w:val="18"/>
                <w:szCs w:val="18"/>
              </w:rPr>
            </w:pPr>
          </w:p>
        </w:tc>
        <w:tc>
          <w:tcPr>
            <w:tcW w:w="814" w:type="dxa"/>
            <w:tcBorders>
              <w:top w:val="nil"/>
              <w:left w:val="nil"/>
              <w:bottom w:val="nil"/>
              <w:right w:val="nil"/>
            </w:tcBorders>
            <w:shd w:val="clear" w:color="auto" w:fill="auto"/>
            <w:noWrap/>
            <w:vAlign w:val="bottom"/>
            <w:hideMark/>
          </w:tcPr>
          <w:p w14:paraId="5A69CC39" w14:textId="77777777" w:rsidR="00BC2ECF" w:rsidRPr="00BC2ECF" w:rsidRDefault="00BC2ECF" w:rsidP="00E83BF7">
            <w:pPr>
              <w:spacing w:before="60" w:after="60"/>
              <w:rPr>
                <w:rFonts w:cs="Open Sans"/>
                <w:sz w:val="18"/>
                <w:szCs w:val="18"/>
              </w:rPr>
            </w:pPr>
          </w:p>
        </w:tc>
        <w:tc>
          <w:tcPr>
            <w:tcW w:w="374" w:type="dxa"/>
            <w:tcBorders>
              <w:top w:val="nil"/>
              <w:left w:val="nil"/>
              <w:bottom w:val="nil"/>
              <w:right w:val="nil"/>
            </w:tcBorders>
            <w:shd w:val="clear" w:color="auto" w:fill="auto"/>
            <w:noWrap/>
            <w:vAlign w:val="bottom"/>
            <w:hideMark/>
          </w:tcPr>
          <w:p w14:paraId="27CC911B" w14:textId="77777777" w:rsidR="00BC2ECF" w:rsidRPr="00BC2ECF" w:rsidRDefault="00BC2ECF" w:rsidP="00E83BF7">
            <w:pPr>
              <w:spacing w:before="60" w:after="60"/>
              <w:rPr>
                <w:rFonts w:cs="Open Sans"/>
                <w:sz w:val="18"/>
                <w:szCs w:val="18"/>
              </w:rPr>
            </w:pPr>
          </w:p>
        </w:tc>
        <w:tc>
          <w:tcPr>
            <w:tcW w:w="1498" w:type="dxa"/>
            <w:tcBorders>
              <w:top w:val="nil"/>
              <w:left w:val="nil"/>
              <w:bottom w:val="nil"/>
              <w:right w:val="nil"/>
            </w:tcBorders>
            <w:shd w:val="clear" w:color="auto" w:fill="auto"/>
            <w:noWrap/>
            <w:vAlign w:val="bottom"/>
            <w:hideMark/>
          </w:tcPr>
          <w:p w14:paraId="6DE78FF3" w14:textId="77777777" w:rsidR="00BC2ECF" w:rsidRPr="00BC2ECF" w:rsidRDefault="00BC2ECF" w:rsidP="00E83BF7">
            <w:pPr>
              <w:spacing w:before="60" w:after="60"/>
              <w:jc w:val="right"/>
              <w:rPr>
                <w:rFonts w:cs="Open Sans"/>
                <w:sz w:val="18"/>
                <w:szCs w:val="18"/>
              </w:rPr>
            </w:pPr>
          </w:p>
        </w:tc>
      </w:tr>
      <w:tr w:rsidR="00BC2ECF" w:rsidRPr="00BC2ECF" w14:paraId="0F393E6A" w14:textId="77777777" w:rsidTr="00E83BF7">
        <w:trPr>
          <w:trHeight w:val="240"/>
        </w:trPr>
        <w:tc>
          <w:tcPr>
            <w:tcW w:w="4714" w:type="dxa"/>
            <w:tcBorders>
              <w:top w:val="nil"/>
              <w:left w:val="nil"/>
              <w:bottom w:val="nil"/>
              <w:right w:val="nil"/>
            </w:tcBorders>
            <w:shd w:val="clear" w:color="auto" w:fill="auto"/>
            <w:noWrap/>
            <w:vAlign w:val="bottom"/>
            <w:hideMark/>
          </w:tcPr>
          <w:p w14:paraId="3DDE5B4C" w14:textId="77777777" w:rsidR="00BC2ECF" w:rsidRPr="00BC2ECF" w:rsidRDefault="00BC2ECF" w:rsidP="00E83BF7">
            <w:pPr>
              <w:spacing w:before="60" w:after="60"/>
              <w:ind w:firstLineChars="200" w:firstLine="360"/>
              <w:rPr>
                <w:rFonts w:cs="Open Sans"/>
                <w:sz w:val="18"/>
                <w:szCs w:val="18"/>
              </w:rPr>
            </w:pPr>
            <w:r w:rsidRPr="00BC2ECF">
              <w:rPr>
                <w:rFonts w:cs="Open Sans"/>
                <w:sz w:val="18"/>
                <w:szCs w:val="18"/>
              </w:rPr>
              <w:t>Contributed equity</w:t>
            </w:r>
          </w:p>
        </w:tc>
        <w:tc>
          <w:tcPr>
            <w:tcW w:w="1447" w:type="dxa"/>
            <w:tcBorders>
              <w:top w:val="nil"/>
              <w:left w:val="nil"/>
              <w:bottom w:val="nil"/>
              <w:right w:val="nil"/>
            </w:tcBorders>
            <w:shd w:val="clear" w:color="auto" w:fill="auto"/>
            <w:noWrap/>
            <w:vAlign w:val="bottom"/>
            <w:hideMark/>
          </w:tcPr>
          <w:p w14:paraId="16614149" w14:textId="77777777" w:rsidR="00BC2ECF" w:rsidRPr="00BC2ECF" w:rsidRDefault="00BC2ECF" w:rsidP="00E83BF7">
            <w:pPr>
              <w:spacing w:before="60" w:after="60"/>
              <w:ind w:firstLineChars="200" w:firstLine="360"/>
              <w:rPr>
                <w:rFonts w:cs="Open Sans"/>
                <w:sz w:val="18"/>
                <w:szCs w:val="18"/>
              </w:rPr>
            </w:pPr>
          </w:p>
        </w:tc>
        <w:tc>
          <w:tcPr>
            <w:tcW w:w="873" w:type="dxa"/>
            <w:tcBorders>
              <w:top w:val="nil"/>
              <w:left w:val="nil"/>
              <w:bottom w:val="nil"/>
              <w:right w:val="nil"/>
            </w:tcBorders>
            <w:shd w:val="clear" w:color="auto" w:fill="auto"/>
            <w:noWrap/>
            <w:vAlign w:val="bottom"/>
            <w:hideMark/>
          </w:tcPr>
          <w:p w14:paraId="2C125CB8" w14:textId="77777777" w:rsidR="00BC2ECF" w:rsidRPr="00BC2ECF" w:rsidRDefault="00BC2ECF" w:rsidP="00E83BF7">
            <w:pPr>
              <w:spacing w:before="60" w:after="60"/>
              <w:jc w:val="right"/>
              <w:rPr>
                <w:rFonts w:cs="Open Sans"/>
                <w:b/>
                <w:bCs/>
                <w:sz w:val="18"/>
                <w:szCs w:val="18"/>
              </w:rPr>
            </w:pPr>
            <w:r w:rsidRPr="00BC2ECF">
              <w:rPr>
                <w:rFonts w:cs="Open Sans"/>
                <w:b/>
                <w:bCs/>
                <w:sz w:val="18"/>
                <w:szCs w:val="18"/>
              </w:rPr>
              <w:t xml:space="preserve">2,511 </w:t>
            </w:r>
          </w:p>
        </w:tc>
        <w:tc>
          <w:tcPr>
            <w:tcW w:w="814" w:type="dxa"/>
            <w:tcBorders>
              <w:top w:val="nil"/>
              <w:left w:val="nil"/>
              <w:bottom w:val="nil"/>
              <w:right w:val="nil"/>
            </w:tcBorders>
            <w:shd w:val="clear" w:color="auto" w:fill="auto"/>
            <w:noWrap/>
            <w:vAlign w:val="bottom"/>
            <w:hideMark/>
          </w:tcPr>
          <w:p w14:paraId="577BD875" w14:textId="77777777" w:rsidR="00BC2ECF" w:rsidRPr="00BC2ECF" w:rsidRDefault="00BC2ECF" w:rsidP="00E83BF7">
            <w:pPr>
              <w:spacing w:before="60" w:after="60"/>
              <w:jc w:val="right"/>
              <w:rPr>
                <w:rFonts w:cs="Open Sans"/>
                <w:sz w:val="18"/>
                <w:szCs w:val="18"/>
              </w:rPr>
            </w:pPr>
            <w:r w:rsidRPr="00BC2ECF">
              <w:rPr>
                <w:rFonts w:cs="Open Sans"/>
                <w:sz w:val="18"/>
                <w:szCs w:val="18"/>
              </w:rPr>
              <w:t xml:space="preserve">2,511 </w:t>
            </w:r>
          </w:p>
        </w:tc>
        <w:tc>
          <w:tcPr>
            <w:tcW w:w="374" w:type="dxa"/>
            <w:tcBorders>
              <w:top w:val="nil"/>
              <w:left w:val="nil"/>
              <w:bottom w:val="nil"/>
              <w:right w:val="nil"/>
            </w:tcBorders>
            <w:shd w:val="clear" w:color="auto" w:fill="auto"/>
            <w:noWrap/>
            <w:vAlign w:val="bottom"/>
            <w:hideMark/>
          </w:tcPr>
          <w:p w14:paraId="452BE3A2" w14:textId="77777777" w:rsidR="00BC2ECF" w:rsidRPr="00BC2ECF" w:rsidRDefault="00BC2ECF" w:rsidP="00E83BF7">
            <w:pPr>
              <w:spacing w:before="60" w:after="60"/>
              <w:jc w:val="right"/>
              <w:rPr>
                <w:rFonts w:cs="Open Sans"/>
                <w:sz w:val="18"/>
                <w:szCs w:val="18"/>
              </w:rPr>
            </w:pPr>
          </w:p>
        </w:tc>
        <w:tc>
          <w:tcPr>
            <w:tcW w:w="1498" w:type="dxa"/>
            <w:tcBorders>
              <w:top w:val="nil"/>
              <w:left w:val="nil"/>
              <w:bottom w:val="nil"/>
              <w:right w:val="nil"/>
            </w:tcBorders>
            <w:shd w:val="clear" w:color="auto" w:fill="auto"/>
            <w:noWrap/>
            <w:vAlign w:val="bottom"/>
            <w:hideMark/>
          </w:tcPr>
          <w:p w14:paraId="3FC8A39B" w14:textId="77777777" w:rsidR="00BC2ECF" w:rsidRPr="00BC2ECF" w:rsidRDefault="00BC2ECF" w:rsidP="00E83BF7">
            <w:pPr>
              <w:spacing w:before="60" w:after="60"/>
              <w:jc w:val="right"/>
              <w:rPr>
                <w:rFonts w:cs="Open Sans"/>
                <w:sz w:val="18"/>
                <w:szCs w:val="18"/>
              </w:rPr>
            </w:pPr>
            <w:r w:rsidRPr="00BC2ECF">
              <w:rPr>
                <w:rFonts w:cs="Open Sans"/>
                <w:sz w:val="18"/>
                <w:szCs w:val="18"/>
              </w:rPr>
              <w:t xml:space="preserve">2,511 </w:t>
            </w:r>
          </w:p>
        </w:tc>
      </w:tr>
      <w:tr w:rsidR="00BC2ECF" w:rsidRPr="00BC2ECF" w14:paraId="06B1A67D" w14:textId="77777777" w:rsidTr="00E83BF7">
        <w:trPr>
          <w:trHeight w:val="240"/>
        </w:trPr>
        <w:tc>
          <w:tcPr>
            <w:tcW w:w="4714" w:type="dxa"/>
            <w:tcBorders>
              <w:top w:val="nil"/>
              <w:left w:val="nil"/>
              <w:right w:val="nil"/>
            </w:tcBorders>
            <w:shd w:val="clear" w:color="auto" w:fill="auto"/>
            <w:noWrap/>
            <w:vAlign w:val="bottom"/>
            <w:hideMark/>
          </w:tcPr>
          <w:p w14:paraId="221C1877" w14:textId="77777777" w:rsidR="00BC2ECF" w:rsidRPr="00BC2ECF" w:rsidRDefault="00BC2ECF" w:rsidP="00E83BF7">
            <w:pPr>
              <w:spacing w:before="60" w:after="60"/>
              <w:ind w:firstLineChars="200" w:firstLine="360"/>
              <w:rPr>
                <w:rFonts w:cs="Open Sans"/>
                <w:sz w:val="18"/>
                <w:szCs w:val="18"/>
              </w:rPr>
            </w:pPr>
            <w:r w:rsidRPr="00BC2ECF">
              <w:rPr>
                <w:rFonts w:cs="Open Sans"/>
                <w:sz w:val="18"/>
                <w:szCs w:val="18"/>
              </w:rPr>
              <w:t>Reserves</w:t>
            </w:r>
          </w:p>
        </w:tc>
        <w:tc>
          <w:tcPr>
            <w:tcW w:w="1447" w:type="dxa"/>
            <w:tcBorders>
              <w:top w:val="nil"/>
              <w:left w:val="nil"/>
              <w:right w:val="nil"/>
            </w:tcBorders>
            <w:shd w:val="clear" w:color="auto" w:fill="auto"/>
            <w:noWrap/>
            <w:vAlign w:val="bottom"/>
            <w:hideMark/>
          </w:tcPr>
          <w:p w14:paraId="2AE34A4C" w14:textId="77777777" w:rsidR="00BC2ECF" w:rsidRPr="00BC2ECF" w:rsidRDefault="00BC2ECF" w:rsidP="00E83BF7">
            <w:pPr>
              <w:spacing w:before="60" w:after="60"/>
              <w:ind w:firstLineChars="200" w:firstLine="360"/>
              <w:rPr>
                <w:rFonts w:cs="Open Sans"/>
                <w:sz w:val="18"/>
                <w:szCs w:val="18"/>
              </w:rPr>
            </w:pPr>
          </w:p>
        </w:tc>
        <w:tc>
          <w:tcPr>
            <w:tcW w:w="873" w:type="dxa"/>
            <w:tcBorders>
              <w:top w:val="nil"/>
              <w:left w:val="nil"/>
              <w:right w:val="nil"/>
            </w:tcBorders>
            <w:shd w:val="clear" w:color="auto" w:fill="auto"/>
            <w:noWrap/>
            <w:vAlign w:val="bottom"/>
            <w:hideMark/>
          </w:tcPr>
          <w:p w14:paraId="6CA620DF" w14:textId="77777777" w:rsidR="00BC2ECF" w:rsidRPr="00BC2ECF" w:rsidRDefault="00BC2ECF" w:rsidP="00E83BF7">
            <w:pPr>
              <w:spacing w:before="60" w:after="60"/>
              <w:jc w:val="right"/>
              <w:rPr>
                <w:rFonts w:cs="Open Sans"/>
                <w:b/>
                <w:bCs/>
                <w:sz w:val="18"/>
                <w:szCs w:val="18"/>
              </w:rPr>
            </w:pPr>
            <w:r w:rsidRPr="00BC2ECF">
              <w:rPr>
                <w:rFonts w:cs="Open Sans"/>
                <w:b/>
                <w:bCs/>
                <w:sz w:val="18"/>
                <w:szCs w:val="18"/>
              </w:rPr>
              <w:t xml:space="preserve">637 </w:t>
            </w:r>
          </w:p>
        </w:tc>
        <w:tc>
          <w:tcPr>
            <w:tcW w:w="814" w:type="dxa"/>
            <w:tcBorders>
              <w:top w:val="nil"/>
              <w:left w:val="nil"/>
              <w:right w:val="nil"/>
            </w:tcBorders>
            <w:shd w:val="clear" w:color="auto" w:fill="auto"/>
            <w:noWrap/>
            <w:vAlign w:val="bottom"/>
            <w:hideMark/>
          </w:tcPr>
          <w:p w14:paraId="3C47EDFE" w14:textId="77777777" w:rsidR="00BC2ECF" w:rsidRPr="00BC2ECF" w:rsidRDefault="00BC2ECF" w:rsidP="00E83BF7">
            <w:pPr>
              <w:spacing w:before="60" w:after="60"/>
              <w:jc w:val="right"/>
              <w:rPr>
                <w:rFonts w:cs="Open Sans"/>
                <w:sz w:val="18"/>
                <w:szCs w:val="18"/>
              </w:rPr>
            </w:pPr>
            <w:r w:rsidRPr="00BC2ECF">
              <w:rPr>
                <w:rFonts w:cs="Open Sans"/>
                <w:sz w:val="18"/>
                <w:szCs w:val="18"/>
              </w:rPr>
              <w:t xml:space="preserve">465 </w:t>
            </w:r>
          </w:p>
        </w:tc>
        <w:tc>
          <w:tcPr>
            <w:tcW w:w="374" w:type="dxa"/>
            <w:tcBorders>
              <w:top w:val="nil"/>
              <w:left w:val="nil"/>
              <w:right w:val="nil"/>
            </w:tcBorders>
            <w:shd w:val="clear" w:color="auto" w:fill="auto"/>
            <w:noWrap/>
            <w:vAlign w:val="bottom"/>
            <w:hideMark/>
          </w:tcPr>
          <w:p w14:paraId="2E82012A" w14:textId="77777777" w:rsidR="00BC2ECF" w:rsidRPr="00BC2ECF" w:rsidRDefault="00BC2ECF" w:rsidP="00E83BF7">
            <w:pPr>
              <w:spacing w:before="60" w:after="60"/>
              <w:jc w:val="right"/>
              <w:rPr>
                <w:rFonts w:cs="Open Sans"/>
                <w:sz w:val="18"/>
                <w:szCs w:val="18"/>
              </w:rPr>
            </w:pPr>
          </w:p>
        </w:tc>
        <w:tc>
          <w:tcPr>
            <w:tcW w:w="1498" w:type="dxa"/>
            <w:tcBorders>
              <w:top w:val="nil"/>
              <w:left w:val="nil"/>
              <w:right w:val="nil"/>
            </w:tcBorders>
            <w:shd w:val="clear" w:color="auto" w:fill="auto"/>
            <w:noWrap/>
            <w:vAlign w:val="bottom"/>
            <w:hideMark/>
          </w:tcPr>
          <w:p w14:paraId="4C738492" w14:textId="77777777" w:rsidR="00BC2ECF" w:rsidRPr="00BC2ECF" w:rsidRDefault="00BC2ECF" w:rsidP="00E83BF7">
            <w:pPr>
              <w:spacing w:before="60" w:after="60"/>
              <w:jc w:val="right"/>
              <w:rPr>
                <w:rFonts w:cs="Open Sans"/>
                <w:sz w:val="18"/>
                <w:szCs w:val="18"/>
              </w:rPr>
            </w:pPr>
            <w:r w:rsidRPr="00BC2ECF">
              <w:rPr>
                <w:rFonts w:cs="Open Sans"/>
                <w:sz w:val="18"/>
                <w:szCs w:val="18"/>
              </w:rPr>
              <w:t xml:space="preserve">466 </w:t>
            </w:r>
          </w:p>
        </w:tc>
      </w:tr>
      <w:tr w:rsidR="00BC2ECF" w:rsidRPr="00BC2ECF" w14:paraId="5E1F4D79" w14:textId="77777777" w:rsidTr="00E83BF7">
        <w:trPr>
          <w:trHeight w:val="240"/>
        </w:trPr>
        <w:tc>
          <w:tcPr>
            <w:tcW w:w="4714" w:type="dxa"/>
            <w:tcBorders>
              <w:top w:val="nil"/>
              <w:left w:val="nil"/>
              <w:bottom w:val="single" w:sz="4" w:space="0" w:color="auto"/>
              <w:right w:val="nil"/>
            </w:tcBorders>
            <w:shd w:val="clear" w:color="auto" w:fill="auto"/>
            <w:noWrap/>
            <w:vAlign w:val="bottom"/>
            <w:hideMark/>
          </w:tcPr>
          <w:p w14:paraId="684CCDE4" w14:textId="77777777" w:rsidR="00BC2ECF" w:rsidRPr="00BC2ECF" w:rsidRDefault="00BC2ECF" w:rsidP="00E83BF7">
            <w:pPr>
              <w:spacing w:before="60" w:after="60"/>
              <w:ind w:firstLineChars="200" w:firstLine="360"/>
              <w:rPr>
                <w:rFonts w:cs="Open Sans"/>
                <w:sz w:val="18"/>
                <w:szCs w:val="18"/>
              </w:rPr>
            </w:pPr>
            <w:r w:rsidRPr="00BC2ECF">
              <w:rPr>
                <w:rFonts w:cs="Open Sans"/>
                <w:sz w:val="18"/>
                <w:szCs w:val="18"/>
              </w:rPr>
              <w:t>Accumulated results</w:t>
            </w:r>
          </w:p>
        </w:tc>
        <w:tc>
          <w:tcPr>
            <w:tcW w:w="1447" w:type="dxa"/>
            <w:tcBorders>
              <w:top w:val="nil"/>
              <w:left w:val="nil"/>
              <w:bottom w:val="single" w:sz="4" w:space="0" w:color="auto"/>
              <w:right w:val="nil"/>
            </w:tcBorders>
            <w:shd w:val="clear" w:color="auto" w:fill="auto"/>
            <w:noWrap/>
            <w:vAlign w:val="bottom"/>
            <w:hideMark/>
          </w:tcPr>
          <w:p w14:paraId="6583A4C7" w14:textId="77777777" w:rsidR="00BC2ECF" w:rsidRPr="00BC2ECF" w:rsidRDefault="00BC2ECF" w:rsidP="00E83BF7">
            <w:pPr>
              <w:spacing w:before="60" w:after="60"/>
              <w:ind w:firstLineChars="200" w:firstLine="360"/>
              <w:rPr>
                <w:rFonts w:cs="Open Sans"/>
                <w:sz w:val="18"/>
                <w:szCs w:val="18"/>
              </w:rPr>
            </w:pPr>
          </w:p>
        </w:tc>
        <w:tc>
          <w:tcPr>
            <w:tcW w:w="873" w:type="dxa"/>
            <w:tcBorders>
              <w:top w:val="nil"/>
              <w:left w:val="nil"/>
              <w:bottom w:val="single" w:sz="4" w:space="0" w:color="auto"/>
              <w:right w:val="nil"/>
            </w:tcBorders>
            <w:shd w:val="clear" w:color="auto" w:fill="auto"/>
            <w:noWrap/>
            <w:vAlign w:val="bottom"/>
            <w:hideMark/>
          </w:tcPr>
          <w:p w14:paraId="0655574A" w14:textId="77777777" w:rsidR="00BC2ECF" w:rsidRPr="00BC2ECF" w:rsidRDefault="00BC2ECF" w:rsidP="00E83BF7">
            <w:pPr>
              <w:spacing w:before="60" w:after="60"/>
              <w:jc w:val="right"/>
              <w:rPr>
                <w:rFonts w:cs="Open Sans"/>
                <w:b/>
                <w:bCs/>
                <w:sz w:val="18"/>
                <w:szCs w:val="18"/>
              </w:rPr>
            </w:pPr>
            <w:r w:rsidRPr="00BC2ECF">
              <w:rPr>
                <w:rFonts w:cs="Open Sans"/>
                <w:b/>
                <w:bCs/>
                <w:sz w:val="18"/>
                <w:szCs w:val="18"/>
              </w:rPr>
              <w:t>(5,672)</w:t>
            </w:r>
          </w:p>
        </w:tc>
        <w:tc>
          <w:tcPr>
            <w:tcW w:w="814" w:type="dxa"/>
            <w:tcBorders>
              <w:top w:val="nil"/>
              <w:left w:val="nil"/>
              <w:bottom w:val="single" w:sz="4" w:space="0" w:color="auto"/>
              <w:right w:val="nil"/>
            </w:tcBorders>
            <w:shd w:val="clear" w:color="auto" w:fill="auto"/>
            <w:noWrap/>
            <w:vAlign w:val="bottom"/>
            <w:hideMark/>
          </w:tcPr>
          <w:p w14:paraId="13026211" w14:textId="77777777" w:rsidR="00BC2ECF" w:rsidRPr="00BC2ECF" w:rsidRDefault="00BC2ECF" w:rsidP="00E83BF7">
            <w:pPr>
              <w:spacing w:before="60" w:after="60"/>
              <w:jc w:val="right"/>
              <w:rPr>
                <w:rFonts w:cs="Open Sans"/>
                <w:sz w:val="18"/>
                <w:szCs w:val="18"/>
              </w:rPr>
            </w:pPr>
            <w:r w:rsidRPr="00BC2ECF">
              <w:rPr>
                <w:rFonts w:cs="Open Sans"/>
                <w:sz w:val="18"/>
                <w:szCs w:val="18"/>
              </w:rPr>
              <w:t>(1,934)</w:t>
            </w:r>
          </w:p>
        </w:tc>
        <w:tc>
          <w:tcPr>
            <w:tcW w:w="374" w:type="dxa"/>
            <w:tcBorders>
              <w:top w:val="nil"/>
              <w:left w:val="nil"/>
              <w:bottom w:val="single" w:sz="4" w:space="0" w:color="auto"/>
              <w:right w:val="nil"/>
            </w:tcBorders>
            <w:shd w:val="clear" w:color="auto" w:fill="auto"/>
            <w:noWrap/>
            <w:vAlign w:val="bottom"/>
            <w:hideMark/>
          </w:tcPr>
          <w:p w14:paraId="5D78D1C8" w14:textId="77777777" w:rsidR="00BC2ECF" w:rsidRPr="00BC2ECF" w:rsidRDefault="00BC2ECF" w:rsidP="00E83BF7">
            <w:pPr>
              <w:spacing w:before="60" w:after="60"/>
              <w:jc w:val="right"/>
              <w:rPr>
                <w:rFonts w:cs="Open Sans"/>
                <w:sz w:val="18"/>
                <w:szCs w:val="18"/>
              </w:rPr>
            </w:pPr>
          </w:p>
        </w:tc>
        <w:tc>
          <w:tcPr>
            <w:tcW w:w="1498" w:type="dxa"/>
            <w:tcBorders>
              <w:top w:val="nil"/>
              <w:left w:val="nil"/>
              <w:bottom w:val="single" w:sz="4" w:space="0" w:color="auto"/>
              <w:right w:val="nil"/>
            </w:tcBorders>
            <w:shd w:val="clear" w:color="auto" w:fill="auto"/>
            <w:noWrap/>
            <w:vAlign w:val="bottom"/>
            <w:hideMark/>
          </w:tcPr>
          <w:p w14:paraId="7F14DAEA" w14:textId="77777777" w:rsidR="00BC2ECF" w:rsidRPr="00BC2ECF" w:rsidRDefault="00BC2ECF" w:rsidP="00E83BF7">
            <w:pPr>
              <w:spacing w:before="60" w:after="60"/>
              <w:jc w:val="right"/>
              <w:rPr>
                <w:rFonts w:cs="Open Sans"/>
                <w:sz w:val="18"/>
                <w:szCs w:val="18"/>
              </w:rPr>
            </w:pPr>
            <w:r w:rsidRPr="00BC2ECF">
              <w:rPr>
                <w:rFonts w:cs="Open Sans"/>
                <w:sz w:val="18"/>
                <w:szCs w:val="18"/>
              </w:rPr>
              <w:t>(3,102)</w:t>
            </w:r>
          </w:p>
        </w:tc>
      </w:tr>
      <w:tr w:rsidR="00BC2ECF" w:rsidRPr="00BC2ECF" w14:paraId="31E3940A" w14:textId="77777777" w:rsidTr="00E83BF7">
        <w:trPr>
          <w:trHeight w:val="240"/>
        </w:trPr>
        <w:tc>
          <w:tcPr>
            <w:tcW w:w="4714" w:type="dxa"/>
            <w:tcBorders>
              <w:top w:val="single" w:sz="4" w:space="0" w:color="auto"/>
              <w:left w:val="nil"/>
              <w:bottom w:val="single" w:sz="4" w:space="0" w:color="auto"/>
              <w:right w:val="nil"/>
            </w:tcBorders>
            <w:shd w:val="clear" w:color="auto" w:fill="auto"/>
            <w:noWrap/>
            <w:vAlign w:val="bottom"/>
            <w:hideMark/>
          </w:tcPr>
          <w:p w14:paraId="71EC0E92" w14:textId="77777777" w:rsidR="00BC2ECF" w:rsidRPr="00BC2ECF" w:rsidRDefault="00BC2ECF" w:rsidP="00E83BF7">
            <w:pPr>
              <w:spacing w:before="60" w:after="60"/>
              <w:rPr>
                <w:rFonts w:cs="Open Sans"/>
                <w:b/>
                <w:bCs/>
                <w:sz w:val="18"/>
                <w:szCs w:val="18"/>
              </w:rPr>
            </w:pPr>
            <w:r w:rsidRPr="00BC2ECF">
              <w:rPr>
                <w:rFonts w:cs="Open Sans"/>
                <w:b/>
                <w:bCs/>
                <w:sz w:val="18"/>
                <w:szCs w:val="18"/>
              </w:rPr>
              <w:t>Total equity</w:t>
            </w:r>
          </w:p>
        </w:tc>
        <w:tc>
          <w:tcPr>
            <w:tcW w:w="1447" w:type="dxa"/>
            <w:tcBorders>
              <w:top w:val="single" w:sz="4" w:space="0" w:color="auto"/>
              <w:left w:val="nil"/>
              <w:bottom w:val="single" w:sz="4" w:space="0" w:color="auto"/>
              <w:right w:val="nil"/>
            </w:tcBorders>
            <w:shd w:val="clear" w:color="auto" w:fill="auto"/>
            <w:noWrap/>
            <w:vAlign w:val="bottom"/>
            <w:hideMark/>
          </w:tcPr>
          <w:p w14:paraId="07F7DB4C" w14:textId="77777777" w:rsidR="00BC2ECF" w:rsidRPr="00BC2ECF" w:rsidRDefault="00BC2ECF" w:rsidP="00E83BF7">
            <w:pPr>
              <w:spacing w:before="60" w:after="60"/>
              <w:rPr>
                <w:rFonts w:cs="Open Sans"/>
                <w:b/>
                <w:bCs/>
                <w:sz w:val="18"/>
                <w:szCs w:val="18"/>
              </w:rPr>
            </w:pPr>
          </w:p>
        </w:tc>
        <w:tc>
          <w:tcPr>
            <w:tcW w:w="873" w:type="dxa"/>
            <w:tcBorders>
              <w:top w:val="single" w:sz="4" w:space="0" w:color="auto"/>
              <w:left w:val="nil"/>
              <w:bottom w:val="single" w:sz="4" w:space="0" w:color="auto"/>
              <w:right w:val="nil"/>
            </w:tcBorders>
            <w:shd w:val="clear" w:color="auto" w:fill="auto"/>
            <w:noWrap/>
            <w:vAlign w:val="bottom"/>
            <w:hideMark/>
          </w:tcPr>
          <w:p w14:paraId="4AA4A795" w14:textId="77777777" w:rsidR="00BC2ECF" w:rsidRPr="00BC2ECF" w:rsidRDefault="00BC2ECF" w:rsidP="00E83BF7">
            <w:pPr>
              <w:spacing w:before="60" w:after="60"/>
              <w:jc w:val="right"/>
              <w:rPr>
                <w:rFonts w:cs="Open Sans"/>
                <w:b/>
                <w:bCs/>
                <w:sz w:val="18"/>
                <w:szCs w:val="18"/>
              </w:rPr>
            </w:pPr>
            <w:r w:rsidRPr="00BC2ECF">
              <w:rPr>
                <w:rFonts w:cs="Open Sans"/>
                <w:b/>
                <w:bCs/>
                <w:sz w:val="18"/>
                <w:szCs w:val="18"/>
              </w:rPr>
              <w:t>(2,525)</w:t>
            </w:r>
          </w:p>
        </w:tc>
        <w:tc>
          <w:tcPr>
            <w:tcW w:w="814" w:type="dxa"/>
            <w:tcBorders>
              <w:top w:val="single" w:sz="4" w:space="0" w:color="auto"/>
              <w:left w:val="nil"/>
              <w:bottom w:val="single" w:sz="4" w:space="0" w:color="auto"/>
              <w:right w:val="nil"/>
            </w:tcBorders>
            <w:shd w:val="clear" w:color="auto" w:fill="auto"/>
            <w:noWrap/>
            <w:vAlign w:val="bottom"/>
            <w:hideMark/>
          </w:tcPr>
          <w:p w14:paraId="29BDE914" w14:textId="77777777" w:rsidR="00BC2ECF" w:rsidRPr="00BC2ECF" w:rsidRDefault="00BC2ECF" w:rsidP="00E83BF7">
            <w:pPr>
              <w:spacing w:before="60" w:after="60"/>
              <w:jc w:val="right"/>
              <w:rPr>
                <w:rFonts w:cs="Open Sans"/>
                <w:sz w:val="18"/>
                <w:szCs w:val="18"/>
              </w:rPr>
            </w:pPr>
            <w:r w:rsidRPr="00BC2ECF">
              <w:rPr>
                <w:rFonts w:cs="Open Sans"/>
                <w:sz w:val="18"/>
                <w:szCs w:val="18"/>
              </w:rPr>
              <w:t>1,042</w:t>
            </w:r>
          </w:p>
        </w:tc>
        <w:tc>
          <w:tcPr>
            <w:tcW w:w="374" w:type="dxa"/>
            <w:tcBorders>
              <w:top w:val="single" w:sz="4" w:space="0" w:color="auto"/>
              <w:left w:val="nil"/>
              <w:bottom w:val="single" w:sz="4" w:space="0" w:color="auto"/>
              <w:right w:val="nil"/>
            </w:tcBorders>
            <w:shd w:val="clear" w:color="auto" w:fill="auto"/>
            <w:noWrap/>
            <w:vAlign w:val="bottom"/>
            <w:hideMark/>
          </w:tcPr>
          <w:p w14:paraId="75A377F5" w14:textId="77777777" w:rsidR="00BC2ECF" w:rsidRPr="00BC2ECF" w:rsidRDefault="00BC2ECF" w:rsidP="00E83BF7">
            <w:pPr>
              <w:spacing w:before="60" w:after="60"/>
              <w:jc w:val="right"/>
              <w:rPr>
                <w:rFonts w:cs="Open Sans"/>
                <w:sz w:val="18"/>
                <w:szCs w:val="18"/>
              </w:rPr>
            </w:pPr>
          </w:p>
        </w:tc>
        <w:tc>
          <w:tcPr>
            <w:tcW w:w="1498" w:type="dxa"/>
            <w:tcBorders>
              <w:top w:val="single" w:sz="4" w:space="0" w:color="auto"/>
              <w:left w:val="nil"/>
              <w:bottom w:val="single" w:sz="4" w:space="0" w:color="auto"/>
              <w:right w:val="nil"/>
            </w:tcBorders>
            <w:shd w:val="clear" w:color="auto" w:fill="auto"/>
            <w:noWrap/>
            <w:vAlign w:val="bottom"/>
            <w:hideMark/>
          </w:tcPr>
          <w:p w14:paraId="1B3DEE16" w14:textId="77777777" w:rsidR="00BC2ECF" w:rsidRPr="00BC2ECF" w:rsidRDefault="00BC2ECF" w:rsidP="00E83BF7">
            <w:pPr>
              <w:spacing w:before="60" w:after="60"/>
              <w:jc w:val="right"/>
              <w:rPr>
                <w:rFonts w:cs="Open Sans"/>
                <w:sz w:val="18"/>
                <w:szCs w:val="18"/>
              </w:rPr>
            </w:pPr>
            <w:r w:rsidRPr="00BC2ECF">
              <w:rPr>
                <w:rFonts w:cs="Open Sans"/>
                <w:sz w:val="18"/>
                <w:szCs w:val="18"/>
              </w:rPr>
              <w:t>(125)</w:t>
            </w:r>
          </w:p>
        </w:tc>
      </w:tr>
    </w:tbl>
    <w:p w14:paraId="02B31981" w14:textId="77777777" w:rsidR="00BC2ECF" w:rsidRPr="00BC2ECF" w:rsidRDefault="00BC2ECF" w:rsidP="00BC2ECF">
      <w:pPr>
        <w:spacing w:before="120" w:after="120"/>
        <w:rPr>
          <w:rFonts w:cs="Open Sans"/>
          <w:sz w:val="18"/>
          <w:szCs w:val="18"/>
          <w:lang w:val="en-US"/>
        </w:rPr>
      </w:pPr>
      <w:r w:rsidRPr="00BC2ECF">
        <w:rPr>
          <w:rFonts w:cs="Open Sans"/>
          <w:sz w:val="18"/>
          <w:szCs w:val="18"/>
          <w:lang w:val="en-US"/>
        </w:rPr>
        <w:t>The above statement should be read in conjunction with the accompanying notes.</w:t>
      </w:r>
    </w:p>
    <w:p w14:paraId="2BE6237C" w14:textId="77777777" w:rsidR="00BC2ECF" w:rsidRPr="00BC2ECF" w:rsidRDefault="00BC2ECF" w:rsidP="00BC2ECF">
      <w:pPr>
        <w:spacing w:before="120" w:after="120"/>
        <w:rPr>
          <w:rFonts w:cs="Open Sans"/>
          <w:sz w:val="18"/>
          <w:szCs w:val="18"/>
          <w:lang w:val="en-US"/>
        </w:rPr>
      </w:pPr>
      <w:r w:rsidRPr="00BC2ECF">
        <w:rPr>
          <w:rFonts w:cs="Open Sans"/>
          <w:sz w:val="18"/>
          <w:szCs w:val="18"/>
          <w:lang w:val="en-US"/>
        </w:rPr>
        <w:t>1. Right-of-use assets are included in the property lease line item.</w:t>
      </w:r>
    </w:p>
    <w:p w14:paraId="36EC19AD" w14:textId="77777777" w:rsidR="00BC2ECF" w:rsidRPr="00BC2ECF" w:rsidRDefault="00BC2ECF" w:rsidP="00BC2ECF">
      <w:pPr>
        <w:rPr>
          <w:sz w:val="18"/>
          <w:szCs w:val="18"/>
          <w:lang w:val="en-US"/>
        </w:rPr>
      </w:pPr>
    </w:p>
    <w:p w14:paraId="1AA1D339" w14:textId="77777777" w:rsidR="00BC2ECF" w:rsidRPr="00BC2ECF" w:rsidRDefault="00BC2ECF" w:rsidP="00BC2ECF">
      <w:pPr>
        <w:spacing w:before="120" w:after="120"/>
        <w:rPr>
          <w:rFonts w:cs="Open Sans"/>
          <w:sz w:val="18"/>
          <w:szCs w:val="18"/>
          <w:lang w:val="en-US"/>
        </w:rPr>
      </w:pPr>
      <w:r w:rsidRPr="00BC2ECF">
        <w:rPr>
          <w:rFonts w:cs="Open Sans"/>
          <w:b/>
          <w:bCs/>
          <w:sz w:val="18"/>
          <w:szCs w:val="18"/>
        </w:rPr>
        <w:t>Budget Variances Commentary - Statement of Financial Position</w:t>
      </w:r>
    </w:p>
    <w:p w14:paraId="4D30EF39" w14:textId="77777777" w:rsidR="00BC2ECF" w:rsidRPr="00BC2ECF" w:rsidRDefault="00BC2ECF" w:rsidP="00BC2ECF">
      <w:pPr>
        <w:spacing w:before="120" w:after="120"/>
        <w:rPr>
          <w:rFonts w:cs="Open Sans"/>
          <w:sz w:val="18"/>
          <w:szCs w:val="18"/>
        </w:rPr>
      </w:pPr>
      <w:r w:rsidRPr="00BC2ECF">
        <w:rPr>
          <w:rFonts w:cs="Open Sans"/>
          <w:sz w:val="18"/>
          <w:szCs w:val="18"/>
        </w:rPr>
        <w:t xml:space="preserve">Major variances reflect the impacts from implementation of new accounting standards, AASB 15 </w:t>
      </w:r>
      <w:r w:rsidRPr="00BC2ECF">
        <w:rPr>
          <w:rFonts w:cs="Open Sans"/>
          <w:i/>
          <w:iCs/>
          <w:sz w:val="18"/>
          <w:szCs w:val="18"/>
        </w:rPr>
        <w:t>Revenue from Contracts with Customers</w:t>
      </w:r>
      <w:r w:rsidRPr="00BC2ECF">
        <w:rPr>
          <w:rFonts w:cs="Open Sans"/>
          <w:sz w:val="18"/>
          <w:szCs w:val="18"/>
        </w:rPr>
        <w:t xml:space="preserve"> and AASB 16</w:t>
      </w:r>
      <w:r w:rsidRPr="00BC2ECF">
        <w:rPr>
          <w:rFonts w:cs="Open Sans"/>
          <w:i/>
          <w:iCs/>
          <w:sz w:val="18"/>
          <w:szCs w:val="18"/>
        </w:rPr>
        <w:t xml:space="preserve"> Leases</w:t>
      </w:r>
      <w:r w:rsidRPr="00BC2ECF">
        <w:rPr>
          <w:rFonts w:cs="Open Sans"/>
          <w:sz w:val="18"/>
          <w:szCs w:val="18"/>
        </w:rPr>
        <w:t xml:space="preserve"> during the reporting period. Recognition of revenue received in advance (note2.3B) applies the single AASB 15 model to contracts with customers and two approaches to recognising revenue: at a point in time or over time. Commentary for accumulated results is included on the Statement of Changes in Equity. Property Lease, Leases and Lease Incentives show the removal of lease classifications as either operating or finance leases – for the lessee – effectively treating all leases as finance leases. Cash and Trade and Other Receivables variance is the timing difference for a significant $2.0m receivable payable under partnership agreement with a Commonwealth government entity.</w:t>
      </w:r>
    </w:p>
    <w:p w14:paraId="69563C6A" w14:textId="77777777" w:rsidR="00BC2ECF" w:rsidRPr="00BC2ECF" w:rsidRDefault="00BC2ECF" w:rsidP="00BC2ECF">
      <w:pPr>
        <w:rPr>
          <w:rFonts w:cs="Open Sans"/>
          <w:sz w:val="18"/>
          <w:szCs w:val="18"/>
          <w:lang w:val="en-US"/>
        </w:rPr>
      </w:pPr>
    </w:p>
    <w:p w14:paraId="2C589F20" w14:textId="77777777" w:rsidR="00BC2ECF" w:rsidRPr="00BC2ECF" w:rsidRDefault="00BC2ECF" w:rsidP="00BC2ECF">
      <w:pPr>
        <w:rPr>
          <w:rFonts w:cs="Open Sans"/>
          <w:sz w:val="18"/>
          <w:szCs w:val="18"/>
          <w:lang w:val="en-US"/>
        </w:rPr>
      </w:pPr>
      <w:r w:rsidRPr="00BC2ECF">
        <w:rPr>
          <w:rFonts w:cs="Open Sans"/>
          <w:sz w:val="18"/>
          <w:szCs w:val="18"/>
          <w:lang w:val="en-US"/>
        </w:rPr>
        <w:br w:type="page"/>
      </w:r>
    </w:p>
    <w:p w14:paraId="5EDD68B0" w14:textId="77777777" w:rsidR="00BC2ECF" w:rsidRPr="00CF7AF9" w:rsidRDefault="00BC2ECF" w:rsidP="002A0451">
      <w:pPr>
        <w:pStyle w:val="FSHeading1and11"/>
        <w:spacing w:after="0"/>
      </w:pPr>
      <w:bookmarkStart w:id="235" w:name="_Toc52124096"/>
      <w:r w:rsidRPr="00CF7AF9">
        <w:t>Statement of Changes in Equity</w:t>
      </w:r>
      <w:bookmarkEnd w:id="235"/>
    </w:p>
    <w:p w14:paraId="6F060E83" w14:textId="77777777" w:rsidR="00BC2ECF" w:rsidRPr="00BC2ECF" w:rsidRDefault="00BC2ECF" w:rsidP="00BC2ECF">
      <w:pPr>
        <w:spacing w:before="0"/>
        <w:rPr>
          <w:rFonts w:cs="Open Sans"/>
          <w:b/>
          <w:bCs/>
          <w:sz w:val="18"/>
          <w:szCs w:val="18"/>
          <w:lang w:val="en-US"/>
        </w:rPr>
      </w:pPr>
      <w:r w:rsidRPr="00BC2ECF">
        <w:rPr>
          <w:rFonts w:cs="Open Sans"/>
          <w:sz w:val="18"/>
          <w:szCs w:val="18"/>
          <w:lang w:val="en-US"/>
        </w:rPr>
        <w:t>for the period ended 30 June 2020</w:t>
      </w:r>
    </w:p>
    <w:tbl>
      <w:tblPr>
        <w:tblW w:w="9720" w:type="dxa"/>
        <w:tblCellMar>
          <w:left w:w="70" w:type="dxa"/>
          <w:right w:w="70" w:type="dxa"/>
        </w:tblCellMar>
        <w:tblLook w:val="04A0" w:firstRow="1" w:lastRow="0" w:firstColumn="1" w:lastColumn="0" w:noHBand="0" w:noVBand="1"/>
      </w:tblPr>
      <w:tblGrid>
        <w:gridCol w:w="5350"/>
        <w:gridCol w:w="708"/>
        <w:gridCol w:w="929"/>
        <w:gridCol w:w="861"/>
        <w:gridCol w:w="374"/>
        <w:gridCol w:w="1498"/>
      </w:tblGrid>
      <w:tr w:rsidR="00BC2ECF" w:rsidRPr="00BC2ECF" w14:paraId="3D2553F0" w14:textId="77777777" w:rsidTr="00E83BF7">
        <w:trPr>
          <w:trHeight w:val="790"/>
          <w:tblHeader/>
        </w:trPr>
        <w:tc>
          <w:tcPr>
            <w:tcW w:w="5350" w:type="dxa"/>
            <w:tcBorders>
              <w:top w:val="single" w:sz="4" w:space="0" w:color="auto"/>
              <w:left w:val="nil"/>
              <w:bottom w:val="single" w:sz="18" w:space="0" w:color="auto"/>
              <w:right w:val="nil"/>
            </w:tcBorders>
            <w:shd w:val="clear" w:color="auto" w:fill="auto"/>
            <w:noWrap/>
            <w:vAlign w:val="bottom"/>
            <w:hideMark/>
          </w:tcPr>
          <w:p w14:paraId="5667AAFA" w14:textId="77777777" w:rsidR="00BC2ECF" w:rsidRPr="00BC2ECF" w:rsidRDefault="00BC2ECF" w:rsidP="002A0451">
            <w:pPr>
              <w:spacing w:before="60" w:after="60"/>
              <w:rPr>
                <w:rFonts w:cs="Open Sans"/>
                <w:sz w:val="18"/>
                <w:szCs w:val="18"/>
                <w:lang w:val="en-US"/>
              </w:rPr>
            </w:pPr>
          </w:p>
        </w:tc>
        <w:tc>
          <w:tcPr>
            <w:tcW w:w="708" w:type="dxa"/>
            <w:tcBorders>
              <w:top w:val="single" w:sz="4" w:space="0" w:color="auto"/>
              <w:left w:val="nil"/>
              <w:bottom w:val="single" w:sz="18" w:space="0" w:color="auto"/>
              <w:right w:val="nil"/>
            </w:tcBorders>
            <w:shd w:val="clear" w:color="auto" w:fill="auto"/>
            <w:noWrap/>
            <w:vAlign w:val="bottom"/>
            <w:hideMark/>
          </w:tcPr>
          <w:p w14:paraId="62172E88" w14:textId="77777777" w:rsidR="00BC2ECF" w:rsidRPr="00BC2ECF" w:rsidRDefault="00BC2ECF" w:rsidP="002A0451">
            <w:pPr>
              <w:spacing w:before="60" w:after="60"/>
              <w:rPr>
                <w:rFonts w:cs="Open Sans"/>
                <w:sz w:val="18"/>
                <w:szCs w:val="18"/>
                <w:lang w:val="en-US"/>
              </w:rPr>
            </w:pPr>
            <w:r w:rsidRPr="00BC2ECF">
              <w:rPr>
                <w:rFonts w:cs="Open Sans"/>
                <w:b/>
                <w:bCs/>
                <w:sz w:val="18"/>
                <w:szCs w:val="18"/>
              </w:rPr>
              <w:t>Notes</w:t>
            </w:r>
          </w:p>
        </w:tc>
        <w:tc>
          <w:tcPr>
            <w:tcW w:w="929" w:type="dxa"/>
            <w:tcBorders>
              <w:top w:val="single" w:sz="4" w:space="0" w:color="auto"/>
              <w:left w:val="nil"/>
              <w:bottom w:val="single" w:sz="18" w:space="0" w:color="auto"/>
              <w:right w:val="nil"/>
            </w:tcBorders>
            <w:shd w:val="clear" w:color="auto" w:fill="auto"/>
            <w:noWrap/>
            <w:vAlign w:val="bottom"/>
            <w:hideMark/>
          </w:tcPr>
          <w:p w14:paraId="2E60FEF5"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2020</w:t>
            </w:r>
          </w:p>
          <w:p w14:paraId="5A21D7E4"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$’000</w:t>
            </w:r>
          </w:p>
        </w:tc>
        <w:tc>
          <w:tcPr>
            <w:tcW w:w="861" w:type="dxa"/>
            <w:tcBorders>
              <w:top w:val="single" w:sz="4" w:space="0" w:color="auto"/>
              <w:left w:val="nil"/>
              <w:bottom w:val="single" w:sz="18" w:space="0" w:color="auto"/>
              <w:right w:val="nil"/>
            </w:tcBorders>
            <w:shd w:val="clear" w:color="auto" w:fill="auto"/>
            <w:noWrap/>
            <w:vAlign w:val="bottom"/>
            <w:hideMark/>
          </w:tcPr>
          <w:p w14:paraId="5F642C54" w14:textId="77777777" w:rsidR="00BC2ECF" w:rsidRPr="00BC2ECF" w:rsidRDefault="00BC2ECF" w:rsidP="002A0451">
            <w:pPr>
              <w:spacing w:before="60" w:after="60"/>
              <w:jc w:val="right"/>
              <w:rPr>
                <w:rFonts w:cs="Open Sans"/>
                <w:sz w:val="18"/>
                <w:szCs w:val="18"/>
              </w:rPr>
            </w:pPr>
            <w:r w:rsidRPr="00BC2ECF">
              <w:rPr>
                <w:rFonts w:cs="Open Sans"/>
                <w:sz w:val="18"/>
                <w:szCs w:val="18"/>
              </w:rPr>
              <w:t>2019</w:t>
            </w:r>
          </w:p>
          <w:p w14:paraId="21057EF0" w14:textId="77777777" w:rsidR="00BC2ECF" w:rsidRPr="00BC2ECF" w:rsidRDefault="00BC2ECF" w:rsidP="002A0451">
            <w:pPr>
              <w:spacing w:before="60" w:after="60"/>
              <w:jc w:val="right"/>
              <w:rPr>
                <w:rFonts w:cs="Open Sans"/>
                <w:sz w:val="18"/>
                <w:szCs w:val="18"/>
              </w:rPr>
            </w:pPr>
            <w:r w:rsidRPr="00BC2ECF">
              <w:rPr>
                <w:rFonts w:cs="Open Sans"/>
                <w:sz w:val="18"/>
                <w:szCs w:val="18"/>
              </w:rPr>
              <w:t>$’000</w:t>
            </w:r>
          </w:p>
        </w:tc>
        <w:tc>
          <w:tcPr>
            <w:tcW w:w="374" w:type="dxa"/>
            <w:tcBorders>
              <w:top w:val="single" w:sz="4" w:space="0" w:color="auto"/>
              <w:left w:val="nil"/>
              <w:bottom w:val="single" w:sz="18" w:space="0" w:color="auto"/>
              <w:right w:val="nil"/>
            </w:tcBorders>
            <w:shd w:val="clear" w:color="auto" w:fill="auto"/>
            <w:noWrap/>
            <w:vAlign w:val="bottom"/>
            <w:hideMark/>
          </w:tcPr>
          <w:p w14:paraId="6AE390A8" w14:textId="77777777" w:rsidR="00BC2ECF" w:rsidRPr="00BC2ECF" w:rsidRDefault="00BC2ECF" w:rsidP="002A0451">
            <w:pPr>
              <w:spacing w:before="60" w:after="60"/>
              <w:jc w:val="right"/>
              <w:rPr>
                <w:rFonts w:cs="Open Sans"/>
                <w:sz w:val="18"/>
                <w:szCs w:val="18"/>
              </w:rPr>
            </w:pPr>
            <w:r w:rsidRPr="00BC2ECF">
              <w:rPr>
                <w:rFonts w:cs="Open Sans"/>
                <w:sz w:val="18"/>
                <w:szCs w:val="18"/>
              </w:rPr>
              <w:t> </w:t>
            </w:r>
          </w:p>
          <w:p w14:paraId="37316435" w14:textId="77777777" w:rsidR="00BC2ECF" w:rsidRPr="00BC2ECF" w:rsidRDefault="00BC2ECF" w:rsidP="002A0451">
            <w:pPr>
              <w:spacing w:before="60" w:after="60"/>
              <w:jc w:val="right"/>
              <w:rPr>
                <w:rFonts w:cs="Open Sans"/>
                <w:sz w:val="18"/>
                <w:szCs w:val="18"/>
              </w:rPr>
            </w:pPr>
            <w:r w:rsidRPr="00BC2ECF">
              <w:rPr>
                <w:rFonts w:cs="Open Sans"/>
                <w:sz w:val="18"/>
                <w:szCs w:val="18"/>
              </w:rPr>
              <w:t> </w:t>
            </w:r>
          </w:p>
        </w:tc>
        <w:tc>
          <w:tcPr>
            <w:tcW w:w="1498" w:type="dxa"/>
            <w:tcBorders>
              <w:top w:val="single" w:sz="4" w:space="0" w:color="auto"/>
              <w:left w:val="nil"/>
              <w:bottom w:val="single" w:sz="18" w:space="0" w:color="auto"/>
              <w:right w:val="nil"/>
            </w:tcBorders>
            <w:shd w:val="clear" w:color="auto" w:fill="auto"/>
            <w:vAlign w:val="bottom"/>
            <w:hideMark/>
          </w:tcPr>
          <w:p w14:paraId="7CDE23BC" w14:textId="77777777" w:rsidR="00BC2ECF" w:rsidRPr="00BC2ECF" w:rsidRDefault="00BC2ECF" w:rsidP="002A0451">
            <w:pPr>
              <w:spacing w:before="60" w:after="60"/>
              <w:jc w:val="right"/>
              <w:rPr>
                <w:rFonts w:cs="Open Sans"/>
                <w:sz w:val="18"/>
                <w:szCs w:val="18"/>
              </w:rPr>
            </w:pPr>
            <w:r w:rsidRPr="00BC2ECF">
              <w:rPr>
                <w:rFonts w:cs="Open Sans"/>
                <w:sz w:val="18"/>
                <w:szCs w:val="18"/>
              </w:rPr>
              <w:t>Original Budget</w:t>
            </w:r>
          </w:p>
          <w:p w14:paraId="710DE55F" w14:textId="77777777" w:rsidR="00BC2ECF" w:rsidRPr="00BC2ECF" w:rsidRDefault="00BC2ECF" w:rsidP="002A0451">
            <w:pPr>
              <w:spacing w:before="60" w:after="60"/>
              <w:jc w:val="right"/>
              <w:rPr>
                <w:rFonts w:cs="Open Sans"/>
                <w:sz w:val="18"/>
                <w:szCs w:val="18"/>
              </w:rPr>
            </w:pPr>
            <w:r w:rsidRPr="00BC2ECF">
              <w:rPr>
                <w:rFonts w:cs="Open Sans"/>
                <w:sz w:val="18"/>
                <w:szCs w:val="18"/>
              </w:rPr>
              <w:t>$’000</w:t>
            </w:r>
          </w:p>
        </w:tc>
      </w:tr>
      <w:tr w:rsidR="00BC2ECF" w:rsidRPr="00BC2ECF" w14:paraId="3364E8E5" w14:textId="77777777" w:rsidTr="00E83BF7">
        <w:trPr>
          <w:trHeight w:val="240"/>
        </w:trPr>
        <w:tc>
          <w:tcPr>
            <w:tcW w:w="5350" w:type="dxa"/>
            <w:tcBorders>
              <w:top w:val="single" w:sz="18" w:space="0" w:color="auto"/>
              <w:left w:val="nil"/>
              <w:bottom w:val="nil"/>
              <w:right w:val="nil"/>
            </w:tcBorders>
            <w:shd w:val="clear" w:color="auto" w:fill="auto"/>
            <w:noWrap/>
            <w:vAlign w:val="bottom"/>
            <w:hideMark/>
          </w:tcPr>
          <w:p w14:paraId="5C1203B7" w14:textId="77777777" w:rsidR="00BC2ECF" w:rsidRPr="00BC2ECF" w:rsidRDefault="00BC2ECF" w:rsidP="002A0451">
            <w:pPr>
              <w:spacing w:before="60" w:after="60"/>
              <w:rPr>
                <w:rFonts w:cs="Open Sans"/>
                <w:b/>
                <w:bCs/>
                <w:sz w:val="18"/>
                <w:szCs w:val="18"/>
              </w:rPr>
            </w:pPr>
            <w:r w:rsidRPr="00BC2ECF">
              <w:rPr>
                <w:rFonts w:cs="Open Sans"/>
                <w:b/>
                <w:bCs/>
                <w:color w:val="107896"/>
                <w:sz w:val="18"/>
                <w:szCs w:val="18"/>
              </w:rPr>
              <w:t>CONTRIBUTED EQUITY</w:t>
            </w:r>
          </w:p>
        </w:tc>
        <w:tc>
          <w:tcPr>
            <w:tcW w:w="708" w:type="dxa"/>
            <w:tcBorders>
              <w:top w:val="single" w:sz="18" w:space="0" w:color="auto"/>
              <w:left w:val="nil"/>
              <w:bottom w:val="nil"/>
              <w:right w:val="nil"/>
            </w:tcBorders>
            <w:shd w:val="clear" w:color="auto" w:fill="auto"/>
            <w:noWrap/>
            <w:vAlign w:val="bottom"/>
            <w:hideMark/>
          </w:tcPr>
          <w:p w14:paraId="3A25620A" w14:textId="77777777" w:rsidR="00BC2ECF" w:rsidRPr="00BC2ECF" w:rsidRDefault="00BC2ECF" w:rsidP="002A0451">
            <w:pPr>
              <w:spacing w:before="60" w:after="60"/>
              <w:rPr>
                <w:rFonts w:cs="Open Sans"/>
                <w:sz w:val="18"/>
                <w:szCs w:val="18"/>
              </w:rPr>
            </w:pPr>
          </w:p>
        </w:tc>
        <w:tc>
          <w:tcPr>
            <w:tcW w:w="929" w:type="dxa"/>
            <w:tcBorders>
              <w:top w:val="single" w:sz="18" w:space="0" w:color="auto"/>
              <w:left w:val="nil"/>
              <w:bottom w:val="nil"/>
              <w:right w:val="nil"/>
            </w:tcBorders>
            <w:shd w:val="clear" w:color="auto" w:fill="auto"/>
            <w:noWrap/>
            <w:vAlign w:val="bottom"/>
            <w:hideMark/>
          </w:tcPr>
          <w:p w14:paraId="472EFC50" w14:textId="77777777" w:rsidR="00BC2ECF" w:rsidRPr="00BC2ECF" w:rsidRDefault="00BC2ECF" w:rsidP="002A0451">
            <w:pPr>
              <w:spacing w:before="60" w:after="60"/>
              <w:rPr>
                <w:rFonts w:cs="Open Sans"/>
                <w:sz w:val="18"/>
                <w:szCs w:val="18"/>
              </w:rPr>
            </w:pPr>
          </w:p>
        </w:tc>
        <w:tc>
          <w:tcPr>
            <w:tcW w:w="861" w:type="dxa"/>
            <w:tcBorders>
              <w:top w:val="single" w:sz="18" w:space="0" w:color="auto"/>
              <w:left w:val="nil"/>
              <w:bottom w:val="nil"/>
              <w:right w:val="nil"/>
            </w:tcBorders>
            <w:shd w:val="clear" w:color="auto" w:fill="auto"/>
            <w:noWrap/>
            <w:vAlign w:val="bottom"/>
            <w:hideMark/>
          </w:tcPr>
          <w:p w14:paraId="70926B5E" w14:textId="77777777" w:rsidR="00BC2ECF" w:rsidRPr="00BC2ECF" w:rsidRDefault="00BC2ECF" w:rsidP="002A0451">
            <w:pPr>
              <w:spacing w:before="60" w:after="60"/>
              <w:rPr>
                <w:rFonts w:cs="Open Sans"/>
                <w:sz w:val="18"/>
                <w:szCs w:val="18"/>
              </w:rPr>
            </w:pPr>
          </w:p>
        </w:tc>
        <w:tc>
          <w:tcPr>
            <w:tcW w:w="374" w:type="dxa"/>
            <w:tcBorders>
              <w:top w:val="single" w:sz="18" w:space="0" w:color="auto"/>
              <w:left w:val="nil"/>
              <w:bottom w:val="nil"/>
              <w:right w:val="nil"/>
            </w:tcBorders>
            <w:shd w:val="clear" w:color="auto" w:fill="auto"/>
            <w:noWrap/>
            <w:vAlign w:val="bottom"/>
            <w:hideMark/>
          </w:tcPr>
          <w:p w14:paraId="3C2DDAFA" w14:textId="77777777" w:rsidR="00BC2ECF" w:rsidRPr="00BC2ECF" w:rsidRDefault="00BC2ECF" w:rsidP="002A0451">
            <w:pPr>
              <w:spacing w:before="60" w:after="60"/>
              <w:rPr>
                <w:rFonts w:cs="Open Sans"/>
                <w:sz w:val="18"/>
                <w:szCs w:val="18"/>
              </w:rPr>
            </w:pPr>
          </w:p>
        </w:tc>
        <w:tc>
          <w:tcPr>
            <w:tcW w:w="1498" w:type="dxa"/>
            <w:tcBorders>
              <w:top w:val="single" w:sz="18" w:space="0" w:color="auto"/>
              <w:left w:val="nil"/>
              <w:bottom w:val="nil"/>
              <w:right w:val="nil"/>
            </w:tcBorders>
            <w:shd w:val="clear" w:color="auto" w:fill="auto"/>
            <w:noWrap/>
            <w:vAlign w:val="bottom"/>
            <w:hideMark/>
          </w:tcPr>
          <w:p w14:paraId="46367CF7" w14:textId="77777777" w:rsidR="00BC2ECF" w:rsidRPr="00BC2ECF" w:rsidRDefault="00BC2ECF" w:rsidP="002A0451">
            <w:pPr>
              <w:spacing w:before="60" w:after="60"/>
              <w:rPr>
                <w:rFonts w:cs="Open Sans"/>
                <w:sz w:val="18"/>
                <w:szCs w:val="18"/>
              </w:rPr>
            </w:pPr>
          </w:p>
        </w:tc>
      </w:tr>
      <w:tr w:rsidR="00BC2ECF" w:rsidRPr="00BC2ECF" w14:paraId="2E510A2B" w14:textId="77777777" w:rsidTr="00E83BF7">
        <w:trPr>
          <w:trHeight w:val="240"/>
        </w:trPr>
        <w:tc>
          <w:tcPr>
            <w:tcW w:w="5350" w:type="dxa"/>
            <w:tcBorders>
              <w:top w:val="nil"/>
              <w:left w:val="nil"/>
              <w:right w:val="nil"/>
            </w:tcBorders>
            <w:shd w:val="clear" w:color="auto" w:fill="auto"/>
            <w:noWrap/>
            <w:vAlign w:val="bottom"/>
            <w:hideMark/>
          </w:tcPr>
          <w:p w14:paraId="414778E0" w14:textId="77777777" w:rsidR="00BC2ECF" w:rsidRPr="00BC2ECF" w:rsidRDefault="00BC2ECF" w:rsidP="002A0451">
            <w:pPr>
              <w:spacing w:before="60" w:after="60"/>
              <w:rPr>
                <w:rFonts w:cs="Open Sans"/>
                <w:b/>
                <w:bCs/>
                <w:sz w:val="18"/>
                <w:szCs w:val="18"/>
              </w:rPr>
            </w:pPr>
            <w:r w:rsidRPr="00BC2ECF">
              <w:rPr>
                <w:rFonts w:cs="Open Sans"/>
                <w:b/>
                <w:bCs/>
                <w:sz w:val="18"/>
                <w:szCs w:val="18"/>
              </w:rPr>
              <w:t>Opening balance</w:t>
            </w:r>
          </w:p>
        </w:tc>
        <w:tc>
          <w:tcPr>
            <w:tcW w:w="708" w:type="dxa"/>
            <w:tcBorders>
              <w:top w:val="nil"/>
              <w:left w:val="nil"/>
              <w:right w:val="nil"/>
            </w:tcBorders>
            <w:shd w:val="clear" w:color="auto" w:fill="auto"/>
            <w:noWrap/>
            <w:vAlign w:val="bottom"/>
            <w:hideMark/>
          </w:tcPr>
          <w:p w14:paraId="6DF5017D" w14:textId="77777777" w:rsidR="00BC2ECF" w:rsidRPr="00BC2ECF" w:rsidRDefault="00BC2ECF" w:rsidP="002A0451">
            <w:pPr>
              <w:spacing w:before="60" w:after="60"/>
              <w:rPr>
                <w:rFonts w:cs="Open Sans"/>
                <w:b/>
                <w:bCs/>
                <w:sz w:val="18"/>
                <w:szCs w:val="18"/>
              </w:rPr>
            </w:pPr>
          </w:p>
        </w:tc>
        <w:tc>
          <w:tcPr>
            <w:tcW w:w="929" w:type="dxa"/>
            <w:tcBorders>
              <w:top w:val="nil"/>
              <w:left w:val="nil"/>
              <w:right w:val="nil"/>
            </w:tcBorders>
            <w:shd w:val="clear" w:color="auto" w:fill="auto"/>
            <w:noWrap/>
            <w:vAlign w:val="bottom"/>
            <w:hideMark/>
          </w:tcPr>
          <w:p w14:paraId="6B4709A0" w14:textId="77777777" w:rsidR="00BC2ECF" w:rsidRPr="00BC2ECF" w:rsidRDefault="00BC2ECF" w:rsidP="002A0451">
            <w:pPr>
              <w:spacing w:before="60" w:after="60"/>
              <w:rPr>
                <w:rFonts w:cs="Open Sans"/>
                <w:sz w:val="18"/>
                <w:szCs w:val="18"/>
              </w:rPr>
            </w:pPr>
          </w:p>
        </w:tc>
        <w:tc>
          <w:tcPr>
            <w:tcW w:w="861" w:type="dxa"/>
            <w:tcBorders>
              <w:top w:val="nil"/>
              <w:left w:val="nil"/>
              <w:right w:val="nil"/>
            </w:tcBorders>
            <w:shd w:val="clear" w:color="auto" w:fill="auto"/>
            <w:noWrap/>
            <w:vAlign w:val="bottom"/>
            <w:hideMark/>
          </w:tcPr>
          <w:p w14:paraId="1F492AA6" w14:textId="77777777" w:rsidR="00BC2ECF" w:rsidRPr="00BC2ECF" w:rsidRDefault="00BC2ECF" w:rsidP="002A0451">
            <w:pPr>
              <w:spacing w:before="60" w:after="60"/>
              <w:rPr>
                <w:rFonts w:cs="Open Sans"/>
                <w:sz w:val="18"/>
                <w:szCs w:val="18"/>
              </w:rPr>
            </w:pPr>
          </w:p>
        </w:tc>
        <w:tc>
          <w:tcPr>
            <w:tcW w:w="374" w:type="dxa"/>
            <w:tcBorders>
              <w:top w:val="nil"/>
              <w:left w:val="nil"/>
              <w:right w:val="nil"/>
            </w:tcBorders>
            <w:shd w:val="clear" w:color="auto" w:fill="auto"/>
            <w:noWrap/>
            <w:vAlign w:val="bottom"/>
            <w:hideMark/>
          </w:tcPr>
          <w:p w14:paraId="54F5EEF5" w14:textId="77777777" w:rsidR="00BC2ECF" w:rsidRPr="00BC2ECF" w:rsidRDefault="00BC2ECF" w:rsidP="002A0451">
            <w:pPr>
              <w:spacing w:before="60" w:after="60"/>
              <w:rPr>
                <w:rFonts w:cs="Open Sans"/>
                <w:sz w:val="18"/>
                <w:szCs w:val="18"/>
              </w:rPr>
            </w:pPr>
          </w:p>
        </w:tc>
        <w:tc>
          <w:tcPr>
            <w:tcW w:w="1498" w:type="dxa"/>
            <w:tcBorders>
              <w:top w:val="nil"/>
              <w:left w:val="nil"/>
              <w:right w:val="nil"/>
            </w:tcBorders>
            <w:shd w:val="clear" w:color="auto" w:fill="auto"/>
            <w:noWrap/>
            <w:vAlign w:val="bottom"/>
            <w:hideMark/>
          </w:tcPr>
          <w:p w14:paraId="79DCFFDF" w14:textId="77777777" w:rsidR="00BC2ECF" w:rsidRPr="00BC2ECF" w:rsidRDefault="00BC2ECF" w:rsidP="002A0451">
            <w:pPr>
              <w:spacing w:before="60" w:after="60"/>
              <w:rPr>
                <w:rFonts w:cs="Open Sans"/>
                <w:sz w:val="18"/>
                <w:szCs w:val="18"/>
              </w:rPr>
            </w:pPr>
          </w:p>
        </w:tc>
      </w:tr>
      <w:tr w:rsidR="00BC2ECF" w:rsidRPr="00BC2ECF" w14:paraId="3D8BE76D" w14:textId="77777777" w:rsidTr="00E83BF7">
        <w:trPr>
          <w:trHeight w:val="240"/>
        </w:trPr>
        <w:tc>
          <w:tcPr>
            <w:tcW w:w="5350" w:type="dxa"/>
            <w:tcBorders>
              <w:top w:val="nil"/>
              <w:left w:val="nil"/>
              <w:bottom w:val="single" w:sz="4" w:space="0" w:color="auto"/>
              <w:right w:val="nil"/>
            </w:tcBorders>
            <w:shd w:val="clear" w:color="auto" w:fill="auto"/>
            <w:noWrap/>
            <w:vAlign w:val="bottom"/>
            <w:hideMark/>
          </w:tcPr>
          <w:p w14:paraId="75FFECB5" w14:textId="77777777" w:rsidR="00BC2ECF" w:rsidRPr="00BC2ECF" w:rsidRDefault="00BC2ECF" w:rsidP="002A0451">
            <w:pPr>
              <w:spacing w:before="60" w:after="60"/>
              <w:rPr>
                <w:rFonts w:cs="Open Sans"/>
                <w:sz w:val="18"/>
                <w:szCs w:val="18"/>
                <w:lang w:val="en-US"/>
              </w:rPr>
            </w:pPr>
            <w:r w:rsidRPr="00BC2ECF">
              <w:rPr>
                <w:rFonts w:cs="Open Sans"/>
                <w:sz w:val="18"/>
                <w:szCs w:val="18"/>
                <w:lang w:val="en-US"/>
              </w:rPr>
              <w:t>Balance carried forward from previous period</w:t>
            </w:r>
          </w:p>
        </w:tc>
        <w:tc>
          <w:tcPr>
            <w:tcW w:w="708" w:type="dxa"/>
            <w:tcBorders>
              <w:top w:val="nil"/>
              <w:left w:val="nil"/>
              <w:bottom w:val="single" w:sz="4" w:space="0" w:color="auto"/>
              <w:right w:val="nil"/>
            </w:tcBorders>
            <w:shd w:val="clear" w:color="auto" w:fill="auto"/>
            <w:noWrap/>
            <w:vAlign w:val="bottom"/>
            <w:hideMark/>
          </w:tcPr>
          <w:p w14:paraId="7628DAD4" w14:textId="77777777" w:rsidR="00BC2ECF" w:rsidRPr="00BC2ECF" w:rsidRDefault="00BC2ECF" w:rsidP="002A0451">
            <w:pPr>
              <w:spacing w:before="60" w:after="60"/>
              <w:rPr>
                <w:rFonts w:cs="Open Sans"/>
                <w:sz w:val="18"/>
                <w:szCs w:val="18"/>
                <w:lang w:val="en-US"/>
              </w:rPr>
            </w:pPr>
          </w:p>
        </w:tc>
        <w:tc>
          <w:tcPr>
            <w:tcW w:w="929" w:type="dxa"/>
            <w:tcBorders>
              <w:top w:val="nil"/>
              <w:left w:val="nil"/>
              <w:bottom w:val="single" w:sz="4" w:space="0" w:color="auto"/>
              <w:right w:val="nil"/>
            </w:tcBorders>
            <w:shd w:val="clear" w:color="auto" w:fill="auto"/>
            <w:noWrap/>
            <w:vAlign w:val="bottom"/>
            <w:hideMark/>
          </w:tcPr>
          <w:p w14:paraId="185FF99E"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 xml:space="preserve">2,511 </w:t>
            </w:r>
          </w:p>
        </w:tc>
        <w:tc>
          <w:tcPr>
            <w:tcW w:w="861" w:type="dxa"/>
            <w:tcBorders>
              <w:top w:val="nil"/>
              <w:left w:val="nil"/>
              <w:bottom w:val="single" w:sz="4" w:space="0" w:color="auto"/>
              <w:right w:val="nil"/>
            </w:tcBorders>
            <w:shd w:val="clear" w:color="auto" w:fill="auto"/>
            <w:noWrap/>
            <w:vAlign w:val="bottom"/>
            <w:hideMark/>
          </w:tcPr>
          <w:p w14:paraId="34F7ECF4" w14:textId="77777777" w:rsidR="00BC2ECF" w:rsidRPr="00BC2ECF" w:rsidRDefault="00BC2ECF" w:rsidP="002A0451">
            <w:pPr>
              <w:spacing w:before="60" w:after="60"/>
              <w:jc w:val="right"/>
              <w:rPr>
                <w:rFonts w:cs="Open Sans"/>
                <w:sz w:val="18"/>
                <w:szCs w:val="18"/>
              </w:rPr>
            </w:pPr>
            <w:r w:rsidRPr="00BC2ECF">
              <w:rPr>
                <w:rFonts w:cs="Open Sans"/>
                <w:sz w:val="18"/>
                <w:szCs w:val="18"/>
              </w:rPr>
              <w:t xml:space="preserve">2,511 </w:t>
            </w:r>
          </w:p>
        </w:tc>
        <w:tc>
          <w:tcPr>
            <w:tcW w:w="374" w:type="dxa"/>
            <w:tcBorders>
              <w:top w:val="nil"/>
              <w:left w:val="nil"/>
              <w:bottom w:val="single" w:sz="4" w:space="0" w:color="auto"/>
              <w:right w:val="nil"/>
            </w:tcBorders>
            <w:shd w:val="clear" w:color="auto" w:fill="auto"/>
            <w:noWrap/>
            <w:vAlign w:val="bottom"/>
            <w:hideMark/>
          </w:tcPr>
          <w:p w14:paraId="264A1C37" w14:textId="77777777" w:rsidR="00BC2ECF" w:rsidRPr="00BC2ECF" w:rsidRDefault="00BC2ECF" w:rsidP="002A0451">
            <w:pPr>
              <w:spacing w:before="60" w:after="60"/>
              <w:jc w:val="right"/>
              <w:rPr>
                <w:rFonts w:cs="Open Sans"/>
                <w:sz w:val="18"/>
                <w:szCs w:val="18"/>
              </w:rPr>
            </w:pPr>
          </w:p>
        </w:tc>
        <w:tc>
          <w:tcPr>
            <w:tcW w:w="1498" w:type="dxa"/>
            <w:tcBorders>
              <w:top w:val="nil"/>
              <w:left w:val="nil"/>
              <w:bottom w:val="single" w:sz="4" w:space="0" w:color="auto"/>
              <w:right w:val="nil"/>
            </w:tcBorders>
            <w:shd w:val="clear" w:color="auto" w:fill="auto"/>
            <w:noWrap/>
            <w:vAlign w:val="bottom"/>
            <w:hideMark/>
          </w:tcPr>
          <w:p w14:paraId="04294014" w14:textId="77777777" w:rsidR="00BC2ECF" w:rsidRPr="00BC2ECF" w:rsidRDefault="00BC2ECF" w:rsidP="002A0451">
            <w:pPr>
              <w:spacing w:before="60" w:after="60"/>
              <w:jc w:val="right"/>
              <w:rPr>
                <w:rFonts w:cs="Open Sans"/>
                <w:sz w:val="18"/>
                <w:szCs w:val="18"/>
              </w:rPr>
            </w:pPr>
            <w:r w:rsidRPr="00BC2ECF">
              <w:rPr>
                <w:rFonts w:cs="Open Sans"/>
                <w:sz w:val="18"/>
                <w:szCs w:val="18"/>
              </w:rPr>
              <w:t xml:space="preserve">2,511 </w:t>
            </w:r>
          </w:p>
        </w:tc>
      </w:tr>
      <w:tr w:rsidR="00BC2ECF" w:rsidRPr="00BC2ECF" w14:paraId="1D14B99B" w14:textId="77777777" w:rsidTr="00E83BF7">
        <w:trPr>
          <w:trHeight w:val="240"/>
        </w:trPr>
        <w:tc>
          <w:tcPr>
            <w:tcW w:w="5350" w:type="dxa"/>
            <w:tcBorders>
              <w:top w:val="single" w:sz="4" w:space="0" w:color="auto"/>
              <w:left w:val="nil"/>
              <w:bottom w:val="single" w:sz="4" w:space="0" w:color="auto"/>
              <w:right w:val="nil"/>
            </w:tcBorders>
            <w:shd w:val="clear" w:color="auto" w:fill="auto"/>
            <w:noWrap/>
            <w:vAlign w:val="bottom"/>
            <w:hideMark/>
          </w:tcPr>
          <w:p w14:paraId="3B3A2839" w14:textId="77777777" w:rsidR="00BC2ECF" w:rsidRPr="00BC2ECF" w:rsidRDefault="00BC2ECF" w:rsidP="002A0451">
            <w:pPr>
              <w:spacing w:before="60" w:after="60"/>
              <w:rPr>
                <w:rFonts w:cs="Open Sans"/>
                <w:b/>
                <w:bCs/>
                <w:sz w:val="18"/>
                <w:szCs w:val="18"/>
                <w:lang w:val="en-US"/>
              </w:rPr>
            </w:pPr>
            <w:r w:rsidRPr="00BC2ECF">
              <w:rPr>
                <w:rFonts w:cs="Open Sans"/>
                <w:b/>
                <w:bCs/>
                <w:sz w:val="18"/>
                <w:szCs w:val="18"/>
                <w:lang w:val="en-US"/>
              </w:rPr>
              <w:t>Closing balance as at 30 June</w:t>
            </w:r>
          </w:p>
        </w:tc>
        <w:tc>
          <w:tcPr>
            <w:tcW w:w="708" w:type="dxa"/>
            <w:tcBorders>
              <w:top w:val="single" w:sz="4" w:space="0" w:color="auto"/>
              <w:left w:val="nil"/>
              <w:bottom w:val="single" w:sz="4" w:space="0" w:color="auto"/>
              <w:right w:val="nil"/>
            </w:tcBorders>
            <w:shd w:val="clear" w:color="auto" w:fill="auto"/>
            <w:noWrap/>
            <w:vAlign w:val="bottom"/>
            <w:hideMark/>
          </w:tcPr>
          <w:p w14:paraId="4125F490" w14:textId="77777777" w:rsidR="00BC2ECF" w:rsidRPr="00BC2ECF" w:rsidRDefault="00BC2ECF" w:rsidP="002A0451">
            <w:pPr>
              <w:spacing w:before="60" w:after="60"/>
              <w:rPr>
                <w:rFonts w:cs="Open Sans"/>
                <w:sz w:val="18"/>
                <w:szCs w:val="18"/>
                <w:lang w:val="en-US"/>
              </w:rPr>
            </w:pPr>
          </w:p>
        </w:tc>
        <w:tc>
          <w:tcPr>
            <w:tcW w:w="929" w:type="dxa"/>
            <w:tcBorders>
              <w:top w:val="single" w:sz="4" w:space="0" w:color="auto"/>
              <w:left w:val="nil"/>
              <w:bottom w:val="single" w:sz="4" w:space="0" w:color="auto"/>
              <w:right w:val="nil"/>
            </w:tcBorders>
            <w:shd w:val="clear" w:color="auto" w:fill="auto"/>
            <w:noWrap/>
            <w:vAlign w:val="bottom"/>
            <w:hideMark/>
          </w:tcPr>
          <w:p w14:paraId="68241AB1"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 xml:space="preserve">2,511 </w:t>
            </w:r>
          </w:p>
        </w:tc>
        <w:tc>
          <w:tcPr>
            <w:tcW w:w="861" w:type="dxa"/>
            <w:tcBorders>
              <w:top w:val="single" w:sz="4" w:space="0" w:color="auto"/>
              <w:left w:val="nil"/>
              <w:bottom w:val="single" w:sz="4" w:space="0" w:color="auto"/>
              <w:right w:val="nil"/>
            </w:tcBorders>
            <w:shd w:val="clear" w:color="auto" w:fill="auto"/>
            <w:noWrap/>
            <w:vAlign w:val="bottom"/>
            <w:hideMark/>
          </w:tcPr>
          <w:p w14:paraId="4C20E519" w14:textId="77777777" w:rsidR="00BC2ECF" w:rsidRPr="00BC2ECF" w:rsidRDefault="00BC2ECF" w:rsidP="002A0451">
            <w:pPr>
              <w:spacing w:before="60" w:after="60"/>
              <w:jc w:val="right"/>
              <w:rPr>
                <w:rFonts w:cs="Open Sans"/>
                <w:sz w:val="18"/>
                <w:szCs w:val="18"/>
              </w:rPr>
            </w:pPr>
            <w:r w:rsidRPr="00BC2ECF">
              <w:rPr>
                <w:rFonts w:cs="Open Sans"/>
                <w:sz w:val="18"/>
                <w:szCs w:val="18"/>
              </w:rPr>
              <w:t xml:space="preserve">2,511 </w:t>
            </w:r>
          </w:p>
        </w:tc>
        <w:tc>
          <w:tcPr>
            <w:tcW w:w="374" w:type="dxa"/>
            <w:tcBorders>
              <w:top w:val="single" w:sz="4" w:space="0" w:color="auto"/>
              <w:left w:val="nil"/>
              <w:bottom w:val="single" w:sz="4" w:space="0" w:color="auto"/>
              <w:right w:val="nil"/>
            </w:tcBorders>
            <w:shd w:val="clear" w:color="auto" w:fill="auto"/>
            <w:noWrap/>
            <w:vAlign w:val="bottom"/>
            <w:hideMark/>
          </w:tcPr>
          <w:p w14:paraId="2501C008" w14:textId="77777777" w:rsidR="00BC2ECF" w:rsidRPr="00BC2ECF" w:rsidRDefault="00BC2ECF" w:rsidP="002A0451">
            <w:pPr>
              <w:spacing w:before="60" w:after="60"/>
              <w:jc w:val="right"/>
              <w:rPr>
                <w:rFonts w:cs="Open Sans"/>
                <w:sz w:val="18"/>
                <w:szCs w:val="18"/>
              </w:rPr>
            </w:pPr>
          </w:p>
        </w:tc>
        <w:tc>
          <w:tcPr>
            <w:tcW w:w="1498" w:type="dxa"/>
            <w:tcBorders>
              <w:top w:val="single" w:sz="4" w:space="0" w:color="auto"/>
              <w:left w:val="nil"/>
              <w:bottom w:val="single" w:sz="4" w:space="0" w:color="auto"/>
              <w:right w:val="nil"/>
            </w:tcBorders>
            <w:shd w:val="clear" w:color="auto" w:fill="auto"/>
            <w:noWrap/>
            <w:vAlign w:val="bottom"/>
            <w:hideMark/>
          </w:tcPr>
          <w:p w14:paraId="4F30C57A" w14:textId="77777777" w:rsidR="00BC2ECF" w:rsidRPr="00BC2ECF" w:rsidRDefault="00BC2ECF" w:rsidP="002A0451">
            <w:pPr>
              <w:spacing w:before="60" w:after="60"/>
              <w:jc w:val="right"/>
              <w:rPr>
                <w:rFonts w:cs="Open Sans"/>
                <w:sz w:val="18"/>
                <w:szCs w:val="18"/>
              </w:rPr>
            </w:pPr>
            <w:r w:rsidRPr="00BC2ECF">
              <w:rPr>
                <w:rFonts w:cs="Open Sans"/>
                <w:sz w:val="18"/>
                <w:szCs w:val="18"/>
              </w:rPr>
              <w:t xml:space="preserve">2,511 </w:t>
            </w:r>
          </w:p>
        </w:tc>
      </w:tr>
      <w:tr w:rsidR="00BC2ECF" w:rsidRPr="00BC2ECF" w14:paraId="77990FA9" w14:textId="77777777" w:rsidTr="00E83BF7">
        <w:trPr>
          <w:trHeight w:val="280"/>
        </w:trPr>
        <w:tc>
          <w:tcPr>
            <w:tcW w:w="9720" w:type="dxa"/>
            <w:gridSpan w:val="6"/>
            <w:tcBorders>
              <w:top w:val="single" w:sz="4" w:space="0" w:color="auto"/>
              <w:left w:val="nil"/>
              <w:bottom w:val="nil"/>
              <w:right w:val="nil"/>
            </w:tcBorders>
            <w:shd w:val="clear" w:color="auto" w:fill="auto"/>
            <w:noWrap/>
            <w:vAlign w:val="bottom"/>
            <w:hideMark/>
          </w:tcPr>
          <w:p w14:paraId="3F213272" w14:textId="77777777" w:rsidR="00BC2ECF" w:rsidRPr="00BC2ECF" w:rsidRDefault="00BC2ECF" w:rsidP="002A0451">
            <w:pPr>
              <w:spacing w:before="60" w:after="60"/>
              <w:jc w:val="right"/>
              <w:rPr>
                <w:rFonts w:cs="Open Sans"/>
                <w:sz w:val="18"/>
                <w:szCs w:val="18"/>
              </w:rPr>
            </w:pPr>
          </w:p>
        </w:tc>
      </w:tr>
      <w:tr w:rsidR="00BC2ECF" w:rsidRPr="00BC2ECF" w14:paraId="6906C849" w14:textId="77777777" w:rsidTr="00E83BF7">
        <w:trPr>
          <w:trHeight w:val="240"/>
        </w:trPr>
        <w:tc>
          <w:tcPr>
            <w:tcW w:w="5350" w:type="dxa"/>
            <w:tcBorders>
              <w:top w:val="nil"/>
              <w:left w:val="nil"/>
              <w:bottom w:val="nil"/>
              <w:right w:val="nil"/>
            </w:tcBorders>
            <w:shd w:val="clear" w:color="auto" w:fill="auto"/>
            <w:noWrap/>
            <w:vAlign w:val="bottom"/>
            <w:hideMark/>
          </w:tcPr>
          <w:p w14:paraId="45FAB4D7" w14:textId="77777777" w:rsidR="00BC2ECF" w:rsidRPr="00BC2ECF" w:rsidRDefault="00BC2ECF" w:rsidP="002A0451">
            <w:pPr>
              <w:spacing w:before="60" w:after="60"/>
              <w:rPr>
                <w:rFonts w:cs="Open Sans"/>
                <w:b/>
                <w:bCs/>
                <w:sz w:val="18"/>
                <w:szCs w:val="18"/>
              </w:rPr>
            </w:pPr>
            <w:r w:rsidRPr="00BC2ECF">
              <w:rPr>
                <w:rFonts w:cs="Open Sans"/>
                <w:b/>
                <w:bCs/>
                <w:color w:val="107896"/>
                <w:sz w:val="18"/>
                <w:szCs w:val="18"/>
              </w:rPr>
              <w:t>RETAINED EARNINGS</w:t>
            </w:r>
          </w:p>
        </w:tc>
        <w:tc>
          <w:tcPr>
            <w:tcW w:w="708" w:type="dxa"/>
            <w:tcBorders>
              <w:top w:val="nil"/>
              <w:left w:val="nil"/>
              <w:bottom w:val="nil"/>
              <w:right w:val="nil"/>
            </w:tcBorders>
            <w:shd w:val="clear" w:color="auto" w:fill="auto"/>
            <w:noWrap/>
            <w:vAlign w:val="bottom"/>
            <w:hideMark/>
          </w:tcPr>
          <w:p w14:paraId="3DF86C0E" w14:textId="77777777" w:rsidR="00BC2ECF" w:rsidRPr="00BC2ECF" w:rsidRDefault="00BC2ECF" w:rsidP="002A0451">
            <w:pPr>
              <w:spacing w:before="60" w:after="60"/>
              <w:rPr>
                <w:rFonts w:cs="Open Sans"/>
                <w:b/>
                <w:bCs/>
                <w:sz w:val="18"/>
                <w:szCs w:val="18"/>
              </w:rPr>
            </w:pPr>
          </w:p>
        </w:tc>
        <w:tc>
          <w:tcPr>
            <w:tcW w:w="929" w:type="dxa"/>
            <w:tcBorders>
              <w:top w:val="nil"/>
              <w:left w:val="nil"/>
              <w:bottom w:val="nil"/>
              <w:right w:val="nil"/>
            </w:tcBorders>
            <w:shd w:val="clear" w:color="auto" w:fill="auto"/>
            <w:noWrap/>
            <w:vAlign w:val="bottom"/>
            <w:hideMark/>
          </w:tcPr>
          <w:p w14:paraId="7E5627A7" w14:textId="77777777" w:rsidR="00BC2ECF" w:rsidRPr="00BC2ECF" w:rsidRDefault="00BC2ECF" w:rsidP="002A0451">
            <w:pPr>
              <w:spacing w:before="60" w:after="60"/>
              <w:rPr>
                <w:rFonts w:cs="Open Sans"/>
                <w:sz w:val="18"/>
                <w:szCs w:val="18"/>
              </w:rPr>
            </w:pPr>
          </w:p>
        </w:tc>
        <w:tc>
          <w:tcPr>
            <w:tcW w:w="861" w:type="dxa"/>
            <w:tcBorders>
              <w:top w:val="nil"/>
              <w:left w:val="nil"/>
              <w:bottom w:val="nil"/>
              <w:right w:val="nil"/>
            </w:tcBorders>
            <w:shd w:val="clear" w:color="auto" w:fill="auto"/>
            <w:noWrap/>
            <w:vAlign w:val="bottom"/>
            <w:hideMark/>
          </w:tcPr>
          <w:p w14:paraId="4A3C3850" w14:textId="77777777" w:rsidR="00BC2ECF" w:rsidRPr="00BC2ECF" w:rsidRDefault="00BC2ECF" w:rsidP="002A0451">
            <w:pPr>
              <w:spacing w:before="60" w:after="60"/>
              <w:jc w:val="right"/>
              <w:rPr>
                <w:rFonts w:cs="Open Sans"/>
                <w:sz w:val="18"/>
                <w:szCs w:val="18"/>
              </w:rPr>
            </w:pPr>
          </w:p>
        </w:tc>
        <w:tc>
          <w:tcPr>
            <w:tcW w:w="374" w:type="dxa"/>
            <w:tcBorders>
              <w:top w:val="nil"/>
              <w:left w:val="nil"/>
              <w:bottom w:val="nil"/>
              <w:right w:val="nil"/>
            </w:tcBorders>
            <w:shd w:val="clear" w:color="auto" w:fill="auto"/>
            <w:noWrap/>
            <w:vAlign w:val="bottom"/>
            <w:hideMark/>
          </w:tcPr>
          <w:p w14:paraId="03493EA4" w14:textId="77777777" w:rsidR="00BC2ECF" w:rsidRPr="00BC2ECF" w:rsidRDefault="00BC2ECF" w:rsidP="002A0451">
            <w:pPr>
              <w:spacing w:before="60" w:after="60"/>
              <w:jc w:val="right"/>
              <w:rPr>
                <w:rFonts w:cs="Open Sans"/>
                <w:sz w:val="18"/>
                <w:szCs w:val="18"/>
              </w:rPr>
            </w:pPr>
          </w:p>
        </w:tc>
        <w:tc>
          <w:tcPr>
            <w:tcW w:w="1498" w:type="dxa"/>
            <w:tcBorders>
              <w:top w:val="nil"/>
              <w:left w:val="nil"/>
              <w:bottom w:val="nil"/>
              <w:right w:val="nil"/>
            </w:tcBorders>
            <w:shd w:val="clear" w:color="auto" w:fill="auto"/>
            <w:noWrap/>
            <w:vAlign w:val="bottom"/>
            <w:hideMark/>
          </w:tcPr>
          <w:p w14:paraId="2BF4CA6F" w14:textId="77777777" w:rsidR="00BC2ECF" w:rsidRPr="00BC2ECF" w:rsidRDefault="00BC2ECF" w:rsidP="002A0451">
            <w:pPr>
              <w:spacing w:before="60" w:after="60"/>
              <w:jc w:val="right"/>
              <w:rPr>
                <w:rFonts w:cs="Open Sans"/>
                <w:sz w:val="18"/>
                <w:szCs w:val="18"/>
              </w:rPr>
            </w:pPr>
          </w:p>
        </w:tc>
      </w:tr>
      <w:tr w:rsidR="00BC2ECF" w:rsidRPr="00BC2ECF" w14:paraId="61108EB9" w14:textId="77777777" w:rsidTr="00E83BF7">
        <w:trPr>
          <w:trHeight w:val="240"/>
        </w:trPr>
        <w:tc>
          <w:tcPr>
            <w:tcW w:w="5350" w:type="dxa"/>
            <w:tcBorders>
              <w:top w:val="nil"/>
              <w:left w:val="nil"/>
              <w:bottom w:val="nil"/>
              <w:right w:val="nil"/>
            </w:tcBorders>
            <w:shd w:val="clear" w:color="auto" w:fill="auto"/>
            <w:noWrap/>
            <w:vAlign w:val="bottom"/>
            <w:hideMark/>
          </w:tcPr>
          <w:p w14:paraId="443E7FB2" w14:textId="77777777" w:rsidR="00BC2ECF" w:rsidRPr="00BC2ECF" w:rsidRDefault="00BC2ECF" w:rsidP="002A0451">
            <w:pPr>
              <w:spacing w:before="60" w:after="60"/>
              <w:rPr>
                <w:rFonts w:cs="Open Sans"/>
                <w:b/>
                <w:bCs/>
                <w:sz w:val="18"/>
                <w:szCs w:val="18"/>
              </w:rPr>
            </w:pPr>
            <w:r w:rsidRPr="00BC2ECF">
              <w:rPr>
                <w:rFonts w:cs="Open Sans"/>
                <w:b/>
                <w:bCs/>
                <w:sz w:val="18"/>
                <w:szCs w:val="18"/>
              </w:rPr>
              <w:t>Opening balance</w:t>
            </w:r>
          </w:p>
        </w:tc>
        <w:tc>
          <w:tcPr>
            <w:tcW w:w="708" w:type="dxa"/>
            <w:tcBorders>
              <w:top w:val="nil"/>
              <w:left w:val="nil"/>
              <w:bottom w:val="nil"/>
              <w:right w:val="nil"/>
            </w:tcBorders>
            <w:shd w:val="clear" w:color="auto" w:fill="auto"/>
            <w:noWrap/>
            <w:vAlign w:val="bottom"/>
            <w:hideMark/>
          </w:tcPr>
          <w:p w14:paraId="2CB5AE13" w14:textId="77777777" w:rsidR="00BC2ECF" w:rsidRPr="00BC2ECF" w:rsidRDefault="00BC2ECF" w:rsidP="002A0451">
            <w:pPr>
              <w:spacing w:before="60" w:after="60"/>
              <w:rPr>
                <w:rFonts w:cs="Open Sans"/>
                <w:b/>
                <w:bCs/>
                <w:sz w:val="18"/>
                <w:szCs w:val="18"/>
              </w:rPr>
            </w:pPr>
          </w:p>
        </w:tc>
        <w:tc>
          <w:tcPr>
            <w:tcW w:w="929" w:type="dxa"/>
            <w:tcBorders>
              <w:top w:val="nil"/>
              <w:left w:val="nil"/>
              <w:bottom w:val="nil"/>
              <w:right w:val="nil"/>
            </w:tcBorders>
            <w:shd w:val="clear" w:color="auto" w:fill="auto"/>
            <w:noWrap/>
            <w:vAlign w:val="bottom"/>
            <w:hideMark/>
          </w:tcPr>
          <w:p w14:paraId="50E3E3A5" w14:textId="77777777" w:rsidR="00BC2ECF" w:rsidRPr="00BC2ECF" w:rsidRDefault="00BC2ECF" w:rsidP="002A0451">
            <w:pPr>
              <w:spacing w:before="60" w:after="60"/>
              <w:rPr>
                <w:rFonts w:cs="Open Sans"/>
                <w:sz w:val="18"/>
                <w:szCs w:val="18"/>
              </w:rPr>
            </w:pPr>
          </w:p>
        </w:tc>
        <w:tc>
          <w:tcPr>
            <w:tcW w:w="861" w:type="dxa"/>
            <w:tcBorders>
              <w:top w:val="nil"/>
              <w:left w:val="nil"/>
              <w:bottom w:val="nil"/>
              <w:right w:val="nil"/>
            </w:tcBorders>
            <w:shd w:val="clear" w:color="auto" w:fill="auto"/>
            <w:noWrap/>
            <w:vAlign w:val="bottom"/>
            <w:hideMark/>
          </w:tcPr>
          <w:p w14:paraId="51A11B7D" w14:textId="77777777" w:rsidR="00BC2ECF" w:rsidRPr="00BC2ECF" w:rsidRDefault="00BC2ECF" w:rsidP="002A0451">
            <w:pPr>
              <w:spacing w:before="60" w:after="60"/>
              <w:rPr>
                <w:rFonts w:cs="Open Sans"/>
                <w:sz w:val="18"/>
                <w:szCs w:val="18"/>
              </w:rPr>
            </w:pPr>
          </w:p>
        </w:tc>
        <w:tc>
          <w:tcPr>
            <w:tcW w:w="374" w:type="dxa"/>
            <w:tcBorders>
              <w:top w:val="nil"/>
              <w:left w:val="nil"/>
              <w:bottom w:val="nil"/>
              <w:right w:val="nil"/>
            </w:tcBorders>
            <w:shd w:val="clear" w:color="auto" w:fill="auto"/>
            <w:noWrap/>
            <w:vAlign w:val="bottom"/>
            <w:hideMark/>
          </w:tcPr>
          <w:p w14:paraId="2CA86F7D" w14:textId="77777777" w:rsidR="00BC2ECF" w:rsidRPr="00BC2ECF" w:rsidRDefault="00BC2ECF" w:rsidP="002A0451">
            <w:pPr>
              <w:spacing w:before="60" w:after="60"/>
              <w:jc w:val="right"/>
              <w:rPr>
                <w:rFonts w:cs="Open Sans"/>
                <w:sz w:val="18"/>
                <w:szCs w:val="18"/>
              </w:rPr>
            </w:pPr>
          </w:p>
        </w:tc>
        <w:tc>
          <w:tcPr>
            <w:tcW w:w="1498" w:type="dxa"/>
            <w:tcBorders>
              <w:top w:val="nil"/>
              <w:left w:val="nil"/>
              <w:bottom w:val="nil"/>
              <w:right w:val="nil"/>
            </w:tcBorders>
            <w:shd w:val="clear" w:color="auto" w:fill="auto"/>
            <w:noWrap/>
            <w:vAlign w:val="bottom"/>
            <w:hideMark/>
          </w:tcPr>
          <w:p w14:paraId="54C9E986" w14:textId="77777777" w:rsidR="00BC2ECF" w:rsidRPr="00BC2ECF" w:rsidRDefault="00BC2ECF" w:rsidP="002A0451">
            <w:pPr>
              <w:spacing w:before="60" w:after="60"/>
              <w:rPr>
                <w:rFonts w:cs="Open Sans"/>
                <w:sz w:val="18"/>
                <w:szCs w:val="18"/>
              </w:rPr>
            </w:pPr>
          </w:p>
        </w:tc>
      </w:tr>
      <w:tr w:rsidR="00BC2ECF" w:rsidRPr="00BC2ECF" w14:paraId="3967173D" w14:textId="77777777" w:rsidTr="00E83BF7">
        <w:trPr>
          <w:trHeight w:val="240"/>
        </w:trPr>
        <w:tc>
          <w:tcPr>
            <w:tcW w:w="5350" w:type="dxa"/>
            <w:tcBorders>
              <w:top w:val="nil"/>
              <w:left w:val="nil"/>
              <w:bottom w:val="nil"/>
              <w:right w:val="nil"/>
            </w:tcBorders>
            <w:shd w:val="clear" w:color="auto" w:fill="auto"/>
            <w:noWrap/>
            <w:vAlign w:val="bottom"/>
            <w:hideMark/>
          </w:tcPr>
          <w:p w14:paraId="53402F44" w14:textId="77777777" w:rsidR="00BC2ECF" w:rsidRPr="00BC2ECF" w:rsidRDefault="00BC2ECF" w:rsidP="002A0451">
            <w:pPr>
              <w:spacing w:before="60" w:after="60"/>
              <w:rPr>
                <w:rFonts w:cs="Open Sans"/>
                <w:sz w:val="18"/>
                <w:szCs w:val="18"/>
                <w:lang w:val="en-US"/>
              </w:rPr>
            </w:pPr>
            <w:r w:rsidRPr="00BC2ECF">
              <w:rPr>
                <w:rFonts w:cs="Open Sans"/>
                <w:sz w:val="18"/>
                <w:szCs w:val="18"/>
                <w:lang w:val="en-US"/>
              </w:rPr>
              <w:t>Balance carried forward from previous period</w:t>
            </w:r>
          </w:p>
        </w:tc>
        <w:tc>
          <w:tcPr>
            <w:tcW w:w="708" w:type="dxa"/>
            <w:tcBorders>
              <w:top w:val="nil"/>
              <w:left w:val="nil"/>
              <w:bottom w:val="nil"/>
              <w:right w:val="nil"/>
            </w:tcBorders>
            <w:shd w:val="clear" w:color="auto" w:fill="auto"/>
            <w:noWrap/>
            <w:vAlign w:val="bottom"/>
            <w:hideMark/>
          </w:tcPr>
          <w:p w14:paraId="6062184C" w14:textId="77777777" w:rsidR="00BC2ECF" w:rsidRPr="00BC2ECF" w:rsidRDefault="00BC2ECF" w:rsidP="002A0451">
            <w:pPr>
              <w:spacing w:before="60" w:after="60"/>
              <w:rPr>
                <w:rFonts w:cs="Open Sans"/>
                <w:sz w:val="18"/>
                <w:szCs w:val="18"/>
                <w:lang w:val="en-US"/>
              </w:rPr>
            </w:pPr>
          </w:p>
        </w:tc>
        <w:tc>
          <w:tcPr>
            <w:tcW w:w="929" w:type="dxa"/>
            <w:tcBorders>
              <w:top w:val="nil"/>
              <w:left w:val="nil"/>
              <w:bottom w:val="nil"/>
              <w:right w:val="nil"/>
            </w:tcBorders>
            <w:shd w:val="clear" w:color="auto" w:fill="auto"/>
            <w:noWrap/>
            <w:vAlign w:val="bottom"/>
            <w:hideMark/>
          </w:tcPr>
          <w:p w14:paraId="2E4AF839"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(1,935)</w:t>
            </w:r>
          </w:p>
        </w:tc>
        <w:tc>
          <w:tcPr>
            <w:tcW w:w="861" w:type="dxa"/>
            <w:tcBorders>
              <w:top w:val="nil"/>
              <w:left w:val="nil"/>
              <w:bottom w:val="nil"/>
              <w:right w:val="nil"/>
            </w:tcBorders>
            <w:shd w:val="clear" w:color="auto" w:fill="auto"/>
            <w:noWrap/>
            <w:vAlign w:val="bottom"/>
            <w:hideMark/>
          </w:tcPr>
          <w:p w14:paraId="0D2169AB" w14:textId="77777777" w:rsidR="00BC2ECF" w:rsidRPr="00BC2ECF" w:rsidRDefault="00BC2ECF" w:rsidP="002A0451">
            <w:pPr>
              <w:spacing w:before="60" w:after="60"/>
              <w:jc w:val="right"/>
              <w:rPr>
                <w:rFonts w:cs="Open Sans"/>
                <w:sz w:val="18"/>
                <w:szCs w:val="18"/>
              </w:rPr>
            </w:pPr>
            <w:r w:rsidRPr="00BC2ECF">
              <w:rPr>
                <w:rFonts w:cs="Open Sans"/>
                <w:sz w:val="18"/>
                <w:szCs w:val="18"/>
              </w:rPr>
              <w:t>(750)</w:t>
            </w:r>
          </w:p>
        </w:tc>
        <w:tc>
          <w:tcPr>
            <w:tcW w:w="374" w:type="dxa"/>
            <w:tcBorders>
              <w:top w:val="nil"/>
              <w:left w:val="nil"/>
              <w:bottom w:val="nil"/>
              <w:right w:val="nil"/>
            </w:tcBorders>
            <w:shd w:val="clear" w:color="auto" w:fill="auto"/>
            <w:noWrap/>
            <w:vAlign w:val="bottom"/>
            <w:hideMark/>
          </w:tcPr>
          <w:p w14:paraId="55DF791F" w14:textId="77777777" w:rsidR="00BC2ECF" w:rsidRPr="00BC2ECF" w:rsidRDefault="00BC2ECF" w:rsidP="002A0451">
            <w:pPr>
              <w:spacing w:before="60" w:after="60"/>
              <w:jc w:val="right"/>
              <w:rPr>
                <w:rFonts w:cs="Open Sans"/>
                <w:sz w:val="18"/>
                <w:szCs w:val="18"/>
              </w:rPr>
            </w:pPr>
          </w:p>
        </w:tc>
        <w:tc>
          <w:tcPr>
            <w:tcW w:w="1498" w:type="dxa"/>
            <w:tcBorders>
              <w:top w:val="nil"/>
              <w:left w:val="nil"/>
              <w:bottom w:val="nil"/>
              <w:right w:val="nil"/>
            </w:tcBorders>
            <w:shd w:val="clear" w:color="auto" w:fill="auto"/>
            <w:noWrap/>
            <w:vAlign w:val="bottom"/>
            <w:hideMark/>
          </w:tcPr>
          <w:p w14:paraId="79367658" w14:textId="77777777" w:rsidR="00BC2ECF" w:rsidRPr="00BC2ECF" w:rsidRDefault="00BC2ECF" w:rsidP="002A0451">
            <w:pPr>
              <w:spacing w:before="60" w:after="60"/>
              <w:jc w:val="right"/>
              <w:rPr>
                <w:rFonts w:cs="Open Sans"/>
                <w:sz w:val="18"/>
                <w:szCs w:val="18"/>
              </w:rPr>
            </w:pPr>
            <w:r w:rsidRPr="00BC2ECF">
              <w:rPr>
                <w:rFonts w:cs="Open Sans"/>
                <w:sz w:val="18"/>
                <w:szCs w:val="18"/>
              </w:rPr>
              <w:t>(2,144)</w:t>
            </w:r>
          </w:p>
        </w:tc>
      </w:tr>
      <w:tr w:rsidR="00BC2ECF" w:rsidRPr="00BC2ECF" w14:paraId="792CA6B5" w14:textId="77777777" w:rsidTr="00E83BF7">
        <w:trPr>
          <w:trHeight w:val="240"/>
        </w:trPr>
        <w:tc>
          <w:tcPr>
            <w:tcW w:w="5350" w:type="dxa"/>
            <w:tcBorders>
              <w:top w:val="nil"/>
              <w:left w:val="nil"/>
              <w:right w:val="nil"/>
            </w:tcBorders>
            <w:shd w:val="clear" w:color="auto" w:fill="auto"/>
            <w:noWrap/>
            <w:vAlign w:val="bottom"/>
            <w:hideMark/>
          </w:tcPr>
          <w:p w14:paraId="42F35002" w14:textId="77777777" w:rsidR="00BC2ECF" w:rsidRPr="00BC2ECF" w:rsidRDefault="00BC2ECF" w:rsidP="002A0451">
            <w:pPr>
              <w:spacing w:before="60" w:after="60"/>
              <w:rPr>
                <w:rFonts w:cs="Open Sans"/>
                <w:sz w:val="18"/>
                <w:szCs w:val="18"/>
              </w:rPr>
            </w:pPr>
            <w:r w:rsidRPr="00BC2ECF">
              <w:rPr>
                <w:rFonts w:cs="Open Sans"/>
                <w:sz w:val="18"/>
                <w:szCs w:val="18"/>
              </w:rPr>
              <w:t>Adjustment for errors</w:t>
            </w:r>
          </w:p>
        </w:tc>
        <w:tc>
          <w:tcPr>
            <w:tcW w:w="708" w:type="dxa"/>
            <w:tcBorders>
              <w:top w:val="nil"/>
              <w:left w:val="nil"/>
              <w:right w:val="nil"/>
            </w:tcBorders>
            <w:shd w:val="clear" w:color="auto" w:fill="auto"/>
            <w:noWrap/>
            <w:vAlign w:val="bottom"/>
            <w:hideMark/>
          </w:tcPr>
          <w:p w14:paraId="0B513632" w14:textId="77777777" w:rsidR="00BC2ECF" w:rsidRPr="00BC2ECF" w:rsidRDefault="00BC2ECF" w:rsidP="002A0451">
            <w:pPr>
              <w:spacing w:before="60" w:after="60"/>
              <w:rPr>
                <w:rFonts w:cs="Open Sans"/>
                <w:sz w:val="18"/>
                <w:szCs w:val="18"/>
              </w:rPr>
            </w:pPr>
          </w:p>
        </w:tc>
        <w:tc>
          <w:tcPr>
            <w:tcW w:w="929" w:type="dxa"/>
            <w:tcBorders>
              <w:top w:val="nil"/>
              <w:left w:val="nil"/>
              <w:right w:val="nil"/>
            </w:tcBorders>
            <w:shd w:val="clear" w:color="auto" w:fill="auto"/>
            <w:noWrap/>
            <w:vAlign w:val="bottom"/>
            <w:hideMark/>
          </w:tcPr>
          <w:p w14:paraId="4598CAFF"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(5)</w:t>
            </w:r>
          </w:p>
        </w:tc>
        <w:tc>
          <w:tcPr>
            <w:tcW w:w="861" w:type="dxa"/>
            <w:tcBorders>
              <w:top w:val="nil"/>
              <w:left w:val="nil"/>
              <w:right w:val="nil"/>
            </w:tcBorders>
            <w:shd w:val="clear" w:color="auto" w:fill="auto"/>
            <w:noWrap/>
            <w:vAlign w:val="bottom"/>
            <w:hideMark/>
          </w:tcPr>
          <w:p w14:paraId="11B06045" w14:textId="77777777" w:rsidR="00BC2ECF" w:rsidRPr="00BC2ECF" w:rsidRDefault="00BC2ECF" w:rsidP="002A0451">
            <w:pPr>
              <w:spacing w:before="60" w:after="60"/>
              <w:jc w:val="right"/>
              <w:rPr>
                <w:rFonts w:cs="Open Sans"/>
                <w:sz w:val="18"/>
                <w:szCs w:val="18"/>
              </w:rPr>
            </w:pPr>
            <w:r w:rsidRPr="00BC2ECF">
              <w:rPr>
                <w:rFonts w:cs="Open Sans"/>
                <w:sz w:val="18"/>
                <w:szCs w:val="18"/>
              </w:rPr>
              <w:t xml:space="preserve"> -</w:t>
            </w:r>
          </w:p>
        </w:tc>
        <w:tc>
          <w:tcPr>
            <w:tcW w:w="374" w:type="dxa"/>
            <w:tcBorders>
              <w:top w:val="nil"/>
              <w:left w:val="nil"/>
              <w:right w:val="nil"/>
            </w:tcBorders>
            <w:shd w:val="clear" w:color="auto" w:fill="auto"/>
            <w:noWrap/>
            <w:vAlign w:val="bottom"/>
            <w:hideMark/>
          </w:tcPr>
          <w:p w14:paraId="366A036B" w14:textId="77777777" w:rsidR="00BC2ECF" w:rsidRPr="00BC2ECF" w:rsidRDefault="00BC2ECF" w:rsidP="002A0451">
            <w:pPr>
              <w:spacing w:before="60" w:after="60"/>
              <w:jc w:val="right"/>
              <w:rPr>
                <w:rFonts w:cs="Open Sans"/>
                <w:sz w:val="18"/>
                <w:szCs w:val="18"/>
              </w:rPr>
            </w:pPr>
          </w:p>
        </w:tc>
        <w:tc>
          <w:tcPr>
            <w:tcW w:w="1498" w:type="dxa"/>
            <w:tcBorders>
              <w:top w:val="nil"/>
              <w:left w:val="nil"/>
              <w:right w:val="nil"/>
            </w:tcBorders>
            <w:shd w:val="clear" w:color="auto" w:fill="auto"/>
            <w:noWrap/>
            <w:vAlign w:val="bottom"/>
            <w:hideMark/>
          </w:tcPr>
          <w:p w14:paraId="1C11FD3C" w14:textId="77777777" w:rsidR="00BC2ECF" w:rsidRPr="00BC2ECF" w:rsidRDefault="00BC2ECF" w:rsidP="002A0451">
            <w:pPr>
              <w:spacing w:before="60" w:after="60"/>
              <w:jc w:val="right"/>
              <w:rPr>
                <w:rFonts w:cs="Open Sans"/>
                <w:sz w:val="18"/>
                <w:szCs w:val="18"/>
              </w:rPr>
            </w:pPr>
            <w:r w:rsidRPr="00BC2ECF">
              <w:rPr>
                <w:rFonts w:cs="Open Sans"/>
                <w:sz w:val="18"/>
                <w:szCs w:val="18"/>
              </w:rPr>
              <w:t xml:space="preserve"> -</w:t>
            </w:r>
          </w:p>
        </w:tc>
      </w:tr>
      <w:tr w:rsidR="00BC2ECF" w:rsidRPr="00BC2ECF" w14:paraId="135E9063" w14:textId="77777777" w:rsidTr="00E83BF7">
        <w:trPr>
          <w:trHeight w:val="240"/>
        </w:trPr>
        <w:tc>
          <w:tcPr>
            <w:tcW w:w="5350" w:type="dxa"/>
            <w:tcBorders>
              <w:top w:val="nil"/>
              <w:left w:val="nil"/>
              <w:bottom w:val="single" w:sz="4" w:space="0" w:color="auto"/>
              <w:right w:val="nil"/>
            </w:tcBorders>
            <w:shd w:val="clear" w:color="auto" w:fill="auto"/>
            <w:noWrap/>
            <w:vAlign w:val="bottom"/>
            <w:hideMark/>
          </w:tcPr>
          <w:p w14:paraId="41046BA2" w14:textId="77777777" w:rsidR="00BC2ECF" w:rsidRPr="00BC2ECF" w:rsidRDefault="00BC2ECF" w:rsidP="002A0451">
            <w:pPr>
              <w:spacing w:before="60" w:after="60"/>
              <w:rPr>
                <w:rFonts w:cs="Open Sans"/>
                <w:sz w:val="18"/>
                <w:szCs w:val="18"/>
                <w:lang w:val="en-US"/>
              </w:rPr>
            </w:pPr>
            <w:r w:rsidRPr="00BC2ECF">
              <w:rPr>
                <w:rFonts w:cs="Open Sans"/>
                <w:sz w:val="18"/>
                <w:szCs w:val="18"/>
                <w:lang w:val="en-US"/>
              </w:rPr>
              <w:t>Adjustment on initial application of AASB 16</w:t>
            </w:r>
          </w:p>
        </w:tc>
        <w:tc>
          <w:tcPr>
            <w:tcW w:w="708" w:type="dxa"/>
            <w:tcBorders>
              <w:top w:val="nil"/>
              <w:left w:val="nil"/>
              <w:bottom w:val="single" w:sz="4" w:space="0" w:color="auto"/>
              <w:right w:val="nil"/>
            </w:tcBorders>
            <w:shd w:val="clear" w:color="auto" w:fill="auto"/>
            <w:noWrap/>
            <w:vAlign w:val="bottom"/>
            <w:hideMark/>
          </w:tcPr>
          <w:p w14:paraId="61A205AF" w14:textId="77777777" w:rsidR="00BC2ECF" w:rsidRPr="00BC2ECF" w:rsidRDefault="00BC2ECF" w:rsidP="002A0451">
            <w:pPr>
              <w:spacing w:before="60" w:after="60"/>
              <w:rPr>
                <w:rFonts w:cs="Open Sans"/>
                <w:sz w:val="18"/>
                <w:szCs w:val="18"/>
                <w:lang w:val="en-US"/>
              </w:rPr>
            </w:pPr>
          </w:p>
        </w:tc>
        <w:tc>
          <w:tcPr>
            <w:tcW w:w="929" w:type="dxa"/>
            <w:tcBorders>
              <w:top w:val="nil"/>
              <w:left w:val="nil"/>
              <w:bottom w:val="single" w:sz="4" w:space="0" w:color="auto"/>
              <w:right w:val="nil"/>
            </w:tcBorders>
            <w:shd w:val="clear" w:color="auto" w:fill="auto"/>
            <w:noWrap/>
            <w:vAlign w:val="bottom"/>
            <w:hideMark/>
          </w:tcPr>
          <w:p w14:paraId="1FC0F0A1"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 xml:space="preserve">2,041 </w:t>
            </w:r>
          </w:p>
        </w:tc>
        <w:tc>
          <w:tcPr>
            <w:tcW w:w="861" w:type="dxa"/>
            <w:tcBorders>
              <w:top w:val="nil"/>
              <w:left w:val="nil"/>
              <w:bottom w:val="single" w:sz="4" w:space="0" w:color="auto"/>
              <w:right w:val="nil"/>
            </w:tcBorders>
            <w:shd w:val="clear" w:color="auto" w:fill="auto"/>
            <w:noWrap/>
            <w:vAlign w:val="bottom"/>
            <w:hideMark/>
          </w:tcPr>
          <w:p w14:paraId="47DC1319" w14:textId="77777777" w:rsidR="00BC2ECF" w:rsidRPr="00BC2ECF" w:rsidRDefault="00BC2ECF" w:rsidP="002A0451">
            <w:pPr>
              <w:spacing w:before="60" w:after="60"/>
              <w:jc w:val="right"/>
              <w:rPr>
                <w:rFonts w:cs="Open Sans"/>
                <w:sz w:val="18"/>
                <w:szCs w:val="18"/>
              </w:rPr>
            </w:pPr>
            <w:r w:rsidRPr="00BC2ECF">
              <w:rPr>
                <w:rFonts w:cs="Open Sans"/>
                <w:sz w:val="18"/>
                <w:szCs w:val="18"/>
              </w:rPr>
              <w:t xml:space="preserve"> -</w:t>
            </w:r>
          </w:p>
        </w:tc>
        <w:tc>
          <w:tcPr>
            <w:tcW w:w="374" w:type="dxa"/>
            <w:tcBorders>
              <w:top w:val="nil"/>
              <w:left w:val="nil"/>
              <w:bottom w:val="single" w:sz="4" w:space="0" w:color="auto"/>
              <w:right w:val="nil"/>
            </w:tcBorders>
            <w:shd w:val="clear" w:color="auto" w:fill="auto"/>
            <w:noWrap/>
            <w:vAlign w:val="bottom"/>
            <w:hideMark/>
          </w:tcPr>
          <w:p w14:paraId="60D59247" w14:textId="77777777" w:rsidR="00BC2ECF" w:rsidRPr="00BC2ECF" w:rsidRDefault="00BC2ECF" w:rsidP="002A0451">
            <w:pPr>
              <w:spacing w:before="60" w:after="60"/>
              <w:jc w:val="right"/>
              <w:rPr>
                <w:rFonts w:cs="Open Sans"/>
                <w:sz w:val="18"/>
                <w:szCs w:val="18"/>
              </w:rPr>
            </w:pPr>
          </w:p>
        </w:tc>
        <w:tc>
          <w:tcPr>
            <w:tcW w:w="1498" w:type="dxa"/>
            <w:tcBorders>
              <w:top w:val="nil"/>
              <w:left w:val="nil"/>
              <w:bottom w:val="single" w:sz="4" w:space="0" w:color="auto"/>
              <w:right w:val="nil"/>
            </w:tcBorders>
            <w:shd w:val="clear" w:color="auto" w:fill="auto"/>
            <w:noWrap/>
            <w:vAlign w:val="bottom"/>
            <w:hideMark/>
          </w:tcPr>
          <w:p w14:paraId="7C5992B8" w14:textId="77777777" w:rsidR="00BC2ECF" w:rsidRPr="00BC2ECF" w:rsidRDefault="00BC2ECF" w:rsidP="002A0451">
            <w:pPr>
              <w:spacing w:before="60" w:after="60"/>
              <w:jc w:val="right"/>
              <w:rPr>
                <w:rFonts w:cs="Open Sans"/>
                <w:sz w:val="18"/>
                <w:szCs w:val="18"/>
              </w:rPr>
            </w:pPr>
            <w:r w:rsidRPr="00BC2ECF">
              <w:rPr>
                <w:rFonts w:cs="Open Sans"/>
                <w:sz w:val="18"/>
                <w:szCs w:val="18"/>
              </w:rPr>
              <w:t xml:space="preserve"> -</w:t>
            </w:r>
          </w:p>
        </w:tc>
      </w:tr>
      <w:tr w:rsidR="00BC2ECF" w:rsidRPr="00BC2ECF" w14:paraId="660F64F7" w14:textId="77777777" w:rsidTr="00E83BF7">
        <w:trPr>
          <w:trHeight w:val="240"/>
        </w:trPr>
        <w:tc>
          <w:tcPr>
            <w:tcW w:w="5350" w:type="dxa"/>
            <w:tcBorders>
              <w:top w:val="single" w:sz="4" w:space="0" w:color="auto"/>
              <w:left w:val="nil"/>
              <w:bottom w:val="single" w:sz="4" w:space="0" w:color="auto"/>
              <w:right w:val="nil"/>
            </w:tcBorders>
            <w:shd w:val="clear" w:color="auto" w:fill="auto"/>
            <w:noWrap/>
            <w:vAlign w:val="bottom"/>
            <w:hideMark/>
          </w:tcPr>
          <w:p w14:paraId="2DD5DD0A" w14:textId="77777777" w:rsidR="00BC2ECF" w:rsidRPr="00BC2ECF" w:rsidRDefault="00BC2ECF" w:rsidP="002A0451">
            <w:pPr>
              <w:spacing w:before="60" w:after="60"/>
              <w:rPr>
                <w:rFonts w:cs="Open Sans"/>
                <w:b/>
                <w:bCs/>
                <w:sz w:val="18"/>
                <w:szCs w:val="18"/>
              </w:rPr>
            </w:pPr>
            <w:r w:rsidRPr="00BC2ECF">
              <w:rPr>
                <w:rFonts w:cs="Open Sans"/>
                <w:b/>
                <w:bCs/>
                <w:sz w:val="18"/>
                <w:szCs w:val="18"/>
              </w:rPr>
              <w:t>Adjusted opening balance</w:t>
            </w:r>
          </w:p>
        </w:tc>
        <w:tc>
          <w:tcPr>
            <w:tcW w:w="708" w:type="dxa"/>
            <w:tcBorders>
              <w:top w:val="single" w:sz="4" w:space="0" w:color="auto"/>
              <w:left w:val="nil"/>
              <w:bottom w:val="single" w:sz="4" w:space="0" w:color="auto"/>
              <w:right w:val="nil"/>
            </w:tcBorders>
            <w:shd w:val="clear" w:color="auto" w:fill="auto"/>
            <w:noWrap/>
            <w:vAlign w:val="bottom"/>
            <w:hideMark/>
          </w:tcPr>
          <w:p w14:paraId="008D8F85" w14:textId="77777777" w:rsidR="00BC2ECF" w:rsidRPr="00BC2ECF" w:rsidRDefault="00BC2ECF" w:rsidP="002A0451">
            <w:pPr>
              <w:spacing w:before="60" w:after="60"/>
              <w:rPr>
                <w:rFonts w:cs="Open Sans"/>
                <w:b/>
                <w:bCs/>
                <w:sz w:val="18"/>
                <w:szCs w:val="18"/>
              </w:rPr>
            </w:pPr>
          </w:p>
        </w:tc>
        <w:tc>
          <w:tcPr>
            <w:tcW w:w="929" w:type="dxa"/>
            <w:tcBorders>
              <w:top w:val="single" w:sz="4" w:space="0" w:color="auto"/>
              <w:left w:val="nil"/>
              <w:bottom w:val="single" w:sz="4" w:space="0" w:color="auto"/>
              <w:right w:val="nil"/>
            </w:tcBorders>
            <w:shd w:val="clear" w:color="auto" w:fill="auto"/>
            <w:noWrap/>
            <w:vAlign w:val="bottom"/>
            <w:hideMark/>
          </w:tcPr>
          <w:p w14:paraId="51C78E59"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 xml:space="preserve">101 </w:t>
            </w:r>
          </w:p>
        </w:tc>
        <w:tc>
          <w:tcPr>
            <w:tcW w:w="861" w:type="dxa"/>
            <w:tcBorders>
              <w:top w:val="single" w:sz="4" w:space="0" w:color="auto"/>
              <w:left w:val="nil"/>
              <w:bottom w:val="single" w:sz="4" w:space="0" w:color="auto"/>
              <w:right w:val="nil"/>
            </w:tcBorders>
            <w:shd w:val="clear" w:color="auto" w:fill="auto"/>
            <w:noWrap/>
            <w:vAlign w:val="bottom"/>
            <w:hideMark/>
          </w:tcPr>
          <w:p w14:paraId="6FACCC8A" w14:textId="77777777" w:rsidR="00BC2ECF" w:rsidRPr="00BC2ECF" w:rsidRDefault="00BC2ECF" w:rsidP="002A0451">
            <w:pPr>
              <w:spacing w:before="60" w:after="60"/>
              <w:jc w:val="right"/>
              <w:rPr>
                <w:rFonts w:cs="Open Sans"/>
                <w:sz w:val="18"/>
                <w:szCs w:val="18"/>
              </w:rPr>
            </w:pPr>
            <w:r w:rsidRPr="00BC2ECF">
              <w:rPr>
                <w:rFonts w:cs="Open Sans"/>
                <w:sz w:val="18"/>
                <w:szCs w:val="18"/>
              </w:rPr>
              <w:t>(750)</w:t>
            </w:r>
          </w:p>
        </w:tc>
        <w:tc>
          <w:tcPr>
            <w:tcW w:w="374" w:type="dxa"/>
            <w:tcBorders>
              <w:top w:val="single" w:sz="4" w:space="0" w:color="auto"/>
              <w:left w:val="nil"/>
              <w:bottom w:val="single" w:sz="4" w:space="0" w:color="auto"/>
              <w:right w:val="nil"/>
            </w:tcBorders>
            <w:shd w:val="clear" w:color="auto" w:fill="auto"/>
            <w:noWrap/>
            <w:vAlign w:val="bottom"/>
            <w:hideMark/>
          </w:tcPr>
          <w:p w14:paraId="532FB820" w14:textId="77777777" w:rsidR="00BC2ECF" w:rsidRPr="00BC2ECF" w:rsidRDefault="00BC2ECF" w:rsidP="002A0451">
            <w:pPr>
              <w:spacing w:before="60" w:after="60"/>
              <w:jc w:val="right"/>
              <w:rPr>
                <w:rFonts w:cs="Open Sans"/>
                <w:sz w:val="18"/>
                <w:szCs w:val="18"/>
              </w:rPr>
            </w:pPr>
          </w:p>
        </w:tc>
        <w:tc>
          <w:tcPr>
            <w:tcW w:w="1498" w:type="dxa"/>
            <w:tcBorders>
              <w:top w:val="single" w:sz="4" w:space="0" w:color="auto"/>
              <w:left w:val="nil"/>
              <w:bottom w:val="single" w:sz="4" w:space="0" w:color="auto"/>
              <w:right w:val="nil"/>
            </w:tcBorders>
            <w:shd w:val="clear" w:color="auto" w:fill="auto"/>
            <w:noWrap/>
            <w:vAlign w:val="bottom"/>
            <w:hideMark/>
          </w:tcPr>
          <w:p w14:paraId="68B79657" w14:textId="77777777" w:rsidR="00BC2ECF" w:rsidRPr="00BC2ECF" w:rsidRDefault="00BC2ECF" w:rsidP="002A0451">
            <w:pPr>
              <w:spacing w:before="60" w:after="60"/>
              <w:jc w:val="right"/>
              <w:rPr>
                <w:rFonts w:cs="Open Sans"/>
                <w:sz w:val="18"/>
                <w:szCs w:val="18"/>
              </w:rPr>
            </w:pPr>
            <w:r w:rsidRPr="00BC2ECF">
              <w:rPr>
                <w:rFonts w:cs="Open Sans"/>
                <w:sz w:val="18"/>
                <w:szCs w:val="18"/>
              </w:rPr>
              <w:t>(2,144)</w:t>
            </w:r>
          </w:p>
        </w:tc>
      </w:tr>
      <w:tr w:rsidR="00BC2ECF" w:rsidRPr="00BC2ECF" w14:paraId="7FD4AA3D" w14:textId="77777777" w:rsidTr="00E83BF7">
        <w:trPr>
          <w:trHeight w:val="240"/>
        </w:trPr>
        <w:tc>
          <w:tcPr>
            <w:tcW w:w="9720" w:type="dxa"/>
            <w:gridSpan w:val="6"/>
            <w:tcBorders>
              <w:top w:val="single" w:sz="4" w:space="0" w:color="auto"/>
              <w:left w:val="nil"/>
              <w:bottom w:val="nil"/>
              <w:right w:val="nil"/>
            </w:tcBorders>
            <w:shd w:val="clear" w:color="auto" w:fill="auto"/>
            <w:noWrap/>
            <w:vAlign w:val="bottom"/>
            <w:hideMark/>
          </w:tcPr>
          <w:p w14:paraId="77A13E01" w14:textId="77777777" w:rsidR="00BC2ECF" w:rsidRPr="00BC2ECF" w:rsidRDefault="00BC2ECF" w:rsidP="002A0451">
            <w:pPr>
              <w:spacing w:before="60" w:after="60"/>
              <w:rPr>
                <w:rFonts w:cs="Open Sans"/>
                <w:sz w:val="18"/>
                <w:szCs w:val="18"/>
              </w:rPr>
            </w:pPr>
          </w:p>
        </w:tc>
      </w:tr>
      <w:tr w:rsidR="00BC2ECF" w:rsidRPr="00BC2ECF" w14:paraId="313C06FF" w14:textId="77777777" w:rsidTr="00E83BF7">
        <w:trPr>
          <w:trHeight w:val="240"/>
        </w:trPr>
        <w:tc>
          <w:tcPr>
            <w:tcW w:w="5350" w:type="dxa"/>
            <w:tcBorders>
              <w:top w:val="nil"/>
              <w:left w:val="nil"/>
              <w:right w:val="nil"/>
            </w:tcBorders>
            <w:shd w:val="clear" w:color="auto" w:fill="auto"/>
            <w:noWrap/>
            <w:vAlign w:val="bottom"/>
            <w:hideMark/>
          </w:tcPr>
          <w:p w14:paraId="1C93EC5C" w14:textId="77777777" w:rsidR="00BC2ECF" w:rsidRPr="00BC2ECF" w:rsidRDefault="00BC2ECF" w:rsidP="002A0451">
            <w:pPr>
              <w:spacing w:before="60" w:after="60"/>
              <w:rPr>
                <w:rFonts w:cs="Open Sans"/>
                <w:b/>
                <w:bCs/>
                <w:sz w:val="18"/>
                <w:szCs w:val="18"/>
              </w:rPr>
            </w:pPr>
            <w:r w:rsidRPr="00BC2ECF">
              <w:rPr>
                <w:rFonts w:cs="Open Sans"/>
                <w:b/>
                <w:bCs/>
                <w:sz w:val="18"/>
                <w:szCs w:val="18"/>
              </w:rPr>
              <w:t>Comprehensive income</w:t>
            </w:r>
          </w:p>
        </w:tc>
        <w:tc>
          <w:tcPr>
            <w:tcW w:w="708" w:type="dxa"/>
            <w:tcBorders>
              <w:top w:val="nil"/>
              <w:left w:val="nil"/>
              <w:right w:val="nil"/>
            </w:tcBorders>
            <w:shd w:val="clear" w:color="auto" w:fill="auto"/>
            <w:noWrap/>
            <w:vAlign w:val="bottom"/>
            <w:hideMark/>
          </w:tcPr>
          <w:p w14:paraId="71DF452F" w14:textId="77777777" w:rsidR="00BC2ECF" w:rsidRPr="00BC2ECF" w:rsidRDefault="00BC2ECF" w:rsidP="002A0451">
            <w:pPr>
              <w:spacing w:before="60" w:after="60"/>
              <w:rPr>
                <w:rFonts w:cs="Open Sans"/>
                <w:b/>
                <w:bCs/>
                <w:sz w:val="18"/>
                <w:szCs w:val="18"/>
              </w:rPr>
            </w:pPr>
          </w:p>
        </w:tc>
        <w:tc>
          <w:tcPr>
            <w:tcW w:w="929" w:type="dxa"/>
            <w:tcBorders>
              <w:top w:val="nil"/>
              <w:left w:val="nil"/>
              <w:right w:val="nil"/>
            </w:tcBorders>
            <w:shd w:val="clear" w:color="auto" w:fill="auto"/>
            <w:noWrap/>
            <w:vAlign w:val="bottom"/>
            <w:hideMark/>
          </w:tcPr>
          <w:p w14:paraId="1D6E0C05" w14:textId="77777777" w:rsidR="00BC2ECF" w:rsidRPr="00BC2ECF" w:rsidRDefault="00BC2ECF" w:rsidP="002A0451">
            <w:pPr>
              <w:spacing w:before="60" w:after="60"/>
              <w:rPr>
                <w:rFonts w:cs="Open Sans"/>
                <w:sz w:val="18"/>
                <w:szCs w:val="18"/>
              </w:rPr>
            </w:pPr>
          </w:p>
        </w:tc>
        <w:tc>
          <w:tcPr>
            <w:tcW w:w="861" w:type="dxa"/>
            <w:tcBorders>
              <w:top w:val="nil"/>
              <w:left w:val="nil"/>
              <w:right w:val="nil"/>
            </w:tcBorders>
            <w:shd w:val="clear" w:color="auto" w:fill="auto"/>
            <w:noWrap/>
            <w:vAlign w:val="bottom"/>
            <w:hideMark/>
          </w:tcPr>
          <w:p w14:paraId="21CFDDAE" w14:textId="77777777" w:rsidR="00BC2ECF" w:rsidRPr="00BC2ECF" w:rsidRDefault="00BC2ECF" w:rsidP="002A0451">
            <w:pPr>
              <w:spacing w:before="60" w:after="60"/>
              <w:jc w:val="right"/>
              <w:rPr>
                <w:rFonts w:cs="Open Sans"/>
                <w:sz w:val="18"/>
                <w:szCs w:val="18"/>
              </w:rPr>
            </w:pPr>
          </w:p>
        </w:tc>
        <w:tc>
          <w:tcPr>
            <w:tcW w:w="374" w:type="dxa"/>
            <w:tcBorders>
              <w:top w:val="nil"/>
              <w:left w:val="nil"/>
              <w:right w:val="nil"/>
            </w:tcBorders>
            <w:shd w:val="clear" w:color="auto" w:fill="auto"/>
            <w:noWrap/>
            <w:vAlign w:val="bottom"/>
            <w:hideMark/>
          </w:tcPr>
          <w:p w14:paraId="3E782916" w14:textId="77777777" w:rsidR="00BC2ECF" w:rsidRPr="00BC2ECF" w:rsidRDefault="00BC2ECF" w:rsidP="002A0451">
            <w:pPr>
              <w:spacing w:before="60" w:after="60"/>
              <w:jc w:val="right"/>
              <w:rPr>
                <w:rFonts w:cs="Open Sans"/>
                <w:sz w:val="18"/>
                <w:szCs w:val="18"/>
              </w:rPr>
            </w:pPr>
          </w:p>
        </w:tc>
        <w:tc>
          <w:tcPr>
            <w:tcW w:w="1498" w:type="dxa"/>
            <w:tcBorders>
              <w:top w:val="nil"/>
              <w:left w:val="nil"/>
              <w:right w:val="nil"/>
            </w:tcBorders>
            <w:shd w:val="clear" w:color="auto" w:fill="auto"/>
            <w:noWrap/>
            <w:vAlign w:val="bottom"/>
            <w:hideMark/>
          </w:tcPr>
          <w:p w14:paraId="22CD18C5" w14:textId="77777777" w:rsidR="00BC2ECF" w:rsidRPr="00BC2ECF" w:rsidRDefault="00BC2ECF" w:rsidP="002A0451">
            <w:pPr>
              <w:spacing w:before="60" w:after="60"/>
              <w:jc w:val="right"/>
              <w:rPr>
                <w:rFonts w:cs="Open Sans"/>
                <w:sz w:val="18"/>
                <w:szCs w:val="18"/>
              </w:rPr>
            </w:pPr>
          </w:p>
        </w:tc>
      </w:tr>
      <w:tr w:rsidR="00BC2ECF" w:rsidRPr="00BC2ECF" w14:paraId="14AE42EE" w14:textId="77777777" w:rsidTr="00E83BF7">
        <w:trPr>
          <w:trHeight w:val="240"/>
        </w:trPr>
        <w:tc>
          <w:tcPr>
            <w:tcW w:w="5350" w:type="dxa"/>
            <w:tcBorders>
              <w:top w:val="nil"/>
              <w:left w:val="nil"/>
              <w:bottom w:val="single" w:sz="4" w:space="0" w:color="auto"/>
              <w:right w:val="nil"/>
            </w:tcBorders>
            <w:shd w:val="clear" w:color="auto" w:fill="auto"/>
            <w:noWrap/>
            <w:vAlign w:val="bottom"/>
            <w:hideMark/>
          </w:tcPr>
          <w:p w14:paraId="66E53EC6" w14:textId="77777777" w:rsidR="00BC2ECF" w:rsidRPr="00BC2ECF" w:rsidRDefault="00BC2ECF" w:rsidP="002A0451">
            <w:pPr>
              <w:spacing w:before="60" w:after="60"/>
              <w:rPr>
                <w:rFonts w:cs="Open Sans"/>
                <w:sz w:val="18"/>
                <w:szCs w:val="18"/>
                <w:lang w:val="en-US"/>
              </w:rPr>
            </w:pPr>
            <w:r w:rsidRPr="00BC2ECF">
              <w:rPr>
                <w:rFonts w:cs="Open Sans"/>
                <w:sz w:val="18"/>
                <w:szCs w:val="18"/>
                <w:lang w:val="en-US"/>
              </w:rPr>
              <w:t>Surplus/(Deficit) for the period</w:t>
            </w:r>
          </w:p>
        </w:tc>
        <w:tc>
          <w:tcPr>
            <w:tcW w:w="708" w:type="dxa"/>
            <w:tcBorders>
              <w:top w:val="nil"/>
              <w:left w:val="nil"/>
              <w:bottom w:val="single" w:sz="4" w:space="0" w:color="auto"/>
              <w:right w:val="nil"/>
            </w:tcBorders>
            <w:shd w:val="clear" w:color="auto" w:fill="auto"/>
            <w:noWrap/>
            <w:vAlign w:val="bottom"/>
            <w:hideMark/>
          </w:tcPr>
          <w:p w14:paraId="03A61F7B" w14:textId="77777777" w:rsidR="00BC2ECF" w:rsidRPr="00BC2ECF" w:rsidRDefault="00BC2ECF" w:rsidP="002A0451">
            <w:pPr>
              <w:spacing w:before="60" w:after="60"/>
              <w:rPr>
                <w:rFonts w:cs="Open Sans"/>
                <w:sz w:val="18"/>
                <w:szCs w:val="18"/>
                <w:lang w:val="en-US"/>
              </w:rPr>
            </w:pPr>
          </w:p>
        </w:tc>
        <w:tc>
          <w:tcPr>
            <w:tcW w:w="929" w:type="dxa"/>
            <w:tcBorders>
              <w:top w:val="nil"/>
              <w:left w:val="nil"/>
              <w:bottom w:val="single" w:sz="4" w:space="0" w:color="auto"/>
              <w:right w:val="nil"/>
            </w:tcBorders>
            <w:shd w:val="clear" w:color="auto" w:fill="auto"/>
            <w:noWrap/>
            <w:vAlign w:val="bottom"/>
            <w:hideMark/>
          </w:tcPr>
          <w:p w14:paraId="1712543A"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(5,774)</w:t>
            </w:r>
          </w:p>
        </w:tc>
        <w:tc>
          <w:tcPr>
            <w:tcW w:w="861" w:type="dxa"/>
            <w:tcBorders>
              <w:top w:val="nil"/>
              <w:left w:val="nil"/>
              <w:bottom w:val="single" w:sz="4" w:space="0" w:color="auto"/>
              <w:right w:val="nil"/>
            </w:tcBorders>
            <w:shd w:val="clear" w:color="auto" w:fill="auto"/>
            <w:noWrap/>
            <w:vAlign w:val="bottom"/>
            <w:hideMark/>
          </w:tcPr>
          <w:p w14:paraId="353604CC" w14:textId="77777777" w:rsidR="00BC2ECF" w:rsidRPr="00BC2ECF" w:rsidRDefault="00BC2ECF" w:rsidP="002A0451">
            <w:pPr>
              <w:spacing w:before="60" w:after="60"/>
              <w:jc w:val="right"/>
              <w:rPr>
                <w:rFonts w:cs="Open Sans"/>
                <w:sz w:val="18"/>
                <w:szCs w:val="18"/>
              </w:rPr>
            </w:pPr>
            <w:r w:rsidRPr="00BC2ECF">
              <w:rPr>
                <w:rFonts w:cs="Open Sans"/>
                <w:sz w:val="18"/>
                <w:szCs w:val="18"/>
              </w:rPr>
              <w:t>(1,185)</w:t>
            </w:r>
          </w:p>
        </w:tc>
        <w:tc>
          <w:tcPr>
            <w:tcW w:w="374" w:type="dxa"/>
            <w:tcBorders>
              <w:top w:val="nil"/>
              <w:left w:val="nil"/>
              <w:bottom w:val="single" w:sz="4" w:space="0" w:color="auto"/>
              <w:right w:val="nil"/>
            </w:tcBorders>
            <w:shd w:val="clear" w:color="auto" w:fill="auto"/>
            <w:noWrap/>
            <w:vAlign w:val="bottom"/>
            <w:hideMark/>
          </w:tcPr>
          <w:p w14:paraId="7462C3C6" w14:textId="77777777" w:rsidR="00BC2ECF" w:rsidRPr="00BC2ECF" w:rsidRDefault="00BC2ECF" w:rsidP="002A0451">
            <w:pPr>
              <w:spacing w:before="60" w:after="60"/>
              <w:jc w:val="right"/>
              <w:rPr>
                <w:rFonts w:cs="Open Sans"/>
                <w:sz w:val="18"/>
                <w:szCs w:val="18"/>
              </w:rPr>
            </w:pPr>
          </w:p>
        </w:tc>
        <w:tc>
          <w:tcPr>
            <w:tcW w:w="1498" w:type="dxa"/>
            <w:tcBorders>
              <w:top w:val="nil"/>
              <w:left w:val="nil"/>
              <w:bottom w:val="single" w:sz="4" w:space="0" w:color="auto"/>
              <w:right w:val="nil"/>
            </w:tcBorders>
            <w:shd w:val="clear" w:color="auto" w:fill="auto"/>
            <w:noWrap/>
            <w:vAlign w:val="bottom"/>
            <w:hideMark/>
          </w:tcPr>
          <w:p w14:paraId="0BFD6F94" w14:textId="77777777" w:rsidR="00BC2ECF" w:rsidRPr="00BC2ECF" w:rsidRDefault="00BC2ECF" w:rsidP="002A0451">
            <w:pPr>
              <w:spacing w:before="60" w:after="60"/>
              <w:jc w:val="right"/>
              <w:rPr>
                <w:rFonts w:cs="Open Sans"/>
                <w:sz w:val="18"/>
                <w:szCs w:val="18"/>
              </w:rPr>
            </w:pPr>
            <w:r w:rsidRPr="00BC2ECF">
              <w:rPr>
                <w:rFonts w:cs="Open Sans"/>
                <w:sz w:val="18"/>
                <w:szCs w:val="18"/>
              </w:rPr>
              <w:t>(958)</w:t>
            </w:r>
          </w:p>
        </w:tc>
      </w:tr>
      <w:tr w:rsidR="00BC2ECF" w:rsidRPr="00BC2ECF" w14:paraId="59FAD4CA" w14:textId="77777777" w:rsidTr="00E83BF7">
        <w:trPr>
          <w:trHeight w:val="240"/>
        </w:trPr>
        <w:tc>
          <w:tcPr>
            <w:tcW w:w="5350" w:type="dxa"/>
            <w:tcBorders>
              <w:top w:val="single" w:sz="4" w:space="0" w:color="auto"/>
              <w:left w:val="nil"/>
              <w:bottom w:val="single" w:sz="4" w:space="0" w:color="auto"/>
              <w:right w:val="nil"/>
            </w:tcBorders>
            <w:shd w:val="clear" w:color="auto" w:fill="auto"/>
            <w:noWrap/>
            <w:vAlign w:val="bottom"/>
            <w:hideMark/>
          </w:tcPr>
          <w:p w14:paraId="7C4A66D8" w14:textId="77777777" w:rsidR="00BC2ECF" w:rsidRPr="00BC2ECF" w:rsidRDefault="00BC2ECF" w:rsidP="002A0451">
            <w:pPr>
              <w:spacing w:before="60" w:after="60"/>
              <w:rPr>
                <w:rFonts w:cs="Open Sans"/>
                <w:b/>
                <w:bCs/>
                <w:sz w:val="18"/>
                <w:szCs w:val="18"/>
                <w:lang w:val="en-US"/>
              </w:rPr>
            </w:pPr>
            <w:r w:rsidRPr="00BC2ECF">
              <w:rPr>
                <w:rFonts w:cs="Open Sans"/>
                <w:b/>
                <w:bCs/>
                <w:sz w:val="18"/>
                <w:szCs w:val="18"/>
                <w:lang w:val="en-US"/>
              </w:rPr>
              <w:t>Closing balance as at 30 June</w:t>
            </w:r>
          </w:p>
        </w:tc>
        <w:tc>
          <w:tcPr>
            <w:tcW w:w="708" w:type="dxa"/>
            <w:tcBorders>
              <w:top w:val="single" w:sz="4" w:space="0" w:color="auto"/>
              <w:left w:val="nil"/>
              <w:bottom w:val="single" w:sz="4" w:space="0" w:color="auto"/>
              <w:right w:val="nil"/>
            </w:tcBorders>
            <w:shd w:val="clear" w:color="auto" w:fill="auto"/>
            <w:noWrap/>
            <w:vAlign w:val="bottom"/>
            <w:hideMark/>
          </w:tcPr>
          <w:p w14:paraId="4D586A1F" w14:textId="77777777" w:rsidR="00BC2ECF" w:rsidRPr="00BC2ECF" w:rsidRDefault="00BC2ECF" w:rsidP="002A0451">
            <w:pPr>
              <w:spacing w:before="60" w:after="60"/>
              <w:rPr>
                <w:rFonts w:cs="Open Sans"/>
                <w:b/>
                <w:bCs/>
                <w:sz w:val="18"/>
                <w:szCs w:val="18"/>
                <w:lang w:val="en-US"/>
              </w:rPr>
            </w:pPr>
          </w:p>
        </w:tc>
        <w:tc>
          <w:tcPr>
            <w:tcW w:w="929" w:type="dxa"/>
            <w:tcBorders>
              <w:top w:val="single" w:sz="4" w:space="0" w:color="auto"/>
              <w:left w:val="nil"/>
              <w:bottom w:val="single" w:sz="4" w:space="0" w:color="auto"/>
              <w:right w:val="nil"/>
            </w:tcBorders>
            <w:shd w:val="clear" w:color="auto" w:fill="auto"/>
            <w:noWrap/>
            <w:vAlign w:val="bottom"/>
            <w:hideMark/>
          </w:tcPr>
          <w:p w14:paraId="53EC18A1"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(5,673)</w:t>
            </w:r>
          </w:p>
        </w:tc>
        <w:tc>
          <w:tcPr>
            <w:tcW w:w="861" w:type="dxa"/>
            <w:tcBorders>
              <w:top w:val="single" w:sz="4" w:space="0" w:color="auto"/>
              <w:left w:val="nil"/>
              <w:bottom w:val="single" w:sz="4" w:space="0" w:color="auto"/>
              <w:right w:val="nil"/>
            </w:tcBorders>
            <w:shd w:val="clear" w:color="auto" w:fill="auto"/>
            <w:noWrap/>
            <w:vAlign w:val="bottom"/>
            <w:hideMark/>
          </w:tcPr>
          <w:p w14:paraId="2379AB83" w14:textId="77777777" w:rsidR="00BC2ECF" w:rsidRPr="00BC2ECF" w:rsidRDefault="00BC2ECF" w:rsidP="002A0451">
            <w:pPr>
              <w:spacing w:before="60" w:after="60"/>
              <w:jc w:val="right"/>
              <w:rPr>
                <w:rFonts w:cs="Open Sans"/>
                <w:sz w:val="18"/>
                <w:szCs w:val="18"/>
              </w:rPr>
            </w:pPr>
            <w:r w:rsidRPr="00BC2ECF">
              <w:rPr>
                <w:rFonts w:cs="Open Sans"/>
                <w:sz w:val="18"/>
                <w:szCs w:val="18"/>
              </w:rPr>
              <w:t>(1,935)</w:t>
            </w:r>
          </w:p>
        </w:tc>
        <w:tc>
          <w:tcPr>
            <w:tcW w:w="374" w:type="dxa"/>
            <w:tcBorders>
              <w:top w:val="single" w:sz="4" w:space="0" w:color="auto"/>
              <w:left w:val="nil"/>
              <w:bottom w:val="single" w:sz="4" w:space="0" w:color="auto"/>
              <w:right w:val="nil"/>
            </w:tcBorders>
            <w:shd w:val="clear" w:color="auto" w:fill="auto"/>
            <w:noWrap/>
            <w:vAlign w:val="bottom"/>
            <w:hideMark/>
          </w:tcPr>
          <w:p w14:paraId="0DB57DF6" w14:textId="77777777" w:rsidR="00BC2ECF" w:rsidRPr="00BC2ECF" w:rsidRDefault="00BC2ECF" w:rsidP="002A0451">
            <w:pPr>
              <w:spacing w:before="60" w:after="60"/>
              <w:jc w:val="right"/>
              <w:rPr>
                <w:rFonts w:cs="Open Sans"/>
                <w:sz w:val="18"/>
                <w:szCs w:val="18"/>
              </w:rPr>
            </w:pPr>
          </w:p>
        </w:tc>
        <w:tc>
          <w:tcPr>
            <w:tcW w:w="1498" w:type="dxa"/>
            <w:tcBorders>
              <w:top w:val="single" w:sz="4" w:space="0" w:color="auto"/>
              <w:left w:val="nil"/>
              <w:bottom w:val="single" w:sz="4" w:space="0" w:color="auto"/>
              <w:right w:val="nil"/>
            </w:tcBorders>
            <w:shd w:val="clear" w:color="auto" w:fill="auto"/>
            <w:noWrap/>
            <w:vAlign w:val="bottom"/>
            <w:hideMark/>
          </w:tcPr>
          <w:p w14:paraId="06ADF0C8" w14:textId="77777777" w:rsidR="00BC2ECF" w:rsidRPr="00BC2ECF" w:rsidRDefault="00BC2ECF" w:rsidP="002A0451">
            <w:pPr>
              <w:spacing w:before="60" w:after="60"/>
              <w:jc w:val="right"/>
              <w:rPr>
                <w:rFonts w:cs="Open Sans"/>
                <w:sz w:val="18"/>
                <w:szCs w:val="18"/>
              </w:rPr>
            </w:pPr>
            <w:r w:rsidRPr="00BC2ECF">
              <w:rPr>
                <w:rFonts w:cs="Open Sans"/>
                <w:sz w:val="18"/>
                <w:szCs w:val="18"/>
              </w:rPr>
              <w:t>(3,102)</w:t>
            </w:r>
          </w:p>
        </w:tc>
      </w:tr>
      <w:tr w:rsidR="00BC2ECF" w:rsidRPr="00BC2ECF" w14:paraId="60B9F448" w14:textId="77777777" w:rsidTr="00E83BF7">
        <w:trPr>
          <w:trHeight w:val="240"/>
        </w:trPr>
        <w:tc>
          <w:tcPr>
            <w:tcW w:w="9720" w:type="dxa"/>
            <w:gridSpan w:val="6"/>
            <w:tcBorders>
              <w:top w:val="single" w:sz="4" w:space="0" w:color="auto"/>
              <w:left w:val="nil"/>
              <w:bottom w:val="nil"/>
              <w:right w:val="nil"/>
            </w:tcBorders>
            <w:shd w:val="clear" w:color="auto" w:fill="auto"/>
            <w:noWrap/>
            <w:vAlign w:val="bottom"/>
            <w:hideMark/>
          </w:tcPr>
          <w:p w14:paraId="06C222B3" w14:textId="77777777" w:rsidR="00BC2ECF" w:rsidRPr="00BC2ECF" w:rsidRDefault="00BC2ECF" w:rsidP="002A0451">
            <w:pPr>
              <w:spacing w:before="60" w:after="60"/>
              <w:rPr>
                <w:rFonts w:cs="Open Sans"/>
                <w:sz w:val="18"/>
                <w:szCs w:val="18"/>
              </w:rPr>
            </w:pPr>
          </w:p>
        </w:tc>
      </w:tr>
      <w:tr w:rsidR="00BC2ECF" w:rsidRPr="00BC2ECF" w14:paraId="656824BA" w14:textId="77777777" w:rsidTr="00E83BF7">
        <w:trPr>
          <w:trHeight w:val="240"/>
        </w:trPr>
        <w:tc>
          <w:tcPr>
            <w:tcW w:w="5350" w:type="dxa"/>
            <w:tcBorders>
              <w:top w:val="nil"/>
              <w:left w:val="nil"/>
              <w:bottom w:val="nil"/>
              <w:right w:val="nil"/>
            </w:tcBorders>
            <w:shd w:val="clear" w:color="auto" w:fill="auto"/>
            <w:noWrap/>
            <w:vAlign w:val="bottom"/>
            <w:hideMark/>
          </w:tcPr>
          <w:p w14:paraId="58DD6464" w14:textId="77777777" w:rsidR="00BC2ECF" w:rsidRPr="00BC2ECF" w:rsidRDefault="00BC2ECF" w:rsidP="002A0451">
            <w:pPr>
              <w:spacing w:before="60" w:after="60"/>
              <w:rPr>
                <w:rFonts w:cs="Open Sans"/>
                <w:b/>
                <w:bCs/>
                <w:sz w:val="18"/>
                <w:szCs w:val="18"/>
              </w:rPr>
            </w:pPr>
            <w:r w:rsidRPr="00BC2ECF">
              <w:rPr>
                <w:rFonts w:cs="Open Sans"/>
                <w:b/>
                <w:bCs/>
                <w:color w:val="107896"/>
                <w:sz w:val="18"/>
                <w:szCs w:val="18"/>
              </w:rPr>
              <w:t>ASSET REVALUATION RESERVE</w:t>
            </w:r>
          </w:p>
        </w:tc>
        <w:tc>
          <w:tcPr>
            <w:tcW w:w="708" w:type="dxa"/>
            <w:tcBorders>
              <w:top w:val="nil"/>
              <w:left w:val="nil"/>
              <w:bottom w:val="nil"/>
              <w:right w:val="nil"/>
            </w:tcBorders>
            <w:shd w:val="clear" w:color="auto" w:fill="auto"/>
            <w:noWrap/>
            <w:vAlign w:val="bottom"/>
            <w:hideMark/>
          </w:tcPr>
          <w:p w14:paraId="4061424B" w14:textId="77777777" w:rsidR="00BC2ECF" w:rsidRPr="00BC2ECF" w:rsidRDefault="00BC2ECF" w:rsidP="002A0451">
            <w:pPr>
              <w:spacing w:before="60" w:after="60"/>
              <w:rPr>
                <w:rFonts w:cs="Open Sans"/>
                <w:b/>
                <w:bCs/>
                <w:sz w:val="18"/>
                <w:szCs w:val="18"/>
              </w:rPr>
            </w:pPr>
          </w:p>
        </w:tc>
        <w:tc>
          <w:tcPr>
            <w:tcW w:w="929" w:type="dxa"/>
            <w:tcBorders>
              <w:top w:val="nil"/>
              <w:left w:val="nil"/>
              <w:bottom w:val="nil"/>
              <w:right w:val="nil"/>
            </w:tcBorders>
            <w:shd w:val="clear" w:color="auto" w:fill="auto"/>
            <w:noWrap/>
            <w:vAlign w:val="bottom"/>
            <w:hideMark/>
          </w:tcPr>
          <w:p w14:paraId="6E391BA6" w14:textId="77777777" w:rsidR="00BC2ECF" w:rsidRPr="00BC2ECF" w:rsidRDefault="00BC2ECF" w:rsidP="002A0451">
            <w:pPr>
              <w:spacing w:before="60" w:after="60"/>
              <w:rPr>
                <w:rFonts w:cs="Open Sans"/>
                <w:sz w:val="18"/>
                <w:szCs w:val="18"/>
              </w:rPr>
            </w:pPr>
          </w:p>
        </w:tc>
        <w:tc>
          <w:tcPr>
            <w:tcW w:w="861" w:type="dxa"/>
            <w:tcBorders>
              <w:top w:val="nil"/>
              <w:left w:val="nil"/>
              <w:bottom w:val="nil"/>
              <w:right w:val="nil"/>
            </w:tcBorders>
            <w:shd w:val="clear" w:color="auto" w:fill="auto"/>
            <w:noWrap/>
            <w:vAlign w:val="bottom"/>
            <w:hideMark/>
          </w:tcPr>
          <w:p w14:paraId="1FE6986E" w14:textId="77777777" w:rsidR="00BC2ECF" w:rsidRPr="00BC2ECF" w:rsidRDefault="00BC2ECF" w:rsidP="002A0451">
            <w:pPr>
              <w:spacing w:before="60" w:after="60"/>
              <w:jc w:val="right"/>
              <w:rPr>
                <w:rFonts w:cs="Open Sans"/>
                <w:sz w:val="18"/>
                <w:szCs w:val="18"/>
              </w:rPr>
            </w:pPr>
          </w:p>
        </w:tc>
        <w:tc>
          <w:tcPr>
            <w:tcW w:w="374" w:type="dxa"/>
            <w:tcBorders>
              <w:top w:val="nil"/>
              <w:left w:val="nil"/>
              <w:bottom w:val="nil"/>
              <w:right w:val="nil"/>
            </w:tcBorders>
            <w:shd w:val="clear" w:color="auto" w:fill="auto"/>
            <w:noWrap/>
            <w:vAlign w:val="bottom"/>
            <w:hideMark/>
          </w:tcPr>
          <w:p w14:paraId="6C7287CE" w14:textId="77777777" w:rsidR="00BC2ECF" w:rsidRPr="00BC2ECF" w:rsidRDefault="00BC2ECF" w:rsidP="002A0451">
            <w:pPr>
              <w:spacing w:before="60" w:after="60"/>
              <w:jc w:val="right"/>
              <w:rPr>
                <w:rFonts w:cs="Open Sans"/>
                <w:sz w:val="18"/>
                <w:szCs w:val="18"/>
              </w:rPr>
            </w:pPr>
          </w:p>
        </w:tc>
        <w:tc>
          <w:tcPr>
            <w:tcW w:w="1498" w:type="dxa"/>
            <w:tcBorders>
              <w:top w:val="nil"/>
              <w:left w:val="nil"/>
              <w:bottom w:val="nil"/>
              <w:right w:val="nil"/>
            </w:tcBorders>
            <w:shd w:val="clear" w:color="auto" w:fill="auto"/>
            <w:noWrap/>
            <w:vAlign w:val="bottom"/>
            <w:hideMark/>
          </w:tcPr>
          <w:p w14:paraId="00D0CD7F" w14:textId="77777777" w:rsidR="00BC2ECF" w:rsidRPr="00BC2ECF" w:rsidRDefault="00BC2ECF" w:rsidP="002A0451">
            <w:pPr>
              <w:spacing w:before="60" w:after="60"/>
              <w:jc w:val="right"/>
              <w:rPr>
                <w:rFonts w:cs="Open Sans"/>
                <w:sz w:val="18"/>
                <w:szCs w:val="18"/>
              </w:rPr>
            </w:pPr>
          </w:p>
        </w:tc>
      </w:tr>
      <w:tr w:rsidR="00BC2ECF" w:rsidRPr="00BC2ECF" w14:paraId="635BBA45" w14:textId="77777777" w:rsidTr="00E83BF7">
        <w:trPr>
          <w:trHeight w:val="240"/>
        </w:trPr>
        <w:tc>
          <w:tcPr>
            <w:tcW w:w="5350" w:type="dxa"/>
            <w:tcBorders>
              <w:top w:val="nil"/>
              <w:left w:val="nil"/>
              <w:bottom w:val="nil"/>
              <w:right w:val="nil"/>
            </w:tcBorders>
            <w:shd w:val="clear" w:color="auto" w:fill="auto"/>
            <w:noWrap/>
            <w:vAlign w:val="bottom"/>
            <w:hideMark/>
          </w:tcPr>
          <w:p w14:paraId="6755D820" w14:textId="77777777" w:rsidR="00BC2ECF" w:rsidRPr="00BC2ECF" w:rsidRDefault="00BC2ECF" w:rsidP="002A0451">
            <w:pPr>
              <w:spacing w:before="60" w:after="60"/>
              <w:rPr>
                <w:rFonts w:cs="Open Sans"/>
                <w:b/>
                <w:bCs/>
                <w:sz w:val="18"/>
                <w:szCs w:val="18"/>
              </w:rPr>
            </w:pPr>
            <w:r w:rsidRPr="00BC2ECF">
              <w:rPr>
                <w:rFonts w:cs="Open Sans"/>
                <w:b/>
                <w:bCs/>
                <w:sz w:val="18"/>
                <w:szCs w:val="18"/>
              </w:rPr>
              <w:t>Opening balance</w:t>
            </w:r>
          </w:p>
        </w:tc>
        <w:tc>
          <w:tcPr>
            <w:tcW w:w="708" w:type="dxa"/>
            <w:tcBorders>
              <w:top w:val="nil"/>
              <w:left w:val="nil"/>
              <w:bottom w:val="nil"/>
              <w:right w:val="nil"/>
            </w:tcBorders>
            <w:shd w:val="clear" w:color="auto" w:fill="auto"/>
            <w:noWrap/>
            <w:vAlign w:val="bottom"/>
            <w:hideMark/>
          </w:tcPr>
          <w:p w14:paraId="63511FC9" w14:textId="77777777" w:rsidR="00BC2ECF" w:rsidRPr="00BC2ECF" w:rsidRDefault="00BC2ECF" w:rsidP="002A0451">
            <w:pPr>
              <w:spacing w:before="60" w:after="60"/>
              <w:rPr>
                <w:rFonts w:cs="Open Sans"/>
                <w:b/>
                <w:bCs/>
                <w:sz w:val="18"/>
                <w:szCs w:val="18"/>
              </w:rPr>
            </w:pPr>
          </w:p>
        </w:tc>
        <w:tc>
          <w:tcPr>
            <w:tcW w:w="929" w:type="dxa"/>
            <w:tcBorders>
              <w:top w:val="nil"/>
              <w:left w:val="nil"/>
              <w:bottom w:val="nil"/>
              <w:right w:val="nil"/>
            </w:tcBorders>
            <w:shd w:val="clear" w:color="auto" w:fill="auto"/>
            <w:noWrap/>
            <w:vAlign w:val="bottom"/>
            <w:hideMark/>
          </w:tcPr>
          <w:p w14:paraId="3A3D4BE5" w14:textId="77777777" w:rsidR="00BC2ECF" w:rsidRPr="00BC2ECF" w:rsidRDefault="00BC2ECF" w:rsidP="002A0451">
            <w:pPr>
              <w:spacing w:before="60" w:after="60"/>
              <w:rPr>
                <w:rFonts w:cs="Open Sans"/>
                <w:sz w:val="18"/>
                <w:szCs w:val="18"/>
              </w:rPr>
            </w:pPr>
          </w:p>
        </w:tc>
        <w:tc>
          <w:tcPr>
            <w:tcW w:w="861" w:type="dxa"/>
            <w:tcBorders>
              <w:top w:val="nil"/>
              <w:left w:val="nil"/>
              <w:bottom w:val="nil"/>
              <w:right w:val="nil"/>
            </w:tcBorders>
            <w:shd w:val="clear" w:color="auto" w:fill="auto"/>
            <w:noWrap/>
            <w:vAlign w:val="bottom"/>
            <w:hideMark/>
          </w:tcPr>
          <w:p w14:paraId="5C955CEB" w14:textId="77777777" w:rsidR="00BC2ECF" w:rsidRPr="00BC2ECF" w:rsidRDefault="00BC2ECF" w:rsidP="002A0451">
            <w:pPr>
              <w:spacing w:before="60" w:after="60"/>
              <w:rPr>
                <w:rFonts w:cs="Open Sans"/>
                <w:sz w:val="18"/>
                <w:szCs w:val="18"/>
              </w:rPr>
            </w:pPr>
          </w:p>
        </w:tc>
        <w:tc>
          <w:tcPr>
            <w:tcW w:w="374" w:type="dxa"/>
            <w:tcBorders>
              <w:top w:val="nil"/>
              <w:left w:val="nil"/>
              <w:bottom w:val="nil"/>
              <w:right w:val="nil"/>
            </w:tcBorders>
            <w:shd w:val="clear" w:color="auto" w:fill="auto"/>
            <w:noWrap/>
            <w:vAlign w:val="bottom"/>
            <w:hideMark/>
          </w:tcPr>
          <w:p w14:paraId="691A7D35" w14:textId="77777777" w:rsidR="00BC2ECF" w:rsidRPr="00BC2ECF" w:rsidRDefault="00BC2ECF" w:rsidP="002A0451">
            <w:pPr>
              <w:spacing w:before="60" w:after="60"/>
              <w:jc w:val="right"/>
              <w:rPr>
                <w:rFonts w:cs="Open Sans"/>
                <w:sz w:val="18"/>
                <w:szCs w:val="18"/>
              </w:rPr>
            </w:pPr>
          </w:p>
        </w:tc>
        <w:tc>
          <w:tcPr>
            <w:tcW w:w="1498" w:type="dxa"/>
            <w:tcBorders>
              <w:top w:val="nil"/>
              <w:left w:val="nil"/>
              <w:bottom w:val="nil"/>
              <w:right w:val="nil"/>
            </w:tcBorders>
            <w:shd w:val="clear" w:color="auto" w:fill="auto"/>
            <w:noWrap/>
            <w:vAlign w:val="bottom"/>
            <w:hideMark/>
          </w:tcPr>
          <w:p w14:paraId="3842524A" w14:textId="77777777" w:rsidR="00BC2ECF" w:rsidRPr="00BC2ECF" w:rsidRDefault="00BC2ECF" w:rsidP="002A0451">
            <w:pPr>
              <w:spacing w:before="60" w:after="60"/>
              <w:rPr>
                <w:rFonts w:cs="Open Sans"/>
                <w:sz w:val="18"/>
                <w:szCs w:val="18"/>
              </w:rPr>
            </w:pPr>
          </w:p>
        </w:tc>
      </w:tr>
      <w:tr w:rsidR="00BC2ECF" w:rsidRPr="00BC2ECF" w14:paraId="787DF1EE" w14:textId="77777777" w:rsidTr="00E83BF7">
        <w:trPr>
          <w:trHeight w:val="240"/>
        </w:trPr>
        <w:tc>
          <w:tcPr>
            <w:tcW w:w="5350" w:type="dxa"/>
            <w:tcBorders>
              <w:top w:val="nil"/>
              <w:left w:val="nil"/>
              <w:bottom w:val="nil"/>
              <w:right w:val="nil"/>
            </w:tcBorders>
            <w:shd w:val="clear" w:color="auto" w:fill="auto"/>
            <w:noWrap/>
            <w:vAlign w:val="bottom"/>
            <w:hideMark/>
          </w:tcPr>
          <w:p w14:paraId="5105DDA7" w14:textId="77777777" w:rsidR="00BC2ECF" w:rsidRPr="00BC2ECF" w:rsidRDefault="00BC2ECF" w:rsidP="002A0451">
            <w:pPr>
              <w:spacing w:before="60" w:after="60"/>
              <w:rPr>
                <w:rFonts w:cs="Open Sans"/>
                <w:sz w:val="18"/>
                <w:szCs w:val="18"/>
                <w:lang w:val="en-US"/>
              </w:rPr>
            </w:pPr>
            <w:r w:rsidRPr="00BC2ECF">
              <w:rPr>
                <w:rFonts w:cs="Open Sans"/>
                <w:sz w:val="18"/>
                <w:szCs w:val="18"/>
                <w:lang w:val="en-US"/>
              </w:rPr>
              <w:t>Balance carried forward from previous period</w:t>
            </w:r>
          </w:p>
        </w:tc>
        <w:tc>
          <w:tcPr>
            <w:tcW w:w="708" w:type="dxa"/>
            <w:tcBorders>
              <w:top w:val="nil"/>
              <w:left w:val="nil"/>
              <w:bottom w:val="nil"/>
              <w:right w:val="nil"/>
            </w:tcBorders>
            <w:shd w:val="clear" w:color="auto" w:fill="auto"/>
            <w:noWrap/>
            <w:vAlign w:val="bottom"/>
            <w:hideMark/>
          </w:tcPr>
          <w:p w14:paraId="691541C8" w14:textId="77777777" w:rsidR="00BC2ECF" w:rsidRPr="00BC2ECF" w:rsidRDefault="00BC2ECF" w:rsidP="002A0451">
            <w:pPr>
              <w:spacing w:before="60" w:after="60"/>
              <w:rPr>
                <w:rFonts w:cs="Open Sans"/>
                <w:sz w:val="18"/>
                <w:szCs w:val="18"/>
                <w:lang w:val="en-US"/>
              </w:rPr>
            </w:pPr>
          </w:p>
        </w:tc>
        <w:tc>
          <w:tcPr>
            <w:tcW w:w="929" w:type="dxa"/>
            <w:tcBorders>
              <w:top w:val="nil"/>
              <w:left w:val="nil"/>
              <w:bottom w:val="nil"/>
              <w:right w:val="nil"/>
            </w:tcBorders>
            <w:shd w:val="clear" w:color="auto" w:fill="auto"/>
            <w:noWrap/>
            <w:vAlign w:val="bottom"/>
            <w:hideMark/>
          </w:tcPr>
          <w:p w14:paraId="6F8987FF"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 xml:space="preserve">466 </w:t>
            </w:r>
          </w:p>
        </w:tc>
        <w:tc>
          <w:tcPr>
            <w:tcW w:w="861" w:type="dxa"/>
            <w:tcBorders>
              <w:top w:val="nil"/>
              <w:left w:val="nil"/>
              <w:bottom w:val="nil"/>
              <w:right w:val="nil"/>
            </w:tcBorders>
            <w:shd w:val="clear" w:color="auto" w:fill="auto"/>
            <w:noWrap/>
            <w:vAlign w:val="bottom"/>
            <w:hideMark/>
          </w:tcPr>
          <w:p w14:paraId="0A332286" w14:textId="77777777" w:rsidR="00BC2ECF" w:rsidRPr="00BC2ECF" w:rsidRDefault="00BC2ECF" w:rsidP="002A0451">
            <w:pPr>
              <w:spacing w:before="60" w:after="60"/>
              <w:jc w:val="right"/>
              <w:rPr>
                <w:rFonts w:cs="Open Sans"/>
                <w:sz w:val="18"/>
                <w:szCs w:val="18"/>
              </w:rPr>
            </w:pPr>
            <w:r w:rsidRPr="00BC2ECF">
              <w:rPr>
                <w:rFonts w:cs="Open Sans"/>
                <w:sz w:val="18"/>
                <w:szCs w:val="18"/>
              </w:rPr>
              <w:t xml:space="preserve">466 </w:t>
            </w:r>
          </w:p>
        </w:tc>
        <w:tc>
          <w:tcPr>
            <w:tcW w:w="374" w:type="dxa"/>
            <w:tcBorders>
              <w:top w:val="nil"/>
              <w:left w:val="nil"/>
              <w:bottom w:val="nil"/>
              <w:right w:val="nil"/>
            </w:tcBorders>
            <w:shd w:val="clear" w:color="auto" w:fill="auto"/>
            <w:noWrap/>
            <w:vAlign w:val="bottom"/>
            <w:hideMark/>
          </w:tcPr>
          <w:p w14:paraId="66C01CE9" w14:textId="77777777" w:rsidR="00BC2ECF" w:rsidRPr="00BC2ECF" w:rsidRDefault="00BC2ECF" w:rsidP="002A0451">
            <w:pPr>
              <w:spacing w:before="60" w:after="60"/>
              <w:jc w:val="right"/>
              <w:rPr>
                <w:rFonts w:cs="Open Sans"/>
                <w:sz w:val="18"/>
                <w:szCs w:val="18"/>
              </w:rPr>
            </w:pPr>
          </w:p>
        </w:tc>
        <w:tc>
          <w:tcPr>
            <w:tcW w:w="1498" w:type="dxa"/>
            <w:tcBorders>
              <w:top w:val="nil"/>
              <w:left w:val="nil"/>
              <w:bottom w:val="nil"/>
              <w:right w:val="nil"/>
            </w:tcBorders>
            <w:shd w:val="clear" w:color="auto" w:fill="auto"/>
            <w:noWrap/>
            <w:vAlign w:val="bottom"/>
            <w:hideMark/>
          </w:tcPr>
          <w:p w14:paraId="7321F341" w14:textId="77777777" w:rsidR="00BC2ECF" w:rsidRPr="00BC2ECF" w:rsidRDefault="00BC2ECF" w:rsidP="002A0451">
            <w:pPr>
              <w:spacing w:before="60" w:after="60"/>
              <w:jc w:val="right"/>
              <w:rPr>
                <w:rFonts w:cs="Open Sans"/>
                <w:sz w:val="18"/>
                <w:szCs w:val="18"/>
              </w:rPr>
            </w:pPr>
            <w:r w:rsidRPr="00BC2ECF">
              <w:rPr>
                <w:rFonts w:cs="Open Sans"/>
                <w:sz w:val="18"/>
                <w:szCs w:val="18"/>
              </w:rPr>
              <w:t xml:space="preserve">466 </w:t>
            </w:r>
          </w:p>
        </w:tc>
      </w:tr>
      <w:tr w:rsidR="00BC2ECF" w:rsidRPr="00BC2ECF" w14:paraId="614FDBFD" w14:textId="77777777" w:rsidTr="00E83BF7">
        <w:trPr>
          <w:trHeight w:val="240"/>
        </w:trPr>
        <w:tc>
          <w:tcPr>
            <w:tcW w:w="5350" w:type="dxa"/>
            <w:tcBorders>
              <w:top w:val="nil"/>
              <w:left w:val="nil"/>
              <w:right w:val="nil"/>
            </w:tcBorders>
            <w:shd w:val="clear" w:color="auto" w:fill="auto"/>
            <w:noWrap/>
            <w:vAlign w:val="bottom"/>
            <w:hideMark/>
          </w:tcPr>
          <w:p w14:paraId="12B73844" w14:textId="77777777" w:rsidR="00BC2ECF" w:rsidRPr="00BC2ECF" w:rsidRDefault="00BC2ECF" w:rsidP="002A0451">
            <w:pPr>
              <w:spacing w:before="60" w:after="60"/>
              <w:rPr>
                <w:rFonts w:cs="Open Sans"/>
                <w:b/>
                <w:bCs/>
                <w:sz w:val="18"/>
                <w:szCs w:val="18"/>
              </w:rPr>
            </w:pPr>
            <w:r w:rsidRPr="00BC2ECF">
              <w:rPr>
                <w:rFonts w:cs="Open Sans"/>
                <w:b/>
                <w:bCs/>
                <w:sz w:val="18"/>
                <w:szCs w:val="18"/>
              </w:rPr>
              <w:t>Comprehensive income</w:t>
            </w:r>
          </w:p>
        </w:tc>
        <w:tc>
          <w:tcPr>
            <w:tcW w:w="708" w:type="dxa"/>
            <w:tcBorders>
              <w:top w:val="nil"/>
              <w:left w:val="nil"/>
              <w:right w:val="nil"/>
            </w:tcBorders>
            <w:shd w:val="clear" w:color="auto" w:fill="auto"/>
            <w:noWrap/>
            <w:vAlign w:val="bottom"/>
            <w:hideMark/>
          </w:tcPr>
          <w:p w14:paraId="19F64579" w14:textId="77777777" w:rsidR="00BC2ECF" w:rsidRPr="00BC2ECF" w:rsidRDefault="00BC2ECF" w:rsidP="002A0451">
            <w:pPr>
              <w:spacing w:before="60" w:after="60"/>
              <w:rPr>
                <w:rFonts w:cs="Open Sans"/>
                <w:b/>
                <w:bCs/>
                <w:sz w:val="18"/>
                <w:szCs w:val="18"/>
              </w:rPr>
            </w:pPr>
          </w:p>
        </w:tc>
        <w:tc>
          <w:tcPr>
            <w:tcW w:w="929" w:type="dxa"/>
            <w:tcBorders>
              <w:top w:val="nil"/>
              <w:left w:val="nil"/>
              <w:right w:val="nil"/>
            </w:tcBorders>
            <w:shd w:val="clear" w:color="auto" w:fill="auto"/>
            <w:noWrap/>
            <w:vAlign w:val="bottom"/>
            <w:hideMark/>
          </w:tcPr>
          <w:p w14:paraId="17D3F259" w14:textId="77777777" w:rsidR="00BC2ECF" w:rsidRPr="00BC2ECF" w:rsidRDefault="00BC2ECF" w:rsidP="002A0451">
            <w:pPr>
              <w:spacing w:before="60" w:after="60"/>
              <w:rPr>
                <w:rFonts w:cs="Open Sans"/>
                <w:sz w:val="18"/>
                <w:szCs w:val="18"/>
              </w:rPr>
            </w:pPr>
          </w:p>
        </w:tc>
        <w:tc>
          <w:tcPr>
            <w:tcW w:w="861" w:type="dxa"/>
            <w:tcBorders>
              <w:top w:val="nil"/>
              <w:left w:val="nil"/>
              <w:right w:val="nil"/>
            </w:tcBorders>
            <w:shd w:val="clear" w:color="auto" w:fill="auto"/>
            <w:noWrap/>
            <w:vAlign w:val="bottom"/>
            <w:hideMark/>
          </w:tcPr>
          <w:p w14:paraId="39050D6F" w14:textId="77777777" w:rsidR="00BC2ECF" w:rsidRPr="00BC2ECF" w:rsidRDefault="00BC2ECF" w:rsidP="002A0451">
            <w:pPr>
              <w:spacing w:before="60" w:after="60"/>
              <w:jc w:val="right"/>
              <w:rPr>
                <w:rFonts w:cs="Open Sans"/>
                <w:sz w:val="18"/>
                <w:szCs w:val="18"/>
              </w:rPr>
            </w:pPr>
          </w:p>
        </w:tc>
        <w:tc>
          <w:tcPr>
            <w:tcW w:w="374" w:type="dxa"/>
            <w:tcBorders>
              <w:top w:val="nil"/>
              <w:left w:val="nil"/>
              <w:right w:val="nil"/>
            </w:tcBorders>
            <w:shd w:val="clear" w:color="auto" w:fill="auto"/>
            <w:noWrap/>
            <w:vAlign w:val="bottom"/>
            <w:hideMark/>
          </w:tcPr>
          <w:p w14:paraId="11E131A5" w14:textId="77777777" w:rsidR="00BC2ECF" w:rsidRPr="00BC2ECF" w:rsidRDefault="00BC2ECF" w:rsidP="002A0451">
            <w:pPr>
              <w:spacing w:before="60" w:after="60"/>
              <w:jc w:val="right"/>
              <w:rPr>
                <w:rFonts w:cs="Open Sans"/>
                <w:sz w:val="18"/>
                <w:szCs w:val="18"/>
              </w:rPr>
            </w:pPr>
          </w:p>
        </w:tc>
        <w:tc>
          <w:tcPr>
            <w:tcW w:w="1498" w:type="dxa"/>
            <w:tcBorders>
              <w:top w:val="nil"/>
              <w:left w:val="nil"/>
              <w:right w:val="nil"/>
            </w:tcBorders>
            <w:shd w:val="clear" w:color="auto" w:fill="auto"/>
            <w:noWrap/>
            <w:vAlign w:val="bottom"/>
            <w:hideMark/>
          </w:tcPr>
          <w:p w14:paraId="073A4403" w14:textId="77777777" w:rsidR="00BC2ECF" w:rsidRPr="00BC2ECF" w:rsidRDefault="00BC2ECF" w:rsidP="002A0451">
            <w:pPr>
              <w:spacing w:before="60" w:after="60"/>
              <w:jc w:val="right"/>
              <w:rPr>
                <w:rFonts w:cs="Open Sans"/>
                <w:sz w:val="18"/>
                <w:szCs w:val="18"/>
              </w:rPr>
            </w:pPr>
          </w:p>
        </w:tc>
      </w:tr>
      <w:tr w:rsidR="00BC2ECF" w:rsidRPr="00BC2ECF" w14:paraId="0D99AFD8" w14:textId="77777777" w:rsidTr="00E83BF7">
        <w:trPr>
          <w:trHeight w:val="240"/>
        </w:trPr>
        <w:tc>
          <w:tcPr>
            <w:tcW w:w="5350" w:type="dxa"/>
            <w:tcBorders>
              <w:top w:val="nil"/>
              <w:left w:val="nil"/>
              <w:bottom w:val="single" w:sz="4" w:space="0" w:color="auto"/>
              <w:right w:val="nil"/>
            </w:tcBorders>
            <w:shd w:val="clear" w:color="auto" w:fill="auto"/>
            <w:noWrap/>
            <w:vAlign w:val="bottom"/>
            <w:hideMark/>
          </w:tcPr>
          <w:p w14:paraId="4FB75BE4" w14:textId="77777777" w:rsidR="00BC2ECF" w:rsidRPr="00BC2ECF" w:rsidRDefault="00BC2ECF" w:rsidP="002A0451">
            <w:pPr>
              <w:spacing w:before="60" w:after="60"/>
              <w:rPr>
                <w:rFonts w:cs="Open Sans"/>
                <w:sz w:val="18"/>
                <w:szCs w:val="18"/>
              </w:rPr>
            </w:pPr>
            <w:r w:rsidRPr="00BC2ECF">
              <w:rPr>
                <w:rFonts w:cs="Open Sans"/>
                <w:sz w:val="18"/>
                <w:szCs w:val="18"/>
              </w:rPr>
              <w:t>Other comprehensive income</w:t>
            </w:r>
          </w:p>
        </w:tc>
        <w:tc>
          <w:tcPr>
            <w:tcW w:w="708" w:type="dxa"/>
            <w:tcBorders>
              <w:top w:val="nil"/>
              <w:left w:val="nil"/>
              <w:bottom w:val="single" w:sz="4" w:space="0" w:color="auto"/>
              <w:right w:val="nil"/>
            </w:tcBorders>
            <w:shd w:val="clear" w:color="auto" w:fill="auto"/>
            <w:noWrap/>
            <w:vAlign w:val="bottom"/>
            <w:hideMark/>
          </w:tcPr>
          <w:p w14:paraId="484D11A5" w14:textId="77777777" w:rsidR="00BC2ECF" w:rsidRPr="00BC2ECF" w:rsidRDefault="00BC2ECF" w:rsidP="002A0451">
            <w:pPr>
              <w:spacing w:before="60" w:after="60"/>
              <w:rPr>
                <w:rFonts w:cs="Open Sans"/>
                <w:sz w:val="18"/>
                <w:szCs w:val="18"/>
              </w:rPr>
            </w:pPr>
          </w:p>
        </w:tc>
        <w:tc>
          <w:tcPr>
            <w:tcW w:w="929" w:type="dxa"/>
            <w:tcBorders>
              <w:top w:val="nil"/>
              <w:left w:val="nil"/>
              <w:bottom w:val="single" w:sz="4" w:space="0" w:color="auto"/>
              <w:right w:val="nil"/>
            </w:tcBorders>
            <w:shd w:val="clear" w:color="auto" w:fill="auto"/>
            <w:noWrap/>
            <w:vAlign w:val="bottom"/>
            <w:hideMark/>
          </w:tcPr>
          <w:p w14:paraId="4FAABC49"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 xml:space="preserve">171 </w:t>
            </w:r>
          </w:p>
        </w:tc>
        <w:tc>
          <w:tcPr>
            <w:tcW w:w="861" w:type="dxa"/>
            <w:tcBorders>
              <w:top w:val="nil"/>
              <w:left w:val="nil"/>
              <w:bottom w:val="single" w:sz="4" w:space="0" w:color="auto"/>
              <w:right w:val="nil"/>
            </w:tcBorders>
            <w:shd w:val="clear" w:color="auto" w:fill="auto"/>
            <w:noWrap/>
            <w:vAlign w:val="bottom"/>
            <w:hideMark/>
          </w:tcPr>
          <w:p w14:paraId="64061216" w14:textId="77777777" w:rsidR="00BC2ECF" w:rsidRPr="00BC2ECF" w:rsidRDefault="00BC2ECF" w:rsidP="002A0451">
            <w:pPr>
              <w:spacing w:before="60" w:after="60"/>
              <w:jc w:val="right"/>
              <w:rPr>
                <w:rFonts w:cs="Open Sans"/>
                <w:sz w:val="18"/>
                <w:szCs w:val="18"/>
              </w:rPr>
            </w:pPr>
            <w:r w:rsidRPr="00BC2ECF">
              <w:rPr>
                <w:rFonts w:cs="Open Sans"/>
                <w:sz w:val="18"/>
                <w:szCs w:val="18"/>
              </w:rPr>
              <w:t xml:space="preserve"> -</w:t>
            </w:r>
          </w:p>
        </w:tc>
        <w:tc>
          <w:tcPr>
            <w:tcW w:w="374" w:type="dxa"/>
            <w:tcBorders>
              <w:top w:val="nil"/>
              <w:left w:val="nil"/>
              <w:bottom w:val="single" w:sz="4" w:space="0" w:color="auto"/>
              <w:right w:val="nil"/>
            </w:tcBorders>
            <w:shd w:val="clear" w:color="auto" w:fill="auto"/>
            <w:noWrap/>
            <w:vAlign w:val="bottom"/>
            <w:hideMark/>
          </w:tcPr>
          <w:p w14:paraId="57F0C077" w14:textId="77777777" w:rsidR="00BC2ECF" w:rsidRPr="00BC2ECF" w:rsidRDefault="00BC2ECF" w:rsidP="002A0451">
            <w:pPr>
              <w:spacing w:before="60" w:after="60"/>
              <w:jc w:val="right"/>
              <w:rPr>
                <w:rFonts w:cs="Open Sans"/>
                <w:sz w:val="18"/>
                <w:szCs w:val="18"/>
              </w:rPr>
            </w:pPr>
          </w:p>
        </w:tc>
        <w:tc>
          <w:tcPr>
            <w:tcW w:w="1498" w:type="dxa"/>
            <w:tcBorders>
              <w:top w:val="nil"/>
              <w:left w:val="nil"/>
              <w:bottom w:val="single" w:sz="4" w:space="0" w:color="auto"/>
              <w:right w:val="nil"/>
            </w:tcBorders>
            <w:shd w:val="clear" w:color="auto" w:fill="auto"/>
            <w:noWrap/>
            <w:vAlign w:val="bottom"/>
            <w:hideMark/>
          </w:tcPr>
          <w:p w14:paraId="4A147357" w14:textId="77777777" w:rsidR="00BC2ECF" w:rsidRPr="00BC2ECF" w:rsidRDefault="00BC2ECF" w:rsidP="002A0451">
            <w:pPr>
              <w:spacing w:before="60" w:after="60"/>
              <w:jc w:val="right"/>
              <w:rPr>
                <w:rFonts w:cs="Open Sans"/>
                <w:sz w:val="18"/>
                <w:szCs w:val="18"/>
              </w:rPr>
            </w:pPr>
            <w:r w:rsidRPr="00BC2ECF">
              <w:rPr>
                <w:rFonts w:cs="Open Sans"/>
                <w:sz w:val="18"/>
                <w:szCs w:val="18"/>
              </w:rPr>
              <w:t xml:space="preserve"> -</w:t>
            </w:r>
          </w:p>
        </w:tc>
      </w:tr>
      <w:tr w:rsidR="00BC2ECF" w:rsidRPr="00BC2ECF" w14:paraId="7A8CF94B" w14:textId="77777777" w:rsidTr="00E83BF7">
        <w:trPr>
          <w:trHeight w:val="240"/>
        </w:trPr>
        <w:tc>
          <w:tcPr>
            <w:tcW w:w="5350" w:type="dxa"/>
            <w:tcBorders>
              <w:top w:val="single" w:sz="4" w:space="0" w:color="auto"/>
              <w:left w:val="nil"/>
              <w:bottom w:val="single" w:sz="4" w:space="0" w:color="auto"/>
              <w:right w:val="nil"/>
            </w:tcBorders>
            <w:shd w:val="clear" w:color="auto" w:fill="auto"/>
            <w:noWrap/>
            <w:vAlign w:val="bottom"/>
            <w:hideMark/>
          </w:tcPr>
          <w:p w14:paraId="5BFB9FC6" w14:textId="77777777" w:rsidR="00BC2ECF" w:rsidRPr="00BC2ECF" w:rsidRDefault="00BC2ECF" w:rsidP="002A0451">
            <w:pPr>
              <w:spacing w:before="60" w:after="60"/>
              <w:rPr>
                <w:rFonts w:cs="Open Sans"/>
                <w:b/>
                <w:bCs/>
                <w:sz w:val="18"/>
                <w:szCs w:val="18"/>
                <w:lang w:val="en-US"/>
              </w:rPr>
            </w:pPr>
            <w:r w:rsidRPr="00BC2ECF">
              <w:rPr>
                <w:rFonts w:cs="Open Sans"/>
                <w:b/>
                <w:bCs/>
                <w:sz w:val="18"/>
                <w:szCs w:val="18"/>
                <w:lang w:val="en-US"/>
              </w:rPr>
              <w:t>Closing balance as at 30 June</w:t>
            </w:r>
          </w:p>
        </w:tc>
        <w:tc>
          <w:tcPr>
            <w:tcW w:w="708" w:type="dxa"/>
            <w:tcBorders>
              <w:top w:val="single" w:sz="4" w:space="0" w:color="auto"/>
              <w:left w:val="nil"/>
              <w:bottom w:val="single" w:sz="4" w:space="0" w:color="auto"/>
              <w:right w:val="nil"/>
            </w:tcBorders>
            <w:shd w:val="clear" w:color="auto" w:fill="auto"/>
            <w:noWrap/>
            <w:vAlign w:val="bottom"/>
            <w:hideMark/>
          </w:tcPr>
          <w:p w14:paraId="5F2D5282" w14:textId="77777777" w:rsidR="00BC2ECF" w:rsidRPr="00BC2ECF" w:rsidRDefault="00BC2ECF" w:rsidP="002A0451">
            <w:pPr>
              <w:spacing w:before="60" w:after="60"/>
              <w:rPr>
                <w:rFonts w:cs="Open Sans"/>
                <w:sz w:val="18"/>
                <w:szCs w:val="18"/>
                <w:lang w:val="en-US"/>
              </w:rPr>
            </w:pPr>
          </w:p>
        </w:tc>
        <w:tc>
          <w:tcPr>
            <w:tcW w:w="929" w:type="dxa"/>
            <w:tcBorders>
              <w:top w:val="single" w:sz="4" w:space="0" w:color="auto"/>
              <w:left w:val="nil"/>
              <w:bottom w:val="single" w:sz="4" w:space="0" w:color="auto"/>
              <w:right w:val="nil"/>
            </w:tcBorders>
            <w:shd w:val="clear" w:color="auto" w:fill="auto"/>
            <w:noWrap/>
            <w:vAlign w:val="bottom"/>
            <w:hideMark/>
          </w:tcPr>
          <w:p w14:paraId="68C32E6C"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 xml:space="preserve">637 </w:t>
            </w:r>
          </w:p>
        </w:tc>
        <w:tc>
          <w:tcPr>
            <w:tcW w:w="861" w:type="dxa"/>
            <w:tcBorders>
              <w:top w:val="single" w:sz="4" w:space="0" w:color="auto"/>
              <w:left w:val="nil"/>
              <w:bottom w:val="single" w:sz="4" w:space="0" w:color="auto"/>
              <w:right w:val="nil"/>
            </w:tcBorders>
            <w:shd w:val="clear" w:color="auto" w:fill="auto"/>
            <w:noWrap/>
            <w:vAlign w:val="bottom"/>
            <w:hideMark/>
          </w:tcPr>
          <w:p w14:paraId="22D8E657" w14:textId="77777777" w:rsidR="00BC2ECF" w:rsidRPr="00BC2ECF" w:rsidRDefault="00BC2ECF" w:rsidP="002A0451">
            <w:pPr>
              <w:spacing w:before="60" w:after="60"/>
              <w:jc w:val="right"/>
              <w:rPr>
                <w:rFonts w:cs="Open Sans"/>
                <w:sz w:val="18"/>
                <w:szCs w:val="18"/>
              </w:rPr>
            </w:pPr>
            <w:r w:rsidRPr="00BC2ECF">
              <w:rPr>
                <w:rFonts w:cs="Open Sans"/>
                <w:sz w:val="18"/>
                <w:szCs w:val="18"/>
              </w:rPr>
              <w:t xml:space="preserve">466 </w:t>
            </w:r>
          </w:p>
        </w:tc>
        <w:tc>
          <w:tcPr>
            <w:tcW w:w="374" w:type="dxa"/>
            <w:tcBorders>
              <w:top w:val="single" w:sz="4" w:space="0" w:color="auto"/>
              <w:left w:val="nil"/>
              <w:bottom w:val="single" w:sz="4" w:space="0" w:color="auto"/>
              <w:right w:val="nil"/>
            </w:tcBorders>
            <w:shd w:val="clear" w:color="auto" w:fill="auto"/>
            <w:noWrap/>
            <w:vAlign w:val="bottom"/>
            <w:hideMark/>
          </w:tcPr>
          <w:p w14:paraId="760949CE" w14:textId="77777777" w:rsidR="00BC2ECF" w:rsidRPr="00BC2ECF" w:rsidRDefault="00BC2ECF" w:rsidP="002A0451">
            <w:pPr>
              <w:spacing w:before="60" w:after="60"/>
              <w:jc w:val="right"/>
              <w:rPr>
                <w:rFonts w:cs="Open Sans"/>
                <w:sz w:val="18"/>
                <w:szCs w:val="18"/>
              </w:rPr>
            </w:pPr>
          </w:p>
        </w:tc>
        <w:tc>
          <w:tcPr>
            <w:tcW w:w="1498" w:type="dxa"/>
            <w:tcBorders>
              <w:top w:val="single" w:sz="4" w:space="0" w:color="auto"/>
              <w:left w:val="nil"/>
              <w:bottom w:val="single" w:sz="4" w:space="0" w:color="auto"/>
              <w:right w:val="nil"/>
            </w:tcBorders>
            <w:shd w:val="clear" w:color="auto" w:fill="auto"/>
            <w:noWrap/>
            <w:vAlign w:val="bottom"/>
            <w:hideMark/>
          </w:tcPr>
          <w:p w14:paraId="5D61587F" w14:textId="77777777" w:rsidR="00BC2ECF" w:rsidRPr="00BC2ECF" w:rsidRDefault="00BC2ECF" w:rsidP="002A0451">
            <w:pPr>
              <w:spacing w:before="60" w:after="60"/>
              <w:jc w:val="right"/>
              <w:rPr>
                <w:rFonts w:cs="Open Sans"/>
                <w:sz w:val="18"/>
                <w:szCs w:val="18"/>
              </w:rPr>
            </w:pPr>
            <w:r w:rsidRPr="00BC2ECF">
              <w:rPr>
                <w:rFonts w:cs="Open Sans"/>
                <w:sz w:val="18"/>
                <w:szCs w:val="18"/>
              </w:rPr>
              <w:t xml:space="preserve">466 </w:t>
            </w:r>
          </w:p>
        </w:tc>
      </w:tr>
      <w:tr w:rsidR="00BC2ECF" w:rsidRPr="00BC2ECF" w14:paraId="1DD82A76" w14:textId="77777777" w:rsidTr="00E83BF7">
        <w:trPr>
          <w:trHeight w:val="130"/>
        </w:trPr>
        <w:tc>
          <w:tcPr>
            <w:tcW w:w="9720" w:type="dxa"/>
            <w:gridSpan w:val="6"/>
            <w:tcBorders>
              <w:top w:val="single" w:sz="4" w:space="0" w:color="auto"/>
              <w:left w:val="nil"/>
              <w:bottom w:val="nil"/>
              <w:right w:val="nil"/>
            </w:tcBorders>
            <w:shd w:val="clear" w:color="auto" w:fill="auto"/>
            <w:noWrap/>
            <w:vAlign w:val="bottom"/>
            <w:hideMark/>
          </w:tcPr>
          <w:p w14:paraId="0D44A770" w14:textId="77777777" w:rsidR="00BC2ECF" w:rsidRPr="00BC2ECF" w:rsidRDefault="00BC2ECF" w:rsidP="002A0451">
            <w:pPr>
              <w:spacing w:before="60" w:after="60"/>
              <w:rPr>
                <w:rFonts w:cs="Open Sans"/>
                <w:sz w:val="18"/>
                <w:szCs w:val="18"/>
              </w:rPr>
            </w:pPr>
          </w:p>
        </w:tc>
      </w:tr>
      <w:tr w:rsidR="00BC2ECF" w:rsidRPr="00BC2ECF" w14:paraId="3673128B" w14:textId="77777777" w:rsidTr="00E83BF7">
        <w:trPr>
          <w:trHeight w:val="240"/>
        </w:trPr>
        <w:tc>
          <w:tcPr>
            <w:tcW w:w="5350" w:type="dxa"/>
            <w:tcBorders>
              <w:top w:val="nil"/>
              <w:left w:val="nil"/>
              <w:bottom w:val="nil"/>
              <w:right w:val="nil"/>
            </w:tcBorders>
            <w:shd w:val="clear" w:color="auto" w:fill="auto"/>
            <w:noWrap/>
            <w:vAlign w:val="bottom"/>
            <w:hideMark/>
          </w:tcPr>
          <w:p w14:paraId="08E1C23E" w14:textId="77777777" w:rsidR="00BC2ECF" w:rsidRPr="00BC2ECF" w:rsidRDefault="00BC2ECF" w:rsidP="002A0451">
            <w:pPr>
              <w:spacing w:before="60" w:after="60"/>
              <w:rPr>
                <w:rFonts w:cs="Open Sans"/>
                <w:b/>
                <w:bCs/>
                <w:sz w:val="18"/>
                <w:szCs w:val="18"/>
              </w:rPr>
            </w:pPr>
            <w:r w:rsidRPr="00BC2ECF">
              <w:rPr>
                <w:rFonts w:cs="Open Sans"/>
                <w:b/>
                <w:bCs/>
                <w:color w:val="107896"/>
                <w:sz w:val="18"/>
                <w:szCs w:val="18"/>
              </w:rPr>
              <w:t>TOTAL EQUITY</w:t>
            </w:r>
          </w:p>
        </w:tc>
        <w:tc>
          <w:tcPr>
            <w:tcW w:w="708" w:type="dxa"/>
            <w:tcBorders>
              <w:top w:val="nil"/>
              <w:left w:val="nil"/>
              <w:bottom w:val="nil"/>
              <w:right w:val="nil"/>
            </w:tcBorders>
            <w:shd w:val="clear" w:color="auto" w:fill="auto"/>
            <w:noWrap/>
            <w:vAlign w:val="bottom"/>
            <w:hideMark/>
          </w:tcPr>
          <w:p w14:paraId="57E5820A" w14:textId="77777777" w:rsidR="00BC2ECF" w:rsidRPr="00BC2ECF" w:rsidRDefault="00BC2ECF" w:rsidP="002A0451">
            <w:pPr>
              <w:spacing w:before="60" w:after="60"/>
              <w:rPr>
                <w:rFonts w:cs="Open Sans"/>
                <w:b/>
                <w:bCs/>
                <w:sz w:val="18"/>
                <w:szCs w:val="18"/>
              </w:rPr>
            </w:pPr>
          </w:p>
        </w:tc>
        <w:tc>
          <w:tcPr>
            <w:tcW w:w="929" w:type="dxa"/>
            <w:tcBorders>
              <w:top w:val="nil"/>
              <w:left w:val="nil"/>
              <w:bottom w:val="nil"/>
              <w:right w:val="nil"/>
            </w:tcBorders>
            <w:shd w:val="clear" w:color="auto" w:fill="auto"/>
            <w:noWrap/>
            <w:vAlign w:val="bottom"/>
            <w:hideMark/>
          </w:tcPr>
          <w:p w14:paraId="1ABA9858" w14:textId="77777777" w:rsidR="00BC2ECF" w:rsidRPr="00BC2ECF" w:rsidRDefault="00BC2ECF" w:rsidP="002A0451">
            <w:pPr>
              <w:spacing w:before="60" w:after="60"/>
              <w:rPr>
                <w:rFonts w:cs="Open Sans"/>
                <w:sz w:val="18"/>
                <w:szCs w:val="18"/>
              </w:rPr>
            </w:pPr>
          </w:p>
        </w:tc>
        <w:tc>
          <w:tcPr>
            <w:tcW w:w="861" w:type="dxa"/>
            <w:tcBorders>
              <w:top w:val="nil"/>
              <w:left w:val="nil"/>
              <w:bottom w:val="nil"/>
              <w:right w:val="nil"/>
            </w:tcBorders>
            <w:shd w:val="clear" w:color="auto" w:fill="auto"/>
            <w:noWrap/>
            <w:vAlign w:val="bottom"/>
            <w:hideMark/>
          </w:tcPr>
          <w:p w14:paraId="0373323A" w14:textId="77777777" w:rsidR="00BC2ECF" w:rsidRPr="00BC2ECF" w:rsidRDefault="00BC2ECF" w:rsidP="002A0451">
            <w:pPr>
              <w:spacing w:before="60" w:after="60"/>
              <w:jc w:val="right"/>
              <w:rPr>
                <w:rFonts w:cs="Open Sans"/>
                <w:sz w:val="18"/>
                <w:szCs w:val="18"/>
              </w:rPr>
            </w:pPr>
          </w:p>
        </w:tc>
        <w:tc>
          <w:tcPr>
            <w:tcW w:w="374" w:type="dxa"/>
            <w:tcBorders>
              <w:top w:val="nil"/>
              <w:left w:val="nil"/>
              <w:bottom w:val="nil"/>
              <w:right w:val="nil"/>
            </w:tcBorders>
            <w:shd w:val="clear" w:color="auto" w:fill="auto"/>
            <w:noWrap/>
            <w:vAlign w:val="bottom"/>
            <w:hideMark/>
          </w:tcPr>
          <w:p w14:paraId="755A8EC5" w14:textId="77777777" w:rsidR="00BC2ECF" w:rsidRPr="00BC2ECF" w:rsidRDefault="00BC2ECF" w:rsidP="002A0451">
            <w:pPr>
              <w:spacing w:before="60" w:after="60"/>
              <w:jc w:val="right"/>
              <w:rPr>
                <w:rFonts w:cs="Open Sans"/>
                <w:sz w:val="18"/>
                <w:szCs w:val="18"/>
              </w:rPr>
            </w:pPr>
          </w:p>
        </w:tc>
        <w:tc>
          <w:tcPr>
            <w:tcW w:w="1498" w:type="dxa"/>
            <w:tcBorders>
              <w:top w:val="nil"/>
              <w:left w:val="nil"/>
              <w:bottom w:val="nil"/>
              <w:right w:val="nil"/>
            </w:tcBorders>
            <w:shd w:val="clear" w:color="auto" w:fill="auto"/>
            <w:noWrap/>
            <w:vAlign w:val="bottom"/>
            <w:hideMark/>
          </w:tcPr>
          <w:p w14:paraId="2E240225" w14:textId="77777777" w:rsidR="00BC2ECF" w:rsidRPr="00BC2ECF" w:rsidRDefault="00BC2ECF" w:rsidP="002A0451">
            <w:pPr>
              <w:spacing w:before="60" w:after="60"/>
              <w:jc w:val="right"/>
              <w:rPr>
                <w:rFonts w:cs="Open Sans"/>
                <w:sz w:val="18"/>
                <w:szCs w:val="18"/>
              </w:rPr>
            </w:pPr>
          </w:p>
        </w:tc>
      </w:tr>
      <w:tr w:rsidR="00BC2ECF" w:rsidRPr="00BC2ECF" w14:paraId="3240F8C1" w14:textId="77777777" w:rsidTr="00E83BF7">
        <w:trPr>
          <w:trHeight w:val="240"/>
        </w:trPr>
        <w:tc>
          <w:tcPr>
            <w:tcW w:w="5350" w:type="dxa"/>
            <w:tcBorders>
              <w:top w:val="nil"/>
              <w:left w:val="nil"/>
              <w:bottom w:val="nil"/>
              <w:right w:val="nil"/>
            </w:tcBorders>
            <w:shd w:val="clear" w:color="auto" w:fill="auto"/>
            <w:noWrap/>
            <w:vAlign w:val="bottom"/>
            <w:hideMark/>
          </w:tcPr>
          <w:p w14:paraId="779B34CF" w14:textId="77777777" w:rsidR="00BC2ECF" w:rsidRPr="00BC2ECF" w:rsidRDefault="00BC2ECF" w:rsidP="002A0451">
            <w:pPr>
              <w:spacing w:before="60" w:after="60"/>
              <w:rPr>
                <w:rFonts w:cs="Open Sans"/>
                <w:b/>
                <w:bCs/>
                <w:sz w:val="18"/>
                <w:szCs w:val="18"/>
              </w:rPr>
            </w:pPr>
            <w:r w:rsidRPr="00BC2ECF">
              <w:rPr>
                <w:rFonts w:cs="Open Sans"/>
                <w:b/>
                <w:bCs/>
                <w:sz w:val="18"/>
                <w:szCs w:val="18"/>
              </w:rPr>
              <w:t>Opening balance</w:t>
            </w:r>
          </w:p>
        </w:tc>
        <w:tc>
          <w:tcPr>
            <w:tcW w:w="708" w:type="dxa"/>
            <w:tcBorders>
              <w:top w:val="nil"/>
              <w:left w:val="nil"/>
              <w:bottom w:val="nil"/>
              <w:right w:val="nil"/>
            </w:tcBorders>
            <w:shd w:val="clear" w:color="auto" w:fill="auto"/>
            <w:noWrap/>
            <w:vAlign w:val="bottom"/>
            <w:hideMark/>
          </w:tcPr>
          <w:p w14:paraId="1845F2FF" w14:textId="77777777" w:rsidR="00BC2ECF" w:rsidRPr="00BC2ECF" w:rsidRDefault="00BC2ECF" w:rsidP="002A0451">
            <w:pPr>
              <w:spacing w:before="60" w:after="60"/>
              <w:rPr>
                <w:rFonts w:cs="Open Sans"/>
                <w:b/>
                <w:bCs/>
                <w:sz w:val="18"/>
                <w:szCs w:val="18"/>
              </w:rPr>
            </w:pPr>
          </w:p>
        </w:tc>
        <w:tc>
          <w:tcPr>
            <w:tcW w:w="929" w:type="dxa"/>
            <w:tcBorders>
              <w:top w:val="nil"/>
              <w:left w:val="nil"/>
              <w:bottom w:val="nil"/>
              <w:right w:val="nil"/>
            </w:tcBorders>
            <w:shd w:val="clear" w:color="auto" w:fill="auto"/>
            <w:noWrap/>
            <w:vAlign w:val="bottom"/>
            <w:hideMark/>
          </w:tcPr>
          <w:p w14:paraId="4E87D59C" w14:textId="77777777" w:rsidR="00BC2ECF" w:rsidRPr="00BC2ECF" w:rsidRDefault="00BC2ECF" w:rsidP="002A0451">
            <w:pPr>
              <w:spacing w:before="60" w:after="60"/>
              <w:rPr>
                <w:rFonts w:cs="Open Sans"/>
                <w:sz w:val="18"/>
                <w:szCs w:val="18"/>
              </w:rPr>
            </w:pPr>
          </w:p>
        </w:tc>
        <w:tc>
          <w:tcPr>
            <w:tcW w:w="861" w:type="dxa"/>
            <w:tcBorders>
              <w:top w:val="nil"/>
              <w:left w:val="nil"/>
              <w:bottom w:val="nil"/>
              <w:right w:val="nil"/>
            </w:tcBorders>
            <w:shd w:val="clear" w:color="auto" w:fill="auto"/>
            <w:noWrap/>
            <w:vAlign w:val="bottom"/>
            <w:hideMark/>
          </w:tcPr>
          <w:p w14:paraId="4C1AAB9F" w14:textId="77777777" w:rsidR="00BC2ECF" w:rsidRPr="00BC2ECF" w:rsidRDefault="00BC2ECF" w:rsidP="002A0451">
            <w:pPr>
              <w:spacing w:before="60" w:after="60"/>
              <w:rPr>
                <w:rFonts w:cs="Open Sans"/>
                <w:sz w:val="18"/>
                <w:szCs w:val="18"/>
              </w:rPr>
            </w:pPr>
          </w:p>
        </w:tc>
        <w:tc>
          <w:tcPr>
            <w:tcW w:w="374" w:type="dxa"/>
            <w:tcBorders>
              <w:top w:val="nil"/>
              <w:left w:val="nil"/>
              <w:bottom w:val="nil"/>
              <w:right w:val="nil"/>
            </w:tcBorders>
            <w:shd w:val="clear" w:color="auto" w:fill="auto"/>
            <w:noWrap/>
            <w:vAlign w:val="bottom"/>
            <w:hideMark/>
          </w:tcPr>
          <w:p w14:paraId="3636C675" w14:textId="77777777" w:rsidR="00BC2ECF" w:rsidRPr="00BC2ECF" w:rsidRDefault="00BC2ECF" w:rsidP="002A0451">
            <w:pPr>
              <w:spacing w:before="60" w:after="60"/>
              <w:rPr>
                <w:rFonts w:cs="Open Sans"/>
                <w:sz w:val="18"/>
                <w:szCs w:val="18"/>
              </w:rPr>
            </w:pPr>
          </w:p>
        </w:tc>
        <w:tc>
          <w:tcPr>
            <w:tcW w:w="1498" w:type="dxa"/>
            <w:tcBorders>
              <w:top w:val="nil"/>
              <w:left w:val="nil"/>
              <w:bottom w:val="nil"/>
              <w:right w:val="nil"/>
            </w:tcBorders>
            <w:shd w:val="clear" w:color="auto" w:fill="auto"/>
            <w:noWrap/>
            <w:vAlign w:val="bottom"/>
            <w:hideMark/>
          </w:tcPr>
          <w:p w14:paraId="6E684C38" w14:textId="77777777" w:rsidR="00BC2ECF" w:rsidRPr="00BC2ECF" w:rsidRDefault="00BC2ECF" w:rsidP="002A0451">
            <w:pPr>
              <w:spacing w:before="60" w:after="60"/>
              <w:rPr>
                <w:rFonts w:cs="Open Sans"/>
                <w:sz w:val="18"/>
                <w:szCs w:val="18"/>
              </w:rPr>
            </w:pPr>
          </w:p>
        </w:tc>
      </w:tr>
      <w:tr w:rsidR="00BC2ECF" w:rsidRPr="00BC2ECF" w14:paraId="7169042A" w14:textId="77777777" w:rsidTr="00E83BF7">
        <w:trPr>
          <w:trHeight w:val="240"/>
        </w:trPr>
        <w:tc>
          <w:tcPr>
            <w:tcW w:w="5350" w:type="dxa"/>
            <w:tcBorders>
              <w:top w:val="nil"/>
              <w:left w:val="nil"/>
              <w:bottom w:val="nil"/>
              <w:right w:val="nil"/>
            </w:tcBorders>
            <w:shd w:val="clear" w:color="auto" w:fill="auto"/>
            <w:noWrap/>
            <w:vAlign w:val="bottom"/>
            <w:hideMark/>
          </w:tcPr>
          <w:p w14:paraId="0193DA0F" w14:textId="77777777" w:rsidR="00BC2ECF" w:rsidRPr="00BC2ECF" w:rsidRDefault="00BC2ECF" w:rsidP="002A0451">
            <w:pPr>
              <w:spacing w:before="60" w:after="60"/>
              <w:rPr>
                <w:rFonts w:cs="Open Sans"/>
                <w:sz w:val="18"/>
                <w:szCs w:val="18"/>
                <w:lang w:val="en-US"/>
              </w:rPr>
            </w:pPr>
            <w:r w:rsidRPr="00BC2ECF">
              <w:rPr>
                <w:rFonts w:cs="Open Sans"/>
                <w:sz w:val="18"/>
                <w:szCs w:val="18"/>
                <w:lang w:val="en-US"/>
              </w:rPr>
              <w:t>Balance carried forward from previous period</w:t>
            </w:r>
          </w:p>
        </w:tc>
        <w:tc>
          <w:tcPr>
            <w:tcW w:w="708" w:type="dxa"/>
            <w:tcBorders>
              <w:top w:val="nil"/>
              <w:left w:val="nil"/>
              <w:bottom w:val="nil"/>
              <w:right w:val="nil"/>
            </w:tcBorders>
            <w:shd w:val="clear" w:color="auto" w:fill="auto"/>
            <w:noWrap/>
            <w:vAlign w:val="bottom"/>
            <w:hideMark/>
          </w:tcPr>
          <w:p w14:paraId="2021320A" w14:textId="77777777" w:rsidR="00BC2ECF" w:rsidRPr="00BC2ECF" w:rsidRDefault="00BC2ECF" w:rsidP="002A0451">
            <w:pPr>
              <w:spacing w:before="60" w:after="60"/>
              <w:rPr>
                <w:rFonts w:cs="Open Sans"/>
                <w:sz w:val="18"/>
                <w:szCs w:val="18"/>
                <w:lang w:val="en-US"/>
              </w:rPr>
            </w:pPr>
          </w:p>
        </w:tc>
        <w:tc>
          <w:tcPr>
            <w:tcW w:w="929" w:type="dxa"/>
            <w:tcBorders>
              <w:top w:val="nil"/>
              <w:left w:val="nil"/>
              <w:bottom w:val="nil"/>
              <w:right w:val="nil"/>
            </w:tcBorders>
            <w:shd w:val="clear" w:color="auto" w:fill="auto"/>
            <w:noWrap/>
            <w:vAlign w:val="bottom"/>
            <w:hideMark/>
          </w:tcPr>
          <w:p w14:paraId="34897324"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 xml:space="preserve">1,042 </w:t>
            </w:r>
          </w:p>
        </w:tc>
        <w:tc>
          <w:tcPr>
            <w:tcW w:w="861" w:type="dxa"/>
            <w:tcBorders>
              <w:top w:val="nil"/>
              <w:left w:val="nil"/>
              <w:bottom w:val="nil"/>
              <w:right w:val="nil"/>
            </w:tcBorders>
            <w:shd w:val="clear" w:color="auto" w:fill="auto"/>
            <w:noWrap/>
            <w:vAlign w:val="bottom"/>
            <w:hideMark/>
          </w:tcPr>
          <w:p w14:paraId="1812F253" w14:textId="77777777" w:rsidR="00BC2ECF" w:rsidRPr="00BC2ECF" w:rsidRDefault="00BC2ECF" w:rsidP="002A0451">
            <w:pPr>
              <w:spacing w:before="60" w:after="60"/>
              <w:jc w:val="right"/>
              <w:rPr>
                <w:rFonts w:cs="Open Sans"/>
                <w:sz w:val="18"/>
                <w:szCs w:val="18"/>
              </w:rPr>
            </w:pPr>
            <w:r w:rsidRPr="00BC2ECF">
              <w:rPr>
                <w:rFonts w:cs="Open Sans"/>
                <w:sz w:val="18"/>
                <w:szCs w:val="18"/>
              </w:rPr>
              <w:t xml:space="preserve">2,227 </w:t>
            </w:r>
          </w:p>
        </w:tc>
        <w:tc>
          <w:tcPr>
            <w:tcW w:w="374" w:type="dxa"/>
            <w:tcBorders>
              <w:top w:val="nil"/>
              <w:left w:val="nil"/>
              <w:bottom w:val="nil"/>
              <w:right w:val="nil"/>
            </w:tcBorders>
            <w:shd w:val="clear" w:color="auto" w:fill="auto"/>
            <w:noWrap/>
            <w:vAlign w:val="bottom"/>
            <w:hideMark/>
          </w:tcPr>
          <w:p w14:paraId="29E72BDD" w14:textId="77777777" w:rsidR="00BC2ECF" w:rsidRPr="00BC2ECF" w:rsidRDefault="00BC2ECF" w:rsidP="002A0451">
            <w:pPr>
              <w:spacing w:before="60" w:after="60"/>
              <w:jc w:val="right"/>
              <w:rPr>
                <w:rFonts w:cs="Open Sans"/>
                <w:sz w:val="18"/>
                <w:szCs w:val="18"/>
              </w:rPr>
            </w:pPr>
          </w:p>
        </w:tc>
        <w:tc>
          <w:tcPr>
            <w:tcW w:w="1498" w:type="dxa"/>
            <w:tcBorders>
              <w:top w:val="nil"/>
              <w:left w:val="nil"/>
              <w:bottom w:val="nil"/>
              <w:right w:val="nil"/>
            </w:tcBorders>
            <w:shd w:val="clear" w:color="auto" w:fill="auto"/>
            <w:noWrap/>
            <w:vAlign w:val="bottom"/>
            <w:hideMark/>
          </w:tcPr>
          <w:p w14:paraId="248A86FB" w14:textId="77777777" w:rsidR="00BC2ECF" w:rsidRPr="00BC2ECF" w:rsidRDefault="00BC2ECF" w:rsidP="002A0451">
            <w:pPr>
              <w:spacing w:before="60" w:after="60"/>
              <w:jc w:val="right"/>
              <w:rPr>
                <w:rFonts w:cs="Open Sans"/>
                <w:sz w:val="18"/>
                <w:szCs w:val="18"/>
              </w:rPr>
            </w:pPr>
            <w:r w:rsidRPr="00BC2ECF">
              <w:rPr>
                <w:rFonts w:cs="Open Sans"/>
                <w:sz w:val="18"/>
                <w:szCs w:val="18"/>
              </w:rPr>
              <w:t xml:space="preserve">833 </w:t>
            </w:r>
          </w:p>
        </w:tc>
      </w:tr>
      <w:tr w:rsidR="00BC2ECF" w:rsidRPr="00BC2ECF" w14:paraId="64D67F92" w14:textId="77777777" w:rsidTr="00E83BF7">
        <w:trPr>
          <w:trHeight w:val="240"/>
        </w:trPr>
        <w:tc>
          <w:tcPr>
            <w:tcW w:w="5350" w:type="dxa"/>
            <w:tcBorders>
              <w:top w:val="nil"/>
              <w:left w:val="nil"/>
              <w:bottom w:val="nil"/>
              <w:right w:val="nil"/>
            </w:tcBorders>
            <w:shd w:val="clear" w:color="auto" w:fill="auto"/>
            <w:noWrap/>
            <w:vAlign w:val="bottom"/>
            <w:hideMark/>
          </w:tcPr>
          <w:p w14:paraId="64D1B18F" w14:textId="77777777" w:rsidR="00BC2ECF" w:rsidRPr="00BC2ECF" w:rsidRDefault="00BC2ECF" w:rsidP="002A0451">
            <w:pPr>
              <w:spacing w:before="60" w:after="60"/>
              <w:rPr>
                <w:rFonts w:cs="Open Sans"/>
                <w:sz w:val="18"/>
                <w:szCs w:val="18"/>
              </w:rPr>
            </w:pPr>
            <w:r w:rsidRPr="00BC2ECF">
              <w:rPr>
                <w:rFonts w:cs="Open Sans"/>
                <w:sz w:val="18"/>
                <w:szCs w:val="18"/>
              </w:rPr>
              <w:t>Adjustment for errors</w:t>
            </w:r>
          </w:p>
        </w:tc>
        <w:tc>
          <w:tcPr>
            <w:tcW w:w="708" w:type="dxa"/>
            <w:tcBorders>
              <w:top w:val="nil"/>
              <w:left w:val="nil"/>
              <w:bottom w:val="nil"/>
              <w:right w:val="nil"/>
            </w:tcBorders>
            <w:shd w:val="clear" w:color="auto" w:fill="auto"/>
            <w:noWrap/>
            <w:vAlign w:val="bottom"/>
            <w:hideMark/>
          </w:tcPr>
          <w:p w14:paraId="5B95AB91" w14:textId="77777777" w:rsidR="00BC2ECF" w:rsidRPr="00BC2ECF" w:rsidRDefault="00BC2ECF" w:rsidP="002A0451">
            <w:pPr>
              <w:spacing w:before="60" w:after="60"/>
              <w:rPr>
                <w:rFonts w:cs="Open Sans"/>
                <w:sz w:val="18"/>
                <w:szCs w:val="18"/>
              </w:rPr>
            </w:pPr>
          </w:p>
        </w:tc>
        <w:tc>
          <w:tcPr>
            <w:tcW w:w="929" w:type="dxa"/>
            <w:tcBorders>
              <w:top w:val="nil"/>
              <w:left w:val="nil"/>
              <w:bottom w:val="nil"/>
              <w:right w:val="nil"/>
            </w:tcBorders>
            <w:shd w:val="clear" w:color="auto" w:fill="auto"/>
            <w:noWrap/>
            <w:vAlign w:val="bottom"/>
            <w:hideMark/>
          </w:tcPr>
          <w:p w14:paraId="17E3B3BE"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(5)</w:t>
            </w:r>
          </w:p>
        </w:tc>
        <w:tc>
          <w:tcPr>
            <w:tcW w:w="861" w:type="dxa"/>
            <w:tcBorders>
              <w:top w:val="nil"/>
              <w:left w:val="nil"/>
              <w:bottom w:val="nil"/>
              <w:right w:val="nil"/>
            </w:tcBorders>
            <w:shd w:val="clear" w:color="auto" w:fill="auto"/>
            <w:noWrap/>
            <w:vAlign w:val="bottom"/>
            <w:hideMark/>
          </w:tcPr>
          <w:p w14:paraId="1573403D" w14:textId="77777777" w:rsidR="00BC2ECF" w:rsidRPr="00BC2ECF" w:rsidRDefault="00BC2ECF" w:rsidP="002A0451">
            <w:pPr>
              <w:spacing w:before="60" w:after="60"/>
              <w:jc w:val="right"/>
              <w:rPr>
                <w:rFonts w:cs="Open Sans"/>
                <w:sz w:val="18"/>
                <w:szCs w:val="18"/>
              </w:rPr>
            </w:pPr>
            <w:r w:rsidRPr="00BC2ECF">
              <w:rPr>
                <w:rFonts w:cs="Open Sans"/>
                <w:sz w:val="18"/>
                <w:szCs w:val="18"/>
              </w:rPr>
              <w:t xml:space="preserve"> -</w:t>
            </w:r>
          </w:p>
        </w:tc>
        <w:tc>
          <w:tcPr>
            <w:tcW w:w="374" w:type="dxa"/>
            <w:tcBorders>
              <w:top w:val="nil"/>
              <w:left w:val="nil"/>
              <w:bottom w:val="nil"/>
              <w:right w:val="nil"/>
            </w:tcBorders>
            <w:shd w:val="clear" w:color="auto" w:fill="auto"/>
            <w:noWrap/>
            <w:vAlign w:val="bottom"/>
            <w:hideMark/>
          </w:tcPr>
          <w:p w14:paraId="01743131" w14:textId="77777777" w:rsidR="00BC2ECF" w:rsidRPr="00BC2ECF" w:rsidRDefault="00BC2ECF" w:rsidP="002A0451">
            <w:pPr>
              <w:spacing w:before="60" w:after="60"/>
              <w:jc w:val="right"/>
              <w:rPr>
                <w:rFonts w:cs="Open Sans"/>
                <w:sz w:val="18"/>
                <w:szCs w:val="18"/>
              </w:rPr>
            </w:pPr>
          </w:p>
        </w:tc>
        <w:tc>
          <w:tcPr>
            <w:tcW w:w="1498" w:type="dxa"/>
            <w:tcBorders>
              <w:top w:val="nil"/>
              <w:left w:val="nil"/>
              <w:bottom w:val="nil"/>
              <w:right w:val="nil"/>
            </w:tcBorders>
            <w:shd w:val="clear" w:color="auto" w:fill="auto"/>
            <w:noWrap/>
            <w:vAlign w:val="bottom"/>
            <w:hideMark/>
          </w:tcPr>
          <w:p w14:paraId="618FCDC9" w14:textId="77777777" w:rsidR="00BC2ECF" w:rsidRPr="00BC2ECF" w:rsidRDefault="00BC2ECF" w:rsidP="002A0451">
            <w:pPr>
              <w:spacing w:before="60" w:after="60"/>
              <w:jc w:val="right"/>
              <w:rPr>
                <w:rFonts w:cs="Open Sans"/>
                <w:sz w:val="18"/>
                <w:szCs w:val="18"/>
              </w:rPr>
            </w:pPr>
            <w:r w:rsidRPr="00BC2ECF">
              <w:rPr>
                <w:rFonts w:cs="Open Sans"/>
                <w:sz w:val="18"/>
                <w:szCs w:val="18"/>
              </w:rPr>
              <w:t xml:space="preserve"> -</w:t>
            </w:r>
          </w:p>
        </w:tc>
      </w:tr>
      <w:tr w:rsidR="00BC2ECF" w:rsidRPr="00BC2ECF" w14:paraId="2E45DD04" w14:textId="77777777" w:rsidTr="00E83BF7">
        <w:trPr>
          <w:trHeight w:val="240"/>
        </w:trPr>
        <w:tc>
          <w:tcPr>
            <w:tcW w:w="5350" w:type="dxa"/>
            <w:tcBorders>
              <w:top w:val="nil"/>
              <w:left w:val="nil"/>
              <w:bottom w:val="nil"/>
              <w:right w:val="nil"/>
            </w:tcBorders>
            <w:shd w:val="clear" w:color="auto" w:fill="auto"/>
            <w:noWrap/>
            <w:vAlign w:val="bottom"/>
            <w:hideMark/>
          </w:tcPr>
          <w:p w14:paraId="13E8EA65" w14:textId="77777777" w:rsidR="00BC2ECF" w:rsidRPr="00BC2ECF" w:rsidRDefault="00BC2ECF" w:rsidP="002A0451">
            <w:pPr>
              <w:spacing w:before="60" w:after="60"/>
              <w:rPr>
                <w:rFonts w:cs="Open Sans"/>
                <w:sz w:val="18"/>
                <w:szCs w:val="18"/>
                <w:lang w:val="en-US"/>
              </w:rPr>
            </w:pPr>
            <w:r w:rsidRPr="00BC2ECF">
              <w:rPr>
                <w:rFonts w:cs="Open Sans"/>
                <w:sz w:val="18"/>
                <w:szCs w:val="18"/>
                <w:lang w:val="en-US"/>
              </w:rPr>
              <w:t>Adjustment for changes in accounting policies</w:t>
            </w:r>
          </w:p>
        </w:tc>
        <w:tc>
          <w:tcPr>
            <w:tcW w:w="708" w:type="dxa"/>
            <w:tcBorders>
              <w:top w:val="nil"/>
              <w:left w:val="nil"/>
              <w:bottom w:val="nil"/>
              <w:right w:val="nil"/>
            </w:tcBorders>
            <w:shd w:val="clear" w:color="auto" w:fill="auto"/>
            <w:noWrap/>
            <w:vAlign w:val="bottom"/>
            <w:hideMark/>
          </w:tcPr>
          <w:p w14:paraId="6974DCCF" w14:textId="77777777" w:rsidR="00BC2ECF" w:rsidRPr="00BC2ECF" w:rsidRDefault="00BC2ECF" w:rsidP="002A0451">
            <w:pPr>
              <w:spacing w:before="60" w:after="60"/>
              <w:rPr>
                <w:rFonts w:cs="Open Sans"/>
                <w:sz w:val="18"/>
                <w:szCs w:val="18"/>
                <w:lang w:val="en-US"/>
              </w:rPr>
            </w:pPr>
          </w:p>
        </w:tc>
        <w:tc>
          <w:tcPr>
            <w:tcW w:w="929" w:type="dxa"/>
            <w:tcBorders>
              <w:top w:val="nil"/>
              <w:left w:val="nil"/>
              <w:bottom w:val="nil"/>
              <w:right w:val="nil"/>
            </w:tcBorders>
            <w:shd w:val="clear" w:color="auto" w:fill="auto"/>
            <w:noWrap/>
            <w:vAlign w:val="bottom"/>
            <w:hideMark/>
          </w:tcPr>
          <w:p w14:paraId="4347F346"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 xml:space="preserve">2,041 </w:t>
            </w:r>
          </w:p>
        </w:tc>
        <w:tc>
          <w:tcPr>
            <w:tcW w:w="861" w:type="dxa"/>
            <w:tcBorders>
              <w:top w:val="nil"/>
              <w:left w:val="nil"/>
              <w:bottom w:val="nil"/>
              <w:right w:val="nil"/>
            </w:tcBorders>
            <w:shd w:val="clear" w:color="auto" w:fill="auto"/>
            <w:noWrap/>
            <w:vAlign w:val="bottom"/>
            <w:hideMark/>
          </w:tcPr>
          <w:p w14:paraId="3A4CAADB" w14:textId="77777777" w:rsidR="00BC2ECF" w:rsidRPr="00BC2ECF" w:rsidRDefault="00BC2ECF" w:rsidP="002A0451">
            <w:pPr>
              <w:spacing w:before="60" w:after="60"/>
              <w:jc w:val="right"/>
              <w:rPr>
                <w:rFonts w:cs="Open Sans"/>
                <w:sz w:val="18"/>
                <w:szCs w:val="18"/>
              </w:rPr>
            </w:pPr>
            <w:r w:rsidRPr="00BC2ECF">
              <w:rPr>
                <w:rFonts w:cs="Open Sans"/>
                <w:sz w:val="18"/>
                <w:szCs w:val="18"/>
              </w:rPr>
              <w:t xml:space="preserve"> -</w:t>
            </w:r>
          </w:p>
        </w:tc>
        <w:tc>
          <w:tcPr>
            <w:tcW w:w="374" w:type="dxa"/>
            <w:tcBorders>
              <w:top w:val="nil"/>
              <w:left w:val="nil"/>
              <w:bottom w:val="nil"/>
              <w:right w:val="nil"/>
            </w:tcBorders>
            <w:shd w:val="clear" w:color="auto" w:fill="auto"/>
            <w:noWrap/>
            <w:vAlign w:val="bottom"/>
            <w:hideMark/>
          </w:tcPr>
          <w:p w14:paraId="2A437903" w14:textId="77777777" w:rsidR="00BC2ECF" w:rsidRPr="00BC2ECF" w:rsidRDefault="00BC2ECF" w:rsidP="002A0451">
            <w:pPr>
              <w:spacing w:before="60" w:after="60"/>
              <w:jc w:val="right"/>
              <w:rPr>
                <w:rFonts w:cs="Open Sans"/>
                <w:sz w:val="18"/>
                <w:szCs w:val="18"/>
              </w:rPr>
            </w:pPr>
          </w:p>
        </w:tc>
        <w:tc>
          <w:tcPr>
            <w:tcW w:w="1498" w:type="dxa"/>
            <w:tcBorders>
              <w:top w:val="nil"/>
              <w:left w:val="nil"/>
              <w:bottom w:val="nil"/>
              <w:right w:val="nil"/>
            </w:tcBorders>
            <w:shd w:val="clear" w:color="auto" w:fill="auto"/>
            <w:noWrap/>
            <w:vAlign w:val="bottom"/>
            <w:hideMark/>
          </w:tcPr>
          <w:p w14:paraId="79863FAE" w14:textId="77777777" w:rsidR="00BC2ECF" w:rsidRPr="00BC2ECF" w:rsidRDefault="00BC2ECF" w:rsidP="002A0451">
            <w:pPr>
              <w:spacing w:before="60" w:after="60"/>
              <w:jc w:val="right"/>
              <w:rPr>
                <w:rFonts w:cs="Open Sans"/>
                <w:sz w:val="18"/>
                <w:szCs w:val="18"/>
              </w:rPr>
            </w:pPr>
            <w:r w:rsidRPr="00BC2ECF">
              <w:rPr>
                <w:rFonts w:cs="Open Sans"/>
                <w:sz w:val="18"/>
                <w:szCs w:val="18"/>
              </w:rPr>
              <w:t xml:space="preserve"> -</w:t>
            </w:r>
          </w:p>
        </w:tc>
      </w:tr>
      <w:tr w:rsidR="00BC2ECF" w:rsidRPr="00BC2ECF" w14:paraId="05F61D2C" w14:textId="77777777" w:rsidTr="00E83BF7">
        <w:trPr>
          <w:trHeight w:val="240"/>
        </w:trPr>
        <w:tc>
          <w:tcPr>
            <w:tcW w:w="5350" w:type="dxa"/>
            <w:tcBorders>
              <w:top w:val="single" w:sz="4" w:space="0" w:color="auto"/>
              <w:left w:val="nil"/>
              <w:right w:val="nil"/>
            </w:tcBorders>
            <w:shd w:val="clear" w:color="auto" w:fill="auto"/>
            <w:noWrap/>
            <w:vAlign w:val="bottom"/>
            <w:hideMark/>
          </w:tcPr>
          <w:p w14:paraId="493C9E05" w14:textId="77777777" w:rsidR="00BC2ECF" w:rsidRPr="00BC2ECF" w:rsidRDefault="00BC2ECF" w:rsidP="002A0451">
            <w:pPr>
              <w:spacing w:before="60" w:after="60"/>
              <w:rPr>
                <w:rFonts w:cs="Open Sans"/>
                <w:b/>
                <w:bCs/>
                <w:sz w:val="18"/>
                <w:szCs w:val="18"/>
              </w:rPr>
            </w:pPr>
            <w:r w:rsidRPr="00BC2ECF">
              <w:rPr>
                <w:rFonts w:cs="Open Sans"/>
                <w:b/>
                <w:bCs/>
                <w:sz w:val="18"/>
                <w:szCs w:val="18"/>
              </w:rPr>
              <w:t>Adjusted opening balance</w:t>
            </w:r>
          </w:p>
        </w:tc>
        <w:tc>
          <w:tcPr>
            <w:tcW w:w="708" w:type="dxa"/>
            <w:tcBorders>
              <w:top w:val="single" w:sz="4" w:space="0" w:color="auto"/>
              <w:left w:val="nil"/>
              <w:right w:val="nil"/>
            </w:tcBorders>
            <w:shd w:val="clear" w:color="auto" w:fill="auto"/>
            <w:noWrap/>
            <w:vAlign w:val="bottom"/>
            <w:hideMark/>
          </w:tcPr>
          <w:p w14:paraId="35870F2B" w14:textId="77777777" w:rsidR="00BC2ECF" w:rsidRPr="00BC2ECF" w:rsidRDefault="00BC2ECF" w:rsidP="002A0451">
            <w:pPr>
              <w:spacing w:before="60" w:after="60"/>
              <w:rPr>
                <w:rFonts w:cs="Open Sans"/>
                <w:b/>
                <w:bCs/>
                <w:sz w:val="18"/>
                <w:szCs w:val="18"/>
              </w:rPr>
            </w:pPr>
            <w:r w:rsidRPr="00BC2ECF">
              <w:rPr>
                <w:rFonts w:cs="Open Sans"/>
                <w:b/>
                <w:bCs/>
                <w:sz w:val="18"/>
                <w:szCs w:val="18"/>
              </w:rPr>
              <w:t> </w:t>
            </w:r>
          </w:p>
        </w:tc>
        <w:tc>
          <w:tcPr>
            <w:tcW w:w="929" w:type="dxa"/>
            <w:tcBorders>
              <w:top w:val="single" w:sz="4" w:space="0" w:color="auto"/>
              <w:left w:val="nil"/>
              <w:right w:val="nil"/>
            </w:tcBorders>
            <w:shd w:val="clear" w:color="auto" w:fill="auto"/>
            <w:noWrap/>
            <w:vAlign w:val="bottom"/>
            <w:hideMark/>
          </w:tcPr>
          <w:p w14:paraId="195DA6EF"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 xml:space="preserve">3,078 </w:t>
            </w:r>
          </w:p>
        </w:tc>
        <w:tc>
          <w:tcPr>
            <w:tcW w:w="861" w:type="dxa"/>
            <w:tcBorders>
              <w:top w:val="single" w:sz="4" w:space="0" w:color="auto"/>
              <w:left w:val="nil"/>
              <w:right w:val="nil"/>
            </w:tcBorders>
            <w:shd w:val="clear" w:color="auto" w:fill="auto"/>
            <w:noWrap/>
            <w:vAlign w:val="bottom"/>
            <w:hideMark/>
          </w:tcPr>
          <w:p w14:paraId="38D9EF26" w14:textId="77777777" w:rsidR="00BC2ECF" w:rsidRPr="00BC2ECF" w:rsidRDefault="00BC2ECF" w:rsidP="002A0451">
            <w:pPr>
              <w:spacing w:before="60" w:after="60"/>
              <w:jc w:val="right"/>
              <w:rPr>
                <w:rFonts w:cs="Open Sans"/>
                <w:sz w:val="18"/>
                <w:szCs w:val="18"/>
              </w:rPr>
            </w:pPr>
            <w:r w:rsidRPr="00BC2ECF">
              <w:rPr>
                <w:rFonts w:cs="Open Sans"/>
                <w:sz w:val="18"/>
                <w:szCs w:val="18"/>
              </w:rPr>
              <w:t xml:space="preserve">2,227 </w:t>
            </w:r>
          </w:p>
        </w:tc>
        <w:tc>
          <w:tcPr>
            <w:tcW w:w="374" w:type="dxa"/>
            <w:tcBorders>
              <w:top w:val="nil"/>
              <w:left w:val="nil"/>
              <w:right w:val="nil"/>
            </w:tcBorders>
            <w:shd w:val="clear" w:color="auto" w:fill="auto"/>
            <w:noWrap/>
            <w:vAlign w:val="bottom"/>
            <w:hideMark/>
          </w:tcPr>
          <w:p w14:paraId="1BB853DB" w14:textId="77777777" w:rsidR="00BC2ECF" w:rsidRPr="00BC2ECF" w:rsidRDefault="00BC2ECF" w:rsidP="002A0451">
            <w:pPr>
              <w:spacing w:before="60" w:after="60"/>
              <w:jc w:val="right"/>
              <w:rPr>
                <w:rFonts w:cs="Open Sans"/>
                <w:sz w:val="18"/>
                <w:szCs w:val="18"/>
              </w:rPr>
            </w:pPr>
          </w:p>
        </w:tc>
        <w:tc>
          <w:tcPr>
            <w:tcW w:w="1498" w:type="dxa"/>
            <w:tcBorders>
              <w:top w:val="single" w:sz="4" w:space="0" w:color="auto"/>
              <w:left w:val="nil"/>
              <w:right w:val="nil"/>
            </w:tcBorders>
            <w:shd w:val="clear" w:color="auto" w:fill="auto"/>
            <w:noWrap/>
            <w:vAlign w:val="bottom"/>
            <w:hideMark/>
          </w:tcPr>
          <w:p w14:paraId="0975C43D" w14:textId="77777777" w:rsidR="00BC2ECF" w:rsidRPr="00BC2ECF" w:rsidRDefault="00BC2ECF" w:rsidP="002A0451">
            <w:pPr>
              <w:spacing w:before="60" w:after="60"/>
              <w:jc w:val="right"/>
              <w:rPr>
                <w:rFonts w:cs="Open Sans"/>
                <w:sz w:val="18"/>
                <w:szCs w:val="18"/>
              </w:rPr>
            </w:pPr>
            <w:r w:rsidRPr="00BC2ECF">
              <w:rPr>
                <w:rFonts w:cs="Open Sans"/>
                <w:sz w:val="18"/>
                <w:szCs w:val="18"/>
              </w:rPr>
              <w:t xml:space="preserve">833 </w:t>
            </w:r>
          </w:p>
        </w:tc>
      </w:tr>
      <w:tr w:rsidR="00BC2ECF" w:rsidRPr="00BC2ECF" w14:paraId="5494D145" w14:textId="77777777" w:rsidTr="00E83BF7">
        <w:trPr>
          <w:trHeight w:val="240"/>
        </w:trPr>
        <w:tc>
          <w:tcPr>
            <w:tcW w:w="9720" w:type="dxa"/>
            <w:gridSpan w:val="6"/>
            <w:tcBorders>
              <w:top w:val="nil"/>
              <w:left w:val="nil"/>
              <w:right w:val="nil"/>
            </w:tcBorders>
            <w:shd w:val="clear" w:color="auto" w:fill="auto"/>
            <w:noWrap/>
            <w:vAlign w:val="bottom"/>
            <w:hideMark/>
          </w:tcPr>
          <w:p w14:paraId="4DC9DFA0" w14:textId="77777777" w:rsidR="00BC2ECF" w:rsidRPr="00BC2ECF" w:rsidRDefault="00BC2ECF" w:rsidP="002A0451">
            <w:pPr>
              <w:spacing w:before="60" w:after="60"/>
              <w:rPr>
                <w:rFonts w:cs="Open Sans"/>
                <w:sz w:val="18"/>
                <w:szCs w:val="18"/>
              </w:rPr>
            </w:pPr>
          </w:p>
        </w:tc>
      </w:tr>
      <w:tr w:rsidR="00BC2ECF" w:rsidRPr="00BC2ECF" w14:paraId="00F589E3" w14:textId="77777777" w:rsidTr="00E83BF7">
        <w:trPr>
          <w:trHeight w:val="240"/>
        </w:trPr>
        <w:tc>
          <w:tcPr>
            <w:tcW w:w="5350" w:type="dxa"/>
            <w:tcBorders>
              <w:left w:val="nil"/>
              <w:right w:val="nil"/>
            </w:tcBorders>
            <w:shd w:val="clear" w:color="auto" w:fill="auto"/>
            <w:noWrap/>
            <w:vAlign w:val="bottom"/>
            <w:hideMark/>
          </w:tcPr>
          <w:p w14:paraId="6C2D1D3B" w14:textId="77777777" w:rsidR="00BC2ECF" w:rsidRPr="00BC2ECF" w:rsidRDefault="00BC2ECF" w:rsidP="002A0451">
            <w:pPr>
              <w:spacing w:before="60" w:after="60"/>
              <w:rPr>
                <w:rFonts w:cs="Open Sans"/>
                <w:b/>
                <w:bCs/>
                <w:sz w:val="18"/>
                <w:szCs w:val="18"/>
              </w:rPr>
            </w:pPr>
            <w:r w:rsidRPr="00BC2ECF">
              <w:rPr>
                <w:rFonts w:cs="Open Sans"/>
                <w:b/>
                <w:bCs/>
                <w:sz w:val="18"/>
                <w:szCs w:val="18"/>
              </w:rPr>
              <w:t>Comprehensive income</w:t>
            </w:r>
          </w:p>
        </w:tc>
        <w:tc>
          <w:tcPr>
            <w:tcW w:w="708" w:type="dxa"/>
            <w:tcBorders>
              <w:left w:val="nil"/>
              <w:right w:val="nil"/>
            </w:tcBorders>
            <w:shd w:val="clear" w:color="auto" w:fill="auto"/>
            <w:noWrap/>
            <w:vAlign w:val="bottom"/>
            <w:hideMark/>
          </w:tcPr>
          <w:p w14:paraId="19C7401F" w14:textId="77777777" w:rsidR="00BC2ECF" w:rsidRPr="00BC2ECF" w:rsidRDefault="00BC2ECF" w:rsidP="002A0451">
            <w:pPr>
              <w:spacing w:before="60" w:after="60"/>
              <w:rPr>
                <w:rFonts w:cs="Open Sans"/>
                <w:b/>
                <w:bCs/>
                <w:sz w:val="18"/>
                <w:szCs w:val="18"/>
              </w:rPr>
            </w:pPr>
          </w:p>
        </w:tc>
        <w:tc>
          <w:tcPr>
            <w:tcW w:w="929" w:type="dxa"/>
            <w:tcBorders>
              <w:left w:val="nil"/>
              <w:right w:val="nil"/>
            </w:tcBorders>
            <w:shd w:val="clear" w:color="auto" w:fill="auto"/>
            <w:noWrap/>
            <w:vAlign w:val="bottom"/>
            <w:hideMark/>
          </w:tcPr>
          <w:p w14:paraId="0BF39718" w14:textId="77777777" w:rsidR="00BC2ECF" w:rsidRPr="00BC2ECF" w:rsidRDefault="00BC2ECF" w:rsidP="002A0451">
            <w:pPr>
              <w:spacing w:before="60" w:after="60"/>
              <w:rPr>
                <w:rFonts w:cs="Open Sans"/>
                <w:sz w:val="18"/>
                <w:szCs w:val="18"/>
              </w:rPr>
            </w:pPr>
          </w:p>
        </w:tc>
        <w:tc>
          <w:tcPr>
            <w:tcW w:w="861" w:type="dxa"/>
            <w:tcBorders>
              <w:left w:val="nil"/>
              <w:right w:val="nil"/>
            </w:tcBorders>
            <w:shd w:val="clear" w:color="auto" w:fill="auto"/>
            <w:noWrap/>
            <w:vAlign w:val="bottom"/>
            <w:hideMark/>
          </w:tcPr>
          <w:p w14:paraId="1AF81F2E" w14:textId="77777777" w:rsidR="00BC2ECF" w:rsidRPr="00BC2ECF" w:rsidRDefault="00BC2ECF" w:rsidP="002A0451">
            <w:pPr>
              <w:spacing w:before="60" w:after="60"/>
              <w:jc w:val="right"/>
              <w:rPr>
                <w:rFonts w:cs="Open Sans"/>
                <w:sz w:val="18"/>
                <w:szCs w:val="18"/>
              </w:rPr>
            </w:pPr>
          </w:p>
        </w:tc>
        <w:tc>
          <w:tcPr>
            <w:tcW w:w="374" w:type="dxa"/>
            <w:tcBorders>
              <w:left w:val="nil"/>
              <w:right w:val="nil"/>
            </w:tcBorders>
            <w:shd w:val="clear" w:color="auto" w:fill="auto"/>
            <w:noWrap/>
            <w:vAlign w:val="bottom"/>
            <w:hideMark/>
          </w:tcPr>
          <w:p w14:paraId="3BD0E8AD" w14:textId="77777777" w:rsidR="00BC2ECF" w:rsidRPr="00BC2ECF" w:rsidRDefault="00BC2ECF" w:rsidP="002A0451">
            <w:pPr>
              <w:spacing w:before="60" w:after="60"/>
              <w:jc w:val="right"/>
              <w:rPr>
                <w:rFonts w:cs="Open Sans"/>
                <w:sz w:val="18"/>
                <w:szCs w:val="18"/>
              </w:rPr>
            </w:pPr>
          </w:p>
        </w:tc>
        <w:tc>
          <w:tcPr>
            <w:tcW w:w="1498" w:type="dxa"/>
            <w:tcBorders>
              <w:left w:val="nil"/>
              <w:right w:val="nil"/>
            </w:tcBorders>
            <w:shd w:val="clear" w:color="auto" w:fill="auto"/>
            <w:noWrap/>
            <w:vAlign w:val="bottom"/>
            <w:hideMark/>
          </w:tcPr>
          <w:p w14:paraId="587AFAD4" w14:textId="77777777" w:rsidR="00BC2ECF" w:rsidRPr="00BC2ECF" w:rsidRDefault="00BC2ECF" w:rsidP="002A0451">
            <w:pPr>
              <w:spacing w:before="60" w:after="60"/>
              <w:jc w:val="right"/>
              <w:rPr>
                <w:rFonts w:cs="Open Sans"/>
                <w:sz w:val="18"/>
                <w:szCs w:val="18"/>
              </w:rPr>
            </w:pPr>
          </w:p>
        </w:tc>
      </w:tr>
      <w:tr w:rsidR="00BC2ECF" w:rsidRPr="00BC2ECF" w14:paraId="10FA5826" w14:textId="77777777" w:rsidTr="00E83BF7">
        <w:trPr>
          <w:trHeight w:val="240"/>
        </w:trPr>
        <w:tc>
          <w:tcPr>
            <w:tcW w:w="5350" w:type="dxa"/>
            <w:tcBorders>
              <w:left w:val="nil"/>
              <w:right w:val="nil"/>
            </w:tcBorders>
            <w:shd w:val="clear" w:color="auto" w:fill="auto"/>
            <w:noWrap/>
            <w:vAlign w:val="bottom"/>
            <w:hideMark/>
          </w:tcPr>
          <w:p w14:paraId="66B76809" w14:textId="77777777" w:rsidR="00BC2ECF" w:rsidRPr="00BC2ECF" w:rsidRDefault="00BC2ECF" w:rsidP="002A0451">
            <w:pPr>
              <w:spacing w:before="60" w:after="60"/>
              <w:rPr>
                <w:rFonts w:cs="Open Sans"/>
                <w:sz w:val="18"/>
                <w:szCs w:val="18"/>
                <w:lang w:val="en-US"/>
              </w:rPr>
            </w:pPr>
            <w:r w:rsidRPr="00BC2ECF">
              <w:rPr>
                <w:rFonts w:cs="Open Sans"/>
                <w:sz w:val="18"/>
                <w:szCs w:val="18"/>
                <w:lang w:val="en-US"/>
              </w:rPr>
              <w:t>Surplus/(Deficit) for the period</w:t>
            </w:r>
          </w:p>
        </w:tc>
        <w:tc>
          <w:tcPr>
            <w:tcW w:w="708" w:type="dxa"/>
            <w:tcBorders>
              <w:left w:val="nil"/>
              <w:right w:val="nil"/>
            </w:tcBorders>
            <w:shd w:val="clear" w:color="auto" w:fill="auto"/>
            <w:noWrap/>
            <w:vAlign w:val="bottom"/>
            <w:hideMark/>
          </w:tcPr>
          <w:p w14:paraId="251EFF4F" w14:textId="77777777" w:rsidR="00BC2ECF" w:rsidRPr="00BC2ECF" w:rsidRDefault="00BC2ECF" w:rsidP="002A0451">
            <w:pPr>
              <w:spacing w:before="60" w:after="60"/>
              <w:rPr>
                <w:rFonts w:cs="Open Sans"/>
                <w:sz w:val="18"/>
                <w:szCs w:val="18"/>
                <w:lang w:val="en-US"/>
              </w:rPr>
            </w:pPr>
          </w:p>
        </w:tc>
        <w:tc>
          <w:tcPr>
            <w:tcW w:w="929" w:type="dxa"/>
            <w:tcBorders>
              <w:left w:val="nil"/>
              <w:right w:val="nil"/>
            </w:tcBorders>
            <w:shd w:val="clear" w:color="auto" w:fill="auto"/>
            <w:noWrap/>
            <w:vAlign w:val="bottom"/>
            <w:hideMark/>
          </w:tcPr>
          <w:p w14:paraId="31353711"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(5,774)</w:t>
            </w:r>
          </w:p>
        </w:tc>
        <w:tc>
          <w:tcPr>
            <w:tcW w:w="861" w:type="dxa"/>
            <w:tcBorders>
              <w:left w:val="nil"/>
              <w:right w:val="nil"/>
            </w:tcBorders>
            <w:shd w:val="clear" w:color="auto" w:fill="auto"/>
            <w:noWrap/>
            <w:vAlign w:val="bottom"/>
            <w:hideMark/>
          </w:tcPr>
          <w:p w14:paraId="618E57F2" w14:textId="77777777" w:rsidR="00BC2ECF" w:rsidRPr="00BC2ECF" w:rsidRDefault="00BC2ECF" w:rsidP="002A0451">
            <w:pPr>
              <w:spacing w:before="60" w:after="60"/>
              <w:jc w:val="right"/>
              <w:rPr>
                <w:rFonts w:cs="Open Sans"/>
                <w:sz w:val="18"/>
                <w:szCs w:val="18"/>
              </w:rPr>
            </w:pPr>
            <w:r w:rsidRPr="00BC2ECF">
              <w:rPr>
                <w:rFonts w:cs="Open Sans"/>
                <w:sz w:val="18"/>
                <w:szCs w:val="18"/>
              </w:rPr>
              <w:t>(1,185)</w:t>
            </w:r>
          </w:p>
        </w:tc>
        <w:tc>
          <w:tcPr>
            <w:tcW w:w="374" w:type="dxa"/>
            <w:tcBorders>
              <w:left w:val="nil"/>
              <w:right w:val="nil"/>
            </w:tcBorders>
            <w:shd w:val="clear" w:color="auto" w:fill="auto"/>
            <w:noWrap/>
            <w:vAlign w:val="bottom"/>
            <w:hideMark/>
          </w:tcPr>
          <w:p w14:paraId="2CD0D7C6" w14:textId="77777777" w:rsidR="00BC2ECF" w:rsidRPr="00BC2ECF" w:rsidRDefault="00BC2ECF" w:rsidP="002A0451">
            <w:pPr>
              <w:spacing w:before="60" w:after="60"/>
              <w:jc w:val="right"/>
              <w:rPr>
                <w:rFonts w:cs="Open Sans"/>
                <w:sz w:val="18"/>
                <w:szCs w:val="18"/>
              </w:rPr>
            </w:pPr>
          </w:p>
        </w:tc>
        <w:tc>
          <w:tcPr>
            <w:tcW w:w="1498" w:type="dxa"/>
            <w:tcBorders>
              <w:left w:val="nil"/>
              <w:right w:val="nil"/>
            </w:tcBorders>
            <w:shd w:val="clear" w:color="auto" w:fill="auto"/>
            <w:noWrap/>
            <w:vAlign w:val="bottom"/>
            <w:hideMark/>
          </w:tcPr>
          <w:p w14:paraId="62F2A03E" w14:textId="77777777" w:rsidR="00BC2ECF" w:rsidRPr="00BC2ECF" w:rsidRDefault="00BC2ECF" w:rsidP="002A0451">
            <w:pPr>
              <w:spacing w:before="60" w:after="60"/>
              <w:jc w:val="right"/>
              <w:rPr>
                <w:rFonts w:cs="Open Sans"/>
                <w:sz w:val="18"/>
                <w:szCs w:val="18"/>
              </w:rPr>
            </w:pPr>
            <w:r w:rsidRPr="00BC2ECF">
              <w:rPr>
                <w:rFonts w:cs="Open Sans"/>
                <w:sz w:val="18"/>
                <w:szCs w:val="18"/>
              </w:rPr>
              <w:t>(958)</w:t>
            </w:r>
          </w:p>
        </w:tc>
      </w:tr>
      <w:tr w:rsidR="00BC2ECF" w:rsidRPr="00BC2ECF" w14:paraId="7F27F74D" w14:textId="77777777" w:rsidTr="00E83BF7">
        <w:trPr>
          <w:trHeight w:val="240"/>
        </w:trPr>
        <w:tc>
          <w:tcPr>
            <w:tcW w:w="5350" w:type="dxa"/>
            <w:tcBorders>
              <w:top w:val="nil"/>
              <w:left w:val="nil"/>
              <w:bottom w:val="single" w:sz="4" w:space="0" w:color="auto"/>
              <w:right w:val="nil"/>
            </w:tcBorders>
            <w:shd w:val="clear" w:color="auto" w:fill="auto"/>
            <w:noWrap/>
            <w:vAlign w:val="bottom"/>
            <w:hideMark/>
          </w:tcPr>
          <w:p w14:paraId="6F145350" w14:textId="77777777" w:rsidR="00BC2ECF" w:rsidRPr="00BC2ECF" w:rsidRDefault="00BC2ECF" w:rsidP="002A0451">
            <w:pPr>
              <w:spacing w:before="60" w:after="60"/>
              <w:rPr>
                <w:rFonts w:cs="Open Sans"/>
                <w:sz w:val="18"/>
                <w:szCs w:val="18"/>
              </w:rPr>
            </w:pPr>
            <w:r w:rsidRPr="00BC2ECF">
              <w:rPr>
                <w:rFonts w:cs="Open Sans"/>
                <w:sz w:val="18"/>
                <w:szCs w:val="18"/>
              </w:rPr>
              <w:t>Other comprehensive income</w:t>
            </w:r>
          </w:p>
        </w:tc>
        <w:tc>
          <w:tcPr>
            <w:tcW w:w="708" w:type="dxa"/>
            <w:tcBorders>
              <w:top w:val="nil"/>
              <w:left w:val="nil"/>
              <w:bottom w:val="single" w:sz="4" w:space="0" w:color="auto"/>
              <w:right w:val="nil"/>
            </w:tcBorders>
            <w:shd w:val="clear" w:color="auto" w:fill="auto"/>
            <w:noWrap/>
            <w:vAlign w:val="bottom"/>
            <w:hideMark/>
          </w:tcPr>
          <w:p w14:paraId="79CD1606" w14:textId="77777777" w:rsidR="00BC2ECF" w:rsidRPr="00BC2ECF" w:rsidRDefault="00BC2ECF" w:rsidP="002A0451">
            <w:pPr>
              <w:spacing w:before="60" w:after="60"/>
              <w:rPr>
                <w:rFonts w:cs="Open Sans"/>
                <w:sz w:val="18"/>
                <w:szCs w:val="18"/>
              </w:rPr>
            </w:pPr>
          </w:p>
        </w:tc>
        <w:tc>
          <w:tcPr>
            <w:tcW w:w="929" w:type="dxa"/>
            <w:tcBorders>
              <w:top w:val="nil"/>
              <w:left w:val="nil"/>
              <w:bottom w:val="single" w:sz="4" w:space="0" w:color="auto"/>
              <w:right w:val="nil"/>
            </w:tcBorders>
            <w:shd w:val="clear" w:color="auto" w:fill="auto"/>
            <w:noWrap/>
            <w:vAlign w:val="bottom"/>
            <w:hideMark/>
          </w:tcPr>
          <w:p w14:paraId="4BD2EF05"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 xml:space="preserve">171 </w:t>
            </w:r>
          </w:p>
        </w:tc>
        <w:tc>
          <w:tcPr>
            <w:tcW w:w="861" w:type="dxa"/>
            <w:tcBorders>
              <w:top w:val="nil"/>
              <w:left w:val="nil"/>
              <w:bottom w:val="single" w:sz="4" w:space="0" w:color="auto"/>
              <w:right w:val="nil"/>
            </w:tcBorders>
            <w:shd w:val="clear" w:color="auto" w:fill="auto"/>
            <w:noWrap/>
            <w:vAlign w:val="bottom"/>
            <w:hideMark/>
          </w:tcPr>
          <w:p w14:paraId="762882FB" w14:textId="77777777" w:rsidR="00BC2ECF" w:rsidRPr="00BC2ECF" w:rsidRDefault="00BC2ECF" w:rsidP="002A0451">
            <w:pPr>
              <w:spacing w:before="60" w:after="60"/>
              <w:jc w:val="right"/>
              <w:rPr>
                <w:rFonts w:cs="Open Sans"/>
                <w:sz w:val="18"/>
                <w:szCs w:val="18"/>
              </w:rPr>
            </w:pPr>
            <w:r w:rsidRPr="00BC2ECF">
              <w:rPr>
                <w:rFonts w:cs="Open Sans"/>
                <w:sz w:val="18"/>
                <w:szCs w:val="18"/>
              </w:rPr>
              <w:t xml:space="preserve"> -</w:t>
            </w:r>
          </w:p>
        </w:tc>
        <w:tc>
          <w:tcPr>
            <w:tcW w:w="374" w:type="dxa"/>
            <w:tcBorders>
              <w:top w:val="nil"/>
              <w:left w:val="nil"/>
              <w:bottom w:val="single" w:sz="4" w:space="0" w:color="auto"/>
              <w:right w:val="nil"/>
            </w:tcBorders>
            <w:shd w:val="clear" w:color="auto" w:fill="auto"/>
            <w:noWrap/>
            <w:vAlign w:val="bottom"/>
            <w:hideMark/>
          </w:tcPr>
          <w:p w14:paraId="0B35D42B" w14:textId="77777777" w:rsidR="00BC2ECF" w:rsidRPr="00BC2ECF" w:rsidRDefault="00BC2ECF" w:rsidP="002A0451">
            <w:pPr>
              <w:spacing w:before="60" w:after="60"/>
              <w:jc w:val="right"/>
              <w:rPr>
                <w:rFonts w:cs="Open Sans"/>
                <w:sz w:val="18"/>
                <w:szCs w:val="18"/>
              </w:rPr>
            </w:pPr>
          </w:p>
        </w:tc>
        <w:tc>
          <w:tcPr>
            <w:tcW w:w="1498" w:type="dxa"/>
            <w:tcBorders>
              <w:top w:val="nil"/>
              <w:left w:val="nil"/>
              <w:bottom w:val="single" w:sz="4" w:space="0" w:color="auto"/>
              <w:right w:val="nil"/>
            </w:tcBorders>
            <w:shd w:val="clear" w:color="auto" w:fill="auto"/>
            <w:noWrap/>
            <w:vAlign w:val="bottom"/>
            <w:hideMark/>
          </w:tcPr>
          <w:p w14:paraId="2B192833" w14:textId="77777777" w:rsidR="00BC2ECF" w:rsidRPr="00BC2ECF" w:rsidRDefault="00BC2ECF" w:rsidP="002A0451">
            <w:pPr>
              <w:spacing w:before="60" w:after="60"/>
              <w:jc w:val="right"/>
              <w:rPr>
                <w:rFonts w:cs="Open Sans"/>
                <w:sz w:val="18"/>
                <w:szCs w:val="18"/>
              </w:rPr>
            </w:pPr>
            <w:r w:rsidRPr="00BC2ECF">
              <w:rPr>
                <w:rFonts w:cs="Open Sans"/>
                <w:sz w:val="18"/>
                <w:szCs w:val="18"/>
              </w:rPr>
              <w:t xml:space="preserve"> -</w:t>
            </w:r>
          </w:p>
        </w:tc>
      </w:tr>
      <w:tr w:rsidR="00BC2ECF" w:rsidRPr="00BC2ECF" w14:paraId="3847327B" w14:textId="77777777" w:rsidTr="00E83BF7">
        <w:trPr>
          <w:trHeight w:val="240"/>
        </w:trPr>
        <w:tc>
          <w:tcPr>
            <w:tcW w:w="5350" w:type="dxa"/>
            <w:tcBorders>
              <w:top w:val="single" w:sz="4" w:space="0" w:color="auto"/>
              <w:left w:val="nil"/>
              <w:bottom w:val="single" w:sz="4" w:space="0" w:color="auto"/>
              <w:right w:val="nil"/>
            </w:tcBorders>
            <w:shd w:val="clear" w:color="auto" w:fill="auto"/>
            <w:noWrap/>
            <w:vAlign w:val="bottom"/>
            <w:hideMark/>
          </w:tcPr>
          <w:p w14:paraId="3B474FD1" w14:textId="77777777" w:rsidR="00BC2ECF" w:rsidRPr="00BC2ECF" w:rsidRDefault="00BC2ECF" w:rsidP="002A0451">
            <w:pPr>
              <w:spacing w:before="60" w:after="60"/>
              <w:rPr>
                <w:rFonts w:cs="Open Sans"/>
                <w:b/>
                <w:bCs/>
                <w:sz w:val="18"/>
                <w:szCs w:val="18"/>
              </w:rPr>
            </w:pPr>
            <w:r w:rsidRPr="00BC2ECF">
              <w:rPr>
                <w:rFonts w:cs="Open Sans"/>
                <w:b/>
                <w:bCs/>
                <w:sz w:val="18"/>
                <w:szCs w:val="18"/>
              </w:rPr>
              <w:t>Total comprehensive income</w:t>
            </w:r>
          </w:p>
        </w:tc>
        <w:tc>
          <w:tcPr>
            <w:tcW w:w="708" w:type="dxa"/>
            <w:tcBorders>
              <w:top w:val="single" w:sz="4" w:space="0" w:color="auto"/>
              <w:left w:val="nil"/>
              <w:bottom w:val="single" w:sz="4" w:space="0" w:color="auto"/>
              <w:right w:val="nil"/>
            </w:tcBorders>
            <w:shd w:val="clear" w:color="auto" w:fill="auto"/>
            <w:noWrap/>
            <w:vAlign w:val="bottom"/>
            <w:hideMark/>
          </w:tcPr>
          <w:p w14:paraId="39CDCEBB" w14:textId="77777777" w:rsidR="00BC2ECF" w:rsidRPr="00BC2ECF" w:rsidRDefault="00BC2ECF" w:rsidP="002A0451">
            <w:pPr>
              <w:spacing w:before="60" w:after="60"/>
              <w:rPr>
                <w:rFonts w:cs="Open Sans"/>
                <w:b/>
                <w:bCs/>
                <w:sz w:val="18"/>
                <w:szCs w:val="18"/>
              </w:rPr>
            </w:pPr>
            <w:r w:rsidRPr="00BC2ECF">
              <w:rPr>
                <w:rFonts w:cs="Open Sans"/>
                <w:b/>
                <w:bCs/>
                <w:sz w:val="18"/>
                <w:szCs w:val="18"/>
              </w:rPr>
              <w:t> </w:t>
            </w:r>
          </w:p>
        </w:tc>
        <w:tc>
          <w:tcPr>
            <w:tcW w:w="929" w:type="dxa"/>
            <w:tcBorders>
              <w:top w:val="single" w:sz="4" w:space="0" w:color="auto"/>
              <w:left w:val="nil"/>
              <w:bottom w:val="single" w:sz="4" w:space="0" w:color="auto"/>
              <w:right w:val="nil"/>
            </w:tcBorders>
            <w:shd w:val="clear" w:color="auto" w:fill="auto"/>
            <w:noWrap/>
            <w:vAlign w:val="bottom"/>
            <w:hideMark/>
          </w:tcPr>
          <w:p w14:paraId="2780B28D"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(5,603)</w:t>
            </w:r>
          </w:p>
        </w:tc>
        <w:tc>
          <w:tcPr>
            <w:tcW w:w="861" w:type="dxa"/>
            <w:tcBorders>
              <w:top w:val="single" w:sz="4" w:space="0" w:color="auto"/>
              <w:left w:val="nil"/>
              <w:bottom w:val="single" w:sz="4" w:space="0" w:color="auto"/>
              <w:right w:val="nil"/>
            </w:tcBorders>
            <w:shd w:val="clear" w:color="auto" w:fill="auto"/>
            <w:noWrap/>
            <w:vAlign w:val="bottom"/>
            <w:hideMark/>
          </w:tcPr>
          <w:p w14:paraId="0F4EA42A" w14:textId="77777777" w:rsidR="00BC2ECF" w:rsidRPr="00BC2ECF" w:rsidRDefault="00BC2ECF" w:rsidP="002A0451">
            <w:pPr>
              <w:spacing w:before="60" w:after="60"/>
              <w:jc w:val="right"/>
              <w:rPr>
                <w:rFonts w:cs="Open Sans"/>
                <w:sz w:val="18"/>
                <w:szCs w:val="18"/>
              </w:rPr>
            </w:pPr>
            <w:r w:rsidRPr="00BC2ECF">
              <w:rPr>
                <w:rFonts w:cs="Open Sans"/>
                <w:sz w:val="18"/>
                <w:szCs w:val="18"/>
              </w:rPr>
              <w:t>(1,185)</w:t>
            </w:r>
          </w:p>
        </w:tc>
        <w:tc>
          <w:tcPr>
            <w:tcW w:w="374" w:type="dxa"/>
            <w:tcBorders>
              <w:top w:val="single" w:sz="4" w:space="0" w:color="auto"/>
              <w:left w:val="nil"/>
              <w:bottom w:val="single" w:sz="4" w:space="0" w:color="auto"/>
              <w:right w:val="nil"/>
            </w:tcBorders>
            <w:shd w:val="clear" w:color="auto" w:fill="auto"/>
            <w:noWrap/>
            <w:vAlign w:val="bottom"/>
            <w:hideMark/>
          </w:tcPr>
          <w:p w14:paraId="56FCAA09" w14:textId="77777777" w:rsidR="00BC2ECF" w:rsidRPr="00BC2ECF" w:rsidRDefault="00BC2ECF" w:rsidP="002A0451">
            <w:pPr>
              <w:spacing w:before="60" w:after="60"/>
              <w:jc w:val="right"/>
              <w:rPr>
                <w:rFonts w:cs="Open Sans"/>
                <w:sz w:val="18"/>
                <w:szCs w:val="18"/>
              </w:rPr>
            </w:pPr>
          </w:p>
        </w:tc>
        <w:tc>
          <w:tcPr>
            <w:tcW w:w="1498" w:type="dxa"/>
            <w:tcBorders>
              <w:top w:val="single" w:sz="4" w:space="0" w:color="auto"/>
              <w:left w:val="nil"/>
              <w:bottom w:val="single" w:sz="4" w:space="0" w:color="auto"/>
              <w:right w:val="nil"/>
            </w:tcBorders>
            <w:shd w:val="clear" w:color="auto" w:fill="auto"/>
            <w:noWrap/>
            <w:vAlign w:val="bottom"/>
            <w:hideMark/>
          </w:tcPr>
          <w:p w14:paraId="3613FFC0" w14:textId="77777777" w:rsidR="00BC2ECF" w:rsidRPr="00BC2ECF" w:rsidRDefault="00BC2ECF" w:rsidP="002A0451">
            <w:pPr>
              <w:spacing w:before="60" w:after="60"/>
              <w:jc w:val="right"/>
              <w:rPr>
                <w:rFonts w:cs="Open Sans"/>
                <w:sz w:val="18"/>
                <w:szCs w:val="18"/>
              </w:rPr>
            </w:pPr>
            <w:r w:rsidRPr="00BC2ECF">
              <w:rPr>
                <w:rFonts w:cs="Open Sans"/>
                <w:sz w:val="18"/>
                <w:szCs w:val="18"/>
              </w:rPr>
              <w:t>(958)</w:t>
            </w:r>
          </w:p>
        </w:tc>
      </w:tr>
      <w:tr w:rsidR="00BC2ECF" w:rsidRPr="00BC2ECF" w14:paraId="65ADE232" w14:textId="77777777" w:rsidTr="00E83BF7">
        <w:trPr>
          <w:trHeight w:val="240"/>
        </w:trPr>
        <w:tc>
          <w:tcPr>
            <w:tcW w:w="5350" w:type="dxa"/>
            <w:tcBorders>
              <w:top w:val="single" w:sz="4" w:space="0" w:color="auto"/>
              <w:left w:val="nil"/>
              <w:right w:val="nil"/>
            </w:tcBorders>
            <w:shd w:val="clear" w:color="auto" w:fill="auto"/>
            <w:noWrap/>
            <w:vAlign w:val="bottom"/>
            <w:hideMark/>
          </w:tcPr>
          <w:p w14:paraId="1E686856" w14:textId="77777777" w:rsidR="00BC2ECF" w:rsidRPr="00BC2ECF" w:rsidRDefault="00BC2ECF" w:rsidP="002A0451">
            <w:pPr>
              <w:spacing w:before="60" w:after="60"/>
              <w:rPr>
                <w:rFonts w:cs="Open Sans"/>
                <w:b/>
                <w:bCs/>
                <w:sz w:val="18"/>
                <w:szCs w:val="18"/>
              </w:rPr>
            </w:pPr>
            <w:r w:rsidRPr="00BC2ECF">
              <w:rPr>
                <w:rFonts w:cs="Open Sans"/>
                <w:b/>
                <w:bCs/>
                <w:sz w:val="18"/>
                <w:szCs w:val="18"/>
              </w:rPr>
              <w:t>Transactions with owners</w:t>
            </w:r>
          </w:p>
        </w:tc>
        <w:tc>
          <w:tcPr>
            <w:tcW w:w="708" w:type="dxa"/>
            <w:tcBorders>
              <w:top w:val="single" w:sz="4" w:space="0" w:color="auto"/>
              <w:left w:val="nil"/>
              <w:right w:val="nil"/>
            </w:tcBorders>
            <w:shd w:val="clear" w:color="auto" w:fill="auto"/>
            <w:noWrap/>
            <w:vAlign w:val="bottom"/>
            <w:hideMark/>
          </w:tcPr>
          <w:p w14:paraId="267761F1" w14:textId="77777777" w:rsidR="00BC2ECF" w:rsidRPr="00BC2ECF" w:rsidRDefault="00BC2ECF" w:rsidP="002A0451">
            <w:pPr>
              <w:spacing w:before="60" w:after="60"/>
              <w:rPr>
                <w:rFonts w:cs="Open Sans"/>
                <w:b/>
                <w:bCs/>
                <w:sz w:val="18"/>
                <w:szCs w:val="18"/>
              </w:rPr>
            </w:pPr>
          </w:p>
        </w:tc>
        <w:tc>
          <w:tcPr>
            <w:tcW w:w="929" w:type="dxa"/>
            <w:tcBorders>
              <w:top w:val="single" w:sz="4" w:space="0" w:color="auto"/>
              <w:left w:val="nil"/>
              <w:right w:val="nil"/>
            </w:tcBorders>
            <w:shd w:val="clear" w:color="auto" w:fill="auto"/>
            <w:noWrap/>
            <w:vAlign w:val="bottom"/>
            <w:hideMark/>
          </w:tcPr>
          <w:p w14:paraId="4CF524F4" w14:textId="77777777" w:rsidR="00BC2ECF" w:rsidRPr="00BC2ECF" w:rsidRDefault="00BC2ECF" w:rsidP="002A0451">
            <w:pPr>
              <w:spacing w:before="60" w:after="60"/>
              <w:rPr>
                <w:rFonts w:cs="Open Sans"/>
                <w:sz w:val="18"/>
                <w:szCs w:val="18"/>
              </w:rPr>
            </w:pPr>
          </w:p>
        </w:tc>
        <w:tc>
          <w:tcPr>
            <w:tcW w:w="861" w:type="dxa"/>
            <w:tcBorders>
              <w:top w:val="single" w:sz="4" w:space="0" w:color="auto"/>
              <w:left w:val="nil"/>
              <w:right w:val="nil"/>
            </w:tcBorders>
            <w:shd w:val="clear" w:color="auto" w:fill="auto"/>
            <w:noWrap/>
            <w:vAlign w:val="bottom"/>
            <w:hideMark/>
          </w:tcPr>
          <w:p w14:paraId="73978CA3" w14:textId="77777777" w:rsidR="00BC2ECF" w:rsidRPr="00BC2ECF" w:rsidRDefault="00BC2ECF" w:rsidP="002A0451">
            <w:pPr>
              <w:spacing w:before="60" w:after="60"/>
              <w:jc w:val="right"/>
              <w:rPr>
                <w:rFonts w:cs="Open Sans"/>
                <w:sz w:val="18"/>
                <w:szCs w:val="18"/>
              </w:rPr>
            </w:pPr>
          </w:p>
        </w:tc>
        <w:tc>
          <w:tcPr>
            <w:tcW w:w="374" w:type="dxa"/>
            <w:tcBorders>
              <w:top w:val="single" w:sz="4" w:space="0" w:color="auto"/>
              <w:left w:val="nil"/>
              <w:right w:val="nil"/>
            </w:tcBorders>
            <w:shd w:val="clear" w:color="auto" w:fill="auto"/>
            <w:noWrap/>
            <w:vAlign w:val="bottom"/>
            <w:hideMark/>
          </w:tcPr>
          <w:p w14:paraId="17FB4DEA" w14:textId="77777777" w:rsidR="00BC2ECF" w:rsidRPr="00BC2ECF" w:rsidRDefault="00BC2ECF" w:rsidP="002A0451">
            <w:pPr>
              <w:spacing w:before="60" w:after="60"/>
              <w:jc w:val="right"/>
              <w:rPr>
                <w:rFonts w:cs="Open Sans"/>
                <w:sz w:val="18"/>
                <w:szCs w:val="18"/>
              </w:rPr>
            </w:pPr>
          </w:p>
        </w:tc>
        <w:tc>
          <w:tcPr>
            <w:tcW w:w="1498" w:type="dxa"/>
            <w:tcBorders>
              <w:top w:val="single" w:sz="4" w:space="0" w:color="auto"/>
              <w:left w:val="nil"/>
              <w:right w:val="nil"/>
            </w:tcBorders>
            <w:shd w:val="clear" w:color="auto" w:fill="auto"/>
            <w:noWrap/>
            <w:vAlign w:val="bottom"/>
            <w:hideMark/>
          </w:tcPr>
          <w:p w14:paraId="1EE8D7DC" w14:textId="77777777" w:rsidR="00BC2ECF" w:rsidRPr="00BC2ECF" w:rsidRDefault="00BC2ECF" w:rsidP="002A0451">
            <w:pPr>
              <w:spacing w:before="60" w:after="60"/>
              <w:jc w:val="right"/>
              <w:rPr>
                <w:rFonts w:cs="Open Sans"/>
                <w:sz w:val="18"/>
                <w:szCs w:val="18"/>
              </w:rPr>
            </w:pPr>
          </w:p>
        </w:tc>
      </w:tr>
      <w:tr w:rsidR="00BC2ECF" w:rsidRPr="00BC2ECF" w14:paraId="2222883F" w14:textId="77777777" w:rsidTr="00E83BF7">
        <w:trPr>
          <w:trHeight w:val="240"/>
        </w:trPr>
        <w:tc>
          <w:tcPr>
            <w:tcW w:w="5350" w:type="dxa"/>
            <w:tcBorders>
              <w:top w:val="nil"/>
              <w:left w:val="nil"/>
              <w:bottom w:val="single" w:sz="4" w:space="0" w:color="auto"/>
              <w:right w:val="nil"/>
            </w:tcBorders>
            <w:shd w:val="clear" w:color="auto" w:fill="auto"/>
            <w:noWrap/>
            <w:vAlign w:val="bottom"/>
            <w:hideMark/>
          </w:tcPr>
          <w:p w14:paraId="5ACB78BF" w14:textId="77777777" w:rsidR="00BC2ECF" w:rsidRPr="00BC2ECF" w:rsidRDefault="00BC2ECF" w:rsidP="002A0451">
            <w:pPr>
              <w:spacing w:before="60" w:after="60"/>
              <w:ind w:firstLineChars="100" w:firstLine="180"/>
              <w:rPr>
                <w:rFonts w:cs="Open Sans"/>
                <w:sz w:val="18"/>
                <w:szCs w:val="18"/>
              </w:rPr>
            </w:pPr>
            <w:r w:rsidRPr="00BC2ECF">
              <w:rPr>
                <w:rFonts w:cs="Open Sans"/>
                <w:sz w:val="18"/>
                <w:szCs w:val="18"/>
              </w:rPr>
              <w:t>Contributions by owners</w:t>
            </w:r>
          </w:p>
        </w:tc>
        <w:tc>
          <w:tcPr>
            <w:tcW w:w="708" w:type="dxa"/>
            <w:tcBorders>
              <w:top w:val="nil"/>
              <w:left w:val="nil"/>
              <w:bottom w:val="single" w:sz="4" w:space="0" w:color="auto"/>
              <w:right w:val="nil"/>
            </w:tcBorders>
            <w:shd w:val="clear" w:color="auto" w:fill="auto"/>
            <w:noWrap/>
            <w:vAlign w:val="bottom"/>
            <w:hideMark/>
          </w:tcPr>
          <w:p w14:paraId="4AE41665" w14:textId="77777777" w:rsidR="00BC2ECF" w:rsidRPr="00BC2ECF" w:rsidRDefault="00BC2ECF" w:rsidP="002A0451">
            <w:pPr>
              <w:spacing w:before="60" w:after="60"/>
              <w:ind w:firstLineChars="100" w:firstLine="180"/>
              <w:rPr>
                <w:rFonts w:cs="Open Sans"/>
                <w:sz w:val="18"/>
                <w:szCs w:val="18"/>
              </w:rPr>
            </w:pPr>
          </w:p>
        </w:tc>
        <w:tc>
          <w:tcPr>
            <w:tcW w:w="929" w:type="dxa"/>
            <w:tcBorders>
              <w:top w:val="nil"/>
              <w:left w:val="nil"/>
              <w:bottom w:val="single" w:sz="4" w:space="0" w:color="auto"/>
              <w:right w:val="nil"/>
            </w:tcBorders>
            <w:shd w:val="clear" w:color="auto" w:fill="auto"/>
            <w:noWrap/>
            <w:vAlign w:val="bottom"/>
            <w:hideMark/>
          </w:tcPr>
          <w:p w14:paraId="2B3C06D2"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 xml:space="preserve"> -</w:t>
            </w:r>
          </w:p>
        </w:tc>
        <w:tc>
          <w:tcPr>
            <w:tcW w:w="861" w:type="dxa"/>
            <w:tcBorders>
              <w:top w:val="nil"/>
              <w:left w:val="nil"/>
              <w:bottom w:val="single" w:sz="4" w:space="0" w:color="auto"/>
              <w:right w:val="nil"/>
            </w:tcBorders>
            <w:shd w:val="clear" w:color="auto" w:fill="auto"/>
            <w:noWrap/>
            <w:vAlign w:val="bottom"/>
            <w:hideMark/>
          </w:tcPr>
          <w:p w14:paraId="38DE6FDF" w14:textId="77777777" w:rsidR="00BC2ECF" w:rsidRPr="00BC2ECF" w:rsidRDefault="00BC2ECF" w:rsidP="002A0451">
            <w:pPr>
              <w:spacing w:before="60" w:after="60"/>
              <w:jc w:val="right"/>
              <w:rPr>
                <w:rFonts w:cs="Open Sans"/>
                <w:sz w:val="18"/>
                <w:szCs w:val="18"/>
              </w:rPr>
            </w:pPr>
            <w:r w:rsidRPr="00BC2ECF">
              <w:rPr>
                <w:rFonts w:cs="Open Sans"/>
                <w:sz w:val="18"/>
                <w:szCs w:val="18"/>
              </w:rPr>
              <w:t xml:space="preserve"> -</w:t>
            </w:r>
          </w:p>
        </w:tc>
        <w:tc>
          <w:tcPr>
            <w:tcW w:w="374" w:type="dxa"/>
            <w:tcBorders>
              <w:top w:val="nil"/>
              <w:left w:val="nil"/>
              <w:bottom w:val="single" w:sz="4" w:space="0" w:color="auto"/>
              <w:right w:val="nil"/>
            </w:tcBorders>
            <w:shd w:val="clear" w:color="auto" w:fill="auto"/>
            <w:noWrap/>
            <w:vAlign w:val="bottom"/>
            <w:hideMark/>
          </w:tcPr>
          <w:p w14:paraId="48767FB9" w14:textId="77777777" w:rsidR="00BC2ECF" w:rsidRPr="00BC2ECF" w:rsidRDefault="00BC2ECF" w:rsidP="002A0451">
            <w:pPr>
              <w:spacing w:before="60" w:after="60"/>
              <w:jc w:val="right"/>
              <w:rPr>
                <w:rFonts w:cs="Open Sans"/>
                <w:sz w:val="18"/>
                <w:szCs w:val="18"/>
              </w:rPr>
            </w:pPr>
          </w:p>
        </w:tc>
        <w:tc>
          <w:tcPr>
            <w:tcW w:w="1498" w:type="dxa"/>
            <w:tcBorders>
              <w:top w:val="nil"/>
              <w:left w:val="nil"/>
              <w:bottom w:val="single" w:sz="4" w:space="0" w:color="auto"/>
              <w:right w:val="nil"/>
            </w:tcBorders>
            <w:shd w:val="clear" w:color="auto" w:fill="auto"/>
            <w:noWrap/>
            <w:vAlign w:val="bottom"/>
            <w:hideMark/>
          </w:tcPr>
          <w:p w14:paraId="050EC184" w14:textId="77777777" w:rsidR="00BC2ECF" w:rsidRPr="00BC2ECF" w:rsidRDefault="00BC2ECF" w:rsidP="002A0451">
            <w:pPr>
              <w:spacing w:before="60" w:after="60"/>
              <w:jc w:val="right"/>
              <w:rPr>
                <w:rFonts w:cs="Open Sans"/>
                <w:sz w:val="18"/>
                <w:szCs w:val="18"/>
              </w:rPr>
            </w:pPr>
            <w:r w:rsidRPr="00BC2ECF">
              <w:rPr>
                <w:rFonts w:cs="Open Sans"/>
                <w:sz w:val="18"/>
                <w:szCs w:val="18"/>
              </w:rPr>
              <w:t xml:space="preserve"> -</w:t>
            </w:r>
          </w:p>
        </w:tc>
      </w:tr>
      <w:tr w:rsidR="00BC2ECF" w:rsidRPr="00BC2ECF" w14:paraId="043DD44A" w14:textId="77777777" w:rsidTr="00E83BF7">
        <w:trPr>
          <w:trHeight w:val="240"/>
        </w:trPr>
        <w:tc>
          <w:tcPr>
            <w:tcW w:w="5350" w:type="dxa"/>
            <w:tcBorders>
              <w:top w:val="single" w:sz="4" w:space="0" w:color="auto"/>
              <w:left w:val="nil"/>
              <w:bottom w:val="single" w:sz="4" w:space="0" w:color="auto"/>
              <w:right w:val="nil"/>
            </w:tcBorders>
            <w:shd w:val="clear" w:color="auto" w:fill="auto"/>
            <w:noWrap/>
            <w:vAlign w:val="bottom"/>
            <w:hideMark/>
          </w:tcPr>
          <w:p w14:paraId="21D1A192" w14:textId="77777777" w:rsidR="00BC2ECF" w:rsidRPr="00BC2ECF" w:rsidRDefault="00BC2ECF" w:rsidP="002A0451">
            <w:pPr>
              <w:spacing w:before="60" w:after="60"/>
              <w:rPr>
                <w:rFonts w:cs="Open Sans"/>
                <w:b/>
                <w:bCs/>
                <w:sz w:val="18"/>
                <w:szCs w:val="18"/>
              </w:rPr>
            </w:pPr>
            <w:r w:rsidRPr="00BC2ECF">
              <w:rPr>
                <w:rFonts w:cs="Open Sans"/>
                <w:b/>
                <w:bCs/>
                <w:sz w:val="18"/>
                <w:szCs w:val="18"/>
              </w:rPr>
              <w:t>Total transactions with owners</w:t>
            </w:r>
          </w:p>
        </w:tc>
        <w:tc>
          <w:tcPr>
            <w:tcW w:w="708" w:type="dxa"/>
            <w:tcBorders>
              <w:top w:val="single" w:sz="4" w:space="0" w:color="auto"/>
              <w:left w:val="nil"/>
              <w:bottom w:val="single" w:sz="4" w:space="0" w:color="auto"/>
              <w:right w:val="nil"/>
            </w:tcBorders>
            <w:shd w:val="clear" w:color="auto" w:fill="auto"/>
            <w:noWrap/>
            <w:vAlign w:val="bottom"/>
            <w:hideMark/>
          </w:tcPr>
          <w:p w14:paraId="023018DD" w14:textId="77777777" w:rsidR="00BC2ECF" w:rsidRPr="00BC2ECF" w:rsidRDefault="00BC2ECF" w:rsidP="002A0451">
            <w:pPr>
              <w:spacing w:before="60" w:after="60"/>
              <w:rPr>
                <w:rFonts w:cs="Open Sans"/>
                <w:b/>
                <w:bCs/>
                <w:sz w:val="18"/>
                <w:szCs w:val="18"/>
              </w:rPr>
            </w:pPr>
            <w:r w:rsidRPr="00BC2ECF">
              <w:rPr>
                <w:rFonts w:cs="Open Sans"/>
                <w:b/>
                <w:bCs/>
                <w:sz w:val="18"/>
                <w:szCs w:val="18"/>
              </w:rPr>
              <w:t> </w:t>
            </w:r>
          </w:p>
        </w:tc>
        <w:tc>
          <w:tcPr>
            <w:tcW w:w="929" w:type="dxa"/>
            <w:tcBorders>
              <w:top w:val="single" w:sz="4" w:space="0" w:color="auto"/>
              <w:left w:val="nil"/>
              <w:bottom w:val="single" w:sz="4" w:space="0" w:color="auto"/>
              <w:right w:val="nil"/>
            </w:tcBorders>
            <w:shd w:val="clear" w:color="auto" w:fill="auto"/>
            <w:noWrap/>
            <w:vAlign w:val="bottom"/>
            <w:hideMark/>
          </w:tcPr>
          <w:p w14:paraId="0A3679F4"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 xml:space="preserve"> -</w:t>
            </w:r>
          </w:p>
        </w:tc>
        <w:tc>
          <w:tcPr>
            <w:tcW w:w="861" w:type="dxa"/>
            <w:tcBorders>
              <w:top w:val="single" w:sz="4" w:space="0" w:color="auto"/>
              <w:left w:val="nil"/>
              <w:bottom w:val="single" w:sz="4" w:space="0" w:color="auto"/>
              <w:right w:val="nil"/>
            </w:tcBorders>
            <w:shd w:val="clear" w:color="auto" w:fill="auto"/>
            <w:noWrap/>
            <w:vAlign w:val="bottom"/>
            <w:hideMark/>
          </w:tcPr>
          <w:p w14:paraId="66F14ACD" w14:textId="77777777" w:rsidR="00BC2ECF" w:rsidRPr="00BC2ECF" w:rsidRDefault="00BC2ECF" w:rsidP="002A0451">
            <w:pPr>
              <w:spacing w:before="60" w:after="60"/>
              <w:jc w:val="right"/>
              <w:rPr>
                <w:rFonts w:cs="Open Sans"/>
                <w:sz w:val="18"/>
                <w:szCs w:val="18"/>
              </w:rPr>
            </w:pPr>
            <w:r w:rsidRPr="00BC2ECF">
              <w:rPr>
                <w:rFonts w:cs="Open Sans"/>
                <w:sz w:val="18"/>
                <w:szCs w:val="18"/>
              </w:rPr>
              <w:t xml:space="preserve"> -</w:t>
            </w:r>
          </w:p>
        </w:tc>
        <w:tc>
          <w:tcPr>
            <w:tcW w:w="374" w:type="dxa"/>
            <w:tcBorders>
              <w:top w:val="single" w:sz="4" w:space="0" w:color="auto"/>
              <w:left w:val="nil"/>
              <w:bottom w:val="single" w:sz="4" w:space="0" w:color="auto"/>
              <w:right w:val="nil"/>
            </w:tcBorders>
            <w:shd w:val="clear" w:color="auto" w:fill="auto"/>
            <w:noWrap/>
            <w:vAlign w:val="bottom"/>
            <w:hideMark/>
          </w:tcPr>
          <w:p w14:paraId="51CF7E0B" w14:textId="77777777" w:rsidR="00BC2ECF" w:rsidRPr="00BC2ECF" w:rsidRDefault="00BC2ECF" w:rsidP="002A0451">
            <w:pPr>
              <w:spacing w:before="60" w:after="60"/>
              <w:jc w:val="right"/>
              <w:rPr>
                <w:rFonts w:cs="Open Sans"/>
                <w:sz w:val="18"/>
                <w:szCs w:val="18"/>
              </w:rPr>
            </w:pPr>
          </w:p>
        </w:tc>
        <w:tc>
          <w:tcPr>
            <w:tcW w:w="1498" w:type="dxa"/>
            <w:tcBorders>
              <w:top w:val="single" w:sz="4" w:space="0" w:color="auto"/>
              <w:left w:val="nil"/>
              <w:bottom w:val="single" w:sz="4" w:space="0" w:color="auto"/>
              <w:right w:val="nil"/>
            </w:tcBorders>
            <w:shd w:val="clear" w:color="auto" w:fill="auto"/>
            <w:noWrap/>
            <w:vAlign w:val="bottom"/>
            <w:hideMark/>
          </w:tcPr>
          <w:p w14:paraId="202345EA" w14:textId="77777777" w:rsidR="00BC2ECF" w:rsidRPr="00BC2ECF" w:rsidRDefault="00BC2ECF" w:rsidP="002A0451">
            <w:pPr>
              <w:spacing w:before="60" w:after="60"/>
              <w:jc w:val="right"/>
              <w:rPr>
                <w:rFonts w:cs="Open Sans"/>
                <w:sz w:val="18"/>
                <w:szCs w:val="18"/>
              </w:rPr>
            </w:pPr>
            <w:r w:rsidRPr="00BC2ECF">
              <w:rPr>
                <w:rFonts w:cs="Open Sans"/>
                <w:sz w:val="18"/>
                <w:szCs w:val="18"/>
              </w:rPr>
              <w:t xml:space="preserve"> -</w:t>
            </w:r>
          </w:p>
        </w:tc>
      </w:tr>
      <w:tr w:rsidR="00BC2ECF" w:rsidRPr="00BC2ECF" w14:paraId="30E925CF" w14:textId="77777777" w:rsidTr="00E83BF7">
        <w:trPr>
          <w:trHeight w:val="240"/>
        </w:trPr>
        <w:tc>
          <w:tcPr>
            <w:tcW w:w="5350" w:type="dxa"/>
            <w:tcBorders>
              <w:top w:val="single" w:sz="4" w:space="0" w:color="auto"/>
              <w:left w:val="nil"/>
              <w:bottom w:val="single" w:sz="4" w:space="0" w:color="auto"/>
              <w:right w:val="nil"/>
            </w:tcBorders>
            <w:shd w:val="clear" w:color="auto" w:fill="auto"/>
            <w:noWrap/>
            <w:vAlign w:val="bottom"/>
            <w:hideMark/>
          </w:tcPr>
          <w:p w14:paraId="5305C9C9" w14:textId="77777777" w:rsidR="00BC2ECF" w:rsidRPr="00BC2ECF" w:rsidRDefault="00BC2ECF" w:rsidP="002A0451">
            <w:pPr>
              <w:spacing w:before="60" w:after="60"/>
              <w:rPr>
                <w:rFonts w:cs="Open Sans"/>
                <w:b/>
                <w:bCs/>
                <w:sz w:val="18"/>
                <w:szCs w:val="18"/>
                <w:lang w:val="en-US"/>
              </w:rPr>
            </w:pPr>
            <w:r w:rsidRPr="00BC2ECF">
              <w:rPr>
                <w:rFonts w:cs="Open Sans"/>
                <w:b/>
                <w:bCs/>
                <w:sz w:val="18"/>
                <w:szCs w:val="18"/>
                <w:lang w:val="en-US"/>
              </w:rPr>
              <w:t>Closing balance as at 30 June</w:t>
            </w:r>
          </w:p>
        </w:tc>
        <w:tc>
          <w:tcPr>
            <w:tcW w:w="708" w:type="dxa"/>
            <w:tcBorders>
              <w:top w:val="single" w:sz="4" w:space="0" w:color="auto"/>
              <w:left w:val="nil"/>
              <w:bottom w:val="single" w:sz="4" w:space="0" w:color="auto"/>
              <w:right w:val="nil"/>
            </w:tcBorders>
            <w:shd w:val="clear" w:color="auto" w:fill="auto"/>
            <w:noWrap/>
            <w:vAlign w:val="bottom"/>
            <w:hideMark/>
          </w:tcPr>
          <w:p w14:paraId="201B18FC" w14:textId="77777777" w:rsidR="00BC2ECF" w:rsidRPr="00BC2ECF" w:rsidRDefault="00BC2ECF" w:rsidP="002A0451">
            <w:pPr>
              <w:spacing w:before="60" w:after="60"/>
              <w:rPr>
                <w:rFonts w:cs="Open Sans"/>
                <w:b/>
                <w:bCs/>
                <w:sz w:val="18"/>
                <w:szCs w:val="18"/>
                <w:lang w:val="en-US"/>
              </w:rPr>
            </w:pPr>
            <w:r w:rsidRPr="00BC2ECF">
              <w:rPr>
                <w:rFonts w:cs="Open Sans"/>
                <w:b/>
                <w:bCs/>
                <w:sz w:val="18"/>
                <w:szCs w:val="18"/>
                <w:lang w:val="en-US"/>
              </w:rPr>
              <w:t> </w:t>
            </w:r>
          </w:p>
        </w:tc>
        <w:tc>
          <w:tcPr>
            <w:tcW w:w="929" w:type="dxa"/>
            <w:tcBorders>
              <w:top w:val="single" w:sz="4" w:space="0" w:color="auto"/>
              <w:left w:val="nil"/>
              <w:bottom w:val="single" w:sz="4" w:space="0" w:color="auto"/>
              <w:right w:val="nil"/>
            </w:tcBorders>
            <w:shd w:val="clear" w:color="auto" w:fill="auto"/>
            <w:noWrap/>
            <w:vAlign w:val="bottom"/>
            <w:hideMark/>
          </w:tcPr>
          <w:p w14:paraId="4A9A43C7"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(2,525)</w:t>
            </w:r>
          </w:p>
        </w:tc>
        <w:tc>
          <w:tcPr>
            <w:tcW w:w="861" w:type="dxa"/>
            <w:tcBorders>
              <w:top w:val="single" w:sz="4" w:space="0" w:color="auto"/>
              <w:left w:val="nil"/>
              <w:bottom w:val="single" w:sz="4" w:space="0" w:color="auto"/>
              <w:right w:val="nil"/>
            </w:tcBorders>
            <w:shd w:val="clear" w:color="auto" w:fill="auto"/>
            <w:noWrap/>
            <w:vAlign w:val="bottom"/>
            <w:hideMark/>
          </w:tcPr>
          <w:p w14:paraId="1B270708" w14:textId="77777777" w:rsidR="00BC2ECF" w:rsidRPr="00BC2ECF" w:rsidRDefault="00BC2ECF" w:rsidP="002A0451">
            <w:pPr>
              <w:spacing w:before="60" w:after="60"/>
              <w:jc w:val="right"/>
              <w:rPr>
                <w:rFonts w:cs="Open Sans"/>
                <w:sz w:val="18"/>
                <w:szCs w:val="18"/>
              </w:rPr>
            </w:pPr>
            <w:r w:rsidRPr="00BC2ECF">
              <w:rPr>
                <w:rFonts w:cs="Open Sans"/>
                <w:sz w:val="18"/>
                <w:szCs w:val="18"/>
              </w:rPr>
              <w:t xml:space="preserve">1,042 </w:t>
            </w:r>
          </w:p>
        </w:tc>
        <w:tc>
          <w:tcPr>
            <w:tcW w:w="374" w:type="dxa"/>
            <w:tcBorders>
              <w:top w:val="single" w:sz="4" w:space="0" w:color="auto"/>
              <w:left w:val="nil"/>
              <w:bottom w:val="single" w:sz="4" w:space="0" w:color="auto"/>
              <w:right w:val="nil"/>
            </w:tcBorders>
            <w:shd w:val="clear" w:color="auto" w:fill="auto"/>
            <w:noWrap/>
            <w:vAlign w:val="bottom"/>
            <w:hideMark/>
          </w:tcPr>
          <w:p w14:paraId="43457A4C" w14:textId="77777777" w:rsidR="00BC2ECF" w:rsidRPr="00BC2ECF" w:rsidRDefault="00BC2ECF" w:rsidP="002A0451">
            <w:pPr>
              <w:spacing w:before="60" w:after="60"/>
              <w:jc w:val="right"/>
              <w:rPr>
                <w:rFonts w:cs="Open Sans"/>
                <w:sz w:val="18"/>
                <w:szCs w:val="18"/>
              </w:rPr>
            </w:pPr>
          </w:p>
        </w:tc>
        <w:tc>
          <w:tcPr>
            <w:tcW w:w="1498" w:type="dxa"/>
            <w:tcBorders>
              <w:top w:val="single" w:sz="4" w:space="0" w:color="auto"/>
              <w:left w:val="nil"/>
              <w:bottom w:val="single" w:sz="4" w:space="0" w:color="auto"/>
              <w:right w:val="nil"/>
            </w:tcBorders>
            <w:shd w:val="clear" w:color="auto" w:fill="auto"/>
            <w:noWrap/>
            <w:vAlign w:val="bottom"/>
            <w:hideMark/>
          </w:tcPr>
          <w:p w14:paraId="5B719EE2" w14:textId="77777777" w:rsidR="00BC2ECF" w:rsidRPr="00BC2ECF" w:rsidRDefault="00BC2ECF" w:rsidP="002A0451">
            <w:pPr>
              <w:spacing w:before="60" w:after="60"/>
              <w:jc w:val="right"/>
              <w:rPr>
                <w:rFonts w:cs="Open Sans"/>
                <w:sz w:val="18"/>
                <w:szCs w:val="18"/>
              </w:rPr>
            </w:pPr>
            <w:r w:rsidRPr="00BC2ECF">
              <w:rPr>
                <w:rFonts w:cs="Open Sans"/>
                <w:sz w:val="18"/>
                <w:szCs w:val="18"/>
              </w:rPr>
              <w:t>(125)</w:t>
            </w:r>
          </w:p>
        </w:tc>
      </w:tr>
    </w:tbl>
    <w:p w14:paraId="7B5C4AA4" w14:textId="77777777" w:rsidR="00BC2ECF" w:rsidRPr="00BC2ECF" w:rsidRDefault="00BC2ECF" w:rsidP="00BC2ECF">
      <w:pPr>
        <w:rPr>
          <w:rFonts w:cs="Open Sans"/>
          <w:sz w:val="18"/>
          <w:szCs w:val="18"/>
          <w:lang w:val="en-US"/>
        </w:rPr>
      </w:pPr>
      <w:r w:rsidRPr="00BC2ECF">
        <w:rPr>
          <w:rFonts w:cs="Open Sans"/>
          <w:sz w:val="18"/>
          <w:szCs w:val="18"/>
          <w:lang w:val="en-US"/>
        </w:rPr>
        <w:t>The above statement should be read in conjunction with the accompanying notes.</w:t>
      </w:r>
    </w:p>
    <w:p w14:paraId="1EA86A9E" w14:textId="77777777" w:rsidR="00BC2ECF" w:rsidRPr="00BC2ECF" w:rsidRDefault="00BC2ECF" w:rsidP="00BC2ECF">
      <w:pPr>
        <w:rPr>
          <w:rFonts w:cs="Open Sans"/>
          <w:sz w:val="18"/>
          <w:szCs w:val="18"/>
          <w:lang w:val="en-US"/>
        </w:rPr>
      </w:pPr>
    </w:p>
    <w:p w14:paraId="3E0EFEBF" w14:textId="77777777" w:rsidR="00BC2ECF" w:rsidRPr="00BC2ECF" w:rsidRDefault="00BC2ECF" w:rsidP="002A0451">
      <w:pPr>
        <w:pStyle w:val="FSHeadingBodyBold"/>
        <w:rPr>
          <w:lang w:val="en-US"/>
        </w:rPr>
      </w:pPr>
      <w:r w:rsidRPr="00BC2ECF">
        <w:t>Accounting Policy</w:t>
      </w:r>
    </w:p>
    <w:p w14:paraId="604FCCF0" w14:textId="77777777" w:rsidR="00BC2ECF" w:rsidRPr="00BC2ECF" w:rsidRDefault="00BC2ECF" w:rsidP="002A0451">
      <w:pPr>
        <w:pStyle w:val="FSHeadingBodyItalics"/>
        <w:rPr>
          <w:lang w:val="en-US"/>
        </w:rPr>
      </w:pPr>
      <w:r w:rsidRPr="00BC2ECF">
        <w:t>Equity Injections</w:t>
      </w:r>
    </w:p>
    <w:p w14:paraId="773B3567" w14:textId="6E158530" w:rsidR="00BC2ECF" w:rsidRPr="00BC2ECF" w:rsidRDefault="00BC2ECF" w:rsidP="00BC2ECF">
      <w:pPr>
        <w:rPr>
          <w:rFonts w:cs="Open Sans"/>
          <w:sz w:val="18"/>
          <w:szCs w:val="18"/>
        </w:rPr>
      </w:pPr>
      <w:r w:rsidRPr="00BC2ECF">
        <w:rPr>
          <w:rFonts w:cs="Open Sans"/>
          <w:sz w:val="18"/>
          <w:szCs w:val="18"/>
        </w:rPr>
        <w:t>Amounts appropriated which are designated as ‘equity injections’ for a year (less any formal reductions) and Departmental Capital Budgets (DCBs) are recognised directly in contributed equity in that year.</w:t>
      </w:r>
    </w:p>
    <w:p w14:paraId="357C9CD7" w14:textId="77777777" w:rsidR="00BC2ECF" w:rsidRPr="00BC2ECF" w:rsidRDefault="00BC2ECF" w:rsidP="002A0451">
      <w:pPr>
        <w:pStyle w:val="FSHeadingBodyBold"/>
        <w:rPr>
          <w:lang w:val="en-US"/>
        </w:rPr>
      </w:pPr>
      <w:r w:rsidRPr="00BC2ECF">
        <w:t xml:space="preserve">Budget Variances </w:t>
      </w:r>
      <w:r w:rsidRPr="002A0451">
        <w:t>Commentary</w:t>
      </w:r>
      <w:r w:rsidRPr="00BC2ECF">
        <w:t xml:space="preserve"> - Statement of Changes in Equity</w:t>
      </w:r>
    </w:p>
    <w:p w14:paraId="0899B7A7" w14:textId="77777777" w:rsidR="00BC2ECF" w:rsidRPr="00BC2ECF" w:rsidRDefault="00BC2ECF" w:rsidP="00BC2ECF">
      <w:pPr>
        <w:rPr>
          <w:rFonts w:cs="Open Sans"/>
          <w:sz w:val="18"/>
          <w:szCs w:val="18"/>
        </w:rPr>
      </w:pPr>
      <w:r w:rsidRPr="00BC2ECF">
        <w:rPr>
          <w:rFonts w:cs="Open Sans"/>
          <w:sz w:val="18"/>
          <w:szCs w:val="18"/>
        </w:rPr>
        <w:t xml:space="preserve">Major variances reflect the impacts from implementation of new accounting standards AASB 15 </w:t>
      </w:r>
      <w:r w:rsidRPr="00BC2ECF">
        <w:rPr>
          <w:rFonts w:cs="Open Sans"/>
          <w:i/>
          <w:iCs/>
          <w:sz w:val="18"/>
          <w:szCs w:val="18"/>
        </w:rPr>
        <w:t>Revenue from Contracts with Customers</w:t>
      </w:r>
      <w:r w:rsidRPr="00BC2ECF">
        <w:rPr>
          <w:rFonts w:cs="Open Sans"/>
          <w:sz w:val="18"/>
          <w:szCs w:val="18"/>
        </w:rPr>
        <w:t xml:space="preserve"> and AASB 16 </w:t>
      </w:r>
      <w:r w:rsidRPr="00BC2ECF">
        <w:rPr>
          <w:rFonts w:cs="Open Sans"/>
          <w:i/>
          <w:iCs/>
          <w:sz w:val="18"/>
          <w:szCs w:val="18"/>
        </w:rPr>
        <w:t>Leases</w:t>
      </w:r>
      <w:r w:rsidRPr="00BC2ECF">
        <w:rPr>
          <w:rFonts w:cs="Open Sans"/>
          <w:sz w:val="18"/>
          <w:szCs w:val="18"/>
        </w:rPr>
        <w:t xml:space="preserve"> during the reporting period. A full review and assessment of revenue from contracts with customers as at 30 June 2020 determined total revenue recognition in accordance with AASB 15 to be $5.408m (2019: $8.683m) representing an increase of $4.817m to the original estimated operating result of $0.958m first reported in the 2018-19 original budget in 2018-19. Other significant contributions to the operating result include a higher salary and wages accrual ($0.265m) and increased Depreciation on the Right of Use Property Lease Asset ($0.248m) created from the implementation of AASB 16.</w:t>
      </w:r>
    </w:p>
    <w:p w14:paraId="0C274974" w14:textId="77777777" w:rsidR="00BC2ECF" w:rsidRPr="00BC2ECF" w:rsidRDefault="00BC2ECF" w:rsidP="00BC2ECF">
      <w:pPr>
        <w:rPr>
          <w:rFonts w:cs="Open Sans"/>
          <w:sz w:val="18"/>
          <w:szCs w:val="18"/>
          <w:lang w:val="en-US"/>
        </w:rPr>
      </w:pPr>
    </w:p>
    <w:p w14:paraId="5A399B11" w14:textId="77777777" w:rsidR="00BC2ECF" w:rsidRPr="00BC2ECF" w:rsidRDefault="00BC2ECF" w:rsidP="00BC2ECF">
      <w:pPr>
        <w:rPr>
          <w:rFonts w:cs="Open Sans"/>
          <w:sz w:val="18"/>
          <w:szCs w:val="18"/>
          <w:lang w:val="en-US"/>
        </w:rPr>
      </w:pPr>
      <w:r w:rsidRPr="00BC2ECF">
        <w:rPr>
          <w:rFonts w:cs="Open Sans"/>
          <w:sz w:val="18"/>
          <w:szCs w:val="18"/>
          <w:lang w:val="en-US"/>
        </w:rPr>
        <w:br w:type="page"/>
      </w:r>
    </w:p>
    <w:p w14:paraId="6EFEB04B" w14:textId="77777777" w:rsidR="00BC2ECF" w:rsidRPr="00CF7AF9" w:rsidRDefault="00BC2ECF" w:rsidP="002A0451">
      <w:pPr>
        <w:pStyle w:val="FSHeading1and11"/>
        <w:spacing w:after="0"/>
      </w:pPr>
      <w:bookmarkStart w:id="236" w:name="_Toc52124097"/>
      <w:r w:rsidRPr="00CF7AF9">
        <w:t>Cash Flow Statement</w:t>
      </w:r>
      <w:bookmarkEnd w:id="236"/>
    </w:p>
    <w:p w14:paraId="3BBE1446" w14:textId="77777777" w:rsidR="00BC2ECF" w:rsidRPr="00BC2ECF" w:rsidRDefault="00BC2ECF" w:rsidP="00BC2ECF">
      <w:pPr>
        <w:spacing w:before="0"/>
        <w:rPr>
          <w:rFonts w:cs="Open Sans"/>
          <w:sz w:val="18"/>
          <w:szCs w:val="18"/>
          <w:lang w:val="en-US"/>
        </w:rPr>
      </w:pPr>
      <w:r w:rsidRPr="00BC2ECF">
        <w:rPr>
          <w:rFonts w:cs="Open Sans"/>
          <w:sz w:val="18"/>
          <w:szCs w:val="18"/>
          <w:lang w:val="en-US"/>
        </w:rPr>
        <w:t>for the period ended 30 June 2020</w:t>
      </w:r>
    </w:p>
    <w:tbl>
      <w:tblPr>
        <w:tblW w:w="9317" w:type="dxa"/>
        <w:tblCellMar>
          <w:left w:w="70" w:type="dxa"/>
          <w:right w:w="70" w:type="dxa"/>
        </w:tblCellMar>
        <w:tblLook w:val="04A0" w:firstRow="1" w:lastRow="0" w:firstColumn="1" w:lastColumn="0" w:noHBand="0" w:noVBand="1"/>
      </w:tblPr>
      <w:tblGrid>
        <w:gridCol w:w="5303"/>
        <w:gridCol w:w="672"/>
        <w:gridCol w:w="911"/>
        <w:gridCol w:w="839"/>
        <w:gridCol w:w="336"/>
        <w:gridCol w:w="1256"/>
      </w:tblGrid>
      <w:tr w:rsidR="00BC2ECF" w:rsidRPr="00BC2ECF" w14:paraId="5BE45685" w14:textId="77777777" w:rsidTr="00CF7AF9">
        <w:trPr>
          <w:trHeight w:val="480"/>
          <w:tblHeader/>
        </w:trPr>
        <w:tc>
          <w:tcPr>
            <w:tcW w:w="5303" w:type="dxa"/>
            <w:tcBorders>
              <w:top w:val="single" w:sz="4" w:space="0" w:color="auto"/>
              <w:left w:val="nil"/>
              <w:right w:val="nil"/>
            </w:tcBorders>
            <w:shd w:val="clear" w:color="auto" w:fill="auto"/>
            <w:noWrap/>
            <w:vAlign w:val="bottom"/>
            <w:hideMark/>
          </w:tcPr>
          <w:p w14:paraId="061C91FB" w14:textId="77777777" w:rsidR="00BC2ECF" w:rsidRPr="00BC2ECF" w:rsidRDefault="00BC2ECF" w:rsidP="002A0451">
            <w:pPr>
              <w:spacing w:before="60" w:after="60"/>
              <w:rPr>
                <w:rFonts w:cs="Open Sans"/>
                <w:sz w:val="18"/>
                <w:szCs w:val="18"/>
                <w:lang w:val="en-US"/>
              </w:rPr>
            </w:pPr>
          </w:p>
        </w:tc>
        <w:tc>
          <w:tcPr>
            <w:tcW w:w="672" w:type="dxa"/>
            <w:tcBorders>
              <w:top w:val="single" w:sz="4" w:space="0" w:color="auto"/>
              <w:left w:val="nil"/>
              <w:right w:val="nil"/>
            </w:tcBorders>
            <w:shd w:val="clear" w:color="auto" w:fill="auto"/>
            <w:noWrap/>
            <w:vAlign w:val="bottom"/>
            <w:hideMark/>
          </w:tcPr>
          <w:p w14:paraId="111907C7" w14:textId="77777777" w:rsidR="00BC2ECF" w:rsidRPr="00BC2ECF" w:rsidRDefault="00BC2ECF" w:rsidP="002A0451">
            <w:pPr>
              <w:spacing w:before="60" w:after="60"/>
              <w:rPr>
                <w:rFonts w:cs="Open Sans"/>
                <w:sz w:val="18"/>
                <w:szCs w:val="18"/>
                <w:lang w:val="en-US"/>
              </w:rPr>
            </w:pPr>
            <w:r w:rsidRPr="00BC2ECF">
              <w:rPr>
                <w:rFonts w:cs="Open Sans"/>
                <w:b/>
                <w:bCs/>
                <w:sz w:val="18"/>
                <w:szCs w:val="18"/>
              </w:rPr>
              <w:t>Notes</w:t>
            </w:r>
          </w:p>
        </w:tc>
        <w:tc>
          <w:tcPr>
            <w:tcW w:w="911" w:type="dxa"/>
            <w:tcBorders>
              <w:top w:val="single" w:sz="4" w:space="0" w:color="auto"/>
              <w:left w:val="nil"/>
              <w:right w:val="nil"/>
            </w:tcBorders>
            <w:shd w:val="clear" w:color="auto" w:fill="auto"/>
            <w:noWrap/>
            <w:vAlign w:val="bottom"/>
            <w:hideMark/>
          </w:tcPr>
          <w:p w14:paraId="084C1C9C"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2020</w:t>
            </w:r>
          </w:p>
          <w:p w14:paraId="6AF252CD"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$’000</w:t>
            </w:r>
          </w:p>
        </w:tc>
        <w:tc>
          <w:tcPr>
            <w:tcW w:w="839" w:type="dxa"/>
            <w:tcBorders>
              <w:top w:val="single" w:sz="4" w:space="0" w:color="auto"/>
              <w:left w:val="nil"/>
              <w:right w:val="nil"/>
            </w:tcBorders>
            <w:shd w:val="clear" w:color="auto" w:fill="auto"/>
            <w:noWrap/>
            <w:vAlign w:val="bottom"/>
            <w:hideMark/>
          </w:tcPr>
          <w:p w14:paraId="6D5F8346" w14:textId="77777777" w:rsidR="00BC2ECF" w:rsidRPr="00BC2ECF" w:rsidRDefault="00BC2ECF" w:rsidP="002A0451">
            <w:pPr>
              <w:spacing w:before="60" w:after="60"/>
              <w:jc w:val="right"/>
              <w:rPr>
                <w:rFonts w:cs="Open Sans"/>
                <w:sz w:val="18"/>
                <w:szCs w:val="18"/>
              </w:rPr>
            </w:pPr>
            <w:r w:rsidRPr="00BC2ECF">
              <w:rPr>
                <w:rFonts w:cs="Open Sans"/>
                <w:sz w:val="18"/>
                <w:szCs w:val="18"/>
              </w:rPr>
              <w:t>2019</w:t>
            </w:r>
          </w:p>
          <w:p w14:paraId="043BF790" w14:textId="77777777" w:rsidR="00BC2ECF" w:rsidRPr="00BC2ECF" w:rsidRDefault="00BC2ECF" w:rsidP="002A0451">
            <w:pPr>
              <w:spacing w:before="60" w:after="60"/>
              <w:jc w:val="right"/>
              <w:rPr>
                <w:rFonts w:cs="Open Sans"/>
                <w:sz w:val="18"/>
                <w:szCs w:val="18"/>
              </w:rPr>
            </w:pPr>
            <w:r w:rsidRPr="00BC2ECF">
              <w:rPr>
                <w:rFonts w:cs="Open Sans"/>
                <w:sz w:val="18"/>
                <w:szCs w:val="18"/>
              </w:rPr>
              <w:t>$’000</w:t>
            </w:r>
          </w:p>
        </w:tc>
        <w:tc>
          <w:tcPr>
            <w:tcW w:w="336" w:type="dxa"/>
            <w:tcBorders>
              <w:top w:val="single" w:sz="4" w:space="0" w:color="auto"/>
              <w:left w:val="nil"/>
              <w:right w:val="nil"/>
            </w:tcBorders>
            <w:shd w:val="clear" w:color="auto" w:fill="auto"/>
            <w:noWrap/>
            <w:vAlign w:val="bottom"/>
            <w:hideMark/>
          </w:tcPr>
          <w:p w14:paraId="0B950EC8" w14:textId="77777777" w:rsidR="00BC2ECF" w:rsidRPr="00BC2ECF" w:rsidRDefault="00BC2ECF" w:rsidP="002A0451">
            <w:pPr>
              <w:spacing w:before="60" w:after="60"/>
              <w:jc w:val="right"/>
              <w:rPr>
                <w:rFonts w:cs="Open Sans"/>
                <w:sz w:val="18"/>
                <w:szCs w:val="18"/>
              </w:rPr>
            </w:pPr>
            <w:r w:rsidRPr="00BC2ECF">
              <w:rPr>
                <w:rFonts w:cs="Open Sans"/>
                <w:sz w:val="18"/>
                <w:szCs w:val="18"/>
              </w:rPr>
              <w:t> </w:t>
            </w:r>
          </w:p>
          <w:p w14:paraId="7064BC5C" w14:textId="77777777" w:rsidR="00BC2ECF" w:rsidRPr="00BC2ECF" w:rsidRDefault="00BC2ECF" w:rsidP="002A0451">
            <w:pPr>
              <w:spacing w:before="60" w:after="60"/>
              <w:jc w:val="right"/>
              <w:rPr>
                <w:rFonts w:cs="Open Sans"/>
                <w:sz w:val="18"/>
                <w:szCs w:val="18"/>
              </w:rPr>
            </w:pPr>
            <w:r w:rsidRPr="00BC2ECF">
              <w:rPr>
                <w:rFonts w:cs="Open Sans"/>
                <w:sz w:val="18"/>
                <w:szCs w:val="18"/>
              </w:rPr>
              <w:t> </w:t>
            </w:r>
          </w:p>
        </w:tc>
        <w:tc>
          <w:tcPr>
            <w:tcW w:w="1256" w:type="dxa"/>
            <w:tcBorders>
              <w:top w:val="single" w:sz="4" w:space="0" w:color="auto"/>
              <w:left w:val="nil"/>
              <w:right w:val="nil"/>
            </w:tcBorders>
            <w:shd w:val="clear" w:color="auto" w:fill="auto"/>
            <w:vAlign w:val="bottom"/>
            <w:hideMark/>
          </w:tcPr>
          <w:p w14:paraId="639B0DFB" w14:textId="77777777" w:rsidR="00BC2ECF" w:rsidRPr="00BC2ECF" w:rsidRDefault="00BC2ECF" w:rsidP="002A0451">
            <w:pPr>
              <w:spacing w:before="60" w:after="60"/>
              <w:jc w:val="right"/>
              <w:rPr>
                <w:rFonts w:cs="Open Sans"/>
                <w:sz w:val="18"/>
                <w:szCs w:val="18"/>
              </w:rPr>
            </w:pPr>
            <w:r w:rsidRPr="00BC2ECF">
              <w:rPr>
                <w:rFonts w:cs="Open Sans"/>
                <w:sz w:val="18"/>
                <w:szCs w:val="18"/>
              </w:rPr>
              <w:t>Original Budget</w:t>
            </w:r>
          </w:p>
          <w:p w14:paraId="4E743A10" w14:textId="77777777" w:rsidR="00BC2ECF" w:rsidRPr="00BC2ECF" w:rsidRDefault="00BC2ECF" w:rsidP="002A0451">
            <w:pPr>
              <w:spacing w:before="60" w:after="60"/>
              <w:jc w:val="right"/>
              <w:rPr>
                <w:rFonts w:cs="Open Sans"/>
                <w:sz w:val="18"/>
                <w:szCs w:val="18"/>
              </w:rPr>
            </w:pPr>
            <w:r w:rsidRPr="00BC2ECF">
              <w:rPr>
                <w:rFonts w:cs="Open Sans"/>
                <w:sz w:val="18"/>
                <w:szCs w:val="18"/>
              </w:rPr>
              <w:t>$’000</w:t>
            </w:r>
          </w:p>
        </w:tc>
      </w:tr>
      <w:tr w:rsidR="00BC2ECF" w:rsidRPr="00BC2ECF" w14:paraId="7A58511B" w14:textId="77777777" w:rsidTr="00CF7AF9">
        <w:trPr>
          <w:trHeight w:val="240"/>
        </w:trPr>
        <w:tc>
          <w:tcPr>
            <w:tcW w:w="5303" w:type="dxa"/>
            <w:tcBorders>
              <w:top w:val="single" w:sz="18" w:space="0" w:color="auto"/>
              <w:left w:val="nil"/>
              <w:right w:val="nil"/>
            </w:tcBorders>
            <w:shd w:val="clear" w:color="auto" w:fill="auto"/>
            <w:noWrap/>
            <w:vAlign w:val="bottom"/>
          </w:tcPr>
          <w:p w14:paraId="61D81CEF" w14:textId="77777777" w:rsidR="00BC2ECF" w:rsidRPr="00BC2ECF" w:rsidRDefault="00BC2ECF" w:rsidP="002A0451">
            <w:pPr>
              <w:spacing w:before="60" w:after="60"/>
              <w:rPr>
                <w:rFonts w:cs="Open Sans"/>
                <w:b/>
                <w:bCs/>
                <w:color w:val="107896"/>
                <w:sz w:val="18"/>
                <w:szCs w:val="18"/>
              </w:rPr>
            </w:pPr>
          </w:p>
        </w:tc>
        <w:tc>
          <w:tcPr>
            <w:tcW w:w="672" w:type="dxa"/>
            <w:tcBorders>
              <w:top w:val="single" w:sz="18" w:space="0" w:color="auto"/>
              <w:left w:val="nil"/>
              <w:right w:val="nil"/>
            </w:tcBorders>
            <w:shd w:val="clear" w:color="auto" w:fill="auto"/>
            <w:noWrap/>
            <w:vAlign w:val="bottom"/>
          </w:tcPr>
          <w:p w14:paraId="3ADAD6E3" w14:textId="77777777" w:rsidR="00BC2ECF" w:rsidRPr="00BC2ECF" w:rsidRDefault="00BC2ECF" w:rsidP="002A0451">
            <w:pPr>
              <w:spacing w:before="60" w:after="60"/>
              <w:rPr>
                <w:rFonts w:cs="Open Sans"/>
                <w:b/>
                <w:bCs/>
                <w:sz w:val="18"/>
                <w:szCs w:val="18"/>
              </w:rPr>
            </w:pPr>
          </w:p>
        </w:tc>
        <w:tc>
          <w:tcPr>
            <w:tcW w:w="911" w:type="dxa"/>
            <w:tcBorders>
              <w:top w:val="single" w:sz="18" w:space="0" w:color="auto"/>
              <w:left w:val="nil"/>
              <w:right w:val="nil"/>
            </w:tcBorders>
            <w:shd w:val="clear" w:color="auto" w:fill="auto"/>
            <w:noWrap/>
            <w:vAlign w:val="bottom"/>
          </w:tcPr>
          <w:p w14:paraId="7872A90A" w14:textId="77777777" w:rsidR="00BC2ECF" w:rsidRPr="00BC2ECF" w:rsidRDefault="00BC2ECF" w:rsidP="002A0451">
            <w:pPr>
              <w:spacing w:before="60" w:after="60"/>
              <w:rPr>
                <w:rFonts w:cs="Open Sans"/>
                <w:sz w:val="18"/>
                <w:szCs w:val="18"/>
              </w:rPr>
            </w:pPr>
          </w:p>
        </w:tc>
        <w:tc>
          <w:tcPr>
            <w:tcW w:w="839" w:type="dxa"/>
            <w:tcBorders>
              <w:top w:val="single" w:sz="18" w:space="0" w:color="auto"/>
              <w:left w:val="nil"/>
              <w:right w:val="nil"/>
            </w:tcBorders>
            <w:shd w:val="clear" w:color="auto" w:fill="auto"/>
            <w:noWrap/>
            <w:vAlign w:val="bottom"/>
          </w:tcPr>
          <w:p w14:paraId="61CBD805" w14:textId="77777777" w:rsidR="00BC2ECF" w:rsidRPr="00BC2ECF" w:rsidRDefault="00BC2ECF" w:rsidP="002A0451">
            <w:pPr>
              <w:spacing w:before="60" w:after="60"/>
              <w:jc w:val="right"/>
              <w:rPr>
                <w:rFonts w:cs="Open Sans"/>
                <w:sz w:val="18"/>
                <w:szCs w:val="18"/>
              </w:rPr>
            </w:pPr>
          </w:p>
        </w:tc>
        <w:tc>
          <w:tcPr>
            <w:tcW w:w="336" w:type="dxa"/>
            <w:tcBorders>
              <w:top w:val="single" w:sz="18" w:space="0" w:color="auto"/>
              <w:left w:val="nil"/>
              <w:right w:val="nil"/>
            </w:tcBorders>
            <w:shd w:val="clear" w:color="auto" w:fill="auto"/>
            <w:noWrap/>
            <w:vAlign w:val="bottom"/>
          </w:tcPr>
          <w:p w14:paraId="642B2D87" w14:textId="77777777" w:rsidR="00BC2ECF" w:rsidRPr="00BC2ECF" w:rsidRDefault="00BC2ECF" w:rsidP="002A0451">
            <w:pPr>
              <w:spacing w:before="60" w:after="60"/>
              <w:jc w:val="right"/>
              <w:rPr>
                <w:rFonts w:cs="Open Sans"/>
                <w:sz w:val="18"/>
                <w:szCs w:val="18"/>
              </w:rPr>
            </w:pPr>
          </w:p>
        </w:tc>
        <w:tc>
          <w:tcPr>
            <w:tcW w:w="1256" w:type="dxa"/>
            <w:tcBorders>
              <w:top w:val="single" w:sz="18" w:space="0" w:color="auto"/>
              <w:left w:val="nil"/>
              <w:right w:val="nil"/>
            </w:tcBorders>
            <w:shd w:val="clear" w:color="auto" w:fill="auto"/>
            <w:noWrap/>
            <w:vAlign w:val="bottom"/>
          </w:tcPr>
          <w:p w14:paraId="677E7B97" w14:textId="77777777" w:rsidR="00BC2ECF" w:rsidRPr="00BC2ECF" w:rsidRDefault="00BC2ECF" w:rsidP="002A0451">
            <w:pPr>
              <w:spacing w:before="60" w:after="60"/>
              <w:jc w:val="right"/>
              <w:rPr>
                <w:rFonts w:cs="Open Sans"/>
                <w:sz w:val="18"/>
                <w:szCs w:val="18"/>
              </w:rPr>
            </w:pPr>
          </w:p>
        </w:tc>
      </w:tr>
      <w:tr w:rsidR="00BC2ECF" w:rsidRPr="00BC2ECF" w14:paraId="2D3ED490" w14:textId="77777777" w:rsidTr="00CF7AF9">
        <w:trPr>
          <w:trHeight w:val="240"/>
        </w:trPr>
        <w:tc>
          <w:tcPr>
            <w:tcW w:w="5303" w:type="dxa"/>
            <w:tcBorders>
              <w:left w:val="nil"/>
              <w:bottom w:val="nil"/>
              <w:right w:val="nil"/>
            </w:tcBorders>
            <w:shd w:val="clear" w:color="auto" w:fill="auto"/>
            <w:noWrap/>
            <w:vAlign w:val="bottom"/>
            <w:hideMark/>
          </w:tcPr>
          <w:p w14:paraId="292C5F50" w14:textId="77777777" w:rsidR="00BC2ECF" w:rsidRPr="00BC2ECF" w:rsidRDefault="00BC2ECF" w:rsidP="002A0451">
            <w:pPr>
              <w:spacing w:before="60" w:after="60"/>
              <w:rPr>
                <w:rFonts w:cs="Open Sans"/>
                <w:b/>
                <w:bCs/>
                <w:sz w:val="18"/>
                <w:szCs w:val="18"/>
              </w:rPr>
            </w:pPr>
            <w:r w:rsidRPr="00BC2ECF">
              <w:rPr>
                <w:rFonts w:cs="Open Sans"/>
                <w:b/>
                <w:bCs/>
                <w:color w:val="107896"/>
                <w:sz w:val="18"/>
                <w:szCs w:val="18"/>
              </w:rPr>
              <w:t>OPERATING ACTIVITIES</w:t>
            </w:r>
          </w:p>
        </w:tc>
        <w:tc>
          <w:tcPr>
            <w:tcW w:w="672" w:type="dxa"/>
            <w:tcBorders>
              <w:left w:val="nil"/>
              <w:bottom w:val="nil"/>
              <w:right w:val="nil"/>
            </w:tcBorders>
            <w:shd w:val="clear" w:color="auto" w:fill="auto"/>
            <w:noWrap/>
            <w:vAlign w:val="bottom"/>
            <w:hideMark/>
          </w:tcPr>
          <w:p w14:paraId="2651461F" w14:textId="77777777" w:rsidR="00BC2ECF" w:rsidRPr="00BC2ECF" w:rsidRDefault="00BC2ECF" w:rsidP="002A0451">
            <w:pPr>
              <w:spacing w:before="60" w:after="60"/>
              <w:rPr>
                <w:rFonts w:cs="Open Sans"/>
                <w:b/>
                <w:bCs/>
                <w:sz w:val="18"/>
                <w:szCs w:val="18"/>
              </w:rPr>
            </w:pPr>
          </w:p>
        </w:tc>
        <w:tc>
          <w:tcPr>
            <w:tcW w:w="911" w:type="dxa"/>
            <w:tcBorders>
              <w:left w:val="nil"/>
              <w:bottom w:val="nil"/>
              <w:right w:val="nil"/>
            </w:tcBorders>
            <w:shd w:val="clear" w:color="auto" w:fill="auto"/>
            <w:noWrap/>
            <w:vAlign w:val="bottom"/>
            <w:hideMark/>
          </w:tcPr>
          <w:p w14:paraId="16FBE6BC" w14:textId="77777777" w:rsidR="00BC2ECF" w:rsidRPr="00BC2ECF" w:rsidRDefault="00BC2ECF" w:rsidP="002A0451">
            <w:pPr>
              <w:spacing w:before="60" w:after="60"/>
              <w:rPr>
                <w:rFonts w:cs="Open Sans"/>
                <w:sz w:val="18"/>
                <w:szCs w:val="18"/>
              </w:rPr>
            </w:pPr>
          </w:p>
        </w:tc>
        <w:tc>
          <w:tcPr>
            <w:tcW w:w="839" w:type="dxa"/>
            <w:tcBorders>
              <w:left w:val="nil"/>
              <w:bottom w:val="nil"/>
              <w:right w:val="nil"/>
            </w:tcBorders>
            <w:shd w:val="clear" w:color="auto" w:fill="auto"/>
            <w:noWrap/>
            <w:vAlign w:val="bottom"/>
            <w:hideMark/>
          </w:tcPr>
          <w:p w14:paraId="58CF7B1C" w14:textId="77777777" w:rsidR="00BC2ECF" w:rsidRPr="00BC2ECF" w:rsidRDefault="00BC2ECF" w:rsidP="002A0451">
            <w:pPr>
              <w:spacing w:before="60" w:after="60"/>
              <w:jc w:val="right"/>
              <w:rPr>
                <w:rFonts w:cs="Open Sans"/>
                <w:sz w:val="18"/>
                <w:szCs w:val="18"/>
              </w:rPr>
            </w:pPr>
          </w:p>
        </w:tc>
        <w:tc>
          <w:tcPr>
            <w:tcW w:w="336" w:type="dxa"/>
            <w:tcBorders>
              <w:left w:val="nil"/>
              <w:bottom w:val="nil"/>
              <w:right w:val="nil"/>
            </w:tcBorders>
            <w:shd w:val="clear" w:color="auto" w:fill="auto"/>
            <w:noWrap/>
            <w:vAlign w:val="bottom"/>
            <w:hideMark/>
          </w:tcPr>
          <w:p w14:paraId="2AB2BF95" w14:textId="77777777" w:rsidR="00BC2ECF" w:rsidRPr="00BC2ECF" w:rsidRDefault="00BC2ECF" w:rsidP="002A0451">
            <w:pPr>
              <w:spacing w:before="60" w:after="60"/>
              <w:jc w:val="right"/>
              <w:rPr>
                <w:rFonts w:cs="Open Sans"/>
                <w:sz w:val="18"/>
                <w:szCs w:val="18"/>
              </w:rPr>
            </w:pPr>
          </w:p>
        </w:tc>
        <w:tc>
          <w:tcPr>
            <w:tcW w:w="1256" w:type="dxa"/>
            <w:tcBorders>
              <w:left w:val="nil"/>
              <w:bottom w:val="nil"/>
              <w:right w:val="nil"/>
            </w:tcBorders>
            <w:shd w:val="clear" w:color="auto" w:fill="auto"/>
            <w:noWrap/>
            <w:vAlign w:val="bottom"/>
            <w:hideMark/>
          </w:tcPr>
          <w:p w14:paraId="266C8BE0" w14:textId="77777777" w:rsidR="00BC2ECF" w:rsidRPr="00BC2ECF" w:rsidRDefault="00BC2ECF" w:rsidP="002A0451">
            <w:pPr>
              <w:spacing w:before="60" w:after="60"/>
              <w:jc w:val="right"/>
              <w:rPr>
                <w:rFonts w:cs="Open Sans"/>
                <w:sz w:val="18"/>
                <w:szCs w:val="18"/>
              </w:rPr>
            </w:pPr>
          </w:p>
        </w:tc>
      </w:tr>
      <w:tr w:rsidR="00BC2ECF" w:rsidRPr="00BC2ECF" w14:paraId="28310603" w14:textId="77777777" w:rsidTr="00CF7AF9">
        <w:trPr>
          <w:trHeight w:val="240"/>
        </w:trPr>
        <w:tc>
          <w:tcPr>
            <w:tcW w:w="5303" w:type="dxa"/>
            <w:tcBorders>
              <w:top w:val="nil"/>
              <w:left w:val="nil"/>
              <w:bottom w:val="nil"/>
              <w:right w:val="nil"/>
            </w:tcBorders>
            <w:shd w:val="clear" w:color="auto" w:fill="auto"/>
            <w:noWrap/>
            <w:vAlign w:val="bottom"/>
            <w:hideMark/>
          </w:tcPr>
          <w:p w14:paraId="5E6D5707" w14:textId="77777777" w:rsidR="00BC2ECF" w:rsidRPr="00BC2ECF" w:rsidRDefault="00BC2ECF" w:rsidP="002A0451">
            <w:pPr>
              <w:spacing w:before="60" w:after="60"/>
              <w:rPr>
                <w:rFonts w:cs="Open Sans"/>
                <w:b/>
                <w:bCs/>
                <w:sz w:val="18"/>
                <w:szCs w:val="18"/>
              </w:rPr>
            </w:pPr>
            <w:r w:rsidRPr="00BC2ECF">
              <w:rPr>
                <w:rFonts w:cs="Open Sans"/>
                <w:b/>
                <w:bCs/>
                <w:sz w:val="18"/>
                <w:szCs w:val="18"/>
              </w:rPr>
              <w:t>Cash received</w:t>
            </w:r>
          </w:p>
        </w:tc>
        <w:tc>
          <w:tcPr>
            <w:tcW w:w="672" w:type="dxa"/>
            <w:tcBorders>
              <w:top w:val="nil"/>
              <w:left w:val="nil"/>
              <w:bottom w:val="nil"/>
              <w:right w:val="nil"/>
            </w:tcBorders>
            <w:shd w:val="clear" w:color="auto" w:fill="auto"/>
            <w:noWrap/>
            <w:vAlign w:val="bottom"/>
            <w:hideMark/>
          </w:tcPr>
          <w:p w14:paraId="23B082A8" w14:textId="77777777" w:rsidR="00BC2ECF" w:rsidRPr="00BC2ECF" w:rsidRDefault="00BC2ECF" w:rsidP="002A0451">
            <w:pPr>
              <w:spacing w:before="60" w:after="60"/>
              <w:rPr>
                <w:rFonts w:cs="Open Sans"/>
                <w:b/>
                <w:bCs/>
                <w:sz w:val="18"/>
                <w:szCs w:val="18"/>
              </w:rPr>
            </w:pPr>
          </w:p>
        </w:tc>
        <w:tc>
          <w:tcPr>
            <w:tcW w:w="911" w:type="dxa"/>
            <w:tcBorders>
              <w:top w:val="nil"/>
              <w:left w:val="nil"/>
              <w:bottom w:val="nil"/>
              <w:right w:val="nil"/>
            </w:tcBorders>
            <w:shd w:val="clear" w:color="auto" w:fill="auto"/>
            <w:noWrap/>
            <w:vAlign w:val="bottom"/>
            <w:hideMark/>
          </w:tcPr>
          <w:p w14:paraId="45913C13" w14:textId="77777777" w:rsidR="00BC2ECF" w:rsidRPr="00BC2ECF" w:rsidRDefault="00BC2ECF" w:rsidP="002A0451">
            <w:pPr>
              <w:spacing w:before="60" w:after="60"/>
              <w:rPr>
                <w:rFonts w:cs="Open Sans"/>
                <w:sz w:val="18"/>
                <w:szCs w:val="18"/>
              </w:rPr>
            </w:pPr>
          </w:p>
        </w:tc>
        <w:tc>
          <w:tcPr>
            <w:tcW w:w="839" w:type="dxa"/>
            <w:tcBorders>
              <w:top w:val="nil"/>
              <w:left w:val="nil"/>
              <w:bottom w:val="nil"/>
              <w:right w:val="nil"/>
            </w:tcBorders>
            <w:shd w:val="clear" w:color="auto" w:fill="auto"/>
            <w:noWrap/>
            <w:vAlign w:val="bottom"/>
            <w:hideMark/>
          </w:tcPr>
          <w:p w14:paraId="6FBA84F5" w14:textId="77777777" w:rsidR="00BC2ECF" w:rsidRPr="00BC2ECF" w:rsidRDefault="00BC2ECF" w:rsidP="002A0451">
            <w:pPr>
              <w:spacing w:before="60" w:after="60"/>
              <w:jc w:val="right"/>
              <w:rPr>
                <w:rFonts w:cs="Open Sans"/>
                <w:sz w:val="18"/>
                <w:szCs w:val="18"/>
              </w:rPr>
            </w:pPr>
          </w:p>
        </w:tc>
        <w:tc>
          <w:tcPr>
            <w:tcW w:w="336" w:type="dxa"/>
            <w:tcBorders>
              <w:top w:val="nil"/>
              <w:left w:val="nil"/>
              <w:bottom w:val="nil"/>
              <w:right w:val="nil"/>
            </w:tcBorders>
            <w:shd w:val="clear" w:color="auto" w:fill="auto"/>
            <w:noWrap/>
            <w:vAlign w:val="bottom"/>
            <w:hideMark/>
          </w:tcPr>
          <w:p w14:paraId="618BA5F6" w14:textId="77777777" w:rsidR="00BC2ECF" w:rsidRPr="00BC2ECF" w:rsidRDefault="00BC2ECF" w:rsidP="002A0451">
            <w:pPr>
              <w:spacing w:before="60" w:after="60"/>
              <w:jc w:val="right"/>
              <w:rPr>
                <w:rFonts w:cs="Open Sans"/>
                <w:sz w:val="18"/>
                <w:szCs w:val="18"/>
              </w:rPr>
            </w:pPr>
          </w:p>
        </w:tc>
        <w:tc>
          <w:tcPr>
            <w:tcW w:w="1256" w:type="dxa"/>
            <w:tcBorders>
              <w:top w:val="nil"/>
              <w:left w:val="nil"/>
              <w:bottom w:val="nil"/>
              <w:right w:val="nil"/>
            </w:tcBorders>
            <w:shd w:val="clear" w:color="auto" w:fill="auto"/>
            <w:noWrap/>
            <w:vAlign w:val="bottom"/>
            <w:hideMark/>
          </w:tcPr>
          <w:p w14:paraId="456AAB0E" w14:textId="77777777" w:rsidR="00BC2ECF" w:rsidRPr="00BC2ECF" w:rsidRDefault="00BC2ECF" w:rsidP="002A0451">
            <w:pPr>
              <w:spacing w:before="60" w:after="60"/>
              <w:jc w:val="right"/>
              <w:rPr>
                <w:rFonts w:cs="Open Sans"/>
                <w:sz w:val="18"/>
                <w:szCs w:val="18"/>
              </w:rPr>
            </w:pPr>
          </w:p>
        </w:tc>
      </w:tr>
      <w:tr w:rsidR="00BC2ECF" w:rsidRPr="00BC2ECF" w14:paraId="2486F0AF" w14:textId="77777777" w:rsidTr="00CF7AF9">
        <w:trPr>
          <w:trHeight w:val="240"/>
        </w:trPr>
        <w:tc>
          <w:tcPr>
            <w:tcW w:w="5303" w:type="dxa"/>
            <w:tcBorders>
              <w:top w:val="nil"/>
              <w:left w:val="nil"/>
              <w:bottom w:val="nil"/>
              <w:right w:val="nil"/>
            </w:tcBorders>
            <w:shd w:val="clear" w:color="auto" w:fill="auto"/>
            <w:noWrap/>
            <w:vAlign w:val="bottom"/>
            <w:hideMark/>
          </w:tcPr>
          <w:p w14:paraId="7BC07754" w14:textId="77777777" w:rsidR="00BC2ECF" w:rsidRPr="00BC2ECF" w:rsidRDefault="00BC2ECF" w:rsidP="002A0451">
            <w:pPr>
              <w:spacing w:before="60" w:after="60"/>
              <w:ind w:firstLineChars="200" w:firstLine="360"/>
              <w:rPr>
                <w:rFonts w:cs="Open Sans"/>
                <w:sz w:val="18"/>
                <w:szCs w:val="18"/>
              </w:rPr>
            </w:pPr>
            <w:r w:rsidRPr="00BC2ECF">
              <w:rPr>
                <w:rFonts w:cs="Open Sans"/>
                <w:sz w:val="18"/>
                <w:szCs w:val="18"/>
              </w:rPr>
              <w:t xml:space="preserve">Receipts from Government </w:t>
            </w:r>
          </w:p>
        </w:tc>
        <w:tc>
          <w:tcPr>
            <w:tcW w:w="672" w:type="dxa"/>
            <w:tcBorders>
              <w:top w:val="nil"/>
              <w:left w:val="nil"/>
              <w:bottom w:val="nil"/>
              <w:right w:val="nil"/>
            </w:tcBorders>
            <w:shd w:val="clear" w:color="auto" w:fill="auto"/>
            <w:noWrap/>
            <w:vAlign w:val="bottom"/>
            <w:hideMark/>
          </w:tcPr>
          <w:p w14:paraId="21AED458" w14:textId="77777777" w:rsidR="00BC2ECF" w:rsidRPr="00BC2ECF" w:rsidRDefault="00BC2ECF" w:rsidP="002A0451">
            <w:pPr>
              <w:spacing w:before="60" w:after="60"/>
              <w:ind w:firstLineChars="200" w:firstLine="360"/>
              <w:rPr>
                <w:rFonts w:cs="Open Sans"/>
                <w:sz w:val="18"/>
                <w:szCs w:val="18"/>
              </w:rPr>
            </w:pPr>
          </w:p>
        </w:tc>
        <w:tc>
          <w:tcPr>
            <w:tcW w:w="911" w:type="dxa"/>
            <w:tcBorders>
              <w:top w:val="nil"/>
              <w:left w:val="nil"/>
              <w:bottom w:val="nil"/>
              <w:right w:val="nil"/>
            </w:tcBorders>
            <w:shd w:val="clear" w:color="auto" w:fill="auto"/>
            <w:noWrap/>
            <w:vAlign w:val="bottom"/>
            <w:hideMark/>
          </w:tcPr>
          <w:p w14:paraId="4B14ED24"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 xml:space="preserve">16,538 </w:t>
            </w:r>
          </w:p>
        </w:tc>
        <w:tc>
          <w:tcPr>
            <w:tcW w:w="839" w:type="dxa"/>
            <w:tcBorders>
              <w:top w:val="nil"/>
              <w:left w:val="nil"/>
              <w:bottom w:val="nil"/>
              <w:right w:val="nil"/>
            </w:tcBorders>
            <w:shd w:val="clear" w:color="auto" w:fill="auto"/>
            <w:noWrap/>
            <w:vAlign w:val="bottom"/>
            <w:hideMark/>
          </w:tcPr>
          <w:p w14:paraId="7CDA4841" w14:textId="77777777" w:rsidR="00BC2ECF" w:rsidRPr="00BC2ECF" w:rsidRDefault="00BC2ECF" w:rsidP="002A0451">
            <w:pPr>
              <w:spacing w:before="60" w:after="60"/>
              <w:jc w:val="right"/>
              <w:rPr>
                <w:rFonts w:cs="Open Sans"/>
                <w:sz w:val="18"/>
                <w:szCs w:val="18"/>
              </w:rPr>
            </w:pPr>
            <w:r w:rsidRPr="00BC2ECF">
              <w:rPr>
                <w:rFonts w:cs="Open Sans"/>
                <w:sz w:val="18"/>
                <w:szCs w:val="18"/>
              </w:rPr>
              <w:t xml:space="preserve">16,709 </w:t>
            </w:r>
          </w:p>
        </w:tc>
        <w:tc>
          <w:tcPr>
            <w:tcW w:w="336" w:type="dxa"/>
            <w:tcBorders>
              <w:top w:val="nil"/>
              <w:left w:val="nil"/>
              <w:bottom w:val="nil"/>
              <w:right w:val="nil"/>
            </w:tcBorders>
            <w:shd w:val="clear" w:color="auto" w:fill="auto"/>
            <w:noWrap/>
            <w:vAlign w:val="bottom"/>
            <w:hideMark/>
          </w:tcPr>
          <w:p w14:paraId="5D12DF12" w14:textId="77777777" w:rsidR="00BC2ECF" w:rsidRPr="00BC2ECF" w:rsidRDefault="00BC2ECF" w:rsidP="002A0451">
            <w:pPr>
              <w:spacing w:before="60" w:after="60"/>
              <w:jc w:val="right"/>
              <w:rPr>
                <w:rFonts w:cs="Open Sans"/>
                <w:sz w:val="18"/>
                <w:szCs w:val="18"/>
              </w:rPr>
            </w:pPr>
          </w:p>
        </w:tc>
        <w:tc>
          <w:tcPr>
            <w:tcW w:w="1256" w:type="dxa"/>
            <w:tcBorders>
              <w:top w:val="nil"/>
              <w:left w:val="nil"/>
              <w:bottom w:val="nil"/>
              <w:right w:val="nil"/>
            </w:tcBorders>
            <w:shd w:val="clear" w:color="auto" w:fill="auto"/>
            <w:noWrap/>
            <w:vAlign w:val="bottom"/>
            <w:hideMark/>
          </w:tcPr>
          <w:p w14:paraId="3804A050" w14:textId="77777777" w:rsidR="00BC2ECF" w:rsidRPr="00BC2ECF" w:rsidRDefault="00BC2ECF" w:rsidP="002A0451">
            <w:pPr>
              <w:spacing w:before="60" w:after="60"/>
              <w:jc w:val="right"/>
              <w:rPr>
                <w:rFonts w:cs="Open Sans"/>
                <w:sz w:val="18"/>
                <w:szCs w:val="18"/>
              </w:rPr>
            </w:pPr>
            <w:r w:rsidRPr="00BC2ECF">
              <w:rPr>
                <w:rFonts w:cs="Open Sans"/>
                <w:sz w:val="18"/>
                <w:szCs w:val="18"/>
              </w:rPr>
              <w:t xml:space="preserve">16,538 </w:t>
            </w:r>
          </w:p>
        </w:tc>
      </w:tr>
      <w:tr w:rsidR="00BC2ECF" w:rsidRPr="00BC2ECF" w14:paraId="1B9EA6BD" w14:textId="77777777" w:rsidTr="00CF7AF9">
        <w:trPr>
          <w:trHeight w:val="240"/>
        </w:trPr>
        <w:tc>
          <w:tcPr>
            <w:tcW w:w="5303" w:type="dxa"/>
            <w:tcBorders>
              <w:top w:val="nil"/>
              <w:left w:val="nil"/>
              <w:bottom w:val="nil"/>
              <w:right w:val="nil"/>
            </w:tcBorders>
            <w:shd w:val="clear" w:color="auto" w:fill="auto"/>
            <w:noWrap/>
            <w:vAlign w:val="bottom"/>
            <w:hideMark/>
          </w:tcPr>
          <w:p w14:paraId="67CC3852" w14:textId="77777777" w:rsidR="00BC2ECF" w:rsidRPr="00BC2ECF" w:rsidRDefault="00BC2ECF" w:rsidP="002A0451">
            <w:pPr>
              <w:spacing w:before="60" w:after="60"/>
              <w:ind w:firstLineChars="200" w:firstLine="360"/>
              <w:rPr>
                <w:rFonts w:cs="Open Sans"/>
                <w:sz w:val="18"/>
                <w:szCs w:val="18"/>
                <w:lang w:val="en-US"/>
              </w:rPr>
            </w:pPr>
            <w:r w:rsidRPr="00BC2ECF">
              <w:rPr>
                <w:rFonts w:cs="Open Sans"/>
                <w:sz w:val="18"/>
                <w:szCs w:val="18"/>
                <w:lang w:val="en-US"/>
              </w:rPr>
              <w:t>Sale of goods and rendering of services</w:t>
            </w:r>
          </w:p>
        </w:tc>
        <w:tc>
          <w:tcPr>
            <w:tcW w:w="672" w:type="dxa"/>
            <w:tcBorders>
              <w:top w:val="nil"/>
              <w:left w:val="nil"/>
              <w:bottom w:val="nil"/>
              <w:right w:val="nil"/>
            </w:tcBorders>
            <w:shd w:val="clear" w:color="auto" w:fill="auto"/>
            <w:noWrap/>
            <w:vAlign w:val="bottom"/>
            <w:hideMark/>
          </w:tcPr>
          <w:p w14:paraId="20999E52" w14:textId="77777777" w:rsidR="00BC2ECF" w:rsidRPr="00BC2ECF" w:rsidRDefault="00BC2ECF" w:rsidP="002A0451">
            <w:pPr>
              <w:spacing w:before="60" w:after="60"/>
              <w:ind w:firstLineChars="200" w:firstLine="360"/>
              <w:rPr>
                <w:rFonts w:cs="Open Sans"/>
                <w:sz w:val="18"/>
                <w:szCs w:val="18"/>
                <w:lang w:val="en-US"/>
              </w:rPr>
            </w:pPr>
          </w:p>
        </w:tc>
        <w:tc>
          <w:tcPr>
            <w:tcW w:w="911" w:type="dxa"/>
            <w:tcBorders>
              <w:top w:val="nil"/>
              <w:left w:val="nil"/>
              <w:bottom w:val="nil"/>
              <w:right w:val="nil"/>
            </w:tcBorders>
            <w:shd w:val="clear" w:color="auto" w:fill="auto"/>
            <w:noWrap/>
            <w:vAlign w:val="bottom"/>
            <w:hideMark/>
          </w:tcPr>
          <w:p w14:paraId="405B8548"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 xml:space="preserve">7,431 </w:t>
            </w:r>
          </w:p>
        </w:tc>
        <w:tc>
          <w:tcPr>
            <w:tcW w:w="839" w:type="dxa"/>
            <w:tcBorders>
              <w:top w:val="nil"/>
              <w:left w:val="nil"/>
              <w:bottom w:val="nil"/>
              <w:right w:val="nil"/>
            </w:tcBorders>
            <w:shd w:val="clear" w:color="auto" w:fill="auto"/>
            <w:noWrap/>
            <w:vAlign w:val="bottom"/>
            <w:hideMark/>
          </w:tcPr>
          <w:p w14:paraId="1214FEAA" w14:textId="77777777" w:rsidR="00BC2ECF" w:rsidRPr="00BC2ECF" w:rsidRDefault="00BC2ECF" w:rsidP="002A0451">
            <w:pPr>
              <w:spacing w:before="60" w:after="60"/>
              <w:jc w:val="right"/>
              <w:rPr>
                <w:rFonts w:cs="Open Sans"/>
                <w:sz w:val="18"/>
                <w:szCs w:val="18"/>
              </w:rPr>
            </w:pPr>
            <w:r w:rsidRPr="00BC2ECF">
              <w:rPr>
                <w:rFonts w:cs="Open Sans"/>
                <w:sz w:val="18"/>
                <w:szCs w:val="18"/>
              </w:rPr>
              <w:t xml:space="preserve">8,637 </w:t>
            </w:r>
          </w:p>
        </w:tc>
        <w:tc>
          <w:tcPr>
            <w:tcW w:w="336" w:type="dxa"/>
            <w:tcBorders>
              <w:top w:val="nil"/>
              <w:left w:val="nil"/>
              <w:bottom w:val="nil"/>
              <w:right w:val="nil"/>
            </w:tcBorders>
            <w:shd w:val="clear" w:color="auto" w:fill="auto"/>
            <w:noWrap/>
            <w:vAlign w:val="bottom"/>
            <w:hideMark/>
          </w:tcPr>
          <w:p w14:paraId="4A7A7BA0" w14:textId="77777777" w:rsidR="00BC2ECF" w:rsidRPr="00BC2ECF" w:rsidRDefault="00BC2ECF" w:rsidP="002A0451">
            <w:pPr>
              <w:spacing w:before="60" w:after="60"/>
              <w:jc w:val="right"/>
              <w:rPr>
                <w:rFonts w:cs="Open Sans"/>
                <w:sz w:val="18"/>
                <w:szCs w:val="18"/>
              </w:rPr>
            </w:pPr>
          </w:p>
        </w:tc>
        <w:tc>
          <w:tcPr>
            <w:tcW w:w="1256" w:type="dxa"/>
            <w:tcBorders>
              <w:top w:val="nil"/>
              <w:left w:val="nil"/>
              <w:bottom w:val="nil"/>
              <w:right w:val="nil"/>
            </w:tcBorders>
            <w:shd w:val="clear" w:color="auto" w:fill="auto"/>
            <w:noWrap/>
            <w:vAlign w:val="bottom"/>
            <w:hideMark/>
          </w:tcPr>
          <w:p w14:paraId="57E587FC" w14:textId="77777777" w:rsidR="00BC2ECF" w:rsidRPr="00BC2ECF" w:rsidRDefault="00BC2ECF" w:rsidP="002A0451">
            <w:pPr>
              <w:spacing w:before="60" w:after="60"/>
              <w:jc w:val="right"/>
              <w:rPr>
                <w:rFonts w:cs="Open Sans"/>
                <w:sz w:val="18"/>
                <w:szCs w:val="18"/>
              </w:rPr>
            </w:pPr>
            <w:r w:rsidRPr="00BC2ECF">
              <w:rPr>
                <w:rFonts w:cs="Open Sans"/>
                <w:sz w:val="18"/>
                <w:szCs w:val="18"/>
              </w:rPr>
              <w:t xml:space="preserve">5,271 </w:t>
            </w:r>
          </w:p>
        </w:tc>
      </w:tr>
      <w:tr w:rsidR="00BC2ECF" w:rsidRPr="00BC2ECF" w14:paraId="1B5AF7FC" w14:textId="77777777" w:rsidTr="00CF7AF9">
        <w:trPr>
          <w:trHeight w:val="240"/>
        </w:trPr>
        <w:tc>
          <w:tcPr>
            <w:tcW w:w="5303" w:type="dxa"/>
            <w:tcBorders>
              <w:top w:val="nil"/>
              <w:left w:val="nil"/>
              <w:right w:val="nil"/>
            </w:tcBorders>
            <w:shd w:val="clear" w:color="auto" w:fill="auto"/>
            <w:noWrap/>
            <w:vAlign w:val="bottom"/>
            <w:hideMark/>
          </w:tcPr>
          <w:p w14:paraId="306F727C" w14:textId="77777777" w:rsidR="00BC2ECF" w:rsidRPr="00BC2ECF" w:rsidRDefault="00BC2ECF" w:rsidP="002A0451">
            <w:pPr>
              <w:spacing w:before="60" w:after="60"/>
              <w:ind w:firstLineChars="200" w:firstLine="360"/>
              <w:rPr>
                <w:rFonts w:cs="Open Sans"/>
                <w:sz w:val="18"/>
                <w:szCs w:val="18"/>
              </w:rPr>
            </w:pPr>
            <w:r w:rsidRPr="00BC2ECF">
              <w:rPr>
                <w:rFonts w:cs="Open Sans"/>
                <w:sz w:val="18"/>
                <w:szCs w:val="18"/>
              </w:rPr>
              <w:t>Interest</w:t>
            </w:r>
          </w:p>
        </w:tc>
        <w:tc>
          <w:tcPr>
            <w:tcW w:w="672" w:type="dxa"/>
            <w:tcBorders>
              <w:top w:val="nil"/>
              <w:left w:val="nil"/>
              <w:right w:val="nil"/>
            </w:tcBorders>
            <w:shd w:val="clear" w:color="auto" w:fill="auto"/>
            <w:noWrap/>
            <w:vAlign w:val="bottom"/>
            <w:hideMark/>
          </w:tcPr>
          <w:p w14:paraId="3E87C003" w14:textId="77777777" w:rsidR="00BC2ECF" w:rsidRPr="00BC2ECF" w:rsidRDefault="00BC2ECF" w:rsidP="002A0451">
            <w:pPr>
              <w:spacing w:before="60" w:after="60"/>
              <w:ind w:firstLineChars="200" w:firstLine="360"/>
              <w:rPr>
                <w:rFonts w:cs="Open Sans"/>
                <w:sz w:val="18"/>
                <w:szCs w:val="18"/>
              </w:rPr>
            </w:pPr>
          </w:p>
        </w:tc>
        <w:tc>
          <w:tcPr>
            <w:tcW w:w="911" w:type="dxa"/>
            <w:tcBorders>
              <w:top w:val="nil"/>
              <w:left w:val="nil"/>
              <w:right w:val="nil"/>
            </w:tcBorders>
            <w:shd w:val="clear" w:color="auto" w:fill="auto"/>
            <w:noWrap/>
            <w:vAlign w:val="bottom"/>
            <w:hideMark/>
          </w:tcPr>
          <w:p w14:paraId="78DDF912"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 xml:space="preserve">40 </w:t>
            </w:r>
          </w:p>
        </w:tc>
        <w:tc>
          <w:tcPr>
            <w:tcW w:w="839" w:type="dxa"/>
            <w:tcBorders>
              <w:top w:val="nil"/>
              <w:left w:val="nil"/>
              <w:right w:val="nil"/>
            </w:tcBorders>
            <w:shd w:val="clear" w:color="auto" w:fill="auto"/>
            <w:noWrap/>
            <w:vAlign w:val="bottom"/>
            <w:hideMark/>
          </w:tcPr>
          <w:p w14:paraId="76A91A67" w14:textId="77777777" w:rsidR="00BC2ECF" w:rsidRPr="00BC2ECF" w:rsidRDefault="00BC2ECF" w:rsidP="002A0451">
            <w:pPr>
              <w:spacing w:before="60" w:after="60"/>
              <w:jc w:val="right"/>
              <w:rPr>
                <w:rFonts w:cs="Open Sans"/>
                <w:sz w:val="18"/>
                <w:szCs w:val="18"/>
              </w:rPr>
            </w:pPr>
            <w:r w:rsidRPr="00BC2ECF">
              <w:rPr>
                <w:rFonts w:cs="Open Sans"/>
                <w:sz w:val="18"/>
                <w:szCs w:val="18"/>
              </w:rPr>
              <w:t xml:space="preserve">198 </w:t>
            </w:r>
          </w:p>
        </w:tc>
        <w:tc>
          <w:tcPr>
            <w:tcW w:w="336" w:type="dxa"/>
            <w:tcBorders>
              <w:top w:val="nil"/>
              <w:left w:val="nil"/>
              <w:right w:val="nil"/>
            </w:tcBorders>
            <w:shd w:val="clear" w:color="auto" w:fill="auto"/>
            <w:noWrap/>
            <w:vAlign w:val="bottom"/>
            <w:hideMark/>
          </w:tcPr>
          <w:p w14:paraId="5066CCCA" w14:textId="77777777" w:rsidR="00BC2ECF" w:rsidRPr="00BC2ECF" w:rsidRDefault="00BC2ECF" w:rsidP="002A0451">
            <w:pPr>
              <w:spacing w:before="60" w:after="60"/>
              <w:jc w:val="right"/>
              <w:rPr>
                <w:rFonts w:cs="Open Sans"/>
                <w:sz w:val="18"/>
                <w:szCs w:val="18"/>
              </w:rPr>
            </w:pPr>
          </w:p>
        </w:tc>
        <w:tc>
          <w:tcPr>
            <w:tcW w:w="1256" w:type="dxa"/>
            <w:tcBorders>
              <w:top w:val="nil"/>
              <w:left w:val="nil"/>
              <w:right w:val="nil"/>
            </w:tcBorders>
            <w:shd w:val="clear" w:color="auto" w:fill="auto"/>
            <w:noWrap/>
            <w:vAlign w:val="bottom"/>
            <w:hideMark/>
          </w:tcPr>
          <w:p w14:paraId="12CB4677" w14:textId="77777777" w:rsidR="00BC2ECF" w:rsidRPr="00BC2ECF" w:rsidRDefault="00BC2ECF" w:rsidP="002A0451">
            <w:pPr>
              <w:spacing w:before="60" w:after="60"/>
              <w:jc w:val="right"/>
              <w:rPr>
                <w:rFonts w:cs="Open Sans"/>
                <w:sz w:val="18"/>
                <w:szCs w:val="18"/>
              </w:rPr>
            </w:pPr>
            <w:r w:rsidRPr="00BC2ECF">
              <w:rPr>
                <w:rFonts w:cs="Open Sans"/>
                <w:sz w:val="18"/>
                <w:szCs w:val="18"/>
              </w:rPr>
              <w:t xml:space="preserve">250 </w:t>
            </w:r>
          </w:p>
        </w:tc>
      </w:tr>
      <w:tr w:rsidR="00BC2ECF" w:rsidRPr="00BC2ECF" w14:paraId="7E12C118" w14:textId="77777777" w:rsidTr="00CF7AF9">
        <w:trPr>
          <w:trHeight w:val="240"/>
        </w:trPr>
        <w:tc>
          <w:tcPr>
            <w:tcW w:w="5303" w:type="dxa"/>
            <w:tcBorders>
              <w:top w:val="nil"/>
              <w:left w:val="nil"/>
              <w:bottom w:val="single" w:sz="4" w:space="0" w:color="auto"/>
              <w:right w:val="nil"/>
            </w:tcBorders>
            <w:shd w:val="clear" w:color="auto" w:fill="auto"/>
            <w:noWrap/>
            <w:vAlign w:val="bottom"/>
            <w:hideMark/>
          </w:tcPr>
          <w:p w14:paraId="0BE82D3B" w14:textId="77777777" w:rsidR="00BC2ECF" w:rsidRPr="00BC2ECF" w:rsidRDefault="00BC2ECF" w:rsidP="002A0451">
            <w:pPr>
              <w:spacing w:before="60" w:after="60"/>
              <w:ind w:firstLineChars="200" w:firstLine="360"/>
              <w:rPr>
                <w:rFonts w:cs="Open Sans"/>
                <w:sz w:val="18"/>
                <w:szCs w:val="18"/>
              </w:rPr>
            </w:pPr>
            <w:r w:rsidRPr="00BC2ECF">
              <w:rPr>
                <w:rFonts w:cs="Open Sans"/>
                <w:sz w:val="18"/>
                <w:szCs w:val="18"/>
              </w:rPr>
              <w:t>GST received</w:t>
            </w:r>
          </w:p>
        </w:tc>
        <w:tc>
          <w:tcPr>
            <w:tcW w:w="672" w:type="dxa"/>
            <w:tcBorders>
              <w:top w:val="nil"/>
              <w:left w:val="nil"/>
              <w:bottom w:val="single" w:sz="4" w:space="0" w:color="auto"/>
              <w:right w:val="nil"/>
            </w:tcBorders>
            <w:shd w:val="clear" w:color="auto" w:fill="auto"/>
            <w:noWrap/>
            <w:vAlign w:val="bottom"/>
            <w:hideMark/>
          </w:tcPr>
          <w:p w14:paraId="651BEA20" w14:textId="77777777" w:rsidR="00BC2ECF" w:rsidRPr="00BC2ECF" w:rsidRDefault="00BC2ECF" w:rsidP="002A0451">
            <w:pPr>
              <w:spacing w:before="60" w:after="60"/>
              <w:ind w:firstLineChars="200" w:firstLine="360"/>
              <w:rPr>
                <w:rFonts w:cs="Open Sans"/>
                <w:sz w:val="18"/>
                <w:szCs w:val="18"/>
              </w:rPr>
            </w:pPr>
          </w:p>
        </w:tc>
        <w:tc>
          <w:tcPr>
            <w:tcW w:w="911" w:type="dxa"/>
            <w:tcBorders>
              <w:top w:val="nil"/>
              <w:left w:val="nil"/>
              <w:bottom w:val="single" w:sz="4" w:space="0" w:color="auto"/>
              <w:right w:val="nil"/>
            </w:tcBorders>
            <w:shd w:val="clear" w:color="auto" w:fill="auto"/>
            <w:noWrap/>
            <w:vAlign w:val="bottom"/>
            <w:hideMark/>
          </w:tcPr>
          <w:p w14:paraId="7AF1C894"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 xml:space="preserve">387 </w:t>
            </w:r>
          </w:p>
        </w:tc>
        <w:tc>
          <w:tcPr>
            <w:tcW w:w="839" w:type="dxa"/>
            <w:tcBorders>
              <w:top w:val="nil"/>
              <w:left w:val="nil"/>
              <w:bottom w:val="single" w:sz="4" w:space="0" w:color="auto"/>
              <w:right w:val="nil"/>
            </w:tcBorders>
            <w:shd w:val="clear" w:color="auto" w:fill="auto"/>
            <w:noWrap/>
            <w:vAlign w:val="bottom"/>
            <w:hideMark/>
          </w:tcPr>
          <w:p w14:paraId="28A8D8BE" w14:textId="77777777" w:rsidR="00BC2ECF" w:rsidRPr="00BC2ECF" w:rsidRDefault="00BC2ECF" w:rsidP="002A0451">
            <w:pPr>
              <w:spacing w:before="60" w:after="60"/>
              <w:jc w:val="right"/>
              <w:rPr>
                <w:rFonts w:cs="Open Sans"/>
                <w:sz w:val="18"/>
                <w:szCs w:val="18"/>
              </w:rPr>
            </w:pPr>
            <w:r w:rsidRPr="00BC2ECF">
              <w:rPr>
                <w:rFonts w:cs="Open Sans"/>
                <w:sz w:val="18"/>
                <w:szCs w:val="18"/>
              </w:rPr>
              <w:t xml:space="preserve">183 </w:t>
            </w:r>
          </w:p>
        </w:tc>
        <w:tc>
          <w:tcPr>
            <w:tcW w:w="336" w:type="dxa"/>
            <w:tcBorders>
              <w:top w:val="nil"/>
              <w:left w:val="nil"/>
              <w:bottom w:val="single" w:sz="4" w:space="0" w:color="auto"/>
              <w:right w:val="nil"/>
            </w:tcBorders>
            <w:shd w:val="clear" w:color="auto" w:fill="auto"/>
            <w:noWrap/>
            <w:vAlign w:val="bottom"/>
            <w:hideMark/>
          </w:tcPr>
          <w:p w14:paraId="708FB7FA" w14:textId="77777777" w:rsidR="00BC2ECF" w:rsidRPr="00BC2ECF" w:rsidRDefault="00BC2ECF" w:rsidP="002A0451">
            <w:pPr>
              <w:spacing w:before="60" w:after="60"/>
              <w:jc w:val="right"/>
              <w:rPr>
                <w:rFonts w:cs="Open Sans"/>
                <w:sz w:val="18"/>
                <w:szCs w:val="18"/>
              </w:rPr>
            </w:pPr>
          </w:p>
        </w:tc>
        <w:tc>
          <w:tcPr>
            <w:tcW w:w="1256" w:type="dxa"/>
            <w:tcBorders>
              <w:top w:val="nil"/>
              <w:left w:val="nil"/>
              <w:bottom w:val="single" w:sz="4" w:space="0" w:color="auto"/>
              <w:right w:val="nil"/>
            </w:tcBorders>
            <w:shd w:val="clear" w:color="auto" w:fill="auto"/>
            <w:noWrap/>
            <w:vAlign w:val="bottom"/>
            <w:hideMark/>
          </w:tcPr>
          <w:p w14:paraId="5491F28C" w14:textId="77777777" w:rsidR="00BC2ECF" w:rsidRPr="00BC2ECF" w:rsidRDefault="00BC2ECF" w:rsidP="002A0451">
            <w:pPr>
              <w:spacing w:before="60" w:after="60"/>
              <w:jc w:val="right"/>
              <w:rPr>
                <w:rFonts w:cs="Open Sans"/>
                <w:sz w:val="18"/>
                <w:szCs w:val="18"/>
              </w:rPr>
            </w:pPr>
            <w:r w:rsidRPr="00BC2ECF">
              <w:rPr>
                <w:rFonts w:cs="Open Sans"/>
                <w:sz w:val="18"/>
                <w:szCs w:val="18"/>
              </w:rPr>
              <w:t xml:space="preserve">150 </w:t>
            </w:r>
          </w:p>
        </w:tc>
      </w:tr>
      <w:tr w:rsidR="00BC2ECF" w:rsidRPr="00BC2ECF" w14:paraId="5FDB9C55" w14:textId="77777777" w:rsidTr="00CF7AF9">
        <w:trPr>
          <w:trHeight w:val="240"/>
        </w:trPr>
        <w:tc>
          <w:tcPr>
            <w:tcW w:w="5303" w:type="dxa"/>
            <w:tcBorders>
              <w:top w:val="single" w:sz="4" w:space="0" w:color="auto"/>
              <w:left w:val="nil"/>
              <w:bottom w:val="single" w:sz="4" w:space="0" w:color="auto"/>
              <w:right w:val="nil"/>
            </w:tcBorders>
            <w:shd w:val="clear" w:color="auto" w:fill="auto"/>
            <w:noWrap/>
            <w:vAlign w:val="bottom"/>
            <w:hideMark/>
          </w:tcPr>
          <w:p w14:paraId="3086A690" w14:textId="77777777" w:rsidR="00BC2ECF" w:rsidRPr="00BC2ECF" w:rsidRDefault="00BC2ECF" w:rsidP="002A0451">
            <w:pPr>
              <w:spacing w:before="60" w:after="60"/>
              <w:rPr>
                <w:rFonts w:cs="Open Sans"/>
                <w:b/>
                <w:bCs/>
                <w:sz w:val="18"/>
                <w:szCs w:val="18"/>
              </w:rPr>
            </w:pPr>
            <w:r w:rsidRPr="00BC2ECF">
              <w:rPr>
                <w:rFonts w:cs="Open Sans"/>
                <w:b/>
                <w:bCs/>
                <w:sz w:val="18"/>
                <w:szCs w:val="18"/>
              </w:rPr>
              <w:t>Total cash received</w:t>
            </w:r>
          </w:p>
        </w:tc>
        <w:tc>
          <w:tcPr>
            <w:tcW w:w="672" w:type="dxa"/>
            <w:tcBorders>
              <w:top w:val="single" w:sz="4" w:space="0" w:color="auto"/>
              <w:left w:val="nil"/>
              <w:bottom w:val="single" w:sz="4" w:space="0" w:color="auto"/>
              <w:right w:val="nil"/>
            </w:tcBorders>
            <w:shd w:val="clear" w:color="auto" w:fill="auto"/>
            <w:noWrap/>
            <w:vAlign w:val="bottom"/>
            <w:hideMark/>
          </w:tcPr>
          <w:p w14:paraId="38B0AB12" w14:textId="77777777" w:rsidR="00BC2ECF" w:rsidRPr="00BC2ECF" w:rsidRDefault="00BC2ECF" w:rsidP="002A0451">
            <w:pPr>
              <w:spacing w:before="60" w:after="60"/>
              <w:rPr>
                <w:rFonts w:cs="Open Sans"/>
                <w:b/>
                <w:bCs/>
                <w:sz w:val="18"/>
                <w:szCs w:val="18"/>
              </w:rPr>
            </w:pPr>
          </w:p>
        </w:tc>
        <w:tc>
          <w:tcPr>
            <w:tcW w:w="911" w:type="dxa"/>
            <w:tcBorders>
              <w:top w:val="single" w:sz="4" w:space="0" w:color="auto"/>
              <w:left w:val="nil"/>
              <w:bottom w:val="single" w:sz="4" w:space="0" w:color="auto"/>
              <w:right w:val="nil"/>
            </w:tcBorders>
            <w:shd w:val="clear" w:color="auto" w:fill="auto"/>
            <w:noWrap/>
            <w:vAlign w:val="bottom"/>
            <w:hideMark/>
          </w:tcPr>
          <w:p w14:paraId="6C9F9353"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 xml:space="preserve">24,396 </w:t>
            </w:r>
          </w:p>
        </w:tc>
        <w:tc>
          <w:tcPr>
            <w:tcW w:w="839" w:type="dxa"/>
            <w:tcBorders>
              <w:top w:val="single" w:sz="4" w:space="0" w:color="auto"/>
              <w:left w:val="nil"/>
              <w:bottom w:val="single" w:sz="4" w:space="0" w:color="auto"/>
              <w:right w:val="nil"/>
            </w:tcBorders>
            <w:shd w:val="clear" w:color="auto" w:fill="auto"/>
            <w:noWrap/>
            <w:vAlign w:val="bottom"/>
            <w:hideMark/>
          </w:tcPr>
          <w:p w14:paraId="40E3C36D" w14:textId="77777777" w:rsidR="00BC2ECF" w:rsidRPr="00BC2ECF" w:rsidRDefault="00BC2ECF" w:rsidP="002A0451">
            <w:pPr>
              <w:spacing w:before="60" w:after="60"/>
              <w:jc w:val="right"/>
              <w:rPr>
                <w:rFonts w:cs="Open Sans"/>
                <w:sz w:val="18"/>
                <w:szCs w:val="18"/>
              </w:rPr>
            </w:pPr>
            <w:r w:rsidRPr="00BC2ECF">
              <w:rPr>
                <w:rFonts w:cs="Open Sans"/>
                <w:sz w:val="18"/>
                <w:szCs w:val="18"/>
              </w:rPr>
              <w:t xml:space="preserve">25,727 </w:t>
            </w:r>
          </w:p>
        </w:tc>
        <w:tc>
          <w:tcPr>
            <w:tcW w:w="336" w:type="dxa"/>
            <w:tcBorders>
              <w:top w:val="single" w:sz="4" w:space="0" w:color="auto"/>
              <w:left w:val="nil"/>
              <w:bottom w:val="single" w:sz="4" w:space="0" w:color="auto"/>
              <w:right w:val="nil"/>
            </w:tcBorders>
            <w:shd w:val="clear" w:color="auto" w:fill="auto"/>
            <w:noWrap/>
            <w:vAlign w:val="bottom"/>
            <w:hideMark/>
          </w:tcPr>
          <w:p w14:paraId="7CCCF234" w14:textId="77777777" w:rsidR="00BC2ECF" w:rsidRPr="00BC2ECF" w:rsidRDefault="00BC2ECF" w:rsidP="002A0451">
            <w:pPr>
              <w:spacing w:before="60" w:after="60"/>
              <w:jc w:val="right"/>
              <w:rPr>
                <w:rFonts w:cs="Open Sans"/>
                <w:sz w:val="18"/>
                <w:szCs w:val="18"/>
              </w:rPr>
            </w:pPr>
          </w:p>
        </w:tc>
        <w:tc>
          <w:tcPr>
            <w:tcW w:w="1256" w:type="dxa"/>
            <w:tcBorders>
              <w:top w:val="single" w:sz="4" w:space="0" w:color="auto"/>
              <w:left w:val="nil"/>
              <w:bottom w:val="single" w:sz="4" w:space="0" w:color="auto"/>
              <w:right w:val="nil"/>
            </w:tcBorders>
            <w:shd w:val="clear" w:color="auto" w:fill="auto"/>
            <w:noWrap/>
            <w:vAlign w:val="bottom"/>
            <w:hideMark/>
          </w:tcPr>
          <w:p w14:paraId="5D74AB47" w14:textId="77777777" w:rsidR="00BC2ECF" w:rsidRPr="00BC2ECF" w:rsidRDefault="00BC2ECF" w:rsidP="002A0451">
            <w:pPr>
              <w:spacing w:before="60" w:after="60"/>
              <w:jc w:val="right"/>
              <w:rPr>
                <w:rFonts w:cs="Open Sans"/>
                <w:sz w:val="18"/>
                <w:szCs w:val="18"/>
              </w:rPr>
            </w:pPr>
            <w:r w:rsidRPr="00BC2ECF">
              <w:rPr>
                <w:rFonts w:cs="Open Sans"/>
                <w:sz w:val="18"/>
                <w:szCs w:val="18"/>
              </w:rPr>
              <w:t xml:space="preserve">22,209 </w:t>
            </w:r>
          </w:p>
        </w:tc>
      </w:tr>
      <w:tr w:rsidR="00BC2ECF" w:rsidRPr="00BC2ECF" w14:paraId="09AA7A83" w14:textId="77777777" w:rsidTr="00CF7AF9">
        <w:trPr>
          <w:trHeight w:val="205"/>
        </w:trPr>
        <w:tc>
          <w:tcPr>
            <w:tcW w:w="9317" w:type="dxa"/>
            <w:gridSpan w:val="6"/>
            <w:tcBorders>
              <w:top w:val="single" w:sz="4" w:space="0" w:color="auto"/>
              <w:left w:val="nil"/>
              <w:bottom w:val="nil"/>
              <w:right w:val="nil"/>
            </w:tcBorders>
            <w:shd w:val="clear" w:color="auto" w:fill="auto"/>
            <w:noWrap/>
            <w:vAlign w:val="bottom"/>
            <w:hideMark/>
          </w:tcPr>
          <w:p w14:paraId="0709450B" w14:textId="77777777" w:rsidR="00BC2ECF" w:rsidRPr="00BC2ECF" w:rsidRDefault="00BC2ECF" w:rsidP="002A0451">
            <w:pPr>
              <w:spacing w:before="60" w:after="60"/>
              <w:rPr>
                <w:rFonts w:cs="Open Sans"/>
                <w:sz w:val="18"/>
                <w:szCs w:val="18"/>
              </w:rPr>
            </w:pPr>
          </w:p>
        </w:tc>
      </w:tr>
      <w:tr w:rsidR="00BC2ECF" w:rsidRPr="00BC2ECF" w14:paraId="1F01A540" w14:textId="77777777" w:rsidTr="00CF7AF9">
        <w:trPr>
          <w:trHeight w:val="240"/>
        </w:trPr>
        <w:tc>
          <w:tcPr>
            <w:tcW w:w="5303" w:type="dxa"/>
            <w:tcBorders>
              <w:top w:val="nil"/>
              <w:left w:val="nil"/>
              <w:bottom w:val="nil"/>
              <w:right w:val="nil"/>
            </w:tcBorders>
            <w:shd w:val="clear" w:color="auto" w:fill="auto"/>
            <w:noWrap/>
            <w:vAlign w:val="bottom"/>
            <w:hideMark/>
          </w:tcPr>
          <w:p w14:paraId="6C2A99F3" w14:textId="77777777" w:rsidR="00BC2ECF" w:rsidRPr="00BC2ECF" w:rsidRDefault="00BC2ECF" w:rsidP="002A0451">
            <w:pPr>
              <w:spacing w:before="60" w:after="60"/>
              <w:rPr>
                <w:rFonts w:cs="Open Sans"/>
                <w:b/>
                <w:bCs/>
                <w:sz w:val="18"/>
                <w:szCs w:val="18"/>
              </w:rPr>
            </w:pPr>
            <w:r w:rsidRPr="00BC2ECF">
              <w:rPr>
                <w:rFonts w:cs="Open Sans"/>
                <w:b/>
                <w:bCs/>
                <w:sz w:val="18"/>
                <w:szCs w:val="18"/>
              </w:rPr>
              <w:t>Cash used</w:t>
            </w:r>
          </w:p>
        </w:tc>
        <w:tc>
          <w:tcPr>
            <w:tcW w:w="672" w:type="dxa"/>
            <w:tcBorders>
              <w:top w:val="nil"/>
              <w:left w:val="nil"/>
              <w:bottom w:val="nil"/>
              <w:right w:val="nil"/>
            </w:tcBorders>
            <w:shd w:val="clear" w:color="auto" w:fill="auto"/>
            <w:noWrap/>
            <w:vAlign w:val="bottom"/>
            <w:hideMark/>
          </w:tcPr>
          <w:p w14:paraId="3960FF7B" w14:textId="77777777" w:rsidR="00BC2ECF" w:rsidRPr="00BC2ECF" w:rsidRDefault="00BC2ECF" w:rsidP="002A0451">
            <w:pPr>
              <w:spacing w:before="60" w:after="60"/>
              <w:rPr>
                <w:rFonts w:cs="Open Sans"/>
                <w:b/>
                <w:bCs/>
                <w:sz w:val="18"/>
                <w:szCs w:val="18"/>
              </w:rPr>
            </w:pPr>
          </w:p>
        </w:tc>
        <w:tc>
          <w:tcPr>
            <w:tcW w:w="911" w:type="dxa"/>
            <w:tcBorders>
              <w:top w:val="nil"/>
              <w:left w:val="nil"/>
              <w:bottom w:val="nil"/>
              <w:right w:val="nil"/>
            </w:tcBorders>
            <w:shd w:val="clear" w:color="auto" w:fill="auto"/>
            <w:noWrap/>
            <w:vAlign w:val="bottom"/>
            <w:hideMark/>
          </w:tcPr>
          <w:p w14:paraId="5935E36E" w14:textId="77777777" w:rsidR="00BC2ECF" w:rsidRPr="00BC2ECF" w:rsidRDefault="00BC2ECF" w:rsidP="002A0451">
            <w:pPr>
              <w:spacing w:before="60" w:after="60"/>
              <w:rPr>
                <w:rFonts w:cs="Open Sans"/>
                <w:sz w:val="18"/>
                <w:szCs w:val="18"/>
              </w:rPr>
            </w:pPr>
          </w:p>
        </w:tc>
        <w:tc>
          <w:tcPr>
            <w:tcW w:w="839" w:type="dxa"/>
            <w:tcBorders>
              <w:top w:val="nil"/>
              <w:left w:val="nil"/>
              <w:bottom w:val="nil"/>
              <w:right w:val="nil"/>
            </w:tcBorders>
            <w:shd w:val="clear" w:color="auto" w:fill="auto"/>
            <w:noWrap/>
            <w:vAlign w:val="bottom"/>
            <w:hideMark/>
          </w:tcPr>
          <w:p w14:paraId="0362D353" w14:textId="77777777" w:rsidR="00BC2ECF" w:rsidRPr="00BC2ECF" w:rsidRDefault="00BC2ECF" w:rsidP="002A0451">
            <w:pPr>
              <w:spacing w:before="60" w:after="60"/>
              <w:jc w:val="right"/>
              <w:rPr>
                <w:rFonts w:cs="Open Sans"/>
                <w:sz w:val="18"/>
                <w:szCs w:val="18"/>
              </w:rPr>
            </w:pPr>
          </w:p>
        </w:tc>
        <w:tc>
          <w:tcPr>
            <w:tcW w:w="336" w:type="dxa"/>
            <w:tcBorders>
              <w:top w:val="nil"/>
              <w:left w:val="nil"/>
              <w:bottom w:val="nil"/>
              <w:right w:val="nil"/>
            </w:tcBorders>
            <w:shd w:val="clear" w:color="auto" w:fill="auto"/>
            <w:noWrap/>
            <w:vAlign w:val="bottom"/>
            <w:hideMark/>
          </w:tcPr>
          <w:p w14:paraId="0151BAE6" w14:textId="77777777" w:rsidR="00BC2ECF" w:rsidRPr="00BC2ECF" w:rsidRDefault="00BC2ECF" w:rsidP="002A0451">
            <w:pPr>
              <w:spacing w:before="60" w:after="60"/>
              <w:jc w:val="right"/>
              <w:rPr>
                <w:rFonts w:cs="Open Sans"/>
                <w:sz w:val="18"/>
                <w:szCs w:val="18"/>
              </w:rPr>
            </w:pPr>
          </w:p>
        </w:tc>
        <w:tc>
          <w:tcPr>
            <w:tcW w:w="1256" w:type="dxa"/>
            <w:tcBorders>
              <w:top w:val="nil"/>
              <w:left w:val="nil"/>
              <w:bottom w:val="nil"/>
              <w:right w:val="nil"/>
            </w:tcBorders>
            <w:shd w:val="clear" w:color="auto" w:fill="auto"/>
            <w:noWrap/>
            <w:vAlign w:val="bottom"/>
            <w:hideMark/>
          </w:tcPr>
          <w:p w14:paraId="377BAF52" w14:textId="77777777" w:rsidR="00BC2ECF" w:rsidRPr="00BC2ECF" w:rsidRDefault="00BC2ECF" w:rsidP="002A0451">
            <w:pPr>
              <w:spacing w:before="60" w:after="60"/>
              <w:jc w:val="right"/>
              <w:rPr>
                <w:rFonts w:cs="Open Sans"/>
                <w:sz w:val="18"/>
                <w:szCs w:val="18"/>
              </w:rPr>
            </w:pPr>
          </w:p>
        </w:tc>
      </w:tr>
      <w:tr w:rsidR="00BC2ECF" w:rsidRPr="00BC2ECF" w14:paraId="126E494A" w14:textId="77777777" w:rsidTr="00CF7AF9">
        <w:trPr>
          <w:trHeight w:val="240"/>
        </w:trPr>
        <w:tc>
          <w:tcPr>
            <w:tcW w:w="5303" w:type="dxa"/>
            <w:tcBorders>
              <w:top w:val="nil"/>
              <w:left w:val="nil"/>
              <w:bottom w:val="nil"/>
              <w:right w:val="nil"/>
            </w:tcBorders>
            <w:shd w:val="clear" w:color="auto" w:fill="auto"/>
            <w:noWrap/>
            <w:vAlign w:val="bottom"/>
            <w:hideMark/>
          </w:tcPr>
          <w:p w14:paraId="1D2D39A1" w14:textId="77777777" w:rsidR="00BC2ECF" w:rsidRPr="00BC2ECF" w:rsidRDefault="00BC2ECF" w:rsidP="002A0451">
            <w:pPr>
              <w:spacing w:before="60" w:after="60"/>
              <w:ind w:firstLineChars="200" w:firstLine="360"/>
              <w:rPr>
                <w:rFonts w:cs="Open Sans"/>
                <w:sz w:val="18"/>
                <w:szCs w:val="18"/>
              </w:rPr>
            </w:pPr>
            <w:r w:rsidRPr="00BC2ECF">
              <w:rPr>
                <w:rFonts w:cs="Open Sans"/>
                <w:sz w:val="18"/>
                <w:szCs w:val="18"/>
              </w:rPr>
              <w:t>Employees</w:t>
            </w:r>
          </w:p>
        </w:tc>
        <w:tc>
          <w:tcPr>
            <w:tcW w:w="672" w:type="dxa"/>
            <w:tcBorders>
              <w:top w:val="nil"/>
              <w:left w:val="nil"/>
              <w:bottom w:val="nil"/>
              <w:right w:val="nil"/>
            </w:tcBorders>
            <w:shd w:val="clear" w:color="auto" w:fill="auto"/>
            <w:noWrap/>
            <w:vAlign w:val="bottom"/>
            <w:hideMark/>
          </w:tcPr>
          <w:p w14:paraId="6B08A3DC" w14:textId="77777777" w:rsidR="00BC2ECF" w:rsidRPr="00BC2ECF" w:rsidRDefault="00BC2ECF" w:rsidP="002A0451">
            <w:pPr>
              <w:spacing w:before="60" w:after="60"/>
              <w:ind w:firstLineChars="200" w:firstLine="360"/>
              <w:rPr>
                <w:rFonts w:cs="Open Sans"/>
                <w:sz w:val="18"/>
                <w:szCs w:val="18"/>
              </w:rPr>
            </w:pPr>
          </w:p>
        </w:tc>
        <w:tc>
          <w:tcPr>
            <w:tcW w:w="911" w:type="dxa"/>
            <w:tcBorders>
              <w:top w:val="nil"/>
              <w:left w:val="nil"/>
              <w:bottom w:val="nil"/>
              <w:right w:val="nil"/>
            </w:tcBorders>
            <w:shd w:val="clear" w:color="auto" w:fill="auto"/>
            <w:noWrap/>
            <w:vAlign w:val="bottom"/>
            <w:hideMark/>
          </w:tcPr>
          <w:p w14:paraId="45832EF9"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(19,609)</w:t>
            </w:r>
          </w:p>
        </w:tc>
        <w:tc>
          <w:tcPr>
            <w:tcW w:w="839" w:type="dxa"/>
            <w:tcBorders>
              <w:top w:val="nil"/>
              <w:left w:val="nil"/>
              <w:bottom w:val="nil"/>
              <w:right w:val="nil"/>
            </w:tcBorders>
            <w:shd w:val="clear" w:color="auto" w:fill="auto"/>
            <w:noWrap/>
            <w:vAlign w:val="bottom"/>
            <w:hideMark/>
          </w:tcPr>
          <w:p w14:paraId="54ADF0A1" w14:textId="77777777" w:rsidR="00BC2ECF" w:rsidRPr="00BC2ECF" w:rsidRDefault="00BC2ECF" w:rsidP="002A0451">
            <w:pPr>
              <w:spacing w:before="60" w:after="60"/>
              <w:jc w:val="right"/>
              <w:rPr>
                <w:rFonts w:cs="Open Sans"/>
                <w:sz w:val="18"/>
                <w:szCs w:val="18"/>
              </w:rPr>
            </w:pPr>
            <w:r w:rsidRPr="00BC2ECF">
              <w:rPr>
                <w:rFonts w:cs="Open Sans"/>
                <w:sz w:val="18"/>
                <w:szCs w:val="18"/>
              </w:rPr>
              <w:t>(18,799)</w:t>
            </w:r>
          </w:p>
        </w:tc>
        <w:tc>
          <w:tcPr>
            <w:tcW w:w="336" w:type="dxa"/>
            <w:tcBorders>
              <w:top w:val="nil"/>
              <w:left w:val="nil"/>
              <w:bottom w:val="nil"/>
              <w:right w:val="nil"/>
            </w:tcBorders>
            <w:shd w:val="clear" w:color="auto" w:fill="auto"/>
            <w:noWrap/>
            <w:vAlign w:val="bottom"/>
            <w:hideMark/>
          </w:tcPr>
          <w:p w14:paraId="2FF53917" w14:textId="77777777" w:rsidR="00BC2ECF" w:rsidRPr="00BC2ECF" w:rsidRDefault="00BC2ECF" w:rsidP="002A0451">
            <w:pPr>
              <w:spacing w:before="60" w:after="60"/>
              <w:jc w:val="right"/>
              <w:rPr>
                <w:rFonts w:cs="Open Sans"/>
                <w:sz w:val="18"/>
                <w:szCs w:val="18"/>
              </w:rPr>
            </w:pPr>
          </w:p>
        </w:tc>
        <w:tc>
          <w:tcPr>
            <w:tcW w:w="1256" w:type="dxa"/>
            <w:tcBorders>
              <w:top w:val="nil"/>
              <w:left w:val="nil"/>
              <w:bottom w:val="nil"/>
              <w:right w:val="nil"/>
            </w:tcBorders>
            <w:shd w:val="clear" w:color="auto" w:fill="auto"/>
            <w:noWrap/>
            <w:vAlign w:val="bottom"/>
            <w:hideMark/>
          </w:tcPr>
          <w:p w14:paraId="6D9BF0B5" w14:textId="77777777" w:rsidR="00BC2ECF" w:rsidRPr="00BC2ECF" w:rsidRDefault="00BC2ECF" w:rsidP="002A0451">
            <w:pPr>
              <w:spacing w:before="60" w:after="60"/>
              <w:jc w:val="right"/>
              <w:rPr>
                <w:rFonts w:cs="Open Sans"/>
                <w:sz w:val="18"/>
                <w:szCs w:val="18"/>
              </w:rPr>
            </w:pPr>
            <w:r w:rsidRPr="00BC2ECF">
              <w:rPr>
                <w:rFonts w:cs="Open Sans"/>
                <w:sz w:val="18"/>
                <w:szCs w:val="18"/>
              </w:rPr>
              <w:t xml:space="preserve">(17,548) </w:t>
            </w:r>
          </w:p>
        </w:tc>
      </w:tr>
      <w:tr w:rsidR="00BC2ECF" w:rsidRPr="00BC2ECF" w14:paraId="7CDFB9A7" w14:textId="77777777" w:rsidTr="00CF7AF9">
        <w:trPr>
          <w:trHeight w:val="240"/>
        </w:trPr>
        <w:tc>
          <w:tcPr>
            <w:tcW w:w="5303" w:type="dxa"/>
            <w:tcBorders>
              <w:top w:val="nil"/>
              <w:left w:val="nil"/>
              <w:right w:val="nil"/>
            </w:tcBorders>
            <w:shd w:val="clear" w:color="auto" w:fill="auto"/>
            <w:noWrap/>
            <w:vAlign w:val="bottom"/>
            <w:hideMark/>
          </w:tcPr>
          <w:p w14:paraId="2BFE6756" w14:textId="77777777" w:rsidR="00BC2ECF" w:rsidRPr="00BC2ECF" w:rsidRDefault="00BC2ECF" w:rsidP="002A0451">
            <w:pPr>
              <w:spacing w:before="60" w:after="60"/>
              <w:ind w:firstLineChars="200" w:firstLine="360"/>
              <w:rPr>
                <w:rFonts w:cs="Open Sans"/>
                <w:sz w:val="18"/>
                <w:szCs w:val="18"/>
              </w:rPr>
            </w:pPr>
            <w:r w:rsidRPr="00BC2ECF">
              <w:rPr>
                <w:rFonts w:cs="Open Sans"/>
                <w:sz w:val="18"/>
                <w:szCs w:val="18"/>
              </w:rPr>
              <w:t>Suppliers</w:t>
            </w:r>
          </w:p>
        </w:tc>
        <w:tc>
          <w:tcPr>
            <w:tcW w:w="672" w:type="dxa"/>
            <w:tcBorders>
              <w:top w:val="nil"/>
              <w:left w:val="nil"/>
              <w:right w:val="nil"/>
            </w:tcBorders>
            <w:shd w:val="clear" w:color="auto" w:fill="auto"/>
            <w:noWrap/>
            <w:vAlign w:val="bottom"/>
            <w:hideMark/>
          </w:tcPr>
          <w:p w14:paraId="59CF24B5" w14:textId="77777777" w:rsidR="00BC2ECF" w:rsidRPr="00BC2ECF" w:rsidRDefault="00BC2ECF" w:rsidP="002A0451">
            <w:pPr>
              <w:spacing w:before="60" w:after="60"/>
              <w:ind w:firstLineChars="200" w:firstLine="360"/>
              <w:rPr>
                <w:rFonts w:cs="Open Sans"/>
                <w:sz w:val="18"/>
                <w:szCs w:val="18"/>
              </w:rPr>
            </w:pPr>
          </w:p>
        </w:tc>
        <w:tc>
          <w:tcPr>
            <w:tcW w:w="911" w:type="dxa"/>
            <w:tcBorders>
              <w:top w:val="nil"/>
              <w:left w:val="nil"/>
              <w:right w:val="nil"/>
            </w:tcBorders>
            <w:shd w:val="clear" w:color="auto" w:fill="auto"/>
            <w:noWrap/>
            <w:vAlign w:val="bottom"/>
            <w:hideMark/>
          </w:tcPr>
          <w:p w14:paraId="7AC0251E"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(5,611)</w:t>
            </w:r>
          </w:p>
        </w:tc>
        <w:tc>
          <w:tcPr>
            <w:tcW w:w="839" w:type="dxa"/>
            <w:tcBorders>
              <w:top w:val="nil"/>
              <w:left w:val="nil"/>
              <w:right w:val="nil"/>
            </w:tcBorders>
            <w:shd w:val="clear" w:color="auto" w:fill="auto"/>
            <w:noWrap/>
            <w:vAlign w:val="bottom"/>
            <w:hideMark/>
          </w:tcPr>
          <w:p w14:paraId="385CE948" w14:textId="77777777" w:rsidR="00BC2ECF" w:rsidRPr="00BC2ECF" w:rsidRDefault="00BC2ECF" w:rsidP="002A0451">
            <w:pPr>
              <w:spacing w:before="60" w:after="60"/>
              <w:jc w:val="right"/>
              <w:rPr>
                <w:rFonts w:cs="Open Sans"/>
                <w:sz w:val="18"/>
                <w:szCs w:val="18"/>
              </w:rPr>
            </w:pPr>
            <w:r w:rsidRPr="00BC2ECF">
              <w:rPr>
                <w:rFonts w:cs="Open Sans"/>
                <w:sz w:val="18"/>
                <w:szCs w:val="18"/>
              </w:rPr>
              <w:t>(8,637)</w:t>
            </w:r>
          </w:p>
        </w:tc>
        <w:tc>
          <w:tcPr>
            <w:tcW w:w="336" w:type="dxa"/>
            <w:tcBorders>
              <w:top w:val="nil"/>
              <w:left w:val="nil"/>
              <w:right w:val="nil"/>
            </w:tcBorders>
            <w:shd w:val="clear" w:color="auto" w:fill="auto"/>
            <w:noWrap/>
            <w:vAlign w:val="bottom"/>
            <w:hideMark/>
          </w:tcPr>
          <w:p w14:paraId="5F6E52E2" w14:textId="77777777" w:rsidR="00BC2ECF" w:rsidRPr="00BC2ECF" w:rsidRDefault="00BC2ECF" w:rsidP="002A0451">
            <w:pPr>
              <w:spacing w:before="60" w:after="60"/>
              <w:jc w:val="right"/>
              <w:rPr>
                <w:rFonts w:cs="Open Sans"/>
                <w:sz w:val="18"/>
                <w:szCs w:val="18"/>
              </w:rPr>
            </w:pPr>
          </w:p>
        </w:tc>
        <w:tc>
          <w:tcPr>
            <w:tcW w:w="1256" w:type="dxa"/>
            <w:tcBorders>
              <w:top w:val="nil"/>
              <w:left w:val="nil"/>
              <w:right w:val="nil"/>
            </w:tcBorders>
            <w:shd w:val="clear" w:color="auto" w:fill="auto"/>
            <w:noWrap/>
            <w:vAlign w:val="bottom"/>
            <w:hideMark/>
          </w:tcPr>
          <w:p w14:paraId="266E9F3D" w14:textId="77777777" w:rsidR="00BC2ECF" w:rsidRPr="00BC2ECF" w:rsidRDefault="00BC2ECF" w:rsidP="002A0451">
            <w:pPr>
              <w:spacing w:before="60" w:after="60"/>
              <w:jc w:val="right"/>
              <w:rPr>
                <w:rFonts w:cs="Open Sans"/>
                <w:sz w:val="18"/>
                <w:szCs w:val="18"/>
              </w:rPr>
            </w:pPr>
            <w:r w:rsidRPr="00BC2ECF">
              <w:rPr>
                <w:rFonts w:cs="Open Sans"/>
                <w:sz w:val="18"/>
                <w:szCs w:val="18"/>
              </w:rPr>
              <w:t xml:space="preserve">(5,538) </w:t>
            </w:r>
          </w:p>
        </w:tc>
      </w:tr>
      <w:tr w:rsidR="00BC2ECF" w:rsidRPr="00BC2ECF" w14:paraId="68D9CFF1" w14:textId="77777777" w:rsidTr="00CF7AF9">
        <w:trPr>
          <w:trHeight w:val="240"/>
        </w:trPr>
        <w:tc>
          <w:tcPr>
            <w:tcW w:w="5303" w:type="dxa"/>
            <w:tcBorders>
              <w:top w:val="nil"/>
              <w:left w:val="nil"/>
              <w:bottom w:val="single" w:sz="4" w:space="0" w:color="auto"/>
              <w:right w:val="nil"/>
            </w:tcBorders>
            <w:shd w:val="clear" w:color="auto" w:fill="auto"/>
            <w:noWrap/>
            <w:vAlign w:val="bottom"/>
            <w:hideMark/>
          </w:tcPr>
          <w:p w14:paraId="2DE23B59" w14:textId="77777777" w:rsidR="00BC2ECF" w:rsidRPr="00BC2ECF" w:rsidRDefault="00BC2ECF" w:rsidP="002A0451">
            <w:pPr>
              <w:spacing w:before="60" w:after="60"/>
              <w:ind w:firstLineChars="200" w:firstLine="360"/>
              <w:rPr>
                <w:rFonts w:cs="Open Sans"/>
                <w:sz w:val="18"/>
                <w:szCs w:val="18"/>
                <w:lang w:val="en-US"/>
              </w:rPr>
            </w:pPr>
            <w:r w:rsidRPr="00BC2ECF">
              <w:rPr>
                <w:rFonts w:cs="Open Sans"/>
                <w:sz w:val="18"/>
                <w:szCs w:val="18"/>
                <w:lang w:val="en-US"/>
              </w:rPr>
              <w:t>Interest payments on lease liabilities</w:t>
            </w:r>
          </w:p>
        </w:tc>
        <w:tc>
          <w:tcPr>
            <w:tcW w:w="672" w:type="dxa"/>
            <w:tcBorders>
              <w:top w:val="nil"/>
              <w:left w:val="nil"/>
              <w:bottom w:val="single" w:sz="4" w:space="0" w:color="auto"/>
              <w:right w:val="nil"/>
            </w:tcBorders>
            <w:shd w:val="clear" w:color="auto" w:fill="auto"/>
            <w:noWrap/>
            <w:vAlign w:val="bottom"/>
            <w:hideMark/>
          </w:tcPr>
          <w:p w14:paraId="5B0B8C96" w14:textId="77777777" w:rsidR="00BC2ECF" w:rsidRPr="00BC2ECF" w:rsidRDefault="00BC2ECF" w:rsidP="002A0451">
            <w:pPr>
              <w:spacing w:before="60" w:after="60"/>
              <w:ind w:firstLineChars="200" w:firstLine="360"/>
              <w:rPr>
                <w:rFonts w:cs="Open Sans"/>
                <w:sz w:val="18"/>
                <w:szCs w:val="18"/>
                <w:lang w:val="en-US"/>
              </w:rPr>
            </w:pPr>
          </w:p>
        </w:tc>
        <w:tc>
          <w:tcPr>
            <w:tcW w:w="911" w:type="dxa"/>
            <w:tcBorders>
              <w:top w:val="nil"/>
              <w:left w:val="nil"/>
              <w:bottom w:val="single" w:sz="4" w:space="0" w:color="auto"/>
              <w:right w:val="nil"/>
            </w:tcBorders>
            <w:shd w:val="clear" w:color="auto" w:fill="auto"/>
            <w:noWrap/>
            <w:vAlign w:val="bottom"/>
            <w:hideMark/>
          </w:tcPr>
          <w:p w14:paraId="651D4CBA"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(46)</w:t>
            </w:r>
          </w:p>
        </w:tc>
        <w:tc>
          <w:tcPr>
            <w:tcW w:w="839" w:type="dxa"/>
            <w:tcBorders>
              <w:top w:val="nil"/>
              <w:left w:val="nil"/>
              <w:bottom w:val="single" w:sz="4" w:space="0" w:color="auto"/>
              <w:right w:val="nil"/>
            </w:tcBorders>
            <w:shd w:val="clear" w:color="auto" w:fill="auto"/>
            <w:noWrap/>
            <w:vAlign w:val="bottom"/>
            <w:hideMark/>
          </w:tcPr>
          <w:p w14:paraId="30156D8A" w14:textId="77777777" w:rsidR="00BC2ECF" w:rsidRPr="00BC2ECF" w:rsidRDefault="00BC2ECF" w:rsidP="002A0451">
            <w:pPr>
              <w:spacing w:before="60" w:after="60"/>
              <w:jc w:val="right"/>
              <w:rPr>
                <w:rFonts w:cs="Open Sans"/>
                <w:sz w:val="18"/>
                <w:szCs w:val="18"/>
              </w:rPr>
            </w:pPr>
            <w:r w:rsidRPr="00BC2ECF">
              <w:rPr>
                <w:rFonts w:cs="Open Sans"/>
                <w:sz w:val="18"/>
                <w:szCs w:val="18"/>
              </w:rPr>
              <w:t xml:space="preserve"> -</w:t>
            </w:r>
          </w:p>
        </w:tc>
        <w:tc>
          <w:tcPr>
            <w:tcW w:w="336" w:type="dxa"/>
            <w:tcBorders>
              <w:top w:val="nil"/>
              <w:left w:val="nil"/>
              <w:bottom w:val="single" w:sz="4" w:space="0" w:color="auto"/>
              <w:right w:val="nil"/>
            </w:tcBorders>
            <w:shd w:val="clear" w:color="auto" w:fill="auto"/>
            <w:noWrap/>
            <w:vAlign w:val="bottom"/>
            <w:hideMark/>
          </w:tcPr>
          <w:p w14:paraId="4118052C" w14:textId="77777777" w:rsidR="00BC2ECF" w:rsidRPr="00BC2ECF" w:rsidRDefault="00BC2ECF" w:rsidP="002A0451">
            <w:pPr>
              <w:spacing w:before="60" w:after="60"/>
              <w:jc w:val="right"/>
              <w:rPr>
                <w:rFonts w:cs="Open Sans"/>
                <w:sz w:val="18"/>
                <w:szCs w:val="18"/>
              </w:rPr>
            </w:pPr>
          </w:p>
        </w:tc>
        <w:tc>
          <w:tcPr>
            <w:tcW w:w="1256" w:type="dxa"/>
            <w:tcBorders>
              <w:top w:val="nil"/>
              <w:left w:val="nil"/>
              <w:bottom w:val="single" w:sz="4" w:space="0" w:color="auto"/>
              <w:right w:val="nil"/>
            </w:tcBorders>
            <w:shd w:val="clear" w:color="auto" w:fill="auto"/>
            <w:noWrap/>
            <w:vAlign w:val="bottom"/>
            <w:hideMark/>
          </w:tcPr>
          <w:p w14:paraId="518B521C" w14:textId="77777777" w:rsidR="00BC2ECF" w:rsidRPr="00BC2ECF" w:rsidRDefault="00BC2ECF" w:rsidP="002A0451">
            <w:pPr>
              <w:spacing w:before="60" w:after="60"/>
              <w:jc w:val="right"/>
              <w:rPr>
                <w:rFonts w:cs="Open Sans"/>
                <w:sz w:val="18"/>
                <w:szCs w:val="18"/>
              </w:rPr>
            </w:pPr>
            <w:r w:rsidRPr="00BC2ECF">
              <w:rPr>
                <w:rFonts w:cs="Open Sans"/>
                <w:sz w:val="18"/>
                <w:szCs w:val="18"/>
              </w:rPr>
              <w:t xml:space="preserve"> -</w:t>
            </w:r>
          </w:p>
        </w:tc>
      </w:tr>
      <w:tr w:rsidR="00BC2ECF" w:rsidRPr="00BC2ECF" w14:paraId="6963F1E1" w14:textId="77777777" w:rsidTr="00CF7AF9">
        <w:trPr>
          <w:trHeight w:val="240"/>
        </w:trPr>
        <w:tc>
          <w:tcPr>
            <w:tcW w:w="5303" w:type="dxa"/>
            <w:tcBorders>
              <w:top w:val="single" w:sz="4" w:space="0" w:color="auto"/>
              <w:left w:val="nil"/>
              <w:bottom w:val="single" w:sz="4" w:space="0" w:color="auto"/>
              <w:right w:val="nil"/>
            </w:tcBorders>
            <w:shd w:val="clear" w:color="auto" w:fill="auto"/>
            <w:noWrap/>
            <w:vAlign w:val="bottom"/>
            <w:hideMark/>
          </w:tcPr>
          <w:p w14:paraId="070B2D3E" w14:textId="77777777" w:rsidR="00BC2ECF" w:rsidRPr="00BC2ECF" w:rsidRDefault="00BC2ECF" w:rsidP="002A0451">
            <w:pPr>
              <w:spacing w:before="60" w:after="60"/>
              <w:rPr>
                <w:rFonts w:cs="Open Sans"/>
                <w:b/>
                <w:bCs/>
                <w:sz w:val="18"/>
                <w:szCs w:val="18"/>
              </w:rPr>
            </w:pPr>
            <w:r w:rsidRPr="00BC2ECF">
              <w:rPr>
                <w:rFonts w:cs="Open Sans"/>
                <w:b/>
                <w:bCs/>
                <w:sz w:val="18"/>
                <w:szCs w:val="18"/>
              </w:rPr>
              <w:t>Total cash used</w:t>
            </w:r>
          </w:p>
        </w:tc>
        <w:tc>
          <w:tcPr>
            <w:tcW w:w="672" w:type="dxa"/>
            <w:tcBorders>
              <w:top w:val="single" w:sz="4" w:space="0" w:color="auto"/>
              <w:left w:val="nil"/>
              <w:bottom w:val="single" w:sz="4" w:space="0" w:color="auto"/>
              <w:right w:val="nil"/>
            </w:tcBorders>
            <w:shd w:val="clear" w:color="auto" w:fill="auto"/>
            <w:noWrap/>
            <w:vAlign w:val="bottom"/>
            <w:hideMark/>
          </w:tcPr>
          <w:p w14:paraId="52D34B16" w14:textId="77777777" w:rsidR="00BC2ECF" w:rsidRPr="00BC2ECF" w:rsidRDefault="00BC2ECF" w:rsidP="002A0451">
            <w:pPr>
              <w:spacing w:before="60" w:after="60"/>
              <w:rPr>
                <w:rFonts w:cs="Open Sans"/>
                <w:b/>
                <w:bCs/>
                <w:sz w:val="18"/>
                <w:szCs w:val="18"/>
              </w:rPr>
            </w:pPr>
          </w:p>
        </w:tc>
        <w:tc>
          <w:tcPr>
            <w:tcW w:w="911" w:type="dxa"/>
            <w:tcBorders>
              <w:top w:val="single" w:sz="4" w:space="0" w:color="auto"/>
              <w:left w:val="nil"/>
              <w:bottom w:val="single" w:sz="4" w:space="0" w:color="auto"/>
              <w:right w:val="nil"/>
            </w:tcBorders>
            <w:shd w:val="clear" w:color="auto" w:fill="auto"/>
            <w:noWrap/>
            <w:vAlign w:val="bottom"/>
            <w:hideMark/>
          </w:tcPr>
          <w:p w14:paraId="0EF4613D"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(25,266)</w:t>
            </w:r>
          </w:p>
        </w:tc>
        <w:tc>
          <w:tcPr>
            <w:tcW w:w="839" w:type="dxa"/>
            <w:tcBorders>
              <w:top w:val="single" w:sz="4" w:space="0" w:color="auto"/>
              <w:left w:val="nil"/>
              <w:bottom w:val="single" w:sz="4" w:space="0" w:color="auto"/>
              <w:right w:val="nil"/>
            </w:tcBorders>
            <w:shd w:val="clear" w:color="auto" w:fill="auto"/>
            <w:noWrap/>
            <w:vAlign w:val="bottom"/>
            <w:hideMark/>
          </w:tcPr>
          <w:p w14:paraId="50431742" w14:textId="77777777" w:rsidR="00BC2ECF" w:rsidRPr="00BC2ECF" w:rsidRDefault="00BC2ECF" w:rsidP="002A0451">
            <w:pPr>
              <w:spacing w:before="60" w:after="60"/>
              <w:jc w:val="right"/>
              <w:rPr>
                <w:rFonts w:cs="Open Sans"/>
                <w:sz w:val="18"/>
                <w:szCs w:val="18"/>
              </w:rPr>
            </w:pPr>
            <w:r w:rsidRPr="00BC2ECF">
              <w:rPr>
                <w:rFonts w:cs="Open Sans"/>
                <w:sz w:val="18"/>
                <w:szCs w:val="18"/>
              </w:rPr>
              <w:t>(27,436)</w:t>
            </w:r>
          </w:p>
        </w:tc>
        <w:tc>
          <w:tcPr>
            <w:tcW w:w="336" w:type="dxa"/>
            <w:tcBorders>
              <w:top w:val="single" w:sz="4" w:space="0" w:color="auto"/>
              <w:left w:val="nil"/>
              <w:bottom w:val="single" w:sz="4" w:space="0" w:color="auto"/>
              <w:right w:val="nil"/>
            </w:tcBorders>
            <w:shd w:val="clear" w:color="auto" w:fill="auto"/>
            <w:noWrap/>
            <w:vAlign w:val="bottom"/>
            <w:hideMark/>
          </w:tcPr>
          <w:p w14:paraId="38E01E5C" w14:textId="77777777" w:rsidR="00BC2ECF" w:rsidRPr="00BC2ECF" w:rsidRDefault="00BC2ECF" w:rsidP="002A0451">
            <w:pPr>
              <w:spacing w:before="60" w:after="60"/>
              <w:jc w:val="right"/>
              <w:rPr>
                <w:rFonts w:cs="Open Sans"/>
                <w:sz w:val="18"/>
                <w:szCs w:val="18"/>
              </w:rPr>
            </w:pPr>
          </w:p>
        </w:tc>
        <w:tc>
          <w:tcPr>
            <w:tcW w:w="1256" w:type="dxa"/>
            <w:tcBorders>
              <w:top w:val="single" w:sz="4" w:space="0" w:color="auto"/>
              <w:left w:val="nil"/>
              <w:bottom w:val="single" w:sz="4" w:space="0" w:color="auto"/>
              <w:right w:val="nil"/>
            </w:tcBorders>
            <w:shd w:val="clear" w:color="auto" w:fill="auto"/>
            <w:noWrap/>
            <w:vAlign w:val="bottom"/>
            <w:hideMark/>
          </w:tcPr>
          <w:p w14:paraId="08F99208" w14:textId="77777777" w:rsidR="00BC2ECF" w:rsidRPr="00BC2ECF" w:rsidRDefault="00BC2ECF" w:rsidP="002A0451">
            <w:pPr>
              <w:spacing w:before="60" w:after="60"/>
              <w:jc w:val="right"/>
              <w:rPr>
                <w:rFonts w:cs="Open Sans"/>
                <w:sz w:val="18"/>
                <w:szCs w:val="18"/>
              </w:rPr>
            </w:pPr>
            <w:r w:rsidRPr="00BC2ECF">
              <w:rPr>
                <w:rFonts w:cs="Open Sans"/>
                <w:sz w:val="18"/>
                <w:szCs w:val="18"/>
              </w:rPr>
              <w:t xml:space="preserve">(23,086) </w:t>
            </w:r>
          </w:p>
        </w:tc>
      </w:tr>
      <w:tr w:rsidR="00BC2ECF" w:rsidRPr="00BC2ECF" w14:paraId="04D10FCD" w14:textId="77777777" w:rsidTr="00CF7AF9">
        <w:trPr>
          <w:trHeight w:val="240"/>
        </w:trPr>
        <w:tc>
          <w:tcPr>
            <w:tcW w:w="5303" w:type="dxa"/>
            <w:tcBorders>
              <w:top w:val="single" w:sz="4" w:space="0" w:color="auto"/>
              <w:left w:val="nil"/>
              <w:bottom w:val="single" w:sz="4" w:space="0" w:color="auto"/>
              <w:right w:val="nil"/>
            </w:tcBorders>
            <w:shd w:val="clear" w:color="auto" w:fill="auto"/>
            <w:noWrap/>
            <w:vAlign w:val="bottom"/>
            <w:hideMark/>
          </w:tcPr>
          <w:p w14:paraId="3A432EB0" w14:textId="77777777" w:rsidR="00BC2ECF" w:rsidRPr="00BC2ECF" w:rsidRDefault="00BC2ECF" w:rsidP="002A0451">
            <w:pPr>
              <w:spacing w:before="60" w:after="60"/>
              <w:rPr>
                <w:rFonts w:cs="Open Sans"/>
                <w:b/>
                <w:bCs/>
                <w:sz w:val="18"/>
                <w:szCs w:val="18"/>
                <w:lang w:val="en-US"/>
              </w:rPr>
            </w:pPr>
            <w:r w:rsidRPr="00BC2ECF">
              <w:rPr>
                <w:rFonts w:cs="Open Sans"/>
                <w:b/>
                <w:bCs/>
                <w:sz w:val="18"/>
                <w:szCs w:val="18"/>
                <w:lang w:val="en-US"/>
              </w:rPr>
              <w:t>Net cash from/(used by) operating activities</w:t>
            </w:r>
          </w:p>
        </w:tc>
        <w:tc>
          <w:tcPr>
            <w:tcW w:w="672" w:type="dxa"/>
            <w:tcBorders>
              <w:top w:val="single" w:sz="4" w:space="0" w:color="auto"/>
              <w:left w:val="nil"/>
              <w:bottom w:val="single" w:sz="4" w:space="0" w:color="auto"/>
              <w:right w:val="nil"/>
            </w:tcBorders>
            <w:shd w:val="clear" w:color="auto" w:fill="auto"/>
            <w:noWrap/>
            <w:vAlign w:val="bottom"/>
            <w:hideMark/>
          </w:tcPr>
          <w:p w14:paraId="3E62E9A2" w14:textId="77777777" w:rsidR="00BC2ECF" w:rsidRPr="00BC2ECF" w:rsidRDefault="00BC2ECF" w:rsidP="002A0451">
            <w:pPr>
              <w:spacing w:before="60" w:after="60"/>
              <w:rPr>
                <w:rFonts w:cs="Open Sans"/>
                <w:b/>
                <w:bCs/>
                <w:sz w:val="18"/>
                <w:szCs w:val="18"/>
                <w:lang w:val="en-US"/>
              </w:rPr>
            </w:pPr>
          </w:p>
        </w:tc>
        <w:tc>
          <w:tcPr>
            <w:tcW w:w="911" w:type="dxa"/>
            <w:tcBorders>
              <w:top w:val="single" w:sz="4" w:space="0" w:color="auto"/>
              <w:left w:val="nil"/>
              <w:bottom w:val="single" w:sz="4" w:space="0" w:color="auto"/>
              <w:right w:val="nil"/>
            </w:tcBorders>
            <w:shd w:val="clear" w:color="auto" w:fill="auto"/>
            <w:noWrap/>
            <w:vAlign w:val="bottom"/>
            <w:hideMark/>
          </w:tcPr>
          <w:p w14:paraId="73A9C191"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(870)</w:t>
            </w:r>
          </w:p>
        </w:tc>
        <w:tc>
          <w:tcPr>
            <w:tcW w:w="839" w:type="dxa"/>
            <w:tcBorders>
              <w:top w:val="single" w:sz="4" w:space="0" w:color="auto"/>
              <w:left w:val="nil"/>
              <w:bottom w:val="single" w:sz="4" w:space="0" w:color="auto"/>
              <w:right w:val="nil"/>
            </w:tcBorders>
            <w:shd w:val="clear" w:color="auto" w:fill="auto"/>
            <w:noWrap/>
            <w:vAlign w:val="bottom"/>
            <w:hideMark/>
          </w:tcPr>
          <w:p w14:paraId="5273D016" w14:textId="77777777" w:rsidR="00BC2ECF" w:rsidRPr="00BC2ECF" w:rsidRDefault="00BC2ECF" w:rsidP="002A0451">
            <w:pPr>
              <w:spacing w:before="60" w:after="60"/>
              <w:jc w:val="right"/>
              <w:rPr>
                <w:rFonts w:cs="Open Sans"/>
                <w:sz w:val="18"/>
                <w:szCs w:val="18"/>
              </w:rPr>
            </w:pPr>
            <w:r w:rsidRPr="00BC2ECF">
              <w:rPr>
                <w:rFonts w:cs="Open Sans"/>
                <w:sz w:val="18"/>
                <w:szCs w:val="18"/>
              </w:rPr>
              <w:t>(1,709)</w:t>
            </w:r>
          </w:p>
        </w:tc>
        <w:tc>
          <w:tcPr>
            <w:tcW w:w="336" w:type="dxa"/>
            <w:tcBorders>
              <w:top w:val="single" w:sz="4" w:space="0" w:color="auto"/>
              <w:left w:val="nil"/>
              <w:bottom w:val="single" w:sz="4" w:space="0" w:color="auto"/>
              <w:right w:val="nil"/>
            </w:tcBorders>
            <w:shd w:val="clear" w:color="auto" w:fill="auto"/>
            <w:noWrap/>
            <w:vAlign w:val="bottom"/>
            <w:hideMark/>
          </w:tcPr>
          <w:p w14:paraId="4002B1EF" w14:textId="77777777" w:rsidR="00BC2ECF" w:rsidRPr="00BC2ECF" w:rsidRDefault="00BC2ECF" w:rsidP="002A0451">
            <w:pPr>
              <w:spacing w:before="60" w:after="60"/>
              <w:jc w:val="right"/>
              <w:rPr>
                <w:rFonts w:cs="Open Sans"/>
                <w:sz w:val="18"/>
                <w:szCs w:val="18"/>
              </w:rPr>
            </w:pPr>
          </w:p>
        </w:tc>
        <w:tc>
          <w:tcPr>
            <w:tcW w:w="1256" w:type="dxa"/>
            <w:tcBorders>
              <w:top w:val="single" w:sz="4" w:space="0" w:color="auto"/>
              <w:left w:val="nil"/>
              <w:bottom w:val="single" w:sz="4" w:space="0" w:color="auto"/>
              <w:right w:val="nil"/>
            </w:tcBorders>
            <w:shd w:val="clear" w:color="auto" w:fill="auto"/>
            <w:noWrap/>
            <w:vAlign w:val="bottom"/>
            <w:hideMark/>
          </w:tcPr>
          <w:p w14:paraId="427104C7" w14:textId="77777777" w:rsidR="00BC2ECF" w:rsidRPr="00BC2ECF" w:rsidRDefault="00BC2ECF" w:rsidP="002A0451">
            <w:pPr>
              <w:spacing w:before="60" w:after="60"/>
              <w:jc w:val="right"/>
              <w:rPr>
                <w:rFonts w:cs="Open Sans"/>
                <w:sz w:val="18"/>
                <w:szCs w:val="18"/>
              </w:rPr>
            </w:pPr>
            <w:r w:rsidRPr="00BC2ECF">
              <w:rPr>
                <w:rFonts w:cs="Open Sans"/>
                <w:sz w:val="18"/>
                <w:szCs w:val="18"/>
              </w:rPr>
              <w:t>(877)</w:t>
            </w:r>
          </w:p>
        </w:tc>
      </w:tr>
      <w:tr w:rsidR="00BC2ECF" w:rsidRPr="00BC2ECF" w14:paraId="3E27B568" w14:textId="77777777" w:rsidTr="00CF7AF9">
        <w:trPr>
          <w:trHeight w:val="205"/>
        </w:trPr>
        <w:tc>
          <w:tcPr>
            <w:tcW w:w="9317" w:type="dxa"/>
            <w:gridSpan w:val="6"/>
            <w:tcBorders>
              <w:top w:val="single" w:sz="4" w:space="0" w:color="auto"/>
              <w:left w:val="nil"/>
              <w:bottom w:val="nil"/>
              <w:right w:val="nil"/>
            </w:tcBorders>
            <w:shd w:val="clear" w:color="auto" w:fill="auto"/>
            <w:noWrap/>
            <w:vAlign w:val="bottom"/>
            <w:hideMark/>
          </w:tcPr>
          <w:p w14:paraId="6357E637" w14:textId="77777777" w:rsidR="00BC2ECF" w:rsidRPr="00BC2ECF" w:rsidRDefault="00BC2ECF" w:rsidP="002A0451">
            <w:pPr>
              <w:spacing w:before="60" w:after="60"/>
              <w:rPr>
                <w:rFonts w:cs="Open Sans"/>
                <w:sz w:val="18"/>
                <w:szCs w:val="18"/>
              </w:rPr>
            </w:pPr>
          </w:p>
        </w:tc>
      </w:tr>
      <w:tr w:rsidR="00BC2ECF" w:rsidRPr="00BC2ECF" w14:paraId="371915A4" w14:textId="77777777" w:rsidTr="00CF7AF9">
        <w:trPr>
          <w:trHeight w:val="240"/>
        </w:trPr>
        <w:tc>
          <w:tcPr>
            <w:tcW w:w="5303" w:type="dxa"/>
            <w:tcBorders>
              <w:top w:val="nil"/>
              <w:left w:val="nil"/>
              <w:bottom w:val="nil"/>
              <w:right w:val="nil"/>
            </w:tcBorders>
            <w:shd w:val="clear" w:color="auto" w:fill="auto"/>
            <w:noWrap/>
            <w:vAlign w:val="bottom"/>
            <w:hideMark/>
          </w:tcPr>
          <w:p w14:paraId="14672010" w14:textId="77777777" w:rsidR="00BC2ECF" w:rsidRPr="00BC2ECF" w:rsidRDefault="00BC2ECF" w:rsidP="002A0451">
            <w:pPr>
              <w:spacing w:before="60" w:after="60"/>
              <w:rPr>
                <w:rFonts w:cs="Open Sans"/>
                <w:b/>
                <w:bCs/>
                <w:sz w:val="18"/>
                <w:szCs w:val="18"/>
              </w:rPr>
            </w:pPr>
            <w:r w:rsidRPr="00BC2ECF">
              <w:rPr>
                <w:rFonts w:cs="Open Sans"/>
                <w:b/>
                <w:bCs/>
                <w:color w:val="107896"/>
                <w:sz w:val="18"/>
                <w:szCs w:val="18"/>
              </w:rPr>
              <w:t>INVESTING ACTIVITIES</w:t>
            </w:r>
          </w:p>
        </w:tc>
        <w:tc>
          <w:tcPr>
            <w:tcW w:w="672" w:type="dxa"/>
            <w:tcBorders>
              <w:top w:val="nil"/>
              <w:left w:val="nil"/>
              <w:bottom w:val="nil"/>
              <w:right w:val="nil"/>
            </w:tcBorders>
            <w:shd w:val="clear" w:color="auto" w:fill="auto"/>
            <w:noWrap/>
            <w:vAlign w:val="bottom"/>
            <w:hideMark/>
          </w:tcPr>
          <w:p w14:paraId="5345D204" w14:textId="77777777" w:rsidR="00BC2ECF" w:rsidRPr="00BC2ECF" w:rsidRDefault="00BC2ECF" w:rsidP="002A0451">
            <w:pPr>
              <w:spacing w:before="60" w:after="60"/>
              <w:rPr>
                <w:rFonts w:cs="Open Sans"/>
                <w:b/>
                <w:bCs/>
                <w:sz w:val="18"/>
                <w:szCs w:val="18"/>
              </w:rPr>
            </w:pPr>
          </w:p>
        </w:tc>
        <w:tc>
          <w:tcPr>
            <w:tcW w:w="911" w:type="dxa"/>
            <w:tcBorders>
              <w:top w:val="nil"/>
              <w:left w:val="nil"/>
              <w:bottom w:val="nil"/>
              <w:right w:val="nil"/>
            </w:tcBorders>
            <w:shd w:val="clear" w:color="auto" w:fill="auto"/>
            <w:noWrap/>
            <w:vAlign w:val="bottom"/>
            <w:hideMark/>
          </w:tcPr>
          <w:p w14:paraId="3896B2E1" w14:textId="77777777" w:rsidR="00BC2ECF" w:rsidRPr="00BC2ECF" w:rsidRDefault="00BC2ECF" w:rsidP="002A0451">
            <w:pPr>
              <w:spacing w:before="60" w:after="60"/>
              <w:rPr>
                <w:rFonts w:cs="Open Sans"/>
                <w:sz w:val="18"/>
                <w:szCs w:val="18"/>
              </w:rPr>
            </w:pPr>
          </w:p>
        </w:tc>
        <w:tc>
          <w:tcPr>
            <w:tcW w:w="839" w:type="dxa"/>
            <w:tcBorders>
              <w:top w:val="nil"/>
              <w:left w:val="nil"/>
              <w:bottom w:val="nil"/>
              <w:right w:val="nil"/>
            </w:tcBorders>
            <w:shd w:val="clear" w:color="auto" w:fill="auto"/>
            <w:noWrap/>
            <w:vAlign w:val="bottom"/>
            <w:hideMark/>
          </w:tcPr>
          <w:p w14:paraId="085929E6" w14:textId="77777777" w:rsidR="00BC2ECF" w:rsidRPr="00BC2ECF" w:rsidRDefault="00BC2ECF" w:rsidP="002A0451">
            <w:pPr>
              <w:spacing w:before="60" w:after="60"/>
              <w:jc w:val="right"/>
              <w:rPr>
                <w:rFonts w:cs="Open Sans"/>
                <w:sz w:val="18"/>
                <w:szCs w:val="18"/>
              </w:rPr>
            </w:pPr>
          </w:p>
        </w:tc>
        <w:tc>
          <w:tcPr>
            <w:tcW w:w="336" w:type="dxa"/>
            <w:tcBorders>
              <w:top w:val="nil"/>
              <w:left w:val="nil"/>
              <w:bottom w:val="nil"/>
              <w:right w:val="nil"/>
            </w:tcBorders>
            <w:shd w:val="clear" w:color="auto" w:fill="auto"/>
            <w:noWrap/>
            <w:vAlign w:val="bottom"/>
            <w:hideMark/>
          </w:tcPr>
          <w:p w14:paraId="5FA90CF5" w14:textId="77777777" w:rsidR="00BC2ECF" w:rsidRPr="00BC2ECF" w:rsidRDefault="00BC2ECF" w:rsidP="002A0451">
            <w:pPr>
              <w:spacing w:before="60" w:after="60"/>
              <w:jc w:val="right"/>
              <w:rPr>
                <w:rFonts w:cs="Open Sans"/>
                <w:sz w:val="18"/>
                <w:szCs w:val="18"/>
              </w:rPr>
            </w:pPr>
          </w:p>
        </w:tc>
        <w:tc>
          <w:tcPr>
            <w:tcW w:w="1256" w:type="dxa"/>
            <w:tcBorders>
              <w:top w:val="nil"/>
              <w:left w:val="nil"/>
              <w:bottom w:val="nil"/>
              <w:right w:val="nil"/>
            </w:tcBorders>
            <w:shd w:val="clear" w:color="auto" w:fill="auto"/>
            <w:noWrap/>
            <w:vAlign w:val="bottom"/>
            <w:hideMark/>
          </w:tcPr>
          <w:p w14:paraId="7362F9E1" w14:textId="77777777" w:rsidR="00BC2ECF" w:rsidRPr="00BC2ECF" w:rsidRDefault="00BC2ECF" w:rsidP="002A0451">
            <w:pPr>
              <w:spacing w:before="60" w:after="60"/>
              <w:jc w:val="right"/>
              <w:rPr>
                <w:rFonts w:cs="Open Sans"/>
                <w:sz w:val="18"/>
                <w:szCs w:val="18"/>
              </w:rPr>
            </w:pPr>
          </w:p>
        </w:tc>
      </w:tr>
      <w:tr w:rsidR="00BC2ECF" w:rsidRPr="00BC2ECF" w14:paraId="08A0794C" w14:textId="77777777" w:rsidTr="00CF7AF9">
        <w:trPr>
          <w:trHeight w:val="240"/>
        </w:trPr>
        <w:tc>
          <w:tcPr>
            <w:tcW w:w="5303" w:type="dxa"/>
            <w:tcBorders>
              <w:top w:val="nil"/>
              <w:left w:val="nil"/>
              <w:bottom w:val="nil"/>
              <w:right w:val="nil"/>
            </w:tcBorders>
            <w:shd w:val="clear" w:color="auto" w:fill="auto"/>
            <w:noWrap/>
            <w:vAlign w:val="bottom"/>
            <w:hideMark/>
          </w:tcPr>
          <w:p w14:paraId="585FF371" w14:textId="77777777" w:rsidR="00BC2ECF" w:rsidRPr="00BC2ECF" w:rsidRDefault="00BC2ECF" w:rsidP="002A0451">
            <w:pPr>
              <w:spacing w:before="60" w:after="60"/>
              <w:rPr>
                <w:rFonts w:cs="Open Sans"/>
                <w:b/>
                <w:bCs/>
                <w:sz w:val="18"/>
                <w:szCs w:val="18"/>
              </w:rPr>
            </w:pPr>
            <w:r w:rsidRPr="00BC2ECF">
              <w:rPr>
                <w:rFonts w:cs="Open Sans"/>
                <w:b/>
                <w:bCs/>
                <w:sz w:val="18"/>
                <w:szCs w:val="18"/>
              </w:rPr>
              <w:t>Cash used</w:t>
            </w:r>
          </w:p>
        </w:tc>
        <w:tc>
          <w:tcPr>
            <w:tcW w:w="672" w:type="dxa"/>
            <w:tcBorders>
              <w:top w:val="nil"/>
              <w:left w:val="nil"/>
              <w:bottom w:val="nil"/>
              <w:right w:val="nil"/>
            </w:tcBorders>
            <w:shd w:val="clear" w:color="auto" w:fill="auto"/>
            <w:noWrap/>
            <w:vAlign w:val="bottom"/>
            <w:hideMark/>
          </w:tcPr>
          <w:p w14:paraId="740B1F19" w14:textId="77777777" w:rsidR="00BC2ECF" w:rsidRPr="00BC2ECF" w:rsidRDefault="00BC2ECF" w:rsidP="002A0451">
            <w:pPr>
              <w:spacing w:before="60" w:after="60"/>
              <w:rPr>
                <w:rFonts w:cs="Open Sans"/>
                <w:b/>
                <w:bCs/>
                <w:sz w:val="18"/>
                <w:szCs w:val="18"/>
              </w:rPr>
            </w:pPr>
          </w:p>
        </w:tc>
        <w:tc>
          <w:tcPr>
            <w:tcW w:w="911" w:type="dxa"/>
            <w:tcBorders>
              <w:top w:val="nil"/>
              <w:left w:val="nil"/>
              <w:bottom w:val="nil"/>
              <w:right w:val="nil"/>
            </w:tcBorders>
            <w:shd w:val="clear" w:color="auto" w:fill="auto"/>
            <w:noWrap/>
            <w:vAlign w:val="bottom"/>
            <w:hideMark/>
          </w:tcPr>
          <w:p w14:paraId="69B4F53F" w14:textId="77777777" w:rsidR="00BC2ECF" w:rsidRPr="00BC2ECF" w:rsidRDefault="00BC2ECF" w:rsidP="002A0451">
            <w:pPr>
              <w:spacing w:before="60" w:after="60"/>
              <w:rPr>
                <w:rFonts w:cs="Open Sans"/>
                <w:sz w:val="18"/>
                <w:szCs w:val="18"/>
              </w:rPr>
            </w:pPr>
          </w:p>
        </w:tc>
        <w:tc>
          <w:tcPr>
            <w:tcW w:w="839" w:type="dxa"/>
            <w:tcBorders>
              <w:top w:val="nil"/>
              <w:left w:val="nil"/>
              <w:bottom w:val="nil"/>
              <w:right w:val="nil"/>
            </w:tcBorders>
            <w:shd w:val="clear" w:color="auto" w:fill="auto"/>
            <w:noWrap/>
            <w:vAlign w:val="bottom"/>
            <w:hideMark/>
          </w:tcPr>
          <w:p w14:paraId="5E3152C4" w14:textId="77777777" w:rsidR="00BC2ECF" w:rsidRPr="00BC2ECF" w:rsidRDefault="00BC2ECF" w:rsidP="002A0451">
            <w:pPr>
              <w:spacing w:before="60" w:after="60"/>
              <w:jc w:val="right"/>
              <w:rPr>
                <w:rFonts w:cs="Open Sans"/>
                <w:sz w:val="18"/>
                <w:szCs w:val="18"/>
              </w:rPr>
            </w:pPr>
          </w:p>
        </w:tc>
        <w:tc>
          <w:tcPr>
            <w:tcW w:w="336" w:type="dxa"/>
            <w:tcBorders>
              <w:top w:val="nil"/>
              <w:left w:val="nil"/>
              <w:bottom w:val="nil"/>
              <w:right w:val="nil"/>
            </w:tcBorders>
            <w:shd w:val="clear" w:color="auto" w:fill="auto"/>
            <w:noWrap/>
            <w:vAlign w:val="bottom"/>
            <w:hideMark/>
          </w:tcPr>
          <w:p w14:paraId="25412416" w14:textId="77777777" w:rsidR="00BC2ECF" w:rsidRPr="00BC2ECF" w:rsidRDefault="00BC2ECF" w:rsidP="002A0451">
            <w:pPr>
              <w:spacing w:before="60" w:after="60"/>
              <w:jc w:val="right"/>
              <w:rPr>
                <w:rFonts w:cs="Open Sans"/>
                <w:sz w:val="18"/>
                <w:szCs w:val="18"/>
              </w:rPr>
            </w:pPr>
          </w:p>
        </w:tc>
        <w:tc>
          <w:tcPr>
            <w:tcW w:w="1256" w:type="dxa"/>
            <w:tcBorders>
              <w:top w:val="nil"/>
              <w:left w:val="nil"/>
              <w:bottom w:val="nil"/>
              <w:right w:val="nil"/>
            </w:tcBorders>
            <w:shd w:val="clear" w:color="auto" w:fill="auto"/>
            <w:noWrap/>
            <w:vAlign w:val="bottom"/>
            <w:hideMark/>
          </w:tcPr>
          <w:p w14:paraId="4F1235A2" w14:textId="77777777" w:rsidR="00BC2ECF" w:rsidRPr="00BC2ECF" w:rsidRDefault="00BC2ECF" w:rsidP="002A0451">
            <w:pPr>
              <w:spacing w:before="60" w:after="60"/>
              <w:jc w:val="right"/>
              <w:rPr>
                <w:rFonts w:cs="Open Sans"/>
                <w:sz w:val="18"/>
                <w:szCs w:val="18"/>
              </w:rPr>
            </w:pPr>
          </w:p>
        </w:tc>
      </w:tr>
      <w:tr w:rsidR="00BC2ECF" w:rsidRPr="00BC2ECF" w14:paraId="1B07A235" w14:textId="77777777" w:rsidTr="00CF7AF9">
        <w:trPr>
          <w:trHeight w:val="240"/>
        </w:trPr>
        <w:tc>
          <w:tcPr>
            <w:tcW w:w="5303" w:type="dxa"/>
            <w:tcBorders>
              <w:top w:val="nil"/>
              <w:left w:val="nil"/>
              <w:right w:val="nil"/>
            </w:tcBorders>
            <w:shd w:val="clear" w:color="auto" w:fill="auto"/>
            <w:noWrap/>
            <w:vAlign w:val="bottom"/>
            <w:hideMark/>
          </w:tcPr>
          <w:p w14:paraId="0F5A0C3D" w14:textId="77777777" w:rsidR="00BC2ECF" w:rsidRPr="00BC2ECF" w:rsidRDefault="00BC2ECF" w:rsidP="002A0451">
            <w:pPr>
              <w:spacing w:before="60" w:after="60"/>
              <w:ind w:firstLineChars="200" w:firstLine="360"/>
              <w:rPr>
                <w:rFonts w:cs="Open Sans"/>
                <w:sz w:val="18"/>
                <w:szCs w:val="18"/>
                <w:lang w:val="en-US"/>
              </w:rPr>
            </w:pPr>
            <w:r w:rsidRPr="00BC2ECF">
              <w:rPr>
                <w:rFonts w:cs="Open Sans"/>
                <w:sz w:val="18"/>
                <w:szCs w:val="18"/>
                <w:lang w:val="en-US"/>
              </w:rPr>
              <w:t>Purchase of property, plant and equipment</w:t>
            </w:r>
          </w:p>
        </w:tc>
        <w:tc>
          <w:tcPr>
            <w:tcW w:w="672" w:type="dxa"/>
            <w:tcBorders>
              <w:top w:val="nil"/>
              <w:left w:val="nil"/>
              <w:right w:val="nil"/>
            </w:tcBorders>
            <w:shd w:val="clear" w:color="auto" w:fill="auto"/>
            <w:noWrap/>
            <w:vAlign w:val="bottom"/>
            <w:hideMark/>
          </w:tcPr>
          <w:p w14:paraId="0C943969" w14:textId="77777777" w:rsidR="00BC2ECF" w:rsidRPr="00BC2ECF" w:rsidRDefault="00BC2ECF" w:rsidP="002A0451">
            <w:pPr>
              <w:spacing w:before="60" w:after="60"/>
              <w:ind w:firstLineChars="200" w:firstLine="360"/>
              <w:rPr>
                <w:rFonts w:cs="Open Sans"/>
                <w:sz w:val="18"/>
                <w:szCs w:val="18"/>
                <w:lang w:val="en-US"/>
              </w:rPr>
            </w:pPr>
          </w:p>
        </w:tc>
        <w:tc>
          <w:tcPr>
            <w:tcW w:w="911" w:type="dxa"/>
            <w:tcBorders>
              <w:top w:val="nil"/>
              <w:left w:val="nil"/>
              <w:right w:val="nil"/>
            </w:tcBorders>
            <w:shd w:val="clear" w:color="auto" w:fill="auto"/>
            <w:noWrap/>
            <w:vAlign w:val="bottom"/>
            <w:hideMark/>
          </w:tcPr>
          <w:p w14:paraId="2D6B1BEE"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(139)</w:t>
            </w:r>
          </w:p>
        </w:tc>
        <w:tc>
          <w:tcPr>
            <w:tcW w:w="839" w:type="dxa"/>
            <w:tcBorders>
              <w:top w:val="nil"/>
              <w:left w:val="nil"/>
              <w:right w:val="nil"/>
            </w:tcBorders>
            <w:shd w:val="clear" w:color="auto" w:fill="auto"/>
            <w:noWrap/>
            <w:vAlign w:val="bottom"/>
            <w:hideMark/>
          </w:tcPr>
          <w:p w14:paraId="011B4871" w14:textId="77777777" w:rsidR="00BC2ECF" w:rsidRPr="00BC2ECF" w:rsidRDefault="00BC2ECF" w:rsidP="002A0451">
            <w:pPr>
              <w:spacing w:before="60" w:after="60"/>
              <w:jc w:val="right"/>
              <w:rPr>
                <w:rFonts w:cs="Open Sans"/>
                <w:sz w:val="18"/>
                <w:szCs w:val="18"/>
              </w:rPr>
            </w:pPr>
            <w:r w:rsidRPr="00BC2ECF">
              <w:rPr>
                <w:rFonts w:cs="Open Sans"/>
                <w:sz w:val="18"/>
                <w:szCs w:val="18"/>
              </w:rPr>
              <w:t>(99)</w:t>
            </w:r>
          </w:p>
        </w:tc>
        <w:tc>
          <w:tcPr>
            <w:tcW w:w="336" w:type="dxa"/>
            <w:tcBorders>
              <w:top w:val="nil"/>
              <w:left w:val="nil"/>
              <w:right w:val="nil"/>
            </w:tcBorders>
            <w:shd w:val="clear" w:color="auto" w:fill="auto"/>
            <w:noWrap/>
            <w:vAlign w:val="bottom"/>
            <w:hideMark/>
          </w:tcPr>
          <w:p w14:paraId="0EB6B566" w14:textId="77777777" w:rsidR="00BC2ECF" w:rsidRPr="00BC2ECF" w:rsidRDefault="00BC2ECF" w:rsidP="002A0451">
            <w:pPr>
              <w:spacing w:before="60" w:after="60"/>
              <w:jc w:val="right"/>
              <w:rPr>
                <w:rFonts w:cs="Open Sans"/>
                <w:sz w:val="18"/>
                <w:szCs w:val="18"/>
              </w:rPr>
            </w:pPr>
          </w:p>
        </w:tc>
        <w:tc>
          <w:tcPr>
            <w:tcW w:w="1256" w:type="dxa"/>
            <w:tcBorders>
              <w:top w:val="nil"/>
              <w:left w:val="nil"/>
              <w:right w:val="nil"/>
            </w:tcBorders>
            <w:shd w:val="clear" w:color="auto" w:fill="auto"/>
            <w:noWrap/>
            <w:vAlign w:val="bottom"/>
            <w:hideMark/>
          </w:tcPr>
          <w:p w14:paraId="1259D330" w14:textId="77777777" w:rsidR="00BC2ECF" w:rsidRPr="00BC2ECF" w:rsidRDefault="00BC2ECF" w:rsidP="002A0451">
            <w:pPr>
              <w:spacing w:before="60" w:after="60"/>
              <w:jc w:val="right"/>
              <w:rPr>
                <w:rFonts w:cs="Open Sans"/>
                <w:sz w:val="18"/>
                <w:szCs w:val="18"/>
              </w:rPr>
            </w:pPr>
            <w:r w:rsidRPr="00BC2ECF">
              <w:rPr>
                <w:rFonts w:cs="Open Sans"/>
                <w:sz w:val="18"/>
                <w:szCs w:val="18"/>
              </w:rPr>
              <w:t xml:space="preserve">(326) </w:t>
            </w:r>
          </w:p>
        </w:tc>
      </w:tr>
      <w:tr w:rsidR="00BC2ECF" w:rsidRPr="00BC2ECF" w14:paraId="0DCD2A20" w14:textId="77777777" w:rsidTr="00CF7AF9">
        <w:trPr>
          <w:trHeight w:val="240"/>
        </w:trPr>
        <w:tc>
          <w:tcPr>
            <w:tcW w:w="5303" w:type="dxa"/>
            <w:tcBorders>
              <w:top w:val="nil"/>
              <w:left w:val="nil"/>
              <w:bottom w:val="single" w:sz="4" w:space="0" w:color="auto"/>
              <w:right w:val="nil"/>
            </w:tcBorders>
            <w:shd w:val="clear" w:color="auto" w:fill="auto"/>
            <w:noWrap/>
            <w:vAlign w:val="bottom"/>
            <w:hideMark/>
          </w:tcPr>
          <w:p w14:paraId="0EE68B35" w14:textId="77777777" w:rsidR="00BC2ECF" w:rsidRPr="00BC2ECF" w:rsidRDefault="00BC2ECF" w:rsidP="002A0451">
            <w:pPr>
              <w:spacing w:before="60" w:after="60"/>
              <w:ind w:firstLineChars="200" w:firstLine="360"/>
              <w:rPr>
                <w:rFonts w:cs="Open Sans"/>
                <w:sz w:val="18"/>
                <w:szCs w:val="18"/>
              </w:rPr>
            </w:pPr>
            <w:r w:rsidRPr="00BC2ECF">
              <w:rPr>
                <w:rFonts w:cs="Open Sans"/>
                <w:sz w:val="18"/>
                <w:szCs w:val="18"/>
              </w:rPr>
              <w:t>Purchase of intangibles</w:t>
            </w:r>
          </w:p>
        </w:tc>
        <w:tc>
          <w:tcPr>
            <w:tcW w:w="672" w:type="dxa"/>
            <w:tcBorders>
              <w:top w:val="nil"/>
              <w:left w:val="nil"/>
              <w:bottom w:val="single" w:sz="4" w:space="0" w:color="auto"/>
              <w:right w:val="nil"/>
            </w:tcBorders>
            <w:shd w:val="clear" w:color="auto" w:fill="auto"/>
            <w:noWrap/>
            <w:vAlign w:val="bottom"/>
            <w:hideMark/>
          </w:tcPr>
          <w:p w14:paraId="3D773813" w14:textId="77777777" w:rsidR="00BC2ECF" w:rsidRPr="00BC2ECF" w:rsidRDefault="00BC2ECF" w:rsidP="002A0451">
            <w:pPr>
              <w:spacing w:before="60" w:after="60"/>
              <w:ind w:firstLineChars="200" w:firstLine="360"/>
              <w:rPr>
                <w:rFonts w:cs="Open Sans"/>
                <w:sz w:val="18"/>
                <w:szCs w:val="18"/>
              </w:rPr>
            </w:pPr>
          </w:p>
        </w:tc>
        <w:tc>
          <w:tcPr>
            <w:tcW w:w="911" w:type="dxa"/>
            <w:tcBorders>
              <w:top w:val="nil"/>
              <w:left w:val="nil"/>
              <w:bottom w:val="single" w:sz="4" w:space="0" w:color="auto"/>
              <w:right w:val="nil"/>
            </w:tcBorders>
            <w:shd w:val="clear" w:color="auto" w:fill="auto"/>
            <w:noWrap/>
            <w:vAlign w:val="bottom"/>
            <w:hideMark/>
          </w:tcPr>
          <w:p w14:paraId="21AEFB7F"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(458)</w:t>
            </w:r>
          </w:p>
        </w:tc>
        <w:tc>
          <w:tcPr>
            <w:tcW w:w="839" w:type="dxa"/>
            <w:tcBorders>
              <w:top w:val="nil"/>
              <w:left w:val="nil"/>
              <w:bottom w:val="single" w:sz="4" w:space="0" w:color="auto"/>
              <w:right w:val="nil"/>
            </w:tcBorders>
            <w:shd w:val="clear" w:color="auto" w:fill="auto"/>
            <w:noWrap/>
            <w:vAlign w:val="bottom"/>
            <w:hideMark/>
          </w:tcPr>
          <w:p w14:paraId="50F2F6FA" w14:textId="77777777" w:rsidR="00BC2ECF" w:rsidRPr="00BC2ECF" w:rsidRDefault="00BC2ECF" w:rsidP="002A0451">
            <w:pPr>
              <w:spacing w:before="60" w:after="60"/>
              <w:jc w:val="right"/>
              <w:rPr>
                <w:rFonts w:cs="Open Sans"/>
                <w:sz w:val="18"/>
                <w:szCs w:val="18"/>
              </w:rPr>
            </w:pPr>
            <w:r w:rsidRPr="00BC2ECF">
              <w:rPr>
                <w:rFonts w:cs="Open Sans"/>
                <w:sz w:val="18"/>
                <w:szCs w:val="18"/>
              </w:rPr>
              <w:t>(685)</w:t>
            </w:r>
          </w:p>
        </w:tc>
        <w:tc>
          <w:tcPr>
            <w:tcW w:w="336" w:type="dxa"/>
            <w:tcBorders>
              <w:top w:val="nil"/>
              <w:left w:val="nil"/>
              <w:bottom w:val="single" w:sz="4" w:space="0" w:color="auto"/>
              <w:right w:val="nil"/>
            </w:tcBorders>
            <w:shd w:val="clear" w:color="auto" w:fill="auto"/>
            <w:noWrap/>
            <w:vAlign w:val="bottom"/>
            <w:hideMark/>
          </w:tcPr>
          <w:p w14:paraId="13F9A55F" w14:textId="77777777" w:rsidR="00BC2ECF" w:rsidRPr="00BC2ECF" w:rsidRDefault="00BC2ECF" w:rsidP="002A0451">
            <w:pPr>
              <w:spacing w:before="60" w:after="60"/>
              <w:jc w:val="right"/>
              <w:rPr>
                <w:rFonts w:cs="Open Sans"/>
                <w:sz w:val="18"/>
                <w:szCs w:val="18"/>
              </w:rPr>
            </w:pPr>
          </w:p>
        </w:tc>
        <w:tc>
          <w:tcPr>
            <w:tcW w:w="1256" w:type="dxa"/>
            <w:tcBorders>
              <w:top w:val="nil"/>
              <w:left w:val="nil"/>
              <w:bottom w:val="single" w:sz="4" w:space="0" w:color="auto"/>
              <w:right w:val="nil"/>
            </w:tcBorders>
            <w:shd w:val="clear" w:color="auto" w:fill="auto"/>
            <w:noWrap/>
            <w:vAlign w:val="bottom"/>
            <w:hideMark/>
          </w:tcPr>
          <w:p w14:paraId="6B49EB1A" w14:textId="77777777" w:rsidR="00BC2ECF" w:rsidRPr="00BC2ECF" w:rsidRDefault="00BC2ECF" w:rsidP="002A0451">
            <w:pPr>
              <w:spacing w:before="60" w:after="60"/>
              <w:jc w:val="right"/>
              <w:rPr>
                <w:rFonts w:cs="Open Sans"/>
                <w:sz w:val="18"/>
                <w:szCs w:val="18"/>
              </w:rPr>
            </w:pPr>
            <w:r w:rsidRPr="00BC2ECF">
              <w:rPr>
                <w:rFonts w:cs="Open Sans"/>
                <w:sz w:val="18"/>
                <w:szCs w:val="18"/>
              </w:rPr>
              <w:t xml:space="preserve"> -</w:t>
            </w:r>
          </w:p>
        </w:tc>
      </w:tr>
      <w:tr w:rsidR="00BC2ECF" w:rsidRPr="00BC2ECF" w14:paraId="6C5DAA66" w14:textId="77777777" w:rsidTr="00CF7AF9">
        <w:trPr>
          <w:trHeight w:val="240"/>
        </w:trPr>
        <w:tc>
          <w:tcPr>
            <w:tcW w:w="5303" w:type="dxa"/>
            <w:tcBorders>
              <w:top w:val="single" w:sz="4" w:space="0" w:color="auto"/>
              <w:left w:val="nil"/>
              <w:bottom w:val="single" w:sz="4" w:space="0" w:color="auto"/>
              <w:right w:val="nil"/>
            </w:tcBorders>
            <w:shd w:val="clear" w:color="auto" w:fill="auto"/>
            <w:noWrap/>
            <w:vAlign w:val="bottom"/>
            <w:hideMark/>
          </w:tcPr>
          <w:p w14:paraId="12D5D3D6" w14:textId="77777777" w:rsidR="00BC2ECF" w:rsidRPr="00BC2ECF" w:rsidRDefault="00BC2ECF" w:rsidP="002A0451">
            <w:pPr>
              <w:spacing w:before="60" w:after="60"/>
              <w:rPr>
                <w:rFonts w:cs="Open Sans"/>
                <w:b/>
                <w:bCs/>
                <w:sz w:val="18"/>
                <w:szCs w:val="18"/>
              </w:rPr>
            </w:pPr>
            <w:r w:rsidRPr="00BC2ECF">
              <w:rPr>
                <w:rFonts w:cs="Open Sans"/>
                <w:b/>
                <w:bCs/>
                <w:sz w:val="18"/>
                <w:szCs w:val="18"/>
              </w:rPr>
              <w:t>Total cash used</w:t>
            </w:r>
          </w:p>
        </w:tc>
        <w:tc>
          <w:tcPr>
            <w:tcW w:w="672" w:type="dxa"/>
            <w:tcBorders>
              <w:top w:val="single" w:sz="4" w:space="0" w:color="auto"/>
              <w:left w:val="nil"/>
              <w:bottom w:val="single" w:sz="4" w:space="0" w:color="auto"/>
              <w:right w:val="nil"/>
            </w:tcBorders>
            <w:shd w:val="clear" w:color="auto" w:fill="auto"/>
            <w:noWrap/>
            <w:vAlign w:val="bottom"/>
            <w:hideMark/>
          </w:tcPr>
          <w:p w14:paraId="302C73C9" w14:textId="77777777" w:rsidR="00BC2ECF" w:rsidRPr="00BC2ECF" w:rsidRDefault="00BC2ECF" w:rsidP="002A0451">
            <w:pPr>
              <w:spacing w:before="60" w:after="60"/>
              <w:rPr>
                <w:rFonts w:cs="Open Sans"/>
                <w:b/>
                <w:bCs/>
                <w:sz w:val="18"/>
                <w:szCs w:val="18"/>
              </w:rPr>
            </w:pPr>
          </w:p>
        </w:tc>
        <w:tc>
          <w:tcPr>
            <w:tcW w:w="911" w:type="dxa"/>
            <w:tcBorders>
              <w:top w:val="single" w:sz="4" w:space="0" w:color="auto"/>
              <w:left w:val="nil"/>
              <w:bottom w:val="single" w:sz="4" w:space="0" w:color="auto"/>
              <w:right w:val="nil"/>
            </w:tcBorders>
            <w:shd w:val="clear" w:color="auto" w:fill="auto"/>
            <w:noWrap/>
            <w:vAlign w:val="bottom"/>
            <w:hideMark/>
          </w:tcPr>
          <w:p w14:paraId="3462C4F4"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(597)</w:t>
            </w:r>
          </w:p>
        </w:tc>
        <w:tc>
          <w:tcPr>
            <w:tcW w:w="839" w:type="dxa"/>
            <w:tcBorders>
              <w:top w:val="single" w:sz="4" w:space="0" w:color="auto"/>
              <w:left w:val="nil"/>
              <w:bottom w:val="single" w:sz="4" w:space="0" w:color="auto"/>
              <w:right w:val="nil"/>
            </w:tcBorders>
            <w:shd w:val="clear" w:color="auto" w:fill="auto"/>
            <w:noWrap/>
            <w:vAlign w:val="bottom"/>
            <w:hideMark/>
          </w:tcPr>
          <w:p w14:paraId="4C2AA3CD" w14:textId="77777777" w:rsidR="00BC2ECF" w:rsidRPr="00BC2ECF" w:rsidRDefault="00BC2ECF" w:rsidP="002A0451">
            <w:pPr>
              <w:spacing w:before="60" w:after="60"/>
              <w:jc w:val="right"/>
              <w:rPr>
                <w:rFonts w:cs="Open Sans"/>
                <w:sz w:val="18"/>
                <w:szCs w:val="18"/>
              </w:rPr>
            </w:pPr>
            <w:r w:rsidRPr="00BC2ECF">
              <w:rPr>
                <w:rFonts w:cs="Open Sans"/>
                <w:sz w:val="18"/>
                <w:szCs w:val="18"/>
              </w:rPr>
              <w:t>(784)</w:t>
            </w:r>
          </w:p>
        </w:tc>
        <w:tc>
          <w:tcPr>
            <w:tcW w:w="336" w:type="dxa"/>
            <w:tcBorders>
              <w:top w:val="single" w:sz="4" w:space="0" w:color="auto"/>
              <w:left w:val="nil"/>
              <w:bottom w:val="single" w:sz="4" w:space="0" w:color="auto"/>
              <w:right w:val="nil"/>
            </w:tcBorders>
            <w:shd w:val="clear" w:color="auto" w:fill="auto"/>
            <w:noWrap/>
            <w:vAlign w:val="bottom"/>
            <w:hideMark/>
          </w:tcPr>
          <w:p w14:paraId="1ADABD2D" w14:textId="77777777" w:rsidR="00BC2ECF" w:rsidRPr="00BC2ECF" w:rsidRDefault="00BC2ECF" w:rsidP="002A0451">
            <w:pPr>
              <w:spacing w:before="60" w:after="60"/>
              <w:jc w:val="right"/>
              <w:rPr>
                <w:rFonts w:cs="Open Sans"/>
                <w:sz w:val="18"/>
                <w:szCs w:val="18"/>
              </w:rPr>
            </w:pPr>
          </w:p>
        </w:tc>
        <w:tc>
          <w:tcPr>
            <w:tcW w:w="1256" w:type="dxa"/>
            <w:tcBorders>
              <w:top w:val="single" w:sz="4" w:space="0" w:color="auto"/>
              <w:left w:val="nil"/>
              <w:bottom w:val="single" w:sz="4" w:space="0" w:color="auto"/>
              <w:right w:val="nil"/>
            </w:tcBorders>
            <w:shd w:val="clear" w:color="auto" w:fill="auto"/>
            <w:noWrap/>
            <w:vAlign w:val="bottom"/>
            <w:hideMark/>
          </w:tcPr>
          <w:p w14:paraId="549828AF" w14:textId="77777777" w:rsidR="00BC2ECF" w:rsidRPr="00BC2ECF" w:rsidRDefault="00BC2ECF" w:rsidP="002A0451">
            <w:pPr>
              <w:spacing w:before="60" w:after="60"/>
              <w:jc w:val="right"/>
              <w:rPr>
                <w:rFonts w:cs="Open Sans"/>
                <w:sz w:val="18"/>
                <w:szCs w:val="18"/>
              </w:rPr>
            </w:pPr>
            <w:r w:rsidRPr="00BC2ECF">
              <w:rPr>
                <w:rFonts w:cs="Open Sans"/>
                <w:sz w:val="18"/>
                <w:szCs w:val="18"/>
              </w:rPr>
              <w:t xml:space="preserve">(326) </w:t>
            </w:r>
          </w:p>
        </w:tc>
      </w:tr>
      <w:tr w:rsidR="00BC2ECF" w:rsidRPr="00BC2ECF" w14:paraId="049F418A" w14:textId="77777777" w:rsidTr="00CF7AF9">
        <w:trPr>
          <w:trHeight w:val="240"/>
        </w:trPr>
        <w:tc>
          <w:tcPr>
            <w:tcW w:w="5303" w:type="dxa"/>
            <w:tcBorders>
              <w:top w:val="single" w:sz="4" w:space="0" w:color="auto"/>
              <w:left w:val="nil"/>
              <w:bottom w:val="single" w:sz="4" w:space="0" w:color="auto"/>
              <w:right w:val="nil"/>
            </w:tcBorders>
            <w:shd w:val="clear" w:color="auto" w:fill="auto"/>
            <w:noWrap/>
            <w:vAlign w:val="bottom"/>
            <w:hideMark/>
          </w:tcPr>
          <w:p w14:paraId="605EE950" w14:textId="77777777" w:rsidR="00BC2ECF" w:rsidRPr="00BC2ECF" w:rsidRDefault="00BC2ECF" w:rsidP="002A0451">
            <w:pPr>
              <w:spacing w:before="60" w:after="60"/>
              <w:rPr>
                <w:rFonts w:cs="Open Sans"/>
                <w:b/>
                <w:bCs/>
                <w:sz w:val="18"/>
                <w:szCs w:val="18"/>
                <w:lang w:val="en-US"/>
              </w:rPr>
            </w:pPr>
            <w:r w:rsidRPr="00BC2ECF">
              <w:rPr>
                <w:rFonts w:cs="Open Sans"/>
                <w:b/>
                <w:bCs/>
                <w:sz w:val="18"/>
                <w:szCs w:val="18"/>
                <w:lang w:val="en-US"/>
              </w:rPr>
              <w:t>Net cash from/(used by) investing activities</w:t>
            </w:r>
          </w:p>
        </w:tc>
        <w:tc>
          <w:tcPr>
            <w:tcW w:w="672" w:type="dxa"/>
            <w:tcBorders>
              <w:top w:val="single" w:sz="4" w:space="0" w:color="auto"/>
              <w:left w:val="nil"/>
              <w:bottom w:val="single" w:sz="4" w:space="0" w:color="auto"/>
              <w:right w:val="nil"/>
            </w:tcBorders>
            <w:shd w:val="clear" w:color="auto" w:fill="auto"/>
            <w:noWrap/>
            <w:vAlign w:val="bottom"/>
            <w:hideMark/>
          </w:tcPr>
          <w:p w14:paraId="34298F62" w14:textId="77777777" w:rsidR="00BC2ECF" w:rsidRPr="00BC2ECF" w:rsidRDefault="00BC2ECF" w:rsidP="002A0451">
            <w:pPr>
              <w:spacing w:before="60" w:after="60"/>
              <w:rPr>
                <w:rFonts w:cs="Open Sans"/>
                <w:b/>
                <w:bCs/>
                <w:sz w:val="18"/>
                <w:szCs w:val="18"/>
                <w:lang w:val="en-US"/>
              </w:rPr>
            </w:pPr>
          </w:p>
        </w:tc>
        <w:tc>
          <w:tcPr>
            <w:tcW w:w="911" w:type="dxa"/>
            <w:tcBorders>
              <w:top w:val="single" w:sz="4" w:space="0" w:color="auto"/>
              <w:left w:val="nil"/>
              <w:bottom w:val="single" w:sz="4" w:space="0" w:color="auto"/>
              <w:right w:val="nil"/>
            </w:tcBorders>
            <w:shd w:val="clear" w:color="auto" w:fill="auto"/>
            <w:noWrap/>
            <w:vAlign w:val="bottom"/>
            <w:hideMark/>
          </w:tcPr>
          <w:p w14:paraId="396E7CF7"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(597)</w:t>
            </w:r>
          </w:p>
        </w:tc>
        <w:tc>
          <w:tcPr>
            <w:tcW w:w="839" w:type="dxa"/>
            <w:tcBorders>
              <w:top w:val="single" w:sz="4" w:space="0" w:color="auto"/>
              <w:left w:val="nil"/>
              <w:bottom w:val="single" w:sz="4" w:space="0" w:color="auto"/>
              <w:right w:val="nil"/>
            </w:tcBorders>
            <w:shd w:val="clear" w:color="auto" w:fill="auto"/>
            <w:noWrap/>
            <w:vAlign w:val="bottom"/>
            <w:hideMark/>
          </w:tcPr>
          <w:p w14:paraId="5EBCEBD1" w14:textId="77777777" w:rsidR="00BC2ECF" w:rsidRPr="00BC2ECF" w:rsidRDefault="00BC2ECF" w:rsidP="002A0451">
            <w:pPr>
              <w:spacing w:before="60" w:after="60"/>
              <w:jc w:val="right"/>
              <w:rPr>
                <w:rFonts w:cs="Open Sans"/>
                <w:sz w:val="18"/>
                <w:szCs w:val="18"/>
              </w:rPr>
            </w:pPr>
            <w:r w:rsidRPr="00BC2ECF">
              <w:rPr>
                <w:rFonts w:cs="Open Sans"/>
                <w:sz w:val="18"/>
                <w:szCs w:val="18"/>
              </w:rPr>
              <w:t>(784)</w:t>
            </w:r>
          </w:p>
        </w:tc>
        <w:tc>
          <w:tcPr>
            <w:tcW w:w="336" w:type="dxa"/>
            <w:tcBorders>
              <w:top w:val="single" w:sz="4" w:space="0" w:color="auto"/>
              <w:left w:val="nil"/>
              <w:bottom w:val="single" w:sz="4" w:space="0" w:color="auto"/>
              <w:right w:val="nil"/>
            </w:tcBorders>
            <w:shd w:val="clear" w:color="auto" w:fill="auto"/>
            <w:noWrap/>
            <w:vAlign w:val="bottom"/>
            <w:hideMark/>
          </w:tcPr>
          <w:p w14:paraId="10AF93D6" w14:textId="77777777" w:rsidR="00BC2ECF" w:rsidRPr="00BC2ECF" w:rsidRDefault="00BC2ECF" w:rsidP="002A0451">
            <w:pPr>
              <w:spacing w:before="60" w:after="60"/>
              <w:jc w:val="right"/>
              <w:rPr>
                <w:rFonts w:cs="Open Sans"/>
                <w:sz w:val="18"/>
                <w:szCs w:val="18"/>
              </w:rPr>
            </w:pPr>
          </w:p>
        </w:tc>
        <w:tc>
          <w:tcPr>
            <w:tcW w:w="1256" w:type="dxa"/>
            <w:tcBorders>
              <w:top w:val="single" w:sz="4" w:space="0" w:color="auto"/>
              <w:left w:val="nil"/>
              <w:bottom w:val="single" w:sz="4" w:space="0" w:color="auto"/>
              <w:right w:val="nil"/>
            </w:tcBorders>
            <w:shd w:val="clear" w:color="auto" w:fill="auto"/>
            <w:noWrap/>
            <w:vAlign w:val="bottom"/>
            <w:hideMark/>
          </w:tcPr>
          <w:p w14:paraId="3AC7233A" w14:textId="77777777" w:rsidR="00BC2ECF" w:rsidRPr="00BC2ECF" w:rsidRDefault="00BC2ECF" w:rsidP="002A0451">
            <w:pPr>
              <w:spacing w:before="60" w:after="60"/>
              <w:jc w:val="right"/>
              <w:rPr>
                <w:rFonts w:cs="Open Sans"/>
                <w:sz w:val="18"/>
                <w:szCs w:val="18"/>
              </w:rPr>
            </w:pPr>
            <w:r w:rsidRPr="00BC2ECF">
              <w:rPr>
                <w:rFonts w:cs="Open Sans"/>
                <w:sz w:val="18"/>
                <w:szCs w:val="18"/>
              </w:rPr>
              <w:t>(326)</w:t>
            </w:r>
          </w:p>
        </w:tc>
      </w:tr>
      <w:tr w:rsidR="00BC2ECF" w:rsidRPr="00BC2ECF" w14:paraId="1CFF405D" w14:textId="77777777" w:rsidTr="00CF7AF9">
        <w:trPr>
          <w:trHeight w:val="205"/>
        </w:trPr>
        <w:tc>
          <w:tcPr>
            <w:tcW w:w="9317" w:type="dxa"/>
            <w:gridSpan w:val="6"/>
            <w:tcBorders>
              <w:top w:val="single" w:sz="4" w:space="0" w:color="auto"/>
              <w:left w:val="nil"/>
              <w:bottom w:val="nil"/>
              <w:right w:val="nil"/>
            </w:tcBorders>
            <w:shd w:val="clear" w:color="auto" w:fill="auto"/>
            <w:noWrap/>
            <w:vAlign w:val="bottom"/>
            <w:hideMark/>
          </w:tcPr>
          <w:p w14:paraId="6CA1F9F6" w14:textId="77777777" w:rsidR="00BC2ECF" w:rsidRPr="00BC2ECF" w:rsidRDefault="00BC2ECF" w:rsidP="002A0451">
            <w:pPr>
              <w:spacing w:before="60" w:after="60"/>
              <w:rPr>
                <w:rFonts w:cs="Open Sans"/>
                <w:sz w:val="18"/>
                <w:szCs w:val="18"/>
              </w:rPr>
            </w:pPr>
          </w:p>
        </w:tc>
      </w:tr>
      <w:tr w:rsidR="00BC2ECF" w:rsidRPr="00BC2ECF" w14:paraId="707BDD11" w14:textId="77777777" w:rsidTr="00CF7AF9">
        <w:trPr>
          <w:trHeight w:val="240"/>
        </w:trPr>
        <w:tc>
          <w:tcPr>
            <w:tcW w:w="5303" w:type="dxa"/>
            <w:tcBorders>
              <w:top w:val="nil"/>
              <w:left w:val="nil"/>
              <w:bottom w:val="nil"/>
              <w:right w:val="nil"/>
            </w:tcBorders>
            <w:shd w:val="clear" w:color="auto" w:fill="auto"/>
            <w:noWrap/>
            <w:vAlign w:val="bottom"/>
            <w:hideMark/>
          </w:tcPr>
          <w:p w14:paraId="0754FC24" w14:textId="77777777" w:rsidR="00BC2ECF" w:rsidRPr="00BC2ECF" w:rsidRDefault="00BC2ECF" w:rsidP="002A0451">
            <w:pPr>
              <w:spacing w:before="60" w:after="60"/>
              <w:rPr>
                <w:rFonts w:cs="Open Sans"/>
                <w:b/>
                <w:bCs/>
                <w:sz w:val="18"/>
                <w:szCs w:val="18"/>
              </w:rPr>
            </w:pPr>
            <w:r w:rsidRPr="00BC2ECF">
              <w:rPr>
                <w:rFonts w:cs="Open Sans"/>
                <w:b/>
                <w:bCs/>
                <w:color w:val="107896"/>
                <w:sz w:val="18"/>
                <w:szCs w:val="18"/>
              </w:rPr>
              <w:t>FINANCING ACTIVITIES</w:t>
            </w:r>
          </w:p>
        </w:tc>
        <w:tc>
          <w:tcPr>
            <w:tcW w:w="672" w:type="dxa"/>
            <w:tcBorders>
              <w:top w:val="nil"/>
              <w:left w:val="nil"/>
              <w:bottom w:val="nil"/>
              <w:right w:val="nil"/>
            </w:tcBorders>
            <w:shd w:val="clear" w:color="auto" w:fill="auto"/>
            <w:noWrap/>
            <w:vAlign w:val="bottom"/>
            <w:hideMark/>
          </w:tcPr>
          <w:p w14:paraId="6259A813" w14:textId="77777777" w:rsidR="00BC2ECF" w:rsidRPr="00BC2ECF" w:rsidRDefault="00BC2ECF" w:rsidP="002A0451">
            <w:pPr>
              <w:spacing w:before="60" w:after="60"/>
              <w:rPr>
                <w:rFonts w:cs="Open Sans"/>
                <w:b/>
                <w:bCs/>
                <w:sz w:val="18"/>
                <w:szCs w:val="18"/>
              </w:rPr>
            </w:pPr>
          </w:p>
        </w:tc>
        <w:tc>
          <w:tcPr>
            <w:tcW w:w="911" w:type="dxa"/>
            <w:tcBorders>
              <w:top w:val="nil"/>
              <w:left w:val="nil"/>
              <w:bottom w:val="nil"/>
              <w:right w:val="nil"/>
            </w:tcBorders>
            <w:shd w:val="clear" w:color="auto" w:fill="auto"/>
            <w:noWrap/>
            <w:vAlign w:val="bottom"/>
            <w:hideMark/>
          </w:tcPr>
          <w:p w14:paraId="2491C72E" w14:textId="77777777" w:rsidR="00BC2ECF" w:rsidRPr="00BC2ECF" w:rsidRDefault="00BC2ECF" w:rsidP="002A0451">
            <w:pPr>
              <w:spacing w:before="60" w:after="60"/>
              <w:rPr>
                <w:rFonts w:cs="Open Sans"/>
                <w:sz w:val="18"/>
                <w:szCs w:val="18"/>
              </w:rPr>
            </w:pPr>
          </w:p>
        </w:tc>
        <w:tc>
          <w:tcPr>
            <w:tcW w:w="839" w:type="dxa"/>
            <w:tcBorders>
              <w:top w:val="nil"/>
              <w:left w:val="nil"/>
              <w:bottom w:val="nil"/>
              <w:right w:val="nil"/>
            </w:tcBorders>
            <w:shd w:val="clear" w:color="auto" w:fill="auto"/>
            <w:noWrap/>
            <w:vAlign w:val="bottom"/>
            <w:hideMark/>
          </w:tcPr>
          <w:p w14:paraId="0793073B" w14:textId="77777777" w:rsidR="00BC2ECF" w:rsidRPr="00BC2ECF" w:rsidRDefault="00BC2ECF" w:rsidP="002A0451">
            <w:pPr>
              <w:spacing w:before="60" w:after="60"/>
              <w:jc w:val="right"/>
              <w:rPr>
                <w:rFonts w:cs="Open Sans"/>
                <w:sz w:val="18"/>
                <w:szCs w:val="18"/>
              </w:rPr>
            </w:pPr>
          </w:p>
        </w:tc>
        <w:tc>
          <w:tcPr>
            <w:tcW w:w="336" w:type="dxa"/>
            <w:tcBorders>
              <w:top w:val="nil"/>
              <w:left w:val="nil"/>
              <w:bottom w:val="nil"/>
              <w:right w:val="nil"/>
            </w:tcBorders>
            <w:shd w:val="clear" w:color="auto" w:fill="auto"/>
            <w:noWrap/>
            <w:vAlign w:val="bottom"/>
            <w:hideMark/>
          </w:tcPr>
          <w:p w14:paraId="2E891BE8" w14:textId="77777777" w:rsidR="00BC2ECF" w:rsidRPr="00BC2ECF" w:rsidRDefault="00BC2ECF" w:rsidP="002A0451">
            <w:pPr>
              <w:spacing w:before="60" w:after="60"/>
              <w:jc w:val="right"/>
              <w:rPr>
                <w:rFonts w:cs="Open Sans"/>
                <w:sz w:val="18"/>
                <w:szCs w:val="18"/>
              </w:rPr>
            </w:pPr>
          </w:p>
        </w:tc>
        <w:tc>
          <w:tcPr>
            <w:tcW w:w="1256" w:type="dxa"/>
            <w:tcBorders>
              <w:top w:val="nil"/>
              <w:left w:val="nil"/>
              <w:bottom w:val="nil"/>
              <w:right w:val="nil"/>
            </w:tcBorders>
            <w:shd w:val="clear" w:color="auto" w:fill="auto"/>
            <w:noWrap/>
            <w:vAlign w:val="bottom"/>
            <w:hideMark/>
          </w:tcPr>
          <w:p w14:paraId="5D0052F8" w14:textId="77777777" w:rsidR="00BC2ECF" w:rsidRPr="00BC2ECF" w:rsidRDefault="00BC2ECF" w:rsidP="002A0451">
            <w:pPr>
              <w:spacing w:before="60" w:after="60"/>
              <w:jc w:val="right"/>
              <w:rPr>
                <w:rFonts w:cs="Open Sans"/>
                <w:sz w:val="18"/>
                <w:szCs w:val="18"/>
              </w:rPr>
            </w:pPr>
          </w:p>
        </w:tc>
      </w:tr>
      <w:tr w:rsidR="00BC2ECF" w:rsidRPr="00BC2ECF" w14:paraId="4183457A" w14:textId="77777777" w:rsidTr="00CF7AF9">
        <w:trPr>
          <w:trHeight w:val="240"/>
        </w:trPr>
        <w:tc>
          <w:tcPr>
            <w:tcW w:w="5303" w:type="dxa"/>
            <w:tcBorders>
              <w:top w:val="nil"/>
              <w:left w:val="nil"/>
              <w:right w:val="nil"/>
            </w:tcBorders>
            <w:shd w:val="clear" w:color="auto" w:fill="auto"/>
            <w:noWrap/>
            <w:vAlign w:val="bottom"/>
            <w:hideMark/>
          </w:tcPr>
          <w:p w14:paraId="5ADCC15F" w14:textId="77777777" w:rsidR="00BC2ECF" w:rsidRPr="00BC2ECF" w:rsidRDefault="00BC2ECF" w:rsidP="002A0451">
            <w:pPr>
              <w:spacing w:before="60" w:after="60"/>
              <w:rPr>
                <w:rFonts w:cs="Open Sans"/>
                <w:b/>
                <w:bCs/>
                <w:sz w:val="18"/>
                <w:szCs w:val="18"/>
              </w:rPr>
            </w:pPr>
            <w:r w:rsidRPr="00BC2ECF">
              <w:rPr>
                <w:rFonts w:cs="Open Sans"/>
                <w:b/>
                <w:bCs/>
                <w:sz w:val="18"/>
                <w:szCs w:val="18"/>
              </w:rPr>
              <w:t>Cash used</w:t>
            </w:r>
          </w:p>
        </w:tc>
        <w:tc>
          <w:tcPr>
            <w:tcW w:w="672" w:type="dxa"/>
            <w:tcBorders>
              <w:top w:val="nil"/>
              <w:left w:val="nil"/>
              <w:right w:val="nil"/>
            </w:tcBorders>
            <w:shd w:val="clear" w:color="auto" w:fill="auto"/>
            <w:noWrap/>
            <w:vAlign w:val="bottom"/>
            <w:hideMark/>
          </w:tcPr>
          <w:p w14:paraId="61F33E70" w14:textId="77777777" w:rsidR="00BC2ECF" w:rsidRPr="00BC2ECF" w:rsidRDefault="00BC2ECF" w:rsidP="002A0451">
            <w:pPr>
              <w:spacing w:before="60" w:after="60"/>
              <w:rPr>
                <w:rFonts w:cs="Open Sans"/>
                <w:b/>
                <w:bCs/>
                <w:sz w:val="18"/>
                <w:szCs w:val="18"/>
              </w:rPr>
            </w:pPr>
          </w:p>
        </w:tc>
        <w:tc>
          <w:tcPr>
            <w:tcW w:w="911" w:type="dxa"/>
            <w:tcBorders>
              <w:top w:val="nil"/>
              <w:left w:val="nil"/>
              <w:right w:val="nil"/>
            </w:tcBorders>
            <w:shd w:val="clear" w:color="auto" w:fill="auto"/>
            <w:noWrap/>
            <w:vAlign w:val="bottom"/>
            <w:hideMark/>
          </w:tcPr>
          <w:p w14:paraId="4BAF423A" w14:textId="77777777" w:rsidR="00BC2ECF" w:rsidRPr="00BC2ECF" w:rsidRDefault="00BC2ECF" w:rsidP="002A0451">
            <w:pPr>
              <w:spacing w:before="60" w:after="60"/>
              <w:rPr>
                <w:rFonts w:cs="Open Sans"/>
                <w:sz w:val="18"/>
                <w:szCs w:val="18"/>
              </w:rPr>
            </w:pPr>
          </w:p>
        </w:tc>
        <w:tc>
          <w:tcPr>
            <w:tcW w:w="839" w:type="dxa"/>
            <w:tcBorders>
              <w:top w:val="nil"/>
              <w:left w:val="nil"/>
              <w:right w:val="nil"/>
            </w:tcBorders>
            <w:shd w:val="clear" w:color="auto" w:fill="auto"/>
            <w:noWrap/>
            <w:vAlign w:val="bottom"/>
            <w:hideMark/>
          </w:tcPr>
          <w:p w14:paraId="1D8C885C" w14:textId="77777777" w:rsidR="00BC2ECF" w:rsidRPr="00BC2ECF" w:rsidRDefault="00BC2ECF" w:rsidP="002A0451">
            <w:pPr>
              <w:spacing w:before="60" w:after="60"/>
              <w:jc w:val="right"/>
              <w:rPr>
                <w:rFonts w:cs="Open Sans"/>
                <w:sz w:val="18"/>
                <w:szCs w:val="18"/>
              </w:rPr>
            </w:pPr>
          </w:p>
        </w:tc>
        <w:tc>
          <w:tcPr>
            <w:tcW w:w="336" w:type="dxa"/>
            <w:tcBorders>
              <w:top w:val="nil"/>
              <w:left w:val="nil"/>
              <w:right w:val="nil"/>
            </w:tcBorders>
            <w:shd w:val="clear" w:color="auto" w:fill="auto"/>
            <w:noWrap/>
            <w:vAlign w:val="bottom"/>
            <w:hideMark/>
          </w:tcPr>
          <w:p w14:paraId="3357EA5E" w14:textId="77777777" w:rsidR="00BC2ECF" w:rsidRPr="00BC2ECF" w:rsidRDefault="00BC2ECF" w:rsidP="002A0451">
            <w:pPr>
              <w:spacing w:before="60" w:after="60"/>
              <w:jc w:val="right"/>
              <w:rPr>
                <w:rFonts w:cs="Open Sans"/>
                <w:sz w:val="18"/>
                <w:szCs w:val="18"/>
              </w:rPr>
            </w:pPr>
          </w:p>
        </w:tc>
        <w:tc>
          <w:tcPr>
            <w:tcW w:w="1256" w:type="dxa"/>
            <w:tcBorders>
              <w:top w:val="nil"/>
              <w:left w:val="nil"/>
              <w:right w:val="nil"/>
            </w:tcBorders>
            <w:shd w:val="clear" w:color="auto" w:fill="auto"/>
            <w:noWrap/>
            <w:vAlign w:val="bottom"/>
            <w:hideMark/>
          </w:tcPr>
          <w:p w14:paraId="4EC6F3C9" w14:textId="77777777" w:rsidR="00BC2ECF" w:rsidRPr="00BC2ECF" w:rsidRDefault="00BC2ECF" w:rsidP="002A0451">
            <w:pPr>
              <w:spacing w:before="60" w:after="60"/>
              <w:jc w:val="right"/>
              <w:rPr>
                <w:rFonts w:cs="Open Sans"/>
                <w:sz w:val="18"/>
                <w:szCs w:val="18"/>
              </w:rPr>
            </w:pPr>
          </w:p>
        </w:tc>
      </w:tr>
      <w:tr w:rsidR="00BC2ECF" w:rsidRPr="00BC2ECF" w14:paraId="654D47E3" w14:textId="77777777" w:rsidTr="00CF7AF9">
        <w:trPr>
          <w:trHeight w:val="240"/>
        </w:trPr>
        <w:tc>
          <w:tcPr>
            <w:tcW w:w="5303" w:type="dxa"/>
            <w:tcBorders>
              <w:top w:val="nil"/>
              <w:left w:val="nil"/>
              <w:bottom w:val="single" w:sz="4" w:space="0" w:color="auto"/>
              <w:right w:val="nil"/>
            </w:tcBorders>
            <w:shd w:val="clear" w:color="auto" w:fill="auto"/>
            <w:noWrap/>
            <w:vAlign w:val="bottom"/>
            <w:hideMark/>
          </w:tcPr>
          <w:p w14:paraId="640D42E4" w14:textId="77777777" w:rsidR="00BC2ECF" w:rsidRPr="00BC2ECF" w:rsidRDefault="00BC2ECF" w:rsidP="002A0451">
            <w:pPr>
              <w:spacing w:before="60" w:after="60"/>
              <w:ind w:firstLineChars="200" w:firstLine="360"/>
              <w:rPr>
                <w:rFonts w:cs="Open Sans"/>
                <w:sz w:val="18"/>
                <w:szCs w:val="18"/>
                <w:lang w:val="en-US"/>
              </w:rPr>
            </w:pPr>
            <w:r w:rsidRPr="00BC2ECF">
              <w:rPr>
                <w:rFonts w:cs="Open Sans"/>
                <w:sz w:val="18"/>
                <w:szCs w:val="18"/>
                <w:lang w:val="en-US"/>
              </w:rPr>
              <w:t>Principal payments of lease liabilities</w:t>
            </w:r>
          </w:p>
        </w:tc>
        <w:tc>
          <w:tcPr>
            <w:tcW w:w="672" w:type="dxa"/>
            <w:tcBorders>
              <w:top w:val="nil"/>
              <w:left w:val="nil"/>
              <w:bottom w:val="single" w:sz="4" w:space="0" w:color="auto"/>
              <w:right w:val="nil"/>
            </w:tcBorders>
            <w:shd w:val="clear" w:color="auto" w:fill="auto"/>
            <w:noWrap/>
            <w:vAlign w:val="bottom"/>
            <w:hideMark/>
          </w:tcPr>
          <w:p w14:paraId="6BCC2268" w14:textId="77777777" w:rsidR="00BC2ECF" w:rsidRPr="00BC2ECF" w:rsidRDefault="00BC2ECF" w:rsidP="002A0451">
            <w:pPr>
              <w:spacing w:before="60" w:after="60"/>
              <w:ind w:firstLineChars="200" w:firstLine="360"/>
              <w:rPr>
                <w:rFonts w:cs="Open Sans"/>
                <w:sz w:val="18"/>
                <w:szCs w:val="18"/>
                <w:lang w:val="en-US"/>
              </w:rPr>
            </w:pPr>
          </w:p>
        </w:tc>
        <w:tc>
          <w:tcPr>
            <w:tcW w:w="911" w:type="dxa"/>
            <w:tcBorders>
              <w:top w:val="nil"/>
              <w:left w:val="nil"/>
              <w:bottom w:val="single" w:sz="4" w:space="0" w:color="auto"/>
              <w:right w:val="nil"/>
            </w:tcBorders>
            <w:shd w:val="clear" w:color="auto" w:fill="auto"/>
            <w:noWrap/>
            <w:vAlign w:val="bottom"/>
            <w:hideMark/>
          </w:tcPr>
          <w:p w14:paraId="1150DA1C"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(2,900)</w:t>
            </w:r>
          </w:p>
        </w:tc>
        <w:tc>
          <w:tcPr>
            <w:tcW w:w="839" w:type="dxa"/>
            <w:tcBorders>
              <w:top w:val="nil"/>
              <w:left w:val="nil"/>
              <w:bottom w:val="single" w:sz="4" w:space="0" w:color="auto"/>
              <w:right w:val="nil"/>
            </w:tcBorders>
            <w:shd w:val="clear" w:color="auto" w:fill="auto"/>
            <w:noWrap/>
            <w:vAlign w:val="bottom"/>
            <w:hideMark/>
          </w:tcPr>
          <w:p w14:paraId="65CC0E0E" w14:textId="77777777" w:rsidR="00BC2ECF" w:rsidRPr="00BC2ECF" w:rsidRDefault="00BC2ECF" w:rsidP="002A0451">
            <w:pPr>
              <w:spacing w:before="60" w:after="60"/>
              <w:jc w:val="right"/>
              <w:rPr>
                <w:rFonts w:cs="Open Sans"/>
                <w:sz w:val="18"/>
                <w:szCs w:val="18"/>
              </w:rPr>
            </w:pPr>
            <w:r w:rsidRPr="00BC2ECF">
              <w:rPr>
                <w:rFonts w:cs="Open Sans"/>
                <w:sz w:val="18"/>
                <w:szCs w:val="18"/>
              </w:rPr>
              <w:t xml:space="preserve"> -</w:t>
            </w:r>
          </w:p>
        </w:tc>
        <w:tc>
          <w:tcPr>
            <w:tcW w:w="336" w:type="dxa"/>
            <w:tcBorders>
              <w:top w:val="nil"/>
              <w:left w:val="nil"/>
              <w:bottom w:val="single" w:sz="4" w:space="0" w:color="auto"/>
              <w:right w:val="nil"/>
            </w:tcBorders>
            <w:shd w:val="clear" w:color="auto" w:fill="auto"/>
            <w:noWrap/>
            <w:vAlign w:val="bottom"/>
            <w:hideMark/>
          </w:tcPr>
          <w:p w14:paraId="60441D87" w14:textId="77777777" w:rsidR="00BC2ECF" w:rsidRPr="00BC2ECF" w:rsidRDefault="00BC2ECF" w:rsidP="002A0451">
            <w:pPr>
              <w:spacing w:before="60" w:after="60"/>
              <w:jc w:val="right"/>
              <w:rPr>
                <w:rFonts w:cs="Open Sans"/>
                <w:sz w:val="18"/>
                <w:szCs w:val="18"/>
              </w:rPr>
            </w:pPr>
          </w:p>
        </w:tc>
        <w:tc>
          <w:tcPr>
            <w:tcW w:w="1256" w:type="dxa"/>
            <w:tcBorders>
              <w:top w:val="nil"/>
              <w:left w:val="nil"/>
              <w:bottom w:val="single" w:sz="4" w:space="0" w:color="auto"/>
              <w:right w:val="nil"/>
            </w:tcBorders>
            <w:shd w:val="clear" w:color="auto" w:fill="auto"/>
            <w:noWrap/>
            <w:vAlign w:val="bottom"/>
            <w:hideMark/>
          </w:tcPr>
          <w:p w14:paraId="302DBA35" w14:textId="77777777" w:rsidR="00BC2ECF" w:rsidRPr="00BC2ECF" w:rsidRDefault="00BC2ECF" w:rsidP="002A0451">
            <w:pPr>
              <w:spacing w:before="60" w:after="60"/>
              <w:jc w:val="right"/>
              <w:rPr>
                <w:rFonts w:cs="Open Sans"/>
                <w:sz w:val="18"/>
                <w:szCs w:val="18"/>
              </w:rPr>
            </w:pPr>
            <w:r w:rsidRPr="00BC2ECF">
              <w:rPr>
                <w:rFonts w:cs="Open Sans"/>
                <w:sz w:val="18"/>
                <w:szCs w:val="18"/>
              </w:rPr>
              <w:t xml:space="preserve"> -</w:t>
            </w:r>
          </w:p>
        </w:tc>
      </w:tr>
      <w:tr w:rsidR="00BC2ECF" w:rsidRPr="00BC2ECF" w14:paraId="1F667577" w14:textId="77777777" w:rsidTr="00CF7AF9">
        <w:trPr>
          <w:trHeight w:val="240"/>
        </w:trPr>
        <w:tc>
          <w:tcPr>
            <w:tcW w:w="5303" w:type="dxa"/>
            <w:tcBorders>
              <w:top w:val="single" w:sz="4" w:space="0" w:color="auto"/>
              <w:left w:val="nil"/>
              <w:bottom w:val="single" w:sz="4" w:space="0" w:color="auto"/>
              <w:right w:val="nil"/>
            </w:tcBorders>
            <w:shd w:val="clear" w:color="auto" w:fill="auto"/>
            <w:noWrap/>
            <w:vAlign w:val="bottom"/>
            <w:hideMark/>
          </w:tcPr>
          <w:p w14:paraId="60CBB7FD" w14:textId="77777777" w:rsidR="00BC2ECF" w:rsidRPr="00BC2ECF" w:rsidRDefault="00BC2ECF" w:rsidP="002A0451">
            <w:pPr>
              <w:spacing w:before="60" w:after="60"/>
              <w:rPr>
                <w:rFonts w:cs="Open Sans"/>
                <w:b/>
                <w:bCs/>
                <w:sz w:val="18"/>
                <w:szCs w:val="18"/>
              </w:rPr>
            </w:pPr>
            <w:r w:rsidRPr="00BC2ECF">
              <w:rPr>
                <w:rFonts w:cs="Open Sans"/>
                <w:b/>
                <w:bCs/>
                <w:sz w:val="18"/>
                <w:szCs w:val="18"/>
              </w:rPr>
              <w:t>Total cash used</w:t>
            </w:r>
          </w:p>
        </w:tc>
        <w:tc>
          <w:tcPr>
            <w:tcW w:w="672" w:type="dxa"/>
            <w:tcBorders>
              <w:top w:val="single" w:sz="4" w:space="0" w:color="auto"/>
              <w:left w:val="nil"/>
              <w:bottom w:val="single" w:sz="4" w:space="0" w:color="auto"/>
              <w:right w:val="nil"/>
            </w:tcBorders>
            <w:shd w:val="clear" w:color="auto" w:fill="auto"/>
            <w:noWrap/>
            <w:vAlign w:val="bottom"/>
            <w:hideMark/>
          </w:tcPr>
          <w:p w14:paraId="025E4DAA" w14:textId="77777777" w:rsidR="00BC2ECF" w:rsidRPr="00BC2ECF" w:rsidRDefault="00BC2ECF" w:rsidP="002A0451">
            <w:pPr>
              <w:spacing w:before="60" w:after="60"/>
              <w:rPr>
                <w:rFonts w:cs="Open Sans"/>
                <w:b/>
                <w:bCs/>
                <w:sz w:val="18"/>
                <w:szCs w:val="18"/>
              </w:rPr>
            </w:pPr>
          </w:p>
        </w:tc>
        <w:tc>
          <w:tcPr>
            <w:tcW w:w="911" w:type="dxa"/>
            <w:tcBorders>
              <w:top w:val="single" w:sz="4" w:space="0" w:color="auto"/>
              <w:left w:val="nil"/>
              <w:bottom w:val="single" w:sz="4" w:space="0" w:color="auto"/>
              <w:right w:val="nil"/>
            </w:tcBorders>
            <w:shd w:val="clear" w:color="auto" w:fill="auto"/>
            <w:noWrap/>
            <w:vAlign w:val="bottom"/>
            <w:hideMark/>
          </w:tcPr>
          <w:p w14:paraId="76D623AF"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(2,900)</w:t>
            </w:r>
          </w:p>
        </w:tc>
        <w:tc>
          <w:tcPr>
            <w:tcW w:w="839" w:type="dxa"/>
            <w:tcBorders>
              <w:top w:val="single" w:sz="4" w:space="0" w:color="auto"/>
              <w:left w:val="nil"/>
              <w:bottom w:val="single" w:sz="4" w:space="0" w:color="auto"/>
              <w:right w:val="nil"/>
            </w:tcBorders>
            <w:shd w:val="clear" w:color="auto" w:fill="auto"/>
            <w:noWrap/>
            <w:vAlign w:val="bottom"/>
            <w:hideMark/>
          </w:tcPr>
          <w:p w14:paraId="1023E1DF" w14:textId="77777777" w:rsidR="00BC2ECF" w:rsidRPr="00BC2ECF" w:rsidRDefault="00BC2ECF" w:rsidP="002A0451">
            <w:pPr>
              <w:spacing w:before="60" w:after="60"/>
              <w:jc w:val="right"/>
              <w:rPr>
                <w:rFonts w:cs="Open Sans"/>
                <w:sz w:val="18"/>
                <w:szCs w:val="18"/>
              </w:rPr>
            </w:pPr>
            <w:r w:rsidRPr="00BC2ECF">
              <w:rPr>
                <w:rFonts w:cs="Open Sans"/>
                <w:sz w:val="18"/>
                <w:szCs w:val="18"/>
              </w:rPr>
              <w:t xml:space="preserve"> -</w:t>
            </w:r>
          </w:p>
        </w:tc>
        <w:tc>
          <w:tcPr>
            <w:tcW w:w="336" w:type="dxa"/>
            <w:tcBorders>
              <w:top w:val="single" w:sz="4" w:space="0" w:color="auto"/>
              <w:left w:val="nil"/>
              <w:bottom w:val="single" w:sz="4" w:space="0" w:color="auto"/>
              <w:right w:val="nil"/>
            </w:tcBorders>
            <w:shd w:val="clear" w:color="auto" w:fill="auto"/>
            <w:noWrap/>
            <w:vAlign w:val="bottom"/>
            <w:hideMark/>
          </w:tcPr>
          <w:p w14:paraId="4B9CE4C7" w14:textId="77777777" w:rsidR="00BC2ECF" w:rsidRPr="00BC2ECF" w:rsidRDefault="00BC2ECF" w:rsidP="002A0451">
            <w:pPr>
              <w:spacing w:before="60" w:after="60"/>
              <w:jc w:val="right"/>
              <w:rPr>
                <w:rFonts w:cs="Open Sans"/>
                <w:sz w:val="18"/>
                <w:szCs w:val="18"/>
              </w:rPr>
            </w:pPr>
          </w:p>
        </w:tc>
        <w:tc>
          <w:tcPr>
            <w:tcW w:w="1256" w:type="dxa"/>
            <w:tcBorders>
              <w:top w:val="single" w:sz="4" w:space="0" w:color="auto"/>
              <w:left w:val="nil"/>
              <w:bottom w:val="single" w:sz="4" w:space="0" w:color="auto"/>
              <w:right w:val="nil"/>
            </w:tcBorders>
            <w:shd w:val="clear" w:color="auto" w:fill="auto"/>
            <w:noWrap/>
            <w:vAlign w:val="bottom"/>
            <w:hideMark/>
          </w:tcPr>
          <w:p w14:paraId="5D018C0B" w14:textId="77777777" w:rsidR="00BC2ECF" w:rsidRPr="00BC2ECF" w:rsidRDefault="00BC2ECF" w:rsidP="002A0451">
            <w:pPr>
              <w:spacing w:before="60" w:after="60"/>
              <w:jc w:val="right"/>
              <w:rPr>
                <w:rFonts w:cs="Open Sans"/>
                <w:sz w:val="18"/>
                <w:szCs w:val="18"/>
              </w:rPr>
            </w:pPr>
            <w:r w:rsidRPr="00BC2ECF">
              <w:rPr>
                <w:rFonts w:cs="Open Sans"/>
                <w:sz w:val="18"/>
                <w:szCs w:val="18"/>
              </w:rPr>
              <w:t xml:space="preserve"> -</w:t>
            </w:r>
          </w:p>
        </w:tc>
      </w:tr>
      <w:tr w:rsidR="00BC2ECF" w:rsidRPr="00BC2ECF" w14:paraId="7B9DC3A9" w14:textId="77777777" w:rsidTr="00CF7AF9">
        <w:trPr>
          <w:trHeight w:val="240"/>
        </w:trPr>
        <w:tc>
          <w:tcPr>
            <w:tcW w:w="5303" w:type="dxa"/>
            <w:tcBorders>
              <w:top w:val="single" w:sz="4" w:space="0" w:color="auto"/>
              <w:left w:val="nil"/>
              <w:bottom w:val="single" w:sz="4" w:space="0" w:color="auto"/>
              <w:right w:val="nil"/>
            </w:tcBorders>
            <w:shd w:val="clear" w:color="auto" w:fill="auto"/>
            <w:noWrap/>
            <w:vAlign w:val="bottom"/>
            <w:hideMark/>
          </w:tcPr>
          <w:p w14:paraId="38B5062F" w14:textId="77777777" w:rsidR="00BC2ECF" w:rsidRPr="00BC2ECF" w:rsidRDefault="00BC2ECF" w:rsidP="002A0451">
            <w:pPr>
              <w:spacing w:before="60" w:after="60"/>
              <w:rPr>
                <w:rFonts w:cs="Open Sans"/>
                <w:b/>
                <w:bCs/>
                <w:sz w:val="18"/>
                <w:szCs w:val="18"/>
                <w:lang w:val="en-US"/>
              </w:rPr>
            </w:pPr>
            <w:r w:rsidRPr="00BC2ECF">
              <w:rPr>
                <w:rFonts w:cs="Open Sans"/>
                <w:b/>
                <w:bCs/>
                <w:sz w:val="18"/>
                <w:szCs w:val="18"/>
                <w:lang w:val="en-US"/>
              </w:rPr>
              <w:t>Net cash from/(used by) financing activities</w:t>
            </w:r>
          </w:p>
        </w:tc>
        <w:tc>
          <w:tcPr>
            <w:tcW w:w="672" w:type="dxa"/>
            <w:tcBorders>
              <w:top w:val="single" w:sz="4" w:space="0" w:color="auto"/>
              <w:left w:val="nil"/>
              <w:bottom w:val="single" w:sz="4" w:space="0" w:color="auto"/>
              <w:right w:val="nil"/>
            </w:tcBorders>
            <w:shd w:val="clear" w:color="auto" w:fill="auto"/>
            <w:noWrap/>
            <w:vAlign w:val="bottom"/>
            <w:hideMark/>
          </w:tcPr>
          <w:p w14:paraId="13BB1C82" w14:textId="77777777" w:rsidR="00BC2ECF" w:rsidRPr="00BC2ECF" w:rsidRDefault="00BC2ECF" w:rsidP="002A0451">
            <w:pPr>
              <w:spacing w:before="60" w:after="60"/>
              <w:rPr>
                <w:rFonts w:cs="Open Sans"/>
                <w:b/>
                <w:bCs/>
                <w:sz w:val="18"/>
                <w:szCs w:val="18"/>
                <w:lang w:val="en-US"/>
              </w:rPr>
            </w:pPr>
          </w:p>
        </w:tc>
        <w:tc>
          <w:tcPr>
            <w:tcW w:w="911" w:type="dxa"/>
            <w:tcBorders>
              <w:top w:val="single" w:sz="4" w:space="0" w:color="auto"/>
              <w:left w:val="nil"/>
              <w:bottom w:val="single" w:sz="4" w:space="0" w:color="auto"/>
              <w:right w:val="nil"/>
            </w:tcBorders>
            <w:shd w:val="clear" w:color="auto" w:fill="auto"/>
            <w:noWrap/>
            <w:vAlign w:val="bottom"/>
            <w:hideMark/>
          </w:tcPr>
          <w:p w14:paraId="0C415C21"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(2,900)</w:t>
            </w:r>
          </w:p>
        </w:tc>
        <w:tc>
          <w:tcPr>
            <w:tcW w:w="839" w:type="dxa"/>
            <w:tcBorders>
              <w:top w:val="single" w:sz="4" w:space="0" w:color="auto"/>
              <w:left w:val="nil"/>
              <w:bottom w:val="single" w:sz="4" w:space="0" w:color="auto"/>
              <w:right w:val="nil"/>
            </w:tcBorders>
            <w:shd w:val="clear" w:color="auto" w:fill="auto"/>
            <w:noWrap/>
            <w:vAlign w:val="bottom"/>
            <w:hideMark/>
          </w:tcPr>
          <w:p w14:paraId="42781A9B" w14:textId="77777777" w:rsidR="00BC2ECF" w:rsidRPr="00BC2ECF" w:rsidRDefault="00BC2ECF" w:rsidP="002A0451">
            <w:pPr>
              <w:spacing w:before="60" w:after="60"/>
              <w:jc w:val="right"/>
              <w:rPr>
                <w:rFonts w:cs="Open Sans"/>
                <w:sz w:val="18"/>
                <w:szCs w:val="18"/>
              </w:rPr>
            </w:pPr>
            <w:r w:rsidRPr="00BC2ECF">
              <w:rPr>
                <w:rFonts w:cs="Open Sans"/>
                <w:sz w:val="18"/>
                <w:szCs w:val="18"/>
              </w:rPr>
              <w:t xml:space="preserve"> -</w:t>
            </w:r>
          </w:p>
        </w:tc>
        <w:tc>
          <w:tcPr>
            <w:tcW w:w="336" w:type="dxa"/>
            <w:tcBorders>
              <w:top w:val="single" w:sz="4" w:space="0" w:color="auto"/>
              <w:left w:val="nil"/>
              <w:bottom w:val="single" w:sz="4" w:space="0" w:color="auto"/>
              <w:right w:val="nil"/>
            </w:tcBorders>
            <w:shd w:val="clear" w:color="auto" w:fill="auto"/>
            <w:noWrap/>
            <w:vAlign w:val="bottom"/>
            <w:hideMark/>
          </w:tcPr>
          <w:p w14:paraId="14A18421" w14:textId="77777777" w:rsidR="00BC2ECF" w:rsidRPr="00BC2ECF" w:rsidRDefault="00BC2ECF" w:rsidP="002A0451">
            <w:pPr>
              <w:spacing w:before="60" w:after="60"/>
              <w:jc w:val="right"/>
              <w:rPr>
                <w:rFonts w:cs="Open Sans"/>
                <w:sz w:val="18"/>
                <w:szCs w:val="18"/>
              </w:rPr>
            </w:pPr>
          </w:p>
        </w:tc>
        <w:tc>
          <w:tcPr>
            <w:tcW w:w="1256" w:type="dxa"/>
            <w:tcBorders>
              <w:top w:val="single" w:sz="4" w:space="0" w:color="auto"/>
              <w:left w:val="nil"/>
              <w:bottom w:val="single" w:sz="4" w:space="0" w:color="auto"/>
              <w:right w:val="nil"/>
            </w:tcBorders>
            <w:shd w:val="clear" w:color="auto" w:fill="auto"/>
            <w:noWrap/>
            <w:vAlign w:val="bottom"/>
            <w:hideMark/>
          </w:tcPr>
          <w:p w14:paraId="135694F9" w14:textId="77777777" w:rsidR="00BC2ECF" w:rsidRPr="00BC2ECF" w:rsidRDefault="00BC2ECF" w:rsidP="002A0451">
            <w:pPr>
              <w:spacing w:before="60" w:after="60"/>
              <w:jc w:val="right"/>
              <w:rPr>
                <w:rFonts w:cs="Open Sans"/>
                <w:sz w:val="18"/>
                <w:szCs w:val="18"/>
              </w:rPr>
            </w:pPr>
            <w:r w:rsidRPr="00BC2ECF">
              <w:rPr>
                <w:rFonts w:cs="Open Sans"/>
                <w:sz w:val="18"/>
                <w:szCs w:val="18"/>
              </w:rPr>
              <w:t xml:space="preserve"> -</w:t>
            </w:r>
          </w:p>
        </w:tc>
      </w:tr>
      <w:tr w:rsidR="00BC2ECF" w:rsidRPr="00BC2ECF" w14:paraId="29F566D6" w14:textId="77777777" w:rsidTr="00CF7AF9">
        <w:trPr>
          <w:trHeight w:val="185"/>
        </w:trPr>
        <w:tc>
          <w:tcPr>
            <w:tcW w:w="9317" w:type="dxa"/>
            <w:gridSpan w:val="6"/>
            <w:tcBorders>
              <w:top w:val="single" w:sz="4" w:space="0" w:color="auto"/>
              <w:left w:val="nil"/>
              <w:right w:val="nil"/>
            </w:tcBorders>
            <w:shd w:val="clear" w:color="auto" w:fill="auto"/>
            <w:noWrap/>
            <w:vAlign w:val="bottom"/>
            <w:hideMark/>
          </w:tcPr>
          <w:p w14:paraId="6E6814DD" w14:textId="77777777" w:rsidR="00BC2ECF" w:rsidRPr="00BC2ECF" w:rsidRDefault="00BC2ECF" w:rsidP="002A0451">
            <w:pPr>
              <w:spacing w:before="60" w:after="60"/>
              <w:rPr>
                <w:rFonts w:cs="Open Sans"/>
                <w:sz w:val="18"/>
                <w:szCs w:val="18"/>
              </w:rPr>
            </w:pPr>
          </w:p>
        </w:tc>
      </w:tr>
      <w:tr w:rsidR="00BC2ECF" w:rsidRPr="00BC2ECF" w14:paraId="4497C25B" w14:textId="77777777" w:rsidTr="00CF7AF9">
        <w:trPr>
          <w:trHeight w:val="240"/>
        </w:trPr>
        <w:tc>
          <w:tcPr>
            <w:tcW w:w="5303" w:type="dxa"/>
            <w:tcBorders>
              <w:top w:val="nil"/>
              <w:left w:val="nil"/>
              <w:bottom w:val="single" w:sz="4" w:space="0" w:color="auto"/>
              <w:right w:val="nil"/>
            </w:tcBorders>
            <w:shd w:val="clear" w:color="auto" w:fill="auto"/>
            <w:noWrap/>
            <w:vAlign w:val="bottom"/>
            <w:hideMark/>
          </w:tcPr>
          <w:p w14:paraId="4676DFA8" w14:textId="77777777" w:rsidR="00BC2ECF" w:rsidRPr="00BC2ECF" w:rsidRDefault="00BC2ECF" w:rsidP="002A0451">
            <w:pPr>
              <w:spacing w:before="60" w:after="60"/>
              <w:rPr>
                <w:rFonts w:cs="Open Sans"/>
                <w:b/>
                <w:bCs/>
                <w:sz w:val="18"/>
                <w:szCs w:val="18"/>
                <w:lang w:val="en-US"/>
              </w:rPr>
            </w:pPr>
            <w:r w:rsidRPr="00BC2ECF">
              <w:rPr>
                <w:rFonts w:cs="Open Sans"/>
                <w:b/>
                <w:bCs/>
                <w:sz w:val="18"/>
                <w:szCs w:val="18"/>
                <w:lang w:val="en-US"/>
              </w:rPr>
              <w:t>Net increase/(decrease) in cash held</w:t>
            </w:r>
          </w:p>
        </w:tc>
        <w:tc>
          <w:tcPr>
            <w:tcW w:w="672" w:type="dxa"/>
            <w:tcBorders>
              <w:top w:val="nil"/>
              <w:left w:val="nil"/>
              <w:bottom w:val="single" w:sz="4" w:space="0" w:color="auto"/>
              <w:right w:val="nil"/>
            </w:tcBorders>
            <w:shd w:val="clear" w:color="auto" w:fill="auto"/>
            <w:noWrap/>
            <w:vAlign w:val="bottom"/>
            <w:hideMark/>
          </w:tcPr>
          <w:p w14:paraId="596F078C" w14:textId="77777777" w:rsidR="00BC2ECF" w:rsidRPr="00BC2ECF" w:rsidRDefault="00BC2ECF" w:rsidP="002A0451">
            <w:pPr>
              <w:spacing w:before="60" w:after="60"/>
              <w:rPr>
                <w:rFonts w:cs="Open Sans"/>
                <w:b/>
                <w:bCs/>
                <w:sz w:val="18"/>
                <w:szCs w:val="18"/>
                <w:lang w:val="en-US"/>
              </w:rPr>
            </w:pPr>
          </w:p>
        </w:tc>
        <w:tc>
          <w:tcPr>
            <w:tcW w:w="911" w:type="dxa"/>
            <w:tcBorders>
              <w:top w:val="nil"/>
              <w:left w:val="nil"/>
              <w:bottom w:val="single" w:sz="4" w:space="0" w:color="auto"/>
              <w:right w:val="nil"/>
            </w:tcBorders>
            <w:shd w:val="clear" w:color="auto" w:fill="auto"/>
            <w:noWrap/>
            <w:vAlign w:val="bottom"/>
            <w:hideMark/>
          </w:tcPr>
          <w:p w14:paraId="138165B2"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(4,367)</w:t>
            </w:r>
          </w:p>
        </w:tc>
        <w:tc>
          <w:tcPr>
            <w:tcW w:w="839" w:type="dxa"/>
            <w:tcBorders>
              <w:top w:val="nil"/>
              <w:left w:val="nil"/>
              <w:bottom w:val="single" w:sz="4" w:space="0" w:color="auto"/>
              <w:right w:val="nil"/>
            </w:tcBorders>
            <w:shd w:val="clear" w:color="auto" w:fill="auto"/>
            <w:noWrap/>
            <w:vAlign w:val="bottom"/>
            <w:hideMark/>
          </w:tcPr>
          <w:p w14:paraId="66271D5A" w14:textId="77777777" w:rsidR="00BC2ECF" w:rsidRPr="00BC2ECF" w:rsidRDefault="00BC2ECF" w:rsidP="002A0451">
            <w:pPr>
              <w:spacing w:before="60" w:after="60"/>
              <w:jc w:val="right"/>
              <w:rPr>
                <w:rFonts w:cs="Open Sans"/>
                <w:sz w:val="18"/>
                <w:szCs w:val="18"/>
              </w:rPr>
            </w:pPr>
            <w:r w:rsidRPr="00BC2ECF">
              <w:rPr>
                <w:rFonts w:cs="Open Sans"/>
                <w:sz w:val="18"/>
                <w:szCs w:val="18"/>
              </w:rPr>
              <w:t>(2,493)</w:t>
            </w:r>
          </w:p>
        </w:tc>
        <w:tc>
          <w:tcPr>
            <w:tcW w:w="336" w:type="dxa"/>
            <w:tcBorders>
              <w:top w:val="nil"/>
              <w:left w:val="nil"/>
              <w:bottom w:val="single" w:sz="4" w:space="0" w:color="auto"/>
              <w:right w:val="nil"/>
            </w:tcBorders>
            <w:shd w:val="clear" w:color="auto" w:fill="auto"/>
            <w:noWrap/>
            <w:vAlign w:val="bottom"/>
            <w:hideMark/>
          </w:tcPr>
          <w:p w14:paraId="059DEEAC" w14:textId="77777777" w:rsidR="00BC2ECF" w:rsidRPr="00BC2ECF" w:rsidRDefault="00BC2ECF" w:rsidP="002A0451">
            <w:pPr>
              <w:spacing w:before="60" w:after="60"/>
              <w:jc w:val="right"/>
              <w:rPr>
                <w:rFonts w:cs="Open Sans"/>
                <w:sz w:val="18"/>
                <w:szCs w:val="18"/>
              </w:rPr>
            </w:pPr>
          </w:p>
        </w:tc>
        <w:tc>
          <w:tcPr>
            <w:tcW w:w="1256" w:type="dxa"/>
            <w:tcBorders>
              <w:top w:val="nil"/>
              <w:left w:val="nil"/>
              <w:bottom w:val="single" w:sz="4" w:space="0" w:color="auto"/>
              <w:right w:val="nil"/>
            </w:tcBorders>
            <w:shd w:val="clear" w:color="auto" w:fill="auto"/>
            <w:noWrap/>
            <w:vAlign w:val="bottom"/>
            <w:hideMark/>
          </w:tcPr>
          <w:p w14:paraId="16DA0252" w14:textId="77777777" w:rsidR="00BC2ECF" w:rsidRPr="00BC2ECF" w:rsidRDefault="00BC2ECF" w:rsidP="002A0451">
            <w:pPr>
              <w:spacing w:before="60" w:after="60"/>
              <w:jc w:val="right"/>
              <w:rPr>
                <w:rFonts w:cs="Open Sans"/>
                <w:sz w:val="18"/>
                <w:szCs w:val="18"/>
              </w:rPr>
            </w:pPr>
            <w:r w:rsidRPr="00BC2ECF">
              <w:rPr>
                <w:rFonts w:cs="Open Sans"/>
                <w:sz w:val="18"/>
                <w:szCs w:val="18"/>
              </w:rPr>
              <w:t>(1,203)</w:t>
            </w:r>
          </w:p>
        </w:tc>
      </w:tr>
      <w:tr w:rsidR="00BC2ECF" w:rsidRPr="00BC2ECF" w14:paraId="37002AAE" w14:textId="77777777" w:rsidTr="00CF7AF9">
        <w:trPr>
          <w:trHeight w:val="520"/>
        </w:trPr>
        <w:tc>
          <w:tcPr>
            <w:tcW w:w="5303" w:type="dxa"/>
            <w:tcBorders>
              <w:top w:val="single" w:sz="4" w:space="0" w:color="auto"/>
              <w:left w:val="nil"/>
              <w:bottom w:val="single" w:sz="4" w:space="0" w:color="auto"/>
              <w:right w:val="nil"/>
            </w:tcBorders>
            <w:shd w:val="clear" w:color="auto" w:fill="auto"/>
            <w:vAlign w:val="bottom"/>
            <w:hideMark/>
          </w:tcPr>
          <w:p w14:paraId="0D07EA3D" w14:textId="77777777" w:rsidR="00BC2ECF" w:rsidRPr="00BC2ECF" w:rsidRDefault="00BC2ECF" w:rsidP="002A0451">
            <w:pPr>
              <w:spacing w:before="60" w:after="60"/>
              <w:rPr>
                <w:rFonts w:cs="Open Sans"/>
                <w:sz w:val="18"/>
                <w:szCs w:val="18"/>
                <w:lang w:val="en-US"/>
              </w:rPr>
            </w:pPr>
            <w:r w:rsidRPr="00BC2ECF">
              <w:rPr>
                <w:rFonts w:cs="Open Sans"/>
                <w:sz w:val="18"/>
                <w:szCs w:val="18"/>
                <w:lang w:val="en-US"/>
              </w:rPr>
              <w:t>Cash and cash equivalents at the beginning of the reporting period</w:t>
            </w:r>
          </w:p>
        </w:tc>
        <w:tc>
          <w:tcPr>
            <w:tcW w:w="672" w:type="dxa"/>
            <w:tcBorders>
              <w:top w:val="single" w:sz="4" w:space="0" w:color="auto"/>
              <w:left w:val="nil"/>
              <w:bottom w:val="single" w:sz="4" w:space="0" w:color="auto"/>
              <w:right w:val="nil"/>
            </w:tcBorders>
            <w:shd w:val="clear" w:color="auto" w:fill="auto"/>
            <w:noWrap/>
            <w:vAlign w:val="bottom"/>
            <w:hideMark/>
          </w:tcPr>
          <w:p w14:paraId="03B1DD16" w14:textId="77777777" w:rsidR="00BC2ECF" w:rsidRPr="00BC2ECF" w:rsidRDefault="00BC2ECF" w:rsidP="002A0451">
            <w:pPr>
              <w:spacing w:before="60" w:after="60"/>
              <w:rPr>
                <w:rFonts w:cs="Open Sans"/>
                <w:sz w:val="18"/>
                <w:szCs w:val="18"/>
                <w:lang w:val="en-US"/>
              </w:rPr>
            </w:pPr>
          </w:p>
        </w:tc>
        <w:tc>
          <w:tcPr>
            <w:tcW w:w="911" w:type="dxa"/>
            <w:tcBorders>
              <w:top w:val="single" w:sz="4" w:space="0" w:color="auto"/>
              <w:left w:val="nil"/>
              <w:bottom w:val="single" w:sz="4" w:space="0" w:color="auto"/>
              <w:right w:val="nil"/>
            </w:tcBorders>
            <w:shd w:val="clear" w:color="auto" w:fill="auto"/>
            <w:noWrap/>
            <w:vAlign w:val="bottom"/>
            <w:hideMark/>
          </w:tcPr>
          <w:p w14:paraId="597B4DF0"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 xml:space="preserve">6,942 </w:t>
            </w:r>
          </w:p>
        </w:tc>
        <w:tc>
          <w:tcPr>
            <w:tcW w:w="839" w:type="dxa"/>
            <w:tcBorders>
              <w:top w:val="single" w:sz="4" w:space="0" w:color="auto"/>
              <w:left w:val="nil"/>
              <w:bottom w:val="single" w:sz="4" w:space="0" w:color="auto"/>
              <w:right w:val="nil"/>
            </w:tcBorders>
            <w:shd w:val="clear" w:color="auto" w:fill="auto"/>
            <w:noWrap/>
            <w:vAlign w:val="bottom"/>
            <w:hideMark/>
          </w:tcPr>
          <w:p w14:paraId="6A69CBD3" w14:textId="77777777" w:rsidR="00BC2ECF" w:rsidRPr="00BC2ECF" w:rsidRDefault="00BC2ECF" w:rsidP="002A0451">
            <w:pPr>
              <w:spacing w:before="60" w:after="60"/>
              <w:jc w:val="right"/>
              <w:rPr>
                <w:rFonts w:cs="Open Sans"/>
                <w:sz w:val="18"/>
                <w:szCs w:val="18"/>
              </w:rPr>
            </w:pPr>
            <w:r w:rsidRPr="00BC2ECF">
              <w:rPr>
                <w:rFonts w:cs="Open Sans"/>
                <w:sz w:val="18"/>
                <w:szCs w:val="18"/>
              </w:rPr>
              <w:t xml:space="preserve">9,435 </w:t>
            </w:r>
          </w:p>
        </w:tc>
        <w:tc>
          <w:tcPr>
            <w:tcW w:w="336" w:type="dxa"/>
            <w:tcBorders>
              <w:top w:val="single" w:sz="4" w:space="0" w:color="auto"/>
              <w:left w:val="nil"/>
              <w:bottom w:val="single" w:sz="4" w:space="0" w:color="auto"/>
              <w:right w:val="nil"/>
            </w:tcBorders>
            <w:shd w:val="clear" w:color="auto" w:fill="auto"/>
            <w:noWrap/>
            <w:vAlign w:val="bottom"/>
            <w:hideMark/>
          </w:tcPr>
          <w:p w14:paraId="77BD3D1C" w14:textId="77777777" w:rsidR="00BC2ECF" w:rsidRPr="00BC2ECF" w:rsidRDefault="00BC2ECF" w:rsidP="002A0451">
            <w:pPr>
              <w:spacing w:before="60" w:after="60"/>
              <w:jc w:val="right"/>
              <w:rPr>
                <w:rFonts w:cs="Open Sans"/>
                <w:sz w:val="18"/>
                <w:szCs w:val="18"/>
              </w:rPr>
            </w:pPr>
          </w:p>
        </w:tc>
        <w:tc>
          <w:tcPr>
            <w:tcW w:w="1256" w:type="dxa"/>
            <w:tcBorders>
              <w:top w:val="single" w:sz="4" w:space="0" w:color="auto"/>
              <w:left w:val="nil"/>
              <w:bottom w:val="single" w:sz="4" w:space="0" w:color="auto"/>
              <w:right w:val="nil"/>
            </w:tcBorders>
            <w:shd w:val="clear" w:color="auto" w:fill="auto"/>
            <w:noWrap/>
            <w:vAlign w:val="bottom"/>
            <w:hideMark/>
          </w:tcPr>
          <w:p w14:paraId="31DE44BF" w14:textId="77777777" w:rsidR="00BC2ECF" w:rsidRPr="00BC2ECF" w:rsidRDefault="00BC2ECF" w:rsidP="002A0451">
            <w:pPr>
              <w:spacing w:before="60" w:after="60"/>
              <w:jc w:val="right"/>
              <w:rPr>
                <w:rFonts w:cs="Open Sans"/>
                <w:sz w:val="18"/>
                <w:szCs w:val="18"/>
              </w:rPr>
            </w:pPr>
            <w:r w:rsidRPr="00BC2ECF">
              <w:rPr>
                <w:rFonts w:cs="Open Sans"/>
                <w:sz w:val="18"/>
                <w:szCs w:val="18"/>
              </w:rPr>
              <w:t xml:space="preserve">4,982 </w:t>
            </w:r>
          </w:p>
        </w:tc>
      </w:tr>
      <w:tr w:rsidR="00BC2ECF" w:rsidRPr="00BC2ECF" w14:paraId="59D3D1C7" w14:textId="77777777" w:rsidTr="00CF7AF9">
        <w:trPr>
          <w:trHeight w:val="520"/>
        </w:trPr>
        <w:tc>
          <w:tcPr>
            <w:tcW w:w="5303" w:type="dxa"/>
            <w:tcBorders>
              <w:top w:val="single" w:sz="4" w:space="0" w:color="auto"/>
              <w:left w:val="nil"/>
              <w:bottom w:val="single" w:sz="4" w:space="0" w:color="auto"/>
              <w:right w:val="nil"/>
            </w:tcBorders>
            <w:shd w:val="clear" w:color="auto" w:fill="auto"/>
            <w:vAlign w:val="bottom"/>
            <w:hideMark/>
          </w:tcPr>
          <w:p w14:paraId="1C722024" w14:textId="77777777" w:rsidR="00BC2ECF" w:rsidRPr="00BC2ECF" w:rsidRDefault="00BC2ECF" w:rsidP="002A0451">
            <w:pPr>
              <w:spacing w:before="60" w:after="60"/>
              <w:rPr>
                <w:rFonts w:cs="Open Sans"/>
                <w:b/>
                <w:bCs/>
                <w:sz w:val="18"/>
                <w:szCs w:val="18"/>
                <w:lang w:val="en-US"/>
              </w:rPr>
            </w:pPr>
            <w:r w:rsidRPr="00BC2ECF">
              <w:rPr>
                <w:rFonts w:cs="Open Sans"/>
                <w:b/>
                <w:bCs/>
                <w:sz w:val="18"/>
                <w:szCs w:val="18"/>
                <w:lang w:val="en-US"/>
              </w:rPr>
              <w:t>Cash and cash equivalents at the end of the reporting period</w:t>
            </w:r>
          </w:p>
        </w:tc>
        <w:tc>
          <w:tcPr>
            <w:tcW w:w="672" w:type="dxa"/>
            <w:tcBorders>
              <w:top w:val="single" w:sz="4" w:space="0" w:color="auto"/>
              <w:left w:val="nil"/>
              <w:bottom w:val="single" w:sz="4" w:space="0" w:color="auto"/>
              <w:right w:val="nil"/>
            </w:tcBorders>
            <w:shd w:val="clear" w:color="auto" w:fill="auto"/>
            <w:noWrap/>
            <w:vAlign w:val="bottom"/>
            <w:hideMark/>
          </w:tcPr>
          <w:p w14:paraId="6147D121" w14:textId="77777777" w:rsidR="00BC2ECF" w:rsidRPr="00BC2ECF" w:rsidRDefault="009B22C8" w:rsidP="002A0451">
            <w:pPr>
              <w:spacing w:before="60" w:after="60"/>
              <w:rPr>
                <w:rFonts w:cs="Open Sans"/>
                <w:color w:val="000000"/>
                <w:sz w:val="18"/>
                <w:szCs w:val="18"/>
              </w:rPr>
            </w:pPr>
            <w:hyperlink r:id="rId65" w:anchor="FPO2.1!E9" w:history="1">
              <w:r w:rsidR="00BC2ECF" w:rsidRPr="00BC2ECF">
                <w:rPr>
                  <w:rFonts w:cs="Open Sans"/>
                  <w:color w:val="000000"/>
                  <w:sz w:val="18"/>
                  <w:szCs w:val="18"/>
                </w:rPr>
                <w:t>2.1A</w:t>
              </w:r>
            </w:hyperlink>
          </w:p>
        </w:tc>
        <w:tc>
          <w:tcPr>
            <w:tcW w:w="911" w:type="dxa"/>
            <w:tcBorders>
              <w:top w:val="single" w:sz="4" w:space="0" w:color="auto"/>
              <w:left w:val="nil"/>
              <w:bottom w:val="single" w:sz="4" w:space="0" w:color="auto"/>
              <w:right w:val="nil"/>
            </w:tcBorders>
            <w:shd w:val="clear" w:color="auto" w:fill="auto"/>
            <w:noWrap/>
            <w:vAlign w:val="bottom"/>
            <w:hideMark/>
          </w:tcPr>
          <w:p w14:paraId="1B2EC6D7"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 xml:space="preserve">2,575 </w:t>
            </w:r>
          </w:p>
        </w:tc>
        <w:tc>
          <w:tcPr>
            <w:tcW w:w="839" w:type="dxa"/>
            <w:tcBorders>
              <w:top w:val="single" w:sz="4" w:space="0" w:color="auto"/>
              <w:left w:val="nil"/>
              <w:bottom w:val="single" w:sz="4" w:space="0" w:color="auto"/>
              <w:right w:val="nil"/>
            </w:tcBorders>
            <w:shd w:val="clear" w:color="auto" w:fill="auto"/>
            <w:noWrap/>
            <w:vAlign w:val="bottom"/>
            <w:hideMark/>
          </w:tcPr>
          <w:p w14:paraId="6C8EF680" w14:textId="77777777" w:rsidR="00BC2ECF" w:rsidRPr="00BC2ECF" w:rsidRDefault="00BC2ECF" w:rsidP="002A0451">
            <w:pPr>
              <w:spacing w:before="60" w:after="60"/>
              <w:jc w:val="right"/>
              <w:rPr>
                <w:rFonts w:cs="Open Sans"/>
                <w:sz w:val="18"/>
                <w:szCs w:val="18"/>
              </w:rPr>
            </w:pPr>
            <w:r w:rsidRPr="00BC2ECF">
              <w:rPr>
                <w:rFonts w:cs="Open Sans"/>
                <w:sz w:val="18"/>
                <w:szCs w:val="18"/>
              </w:rPr>
              <w:t xml:space="preserve">6,942 </w:t>
            </w:r>
          </w:p>
        </w:tc>
        <w:tc>
          <w:tcPr>
            <w:tcW w:w="336" w:type="dxa"/>
            <w:tcBorders>
              <w:top w:val="single" w:sz="4" w:space="0" w:color="auto"/>
              <w:left w:val="nil"/>
              <w:bottom w:val="single" w:sz="4" w:space="0" w:color="auto"/>
              <w:right w:val="nil"/>
            </w:tcBorders>
            <w:shd w:val="clear" w:color="auto" w:fill="auto"/>
            <w:noWrap/>
            <w:vAlign w:val="bottom"/>
            <w:hideMark/>
          </w:tcPr>
          <w:p w14:paraId="439388E2" w14:textId="77777777" w:rsidR="00BC2ECF" w:rsidRPr="00BC2ECF" w:rsidRDefault="00BC2ECF" w:rsidP="002A0451">
            <w:pPr>
              <w:spacing w:before="60" w:after="60"/>
              <w:jc w:val="right"/>
              <w:rPr>
                <w:rFonts w:cs="Open Sans"/>
                <w:sz w:val="18"/>
                <w:szCs w:val="18"/>
              </w:rPr>
            </w:pPr>
          </w:p>
        </w:tc>
        <w:tc>
          <w:tcPr>
            <w:tcW w:w="1256" w:type="dxa"/>
            <w:tcBorders>
              <w:top w:val="single" w:sz="4" w:space="0" w:color="auto"/>
              <w:left w:val="nil"/>
              <w:bottom w:val="single" w:sz="4" w:space="0" w:color="auto"/>
              <w:right w:val="nil"/>
            </w:tcBorders>
            <w:shd w:val="clear" w:color="auto" w:fill="auto"/>
            <w:noWrap/>
            <w:vAlign w:val="bottom"/>
            <w:hideMark/>
          </w:tcPr>
          <w:p w14:paraId="0DF70DA9" w14:textId="77777777" w:rsidR="00BC2ECF" w:rsidRPr="00BC2ECF" w:rsidRDefault="00BC2ECF" w:rsidP="002A0451">
            <w:pPr>
              <w:spacing w:before="60" w:after="60"/>
              <w:jc w:val="right"/>
              <w:rPr>
                <w:rFonts w:cs="Open Sans"/>
                <w:sz w:val="18"/>
                <w:szCs w:val="18"/>
              </w:rPr>
            </w:pPr>
            <w:r w:rsidRPr="00BC2ECF">
              <w:rPr>
                <w:rFonts w:cs="Open Sans"/>
                <w:sz w:val="18"/>
                <w:szCs w:val="18"/>
              </w:rPr>
              <w:t xml:space="preserve">3,779 </w:t>
            </w:r>
          </w:p>
        </w:tc>
      </w:tr>
    </w:tbl>
    <w:p w14:paraId="2E23A0C7" w14:textId="77777777" w:rsidR="00BC2ECF" w:rsidRPr="00BC2ECF" w:rsidRDefault="00BC2ECF" w:rsidP="00BC2ECF">
      <w:pPr>
        <w:rPr>
          <w:rFonts w:cs="Open Sans"/>
          <w:sz w:val="18"/>
          <w:szCs w:val="18"/>
          <w:lang w:val="en-US"/>
        </w:rPr>
      </w:pPr>
      <w:r w:rsidRPr="00BC2ECF">
        <w:rPr>
          <w:rFonts w:cs="Open Sans"/>
          <w:sz w:val="18"/>
          <w:szCs w:val="18"/>
          <w:lang w:val="en-US"/>
        </w:rPr>
        <w:t>The above statement should be read in conjunction with the accompanying notes.</w:t>
      </w:r>
    </w:p>
    <w:p w14:paraId="27DBB1D5" w14:textId="77777777" w:rsidR="00BC2ECF" w:rsidRPr="00BC2ECF" w:rsidRDefault="00BC2ECF" w:rsidP="00BC2ECF">
      <w:pPr>
        <w:rPr>
          <w:rFonts w:cs="Open Sans"/>
          <w:sz w:val="18"/>
          <w:szCs w:val="18"/>
          <w:lang w:val="en-US"/>
        </w:rPr>
      </w:pPr>
    </w:p>
    <w:p w14:paraId="3242136B" w14:textId="77777777" w:rsidR="00BC2ECF" w:rsidRPr="00BC2ECF" w:rsidRDefault="00BC2ECF" w:rsidP="00BC2ECF">
      <w:pPr>
        <w:spacing w:before="120" w:after="120"/>
        <w:rPr>
          <w:rFonts w:cs="Open Sans"/>
          <w:sz w:val="18"/>
          <w:szCs w:val="18"/>
          <w:lang w:val="en-US"/>
        </w:rPr>
      </w:pPr>
      <w:r w:rsidRPr="00BC2ECF">
        <w:rPr>
          <w:rFonts w:cs="Open Sans"/>
          <w:b/>
          <w:bCs/>
          <w:sz w:val="18"/>
          <w:szCs w:val="18"/>
        </w:rPr>
        <w:t>Budget Variances Commentary - Cash Flow Statement</w:t>
      </w:r>
    </w:p>
    <w:p w14:paraId="2BEFBDF3" w14:textId="77777777" w:rsidR="00BC2ECF" w:rsidRPr="00BC2ECF" w:rsidRDefault="00BC2ECF" w:rsidP="00BC2ECF">
      <w:pPr>
        <w:spacing w:before="120" w:after="120"/>
        <w:rPr>
          <w:rFonts w:cs="Open Sans"/>
          <w:sz w:val="18"/>
          <w:szCs w:val="18"/>
          <w:lang w:val="en-US"/>
        </w:rPr>
      </w:pPr>
      <w:r w:rsidRPr="00BC2ECF">
        <w:rPr>
          <w:rFonts w:cs="Open Sans"/>
          <w:sz w:val="18"/>
          <w:szCs w:val="18"/>
        </w:rPr>
        <w:t>Major variances are:</w:t>
      </w:r>
    </w:p>
    <w:p w14:paraId="2756D118" w14:textId="77777777" w:rsidR="00BC2ECF" w:rsidRPr="00BC2ECF" w:rsidRDefault="00BC2ECF" w:rsidP="00BC2ECF">
      <w:pPr>
        <w:spacing w:before="120" w:after="120"/>
        <w:rPr>
          <w:rFonts w:cs="Open Sans"/>
          <w:sz w:val="18"/>
          <w:szCs w:val="18"/>
          <w:lang w:val="en-US"/>
        </w:rPr>
      </w:pPr>
      <w:r w:rsidRPr="00BC2ECF">
        <w:rPr>
          <w:rFonts w:cs="Open Sans"/>
          <w:sz w:val="18"/>
          <w:szCs w:val="18"/>
        </w:rPr>
        <w:t>Interest received reflects cash management decisions and reduced investment in short-term deposits during the reporting period.</w:t>
      </w:r>
    </w:p>
    <w:p w14:paraId="48A059F0" w14:textId="77777777" w:rsidR="00BC2ECF" w:rsidRPr="00BC2ECF" w:rsidRDefault="00BC2ECF" w:rsidP="00BC2ECF">
      <w:pPr>
        <w:spacing w:before="120" w:after="120"/>
        <w:rPr>
          <w:rFonts w:cs="Open Sans"/>
          <w:sz w:val="18"/>
          <w:szCs w:val="18"/>
          <w:lang w:val="en-US"/>
        </w:rPr>
      </w:pPr>
      <w:r w:rsidRPr="00BC2ECF">
        <w:rPr>
          <w:rFonts w:cs="Open Sans"/>
          <w:sz w:val="18"/>
          <w:szCs w:val="18"/>
        </w:rPr>
        <w:t>Employee entitlements arise from the continuation of non-ongoing contracts following the extension of partnership arrangements with other organisations for the delivery of services that were not known at the time of original budget preparation.</w:t>
      </w:r>
    </w:p>
    <w:p w14:paraId="4AA72C52" w14:textId="77777777" w:rsidR="00BC2ECF" w:rsidRPr="00BC2ECF" w:rsidRDefault="00BC2ECF" w:rsidP="00BC2ECF">
      <w:pPr>
        <w:spacing w:before="120" w:after="120"/>
        <w:rPr>
          <w:rFonts w:cs="Open Sans"/>
          <w:sz w:val="18"/>
          <w:szCs w:val="18"/>
          <w:lang w:val="en-US"/>
        </w:rPr>
      </w:pPr>
      <w:r w:rsidRPr="00BC2ECF">
        <w:rPr>
          <w:rFonts w:cs="Open Sans"/>
          <w:sz w:val="18"/>
          <w:szCs w:val="18"/>
        </w:rPr>
        <w:t xml:space="preserve">Interest payments on lease liabilities and principal payments of lease liabilities reflect the transitional arrangements for implementation of AASB 16 </w:t>
      </w:r>
      <w:r w:rsidRPr="00BC2ECF">
        <w:rPr>
          <w:rFonts w:cs="Open Sans"/>
          <w:i/>
          <w:iCs/>
          <w:sz w:val="18"/>
          <w:szCs w:val="18"/>
        </w:rPr>
        <w:t>Leases</w:t>
      </w:r>
      <w:r w:rsidRPr="00BC2ECF">
        <w:rPr>
          <w:rFonts w:cs="Open Sans"/>
          <w:sz w:val="18"/>
          <w:szCs w:val="18"/>
        </w:rPr>
        <w:t>.</w:t>
      </w:r>
    </w:p>
    <w:p w14:paraId="0A5C215B" w14:textId="77777777" w:rsidR="00BC2ECF" w:rsidRPr="00BC2ECF" w:rsidRDefault="00BC2ECF" w:rsidP="00BC2ECF">
      <w:pPr>
        <w:spacing w:before="120" w:after="120"/>
        <w:rPr>
          <w:rFonts w:cs="Open Sans"/>
          <w:sz w:val="18"/>
          <w:szCs w:val="18"/>
          <w:lang w:val="en-US"/>
        </w:rPr>
      </w:pPr>
      <w:r w:rsidRPr="00BC2ECF">
        <w:rPr>
          <w:rFonts w:cs="Open Sans"/>
          <w:sz w:val="18"/>
          <w:szCs w:val="18"/>
        </w:rPr>
        <w:t>Purchases of property, plant and equipment, and intangibles reflects management decisions to reallocate capital expenditure for continued enhancement of business support systems and capacity during the reporting period.</w:t>
      </w:r>
    </w:p>
    <w:p w14:paraId="0B785230" w14:textId="77777777" w:rsidR="00BC2ECF" w:rsidRPr="00BC2ECF" w:rsidRDefault="00BC2ECF" w:rsidP="00BC2ECF">
      <w:pPr>
        <w:rPr>
          <w:rFonts w:cs="Open Sans"/>
          <w:sz w:val="18"/>
          <w:szCs w:val="18"/>
          <w:lang w:val="en-US"/>
        </w:rPr>
      </w:pPr>
    </w:p>
    <w:p w14:paraId="21F5C2C5" w14:textId="77777777" w:rsidR="00BC2ECF" w:rsidRPr="00BC2ECF" w:rsidRDefault="00BC2ECF" w:rsidP="00BC2ECF">
      <w:pPr>
        <w:spacing w:before="0" w:after="0"/>
        <w:rPr>
          <w:rFonts w:cs="Open Sans"/>
          <w:sz w:val="18"/>
          <w:szCs w:val="18"/>
          <w:lang w:val="en-US"/>
        </w:rPr>
      </w:pPr>
      <w:r w:rsidRPr="00BC2ECF">
        <w:rPr>
          <w:rFonts w:cs="Open Sans"/>
          <w:sz w:val="18"/>
          <w:szCs w:val="18"/>
          <w:lang w:val="en-US"/>
        </w:rPr>
        <w:br w:type="page"/>
      </w:r>
    </w:p>
    <w:p w14:paraId="6C3DD668" w14:textId="77777777" w:rsidR="00BC2ECF" w:rsidRPr="002A0451" w:rsidRDefault="00BC2ECF" w:rsidP="002A0451">
      <w:pPr>
        <w:pStyle w:val="FSHeading1and11"/>
      </w:pPr>
      <w:bookmarkStart w:id="237" w:name="_Toc52124098"/>
      <w:r w:rsidRPr="002A0451">
        <w:t>Overview</w:t>
      </w:r>
      <w:bookmarkEnd w:id="237"/>
    </w:p>
    <w:p w14:paraId="1B5741A1" w14:textId="77777777" w:rsidR="00BC2ECF" w:rsidRPr="00BC2ECF" w:rsidRDefault="00BC2ECF" w:rsidP="00BC2ECF">
      <w:pPr>
        <w:spacing w:before="0" w:after="120"/>
        <w:rPr>
          <w:rFonts w:cs="Open Sans"/>
          <w:b/>
          <w:bCs/>
          <w:color w:val="009560"/>
          <w:sz w:val="18"/>
          <w:szCs w:val="18"/>
          <w:lang w:val="en-US"/>
        </w:rPr>
      </w:pPr>
      <w:r w:rsidRPr="00BC2ECF">
        <w:rPr>
          <w:rFonts w:cs="Open Sans"/>
          <w:b/>
          <w:bCs/>
          <w:sz w:val="18"/>
          <w:szCs w:val="18"/>
          <w:lang w:val="en-US"/>
        </w:rPr>
        <w:t>Objectives of the Entity</w:t>
      </w:r>
    </w:p>
    <w:p w14:paraId="7D7D7C0D" w14:textId="77777777" w:rsidR="00BC2ECF" w:rsidRPr="00BC2ECF" w:rsidRDefault="00BC2ECF" w:rsidP="00BC2ECF">
      <w:pPr>
        <w:spacing w:before="0" w:after="120"/>
        <w:rPr>
          <w:rFonts w:cs="Open Sans"/>
          <w:color w:val="000000"/>
          <w:sz w:val="18"/>
          <w:szCs w:val="18"/>
          <w:lang w:val="en-US"/>
        </w:rPr>
      </w:pPr>
      <w:r w:rsidRPr="00BC2ECF">
        <w:rPr>
          <w:rFonts w:cs="Open Sans"/>
          <w:color w:val="000000"/>
          <w:sz w:val="18"/>
          <w:szCs w:val="18"/>
          <w:lang w:val="en-US"/>
        </w:rPr>
        <w:t xml:space="preserve">The Australian Human Rights Commission (the Commission) is an Australian Government controlled entity. It is a not-for-profit entity. The Commission's objective is to ensure that Australians have access to independent human rights complaint handling and public inquiry processes and benefit from human rights education, promotion, monitoring and compliance activities. </w:t>
      </w:r>
    </w:p>
    <w:p w14:paraId="520CF243" w14:textId="77777777" w:rsidR="00BC2ECF" w:rsidRPr="00BC2ECF" w:rsidRDefault="00BC2ECF" w:rsidP="00BC2ECF">
      <w:pPr>
        <w:spacing w:before="0" w:after="120"/>
        <w:rPr>
          <w:rFonts w:cs="Open Sans"/>
          <w:color w:val="000000"/>
          <w:sz w:val="18"/>
          <w:szCs w:val="18"/>
          <w:lang w:val="en-US"/>
        </w:rPr>
      </w:pPr>
      <w:r w:rsidRPr="00BC2ECF">
        <w:rPr>
          <w:rFonts w:cs="Open Sans"/>
          <w:color w:val="000000"/>
          <w:sz w:val="18"/>
          <w:szCs w:val="18"/>
          <w:lang w:val="en-US"/>
        </w:rPr>
        <w:t xml:space="preserve">The Commission is structured to meet the following outcome: </w:t>
      </w:r>
    </w:p>
    <w:p w14:paraId="55B6D1C6" w14:textId="77777777" w:rsidR="00BC2ECF" w:rsidRPr="00BC2ECF" w:rsidRDefault="00BC2ECF" w:rsidP="00BC2ECF">
      <w:pPr>
        <w:spacing w:before="0" w:after="120"/>
        <w:rPr>
          <w:rFonts w:cs="Open Sans"/>
          <w:color w:val="000000"/>
          <w:sz w:val="18"/>
          <w:szCs w:val="18"/>
          <w:lang w:val="en-US"/>
        </w:rPr>
      </w:pPr>
      <w:r w:rsidRPr="00BC2ECF">
        <w:rPr>
          <w:rFonts w:cs="Open Sans"/>
          <w:color w:val="000000"/>
          <w:sz w:val="18"/>
          <w:szCs w:val="18"/>
          <w:lang w:val="en-US"/>
        </w:rPr>
        <w:t>An Australian society in which human rights are respected, protected and promoted through independent investigation and resolution of complaints, education and research to promote and eliminate discrimination, and monitoring, and reporting on human rights.</w:t>
      </w:r>
    </w:p>
    <w:p w14:paraId="619A862C" w14:textId="77777777" w:rsidR="00BC2ECF" w:rsidRPr="00BC2ECF" w:rsidRDefault="00BC2ECF" w:rsidP="00BC2ECF">
      <w:pPr>
        <w:rPr>
          <w:rFonts w:cs="Open Sans"/>
          <w:color w:val="000000"/>
          <w:sz w:val="18"/>
          <w:szCs w:val="18"/>
          <w:lang w:val="en-US"/>
        </w:rPr>
      </w:pPr>
      <w:r w:rsidRPr="00BC2ECF">
        <w:rPr>
          <w:rFonts w:cs="Open Sans"/>
          <w:color w:val="000000"/>
          <w:sz w:val="18"/>
          <w:szCs w:val="18"/>
          <w:lang w:val="en-US"/>
        </w:rPr>
        <w:t>The continued existence of the Commission in its present form and with its present programmes is dependent on Government policy and on continuing funding by Parliament for the Commission’s administration and programmes.</w:t>
      </w:r>
    </w:p>
    <w:p w14:paraId="001A3FBF" w14:textId="77777777" w:rsidR="00BC2ECF" w:rsidRPr="00BC2ECF" w:rsidRDefault="00BC2ECF" w:rsidP="00BC2ECF">
      <w:pPr>
        <w:spacing w:after="120"/>
        <w:rPr>
          <w:rFonts w:cs="Open Sans"/>
          <w:b/>
          <w:bCs/>
          <w:color w:val="009560"/>
          <w:sz w:val="18"/>
          <w:szCs w:val="18"/>
          <w:lang w:val="en-US"/>
        </w:rPr>
      </w:pPr>
      <w:r w:rsidRPr="00BC2ECF">
        <w:rPr>
          <w:rFonts w:cs="Open Sans"/>
          <w:b/>
          <w:bCs/>
          <w:sz w:val="18"/>
          <w:szCs w:val="18"/>
          <w:lang w:val="en-US"/>
        </w:rPr>
        <w:t>The Basis of Preparation</w:t>
      </w:r>
    </w:p>
    <w:p w14:paraId="0A0C3C3C" w14:textId="77777777" w:rsidR="00BC2ECF" w:rsidRPr="00BC2ECF" w:rsidRDefault="00BC2ECF" w:rsidP="00BC2ECF">
      <w:pPr>
        <w:spacing w:before="0" w:after="120"/>
        <w:rPr>
          <w:rFonts w:cs="Open Sans"/>
          <w:color w:val="000000"/>
          <w:sz w:val="18"/>
          <w:szCs w:val="18"/>
          <w:lang w:val="en-US"/>
        </w:rPr>
      </w:pPr>
      <w:r w:rsidRPr="00BC2ECF">
        <w:rPr>
          <w:rFonts w:cs="Open Sans"/>
          <w:color w:val="000000"/>
          <w:sz w:val="18"/>
          <w:szCs w:val="18"/>
          <w:lang w:val="en-US"/>
        </w:rPr>
        <w:t xml:space="preserve">The financial statements are general purpose financial statements and are required by section 42 of the Public Governance, Performance and Accountability Act 2013. </w:t>
      </w:r>
    </w:p>
    <w:p w14:paraId="126F85F8" w14:textId="77777777" w:rsidR="00BC2ECF" w:rsidRPr="00BC2ECF" w:rsidRDefault="00BC2ECF" w:rsidP="00BC2ECF">
      <w:pPr>
        <w:spacing w:before="0" w:after="120"/>
        <w:rPr>
          <w:rFonts w:cs="Open Sans"/>
          <w:color w:val="000000"/>
          <w:sz w:val="18"/>
          <w:szCs w:val="18"/>
          <w:lang w:val="en-US"/>
        </w:rPr>
      </w:pPr>
      <w:r w:rsidRPr="00BC2ECF">
        <w:rPr>
          <w:rFonts w:cs="Open Sans"/>
          <w:color w:val="000000"/>
          <w:sz w:val="18"/>
          <w:szCs w:val="18"/>
          <w:lang w:val="en-US"/>
        </w:rPr>
        <w:t>The financial statements have been prepared in accordance with:</w:t>
      </w:r>
    </w:p>
    <w:p w14:paraId="5B73377A" w14:textId="77777777" w:rsidR="00BC2ECF" w:rsidRPr="00BC2ECF" w:rsidRDefault="00BC2ECF" w:rsidP="00B604D8">
      <w:pPr>
        <w:pStyle w:val="ListParagraph"/>
        <w:keepLines w:val="0"/>
        <w:numPr>
          <w:ilvl w:val="0"/>
          <w:numId w:val="77"/>
        </w:numPr>
        <w:spacing w:before="0" w:after="120"/>
        <w:contextualSpacing/>
        <w:rPr>
          <w:rFonts w:cs="Open Sans"/>
          <w:color w:val="000000"/>
          <w:sz w:val="18"/>
          <w:szCs w:val="18"/>
          <w:lang w:val="en-US"/>
        </w:rPr>
      </w:pPr>
      <w:r w:rsidRPr="00BC2ECF">
        <w:rPr>
          <w:rFonts w:cs="Open Sans"/>
          <w:i/>
          <w:iCs/>
          <w:color w:val="000000"/>
          <w:sz w:val="18"/>
          <w:szCs w:val="18"/>
          <w:lang w:val="en-US"/>
        </w:rPr>
        <w:t>Public Governance, Performance and Accountability (Financial Reporting) Rule 2015</w:t>
      </w:r>
      <w:r w:rsidRPr="00BC2ECF">
        <w:rPr>
          <w:rFonts w:cs="Open Sans"/>
          <w:color w:val="000000"/>
          <w:sz w:val="18"/>
          <w:szCs w:val="18"/>
          <w:lang w:val="en-US"/>
        </w:rPr>
        <w:t xml:space="preserve"> (FRR); and</w:t>
      </w:r>
    </w:p>
    <w:p w14:paraId="6E241D58" w14:textId="77777777" w:rsidR="00BC2ECF" w:rsidRPr="00BC2ECF" w:rsidRDefault="00BC2ECF" w:rsidP="00B604D8">
      <w:pPr>
        <w:pStyle w:val="ListParagraph"/>
        <w:keepLines w:val="0"/>
        <w:numPr>
          <w:ilvl w:val="0"/>
          <w:numId w:val="77"/>
        </w:numPr>
        <w:spacing w:before="0" w:after="120"/>
        <w:contextualSpacing/>
        <w:rPr>
          <w:rFonts w:cs="Open Sans"/>
          <w:sz w:val="18"/>
          <w:szCs w:val="18"/>
          <w:lang w:val="en-US"/>
        </w:rPr>
      </w:pPr>
      <w:r w:rsidRPr="00BC2ECF">
        <w:rPr>
          <w:rFonts w:cs="Open Sans"/>
          <w:sz w:val="18"/>
          <w:szCs w:val="18"/>
          <w:lang w:val="en-US"/>
        </w:rPr>
        <w:t>Australian Accounting Standards and Interpretations – Reduced Disclosure Requirements issued by the Australian Accounting Standards Board (AASB) that apply for the reporting period.</w:t>
      </w:r>
    </w:p>
    <w:p w14:paraId="7A86AF34" w14:textId="77777777" w:rsidR="00BC2ECF" w:rsidRPr="00BC2ECF" w:rsidRDefault="00BC2ECF" w:rsidP="00BC2ECF">
      <w:pPr>
        <w:rPr>
          <w:rFonts w:cs="Open Sans"/>
          <w:color w:val="000000"/>
          <w:sz w:val="18"/>
          <w:szCs w:val="18"/>
          <w:lang w:val="en-US"/>
        </w:rPr>
      </w:pPr>
      <w:r w:rsidRPr="00BC2ECF">
        <w:rPr>
          <w:rFonts w:cs="Open Sans"/>
          <w:color w:val="000000"/>
          <w:sz w:val="18"/>
          <w:szCs w:val="18"/>
          <w:lang w:val="en-US"/>
        </w:rPr>
        <w:t>The financial statements have been prepared on an accrual basis and in accordance with the historical cost convention, except for certain assets and liabilities at fair value. Except where stated, no allowance is made for the effect of changing prices on the results or the financial position. The financial statements are presented in Australian dollars.</w:t>
      </w:r>
    </w:p>
    <w:p w14:paraId="1BFC5002" w14:textId="77777777" w:rsidR="00BC2ECF" w:rsidRPr="00BC2ECF" w:rsidRDefault="00BC2ECF" w:rsidP="00BC2ECF">
      <w:pPr>
        <w:spacing w:after="120"/>
        <w:rPr>
          <w:rFonts w:cs="Open Sans"/>
          <w:b/>
          <w:bCs/>
          <w:sz w:val="18"/>
          <w:szCs w:val="18"/>
          <w:lang w:val="en-US"/>
        </w:rPr>
      </w:pPr>
      <w:r w:rsidRPr="00BC2ECF">
        <w:rPr>
          <w:rFonts w:cs="Open Sans"/>
          <w:b/>
          <w:bCs/>
          <w:sz w:val="18"/>
          <w:szCs w:val="18"/>
          <w:lang w:val="en-US"/>
        </w:rPr>
        <w:t>New Accounting Standards</w:t>
      </w:r>
    </w:p>
    <w:p w14:paraId="399628C8" w14:textId="77777777" w:rsidR="00BC2ECF" w:rsidRPr="00BC2ECF" w:rsidRDefault="00BC2ECF" w:rsidP="00BC2ECF">
      <w:pPr>
        <w:spacing w:before="0" w:after="120"/>
        <w:rPr>
          <w:rFonts w:cs="Open Sans"/>
          <w:i/>
          <w:iCs/>
          <w:color w:val="000000"/>
          <w:sz w:val="18"/>
          <w:szCs w:val="18"/>
          <w:lang w:val="en-US"/>
        </w:rPr>
      </w:pPr>
      <w:r w:rsidRPr="00BC2ECF">
        <w:rPr>
          <w:rFonts w:cs="Open Sans"/>
          <w:i/>
          <w:iCs/>
          <w:color w:val="000000"/>
          <w:sz w:val="18"/>
          <w:szCs w:val="18"/>
          <w:lang w:val="en-US"/>
        </w:rPr>
        <w:t>Adoption of New Australian Accounting Standard Requirements</w:t>
      </w:r>
    </w:p>
    <w:p w14:paraId="50A74225" w14:textId="77777777" w:rsidR="00BC2ECF" w:rsidRPr="00BC2ECF" w:rsidRDefault="00BC2ECF" w:rsidP="00BC2ECF">
      <w:pPr>
        <w:spacing w:after="120"/>
        <w:rPr>
          <w:rFonts w:cs="Open Sans"/>
          <w:color w:val="000000"/>
          <w:sz w:val="18"/>
          <w:szCs w:val="18"/>
          <w:lang w:val="en-US"/>
        </w:rPr>
      </w:pPr>
      <w:r w:rsidRPr="00BC2ECF">
        <w:rPr>
          <w:rFonts w:cs="Open Sans"/>
          <w:color w:val="000000"/>
          <w:sz w:val="18"/>
          <w:szCs w:val="18"/>
          <w:lang w:val="en-US"/>
        </w:rPr>
        <w:t>No accounting standard has been adopted earlier than the application date as stated in the standard.</w:t>
      </w:r>
      <w:r w:rsidRPr="00BC2ECF">
        <w:rPr>
          <w:rFonts w:cs="Open Sans"/>
          <w:color w:val="000000"/>
          <w:sz w:val="18"/>
          <w:szCs w:val="18"/>
          <w:lang w:val="en-US"/>
        </w:rPr>
        <w:br/>
        <w:t>No new, revised, amending standards and interpretations that were issued prior to the signing of the statement by the accountable authority and chief financial officer, were applicable to the current reporting period and had a material effect on the Commission's financial statements:</w:t>
      </w:r>
    </w:p>
    <w:p w14:paraId="3BA155D7" w14:textId="77777777" w:rsidR="00BC2ECF" w:rsidRPr="00BC2ECF" w:rsidRDefault="00BC2ECF" w:rsidP="00BC2ECF">
      <w:pPr>
        <w:spacing w:before="0" w:after="0"/>
        <w:rPr>
          <w:rFonts w:cs="Open Sans"/>
          <w:sz w:val="18"/>
          <w:szCs w:val="18"/>
          <w:lang w:val="en-US"/>
        </w:rPr>
      </w:pPr>
      <w:r w:rsidRPr="00BC2ECF">
        <w:rPr>
          <w:rFonts w:cs="Open Sans"/>
          <w:sz w:val="18"/>
          <w:szCs w:val="18"/>
          <w:lang w:val="en-US"/>
        </w:rPr>
        <w:br w:type="page"/>
      </w:r>
    </w:p>
    <w:p w14:paraId="3766EF20" w14:textId="77777777" w:rsidR="00BC2ECF" w:rsidRPr="00BC2ECF" w:rsidRDefault="00BC2ECF" w:rsidP="00BC2ECF">
      <w:pPr>
        <w:rPr>
          <w:rFonts w:cs="Open Sans"/>
          <w:sz w:val="18"/>
          <w:szCs w:val="18"/>
          <w:lang w:val="en-US"/>
        </w:rPr>
      </w:pPr>
    </w:p>
    <w:tbl>
      <w:tblPr>
        <w:tblW w:w="9776" w:type="dxa"/>
        <w:tblCellMar>
          <w:left w:w="70" w:type="dxa"/>
          <w:right w:w="70" w:type="dxa"/>
        </w:tblCellMar>
        <w:tblLook w:val="04A0" w:firstRow="1" w:lastRow="0" w:firstColumn="1" w:lastColumn="0" w:noHBand="0" w:noVBand="1"/>
      </w:tblPr>
      <w:tblGrid>
        <w:gridCol w:w="2684"/>
        <w:gridCol w:w="7092"/>
      </w:tblGrid>
      <w:tr w:rsidR="00BC2ECF" w:rsidRPr="00BC2ECF" w14:paraId="463F0FFD" w14:textId="77777777" w:rsidTr="00E83BF7">
        <w:trPr>
          <w:trHeight w:val="840"/>
        </w:trPr>
        <w:tc>
          <w:tcPr>
            <w:tcW w:w="2684" w:type="dxa"/>
            <w:tcBorders>
              <w:top w:val="single" w:sz="4" w:space="0" w:color="auto"/>
              <w:bottom w:val="single" w:sz="18" w:space="0" w:color="auto"/>
            </w:tcBorders>
            <w:shd w:val="clear" w:color="auto" w:fill="auto"/>
            <w:vAlign w:val="bottom"/>
            <w:hideMark/>
          </w:tcPr>
          <w:p w14:paraId="02F06630" w14:textId="77777777" w:rsidR="00BC2ECF" w:rsidRPr="00BC2ECF" w:rsidRDefault="00BC2ECF" w:rsidP="00E83BF7">
            <w:pPr>
              <w:spacing w:before="0" w:after="120"/>
              <w:rPr>
                <w:rFonts w:cs="Open Sans"/>
                <w:b/>
                <w:bCs/>
                <w:color w:val="000000"/>
                <w:sz w:val="18"/>
                <w:szCs w:val="18"/>
              </w:rPr>
            </w:pPr>
            <w:r w:rsidRPr="00BC2ECF">
              <w:rPr>
                <w:rFonts w:cs="Open Sans"/>
                <w:b/>
                <w:bCs/>
                <w:color w:val="000000"/>
                <w:sz w:val="18"/>
                <w:szCs w:val="18"/>
              </w:rPr>
              <w:t>Standard/ Interpretation</w:t>
            </w:r>
          </w:p>
        </w:tc>
        <w:tc>
          <w:tcPr>
            <w:tcW w:w="7092" w:type="dxa"/>
            <w:tcBorders>
              <w:top w:val="single" w:sz="4" w:space="0" w:color="auto"/>
              <w:bottom w:val="single" w:sz="18" w:space="0" w:color="auto"/>
            </w:tcBorders>
            <w:shd w:val="clear" w:color="auto" w:fill="auto"/>
            <w:vAlign w:val="bottom"/>
            <w:hideMark/>
          </w:tcPr>
          <w:p w14:paraId="5B8CDE75" w14:textId="77777777" w:rsidR="00BC2ECF" w:rsidRPr="00BC2ECF" w:rsidRDefault="00BC2ECF" w:rsidP="00E83BF7">
            <w:pPr>
              <w:spacing w:before="0" w:after="120"/>
              <w:rPr>
                <w:rFonts w:cs="Open Sans"/>
                <w:b/>
                <w:bCs/>
                <w:color w:val="000000"/>
                <w:sz w:val="18"/>
                <w:szCs w:val="18"/>
                <w:lang w:val="en-US"/>
              </w:rPr>
            </w:pPr>
            <w:r w:rsidRPr="00BC2ECF">
              <w:rPr>
                <w:rFonts w:cs="Open Sans"/>
                <w:b/>
                <w:bCs/>
                <w:color w:val="000000"/>
                <w:sz w:val="18"/>
                <w:szCs w:val="18"/>
                <w:lang w:val="en-US"/>
              </w:rPr>
              <w:t>Nature of change in accounting policy, transitional provisions, and adjustment to financial statements</w:t>
            </w:r>
          </w:p>
        </w:tc>
      </w:tr>
      <w:tr w:rsidR="00BC2ECF" w:rsidRPr="00BC2ECF" w14:paraId="0640462D" w14:textId="77777777" w:rsidTr="00E83BF7">
        <w:trPr>
          <w:trHeight w:val="1570"/>
        </w:trPr>
        <w:tc>
          <w:tcPr>
            <w:tcW w:w="2684" w:type="dxa"/>
            <w:vMerge w:val="restart"/>
            <w:tcBorders>
              <w:top w:val="single" w:sz="18" w:space="0" w:color="auto"/>
              <w:bottom w:val="single" w:sz="4" w:space="0" w:color="auto"/>
            </w:tcBorders>
            <w:shd w:val="clear" w:color="auto" w:fill="auto"/>
            <w:hideMark/>
          </w:tcPr>
          <w:p w14:paraId="7C553373" w14:textId="77777777" w:rsidR="00BC2ECF" w:rsidRPr="00BC2ECF" w:rsidRDefault="00BC2ECF" w:rsidP="00E83BF7">
            <w:pPr>
              <w:spacing w:before="120" w:after="120"/>
              <w:rPr>
                <w:rFonts w:cs="Open Sans"/>
                <w:color w:val="000000"/>
                <w:sz w:val="18"/>
                <w:szCs w:val="18"/>
                <w:lang w:val="en-US"/>
              </w:rPr>
            </w:pPr>
            <w:r w:rsidRPr="00BC2ECF">
              <w:rPr>
                <w:rFonts w:cs="Open Sans"/>
                <w:color w:val="000000"/>
                <w:sz w:val="18"/>
                <w:szCs w:val="18"/>
                <w:lang w:val="en-US"/>
              </w:rPr>
              <w:t xml:space="preserve">AASB 15 </w:t>
            </w:r>
            <w:r w:rsidRPr="00BC2ECF">
              <w:rPr>
                <w:rFonts w:cs="Open Sans"/>
                <w:i/>
                <w:iCs/>
                <w:color w:val="000000"/>
                <w:sz w:val="18"/>
                <w:szCs w:val="18"/>
                <w:lang w:val="en-US"/>
              </w:rPr>
              <w:t xml:space="preserve">Revenue from Contracts with Customers / </w:t>
            </w:r>
            <w:r w:rsidRPr="00BC2ECF">
              <w:rPr>
                <w:rFonts w:cs="Open Sans"/>
                <w:color w:val="000000"/>
                <w:sz w:val="18"/>
                <w:szCs w:val="18"/>
                <w:lang w:val="en-US"/>
              </w:rPr>
              <w:t>AASB 2016-8</w:t>
            </w:r>
            <w:r w:rsidRPr="00BC2ECF">
              <w:rPr>
                <w:rFonts w:cs="Open Sans"/>
                <w:i/>
                <w:iCs/>
                <w:color w:val="000000"/>
                <w:sz w:val="18"/>
                <w:szCs w:val="18"/>
                <w:lang w:val="en-US"/>
              </w:rPr>
              <w:t xml:space="preserve"> Amendments to Australian Accounting</w:t>
            </w:r>
            <w:r w:rsidRPr="00BC2ECF">
              <w:rPr>
                <w:rFonts w:cs="Open Sans"/>
                <w:i/>
                <w:iCs/>
                <w:color w:val="000000"/>
                <w:sz w:val="18"/>
                <w:szCs w:val="18"/>
                <w:lang w:val="en-US"/>
              </w:rPr>
              <w:br/>
              <w:t>Standards – Australian Implementation Guidance for Not-for-Profit Entities</w:t>
            </w:r>
            <w:r w:rsidRPr="00BC2ECF">
              <w:rPr>
                <w:rFonts w:cs="Open Sans"/>
                <w:color w:val="000000"/>
                <w:sz w:val="18"/>
                <w:szCs w:val="18"/>
                <w:lang w:val="en-US"/>
              </w:rPr>
              <w:t xml:space="preserve"> and AASB 1058 </w:t>
            </w:r>
            <w:r w:rsidRPr="00BC2ECF">
              <w:rPr>
                <w:rFonts w:cs="Open Sans"/>
                <w:i/>
                <w:iCs/>
                <w:color w:val="000000"/>
                <w:sz w:val="18"/>
                <w:szCs w:val="18"/>
                <w:lang w:val="en-US"/>
              </w:rPr>
              <w:t>Income of Not-For-Profit Entities</w:t>
            </w:r>
          </w:p>
        </w:tc>
        <w:tc>
          <w:tcPr>
            <w:tcW w:w="7092" w:type="dxa"/>
            <w:vMerge w:val="restart"/>
            <w:tcBorders>
              <w:top w:val="single" w:sz="18" w:space="0" w:color="auto"/>
              <w:bottom w:val="single" w:sz="4" w:space="0" w:color="auto"/>
            </w:tcBorders>
            <w:shd w:val="clear" w:color="auto" w:fill="auto"/>
            <w:hideMark/>
          </w:tcPr>
          <w:p w14:paraId="6BA3BB1C" w14:textId="77777777" w:rsidR="00BC2ECF" w:rsidRPr="00BC2ECF" w:rsidRDefault="00BC2ECF" w:rsidP="00E83BF7">
            <w:pPr>
              <w:spacing w:before="120" w:after="120"/>
              <w:rPr>
                <w:rFonts w:cs="Open Sans"/>
                <w:color w:val="000000"/>
                <w:sz w:val="18"/>
                <w:szCs w:val="18"/>
                <w:lang w:val="en-US"/>
              </w:rPr>
            </w:pPr>
            <w:r w:rsidRPr="00BC2ECF">
              <w:rPr>
                <w:rFonts w:cs="Open Sans"/>
                <w:color w:val="000000"/>
                <w:sz w:val="18"/>
                <w:szCs w:val="18"/>
                <w:lang w:val="en-US"/>
              </w:rPr>
              <w:t>AASB 15, AASB 2016-8 and AASB 1058 became effective 1 July 2019.</w:t>
            </w:r>
          </w:p>
          <w:p w14:paraId="034E1697" w14:textId="77777777" w:rsidR="00BC2ECF" w:rsidRPr="00BC2ECF" w:rsidRDefault="00BC2ECF" w:rsidP="00E83BF7">
            <w:pPr>
              <w:spacing w:before="120" w:after="120"/>
              <w:rPr>
                <w:rFonts w:cs="Open Sans"/>
                <w:color w:val="000000"/>
                <w:sz w:val="18"/>
                <w:szCs w:val="18"/>
                <w:lang w:val="en-US"/>
              </w:rPr>
            </w:pPr>
            <w:r w:rsidRPr="00BC2ECF">
              <w:rPr>
                <w:rFonts w:cs="Open Sans"/>
                <w:color w:val="000000"/>
                <w:sz w:val="18"/>
                <w:szCs w:val="18"/>
                <w:lang w:val="en-US"/>
              </w:rPr>
              <w:t xml:space="preserve">AASB 15 establishes a comprehensive framework for determining whether, how much and when revenue is recognised. It replaces existing revenue recognition guidance, including AASB 118 </w:t>
            </w:r>
            <w:r w:rsidRPr="00BC2ECF">
              <w:rPr>
                <w:rFonts w:cs="Open Sans"/>
                <w:i/>
                <w:iCs/>
                <w:color w:val="000000"/>
                <w:sz w:val="18"/>
                <w:szCs w:val="18"/>
                <w:lang w:val="en-US"/>
              </w:rPr>
              <w:t>Revenue,</w:t>
            </w:r>
            <w:r w:rsidRPr="00BC2ECF">
              <w:rPr>
                <w:rFonts w:cs="Open Sans"/>
                <w:color w:val="000000"/>
                <w:sz w:val="18"/>
                <w:szCs w:val="18"/>
                <w:lang w:val="en-US"/>
              </w:rPr>
              <w:t xml:space="preserve"> AASB 111 </w:t>
            </w:r>
            <w:r w:rsidRPr="00BC2ECF">
              <w:rPr>
                <w:rFonts w:cs="Open Sans"/>
                <w:i/>
                <w:iCs/>
                <w:color w:val="000000"/>
                <w:sz w:val="18"/>
                <w:szCs w:val="18"/>
                <w:lang w:val="en-US"/>
              </w:rPr>
              <w:t>Construction Contracts</w:t>
            </w:r>
            <w:r w:rsidRPr="00BC2ECF">
              <w:rPr>
                <w:rFonts w:cs="Open Sans"/>
                <w:color w:val="000000"/>
                <w:sz w:val="18"/>
                <w:szCs w:val="18"/>
                <w:lang w:val="en-US"/>
              </w:rPr>
              <w:t xml:space="preserve"> and Interpretation 13 </w:t>
            </w:r>
            <w:r w:rsidRPr="00BC2ECF">
              <w:rPr>
                <w:rFonts w:cs="Open Sans"/>
                <w:i/>
                <w:iCs/>
                <w:color w:val="000000"/>
                <w:sz w:val="18"/>
                <w:szCs w:val="18"/>
                <w:lang w:val="en-US"/>
              </w:rPr>
              <w:t>Customer Loyalty Programmes</w:t>
            </w:r>
            <w:r w:rsidRPr="00BC2ECF">
              <w:rPr>
                <w:rFonts w:cs="Open Sans"/>
                <w:color w:val="000000"/>
                <w:sz w:val="18"/>
                <w:szCs w:val="18"/>
                <w:lang w:val="en-US"/>
              </w:rPr>
              <w:t>. The core principle of AASB 15 is that an entity recognises revenue to depict the transfer of promised goods or services to customers in an amount that reflects the consideration to which the entity expects to be entitled in exchange for those goods or services.</w:t>
            </w:r>
          </w:p>
          <w:p w14:paraId="65C5443E" w14:textId="77777777" w:rsidR="00BC2ECF" w:rsidRPr="00BC2ECF" w:rsidRDefault="00BC2ECF" w:rsidP="00E83BF7">
            <w:pPr>
              <w:spacing w:before="120" w:after="120"/>
              <w:rPr>
                <w:rFonts w:cs="Open Sans"/>
                <w:color w:val="000000"/>
                <w:sz w:val="18"/>
                <w:szCs w:val="18"/>
                <w:lang w:val="en-US"/>
              </w:rPr>
            </w:pPr>
            <w:r w:rsidRPr="00BC2ECF">
              <w:rPr>
                <w:rFonts w:cs="Open Sans"/>
                <w:color w:val="000000"/>
                <w:sz w:val="18"/>
                <w:szCs w:val="18"/>
                <w:lang w:val="en-US"/>
              </w:rPr>
              <w:t xml:space="preserve">AASB 1058 is relevant in circumstances where AASB 15 does not apply. AASB 1058 replaces most of the not-for-profit (NFP) provisions of AASB 1004 </w:t>
            </w:r>
            <w:r w:rsidRPr="00BC2ECF">
              <w:rPr>
                <w:rFonts w:cs="Open Sans"/>
                <w:i/>
                <w:iCs/>
                <w:color w:val="000000"/>
                <w:sz w:val="18"/>
                <w:szCs w:val="18"/>
                <w:lang w:val="en-US"/>
              </w:rPr>
              <w:t>Contributions and applies to transactions where the consideration to acquire an asset is significantly less than fair value principally to enable the entity to further its objectives, and where volunteer services are received</w:t>
            </w:r>
            <w:r w:rsidRPr="00BC2ECF">
              <w:rPr>
                <w:rFonts w:cs="Open Sans"/>
                <w:color w:val="000000"/>
                <w:sz w:val="18"/>
                <w:szCs w:val="18"/>
                <w:lang w:val="en-US"/>
              </w:rPr>
              <w:t xml:space="preserve">. </w:t>
            </w:r>
          </w:p>
          <w:p w14:paraId="5BD7F0DD" w14:textId="77777777" w:rsidR="00BC2ECF" w:rsidRPr="00BC2ECF" w:rsidRDefault="00BC2ECF" w:rsidP="00E83BF7">
            <w:pPr>
              <w:spacing w:before="120" w:after="120"/>
              <w:rPr>
                <w:rFonts w:cs="Open Sans"/>
                <w:color w:val="000000"/>
                <w:sz w:val="18"/>
                <w:szCs w:val="18"/>
                <w:lang w:val="en-US"/>
              </w:rPr>
            </w:pPr>
            <w:r w:rsidRPr="00BC2ECF">
              <w:rPr>
                <w:rFonts w:cs="Open Sans"/>
                <w:color w:val="000000"/>
                <w:sz w:val="18"/>
                <w:szCs w:val="18"/>
                <w:lang w:val="en-US"/>
              </w:rPr>
              <w:t>The details of the changes in accounting policies, transitional provisions and adjustments are disclosed below and in the relevant notes to the financial statements.</w:t>
            </w:r>
          </w:p>
        </w:tc>
      </w:tr>
      <w:tr w:rsidR="00BC2ECF" w:rsidRPr="00BC2ECF" w14:paraId="51B0A5AF" w14:textId="77777777" w:rsidTr="00E83BF7">
        <w:trPr>
          <w:trHeight w:val="1020"/>
        </w:trPr>
        <w:tc>
          <w:tcPr>
            <w:tcW w:w="2684" w:type="dxa"/>
            <w:vMerge/>
            <w:tcBorders>
              <w:bottom w:val="single" w:sz="4" w:space="0" w:color="auto"/>
            </w:tcBorders>
            <w:vAlign w:val="center"/>
            <w:hideMark/>
          </w:tcPr>
          <w:p w14:paraId="6AD0D16F" w14:textId="77777777" w:rsidR="00BC2ECF" w:rsidRPr="00BC2ECF" w:rsidRDefault="00BC2ECF" w:rsidP="00E83BF7">
            <w:pPr>
              <w:spacing w:before="0" w:after="0"/>
              <w:rPr>
                <w:rFonts w:cs="Open Sans"/>
                <w:color w:val="000000"/>
                <w:sz w:val="18"/>
                <w:szCs w:val="18"/>
                <w:lang w:val="en-US"/>
              </w:rPr>
            </w:pPr>
          </w:p>
        </w:tc>
        <w:tc>
          <w:tcPr>
            <w:tcW w:w="7092" w:type="dxa"/>
            <w:vMerge/>
            <w:tcBorders>
              <w:bottom w:val="single" w:sz="4" w:space="0" w:color="auto"/>
            </w:tcBorders>
            <w:vAlign w:val="center"/>
            <w:hideMark/>
          </w:tcPr>
          <w:p w14:paraId="67FF8C27" w14:textId="77777777" w:rsidR="00BC2ECF" w:rsidRPr="00BC2ECF" w:rsidRDefault="00BC2ECF" w:rsidP="00E83BF7">
            <w:pPr>
              <w:spacing w:before="0" w:after="0"/>
              <w:rPr>
                <w:rFonts w:cs="Open Sans"/>
                <w:color w:val="000000"/>
                <w:sz w:val="18"/>
                <w:szCs w:val="18"/>
                <w:lang w:val="en-US"/>
              </w:rPr>
            </w:pPr>
          </w:p>
        </w:tc>
      </w:tr>
      <w:tr w:rsidR="00BC2ECF" w:rsidRPr="00BC2ECF" w14:paraId="136A91B8" w14:textId="77777777" w:rsidTr="00CF7AF9">
        <w:trPr>
          <w:trHeight w:val="1603"/>
        </w:trPr>
        <w:tc>
          <w:tcPr>
            <w:tcW w:w="2684" w:type="dxa"/>
            <w:vMerge/>
            <w:tcBorders>
              <w:bottom w:val="single" w:sz="4" w:space="0" w:color="auto"/>
            </w:tcBorders>
            <w:vAlign w:val="center"/>
            <w:hideMark/>
          </w:tcPr>
          <w:p w14:paraId="00D10B89" w14:textId="77777777" w:rsidR="00BC2ECF" w:rsidRPr="00BC2ECF" w:rsidRDefault="00BC2ECF" w:rsidP="00E83BF7">
            <w:pPr>
              <w:spacing w:before="0" w:after="0"/>
              <w:rPr>
                <w:rFonts w:cs="Open Sans"/>
                <w:color w:val="000000"/>
                <w:sz w:val="18"/>
                <w:szCs w:val="18"/>
                <w:lang w:val="en-US"/>
              </w:rPr>
            </w:pPr>
          </w:p>
        </w:tc>
        <w:tc>
          <w:tcPr>
            <w:tcW w:w="7092" w:type="dxa"/>
            <w:vMerge/>
            <w:tcBorders>
              <w:bottom w:val="single" w:sz="4" w:space="0" w:color="auto"/>
            </w:tcBorders>
            <w:vAlign w:val="center"/>
            <w:hideMark/>
          </w:tcPr>
          <w:p w14:paraId="6EB43BE4" w14:textId="77777777" w:rsidR="00BC2ECF" w:rsidRPr="00BC2ECF" w:rsidRDefault="00BC2ECF" w:rsidP="00E83BF7">
            <w:pPr>
              <w:spacing w:before="0" w:after="0"/>
              <w:rPr>
                <w:rFonts w:cs="Open Sans"/>
                <w:color w:val="000000"/>
                <w:sz w:val="18"/>
                <w:szCs w:val="18"/>
                <w:lang w:val="en-US"/>
              </w:rPr>
            </w:pPr>
          </w:p>
        </w:tc>
      </w:tr>
      <w:tr w:rsidR="00BC2ECF" w:rsidRPr="00BC2ECF" w14:paraId="440F818D" w14:textId="77777777" w:rsidTr="00E83BF7">
        <w:trPr>
          <w:trHeight w:val="1000"/>
        </w:trPr>
        <w:tc>
          <w:tcPr>
            <w:tcW w:w="2684" w:type="dxa"/>
            <w:vMerge w:val="restart"/>
            <w:tcBorders>
              <w:top w:val="single" w:sz="4" w:space="0" w:color="auto"/>
              <w:bottom w:val="single" w:sz="4" w:space="0" w:color="auto"/>
            </w:tcBorders>
            <w:shd w:val="clear" w:color="auto" w:fill="auto"/>
            <w:hideMark/>
          </w:tcPr>
          <w:p w14:paraId="7A64F078" w14:textId="77777777" w:rsidR="00BC2ECF" w:rsidRPr="00BC2ECF" w:rsidRDefault="00BC2ECF" w:rsidP="00E83BF7">
            <w:pPr>
              <w:spacing w:before="120" w:after="120"/>
              <w:rPr>
                <w:rFonts w:cs="Open Sans"/>
                <w:color w:val="000000"/>
                <w:sz w:val="18"/>
                <w:szCs w:val="18"/>
              </w:rPr>
            </w:pPr>
            <w:r w:rsidRPr="00BC2ECF">
              <w:rPr>
                <w:rFonts w:cs="Open Sans"/>
                <w:color w:val="000000"/>
                <w:sz w:val="18"/>
                <w:szCs w:val="18"/>
              </w:rPr>
              <w:t xml:space="preserve">AASB 16 </w:t>
            </w:r>
            <w:r w:rsidRPr="00BC2ECF">
              <w:rPr>
                <w:rFonts w:cs="Open Sans"/>
                <w:i/>
                <w:iCs/>
                <w:color w:val="000000"/>
                <w:sz w:val="18"/>
                <w:szCs w:val="18"/>
              </w:rPr>
              <w:t>Leases</w:t>
            </w:r>
          </w:p>
        </w:tc>
        <w:tc>
          <w:tcPr>
            <w:tcW w:w="7092" w:type="dxa"/>
            <w:vMerge w:val="restart"/>
            <w:tcBorders>
              <w:top w:val="single" w:sz="4" w:space="0" w:color="auto"/>
              <w:bottom w:val="single" w:sz="4" w:space="0" w:color="auto"/>
            </w:tcBorders>
            <w:shd w:val="clear" w:color="auto" w:fill="auto"/>
            <w:hideMark/>
          </w:tcPr>
          <w:p w14:paraId="0D6A2761" w14:textId="77777777" w:rsidR="00BC2ECF" w:rsidRPr="00BC2ECF" w:rsidRDefault="00BC2ECF" w:rsidP="00E83BF7">
            <w:pPr>
              <w:spacing w:before="120" w:after="120"/>
              <w:rPr>
                <w:rFonts w:cs="Open Sans"/>
                <w:color w:val="000000"/>
                <w:sz w:val="18"/>
                <w:szCs w:val="18"/>
                <w:lang w:val="en-US"/>
              </w:rPr>
            </w:pPr>
            <w:r w:rsidRPr="00BC2ECF">
              <w:rPr>
                <w:rFonts w:cs="Open Sans"/>
                <w:color w:val="000000"/>
                <w:sz w:val="18"/>
                <w:szCs w:val="18"/>
                <w:lang w:val="en-US"/>
              </w:rPr>
              <w:t>AASB 16 became effective on 1 July 2019.</w:t>
            </w:r>
          </w:p>
          <w:p w14:paraId="3C756A69" w14:textId="77777777" w:rsidR="00BC2ECF" w:rsidRPr="00BC2ECF" w:rsidRDefault="00BC2ECF" w:rsidP="00E83BF7">
            <w:pPr>
              <w:spacing w:before="120" w:after="120"/>
              <w:rPr>
                <w:rFonts w:cs="Open Sans"/>
                <w:color w:val="000000"/>
                <w:sz w:val="18"/>
                <w:szCs w:val="18"/>
                <w:lang w:val="en-US"/>
              </w:rPr>
            </w:pPr>
            <w:r w:rsidRPr="00BC2ECF">
              <w:rPr>
                <w:rFonts w:cs="Open Sans"/>
                <w:color w:val="000000"/>
                <w:sz w:val="18"/>
                <w:szCs w:val="18"/>
                <w:lang w:val="en-US"/>
              </w:rPr>
              <w:t>This new standard has replaced AASB 117 Leases, Interpretation 4 Determining whether an Arrangement contains a Lease, Interpretation 115 Operating Leases—Incentives and Interpretation 127 Evaluating the Substance of Transactions Involving the Legal Form of a Lease.</w:t>
            </w:r>
          </w:p>
          <w:p w14:paraId="7F80247E" w14:textId="77777777" w:rsidR="00BC2ECF" w:rsidRPr="00BC2ECF" w:rsidRDefault="00BC2ECF" w:rsidP="00E83BF7">
            <w:pPr>
              <w:spacing w:before="120" w:after="120"/>
              <w:rPr>
                <w:rFonts w:cs="Open Sans"/>
                <w:color w:val="000000"/>
                <w:sz w:val="18"/>
                <w:szCs w:val="18"/>
                <w:lang w:val="en-US"/>
              </w:rPr>
            </w:pPr>
            <w:r w:rsidRPr="00BC2ECF">
              <w:rPr>
                <w:rFonts w:cs="Open Sans"/>
                <w:color w:val="000000"/>
                <w:sz w:val="18"/>
                <w:szCs w:val="18"/>
                <w:lang w:val="en-US"/>
              </w:rPr>
              <w:t>AASB 16 provides a single lessee accounting model, requiring the recognition of assets and liabilities for all leases, together with options to exclude leases where the lease term is 12 months or less, or where the underlying asset is of low value. AASB 16 substantially carries forward the lessor accounting in AASB 117, with the distinction between operating leases and finance leases being retained. The details of the changes in accounting policies, transitional provisions and adjustments are disclosed below and in the relevant notes to the financial statements.</w:t>
            </w:r>
          </w:p>
          <w:p w14:paraId="7204FA9E" w14:textId="77777777" w:rsidR="00BC2ECF" w:rsidRPr="00BC2ECF" w:rsidRDefault="00BC2ECF" w:rsidP="00E83BF7">
            <w:pPr>
              <w:spacing w:before="120" w:after="120"/>
              <w:rPr>
                <w:rFonts w:cs="Open Sans"/>
                <w:color w:val="000000"/>
                <w:sz w:val="18"/>
                <w:szCs w:val="18"/>
                <w:lang w:val="en-US"/>
              </w:rPr>
            </w:pPr>
            <w:r w:rsidRPr="00BC2ECF">
              <w:rPr>
                <w:rFonts w:cs="Open Sans"/>
                <w:color w:val="000000"/>
                <w:sz w:val="18"/>
                <w:szCs w:val="18"/>
                <w:lang w:val="en-US"/>
              </w:rPr>
              <w:t>The property lease has created a right of use asset and lease liability for the Commission. The Commission only has one lease that meets the criteria of AASB 16 for the recognition as right of use assets and associated liabilities. This has impacted the value of assets and liabilities and increased the depreciation expense.</w:t>
            </w:r>
          </w:p>
        </w:tc>
      </w:tr>
      <w:tr w:rsidR="00BC2ECF" w:rsidRPr="00BC2ECF" w14:paraId="6E1F98C5" w14:textId="77777777" w:rsidTr="00E83BF7">
        <w:trPr>
          <w:trHeight w:val="600"/>
        </w:trPr>
        <w:tc>
          <w:tcPr>
            <w:tcW w:w="2684" w:type="dxa"/>
            <w:vMerge/>
            <w:tcBorders>
              <w:bottom w:val="single" w:sz="4" w:space="0" w:color="auto"/>
            </w:tcBorders>
            <w:vAlign w:val="center"/>
            <w:hideMark/>
          </w:tcPr>
          <w:p w14:paraId="21E9C555" w14:textId="77777777" w:rsidR="00BC2ECF" w:rsidRPr="00BC2ECF" w:rsidRDefault="00BC2ECF" w:rsidP="00E83BF7">
            <w:pPr>
              <w:spacing w:before="0" w:after="0"/>
              <w:rPr>
                <w:rFonts w:cs="Open Sans"/>
                <w:color w:val="000000"/>
                <w:sz w:val="18"/>
                <w:szCs w:val="18"/>
                <w:lang w:val="en-US"/>
              </w:rPr>
            </w:pPr>
          </w:p>
        </w:tc>
        <w:tc>
          <w:tcPr>
            <w:tcW w:w="7092" w:type="dxa"/>
            <w:vMerge/>
            <w:tcBorders>
              <w:bottom w:val="single" w:sz="4" w:space="0" w:color="auto"/>
            </w:tcBorders>
            <w:vAlign w:val="center"/>
            <w:hideMark/>
          </w:tcPr>
          <w:p w14:paraId="20440FD1" w14:textId="77777777" w:rsidR="00BC2ECF" w:rsidRPr="00BC2ECF" w:rsidRDefault="00BC2ECF" w:rsidP="00E83BF7">
            <w:pPr>
              <w:spacing w:before="0" w:after="0"/>
              <w:rPr>
                <w:rFonts w:cs="Open Sans"/>
                <w:color w:val="000000"/>
                <w:sz w:val="18"/>
                <w:szCs w:val="18"/>
                <w:lang w:val="en-US"/>
              </w:rPr>
            </w:pPr>
          </w:p>
        </w:tc>
      </w:tr>
      <w:tr w:rsidR="00BC2ECF" w:rsidRPr="00BC2ECF" w14:paraId="348D24F3" w14:textId="77777777" w:rsidTr="00E83BF7">
        <w:trPr>
          <w:trHeight w:val="3300"/>
        </w:trPr>
        <w:tc>
          <w:tcPr>
            <w:tcW w:w="2684" w:type="dxa"/>
            <w:vMerge/>
            <w:tcBorders>
              <w:bottom w:val="single" w:sz="4" w:space="0" w:color="auto"/>
            </w:tcBorders>
            <w:vAlign w:val="center"/>
            <w:hideMark/>
          </w:tcPr>
          <w:p w14:paraId="4D34A138" w14:textId="77777777" w:rsidR="00BC2ECF" w:rsidRPr="00BC2ECF" w:rsidRDefault="00BC2ECF" w:rsidP="00E83BF7">
            <w:pPr>
              <w:spacing w:before="0" w:after="0"/>
              <w:rPr>
                <w:rFonts w:cs="Open Sans"/>
                <w:color w:val="000000"/>
                <w:sz w:val="18"/>
                <w:szCs w:val="18"/>
                <w:lang w:val="en-US"/>
              </w:rPr>
            </w:pPr>
          </w:p>
        </w:tc>
        <w:tc>
          <w:tcPr>
            <w:tcW w:w="7092" w:type="dxa"/>
            <w:vMerge/>
            <w:tcBorders>
              <w:bottom w:val="single" w:sz="4" w:space="0" w:color="auto"/>
            </w:tcBorders>
            <w:vAlign w:val="center"/>
            <w:hideMark/>
          </w:tcPr>
          <w:p w14:paraId="7719D1A9" w14:textId="77777777" w:rsidR="00BC2ECF" w:rsidRPr="00BC2ECF" w:rsidRDefault="00BC2ECF" w:rsidP="00E83BF7">
            <w:pPr>
              <w:spacing w:before="0" w:after="0"/>
              <w:rPr>
                <w:rFonts w:cs="Open Sans"/>
                <w:color w:val="000000"/>
                <w:sz w:val="18"/>
                <w:szCs w:val="18"/>
                <w:lang w:val="en-US"/>
              </w:rPr>
            </w:pPr>
          </w:p>
        </w:tc>
      </w:tr>
    </w:tbl>
    <w:p w14:paraId="25CF4F20" w14:textId="77777777" w:rsidR="00BC2ECF" w:rsidRPr="00BC2ECF" w:rsidRDefault="00BC2ECF" w:rsidP="00BC2ECF">
      <w:pPr>
        <w:rPr>
          <w:sz w:val="18"/>
          <w:szCs w:val="18"/>
          <w:lang w:val="en-US"/>
        </w:rPr>
      </w:pPr>
    </w:p>
    <w:p w14:paraId="1D1B5818" w14:textId="77777777" w:rsidR="00BC2ECF" w:rsidRPr="00BC2ECF" w:rsidRDefault="00BC2ECF" w:rsidP="00BC2ECF">
      <w:pPr>
        <w:spacing w:before="0" w:after="0"/>
        <w:rPr>
          <w:sz w:val="18"/>
          <w:szCs w:val="18"/>
          <w:lang w:val="en-US"/>
        </w:rPr>
      </w:pPr>
      <w:r w:rsidRPr="00BC2ECF">
        <w:rPr>
          <w:sz w:val="18"/>
          <w:szCs w:val="18"/>
          <w:lang w:val="en-US"/>
        </w:rPr>
        <w:br w:type="page"/>
      </w:r>
    </w:p>
    <w:p w14:paraId="3D0F3F8D" w14:textId="77777777" w:rsidR="00BC2ECF" w:rsidRPr="00BC2ECF" w:rsidRDefault="00BC2ECF" w:rsidP="00BC2ECF">
      <w:pPr>
        <w:spacing w:before="120" w:after="120"/>
        <w:rPr>
          <w:rFonts w:cs="Open Sans"/>
          <w:i/>
          <w:iCs/>
          <w:color w:val="000000"/>
          <w:sz w:val="18"/>
          <w:szCs w:val="18"/>
          <w:lang w:val="en-US"/>
        </w:rPr>
      </w:pPr>
      <w:r w:rsidRPr="00BC2ECF">
        <w:rPr>
          <w:rFonts w:cs="Open Sans"/>
          <w:i/>
          <w:iCs/>
          <w:color w:val="000000"/>
          <w:sz w:val="18"/>
          <w:szCs w:val="18"/>
          <w:lang w:val="en-US"/>
        </w:rPr>
        <w:t>Future Australian Accounting Standard Requirements</w:t>
      </w:r>
    </w:p>
    <w:p w14:paraId="0D05CBDC" w14:textId="77777777" w:rsidR="00BC2ECF" w:rsidRPr="00BC2ECF" w:rsidRDefault="00BC2ECF" w:rsidP="00BC2ECF">
      <w:pPr>
        <w:spacing w:before="120"/>
        <w:rPr>
          <w:rFonts w:cs="Open Sans"/>
          <w:color w:val="000000"/>
          <w:sz w:val="18"/>
          <w:szCs w:val="18"/>
          <w:lang w:val="en-US"/>
        </w:rPr>
      </w:pPr>
      <w:r w:rsidRPr="00BC2ECF">
        <w:rPr>
          <w:rFonts w:cs="Open Sans"/>
          <w:color w:val="000000"/>
          <w:sz w:val="18"/>
          <w:szCs w:val="18"/>
          <w:lang w:val="en-US"/>
        </w:rPr>
        <w:t>The following new, revised, amending standards and interpretation were issued by the Australian Accounting Standards Board prior to the signing of the statement by the accountable authority and chief financial officer, which are expected to have a material impact on the Commission's financial statements for future reporting period(s):</w:t>
      </w:r>
    </w:p>
    <w:tbl>
      <w:tblPr>
        <w:tblW w:w="9776" w:type="dxa"/>
        <w:tblCellMar>
          <w:left w:w="70" w:type="dxa"/>
          <w:right w:w="70" w:type="dxa"/>
        </w:tblCellMar>
        <w:tblLook w:val="04A0" w:firstRow="1" w:lastRow="0" w:firstColumn="1" w:lastColumn="0" w:noHBand="0" w:noVBand="1"/>
      </w:tblPr>
      <w:tblGrid>
        <w:gridCol w:w="2684"/>
        <w:gridCol w:w="1726"/>
        <w:gridCol w:w="5366"/>
      </w:tblGrid>
      <w:tr w:rsidR="00BC2ECF" w:rsidRPr="00BC2ECF" w14:paraId="1DCA9B19" w14:textId="77777777" w:rsidTr="00E83BF7">
        <w:trPr>
          <w:trHeight w:val="673"/>
        </w:trPr>
        <w:tc>
          <w:tcPr>
            <w:tcW w:w="2684" w:type="dxa"/>
            <w:tcBorders>
              <w:top w:val="single" w:sz="4" w:space="0" w:color="auto"/>
              <w:bottom w:val="single" w:sz="18" w:space="0" w:color="auto"/>
            </w:tcBorders>
            <w:shd w:val="clear" w:color="auto" w:fill="auto"/>
            <w:vAlign w:val="bottom"/>
            <w:hideMark/>
          </w:tcPr>
          <w:p w14:paraId="326A5CE9" w14:textId="77777777" w:rsidR="00BC2ECF" w:rsidRPr="00BC2ECF" w:rsidRDefault="00BC2ECF" w:rsidP="00E83BF7">
            <w:pPr>
              <w:spacing w:beforeLines="120" w:before="288" w:afterLines="120" w:after="288"/>
              <w:rPr>
                <w:rFonts w:cs="Open Sans"/>
                <w:b/>
                <w:bCs/>
                <w:color w:val="000000"/>
                <w:sz w:val="18"/>
                <w:szCs w:val="18"/>
              </w:rPr>
            </w:pPr>
            <w:r w:rsidRPr="00BC2ECF">
              <w:rPr>
                <w:rFonts w:cs="Open Sans"/>
                <w:b/>
                <w:bCs/>
                <w:color w:val="000000"/>
                <w:sz w:val="18"/>
                <w:szCs w:val="18"/>
              </w:rPr>
              <w:t>Standard/ Interpretation</w:t>
            </w:r>
          </w:p>
        </w:tc>
        <w:tc>
          <w:tcPr>
            <w:tcW w:w="1726" w:type="dxa"/>
            <w:tcBorders>
              <w:top w:val="single" w:sz="4" w:space="0" w:color="auto"/>
              <w:bottom w:val="single" w:sz="18" w:space="0" w:color="auto"/>
            </w:tcBorders>
            <w:shd w:val="clear" w:color="auto" w:fill="auto"/>
            <w:vAlign w:val="bottom"/>
            <w:hideMark/>
          </w:tcPr>
          <w:p w14:paraId="357B3402" w14:textId="77777777" w:rsidR="00BC2ECF" w:rsidRPr="00BC2ECF" w:rsidRDefault="00BC2ECF" w:rsidP="00E83BF7">
            <w:pPr>
              <w:spacing w:beforeLines="120" w:before="288" w:afterLines="120" w:after="288"/>
              <w:rPr>
                <w:rFonts w:cs="Open Sans"/>
                <w:b/>
                <w:bCs/>
                <w:color w:val="000000"/>
                <w:sz w:val="18"/>
                <w:szCs w:val="18"/>
                <w:lang w:val="en-US"/>
              </w:rPr>
            </w:pPr>
            <w:r w:rsidRPr="00BC2ECF">
              <w:rPr>
                <w:rFonts w:cs="Open Sans"/>
                <w:b/>
                <w:bCs/>
                <w:color w:val="000000"/>
                <w:sz w:val="18"/>
                <w:szCs w:val="18"/>
                <w:lang w:val="en-US"/>
              </w:rPr>
              <w:t>Application date for the Commission</w:t>
            </w:r>
          </w:p>
        </w:tc>
        <w:tc>
          <w:tcPr>
            <w:tcW w:w="5366" w:type="dxa"/>
            <w:tcBorders>
              <w:top w:val="single" w:sz="4" w:space="0" w:color="auto"/>
              <w:bottom w:val="single" w:sz="18" w:space="0" w:color="auto"/>
            </w:tcBorders>
            <w:shd w:val="clear" w:color="auto" w:fill="auto"/>
            <w:vAlign w:val="bottom"/>
            <w:hideMark/>
          </w:tcPr>
          <w:p w14:paraId="5286F0A4" w14:textId="77777777" w:rsidR="00BC2ECF" w:rsidRPr="00BC2ECF" w:rsidRDefault="00BC2ECF" w:rsidP="00E83BF7">
            <w:pPr>
              <w:spacing w:beforeLines="120" w:before="288" w:afterLines="120" w:after="288"/>
              <w:rPr>
                <w:rFonts w:cs="Open Sans"/>
                <w:b/>
                <w:bCs/>
                <w:color w:val="000000"/>
                <w:sz w:val="18"/>
                <w:szCs w:val="18"/>
                <w:lang w:val="en-US"/>
              </w:rPr>
            </w:pPr>
            <w:r w:rsidRPr="00BC2ECF">
              <w:rPr>
                <w:rFonts w:cs="Open Sans"/>
                <w:b/>
                <w:bCs/>
                <w:color w:val="000000"/>
                <w:sz w:val="18"/>
                <w:szCs w:val="18"/>
                <w:lang w:val="en-US"/>
              </w:rPr>
              <w:t>Nature of impending change/s in accounting policy and likely impact on initial application</w:t>
            </w:r>
          </w:p>
        </w:tc>
      </w:tr>
      <w:tr w:rsidR="00BC2ECF" w:rsidRPr="00BC2ECF" w14:paraId="157AD73B" w14:textId="77777777" w:rsidTr="00E83BF7">
        <w:trPr>
          <w:trHeight w:val="2640"/>
        </w:trPr>
        <w:tc>
          <w:tcPr>
            <w:tcW w:w="2684" w:type="dxa"/>
            <w:tcBorders>
              <w:top w:val="single" w:sz="18" w:space="0" w:color="auto"/>
              <w:bottom w:val="single" w:sz="4" w:space="0" w:color="auto"/>
            </w:tcBorders>
            <w:shd w:val="clear" w:color="auto" w:fill="auto"/>
            <w:hideMark/>
          </w:tcPr>
          <w:p w14:paraId="00ACC78E" w14:textId="77777777" w:rsidR="00BC2ECF" w:rsidRPr="00BC2ECF" w:rsidRDefault="00BC2ECF" w:rsidP="00E83BF7">
            <w:pPr>
              <w:spacing w:before="120" w:after="120"/>
              <w:rPr>
                <w:rFonts w:cs="Open Sans"/>
                <w:color w:val="000000"/>
                <w:sz w:val="18"/>
                <w:szCs w:val="18"/>
                <w:lang w:val="en-US"/>
              </w:rPr>
            </w:pPr>
            <w:r w:rsidRPr="00BC2ECF">
              <w:rPr>
                <w:rFonts w:cs="Open Sans"/>
                <w:color w:val="000000"/>
                <w:sz w:val="18"/>
                <w:szCs w:val="18"/>
                <w:lang w:val="en-US"/>
              </w:rPr>
              <w:t>AASB 2018-7 Amendments to Australian Accounting Standards – Definition of Material</w:t>
            </w:r>
          </w:p>
        </w:tc>
        <w:tc>
          <w:tcPr>
            <w:tcW w:w="1726" w:type="dxa"/>
            <w:tcBorders>
              <w:top w:val="single" w:sz="18" w:space="0" w:color="auto"/>
              <w:bottom w:val="single" w:sz="4" w:space="0" w:color="auto"/>
            </w:tcBorders>
            <w:shd w:val="clear" w:color="auto" w:fill="auto"/>
            <w:hideMark/>
          </w:tcPr>
          <w:p w14:paraId="7F705245" w14:textId="77777777" w:rsidR="00BC2ECF" w:rsidRPr="00BC2ECF" w:rsidRDefault="00BC2ECF" w:rsidP="00E83BF7">
            <w:pPr>
              <w:spacing w:before="120" w:after="120"/>
              <w:rPr>
                <w:rFonts w:cs="Open Sans"/>
                <w:color w:val="000000"/>
                <w:sz w:val="18"/>
                <w:szCs w:val="18"/>
              </w:rPr>
            </w:pPr>
            <w:r w:rsidRPr="00BC2ECF">
              <w:rPr>
                <w:rFonts w:cs="Open Sans"/>
                <w:color w:val="000000"/>
                <w:sz w:val="18"/>
                <w:szCs w:val="18"/>
              </w:rPr>
              <w:t>1 July 2020</w:t>
            </w:r>
          </w:p>
        </w:tc>
        <w:tc>
          <w:tcPr>
            <w:tcW w:w="5366" w:type="dxa"/>
            <w:tcBorders>
              <w:top w:val="single" w:sz="18" w:space="0" w:color="auto"/>
              <w:bottom w:val="single" w:sz="4" w:space="0" w:color="auto"/>
            </w:tcBorders>
            <w:shd w:val="clear" w:color="auto" w:fill="auto"/>
            <w:hideMark/>
          </w:tcPr>
          <w:p w14:paraId="13113069" w14:textId="77777777" w:rsidR="00BC2ECF" w:rsidRPr="00BC2ECF" w:rsidRDefault="00BC2ECF" w:rsidP="00E83BF7">
            <w:pPr>
              <w:spacing w:before="120" w:after="120"/>
              <w:rPr>
                <w:rFonts w:cs="Open Sans"/>
                <w:color w:val="000000"/>
                <w:sz w:val="18"/>
                <w:szCs w:val="18"/>
                <w:lang w:val="en-US"/>
              </w:rPr>
            </w:pPr>
            <w:r w:rsidRPr="00BC2ECF">
              <w:rPr>
                <w:rFonts w:cs="Open Sans"/>
                <w:color w:val="000000"/>
                <w:sz w:val="18"/>
                <w:szCs w:val="18"/>
                <w:lang w:val="en-US"/>
              </w:rPr>
              <w:t>The amendments to the definition of ‘material’ clarify that materiality will depend on the nature or magnitude of information or both. An entity will need to assess whether the information, either individually or in combination with other information, is material in the context of the financial statements. AASB 2018-7 aligns the definition of ‘material’ across AASB 101 Presentation of Financial Statements and AAS 108 Accounting Policies, Changes in Accounting Estimates and Errors and clarify certain aspects of the definition.</w:t>
            </w:r>
          </w:p>
        </w:tc>
      </w:tr>
      <w:tr w:rsidR="00BC2ECF" w:rsidRPr="00BC2ECF" w14:paraId="5E9F9F2D" w14:textId="77777777" w:rsidTr="00E83BF7">
        <w:trPr>
          <w:trHeight w:val="2070"/>
        </w:trPr>
        <w:tc>
          <w:tcPr>
            <w:tcW w:w="2684" w:type="dxa"/>
            <w:tcBorders>
              <w:top w:val="single" w:sz="4" w:space="0" w:color="auto"/>
              <w:bottom w:val="single" w:sz="4" w:space="0" w:color="auto"/>
            </w:tcBorders>
            <w:shd w:val="clear" w:color="auto" w:fill="auto"/>
            <w:hideMark/>
          </w:tcPr>
          <w:p w14:paraId="249FB6EC" w14:textId="77777777" w:rsidR="00BC2ECF" w:rsidRPr="00BC2ECF" w:rsidRDefault="00BC2ECF" w:rsidP="00E83BF7">
            <w:pPr>
              <w:spacing w:before="120" w:after="120"/>
              <w:rPr>
                <w:rFonts w:cs="Open Sans"/>
                <w:color w:val="000000"/>
                <w:sz w:val="18"/>
                <w:szCs w:val="18"/>
                <w:lang w:val="en-US"/>
              </w:rPr>
            </w:pPr>
            <w:r w:rsidRPr="00BC2ECF">
              <w:rPr>
                <w:rFonts w:cs="Open Sans"/>
                <w:color w:val="000000"/>
                <w:sz w:val="18"/>
                <w:szCs w:val="18"/>
                <w:lang w:val="en-US"/>
              </w:rPr>
              <w:t>AASB 2019-2 Amendments to Australian Accounting Standards – Implementation of AASB 1059</w:t>
            </w:r>
          </w:p>
        </w:tc>
        <w:tc>
          <w:tcPr>
            <w:tcW w:w="1726" w:type="dxa"/>
            <w:tcBorders>
              <w:top w:val="single" w:sz="4" w:space="0" w:color="auto"/>
              <w:bottom w:val="single" w:sz="4" w:space="0" w:color="auto"/>
            </w:tcBorders>
            <w:shd w:val="clear" w:color="auto" w:fill="auto"/>
            <w:hideMark/>
          </w:tcPr>
          <w:p w14:paraId="1E392FF6" w14:textId="77777777" w:rsidR="00BC2ECF" w:rsidRPr="00BC2ECF" w:rsidRDefault="00BC2ECF" w:rsidP="00E83BF7">
            <w:pPr>
              <w:spacing w:before="120" w:after="120"/>
              <w:rPr>
                <w:rFonts w:cs="Open Sans"/>
                <w:color w:val="000000"/>
                <w:sz w:val="18"/>
                <w:szCs w:val="18"/>
              </w:rPr>
            </w:pPr>
            <w:r w:rsidRPr="00BC2ECF">
              <w:rPr>
                <w:rFonts w:cs="Open Sans"/>
                <w:color w:val="000000"/>
                <w:sz w:val="18"/>
                <w:szCs w:val="18"/>
              </w:rPr>
              <w:t>1 July 2020</w:t>
            </w:r>
          </w:p>
        </w:tc>
        <w:tc>
          <w:tcPr>
            <w:tcW w:w="5366" w:type="dxa"/>
            <w:tcBorders>
              <w:top w:val="single" w:sz="4" w:space="0" w:color="auto"/>
              <w:bottom w:val="single" w:sz="4" w:space="0" w:color="auto"/>
            </w:tcBorders>
            <w:shd w:val="clear" w:color="auto" w:fill="auto"/>
            <w:hideMark/>
          </w:tcPr>
          <w:p w14:paraId="12F1BB00" w14:textId="77777777" w:rsidR="00BC2ECF" w:rsidRPr="00BC2ECF" w:rsidRDefault="00BC2ECF" w:rsidP="00E83BF7">
            <w:pPr>
              <w:spacing w:before="120" w:after="120"/>
              <w:rPr>
                <w:rFonts w:cs="Open Sans"/>
                <w:color w:val="000000"/>
                <w:sz w:val="18"/>
                <w:szCs w:val="18"/>
                <w:lang w:val="en-US"/>
              </w:rPr>
            </w:pPr>
            <w:r w:rsidRPr="00BC2ECF">
              <w:rPr>
                <w:rFonts w:cs="Open Sans"/>
                <w:color w:val="000000"/>
                <w:sz w:val="18"/>
                <w:szCs w:val="18"/>
                <w:lang w:val="en-US"/>
              </w:rPr>
              <w:t>AASB 2019-2 amends AASB 16 and AASB 1059 primarily to provide a practical expedient to grantors of service concession arrangements so that AASB 16 needs not be applied to assets that would be recognised as service concession assets under AASB 1059. AASB 2019-2 clarifies measurement requirements of the liability of grantors that use the modified retrospective approach upon initial adoption of AASB 1059.</w:t>
            </w:r>
          </w:p>
        </w:tc>
      </w:tr>
      <w:tr w:rsidR="00BC2ECF" w:rsidRPr="00BC2ECF" w14:paraId="0B6D1CE7" w14:textId="77777777" w:rsidTr="00E83BF7">
        <w:trPr>
          <w:trHeight w:val="140"/>
        </w:trPr>
        <w:tc>
          <w:tcPr>
            <w:tcW w:w="2684" w:type="dxa"/>
            <w:tcBorders>
              <w:top w:val="single" w:sz="4" w:space="0" w:color="auto"/>
              <w:bottom w:val="single" w:sz="4" w:space="0" w:color="auto"/>
            </w:tcBorders>
            <w:shd w:val="clear" w:color="auto" w:fill="auto"/>
            <w:hideMark/>
          </w:tcPr>
          <w:p w14:paraId="2CAA79AF" w14:textId="77777777" w:rsidR="00BC2ECF" w:rsidRPr="00BC2ECF" w:rsidRDefault="00BC2ECF" w:rsidP="00E83BF7">
            <w:pPr>
              <w:spacing w:beforeLines="120" w:before="288" w:afterLines="120" w:after="288"/>
              <w:rPr>
                <w:rFonts w:cs="Open Sans"/>
                <w:color w:val="000000"/>
                <w:sz w:val="18"/>
                <w:szCs w:val="18"/>
                <w:lang w:val="en-US"/>
              </w:rPr>
            </w:pPr>
            <w:r w:rsidRPr="00BC2ECF">
              <w:rPr>
                <w:rFonts w:cs="Open Sans"/>
                <w:color w:val="000000"/>
                <w:sz w:val="18"/>
                <w:szCs w:val="18"/>
                <w:lang w:val="en-US"/>
              </w:rPr>
              <w:t>AASB 1059 Service Concession Arrangements: Grantors</w:t>
            </w:r>
          </w:p>
        </w:tc>
        <w:tc>
          <w:tcPr>
            <w:tcW w:w="1726" w:type="dxa"/>
            <w:tcBorders>
              <w:top w:val="single" w:sz="4" w:space="0" w:color="auto"/>
              <w:bottom w:val="single" w:sz="4" w:space="0" w:color="auto"/>
            </w:tcBorders>
            <w:shd w:val="clear" w:color="auto" w:fill="auto"/>
            <w:hideMark/>
          </w:tcPr>
          <w:p w14:paraId="230AFD7A" w14:textId="77777777" w:rsidR="00BC2ECF" w:rsidRPr="00BC2ECF" w:rsidRDefault="00BC2ECF" w:rsidP="00E83BF7">
            <w:pPr>
              <w:spacing w:beforeLines="120" w:before="288" w:afterLines="120" w:after="288"/>
              <w:rPr>
                <w:rFonts w:cs="Open Sans"/>
                <w:color w:val="000000"/>
                <w:sz w:val="18"/>
                <w:szCs w:val="18"/>
              </w:rPr>
            </w:pPr>
            <w:r w:rsidRPr="00BC2ECF">
              <w:rPr>
                <w:rFonts w:cs="Open Sans"/>
                <w:color w:val="000000"/>
                <w:sz w:val="18"/>
                <w:szCs w:val="18"/>
              </w:rPr>
              <w:t>1 July 2020</w:t>
            </w:r>
          </w:p>
        </w:tc>
        <w:tc>
          <w:tcPr>
            <w:tcW w:w="5366" w:type="dxa"/>
            <w:tcBorders>
              <w:top w:val="single" w:sz="4" w:space="0" w:color="auto"/>
              <w:bottom w:val="single" w:sz="4" w:space="0" w:color="auto"/>
            </w:tcBorders>
            <w:shd w:val="clear" w:color="auto" w:fill="auto"/>
            <w:hideMark/>
          </w:tcPr>
          <w:p w14:paraId="77AAEF0F" w14:textId="77777777" w:rsidR="00BC2ECF" w:rsidRPr="00BC2ECF" w:rsidRDefault="00BC2ECF" w:rsidP="00E83BF7">
            <w:pPr>
              <w:spacing w:before="120" w:after="0"/>
              <w:rPr>
                <w:rFonts w:cs="Open Sans"/>
                <w:color w:val="000000"/>
                <w:sz w:val="18"/>
                <w:szCs w:val="18"/>
                <w:lang w:val="en-US"/>
              </w:rPr>
            </w:pPr>
            <w:r w:rsidRPr="00BC2ECF">
              <w:rPr>
                <w:rFonts w:cs="Open Sans"/>
                <w:color w:val="000000"/>
                <w:sz w:val="18"/>
                <w:szCs w:val="18"/>
                <w:lang w:val="en-US"/>
              </w:rPr>
              <w:t xml:space="preserve">AASB 1059 takes effect from 1 January 2020. It addresses the accounting for a service concession arrangement by a grantor that is a public sector entity. The standard requires a grantor to: </w:t>
            </w:r>
          </w:p>
          <w:p w14:paraId="73A20610" w14:textId="77777777" w:rsidR="00BC2ECF" w:rsidRPr="00BC2ECF" w:rsidRDefault="00BC2ECF" w:rsidP="00B604D8">
            <w:pPr>
              <w:pStyle w:val="ListParagraph"/>
              <w:keepLines w:val="0"/>
              <w:numPr>
                <w:ilvl w:val="0"/>
                <w:numId w:val="78"/>
              </w:numPr>
              <w:spacing w:before="120" w:after="120"/>
              <w:ind w:left="714" w:hanging="357"/>
              <w:contextualSpacing/>
              <w:rPr>
                <w:rFonts w:cs="Open Sans"/>
                <w:color w:val="000000"/>
                <w:sz w:val="18"/>
                <w:szCs w:val="18"/>
                <w:lang w:val="en-US"/>
              </w:rPr>
            </w:pPr>
            <w:r w:rsidRPr="00BC2ECF">
              <w:rPr>
                <w:rFonts w:cs="Open Sans"/>
                <w:color w:val="000000"/>
                <w:sz w:val="18"/>
                <w:szCs w:val="18"/>
                <w:lang w:val="en-US"/>
              </w:rPr>
              <w:t>Recognise a service concession asset constructed, developed or acquired from a third party by the operator, including an upgrade to an existing asset of the grantor when the grantor controls the asset.</w:t>
            </w:r>
          </w:p>
          <w:p w14:paraId="29CF7825" w14:textId="77777777" w:rsidR="00BC2ECF" w:rsidRPr="00BC2ECF" w:rsidRDefault="00BC2ECF" w:rsidP="00B604D8">
            <w:pPr>
              <w:pStyle w:val="ListParagraph"/>
              <w:keepLines w:val="0"/>
              <w:numPr>
                <w:ilvl w:val="0"/>
                <w:numId w:val="78"/>
              </w:numPr>
              <w:spacing w:beforeLines="120" w:before="288" w:afterLines="120" w:after="288"/>
              <w:contextualSpacing/>
              <w:rPr>
                <w:rFonts w:cs="Open Sans"/>
                <w:color w:val="000000"/>
                <w:sz w:val="18"/>
                <w:szCs w:val="18"/>
                <w:lang w:val="en-US"/>
              </w:rPr>
            </w:pPr>
            <w:r w:rsidRPr="00BC2ECF">
              <w:rPr>
                <w:rFonts w:cs="Open Sans"/>
                <w:color w:val="000000"/>
                <w:sz w:val="18"/>
                <w:szCs w:val="18"/>
                <w:lang w:val="en-US"/>
              </w:rPr>
              <w:t>Reclassify an existing asset as a service concession asset when it meets the criteria for recognition as a service concession asset.</w:t>
            </w:r>
          </w:p>
          <w:p w14:paraId="1740DF50" w14:textId="77777777" w:rsidR="00BC2ECF" w:rsidRPr="00BC2ECF" w:rsidRDefault="00BC2ECF" w:rsidP="00B604D8">
            <w:pPr>
              <w:pStyle w:val="ListParagraph"/>
              <w:keepLines w:val="0"/>
              <w:numPr>
                <w:ilvl w:val="0"/>
                <w:numId w:val="78"/>
              </w:numPr>
              <w:spacing w:beforeLines="120" w:before="288" w:afterLines="120" w:after="288"/>
              <w:contextualSpacing/>
              <w:rPr>
                <w:rFonts w:cs="Open Sans"/>
                <w:color w:val="000000"/>
                <w:sz w:val="18"/>
                <w:szCs w:val="18"/>
                <w:lang w:val="en-US"/>
              </w:rPr>
            </w:pPr>
            <w:r w:rsidRPr="00BC2ECF">
              <w:rPr>
                <w:rFonts w:cs="Open Sans"/>
                <w:color w:val="000000"/>
                <w:sz w:val="18"/>
                <w:szCs w:val="18"/>
                <w:lang w:val="en-US"/>
              </w:rPr>
              <w:t>Initially measure a service concession asset at current replacement cost in accordance with the cost approach to fair value in AASB 13 and subsequent to the initial recognition or reclassification of the asset, the service concession asset is accounted for in accordance with AASB 116 or AASB 138.</w:t>
            </w:r>
          </w:p>
          <w:p w14:paraId="2EC3B88F" w14:textId="77777777" w:rsidR="00BC2ECF" w:rsidRPr="00BC2ECF" w:rsidRDefault="00BC2ECF" w:rsidP="00B604D8">
            <w:pPr>
              <w:pStyle w:val="ListParagraph"/>
              <w:keepLines w:val="0"/>
              <w:numPr>
                <w:ilvl w:val="0"/>
                <w:numId w:val="78"/>
              </w:numPr>
              <w:spacing w:before="120" w:after="120"/>
              <w:ind w:left="714" w:hanging="357"/>
              <w:contextualSpacing/>
              <w:rPr>
                <w:rFonts w:cs="Open Sans"/>
                <w:color w:val="000000"/>
                <w:sz w:val="18"/>
                <w:szCs w:val="18"/>
                <w:lang w:val="en-US"/>
              </w:rPr>
            </w:pPr>
            <w:r w:rsidRPr="00BC2ECF">
              <w:rPr>
                <w:rFonts w:cs="Open Sans"/>
                <w:color w:val="000000"/>
                <w:sz w:val="18"/>
                <w:szCs w:val="18"/>
                <w:lang w:val="en-US"/>
              </w:rPr>
              <w:t>Recognise a corresponding liability measured initially at the fair value of the service concession asset, adjusted for any other consideration between the grantor and the operator, using either the financial liability model or the grant of a right to the operator model or both.</w:t>
            </w:r>
          </w:p>
          <w:p w14:paraId="258C1E24" w14:textId="77777777" w:rsidR="00BC2ECF" w:rsidRPr="00BC2ECF" w:rsidRDefault="00BC2ECF" w:rsidP="00E83BF7">
            <w:pPr>
              <w:spacing w:before="120" w:after="120"/>
              <w:rPr>
                <w:rFonts w:cs="Open Sans"/>
                <w:color w:val="000000"/>
                <w:sz w:val="18"/>
                <w:szCs w:val="18"/>
                <w:lang w:val="en-US"/>
              </w:rPr>
            </w:pPr>
            <w:r w:rsidRPr="00BC2ECF">
              <w:rPr>
                <w:rFonts w:cs="Open Sans"/>
                <w:color w:val="000000"/>
                <w:sz w:val="18"/>
                <w:szCs w:val="18"/>
                <w:lang w:val="en-US"/>
              </w:rPr>
              <w:t xml:space="preserve">The new standard will have no impact on the Commission. </w:t>
            </w:r>
          </w:p>
        </w:tc>
      </w:tr>
      <w:tr w:rsidR="00BC2ECF" w:rsidRPr="00BC2ECF" w14:paraId="33F5BAE3" w14:textId="77777777" w:rsidTr="00E83BF7">
        <w:trPr>
          <w:trHeight w:val="1841"/>
        </w:trPr>
        <w:tc>
          <w:tcPr>
            <w:tcW w:w="2684" w:type="dxa"/>
            <w:tcBorders>
              <w:top w:val="single" w:sz="4" w:space="0" w:color="auto"/>
              <w:bottom w:val="single" w:sz="4" w:space="0" w:color="auto"/>
            </w:tcBorders>
            <w:shd w:val="clear" w:color="auto" w:fill="auto"/>
            <w:hideMark/>
          </w:tcPr>
          <w:p w14:paraId="73FA8AE1" w14:textId="77777777" w:rsidR="00BC2ECF" w:rsidRPr="00BC2ECF" w:rsidRDefault="00BC2ECF" w:rsidP="00E83BF7">
            <w:pPr>
              <w:spacing w:before="120" w:after="120"/>
              <w:rPr>
                <w:rFonts w:cs="Open Sans"/>
                <w:color w:val="000000"/>
                <w:sz w:val="18"/>
                <w:szCs w:val="18"/>
                <w:lang w:val="en-US"/>
              </w:rPr>
            </w:pPr>
            <w:r w:rsidRPr="00BC2ECF">
              <w:rPr>
                <w:rFonts w:cs="Open Sans"/>
                <w:color w:val="000000"/>
                <w:sz w:val="18"/>
                <w:szCs w:val="18"/>
                <w:lang w:val="en-US"/>
              </w:rPr>
              <w:t>AASB 1060 General Purpose Financial Statements – Simplified Disclosures for For-Profit and Not-for-Profit Tier 2 Entities</w:t>
            </w:r>
          </w:p>
        </w:tc>
        <w:tc>
          <w:tcPr>
            <w:tcW w:w="1726" w:type="dxa"/>
            <w:tcBorders>
              <w:top w:val="single" w:sz="4" w:space="0" w:color="auto"/>
              <w:bottom w:val="single" w:sz="4" w:space="0" w:color="auto"/>
            </w:tcBorders>
            <w:shd w:val="clear" w:color="auto" w:fill="auto"/>
            <w:hideMark/>
          </w:tcPr>
          <w:p w14:paraId="6DAEC615" w14:textId="77777777" w:rsidR="00BC2ECF" w:rsidRPr="00BC2ECF" w:rsidRDefault="00BC2ECF" w:rsidP="00E83BF7">
            <w:pPr>
              <w:spacing w:before="120" w:after="120"/>
              <w:rPr>
                <w:rFonts w:cs="Open Sans"/>
                <w:color w:val="000000"/>
                <w:sz w:val="18"/>
                <w:szCs w:val="18"/>
              </w:rPr>
            </w:pPr>
            <w:r w:rsidRPr="00BC2ECF">
              <w:rPr>
                <w:rFonts w:cs="Open Sans"/>
                <w:color w:val="000000"/>
                <w:sz w:val="18"/>
                <w:szCs w:val="18"/>
              </w:rPr>
              <w:t>1 July 2020</w:t>
            </w:r>
          </w:p>
        </w:tc>
        <w:tc>
          <w:tcPr>
            <w:tcW w:w="5366" w:type="dxa"/>
            <w:tcBorders>
              <w:top w:val="single" w:sz="4" w:space="0" w:color="auto"/>
              <w:bottom w:val="single" w:sz="4" w:space="0" w:color="auto"/>
            </w:tcBorders>
            <w:shd w:val="clear" w:color="auto" w:fill="auto"/>
            <w:hideMark/>
          </w:tcPr>
          <w:p w14:paraId="64F206A4" w14:textId="77777777" w:rsidR="00BC2ECF" w:rsidRPr="00BC2ECF" w:rsidRDefault="00BC2ECF" w:rsidP="00E83BF7">
            <w:pPr>
              <w:spacing w:before="120" w:after="120"/>
              <w:rPr>
                <w:rFonts w:cs="Open Sans"/>
                <w:color w:val="000000"/>
                <w:sz w:val="18"/>
                <w:szCs w:val="18"/>
                <w:lang w:val="en-US"/>
              </w:rPr>
            </w:pPr>
            <w:r w:rsidRPr="00BC2ECF">
              <w:rPr>
                <w:rFonts w:cs="Open Sans"/>
                <w:color w:val="000000"/>
                <w:sz w:val="18"/>
                <w:szCs w:val="18"/>
                <w:lang w:val="en-US"/>
              </w:rPr>
              <w:t xml:space="preserve">AASB 1060 is the new simplified disclosure standard developed by the AASB based on IFRS for Small and Medium-sized Entities. It requires Tier 2 entities to follow the recognition and measurement requirements under Australian Accounting Standards but to apply the simplified disclosure requirements in AASB 1060. This standard will only apply to disclosures. </w:t>
            </w:r>
            <w:r w:rsidRPr="00BC2ECF">
              <w:rPr>
                <w:rFonts w:cs="Open Sans"/>
                <w:color w:val="000000"/>
                <w:sz w:val="18"/>
                <w:szCs w:val="18"/>
                <w:lang w:val="en-US"/>
              </w:rPr>
              <w:br w:type="page"/>
              <w:t>Finance has yet to analyse the possible impact of this standard on entity financial statements.</w:t>
            </w:r>
          </w:p>
        </w:tc>
      </w:tr>
    </w:tbl>
    <w:p w14:paraId="750F7339" w14:textId="77777777" w:rsidR="00BC2ECF" w:rsidRPr="00BC2ECF" w:rsidRDefault="00BC2ECF" w:rsidP="00BC2ECF">
      <w:pPr>
        <w:rPr>
          <w:sz w:val="18"/>
          <w:szCs w:val="18"/>
          <w:lang w:val="en-US"/>
        </w:rPr>
      </w:pPr>
    </w:p>
    <w:p w14:paraId="6CC44CF6" w14:textId="77777777" w:rsidR="00BC2ECF" w:rsidRPr="00BC2ECF" w:rsidRDefault="00BC2ECF" w:rsidP="00BC2ECF">
      <w:pPr>
        <w:pStyle w:val="FSHeadingBodyItalics"/>
      </w:pPr>
      <w:r w:rsidRPr="00BC2ECF">
        <w:t>Application of AASB 15 Revenue from Contracts with Customers / AASB 1058 Income of Not-For-Profit Entities</w:t>
      </w:r>
    </w:p>
    <w:p w14:paraId="41C971ED" w14:textId="77777777" w:rsidR="00BC2ECF" w:rsidRPr="00BC2ECF" w:rsidRDefault="00BC2ECF" w:rsidP="00BC2ECF">
      <w:pPr>
        <w:spacing w:before="120" w:after="120"/>
        <w:rPr>
          <w:rFonts w:cs="Open Sans"/>
          <w:color w:val="000000"/>
          <w:sz w:val="18"/>
          <w:szCs w:val="18"/>
          <w:lang w:val="en-US"/>
        </w:rPr>
      </w:pPr>
      <w:r w:rsidRPr="00BC2ECF">
        <w:rPr>
          <w:rFonts w:cs="Open Sans"/>
          <w:color w:val="000000"/>
          <w:sz w:val="18"/>
          <w:szCs w:val="18"/>
          <w:lang w:val="en-US"/>
        </w:rPr>
        <w:t>The Commission adopted AASB 15 and AASB 1058 using the modified retrospective approach, under which the cumulative effect of initial application is recognised in retained earnings at 1 July 2019. Accordingly, the comparative information presented for 2019 is not restated, that is, it is presented as previously reported under the various applicable AASBs and related interpretations.</w:t>
      </w:r>
    </w:p>
    <w:p w14:paraId="682474FA" w14:textId="77777777" w:rsidR="00BC2ECF" w:rsidRPr="00BC2ECF" w:rsidRDefault="00BC2ECF" w:rsidP="00BC2ECF">
      <w:pPr>
        <w:spacing w:before="120" w:after="120"/>
        <w:rPr>
          <w:rFonts w:cs="Open Sans"/>
          <w:color w:val="000000"/>
          <w:sz w:val="18"/>
          <w:szCs w:val="18"/>
          <w:lang w:val="en-US"/>
        </w:rPr>
      </w:pPr>
      <w:r w:rsidRPr="00BC2ECF">
        <w:rPr>
          <w:rFonts w:cs="Open Sans"/>
          <w:color w:val="000000"/>
          <w:sz w:val="18"/>
          <w:szCs w:val="18"/>
          <w:lang w:val="en-US"/>
        </w:rPr>
        <w:t>Under the new income recognition model the Commission shall first determine whether an enforceable agreement exists and whether the promises to transfer goods or services to the customer are ‘sufficiently specific’. If an enforceable agreement exists and the promises are ‘sufficiently specific’ (to a transaction or part of a transaction), the Commission applies the general AASB 15 principles to determine the appropriate revenue recognition. If these criteria are not met, the Commission shall consider whether AASB 1058 applies.</w:t>
      </w:r>
    </w:p>
    <w:p w14:paraId="59A87987" w14:textId="77777777" w:rsidR="00BC2ECF" w:rsidRPr="00BC2ECF" w:rsidRDefault="00BC2ECF" w:rsidP="00BC2ECF">
      <w:pPr>
        <w:spacing w:before="120" w:after="120"/>
        <w:rPr>
          <w:rFonts w:cs="Open Sans"/>
          <w:color w:val="000000"/>
          <w:sz w:val="18"/>
          <w:szCs w:val="18"/>
          <w:lang w:val="en-US"/>
        </w:rPr>
      </w:pPr>
      <w:r w:rsidRPr="00BC2ECF">
        <w:rPr>
          <w:rFonts w:cs="Open Sans"/>
          <w:color w:val="000000"/>
          <w:sz w:val="18"/>
          <w:szCs w:val="18"/>
          <w:lang w:val="en-US"/>
        </w:rPr>
        <w:t>In relation to AASB 15, the Commission elected to apply the new standard to all new and uncompleted contracts from the date of initial application. The Commission is required to aggregate the effect of all of the contract modifications that occur before the date of initial application.</w:t>
      </w:r>
    </w:p>
    <w:p w14:paraId="2F4B20A9" w14:textId="77777777" w:rsidR="00BC2ECF" w:rsidRPr="00BC2ECF" w:rsidRDefault="00BC2ECF" w:rsidP="00BC2ECF">
      <w:pPr>
        <w:spacing w:before="120" w:after="120"/>
        <w:rPr>
          <w:rFonts w:cs="Open Sans"/>
          <w:color w:val="000000"/>
          <w:sz w:val="18"/>
          <w:szCs w:val="18"/>
          <w:lang w:val="en-US"/>
        </w:rPr>
      </w:pPr>
      <w:r w:rsidRPr="00BC2ECF">
        <w:rPr>
          <w:rFonts w:cs="Open Sans"/>
          <w:color w:val="000000"/>
          <w:sz w:val="18"/>
          <w:szCs w:val="18"/>
          <w:lang w:val="en-US"/>
        </w:rPr>
        <w:t>In terms of AASB 1058, the Commission is required to recognise volunteer services at fair value if those services would have been purchased if not provided voluntarily, and the fair value of those services can be measured reliably.</w:t>
      </w:r>
    </w:p>
    <w:p w14:paraId="7030CD75" w14:textId="77777777" w:rsidR="00BC2ECF" w:rsidRPr="00BC2ECF" w:rsidRDefault="00BC2ECF" w:rsidP="00BC2ECF">
      <w:pPr>
        <w:spacing w:before="120" w:after="120"/>
        <w:rPr>
          <w:rFonts w:cs="Open Sans"/>
          <w:color w:val="000000"/>
          <w:sz w:val="18"/>
          <w:szCs w:val="18"/>
          <w:lang w:val="en-US"/>
        </w:rPr>
      </w:pPr>
      <w:r w:rsidRPr="00BC2ECF">
        <w:rPr>
          <w:rFonts w:cs="Open Sans"/>
          <w:color w:val="000000"/>
          <w:sz w:val="18"/>
          <w:szCs w:val="18"/>
          <w:lang w:val="en-US"/>
        </w:rPr>
        <w:t>Set out below are the amounts by which each financial statement line item is affected as at and for the year ended 30 June 2020 as a result of the adoption of AASB 15 and AASB 1058. The first column shows amounts prepared under AASB 15 and AASB 1058 and the second column shows what the amounts would have been had AASB 15 and AASB 1058 not been adopted:</w:t>
      </w:r>
    </w:p>
    <w:p w14:paraId="1B46E815" w14:textId="63436393" w:rsidR="00BC2ECF" w:rsidRPr="00BC2ECF" w:rsidRDefault="00BC2ECF" w:rsidP="00BC2ECF">
      <w:pPr>
        <w:spacing w:before="120" w:after="120"/>
        <w:rPr>
          <w:rFonts w:eastAsiaTheme="minorHAnsi" w:cs="Open Sans"/>
          <w:color w:val="000000"/>
          <w:sz w:val="18"/>
          <w:szCs w:val="18"/>
          <w:lang w:val="en-US" w:eastAsia="en-US"/>
        </w:rPr>
      </w:pPr>
      <w:r w:rsidRPr="00BC2ECF">
        <w:rPr>
          <w:rFonts w:eastAsiaTheme="minorHAnsi" w:cs="Open Sans"/>
          <w:color w:val="000000"/>
          <w:sz w:val="18"/>
          <w:szCs w:val="18"/>
          <w:lang w:val="en-US" w:eastAsia="en-US"/>
        </w:rPr>
        <w:t xml:space="preserve">Refer to </w:t>
      </w:r>
      <w:r w:rsidRPr="00284C04">
        <w:rPr>
          <w:rFonts w:eastAsiaTheme="minorHAnsi" w:cs="Open Sans"/>
          <w:color w:val="000000"/>
          <w:sz w:val="18"/>
          <w:szCs w:val="18"/>
          <w:lang w:val="en-US" w:eastAsia="en-US"/>
        </w:rPr>
        <w:t xml:space="preserve">page </w:t>
      </w:r>
      <w:r w:rsidR="00284C04">
        <w:rPr>
          <w:rFonts w:eastAsiaTheme="minorHAnsi" w:cs="Open Sans"/>
          <w:color w:val="000000"/>
          <w:sz w:val="18"/>
          <w:szCs w:val="18"/>
          <w:lang w:val="en-US" w:eastAsia="en-US"/>
        </w:rPr>
        <w:t>123</w:t>
      </w:r>
      <w:r w:rsidRPr="00BC2ECF">
        <w:rPr>
          <w:rFonts w:eastAsiaTheme="minorHAnsi" w:cs="Open Sans"/>
          <w:color w:val="000000"/>
          <w:sz w:val="18"/>
          <w:szCs w:val="18"/>
          <w:lang w:val="en-US" w:eastAsia="en-US"/>
        </w:rPr>
        <w:t xml:space="preserve"> for AASB 15/AASB 1058 transition disclosure.</w:t>
      </w:r>
    </w:p>
    <w:p w14:paraId="0A423ABC" w14:textId="77777777" w:rsidR="00BC2ECF" w:rsidRPr="00BC2ECF" w:rsidRDefault="00BC2ECF" w:rsidP="00BC2ECF">
      <w:pPr>
        <w:pStyle w:val="FSHeadingBodyItalics"/>
      </w:pPr>
      <w:r w:rsidRPr="00BC2ECF">
        <w:t>Application of AASB 16 Leases</w:t>
      </w:r>
    </w:p>
    <w:p w14:paraId="29D3EE41" w14:textId="77777777" w:rsidR="00BC2ECF" w:rsidRPr="00BC2ECF" w:rsidRDefault="00BC2ECF" w:rsidP="00BC2ECF">
      <w:pPr>
        <w:spacing w:before="120" w:after="120"/>
        <w:rPr>
          <w:rFonts w:cs="Open Sans"/>
          <w:sz w:val="18"/>
          <w:szCs w:val="18"/>
          <w:lang w:val="en-US"/>
        </w:rPr>
      </w:pPr>
      <w:r w:rsidRPr="00BC2ECF">
        <w:rPr>
          <w:rFonts w:cs="Open Sans"/>
          <w:sz w:val="18"/>
          <w:szCs w:val="18"/>
          <w:lang w:val="en-US"/>
        </w:rPr>
        <w:t>The Commission adopted AASB 16 using the modified retrospective approach, under which the cumulative effect of initial application is recognised in retained earnings at 1 July 2019. Accordingly, the comparative information presented for 20x1 is not restated, that is, it is presented as previously reported under AASB 117 and related interpretations.</w:t>
      </w:r>
    </w:p>
    <w:p w14:paraId="4267F0AE" w14:textId="77777777" w:rsidR="00BC2ECF" w:rsidRPr="00BC2ECF" w:rsidRDefault="00BC2ECF" w:rsidP="00BC2ECF">
      <w:pPr>
        <w:spacing w:before="120" w:after="120"/>
        <w:rPr>
          <w:rFonts w:cs="Open Sans"/>
          <w:sz w:val="18"/>
          <w:szCs w:val="18"/>
          <w:lang w:val="en-US"/>
        </w:rPr>
      </w:pPr>
      <w:r w:rsidRPr="00BC2ECF">
        <w:rPr>
          <w:rFonts w:cs="Open Sans"/>
          <w:sz w:val="18"/>
          <w:szCs w:val="18"/>
          <w:lang w:val="en-US"/>
        </w:rPr>
        <w:t>The Commission elected to apply the practical expedient to not reassess whether a contract is, or contains a lease at the date of initial application. Contracts entered into before the transition date that were not identified as leases under AASB 117 were not reassessed. The definition of a lease under AASB 16 was applied only to contracts entered into or changed on or after 1 July 2019.</w:t>
      </w:r>
    </w:p>
    <w:p w14:paraId="28891E7A" w14:textId="77777777" w:rsidR="00BC2ECF" w:rsidRPr="00BC2ECF" w:rsidRDefault="00BC2ECF" w:rsidP="00BC2ECF">
      <w:pPr>
        <w:spacing w:before="0" w:after="0"/>
        <w:rPr>
          <w:rFonts w:cs="Open Sans"/>
          <w:sz w:val="18"/>
          <w:szCs w:val="18"/>
          <w:lang w:val="en-US"/>
        </w:rPr>
      </w:pPr>
      <w:r w:rsidRPr="00BC2ECF">
        <w:rPr>
          <w:rFonts w:cs="Open Sans"/>
          <w:sz w:val="18"/>
          <w:szCs w:val="18"/>
          <w:lang w:val="en-US"/>
        </w:rPr>
        <w:br w:type="page"/>
      </w:r>
    </w:p>
    <w:p w14:paraId="2F62EAF0" w14:textId="77777777" w:rsidR="00BC2ECF" w:rsidRPr="00BC2ECF" w:rsidRDefault="00BC2ECF" w:rsidP="00BC2ECF">
      <w:pPr>
        <w:spacing w:before="120" w:after="120"/>
        <w:rPr>
          <w:rFonts w:cs="Open Sans"/>
          <w:sz w:val="18"/>
          <w:szCs w:val="18"/>
          <w:lang w:val="en-US"/>
        </w:rPr>
      </w:pPr>
      <w:r w:rsidRPr="00BC2ECF">
        <w:rPr>
          <w:rFonts w:cs="Open Sans"/>
          <w:sz w:val="18"/>
          <w:szCs w:val="18"/>
          <w:lang w:val="en-US"/>
        </w:rPr>
        <w:t>AASB 16 provides for certain optional practical expedients, including those related to the initial adoption of the standard. The Commission applied the following practical expedients when applying AASB 16 to leases previously classified as operating leases under AASB 117:</w:t>
      </w:r>
    </w:p>
    <w:p w14:paraId="00DBD102" w14:textId="77777777" w:rsidR="00BC2ECF" w:rsidRPr="00BC2ECF" w:rsidRDefault="00BC2ECF" w:rsidP="00B604D8">
      <w:pPr>
        <w:pStyle w:val="ListParagraph"/>
        <w:keepLines w:val="0"/>
        <w:numPr>
          <w:ilvl w:val="0"/>
          <w:numId w:val="79"/>
        </w:numPr>
        <w:spacing w:beforeLines="120" w:before="288" w:afterLines="120" w:after="288"/>
        <w:contextualSpacing/>
        <w:rPr>
          <w:rFonts w:cs="Open Sans"/>
          <w:color w:val="000000"/>
          <w:sz w:val="18"/>
          <w:szCs w:val="18"/>
          <w:lang w:val="en-US"/>
        </w:rPr>
      </w:pPr>
      <w:r w:rsidRPr="00BC2ECF">
        <w:rPr>
          <w:rFonts w:cs="Open Sans"/>
          <w:color w:val="000000"/>
          <w:sz w:val="18"/>
          <w:szCs w:val="18"/>
          <w:lang w:val="en-US"/>
        </w:rPr>
        <w:t>Apply a single discount rate to a portfolio of leases with reasonably similar characteristics;</w:t>
      </w:r>
    </w:p>
    <w:p w14:paraId="0BEDE8B6" w14:textId="77777777" w:rsidR="00BC2ECF" w:rsidRPr="00BC2ECF" w:rsidRDefault="00BC2ECF" w:rsidP="00B604D8">
      <w:pPr>
        <w:pStyle w:val="ListParagraph"/>
        <w:keepLines w:val="0"/>
        <w:numPr>
          <w:ilvl w:val="0"/>
          <w:numId w:val="79"/>
        </w:numPr>
        <w:spacing w:beforeLines="120" w:before="288" w:afterLines="120" w:after="288"/>
        <w:contextualSpacing/>
        <w:rPr>
          <w:rFonts w:cs="Open Sans"/>
          <w:color w:val="000000"/>
          <w:sz w:val="18"/>
          <w:szCs w:val="18"/>
          <w:lang w:val="en-US"/>
        </w:rPr>
      </w:pPr>
      <w:r w:rsidRPr="00BC2ECF">
        <w:rPr>
          <w:rFonts w:cs="Open Sans"/>
          <w:color w:val="000000"/>
          <w:sz w:val="18"/>
          <w:szCs w:val="18"/>
          <w:lang w:val="en-US"/>
        </w:rPr>
        <w:t>Exclude initial direct costs from the measurement of right-of-use assets at the date of initial application for leases where the right-of-use asset was determined as if AASB 16 had been applied since the commencement date;</w:t>
      </w:r>
    </w:p>
    <w:p w14:paraId="41053D53" w14:textId="77777777" w:rsidR="00BC2ECF" w:rsidRPr="00BC2ECF" w:rsidRDefault="00BC2ECF" w:rsidP="00B604D8">
      <w:pPr>
        <w:pStyle w:val="ListParagraph"/>
        <w:keepLines w:val="0"/>
        <w:numPr>
          <w:ilvl w:val="0"/>
          <w:numId w:val="79"/>
        </w:numPr>
        <w:spacing w:beforeLines="120" w:before="288" w:afterLines="120" w:after="288"/>
        <w:contextualSpacing/>
        <w:rPr>
          <w:rFonts w:cs="Open Sans"/>
          <w:color w:val="000000"/>
          <w:sz w:val="18"/>
          <w:szCs w:val="18"/>
          <w:lang w:val="en-US"/>
        </w:rPr>
      </w:pPr>
      <w:r w:rsidRPr="00BC2ECF">
        <w:rPr>
          <w:rFonts w:cs="Open Sans"/>
          <w:color w:val="000000"/>
          <w:sz w:val="18"/>
          <w:szCs w:val="18"/>
          <w:lang w:val="en-US"/>
        </w:rPr>
        <w:t>Reliance on previous assessments on whether leases are onerous as opposed to preparing an impairment review under AASB 136 Impairment of assets as at the date of initial application; and</w:t>
      </w:r>
    </w:p>
    <w:p w14:paraId="010E68C5" w14:textId="77777777" w:rsidR="00BC2ECF" w:rsidRPr="00BC2ECF" w:rsidRDefault="00BC2ECF" w:rsidP="00B604D8">
      <w:pPr>
        <w:pStyle w:val="ListParagraph"/>
        <w:keepLines w:val="0"/>
        <w:numPr>
          <w:ilvl w:val="0"/>
          <w:numId w:val="79"/>
        </w:numPr>
        <w:spacing w:beforeLines="120" w:before="288" w:afterLines="120" w:after="288"/>
        <w:contextualSpacing/>
        <w:rPr>
          <w:rFonts w:cs="Open Sans"/>
          <w:color w:val="000000"/>
          <w:sz w:val="18"/>
          <w:szCs w:val="18"/>
          <w:lang w:val="en-US"/>
        </w:rPr>
      </w:pPr>
      <w:r w:rsidRPr="00BC2ECF">
        <w:rPr>
          <w:rFonts w:cs="Open Sans"/>
          <w:color w:val="000000"/>
          <w:sz w:val="18"/>
          <w:szCs w:val="18"/>
          <w:lang w:val="en-US"/>
        </w:rPr>
        <w:t>Applied the exemption not to recognise right-of-use assets and liabilities for leases with less than 12 months of lease term remaining as of the date of initial application.</w:t>
      </w:r>
    </w:p>
    <w:p w14:paraId="20D5EDA3" w14:textId="77777777" w:rsidR="00BC2ECF" w:rsidRPr="00BC2ECF" w:rsidRDefault="00BC2ECF" w:rsidP="00BC2ECF">
      <w:pPr>
        <w:spacing w:before="120" w:after="120"/>
        <w:rPr>
          <w:rFonts w:cs="Open Sans"/>
          <w:color w:val="000000"/>
          <w:sz w:val="18"/>
          <w:szCs w:val="18"/>
          <w:lang w:val="en-US"/>
        </w:rPr>
      </w:pPr>
      <w:r w:rsidRPr="00BC2ECF">
        <w:rPr>
          <w:rFonts w:cs="Open Sans"/>
          <w:color w:val="000000"/>
          <w:sz w:val="18"/>
          <w:szCs w:val="18"/>
          <w:lang w:val="en-US"/>
        </w:rPr>
        <w:t xml:space="preserve">As a lessee, the Commission previously classified leases as operating or finance leases based on its assessment of whether the lease transferred substantially all of the risks and rewards of ownership. Under AASB 16, the Commission recognises right-of-use assets and lease liabilities for most leases. However, the Commission has elected not to recognise right-of-use assets and lease liabilities for some leases of low value assets based on the value of the underlying asset when new or for short-term leases with a lease term of 12 months or less. </w:t>
      </w:r>
    </w:p>
    <w:p w14:paraId="4A0A562A" w14:textId="77777777" w:rsidR="00BC2ECF" w:rsidRPr="00BC2ECF" w:rsidRDefault="00BC2ECF" w:rsidP="00BC2ECF">
      <w:pPr>
        <w:spacing w:before="120" w:after="120"/>
        <w:rPr>
          <w:rFonts w:cs="Open Sans"/>
          <w:color w:val="000000"/>
          <w:sz w:val="18"/>
          <w:szCs w:val="18"/>
          <w:lang w:val="en-US"/>
        </w:rPr>
      </w:pPr>
      <w:r w:rsidRPr="00BC2ECF">
        <w:rPr>
          <w:rFonts w:cs="Open Sans"/>
          <w:color w:val="000000"/>
          <w:sz w:val="18"/>
          <w:szCs w:val="18"/>
          <w:lang w:val="en-US"/>
        </w:rPr>
        <w:t xml:space="preserve">On adoption of AASB 16, the </w:t>
      </w:r>
      <w:r w:rsidRPr="00BC2ECF">
        <w:rPr>
          <w:rFonts w:cs="Open Sans"/>
          <w:sz w:val="18"/>
          <w:szCs w:val="18"/>
          <w:lang w:val="en-US"/>
        </w:rPr>
        <w:t>Commission</w:t>
      </w:r>
      <w:r w:rsidRPr="00BC2ECF">
        <w:rPr>
          <w:rFonts w:cs="Open Sans"/>
          <w:color w:val="000000"/>
          <w:sz w:val="18"/>
          <w:szCs w:val="18"/>
          <w:lang w:val="en-US"/>
        </w:rPr>
        <w:t xml:space="preserve"> recognised right-of-use assets and lease liabilities in relation to leases of office space which had previously been classified as operating leases. </w:t>
      </w:r>
    </w:p>
    <w:p w14:paraId="09986755" w14:textId="77777777" w:rsidR="00BC2ECF" w:rsidRPr="00BC2ECF" w:rsidRDefault="00BC2ECF" w:rsidP="00BC2ECF">
      <w:pPr>
        <w:spacing w:before="120" w:after="120"/>
        <w:rPr>
          <w:rFonts w:cs="Open Sans"/>
          <w:color w:val="000000"/>
          <w:sz w:val="18"/>
          <w:szCs w:val="18"/>
          <w:lang w:val="en-US"/>
        </w:rPr>
      </w:pPr>
      <w:r w:rsidRPr="00BC2ECF">
        <w:rPr>
          <w:rFonts w:cs="Open Sans"/>
          <w:color w:val="000000"/>
          <w:sz w:val="18"/>
          <w:szCs w:val="18"/>
          <w:lang w:val="en-US"/>
        </w:rPr>
        <w:t>The lease liabilities were measured at the present value of the remaining lease payments, discounted using the</w:t>
      </w:r>
      <w:r w:rsidRPr="00BC2ECF">
        <w:rPr>
          <w:rFonts w:cs="Open Sans"/>
          <w:sz w:val="18"/>
          <w:szCs w:val="18"/>
          <w:lang w:val="en-US"/>
        </w:rPr>
        <w:t xml:space="preserve"> Commission's</w:t>
      </w:r>
      <w:r w:rsidRPr="00BC2ECF">
        <w:rPr>
          <w:rFonts w:cs="Open Sans"/>
          <w:color w:val="000000"/>
          <w:sz w:val="18"/>
          <w:szCs w:val="18"/>
          <w:lang w:val="en-US"/>
        </w:rPr>
        <w:t xml:space="preserve"> incremental borrowing rate as at 1 July 2019. The Commission's incremental borrowing rate is the rate at which a similar borrowing could be obtained from an independent creditor under comparable terms and conditions. The weighted-average rate applied was </w:t>
      </w:r>
      <w:r w:rsidRPr="00BC2ECF">
        <w:rPr>
          <w:rFonts w:cs="Open Sans"/>
          <w:sz w:val="18"/>
          <w:szCs w:val="18"/>
          <w:lang w:val="en-US"/>
        </w:rPr>
        <w:t>1.08%</w:t>
      </w:r>
    </w:p>
    <w:p w14:paraId="36C0F069" w14:textId="77777777" w:rsidR="00BC2ECF" w:rsidRPr="00BC2ECF" w:rsidRDefault="00BC2ECF" w:rsidP="00BC2ECF">
      <w:pPr>
        <w:spacing w:before="120" w:after="120"/>
        <w:rPr>
          <w:rFonts w:cs="Open Sans"/>
          <w:color w:val="000000"/>
          <w:sz w:val="18"/>
          <w:szCs w:val="18"/>
          <w:lang w:val="en-US"/>
        </w:rPr>
      </w:pPr>
      <w:r w:rsidRPr="00BC2ECF">
        <w:rPr>
          <w:rFonts w:cs="Open Sans"/>
          <w:color w:val="000000"/>
          <w:sz w:val="18"/>
          <w:szCs w:val="18"/>
          <w:lang w:val="en-US"/>
        </w:rPr>
        <w:t>The right-of-use assets were measured as follows:</w:t>
      </w:r>
    </w:p>
    <w:p w14:paraId="22D3BF64" w14:textId="77777777" w:rsidR="00BC2ECF" w:rsidRPr="00BC2ECF" w:rsidRDefault="00BC2ECF" w:rsidP="00B604D8">
      <w:pPr>
        <w:pStyle w:val="ListParagraph"/>
        <w:keepLines w:val="0"/>
        <w:numPr>
          <w:ilvl w:val="0"/>
          <w:numId w:val="80"/>
        </w:numPr>
        <w:spacing w:before="0" w:after="0"/>
        <w:ind w:left="714" w:hanging="357"/>
        <w:contextualSpacing/>
        <w:rPr>
          <w:rFonts w:cs="Open Sans"/>
          <w:color w:val="000000"/>
          <w:sz w:val="18"/>
          <w:szCs w:val="18"/>
          <w:lang w:val="en-US"/>
        </w:rPr>
      </w:pPr>
      <w:r w:rsidRPr="00BC2ECF">
        <w:rPr>
          <w:rFonts w:cs="Open Sans"/>
          <w:color w:val="000000"/>
          <w:sz w:val="18"/>
          <w:szCs w:val="18"/>
          <w:lang w:val="en-US"/>
        </w:rPr>
        <w:t>Office space: measured at an amount equal to the lease liability, adjusted by the amount of any prepaid or accrued lease payments.</w:t>
      </w:r>
    </w:p>
    <w:p w14:paraId="3062319A" w14:textId="77777777" w:rsidR="00BC2ECF" w:rsidRPr="00BC2ECF" w:rsidRDefault="00BC2ECF" w:rsidP="00B604D8">
      <w:pPr>
        <w:pStyle w:val="ListParagraph"/>
        <w:keepLines w:val="0"/>
        <w:numPr>
          <w:ilvl w:val="0"/>
          <w:numId w:val="80"/>
        </w:numPr>
        <w:spacing w:before="0" w:after="120"/>
        <w:ind w:left="714" w:hanging="357"/>
        <w:contextualSpacing/>
        <w:rPr>
          <w:rFonts w:cs="Open Sans"/>
          <w:color w:val="000000"/>
          <w:sz w:val="18"/>
          <w:szCs w:val="18"/>
          <w:lang w:val="en-US"/>
        </w:rPr>
      </w:pPr>
      <w:r w:rsidRPr="00BC2ECF">
        <w:rPr>
          <w:rFonts w:cs="Open Sans"/>
          <w:color w:val="000000"/>
          <w:sz w:val="18"/>
          <w:szCs w:val="18"/>
          <w:lang w:val="en-US"/>
        </w:rPr>
        <w:t>All other leases: the carrying value that would have resulted from AASB 16 being applied from the commencement date of the leases, subject to the practical expedients noted above.</w:t>
      </w:r>
    </w:p>
    <w:p w14:paraId="4215A55B" w14:textId="77777777" w:rsidR="00BC2ECF" w:rsidRPr="00BC2ECF" w:rsidRDefault="00BC2ECF" w:rsidP="00BC2ECF">
      <w:pPr>
        <w:pStyle w:val="FSHeadingBodyBold"/>
      </w:pPr>
      <w:r w:rsidRPr="00BC2ECF">
        <w:t>Impact on transition</w:t>
      </w:r>
    </w:p>
    <w:p w14:paraId="537567AD" w14:textId="77777777" w:rsidR="00BC2ECF" w:rsidRPr="00BC2ECF" w:rsidRDefault="00BC2ECF" w:rsidP="00BC2ECF">
      <w:pPr>
        <w:spacing w:before="120"/>
        <w:rPr>
          <w:rFonts w:cs="Open Sans"/>
          <w:color w:val="000000"/>
          <w:sz w:val="18"/>
          <w:szCs w:val="18"/>
          <w:lang w:val="en-US"/>
        </w:rPr>
      </w:pPr>
      <w:r w:rsidRPr="00BC2ECF">
        <w:rPr>
          <w:rFonts w:cs="Open Sans"/>
          <w:color w:val="000000"/>
          <w:sz w:val="18"/>
          <w:szCs w:val="18"/>
          <w:lang w:val="en-US"/>
        </w:rPr>
        <w:t>On transition to AASB 16, the Commission recognised additional right-of-use assets and additional lease liabilities, recognising the difference in retained earnings. The impact on transition is summarised below:</w:t>
      </w:r>
    </w:p>
    <w:tbl>
      <w:tblPr>
        <w:tblW w:w="5000" w:type="pct"/>
        <w:tblCellMar>
          <w:left w:w="70" w:type="dxa"/>
          <w:right w:w="70" w:type="dxa"/>
        </w:tblCellMar>
        <w:tblLook w:val="04A0" w:firstRow="1" w:lastRow="0" w:firstColumn="1" w:lastColumn="0" w:noHBand="0" w:noVBand="1"/>
      </w:tblPr>
      <w:tblGrid>
        <w:gridCol w:w="4092"/>
        <w:gridCol w:w="4978"/>
      </w:tblGrid>
      <w:tr w:rsidR="00BC2ECF" w:rsidRPr="00BC2ECF" w14:paraId="1C04BDD9" w14:textId="77777777" w:rsidTr="00E83BF7">
        <w:trPr>
          <w:trHeight w:val="664"/>
        </w:trPr>
        <w:tc>
          <w:tcPr>
            <w:tcW w:w="2256" w:type="pct"/>
            <w:tcBorders>
              <w:top w:val="single" w:sz="4" w:space="0" w:color="auto"/>
              <w:bottom w:val="single" w:sz="18" w:space="0" w:color="auto"/>
            </w:tcBorders>
            <w:shd w:val="clear" w:color="auto" w:fill="auto"/>
            <w:noWrap/>
            <w:vAlign w:val="bottom"/>
            <w:hideMark/>
          </w:tcPr>
          <w:p w14:paraId="5A174CF6" w14:textId="77777777" w:rsidR="00BC2ECF" w:rsidRPr="00BC2ECF" w:rsidRDefault="00BC2ECF" w:rsidP="00E83BF7">
            <w:pPr>
              <w:spacing w:before="120" w:after="120"/>
              <w:rPr>
                <w:rFonts w:cs="Open Sans"/>
                <w:sz w:val="18"/>
                <w:szCs w:val="18"/>
                <w:lang w:val="en-US"/>
              </w:rPr>
            </w:pPr>
          </w:p>
        </w:tc>
        <w:tc>
          <w:tcPr>
            <w:tcW w:w="2744" w:type="pct"/>
            <w:tcBorders>
              <w:top w:val="single" w:sz="4" w:space="0" w:color="auto"/>
              <w:bottom w:val="single" w:sz="18" w:space="0" w:color="auto"/>
            </w:tcBorders>
            <w:shd w:val="clear" w:color="auto" w:fill="auto"/>
            <w:noWrap/>
            <w:vAlign w:val="bottom"/>
            <w:hideMark/>
          </w:tcPr>
          <w:p w14:paraId="4AF04F89" w14:textId="77777777" w:rsidR="00BC2ECF" w:rsidRPr="00BC2ECF" w:rsidRDefault="00BC2ECF" w:rsidP="00E83BF7">
            <w:pPr>
              <w:spacing w:before="120" w:after="0"/>
              <w:jc w:val="right"/>
              <w:rPr>
                <w:rFonts w:cs="Open Sans"/>
                <w:b/>
                <w:bCs/>
                <w:color w:val="000000"/>
                <w:sz w:val="18"/>
                <w:szCs w:val="18"/>
              </w:rPr>
            </w:pPr>
            <w:r w:rsidRPr="00BC2ECF">
              <w:rPr>
                <w:rFonts w:cs="Open Sans"/>
                <w:b/>
                <w:bCs/>
                <w:color w:val="000000"/>
                <w:sz w:val="18"/>
                <w:szCs w:val="18"/>
              </w:rPr>
              <w:t>1 July 2019</w:t>
            </w:r>
          </w:p>
          <w:p w14:paraId="00281044" w14:textId="77777777" w:rsidR="00BC2ECF" w:rsidRPr="00BC2ECF" w:rsidRDefault="00BC2ECF" w:rsidP="00E83BF7">
            <w:pPr>
              <w:spacing w:before="120" w:after="120"/>
              <w:jc w:val="right"/>
              <w:rPr>
                <w:rFonts w:cs="Open Sans"/>
                <w:b/>
                <w:bCs/>
                <w:color w:val="000000"/>
                <w:sz w:val="18"/>
                <w:szCs w:val="18"/>
              </w:rPr>
            </w:pPr>
            <w:r w:rsidRPr="00BC2ECF">
              <w:rPr>
                <w:rFonts w:cs="Open Sans"/>
                <w:b/>
                <w:bCs/>
                <w:color w:val="000000"/>
                <w:sz w:val="18"/>
                <w:szCs w:val="18"/>
              </w:rPr>
              <w:t>$'000</w:t>
            </w:r>
          </w:p>
        </w:tc>
      </w:tr>
      <w:tr w:rsidR="00BC2ECF" w:rsidRPr="00BC2ECF" w14:paraId="648F01F9" w14:textId="77777777" w:rsidTr="00E83BF7">
        <w:trPr>
          <w:trHeight w:val="280"/>
        </w:trPr>
        <w:tc>
          <w:tcPr>
            <w:tcW w:w="2256" w:type="pct"/>
            <w:tcBorders>
              <w:top w:val="single" w:sz="18" w:space="0" w:color="auto"/>
            </w:tcBorders>
            <w:shd w:val="clear" w:color="auto" w:fill="auto"/>
            <w:vAlign w:val="bottom"/>
            <w:hideMark/>
          </w:tcPr>
          <w:p w14:paraId="7CF3E9B3" w14:textId="77777777" w:rsidR="00BC2ECF" w:rsidRPr="00BC2ECF" w:rsidRDefault="00BC2ECF" w:rsidP="00E83BF7">
            <w:pPr>
              <w:spacing w:before="120" w:after="120"/>
              <w:rPr>
                <w:rFonts w:cs="Open Sans"/>
                <w:color w:val="000000"/>
                <w:sz w:val="18"/>
                <w:szCs w:val="18"/>
                <w:lang w:val="en-US"/>
              </w:rPr>
            </w:pPr>
            <w:r w:rsidRPr="00BC2ECF">
              <w:rPr>
                <w:rFonts w:cs="Open Sans"/>
                <w:color w:val="000000"/>
                <w:sz w:val="18"/>
                <w:szCs w:val="18"/>
                <w:lang w:val="en-US"/>
              </w:rPr>
              <w:t>Right-of-use assets - property lease</w:t>
            </w:r>
          </w:p>
        </w:tc>
        <w:tc>
          <w:tcPr>
            <w:tcW w:w="2744" w:type="pct"/>
            <w:tcBorders>
              <w:top w:val="single" w:sz="18" w:space="0" w:color="auto"/>
            </w:tcBorders>
            <w:shd w:val="clear" w:color="auto" w:fill="auto"/>
            <w:noWrap/>
            <w:vAlign w:val="bottom"/>
            <w:hideMark/>
          </w:tcPr>
          <w:p w14:paraId="34596546" w14:textId="77777777" w:rsidR="00BC2ECF" w:rsidRPr="00BC2ECF" w:rsidRDefault="00BC2ECF" w:rsidP="00E83BF7">
            <w:pPr>
              <w:spacing w:before="120" w:after="120"/>
              <w:jc w:val="right"/>
              <w:rPr>
                <w:rFonts w:cs="Open Sans"/>
                <w:sz w:val="18"/>
                <w:szCs w:val="18"/>
              </w:rPr>
            </w:pPr>
            <w:r w:rsidRPr="00BC2ECF">
              <w:rPr>
                <w:rFonts w:cs="Open Sans"/>
                <w:sz w:val="18"/>
                <w:szCs w:val="18"/>
              </w:rPr>
              <w:t xml:space="preserve">5,951 </w:t>
            </w:r>
          </w:p>
        </w:tc>
      </w:tr>
      <w:tr w:rsidR="00BC2ECF" w:rsidRPr="00BC2ECF" w14:paraId="0342FBEB" w14:textId="77777777" w:rsidTr="00E83BF7">
        <w:trPr>
          <w:trHeight w:val="280"/>
        </w:trPr>
        <w:tc>
          <w:tcPr>
            <w:tcW w:w="2256" w:type="pct"/>
            <w:shd w:val="clear" w:color="auto" w:fill="auto"/>
            <w:vAlign w:val="bottom"/>
            <w:hideMark/>
          </w:tcPr>
          <w:p w14:paraId="5D4B9B9A" w14:textId="77777777" w:rsidR="00BC2ECF" w:rsidRPr="00BC2ECF" w:rsidRDefault="00BC2ECF" w:rsidP="00E83BF7">
            <w:pPr>
              <w:spacing w:before="120" w:after="120"/>
              <w:rPr>
                <w:rFonts w:cs="Open Sans"/>
                <w:color w:val="000000"/>
                <w:sz w:val="18"/>
                <w:szCs w:val="18"/>
              </w:rPr>
            </w:pPr>
            <w:r w:rsidRPr="00BC2ECF">
              <w:rPr>
                <w:rFonts w:cs="Open Sans"/>
                <w:color w:val="000000"/>
                <w:sz w:val="18"/>
                <w:szCs w:val="18"/>
              </w:rPr>
              <w:t>Lease liabilities</w:t>
            </w:r>
          </w:p>
        </w:tc>
        <w:tc>
          <w:tcPr>
            <w:tcW w:w="2744" w:type="pct"/>
            <w:shd w:val="clear" w:color="auto" w:fill="auto"/>
            <w:noWrap/>
            <w:vAlign w:val="bottom"/>
            <w:hideMark/>
          </w:tcPr>
          <w:p w14:paraId="389D3D3C" w14:textId="77777777" w:rsidR="00BC2ECF" w:rsidRPr="00BC2ECF" w:rsidRDefault="00BC2ECF" w:rsidP="00E83BF7">
            <w:pPr>
              <w:spacing w:before="120" w:after="120"/>
              <w:jc w:val="right"/>
              <w:rPr>
                <w:rFonts w:cs="Open Sans"/>
                <w:sz w:val="18"/>
                <w:szCs w:val="18"/>
              </w:rPr>
            </w:pPr>
            <w:r w:rsidRPr="00BC2ECF">
              <w:rPr>
                <w:rFonts w:cs="Open Sans"/>
                <w:sz w:val="18"/>
                <w:szCs w:val="18"/>
              </w:rPr>
              <w:t xml:space="preserve">5,951 </w:t>
            </w:r>
          </w:p>
        </w:tc>
      </w:tr>
      <w:tr w:rsidR="00BC2ECF" w:rsidRPr="00BC2ECF" w14:paraId="198CF104" w14:textId="77777777" w:rsidTr="00E83BF7">
        <w:trPr>
          <w:trHeight w:val="280"/>
        </w:trPr>
        <w:tc>
          <w:tcPr>
            <w:tcW w:w="2256" w:type="pct"/>
            <w:shd w:val="clear" w:color="auto" w:fill="auto"/>
            <w:vAlign w:val="bottom"/>
            <w:hideMark/>
          </w:tcPr>
          <w:p w14:paraId="3BC72709" w14:textId="77777777" w:rsidR="00BC2ECF" w:rsidRPr="00BC2ECF" w:rsidRDefault="00BC2ECF" w:rsidP="00E83BF7">
            <w:pPr>
              <w:spacing w:before="120" w:after="120"/>
              <w:rPr>
                <w:rFonts w:cs="Open Sans"/>
                <w:color w:val="000000"/>
                <w:sz w:val="18"/>
                <w:szCs w:val="18"/>
              </w:rPr>
            </w:pPr>
            <w:r w:rsidRPr="00BC2ECF">
              <w:rPr>
                <w:rFonts w:cs="Open Sans"/>
                <w:color w:val="000000"/>
                <w:sz w:val="18"/>
                <w:szCs w:val="18"/>
              </w:rPr>
              <w:t>Retained earnings</w:t>
            </w:r>
          </w:p>
        </w:tc>
        <w:tc>
          <w:tcPr>
            <w:tcW w:w="2744" w:type="pct"/>
            <w:shd w:val="clear" w:color="auto" w:fill="auto"/>
            <w:noWrap/>
            <w:vAlign w:val="bottom"/>
            <w:hideMark/>
          </w:tcPr>
          <w:p w14:paraId="623154BE" w14:textId="77777777" w:rsidR="00BC2ECF" w:rsidRPr="00BC2ECF" w:rsidRDefault="00BC2ECF" w:rsidP="00E83BF7">
            <w:pPr>
              <w:spacing w:before="120" w:after="120"/>
              <w:jc w:val="right"/>
              <w:rPr>
                <w:rFonts w:cs="Open Sans"/>
                <w:sz w:val="18"/>
                <w:szCs w:val="18"/>
              </w:rPr>
            </w:pPr>
            <w:r w:rsidRPr="00BC2ECF">
              <w:rPr>
                <w:rFonts w:cs="Open Sans"/>
                <w:sz w:val="18"/>
                <w:szCs w:val="18"/>
              </w:rPr>
              <w:t xml:space="preserve">2.041 </w:t>
            </w:r>
          </w:p>
        </w:tc>
      </w:tr>
    </w:tbl>
    <w:p w14:paraId="4F06E0D2" w14:textId="77777777" w:rsidR="00BC2ECF" w:rsidRPr="00BC2ECF" w:rsidRDefault="00BC2ECF" w:rsidP="00BC2ECF">
      <w:pPr>
        <w:rPr>
          <w:rFonts w:cs="Open Sans"/>
          <w:sz w:val="18"/>
          <w:szCs w:val="18"/>
          <w:lang w:val="en-US"/>
        </w:rPr>
      </w:pPr>
    </w:p>
    <w:p w14:paraId="55EBC53C" w14:textId="77777777" w:rsidR="00BC2ECF" w:rsidRPr="00BC2ECF" w:rsidRDefault="00BC2ECF" w:rsidP="00BC2ECF">
      <w:pPr>
        <w:spacing w:before="0" w:after="0"/>
        <w:rPr>
          <w:rFonts w:cs="Open Sans"/>
          <w:sz w:val="18"/>
          <w:szCs w:val="18"/>
          <w:lang w:val="en-US"/>
        </w:rPr>
      </w:pPr>
      <w:r w:rsidRPr="00BC2ECF">
        <w:rPr>
          <w:rFonts w:cs="Open Sans"/>
          <w:sz w:val="18"/>
          <w:szCs w:val="18"/>
          <w:lang w:val="en-US"/>
        </w:rPr>
        <w:br w:type="page"/>
      </w:r>
    </w:p>
    <w:p w14:paraId="50FA6CAE" w14:textId="77777777" w:rsidR="00BC2ECF" w:rsidRPr="00BC2ECF" w:rsidRDefault="00BC2ECF" w:rsidP="00BC2ECF">
      <w:pPr>
        <w:rPr>
          <w:rFonts w:cs="Open Sans"/>
          <w:sz w:val="18"/>
          <w:szCs w:val="18"/>
          <w:lang w:val="en-US"/>
        </w:rPr>
      </w:pPr>
    </w:p>
    <w:tbl>
      <w:tblPr>
        <w:tblW w:w="5000" w:type="pct"/>
        <w:tblCellMar>
          <w:left w:w="70" w:type="dxa"/>
          <w:right w:w="70" w:type="dxa"/>
        </w:tblCellMar>
        <w:tblLook w:val="04A0" w:firstRow="1" w:lastRow="0" w:firstColumn="1" w:lastColumn="0" w:noHBand="0" w:noVBand="1"/>
      </w:tblPr>
      <w:tblGrid>
        <w:gridCol w:w="3626"/>
        <w:gridCol w:w="5444"/>
      </w:tblGrid>
      <w:tr w:rsidR="00BC2ECF" w:rsidRPr="00BC2ECF" w14:paraId="4D2861F3" w14:textId="77777777" w:rsidTr="00E83BF7">
        <w:trPr>
          <w:trHeight w:val="182"/>
        </w:trPr>
        <w:tc>
          <w:tcPr>
            <w:tcW w:w="5000" w:type="pct"/>
            <w:gridSpan w:val="2"/>
            <w:tcBorders>
              <w:top w:val="single" w:sz="4" w:space="0" w:color="auto"/>
              <w:left w:val="nil"/>
              <w:bottom w:val="single" w:sz="4" w:space="0" w:color="auto"/>
              <w:right w:val="nil"/>
            </w:tcBorders>
            <w:shd w:val="clear" w:color="auto" w:fill="auto"/>
            <w:vAlign w:val="bottom"/>
            <w:hideMark/>
          </w:tcPr>
          <w:p w14:paraId="32283FE7" w14:textId="77777777" w:rsidR="00BC2ECF" w:rsidRPr="00BC2ECF" w:rsidRDefault="00BC2ECF" w:rsidP="00E83BF7">
            <w:pPr>
              <w:spacing w:before="120" w:after="120"/>
              <w:rPr>
                <w:rFonts w:cs="Open Sans"/>
                <w:color w:val="000000"/>
                <w:sz w:val="18"/>
                <w:szCs w:val="18"/>
                <w:lang w:val="en-US"/>
              </w:rPr>
            </w:pPr>
            <w:r w:rsidRPr="00BC2ECF">
              <w:rPr>
                <w:rFonts w:cs="Open Sans"/>
                <w:color w:val="000000"/>
                <w:sz w:val="18"/>
                <w:szCs w:val="18"/>
                <w:lang w:val="en-US"/>
              </w:rPr>
              <w:t>The following table reconciles the minimum lease commitments disclosed in the entity's 30 June 2019 annual financial statements to the amount of lease liabilities recognised on 1 July 2019:</w:t>
            </w:r>
          </w:p>
        </w:tc>
      </w:tr>
      <w:tr w:rsidR="00BC2ECF" w:rsidRPr="00BC2ECF" w14:paraId="405B3881" w14:textId="77777777" w:rsidTr="00E83BF7">
        <w:trPr>
          <w:trHeight w:val="793"/>
        </w:trPr>
        <w:tc>
          <w:tcPr>
            <w:tcW w:w="1999" w:type="pct"/>
            <w:tcBorders>
              <w:top w:val="single" w:sz="4" w:space="0" w:color="auto"/>
              <w:left w:val="nil"/>
              <w:bottom w:val="single" w:sz="18" w:space="0" w:color="auto"/>
              <w:right w:val="nil"/>
            </w:tcBorders>
            <w:shd w:val="clear" w:color="auto" w:fill="auto"/>
            <w:noWrap/>
            <w:vAlign w:val="bottom"/>
            <w:hideMark/>
          </w:tcPr>
          <w:p w14:paraId="214289BC" w14:textId="77777777" w:rsidR="00BC2ECF" w:rsidRPr="00BC2ECF" w:rsidRDefault="00BC2ECF" w:rsidP="00E83BF7">
            <w:pPr>
              <w:spacing w:before="120" w:after="120"/>
              <w:rPr>
                <w:rFonts w:cs="Open Sans"/>
                <w:sz w:val="18"/>
                <w:szCs w:val="18"/>
                <w:lang w:val="en-US"/>
              </w:rPr>
            </w:pPr>
          </w:p>
        </w:tc>
        <w:tc>
          <w:tcPr>
            <w:tcW w:w="3001" w:type="pct"/>
            <w:tcBorders>
              <w:top w:val="single" w:sz="4" w:space="0" w:color="auto"/>
              <w:left w:val="nil"/>
              <w:bottom w:val="single" w:sz="18" w:space="0" w:color="auto"/>
              <w:right w:val="nil"/>
            </w:tcBorders>
            <w:shd w:val="clear" w:color="auto" w:fill="auto"/>
            <w:noWrap/>
            <w:vAlign w:val="bottom"/>
            <w:hideMark/>
          </w:tcPr>
          <w:p w14:paraId="10AABEB3" w14:textId="77777777" w:rsidR="00BC2ECF" w:rsidRPr="00BC2ECF" w:rsidRDefault="00BC2ECF" w:rsidP="00E83BF7">
            <w:pPr>
              <w:spacing w:before="120" w:after="0"/>
              <w:jc w:val="right"/>
              <w:rPr>
                <w:rFonts w:cs="Open Sans"/>
                <w:b/>
                <w:bCs/>
                <w:color w:val="000000"/>
                <w:sz w:val="18"/>
                <w:szCs w:val="18"/>
              </w:rPr>
            </w:pPr>
            <w:r w:rsidRPr="00BC2ECF">
              <w:rPr>
                <w:rFonts w:cs="Open Sans"/>
                <w:b/>
                <w:bCs/>
                <w:color w:val="000000"/>
                <w:sz w:val="18"/>
                <w:szCs w:val="18"/>
              </w:rPr>
              <w:t>1 July 2019</w:t>
            </w:r>
          </w:p>
          <w:p w14:paraId="0162A4DC" w14:textId="77777777" w:rsidR="00BC2ECF" w:rsidRPr="00BC2ECF" w:rsidRDefault="00BC2ECF" w:rsidP="00E83BF7">
            <w:pPr>
              <w:spacing w:before="0" w:after="120"/>
              <w:jc w:val="right"/>
              <w:rPr>
                <w:rFonts w:cs="Open Sans"/>
                <w:color w:val="000000"/>
                <w:sz w:val="18"/>
                <w:szCs w:val="18"/>
              </w:rPr>
            </w:pPr>
            <w:r w:rsidRPr="00BC2ECF">
              <w:rPr>
                <w:rFonts w:cs="Open Sans"/>
                <w:b/>
                <w:bCs/>
                <w:color w:val="000000"/>
                <w:sz w:val="18"/>
                <w:szCs w:val="18"/>
              </w:rPr>
              <w:t>$’000</w:t>
            </w:r>
          </w:p>
        </w:tc>
      </w:tr>
      <w:tr w:rsidR="00BC2ECF" w:rsidRPr="00BC2ECF" w14:paraId="3CDA2227" w14:textId="77777777" w:rsidTr="00E83BF7">
        <w:trPr>
          <w:trHeight w:val="550"/>
        </w:trPr>
        <w:tc>
          <w:tcPr>
            <w:tcW w:w="1999" w:type="pct"/>
            <w:tcBorders>
              <w:top w:val="single" w:sz="18" w:space="0" w:color="auto"/>
              <w:left w:val="nil"/>
              <w:bottom w:val="nil"/>
              <w:right w:val="nil"/>
            </w:tcBorders>
            <w:shd w:val="clear" w:color="auto" w:fill="auto"/>
            <w:hideMark/>
          </w:tcPr>
          <w:p w14:paraId="069389A1" w14:textId="77777777" w:rsidR="00BC2ECF" w:rsidRPr="00BC2ECF" w:rsidRDefault="00BC2ECF" w:rsidP="00E83BF7">
            <w:pPr>
              <w:spacing w:before="120" w:after="120"/>
              <w:rPr>
                <w:rFonts w:cs="Open Sans"/>
                <w:color w:val="000000"/>
                <w:sz w:val="18"/>
                <w:szCs w:val="18"/>
                <w:lang w:val="en-US"/>
              </w:rPr>
            </w:pPr>
            <w:r w:rsidRPr="00BC2ECF">
              <w:rPr>
                <w:rFonts w:cs="Open Sans"/>
                <w:color w:val="000000"/>
                <w:sz w:val="18"/>
                <w:szCs w:val="18"/>
                <w:lang w:val="en-US"/>
              </w:rPr>
              <w:t xml:space="preserve">Minimum operating lease commitment </w:t>
            </w:r>
            <w:r w:rsidRPr="00BC2ECF">
              <w:rPr>
                <w:rFonts w:cs="Open Sans"/>
                <w:color w:val="000000"/>
                <w:sz w:val="18"/>
                <w:szCs w:val="18"/>
                <w:lang w:val="en-US"/>
              </w:rPr>
              <w:br/>
              <w:t>at 30 June 2019</w:t>
            </w:r>
          </w:p>
        </w:tc>
        <w:tc>
          <w:tcPr>
            <w:tcW w:w="3001" w:type="pct"/>
            <w:tcBorders>
              <w:top w:val="single" w:sz="18" w:space="0" w:color="auto"/>
              <w:left w:val="nil"/>
              <w:bottom w:val="nil"/>
              <w:right w:val="nil"/>
            </w:tcBorders>
            <w:shd w:val="clear" w:color="auto" w:fill="auto"/>
            <w:noWrap/>
            <w:vAlign w:val="bottom"/>
            <w:hideMark/>
          </w:tcPr>
          <w:p w14:paraId="65139F7B" w14:textId="77777777" w:rsidR="00BC2ECF" w:rsidRPr="00BC2ECF" w:rsidRDefault="00BC2ECF" w:rsidP="00E83BF7">
            <w:pPr>
              <w:spacing w:before="120" w:after="120"/>
              <w:jc w:val="right"/>
              <w:rPr>
                <w:rFonts w:cs="Open Sans"/>
                <w:sz w:val="18"/>
                <w:szCs w:val="18"/>
              </w:rPr>
            </w:pPr>
            <w:r w:rsidRPr="00BC2ECF">
              <w:rPr>
                <w:rFonts w:cs="Open Sans"/>
                <w:sz w:val="18"/>
                <w:szCs w:val="18"/>
              </w:rPr>
              <w:t xml:space="preserve">8,568 </w:t>
            </w:r>
          </w:p>
        </w:tc>
      </w:tr>
      <w:tr w:rsidR="00BC2ECF" w:rsidRPr="00BC2ECF" w14:paraId="0AE8C275" w14:textId="77777777" w:rsidTr="00E83BF7">
        <w:trPr>
          <w:trHeight w:val="480"/>
        </w:trPr>
        <w:tc>
          <w:tcPr>
            <w:tcW w:w="1999" w:type="pct"/>
            <w:tcBorders>
              <w:top w:val="nil"/>
              <w:left w:val="nil"/>
              <w:bottom w:val="nil"/>
              <w:right w:val="nil"/>
            </w:tcBorders>
            <w:shd w:val="clear" w:color="auto" w:fill="auto"/>
            <w:hideMark/>
          </w:tcPr>
          <w:p w14:paraId="175CFE4C" w14:textId="77777777" w:rsidR="00BC2ECF" w:rsidRPr="00BC2ECF" w:rsidRDefault="00BC2ECF" w:rsidP="00E83BF7">
            <w:pPr>
              <w:spacing w:before="120" w:after="120"/>
              <w:rPr>
                <w:rFonts w:cs="Open Sans"/>
                <w:color w:val="000000"/>
                <w:sz w:val="18"/>
                <w:szCs w:val="18"/>
                <w:lang w:val="en-US"/>
              </w:rPr>
            </w:pPr>
            <w:r w:rsidRPr="00BC2ECF">
              <w:rPr>
                <w:rFonts w:cs="Open Sans"/>
                <w:color w:val="000000"/>
                <w:sz w:val="18"/>
                <w:szCs w:val="18"/>
                <w:lang w:val="en-US"/>
              </w:rPr>
              <w:t>Less: short-term leases not recognised under AASB 16</w:t>
            </w:r>
          </w:p>
        </w:tc>
        <w:tc>
          <w:tcPr>
            <w:tcW w:w="3001" w:type="pct"/>
            <w:tcBorders>
              <w:top w:val="nil"/>
              <w:left w:val="nil"/>
              <w:bottom w:val="nil"/>
              <w:right w:val="nil"/>
            </w:tcBorders>
            <w:shd w:val="clear" w:color="auto" w:fill="auto"/>
            <w:noWrap/>
            <w:vAlign w:val="bottom"/>
            <w:hideMark/>
          </w:tcPr>
          <w:p w14:paraId="65947210" w14:textId="77777777" w:rsidR="00BC2ECF" w:rsidRPr="00BC2ECF" w:rsidRDefault="00BC2ECF" w:rsidP="00E83BF7">
            <w:pPr>
              <w:spacing w:before="120" w:after="120"/>
              <w:jc w:val="right"/>
              <w:rPr>
                <w:rFonts w:cs="Open Sans"/>
                <w:sz w:val="18"/>
                <w:szCs w:val="18"/>
              </w:rPr>
            </w:pPr>
            <w:r w:rsidRPr="00BC2ECF">
              <w:rPr>
                <w:rFonts w:cs="Open Sans"/>
                <w:sz w:val="18"/>
                <w:szCs w:val="18"/>
              </w:rPr>
              <w:t>-</w:t>
            </w:r>
          </w:p>
        </w:tc>
      </w:tr>
      <w:tr w:rsidR="00BC2ECF" w:rsidRPr="00BC2ECF" w14:paraId="3D93B6FA" w14:textId="77777777" w:rsidTr="00E83BF7">
        <w:trPr>
          <w:trHeight w:val="555"/>
        </w:trPr>
        <w:tc>
          <w:tcPr>
            <w:tcW w:w="1999" w:type="pct"/>
            <w:tcBorders>
              <w:top w:val="nil"/>
              <w:left w:val="nil"/>
              <w:right w:val="nil"/>
            </w:tcBorders>
            <w:shd w:val="clear" w:color="auto" w:fill="auto"/>
            <w:hideMark/>
          </w:tcPr>
          <w:p w14:paraId="1E78B289" w14:textId="77777777" w:rsidR="00BC2ECF" w:rsidRPr="00BC2ECF" w:rsidRDefault="00BC2ECF" w:rsidP="00E83BF7">
            <w:pPr>
              <w:spacing w:before="120" w:after="120"/>
              <w:rPr>
                <w:rFonts w:cs="Open Sans"/>
                <w:color w:val="000000"/>
                <w:sz w:val="18"/>
                <w:szCs w:val="18"/>
                <w:lang w:val="en-US"/>
              </w:rPr>
            </w:pPr>
            <w:r w:rsidRPr="00BC2ECF">
              <w:rPr>
                <w:rFonts w:cs="Open Sans"/>
                <w:color w:val="000000"/>
                <w:sz w:val="18"/>
                <w:szCs w:val="18"/>
                <w:lang w:val="en-US"/>
              </w:rPr>
              <w:t>Less: low value leases not recognised under AASB 16</w:t>
            </w:r>
          </w:p>
        </w:tc>
        <w:tc>
          <w:tcPr>
            <w:tcW w:w="3001" w:type="pct"/>
            <w:tcBorders>
              <w:top w:val="nil"/>
              <w:left w:val="nil"/>
              <w:right w:val="nil"/>
            </w:tcBorders>
            <w:shd w:val="clear" w:color="auto" w:fill="auto"/>
            <w:noWrap/>
            <w:vAlign w:val="bottom"/>
            <w:hideMark/>
          </w:tcPr>
          <w:p w14:paraId="1765F5CF" w14:textId="77777777" w:rsidR="00BC2ECF" w:rsidRPr="00BC2ECF" w:rsidRDefault="00BC2ECF" w:rsidP="00E83BF7">
            <w:pPr>
              <w:spacing w:before="120" w:after="120"/>
              <w:jc w:val="right"/>
              <w:rPr>
                <w:rFonts w:cs="Open Sans"/>
                <w:sz w:val="18"/>
                <w:szCs w:val="18"/>
              </w:rPr>
            </w:pPr>
            <w:r w:rsidRPr="00BC2ECF">
              <w:rPr>
                <w:rFonts w:cs="Open Sans"/>
                <w:sz w:val="18"/>
                <w:szCs w:val="18"/>
              </w:rPr>
              <w:t>(73)</w:t>
            </w:r>
          </w:p>
        </w:tc>
      </w:tr>
      <w:tr w:rsidR="00BC2ECF" w:rsidRPr="00BC2ECF" w14:paraId="21FABCAE" w14:textId="77777777" w:rsidTr="00E83BF7">
        <w:trPr>
          <w:trHeight w:val="490"/>
        </w:trPr>
        <w:tc>
          <w:tcPr>
            <w:tcW w:w="1999" w:type="pct"/>
            <w:tcBorders>
              <w:top w:val="nil"/>
              <w:left w:val="nil"/>
              <w:bottom w:val="single" w:sz="4" w:space="0" w:color="auto"/>
              <w:right w:val="nil"/>
            </w:tcBorders>
            <w:shd w:val="clear" w:color="auto" w:fill="auto"/>
            <w:hideMark/>
          </w:tcPr>
          <w:p w14:paraId="66DF782C" w14:textId="77777777" w:rsidR="00BC2ECF" w:rsidRPr="00BC2ECF" w:rsidRDefault="00BC2ECF" w:rsidP="00E83BF7">
            <w:pPr>
              <w:spacing w:before="120" w:after="120"/>
              <w:rPr>
                <w:rFonts w:cs="Open Sans"/>
                <w:color w:val="000000"/>
                <w:sz w:val="18"/>
                <w:szCs w:val="18"/>
                <w:lang w:val="en-US"/>
              </w:rPr>
            </w:pPr>
            <w:r w:rsidRPr="00BC2ECF">
              <w:rPr>
                <w:rFonts w:cs="Open Sans"/>
                <w:color w:val="000000"/>
                <w:sz w:val="18"/>
                <w:szCs w:val="18"/>
                <w:lang w:val="en-US"/>
              </w:rPr>
              <w:t>Plus: effect of extension options reasonably certain to be exercised</w:t>
            </w:r>
          </w:p>
        </w:tc>
        <w:tc>
          <w:tcPr>
            <w:tcW w:w="3001" w:type="pct"/>
            <w:tcBorders>
              <w:top w:val="nil"/>
              <w:left w:val="nil"/>
              <w:bottom w:val="single" w:sz="4" w:space="0" w:color="auto"/>
              <w:right w:val="nil"/>
            </w:tcBorders>
            <w:shd w:val="clear" w:color="auto" w:fill="auto"/>
            <w:noWrap/>
            <w:vAlign w:val="bottom"/>
            <w:hideMark/>
          </w:tcPr>
          <w:p w14:paraId="26122AA5" w14:textId="77777777" w:rsidR="00BC2ECF" w:rsidRPr="00BC2ECF" w:rsidRDefault="00BC2ECF" w:rsidP="00E83BF7">
            <w:pPr>
              <w:spacing w:before="120" w:after="120"/>
              <w:jc w:val="right"/>
              <w:rPr>
                <w:rFonts w:cs="Open Sans"/>
                <w:sz w:val="18"/>
                <w:szCs w:val="18"/>
              </w:rPr>
            </w:pPr>
            <w:r w:rsidRPr="00BC2ECF">
              <w:rPr>
                <w:rFonts w:cs="Open Sans"/>
                <w:sz w:val="18"/>
                <w:szCs w:val="18"/>
                <w:lang w:val="en-US"/>
              </w:rPr>
              <w:t xml:space="preserve"> </w:t>
            </w:r>
            <w:r w:rsidRPr="00BC2ECF">
              <w:rPr>
                <w:rFonts w:cs="Open Sans"/>
                <w:sz w:val="18"/>
                <w:szCs w:val="18"/>
              </w:rPr>
              <w:t>-</w:t>
            </w:r>
          </w:p>
        </w:tc>
      </w:tr>
      <w:tr w:rsidR="00BC2ECF" w:rsidRPr="00BC2ECF" w14:paraId="3A12B495" w14:textId="77777777" w:rsidTr="00E83BF7">
        <w:trPr>
          <w:trHeight w:val="283"/>
        </w:trPr>
        <w:tc>
          <w:tcPr>
            <w:tcW w:w="1999" w:type="pct"/>
            <w:tcBorders>
              <w:top w:val="single" w:sz="4" w:space="0" w:color="auto"/>
              <w:left w:val="nil"/>
              <w:bottom w:val="single" w:sz="4" w:space="0" w:color="auto"/>
              <w:right w:val="nil"/>
            </w:tcBorders>
            <w:shd w:val="clear" w:color="auto" w:fill="auto"/>
            <w:hideMark/>
          </w:tcPr>
          <w:p w14:paraId="2B2536A7" w14:textId="77777777" w:rsidR="00BC2ECF" w:rsidRPr="00BC2ECF" w:rsidRDefault="00BC2ECF" w:rsidP="00E83BF7">
            <w:pPr>
              <w:spacing w:before="120" w:after="120"/>
              <w:rPr>
                <w:rFonts w:cs="Open Sans"/>
                <w:b/>
                <w:bCs/>
                <w:color w:val="000000"/>
                <w:sz w:val="18"/>
                <w:szCs w:val="18"/>
              </w:rPr>
            </w:pPr>
            <w:r w:rsidRPr="00BC2ECF">
              <w:rPr>
                <w:rFonts w:cs="Open Sans"/>
                <w:b/>
                <w:bCs/>
                <w:color w:val="000000"/>
                <w:sz w:val="18"/>
                <w:szCs w:val="18"/>
              </w:rPr>
              <w:t>Undiscounted lease payments</w:t>
            </w:r>
          </w:p>
        </w:tc>
        <w:tc>
          <w:tcPr>
            <w:tcW w:w="3001" w:type="pct"/>
            <w:tcBorders>
              <w:top w:val="single" w:sz="4" w:space="0" w:color="auto"/>
              <w:left w:val="nil"/>
              <w:bottom w:val="single" w:sz="4" w:space="0" w:color="auto"/>
              <w:right w:val="nil"/>
            </w:tcBorders>
            <w:shd w:val="clear" w:color="auto" w:fill="auto"/>
            <w:noWrap/>
            <w:vAlign w:val="bottom"/>
            <w:hideMark/>
          </w:tcPr>
          <w:p w14:paraId="4DAE7D88" w14:textId="77777777" w:rsidR="00BC2ECF" w:rsidRPr="00BC2ECF" w:rsidRDefault="00BC2ECF" w:rsidP="00E83BF7">
            <w:pPr>
              <w:spacing w:before="120" w:after="120"/>
              <w:jc w:val="right"/>
              <w:rPr>
                <w:rFonts w:cs="Open Sans"/>
                <w:b/>
                <w:bCs/>
                <w:sz w:val="18"/>
                <w:szCs w:val="18"/>
              </w:rPr>
            </w:pPr>
            <w:r w:rsidRPr="00BC2ECF">
              <w:rPr>
                <w:rFonts w:cs="Open Sans"/>
                <w:b/>
                <w:bCs/>
                <w:sz w:val="18"/>
                <w:szCs w:val="18"/>
              </w:rPr>
              <w:t xml:space="preserve">8,495 </w:t>
            </w:r>
          </w:p>
        </w:tc>
      </w:tr>
      <w:tr w:rsidR="00BC2ECF" w:rsidRPr="00BC2ECF" w14:paraId="2BC4F51C" w14:textId="77777777" w:rsidTr="00E83BF7">
        <w:trPr>
          <w:trHeight w:val="720"/>
        </w:trPr>
        <w:tc>
          <w:tcPr>
            <w:tcW w:w="1999" w:type="pct"/>
            <w:tcBorders>
              <w:top w:val="single" w:sz="4" w:space="0" w:color="auto"/>
              <w:left w:val="nil"/>
              <w:right w:val="nil"/>
            </w:tcBorders>
            <w:shd w:val="clear" w:color="auto" w:fill="auto"/>
            <w:vAlign w:val="bottom"/>
            <w:hideMark/>
          </w:tcPr>
          <w:p w14:paraId="7AA67A5D" w14:textId="77777777" w:rsidR="00BC2ECF" w:rsidRPr="00BC2ECF" w:rsidRDefault="00BC2ECF" w:rsidP="00E83BF7">
            <w:pPr>
              <w:spacing w:before="120" w:after="120"/>
              <w:rPr>
                <w:rFonts w:cs="Open Sans"/>
                <w:color w:val="000000"/>
                <w:sz w:val="18"/>
                <w:szCs w:val="18"/>
                <w:lang w:val="en-US"/>
              </w:rPr>
            </w:pPr>
            <w:r w:rsidRPr="00BC2ECF">
              <w:rPr>
                <w:rFonts w:cs="Open Sans"/>
                <w:color w:val="000000"/>
                <w:sz w:val="18"/>
                <w:szCs w:val="18"/>
                <w:lang w:val="en-US"/>
              </w:rPr>
              <w:t>Less: effect of discounting using the incremental borrowing rate as at the date of initial application</w:t>
            </w:r>
          </w:p>
        </w:tc>
        <w:tc>
          <w:tcPr>
            <w:tcW w:w="3001" w:type="pct"/>
            <w:tcBorders>
              <w:top w:val="single" w:sz="4" w:space="0" w:color="auto"/>
              <w:left w:val="nil"/>
              <w:right w:val="nil"/>
            </w:tcBorders>
            <w:shd w:val="clear" w:color="auto" w:fill="auto"/>
            <w:noWrap/>
            <w:vAlign w:val="bottom"/>
            <w:hideMark/>
          </w:tcPr>
          <w:p w14:paraId="5FB13180" w14:textId="77777777" w:rsidR="00BC2ECF" w:rsidRPr="00BC2ECF" w:rsidRDefault="00BC2ECF" w:rsidP="00E83BF7">
            <w:pPr>
              <w:spacing w:before="120" w:after="120"/>
              <w:jc w:val="right"/>
              <w:rPr>
                <w:rFonts w:cs="Open Sans"/>
                <w:sz w:val="18"/>
                <w:szCs w:val="18"/>
              </w:rPr>
            </w:pPr>
            <w:r w:rsidRPr="00BC2ECF">
              <w:rPr>
                <w:rFonts w:cs="Open Sans"/>
                <w:sz w:val="18"/>
                <w:szCs w:val="18"/>
                <w:lang w:val="en-US"/>
              </w:rPr>
              <w:t xml:space="preserve"> </w:t>
            </w:r>
            <w:r w:rsidRPr="00BC2ECF">
              <w:rPr>
                <w:rFonts w:cs="Open Sans"/>
                <w:sz w:val="18"/>
                <w:szCs w:val="18"/>
              </w:rPr>
              <w:t>-</w:t>
            </w:r>
          </w:p>
        </w:tc>
      </w:tr>
      <w:tr w:rsidR="00BC2ECF" w:rsidRPr="00BC2ECF" w14:paraId="58CB3445" w14:textId="77777777" w:rsidTr="00E83BF7">
        <w:trPr>
          <w:trHeight w:val="570"/>
        </w:trPr>
        <w:tc>
          <w:tcPr>
            <w:tcW w:w="1999" w:type="pct"/>
            <w:tcBorders>
              <w:top w:val="nil"/>
              <w:left w:val="nil"/>
              <w:right w:val="nil"/>
            </w:tcBorders>
            <w:shd w:val="clear" w:color="auto" w:fill="auto"/>
            <w:vAlign w:val="bottom"/>
            <w:hideMark/>
          </w:tcPr>
          <w:p w14:paraId="3DFC0572" w14:textId="77777777" w:rsidR="00BC2ECF" w:rsidRPr="00BC2ECF" w:rsidRDefault="00BC2ECF" w:rsidP="00E83BF7">
            <w:pPr>
              <w:spacing w:before="120" w:after="120"/>
              <w:rPr>
                <w:rFonts w:cs="Open Sans"/>
                <w:color w:val="000000"/>
                <w:sz w:val="18"/>
                <w:szCs w:val="18"/>
                <w:lang w:val="en-US"/>
              </w:rPr>
            </w:pPr>
            <w:r w:rsidRPr="00BC2ECF">
              <w:rPr>
                <w:rFonts w:cs="Open Sans"/>
                <w:color w:val="000000"/>
                <w:sz w:val="18"/>
                <w:szCs w:val="18"/>
                <w:lang w:val="en-US"/>
              </w:rPr>
              <w:t>Less: Other expenses included as part of operating lease commitments</w:t>
            </w:r>
          </w:p>
        </w:tc>
        <w:tc>
          <w:tcPr>
            <w:tcW w:w="3001" w:type="pct"/>
            <w:tcBorders>
              <w:top w:val="nil"/>
              <w:left w:val="nil"/>
              <w:right w:val="nil"/>
            </w:tcBorders>
            <w:shd w:val="clear" w:color="auto" w:fill="auto"/>
            <w:noWrap/>
            <w:vAlign w:val="bottom"/>
            <w:hideMark/>
          </w:tcPr>
          <w:p w14:paraId="0869AAD4" w14:textId="77777777" w:rsidR="00BC2ECF" w:rsidRPr="00BC2ECF" w:rsidRDefault="00BC2ECF" w:rsidP="00E83BF7">
            <w:pPr>
              <w:spacing w:before="120" w:after="120"/>
              <w:jc w:val="right"/>
              <w:rPr>
                <w:rFonts w:cs="Open Sans"/>
                <w:sz w:val="18"/>
                <w:szCs w:val="18"/>
              </w:rPr>
            </w:pPr>
            <w:r w:rsidRPr="00BC2ECF">
              <w:rPr>
                <w:rFonts w:cs="Open Sans"/>
                <w:sz w:val="18"/>
                <w:szCs w:val="18"/>
              </w:rPr>
              <w:t>(2,544)</w:t>
            </w:r>
          </w:p>
        </w:tc>
      </w:tr>
      <w:tr w:rsidR="00BC2ECF" w:rsidRPr="00BC2ECF" w14:paraId="63F3CF3B" w14:textId="77777777" w:rsidTr="00E83BF7">
        <w:trPr>
          <w:trHeight w:val="343"/>
        </w:trPr>
        <w:tc>
          <w:tcPr>
            <w:tcW w:w="1999" w:type="pct"/>
            <w:tcBorders>
              <w:left w:val="nil"/>
              <w:right w:val="nil"/>
            </w:tcBorders>
            <w:shd w:val="clear" w:color="auto" w:fill="auto"/>
            <w:vAlign w:val="bottom"/>
            <w:hideMark/>
          </w:tcPr>
          <w:p w14:paraId="06A1302F" w14:textId="77777777" w:rsidR="00BC2ECF" w:rsidRPr="00BC2ECF" w:rsidRDefault="00BC2ECF" w:rsidP="00E83BF7">
            <w:pPr>
              <w:spacing w:before="120" w:after="120"/>
              <w:rPr>
                <w:rFonts w:cs="Open Sans"/>
                <w:b/>
                <w:bCs/>
                <w:color w:val="000000"/>
                <w:sz w:val="18"/>
                <w:szCs w:val="18"/>
                <w:lang w:val="en-US"/>
              </w:rPr>
            </w:pPr>
            <w:r w:rsidRPr="00BC2ECF">
              <w:rPr>
                <w:rFonts w:cs="Open Sans"/>
                <w:b/>
                <w:bCs/>
                <w:color w:val="000000"/>
                <w:sz w:val="18"/>
                <w:szCs w:val="18"/>
                <w:lang w:val="en-US"/>
              </w:rPr>
              <w:t>Lease liabilities recognised at 1 July 2019</w:t>
            </w:r>
          </w:p>
        </w:tc>
        <w:tc>
          <w:tcPr>
            <w:tcW w:w="3001" w:type="pct"/>
            <w:tcBorders>
              <w:left w:val="nil"/>
              <w:right w:val="nil"/>
            </w:tcBorders>
            <w:shd w:val="clear" w:color="auto" w:fill="auto"/>
            <w:noWrap/>
            <w:vAlign w:val="bottom"/>
            <w:hideMark/>
          </w:tcPr>
          <w:p w14:paraId="70C22AE0" w14:textId="77777777" w:rsidR="00BC2ECF" w:rsidRPr="00BC2ECF" w:rsidRDefault="00BC2ECF" w:rsidP="00E83BF7">
            <w:pPr>
              <w:spacing w:before="120" w:after="120"/>
              <w:jc w:val="right"/>
              <w:rPr>
                <w:rFonts w:cs="Open Sans"/>
                <w:b/>
                <w:bCs/>
                <w:sz w:val="18"/>
                <w:szCs w:val="18"/>
              </w:rPr>
            </w:pPr>
            <w:r w:rsidRPr="00BC2ECF">
              <w:rPr>
                <w:rFonts w:cs="Open Sans"/>
                <w:b/>
                <w:bCs/>
                <w:sz w:val="18"/>
                <w:szCs w:val="18"/>
              </w:rPr>
              <w:t xml:space="preserve">5,951 </w:t>
            </w:r>
          </w:p>
        </w:tc>
      </w:tr>
    </w:tbl>
    <w:p w14:paraId="1B61EE04" w14:textId="77777777" w:rsidR="00BC2ECF" w:rsidRPr="00BC2ECF" w:rsidRDefault="00BC2ECF" w:rsidP="00BC2ECF">
      <w:pPr>
        <w:rPr>
          <w:rFonts w:cs="Open Sans"/>
          <w:sz w:val="18"/>
          <w:szCs w:val="18"/>
          <w:lang w:val="en-US"/>
        </w:rPr>
      </w:pPr>
    </w:p>
    <w:p w14:paraId="16F4D24B" w14:textId="77777777" w:rsidR="00BC2ECF" w:rsidRPr="00BC2ECF" w:rsidRDefault="00BC2ECF" w:rsidP="00BC2ECF">
      <w:pPr>
        <w:pStyle w:val="FSHeadingBodyBold"/>
      </w:pPr>
      <w:r w:rsidRPr="00BC2ECF">
        <w:t>Taxation</w:t>
      </w:r>
    </w:p>
    <w:p w14:paraId="49343B9F" w14:textId="77777777" w:rsidR="00BC2ECF" w:rsidRPr="00BC2ECF" w:rsidRDefault="00BC2ECF" w:rsidP="00BC2ECF">
      <w:pPr>
        <w:spacing w:before="120"/>
        <w:rPr>
          <w:rFonts w:cs="Open Sans"/>
          <w:b/>
          <w:bCs/>
          <w:color w:val="009560"/>
          <w:sz w:val="18"/>
          <w:szCs w:val="18"/>
          <w:lang w:val="en-US"/>
        </w:rPr>
      </w:pPr>
      <w:r w:rsidRPr="00BC2ECF">
        <w:rPr>
          <w:rFonts w:cs="Open Sans"/>
          <w:color w:val="000000"/>
          <w:sz w:val="18"/>
          <w:szCs w:val="18"/>
          <w:lang w:val="en-US"/>
        </w:rPr>
        <w:t>The entity is exempt from all forms of taxation except Fringe Benefits Tax (FBT) and the Goods and Services Tax (GST).</w:t>
      </w:r>
    </w:p>
    <w:p w14:paraId="73E01B53" w14:textId="77777777" w:rsidR="00BC2ECF" w:rsidRPr="00BC2ECF" w:rsidRDefault="00BC2ECF" w:rsidP="00BC2ECF">
      <w:pPr>
        <w:pStyle w:val="FSHeadingBodyBold"/>
      </w:pPr>
      <w:r w:rsidRPr="00BC2ECF">
        <w:t>Events After the Reporting Period</w:t>
      </w:r>
    </w:p>
    <w:p w14:paraId="778533D0" w14:textId="77777777" w:rsidR="00BC2ECF" w:rsidRPr="00BC2ECF" w:rsidRDefault="00BC2ECF" w:rsidP="00BC2ECF">
      <w:pPr>
        <w:rPr>
          <w:rFonts w:cs="Open Sans"/>
          <w:sz w:val="18"/>
          <w:szCs w:val="18"/>
          <w:lang w:val="en-US"/>
        </w:rPr>
      </w:pPr>
      <w:r w:rsidRPr="00BC2ECF">
        <w:rPr>
          <w:rFonts w:cs="Open Sans"/>
          <w:sz w:val="18"/>
          <w:szCs w:val="18"/>
          <w:lang w:val="en-US"/>
        </w:rPr>
        <w:t>The Commission is not aware of any significant events that have occurred since balance date that warrant disclosure in these financial statements.</w:t>
      </w:r>
    </w:p>
    <w:p w14:paraId="4C21ABB9" w14:textId="77777777" w:rsidR="00BC2ECF" w:rsidRPr="00BC2ECF" w:rsidRDefault="00BC2ECF" w:rsidP="00BC2ECF">
      <w:pPr>
        <w:rPr>
          <w:rFonts w:cs="Open Sans"/>
          <w:sz w:val="18"/>
          <w:szCs w:val="18"/>
          <w:lang w:val="en-US"/>
        </w:rPr>
      </w:pPr>
    </w:p>
    <w:p w14:paraId="42C5A71B" w14:textId="77777777" w:rsidR="00BC2ECF" w:rsidRPr="00BC2ECF" w:rsidRDefault="00BC2ECF" w:rsidP="00BC2ECF">
      <w:pPr>
        <w:rPr>
          <w:rFonts w:cs="Open Sans"/>
          <w:sz w:val="18"/>
          <w:szCs w:val="18"/>
          <w:lang w:val="en-US"/>
        </w:rPr>
      </w:pPr>
      <w:r w:rsidRPr="00BC2ECF">
        <w:rPr>
          <w:rFonts w:cs="Open Sans"/>
          <w:sz w:val="18"/>
          <w:szCs w:val="18"/>
          <w:lang w:val="en-US"/>
        </w:rPr>
        <w:br w:type="page"/>
      </w:r>
    </w:p>
    <w:p w14:paraId="33A89AEA" w14:textId="77777777" w:rsidR="00BC2ECF" w:rsidRPr="00BC2ECF" w:rsidRDefault="00BC2ECF" w:rsidP="00BC2ECF">
      <w:pPr>
        <w:rPr>
          <w:rFonts w:cs="Open Sans"/>
          <w:sz w:val="18"/>
          <w:szCs w:val="18"/>
          <w:lang w:val="en-US"/>
        </w:rPr>
      </w:pPr>
    </w:p>
    <w:tbl>
      <w:tblPr>
        <w:tblW w:w="9060" w:type="dxa"/>
        <w:tblCellMar>
          <w:left w:w="70" w:type="dxa"/>
          <w:right w:w="70" w:type="dxa"/>
        </w:tblCellMar>
        <w:tblLook w:val="04A0" w:firstRow="1" w:lastRow="0" w:firstColumn="1" w:lastColumn="0" w:noHBand="0" w:noVBand="1"/>
      </w:tblPr>
      <w:tblGrid>
        <w:gridCol w:w="4920"/>
        <w:gridCol w:w="1380"/>
        <w:gridCol w:w="1380"/>
        <w:gridCol w:w="1380"/>
      </w:tblGrid>
      <w:tr w:rsidR="00BC2ECF" w:rsidRPr="00BC2ECF" w14:paraId="1286C734" w14:textId="77777777" w:rsidTr="00E83BF7">
        <w:trPr>
          <w:trHeight w:val="975"/>
        </w:trPr>
        <w:tc>
          <w:tcPr>
            <w:tcW w:w="4920" w:type="dxa"/>
            <w:tcBorders>
              <w:top w:val="nil"/>
              <w:left w:val="nil"/>
              <w:right w:val="nil"/>
            </w:tcBorders>
            <w:shd w:val="clear" w:color="000000" w:fill="FFFFFF"/>
            <w:vAlign w:val="bottom"/>
            <w:hideMark/>
          </w:tcPr>
          <w:p w14:paraId="664BD042" w14:textId="77777777" w:rsidR="00BC2ECF" w:rsidRPr="00BC2ECF" w:rsidRDefault="00BC2ECF" w:rsidP="002A0451">
            <w:pPr>
              <w:spacing w:before="60" w:after="60"/>
              <w:rPr>
                <w:rFonts w:cs="Open Sans"/>
                <w:b/>
                <w:bCs/>
                <w:sz w:val="18"/>
                <w:szCs w:val="18"/>
              </w:rPr>
            </w:pPr>
            <w:r w:rsidRPr="00BC2ECF">
              <w:rPr>
                <w:rFonts w:cs="Open Sans"/>
                <w:b/>
                <w:bCs/>
                <w:sz w:val="18"/>
                <w:szCs w:val="18"/>
              </w:rPr>
              <w:t>Transitional disclosure</w:t>
            </w:r>
          </w:p>
        </w:tc>
        <w:tc>
          <w:tcPr>
            <w:tcW w:w="1380" w:type="dxa"/>
            <w:tcBorders>
              <w:top w:val="nil"/>
              <w:left w:val="nil"/>
              <w:right w:val="nil"/>
            </w:tcBorders>
            <w:shd w:val="clear" w:color="000000" w:fill="FFFFFF"/>
            <w:vAlign w:val="bottom"/>
            <w:hideMark/>
          </w:tcPr>
          <w:p w14:paraId="0581583C"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AASB 15 / AASB 1058</w:t>
            </w:r>
          </w:p>
          <w:p w14:paraId="4E22AA9F"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$’000</w:t>
            </w:r>
          </w:p>
        </w:tc>
        <w:tc>
          <w:tcPr>
            <w:tcW w:w="1380" w:type="dxa"/>
            <w:tcBorders>
              <w:top w:val="nil"/>
              <w:left w:val="nil"/>
              <w:right w:val="nil"/>
            </w:tcBorders>
            <w:shd w:val="clear" w:color="000000" w:fill="FFFFFF"/>
            <w:vAlign w:val="bottom"/>
            <w:hideMark/>
          </w:tcPr>
          <w:p w14:paraId="22F871C7"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Previous AAS</w:t>
            </w:r>
          </w:p>
          <w:p w14:paraId="303194DE"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$’000</w:t>
            </w:r>
          </w:p>
        </w:tc>
        <w:tc>
          <w:tcPr>
            <w:tcW w:w="1380" w:type="dxa"/>
            <w:tcBorders>
              <w:top w:val="nil"/>
              <w:left w:val="nil"/>
              <w:right w:val="nil"/>
            </w:tcBorders>
            <w:shd w:val="clear" w:color="000000" w:fill="FFFFFF"/>
            <w:vAlign w:val="bottom"/>
            <w:hideMark/>
          </w:tcPr>
          <w:p w14:paraId="7928DD9D" w14:textId="77777777" w:rsidR="00BC2ECF" w:rsidRPr="00BC2ECF" w:rsidRDefault="00BC2ECF" w:rsidP="002A0451">
            <w:pPr>
              <w:spacing w:before="60" w:after="60"/>
              <w:jc w:val="right"/>
              <w:rPr>
                <w:rFonts w:cs="Open Sans"/>
                <w:sz w:val="18"/>
                <w:szCs w:val="18"/>
              </w:rPr>
            </w:pPr>
            <w:r w:rsidRPr="00BC2ECF">
              <w:rPr>
                <w:rFonts w:cs="Open Sans"/>
                <w:sz w:val="18"/>
                <w:szCs w:val="18"/>
              </w:rPr>
              <w:t>Increase / (decrease)</w:t>
            </w:r>
          </w:p>
          <w:p w14:paraId="2FCACF7D" w14:textId="77777777" w:rsidR="00BC2ECF" w:rsidRPr="00BC2ECF" w:rsidRDefault="00BC2ECF" w:rsidP="002A0451">
            <w:pPr>
              <w:spacing w:before="60" w:after="60"/>
              <w:jc w:val="right"/>
              <w:rPr>
                <w:rFonts w:cs="Open Sans"/>
                <w:sz w:val="18"/>
                <w:szCs w:val="18"/>
              </w:rPr>
            </w:pPr>
            <w:r w:rsidRPr="00BC2ECF">
              <w:rPr>
                <w:rFonts w:cs="Open Sans"/>
                <w:sz w:val="18"/>
                <w:szCs w:val="18"/>
              </w:rPr>
              <w:t>$’000</w:t>
            </w:r>
          </w:p>
        </w:tc>
      </w:tr>
      <w:tr w:rsidR="00BC2ECF" w:rsidRPr="00BC2ECF" w14:paraId="03653CA9" w14:textId="77777777" w:rsidTr="00E83BF7">
        <w:trPr>
          <w:trHeight w:val="145"/>
        </w:trPr>
        <w:tc>
          <w:tcPr>
            <w:tcW w:w="9060" w:type="dxa"/>
            <w:gridSpan w:val="4"/>
            <w:tcBorders>
              <w:top w:val="single" w:sz="18" w:space="0" w:color="auto"/>
              <w:left w:val="nil"/>
              <w:bottom w:val="nil"/>
              <w:right w:val="nil"/>
            </w:tcBorders>
            <w:shd w:val="clear" w:color="000000" w:fill="FFFFFF"/>
            <w:noWrap/>
            <w:vAlign w:val="bottom"/>
            <w:hideMark/>
          </w:tcPr>
          <w:p w14:paraId="5794D2BB" w14:textId="77777777" w:rsidR="00BC2ECF" w:rsidRPr="00BC2ECF" w:rsidRDefault="00BC2ECF" w:rsidP="002A0451">
            <w:pPr>
              <w:spacing w:before="60" w:after="60"/>
              <w:rPr>
                <w:rFonts w:cs="Open Sans"/>
                <w:sz w:val="18"/>
                <w:szCs w:val="18"/>
              </w:rPr>
            </w:pPr>
          </w:p>
        </w:tc>
      </w:tr>
      <w:tr w:rsidR="00BC2ECF" w:rsidRPr="00BC2ECF" w14:paraId="3BEEE5BC" w14:textId="77777777" w:rsidTr="00E83BF7">
        <w:trPr>
          <w:trHeight w:val="240"/>
        </w:trPr>
        <w:tc>
          <w:tcPr>
            <w:tcW w:w="4920" w:type="dxa"/>
            <w:tcBorders>
              <w:top w:val="nil"/>
              <w:left w:val="nil"/>
              <w:right w:val="nil"/>
            </w:tcBorders>
            <w:shd w:val="clear" w:color="000000" w:fill="FFFFFF"/>
            <w:hideMark/>
          </w:tcPr>
          <w:p w14:paraId="5DD4C203" w14:textId="77777777" w:rsidR="00BC2ECF" w:rsidRPr="00BC2ECF" w:rsidRDefault="00BC2ECF" w:rsidP="002A0451">
            <w:pPr>
              <w:spacing w:before="60" w:after="60"/>
              <w:rPr>
                <w:rFonts w:cs="Open Sans"/>
                <w:b/>
                <w:bCs/>
                <w:sz w:val="18"/>
                <w:szCs w:val="18"/>
              </w:rPr>
            </w:pPr>
            <w:r w:rsidRPr="00BC2ECF">
              <w:rPr>
                <w:rFonts w:cs="Open Sans"/>
                <w:b/>
                <w:bCs/>
                <w:color w:val="107896"/>
                <w:sz w:val="18"/>
                <w:szCs w:val="18"/>
              </w:rPr>
              <w:t>EXPENSES</w:t>
            </w:r>
          </w:p>
        </w:tc>
        <w:tc>
          <w:tcPr>
            <w:tcW w:w="1380" w:type="dxa"/>
            <w:tcBorders>
              <w:top w:val="nil"/>
              <w:left w:val="nil"/>
              <w:right w:val="nil"/>
            </w:tcBorders>
            <w:shd w:val="clear" w:color="000000" w:fill="FFFFFF"/>
            <w:hideMark/>
          </w:tcPr>
          <w:p w14:paraId="4623C3C8" w14:textId="77777777" w:rsidR="00BC2ECF" w:rsidRPr="00BC2ECF" w:rsidRDefault="00BC2ECF" w:rsidP="002A0451">
            <w:pPr>
              <w:spacing w:before="60" w:after="60"/>
              <w:jc w:val="right"/>
              <w:rPr>
                <w:rFonts w:cs="Open Sans"/>
                <w:sz w:val="18"/>
                <w:szCs w:val="18"/>
                <w:u w:val="single"/>
              </w:rPr>
            </w:pPr>
            <w:r w:rsidRPr="00BC2ECF">
              <w:rPr>
                <w:rFonts w:cs="Open Sans"/>
                <w:sz w:val="18"/>
                <w:szCs w:val="18"/>
                <w:u w:val="single"/>
              </w:rPr>
              <w:t> </w:t>
            </w:r>
          </w:p>
        </w:tc>
        <w:tc>
          <w:tcPr>
            <w:tcW w:w="1380" w:type="dxa"/>
            <w:tcBorders>
              <w:top w:val="nil"/>
              <w:left w:val="nil"/>
              <w:right w:val="nil"/>
            </w:tcBorders>
            <w:shd w:val="clear" w:color="000000" w:fill="FFFFFF"/>
            <w:hideMark/>
          </w:tcPr>
          <w:p w14:paraId="651AAF90" w14:textId="77777777" w:rsidR="00BC2ECF" w:rsidRPr="00BC2ECF" w:rsidRDefault="00BC2ECF" w:rsidP="002A0451">
            <w:pPr>
              <w:spacing w:before="60" w:after="60"/>
              <w:jc w:val="right"/>
              <w:rPr>
                <w:rFonts w:cs="Open Sans"/>
                <w:sz w:val="18"/>
                <w:szCs w:val="18"/>
                <w:u w:val="single"/>
              </w:rPr>
            </w:pPr>
            <w:r w:rsidRPr="00BC2ECF">
              <w:rPr>
                <w:rFonts w:cs="Open Sans"/>
                <w:sz w:val="18"/>
                <w:szCs w:val="18"/>
                <w:u w:val="single"/>
              </w:rPr>
              <w:t> </w:t>
            </w:r>
          </w:p>
        </w:tc>
        <w:tc>
          <w:tcPr>
            <w:tcW w:w="1380" w:type="dxa"/>
            <w:tcBorders>
              <w:top w:val="nil"/>
              <w:left w:val="nil"/>
              <w:right w:val="nil"/>
            </w:tcBorders>
            <w:shd w:val="clear" w:color="000000" w:fill="FFFFFF"/>
            <w:vAlign w:val="bottom"/>
            <w:hideMark/>
          </w:tcPr>
          <w:p w14:paraId="4BCE1455"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 </w:t>
            </w:r>
          </w:p>
        </w:tc>
      </w:tr>
      <w:tr w:rsidR="00BC2ECF" w:rsidRPr="00BC2ECF" w14:paraId="35E3FC99" w14:textId="77777777" w:rsidTr="00E83BF7">
        <w:trPr>
          <w:trHeight w:val="240"/>
        </w:trPr>
        <w:tc>
          <w:tcPr>
            <w:tcW w:w="4920" w:type="dxa"/>
            <w:tcBorders>
              <w:top w:val="nil"/>
              <w:left w:val="nil"/>
              <w:bottom w:val="single" w:sz="4" w:space="0" w:color="auto"/>
              <w:right w:val="nil"/>
            </w:tcBorders>
            <w:shd w:val="clear" w:color="000000" w:fill="FFFFFF"/>
            <w:hideMark/>
          </w:tcPr>
          <w:p w14:paraId="56F02381" w14:textId="77777777" w:rsidR="00BC2ECF" w:rsidRPr="00BC2ECF" w:rsidRDefault="00BC2ECF" w:rsidP="002A0451">
            <w:pPr>
              <w:spacing w:before="60" w:after="60"/>
              <w:rPr>
                <w:rFonts w:cs="Open Sans"/>
                <w:sz w:val="18"/>
                <w:szCs w:val="18"/>
              </w:rPr>
            </w:pPr>
            <w:r w:rsidRPr="00BC2ECF">
              <w:rPr>
                <w:rFonts w:cs="Open Sans"/>
                <w:sz w:val="18"/>
                <w:szCs w:val="18"/>
              </w:rPr>
              <w:t>Employee benefits and Suppliers</w:t>
            </w:r>
          </w:p>
        </w:tc>
        <w:tc>
          <w:tcPr>
            <w:tcW w:w="1380" w:type="dxa"/>
            <w:tcBorders>
              <w:top w:val="nil"/>
              <w:left w:val="nil"/>
              <w:bottom w:val="single" w:sz="4" w:space="0" w:color="auto"/>
              <w:right w:val="nil"/>
            </w:tcBorders>
            <w:shd w:val="clear" w:color="000000" w:fill="FFFFFF"/>
            <w:noWrap/>
            <w:vAlign w:val="bottom"/>
            <w:hideMark/>
          </w:tcPr>
          <w:p w14:paraId="558EED45"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 xml:space="preserve">5,408 </w:t>
            </w:r>
          </w:p>
        </w:tc>
        <w:tc>
          <w:tcPr>
            <w:tcW w:w="1380" w:type="dxa"/>
            <w:tcBorders>
              <w:top w:val="nil"/>
              <w:left w:val="nil"/>
              <w:bottom w:val="single" w:sz="4" w:space="0" w:color="auto"/>
              <w:right w:val="nil"/>
            </w:tcBorders>
            <w:shd w:val="clear" w:color="000000" w:fill="FFFFFF"/>
            <w:noWrap/>
            <w:vAlign w:val="bottom"/>
            <w:hideMark/>
          </w:tcPr>
          <w:p w14:paraId="67314F00"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 xml:space="preserve">5,408 </w:t>
            </w:r>
          </w:p>
        </w:tc>
        <w:tc>
          <w:tcPr>
            <w:tcW w:w="1380" w:type="dxa"/>
            <w:tcBorders>
              <w:top w:val="nil"/>
              <w:left w:val="nil"/>
              <w:bottom w:val="single" w:sz="4" w:space="0" w:color="auto"/>
              <w:right w:val="nil"/>
            </w:tcBorders>
            <w:shd w:val="clear" w:color="000000" w:fill="FFFFFF"/>
            <w:vAlign w:val="bottom"/>
            <w:hideMark/>
          </w:tcPr>
          <w:p w14:paraId="69B09228"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 xml:space="preserve"> -</w:t>
            </w:r>
          </w:p>
        </w:tc>
      </w:tr>
      <w:tr w:rsidR="00BC2ECF" w:rsidRPr="00BC2ECF" w14:paraId="12F3C449" w14:textId="77777777" w:rsidTr="00E83BF7">
        <w:trPr>
          <w:trHeight w:val="240"/>
        </w:trPr>
        <w:tc>
          <w:tcPr>
            <w:tcW w:w="4920" w:type="dxa"/>
            <w:tcBorders>
              <w:top w:val="single" w:sz="4" w:space="0" w:color="auto"/>
              <w:left w:val="nil"/>
              <w:bottom w:val="single" w:sz="4" w:space="0" w:color="auto"/>
              <w:right w:val="nil"/>
            </w:tcBorders>
            <w:shd w:val="clear" w:color="000000" w:fill="FFFFFF"/>
            <w:hideMark/>
          </w:tcPr>
          <w:p w14:paraId="065E3AEC" w14:textId="77777777" w:rsidR="00BC2ECF" w:rsidRPr="00BC2ECF" w:rsidRDefault="00BC2ECF" w:rsidP="002A0451">
            <w:pPr>
              <w:spacing w:before="60" w:after="60"/>
              <w:rPr>
                <w:rFonts w:cs="Open Sans"/>
                <w:b/>
                <w:bCs/>
                <w:sz w:val="18"/>
                <w:szCs w:val="18"/>
              </w:rPr>
            </w:pPr>
            <w:r w:rsidRPr="00BC2ECF">
              <w:rPr>
                <w:rFonts w:cs="Open Sans"/>
                <w:b/>
                <w:bCs/>
                <w:sz w:val="18"/>
                <w:szCs w:val="18"/>
              </w:rPr>
              <w:t>Total Expenses</w:t>
            </w:r>
          </w:p>
        </w:tc>
        <w:tc>
          <w:tcPr>
            <w:tcW w:w="1380" w:type="dxa"/>
            <w:tcBorders>
              <w:top w:val="single" w:sz="4" w:space="0" w:color="auto"/>
              <w:left w:val="nil"/>
              <w:bottom w:val="single" w:sz="4" w:space="0" w:color="auto"/>
              <w:right w:val="nil"/>
            </w:tcBorders>
            <w:shd w:val="clear" w:color="000000" w:fill="FFFFFF"/>
            <w:noWrap/>
            <w:vAlign w:val="bottom"/>
            <w:hideMark/>
          </w:tcPr>
          <w:p w14:paraId="68073232"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 xml:space="preserve">5,408 </w:t>
            </w:r>
          </w:p>
        </w:tc>
        <w:tc>
          <w:tcPr>
            <w:tcW w:w="1380" w:type="dxa"/>
            <w:tcBorders>
              <w:top w:val="single" w:sz="4" w:space="0" w:color="auto"/>
              <w:left w:val="nil"/>
              <w:bottom w:val="single" w:sz="4" w:space="0" w:color="auto"/>
              <w:right w:val="nil"/>
            </w:tcBorders>
            <w:shd w:val="clear" w:color="000000" w:fill="FFFFFF"/>
            <w:noWrap/>
            <w:vAlign w:val="bottom"/>
            <w:hideMark/>
          </w:tcPr>
          <w:p w14:paraId="771D866C"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 xml:space="preserve">5,408 </w:t>
            </w:r>
          </w:p>
        </w:tc>
        <w:tc>
          <w:tcPr>
            <w:tcW w:w="1380" w:type="dxa"/>
            <w:tcBorders>
              <w:top w:val="single" w:sz="4" w:space="0" w:color="auto"/>
              <w:left w:val="nil"/>
              <w:bottom w:val="single" w:sz="4" w:space="0" w:color="auto"/>
              <w:right w:val="nil"/>
            </w:tcBorders>
            <w:shd w:val="clear" w:color="000000" w:fill="FFFFFF"/>
            <w:noWrap/>
            <w:vAlign w:val="bottom"/>
            <w:hideMark/>
          </w:tcPr>
          <w:p w14:paraId="42BACA68" w14:textId="77777777" w:rsidR="00BC2ECF" w:rsidRPr="00BC2ECF" w:rsidRDefault="00BC2ECF" w:rsidP="002A0451">
            <w:pPr>
              <w:spacing w:before="60" w:after="60"/>
              <w:jc w:val="right"/>
              <w:rPr>
                <w:rFonts w:cs="Open Sans"/>
                <w:sz w:val="18"/>
                <w:szCs w:val="18"/>
              </w:rPr>
            </w:pPr>
            <w:r w:rsidRPr="00BC2ECF">
              <w:rPr>
                <w:rFonts w:cs="Open Sans"/>
                <w:sz w:val="18"/>
                <w:szCs w:val="18"/>
              </w:rPr>
              <w:t xml:space="preserve"> -</w:t>
            </w:r>
          </w:p>
        </w:tc>
      </w:tr>
      <w:tr w:rsidR="00BC2ECF" w:rsidRPr="00BC2ECF" w14:paraId="0CB1E52E" w14:textId="77777777" w:rsidTr="00E83BF7">
        <w:trPr>
          <w:trHeight w:val="255"/>
        </w:trPr>
        <w:tc>
          <w:tcPr>
            <w:tcW w:w="9060" w:type="dxa"/>
            <w:gridSpan w:val="4"/>
            <w:tcBorders>
              <w:top w:val="single" w:sz="4" w:space="0" w:color="auto"/>
              <w:left w:val="nil"/>
              <w:bottom w:val="nil"/>
              <w:right w:val="nil"/>
            </w:tcBorders>
            <w:shd w:val="clear" w:color="000000" w:fill="FFFFFF"/>
            <w:hideMark/>
          </w:tcPr>
          <w:p w14:paraId="2CBDE974" w14:textId="77777777" w:rsidR="00BC2ECF" w:rsidRPr="00BC2ECF" w:rsidRDefault="00BC2ECF" w:rsidP="002A0451">
            <w:pPr>
              <w:spacing w:before="60" w:after="60"/>
              <w:rPr>
                <w:rFonts w:cs="Open Sans"/>
                <w:sz w:val="18"/>
                <w:szCs w:val="18"/>
              </w:rPr>
            </w:pPr>
          </w:p>
        </w:tc>
      </w:tr>
      <w:tr w:rsidR="00BC2ECF" w:rsidRPr="00BC2ECF" w14:paraId="3B3A4B24" w14:textId="77777777" w:rsidTr="00E83BF7">
        <w:trPr>
          <w:trHeight w:val="240"/>
        </w:trPr>
        <w:tc>
          <w:tcPr>
            <w:tcW w:w="4920" w:type="dxa"/>
            <w:tcBorders>
              <w:top w:val="nil"/>
              <w:left w:val="nil"/>
              <w:right w:val="nil"/>
            </w:tcBorders>
            <w:shd w:val="clear" w:color="000000" w:fill="FFFFFF"/>
            <w:hideMark/>
          </w:tcPr>
          <w:p w14:paraId="1FB1C79E" w14:textId="77777777" w:rsidR="00BC2ECF" w:rsidRPr="00BC2ECF" w:rsidRDefault="00BC2ECF" w:rsidP="002A0451">
            <w:pPr>
              <w:spacing w:before="60" w:after="60"/>
              <w:rPr>
                <w:rFonts w:cs="Open Sans"/>
                <w:b/>
                <w:bCs/>
                <w:sz w:val="18"/>
                <w:szCs w:val="18"/>
              </w:rPr>
            </w:pPr>
            <w:r w:rsidRPr="00BC2ECF">
              <w:rPr>
                <w:rFonts w:cs="Open Sans"/>
                <w:b/>
                <w:bCs/>
                <w:color w:val="107896"/>
                <w:sz w:val="18"/>
                <w:szCs w:val="18"/>
              </w:rPr>
              <w:t>REVENUE</w:t>
            </w:r>
          </w:p>
        </w:tc>
        <w:tc>
          <w:tcPr>
            <w:tcW w:w="1380" w:type="dxa"/>
            <w:tcBorders>
              <w:top w:val="nil"/>
              <w:left w:val="nil"/>
              <w:right w:val="nil"/>
            </w:tcBorders>
            <w:shd w:val="clear" w:color="000000" w:fill="FFFFFF"/>
            <w:hideMark/>
          </w:tcPr>
          <w:p w14:paraId="0243AAD4" w14:textId="77777777" w:rsidR="00BC2ECF" w:rsidRPr="00BC2ECF" w:rsidRDefault="00BC2ECF" w:rsidP="002A0451">
            <w:pPr>
              <w:spacing w:before="60" w:after="60"/>
              <w:jc w:val="right"/>
              <w:rPr>
                <w:rFonts w:cs="Open Sans"/>
                <w:sz w:val="18"/>
                <w:szCs w:val="18"/>
                <w:u w:val="single"/>
              </w:rPr>
            </w:pPr>
            <w:r w:rsidRPr="00BC2ECF">
              <w:rPr>
                <w:rFonts w:cs="Open Sans"/>
                <w:sz w:val="18"/>
                <w:szCs w:val="18"/>
                <w:u w:val="single"/>
              </w:rPr>
              <w:t> </w:t>
            </w:r>
          </w:p>
        </w:tc>
        <w:tc>
          <w:tcPr>
            <w:tcW w:w="1380" w:type="dxa"/>
            <w:tcBorders>
              <w:top w:val="nil"/>
              <w:left w:val="nil"/>
              <w:right w:val="nil"/>
            </w:tcBorders>
            <w:shd w:val="clear" w:color="000000" w:fill="FFFFFF"/>
            <w:hideMark/>
          </w:tcPr>
          <w:p w14:paraId="78FD43DB" w14:textId="77777777" w:rsidR="00BC2ECF" w:rsidRPr="00BC2ECF" w:rsidRDefault="00BC2ECF" w:rsidP="002A0451">
            <w:pPr>
              <w:spacing w:before="60" w:after="60"/>
              <w:jc w:val="right"/>
              <w:rPr>
                <w:rFonts w:cs="Open Sans"/>
                <w:sz w:val="18"/>
                <w:szCs w:val="18"/>
                <w:u w:val="single"/>
              </w:rPr>
            </w:pPr>
            <w:r w:rsidRPr="00BC2ECF">
              <w:rPr>
                <w:rFonts w:cs="Open Sans"/>
                <w:sz w:val="18"/>
                <w:szCs w:val="18"/>
                <w:u w:val="single"/>
              </w:rPr>
              <w:t> </w:t>
            </w:r>
          </w:p>
        </w:tc>
        <w:tc>
          <w:tcPr>
            <w:tcW w:w="1380" w:type="dxa"/>
            <w:tcBorders>
              <w:top w:val="nil"/>
              <w:left w:val="nil"/>
              <w:right w:val="nil"/>
            </w:tcBorders>
            <w:shd w:val="clear" w:color="000000" w:fill="FFFFFF"/>
            <w:vAlign w:val="bottom"/>
            <w:hideMark/>
          </w:tcPr>
          <w:p w14:paraId="27211549"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 </w:t>
            </w:r>
          </w:p>
        </w:tc>
      </w:tr>
      <w:tr w:rsidR="00BC2ECF" w:rsidRPr="00BC2ECF" w14:paraId="520C8768" w14:textId="77777777" w:rsidTr="00E83BF7">
        <w:trPr>
          <w:trHeight w:val="240"/>
        </w:trPr>
        <w:tc>
          <w:tcPr>
            <w:tcW w:w="4920" w:type="dxa"/>
            <w:tcBorders>
              <w:top w:val="nil"/>
              <w:left w:val="nil"/>
              <w:bottom w:val="single" w:sz="4" w:space="0" w:color="auto"/>
              <w:right w:val="nil"/>
            </w:tcBorders>
            <w:shd w:val="clear" w:color="000000" w:fill="FFFFFF"/>
            <w:hideMark/>
          </w:tcPr>
          <w:p w14:paraId="466171B4" w14:textId="77777777" w:rsidR="00BC2ECF" w:rsidRPr="00BC2ECF" w:rsidRDefault="00BC2ECF" w:rsidP="002A0451">
            <w:pPr>
              <w:spacing w:before="60" w:after="60"/>
              <w:rPr>
                <w:rFonts w:cs="Open Sans"/>
                <w:sz w:val="18"/>
                <w:szCs w:val="18"/>
              </w:rPr>
            </w:pPr>
            <w:r w:rsidRPr="00BC2ECF">
              <w:rPr>
                <w:rFonts w:cs="Open Sans"/>
                <w:sz w:val="18"/>
                <w:szCs w:val="18"/>
              </w:rPr>
              <w:t>Rendering of Services</w:t>
            </w:r>
          </w:p>
        </w:tc>
        <w:tc>
          <w:tcPr>
            <w:tcW w:w="1380" w:type="dxa"/>
            <w:tcBorders>
              <w:top w:val="nil"/>
              <w:left w:val="nil"/>
              <w:bottom w:val="single" w:sz="4" w:space="0" w:color="auto"/>
              <w:right w:val="nil"/>
            </w:tcBorders>
            <w:shd w:val="clear" w:color="000000" w:fill="FFFFFF"/>
            <w:noWrap/>
            <w:vAlign w:val="bottom"/>
            <w:hideMark/>
          </w:tcPr>
          <w:p w14:paraId="2353E720"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 xml:space="preserve">5,408 </w:t>
            </w:r>
          </w:p>
        </w:tc>
        <w:tc>
          <w:tcPr>
            <w:tcW w:w="1380" w:type="dxa"/>
            <w:tcBorders>
              <w:top w:val="nil"/>
              <w:left w:val="nil"/>
              <w:bottom w:val="single" w:sz="4" w:space="0" w:color="auto"/>
              <w:right w:val="nil"/>
            </w:tcBorders>
            <w:shd w:val="clear" w:color="000000" w:fill="FFFFFF"/>
            <w:noWrap/>
            <w:vAlign w:val="bottom"/>
            <w:hideMark/>
          </w:tcPr>
          <w:p w14:paraId="64D67D35"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 xml:space="preserve">7,328 </w:t>
            </w:r>
          </w:p>
        </w:tc>
        <w:tc>
          <w:tcPr>
            <w:tcW w:w="1380" w:type="dxa"/>
            <w:tcBorders>
              <w:top w:val="nil"/>
              <w:left w:val="nil"/>
              <w:bottom w:val="single" w:sz="4" w:space="0" w:color="auto"/>
              <w:right w:val="nil"/>
            </w:tcBorders>
            <w:shd w:val="clear" w:color="000000" w:fill="FFFFFF"/>
            <w:noWrap/>
            <w:vAlign w:val="bottom"/>
            <w:hideMark/>
          </w:tcPr>
          <w:p w14:paraId="138E3824" w14:textId="77777777" w:rsidR="00BC2ECF" w:rsidRPr="00BC2ECF" w:rsidRDefault="00BC2ECF" w:rsidP="002A0451">
            <w:pPr>
              <w:spacing w:before="60" w:after="60"/>
              <w:jc w:val="right"/>
              <w:rPr>
                <w:rFonts w:cs="Open Sans"/>
                <w:sz w:val="18"/>
                <w:szCs w:val="18"/>
              </w:rPr>
            </w:pPr>
            <w:r w:rsidRPr="00BC2ECF">
              <w:rPr>
                <w:rFonts w:cs="Open Sans"/>
                <w:sz w:val="18"/>
                <w:szCs w:val="18"/>
              </w:rPr>
              <w:t>(1,920)</w:t>
            </w:r>
          </w:p>
        </w:tc>
      </w:tr>
      <w:tr w:rsidR="00BC2ECF" w:rsidRPr="00BC2ECF" w14:paraId="45E226EF" w14:textId="77777777" w:rsidTr="00E83BF7">
        <w:trPr>
          <w:trHeight w:val="240"/>
        </w:trPr>
        <w:tc>
          <w:tcPr>
            <w:tcW w:w="4920" w:type="dxa"/>
            <w:tcBorders>
              <w:top w:val="single" w:sz="4" w:space="0" w:color="auto"/>
              <w:left w:val="nil"/>
              <w:bottom w:val="single" w:sz="4" w:space="0" w:color="auto"/>
              <w:right w:val="nil"/>
            </w:tcBorders>
            <w:shd w:val="clear" w:color="000000" w:fill="FFFFFF"/>
            <w:hideMark/>
          </w:tcPr>
          <w:p w14:paraId="45B381D0" w14:textId="77777777" w:rsidR="00BC2ECF" w:rsidRPr="00BC2ECF" w:rsidRDefault="00BC2ECF" w:rsidP="002A0451">
            <w:pPr>
              <w:spacing w:before="60" w:after="60"/>
              <w:rPr>
                <w:rFonts w:cs="Open Sans"/>
                <w:b/>
                <w:bCs/>
                <w:sz w:val="18"/>
                <w:szCs w:val="18"/>
              </w:rPr>
            </w:pPr>
            <w:r w:rsidRPr="00BC2ECF">
              <w:rPr>
                <w:rFonts w:cs="Open Sans"/>
                <w:b/>
                <w:bCs/>
                <w:sz w:val="18"/>
                <w:szCs w:val="18"/>
              </w:rPr>
              <w:t>Total Revenue</w:t>
            </w:r>
          </w:p>
        </w:tc>
        <w:tc>
          <w:tcPr>
            <w:tcW w:w="1380" w:type="dxa"/>
            <w:tcBorders>
              <w:top w:val="single" w:sz="4" w:space="0" w:color="auto"/>
              <w:left w:val="nil"/>
              <w:bottom w:val="single" w:sz="4" w:space="0" w:color="auto"/>
              <w:right w:val="nil"/>
            </w:tcBorders>
            <w:shd w:val="clear" w:color="000000" w:fill="FFFFFF"/>
            <w:noWrap/>
            <w:vAlign w:val="bottom"/>
            <w:hideMark/>
          </w:tcPr>
          <w:p w14:paraId="1287EB05"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 xml:space="preserve">5,408 </w:t>
            </w:r>
          </w:p>
        </w:tc>
        <w:tc>
          <w:tcPr>
            <w:tcW w:w="1380" w:type="dxa"/>
            <w:tcBorders>
              <w:top w:val="single" w:sz="4" w:space="0" w:color="auto"/>
              <w:left w:val="nil"/>
              <w:bottom w:val="single" w:sz="4" w:space="0" w:color="auto"/>
              <w:right w:val="nil"/>
            </w:tcBorders>
            <w:shd w:val="clear" w:color="000000" w:fill="FFFFFF"/>
            <w:noWrap/>
            <w:vAlign w:val="bottom"/>
            <w:hideMark/>
          </w:tcPr>
          <w:p w14:paraId="034FEC39"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 xml:space="preserve">7,328 </w:t>
            </w:r>
          </w:p>
        </w:tc>
        <w:tc>
          <w:tcPr>
            <w:tcW w:w="1380" w:type="dxa"/>
            <w:tcBorders>
              <w:top w:val="single" w:sz="4" w:space="0" w:color="auto"/>
              <w:left w:val="nil"/>
              <w:bottom w:val="single" w:sz="4" w:space="0" w:color="auto"/>
              <w:right w:val="nil"/>
            </w:tcBorders>
            <w:shd w:val="clear" w:color="000000" w:fill="FFFFFF"/>
            <w:noWrap/>
            <w:vAlign w:val="bottom"/>
            <w:hideMark/>
          </w:tcPr>
          <w:p w14:paraId="2C25EC2C" w14:textId="77777777" w:rsidR="00BC2ECF" w:rsidRPr="00BC2ECF" w:rsidRDefault="00BC2ECF" w:rsidP="002A0451">
            <w:pPr>
              <w:spacing w:before="60" w:after="60"/>
              <w:jc w:val="right"/>
              <w:rPr>
                <w:rFonts w:cs="Open Sans"/>
                <w:sz w:val="18"/>
                <w:szCs w:val="18"/>
              </w:rPr>
            </w:pPr>
            <w:r w:rsidRPr="00BC2ECF">
              <w:rPr>
                <w:rFonts w:cs="Open Sans"/>
                <w:sz w:val="18"/>
                <w:szCs w:val="18"/>
              </w:rPr>
              <w:t>(1,920)</w:t>
            </w:r>
          </w:p>
        </w:tc>
      </w:tr>
      <w:tr w:rsidR="00BC2ECF" w:rsidRPr="00BC2ECF" w14:paraId="61D0B8E5" w14:textId="77777777" w:rsidTr="00E83BF7">
        <w:trPr>
          <w:trHeight w:val="260"/>
        </w:trPr>
        <w:tc>
          <w:tcPr>
            <w:tcW w:w="9060" w:type="dxa"/>
            <w:gridSpan w:val="4"/>
            <w:tcBorders>
              <w:top w:val="single" w:sz="4" w:space="0" w:color="auto"/>
              <w:left w:val="nil"/>
              <w:bottom w:val="single" w:sz="4" w:space="0" w:color="auto"/>
              <w:right w:val="nil"/>
            </w:tcBorders>
            <w:shd w:val="clear" w:color="000000" w:fill="FFFFFF"/>
            <w:hideMark/>
          </w:tcPr>
          <w:p w14:paraId="0FFC6C3A" w14:textId="77777777" w:rsidR="00BC2ECF" w:rsidRPr="00BC2ECF" w:rsidRDefault="00BC2ECF" w:rsidP="002A0451">
            <w:pPr>
              <w:spacing w:before="60" w:after="60"/>
              <w:rPr>
                <w:rFonts w:cs="Open Sans"/>
                <w:sz w:val="18"/>
                <w:szCs w:val="18"/>
              </w:rPr>
            </w:pPr>
          </w:p>
        </w:tc>
      </w:tr>
      <w:tr w:rsidR="00BC2ECF" w:rsidRPr="00BC2ECF" w14:paraId="36625735" w14:textId="77777777" w:rsidTr="00E83BF7">
        <w:trPr>
          <w:trHeight w:val="260"/>
        </w:trPr>
        <w:tc>
          <w:tcPr>
            <w:tcW w:w="4920" w:type="dxa"/>
            <w:tcBorders>
              <w:top w:val="single" w:sz="4" w:space="0" w:color="auto"/>
              <w:left w:val="nil"/>
              <w:bottom w:val="single" w:sz="4" w:space="0" w:color="auto"/>
              <w:right w:val="nil"/>
            </w:tcBorders>
            <w:shd w:val="clear" w:color="000000" w:fill="FFFFFF"/>
            <w:hideMark/>
          </w:tcPr>
          <w:p w14:paraId="1F522281" w14:textId="77777777" w:rsidR="00BC2ECF" w:rsidRPr="00BC2ECF" w:rsidRDefault="00BC2ECF" w:rsidP="002A0451">
            <w:pPr>
              <w:spacing w:before="60" w:after="60"/>
              <w:rPr>
                <w:rFonts w:cs="Open Sans"/>
                <w:b/>
                <w:bCs/>
                <w:sz w:val="18"/>
                <w:szCs w:val="18"/>
              </w:rPr>
            </w:pPr>
            <w:r w:rsidRPr="00BC2ECF">
              <w:rPr>
                <w:rFonts w:cs="Open Sans"/>
                <w:b/>
                <w:bCs/>
                <w:sz w:val="18"/>
                <w:szCs w:val="18"/>
              </w:rPr>
              <w:t>Net cost of services</w:t>
            </w:r>
          </w:p>
        </w:tc>
        <w:tc>
          <w:tcPr>
            <w:tcW w:w="1380" w:type="dxa"/>
            <w:tcBorders>
              <w:top w:val="single" w:sz="4" w:space="0" w:color="auto"/>
              <w:left w:val="nil"/>
              <w:bottom w:val="single" w:sz="4" w:space="0" w:color="auto"/>
              <w:right w:val="nil"/>
            </w:tcBorders>
            <w:shd w:val="clear" w:color="000000" w:fill="FFFFFF"/>
            <w:noWrap/>
            <w:vAlign w:val="bottom"/>
            <w:hideMark/>
          </w:tcPr>
          <w:p w14:paraId="2D026543"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 xml:space="preserve"> -</w:t>
            </w:r>
          </w:p>
        </w:tc>
        <w:tc>
          <w:tcPr>
            <w:tcW w:w="1380" w:type="dxa"/>
            <w:tcBorders>
              <w:top w:val="single" w:sz="4" w:space="0" w:color="auto"/>
              <w:left w:val="nil"/>
              <w:bottom w:val="single" w:sz="4" w:space="0" w:color="auto"/>
              <w:right w:val="nil"/>
            </w:tcBorders>
            <w:shd w:val="clear" w:color="000000" w:fill="FFFFFF"/>
            <w:noWrap/>
            <w:vAlign w:val="bottom"/>
            <w:hideMark/>
          </w:tcPr>
          <w:p w14:paraId="4FF3903C"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(1,920)</w:t>
            </w:r>
          </w:p>
        </w:tc>
        <w:tc>
          <w:tcPr>
            <w:tcW w:w="1380" w:type="dxa"/>
            <w:tcBorders>
              <w:top w:val="single" w:sz="4" w:space="0" w:color="auto"/>
              <w:left w:val="nil"/>
              <w:bottom w:val="single" w:sz="4" w:space="0" w:color="auto"/>
              <w:right w:val="nil"/>
            </w:tcBorders>
            <w:shd w:val="clear" w:color="000000" w:fill="FFFFFF"/>
            <w:noWrap/>
            <w:vAlign w:val="bottom"/>
            <w:hideMark/>
          </w:tcPr>
          <w:p w14:paraId="4DF11FEB"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 xml:space="preserve">1,920 </w:t>
            </w:r>
          </w:p>
        </w:tc>
      </w:tr>
      <w:tr w:rsidR="00BC2ECF" w:rsidRPr="00BC2ECF" w14:paraId="1D307126" w14:textId="77777777" w:rsidTr="00E83BF7">
        <w:trPr>
          <w:trHeight w:val="260"/>
        </w:trPr>
        <w:tc>
          <w:tcPr>
            <w:tcW w:w="4920" w:type="dxa"/>
            <w:tcBorders>
              <w:top w:val="single" w:sz="4" w:space="0" w:color="auto"/>
              <w:left w:val="nil"/>
              <w:right w:val="nil"/>
            </w:tcBorders>
            <w:shd w:val="clear" w:color="000000" w:fill="FFFFFF"/>
            <w:hideMark/>
          </w:tcPr>
          <w:p w14:paraId="75B8681D" w14:textId="77777777" w:rsidR="00BC2ECF" w:rsidRPr="00BC2ECF" w:rsidRDefault="00BC2ECF" w:rsidP="002A0451">
            <w:pPr>
              <w:spacing w:before="60" w:after="60"/>
              <w:rPr>
                <w:rFonts w:cs="Open Sans"/>
                <w:sz w:val="18"/>
                <w:szCs w:val="18"/>
              </w:rPr>
            </w:pPr>
          </w:p>
        </w:tc>
        <w:tc>
          <w:tcPr>
            <w:tcW w:w="1380" w:type="dxa"/>
            <w:tcBorders>
              <w:top w:val="single" w:sz="4" w:space="0" w:color="auto"/>
              <w:left w:val="nil"/>
              <w:right w:val="nil"/>
            </w:tcBorders>
            <w:shd w:val="clear" w:color="000000" w:fill="FFFFFF"/>
            <w:noWrap/>
            <w:vAlign w:val="bottom"/>
            <w:hideMark/>
          </w:tcPr>
          <w:p w14:paraId="3E7F14E6" w14:textId="77777777" w:rsidR="00BC2ECF" w:rsidRPr="00BC2ECF" w:rsidRDefault="00BC2ECF" w:rsidP="002A0451">
            <w:pPr>
              <w:spacing w:before="60" w:after="60"/>
              <w:jc w:val="right"/>
              <w:rPr>
                <w:rFonts w:cs="Open Sans"/>
                <w:sz w:val="18"/>
                <w:szCs w:val="18"/>
              </w:rPr>
            </w:pPr>
          </w:p>
        </w:tc>
        <w:tc>
          <w:tcPr>
            <w:tcW w:w="1380" w:type="dxa"/>
            <w:tcBorders>
              <w:top w:val="single" w:sz="4" w:space="0" w:color="auto"/>
              <w:left w:val="nil"/>
              <w:right w:val="nil"/>
            </w:tcBorders>
            <w:shd w:val="clear" w:color="000000" w:fill="FFFFFF"/>
            <w:noWrap/>
            <w:vAlign w:val="bottom"/>
            <w:hideMark/>
          </w:tcPr>
          <w:p w14:paraId="2C5198D8" w14:textId="77777777" w:rsidR="00BC2ECF" w:rsidRPr="00BC2ECF" w:rsidRDefault="00BC2ECF" w:rsidP="002A0451">
            <w:pPr>
              <w:spacing w:before="60" w:after="60"/>
              <w:jc w:val="right"/>
              <w:rPr>
                <w:rFonts w:cs="Open Sans"/>
                <w:sz w:val="18"/>
                <w:szCs w:val="18"/>
              </w:rPr>
            </w:pPr>
          </w:p>
        </w:tc>
        <w:tc>
          <w:tcPr>
            <w:tcW w:w="1380" w:type="dxa"/>
            <w:tcBorders>
              <w:top w:val="single" w:sz="4" w:space="0" w:color="auto"/>
              <w:left w:val="nil"/>
              <w:right w:val="nil"/>
            </w:tcBorders>
            <w:shd w:val="clear" w:color="000000" w:fill="FFFFFF"/>
            <w:noWrap/>
            <w:vAlign w:val="bottom"/>
            <w:hideMark/>
          </w:tcPr>
          <w:p w14:paraId="51614F6A" w14:textId="77777777" w:rsidR="00BC2ECF" w:rsidRPr="00BC2ECF" w:rsidRDefault="00BC2ECF" w:rsidP="002A0451">
            <w:pPr>
              <w:spacing w:before="60" w:after="60"/>
              <w:jc w:val="right"/>
              <w:rPr>
                <w:rFonts w:cs="Open Sans"/>
                <w:sz w:val="18"/>
                <w:szCs w:val="18"/>
              </w:rPr>
            </w:pPr>
          </w:p>
        </w:tc>
      </w:tr>
      <w:tr w:rsidR="00BC2ECF" w:rsidRPr="00BC2ECF" w14:paraId="060CAC29" w14:textId="77777777" w:rsidTr="00E83BF7">
        <w:trPr>
          <w:trHeight w:val="240"/>
        </w:trPr>
        <w:tc>
          <w:tcPr>
            <w:tcW w:w="4920" w:type="dxa"/>
            <w:tcBorders>
              <w:top w:val="nil"/>
              <w:left w:val="nil"/>
              <w:bottom w:val="single" w:sz="4" w:space="0" w:color="auto"/>
              <w:right w:val="nil"/>
            </w:tcBorders>
            <w:shd w:val="clear" w:color="000000" w:fill="FFFFFF"/>
            <w:hideMark/>
          </w:tcPr>
          <w:p w14:paraId="667177E6" w14:textId="77777777" w:rsidR="00BC2ECF" w:rsidRPr="00BC2ECF" w:rsidRDefault="00BC2ECF" w:rsidP="002A0451">
            <w:pPr>
              <w:spacing w:before="60" w:after="60"/>
              <w:rPr>
                <w:rFonts w:cs="Open Sans"/>
                <w:b/>
                <w:bCs/>
                <w:sz w:val="18"/>
                <w:szCs w:val="18"/>
              </w:rPr>
            </w:pPr>
            <w:r w:rsidRPr="00BC2ECF">
              <w:rPr>
                <w:rFonts w:cs="Open Sans"/>
                <w:b/>
                <w:bCs/>
                <w:color w:val="107896"/>
                <w:sz w:val="18"/>
                <w:szCs w:val="18"/>
              </w:rPr>
              <w:t>ASSETS</w:t>
            </w:r>
          </w:p>
        </w:tc>
        <w:tc>
          <w:tcPr>
            <w:tcW w:w="1380" w:type="dxa"/>
            <w:tcBorders>
              <w:top w:val="nil"/>
              <w:left w:val="nil"/>
              <w:bottom w:val="single" w:sz="4" w:space="0" w:color="auto"/>
              <w:right w:val="nil"/>
            </w:tcBorders>
            <w:shd w:val="clear" w:color="000000" w:fill="FFFFFF"/>
            <w:hideMark/>
          </w:tcPr>
          <w:p w14:paraId="2A119C21" w14:textId="77777777" w:rsidR="00BC2ECF" w:rsidRPr="00BC2ECF" w:rsidRDefault="00BC2ECF" w:rsidP="002A0451">
            <w:pPr>
              <w:spacing w:before="60" w:after="60"/>
              <w:jc w:val="right"/>
              <w:rPr>
                <w:rFonts w:cs="Open Sans"/>
                <w:sz w:val="18"/>
                <w:szCs w:val="18"/>
                <w:u w:val="single"/>
              </w:rPr>
            </w:pPr>
            <w:r w:rsidRPr="00BC2ECF">
              <w:rPr>
                <w:rFonts w:cs="Open Sans"/>
                <w:sz w:val="18"/>
                <w:szCs w:val="18"/>
                <w:u w:val="single"/>
              </w:rPr>
              <w:t> </w:t>
            </w:r>
          </w:p>
        </w:tc>
        <w:tc>
          <w:tcPr>
            <w:tcW w:w="1380" w:type="dxa"/>
            <w:tcBorders>
              <w:top w:val="nil"/>
              <w:left w:val="nil"/>
              <w:bottom w:val="single" w:sz="4" w:space="0" w:color="auto"/>
              <w:right w:val="nil"/>
            </w:tcBorders>
            <w:shd w:val="clear" w:color="000000" w:fill="FFFFFF"/>
            <w:hideMark/>
          </w:tcPr>
          <w:p w14:paraId="009F7536" w14:textId="77777777" w:rsidR="00BC2ECF" w:rsidRPr="00BC2ECF" w:rsidRDefault="00BC2ECF" w:rsidP="002A0451">
            <w:pPr>
              <w:spacing w:before="60" w:after="60"/>
              <w:jc w:val="right"/>
              <w:rPr>
                <w:rFonts w:cs="Open Sans"/>
                <w:sz w:val="18"/>
                <w:szCs w:val="18"/>
                <w:u w:val="single"/>
              </w:rPr>
            </w:pPr>
          </w:p>
        </w:tc>
        <w:tc>
          <w:tcPr>
            <w:tcW w:w="1380" w:type="dxa"/>
            <w:tcBorders>
              <w:top w:val="nil"/>
              <w:left w:val="nil"/>
              <w:bottom w:val="single" w:sz="4" w:space="0" w:color="auto"/>
              <w:right w:val="nil"/>
            </w:tcBorders>
            <w:shd w:val="clear" w:color="000000" w:fill="FFFFFF"/>
            <w:vAlign w:val="bottom"/>
            <w:hideMark/>
          </w:tcPr>
          <w:p w14:paraId="00603638"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 </w:t>
            </w:r>
          </w:p>
        </w:tc>
      </w:tr>
      <w:tr w:rsidR="00BC2ECF" w:rsidRPr="00BC2ECF" w14:paraId="7EDFD551" w14:textId="77777777" w:rsidTr="00E83BF7">
        <w:trPr>
          <w:trHeight w:val="240"/>
        </w:trPr>
        <w:tc>
          <w:tcPr>
            <w:tcW w:w="4920" w:type="dxa"/>
            <w:tcBorders>
              <w:top w:val="single" w:sz="4" w:space="0" w:color="auto"/>
              <w:left w:val="nil"/>
              <w:bottom w:val="single" w:sz="4" w:space="0" w:color="auto"/>
              <w:right w:val="nil"/>
            </w:tcBorders>
            <w:shd w:val="clear" w:color="000000" w:fill="FFFFFF"/>
            <w:hideMark/>
          </w:tcPr>
          <w:p w14:paraId="2F354725" w14:textId="77777777" w:rsidR="00BC2ECF" w:rsidRPr="00BC2ECF" w:rsidRDefault="00BC2ECF" w:rsidP="002A0451">
            <w:pPr>
              <w:spacing w:before="60" w:after="60"/>
              <w:rPr>
                <w:rFonts w:cs="Open Sans"/>
                <w:b/>
                <w:bCs/>
                <w:sz w:val="18"/>
                <w:szCs w:val="18"/>
              </w:rPr>
            </w:pPr>
            <w:r w:rsidRPr="00BC2ECF">
              <w:rPr>
                <w:rFonts w:cs="Open Sans"/>
                <w:b/>
                <w:bCs/>
                <w:sz w:val="18"/>
                <w:szCs w:val="18"/>
              </w:rPr>
              <w:t>Total Assets</w:t>
            </w:r>
          </w:p>
        </w:tc>
        <w:tc>
          <w:tcPr>
            <w:tcW w:w="1380" w:type="dxa"/>
            <w:tcBorders>
              <w:top w:val="single" w:sz="4" w:space="0" w:color="auto"/>
              <w:left w:val="nil"/>
              <w:bottom w:val="single" w:sz="4" w:space="0" w:color="auto"/>
              <w:right w:val="nil"/>
            </w:tcBorders>
            <w:shd w:val="clear" w:color="000000" w:fill="FFFFFF"/>
            <w:noWrap/>
            <w:vAlign w:val="bottom"/>
            <w:hideMark/>
          </w:tcPr>
          <w:p w14:paraId="29F724E3"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 xml:space="preserve"> -</w:t>
            </w:r>
          </w:p>
        </w:tc>
        <w:tc>
          <w:tcPr>
            <w:tcW w:w="1380" w:type="dxa"/>
            <w:tcBorders>
              <w:top w:val="single" w:sz="4" w:space="0" w:color="auto"/>
              <w:left w:val="nil"/>
              <w:bottom w:val="single" w:sz="4" w:space="0" w:color="auto"/>
              <w:right w:val="nil"/>
            </w:tcBorders>
            <w:shd w:val="clear" w:color="000000" w:fill="FFFFFF"/>
            <w:noWrap/>
            <w:vAlign w:val="bottom"/>
            <w:hideMark/>
          </w:tcPr>
          <w:p w14:paraId="094EF17C"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 xml:space="preserve"> -</w:t>
            </w:r>
          </w:p>
        </w:tc>
        <w:tc>
          <w:tcPr>
            <w:tcW w:w="1380" w:type="dxa"/>
            <w:tcBorders>
              <w:top w:val="single" w:sz="4" w:space="0" w:color="auto"/>
              <w:left w:val="nil"/>
              <w:bottom w:val="single" w:sz="4" w:space="0" w:color="auto"/>
              <w:right w:val="nil"/>
            </w:tcBorders>
            <w:shd w:val="clear" w:color="000000" w:fill="FFFFFF"/>
            <w:noWrap/>
            <w:vAlign w:val="bottom"/>
            <w:hideMark/>
          </w:tcPr>
          <w:p w14:paraId="3492CD6E" w14:textId="77777777" w:rsidR="00BC2ECF" w:rsidRPr="00BC2ECF" w:rsidRDefault="00BC2ECF" w:rsidP="002A0451">
            <w:pPr>
              <w:spacing w:before="60" w:after="60"/>
              <w:jc w:val="right"/>
              <w:rPr>
                <w:rFonts w:cs="Open Sans"/>
                <w:sz w:val="18"/>
                <w:szCs w:val="18"/>
              </w:rPr>
            </w:pPr>
            <w:r w:rsidRPr="00BC2ECF">
              <w:rPr>
                <w:rFonts w:cs="Open Sans"/>
                <w:sz w:val="18"/>
                <w:szCs w:val="18"/>
              </w:rPr>
              <w:t xml:space="preserve"> -</w:t>
            </w:r>
          </w:p>
        </w:tc>
      </w:tr>
      <w:tr w:rsidR="00BC2ECF" w:rsidRPr="00BC2ECF" w14:paraId="751C4164" w14:textId="77777777" w:rsidTr="00E83BF7">
        <w:trPr>
          <w:trHeight w:val="255"/>
        </w:trPr>
        <w:tc>
          <w:tcPr>
            <w:tcW w:w="9060" w:type="dxa"/>
            <w:gridSpan w:val="4"/>
            <w:tcBorders>
              <w:top w:val="single" w:sz="4" w:space="0" w:color="auto"/>
              <w:left w:val="nil"/>
              <w:bottom w:val="nil"/>
              <w:right w:val="nil"/>
            </w:tcBorders>
            <w:shd w:val="clear" w:color="000000" w:fill="FFFFFF"/>
            <w:hideMark/>
          </w:tcPr>
          <w:p w14:paraId="6C0774E4" w14:textId="77777777" w:rsidR="00BC2ECF" w:rsidRPr="00BC2ECF" w:rsidRDefault="00BC2ECF" w:rsidP="002A0451">
            <w:pPr>
              <w:spacing w:before="60" w:after="60"/>
              <w:rPr>
                <w:rFonts w:cs="Open Sans"/>
                <w:sz w:val="18"/>
                <w:szCs w:val="18"/>
              </w:rPr>
            </w:pPr>
          </w:p>
        </w:tc>
      </w:tr>
      <w:tr w:rsidR="00BC2ECF" w:rsidRPr="00BC2ECF" w14:paraId="63449602" w14:textId="77777777" w:rsidTr="00E83BF7">
        <w:trPr>
          <w:trHeight w:val="240"/>
        </w:trPr>
        <w:tc>
          <w:tcPr>
            <w:tcW w:w="4920" w:type="dxa"/>
            <w:tcBorders>
              <w:top w:val="nil"/>
              <w:left w:val="nil"/>
              <w:right w:val="nil"/>
            </w:tcBorders>
            <w:shd w:val="clear" w:color="000000" w:fill="FFFFFF"/>
            <w:hideMark/>
          </w:tcPr>
          <w:p w14:paraId="58058F30" w14:textId="77777777" w:rsidR="00BC2ECF" w:rsidRPr="00BC2ECF" w:rsidRDefault="00BC2ECF" w:rsidP="002A0451">
            <w:pPr>
              <w:spacing w:before="60" w:after="60"/>
              <w:rPr>
                <w:rFonts w:cs="Open Sans"/>
                <w:b/>
                <w:bCs/>
                <w:sz w:val="18"/>
                <w:szCs w:val="18"/>
              </w:rPr>
            </w:pPr>
            <w:r w:rsidRPr="00BC2ECF">
              <w:rPr>
                <w:rFonts w:cs="Open Sans"/>
                <w:b/>
                <w:bCs/>
                <w:color w:val="107896"/>
                <w:sz w:val="18"/>
                <w:szCs w:val="18"/>
              </w:rPr>
              <w:t>LIABILITIES</w:t>
            </w:r>
          </w:p>
        </w:tc>
        <w:tc>
          <w:tcPr>
            <w:tcW w:w="1380" w:type="dxa"/>
            <w:tcBorders>
              <w:top w:val="nil"/>
              <w:left w:val="nil"/>
              <w:right w:val="nil"/>
            </w:tcBorders>
            <w:shd w:val="clear" w:color="000000" w:fill="FFFFFF"/>
            <w:hideMark/>
          </w:tcPr>
          <w:p w14:paraId="685319FF" w14:textId="77777777" w:rsidR="00BC2ECF" w:rsidRPr="00BC2ECF" w:rsidRDefault="00BC2ECF" w:rsidP="002A0451">
            <w:pPr>
              <w:spacing w:before="60" w:after="60"/>
              <w:jc w:val="right"/>
              <w:rPr>
                <w:rFonts w:cs="Open Sans"/>
                <w:sz w:val="18"/>
                <w:szCs w:val="18"/>
                <w:u w:val="single"/>
              </w:rPr>
            </w:pPr>
            <w:r w:rsidRPr="00BC2ECF">
              <w:rPr>
                <w:rFonts w:cs="Open Sans"/>
                <w:sz w:val="18"/>
                <w:szCs w:val="18"/>
                <w:u w:val="single"/>
              </w:rPr>
              <w:t> </w:t>
            </w:r>
          </w:p>
        </w:tc>
        <w:tc>
          <w:tcPr>
            <w:tcW w:w="1380" w:type="dxa"/>
            <w:tcBorders>
              <w:top w:val="nil"/>
              <w:left w:val="nil"/>
              <w:right w:val="nil"/>
            </w:tcBorders>
            <w:shd w:val="clear" w:color="000000" w:fill="FFFFFF"/>
            <w:hideMark/>
          </w:tcPr>
          <w:p w14:paraId="57194B9D" w14:textId="77777777" w:rsidR="00BC2ECF" w:rsidRPr="00BC2ECF" w:rsidRDefault="00BC2ECF" w:rsidP="002A0451">
            <w:pPr>
              <w:spacing w:before="60" w:after="60"/>
              <w:jc w:val="right"/>
              <w:rPr>
                <w:rFonts w:cs="Open Sans"/>
                <w:sz w:val="18"/>
                <w:szCs w:val="18"/>
                <w:u w:val="single"/>
              </w:rPr>
            </w:pPr>
            <w:r w:rsidRPr="00BC2ECF">
              <w:rPr>
                <w:rFonts w:cs="Open Sans"/>
                <w:sz w:val="18"/>
                <w:szCs w:val="18"/>
                <w:u w:val="single"/>
              </w:rPr>
              <w:t> </w:t>
            </w:r>
          </w:p>
        </w:tc>
        <w:tc>
          <w:tcPr>
            <w:tcW w:w="1380" w:type="dxa"/>
            <w:tcBorders>
              <w:top w:val="nil"/>
              <w:left w:val="nil"/>
              <w:right w:val="nil"/>
            </w:tcBorders>
            <w:shd w:val="clear" w:color="000000" w:fill="FFFFFF"/>
            <w:vAlign w:val="bottom"/>
            <w:hideMark/>
          </w:tcPr>
          <w:p w14:paraId="0076A92B"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 </w:t>
            </w:r>
          </w:p>
        </w:tc>
      </w:tr>
      <w:tr w:rsidR="00BC2ECF" w:rsidRPr="00BC2ECF" w14:paraId="3F57A74C" w14:textId="77777777" w:rsidTr="00E83BF7">
        <w:trPr>
          <w:trHeight w:val="240"/>
        </w:trPr>
        <w:tc>
          <w:tcPr>
            <w:tcW w:w="4920" w:type="dxa"/>
            <w:tcBorders>
              <w:top w:val="nil"/>
              <w:left w:val="nil"/>
              <w:bottom w:val="single" w:sz="4" w:space="0" w:color="auto"/>
              <w:right w:val="nil"/>
            </w:tcBorders>
            <w:shd w:val="clear" w:color="000000" w:fill="FFFFFF"/>
            <w:hideMark/>
          </w:tcPr>
          <w:p w14:paraId="593BBE31" w14:textId="77777777" w:rsidR="00BC2ECF" w:rsidRPr="00BC2ECF" w:rsidRDefault="00BC2ECF" w:rsidP="002A0451">
            <w:pPr>
              <w:spacing w:before="60" w:after="60"/>
              <w:rPr>
                <w:rFonts w:cs="Open Sans"/>
                <w:sz w:val="18"/>
                <w:szCs w:val="18"/>
              </w:rPr>
            </w:pPr>
            <w:r w:rsidRPr="00BC2ECF">
              <w:rPr>
                <w:rFonts w:cs="Open Sans"/>
                <w:sz w:val="18"/>
                <w:szCs w:val="18"/>
              </w:rPr>
              <w:t xml:space="preserve">Revenue received in advance </w:t>
            </w:r>
          </w:p>
        </w:tc>
        <w:tc>
          <w:tcPr>
            <w:tcW w:w="1380" w:type="dxa"/>
            <w:tcBorders>
              <w:top w:val="nil"/>
              <w:left w:val="nil"/>
              <w:bottom w:val="single" w:sz="4" w:space="0" w:color="auto"/>
              <w:right w:val="nil"/>
            </w:tcBorders>
            <w:shd w:val="clear" w:color="000000" w:fill="FFFFFF"/>
            <w:noWrap/>
            <w:vAlign w:val="bottom"/>
            <w:hideMark/>
          </w:tcPr>
          <w:p w14:paraId="63FC3F95"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 xml:space="preserve">5,191 </w:t>
            </w:r>
          </w:p>
        </w:tc>
        <w:tc>
          <w:tcPr>
            <w:tcW w:w="1380" w:type="dxa"/>
            <w:tcBorders>
              <w:top w:val="nil"/>
              <w:left w:val="nil"/>
              <w:bottom w:val="single" w:sz="4" w:space="0" w:color="auto"/>
              <w:right w:val="nil"/>
            </w:tcBorders>
            <w:shd w:val="clear" w:color="000000" w:fill="FFFFFF"/>
            <w:noWrap/>
            <w:vAlign w:val="bottom"/>
            <w:hideMark/>
          </w:tcPr>
          <w:p w14:paraId="5F20128A"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 xml:space="preserve">3,271 </w:t>
            </w:r>
          </w:p>
        </w:tc>
        <w:tc>
          <w:tcPr>
            <w:tcW w:w="1380" w:type="dxa"/>
            <w:tcBorders>
              <w:top w:val="nil"/>
              <w:left w:val="nil"/>
              <w:bottom w:val="single" w:sz="4" w:space="0" w:color="auto"/>
              <w:right w:val="nil"/>
            </w:tcBorders>
            <w:shd w:val="clear" w:color="000000" w:fill="FFFFFF"/>
            <w:noWrap/>
            <w:vAlign w:val="bottom"/>
            <w:hideMark/>
          </w:tcPr>
          <w:p w14:paraId="6C74290C" w14:textId="77777777" w:rsidR="00BC2ECF" w:rsidRPr="00BC2ECF" w:rsidRDefault="00BC2ECF" w:rsidP="002A0451">
            <w:pPr>
              <w:spacing w:before="60" w:after="60"/>
              <w:jc w:val="right"/>
              <w:rPr>
                <w:rFonts w:cs="Open Sans"/>
                <w:sz w:val="18"/>
                <w:szCs w:val="18"/>
              </w:rPr>
            </w:pPr>
            <w:r w:rsidRPr="00BC2ECF">
              <w:rPr>
                <w:rFonts w:cs="Open Sans"/>
                <w:sz w:val="18"/>
                <w:szCs w:val="18"/>
              </w:rPr>
              <w:t xml:space="preserve">1,920 </w:t>
            </w:r>
          </w:p>
        </w:tc>
      </w:tr>
      <w:tr w:rsidR="00BC2ECF" w:rsidRPr="00BC2ECF" w14:paraId="7658F7DF" w14:textId="77777777" w:rsidTr="00E83BF7">
        <w:trPr>
          <w:trHeight w:val="240"/>
        </w:trPr>
        <w:tc>
          <w:tcPr>
            <w:tcW w:w="4920" w:type="dxa"/>
            <w:tcBorders>
              <w:top w:val="single" w:sz="4" w:space="0" w:color="auto"/>
              <w:left w:val="nil"/>
              <w:bottom w:val="single" w:sz="4" w:space="0" w:color="auto"/>
              <w:right w:val="nil"/>
            </w:tcBorders>
            <w:shd w:val="clear" w:color="000000" w:fill="FFFFFF"/>
            <w:hideMark/>
          </w:tcPr>
          <w:p w14:paraId="20B9E4DB" w14:textId="77777777" w:rsidR="00BC2ECF" w:rsidRPr="00BC2ECF" w:rsidRDefault="00BC2ECF" w:rsidP="002A0451">
            <w:pPr>
              <w:spacing w:before="60" w:after="60"/>
              <w:rPr>
                <w:rFonts w:cs="Open Sans"/>
                <w:b/>
                <w:bCs/>
                <w:sz w:val="18"/>
                <w:szCs w:val="18"/>
              </w:rPr>
            </w:pPr>
            <w:r w:rsidRPr="00BC2ECF">
              <w:rPr>
                <w:rFonts w:cs="Open Sans"/>
                <w:b/>
                <w:bCs/>
                <w:sz w:val="18"/>
                <w:szCs w:val="18"/>
              </w:rPr>
              <w:t>Total Liabilities</w:t>
            </w:r>
          </w:p>
        </w:tc>
        <w:tc>
          <w:tcPr>
            <w:tcW w:w="1380" w:type="dxa"/>
            <w:tcBorders>
              <w:top w:val="single" w:sz="4" w:space="0" w:color="auto"/>
              <w:left w:val="nil"/>
              <w:bottom w:val="single" w:sz="4" w:space="0" w:color="auto"/>
              <w:right w:val="nil"/>
            </w:tcBorders>
            <w:shd w:val="clear" w:color="000000" w:fill="FFFFFF"/>
            <w:noWrap/>
            <w:vAlign w:val="bottom"/>
            <w:hideMark/>
          </w:tcPr>
          <w:p w14:paraId="168D5BA9"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 xml:space="preserve">5,191 </w:t>
            </w:r>
          </w:p>
        </w:tc>
        <w:tc>
          <w:tcPr>
            <w:tcW w:w="1380" w:type="dxa"/>
            <w:tcBorders>
              <w:top w:val="single" w:sz="4" w:space="0" w:color="auto"/>
              <w:left w:val="nil"/>
              <w:bottom w:val="single" w:sz="4" w:space="0" w:color="auto"/>
              <w:right w:val="nil"/>
            </w:tcBorders>
            <w:shd w:val="clear" w:color="000000" w:fill="FFFFFF"/>
            <w:noWrap/>
            <w:vAlign w:val="bottom"/>
            <w:hideMark/>
          </w:tcPr>
          <w:p w14:paraId="48021B6A"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 xml:space="preserve">3,271 </w:t>
            </w:r>
          </w:p>
        </w:tc>
        <w:tc>
          <w:tcPr>
            <w:tcW w:w="1380" w:type="dxa"/>
            <w:tcBorders>
              <w:top w:val="single" w:sz="4" w:space="0" w:color="auto"/>
              <w:left w:val="nil"/>
              <w:bottom w:val="single" w:sz="4" w:space="0" w:color="auto"/>
              <w:right w:val="nil"/>
            </w:tcBorders>
            <w:shd w:val="clear" w:color="000000" w:fill="FFFFFF"/>
            <w:noWrap/>
            <w:vAlign w:val="bottom"/>
            <w:hideMark/>
          </w:tcPr>
          <w:p w14:paraId="13E2941E" w14:textId="77777777" w:rsidR="00BC2ECF" w:rsidRPr="00BC2ECF" w:rsidRDefault="00BC2ECF" w:rsidP="002A0451">
            <w:pPr>
              <w:spacing w:before="60" w:after="60"/>
              <w:jc w:val="right"/>
              <w:rPr>
                <w:rFonts w:cs="Open Sans"/>
                <w:sz w:val="18"/>
                <w:szCs w:val="18"/>
              </w:rPr>
            </w:pPr>
            <w:r w:rsidRPr="00BC2ECF">
              <w:rPr>
                <w:rFonts w:cs="Open Sans"/>
                <w:sz w:val="18"/>
                <w:szCs w:val="18"/>
              </w:rPr>
              <w:t xml:space="preserve">1,920 </w:t>
            </w:r>
          </w:p>
        </w:tc>
      </w:tr>
      <w:tr w:rsidR="00BC2ECF" w:rsidRPr="00BC2ECF" w14:paraId="467C667D" w14:textId="77777777" w:rsidTr="00E83BF7">
        <w:trPr>
          <w:trHeight w:val="260"/>
        </w:trPr>
        <w:tc>
          <w:tcPr>
            <w:tcW w:w="4920" w:type="dxa"/>
            <w:tcBorders>
              <w:top w:val="single" w:sz="4" w:space="0" w:color="auto"/>
              <w:left w:val="nil"/>
              <w:bottom w:val="single" w:sz="4" w:space="0" w:color="auto"/>
              <w:right w:val="nil"/>
            </w:tcBorders>
            <w:shd w:val="clear" w:color="000000" w:fill="FFFFFF"/>
            <w:hideMark/>
          </w:tcPr>
          <w:p w14:paraId="4E2A0FF6" w14:textId="77777777" w:rsidR="00BC2ECF" w:rsidRPr="00BC2ECF" w:rsidRDefault="00BC2ECF" w:rsidP="002A0451">
            <w:pPr>
              <w:spacing w:before="60" w:after="60"/>
              <w:rPr>
                <w:rFonts w:cs="Open Sans"/>
                <w:sz w:val="18"/>
                <w:szCs w:val="18"/>
              </w:rPr>
            </w:pPr>
          </w:p>
        </w:tc>
        <w:tc>
          <w:tcPr>
            <w:tcW w:w="1380" w:type="dxa"/>
            <w:tcBorders>
              <w:top w:val="single" w:sz="4" w:space="0" w:color="auto"/>
              <w:left w:val="nil"/>
              <w:bottom w:val="single" w:sz="4" w:space="0" w:color="auto"/>
              <w:right w:val="nil"/>
            </w:tcBorders>
            <w:shd w:val="clear" w:color="000000" w:fill="FFFFFF"/>
            <w:hideMark/>
          </w:tcPr>
          <w:p w14:paraId="3EB32436"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 </w:t>
            </w:r>
          </w:p>
        </w:tc>
        <w:tc>
          <w:tcPr>
            <w:tcW w:w="1380" w:type="dxa"/>
            <w:tcBorders>
              <w:top w:val="single" w:sz="4" w:space="0" w:color="auto"/>
              <w:left w:val="nil"/>
              <w:bottom w:val="single" w:sz="4" w:space="0" w:color="auto"/>
              <w:right w:val="nil"/>
            </w:tcBorders>
            <w:shd w:val="clear" w:color="000000" w:fill="FFFFFF"/>
            <w:hideMark/>
          </w:tcPr>
          <w:p w14:paraId="79810F45"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 </w:t>
            </w:r>
          </w:p>
        </w:tc>
        <w:tc>
          <w:tcPr>
            <w:tcW w:w="1380" w:type="dxa"/>
            <w:tcBorders>
              <w:top w:val="single" w:sz="4" w:space="0" w:color="auto"/>
              <w:left w:val="nil"/>
              <w:bottom w:val="single" w:sz="4" w:space="0" w:color="auto"/>
              <w:right w:val="nil"/>
            </w:tcBorders>
            <w:shd w:val="clear" w:color="000000" w:fill="FFFFFF"/>
            <w:hideMark/>
          </w:tcPr>
          <w:p w14:paraId="6733BA3B" w14:textId="77777777" w:rsidR="00BC2ECF" w:rsidRPr="00BC2ECF" w:rsidRDefault="00BC2ECF" w:rsidP="002A0451">
            <w:pPr>
              <w:spacing w:before="60" w:after="60"/>
              <w:jc w:val="right"/>
              <w:rPr>
                <w:rFonts w:cs="Open Sans"/>
                <w:sz w:val="18"/>
                <w:szCs w:val="18"/>
              </w:rPr>
            </w:pPr>
            <w:r w:rsidRPr="00BC2ECF">
              <w:rPr>
                <w:rFonts w:cs="Open Sans"/>
                <w:sz w:val="18"/>
                <w:szCs w:val="18"/>
              </w:rPr>
              <w:t> </w:t>
            </w:r>
          </w:p>
        </w:tc>
      </w:tr>
      <w:tr w:rsidR="00BC2ECF" w:rsidRPr="00BC2ECF" w14:paraId="4B263A94" w14:textId="77777777" w:rsidTr="00E83BF7">
        <w:trPr>
          <w:trHeight w:val="260"/>
        </w:trPr>
        <w:tc>
          <w:tcPr>
            <w:tcW w:w="4920" w:type="dxa"/>
            <w:tcBorders>
              <w:top w:val="single" w:sz="4" w:space="0" w:color="auto"/>
              <w:left w:val="nil"/>
              <w:bottom w:val="single" w:sz="4" w:space="0" w:color="auto"/>
              <w:right w:val="nil"/>
            </w:tcBorders>
            <w:shd w:val="clear" w:color="000000" w:fill="FFFFFF"/>
            <w:hideMark/>
          </w:tcPr>
          <w:p w14:paraId="2D74A952" w14:textId="77777777" w:rsidR="00BC2ECF" w:rsidRPr="00BC2ECF" w:rsidRDefault="00BC2ECF" w:rsidP="002A0451">
            <w:pPr>
              <w:spacing w:before="60" w:after="60"/>
              <w:rPr>
                <w:rFonts w:cs="Open Sans"/>
                <w:b/>
                <w:bCs/>
                <w:sz w:val="18"/>
                <w:szCs w:val="18"/>
              </w:rPr>
            </w:pPr>
            <w:r w:rsidRPr="00BC2ECF">
              <w:rPr>
                <w:rFonts w:cs="Open Sans"/>
                <w:b/>
                <w:bCs/>
                <w:sz w:val="18"/>
                <w:szCs w:val="18"/>
              </w:rPr>
              <w:t>Retained earnings</w:t>
            </w:r>
          </w:p>
        </w:tc>
        <w:tc>
          <w:tcPr>
            <w:tcW w:w="1380" w:type="dxa"/>
            <w:tcBorders>
              <w:top w:val="single" w:sz="4" w:space="0" w:color="auto"/>
              <w:left w:val="nil"/>
              <w:bottom w:val="single" w:sz="4" w:space="0" w:color="auto"/>
              <w:right w:val="nil"/>
            </w:tcBorders>
            <w:shd w:val="clear" w:color="000000" w:fill="FFFFFF"/>
            <w:noWrap/>
            <w:vAlign w:val="bottom"/>
            <w:hideMark/>
          </w:tcPr>
          <w:p w14:paraId="6F907572"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(5,191)</w:t>
            </w:r>
          </w:p>
        </w:tc>
        <w:tc>
          <w:tcPr>
            <w:tcW w:w="1380" w:type="dxa"/>
            <w:tcBorders>
              <w:top w:val="single" w:sz="4" w:space="0" w:color="auto"/>
              <w:left w:val="nil"/>
              <w:bottom w:val="single" w:sz="4" w:space="0" w:color="auto"/>
              <w:right w:val="nil"/>
            </w:tcBorders>
            <w:shd w:val="clear" w:color="000000" w:fill="FFFFFF"/>
            <w:noWrap/>
            <w:vAlign w:val="bottom"/>
            <w:hideMark/>
          </w:tcPr>
          <w:p w14:paraId="13F67B45"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(5,191)</w:t>
            </w:r>
          </w:p>
        </w:tc>
        <w:tc>
          <w:tcPr>
            <w:tcW w:w="1380" w:type="dxa"/>
            <w:tcBorders>
              <w:top w:val="single" w:sz="4" w:space="0" w:color="auto"/>
              <w:left w:val="nil"/>
              <w:bottom w:val="single" w:sz="4" w:space="0" w:color="auto"/>
              <w:right w:val="nil"/>
            </w:tcBorders>
            <w:shd w:val="clear" w:color="000000" w:fill="FFFFFF"/>
            <w:noWrap/>
            <w:vAlign w:val="bottom"/>
            <w:hideMark/>
          </w:tcPr>
          <w:p w14:paraId="71E3CC6C"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 xml:space="preserve"> -</w:t>
            </w:r>
          </w:p>
        </w:tc>
      </w:tr>
    </w:tbl>
    <w:p w14:paraId="14A2169C" w14:textId="77777777" w:rsidR="00BC2ECF" w:rsidRPr="00BC2ECF" w:rsidRDefault="00BC2ECF" w:rsidP="00BC2ECF">
      <w:pPr>
        <w:rPr>
          <w:rFonts w:cs="Open Sans"/>
          <w:sz w:val="18"/>
          <w:szCs w:val="18"/>
          <w:lang w:val="en-US"/>
        </w:rPr>
      </w:pPr>
    </w:p>
    <w:p w14:paraId="294A2628" w14:textId="77777777" w:rsidR="00BC2ECF" w:rsidRPr="00BC2ECF" w:rsidRDefault="00BC2ECF" w:rsidP="00BC2ECF">
      <w:pPr>
        <w:rPr>
          <w:rFonts w:cs="Open Sans"/>
          <w:sz w:val="18"/>
          <w:szCs w:val="18"/>
          <w:lang w:val="en-US"/>
        </w:rPr>
      </w:pPr>
      <w:r w:rsidRPr="00BC2ECF">
        <w:rPr>
          <w:rFonts w:cs="Open Sans"/>
          <w:color w:val="000000"/>
          <w:sz w:val="18"/>
          <w:szCs w:val="18"/>
          <w:lang w:val="en-US"/>
        </w:rPr>
        <w:t xml:space="preserve">The changes identified are the impact from implementation of new accounting standard AASB 15 </w:t>
      </w:r>
      <w:r w:rsidRPr="00BC2ECF">
        <w:rPr>
          <w:rFonts w:cs="Open Sans"/>
          <w:i/>
          <w:iCs/>
          <w:color w:val="000000"/>
          <w:sz w:val="18"/>
          <w:szCs w:val="18"/>
          <w:lang w:val="en-US"/>
        </w:rPr>
        <w:t>Revenue from Contracts with Customers</w:t>
      </w:r>
      <w:r w:rsidRPr="00BC2ECF">
        <w:rPr>
          <w:rFonts w:cs="Open Sans"/>
          <w:color w:val="000000"/>
          <w:sz w:val="18"/>
          <w:szCs w:val="18"/>
          <w:lang w:val="en-US"/>
        </w:rPr>
        <w:t xml:space="preserve"> during the reporting period. Recognition of revenue applies the single AASB 15 model to contracts with customers and two approaches to recognising revenue: at a point in time or over time. Under previous accounting standards most of the Commission's revenue was recognised at a point in time, application of the new accounting standard results in most revenue being recognised over time.</w:t>
      </w:r>
    </w:p>
    <w:p w14:paraId="1CA68AF3" w14:textId="77777777" w:rsidR="00BC2ECF" w:rsidRPr="00BC2ECF" w:rsidRDefault="00BC2ECF" w:rsidP="00BC2ECF">
      <w:pPr>
        <w:rPr>
          <w:rFonts w:cs="Open Sans"/>
          <w:sz w:val="18"/>
          <w:szCs w:val="18"/>
          <w:lang w:val="en-US"/>
        </w:rPr>
      </w:pPr>
      <w:r w:rsidRPr="00BC2ECF">
        <w:rPr>
          <w:rFonts w:cs="Open Sans"/>
          <w:sz w:val="18"/>
          <w:szCs w:val="18"/>
          <w:lang w:val="en-US"/>
        </w:rPr>
        <w:br w:type="page"/>
      </w:r>
    </w:p>
    <w:p w14:paraId="3C2D4B84" w14:textId="61841636" w:rsidR="00BC2ECF" w:rsidRPr="002A0451" w:rsidRDefault="00BC2ECF" w:rsidP="00B604D8">
      <w:pPr>
        <w:pStyle w:val="FSHeading1and11"/>
        <w:numPr>
          <w:ilvl w:val="0"/>
          <w:numId w:val="82"/>
        </w:numPr>
      </w:pPr>
      <w:bookmarkStart w:id="238" w:name="_Toc52124099"/>
      <w:r w:rsidRPr="002A0451">
        <w:t>Financial Performance</w:t>
      </w:r>
      <w:bookmarkEnd w:id="238"/>
    </w:p>
    <w:p w14:paraId="30B6EC7B" w14:textId="77777777" w:rsidR="00BC2ECF" w:rsidRPr="00BC2ECF" w:rsidRDefault="00BC2ECF" w:rsidP="00BC2ECF">
      <w:pPr>
        <w:rPr>
          <w:rFonts w:cs="Open Sans"/>
          <w:sz w:val="18"/>
          <w:szCs w:val="18"/>
        </w:rPr>
      </w:pPr>
      <w:r w:rsidRPr="00BC2ECF">
        <w:rPr>
          <w:rFonts w:cs="Open Sans"/>
          <w:sz w:val="18"/>
          <w:szCs w:val="18"/>
        </w:rPr>
        <w:t>This section analyses the financial performance of Australian Human Rights Commission for the year ended 2020.</w:t>
      </w:r>
    </w:p>
    <w:p w14:paraId="749B093D" w14:textId="77777777" w:rsidR="00BC2ECF" w:rsidRPr="002A0451" w:rsidRDefault="00BC2ECF" w:rsidP="002A0451">
      <w:pPr>
        <w:pStyle w:val="FSHeading1and11"/>
      </w:pPr>
      <w:bookmarkStart w:id="239" w:name="_Toc52124100"/>
      <w:r w:rsidRPr="002A0451">
        <w:t>1.1 Expenses</w:t>
      </w:r>
      <w:bookmarkEnd w:id="239"/>
    </w:p>
    <w:tbl>
      <w:tblPr>
        <w:tblW w:w="9968" w:type="dxa"/>
        <w:tblCellMar>
          <w:left w:w="70" w:type="dxa"/>
          <w:right w:w="70" w:type="dxa"/>
        </w:tblCellMar>
        <w:tblLook w:val="04A0" w:firstRow="1" w:lastRow="0" w:firstColumn="1" w:lastColumn="0" w:noHBand="0" w:noVBand="1"/>
      </w:tblPr>
      <w:tblGrid>
        <w:gridCol w:w="7176"/>
        <w:gridCol w:w="1396"/>
        <w:gridCol w:w="1396"/>
      </w:tblGrid>
      <w:tr w:rsidR="00BC2ECF" w:rsidRPr="00BC2ECF" w14:paraId="66903486" w14:textId="77777777" w:rsidTr="00E83BF7">
        <w:trPr>
          <w:trHeight w:val="757"/>
        </w:trPr>
        <w:tc>
          <w:tcPr>
            <w:tcW w:w="7176" w:type="dxa"/>
            <w:tcBorders>
              <w:top w:val="single" w:sz="4" w:space="0" w:color="auto"/>
              <w:left w:val="nil"/>
              <w:bottom w:val="single" w:sz="18" w:space="0" w:color="auto"/>
              <w:right w:val="nil"/>
            </w:tcBorders>
            <w:shd w:val="clear" w:color="auto" w:fill="auto"/>
            <w:vAlign w:val="bottom"/>
            <w:hideMark/>
          </w:tcPr>
          <w:p w14:paraId="7ABE7233" w14:textId="77777777" w:rsidR="00BC2ECF" w:rsidRPr="00BC2ECF" w:rsidRDefault="00BC2ECF" w:rsidP="002A0451">
            <w:pPr>
              <w:spacing w:before="60" w:after="60"/>
              <w:rPr>
                <w:rFonts w:cs="Open Sans"/>
                <w:sz w:val="18"/>
                <w:szCs w:val="18"/>
              </w:rPr>
            </w:pPr>
          </w:p>
        </w:tc>
        <w:tc>
          <w:tcPr>
            <w:tcW w:w="1396" w:type="dxa"/>
            <w:tcBorders>
              <w:top w:val="single" w:sz="4" w:space="0" w:color="auto"/>
              <w:left w:val="nil"/>
              <w:bottom w:val="single" w:sz="18" w:space="0" w:color="auto"/>
              <w:right w:val="nil"/>
            </w:tcBorders>
            <w:shd w:val="clear" w:color="auto" w:fill="auto"/>
            <w:noWrap/>
            <w:vAlign w:val="bottom"/>
            <w:hideMark/>
          </w:tcPr>
          <w:p w14:paraId="77301745"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2020</w:t>
            </w:r>
          </w:p>
          <w:p w14:paraId="0AF99EF1"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$’000</w:t>
            </w:r>
          </w:p>
        </w:tc>
        <w:tc>
          <w:tcPr>
            <w:tcW w:w="1396" w:type="dxa"/>
            <w:tcBorders>
              <w:top w:val="single" w:sz="4" w:space="0" w:color="auto"/>
              <w:left w:val="nil"/>
              <w:bottom w:val="single" w:sz="18" w:space="0" w:color="auto"/>
              <w:right w:val="nil"/>
            </w:tcBorders>
            <w:shd w:val="clear" w:color="auto" w:fill="auto"/>
            <w:noWrap/>
            <w:vAlign w:val="bottom"/>
            <w:hideMark/>
          </w:tcPr>
          <w:p w14:paraId="2553342E" w14:textId="77777777" w:rsidR="00BC2ECF" w:rsidRPr="00BC2ECF" w:rsidRDefault="00BC2ECF" w:rsidP="002A0451">
            <w:pPr>
              <w:spacing w:before="60" w:after="60"/>
              <w:jc w:val="right"/>
              <w:rPr>
                <w:rFonts w:cs="Open Sans"/>
                <w:sz w:val="18"/>
                <w:szCs w:val="18"/>
              </w:rPr>
            </w:pPr>
            <w:r w:rsidRPr="00BC2ECF">
              <w:rPr>
                <w:rFonts w:cs="Open Sans"/>
                <w:sz w:val="18"/>
                <w:szCs w:val="18"/>
              </w:rPr>
              <w:t>2019</w:t>
            </w:r>
          </w:p>
          <w:p w14:paraId="04059E22" w14:textId="77777777" w:rsidR="00BC2ECF" w:rsidRPr="00BC2ECF" w:rsidRDefault="00BC2ECF" w:rsidP="002A0451">
            <w:pPr>
              <w:spacing w:before="60" w:after="60"/>
              <w:jc w:val="right"/>
              <w:rPr>
                <w:rFonts w:cs="Open Sans"/>
                <w:sz w:val="18"/>
                <w:szCs w:val="18"/>
              </w:rPr>
            </w:pPr>
            <w:r w:rsidRPr="00BC2ECF">
              <w:rPr>
                <w:rFonts w:cs="Open Sans"/>
                <w:sz w:val="18"/>
                <w:szCs w:val="18"/>
              </w:rPr>
              <w:t>$’000</w:t>
            </w:r>
          </w:p>
        </w:tc>
      </w:tr>
      <w:tr w:rsidR="00BC2ECF" w:rsidRPr="00BC2ECF" w14:paraId="5337920F" w14:textId="77777777" w:rsidTr="00E83BF7">
        <w:trPr>
          <w:trHeight w:val="145"/>
        </w:trPr>
        <w:tc>
          <w:tcPr>
            <w:tcW w:w="7176" w:type="dxa"/>
            <w:tcBorders>
              <w:top w:val="single" w:sz="18" w:space="0" w:color="auto"/>
              <w:left w:val="nil"/>
              <w:bottom w:val="nil"/>
              <w:right w:val="nil"/>
            </w:tcBorders>
            <w:shd w:val="clear" w:color="auto" w:fill="auto"/>
            <w:noWrap/>
            <w:vAlign w:val="bottom"/>
            <w:hideMark/>
          </w:tcPr>
          <w:p w14:paraId="453BDF08" w14:textId="77777777" w:rsidR="00BC2ECF" w:rsidRPr="00BC2ECF" w:rsidRDefault="00BC2ECF" w:rsidP="002A0451">
            <w:pPr>
              <w:spacing w:before="60" w:after="60"/>
              <w:rPr>
                <w:rFonts w:cs="Open Sans"/>
                <w:sz w:val="18"/>
                <w:szCs w:val="18"/>
              </w:rPr>
            </w:pPr>
          </w:p>
        </w:tc>
        <w:tc>
          <w:tcPr>
            <w:tcW w:w="1396" w:type="dxa"/>
            <w:tcBorders>
              <w:top w:val="single" w:sz="18" w:space="0" w:color="auto"/>
              <w:left w:val="nil"/>
              <w:bottom w:val="nil"/>
              <w:right w:val="nil"/>
            </w:tcBorders>
            <w:shd w:val="clear" w:color="auto" w:fill="auto"/>
            <w:noWrap/>
            <w:vAlign w:val="bottom"/>
            <w:hideMark/>
          </w:tcPr>
          <w:p w14:paraId="24E81465" w14:textId="77777777" w:rsidR="00BC2ECF" w:rsidRPr="00BC2ECF" w:rsidRDefault="00BC2ECF" w:rsidP="002A0451">
            <w:pPr>
              <w:spacing w:before="60" w:after="60"/>
              <w:rPr>
                <w:rFonts w:cs="Open Sans"/>
                <w:sz w:val="18"/>
                <w:szCs w:val="18"/>
              </w:rPr>
            </w:pPr>
          </w:p>
        </w:tc>
        <w:tc>
          <w:tcPr>
            <w:tcW w:w="1396" w:type="dxa"/>
            <w:tcBorders>
              <w:top w:val="single" w:sz="18" w:space="0" w:color="auto"/>
              <w:left w:val="nil"/>
              <w:bottom w:val="nil"/>
              <w:right w:val="nil"/>
            </w:tcBorders>
            <w:shd w:val="clear" w:color="auto" w:fill="auto"/>
            <w:noWrap/>
            <w:vAlign w:val="bottom"/>
            <w:hideMark/>
          </w:tcPr>
          <w:p w14:paraId="76631C0A" w14:textId="77777777" w:rsidR="00BC2ECF" w:rsidRPr="00BC2ECF" w:rsidRDefault="00BC2ECF" w:rsidP="002A0451">
            <w:pPr>
              <w:spacing w:before="60" w:after="60"/>
              <w:rPr>
                <w:rFonts w:cs="Open Sans"/>
                <w:sz w:val="18"/>
                <w:szCs w:val="18"/>
              </w:rPr>
            </w:pPr>
          </w:p>
        </w:tc>
      </w:tr>
      <w:tr w:rsidR="00BC2ECF" w:rsidRPr="00BC2ECF" w14:paraId="07D59BC1" w14:textId="77777777" w:rsidTr="00E83BF7">
        <w:trPr>
          <w:trHeight w:val="240"/>
        </w:trPr>
        <w:tc>
          <w:tcPr>
            <w:tcW w:w="7176" w:type="dxa"/>
            <w:tcBorders>
              <w:top w:val="nil"/>
              <w:left w:val="nil"/>
              <w:bottom w:val="nil"/>
              <w:right w:val="nil"/>
            </w:tcBorders>
            <w:shd w:val="clear" w:color="auto" w:fill="auto"/>
            <w:hideMark/>
          </w:tcPr>
          <w:p w14:paraId="15EB2EFB" w14:textId="77777777" w:rsidR="00BC2ECF" w:rsidRPr="00BC2ECF" w:rsidRDefault="00BC2ECF" w:rsidP="002A0451">
            <w:pPr>
              <w:spacing w:before="60" w:after="60"/>
              <w:rPr>
                <w:rFonts w:cs="Open Sans"/>
                <w:b/>
                <w:bCs/>
                <w:color w:val="107896"/>
                <w:sz w:val="18"/>
                <w:szCs w:val="18"/>
              </w:rPr>
            </w:pPr>
            <w:r w:rsidRPr="00BC2ECF">
              <w:rPr>
                <w:rFonts w:cs="Open Sans"/>
                <w:b/>
                <w:bCs/>
                <w:color w:val="107896"/>
                <w:sz w:val="18"/>
                <w:szCs w:val="18"/>
              </w:rPr>
              <w:t>1.1A: Employee benefits</w:t>
            </w:r>
          </w:p>
        </w:tc>
        <w:tc>
          <w:tcPr>
            <w:tcW w:w="1396" w:type="dxa"/>
            <w:tcBorders>
              <w:top w:val="nil"/>
              <w:left w:val="nil"/>
              <w:bottom w:val="nil"/>
              <w:right w:val="nil"/>
            </w:tcBorders>
            <w:shd w:val="clear" w:color="auto" w:fill="auto"/>
            <w:hideMark/>
          </w:tcPr>
          <w:p w14:paraId="7A760B60" w14:textId="77777777" w:rsidR="00BC2ECF" w:rsidRPr="00BC2ECF" w:rsidRDefault="00BC2ECF" w:rsidP="002A0451">
            <w:pPr>
              <w:spacing w:before="60" w:after="60"/>
              <w:rPr>
                <w:rFonts w:cs="Open Sans"/>
                <w:b/>
                <w:bCs/>
                <w:sz w:val="18"/>
                <w:szCs w:val="18"/>
                <w:u w:val="single"/>
              </w:rPr>
            </w:pPr>
          </w:p>
        </w:tc>
        <w:tc>
          <w:tcPr>
            <w:tcW w:w="1396" w:type="dxa"/>
            <w:tcBorders>
              <w:top w:val="nil"/>
              <w:left w:val="nil"/>
              <w:bottom w:val="nil"/>
              <w:right w:val="nil"/>
            </w:tcBorders>
            <w:shd w:val="clear" w:color="auto" w:fill="auto"/>
            <w:vAlign w:val="bottom"/>
            <w:hideMark/>
          </w:tcPr>
          <w:p w14:paraId="1D9F6AEC" w14:textId="77777777" w:rsidR="00BC2ECF" w:rsidRPr="00BC2ECF" w:rsidRDefault="00BC2ECF" w:rsidP="002A0451">
            <w:pPr>
              <w:spacing w:before="60" w:after="60"/>
              <w:jc w:val="right"/>
              <w:rPr>
                <w:rFonts w:cs="Open Sans"/>
                <w:sz w:val="18"/>
                <w:szCs w:val="18"/>
              </w:rPr>
            </w:pPr>
          </w:p>
        </w:tc>
      </w:tr>
      <w:tr w:rsidR="00BC2ECF" w:rsidRPr="00BC2ECF" w14:paraId="794C1FD9" w14:textId="77777777" w:rsidTr="00E83BF7">
        <w:trPr>
          <w:trHeight w:val="240"/>
        </w:trPr>
        <w:tc>
          <w:tcPr>
            <w:tcW w:w="7176" w:type="dxa"/>
            <w:tcBorders>
              <w:top w:val="nil"/>
              <w:left w:val="nil"/>
              <w:bottom w:val="nil"/>
              <w:right w:val="nil"/>
            </w:tcBorders>
            <w:shd w:val="clear" w:color="auto" w:fill="auto"/>
            <w:hideMark/>
          </w:tcPr>
          <w:p w14:paraId="28C5018C" w14:textId="77777777" w:rsidR="00BC2ECF" w:rsidRPr="00BC2ECF" w:rsidRDefault="00BC2ECF" w:rsidP="002A0451">
            <w:pPr>
              <w:spacing w:before="60" w:after="60"/>
              <w:rPr>
                <w:rFonts w:cs="Open Sans"/>
                <w:sz w:val="18"/>
                <w:szCs w:val="18"/>
              </w:rPr>
            </w:pPr>
            <w:r w:rsidRPr="00BC2ECF">
              <w:rPr>
                <w:rFonts w:cs="Open Sans"/>
                <w:sz w:val="18"/>
                <w:szCs w:val="18"/>
              </w:rPr>
              <w:t>Wages and salaries</w:t>
            </w:r>
          </w:p>
        </w:tc>
        <w:tc>
          <w:tcPr>
            <w:tcW w:w="1396" w:type="dxa"/>
            <w:tcBorders>
              <w:top w:val="nil"/>
              <w:left w:val="nil"/>
              <w:bottom w:val="nil"/>
              <w:right w:val="nil"/>
            </w:tcBorders>
            <w:shd w:val="clear" w:color="auto" w:fill="auto"/>
            <w:noWrap/>
            <w:vAlign w:val="bottom"/>
            <w:hideMark/>
          </w:tcPr>
          <w:p w14:paraId="28D927CF"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 xml:space="preserve">15,001 </w:t>
            </w:r>
          </w:p>
        </w:tc>
        <w:tc>
          <w:tcPr>
            <w:tcW w:w="1396" w:type="dxa"/>
            <w:tcBorders>
              <w:top w:val="nil"/>
              <w:left w:val="nil"/>
              <w:bottom w:val="nil"/>
              <w:right w:val="nil"/>
            </w:tcBorders>
            <w:shd w:val="clear" w:color="auto" w:fill="auto"/>
            <w:noWrap/>
            <w:vAlign w:val="bottom"/>
            <w:hideMark/>
          </w:tcPr>
          <w:p w14:paraId="2DD902C6" w14:textId="77777777" w:rsidR="00BC2ECF" w:rsidRPr="00BC2ECF" w:rsidRDefault="00BC2ECF" w:rsidP="002A0451">
            <w:pPr>
              <w:spacing w:before="60" w:after="60"/>
              <w:jc w:val="right"/>
              <w:rPr>
                <w:rFonts w:cs="Open Sans"/>
                <w:sz w:val="18"/>
                <w:szCs w:val="18"/>
              </w:rPr>
            </w:pPr>
            <w:r w:rsidRPr="00BC2ECF">
              <w:rPr>
                <w:rFonts w:cs="Open Sans"/>
                <w:sz w:val="18"/>
                <w:szCs w:val="18"/>
              </w:rPr>
              <w:t xml:space="preserve">15,029 </w:t>
            </w:r>
          </w:p>
        </w:tc>
      </w:tr>
      <w:tr w:rsidR="00BC2ECF" w:rsidRPr="00BC2ECF" w14:paraId="20B91E36" w14:textId="77777777" w:rsidTr="00E83BF7">
        <w:trPr>
          <w:trHeight w:val="240"/>
        </w:trPr>
        <w:tc>
          <w:tcPr>
            <w:tcW w:w="7176" w:type="dxa"/>
            <w:tcBorders>
              <w:top w:val="nil"/>
              <w:left w:val="nil"/>
              <w:bottom w:val="nil"/>
              <w:right w:val="nil"/>
            </w:tcBorders>
            <w:shd w:val="clear" w:color="auto" w:fill="auto"/>
            <w:hideMark/>
          </w:tcPr>
          <w:p w14:paraId="786EB154" w14:textId="77777777" w:rsidR="00BC2ECF" w:rsidRPr="00BC2ECF" w:rsidRDefault="00BC2ECF" w:rsidP="002A0451">
            <w:pPr>
              <w:spacing w:before="60" w:after="60"/>
              <w:rPr>
                <w:rFonts w:cs="Open Sans"/>
                <w:sz w:val="18"/>
                <w:szCs w:val="18"/>
              </w:rPr>
            </w:pPr>
            <w:r w:rsidRPr="00BC2ECF">
              <w:rPr>
                <w:rFonts w:cs="Open Sans"/>
                <w:sz w:val="18"/>
                <w:szCs w:val="18"/>
              </w:rPr>
              <w:t>Superannuation</w:t>
            </w:r>
          </w:p>
        </w:tc>
        <w:tc>
          <w:tcPr>
            <w:tcW w:w="1396" w:type="dxa"/>
            <w:tcBorders>
              <w:top w:val="nil"/>
              <w:left w:val="nil"/>
              <w:bottom w:val="nil"/>
              <w:right w:val="nil"/>
            </w:tcBorders>
            <w:shd w:val="clear" w:color="auto" w:fill="auto"/>
            <w:noWrap/>
            <w:vAlign w:val="bottom"/>
            <w:hideMark/>
          </w:tcPr>
          <w:p w14:paraId="4995DA20" w14:textId="77777777" w:rsidR="00BC2ECF" w:rsidRPr="00BC2ECF" w:rsidRDefault="00BC2ECF" w:rsidP="002A0451">
            <w:pPr>
              <w:spacing w:before="60" w:after="60"/>
              <w:rPr>
                <w:rFonts w:cs="Open Sans"/>
                <w:sz w:val="18"/>
                <w:szCs w:val="18"/>
              </w:rPr>
            </w:pPr>
          </w:p>
        </w:tc>
        <w:tc>
          <w:tcPr>
            <w:tcW w:w="1396" w:type="dxa"/>
            <w:tcBorders>
              <w:top w:val="nil"/>
              <w:left w:val="nil"/>
              <w:bottom w:val="nil"/>
              <w:right w:val="nil"/>
            </w:tcBorders>
            <w:shd w:val="clear" w:color="auto" w:fill="auto"/>
            <w:noWrap/>
            <w:vAlign w:val="bottom"/>
            <w:hideMark/>
          </w:tcPr>
          <w:p w14:paraId="14DDEC26" w14:textId="77777777" w:rsidR="00BC2ECF" w:rsidRPr="00BC2ECF" w:rsidRDefault="00BC2ECF" w:rsidP="002A0451">
            <w:pPr>
              <w:spacing w:before="60" w:after="60"/>
              <w:jc w:val="right"/>
              <w:rPr>
                <w:rFonts w:cs="Open Sans"/>
                <w:sz w:val="18"/>
                <w:szCs w:val="18"/>
              </w:rPr>
            </w:pPr>
          </w:p>
        </w:tc>
      </w:tr>
      <w:tr w:rsidR="00BC2ECF" w:rsidRPr="00BC2ECF" w14:paraId="5119F459" w14:textId="77777777" w:rsidTr="00E83BF7">
        <w:trPr>
          <w:trHeight w:val="240"/>
        </w:trPr>
        <w:tc>
          <w:tcPr>
            <w:tcW w:w="7176" w:type="dxa"/>
            <w:tcBorders>
              <w:top w:val="nil"/>
              <w:left w:val="nil"/>
              <w:bottom w:val="nil"/>
              <w:right w:val="nil"/>
            </w:tcBorders>
            <w:shd w:val="clear" w:color="auto" w:fill="auto"/>
            <w:hideMark/>
          </w:tcPr>
          <w:p w14:paraId="78C8BE21" w14:textId="77777777" w:rsidR="00BC2ECF" w:rsidRPr="00BC2ECF" w:rsidRDefault="00BC2ECF" w:rsidP="002A0451">
            <w:pPr>
              <w:spacing w:before="60" w:after="60"/>
              <w:ind w:firstLineChars="100" w:firstLine="180"/>
              <w:rPr>
                <w:rFonts w:cs="Open Sans"/>
                <w:sz w:val="18"/>
                <w:szCs w:val="18"/>
              </w:rPr>
            </w:pPr>
            <w:r w:rsidRPr="00BC2ECF">
              <w:rPr>
                <w:rFonts w:cs="Open Sans"/>
                <w:sz w:val="18"/>
                <w:szCs w:val="18"/>
              </w:rPr>
              <w:t>Defined contribution plans</w:t>
            </w:r>
          </w:p>
        </w:tc>
        <w:tc>
          <w:tcPr>
            <w:tcW w:w="1396" w:type="dxa"/>
            <w:tcBorders>
              <w:top w:val="nil"/>
              <w:left w:val="nil"/>
              <w:bottom w:val="nil"/>
              <w:right w:val="nil"/>
            </w:tcBorders>
            <w:shd w:val="clear" w:color="auto" w:fill="auto"/>
            <w:noWrap/>
            <w:vAlign w:val="bottom"/>
            <w:hideMark/>
          </w:tcPr>
          <w:p w14:paraId="4832E0E3"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 xml:space="preserve">1,759 </w:t>
            </w:r>
          </w:p>
        </w:tc>
        <w:tc>
          <w:tcPr>
            <w:tcW w:w="1396" w:type="dxa"/>
            <w:tcBorders>
              <w:top w:val="nil"/>
              <w:left w:val="nil"/>
              <w:bottom w:val="nil"/>
              <w:right w:val="nil"/>
            </w:tcBorders>
            <w:shd w:val="clear" w:color="auto" w:fill="auto"/>
            <w:noWrap/>
            <w:vAlign w:val="bottom"/>
            <w:hideMark/>
          </w:tcPr>
          <w:p w14:paraId="62EA49B1" w14:textId="77777777" w:rsidR="00BC2ECF" w:rsidRPr="00BC2ECF" w:rsidRDefault="00BC2ECF" w:rsidP="002A0451">
            <w:pPr>
              <w:spacing w:before="60" w:after="60"/>
              <w:jc w:val="right"/>
              <w:rPr>
                <w:rFonts w:cs="Open Sans"/>
                <w:sz w:val="18"/>
                <w:szCs w:val="18"/>
              </w:rPr>
            </w:pPr>
            <w:r w:rsidRPr="00BC2ECF">
              <w:rPr>
                <w:rFonts w:cs="Open Sans"/>
                <w:sz w:val="18"/>
                <w:szCs w:val="18"/>
              </w:rPr>
              <w:t xml:space="preserve">1,627 </w:t>
            </w:r>
          </w:p>
        </w:tc>
      </w:tr>
      <w:tr w:rsidR="00BC2ECF" w:rsidRPr="00BC2ECF" w14:paraId="19B4A4FF" w14:textId="77777777" w:rsidTr="00E83BF7">
        <w:trPr>
          <w:trHeight w:val="240"/>
        </w:trPr>
        <w:tc>
          <w:tcPr>
            <w:tcW w:w="7176" w:type="dxa"/>
            <w:tcBorders>
              <w:top w:val="nil"/>
              <w:left w:val="nil"/>
              <w:bottom w:val="nil"/>
              <w:right w:val="nil"/>
            </w:tcBorders>
            <w:shd w:val="clear" w:color="auto" w:fill="auto"/>
            <w:hideMark/>
          </w:tcPr>
          <w:p w14:paraId="6BBFED7F" w14:textId="77777777" w:rsidR="00BC2ECF" w:rsidRPr="00BC2ECF" w:rsidRDefault="00BC2ECF" w:rsidP="002A0451">
            <w:pPr>
              <w:spacing w:before="60" w:after="60"/>
              <w:ind w:firstLineChars="100" w:firstLine="180"/>
              <w:rPr>
                <w:rFonts w:cs="Open Sans"/>
                <w:sz w:val="18"/>
                <w:szCs w:val="18"/>
              </w:rPr>
            </w:pPr>
            <w:r w:rsidRPr="00BC2ECF">
              <w:rPr>
                <w:rFonts w:cs="Open Sans"/>
                <w:sz w:val="18"/>
                <w:szCs w:val="18"/>
              </w:rPr>
              <w:t>Defined benefit plans</w:t>
            </w:r>
          </w:p>
        </w:tc>
        <w:tc>
          <w:tcPr>
            <w:tcW w:w="1396" w:type="dxa"/>
            <w:tcBorders>
              <w:top w:val="nil"/>
              <w:left w:val="nil"/>
              <w:bottom w:val="nil"/>
              <w:right w:val="nil"/>
            </w:tcBorders>
            <w:shd w:val="clear" w:color="auto" w:fill="auto"/>
            <w:noWrap/>
            <w:vAlign w:val="bottom"/>
            <w:hideMark/>
          </w:tcPr>
          <w:p w14:paraId="3D0701F2"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 xml:space="preserve">645 </w:t>
            </w:r>
          </w:p>
        </w:tc>
        <w:tc>
          <w:tcPr>
            <w:tcW w:w="1396" w:type="dxa"/>
            <w:tcBorders>
              <w:top w:val="nil"/>
              <w:left w:val="nil"/>
              <w:bottom w:val="nil"/>
              <w:right w:val="nil"/>
            </w:tcBorders>
            <w:shd w:val="clear" w:color="auto" w:fill="auto"/>
            <w:noWrap/>
            <w:vAlign w:val="bottom"/>
            <w:hideMark/>
          </w:tcPr>
          <w:p w14:paraId="50E26E77" w14:textId="77777777" w:rsidR="00BC2ECF" w:rsidRPr="00BC2ECF" w:rsidRDefault="00BC2ECF" w:rsidP="002A0451">
            <w:pPr>
              <w:spacing w:before="60" w:after="60"/>
              <w:jc w:val="right"/>
              <w:rPr>
                <w:rFonts w:cs="Open Sans"/>
                <w:sz w:val="18"/>
                <w:szCs w:val="18"/>
              </w:rPr>
            </w:pPr>
            <w:r w:rsidRPr="00BC2ECF">
              <w:rPr>
                <w:rFonts w:cs="Open Sans"/>
                <w:sz w:val="18"/>
                <w:szCs w:val="18"/>
              </w:rPr>
              <w:t xml:space="preserve">702 </w:t>
            </w:r>
          </w:p>
        </w:tc>
      </w:tr>
      <w:tr w:rsidR="00BC2ECF" w:rsidRPr="00BC2ECF" w14:paraId="1FD8791A" w14:textId="77777777" w:rsidTr="00E83BF7">
        <w:trPr>
          <w:trHeight w:val="240"/>
        </w:trPr>
        <w:tc>
          <w:tcPr>
            <w:tcW w:w="7176" w:type="dxa"/>
            <w:tcBorders>
              <w:top w:val="nil"/>
              <w:left w:val="nil"/>
              <w:bottom w:val="nil"/>
              <w:right w:val="nil"/>
            </w:tcBorders>
            <w:shd w:val="clear" w:color="auto" w:fill="auto"/>
            <w:hideMark/>
          </w:tcPr>
          <w:p w14:paraId="422A9557" w14:textId="77777777" w:rsidR="00BC2ECF" w:rsidRPr="00BC2ECF" w:rsidRDefault="00BC2ECF" w:rsidP="002A0451">
            <w:pPr>
              <w:spacing w:before="60" w:after="60"/>
              <w:rPr>
                <w:rFonts w:cs="Open Sans"/>
                <w:sz w:val="18"/>
                <w:szCs w:val="18"/>
              </w:rPr>
            </w:pPr>
            <w:r w:rsidRPr="00BC2ECF">
              <w:rPr>
                <w:rFonts w:cs="Open Sans"/>
                <w:sz w:val="18"/>
                <w:szCs w:val="18"/>
              </w:rPr>
              <w:t>Leave and other entitlements</w:t>
            </w:r>
          </w:p>
        </w:tc>
        <w:tc>
          <w:tcPr>
            <w:tcW w:w="1396" w:type="dxa"/>
            <w:tcBorders>
              <w:top w:val="nil"/>
              <w:left w:val="nil"/>
              <w:bottom w:val="nil"/>
              <w:right w:val="nil"/>
            </w:tcBorders>
            <w:shd w:val="clear" w:color="auto" w:fill="auto"/>
            <w:noWrap/>
            <w:vAlign w:val="bottom"/>
            <w:hideMark/>
          </w:tcPr>
          <w:p w14:paraId="76B0081D"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 xml:space="preserve">1,765 </w:t>
            </w:r>
          </w:p>
        </w:tc>
        <w:tc>
          <w:tcPr>
            <w:tcW w:w="1396" w:type="dxa"/>
            <w:tcBorders>
              <w:top w:val="nil"/>
              <w:left w:val="nil"/>
              <w:bottom w:val="nil"/>
              <w:right w:val="nil"/>
            </w:tcBorders>
            <w:shd w:val="clear" w:color="auto" w:fill="auto"/>
            <w:noWrap/>
            <w:vAlign w:val="bottom"/>
            <w:hideMark/>
          </w:tcPr>
          <w:p w14:paraId="5A3434BF" w14:textId="77777777" w:rsidR="00BC2ECF" w:rsidRPr="00BC2ECF" w:rsidRDefault="00BC2ECF" w:rsidP="002A0451">
            <w:pPr>
              <w:spacing w:before="60" w:after="60"/>
              <w:jc w:val="right"/>
              <w:rPr>
                <w:rFonts w:cs="Open Sans"/>
                <w:sz w:val="18"/>
                <w:szCs w:val="18"/>
              </w:rPr>
            </w:pPr>
            <w:r w:rsidRPr="00BC2ECF">
              <w:rPr>
                <w:rFonts w:cs="Open Sans"/>
                <w:sz w:val="18"/>
                <w:szCs w:val="18"/>
              </w:rPr>
              <w:t xml:space="preserve">1,667 </w:t>
            </w:r>
          </w:p>
        </w:tc>
      </w:tr>
      <w:tr w:rsidR="00BC2ECF" w:rsidRPr="00BC2ECF" w14:paraId="0373B652" w14:textId="77777777" w:rsidTr="00E83BF7">
        <w:trPr>
          <w:trHeight w:val="240"/>
        </w:trPr>
        <w:tc>
          <w:tcPr>
            <w:tcW w:w="7176" w:type="dxa"/>
            <w:tcBorders>
              <w:top w:val="nil"/>
              <w:left w:val="nil"/>
              <w:right w:val="nil"/>
            </w:tcBorders>
            <w:shd w:val="clear" w:color="auto" w:fill="auto"/>
            <w:hideMark/>
          </w:tcPr>
          <w:p w14:paraId="4EAA9BA2" w14:textId="77777777" w:rsidR="00BC2ECF" w:rsidRPr="00BC2ECF" w:rsidRDefault="00BC2ECF" w:rsidP="002A0451">
            <w:pPr>
              <w:spacing w:before="60" w:after="60"/>
              <w:rPr>
                <w:rFonts w:cs="Open Sans"/>
                <w:sz w:val="18"/>
                <w:szCs w:val="18"/>
              </w:rPr>
            </w:pPr>
            <w:r w:rsidRPr="00BC2ECF">
              <w:rPr>
                <w:rFonts w:cs="Open Sans"/>
                <w:sz w:val="18"/>
                <w:szCs w:val="18"/>
              </w:rPr>
              <w:t>Separation and redundancies</w:t>
            </w:r>
          </w:p>
        </w:tc>
        <w:tc>
          <w:tcPr>
            <w:tcW w:w="1396" w:type="dxa"/>
            <w:tcBorders>
              <w:top w:val="nil"/>
              <w:left w:val="nil"/>
              <w:right w:val="nil"/>
            </w:tcBorders>
            <w:shd w:val="clear" w:color="auto" w:fill="auto"/>
            <w:noWrap/>
            <w:vAlign w:val="bottom"/>
            <w:hideMark/>
          </w:tcPr>
          <w:p w14:paraId="022170BE"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 xml:space="preserve">134 </w:t>
            </w:r>
          </w:p>
        </w:tc>
        <w:tc>
          <w:tcPr>
            <w:tcW w:w="1396" w:type="dxa"/>
            <w:tcBorders>
              <w:top w:val="nil"/>
              <w:left w:val="nil"/>
              <w:right w:val="nil"/>
            </w:tcBorders>
            <w:shd w:val="clear" w:color="auto" w:fill="auto"/>
            <w:noWrap/>
            <w:vAlign w:val="bottom"/>
            <w:hideMark/>
          </w:tcPr>
          <w:p w14:paraId="57EEE929" w14:textId="77777777" w:rsidR="00BC2ECF" w:rsidRPr="00BC2ECF" w:rsidRDefault="00BC2ECF" w:rsidP="002A0451">
            <w:pPr>
              <w:spacing w:before="60" w:after="60"/>
              <w:jc w:val="right"/>
              <w:rPr>
                <w:rFonts w:cs="Open Sans"/>
                <w:sz w:val="18"/>
                <w:szCs w:val="18"/>
              </w:rPr>
            </w:pPr>
            <w:r w:rsidRPr="00BC2ECF">
              <w:rPr>
                <w:rFonts w:cs="Open Sans"/>
                <w:sz w:val="18"/>
                <w:szCs w:val="18"/>
              </w:rPr>
              <w:t xml:space="preserve">5 </w:t>
            </w:r>
          </w:p>
        </w:tc>
      </w:tr>
      <w:tr w:rsidR="00BC2ECF" w:rsidRPr="00BC2ECF" w14:paraId="4E7270F1" w14:textId="77777777" w:rsidTr="00E83BF7">
        <w:trPr>
          <w:trHeight w:val="240"/>
        </w:trPr>
        <w:tc>
          <w:tcPr>
            <w:tcW w:w="7176" w:type="dxa"/>
            <w:tcBorders>
              <w:top w:val="nil"/>
              <w:left w:val="nil"/>
              <w:bottom w:val="single" w:sz="4" w:space="0" w:color="auto"/>
              <w:right w:val="nil"/>
            </w:tcBorders>
            <w:shd w:val="clear" w:color="auto" w:fill="auto"/>
            <w:hideMark/>
          </w:tcPr>
          <w:p w14:paraId="09262BE7" w14:textId="77777777" w:rsidR="00BC2ECF" w:rsidRPr="00BC2ECF" w:rsidRDefault="00BC2ECF" w:rsidP="002A0451">
            <w:pPr>
              <w:spacing w:before="60" w:after="60"/>
              <w:rPr>
                <w:rFonts w:cs="Open Sans"/>
                <w:sz w:val="18"/>
                <w:szCs w:val="18"/>
              </w:rPr>
            </w:pPr>
            <w:r w:rsidRPr="00BC2ECF">
              <w:rPr>
                <w:rFonts w:cs="Open Sans"/>
                <w:sz w:val="18"/>
                <w:szCs w:val="18"/>
              </w:rPr>
              <w:t>Other employee expenses</w:t>
            </w:r>
          </w:p>
        </w:tc>
        <w:tc>
          <w:tcPr>
            <w:tcW w:w="1396" w:type="dxa"/>
            <w:tcBorders>
              <w:top w:val="nil"/>
              <w:left w:val="nil"/>
              <w:bottom w:val="single" w:sz="4" w:space="0" w:color="auto"/>
              <w:right w:val="nil"/>
            </w:tcBorders>
            <w:shd w:val="clear" w:color="auto" w:fill="auto"/>
            <w:noWrap/>
            <w:vAlign w:val="bottom"/>
            <w:hideMark/>
          </w:tcPr>
          <w:p w14:paraId="186EF4AB"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 xml:space="preserve">218 </w:t>
            </w:r>
          </w:p>
        </w:tc>
        <w:tc>
          <w:tcPr>
            <w:tcW w:w="1396" w:type="dxa"/>
            <w:tcBorders>
              <w:top w:val="nil"/>
              <w:left w:val="nil"/>
              <w:bottom w:val="single" w:sz="4" w:space="0" w:color="auto"/>
              <w:right w:val="nil"/>
            </w:tcBorders>
            <w:shd w:val="clear" w:color="auto" w:fill="auto"/>
            <w:noWrap/>
            <w:vAlign w:val="bottom"/>
            <w:hideMark/>
          </w:tcPr>
          <w:p w14:paraId="73ACFCFD" w14:textId="77777777" w:rsidR="00BC2ECF" w:rsidRPr="00BC2ECF" w:rsidRDefault="00BC2ECF" w:rsidP="002A0451">
            <w:pPr>
              <w:spacing w:before="60" w:after="60"/>
              <w:jc w:val="right"/>
              <w:rPr>
                <w:rFonts w:cs="Open Sans"/>
                <w:sz w:val="18"/>
                <w:szCs w:val="18"/>
              </w:rPr>
            </w:pPr>
            <w:r w:rsidRPr="00BC2ECF">
              <w:rPr>
                <w:rFonts w:cs="Open Sans"/>
                <w:sz w:val="18"/>
                <w:szCs w:val="18"/>
              </w:rPr>
              <w:t xml:space="preserve">168 </w:t>
            </w:r>
          </w:p>
        </w:tc>
      </w:tr>
      <w:tr w:rsidR="00BC2ECF" w:rsidRPr="00BC2ECF" w14:paraId="00AAFB53" w14:textId="77777777" w:rsidTr="00E83BF7">
        <w:trPr>
          <w:trHeight w:val="240"/>
        </w:trPr>
        <w:tc>
          <w:tcPr>
            <w:tcW w:w="7176" w:type="dxa"/>
            <w:tcBorders>
              <w:top w:val="single" w:sz="4" w:space="0" w:color="auto"/>
              <w:left w:val="nil"/>
              <w:bottom w:val="single" w:sz="4" w:space="0" w:color="auto"/>
              <w:right w:val="nil"/>
            </w:tcBorders>
            <w:shd w:val="clear" w:color="auto" w:fill="auto"/>
            <w:hideMark/>
          </w:tcPr>
          <w:p w14:paraId="1763B148" w14:textId="77777777" w:rsidR="00BC2ECF" w:rsidRPr="00BC2ECF" w:rsidRDefault="00BC2ECF" w:rsidP="002A0451">
            <w:pPr>
              <w:spacing w:before="60" w:after="60"/>
              <w:rPr>
                <w:rFonts w:cs="Open Sans"/>
                <w:b/>
                <w:bCs/>
                <w:sz w:val="18"/>
                <w:szCs w:val="18"/>
              </w:rPr>
            </w:pPr>
            <w:r w:rsidRPr="00BC2ECF">
              <w:rPr>
                <w:rFonts w:cs="Open Sans"/>
                <w:b/>
                <w:bCs/>
                <w:sz w:val="18"/>
                <w:szCs w:val="18"/>
              </w:rPr>
              <w:t>Total employee benefits</w:t>
            </w:r>
          </w:p>
        </w:tc>
        <w:tc>
          <w:tcPr>
            <w:tcW w:w="1396" w:type="dxa"/>
            <w:tcBorders>
              <w:top w:val="single" w:sz="4" w:space="0" w:color="auto"/>
              <w:left w:val="nil"/>
              <w:bottom w:val="single" w:sz="4" w:space="0" w:color="auto"/>
              <w:right w:val="nil"/>
            </w:tcBorders>
            <w:shd w:val="clear" w:color="auto" w:fill="auto"/>
            <w:noWrap/>
            <w:vAlign w:val="bottom"/>
            <w:hideMark/>
          </w:tcPr>
          <w:p w14:paraId="6694E7ED"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 xml:space="preserve">19,522 </w:t>
            </w:r>
          </w:p>
        </w:tc>
        <w:tc>
          <w:tcPr>
            <w:tcW w:w="1396" w:type="dxa"/>
            <w:tcBorders>
              <w:top w:val="single" w:sz="4" w:space="0" w:color="auto"/>
              <w:left w:val="nil"/>
              <w:bottom w:val="single" w:sz="4" w:space="0" w:color="auto"/>
              <w:right w:val="nil"/>
            </w:tcBorders>
            <w:shd w:val="clear" w:color="auto" w:fill="auto"/>
            <w:noWrap/>
            <w:vAlign w:val="bottom"/>
            <w:hideMark/>
          </w:tcPr>
          <w:p w14:paraId="799267F4" w14:textId="77777777" w:rsidR="00BC2ECF" w:rsidRPr="00BC2ECF" w:rsidRDefault="00BC2ECF" w:rsidP="002A0451">
            <w:pPr>
              <w:spacing w:before="60" w:after="60"/>
              <w:jc w:val="right"/>
              <w:rPr>
                <w:rFonts w:cs="Open Sans"/>
                <w:sz w:val="18"/>
                <w:szCs w:val="18"/>
              </w:rPr>
            </w:pPr>
            <w:r w:rsidRPr="00BC2ECF">
              <w:rPr>
                <w:rFonts w:cs="Open Sans"/>
                <w:sz w:val="18"/>
                <w:szCs w:val="18"/>
              </w:rPr>
              <w:t xml:space="preserve">19,198 </w:t>
            </w:r>
          </w:p>
        </w:tc>
      </w:tr>
    </w:tbl>
    <w:p w14:paraId="3A78400C" w14:textId="77777777" w:rsidR="00BC2ECF" w:rsidRPr="00BC2ECF" w:rsidRDefault="00BC2ECF" w:rsidP="00BC2ECF">
      <w:pPr>
        <w:rPr>
          <w:sz w:val="18"/>
          <w:szCs w:val="18"/>
          <w:lang w:val="en-US"/>
        </w:rPr>
      </w:pPr>
    </w:p>
    <w:p w14:paraId="323DDC3C" w14:textId="77777777" w:rsidR="00BC2ECF" w:rsidRPr="00BC2ECF" w:rsidRDefault="00BC2ECF" w:rsidP="00BC2ECF">
      <w:pPr>
        <w:pStyle w:val="FSHeadingBodyBold"/>
        <w:spacing w:before="120"/>
        <w:rPr>
          <w:lang w:val="en-US"/>
        </w:rPr>
      </w:pPr>
      <w:r w:rsidRPr="00BC2ECF">
        <w:t>Accounting Policy</w:t>
      </w:r>
    </w:p>
    <w:p w14:paraId="0A36C0DE" w14:textId="77777777" w:rsidR="00BC2ECF" w:rsidRPr="00BC2ECF" w:rsidRDefault="00BC2ECF" w:rsidP="00BC2ECF">
      <w:pPr>
        <w:rPr>
          <w:sz w:val="18"/>
          <w:szCs w:val="18"/>
          <w:lang w:val="en-US"/>
        </w:rPr>
      </w:pPr>
      <w:r w:rsidRPr="00BC2ECF">
        <w:rPr>
          <w:rFonts w:cs="Open Sans"/>
          <w:sz w:val="18"/>
          <w:szCs w:val="18"/>
        </w:rPr>
        <w:t>Accounting policies for employee related expenses is contained in the People and Relationships section.</w:t>
      </w:r>
    </w:p>
    <w:p w14:paraId="7191BAAB" w14:textId="11F5CF70" w:rsidR="00CF7AF9" w:rsidRDefault="00CF7AF9">
      <w:pPr>
        <w:keepLines w:val="0"/>
        <w:spacing w:before="0" w:after="0"/>
        <w:rPr>
          <w:sz w:val="18"/>
          <w:szCs w:val="18"/>
          <w:lang w:val="en-US"/>
        </w:rPr>
      </w:pPr>
      <w:r>
        <w:rPr>
          <w:sz w:val="18"/>
          <w:szCs w:val="18"/>
          <w:lang w:val="en-US"/>
        </w:rPr>
        <w:br w:type="page"/>
      </w:r>
    </w:p>
    <w:p w14:paraId="1E23B7B5" w14:textId="77777777" w:rsidR="00BC2ECF" w:rsidRPr="00BC2ECF" w:rsidRDefault="00BC2ECF" w:rsidP="00BC2ECF">
      <w:pPr>
        <w:rPr>
          <w:sz w:val="18"/>
          <w:szCs w:val="18"/>
          <w:lang w:val="en-US"/>
        </w:rPr>
      </w:pPr>
    </w:p>
    <w:tbl>
      <w:tblPr>
        <w:tblW w:w="9968" w:type="dxa"/>
        <w:tblCellMar>
          <w:left w:w="70" w:type="dxa"/>
          <w:right w:w="70" w:type="dxa"/>
        </w:tblCellMar>
        <w:tblLook w:val="04A0" w:firstRow="1" w:lastRow="0" w:firstColumn="1" w:lastColumn="0" w:noHBand="0" w:noVBand="1"/>
      </w:tblPr>
      <w:tblGrid>
        <w:gridCol w:w="7176"/>
        <w:gridCol w:w="1396"/>
        <w:gridCol w:w="1396"/>
      </w:tblGrid>
      <w:tr w:rsidR="00BC2ECF" w:rsidRPr="00BC2ECF" w14:paraId="2D55D8E7" w14:textId="77777777" w:rsidTr="00E83BF7">
        <w:trPr>
          <w:trHeight w:val="757"/>
          <w:tblHeader/>
        </w:trPr>
        <w:tc>
          <w:tcPr>
            <w:tcW w:w="7176" w:type="dxa"/>
            <w:tcBorders>
              <w:top w:val="single" w:sz="4" w:space="0" w:color="auto"/>
              <w:left w:val="nil"/>
              <w:bottom w:val="single" w:sz="18" w:space="0" w:color="auto"/>
              <w:right w:val="nil"/>
            </w:tcBorders>
            <w:shd w:val="clear" w:color="auto" w:fill="auto"/>
            <w:vAlign w:val="bottom"/>
            <w:hideMark/>
          </w:tcPr>
          <w:p w14:paraId="7EB330E5" w14:textId="77777777" w:rsidR="00BC2ECF" w:rsidRPr="00BC2ECF" w:rsidRDefault="00BC2ECF" w:rsidP="002A0451">
            <w:pPr>
              <w:spacing w:before="60" w:after="60"/>
              <w:rPr>
                <w:rFonts w:cs="Open Sans"/>
                <w:sz w:val="18"/>
                <w:szCs w:val="18"/>
                <w:lang w:val="en-US"/>
              </w:rPr>
            </w:pPr>
          </w:p>
        </w:tc>
        <w:tc>
          <w:tcPr>
            <w:tcW w:w="1396" w:type="dxa"/>
            <w:tcBorders>
              <w:top w:val="single" w:sz="4" w:space="0" w:color="auto"/>
              <w:left w:val="nil"/>
              <w:bottom w:val="single" w:sz="18" w:space="0" w:color="auto"/>
              <w:right w:val="nil"/>
            </w:tcBorders>
            <w:shd w:val="clear" w:color="auto" w:fill="auto"/>
            <w:noWrap/>
            <w:vAlign w:val="bottom"/>
            <w:hideMark/>
          </w:tcPr>
          <w:p w14:paraId="3B67CE48"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2020</w:t>
            </w:r>
          </w:p>
          <w:p w14:paraId="18617B32"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$’000</w:t>
            </w:r>
          </w:p>
        </w:tc>
        <w:tc>
          <w:tcPr>
            <w:tcW w:w="1396" w:type="dxa"/>
            <w:tcBorders>
              <w:top w:val="single" w:sz="4" w:space="0" w:color="auto"/>
              <w:left w:val="nil"/>
              <w:bottom w:val="single" w:sz="18" w:space="0" w:color="auto"/>
              <w:right w:val="nil"/>
            </w:tcBorders>
            <w:shd w:val="clear" w:color="auto" w:fill="auto"/>
            <w:noWrap/>
            <w:vAlign w:val="bottom"/>
            <w:hideMark/>
          </w:tcPr>
          <w:p w14:paraId="6EBFFB3D" w14:textId="77777777" w:rsidR="00BC2ECF" w:rsidRPr="00BC2ECF" w:rsidRDefault="00BC2ECF" w:rsidP="002A0451">
            <w:pPr>
              <w:spacing w:before="60" w:after="60"/>
              <w:jc w:val="right"/>
              <w:rPr>
                <w:rFonts w:cs="Open Sans"/>
                <w:sz w:val="18"/>
                <w:szCs w:val="18"/>
              </w:rPr>
            </w:pPr>
            <w:r w:rsidRPr="00BC2ECF">
              <w:rPr>
                <w:rFonts w:cs="Open Sans"/>
                <w:sz w:val="18"/>
                <w:szCs w:val="18"/>
              </w:rPr>
              <w:t>2019</w:t>
            </w:r>
          </w:p>
          <w:p w14:paraId="56163757" w14:textId="77777777" w:rsidR="00BC2ECF" w:rsidRPr="00BC2ECF" w:rsidRDefault="00BC2ECF" w:rsidP="002A0451">
            <w:pPr>
              <w:spacing w:before="60" w:after="60"/>
              <w:jc w:val="right"/>
              <w:rPr>
                <w:rFonts w:cs="Open Sans"/>
                <w:sz w:val="18"/>
                <w:szCs w:val="18"/>
              </w:rPr>
            </w:pPr>
            <w:r w:rsidRPr="00BC2ECF">
              <w:rPr>
                <w:rFonts w:cs="Open Sans"/>
                <w:sz w:val="18"/>
                <w:szCs w:val="18"/>
              </w:rPr>
              <w:t>$’000</w:t>
            </w:r>
          </w:p>
        </w:tc>
      </w:tr>
      <w:tr w:rsidR="00BC2ECF" w:rsidRPr="00BC2ECF" w14:paraId="7CB08676" w14:textId="77777777" w:rsidTr="00E83BF7">
        <w:trPr>
          <w:trHeight w:val="240"/>
        </w:trPr>
        <w:tc>
          <w:tcPr>
            <w:tcW w:w="7176" w:type="dxa"/>
            <w:tcBorders>
              <w:top w:val="single" w:sz="18" w:space="0" w:color="auto"/>
              <w:left w:val="nil"/>
              <w:bottom w:val="nil"/>
              <w:right w:val="nil"/>
            </w:tcBorders>
            <w:shd w:val="clear" w:color="auto" w:fill="auto"/>
          </w:tcPr>
          <w:p w14:paraId="516ED6A8" w14:textId="77777777" w:rsidR="00BC2ECF" w:rsidRPr="00BC2ECF" w:rsidRDefault="00BC2ECF" w:rsidP="002A0451">
            <w:pPr>
              <w:spacing w:before="60" w:after="60"/>
              <w:rPr>
                <w:rFonts w:cs="Open Sans"/>
                <w:b/>
                <w:bCs/>
                <w:color w:val="107896"/>
                <w:sz w:val="18"/>
                <w:szCs w:val="18"/>
              </w:rPr>
            </w:pPr>
          </w:p>
        </w:tc>
        <w:tc>
          <w:tcPr>
            <w:tcW w:w="1396" w:type="dxa"/>
            <w:tcBorders>
              <w:top w:val="single" w:sz="18" w:space="0" w:color="auto"/>
              <w:left w:val="nil"/>
              <w:bottom w:val="nil"/>
              <w:right w:val="nil"/>
            </w:tcBorders>
            <w:shd w:val="clear" w:color="auto" w:fill="auto"/>
            <w:noWrap/>
            <w:vAlign w:val="bottom"/>
          </w:tcPr>
          <w:p w14:paraId="242DC279" w14:textId="77777777" w:rsidR="00BC2ECF" w:rsidRPr="00BC2ECF" w:rsidRDefault="00BC2ECF" w:rsidP="002A0451">
            <w:pPr>
              <w:spacing w:before="60" w:after="60"/>
              <w:rPr>
                <w:rFonts w:cs="Open Sans"/>
                <w:b/>
                <w:bCs/>
                <w:sz w:val="18"/>
                <w:szCs w:val="18"/>
                <w:u w:val="single"/>
              </w:rPr>
            </w:pPr>
          </w:p>
        </w:tc>
        <w:tc>
          <w:tcPr>
            <w:tcW w:w="1396" w:type="dxa"/>
            <w:tcBorders>
              <w:top w:val="single" w:sz="18" w:space="0" w:color="auto"/>
              <w:left w:val="nil"/>
              <w:bottom w:val="nil"/>
              <w:right w:val="nil"/>
            </w:tcBorders>
            <w:shd w:val="clear" w:color="auto" w:fill="auto"/>
            <w:noWrap/>
            <w:vAlign w:val="bottom"/>
          </w:tcPr>
          <w:p w14:paraId="0A8A74D3" w14:textId="77777777" w:rsidR="00BC2ECF" w:rsidRPr="00BC2ECF" w:rsidRDefault="00BC2ECF" w:rsidP="002A0451">
            <w:pPr>
              <w:spacing w:before="60" w:after="60"/>
              <w:rPr>
                <w:rFonts w:cs="Open Sans"/>
                <w:sz w:val="18"/>
                <w:szCs w:val="18"/>
              </w:rPr>
            </w:pPr>
          </w:p>
        </w:tc>
      </w:tr>
      <w:tr w:rsidR="00BC2ECF" w:rsidRPr="00BC2ECF" w14:paraId="7D836D14" w14:textId="77777777" w:rsidTr="00E83BF7">
        <w:trPr>
          <w:trHeight w:val="240"/>
        </w:trPr>
        <w:tc>
          <w:tcPr>
            <w:tcW w:w="7176" w:type="dxa"/>
            <w:tcBorders>
              <w:top w:val="nil"/>
              <w:left w:val="nil"/>
              <w:bottom w:val="nil"/>
              <w:right w:val="nil"/>
            </w:tcBorders>
            <w:shd w:val="clear" w:color="auto" w:fill="auto"/>
            <w:hideMark/>
          </w:tcPr>
          <w:p w14:paraId="1B234578" w14:textId="77777777" w:rsidR="00BC2ECF" w:rsidRPr="00BC2ECF" w:rsidRDefault="00BC2ECF" w:rsidP="002A0451">
            <w:pPr>
              <w:spacing w:before="60" w:after="60"/>
              <w:rPr>
                <w:rFonts w:cs="Open Sans"/>
                <w:b/>
                <w:bCs/>
                <w:sz w:val="18"/>
                <w:szCs w:val="18"/>
              </w:rPr>
            </w:pPr>
            <w:r w:rsidRPr="00BC2ECF">
              <w:rPr>
                <w:rFonts w:cs="Open Sans"/>
                <w:b/>
                <w:bCs/>
                <w:color w:val="107896"/>
                <w:sz w:val="18"/>
                <w:szCs w:val="18"/>
              </w:rPr>
              <w:t>1.1B: Suppliers</w:t>
            </w:r>
          </w:p>
        </w:tc>
        <w:tc>
          <w:tcPr>
            <w:tcW w:w="1396" w:type="dxa"/>
            <w:tcBorders>
              <w:top w:val="nil"/>
              <w:left w:val="nil"/>
              <w:bottom w:val="nil"/>
              <w:right w:val="nil"/>
            </w:tcBorders>
            <w:shd w:val="clear" w:color="auto" w:fill="auto"/>
            <w:noWrap/>
            <w:vAlign w:val="bottom"/>
            <w:hideMark/>
          </w:tcPr>
          <w:p w14:paraId="332CD5F3" w14:textId="77777777" w:rsidR="00BC2ECF" w:rsidRPr="00BC2ECF" w:rsidRDefault="00BC2ECF" w:rsidP="002A0451">
            <w:pPr>
              <w:spacing w:before="60" w:after="60"/>
              <w:rPr>
                <w:rFonts w:cs="Open Sans"/>
                <w:b/>
                <w:bCs/>
                <w:sz w:val="18"/>
                <w:szCs w:val="18"/>
                <w:u w:val="single"/>
              </w:rPr>
            </w:pPr>
          </w:p>
        </w:tc>
        <w:tc>
          <w:tcPr>
            <w:tcW w:w="1396" w:type="dxa"/>
            <w:tcBorders>
              <w:top w:val="nil"/>
              <w:left w:val="nil"/>
              <w:bottom w:val="nil"/>
              <w:right w:val="nil"/>
            </w:tcBorders>
            <w:shd w:val="clear" w:color="auto" w:fill="auto"/>
            <w:noWrap/>
            <w:vAlign w:val="bottom"/>
            <w:hideMark/>
          </w:tcPr>
          <w:p w14:paraId="5A189E72" w14:textId="77777777" w:rsidR="00BC2ECF" w:rsidRPr="00BC2ECF" w:rsidRDefault="00BC2ECF" w:rsidP="002A0451">
            <w:pPr>
              <w:spacing w:before="60" w:after="60"/>
              <w:rPr>
                <w:rFonts w:cs="Open Sans"/>
                <w:sz w:val="18"/>
                <w:szCs w:val="18"/>
              </w:rPr>
            </w:pPr>
          </w:p>
        </w:tc>
      </w:tr>
      <w:tr w:rsidR="00BC2ECF" w:rsidRPr="00BC2ECF" w14:paraId="0C45971C" w14:textId="77777777" w:rsidTr="00E83BF7">
        <w:trPr>
          <w:trHeight w:val="240"/>
        </w:trPr>
        <w:tc>
          <w:tcPr>
            <w:tcW w:w="7176" w:type="dxa"/>
            <w:tcBorders>
              <w:top w:val="nil"/>
              <w:left w:val="nil"/>
              <w:bottom w:val="nil"/>
              <w:right w:val="nil"/>
            </w:tcBorders>
            <w:shd w:val="clear" w:color="auto" w:fill="auto"/>
            <w:hideMark/>
          </w:tcPr>
          <w:p w14:paraId="35FC8729" w14:textId="77777777" w:rsidR="00BC2ECF" w:rsidRPr="00BC2ECF" w:rsidRDefault="00BC2ECF" w:rsidP="002A0451">
            <w:pPr>
              <w:spacing w:before="60" w:after="60"/>
              <w:rPr>
                <w:rFonts w:cs="Open Sans"/>
                <w:b/>
                <w:bCs/>
                <w:sz w:val="18"/>
                <w:szCs w:val="18"/>
                <w:lang w:val="en-US"/>
              </w:rPr>
            </w:pPr>
            <w:r w:rsidRPr="00BC2ECF">
              <w:rPr>
                <w:rFonts w:cs="Open Sans"/>
                <w:b/>
                <w:bCs/>
                <w:sz w:val="18"/>
                <w:szCs w:val="18"/>
                <w:lang w:val="en-US"/>
              </w:rPr>
              <w:t>Goods and services supplied or rendered</w:t>
            </w:r>
          </w:p>
        </w:tc>
        <w:tc>
          <w:tcPr>
            <w:tcW w:w="1396" w:type="dxa"/>
            <w:tcBorders>
              <w:top w:val="nil"/>
              <w:left w:val="nil"/>
              <w:bottom w:val="nil"/>
              <w:right w:val="nil"/>
            </w:tcBorders>
            <w:shd w:val="clear" w:color="auto" w:fill="auto"/>
            <w:noWrap/>
            <w:vAlign w:val="bottom"/>
            <w:hideMark/>
          </w:tcPr>
          <w:p w14:paraId="33DA0324" w14:textId="77777777" w:rsidR="00BC2ECF" w:rsidRPr="00BC2ECF" w:rsidRDefault="00BC2ECF" w:rsidP="002A0451">
            <w:pPr>
              <w:spacing w:before="60" w:after="60"/>
              <w:rPr>
                <w:rFonts w:cs="Open Sans"/>
                <w:b/>
                <w:bCs/>
                <w:sz w:val="18"/>
                <w:szCs w:val="18"/>
                <w:lang w:val="en-US"/>
              </w:rPr>
            </w:pPr>
          </w:p>
        </w:tc>
        <w:tc>
          <w:tcPr>
            <w:tcW w:w="1396" w:type="dxa"/>
            <w:tcBorders>
              <w:top w:val="nil"/>
              <w:left w:val="nil"/>
              <w:bottom w:val="nil"/>
              <w:right w:val="nil"/>
            </w:tcBorders>
            <w:shd w:val="clear" w:color="auto" w:fill="auto"/>
            <w:noWrap/>
            <w:vAlign w:val="bottom"/>
            <w:hideMark/>
          </w:tcPr>
          <w:p w14:paraId="4DB74E59" w14:textId="77777777" w:rsidR="00BC2ECF" w:rsidRPr="00BC2ECF" w:rsidRDefault="00BC2ECF" w:rsidP="002A0451">
            <w:pPr>
              <w:spacing w:before="60" w:after="60"/>
              <w:rPr>
                <w:rFonts w:cs="Open Sans"/>
                <w:sz w:val="18"/>
                <w:szCs w:val="18"/>
                <w:lang w:val="en-US"/>
              </w:rPr>
            </w:pPr>
          </w:p>
        </w:tc>
      </w:tr>
      <w:tr w:rsidR="00BC2ECF" w:rsidRPr="00BC2ECF" w14:paraId="7390AE03" w14:textId="77777777" w:rsidTr="00E83BF7">
        <w:trPr>
          <w:trHeight w:val="240"/>
        </w:trPr>
        <w:tc>
          <w:tcPr>
            <w:tcW w:w="7176" w:type="dxa"/>
            <w:tcBorders>
              <w:top w:val="nil"/>
              <w:left w:val="nil"/>
              <w:bottom w:val="nil"/>
              <w:right w:val="nil"/>
            </w:tcBorders>
            <w:shd w:val="clear" w:color="auto" w:fill="auto"/>
            <w:noWrap/>
            <w:vAlign w:val="bottom"/>
            <w:hideMark/>
          </w:tcPr>
          <w:p w14:paraId="64C2BA6D" w14:textId="77777777" w:rsidR="00BC2ECF" w:rsidRPr="00BC2ECF" w:rsidRDefault="00BC2ECF" w:rsidP="002A0451">
            <w:pPr>
              <w:spacing w:before="60" w:after="60"/>
              <w:ind w:firstLineChars="200" w:firstLine="360"/>
              <w:rPr>
                <w:rFonts w:cs="Open Sans"/>
                <w:sz w:val="18"/>
                <w:szCs w:val="18"/>
              </w:rPr>
            </w:pPr>
            <w:r w:rsidRPr="00BC2ECF">
              <w:rPr>
                <w:rFonts w:cs="Open Sans"/>
                <w:sz w:val="18"/>
                <w:szCs w:val="18"/>
              </w:rPr>
              <w:t>General property operating expenses</w:t>
            </w:r>
          </w:p>
        </w:tc>
        <w:tc>
          <w:tcPr>
            <w:tcW w:w="1396" w:type="dxa"/>
            <w:tcBorders>
              <w:top w:val="nil"/>
              <w:left w:val="nil"/>
              <w:bottom w:val="nil"/>
              <w:right w:val="nil"/>
            </w:tcBorders>
            <w:shd w:val="clear" w:color="auto" w:fill="auto"/>
            <w:noWrap/>
            <w:vAlign w:val="bottom"/>
            <w:hideMark/>
          </w:tcPr>
          <w:p w14:paraId="1D76DCB7"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 xml:space="preserve">1,129 </w:t>
            </w:r>
          </w:p>
        </w:tc>
        <w:tc>
          <w:tcPr>
            <w:tcW w:w="1396" w:type="dxa"/>
            <w:tcBorders>
              <w:top w:val="nil"/>
              <w:left w:val="nil"/>
              <w:bottom w:val="nil"/>
              <w:right w:val="nil"/>
            </w:tcBorders>
            <w:shd w:val="clear" w:color="auto" w:fill="auto"/>
            <w:noWrap/>
            <w:vAlign w:val="bottom"/>
            <w:hideMark/>
          </w:tcPr>
          <w:p w14:paraId="73FE0848" w14:textId="77777777" w:rsidR="00BC2ECF" w:rsidRPr="00BC2ECF" w:rsidRDefault="00BC2ECF" w:rsidP="002A0451">
            <w:pPr>
              <w:spacing w:before="60" w:after="60"/>
              <w:jc w:val="right"/>
              <w:rPr>
                <w:rFonts w:cs="Open Sans"/>
                <w:sz w:val="18"/>
                <w:szCs w:val="18"/>
              </w:rPr>
            </w:pPr>
            <w:r w:rsidRPr="00BC2ECF">
              <w:rPr>
                <w:rFonts w:cs="Open Sans"/>
                <w:sz w:val="18"/>
                <w:szCs w:val="18"/>
              </w:rPr>
              <w:t xml:space="preserve">1,001 </w:t>
            </w:r>
          </w:p>
        </w:tc>
      </w:tr>
      <w:tr w:rsidR="00BC2ECF" w:rsidRPr="00BC2ECF" w14:paraId="3BDADE80" w14:textId="77777777" w:rsidTr="00E83BF7">
        <w:trPr>
          <w:trHeight w:val="240"/>
        </w:trPr>
        <w:tc>
          <w:tcPr>
            <w:tcW w:w="7176" w:type="dxa"/>
            <w:tcBorders>
              <w:top w:val="nil"/>
              <w:left w:val="nil"/>
              <w:bottom w:val="nil"/>
              <w:right w:val="nil"/>
            </w:tcBorders>
            <w:shd w:val="clear" w:color="auto" w:fill="auto"/>
            <w:noWrap/>
            <w:vAlign w:val="bottom"/>
            <w:hideMark/>
          </w:tcPr>
          <w:p w14:paraId="10708CAC" w14:textId="77777777" w:rsidR="00BC2ECF" w:rsidRPr="00BC2ECF" w:rsidRDefault="00BC2ECF" w:rsidP="002A0451">
            <w:pPr>
              <w:spacing w:before="60" w:after="60"/>
              <w:ind w:firstLineChars="200" w:firstLine="360"/>
              <w:rPr>
                <w:rFonts w:cs="Open Sans"/>
                <w:sz w:val="18"/>
                <w:szCs w:val="18"/>
              </w:rPr>
            </w:pPr>
            <w:r w:rsidRPr="00BC2ECF">
              <w:rPr>
                <w:rFonts w:cs="Open Sans"/>
                <w:sz w:val="18"/>
                <w:szCs w:val="18"/>
              </w:rPr>
              <w:t>Insurance</w:t>
            </w:r>
          </w:p>
        </w:tc>
        <w:tc>
          <w:tcPr>
            <w:tcW w:w="1396" w:type="dxa"/>
            <w:tcBorders>
              <w:top w:val="nil"/>
              <w:left w:val="nil"/>
              <w:bottom w:val="nil"/>
              <w:right w:val="nil"/>
            </w:tcBorders>
            <w:shd w:val="clear" w:color="auto" w:fill="auto"/>
            <w:noWrap/>
            <w:vAlign w:val="bottom"/>
            <w:hideMark/>
          </w:tcPr>
          <w:p w14:paraId="48D16565"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 xml:space="preserve">44 </w:t>
            </w:r>
          </w:p>
        </w:tc>
        <w:tc>
          <w:tcPr>
            <w:tcW w:w="1396" w:type="dxa"/>
            <w:tcBorders>
              <w:top w:val="nil"/>
              <w:left w:val="nil"/>
              <w:bottom w:val="nil"/>
              <w:right w:val="nil"/>
            </w:tcBorders>
            <w:shd w:val="clear" w:color="auto" w:fill="auto"/>
            <w:noWrap/>
            <w:vAlign w:val="bottom"/>
            <w:hideMark/>
          </w:tcPr>
          <w:p w14:paraId="242BB566" w14:textId="77777777" w:rsidR="00BC2ECF" w:rsidRPr="00BC2ECF" w:rsidRDefault="00BC2ECF" w:rsidP="002A0451">
            <w:pPr>
              <w:spacing w:before="60" w:after="60"/>
              <w:jc w:val="right"/>
              <w:rPr>
                <w:rFonts w:cs="Open Sans"/>
                <w:sz w:val="18"/>
                <w:szCs w:val="18"/>
              </w:rPr>
            </w:pPr>
            <w:r w:rsidRPr="00BC2ECF">
              <w:rPr>
                <w:rFonts w:cs="Open Sans"/>
                <w:sz w:val="18"/>
                <w:szCs w:val="18"/>
              </w:rPr>
              <w:t xml:space="preserve">52 </w:t>
            </w:r>
          </w:p>
        </w:tc>
      </w:tr>
      <w:tr w:rsidR="00BC2ECF" w:rsidRPr="00BC2ECF" w14:paraId="199CED17" w14:textId="77777777" w:rsidTr="00E83BF7">
        <w:trPr>
          <w:trHeight w:val="240"/>
        </w:trPr>
        <w:tc>
          <w:tcPr>
            <w:tcW w:w="7176" w:type="dxa"/>
            <w:tcBorders>
              <w:top w:val="nil"/>
              <w:left w:val="nil"/>
              <w:bottom w:val="nil"/>
              <w:right w:val="nil"/>
            </w:tcBorders>
            <w:shd w:val="clear" w:color="auto" w:fill="auto"/>
            <w:noWrap/>
            <w:vAlign w:val="bottom"/>
            <w:hideMark/>
          </w:tcPr>
          <w:p w14:paraId="5696A32C" w14:textId="77777777" w:rsidR="00BC2ECF" w:rsidRPr="00BC2ECF" w:rsidRDefault="00BC2ECF" w:rsidP="002A0451">
            <w:pPr>
              <w:spacing w:before="60" w:after="60"/>
              <w:ind w:firstLineChars="200" w:firstLine="360"/>
              <w:rPr>
                <w:rFonts w:cs="Open Sans"/>
                <w:sz w:val="18"/>
                <w:szCs w:val="18"/>
              </w:rPr>
            </w:pPr>
            <w:r w:rsidRPr="00BC2ECF">
              <w:rPr>
                <w:rFonts w:cs="Open Sans"/>
                <w:sz w:val="18"/>
                <w:szCs w:val="18"/>
              </w:rPr>
              <w:t>Office consumables</w:t>
            </w:r>
          </w:p>
        </w:tc>
        <w:tc>
          <w:tcPr>
            <w:tcW w:w="1396" w:type="dxa"/>
            <w:tcBorders>
              <w:top w:val="nil"/>
              <w:left w:val="nil"/>
              <w:bottom w:val="nil"/>
              <w:right w:val="nil"/>
            </w:tcBorders>
            <w:shd w:val="clear" w:color="auto" w:fill="auto"/>
            <w:noWrap/>
            <w:vAlign w:val="bottom"/>
            <w:hideMark/>
          </w:tcPr>
          <w:p w14:paraId="6BFEC48B"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 xml:space="preserve">87 </w:t>
            </w:r>
          </w:p>
        </w:tc>
        <w:tc>
          <w:tcPr>
            <w:tcW w:w="1396" w:type="dxa"/>
            <w:tcBorders>
              <w:top w:val="nil"/>
              <w:left w:val="nil"/>
              <w:bottom w:val="nil"/>
              <w:right w:val="nil"/>
            </w:tcBorders>
            <w:shd w:val="clear" w:color="auto" w:fill="auto"/>
            <w:noWrap/>
            <w:vAlign w:val="bottom"/>
            <w:hideMark/>
          </w:tcPr>
          <w:p w14:paraId="27C7087A" w14:textId="77777777" w:rsidR="00BC2ECF" w:rsidRPr="00BC2ECF" w:rsidRDefault="00BC2ECF" w:rsidP="002A0451">
            <w:pPr>
              <w:spacing w:before="60" w:after="60"/>
              <w:jc w:val="right"/>
              <w:rPr>
                <w:rFonts w:cs="Open Sans"/>
                <w:sz w:val="18"/>
                <w:szCs w:val="18"/>
              </w:rPr>
            </w:pPr>
            <w:r w:rsidRPr="00BC2ECF">
              <w:rPr>
                <w:rFonts w:cs="Open Sans"/>
                <w:sz w:val="18"/>
                <w:szCs w:val="18"/>
              </w:rPr>
              <w:t xml:space="preserve">55 </w:t>
            </w:r>
          </w:p>
        </w:tc>
      </w:tr>
      <w:tr w:rsidR="00BC2ECF" w:rsidRPr="00BC2ECF" w14:paraId="5E79AE00" w14:textId="77777777" w:rsidTr="00E83BF7">
        <w:trPr>
          <w:trHeight w:val="240"/>
        </w:trPr>
        <w:tc>
          <w:tcPr>
            <w:tcW w:w="7176" w:type="dxa"/>
            <w:tcBorders>
              <w:top w:val="nil"/>
              <w:left w:val="nil"/>
              <w:bottom w:val="nil"/>
              <w:right w:val="nil"/>
            </w:tcBorders>
            <w:shd w:val="clear" w:color="auto" w:fill="auto"/>
            <w:noWrap/>
            <w:vAlign w:val="bottom"/>
            <w:hideMark/>
          </w:tcPr>
          <w:p w14:paraId="34404ABF" w14:textId="77777777" w:rsidR="00BC2ECF" w:rsidRPr="00BC2ECF" w:rsidRDefault="00BC2ECF" w:rsidP="002A0451">
            <w:pPr>
              <w:spacing w:before="60" w:after="60"/>
              <w:ind w:firstLineChars="200" w:firstLine="360"/>
              <w:rPr>
                <w:rFonts w:cs="Open Sans"/>
                <w:sz w:val="18"/>
                <w:szCs w:val="18"/>
              </w:rPr>
            </w:pPr>
            <w:r w:rsidRPr="00BC2ECF">
              <w:rPr>
                <w:rFonts w:cs="Open Sans"/>
                <w:sz w:val="18"/>
                <w:szCs w:val="18"/>
              </w:rPr>
              <w:t>Official travel</w:t>
            </w:r>
          </w:p>
        </w:tc>
        <w:tc>
          <w:tcPr>
            <w:tcW w:w="1396" w:type="dxa"/>
            <w:tcBorders>
              <w:top w:val="nil"/>
              <w:left w:val="nil"/>
              <w:bottom w:val="nil"/>
              <w:right w:val="nil"/>
            </w:tcBorders>
            <w:shd w:val="clear" w:color="auto" w:fill="auto"/>
            <w:noWrap/>
            <w:vAlign w:val="bottom"/>
            <w:hideMark/>
          </w:tcPr>
          <w:p w14:paraId="21804E7D"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 xml:space="preserve">768 </w:t>
            </w:r>
          </w:p>
        </w:tc>
        <w:tc>
          <w:tcPr>
            <w:tcW w:w="1396" w:type="dxa"/>
            <w:tcBorders>
              <w:top w:val="nil"/>
              <w:left w:val="nil"/>
              <w:bottom w:val="nil"/>
              <w:right w:val="nil"/>
            </w:tcBorders>
            <w:shd w:val="clear" w:color="auto" w:fill="auto"/>
            <w:noWrap/>
            <w:vAlign w:val="bottom"/>
            <w:hideMark/>
          </w:tcPr>
          <w:p w14:paraId="524FE7BA" w14:textId="77777777" w:rsidR="00BC2ECF" w:rsidRPr="00BC2ECF" w:rsidRDefault="00BC2ECF" w:rsidP="002A0451">
            <w:pPr>
              <w:spacing w:before="60" w:after="60"/>
              <w:jc w:val="right"/>
              <w:rPr>
                <w:rFonts w:cs="Open Sans"/>
                <w:sz w:val="18"/>
                <w:szCs w:val="18"/>
              </w:rPr>
            </w:pPr>
            <w:r w:rsidRPr="00BC2ECF">
              <w:rPr>
                <w:rFonts w:cs="Open Sans"/>
                <w:sz w:val="18"/>
                <w:szCs w:val="18"/>
              </w:rPr>
              <w:t xml:space="preserve">1,079 </w:t>
            </w:r>
          </w:p>
        </w:tc>
      </w:tr>
      <w:tr w:rsidR="00BC2ECF" w:rsidRPr="00BC2ECF" w14:paraId="1CD85686" w14:textId="77777777" w:rsidTr="00E83BF7">
        <w:trPr>
          <w:trHeight w:val="240"/>
        </w:trPr>
        <w:tc>
          <w:tcPr>
            <w:tcW w:w="7176" w:type="dxa"/>
            <w:tcBorders>
              <w:top w:val="nil"/>
              <w:left w:val="nil"/>
              <w:bottom w:val="nil"/>
              <w:right w:val="nil"/>
            </w:tcBorders>
            <w:shd w:val="clear" w:color="auto" w:fill="auto"/>
            <w:noWrap/>
            <w:vAlign w:val="bottom"/>
            <w:hideMark/>
          </w:tcPr>
          <w:p w14:paraId="7D151142" w14:textId="77777777" w:rsidR="00BC2ECF" w:rsidRPr="00BC2ECF" w:rsidRDefault="00BC2ECF" w:rsidP="002A0451">
            <w:pPr>
              <w:spacing w:before="60" w:after="60"/>
              <w:ind w:firstLineChars="200" w:firstLine="360"/>
              <w:rPr>
                <w:rFonts w:cs="Open Sans"/>
                <w:sz w:val="18"/>
                <w:szCs w:val="18"/>
              </w:rPr>
            </w:pPr>
            <w:r w:rsidRPr="00BC2ECF">
              <w:rPr>
                <w:rFonts w:cs="Open Sans"/>
                <w:sz w:val="18"/>
                <w:szCs w:val="18"/>
              </w:rPr>
              <w:t>Postage and freight</w:t>
            </w:r>
          </w:p>
        </w:tc>
        <w:tc>
          <w:tcPr>
            <w:tcW w:w="1396" w:type="dxa"/>
            <w:tcBorders>
              <w:top w:val="nil"/>
              <w:left w:val="nil"/>
              <w:bottom w:val="nil"/>
              <w:right w:val="nil"/>
            </w:tcBorders>
            <w:shd w:val="clear" w:color="auto" w:fill="auto"/>
            <w:noWrap/>
            <w:vAlign w:val="bottom"/>
            <w:hideMark/>
          </w:tcPr>
          <w:p w14:paraId="2C441A52"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 xml:space="preserve">12 </w:t>
            </w:r>
          </w:p>
        </w:tc>
        <w:tc>
          <w:tcPr>
            <w:tcW w:w="1396" w:type="dxa"/>
            <w:tcBorders>
              <w:top w:val="nil"/>
              <w:left w:val="nil"/>
              <w:bottom w:val="nil"/>
              <w:right w:val="nil"/>
            </w:tcBorders>
            <w:shd w:val="clear" w:color="auto" w:fill="auto"/>
            <w:noWrap/>
            <w:vAlign w:val="bottom"/>
            <w:hideMark/>
          </w:tcPr>
          <w:p w14:paraId="4BB293AE" w14:textId="77777777" w:rsidR="00BC2ECF" w:rsidRPr="00BC2ECF" w:rsidRDefault="00BC2ECF" w:rsidP="002A0451">
            <w:pPr>
              <w:spacing w:before="60" w:after="60"/>
              <w:jc w:val="right"/>
              <w:rPr>
                <w:rFonts w:cs="Open Sans"/>
                <w:sz w:val="18"/>
                <w:szCs w:val="18"/>
              </w:rPr>
            </w:pPr>
            <w:r w:rsidRPr="00BC2ECF">
              <w:rPr>
                <w:rFonts w:cs="Open Sans"/>
                <w:sz w:val="18"/>
                <w:szCs w:val="18"/>
              </w:rPr>
              <w:t xml:space="preserve">15 </w:t>
            </w:r>
          </w:p>
        </w:tc>
      </w:tr>
      <w:tr w:rsidR="00BC2ECF" w:rsidRPr="00BC2ECF" w14:paraId="519DEB7D" w14:textId="77777777" w:rsidTr="00E83BF7">
        <w:trPr>
          <w:trHeight w:val="240"/>
        </w:trPr>
        <w:tc>
          <w:tcPr>
            <w:tcW w:w="7176" w:type="dxa"/>
            <w:tcBorders>
              <w:top w:val="nil"/>
              <w:left w:val="nil"/>
              <w:bottom w:val="nil"/>
              <w:right w:val="nil"/>
            </w:tcBorders>
            <w:shd w:val="clear" w:color="auto" w:fill="auto"/>
            <w:noWrap/>
            <w:vAlign w:val="bottom"/>
            <w:hideMark/>
          </w:tcPr>
          <w:p w14:paraId="327C2421" w14:textId="77777777" w:rsidR="00BC2ECF" w:rsidRPr="00BC2ECF" w:rsidRDefault="00BC2ECF" w:rsidP="002A0451">
            <w:pPr>
              <w:spacing w:before="60" w:after="60"/>
              <w:ind w:firstLineChars="200" w:firstLine="360"/>
              <w:rPr>
                <w:rFonts w:cs="Open Sans"/>
                <w:sz w:val="18"/>
                <w:szCs w:val="18"/>
              </w:rPr>
            </w:pPr>
            <w:r w:rsidRPr="00BC2ECF">
              <w:rPr>
                <w:rFonts w:cs="Open Sans"/>
                <w:sz w:val="18"/>
                <w:szCs w:val="18"/>
              </w:rPr>
              <w:t>Printing and publications</w:t>
            </w:r>
          </w:p>
        </w:tc>
        <w:tc>
          <w:tcPr>
            <w:tcW w:w="1396" w:type="dxa"/>
            <w:tcBorders>
              <w:top w:val="nil"/>
              <w:left w:val="nil"/>
              <w:bottom w:val="nil"/>
              <w:right w:val="nil"/>
            </w:tcBorders>
            <w:shd w:val="clear" w:color="auto" w:fill="auto"/>
            <w:noWrap/>
            <w:vAlign w:val="bottom"/>
            <w:hideMark/>
          </w:tcPr>
          <w:p w14:paraId="5F82CA79"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 xml:space="preserve">148 </w:t>
            </w:r>
          </w:p>
        </w:tc>
        <w:tc>
          <w:tcPr>
            <w:tcW w:w="1396" w:type="dxa"/>
            <w:tcBorders>
              <w:top w:val="nil"/>
              <w:left w:val="nil"/>
              <w:bottom w:val="nil"/>
              <w:right w:val="nil"/>
            </w:tcBorders>
            <w:shd w:val="clear" w:color="auto" w:fill="auto"/>
            <w:noWrap/>
            <w:vAlign w:val="bottom"/>
            <w:hideMark/>
          </w:tcPr>
          <w:p w14:paraId="379E5E8C" w14:textId="77777777" w:rsidR="00BC2ECF" w:rsidRPr="00BC2ECF" w:rsidRDefault="00BC2ECF" w:rsidP="002A0451">
            <w:pPr>
              <w:spacing w:before="60" w:after="60"/>
              <w:jc w:val="right"/>
              <w:rPr>
                <w:rFonts w:cs="Open Sans"/>
                <w:sz w:val="18"/>
                <w:szCs w:val="18"/>
              </w:rPr>
            </w:pPr>
            <w:r w:rsidRPr="00BC2ECF">
              <w:rPr>
                <w:rFonts w:cs="Open Sans"/>
                <w:sz w:val="18"/>
                <w:szCs w:val="18"/>
              </w:rPr>
              <w:t xml:space="preserve">102 </w:t>
            </w:r>
          </w:p>
        </w:tc>
      </w:tr>
      <w:tr w:rsidR="00BC2ECF" w:rsidRPr="00BC2ECF" w14:paraId="088137EF" w14:textId="77777777" w:rsidTr="00E83BF7">
        <w:trPr>
          <w:trHeight w:val="240"/>
        </w:trPr>
        <w:tc>
          <w:tcPr>
            <w:tcW w:w="7176" w:type="dxa"/>
            <w:tcBorders>
              <w:top w:val="nil"/>
              <w:left w:val="nil"/>
              <w:bottom w:val="nil"/>
              <w:right w:val="nil"/>
            </w:tcBorders>
            <w:shd w:val="clear" w:color="auto" w:fill="auto"/>
            <w:noWrap/>
            <w:vAlign w:val="bottom"/>
            <w:hideMark/>
          </w:tcPr>
          <w:p w14:paraId="325FF0F4" w14:textId="77777777" w:rsidR="00BC2ECF" w:rsidRPr="00BC2ECF" w:rsidRDefault="00BC2ECF" w:rsidP="002A0451">
            <w:pPr>
              <w:spacing w:before="60" w:after="60"/>
              <w:ind w:firstLineChars="200" w:firstLine="360"/>
              <w:rPr>
                <w:rFonts w:cs="Open Sans"/>
                <w:sz w:val="18"/>
                <w:szCs w:val="18"/>
              </w:rPr>
            </w:pPr>
            <w:r w:rsidRPr="00BC2ECF">
              <w:rPr>
                <w:rFonts w:cs="Open Sans"/>
                <w:sz w:val="18"/>
                <w:szCs w:val="18"/>
              </w:rPr>
              <w:t>Professional services and fees</w:t>
            </w:r>
          </w:p>
        </w:tc>
        <w:tc>
          <w:tcPr>
            <w:tcW w:w="1396" w:type="dxa"/>
            <w:tcBorders>
              <w:top w:val="nil"/>
              <w:left w:val="nil"/>
              <w:bottom w:val="nil"/>
              <w:right w:val="nil"/>
            </w:tcBorders>
            <w:shd w:val="clear" w:color="auto" w:fill="auto"/>
            <w:noWrap/>
            <w:vAlign w:val="bottom"/>
            <w:hideMark/>
          </w:tcPr>
          <w:p w14:paraId="25AB929D"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 xml:space="preserve">1,769 </w:t>
            </w:r>
          </w:p>
        </w:tc>
        <w:tc>
          <w:tcPr>
            <w:tcW w:w="1396" w:type="dxa"/>
            <w:tcBorders>
              <w:top w:val="nil"/>
              <w:left w:val="nil"/>
              <w:bottom w:val="nil"/>
              <w:right w:val="nil"/>
            </w:tcBorders>
            <w:shd w:val="clear" w:color="auto" w:fill="auto"/>
            <w:noWrap/>
            <w:vAlign w:val="bottom"/>
            <w:hideMark/>
          </w:tcPr>
          <w:p w14:paraId="42245FEF" w14:textId="77777777" w:rsidR="00BC2ECF" w:rsidRPr="00BC2ECF" w:rsidRDefault="00BC2ECF" w:rsidP="002A0451">
            <w:pPr>
              <w:spacing w:before="60" w:after="60"/>
              <w:jc w:val="right"/>
              <w:rPr>
                <w:rFonts w:cs="Open Sans"/>
                <w:sz w:val="18"/>
                <w:szCs w:val="18"/>
              </w:rPr>
            </w:pPr>
            <w:r w:rsidRPr="00BC2ECF">
              <w:rPr>
                <w:rFonts w:cs="Open Sans"/>
                <w:sz w:val="18"/>
                <w:szCs w:val="18"/>
              </w:rPr>
              <w:t xml:space="preserve">1,967 </w:t>
            </w:r>
          </w:p>
        </w:tc>
      </w:tr>
      <w:tr w:rsidR="00BC2ECF" w:rsidRPr="00BC2ECF" w14:paraId="117D3E0B" w14:textId="77777777" w:rsidTr="00E83BF7">
        <w:trPr>
          <w:trHeight w:val="240"/>
        </w:trPr>
        <w:tc>
          <w:tcPr>
            <w:tcW w:w="7176" w:type="dxa"/>
            <w:tcBorders>
              <w:top w:val="nil"/>
              <w:left w:val="nil"/>
              <w:bottom w:val="nil"/>
              <w:right w:val="nil"/>
            </w:tcBorders>
            <w:shd w:val="clear" w:color="auto" w:fill="auto"/>
            <w:noWrap/>
            <w:vAlign w:val="bottom"/>
            <w:hideMark/>
          </w:tcPr>
          <w:p w14:paraId="604B72B6" w14:textId="77777777" w:rsidR="00BC2ECF" w:rsidRPr="00BC2ECF" w:rsidRDefault="00BC2ECF" w:rsidP="002A0451">
            <w:pPr>
              <w:spacing w:before="60" w:after="60"/>
              <w:ind w:firstLineChars="200" w:firstLine="360"/>
              <w:rPr>
                <w:rFonts w:cs="Open Sans"/>
                <w:sz w:val="18"/>
                <w:szCs w:val="18"/>
                <w:lang w:val="en-US"/>
              </w:rPr>
            </w:pPr>
            <w:r w:rsidRPr="00BC2ECF">
              <w:rPr>
                <w:rFonts w:cs="Open Sans"/>
                <w:sz w:val="18"/>
                <w:szCs w:val="18"/>
                <w:lang w:val="en-US"/>
              </w:rPr>
              <w:t>Reference materials, subscriptions and licenses</w:t>
            </w:r>
          </w:p>
        </w:tc>
        <w:tc>
          <w:tcPr>
            <w:tcW w:w="1396" w:type="dxa"/>
            <w:tcBorders>
              <w:top w:val="nil"/>
              <w:left w:val="nil"/>
              <w:bottom w:val="nil"/>
              <w:right w:val="nil"/>
            </w:tcBorders>
            <w:shd w:val="clear" w:color="auto" w:fill="auto"/>
            <w:noWrap/>
            <w:vAlign w:val="bottom"/>
            <w:hideMark/>
          </w:tcPr>
          <w:p w14:paraId="497C945F"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 xml:space="preserve">576 </w:t>
            </w:r>
          </w:p>
        </w:tc>
        <w:tc>
          <w:tcPr>
            <w:tcW w:w="1396" w:type="dxa"/>
            <w:tcBorders>
              <w:top w:val="nil"/>
              <w:left w:val="nil"/>
              <w:bottom w:val="nil"/>
              <w:right w:val="nil"/>
            </w:tcBorders>
            <w:shd w:val="clear" w:color="auto" w:fill="auto"/>
            <w:noWrap/>
            <w:vAlign w:val="bottom"/>
            <w:hideMark/>
          </w:tcPr>
          <w:p w14:paraId="4B54DBB3" w14:textId="77777777" w:rsidR="00BC2ECF" w:rsidRPr="00BC2ECF" w:rsidRDefault="00BC2ECF" w:rsidP="002A0451">
            <w:pPr>
              <w:spacing w:before="60" w:after="60"/>
              <w:jc w:val="right"/>
              <w:rPr>
                <w:rFonts w:cs="Open Sans"/>
                <w:sz w:val="18"/>
                <w:szCs w:val="18"/>
              </w:rPr>
            </w:pPr>
            <w:r w:rsidRPr="00BC2ECF">
              <w:rPr>
                <w:rFonts w:cs="Open Sans"/>
                <w:sz w:val="18"/>
                <w:szCs w:val="18"/>
              </w:rPr>
              <w:t xml:space="preserve">736 </w:t>
            </w:r>
          </w:p>
        </w:tc>
      </w:tr>
      <w:tr w:rsidR="00BC2ECF" w:rsidRPr="00BC2ECF" w14:paraId="45A0E6A4" w14:textId="77777777" w:rsidTr="00E83BF7">
        <w:trPr>
          <w:trHeight w:val="240"/>
        </w:trPr>
        <w:tc>
          <w:tcPr>
            <w:tcW w:w="7176" w:type="dxa"/>
            <w:tcBorders>
              <w:top w:val="nil"/>
              <w:left w:val="nil"/>
              <w:bottom w:val="nil"/>
              <w:right w:val="nil"/>
            </w:tcBorders>
            <w:shd w:val="clear" w:color="auto" w:fill="auto"/>
            <w:noWrap/>
            <w:vAlign w:val="bottom"/>
            <w:hideMark/>
          </w:tcPr>
          <w:p w14:paraId="0CC1E193" w14:textId="77777777" w:rsidR="00BC2ECF" w:rsidRPr="00BC2ECF" w:rsidRDefault="00BC2ECF" w:rsidP="002A0451">
            <w:pPr>
              <w:spacing w:before="60" w:after="60"/>
              <w:ind w:firstLineChars="200" w:firstLine="360"/>
              <w:rPr>
                <w:rFonts w:cs="Open Sans"/>
                <w:sz w:val="18"/>
                <w:szCs w:val="18"/>
              </w:rPr>
            </w:pPr>
            <w:r w:rsidRPr="00BC2ECF">
              <w:rPr>
                <w:rFonts w:cs="Open Sans"/>
                <w:sz w:val="18"/>
                <w:szCs w:val="18"/>
              </w:rPr>
              <w:t>Staff training</w:t>
            </w:r>
          </w:p>
        </w:tc>
        <w:tc>
          <w:tcPr>
            <w:tcW w:w="1396" w:type="dxa"/>
            <w:tcBorders>
              <w:top w:val="nil"/>
              <w:left w:val="nil"/>
              <w:bottom w:val="nil"/>
              <w:right w:val="nil"/>
            </w:tcBorders>
            <w:shd w:val="clear" w:color="auto" w:fill="auto"/>
            <w:noWrap/>
            <w:vAlign w:val="bottom"/>
            <w:hideMark/>
          </w:tcPr>
          <w:p w14:paraId="04F77303"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 xml:space="preserve">101 </w:t>
            </w:r>
          </w:p>
        </w:tc>
        <w:tc>
          <w:tcPr>
            <w:tcW w:w="1396" w:type="dxa"/>
            <w:tcBorders>
              <w:top w:val="nil"/>
              <w:left w:val="nil"/>
              <w:bottom w:val="nil"/>
              <w:right w:val="nil"/>
            </w:tcBorders>
            <w:shd w:val="clear" w:color="auto" w:fill="auto"/>
            <w:noWrap/>
            <w:vAlign w:val="bottom"/>
            <w:hideMark/>
          </w:tcPr>
          <w:p w14:paraId="2403ECD1" w14:textId="77777777" w:rsidR="00BC2ECF" w:rsidRPr="00BC2ECF" w:rsidRDefault="00BC2ECF" w:rsidP="002A0451">
            <w:pPr>
              <w:spacing w:before="60" w:after="60"/>
              <w:jc w:val="right"/>
              <w:rPr>
                <w:rFonts w:cs="Open Sans"/>
                <w:sz w:val="18"/>
                <w:szCs w:val="18"/>
              </w:rPr>
            </w:pPr>
            <w:r w:rsidRPr="00BC2ECF">
              <w:rPr>
                <w:rFonts w:cs="Open Sans"/>
                <w:sz w:val="18"/>
                <w:szCs w:val="18"/>
              </w:rPr>
              <w:t xml:space="preserve">105 </w:t>
            </w:r>
          </w:p>
        </w:tc>
      </w:tr>
      <w:tr w:rsidR="00BC2ECF" w:rsidRPr="00BC2ECF" w14:paraId="0D04C32F" w14:textId="77777777" w:rsidTr="00E83BF7">
        <w:trPr>
          <w:trHeight w:val="240"/>
        </w:trPr>
        <w:tc>
          <w:tcPr>
            <w:tcW w:w="7176" w:type="dxa"/>
            <w:tcBorders>
              <w:top w:val="nil"/>
              <w:left w:val="nil"/>
              <w:right w:val="nil"/>
            </w:tcBorders>
            <w:shd w:val="clear" w:color="auto" w:fill="auto"/>
            <w:noWrap/>
            <w:vAlign w:val="bottom"/>
            <w:hideMark/>
          </w:tcPr>
          <w:p w14:paraId="48BCFDD1" w14:textId="77777777" w:rsidR="00BC2ECF" w:rsidRPr="00BC2ECF" w:rsidRDefault="00BC2ECF" w:rsidP="002A0451">
            <w:pPr>
              <w:spacing w:before="60" w:after="60"/>
              <w:ind w:firstLineChars="200" w:firstLine="360"/>
              <w:rPr>
                <w:rFonts w:cs="Open Sans"/>
                <w:sz w:val="18"/>
                <w:szCs w:val="18"/>
              </w:rPr>
            </w:pPr>
            <w:r w:rsidRPr="00BC2ECF">
              <w:rPr>
                <w:rFonts w:cs="Open Sans"/>
                <w:sz w:val="18"/>
                <w:szCs w:val="18"/>
              </w:rPr>
              <w:t>Telecommunications</w:t>
            </w:r>
          </w:p>
        </w:tc>
        <w:tc>
          <w:tcPr>
            <w:tcW w:w="1396" w:type="dxa"/>
            <w:tcBorders>
              <w:top w:val="nil"/>
              <w:left w:val="nil"/>
              <w:right w:val="nil"/>
            </w:tcBorders>
            <w:shd w:val="clear" w:color="auto" w:fill="auto"/>
            <w:noWrap/>
            <w:vAlign w:val="bottom"/>
            <w:hideMark/>
          </w:tcPr>
          <w:p w14:paraId="15620568"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 xml:space="preserve">127 </w:t>
            </w:r>
          </w:p>
        </w:tc>
        <w:tc>
          <w:tcPr>
            <w:tcW w:w="1396" w:type="dxa"/>
            <w:tcBorders>
              <w:top w:val="nil"/>
              <w:left w:val="nil"/>
              <w:right w:val="nil"/>
            </w:tcBorders>
            <w:shd w:val="clear" w:color="auto" w:fill="auto"/>
            <w:noWrap/>
            <w:vAlign w:val="bottom"/>
            <w:hideMark/>
          </w:tcPr>
          <w:p w14:paraId="6C762F62" w14:textId="77777777" w:rsidR="00BC2ECF" w:rsidRPr="00BC2ECF" w:rsidRDefault="00BC2ECF" w:rsidP="002A0451">
            <w:pPr>
              <w:spacing w:before="60" w:after="60"/>
              <w:jc w:val="right"/>
              <w:rPr>
                <w:rFonts w:cs="Open Sans"/>
                <w:sz w:val="18"/>
                <w:szCs w:val="18"/>
              </w:rPr>
            </w:pPr>
            <w:r w:rsidRPr="00BC2ECF">
              <w:rPr>
                <w:rFonts w:cs="Open Sans"/>
                <w:sz w:val="18"/>
                <w:szCs w:val="18"/>
              </w:rPr>
              <w:t xml:space="preserve">97 </w:t>
            </w:r>
          </w:p>
        </w:tc>
      </w:tr>
      <w:tr w:rsidR="00BC2ECF" w:rsidRPr="00BC2ECF" w14:paraId="5D7C6FB9" w14:textId="77777777" w:rsidTr="00E83BF7">
        <w:trPr>
          <w:trHeight w:val="240"/>
        </w:trPr>
        <w:tc>
          <w:tcPr>
            <w:tcW w:w="7176" w:type="dxa"/>
            <w:tcBorders>
              <w:top w:val="nil"/>
              <w:left w:val="nil"/>
              <w:bottom w:val="single" w:sz="4" w:space="0" w:color="auto"/>
              <w:right w:val="nil"/>
            </w:tcBorders>
            <w:shd w:val="clear" w:color="auto" w:fill="auto"/>
            <w:noWrap/>
            <w:vAlign w:val="bottom"/>
            <w:hideMark/>
          </w:tcPr>
          <w:p w14:paraId="0AC089DD" w14:textId="77777777" w:rsidR="00BC2ECF" w:rsidRPr="00BC2ECF" w:rsidRDefault="00BC2ECF" w:rsidP="002A0451">
            <w:pPr>
              <w:spacing w:before="60" w:after="60"/>
              <w:ind w:firstLineChars="200" w:firstLine="360"/>
              <w:rPr>
                <w:rFonts w:cs="Open Sans"/>
                <w:sz w:val="18"/>
                <w:szCs w:val="18"/>
              </w:rPr>
            </w:pPr>
            <w:r w:rsidRPr="00BC2ECF">
              <w:rPr>
                <w:rFonts w:cs="Open Sans"/>
                <w:sz w:val="18"/>
                <w:szCs w:val="18"/>
              </w:rPr>
              <w:t>Other</w:t>
            </w:r>
          </w:p>
        </w:tc>
        <w:tc>
          <w:tcPr>
            <w:tcW w:w="1396" w:type="dxa"/>
            <w:tcBorders>
              <w:top w:val="nil"/>
              <w:left w:val="nil"/>
              <w:bottom w:val="single" w:sz="4" w:space="0" w:color="auto"/>
              <w:right w:val="nil"/>
            </w:tcBorders>
            <w:shd w:val="clear" w:color="auto" w:fill="auto"/>
            <w:noWrap/>
            <w:vAlign w:val="bottom"/>
            <w:hideMark/>
          </w:tcPr>
          <w:p w14:paraId="1775A812"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 xml:space="preserve">315 </w:t>
            </w:r>
          </w:p>
        </w:tc>
        <w:tc>
          <w:tcPr>
            <w:tcW w:w="1396" w:type="dxa"/>
            <w:tcBorders>
              <w:top w:val="nil"/>
              <w:left w:val="nil"/>
              <w:bottom w:val="single" w:sz="4" w:space="0" w:color="auto"/>
              <w:right w:val="nil"/>
            </w:tcBorders>
            <w:shd w:val="clear" w:color="auto" w:fill="auto"/>
            <w:noWrap/>
            <w:vAlign w:val="bottom"/>
            <w:hideMark/>
          </w:tcPr>
          <w:p w14:paraId="17BD8AA4" w14:textId="77777777" w:rsidR="00BC2ECF" w:rsidRPr="00BC2ECF" w:rsidRDefault="00BC2ECF" w:rsidP="002A0451">
            <w:pPr>
              <w:spacing w:before="60" w:after="60"/>
              <w:jc w:val="right"/>
              <w:rPr>
                <w:rFonts w:cs="Open Sans"/>
                <w:sz w:val="18"/>
                <w:szCs w:val="18"/>
              </w:rPr>
            </w:pPr>
            <w:r w:rsidRPr="00BC2ECF">
              <w:rPr>
                <w:rFonts w:cs="Open Sans"/>
                <w:sz w:val="18"/>
                <w:szCs w:val="18"/>
              </w:rPr>
              <w:t xml:space="preserve">415 </w:t>
            </w:r>
          </w:p>
        </w:tc>
      </w:tr>
      <w:tr w:rsidR="00BC2ECF" w:rsidRPr="00BC2ECF" w14:paraId="47D594F8" w14:textId="77777777" w:rsidTr="00E83BF7">
        <w:trPr>
          <w:trHeight w:val="240"/>
        </w:trPr>
        <w:tc>
          <w:tcPr>
            <w:tcW w:w="7176" w:type="dxa"/>
            <w:tcBorders>
              <w:top w:val="single" w:sz="4" w:space="0" w:color="auto"/>
              <w:left w:val="nil"/>
              <w:bottom w:val="single" w:sz="4" w:space="0" w:color="auto"/>
              <w:right w:val="nil"/>
            </w:tcBorders>
            <w:shd w:val="clear" w:color="auto" w:fill="auto"/>
            <w:noWrap/>
            <w:vAlign w:val="bottom"/>
            <w:hideMark/>
          </w:tcPr>
          <w:p w14:paraId="09D6E440" w14:textId="77777777" w:rsidR="00BC2ECF" w:rsidRPr="00BC2ECF" w:rsidRDefault="00BC2ECF" w:rsidP="002A0451">
            <w:pPr>
              <w:spacing w:before="60" w:after="60"/>
              <w:rPr>
                <w:rFonts w:cs="Open Sans"/>
                <w:b/>
                <w:bCs/>
                <w:sz w:val="18"/>
                <w:szCs w:val="18"/>
                <w:lang w:val="en-US"/>
              </w:rPr>
            </w:pPr>
            <w:r w:rsidRPr="00BC2ECF">
              <w:rPr>
                <w:rFonts w:cs="Open Sans"/>
                <w:b/>
                <w:bCs/>
                <w:sz w:val="18"/>
                <w:szCs w:val="18"/>
                <w:lang w:val="en-US"/>
              </w:rPr>
              <w:t>Total goods and services supplied or rendered</w:t>
            </w:r>
          </w:p>
        </w:tc>
        <w:tc>
          <w:tcPr>
            <w:tcW w:w="1396" w:type="dxa"/>
            <w:tcBorders>
              <w:top w:val="single" w:sz="4" w:space="0" w:color="auto"/>
              <w:left w:val="nil"/>
              <w:bottom w:val="single" w:sz="4" w:space="0" w:color="auto"/>
              <w:right w:val="nil"/>
            </w:tcBorders>
            <w:shd w:val="clear" w:color="auto" w:fill="auto"/>
            <w:noWrap/>
            <w:vAlign w:val="bottom"/>
            <w:hideMark/>
          </w:tcPr>
          <w:p w14:paraId="13FF2F23"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 xml:space="preserve">5,077 </w:t>
            </w:r>
          </w:p>
        </w:tc>
        <w:tc>
          <w:tcPr>
            <w:tcW w:w="1396" w:type="dxa"/>
            <w:tcBorders>
              <w:top w:val="single" w:sz="4" w:space="0" w:color="auto"/>
              <w:left w:val="nil"/>
              <w:bottom w:val="single" w:sz="4" w:space="0" w:color="auto"/>
              <w:right w:val="nil"/>
            </w:tcBorders>
            <w:shd w:val="clear" w:color="auto" w:fill="auto"/>
            <w:noWrap/>
            <w:vAlign w:val="bottom"/>
            <w:hideMark/>
          </w:tcPr>
          <w:p w14:paraId="3FC01AEC" w14:textId="77777777" w:rsidR="00BC2ECF" w:rsidRPr="00BC2ECF" w:rsidRDefault="00BC2ECF" w:rsidP="002A0451">
            <w:pPr>
              <w:spacing w:before="60" w:after="60"/>
              <w:jc w:val="right"/>
              <w:rPr>
                <w:rFonts w:cs="Open Sans"/>
                <w:sz w:val="18"/>
                <w:szCs w:val="18"/>
              </w:rPr>
            </w:pPr>
            <w:r w:rsidRPr="00BC2ECF">
              <w:rPr>
                <w:rFonts w:cs="Open Sans"/>
                <w:sz w:val="18"/>
                <w:szCs w:val="18"/>
              </w:rPr>
              <w:t xml:space="preserve">5,624 </w:t>
            </w:r>
          </w:p>
        </w:tc>
      </w:tr>
      <w:tr w:rsidR="00BC2ECF" w:rsidRPr="00BC2ECF" w14:paraId="68D1785B" w14:textId="77777777" w:rsidTr="00E83BF7">
        <w:trPr>
          <w:trHeight w:val="145"/>
        </w:trPr>
        <w:tc>
          <w:tcPr>
            <w:tcW w:w="9968" w:type="dxa"/>
            <w:gridSpan w:val="3"/>
            <w:tcBorders>
              <w:top w:val="single" w:sz="4" w:space="0" w:color="auto"/>
              <w:left w:val="nil"/>
              <w:bottom w:val="nil"/>
              <w:right w:val="nil"/>
            </w:tcBorders>
            <w:shd w:val="clear" w:color="auto" w:fill="auto"/>
            <w:noWrap/>
            <w:vAlign w:val="bottom"/>
            <w:hideMark/>
          </w:tcPr>
          <w:p w14:paraId="67C0C1A3" w14:textId="77777777" w:rsidR="00BC2ECF" w:rsidRPr="00BC2ECF" w:rsidRDefault="00BC2ECF" w:rsidP="002A0451">
            <w:pPr>
              <w:spacing w:before="60" w:after="60"/>
              <w:rPr>
                <w:rFonts w:cs="Open Sans"/>
                <w:sz w:val="18"/>
                <w:szCs w:val="18"/>
              </w:rPr>
            </w:pPr>
          </w:p>
        </w:tc>
      </w:tr>
      <w:tr w:rsidR="00BC2ECF" w:rsidRPr="00BC2ECF" w14:paraId="4F8C9D20" w14:textId="77777777" w:rsidTr="00E83BF7">
        <w:trPr>
          <w:trHeight w:val="240"/>
        </w:trPr>
        <w:tc>
          <w:tcPr>
            <w:tcW w:w="7176" w:type="dxa"/>
            <w:tcBorders>
              <w:top w:val="nil"/>
              <w:left w:val="nil"/>
              <w:right w:val="nil"/>
            </w:tcBorders>
            <w:shd w:val="clear" w:color="auto" w:fill="auto"/>
            <w:hideMark/>
          </w:tcPr>
          <w:p w14:paraId="47033BB6" w14:textId="77777777" w:rsidR="00BC2ECF" w:rsidRPr="00BC2ECF" w:rsidRDefault="00BC2ECF" w:rsidP="002A0451">
            <w:pPr>
              <w:spacing w:before="60" w:after="60"/>
              <w:rPr>
                <w:rFonts w:cs="Open Sans"/>
                <w:sz w:val="18"/>
                <w:szCs w:val="18"/>
              </w:rPr>
            </w:pPr>
            <w:r w:rsidRPr="00BC2ECF">
              <w:rPr>
                <w:rFonts w:cs="Open Sans"/>
                <w:sz w:val="18"/>
                <w:szCs w:val="18"/>
              </w:rPr>
              <w:t>Goods supplied</w:t>
            </w:r>
          </w:p>
        </w:tc>
        <w:tc>
          <w:tcPr>
            <w:tcW w:w="1396" w:type="dxa"/>
            <w:tcBorders>
              <w:top w:val="nil"/>
              <w:left w:val="nil"/>
              <w:right w:val="nil"/>
            </w:tcBorders>
            <w:shd w:val="clear" w:color="auto" w:fill="auto"/>
            <w:noWrap/>
            <w:vAlign w:val="bottom"/>
            <w:hideMark/>
          </w:tcPr>
          <w:p w14:paraId="62168A3C"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 xml:space="preserve">235 </w:t>
            </w:r>
          </w:p>
        </w:tc>
        <w:tc>
          <w:tcPr>
            <w:tcW w:w="1396" w:type="dxa"/>
            <w:tcBorders>
              <w:top w:val="nil"/>
              <w:left w:val="nil"/>
              <w:right w:val="nil"/>
            </w:tcBorders>
            <w:shd w:val="clear" w:color="auto" w:fill="auto"/>
            <w:noWrap/>
            <w:vAlign w:val="bottom"/>
            <w:hideMark/>
          </w:tcPr>
          <w:p w14:paraId="15C206D4" w14:textId="77777777" w:rsidR="00BC2ECF" w:rsidRPr="00BC2ECF" w:rsidRDefault="00BC2ECF" w:rsidP="002A0451">
            <w:pPr>
              <w:spacing w:before="60" w:after="60"/>
              <w:jc w:val="right"/>
              <w:rPr>
                <w:rFonts w:cs="Open Sans"/>
                <w:sz w:val="18"/>
                <w:szCs w:val="18"/>
              </w:rPr>
            </w:pPr>
            <w:r w:rsidRPr="00BC2ECF">
              <w:rPr>
                <w:rFonts w:cs="Open Sans"/>
                <w:sz w:val="18"/>
                <w:szCs w:val="18"/>
              </w:rPr>
              <w:t xml:space="preserve">157 </w:t>
            </w:r>
          </w:p>
        </w:tc>
      </w:tr>
      <w:tr w:rsidR="00BC2ECF" w:rsidRPr="00BC2ECF" w14:paraId="4B5BC484" w14:textId="77777777" w:rsidTr="00E83BF7">
        <w:trPr>
          <w:trHeight w:val="240"/>
        </w:trPr>
        <w:tc>
          <w:tcPr>
            <w:tcW w:w="7176" w:type="dxa"/>
            <w:tcBorders>
              <w:top w:val="nil"/>
              <w:left w:val="nil"/>
              <w:bottom w:val="single" w:sz="4" w:space="0" w:color="auto"/>
              <w:right w:val="nil"/>
            </w:tcBorders>
            <w:shd w:val="clear" w:color="auto" w:fill="auto"/>
            <w:hideMark/>
          </w:tcPr>
          <w:p w14:paraId="6074B19C" w14:textId="77777777" w:rsidR="00BC2ECF" w:rsidRPr="00BC2ECF" w:rsidRDefault="00BC2ECF" w:rsidP="002A0451">
            <w:pPr>
              <w:spacing w:before="60" w:after="60"/>
              <w:rPr>
                <w:rFonts w:cs="Open Sans"/>
                <w:sz w:val="18"/>
                <w:szCs w:val="18"/>
              </w:rPr>
            </w:pPr>
            <w:r w:rsidRPr="00BC2ECF">
              <w:rPr>
                <w:rFonts w:cs="Open Sans"/>
                <w:sz w:val="18"/>
                <w:szCs w:val="18"/>
              </w:rPr>
              <w:t>Services rendered</w:t>
            </w:r>
          </w:p>
        </w:tc>
        <w:tc>
          <w:tcPr>
            <w:tcW w:w="1396" w:type="dxa"/>
            <w:tcBorders>
              <w:top w:val="nil"/>
              <w:left w:val="nil"/>
              <w:bottom w:val="single" w:sz="4" w:space="0" w:color="auto"/>
              <w:right w:val="nil"/>
            </w:tcBorders>
            <w:shd w:val="clear" w:color="auto" w:fill="auto"/>
            <w:noWrap/>
            <w:vAlign w:val="bottom"/>
            <w:hideMark/>
          </w:tcPr>
          <w:p w14:paraId="77CE9778"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 xml:space="preserve">4,842 </w:t>
            </w:r>
          </w:p>
        </w:tc>
        <w:tc>
          <w:tcPr>
            <w:tcW w:w="1396" w:type="dxa"/>
            <w:tcBorders>
              <w:top w:val="nil"/>
              <w:left w:val="nil"/>
              <w:bottom w:val="single" w:sz="4" w:space="0" w:color="auto"/>
              <w:right w:val="nil"/>
            </w:tcBorders>
            <w:shd w:val="clear" w:color="auto" w:fill="auto"/>
            <w:noWrap/>
            <w:vAlign w:val="bottom"/>
            <w:hideMark/>
          </w:tcPr>
          <w:p w14:paraId="4B95C2B7" w14:textId="77777777" w:rsidR="00BC2ECF" w:rsidRPr="00BC2ECF" w:rsidRDefault="00BC2ECF" w:rsidP="002A0451">
            <w:pPr>
              <w:spacing w:before="60" w:after="60"/>
              <w:jc w:val="right"/>
              <w:rPr>
                <w:rFonts w:cs="Open Sans"/>
                <w:sz w:val="18"/>
                <w:szCs w:val="18"/>
              </w:rPr>
            </w:pPr>
            <w:r w:rsidRPr="00BC2ECF">
              <w:rPr>
                <w:rFonts w:cs="Open Sans"/>
                <w:sz w:val="18"/>
                <w:szCs w:val="18"/>
              </w:rPr>
              <w:t xml:space="preserve">5,466 </w:t>
            </w:r>
          </w:p>
        </w:tc>
      </w:tr>
      <w:tr w:rsidR="00BC2ECF" w:rsidRPr="00BC2ECF" w14:paraId="670C6C4E" w14:textId="77777777" w:rsidTr="00E83BF7">
        <w:trPr>
          <w:trHeight w:val="240"/>
        </w:trPr>
        <w:tc>
          <w:tcPr>
            <w:tcW w:w="7176" w:type="dxa"/>
            <w:tcBorders>
              <w:top w:val="single" w:sz="4" w:space="0" w:color="auto"/>
              <w:left w:val="nil"/>
              <w:bottom w:val="single" w:sz="4" w:space="0" w:color="auto"/>
              <w:right w:val="nil"/>
            </w:tcBorders>
            <w:shd w:val="clear" w:color="auto" w:fill="auto"/>
            <w:noWrap/>
            <w:vAlign w:val="bottom"/>
            <w:hideMark/>
          </w:tcPr>
          <w:p w14:paraId="1A8ED439" w14:textId="77777777" w:rsidR="00BC2ECF" w:rsidRPr="00BC2ECF" w:rsidRDefault="00BC2ECF" w:rsidP="002A0451">
            <w:pPr>
              <w:spacing w:before="60" w:after="60"/>
              <w:rPr>
                <w:rFonts w:cs="Open Sans"/>
                <w:b/>
                <w:bCs/>
                <w:sz w:val="18"/>
                <w:szCs w:val="18"/>
                <w:lang w:val="en-US"/>
              </w:rPr>
            </w:pPr>
            <w:r w:rsidRPr="00BC2ECF">
              <w:rPr>
                <w:rFonts w:cs="Open Sans"/>
                <w:b/>
                <w:bCs/>
                <w:sz w:val="18"/>
                <w:szCs w:val="18"/>
                <w:lang w:val="en-US"/>
              </w:rPr>
              <w:t>Total goods and services supplied or rendered</w:t>
            </w:r>
          </w:p>
        </w:tc>
        <w:tc>
          <w:tcPr>
            <w:tcW w:w="1396" w:type="dxa"/>
            <w:tcBorders>
              <w:top w:val="single" w:sz="4" w:space="0" w:color="auto"/>
              <w:left w:val="nil"/>
              <w:bottom w:val="single" w:sz="4" w:space="0" w:color="auto"/>
              <w:right w:val="nil"/>
            </w:tcBorders>
            <w:shd w:val="clear" w:color="auto" w:fill="auto"/>
            <w:noWrap/>
            <w:vAlign w:val="bottom"/>
            <w:hideMark/>
          </w:tcPr>
          <w:p w14:paraId="74704122"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 xml:space="preserve">5,077 </w:t>
            </w:r>
          </w:p>
        </w:tc>
        <w:tc>
          <w:tcPr>
            <w:tcW w:w="1396" w:type="dxa"/>
            <w:tcBorders>
              <w:top w:val="single" w:sz="4" w:space="0" w:color="auto"/>
              <w:left w:val="nil"/>
              <w:bottom w:val="single" w:sz="4" w:space="0" w:color="auto"/>
              <w:right w:val="nil"/>
            </w:tcBorders>
            <w:shd w:val="clear" w:color="auto" w:fill="auto"/>
            <w:noWrap/>
            <w:vAlign w:val="bottom"/>
            <w:hideMark/>
          </w:tcPr>
          <w:p w14:paraId="117F988F" w14:textId="77777777" w:rsidR="00BC2ECF" w:rsidRPr="00BC2ECF" w:rsidRDefault="00BC2ECF" w:rsidP="002A0451">
            <w:pPr>
              <w:spacing w:before="60" w:after="60"/>
              <w:jc w:val="right"/>
              <w:rPr>
                <w:rFonts w:cs="Open Sans"/>
                <w:sz w:val="18"/>
                <w:szCs w:val="18"/>
              </w:rPr>
            </w:pPr>
            <w:r w:rsidRPr="00BC2ECF">
              <w:rPr>
                <w:rFonts w:cs="Open Sans"/>
                <w:sz w:val="18"/>
                <w:szCs w:val="18"/>
              </w:rPr>
              <w:t xml:space="preserve">5,623 </w:t>
            </w:r>
          </w:p>
        </w:tc>
      </w:tr>
      <w:tr w:rsidR="00BC2ECF" w:rsidRPr="00BC2ECF" w14:paraId="5BD82CAC" w14:textId="77777777" w:rsidTr="00E83BF7">
        <w:trPr>
          <w:trHeight w:val="145"/>
        </w:trPr>
        <w:tc>
          <w:tcPr>
            <w:tcW w:w="7176" w:type="dxa"/>
            <w:tcBorders>
              <w:top w:val="single" w:sz="4" w:space="0" w:color="auto"/>
              <w:left w:val="nil"/>
              <w:bottom w:val="nil"/>
              <w:right w:val="nil"/>
            </w:tcBorders>
            <w:shd w:val="clear" w:color="auto" w:fill="auto"/>
            <w:hideMark/>
          </w:tcPr>
          <w:p w14:paraId="62A3DBAD" w14:textId="77777777" w:rsidR="00BC2ECF" w:rsidRPr="00BC2ECF" w:rsidRDefault="00BC2ECF" w:rsidP="002A0451">
            <w:pPr>
              <w:spacing w:before="60" w:after="60"/>
              <w:rPr>
                <w:rFonts w:cs="Open Sans"/>
                <w:sz w:val="18"/>
                <w:szCs w:val="18"/>
              </w:rPr>
            </w:pPr>
          </w:p>
        </w:tc>
        <w:tc>
          <w:tcPr>
            <w:tcW w:w="1396" w:type="dxa"/>
            <w:tcBorders>
              <w:top w:val="single" w:sz="4" w:space="0" w:color="auto"/>
              <w:left w:val="nil"/>
              <w:bottom w:val="nil"/>
              <w:right w:val="nil"/>
            </w:tcBorders>
            <w:shd w:val="clear" w:color="auto" w:fill="auto"/>
            <w:hideMark/>
          </w:tcPr>
          <w:p w14:paraId="432F78E7" w14:textId="77777777" w:rsidR="00BC2ECF" w:rsidRPr="00BC2ECF" w:rsidRDefault="00BC2ECF" w:rsidP="002A0451">
            <w:pPr>
              <w:spacing w:before="60" w:after="60"/>
              <w:jc w:val="right"/>
              <w:rPr>
                <w:rFonts w:cs="Open Sans"/>
                <w:sz w:val="18"/>
                <w:szCs w:val="18"/>
              </w:rPr>
            </w:pPr>
          </w:p>
        </w:tc>
        <w:tc>
          <w:tcPr>
            <w:tcW w:w="1396" w:type="dxa"/>
            <w:tcBorders>
              <w:top w:val="single" w:sz="4" w:space="0" w:color="auto"/>
              <w:left w:val="nil"/>
              <w:bottom w:val="nil"/>
              <w:right w:val="nil"/>
            </w:tcBorders>
            <w:shd w:val="clear" w:color="auto" w:fill="auto"/>
            <w:hideMark/>
          </w:tcPr>
          <w:p w14:paraId="0F3E15D4" w14:textId="77777777" w:rsidR="00BC2ECF" w:rsidRPr="00BC2ECF" w:rsidRDefault="00BC2ECF" w:rsidP="002A0451">
            <w:pPr>
              <w:spacing w:before="60" w:after="60"/>
              <w:jc w:val="right"/>
              <w:rPr>
                <w:rFonts w:cs="Open Sans"/>
                <w:sz w:val="18"/>
                <w:szCs w:val="18"/>
              </w:rPr>
            </w:pPr>
          </w:p>
        </w:tc>
      </w:tr>
      <w:tr w:rsidR="00BC2ECF" w:rsidRPr="00BC2ECF" w14:paraId="6D9A2F07" w14:textId="77777777" w:rsidTr="00E83BF7">
        <w:trPr>
          <w:trHeight w:val="240"/>
        </w:trPr>
        <w:tc>
          <w:tcPr>
            <w:tcW w:w="7176" w:type="dxa"/>
            <w:tcBorders>
              <w:top w:val="nil"/>
              <w:left w:val="nil"/>
              <w:bottom w:val="nil"/>
              <w:right w:val="nil"/>
            </w:tcBorders>
            <w:shd w:val="clear" w:color="auto" w:fill="auto"/>
            <w:noWrap/>
            <w:vAlign w:val="bottom"/>
            <w:hideMark/>
          </w:tcPr>
          <w:p w14:paraId="0F36A757" w14:textId="77777777" w:rsidR="00BC2ECF" w:rsidRPr="00BC2ECF" w:rsidRDefault="00BC2ECF" w:rsidP="002A0451">
            <w:pPr>
              <w:spacing w:before="60" w:after="60"/>
              <w:rPr>
                <w:rFonts w:cs="Open Sans"/>
                <w:b/>
                <w:bCs/>
                <w:sz w:val="18"/>
                <w:szCs w:val="18"/>
              </w:rPr>
            </w:pPr>
            <w:r w:rsidRPr="00BC2ECF">
              <w:rPr>
                <w:rFonts w:cs="Open Sans"/>
                <w:b/>
                <w:bCs/>
                <w:sz w:val="18"/>
                <w:szCs w:val="18"/>
              </w:rPr>
              <w:t>Other suppliers</w:t>
            </w:r>
          </w:p>
        </w:tc>
        <w:tc>
          <w:tcPr>
            <w:tcW w:w="1396" w:type="dxa"/>
            <w:tcBorders>
              <w:top w:val="nil"/>
              <w:left w:val="nil"/>
              <w:bottom w:val="nil"/>
              <w:right w:val="nil"/>
            </w:tcBorders>
            <w:shd w:val="clear" w:color="auto" w:fill="auto"/>
            <w:noWrap/>
            <w:vAlign w:val="bottom"/>
            <w:hideMark/>
          </w:tcPr>
          <w:p w14:paraId="3EBE7AD0" w14:textId="77777777" w:rsidR="00BC2ECF" w:rsidRPr="00BC2ECF" w:rsidRDefault="00BC2ECF" w:rsidP="002A0451">
            <w:pPr>
              <w:spacing w:before="60" w:after="60"/>
              <w:jc w:val="right"/>
              <w:rPr>
                <w:rFonts w:cs="Open Sans"/>
                <w:sz w:val="18"/>
                <w:szCs w:val="18"/>
              </w:rPr>
            </w:pPr>
          </w:p>
        </w:tc>
        <w:tc>
          <w:tcPr>
            <w:tcW w:w="1396" w:type="dxa"/>
            <w:tcBorders>
              <w:top w:val="nil"/>
              <w:left w:val="nil"/>
              <w:bottom w:val="nil"/>
              <w:right w:val="nil"/>
            </w:tcBorders>
            <w:shd w:val="clear" w:color="auto" w:fill="auto"/>
            <w:noWrap/>
            <w:vAlign w:val="bottom"/>
            <w:hideMark/>
          </w:tcPr>
          <w:p w14:paraId="2C7A5EF9" w14:textId="77777777" w:rsidR="00BC2ECF" w:rsidRPr="00BC2ECF" w:rsidRDefault="00BC2ECF" w:rsidP="002A0451">
            <w:pPr>
              <w:spacing w:before="60" w:after="60"/>
              <w:jc w:val="right"/>
              <w:rPr>
                <w:rFonts w:cs="Open Sans"/>
                <w:sz w:val="18"/>
                <w:szCs w:val="18"/>
              </w:rPr>
            </w:pPr>
          </w:p>
        </w:tc>
      </w:tr>
      <w:tr w:rsidR="00BC2ECF" w:rsidRPr="00BC2ECF" w14:paraId="5EB5BCD7" w14:textId="77777777" w:rsidTr="00E83BF7">
        <w:trPr>
          <w:trHeight w:val="260"/>
        </w:trPr>
        <w:tc>
          <w:tcPr>
            <w:tcW w:w="7176" w:type="dxa"/>
            <w:tcBorders>
              <w:top w:val="nil"/>
              <w:left w:val="nil"/>
              <w:bottom w:val="nil"/>
              <w:right w:val="nil"/>
            </w:tcBorders>
            <w:shd w:val="clear" w:color="auto" w:fill="auto"/>
            <w:hideMark/>
          </w:tcPr>
          <w:p w14:paraId="4F0AFEB4" w14:textId="77777777" w:rsidR="00BC2ECF" w:rsidRPr="00BC2ECF" w:rsidRDefault="00BC2ECF" w:rsidP="002A0451">
            <w:pPr>
              <w:spacing w:before="60" w:after="60"/>
              <w:ind w:firstLineChars="200" w:firstLine="360"/>
              <w:rPr>
                <w:rFonts w:cs="Open Sans"/>
                <w:sz w:val="18"/>
                <w:szCs w:val="18"/>
                <w:lang w:val="en-US"/>
              </w:rPr>
            </w:pPr>
            <w:r w:rsidRPr="00BC2ECF">
              <w:rPr>
                <w:rFonts w:cs="Open Sans"/>
                <w:sz w:val="18"/>
                <w:szCs w:val="18"/>
                <w:lang w:val="en-US"/>
              </w:rPr>
              <w:t>Operating lease rentals in connection with</w:t>
            </w:r>
          </w:p>
        </w:tc>
        <w:tc>
          <w:tcPr>
            <w:tcW w:w="1396" w:type="dxa"/>
            <w:tcBorders>
              <w:top w:val="nil"/>
              <w:left w:val="nil"/>
              <w:bottom w:val="nil"/>
              <w:right w:val="nil"/>
            </w:tcBorders>
            <w:shd w:val="clear" w:color="auto" w:fill="auto"/>
            <w:noWrap/>
            <w:vAlign w:val="bottom"/>
            <w:hideMark/>
          </w:tcPr>
          <w:p w14:paraId="73DA0D3D" w14:textId="77777777" w:rsidR="00BC2ECF" w:rsidRPr="00BC2ECF" w:rsidRDefault="00BC2ECF" w:rsidP="002A0451">
            <w:pPr>
              <w:spacing w:before="60" w:after="60"/>
              <w:ind w:firstLineChars="200" w:firstLine="360"/>
              <w:jc w:val="right"/>
              <w:rPr>
                <w:rFonts w:cs="Open Sans"/>
                <w:sz w:val="18"/>
                <w:szCs w:val="18"/>
                <w:lang w:val="en-US"/>
              </w:rPr>
            </w:pPr>
          </w:p>
        </w:tc>
        <w:tc>
          <w:tcPr>
            <w:tcW w:w="1396" w:type="dxa"/>
            <w:tcBorders>
              <w:top w:val="nil"/>
              <w:left w:val="nil"/>
              <w:bottom w:val="nil"/>
              <w:right w:val="nil"/>
            </w:tcBorders>
            <w:shd w:val="clear" w:color="auto" w:fill="auto"/>
            <w:noWrap/>
            <w:vAlign w:val="bottom"/>
            <w:hideMark/>
          </w:tcPr>
          <w:p w14:paraId="0F3AD2CD" w14:textId="77777777" w:rsidR="00BC2ECF" w:rsidRPr="00BC2ECF" w:rsidRDefault="00BC2ECF" w:rsidP="002A0451">
            <w:pPr>
              <w:spacing w:before="60" w:after="60"/>
              <w:jc w:val="right"/>
              <w:rPr>
                <w:rFonts w:cs="Open Sans"/>
                <w:sz w:val="18"/>
                <w:szCs w:val="18"/>
                <w:lang w:val="en-US"/>
              </w:rPr>
            </w:pPr>
          </w:p>
        </w:tc>
      </w:tr>
      <w:tr w:rsidR="00BC2ECF" w:rsidRPr="00BC2ECF" w14:paraId="7092E4FA" w14:textId="77777777" w:rsidTr="00E83BF7">
        <w:trPr>
          <w:trHeight w:val="260"/>
        </w:trPr>
        <w:tc>
          <w:tcPr>
            <w:tcW w:w="7176" w:type="dxa"/>
            <w:tcBorders>
              <w:top w:val="nil"/>
              <w:left w:val="nil"/>
              <w:bottom w:val="nil"/>
              <w:right w:val="nil"/>
            </w:tcBorders>
            <w:shd w:val="clear" w:color="auto" w:fill="auto"/>
            <w:hideMark/>
          </w:tcPr>
          <w:p w14:paraId="7D1A710C" w14:textId="77777777" w:rsidR="00BC2ECF" w:rsidRPr="00BC2ECF" w:rsidRDefault="00BC2ECF" w:rsidP="002A0451">
            <w:pPr>
              <w:spacing w:before="60" w:after="60"/>
              <w:ind w:firstLineChars="300" w:firstLine="540"/>
              <w:rPr>
                <w:rFonts w:cs="Open Sans"/>
                <w:sz w:val="18"/>
                <w:szCs w:val="18"/>
              </w:rPr>
            </w:pPr>
            <w:r w:rsidRPr="00BC2ECF">
              <w:rPr>
                <w:rFonts w:cs="Open Sans"/>
                <w:sz w:val="18"/>
                <w:szCs w:val="18"/>
              </w:rPr>
              <w:t>Minimum lease payments</w:t>
            </w:r>
          </w:p>
        </w:tc>
        <w:tc>
          <w:tcPr>
            <w:tcW w:w="1396" w:type="dxa"/>
            <w:tcBorders>
              <w:top w:val="nil"/>
              <w:left w:val="nil"/>
              <w:bottom w:val="nil"/>
              <w:right w:val="nil"/>
            </w:tcBorders>
            <w:shd w:val="clear" w:color="auto" w:fill="auto"/>
            <w:noWrap/>
            <w:vAlign w:val="bottom"/>
            <w:hideMark/>
          </w:tcPr>
          <w:p w14:paraId="7A6FDD9B"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 xml:space="preserve"> -</w:t>
            </w:r>
          </w:p>
        </w:tc>
        <w:tc>
          <w:tcPr>
            <w:tcW w:w="1396" w:type="dxa"/>
            <w:tcBorders>
              <w:top w:val="nil"/>
              <w:left w:val="nil"/>
              <w:bottom w:val="nil"/>
              <w:right w:val="nil"/>
            </w:tcBorders>
            <w:shd w:val="clear" w:color="auto" w:fill="auto"/>
            <w:noWrap/>
            <w:vAlign w:val="bottom"/>
            <w:hideMark/>
          </w:tcPr>
          <w:p w14:paraId="30957414" w14:textId="77777777" w:rsidR="00BC2ECF" w:rsidRPr="00BC2ECF" w:rsidRDefault="00BC2ECF" w:rsidP="002A0451">
            <w:pPr>
              <w:spacing w:before="60" w:after="60"/>
              <w:jc w:val="right"/>
              <w:rPr>
                <w:rFonts w:cs="Open Sans"/>
                <w:sz w:val="18"/>
                <w:szCs w:val="18"/>
              </w:rPr>
            </w:pPr>
            <w:r w:rsidRPr="00BC2ECF">
              <w:rPr>
                <w:rFonts w:cs="Open Sans"/>
                <w:sz w:val="18"/>
                <w:szCs w:val="18"/>
              </w:rPr>
              <w:t xml:space="preserve">2,236 </w:t>
            </w:r>
          </w:p>
        </w:tc>
      </w:tr>
      <w:tr w:rsidR="00BC2ECF" w:rsidRPr="00BC2ECF" w14:paraId="0EBBE9ED" w14:textId="77777777" w:rsidTr="00E83BF7">
        <w:trPr>
          <w:trHeight w:val="240"/>
        </w:trPr>
        <w:tc>
          <w:tcPr>
            <w:tcW w:w="7176" w:type="dxa"/>
            <w:tcBorders>
              <w:top w:val="nil"/>
              <w:left w:val="nil"/>
              <w:right w:val="nil"/>
            </w:tcBorders>
            <w:shd w:val="clear" w:color="auto" w:fill="auto"/>
            <w:hideMark/>
          </w:tcPr>
          <w:p w14:paraId="4E67301F" w14:textId="77777777" w:rsidR="00BC2ECF" w:rsidRPr="00BC2ECF" w:rsidRDefault="00BC2ECF" w:rsidP="002A0451">
            <w:pPr>
              <w:spacing w:before="60" w:after="60"/>
              <w:ind w:firstLineChars="200" w:firstLine="360"/>
              <w:rPr>
                <w:rFonts w:cs="Open Sans"/>
                <w:sz w:val="18"/>
                <w:szCs w:val="18"/>
              </w:rPr>
            </w:pPr>
            <w:r w:rsidRPr="00BC2ECF">
              <w:rPr>
                <w:rFonts w:cs="Open Sans"/>
                <w:sz w:val="18"/>
                <w:szCs w:val="18"/>
              </w:rPr>
              <w:t>Low value leases</w:t>
            </w:r>
          </w:p>
        </w:tc>
        <w:tc>
          <w:tcPr>
            <w:tcW w:w="1396" w:type="dxa"/>
            <w:tcBorders>
              <w:top w:val="nil"/>
              <w:left w:val="nil"/>
              <w:right w:val="nil"/>
            </w:tcBorders>
            <w:shd w:val="clear" w:color="auto" w:fill="auto"/>
            <w:noWrap/>
            <w:vAlign w:val="bottom"/>
            <w:hideMark/>
          </w:tcPr>
          <w:p w14:paraId="67AE0547"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 xml:space="preserve">111 </w:t>
            </w:r>
          </w:p>
        </w:tc>
        <w:tc>
          <w:tcPr>
            <w:tcW w:w="1396" w:type="dxa"/>
            <w:tcBorders>
              <w:top w:val="nil"/>
              <w:left w:val="nil"/>
              <w:right w:val="nil"/>
            </w:tcBorders>
            <w:shd w:val="clear" w:color="auto" w:fill="auto"/>
            <w:noWrap/>
            <w:vAlign w:val="bottom"/>
            <w:hideMark/>
          </w:tcPr>
          <w:p w14:paraId="1A0D63D7" w14:textId="77777777" w:rsidR="00BC2ECF" w:rsidRPr="00BC2ECF" w:rsidRDefault="00BC2ECF" w:rsidP="002A0451">
            <w:pPr>
              <w:spacing w:before="60" w:after="60"/>
              <w:jc w:val="right"/>
              <w:rPr>
                <w:rFonts w:cs="Open Sans"/>
                <w:sz w:val="18"/>
                <w:szCs w:val="18"/>
              </w:rPr>
            </w:pPr>
            <w:r w:rsidRPr="00BC2ECF">
              <w:rPr>
                <w:rFonts w:cs="Open Sans"/>
                <w:sz w:val="18"/>
                <w:szCs w:val="18"/>
              </w:rPr>
              <w:t xml:space="preserve"> -</w:t>
            </w:r>
          </w:p>
        </w:tc>
      </w:tr>
      <w:tr w:rsidR="00BC2ECF" w:rsidRPr="00BC2ECF" w14:paraId="5E94AF81" w14:textId="77777777" w:rsidTr="00E83BF7">
        <w:trPr>
          <w:trHeight w:val="240"/>
        </w:trPr>
        <w:tc>
          <w:tcPr>
            <w:tcW w:w="7176" w:type="dxa"/>
            <w:tcBorders>
              <w:top w:val="nil"/>
              <w:left w:val="nil"/>
              <w:bottom w:val="single" w:sz="4" w:space="0" w:color="auto"/>
              <w:right w:val="nil"/>
            </w:tcBorders>
            <w:shd w:val="clear" w:color="auto" w:fill="auto"/>
            <w:hideMark/>
          </w:tcPr>
          <w:p w14:paraId="5A09F320" w14:textId="77777777" w:rsidR="00BC2ECF" w:rsidRPr="00BC2ECF" w:rsidRDefault="00BC2ECF" w:rsidP="002A0451">
            <w:pPr>
              <w:spacing w:before="60" w:after="60"/>
              <w:ind w:firstLineChars="200" w:firstLine="360"/>
              <w:rPr>
                <w:rFonts w:cs="Open Sans"/>
                <w:sz w:val="18"/>
                <w:szCs w:val="18"/>
              </w:rPr>
            </w:pPr>
            <w:r w:rsidRPr="00BC2ECF">
              <w:rPr>
                <w:rFonts w:cs="Open Sans"/>
                <w:sz w:val="18"/>
                <w:szCs w:val="18"/>
              </w:rPr>
              <w:t>Workers compensation expenses</w:t>
            </w:r>
          </w:p>
        </w:tc>
        <w:tc>
          <w:tcPr>
            <w:tcW w:w="1396" w:type="dxa"/>
            <w:tcBorders>
              <w:top w:val="nil"/>
              <w:left w:val="nil"/>
              <w:bottom w:val="single" w:sz="4" w:space="0" w:color="auto"/>
              <w:right w:val="nil"/>
            </w:tcBorders>
            <w:shd w:val="clear" w:color="auto" w:fill="auto"/>
            <w:noWrap/>
            <w:vAlign w:val="bottom"/>
            <w:hideMark/>
          </w:tcPr>
          <w:p w14:paraId="4AC0FE26"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 xml:space="preserve">25 </w:t>
            </w:r>
          </w:p>
        </w:tc>
        <w:tc>
          <w:tcPr>
            <w:tcW w:w="1396" w:type="dxa"/>
            <w:tcBorders>
              <w:top w:val="nil"/>
              <w:left w:val="nil"/>
              <w:bottom w:val="single" w:sz="4" w:space="0" w:color="auto"/>
              <w:right w:val="nil"/>
            </w:tcBorders>
            <w:shd w:val="clear" w:color="auto" w:fill="auto"/>
            <w:noWrap/>
            <w:vAlign w:val="bottom"/>
            <w:hideMark/>
          </w:tcPr>
          <w:p w14:paraId="68E2C461" w14:textId="77777777" w:rsidR="00BC2ECF" w:rsidRPr="00BC2ECF" w:rsidRDefault="00BC2ECF" w:rsidP="002A0451">
            <w:pPr>
              <w:spacing w:before="60" w:after="60"/>
              <w:jc w:val="right"/>
              <w:rPr>
                <w:rFonts w:cs="Open Sans"/>
                <w:sz w:val="18"/>
                <w:szCs w:val="18"/>
              </w:rPr>
            </w:pPr>
            <w:r w:rsidRPr="00BC2ECF">
              <w:rPr>
                <w:rFonts w:cs="Open Sans"/>
                <w:sz w:val="18"/>
                <w:szCs w:val="18"/>
              </w:rPr>
              <w:t xml:space="preserve">25 </w:t>
            </w:r>
          </w:p>
        </w:tc>
      </w:tr>
      <w:tr w:rsidR="00BC2ECF" w:rsidRPr="00BC2ECF" w14:paraId="5DBEF451" w14:textId="77777777" w:rsidTr="00E83BF7">
        <w:trPr>
          <w:trHeight w:val="240"/>
        </w:trPr>
        <w:tc>
          <w:tcPr>
            <w:tcW w:w="7176" w:type="dxa"/>
            <w:tcBorders>
              <w:top w:val="single" w:sz="4" w:space="0" w:color="auto"/>
              <w:left w:val="nil"/>
              <w:bottom w:val="single" w:sz="4" w:space="0" w:color="auto"/>
              <w:right w:val="nil"/>
            </w:tcBorders>
            <w:shd w:val="clear" w:color="auto" w:fill="auto"/>
            <w:hideMark/>
          </w:tcPr>
          <w:p w14:paraId="091DC1C8" w14:textId="77777777" w:rsidR="00BC2ECF" w:rsidRPr="00BC2ECF" w:rsidRDefault="00BC2ECF" w:rsidP="002A0451">
            <w:pPr>
              <w:spacing w:before="60" w:after="60"/>
              <w:rPr>
                <w:rFonts w:cs="Open Sans"/>
                <w:b/>
                <w:bCs/>
                <w:sz w:val="18"/>
                <w:szCs w:val="18"/>
              </w:rPr>
            </w:pPr>
            <w:r w:rsidRPr="00BC2ECF">
              <w:rPr>
                <w:rFonts w:cs="Open Sans"/>
                <w:b/>
                <w:bCs/>
                <w:sz w:val="18"/>
                <w:szCs w:val="18"/>
              </w:rPr>
              <w:t>Total other suppliers</w:t>
            </w:r>
          </w:p>
        </w:tc>
        <w:tc>
          <w:tcPr>
            <w:tcW w:w="1396" w:type="dxa"/>
            <w:tcBorders>
              <w:top w:val="single" w:sz="4" w:space="0" w:color="auto"/>
              <w:left w:val="nil"/>
              <w:bottom w:val="single" w:sz="4" w:space="0" w:color="auto"/>
              <w:right w:val="nil"/>
            </w:tcBorders>
            <w:shd w:val="clear" w:color="auto" w:fill="auto"/>
            <w:noWrap/>
            <w:vAlign w:val="bottom"/>
            <w:hideMark/>
          </w:tcPr>
          <w:p w14:paraId="559FC7EF"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 xml:space="preserve">136 </w:t>
            </w:r>
          </w:p>
        </w:tc>
        <w:tc>
          <w:tcPr>
            <w:tcW w:w="1396" w:type="dxa"/>
            <w:tcBorders>
              <w:top w:val="single" w:sz="4" w:space="0" w:color="auto"/>
              <w:left w:val="nil"/>
              <w:bottom w:val="single" w:sz="4" w:space="0" w:color="auto"/>
              <w:right w:val="nil"/>
            </w:tcBorders>
            <w:shd w:val="clear" w:color="auto" w:fill="auto"/>
            <w:noWrap/>
            <w:vAlign w:val="bottom"/>
            <w:hideMark/>
          </w:tcPr>
          <w:p w14:paraId="6DC5F117"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 xml:space="preserve">2,261 </w:t>
            </w:r>
          </w:p>
        </w:tc>
      </w:tr>
      <w:tr w:rsidR="00BC2ECF" w:rsidRPr="00BC2ECF" w14:paraId="4483B14D" w14:textId="77777777" w:rsidTr="00E83BF7">
        <w:trPr>
          <w:trHeight w:val="240"/>
        </w:trPr>
        <w:tc>
          <w:tcPr>
            <w:tcW w:w="7176" w:type="dxa"/>
            <w:tcBorders>
              <w:top w:val="single" w:sz="4" w:space="0" w:color="auto"/>
              <w:left w:val="nil"/>
              <w:bottom w:val="single" w:sz="4" w:space="0" w:color="auto"/>
              <w:right w:val="nil"/>
            </w:tcBorders>
            <w:shd w:val="clear" w:color="auto" w:fill="auto"/>
            <w:hideMark/>
          </w:tcPr>
          <w:p w14:paraId="01AFB619" w14:textId="77777777" w:rsidR="00BC2ECF" w:rsidRPr="00BC2ECF" w:rsidRDefault="00BC2ECF" w:rsidP="002A0451">
            <w:pPr>
              <w:spacing w:before="60" w:after="60"/>
              <w:rPr>
                <w:rFonts w:cs="Open Sans"/>
                <w:b/>
                <w:bCs/>
                <w:sz w:val="18"/>
                <w:szCs w:val="18"/>
              </w:rPr>
            </w:pPr>
            <w:r w:rsidRPr="00BC2ECF">
              <w:rPr>
                <w:rFonts w:cs="Open Sans"/>
                <w:b/>
                <w:bCs/>
                <w:sz w:val="18"/>
                <w:szCs w:val="18"/>
              </w:rPr>
              <w:t>Total suppliers</w:t>
            </w:r>
          </w:p>
        </w:tc>
        <w:tc>
          <w:tcPr>
            <w:tcW w:w="1396" w:type="dxa"/>
            <w:tcBorders>
              <w:top w:val="single" w:sz="4" w:space="0" w:color="auto"/>
              <w:left w:val="nil"/>
              <w:bottom w:val="single" w:sz="4" w:space="0" w:color="auto"/>
              <w:right w:val="nil"/>
            </w:tcBorders>
            <w:shd w:val="clear" w:color="auto" w:fill="auto"/>
            <w:noWrap/>
            <w:vAlign w:val="bottom"/>
            <w:hideMark/>
          </w:tcPr>
          <w:p w14:paraId="4CE99B6C" w14:textId="77777777" w:rsidR="00BC2ECF" w:rsidRPr="00BC2ECF" w:rsidRDefault="00BC2ECF" w:rsidP="002A0451">
            <w:pPr>
              <w:spacing w:before="60" w:after="60"/>
              <w:jc w:val="right"/>
              <w:rPr>
                <w:rFonts w:cs="Open Sans"/>
                <w:b/>
                <w:bCs/>
                <w:sz w:val="18"/>
                <w:szCs w:val="18"/>
              </w:rPr>
            </w:pPr>
            <w:r w:rsidRPr="00BC2ECF">
              <w:rPr>
                <w:rFonts w:cs="Open Sans"/>
                <w:b/>
                <w:bCs/>
                <w:sz w:val="18"/>
                <w:szCs w:val="18"/>
              </w:rPr>
              <w:t xml:space="preserve">5,213 </w:t>
            </w:r>
          </w:p>
        </w:tc>
        <w:tc>
          <w:tcPr>
            <w:tcW w:w="1396" w:type="dxa"/>
            <w:tcBorders>
              <w:top w:val="single" w:sz="4" w:space="0" w:color="auto"/>
              <w:left w:val="nil"/>
              <w:bottom w:val="single" w:sz="4" w:space="0" w:color="auto"/>
              <w:right w:val="nil"/>
            </w:tcBorders>
            <w:shd w:val="clear" w:color="auto" w:fill="auto"/>
            <w:noWrap/>
            <w:vAlign w:val="bottom"/>
            <w:hideMark/>
          </w:tcPr>
          <w:p w14:paraId="38FC5CDF" w14:textId="77777777" w:rsidR="00BC2ECF" w:rsidRPr="00BC2ECF" w:rsidRDefault="00BC2ECF" w:rsidP="002A0451">
            <w:pPr>
              <w:spacing w:before="60" w:after="60"/>
              <w:jc w:val="right"/>
              <w:rPr>
                <w:rFonts w:cs="Open Sans"/>
                <w:sz w:val="18"/>
                <w:szCs w:val="18"/>
              </w:rPr>
            </w:pPr>
            <w:r w:rsidRPr="00BC2ECF">
              <w:rPr>
                <w:rFonts w:cs="Open Sans"/>
                <w:sz w:val="18"/>
                <w:szCs w:val="18"/>
              </w:rPr>
              <w:t xml:space="preserve">7,885 </w:t>
            </w:r>
          </w:p>
        </w:tc>
      </w:tr>
    </w:tbl>
    <w:p w14:paraId="0B35AC18" w14:textId="5B4B612F" w:rsidR="00BC2ECF" w:rsidRDefault="00BC2ECF" w:rsidP="00BC2ECF">
      <w:pPr>
        <w:rPr>
          <w:sz w:val="18"/>
          <w:szCs w:val="18"/>
        </w:rPr>
      </w:pPr>
    </w:p>
    <w:p w14:paraId="75DC3E62" w14:textId="1D522E8A" w:rsidR="00CF7AF9" w:rsidRDefault="00CF7AF9">
      <w:pPr>
        <w:keepLines w:val="0"/>
        <w:spacing w:before="0" w:after="0"/>
        <w:rPr>
          <w:sz w:val="18"/>
          <w:szCs w:val="18"/>
        </w:rPr>
      </w:pPr>
      <w:r>
        <w:rPr>
          <w:sz w:val="18"/>
          <w:szCs w:val="18"/>
        </w:rPr>
        <w:br w:type="page"/>
      </w:r>
    </w:p>
    <w:p w14:paraId="2517D562" w14:textId="77777777" w:rsidR="00BC2ECF" w:rsidRPr="00BC2ECF" w:rsidRDefault="00BC2ECF" w:rsidP="00BC2ECF">
      <w:pPr>
        <w:rPr>
          <w:b/>
          <w:bCs/>
          <w:sz w:val="18"/>
          <w:szCs w:val="18"/>
          <w:lang w:val="en-US"/>
        </w:rPr>
      </w:pPr>
      <w:r w:rsidRPr="00BC2ECF">
        <w:rPr>
          <w:b/>
          <w:bCs/>
          <w:sz w:val="18"/>
          <w:szCs w:val="18"/>
        </w:rPr>
        <w:t>Accounting Policy</w:t>
      </w:r>
    </w:p>
    <w:p w14:paraId="1E61E114" w14:textId="77777777" w:rsidR="00BC2ECF" w:rsidRPr="00BC2ECF" w:rsidRDefault="00BC2ECF" w:rsidP="00BC2ECF">
      <w:pPr>
        <w:rPr>
          <w:rFonts w:cs="Open Sans"/>
          <w:i/>
          <w:iCs/>
          <w:sz w:val="18"/>
          <w:szCs w:val="18"/>
          <w:lang w:val="en-US"/>
        </w:rPr>
      </w:pPr>
      <w:r w:rsidRPr="00BC2ECF">
        <w:rPr>
          <w:rFonts w:cs="Open Sans"/>
          <w:i/>
          <w:iCs/>
          <w:sz w:val="18"/>
          <w:szCs w:val="18"/>
        </w:rPr>
        <w:t>Short-term leases and leases of low-value assets</w:t>
      </w:r>
    </w:p>
    <w:p w14:paraId="2C0472E4" w14:textId="77777777" w:rsidR="00BC2ECF" w:rsidRPr="00BC2ECF" w:rsidRDefault="00BC2ECF" w:rsidP="00BC2ECF">
      <w:pPr>
        <w:rPr>
          <w:sz w:val="18"/>
          <w:szCs w:val="18"/>
          <w:lang w:val="en-US"/>
        </w:rPr>
      </w:pPr>
      <w:r w:rsidRPr="00BC2ECF">
        <w:rPr>
          <w:rFonts w:cs="Open Sans"/>
          <w:sz w:val="18"/>
          <w:szCs w:val="18"/>
        </w:rPr>
        <w:t>The Commission has elected not to recognise right-of-use assets and lease liabilities for short-term leases of assets that have a lease term of 12 months or less and leases of low-value assets (less than $10,000). The Commission recognises the lease payments associated with these leases as an expense on a straight-line basis over the lease term.</w:t>
      </w:r>
    </w:p>
    <w:p w14:paraId="41B85844" w14:textId="77777777" w:rsidR="00BC2ECF" w:rsidRPr="00BC2ECF" w:rsidRDefault="00BC2ECF" w:rsidP="00BC2ECF">
      <w:pPr>
        <w:rPr>
          <w:sz w:val="18"/>
          <w:szCs w:val="18"/>
          <w:lang w:val="en-US"/>
        </w:rPr>
      </w:pPr>
    </w:p>
    <w:tbl>
      <w:tblPr>
        <w:tblW w:w="9968" w:type="dxa"/>
        <w:tblCellMar>
          <w:left w:w="70" w:type="dxa"/>
          <w:right w:w="70" w:type="dxa"/>
        </w:tblCellMar>
        <w:tblLook w:val="04A0" w:firstRow="1" w:lastRow="0" w:firstColumn="1" w:lastColumn="0" w:noHBand="0" w:noVBand="1"/>
      </w:tblPr>
      <w:tblGrid>
        <w:gridCol w:w="7176"/>
        <w:gridCol w:w="1396"/>
        <w:gridCol w:w="1396"/>
      </w:tblGrid>
      <w:tr w:rsidR="00BC2ECF" w:rsidRPr="00BC2ECF" w14:paraId="725B58D6" w14:textId="77777777" w:rsidTr="00E83BF7">
        <w:trPr>
          <w:trHeight w:val="730"/>
        </w:trPr>
        <w:tc>
          <w:tcPr>
            <w:tcW w:w="7176" w:type="dxa"/>
            <w:tcBorders>
              <w:top w:val="single" w:sz="4" w:space="0" w:color="auto"/>
              <w:left w:val="nil"/>
              <w:bottom w:val="single" w:sz="18" w:space="0" w:color="auto"/>
              <w:right w:val="nil"/>
            </w:tcBorders>
            <w:shd w:val="clear" w:color="auto" w:fill="auto"/>
            <w:vAlign w:val="bottom"/>
            <w:hideMark/>
          </w:tcPr>
          <w:p w14:paraId="581EEE76" w14:textId="77777777" w:rsidR="00BC2ECF" w:rsidRPr="00BC2ECF" w:rsidRDefault="00BC2ECF" w:rsidP="002F11BF">
            <w:pPr>
              <w:spacing w:before="60" w:after="60"/>
              <w:rPr>
                <w:rFonts w:cs="Open Sans"/>
                <w:sz w:val="18"/>
                <w:szCs w:val="18"/>
                <w:lang w:val="en-US"/>
              </w:rPr>
            </w:pPr>
          </w:p>
        </w:tc>
        <w:tc>
          <w:tcPr>
            <w:tcW w:w="1396" w:type="dxa"/>
            <w:tcBorders>
              <w:top w:val="single" w:sz="4" w:space="0" w:color="auto"/>
              <w:left w:val="nil"/>
              <w:bottom w:val="single" w:sz="18" w:space="0" w:color="auto"/>
              <w:right w:val="nil"/>
            </w:tcBorders>
            <w:shd w:val="clear" w:color="auto" w:fill="auto"/>
            <w:noWrap/>
            <w:vAlign w:val="bottom"/>
            <w:hideMark/>
          </w:tcPr>
          <w:p w14:paraId="35AF02D4" w14:textId="77777777" w:rsidR="00BC2ECF" w:rsidRPr="00BC2ECF" w:rsidRDefault="00BC2ECF" w:rsidP="002F11BF">
            <w:pPr>
              <w:spacing w:before="60" w:after="60"/>
              <w:jc w:val="right"/>
              <w:rPr>
                <w:rFonts w:cs="Open Sans"/>
                <w:b/>
                <w:bCs/>
                <w:sz w:val="18"/>
                <w:szCs w:val="18"/>
              </w:rPr>
            </w:pPr>
            <w:r w:rsidRPr="00BC2ECF">
              <w:rPr>
                <w:rFonts w:cs="Open Sans"/>
                <w:b/>
                <w:bCs/>
                <w:sz w:val="18"/>
                <w:szCs w:val="18"/>
              </w:rPr>
              <w:t>2020</w:t>
            </w:r>
          </w:p>
          <w:p w14:paraId="160C5051" w14:textId="77777777" w:rsidR="00BC2ECF" w:rsidRPr="00BC2ECF" w:rsidRDefault="00BC2ECF" w:rsidP="002F11BF">
            <w:pPr>
              <w:spacing w:before="60" w:after="60"/>
              <w:jc w:val="right"/>
              <w:rPr>
                <w:rFonts w:cs="Open Sans"/>
                <w:b/>
                <w:bCs/>
                <w:sz w:val="18"/>
                <w:szCs w:val="18"/>
              </w:rPr>
            </w:pPr>
            <w:r w:rsidRPr="00BC2ECF">
              <w:rPr>
                <w:rFonts w:cs="Open Sans"/>
                <w:b/>
                <w:bCs/>
                <w:sz w:val="18"/>
                <w:szCs w:val="18"/>
              </w:rPr>
              <w:t>$’000</w:t>
            </w:r>
          </w:p>
        </w:tc>
        <w:tc>
          <w:tcPr>
            <w:tcW w:w="1396" w:type="dxa"/>
            <w:tcBorders>
              <w:top w:val="single" w:sz="4" w:space="0" w:color="auto"/>
              <w:left w:val="nil"/>
              <w:bottom w:val="single" w:sz="18" w:space="0" w:color="auto"/>
              <w:right w:val="nil"/>
            </w:tcBorders>
            <w:shd w:val="clear" w:color="auto" w:fill="auto"/>
            <w:noWrap/>
            <w:vAlign w:val="bottom"/>
            <w:hideMark/>
          </w:tcPr>
          <w:p w14:paraId="7171E9F9" w14:textId="77777777" w:rsidR="00BC2ECF" w:rsidRPr="00BC2ECF" w:rsidRDefault="00BC2ECF" w:rsidP="002F11BF">
            <w:pPr>
              <w:spacing w:before="60" w:after="60"/>
              <w:jc w:val="right"/>
              <w:rPr>
                <w:rFonts w:cs="Open Sans"/>
                <w:sz w:val="18"/>
                <w:szCs w:val="18"/>
              </w:rPr>
            </w:pPr>
            <w:r w:rsidRPr="00BC2ECF">
              <w:rPr>
                <w:rFonts w:cs="Open Sans"/>
                <w:sz w:val="18"/>
                <w:szCs w:val="18"/>
              </w:rPr>
              <w:t>2019</w:t>
            </w:r>
          </w:p>
          <w:p w14:paraId="3A29D84A" w14:textId="77777777" w:rsidR="00BC2ECF" w:rsidRPr="00BC2ECF" w:rsidRDefault="00BC2ECF" w:rsidP="002F11BF">
            <w:pPr>
              <w:spacing w:before="60" w:after="60"/>
              <w:jc w:val="right"/>
              <w:rPr>
                <w:rFonts w:cs="Open Sans"/>
                <w:sz w:val="18"/>
                <w:szCs w:val="18"/>
              </w:rPr>
            </w:pPr>
            <w:r w:rsidRPr="00BC2ECF">
              <w:rPr>
                <w:rFonts w:cs="Open Sans"/>
                <w:sz w:val="18"/>
                <w:szCs w:val="18"/>
              </w:rPr>
              <w:t>$’000</w:t>
            </w:r>
          </w:p>
        </w:tc>
      </w:tr>
      <w:tr w:rsidR="00BC2ECF" w:rsidRPr="00BC2ECF" w14:paraId="6F11B649" w14:textId="77777777" w:rsidTr="00E83BF7">
        <w:trPr>
          <w:trHeight w:val="240"/>
        </w:trPr>
        <w:tc>
          <w:tcPr>
            <w:tcW w:w="7176" w:type="dxa"/>
            <w:tcBorders>
              <w:top w:val="single" w:sz="18" w:space="0" w:color="auto"/>
              <w:left w:val="nil"/>
              <w:right w:val="nil"/>
            </w:tcBorders>
            <w:shd w:val="clear" w:color="auto" w:fill="auto"/>
            <w:hideMark/>
          </w:tcPr>
          <w:p w14:paraId="356BEE4C" w14:textId="77777777" w:rsidR="00BC2ECF" w:rsidRPr="00BC2ECF" w:rsidRDefault="00BC2ECF" w:rsidP="002F11BF">
            <w:pPr>
              <w:spacing w:before="60" w:after="60"/>
              <w:rPr>
                <w:rFonts w:cs="Open Sans"/>
                <w:b/>
                <w:bCs/>
                <w:sz w:val="18"/>
                <w:szCs w:val="18"/>
              </w:rPr>
            </w:pPr>
            <w:r w:rsidRPr="00BC2ECF">
              <w:rPr>
                <w:rFonts w:cs="Open Sans"/>
                <w:b/>
                <w:bCs/>
                <w:color w:val="107896"/>
                <w:sz w:val="18"/>
                <w:szCs w:val="18"/>
              </w:rPr>
              <w:t>1.1C: Finance costs</w:t>
            </w:r>
          </w:p>
        </w:tc>
        <w:tc>
          <w:tcPr>
            <w:tcW w:w="1396" w:type="dxa"/>
            <w:tcBorders>
              <w:top w:val="single" w:sz="18" w:space="0" w:color="auto"/>
              <w:left w:val="nil"/>
              <w:right w:val="nil"/>
            </w:tcBorders>
            <w:shd w:val="clear" w:color="auto" w:fill="auto"/>
            <w:noWrap/>
            <w:vAlign w:val="bottom"/>
            <w:hideMark/>
          </w:tcPr>
          <w:p w14:paraId="08A1AA76" w14:textId="77777777" w:rsidR="00BC2ECF" w:rsidRPr="00BC2ECF" w:rsidRDefault="00BC2ECF" w:rsidP="002F11BF">
            <w:pPr>
              <w:spacing w:before="60" w:after="60"/>
              <w:rPr>
                <w:rFonts w:cs="Open Sans"/>
                <w:b/>
                <w:bCs/>
                <w:sz w:val="18"/>
                <w:szCs w:val="18"/>
                <w:u w:val="single"/>
              </w:rPr>
            </w:pPr>
          </w:p>
        </w:tc>
        <w:tc>
          <w:tcPr>
            <w:tcW w:w="1396" w:type="dxa"/>
            <w:tcBorders>
              <w:top w:val="single" w:sz="18" w:space="0" w:color="auto"/>
              <w:left w:val="nil"/>
              <w:right w:val="nil"/>
            </w:tcBorders>
            <w:shd w:val="clear" w:color="auto" w:fill="auto"/>
            <w:vAlign w:val="bottom"/>
            <w:hideMark/>
          </w:tcPr>
          <w:p w14:paraId="3D1523F8" w14:textId="77777777" w:rsidR="00BC2ECF" w:rsidRPr="00BC2ECF" w:rsidRDefault="00BC2ECF" w:rsidP="002F11BF">
            <w:pPr>
              <w:spacing w:before="60" w:after="60"/>
              <w:rPr>
                <w:rFonts w:cs="Open Sans"/>
                <w:sz w:val="18"/>
                <w:szCs w:val="18"/>
              </w:rPr>
            </w:pPr>
          </w:p>
        </w:tc>
      </w:tr>
      <w:tr w:rsidR="00BC2ECF" w:rsidRPr="00BC2ECF" w14:paraId="126FEBF2" w14:textId="77777777" w:rsidTr="00E83BF7">
        <w:trPr>
          <w:trHeight w:val="260"/>
        </w:trPr>
        <w:tc>
          <w:tcPr>
            <w:tcW w:w="7176" w:type="dxa"/>
            <w:tcBorders>
              <w:top w:val="nil"/>
              <w:left w:val="nil"/>
              <w:bottom w:val="single" w:sz="4" w:space="0" w:color="auto"/>
              <w:right w:val="nil"/>
            </w:tcBorders>
            <w:shd w:val="clear" w:color="auto" w:fill="auto"/>
            <w:hideMark/>
          </w:tcPr>
          <w:p w14:paraId="158AFC84" w14:textId="77777777" w:rsidR="00BC2ECF" w:rsidRPr="00BC2ECF" w:rsidRDefault="00BC2ECF" w:rsidP="002F11BF">
            <w:pPr>
              <w:spacing w:before="60" w:after="60"/>
              <w:rPr>
                <w:rFonts w:cs="Open Sans"/>
                <w:sz w:val="18"/>
                <w:szCs w:val="18"/>
              </w:rPr>
            </w:pPr>
            <w:r w:rsidRPr="00BC2ECF">
              <w:rPr>
                <w:rFonts w:cs="Open Sans"/>
                <w:sz w:val="18"/>
                <w:szCs w:val="18"/>
              </w:rPr>
              <w:t>Interest on property lease</w:t>
            </w:r>
          </w:p>
        </w:tc>
        <w:tc>
          <w:tcPr>
            <w:tcW w:w="1396" w:type="dxa"/>
            <w:tcBorders>
              <w:top w:val="nil"/>
              <w:left w:val="nil"/>
              <w:bottom w:val="single" w:sz="4" w:space="0" w:color="auto"/>
              <w:right w:val="nil"/>
            </w:tcBorders>
            <w:shd w:val="clear" w:color="auto" w:fill="auto"/>
            <w:noWrap/>
            <w:vAlign w:val="bottom"/>
            <w:hideMark/>
          </w:tcPr>
          <w:p w14:paraId="1006204F" w14:textId="77777777" w:rsidR="00BC2ECF" w:rsidRPr="00BC2ECF" w:rsidRDefault="00BC2ECF" w:rsidP="002F11BF">
            <w:pPr>
              <w:spacing w:before="60" w:after="60"/>
              <w:jc w:val="right"/>
              <w:rPr>
                <w:rFonts w:cs="Open Sans"/>
                <w:b/>
                <w:bCs/>
                <w:sz w:val="18"/>
                <w:szCs w:val="18"/>
              </w:rPr>
            </w:pPr>
            <w:r w:rsidRPr="00BC2ECF">
              <w:rPr>
                <w:rFonts w:cs="Open Sans"/>
                <w:b/>
                <w:bCs/>
                <w:sz w:val="18"/>
                <w:szCs w:val="18"/>
              </w:rPr>
              <w:t xml:space="preserve">47 </w:t>
            </w:r>
          </w:p>
        </w:tc>
        <w:tc>
          <w:tcPr>
            <w:tcW w:w="1396" w:type="dxa"/>
            <w:tcBorders>
              <w:top w:val="nil"/>
              <w:left w:val="nil"/>
              <w:bottom w:val="single" w:sz="4" w:space="0" w:color="auto"/>
              <w:right w:val="nil"/>
            </w:tcBorders>
            <w:shd w:val="clear" w:color="auto" w:fill="auto"/>
            <w:noWrap/>
            <w:vAlign w:val="bottom"/>
            <w:hideMark/>
          </w:tcPr>
          <w:p w14:paraId="56122DB2" w14:textId="77777777" w:rsidR="00BC2ECF" w:rsidRPr="00BC2ECF" w:rsidRDefault="00BC2ECF" w:rsidP="002F11BF">
            <w:pPr>
              <w:spacing w:before="60" w:after="60"/>
              <w:jc w:val="right"/>
              <w:rPr>
                <w:rFonts w:cs="Open Sans"/>
                <w:sz w:val="18"/>
                <w:szCs w:val="18"/>
              </w:rPr>
            </w:pPr>
            <w:r w:rsidRPr="00BC2ECF">
              <w:rPr>
                <w:rFonts w:cs="Open Sans"/>
                <w:sz w:val="18"/>
                <w:szCs w:val="18"/>
              </w:rPr>
              <w:t xml:space="preserve"> -</w:t>
            </w:r>
          </w:p>
        </w:tc>
      </w:tr>
      <w:tr w:rsidR="00BC2ECF" w:rsidRPr="00BC2ECF" w14:paraId="45825544" w14:textId="77777777" w:rsidTr="00E83BF7">
        <w:trPr>
          <w:trHeight w:val="240"/>
        </w:trPr>
        <w:tc>
          <w:tcPr>
            <w:tcW w:w="7176" w:type="dxa"/>
            <w:tcBorders>
              <w:top w:val="single" w:sz="4" w:space="0" w:color="auto"/>
              <w:left w:val="nil"/>
              <w:bottom w:val="single" w:sz="4" w:space="0" w:color="auto"/>
              <w:right w:val="nil"/>
            </w:tcBorders>
            <w:shd w:val="clear" w:color="auto" w:fill="auto"/>
            <w:hideMark/>
          </w:tcPr>
          <w:p w14:paraId="6ABB5411" w14:textId="77777777" w:rsidR="00BC2ECF" w:rsidRPr="00BC2ECF" w:rsidRDefault="00BC2ECF" w:rsidP="002F11BF">
            <w:pPr>
              <w:spacing w:before="60" w:after="60"/>
              <w:rPr>
                <w:rFonts w:cs="Open Sans"/>
                <w:b/>
                <w:bCs/>
                <w:sz w:val="18"/>
                <w:szCs w:val="18"/>
              </w:rPr>
            </w:pPr>
            <w:r w:rsidRPr="00BC2ECF">
              <w:rPr>
                <w:rFonts w:cs="Open Sans"/>
                <w:b/>
                <w:bCs/>
                <w:sz w:val="18"/>
                <w:szCs w:val="18"/>
              </w:rPr>
              <w:t>Total finance costs</w:t>
            </w:r>
          </w:p>
        </w:tc>
        <w:tc>
          <w:tcPr>
            <w:tcW w:w="1396" w:type="dxa"/>
            <w:tcBorders>
              <w:top w:val="single" w:sz="4" w:space="0" w:color="auto"/>
              <w:left w:val="nil"/>
              <w:bottom w:val="single" w:sz="4" w:space="0" w:color="auto"/>
              <w:right w:val="nil"/>
            </w:tcBorders>
            <w:shd w:val="clear" w:color="auto" w:fill="auto"/>
            <w:noWrap/>
            <w:vAlign w:val="bottom"/>
            <w:hideMark/>
          </w:tcPr>
          <w:p w14:paraId="2F94F003" w14:textId="77777777" w:rsidR="00BC2ECF" w:rsidRPr="00BC2ECF" w:rsidRDefault="00BC2ECF" w:rsidP="002F11BF">
            <w:pPr>
              <w:spacing w:before="60" w:after="60"/>
              <w:jc w:val="right"/>
              <w:rPr>
                <w:rFonts w:cs="Open Sans"/>
                <w:b/>
                <w:bCs/>
                <w:sz w:val="18"/>
                <w:szCs w:val="18"/>
              </w:rPr>
            </w:pPr>
            <w:r w:rsidRPr="00BC2ECF">
              <w:rPr>
                <w:rFonts w:cs="Open Sans"/>
                <w:b/>
                <w:bCs/>
                <w:sz w:val="18"/>
                <w:szCs w:val="18"/>
              </w:rPr>
              <w:t xml:space="preserve">47 </w:t>
            </w:r>
          </w:p>
        </w:tc>
        <w:tc>
          <w:tcPr>
            <w:tcW w:w="1396" w:type="dxa"/>
            <w:tcBorders>
              <w:top w:val="single" w:sz="4" w:space="0" w:color="auto"/>
              <w:left w:val="nil"/>
              <w:bottom w:val="single" w:sz="4" w:space="0" w:color="auto"/>
              <w:right w:val="nil"/>
            </w:tcBorders>
            <w:shd w:val="clear" w:color="auto" w:fill="auto"/>
            <w:noWrap/>
            <w:vAlign w:val="bottom"/>
            <w:hideMark/>
          </w:tcPr>
          <w:p w14:paraId="7FC862C6" w14:textId="77777777" w:rsidR="00BC2ECF" w:rsidRPr="00BC2ECF" w:rsidRDefault="00BC2ECF" w:rsidP="002F11BF">
            <w:pPr>
              <w:spacing w:before="60" w:after="60"/>
              <w:jc w:val="right"/>
              <w:rPr>
                <w:rFonts w:cs="Open Sans"/>
                <w:sz w:val="18"/>
                <w:szCs w:val="18"/>
              </w:rPr>
            </w:pPr>
            <w:r w:rsidRPr="00BC2ECF">
              <w:rPr>
                <w:rFonts w:cs="Open Sans"/>
                <w:sz w:val="18"/>
                <w:szCs w:val="18"/>
              </w:rPr>
              <w:t xml:space="preserve"> -</w:t>
            </w:r>
          </w:p>
        </w:tc>
      </w:tr>
      <w:tr w:rsidR="00BC2ECF" w:rsidRPr="00BC2ECF" w14:paraId="0D5D7F33" w14:textId="77777777" w:rsidTr="00E83BF7">
        <w:trPr>
          <w:trHeight w:val="100"/>
        </w:trPr>
        <w:tc>
          <w:tcPr>
            <w:tcW w:w="7176" w:type="dxa"/>
            <w:tcBorders>
              <w:top w:val="single" w:sz="4" w:space="0" w:color="auto"/>
              <w:left w:val="nil"/>
              <w:bottom w:val="nil"/>
              <w:right w:val="nil"/>
            </w:tcBorders>
            <w:shd w:val="clear" w:color="auto" w:fill="auto"/>
            <w:hideMark/>
          </w:tcPr>
          <w:p w14:paraId="340DFDFA" w14:textId="77777777" w:rsidR="00BC2ECF" w:rsidRPr="00BC2ECF" w:rsidRDefault="00BC2ECF" w:rsidP="002F11BF">
            <w:pPr>
              <w:spacing w:before="60" w:after="60"/>
              <w:rPr>
                <w:rFonts w:cs="Open Sans"/>
                <w:sz w:val="18"/>
                <w:szCs w:val="18"/>
              </w:rPr>
            </w:pPr>
          </w:p>
        </w:tc>
        <w:tc>
          <w:tcPr>
            <w:tcW w:w="1396" w:type="dxa"/>
            <w:tcBorders>
              <w:top w:val="single" w:sz="4" w:space="0" w:color="auto"/>
              <w:left w:val="nil"/>
              <w:bottom w:val="nil"/>
              <w:right w:val="nil"/>
            </w:tcBorders>
            <w:shd w:val="clear" w:color="auto" w:fill="auto"/>
            <w:noWrap/>
            <w:vAlign w:val="bottom"/>
            <w:hideMark/>
          </w:tcPr>
          <w:p w14:paraId="17D5255B" w14:textId="77777777" w:rsidR="00BC2ECF" w:rsidRPr="00BC2ECF" w:rsidRDefault="00BC2ECF" w:rsidP="002F11BF">
            <w:pPr>
              <w:spacing w:before="60" w:after="60"/>
              <w:rPr>
                <w:rFonts w:cs="Open Sans"/>
                <w:sz w:val="18"/>
                <w:szCs w:val="18"/>
              </w:rPr>
            </w:pPr>
          </w:p>
        </w:tc>
        <w:tc>
          <w:tcPr>
            <w:tcW w:w="1396" w:type="dxa"/>
            <w:tcBorders>
              <w:top w:val="single" w:sz="4" w:space="0" w:color="auto"/>
              <w:left w:val="nil"/>
              <w:bottom w:val="nil"/>
              <w:right w:val="nil"/>
            </w:tcBorders>
            <w:shd w:val="clear" w:color="auto" w:fill="auto"/>
            <w:noWrap/>
            <w:vAlign w:val="bottom"/>
            <w:hideMark/>
          </w:tcPr>
          <w:p w14:paraId="6706DD1D" w14:textId="77777777" w:rsidR="00BC2ECF" w:rsidRPr="00BC2ECF" w:rsidRDefault="00BC2ECF" w:rsidP="002F11BF">
            <w:pPr>
              <w:spacing w:before="60" w:after="60"/>
              <w:jc w:val="right"/>
              <w:rPr>
                <w:rFonts w:cs="Open Sans"/>
                <w:sz w:val="18"/>
                <w:szCs w:val="18"/>
              </w:rPr>
            </w:pPr>
          </w:p>
        </w:tc>
      </w:tr>
      <w:tr w:rsidR="00BC2ECF" w:rsidRPr="00BC2ECF" w14:paraId="14548FE5" w14:textId="77777777" w:rsidTr="00E83BF7">
        <w:trPr>
          <w:trHeight w:val="240"/>
        </w:trPr>
        <w:tc>
          <w:tcPr>
            <w:tcW w:w="7176" w:type="dxa"/>
            <w:tcBorders>
              <w:top w:val="nil"/>
              <w:left w:val="nil"/>
              <w:right w:val="nil"/>
            </w:tcBorders>
            <w:shd w:val="clear" w:color="auto" w:fill="auto"/>
            <w:hideMark/>
          </w:tcPr>
          <w:p w14:paraId="56E57CF3" w14:textId="77777777" w:rsidR="00BC2ECF" w:rsidRPr="00BC2ECF" w:rsidRDefault="00BC2ECF" w:rsidP="002F11BF">
            <w:pPr>
              <w:spacing w:before="60" w:after="60"/>
              <w:rPr>
                <w:rFonts w:cs="Open Sans"/>
                <w:b/>
                <w:bCs/>
                <w:sz w:val="18"/>
                <w:szCs w:val="18"/>
                <w:lang w:val="en-US"/>
              </w:rPr>
            </w:pPr>
            <w:r w:rsidRPr="00BC2ECF">
              <w:rPr>
                <w:rFonts w:cs="Open Sans"/>
                <w:b/>
                <w:bCs/>
                <w:color w:val="107896"/>
                <w:sz w:val="18"/>
                <w:szCs w:val="18"/>
                <w:lang w:val="en-US"/>
              </w:rPr>
              <w:t>1.1D: Write-down and impairment of other assets</w:t>
            </w:r>
          </w:p>
        </w:tc>
        <w:tc>
          <w:tcPr>
            <w:tcW w:w="1396" w:type="dxa"/>
            <w:tcBorders>
              <w:top w:val="nil"/>
              <w:left w:val="nil"/>
              <w:right w:val="nil"/>
            </w:tcBorders>
            <w:shd w:val="clear" w:color="auto" w:fill="auto"/>
            <w:noWrap/>
            <w:vAlign w:val="bottom"/>
            <w:hideMark/>
          </w:tcPr>
          <w:p w14:paraId="3CF763AC" w14:textId="77777777" w:rsidR="00BC2ECF" w:rsidRPr="00BC2ECF" w:rsidRDefault="00BC2ECF" w:rsidP="002F11BF">
            <w:pPr>
              <w:spacing w:before="60" w:after="60"/>
              <w:rPr>
                <w:rFonts w:cs="Open Sans"/>
                <w:b/>
                <w:bCs/>
                <w:sz w:val="18"/>
                <w:szCs w:val="18"/>
                <w:u w:val="single"/>
                <w:lang w:val="en-US"/>
              </w:rPr>
            </w:pPr>
          </w:p>
        </w:tc>
        <w:tc>
          <w:tcPr>
            <w:tcW w:w="1396" w:type="dxa"/>
            <w:tcBorders>
              <w:top w:val="nil"/>
              <w:left w:val="nil"/>
              <w:right w:val="nil"/>
            </w:tcBorders>
            <w:shd w:val="clear" w:color="auto" w:fill="auto"/>
            <w:noWrap/>
            <w:vAlign w:val="bottom"/>
            <w:hideMark/>
          </w:tcPr>
          <w:p w14:paraId="79B79ED0" w14:textId="77777777" w:rsidR="00BC2ECF" w:rsidRPr="00BC2ECF" w:rsidRDefault="00BC2ECF" w:rsidP="002F11BF">
            <w:pPr>
              <w:spacing w:before="60" w:after="60"/>
              <w:jc w:val="right"/>
              <w:rPr>
                <w:rFonts w:cs="Open Sans"/>
                <w:sz w:val="18"/>
                <w:szCs w:val="18"/>
                <w:lang w:val="en-US"/>
              </w:rPr>
            </w:pPr>
          </w:p>
        </w:tc>
      </w:tr>
      <w:tr w:rsidR="00BC2ECF" w:rsidRPr="00BC2ECF" w14:paraId="1B68C3E6" w14:textId="77777777" w:rsidTr="00E83BF7">
        <w:trPr>
          <w:trHeight w:val="240"/>
        </w:trPr>
        <w:tc>
          <w:tcPr>
            <w:tcW w:w="7176" w:type="dxa"/>
            <w:tcBorders>
              <w:top w:val="nil"/>
              <w:left w:val="nil"/>
              <w:bottom w:val="single" w:sz="4" w:space="0" w:color="auto"/>
              <w:right w:val="nil"/>
            </w:tcBorders>
            <w:shd w:val="clear" w:color="auto" w:fill="auto"/>
            <w:hideMark/>
          </w:tcPr>
          <w:p w14:paraId="0B210143" w14:textId="77777777" w:rsidR="00BC2ECF" w:rsidRPr="00BC2ECF" w:rsidRDefault="00BC2ECF" w:rsidP="002F11BF">
            <w:pPr>
              <w:spacing w:before="60" w:after="60"/>
              <w:rPr>
                <w:rFonts w:cs="Open Sans"/>
                <w:sz w:val="18"/>
                <w:szCs w:val="18"/>
              </w:rPr>
            </w:pPr>
            <w:r w:rsidRPr="00BC2ECF">
              <w:rPr>
                <w:rFonts w:cs="Open Sans"/>
                <w:sz w:val="18"/>
                <w:szCs w:val="18"/>
              </w:rPr>
              <w:t>Impairments of assets</w:t>
            </w:r>
          </w:p>
        </w:tc>
        <w:tc>
          <w:tcPr>
            <w:tcW w:w="1396" w:type="dxa"/>
            <w:tcBorders>
              <w:top w:val="nil"/>
              <w:left w:val="nil"/>
              <w:bottom w:val="single" w:sz="4" w:space="0" w:color="auto"/>
              <w:right w:val="nil"/>
            </w:tcBorders>
            <w:shd w:val="clear" w:color="auto" w:fill="auto"/>
            <w:noWrap/>
            <w:vAlign w:val="bottom"/>
            <w:hideMark/>
          </w:tcPr>
          <w:p w14:paraId="0C3A1C3E" w14:textId="77777777" w:rsidR="00BC2ECF" w:rsidRPr="00BC2ECF" w:rsidRDefault="00BC2ECF" w:rsidP="002F11BF">
            <w:pPr>
              <w:spacing w:before="60" w:after="60"/>
              <w:jc w:val="right"/>
              <w:rPr>
                <w:rFonts w:cs="Open Sans"/>
                <w:b/>
                <w:bCs/>
                <w:sz w:val="18"/>
                <w:szCs w:val="18"/>
              </w:rPr>
            </w:pPr>
            <w:r w:rsidRPr="00BC2ECF">
              <w:rPr>
                <w:rFonts w:cs="Open Sans"/>
                <w:b/>
                <w:bCs/>
                <w:sz w:val="18"/>
                <w:szCs w:val="18"/>
              </w:rPr>
              <w:t xml:space="preserve"> -</w:t>
            </w:r>
          </w:p>
        </w:tc>
        <w:tc>
          <w:tcPr>
            <w:tcW w:w="1396" w:type="dxa"/>
            <w:tcBorders>
              <w:top w:val="nil"/>
              <w:left w:val="nil"/>
              <w:bottom w:val="single" w:sz="4" w:space="0" w:color="auto"/>
              <w:right w:val="nil"/>
            </w:tcBorders>
            <w:shd w:val="clear" w:color="auto" w:fill="auto"/>
            <w:noWrap/>
            <w:vAlign w:val="bottom"/>
            <w:hideMark/>
          </w:tcPr>
          <w:p w14:paraId="2C5A3324" w14:textId="77777777" w:rsidR="00BC2ECF" w:rsidRPr="00BC2ECF" w:rsidRDefault="00BC2ECF" w:rsidP="002F11BF">
            <w:pPr>
              <w:spacing w:before="60" w:after="60"/>
              <w:jc w:val="right"/>
              <w:rPr>
                <w:rFonts w:cs="Open Sans"/>
                <w:sz w:val="18"/>
                <w:szCs w:val="18"/>
              </w:rPr>
            </w:pPr>
            <w:r w:rsidRPr="00BC2ECF">
              <w:rPr>
                <w:rFonts w:cs="Open Sans"/>
                <w:sz w:val="18"/>
                <w:szCs w:val="18"/>
              </w:rPr>
              <w:t xml:space="preserve">2 </w:t>
            </w:r>
          </w:p>
        </w:tc>
      </w:tr>
      <w:tr w:rsidR="00BC2ECF" w:rsidRPr="00BC2ECF" w14:paraId="3068B997" w14:textId="77777777" w:rsidTr="00E83BF7">
        <w:trPr>
          <w:trHeight w:val="240"/>
        </w:trPr>
        <w:tc>
          <w:tcPr>
            <w:tcW w:w="7176" w:type="dxa"/>
            <w:tcBorders>
              <w:top w:val="single" w:sz="4" w:space="0" w:color="auto"/>
              <w:left w:val="nil"/>
              <w:bottom w:val="single" w:sz="4" w:space="0" w:color="auto"/>
              <w:right w:val="nil"/>
            </w:tcBorders>
            <w:shd w:val="clear" w:color="auto" w:fill="auto"/>
            <w:hideMark/>
          </w:tcPr>
          <w:p w14:paraId="1D2FFD8A" w14:textId="77777777" w:rsidR="00BC2ECF" w:rsidRPr="00BC2ECF" w:rsidRDefault="00BC2ECF" w:rsidP="002F11BF">
            <w:pPr>
              <w:spacing w:before="60" w:after="60"/>
              <w:rPr>
                <w:rFonts w:cs="Open Sans"/>
                <w:b/>
                <w:bCs/>
                <w:sz w:val="18"/>
                <w:szCs w:val="18"/>
                <w:lang w:val="en-US"/>
              </w:rPr>
            </w:pPr>
            <w:r w:rsidRPr="00BC2ECF">
              <w:rPr>
                <w:rFonts w:cs="Open Sans"/>
                <w:b/>
                <w:bCs/>
                <w:sz w:val="18"/>
                <w:szCs w:val="18"/>
                <w:lang w:val="en-US"/>
              </w:rPr>
              <w:t>Total write-down and impairment of other assets</w:t>
            </w:r>
          </w:p>
        </w:tc>
        <w:tc>
          <w:tcPr>
            <w:tcW w:w="1396" w:type="dxa"/>
            <w:tcBorders>
              <w:top w:val="single" w:sz="4" w:space="0" w:color="auto"/>
              <w:left w:val="nil"/>
              <w:bottom w:val="single" w:sz="4" w:space="0" w:color="auto"/>
              <w:right w:val="nil"/>
            </w:tcBorders>
            <w:shd w:val="clear" w:color="auto" w:fill="auto"/>
            <w:noWrap/>
            <w:vAlign w:val="bottom"/>
            <w:hideMark/>
          </w:tcPr>
          <w:p w14:paraId="551E4656" w14:textId="77777777" w:rsidR="00BC2ECF" w:rsidRPr="00BC2ECF" w:rsidRDefault="00BC2ECF" w:rsidP="002F11BF">
            <w:pPr>
              <w:spacing w:before="60" w:after="60"/>
              <w:jc w:val="right"/>
              <w:rPr>
                <w:rFonts w:cs="Open Sans"/>
                <w:sz w:val="18"/>
                <w:szCs w:val="18"/>
              </w:rPr>
            </w:pPr>
            <w:r w:rsidRPr="00BC2ECF">
              <w:rPr>
                <w:rFonts w:cs="Open Sans"/>
                <w:sz w:val="18"/>
                <w:szCs w:val="18"/>
                <w:lang w:val="en-US"/>
              </w:rPr>
              <w:t xml:space="preserve"> </w:t>
            </w:r>
            <w:r w:rsidRPr="00BC2ECF">
              <w:rPr>
                <w:rFonts w:cs="Open Sans"/>
                <w:sz w:val="18"/>
                <w:szCs w:val="18"/>
              </w:rPr>
              <w:t>-</w:t>
            </w:r>
          </w:p>
        </w:tc>
        <w:tc>
          <w:tcPr>
            <w:tcW w:w="1396" w:type="dxa"/>
            <w:tcBorders>
              <w:top w:val="single" w:sz="4" w:space="0" w:color="auto"/>
              <w:left w:val="nil"/>
              <w:bottom w:val="single" w:sz="4" w:space="0" w:color="auto"/>
              <w:right w:val="nil"/>
            </w:tcBorders>
            <w:shd w:val="clear" w:color="auto" w:fill="auto"/>
            <w:noWrap/>
            <w:vAlign w:val="bottom"/>
            <w:hideMark/>
          </w:tcPr>
          <w:p w14:paraId="057D3BB8" w14:textId="77777777" w:rsidR="00BC2ECF" w:rsidRPr="00BC2ECF" w:rsidRDefault="00BC2ECF" w:rsidP="002F11BF">
            <w:pPr>
              <w:spacing w:before="60" w:after="60"/>
              <w:jc w:val="right"/>
              <w:rPr>
                <w:rFonts w:cs="Open Sans"/>
                <w:sz w:val="18"/>
                <w:szCs w:val="18"/>
              </w:rPr>
            </w:pPr>
            <w:r w:rsidRPr="00BC2ECF">
              <w:rPr>
                <w:rFonts w:cs="Open Sans"/>
                <w:sz w:val="18"/>
                <w:szCs w:val="18"/>
              </w:rPr>
              <w:t xml:space="preserve">2 </w:t>
            </w:r>
          </w:p>
        </w:tc>
      </w:tr>
    </w:tbl>
    <w:p w14:paraId="3CA4B517" w14:textId="77777777" w:rsidR="00BC2ECF" w:rsidRPr="00BC2ECF" w:rsidRDefault="00BC2ECF" w:rsidP="00BC2ECF">
      <w:pPr>
        <w:rPr>
          <w:rFonts w:cs="Open Sans"/>
          <w:sz w:val="18"/>
          <w:szCs w:val="18"/>
          <w:lang w:val="en-US"/>
        </w:rPr>
      </w:pPr>
    </w:p>
    <w:p w14:paraId="15C40807" w14:textId="77777777" w:rsidR="00BC2ECF" w:rsidRPr="00BC2ECF" w:rsidRDefault="00BC2ECF" w:rsidP="00BC2ECF">
      <w:pPr>
        <w:rPr>
          <w:rFonts w:cs="Open Sans"/>
          <w:sz w:val="18"/>
          <w:szCs w:val="18"/>
          <w:lang w:val="en-US"/>
        </w:rPr>
      </w:pPr>
      <w:r w:rsidRPr="00BC2ECF">
        <w:rPr>
          <w:rFonts w:cs="Open Sans"/>
          <w:sz w:val="18"/>
          <w:szCs w:val="18"/>
          <w:lang w:val="en-US"/>
        </w:rPr>
        <w:br w:type="page"/>
      </w:r>
    </w:p>
    <w:p w14:paraId="1C74B1C3" w14:textId="77777777" w:rsidR="00BC2ECF" w:rsidRPr="002F11BF" w:rsidRDefault="00BC2ECF" w:rsidP="002F11BF">
      <w:pPr>
        <w:pStyle w:val="FSHeading1and11"/>
      </w:pPr>
      <w:bookmarkStart w:id="240" w:name="_Toc52124101"/>
      <w:r w:rsidRPr="002F11BF">
        <w:t>1.2 Own-Source Revenue and gains</w:t>
      </w:r>
      <w:bookmarkEnd w:id="240"/>
    </w:p>
    <w:tbl>
      <w:tblPr>
        <w:tblW w:w="9628" w:type="dxa"/>
        <w:tblCellMar>
          <w:left w:w="70" w:type="dxa"/>
          <w:right w:w="70" w:type="dxa"/>
        </w:tblCellMar>
        <w:tblLook w:val="04A0" w:firstRow="1" w:lastRow="0" w:firstColumn="1" w:lastColumn="0" w:noHBand="0" w:noVBand="1"/>
      </w:tblPr>
      <w:tblGrid>
        <w:gridCol w:w="7036"/>
        <w:gridCol w:w="1296"/>
        <w:gridCol w:w="1296"/>
      </w:tblGrid>
      <w:tr w:rsidR="00BC2ECF" w:rsidRPr="00BC2ECF" w14:paraId="02E0F4B0" w14:textId="77777777" w:rsidTr="00E83BF7">
        <w:trPr>
          <w:trHeight w:val="730"/>
        </w:trPr>
        <w:tc>
          <w:tcPr>
            <w:tcW w:w="7036" w:type="dxa"/>
            <w:tcBorders>
              <w:top w:val="single" w:sz="4" w:space="0" w:color="auto"/>
              <w:left w:val="nil"/>
              <w:bottom w:val="single" w:sz="18" w:space="0" w:color="auto"/>
              <w:right w:val="nil"/>
            </w:tcBorders>
            <w:shd w:val="clear" w:color="auto" w:fill="auto"/>
            <w:hideMark/>
          </w:tcPr>
          <w:p w14:paraId="43D448AD" w14:textId="77777777" w:rsidR="00BC2ECF" w:rsidRPr="00BC2ECF" w:rsidRDefault="00BC2ECF" w:rsidP="002F11BF">
            <w:pPr>
              <w:spacing w:before="60" w:after="60"/>
              <w:jc w:val="both"/>
              <w:rPr>
                <w:rFonts w:cs="Open Sans"/>
                <w:color w:val="FFFFFF"/>
                <w:sz w:val="18"/>
                <w:szCs w:val="18"/>
                <w:lang w:val="en-US"/>
              </w:rPr>
            </w:pPr>
          </w:p>
        </w:tc>
        <w:tc>
          <w:tcPr>
            <w:tcW w:w="1296" w:type="dxa"/>
            <w:tcBorders>
              <w:top w:val="single" w:sz="4" w:space="0" w:color="auto"/>
              <w:left w:val="nil"/>
              <w:bottom w:val="single" w:sz="18" w:space="0" w:color="auto"/>
              <w:right w:val="nil"/>
            </w:tcBorders>
            <w:shd w:val="clear" w:color="auto" w:fill="auto"/>
            <w:noWrap/>
            <w:vAlign w:val="bottom"/>
            <w:hideMark/>
          </w:tcPr>
          <w:p w14:paraId="41F4EF96" w14:textId="77777777" w:rsidR="00BC2ECF" w:rsidRPr="00BC2ECF" w:rsidRDefault="00BC2ECF" w:rsidP="002F11BF">
            <w:pPr>
              <w:spacing w:before="60" w:after="60"/>
              <w:jc w:val="right"/>
              <w:rPr>
                <w:rFonts w:cs="Open Sans"/>
                <w:b/>
                <w:bCs/>
                <w:sz w:val="18"/>
                <w:szCs w:val="18"/>
              </w:rPr>
            </w:pPr>
            <w:r w:rsidRPr="00BC2ECF">
              <w:rPr>
                <w:rFonts w:cs="Open Sans"/>
                <w:b/>
                <w:bCs/>
                <w:sz w:val="18"/>
                <w:szCs w:val="18"/>
              </w:rPr>
              <w:t>2020</w:t>
            </w:r>
          </w:p>
          <w:p w14:paraId="6C98260E" w14:textId="77777777" w:rsidR="00BC2ECF" w:rsidRPr="00BC2ECF" w:rsidRDefault="00BC2ECF" w:rsidP="002F11BF">
            <w:pPr>
              <w:spacing w:before="60" w:after="60"/>
              <w:jc w:val="right"/>
              <w:rPr>
                <w:rFonts w:cs="Open Sans"/>
                <w:b/>
                <w:bCs/>
                <w:sz w:val="18"/>
                <w:szCs w:val="18"/>
              </w:rPr>
            </w:pPr>
            <w:r w:rsidRPr="00BC2ECF">
              <w:rPr>
                <w:rFonts w:cs="Open Sans"/>
                <w:b/>
                <w:bCs/>
                <w:sz w:val="18"/>
                <w:szCs w:val="18"/>
              </w:rPr>
              <w:t>$’000</w:t>
            </w:r>
          </w:p>
        </w:tc>
        <w:tc>
          <w:tcPr>
            <w:tcW w:w="1296" w:type="dxa"/>
            <w:tcBorders>
              <w:top w:val="single" w:sz="4" w:space="0" w:color="auto"/>
              <w:left w:val="nil"/>
              <w:bottom w:val="single" w:sz="18" w:space="0" w:color="auto"/>
              <w:right w:val="nil"/>
            </w:tcBorders>
            <w:shd w:val="clear" w:color="auto" w:fill="auto"/>
            <w:noWrap/>
            <w:vAlign w:val="bottom"/>
            <w:hideMark/>
          </w:tcPr>
          <w:p w14:paraId="23F8DBC0" w14:textId="77777777" w:rsidR="00BC2ECF" w:rsidRPr="00BC2ECF" w:rsidRDefault="00BC2ECF" w:rsidP="002F11BF">
            <w:pPr>
              <w:spacing w:before="60" w:after="60"/>
              <w:jc w:val="right"/>
              <w:rPr>
                <w:rFonts w:cs="Open Sans"/>
                <w:sz w:val="18"/>
                <w:szCs w:val="18"/>
              </w:rPr>
            </w:pPr>
            <w:r w:rsidRPr="00BC2ECF">
              <w:rPr>
                <w:rFonts w:cs="Open Sans"/>
                <w:sz w:val="18"/>
                <w:szCs w:val="18"/>
              </w:rPr>
              <w:t>2019</w:t>
            </w:r>
          </w:p>
          <w:p w14:paraId="1D13278C" w14:textId="77777777" w:rsidR="00BC2ECF" w:rsidRPr="00BC2ECF" w:rsidRDefault="00BC2ECF" w:rsidP="002F11BF">
            <w:pPr>
              <w:spacing w:before="60" w:after="60"/>
              <w:jc w:val="right"/>
              <w:rPr>
                <w:rFonts w:cs="Open Sans"/>
                <w:sz w:val="18"/>
                <w:szCs w:val="18"/>
              </w:rPr>
            </w:pPr>
            <w:r w:rsidRPr="00BC2ECF">
              <w:rPr>
                <w:rFonts w:cs="Open Sans"/>
                <w:sz w:val="18"/>
                <w:szCs w:val="18"/>
              </w:rPr>
              <w:t>$’000</w:t>
            </w:r>
          </w:p>
        </w:tc>
      </w:tr>
      <w:tr w:rsidR="00BC2ECF" w:rsidRPr="00BC2ECF" w14:paraId="4DDC85EA" w14:textId="77777777" w:rsidTr="00E83BF7">
        <w:trPr>
          <w:trHeight w:val="85"/>
        </w:trPr>
        <w:tc>
          <w:tcPr>
            <w:tcW w:w="7036" w:type="dxa"/>
            <w:tcBorders>
              <w:top w:val="single" w:sz="18" w:space="0" w:color="auto"/>
              <w:left w:val="nil"/>
              <w:bottom w:val="nil"/>
              <w:right w:val="nil"/>
            </w:tcBorders>
            <w:shd w:val="clear" w:color="auto" w:fill="auto"/>
            <w:noWrap/>
            <w:vAlign w:val="bottom"/>
            <w:hideMark/>
          </w:tcPr>
          <w:p w14:paraId="0B17BAB7" w14:textId="77777777" w:rsidR="00BC2ECF" w:rsidRPr="00BC2ECF" w:rsidRDefault="00BC2ECF" w:rsidP="002F11BF">
            <w:pPr>
              <w:spacing w:before="60" w:after="60"/>
              <w:jc w:val="right"/>
              <w:rPr>
                <w:rFonts w:cs="Open Sans"/>
                <w:sz w:val="18"/>
                <w:szCs w:val="18"/>
              </w:rPr>
            </w:pPr>
          </w:p>
        </w:tc>
        <w:tc>
          <w:tcPr>
            <w:tcW w:w="1296" w:type="dxa"/>
            <w:tcBorders>
              <w:top w:val="single" w:sz="18" w:space="0" w:color="auto"/>
              <w:left w:val="nil"/>
              <w:bottom w:val="nil"/>
              <w:right w:val="nil"/>
            </w:tcBorders>
            <w:shd w:val="clear" w:color="auto" w:fill="auto"/>
            <w:noWrap/>
            <w:vAlign w:val="bottom"/>
            <w:hideMark/>
          </w:tcPr>
          <w:p w14:paraId="2862A97E" w14:textId="77777777" w:rsidR="00BC2ECF" w:rsidRPr="00BC2ECF" w:rsidRDefault="00BC2ECF" w:rsidP="002F11BF">
            <w:pPr>
              <w:spacing w:before="60" w:after="60"/>
              <w:rPr>
                <w:rFonts w:cs="Open Sans"/>
                <w:sz w:val="18"/>
                <w:szCs w:val="18"/>
              </w:rPr>
            </w:pPr>
          </w:p>
        </w:tc>
        <w:tc>
          <w:tcPr>
            <w:tcW w:w="1296" w:type="dxa"/>
            <w:tcBorders>
              <w:top w:val="single" w:sz="18" w:space="0" w:color="auto"/>
              <w:left w:val="nil"/>
              <w:bottom w:val="nil"/>
              <w:right w:val="nil"/>
            </w:tcBorders>
            <w:shd w:val="clear" w:color="auto" w:fill="auto"/>
            <w:noWrap/>
            <w:vAlign w:val="bottom"/>
            <w:hideMark/>
          </w:tcPr>
          <w:p w14:paraId="6C0D1B48" w14:textId="77777777" w:rsidR="00BC2ECF" w:rsidRPr="00BC2ECF" w:rsidRDefault="00BC2ECF" w:rsidP="002F11BF">
            <w:pPr>
              <w:spacing w:before="60" w:after="60"/>
              <w:rPr>
                <w:rFonts w:cs="Open Sans"/>
                <w:sz w:val="18"/>
                <w:szCs w:val="18"/>
              </w:rPr>
            </w:pPr>
          </w:p>
        </w:tc>
      </w:tr>
      <w:tr w:rsidR="00BC2ECF" w:rsidRPr="00BC2ECF" w14:paraId="763D5EA7" w14:textId="77777777" w:rsidTr="00E83BF7">
        <w:trPr>
          <w:trHeight w:val="240"/>
        </w:trPr>
        <w:tc>
          <w:tcPr>
            <w:tcW w:w="7036" w:type="dxa"/>
            <w:tcBorders>
              <w:top w:val="nil"/>
              <w:left w:val="nil"/>
              <w:bottom w:val="nil"/>
              <w:right w:val="nil"/>
            </w:tcBorders>
            <w:shd w:val="clear" w:color="auto" w:fill="auto"/>
            <w:hideMark/>
          </w:tcPr>
          <w:p w14:paraId="200A41B2" w14:textId="77777777" w:rsidR="00BC2ECF" w:rsidRPr="00BC2ECF" w:rsidRDefault="00BC2ECF" w:rsidP="002F11BF">
            <w:pPr>
              <w:spacing w:before="60" w:after="60"/>
              <w:rPr>
                <w:rFonts w:cs="Open Sans"/>
                <w:b/>
                <w:bCs/>
                <w:color w:val="107896"/>
                <w:sz w:val="18"/>
                <w:szCs w:val="18"/>
              </w:rPr>
            </w:pPr>
            <w:r w:rsidRPr="00BC2ECF">
              <w:rPr>
                <w:rFonts w:cs="Open Sans"/>
                <w:b/>
                <w:bCs/>
                <w:sz w:val="18"/>
                <w:szCs w:val="18"/>
              </w:rPr>
              <w:t>Own-Source Revenue</w:t>
            </w:r>
          </w:p>
        </w:tc>
        <w:tc>
          <w:tcPr>
            <w:tcW w:w="1296" w:type="dxa"/>
            <w:tcBorders>
              <w:top w:val="nil"/>
              <w:left w:val="nil"/>
              <w:bottom w:val="nil"/>
              <w:right w:val="nil"/>
            </w:tcBorders>
            <w:shd w:val="clear" w:color="auto" w:fill="auto"/>
            <w:hideMark/>
          </w:tcPr>
          <w:p w14:paraId="4486FB6B" w14:textId="77777777" w:rsidR="00BC2ECF" w:rsidRPr="00BC2ECF" w:rsidRDefault="00BC2ECF" w:rsidP="002F11BF">
            <w:pPr>
              <w:spacing w:before="60" w:after="60"/>
              <w:rPr>
                <w:rFonts w:cs="Open Sans"/>
                <w:b/>
                <w:bCs/>
                <w:color w:val="009560"/>
                <w:sz w:val="18"/>
                <w:szCs w:val="18"/>
              </w:rPr>
            </w:pPr>
          </w:p>
        </w:tc>
        <w:tc>
          <w:tcPr>
            <w:tcW w:w="1296" w:type="dxa"/>
            <w:tcBorders>
              <w:top w:val="nil"/>
              <w:left w:val="nil"/>
              <w:bottom w:val="nil"/>
              <w:right w:val="nil"/>
            </w:tcBorders>
            <w:shd w:val="clear" w:color="auto" w:fill="auto"/>
            <w:hideMark/>
          </w:tcPr>
          <w:p w14:paraId="096802BA" w14:textId="77777777" w:rsidR="00BC2ECF" w:rsidRPr="00BC2ECF" w:rsidRDefault="00BC2ECF" w:rsidP="002F11BF">
            <w:pPr>
              <w:spacing w:before="60" w:after="60"/>
              <w:jc w:val="right"/>
              <w:rPr>
                <w:rFonts w:cs="Open Sans"/>
                <w:sz w:val="18"/>
                <w:szCs w:val="18"/>
              </w:rPr>
            </w:pPr>
          </w:p>
        </w:tc>
      </w:tr>
      <w:tr w:rsidR="00BC2ECF" w:rsidRPr="00BC2ECF" w14:paraId="1DCC271A" w14:textId="77777777" w:rsidTr="00E83BF7">
        <w:trPr>
          <w:trHeight w:val="85"/>
        </w:trPr>
        <w:tc>
          <w:tcPr>
            <w:tcW w:w="7036" w:type="dxa"/>
            <w:tcBorders>
              <w:top w:val="nil"/>
              <w:left w:val="nil"/>
              <w:bottom w:val="nil"/>
              <w:right w:val="nil"/>
            </w:tcBorders>
            <w:shd w:val="clear" w:color="auto" w:fill="auto"/>
            <w:noWrap/>
            <w:vAlign w:val="bottom"/>
            <w:hideMark/>
          </w:tcPr>
          <w:p w14:paraId="2B6518A4" w14:textId="77777777" w:rsidR="00BC2ECF" w:rsidRPr="00BC2ECF" w:rsidRDefault="00BC2ECF" w:rsidP="002F11BF">
            <w:pPr>
              <w:spacing w:before="60" w:after="60"/>
              <w:jc w:val="right"/>
              <w:rPr>
                <w:rFonts w:cs="Open Sans"/>
                <w:sz w:val="18"/>
                <w:szCs w:val="18"/>
              </w:rPr>
            </w:pPr>
          </w:p>
        </w:tc>
        <w:tc>
          <w:tcPr>
            <w:tcW w:w="1296" w:type="dxa"/>
            <w:tcBorders>
              <w:top w:val="nil"/>
              <w:left w:val="nil"/>
              <w:bottom w:val="nil"/>
              <w:right w:val="nil"/>
            </w:tcBorders>
            <w:shd w:val="clear" w:color="auto" w:fill="auto"/>
            <w:noWrap/>
            <w:vAlign w:val="bottom"/>
            <w:hideMark/>
          </w:tcPr>
          <w:p w14:paraId="606F1BAD" w14:textId="77777777" w:rsidR="00BC2ECF" w:rsidRPr="00BC2ECF" w:rsidRDefault="00BC2ECF" w:rsidP="002F11BF">
            <w:pPr>
              <w:spacing w:before="60" w:after="60"/>
              <w:rPr>
                <w:rFonts w:cs="Open Sans"/>
                <w:sz w:val="18"/>
                <w:szCs w:val="18"/>
              </w:rPr>
            </w:pPr>
          </w:p>
        </w:tc>
        <w:tc>
          <w:tcPr>
            <w:tcW w:w="1296" w:type="dxa"/>
            <w:tcBorders>
              <w:top w:val="nil"/>
              <w:left w:val="nil"/>
              <w:bottom w:val="nil"/>
              <w:right w:val="nil"/>
            </w:tcBorders>
            <w:shd w:val="clear" w:color="auto" w:fill="auto"/>
            <w:noWrap/>
            <w:vAlign w:val="bottom"/>
            <w:hideMark/>
          </w:tcPr>
          <w:p w14:paraId="21859C5C" w14:textId="77777777" w:rsidR="00BC2ECF" w:rsidRPr="00BC2ECF" w:rsidRDefault="00BC2ECF" w:rsidP="002F11BF">
            <w:pPr>
              <w:spacing w:before="60" w:after="60"/>
              <w:rPr>
                <w:rFonts w:cs="Open Sans"/>
                <w:sz w:val="18"/>
                <w:szCs w:val="18"/>
              </w:rPr>
            </w:pPr>
          </w:p>
        </w:tc>
      </w:tr>
      <w:tr w:rsidR="00BC2ECF" w:rsidRPr="00BC2ECF" w14:paraId="19220B9E" w14:textId="77777777" w:rsidTr="00E83BF7">
        <w:trPr>
          <w:trHeight w:val="240"/>
        </w:trPr>
        <w:tc>
          <w:tcPr>
            <w:tcW w:w="7036" w:type="dxa"/>
            <w:tcBorders>
              <w:top w:val="nil"/>
              <w:left w:val="nil"/>
              <w:right w:val="nil"/>
            </w:tcBorders>
            <w:shd w:val="clear" w:color="auto" w:fill="auto"/>
            <w:hideMark/>
          </w:tcPr>
          <w:p w14:paraId="3C04D455" w14:textId="77777777" w:rsidR="00BC2ECF" w:rsidRPr="00BC2ECF" w:rsidRDefault="00BC2ECF" w:rsidP="002F11BF">
            <w:pPr>
              <w:spacing w:before="60" w:after="60"/>
              <w:rPr>
                <w:rFonts w:cs="Open Sans"/>
                <w:b/>
                <w:bCs/>
                <w:sz w:val="18"/>
                <w:szCs w:val="18"/>
              </w:rPr>
            </w:pPr>
            <w:r w:rsidRPr="00BC2ECF">
              <w:rPr>
                <w:rFonts w:cs="Open Sans"/>
                <w:b/>
                <w:bCs/>
                <w:color w:val="107896"/>
                <w:sz w:val="18"/>
                <w:szCs w:val="18"/>
              </w:rPr>
              <w:t>1.2A: Rendering of Services</w:t>
            </w:r>
          </w:p>
        </w:tc>
        <w:tc>
          <w:tcPr>
            <w:tcW w:w="1296" w:type="dxa"/>
            <w:tcBorders>
              <w:top w:val="nil"/>
              <w:left w:val="nil"/>
              <w:right w:val="nil"/>
            </w:tcBorders>
            <w:shd w:val="clear" w:color="auto" w:fill="auto"/>
            <w:hideMark/>
          </w:tcPr>
          <w:p w14:paraId="20528A16" w14:textId="77777777" w:rsidR="00BC2ECF" w:rsidRPr="00BC2ECF" w:rsidRDefault="00BC2ECF" w:rsidP="002F11BF">
            <w:pPr>
              <w:spacing w:before="60" w:after="60"/>
              <w:rPr>
                <w:rFonts w:cs="Open Sans"/>
                <w:b/>
                <w:bCs/>
                <w:sz w:val="18"/>
                <w:szCs w:val="18"/>
                <w:u w:val="single"/>
              </w:rPr>
            </w:pPr>
          </w:p>
        </w:tc>
        <w:tc>
          <w:tcPr>
            <w:tcW w:w="1296" w:type="dxa"/>
            <w:tcBorders>
              <w:top w:val="nil"/>
              <w:left w:val="nil"/>
              <w:right w:val="nil"/>
            </w:tcBorders>
            <w:shd w:val="clear" w:color="auto" w:fill="auto"/>
            <w:hideMark/>
          </w:tcPr>
          <w:p w14:paraId="1988333B" w14:textId="77777777" w:rsidR="00BC2ECF" w:rsidRPr="00BC2ECF" w:rsidRDefault="00BC2ECF" w:rsidP="002F11BF">
            <w:pPr>
              <w:spacing w:before="60" w:after="60"/>
              <w:jc w:val="right"/>
              <w:rPr>
                <w:rFonts w:cs="Open Sans"/>
                <w:sz w:val="18"/>
                <w:szCs w:val="18"/>
              </w:rPr>
            </w:pPr>
          </w:p>
        </w:tc>
      </w:tr>
      <w:tr w:rsidR="00BC2ECF" w:rsidRPr="00BC2ECF" w14:paraId="373301ED" w14:textId="77777777" w:rsidTr="00E83BF7">
        <w:trPr>
          <w:trHeight w:val="240"/>
        </w:trPr>
        <w:tc>
          <w:tcPr>
            <w:tcW w:w="7036" w:type="dxa"/>
            <w:tcBorders>
              <w:top w:val="nil"/>
              <w:left w:val="nil"/>
              <w:bottom w:val="single" w:sz="4" w:space="0" w:color="auto"/>
              <w:right w:val="nil"/>
            </w:tcBorders>
            <w:shd w:val="clear" w:color="auto" w:fill="auto"/>
            <w:hideMark/>
          </w:tcPr>
          <w:p w14:paraId="4A24742E" w14:textId="77777777" w:rsidR="00BC2ECF" w:rsidRPr="00BC2ECF" w:rsidRDefault="00BC2ECF" w:rsidP="002F11BF">
            <w:pPr>
              <w:spacing w:before="60" w:after="60"/>
              <w:rPr>
                <w:rFonts w:cs="Open Sans"/>
                <w:sz w:val="18"/>
                <w:szCs w:val="18"/>
              </w:rPr>
            </w:pPr>
            <w:r w:rsidRPr="00BC2ECF">
              <w:rPr>
                <w:rFonts w:cs="Open Sans"/>
                <w:sz w:val="18"/>
                <w:szCs w:val="18"/>
              </w:rPr>
              <w:t>Rendering of services</w:t>
            </w:r>
          </w:p>
        </w:tc>
        <w:tc>
          <w:tcPr>
            <w:tcW w:w="1296" w:type="dxa"/>
            <w:tcBorders>
              <w:top w:val="nil"/>
              <w:left w:val="nil"/>
              <w:bottom w:val="single" w:sz="4" w:space="0" w:color="auto"/>
              <w:right w:val="nil"/>
            </w:tcBorders>
            <w:shd w:val="clear" w:color="auto" w:fill="auto"/>
            <w:noWrap/>
            <w:vAlign w:val="bottom"/>
            <w:hideMark/>
          </w:tcPr>
          <w:p w14:paraId="7389E2FF" w14:textId="77777777" w:rsidR="00BC2ECF" w:rsidRPr="00BC2ECF" w:rsidRDefault="00BC2ECF" w:rsidP="002F11BF">
            <w:pPr>
              <w:spacing w:before="60" w:after="60"/>
              <w:jc w:val="right"/>
              <w:rPr>
                <w:rFonts w:cs="Open Sans"/>
                <w:b/>
                <w:bCs/>
                <w:sz w:val="18"/>
                <w:szCs w:val="18"/>
              </w:rPr>
            </w:pPr>
            <w:r w:rsidRPr="00BC2ECF">
              <w:rPr>
                <w:rFonts w:cs="Open Sans"/>
                <w:b/>
                <w:bCs/>
                <w:sz w:val="18"/>
                <w:szCs w:val="18"/>
              </w:rPr>
              <w:t xml:space="preserve">5,408 </w:t>
            </w:r>
          </w:p>
        </w:tc>
        <w:tc>
          <w:tcPr>
            <w:tcW w:w="1296" w:type="dxa"/>
            <w:tcBorders>
              <w:top w:val="nil"/>
              <w:left w:val="nil"/>
              <w:bottom w:val="single" w:sz="4" w:space="0" w:color="auto"/>
              <w:right w:val="nil"/>
            </w:tcBorders>
            <w:shd w:val="clear" w:color="auto" w:fill="auto"/>
            <w:noWrap/>
            <w:vAlign w:val="bottom"/>
            <w:hideMark/>
          </w:tcPr>
          <w:p w14:paraId="0BD64C1F" w14:textId="77777777" w:rsidR="00BC2ECF" w:rsidRPr="00BC2ECF" w:rsidRDefault="00BC2ECF" w:rsidP="002F11BF">
            <w:pPr>
              <w:spacing w:before="60" w:after="60"/>
              <w:jc w:val="right"/>
              <w:rPr>
                <w:rFonts w:cs="Open Sans"/>
                <w:sz w:val="18"/>
                <w:szCs w:val="18"/>
              </w:rPr>
            </w:pPr>
            <w:r w:rsidRPr="00BC2ECF">
              <w:rPr>
                <w:rFonts w:cs="Open Sans"/>
                <w:sz w:val="18"/>
                <w:szCs w:val="18"/>
              </w:rPr>
              <w:t xml:space="preserve">8,683 </w:t>
            </w:r>
          </w:p>
        </w:tc>
      </w:tr>
      <w:tr w:rsidR="00BC2ECF" w:rsidRPr="00BC2ECF" w14:paraId="6E1A38F0" w14:textId="77777777" w:rsidTr="00E83BF7">
        <w:trPr>
          <w:trHeight w:val="240"/>
        </w:trPr>
        <w:tc>
          <w:tcPr>
            <w:tcW w:w="7036" w:type="dxa"/>
            <w:tcBorders>
              <w:top w:val="single" w:sz="4" w:space="0" w:color="auto"/>
              <w:left w:val="nil"/>
              <w:bottom w:val="single" w:sz="4" w:space="0" w:color="auto"/>
              <w:right w:val="nil"/>
            </w:tcBorders>
            <w:shd w:val="clear" w:color="auto" w:fill="auto"/>
            <w:hideMark/>
          </w:tcPr>
          <w:p w14:paraId="3ADDB192" w14:textId="77777777" w:rsidR="00BC2ECF" w:rsidRPr="00BC2ECF" w:rsidRDefault="00BC2ECF" w:rsidP="002F11BF">
            <w:pPr>
              <w:spacing w:before="60" w:after="60"/>
              <w:rPr>
                <w:rFonts w:cs="Open Sans"/>
                <w:b/>
                <w:bCs/>
                <w:sz w:val="18"/>
                <w:szCs w:val="18"/>
                <w:lang w:val="en-US"/>
              </w:rPr>
            </w:pPr>
            <w:r w:rsidRPr="00BC2ECF">
              <w:rPr>
                <w:rFonts w:cs="Open Sans"/>
                <w:b/>
                <w:bCs/>
                <w:sz w:val="18"/>
                <w:szCs w:val="18"/>
                <w:lang w:val="en-US"/>
              </w:rPr>
              <w:t>Total sales of goods and rendering of services</w:t>
            </w:r>
          </w:p>
        </w:tc>
        <w:tc>
          <w:tcPr>
            <w:tcW w:w="1296" w:type="dxa"/>
            <w:tcBorders>
              <w:top w:val="single" w:sz="4" w:space="0" w:color="auto"/>
              <w:left w:val="nil"/>
              <w:bottom w:val="single" w:sz="4" w:space="0" w:color="auto"/>
              <w:right w:val="nil"/>
            </w:tcBorders>
            <w:shd w:val="clear" w:color="auto" w:fill="auto"/>
            <w:noWrap/>
            <w:vAlign w:val="bottom"/>
            <w:hideMark/>
          </w:tcPr>
          <w:p w14:paraId="65F20B06" w14:textId="77777777" w:rsidR="00BC2ECF" w:rsidRPr="00BC2ECF" w:rsidRDefault="00BC2ECF" w:rsidP="002F11BF">
            <w:pPr>
              <w:spacing w:before="60" w:after="60"/>
              <w:jc w:val="right"/>
              <w:rPr>
                <w:rFonts w:cs="Open Sans"/>
                <w:b/>
                <w:bCs/>
                <w:sz w:val="18"/>
                <w:szCs w:val="18"/>
              </w:rPr>
            </w:pPr>
            <w:r w:rsidRPr="00BC2ECF">
              <w:rPr>
                <w:rFonts w:cs="Open Sans"/>
                <w:b/>
                <w:bCs/>
                <w:sz w:val="18"/>
                <w:szCs w:val="18"/>
              </w:rPr>
              <w:t xml:space="preserve">5,408 </w:t>
            </w:r>
          </w:p>
        </w:tc>
        <w:tc>
          <w:tcPr>
            <w:tcW w:w="1296" w:type="dxa"/>
            <w:tcBorders>
              <w:top w:val="single" w:sz="4" w:space="0" w:color="auto"/>
              <w:left w:val="nil"/>
              <w:bottom w:val="single" w:sz="4" w:space="0" w:color="auto"/>
              <w:right w:val="nil"/>
            </w:tcBorders>
            <w:shd w:val="clear" w:color="auto" w:fill="auto"/>
            <w:noWrap/>
            <w:vAlign w:val="bottom"/>
            <w:hideMark/>
          </w:tcPr>
          <w:p w14:paraId="119DCEFB" w14:textId="77777777" w:rsidR="00BC2ECF" w:rsidRPr="00BC2ECF" w:rsidRDefault="00BC2ECF" w:rsidP="002F11BF">
            <w:pPr>
              <w:spacing w:before="60" w:after="60"/>
              <w:jc w:val="right"/>
              <w:rPr>
                <w:rFonts w:cs="Open Sans"/>
                <w:sz w:val="18"/>
                <w:szCs w:val="18"/>
              </w:rPr>
            </w:pPr>
            <w:r w:rsidRPr="00BC2ECF">
              <w:rPr>
                <w:rFonts w:cs="Open Sans"/>
                <w:sz w:val="18"/>
                <w:szCs w:val="18"/>
              </w:rPr>
              <w:t xml:space="preserve">8,683 </w:t>
            </w:r>
          </w:p>
        </w:tc>
      </w:tr>
      <w:tr w:rsidR="00BC2ECF" w:rsidRPr="00BC2ECF" w14:paraId="571B9A09" w14:textId="77777777" w:rsidTr="00E83BF7">
        <w:trPr>
          <w:trHeight w:val="240"/>
        </w:trPr>
        <w:tc>
          <w:tcPr>
            <w:tcW w:w="9628" w:type="dxa"/>
            <w:gridSpan w:val="3"/>
            <w:tcBorders>
              <w:top w:val="single" w:sz="4" w:space="0" w:color="auto"/>
              <w:left w:val="nil"/>
              <w:bottom w:val="nil"/>
              <w:right w:val="nil"/>
            </w:tcBorders>
            <w:shd w:val="clear" w:color="auto" w:fill="auto"/>
            <w:hideMark/>
          </w:tcPr>
          <w:p w14:paraId="7F075382" w14:textId="77777777" w:rsidR="00BC2ECF" w:rsidRPr="00BC2ECF" w:rsidRDefault="00BC2ECF" w:rsidP="002F11BF">
            <w:pPr>
              <w:spacing w:before="60" w:after="60"/>
              <w:rPr>
                <w:rFonts w:cs="Open Sans"/>
                <w:sz w:val="18"/>
                <w:szCs w:val="18"/>
              </w:rPr>
            </w:pPr>
          </w:p>
        </w:tc>
      </w:tr>
      <w:tr w:rsidR="00BC2ECF" w:rsidRPr="00BC2ECF" w14:paraId="4DEC4361" w14:textId="77777777" w:rsidTr="00E83BF7">
        <w:trPr>
          <w:trHeight w:val="240"/>
        </w:trPr>
        <w:tc>
          <w:tcPr>
            <w:tcW w:w="7036" w:type="dxa"/>
            <w:tcBorders>
              <w:top w:val="nil"/>
              <w:left w:val="nil"/>
              <w:bottom w:val="nil"/>
              <w:right w:val="nil"/>
            </w:tcBorders>
            <w:shd w:val="clear" w:color="auto" w:fill="auto"/>
            <w:hideMark/>
          </w:tcPr>
          <w:p w14:paraId="58F13631" w14:textId="77777777" w:rsidR="00BC2ECF" w:rsidRPr="00BC2ECF" w:rsidRDefault="00BC2ECF" w:rsidP="002F11BF">
            <w:pPr>
              <w:spacing w:before="60" w:after="60"/>
              <w:rPr>
                <w:rFonts w:cs="Open Sans"/>
                <w:b/>
                <w:bCs/>
                <w:sz w:val="18"/>
                <w:szCs w:val="18"/>
                <w:lang w:val="en-US"/>
              </w:rPr>
            </w:pPr>
            <w:r w:rsidRPr="00BC2ECF">
              <w:rPr>
                <w:rFonts w:cs="Open Sans"/>
                <w:b/>
                <w:bCs/>
                <w:sz w:val="18"/>
                <w:szCs w:val="18"/>
                <w:lang w:val="en-US"/>
              </w:rPr>
              <w:t>Disaggregation of revenue from contracts with customers</w:t>
            </w:r>
          </w:p>
        </w:tc>
        <w:tc>
          <w:tcPr>
            <w:tcW w:w="1296" w:type="dxa"/>
            <w:tcBorders>
              <w:top w:val="nil"/>
              <w:left w:val="nil"/>
              <w:bottom w:val="nil"/>
              <w:right w:val="nil"/>
            </w:tcBorders>
            <w:shd w:val="clear" w:color="auto" w:fill="auto"/>
            <w:hideMark/>
          </w:tcPr>
          <w:p w14:paraId="38B8D75C" w14:textId="77777777" w:rsidR="00BC2ECF" w:rsidRPr="00BC2ECF" w:rsidRDefault="00BC2ECF" w:rsidP="002F11BF">
            <w:pPr>
              <w:spacing w:before="60" w:after="60"/>
              <w:rPr>
                <w:rFonts w:cs="Open Sans"/>
                <w:b/>
                <w:bCs/>
                <w:sz w:val="18"/>
                <w:szCs w:val="18"/>
                <w:lang w:val="en-US"/>
              </w:rPr>
            </w:pPr>
          </w:p>
        </w:tc>
        <w:tc>
          <w:tcPr>
            <w:tcW w:w="1296" w:type="dxa"/>
            <w:tcBorders>
              <w:top w:val="nil"/>
              <w:left w:val="nil"/>
              <w:bottom w:val="nil"/>
              <w:right w:val="nil"/>
            </w:tcBorders>
            <w:shd w:val="clear" w:color="auto" w:fill="auto"/>
            <w:hideMark/>
          </w:tcPr>
          <w:p w14:paraId="262AAAEE" w14:textId="77777777" w:rsidR="00BC2ECF" w:rsidRPr="00BC2ECF" w:rsidRDefault="00BC2ECF" w:rsidP="002F11BF">
            <w:pPr>
              <w:spacing w:before="60" w:after="60"/>
              <w:jc w:val="right"/>
              <w:rPr>
                <w:rFonts w:cs="Open Sans"/>
                <w:sz w:val="18"/>
                <w:szCs w:val="18"/>
                <w:lang w:val="en-US"/>
              </w:rPr>
            </w:pPr>
          </w:p>
        </w:tc>
      </w:tr>
      <w:tr w:rsidR="00BC2ECF" w:rsidRPr="00BC2ECF" w14:paraId="74279EE9" w14:textId="77777777" w:rsidTr="00E83BF7">
        <w:trPr>
          <w:trHeight w:val="240"/>
        </w:trPr>
        <w:tc>
          <w:tcPr>
            <w:tcW w:w="7036" w:type="dxa"/>
            <w:tcBorders>
              <w:top w:val="nil"/>
              <w:left w:val="nil"/>
              <w:right w:val="nil"/>
            </w:tcBorders>
            <w:shd w:val="clear" w:color="auto" w:fill="auto"/>
            <w:hideMark/>
          </w:tcPr>
          <w:p w14:paraId="7BE1AEAF" w14:textId="77777777" w:rsidR="00BC2ECF" w:rsidRPr="00BC2ECF" w:rsidRDefault="00BC2ECF" w:rsidP="002F11BF">
            <w:pPr>
              <w:spacing w:before="60" w:after="60"/>
              <w:rPr>
                <w:rFonts w:cs="Open Sans"/>
                <w:sz w:val="18"/>
                <w:szCs w:val="18"/>
              </w:rPr>
            </w:pPr>
            <w:r w:rsidRPr="00BC2ECF">
              <w:rPr>
                <w:rFonts w:cs="Open Sans"/>
                <w:sz w:val="18"/>
                <w:szCs w:val="18"/>
              </w:rPr>
              <w:t>Major product / service line:</w:t>
            </w:r>
          </w:p>
        </w:tc>
        <w:tc>
          <w:tcPr>
            <w:tcW w:w="1296" w:type="dxa"/>
            <w:tcBorders>
              <w:top w:val="nil"/>
              <w:left w:val="nil"/>
              <w:right w:val="nil"/>
            </w:tcBorders>
            <w:shd w:val="clear" w:color="auto" w:fill="auto"/>
            <w:hideMark/>
          </w:tcPr>
          <w:p w14:paraId="1BF77699" w14:textId="77777777" w:rsidR="00BC2ECF" w:rsidRPr="00BC2ECF" w:rsidRDefault="00BC2ECF" w:rsidP="002F11BF">
            <w:pPr>
              <w:spacing w:before="60" w:after="60"/>
              <w:rPr>
                <w:rFonts w:cs="Open Sans"/>
                <w:sz w:val="18"/>
                <w:szCs w:val="18"/>
              </w:rPr>
            </w:pPr>
          </w:p>
        </w:tc>
        <w:tc>
          <w:tcPr>
            <w:tcW w:w="1296" w:type="dxa"/>
            <w:tcBorders>
              <w:top w:val="nil"/>
              <w:left w:val="nil"/>
              <w:right w:val="nil"/>
            </w:tcBorders>
            <w:shd w:val="clear" w:color="auto" w:fill="auto"/>
            <w:hideMark/>
          </w:tcPr>
          <w:p w14:paraId="7F8D8B58" w14:textId="77777777" w:rsidR="00BC2ECF" w:rsidRPr="00BC2ECF" w:rsidRDefault="00BC2ECF" w:rsidP="002F11BF">
            <w:pPr>
              <w:spacing w:before="60" w:after="60"/>
              <w:jc w:val="right"/>
              <w:rPr>
                <w:rFonts w:cs="Open Sans"/>
                <w:sz w:val="18"/>
                <w:szCs w:val="18"/>
              </w:rPr>
            </w:pPr>
          </w:p>
        </w:tc>
      </w:tr>
      <w:tr w:rsidR="00BC2ECF" w:rsidRPr="00BC2ECF" w14:paraId="5E3D80D8" w14:textId="77777777" w:rsidTr="00E83BF7">
        <w:trPr>
          <w:trHeight w:val="240"/>
        </w:trPr>
        <w:tc>
          <w:tcPr>
            <w:tcW w:w="7036" w:type="dxa"/>
            <w:tcBorders>
              <w:top w:val="nil"/>
              <w:left w:val="nil"/>
              <w:bottom w:val="single" w:sz="4" w:space="0" w:color="auto"/>
              <w:right w:val="nil"/>
            </w:tcBorders>
            <w:shd w:val="clear" w:color="auto" w:fill="auto"/>
            <w:hideMark/>
          </w:tcPr>
          <w:p w14:paraId="2F0838DF" w14:textId="77777777" w:rsidR="00BC2ECF" w:rsidRPr="00BC2ECF" w:rsidRDefault="00BC2ECF" w:rsidP="002F11BF">
            <w:pPr>
              <w:spacing w:before="60" w:after="60"/>
              <w:ind w:firstLineChars="100" w:firstLine="180"/>
              <w:rPr>
                <w:rFonts w:cs="Open Sans"/>
                <w:sz w:val="18"/>
                <w:szCs w:val="18"/>
              </w:rPr>
            </w:pPr>
            <w:r w:rsidRPr="00BC2ECF">
              <w:rPr>
                <w:rFonts w:cs="Open Sans"/>
                <w:sz w:val="18"/>
                <w:szCs w:val="18"/>
              </w:rPr>
              <w:t>Service delivery</w:t>
            </w:r>
          </w:p>
        </w:tc>
        <w:tc>
          <w:tcPr>
            <w:tcW w:w="1296" w:type="dxa"/>
            <w:tcBorders>
              <w:top w:val="nil"/>
              <w:left w:val="nil"/>
              <w:bottom w:val="single" w:sz="4" w:space="0" w:color="auto"/>
              <w:right w:val="nil"/>
            </w:tcBorders>
            <w:shd w:val="clear" w:color="auto" w:fill="auto"/>
            <w:noWrap/>
            <w:vAlign w:val="bottom"/>
            <w:hideMark/>
          </w:tcPr>
          <w:p w14:paraId="697A8FF6" w14:textId="77777777" w:rsidR="00BC2ECF" w:rsidRPr="00BC2ECF" w:rsidRDefault="00BC2ECF" w:rsidP="002F11BF">
            <w:pPr>
              <w:spacing w:before="60" w:after="60"/>
              <w:jc w:val="right"/>
              <w:rPr>
                <w:rFonts w:cs="Open Sans"/>
                <w:b/>
                <w:bCs/>
                <w:sz w:val="18"/>
                <w:szCs w:val="18"/>
              </w:rPr>
            </w:pPr>
            <w:r w:rsidRPr="00BC2ECF">
              <w:rPr>
                <w:rFonts w:cs="Open Sans"/>
                <w:b/>
                <w:bCs/>
                <w:sz w:val="18"/>
                <w:szCs w:val="18"/>
              </w:rPr>
              <w:t xml:space="preserve">5,408 </w:t>
            </w:r>
          </w:p>
        </w:tc>
        <w:tc>
          <w:tcPr>
            <w:tcW w:w="1296" w:type="dxa"/>
            <w:tcBorders>
              <w:top w:val="nil"/>
              <w:left w:val="nil"/>
              <w:bottom w:val="single" w:sz="4" w:space="0" w:color="auto"/>
              <w:right w:val="nil"/>
            </w:tcBorders>
            <w:shd w:val="clear" w:color="auto" w:fill="auto"/>
            <w:noWrap/>
            <w:vAlign w:val="bottom"/>
            <w:hideMark/>
          </w:tcPr>
          <w:p w14:paraId="1DF1BF1D" w14:textId="77777777" w:rsidR="00BC2ECF" w:rsidRPr="00BC2ECF" w:rsidRDefault="00BC2ECF" w:rsidP="002F11BF">
            <w:pPr>
              <w:spacing w:before="60" w:after="60"/>
              <w:jc w:val="right"/>
              <w:rPr>
                <w:rFonts w:cs="Open Sans"/>
                <w:sz w:val="18"/>
                <w:szCs w:val="18"/>
              </w:rPr>
            </w:pPr>
            <w:r w:rsidRPr="00BC2ECF">
              <w:rPr>
                <w:rFonts w:cs="Open Sans"/>
                <w:sz w:val="18"/>
                <w:szCs w:val="18"/>
              </w:rPr>
              <w:t xml:space="preserve">8,683 </w:t>
            </w:r>
          </w:p>
        </w:tc>
      </w:tr>
      <w:tr w:rsidR="00BC2ECF" w:rsidRPr="00BC2ECF" w14:paraId="1B913ED7" w14:textId="77777777" w:rsidTr="00E83BF7">
        <w:trPr>
          <w:trHeight w:val="240"/>
        </w:trPr>
        <w:tc>
          <w:tcPr>
            <w:tcW w:w="7036" w:type="dxa"/>
            <w:tcBorders>
              <w:top w:val="single" w:sz="4" w:space="0" w:color="auto"/>
              <w:left w:val="nil"/>
              <w:bottom w:val="single" w:sz="4" w:space="0" w:color="auto"/>
              <w:right w:val="nil"/>
            </w:tcBorders>
            <w:shd w:val="clear" w:color="auto" w:fill="auto"/>
            <w:hideMark/>
          </w:tcPr>
          <w:p w14:paraId="7884B8FB" w14:textId="77777777" w:rsidR="00BC2ECF" w:rsidRPr="00BC2ECF" w:rsidRDefault="00BC2ECF" w:rsidP="002F11BF">
            <w:pPr>
              <w:spacing w:before="60" w:after="60"/>
              <w:jc w:val="right"/>
              <w:rPr>
                <w:rFonts w:cs="Open Sans"/>
                <w:sz w:val="18"/>
                <w:szCs w:val="18"/>
              </w:rPr>
            </w:pPr>
          </w:p>
        </w:tc>
        <w:tc>
          <w:tcPr>
            <w:tcW w:w="1296" w:type="dxa"/>
            <w:tcBorders>
              <w:top w:val="single" w:sz="4" w:space="0" w:color="auto"/>
              <w:left w:val="nil"/>
              <w:bottom w:val="single" w:sz="4" w:space="0" w:color="auto"/>
              <w:right w:val="nil"/>
            </w:tcBorders>
            <w:shd w:val="clear" w:color="auto" w:fill="auto"/>
            <w:noWrap/>
            <w:vAlign w:val="bottom"/>
            <w:hideMark/>
          </w:tcPr>
          <w:p w14:paraId="16B95F36" w14:textId="77777777" w:rsidR="00BC2ECF" w:rsidRPr="00BC2ECF" w:rsidRDefault="00BC2ECF" w:rsidP="002F11BF">
            <w:pPr>
              <w:spacing w:before="60" w:after="60"/>
              <w:jc w:val="right"/>
              <w:rPr>
                <w:rFonts w:cs="Open Sans"/>
                <w:b/>
                <w:bCs/>
                <w:sz w:val="18"/>
                <w:szCs w:val="18"/>
              </w:rPr>
            </w:pPr>
            <w:r w:rsidRPr="00BC2ECF">
              <w:rPr>
                <w:rFonts w:cs="Open Sans"/>
                <w:b/>
                <w:bCs/>
                <w:sz w:val="18"/>
                <w:szCs w:val="18"/>
              </w:rPr>
              <w:t xml:space="preserve">5,408 </w:t>
            </w:r>
          </w:p>
        </w:tc>
        <w:tc>
          <w:tcPr>
            <w:tcW w:w="1296" w:type="dxa"/>
            <w:tcBorders>
              <w:top w:val="single" w:sz="4" w:space="0" w:color="auto"/>
              <w:left w:val="nil"/>
              <w:bottom w:val="single" w:sz="4" w:space="0" w:color="auto"/>
              <w:right w:val="nil"/>
            </w:tcBorders>
            <w:shd w:val="clear" w:color="auto" w:fill="auto"/>
            <w:noWrap/>
            <w:vAlign w:val="bottom"/>
            <w:hideMark/>
          </w:tcPr>
          <w:p w14:paraId="60864EFE" w14:textId="77777777" w:rsidR="00BC2ECF" w:rsidRPr="00BC2ECF" w:rsidRDefault="00BC2ECF" w:rsidP="002F11BF">
            <w:pPr>
              <w:spacing w:before="60" w:after="60"/>
              <w:jc w:val="right"/>
              <w:rPr>
                <w:rFonts w:cs="Open Sans"/>
                <w:sz w:val="18"/>
                <w:szCs w:val="18"/>
              </w:rPr>
            </w:pPr>
            <w:r w:rsidRPr="00BC2ECF">
              <w:rPr>
                <w:rFonts w:cs="Open Sans"/>
                <w:sz w:val="18"/>
                <w:szCs w:val="18"/>
              </w:rPr>
              <w:t xml:space="preserve">8,683 </w:t>
            </w:r>
          </w:p>
        </w:tc>
      </w:tr>
      <w:tr w:rsidR="00BC2ECF" w:rsidRPr="00BC2ECF" w14:paraId="4B2B4480" w14:textId="77777777" w:rsidTr="00E83BF7">
        <w:trPr>
          <w:trHeight w:val="260"/>
        </w:trPr>
        <w:tc>
          <w:tcPr>
            <w:tcW w:w="9628" w:type="dxa"/>
            <w:gridSpan w:val="3"/>
            <w:tcBorders>
              <w:top w:val="single" w:sz="4" w:space="0" w:color="auto"/>
              <w:left w:val="nil"/>
              <w:bottom w:val="nil"/>
              <w:right w:val="nil"/>
            </w:tcBorders>
            <w:shd w:val="clear" w:color="auto" w:fill="auto"/>
            <w:hideMark/>
          </w:tcPr>
          <w:p w14:paraId="2E248C68" w14:textId="77777777" w:rsidR="00BC2ECF" w:rsidRPr="00BC2ECF" w:rsidRDefault="00BC2ECF" w:rsidP="002F11BF">
            <w:pPr>
              <w:spacing w:before="60" w:after="60"/>
              <w:jc w:val="right"/>
              <w:rPr>
                <w:rFonts w:cs="Open Sans"/>
                <w:sz w:val="18"/>
                <w:szCs w:val="18"/>
              </w:rPr>
            </w:pPr>
          </w:p>
        </w:tc>
      </w:tr>
      <w:tr w:rsidR="00BC2ECF" w:rsidRPr="00BC2ECF" w14:paraId="1FCA1887" w14:textId="77777777" w:rsidTr="00E83BF7">
        <w:trPr>
          <w:trHeight w:val="240"/>
        </w:trPr>
        <w:tc>
          <w:tcPr>
            <w:tcW w:w="7036" w:type="dxa"/>
            <w:tcBorders>
              <w:top w:val="nil"/>
              <w:left w:val="nil"/>
              <w:bottom w:val="nil"/>
              <w:right w:val="nil"/>
            </w:tcBorders>
            <w:shd w:val="clear" w:color="auto" w:fill="auto"/>
            <w:hideMark/>
          </w:tcPr>
          <w:p w14:paraId="55EFD0B8" w14:textId="77777777" w:rsidR="00BC2ECF" w:rsidRPr="00BC2ECF" w:rsidRDefault="00BC2ECF" w:rsidP="002F11BF">
            <w:pPr>
              <w:spacing w:before="60" w:after="60"/>
              <w:rPr>
                <w:rFonts w:cs="Open Sans"/>
                <w:sz w:val="18"/>
                <w:szCs w:val="18"/>
              </w:rPr>
            </w:pPr>
            <w:r w:rsidRPr="00BC2ECF">
              <w:rPr>
                <w:rFonts w:cs="Open Sans"/>
                <w:sz w:val="18"/>
                <w:szCs w:val="18"/>
              </w:rPr>
              <w:t>Type of customer:</w:t>
            </w:r>
          </w:p>
        </w:tc>
        <w:tc>
          <w:tcPr>
            <w:tcW w:w="1296" w:type="dxa"/>
            <w:tcBorders>
              <w:top w:val="nil"/>
              <w:left w:val="nil"/>
              <w:bottom w:val="nil"/>
              <w:right w:val="nil"/>
            </w:tcBorders>
            <w:shd w:val="clear" w:color="auto" w:fill="auto"/>
            <w:hideMark/>
          </w:tcPr>
          <w:p w14:paraId="6C270419" w14:textId="77777777" w:rsidR="00BC2ECF" w:rsidRPr="00BC2ECF" w:rsidRDefault="00BC2ECF" w:rsidP="002F11BF">
            <w:pPr>
              <w:spacing w:before="60" w:after="60"/>
              <w:rPr>
                <w:rFonts w:cs="Open Sans"/>
                <w:sz w:val="18"/>
                <w:szCs w:val="18"/>
              </w:rPr>
            </w:pPr>
          </w:p>
        </w:tc>
        <w:tc>
          <w:tcPr>
            <w:tcW w:w="1296" w:type="dxa"/>
            <w:tcBorders>
              <w:top w:val="nil"/>
              <w:left w:val="nil"/>
              <w:bottom w:val="nil"/>
              <w:right w:val="nil"/>
            </w:tcBorders>
            <w:shd w:val="clear" w:color="auto" w:fill="auto"/>
            <w:hideMark/>
          </w:tcPr>
          <w:p w14:paraId="2FD52A72" w14:textId="77777777" w:rsidR="00BC2ECF" w:rsidRPr="00BC2ECF" w:rsidRDefault="00BC2ECF" w:rsidP="002F11BF">
            <w:pPr>
              <w:spacing w:before="60" w:after="60"/>
              <w:jc w:val="right"/>
              <w:rPr>
                <w:rFonts w:cs="Open Sans"/>
                <w:sz w:val="18"/>
                <w:szCs w:val="18"/>
              </w:rPr>
            </w:pPr>
          </w:p>
        </w:tc>
      </w:tr>
      <w:tr w:rsidR="00BC2ECF" w:rsidRPr="00BC2ECF" w14:paraId="43820C25" w14:textId="77777777" w:rsidTr="00E83BF7">
        <w:trPr>
          <w:trHeight w:val="240"/>
        </w:trPr>
        <w:tc>
          <w:tcPr>
            <w:tcW w:w="7036" w:type="dxa"/>
            <w:tcBorders>
              <w:top w:val="nil"/>
              <w:left w:val="nil"/>
              <w:bottom w:val="nil"/>
              <w:right w:val="nil"/>
            </w:tcBorders>
            <w:shd w:val="clear" w:color="auto" w:fill="auto"/>
            <w:hideMark/>
          </w:tcPr>
          <w:p w14:paraId="271BC6F7" w14:textId="77777777" w:rsidR="00BC2ECF" w:rsidRPr="00BC2ECF" w:rsidRDefault="00BC2ECF" w:rsidP="002F11BF">
            <w:pPr>
              <w:spacing w:before="60" w:after="60"/>
              <w:ind w:firstLineChars="100" w:firstLine="180"/>
              <w:rPr>
                <w:rFonts w:cs="Open Sans"/>
                <w:sz w:val="18"/>
                <w:szCs w:val="18"/>
                <w:lang w:val="en-US"/>
              </w:rPr>
            </w:pPr>
            <w:r w:rsidRPr="00BC2ECF">
              <w:rPr>
                <w:rFonts w:cs="Open Sans"/>
                <w:sz w:val="18"/>
                <w:szCs w:val="18"/>
                <w:lang w:val="en-US"/>
              </w:rPr>
              <w:t>Australian Government entities (related parties)</w:t>
            </w:r>
          </w:p>
        </w:tc>
        <w:tc>
          <w:tcPr>
            <w:tcW w:w="1296" w:type="dxa"/>
            <w:tcBorders>
              <w:top w:val="nil"/>
              <w:left w:val="nil"/>
              <w:bottom w:val="nil"/>
              <w:right w:val="nil"/>
            </w:tcBorders>
            <w:shd w:val="clear" w:color="auto" w:fill="auto"/>
            <w:noWrap/>
            <w:vAlign w:val="bottom"/>
            <w:hideMark/>
          </w:tcPr>
          <w:p w14:paraId="6FACB5FD" w14:textId="77777777" w:rsidR="00BC2ECF" w:rsidRPr="00BC2ECF" w:rsidRDefault="00BC2ECF" w:rsidP="002F11BF">
            <w:pPr>
              <w:spacing w:before="60" w:after="60"/>
              <w:jc w:val="right"/>
              <w:rPr>
                <w:rFonts w:cs="Open Sans"/>
                <w:b/>
                <w:bCs/>
                <w:sz w:val="18"/>
                <w:szCs w:val="18"/>
              </w:rPr>
            </w:pPr>
            <w:r w:rsidRPr="00BC2ECF">
              <w:rPr>
                <w:rFonts w:cs="Open Sans"/>
                <w:b/>
                <w:bCs/>
                <w:sz w:val="18"/>
                <w:szCs w:val="18"/>
              </w:rPr>
              <w:t xml:space="preserve">4,784 </w:t>
            </w:r>
          </w:p>
        </w:tc>
        <w:tc>
          <w:tcPr>
            <w:tcW w:w="1296" w:type="dxa"/>
            <w:tcBorders>
              <w:top w:val="nil"/>
              <w:left w:val="nil"/>
              <w:bottom w:val="nil"/>
              <w:right w:val="nil"/>
            </w:tcBorders>
            <w:shd w:val="clear" w:color="auto" w:fill="auto"/>
            <w:noWrap/>
            <w:vAlign w:val="bottom"/>
            <w:hideMark/>
          </w:tcPr>
          <w:p w14:paraId="4FCE96F5" w14:textId="77777777" w:rsidR="00BC2ECF" w:rsidRPr="00BC2ECF" w:rsidRDefault="00BC2ECF" w:rsidP="002F11BF">
            <w:pPr>
              <w:spacing w:before="60" w:after="60"/>
              <w:jc w:val="right"/>
              <w:rPr>
                <w:rFonts w:cs="Open Sans"/>
                <w:sz w:val="18"/>
                <w:szCs w:val="18"/>
              </w:rPr>
            </w:pPr>
            <w:r w:rsidRPr="00BC2ECF">
              <w:rPr>
                <w:rFonts w:cs="Open Sans"/>
                <w:sz w:val="18"/>
                <w:szCs w:val="18"/>
              </w:rPr>
              <w:t xml:space="preserve">7,914 </w:t>
            </w:r>
          </w:p>
        </w:tc>
      </w:tr>
      <w:tr w:rsidR="00BC2ECF" w:rsidRPr="00BC2ECF" w14:paraId="29DFEBA1" w14:textId="77777777" w:rsidTr="00E83BF7">
        <w:trPr>
          <w:trHeight w:val="240"/>
        </w:trPr>
        <w:tc>
          <w:tcPr>
            <w:tcW w:w="7036" w:type="dxa"/>
            <w:tcBorders>
              <w:top w:val="nil"/>
              <w:left w:val="nil"/>
              <w:right w:val="nil"/>
            </w:tcBorders>
            <w:shd w:val="clear" w:color="auto" w:fill="auto"/>
            <w:hideMark/>
          </w:tcPr>
          <w:p w14:paraId="6F18CACB" w14:textId="77777777" w:rsidR="00BC2ECF" w:rsidRPr="00BC2ECF" w:rsidRDefault="00BC2ECF" w:rsidP="002F11BF">
            <w:pPr>
              <w:spacing w:before="60" w:after="60"/>
              <w:ind w:firstLineChars="100" w:firstLine="180"/>
              <w:rPr>
                <w:rFonts w:cs="Open Sans"/>
                <w:sz w:val="18"/>
                <w:szCs w:val="18"/>
              </w:rPr>
            </w:pPr>
            <w:r w:rsidRPr="00BC2ECF">
              <w:rPr>
                <w:rFonts w:cs="Open Sans"/>
                <w:sz w:val="18"/>
                <w:szCs w:val="18"/>
              </w:rPr>
              <w:t>State and Territory Governments</w:t>
            </w:r>
          </w:p>
        </w:tc>
        <w:tc>
          <w:tcPr>
            <w:tcW w:w="1296" w:type="dxa"/>
            <w:tcBorders>
              <w:top w:val="nil"/>
              <w:left w:val="nil"/>
              <w:right w:val="nil"/>
            </w:tcBorders>
            <w:shd w:val="clear" w:color="auto" w:fill="auto"/>
            <w:noWrap/>
            <w:vAlign w:val="bottom"/>
            <w:hideMark/>
          </w:tcPr>
          <w:p w14:paraId="2528C868" w14:textId="77777777" w:rsidR="00BC2ECF" w:rsidRPr="00BC2ECF" w:rsidRDefault="00BC2ECF" w:rsidP="002F11BF">
            <w:pPr>
              <w:spacing w:before="60" w:after="60"/>
              <w:jc w:val="right"/>
              <w:rPr>
                <w:rFonts w:cs="Open Sans"/>
                <w:b/>
                <w:bCs/>
                <w:sz w:val="18"/>
                <w:szCs w:val="18"/>
              </w:rPr>
            </w:pPr>
            <w:r w:rsidRPr="00BC2ECF">
              <w:rPr>
                <w:rFonts w:cs="Open Sans"/>
                <w:b/>
                <w:bCs/>
                <w:sz w:val="18"/>
                <w:szCs w:val="18"/>
              </w:rPr>
              <w:t xml:space="preserve">100 </w:t>
            </w:r>
          </w:p>
        </w:tc>
        <w:tc>
          <w:tcPr>
            <w:tcW w:w="1296" w:type="dxa"/>
            <w:tcBorders>
              <w:top w:val="nil"/>
              <w:left w:val="nil"/>
              <w:right w:val="nil"/>
            </w:tcBorders>
            <w:shd w:val="clear" w:color="auto" w:fill="auto"/>
            <w:noWrap/>
            <w:vAlign w:val="bottom"/>
            <w:hideMark/>
          </w:tcPr>
          <w:p w14:paraId="289CFE99" w14:textId="77777777" w:rsidR="00BC2ECF" w:rsidRPr="00BC2ECF" w:rsidRDefault="00BC2ECF" w:rsidP="002F11BF">
            <w:pPr>
              <w:spacing w:before="60" w:after="60"/>
              <w:jc w:val="right"/>
              <w:rPr>
                <w:rFonts w:cs="Open Sans"/>
                <w:sz w:val="18"/>
                <w:szCs w:val="18"/>
              </w:rPr>
            </w:pPr>
            <w:r w:rsidRPr="00BC2ECF">
              <w:rPr>
                <w:rFonts w:cs="Open Sans"/>
                <w:sz w:val="18"/>
                <w:szCs w:val="18"/>
              </w:rPr>
              <w:t xml:space="preserve">66 </w:t>
            </w:r>
          </w:p>
        </w:tc>
      </w:tr>
      <w:tr w:rsidR="00BC2ECF" w:rsidRPr="00BC2ECF" w14:paraId="4BCA4C87" w14:textId="77777777" w:rsidTr="00E83BF7">
        <w:trPr>
          <w:trHeight w:val="240"/>
        </w:trPr>
        <w:tc>
          <w:tcPr>
            <w:tcW w:w="7036" w:type="dxa"/>
            <w:tcBorders>
              <w:top w:val="nil"/>
              <w:left w:val="nil"/>
              <w:bottom w:val="single" w:sz="4" w:space="0" w:color="auto"/>
              <w:right w:val="nil"/>
            </w:tcBorders>
            <w:shd w:val="clear" w:color="auto" w:fill="auto"/>
            <w:hideMark/>
          </w:tcPr>
          <w:p w14:paraId="0E5F543C" w14:textId="77777777" w:rsidR="00BC2ECF" w:rsidRPr="00BC2ECF" w:rsidRDefault="00BC2ECF" w:rsidP="002F11BF">
            <w:pPr>
              <w:spacing w:before="60" w:after="60"/>
              <w:ind w:firstLineChars="100" w:firstLine="180"/>
              <w:rPr>
                <w:rFonts w:cs="Open Sans"/>
                <w:sz w:val="18"/>
                <w:szCs w:val="18"/>
              </w:rPr>
            </w:pPr>
            <w:r w:rsidRPr="00BC2ECF">
              <w:rPr>
                <w:rFonts w:cs="Open Sans"/>
                <w:sz w:val="18"/>
                <w:szCs w:val="18"/>
              </w:rPr>
              <w:t>Non-government entities</w:t>
            </w:r>
          </w:p>
        </w:tc>
        <w:tc>
          <w:tcPr>
            <w:tcW w:w="1296" w:type="dxa"/>
            <w:tcBorders>
              <w:top w:val="nil"/>
              <w:left w:val="nil"/>
              <w:bottom w:val="single" w:sz="4" w:space="0" w:color="auto"/>
              <w:right w:val="nil"/>
            </w:tcBorders>
            <w:shd w:val="clear" w:color="auto" w:fill="auto"/>
            <w:noWrap/>
            <w:vAlign w:val="bottom"/>
            <w:hideMark/>
          </w:tcPr>
          <w:p w14:paraId="7A2F45FA" w14:textId="77777777" w:rsidR="00BC2ECF" w:rsidRPr="00BC2ECF" w:rsidRDefault="00BC2ECF" w:rsidP="002F11BF">
            <w:pPr>
              <w:spacing w:before="60" w:after="60"/>
              <w:jc w:val="right"/>
              <w:rPr>
                <w:rFonts w:cs="Open Sans"/>
                <w:b/>
                <w:bCs/>
                <w:sz w:val="18"/>
                <w:szCs w:val="18"/>
              </w:rPr>
            </w:pPr>
            <w:r w:rsidRPr="00BC2ECF">
              <w:rPr>
                <w:rFonts w:cs="Open Sans"/>
                <w:b/>
                <w:bCs/>
                <w:sz w:val="18"/>
                <w:szCs w:val="18"/>
              </w:rPr>
              <w:t xml:space="preserve">524 </w:t>
            </w:r>
          </w:p>
        </w:tc>
        <w:tc>
          <w:tcPr>
            <w:tcW w:w="1296" w:type="dxa"/>
            <w:tcBorders>
              <w:top w:val="nil"/>
              <w:left w:val="nil"/>
              <w:bottom w:val="single" w:sz="4" w:space="0" w:color="auto"/>
              <w:right w:val="nil"/>
            </w:tcBorders>
            <w:shd w:val="clear" w:color="auto" w:fill="auto"/>
            <w:noWrap/>
            <w:vAlign w:val="bottom"/>
            <w:hideMark/>
          </w:tcPr>
          <w:p w14:paraId="029C9344" w14:textId="77777777" w:rsidR="00BC2ECF" w:rsidRPr="00BC2ECF" w:rsidRDefault="00BC2ECF" w:rsidP="002F11BF">
            <w:pPr>
              <w:spacing w:before="60" w:after="60"/>
              <w:jc w:val="right"/>
              <w:rPr>
                <w:rFonts w:cs="Open Sans"/>
                <w:sz w:val="18"/>
                <w:szCs w:val="18"/>
              </w:rPr>
            </w:pPr>
            <w:r w:rsidRPr="00BC2ECF">
              <w:rPr>
                <w:rFonts w:cs="Open Sans"/>
                <w:sz w:val="18"/>
                <w:szCs w:val="18"/>
              </w:rPr>
              <w:t xml:space="preserve">703 </w:t>
            </w:r>
          </w:p>
        </w:tc>
      </w:tr>
      <w:tr w:rsidR="00BC2ECF" w:rsidRPr="00BC2ECF" w14:paraId="673B5267" w14:textId="77777777" w:rsidTr="00E83BF7">
        <w:trPr>
          <w:trHeight w:val="240"/>
        </w:trPr>
        <w:tc>
          <w:tcPr>
            <w:tcW w:w="7036" w:type="dxa"/>
            <w:tcBorders>
              <w:top w:val="single" w:sz="4" w:space="0" w:color="auto"/>
              <w:left w:val="nil"/>
              <w:bottom w:val="single" w:sz="4" w:space="0" w:color="auto"/>
              <w:right w:val="nil"/>
            </w:tcBorders>
            <w:shd w:val="clear" w:color="auto" w:fill="auto"/>
            <w:hideMark/>
          </w:tcPr>
          <w:p w14:paraId="2AE6B30F" w14:textId="77777777" w:rsidR="00BC2ECF" w:rsidRPr="00BC2ECF" w:rsidRDefault="00BC2ECF" w:rsidP="002F11BF">
            <w:pPr>
              <w:spacing w:before="60" w:after="60"/>
              <w:jc w:val="right"/>
              <w:rPr>
                <w:rFonts w:cs="Open Sans"/>
                <w:sz w:val="18"/>
                <w:szCs w:val="18"/>
              </w:rPr>
            </w:pPr>
          </w:p>
        </w:tc>
        <w:tc>
          <w:tcPr>
            <w:tcW w:w="1296" w:type="dxa"/>
            <w:tcBorders>
              <w:top w:val="single" w:sz="4" w:space="0" w:color="auto"/>
              <w:left w:val="nil"/>
              <w:bottom w:val="single" w:sz="4" w:space="0" w:color="auto"/>
              <w:right w:val="nil"/>
            </w:tcBorders>
            <w:shd w:val="clear" w:color="auto" w:fill="auto"/>
            <w:noWrap/>
            <w:vAlign w:val="bottom"/>
            <w:hideMark/>
          </w:tcPr>
          <w:p w14:paraId="6F701306" w14:textId="77777777" w:rsidR="00BC2ECF" w:rsidRPr="00BC2ECF" w:rsidRDefault="00BC2ECF" w:rsidP="002F11BF">
            <w:pPr>
              <w:spacing w:before="60" w:after="60"/>
              <w:jc w:val="right"/>
              <w:rPr>
                <w:rFonts w:cs="Open Sans"/>
                <w:b/>
                <w:bCs/>
                <w:sz w:val="18"/>
                <w:szCs w:val="18"/>
              </w:rPr>
            </w:pPr>
            <w:r w:rsidRPr="00BC2ECF">
              <w:rPr>
                <w:rFonts w:cs="Open Sans"/>
                <w:b/>
                <w:bCs/>
                <w:sz w:val="18"/>
                <w:szCs w:val="18"/>
              </w:rPr>
              <w:t xml:space="preserve">5,408 </w:t>
            </w:r>
          </w:p>
        </w:tc>
        <w:tc>
          <w:tcPr>
            <w:tcW w:w="1296" w:type="dxa"/>
            <w:tcBorders>
              <w:top w:val="single" w:sz="4" w:space="0" w:color="auto"/>
              <w:left w:val="nil"/>
              <w:bottom w:val="single" w:sz="4" w:space="0" w:color="auto"/>
              <w:right w:val="nil"/>
            </w:tcBorders>
            <w:shd w:val="clear" w:color="auto" w:fill="auto"/>
            <w:noWrap/>
            <w:vAlign w:val="bottom"/>
            <w:hideMark/>
          </w:tcPr>
          <w:p w14:paraId="3996BF72" w14:textId="77777777" w:rsidR="00BC2ECF" w:rsidRPr="00BC2ECF" w:rsidRDefault="00BC2ECF" w:rsidP="002F11BF">
            <w:pPr>
              <w:spacing w:before="60" w:after="60"/>
              <w:jc w:val="right"/>
              <w:rPr>
                <w:rFonts w:cs="Open Sans"/>
                <w:sz w:val="18"/>
                <w:szCs w:val="18"/>
              </w:rPr>
            </w:pPr>
            <w:r w:rsidRPr="00BC2ECF">
              <w:rPr>
                <w:rFonts w:cs="Open Sans"/>
                <w:sz w:val="18"/>
                <w:szCs w:val="18"/>
              </w:rPr>
              <w:t xml:space="preserve">8,683 </w:t>
            </w:r>
          </w:p>
        </w:tc>
      </w:tr>
      <w:tr w:rsidR="00BC2ECF" w:rsidRPr="00BC2ECF" w14:paraId="2F2DF2B1" w14:textId="77777777" w:rsidTr="00E83BF7">
        <w:trPr>
          <w:trHeight w:val="260"/>
        </w:trPr>
        <w:tc>
          <w:tcPr>
            <w:tcW w:w="9628" w:type="dxa"/>
            <w:gridSpan w:val="3"/>
            <w:tcBorders>
              <w:top w:val="single" w:sz="4" w:space="0" w:color="auto"/>
              <w:left w:val="nil"/>
              <w:bottom w:val="nil"/>
              <w:right w:val="nil"/>
            </w:tcBorders>
            <w:shd w:val="clear" w:color="auto" w:fill="auto"/>
            <w:hideMark/>
          </w:tcPr>
          <w:p w14:paraId="69D51906" w14:textId="77777777" w:rsidR="00BC2ECF" w:rsidRPr="00BC2ECF" w:rsidRDefault="00BC2ECF" w:rsidP="002F11BF">
            <w:pPr>
              <w:spacing w:before="60" w:after="60"/>
              <w:jc w:val="right"/>
              <w:rPr>
                <w:rFonts w:cs="Open Sans"/>
                <w:sz w:val="18"/>
                <w:szCs w:val="18"/>
              </w:rPr>
            </w:pPr>
          </w:p>
        </w:tc>
      </w:tr>
      <w:tr w:rsidR="00BC2ECF" w:rsidRPr="00BC2ECF" w14:paraId="716160E6" w14:textId="77777777" w:rsidTr="00E83BF7">
        <w:trPr>
          <w:trHeight w:val="240"/>
        </w:trPr>
        <w:tc>
          <w:tcPr>
            <w:tcW w:w="7036" w:type="dxa"/>
            <w:tcBorders>
              <w:top w:val="nil"/>
              <w:left w:val="nil"/>
              <w:bottom w:val="nil"/>
              <w:right w:val="nil"/>
            </w:tcBorders>
            <w:shd w:val="clear" w:color="auto" w:fill="auto"/>
            <w:hideMark/>
          </w:tcPr>
          <w:p w14:paraId="10C43F47" w14:textId="77777777" w:rsidR="00BC2ECF" w:rsidRPr="00BC2ECF" w:rsidRDefault="00BC2ECF" w:rsidP="002F11BF">
            <w:pPr>
              <w:spacing w:before="60" w:after="60"/>
              <w:rPr>
                <w:rFonts w:cs="Open Sans"/>
                <w:sz w:val="18"/>
                <w:szCs w:val="18"/>
                <w:lang w:val="en-US"/>
              </w:rPr>
            </w:pPr>
            <w:r w:rsidRPr="00BC2ECF">
              <w:rPr>
                <w:rFonts w:cs="Open Sans"/>
                <w:sz w:val="18"/>
                <w:szCs w:val="18"/>
                <w:lang w:val="en-US"/>
              </w:rPr>
              <w:t>Timing of transfer of goods and services:</w:t>
            </w:r>
          </w:p>
        </w:tc>
        <w:tc>
          <w:tcPr>
            <w:tcW w:w="1296" w:type="dxa"/>
            <w:tcBorders>
              <w:top w:val="nil"/>
              <w:left w:val="nil"/>
              <w:bottom w:val="nil"/>
              <w:right w:val="nil"/>
            </w:tcBorders>
            <w:shd w:val="clear" w:color="auto" w:fill="auto"/>
            <w:hideMark/>
          </w:tcPr>
          <w:p w14:paraId="53BC4B80" w14:textId="77777777" w:rsidR="00BC2ECF" w:rsidRPr="00BC2ECF" w:rsidRDefault="00BC2ECF" w:rsidP="002F11BF">
            <w:pPr>
              <w:spacing w:before="60" w:after="60"/>
              <w:rPr>
                <w:rFonts w:cs="Open Sans"/>
                <w:sz w:val="18"/>
                <w:szCs w:val="18"/>
                <w:lang w:val="en-US"/>
              </w:rPr>
            </w:pPr>
          </w:p>
        </w:tc>
        <w:tc>
          <w:tcPr>
            <w:tcW w:w="1296" w:type="dxa"/>
            <w:tcBorders>
              <w:top w:val="nil"/>
              <w:left w:val="nil"/>
              <w:bottom w:val="nil"/>
              <w:right w:val="nil"/>
            </w:tcBorders>
            <w:shd w:val="clear" w:color="auto" w:fill="auto"/>
            <w:hideMark/>
          </w:tcPr>
          <w:p w14:paraId="79A95CFD" w14:textId="77777777" w:rsidR="00BC2ECF" w:rsidRPr="00BC2ECF" w:rsidRDefault="00BC2ECF" w:rsidP="002F11BF">
            <w:pPr>
              <w:spacing w:before="60" w:after="60"/>
              <w:jc w:val="right"/>
              <w:rPr>
                <w:rFonts w:cs="Open Sans"/>
                <w:sz w:val="18"/>
                <w:szCs w:val="18"/>
                <w:lang w:val="en-US"/>
              </w:rPr>
            </w:pPr>
          </w:p>
        </w:tc>
      </w:tr>
      <w:tr w:rsidR="00BC2ECF" w:rsidRPr="00BC2ECF" w14:paraId="109D269B" w14:textId="77777777" w:rsidTr="00E83BF7">
        <w:trPr>
          <w:trHeight w:val="240"/>
        </w:trPr>
        <w:tc>
          <w:tcPr>
            <w:tcW w:w="7036" w:type="dxa"/>
            <w:tcBorders>
              <w:top w:val="nil"/>
              <w:left w:val="nil"/>
              <w:right w:val="nil"/>
            </w:tcBorders>
            <w:shd w:val="clear" w:color="auto" w:fill="auto"/>
            <w:hideMark/>
          </w:tcPr>
          <w:p w14:paraId="3FCF55A9" w14:textId="77777777" w:rsidR="00BC2ECF" w:rsidRPr="00BC2ECF" w:rsidRDefault="00BC2ECF" w:rsidP="002F11BF">
            <w:pPr>
              <w:spacing w:before="60" w:after="60"/>
              <w:ind w:firstLineChars="100" w:firstLine="180"/>
              <w:rPr>
                <w:rFonts w:cs="Open Sans"/>
                <w:sz w:val="18"/>
                <w:szCs w:val="18"/>
              </w:rPr>
            </w:pPr>
            <w:r w:rsidRPr="00BC2ECF">
              <w:rPr>
                <w:rFonts w:cs="Open Sans"/>
                <w:sz w:val="18"/>
                <w:szCs w:val="18"/>
              </w:rPr>
              <w:t>Over time</w:t>
            </w:r>
          </w:p>
        </w:tc>
        <w:tc>
          <w:tcPr>
            <w:tcW w:w="1296" w:type="dxa"/>
            <w:tcBorders>
              <w:top w:val="nil"/>
              <w:left w:val="nil"/>
              <w:right w:val="nil"/>
            </w:tcBorders>
            <w:shd w:val="clear" w:color="auto" w:fill="auto"/>
            <w:noWrap/>
            <w:vAlign w:val="bottom"/>
            <w:hideMark/>
          </w:tcPr>
          <w:p w14:paraId="101602D9" w14:textId="77777777" w:rsidR="00BC2ECF" w:rsidRPr="00BC2ECF" w:rsidRDefault="00BC2ECF" w:rsidP="002F11BF">
            <w:pPr>
              <w:spacing w:before="60" w:after="60"/>
              <w:jc w:val="right"/>
              <w:rPr>
                <w:rFonts w:cs="Open Sans"/>
                <w:b/>
                <w:bCs/>
                <w:sz w:val="18"/>
                <w:szCs w:val="18"/>
              </w:rPr>
            </w:pPr>
            <w:r w:rsidRPr="00BC2ECF">
              <w:rPr>
                <w:rFonts w:cs="Open Sans"/>
                <w:b/>
                <w:bCs/>
                <w:sz w:val="18"/>
                <w:szCs w:val="18"/>
              </w:rPr>
              <w:t xml:space="preserve">4,673 </w:t>
            </w:r>
          </w:p>
        </w:tc>
        <w:tc>
          <w:tcPr>
            <w:tcW w:w="1296" w:type="dxa"/>
            <w:tcBorders>
              <w:top w:val="nil"/>
              <w:left w:val="nil"/>
              <w:right w:val="nil"/>
            </w:tcBorders>
            <w:shd w:val="clear" w:color="auto" w:fill="auto"/>
            <w:noWrap/>
            <w:vAlign w:val="bottom"/>
            <w:hideMark/>
          </w:tcPr>
          <w:p w14:paraId="3777F921" w14:textId="77777777" w:rsidR="00BC2ECF" w:rsidRPr="00BC2ECF" w:rsidRDefault="00BC2ECF" w:rsidP="002F11BF">
            <w:pPr>
              <w:spacing w:before="60" w:after="60"/>
              <w:jc w:val="right"/>
              <w:rPr>
                <w:rFonts w:cs="Open Sans"/>
                <w:sz w:val="18"/>
                <w:szCs w:val="18"/>
              </w:rPr>
            </w:pPr>
            <w:r w:rsidRPr="00BC2ECF">
              <w:rPr>
                <w:rFonts w:cs="Open Sans"/>
                <w:sz w:val="18"/>
                <w:szCs w:val="18"/>
              </w:rPr>
              <w:t xml:space="preserve">7,905 </w:t>
            </w:r>
          </w:p>
        </w:tc>
      </w:tr>
      <w:tr w:rsidR="00BC2ECF" w:rsidRPr="00BC2ECF" w14:paraId="4A67F47F" w14:textId="77777777" w:rsidTr="00E83BF7">
        <w:trPr>
          <w:trHeight w:val="240"/>
        </w:trPr>
        <w:tc>
          <w:tcPr>
            <w:tcW w:w="7036" w:type="dxa"/>
            <w:tcBorders>
              <w:top w:val="nil"/>
              <w:left w:val="nil"/>
              <w:bottom w:val="single" w:sz="4" w:space="0" w:color="auto"/>
              <w:right w:val="nil"/>
            </w:tcBorders>
            <w:shd w:val="clear" w:color="auto" w:fill="auto"/>
            <w:hideMark/>
          </w:tcPr>
          <w:p w14:paraId="77DEC3F3" w14:textId="77777777" w:rsidR="00BC2ECF" w:rsidRPr="00BC2ECF" w:rsidRDefault="00BC2ECF" w:rsidP="002F11BF">
            <w:pPr>
              <w:spacing w:before="60" w:after="60"/>
              <w:ind w:firstLineChars="100" w:firstLine="180"/>
              <w:rPr>
                <w:rFonts w:cs="Open Sans"/>
                <w:sz w:val="18"/>
                <w:szCs w:val="18"/>
              </w:rPr>
            </w:pPr>
            <w:r w:rsidRPr="00BC2ECF">
              <w:rPr>
                <w:rFonts w:cs="Open Sans"/>
                <w:sz w:val="18"/>
                <w:szCs w:val="18"/>
              </w:rPr>
              <w:t>Point in time</w:t>
            </w:r>
          </w:p>
        </w:tc>
        <w:tc>
          <w:tcPr>
            <w:tcW w:w="1296" w:type="dxa"/>
            <w:tcBorders>
              <w:top w:val="nil"/>
              <w:left w:val="nil"/>
              <w:bottom w:val="single" w:sz="4" w:space="0" w:color="auto"/>
              <w:right w:val="nil"/>
            </w:tcBorders>
            <w:shd w:val="clear" w:color="auto" w:fill="auto"/>
            <w:noWrap/>
            <w:vAlign w:val="bottom"/>
            <w:hideMark/>
          </w:tcPr>
          <w:p w14:paraId="38103198" w14:textId="77777777" w:rsidR="00BC2ECF" w:rsidRPr="00BC2ECF" w:rsidRDefault="00BC2ECF" w:rsidP="002F11BF">
            <w:pPr>
              <w:spacing w:before="60" w:after="60"/>
              <w:jc w:val="right"/>
              <w:rPr>
                <w:rFonts w:cs="Open Sans"/>
                <w:b/>
                <w:bCs/>
                <w:sz w:val="18"/>
                <w:szCs w:val="18"/>
              </w:rPr>
            </w:pPr>
            <w:r w:rsidRPr="00BC2ECF">
              <w:rPr>
                <w:rFonts w:cs="Open Sans"/>
                <w:b/>
                <w:bCs/>
                <w:sz w:val="18"/>
                <w:szCs w:val="18"/>
              </w:rPr>
              <w:t xml:space="preserve">735 </w:t>
            </w:r>
          </w:p>
        </w:tc>
        <w:tc>
          <w:tcPr>
            <w:tcW w:w="1296" w:type="dxa"/>
            <w:tcBorders>
              <w:top w:val="nil"/>
              <w:left w:val="nil"/>
              <w:bottom w:val="single" w:sz="4" w:space="0" w:color="auto"/>
              <w:right w:val="nil"/>
            </w:tcBorders>
            <w:shd w:val="clear" w:color="auto" w:fill="auto"/>
            <w:noWrap/>
            <w:vAlign w:val="bottom"/>
            <w:hideMark/>
          </w:tcPr>
          <w:p w14:paraId="604B78D9" w14:textId="77777777" w:rsidR="00BC2ECF" w:rsidRPr="00BC2ECF" w:rsidRDefault="00BC2ECF" w:rsidP="002F11BF">
            <w:pPr>
              <w:spacing w:before="60" w:after="60"/>
              <w:jc w:val="right"/>
              <w:rPr>
                <w:rFonts w:cs="Open Sans"/>
                <w:sz w:val="18"/>
                <w:szCs w:val="18"/>
              </w:rPr>
            </w:pPr>
            <w:r w:rsidRPr="00BC2ECF">
              <w:rPr>
                <w:rFonts w:cs="Open Sans"/>
                <w:sz w:val="18"/>
                <w:szCs w:val="18"/>
              </w:rPr>
              <w:t xml:space="preserve">778 </w:t>
            </w:r>
          </w:p>
        </w:tc>
      </w:tr>
      <w:tr w:rsidR="00BC2ECF" w:rsidRPr="00BC2ECF" w14:paraId="3EBB7F7F" w14:textId="77777777" w:rsidTr="00E83BF7">
        <w:trPr>
          <w:trHeight w:val="240"/>
        </w:trPr>
        <w:tc>
          <w:tcPr>
            <w:tcW w:w="7036" w:type="dxa"/>
            <w:tcBorders>
              <w:top w:val="single" w:sz="4" w:space="0" w:color="auto"/>
              <w:left w:val="nil"/>
              <w:bottom w:val="single" w:sz="4" w:space="0" w:color="auto"/>
              <w:right w:val="nil"/>
            </w:tcBorders>
            <w:shd w:val="clear" w:color="auto" w:fill="auto"/>
            <w:hideMark/>
          </w:tcPr>
          <w:p w14:paraId="111B99E9" w14:textId="77777777" w:rsidR="00BC2ECF" w:rsidRPr="00BC2ECF" w:rsidRDefault="00BC2ECF" w:rsidP="002F11BF">
            <w:pPr>
              <w:spacing w:before="60" w:after="60"/>
              <w:jc w:val="right"/>
              <w:rPr>
                <w:rFonts w:cs="Open Sans"/>
                <w:sz w:val="18"/>
                <w:szCs w:val="18"/>
              </w:rPr>
            </w:pPr>
          </w:p>
        </w:tc>
        <w:tc>
          <w:tcPr>
            <w:tcW w:w="1296" w:type="dxa"/>
            <w:tcBorders>
              <w:top w:val="single" w:sz="4" w:space="0" w:color="auto"/>
              <w:left w:val="nil"/>
              <w:bottom w:val="single" w:sz="4" w:space="0" w:color="auto"/>
              <w:right w:val="nil"/>
            </w:tcBorders>
            <w:shd w:val="clear" w:color="auto" w:fill="auto"/>
            <w:noWrap/>
            <w:vAlign w:val="bottom"/>
            <w:hideMark/>
          </w:tcPr>
          <w:p w14:paraId="6AEC3717" w14:textId="77777777" w:rsidR="00BC2ECF" w:rsidRPr="00BC2ECF" w:rsidRDefault="00BC2ECF" w:rsidP="002F11BF">
            <w:pPr>
              <w:spacing w:before="60" w:after="60"/>
              <w:jc w:val="right"/>
              <w:rPr>
                <w:rFonts w:cs="Open Sans"/>
                <w:b/>
                <w:bCs/>
                <w:sz w:val="18"/>
                <w:szCs w:val="18"/>
              </w:rPr>
            </w:pPr>
            <w:r w:rsidRPr="00BC2ECF">
              <w:rPr>
                <w:rFonts w:cs="Open Sans"/>
                <w:b/>
                <w:bCs/>
                <w:sz w:val="18"/>
                <w:szCs w:val="18"/>
              </w:rPr>
              <w:t xml:space="preserve">5,408 </w:t>
            </w:r>
          </w:p>
        </w:tc>
        <w:tc>
          <w:tcPr>
            <w:tcW w:w="1296" w:type="dxa"/>
            <w:tcBorders>
              <w:top w:val="single" w:sz="4" w:space="0" w:color="auto"/>
              <w:left w:val="nil"/>
              <w:bottom w:val="single" w:sz="4" w:space="0" w:color="auto"/>
              <w:right w:val="nil"/>
            </w:tcBorders>
            <w:shd w:val="clear" w:color="auto" w:fill="auto"/>
            <w:noWrap/>
            <w:vAlign w:val="bottom"/>
            <w:hideMark/>
          </w:tcPr>
          <w:p w14:paraId="030A5715" w14:textId="77777777" w:rsidR="00BC2ECF" w:rsidRPr="00BC2ECF" w:rsidRDefault="00BC2ECF" w:rsidP="002F11BF">
            <w:pPr>
              <w:spacing w:before="60" w:after="60"/>
              <w:jc w:val="right"/>
              <w:rPr>
                <w:rFonts w:cs="Open Sans"/>
                <w:sz w:val="18"/>
                <w:szCs w:val="18"/>
              </w:rPr>
            </w:pPr>
            <w:r w:rsidRPr="00BC2ECF">
              <w:rPr>
                <w:rFonts w:cs="Open Sans"/>
                <w:sz w:val="18"/>
                <w:szCs w:val="18"/>
              </w:rPr>
              <w:t xml:space="preserve">8,683 </w:t>
            </w:r>
          </w:p>
        </w:tc>
      </w:tr>
    </w:tbl>
    <w:p w14:paraId="3A16EDD3" w14:textId="77777777" w:rsidR="00BC2ECF" w:rsidRPr="00BC2ECF" w:rsidRDefault="00BC2ECF" w:rsidP="00BC2ECF">
      <w:pPr>
        <w:rPr>
          <w:rFonts w:cs="Open Sans"/>
          <w:sz w:val="18"/>
          <w:szCs w:val="18"/>
          <w:lang w:val="en-US"/>
        </w:rPr>
      </w:pPr>
    </w:p>
    <w:p w14:paraId="1CAE9B76" w14:textId="77777777" w:rsidR="00BC2ECF" w:rsidRPr="00BC2ECF" w:rsidRDefault="00BC2ECF" w:rsidP="00BC2ECF">
      <w:pPr>
        <w:pStyle w:val="FSHeadingBodyBold"/>
        <w:rPr>
          <w:lang w:val="en-US"/>
        </w:rPr>
      </w:pPr>
      <w:r w:rsidRPr="00BC2ECF">
        <w:t>Accounting Policy</w:t>
      </w:r>
    </w:p>
    <w:p w14:paraId="718EAF3E" w14:textId="77777777" w:rsidR="00BC2ECF" w:rsidRPr="00BC2ECF" w:rsidRDefault="00BC2ECF" w:rsidP="00BC2ECF">
      <w:pPr>
        <w:spacing w:before="120" w:after="120"/>
        <w:rPr>
          <w:rFonts w:cs="Open Sans"/>
          <w:sz w:val="18"/>
          <w:szCs w:val="18"/>
        </w:rPr>
      </w:pPr>
      <w:r w:rsidRPr="00BC2ECF">
        <w:rPr>
          <w:rFonts w:cs="Open Sans"/>
          <w:sz w:val="18"/>
          <w:szCs w:val="18"/>
        </w:rPr>
        <w:t>Revenue from the rendering of services is recognised when performance of specific service obligations, that are required and enforceable under a contract or agreement made between the Commission and the customer, sufficiently allow the Commission to determine when they have been satisfied.</w:t>
      </w:r>
    </w:p>
    <w:p w14:paraId="09E5D244" w14:textId="77777777" w:rsidR="00BC2ECF" w:rsidRPr="00BC2ECF" w:rsidRDefault="00BC2ECF" w:rsidP="00BC2ECF">
      <w:pPr>
        <w:spacing w:before="120" w:after="120"/>
        <w:rPr>
          <w:rFonts w:cs="Open Sans"/>
          <w:sz w:val="18"/>
          <w:szCs w:val="18"/>
        </w:rPr>
      </w:pPr>
      <w:r w:rsidRPr="00BC2ECF">
        <w:rPr>
          <w:rFonts w:cs="Open Sans"/>
          <w:sz w:val="18"/>
          <w:szCs w:val="18"/>
        </w:rPr>
        <w:t>The principal activities from which the Commission generates its revenue include, service fees and direct cost recoveries from the supply of domestic and international human rights technical assistance programs, development of education resources and delivery of training services, provision of shared corporate services and accommodation, and interest earned on short-term bank deposits.</w:t>
      </w:r>
    </w:p>
    <w:p w14:paraId="50C02E2E" w14:textId="77777777" w:rsidR="00BC2ECF" w:rsidRPr="00BC2ECF" w:rsidRDefault="00BC2ECF" w:rsidP="00BC2ECF">
      <w:pPr>
        <w:spacing w:before="120" w:after="120"/>
        <w:rPr>
          <w:rFonts w:cs="Open Sans"/>
          <w:sz w:val="18"/>
          <w:szCs w:val="18"/>
        </w:rPr>
      </w:pPr>
      <w:r w:rsidRPr="00BC2ECF">
        <w:rPr>
          <w:rFonts w:cs="Open Sans"/>
          <w:sz w:val="18"/>
          <w:szCs w:val="18"/>
        </w:rPr>
        <w:t>The Commission predominantly provides services to its customers under agreed terms and conditions contained in contracts or agreements made between the two parties. The nature, timing of satisfaction of performance obligations, and any significant payment terms are specified in the agreed terms and conditions, milestones and payment schedules.</w:t>
      </w:r>
    </w:p>
    <w:p w14:paraId="77B86C61" w14:textId="77777777" w:rsidR="00BC2ECF" w:rsidRPr="00BC2ECF" w:rsidRDefault="00BC2ECF" w:rsidP="00BC2ECF">
      <w:pPr>
        <w:spacing w:before="120" w:after="120"/>
        <w:rPr>
          <w:rFonts w:cs="Open Sans"/>
          <w:sz w:val="18"/>
          <w:szCs w:val="18"/>
        </w:rPr>
      </w:pPr>
      <w:r w:rsidRPr="00BC2ECF">
        <w:rPr>
          <w:rFonts w:cs="Open Sans"/>
          <w:sz w:val="18"/>
          <w:szCs w:val="18"/>
        </w:rPr>
        <w:t>The transaction price is the total amount of consideration to which the Commission expects to be entitled in exchange for transferring promised services to a customer. The consideration promised in a contract with a customer may include fixed amounts, variable amounts, or both. No consideration from contracts is excluded in the transaction price. In the event that a change is required to any of the terms and conditions contained in a contract or agreement, including transaction price, a Contract Variation is agreed between the parties. The Commission has a right to consideration from a customer in an amount that corresponds directly with the value to the customer of the Commission's performance completed to date under the original contract or subsequent variations to the contract.</w:t>
      </w:r>
    </w:p>
    <w:p w14:paraId="7922C4FD" w14:textId="77777777" w:rsidR="00BC2ECF" w:rsidRPr="00BC2ECF" w:rsidRDefault="00BC2ECF" w:rsidP="00BC2ECF">
      <w:pPr>
        <w:spacing w:before="120" w:after="120"/>
        <w:rPr>
          <w:rFonts w:cs="Open Sans"/>
          <w:sz w:val="18"/>
          <w:szCs w:val="18"/>
        </w:rPr>
      </w:pPr>
      <w:r w:rsidRPr="00BC2ECF">
        <w:rPr>
          <w:rFonts w:cs="Open Sans"/>
          <w:sz w:val="18"/>
          <w:szCs w:val="18"/>
        </w:rPr>
        <w:t>Where performance obligations are satisfied over time, revenue is recognised monthly in arrears following a review costs incurred for the delivery of service obligations for the project(s) and activities related to the customer contract. Costs incurred are primarily recurring in nature, and the customer simultaneously receives and effectively gains control of the services as the Commission performs its obligations.</w:t>
      </w:r>
    </w:p>
    <w:p w14:paraId="45EC1293" w14:textId="77777777" w:rsidR="00BC2ECF" w:rsidRPr="00BC2ECF" w:rsidRDefault="00BC2ECF" w:rsidP="00BC2ECF">
      <w:pPr>
        <w:spacing w:before="120" w:after="120"/>
        <w:rPr>
          <w:rFonts w:cs="Open Sans"/>
          <w:sz w:val="18"/>
          <w:szCs w:val="18"/>
        </w:rPr>
      </w:pPr>
      <w:r w:rsidRPr="00BC2ECF">
        <w:rPr>
          <w:rFonts w:cs="Open Sans"/>
          <w:sz w:val="18"/>
          <w:szCs w:val="18"/>
        </w:rPr>
        <w:t>Revenue for performance obligations satisfied at a point in time is recognised in accordance with specified milestones for the performance of obligations in the contract, for example "acceptance of a final report by the customer". Customer contracts with performance obligations satisfied at a point in time are short-term and include agreed dates for completion of milestones and transferral of any deliverable(s), this also indicates when a customer obtains control of outputs from the promised services. Milestone completion is confirmed with relevant contract manager prior to revenue recognition.</w:t>
      </w:r>
    </w:p>
    <w:p w14:paraId="0C916434" w14:textId="77777777" w:rsidR="00BC2ECF" w:rsidRPr="00BC2ECF" w:rsidRDefault="00BC2ECF" w:rsidP="00BC2ECF">
      <w:pPr>
        <w:spacing w:before="120" w:after="120"/>
        <w:rPr>
          <w:rFonts w:cs="Open Sans"/>
          <w:sz w:val="18"/>
          <w:szCs w:val="18"/>
          <w:lang w:val="en-US"/>
        </w:rPr>
      </w:pPr>
      <w:r w:rsidRPr="00BC2ECF">
        <w:rPr>
          <w:rFonts w:cs="Open Sans"/>
          <w:sz w:val="18"/>
          <w:szCs w:val="18"/>
        </w:rPr>
        <w:t>Receivables for goods and services, which have 30 day terms, are recognised at the nominal amounts due less any impairment allowance account. Collectability of debts is reviewed at end of the reporting period. Allowances are made when collectability of the debt is no longer probable.</w:t>
      </w:r>
    </w:p>
    <w:p w14:paraId="40BDC75A" w14:textId="77777777" w:rsidR="00BC2ECF" w:rsidRPr="00BC2ECF" w:rsidRDefault="00BC2ECF" w:rsidP="00BC2ECF">
      <w:pPr>
        <w:spacing w:before="120" w:after="120"/>
        <w:rPr>
          <w:rFonts w:cs="Open Sans"/>
          <w:sz w:val="18"/>
          <w:szCs w:val="18"/>
          <w:lang w:val="en-US"/>
        </w:rPr>
      </w:pPr>
      <w:r w:rsidRPr="00BC2ECF">
        <w:rPr>
          <w:rFonts w:cs="Open Sans"/>
          <w:sz w:val="18"/>
          <w:szCs w:val="18"/>
          <w:lang w:val="en-US"/>
        </w:rPr>
        <w:br w:type="page"/>
      </w:r>
    </w:p>
    <w:p w14:paraId="4B95A4D5" w14:textId="77777777" w:rsidR="00BC2ECF" w:rsidRPr="00BC2ECF" w:rsidRDefault="00BC2ECF" w:rsidP="002F11BF">
      <w:pPr>
        <w:spacing w:before="60" w:after="60"/>
        <w:rPr>
          <w:rFonts w:cs="Open Sans"/>
          <w:sz w:val="18"/>
          <w:szCs w:val="18"/>
          <w:lang w:val="en-US"/>
        </w:rPr>
      </w:pPr>
    </w:p>
    <w:tbl>
      <w:tblPr>
        <w:tblW w:w="9580" w:type="dxa"/>
        <w:tblCellMar>
          <w:left w:w="70" w:type="dxa"/>
          <w:right w:w="70" w:type="dxa"/>
        </w:tblCellMar>
        <w:tblLook w:val="04A0" w:firstRow="1" w:lastRow="0" w:firstColumn="1" w:lastColumn="0" w:noHBand="0" w:noVBand="1"/>
      </w:tblPr>
      <w:tblGrid>
        <w:gridCol w:w="6988"/>
        <w:gridCol w:w="1296"/>
        <w:gridCol w:w="1296"/>
      </w:tblGrid>
      <w:tr w:rsidR="00BC2ECF" w:rsidRPr="00BC2ECF" w14:paraId="606D2592" w14:textId="77777777" w:rsidTr="00E83BF7">
        <w:trPr>
          <w:trHeight w:val="730"/>
        </w:trPr>
        <w:tc>
          <w:tcPr>
            <w:tcW w:w="6988" w:type="dxa"/>
            <w:tcBorders>
              <w:top w:val="single" w:sz="4" w:space="0" w:color="auto"/>
              <w:left w:val="nil"/>
              <w:bottom w:val="single" w:sz="18" w:space="0" w:color="auto"/>
              <w:right w:val="nil"/>
            </w:tcBorders>
            <w:shd w:val="clear" w:color="auto" w:fill="auto"/>
            <w:hideMark/>
          </w:tcPr>
          <w:p w14:paraId="46E150C0" w14:textId="77777777" w:rsidR="00BC2ECF" w:rsidRPr="00BC2ECF" w:rsidRDefault="00BC2ECF" w:rsidP="00CF7AF9">
            <w:pPr>
              <w:spacing w:before="60" w:after="60"/>
              <w:rPr>
                <w:rFonts w:cs="Open Sans"/>
                <w:sz w:val="18"/>
                <w:szCs w:val="18"/>
                <w:lang w:val="en-US"/>
              </w:rPr>
            </w:pPr>
          </w:p>
        </w:tc>
        <w:tc>
          <w:tcPr>
            <w:tcW w:w="1296" w:type="dxa"/>
            <w:tcBorders>
              <w:top w:val="single" w:sz="4" w:space="0" w:color="auto"/>
              <w:left w:val="nil"/>
              <w:bottom w:val="single" w:sz="18" w:space="0" w:color="auto"/>
              <w:right w:val="nil"/>
            </w:tcBorders>
            <w:shd w:val="clear" w:color="auto" w:fill="auto"/>
            <w:noWrap/>
            <w:vAlign w:val="bottom"/>
            <w:hideMark/>
          </w:tcPr>
          <w:p w14:paraId="4CE3B9A1" w14:textId="77777777" w:rsidR="00BC2ECF" w:rsidRPr="00BC2ECF" w:rsidRDefault="00BC2ECF" w:rsidP="00CF7AF9">
            <w:pPr>
              <w:spacing w:before="60" w:after="60"/>
              <w:jc w:val="right"/>
              <w:rPr>
                <w:rFonts w:cs="Open Sans"/>
                <w:b/>
                <w:bCs/>
                <w:sz w:val="18"/>
                <w:szCs w:val="18"/>
              </w:rPr>
            </w:pPr>
            <w:r w:rsidRPr="00BC2ECF">
              <w:rPr>
                <w:rFonts w:cs="Open Sans"/>
                <w:b/>
                <w:bCs/>
                <w:sz w:val="18"/>
                <w:szCs w:val="18"/>
              </w:rPr>
              <w:t>2020</w:t>
            </w:r>
          </w:p>
          <w:p w14:paraId="57553432" w14:textId="77777777" w:rsidR="00BC2ECF" w:rsidRPr="00BC2ECF" w:rsidRDefault="00BC2ECF" w:rsidP="00CF7AF9">
            <w:pPr>
              <w:spacing w:before="60" w:after="60"/>
              <w:jc w:val="right"/>
              <w:rPr>
                <w:rFonts w:cs="Open Sans"/>
                <w:b/>
                <w:bCs/>
                <w:sz w:val="18"/>
                <w:szCs w:val="18"/>
              </w:rPr>
            </w:pPr>
            <w:r w:rsidRPr="00BC2ECF">
              <w:rPr>
                <w:rFonts w:cs="Open Sans"/>
                <w:b/>
                <w:bCs/>
                <w:sz w:val="18"/>
                <w:szCs w:val="18"/>
              </w:rPr>
              <w:t>$’000</w:t>
            </w:r>
          </w:p>
        </w:tc>
        <w:tc>
          <w:tcPr>
            <w:tcW w:w="1296" w:type="dxa"/>
            <w:tcBorders>
              <w:top w:val="single" w:sz="4" w:space="0" w:color="auto"/>
              <w:left w:val="nil"/>
              <w:bottom w:val="single" w:sz="18" w:space="0" w:color="auto"/>
              <w:right w:val="nil"/>
            </w:tcBorders>
            <w:shd w:val="clear" w:color="auto" w:fill="auto"/>
            <w:noWrap/>
            <w:vAlign w:val="bottom"/>
            <w:hideMark/>
          </w:tcPr>
          <w:p w14:paraId="7AC052C7" w14:textId="77777777" w:rsidR="00BC2ECF" w:rsidRPr="00BC2ECF" w:rsidRDefault="00BC2ECF" w:rsidP="00CF7AF9">
            <w:pPr>
              <w:spacing w:before="60" w:after="60"/>
              <w:jc w:val="right"/>
              <w:rPr>
                <w:rFonts w:cs="Open Sans"/>
                <w:sz w:val="18"/>
                <w:szCs w:val="18"/>
              </w:rPr>
            </w:pPr>
            <w:r w:rsidRPr="00BC2ECF">
              <w:rPr>
                <w:rFonts w:cs="Open Sans"/>
                <w:sz w:val="18"/>
                <w:szCs w:val="18"/>
              </w:rPr>
              <w:t>2019</w:t>
            </w:r>
          </w:p>
          <w:p w14:paraId="3F349CB8" w14:textId="77777777" w:rsidR="00BC2ECF" w:rsidRPr="00BC2ECF" w:rsidRDefault="00BC2ECF" w:rsidP="00CF7AF9">
            <w:pPr>
              <w:spacing w:before="60" w:after="60"/>
              <w:jc w:val="right"/>
              <w:rPr>
                <w:rFonts w:cs="Open Sans"/>
                <w:sz w:val="18"/>
                <w:szCs w:val="18"/>
              </w:rPr>
            </w:pPr>
            <w:r w:rsidRPr="00BC2ECF">
              <w:rPr>
                <w:rFonts w:cs="Open Sans"/>
                <w:sz w:val="18"/>
                <w:szCs w:val="18"/>
              </w:rPr>
              <w:t>$’000</w:t>
            </w:r>
          </w:p>
        </w:tc>
      </w:tr>
      <w:tr w:rsidR="00BC2ECF" w:rsidRPr="00BC2ECF" w14:paraId="07C4920A" w14:textId="77777777" w:rsidTr="00E83BF7">
        <w:trPr>
          <w:trHeight w:val="240"/>
        </w:trPr>
        <w:tc>
          <w:tcPr>
            <w:tcW w:w="6988" w:type="dxa"/>
            <w:tcBorders>
              <w:top w:val="single" w:sz="18" w:space="0" w:color="auto"/>
              <w:left w:val="nil"/>
              <w:right w:val="nil"/>
            </w:tcBorders>
            <w:shd w:val="clear" w:color="auto" w:fill="auto"/>
          </w:tcPr>
          <w:p w14:paraId="56472D00" w14:textId="77777777" w:rsidR="00BC2ECF" w:rsidRPr="00BC2ECF" w:rsidRDefault="00BC2ECF" w:rsidP="00CF7AF9">
            <w:pPr>
              <w:spacing w:before="60" w:after="60"/>
              <w:rPr>
                <w:rFonts w:cs="Open Sans"/>
                <w:color w:val="107896"/>
                <w:sz w:val="18"/>
                <w:szCs w:val="18"/>
              </w:rPr>
            </w:pPr>
          </w:p>
        </w:tc>
        <w:tc>
          <w:tcPr>
            <w:tcW w:w="1296" w:type="dxa"/>
            <w:tcBorders>
              <w:top w:val="single" w:sz="18" w:space="0" w:color="auto"/>
              <w:left w:val="nil"/>
              <w:right w:val="nil"/>
            </w:tcBorders>
            <w:shd w:val="clear" w:color="auto" w:fill="auto"/>
            <w:noWrap/>
            <w:vAlign w:val="bottom"/>
          </w:tcPr>
          <w:p w14:paraId="03964679" w14:textId="77777777" w:rsidR="00BC2ECF" w:rsidRPr="00BC2ECF" w:rsidRDefault="00BC2ECF" w:rsidP="00CF7AF9">
            <w:pPr>
              <w:spacing w:before="60" w:after="60"/>
              <w:rPr>
                <w:rFonts w:cs="Open Sans"/>
                <w:sz w:val="18"/>
                <w:szCs w:val="18"/>
                <w:u w:val="single"/>
              </w:rPr>
            </w:pPr>
          </w:p>
        </w:tc>
        <w:tc>
          <w:tcPr>
            <w:tcW w:w="1296" w:type="dxa"/>
            <w:tcBorders>
              <w:top w:val="single" w:sz="18" w:space="0" w:color="auto"/>
              <w:left w:val="nil"/>
              <w:right w:val="nil"/>
            </w:tcBorders>
            <w:shd w:val="clear" w:color="auto" w:fill="auto"/>
            <w:noWrap/>
            <w:vAlign w:val="bottom"/>
          </w:tcPr>
          <w:p w14:paraId="371A51E5" w14:textId="77777777" w:rsidR="00BC2ECF" w:rsidRPr="00BC2ECF" w:rsidRDefault="00BC2ECF" w:rsidP="00CF7AF9">
            <w:pPr>
              <w:spacing w:before="60" w:after="60"/>
              <w:jc w:val="right"/>
              <w:rPr>
                <w:rFonts w:cs="Open Sans"/>
                <w:sz w:val="18"/>
                <w:szCs w:val="18"/>
              </w:rPr>
            </w:pPr>
          </w:p>
        </w:tc>
      </w:tr>
      <w:tr w:rsidR="00BC2ECF" w:rsidRPr="00BC2ECF" w14:paraId="43BC57B6" w14:textId="77777777" w:rsidTr="00E83BF7">
        <w:trPr>
          <w:trHeight w:val="240"/>
        </w:trPr>
        <w:tc>
          <w:tcPr>
            <w:tcW w:w="6988" w:type="dxa"/>
            <w:tcBorders>
              <w:left w:val="nil"/>
              <w:right w:val="nil"/>
            </w:tcBorders>
            <w:shd w:val="clear" w:color="auto" w:fill="auto"/>
            <w:hideMark/>
          </w:tcPr>
          <w:p w14:paraId="1B2346ED" w14:textId="77777777" w:rsidR="00BC2ECF" w:rsidRPr="00BC2ECF" w:rsidRDefault="00BC2ECF" w:rsidP="00CF7AF9">
            <w:pPr>
              <w:spacing w:before="60" w:after="60"/>
              <w:rPr>
                <w:rFonts w:cs="Open Sans"/>
                <w:b/>
                <w:bCs/>
                <w:sz w:val="18"/>
                <w:szCs w:val="18"/>
              </w:rPr>
            </w:pPr>
            <w:r w:rsidRPr="00BC2ECF">
              <w:rPr>
                <w:rFonts w:cs="Open Sans"/>
                <w:b/>
                <w:bCs/>
                <w:color w:val="107896"/>
                <w:sz w:val="18"/>
                <w:szCs w:val="18"/>
              </w:rPr>
              <w:t>1.2B: Interest</w:t>
            </w:r>
          </w:p>
        </w:tc>
        <w:tc>
          <w:tcPr>
            <w:tcW w:w="1296" w:type="dxa"/>
            <w:tcBorders>
              <w:left w:val="nil"/>
              <w:right w:val="nil"/>
            </w:tcBorders>
            <w:shd w:val="clear" w:color="auto" w:fill="auto"/>
            <w:noWrap/>
            <w:vAlign w:val="bottom"/>
            <w:hideMark/>
          </w:tcPr>
          <w:p w14:paraId="3364BBE7" w14:textId="77777777" w:rsidR="00BC2ECF" w:rsidRPr="00BC2ECF" w:rsidRDefault="00BC2ECF" w:rsidP="00CF7AF9">
            <w:pPr>
              <w:spacing w:before="60" w:after="60"/>
              <w:rPr>
                <w:rFonts w:cs="Open Sans"/>
                <w:b/>
                <w:bCs/>
                <w:sz w:val="18"/>
                <w:szCs w:val="18"/>
                <w:u w:val="single"/>
              </w:rPr>
            </w:pPr>
          </w:p>
        </w:tc>
        <w:tc>
          <w:tcPr>
            <w:tcW w:w="1296" w:type="dxa"/>
            <w:tcBorders>
              <w:left w:val="nil"/>
              <w:right w:val="nil"/>
            </w:tcBorders>
            <w:shd w:val="clear" w:color="auto" w:fill="auto"/>
            <w:noWrap/>
            <w:vAlign w:val="bottom"/>
            <w:hideMark/>
          </w:tcPr>
          <w:p w14:paraId="3A896389" w14:textId="77777777" w:rsidR="00BC2ECF" w:rsidRPr="00BC2ECF" w:rsidRDefault="00BC2ECF" w:rsidP="00CF7AF9">
            <w:pPr>
              <w:spacing w:before="60" w:after="60"/>
              <w:jc w:val="right"/>
              <w:rPr>
                <w:rFonts w:cs="Open Sans"/>
                <w:b/>
                <w:bCs/>
                <w:sz w:val="18"/>
                <w:szCs w:val="18"/>
              </w:rPr>
            </w:pPr>
          </w:p>
        </w:tc>
      </w:tr>
      <w:tr w:rsidR="00BC2ECF" w:rsidRPr="00BC2ECF" w14:paraId="66B551A1" w14:textId="77777777" w:rsidTr="00E83BF7">
        <w:trPr>
          <w:trHeight w:val="240"/>
        </w:trPr>
        <w:tc>
          <w:tcPr>
            <w:tcW w:w="6988" w:type="dxa"/>
            <w:tcBorders>
              <w:top w:val="nil"/>
              <w:left w:val="nil"/>
              <w:bottom w:val="single" w:sz="4" w:space="0" w:color="auto"/>
              <w:right w:val="nil"/>
            </w:tcBorders>
            <w:shd w:val="clear" w:color="auto" w:fill="auto"/>
            <w:hideMark/>
          </w:tcPr>
          <w:p w14:paraId="2B7DABE6" w14:textId="77777777" w:rsidR="00BC2ECF" w:rsidRPr="00BC2ECF" w:rsidRDefault="00BC2ECF" w:rsidP="00CF7AF9">
            <w:pPr>
              <w:spacing w:before="60" w:after="60"/>
              <w:rPr>
                <w:rFonts w:cs="Open Sans"/>
                <w:sz w:val="18"/>
                <w:szCs w:val="18"/>
              </w:rPr>
            </w:pPr>
            <w:r w:rsidRPr="00BC2ECF">
              <w:rPr>
                <w:rFonts w:cs="Open Sans"/>
                <w:sz w:val="18"/>
                <w:szCs w:val="18"/>
              </w:rPr>
              <w:t>Deposits</w:t>
            </w:r>
          </w:p>
        </w:tc>
        <w:tc>
          <w:tcPr>
            <w:tcW w:w="1296" w:type="dxa"/>
            <w:tcBorders>
              <w:top w:val="nil"/>
              <w:left w:val="nil"/>
              <w:bottom w:val="single" w:sz="4" w:space="0" w:color="auto"/>
              <w:right w:val="nil"/>
            </w:tcBorders>
            <w:shd w:val="clear" w:color="auto" w:fill="auto"/>
            <w:noWrap/>
            <w:vAlign w:val="bottom"/>
            <w:hideMark/>
          </w:tcPr>
          <w:p w14:paraId="0F3854AC" w14:textId="77777777" w:rsidR="00BC2ECF" w:rsidRPr="00BC2ECF" w:rsidRDefault="00BC2ECF" w:rsidP="00CF7AF9">
            <w:pPr>
              <w:spacing w:before="60" w:after="60"/>
              <w:jc w:val="right"/>
              <w:rPr>
                <w:rFonts w:cs="Open Sans"/>
                <w:b/>
                <w:bCs/>
                <w:sz w:val="18"/>
                <w:szCs w:val="18"/>
              </w:rPr>
            </w:pPr>
            <w:r w:rsidRPr="00BC2ECF">
              <w:rPr>
                <w:rFonts w:cs="Open Sans"/>
                <w:b/>
                <w:bCs/>
                <w:sz w:val="18"/>
                <w:szCs w:val="18"/>
              </w:rPr>
              <w:t xml:space="preserve">40 </w:t>
            </w:r>
          </w:p>
        </w:tc>
        <w:tc>
          <w:tcPr>
            <w:tcW w:w="1296" w:type="dxa"/>
            <w:tcBorders>
              <w:top w:val="nil"/>
              <w:left w:val="nil"/>
              <w:bottom w:val="single" w:sz="4" w:space="0" w:color="auto"/>
              <w:right w:val="nil"/>
            </w:tcBorders>
            <w:shd w:val="clear" w:color="auto" w:fill="auto"/>
            <w:noWrap/>
            <w:vAlign w:val="bottom"/>
            <w:hideMark/>
          </w:tcPr>
          <w:p w14:paraId="7F151436" w14:textId="77777777" w:rsidR="00BC2ECF" w:rsidRPr="00BC2ECF" w:rsidRDefault="00BC2ECF" w:rsidP="00CF7AF9">
            <w:pPr>
              <w:spacing w:before="60" w:after="60"/>
              <w:jc w:val="right"/>
              <w:rPr>
                <w:rFonts w:cs="Open Sans"/>
                <w:sz w:val="18"/>
                <w:szCs w:val="18"/>
              </w:rPr>
            </w:pPr>
            <w:r w:rsidRPr="00BC2ECF">
              <w:rPr>
                <w:rFonts w:cs="Open Sans"/>
                <w:sz w:val="18"/>
                <w:szCs w:val="18"/>
              </w:rPr>
              <w:t xml:space="preserve">198 </w:t>
            </w:r>
          </w:p>
        </w:tc>
      </w:tr>
      <w:tr w:rsidR="00BC2ECF" w:rsidRPr="00BC2ECF" w14:paraId="036FA92B" w14:textId="77777777" w:rsidTr="00E83BF7">
        <w:trPr>
          <w:trHeight w:val="240"/>
        </w:trPr>
        <w:tc>
          <w:tcPr>
            <w:tcW w:w="6988" w:type="dxa"/>
            <w:tcBorders>
              <w:top w:val="single" w:sz="4" w:space="0" w:color="auto"/>
              <w:left w:val="nil"/>
              <w:bottom w:val="single" w:sz="4" w:space="0" w:color="auto"/>
              <w:right w:val="nil"/>
            </w:tcBorders>
            <w:shd w:val="clear" w:color="auto" w:fill="auto"/>
            <w:hideMark/>
          </w:tcPr>
          <w:p w14:paraId="55096AA0" w14:textId="77777777" w:rsidR="00BC2ECF" w:rsidRPr="00BC2ECF" w:rsidRDefault="00BC2ECF" w:rsidP="00CF7AF9">
            <w:pPr>
              <w:spacing w:before="60" w:after="60"/>
              <w:rPr>
                <w:rFonts w:cs="Open Sans"/>
                <w:b/>
                <w:bCs/>
                <w:sz w:val="18"/>
                <w:szCs w:val="18"/>
              </w:rPr>
            </w:pPr>
            <w:r w:rsidRPr="00BC2ECF">
              <w:rPr>
                <w:rFonts w:cs="Open Sans"/>
                <w:b/>
                <w:bCs/>
                <w:sz w:val="18"/>
                <w:szCs w:val="18"/>
              </w:rPr>
              <w:t>Total interest</w:t>
            </w:r>
          </w:p>
        </w:tc>
        <w:tc>
          <w:tcPr>
            <w:tcW w:w="1296" w:type="dxa"/>
            <w:tcBorders>
              <w:top w:val="single" w:sz="4" w:space="0" w:color="auto"/>
              <w:left w:val="nil"/>
              <w:bottom w:val="single" w:sz="4" w:space="0" w:color="auto"/>
              <w:right w:val="nil"/>
            </w:tcBorders>
            <w:shd w:val="clear" w:color="auto" w:fill="auto"/>
            <w:noWrap/>
            <w:vAlign w:val="bottom"/>
            <w:hideMark/>
          </w:tcPr>
          <w:p w14:paraId="654C4D7F" w14:textId="77777777" w:rsidR="00BC2ECF" w:rsidRPr="00BC2ECF" w:rsidRDefault="00BC2ECF" w:rsidP="00CF7AF9">
            <w:pPr>
              <w:spacing w:before="60" w:after="60"/>
              <w:jc w:val="right"/>
              <w:rPr>
                <w:rFonts w:cs="Open Sans"/>
                <w:b/>
                <w:bCs/>
                <w:sz w:val="18"/>
                <w:szCs w:val="18"/>
              </w:rPr>
            </w:pPr>
            <w:r w:rsidRPr="00BC2ECF">
              <w:rPr>
                <w:rFonts w:cs="Open Sans"/>
                <w:b/>
                <w:bCs/>
                <w:sz w:val="18"/>
                <w:szCs w:val="18"/>
              </w:rPr>
              <w:t xml:space="preserve">40 </w:t>
            </w:r>
          </w:p>
        </w:tc>
        <w:tc>
          <w:tcPr>
            <w:tcW w:w="1296" w:type="dxa"/>
            <w:tcBorders>
              <w:top w:val="single" w:sz="4" w:space="0" w:color="auto"/>
              <w:left w:val="nil"/>
              <w:bottom w:val="single" w:sz="4" w:space="0" w:color="auto"/>
              <w:right w:val="nil"/>
            </w:tcBorders>
            <w:shd w:val="clear" w:color="auto" w:fill="auto"/>
            <w:noWrap/>
            <w:vAlign w:val="bottom"/>
            <w:hideMark/>
          </w:tcPr>
          <w:p w14:paraId="3B45E504" w14:textId="77777777" w:rsidR="00BC2ECF" w:rsidRPr="00BC2ECF" w:rsidRDefault="00BC2ECF" w:rsidP="00CF7AF9">
            <w:pPr>
              <w:spacing w:before="60" w:after="60"/>
              <w:jc w:val="right"/>
              <w:rPr>
                <w:rFonts w:cs="Open Sans"/>
                <w:sz w:val="18"/>
                <w:szCs w:val="18"/>
              </w:rPr>
            </w:pPr>
            <w:r w:rsidRPr="00BC2ECF">
              <w:rPr>
                <w:rFonts w:cs="Open Sans"/>
                <w:sz w:val="18"/>
                <w:szCs w:val="18"/>
              </w:rPr>
              <w:t xml:space="preserve">198 </w:t>
            </w:r>
          </w:p>
        </w:tc>
      </w:tr>
    </w:tbl>
    <w:p w14:paraId="6DB97A82" w14:textId="77777777" w:rsidR="00BC2ECF" w:rsidRPr="00BC2ECF" w:rsidRDefault="00BC2ECF" w:rsidP="00BC2ECF">
      <w:pPr>
        <w:rPr>
          <w:sz w:val="18"/>
          <w:szCs w:val="18"/>
        </w:rPr>
      </w:pPr>
    </w:p>
    <w:p w14:paraId="7F9DCDA6" w14:textId="77777777" w:rsidR="00BC2ECF" w:rsidRPr="00BC2ECF" w:rsidRDefault="00BC2ECF" w:rsidP="00BC2ECF">
      <w:pPr>
        <w:spacing w:before="120" w:after="120"/>
        <w:rPr>
          <w:rFonts w:cs="Open Sans"/>
          <w:sz w:val="18"/>
          <w:szCs w:val="18"/>
          <w:lang w:val="en-US"/>
        </w:rPr>
      </w:pPr>
      <w:r w:rsidRPr="00BC2ECF">
        <w:rPr>
          <w:rFonts w:cs="Open Sans"/>
          <w:b/>
          <w:bCs/>
          <w:sz w:val="18"/>
          <w:szCs w:val="18"/>
        </w:rPr>
        <w:t>Accounting Policy</w:t>
      </w:r>
    </w:p>
    <w:p w14:paraId="63E76665" w14:textId="77777777" w:rsidR="00BC2ECF" w:rsidRPr="00BC2ECF" w:rsidRDefault="00BC2ECF" w:rsidP="00BC2ECF">
      <w:pPr>
        <w:spacing w:before="120" w:after="120"/>
        <w:rPr>
          <w:sz w:val="18"/>
          <w:szCs w:val="18"/>
          <w:lang w:val="en-US"/>
        </w:rPr>
      </w:pPr>
      <w:r w:rsidRPr="00BC2ECF">
        <w:rPr>
          <w:rFonts w:cs="Open Sans"/>
          <w:sz w:val="18"/>
          <w:szCs w:val="18"/>
        </w:rPr>
        <w:t>Interest revenue is recognised using the effective interest method.</w:t>
      </w:r>
    </w:p>
    <w:p w14:paraId="3F500BBB" w14:textId="77777777" w:rsidR="00BC2ECF" w:rsidRPr="00BC2ECF" w:rsidRDefault="00BC2ECF" w:rsidP="00BC2ECF">
      <w:pPr>
        <w:rPr>
          <w:sz w:val="18"/>
          <w:szCs w:val="18"/>
          <w:lang w:val="en-US"/>
        </w:rPr>
      </w:pPr>
    </w:p>
    <w:tbl>
      <w:tblPr>
        <w:tblW w:w="9580" w:type="dxa"/>
        <w:tblCellMar>
          <w:left w:w="70" w:type="dxa"/>
          <w:right w:w="70" w:type="dxa"/>
        </w:tblCellMar>
        <w:tblLook w:val="04A0" w:firstRow="1" w:lastRow="0" w:firstColumn="1" w:lastColumn="0" w:noHBand="0" w:noVBand="1"/>
      </w:tblPr>
      <w:tblGrid>
        <w:gridCol w:w="6988"/>
        <w:gridCol w:w="1296"/>
        <w:gridCol w:w="1296"/>
      </w:tblGrid>
      <w:tr w:rsidR="00BC2ECF" w:rsidRPr="00BC2ECF" w14:paraId="7072E233" w14:textId="77777777" w:rsidTr="00E83BF7">
        <w:trPr>
          <w:trHeight w:val="730"/>
          <w:tblHeader/>
        </w:trPr>
        <w:tc>
          <w:tcPr>
            <w:tcW w:w="6988" w:type="dxa"/>
            <w:tcBorders>
              <w:top w:val="single" w:sz="4" w:space="0" w:color="auto"/>
              <w:left w:val="nil"/>
              <w:bottom w:val="single" w:sz="18" w:space="0" w:color="auto"/>
              <w:right w:val="nil"/>
            </w:tcBorders>
            <w:shd w:val="clear" w:color="auto" w:fill="auto"/>
            <w:vAlign w:val="bottom"/>
            <w:hideMark/>
          </w:tcPr>
          <w:p w14:paraId="7CDED301" w14:textId="77777777" w:rsidR="00BC2ECF" w:rsidRPr="00BC2ECF" w:rsidRDefault="00BC2ECF" w:rsidP="002F11BF">
            <w:pPr>
              <w:spacing w:before="60" w:after="60"/>
              <w:rPr>
                <w:rFonts w:cs="Open Sans"/>
                <w:sz w:val="18"/>
                <w:szCs w:val="18"/>
                <w:lang w:val="en-US"/>
              </w:rPr>
            </w:pPr>
          </w:p>
        </w:tc>
        <w:tc>
          <w:tcPr>
            <w:tcW w:w="1296" w:type="dxa"/>
            <w:tcBorders>
              <w:top w:val="single" w:sz="4" w:space="0" w:color="auto"/>
              <w:left w:val="nil"/>
              <w:bottom w:val="single" w:sz="18" w:space="0" w:color="auto"/>
              <w:right w:val="nil"/>
            </w:tcBorders>
            <w:shd w:val="clear" w:color="auto" w:fill="auto"/>
            <w:noWrap/>
            <w:vAlign w:val="bottom"/>
            <w:hideMark/>
          </w:tcPr>
          <w:p w14:paraId="0B51D7E9" w14:textId="77777777" w:rsidR="00BC2ECF" w:rsidRPr="00BC2ECF" w:rsidRDefault="00BC2ECF" w:rsidP="002F11BF">
            <w:pPr>
              <w:spacing w:before="60" w:after="60"/>
              <w:jc w:val="right"/>
              <w:rPr>
                <w:rFonts w:cs="Open Sans"/>
                <w:b/>
                <w:bCs/>
                <w:sz w:val="18"/>
                <w:szCs w:val="18"/>
              </w:rPr>
            </w:pPr>
            <w:r w:rsidRPr="00BC2ECF">
              <w:rPr>
                <w:rFonts w:cs="Open Sans"/>
                <w:b/>
                <w:bCs/>
                <w:sz w:val="18"/>
                <w:szCs w:val="18"/>
              </w:rPr>
              <w:t>2020</w:t>
            </w:r>
          </w:p>
          <w:p w14:paraId="5DD4B393" w14:textId="77777777" w:rsidR="00BC2ECF" w:rsidRPr="00BC2ECF" w:rsidRDefault="00BC2ECF" w:rsidP="002F11BF">
            <w:pPr>
              <w:spacing w:before="60" w:after="60"/>
              <w:jc w:val="right"/>
              <w:rPr>
                <w:rFonts w:cs="Open Sans"/>
                <w:b/>
                <w:bCs/>
                <w:sz w:val="18"/>
                <w:szCs w:val="18"/>
              </w:rPr>
            </w:pPr>
            <w:r w:rsidRPr="00BC2ECF">
              <w:rPr>
                <w:rFonts w:cs="Open Sans"/>
                <w:b/>
                <w:bCs/>
                <w:sz w:val="18"/>
                <w:szCs w:val="18"/>
              </w:rPr>
              <w:t>$’000</w:t>
            </w:r>
          </w:p>
        </w:tc>
        <w:tc>
          <w:tcPr>
            <w:tcW w:w="1296" w:type="dxa"/>
            <w:tcBorders>
              <w:top w:val="single" w:sz="4" w:space="0" w:color="auto"/>
              <w:left w:val="nil"/>
              <w:bottom w:val="single" w:sz="18" w:space="0" w:color="auto"/>
              <w:right w:val="nil"/>
            </w:tcBorders>
            <w:shd w:val="clear" w:color="auto" w:fill="auto"/>
            <w:noWrap/>
            <w:vAlign w:val="bottom"/>
            <w:hideMark/>
          </w:tcPr>
          <w:p w14:paraId="43F9F581" w14:textId="77777777" w:rsidR="00BC2ECF" w:rsidRPr="00BC2ECF" w:rsidRDefault="00BC2ECF" w:rsidP="002F11BF">
            <w:pPr>
              <w:spacing w:before="60" w:after="60"/>
              <w:jc w:val="right"/>
              <w:rPr>
                <w:rFonts w:cs="Open Sans"/>
                <w:sz w:val="18"/>
                <w:szCs w:val="18"/>
              </w:rPr>
            </w:pPr>
            <w:r w:rsidRPr="00BC2ECF">
              <w:rPr>
                <w:rFonts w:cs="Open Sans"/>
                <w:sz w:val="18"/>
                <w:szCs w:val="18"/>
              </w:rPr>
              <w:t>2019</w:t>
            </w:r>
          </w:p>
          <w:p w14:paraId="674C2D4D" w14:textId="77777777" w:rsidR="00BC2ECF" w:rsidRPr="00BC2ECF" w:rsidRDefault="00BC2ECF" w:rsidP="002F11BF">
            <w:pPr>
              <w:spacing w:before="60" w:after="60"/>
              <w:jc w:val="right"/>
              <w:rPr>
                <w:rFonts w:cs="Open Sans"/>
                <w:sz w:val="18"/>
                <w:szCs w:val="18"/>
              </w:rPr>
            </w:pPr>
            <w:r w:rsidRPr="00BC2ECF">
              <w:rPr>
                <w:rFonts w:cs="Open Sans"/>
                <w:sz w:val="18"/>
                <w:szCs w:val="18"/>
              </w:rPr>
              <w:t>$’000</w:t>
            </w:r>
          </w:p>
        </w:tc>
      </w:tr>
      <w:tr w:rsidR="00BC2ECF" w:rsidRPr="00BC2ECF" w14:paraId="73C27288" w14:textId="77777777" w:rsidTr="00E83BF7">
        <w:trPr>
          <w:trHeight w:val="190"/>
        </w:trPr>
        <w:tc>
          <w:tcPr>
            <w:tcW w:w="6988" w:type="dxa"/>
            <w:tcBorders>
              <w:top w:val="single" w:sz="18" w:space="0" w:color="auto"/>
              <w:left w:val="nil"/>
              <w:bottom w:val="nil"/>
              <w:right w:val="nil"/>
            </w:tcBorders>
            <w:shd w:val="clear" w:color="auto" w:fill="auto"/>
            <w:vAlign w:val="bottom"/>
            <w:hideMark/>
          </w:tcPr>
          <w:p w14:paraId="025CA8B4" w14:textId="77777777" w:rsidR="00BC2ECF" w:rsidRPr="00BC2ECF" w:rsidRDefault="00BC2ECF" w:rsidP="002F11BF">
            <w:pPr>
              <w:spacing w:before="60" w:after="60"/>
              <w:rPr>
                <w:rFonts w:cs="Open Sans"/>
                <w:sz w:val="18"/>
                <w:szCs w:val="18"/>
              </w:rPr>
            </w:pPr>
          </w:p>
        </w:tc>
        <w:tc>
          <w:tcPr>
            <w:tcW w:w="1296" w:type="dxa"/>
            <w:tcBorders>
              <w:top w:val="single" w:sz="18" w:space="0" w:color="auto"/>
              <w:left w:val="nil"/>
              <w:bottom w:val="nil"/>
              <w:right w:val="nil"/>
            </w:tcBorders>
            <w:shd w:val="clear" w:color="auto" w:fill="auto"/>
            <w:vAlign w:val="bottom"/>
            <w:hideMark/>
          </w:tcPr>
          <w:p w14:paraId="37C0C3B4" w14:textId="77777777" w:rsidR="00BC2ECF" w:rsidRPr="00BC2ECF" w:rsidRDefault="00BC2ECF" w:rsidP="002F11BF">
            <w:pPr>
              <w:spacing w:before="60" w:after="60"/>
              <w:rPr>
                <w:rFonts w:cs="Open Sans"/>
                <w:sz w:val="18"/>
                <w:szCs w:val="18"/>
              </w:rPr>
            </w:pPr>
          </w:p>
        </w:tc>
        <w:tc>
          <w:tcPr>
            <w:tcW w:w="1296" w:type="dxa"/>
            <w:tcBorders>
              <w:top w:val="single" w:sz="18" w:space="0" w:color="auto"/>
              <w:left w:val="nil"/>
              <w:bottom w:val="nil"/>
              <w:right w:val="nil"/>
            </w:tcBorders>
            <w:shd w:val="clear" w:color="auto" w:fill="auto"/>
            <w:vAlign w:val="bottom"/>
            <w:hideMark/>
          </w:tcPr>
          <w:p w14:paraId="7920A0B7" w14:textId="77777777" w:rsidR="00BC2ECF" w:rsidRPr="00BC2ECF" w:rsidRDefault="00BC2ECF" w:rsidP="002F11BF">
            <w:pPr>
              <w:spacing w:before="60" w:after="60"/>
              <w:rPr>
                <w:rFonts w:cs="Open Sans"/>
                <w:sz w:val="18"/>
                <w:szCs w:val="18"/>
              </w:rPr>
            </w:pPr>
          </w:p>
        </w:tc>
      </w:tr>
      <w:tr w:rsidR="00BC2ECF" w:rsidRPr="00BC2ECF" w14:paraId="29BD0116" w14:textId="77777777" w:rsidTr="00E83BF7">
        <w:trPr>
          <w:trHeight w:val="240"/>
        </w:trPr>
        <w:tc>
          <w:tcPr>
            <w:tcW w:w="6988" w:type="dxa"/>
            <w:tcBorders>
              <w:top w:val="nil"/>
              <w:left w:val="nil"/>
              <w:bottom w:val="nil"/>
              <w:right w:val="nil"/>
            </w:tcBorders>
            <w:shd w:val="clear" w:color="auto" w:fill="auto"/>
            <w:hideMark/>
          </w:tcPr>
          <w:p w14:paraId="05B0B489" w14:textId="77777777" w:rsidR="00BC2ECF" w:rsidRPr="00BC2ECF" w:rsidRDefault="00BC2ECF" w:rsidP="002F11BF">
            <w:pPr>
              <w:spacing w:before="60" w:after="60"/>
              <w:rPr>
                <w:rFonts w:cs="Open Sans"/>
                <w:b/>
                <w:bCs/>
                <w:sz w:val="18"/>
                <w:szCs w:val="18"/>
              </w:rPr>
            </w:pPr>
            <w:r w:rsidRPr="00BC2ECF">
              <w:rPr>
                <w:rFonts w:cs="Open Sans"/>
                <w:b/>
                <w:bCs/>
                <w:color w:val="107896"/>
                <w:sz w:val="18"/>
                <w:szCs w:val="18"/>
              </w:rPr>
              <w:t>1.2C: Other Revenue</w:t>
            </w:r>
          </w:p>
        </w:tc>
        <w:tc>
          <w:tcPr>
            <w:tcW w:w="1296" w:type="dxa"/>
            <w:tcBorders>
              <w:top w:val="nil"/>
              <w:left w:val="nil"/>
              <w:bottom w:val="nil"/>
              <w:right w:val="nil"/>
            </w:tcBorders>
            <w:shd w:val="clear" w:color="auto" w:fill="auto"/>
            <w:vAlign w:val="bottom"/>
            <w:hideMark/>
          </w:tcPr>
          <w:p w14:paraId="670A9940" w14:textId="77777777" w:rsidR="00BC2ECF" w:rsidRPr="00BC2ECF" w:rsidRDefault="00BC2ECF" w:rsidP="002F11BF">
            <w:pPr>
              <w:spacing w:before="60" w:after="60"/>
              <w:rPr>
                <w:rFonts w:cs="Open Sans"/>
                <w:sz w:val="18"/>
                <w:szCs w:val="18"/>
                <w:u w:val="single"/>
              </w:rPr>
            </w:pPr>
          </w:p>
        </w:tc>
        <w:tc>
          <w:tcPr>
            <w:tcW w:w="1296" w:type="dxa"/>
            <w:tcBorders>
              <w:top w:val="nil"/>
              <w:left w:val="nil"/>
              <w:bottom w:val="nil"/>
              <w:right w:val="nil"/>
            </w:tcBorders>
            <w:shd w:val="clear" w:color="auto" w:fill="auto"/>
            <w:vAlign w:val="bottom"/>
            <w:hideMark/>
          </w:tcPr>
          <w:p w14:paraId="1CA60FE8" w14:textId="77777777" w:rsidR="00BC2ECF" w:rsidRPr="00BC2ECF" w:rsidRDefault="00BC2ECF" w:rsidP="002F11BF">
            <w:pPr>
              <w:spacing w:before="60" w:after="60"/>
              <w:rPr>
                <w:rFonts w:cs="Open Sans"/>
                <w:sz w:val="18"/>
                <w:szCs w:val="18"/>
              </w:rPr>
            </w:pPr>
          </w:p>
        </w:tc>
      </w:tr>
      <w:tr w:rsidR="00BC2ECF" w:rsidRPr="00BC2ECF" w14:paraId="567EB90A" w14:textId="77777777" w:rsidTr="00E83BF7">
        <w:trPr>
          <w:trHeight w:val="240"/>
        </w:trPr>
        <w:tc>
          <w:tcPr>
            <w:tcW w:w="6988" w:type="dxa"/>
            <w:tcBorders>
              <w:top w:val="nil"/>
              <w:left w:val="nil"/>
              <w:right w:val="nil"/>
            </w:tcBorders>
            <w:shd w:val="clear" w:color="auto" w:fill="auto"/>
            <w:noWrap/>
            <w:vAlign w:val="bottom"/>
            <w:hideMark/>
          </w:tcPr>
          <w:p w14:paraId="52DF7F9C" w14:textId="77777777" w:rsidR="00BC2ECF" w:rsidRPr="00BC2ECF" w:rsidRDefault="00BC2ECF" w:rsidP="002F11BF">
            <w:pPr>
              <w:spacing w:before="60" w:after="60"/>
              <w:rPr>
                <w:rFonts w:cs="Open Sans"/>
                <w:sz w:val="18"/>
                <w:szCs w:val="18"/>
              </w:rPr>
            </w:pPr>
            <w:r w:rsidRPr="00BC2ECF">
              <w:rPr>
                <w:rFonts w:cs="Open Sans"/>
                <w:sz w:val="18"/>
                <w:szCs w:val="18"/>
              </w:rPr>
              <w:t>Operating lease</w:t>
            </w:r>
          </w:p>
        </w:tc>
        <w:tc>
          <w:tcPr>
            <w:tcW w:w="1296" w:type="dxa"/>
            <w:tcBorders>
              <w:top w:val="nil"/>
              <w:left w:val="nil"/>
              <w:right w:val="nil"/>
            </w:tcBorders>
            <w:shd w:val="clear" w:color="auto" w:fill="auto"/>
            <w:noWrap/>
            <w:vAlign w:val="bottom"/>
            <w:hideMark/>
          </w:tcPr>
          <w:p w14:paraId="632F5C9C" w14:textId="77777777" w:rsidR="00BC2ECF" w:rsidRPr="00BC2ECF" w:rsidRDefault="00BC2ECF" w:rsidP="002F11BF">
            <w:pPr>
              <w:spacing w:before="60" w:after="60"/>
              <w:rPr>
                <w:rFonts w:cs="Open Sans"/>
                <w:sz w:val="18"/>
                <w:szCs w:val="18"/>
              </w:rPr>
            </w:pPr>
          </w:p>
        </w:tc>
        <w:tc>
          <w:tcPr>
            <w:tcW w:w="1296" w:type="dxa"/>
            <w:tcBorders>
              <w:top w:val="nil"/>
              <w:left w:val="nil"/>
              <w:right w:val="nil"/>
            </w:tcBorders>
            <w:shd w:val="clear" w:color="auto" w:fill="auto"/>
            <w:noWrap/>
            <w:vAlign w:val="bottom"/>
            <w:hideMark/>
          </w:tcPr>
          <w:p w14:paraId="2B00BDD1" w14:textId="77777777" w:rsidR="00BC2ECF" w:rsidRPr="00BC2ECF" w:rsidRDefault="00BC2ECF" w:rsidP="002F11BF">
            <w:pPr>
              <w:spacing w:before="60" w:after="60"/>
              <w:rPr>
                <w:rFonts w:cs="Open Sans"/>
                <w:sz w:val="18"/>
                <w:szCs w:val="18"/>
              </w:rPr>
            </w:pPr>
          </w:p>
        </w:tc>
      </w:tr>
      <w:tr w:rsidR="00BC2ECF" w:rsidRPr="00BC2ECF" w14:paraId="0B839830" w14:textId="77777777" w:rsidTr="00E83BF7">
        <w:trPr>
          <w:trHeight w:val="240"/>
        </w:trPr>
        <w:tc>
          <w:tcPr>
            <w:tcW w:w="6988" w:type="dxa"/>
            <w:tcBorders>
              <w:top w:val="nil"/>
              <w:left w:val="nil"/>
              <w:bottom w:val="single" w:sz="4" w:space="0" w:color="auto"/>
              <w:right w:val="nil"/>
            </w:tcBorders>
            <w:shd w:val="clear" w:color="auto" w:fill="auto"/>
            <w:noWrap/>
            <w:vAlign w:val="bottom"/>
            <w:hideMark/>
          </w:tcPr>
          <w:p w14:paraId="568DA4B9" w14:textId="77777777" w:rsidR="00BC2ECF" w:rsidRPr="00BC2ECF" w:rsidRDefault="00BC2ECF" w:rsidP="002F11BF">
            <w:pPr>
              <w:spacing w:before="60" w:after="60"/>
              <w:ind w:firstLineChars="100" w:firstLine="180"/>
              <w:rPr>
                <w:rFonts w:cs="Open Sans"/>
                <w:sz w:val="18"/>
                <w:szCs w:val="18"/>
              </w:rPr>
            </w:pPr>
            <w:r w:rsidRPr="00BC2ECF">
              <w:rPr>
                <w:rFonts w:cs="Open Sans"/>
                <w:sz w:val="18"/>
                <w:szCs w:val="18"/>
              </w:rPr>
              <w:t>Sub lease rental income</w:t>
            </w:r>
          </w:p>
        </w:tc>
        <w:tc>
          <w:tcPr>
            <w:tcW w:w="1296" w:type="dxa"/>
            <w:tcBorders>
              <w:top w:val="nil"/>
              <w:left w:val="nil"/>
              <w:bottom w:val="single" w:sz="4" w:space="0" w:color="auto"/>
              <w:right w:val="nil"/>
            </w:tcBorders>
            <w:shd w:val="clear" w:color="auto" w:fill="auto"/>
            <w:noWrap/>
            <w:vAlign w:val="bottom"/>
            <w:hideMark/>
          </w:tcPr>
          <w:p w14:paraId="12F54339" w14:textId="77777777" w:rsidR="00BC2ECF" w:rsidRPr="00BC2ECF" w:rsidRDefault="00BC2ECF" w:rsidP="002F11BF">
            <w:pPr>
              <w:spacing w:before="60" w:after="60"/>
              <w:jc w:val="right"/>
              <w:rPr>
                <w:rFonts w:cs="Open Sans"/>
                <w:b/>
                <w:bCs/>
                <w:sz w:val="18"/>
                <w:szCs w:val="18"/>
              </w:rPr>
            </w:pPr>
            <w:r w:rsidRPr="00BC2ECF">
              <w:rPr>
                <w:rFonts w:cs="Open Sans"/>
                <w:b/>
                <w:bCs/>
                <w:sz w:val="18"/>
                <w:szCs w:val="18"/>
              </w:rPr>
              <w:t xml:space="preserve">1,152 </w:t>
            </w:r>
          </w:p>
        </w:tc>
        <w:tc>
          <w:tcPr>
            <w:tcW w:w="1296" w:type="dxa"/>
            <w:tcBorders>
              <w:top w:val="nil"/>
              <w:left w:val="nil"/>
              <w:bottom w:val="single" w:sz="4" w:space="0" w:color="auto"/>
              <w:right w:val="nil"/>
            </w:tcBorders>
            <w:shd w:val="clear" w:color="auto" w:fill="auto"/>
            <w:noWrap/>
            <w:vAlign w:val="bottom"/>
            <w:hideMark/>
          </w:tcPr>
          <w:p w14:paraId="66209867" w14:textId="77777777" w:rsidR="00BC2ECF" w:rsidRPr="00BC2ECF" w:rsidRDefault="00BC2ECF" w:rsidP="002F11BF">
            <w:pPr>
              <w:spacing w:before="60" w:after="60"/>
              <w:jc w:val="right"/>
              <w:rPr>
                <w:rFonts w:cs="Open Sans"/>
                <w:sz w:val="18"/>
                <w:szCs w:val="18"/>
              </w:rPr>
            </w:pPr>
            <w:r w:rsidRPr="00BC2ECF">
              <w:rPr>
                <w:rFonts w:cs="Open Sans"/>
                <w:sz w:val="18"/>
                <w:szCs w:val="18"/>
              </w:rPr>
              <w:t xml:space="preserve">1,083 </w:t>
            </w:r>
          </w:p>
        </w:tc>
      </w:tr>
      <w:tr w:rsidR="00BC2ECF" w:rsidRPr="00BC2ECF" w14:paraId="5533D27E" w14:textId="77777777" w:rsidTr="00E83BF7">
        <w:trPr>
          <w:trHeight w:val="240"/>
        </w:trPr>
        <w:tc>
          <w:tcPr>
            <w:tcW w:w="6988" w:type="dxa"/>
            <w:tcBorders>
              <w:top w:val="single" w:sz="4" w:space="0" w:color="auto"/>
              <w:left w:val="nil"/>
              <w:bottom w:val="single" w:sz="4" w:space="0" w:color="auto"/>
              <w:right w:val="nil"/>
            </w:tcBorders>
            <w:shd w:val="clear" w:color="auto" w:fill="auto"/>
            <w:hideMark/>
          </w:tcPr>
          <w:p w14:paraId="52722B13" w14:textId="77777777" w:rsidR="00BC2ECF" w:rsidRPr="00BC2ECF" w:rsidRDefault="00BC2ECF" w:rsidP="002F11BF">
            <w:pPr>
              <w:spacing w:before="60" w:after="60"/>
              <w:rPr>
                <w:rFonts w:cs="Open Sans"/>
                <w:b/>
                <w:bCs/>
                <w:sz w:val="18"/>
                <w:szCs w:val="18"/>
              </w:rPr>
            </w:pPr>
            <w:r w:rsidRPr="00BC2ECF">
              <w:rPr>
                <w:rFonts w:cs="Open Sans"/>
                <w:b/>
                <w:bCs/>
                <w:sz w:val="18"/>
                <w:szCs w:val="18"/>
              </w:rPr>
              <w:t>Total rental income</w:t>
            </w:r>
          </w:p>
        </w:tc>
        <w:tc>
          <w:tcPr>
            <w:tcW w:w="1296" w:type="dxa"/>
            <w:tcBorders>
              <w:top w:val="single" w:sz="4" w:space="0" w:color="auto"/>
              <w:left w:val="nil"/>
              <w:bottom w:val="single" w:sz="4" w:space="0" w:color="auto"/>
              <w:right w:val="nil"/>
            </w:tcBorders>
            <w:shd w:val="clear" w:color="auto" w:fill="auto"/>
            <w:noWrap/>
            <w:vAlign w:val="bottom"/>
            <w:hideMark/>
          </w:tcPr>
          <w:p w14:paraId="00EB563E" w14:textId="77777777" w:rsidR="00BC2ECF" w:rsidRPr="00BC2ECF" w:rsidRDefault="00BC2ECF" w:rsidP="002F11BF">
            <w:pPr>
              <w:spacing w:before="60" w:after="60"/>
              <w:jc w:val="right"/>
              <w:rPr>
                <w:rFonts w:cs="Open Sans"/>
                <w:b/>
                <w:bCs/>
                <w:sz w:val="18"/>
                <w:szCs w:val="18"/>
              </w:rPr>
            </w:pPr>
            <w:r w:rsidRPr="00BC2ECF">
              <w:rPr>
                <w:rFonts w:cs="Open Sans"/>
                <w:b/>
                <w:bCs/>
                <w:sz w:val="18"/>
                <w:szCs w:val="18"/>
              </w:rPr>
              <w:t xml:space="preserve">1,152 </w:t>
            </w:r>
          </w:p>
        </w:tc>
        <w:tc>
          <w:tcPr>
            <w:tcW w:w="1296" w:type="dxa"/>
            <w:tcBorders>
              <w:top w:val="single" w:sz="4" w:space="0" w:color="auto"/>
              <w:left w:val="nil"/>
              <w:bottom w:val="single" w:sz="4" w:space="0" w:color="auto"/>
              <w:right w:val="nil"/>
            </w:tcBorders>
            <w:shd w:val="clear" w:color="auto" w:fill="auto"/>
            <w:noWrap/>
            <w:vAlign w:val="bottom"/>
            <w:hideMark/>
          </w:tcPr>
          <w:p w14:paraId="5F582FEF" w14:textId="77777777" w:rsidR="00BC2ECF" w:rsidRPr="00BC2ECF" w:rsidRDefault="00BC2ECF" w:rsidP="002F11BF">
            <w:pPr>
              <w:spacing w:before="60" w:after="60"/>
              <w:jc w:val="right"/>
              <w:rPr>
                <w:rFonts w:cs="Open Sans"/>
                <w:sz w:val="18"/>
                <w:szCs w:val="18"/>
              </w:rPr>
            </w:pPr>
            <w:r w:rsidRPr="00BC2ECF">
              <w:rPr>
                <w:rFonts w:cs="Open Sans"/>
                <w:sz w:val="18"/>
                <w:szCs w:val="18"/>
              </w:rPr>
              <w:t xml:space="preserve">1,083 </w:t>
            </w:r>
          </w:p>
        </w:tc>
      </w:tr>
      <w:tr w:rsidR="00BC2ECF" w:rsidRPr="00BC2ECF" w14:paraId="26675C18" w14:textId="77777777" w:rsidTr="00E83BF7">
        <w:trPr>
          <w:trHeight w:val="185"/>
        </w:trPr>
        <w:tc>
          <w:tcPr>
            <w:tcW w:w="6988" w:type="dxa"/>
            <w:tcBorders>
              <w:top w:val="single" w:sz="4" w:space="0" w:color="auto"/>
              <w:left w:val="nil"/>
              <w:bottom w:val="nil"/>
              <w:right w:val="nil"/>
            </w:tcBorders>
            <w:shd w:val="clear" w:color="auto" w:fill="auto"/>
            <w:hideMark/>
          </w:tcPr>
          <w:p w14:paraId="401F1BF1" w14:textId="77777777" w:rsidR="00BC2ECF" w:rsidRPr="00BC2ECF" w:rsidRDefault="00BC2ECF" w:rsidP="002F11BF">
            <w:pPr>
              <w:spacing w:before="60" w:after="60"/>
              <w:rPr>
                <w:rFonts w:cs="Open Sans"/>
                <w:sz w:val="18"/>
                <w:szCs w:val="18"/>
              </w:rPr>
            </w:pPr>
          </w:p>
        </w:tc>
        <w:tc>
          <w:tcPr>
            <w:tcW w:w="1296" w:type="dxa"/>
            <w:tcBorders>
              <w:top w:val="single" w:sz="4" w:space="0" w:color="auto"/>
              <w:left w:val="nil"/>
              <w:bottom w:val="nil"/>
              <w:right w:val="nil"/>
            </w:tcBorders>
            <w:shd w:val="clear" w:color="auto" w:fill="auto"/>
            <w:noWrap/>
            <w:vAlign w:val="bottom"/>
            <w:hideMark/>
          </w:tcPr>
          <w:p w14:paraId="047FC32C" w14:textId="77777777" w:rsidR="00BC2ECF" w:rsidRPr="00BC2ECF" w:rsidRDefault="00BC2ECF" w:rsidP="002F11BF">
            <w:pPr>
              <w:spacing w:before="60" w:after="60"/>
              <w:rPr>
                <w:rFonts w:cs="Open Sans"/>
                <w:sz w:val="18"/>
                <w:szCs w:val="18"/>
              </w:rPr>
            </w:pPr>
          </w:p>
        </w:tc>
        <w:tc>
          <w:tcPr>
            <w:tcW w:w="1296" w:type="dxa"/>
            <w:tcBorders>
              <w:top w:val="single" w:sz="4" w:space="0" w:color="auto"/>
              <w:left w:val="nil"/>
              <w:bottom w:val="nil"/>
              <w:right w:val="nil"/>
            </w:tcBorders>
            <w:shd w:val="clear" w:color="auto" w:fill="auto"/>
            <w:noWrap/>
            <w:vAlign w:val="bottom"/>
            <w:hideMark/>
          </w:tcPr>
          <w:p w14:paraId="346F2190" w14:textId="77777777" w:rsidR="00BC2ECF" w:rsidRPr="00BC2ECF" w:rsidRDefault="00BC2ECF" w:rsidP="002F11BF">
            <w:pPr>
              <w:spacing w:before="60" w:after="60"/>
              <w:rPr>
                <w:rFonts w:cs="Open Sans"/>
                <w:sz w:val="18"/>
                <w:szCs w:val="18"/>
              </w:rPr>
            </w:pPr>
          </w:p>
        </w:tc>
      </w:tr>
      <w:tr w:rsidR="00BC2ECF" w:rsidRPr="00BC2ECF" w14:paraId="02F66173" w14:textId="77777777" w:rsidTr="00E83BF7">
        <w:trPr>
          <w:trHeight w:val="240"/>
        </w:trPr>
        <w:tc>
          <w:tcPr>
            <w:tcW w:w="6988" w:type="dxa"/>
            <w:tcBorders>
              <w:top w:val="nil"/>
              <w:left w:val="nil"/>
              <w:bottom w:val="nil"/>
              <w:right w:val="nil"/>
            </w:tcBorders>
            <w:shd w:val="clear" w:color="auto" w:fill="auto"/>
            <w:hideMark/>
          </w:tcPr>
          <w:p w14:paraId="6644C2D5" w14:textId="77777777" w:rsidR="00BC2ECF" w:rsidRPr="00BC2ECF" w:rsidRDefault="00BC2ECF" w:rsidP="002F11BF">
            <w:pPr>
              <w:spacing w:before="60" w:after="60"/>
              <w:rPr>
                <w:rFonts w:cs="Open Sans"/>
                <w:b/>
                <w:bCs/>
                <w:sz w:val="18"/>
                <w:szCs w:val="18"/>
              </w:rPr>
            </w:pPr>
            <w:r w:rsidRPr="00BC2ECF">
              <w:rPr>
                <w:rFonts w:cs="Open Sans"/>
                <w:b/>
                <w:bCs/>
                <w:color w:val="107896"/>
                <w:sz w:val="18"/>
                <w:szCs w:val="18"/>
              </w:rPr>
              <w:t>1.2D: Other Revenue</w:t>
            </w:r>
          </w:p>
        </w:tc>
        <w:tc>
          <w:tcPr>
            <w:tcW w:w="1296" w:type="dxa"/>
            <w:tcBorders>
              <w:top w:val="nil"/>
              <w:left w:val="nil"/>
              <w:bottom w:val="nil"/>
              <w:right w:val="nil"/>
            </w:tcBorders>
            <w:shd w:val="clear" w:color="auto" w:fill="auto"/>
            <w:noWrap/>
            <w:vAlign w:val="bottom"/>
            <w:hideMark/>
          </w:tcPr>
          <w:p w14:paraId="76F35578" w14:textId="77777777" w:rsidR="00BC2ECF" w:rsidRPr="00BC2ECF" w:rsidRDefault="00BC2ECF" w:rsidP="002F11BF">
            <w:pPr>
              <w:spacing w:before="60" w:after="60"/>
              <w:rPr>
                <w:rFonts w:cs="Open Sans"/>
                <w:b/>
                <w:bCs/>
                <w:sz w:val="18"/>
                <w:szCs w:val="18"/>
                <w:u w:val="single"/>
              </w:rPr>
            </w:pPr>
          </w:p>
        </w:tc>
        <w:tc>
          <w:tcPr>
            <w:tcW w:w="1296" w:type="dxa"/>
            <w:tcBorders>
              <w:top w:val="nil"/>
              <w:left w:val="nil"/>
              <w:bottom w:val="nil"/>
              <w:right w:val="nil"/>
            </w:tcBorders>
            <w:shd w:val="clear" w:color="auto" w:fill="auto"/>
            <w:noWrap/>
            <w:vAlign w:val="bottom"/>
            <w:hideMark/>
          </w:tcPr>
          <w:p w14:paraId="7022D29A" w14:textId="77777777" w:rsidR="00BC2ECF" w:rsidRPr="00BC2ECF" w:rsidRDefault="00BC2ECF" w:rsidP="002F11BF">
            <w:pPr>
              <w:spacing w:before="60" w:after="60"/>
              <w:rPr>
                <w:rFonts w:cs="Open Sans"/>
                <w:sz w:val="18"/>
                <w:szCs w:val="18"/>
              </w:rPr>
            </w:pPr>
          </w:p>
        </w:tc>
      </w:tr>
      <w:tr w:rsidR="00BC2ECF" w:rsidRPr="00BC2ECF" w14:paraId="3D7C4275" w14:textId="77777777" w:rsidTr="00E83BF7">
        <w:trPr>
          <w:trHeight w:val="240"/>
        </w:trPr>
        <w:tc>
          <w:tcPr>
            <w:tcW w:w="6988" w:type="dxa"/>
            <w:tcBorders>
              <w:top w:val="nil"/>
              <w:left w:val="nil"/>
              <w:bottom w:val="nil"/>
              <w:right w:val="nil"/>
            </w:tcBorders>
            <w:shd w:val="clear" w:color="auto" w:fill="auto"/>
            <w:vAlign w:val="bottom"/>
            <w:hideMark/>
          </w:tcPr>
          <w:p w14:paraId="410523DD" w14:textId="77777777" w:rsidR="00BC2ECF" w:rsidRPr="00BC2ECF" w:rsidRDefault="00BC2ECF" w:rsidP="002F11BF">
            <w:pPr>
              <w:spacing w:before="60" w:after="60"/>
              <w:rPr>
                <w:rFonts w:cs="Open Sans"/>
                <w:sz w:val="18"/>
                <w:szCs w:val="18"/>
                <w:lang w:val="en-US"/>
              </w:rPr>
            </w:pPr>
            <w:r w:rsidRPr="00BC2ECF">
              <w:rPr>
                <w:rFonts w:cs="Open Sans"/>
                <w:sz w:val="18"/>
                <w:szCs w:val="18"/>
                <w:lang w:val="en-US"/>
              </w:rPr>
              <w:t>Resources received free of charge</w:t>
            </w:r>
          </w:p>
        </w:tc>
        <w:tc>
          <w:tcPr>
            <w:tcW w:w="1296" w:type="dxa"/>
            <w:tcBorders>
              <w:top w:val="nil"/>
              <w:left w:val="nil"/>
              <w:bottom w:val="nil"/>
              <w:right w:val="nil"/>
            </w:tcBorders>
            <w:shd w:val="clear" w:color="auto" w:fill="auto"/>
            <w:noWrap/>
            <w:vAlign w:val="bottom"/>
            <w:hideMark/>
          </w:tcPr>
          <w:p w14:paraId="7D3D99C5" w14:textId="77777777" w:rsidR="00BC2ECF" w:rsidRPr="00BC2ECF" w:rsidRDefault="00BC2ECF" w:rsidP="002F11BF">
            <w:pPr>
              <w:spacing w:before="60" w:after="60"/>
              <w:rPr>
                <w:rFonts w:cs="Open Sans"/>
                <w:sz w:val="18"/>
                <w:szCs w:val="18"/>
                <w:lang w:val="en-US"/>
              </w:rPr>
            </w:pPr>
          </w:p>
        </w:tc>
        <w:tc>
          <w:tcPr>
            <w:tcW w:w="1296" w:type="dxa"/>
            <w:tcBorders>
              <w:top w:val="nil"/>
              <w:left w:val="nil"/>
              <w:bottom w:val="nil"/>
              <w:right w:val="nil"/>
            </w:tcBorders>
            <w:shd w:val="clear" w:color="auto" w:fill="auto"/>
            <w:noWrap/>
            <w:vAlign w:val="bottom"/>
            <w:hideMark/>
          </w:tcPr>
          <w:p w14:paraId="3F410C28" w14:textId="77777777" w:rsidR="00BC2ECF" w:rsidRPr="00BC2ECF" w:rsidRDefault="00BC2ECF" w:rsidP="002F11BF">
            <w:pPr>
              <w:spacing w:before="60" w:after="60"/>
              <w:rPr>
                <w:rFonts w:cs="Open Sans"/>
                <w:sz w:val="18"/>
                <w:szCs w:val="18"/>
                <w:lang w:val="en-US"/>
              </w:rPr>
            </w:pPr>
          </w:p>
        </w:tc>
      </w:tr>
      <w:tr w:rsidR="00BC2ECF" w:rsidRPr="00BC2ECF" w14:paraId="4D4B72A1" w14:textId="77777777" w:rsidTr="00E83BF7">
        <w:trPr>
          <w:trHeight w:val="240"/>
        </w:trPr>
        <w:tc>
          <w:tcPr>
            <w:tcW w:w="6988" w:type="dxa"/>
            <w:tcBorders>
              <w:top w:val="nil"/>
              <w:left w:val="nil"/>
              <w:bottom w:val="nil"/>
              <w:right w:val="nil"/>
            </w:tcBorders>
            <w:shd w:val="clear" w:color="auto" w:fill="auto"/>
            <w:noWrap/>
            <w:vAlign w:val="bottom"/>
            <w:hideMark/>
          </w:tcPr>
          <w:p w14:paraId="630E59DE" w14:textId="77777777" w:rsidR="00BC2ECF" w:rsidRPr="00BC2ECF" w:rsidRDefault="00BC2ECF" w:rsidP="002F11BF">
            <w:pPr>
              <w:spacing w:before="60" w:after="60"/>
              <w:ind w:firstLineChars="100" w:firstLine="180"/>
              <w:rPr>
                <w:rFonts w:cs="Open Sans"/>
                <w:sz w:val="18"/>
                <w:szCs w:val="18"/>
              </w:rPr>
            </w:pPr>
            <w:r w:rsidRPr="00BC2ECF">
              <w:rPr>
                <w:rFonts w:cs="Open Sans"/>
                <w:sz w:val="18"/>
                <w:szCs w:val="18"/>
              </w:rPr>
              <w:t>Remuneration of auditors</w:t>
            </w:r>
          </w:p>
        </w:tc>
        <w:tc>
          <w:tcPr>
            <w:tcW w:w="1296" w:type="dxa"/>
            <w:tcBorders>
              <w:top w:val="nil"/>
              <w:left w:val="nil"/>
              <w:bottom w:val="nil"/>
              <w:right w:val="nil"/>
            </w:tcBorders>
            <w:shd w:val="clear" w:color="auto" w:fill="auto"/>
            <w:noWrap/>
            <w:vAlign w:val="bottom"/>
            <w:hideMark/>
          </w:tcPr>
          <w:p w14:paraId="389A91E9" w14:textId="77777777" w:rsidR="00BC2ECF" w:rsidRPr="00BC2ECF" w:rsidRDefault="00BC2ECF" w:rsidP="002F11BF">
            <w:pPr>
              <w:spacing w:before="60" w:after="60"/>
              <w:jc w:val="right"/>
              <w:rPr>
                <w:rFonts w:cs="Open Sans"/>
                <w:b/>
                <w:bCs/>
                <w:sz w:val="18"/>
                <w:szCs w:val="18"/>
              </w:rPr>
            </w:pPr>
            <w:r w:rsidRPr="00BC2ECF">
              <w:rPr>
                <w:rFonts w:cs="Open Sans"/>
                <w:b/>
                <w:bCs/>
                <w:sz w:val="18"/>
                <w:szCs w:val="18"/>
              </w:rPr>
              <w:t xml:space="preserve">46 </w:t>
            </w:r>
          </w:p>
        </w:tc>
        <w:tc>
          <w:tcPr>
            <w:tcW w:w="1296" w:type="dxa"/>
            <w:tcBorders>
              <w:top w:val="nil"/>
              <w:left w:val="nil"/>
              <w:bottom w:val="nil"/>
              <w:right w:val="nil"/>
            </w:tcBorders>
            <w:shd w:val="clear" w:color="auto" w:fill="auto"/>
            <w:noWrap/>
            <w:vAlign w:val="bottom"/>
            <w:hideMark/>
          </w:tcPr>
          <w:p w14:paraId="1CDC5F94" w14:textId="77777777" w:rsidR="00BC2ECF" w:rsidRPr="00BC2ECF" w:rsidRDefault="00BC2ECF" w:rsidP="002F11BF">
            <w:pPr>
              <w:spacing w:before="60" w:after="60"/>
              <w:jc w:val="right"/>
              <w:rPr>
                <w:rFonts w:cs="Open Sans"/>
                <w:sz w:val="18"/>
                <w:szCs w:val="18"/>
              </w:rPr>
            </w:pPr>
            <w:r w:rsidRPr="00BC2ECF">
              <w:rPr>
                <w:rFonts w:cs="Open Sans"/>
                <w:sz w:val="18"/>
                <w:szCs w:val="18"/>
              </w:rPr>
              <w:t xml:space="preserve">46 </w:t>
            </w:r>
          </w:p>
        </w:tc>
      </w:tr>
      <w:tr w:rsidR="00BC2ECF" w:rsidRPr="00BC2ECF" w14:paraId="7F979E29" w14:textId="77777777" w:rsidTr="00E83BF7">
        <w:trPr>
          <w:trHeight w:val="240"/>
        </w:trPr>
        <w:tc>
          <w:tcPr>
            <w:tcW w:w="6988" w:type="dxa"/>
            <w:tcBorders>
              <w:top w:val="nil"/>
              <w:left w:val="nil"/>
              <w:right w:val="nil"/>
            </w:tcBorders>
            <w:shd w:val="clear" w:color="auto" w:fill="auto"/>
            <w:noWrap/>
            <w:vAlign w:val="bottom"/>
            <w:hideMark/>
          </w:tcPr>
          <w:p w14:paraId="6279575D" w14:textId="77777777" w:rsidR="00BC2ECF" w:rsidRPr="00BC2ECF" w:rsidRDefault="00BC2ECF" w:rsidP="002F11BF">
            <w:pPr>
              <w:spacing w:before="60" w:after="60"/>
              <w:ind w:firstLineChars="100" w:firstLine="180"/>
              <w:rPr>
                <w:rFonts w:cs="Open Sans"/>
                <w:sz w:val="18"/>
                <w:szCs w:val="18"/>
              </w:rPr>
            </w:pPr>
            <w:r w:rsidRPr="00BC2ECF">
              <w:rPr>
                <w:rFonts w:cs="Open Sans"/>
                <w:sz w:val="18"/>
                <w:szCs w:val="18"/>
              </w:rPr>
              <w:t>Conference support</w:t>
            </w:r>
          </w:p>
        </w:tc>
        <w:tc>
          <w:tcPr>
            <w:tcW w:w="1296" w:type="dxa"/>
            <w:tcBorders>
              <w:top w:val="nil"/>
              <w:left w:val="nil"/>
              <w:right w:val="nil"/>
            </w:tcBorders>
            <w:shd w:val="clear" w:color="auto" w:fill="auto"/>
            <w:noWrap/>
            <w:vAlign w:val="bottom"/>
            <w:hideMark/>
          </w:tcPr>
          <w:p w14:paraId="6419728F" w14:textId="77777777" w:rsidR="00BC2ECF" w:rsidRPr="00BC2ECF" w:rsidRDefault="00BC2ECF" w:rsidP="002F11BF">
            <w:pPr>
              <w:spacing w:before="60" w:after="60"/>
              <w:jc w:val="right"/>
              <w:rPr>
                <w:rFonts w:cs="Open Sans"/>
                <w:b/>
                <w:bCs/>
                <w:sz w:val="18"/>
                <w:szCs w:val="18"/>
              </w:rPr>
            </w:pPr>
            <w:r w:rsidRPr="00BC2ECF">
              <w:rPr>
                <w:rFonts w:cs="Open Sans"/>
                <w:b/>
                <w:bCs/>
                <w:sz w:val="18"/>
                <w:szCs w:val="18"/>
              </w:rPr>
              <w:t xml:space="preserve"> -</w:t>
            </w:r>
          </w:p>
        </w:tc>
        <w:tc>
          <w:tcPr>
            <w:tcW w:w="1296" w:type="dxa"/>
            <w:tcBorders>
              <w:top w:val="nil"/>
              <w:left w:val="nil"/>
              <w:right w:val="nil"/>
            </w:tcBorders>
            <w:shd w:val="clear" w:color="auto" w:fill="auto"/>
            <w:noWrap/>
            <w:vAlign w:val="bottom"/>
            <w:hideMark/>
          </w:tcPr>
          <w:p w14:paraId="3F4CC7BE" w14:textId="77777777" w:rsidR="00BC2ECF" w:rsidRPr="00BC2ECF" w:rsidRDefault="00BC2ECF" w:rsidP="002F11BF">
            <w:pPr>
              <w:spacing w:before="60" w:after="60"/>
              <w:jc w:val="right"/>
              <w:rPr>
                <w:rFonts w:cs="Open Sans"/>
                <w:sz w:val="18"/>
                <w:szCs w:val="18"/>
              </w:rPr>
            </w:pPr>
            <w:r w:rsidRPr="00BC2ECF">
              <w:rPr>
                <w:rFonts w:cs="Open Sans"/>
                <w:sz w:val="18"/>
                <w:szCs w:val="18"/>
              </w:rPr>
              <w:t xml:space="preserve">50 </w:t>
            </w:r>
          </w:p>
        </w:tc>
      </w:tr>
      <w:tr w:rsidR="00BC2ECF" w:rsidRPr="00BC2ECF" w14:paraId="24D32C41" w14:textId="77777777" w:rsidTr="00E83BF7">
        <w:trPr>
          <w:trHeight w:val="240"/>
        </w:trPr>
        <w:tc>
          <w:tcPr>
            <w:tcW w:w="6988" w:type="dxa"/>
            <w:tcBorders>
              <w:top w:val="nil"/>
              <w:left w:val="nil"/>
              <w:bottom w:val="single" w:sz="4" w:space="0" w:color="auto"/>
              <w:right w:val="nil"/>
            </w:tcBorders>
            <w:shd w:val="clear" w:color="auto" w:fill="auto"/>
            <w:noWrap/>
            <w:vAlign w:val="bottom"/>
            <w:hideMark/>
          </w:tcPr>
          <w:p w14:paraId="769B7870" w14:textId="77777777" w:rsidR="00BC2ECF" w:rsidRPr="00BC2ECF" w:rsidRDefault="00BC2ECF" w:rsidP="002F11BF">
            <w:pPr>
              <w:spacing w:before="60" w:after="60"/>
              <w:ind w:firstLineChars="100" w:firstLine="180"/>
              <w:rPr>
                <w:rFonts w:cs="Open Sans"/>
                <w:sz w:val="18"/>
                <w:szCs w:val="18"/>
              </w:rPr>
            </w:pPr>
            <w:r w:rsidRPr="00BC2ECF">
              <w:rPr>
                <w:rFonts w:cs="Open Sans"/>
                <w:sz w:val="18"/>
                <w:szCs w:val="18"/>
              </w:rPr>
              <w:t>Other</w:t>
            </w:r>
          </w:p>
        </w:tc>
        <w:tc>
          <w:tcPr>
            <w:tcW w:w="1296" w:type="dxa"/>
            <w:tcBorders>
              <w:top w:val="nil"/>
              <w:left w:val="nil"/>
              <w:bottom w:val="single" w:sz="4" w:space="0" w:color="auto"/>
              <w:right w:val="nil"/>
            </w:tcBorders>
            <w:shd w:val="clear" w:color="auto" w:fill="auto"/>
            <w:noWrap/>
            <w:vAlign w:val="bottom"/>
            <w:hideMark/>
          </w:tcPr>
          <w:p w14:paraId="4568501B" w14:textId="77777777" w:rsidR="00BC2ECF" w:rsidRPr="00BC2ECF" w:rsidRDefault="00BC2ECF" w:rsidP="002F11BF">
            <w:pPr>
              <w:spacing w:before="60" w:after="60"/>
              <w:jc w:val="right"/>
              <w:rPr>
                <w:rFonts w:cs="Open Sans"/>
                <w:b/>
                <w:bCs/>
                <w:sz w:val="18"/>
                <w:szCs w:val="18"/>
              </w:rPr>
            </w:pPr>
            <w:r w:rsidRPr="00BC2ECF">
              <w:rPr>
                <w:rFonts w:cs="Open Sans"/>
                <w:b/>
                <w:bCs/>
                <w:sz w:val="18"/>
                <w:szCs w:val="18"/>
              </w:rPr>
              <w:t xml:space="preserve"> -</w:t>
            </w:r>
          </w:p>
        </w:tc>
        <w:tc>
          <w:tcPr>
            <w:tcW w:w="1296" w:type="dxa"/>
            <w:tcBorders>
              <w:top w:val="nil"/>
              <w:left w:val="nil"/>
              <w:bottom w:val="single" w:sz="4" w:space="0" w:color="auto"/>
              <w:right w:val="nil"/>
            </w:tcBorders>
            <w:shd w:val="clear" w:color="auto" w:fill="auto"/>
            <w:noWrap/>
            <w:vAlign w:val="bottom"/>
            <w:hideMark/>
          </w:tcPr>
          <w:p w14:paraId="4DD5F98B" w14:textId="77777777" w:rsidR="00BC2ECF" w:rsidRPr="00BC2ECF" w:rsidRDefault="00BC2ECF" w:rsidP="002F11BF">
            <w:pPr>
              <w:spacing w:before="60" w:after="60"/>
              <w:jc w:val="right"/>
              <w:rPr>
                <w:rFonts w:cs="Open Sans"/>
                <w:sz w:val="18"/>
                <w:szCs w:val="18"/>
              </w:rPr>
            </w:pPr>
            <w:r w:rsidRPr="00BC2ECF">
              <w:rPr>
                <w:rFonts w:cs="Open Sans"/>
                <w:sz w:val="18"/>
                <w:szCs w:val="18"/>
              </w:rPr>
              <w:t xml:space="preserve">7 </w:t>
            </w:r>
          </w:p>
        </w:tc>
      </w:tr>
      <w:tr w:rsidR="00BC2ECF" w:rsidRPr="00BC2ECF" w14:paraId="5E6FDEE5" w14:textId="77777777" w:rsidTr="00E83BF7">
        <w:trPr>
          <w:trHeight w:val="240"/>
        </w:trPr>
        <w:tc>
          <w:tcPr>
            <w:tcW w:w="6988" w:type="dxa"/>
            <w:tcBorders>
              <w:top w:val="single" w:sz="4" w:space="0" w:color="auto"/>
              <w:left w:val="nil"/>
              <w:bottom w:val="single" w:sz="4" w:space="0" w:color="auto"/>
              <w:right w:val="nil"/>
            </w:tcBorders>
            <w:shd w:val="clear" w:color="auto" w:fill="auto"/>
            <w:hideMark/>
          </w:tcPr>
          <w:p w14:paraId="54557C86" w14:textId="77777777" w:rsidR="00BC2ECF" w:rsidRPr="00BC2ECF" w:rsidRDefault="00BC2ECF" w:rsidP="002F11BF">
            <w:pPr>
              <w:spacing w:before="60" w:after="60"/>
              <w:rPr>
                <w:rFonts w:cs="Open Sans"/>
                <w:b/>
                <w:bCs/>
                <w:sz w:val="18"/>
                <w:szCs w:val="18"/>
              </w:rPr>
            </w:pPr>
            <w:r w:rsidRPr="00BC2ECF">
              <w:rPr>
                <w:rFonts w:cs="Open Sans"/>
                <w:b/>
                <w:bCs/>
                <w:sz w:val="18"/>
                <w:szCs w:val="18"/>
              </w:rPr>
              <w:t>Total other revenue</w:t>
            </w:r>
          </w:p>
        </w:tc>
        <w:tc>
          <w:tcPr>
            <w:tcW w:w="1296" w:type="dxa"/>
            <w:tcBorders>
              <w:top w:val="single" w:sz="4" w:space="0" w:color="auto"/>
              <w:left w:val="nil"/>
              <w:bottom w:val="single" w:sz="4" w:space="0" w:color="auto"/>
              <w:right w:val="nil"/>
            </w:tcBorders>
            <w:shd w:val="clear" w:color="auto" w:fill="auto"/>
            <w:noWrap/>
            <w:vAlign w:val="bottom"/>
            <w:hideMark/>
          </w:tcPr>
          <w:p w14:paraId="6E970262" w14:textId="77777777" w:rsidR="00BC2ECF" w:rsidRPr="00BC2ECF" w:rsidRDefault="00BC2ECF" w:rsidP="002F11BF">
            <w:pPr>
              <w:spacing w:before="60" w:after="60"/>
              <w:jc w:val="right"/>
              <w:rPr>
                <w:rFonts w:cs="Open Sans"/>
                <w:b/>
                <w:bCs/>
                <w:sz w:val="18"/>
                <w:szCs w:val="18"/>
              </w:rPr>
            </w:pPr>
            <w:r w:rsidRPr="00BC2ECF">
              <w:rPr>
                <w:rFonts w:cs="Open Sans"/>
                <w:b/>
                <w:bCs/>
                <w:sz w:val="18"/>
                <w:szCs w:val="18"/>
              </w:rPr>
              <w:t xml:space="preserve">46 </w:t>
            </w:r>
          </w:p>
        </w:tc>
        <w:tc>
          <w:tcPr>
            <w:tcW w:w="1296" w:type="dxa"/>
            <w:tcBorders>
              <w:top w:val="single" w:sz="4" w:space="0" w:color="auto"/>
              <w:left w:val="nil"/>
              <w:bottom w:val="single" w:sz="4" w:space="0" w:color="auto"/>
              <w:right w:val="nil"/>
            </w:tcBorders>
            <w:shd w:val="clear" w:color="auto" w:fill="auto"/>
            <w:noWrap/>
            <w:vAlign w:val="bottom"/>
            <w:hideMark/>
          </w:tcPr>
          <w:p w14:paraId="32436469" w14:textId="77777777" w:rsidR="00BC2ECF" w:rsidRPr="00BC2ECF" w:rsidRDefault="00BC2ECF" w:rsidP="002F11BF">
            <w:pPr>
              <w:spacing w:before="60" w:after="60"/>
              <w:jc w:val="right"/>
              <w:rPr>
                <w:rFonts w:cs="Open Sans"/>
                <w:sz w:val="18"/>
                <w:szCs w:val="18"/>
              </w:rPr>
            </w:pPr>
            <w:r w:rsidRPr="00BC2ECF">
              <w:rPr>
                <w:rFonts w:cs="Open Sans"/>
                <w:sz w:val="18"/>
                <w:szCs w:val="18"/>
              </w:rPr>
              <w:t xml:space="preserve">103 </w:t>
            </w:r>
          </w:p>
        </w:tc>
      </w:tr>
    </w:tbl>
    <w:p w14:paraId="04C6CD5D" w14:textId="77777777" w:rsidR="00BC2ECF" w:rsidRPr="00BC2ECF" w:rsidRDefault="00BC2ECF" w:rsidP="00BC2ECF">
      <w:pPr>
        <w:rPr>
          <w:sz w:val="18"/>
          <w:szCs w:val="18"/>
        </w:rPr>
      </w:pPr>
    </w:p>
    <w:p w14:paraId="59C117EA" w14:textId="77777777" w:rsidR="00BC2ECF" w:rsidRPr="00BC2ECF" w:rsidRDefault="00BC2ECF" w:rsidP="00BC2ECF">
      <w:pPr>
        <w:pStyle w:val="FSHeadingBodyBold"/>
        <w:rPr>
          <w:lang w:val="en-US"/>
        </w:rPr>
      </w:pPr>
      <w:r w:rsidRPr="00BC2ECF">
        <w:t>Accounting Policy</w:t>
      </w:r>
    </w:p>
    <w:p w14:paraId="5FBF4F83" w14:textId="77777777" w:rsidR="00BC2ECF" w:rsidRPr="00BC2ECF" w:rsidRDefault="00BC2ECF" w:rsidP="00BC2ECF">
      <w:pPr>
        <w:pStyle w:val="FSHeadingBodyItalics"/>
        <w:rPr>
          <w:lang w:val="en-US"/>
        </w:rPr>
      </w:pPr>
      <w:r w:rsidRPr="00BC2ECF">
        <w:t>Resources Received Free of Charge</w:t>
      </w:r>
    </w:p>
    <w:p w14:paraId="495A36D2" w14:textId="77777777" w:rsidR="00BC2ECF" w:rsidRPr="00BC2ECF" w:rsidRDefault="00BC2ECF" w:rsidP="00BC2ECF">
      <w:pPr>
        <w:rPr>
          <w:sz w:val="18"/>
          <w:szCs w:val="18"/>
          <w:lang w:val="en-US"/>
        </w:rPr>
      </w:pPr>
      <w:r w:rsidRPr="00BC2ECF">
        <w:rPr>
          <w:rFonts w:cs="Open Sans"/>
          <w:sz w:val="18"/>
          <w:szCs w:val="18"/>
        </w:rPr>
        <w:t>Resources received free of charge are recognised as revenue when, and only when, a fair value can be reliably determined and the services would have been purchased if they had not been donated. Use of those resources is recognised as an expense. Resources received free of charge are recorded as either revenue or gains depending on their nature.</w:t>
      </w:r>
    </w:p>
    <w:p w14:paraId="24F5F526" w14:textId="77777777" w:rsidR="00BC2ECF" w:rsidRPr="00BC2ECF" w:rsidRDefault="00BC2ECF" w:rsidP="00BC2ECF">
      <w:pPr>
        <w:rPr>
          <w:sz w:val="18"/>
          <w:szCs w:val="18"/>
          <w:lang w:val="en-US"/>
        </w:rPr>
      </w:pPr>
    </w:p>
    <w:p w14:paraId="0ACA8B00" w14:textId="77777777" w:rsidR="00BC2ECF" w:rsidRPr="00BC2ECF" w:rsidRDefault="00BC2ECF" w:rsidP="00BC2ECF">
      <w:pPr>
        <w:spacing w:before="0" w:after="0"/>
        <w:rPr>
          <w:sz w:val="18"/>
          <w:szCs w:val="18"/>
          <w:lang w:val="en-US"/>
        </w:rPr>
      </w:pPr>
      <w:r w:rsidRPr="00BC2ECF">
        <w:rPr>
          <w:sz w:val="18"/>
          <w:szCs w:val="18"/>
          <w:lang w:val="en-US"/>
        </w:rPr>
        <w:br w:type="page"/>
      </w:r>
    </w:p>
    <w:p w14:paraId="17432A76" w14:textId="77777777" w:rsidR="00BC2ECF" w:rsidRPr="00BC2ECF" w:rsidRDefault="00BC2ECF" w:rsidP="00BC2ECF">
      <w:pPr>
        <w:rPr>
          <w:sz w:val="18"/>
          <w:szCs w:val="18"/>
          <w:lang w:val="en-US"/>
        </w:rPr>
      </w:pPr>
    </w:p>
    <w:tbl>
      <w:tblPr>
        <w:tblW w:w="9580" w:type="dxa"/>
        <w:tblCellMar>
          <w:left w:w="70" w:type="dxa"/>
          <w:right w:w="70" w:type="dxa"/>
        </w:tblCellMar>
        <w:tblLook w:val="04A0" w:firstRow="1" w:lastRow="0" w:firstColumn="1" w:lastColumn="0" w:noHBand="0" w:noVBand="1"/>
      </w:tblPr>
      <w:tblGrid>
        <w:gridCol w:w="6988"/>
        <w:gridCol w:w="1296"/>
        <w:gridCol w:w="1296"/>
      </w:tblGrid>
      <w:tr w:rsidR="00BC2ECF" w:rsidRPr="00BC2ECF" w14:paraId="0A1BC5A3" w14:textId="77777777" w:rsidTr="00E83BF7">
        <w:trPr>
          <w:trHeight w:val="730"/>
          <w:tblHeader/>
        </w:trPr>
        <w:tc>
          <w:tcPr>
            <w:tcW w:w="6988" w:type="dxa"/>
            <w:tcBorders>
              <w:top w:val="single" w:sz="4" w:space="0" w:color="auto"/>
              <w:left w:val="nil"/>
              <w:bottom w:val="single" w:sz="18" w:space="0" w:color="auto"/>
              <w:right w:val="nil"/>
            </w:tcBorders>
            <w:shd w:val="clear" w:color="auto" w:fill="auto"/>
            <w:vAlign w:val="bottom"/>
            <w:hideMark/>
          </w:tcPr>
          <w:p w14:paraId="06C0B1D5" w14:textId="77777777" w:rsidR="00BC2ECF" w:rsidRPr="00BC2ECF" w:rsidRDefault="00BC2ECF" w:rsidP="003F13ED">
            <w:pPr>
              <w:spacing w:before="60" w:after="60"/>
              <w:rPr>
                <w:rFonts w:cs="Open Sans"/>
                <w:sz w:val="18"/>
                <w:szCs w:val="18"/>
                <w:lang w:val="en-US"/>
              </w:rPr>
            </w:pPr>
          </w:p>
        </w:tc>
        <w:tc>
          <w:tcPr>
            <w:tcW w:w="1296" w:type="dxa"/>
            <w:tcBorders>
              <w:top w:val="single" w:sz="4" w:space="0" w:color="auto"/>
              <w:left w:val="nil"/>
              <w:bottom w:val="single" w:sz="18" w:space="0" w:color="auto"/>
              <w:right w:val="nil"/>
            </w:tcBorders>
            <w:shd w:val="clear" w:color="auto" w:fill="auto"/>
            <w:noWrap/>
            <w:vAlign w:val="bottom"/>
            <w:hideMark/>
          </w:tcPr>
          <w:p w14:paraId="2972FE5D" w14:textId="77777777" w:rsidR="00BC2ECF" w:rsidRPr="00BC2ECF" w:rsidRDefault="00BC2ECF" w:rsidP="003F13ED">
            <w:pPr>
              <w:spacing w:before="60" w:after="60"/>
              <w:jc w:val="right"/>
              <w:rPr>
                <w:rFonts w:cs="Open Sans"/>
                <w:b/>
                <w:bCs/>
                <w:sz w:val="18"/>
                <w:szCs w:val="18"/>
              </w:rPr>
            </w:pPr>
            <w:r w:rsidRPr="00BC2ECF">
              <w:rPr>
                <w:rFonts w:cs="Open Sans"/>
                <w:b/>
                <w:bCs/>
                <w:sz w:val="18"/>
                <w:szCs w:val="18"/>
              </w:rPr>
              <w:t>2020</w:t>
            </w:r>
          </w:p>
          <w:p w14:paraId="3B95024A" w14:textId="77777777" w:rsidR="00BC2ECF" w:rsidRPr="00BC2ECF" w:rsidRDefault="00BC2ECF" w:rsidP="003F13ED">
            <w:pPr>
              <w:spacing w:before="60" w:after="60"/>
              <w:jc w:val="right"/>
              <w:rPr>
                <w:rFonts w:cs="Open Sans"/>
                <w:b/>
                <w:bCs/>
                <w:sz w:val="18"/>
                <w:szCs w:val="18"/>
              </w:rPr>
            </w:pPr>
            <w:r w:rsidRPr="00BC2ECF">
              <w:rPr>
                <w:rFonts w:cs="Open Sans"/>
                <w:b/>
                <w:bCs/>
                <w:sz w:val="18"/>
                <w:szCs w:val="18"/>
              </w:rPr>
              <w:t>$’000</w:t>
            </w:r>
          </w:p>
        </w:tc>
        <w:tc>
          <w:tcPr>
            <w:tcW w:w="1296" w:type="dxa"/>
            <w:tcBorders>
              <w:top w:val="single" w:sz="4" w:space="0" w:color="auto"/>
              <w:left w:val="nil"/>
              <w:bottom w:val="single" w:sz="18" w:space="0" w:color="auto"/>
              <w:right w:val="nil"/>
            </w:tcBorders>
            <w:shd w:val="clear" w:color="auto" w:fill="auto"/>
            <w:noWrap/>
            <w:vAlign w:val="bottom"/>
            <w:hideMark/>
          </w:tcPr>
          <w:p w14:paraId="5E8595D1" w14:textId="77777777" w:rsidR="00BC2ECF" w:rsidRPr="00BC2ECF" w:rsidRDefault="00BC2ECF" w:rsidP="003F13ED">
            <w:pPr>
              <w:spacing w:before="60" w:after="60"/>
              <w:jc w:val="right"/>
              <w:rPr>
                <w:rFonts w:cs="Open Sans"/>
                <w:sz w:val="18"/>
                <w:szCs w:val="18"/>
              </w:rPr>
            </w:pPr>
            <w:r w:rsidRPr="00BC2ECF">
              <w:rPr>
                <w:rFonts w:cs="Open Sans"/>
                <w:sz w:val="18"/>
                <w:szCs w:val="18"/>
              </w:rPr>
              <w:t>2019</w:t>
            </w:r>
          </w:p>
          <w:p w14:paraId="45D150F6" w14:textId="77777777" w:rsidR="00BC2ECF" w:rsidRPr="00BC2ECF" w:rsidRDefault="00BC2ECF" w:rsidP="003F13ED">
            <w:pPr>
              <w:spacing w:before="60" w:after="60"/>
              <w:jc w:val="right"/>
              <w:rPr>
                <w:rFonts w:cs="Open Sans"/>
                <w:sz w:val="18"/>
                <w:szCs w:val="18"/>
              </w:rPr>
            </w:pPr>
            <w:r w:rsidRPr="00BC2ECF">
              <w:rPr>
                <w:rFonts w:cs="Open Sans"/>
                <w:sz w:val="18"/>
                <w:szCs w:val="18"/>
              </w:rPr>
              <w:t>$’000</w:t>
            </w:r>
          </w:p>
        </w:tc>
      </w:tr>
      <w:tr w:rsidR="00BC2ECF" w:rsidRPr="00BC2ECF" w14:paraId="657A66C8" w14:textId="77777777" w:rsidTr="00E83BF7">
        <w:trPr>
          <w:trHeight w:val="260"/>
        </w:trPr>
        <w:tc>
          <w:tcPr>
            <w:tcW w:w="9580" w:type="dxa"/>
            <w:gridSpan w:val="3"/>
            <w:tcBorders>
              <w:left w:val="nil"/>
              <w:bottom w:val="nil"/>
              <w:right w:val="nil"/>
            </w:tcBorders>
            <w:shd w:val="clear" w:color="auto" w:fill="auto"/>
            <w:hideMark/>
          </w:tcPr>
          <w:p w14:paraId="6679B0A4" w14:textId="77777777" w:rsidR="00BC2ECF" w:rsidRPr="00BC2ECF" w:rsidRDefault="00BC2ECF" w:rsidP="003F13ED">
            <w:pPr>
              <w:spacing w:before="60" w:after="60"/>
              <w:jc w:val="right"/>
              <w:rPr>
                <w:rFonts w:cs="Open Sans"/>
                <w:sz w:val="18"/>
                <w:szCs w:val="18"/>
                <w:lang w:val="en-US"/>
              </w:rPr>
            </w:pPr>
          </w:p>
        </w:tc>
      </w:tr>
      <w:tr w:rsidR="00BC2ECF" w:rsidRPr="00BC2ECF" w14:paraId="5C39C940" w14:textId="77777777" w:rsidTr="00E83BF7">
        <w:trPr>
          <w:trHeight w:val="240"/>
        </w:trPr>
        <w:tc>
          <w:tcPr>
            <w:tcW w:w="6988" w:type="dxa"/>
            <w:tcBorders>
              <w:top w:val="nil"/>
              <w:left w:val="nil"/>
              <w:bottom w:val="nil"/>
              <w:right w:val="nil"/>
            </w:tcBorders>
            <w:shd w:val="clear" w:color="auto" w:fill="auto"/>
            <w:hideMark/>
          </w:tcPr>
          <w:p w14:paraId="23C5F361" w14:textId="77777777" w:rsidR="00BC2ECF" w:rsidRPr="00BC2ECF" w:rsidRDefault="00BC2ECF" w:rsidP="003F13ED">
            <w:pPr>
              <w:spacing w:before="60" w:after="60"/>
              <w:rPr>
                <w:rFonts w:cs="Open Sans"/>
                <w:b/>
                <w:bCs/>
                <w:color w:val="009560"/>
                <w:sz w:val="18"/>
                <w:szCs w:val="18"/>
              </w:rPr>
            </w:pPr>
            <w:r w:rsidRPr="00BC2ECF">
              <w:rPr>
                <w:rFonts w:cs="Open Sans"/>
                <w:b/>
                <w:bCs/>
                <w:color w:val="107896"/>
                <w:sz w:val="18"/>
                <w:szCs w:val="18"/>
              </w:rPr>
              <w:t>GAINS</w:t>
            </w:r>
          </w:p>
        </w:tc>
        <w:tc>
          <w:tcPr>
            <w:tcW w:w="1296" w:type="dxa"/>
            <w:tcBorders>
              <w:top w:val="nil"/>
              <w:left w:val="nil"/>
              <w:bottom w:val="nil"/>
              <w:right w:val="nil"/>
            </w:tcBorders>
            <w:shd w:val="clear" w:color="auto" w:fill="auto"/>
            <w:noWrap/>
            <w:vAlign w:val="bottom"/>
            <w:hideMark/>
          </w:tcPr>
          <w:p w14:paraId="7C169937" w14:textId="77777777" w:rsidR="00BC2ECF" w:rsidRPr="00BC2ECF" w:rsidRDefault="00BC2ECF" w:rsidP="003F13ED">
            <w:pPr>
              <w:spacing w:before="60" w:after="60"/>
              <w:rPr>
                <w:rFonts w:cs="Open Sans"/>
                <w:b/>
                <w:bCs/>
                <w:color w:val="009560"/>
                <w:sz w:val="18"/>
                <w:szCs w:val="18"/>
              </w:rPr>
            </w:pPr>
          </w:p>
        </w:tc>
        <w:tc>
          <w:tcPr>
            <w:tcW w:w="1296" w:type="dxa"/>
            <w:tcBorders>
              <w:top w:val="nil"/>
              <w:left w:val="nil"/>
              <w:bottom w:val="nil"/>
              <w:right w:val="nil"/>
            </w:tcBorders>
            <w:shd w:val="clear" w:color="auto" w:fill="auto"/>
            <w:noWrap/>
            <w:vAlign w:val="bottom"/>
            <w:hideMark/>
          </w:tcPr>
          <w:p w14:paraId="0A00D00A" w14:textId="77777777" w:rsidR="00BC2ECF" w:rsidRPr="00BC2ECF" w:rsidRDefault="00BC2ECF" w:rsidP="003F13ED">
            <w:pPr>
              <w:spacing w:before="60" w:after="60"/>
              <w:jc w:val="right"/>
              <w:rPr>
                <w:rFonts w:cs="Open Sans"/>
                <w:sz w:val="18"/>
                <w:szCs w:val="18"/>
              </w:rPr>
            </w:pPr>
          </w:p>
        </w:tc>
      </w:tr>
      <w:tr w:rsidR="00BC2ECF" w:rsidRPr="00BC2ECF" w14:paraId="5A01D8D0" w14:textId="77777777" w:rsidTr="00E83BF7">
        <w:trPr>
          <w:trHeight w:val="160"/>
        </w:trPr>
        <w:tc>
          <w:tcPr>
            <w:tcW w:w="6988" w:type="dxa"/>
            <w:tcBorders>
              <w:top w:val="nil"/>
              <w:left w:val="nil"/>
              <w:bottom w:val="nil"/>
              <w:right w:val="nil"/>
            </w:tcBorders>
            <w:shd w:val="clear" w:color="auto" w:fill="auto"/>
            <w:hideMark/>
          </w:tcPr>
          <w:p w14:paraId="2FEA903E" w14:textId="77777777" w:rsidR="00BC2ECF" w:rsidRPr="00BC2ECF" w:rsidRDefault="00BC2ECF" w:rsidP="003F13ED">
            <w:pPr>
              <w:spacing w:before="60" w:after="60"/>
              <w:rPr>
                <w:rFonts w:cs="Open Sans"/>
                <w:sz w:val="18"/>
                <w:szCs w:val="18"/>
              </w:rPr>
            </w:pPr>
          </w:p>
        </w:tc>
        <w:tc>
          <w:tcPr>
            <w:tcW w:w="1296" w:type="dxa"/>
            <w:tcBorders>
              <w:top w:val="nil"/>
              <w:left w:val="nil"/>
              <w:bottom w:val="nil"/>
              <w:right w:val="nil"/>
            </w:tcBorders>
            <w:shd w:val="clear" w:color="auto" w:fill="auto"/>
            <w:noWrap/>
            <w:vAlign w:val="bottom"/>
            <w:hideMark/>
          </w:tcPr>
          <w:p w14:paraId="54AC54E4" w14:textId="77777777" w:rsidR="00BC2ECF" w:rsidRPr="00BC2ECF" w:rsidRDefault="00BC2ECF" w:rsidP="003F13ED">
            <w:pPr>
              <w:spacing w:before="60" w:after="60"/>
              <w:rPr>
                <w:rFonts w:cs="Open Sans"/>
                <w:sz w:val="18"/>
                <w:szCs w:val="18"/>
              </w:rPr>
            </w:pPr>
          </w:p>
        </w:tc>
        <w:tc>
          <w:tcPr>
            <w:tcW w:w="1296" w:type="dxa"/>
            <w:tcBorders>
              <w:top w:val="nil"/>
              <w:left w:val="nil"/>
              <w:bottom w:val="nil"/>
              <w:right w:val="nil"/>
            </w:tcBorders>
            <w:shd w:val="clear" w:color="auto" w:fill="auto"/>
            <w:noWrap/>
            <w:vAlign w:val="bottom"/>
            <w:hideMark/>
          </w:tcPr>
          <w:p w14:paraId="72419BC5" w14:textId="77777777" w:rsidR="00BC2ECF" w:rsidRPr="00BC2ECF" w:rsidRDefault="00BC2ECF" w:rsidP="003F13ED">
            <w:pPr>
              <w:spacing w:before="60" w:after="60"/>
              <w:rPr>
                <w:rFonts w:cs="Open Sans"/>
                <w:sz w:val="18"/>
                <w:szCs w:val="18"/>
              </w:rPr>
            </w:pPr>
          </w:p>
        </w:tc>
      </w:tr>
      <w:tr w:rsidR="00BC2ECF" w:rsidRPr="00BC2ECF" w14:paraId="34C804A9" w14:textId="77777777" w:rsidTr="00E83BF7">
        <w:trPr>
          <w:trHeight w:val="240"/>
        </w:trPr>
        <w:tc>
          <w:tcPr>
            <w:tcW w:w="6988" w:type="dxa"/>
            <w:tcBorders>
              <w:top w:val="nil"/>
              <w:left w:val="nil"/>
              <w:bottom w:val="nil"/>
              <w:right w:val="nil"/>
            </w:tcBorders>
            <w:shd w:val="clear" w:color="auto" w:fill="auto"/>
            <w:hideMark/>
          </w:tcPr>
          <w:p w14:paraId="13E79455" w14:textId="77777777" w:rsidR="00BC2ECF" w:rsidRPr="00BC2ECF" w:rsidRDefault="00BC2ECF" w:rsidP="003F13ED">
            <w:pPr>
              <w:spacing w:before="60" w:after="60"/>
              <w:rPr>
                <w:rFonts w:cs="Open Sans"/>
                <w:b/>
                <w:bCs/>
                <w:sz w:val="18"/>
                <w:szCs w:val="18"/>
              </w:rPr>
            </w:pPr>
            <w:r w:rsidRPr="00BC2ECF">
              <w:rPr>
                <w:rFonts w:cs="Open Sans"/>
                <w:b/>
                <w:bCs/>
                <w:color w:val="107896"/>
                <w:sz w:val="18"/>
                <w:szCs w:val="18"/>
              </w:rPr>
              <w:t>1.2E: Other Gains</w:t>
            </w:r>
          </w:p>
        </w:tc>
        <w:tc>
          <w:tcPr>
            <w:tcW w:w="1296" w:type="dxa"/>
            <w:tcBorders>
              <w:top w:val="nil"/>
              <w:left w:val="nil"/>
              <w:bottom w:val="nil"/>
              <w:right w:val="nil"/>
            </w:tcBorders>
            <w:shd w:val="clear" w:color="auto" w:fill="auto"/>
            <w:noWrap/>
            <w:vAlign w:val="bottom"/>
            <w:hideMark/>
          </w:tcPr>
          <w:p w14:paraId="36324284" w14:textId="77777777" w:rsidR="00BC2ECF" w:rsidRPr="00BC2ECF" w:rsidRDefault="00BC2ECF" w:rsidP="003F13ED">
            <w:pPr>
              <w:spacing w:before="60" w:after="60"/>
              <w:rPr>
                <w:rFonts w:cs="Open Sans"/>
                <w:b/>
                <w:bCs/>
                <w:sz w:val="18"/>
                <w:szCs w:val="18"/>
                <w:u w:val="single"/>
              </w:rPr>
            </w:pPr>
          </w:p>
        </w:tc>
        <w:tc>
          <w:tcPr>
            <w:tcW w:w="1296" w:type="dxa"/>
            <w:tcBorders>
              <w:top w:val="nil"/>
              <w:left w:val="nil"/>
              <w:bottom w:val="nil"/>
              <w:right w:val="nil"/>
            </w:tcBorders>
            <w:shd w:val="clear" w:color="auto" w:fill="auto"/>
            <w:noWrap/>
            <w:vAlign w:val="bottom"/>
            <w:hideMark/>
          </w:tcPr>
          <w:p w14:paraId="412EA04A" w14:textId="77777777" w:rsidR="00BC2ECF" w:rsidRPr="00BC2ECF" w:rsidRDefault="00BC2ECF" w:rsidP="003F13ED">
            <w:pPr>
              <w:spacing w:before="60" w:after="60"/>
              <w:jc w:val="right"/>
              <w:rPr>
                <w:rFonts w:cs="Open Sans"/>
                <w:sz w:val="18"/>
                <w:szCs w:val="18"/>
              </w:rPr>
            </w:pPr>
          </w:p>
        </w:tc>
      </w:tr>
      <w:tr w:rsidR="00BC2ECF" w:rsidRPr="00BC2ECF" w14:paraId="56DCF253" w14:textId="77777777" w:rsidTr="00E83BF7">
        <w:trPr>
          <w:trHeight w:val="240"/>
        </w:trPr>
        <w:tc>
          <w:tcPr>
            <w:tcW w:w="6988" w:type="dxa"/>
            <w:tcBorders>
              <w:top w:val="nil"/>
              <w:left w:val="nil"/>
              <w:right w:val="nil"/>
            </w:tcBorders>
            <w:shd w:val="clear" w:color="auto" w:fill="auto"/>
            <w:vAlign w:val="bottom"/>
            <w:hideMark/>
          </w:tcPr>
          <w:p w14:paraId="78678FB2" w14:textId="77777777" w:rsidR="00BC2ECF" w:rsidRPr="00BC2ECF" w:rsidRDefault="00BC2ECF" w:rsidP="003F13ED">
            <w:pPr>
              <w:spacing w:before="60" w:after="60"/>
              <w:rPr>
                <w:rFonts w:cs="Open Sans"/>
                <w:sz w:val="18"/>
                <w:szCs w:val="18"/>
                <w:lang w:val="en-US"/>
              </w:rPr>
            </w:pPr>
            <w:r w:rsidRPr="00BC2ECF">
              <w:rPr>
                <w:rFonts w:cs="Open Sans"/>
                <w:sz w:val="18"/>
                <w:szCs w:val="18"/>
                <w:lang w:val="en-US"/>
              </w:rPr>
              <w:t>Gain on reduction of prior year provisionsì</w:t>
            </w:r>
          </w:p>
        </w:tc>
        <w:tc>
          <w:tcPr>
            <w:tcW w:w="1296" w:type="dxa"/>
            <w:tcBorders>
              <w:top w:val="nil"/>
              <w:left w:val="nil"/>
              <w:right w:val="nil"/>
            </w:tcBorders>
            <w:shd w:val="clear" w:color="auto" w:fill="auto"/>
            <w:noWrap/>
            <w:vAlign w:val="bottom"/>
            <w:hideMark/>
          </w:tcPr>
          <w:p w14:paraId="3800AABB" w14:textId="77777777" w:rsidR="00BC2ECF" w:rsidRPr="00BC2ECF" w:rsidRDefault="00BC2ECF" w:rsidP="003F13ED">
            <w:pPr>
              <w:spacing w:before="60" w:after="60"/>
              <w:jc w:val="right"/>
              <w:rPr>
                <w:rFonts w:cs="Open Sans"/>
                <w:b/>
                <w:bCs/>
                <w:sz w:val="18"/>
                <w:szCs w:val="18"/>
              </w:rPr>
            </w:pPr>
            <w:r w:rsidRPr="00BC2ECF">
              <w:rPr>
                <w:rFonts w:cs="Open Sans"/>
                <w:b/>
                <w:bCs/>
                <w:sz w:val="18"/>
                <w:szCs w:val="18"/>
                <w:lang w:val="en-US"/>
              </w:rPr>
              <w:t xml:space="preserve"> </w:t>
            </w:r>
            <w:r w:rsidRPr="00BC2ECF">
              <w:rPr>
                <w:rFonts w:cs="Open Sans"/>
                <w:b/>
                <w:bCs/>
                <w:sz w:val="18"/>
                <w:szCs w:val="18"/>
              </w:rPr>
              <w:t>-</w:t>
            </w:r>
          </w:p>
        </w:tc>
        <w:tc>
          <w:tcPr>
            <w:tcW w:w="1296" w:type="dxa"/>
            <w:tcBorders>
              <w:top w:val="nil"/>
              <w:left w:val="nil"/>
              <w:right w:val="nil"/>
            </w:tcBorders>
            <w:shd w:val="clear" w:color="auto" w:fill="auto"/>
            <w:noWrap/>
            <w:vAlign w:val="bottom"/>
            <w:hideMark/>
          </w:tcPr>
          <w:p w14:paraId="0CA2A692" w14:textId="77777777" w:rsidR="00BC2ECF" w:rsidRPr="00BC2ECF" w:rsidRDefault="00BC2ECF" w:rsidP="003F13ED">
            <w:pPr>
              <w:spacing w:before="60" w:after="60"/>
              <w:jc w:val="right"/>
              <w:rPr>
                <w:rFonts w:cs="Open Sans"/>
                <w:sz w:val="18"/>
                <w:szCs w:val="18"/>
              </w:rPr>
            </w:pPr>
            <w:r w:rsidRPr="00BC2ECF">
              <w:rPr>
                <w:rFonts w:cs="Open Sans"/>
                <w:sz w:val="18"/>
                <w:szCs w:val="18"/>
              </w:rPr>
              <w:t xml:space="preserve">32 </w:t>
            </w:r>
          </w:p>
        </w:tc>
      </w:tr>
      <w:tr w:rsidR="00BC2ECF" w:rsidRPr="00BC2ECF" w14:paraId="52DDDB52" w14:textId="77777777" w:rsidTr="00E83BF7">
        <w:trPr>
          <w:trHeight w:val="240"/>
        </w:trPr>
        <w:tc>
          <w:tcPr>
            <w:tcW w:w="6988" w:type="dxa"/>
            <w:tcBorders>
              <w:top w:val="nil"/>
              <w:left w:val="nil"/>
              <w:bottom w:val="single" w:sz="4" w:space="0" w:color="auto"/>
              <w:right w:val="nil"/>
            </w:tcBorders>
            <w:shd w:val="clear" w:color="auto" w:fill="auto"/>
            <w:vAlign w:val="bottom"/>
            <w:hideMark/>
          </w:tcPr>
          <w:p w14:paraId="75493856" w14:textId="77777777" w:rsidR="00BC2ECF" w:rsidRPr="00BC2ECF" w:rsidRDefault="00BC2ECF" w:rsidP="003F13ED">
            <w:pPr>
              <w:spacing w:before="60" w:after="60"/>
              <w:rPr>
                <w:rFonts w:cs="Open Sans"/>
                <w:sz w:val="18"/>
                <w:szCs w:val="18"/>
              </w:rPr>
            </w:pPr>
            <w:r w:rsidRPr="00BC2ECF">
              <w:rPr>
                <w:rFonts w:cs="Open Sans"/>
                <w:sz w:val="18"/>
                <w:szCs w:val="18"/>
              </w:rPr>
              <w:t>Other - Sale of assets</w:t>
            </w:r>
          </w:p>
        </w:tc>
        <w:tc>
          <w:tcPr>
            <w:tcW w:w="1296" w:type="dxa"/>
            <w:tcBorders>
              <w:top w:val="nil"/>
              <w:left w:val="nil"/>
              <w:bottom w:val="single" w:sz="4" w:space="0" w:color="auto"/>
              <w:right w:val="nil"/>
            </w:tcBorders>
            <w:shd w:val="clear" w:color="auto" w:fill="auto"/>
            <w:noWrap/>
            <w:vAlign w:val="bottom"/>
            <w:hideMark/>
          </w:tcPr>
          <w:p w14:paraId="15032173" w14:textId="77777777" w:rsidR="00BC2ECF" w:rsidRPr="00BC2ECF" w:rsidRDefault="00BC2ECF" w:rsidP="003F13ED">
            <w:pPr>
              <w:spacing w:before="60" w:after="60"/>
              <w:jc w:val="right"/>
              <w:rPr>
                <w:rFonts w:cs="Open Sans"/>
                <w:b/>
                <w:bCs/>
                <w:sz w:val="18"/>
                <w:szCs w:val="18"/>
              </w:rPr>
            </w:pPr>
            <w:r w:rsidRPr="00BC2ECF">
              <w:rPr>
                <w:rFonts w:cs="Open Sans"/>
                <w:b/>
                <w:bCs/>
                <w:sz w:val="18"/>
                <w:szCs w:val="18"/>
              </w:rPr>
              <w:t xml:space="preserve">1 </w:t>
            </w:r>
          </w:p>
        </w:tc>
        <w:tc>
          <w:tcPr>
            <w:tcW w:w="1296" w:type="dxa"/>
            <w:tcBorders>
              <w:top w:val="nil"/>
              <w:left w:val="nil"/>
              <w:bottom w:val="single" w:sz="4" w:space="0" w:color="auto"/>
              <w:right w:val="nil"/>
            </w:tcBorders>
            <w:shd w:val="clear" w:color="auto" w:fill="auto"/>
            <w:noWrap/>
            <w:vAlign w:val="bottom"/>
            <w:hideMark/>
          </w:tcPr>
          <w:p w14:paraId="3426E2F7" w14:textId="77777777" w:rsidR="00BC2ECF" w:rsidRPr="00BC2ECF" w:rsidRDefault="00BC2ECF" w:rsidP="003F13ED">
            <w:pPr>
              <w:spacing w:before="60" w:after="60"/>
              <w:jc w:val="right"/>
              <w:rPr>
                <w:rFonts w:cs="Open Sans"/>
                <w:sz w:val="18"/>
                <w:szCs w:val="18"/>
              </w:rPr>
            </w:pPr>
            <w:r w:rsidRPr="00BC2ECF">
              <w:rPr>
                <w:rFonts w:cs="Open Sans"/>
                <w:sz w:val="18"/>
                <w:szCs w:val="18"/>
              </w:rPr>
              <w:t xml:space="preserve">1 </w:t>
            </w:r>
          </w:p>
        </w:tc>
      </w:tr>
      <w:tr w:rsidR="00BC2ECF" w:rsidRPr="00BC2ECF" w14:paraId="3E8A00DB" w14:textId="77777777" w:rsidTr="00E83BF7">
        <w:trPr>
          <w:trHeight w:val="240"/>
        </w:trPr>
        <w:tc>
          <w:tcPr>
            <w:tcW w:w="6988" w:type="dxa"/>
            <w:tcBorders>
              <w:top w:val="single" w:sz="4" w:space="0" w:color="auto"/>
              <w:left w:val="nil"/>
              <w:bottom w:val="single" w:sz="4" w:space="0" w:color="auto"/>
              <w:right w:val="nil"/>
            </w:tcBorders>
            <w:shd w:val="clear" w:color="auto" w:fill="auto"/>
            <w:hideMark/>
          </w:tcPr>
          <w:p w14:paraId="2433BE78" w14:textId="77777777" w:rsidR="00BC2ECF" w:rsidRPr="00BC2ECF" w:rsidRDefault="00BC2ECF" w:rsidP="003F13ED">
            <w:pPr>
              <w:spacing w:before="60" w:after="60"/>
              <w:rPr>
                <w:rFonts w:cs="Open Sans"/>
                <w:b/>
                <w:bCs/>
                <w:sz w:val="18"/>
                <w:szCs w:val="18"/>
              </w:rPr>
            </w:pPr>
            <w:r w:rsidRPr="00BC2ECF">
              <w:rPr>
                <w:rFonts w:cs="Open Sans"/>
                <w:b/>
                <w:bCs/>
                <w:sz w:val="18"/>
                <w:szCs w:val="18"/>
              </w:rPr>
              <w:t>Total other gains</w:t>
            </w:r>
          </w:p>
        </w:tc>
        <w:tc>
          <w:tcPr>
            <w:tcW w:w="1296" w:type="dxa"/>
            <w:tcBorders>
              <w:top w:val="single" w:sz="4" w:space="0" w:color="auto"/>
              <w:left w:val="nil"/>
              <w:bottom w:val="single" w:sz="4" w:space="0" w:color="auto"/>
              <w:right w:val="nil"/>
            </w:tcBorders>
            <w:shd w:val="clear" w:color="auto" w:fill="auto"/>
            <w:noWrap/>
            <w:vAlign w:val="bottom"/>
            <w:hideMark/>
          </w:tcPr>
          <w:p w14:paraId="701EC7B9" w14:textId="77777777" w:rsidR="00BC2ECF" w:rsidRPr="00BC2ECF" w:rsidRDefault="00BC2ECF" w:rsidP="003F13ED">
            <w:pPr>
              <w:spacing w:before="60" w:after="60"/>
              <w:jc w:val="right"/>
              <w:rPr>
                <w:rFonts w:cs="Open Sans"/>
                <w:b/>
                <w:bCs/>
                <w:sz w:val="18"/>
                <w:szCs w:val="18"/>
              </w:rPr>
            </w:pPr>
            <w:r w:rsidRPr="00BC2ECF">
              <w:rPr>
                <w:rFonts w:cs="Open Sans"/>
                <w:b/>
                <w:bCs/>
                <w:sz w:val="18"/>
                <w:szCs w:val="18"/>
              </w:rPr>
              <w:t xml:space="preserve">1 </w:t>
            </w:r>
          </w:p>
        </w:tc>
        <w:tc>
          <w:tcPr>
            <w:tcW w:w="1296" w:type="dxa"/>
            <w:tcBorders>
              <w:top w:val="single" w:sz="4" w:space="0" w:color="auto"/>
              <w:left w:val="nil"/>
              <w:bottom w:val="single" w:sz="4" w:space="0" w:color="auto"/>
              <w:right w:val="nil"/>
            </w:tcBorders>
            <w:shd w:val="clear" w:color="auto" w:fill="auto"/>
            <w:noWrap/>
            <w:vAlign w:val="bottom"/>
            <w:hideMark/>
          </w:tcPr>
          <w:p w14:paraId="67E10502" w14:textId="77777777" w:rsidR="00BC2ECF" w:rsidRPr="00BC2ECF" w:rsidRDefault="00BC2ECF" w:rsidP="003F13ED">
            <w:pPr>
              <w:spacing w:before="60" w:after="60"/>
              <w:jc w:val="right"/>
              <w:rPr>
                <w:rFonts w:cs="Open Sans"/>
                <w:sz w:val="18"/>
                <w:szCs w:val="18"/>
              </w:rPr>
            </w:pPr>
            <w:r w:rsidRPr="00BC2ECF">
              <w:rPr>
                <w:rFonts w:cs="Open Sans"/>
                <w:sz w:val="18"/>
                <w:szCs w:val="18"/>
              </w:rPr>
              <w:t xml:space="preserve">33 </w:t>
            </w:r>
          </w:p>
        </w:tc>
      </w:tr>
    </w:tbl>
    <w:p w14:paraId="4F4FB750" w14:textId="77777777" w:rsidR="00BC2ECF" w:rsidRPr="00BC2ECF" w:rsidRDefault="00BC2ECF" w:rsidP="00BC2ECF">
      <w:pPr>
        <w:rPr>
          <w:sz w:val="18"/>
          <w:szCs w:val="18"/>
        </w:rPr>
      </w:pPr>
    </w:p>
    <w:p w14:paraId="4038452A" w14:textId="77777777" w:rsidR="00BC2ECF" w:rsidRPr="00BC2ECF" w:rsidRDefault="00BC2ECF" w:rsidP="00BC2ECF">
      <w:pPr>
        <w:pStyle w:val="FSHeadingBodyBold"/>
        <w:rPr>
          <w:lang w:val="en-US"/>
        </w:rPr>
      </w:pPr>
      <w:r w:rsidRPr="00BC2ECF">
        <w:t>Accounting Policy</w:t>
      </w:r>
    </w:p>
    <w:p w14:paraId="49C23293" w14:textId="77777777" w:rsidR="00BC2ECF" w:rsidRPr="00BC2ECF" w:rsidRDefault="00BC2ECF" w:rsidP="00BC2ECF">
      <w:pPr>
        <w:pStyle w:val="FSHeadingBodyItalics"/>
        <w:rPr>
          <w:lang w:val="en-US"/>
        </w:rPr>
      </w:pPr>
      <w:r w:rsidRPr="00BC2ECF">
        <w:t>Other Gains</w:t>
      </w:r>
    </w:p>
    <w:p w14:paraId="3A1B14D5" w14:textId="77777777" w:rsidR="00BC2ECF" w:rsidRPr="00BC2ECF" w:rsidRDefault="00BC2ECF" w:rsidP="00BC2ECF">
      <w:pPr>
        <w:spacing w:before="120" w:after="120"/>
        <w:rPr>
          <w:rFonts w:cs="Open Sans"/>
          <w:sz w:val="18"/>
          <w:szCs w:val="18"/>
          <w:lang w:val="en-US"/>
        </w:rPr>
      </w:pPr>
      <w:r w:rsidRPr="00BC2ECF">
        <w:rPr>
          <w:rFonts w:cs="Open Sans"/>
          <w:sz w:val="18"/>
          <w:szCs w:val="18"/>
        </w:rPr>
        <w:t>Gains on the reduction of prior year provisions are recognised at their nominal value as gains, when, and only when, the original provision for services has been determined to no longer be required.</w:t>
      </w:r>
    </w:p>
    <w:p w14:paraId="3BFB0AA4" w14:textId="77777777" w:rsidR="00BC2ECF" w:rsidRPr="00BC2ECF" w:rsidRDefault="00BC2ECF" w:rsidP="00BC2ECF">
      <w:pPr>
        <w:pStyle w:val="FSHeadingBodyItalics"/>
        <w:rPr>
          <w:lang w:val="en-US"/>
        </w:rPr>
      </w:pPr>
      <w:r w:rsidRPr="00BC2ECF">
        <w:t>Sale of Assets</w:t>
      </w:r>
    </w:p>
    <w:p w14:paraId="28D4188F" w14:textId="77777777" w:rsidR="00BC2ECF" w:rsidRPr="00BC2ECF" w:rsidRDefault="00BC2ECF" w:rsidP="00BC2ECF">
      <w:pPr>
        <w:rPr>
          <w:sz w:val="18"/>
          <w:szCs w:val="18"/>
          <w:lang w:val="en-US"/>
        </w:rPr>
      </w:pPr>
      <w:r w:rsidRPr="00BC2ECF">
        <w:rPr>
          <w:rFonts w:cs="Open Sans"/>
          <w:sz w:val="18"/>
          <w:szCs w:val="18"/>
        </w:rPr>
        <w:t>Gains from disposal of assets are recognised when control of the asset has passed to the buyer.</w:t>
      </w:r>
    </w:p>
    <w:p w14:paraId="6BBEFDC3" w14:textId="77777777" w:rsidR="00BC2ECF" w:rsidRPr="00BC2ECF" w:rsidRDefault="00BC2ECF" w:rsidP="00BC2ECF">
      <w:pPr>
        <w:rPr>
          <w:sz w:val="18"/>
          <w:szCs w:val="18"/>
          <w:lang w:val="en-US"/>
        </w:rPr>
      </w:pPr>
    </w:p>
    <w:tbl>
      <w:tblPr>
        <w:tblW w:w="9580" w:type="dxa"/>
        <w:tblCellMar>
          <w:left w:w="70" w:type="dxa"/>
          <w:right w:w="70" w:type="dxa"/>
        </w:tblCellMar>
        <w:tblLook w:val="04A0" w:firstRow="1" w:lastRow="0" w:firstColumn="1" w:lastColumn="0" w:noHBand="0" w:noVBand="1"/>
      </w:tblPr>
      <w:tblGrid>
        <w:gridCol w:w="6988"/>
        <w:gridCol w:w="1296"/>
        <w:gridCol w:w="1296"/>
      </w:tblGrid>
      <w:tr w:rsidR="00BC2ECF" w:rsidRPr="00BC2ECF" w14:paraId="48B0B62C" w14:textId="77777777" w:rsidTr="00E83BF7">
        <w:trPr>
          <w:trHeight w:val="730"/>
          <w:tblHeader/>
        </w:trPr>
        <w:tc>
          <w:tcPr>
            <w:tcW w:w="6988" w:type="dxa"/>
            <w:tcBorders>
              <w:top w:val="single" w:sz="4" w:space="0" w:color="auto"/>
              <w:left w:val="nil"/>
              <w:bottom w:val="single" w:sz="18" w:space="0" w:color="auto"/>
              <w:right w:val="nil"/>
            </w:tcBorders>
            <w:shd w:val="clear" w:color="auto" w:fill="auto"/>
            <w:vAlign w:val="bottom"/>
            <w:hideMark/>
          </w:tcPr>
          <w:p w14:paraId="191A1D8D" w14:textId="77777777" w:rsidR="00BC2ECF" w:rsidRPr="00BC2ECF" w:rsidRDefault="00BC2ECF" w:rsidP="003F13ED">
            <w:pPr>
              <w:spacing w:before="60" w:after="60"/>
              <w:rPr>
                <w:rFonts w:cs="Open Sans"/>
                <w:sz w:val="18"/>
                <w:szCs w:val="18"/>
                <w:lang w:val="en-US"/>
              </w:rPr>
            </w:pPr>
          </w:p>
        </w:tc>
        <w:tc>
          <w:tcPr>
            <w:tcW w:w="1296" w:type="dxa"/>
            <w:tcBorders>
              <w:top w:val="single" w:sz="4" w:space="0" w:color="auto"/>
              <w:left w:val="nil"/>
              <w:bottom w:val="single" w:sz="18" w:space="0" w:color="auto"/>
              <w:right w:val="nil"/>
            </w:tcBorders>
            <w:shd w:val="clear" w:color="auto" w:fill="auto"/>
            <w:noWrap/>
            <w:vAlign w:val="bottom"/>
            <w:hideMark/>
          </w:tcPr>
          <w:p w14:paraId="19EC5981" w14:textId="77777777" w:rsidR="00BC2ECF" w:rsidRPr="00BC2ECF" w:rsidRDefault="00BC2ECF" w:rsidP="003F13ED">
            <w:pPr>
              <w:spacing w:before="60" w:after="60"/>
              <w:jc w:val="right"/>
              <w:rPr>
                <w:rFonts w:cs="Open Sans"/>
                <w:b/>
                <w:bCs/>
                <w:sz w:val="18"/>
                <w:szCs w:val="18"/>
              </w:rPr>
            </w:pPr>
            <w:r w:rsidRPr="00BC2ECF">
              <w:rPr>
                <w:rFonts w:cs="Open Sans"/>
                <w:b/>
                <w:bCs/>
                <w:sz w:val="18"/>
                <w:szCs w:val="18"/>
              </w:rPr>
              <w:t>2020</w:t>
            </w:r>
          </w:p>
          <w:p w14:paraId="1B3274F2" w14:textId="77777777" w:rsidR="00BC2ECF" w:rsidRPr="00BC2ECF" w:rsidRDefault="00BC2ECF" w:rsidP="003F13ED">
            <w:pPr>
              <w:spacing w:before="60" w:after="60"/>
              <w:jc w:val="right"/>
              <w:rPr>
                <w:rFonts w:cs="Open Sans"/>
                <w:b/>
                <w:bCs/>
                <w:sz w:val="18"/>
                <w:szCs w:val="18"/>
              </w:rPr>
            </w:pPr>
            <w:r w:rsidRPr="00BC2ECF">
              <w:rPr>
                <w:rFonts w:cs="Open Sans"/>
                <w:b/>
                <w:bCs/>
                <w:sz w:val="18"/>
                <w:szCs w:val="18"/>
              </w:rPr>
              <w:t>$’000</w:t>
            </w:r>
          </w:p>
        </w:tc>
        <w:tc>
          <w:tcPr>
            <w:tcW w:w="1296" w:type="dxa"/>
            <w:tcBorders>
              <w:top w:val="single" w:sz="4" w:space="0" w:color="auto"/>
              <w:left w:val="nil"/>
              <w:bottom w:val="single" w:sz="18" w:space="0" w:color="auto"/>
              <w:right w:val="nil"/>
            </w:tcBorders>
            <w:shd w:val="clear" w:color="auto" w:fill="auto"/>
            <w:noWrap/>
            <w:vAlign w:val="bottom"/>
            <w:hideMark/>
          </w:tcPr>
          <w:p w14:paraId="79BD1B89" w14:textId="77777777" w:rsidR="00BC2ECF" w:rsidRPr="00BC2ECF" w:rsidRDefault="00BC2ECF" w:rsidP="003F13ED">
            <w:pPr>
              <w:spacing w:before="60" w:after="60"/>
              <w:jc w:val="right"/>
              <w:rPr>
                <w:rFonts w:cs="Open Sans"/>
                <w:sz w:val="18"/>
                <w:szCs w:val="18"/>
              </w:rPr>
            </w:pPr>
            <w:r w:rsidRPr="00BC2ECF">
              <w:rPr>
                <w:rFonts w:cs="Open Sans"/>
                <w:sz w:val="18"/>
                <w:szCs w:val="18"/>
              </w:rPr>
              <w:t>2019</w:t>
            </w:r>
          </w:p>
          <w:p w14:paraId="66D65CBD" w14:textId="77777777" w:rsidR="00BC2ECF" w:rsidRPr="00BC2ECF" w:rsidRDefault="00BC2ECF" w:rsidP="003F13ED">
            <w:pPr>
              <w:spacing w:before="60" w:after="60"/>
              <w:jc w:val="right"/>
              <w:rPr>
                <w:rFonts w:cs="Open Sans"/>
                <w:sz w:val="18"/>
                <w:szCs w:val="18"/>
              </w:rPr>
            </w:pPr>
            <w:r w:rsidRPr="00BC2ECF">
              <w:rPr>
                <w:rFonts w:cs="Open Sans"/>
                <w:sz w:val="18"/>
                <w:szCs w:val="18"/>
              </w:rPr>
              <w:t>$’000</w:t>
            </w:r>
          </w:p>
        </w:tc>
      </w:tr>
      <w:tr w:rsidR="00BC2ECF" w:rsidRPr="00BC2ECF" w14:paraId="257E9614" w14:textId="77777777" w:rsidTr="00E83BF7">
        <w:trPr>
          <w:trHeight w:val="73"/>
        </w:trPr>
        <w:tc>
          <w:tcPr>
            <w:tcW w:w="9580" w:type="dxa"/>
            <w:gridSpan w:val="3"/>
            <w:tcBorders>
              <w:left w:val="nil"/>
              <w:bottom w:val="nil"/>
              <w:right w:val="nil"/>
            </w:tcBorders>
            <w:shd w:val="clear" w:color="auto" w:fill="auto"/>
          </w:tcPr>
          <w:p w14:paraId="3E4984F6" w14:textId="77777777" w:rsidR="00BC2ECF" w:rsidRPr="00BC2ECF" w:rsidRDefault="00BC2ECF" w:rsidP="003F13ED">
            <w:pPr>
              <w:spacing w:before="60" w:after="60"/>
              <w:rPr>
                <w:rFonts w:cs="Open Sans"/>
                <w:sz w:val="18"/>
                <w:szCs w:val="18"/>
                <w:lang w:val="en-US"/>
              </w:rPr>
            </w:pPr>
          </w:p>
        </w:tc>
      </w:tr>
      <w:tr w:rsidR="00BC2ECF" w:rsidRPr="00BC2ECF" w14:paraId="5F9329E9" w14:textId="77777777" w:rsidTr="00E83BF7">
        <w:trPr>
          <w:trHeight w:val="240"/>
        </w:trPr>
        <w:tc>
          <w:tcPr>
            <w:tcW w:w="6988" w:type="dxa"/>
            <w:tcBorders>
              <w:top w:val="nil"/>
              <w:left w:val="nil"/>
              <w:bottom w:val="nil"/>
              <w:right w:val="nil"/>
            </w:tcBorders>
            <w:shd w:val="clear" w:color="auto" w:fill="auto"/>
            <w:hideMark/>
          </w:tcPr>
          <w:p w14:paraId="04504666" w14:textId="77777777" w:rsidR="00BC2ECF" w:rsidRPr="00BC2ECF" w:rsidRDefault="00BC2ECF" w:rsidP="003F13ED">
            <w:pPr>
              <w:spacing w:before="60" w:after="60"/>
              <w:rPr>
                <w:rFonts w:cs="Open Sans"/>
                <w:b/>
                <w:bCs/>
                <w:sz w:val="18"/>
                <w:szCs w:val="18"/>
              </w:rPr>
            </w:pPr>
            <w:r w:rsidRPr="00BC2ECF">
              <w:rPr>
                <w:rFonts w:cs="Open Sans"/>
                <w:b/>
                <w:bCs/>
                <w:color w:val="107896"/>
                <w:sz w:val="18"/>
                <w:szCs w:val="18"/>
              </w:rPr>
              <w:t>1.2F: Revenue from Government</w:t>
            </w:r>
          </w:p>
        </w:tc>
        <w:tc>
          <w:tcPr>
            <w:tcW w:w="1296" w:type="dxa"/>
            <w:tcBorders>
              <w:top w:val="nil"/>
              <w:left w:val="nil"/>
              <w:bottom w:val="nil"/>
              <w:right w:val="nil"/>
            </w:tcBorders>
            <w:shd w:val="clear" w:color="auto" w:fill="auto"/>
            <w:hideMark/>
          </w:tcPr>
          <w:p w14:paraId="16A97553" w14:textId="77777777" w:rsidR="00BC2ECF" w:rsidRPr="00BC2ECF" w:rsidRDefault="00BC2ECF" w:rsidP="003F13ED">
            <w:pPr>
              <w:spacing w:before="60" w:after="60"/>
              <w:rPr>
                <w:rFonts w:cs="Open Sans"/>
                <w:b/>
                <w:bCs/>
                <w:sz w:val="18"/>
                <w:szCs w:val="18"/>
                <w:u w:val="single"/>
              </w:rPr>
            </w:pPr>
          </w:p>
        </w:tc>
        <w:tc>
          <w:tcPr>
            <w:tcW w:w="1296" w:type="dxa"/>
            <w:tcBorders>
              <w:top w:val="nil"/>
              <w:left w:val="nil"/>
              <w:bottom w:val="nil"/>
              <w:right w:val="nil"/>
            </w:tcBorders>
            <w:shd w:val="clear" w:color="auto" w:fill="auto"/>
            <w:hideMark/>
          </w:tcPr>
          <w:p w14:paraId="7E06A274" w14:textId="77777777" w:rsidR="00BC2ECF" w:rsidRPr="00BC2ECF" w:rsidRDefault="00BC2ECF" w:rsidP="003F13ED">
            <w:pPr>
              <w:spacing w:before="60" w:after="60"/>
              <w:rPr>
                <w:rFonts w:cs="Open Sans"/>
                <w:sz w:val="18"/>
                <w:szCs w:val="18"/>
              </w:rPr>
            </w:pPr>
          </w:p>
        </w:tc>
      </w:tr>
      <w:tr w:rsidR="00BC2ECF" w:rsidRPr="00BC2ECF" w14:paraId="008D55FA" w14:textId="77777777" w:rsidTr="00E83BF7">
        <w:trPr>
          <w:trHeight w:val="240"/>
        </w:trPr>
        <w:tc>
          <w:tcPr>
            <w:tcW w:w="6988" w:type="dxa"/>
            <w:tcBorders>
              <w:top w:val="nil"/>
              <w:left w:val="nil"/>
              <w:right w:val="nil"/>
            </w:tcBorders>
            <w:shd w:val="clear" w:color="auto" w:fill="auto"/>
            <w:hideMark/>
          </w:tcPr>
          <w:p w14:paraId="2BBBAD88" w14:textId="77777777" w:rsidR="00BC2ECF" w:rsidRPr="00BC2ECF" w:rsidRDefault="00BC2ECF" w:rsidP="003F13ED">
            <w:pPr>
              <w:spacing w:before="60" w:after="60"/>
              <w:rPr>
                <w:rFonts w:cs="Open Sans"/>
                <w:sz w:val="18"/>
                <w:szCs w:val="18"/>
              </w:rPr>
            </w:pPr>
            <w:r w:rsidRPr="00BC2ECF">
              <w:rPr>
                <w:rFonts w:cs="Open Sans"/>
                <w:sz w:val="18"/>
                <w:szCs w:val="18"/>
              </w:rPr>
              <w:t>Attorney-General's Department:</w:t>
            </w:r>
          </w:p>
        </w:tc>
        <w:tc>
          <w:tcPr>
            <w:tcW w:w="1296" w:type="dxa"/>
            <w:tcBorders>
              <w:top w:val="nil"/>
              <w:left w:val="nil"/>
              <w:right w:val="nil"/>
            </w:tcBorders>
            <w:shd w:val="clear" w:color="auto" w:fill="auto"/>
            <w:noWrap/>
            <w:vAlign w:val="bottom"/>
            <w:hideMark/>
          </w:tcPr>
          <w:p w14:paraId="59FD04BC" w14:textId="77777777" w:rsidR="00BC2ECF" w:rsidRPr="00BC2ECF" w:rsidRDefault="00BC2ECF" w:rsidP="003F13ED">
            <w:pPr>
              <w:spacing w:before="60" w:after="60"/>
              <w:rPr>
                <w:rFonts w:cs="Open Sans"/>
                <w:sz w:val="18"/>
                <w:szCs w:val="18"/>
              </w:rPr>
            </w:pPr>
          </w:p>
        </w:tc>
        <w:tc>
          <w:tcPr>
            <w:tcW w:w="1296" w:type="dxa"/>
            <w:tcBorders>
              <w:top w:val="nil"/>
              <w:left w:val="nil"/>
              <w:right w:val="nil"/>
            </w:tcBorders>
            <w:shd w:val="clear" w:color="auto" w:fill="auto"/>
            <w:noWrap/>
            <w:vAlign w:val="bottom"/>
            <w:hideMark/>
          </w:tcPr>
          <w:p w14:paraId="5AAB8154" w14:textId="77777777" w:rsidR="00BC2ECF" w:rsidRPr="00BC2ECF" w:rsidRDefault="00BC2ECF" w:rsidP="003F13ED">
            <w:pPr>
              <w:spacing w:before="60" w:after="60"/>
              <w:rPr>
                <w:rFonts w:cs="Open Sans"/>
                <w:sz w:val="18"/>
                <w:szCs w:val="18"/>
              </w:rPr>
            </w:pPr>
          </w:p>
        </w:tc>
      </w:tr>
      <w:tr w:rsidR="00BC2ECF" w:rsidRPr="00BC2ECF" w14:paraId="4AA89EA3" w14:textId="77777777" w:rsidTr="00E83BF7">
        <w:trPr>
          <w:trHeight w:val="240"/>
        </w:trPr>
        <w:tc>
          <w:tcPr>
            <w:tcW w:w="6988" w:type="dxa"/>
            <w:tcBorders>
              <w:top w:val="nil"/>
              <w:left w:val="nil"/>
              <w:bottom w:val="single" w:sz="4" w:space="0" w:color="auto"/>
              <w:right w:val="nil"/>
            </w:tcBorders>
            <w:shd w:val="clear" w:color="auto" w:fill="auto"/>
            <w:hideMark/>
          </w:tcPr>
          <w:p w14:paraId="4927FEDC" w14:textId="77777777" w:rsidR="00BC2ECF" w:rsidRPr="00BC2ECF" w:rsidRDefault="00BC2ECF" w:rsidP="003F13ED">
            <w:pPr>
              <w:spacing w:before="60" w:after="60"/>
              <w:ind w:firstLineChars="200" w:firstLine="360"/>
              <w:rPr>
                <w:rFonts w:cs="Open Sans"/>
                <w:sz w:val="18"/>
                <w:szCs w:val="18"/>
                <w:lang w:val="en-US"/>
              </w:rPr>
            </w:pPr>
            <w:r w:rsidRPr="00BC2ECF">
              <w:rPr>
                <w:rFonts w:cs="Open Sans"/>
                <w:sz w:val="18"/>
                <w:szCs w:val="18"/>
                <w:lang w:val="en-US"/>
              </w:rPr>
              <w:t>Corporate Commonwealth entity payment item</w:t>
            </w:r>
          </w:p>
        </w:tc>
        <w:tc>
          <w:tcPr>
            <w:tcW w:w="1296" w:type="dxa"/>
            <w:tcBorders>
              <w:top w:val="nil"/>
              <w:left w:val="nil"/>
              <w:bottom w:val="single" w:sz="4" w:space="0" w:color="auto"/>
              <w:right w:val="nil"/>
            </w:tcBorders>
            <w:shd w:val="clear" w:color="auto" w:fill="auto"/>
            <w:noWrap/>
            <w:vAlign w:val="bottom"/>
            <w:hideMark/>
          </w:tcPr>
          <w:p w14:paraId="1E6909C1" w14:textId="77777777" w:rsidR="00BC2ECF" w:rsidRPr="00BC2ECF" w:rsidRDefault="00BC2ECF" w:rsidP="003F13ED">
            <w:pPr>
              <w:spacing w:before="60" w:after="60"/>
              <w:jc w:val="right"/>
              <w:rPr>
                <w:rFonts w:cs="Open Sans"/>
                <w:b/>
                <w:bCs/>
                <w:sz w:val="18"/>
                <w:szCs w:val="18"/>
              </w:rPr>
            </w:pPr>
            <w:r w:rsidRPr="00BC2ECF">
              <w:rPr>
                <w:rFonts w:cs="Open Sans"/>
                <w:b/>
                <w:bCs/>
                <w:sz w:val="18"/>
                <w:szCs w:val="18"/>
              </w:rPr>
              <w:t xml:space="preserve">16,538 </w:t>
            </w:r>
          </w:p>
        </w:tc>
        <w:tc>
          <w:tcPr>
            <w:tcW w:w="1296" w:type="dxa"/>
            <w:tcBorders>
              <w:top w:val="nil"/>
              <w:left w:val="nil"/>
              <w:bottom w:val="single" w:sz="4" w:space="0" w:color="auto"/>
              <w:right w:val="nil"/>
            </w:tcBorders>
            <w:shd w:val="clear" w:color="auto" w:fill="auto"/>
            <w:noWrap/>
            <w:vAlign w:val="bottom"/>
            <w:hideMark/>
          </w:tcPr>
          <w:p w14:paraId="3EA7E929" w14:textId="77777777" w:rsidR="00BC2ECF" w:rsidRPr="00BC2ECF" w:rsidRDefault="00BC2ECF" w:rsidP="003F13ED">
            <w:pPr>
              <w:spacing w:before="60" w:after="60"/>
              <w:jc w:val="right"/>
              <w:rPr>
                <w:rFonts w:cs="Open Sans"/>
                <w:sz w:val="18"/>
                <w:szCs w:val="18"/>
              </w:rPr>
            </w:pPr>
            <w:r w:rsidRPr="00BC2ECF">
              <w:rPr>
                <w:rFonts w:cs="Open Sans"/>
                <w:sz w:val="18"/>
                <w:szCs w:val="18"/>
              </w:rPr>
              <w:t xml:space="preserve">16,709 </w:t>
            </w:r>
          </w:p>
        </w:tc>
      </w:tr>
      <w:tr w:rsidR="00BC2ECF" w:rsidRPr="00BC2ECF" w14:paraId="20A96A18" w14:textId="77777777" w:rsidTr="00E83BF7">
        <w:trPr>
          <w:trHeight w:val="240"/>
        </w:trPr>
        <w:tc>
          <w:tcPr>
            <w:tcW w:w="6988" w:type="dxa"/>
            <w:tcBorders>
              <w:top w:val="single" w:sz="4" w:space="0" w:color="auto"/>
              <w:left w:val="nil"/>
              <w:bottom w:val="single" w:sz="4" w:space="0" w:color="auto"/>
              <w:right w:val="nil"/>
            </w:tcBorders>
            <w:shd w:val="clear" w:color="auto" w:fill="auto"/>
            <w:hideMark/>
          </w:tcPr>
          <w:p w14:paraId="41DABDC3" w14:textId="77777777" w:rsidR="00BC2ECF" w:rsidRPr="00BC2ECF" w:rsidRDefault="00BC2ECF" w:rsidP="003F13ED">
            <w:pPr>
              <w:spacing w:before="60" w:after="60"/>
              <w:rPr>
                <w:rFonts w:cs="Open Sans"/>
                <w:b/>
                <w:bCs/>
                <w:sz w:val="18"/>
                <w:szCs w:val="18"/>
              </w:rPr>
            </w:pPr>
            <w:r w:rsidRPr="00BC2ECF">
              <w:rPr>
                <w:rFonts w:cs="Open Sans"/>
                <w:b/>
                <w:bCs/>
                <w:sz w:val="18"/>
                <w:szCs w:val="18"/>
              </w:rPr>
              <w:t>Total revenue from Government</w:t>
            </w:r>
          </w:p>
        </w:tc>
        <w:tc>
          <w:tcPr>
            <w:tcW w:w="1296" w:type="dxa"/>
            <w:tcBorders>
              <w:top w:val="single" w:sz="4" w:space="0" w:color="auto"/>
              <w:left w:val="nil"/>
              <w:bottom w:val="single" w:sz="4" w:space="0" w:color="auto"/>
              <w:right w:val="nil"/>
            </w:tcBorders>
            <w:shd w:val="clear" w:color="auto" w:fill="auto"/>
            <w:noWrap/>
            <w:vAlign w:val="bottom"/>
            <w:hideMark/>
          </w:tcPr>
          <w:p w14:paraId="7FAEC6EA" w14:textId="77777777" w:rsidR="00BC2ECF" w:rsidRPr="00BC2ECF" w:rsidRDefault="00BC2ECF" w:rsidP="003F13ED">
            <w:pPr>
              <w:spacing w:before="60" w:after="60"/>
              <w:jc w:val="right"/>
              <w:rPr>
                <w:rFonts w:cs="Open Sans"/>
                <w:b/>
                <w:bCs/>
                <w:sz w:val="18"/>
                <w:szCs w:val="18"/>
              </w:rPr>
            </w:pPr>
            <w:r w:rsidRPr="00BC2ECF">
              <w:rPr>
                <w:rFonts w:cs="Open Sans"/>
                <w:b/>
                <w:bCs/>
                <w:sz w:val="18"/>
                <w:szCs w:val="18"/>
              </w:rPr>
              <w:t xml:space="preserve">16,538 </w:t>
            </w:r>
          </w:p>
        </w:tc>
        <w:tc>
          <w:tcPr>
            <w:tcW w:w="1296" w:type="dxa"/>
            <w:tcBorders>
              <w:top w:val="single" w:sz="4" w:space="0" w:color="auto"/>
              <w:left w:val="nil"/>
              <w:bottom w:val="single" w:sz="4" w:space="0" w:color="auto"/>
              <w:right w:val="nil"/>
            </w:tcBorders>
            <w:shd w:val="clear" w:color="auto" w:fill="auto"/>
            <w:noWrap/>
            <w:vAlign w:val="bottom"/>
            <w:hideMark/>
          </w:tcPr>
          <w:p w14:paraId="6F12007B" w14:textId="77777777" w:rsidR="00BC2ECF" w:rsidRPr="00BC2ECF" w:rsidRDefault="00BC2ECF" w:rsidP="003F13ED">
            <w:pPr>
              <w:spacing w:before="60" w:after="60"/>
              <w:jc w:val="right"/>
              <w:rPr>
                <w:rFonts w:cs="Open Sans"/>
                <w:sz w:val="18"/>
                <w:szCs w:val="18"/>
              </w:rPr>
            </w:pPr>
            <w:r w:rsidRPr="00BC2ECF">
              <w:rPr>
                <w:rFonts w:cs="Open Sans"/>
                <w:sz w:val="18"/>
                <w:szCs w:val="18"/>
              </w:rPr>
              <w:t xml:space="preserve">16,709 </w:t>
            </w:r>
          </w:p>
        </w:tc>
      </w:tr>
    </w:tbl>
    <w:p w14:paraId="1E57D47E" w14:textId="77777777" w:rsidR="00BC2ECF" w:rsidRPr="00BC2ECF" w:rsidRDefault="00BC2ECF" w:rsidP="00BC2ECF">
      <w:pPr>
        <w:rPr>
          <w:rFonts w:cs="Open Sans"/>
          <w:sz w:val="18"/>
          <w:szCs w:val="18"/>
          <w:lang w:val="en-US"/>
        </w:rPr>
      </w:pPr>
    </w:p>
    <w:p w14:paraId="2A7F9AF9" w14:textId="77777777" w:rsidR="00BC2ECF" w:rsidRPr="00BC2ECF" w:rsidRDefault="00BC2ECF" w:rsidP="00BC2ECF">
      <w:pPr>
        <w:pStyle w:val="FSHeadingBodyBold"/>
        <w:rPr>
          <w:lang w:val="en-US"/>
        </w:rPr>
      </w:pPr>
      <w:r w:rsidRPr="00BC2ECF">
        <w:t>Accounting Policy</w:t>
      </w:r>
    </w:p>
    <w:p w14:paraId="7C691AF2" w14:textId="77777777" w:rsidR="00BC2ECF" w:rsidRPr="00BC2ECF" w:rsidRDefault="00BC2ECF" w:rsidP="00BC2ECF">
      <w:pPr>
        <w:pStyle w:val="FSHeadingBodyItalics"/>
        <w:rPr>
          <w:lang w:val="en-US"/>
        </w:rPr>
      </w:pPr>
      <w:r w:rsidRPr="00BC2ECF">
        <w:t xml:space="preserve">Revenue from Government </w:t>
      </w:r>
    </w:p>
    <w:p w14:paraId="76006E83" w14:textId="1A3E40F7" w:rsidR="00BC2ECF" w:rsidRDefault="00BC2ECF" w:rsidP="00BC2ECF">
      <w:pPr>
        <w:rPr>
          <w:rFonts w:cs="Open Sans"/>
          <w:sz w:val="18"/>
          <w:szCs w:val="18"/>
        </w:rPr>
      </w:pPr>
      <w:r w:rsidRPr="00BC2ECF">
        <w:rPr>
          <w:rFonts w:cs="Open Sans"/>
          <w:sz w:val="18"/>
          <w:szCs w:val="18"/>
        </w:rPr>
        <w:t>Funding received from the Attorney-General's Department (received by the Commission as a corporate Commonwealth entity) is recognised as Revenue from Government unless the funding is in the nature of an equity injection or a loan.</w:t>
      </w:r>
    </w:p>
    <w:p w14:paraId="614F085D" w14:textId="77777777" w:rsidR="00015508" w:rsidRPr="00CF7AF9" w:rsidRDefault="00015508" w:rsidP="00BC2ECF">
      <w:pPr>
        <w:rPr>
          <w:rFonts w:cs="Open Sans"/>
          <w:sz w:val="18"/>
          <w:szCs w:val="18"/>
        </w:rPr>
      </w:pPr>
    </w:p>
    <w:p w14:paraId="54B7D840" w14:textId="319E26EC" w:rsidR="00BC2ECF" w:rsidRPr="003F13ED" w:rsidRDefault="00BC2ECF" w:rsidP="00B604D8">
      <w:pPr>
        <w:pStyle w:val="FSHeading1and11"/>
        <w:numPr>
          <w:ilvl w:val="0"/>
          <w:numId w:val="82"/>
        </w:numPr>
      </w:pPr>
      <w:bookmarkStart w:id="241" w:name="_Toc52124102"/>
      <w:r w:rsidRPr="003F13ED">
        <w:t>Financial Position</w:t>
      </w:r>
      <w:bookmarkEnd w:id="241"/>
    </w:p>
    <w:p w14:paraId="2BF002CA" w14:textId="77777777" w:rsidR="00BC2ECF" w:rsidRPr="00BC2ECF" w:rsidRDefault="00BC2ECF" w:rsidP="00BC2ECF">
      <w:pPr>
        <w:spacing w:after="0"/>
        <w:rPr>
          <w:rFonts w:cs="Open Sans"/>
          <w:sz w:val="18"/>
          <w:szCs w:val="18"/>
        </w:rPr>
      </w:pPr>
      <w:r w:rsidRPr="00BC2ECF">
        <w:rPr>
          <w:rFonts w:cs="Open Sans"/>
          <w:sz w:val="18"/>
          <w:szCs w:val="18"/>
        </w:rPr>
        <w:t>This section analyses the Australian Human Rights Commission assets used to conduct its operations and the operating liabilities incurred as a result. Employee related information is disclosed in the People and Relationships section.</w:t>
      </w:r>
    </w:p>
    <w:p w14:paraId="31A7DCAB" w14:textId="77777777" w:rsidR="00BC2ECF" w:rsidRPr="003F13ED" w:rsidRDefault="00BC2ECF" w:rsidP="003F13ED">
      <w:pPr>
        <w:pStyle w:val="FSHeading1and11"/>
      </w:pPr>
      <w:bookmarkStart w:id="242" w:name="_Toc52124103"/>
      <w:r w:rsidRPr="003F13ED">
        <w:t>2.1 Financial Assets</w:t>
      </w:r>
      <w:bookmarkEnd w:id="242"/>
    </w:p>
    <w:tbl>
      <w:tblPr>
        <w:tblW w:w="9580" w:type="dxa"/>
        <w:tblCellMar>
          <w:left w:w="70" w:type="dxa"/>
          <w:right w:w="70" w:type="dxa"/>
        </w:tblCellMar>
        <w:tblLook w:val="04A0" w:firstRow="1" w:lastRow="0" w:firstColumn="1" w:lastColumn="0" w:noHBand="0" w:noVBand="1"/>
      </w:tblPr>
      <w:tblGrid>
        <w:gridCol w:w="5493"/>
        <w:gridCol w:w="1453"/>
        <w:gridCol w:w="1276"/>
        <w:gridCol w:w="1358"/>
      </w:tblGrid>
      <w:tr w:rsidR="00BC2ECF" w:rsidRPr="00BC2ECF" w14:paraId="730EA88B" w14:textId="77777777" w:rsidTr="00E83BF7">
        <w:trPr>
          <w:trHeight w:val="240"/>
        </w:trPr>
        <w:tc>
          <w:tcPr>
            <w:tcW w:w="5493" w:type="dxa"/>
            <w:tcBorders>
              <w:top w:val="single" w:sz="4" w:space="0" w:color="auto"/>
              <w:left w:val="nil"/>
              <w:bottom w:val="single" w:sz="18" w:space="0" w:color="auto"/>
              <w:right w:val="nil"/>
            </w:tcBorders>
            <w:shd w:val="clear" w:color="auto" w:fill="auto"/>
          </w:tcPr>
          <w:p w14:paraId="0FC96B6F" w14:textId="77777777" w:rsidR="00BC2ECF" w:rsidRPr="00BC2ECF" w:rsidRDefault="00BC2ECF" w:rsidP="003F13ED">
            <w:pPr>
              <w:spacing w:before="60" w:after="60"/>
              <w:rPr>
                <w:rFonts w:cs="Open Sans"/>
                <w:b/>
                <w:bCs/>
                <w:color w:val="107896"/>
                <w:sz w:val="18"/>
                <w:szCs w:val="18"/>
              </w:rPr>
            </w:pPr>
          </w:p>
        </w:tc>
        <w:tc>
          <w:tcPr>
            <w:tcW w:w="1453" w:type="dxa"/>
            <w:tcBorders>
              <w:top w:val="single" w:sz="4" w:space="0" w:color="auto"/>
              <w:left w:val="nil"/>
              <w:bottom w:val="single" w:sz="18" w:space="0" w:color="auto"/>
              <w:right w:val="nil"/>
            </w:tcBorders>
            <w:shd w:val="clear" w:color="auto" w:fill="auto"/>
          </w:tcPr>
          <w:p w14:paraId="3D2B3699" w14:textId="77777777" w:rsidR="00BC2ECF" w:rsidRPr="00BC2ECF" w:rsidRDefault="00BC2ECF" w:rsidP="003F13ED">
            <w:pPr>
              <w:spacing w:before="60" w:after="60"/>
              <w:rPr>
                <w:rFonts w:cs="Open Sans"/>
                <w:sz w:val="18"/>
                <w:szCs w:val="18"/>
              </w:rPr>
            </w:pPr>
          </w:p>
        </w:tc>
        <w:tc>
          <w:tcPr>
            <w:tcW w:w="1276" w:type="dxa"/>
            <w:tcBorders>
              <w:top w:val="single" w:sz="4" w:space="0" w:color="auto"/>
              <w:left w:val="nil"/>
              <w:bottom w:val="single" w:sz="18" w:space="0" w:color="auto"/>
              <w:right w:val="nil"/>
            </w:tcBorders>
            <w:shd w:val="clear" w:color="auto" w:fill="auto"/>
          </w:tcPr>
          <w:p w14:paraId="3DDA6B0B" w14:textId="77777777" w:rsidR="00BC2ECF" w:rsidRPr="00BC2ECF" w:rsidRDefault="00BC2ECF" w:rsidP="003F13ED">
            <w:pPr>
              <w:spacing w:before="60" w:after="60"/>
              <w:jc w:val="right"/>
              <w:rPr>
                <w:rFonts w:cs="Open Sans"/>
                <w:b/>
                <w:bCs/>
                <w:sz w:val="18"/>
                <w:szCs w:val="18"/>
              </w:rPr>
            </w:pPr>
            <w:r w:rsidRPr="00BC2ECF">
              <w:rPr>
                <w:rFonts w:cs="Open Sans"/>
                <w:b/>
                <w:bCs/>
                <w:sz w:val="18"/>
                <w:szCs w:val="18"/>
              </w:rPr>
              <w:t>2020</w:t>
            </w:r>
          </w:p>
          <w:p w14:paraId="7F494834" w14:textId="77777777" w:rsidR="00BC2ECF" w:rsidRPr="00BC2ECF" w:rsidRDefault="00BC2ECF" w:rsidP="003F13ED">
            <w:pPr>
              <w:spacing w:before="60" w:after="60"/>
              <w:jc w:val="right"/>
              <w:rPr>
                <w:rFonts w:cs="Open Sans"/>
                <w:sz w:val="18"/>
                <w:szCs w:val="18"/>
              </w:rPr>
            </w:pPr>
            <w:r w:rsidRPr="00BC2ECF">
              <w:rPr>
                <w:rFonts w:cs="Open Sans"/>
                <w:b/>
                <w:bCs/>
                <w:sz w:val="18"/>
                <w:szCs w:val="18"/>
              </w:rPr>
              <w:t>$’000</w:t>
            </w:r>
          </w:p>
        </w:tc>
        <w:tc>
          <w:tcPr>
            <w:tcW w:w="1358" w:type="dxa"/>
            <w:tcBorders>
              <w:top w:val="single" w:sz="4" w:space="0" w:color="auto"/>
              <w:left w:val="nil"/>
              <w:bottom w:val="single" w:sz="18" w:space="0" w:color="auto"/>
              <w:right w:val="nil"/>
            </w:tcBorders>
            <w:shd w:val="clear" w:color="auto" w:fill="auto"/>
          </w:tcPr>
          <w:p w14:paraId="3963F079" w14:textId="77777777" w:rsidR="00BC2ECF" w:rsidRPr="00BC2ECF" w:rsidRDefault="00BC2ECF" w:rsidP="003F13ED">
            <w:pPr>
              <w:spacing w:before="60" w:after="60"/>
              <w:jc w:val="right"/>
              <w:rPr>
                <w:rFonts w:cs="Open Sans"/>
                <w:sz w:val="18"/>
                <w:szCs w:val="18"/>
              </w:rPr>
            </w:pPr>
            <w:r w:rsidRPr="00BC2ECF">
              <w:rPr>
                <w:rFonts w:cs="Open Sans"/>
                <w:sz w:val="18"/>
                <w:szCs w:val="18"/>
              </w:rPr>
              <w:t>2019</w:t>
            </w:r>
          </w:p>
          <w:p w14:paraId="4A0D15EB" w14:textId="77777777" w:rsidR="00BC2ECF" w:rsidRPr="00BC2ECF" w:rsidRDefault="00BC2ECF" w:rsidP="003F13ED">
            <w:pPr>
              <w:spacing w:before="60" w:after="60"/>
              <w:jc w:val="right"/>
              <w:rPr>
                <w:rFonts w:cs="Open Sans"/>
                <w:sz w:val="18"/>
                <w:szCs w:val="18"/>
              </w:rPr>
            </w:pPr>
            <w:r w:rsidRPr="00BC2ECF">
              <w:rPr>
                <w:rFonts w:cs="Open Sans"/>
                <w:sz w:val="18"/>
                <w:szCs w:val="18"/>
              </w:rPr>
              <w:t>$’000</w:t>
            </w:r>
          </w:p>
        </w:tc>
      </w:tr>
      <w:tr w:rsidR="00BC2ECF" w:rsidRPr="00BC2ECF" w14:paraId="0B4F3246" w14:textId="77777777" w:rsidTr="00E83BF7">
        <w:trPr>
          <w:trHeight w:val="240"/>
        </w:trPr>
        <w:tc>
          <w:tcPr>
            <w:tcW w:w="5493" w:type="dxa"/>
            <w:tcBorders>
              <w:top w:val="single" w:sz="18" w:space="0" w:color="auto"/>
              <w:left w:val="nil"/>
              <w:right w:val="nil"/>
            </w:tcBorders>
            <w:shd w:val="clear" w:color="auto" w:fill="auto"/>
            <w:hideMark/>
          </w:tcPr>
          <w:p w14:paraId="1464C3FA" w14:textId="77777777" w:rsidR="00BC2ECF" w:rsidRPr="00BC2ECF" w:rsidRDefault="00BC2ECF" w:rsidP="003F13ED">
            <w:pPr>
              <w:spacing w:before="60" w:after="60"/>
              <w:rPr>
                <w:rFonts w:cs="Open Sans"/>
                <w:b/>
                <w:bCs/>
                <w:sz w:val="18"/>
                <w:szCs w:val="18"/>
              </w:rPr>
            </w:pPr>
            <w:r w:rsidRPr="00BC2ECF">
              <w:rPr>
                <w:rFonts w:cs="Open Sans"/>
                <w:b/>
                <w:bCs/>
                <w:color w:val="107896"/>
                <w:sz w:val="18"/>
                <w:szCs w:val="18"/>
              </w:rPr>
              <w:t>2.1A: Cash</w:t>
            </w:r>
          </w:p>
        </w:tc>
        <w:tc>
          <w:tcPr>
            <w:tcW w:w="1453" w:type="dxa"/>
            <w:tcBorders>
              <w:top w:val="single" w:sz="18" w:space="0" w:color="auto"/>
              <w:left w:val="nil"/>
              <w:right w:val="nil"/>
            </w:tcBorders>
            <w:shd w:val="clear" w:color="auto" w:fill="auto"/>
            <w:hideMark/>
          </w:tcPr>
          <w:p w14:paraId="78BEFB73" w14:textId="77777777" w:rsidR="00BC2ECF" w:rsidRPr="00BC2ECF" w:rsidRDefault="00BC2ECF" w:rsidP="003F13ED">
            <w:pPr>
              <w:spacing w:before="60" w:after="60"/>
              <w:rPr>
                <w:rFonts w:cs="Open Sans"/>
                <w:sz w:val="18"/>
                <w:szCs w:val="18"/>
              </w:rPr>
            </w:pPr>
          </w:p>
        </w:tc>
        <w:tc>
          <w:tcPr>
            <w:tcW w:w="1276" w:type="dxa"/>
            <w:tcBorders>
              <w:top w:val="single" w:sz="18" w:space="0" w:color="auto"/>
              <w:left w:val="nil"/>
              <w:right w:val="nil"/>
            </w:tcBorders>
            <w:shd w:val="clear" w:color="auto" w:fill="auto"/>
            <w:hideMark/>
          </w:tcPr>
          <w:p w14:paraId="51C15C5E" w14:textId="77777777" w:rsidR="00BC2ECF" w:rsidRPr="00BC2ECF" w:rsidRDefault="00BC2ECF" w:rsidP="003F13ED">
            <w:pPr>
              <w:spacing w:before="60" w:after="60"/>
              <w:rPr>
                <w:rFonts w:cs="Open Sans"/>
                <w:sz w:val="18"/>
                <w:szCs w:val="18"/>
              </w:rPr>
            </w:pPr>
          </w:p>
        </w:tc>
        <w:tc>
          <w:tcPr>
            <w:tcW w:w="1358" w:type="dxa"/>
            <w:tcBorders>
              <w:top w:val="single" w:sz="18" w:space="0" w:color="auto"/>
              <w:left w:val="nil"/>
              <w:right w:val="nil"/>
            </w:tcBorders>
            <w:shd w:val="clear" w:color="auto" w:fill="auto"/>
            <w:hideMark/>
          </w:tcPr>
          <w:p w14:paraId="02016A14" w14:textId="77777777" w:rsidR="00BC2ECF" w:rsidRPr="00BC2ECF" w:rsidRDefault="00BC2ECF" w:rsidP="003F13ED">
            <w:pPr>
              <w:spacing w:before="60" w:after="60"/>
              <w:jc w:val="right"/>
              <w:rPr>
                <w:rFonts w:cs="Open Sans"/>
                <w:sz w:val="18"/>
                <w:szCs w:val="18"/>
              </w:rPr>
            </w:pPr>
          </w:p>
        </w:tc>
      </w:tr>
      <w:tr w:rsidR="00BC2ECF" w:rsidRPr="00BC2ECF" w14:paraId="2B675766" w14:textId="77777777" w:rsidTr="00E83BF7">
        <w:trPr>
          <w:trHeight w:val="240"/>
        </w:trPr>
        <w:tc>
          <w:tcPr>
            <w:tcW w:w="5493" w:type="dxa"/>
            <w:tcBorders>
              <w:top w:val="nil"/>
              <w:left w:val="nil"/>
              <w:bottom w:val="single" w:sz="4" w:space="0" w:color="auto"/>
              <w:right w:val="nil"/>
            </w:tcBorders>
            <w:shd w:val="clear" w:color="auto" w:fill="auto"/>
            <w:hideMark/>
          </w:tcPr>
          <w:p w14:paraId="784852F6" w14:textId="77777777" w:rsidR="00BC2ECF" w:rsidRPr="00BC2ECF" w:rsidRDefault="00BC2ECF" w:rsidP="003F13ED">
            <w:pPr>
              <w:spacing w:before="60" w:after="60"/>
              <w:rPr>
                <w:rFonts w:cs="Open Sans"/>
                <w:sz w:val="18"/>
                <w:szCs w:val="18"/>
                <w:lang w:val="en-US"/>
              </w:rPr>
            </w:pPr>
            <w:r w:rsidRPr="00BC2ECF">
              <w:rPr>
                <w:rFonts w:cs="Open Sans"/>
                <w:sz w:val="18"/>
                <w:szCs w:val="18"/>
                <w:lang w:val="en-US"/>
              </w:rPr>
              <w:t>Cash on hand and at bank</w:t>
            </w:r>
          </w:p>
        </w:tc>
        <w:tc>
          <w:tcPr>
            <w:tcW w:w="1453" w:type="dxa"/>
            <w:tcBorders>
              <w:top w:val="nil"/>
              <w:left w:val="nil"/>
              <w:bottom w:val="single" w:sz="4" w:space="0" w:color="auto"/>
              <w:right w:val="nil"/>
            </w:tcBorders>
            <w:shd w:val="clear" w:color="auto" w:fill="auto"/>
            <w:hideMark/>
          </w:tcPr>
          <w:p w14:paraId="09A3ACA9" w14:textId="77777777" w:rsidR="00BC2ECF" w:rsidRPr="00BC2ECF" w:rsidRDefault="00BC2ECF" w:rsidP="003F13ED">
            <w:pPr>
              <w:spacing w:before="60" w:after="60"/>
              <w:rPr>
                <w:rFonts w:cs="Open Sans"/>
                <w:sz w:val="18"/>
                <w:szCs w:val="18"/>
                <w:lang w:val="en-US"/>
              </w:rPr>
            </w:pPr>
          </w:p>
        </w:tc>
        <w:tc>
          <w:tcPr>
            <w:tcW w:w="1276" w:type="dxa"/>
            <w:tcBorders>
              <w:top w:val="nil"/>
              <w:left w:val="nil"/>
              <w:bottom w:val="single" w:sz="4" w:space="0" w:color="auto"/>
              <w:right w:val="nil"/>
            </w:tcBorders>
            <w:shd w:val="clear" w:color="auto" w:fill="auto"/>
            <w:noWrap/>
            <w:vAlign w:val="bottom"/>
            <w:hideMark/>
          </w:tcPr>
          <w:p w14:paraId="672378FA" w14:textId="77777777" w:rsidR="00BC2ECF" w:rsidRPr="00BC2ECF" w:rsidRDefault="00BC2ECF" w:rsidP="003F13ED">
            <w:pPr>
              <w:spacing w:before="60" w:after="60"/>
              <w:jc w:val="right"/>
              <w:rPr>
                <w:rFonts w:cs="Open Sans"/>
                <w:b/>
                <w:bCs/>
                <w:sz w:val="18"/>
                <w:szCs w:val="18"/>
              </w:rPr>
            </w:pPr>
            <w:r w:rsidRPr="00BC2ECF">
              <w:rPr>
                <w:rFonts w:cs="Open Sans"/>
                <w:b/>
                <w:bCs/>
                <w:sz w:val="18"/>
                <w:szCs w:val="18"/>
              </w:rPr>
              <w:t xml:space="preserve">2,575 </w:t>
            </w:r>
          </w:p>
        </w:tc>
        <w:tc>
          <w:tcPr>
            <w:tcW w:w="1358" w:type="dxa"/>
            <w:tcBorders>
              <w:top w:val="nil"/>
              <w:left w:val="nil"/>
              <w:bottom w:val="single" w:sz="4" w:space="0" w:color="auto"/>
              <w:right w:val="nil"/>
            </w:tcBorders>
            <w:shd w:val="clear" w:color="auto" w:fill="auto"/>
            <w:noWrap/>
            <w:vAlign w:val="bottom"/>
            <w:hideMark/>
          </w:tcPr>
          <w:p w14:paraId="56E507C1" w14:textId="77777777" w:rsidR="00BC2ECF" w:rsidRPr="00BC2ECF" w:rsidRDefault="00BC2ECF" w:rsidP="003F13ED">
            <w:pPr>
              <w:spacing w:before="60" w:after="60"/>
              <w:jc w:val="right"/>
              <w:rPr>
                <w:rFonts w:cs="Open Sans"/>
                <w:sz w:val="18"/>
                <w:szCs w:val="18"/>
              </w:rPr>
            </w:pPr>
            <w:r w:rsidRPr="00BC2ECF">
              <w:rPr>
                <w:rFonts w:cs="Open Sans"/>
                <w:sz w:val="18"/>
                <w:szCs w:val="18"/>
              </w:rPr>
              <w:t xml:space="preserve">6,942 </w:t>
            </w:r>
          </w:p>
        </w:tc>
      </w:tr>
      <w:tr w:rsidR="00BC2ECF" w:rsidRPr="00BC2ECF" w14:paraId="37A790DA" w14:textId="77777777" w:rsidTr="00E83BF7">
        <w:trPr>
          <w:trHeight w:val="240"/>
        </w:trPr>
        <w:tc>
          <w:tcPr>
            <w:tcW w:w="5493" w:type="dxa"/>
            <w:tcBorders>
              <w:top w:val="single" w:sz="4" w:space="0" w:color="auto"/>
              <w:left w:val="nil"/>
              <w:bottom w:val="single" w:sz="4" w:space="0" w:color="auto"/>
              <w:right w:val="nil"/>
            </w:tcBorders>
            <w:shd w:val="clear" w:color="auto" w:fill="auto"/>
            <w:hideMark/>
          </w:tcPr>
          <w:p w14:paraId="3690A731" w14:textId="77777777" w:rsidR="00BC2ECF" w:rsidRPr="00BC2ECF" w:rsidRDefault="00BC2ECF" w:rsidP="003F13ED">
            <w:pPr>
              <w:spacing w:before="60" w:after="60"/>
              <w:rPr>
                <w:rFonts w:cs="Open Sans"/>
                <w:b/>
                <w:bCs/>
                <w:sz w:val="18"/>
                <w:szCs w:val="18"/>
                <w:lang w:val="en-US"/>
              </w:rPr>
            </w:pPr>
            <w:r w:rsidRPr="00BC2ECF">
              <w:rPr>
                <w:rFonts w:cs="Open Sans"/>
                <w:b/>
                <w:bCs/>
                <w:sz w:val="18"/>
                <w:szCs w:val="18"/>
                <w:lang w:val="en-US"/>
              </w:rPr>
              <w:t>Total cash and cash equivalents</w:t>
            </w:r>
          </w:p>
        </w:tc>
        <w:tc>
          <w:tcPr>
            <w:tcW w:w="1453" w:type="dxa"/>
            <w:tcBorders>
              <w:top w:val="single" w:sz="4" w:space="0" w:color="auto"/>
              <w:left w:val="nil"/>
              <w:bottom w:val="single" w:sz="4" w:space="0" w:color="auto"/>
              <w:right w:val="nil"/>
            </w:tcBorders>
            <w:shd w:val="clear" w:color="auto" w:fill="auto"/>
            <w:hideMark/>
          </w:tcPr>
          <w:p w14:paraId="666AD30C" w14:textId="77777777" w:rsidR="00BC2ECF" w:rsidRPr="00BC2ECF" w:rsidRDefault="00BC2ECF" w:rsidP="003F13ED">
            <w:pPr>
              <w:spacing w:before="60" w:after="60"/>
              <w:rPr>
                <w:rFonts w:cs="Open Sans"/>
                <w:b/>
                <w:bCs/>
                <w:sz w:val="18"/>
                <w:szCs w:val="18"/>
                <w:lang w:val="en-US"/>
              </w:rPr>
            </w:pPr>
          </w:p>
        </w:tc>
        <w:tc>
          <w:tcPr>
            <w:tcW w:w="1276" w:type="dxa"/>
            <w:tcBorders>
              <w:top w:val="single" w:sz="4" w:space="0" w:color="auto"/>
              <w:left w:val="nil"/>
              <w:bottom w:val="single" w:sz="4" w:space="0" w:color="auto"/>
              <w:right w:val="nil"/>
            </w:tcBorders>
            <w:shd w:val="clear" w:color="auto" w:fill="auto"/>
            <w:noWrap/>
            <w:vAlign w:val="bottom"/>
            <w:hideMark/>
          </w:tcPr>
          <w:p w14:paraId="2B2F61CE" w14:textId="77777777" w:rsidR="00BC2ECF" w:rsidRPr="00BC2ECF" w:rsidRDefault="00BC2ECF" w:rsidP="003F13ED">
            <w:pPr>
              <w:spacing w:before="60" w:after="60"/>
              <w:jc w:val="right"/>
              <w:rPr>
                <w:rFonts w:cs="Open Sans"/>
                <w:b/>
                <w:bCs/>
                <w:sz w:val="18"/>
                <w:szCs w:val="18"/>
              </w:rPr>
            </w:pPr>
            <w:r w:rsidRPr="00BC2ECF">
              <w:rPr>
                <w:rFonts w:cs="Open Sans"/>
                <w:b/>
                <w:bCs/>
                <w:sz w:val="18"/>
                <w:szCs w:val="18"/>
              </w:rPr>
              <w:t xml:space="preserve">2,575 </w:t>
            </w:r>
          </w:p>
        </w:tc>
        <w:tc>
          <w:tcPr>
            <w:tcW w:w="1358" w:type="dxa"/>
            <w:tcBorders>
              <w:top w:val="single" w:sz="4" w:space="0" w:color="auto"/>
              <w:left w:val="nil"/>
              <w:bottom w:val="single" w:sz="4" w:space="0" w:color="auto"/>
              <w:right w:val="nil"/>
            </w:tcBorders>
            <w:shd w:val="clear" w:color="auto" w:fill="auto"/>
            <w:noWrap/>
            <w:vAlign w:val="bottom"/>
            <w:hideMark/>
          </w:tcPr>
          <w:p w14:paraId="53C7EBA2" w14:textId="77777777" w:rsidR="00BC2ECF" w:rsidRPr="00BC2ECF" w:rsidRDefault="00BC2ECF" w:rsidP="003F13ED">
            <w:pPr>
              <w:spacing w:before="60" w:after="60"/>
              <w:jc w:val="right"/>
              <w:rPr>
                <w:rFonts w:cs="Open Sans"/>
                <w:sz w:val="18"/>
                <w:szCs w:val="18"/>
              </w:rPr>
            </w:pPr>
            <w:r w:rsidRPr="00BC2ECF">
              <w:rPr>
                <w:rFonts w:cs="Open Sans"/>
                <w:sz w:val="18"/>
                <w:szCs w:val="18"/>
              </w:rPr>
              <w:t xml:space="preserve">6,942 </w:t>
            </w:r>
          </w:p>
        </w:tc>
      </w:tr>
    </w:tbl>
    <w:p w14:paraId="0235CE39" w14:textId="77777777" w:rsidR="00CF7AF9" w:rsidRDefault="00CF7AF9" w:rsidP="00BC2ECF">
      <w:pPr>
        <w:pStyle w:val="FSBodyText"/>
        <w:spacing w:before="120" w:after="60"/>
        <w:rPr>
          <w:rStyle w:val="Bold"/>
          <w:rFonts w:eastAsia="MS Mincho"/>
          <w:sz w:val="18"/>
          <w:szCs w:val="18"/>
        </w:rPr>
      </w:pPr>
    </w:p>
    <w:p w14:paraId="326CBD5C" w14:textId="500F9E39" w:rsidR="00BC2ECF" w:rsidRPr="00BC2ECF" w:rsidRDefault="00BC2ECF" w:rsidP="00BC2ECF">
      <w:pPr>
        <w:pStyle w:val="FSBodyText"/>
        <w:spacing w:before="120" w:after="60"/>
        <w:rPr>
          <w:rStyle w:val="Bold"/>
          <w:rFonts w:eastAsia="MS Mincho"/>
          <w:sz w:val="18"/>
          <w:szCs w:val="18"/>
        </w:rPr>
      </w:pPr>
      <w:r w:rsidRPr="00BC2ECF">
        <w:rPr>
          <w:rStyle w:val="Bold"/>
          <w:rFonts w:eastAsia="MS Mincho"/>
          <w:sz w:val="18"/>
          <w:szCs w:val="18"/>
        </w:rPr>
        <w:t>Accounting Policy</w:t>
      </w:r>
    </w:p>
    <w:p w14:paraId="10A934D0" w14:textId="77777777" w:rsidR="00BC2ECF" w:rsidRPr="00BC2ECF" w:rsidRDefault="00BC2ECF" w:rsidP="00BC2ECF">
      <w:pPr>
        <w:spacing w:before="60" w:after="60"/>
        <w:rPr>
          <w:sz w:val="18"/>
          <w:szCs w:val="18"/>
          <w:lang w:val="en-US"/>
        </w:rPr>
      </w:pPr>
      <w:r w:rsidRPr="00BC2ECF">
        <w:rPr>
          <w:sz w:val="18"/>
          <w:szCs w:val="18"/>
          <w:lang w:val="en-US"/>
        </w:rPr>
        <w:t>Cash is recognised at its nominal amount. Cash and cash equivalents include:</w:t>
      </w:r>
    </w:p>
    <w:p w14:paraId="465BC07E" w14:textId="77777777" w:rsidR="00BC2ECF" w:rsidRPr="00BC2ECF" w:rsidRDefault="00BC2ECF" w:rsidP="00B604D8">
      <w:pPr>
        <w:pStyle w:val="ListParagraph"/>
        <w:keepLines w:val="0"/>
        <w:numPr>
          <w:ilvl w:val="0"/>
          <w:numId w:val="81"/>
        </w:numPr>
        <w:spacing w:before="120" w:after="120"/>
        <w:contextualSpacing/>
        <w:rPr>
          <w:sz w:val="18"/>
          <w:szCs w:val="18"/>
        </w:rPr>
      </w:pPr>
      <w:r w:rsidRPr="00BC2ECF">
        <w:rPr>
          <w:sz w:val="18"/>
          <w:szCs w:val="18"/>
        </w:rPr>
        <w:t>cash on hand;</w:t>
      </w:r>
    </w:p>
    <w:p w14:paraId="48F46CB4" w14:textId="65350831" w:rsidR="00BC2ECF" w:rsidRDefault="00BC2ECF" w:rsidP="00B604D8">
      <w:pPr>
        <w:pStyle w:val="ListParagraph"/>
        <w:keepLines w:val="0"/>
        <w:numPr>
          <w:ilvl w:val="0"/>
          <w:numId w:val="81"/>
        </w:numPr>
        <w:spacing w:before="120"/>
        <w:ind w:left="714" w:hanging="357"/>
        <w:rPr>
          <w:sz w:val="18"/>
          <w:szCs w:val="18"/>
          <w:lang w:val="en-US"/>
        </w:rPr>
      </w:pPr>
      <w:r w:rsidRPr="00BC2ECF">
        <w:rPr>
          <w:sz w:val="18"/>
          <w:szCs w:val="18"/>
          <w:lang w:val="en-US"/>
        </w:rPr>
        <w:t>demand deposits in bank accounts with an original maturity of 3 months or less that are readily convertible to known amounts of cash and subject to insignificant risk of changes in value. At the reporting date the Commission did not hold any term deposits with a maturity greater than three months.</w:t>
      </w:r>
    </w:p>
    <w:p w14:paraId="3E883571" w14:textId="0A770147" w:rsidR="00CF7AF9" w:rsidRDefault="00CF7AF9">
      <w:pPr>
        <w:keepLines w:val="0"/>
        <w:spacing w:before="0" w:after="0"/>
        <w:rPr>
          <w:rFonts w:eastAsia="Times New Roman" w:cs="Open Sans"/>
          <w:color w:val="000000"/>
          <w:sz w:val="16"/>
          <w:szCs w:val="16"/>
          <w:lang w:val="en-US"/>
        </w:rPr>
      </w:pPr>
      <w:r>
        <w:br w:type="page"/>
      </w:r>
    </w:p>
    <w:p w14:paraId="1278B060" w14:textId="77777777" w:rsidR="00CF7AF9" w:rsidRPr="00CF7AF9" w:rsidRDefault="00CF7AF9" w:rsidP="00CF7AF9">
      <w:pPr>
        <w:pStyle w:val="FSBodyText"/>
      </w:pPr>
    </w:p>
    <w:tbl>
      <w:tblPr>
        <w:tblW w:w="9580" w:type="dxa"/>
        <w:tblCellMar>
          <w:left w:w="70" w:type="dxa"/>
          <w:right w:w="70" w:type="dxa"/>
        </w:tblCellMar>
        <w:tblLook w:val="04A0" w:firstRow="1" w:lastRow="0" w:firstColumn="1" w:lastColumn="0" w:noHBand="0" w:noVBand="1"/>
      </w:tblPr>
      <w:tblGrid>
        <w:gridCol w:w="5493"/>
        <w:gridCol w:w="1453"/>
        <w:gridCol w:w="1276"/>
        <w:gridCol w:w="1358"/>
      </w:tblGrid>
      <w:tr w:rsidR="00BC2ECF" w:rsidRPr="00BC2ECF" w14:paraId="62745896" w14:textId="77777777" w:rsidTr="00E83BF7">
        <w:trPr>
          <w:trHeight w:val="240"/>
        </w:trPr>
        <w:tc>
          <w:tcPr>
            <w:tcW w:w="5493" w:type="dxa"/>
            <w:tcBorders>
              <w:top w:val="single" w:sz="4" w:space="0" w:color="auto"/>
              <w:left w:val="nil"/>
              <w:bottom w:val="single" w:sz="18" w:space="0" w:color="auto"/>
              <w:right w:val="nil"/>
            </w:tcBorders>
            <w:shd w:val="clear" w:color="auto" w:fill="auto"/>
          </w:tcPr>
          <w:p w14:paraId="63FB0171" w14:textId="77777777" w:rsidR="00BC2ECF" w:rsidRPr="00BC2ECF" w:rsidRDefault="00BC2ECF" w:rsidP="003F13ED">
            <w:pPr>
              <w:spacing w:before="60" w:after="60"/>
              <w:rPr>
                <w:rFonts w:cs="Open Sans"/>
                <w:b/>
                <w:bCs/>
                <w:color w:val="107896"/>
                <w:sz w:val="18"/>
                <w:szCs w:val="18"/>
                <w:lang w:val="en-US"/>
              </w:rPr>
            </w:pPr>
          </w:p>
        </w:tc>
        <w:tc>
          <w:tcPr>
            <w:tcW w:w="1453" w:type="dxa"/>
            <w:tcBorders>
              <w:top w:val="single" w:sz="4" w:space="0" w:color="auto"/>
              <w:left w:val="nil"/>
              <w:bottom w:val="single" w:sz="18" w:space="0" w:color="auto"/>
              <w:right w:val="nil"/>
            </w:tcBorders>
            <w:shd w:val="clear" w:color="auto" w:fill="auto"/>
          </w:tcPr>
          <w:p w14:paraId="2F7333E7" w14:textId="77777777" w:rsidR="00BC2ECF" w:rsidRPr="00BC2ECF" w:rsidRDefault="00BC2ECF" w:rsidP="003F13ED">
            <w:pPr>
              <w:spacing w:before="60" w:after="60"/>
              <w:rPr>
                <w:rFonts w:cs="Open Sans"/>
                <w:sz w:val="18"/>
                <w:szCs w:val="18"/>
                <w:lang w:val="en-US"/>
              </w:rPr>
            </w:pPr>
          </w:p>
        </w:tc>
        <w:tc>
          <w:tcPr>
            <w:tcW w:w="1276" w:type="dxa"/>
            <w:tcBorders>
              <w:top w:val="single" w:sz="4" w:space="0" w:color="auto"/>
              <w:left w:val="nil"/>
              <w:bottom w:val="single" w:sz="18" w:space="0" w:color="auto"/>
              <w:right w:val="nil"/>
            </w:tcBorders>
            <w:shd w:val="clear" w:color="auto" w:fill="auto"/>
          </w:tcPr>
          <w:p w14:paraId="719AF550" w14:textId="77777777" w:rsidR="00BC2ECF" w:rsidRPr="00BC2ECF" w:rsidRDefault="00BC2ECF" w:rsidP="003F13ED">
            <w:pPr>
              <w:spacing w:before="60" w:after="60"/>
              <w:jc w:val="right"/>
              <w:rPr>
                <w:rFonts w:cs="Open Sans"/>
                <w:b/>
                <w:bCs/>
                <w:sz w:val="18"/>
                <w:szCs w:val="18"/>
              </w:rPr>
            </w:pPr>
            <w:r w:rsidRPr="00BC2ECF">
              <w:rPr>
                <w:rFonts w:cs="Open Sans"/>
                <w:b/>
                <w:bCs/>
                <w:sz w:val="18"/>
                <w:szCs w:val="18"/>
              </w:rPr>
              <w:t>2020</w:t>
            </w:r>
          </w:p>
          <w:p w14:paraId="60C1FA71" w14:textId="77777777" w:rsidR="00BC2ECF" w:rsidRPr="00BC2ECF" w:rsidRDefault="00BC2ECF" w:rsidP="003F13ED">
            <w:pPr>
              <w:spacing w:before="60" w:after="60"/>
              <w:jc w:val="right"/>
              <w:rPr>
                <w:rFonts w:cs="Open Sans"/>
                <w:sz w:val="18"/>
                <w:szCs w:val="18"/>
              </w:rPr>
            </w:pPr>
            <w:r w:rsidRPr="00BC2ECF">
              <w:rPr>
                <w:rFonts w:cs="Open Sans"/>
                <w:b/>
                <w:bCs/>
                <w:sz w:val="18"/>
                <w:szCs w:val="18"/>
              </w:rPr>
              <w:t>$’000</w:t>
            </w:r>
          </w:p>
        </w:tc>
        <w:tc>
          <w:tcPr>
            <w:tcW w:w="1358" w:type="dxa"/>
            <w:tcBorders>
              <w:top w:val="single" w:sz="4" w:space="0" w:color="auto"/>
              <w:left w:val="nil"/>
              <w:bottom w:val="single" w:sz="18" w:space="0" w:color="auto"/>
              <w:right w:val="nil"/>
            </w:tcBorders>
            <w:shd w:val="clear" w:color="auto" w:fill="auto"/>
          </w:tcPr>
          <w:p w14:paraId="0CB1AEF9" w14:textId="77777777" w:rsidR="00BC2ECF" w:rsidRPr="00BC2ECF" w:rsidRDefault="00BC2ECF" w:rsidP="003F13ED">
            <w:pPr>
              <w:spacing w:before="60" w:after="60"/>
              <w:jc w:val="right"/>
              <w:rPr>
                <w:rFonts w:cs="Open Sans"/>
                <w:sz w:val="18"/>
                <w:szCs w:val="18"/>
              </w:rPr>
            </w:pPr>
            <w:r w:rsidRPr="00BC2ECF">
              <w:rPr>
                <w:rFonts w:cs="Open Sans"/>
                <w:sz w:val="18"/>
                <w:szCs w:val="18"/>
              </w:rPr>
              <w:t>2019</w:t>
            </w:r>
          </w:p>
          <w:p w14:paraId="17924BD8" w14:textId="77777777" w:rsidR="00BC2ECF" w:rsidRPr="00BC2ECF" w:rsidRDefault="00BC2ECF" w:rsidP="003F13ED">
            <w:pPr>
              <w:spacing w:before="60" w:after="60"/>
              <w:jc w:val="right"/>
              <w:rPr>
                <w:rFonts w:cs="Open Sans"/>
                <w:sz w:val="18"/>
                <w:szCs w:val="18"/>
              </w:rPr>
            </w:pPr>
            <w:r w:rsidRPr="00BC2ECF">
              <w:rPr>
                <w:rFonts w:cs="Open Sans"/>
                <w:sz w:val="18"/>
                <w:szCs w:val="18"/>
              </w:rPr>
              <w:t>$’000</w:t>
            </w:r>
          </w:p>
        </w:tc>
      </w:tr>
      <w:tr w:rsidR="00BC2ECF" w:rsidRPr="00BC2ECF" w14:paraId="1186F5BC" w14:textId="77777777" w:rsidTr="00E83BF7">
        <w:trPr>
          <w:trHeight w:val="73"/>
        </w:trPr>
        <w:tc>
          <w:tcPr>
            <w:tcW w:w="9580" w:type="dxa"/>
            <w:gridSpan w:val="4"/>
            <w:tcBorders>
              <w:top w:val="single" w:sz="18" w:space="0" w:color="107896"/>
              <w:left w:val="nil"/>
              <w:bottom w:val="nil"/>
              <w:right w:val="nil"/>
            </w:tcBorders>
            <w:shd w:val="clear" w:color="auto" w:fill="auto"/>
          </w:tcPr>
          <w:p w14:paraId="24775866" w14:textId="77777777" w:rsidR="00BC2ECF" w:rsidRPr="00BC2ECF" w:rsidRDefault="00BC2ECF" w:rsidP="003F13ED">
            <w:pPr>
              <w:spacing w:before="60" w:after="60"/>
              <w:rPr>
                <w:rFonts w:cs="Open Sans"/>
                <w:sz w:val="18"/>
                <w:szCs w:val="18"/>
                <w:lang w:val="en-US"/>
              </w:rPr>
            </w:pPr>
          </w:p>
        </w:tc>
      </w:tr>
      <w:tr w:rsidR="00BC2ECF" w:rsidRPr="00BC2ECF" w14:paraId="776C31A0" w14:textId="77777777" w:rsidTr="00E83BF7">
        <w:trPr>
          <w:trHeight w:val="240"/>
        </w:trPr>
        <w:tc>
          <w:tcPr>
            <w:tcW w:w="5493" w:type="dxa"/>
            <w:tcBorders>
              <w:top w:val="nil"/>
              <w:left w:val="nil"/>
              <w:bottom w:val="nil"/>
              <w:right w:val="nil"/>
            </w:tcBorders>
            <w:shd w:val="clear" w:color="auto" w:fill="auto"/>
            <w:hideMark/>
          </w:tcPr>
          <w:p w14:paraId="018DD503" w14:textId="77777777" w:rsidR="00BC2ECF" w:rsidRPr="00BC2ECF" w:rsidRDefault="00BC2ECF" w:rsidP="003F13ED">
            <w:pPr>
              <w:spacing w:before="60" w:after="60"/>
              <w:rPr>
                <w:rFonts w:cs="Open Sans"/>
                <w:b/>
                <w:bCs/>
                <w:sz w:val="18"/>
                <w:szCs w:val="18"/>
                <w:lang w:val="en-US"/>
              </w:rPr>
            </w:pPr>
            <w:r w:rsidRPr="00BC2ECF">
              <w:rPr>
                <w:rFonts w:cs="Open Sans"/>
                <w:b/>
                <w:bCs/>
                <w:color w:val="107896"/>
                <w:sz w:val="18"/>
                <w:szCs w:val="18"/>
                <w:lang w:val="en-US"/>
              </w:rPr>
              <w:t>2.1B: Trade and Other Receivables</w:t>
            </w:r>
          </w:p>
        </w:tc>
        <w:tc>
          <w:tcPr>
            <w:tcW w:w="1453" w:type="dxa"/>
            <w:tcBorders>
              <w:top w:val="nil"/>
              <w:left w:val="nil"/>
              <w:bottom w:val="nil"/>
              <w:right w:val="nil"/>
            </w:tcBorders>
            <w:shd w:val="clear" w:color="auto" w:fill="auto"/>
            <w:vAlign w:val="center"/>
            <w:hideMark/>
          </w:tcPr>
          <w:p w14:paraId="393191E8" w14:textId="77777777" w:rsidR="00BC2ECF" w:rsidRPr="00BC2ECF" w:rsidRDefault="00BC2ECF" w:rsidP="003F13ED">
            <w:pPr>
              <w:spacing w:before="60" w:after="60"/>
              <w:rPr>
                <w:rFonts w:cs="Open Sans"/>
                <w:b/>
                <w:bCs/>
                <w:sz w:val="18"/>
                <w:szCs w:val="18"/>
                <w:u w:val="single"/>
                <w:lang w:val="en-US"/>
              </w:rPr>
            </w:pPr>
          </w:p>
        </w:tc>
        <w:tc>
          <w:tcPr>
            <w:tcW w:w="1276" w:type="dxa"/>
            <w:tcBorders>
              <w:top w:val="nil"/>
              <w:left w:val="nil"/>
              <w:bottom w:val="nil"/>
              <w:right w:val="nil"/>
            </w:tcBorders>
            <w:shd w:val="clear" w:color="auto" w:fill="auto"/>
            <w:noWrap/>
            <w:vAlign w:val="bottom"/>
            <w:hideMark/>
          </w:tcPr>
          <w:p w14:paraId="3DB74581" w14:textId="77777777" w:rsidR="00BC2ECF" w:rsidRPr="00BC2ECF" w:rsidRDefault="00BC2ECF" w:rsidP="003F13ED">
            <w:pPr>
              <w:spacing w:before="60" w:after="60"/>
              <w:rPr>
                <w:rFonts w:cs="Open Sans"/>
                <w:sz w:val="18"/>
                <w:szCs w:val="18"/>
                <w:lang w:val="en-US"/>
              </w:rPr>
            </w:pPr>
          </w:p>
        </w:tc>
        <w:tc>
          <w:tcPr>
            <w:tcW w:w="1358" w:type="dxa"/>
            <w:tcBorders>
              <w:top w:val="nil"/>
              <w:left w:val="nil"/>
              <w:bottom w:val="nil"/>
              <w:right w:val="nil"/>
            </w:tcBorders>
            <w:shd w:val="clear" w:color="auto" w:fill="auto"/>
            <w:noWrap/>
            <w:vAlign w:val="bottom"/>
            <w:hideMark/>
          </w:tcPr>
          <w:p w14:paraId="3AF22B19" w14:textId="77777777" w:rsidR="00BC2ECF" w:rsidRPr="00BC2ECF" w:rsidRDefault="00BC2ECF" w:rsidP="003F13ED">
            <w:pPr>
              <w:spacing w:before="60" w:after="60"/>
              <w:jc w:val="right"/>
              <w:rPr>
                <w:rFonts w:cs="Open Sans"/>
                <w:sz w:val="18"/>
                <w:szCs w:val="18"/>
                <w:lang w:val="en-US"/>
              </w:rPr>
            </w:pPr>
          </w:p>
        </w:tc>
      </w:tr>
      <w:tr w:rsidR="00BC2ECF" w:rsidRPr="00BC2ECF" w14:paraId="190FB6C2" w14:textId="77777777" w:rsidTr="00E83BF7">
        <w:trPr>
          <w:trHeight w:val="240"/>
        </w:trPr>
        <w:tc>
          <w:tcPr>
            <w:tcW w:w="5493" w:type="dxa"/>
            <w:tcBorders>
              <w:top w:val="nil"/>
              <w:left w:val="nil"/>
              <w:right w:val="nil"/>
            </w:tcBorders>
            <w:shd w:val="clear" w:color="auto" w:fill="auto"/>
            <w:hideMark/>
          </w:tcPr>
          <w:p w14:paraId="0CB8B546" w14:textId="77777777" w:rsidR="00BC2ECF" w:rsidRPr="00BC2ECF" w:rsidRDefault="00BC2ECF" w:rsidP="003F13ED">
            <w:pPr>
              <w:spacing w:before="60" w:after="60"/>
              <w:rPr>
                <w:rFonts w:cs="Open Sans"/>
                <w:b/>
                <w:bCs/>
                <w:sz w:val="18"/>
                <w:szCs w:val="18"/>
              </w:rPr>
            </w:pPr>
            <w:r w:rsidRPr="00BC2ECF">
              <w:rPr>
                <w:rFonts w:cs="Open Sans"/>
                <w:b/>
                <w:bCs/>
                <w:sz w:val="18"/>
                <w:szCs w:val="18"/>
              </w:rPr>
              <w:t>Goods and services receivables</w:t>
            </w:r>
          </w:p>
        </w:tc>
        <w:tc>
          <w:tcPr>
            <w:tcW w:w="1453" w:type="dxa"/>
            <w:tcBorders>
              <w:top w:val="nil"/>
              <w:left w:val="nil"/>
              <w:right w:val="nil"/>
            </w:tcBorders>
            <w:shd w:val="clear" w:color="auto" w:fill="auto"/>
            <w:vAlign w:val="center"/>
            <w:hideMark/>
          </w:tcPr>
          <w:p w14:paraId="250EF282" w14:textId="77777777" w:rsidR="00BC2ECF" w:rsidRPr="00BC2ECF" w:rsidRDefault="00BC2ECF" w:rsidP="003F13ED">
            <w:pPr>
              <w:spacing w:before="60" w:after="60"/>
              <w:rPr>
                <w:rFonts w:cs="Open Sans"/>
                <w:b/>
                <w:bCs/>
                <w:sz w:val="18"/>
                <w:szCs w:val="18"/>
              </w:rPr>
            </w:pPr>
          </w:p>
        </w:tc>
        <w:tc>
          <w:tcPr>
            <w:tcW w:w="1276" w:type="dxa"/>
            <w:tcBorders>
              <w:top w:val="nil"/>
              <w:left w:val="nil"/>
              <w:right w:val="nil"/>
            </w:tcBorders>
            <w:shd w:val="clear" w:color="auto" w:fill="auto"/>
            <w:noWrap/>
            <w:vAlign w:val="bottom"/>
            <w:hideMark/>
          </w:tcPr>
          <w:p w14:paraId="497A21EB" w14:textId="77777777" w:rsidR="00BC2ECF" w:rsidRPr="00BC2ECF" w:rsidRDefault="00BC2ECF" w:rsidP="003F13ED">
            <w:pPr>
              <w:spacing w:before="60" w:after="60"/>
              <w:rPr>
                <w:rFonts w:cs="Open Sans"/>
                <w:sz w:val="18"/>
                <w:szCs w:val="18"/>
              </w:rPr>
            </w:pPr>
          </w:p>
        </w:tc>
        <w:tc>
          <w:tcPr>
            <w:tcW w:w="1358" w:type="dxa"/>
            <w:tcBorders>
              <w:top w:val="nil"/>
              <w:left w:val="nil"/>
              <w:right w:val="nil"/>
            </w:tcBorders>
            <w:shd w:val="clear" w:color="auto" w:fill="auto"/>
            <w:noWrap/>
            <w:vAlign w:val="bottom"/>
            <w:hideMark/>
          </w:tcPr>
          <w:p w14:paraId="6D741327" w14:textId="77777777" w:rsidR="00BC2ECF" w:rsidRPr="00BC2ECF" w:rsidRDefault="00BC2ECF" w:rsidP="003F13ED">
            <w:pPr>
              <w:spacing w:before="60" w:after="60"/>
              <w:jc w:val="right"/>
              <w:rPr>
                <w:rFonts w:cs="Open Sans"/>
                <w:sz w:val="18"/>
                <w:szCs w:val="18"/>
              </w:rPr>
            </w:pPr>
          </w:p>
        </w:tc>
      </w:tr>
      <w:tr w:rsidR="00BC2ECF" w:rsidRPr="00BC2ECF" w14:paraId="4D1BD5B6" w14:textId="77777777" w:rsidTr="00E83BF7">
        <w:trPr>
          <w:trHeight w:val="240"/>
        </w:trPr>
        <w:tc>
          <w:tcPr>
            <w:tcW w:w="5493" w:type="dxa"/>
            <w:tcBorders>
              <w:top w:val="nil"/>
              <w:left w:val="nil"/>
              <w:bottom w:val="single" w:sz="4" w:space="0" w:color="auto"/>
              <w:right w:val="nil"/>
            </w:tcBorders>
            <w:shd w:val="clear" w:color="auto" w:fill="auto"/>
            <w:hideMark/>
          </w:tcPr>
          <w:p w14:paraId="0AE2E00F" w14:textId="77777777" w:rsidR="00BC2ECF" w:rsidRPr="00BC2ECF" w:rsidRDefault="00BC2ECF" w:rsidP="003F13ED">
            <w:pPr>
              <w:spacing w:before="60" w:after="60"/>
              <w:rPr>
                <w:rFonts w:cs="Open Sans"/>
                <w:sz w:val="18"/>
                <w:szCs w:val="18"/>
              </w:rPr>
            </w:pPr>
            <w:r w:rsidRPr="00BC2ECF">
              <w:rPr>
                <w:rFonts w:cs="Open Sans"/>
                <w:sz w:val="18"/>
                <w:szCs w:val="18"/>
              </w:rPr>
              <w:t>Goods and services</w:t>
            </w:r>
          </w:p>
        </w:tc>
        <w:tc>
          <w:tcPr>
            <w:tcW w:w="1453" w:type="dxa"/>
            <w:tcBorders>
              <w:top w:val="nil"/>
              <w:left w:val="nil"/>
              <w:bottom w:val="single" w:sz="4" w:space="0" w:color="auto"/>
              <w:right w:val="nil"/>
            </w:tcBorders>
            <w:shd w:val="clear" w:color="auto" w:fill="auto"/>
            <w:vAlign w:val="center"/>
            <w:hideMark/>
          </w:tcPr>
          <w:p w14:paraId="3CBA600A" w14:textId="77777777" w:rsidR="00BC2ECF" w:rsidRPr="00BC2ECF" w:rsidRDefault="00BC2ECF" w:rsidP="003F13ED">
            <w:pPr>
              <w:spacing w:before="60" w:after="60"/>
              <w:rPr>
                <w:rFonts w:cs="Open Sans"/>
                <w:sz w:val="18"/>
                <w:szCs w:val="18"/>
              </w:rPr>
            </w:pPr>
          </w:p>
        </w:tc>
        <w:tc>
          <w:tcPr>
            <w:tcW w:w="1276" w:type="dxa"/>
            <w:tcBorders>
              <w:top w:val="nil"/>
              <w:left w:val="nil"/>
              <w:bottom w:val="single" w:sz="4" w:space="0" w:color="auto"/>
              <w:right w:val="nil"/>
            </w:tcBorders>
            <w:shd w:val="clear" w:color="auto" w:fill="auto"/>
            <w:noWrap/>
            <w:vAlign w:val="bottom"/>
            <w:hideMark/>
          </w:tcPr>
          <w:p w14:paraId="55032923" w14:textId="77777777" w:rsidR="00BC2ECF" w:rsidRPr="00BC2ECF" w:rsidRDefault="00BC2ECF" w:rsidP="003F13ED">
            <w:pPr>
              <w:spacing w:before="60" w:after="60"/>
              <w:jc w:val="right"/>
              <w:rPr>
                <w:rFonts w:cs="Open Sans"/>
                <w:b/>
                <w:bCs/>
                <w:sz w:val="18"/>
                <w:szCs w:val="18"/>
              </w:rPr>
            </w:pPr>
            <w:r w:rsidRPr="00BC2ECF">
              <w:rPr>
                <w:rFonts w:cs="Open Sans"/>
                <w:b/>
                <w:bCs/>
                <w:sz w:val="18"/>
                <w:szCs w:val="18"/>
              </w:rPr>
              <w:t xml:space="preserve">3,317 </w:t>
            </w:r>
          </w:p>
        </w:tc>
        <w:tc>
          <w:tcPr>
            <w:tcW w:w="1358" w:type="dxa"/>
            <w:tcBorders>
              <w:top w:val="nil"/>
              <w:left w:val="nil"/>
              <w:bottom w:val="single" w:sz="4" w:space="0" w:color="auto"/>
              <w:right w:val="nil"/>
            </w:tcBorders>
            <w:shd w:val="clear" w:color="auto" w:fill="auto"/>
            <w:noWrap/>
            <w:vAlign w:val="bottom"/>
            <w:hideMark/>
          </w:tcPr>
          <w:p w14:paraId="754E04D2" w14:textId="77777777" w:rsidR="00BC2ECF" w:rsidRPr="00BC2ECF" w:rsidRDefault="00BC2ECF" w:rsidP="003F13ED">
            <w:pPr>
              <w:spacing w:before="60" w:after="60"/>
              <w:jc w:val="right"/>
              <w:rPr>
                <w:rFonts w:cs="Open Sans"/>
                <w:sz w:val="18"/>
                <w:szCs w:val="18"/>
              </w:rPr>
            </w:pPr>
            <w:r w:rsidRPr="00BC2ECF">
              <w:rPr>
                <w:rFonts w:cs="Open Sans"/>
                <w:sz w:val="18"/>
                <w:szCs w:val="18"/>
              </w:rPr>
              <w:t xml:space="preserve">1,537 </w:t>
            </w:r>
          </w:p>
        </w:tc>
      </w:tr>
      <w:tr w:rsidR="00BC2ECF" w:rsidRPr="00BC2ECF" w14:paraId="0ABAB16A" w14:textId="77777777" w:rsidTr="00E83BF7">
        <w:trPr>
          <w:trHeight w:val="240"/>
        </w:trPr>
        <w:tc>
          <w:tcPr>
            <w:tcW w:w="5493" w:type="dxa"/>
            <w:tcBorders>
              <w:top w:val="single" w:sz="4" w:space="0" w:color="auto"/>
              <w:left w:val="nil"/>
              <w:bottom w:val="single" w:sz="4" w:space="0" w:color="auto"/>
              <w:right w:val="nil"/>
            </w:tcBorders>
            <w:shd w:val="clear" w:color="auto" w:fill="auto"/>
            <w:hideMark/>
          </w:tcPr>
          <w:p w14:paraId="3FE296D6" w14:textId="77777777" w:rsidR="00BC2ECF" w:rsidRPr="00BC2ECF" w:rsidRDefault="00BC2ECF" w:rsidP="003F13ED">
            <w:pPr>
              <w:spacing w:before="60" w:after="60"/>
              <w:rPr>
                <w:rFonts w:cs="Open Sans"/>
                <w:b/>
                <w:bCs/>
                <w:sz w:val="18"/>
                <w:szCs w:val="18"/>
                <w:lang w:val="en-US"/>
              </w:rPr>
            </w:pPr>
            <w:r w:rsidRPr="00BC2ECF">
              <w:rPr>
                <w:rFonts w:cs="Open Sans"/>
                <w:b/>
                <w:bCs/>
                <w:sz w:val="18"/>
                <w:szCs w:val="18"/>
                <w:lang w:val="en-US"/>
              </w:rPr>
              <w:t>Total goods and services receivables</w:t>
            </w:r>
          </w:p>
        </w:tc>
        <w:tc>
          <w:tcPr>
            <w:tcW w:w="1453" w:type="dxa"/>
            <w:tcBorders>
              <w:top w:val="single" w:sz="4" w:space="0" w:color="auto"/>
              <w:left w:val="nil"/>
              <w:bottom w:val="single" w:sz="4" w:space="0" w:color="auto"/>
              <w:right w:val="nil"/>
            </w:tcBorders>
            <w:shd w:val="clear" w:color="auto" w:fill="auto"/>
            <w:hideMark/>
          </w:tcPr>
          <w:p w14:paraId="72C162E9" w14:textId="77777777" w:rsidR="00BC2ECF" w:rsidRPr="00BC2ECF" w:rsidRDefault="00BC2ECF" w:rsidP="003F13ED">
            <w:pPr>
              <w:spacing w:before="60" w:after="60"/>
              <w:rPr>
                <w:rFonts w:cs="Open Sans"/>
                <w:b/>
                <w:bCs/>
                <w:sz w:val="18"/>
                <w:szCs w:val="18"/>
                <w:lang w:val="en-US"/>
              </w:rPr>
            </w:pPr>
          </w:p>
        </w:tc>
        <w:tc>
          <w:tcPr>
            <w:tcW w:w="1276" w:type="dxa"/>
            <w:tcBorders>
              <w:top w:val="single" w:sz="4" w:space="0" w:color="auto"/>
              <w:left w:val="nil"/>
              <w:bottom w:val="single" w:sz="4" w:space="0" w:color="auto"/>
              <w:right w:val="nil"/>
            </w:tcBorders>
            <w:shd w:val="clear" w:color="auto" w:fill="auto"/>
            <w:noWrap/>
            <w:vAlign w:val="bottom"/>
            <w:hideMark/>
          </w:tcPr>
          <w:p w14:paraId="7FFC764F" w14:textId="77777777" w:rsidR="00BC2ECF" w:rsidRPr="00BC2ECF" w:rsidRDefault="00BC2ECF" w:rsidP="003F13ED">
            <w:pPr>
              <w:spacing w:before="60" w:after="60"/>
              <w:jc w:val="right"/>
              <w:rPr>
                <w:rFonts w:cs="Open Sans"/>
                <w:b/>
                <w:bCs/>
                <w:sz w:val="18"/>
                <w:szCs w:val="18"/>
              </w:rPr>
            </w:pPr>
            <w:r w:rsidRPr="00BC2ECF">
              <w:rPr>
                <w:rFonts w:cs="Open Sans"/>
                <w:b/>
                <w:bCs/>
                <w:sz w:val="18"/>
                <w:szCs w:val="18"/>
              </w:rPr>
              <w:t xml:space="preserve">3,317 </w:t>
            </w:r>
          </w:p>
        </w:tc>
        <w:tc>
          <w:tcPr>
            <w:tcW w:w="1358" w:type="dxa"/>
            <w:tcBorders>
              <w:top w:val="single" w:sz="4" w:space="0" w:color="auto"/>
              <w:left w:val="nil"/>
              <w:bottom w:val="single" w:sz="4" w:space="0" w:color="auto"/>
              <w:right w:val="nil"/>
            </w:tcBorders>
            <w:shd w:val="clear" w:color="auto" w:fill="auto"/>
            <w:noWrap/>
            <w:vAlign w:val="bottom"/>
            <w:hideMark/>
          </w:tcPr>
          <w:p w14:paraId="1353A3AC" w14:textId="77777777" w:rsidR="00BC2ECF" w:rsidRPr="00BC2ECF" w:rsidRDefault="00BC2ECF" w:rsidP="003F13ED">
            <w:pPr>
              <w:spacing w:before="60" w:after="60"/>
              <w:jc w:val="right"/>
              <w:rPr>
                <w:rFonts w:cs="Open Sans"/>
                <w:sz w:val="18"/>
                <w:szCs w:val="18"/>
              </w:rPr>
            </w:pPr>
            <w:r w:rsidRPr="00BC2ECF">
              <w:rPr>
                <w:rFonts w:cs="Open Sans"/>
                <w:sz w:val="18"/>
                <w:szCs w:val="18"/>
              </w:rPr>
              <w:t xml:space="preserve">1,537 </w:t>
            </w:r>
          </w:p>
        </w:tc>
      </w:tr>
      <w:tr w:rsidR="00BC2ECF" w:rsidRPr="00BC2ECF" w14:paraId="55C01930" w14:textId="77777777" w:rsidTr="00E83BF7">
        <w:trPr>
          <w:trHeight w:val="240"/>
        </w:trPr>
        <w:tc>
          <w:tcPr>
            <w:tcW w:w="5493" w:type="dxa"/>
            <w:tcBorders>
              <w:top w:val="single" w:sz="4" w:space="0" w:color="auto"/>
              <w:left w:val="nil"/>
              <w:bottom w:val="nil"/>
              <w:right w:val="nil"/>
            </w:tcBorders>
            <w:shd w:val="clear" w:color="auto" w:fill="auto"/>
            <w:hideMark/>
          </w:tcPr>
          <w:p w14:paraId="3734DE44" w14:textId="77777777" w:rsidR="00BC2ECF" w:rsidRPr="00BC2ECF" w:rsidRDefault="00BC2ECF" w:rsidP="003F13ED">
            <w:pPr>
              <w:spacing w:before="60" w:after="60"/>
              <w:rPr>
                <w:rFonts w:cs="Open Sans"/>
                <w:b/>
                <w:bCs/>
                <w:sz w:val="18"/>
                <w:szCs w:val="18"/>
              </w:rPr>
            </w:pPr>
            <w:r w:rsidRPr="00BC2ECF">
              <w:rPr>
                <w:rFonts w:cs="Open Sans"/>
                <w:b/>
                <w:bCs/>
                <w:sz w:val="18"/>
                <w:szCs w:val="18"/>
              </w:rPr>
              <w:t>Other receivables</w:t>
            </w:r>
          </w:p>
        </w:tc>
        <w:tc>
          <w:tcPr>
            <w:tcW w:w="1453" w:type="dxa"/>
            <w:tcBorders>
              <w:top w:val="single" w:sz="4" w:space="0" w:color="auto"/>
              <w:left w:val="nil"/>
              <w:bottom w:val="nil"/>
              <w:right w:val="nil"/>
            </w:tcBorders>
            <w:shd w:val="clear" w:color="auto" w:fill="auto"/>
            <w:vAlign w:val="center"/>
            <w:hideMark/>
          </w:tcPr>
          <w:p w14:paraId="023F975F" w14:textId="77777777" w:rsidR="00BC2ECF" w:rsidRPr="00BC2ECF" w:rsidRDefault="00BC2ECF" w:rsidP="003F13ED">
            <w:pPr>
              <w:spacing w:before="60" w:after="60"/>
              <w:rPr>
                <w:rFonts w:cs="Open Sans"/>
                <w:b/>
                <w:bCs/>
                <w:sz w:val="18"/>
                <w:szCs w:val="18"/>
              </w:rPr>
            </w:pPr>
          </w:p>
        </w:tc>
        <w:tc>
          <w:tcPr>
            <w:tcW w:w="1276" w:type="dxa"/>
            <w:tcBorders>
              <w:top w:val="single" w:sz="4" w:space="0" w:color="auto"/>
              <w:left w:val="nil"/>
              <w:bottom w:val="nil"/>
              <w:right w:val="nil"/>
            </w:tcBorders>
            <w:shd w:val="clear" w:color="auto" w:fill="auto"/>
            <w:noWrap/>
            <w:vAlign w:val="bottom"/>
            <w:hideMark/>
          </w:tcPr>
          <w:p w14:paraId="5C9EC19F" w14:textId="77777777" w:rsidR="00BC2ECF" w:rsidRPr="00BC2ECF" w:rsidRDefault="00BC2ECF" w:rsidP="003F13ED">
            <w:pPr>
              <w:spacing w:before="60" w:after="60"/>
              <w:rPr>
                <w:rFonts w:cs="Open Sans"/>
                <w:sz w:val="18"/>
                <w:szCs w:val="18"/>
              </w:rPr>
            </w:pPr>
          </w:p>
        </w:tc>
        <w:tc>
          <w:tcPr>
            <w:tcW w:w="1358" w:type="dxa"/>
            <w:tcBorders>
              <w:top w:val="single" w:sz="4" w:space="0" w:color="auto"/>
              <w:left w:val="nil"/>
              <w:bottom w:val="nil"/>
              <w:right w:val="nil"/>
            </w:tcBorders>
            <w:shd w:val="clear" w:color="auto" w:fill="auto"/>
            <w:noWrap/>
            <w:vAlign w:val="bottom"/>
            <w:hideMark/>
          </w:tcPr>
          <w:p w14:paraId="5176CDC0" w14:textId="77777777" w:rsidR="00BC2ECF" w:rsidRPr="00BC2ECF" w:rsidRDefault="00BC2ECF" w:rsidP="003F13ED">
            <w:pPr>
              <w:spacing w:before="60" w:after="60"/>
              <w:jc w:val="right"/>
              <w:rPr>
                <w:rFonts w:cs="Open Sans"/>
                <w:sz w:val="18"/>
                <w:szCs w:val="18"/>
              </w:rPr>
            </w:pPr>
          </w:p>
        </w:tc>
      </w:tr>
      <w:tr w:rsidR="00BC2ECF" w:rsidRPr="00BC2ECF" w14:paraId="2315B40D" w14:textId="77777777" w:rsidTr="00E83BF7">
        <w:trPr>
          <w:trHeight w:val="240"/>
        </w:trPr>
        <w:tc>
          <w:tcPr>
            <w:tcW w:w="5493" w:type="dxa"/>
            <w:tcBorders>
              <w:top w:val="nil"/>
              <w:left w:val="nil"/>
              <w:right w:val="nil"/>
            </w:tcBorders>
            <w:shd w:val="clear" w:color="auto" w:fill="auto"/>
            <w:hideMark/>
          </w:tcPr>
          <w:p w14:paraId="4593297E" w14:textId="77777777" w:rsidR="00BC2ECF" w:rsidRPr="00BC2ECF" w:rsidRDefault="00BC2ECF" w:rsidP="003F13ED">
            <w:pPr>
              <w:spacing w:before="60" w:after="60"/>
              <w:ind w:firstLineChars="200" w:firstLine="360"/>
              <w:rPr>
                <w:rFonts w:cs="Open Sans"/>
                <w:sz w:val="18"/>
                <w:szCs w:val="18"/>
              </w:rPr>
            </w:pPr>
            <w:r w:rsidRPr="00BC2ECF">
              <w:rPr>
                <w:rFonts w:cs="Open Sans"/>
                <w:sz w:val="18"/>
                <w:szCs w:val="18"/>
              </w:rPr>
              <w:t>Interest</w:t>
            </w:r>
          </w:p>
        </w:tc>
        <w:tc>
          <w:tcPr>
            <w:tcW w:w="1453" w:type="dxa"/>
            <w:tcBorders>
              <w:top w:val="nil"/>
              <w:left w:val="nil"/>
              <w:right w:val="nil"/>
            </w:tcBorders>
            <w:shd w:val="clear" w:color="auto" w:fill="auto"/>
            <w:hideMark/>
          </w:tcPr>
          <w:p w14:paraId="39ABA58F" w14:textId="77777777" w:rsidR="00BC2ECF" w:rsidRPr="00BC2ECF" w:rsidRDefault="00BC2ECF" w:rsidP="003F13ED">
            <w:pPr>
              <w:spacing w:before="60" w:after="60"/>
              <w:ind w:firstLineChars="200" w:firstLine="360"/>
              <w:rPr>
                <w:rFonts w:cs="Open Sans"/>
                <w:sz w:val="18"/>
                <w:szCs w:val="18"/>
              </w:rPr>
            </w:pPr>
          </w:p>
        </w:tc>
        <w:tc>
          <w:tcPr>
            <w:tcW w:w="1276" w:type="dxa"/>
            <w:tcBorders>
              <w:top w:val="nil"/>
              <w:left w:val="nil"/>
              <w:right w:val="nil"/>
            </w:tcBorders>
            <w:shd w:val="clear" w:color="auto" w:fill="auto"/>
            <w:noWrap/>
            <w:vAlign w:val="bottom"/>
            <w:hideMark/>
          </w:tcPr>
          <w:p w14:paraId="08FB302D" w14:textId="77777777" w:rsidR="00BC2ECF" w:rsidRPr="00BC2ECF" w:rsidRDefault="00BC2ECF" w:rsidP="003F13ED">
            <w:pPr>
              <w:spacing w:before="60" w:after="60"/>
              <w:jc w:val="right"/>
              <w:rPr>
                <w:rFonts w:cs="Open Sans"/>
                <w:b/>
                <w:bCs/>
                <w:sz w:val="18"/>
                <w:szCs w:val="18"/>
              </w:rPr>
            </w:pPr>
            <w:r w:rsidRPr="00BC2ECF">
              <w:rPr>
                <w:rFonts w:cs="Open Sans"/>
                <w:b/>
                <w:bCs/>
                <w:sz w:val="18"/>
                <w:szCs w:val="18"/>
              </w:rPr>
              <w:t xml:space="preserve"> -</w:t>
            </w:r>
          </w:p>
        </w:tc>
        <w:tc>
          <w:tcPr>
            <w:tcW w:w="1358" w:type="dxa"/>
            <w:tcBorders>
              <w:top w:val="nil"/>
              <w:left w:val="nil"/>
              <w:right w:val="nil"/>
            </w:tcBorders>
            <w:shd w:val="clear" w:color="auto" w:fill="auto"/>
            <w:noWrap/>
            <w:vAlign w:val="bottom"/>
            <w:hideMark/>
          </w:tcPr>
          <w:p w14:paraId="2773DDEE" w14:textId="77777777" w:rsidR="00BC2ECF" w:rsidRPr="00BC2ECF" w:rsidRDefault="00BC2ECF" w:rsidP="003F13ED">
            <w:pPr>
              <w:spacing w:before="60" w:after="60"/>
              <w:jc w:val="right"/>
              <w:rPr>
                <w:rFonts w:cs="Open Sans"/>
                <w:sz w:val="18"/>
                <w:szCs w:val="18"/>
              </w:rPr>
            </w:pPr>
            <w:r w:rsidRPr="00BC2ECF">
              <w:rPr>
                <w:rFonts w:cs="Open Sans"/>
                <w:sz w:val="18"/>
                <w:szCs w:val="18"/>
              </w:rPr>
              <w:t xml:space="preserve">4 </w:t>
            </w:r>
          </w:p>
        </w:tc>
      </w:tr>
      <w:tr w:rsidR="00BC2ECF" w:rsidRPr="00BC2ECF" w14:paraId="240A5DB1" w14:textId="77777777" w:rsidTr="00E83BF7">
        <w:trPr>
          <w:trHeight w:val="240"/>
        </w:trPr>
        <w:tc>
          <w:tcPr>
            <w:tcW w:w="5493" w:type="dxa"/>
            <w:tcBorders>
              <w:top w:val="nil"/>
              <w:left w:val="nil"/>
              <w:bottom w:val="single" w:sz="4" w:space="0" w:color="auto"/>
              <w:right w:val="nil"/>
            </w:tcBorders>
            <w:shd w:val="clear" w:color="auto" w:fill="auto"/>
            <w:hideMark/>
          </w:tcPr>
          <w:p w14:paraId="12A9203B" w14:textId="77777777" w:rsidR="00BC2ECF" w:rsidRPr="00BC2ECF" w:rsidRDefault="00BC2ECF" w:rsidP="003F13ED">
            <w:pPr>
              <w:spacing w:before="60" w:after="60"/>
              <w:ind w:firstLineChars="200" w:firstLine="360"/>
              <w:rPr>
                <w:rFonts w:cs="Open Sans"/>
                <w:sz w:val="18"/>
                <w:szCs w:val="18"/>
                <w:lang w:val="en-US"/>
              </w:rPr>
            </w:pPr>
            <w:r w:rsidRPr="00BC2ECF">
              <w:rPr>
                <w:rFonts w:cs="Open Sans"/>
                <w:sz w:val="18"/>
                <w:szCs w:val="18"/>
                <w:lang w:val="en-US"/>
              </w:rPr>
              <w:t>GST Receivable from the Australian Taxation Office</w:t>
            </w:r>
          </w:p>
        </w:tc>
        <w:tc>
          <w:tcPr>
            <w:tcW w:w="1453" w:type="dxa"/>
            <w:tcBorders>
              <w:top w:val="nil"/>
              <w:left w:val="nil"/>
              <w:bottom w:val="single" w:sz="4" w:space="0" w:color="auto"/>
              <w:right w:val="nil"/>
            </w:tcBorders>
            <w:shd w:val="clear" w:color="auto" w:fill="auto"/>
            <w:hideMark/>
          </w:tcPr>
          <w:p w14:paraId="7D46322D" w14:textId="77777777" w:rsidR="00BC2ECF" w:rsidRPr="00BC2ECF" w:rsidRDefault="00BC2ECF" w:rsidP="003F13ED">
            <w:pPr>
              <w:spacing w:before="60" w:after="60"/>
              <w:ind w:firstLineChars="200" w:firstLine="360"/>
              <w:rPr>
                <w:rFonts w:cs="Open Sans"/>
                <w:sz w:val="18"/>
                <w:szCs w:val="18"/>
                <w:lang w:val="en-US"/>
              </w:rPr>
            </w:pPr>
          </w:p>
        </w:tc>
        <w:tc>
          <w:tcPr>
            <w:tcW w:w="1276" w:type="dxa"/>
            <w:tcBorders>
              <w:top w:val="nil"/>
              <w:left w:val="nil"/>
              <w:bottom w:val="single" w:sz="4" w:space="0" w:color="auto"/>
              <w:right w:val="nil"/>
            </w:tcBorders>
            <w:shd w:val="clear" w:color="auto" w:fill="auto"/>
            <w:noWrap/>
            <w:vAlign w:val="bottom"/>
            <w:hideMark/>
          </w:tcPr>
          <w:p w14:paraId="08FFD1C7" w14:textId="77777777" w:rsidR="00BC2ECF" w:rsidRPr="00BC2ECF" w:rsidRDefault="00BC2ECF" w:rsidP="003F13ED">
            <w:pPr>
              <w:spacing w:before="60" w:after="60"/>
              <w:jc w:val="right"/>
              <w:rPr>
                <w:rFonts w:cs="Open Sans"/>
                <w:b/>
                <w:bCs/>
                <w:sz w:val="18"/>
                <w:szCs w:val="18"/>
              </w:rPr>
            </w:pPr>
            <w:r w:rsidRPr="00BC2ECF">
              <w:rPr>
                <w:rFonts w:cs="Open Sans"/>
                <w:b/>
                <w:bCs/>
                <w:sz w:val="18"/>
                <w:szCs w:val="18"/>
                <w:lang w:val="en-US"/>
              </w:rPr>
              <w:t xml:space="preserve"> </w:t>
            </w:r>
            <w:r w:rsidRPr="00BC2ECF">
              <w:rPr>
                <w:rFonts w:cs="Open Sans"/>
                <w:b/>
                <w:bCs/>
                <w:sz w:val="18"/>
                <w:szCs w:val="18"/>
              </w:rPr>
              <w:t>-</w:t>
            </w:r>
          </w:p>
        </w:tc>
        <w:tc>
          <w:tcPr>
            <w:tcW w:w="1358" w:type="dxa"/>
            <w:tcBorders>
              <w:top w:val="nil"/>
              <w:left w:val="nil"/>
              <w:bottom w:val="single" w:sz="4" w:space="0" w:color="auto"/>
              <w:right w:val="nil"/>
            </w:tcBorders>
            <w:shd w:val="clear" w:color="auto" w:fill="auto"/>
            <w:noWrap/>
            <w:vAlign w:val="bottom"/>
            <w:hideMark/>
          </w:tcPr>
          <w:p w14:paraId="591F6249" w14:textId="77777777" w:rsidR="00BC2ECF" w:rsidRPr="00BC2ECF" w:rsidRDefault="00BC2ECF" w:rsidP="003F13ED">
            <w:pPr>
              <w:spacing w:before="60" w:after="60"/>
              <w:jc w:val="right"/>
              <w:rPr>
                <w:rFonts w:cs="Open Sans"/>
                <w:sz w:val="18"/>
                <w:szCs w:val="18"/>
              </w:rPr>
            </w:pPr>
            <w:r w:rsidRPr="00BC2ECF">
              <w:rPr>
                <w:rFonts w:cs="Open Sans"/>
                <w:sz w:val="18"/>
                <w:szCs w:val="18"/>
              </w:rPr>
              <w:t xml:space="preserve"> -</w:t>
            </w:r>
          </w:p>
        </w:tc>
      </w:tr>
      <w:tr w:rsidR="00BC2ECF" w:rsidRPr="00BC2ECF" w14:paraId="43A92B81" w14:textId="77777777" w:rsidTr="00E83BF7">
        <w:trPr>
          <w:trHeight w:val="240"/>
        </w:trPr>
        <w:tc>
          <w:tcPr>
            <w:tcW w:w="5493" w:type="dxa"/>
            <w:tcBorders>
              <w:top w:val="single" w:sz="4" w:space="0" w:color="auto"/>
              <w:left w:val="nil"/>
              <w:bottom w:val="single" w:sz="4" w:space="0" w:color="auto"/>
              <w:right w:val="nil"/>
            </w:tcBorders>
            <w:shd w:val="clear" w:color="auto" w:fill="auto"/>
            <w:hideMark/>
          </w:tcPr>
          <w:p w14:paraId="3CB91A9B" w14:textId="77777777" w:rsidR="00BC2ECF" w:rsidRPr="00BC2ECF" w:rsidRDefault="00BC2ECF" w:rsidP="003F13ED">
            <w:pPr>
              <w:spacing w:before="60" w:after="60"/>
              <w:rPr>
                <w:rFonts w:cs="Open Sans"/>
                <w:b/>
                <w:bCs/>
                <w:sz w:val="18"/>
                <w:szCs w:val="18"/>
              </w:rPr>
            </w:pPr>
            <w:r w:rsidRPr="00BC2ECF">
              <w:rPr>
                <w:rFonts w:cs="Open Sans"/>
                <w:b/>
                <w:bCs/>
                <w:sz w:val="18"/>
                <w:szCs w:val="18"/>
              </w:rPr>
              <w:t>Total other receivables</w:t>
            </w:r>
          </w:p>
        </w:tc>
        <w:tc>
          <w:tcPr>
            <w:tcW w:w="1453" w:type="dxa"/>
            <w:tcBorders>
              <w:top w:val="single" w:sz="4" w:space="0" w:color="auto"/>
              <w:left w:val="nil"/>
              <w:bottom w:val="single" w:sz="4" w:space="0" w:color="auto"/>
              <w:right w:val="nil"/>
            </w:tcBorders>
            <w:shd w:val="clear" w:color="auto" w:fill="auto"/>
            <w:hideMark/>
          </w:tcPr>
          <w:p w14:paraId="243E74D7" w14:textId="77777777" w:rsidR="00BC2ECF" w:rsidRPr="00BC2ECF" w:rsidRDefault="00BC2ECF" w:rsidP="003F13ED">
            <w:pPr>
              <w:spacing w:before="60" w:after="60"/>
              <w:rPr>
                <w:rFonts w:cs="Open Sans"/>
                <w:b/>
                <w:bCs/>
                <w:sz w:val="18"/>
                <w:szCs w:val="18"/>
              </w:rPr>
            </w:pPr>
          </w:p>
        </w:tc>
        <w:tc>
          <w:tcPr>
            <w:tcW w:w="1276" w:type="dxa"/>
            <w:tcBorders>
              <w:top w:val="single" w:sz="4" w:space="0" w:color="auto"/>
              <w:left w:val="nil"/>
              <w:bottom w:val="single" w:sz="4" w:space="0" w:color="auto"/>
              <w:right w:val="nil"/>
            </w:tcBorders>
            <w:shd w:val="clear" w:color="auto" w:fill="auto"/>
            <w:noWrap/>
            <w:vAlign w:val="bottom"/>
            <w:hideMark/>
          </w:tcPr>
          <w:p w14:paraId="0B152F5B" w14:textId="77777777" w:rsidR="00BC2ECF" w:rsidRPr="00BC2ECF" w:rsidRDefault="00BC2ECF" w:rsidP="003F13ED">
            <w:pPr>
              <w:spacing w:before="60" w:after="60"/>
              <w:jc w:val="right"/>
              <w:rPr>
                <w:rFonts w:cs="Open Sans"/>
                <w:b/>
                <w:bCs/>
                <w:sz w:val="18"/>
                <w:szCs w:val="18"/>
              </w:rPr>
            </w:pPr>
            <w:r w:rsidRPr="00BC2ECF">
              <w:rPr>
                <w:rFonts w:cs="Open Sans"/>
                <w:b/>
                <w:bCs/>
                <w:sz w:val="18"/>
                <w:szCs w:val="18"/>
              </w:rPr>
              <w:t xml:space="preserve"> -</w:t>
            </w:r>
          </w:p>
        </w:tc>
        <w:tc>
          <w:tcPr>
            <w:tcW w:w="1358" w:type="dxa"/>
            <w:tcBorders>
              <w:top w:val="single" w:sz="4" w:space="0" w:color="auto"/>
              <w:left w:val="nil"/>
              <w:bottom w:val="single" w:sz="4" w:space="0" w:color="auto"/>
              <w:right w:val="nil"/>
            </w:tcBorders>
            <w:shd w:val="clear" w:color="auto" w:fill="auto"/>
            <w:noWrap/>
            <w:vAlign w:val="bottom"/>
            <w:hideMark/>
          </w:tcPr>
          <w:p w14:paraId="46C661F7" w14:textId="77777777" w:rsidR="00BC2ECF" w:rsidRPr="00BC2ECF" w:rsidRDefault="00BC2ECF" w:rsidP="003F13ED">
            <w:pPr>
              <w:spacing w:before="60" w:after="60"/>
              <w:jc w:val="right"/>
              <w:rPr>
                <w:rFonts w:cs="Open Sans"/>
                <w:sz w:val="18"/>
                <w:szCs w:val="18"/>
              </w:rPr>
            </w:pPr>
            <w:r w:rsidRPr="00BC2ECF">
              <w:rPr>
                <w:rFonts w:cs="Open Sans"/>
                <w:sz w:val="18"/>
                <w:szCs w:val="18"/>
              </w:rPr>
              <w:t xml:space="preserve">4 </w:t>
            </w:r>
          </w:p>
        </w:tc>
      </w:tr>
      <w:tr w:rsidR="00BC2ECF" w:rsidRPr="00BC2ECF" w14:paraId="3BEFD71A" w14:textId="77777777" w:rsidTr="00E83BF7">
        <w:trPr>
          <w:trHeight w:val="240"/>
        </w:trPr>
        <w:tc>
          <w:tcPr>
            <w:tcW w:w="5493" w:type="dxa"/>
            <w:tcBorders>
              <w:top w:val="single" w:sz="4" w:space="0" w:color="auto"/>
              <w:left w:val="nil"/>
              <w:bottom w:val="single" w:sz="4" w:space="0" w:color="auto"/>
              <w:right w:val="nil"/>
            </w:tcBorders>
            <w:shd w:val="clear" w:color="auto" w:fill="auto"/>
            <w:hideMark/>
          </w:tcPr>
          <w:p w14:paraId="4BF6C77C" w14:textId="77777777" w:rsidR="00BC2ECF" w:rsidRPr="00BC2ECF" w:rsidRDefault="00BC2ECF" w:rsidP="003F13ED">
            <w:pPr>
              <w:spacing w:before="60" w:after="60"/>
              <w:rPr>
                <w:rFonts w:cs="Open Sans"/>
                <w:b/>
                <w:bCs/>
                <w:sz w:val="18"/>
                <w:szCs w:val="18"/>
                <w:lang w:val="en-US"/>
              </w:rPr>
            </w:pPr>
            <w:r w:rsidRPr="00BC2ECF">
              <w:rPr>
                <w:rFonts w:cs="Open Sans"/>
                <w:b/>
                <w:bCs/>
                <w:sz w:val="18"/>
                <w:szCs w:val="18"/>
                <w:lang w:val="en-US"/>
              </w:rPr>
              <w:t>Total trade and other receivables (gross)</w:t>
            </w:r>
          </w:p>
        </w:tc>
        <w:tc>
          <w:tcPr>
            <w:tcW w:w="1453" w:type="dxa"/>
            <w:tcBorders>
              <w:top w:val="single" w:sz="4" w:space="0" w:color="auto"/>
              <w:left w:val="nil"/>
              <w:bottom w:val="single" w:sz="4" w:space="0" w:color="auto"/>
              <w:right w:val="nil"/>
            </w:tcBorders>
            <w:shd w:val="clear" w:color="auto" w:fill="auto"/>
            <w:hideMark/>
          </w:tcPr>
          <w:p w14:paraId="554FAECC" w14:textId="77777777" w:rsidR="00BC2ECF" w:rsidRPr="00BC2ECF" w:rsidRDefault="00BC2ECF" w:rsidP="003F13ED">
            <w:pPr>
              <w:spacing w:before="60" w:after="60"/>
              <w:rPr>
                <w:rFonts w:cs="Open Sans"/>
                <w:b/>
                <w:bCs/>
                <w:sz w:val="18"/>
                <w:szCs w:val="18"/>
                <w:lang w:val="en-US"/>
              </w:rPr>
            </w:pPr>
          </w:p>
        </w:tc>
        <w:tc>
          <w:tcPr>
            <w:tcW w:w="1276" w:type="dxa"/>
            <w:tcBorders>
              <w:top w:val="single" w:sz="4" w:space="0" w:color="auto"/>
              <w:left w:val="nil"/>
              <w:bottom w:val="single" w:sz="4" w:space="0" w:color="auto"/>
              <w:right w:val="nil"/>
            </w:tcBorders>
            <w:shd w:val="clear" w:color="auto" w:fill="auto"/>
            <w:noWrap/>
            <w:vAlign w:val="bottom"/>
            <w:hideMark/>
          </w:tcPr>
          <w:p w14:paraId="6CF19E46" w14:textId="77777777" w:rsidR="00BC2ECF" w:rsidRPr="00BC2ECF" w:rsidRDefault="00BC2ECF" w:rsidP="003F13ED">
            <w:pPr>
              <w:spacing w:before="60" w:after="60"/>
              <w:jc w:val="right"/>
              <w:rPr>
                <w:rFonts w:cs="Open Sans"/>
                <w:b/>
                <w:bCs/>
                <w:sz w:val="18"/>
                <w:szCs w:val="18"/>
              </w:rPr>
            </w:pPr>
            <w:r w:rsidRPr="00BC2ECF">
              <w:rPr>
                <w:rFonts w:cs="Open Sans"/>
                <w:b/>
                <w:bCs/>
                <w:sz w:val="18"/>
                <w:szCs w:val="18"/>
              </w:rPr>
              <w:t xml:space="preserve">3,317 </w:t>
            </w:r>
          </w:p>
        </w:tc>
        <w:tc>
          <w:tcPr>
            <w:tcW w:w="1358" w:type="dxa"/>
            <w:tcBorders>
              <w:top w:val="single" w:sz="4" w:space="0" w:color="auto"/>
              <w:left w:val="nil"/>
              <w:bottom w:val="single" w:sz="4" w:space="0" w:color="auto"/>
              <w:right w:val="nil"/>
            </w:tcBorders>
            <w:shd w:val="clear" w:color="auto" w:fill="auto"/>
            <w:noWrap/>
            <w:vAlign w:val="bottom"/>
            <w:hideMark/>
          </w:tcPr>
          <w:p w14:paraId="0C51DF4A" w14:textId="77777777" w:rsidR="00BC2ECF" w:rsidRPr="00BC2ECF" w:rsidRDefault="00BC2ECF" w:rsidP="003F13ED">
            <w:pPr>
              <w:spacing w:before="60" w:after="60"/>
              <w:jc w:val="right"/>
              <w:rPr>
                <w:rFonts w:cs="Open Sans"/>
                <w:sz w:val="18"/>
                <w:szCs w:val="18"/>
              </w:rPr>
            </w:pPr>
            <w:r w:rsidRPr="00BC2ECF">
              <w:rPr>
                <w:rFonts w:cs="Open Sans"/>
                <w:sz w:val="18"/>
                <w:szCs w:val="18"/>
              </w:rPr>
              <w:t xml:space="preserve">1,541 </w:t>
            </w:r>
          </w:p>
        </w:tc>
      </w:tr>
      <w:tr w:rsidR="00BC2ECF" w:rsidRPr="00BC2ECF" w14:paraId="17EBE6C7" w14:textId="77777777" w:rsidTr="00E83BF7">
        <w:trPr>
          <w:trHeight w:val="240"/>
        </w:trPr>
        <w:tc>
          <w:tcPr>
            <w:tcW w:w="5493" w:type="dxa"/>
            <w:tcBorders>
              <w:top w:val="nil"/>
              <w:left w:val="nil"/>
              <w:right w:val="nil"/>
            </w:tcBorders>
            <w:shd w:val="clear" w:color="auto" w:fill="auto"/>
            <w:vAlign w:val="center"/>
            <w:hideMark/>
          </w:tcPr>
          <w:p w14:paraId="7B1BC347" w14:textId="77777777" w:rsidR="00BC2ECF" w:rsidRPr="00BC2ECF" w:rsidRDefault="00BC2ECF" w:rsidP="003F13ED">
            <w:pPr>
              <w:spacing w:before="60" w:after="60"/>
              <w:rPr>
                <w:rFonts w:cs="Open Sans"/>
                <w:b/>
                <w:bCs/>
                <w:sz w:val="18"/>
                <w:szCs w:val="18"/>
              </w:rPr>
            </w:pPr>
            <w:r w:rsidRPr="00BC2ECF">
              <w:rPr>
                <w:rFonts w:cs="Open Sans"/>
                <w:b/>
                <w:bCs/>
                <w:sz w:val="18"/>
                <w:szCs w:val="18"/>
              </w:rPr>
              <w:t>Less impairment loss allowance</w:t>
            </w:r>
          </w:p>
        </w:tc>
        <w:tc>
          <w:tcPr>
            <w:tcW w:w="1453" w:type="dxa"/>
            <w:tcBorders>
              <w:top w:val="nil"/>
              <w:left w:val="nil"/>
              <w:right w:val="nil"/>
            </w:tcBorders>
            <w:shd w:val="clear" w:color="auto" w:fill="auto"/>
            <w:vAlign w:val="center"/>
            <w:hideMark/>
          </w:tcPr>
          <w:p w14:paraId="731F7BE4" w14:textId="77777777" w:rsidR="00BC2ECF" w:rsidRPr="00BC2ECF" w:rsidRDefault="00BC2ECF" w:rsidP="003F13ED">
            <w:pPr>
              <w:spacing w:before="60" w:after="60"/>
              <w:rPr>
                <w:rFonts w:cs="Open Sans"/>
                <w:b/>
                <w:bCs/>
                <w:sz w:val="18"/>
                <w:szCs w:val="18"/>
              </w:rPr>
            </w:pPr>
          </w:p>
        </w:tc>
        <w:tc>
          <w:tcPr>
            <w:tcW w:w="1276" w:type="dxa"/>
            <w:tcBorders>
              <w:top w:val="nil"/>
              <w:left w:val="nil"/>
              <w:right w:val="nil"/>
            </w:tcBorders>
            <w:shd w:val="clear" w:color="auto" w:fill="auto"/>
            <w:noWrap/>
            <w:vAlign w:val="bottom"/>
            <w:hideMark/>
          </w:tcPr>
          <w:p w14:paraId="19E0D8D6" w14:textId="77777777" w:rsidR="00BC2ECF" w:rsidRPr="00BC2ECF" w:rsidRDefault="00BC2ECF" w:rsidP="003F13ED">
            <w:pPr>
              <w:spacing w:before="60" w:after="60"/>
              <w:jc w:val="right"/>
              <w:rPr>
                <w:rFonts w:cs="Open Sans"/>
                <w:b/>
                <w:bCs/>
                <w:sz w:val="18"/>
                <w:szCs w:val="18"/>
              </w:rPr>
            </w:pPr>
            <w:r w:rsidRPr="00BC2ECF">
              <w:rPr>
                <w:rFonts w:cs="Open Sans"/>
                <w:b/>
                <w:bCs/>
                <w:sz w:val="18"/>
                <w:szCs w:val="18"/>
              </w:rPr>
              <w:t xml:space="preserve"> -</w:t>
            </w:r>
          </w:p>
        </w:tc>
        <w:tc>
          <w:tcPr>
            <w:tcW w:w="1358" w:type="dxa"/>
            <w:tcBorders>
              <w:top w:val="nil"/>
              <w:left w:val="nil"/>
              <w:right w:val="nil"/>
            </w:tcBorders>
            <w:shd w:val="clear" w:color="auto" w:fill="auto"/>
            <w:noWrap/>
            <w:vAlign w:val="bottom"/>
            <w:hideMark/>
          </w:tcPr>
          <w:p w14:paraId="61EB38B8" w14:textId="77777777" w:rsidR="00BC2ECF" w:rsidRPr="00BC2ECF" w:rsidRDefault="00BC2ECF" w:rsidP="003F13ED">
            <w:pPr>
              <w:spacing w:before="60" w:after="60"/>
              <w:jc w:val="right"/>
              <w:rPr>
                <w:rFonts w:cs="Open Sans"/>
                <w:sz w:val="18"/>
                <w:szCs w:val="18"/>
              </w:rPr>
            </w:pPr>
            <w:r w:rsidRPr="00BC2ECF">
              <w:rPr>
                <w:rFonts w:cs="Open Sans"/>
                <w:sz w:val="18"/>
                <w:szCs w:val="18"/>
              </w:rPr>
              <w:t xml:space="preserve"> -</w:t>
            </w:r>
          </w:p>
        </w:tc>
      </w:tr>
      <w:tr w:rsidR="00BC2ECF" w:rsidRPr="00BC2ECF" w14:paraId="72C47972" w14:textId="77777777" w:rsidTr="00E83BF7">
        <w:trPr>
          <w:trHeight w:val="240"/>
        </w:trPr>
        <w:tc>
          <w:tcPr>
            <w:tcW w:w="5493" w:type="dxa"/>
            <w:tcBorders>
              <w:top w:val="single" w:sz="4" w:space="0" w:color="auto"/>
              <w:left w:val="nil"/>
              <w:bottom w:val="single" w:sz="4" w:space="0" w:color="auto"/>
              <w:right w:val="nil"/>
            </w:tcBorders>
            <w:shd w:val="clear" w:color="auto" w:fill="auto"/>
            <w:hideMark/>
          </w:tcPr>
          <w:p w14:paraId="50012467" w14:textId="77777777" w:rsidR="00BC2ECF" w:rsidRPr="00BC2ECF" w:rsidRDefault="00BC2ECF" w:rsidP="003F13ED">
            <w:pPr>
              <w:spacing w:before="60" w:after="60"/>
              <w:rPr>
                <w:rFonts w:cs="Open Sans"/>
                <w:b/>
                <w:bCs/>
                <w:sz w:val="18"/>
                <w:szCs w:val="18"/>
                <w:lang w:val="en-US"/>
              </w:rPr>
            </w:pPr>
            <w:r w:rsidRPr="00BC2ECF">
              <w:rPr>
                <w:rFonts w:cs="Open Sans"/>
                <w:b/>
                <w:bCs/>
                <w:sz w:val="18"/>
                <w:szCs w:val="18"/>
                <w:lang w:val="en-US"/>
              </w:rPr>
              <w:t>Total trade and other receivables (net)</w:t>
            </w:r>
          </w:p>
        </w:tc>
        <w:tc>
          <w:tcPr>
            <w:tcW w:w="1453" w:type="dxa"/>
            <w:tcBorders>
              <w:top w:val="single" w:sz="4" w:space="0" w:color="auto"/>
              <w:left w:val="nil"/>
              <w:bottom w:val="single" w:sz="4" w:space="0" w:color="auto"/>
              <w:right w:val="nil"/>
            </w:tcBorders>
            <w:shd w:val="clear" w:color="auto" w:fill="auto"/>
            <w:hideMark/>
          </w:tcPr>
          <w:p w14:paraId="56DE6187" w14:textId="77777777" w:rsidR="00BC2ECF" w:rsidRPr="00BC2ECF" w:rsidRDefault="00BC2ECF" w:rsidP="003F13ED">
            <w:pPr>
              <w:spacing w:before="60" w:after="60"/>
              <w:rPr>
                <w:rFonts w:cs="Open Sans"/>
                <w:b/>
                <w:bCs/>
                <w:sz w:val="18"/>
                <w:szCs w:val="18"/>
                <w:lang w:val="en-US"/>
              </w:rPr>
            </w:pPr>
          </w:p>
        </w:tc>
        <w:tc>
          <w:tcPr>
            <w:tcW w:w="1276" w:type="dxa"/>
            <w:tcBorders>
              <w:top w:val="single" w:sz="4" w:space="0" w:color="auto"/>
              <w:left w:val="nil"/>
              <w:bottom w:val="single" w:sz="4" w:space="0" w:color="auto"/>
              <w:right w:val="nil"/>
            </w:tcBorders>
            <w:shd w:val="clear" w:color="auto" w:fill="auto"/>
            <w:noWrap/>
            <w:vAlign w:val="bottom"/>
            <w:hideMark/>
          </w:tcPr>
          <w:p w14:paraId="2C505747" w14:textId="77777777" w:rsidR="00BC2ECF" w:rsidRPr="00BC2ECF" w:rsidRDefault="00BC2ECF" w:rsidP="003F13ED">
            <w:pPr>
              <w:spacing w:before="60" w:after="60"/>
              <w:jc w:val="right"/>
              <w:rPr>
                <w:rFonts w:cs="Open Sans"/>
                <w:b/>
                <w:bCs/>
                <w:sz w:val="18"/>
                <w:szCs w:val="18"/>
              </w:rPr>
            </w:pPr>
            <w:r w:rsidRPr="00BC2ECF">
              <w:rPr>
                <w:rFonts w:cs="Open Sans"/>
                <w:b/>
                <w:bCs/>
                <w:sz w:val="18"/>
                <w:szCs w:val="18"/>
              </w:rPr>
              <w:t xml:space="preserve">3,317 </w:t>
            </w:r>
          </w:p>
        </w:tc>
        <w:tc>
          <w:tcPr>
            <w:tcW w:w="1358" w:type="dxa"/>
            <w:tcBorders>
              <w:top w:val="single" w:sz="4" w:space="0" w:color="auto"/>
              <w:left w:val="nil"/>
              <w:bottom w:val="single" w:sz="4" w:space="0" w:color="auto"/>
              <w:right w:val="nil"/>
            </w:tcBorders>
            <w:shd w:val="clear" w:color="auto" w:fill="auto"/>
            <w:noWrap/>
            <w:vAlign w:val="bottom"/>
            <w:hideMark/>
          </w:tcPr>
          <w:p w14:paraId="21311377" w14:textId="77777777" w:rsidR="00BC2ECF" w:rsidRPr="00BC2ECF" w:rsidRDefault="00BC2ECF" w:rsidP="003F13ED">
            <w:pPr>
              <w:spacing w:before="60" w:after="60"/>
              <w:jc w:val="right"/>
              <w:rPr>
                <w:rFonts w:cs="Open Sans"/>
                <w:sz w:val="18"/>
                <w:szCs w:val="18"/>
              </w:rPr>
            </w:pPr>
            <w:r w:rsidRPr="00BC2ECF">
              <w:rPr>
                <w:rFonts w:cs="Open Sans"/>
                <w:sz w:val="18"/>
                <w:szCs w:val="18"/>
              </w:rPr>
              <w:t xml:space="preserve">1,541 </w:t>
            </w:r>
          </w:p>
        </w:tc>
      </w:tr>
      <w:tr w:rsidR="00BC2ECF" w:rsidRPr="00BC2ECF" w14:paraId="737AAF4C" w14:textId="77777777" w:rsidTr="00E83BF7">
        <w:trPr>
          <w:trHeight w:val="240"/>
        </w:trPr>
        <w:tc>
          <w:tcPr>
            <w:tcW w:w="5493" w:type="dxa"/>
            <w:tcBorders>
              <w:top w:val="nil"/>
              <w:left w:val="nil"/>
              <w:right w:val="nil"/>
            </w:tcBorders>
            <w:shd w:val="clear" w:color="auto" w:fill="auto"/>
            <w:hideMark/>
          </w:tcPr>
          <w:p w14:paraId="7673F39C" w14:textId="77777777" w:rsidR="00BC2ECF" w:rsidRPr="00BC2ECF" w:rsidRDefault="00BC2ECF" w:rsidP="003F13ED">
            <w:pPr>
              <w:spacing w:before="60" w:after="60"/>
              <w:rPr>
                <w:rFonts w:cs="Open Sans"/>
                <w:b/>
                <w:bCs/>
                <w:sz w:val="18"/>
                <w:szCs w:val="18"/>
                <w:lang w:val="en-US"/>
              </w:rPr>
            </w:pPr>
            <w:r w:rsidRPr="00BC2ECF">
              <w:rPr>
                <w:rFonts w:cs="Open Sans"/>
                <w:b/>
                <w:bCs/>
                <w:sz w:val="18"/>
                <w:szCs w:val="18"/>
                <w:lang w:val="en-US"/>
              </w:rPr>
              <w:t>Trade and other receivables (net) expected to be recovered</w:t>
            </w:r>
          </w:p>
        </w:tc>
        <w:tc>
          <w:tcPr>
            <w:tcW w:w="1453" w:type="dxa"/>
            <w:tcBorders>
              <w:top w:val="nil"/>
              <w:left w:val="nil"/>
              <w:right w:val="nil"/>
            </w:tcBorders>
            <w:shd w:val="clear" w:color="auto" w:fill="auto"/>
            <w:hideMark/>
          </w:tcPr>
          <w:p w14:paraId="5955A8C6" w14:textId="77777777" w:rsidR="00BC2ECF" w:rsidRPr="00BC2ECF" w:rsidRDefault="00BC2ECF" w:rsidP="003F13ED">
            <w:pPr>
              <w:spacing w:before="60" w:after="60"/>
              <w:rPr>
                <w:rFonts w:cs="Open Sans"/>
                <w:b/>
                <w:bCs/>
                <w:sz w:val="18"/>
                <w:szCs w:val="18"/>
                <w:lang w:val="en-US"/>
              </w:rPr>
            </w:pPr>
          </w:p>
        </w:tc>
        <w:tc>
          <w:tcPr>
            <w:tcW w:w="1276" w:type="dxa"/>
            <w:tcBorders>
              <w:top w:val="nil"/>
              <w:left w:val="nil"/>
              <w:right w:val="nil"/>
            </w:tcBorders>
            <w:shd w:val="clear" w:color="auto" w:fill="auto"/>
            <w:noWrap/>
            <w:vAlign w:val="bottom"/>
            <w:hideMark/>
          </w:tcPr>
          <w:p w14:paraId="46388C92" w14:textId="77777777" w:rsidR="00BC2ECF" w:rsidRPr="00BC2ECF" w:rsidRDefault="00BC2ECF" w:rsidP="003F13ED">
            <w:pPr>
              <w:spacing w:before="60" w:after="60"/>
              <w:rPr>
                <w:rFonts w:cs="Open Sans"/>
                <w:sz w:val="18"/>
                <w:szCs w:val="18"/>
                <w:lang w:val="en-US"/>
              </w:rPr>
            </w:pPr>
          </w:p>
        </w:tc>
        <w:tc>
          <w:tcPr>
            <w:tcW w:w="1358" w:type="dxa"/>
            <w:tcBorders>
              <w:top w:val="nil"/>
              <w:left w:val="nil"/>
              <w:right w:val="nil"/>
            </w:tcBorders>
            <w:shd w:val="clear" w:color="auto" w:fill="auto"/>
            <w:noWrap/>
            <w:vAlign w:val="bottom"/>
            <w:hideMark/>
          </w:tcPr>
          <w:p w14:paraId="02759250" w14:textId="77777777" w:rsidR="00BC2ECF" w:rsidRPr="00BC2ECF" w:rsidRDefault="00BC2ECF" w:rsidP="003F13ED">
            <w:pPr>
              <w:spacing w:before="60" w:after="60"/>
              <w:jc w:val="right"/>
              <w:rPr>
                <w:rFonts w:cs="Open Sans"/>
                <w:sz w:val="18"/>
                <w:szCs w:val="18"/>
                <w:lang w:val="en-US"/>
              </w:rPr>
            </w:pPr>
          </w:p>
        </w:tc>
      </w:tr>
      <w:tr w:rsidR="00BC2ECF" w:rsidRPr="00BC2ECF" w14:paraId="46A94940" w14:textId="77777777" w:rsidTr="00E83BF7">
        <w:trPr>
          <w:trHeight w:val="240"/>
        </w:trPr>
        <w:tc>
          <w:tcPr>
            <w:tcW w:w="5493" w:type="dxa"/>
            <w:tcBorders>
              <w:top w:val="nil"/>
              <w:left w:val="nil"/>
              <w:bottom w:val="single" w:sz="4" w:space="0" w:color="auto"/>
              <w:right w:val="nil"/>
            </w:tcBorders>
            <w:shd w:val="clear" w:color="auto" w:fill="auto"/>
            <w:hideMark/>
          </w:tcPr>
          <w:p w14:paraId="44A3E535" w14:textId="77777777" w:rsidR="00BC2ECF" w:rsidRPr="00BC2ECF" w:rsidRDefault="00BC2ECF" w:rsidP="003F13ED">
            <w:pPr>
              <w:spacing w:before="60" w:after="60"/>
              <w:ind w:firstLineChars="200" w:firstLine="360"/>
              <w:rPr>
                <w:rFonts w:cs="Open Sans"/>
                <w:sz w:val="18"/>
                <w:szCs w:val="18"/>
              </w:rPr>
            </w:pPr>
            <w:r w:rsidRPr="00BC2ECF">
              <w:rPr>
                <w:rFonts w:cs="Open Sans"/>
                <w:sz w:val="18"/>
                <w:szCs w:val="18"/>
              </w:rPr>
              <w:t>No more than 12 months</w:t>
            </w:r>
          </w:p>
        </w:tc>
        <w:tc>
          <w:tcPr>
            <w:tcW w:w="1453" w:type="dxa"/>
            <w:tcBorders>
              <w:top w:val="nil"/>
              <w:left w:val="nil"/>
              <w:bottom w:val="single" w:sz="4" w:space="0" w:color="auto"/>
              <w:right w:val="nil"/>
            </w:tcBorders>
            <w:shd w:val="clear" w:color="auto" w:fill="auto"/>
            <w:hideMark/>
          </w:tcPr>
          <w:p w14:paraId="5E9CF0B4" w14:textId="77777777" w:rsidR="00BC2ECF" w:rsidRPr="00BC2ECF" w:rsidRDefault="00BC2ECF" w:rsidP="003F13ED">
            <w:pPr>
              <w:spacing w:before="60" w:after="60"/>
              <w:ind w:firstLineChars="200" w:firstLine="360"/>
              <w:rPr>
                <w:rFonts w:cs="Open Sans"/>
                <w:sz w:val="18"/>
                <w:szCs w:val="18"/>
              </w:rPr>
            </w:pPr>
          </w:p>
        </w:tc>
        <w:tc>
          <w:tcPr>
            <w:tcW w:w="1276" w:type="dxa"/>
            <w:tcBorders>
              <w:top w:val="nil"/>
              <w:left w:val="nil"/>
              <w:bottom w:val="single" w:sz="4" w:space="0" w:color="auto"/>
              <w:right w:val="nil"/>
            </w:tcBorders>
            <w:shd w:val="clear" w:color="auto" w:fill="auto"/>
            <w:noWrap/>
            <w:vAlign w:val="bottom"/>
            <w:hideMark/>
          </w:tcPr>
          <w:p w14:paraId="45CB0A0C" w14:textId="77777777" w:rsidR="00BC2ECF" w:rsidRPr="00BC2ECF" w:rsidRDefault="00BC2ECF" w:rsidP="003F13ED">
            <w:pPr>
              <w:spacing w:before="60" w:after="60"/>
              <w:jc w:val="right"/>
              <w:rPr>
                <w:rFonts w:cs="Open Sans"/>
                <w:b/>
                <w:bCs/>
                <w:sz w:val="18"/>
                <w:szCs w:val="18"/>
              </w:rPr>
            </w:pPr>
            <w:r w:rsidRPr="00BC2ECF">
              <w:rPr>
                <w:rFonts w:cs="Open Sans"/>
                <w:b/>
                <w:bCs/>
                <w:sz w:val="18"/>
                <w:szCs w:val="18"/>
              </w:rPr>
              <w:t xml:space="preserve">3,317 </w:t>
            </w:r>
          </w:p>
        </w:tc>
        <w:tc>
          <w:tcPr>
            <w:tcW w:w="1358" w:type="dxa"/>
            <w:tcBorders>
              <w:top w:val="nil"/>
              <w:left w:val="nil"/>
              <w:bottom w:val="single" w:sz="4" w:space="0" w:color="auto"/>
              <w:right w:val="nil"/>
            </w:tcBorders>
            <w:shd w:val="clear" w:color="auto" w:fill="auto"/>
            <w:noWrap/>
            <w:vAlign w:val="bottom"/>
            <w:hideMark/>
          </w:tcPr>
          <w:p w14:paraId="194D5457" w14:textId="77777777" w:rsidR="00BC2ECF" w:rsidRPr="00BC2ECF" w:rsidRDefault="00BC2ECF" w:rsidP="003F13ED">
            <w:pPr>
              <w:spacing w:before="60" w:after="60"/>
              <w:jc w:val="right"/>
              <w:rPr>
                <w:rFonts w:cs="Open Sans"/>
                <w:sz w:val="18"/>
                <w:szCs w:val="18"/>
              </w:rPr>
            </w:pPr>
            <w:r w:rsidRPr="00BC2ECF">
              <w:rPr>
                <w:rFonts w:cs="Open Sans"/>
                <w:sz w:val="18"/>
                <w:szCs w:val="18"/>
              </w:rPr>
              <w:t xml:space="preserve">1,541 </w:t>
            </w:r>
          </w:p>
        </w:tc>
      </w:tr>
      <w:tr w:rsidR="00BC2ECF" w:rsidRPr="00BC2ECF" w14:paraId="78A91E3F" w14:textId="77777777" w:rsidTr="00E83BF7">
        <w:trPr>
          <w:trHeight w:val="240"/>
        </w:trPr>
        <w:tc>
          <w:tcPr>
            <w:tcW w:w="5493" w:type="dxa"/>
            <w:tcBorders>
              <w:top w:val="single" w:sz="4" w:space="0" w:color="auto"/>
              <w:left w:val="nil"/>
              <w:bottom w:val="single" w:sz="4" w:space="0" w:color="auto"/>
              <w:right w:val="nil"/>
            </w:tcBorders>
            <w:shd w:val="clear" w:color="auto" w:fill="auto"/>
            <w:hideMark/>
          </w:tcPr>
          <w:p w14:paraId="676BE634" w14:textId="77777777" w:rsidR="00BC2ECF" w:rsidRPr="00BC2ECF" w:rsidRDefault="00BC2ECF" w:rsidP="003F13ED">
            <w:pPr>
              <w:spacing w:before="60" w:after="60"/>
              <w:rPr>
                <w:rFonts w:cs="Open Sans"/>
                <w:b/>
                <w:bCs/>
                <w:sz w:val="18"/>
                <w:szCs w:val="18"/>
                <w:lang w:val="en-US"/>
              </w:rPr>
            </w:pPr>
            <w:r w:rsidRPr="00BC2ECF">
              <w:rPr>
                <w:rFonts w:cs="Open Sans"/>
                <w:b/>
                <w:bCs/>
                <w:sz w:val="18"/>
                <w:szCs w:val="18"/>
                <w:lang w:val="en-US"/>
              </w:rPr>
              <w:t>Total trade and other receivables (net)</w:t>
            </w:r>
          </w:p>
        </w:tc>
        <w:tc>
          <w:tcPr>
            <w:tcW w:w="1453" w:type="dxa"/>
            <w:tcBorders>
              <w:top w:val="single" w:sz="4" w:space="0" w:color="auto"/>
              <w:left w:val="nil"/>
              <w:bottom w:val="single" w:sz="4" w:space="0" w:color="auto"/>
              <w:right w:val="nil"/>
            </w:tcBorders>
            <w:shd w:val="clear" w:color="auto" w:fill="auto"/>
            <w:hideMark/>
          </w:tcPr>
          <w:p w14:paraId="316B3D72" w14:textId="77777777" w:rsidR="00BC2ECF" w:rsidRPr="00BC2ECF" w:rsidRDefault="00BC2ECF" w:rsidP="003F13ED">
            <w:pPr>
              <w:spacing w:before="60" w:after="60"/>
              <w:rPr>
                <w:rFonts w:cs="Open Sans"/>
                <w:b/>
                <w:bCs/>
                <w:sz w:val="18"/>
                <w:szCs w:val="18"/>
                <w:lang w:val="en-US"/>
              </w:rPr>
            </w:pPr>
          </w:p>
        </w:tc>
        <w:tc>
          <w:tcPr>
            <w:tcW w:w="1276" w:type="dxa"/>
            <w:tcBorders>
              <w:top w:val="single" w:sz="4" w:space="0" w:color="auto"/>
              <w:left w:val="nil"/>
              <w:bottom w:val="single" w:sz="4" w:space="0" w:color="auto"/>
              <w:right w:val="nil"/>
            </w:tcBorders>
            <w:shd w:val="clear" w:color="auto" w:fill="auto"/>
            <w:noWrap/>
            <w:vAlign w:val="bottom"/>
            <w:hideMark/>
          </w:tcPr>
          <w:p w14:paraId="7A210F1C" w14:textId="77777777" w:rsidR="00BC2ECF" w:rsidRPr="00BC2ECF" w:rsidRDefault="00BC2ECF" w:rsidP="003F13ED">
            <w:pPr>
              <w:spacing w:before="60" w:after="60"/>
              <w:jc w:val="right"/>
              <w:rPr>
                <w:rFonts w:cs="Open Sans"/>
                <w:b/>
                <w:bCs/>
                <w:sz w:val="18"/>
                <w:szCs w:val="18"/>
              </w:rPr>
            </w:pPr>
            <w:r w:rsidRPr="00BC2ECF">
              <w:rPr>
                <w:rFonts w:cs="Open Sans"/>
                <w:b/>
                <w:bCs/>
                <w:sz w:val="18"/>
                <w:szCs w:val="18"/>
              </w:rPr>
              <w:t xml:space="preserve">3,317 </w:t>
            </w:r>
          </w:p>
        </w:tc>
        <w:tc>
          <w:tcPr>
            <w:tcW w:w="1358" w:type="dxa"/>
            <w:tcBorders>
              <w:top w:val="single" w:sz="4" w:space="0" w:color="auto"/>
              <w:left w:val="nil"/>
              <w:bottom w:val="single" w:sz="4" w:space="0" w:color="auto"/>
              <w:right w:val="nil"/>
            </w:tcBorders>
            <w:shd w:val="clear" w:color="auto" w:fill="auto"/>
            <w:noWrap/>
            <w:vAlign w:val="bottom"/>
            <w:hideMark/>
          </w:tcPr>
          <w:p w14:paraId="614D9710" w14:textId="77777777" w:rsidR="00BC2ECF" w:rsidRPr="00BC2ECF" w:rsidRDefault="00BC2ECF" w:rsidP="003F13ED">
            <w:pPr>
              <w:spacing w:before="60" w:after="60"/>
              <w:jc w:val="right"/>
              <w:rPr>
                <w:rFonts w:cs="Open Sans"/>
                <w:sz w:val="18"/>
                <w:szCs w:val="18"/>
              </w:rPr>
            </w:pPr>
            <w:r w:rsidRPr="00BC2ECF">
              <w:rPr>
                <w:rFonts w:cs="Open Sans"/>
                <w:sz w:val="18"/>
                <w:szCs w:val="18"/>
              </w:rPr>
              <w:t xml:space="preserve">1,541 </w:t>
            </w:r>
          </w:p>
        </w:tc>
      </w:tr>
    </w:tbl>
    <w:p w14:paraId="65DE85BC" w14:textId="77777777" w:rsidR="00CF7AF9" w:rsidRDefault="00CF7AF9" w:rsidP="00BC2ECF">
      <w:pPr>
        <w:spacing w:before="120" w:after="120"/>
        <w:rPr>
          <w:rFonts w:cs="Open Sans"/>
          <w:b/>
          <w:bCs/>
          <w:sz w:val="18"/>
          <w:szCs w:val="18"/>
        </w:rPr>
      </w:pPr>
    </w:p>
    <w:p w14:paraId="3E149FE6" w14:textId="3B131377" w:rsidR="00BC2ECF" w:rsidRPr="00BC2ECF" w:rsidRDefault="00BC2ECF" w:rsidP="00BC2ECF">
      <w:pPr>
        <w:spacing w:before="120" w:after="120"/>
        <w:rPr>
          <w:rFonts w:cs="Open Sans"/>
          <w:sz w:val="18"/>
          <w:szCs w:val="18"/>
          <w:lang w:val="en-US"/>
        </w:rPr>
      </w:pPr>
      <w:r w:rsidRPr="00BC2ECF">
        <w:rPr>
          <w:rFonts w:cs="Open Sans"/>
          <w:b/>
          <w:bCs/>
          <w:sz w:val="18"/>
          <w:szCs w:val="18"/>
        </w:rPr>
        <w:t>Accounting Policy</w:t>
      </w:r>
    </w:p>
    <w:p w14:paraId="38470256" w14:textId="77777777" w:rsidR="00BC2ECF" w:rsidRPr="00BC2ECF" w:rsidRDefault="00BC2ECF" w:rsidP="00BC2ECF">
      <w:pPr>
        <w:spacing w:before="120" w:after="120"/>
        <w:rPr>
          <w:rFonts w:cs="Open Sans"/>
          <w:sz w:val="18"/>
          <w:szCs w:val="18"/>
          <w:lang w:val="en-US"/>
        </w:rPr>
      </w:pPr>
      <w:r w:rsidRPr="00BC2ECF">
        <w:rPr>
          <w:rFonts w:cs="Open Sans"/>
          <w:i/>
          <w:iCs/>
          <w:sz w:val="18"/>
          <w:szCs w:val="18"/>
        </w:rPr>
        <w:t>Receivables</w:t>
      </w:r>
    </w:p>
    <w:p w14:paraId="17317789" w14:textId="24BD5E68" w:rsidR="00BC2ECF" w:rsidRDefault="00BC2ECF" w:rsidP="00BC2ECF">
      <w:pPr>
        <w:spacing w:before="120" w:after="120"/>
        <w:rPr>
          <w:rFonts w:cs="Open Sans"/>
          <w:sz w:val="18"/>
          <w:szCs w:val="18"/>
        </w:rPr>
      </w:pPr>
      <w:r w:rsidRPr="00BC2ECF">
        <w:rPr>
          <w:rFonts w:cs="Open Sans"/>
          <w:sz w:val="18"/>
          <w:szCs w:val="18"/>
        </w:rPr>
        <w:t>Receivables are measured at amortised cost using the effective interest method less impairment.</w:t>
      </w:r>
    </w:p>
    <w:p w14:paraId="0FDB7ED8" w14:textId="729DEDBF" w:rsidR="00CF7AF9" w:rsidRDefault="00CF7AF9">
      <w:pPr>
        <w:keepLines w:val="0"/>
        <w:spacing w:before="0" w:after="0"/>
        <w:rPr>
          <w:rFonts w:cs="Open Sans"/>
          <w:sz w:val="18"/>
          <w:szCs w:val="18"/>
        </w:rPr>
      </w:pPr>
      <w:r>
        <w:rPr>
          <w:rFonts w:cs="Open Sans"/>
          <w:sz w:val="18"/>
          <w:szCs w:val="18"/>
        </w:rPr>
        <w:br w:type="page"/>
      </w:r>
    </w:p>
    <w:p w14:paraId="5FC37186" w14:textId="77777777" w:rsidR="00BC2ECF" w:rsidRPr="003F13ED" w:rsidRDefault="00BC2ECF" w:rsidP="003F13ED">
      <w:pPr>
        <w:pStyle w:val="FSHeading1and11"/>
      </w:pPr>
      <w:bookmarkStart w:id="243" w:name="_Toc52124104"/>
      <w:r w:rsidRPr="003F13ED">
        <w:t>2.2 Non-Financial Assets</w:t>
      </w:r>
      <w:bookmarkEnd w:id="243"/>
    </w:p>
    <w:p w14:paraId="67E708B4" w14:textId="77777777" w:rsidR="00BC2ECF" w:rsidRPr="00BC2ECF" w:rsidRDefault="00BC2ECF" w:rsidP="00BC2ECF">
      <w:pPr>
        <w:rPr>
          <w:rFonts w:cs="Open Sans"/>
          <w:b/>
          <w:bCs/>
          <w:color w:val="107896"/>
          <w:sz w:val="18"/>
          <w:szCs w:val="18"/>
          <w:lang w:val="en-US"/>
        </w:rPr>
      </w:pPr>
      <w:r w:rsidRPr="00BC2ECF">
        <w:rPr>
          <w:rFonts w:cs="Open Sans"/>
          <w:b/>
          <w:bCs/>
          <w:color w:val="107896"/>
          <w:sz w:val="18"/>
          <w:szCs w:val="18"/>
          <w:lang w:val="en-US"/>
        </w:rPr>
        <w:t>2.2A: Reconciliation of the Opening and Closing Balances of Property Lease, Infrastructure, Plant and Equipment and Intangibles</w:t>
      </w:r>
    </w:p>
    <w:tbl>
      <w:tblPr>
        <w:tblW w:w="0" w:type="auto"/>
        <w:tblCellMar>
          <w:left w:w="70" w:type="dxa"/>
          <w:right w:w="70" w:type="dxa"/>
        </w:tblCellMar>
        <w:tblLook w:val="04A0" w:firstRow="1" w:lastRow="0" w:firstColumn="1" w:lastColumn="0" w:noHBand="0" w:noVBand="1"/>
      </w:tblPr>
      <w:tblGrid>
        <w:gridCol w:w="2334"/>
        <w:gridCol w:w="786"/>
        <w:gridCol w:w="1214"/>
        <w:gridCol w:w="1214"/>
        <w:gridCol w:w="943"/>
        <w:gridCol w:w="964"/>
        <w:gridCol w:w="964"/>
        <w:gridCol w:w="651"/>
      </w:tblGrid>
      <w:tr w:rsidR="00BC2ECF" w:rsidRPr="00BC2ECF" w14:paraId="33E3A28C" w14:textId="77777777" w:rsidTr="00E83BF7">
        <w:trPr>
          <w:trHeight w:val="1416"/>
          <w:tblHeader/>
        </w:trPr>
        <w:tc>
          <w:tcPr>
            <w:tcW w:w="2656" w:type="dxa"/>
            <w:tcBorders>
              <w:top w:val="single" w:sz="4" w:space="0" w:color="auto"/>
              <w:left w:val="nil"/>
              <w:bottom w:val="single" w:sz="18" w:space="0" w:color="auto"/>
              <w:right w:val="nil"/>
            </w:tcBorders>
            <w:shd w:val="clear" w:color="auto" w:fill="auto"/>
            <w:noWrap/>
            <w:vAlign w:val="bottom"/>
            <w:hideMark/>
          </w:tcPr>
          <w:p w14:paraId="2545D83B" w14:textId="77777777" w:rsidR="00BC2ECF" w:rsidRPr="00BC2ECF" w:rsidRDefault="00BC2ECF" w:rsidP="00D06B5B">
            <w:pPr>
              <w:spacing w:before="60" w:after="60"/>
              <w:rPr>
                <w:rFonts w:ascii="Open Sans Condensed" w:hAnsi="Open Sans Condensed" w:cs="Open Sans Condensed"/>
                <w:b/>
                <w:bCs/>
                <w:sz w:val="18"/>
                <w:szCs w:val="18"/>
                <w:lang w:val="en-US"/>
              </w:rPr>
            </w:pPr>
          </w:p>
        </w:tc>
        <w:tc>
          <w:tcPr>
            <w:tcW w:w="746" w:type="dxa"/>
            <w:tcBorders>
              <w:top w:val="single" w:sz="4" w:space="0" w:color="auto"/>
              <w:left w:val="nil"/>
              <w:bottom w:val="single" w:sz="18" w:space="0" w:color="auto"/>
              <w:right w:val="nil"/>
            </w:tcBorders>
            <w:shd w:val="clear" w:color="auto" w:fill="auto"/>
            <w:vAlign w:val="bottom"/>
            <w:hideMark/>
          </w:tcPr>
          <w:p w14:paraId="0385060F" w14:textId="77777777" w:rsidR="00BC2ECF" w:rsidRPr="00BC2ECF" w:rsidRDefault="00BC2ECF" w:rsidP="00D06B5B">
            <w:pPr>
              <w:spacing w:before="60" w:after="60"/>
              <w:jc w:val="right"/>
              <w:rPr>
                <w:rFonts w:ascii="Open Sans Condensed" w:hAnsi="Open Sans Condensed" w:cs="Open Sans Condensed"/>
                <w:b/>
                <w:bCs/>
                <w:sz w:val="18"/>
                <w:szCs w:val="18"/>
              </w:rPr>
            </w:pPr>
            <w:r w:rsidRPr="00BC2ECF">
              <w:rPr>
                <w:rFonts w:ascii="Open Sans Condensed" w:hAnsi="Open Sans Condensed" w:cs="Open Sans Condensed"/>
                <w:b/>
                <w:bCs/>
                <w:sz w:val="18"/>
                <w:szCs w:val="18"/>
              </w:rPr>
              <w:t>Property Lease</w:t>
            </w:r>
          </w:p>
          <w:p w14:paraId="214630E3" w14:textId="77777777" w:rsidR="00BC2ECF" w:rsidRPr="00BC2ECF" w:rsidRDefault="00BC2ECF" w:rsidP="00D06B5B">
            <w:pPr>
              <w:spacing w:before="60" w:after="60"/>
              <w:jc w:val="right"/>
              <w:rPr>
                <w:rFonts w:ascii="Open Sans Condensed" w:hAnsi="Open Sans Condensed" w:cs="Open Sans Condensed"/>
                <w:b/>
                <w:bCs/>
                <w:sz w:val="18"/>
                <w:szCs w:val="18"/>
              </w:rPr>
            </w:pPr>
            <w:r w:rsidRPr="00BC2ECF">
              <w:rPr>
                <w:rFonts w:ascii="Open Sans Condensed" w:hAnsi="Open Sans Condensed" w:cs="Open Sans Condensed"/>
                <w:b/>
                <w:bCs/>
                <w:sz w:val="18"/>
                <w:szCs w:val="18"/>
              </w:rPr>
              <w:t>$’000</w:t>
            </w:r>
          </w:p>
        </w:tc>
        <w:tc>
          <w:tcPr>
            <w:tcW w:w="1276" w:type="dxa"/>
            <w:tcBorders>
              <w:top w:val="single" w:sz="4" w:space="0" w:color="auto"/>
              <w:left w:val="nil"/>
              <w:bottom w:val="single" w:sz="18" w:space="0" w:color="auto"/>
              <w:right w:val="nil"/>
            </w:tcBorders>
            <w:shd w:val="clear" w:color="auto" w:fill="auto"/>
            <w:vAlign w:val="bottom"/>
            <w:hideMark/>
          </w:tcPr>
          <w:p w14:paraId="1CCE3A3A" w14:textId="77777777" w:rsidR="00BC2ECF" w:rsidRPr="00BC2ECF" w:rsidRDefault="00BC2ECF" w:rsidP="00D06B5B">
            <w:pPr>
              <w:spacing w:before="60" w:after="60"/>
              <w:jc w:val="right"/>
              <w:rPr>
                <w:rFonts w:ascii="Open Sans Condensed" w:hAnsi="Open Sans Condensed" w:cs="Open Sans Condensed"/>
                <w:b/>
                <w:bCs/>
                <w:color w:val="000000"/>
                <w:sz w:val="18"/>
                <w:szCs w:val="18"/>
              </w:rPr>
            </w:pPr>
            <w:r w:rsidRPr="00BC2ECF">
              <w:rPr>
                <w:rFonts w:ascii="Open Sans Condensed" w:hAnsi="Open Sans Condensed" w:cs="Open Sans Condensed"/>
                <w:b/>
                <w:bCs/>
                <w:color w:val="000000"/>
                <w:sz w:val="18"/>
                <w:szCs w:val="18"/>
              </w:rPr>
              <w:t>Lease Improvements</w:t>
            </w:r>
          </w:p>
          <w:p w14:paraId="2E9C7AAB" w14:textId="77777777" w:rsidR="00BC2ECF" w:rsidRPr="00BC2ECF" w:rsidRDefault="00BC2ECF" w:rsidP="00D06B5B">
            <w:pPr>
              <w:spacing w:before="60" w:after="60"/>
              <w:jc w:val="right"/>
              <w:rPr>
                <w:rFonts w:ascii="Open Sans Condensed" w:hAnsi="Open Sans Condensed" w:cs="Open Sans Condensed"/>
                <w:b/>
                <w:bCs/>
                <w:color w:val="000000"/>
                <w:sz w:val="18"/>
                <w:szCs w:val="18"/>
              </w:rPr>
            </w:pPr>
            <w:r w:rsidRPr="00BC2ECF">
              <w:rPr>
                <w:rFonts w:ascii="Open Sans Condensed" w:hAnsi="Open Sans Condensed" w:cs="Open Sans Condensed"/>
                <w:b/>
                <w:bCs/>
                <w:color w:val="000000"/>
                <w:sz w:val="18"/>
                <w:szCs w:val="18"/>
              </w:rPr>
              <w:t>$’000</w:t>
            </w:r>
          </w:p>
        </w:tc>
        <w:tc>
          <w:tcPr>
            <w:tcW w:w="1365" w:type="dxa"/>
            <w:tcBorders>
              <w:top w:val="single" w:sz="4" w:space="0" w:color="auto"/>
              <w:left w:val="nil"/>
              <w:bottom w:val="single" w:sz="18" w:space="0" w:color="auto"/>
              <w:right w:val="nil"/>
            </w:tcBorders>
            <w:shd w:val="clear" w:color="auto" w:fill="auto"/>
            <w:vAlign w:val="bottom"/>
            <w:hideMark/>
          </w:tcPr>
          <w:p w14:paraId="441AC36B" w14:textId="77777777" w:rsidR="00BC2ECF" w:rsidRPr="00BC2ECF" w:rsidRDefault="00BC2ECF" w:rsidP="00D06B5B">
            <w:pPr>
              <w:spacing w:before="60" w:after="60"/>
              <w:jc w:val="right"/>
              <w:rPr>
                <w:rFonts w:ascii="Open Sans Condensed" w:hAnsi="Open Sans Condensed" w:cs="Open Sans Condensed"/>
                <w:b/>
                <w:bCs/>
                <w:color w:val="000000"/>
                <w:sz w:val="18"/>
                <w:szCs w:val="18"/>
                <w:lang w:val="en-US"/>
              </w:rPr>
            </w:pPr>
            <w:r w:rsidRPr="00BC2ECF">
              <w:rPr>
                <w:rFonts w:ascii="Open Sans Condensed" w:hAnsi="Open Sans Condensed" w:cs="Open Sans Condensed"/>
                <w:b/>
                <w:bCs/>
                <w:color w:val="000000"/>
                <w:sz w:val="18"/>
                <w:szCs w:val="18"/>
                <w:lang w:val="en-US"/>
              </w:rPr>
              <w:t>Lease Improvements - Work in Progress</w:t>
            </w:r>
          </w:p>
          <w:p w14:paraId="51C7BCC8" w14:textId="77777777" w:rsidR="00BC2ECF" w:rsidRPr="00BC2ECF" w:rsidRDefault="00BC2ECF" w:rsidP="00D06B5B">
            <w:pPr>
              <w:spacing w:before="60" w:after="60"/>
              <w:jc w:val="right"/>
              <w:rPr>
                <w:rFonts w:ascii="Open Sans Condensed" w:hAnsi="Open Sans Condensed" w:cs="Open Sans Condensed"/>
                <w:b/>
                <w:bCs/>
                <w:color w:val="000000"/>
                <w:sz w:val="18"/>
                <w:szCs w:val="18"/>
                <w:lang w:val="en-US"/>
              </w:rPr>
            </w:pPr>
            <w:r w:rsidRPr="00BC2ECF">
              <w:rPr>
                <w:rFonts w:ascii="Open Sans Condensed" w:hAnsi="Open Sans Condensed" w:cs="Open Sans Condensed"/>
                <w:b/>
                <w:bCs/>
                <w:color w:val="000000"/>
                <w:sz w:val="18"/>
                <w:szCs w:val="18"/>
                <w:lang w:val="en-US"/>
              </w:rPr>
              <w:t>$’000</w:t>
            </w:r>
          </w:p>
        </w:tc>
        <w:tc>
          <w:tcPr>
            <w:tcW w:w="903" w:type="dxa"/>
            <w:tcBorders>
              <w:top w:val="single" w:sz="4" w:space="0" w:color="auto"/>
              <w:left w:val="nil"/>
              <w:bottom w:val="single" w:sz="18" w:space="0" w:color="auto"/>
              <w:right w:val="nil"/>
            </w:tcBorders>
            <w:shd w:val="clear" w:color="auto" w:fill="auto"/>
            <w:vAlign w:val="bottom"/>
            <w:hideMark/>
          </w:tcPr>
          <w:p w14:paraId="76A2277C" w14:textId="77777777" w:rsidR="00BC2ECF" w:rsidRPr="00BC2ECF" w:rsidRDefault="00BC2ECF" w:rsidP="00D06B5B">
            <w:pPr>
              <w:spacing w:before="60" w:after="60"/>
              <w:jc w:val="right"/>
              <w:rPr>
                <w:rFonts w:ascii="Open Sans Condensed" w:hAnsi="Open Sans Condensed" w:cs="Open Sans Condensed"/>
                <w:b/>
                <w:bCs/>
                <w:color w:val="000000"/>
                <w:sz w:val="18"/>
                <w:szCs w:val="18"/>
                <w:lang w:val="en-US"/>
              </w:rPr>
            </w:pPr>
            <w:r w:rsidRPr="00BC2ECF">
              <w:rPr>
                <w:rFonts w:ascii="Open Sans Condensed" w:hAnsi="Open Sans Condensed" w:cs="Open Sans Condensed"/>
                <w:b/>
                <w:bCs/>
                <w:color w:val="000000"/>
                <w:sz w:val="18"/>
                <w:szCs w:val="18"/>
                <w:lang w:val="en-US"/>
              </w:rPr>
              <w:t>Computer, Plant and Equipment</w:t>
            </w:r>
          </w:p>
          <w:p w14:paraId="45D1B04A" w14:textId="77777777" w:rsidR="00BC2ECF" w:rsidRPr="00BC2ECF" w:rsidRDefault="00BC2ECF" w:rsidP="00D06B5B">
            <w:pPr>
              <w:spacing w:before="60" w:after="60"/>
              <w:jc w:val="right"/>
              <w:rPr>
                <w:rFonts w:ascii="Open Sans Condensed" w:hAnsi="Open Sans Condensed" w:cs="Open Sans Condensed"/>
                <w:b/>
                <w:bCs/>
                <w:color w:val="000000"/>
                <w:sz w:val="18"/>
                <w:szCs w:val="18"/>
                <w:lang w:val="en-US"/>
              </w:rPr>
            </w:pPr>
            <w:r w:rsidRPr="00BC2ECF">
              <w:rPr>
                <w:rFonts w:ascii="Open Sans Condensed" w:hAnsi="Open Sans Condensed" w:cs="Open Sans Condensed"/>
                <w:b/>
                <w:bCs/>
                <w:color w:val="000000"/>
                <w:sz w:val="18"/>
                <w:szCs w:val="18"/>
                <w:lang w:val="en-US"/>
              </w:rPr>
              <w:t>$’000</w:t>
            </w:r>
          </w:p>
        </w:tc>
        <w:tc>
          <w:tcPr>
            <w:tcW w:w="992" w:type="dxa"/>
            <w:tcBorders>
              <w:top w:val="single" w:sz="4" w:space="0" w:color="auto"/>
              <w:left w:val="nil"/>
              <w:bottom w:val="single" w:sz="18" w:space="0" w:color="auto"/>
              <w:right w:val="nil"/>
            </w:tcBorders>
            <w:shd w:val="clear" w:color="auto" w:fill="auto"/>
            <w:vAlign w:val="bottom"/>
            <w:hideMark/>
          </w:tcPr>
          <w:p w14:paraId="1864E49F" w14:textId="77777777" w:rsidR="00BC2ECF" w:rsidRPr="00BC2ECF" w:rsidRDefault="00BC2ECF" w:rsidP="00D06B5B">
            <w:pPr>
              <w:spacing w:before="60" w:after="60"/>
              <w:jc w:val="right"/>
              <w:rPr>
                <w:rFonts w:ascii="Open Sans Condensed" w:hAnsi="Open Sans Condensed" w:cs="Open Sans Condensed"/>
                <w:b/>
                <w:bCs/>
                <w:color w:val="000000"/>
                <w:sz w:val="18"/>
                <w:szCs w:val="18"/>
              </w:rPr>
            </w:pPr>
            <w:r w:rsidRPr="00BC2ECF">
              <w:rPr>
                <w:rFonts w:ascii="Open Sans Condensed" w:hAnsi="Open Sans Condensed" w:cs="Open Sans Condensed"/>
                <w:b/>
                <w:bCs/>
                <w:color w:val="000000"/>
                <w:sz w:val="18"/>
                <w:szCs w:val="18"/>
              </w:rPr>
              <w:t>Intangibles</w:t>
            </w:r>
          </w:p>
          <w:p w14:paraId="71A36427" w14:textId="77777777" w:rsidR="00BC2ECF" w:rsidRPr="00BC2ECF" w:rsidRDefault="00BC2ECF" w:rsidP="00D06B5B">
            <w:pPr>
              <w:spacing w:before="60" w:after="60"/>
              <w:jc w:val="right"/>
              <w:rPr>
                <w:rFonts w:ascii="Open Sans Condensed" w:hAnsi="Open Sans Condensed" w:cs="Open Sans Condensed"/>
                <w:b/>
                <w:bCs/>
                <w:color w:val="000000"/>
                <w:sz w:val="18"/>
                <w:szCs w:val="18"/>
              </w:rPr>
            </w:pPr>
            <w:r w:rsidRPr="00BC2ECF">
              <w:rPr>
                <w:rFonts w:ascii="Open Sans Condensed" w:hAnsi="Open Sans Condensed" w:cs="Open Sans Condensed"/>
                <w:b/>
                <w:bCs/>
                <w:color w:val="000000"/>
                <w:sz w:val="18"/>
                <w:szCs w:val="18"/>
              </w:rPr>
              <w:t>$’000</w:t>
            </w:r>
          </w:p>
        </w:tc>
        <w:tc>
          <w:tcPr>
            <w:tcW w:w="974" w:type="dxa"/>
            <w:tcBorders>
              <w:top w:val="single" w:sz="4" w:space="0" w:color="auto"/>
              <w:left w:val="nil"/>
              <w:bottom w:val="single" w:sz="18" w:space="0" w:color="auto"/>
              <w:right w:val="nil"/>
            </w:tcBorders>
            <w:shd w:val="clear" w:color="auto" w:fill="auto"/>
            <w:vAlign w:val="bottom"/>
            <w:hideMark/>
          </w:tcPr>
          <w:p w14:paraId="24461572" w14:textId="77777777" w:rsidR="00BC2ECF" w:rsidRPr="00BC2ECF" w:rsidRDefault="00BC2ECF" w:rsidP="00D06B5B">
            <w:pPr>
              <w:spacing w:before="60" w:after="60"/>
              <w:jc w:val="right"/>
              <w:rPr>
                <w:rFonts w:ascii="Open Sans Condensed" w:hAnsi="Open Sans Condensed" w:cs="Open Sans Condensed"/>
                <w:b/>
                <w:bCs/>
                <w:sz w:val="18"/>
                <w:szCs w:val="18"/>
                <w:lang w:val="en-US"/>
              </w:rPr>
            </w:pPr>
            <w:r w:rsidRPr="00BC2ECF">
              <w:rPr>
                <w:rFonts w:ascii="Open Sans Condensed" w:hAnsi="Open Sans Condensed" w:cs="Open Sans Condensed"/>
                <w:b/>
                <w:bCs/>
                <w:sz w:val="18"/>
                <w:szCs w:val="18"/>
                <w:lang w:val="en-US"/>
              </w:rPr>
              <w:t>Intangibles - Work in Progress</w:t>
            </w:r>
          </w:p>
          <w:p w14:paraId="2FB171D5" w14:textId="77777777" w:rsidR="00BC2ECF" w:rsidRPr="00BC2ECF" w:rsidRDefault="00BC2ECF" w:rsidP="00D06B5B">
            <w:pPr>
              <w:spacing w:before="60" w:after="60"/>
              <w:jc w:val="right"/>
              <w:rPr>
                <w:rFonts w:ascii="Open Sans Condensed" w:hAnsi="Open Sans Condensed" w:cs="Open Sans Condensed"/>
                <w:b/>
                <w:bCs/>
                <w:sz w:val="18"/>
                <w:szCs w:val="18"/>
                <w:lang w:val="en-US"/>
              </w:rPr>
            </w:pPr>
            <w:r w:rsidRPr="00BC2ECF">
              <w:rPr>
                <w:rFonts w:ascii="Open Sans Condensed" w:hAnsi="Open Sans Condensed" w:cs="Open Sans Condensed"/>
                <w:b/>
                <w:bCs/>
                <w:sz w:val="18"/>
                <w:szCs w:val="18"/>
                <w:lang w:val="en-US"/>
              </w:rPr>
              <w:t>$’000</w:t>
            </w:r>
          </w:p>
        </w:tc>
        <w:tc>
          <w:tcPr>
            <w:tcW w:w="0" w:type="auto"/>
            <w:tcBorders>
              <w:top w:val="single" w:sz="4" w:space="0" w:color="auto"/>
              <w:left w:val="nil"/>
              <w:bottom w:val="single" w:sz="18" w:space="0" w:color="auto"/>
              <w:right w:val="nil"/>
            </w:tcBorders>
            <w:shd w:val="clear" w:color="auto" w:fill="auto"/>
            <w:vAlign w:val="bottom"/>
            <w:hideMark/>
          </w:tcPr>
          <w:p w14:paraId="4568D3CB" w14:textId="77777777" w:rsidR="00BC2ECF" w:rsidRPr="00BC2ECF" w:rsidRDefault="00BC2ECF" w:rsidP="00D06B5B">
            <w:pPr>
              <w:spacing w:before="60" w:after="60"/>
              <w:jc w:val="right"/>
              <w:rPr>
                <w:rFonts w:ascii="Open Sans Condensed" w:hAnsi="Open Sans Condensed" w:cs="Open Sans Condensed"/>
                <w:b/>
                <w:bCs/>
                <w:sz w:val="18"/>
                <w:szCs w:val="18"/>
              </w:rPr>
            </w:pPr>
            <w:r w:rsidRPr="00BC2ECF">
              <w:rPr>
                <w:rFonts w:ascii="Open Sans Condensed" w:hAnsi="Open Sans Condensed" w:cs="Open Sans Condensed"/>
                <w:b/>
                <w:bCs/>
                <w:sz w:val="18"/>
                <w:szCs w:val="18"/>
              </w:rPr>
              <w:t>Total</w:t>
            </w:r>
          </w:p>
          <w:p w14:paraId="6191DD4C" w14:textId="77777777" w:rsidR="00BC2ECF" w:rsidRPr="00BC2ECF" w:rsidRDefault="00BC2ECF" w:rsidP="00D06B5B">
            <w:pPr>
              <w:spacing w:before="60" w:after="60"/>
              <w:jc w:val="right"/>
              <w:rPr>
                <w:rFonts w:ascii="Open Sans Condensed" w:hAnsi="Open Sans Condensed" w:cs="Open Sans Condensed"/>
                <w:b/>
                <w:bCs/>
                <w:sz w:val="18"/>
                <w:szCs w:val="18"/>
              </w:rPr>
            </w:pPr>
            <w:r w:rsidRPr="00BC2ECF">
              <w:rPr>
                <w:rFonts w:ascii="Open Sans Condensed" w:hAnsi="Open Sans Condensed" w:cs="Open Sans Condensed"/>
                <w:b/>
                <w:bCs/>
                <w:sz w:val="18"/>
                <w:szCs w:val="18"/>
              </w:rPr>
              <w:t>$’000</w:t>
            </w:r>
          </w:p>
        </w:tc>
      </w:tr>
      <w:tr w:rsidR="00BC2ECF" w:rsidRPr="00BC2ECF" w14:paraId="5B34C91B" w14:textId="77777777" w:rsidTr="00E83BF7">
        <w:trPr>
          <w:trHeight w:val="240"/>
        </w:trPr>
        <w:tc>
          <w:tcPr>
            <w:tcW w:w="2656" w:type="dxa"/>
            <w:tcBorders>
              <w:top w:val="single" w:sz="18" w:space="0" w:color="auto"/>
              <w:left w:val="nil"/>
              <w:bottom w:val="nil"/>
              <w:right w:val="nil"/>
            </w:tcBorders>
            <w:shd w:val="clear" w:color="auto" w:fill="auto"/>
            <w:noWrap/>
            <w:vAlign w:val="bottom"/>
          </w:tcPr>
          <w:p w14:paraId="3EDFAAF4" w14:textId="77777777" w:rsidR="00BC2ECF" w:rsidRPr="00BC2ECF" w:rsidRDefault="00BC2ECF" w:rsidP="00D06B5B">
            <w:pPr>
              <w:spacing w:before="60" w:after="60"/>
              <w:rPr>
                <w:rFonts w:cs="Open Sans"/>
                <w:b/>
                <w:bCs/>
                <w:sz w:val="18"/>
                <w:szCs w:val="18"/>
                <w:lang w:val="en-US"/>
              </w:rPr>
            </w:pPr>
            <w:r w:rsidRPr="00BC2ECF">
              <w:rPr>
                <w:rFonts w:cs="Open Sans"/>
                <w:b/>
                <w:bCs/>
                <w:color w:val="107896"/>
                <w:sz w:val="18"/>
                <w:szCs w:val="18"/>
                <w:lang w:val="en-US"/>
              </w:rPr>
              <w:t>Reconciliation of the Opening and Closing Balances of Property Lease, Infrastructure, Plant and Equipment and Intangibles for 2020</w:t>
            </w:r>
          </w:p>
        </w:tc>
        <w:tc>
          <w:tcPr>
            <w:tcW w:w="746" w:type="dxa"/>
            <w:tcBorders>
              <w:top w:val="single" w:sz="18" w:space="0" w:color="auto"/>
              <w:left w:val="nil"/>
              <w:bottom w:val="nil"/>
              <w:right w:val="nil"/>
            </w:tcBorders>
            <w:shd w:val="clear" w:color="auto" w:fill="auto"/>
            <w:noWrap/>
            <w:vAlign w:val="bottom"/>
          </w:tcPr>
          <w:p w14:paraId="25AE212B" w14:textId="77777777" w:rsidR="00BC2ECF" w:rsidRPr="00BC2ECF" w:rsidRDefault="00BC2ECF" w:rsidP="00D06B5B">
            <w:pPr>
              <w:spacing w:before="60" w:after="60"/>
              <w:rPr>
                <w:rFonts w:cs="Open Sans"/>
                <w:sz w:val="18"/>
                <w:szCs w:val="18"/>
                <w:lang w:val="en-US"/>
              </w:rPr>
            </w:pPr>
          </w:p>
        </w:tc>
        <w:tc>
          <w:tcPr>
            <w:tcW w:w="1276" w:type="dxa"/>
            <w:tcBorders>
              <w:top w:val="single" w:sz="18" w:space="0" w:color="auto"/>
              <w:left w:val="nil"/>
              <w:bottom w:val="nil"/>
              <w:right w:val="nil"/>
            </w:tcBorders>
            <w:shd w:val="clear" w:color="auto" w:fill="auto"/>
            <w:noWrap/>
            <w:vAlign w:val="bottom"/>
          </w:tcPr>
          <w:p w14:paraId="243B2FE3" w14:textId="77777777" w:rsidR="00BC2ECF" w:rsidRPr="00BC2ECF" w:rsidRDefault="00BC2ECF" w:rsidP="00D06B5B">
            <w:pPr>
              <w:spacing w:before="60" w:after="60"/>
              <w:rPr>
                <w:rFonts w:cs="Open Sans"/>
                <w:sz w:val="18"/>
                <w:szCs w:val="18"/>
                <w:lang w:val="en-US"/>
              </w:rPr>
            </w:pPr>
          </w:p>
        </w:tc>
        <w:tc>
          <w:tcPr>
            <w:tcW w:w="1365" w:type="dxa"/>
            <w:tcBorders>
              <w:top w:val="single" w:sz="18" w:space="0" w:color="auto"/>
              <w:left w:val="nil"/>
              <w:bottom w:val="nil"/>
              <w:right w:val="nil"/>
            </w:tcBorders>
            <w:shd w:val="clear" w:color="auto" w:fill="auto"/>
            <w:noWrap/>
            <w:vAlign w:val="bottom"/>
          </w:tcPr>
          <w:p w14:paraId="0DA8D2F6" w14:textId="77777777" w:rsidR="00BC2ECF" w:rsidRPr="00BC2ECF" w:rsidRDefault="00BC2ECF" w:rsidP="00D06B5B">
            <w:pPr>
              <w:spacing w:before="60" w:after="60"/>
              <w:rPr>
                <w:rFonts w:cs="Open Sans"/>
                <w:sz w:val="18"/>
                <w:szCs w:val="18"/>
                <w:lang w:val="en-US"/>
              </w:rPr>
            </w:pPr>
          </w:p>
        </w:tc>
        <w:tc>
          <w:tcPr>
            <w:tcW w:w="903" w:type="dxa"/>
            <w:tcBorders>
              <w:top w:val="single" w:sz="18" w:space="0" w:color="auto"/>
              <w:left w:val="nil"/>
              <w:bottom w:val="nil"/>
              <w:right w:val="nil"/>
            </w:tcBorders>
            <w:shd w:val="clear" w:color="auto" w:fill="auto"/>
            <w:noWrap/>
            <w:vAlign w:val="bottom"/>
          </w:tcPr>
          <w:p w14:paraId="20B1E363" w14:textId="77777777" w:rsidR="00BC2ECF" w:rsidRPr="00BC2ECF" w:rsidRDefault="00BC2ECF" w:rsidP="00D06B5B">
            <w:pPr>
              <w:spacing w:before="60" w:after="60"/>
              <w:rPr>
                <w:rFonts w:cs="Open Sans"/>
                <w:sz w:val="18"/>
                <w:szCs w:val="18"/>
                <w:lang w:val="en-US"/>
              </w:rPr>
            </w:pPr>
          </w:p>
        </w:tc>
        <w:tc>
          <w:tcPr>
            <w:tcW w:w="992" w:type="dxa"/>
            <w:tcBorders>
              <w:top w:val="single" w:sz="18" w:space="0" w:color="auto"/>
              <w:left w:val="nil"/>
              <w:bottom w:val="nil"/>
              <w:right w:val="nil"/>
            </w:tcBorders>
            <w:shd w:val="clear" w:color="auto" w:fill="auto"/>
            <w:noWrap/>
            <w:vAlign w:val="bottom"/>
          </w:tcPr>
          <w:p w14:paraId="636D1365" w14:textId="77777777" w:rsidR="00BC2ECF" w:rsidRPr="00BC2ECF" w:rsidRDefault="00BC2ECF" w:rsidP="00D06B5B">
            <w:pPr>
              <w:spacing w:before="60" w:after="60"/>
              <w:rPr>
                <w:rFonts w:cs="Open Sans"/>
                <w:sz w:val="18"/>
                <w:szCs w:val="18"/>
                <w:lang w:val="en-US"/>
              </w:rPr>
            </w:pPr>
          </w:p>
        </w:tc>
        <w:tc>
          <w:tcPr>
            <w:tcW w:w="974" w:type="dxa"/>
            <w:tcBorders>
              <w:top w:val="single" w:sz="18" w:space="0" w:color="auto"/>
              <w:left w:val="nil"/>
              <w:bottom w:val="nil"/>
              <w:right w:val="nil"/>
            </w:tcBorders>
            <w:shd w:val="clear" w:color="auto" w:fill="auto"/>
            <w:noWrap/>
            <w:vAlign w:val="bottom"/>
          </w:tcPr>
          <w:p w14:paraId="6A8E0000" w14:textId="77777777" w:rsidR="00BC2ECF" w:rsidRPr="00BC2ECF" w:rsidRDefault="00BC2ECF" w:rsidP="00D06B5B">
            <w:pPr>
              <w:spacing w:before="60" w:after="60"/>
              <w:rPr>
                <w:rFonts w:cs="Open Sans"/>
                <w:sz w:val="18"/>
                <w:szCs w:val="18"/>
                <w:lang w:val="en-US"/>
              </w:rPr>
            </w:pPr>
          </w:p>
        </w:tc>
        <w:tc>
          <w:tcPr>
            <w:tcW w:w="0" w:type="auto"/>
            <w:tcBorders>
              <w:top w:val="single" w:sz="18" w:space="0" w:color="auto"/>
              <w:left w:val="nil"/>
              <w:bottom w:val="nil"/>
              <w:right w:val="nil"/>
            </w:tcBorders>
            <w:shd w:val="clear" w:color="auto" w:fill="auto"/>
            <w:noWrap/>
            <w:vAlign w:val="bottom"/>
          </w:tcPr>
          <w:p w14:paraId="64A2F8EF" w14:textId="77777777" w:rsidR="00BC2ECF" w:rsidRPr="00BC2ECF" w:rsidRDefault="00BC2ECF" w:rsidP="00D06B5B">
            <w:pPr>
              <w:spacing w:before="60" w:after="60"/>
              <w:rPr>
                <w:rFonts w:cs="Open Sans"/>
                <w:sz w:val="18"/>
                <w:szCs w:val="18"/>
                <w:lang w:val="en-US"/>
              </w:rPr>
            </w:pPr>
          </w:p>
        </w:tc>
      </w:tr>
      <w:tr w:rsidR="00BC2ECF" w:rsidRPr="00BC2ECF" w14:paraId="433BBA06" w14:textId="77777777" w:rsidTr="00E83BF7">
        <w:trPr>
          <w:trHeight w:val="240"/>
        </w:trPr>
        <w:tc>
          <w:tcPr>
            <w:tcW w:w="2656" w:type="dxa"/>
            <w:tcBorders>
              <w:top w:val="nil"/>
              <w:left w:val="nil"/>
              <w:bottom w:val="nil"/>
              <w:right w:val="nil"/>
            </w:tcBorders>
            <w:shd w:val="clear" w:color="auto" w:fill="auto"/>
            <w:noWrap/>
            <w:vAlign w:val="bottom"/>
            <w:hideMark/>
          </w:tcPr>
          <w:p w14:paraId="1313FA50" w14:textId="77777777" w:rsidR="00BC2ECF" w:rsidRPr="00BC2ECF" w:rsidRDefault="00BC2ECF" w:rsidP="00D06B5B">
            <w:pPr>
              <w:spacing w:before="60" w:after="60"/>
              <w:rPr>
                <w:rFonts w:cs="Open Sans"/>
                <w:b/>
                <w:bCs/>
                <w:sz w:val="18"/>
                <w:szCs w:val="18"/>
              </w:rPr>
            </w:pPr>
            <w:r w:rsidRPr="00BC2ECF">
              <w:rPr>
                <w:rFonts w:cs="Open Sans"/>
                <w:b/>
                <w:bCs/>
                <w:sz w:val="18"/>
                <w:szCs w:val="18"/>
              </w:rPr>
              <w:t>As at 1 July 2019</w:t>
            </w:r>
          </w:p>
        </w:tc>
        <w:tc>
          <w:tcPr>
            <w:tcW w:w="746" w:type="dxa"/>
            <w:tcBorders>
              <w:top w:val="nil"/>
              <w:left w:val="nil"/>
              <w:bottom w:val="nil"/>
              <w:right w:val="nil"/>
            </w:tcBorders>
            <w:shd w:val="clear" w:color="auto" w:fill="auto"/>
            <w:noWrap/>
            <w:vAlign w:val="bottom"/>
            <w:hideMark/>
          </w:tcPr>
          <w:p w14:paraId="007678F4" w14:textId="77777777" w:rsidR="00BC2ECF" w:rsidRPr="00BC2ECF" w:rsidRDefault="00BC2ECF" w:rsidP="00D06B5B">
            <w:pPr>
              <w:spacing w:before="60" w:after="60"/>
              <w:rPr>
                <w:rFonts w:cs="Open Sans"/>
                <w:sz w:val="18"/>
                <w:szCs w:val="18"/>
              </w:rPr>
            </w:pPr>
          </w:p>
        </w:tc>
        <w:tc>
          <w:tcPr>
            <w:tcW w:w="1276" w:type="dxa"/>
            <w:tcBorders>
              <w:top w:val="nil"/>
              <w:left w:val="nil"/>
              <w:bottom w:val="nil"/>
              <w:right w:val="nil"/>
            </w:tcBorders>
            <w:shd w:val="clear" w:color="auto" w:fill="auto"/>
            <w:noWrap/>
            <w:vAlign w:val="bottom"/>
            <w:hideMark/>
          </w:tcPr>
          <w:p w14:paraId="5C0ACA5B" w14:textId="77777777" w:rsidR="00BC2ECF" w:rsidRPr="00BC2ECF" w:rsidRDefault="00BC2ECF" w:rsidP="00D06B5B">
            <w:pPr>
              <w:spacing w:before="60" w:after="60"/>
              <w:rPr>
                <w:rFonts w:cs="Open Sans"/>
                <w:sz w:val="18"/>
                <w:szCs w:val="18"/>
              </w:rPr>
            </w:pPr>
          </w:p>
        </w:tc>
        <w:tc>
          <w:tcPr>
            <w:tcW w:w="1365" w:type="dxa"/>
            <w:tcBorders>
              <w:top w:val="nil"/>
              <w:left w:val="nil"/>
              <w:bottom w:val="nil"/>
              <w:right w:val="nil"/>
            </w:tcBorders>
            <w:shd w:val="clear" w:color="auto" w:fill="auto"/>
            <w:noWrap/>
            <w:vAlign w:val="bottom"/>
            <w:hideMark/>
          </w:tcPr>
          <w:p w14:paraId="2501FB39" w14:textId="77777777" w:rsidR="00BC2ECF" w:rsidRPr="00BC2ECF" w:rsidRDefault="00BC2ECF" w:rsidP="00D06B5B">
            <w:pPr>
              <w:spacing w:before="60" w:after="60"/>
              <w:rPr>
                <w:rFonts w:cs="Open Sans"/>
                <w:sz w:val="18"/>
                <w:szCs w:val="18"/>
              </w:rPr>
            </w:pPr>
          </w:p>
        </w:tc>
        <w:tc>
          <w:tcPr>
            <w:tcW w:w="903" w:type="dxa"/>
            <w:tcBorders>
              <w:top w:val="nil"/>
              <w:left w:val="nil"/>
              <w:bottom w:val="nil"/>
              <w:right w:val="nil"/>
            </w:tcBorders>
            <w:shd w:val="clear" w:color="auto" w:fill="auto"/>
            <w:noWrap/>
            <w:vAlign w:val="bottom"/>
            <w:hideMark/>
          </w:tcPr>
          <w:p w14:paraId="580F89CE" w14:textId="77777777" w:rsidR="00BC2ECF" w:rsidRPr="00BC2ECF" w:rsidRDefault="00BC2ECF" w:rsidP="00D06B5B">
            <w:pPr>
              <w:spacing w:before="60" w:after="60"/>
              <w:rPr>
                <w:rFonts w:cs="Open Sans"/>
                <w:sz w:val="18"/>
                <w:szCs w:val="18"/>
              </w:rPr>
            </w:pPr>
          </w:p>
        </w:tc>
        <w:tc>
          <w:tcPr>
            <w:tcW w:w="992" w:type="dxa"/>
            <w:tcBorders>
              <w:top w:val="nil"/>
              <w:left w:val="nil"/>
              <w:bottom w:val="nil"/>
              <w:right w:val="nil"/>
            </w:tcBorders>
            <w:shd w:val="clear" w:color="auto" w:fill="auto"/>
            <w:noWrap/>
            <w:vAlign w:val="bottom"/>
            <w:hideMark/>
          </w:tcPr>
          <w:p w14:paraId="67268457" w14:textId="77777777" w:rsidR="00BC2ECF" w:rsidRPr="00BC2ECF" w:rsidRDefault="00BC2ECF" w:rsidP="00D06B5B">
            <w:pPr>
              <w:spacing w:before="60" w:after="60"/>
              <w:rPr>
                <w:rFonts w:cs="Open Sans"/>
                <w:sz w:val="18"/>
                <w:szCs w:val="18"/>
              </w:rPr>
            </w:pPr>
          </w:p>
        </w:tc>
        <w:tc>
          <w:tcPr>
            <w:tcW w:w="974" w:type="dxa"/>
            <w:tcBorders>
              <w:top w:val="nil"/>
              <w:left w:val="nil"/>
              <w:bottom w:val="nil"/>
              <w:right w:val="nil"/>
            </w:tcBorders>
            <w:shd w:val="clear" w:color="auto" w:fill="auto"/>
            <w:noWrap/>
            <w:vAlign w:val="bottom"/>
            <w:hideMark/>
          </w:tcPr>
          <w:p w14:paraId="4BAFFC02" w14:textId="77777777" w:rsidR="00BC2ECF" w:rsidRPr="00BC2ECF" w:rsidRDefault="00BC2ECF" w:rsidP="00D06B5B">
            <w:pPr>
              <w:spacing w:before="60" w:after="60"/>
              <w:rPr>
                <w:rFonts w:cs="Open Sans"/>
                <w:sz w:val="18"/>
                <w:szCs w:val="18"/>
              </w:rPr>
            </w:pPr>
          </w:p>
        </w:tc>
        <w:tc>
          <w:tcPr>
            <w:tcW w:w="0" w:type="auto"/>
            <w:tcBorders>
              <w:top w:val="nil"/>
              <w:left w:val="nil"/>
              <w:bottom w:val="nil"/>
              <w:right w:val="nil"/>
            </w:tcBorders>
            <w:shd w:val="clear" w:color="auto" w:fill="auto"/>
            <w:noWrap/>
            <w:vAlign w:val="bottom"/>
            <w:hideMark/>
          </w:tcPr>
          <w:p w14:paraId="3963C2FA" w14:textId="77777777" w:rsidR="00BC2ECF" w:rsidRPr="00BC2ECF" w:rsidRDefault="00BC2ECF" w:rsidP="00D06B5B">
            <w:pPr>
              <w:spacing w:before="60" w:after="60"/>
              <w:rPr>
                <w:rFonts w:cs="Open Sans"/>
                <w:sz w:val="18"/>
                <w:szCs w:val="18"/>
              </w:rPr>
            </w:pPr>
          </w:p>
        </w:tc>
      </w:tr>
      <w:tr w:rsidR="00BC2ECF" w:rsidRPr="00BC2ECF" w14:paraId="45AD2706" w14:textId="77777777" w:rsidTr="00E83BF7">
        <w:trPr>
          <w:trHeight w:val="240"/>
        </w:trPr>
        <w:tc>
          <w:tcPr>
            <w:tcW w:w="2656" w:type="dxa"/>
            <w:tcBorders>
              <w:top w:val="nil"/>
              <w:left w:val="nil"/>
              <w:bottom w:val="nil"/>
              <w:right w:val="nil"/>
            </w:tcBorders>
            <w:shd w:val="clear" w:color="auto" w:fill="auto"/>
            <w:vAlign w:val="bottom"/>
            <w:hideMark/>
          </w:tcPr>
          <w:p w14:paraId="655C63C6" w14:textId="77777777" w:rsidR="00BC2ECF" w:rsidRPr="00BC2ECF" w:rsidRDefault="00BC2ECF" w:rsidP="00D06B5B">
            <w:pPr>
              <w:spacing w:before="60" w:after="60"/>
              <w:rPr>
                <w:rFonts w:cs="Open Sans"/>
                <w:sz w:val="18"/>
                <w:szCs w:val="18"/>
              </w:rPr>
            </w:pPr>
            <w:r w:rsidRPr="00BC2ECF">
              <w:rPr>
                <w:rFonts w:cs="Open Sans"/>
                <w:sz w:val="18"/>
                <w:szCs w:val="18"/>
              </w:rPr>
              <w:t>Gross book value</w:t>
            </w:r>
          </w:p>
        </w:tc>
        <w:tc>
          <w:tcPr>
            <w:tcW w:w="746" w:type="dxa"/>
            <w:tcBorders>
              <w:top w:val="nil"/>
              <w:left w:val="nil"/>
              <w:bottom w:val="nil"/>
              <w:right w:val="nil"/>
            </w:tcBorders>
            <w:shd w:val="clear" w:color="auto" w:fill="auto"/>
            <w:noWrap/>
            <w:vAlign w:val="bottom"/>
            <w:hideMark/>
          </w:tcPr>
          <w:p w14:paraId="246C9CD7" w14:textId="77777777" w:rsidR="00BC2ECF" w:rsidRPr="00BC2ECF" w:rsidRDefault="00BC2ECF" w:rsidP="00D06B5B">
            <w:pPr>
              <w:spacing w:before="60" w:after="60"/>
              <w:jc w:val="right"/>
              <w:rPr>
                <w:rFonts w:cs="Open Sans"/>
                <w:b/>
                <w:bCs/>
                <w:sz w:val="18"/>
                <w:szCs w:val="18"/>
              </w:rPr>
            </w:pPr>
            <w:r w:rsidRPr="00BC2ECF">
              <w:rPr>
                <w:rFonts w:cs="Open Sans"/>
                <w:b/>
                <w:bCs/>
                <w:sz w:val="18"/>
                <w:szCs w:val="18"/>
              </w:rPr>
              <w:t xml:space="preserve"> -</w:t>
            </w:r>
          </w:p>
        </w:tc>
        <w:tc>
          <w:tcPr>
            <w:tcW w:w="1276" w:type="dxa"/>
            <w:tcBorders>
              <w:top w:val="nil"/>
              <w:left w:val="nil"/>
              <w:bottom w:val="nil"/>
              <w:right w:val="nil"/>
            </w:tcBorders>
            <w:shd w:val="clear" w:color="auto" w:fill="auto"/>
            <w:noWrap/>
            <w:vAlign w:val="bottom"/>
            <w:hideMark/>
          </w:tcPr>
          <w:p w14:paraId="75C9ABE2" w14:textId="77777777" w:rsidR="00BC2ECF" w:rsidRPr="00BC2ECF" w:rsidRDefault="00BC2ECF" w:rsidP="00D06B5B">
            <w:pPr>
              <w:spacing w:before="60" w:after="60"/>
              <w:jc w:val="right"/>
              <w:rPr>
                <w:rFonts w:cs="Open Sans"/>
                <w:b/>
                <w:bCs/>
                <w:color w:val="000000"/>
                <w:sz w:val="18"/>
                <w:szCs w:val="18"/>
              </w:rPr>
            </w:pPr>
            <w:r w:rsidRPr="00BC2ECF">
              <w:rPr>
                <w:rFonts w:cs="Open Sans"/>
                <w:b/>
                <w:bCs/>
                <w:color w:val="000000"/>
                <w:sz w:val="18"/>
                <w:szCs w:val="18"/>
              </w:rPr>
              <w:t xml:space="preserve">2,213 </w:t>
            </w:r>
          </w:p>
        </w:tc>
        <w:tc>
          <w:tcPr>
            <w:tcW w:w="1365" w:type="dxa"/>
            <w:tcBorders>
              <w:top w:val="nil"/>
              <w:left w:val="nil"/>
              <w:bottom w:val="nil"/>
              <w:right w:val="nil"/>
            </w:tcBorders>
            <w:shd w:val="clear" w:color="auto" w:fill="auto"/>
            <w:noWrap/>
            <w:vAlign w:val="bottom"/>
            <w:hideMark/>
          </w:tcPr>
          <w:p w14:paraId="54D3FDC1" w14:textId="77777777" w:rsidR="00BC2ECF" w:rsidRPr="00BC2ECF" w:rsidRDefault="00BC2ECF" w:rsidP="00D06B5B">
            <w:pPr>
              <w:spacing w:before="60" w:after="60"/>
              <w:jc w:val="right"/>
              <w:rPr>
                <w:rFonts w:cs="Open Sans"/>
                <w:b/>
                <w:bCs/>
                <w:color w:val="000000"/>
                <w:sz w:val="18"/>
                <w:szCs w:val="18"/>
              </w:rPr>
            </w:pPr>
            <w:r w:rsidRPr="00BC2ECF">
              <w:rPr>
                <w:rFonts w:cs="Open Sans"/>
                <w:b/>
                <w:bCs/>
                <w:color w:val="000000"/>
                <w:sz w:val="18"/>
                <w:szCs w:val="18"/>
              </w:rPr>
              <w:t xml:space="preserve">5 </w:t>
            </w:r>
          </w:p>
        </w:tc>
        <w:tc>
          <w:tcPr>
            <w:tcW w:w="903" w:type="dxa"/>
            <w:tcBorders>
              <w:top w:val="nil"/>
              <w:left w:val="nil"/>
              <w:bottom w:val="nil"/>
              <w:right w:val="nil"/>
            </w:tcBorders>
            <w:shd w:val="clear" w:color="auto" w:fill="auto"/>
            <w:noWrap/>
            <w:vAlign w:val="bottom"/>
            <w:hideMark/>
          </w:tcPr>
          <w:p w14:paraId="63BAAA4E" w14:textId="77777777" w:rsidR="00BC2ECF" w:rsidRPr="00BC2ECF" w:rsidRDefault="00BC2ECF" w:rsidP="00D06B5B">
            <w:pPr>
              <w:spacing w:before="60" w:after="60"/>
              <w:jc w:val="right"/>
              <w:rPr>
                <w:rFonts w:cs="Open Sans"/>
                <w:b/>
                <w:bCs/>
                <w:color w:val="000000"/>
                <w:sz w:val="18"/>
                <w:szCs w:val="18"/>
              </w:rPr>
            </w:pPr>
            <w:r w:rsidRPr="00BC2ECF">
              <w:rPr>
                <w:rFonts w:cs="Open Sans"/>
                <w:b/>
                <w:bCs/>
                <w:color w:val="000000"/>
                <w:sz w:val="18"/>
                <w:szCs w:val="18"/>
              </w:rPr>
              <w:t xml:space="preserve">66 </w:t>
            </w:r>
          </w:p>
        </w:tc>
        <w:tc>
          <w:tcPr>
            <w:tcW w:w="992" w:type="dxa"/>
            <w:tcBorders>
              <w:top w:val="nil"/>
              <w:left w:val="nil"/>
              <w:bottom w:val="nil"/>
              <w:right w:val="nil"/>
            </w:tcBorders>
            <w:shd w:val="clear" w:color="auto" w:fill="auto"/>
            <w:noWrap/>
            <w:vAlign w:val="bottom"/>
            <w:hideMark/>
          </w:tcPr>
          <w:p w14:paraId="0B246056" w14:textId="77777777" w:rsidR="00BC2ECF" w:rsidRPr="00BC2ECF" w:rsidRDefault="00BC2ECF" w:rsidP="00D06B5B">
            <w:pPr>
              <w:spacing w:before="60" w:after="60"/>
              <w:jc w:val="right"/>
              <w:rPr>
                <w:rFonts w:cs="Open Sans"/>
                <w:b/>
                <w:bCs/>
                <w:color w:val="000000"/>
                <w:sz w:val="18"/>
                <w:szCs w:val="18"/>
              </w:rPr>
            </w:pPr>
            <w:r w:rsidRPr="00BC2ECF">
              <w:rPr>
                <w:rFonts w:cs="Open Sans"/>
                <w:b/>
                <w:bCs/>
                <w:color w:val="000000"/>
                <w:sz w:val="18"/>
                <w:szCs w:val="18"/>
              </w:rPr>
              <w:t xml:space="preserve">1,949 </w:t>
            </w:r>
          </w:p>
        </w:tc>
        <w:tc>
          <w:tcPr>
            <w:tcW w:w="974" w:type="dxa"/>
            <w:tcBorders>
              <w:top w:val="nil"/>
              <w:left w:val="nil"/>
              <w:bottom w:val="nil"/>
              <w:right w:val="nil"/>
            </w:tcBorders>
            <w:shd w:val="clear" w:color="auto" w:fill="auto"/>
            <w:noWrap/>
            <w:vAlign w:val="bottom"/>
            <w:hideMark/>
          </w:tcPr>
          <w:p w14:paraId="0D90693C" w14:textId="77777777" w:rsidR="00BC2ECF" w:rsidRPr="00BC2ECF" w:rsidRDefault="00BC2ECF" w:rsidP="00D06B5B">
            <w:pPr>
              <w:spacing w:before="60" w:after="60"/>
              <w:jc w:val="right"/>
              <w:rPr>
                <w:rFonts w:cs="Open Sans"/>
                <w:b/>
                <w:bCs/>
                <w:sz w:val="18"/>
                <w:szCs w:val="18"/>
              </w:rPr>
            </w:pPr>
            <w:r w:rsidRPr="00BC2ECF">
              <w:rPr>
                <w:rFonts w:cs="Open Sans"/>
                <w:b/>
                <w:bCs/>
                <w:sz w:val="18"/>
                <w:szCs w:val="18"/>
              </w:rPr>
              <w:t xml:space="preserve">192 </w:t>
            </w:r>
          </w:p>
        </w:tc>
        <w:tc>
          <w:tcPr>
            <w:tcW w:w="0" w:type="auto"/>
            <w:tcBorders>
              <w:top w:val="nil"/>
              <w:left w:val="nil"/>
              <w:bottom w:val="nil"/>
              <w:right w:val="nil"/>
            </w:tcBorders>
            <w:shd w:val="clear" w:color="auto" w:fill="auto"/>
            <w:noWrap/>
            <w:vAlign w:val="bottom"/>
            <w:hideMark/>
          </w:tcPr>
          <w:p w14:paraId="7821D9CB" w14:textId="77777777" w:rsidR="00BC2ECF" w:rsidRPr="00BC2ECF" w:rsidRDefault="00BC2ECF" w:rsidP="00D06B5B">
            <w:pPr>
              <w:spacing w:before="60" w:after="60"/>
              <w:jc w:val="right"/>
              <w:rPr>
                <w:rFonts w:cs="Open Sans"/>
                <w:b/>
                <w:bCs/>
                <w:sz w:val="18"/>
                <w:szCs w:val="18"/>
              </w:rPr>
            </w:pPr>
            <w:r w:rsidRPr="00BC2ECF">
              <w:rPr>
                <w:rFonts w:cs="Open Sans"/>
                <w:b/>
                <w:bCs/>
                <w:sz w:val="18"/>
                <w:szCs w:val="18"/>
              </w:rPr>
              <w:t xml:space="preserve">4,420 </w:t>
            </w:r>
          </w:p>
        </w:tc>
      </w:tr>
      <w:tr w:rsidR="00BC2ECF" w:rsidRPr="00BC2ECF" w14:paraId="5C848B5F" w14:textId="77777777" w:rsidTr="00E83BF7">
        <w:trPr>
          <w:trHeight w:val="240"/>
        </w:trPr>
        <w:tc>
          <w:tcPr>
            <w:tcW w:w="2656" w:type="dxa"/>
            <w:tcBorders>
              <w:top w:val="nil"/>
              <w:left w:val="nil"/>
              <w:bottom w:val="nil"/>
              <w:right w:val="nil"/>
            </w:tcBorders>
            <w:shd w:val="clear" w:color="auto" w:fill="auto"/>
            <w:noWrap/>
            <w:vAlign w:val="bottom"/>
            <w:hideMark/>
          </w:tcPr>
          <w:p w14:paraId="1EBEE8C6" w14:textId="77777777" w:rsidR="00BC2ECF" w:rsidRPr="00BC2ECF" w:rsidRDefault="00BC2ECF" w:rsidP="00D06B5B">
            <w:pPr>
              <w:spacing w:before="60" w:after="60"/>
              <w:rPr>
                <w:rFonts w:cs="Open Sans"/>
                <w:sz w:val="18"/>
                <w:szCs w:val="18"/>
                <w:lang w:val="en-US"/>
              </w:rPr>
            </w:pPr>
            <w:r w:rsidRPr="00BC2ECF">
              <w:rPr>
                <w:rFonts w:cs="Open Sans"/>
                <w:sz w:val="18"/>
                <w:szCs w:val="18"/>
                <w:lang w:val="en-US"/>
              </w:rPr>
              <w:t>Accumulated depreciation, amortisation and impairment</w:t>
            </w:r>
          </w:p>
        </w:tc>
        <w:tc>
          <w:tcPr>
            <w:tcW w:w="746" w:type="dxa"/>
            <w:tcBorders>
              <w:top w:val="nil"/>
              <w:left w:val="nil"/>
              <w:bottom w:val="nil"/>
              <w:right w:val="nil"/>
            </w:tcBorders>
            <w:shd w:val="clear" w:color="auto" w:fill="auto"/>
            <w:noWrap/>
            <w:vAlign w:val="bottom"/>
            <w:hideMark/>
          </w:tcPr>
          <w:p w14:paraId="1CF4B45F" w14:textId="77777777" w:rsidR="00BC2ECF" w:rsidRPr="00BC2ECF" w:rsidRDefault="00BC2ECF" w:rsidP="00D06B5B">
            <w:pPr>
              <w:spacing w:before="60" w:after="60"/>
              <w:jc w:val="right"/>
              <w:rPr>
                <w:rFonts w:cs="Open Sans"/>
                <w:b/>
                <w:bCs/>
                <w:sz w:val="18"/>
                <w:szCs w:val="18"/>
              </w:rPr>
            </w:pPr>
            <w:r w:rsidRPr="00BC2ECF">
              <w:rPr>
                <w:rFonts w:cs="Open Sans"/>
                <w:b/>
                <w:bCs/>
                <w:sz w:val="18"/>
                <w:szCs w:val="18"/>
                <w:lang w:val="en-US"/>
              </w:rPr>
              <w:t xml:space="preserve"> </w:t>
            </w:r>
            <w:r w:rsidRPr="00BC2ECF">
              <w:rPr>
                <w:rFonts w:cs="Open Sans"/>
                <w:b/>
                <w:bCs/>
                <w:sz w:val="18"/>
                <w:szCs w:val="18"/>
              </w:rPr>
              <w:t>-</w:t>
            </w:r>
          </w:p>
        </w:tc>
        <w:tc>
          <w:tcPr>
            <w:tcW w:w="1276" w:type="dxa"/>
            <w:tcBorders>
              <w:top w:val="nil"/>
              <w:left w:val="nil"/>
              <w:bottom w:val="nil"/>
              <w:right w:val="nil"/>
            </w:tcBorders>
            <w:shd w:val="clear" w:color="auto" w:fill="auto"/>
            <w:noWrap/>
            <w:vAlign w:val="bottom"/>
            <w:hideMark/>
          </w:tcPr>
          <w:p w14:paraId="72B85C14" w14:textId="77777777" w:rsidR="00BC2ECF" w:rsidRPr="00BC2ECF" w:rsidRDefault="00BC2ECF" w:rsidP="00D06B5B">
            <w:pPr>
              <w:spacing w:before="60" w:after="60"/>
              <w:jc w:val="right"/>
              <w:rPr>
                <w:rFonts w:cs="Open Sans"/>
                <w:b/>
                <w:bCs/>
                <w:color w:val="000000"/>
                <w:sz w:val="18"/>
                <w:szCs w:val="18"/>
              </w:rPr>
            </w:pPr>
            <w:r w:rsidRPr="00BC2ECF">
              <w:rPr>
                <w:rFonts w:cs="Open Sans"/>
                <w:b/>
                <w:bCs/>
                <w:color w:val="000000"/>
                <w:sz w:val="18"/>
                <w:szCs w:val="18"/>
              </w:rPr>
              <w:t>(722)</w:t>
            </w:r>
          </w:p>
        </w:tc>
        <w:tc>
          <w:tcPr>
            <w:tcW w:w="1365" w:type="dxa"/>
            <w:tcBorders>
              <w:top w:val="nil"/>
              <w:left w:val="nil"/>
              <w:bottom w:val="nil"/>
              <w:right w:val="nil"/>
            </w:tcBorders>
            <w:shd w:val="clear" w:color="auto" w:fill="auto"/>
            <w:noWrap/>
            <w:vAlign w:val="bottom"/>
            <w:hideMark/>
          </w:tcPr>
          <w:p w14:paraId="25B1549E" w14:textId="77777777" w:rsidR="00BC2ECF" w:rsidRPr="00BC2ECF" w:rsidRDefault="00BC2ECF" w:rsidP="00D06B5B">
            <w:pPr>
              <w:spacing w:before="60" w:after="60"/>
              <w:jc w:val="right"/>
              <w:rPr>
                <w:rFonts w:cs="Open Sans"/>
                <w:b/>
                <w:bCs/>
                <w:color w:val="000000"/>
                <w:sz w:val="18"/>
                <w:szCs w:val="18"/>
              </w:rPr>
            </w:pPr>
            <w:r w:rsidRPr="00BC2ECF">
              <w:rPr>
                <w:rFonts w:cs="Open Sans"/>
                <w:b/>
                <w:bCs/>
                <w:color w:val="000000"/>
                <w:sz w:val="18"/>
                <w:szCs w:val="18"/>
              </w:rPr>
              <w:t xml:space="preserve"> -</w:t>
            </w:r>
          </w:p>
        </w:tc>
        <w:tc>
          <w:tcPr>
            <w:tcW w:w="903" w:type="dxa"/>
            <w:tcBorders>
              <w:top w:val="nil"/>
              <w:left w:val="nil"/>
              <w:bottom w:val="nil"/>
              <w:right w:val="nil"/>
            </w:tcBorders>
            <w:shd w:val="clear" w:color="auto" w:fill="auto"/>
            <w:noWrap/>
            <w:vAlign w:val="bottom"/>
            <w:hideMark/>
          </w:tcPr>
          <w:p w14:paraId="1F07F3DD" w14:textId="77777777" w:rsidR="00BC2ECF" w:rsidRPr="00BC2ECF" w:rsidRDefault="00BC2ECF" w:rsidP="00D06B5B">
            <w:pPr>
              <w:spacing w:before="60" w:after="60"/>
              <w:jc w:val="right"/>
              <w:rPr>
                <w:rFonts w:cs="Open Sans"/>
                <w:b/>
                <w:bCs/>
                <w:color w:val="000000"/>
                <w:sz w:val="18"/>
                <w:szCs w:val="18"/>
              </w:rPr>
            </w:pPr>
            <w:r w:rsidRPr="00BC2ECF">
              <w:rPr>
                <w:rFonts w:cs="Open Sans"/>
                <w:b/>
                <w:bCs/>
                <w:color w:val="000000"/>
                <w:sz w:val="18"/>
                <w:szCs w:val="18"/>
              </w:rPr>
              <w:t>(49)</w:t>
            </w:r>
          </w:p>
        </w:tc>
        <w:tc>
          <w:tcPr>
            <w:tcW w:w="992" w:type="dxa"/>
            <w:tcBorders>
              <w:top w:val="nil"/>
              <w:left w:val="nil"/>
              <w:bottom w:val="nil"/>
              <w:right w:val="nil"/>
            </w:tcBorders>
            <w:shd w:val="clear" w:color="auto" w:fill="auto"/>
            <w:noWrap/>
            <w:vAlign w:val="bottom"/>
            <w:hideMark/>
          </w:tcPr>
          <w:p w14:paraId="0F231D2F" w14:textId="77777777" w:rsidR="00BC2ECF" w:rsidRPr="00BC2ECF" w:rsidRDefault="00BC2ECF" w:rsidP="00D06B5B">
            <w:pPr>
              <w:spacing w:before="60" w:after="60"/>
              <w:jc w:val="right"/>
              <w:rPr>
                <w:rFonts w:cs="Open Sans"/>
                <w:b/>
                <w:bCs/>
                <w:color w:val="000000"/>
                <w:sz w:val="18"/>
                <w:szCs w:val="18"/>
              </w:rPr>
            </w:pPr>
            <w:r w:rsidRPr="00BC2ECF">
              <w:rPr>
                <w:rFonts w:cs="Open Sans"/>
                <w:b/>
                <w:bCs/>
                <w:color w:val="000000"/>
                <w:sz w:val="18"/>
                <w:szCs w:val="18"/>
              </w:rPr>
              <w:t>(1,210)</w:t>
            </w:r>
          </w:p>
        </w:tc>
        <w:tc>
          <w:tcPr>
            <w:tcW w:w="974" w:type="dxa"/>
            <w:tcBorders>
              <w:top w:val="nil"/>
              <w:left w:val="nil"/>
              <w:bottom w:val="nil"/>
              <w:right w:val="nil"/>
            </w:tcBorders>
            <w:shd w:val="clear" w:color="auto" w:fill="auto"/>
            <w:noWrap/>
            <w:vAlign w:val="bottom"/>
            <w:hideMark/>
          </w:tcPr>
          <w:p w14:paraId="51235AE1" w14:textId="77777777" w:rsidR="00BC2ECF" w:rsidRPr="00BC2ECF" w:rsidRDefault="00BC2ECF" w:rsidP="00D06B5B">
            <w:pPr>
              <w:spacing w:before="60" w:after="60"/>
              <w:jc w:val="right"/>
              <w:rPr>
                <w:rFonts w:cs="Open Sans"/>
                <w:b/>
                <w:bCs/>
                <w:sz w:val="18"/>
                <w:szCs w:val="18"/>
              </w:rPr>
            </w:pPr>
            <w:r w:rsidRPr="00BC2ECF">
              <w:rPr>
                <w:rFonts w:cs="Open Sans"/>
                <w:b/>
                <w:bCs/>
                <w:sz w:val="18"/>
                <w:szCs w:val="18"/>
              </w:rPr>
              <w:t xml:space="preserve"> -</w:t>
            </w:r>
          </w:p>
        </w:tc>
        <w:tc>
          <w:tcPr>
            <w:tcW w:w="0" w:type="auto"/>
            <w:tcBorders>
              <w:top w:val="nil"/>
              <w:left w:val="nil"/>
              <w:bottom w:val="nil"/>
              <w:right w:val="nil"/>
            </w:tcBorders>
            <w:shd w:val="clear" w:color="auto" w:fill="auto"/>
            <w:noWrap/>
            <w:vAlign w:val="bottom"/>
            <w:hideMark/>
          </w:tcPr>
          <w:p w14:paraId="54625C87" w14:textId="77777777" w:rsidR="00BC2ECF" w:rsidRPr="00BC2ECF" w:rsidRDefault="00BC2ECF" w:rsidP="00D06B5B">
            <w:pPr>
              <w:spacing w:before="60" w:after="60"/>
              <w:jc w:val="right"/>
              <w:rPr>
                <w:rFonts w:cs="Open Sans"/>
                <w:b/>
                <w:bCs/>
                <w:sz w:val="18"/>
                <w:szCs w:val="18"/>
              </w:rPr>
            </w:pPr>
            <w:r w:rsidRPr="00BC2ECF">
              <w:rPr>
                <w:rFonts w:cs="Open Sans"/>
                <w:b/>
                <w:bCs/>
                <w:sz w:val="18"/>
                <w:szCs w:val="18"/>
              </w:rPr>
              <w:t>(1,981)</w:t>
            </w:r>
          </w:p>
        </w:tc>
      </w:tr>
      <w:tr w:rsidR="00BC2ECF" w:rsidRPr="00BC2ECF" w14:paraId="28C14596" w14:textId="77777777" w:rsidTr="00E83BF7">
        <w:trPr>
          <w:trHeight w:val="240"/>
        </w:trPr>
        <w:tc>
          <w:tcPr>
            <w:tcW w:w="2656" w:type="dxa"/>
            <w:tcBorders>
              <w:top w:val="single" w:sz="4" w:space="0" w:color="auto"/>
              <w:left w:val="nil"/>
              <w:bottom w:val="single" w:sz="4" w:space="0" w:color="auto"/>
              <w:right w:val="nil"/>
            </w:tcBorders>
            <w:shd w:val="clear" w:color="auto" w:fill="auto"/>
            <w:noWrap/>
            <w:vAlign w:val="bottom"/>
            <w:hideMark/>
          </w:tcPr>
          <w:p w14:paraId="63E39DAA" w14:textId="77777777" w:rsidR="00BC2ECF" w:rsidRPr="00BC2ECF" w:rsidRDefault="00BC2ECF" w:rsidP="00D06B5B">
            <w:pPr>
              <w:spacing w:before="60" w:after="60"/>
              <w:rPr>
                <w:rFonts w:cs="Open Sans"/>
                <w:b/>
                <w:bCs/>
                <w:sz w:val="18"/>
                <w:szCs w:val="18"/>
              </w:rPr>
            </w:pPr>
            <w:r w:rsidRPr="00BC2ECF">
              <w:rPr>
                <w:rFonts w:cs="Open Sans"/>
                <w:b/>
                <w:bCs/>
                <w:sz w:val="18"/>
                <w:szCs w:val="18"/>
              </w:rPr>
              <w:t>Total as at 1 July 2019</w:t>
            </w:r>
          </w:p>
        </w:tc>
        <w:tc>
          <w:tcPr>
            <w:tcW w:w="746" w:type="dxa"/>
            <w:tcBorders>
              <w:top w:val="single" w:sz="4" w:space="0" w:color="auto"/>
              <w:left w:val="nil"/>
              <w:bottom w:val="single" w:sz="4" w:space="0" w:color="auto"/>
              <w:right w:val="nil"/>
            </w:tcBorders>
            <w:shd w:val="clear" w:color="auto" w:fill="auto"/>
            <w:noWrap/>
            <w:vAlign w:val="bottom"/>
            <w:hideMark/>
          </w:tcPr>
          <w:p w14:paraId="2E248103" w14:textId="77777777" w:rsidR="00BC2ECF" w:rsidRPr="00BC2ECF" w:rsidRDefault="00BC2ECF" w:rsidP="00D06B5B">
            <w:pPr>
              <w:spacing w:before="60" w:after="60"/>
              <w:jc w:val="right"/>
              <w:rPr>
                <w:rFonts w:cs="Open Sans"/>
                <w:b/>
                <w:bCs/>
                <w:sz w:val="18"/>
                <w:szCs w:val="18"/>
              </w:rPr>
            </w:pPr>
            <w:r w:rsidRPr="00BC2ECF">
              <w:rPr>
                <w:rFonts w:cs="Open Sans"/>
                <w:b/>
                <w:bCs/>
                <w:sz w:val="18"/>
                <w:szCs w:val="18"/>
              </w:rPr>
              <w:t xml:space="preserve"> -</w:t>
            </w:r>
          </w:p>
        </w:tc>
        <w:tc>
          <w:tcPr>
            <w:tcW w:w="1276" w:type="dxa"/>
            <w:tcBorders>
              <w:top w:val="single" w:sz="4" w:space="0" w:color="auto"/>
              <w:left w:val="nil"/>
              <w:bottom w:val="single" w:sz="4" w:space="0" w:color="auto"/>
              <w:right w:val="nil"/>
            </w:tcBorders>
            <w:shd w:val="clear" w:color="auto" w:fill="auto"/>
            <w:noWrap/>
            <w:vAlign w:val="bottom"/>
            <w:hideMark/>
          </w:tcPr>
          <w:p w14:paraId="49762C67" w14:textId="77777777" w:rsidR="00BC2ECF" w:rsidRPr="00BC2ECF" w:rsidRDefault="00BC2ECF" w:rsidP="00D06B5B">
            <w:pPr>
              <w:spacing w:before="60" w:after="60"/>
              <w:jc w:val="right"/>
              <w:rPr>
                <w:rFonts w:cs="Open Sans"/>
                <w:b/>
                <w:bCs/>
                <w:color w:val="000000"/>
                <w:sz w:val="18"/>
                <w:szCs w:val="18"/>
              </w:rPr>
            </w:pPr>
            <w:r w:rsidRPr="00BC2ECF">
              <w:rPr>
                <w:rFonts w:cs="Open Sans"/>
                <w:b/>
                <w:bCs/>
                <w:color w:val="000000"/>
                <w:sz w:val="18"/>
                <w:szCs w:val="18"/>
              </w:rPr>
              <w:t xml:space="preserve">1,491 </w:t>
            </w:r>
          </w:p>
        </w:tc>
        <w:tc>
          <w:tcPr>
            <w:tcW w:w="1365" w:type="dxa"/>
            <w:tcBorders>
              <w:top w:val="single" w:sz="4" w:space="0" w:color="auto"/>
              <w:left w:val="nil"/>
              <w:bottom w:val="single" w:sz="4" w:space="0" w:color="auto"/>
              <w:right w:val="nil"/>
            </w:tcBorders>
            <w:shd w:val="clear" w:color="auto" w:fill="auto"/>
            <w:noWrap/>
            <w:vAlign w:val="bottom"/>
            <w:hideMark/>
          </w:tcPr>
          <w:p w14:paraId="55923CDD" w14:textId="77777777" w:rsidR="00BC2ECF" w:rsidRPr="00BC2ECF" w:rsidRDefault="00BC2ECF" w:rsidP="00D06B5B">
            <w:pPr>
              <w:spacing w:before="60" w:after="60"/>
              <w:jc w:val="right"/>
              <w:rPr>
                <w:rFonts w:cs="Open Sans"/>
                <w:b/>
                <w:bCs/>
                <w:color w:val="000000"/>
                <w:sz w:val="18"/>
                <w:szCs w:val="18"/>
              </w:rPr>
            </w:pPr>
            <w:r w:rsidRPr="00BC2ECF">
              <w:rPr>
                <w:rFonts w:cs="Open Sans"/>
                <w:b/>
                <w:bCs/>
                <w:color w:val="000000"/>
                <w:sz w:val="18"/>
                <w:szCs w:val="18"/>
              </w:rPr>
              <w:t xml:space="preserve">5 </w:t>
            </w:r>
          </w:p>
        </w:tc>
        <w:tc>
          <w:tcPr>
            <w:tcW w:w="903" w:type="dxa"/>
            <w:tcBorders>
              <w:top w:val="single" w:sz="4" w:space="0" w:color="auto"/>
              <w:left w:val="nil"/>
              <w:bottom w:val="single" w:sz="4" w:space="0" w:color="auto"/>
              <w:right w:val="nil"/>
            </w:tcBorders>
            <w:shd w:val="clear" w:color="auto" w:fill="auto"/>
            <w:noWrap/>
            <w:vAlign w:val="bottom"/>
            <w:hideMark/>
          </w:tcPr>
          <w:p w14:paraId="6635D522" w14:textId="77777777" w:rsidR="00BC2ECF" w:rsidRPr="00BC2ECF" w:rsidRDefault="00BC2ECF" w:rsidP="00D06B5B">
            <w:pPr>
              <w:spacing w:before="60" w:after="60"/>
              <w:jc w:val="right"/>
              <w:rPr>
                <w:rFonts w:cs="Open Sans"/>
                <w:b/>
                <w:bCs/>
                <w:color w:val="000000"/>
                <w:sz w:val="18"/>
                <w:szCs w:val="18"/>
              </w:rPr>
            </w:pPr>
            <w:r w:rsidRPr="00BC2ECF">
              <w:rPr>
                <w:rFonts w:cs="Open Sans"/>
                <w:b/>
                <w:bCs/>
                <w:color w:val="000000"/>
                <w:sz w:val="18"/>
                <w:szCs w:val="18"/>
              </w:rPr>
              <w:t xml:space="preserve">17 </w:t>
            </w:r>
          </w:p>
        </w:tc>
        <w:tc>
          <w:tcPr>
            <w:tcW w:w="992" w:type="dxa"/>
            <w:tcBorders>
              <w:top w:val="single" w:sz="4" w:space="0" w:color="auto"/>
              <w:left w:val="nil"/>
              <w:bottom w:val="single" w:sz="4" w:space="0" w:color="auto"/>
              <w:right w:val="nil"/>
            </w:tcBorders>
            <w:shd w:val="clear" w:color="auto" w:fill="auto"/>
            <w:noWrap/>
            <w:vAlign w:val="bottom"/>
            <w:hideMark/>
          </w:tcPr>
          <w:p w14:paraId="3A3E53F1" w14:textId="77777777" w:rsidR="00BC2ECF" w:rsidRPr="00BC2ECF" w:rsidRDefault="00BC2ECF" w:rsidP="00D06B5B">
            <w:pPr>
              <w:spacing w:before="60" w:after="60"/>
              <w:jc w:val="right"/>
              <w:rPr>
                <w:rFonts w:cs="Open Sans"/>
                <w:b/>
                <w:bCs/>
                <w:color w:val="000000"/>
                <w:sz w:val="18"/>
                <w:szCs w:val="18"/>
              </w:rPr>
            </w:pPr>
            <w:r w:rsidRPr="00BC2ECF">
              <w:rPr>
                <w:rFonts w:cs="Open Sans"/>
                <w:b/>
                <w:bCs/>
                <w:color w:val="000000"/>
                <w:sz w:val="18"/>
                <w:szCs w:val="18"/>
              </w:rPr>
              <w:t xml:space="preserve">739 </w:t>
            </w:r>
          </w:p>
        </w:tc>
        <w:tc>
          <w:tcPr>
            <w:tcW w:w="974" w:type="dxa"/>
            <w:tcBorders>
              <w:top w:val="single" w:sz="4" w:space="0" w:color="auto"/>
              <w:left w:val="nil"/>
              <w:bottom w:val="single" w:sz="4" w:space="0" w:color="auto"/>
              <w:right w:val="nil"/>
            </w:tcBorders>
            <w:shd w:val="clear" w:color="auto" w:fill="auto"/>
            <w:noWrap/>
            <w:vAlign w:val="bottom"/>
            <w:hideMark/>
          </w:tcPr>
          <w:p w14:paraId="04270F2F" w14:textId="77777777" w:rsidR="00BC2ECF" w:rsidRPr="00BC2ECF" w:rsidRDefault="00BC2ECF" w:rsidP="00D06B5B">
            <w:pPr>
              <w:spacing w:before="60" w:after="60"/>
              <w:jc w:val="right"/>
              <w:rPr>
                <w:rFonts w:cs="Open Sans"/>
                <w:b/>
                <w:bCs/>
                <w:sz w:val="18"/>
                <w:szCs w:val="18"/>
              </w:rPr>
            </w:pPr>
            <w:r w:rsidRPr="00BC2ECF">
              <w:rPr>
                <w:rFonts w:cs="Open Sans"/>
                <w:b/>
                <w:bCs/>
                <w:sz w:val="18"/>
                <w:szCs w:val="18"/>
              </w:rPr>
              <w:t xml:space="preserve">192 </w:t>
            </w:r>
          </w:p>
        </w:tc>
        <w:tc>
          <w:tcPr>
            <w:tcW w:w="0" w:type="auto"/>
            <w:tcBorders>
              <w:top w:val="single" w:sz="4" w:space="0" w:color="auto"/>
              <w:left w:val="nil"/>
              <w:bottom w:val="single" w:sz="4" w:space="0" w:color="auto"/>
              <w:right w:val="nil"/>
            </w:tcBorders>
            <w:shd w:val="clear" w:color="auto" w:fill="auto"/>
            <w:noWrap/>
            <w:vAlign w:val="bottom"/>
            <w:hideMark/>
          </w:tcPr>
          <w:p w14:paraId="697E2E40" w14:textId="77777777" w:rsidR="00BC2ECF" w:rsidRPr="00BC2ECF" w:rsidRDefault="00BC2ECF" w:rsidP="00D06B5B">
            <w:pPr>
              <w:spacing w:before="60" w:after="60"/>
              <w:jc w:val="right"/>
              <w:rPr>
                <w:rFonts w:cs="Open Sans"/>
                <w:b/>
                <w:bCs/>
                <w:sz w:val="18"/>
                <w:szCs w:val="18"/>
              </w:rPr>
            </w:pPr>
            <w:r w:rsidRPr="00BC2ECF">
              <w:rPr>
                <w:rFonts w:cs="Open Sans"/>
                <w:b/>
                <w:bCs/>
                <w:sz w:val="18"/>
                <w:szCs w:val="18"/>
              </w:rPr>
              <w:t xml:space="preserve">2,439 </w:t>
            </w:r>
          </w:p>
        </w:tc>
      </w:tr>
      <w:tr w:rsidR="00BC2ECF" w:rsidRPr="00BC2ECF" w14:paraId="64532865" w14:textId="77777777" w:rsidTr="00E83BF7">
        <w:trPr>
          <w:trHeight w:val="240"/>
        </w:trPr>
        <w:tc>
          <w:tcPr>
            <w:tcW w:w="2656" w:type="dxa"/>
            <w:tcBorders>
              <w:top w:val="nil"/>
              <w:left w:val="nil"/>
              <w:bottom w:val="nil"/>
              <w:right w:val="nil"/>
            </w:tcBorders>
            <w:shd w:val="clear" w:color="auto" w:fill="auto"/>
            <w:noWrap/>
            <w:vAlign w:val="bottom"/>
            <w:hideMark/>
          </w:tcPr>
          <w:p w14:paraId="19975A65" w14:textId="77777777" w:rsidR="00BC2ECF" w:rsidRPr="00BC2ECF" w:rsidRDefault="00BC2ECF" w:rsidP="00D06B5B">
            <w:pPr>
              <w:spacing w:before="60" w:after="60"/>
              <w:rPr>
                <w:rFonts w:cs="Open Sans"/>
                <w:sz w:val="18"/>
                <w:szCs w:val="18"/>
                <w:lang w:val="en-US"/>
              </w:rPr>
            </w:pPr>
            <w:r w:rsidRPr="00BC2ECF">
              <w:rPr>
                <w:rFonts w:cs="Open Sans"/>
                <w:sz w:val="18"/>
                <w:szCs w:val="18"/>
                <w:lang w:val="en-US"/>
              </w:rPr>
              <w:t>Recognition of right of use asset on initial application of AASB 16</w:t>
            </w:r>
          </w:p>
        </w:tc>
        <w:tc>
          <w:tcPr>
            <w:tcW w:w="746" w:type="dxa"/>
            <w:tcBorders>
              <w:top w:val="nil"/>
              <w:left w:val="nil"/>
              <w:bottom w:val="nil"/>
              <w:right w:val="nil"/>
            </w:tcBorders>
            <w:shd w:val="clear" w:color="auto" w:fill="auto"/>
            <w:noWrap/>
            <w:vAlign w:val="bottom"/>
            <w:hideMark/>
          </w:tcPr>
          <w:p w14:paraId="5E73926E" w14:textId="77777777" w:rsidR="00BC2ECF" w:rsidRPr="00BC2ECF" w:rsidRDefault="00BC2ECF" w:rsidP="00D06B5B">
            <w:pPr>
              <w:spacing w:before="60" w:after="60"/>
              <w:jc w:val="right"/>
              <w:rPr>
                <w:rFonts w:cs="Open Sans"/>
                <w:sz w:val="18"/>
                <w:szCs w:val="18"/>
              </w:rPr>
            </w:pPr>
            <w:r w:rsidRPr="00BC2ECF">
              <w:rPr>
                <w:rFonts w:cs="Open Sans"/>
                <w:sz w:val="18"/>
                <w:szCs w:val="18"/>
              </w:rPr>
              <w:t xml:space="preserve">5,951 </w:t>
            </w:r>
          </w:p>
        </w:tc>
        <w:tc>
          <w:tcPr>
            <w:tcW w:w="1276" w:type="dxa"/>
            <w:tcBorders>
              <w:top w:val="nil"/>
              <w:left w:val="nil"/>
              <w:bottom w:val="nil"/>
              <w:right w:val="nil"/>
            </w:tcBorders>
            <w:shd w:val="clear" w:color="auto" w:fill="auto"/>
            <w:noWrap/>
            <w:vAlign w:val="bottom"/>
            <w:hideMark/>
          </w:tcPr>
          <w:p w14:paraId="12C57994" w14:textId="77777777" w:rsidR="00BC2ECF" w:rsidRPr="00BC2ECF" w:rsidRDefault="00BC2ECF" w:rsidP="00D06B5B">
            <w:pPr>
              <w:spacing w:before="60" w:after="60"/>
              <w:jc w:val="right"/>
              <w:rPr>
                <w:rFonts w:cs="Open Sans"/>
                <w:color w:val="000000"/>
                <w:sz w:val="18"/>
                <w:szCs w:val="18"/>
              </w:rPr>
            </w:pPr>
            <w:r w:rsidRPr="00BC2ECF">
              <w:rPr>
                <w:rFonts w:cs="Open Sans"/>
                <w:color w:val="000000"/>
                <w:sz w:val="18"/>
                <w:szCs w:val="18"/>
              </w:rPr>
              <w:t xml:space="preserve"> -</w:t>
            </w:r>
          </w:p>
        </w:tc>
        <w:tc>
          <w:tcPr>
            <w:tcW w:w="1365" w:type="dxa"/>
            <w:tcBorders>
              <w:top w:val="nil"/>
              <w:left w:val="nil"/>
              <w:bottom w:val="nil"/>
              <w:right w:val="nil"/>
            </w:tcBorders>
            <w:shd w:val="clear" w:color="auto" w:fill="auto"/>
            <w:noWrap/>
            <w:vAlign w:val="bottom"/>
            <w:hideMark/>
          </w:tcPr>
          <w:p w14:paraId="3CD5E0A8" w14:textId="77777777" w:rsidR="00BC2ECF" w:rsidRPr="00BC2ECF" w:rsidRDefault="00BC2ECF" w:rsidP="00D06B5B">
            <w:pPr>
              <w:spacing w:before="60" w:after="60"/>
              <w:jc w:val="right"/>
              <w:rPr>
                <w:rFonts w:cs="Open Sans"/>
                <w:color w:val="000000"/>
                <w:sz w:val="18"/>
                <w:szCs w:val="18"/>
              </w:rPr>
            </w:pPr>
            <w:r w:rsidRPr="00BC2ECF">
              <w:rPr>
                <w:rFonts w:cs="Open Sans"/>
                <w:color w:val="000000"/>
                <w:sz w:val="18"/>
                <w:szCs w:val="18"/>
              </w:rPr>
              <w:t xml:space="preserve"> -</w:t>
            </w:r>
          </w:p>
        </w:tc>
        <w:tc>
          <w:tcPr>
            <w:tcW w:w="903" w:type="dxa"/>
            <w:tcBorders>
              <w:top w:val="nil"/>
              <w:left w:val="nil"/>
              <w:bottom w:val="nil"/>
              <w:right w:val="nil"/>
            </w:tcBorders>
            <w:shd w:val="clear" w:color="auto" w:fill="auto"/>
            <w:noWrap/>
            <w:vAlign w:val="bottom"/>
            <w:hideMark/>
          </w:tcPr>
          <w:p w14:paraId="74186837" w14:textId="77777777" w:rsidR="00BC2ECF" w:rsidRPr="00BC2ECF" w:rsidRDefault="00BC2ECF" w:rsidP="00D06B5B">
            <w:pPr>
              <w:spacing w:before="60" w:after="60"/>
              <w:jc w:val="right"/>
              <w:rPr>
                <w:rFonts w:cs="Open Sans"/>
                <w:color w:val="000000"/>
                <w:sz w:val="18"/>
                <w:szCs w:val="18"/>
              </w:rPr>
            </w:pPr>
            <w:r w:rsidRPr="00BC2ECF">
              <w:rPr>
                <w:rFonts w:cs="Open Sans"/>
                <w:color w:val="000000"/>
                <w:sz w:val="18"/>
                <w:szCs w:val="18"/>
              </w:rPr>
              <w:t xml:space="preserve"> -</w:t>
            </w:r>
          </w:p>
        </w:tc>
        <w:tc>
          <w:tcPr>
            <w:tcW w:w="992" w:type="dxa"/>
            <w:tcBorders>
              <w:top w:val="nil"/>
              <w:left w:val="nil"/>
              <w:bottom w:val="nil"/>
              <w:right w:val="nil"/>
            </w:tcBorders>
            <w:shd w:val="clear" w:color="auto" w:fill="auto"/>
            <w:noWrap/>
            <w:vAlign w:val="bottom"/>
            <w:hideMark/>
          </w:tcPr>
          <w:p w14:paraId="6763085B" w14:textId="77777777" w:rsidR="00BC2ECF" w:rsidRPr="00BC2ECF" w:rsidRDefault="00BC2ECF" w:rsidP="00D06B5B">
            <w:pPr>
              <w:spacing w:before="60" w:after="60"/>
              <w:jc w:val="right"/>
              <w:rPr>
                <w:rFonts w:cs="Open Sans"/>
                <w:color w:val="000000"/>
                <w:sz w:val="18"/>
                <w:szCs w:val="18"/>
              </w:rPr>
            </w:pPr>
            <w:r w:rsidRPr="00BC2ECF">
              <w:rPr>
                <w:rFonts w:cs="Open Sans"/>
                <w:color w:val="000000"/>
                <w:sz w:val="18"/>
                <w:szCs w:val="18"/>
              </w:rPr>
              <w:t xml:space="preserve"> -</w:t>
            </w:r>
          </w:p>
        </w:tc>
        <w:tc>
          <w:tcPr>
            <w:tcW w:w="974" w:type="dxa"/>
            <w:tcBorders>
              <w:top w:val="nil"/>
              <w:left w:val="nil"/>
              <w:bottom w:val="nil"/>
              <w:right w:val="nil"/>
            </w:tcBorders>
            <w:shd w:val="clear" w:color="auto" w:fill="auto"/>
            <w:noWrap/>
            <w:vAlign w:val="bottom"/>
            <w:hideMark/>
          </w:tcPr>
          <w:p w14:paraId="5D4466FF" w14:textId="77777777" w:rsidR="00BC2ECF" w:rsidRPr="00BC2ECF" w:rsidRDefault="00BC2ECF" w:rsidP="00D06B5B">
            <w:pPr>
              <w:spacing w:before="60" w:after="60"/>
              <w:jc w:val="right"/>
              <w:rPr>
                <w:rFonts w:cs="Open Sans"/>
                <w:sz w:val="18"/>
                <w:szCs w:val="18"/>
              </w:rPr>
            </w:pPr>
            <w:r w:rsidRPr="00BC2ECF">
              <w:rPr>
                <w:rFonts w:cs="Open Sans"/>
                <w:sz w:val="18"/>
                <w:szCs w:val="18"/>
              </w:rPr>
              <w:t xml:space="preserve"> -</w:t>
            </w:r>
          </w:p>
        </w:tc>
        <w:tc>
          <w:tcPr>
            <w:tcW w:w="0" w:type="auto"/>
            <w:tcBorders>
              <w:top w:val="nil"/>
              <w:left w:val="nil"/>
              <w:bottom w:val="nil"/>
              <w:right w:val="nil"/>
            </w:tcBorders>
            <w:shd w:val="clear" w:color="auto" w:fill="auto"/>
            <w:noWrap/>
            <w:vAlign w:val="bottom"/>
            <w:hideMark/>
          </w:tcPr>
          <w:p w14:paraId="2430199C" w14:textId="77777777" w:rsidR="00BC2ECF" w:rsidRPr="00BC2ECF" w:rsidRDefault="00BC2ECF" w:rsidP="00D06B5B">
            <w:pPr>
              <w:spacing w:before="60" w:after="60"/>
              <w:jc w:val="right"/>
              <w:rPr>
                <w:rFonts w:cs="Open Sans"/>
                <w:b/>
                <w:bCs/>
                <w:sz w:val="18"/>
                <w:szCs w:val="18"/>
              </w:rPr>
            </w:pPr>
            <w:r w:rsidRPr="00BC2ECF">
              <w:rPr>
                <w:rFonts w:cs="Open Sans"/>
                <w:b/>
                <w:bCs/>
                <w:sz w:val="18"/>
                <w:szCs w:val="18"/>
              </w:rPr>
              <w:t xml:space="preserve">5,951 </w:t>
            </w:r>
          </w:p>
        </w:tc>
      </w:tr>
      <w:tr w:rsidR="00BC2ECF" w:rsidRPr="00BC2ECF" w14:paraId="7A24FBE8" w14:textId="77777777" w:rsidTr="00E83BF7">
        <w:trPr>
          <w:trHeight w:val="240"/>
        </w:trPr>
        <w:tc>
          <w:tcPr>
            <w:tcW w:w="2656" w:type="dxa"/>
            <w:tcBorders>
              <w:top w:val="single" w:sz="4" w:space="0" w:color="auto"/>
              <w:left w:val="nil"/>
              <w:bottom w:val="single" w:sz="4" w:space="0" w:color="auto"/>
              <w:right w:val="nil"/>
            </w:tcBorders>
            <w:shd w:val="clear" w:color="auto" w:fill="auto"/>
            <w:noWrap/>
            <w:vAlign w:val="bottom"/>
            <w:hideMark/>
          </w:tcPr>
          <w:p w14:paraId="6541A9C5" w14:textId="77777777" w:rsidR="00BC2ECF" w:rsidRPr="00BC2ECF" w:rsidRDefault="00BC2ECF" w:rsidP="00D06B5B">
            <w:pPr>
              <w:spacing w:before="60" w:after="60"/>
              <w:rPr>
                <w:rFonts w:cs="Open Sans"/>
                <w:b/>
                <w:bCs/>
                <w:sz w:val="18"/>
                <w:szCs w:val="18"/>
                <w:lang w:val="en-US"/>
              </w:rPr>
            </w:pPr>
            <w:r w:rsidRPr="00BC2ECF">
              <w:rPr>
                <w:rFonts w:cs="Open Sans"/>
                <w:b/>
                <w:bCs/>
                <w:sz w:val="18"/>
                <w:szCs w:val="18"/>
                <w:lang w:val="en-US"/>
              </w:rPr>
              <w:t>Adjusted total as at 1 July 2019</w:t>
            </w:r>
          </w:p>
        </w:tc>
        <w:tc>
          <w:tcPr>
            <w:tcW w:w="746" w:type="dxa"/>
            <w:tcBorders>
              <w:top w:val="single" w:sz="4" w:space="0" w:color="auto"/>
              <w:left w:val="nil"/>
              <w:bottom w:val="single" w:sz="4" w:space="0" w:color="auto"/>
              <w:right w:val="nil"/>
            </w:tcBorders>
            <w:shd w:val="clear" w:color="auto" w:fill="auto"/>
            <w:noWrap/>
            <w:vAlign w:val="bottom"/>
            <w:hideMark/>
          </w:tcPr>
          <w:p w14:paraId="231AC6CE" w14:textId="77777777" w:rsidR="00BC2ECF" w:rsidRPr="00BC2ECF" w:rsidRDefault="00BC2ECF" w:rsidP="00D06B5B">
            <w:pPr>
              <w:spacing w:before="60" w:after="60"/>
              <w:jc w:val="right"/>
              <w:rPr>
                <w:rFonts w:cs="Open Sans"/>
                <w:b/>
                <w:bCs/>
                <w:sz w:val="18"/>
                <w:szCs w:val="18"/>
              </w:rPr>
            </w:pPr>
            <w:r w:rsidRPr="00BC2ECF">
              <w:rPr>
                <w:rFonts w:cs="Open Sans"/>
                <w:b/>
                <w:bCs/>
                <w:sz w:val="18"/>
                <w:szCs w:val="18"/>
              </w:rPr>
              <w:t xml:space="preserve">5,951 </w:t>
            </w:r>
          </w:p>
        </w:tc>
        <w:tc>
          <w:tcPr>
            <w:tcW w:w="1276" w:type="dxa"/>
            <w:tcBorders>
              <w:top w:val="single" w:sz="4" w:space="0" w:color="auto"/>
              <w:left w:val="nil"/>
              <w:bottom w:val="single" w:sz="4" w:space="0" w:color="auto"/>
              <w:right w:val="nil"/>
            </w:tcBorders>
            <w:shd w:val="clear" w:color="auto" w:fill="auto"/>
            <w:noWrap/>
            <w:vAlign w:val="bottom"/>
            <w:hideMark/>
          </w:tcPr>
          <w:p w14:paraId="55499750" w14:textId="77777777" w:rsidR="00BC2ECF" w:rsidRPr="00BC2ECF" w:rsidRDefault="00BC2ECF" w:rsidP="00D06B5B">
            <w:pPr>
              <w:spacing w:before="60" w:after="60"/>
              <w:jc w:val="right"/>
              <w:rPr>
                <w:rFonts w:cs="Open Sans"/>
                <w:b/>
                <w:bCs/>
                <w:color w:val="000000"/>
                <w:sz w:val="18"/>
                <w:szCs w:val="18"/>
              </w:rPr>
            </w:pPr>
            <w:r w:rsidRPr="00BC2ECF">
              <w:rPr>
                <w:rFonts w:cs="Open Sans"/>
                <w:b/>
                <w:bCs/>
                <w:color w:val="000000"/>
                <w:sz w:val="18"/>
                <w:szCs w:val="18"/>
              </w:rPr>
              <w:t xml:space="preserve">1,491 </w:t>
            </w:r>
          </w:p>
        </w:tc>
        <w:tc>
          <w:tcPr>
            <w:tcW w:w="1365" w:type="dxa"/>
            <w:tcBorders>
              <w:top w:val="single" w:sz="4" w:space="0" w:color="auto"/>
              <w:left w:val="nil"/>
              <w:bottom w:val="single" w:sz="4" w:space="0" w:color="auto"/>
              <w:right w:val="nil"/>
            </w:tcBorders>
            <w:shd w:val="clear" w:color="auto" w:fill="auto"/>
            <w:noWrap/>
            <w:vAlign w:val="bottom"/>
            <w:hideMark/>
          </w:tcPr>
          <w:p w14:paraId="033EC709" w14:textId="77777777" w:rsidR="00BC2ECF" w:rsidRPr="00BC2ECF" w:rsidRDefault="00BC2ECF" w:rsidP="00D06B5B">
            <w:pPr>
              <w:spacing w:before="60" w:after="60"/>
              <w:jc w:val="right"/>
              <w:rPr>
                <w:rFonts w:cs="Open Sans"/>
                <w:b/>
                <w:bCs/>
                <w:color w:val="000000"/>
                <w:sz w:val="18"/>
                <w:szCs w:val="18"/>
              </w:rPr>
            </w:pPr>
            <w:r w:rsidRPr="00BC2ECF">
              <w:rPr>
                <w:rFonts w:cs="Open Sans"/>
                <w:b/>
                <w:bCs/>
                <w:color w:val="000000"/>
                <w:sz w:val="18"/>
                <w:szCs w:val="18"/>
              </w:rPr>
              <w:t xml:space="preserve">5 </w:t>
            </w:r>
          </w:p>
        </w:tc>
        <w:tc>
          <w:tcPr>
            <w:tcW w:w="903" w:type="dxa"/>
            <w:tcBorders>
              <w:top w:val="single" w:sz="4" w:space="0" w:color="auto"/>
              <w:left w:val="nil"/>
              <w:bottom w:val="single" w:sz="4" w:space="0" w:color="auto"/>
              <w:right w:val="nil"/>
            </w:tcBorders>
            <w:shd w:val="clear" w:color="auto" w:fill="auto"/>
            <w:noWrap/>
            <w:vAlign w:val="bottom"/>
            <w:hideMark/>
          </w:tcPr>
          <w:p w14:paraId="1A66581F" w14:textId="77777777" w:rsidR="00BC2ECF" w:rsidRPr="00BC2ECF" w:rsidRDefault="00BC2ECF" w:rsidP="00D06B5B">
            <w:pPr>
              <w:spacing w:before="60" w:after="60"/>
              <w:jc w:val="right"/>
              <w:rPr>
                <w:rFonts w:cs="Open Sans"/>
                <w:b/>
                <w:bCs/>
                <w:color w:val="000000"/>
                <w:sz w:val="18"/>
                <w:szCs w:val="18"/>
              </w:rPr>
            </w:pPr>
            <w:r w:rsidRPr="00BC2ECF">
              <w:rPr>
                <w:rFonts w:cs="Open Sans"/>
                <w:b/>
                <w:bCs/>
                <w:color w:val="000000"/>
                <w:sz w:val="18"/>
                <w:szCs w:val="18"/>
              </w:rPr>
              <w:t xml:space="preserve">17 </w:t>
            </w:r>
          </w:p>
        </w:tc>
        <w:tc>
          <w:tcPr>
            <w:tcW w:w="992" w:type="dxa"/>
            <w:tcBorders>
              <w:top w:val="single" w:sz="4" w:space="0" w:color="auto"/>
              <w:left w:val="nil"/>
              <w:bottom w:val="single" w:sz="4" w:space="0" w:color="auto"/>
              <w:right w:val="nil"/>
            </w:tcBorders>
            <w:shd w:val="clear" w:color="auto" w:fill="auto"/>
            <w:noWrap/>
            <w:vAlign w:val="bottom"/>
            <w:hideMark/>
          </w:tcPr>
          <w:p w14:paraId="634F6B6A" w14:textId="77777777" w:rsidR="00BC2ECF" w:rsidRPr="00BC2ECF" w:rsidRDefault="00BC2ECF" w:rsidP="00D06B5B">
            <w:pPr>
              <w:spacing w:before="60" w:after="60"/>
              <w:jc w:val="right"/>
              <w:rPr>
                <w:rFonts w:cs="Open Sans"/>
                <w:b/>
                <w:bCs/>
                <w:color w:val="000000"/>
                <w:sz w:val="18"/>
                <w:szCs w:val="18"/>
              </w:rPr>
            </w:pPr>
            <w:r w:rsidRPr="00BC2ECF">
              <w:rPr>
                <w:rFonts w:cs="Open Sans"/>
                <w:b/>
                <w:bCs/>
                <w:color w:val="000000"/>
                <w:sz w:val="18"/>
                <w:szCs w:val="18"/>
              </w:rPr>
              <w:t xml:space="preserve">739 </w:t>
            </w:r>
          </w:p>
        </w:tc>
        <w:tc>
          <w:tcPr>
            <w:tcW w:w="974" w:type="dxa"/>
            <w:tcBorders>
              <w:top w:val="single" w:sz="4" w:space="0" w:color="auto"/>
              <w:left w:val="nil"/>
              <w:bottom w:val="single" w:sz="4" w:space="0" w:color="auto"/>
              <w:right w:val="nil"/>
            </w:tcBorders>
            <w:shd w:val="clear" w:color="auto" w:fill="auto"/>
            <w:noWrap/>
            <w:vAlign w:val="bottom"/>
            <w:hideMark/>
          </w:tcPr>
          <w:p w14:paraId="78D89D4B" w14:textId="77777777" w:rsidR="00BC2ECF" w:rsidRPr="00BC2ECF" w:rsidRDefault="00BC2ECF" w:rsidP="00D06B5B">
            <w:pPr>
              <w:spacing w:before="60" w:after="60"/>
              <w:jc w:val="right"/>
              <w:rPr>
                <w:rFonts w:cs="Open Sans"/>
                <w:b/>
                <w:bCs/>
                <w:sz w:val="18"/>
                <w:szCs w:val="18"/>
              </w:rPr>
            </w:pPr>
            <w:r w:rsidRPr="00BC2ECF">
              <w:rPr>
                <w:rFonts w:cs="Open Sans"/>
                <w:b/>
                <w:bCs/>
                <w:sz w:val="18"/>
                <w:szCs w:val="18"/>
              </w:rPr>
              <w:t xml:space="preserve">192 </w:t>
            </w:r>
          </w:p>
        </w:tc>
        <w:tc>
          <w:tcPr>
            <w:tcW w:w="0" w:type="auto"/>
            <w:tcBorders>
              <w:top w:val="single" w:sz="4" w:space="0" w:color="auto"/>
              <w:left w:val="nil"/>
              <w:bottom w:val="single" w:sz="4" w:space="0" w:color="auto"/>
              <w:right w:val="nil"/>
            </w:tcBorders>
            <w:shd w:val="clear" w:color="auto" w:fill="auto"/>
            <w:noWrap/>
            <w:vAlign w:val="bottom"/>
            <w:hideMark/>
          </w:tcPr>
          <w:p w14:paraId="291733A5" w14:textId="77777777" w:rsidR="00BC2ECF" w:rsidRPr="00BC2ECF" w:rsidRDefault="00BC2ECF" w:rsidP="00D06B5B">
            <w:pPr>
              <w:spacing w:before="60" w:after="60"/>
              <w:jc w:val="right"/>
              <w:rPr>
                <w:rFonts w:cs="Open Sans"/>
                <w:b/>
                <w:bCs/>
                <w:sz w:val="18"/>
                <w:szCs w:val="18"/>
              </w:rPr>
            </w:pPr>
            <w:r w:rsidRPr="00BC2ECF">
              <w:rPr>
                <w:rFonts w:cs="Open Sans"/>
                <w:b/>
                <w:bCs/>
                <w:sz w:val="18"/>
                <w:szCs w:val="18"/>
              </w:rPr>
              <w:t xml:space="preserve">8,390 </w:t>
            </w:r>
          </w:p>
        </w:tc>
      </w:tr>
      <w:tr w:rsidR="00BC2ECF" w:rsidRPr="00BC2ECF" w14:paraId="7D7E7EAA" w14:textId="77777777" w:rsidTr="00E83BF7">
        <w:trPr>
          <w:trHeight w:val="280"/>
        </w:trPr>
        <w:tc>
          <w:tcPr>
            <w:tcW w:w="2656" w:type="dxa"/>
            <w:tcBorders>
              <w:top w:val="nil"/>
              <w:left w:val="nil"/>
              <w:bottom w:val="nil"/>
              <w:right w:val="nil"/>
            </w:tcBorders>
            <w:shd w:val="clear" w:color="auto" w:fill="auto"/>
            <w:noWrap/>
            <w:hideMark/>
          </w:tcPr>
          <w:p w14:paraId="77E0F19B" w14:textId="77777777" w:rsidR="00BC2ECF" w:rsidRPr="00BC2ECF" w:rsidRDefault="00BC2ECF" w:rsidP="00D06B5B">
            <w:pPr>
              <w:spacing w:before="60" w:after="60"/>
              <w:rPr>
                <w:rFonts w:cs="Open Sans"/>
                <w:sz w:val="18"/>
                <w:szCs w:val="18"/>
              </w:rPr>
            </w:pPr>
            <w:r w:rsidRPr="00BC2ECF">
              <w:rPr>
                <w:rFonts w:cs="Open Sans"/>
                <w:sz w:val="18"/>
                <w:szCs w:val="18"/>
              </w:rPr>
              <w:t>Additions</w:t>
            </w:r>
          </w:p>
        </w:tc>
        <w:tc>
          <w:tcPr>
            <w:tcW w:w="746" w:type="dxa"/>
            <w:tcBorders>
              <w:top w:val="nil"/>
              <w:left w:val="nil"/>
              <w:bottom w:val="nil"/>
              <w:right w:val="nil"/>
            </w:tcBorders>
            <w:shd w:val="clear" w:color="auto" w:fill="auto"/>
            <w:noWrap/>
            <w:vAlign w:val="bottom"/>
            <w:hideMark/>
          </w:tcPr>
          <w:p w14:paraId="0BA1D11B" w14:textId="77777777" w:rsidR="00BC2ECF" w:rsidRPr="00BC2ECF" w:rsidRDefault="00BC2ECF" w:rsidP="00D06B5B">
            <w:pPr>
              <w:spacing w:before="60" w:after="60"/>
              <w:rPr>
                <w:rFonts w:cs="Open Sans"/>
                <w:sz w:val="18"/>
                <w:szCs w:val="18"/>
              </w:rPr>
            </w:pPr>
          </w:p>
        </w:tc>
        <w:tc>
          <w:tcPr>
            <w:tcW w:w="1276" w:type="dxa"/>
            <w:tcBorders>
              <w:top w:val="nil"/>
              <w:left w:val="nil"/>
              <w:bottom w:val="nil"/>
              <w:right w:val="nil"/>
            </w:tcBorders>
            <w:shd w:val="clear" w:color="auto" w:fill="auto"/>
            <w:noWrap/>
            <w:vAlign w:val="bottom"/>
            <w:hideMark/>
          </w:tcPr>
          <w:p w14:paraId="59DFADC8" w14:textId="77777777" w:rsidR="00BC2ECF" w:rsidRPr="00BC2ECF" w:rsidRDefault="00BC2ECF" w:rsidP="00D06B5B">
            <w:pPr>
              <w:spacing w:before="60" w:after="60"/>
              <w:jc w:val="right"/>
              <w:rPr>
                <w:rFonts w:cs="Open Sans"/>
                <w:sz w:val="18"/>
                <w:szCs w:val="18"/>
              </w:rPr>
            </w:pPr>
          </w:p>
        </w:tc>
        <w:tc>
          <w:tcPr>
            <w:tcW w:w="1365" w:type="dxa"/>
            <w:tcBorders>
              <w:top w:val="nil"/>
              <w:left w:val="nil"/>
              <w:bottom w:val="nil"/>
              <w:right w:val="nil"/>
            </w:tcBorders>
            <w:shd w:val="clear" w:color="auto" w:fill="auto"/>
            <w:noWrap/>
            <w:vAlign w:val="bottom"/>
            <w:hideMark/>
          </w:tcPr>
          <w:p w14:paraId="751ABB9A" w14:textId="77777777" w:rsidR="00BC2ECF" w:rsidRPr="00BC2ECF" w:rsidRDefault="00BC2ECF" w:rsidP="00D06B5B">
            <w:pPr>
              <w:spacing w:before="60" w:after="60"/>
              <w:jc w:val="right"/>
              <w:rPr>
                <w:rFonts w:cs="Open Sans"/>
                <w:sz w:val="18"/>
                <w:szCs w:val="18"/>
              </w:rPr>
            </w:pPr>
          </w:p>
        </w:tc>
        <w:tc>
          <w:tcPr>
            <w:tcW w:w="903" w:type="dxa"/>
            <w:tcBorders>
              <w:top w:val="nil"/>
              <w:left w:val="nil"/>
              <w:bottom w:val="nil"/>
              <w:right w:val="nil"/>
            </w:tcBorders>
            <w:shd w:val="clear" w:color="auto" w:fill="auto"/>
            <w:noWrap/>
            <w:vAlign w:val="bottom"/>
            <w:hideMark/>
          </w:tcPr>
          <w:p w14:paraId="1D9BFD02" w14:textId="77777777" w:rsidR="00BC2ECF" w:rsidRPr="00BC2ECF" w:rsidRDefault="00BC2ECF" w:rsidP="00D06B5B">
            <w:pPr>
              <w:spacing w:before="60" w:after="60"/>
              <w:jc w:val="right"/>
              <w:rPr>
                <w:rFonts w:cs="Open Sans"/>
                <w:sz w:val="18"/>
                <w:szCs w:val="18"/>
              </w:rPr>
            </w:pPr>
          </w:p>
        </w:tc>
        <w:tc>
          <w:tcPr>
            <w:tcW w:w="992" w:type="dxa"/>
            <w:tcBorders>
              <w:top w:val="nil"/>
              <w:left w:val="nil"/>
              <w:bottom w:val="nil"/>
              <w:right w:val="nil"/>
            </w:tcBorders>
            <w:shd w:val="clear" w:color="auto" w:fill="auto"/>
            <w:noWrap/>
            <w:vAlign w:val="bottom"/>
            <w:hideMark/>
          </w:tcPr>
          <w:p w14:paraId="0445E529" w14:textId="77777777" w:rsidR="00BC2ECF" w:rsidRPr="00BC2ECF" w:rsidRDefault="00BC2ECF" w:rsidP="00D06B5B">
            <w:pPr>
              <w:spacing w:before="60" w:after="60"/>
              <w:jc w:val="right"/>
              <w:rPr>
                <w:rFonts w:cs="Open Sans"/>
                <w:sz w:val="18"/>
                <w:szCs w:val="18"/>
              </w:rPr>
            </w:pPr>
          </w:p>
        </w:tc>
        <w:tc>
          <w:tcPr>
            <w:tcW w:w="974" w:type="dxa"/>
            <w:tcBorders>
              <w:top w:val="nil"/>
              <w:left w:val="nil"/>
              <w:bottom w:val="nil"/>
              <w:right w:val="nil"/>
            </w:tcBorders>
            <w:shd w:val="clear" w:color="auto" w:fill="auto"/>
            <w:noWrap/>
            <w:vAlign w:val="bottom"/>
            <w:hideMark/>
          </w:tcPr>
          <w:p w14:paraId="0875088D" w14:textId="77777777" w:rsidR="00BC2ECF" w:rsidRPr="00BC2ECF" w:rsidRDefault="00BC2ECF" w:rsidP="00D06B5B">
            <w:pPr>
              <w:spacing w:before="60" w:after="60"/>
              <w:jc w:val="right"/>
              <w:rPr>
                <w:rFonts w:cs="Open Sans"/>
                <w:sz w:val="18"/>
                <w:szCs w:val="18"/>
              </w:rPr>
            </w:pPr>
          </w:p>
        </w:tc>
        <w:tc>
          <w:tcPr>
            <w:tcW w:w="0" w:type="auto"/>
            <w:tcBorders>
              <w:top w:val="nil"/>
              <w:left w:val="nil"/>
              <w:bottom w:val="nil"/>
              <w:right w:val="nil"/>
            </w:tcBorders>
            <w:shd w:val="clear" w:color="auto" w:fill="auto"/>
            <w:noWrap/>
            <w:vAlign w:val="bottom"/>
            <w:hideMark/>
          </w:tcPr>
          <w:p w14:paraId="0CD5B49C" w14:textId="77777777" w:rsidR="00BC2ECF" w:rsidRPr="00BC2ECF" w:rsidRDefault="00BC2ECF" w:rsidP="00D06B5B">
            <w:pPr>
              <w:spacing w:before="60" w:after="60"/>
              <w:jc w:val="right"/>
              <w:rPr>
                <w:rFonts w:cs="Open Sans"/>
                <w:sz w:val="18"/>
                <w:szCs w:val="18"/>
              </w:rPr>
            </w:pPr>
          </w:p>
        </w:tc>
      </w:tr>
      <w:tr w:rsidR="00BC2ECF" w:rsidRPr="00BC2ECF" w14:paraId="3E2E79AB" w14:textId="77777777" w:rsidTr="00E83BF7">
        <w:trPr>
          <w:trHeight w:val="240"/>
        </w:trPr>
        <w:tc>
          <w:tcPr>
            <w:tcW w:w="2656" w:type="dxa"/>
            <w:tcBorders>
              <w:top w:val="nil"/>
              <w:left w:val="nil"/>
              <w:bottom w:val="nil"/>
              <w:right w:val="nil"/>
            </w:tcBorders>
            <w:shd w:val="clear" w:color="auto" w:fill="auto"/>
            <w:noWrap/>
            <w:hideMark/>
          </w:tcPr>
          <w:p w14:paraId="78CE3039" w14:textId="77777777" w:rsidR="00BC2ECF" w:rsidRPr="00BC2ECF" w:rsidRDefault="00BC2ECF" w:rsidP="00D06B5B">
            <w:pPr>
              <w:spacing w:before="60" w:after="60"/>
              <w:ind w:firstLineChars="100" w:firstLine="180"/>
              <w:rPr>
                <w:rFonts w:cs="Open Sans"/>
                <w:sz w:val="18"/>
                <w:szCs w:val="18"/>
              </w:rPr>
            </w:pPr>
            <w:r w:rsidRPr="00BC2ECF">
              <w:rPr>
                <w:rFonts w:cs="Open Sans"/>
                <w:sz w:val="18"/>
                <w:szCs w:val="18"/>
              </w:rPr>
              <w:t>Purchase</w:t>
            </w:r>
          </w:p>
        </w:tc>
        <w:tc>
          <w:tcPr>
            <w:tcW w:w="746" w:type="dxa"/>
            <w:tcBorders>
              <w:top w:val="nil"/>
              <w:left w:val="nil"/>
              <w:bottom w:val="nil"/>
              <w:right w:val="nil"/>
            </w:tcBorders>
            <w:shd w:val="clear" w:color="auto" w:fill="auto"/>
            <w:noWrap/>
            <w:vAlign w:val="bottom"/>
            <w:hideMark/>
          </w:tcPr>
          <w:p w14:paraId="191CED46" w14:textId="77777777" w:rsidR="00BC2ECF" w:rsidRPr="00BC2ECF" w:rsidRDefault="00BC2ECF" w:rsidP="00D06B5B">
            <w:pPr>
              <w:spacing w:before="60" w:after="60"/>
              <w:jc w:val="right"/>
              <w:rPr>
                <w:rFonts w:cs="Open Sans"/>
                <w:b/>
                <w:bCs/>
                <w:sz w:val="18"/>
                <w:szCs w:val="18"/>
              </w:rPr>
            </w:pPr>
            <w:r w:rsidRPr="00BC2ECF">
              <w:rPr>
                <w:rFonts w:cs="Open Sans"/>
                <w:b/>
                <w:bCs/>
                <w:sz w:val="18"/>
                <w:szCs w:val="18"/>
              </w:rPr>
              <w:t xml:space="preserve"> -</w:t>
            </w:r>
          </w:p>
        </w:tc>
        <w:tc>
          <w:tcPr>
            <w:tcW w:w="1276" w:type="dxa"/>
            <w:tcBorders>
              <w:top w:val="nil"/>
              <w:left w:val="nil"/>
              <w:bottom w:val="nil"/>
              <w:right w:val="nil"/>
            </w:tcBorders>
            <w:shd w:val="clear" w:color="auto" w:fill="auto"/>
            <w:noWrap/>
            <w:vAlign w:val="bottom"/>
            <w:hideMark/>
          </w:tcPr>
          <w:p w14:paraId="05C765EF" w14:textId="77777777" w:rsidR="00BC2ECF" w:rsidRPr="00BC2ECF" w:rsidRDefault="00BC2ECF" w:rsidP="00D06B5B">
            <w:pPr>
              <w:spacing w:before="60" w:after="60"/>
              <w:jc w:val="right"/>
              <w:rPr>
                <w:rFonts w:cs="Open Sans"/>
                <w:b/>
                <w:bCs/>
                <w:color w:val="000000"/>
                <w:sz w:val="18"/>
                <w:szCs w:val="18"/>
              </w:rPr>
            </w:pPr>
            <w:r w:rsidRPr="00BC2ECF">
              <w:rPr>
                <w:rFonts w:cs="Open Sans"/>
                <w:b/>
                <w:bCs/>
                <w:color w:val="000000"/>
                <w:sz w:val="18"/>
                <w:szCs w:val="18"/>
              </w:rPr>
              <w:t xml:space="preserve"> -</w:t>
            </w:r>
          </w:p>
        </w:tc>
        <w:tc>
          <w:tcPr>
            <w:tcW w:w="1365" w:type="dxa"/>
            <w:tcBorders>
              <w:top w:val="nil"/>
              <w:left w:val="nil"/>
              <w:bottom w:val="nil"/>
              <w:right w:val="nil"/>
            </w:tcBorders>
            <w:shd w:val="clear" w:color="auto" w:fill="auto"/>
            <w:noWrap/>
            <w:vAlign w:val="bottom"/>
            <w:hideMark/>
          </w:tcPr>
          <w:p w14:paraId="4D9E2A96" w14:textId="77777777" w:rsidR="00BC2ECF" w:rsidRPr="00BC2ECF" w:rsidRDefault="00BC2ECF" w:rsidP="00D06B5B">
            <w:pPr>
              <w:spacing w:before="60" w:after="60"/>
              <w:jc w:val="right"/>
              <w:rPr>
                <w:rFonts w:cs="Open Sans"/>
                <w:b/>
                <w:bCs/>
                <w:color w:val="000000"/>
                <w:sz w:val="18"/>
                <w:szCs w:val="18"/>
              </w:rPr>
            </w:pPr>
            <w:r w:rsidRPr="00BC2ECF">
              <w:rPr>
                <w:rFonts w:cs="Open Sans"/>
                <w:b/>
                <w:bCs/>
                <w:color w:val="000000"/>
                <w:sz w:val="18"/>
                <w:szCs w:val="18"/>
              </w:rPr>
              <w:t xml:space="preserve"> -</w:t>
            </w:r>
          </w:p>
        </w:tc>
        <w:tc>
          <w:tcPr>
            <w:tcW w:w="903" w:type="dxa"/>
            <w:tcBorders>
              <w:top w:val="nil"/>
              <w:left w:val="nil"/>
              <w:bottom w:val="nil"/>
              <w:right w:val="nil"/>
            </w:tcBorders>
            <w:shd w:val="clear" w:color="auto" w:fill="auto"/>
            <w:noWrap/>
            <w:vAlign w:val="bottom"/>
            <w:hideMark/>
          </w:tcPr>
          <w:p w14:paraId="47D48F23" w14:textId="77777777" w:rsidR="00BC2ECF" w:rsidRPr="00BC2ECF" w:rsidRDefault="00BC2ECF" w:rsidP="00D06B5B">
            <w:pPr>
              <w:spacing w:before="60" w:after="60"/>
              <w:jc w:val="right"/>
              <w:rPr>
                <w:rFonts w:cs="Open Sans"/>
                <w:b/>
                <w:bCs/>
                <w:color w:val="000000"/>
                <w:sz w:val="18"/>
                <w:szCs w:val="18"/>
              </w:rPr>
            </w:pPr>
            <w:r w:rsidRPr="00BC2ECF">
              <w:rPr>
                <w:rFonts w:cs="Open Sans"/>
                <w:b/>
                <w:bCs/>
                <w:color w:val="000000"/>
                <w:sz w:val="18"/>
                <w:szCs w:val="18"/>
              </w:rPr>
              <w:t xml:space="preserve">139 </w:t>
            </w:r>
          </w:p>
        </w:tc>
        <w:tc>
          <w:tcPr>
            <w:tcW w:w="992" w:type="dxa"/>
            <w:tcBorders>
              <w:top w:val="nil"/>
              <w:left w:val="nil"/>
              <w:bottom w:val="nil"/>
              <w:right w:val="nil"/>
            </w:tcBorders>
            <w:shd w:val="clear" w:color="auto" w:fill="auto"/>
            <w:noWrap/>
            <w:vAlign w:val="bottom"/>
            <w:hideMark/>
          </w:tcPr>
          <w:p w14:paraId="408418F7" w14:textId="77777777" w:rsidR="00BC2ECF" w:rsidRPr="00BC2ECF" w:rsidRDefault="00BC2ECF" w:rsidP="00D06B5B">
            <w:pPr>
              <w:spacing w:before="60" w:after="60"/>
              <w:jc w:val="right"/>
              <w:rPr>
                <w:rFonts w:cs="Open Sans"/>
                <w:b/>
                <w:bCs/>
                <w:color w:val="000000"/>
                <w:sz w:val="18"/>
                <w:szCs w:val="18"/>
              </w:rPr>
            </w:pPr>
            <w:r w:rsidRPr="00BC2ECF">
              <w:rPr>
                <w:rFonts w:cs="Open Sans"/>
                <w:b/>
                <w:bCs/>
                <w:color w:val="000000"/>
                <w:sz w:val="18"/>
                <w:szCs w:val="18"/>
              </w:rPr>
              <w:t xml:space="preserve">458 </w:t>
            </w:r>
          </w:p>
        </w:tc>
        <w:tc>
          <w:tcPr>
            <w:tcW w:w="974" w:type="dxa"/>
            <w:tcBorders>
              <w:top w:val="nil"/>
              <w:left w:val="nil"/>
              <w:bottom w:val="nil"/>
              <w:right w:val="nil"/>
            </w:tcBorders>
            <w:shd w:val="clear" w:color="auto" w:fill="auto"/>
            <w:noWrap/>
            <w:vAlign w:val="bottom"/>
            <w:hideMark/>
          </w:tcPr>
          <w:p w14:paraId="26BEA11C" w14:textId="77777777" w:rsidR="00BC2ECF" w:rsidRPr="00BC2ECF" w:rsidRDefault="00BC2ECF" w:rsidP="00D06B5B">
            <w:pPr>
              <w:spacing w:before="60" w:after="60"/>
              <w:jc w:val="right"/>
              <w:rPr>
                <w:rFonts w:cs="Open Sans"/>
                <w:b/>
                <w:bCs/>
                <w:sz w:val="18"/>
                <w:szCs w:val="18"/>
              </w:rPr>
            </w:pPr>
            <w:r w:rsidRPr="00BC2ECF">
              <w:rPr>
                <w:rFonts w:cs="Open Sans"/>
                <w:b/>
                <w:bCs/>
                <w:sz w:val="18"/>
                <w:szCs w:val="18"/>
              </w:rPr>
              <w:t xml:space="preserve"> -</w:t>
            </w:r>
          </w:p>
        </w:tc>
        <w:tc>
          <w:tcPr>
            <w:tcW w:w="0" w:type="auto"/>
            <w:tcBorders>
              <w:top w:val="nil"/>
              <w:left w:val="nil"/>
              <w:bottom w:val="nil"/>
              <w:right w:val="nil"/>
            </w:tcBorders>
            <w:shd w:val="clear" w:color="auto" w:fill="auto"/>
            <w:noWrap/>
            <w:vAlign w:val="bottom"/>
            <w:hideMark/>
          </w:tcPr>
          <w:p w14:paraId="7A377FCB" w14:textId="77777777" w:rsidR="00BC2ECF" w:rsidRPr="00BC2ECF" w:rsidRDefault="00BC2ECF" w:rsidP="00D06B5B">
            <w:pPr>
              <w:spacing w:before="60" w:after="60"/>
              <w:jc w:val="right"/>
              <w:rPr>
                <w:rFonts w:cs="Open Sans"/>
                <w:b/>
                <w:bCs/>
                <w:sz w:val="18"/>
                <w:szCs w:val="18"/>
              </w:rPr>
            </w:pPr>
            <w:r w:rsidRPr="00BC2ECF">
              <w:rPr>
                <w:rFonts w:cs="Open Sans"/>
                <w:b/>
                <w:bCs/>
                <w:sz w:val="18"/>
                <w:szCs w:val="18"/>
              </w:rPr>
              <w:t xml:space="preserve">597 </w:t>
            </w:r>
          </w:p>
        </w:tc>
      </w:tr>
      <w:tr w:rsidR="00BC2ECF" w:rsidRPr="00BC2ECF" w14:paraId="75F1781B" w14:textId="77777777" w:rsidTr="00E83BF7">
        <w:trPr>
          <w:trHeight w:val="240"/>
        </w:trPr>
        <w:tc>
          <w:tcPr>
            <w:tcW w:w="2656" w:type="dxa"/>
            <w:tcBorders>
              <w:top w:val="nil"/>
              <w:left w:val="nil"/>
              <w:bottom w:val="nil"/>
              <w:right w:val="nil"/>
            </w:tcBorders>
            <w:shd w:val="clear" w:color="auto" w:fill="auto"/>
            <w:noWrap/>
            <w:hideMark/>
          </w:tcPr>
          <w:p w14:paraId="17FE76C1" w14:textId="77777777" w:rsidR="00BC2ECF" w:rsidRPr="00BC2ECF" w:rsidRDefault="00BC2ECF" w:rsidP="00D06B5B">
            <w:pPr>
              <w:spacing w:before="60" w:after="60"/>
              <w:ind w:firstLineChars="100" w:firstLine="180"/>
              <w:rPr>
                <w:rFonts w:cs="Open Sans"/>
                <w:sz w:val="18"/>
                <w:szCs w:val="18"/>
              </w:rPr>
            </w:pPr>
            <w:r w:rsidRPr="00BC2ECF">
              <w:rPr>
                <w:rFonts w:cs="Open Sans"/>
                <w:sz w:val="18"/>
                <w:szCs w:val="18"/>
              </w:rPr>
              <w:t>Work in progress transfer</w:t>
            </w:r>
          </w:p>
        </w:tc>
        <w:tc>
          <w:tcPr>
            <w:tcW w:w="746" w:type="dxa"/>
            <w:tcBorders>
              <w:top w:val="nil"/>
              <w:left w:val="nil"/>
              <w:bottom w:val="nil"/>
              <w:right w:val="nil"/>
            </w:tcBorders>
            <w:shd w:val="clear" w:color="auto" w:fill="auto"/>
            <w:noWrap/>
            <w:vAlign w:val="bottom"/>
            <w:hideMark/>
          </w:tcPr>
          <w:p w14:paraId="181E9798" w14:textId="77777777" w:rsidR="00BC2ECF" w:rsidRPr="00BC2ECF" w:rsidRDefault="00BC2ECF" w:rsidP="00D06B5B">
            <w:pPr>
              <w:spacing w:before="60" w:after="60"/>
              <w:ind w:firstLineChars="100" w:firstLine="180"/>
              <w:rPr>
                <w:rFonts w:cs="Open Sans"/>
                <w:sz w:val="18"/>
                <w:szCs w:val="18"/>
              </w:rPr>
            </w:pPr>
          </w:p>
        </w:tc>
        <w:tc>
          <w:tcPr>
            <w:tcW w:w="1276" w:type="dxa"/>
            <w:tcBorders>
              <w:top w:val="nil"/>
              <w:left w:val="nil"/>
              <w:bottom w:val="nil"/>
              <w:right w:val="nil"/>
            </w:tcBorders>
            <w:shd w:val="clear" w:color="auto" w:fill="auto"/>
            <w:noWrap/>
            <w:vAlign w:val="bottom"/>
            <w:hideMark/>
          </w:tcPr>
          <w:p w14:paraId="68AA4EA6" w14:textId="77777777" w:rsidR="00BC2ECF" w:rsidRPr="00BC2ECF" w:rsidRDefault="00BC2ECF" w:rsidP="00D06B5B">
            <w:pPr>
              <w:spacing w:before="60" w:after="60"/>
              <w:jc w:val="right"/>
              <w:rPr>
                <w:rFonts w:cs="Open Sans"/>
                <w:sz w:val="18"/>
                <w:szCs w:val="18"/>
              </w:rPr>
            </w:pPr>
          </w:p>
        </w:tc>
        <w:tc>
          <w:tcPr>
            <w:tcW w:w="1365" w:type="dxa"/>
            <w:tcBorders>
              <w:top w:val="nil"/>
              <w:left w:val="nil"/>
              <w:bottom w:val="nil"/>
              <w:right w:val="nil"/>
            </w:tcBorders>
            <w:shd w:val="clear" w:color="auto" w:fill="auto"/>
            <w:noWrap/>
            <w:vAlign w:val="bottom"/>
            <w:hideMark/>
          </w:tcPr>
          <w:p w14:paraId="68982B7E" w14:textId="77777777" w:rsidR="00BC2ECF" w:rsidRPr="00BC2ECF" w:rsidRDefault="00BC2ECF" w:rsidP="00D06B5B">
            <w:pPr>
              <w:spacing w:before="60" w:after="60"/>
              <w:jc w:val="right"/>
              <w:rPr>
                <w:rFonts w:cs="Open Sans"/>
                <w:sz w:val="18"/>
                <w:szCs w:val="18"/>
              </w:rPr>
            </w:pPr>
          </w:p>
        </w:tc>
        <w:tc>
          <w:tcPr>
            <w:tcW w:w="903" w:type="dxa"/>
            <w:tcBorders>
              <w:top w:val="nil"/>
              <w:left w:val="nil"/>
              <w:bottom w:val="nil"/>
              <w:right w:val="nil"/>
            </w:tcBorders>
            <w:shd w:val="clear" w:color="auto" w:fill="auto"/>
            <w:noWrap/>
            <w:vAlign w:val="bottom"/>
            <w:hideMark/>
          </w:tcPr>
          <w:p w14:paraId="30C95DE9" w14:textId="77777777" w:rsidR="00BC2ECF" w:rsidRPr="00BC2ECF" w:rsidRDefault="00BC2ECF" w:rsidP="00D06B5B">
            <w:pPr>
              <w:spacing w:before="60" w:after="60"/>
              <w:jc w:val="right"/>
              <w:rPr>
                <w:rFonts w:cs="Open Sans"/>
                <w:sz w:val="18"/>
                <w:szCs w:val="18"/>
              </w:rPr>
            </w:pPr>
          </w:p>
        </w:tc>
        <w:tc>
          <w:tcPr>
            <w:tcW w:w="992" w:type="dxa"/>
            <w:tcBorders>
              <w:top w:val="nil"/>
              <w:left w:val="nil"/>
              <w:bottom w:val="nil"/>
              <w:right w:val="nil"/>
            </w:tcBorders>
            <w:shd w:val="clear" w:color="auto" w:fill="auto"/>
            <w:noWrap/>
            <w:vAlign w:val="bottom"/>
            <w:hideMark/>
          </w:tcPr>
          <w:p w14:paraId="38248504" w14:textId="77777777" w:rsidR="00BC2ECF" w:rsidRPr="00BC2ECF" w:rsidRDefault="00BC2ECF" w:rsidP="00D06B5B">
            <w:pPr>
              <w:spacing w:before="60" w:after="60"/>
              <w:jc w:val="right"/>
              <w:rPr>
                <w:rFonts w:cs="Open Sans"/>
                <w:sz w:val="18"/>
                <w:szCs w:val="18"/>
              </w:rPr>
            </w:pPr>
          </w:p>
        </w:tc>
        <w:tc>
          <w:tcPr>
            <w:tcW w:w="974" w:type="dxa"/>
            <w:tcBorders>
              <w:top w:val="nil"/>
              <w:left w:val="nil"/>
              <w:bottom w:val="nil"/>
              <w:right w:val="nil"/>
            </w:tcBorders>
            <w:shd w:val="clear" w:color="auto" w:fill="auto"/>
            <w:noWrap/>
            <w:vAlign w:val="bottom"/>
            <w:hideMark/>
          </w:tcPr>
          <w:p w14:paraId="6C0FCE55" w14:textId="77777777" w:rsidR="00BC2ECF" w:rsidRPr="00BC2ECF" w:rsidRDefault="00BC2ECF" w:rsidP="00D06B5B">
            <w:pPr>
              <w:spacing w:before="60" w:after="60"/>
              <w:jc w:val="right"/>
              <w:rPr>
                <w:rFonts w:cs="Open Sans"/>
                <w:b/>
                <w:bCs/>
                <w:sz w:val="18"/>
                <w:szCs w:val="18"/>
              </w:rPr>
            </w:pPr>
            <w:r w:rsidRPr="00BC2ECF">
              <w:rPr>
                <w:rFonts w:cs="Open Sans"/>
                <w:b/>
                <w:bCs/>
                <w:sz w:val="18"/>
                <w:szCs w:val="18"/>
              </w:rPr>
              <w:t>(192)</w:t>
            </w:r>
          </w:p>
        </w:tc>
        <w:tc>
          <w:tcPr>
            <w:tcW w:w="0" w:type="auto"/>
            <w:tcBorders>
              <w:top w:val="nil"/>
              <w:left w:val="nil"/>
              <w:bottom w:val="nil"/>
              <w:right w:val="nil"/>
            </w:tcBorders>
            <w:shd w:val="clear" w:color="auto" w:fill="auto"/>
            <w:noWrap/>
            <w:vAlign w:val="bottom"/>
            <w:hideMark/>
          </w:tcPr>
          <w:p w14:paraId="356B7197" w14:textId="77777777" w:rsidR="00BC2ECF" w:rsidRPr="00BC2ECF" w:rsidRDefault="00BC2ECF" w:rsidP="00D06B5B">
            <w:pPr>
              <w:spacing w:before="60" w:after="60"/>
              <w:jc w:val="right"/>
              <w:rPr>
                <w:rFonts w:cs="Open Sans"/>
                <w:b/>
                <w:bCs/>
                <w:sz w:val="18"/>
                <w:szCs w:val="18"/>
              </w:rPr>
            </w:pPr>
          </w:p>
        </w:tc>
      </w:tr>
      <w:tr w:rsidR="00BC2ECF" w:rsidRPr="00BC2ECF" w14:paraId="5D4E7DA0" w14:textId="77777777" w:rsidTr="00E83BF7">
        <w:trPr>
          <w:trHeight w:val="475"/>
        </w:trPr>
        <w:tc>
          <w:tcPr>
            <w:tcW w:w="2656" w:type="dxa"/>
            <w:tcBorders>
              <w:top w:val="nil"/>
              <w:left w:val="nil"/>
              <w:bottom w:val="nil"/>
              <w:right w:val="nil"/>
            </w:tcBorders>
            <w:shd w:val="clear" w:color="auto" w:fill="auto"/>
            <w:hideMark/>
          </w:tcPr>
          <w:p w14:paraId="4B99A43C" w14:textId="77777777" w:rsidR="00BC2ECF" w:rsidRPr="00BC2ECF" w:rsidRDefault="00BC2ECF" w:rsidP="00D06B5B">
            <w:pPr>
              <w:spacing w:before="60" w:after="60"/>
              <w:rPr>
                <w:rFonts w:cs="Open Sans"/>
                <w:sz w:val="18"/>
                <w:szCs w:val="18"/>
                <w:lang w:val="en-US"/>
              </w:rPr>
            </w:pPr>
            <w:r w:rsidRPr="00BC2ECF">
              <w:rPr>
                <w:rFonts w:cs="Open Sans"/>
                <w:sz w:val="18"/>
                <w:szCs w:val="18"/>
                <w:lang w:val="en-US"/>
              </w:rPr>
              <w:t>Revaluations and impairments recognised in other comprehensive income</w:t>
            </w:r>
          </w:p>
        </w:tc>
        <w:tc>
          <w:tcPr>
            <w:tcW w:w="746" w:type="dxa"/>
            <w:tcBorders>
              <w:top w:val="nil"/>
              <w:left w:val="nil"/>
              <w:bottom w:val="nil"/>
              <w:right w:val="nil"/>
            </w:tcBorders>
            <w:shd w:val="clear" w:color="auto" w:fill="auto"/>
            <w:noWrap/>
            <w:vAlign w:val="bottom"/>
            <w:hideMark/>
          </w:tcPr>
          <w:p w14:paraId="603E7886" w14:textId="77777777" w:rsidR="00BC2ECF" w:rsidRPr="00BC2ECF" w:rsidRDefault="00BC2ECF" w:rsidP="00D06B5B">
            <w:pPr>
              <w:spacing w:before="60" w:after="60"/>
              <w:jc w:val="right"/>
              <w:rPr>
                <w:rFonts w:cs="Open Sans"/>
                <w:b/>
                <w:bCs/>
                <w:sz w:val="18"/>
                <w:szCs w:val="18"/>
              </w:rPr>
            </w:pPr>
            <w:r w:rsidRPr="00BC2ECF">
              <w:rPr>
                <w:rFonts w:cs="Open Sans"/>
                <w:b/>
                <w:bCs/>
                <w:sz w:val="18"/>
                <w:szCs w:val="18"/>
                <w:lang w:val="en-US"/>
              </w:rPr>
              <w:t xml:space="preserve"> </w:t>
            </w:r>
            <w:r w:rsidRPr="00BC2ECF">
              <w:rPr>
                <w:rFonts w:cs="Open Sans"/>
                <w:b/>
                <w:bCs/>
                <w:sz w:val="18"/>
                <w:szCs w:val="18"/>
              </w:rPr>
              <w:t>-</w:t>
            </w:r>
          </w:p>
        </w:tc>
        <w:tc>
          <w:tcPr>
            <w:tcW w:w="1276" w:type="dxa"/>
            <w:tcBorders>
              <w:top w:val="nil"/>
              <w:left w:val="nil"/>
              <w:bottom w:val="nil"/>
              <w:right w:val="nil"/>
            </w:tcBorders>
            <w:shd w:val="clear" w:color="auto" w:fill="auto"/>
            <w:noWrap/>
            <w:vAlign w:val="bottom"/>
            <w:hideMark/>
          </w:tcPr>
          <w:p w14:paraId="57A287A4" w14:textId="77777777" w:rsidR="00BC2ECF" w:rsidRPr="00BC2ECF" w:rsidRDefault="00BC2ECF" w:rsidP="00D06B5B">
            <w:pPr>
              <w:spacing w:before="60" w:after="60"/>
              <w:jc w:val="right"/>
              <w:rPr>
                <w:rFonts w:cs="Open Sans"/>
                <w:b/>
                <w:bCs/>
                <w:color w:val="000000"/>
                <w:sz w:val="18"/>
                <w:szCs w:val="18"/>
              </w:rPr>
            </w:pPr>
            <w:r w:rsidRPr="00BC2ECF">
              <w:rPr>
                <w:rFonts w:cs="Open Sans"/>
                <w:b/>
                <w:bCs/>
                <w:color w:val="000000"/>
                <w:sz w:val="18"/>
                <w:szCs w:val="18"/>
              </w:rPr>
              <w:t xml:space="preserve">132 </w:t>
            </w:r>
          </w:p>
        </w:tc>
        <w:tc>
          <w:tcPr>
            <w:tcW w:w="1365" w:type="dxa"/>
            <w:tcBorders>
              <w:top w:val="nil"/>
              <w:left w:val="nil"/>
              <w:bottom w:val="nil"/>
              <w:right w:val="nil"/>
            </w:tcBorders>
            <w:shd w:val="clear" w:color="auto" w:fill="auto"/>
            <w:noWrap/>
            <w:vAlign w:val="bottom"/>
            <w:hideMark/>
          </w:tcPr>
          <w:p w14:paraId="113A8C0D" w14:textId="77777777" w:rsidR="00BC2ECF" w:rsidRPr="00BC2ECF" w:rsidRDefault="00BC2ECF" w:rsidP="00D06B5B">
            <w:pPr>
              <w:spacing w:before="60" w:after="60"/>
              <w:jc w:val="right"/>
              <w:rPr>
                <w:rFonts w:cs="Open Sans"/>
                <w:b/>
                <w:bCs/>
                <w:color w:val="000000"/>
                <w:sz w:val="18"/>
                <w:szCs w:val="18"/>
              </w:rPr>
            </w:pPr>
            <w:r w:rsidRPr="00BC2ECF">
              <w:rPr>
                <w:rFonts w:cs="Open Sans"/>
                <w:b/>
                <w:bCs/>
                <w:color w:val="000000"/>
                <w:sz w:val="18"/>
                <w:szCs w:val="18"/>
              </w:rPr>
              <w:t xml:space="preserve"> -</w:t>
            </w:r>
          </w:p>
        </w:tc>
        <w:tc>
          <w:tcPr>
            <w:tcW w:w="903" w:type="dxa"/>
            <w:tcBorders>
              <w:top w:val="nil"/>
              <w:left w:val="nil"/>
              <w:bottom w:val="nil"/>
              <w:right w:val="nil"/>
            </w:tcBorders>
            <w:shd w:val="clear" w:color="auto" w:fill="auto"/>
            <w:noWrap/>
            <w:vAlign w:val="bottom"/>
            <w:hideMark/>
          </w:tcPr>
          <w:p w14:paraId="0E1B90AA" w14:textId="77777777" w:rsidR="00BC2ECF" w:rsidRPr="00BC2ECF" w:rsidRDefault="00BC2ECF" w:rsidP="00D06B5B">
            <w:pPr>
              <w:spacing w:before="60" w:after="60"/>
              <w:jc w:val="right"/>
              <w:rPr>
                <w:rFonts w:cs="Open Sans"/>
                <w:b/>
                <w:bCs/>
                <w:color w:val="000000"/>
                <w:sz w:val="18"/>
                <w:szCs w:val="18"/>
              </w:rPr>
            </w:pPr>
            <w:r w:rsidRPr="00BC2ECF">
              <w:rPr>
                <w:rFonts w:cs="Open Sans"/>
                <w:b/>
                <w:bCs/>
                <w:color w:val="000000"/>
                <w:sz w:val="18"/>
                <w:szCs w:val="18"/>
              </w:rPr>
              <w:t xml:space="preserve">39 </w:t>
            </w:r>
          </w:p>
        </w:tc>
        <w:tc>
          <w:tcPr>
            <w:tcW w:w="992" w:type="dxa"/>
            <w:tcBorders>
              <w:top w:val="nil"/>
              <w:left w:val="nil"/>
              <w:bottom w:val="nil"/>
              <w:right w:val="nil"/>
            </w:tcBorders>
            <w:shd w:val="clear" w:color="auto" w:fill="auto"/>
            <w:noWrap/>
            <w:vAlign w:val="bottom"/>
            <w:hideMark/>
          </w:tcPr>
          <w:p w14:paraId="5289773D" w14:textId="77777777" w:rsidR="00BC2ECF" w:rsidRPr="00BC2ECF" w:rsidRDefault="00BC2ECF" w:rsidP="00D06B5B">
            <w:pPr>
              <w:spacing w:before="60" w:after="60"/>
              <w:jc w:val="right"/>
              <w:rPr>
                <w:rFonts w:cs="Open Sans"/>
                <w:b/>
                <w:bCs/>
                <w:color w:val="000000"/>
                <w:sz w:val="18"/>
                <w:szCs w:val="18"/>
              </w:rPr>
            </w:pPr>
            <w:r w:rsidRPr="00BC2ECF">
              <w:rPr>
                <w:rFonts w:cs="Open Sans"/>
                <w:b/>
                <w:bCs/>
                <w:color w:val="000000"/>
                <w:sz w:val="18"/>
                <w:szCs w:val="18"/>
              </w:rPr>
              <w:t xml:space="preserve"> -</w:t>
            </w:r>
          </w:p>
        </w:tc>
        <w:tc>
          <w:tcPr>
            <w:tcW w:w="974" w:type="dxa"/>
            <w:tcBorders>
              <w:top w:val="nil"/>
              <w:left w:val="nil"/>
              <w:bottom w:val="nil"/>
              <w:right w:val="nil"/>
            </w:tcBorders>
            <w:shd w:val="clear" w:color="auto" w:fill="auto"/>
            <w:noWrap/>
            <w:vAlign w:val="bottom"/>
            <w:hideMark/>
          </w:tcPr>
          <w:p w14:paraId="7EB042D0" w14:textId="77777777" w:rsidR="00BC2ECF" w:rsidRPr="00BC2ECF" w:rsidRDefault="00BC2ECF" w:rsidP="00D06B5B">
            <w:pPr>
              <w:spacing w:before="60" w:after="60"/>
              <w:jc w:val="right"/>
              <w:rPr>
                <w:rFonts w:cs="Open Sans"/>
                <w:b/>
                <w:bCs/>
                <w:sz w:val="18"/>
                <w:szCs w:val="18"/>
              </w:rPr>
            </w:pPr>
            <w:r w:rsidRPr="00BC2ECF">
              <w:rPr>
                <w:rFonts w:cs="Open Sans"/>
                <w:b/>
                <w:bCs/>
                <w:sz w:val="18"/>
                <w:szCs w:val="18"/>
              </w:rPr>
              <w:t xml:space="preserve"> -</w:t>
            </w:r>
          </w:p>
        </w:tc>
        <w:tc>
          <w:tcPr>
            <w:tcW w:w="0" w:type="auto"/>
            <w:tcBorders>
              <w:top w:val="nil"/>
              <w:left w:val="nil"/>
              <w:bottom w:val="nil"/>
              <w:right w:val="nil"/>
            </w:tcBorders>
            <w:shd w:val="clear" w:color="auto" w:fill="auto"/>
            <w:noWrap/>
            <w:vAlign w:val="bottom"/>
            <w:hideMark/>
          </w:tcPr>
          <w:p w14:paraId="4B0015BB" w14:textId="77777777" w:rsidR="00BC2ECF" w:rsidRPr="00BC2ECF" w:rsidRDefault="00BC2ECF" w:rsidP="00D06B5B">
            <w:pPr>
              <w:spacing w:before="60" w:after="60"/>
              <w:jc w:val="right"/>
              <w:rPr>
                <w:rFonts w:cs="Open Sans"/>
                <w:b/>
                <w:bCs/>
                <w:sz w:val="18"/>
                <w:szCs w:val="18"/>
              </w:rPr>
            </w:pPr>
            <w:r w:rsidRPr="00BC2ECF">
              <w:rPr>
                <w:rFonts w:cs="Open Sans"/>
                <w:b/>
                <w:bCs/>
                <w:sz w:val="18"/>
                <w:szCs w:val="18"/>
              </w:rPr>
              <w:t xml:space="preserve">171 </w:t>
            </w:r>
          </w:p>
        </w:tc>
      </w:tr>
      <w:tr w:rsidR="00BC2ECF" w:rsidRPr="00BC2ECF" w14:paraId="2ADB3964" w14:textId="77777777" w:rsidTr="00E83BF7">
        <w:trPr>
          <w:trHeight w:val="240"/>
        </w:trPr>
        <w:tc>
          <w:tcPr>
            <w:tcW w:w="2656" w:type="dxa"/>
            <w:tcBorders>
              <w:top w:val="nil"/>
              <w:left w:val="nil"/>
              <w:bottom w:val="nil"/>
              <w:right w:val="nil"/>
            </w:tcBorders>
            <w:shd w:val="clear" w:color="auto" w:fill="auto"/>
            <w:hideMark/>
          </w:tcPr>
          <w:p w14:paraId="27364309" w14:textId="77777777" w:rsidR="00BC2ECF" w:rsidRPr="00BC2ECF" w:rsidRDefault="00BC2ECF" w:rsidP="00D06B5B">
            <w:pPr>
              <w:spacing w:before="60" w:after="60"/>
              <w:rPr>
                <w:rFonts w:cs="Open Sans"/>
                <w:sz w:val="18"/>
                <w:szCs w:val="18"/>
              </w:rPr>
            </w:pPr>
            <w:r w:rsidRPr="00BC2ECF">
              <w:rPr>
                <w:rFonts w:cs="Open Sans"/>
                <w:sz w:val="18"/>
                <w:szCs w:val="18"/>
              </w:rPr>
              <w:t>Depreciation and amortisation</w:t>
            </w:r>
          </w:p>
        </w:tc>
        <w:tc>
          <w:tcPr>
            <w:tcW w:w="746" w:type="dxa"/>
            <w:tcBorders>
              <w:top w:val="nil"/>
              <w:left w:val="nil"/>
              <w:bottom w:val="nil"/>
              <w:right w:val="nil"/>
            </w:tcBorders>
            <w:shd w:val="clear" w:color="auto" w:fill="auto"/>
            <w:noWrap/>
            <w:vAlign w:val="bottom"/>
            <w:hideMark/>
          </w:tcPr>
          <w:p w14:paraId="67B676ED" w14:textId="77777777" w:rsidR="00BC2ECF" w:rsidRPr="00BC2ECF" w:rsidRDefault="00BC2ECF" w:rsidP="00D06B5B">
            <w:pPr>
              <w:spacing w:before="60" w:after="60"/>
              <w:jc w:val="right"/>
              <w:rPr>
                <w:rFonts w:cs="Open Sans"/>
                <w:b/>
                <w:bCs/>
                <w:sz w:val="18"/>
                <w:szCs w:val="18"/>
              </w:rPr>
            </w:pPr>
            <w:r w:rsidRPr="00BC2ECF">
              <w:rPr>
                <w:rFonts w:cs="Open Sans"/>
                <w:b/>
                <w:bCs/>
                <w:sz w:val="18"/>
                <w:szCs w:val="18"/>
              </w:rPr>
              <w:t xml:space="preserve"> -</w:t>
            </w:r>
          </w:p>
        </w:tc>
        <w:tc>
          <w:tcPr>
            <w:tcW w:w="1276" w:type="dxa"/>
            <w:tcBorders>
              <w:top w:val="nil"/>
              <w:left w:val="nil"/>
              <w:bottom w:val="nil"/>
              <w:right w:val="nil"/>
            </w:tcBorders>
            <w:shd w:val="clear" w:color="auto" w:fill="auto"/>
            <w:noWrap/>
            <w:vAlign w:val="bottom"/>
            <w:hideMark/>
          </w:tcPr>
          <w:p w14:paraId="5DFD46F3" w14:textId="77777777" w:rsidR="00BC2ECF" w:rsidRPr="00BC2ECF" w:rsidRDefault="00BC2ECF" w:rsidP="00D06B5B">
            <w:pPr>
              <w:spacing w:before="60" w:after="60"/>
              <w:jc w:val="right"/>
              <w:rPr>
                <w:rFonts w:cs="Open Sans"/>
                <w:b/>
                <w:bCs/>
                <w:color w:val="000000"/>
                <w:sz w:val="18"/>
                <w:szCs w:val="18"/>
              </w:rPr>
            </w:pPr>
            <w:r w:rsidRPr="00BC2ECF">
              <w:rPr>
                <w:rFonts w:cs="Open Sans"/>
                <w:b/>
                <w:bCs/>
                <w:color w:val="000000"/>
                <w:sz w:val="18"/>
                <w:szCs w:val="18"/>
              </w:rPr>
              <w:t>(771)</w:t>
            </w:r>
          </w:p>
        </w:tc>
        <w:tc>
          <w:tcPr>
            <w:tcW w:w="1365" w:type="dxa"/>
            <w:tcBorders>
              <w:top w:val="nil"/>
              <w:left w:val="nil"/>
              <w:bottom w:val="nil"/>
              <w:right w:val="nil"/>
            </w:tcBorders>
            <w:shd w:val="clear" w:color="auto" w:fill="auto"/>
            <w:noWrap/>
            <w:vAlign w:val="bottom"/>
            <w:hideMark/>
          </w:tcPr>
          <w:p w14:paraId="5897C4D9" w14:textId="77777777" w:rsidR="00BC2ECF" w:rsidRPr="00BC2ECF" w:rsidRDefault="00BC2ECF" w:rsidP="00D06B5B">
            <w:pPr>
              <w:spacing w:before="60" w:after="60"/>
              <w:jc w:val="right"/>
              <w:rPr>
                <w:rFonts w:cs="Open Sans"/>
                <w:b/>
                <w:bCs/>
                <w:color w:val="000000"/>
                <w:sz w:val="18"/>
                <w:szCs w:val="18"/>
              </w:rPr>
            </w:pPr>
            <w:r w:rsidRPr="00BC2ECF">
              <w:rPr>
                <w:rFonts w:cs="Open Sans"/>
                <w:b/>
                <w:bCs/>
                <w:color w:val="000000"/>
                <w:sz w:val="18"/>
                <w:szCs w:val="18"/>
              </w:rPr>
              <w:t xml:space="preserve"> -</w:t>
            </w:r>
          </w:p>
        </w:tc>
        <w:tc>
          <w:tcPr>
            <w:tcW w:w="903" w:type="dxa"/>
            <w:tcBorders>
              <w:top w:val="nil"/>
              <w:left w:val="nil"/>
              <w:bottom w:val="nil"/>
              <w:right w:val="nil"/>
            </w:tcBorders>
            <w:shd w:val="clear" w:color="auto" w:fill="auto"/>
            <w:noWrap/>
            <w:vAlign w:val="bottom"/>
            <w:hideMark/>
          </w:tcPr>
          <w:p w14:paraId="51679A3D" w14:textId="77777777" w:rsidR="00BC2ECF" w:rsidRPr="00BC2ECF" w:rsidRDefault="00BC2ECF" w:rsidP="00D06B5B">
            <w:pPr>
              <w:spacing w:before="60" w:after="60"/>
              <w:jc w:val="right"/>
              <w:rPr>
                <w:rFonts w:cs="Open Sans"/>
                <w:b/>
                <w:bCs/>
                <w:color w:val="000000"/>
                <w:sz w:val="18"/>
                <w:szCs w:val="18"/>
              </w:rPr>
            </w:pPr>
            <w:r w:rsidRPr="00BC2ECF">
              <w:rPr>
                <w:rFonts w:cs="Open Sans"/>
                <w:b/>
                <w:bCs/>
                <w:color w:val="000000"/>
                <w:sz w:val="18"/>
                <w:szCs w:val="18"/>
              </w:rPr>
              <w:t>(46)</w:t>
            </w:r>
          </w:p>
        </w:tc>
        <w:tc>
          <w:tcPr>
            <w:tcW w:w="992" w:type="dxa"/>
            <w:tcBorders>
              <w:top w:val="nil"/>
              <w:left w:val="nil"/>
              <w:bottom w:val="nil"/>
              <w:right w:val="nil"/>
            </w:tcBorders>
            <w:shd w:val="clear" w:color="auto" w:fill="auto"/>
            <w:noWrap/>
            <w:vAlign w:val="bottom"/>
            <w:hideMark/>
          </w:tcPr>
          <w:p w14:paraId="0E94F519" w14:textId="77777777" w:rsidR="00BC2ECF" w:rsidRPr="00BC2ECF" w:rsidRDefault="00BC2ECF" w:rsidP="00D06B5B">
            <w:pPr>
              <w:spacing w:before="60" w:after="60"/>
              <w:jc w:val="right"/>
              <w:rPr>
                <w:rFonts w:cs="Open Sans"/>
                <w:b/>
                <w:bCs/>
                <w:color w:val="000000"/>
                <w:sz w:val="18"/>
                <w:szCs w:val="18"/>
              </w:rPr>
            </w:pPr>
            <w:r w:rsidRPr="00BC2ECF">
              <w:rPr>
                <w:rFonts w:cs="Open Sans"/>
                <w:b/>
                <w:bCs/>
                <w:color w:val="000000"/>
                <w:sz w:val="18"/>
                <w:szCs w:val="18"/>
              </w:rPr>
              <w:t>(385)</w:t>
            </w:r>
          </w:p>
        </w:tc>
        <w:tc>
          <w:tcPr>
            <w:tcW w:w="974" w:type="dxa"/>
            <w:tcBorders>
              <w:top w:val="nil"/>
              <w:left w:val="nil"/>
              <w:bottom w:val="nil"/>
              <w:right w:val="nil"/>
            </w:tcBorders>
            <w:shd w:val="clear" w:color="auto" w:fill="auto"/>
            <w:noWrap/>
            <w:vAlign w:val="bottom"/>
            <w:hideMark/>
          </w:tcPr>
          <w:p w14:paraId="038B78E2" w14:textId="77777777" w:rsidR="00BC2ECF" w:rsidRPr="00BC2ECF" w:rsidRDefault="00BC2ECF" w:rsidP="00D06B5B">
            <w:pPr>
              <w:spacing w:before="60" w:after="60"/>
              <w:jc w:val="right"/>
              <w:rPr>
                <w:rFonts w:cs="Open Sans"/>
                <w:b/>
                <w:bCs/>
                <w:sz w:val="18"/>
                <w:szCs w:val="18"/>
              </w:rPr>
            </w:pPr>
            <w:r w:rsidRPr="00BC2ECF">
              <w:rPr>
                <w:rFonts w:cs="Open Sans"/>
                <w:b/>
                <w:bCs/>
                <w:sz w:val="18"/>
                <w:szCs w:val="18"/>
              </w:rPr>
              <w:t xml:space="preserve"> -</w:t>
            </w:r>
          </w:p>
        </w:tc>
        <w:tc>
          <w:tcPr>
            <w:tcW w:w="0" w:type="auto"/>
            <w:tcBorders>
              <w:top w:val="nil"/>
              <w:left w:val="nil"/>
              <w:bottom w:val="nil"/>
              <w:right w:val="nil"/>
            </w:tcBorders>
            <w:shd w:val="clear" w:color="auto" w:fill="auto"/>
            <w:noWrap/>
            <w:vAlign w:val="bottom"/>
            <w:hideMark/>
          </w:tcPr>
          <w:p w14:paraId="18A91D71" w14:textId="77777777" w:rsidR="00BC2ECF" w:rsidRPr="00BC2ECF" w:rsidRDefault="00BC2ECF" w:rsidP="00D06B5B">
            <w:pPr>
              <w:spacing w:before="60" w:after="60"/>
              <w:jc w:val="right"/>
              <w:rPr>
                <w:rFonts w:cs="Open Sans"/>
                <w:b/>
                <w:bCs/>
                <w:sz w:val="18"/>
                <w:szCs w:val="18"/>
              </w:rPr>
            </w:pPr>
            <w:r w:rsidRPr="00BC2ECF">
              <w:rPr>
                <w:rFonts w:cs="Open Sans"/>
                <w:b/>
                <w:bCs/>
                <w:sz w:val="18"/>
                <w:szCs w:val="18"/>
              </w:rPr>
              <w:t>(1,202)</w:t>
            </w:r>
          </w:p>
        </w:tc>
      </w:tr>
      <w:tr w:rsidR="00BC2ECF" w:rsidRPr="00BC2ECF" w14:paraId="3D2AD1BF" w14:textId="77777777" w:rsidTr="00E83BF7">
        <w:trPr>
          <w:trHeight w:val="240"/>
        </w:trPr>
        <w:tc>
          <w:tcPr>
            <w:tcW w:w="2656" w:type="dxa"/>
            <w:tcBorders>
              <w:top w:val="nil"/>
              <w:left w:val="nil"/>
              <w:bottom w:val="nil"/>
              <w:right w:val="nil"/>
            </w:tcBorders>
            <w:shd w:val="clear" w:color="auto" w:fill="auto"/>
            <w:hideMark/>
          </w:tcPr>
          <w:p w14:paraId="373573CA" w14:textId="77777777" w:rsidR="00BC2ECF" w:rsidRPr="00BC2ECF" w:rsidRDefault="00BC2ECF" w:rsidP="00D06B5B">
            <w:pPr>
              <w:spacing w:before="60" w:after="60"/>
              <w:rPr>
                <w:rFonts w:cs="Open Sans"/>
                <w:sz w:val="18"/>
                <w:szCs w:val="18"/>
                <w:lang w:val="en-US"/>
              </w:rPr>
            </w:pPr>
            <w:r w:rsidRPr="00BC2ECF">
              <w:rPr>
                <w:rFonts w:cs="Open Sans"/>
                <w:sz w:val="18"/>
                <w:szCs w:val="18"/>
                <w:lang w:val="en-US"/>
              </w:rPr>
              <w:t>Depreciation on right-of-use assets</w:t>
            </w:r>
          </w:p>
        </w:tc>
        <w:tc>
          <w:tcPr>
            <w:tcW w:w="746" w:type="dxa"/>
            <w:tcBorders>
              <w:top w:val="nil"/>
              <w:left w:val="nil"/>
              <w:bottom w:val="nil"/>
              <w:right w:val="nil"/>
            </w:tcBorders>
            <w:shd w:val="clear" w:color="auto" w:fill="auto"/>
            <w:noWrap/>
            <w:vAlign w:val="bottom"/>
            <w:hideMark/>
          </w:tcPr>
          <w:p w14:paraId="18A7EAA5" w14:textId="77777777" w:rsidR="00BC2ECF" w:rsidRPr="00BC2ECF" w:rsidRDefault="00BC2ECF" w:rsidP="00D06B5B">
            <w:pPr>
              <w:spacing w:before="60" w:after="60"/>
              <w:jc w:val="right"/>
              <w:rPr>
                <w:rFonts w:cs="Open Sans"/>
                <w:b/>
                <w:bCs/>
                <w:sz w:val="18"/>
                <w:szCs w:val="18"/>
              </w:rPr>
            </w:pPr>
            <w:r w:rsidRPr="00BC2ECF">
              <w:rPr>
                <w:rFonts w:cs="Open Sans"/>
                <w:b/>
                <w:bCs/>
                <w:sz w:val="18"/>
                <w:szCs w:val="18"/>
              </w:rPr>
              <w:t>(2,975)</w:t>
            </w:r>
          </w:p>
        </w:tc>
        <w:tc>
          <w:tcPr>
            <w:tcW w:w="1276" w:type="dxa"/>
            <w:tcBorders>
              <w:top w:val="nil"/>
              <w:left w:val="nil"/>
              <w:bottom w:val="nil"/>
              <w:right w:val="nil"/>
            </w:tcBorders>
            <w:shd w:val="clear" w:color="auto" w:fill="auto"/>
            <w:noWrap/>
            <w:vAlign w:val="bottom"/>
            <w:hideMark/>
          </w:tcPr>
          <w:p w14:paraId="7CE182BF" w14:textId="77777777" w:rsidR="00BC2ECF" w:rsidRPr="00BC2ECF" w:rsidRDefault="00BC2ECF" w:rsidP="00D06B5B">
            <w:pPr>
              <w:spacing w:before="60" w:after="60"/>
              <w:jc w:val="right"/>
              <w:rPr>
                <w:rFonts w:cs="Open Sans"/>
                <w:b/>
                <w:bCs/>
                <w:color w:val="000000"/>
                <w:sz w:val="18"/>
                <w:szCs w:val="18"/>
              </w:rPr>
            </w:pPr>
            <w:r w:rsidRPr="00BC2ECF">
              <w:rPr>
                <w:rFonts w:cs="Open Sans"/>
                <w:b/>
                <w:bCs/>
                <w:color w:val="000000"/>
                <w:sz w:val="18"/>
                <w:szCs w:val="18"/>
              </w:rPr>
              <w:t xml:space="preserve"> -</w:t>
            </w:r>
          </w:p>
        </w:tc>
        <w:tc>
          <w:tcPr>
            <w:tcW w:w="1365" w:type="dxa"/>
            <w:tcBorders>
              <w:top w:val="nil"/>
              <w:left w:val="nil"/>
              <w:bottom w:val="nil"/>
              <w:right w:val="nil"/>
            </w:tcBorders>
            <w:shd w:val="clear" w:color="auto" w:fill="auto"/>
            <w:noWrap/>
            <w:vAlign w:val="bottom"/>
            <w:hideMark/>
          </w:tcPr>
          <w:p w14:paraId="7261CC2D" w14:textId="77777777" w:rsidR="00BC2ECF" w:rsidRPr="00BC2ECF" w:rsidRDefault="00BC2ECF" w:rsidP="00D06B5B">
            <w:pPr>
              <w:spacing w:before="60" w:after="60"/>
              <w:jc w:val="right"/>
              <w:rPr>
                <w:rFonts w:cs="Open Sans"/>
                <w:b/>
                <w:bCs/>
                <w:color w:val="000000"/>
                <w:sz w:val="18"/>
                <w:szCs w:val="18"/>
              </w:rPr>
            </w:pPr>
            <w:r w:rsidRPr="00BC2ECF">
              <w:rPr>
                <w:rFonts w:cs="Open Sans"/>
                <w:b/>
                <w:bCs/>
                <w:color w:val="000000"/>
                <w:sz w:val="18"/>
                <w:szCs w:val="18"/>
              </w:rPr>
              <w:t xml:space="preserve"> -</w:t>
            </w:r>
          </w:p>
        </w:tc>
        <w:tc>
          <w:tcPr>
            <w:tcW w:w="903" w:type="dxa"/>
            <w:tcBorders>
              <w:top w:val="nil"/>
              <w:left w:val="nil"/>
              <w:bottom w:val="nil"/>
              <w:right w:val="nil"/>
            </w:tcBorders>
            <w:shd w:val="clear" w:color="auto" w:fill="auto"/>
            <w:noWrap/>
            <w:vAlign w:val="bottom"/>
            <w:hideMark/>
          </w:tcPr>
          <w:p w14:paraId="2CE2BEAE" w14:textId="77777777" w:rsidR="00BC2ECF" w:rsidRPr="00BC2ECF" w:rsidRDefault="00BC2ECF" w:rsidP="00D06B5B">
            <w:pPr>
              <w:spacing w:before="60" w:after="60"/>
              <w:jc w:val="right"/>
              <w:rPr>
                <w:rFonts w:cs="Open Sans"/>
                <w:b/>
                <w:bCs/>
                <w:color w:val="000000"/>
                <w:sz w:val="18"/>
                <w:szCs w:val="18"/>
              </w:rPr>
            </w:pPr>
            <w:r w:rsidRPr="00BC2ECF">
              <w:rPr>
                <w:rFonts w:cs="Open Sans"/>
                <w:b/>
                <w:bCs/>
                <w:color w:val="000000"/>
                <w:sz w:val="18"/>
                <w:szCs w:val="18"/>
              </w:rPr>
              <w:t xml:space="preserve"> -</w:t>
            </w:r>
          </w:p>
        </w:tc>
        <w:tc>
          <w:tcPr>
            <w:tcW w:w="992" w:type="dxa"/>
            <w:tcBorders>
              <w:top w:val="nil"/>
              <w:left w:val="nil"/>
              <w:bottom w:val="nil"/>
              <w:right w:val="nil"/>
            </w:tcBorders>
            <w:shd w:val="clear" w:color="auto" w:fill="auto"/>
            <w:noWrap/>
            <w:vAlign w:val="bottom"/>
            <w:hideMark/>
          </w:tcPr>
          <w:p w14:paraId="11B9D515" w14:textId="77777777" w:rsidR="00BC2ECF" w:rsidRPr="00BC2ECF" w:rsidRDefault="00BC2ECF" w:rsidP="00D06B5B">
            <w:pPr>
              <w:spacing w:before="60" w:after="60"/>
              <w:jc w:val="right"/>
              <w:rPr>
                <w:rFonts w:cs="Open Sans"/>
                <w:b/>
                <w:bCs/>
                <w:color w:val="000000"/>
                <w:sz w:val="18"/>
                <w:szCs w:val="18"/>
              </w:rPr>
            </w:pPr>
            <w:r w:rsidRPr="00BC2ECF">
              <w:rPr>
                <w:rFonts w:cs="Open Sans"/>
                <w:b/>
                <w:bCs/>
                <w:color w:val="000000"/>
                <w:sz w:val="18"/>
                <w:szCs w:val="18"/>
              </w:rPr>
              <w:t xml:space="preserve"> -</w:t>
            </w:r>
          </w:p>
        </w:tc>
        <w:tc>
          <w:tcPr>
            <w:tcW w:w="974" w:type="dxa"/>
            <w:tcBorders>
              <w:top w:val="nil"/>
              <w:left w:val="nil"/>
              <w:bottom w:val="nil"/>
              <w:right w:val="nil"/>
            </w:tcBorders>
            <w:shd w:val="clear" w:color="auto" w:fill="auto"/>
            <w:noWrap/>
            <w:vAlign w:val="bottom"/>
            <w:hideMark/>
          </w:tcPr>
          <w:p w14:paraId="21303F21" w14:textId="77777777" w:rsidR="00BC2ECF" w:rsidRPr="00BC2ECF" w:rsidRDefault="00BC2ECF" w:rsidP="00D06B5B">
            <w:pPr>
              <w:spacing w:before="60" w:after="60"/>
              <w:jc w:val="right"/>
              <w:rPr>
                <w:rFonts w:cs="Open Sans"/>
                <w:b/>
                <w:bCs/>
                <w:sz w:val="18"/>
                <w:szCs w:val="18"/>
              </w:rPr>
            </w:pPr>
            <w:r w:rsidRPr="00BC2ECF">
              <w:rPr>
                <w:rFonts w:cs="Open Sans"/>
                <w:b/>
                <w:bCs/>
                <w:sz w:val="18"/>
                <w:szCs w:val="18"/>
              </w:rPr>
              <w:t xml:space="preserve"> -</w:t>
            </w:r>
          </w:p>
        </w:tc>
        <w:tc>
          <w:tcPr>
            <w:tcW w:w="0" w:type="auto"/>
            <w:tcBorders>
              <w:top w:val="nil"/>
              <w:left w:val="nil"/>
              <w:bottom w:val="nil"/>
              <w:right w:val="nil"/>
            </w:tcBorders>
            <w:shd w:val="clear" w:color="auto" w:fill="auto"/>
            <w:noWrap/>
            <w:vAlign w:val="bottom"/>
            <w:hideMark/>
          </w:tcPr>
          <w:p w14:paraId="52F286D1" w14:textId="77777777" w:rsidR="00BC2ECF" w:rsidRPr="00BC2ECF" w:rsidRDefault="00BC2ECF" w:rsidP="00D06B5B">
            <w:pPr>
              <w:spacing w:before="60" w:after="60"/>
              <w:jc w:val="right"/>
              <w:rPr>
                <w:rFonts w:cs="Open Sans"/>
                <w:b/>
                <w:bCs/>
                <w:sz w:val="18"/>
                <w:szCs w:val="18"/>
              </w:rPr>
            </w:pPr>
            <w:r w:rsidRPr="00BC2ECF">
              <w:rPr>
                <w:rFonts w:cs="Open Sans"/>
                <w:b/>
                <w:bCs/>
                <w:sz w:val="18"/>
                <w:szCs w:val="18"/>
              </w:rPr>
              <w:t>(2,975)</w:t>
            </w:r>
          </w:p>
        </w:tc>
      </w:tr>
      <w:tr w:rsidR="00BC2ECF" w:rsidRPr="00BC2ECF" w14:paraId="7F9BF8D5" w14:textId="77777777" w:rsidTr="00E83BF7">
        <w:trPr>
          <w:trHeight w:val="240"/>
        </w:trPr>
        <w:tc>
          <w:tcPr>
            <w:tcW w:w="2656" w:type="dxa"/>
            <w:tcBorders>
              <w:top w:val="single" w:sz="4" w:space="0" w:color="auto"/>
              <w:left w:val="nil"/>
              <w:bottom w:val="single" w:sz="4" w:space="0" w:color="auto"/>
              <w:right w:val="nil"/>
            </w:tcBorders>
            <w:shd w:val="clear" w:color="auto" w:fill="auto"/>
            <w:vAlign w:val="bottom"/>
            <w:hideMark/>
          </w:tcPr>
          <w:p w14:paraId="2EBD73B7" w14:textId="77777777" w:rsidR="00BC2ECF" w:rsidRPr="00BC2ECF" w:rsidRDefault="00BC2ECF" w:rsidP="00D06B5B">
            <w:pPr>
              <w:spacing w:before="60" w:after="60"/>
              <w:rPr>
                <w:rFonts w:cs="Open Sans"/>
                <w:b/>
                <w:bCs/>
                <w:sz w:val="18"/>
                <w:szCs w:val="18"/>
              </w:rPr>
            </w:pPr>
            <w:r w:rsidRPr="00BC2ECF">
              <w:rPr>
                <w:rFonts w:cs="Open Sans"/>
                <w:b/>
                <w:bCs/>
                <w:sz w:val="18"/>
                <w:szCs w:val="18"/>
              </w:rPr>
              <w:t>Total as at 30 June 2020</w:t>
            </w:r>
          </w:p>
        </w:tc>
        <w:tc>
          <w:tcPr>
            <w:tcW w:w="746" w:type="dxa"/>
            <w:tcBorders>
              <w:top w:val="single" w:sz="4" w:space="0" w:color="auto"/>
              <w:left w:val="nil"/>
              <w:bottom w:val="single" w:sz="4" w:space="0" w:color="auto"/>
              <w:right w:val="nil"/>
            </w:tcBorders>
            <w:shd w:val="clear" w:color="auto" w:fill="auto"/>
            <w:noWrap/>
            <w:vAlign w:val="bottom"/>
            <w:hideMark/>
          </w:tcPr>
          <w:p w14:paraId="350CF977" w14:textId="77777777" w:rsidR="00BC2ECF" w:rsidRPr="00BC2ECF" w:rsidRDefault="00BC2ECF" w:rsidP="00D06B5B">
            <w:pPr>
              <w:spacing w:before="60" w:after="60"/>
              <w:jc w:val="right"/>
              <w:rPr>
                <w:rFonts w:cs="Open Sans"/>
                <w:b/>
                <w:bCs/>
                <w:sz w:val="18"/>
                <w:szCs w:val="18"/>
              </w:rPr>
            </w:pPr>
            <w:r w:rsidRPr="00BC2ECF">
              <w:rPr>
                <w:rFonts w:cs="Open Sans"/>
                <w:b/>
                <w:bCs/>
                <w:sz w:val="18"/>
                <w:szCs w:val="18"/>
              </w:rPr>
              <w:t xml:space="preserve">2,975 </w:t>
            </w:r>
          </w:p>
        </w:tc>
        <w:tc>
          <w:tcPr>
            <w:tcW w:w="1276" w:type="dxa"/>
            <w:tcBorders>
              <w:top w:val="single" w:sz="4" w:space="0" w:color="auto"/>
              <w:left w:val="nil"/>
              <w:bottom w:val="single" w:sz="4" w:space="0" w:color="auto"/>
              <w:right w:val="nil"/>
            </w:tcBorders>
            <w:shd w:val="clear" w:color="auto" w:fill="auto"/>
            <w:noWrap/>
            <w:vAlign w:val="bottom"/>
            <w:hideMark/>
          </w:tcPr>
          <w:p w14:paraId="4DCB16BB" w14:textId="77777777" w:rsidR="00BC2ECF" w:rsidRPr="00BC2ECF" w:rsidRDefault="00BC2ECF" w:rsidP="00D06B5B">
            <w:pPr>
              <w:spacing w:before="60" w:after="60"/>
              <w:jc w:val="right"/>
              <w:rPr>
                <w:rFonts w:cs="Open Sans"/>
                <w:b/>
                <w:bCs/>
                <w:color w:val="000000"/>
                <w:sz w:val="18"/>
                <w:szCs w:val="18"/>
              </w:rPr>
            </w:pPr>
            <w:r w:rsidRPr="00BC2ECF">
              <w:rPr>
                <w:rFonts w:cs="Open Sans"/>
                <w:b/>
                <w:bCs/>
                <w:color w:val="000000"/>
                <w:sz w:val="18"/>
                <w:szCs w:val="18"/>
              </w:rPr>
              <w:t xml:space="preserve">852 </w:t>
            </w:r>
          </w:p>
        </w:tc>
        <w:tc>
          <w:tcPr>
            <w:tcW w:w="1365" w:type="dxa"/>
            <w:tcBorders>
              <w:top w:val="single" w:sz="4" w:space="0" w:color="auto"/>
              <w:left w:val="nil"/>
              <w:bottom w:val="single" w:sz="4" w:space="0" w:color="auto"/>
              <w:right w:val="nil"/>
            </w:tcBorders>
            <w:shd w:val="clear" w:color="auto" w:fill="auto"/>
            <w:noWrap/>
            <w:vAlign w:val="bottom"/>
            <w:hideMark/>
          </w:tcPr>
          <w:p w14:paraId="0333EF3C" w14:textId="77777777" w:rsidR="00BC2ECF" w:rsidRPr="00BC2ECF" w:rsidRDefault="00BC2ECF" w:rsidP="00D06B5B">
            <w:pPr>
              <w:spacing w:before="60" w:after="60"/>
              <w:jc w:val="right"/>
              <w:rPr>
                <w:rFonts w:cs="Open Sans"/>
                <w:b/>
                <w:bCs/>
                <w:color w:val="000000"/>
                <w:sz w:val="18"/>
                <w:szCs w:val="18"/>
              </w:rPr>
            </w:pPr>
            <w:r w:rsidRPr="00BC2ECF">
              <w:rPr>
                <w:rFonts w:cs="Open Sans"/>
                <w:b/>
                <w:bCs/>
                <w:color w:val="000000"/>
                <w:sz w:val="18"/>
                <w:szCs w:val="18"/>
              </w:rPr>
              <w:t xml:space="preserve">5 </w:t>
            </w:r>
          </w:p>
        </w:tc>
        <w:tc>
          <w:tcPr>
            <w:tcW w:w="903" w:type="dxa"/>
            <w:tcBorders>
              <w:top w:val="single" w:sz="4" w:space="0" w:color="auto"/>
              <w:left w:val="nil"/>
              <w:bottom w:val="single" w:sz="4" w:space="0" w:color="auto"/>
              <w:right w:val="nil"/>
            </w:tcBorders>
            <w:shd w:val="clear" w:color="auto" w:fill="auto"/>
            <w:noWrap/>
            <w:vAlign w:val="bottom"/>
            <w:hideMark/>
          </w:tcPr>
          <w:p w14:paraId="7A6D8877" w14:textId="77777777" w:rsidR="00BC2ECF" w:rsidRPr="00BC2ECF" w:rsidRDefault="00BC2ECF" w:rsidP="00D06B5B">
            <w:pPr>
              <w:spacing w:before="60" w:after="60"/>
              <w:jc w:val="right"/>
              <w:rPr>
                <w:rFonts w:cs="Open Sans"/>
                <w:b/>
                <w:bCs/>
                <w:color w:val="000000"/>
                <w:sz w:val="18"/>
                <w:szCs w:val="18"/>
              </w:rPr>
            </w:pPr>
            <w:r w:rsidRPr="00BC2ECF">
              <w:rPr>
                <w:rFonts w:cs="Open Sans"/>
                <w:b/>
                <w:bCs/>
                <w:color w:val="000000"/>
                <w:sz w:val="18"/>
                <w:szCs w:val="18"/>
              </w:rPr>
              <w:t xml:space="preserve">149 </w:t>
            </w:r>
          </w:p>
        </w:tc>
        <w:tc>
          <w:tcPr>
            <w:tcW w:w="992" w:type="dxa"/>
            <w:tcBorders>
              <w:top w:val="single" w:sz="4" w:space="0" w:color="auto"/>
              <w:left w:val="nil"/>
              <w:bottom w:val="single" w:sz="4" w:space="0" w:color="auto"/>
              <w:right w:val="nil"/>
            </w:tcBorders>
            <w:shd w:val="clear" w:color="auto" w:fill="auto"/>
            <w:noWrap/>
            <w:vAlign w:val="bottom"/>
            <w:hideMark/>
          </w:tcPr>
          <w:p w14:paraId="57193BDC" w14:textId="77777777" w:rsidR="00BC2ECF" w:rsidRPr="00BC2ECF" w:rsidRDefault="00BC2ECF" w:rsidP="00D06B5B">
            <w:pPr>
              <w:spacing w:before="60" w:after="60"/>
              <w:jc w:val="right"/>
              <w:rPr>
                <w:rFonts w:cs="Open Sans"/>
                <w:b/>
                <w:bCs/>
                <w:color w:val="000000"/>
                <w:sz w:val="18"/>
                <w:szCs w:val="18"/>
              </w:rPr>
            </w:pPr>
            <w:r w:rsidRPr="00BC2ECF">
              <w:rPr>
                <w:rFonts w:cs="Open Sans"/>
                <w:b/>
                <w:bCs/>
                <w:color w:val="000000"/>
                <w:sz w:val="18"/>
                <w:szCs w:val="18"/>
              </w:rPr>
              <w:t xml:space="preserve">812 </w:t>
            </w:r>
          </w:p>
        </w:tc>
        <w:tc>
          <w:tcPr>
            <w:tcW w:w="974" w:type="dxa"/>
            <w:tcBorders>
              <w:top w:val="single" w:sz="4" w:space="0" w:color="auto"/>
              <w:left w:val="nil"/>
              <w:bottom w:val="single" w:sz="4" w:space="0" w:color="auto"/>
              <w:right w:val="nil"/>
            </w:tcBorders>
            <w:shd w:val="clear" w:color="auto" w:fill="auto"/>
            <w:noWrap/>
            <w:vAlign w:val="bottom"/>
            <w:hideMark/>
          </w:tcPr>
          <w:p w14:paraId="7E1A56C9" w14:textId="77777777" w:rsidR="00BC2ECF" w:rsidRPr="00BC2ECF" w:rsidRDefault="00BC2ECF" w:rsidP="00D06B5B">
            <w:pPr>
              <w:spacing w:before="60" w:after="60"/>
              <w:jc w:val="right"/>
              <w:rPr>
                <w:rFonts w:cs="Open Sans"/>
                <w:b/>
                <w:bCs/>
                <w:sz w:val="18"/>
                <w:szCs w:val="18"/>
              </w:rPr>
            </w:pPr>
            <w:r w:rsidRPr="00BC2ECF">
              <w:rPr>
                <w:rFonts w:cs="Open Sans"/>
                <w:b/>
                <w:bCs/>
                <w:sz w:val="18"/>
                <w:szCs w:val="18"/>
              </w:rPr>
              <w:t xml:space="preserve"> -</w:t>
            </w:r>
          </w:p>
        </w:tc>
        <w:tc>
          <w:tcPr>
            <w:tcW w:w="0" w:type="auto"/>
            <w:tcBorders>
              <w:top w:val="single" w:sz="4" w:space="0" w:color="auto"/>
              <w:left w:val="nil"/>
              <w:bottom w:val="single" w:sz="4" w:space="0" w:color="auto"/>
              <w:right w:val="nil"/>
            </w:tcBorders>
            <w:shd w:val="clear" w:color="auto" w:fill="auto"/>
            <w:noWrap/>
            <w:vAlign w:val="bottom"/>
            <w:hideMark/>
          </w:tcPr>
          <w:p w14:paraId="5380647D" w14:textId="77777777" w:rsidR="00BC2ECF" w:rsidRPr="00BC2ECF" w:rsidRDefault="00BC2ECF" w:rsidP="00D06B5B">
            <w:pPr>
              <w:spacing w:before="60" w:after="60"/>
              <w:jc w:val="right"/>
              <w:rPr>
                <w:rFonts w:cs="Open Sans"/>
                <w:b/>
                <w:bCs/>
                <w:sz w:val="18"/>
                <w:szCs w:val="18"/>
              </w:rPr>
            </w:pPr>
            <w:r w:rsidRPr="00BC2ECF">
              <w:rPr>
                <w:rFonts w:cs="Open Sans"/>
                <w:b/>
                <w:bCs/>
                <w:sz w:val="18"/>
                <w:szCs w:val="18"/>
              </w:rPr>
              <w:t xml:space="preserve">13,371 </w:t>
            </w:r>
          </w:p>
        </w:tc>
      </w:tr>
      <w:tr w:rsidR="00BC2ECF" w:rsidRPr="00BC2ECF" w14:paraId="0268F989" w14:textId="77777777" w:rsidTr="00E83BF7">
        <w:trPr>
          <w:trHeight w:val="100"/>
        </w:trPr>
        <w:tc>
          <w:tcPr>
            <w:tcW w:w="9638" w:type="dxa"/>
            <w:gridSpan w:val="8"/>
            <w:tcBorders>
              <w:top w:val="nil"/>
              <w:left w:val="nil"/>
              <w:bottom w:val="nil"/>
              <w:right w:val="nil"/>
            </w:tcBorders>
            <w:shd w:val="clear" w:color="auto" w:fill="auto"/>
            <w:vAlign w:val="bottom"/>
            <w:hideMark/>
          </w:tcPr>
          <w:p w14:paraId="1DA5F306" w14:textId="77777777" w:rsidR="00BC2ECF" w:rsidRPr="00BC2ECF" w:rsidRDefault="00BC2ECF" w:rsidP="00D06B5B">
            <w:pPr>
              <w:spacing w:before="60" w:after="60"/>
              <w:jc w:val="right"/>
              <w:rPr>
                <w:rFonts w:cs="Open Sans"/>
                <w:sz w:val="18"/>
                <w:szCs w:val="18"/>
              </w:rPr>
            </w:pPr>
          </w:p>
        </w:tc>
      </w:tr>
      <w:tr w:rsidR="00BC2ECF" w:rsidRPr="00BC2ECF" w14:paraId="48DF641C" w14:textId="77777777" w:rsidTr="00E83BF7">
        <w:trPr>
          <w:trHeight w:val="240"/>
        </w:trPr>
        <w:tc>
          <w:tcPr>
            <w:tcW w:w="2656" w:type="dxa"/>
            <w:tcBorders>
              <w:top w:val="nil"/>
              <w:left w:val="nil"/>
              <w:bottom w:val="nil"/>
              <w:right w:val="nil"/>
            </w:tcBorders>
            <w:shd w:val="clear" w:color="auto" w:fill="auto"/>
            <w:vAlign w:val="bottom"/>
            <w:hideMark/>
          </w:tcPr>
          <w:p w14:paraId="1039B3C5" w14:textId="77777777" w:rsidR="00BC2ECF" w:rsidRPr="00BC2ECF" w:rsidRDefault="00BC2ECF" w:rsidP="00D06B5B">
            <w:pPr>
              <w:spacing w:before="60" w:after="60"/>
              <w:rPr>
                <w:rFonts w:cs="Open Sans"/>
                <w:b/>
                <w:bCs/>
                <w:sz w:val="18"/>
                <w:szCs w:val="18"/>
                <w:lang w:val="en-US"/>
              </w:rPr>
            </w:pPr>
            <w:r w:rsidRPr="00BC2ECF">
              <w:rPr>
                <w:rFonts w:cs="Open Sans"/>
                <w:b/>
                <w:bCs/>
                <w:sz w:val="18"/>
                <w:szCs w:val="18"/>
                <w:lang w:val="en-US"/>
              </w:rPr>
              <w:t>Total as at 30 June 2020 represented by</w:t>
            </w:r>
          </w:p>
        </w:tc>
        <w:tc>
          <w:tcPr>
            <w:tcW w:w="746" w:type="dxa"/>
            <w:tcBorders>
              <w:top w:val="nil"/>
              <w:left w:val="nil"/>
              <w:bottom w:val="nil"/>
              <w:right w:val="nil"/>
            </w:tcBorders>
            <w:shd w:val="clear" w:color="auto" w:fill="auto"/>
            <w:noWrap/>
            <w:vAlign w:val="bottom"/>
            <w:hideMark/>
          </w:tcPr>
          <w:p w14:paraId="10B24C7C" w14:textId="77777777" w:rsidR="00BC2ECF" w:rsidRPr="00BC2ECF" w:rsidRDefault="00BC2ECF" w:rsidP="00D06B5B">
            <w:pPr>
              <w:spacing w:before="60" w:after="60"/>
              <w:rPr>
                <w:rFonts w:cs="Open Sans"/>
                <w:b/>
                <w:bCs/>
                <w:sz w:val="18"/>
                <w:szCs w:val="18"/>
                <w:lang w:val="en-US"/>
              </w:rPr>
            </w:pPr>
          </w:p>
        </w:tc>
        <w:tc>
          <w:tcPr>
            <w:tcW w:w="1276" w:type="dxa"/>
            <w:tcBorders>
              <w:top w:val="nil"/>
              <w:left w:val="nil"/>
              <w:bottom w:val="nil"/>
              <w:right w:val="nil"/>
            </w:tcBorders>
            <w:shd w:val="clear" w:color="auto" w:fill="auto"/>
            <w:noWrap/>
            <w:vAlign w:val="bottom"/>
            <w:hideMark/>
          </w:tcPr>
          <w:p w14:paraId="232CF934" w14:textId="77777777" w:rsidR="00BC2ECF" w:rsidRPr="00BC2ECF" w:rsidRDefault="00BC2ECF" w:rsidP="00D06B5B">
            <w:pPr>
              <w:spacing w:before="60" w:after="60"/>
              <w:jc w:val="right"/>
              <w:rPr>
                <w:rFonts w:cs="Open Sans"/>
                <w:sz w:val="18"/>
                <w:szCs w:val="18"/>
                <w:lang w:val="en-US"/>
              </w:rPr>
            </w:pPr>
          </w:p>
        </w:tc>
        <w:tc>
          <w:tcPr>
            <w:tcW w:w="1365" w:type="dxa"/>
            <w:tcBorders>
              <w:top w:val="nil"/>
              <w:left w:val="nil"/>
              <w:bottom w:val="nil"/>
              <w:right w:val="nil"/>
            </w:tcBorders>
            <w:shd w:val="clear" w:color="auto" w:fill="auto"/>
            <w:noWrap/>
            <w:vAlign w:val="bottom"/>
            <w:hideMark/>
          </w:tcPr>
          <w:p w14:paraId="0F6116A9" w14:textId="77777777" w:rsidR="00BC2ECF" w:rsidRPr="00BC2ECF" w:rsidRDefault="00BC2ECF" w:rsidP="00D06B5B">
            <w:pPr>
              <w:spacing w:before="60" w:after="60"/>
              <w:jc w:val="right"/>
              <w:rPr>
                <w:rFonts w:cs="Open Sans"/>
                <w:sz w:val="18"/>
                <w:szCs w:val="18"/>
                <w:lang w:val="en-US"/>
              </w:rPr>
            </w:pPr>
          </w:p>
        </w:tc>
        <w:tc>
          <w:tcPr>
            <w:tcW w:w="903" w:type="dxa"/>
            <w:tcBorders>
              <w:top w:val="nil"/>
              <w:left w:val="nil"/>
              <w:bottom w:val="nil"/>
              <w:right w:val="nil"/>
            </w:tcBorders>
            <w:shd w:val="clear" w:color="auto" w:fill="auto"/>
            <w:noWrap/>
            <w:vAlign w:val="bottom"/>
            <w:hideMark/>
          </w:tcPr>
          <w:p w14:paraId="1AAF11E9" w14:textId="77777777" w:rsidR="00BC2ECF" w:rsidRPr="00BC2ECF" w:rsidRDefault="00BC2ECF" w:rsidP="00D06B5B">
            <w:pPr>
              <w:spacing w:before="60" w:after="60"/>
              <w:jc w:val="right"/>
              <w:rPr>
                <w:rFonts w:cs="Open Sans"/>
                <w:sz w:val="18"/>
                <w:szCs w:val="18"/>
                <w:lang w:val="en-US"/>
              </w:rPr>
            </w:pPr>
          </w:p>
        </w:tc>
        <w:tc>
          <w:tcPr>
            <w:tcW w:w="992" w:type="dxa"/>
            <w:tcBorders>
              <w:top w:val="nil"/>
              <w:left w:val="nil"/>
              <w:bottom w:val="nil"/>
              <w:right w:val="nil"/>
            </w:tcBorders>
            <w:shd w:val="clear" w:color="auto" w:fill="auto"/>
            <w:noWrap/>
            <w:vAlign w:val="bottom"/>
            <w:hideMark/>
          </w:tcPr>
          <w:p w14:paraId="494EDA2E" w14:textId="77777777" w:rsidR="00BC2ECF" w:rsidRPr="00BC2ECF" w:rsidRDefault="00BC2ECF" w:rsidP="00D06B5B">
            <w:pPr>
              <w:spacing w:before="60" w:after="60"/>
              <w:jc w:val="right"/>
              <w:rPr>
                <w:rFonts w:cs="Open Sans"/>
                <w:sz w:val="18"/>
                <w:szCs w:val="18"/>
                <w:lang w:val="en-US"/>
              </w:rPr>
            </w:pPr>
          </w:p>
        </w:tc>
        <w:tc>
          <w:tcPr>
            <w:tcW w:w="974" w:type="dxa"/>
            <w:tcBorders>
              <w:top w:val="nil"/>
              <w:left w:val="nil"/>
              <w:bottom w:val="nil"/>
              <w:right w:val="nil"/>
            </w:tcBorders>
            <w:shd w:val="clear" w:color="auto" w:fill="auto"/>
            <w:noWrap/>
            <w:vAlign w:val="bottom"/>
            <w:hideMark/>
          </w:tcPr>
          <w:p w14:paraId="7114FBF0" w14:textId="77777777" w:rsidR="00BC2ECF" w:rsidRPr="00BC2ECF" w:rsidRDefault="00BC2ECF" w:rsidP="00D06B5B">
            <w:pPr>
              <w:spacing w:before="60" w:after="60"/>
              <w:jc w:val="right"/>
              <w:rPr>
                <w:rFonts w:cs="Open Sans"/>
                <w:sz w:val="18"/>
                <w:szCs w:val="18"/>
                <w:lang w:val="en-US"/>
              </w:rPr>
            </w:pPr>
          </w:p>
        </w:tc>
        <w:tc>
          <w:tcPr>
            <w:tcW w:w="0" w:type="auto"/>
            <w:tcBorders>
              <w:top w:val="nil"/>
              <w:left w:val="nil"/>
              <w:bottom w:val="nil"/>
              <w:right w:val="nil"/>
            </w:tcBorders>
            <w:shd w:val="clear" w:color="auto" w:fill="auto"/>
            <w:noWrap/>
            <w:vAlign w:val="bottom"/>
            <w:hideMark/>
          </w:tcPr>
          <w:p w14:paraId="4D120F3D" w14:textId="77777777" w:rsidR="00BC2ECF" w:rsidRPr="00BC2ECF" w:rsidRDefault="00BC2ECF" w:rsidP="00D06B5B">
            <w:pPr>
              <w:spacing w:before="60" w:after="60"/>
              <w:jc w:val="right"/>
              <w:rPr>
                <w:rFonts w:cs="Open Sans"/>
                <w:sz w:val="18"/>
                <w:szCs w:val="18"/>
                <w:lang w:val="en-US"/>
              </w:rPr>
            </w:pPr>
          </w:p>
        </w:tc>
      </w:tr>
      <w:tr w:rsidR="00BC2ECF" w:rsidRPr="00BC2ECF" w14:paraId="71A31FE7" w14:textId="77777777" w:rsidTr="00E83BF7">
        <w:trPr>
          <w:trHeight w:val="240"/>
        </w:trPr>
        <w:tc>
          <w:tcPr>
            <w:tcW w:w="2656" w:type="dxa"/>
            <w:tcBorders>
              <w:top w:val="nil"/>
              <w:left w:val="nil"/>
              <w:bottom w:val="nil"/>
              <w:right w:val="nil"/>
            </w:tcBorders>
            <w:shd w:val="clear" w:color="auto" w:fill="auto"/>
            <w:vAlign w:val="bottom"/>
            <w:hideMark/>
          </w:tcPr>
          <w:p w14:paraId="3D1074EB" w14:textId="77777777" w:rsidR="00BC2ECF" w:rsidRPr="00BC2ECF" w:rsidRDefault="00BC2ECF" w:rsidP="00D06B5B">
            <w:pPr>
              <w:spacing w:before="60" w:after="60"/>
              <w:rPr>
                <w:rFonts w:cs="Open Sans"/>
                <w:sz w:val="18"/>
                <w:szCs w:val="18"/>
              </w:rPr>
            </w:pPr>
            <w:r w:rsidRPr="00BC2ECF">
              <w:rPr>
                <w:rFonts w:cs="Open Sans"/>
                <w:sz w:val="18"/>
                <w:szCs w:val="18"/>
              </w:rPr>
              <w:t>Gross book value</w:t>
            </w:r>
          </w:p>
        </w:tc>
        <w:tc>
          <w:tcPr>
            <w:tcW w:w="746" w:type="dxa"/>
            <w:tcBorders>
              <w:top w:val="nil"/>
              <w:left w:val="nil"/>
              <w:bottom w:val="nil"/>
              <w:right w:val="nil"/>
            </w:tcBorders>
            <w:shd w:val="clear" w:color="auto" w:fill="auto"/>
            <w:noWrap/>
            <w:vAlign w:val="bottom"/>
            <w:hideMark/>
          </w:tcPr>
          <w:p w14:paraId="3B6220AE" w14:textId="77777777" w:rsidR="00BC2ECF" w:rsidRPr="00BC2ECF" w:rsidRDefault="00BC2ECF" w:rsidP="00D06B5B">
            <w:pPr>
              <w:spacing w:before="60" w:after="60"/>
              <w:jc w:val="right"/>
              <w:rPr>
                <w:rFonts w:cs="Open Sans"/>
                <w:b/>
                <w:bCs/>
                <w:sz w:val="18"/>
                <w:szCs w:val="18"/>
              </w:rPr>
            </w:pPr>
            <w:r w:rsidRPr="00BC2ECF">
              <w:rPr>
                <w:rFonts w:cs="Open Sans"/>
                <w:b/>
                <w:bCs/>
                <w:sz w:val="18"/>
                <w:szCs w:val="18"/>
              </w:rPr>
              <w:t xml:space="preserve">5,951 </w:t>
            </w:r>
          </w:p>
        </w:tc>
        <w:tc>
          <w:tcPr>
            <w:tcW w:w="1276" w:type="dxa"/>
            <w:tcBorders>
              <w:top w:val="nil"/>
              <w:left w:val="nil"/>
              <w:bottom w:val="nil"/>
              <w:right w:val="nil"/>
            </w:tcBorders>
            <w:shd w:val="clear" w:color="auto" w:fill="auto"/>
            <w:noWrap/>
            <w:vAlign w:val="bottom"/>
            <w:hideMark/>
          </w:tcPr>
          <w:p w14:paraId="3E8C8DBA" w14:textId="77777777" w:rsidR="00BC2ECF" w:rsidRPr="00BC2ECF" w:rsidRDefault="00BC2ECF" w:rsidP="00D06B5B">
            <w:pPr>
              <w:spacing w:before="60" w:after="60"/>
              <w:jc w:val="right"/>
              <w:rPr>
                <w:rFonts w:cs="Open Sans"/>
                <w:b/>
                <w:bCs/>
                <w:sz w:val="18"/>
                <w:szCs w:val="18"/>
              </w:rPr>
            </w:pPr>
            <w:r w:rsidRPr="00BC2ECF">
              <w:rPr>
                <w:rFonts w:cs="Open Sans"/>
                <w:b/>
                <w:bCs/>
                <w:sz w:val="18"/>
                <w:szCs w:val="18"/>
              </w:rPr>
              <w:t xml:space="preserve">852 </w:t>
            </w:r>
          </w:p>
        </w:tc>
        <w:tc>
          <w:tcPr>
            <w:tcW w:w="1365" w:type="dxa"/>
            <w:tcBorders>
              <w:top w:val="nil"/>
              <w:left w:val="nil"/>
              <w:bottom w:val="nil"/>
              <w:right w:val="nil"/>
            </w:tcBorders>
            <w:shd w:val="clear" w:color="auto" w:fill="auto"/>
            <w:noWrap/>
            <w:vAlign w:val="bottom"/>
            <w:hideMark/>
          </w:tcPr>
          <w:p w14:paraId="3125DC3B" w14:textId="77777777" w:rsidR="00BC2ECF" w:rsidRPr="00BC2ECF" w:rsidRDefault="00BC2ECF" w:rsidP="00D06B5B">
            <w:pPr>
              <w:spacing w:before="60" w:after="60"/>
              <w:jc w:val="right"/>
              <w:rPr>
                <w:rFonts w:cs="Open Sans"/>
                <w:b/>
                <w:bCs/>
                <w:sz w:val="18"/>
                <w:szCs w:val="18"/>
              </w:rPr>
            </w:pPr>
            <w:r w:rsidRPr="00BC2ECF">
              <w:rPr>
                <w:rFonts w:cs="Open Sans"/>
                <w:b/>
                <w:bCs/>
                <w:sz w:val="18"/>
                <w:szCs w:val="18"/>
              </w:rPr>
              <w:t xml:space="preserve">5 </w:t>
            </w:r>
          </w:p>
        </w:tc>
        <w:tc>
          <w:tcPr>
            <w:tcW w:w="903" w:type="dxa"/>
            <w:tcBorders>
              <w:top w:val="nil"/>
              <w:left w:val="nil"/>
              <w:bottom w:val="nil"/>
              <w:right w:val="nil"/>
            </w:tcBorders>
            <w:shd w:val="clear" w:color="auto" w:fill="auto"/>
            <w:noWrap/>
            <w:vAlign w:val="bottom"/>
            <w:hideMark/>
          </w:tcPr>
          <w:p w14:paraId="147E9E1A" w14:textId="77777777" w:rsidR="00BC2ECF" w:rsidRPr="00BC2ECF" w:rsidRDefault="00BC2ECF" w:rsidP="00D06B5B">
            <w:pPr>
              <w:spacing w:before="60" w:after="60"/>
              <w:jc w:val="right"/>
              <w:rPr>
                <w:rFonts w:cs="Open Sans"/>
                <w:b/>
                <w:bCs/>
                <w:sz w:val="18"/>
                <w:szCs w:val="18"/>
              </w:rPr>
            </w:pPr>
            <w:r w:rsidRPr="00BC2ECF">
              <w:rPr>
                <w:rFonts w:cs="Open Sans"/>
                <w:b/>
                <w:bCs/>
                <w:sz w:val="18"/>
                <w:szCs w:val="18"/>
              </w:rPr>
              <w:t xml:space="preserve">149 </w:t>
            </w:r>
          </w:p>
        </w:tc>
        <w:tc>
          <w:tcPr>
            <w:tcW w:w="992" w:type="dxa"/>
            <w:tcBorders>
              <w:top w:val="nil"/>
              <w:left w:val="nil"/>
              <w:bottom w:val="nil"/>
              <w:right w:val="nil"/>
            </w:tcBorders>
            <w:shd w:val="clear" w:color="auto" w:fill="auto"/>
            <w:noWrap/>
            <w:vAlign w:val="bottom"/>
            <w:hideMark/>
          </w:tcPr>
          <w:p w14:paraId="5883F6AE" w14:textId="77777777" w:rsidR="00BC2ECF" w:rsidRPr="00BC2ECF" w:rsidRDefault="00BC2ECF" w:rsidP="00D06B5B">
            <w:pPr>
              <w:spacing w:before="60" w:after="60"/>
              <w:jc w:val="right"/>
              <w:rPr>
                <w:rFonts w:cs="Open Sans"/>
                <w:b/>
                <w:bCs/>
                <w:sz w:val="18"/>
                <w:szCs w:val="18"/>
              </w:rPr>
            </w:pPr>
            <w:r w:rsidRPr="00BC2ECF">
              <w:rPr>
                <w:rFonts w:cs="Open Sans"/>
                <w:b/>
                <w:bCs/>
                <w:sz w:val="18"/>
                <w:szCs w:val="18"/>
              </w:rPr>
              <w:t xml:space="preserve">2,407 </w:t>
            </w:r>
          </w:p>
        </w:tc>
        <w:tc>
          <w:tcPr>
            <w:tcW w:w="974" w:type="dxa"/>
            <w:tcBorders>
              <w:top w:val="nil"/>
              <w:left w:val="nil"/>
              <w:bottom w:val="nil"/>
              <w:right w:val="nil"/>
            </w:tcBorders>
            <w:shd w:val="clear" w:color="auto" w:fill="auto"/>
            <w:noWrap/>
            <w:vAlign w:val="bottom"/>
            <w:hideMark/>
          </w:tcPr>
          <w:p w14:paraId="599B43A1" w14:textId="77777777" w:rsidR="00BC2ECF" w:rsidRPr="00BC2ECF" w:rsidRDefault="00BC2ECF" w:rsidP="00D06B5B">
            <w:pPr>
              <w:spacing w:before="60" w:after="60"/>
              <w:jc w:val="right"/>
              <w:rPr>
                <w:rFonts w:cs="Open Sans"/>
                <w:b/>
                <w:bCs/>
                <w:sz w:val="18"/>
                <w:szCs w:val="18"/>
              </w:rPr>
            </w:pPr>
            <w:r w:rsidRPr="00BC2ECF">
              <w:rPr>
                <w:rFonts w:cs="Open Sans"/>
                <w:b/>
                <w:bCs/>
                <w:sz w:val="18"/>
                <w:szCs w:val="18"/>
              </w:rPr>
              <w:t xml:space="preserve"> -</w:t>
            </w:r>
          </w:p>
        </w:tc>
        <w:tc>
          <w:tcPr>
            <w:tcW w:w="0" w:type="auto"/>
            <w:tcBorders>
              <w:top w:val="nil"/>
              <w:left w:val="nil"/>
              <w:bottom w:val="nil"/>
              <w:right w:val="nil"/>
            </w:tcBorders>
            <w:shd w:val="clear" w:color="auto" w:fill="auto"/>
            <w:noWrap/>
            <w:vAlign w:val="bottom"/>
            <w:hideMark/>
          </w:tcPr>
          <w:p w14:paraId="347E7033" w14:textId="77777777" w:rsidR="00BC2ECF" w:rsidRPr="00BC2ECF" w:rsidRDefault="00BC2ECF" w:rsidP="00D06B5B">
            <w:pPr>
              <w:spacing w:before="60" w:after="60"/>
              <w:jc w:val="right"/>
              <w:rPr>
                <w:rFonts w:cs="Open Sans"/>
                <w:b/>
                <w:bCs/>
                <w:sz w:val="18"/>
                <w:szCs w:val="18"/>
              </w:rPr>
            </w:pPr>
            <w:r w:rsidRPr="00BC2ECF">
              <w:rPr>
                <w:rFonts w:cs="Open Sans"/>
                <w:b/>
                <w:bCs/>
                <w:sz w:val="18"/>
                <w:szCs w:val="18"/>
              </w:rPr>
              <w:t xml:space="preserve">9,364 </w:t>
            </w:r>
          </w:p>
        </w:tc>
      </w:tr>
      <w:tr w:rsidR="00BC2ECF" w:rsidRPr="00BC2ECF" w14:paraId="03384DD2" w14:textId="77777777" w:rsidTr="00E83BF7">
        <w:trPr>
          <w:trHeight w:val="240"/>
        </w:trPr>
        <w:tc>
          <w:tcPr>
            <w:tcW w:w="2656" w:type="dxa"/>
            <w:tcBorders>
              <w:top w:val="nil"/>
              <w:left w:val="nil"/>
              <w:bottom w:val="nil"/>
              <w:right w:val="nil"/>
            </w:tcBorders>
            <w:shd w:val="clear" w:color="auto" w:fill="auto"/>
            <w:vAlign w:val="bottom"/>
            <w:hideMark/>
          </w:tcPr>
          <w:p w14:paraId="1A0BD6C8" w14:textId="77777777" w:rsidR="00BC2ECF" w:rsidRPr="00BC2ECF" w:rsidRDefault="00BC2ECF" w:rsidP="00D06B5B">
            <w:pPr>
              <w:spacing w:before="60" w:after="60"/>
              <w:rPr>
                <w:rFonts w:cs="Open Sans"/>
                <w:sz w:val="18"/>
                <w:szCs w:val="18"/>
                <w:lang w:val="en-US"/>
              </w:rPr>
            </w:pPr>
            <w:r w:rsidRPr="00BC2ECF">
              <w:rPr>
                <w:rFonts w:cs="Open Sans"/>
                <w:sz w:val="18"/>
                <w:szCs w:val="18"/>
                <w:lang w:val="en-US"/>
              </w:rPr>
              <w:t>Accumulated depreciation, amortisation and impairment</w:t>
            </w:r>
          </w:p>
        </w:tc>
        <w:tc>
          <w:tcPr>
            <w:tcW w:w="746" w:type="dxa"/>
            <w:tcBorders>
              <w:top w:val="nil"/>
              <w:left w:val="nil"/>
              <w:bottom w:val="nil"/>
              <w:right w:val="nil"/>
            </w:tcBorders>
            <w:shd w:val="clear" w:color="auto" w:fill="auto"/>
            <w:noWrap/>
            <w:vAlign w:val="bottom"/>
            <w:hideMark/>
          </w:tcPr>
          <w:p w14:paraId="533B85DB" w14:textId="77777777" w:rsidR="00BC2ECF" w:rsidRPr="00BC2ECF" w:rsidRDefault="00BC2ECF" w:rsidP="00D06B5B">
            <w:pPr>
              <w:spacing w:before="60" w:after="60"/>
              <w:jc w:val="right"/>
              <w:rPr>
                <w:rFonts w:cs="Open Sans"/>
                <w:b/>
                <w:bCs/>
                <w:sz w:val="18"/>
                <w:szCs w:val="18"/>
              </w:rPr>
            </w:pPr>
            <w:r w:rsidRPr="00BC2ECF">
              <w:rPr>
                <w:rFonts w:cs="Open Sans"/>
                <w:b/>
                <w:bCs/>
                <w:sz w:val="18"/>
                <w:szCs w:val="18"/>
              </w:rPr>
              <w:t>(2,975)</w:t>
            </w:r>
          </w:p>
        </w:tc>
        <w:tc>
          <w:tcPr>
            <w:tcW w:w="1276" w:type="dxa"/>
            <w:tcBorders>
              <w:top w:val="nil"/>
              <w:left w:val="nil"/>
              <w:bottom w:val="nil"/>
              <w:right w:val="nil"/>
            </w:tcBorders>
            <w:shd w:val="clear" w:color="auto" w:fill="auto"/>
            <w:noWrap/>
            <w:vAlign w:val="bottom"/>
            <w:hideMark/>
          </w:tcPr>
          <w:p w14:paraId="2D8AFC2D" w14:textId="77777777" w:rsidR="00BC2ECF" w:rsidRPr="00BC2ECF" w:rsidRDefault="00BC2ECF" w:rsidP="00D06B5B">
            <w:pPr>
              <w:spacing w:before="60" w:after="60"/>
              <w:jc w:val="right"/>
              <w:rPr>
                <w:rFonts w:cs="Open Sans"/>
                <w:b/>
                <w:bCs/>
                <w:sz w:val="18"/>
                <w:szCs w:val="18"/>
              </w:rPr>
            </w:pPr>
            <w:r w:rsidRPr="00BC2ECF">
              <w:rPr>
                <w:rFonts w:cs="Open Sans"/>
                <w:b/>
                <w:bCs/>
                <w:sz w:val="18"/>
                <w:szCs w:val="18"/>
              </w:rPr>
              <w:t xml:space="preserve"> -</w:t>
            </w:r>
          </w:p>
        </w:tc>
        <w:tc>
          <w:tcPr>
            <w:tcW w:w="1365" w:type="dxa"/>
            <w:tcBorders>
              <w:top w:val="nil"/>
              <w:left w:val="nil"/>
              <w:bottom w:val="nil"/>
              <w:right w:val="nil"/>
            </w:tcBorders>
            <w:shd w:val="clear" w:color="auto" w:fill="auto"/>
            <w:noWrap/>
            <w:vAlign w:val="bottom"/>
            <w:hideMark/>
          </w:tcPr>
          <w:p w14:paraId="47F9071D" w14:textId="77777777" w:rsidR="00BC2ECF" w:rsidRPr="00BC2ECF" w:rsidRDefault="00BC2ECF" w:rsidP="00D06B5B">
            <w:pPr>
              <w:spacing w:before="60" w:after="60"/>
              <w:jc w:val="right"/>
              <w:rPr>
                <w:rFonts w:cs="Open Sans"/>
                <w:b/>
                <w:bCs/>
                <w:sz w:val="18"/>
                <w:szCs w:val="18"/>
              </w:rPr>
            </w:pPr>
            <w:r w:rsidRPr="00BC2ECF">
              <w:rPr>
                <w:rFonts w:cs="Open Sans"/>
                <w:b/>
                <w:bCs/>
                <w:sz w:val="18"/>
                <w:szCs w:val="18"/>
              </w:rPr>
              <w:t>-</w:t>
            </w:r>
          </w:p>
        </w:tc>
        <w:tc>
          <w:tcPr>
            <w:tcW w:w="903" w:type="dxa"/>
            <w:tcBorders>
              <w:top w:val="nil"/>
              <w:left w:val="nil"/>
              <w:bottom w:val="nil"/>
              <w:right w:val="nil"/>
            </w:tcBorders>
            <w:shd w:val="clear" w:color="auto" w:fill="auto"/>
            <w:noWrap/>
            <w:vAlign w:val="bottom"/>
            <w:hideMark/>
          </w:tcPr>
          <w:p w14:paraId="3792C94A" w14:textId="77777777" w:rsidR="00BC2ECF" w:rsidRPr="00BC2ECF" w:rsidRDefault="00BC2ECF" w:rsidP="00D06B5B">
            <w:pPr>
              <w:spacing w:before="60" w:after="60"/>
              <w:jc w:val="right"/>
              <w:rPr>
                <w:rFonts w:cs="Open Sans"/>
                <w:b/>
                <w:bCs/>
                <w:sz w:val="18"/>
                <w:szCs w:val="18"/>
              </w:rPr>
            </w:pPr>
            <w:r w:rsidRPr="00BC2ECF">
              <w:rPr>
                <w:rFonts w:cs="Open Sans"/>
                <w:b/>
                <w:bCs/>
                <w:sz w:val="18"/>
                <w:szCs w:val="18"/>
              </w:rPr>
              <w:t xml:space="preserve"> -</w:t>
            </w:r>
          </w:p>
        </w:tc>
        <w:tc>
          <w:tcPr>
            <w:tcW w:w="992" w:type="dxa"/>
            <w:tcBorders>
              <w:top w:val="nil"/>
              <w:left w:val="nil"/>
              <w:bottom w:val="nil"/>
              <w:right w:val="nil"/>
            </w:tcBorders>
            <w:shd w:val="clear" w:color="auto" w:fill="auto"/>
            <w:noWrap/>
            <w:vAlign w:val="bottom"/>
            <w:hideMark/>
          </w:tcPr>
          <w:p w14:paraId="1540E8FD" w14:textId="77777777" w:rsidR="00BC2ECF" w:rsidRPr="00BC2ECF" w:rsidRDefault="00BC2ECF" w:rsidP="00D06B5B">
            <w:pPr>
              <w:spacing w:before="60" w:after="60"/>
              <w:jc w:val="right"/>
              <w:rPr>
                <w:rFonts w:cs="Open Sans"/>
                <w:b/>
                <w:bCs/>
                <w:sz w:val="18"/>
                <w:szCs w:val="18"/>
              </w:rPr>
            </w:pPr>
            <w:r w:rsidRPr="00BC2ECF">
              <w:rPr>
                <w:rFonts w:cs="Open Sans"/>
                <w:b/>
                <w:bCs/>
                <w:sz w:val="18"/>
                <w:szCs w:val="18"/>
              </w:rPr>
              <w:t>(1,595)</w:t>
            </w:r>
          </w:p>
        </w:tc>
        <w:tc>
          <w:tcPr>
            <w:tcW w:w="974" w:type="dxa"/>
            <w:tcBorders>
              <w:top w:val="nil"/>
              <w:left w:val="nil"/>
              <w:bottom w:val="nil"/>
              <w:right w:val="nil"/>
            </w:tcBorders>
            <w:shd w:val="clear" w:color="auto" w:fill="auto"/>
            <w:noWrap/>
            <w:vAlign w:val="bottom"/>
            <w:hideMark/>
          </w:tcPr>
          <w:p w14:paraId="7636E1DC" w14:textId="77777777" w:rsidR="00BC2ECF" w:rsidRPr="00BC2ECF" w:rsidRDefault="00BC2ECF" w:rsidP="00D06B5B">
            <w:pPr>
              <w:spacing w:before="60" w:after="60"/>
              <w:jc w:val="right"/>
              <w:rPr>
                <w:rFonts w:cs="Open Sans"/>
                <w:b/>
                <w:bCs/>
                <w:sz w:val="18"/>
                <w:szCs w:val="18"/>
              </w:rPr>
            </w:pPr>
            <w:r w:rsidRPr="00BC2ECF">
              <w:rPr>
                <w:rFonts w:cs="Open Sans"/>
                <w:b/>
                <w:bCs/>
                <w:sz w:val="18"/>
                <w:szCs w:val="18"/>
              </w:rPr>
              <w:t xml:space="preserve"> -</w:t>
            </w:r>
          </w:p>
        </w:tc>
        <w:tc>
          <w:tcPr>
            <w:tcW w:w="0" w:type="auto"/>
            <w:tcBorders>
              <w:top w:val="nil"/>
              <w:left w:val="nil"/>
              <w:bottom w:val="nil"/>
              <w:right w:val="nil"/>
            </w:tcBorders>
            <w:shd w:val="clear" w:color="auto" w:fill="auto"/>
            <w:noWrap/>
            <w:vAlign w:val="bottom"/>
            <w:hideMark/>
          </w:tcPr>
          <w:p w14:paraId="3283BEB7" w14:textId="77777777" w:rsidR="00BC2ECF" w:rsidRPr="00BC2ECF" w:rsidRDefault="00BC2ECF" w:rsidP="00D06B5B">
            <w:pPr>
              <w:spacing w:before="60" w:after="60"/>
              <w:jc w:val="right"/>
              <w:rPr>
                <w:rFonts w:cs="Open Sans"/>
                <w:b/>
                <w:bCs/>
                <w:sz w:val="18"/>
                <w:szCs w:val="18"/>
              </w:rPr>
            </w:pPr>
            <w:r w:rsidRPr="00BC2ECF">
              <w:rPr>
                <w:rFonts w:cs="Open Sans"/>
                <w:b/>
                <w:bCs/>
                <w:sz w:val="18"/>
                <w:szCs w:val="18"/>
              </w:rPr>
              <w:t>(4,571)</w:t>
            </w:r>
          </w:p>
        </w:tc>
      </w:tr>
      <w:tr w:rsidR="00BC2ECF" w:rsidRPr="00BC2ECF" w14:paraId="5C00B1A4" w14:textId="77777777" w:rsidTr="00E83BF7">
        <w:trPr>
          <w:trHeight w:val="240"/>
        </w:trPr>
        <w:tc>
          <w:tcPr>
            <w:tcW w:w="2656" w:type="dxa"/>
            <w:tcBorders>
              <w:top w:val="single" w:sz="4" w:space="0" w:color="auto"/>
              <w:left w:val="nil"/>
              <w:bottom w:val="single" w:sz="4" w:space="0" w:color="auto"/>
              <w:right w:val="nil"/>
            </w:tcBorders>
            <w:shd w:val="clear" w:color="auto" w:fill="auto"/>
            <w:vAlign w:val="bottom"/>
            <w:hideMark/>
          </w:tcPr>
          <w:p w14:paraId="220E34E0" w14:textId="77777777" w:rsidR="00BC2ECF" w:rsidRPr="00BC2ECF" w:rsidRDefault="00BC2ECF" w:rsidP="00D06B5B">
            <w:pPr>
              <w:spacing w:before="60" w:after="60"/>
              <w:rPr>
                <w:rFonts w:cs="Open Sans"/>
                <w:b/>
                <w:bCs/>
                <w:sz w:val="18"/>
                <w:szCs w:val="18"/>
              </w:rPr>
            </w:pPr>
            <w:r w:rsidRPr="00BC2ECF">
              <w:rPr>
                <w:rFonts w:cs="Open Sans"/>
                <w:b/>
                <w:bCs/>
                <w:sz w:val="18"/>
                <w:szCs w:val="18"/>
              </w:rPr>
              <w:t>Total as at 30</w:t>
            </w:r>
            <w:r w:rsidRPr="00BC2ECF">
              <w:rPr>
                <w:rFonts w:cs="Open Sans"/>
                <w:sz w:val="18"/>
                <w:szCs w:val="18"/>
              </w:rPr>
              <w:t xml:space="preserve"> </w:t>
            </w:r>
            <w:r w:rsidRPr="00BC2ECF">
              <w:rPr>
                <w:rFonts w:cs="Open Sans"/>
                <w:b/>
                <w:bCs/>
                <w:sz w:val="18"/>
                <w:szCs w:val="18"/>
              </w:rPr>
              <w:t>June 2020</w:t>
            </w:r>
          </w:p>
        </w:tc>
        <w:tc>
          <w:tcPr>
            <w:tcW w:w="746" w:type="dxa"/>
            <w:tcBorders>
              <w:top w:val="single" w:sz="4" w:space="0" w:color="auto"/>
              <w:left w:val="nil"/>
              <w:bottom w:val="single" w:sz="4" w:space="0" w:color="auto"/>
              <w:right w:val="nil"/>
            </w:tcBorders>
            <w:shd w:val="clear" w:color="auto" w:fill="auto"/>
            <w:noWrap/>
            <w:vAlign w:val="bottom"/>
            <w:hideMark/>
          </w:tcPr>
          <w:p w14:paraId="160F4913" w14:textId="77777777" w:rsidR="00BC2ECF" w:rsidRPr="00BC2ECF" w:rsidRDefault="00BC2ECF" w:rsidP="00D06B5B">
            <w:pPr>
              <w:spacing w:before="60" w:after="60"/>
              <w:jc w:val="right"/>
              <w:rPr>
                <w:rFonts w:cs="Open Sans"/>
                <w:b/>
                <w:bCs/>
                <w:sz w:val="18"/>
                <w:szCs w:val="18"/>
              </w:rPr>
            </w:pPr>
            <w:r w:rsidRPr="00BC2ECF">
              <w:rPr>
                <w:rFonts w:cs="Open Sans"/>
                <w:b/>
                <w:bCs/>
                <w:sz w:val="18"/>
                <w:szCs w:val="18"/>
              </w:rPr>
              <w:t xml:space="preserve">2,975 </w:t>
            </w:r>
          </w:p>
        </w:tc>
        <w:tc>
          <w:tcPr>
            <w:tcW w:w="1276" w:type="dxa"/>
            <w:tcBorders>
              <w:top w:val="single" w:sz="4" w:space="0" w:color="auto"/>
              <w:left w:val="nil"/>
              <w:bottom w:val="single" w:sz="4" w:space="0" w:color="auto"/>
              <w:right w:val="nil"/>
            </w:tcBorders>
            <w:shd w:val="clear" w:color="auto" w:fill="auto"/>
            <w:noWrap/>
            <w:vAlign w:val="bottom"/>
            <w:hideMark/>
          </w:tcPr>
          <w:p w14:paraId="63732442" w14:textId="77777777" w:rsidR="00BC2ECF" w:rsidRPr="00BC2ECF" w:rsidRDefault="00BC2ECF" w:rsidP="00D06B5B">
            <w:pPr>
              <w:spacing w:before="60" w:after="60"/>
              <w:jc w:val="right"/>
              <w:rPr>
                <w:rFonts w:cs="Open Sans"/>
                <w:b/>
                <w:bCs/>
                <w:sz w:val="18"/>
                <w:szCs w:val="18"/>
              </w:rPr>
            </w:pPr>
            <w:r w:rsidRPr="00BC2ECF">
              <w:rPr>
                <w:rFonts w:cs="Open Sans"/>
                <w:b/>
                <w:bCs/>
                <w:sz w:val="18"/>
                <w:szCs w:val="18"/>
              </w:rPr>
              <w:t xml:space="preserve">852 </w:t>
            </w:r>
          </w:p>
        </w:tc>
        <w:tc>
          <w:tcPr>
            <w:tcW w:w="1365" w:type="dxa"/>
            <w:tcBorders>
              <w:top w:val="single" w:sz="4" w:space="0" w:color="auto"/>
              <w:left w:val="nil"/>
              <w:bottom w:val="single" w:sz="4" w:space="0" w:color="auto"/>
              <w:right w:val="nil"/>
            </w:tcBorders>
            <w:shd w:val="clear" w:color="auto" w:fill="auto"/>
            <w:noWrap/>
            <w:vAlign w:val="bottom"/>
            <w:hideMark/>
          </w:tcPr>
          <w:p w14:paraId="5342E752" w14:textId="77777777" w:rsidR="00BC2ECF" w:rsidRPr="00BC2ECF" w:rsidRDefault="00BC2ECF" w:rsidP="00D06B5B">
            <w:pPr>
              <w:spacing w:before="60" w:after="60"/>
              <w:jc w:val="right"/>
              <w:rPr>
                <w:rFonts w:cs="Open Sans"/>
                <w:b/>
                <w:bCs/>
                <w:sz w:val="18"/>
                <w:szCs w:val="18"/>
              </w:rPr>
            </w:pPr>
            <w:r w:rsidRPr="00BC2ECF">
              <w:rPr>
                <w:rFonts w:cs="Open Sans"/>
                <w:b/>
                <w:bCs/>
                <w:sz w:val="18"/>
                <w:szCs w:val="18"/>
              </w:rPr>
              <w:t xml:space="preserve">5 </w:t>
            </w:r>
          </w:p>
        </w:tc>
        <w:tc>
          <w:tcPr>
            <w:tcW w:w="903" w:type="dxa"/>
            <w:tcBorders>
              <w:top w:val="single" w:sz="4" w:space="0" w:color="auto"/>
              <w:left w:val="nil"/>
              <w:bottom w:val="single" w:sz="4" w:space="0" w:color="auto"/>
              <w:right w:val="nil"/>
            </w:tcBorders>
            <w:shd w:val="clear" w:color="auto" w:fill="auto"/>
            <w:noWrap/>
            <w:vAlign w:val="bottom"/>
            <w:hideMark/>
          </w:tcPr>
          <w:p w14:paraId="48B10B7B" w14:textId="77777777" w:rsidR="00BC2ECF" w:rsidRPr="00BC2ECF" w:rsidRDefault="00BC2ECF" w:rsidP="00D06B5B">
            <w:pPr>
              <w:spacing w:before="60" w:after="60"/>
              <w:jc w:val="right"/>
              <w:rPr>
                <w:rFonts w:cs="Open Sans"/>
                <w:b/>
                <w:bCs/>
                <w:sz w:val="18"/>
                <w:szCs w:val="18"/>
              </w:rPr>
            </w:pPr>
            <w:r w:rsidRPr="00BC2ECF">
              <w:rPr>
                <w:rFonts w:cs="Open Sans"/>
                <w:b/>
                <w:bCs/>
                <w:sz w:val="18"/>
                <w:szCs w:val="18"/>
              </w:rPr>
              <w:t xml:space="preserve">149 </w:t>
            </w:r>
          </w:p>
        </w:tc>
        <w:tc>
          <w:tcPr>
            <w:tcW w:w="992" w:type="dxa"/>
            <w:tcBorders>
              <w:top w:val="single" w:sz="4" w:space="0" w:color="auto"/>
              <w:left w:val="nil"/>
              <w:bottom w:val="single" w:sz="4" w:space="0" w:color="auto"/>
              <w:right w:val="nil"/>
            </w:tcBorders>
            <w:shd w:val="clear" w:color="auto" w:fill="auto"/>
            <w:noWrap/>
            <w:vAlign w:val="bottom"/>
            <w:hideMark/>
          </w:tcPr>
          <w:p w14:paraId="4B124D97" w14:textId="77777777" w:rsidR="00BC2ECF" w:rsidRPr="00BC2ECF" w:rsidRDefault="00BC2ECF" w:rsidP="00D06B5B">
            <w:pPr>
              <w:spacing w:before="60" w:after="60"/>
              <w:jc w:val="right"/>
              <w:rPr>
                <w:rFonts w:cs="Open Sans"/>
                <w:b/>
                <w:bCs/>
                <w:sz w:val="18"/>
                <w:szCs w:val="18"/>
              </w:rPr>
            </w:pPr>
            <w:r w:rsidRPr="00BC2ECF">
              <w:rPr>
                <w:rFonts w:cs="Open Sans"/>
                <w:b/>
                <w:bCs/>
                <w:sz w:val="18"/>
                <w:szCs w:val="18"/>
              </w:rPr>
              <w:t xml:space="preserve">812 </w:t>
            </w:r>
          </w:p>
        </w:tc>
        <w:tc>
          <w:tcPr>
            <w:tcW w:w="974" w:type="dxa"/>
            <w:tcBorders>
              <w:top w:val="single" w:sz="4" w:space="0" w:color="auto"/>
              <w:left w:val="nil"/>
              <w:bottom w:val="single" w:sz="4" w:space="0" w:color="auto"/>
              <w:right w:val="nil"/>
            </w:tcBorders>
            <w:shd w:val="clear" w:color="auto" w:fill="auto"/>
            <w:noWrap/>
            <w:vAlign w:val="bottom"/>
            <w:hideMark/>
          </w:tcPr>
          <w:p w14:paraId="183786E1" w14:textId="77777777" w:rsidR="00BC2ECF" w:rsidRPr="00BC2ECF" w:rsidRDefault="00BC2ECF" w:rsidP="00D06B5B">
            <w:pPr>
              <w:spacing w:before="60" w:after="60"/>
              <w:jc w:val="right"/>
              <w:rPr>
                <w:rFonts w:cs="Open Sans"/>
                <w:b/>
                <w:bCs/>
                <w:sz w:val="18"/>
                <w:szCs w:val="18"/>
              </w:rPr>
            </w:pPr>
            <w:r w:rsidRPr="00BC2ECF">
              <w:rPr>
                <w:rFonts w:cs="Open Sans"/>
                <w:b/>
                <w:bCs/>
                <w:sz w:val="18"/>
                <w:szCs w:val="18"/>
              </w:rPr>
              <w:t xml:space="preserve"> -</w:t>
            </w:r>
          </w:p>
        </w:tc>
        <w:tc>
          <w:tcPr>
            <w:tcW w:w="0" w:type="auto"/>
            <w:tcBorders>
              <w:top w:val="single" w:sz="4" w:space="0" w:color="auto"/>
              <w:left w:val="nil"/>
              <w:bottom w:val="single" w:sz="4" w:space="0" w:color="auto"/>
              <w:right w:val="nil"/>
            </w:tcBorders>
            <w:shd w:val="clear" w:color="auto" w:fill="auto"/>
            <w:noWrap/>
            <w:vAlign w:val="bottom"/>
            <w:hideMark/>
          </w:tcPr>
          <w:p w14:paraId="253E243B" w14:textId="77777777" w:rsidR="00BC2ECF" w:rsidRPr="00BC2ECF" w:rsidRDefault="00BC2ECF" w:rsidP="00D06B5B">
            <w:pPr>
              <w:spacing w:before="60" w:after="60"/>
              <w:jc w:val="right"/>
              <w:rPr>
                <w:rFonts w:cs="Open Sans"/>
                <w:b/>
                <w:bCs/>
                <w:sz w:val="18"/>
                <w:szCs w:val="18"/>
              </w:rPr>
            </w:pPr>
            <w:r w:rsidRPr="00BC2ECF">
              <w:rPr>
                <w:rFonts w:cs="Open Sans"/>
                <w:b/>
                <w:bCs/>
                <w:sz w:val="18"/>
                <w:szCs w:val="18"/>
              </w:rPr>
              <w:t xml:space="preserve">4,794 </w:t>
            </w:r>
          </w:p>
        </w:tc>
      </w:tr>
      <w:tr w:rsidR="00BC2ECF" w:rsidRPr="00BC2ECF" w14:paraId="612EF34C" w14:textId="77777777" w:rsidTr="00E83BF7">
        <w:trPr>
          <w:trHeight w:val="240"/>
        </w:trPr>
        <w:tc>
          <w:tcPr>
            <w:tcW w:w="2656" w:type="dxa"/>
            <w:tcBorders>
              <w:top w:val="single" w:sz="4" w:space="0" w:color="auto"/>
              <w:left w:val="nil"/>
              <w:bottom w:val="single" w:sz="4" w:space="0" w:color="auto"/>
              <w:right w:val="nil"/>
            </w:tcBorders>
            <w:shd w:val="clear" w:color="auto" w:fill="auto"/>
            <w:vAlign w:val="bottom"/>
            <w:hideMark/>
          </w:tcPr>
          <w:p w14:paraId="21ABC1FD" w14:textId="77777777" w:rsidR="00BC2ECF" w:rsidRPr="00BC2ECF" w:rsidRDefault="00BC2ECF" w:rsidP="00D06B5B">
            <w:pPr>
              <w:spacing w:before="60" w:after="60"/>
              <w:rPr>
                <w:rFonts w:cs="Open Sans"/>
                <w:b/>
                <w:bCs/>
                <w:sz w:val="18"/>
                <w:szCs w:val="18"/>
                <w:lang w:val="en-US"/>
              </w:rPr>
            </w:pPr>
            <w:r w:rsidRPr="00BC2ECF">
              <w:rPr>
                <w:rFonts w:cs="Open Sans"/>
                <w:b/>
                <w:bCs/>
                <w:sz w:val="18"/>
                <w:szCs w:val="18"/>
                <w:lang w:val="en-US"/>
              </w:rPr>
              <w:t>Carrying amount of right-of-use assets</w:t>
            </w:r>
          </w:p>
        </w:tc>
        <w:tc>
          <w:tcPr>
            <w:tcW w:w="746" w:type="dxa"/>
            <w:tcBorders>
              <w:top w:val="single" w:sz="4" w:space="0" w:color="auto"/>
              <w:left w:val="nil"/>
              <w:bottom w:val="single" w:sz="4" w:space="0" w:color="auto"/>
              <w:right w:val="nil"/>
            </w:tcBorders>
            <w:shd w:val="clear" w:color="auto" w:fill="auto"/>
            <w:noWrap/>
            <w:vAlign w:val="bottom"/>
            <w:hideMark/>
          </w:tcPr>
          <w:p w14:paraId="553DBF7B" w14:textId="77777777" w:rsidR="00BC2ECF" w:rsidRPr="00BC2ECF" w:rsidRDefault="00BC2ECF" w:rsidP="00D06B5B">
            <w:pPr>
              <w:spacing w:before="60" w:after="60"/>
              <w:jc w:val="right"/>
              <w:rPr>
                <w:rFonts w:cs="Open Sans"/>
                <w:b/>
                <w:bCs/>
                <w:sz w:val="18"/>
                <w:szCs w:val="18"/>
              </w:rPr>
            </w:pPr>
            <w:r w:rsidRPr="00BC2ECF">
              <w:rPr>
                <w:rFonts w:cs="Open Sans"/>
                <w:b/>
                <w:bCs/>
                <w:sz w:val="18"/>
                <w:szCs w:val="18"/>
              </w:rPr>
              <w:t xml:space="preserve">2,975 </w:t>
            </w:r>
          </w:p>
        </w:tc>
        <w:tc>
          <w:tcPr>
            <w:tcW w:w="1276" w:type="dxa"/>
            <w:tcBorders>
              <w:top w:val="single" w:sz="4" w:space="0" w:color="auto"/>
              <w:left w:val="nil"/>
              <w:bottom w:val="single" w:sz="4" w:space="0" w:color="auto"/>
              <w:right w:val="nil"/>
            </w:tcBorders>
            <w:shd w:val="clear" w:color="auto" w:fill="auto"/>
            <w:noWrap/>
            <w:vAlign w:val="bottom"/>
            <w:hideMark/>
          </w:tcPr>
          <w:p w14:paraId="3CE7B0D8" w14:textId="77777777" w:rsidR="00BC2ECF" w:rsidRPr="00BC2ECF" w:rsidRDefault="00BC2ECF" w:rsidP="00D06B5B">
            <w:pPr>
              <w:spacing w:before="60" w:after="60"/>
              <w:jc w:val="right"/>
              <w:rPr>
                <w:rFonts w:cs="Open Sans"/>
                <w:b/>
                <w:bCs/>
                <w:sz w:val="18"/>
                <w:szCs w:val="18"/>
              </w:rPr>
            </w:pPr>
            <w:r w:rsidRPr="00BC2ECF">
              <w:rPr>
                <w:rFonts w:cs="Open Sans"/>
                <w:b/>
                <w:bCs/>
                <w:sz w:val="18"/>
                <w:szCs w:val="18"/>
              </w:rPr>
              <w:t xml:space="preserve"> -</w:t>
            </w:r>
          </w:p>
        </w:tc>
        <w:tc>
          <w:tcPr>
            <w:tcW w:w="1365" w:type="dxa"/>
            <w:tcBorders>
              <w:top w:val="single" w:sz="4" w:space="0" w:color="auto"/>
              <w:left w:val="nil"/>
              <w:bottom w:val="single" w:sz="4" w:space="0" w:color="auto"/>
              <w:right w:val="nil"/>
            </w:tcBorders>
            <w:shd w:val="clear" w:color="auto" w:fill="auto"/>
            <w:noWrap/>
            <w:vAlign w:val="bottom"/>
            <w:hideMark/>
          </w:tcPr>
          <w:p w14:paraId="1F781C2C" w14:textId="77777777" w:rsidR="00BC2ECF" w:rsidRPr="00BC2ECF" w:rsidRDefault="00BC2ECF" w:rsidP="00D06B5B">
            <w:pPr>
              <w:spacing w:before="60" w:after="60"/>
              <w:jc w:val="right"/>
              <w:rPr>
                <w:rFonts w:cs="Open Sans"/>
                <w:b/>
                <w:bCs/>
                <w:sz w:val="18"/>
                <w:szCs w:val="18"/>
              </w:rPr>
            </w:pPr>
            <w:r w:rsidRPr="00BC2ECF">
              <w:rPr>
                <w:rFonts w:cs="Open Sans"/>
                <w:b/>
                <w:bCs/>
                <w:sz w:val="18"/>
                <w:szCs w:val="18"/>
              </w:rPr>
              <w:t> -</w:t>
            </w:r>
          </w:p>
        </w:tc>
        <w:tc>
          <w:tcPr>
            <w:tcW w:w="903" w:type="dxa"/>
            <w:tcBorders>
              <w:top w:val="single" w:sz="4" w:space="0" w:color="auto"/>
              <w:left w:val="nil"/>
              <w:bottom w:val="single" w:sz="4" w:space="0" w:color="auto"/>
              <w:right w:val="nil"/>
            </w:tcBorders>
            <w:shd w:val="clear" w:color="auto" w:fill="auto"/>
            <w:noWrap/>
            <w:vAlign w:val="bottom"/>
            <w:hideMark/>
          </w:tcPr>
          <w:p w14:paraId="5DDD8552" w14:textId="77777777" w:rsidR="00BC2ECF" w:rsidRPr="00BC2ECF" w:rsidRDefault="00BC2ECF" w:rsidP="00D06B5B">
            <w:pPr>
              <w:spacing w:before="60" w:after="60"/>
              <w:jc w:val="right"/>
              <w:rPr>
                <w:rFonts w:cs="Open Sans"/>
                <w:b/>
                <w:bCs/>
                <w:sz w:val="18"/>
                <w:szCs w:val="18"/>
              </w:rPr>
            </w:pPr>
            <w:r w:rsidRPr="00BC2ECF">
              <w:rPr>
                <w:rFonts w:cs="Open Sans"/>
                <w:b/>
                <w:bCs/>
                <w:sz w:val="18"/>
                <w:szCs w:val="18"/>
              </w:rPr>
              <w:t xml:space="preserve"> -</w:t>
            </w:r>
          </w:p>
        </w:tc>
        <w:tc>
          <w:tcPr>
            <w:tcW w:w="992" w:type="dxa"/>
            <w:tcBorders>
              <w:top w:val="single" w:sz="4" w:space="0" w:color="auto"/>
              <w:left w:val="nil"/>
              <w:bottom w:val="single" w:sz="4" w:space="0" w:color="auto"/>
              <w:right w:val="nil"/>
            </w:tcBorders>
            <w:shd w:val="clear" w:color="auto" w:fill="auto"/>
            <w:noWrap/>
            <w:vAlign w:val="bottom"/>
            <w:hideMark/>
          </w:tcPr>
          <w:p w14:paraId="1650839E" w14:textId="77777777" w:rsidR="00BC2ECF" w:rsidRPr="00BC2ECF" w:rsidRDefault="00BC2ECF" w:rsidP="00D06B5B">
            <w:pPr>
              <w:spacing w:before="60" w:after="60"/>
              <w:jc w:val="right"/>
              <w:rPr>
                <w:rFonts w:cs="Open Sans"/>
                <w:b/>
                <w:bCs/>
                <w:sz w:val="18"/>
                <w:szCs w:val="18"/>
              </w:rPr>
            </w:pPr>
            <w:r w:rsidRPr="00BC2ECF">
              <w:rPr>
                <w:rFonts w:cs="Open Sans"/>
                <w:b/>
                <w:bCs/>
                <w:sz w:val="18"/>
                <w:szCs w:val="18"/>
              </w:rPr>
              <w:t xml:space="preserve"> -</w:t>
            </w:r>
          </w:p>
        </w:tc>
        <w:tc>
          <w:tcPr>
            <w:tcW w:w="974" w:type="dxa"/>
            <w:tcBorders>
              <w:top w:val="single" w:sz="4" w:space="0" w:color="auto"/>
              <w:left w:val="nil"/>
              <w:bottom w:val="single" w:sz="4" w:space="0" w:color="auto"/>
              <w:right w:val="nil"/>
            </w:tcBorders>
            <w:shd w:val="clear" w:color="auto" w:fill="auto"/>
            <w:noWrap/>
            <w:vAlign w:val="bottom"/>
            <w:hideMark/>
          </w:tcPr>
          <w:p w14:paraId="29D5FC4C" w14:textId="77777777" w:rsidR="00BC2ECF" w:rsidRPr="00BC2ECF" w:rsidRDefault="00BC2ECF" w:rsidP="00D06B5B">
            <w:pPr>
              <w:spacing w:before="60" w:after="60"/>
              <w:jc w:val="right"/>
              <w:rPr>
                <w:rFonts w:cs="Open Sans"/>
                <w:b/>
                <w:bCs/>
                <w:sz w:val="18"/>
                <w:szCs w:val="18"/>
              </w:rPr>
            </w:pPr>
            <w:r w:rsidRPr="00BC2ECF">
              <w:rPr>
                <w:rFonts w:cs="Open Sans"/>
                <w:b/>
                <w:bCs/>
                <w:sz w:val="18"/>
                <w:szCs w:val="18"/>
              </w:rPr>
              <w:t xml:space="preserve"> -</w:t>
            </w:r>
          </w:p>
        </w:tc>
        <w:tc>
          <w:tcPr>
            <w:tcW w:w="0" w:type="auto"/>
            <w:tcBorders>
              <w:top w:val="single" w:sz="4" w:space="0" w:color="auto"/>
              <w:left w:val="nil"/>
              <w:bottom w:val="single" w:sz="4" w:space="0" w:color="auto"/>
              <w:right w:val="nil"/>
            </w:tcBorders>
            <w:shd w:val="clear" w:color="auto" w:fill="auto"/>
            <w:noWrap/>
            <w:vAlign w:val="bottom"/>
            <w:hideMark/>
          </w:tcPr>
          <w:p w14:paraId="113CB66B" w14:textId="77777777" w:rsidR="00BC2ECF" w:rsidRPr="00BC2ECF" w:rsidRDefault="00BC2ECF" w:rsidP="00D06B5B">
            <w:pPr>
              <w:spacing w:before="60" w:after="60"/>
              <w:jc w:val="right"/>
              <w:rPr>
                <w:rFonts w:cs="Open Sans"/>
                <w:b/>
                <w:bCs/>
                <w:sz w:val="18"/>
                <w:szCs w:val="18"/>
              </w:rPr>
            </w:pPr>
            <w:r w:rsidRPr="00BC2ECF">
              <w:rPr>
                <w:rFonts w:cs="Open Sans"/>
                <w:b/>
                <w:bCs/>
                <w:sz w:val="18"/>
                <w:szCs w:val="18"/>
              </w:rPr>
              <w:t xml:space="preserve">2,975 </w:t>
            </w:r>
          </w:p>
        </w:tc>
      </w:tr>
    </w:tbl>
    <w:p w14:paraId="61388EF0" w14:textId="77777777" w:rsidR="00BC2ECF" w:rsidRPr="00BC2ECF" w:rsidRDefault="00BC2ECF" w:rsidP="00BC2ECF">
      <w:pPr>
        <w:spacing w:before="120" w:after="120"/>
        <w:rPr>
          <w:rFonts w:cs="Open Sans"/>
          <w:sz w:val="18"/>
          <w:szCs w:val="18"/>
          <w:lang w:val="en-US"/>
        </w:rPr>
      </w:pPr>
      <w:r w:rsidRPr="00BC2ECF">
        <w:rPr>
          <w:rFonts w:cs="Open Sans"/>
          <w:sz w:val="18"/>
          <w:szCs w:val="18"/>
          <w:lang w:val="en-US"/>
        </w:rPr>
        <w:t>No indicators of impairment were found for infrastructure, plant and equipment and intangibles.</w:t>
      </w:r>
    </w:p>
    <w:p w14:paraId="51D06F58" w14:textId="0DC92225" w:rsidR="00BC2ECF" w:rsidRDefault="00BC2ECF" w:rsidP="00BC2ECF">
      <w:pPr>
        <w:spacing w:before="120" w:after="120"/>
        <w:rPr>
          <w:rFonts w:cs="Open Sans"/>
          <w:sz w:val="18"/>
          <w:szCs w:val="18"/>
          <w:lang w:val="en-US"/>
        </w:rPr>
      </w:pPr>
      <w:r w:rsidRPr="00BC2ECF">
        <w:rPr>
          <w:rFonts w:cs="Open Sans"/>
          <w:sz w:val="18"/>
          <w:szCs w:val="18"/>
          <w:lang w:val="en-US"/>
        </w:rPr>
        <w:t>No infrastructure, plant and equipment and intangibles are expected to be sold or disposed of within the next 12 months.</w:t>
      </w:r>
    </w:p>
    <w:p w14:paraId="782F8E33" w14:textId="536F3389" w:rsidR="00CF7AF9" w:rsidRDefault="00CF7AF9">
      <w:pPr>
        <w:keepLines w:val="0"/>
        <w:spacing w:before="0" w:after="0"/>
        <w:rPr>
          <w:rFonts w:cs="Open Sans"/>
          <w:sz w:val="18"/>
          <w:szCs w:val="18"/>
          <w:lang w:val="en-US"/>
        </w:rPr>
      </w:pPr>
      <w:r>
        <w:rPr>
          <w:rFonts w:cs="Open Sans"/>
          <w:sz w:val="18"/>
          <w:szCs w:val="18"/>
          <w:lang w:val="en-US"/>
        </w:rPr>
        <w:br w:type="page"/>
      </w:r>
    </w:p>
    <w:p w14:paraId="444C5ADC" w14:textId="77777777" w:rsidR="00BC2ECF" w:rsidRPr="00BC2ECF" w:rsidRDefault="00BC2ECF" w:rsidP="00BC2ECF">
      <w:pPr>
        <w:pStyle w:val="FSHeadingBodyBold"/>
      </w:pPr>
      <w:r w:rsidRPr="00BC2ECF">
        <w:t>Revaluations of non-financial assets</w:t>
      </w:r>
    </w:p>
    <w:p w14:paraId="6C987D3E" w14:textId="2ADF74AD" w:rsidR="00BC2ECF" w:rsidRPr="00D06B5B" w:rsidRDefault="00BC2ECF" w:rsidP="00D06B5B">
      <w:pPr>
        <w:spacing w:before="120" w:after="120"/>
        <w:rPr>
          <w:rFonts w:cs="Open Sans"/>
          <w:sz w:val="18"/>
          <w:szCs w:val="18"/>
          <w:lang w:val="en-US"/>
        </w:rPr>
      </w:pPr>
      <w:r w:rsidRPr="00BC2ECF">
        <w:rPr>
          <w:rFonts w:cs="Open Sans"/>
          <w:sz w:val="18"/>
          <w:szCs w:val="18"/>
          <w:lang w:val="en-US"/>
        </w:rPr>
        <w:t>All revaluations were conducted in accordance with the revaluation policy stated at Note 2.2. On 30 June 2020, an independent valuer conducted the revaluations.</w:t>
      </w:r>
    </w:p>
    <w:tbl>
      <w:tblPr>
        <w:tblW w:w="0" w:type="auto"/>
        <w:tblLayout w:type="fixed"/>
        <w:tblCellMar>
          <w:left w:w="70" w:type="dxa"/>
          <w:right w:w="70" w:type="dxa"/>
        </w:tblCellMar>
        <w:tblLook w:val="04A0" w:firstRow="1" w:lastRow="0" w:firstColumn="1" w:lastColumn="0" w:noHBand="0" w:noVBand="1"/>
      </w:tblPr>
      <w:tblGrid>
        <w:gridCol w:w="3969"/>
        <w:gridCol w:w="1134"/>
        <w:gridCol w:w="1134"/>
        <w:gridCol w:w="993"/>
        <w:gridCol w:w="850"/>
        <w:gridCol w:w="851"/>
        <w:gridCol w:w="707"/>
      </w:tblGrid>
      <w:tr w:rsidR="00BC2ECF" w:rsidRPr="00BC2ECF" w14:paraId="6E2AEB67" w14:textId="77777777" w:rsidTr="00D06B5B">
        <w:trPr>
          <w:trHeight w:val="1096"/>
        </w:trPr>
        <w:tc>
          <w:tcPr>
            <w:tcW w:w="3969" w:type="dxa"/>
            <w:tcBorders>
              <w:top w:val="single" w:sz="4" w:space="0" w:color="auto"/>
              <w:left w:val="nil"/>
              <w:bottom w:val="single" w:sz="18" w:space="0" w:color="auto"/>
              <w:right w:val="nil"/>
            </w:tcBorders>
            <w:shd w:val="clear" w:color="auto" w:fill="auto"/>
            <w:vAlign w:val="bottom"/>
            <w:hideMark/>
          </w:tcPr>
          <w:p w14:paraId="31099E5F" w14:textId="77777777" w:rsidR="00BC2ECF" w:rsidRPr="00BC2ECF" w:rsidRDefault="00BC2ECF" w:rsidP="00D06B5B">
            <w:pPr>
              <w:spacing w:before="60" w:after="60"/>
              <w:rPr>
                <w:rFonts w:ascii="Open Sans Condensed Light" w:hAnsi="Open Sans Condensed Light" w:cs="Open Sans Condensed Light"/>
                <w:sz w:val="18"/>
                <w:szCs w:val="18"/>
                <w:lang w:val="en-US"/>
              </w:rPr>
            </w:pPr>
          </w:p>
        </w:tc>
        <w:tc>
          <w:tcPr>
            <w:tcW w:w="1134" w:type="dxa"/>
            <w:tcBorders>
              <w:top w:val="single" w:sz="4" w:space="0" w:color="auto"/>
              <w:left w:val="nil"/>
              <w:bottom w:val="single" w:sz="18" w:space="0" w:color="auto"/>
              <w:right w:val="nil"/>
            </w:tcBorders>
            <w:shd w:val="clear" w:color="auto" w:fill="auto"/>
            <w:vAlign w:val="bottom"/>
            <w:hideMark/>
          </w:tcPr>
          <w:p w14:paraId="590D7D40" w14:textId="77777777" w:rsidR="00BC2ECF" w:rsidRPr="00BC2ECF" w:rsidRDefault="00BC2ECF" w:rsidP="00D06B5B">
            <w:pPr>
              <w:spacing w:before="60" w:after="60"/>
              <w:jc w:val="right"/>
              <w:rPr>
                <w:rFonts w:ascii="Open Sans Condensed Light" w:hAnsi="Open Sans Condensed Light" w:cs="Open Sans Condensed Light"/>
                <w:sz w:val="18"/>
                <w:szCs w:val="18"/>
              </w:rPr>
            </w:pPr>
            <w:r w:rsidRPr="00BC2ECF">
              <w:rPr>
                <w:rFonts w:ascii="Open Sans Condensed Light" w:hAnsi="Open Sans Condensed Light" w:cs="Open Sans Condensed Light"/>
                <w:sz w:val="18"/>
                <w:szCs w:val="18"/>
              </w:rPr>
              <w:t>Property Lease</w:t>
            </w:r>
          </w:p>
          <w:p w14:paraId="758AD8D0" w14:textId="77777777" w:rsidR="00BC2ECF" w:rsidRPr="00BC2ECF" w:rsidRDefault="00BC2ECF" w:rsidP="00D06B5B">
            <w:pPr>
              <w:spacing w:before="60" w:after="60"/>
              <w:jc w:val="right"/>
              <w:rPr>
                <w:rFonts w:ascii="Open Sans Condensed Light" w:hAnsi="Open Sans Condensed Light" w:cs="Open Sans Condensed Light"/>
                <w:sz w:val="18"/>
                <w:szCs w:val="18"/>
              </w:rPr>
            </w:pPr>
            <w:r w:rsidRPr="00BC2ECF">
              <w:rPr>
                <w:rFonts w:ascii="Open Sans Condensed Light" w:hAnsi="Open Sans Condensed Light" w:cs="Open Sans Condensed Light"/>
                <w:sz w:val="18"/>
                <w:szCs w:val="18"/>
              </w:rPr>
              <w:t>$’000</w:t>
            </w:r>
          </w:p>
        </w:tc>
        <w:tc>
          <w:tcPr>
            <w:tcW w:w="1134" w:type="dxa"/>
            <w:tcBorders>
              <w:top w:val="single" w:sz="4" w:space="0" w:color="auto"/>
              <w:left w:val="nil"/>
              <w:bottom w:val="single" w:sz="18" w:space="0" w:color="auto"/>
              <w:right w:val="nil"/>
            </w:tcBorders>
            <w:shd w:val="clear" w:color="auto" w:fill="auto"/>
            <w:vAlign w:val="bottom"/>
            <w:hideMark/>
          </w:tcPr>
          <w:p w14:paraId="6AAC9839" w14:textId="77777777" w:rsidR="00BC2ECF" w:rsidRPr="00BC2ECF" w:rsidRDefault="00BC2ECF" w:rsidP="00D06B5B">
            <w:pPr>
              <w:spacing w:before="60" w:after="60"/>
              <w:jc w:val="right"/>
              <w:rPr>
                <w:rFonts w:ascii="Open Sans Condensed Light" w:hAnsi="Open Sans Condensed Light" w:cs="Open Sans Condensed Light"/>
                <w:color w:val="000000"/>
                <w:sz w:val="18"/>
                <w:szCs w:val="18"/>
              </w:rPr>
            </w:pPr>
            <w:r w:rsidRPr="00BC2ECF">
              <w:rPr>
                <w:rFonts w:ascii="Open Sans Condensed Light" w:hAnsi="Open Sans Condensed Light" w:cs="Open Sans Condensed Light"/>
                <w:color w:val="000000"/>
                <w:sz w:val="18"/>
                <w:szCs w:val="18"/>
              </w:rPr>
              <w:t>Lease Improvements</w:t>
            </w:r>
          </w:p>
          <w:p w14:paraId="7A58BBDD" w14:textId="77777777" w:rsidR="00BC2ECF" w:rsidRPr="00BC2ECF" w:rsidRDefault="00BC2ECF" w:rsidP="00D06B5B">
            <w:pPr>
              <w:spacing w:before="60" w:after="60"/>
              <w:jc w:val="right"/>
              <w:rPr>
                <w:rFonts w:ascii="Open Sans Condensed Light" w:hAnsi="Open Sans Condensed Light" w:cs="Open Sans Condensed Light"/>
                <w:color w:val="000000"/>
                <w:sz w:val="18"/>
                <w:szCs w:val="18"/>
              </w:rPr>
            </w:pPr>
            <w:r w:rsidRPr="00BC2ECF">
              <w:rPr>
                <w:rFonts w:ascii="Open Sans Condensed Light" w:hAnsi="Open Sans Condensed Light" w:cs="Open Sans Condensed Light"/>
                <w:sz w:val="18"/>
                <w:szCs w:val="18"/>
              </w:rPr>
              <w:t>$’000</w:t>
            </w:r>
          </w:p>
        </w:tc>
        <w:tc>
          <w:tcPr>
            <w:tcW w:w="993" w:type="dxa"/>
            <w:tcBorders>
              <w:top w:val="single" w:sz="4" w:space="0" w:color="auto"/>
              <w:left w:val="nil"/>
              <w:bottom w:val="single" w:sz="18" w:space="0" w:color="auto"/>
              <w:right w:val="nil"/>
            </w:tcBorders>
            <w:shd w:val="clear" w:color="auto" w:fill="auto"/>
            <w:vAlign w:val="bottom"/>
            <w:hideMark/>
          </w:tcPr>
          <w:p w14:paraId="392C0279" w14:textId="77777777" w:rsidR="00BC2ECF" w:rsidRPr="00BC2ECF" w:rsidRDefault="00BC2ECF" w:rsidP="00D06B5B">
            <w:pPr>
              <w:spacing w:before="60" w:after="60"/>
              <w:jc w:val="right"/>
              <w:rPr>
                <w:rFonts w:ascii="Open Sans Condensed Light" w:hAnsi="Open Sans Condensed Light" w:cs="Open Sans Condensed Light"/>
                <w:color w:val="000000"/>
                <w:sz w:val="18"/>
                <w:szCs w:val="18"/>
                <w:lang w:val="en-US"/>
              </w:rPr>
            </w:pPr>
            <w:r w:rsidRPr="00BC2ECF">
              <w:rPr>
                <w:rFonts w:ascii="Open Sans Condensed Light" w:hAnsi="Open Sans Condensed Light" w:cs="Open Sans Condensed Light"/>
                <w:color w:val="000000"/>
                <w:sz w:val="18"/>
                <w:szCs w:val="18"/>
                <w:lang w:val="en-US"/>
              </w:rPr>
              <w:t>Computer, Plant and Equipment</w:t>
            </w:r>
          </w:p>
          <w:p w14:paraId="6867B917" w14:textId="77777777" w:rsidR="00BC2ECF" w:rsidRPr="00BC2ECF" w:rsidRDefault="00BC2ECF" w:rsidP="00D06B5B">
            <w:pPr>
              <w:spacing w:before="60" w:after="60"/>
              <w:jc w:val="right"/>
              <w:rPr>
                <w:rFonts w:ascii="Open Sans Condensed Light" w:hAnsi="Open Sans Condensed Light" w:cs="Open Sans Condensed Light"/>
                <w:color w:val="000000"/>
                <w:sz w:val="18"/>
                <w:szCs w:val="18"/>
                <w:lang w:val="en-US"/>
              </w:rPr>
            </w:pPr>
            <w:r w:rsidRPr="00BC2ECF">
              <w:rPr>
                <w:rFonts w:ascii="Open Sans Condensed Light" w:hAnsi="Open Sans Condensed Light" w:cs="Open Sans Condensed Light"/>
                <w:sz w:val="18"/>
                <w:szCs w:val="18"/>
                <w:lang w:val="en-US"/>
              </w:rPr>
              <w:t>$’000</w:t>
            </w:r>
          </w:p>
        </w:tc>
        <w:tc>
          <w:tcPr>
            <w:tcW w:w="850" w:type="dxa"/>
            <w:tcBorders>
              <w:top w:val="single" w:sz="4" w:space="0" w:color="auto"/>
              <w:left w:val="nil"/>
              <w:bottom w:val="single" w:sz="18" w:space="0" w:color="auto"/>
              <w:right w:val="nil"/>
            </w:tcBorders>
            <w:shd w:val="clear" w:color="auto" w:fill="auto"/>
            <w:vAlign w:val="bottom"/>
            <w:hideMark/>
          </w:tcPr>
          <w:p w14:paraId="6E349F17" w14:textId="77777777" w:rsidR="00BC2ECF" w:rsidRPr="00BC2ECF" w:rsidRDefault="00BC2ECF" w:rsidP="00D06B5B">
            <w:pPr>
              <w:spacing w:before="60" w:after="60"/>
              <w:jc w:val="right"/>
              <w:rPr>
                <w:rFonts w:ascii="Open Sans Condensed Light" w:hAnsi="Open Sans Condensed Light" w:cs="Open Sans Condensed Light"/>
                <w:color w:val="000000"/>
                <w:sz w:val="18"/>
                <w:szCs w:val="18"/>
              </w:rPr>
            </w:pPr>
            <w:r w:rsidRPr="00BC2ECF">
              <w:rPr>
                <w:rFonts w:ascii="Open Sans Condensed Light" w:hAnsi="Open Sans Condensed Light" w:cs="Open Sans Condensed Light"/>
                <w:color w:val="000000"/>
                <w:sz w:val="18"/>
                <w:szCs w:val="18"/>
              </w:rPr>
              <w:t>Intangibles</w:t>
            </w:r>
          </w:p>
          <w:p w14:paraId="73C8193B" w14:textId="77777777" w:rsidR="00BC2ECF" w:rsidRPr="00BC2ECF" w:rsidRDefault="00BC2ECF" w:rsidP="00D06B5B">
            <w:pPr>
              <w:spacing w:before="60" w:after="60"/>
              <w:jc w:val="right"/>
              <w:rPr>
                <w:rFonts w:ascii="Open Sans Condensed Light" w:hAnsi="Open Sans Condensed Light" w:cs="Open Sans Condensed Light"/>
                <w:color w:val="000000"/>
                <w:sz w:val="18"/>
                <w:szCs w:val="18"/>
              </w:rPr>
            </w:pPr>
            <w:r w:rsidRPr="00BC2ECF">
              <w:rPr>
                <w:rFonts w:ascii="Open Sans Condensed Light" w:hAnsi="Open Sans Condensed Light" w:cs="Open Sans Condensed Light"/>
                <w:sz w:val="18"/>
                <w:szCs w:val="18"/>
              </w:rPr>
              <w:t>$’000</w:t>
            </w:r>
          </w:p>
        </w:tc>
        <w:tc>
          <w:tcPr>
            <w:tcW w:w="851" w:type="dxa"/>
            <w:tcBorders>
              <w:top w:val="single" w:sz="4" w:space="0" w:color="auto"/>
              <w:left w:val="nil"/>
              <w:bottom w:val="single" w:sz="18" w:space="0" w:color="auto"/>
              <w:right w:val="nil"/>
            </w:tcBorders>
            <w:shd w:val="clear" w:color="auto" w:fill="auto"/>
            <w:vAlign w:val="bottom"/>
            <w:hideMark/>
          </w:tcPr>
          <w:p w14:paraId="5E7CF194" w14:textId="77777777" w:rsidR="00BC2ECF" w:rsidRPr="00BC2ECF" w:rsidRDefault="00BC2ECF" w:rsidP="00D06B5B">
            <w:pPr>
              <w:spacing w:before="60" w:after="60"/>
              <w:jc w:val="right"/>
              <w:rPr>
                <w:rFonts w:ascii="Open Sans Condensed Light" w:hAnsi="Open Sans Condensed Light" w:cs="Open Sans Condensed Light"/>
                <w:sz w:val="18"/>
                <w:szCs w:val="18"/>
                <w:lang w:val="en-US"/>
              </w:rPr>
            </w:pPr>
            <w:r w:rsidRPr="00BC2ECF">
              <w:rPr>
                <w:rFonts w:ascii="Open Sans Condensed Light" w:hAnsi="Open Sans Condensed Light" w:cs="Open Sans Condensed Light"/>
                <w:sz w:val="18"/>
                <w:szCs w:val="18"/>
                <w:lang w:val="en-US"/>
              </w:rPr>
              <w:t>Intangibles - Work in Progress</w:t>
            </w:r>
          </w:p>
          <w:p w14:paraId="7A4CB26C" w14:textId="77777777" w:rsidR="00BC2ECF" w:rsidRPr="00BC2ECF" w:rsidRDefault="00BC2ECF" w:rsidP="00D06B5B">
            <w:pPr>
              <w:spacing w:before="60" w:after="60"/>
              <w:jc w:val="right"/>
              <w:rPr>
                <w:rFonts w:ascii="Open Sans Condensed Light" w:hAnsi="Open Sans Condensed Light" w:cs="Open Sans Condensed Light"/>
                <w:sz w:val="18"/>
                <w:szCs w:val="18"/>
                <w:lang w:val="en-US"/>
              </w:rPr>
            </w:pPr>
            <w:r w:rsidRPr="00BC2ECF">
              <w:rPr>
                <w:rFonts w:ascii="Open Sans Condensed Light" w:hAnsi="Open Sans Condensed Light" w:cs="Open Sans Condensed Light"/>
                <w:sz w:val="18"/>
                <w:szCs w:val="18"/>
                <w:lang w:val="en-US"/>
              </w:rPr>
              <w:t>$’000</w:t>
            </w:r>
          </w:p>
        </w:tc>
        <w:tc>
          <w:tcPr>
            <w:tcW w:w="707" w:type="dxa"/>
            <w:tcBorders>
              <w:top w:val="single" w:sz="4" w:space="0" w:color="auto"/>
              <w:left w:val="nil"/>
              <w:bottom w:val="single" w:sz="18" w:space="0" w:color="auto"/>
              <w:right w:val="nil"/>
            </w:tcBorders>
            <w:shd w:val="clear" w:color="auto" w:fill="auto"/>
            <w:vAlign w:val="bottom"/>
            <w:hideMark/>
          </w:tcPr>
          <w:p w14:paraId="6B65DC82" w14:textId="77777777" w:rsidR="00BC2ECF" w:rsidRPr="00BC2ECF" w:rsidRDefault="00BC2ECF" w:rsidP="00D06B5B">
            <w:pPr>
              <w:spacing w:before="60" w:after="60"/>
              <w:jc w:val="right"/>
              <w:rPr>
                <w:rFonts w:ascii="Open Sans Condensed Light" w:hAnsi="Open Sans Condensed Light" w:cs="Open Sans Condensed Light"/>
                <w:sz w:val="18"/>
                <w:szCs w:val="18"/>
              </w:rPr>
            </w:pPr>
            <w:r w:rsidRPr="00BC2ECF">
              <w:rPr>
                <w:rFonts w:ascii="Open Sans Condensed Light" w:hAnsi="Open Sans Condensed Light" w:cs="Open Sans Condensed Light"/>
                <w:sz w:val="18"/>
                <w:szCs w:val="18"/>
              </w:rPr>
              <w:t>Total</w:t>
            </w:r>
          </w:p>
          <w:p w14:paraId="3DC94A0F" w14:textId="77777777" w:rsidR="00BC2ECF" w:rsidRPr="00BC2ECF" w:rsidRDefault="00BC2ECF" w:rsidP="00D06B5B">
            <w:pPr>
              <w:spacing w:before="60" w:after="60"/>
              <w:jc w:val="right"/>
              <w:rPr>
                <w:rFonts w:ascii="Open Sans Condensed Light" w:hAnsi="Open Sans Condensed Light" w:cs="Open Sans Condensed Light"/>
                <w:sz w:val="18"/>
                <w:szCs w:val="18"/>
              </w:rPr>
            </w:pPr>
            <w:r w:rsidRPr="00BC2ECF">
              <w:rPr>
                <w:rFonts w:ascii="Open Sans Condensed Light" w:hAnsi="Open Sans Condensed Light" w:cs="Open Sans Condensed Light"/>
                <w:sz w:val="18"/>
                <w:szCs w:val="18"/>
              </w:rPr>
              <w:t>$’000</w:t>
            </w:r>
          </w:p>
        </w:tc>
      </w:tr>
      <w:tr w:rsidR="00BC2ECF" w:rsidRPr="00BC2ECF" w14:paraId="660D6B71" w14:textId="77777777" w:rsidTr="00E83BF7">
        <w:trPr>
          <w:trHeight w:val="260"/>
        </w:trPr>
        <w:tc>
          <w:tcPr>
            <w:tcW w:w="3969" w:type="dxa"/>
            <w:tcBorders>
              <w:top w:val="single" w:sz="18" w:space="0" w:color="auto"/>
              <w:left w:val="nil"/>
              <w:right w:val="nil"/>
            </w:tcBorders>
            <w:shd w:val="clear" w:color="auto" w:fill="auto"/>
            <w:noWrap/>
            <w:vAlign w:val="bottom"/>
          </w:tcPr>
          <w:p w14:paraId="7F95B2F8" w14:textId="77777777" w:rsidR="00BC2ECF" w:rsidRPr="00BC2ECF" w:rsidRDefault="00BC2ECF" w:rsidP="00D06B5B">
            <w:pPr>
              <w:spacing w:before="60" w:after="60"/>
              <w:rPr>
                <w:rFonts w:cs="Open Sans"/>
                <w:sz w:val="18"/>
                <w:szCs w:val="18"/>
                <w:lang w:val="en-US"/>
              </w:rPr>
            </w:pPr>
            <w:r w:rsidRPr="00BC2ECF">
              <w:rPr>
                <w:rFonts w:cs="Open Sans"/>
                <w:b/>
                <w:bCs/>
                <w:color w:val="107896"/>
                <w:sz w:val="18"/>
                <w:szCs w:val="18"/>
                <w:lang w:val="en-US"/>
              </w:rPr>
              <w:t>Reconciliation of the opening and closing balances of Infrastructure, Plant and Equipment and Intangibles for 2019</w:t>
            </w:r>
          </w:p>
        </w:tc>
        <w:tc>
          <w:tcPr>
            <w:tcW w:w="1134" w:type="dxa"/>
            <w:tcBorders>
              <w:top w:val="single" w:sz="18" w:space="0" w:color="auto"/>
              <w:left w:val="nil"/>
              <w:right w:val="nil"/>
            </w:tcBorders>
            <w:shd w:val="clear" w:color="auto" w:fill="auto"/>
            <w:noWrap/>
            <w:vAlign w:val="bottom"/>
          </w:tcPr>
          <w:p w14:paraId="2CFFCB4E" w14:textId="77777777" w:rsidR="00BC2ECF" w:rsidRPr="00BC2ECF" w:rsidRDefault="00BC2ECF" w:rsidP="00D06B5B">
            <w:pPr>
              <w:spacing w:before="60" w:after="60"/>
              <w:rPr>
                <w:rFonts w:cs="Open Sans"/>
                <w:sz w:val="18"/>
                <w:szCs w:val="18"/>
                <w:lang w:val="en-US"/>
              </w:rPr>
            </w:pPr>
          </w:p>
        </w:tc>
        <w:tc>
          <w:tcPr>
            <w:tcW w:w="1134" w:type="dxa"/>
            <w:tcBorders>
              <w:top w:val="single" w:sz="18" w:space="0" w:color="auto"/>
              <w:left w:val="nil"/>
              <w:right w:val="nil"/>
            </w:tcBorders>
            <w:shd w:val="clear" w:color="auto" w:fill="auto"/>
            <w:noWrap/>
            <w:vAlign w:val="bottom"/>
          </w:tcPr>
          <w:p w14:paraId="6C2748DF" w14:textId="77777777" w:rsidR="00BC2ECF" w:rsidRPr="00BC2ECF" w:rsidRDefault="00BC2ECF" w:rsidP="00D06B5B">
            <w:pPr>
              <w:spacing w:before="60" w:after="60"/>
              <w:jc w:val="right"/>
              <w:rPr>
                <w:rFonts w:cs="Open Sans"/>
                <w:sz w:val="18"/>
                <w:szCs w:val="18"/>
                <w:lang w:val="en-US"/>
              </w:rPr>
            </w:pPr>
          </w:p>
        </w:tc>
        <w:tc>
          <w:tcPr>
            <w:tcW w:w="993" w:type="dxa"/>
            <w:tcBorders>
              <w:top w:val="single" w:sz="18" w:space="0" w:color="auto"/>
              <w:left w:val="nil"/>
              <w:right w:val="nil"/>
            </w:tcBorders>
            <w:shd w:val="clear" w:color="auto" w:fill="auto"/>
            <w:noWrap/>
            <w:vAlign w:val="bottom"/>
          </w:tcPr>
          <w:p w14:paraId="3A23958A" w14:textId="77777777" w:rsidR="00BC2ECF" w:rsidRPr="00BC2ECF" w:rsidRDefault="00BC2ECF" w:rsidP="00D06B5B">
            <w:pPr>
              <w:spacing w:before="60" w:after="60"/>
              <w:jc w:val="right"/>
              <w:rPr>
                <w:rFonts w:cs="Open Sans"/>
                <w:sz w:val="18"/>
                <w:szCs w:val="18"/>
                <w:lang w:val="en-US"/>
              </w:rPr>
            </w:pPr>
          </w:p>
        </w:tc>
        <w:tc>
          <w:tcPr>
            <w:tcW w:w="850" w:type="dxa"/>
            <w:tcBorders>
              <w:top w:val="single" w:sz="18" w:space="0" w:color="auto"/>
              <w:left w:val="nil"/>
              <w:right w:val="nil"/>
            </w:tcBorders>
            <w:shd w:val="clear" w:color="auto" w:fill="auto"/>
            <w:noWrap/>
            <w:vAlign w:val="bottom"/>
          </w:tcPr>
          <w:p w14:paraId="022C92CC" w14:textId="77777777" w:rsidR="00BC2ECF" w:rsidRPr="00BC2ECF" w:rsidRDefault="00BC2ECF" w:rsidP="00D06B5B">
            <w:pPr>
              <w:spacing w:before="60" w:after="60"/>
              <w:jc w:val="right"/>
              <w:rPr>
                <w:rFonts w:cs="Open Sans"/>
                <w:sz w:val="18"/>
                <w:szCs w:val="18"/>
                <w:lang w:val="en-US"/>
              </w:rPr>
            </w:pPr>
          </w:p>
        </w:tc>
        <w:tc>
          <w:tcPr>
            <w:tcW w:w="851" w:type="dxa"/>
            <w:tcBorders>
              <w:top w:val="single" w:sz="18" w:space="0" w:color="auto"/>
              <w:left w:val="nil"/>
              <w:right w:val="nil"/>
            </w:tcBorders>
            <w:shd w:val="clear" w:color="auto" w:fill="auto"/>
            <w:noWrap/>
            <w:vAlign w:val="bottom"/>
          </w:tcPr>
          <w:p w14:paraId="0308506A" w14:textId="77777777" w:rsidR="00BC2ECF" w:rsidRPr="00BC2ECF" w:rsidRDefault="00BC2ECF" w:rsidP="00D06B5B">
            <w:pPr>
              <w:spacing w:before="60" w:after="60"/>
              <w:jc w:val="right"/>
              <w:rPr>
                <w:rFonts w:cs="Open Sans"/>
                <w:sz w:val="18"/>
                <w:szCs w:val="18"/>
                <w:lang w:val="en-US"/>
              </w:rPr>
            </w:pPr>
          </w:p>
        </w:tc>
        <w:tc>
          <w:tcPr>
            <w:tcW w:w="707" w:type="dxa"/>
            <w:tcBorders>
              <w:top w:val="single" w:sz="18" w:space="0" w:color="auto"/>
              <w:left w:val="nil"/>
              <w:right w:val="nil"/>
            </w:tcBorders>
            <w:shd w:val="clear" w:color="auto" w:fill="auto"/>
            <w:noWrap/>
            <w:vAlign w:val="bottom"/>
          </w:tcPr>
          <w:p w14:paraId="71019DBE" w14:textId="77777777" w:rsidR="00BC2ECF" w:rsidRPr="00BC2ECF" w:rsidRDefault="00BC2ECF" w:rsidP="00D06B5B">
            <w:pPr>
              <w:spacing w:before="60" w:after="60"/>
              <w:jc w:val="right"/>
              <w:rPr>
                <w:rFonts w:cs="Open Sans"/>
                <w:sz w:val="18"/>
                <w:szCs w:val="18"/>
                <w:lang w:val="en-US"/>
              </w:rPr>
            </w:pPr>
          </w:p>
        </w:tc>
      </w:tr>
      <w:tr w:rsidR="00BC2ECF" w:rsidRPr="00BC2ECF" w14:paraId="1899B0F3" w14:textId="77777777" w:rsidTr="00E83BF7">
        <w:trPr>
          <w:trHeight w:val="260"/>
        </w:trPr>
        <w:tc>
          <w:tcPr>
            <w:tcW w:w="3969" w:type="dxa"/>
            <w:tcBorders>
              <w:left w:val="nil"/>
              <w:bottom w:val="nil"/>
              <w:right w:val="nil"/>
            </w:tcBorders>
            <w:shd w:val="clear" w:color="auto" w:fill="auto"/>
            <w:noWrap/>
            <w:vAlign w:val="bottom"/>
            <w:hideMark/>
          </w:tcPr>
          <w:p w14:paraId="2BDFB621" w14:textId="77777777" w:rsidR="00BC2ECF" w:rsidRPr="00BC2ECF" w:rsidRDefault="00BC2ECF" w:rsidP="00D06B5B">
            <w:pPr>
              <w:spacing w:before="60" w:after="60"/>
              <w:rPr>
                <w:rFonts w:cs="Open Sans"/>
                <w:b/>
                <w:bCs/>
                <w:sz w:val="18"/>
                <w:szCs w:val="18"/>
              </w:rPr>
            </w:pPr>
            <w:r w:rsidRPr="00BC2ECF">
              <w:rPr>
                <w:rFonts w:cs="Open Sans"/>
                <w:b/>
                <w:bCs/>
                <w:sz w:val="18"/>
                <w:szCs w:val="18"/>
              </w:rPr>
              <w:t>As at 1 July 2018</w:t>
            </w:r>
          </w:p>
        </w:tc>
        <w:tc>
          <w:tcPr>
            <w:tcW w:w="1134" w:type="dxa"/>
            <w:tcBorders>
              <w:left w:val="nil"/>
              <w:bottom w:val="nil"/>
              <w:right w:val="nil"/>
            </w:tcBorders>
            <w:shd w:val="clear" w:color="auto" w:fill="auto"/>
            <w:noWrap/>
            <w:vAlign w:val="bottom"/>
            <w:hideMark/>
          </w:tcPr>
          <w:p w14:paraId="405ACEEE" w14:textId="77777777" w:rsidR="00BC2ECF" w:rsidRPr="00BC2ECF" w:rsidRDefault="00BC2ECF" w:rsidP="00D06B5B">
            <w:pPr>
              <w:spacing w:before="60" w:after="60"/>
              <w:rPr>
                <w:rFonts w:cs="Open Sans"/>
                <w:sz w:val="18"/>
                <w:szCs w:val="18"/>
              </w:rPr>
            </w:pPr>
          </w:p>
        </w:tc>
        <w:tc>
          <w:tcPr>
            <w:tcW w:w="1134" w:type="dxa"/>
            <w:tcBorders>
              <w:left w:val="nil"/>
              <w:bottom w:val="nil"/>
              <w:right w:val="nil"/>
            </w:tcBorders>
            <w:shd w:val="clear" w:color="auto" w:fill="auto"/>
            <w:noWrap/>
            <w:vAlign w:val="bottom"/>
            <w:hideMark/>
          </w:tcPr>
          <w:p w14:paraId="76C14A1D" w14:textId="77777777" w:rsidR="00BC2ECF" w:rsidRPr="00BC2ECF" w:rsidRDefault="00BC2ECF" w:rsidP="00D06B5B">
            <w:pPr>
              <w:spacing w:before="60" w:after="60"/>
              <w:jc w:val="right"/>
              <w:rPr>
                <w:rFonts w:cs="Open Sans"/>
                <w:sz w:val="18"/>
                <w:szCs w:val="18"/>
              </w:rPr>
            </w:pPr>
          </w:p>
        </w:tc>
        <w:tc>
          <w:tcPr>
            <w:tcW w:w="993" w:type="dxa"/>
            <w:tcBorders>
              <w:left w:val="nil"/>
              <w:bottom w:val="nil"/>
              <w:right w:val="nil"/>
            </w:tcBorders>
            <w:shd w:val="clear" w:color="auto" w:fill="auto"/>
            <w:noWrap/>
            <w:vAlign w:val="bottom"/>
            <w:hideMark/>
          </w:tcPr>
          <w:p w14:paraId="70452994" w14:textId="77777777" w:rsidR="00BC2ECF" w:rsidRPr="00BC2ECF" w:rsidRDefault="00BC2ECF" w:rsidP="00D06B5B">
            <w:pPr>
              <w:spacing w:before="60" w:after="60"/>
              <w:jc w:val="right"/>
              <w:rPr>
                <w:rFonts w:cs="Open Sans"/>
                <w:sz w:val="18"/>
                <w:szCs w:val="18"/>
              </w:rPr>
            </w:pPr>
          </w:p>
        </w:tc>
        <w:tc>
          <w:tcPr>
            <w:tcW w:w="850" w:type="dxa"/>
            <w:tcBorders>
              <w:left w:val="nil"/>
              <w:bottom w:val="nil"/>
              <w:right w:val="nil"/>
            </w:tcBorders>
            <w:shd w:val="clear" w:color="auto" w:fill="auto"/>
            <w:noWrap/>
            <w:vAlign w:val="bottom"/>
            <w:hideMark/>
          </w:tcPr>
          <w:p w14:paraId="2858F419" w14:textId="77777777" w:rsidR="00BC2ECF" w:rsidRPr="00BC2ECF" w:rsidRDefault="00BC2ECF" w:rsidP="00D06B5B">
            <w:pPr>
              <w:spacing w:before="60" w:after="60"/>
              <w:jc w:val="right"/>
              <w:rPr>
                <w:rFonts w:cs="Open Sans"/>
                <w:sz w:val="18"/>
                <w:szCs w:val="18"/>
              </w:rPr>
            </w:pPr>
          </w:p>
        </w:tc>
        <w:tc>
          <w:tcPr>
            <w:tcW w:w="851" w:type="dxa"/>
            <w:tcBorders>
              <w:left w:val="nil"/>
              <w:bottom w:val="nil"/>
              <w:right w:val="nil"/>
            </w:tcBorders>
            <w:shd w:val="clear" w:color="auto" w:fill="auto"/>
            <w:noWrap/>
            <w:vAlign w:val="bottom"/>
            <w:hideMark/>
          </w:tcPr>
          <w:p w14:paraId="77993B1F" w14:textId="77777777" w:rsidR="00BC2ECF" w:rsidRPr="00BC2ECF" w:rsidRDefault="00BC2ECF" w:rsidP="00D06B5B">
            <w:pPr>
              <w:spacing w:before="60" w:after="60"/>
              <w:jc w:val="right"/>
              <w:rPr>
                <w:rFonts w:cs="Open Sans"/>
                <w:sz w:val="18"/>
                <w:szCs w:val="18"/>
              </w:rPr>
            </w:pPr>
          </w:p>
        </w:tc>
        <w:tc>
          <w:tcPr>
            <w:tcW w:w="707" w:type="dxa"/>
            <w:tcBorders>
              <w:left w:val="nil"/>
              <w:bottom w:val="nil"/>
              <w:right w:val="nil"/>
            </w:tcBorders>
            <w:shd w:val="clear" w:color="auto" w:fill="auto"/>
            <w:noWrap/>
            <w:vAlign w:val="bottom"/>
            <w:hideMark/>
          </w:tcPr>
          <w:p w14:paraId="4C7DFE82" w14:textId="77777777" w:rsidR="00BC2ECF" w:rsidRPr="00BC2ECF" w:rsidRDefault="00BC2ECF" w:rsidP="00D06B5B">
            <w:pPr>
              <w:spacing w:before="60" w:after="60"/>
              <w:jc w:val="right"/>
              <w:rPr>
                <w:rFonts w:cs="Open Sans"/>
                <w:sz w:val="18"/>
                <w:szCs w:val="18"/>
              </w:rPr>
            </w:pPr>
          </w:p>
        </w:tc>
      </w:tr>
      <w:tr w:rsidR="00BC2ECF" w:rsidRPr="00BC2ECF" w14:paraId="435ABF15" w14:textId="77777777" w:rsidTr="00E83BF7">
        <w:trPr>
          <w:trHeight w:val="260"/>
        </w:trPr>
        <w:tc>
          <w:tcPr>
            <w:tcW w:w="3969" w:type="dxa"/>
            <w:tcBorders>
              <w:top w:val="nil"/>
              <w:left w:val="nil"/>
              <w:bottom w:val="nil"/>
              <w:right w:val="nil"/>
            </w:tcBorders>
            <w:shd w:val="clear" w:color="auto" w:fill="auto"/>
            <w:vAlign w:val="bottom"/>
            <w:hideMark/>
          </w:tcPr>
          <w:p w14:paraId="5B260715" w14:textId="77777777" w:rsidR="00BC2ECF" w:rsidRPr="00BC2ECF" w:rsidRDefault="00BC2ECF" w:rsidP="00D06B5B">
            <w:pPr>
              <w:spacing w:before="60" w:after="60"/>
              <w:rPr>
                <w:rFonts w:cs="Open Sans"/>
                <w:sz w:val="18"/>
                <w:szCs w:val="18"/>
              </w:rPr>
            </w:pPr>
            <w:r w:rsidRPr="00BC2ECF">
              <w:rPr>
                <w:rFonts w:cs="Open Sans"/>
                <w:sz w:val="18"/>
                <w:szCs w:val="18"/>
              </w:rPr>
              <w:t>Gross book value</w:t>
            </w:r>
          </w:p>
        </w:tc>
        <w:tc>
          <w:tcPr>
            <w:tcW w:w="1134" w:type="dxa"/>
            <w:tcBorders>
              <w:top w:val="nil"/>
              <w:left w:val="nil"/>
              <w:bottom w:val="nil"/>
              <w:right w:val="nil"/>
            </w:tcBorders>
            <w:shd w:val="clear" w:color="auto" w:fill="auto"/>
            <w:noWrap/>
            <w:vAlign w:val="bottom"/>
            <w:hideMark/>
          </w:tcPr>
          <w:p w14:paraId="5CEAA24B" w14:textId="77777777" w:rsidR="00BC2ECF" w:rsidRPr="00BC2ECF" w:rsidRDefault="00BC2ECF" w:rsidP="00D06B5B">
            <w:pPr>
              <w:spacing w:before="60" w:after="60"/>
              <w:jc w:val="right"/>
              <w:rPr>
                <w:rFonts w:cs="Open Sans"/>
                <w:sz w:val="18"/>
                <w:szCs w:val="18"/>
              </w:rPr>
            </w:pPr>
            <w:r w:rsidRPr="00BC2ECF">
              <w:rPr>
                <w:rFonts w:cs="Open Sans"/>
                <w:sz w:val="18"/>
                <w:szCs w:val="18"/>
              </w:rPr>
              <w:t xml:space="preserve"> -</w:t>
            </w:r>
          </w:p>
        </w:tc>
        <w:tc>
          <w:tcPr>
            <w:tcW w:w="1134" w:type="dxa"/>
            <w:tcBorders>
              <w:top w:val="nil"/>
              <w:left w:val="nil"/>
              <w:bottom w:val="nil"/>
              <w:right w:val="nil"/>
            </w:tcBorders>
            <w:shd w:val="clear" w:color="auto" w:fill="auto"/>
            <w:noWrap/>
            <w:vAlign w:val="bottom"/>
            <w:hideMark/>
          </w:tcPr>
          <w:p w14:paraId="30610624" w14:textId="77777777" w:rsidR="00BC2ECF" w:rsidRPr="00BC2ECF" w:rsidRDefault="00BC2ECF" w:rsidP="00D06B5B">
            <w:pPr>
              <w:spacing w:before="60" w:after="60"/>
              <w:jc w:val="right"/>
              <w:rPr>
                <w:rFonts w:cs="Open Sans"/>
                <w:sz w:val="18"/>
                <w:szCs w:val="18"/>
              </w:rPr>
            </w:pPr>
            <w:r w:rsidRPr="00BC2ECF">
              <w:rPr>
                <w:rFonts w:cs="Open Sans"/>
                <w:sz w:val="18"/>
                <w:szCs w:val="18"/>
              </w:rPr>
              <w:t xml:space="preserve">2,114 </w:t>
            </w:r>
          </w:p>
        </w:tc>
        <w:tc>
          <w:tcPr>
            <w:tcW w:w="993" w:type="dxa"/>
            <w:tcBorders>
              <w:top w:val="nil"/>
              <w:left w:val="nil"/>
              <w:bottom w:val="nil"/>
              <w:right w:val="nil"/>
            </w:tcBorders>
            <w:shd w:val="clear" w:color="auto" w:fill="auto"/>
            <w:noWrap/>
            <w:vAlign w:val="bottom"/>
            <w:hideMark/>
          </w:tcPr>
          <w:p w14:paraId="15356654" w14:textId="77777777" w:rsidR="00BC2ECF" w:rsidRPr="00BC2ECF" w:rsidRDefault="00BC2ECF" w:rsidP="00D06B5B">
            <w:pPr>
              <w:spacing w:before="60" w:after="60"/>
              <w:jc w:val="right"/>
              <w:rPr>
                <w:rFonts w:cs="Open Sans"/>
                <w:sz w:val="18"/>
                <w:szCs w:val="18"/>
              </w:rPr>
            </w:pPr>
            <w:r w:rsidRPr="00BC2ECF">
              <w:rPr>
                <w:rFonts w:cs="Open Sans"/>
                <w:sz w:val="18"/>
                <w:szCs w:val="18"/>
              </w:rPr>
              <w:t xml:space="preserve">68 </w:t>
            </w:r>
          </w:p>
        </w:tc>
        <w:tc>
          <w:tcPr>
            <w:tcW w:w="850" w:type="dxa"/>
            <w:tcBorders>
              <w:top w:val="nil"/>
              <w:left w:val="nil"/>
              <w:bottom w:val="nil"/>
              <w:right w:val="nil"/>
            </w:tcBorders>
            <w:shd w:val="clear" w:color="auto" w:fill="auto"/>
            <w:noWrap/>
            <w:vAlign w:val="bottom"/>
            <w:hideMark/>
          </w:tcPr>
          <w:p w14:paraId="3CA3506D" w14:textId="77777777" w:rsidR="00BC2ECF" w:rsidRPr="00BC2ECF" w:rsidRDefault="00BC2ECF" w:rsidP="00D06B5B">
            <w:pPr>
              <w:spacing w:before="60" w:after="60"/>
              <w:jc w:val="right"/>
              <w:rPr>
                <w:rFonts w:cs="Open Sans"/>
                <w:sz w:val="18"/>
                <w:szCs w:val="18"/>
              </w:rPr>
            </w:pPr>
            <w:r w:rsidRPr="00BC2ECF">
              <w:rPr>
                <w:rFonts w:cs="Open Sans"/>
                <w:sz w:val="18"/>
                <w:szCs w:val="18"/>
              </w:rPr>
              <w:t xml:space="preserve">1,426 </w:t>
            </w:r>
          </w:p>
        </w:tc>
        <w:tc>
          <w:tcPr>
            <w:tcW w:w="851" w:type="dxa"/>
            <w:tcBorders>
              <w:top w:val="nil"/>
              <w:left w:val="nil"/>
              <w:bottom w:val="nil"/>
              <w:right w:val="nil"/>
            </w:tcBorders>
            <w:shd w:val="clear" w:color="auto" w:fill="auto"/>
            <w:noWrap/>
            <w:vAlign w:val="bottom"/>
            <w:hideMark/>
          </w:tcPr>
          <w:p w14:paraId="60512A01" w14:textId="77777777" w:rsidR="00BC2ECF" w:rsidRPr="00BC2ECF" w:rsidRDefault="00BC2ECF" w:rsidP="00D06B5B">
            <w:pPr>
              <w:spacing w:before="60" w:after="60"/>
              <w:jc w:val="right"/>
              <w:rPr>
                <w:rFonts w:cs="Open Sans"/>
                <w:sz w:val="18"/>
                <w:szCs w:val="18"/>
              </w:rPr>
            </w:pPr>
            <w:r w:rsidRPr="00BC2ECF">
              <w:rPr>
                <w:rFonts w:cs="Open Sans"/>
                <w:sz w:val="18"/>
                <w:szCs w:val="18"/>
              </w:rPr>
              <w:t xml:space="preserve">24 </w:t>
            </w:r>
          </w:p>
        </w:tc>
        <w:tc>
          <w:tcPr>
            <w:tcW w:w="707" w:type="dxa"/>
            <w:tcBorders>
              <w:top w:val="nil"/>
              <w:left w:val="nil"/>
              <w:bottom w:val="nil"/>
              <w:right w:val="nil"/>
            </w:tcBorders>
            <w:shd w:val="clear" w:color="auto" w:fill="auto"/>
            <w:noWrap/>
            <w:vAlign w:val="bottom"/>
            <w:hideMark/>
          </w:tcPr>
          <w:p w14:paraId="24C56259" w14:textId="77777777" w:rsidR="00BC2ECF" w:rsidRPr="00BC2ECF" w:rsidRDefault="00BC2ECF" w:rsidP="00D06B5B">
            <w:pPr>
              <w:spacing w:before="60" w:after="60"/>
              <w:jc w:val="right"/>
              <w:rPr>
                <w:rFonts w:cs="Open Sans"/>
                <w:sz w:val="18"/>
                <w:szCs w:val="18"/>
              </w:rPr>
            </w:pPr>
            <w:r w:rsidRPr="00BC2ECF">
              <w:rPr>
                <w:rFonts w:cs="Open Sans"/>
                <w:sz w:val="18"/>
                <w:szCs w:val="18"/>
              </w:rPr>
              <w:t xml:space="preserve">3,632 </w:t>
            </w:r>
          </w:p>
        </w:tc>
      </w:tr>
      <w:tr w:rsidR="00BC2ECF" w:rsidRPr="00BC2ECF" w14:paraId="6C503004" w14:textId="77777777" w:rsidTr="00E83BF7">
        <w:trPr>
          <w:trHeight w:val="260"/>
        </w:trPr>
        <w:tc>
          <w:tcPr>
            <w:tcW w:w="3969" w:type="dxa"/>
            <w:tcBorders>
              <w:top w:val="nil"/>
              <w:left w:val="nil"/>
              <w:bottom w:val="nil"/>
              <w:right w:val="nil"/>
            </w:tcBorders>
            <w:shd w:val="clear" w:color="auto" w:fill="auto"/>
            <w:noWrap/>
            <w:vAlign w:val="bottom"/>
            <w:hideMark/>
          </w:tcPr>
          <w:p w14:paraId="0B615ECD" w14:textId="77777777" w:rsidR="00BC2ECF" w:rsidRPr="00BC2ECF" w:rsidRDefault="00BC2ECF" w:rsidP="00D06B5B">
            <w:pPr>
              <w:spacing w:before="60" w:after="60"/>
              <w:rPr>
                <w:rFonts w:cs="Open Sans"/>
                <w:sz w:val="18"/>
                <w:szCs w:val="18"/>
                <w:lang w:val="en-US"/>
              </w:rPr>
            </w:pPr>
            <w:r w:rsidRPr="00BC2ECF">
              <w:rPr>
                <w:rFonts w:cs="Open Sans"/>
                <w:sz w:val="18"/>
                <w:szCs w:val="18"/>
                <w:lang w:val="en-US"/>
              </w:rPr>
              <w:t>Accumulated depreciation, amortisation and impairment</w:t>
            </w:r>
          </w:p>
        </w:tc>
        <w:tc>
          <w:tcPr>
            <w:tcW w:w="1134" w:type="dxa"/>
            <w:tcBorders>
              <w:top w:val="nil"/>
              <w:left w:val="nil"/>
              <w:bottom w:val="nil"/>
              <w:right w:val="nil"/>
            </w:tcBorders>
            <w:shd w:val="clear" w:color="auto" w:fill="auto"/>
            <w:noWrap/>
            <w:vAlign w:val="bottom"/>
            <w:hideMark/>
          </w:tcPr>
          <w:p w14:paraId="317E8D9B" w14:textId="77777777" w:rsidR="00BC2ECF" w:rsidRPr="00BC2ECF" w:rsidRDefault="00BC2ECF" w:rsidP="00D06B5B">
            <w:pPr>
              <w:spacing w:before="60" w:after="60"/>
              <w:jc w:val="right"/>
              <w:rPr>
                <w:rFonts w:cs="Open Sans"/>
                <w:sz w:val="18"/>
                <w:szCs w:val="18"/>
              </w:rPr>
            </w:pPr>
            <w:r w:rsidRPr="00BC2ECF">
              <w:rPr>
                <w:rFonts w:cs="Open Sans"/>
                <w:sz w:val="18"/>
                <w:szCs w:val="18"/>
                <w:lang w:val="en-US"/>
              </w:rPr>
              <w:t xml:space="preserve"> </w:t>
            </w:r>
            <w:r w:rsidRPr="00BC2ECF">
              <w:rPr>
                <w:rFonts w:cs="Open Sans"/>
                <w:sz w:val="18"/>
                <w:szCs w:val="18"/>
              </w:rPr>
              <w:t>-</w:t>
            </w:r>
          </w:p>
        </w:tc>
        <w:tc>
          <w:tcPr>
            <w:tcW w:w="1134" w:type="dxa"/>
            <w:tcBorders>
              <w:top w:val="nil"/>
              <w:left w:val="nil"/>
              <w:bottom w:val="nil"/>
              <w:right w:val="nil"/>
            </w:tcBorders>
            <w:shd w:val="clear" w:color="auto" w:fill="auto"/>
            <w:noWrap/>
            <w:vAlign w:val="bottom"/>
            <w:hideMark/>
          </w:tcPr>
          <w:p w14:paraId="5F0B3073" w14:textId="77777777" w:rsidR="00BC2ECF" w:rsidRPr="00BC2ECF" w:rsidRDefault="00BC2ECF" w:rsidP="00D06B5B">
            <w:pPr>
              <w:spacing w:before="60" w:after="60"/>
              <w:jc w:val="right"/>
              <w:rPr>
                <w:rFonts w:cs="Open Sans"/>
                <w:sz w:val="18"/>
                <w:szCs w:val="18"/>
              </w:rPr>
            </w:pPr>
            <w:r w:rsidRPr="00BC2ECF">
              <w:rPr>
                <w:rFonts w:cs="Open Sans"/>
                <w:sz w:val="18"/>
                <w:szCs w:val="18"/>
              </w:rPr>
              <w:t xml:space="preserve"> -</w:t>
            </w:r>
          </w:p>
        </w:tc>
        <w:tc>
          <w:tcPr>
            <w:tcW w:w="993" w:type="dxa"/>
            <w:tcBorders>
              <w:top w:val="nil"/>
              <w:left w:val="nil"/>
              <w:bottom w:val="nil"/>
              <w:right w:val="nil"/>
            </w:tcBorders>
            <w:shd w:val="clear" w:color="auto" w:fill="auto"/>
            <w:noWrap/>
            <w:vAlign w:val="bottom"/>
            <w:hideMark/>
          </w:tcPr>
          <w:p w14:paraId="4B4E8E02" w14:textId="77777777" w:rsidR="00BC2ECF" w:rsidRPr="00BC2ECF" w:rsidRDefault="00BC2ECF" w:rsidP="00D06B5B">
            <w:pPr>
              <w:spacing w:before="60" w:after="60"/>
              <w:jc w:val="right"/>
              <w:rPr>
                <w:rFonts w:cs="Open Sans"/>
                <w:sz w:val="18"/>
                <w:szCs w:val="18"/>
              </w:rPr>
            </w:pPr>
            <w:r w:rsidRPr="00BC2ECF">
              <w:rPr>
                <w:rFonts w:cs="Open Sans"/>
                <w:sz w:val="18"/>
                <w:szCs w:val="18"/>
              </w:rPr>
              <w:t xml:space="preserve"> -</w:t>
            </w:r>
          </w:p>
        </w:tc>
        <w:tc>
          <w:tcPr>
            <w:tcW w:w="850" w:type="dxa"/>
            <w:tcBorders>
              <w:top w:val="nil"/>
              <w:left w:val="nil"/>
              <w:bottom w:val="nil"/>
              <w:right w:val="nil"/>
            </w:tcBorders>
            <w:shd w:val="clear" w:color="auto" w:fill="auto"/>
            <w:noWrap/>
            <w:vAlign w:val="bottom"/>
            <w:hideMark/>
          </w:tcPr>
          <w:p w14:paraId="1FAAC197" w14:textId="77777777" w:rsidR="00BC2ECF" w:rsidRPr="00BC2ECF" w:rsidRDefault="00BC2ECF" w:rsidP="00D06B5B">
            <w:pPr>
              <w:spacing w:before="60" w:after="60"/>
              <w:jc w:val="right"/>
              <w:rPr>
                <w:rFonts w:cs="Open Sans"/>
                <w:sz w:val="18"/>
                <w:szCs w:val="18"/>
              </w:rPr>
            </w:pPr>
            <w:r w:rsidRPr="00BC2ECF">
              <w:rPr>
                <w:rFonts w:cs="Open Sans"/>
                <w:sz w:val="18"/>
                <w:szCs w:val="18"/>
              </w:rPr>
              <w:t>(1,071)</w:t>
            </w:r>
          </w:p>
        </w:tc>
        <w:tc>
          <w:tcPr>
            <w:tcW w:w="851" w:type="dxa"/>
            <w:tcBorders>
              <w:top w:val="nil"/>
              <w:left w:val="nil"/>
              <w:bottom w:val="nil"/>
              <w:right w:val="nil"/>
            </w:tcBorders>
            <w:shd w:val="clear" w:color="auto" w:fill="auto"/>
            <w:noWrap/>
            <w:vAlign w:val="bottom"/>
            <w:hideMark/>
          </w:tcPr>
          <w:p w14:paraId="74D16FAE" w14:textId="77777777" w:rsidR="00BC2ECF" w:rsidRPr="00BC2ECF" w:rsidRDefault="00BC2ECF" w:rsidP="00D06B5B">
            <w:pPr>
              <w:spacing w:before="60" w:after="60"/>
              <w:jc w:val="right"/>
              <w:rPr>
                <w:rFonts w:cs="Open Sans"/>
                <w:sz w:val="18"/>
                <w:szCs w:val="18"/>
              </w:rPr>
            </w:pPr>
            <w:r w:rsidRPr="00BC2ECF">
              <w:rPr>
                <w:rFonts w:cs="Open Sans"/>
                <w:sz w:val="18"/>
                <w:szCs w:val="18"/>
              </w:rPr>
              <w:t xml:space="preserve"> -</w:t>
            </w:r>
          </w:p>
        </w:tc>
        <w:tc>
          <w:tcPr>
            <w:tcW w:w="707" w:type="dxa"/>
            <w:tcBorders>
              <w:top w:val="nil"/>
              <w:left w:val="nil"/>
              <w:bottom w:val="nil"/>
              <w:right w:val="nil"/>
            </w:tcBorders>
            <w:shd w:val="clear" w:color="auto" w:fill="auto"/>
            <w:noWrap/>
            <w:vAlign w:val="bottom"/>
            <w:hideMark/>
          </w:tcPr>
          <w:p w14:paraId="21B65E66" w14:textId="77777777" w:rsidR="00BC2ECF" w:rsidRPr="00BC2ECF" w:rsidRDefault="00BC2ECF" w:rsidP="00D06B5B">
            <w:pPr>
              <w:spacing w:before="60" w:after="60"/>
              <w:jc w:val="right"/>
              <w:rPr>
                <w:rFonts w:cs="Open Sans"/>
                <w:sz w:val="18"/>
                <w:szCs w:val="18"/>
              </w:rPr>
            </w:pPr>
            <w:r w:rsidRPr="00BC2ECF">
              <w:rPr>
                <w:rFonts w:cs="Open Sans"/>
                <w:sz w:val="18"/>
                <w:szCs w:val="18"/>
              </w:rPr>
              <w:t>(1,071)</w:t>
            </w:r>
          </w:p>
        </w:tc>
      </w:tr>
      <w:tr w:rsidR="00BC2ECF" w:rsidRPr="00BC2ECF" w14:paraId="479ADE7B" w14:textId="77777777" w:rsidTr="00E83BF7">
        <w:trPr>
          <w:trHeight w:val="260"/>
        </w:trPr>
        <w:tc>
          <w:tcPr>
            <w:tcW w:w="3969" w:type="dxa"/>
            <w:tcBorders>
              <w:top w:val="single" w:sz="4" w:space="0" w:color="auto"/>
              <w:left w:val="nil"/>
              <w:bottom w:val="single" w:sz="4" w:space="0" w:color="auto"/>
              <w:right w:val="nil"/>
            </w:tcBorders>
            <w:shd w:val="clear" w:color="auto" w:fill="auto"/>
            <w:noWrap/>
            <w:vAlign w:val="bottom"/>
            <w:hideMark/>
          </w:tcPr>
          <w:p w14:paraId="5B4EF5CC" w14:textId="77777777" w:rsidR="00BC2ECF" w:rsidRPr="00BC2ECF" w:rsidRDefault="00BC2ECF" w:rsidP="00D06B5B">
            <w:pPr>
              <w:spacing w:before="60" w:after="60"/>
              <w:rPr>
                <w:rFonts w:cs="Open Sans"/>
                <w:b/>
                <w:bCs/>
                <w:sz w:val="18"/>
                <w:szCs w:val="18"/>
              </w:rPr>
            </w:pPr>
            <w:r w:rsidRPr="00BC2ECF">
              <w:rPr>
                <w:rFonts w:cs="Open Sans"/>
                <w:b/>
                <w:bCs/>
                <w:sz w:val="18"/>
                <w:szCs w:val="18"/>
              </w:rPr>
              <w:t>Total as at 1 July 2018</w:t>
            </w:r>
          </w:p>
        </w:tc>
        <w:tc>
          <w:tcPr>
            <w:tcW w:w="1134" w:type="dxa"/>
            <w:tcBorders>
              <w:top w:val="single" w:sz="4" w:space="0" w:color="auto"/>
              <w:left w:val="nil"/>
              <w:bottom w:val="single" w:sz="4" w:space="0" w:color="auto"/>
              <w:right w:val="nil"/>
            </w:tcBorders>
            <w:shd w:val="clear" w:color="auto" w:fill="auto"/>
            <w:noWrap/>
            <w:vAlign w:val="bottom"/>
            <w:hideMark/>
          </w:tcPr>
          <w:p w14:paraId="7F38861F" w14:textId="77777777" w:rsidR="00BC2ECF" w:rsidRPr="00BC2ECF" w:rsidRDefault="00BC2ECF" w:rsidP="00D06B5B">
            <w:pPr>
              <w:spacing w:before="60" w:after="60"/>
              <w:jc w:val="right"/>
              <w:rPr>
                <w:rFonts w:cs="Open Sans"/>
                <w:sz w:val="18"/>
                <w:szCs w:val="18"/>
              </w:rPr>
            </w:pPr>
            <w:r w:rsidRPr="00BC2ECF">
              <w:rPr>
                <w:rFonts w:cs="Open Sans"/>
                <w:sz w:val="18"/>
                <w:szCs w:val="18"/>
              </w:rPr>
              <w:t xml:space="preserve"> -</w:t>
            </w:r>
          </w:p>
        </w:tc>
        <w:tc>
          <w:tcPr>
            <w:tcW w:w="1134" w:type="dxa"/>
            <w:tcBorders>
              <w:top w:val="single" w:sz="4" w:space="0" w:color="auto"/>
              <w:left w:val="nil"/>
              <w:bottom w:val="single" w:sz="4" w:space="0" w:color="auto"/>
              <w:right w:val="nil"/>
            </w:tcBorders>
            <w:shd w:val="clear" w:color="auto" w:fill="auto"/>
            <w:noWrap/>
            <w:vAlign w:val="bottom"/>
            <w:hideMark/>
          </w:tcPr>
          <w:p w14:paraId="367E4C7F" w14:textId="77777777" w:rsidR="00BC2ECF" w:rsidRPr="00BC2ECF" w:rsidRDefault="00BC2ECF" w:rsidP="00D06B5B">
            <w:pPr>
              <w:spacing w:before="60" w:after="60"/>
              <w:jc w:val="right"/>
              <w:rPr>
                <w:rFonts w:cs="Open Sans"/>
                <w:sz w:val="18"/>
                <w:szCs w:val="18"/>
              </w:rPr>
            </w:pPr>
            <w:r w:rsidRPr="00BC2ECF">
              <w:rPr>
                <w:rFonts w:cs="Open Sans"/>
                <w:sz w:val="18"/>
                <w:szCs w:val="18"/>
              </w:rPr>
              <w:t xml:space="preserve">2,114 </w:t>
            </w:r>
          </w:p>
        </w:tc>
        <w:tc>
          <w:tcPr>
            <w:tcW w:w="993" w:type="dxa"/>
            <w:tcBorders>
              <w:top w:val="single" w:sz="4" w:space="0" w:color="auto"/>
              <w:left w:val="nil"/>
              <w:bottom w:val="single" w:sz="4" w:space="0" w:color="auto"/>
              <w:right w:val="nil"/>
            </w:tcBorders>
            <w:shd w:val="clear" w:color="auto" w:fill="auto"/>
            <w:noWrap/>
            <w:vAlign w:val="bottom"/>
            <w:hideMark/>
          </w:tcPr>
          <w:p w14:paraId="26497A15" w14:textId="77777777" w:rsidR="00BC2ECF" w:rsidRPr="00BC2ECF" w:rsidRDefault="00BC2ECF" w:rsidP="00D06B5B">
            <w:pPr>
              <w:spacing w:before="60" w:after="60"/>
              <w:jc w:val="right"/>
              <w:rPr>
                <w:rFonts w:cs="Open Sans"/>
                <w:sz w:val="18"/>
                <w:szCs w:val="18"/>
              </w:rPr>
            </w:pPr>
            <w:r w:rsidRPr="00BC2ECF">
              <w:rPr>
                <w:rFonts w:cs="Open Sans"/>
                <w:sz w:val="18"/>
                <w:szCs w:val="18"/>
              </w:rPr>
              <w:t xml:space="preserve">68 </w:t>
            </w:r>
          </w:p>
        </w:tc>
        <w:tc>
          <w:tcPr>
            <w:tcW w:w="850" w:type="dxa"/>
            <w:tcBorders>
              <w:top w:val="single" w:sz="4" w:space="0" w:color="auto"/>
              <w:left w:val="nil"/>
              <w:bottom w:val="single" w:sz="4" w:space="0" w:color="auto"/>
              <w:right w:val="nil"/>
            </w:tcBorders>
            <w:shd w:val="clear" w:color="auto" w:fill="auto"/>
            <w:noWrap/>
            <w:vAlign w:val="bottom"/>
            <w:hideMark/>
          </w:tcPr>
          <w:p w14:paraId="6BDD3837" w14:textId="77777777" w:rsidR="00BC2ECF" w:rsidRPr="00BC2ECF" w:rsidRDefault="00BC2ECF" w:rsidP="00D06B5B">
            <w:pPr>
              <w:spacing w:before="60" w:after="60"/>
              <w:jc w:val="right"/>
              <w:rPr>
                <w:rFonts w:cs="Open Sans"/>
                <w:sz w:val="18"/>
                <w:szCs w:val="18"/>
              </w:rPr>
            </w:pPr>
            <w:r w:rsidRPr="00BC2ECF">
              <w:rPr>
                <w:rFonts w:cs="Open Sans"/>
                <w:sz w:val="18"/>
                <w:szCs w:val="18"/>
              </w:rPr>
              <w:t xml:space="preserve">355 </w:t>
            </w:r>
          </w:p>
        </w:tc>
        <w:tc>
          <w:tcPr>
            <w:tcW w:w="851" w:type="dxa"/>
            <w:tcBorders>
              <w:top w:val="single" w:sz="4" w:space="0" w:color="auto"/>
              <w:left w:val="nil"/>
              <w:bottom w:val="single" w:sz="4" w:space="0" w:color="auto"/>
              <w:right w:val="nil"/>
            </w:tcBorders>
            <w:shd w:val="clear" w:color="auto" w:fill="auto"/>
            <w:noWrap/>
            <w:vAlign w:val="bottom"/>
            <w:hideMark/>
          </w:tcPr>
          <w:p w14:paraId="20C285DA" w14:textId="77777777" w:rsidR="00BC2ECF" w:rsidRPr="00BC2ECF" w:rsidRDefault="00BC2ECF" w:rsidP="00D06B5B">
            <w:pPr>
              <w:spacing w:before="60" w:after="60"/>
              <w:jc w:val="right"/>
              <w:rPr>
                <w:rFonts w:cs="Open Sans"/>
                <w:sz w:val="18"/>
                <w:szCs w:val="18"/>
              </w:rPr>
            </w:pPr>
            <w:r w:rsidRPr="00BC2ECF">
              <w:rPr>
                <w:rFonts w:cs="Open Sans"/>
                <w:sz w:val="18"/>
                <w:szCs w:val="18"/>
              </w:rPr>
              <w:t xml:space="preserve">24 </w:t>
            </w:r>
          </w:p>
        </w:tc>
        <w:tc>
          <w:tcPr>
            <w:tcW w:w="707" w:type="dxa"/>
            <w:tcBorders>
              <w:top w:val="single" w:sz="4" w:space="0" w:color="auto"/>
              <w:left w:val="nil"/>
              <w:bottom w:val="single" w:sz="4" w:space="0" w:color="auto"/>
              <w:right w:val="nil"/>
            </w:tcBorders>
            <w:shd w:val="clear" w:color="auto" w:fill="auto"/>
            <w:noWrap/>
            <w:vAlign w:val="bottom"/>
            <w:hideMark/>
          </w:tcPr>
          <w:p w14:paraId="6195B703" w14:textId="77777777" w:rsidR="00BC2ECF" w:rsidRPr="00BC2ECF" w:rsidRDefault="00BC2ECF" w:rsidP="00D06B5B">
            <w:pPr>
              <w:spacing w:before="60" w:after="60"/>
              <w:jc w:val="right"/>
              <w:rPr>
                <w:rFonts w:cs="Open Sans"/>
                <w:sz w:val="18"/>
                <w:szCs w:val="18"/>
              </w:rPr>
            </w:pPr>
            <w:r w:rsidRPr="00BC2ECF">
              <w:rPr>
                <w:rFonts w:cs="Open Sans"/>
                <w:sz w:val="18"/>
                <w:szCs w:val="18"/>
              </w:rPr>
              <w:t xml:space="preserve">2,561 </w:t>
            </w:r>
          </w:p>
        </w:tc>
      </w:tr>
      <w:tr w:rsidR="00BC2ECF" w:rsidRPr="00BC2ECF" w14:paraId="7651EC23" w14:textId="77777777" w:rsidTr="00E83BF7">
        <w:trPr>
          <w:trHeight w:val="240"/>
        </w:trPr>
        <w:tc>
          <w:tcPr>
            <w:tcW w:w="3969" w:type="dxa"/>
            <w:tcBorders>
              <w:top w:val="nil"/>
              <w:left w:val="nil"/>
              <w:bottom w:val="nil"/>
              <w:right w:val="nil"/>
            </w:tcBorders>
            <w:shd w:val="clear" w:color="auto" w:fill="auto"/>
            <w:noWrap/>
            <w:hideMark/>
          </w:tcPr>
          <w:p w14:paraId="1B560035" w14:textId="77777777" w:rsidR="00BC2ECF" w:rsidRPr="00BC2ECF" w:rsidRDefault="00BC2ECF" w:rsidP="00D06B5B">
            <w:pPr>
              <w:spacing w:before="60" w:after="60"/>
              <w:rPr>
                <w:rFonts w:cs="Open Sans"/>
                <w:sz w:val="18"/>
                <w:szCs w:val="18"/>
              </w:rPr>
            </w:pPr>
            <w:r w:rsidRPr="00BC2ECF">
              <w:rPr>
                <w:rFonts w:cs="Open Sans"/>
                <w:sz w:val="18"/>
                <w:szCs w:val="18"/>
              </w:rPr>
              <w:t>Additions</w:t>
            </w:r>
          </w:p>
        </w:tc>
        <w:tc>
          <w:tcPr>
            <w:tcW w:w="1134" w:type="dxa"/>
            <w:tcBorders>
              <w:top w:val="nil"/>
              <w:left w:val="nil"/>
              <w:bottom w:val="nil"/>
              <w:right w:val="nil"/>
            </w:tcBorders>
            <w:shd w:val="clear" w:color="auto" w:fill="auto"/>
            <w:noWrap/>
            <w:vAlign w:val="bottom"/>
            <w:hideMark/>
          </w:tcPr>
          <w:p w14:paraId="4D52BDD5" w14:textId="77777777" w:rsidR="00BC2ECF" w:rsidRPr="00BC2ECF" w:rsidRDefault="00BC2ECF" w:rsidP="00D06B5B">
            <w:pPr>
              <w:spacing w:before="60" w:after="60"/>
              <w:rPr>
                <w:rFonts w:cs="Open Sans"/>
                <w:sz w:val="18"/>
                <w:szCs w:val="18"/>
              </w:rPr>
            </w:pPr>
          </w:p>
        </w:tc>
        <w:tc>
          <w:tcPr>
            <w:tcW w:w="1134" w:type="dxa"/>
            <w:tcBorders>
              <w:top w:val="nil"/>
              <w:left w:val="nil"/>
              <w:bottom w:val="nil"/>
              <w:right w:val="nil"/>
            </w:tcBorders>
            <w:shd w:val="clear" w:color="auto" w:fill="auto"/>
            <w:noWrap/>
            <w:vAlign w:val="bottom"/>
            <w:hideMark/>
          </w:tcPr>
          <w:p w14:paraId="7A496047" w14:textId="77777777" w:rsidR="00BC2ECF" w:rsidRPr="00BC2ECF" w:rsidRDefault="00BC2ECF" w:rsidP="00D06B5B">
            <w:pPr>
              <w:spacing w:before="60" w:after="60"/>
              <w:jc w:val="right"/>
              <w:rPr>
                <w:rFonts w:cs="Open Sans"/>
                <w:sz w:val="18"/>
                <w:szCs w:val="18"/>
              </w:rPr>
            </w:pPr>
          </w:p>
        </w:tc>
        <w:tc>
          <w:tcPr>
            <w:tcW w:w="993" w:type="dxa"/>
            <w:tcBorders>
              <w:top w:val="nil"/>
              <w:left w:val="nil"/>
              <w:bottom w:val="nil"/>
              <w:right w:val="nil"/>
            </w:tcBorders>
            <w:shd w:val="clear" w:color="auto" w:fill="auto"/>
            <w:noWrap/>
            <w:vAlign w:val="bottom"/>
            <w:hideMark/>
          </w:tcPr>
          <w:p w14:paraId="6BFF8411" w14:textId="77777777" w:rsidR="00BC2ECF" w:rsidRPr="00BC2ECF" w:rsidRDefault="00BC2ECF" w:rsidP="00D06B5B">
            <w:pPr>
              <w:spacing w:before="60" w:after="60"/>
              <w:jc w:val="right"/>
              <w:rPr>
                <w:rFonts w:cs="Open Sans"/>
                <w:sz w:val="18"/>
                <w:szCs w:val="18"/>
              </w:rPr>
            </w:pPr>
          </w:p>
        </w:tc>
        <w:tc>
          <w:tcPr>
            <w:tcW w:w="850" w:type="dxa"/>
            <w:tcBorders>
              <w:top w:val="nil"/>
              <w:left w:val="nil"/>
              <w:bottom w:val="nil"/>
              <w:right w:val="nil"/>
            </w:tcBorders>
            <w:shd w:val="clear" w:color="auto" w:fill="auto"/>
            <w:noWrap/>
            <w:vAlign w:val="bottom"/>
            <w:hideMark/>
          </w:tcPr>
          <w:p w14:paraId="447A7F2E" w14:textId="77777777" w:rsidR="00BC2ECF" w:rsidRPr="00BC2ECF" w:rsidRDefault="00BC2ECF" w:rsidP="00D06B5B">
            <w:pPr>
              <w:spacing w:before="60" w:after="60"/>
              <w:jc w:val="right"/>
              <w:rPr>
                <w:rFonts w:cs="Open Sans"/>
                <w:sz w:val="18"/>
                <w:szCs w:val="18"/>
              </w:rPr>
            </w:pPr>
          </w:p>
        </w:tc>
        <w:tc>
          <w:tcPr>
            <w:tcW w:w="851" w:type="dxa"/>
            <w:tcBorders>
              <w:top w:val="nil"/>
              <w:left w:val="nil"/>
              <w:bottom w:val="nil"/>
              <w:right w:val="nil"/>
            </w:tcBorders>
            <w:shd w:val="clear" w:color="auto" w:fill="auto"/>
            <w:noWrap/>
            <w:vAlign w:val="bottom"/>
            <w:hideMark/>
          </w:tcPr>
          <w:p w14:paraId="2A6DDD0E" w14:textId="77777777" w:rsidR="00BC2ECF" w:rsidRPr="00BC2ECF" w:rsidRDefault="00BC2ECF" w:rsidP="00D06B5B">
            <w:pPr>
              <w:spacing w:before="60" w:after="60"/>
              <w:jc w:val="right"/>
              <w:rPr>
                <w:rFonts w:cs="Open Sans"/>
                <w:sz w:val="18"/>
                <w:szCs w:val="18"/>
              </w:rPr>
            </w:pPr>
          </w:p>
        </w:tc>
        <w:tc>
          <w:tcPr>
            <w:tcW w:w="707" w:type="dxa"/>
            <w:tcBorders>
              <w:top w:val="nil"/>
              <w:left w:val="nil"/>
              <w:bottom w:val="nil"/>
              <w:right w:val="nil"/>
            </w:tcBorders>
            <w:shd w:val="clear" w:color="auto" w:fill="auto"/>
            <w:noWrap/>
            <w:vAlign w:val="bottom"/>
            <w:hideMark/>
          </w:tcPr>
          <w:p w14:paraId="53C637A7" w14:textId="77777777" w:rsidR="00BC2ECF" w:rsidRPr="00BC2ECF" w:rsidRDefault="00BC2ECF" w:rsidP="00D06B5B">
            <w:pPr>
              <w:spacing w:before="60" w:after="60"/>
              <w:jc w:val="right"/>
              <w:rPr>
                <w:rFonts w:cs="Open Sans"/>
                <w:sz w:val="18"/>
                <w:szCs w:val="18"/>
              </w:rPr>
            </w:pPr>
          </w:p>
        </w:tc>
      </w:tr>
      <w:tr w:rsidR="00BC2ECF" w:rsidRPr="00BC2ECF" w14:paraId="1AC92402" w14:textId="77777777" w:rsidTr="00E83BF7">
        <w:trPr>
          <w:trHeight w:val="240"/>
        </w:trPr>
        <w:tc>
          <w:tcPr>
            <w:tcW w:w="3969" w:type="dxa"/>
            <w:tcBorders>
              <w:top w:val="nil"/>
              <w:left w:val="nil"/>
              <w:bottom w:val="nil"/>
              <w:right w:val="nil"/>
            </w:tcBorders>
            <w:shd w:val="clear" w:color="auto" w:fill="auto"/>
            <w:noWrap/>
            <w:hideMark/>
          </w:tcPr>
          <w:p w14:paraId="3FDCFF30" w14:textId="77777777" w:rsidR="00BC2ECF" w:rsidRPr="00BC2ECF" w:rsidRDefault="00BC2ECF" w:rsidP="00D06B5B">
            <w:pPr>
              <w:spacing w:before="60" w:after="60"/>
              <w:ind w:firstLineChars="100" w:firstLine="180"/>
              <w:rPr>
                <w:rFonts w:cs="Open Sans"/>
                <w:sz w:val="18"/>
                <w:szCs w:val="18"/>
              </w:rPr>
            </w:pPr>
            <w:r w:rsidRPr="00BC2ECF">
              <w:rPr>
                <w:rFonts w:cs="Open Sans"/>
                <w:sz w:val="18"/>
                <w:szCs w:val="18"/>
              </w:rPr>
              <w:t>Purchase</w:t>
            </w:r>
          </w:p>
        </w:tc>
        <w:tc>
          <w:tcPr>
            <w:tcW w:w="1134" w:type="dxa"/>
            <w:tcBorders>
              <w:top w:val="nil"/>
              <w:left w:val="nil"/>
              <w:bottom w:val="nil"/>
              <w:right w:val="nil"/>
            </w:tcBorders>
            <w:shd w:val="clear" w:color="auto" w:fill="auto"/>
            <w:noWrap/>
            <w:vAlign w:val="bottom"/>
            <w:hideMark/>
          </w:tcPr>
          <w:p w14:paraId="1C36B3AD" w14:textId="77777777" w:rsidR="00BC2ECF" w:rsidRPr="00BC2ECF" w:rsidRDefault="00BC2ECF" w:rsidP="00D06B5B">
            <w:pPr>
              <w:spacing w:before="60" w:after="60"/>
              <w:jc w:val="right"/>
              <w:rPr>
                <w:rFonts w:cs="Open Sans"/>
                <w:sz w:val="18"/>
                <w:szCs w:val="18"/>
              </w:rPr>
            </w:pPr>
            <w:r w:rsidRPr="00BC2ECF">
              <w:rPr>
                <w:rFonts w:cs="Open Sans"/>
                <w:sz w:val="18"/>
                <w:szCs w:val="18"/>
              </w:rPr>
              <w:t xml:space="preserve"> -</w:t>
            </w:r>
          </w:p>
        </w:tc>
        <w:tc>
          <w:tcPr>
            <w:tcW w:w="1134" w:type="dxa"/>
            <w:tcBorders>
              <w:top w:val="nil"/>
              <w:left w:val="nil"/>
              <w:bottom w:val="nil"/>
              <w:right w:val="nil"/>
            </w:tcBorders>
            <w:shd w:val="clear" w:color="auto" w:fill="auto"/>
            <w:noWrap/>
            <w:vAlign w:val="bottom"/>
            <w:hideMark/>
          </w:tcPr>
          <w:p w14:paraId="7997A226" w14:textId="77777777" w:rsidR="00BC2ECF" w:rsidRPr="00BC2ECF" w:rsidRDefault="00BC2ECF" w:rsidP="00D06B5B">
            <w:pPr>
              <w:spacing w:before="60" w:after="60"/>
              <w:jc w:val="right"/>
              <w:rPr>
                <w:rFonts w:cs="Open Sans"/>
                <w:sz w:val="18"/>
                <w:szCs w:val="18"/>
              </w:rPr>
            </w:pPr>
            <w:r w:rsidRPr="00BC2ECF">
              <w:rPr>
                <w:rFonts w:cs="Open Sans"/>
                <w:sz w:val="18"/>
                <w:szCs w:val="18"/>
              </w:rPr>
              <w:t xml:space="preserve">99 </w:t>
            </w:r>
          </w:p>
        </w:tc>
        <w:tc>
          <w:tcPr>
            <w:tcW w:w="993" w:type="dxa"/>
            <w:tcBorders>
              <w:top w:val="nil"/>
              <w:left w:val="nil"/>
              <w:bottom w:val="nil"/>
              <w:right w:val="nil"/>
            </w:tcBorders>
            <w:shd w:val="clear" w:color="auto" w:fill="auto"/>
            <w:noWrap/>
            <w:vAlign w:val="bottom"/>
            <w:hideMark/>
          </w:tcPr>
          <w:p w14:paraId="493495BF" w14:textId="77777777" w:rsidR="00BC2ECF" w:rsidRPr="00BC2ECF" w:rsidRDefault="00BC2ECF" w:rsidP="00D06B5B">
            <w:pPr>
              <w:spacing w:before="60" w:after="60"/>
              <w:jc w:val="right"/>
              <w:rPr>
                <w:rFonts w:cs="Open Sans"/>
                <w:sz w:val="18"/>
                <w:szCs w:val="18"/>
              </w:rPr>
            </w:pPr>
            <w:r w:rsidRPr="00BC2ECF">
              <w:rPr>
                <w:rFonts w:cs="Open Sans"/>
                <w:sz w:val="18"/>
                <w:szCs w:val="18"/>
              </w:rPr>
              <w:t xml:space="preserve"> -</w:t>
            </w:r>
          </w:p>
        </w:tc>
        <w:tc>
          <w:tcPr>
            <w:tcW w:w="850" w:type="dxa"/>
            <w:tcBorders>
              <w:top w:val="nil"/>
              <w:left w:val="nil"/>
              <w:bottom w:val="nil"/>
              <w:right w:val="nil"/>
            </w:tcBorders>
            <w:shd w:val="clear" w:color="auto" w:fill="auto"/>
            <w:noWrap/>
            <w:vAlign w:val="bottom"/>
            <w:hideMark/>
          </w:tcPr>
          <w:p w14:paraId="0161A9AA" w14:textId="77777777" w:rsidR="00BC2ECF" w:rsidRPr="00BC2ECF" w:rsidRDefault="00BC2ECF" w:rsidP="00D06B5B">
            <w:pPr>
              <w:spacing w:before="60" w:after="60"/>
              <w:jc w:val="right"/>
              <w:rPr>
                <w:rFonts w:cs="Open Sans"/>
                <w:sz w:val="18"/>
                <w:szCs w:val="18"/>
              </w:rPr>
            </w:pPr>
            <w:r w:rsidRPr="00BC2ECF">
              <w:rPr>
                <w:rFonts w:cs="Open Sans"/>
                <w:sz w:val="18"/>
                <w:szCs w:val="18"/>
              </w:rPr>
              <w:t xml:space="preserve">523 </w:t>
            </w:r>
          </w:p>
        </w:tc>
        <w:tc>
          <w:tcPr>
            <w:tcW w:w="851" w:type="dxa"/>
            <w:tcBorders>
              <w:top w:val="nil"/>
              <w:left w:val="nil"/>
              <w:bottom w:val="nil"/>
              <w:right w:val="nil"/>
            </w:tcBorders>
            <w:shd w:val="clear" w:color="auto" w:fill="auto"/>
            <w:noWrap/>
            <w:vAlign w:val="bottom"/>
            <w:hideMark/>
          </w:tcPr>
          <w:p w14:paraId="1AB69A1B" w14:textId="77777777" w:rsidR="00BC2ECF" w:rsidRPr="00BC2ECF" w:rsidRDefault="00BC2ECF" w:rsidP="00D06B5B">
            <w:pPr>
              <w:spacing w:before="60" w:after="60"/>
              <w:jc w:val="right"/>
              <w:rPr>
                <w:rFonts w:cs="Open Sans"/>
                <w:sz w:val="18"/>
                <w:szCs w:val="18"/>
              </w:rPr>
            </w:pPr>
            <w:r w:rsidRPr="00BC2ECF">
              <w:rPr>
                <w:rFonts w:cs="Open Sans"/>
                <w:sz w:val="18"/>
                <w:szCs w:val="18"/>
              </w:rPr>
              <w:t xml:space="preserve">168 </w:t>
            </w:r>
          </w:p>
        </w:tc>
        <w:tc>
          <w:tcPr>
            <w:tcW w:w="707" w:type="dxa"/>
            <w:tcBorders>
              <w:top w:val="nil"/>
              <w:left w:val="nil"/>
              <w:bottom w:val="nil"/>
              <w:right w:val="nil"/>
            </w:tcBorders>
            <w:shd w:val="clear" w:color="auto" w:fill="auto"/>
            <w:noWrap/>
            <w:vAlign w:val="bottom"/>
            <w:hideMark/>
          </w:tcPr>
          <w:p w14:paraId="6A42ABE3" w14:textId="77777777" w:rsidR="00BC2ECF" w:rsidRPr="00BC2ECF" w:rsidRDefault="00BC2ECF" w:rsidP="00D06B5B">
            <w:pPr>
              <w:spacing w:before="60" w:after="60"/>
              <w:jc w:val="right"/>
              <w:rPr>
                <w:rFonts w:cs="Open Sans"/>
                <w:sz w:val="18"/>
                <w:szCs w:val="18"/>
              </w:rPr>
            </w:pPr>
            <w:r w:rsidRPr="00BC2ECF">
              <w:rPr>
                <w:rFonts w:cs="Open Sans"/>
                <w:sz w:val="18"/>
                <w:szCs w:val="18"/>
              </w:rPr>
              <w:t xml:space="preserve">790 </w:t>
            </w:r>
          </w:p>
        </w:tc>
      </w:tr>
      <w:tr w:rsidR="00BC2ECF" w:rsidRPr="00BC2ECF" w14:paraId="3F699CC0" w14:textId="77777777" w:rsidTr="00E83BF7">
        <w:trPr>
          <w:trHeight w:val="240"/>
        </w:trPr>
        <w:tc>
          <w:tcPr>
            <w:tcW w:w="3969" w:type="dxa"/>
            <w:tcBorders>
              <w:top w:val="nil"/>
              <w:left w:val="nil"/>
              <w:bottom w:val="nil"/>
              <w:right w:val="nil"/>
            </w:tcBorders>
            <w:shd w:val="clear" w:color="auto" w:fill="auto"/>
            <w:hideMark/>
          </w:tcPr>
          <w:p w14:paraId="3177182D" w14:textId="77777777" w:rsidR="00BC2ECF" w:rsidRPr="00BC2ECF" w:rsidRDefault="00BC2ECF" w:rsidP="00D06B5B">
            <w:pPr>
              <w:spacing w:before="60" w:after="60"/>
              <w:rPr>
                <w:rFonts w:cs="Open Sans"/>
                <w:sz w:val="18"/>
                <w:szCs w:val="18"/>
              </w:rPr>
            </w:pPr>
            <w:r w:rsidRPr="00BC2ECF">
              <w:rPr>
                <w:rFonts w:cs="Open Sans"/>
                <w:sz w:val="18"/>
                <w:szCs w:val="18"/>
              </w:rPr>
              <w:t>Depreciation and amortisation</w:t>
            </w:r>
          </w:p>
        </w:tc>
        <w:tc>
          <w:tcPr>
            <w:tcW w:w="1134" w:type="dxa"/>
            <w:tcBorders>
              <w:top w:val="nil"/>
              <w:left w:val="nil"/>
              <w:bottom w:val="nil"/>
              <w:right w:val="nil"/>
            </w:tcBorders>
            <w:shd w:val="clear" w:color="auto" w:fill="auto"/>
            <w:noWrap/>
            <w:vAlign w:val="bottom"/>
            <w:hideMark/>
          </w:tcPr>
          <w:p w14:paraId="40E739B5" w14:textId="77777777" w:rsidR="00BC2ECF" w:rsidRPr="00BC2ECF" w:rsidRDefault="00BC2ECF" w:rsidP="00D06B5B">
            <w:pPr>
              <w:spacing w:before="60" w:after="60"/>
              <w:jc w:val="right"/>
              <w:rPr>
                <w:rFonts w:cs="Open Sans"/>
                <w:sz w:val="18"/>
                <w:szCs w:val="18"/>
              </w:rPr>
            </w:pPr>
            <w:r w:rsidRPr="00BC2ECF">
              <w:rPr>
                <w:rFonts w:cs="Open Sans"/>
                <w:sz w:val="18"/>
                <w:szCs w:val="18"/>
              </w:rPr>
              <w:t xml:space="preserve"> -</w:t>
            </w:r>
          </w:p>
        </w:tc>
        <w:tc>
          <w:tcPr>
            <w:tcW w:w="1134" w:type="dxa"/>
            <w:tcBorders>
              <w:top w:val="nil"/>
              <w:left w:val="nil"/>
              <w:bottom w:val="nil"/>
              <w:right w:val="nil"/>
            </w:tcBorders>
            <w:shd w:val="clear" w:color="auto" w:fill="auto"/>
            <w:noWrap/>
            <w:vAlign w:val="bottom"/>
            <w:hideMark/>
          </w:tcPr>
          <w:p w14:paraId="019DB9E9" w14:textId="77777777" w:rsidR="00BC2ECF" w:rsidRPr="00BC2ECF" w:rsidRDefault="00BC2ECF" w:rsidP="00D06B5B">
            <w:pPr>
              <w:spacing w:before="60" w:after="60"/>
              <w:jc w:val="right"/>
              <w:rPr>
                <w:rFonts w:cs="Open Sans"/>
                <w:sz w:val="18"/>
                <w:szCs w:val="18"/>
              </w:rPr>
            </w:pPr>
            <w:r w:rsidRPr="00BC2ECF">
              <w:rPr>
                <w:rFonts w:cs="Open Sans"/>
                <w:sz w:val="18"/>
                <w:szCs w:val="18"/>
              </w:rPr>
              <w:t>(722)</w:t>
            </w:r>
          </w:p>
        </w:tc>
        <w:tc>
          <w:tcPr>
            <w:tcW w:w="993" w:type="dxa"/>
            <w:tcBorders>
              <w:top w:val="nil"/>
              <w:left w:val="nil"/>
              <w:bottom w:val="nil"/>
              <w:right w:val="nil"/>
            </w:tcBorders>
            <w:shd w:val="clear" w:color="auto" w:fill="auto"/>
            <w:noWrap/>
            <w:vAlign w:val="bottom"/>
            <w:hideMark/>
          </w:tcPr>
          <w:p w14:paraId="1AF1DB5D" w14:textId="77777777" w:rsidR="00BC2ECF" w:rsidRPr="00BC2ECF" w:rsidRDefault="00BC2ECF" w:rsidP="00D06B5B">
            <w:pPr>
              <w:spacing w:before="60" w:after="60"/>
              <w:jc w:val="right"/>
              <w:rPr>
                <w:rFonts w:cs="Open Sans"/>
                <w:sz w:val="18"/>
                <w:szCs w:val="18"/>
              </w:rPr>
            </w:pPr>
            <w:r w:rsidRPr="00BC2ECF">
              <w:rPr>
                <w:rFonts w:cs="Open Sans"/>
                <w:sz w:val="18"/>
                <w:szCs w:val="18"/>
              </w:rPr>
              <w:t>(49)</w:t>
            </w:r>
          </w:p>
        </w:tc>
        <w:tc>
          <w:tcPr>
            <w:tcW w:w="850" w:type="dxa"/>
            <w:tcBorders>
              <w:top w:val="nil"/>
              <w:left w:val="nil"/>
              <w:bottom w:val="nil"/>
              <w:right w:val="nil"/>
            </w:tcBorders>
            <w:shd w:val="clear" w:color="auto" w:fill="auto"/>
            <w:noWrap/>
            <w:vAlign w:val="bottom"/>
            <w:hideMark/>
          </w:tcPr>
          <w:p w14:paraId="4B794FB5" w14:textId="77777777" w:rsidR="00BC2ECF" w:rsidRPr="00BC2ECF" w:rsidRDefault="00BC2ECF" w:rsidP="00D06B5B">
            <w:pPr>
              <w:spacing w:before="60" w:after="60"/>
              <w:jc w:val="right"/>
              <w:rPr>
                <w:rFonts w:cs="Open Sans"/>
                <w:sz w:val="18"/>
                <w:szCs w:val="18"/>
              </w:rPr>
            </w:pPr>
            <w:r w:rsidRPr="00BC2ECF">
              <w:rPr>
                <w:rFonts w:cs="Open Sans"/>
                <w:sz w:val="18"/>
                <w:szCs w:val="18"/>
              </w:rPr>
              <w:t>(139)</w:t>
            </w:r>
          </w:p>
        </w:tc>
        <w:tc>
          <w:tcPr>
            <w:tcW w:w="851" w:type="dxa"/>
            <w:tcBorders>
              <w:top w:val="nil"/>
              <w:left w:val="nil"/>
              <w:bottom w:val="nil"/>
              <w:right w:val="nil"/>
            </w:tcBorders>
            <w:shd w:val="clear" w:color="auto" w:fill="auto"/>
            <w:noWrap/>
            <w:vAlign w:val="bottom"/>
            <w:hideMark/>
          </w:tcPr>
          <w:p w14:paraId="07F3BEB1" w14:textId="77777777" w:rsidR="00BC2ECF" w:rsidRPr="00BC2ECF" w:rsidRDefault="00BC2ECF" w:rsidP="00D06B5B">
            <w:pPr>
              <w:spacing w:before="60" w:after="60"/>
              <w:jc w:val="right"/>
              <w:rPr>
                <w:rFonts w:cs="Open Sans"/>
                <w:sz w:val="18"/>
                <w:szCs w:val="18"/>
              </w:rPr>
            </w:pPr>
            <w:r w:rsidRPr="00BC2ECF">
              <w:rPr>
                <w:rFonts w:cs="Open Sans"/>
                <w:sz w:val="18"/>
                <w:szCs w:val="18"/>
              </w:rPr>
              <w:t xml:space="preserve"> -</w:t>
            </w:r>
          </w:p>
        </w:tc>
        <w:tc>
          <w:tcPr>
            <w:tcW w:w="707" w:type="dxa"/>
            <w:tcBorders>
              <w:top w:val="nil"/>
              <w:left w:val="nil"/>
              <w:bottom w:val="nil"/>
              <w:right w:val="nil"/>
            </w:tcBorders>
            <w:shd w:val="clear" w:color="auto" w:fill="auto"/>
            <w:noWrap/>
            <w:vAlign w:val="bottom"/>
            <w:hideMark/>
          </w:tcPr>
          <w:p w14:paraId="2CE745B3" w14:textId="77777777" w:rsidR="00BC2ECF" w:rsidRPr="00BC2ECF" w:rsidRDefault="00BC2ECF" w:rsidP="00D06B5B">
            <w:pPr>
              <w:spacing w:before="60" w:after="60"/>
              <w:jc w:val="right"/>
              <w:rPr>
                <w:rFonts w:cs="Open Sans"/>
                <w:sz w:val="18"/>
                <w:szCs w:val="18"/>
              </w:rPr>
            </w:pPr>
            <w:r w:rsidRPr="00BC2ECF">
              <w:rPr>
                <w:rFonts w:cs="Open Sans"/>
                <w:sz w:val="18"/>
                <w:szCs w:val="18"/>
              </w:rPr>
              <w:t>(910)</w:t>
            </w:r>
          </w:p>
        </w:tc>
      </w:tr>
      <w:tr w:rsidR="00BC2ECF" w:rsidRPr="00BC2ECF" w14:paraId="5B87BA66" w14:textId="77777777" w:rsidTr="00E83BF7">
        <w:trPr>
          <w:trHeight w:val="240"/>
        </w:trPr>
        <w:tc>
          <w:tcPr>
            <w:tcW w:w="3969" w:type="dxa"/>
            <w:tcBorders>
              <w:top w:val="nil"/>
              <w:left w:val="nil"/>
              <w:bottom w:val="nil"/>
              <w:right w:val="nil"/>
            </w:tcBorders>
            <w:shd w:val="clear" w:color="auto" w:fill="auto"/>
            <w:hideMark/>
          </w:tcPr>
          <w:p w14:paraId="51AF387B" w14:textId="77777777" w:rsidR="00BC2ECF" w:rsidRPr="00BC2ECF" w:rsidRDefault="00BC2ECF" w:rsidP="00D06B5B">
            <w:pPr>
              <w:spacing w:before="60" w:after="60"/>
              <w:rPr>
                <w:rFonts w:cs="Open Sans"/>
                <w:sz w:val="18"/>
                <w:szCs w:val="18"/>
              </w:rPr>
            </w:pPr>
            <w:r w:rsidRPr="00BC2ECF">
              <w:rPr>
                <w:rFonts w:cs="Open Sans"/>
                <w:sz w:val="18"/>
                <w:szCs w:val="18"/>
              </w:rPr>
              <w:t>Disposals</w:t>
            </w:r>
          </w:p>
        </w:tc>
        <w:tc>
          <w:tcPr>
            <w:tcW w:w="1134" w:type="dxa"/>
            <w:tcBorders>
              <w:top w:val="nil"/>
              <w:left w:val="nil"/>
              <w:bottom w:val="nil"/>
              <w:right w:val="nil"/>
            </w:tcBorders>
            <w:shd w:val="clear" w:color="auto" w:fill="auto"/>
            <w:noWrap/>
            <w:vAlign w:val="bottom"/>
            <w:hideMark/>
          </w:tcPr>
          <w:p w14:paraId="4A16B281" w14:textId="77777777" w:rsidR="00BC2ECF" w:rsidRPr="00BC2ECF" w:rsidRDefault="00BC2ECF" w:rsidP="00D06B5B">
            <w:pPr>
              <w:spacing w:before="60" w:after="60"/>
              <w:rPr>
                <w:rFonts w:cs="Open Sans"/>
                <w:sz w:val="18"/>
                <w:szCs w:val="18"/>
              </w:rPr>
            </w:pPr>
          </w:p>
        </w:tc>
        <w:tc>
          <w:tcPr>
            <w:tcW w:w="1134" w:type="dxa"/>
            <w:tcBorders>
              <w:top w:val="nil"/>
              <w:left w:val="nil"/>
              <w:bottom w:val="nil"/>
              <w:right w:val="nil"/>
            </w:tcBorders>
            <w:shd w:val="clear" w:color="auto" w:fill="auto"/>
            <w:noWrap/>
            <w:vAlign w:val="bottom"/>
            <w:hideMark/>
          </w:tcPr>
          <w:p w14:paraId="63CAE750" w14:textId="77777777" w:rsidR="00BC2ECF" w:rsidRPr="00BC2ECF" w:rsidRDefault="00BC2ECF" w:rsidP="00D06B5B">
            <w:pPr>
              <w:spacing w:before="60" w:after="60"/>
              <w:jc w:val="right"/>
              <w:rPr>
                <w:rFonts w:cs="Open Sans"/>
                <w:sz w:val="18"/>
                <w:szCs w:val="18"/>
              </w:rPr>
            </w:pPr>
            <w:r w:rsidRPr="00BC2ECF">
              <w:rPr>
                <w:rFonts w:cs="Open Sans"/>
                <w:sz w:val="18"/>
                <w:szCs w:val="18"/>
              </w:rPr>
              <w:t xml:space="preserve"> -</w:t>
            </w:r>
          </w:p>
        </w:tc>
        <w:tc>
          <w:tcPr>
            <w:tcW w:w="993" w:type="dxa"/>
            <w:tcBorders>
              <w:top w:val="nil"/>
              <w:left w:val="nil"/>
              <w:bottom w:val="nil"/>
              <w:right w:val="nil"/>
            </w:tcBorders>
            <w:shd w:val="clear" w:color="auto" w:fill="auto"/>
            <w:noWrap/>
            <w:vAlign w:val="bottom"/>
            <w:hideMark/>
          </w:tcPr>
          <w:p w14:paraId="7A18C9D7" w14:textId="77777777" w:rsidR="00BC2ECF" w:rsidRPr="00BC2ECF" w:rsidRDefault="00BC2ECF" w:rsidP="00D06B5B">
            <w:pPr>
              <w:spacing w:before="60" w:after="60"/>
              <w:jc w:val="right"/>
              <w:rPr>
                <w:rFonts w:cs="Open Sans"/>
                <w:sz w:val="18"/>
                <w:szCs w:val="18"/>
              </w:rPr>
            </w:pPr>
            <w:r w:rsidRPr="00BC2ECF">
              <w:rPr>
                <w:rFonts w:cs="Open Sans"/>
                <w:sz w:val="18"/>
                <w:szCs w:val="18"/>
              </w:rPr>
              <w:t>(2)</w:t>
            </w:r>
          </w:p>
        </w:tc>
        <w:tc>
          <w:tcPr>
            <w:tcW w:w="850" w:type="dxa"/>
            <w:tcBorders>
              <w:top w:val="nil"/>
              <w:left w:val="nil"/>
              <w:bottom w:val="nil"/>
              <w:right w:val="nil"/>
            </w:tcBorders>
            <w:shd w:val="clear" w:color="auto" w:fill="auto"/>
            <w:noWrap/>
            <w:vAlign w:val="bottom"/>
            <w:hideMark/>
          </w:tcPr>
          <w:p w14:paraId="24043EE2" w14:textId="77777777" w:rsidR="00BC2ECF" w:rsidRPr="00BC2ECF" w:rsidRDefault="00BC2ECF" w:rsidP="00D06B5B">
            <w:pPr>
              <w:spacing w:before="60" w:after="60"/>
              <w:jc w:val="right"/>
              <w:rPr>
                <w:rFonts w:cs="Open Sans"/>
                <w:sz w:val="18"/>
                <w:szCs w:val="18"/>
              </w:rPr>
            </w:pPr>
            <w:r w:rsidRPr="00BC2ECF">
              <w:rPr>
                <w:rFonts w:cs="Open Sans"/>
                <w:sz w:val="18"/>
                <w:szCs w:val="18"/>
              </w:rPr>
              <w:t xml:space="preserve"> -</w:t>
            </w:r>
          </w:p>
        </w:tc>
        <w:tc>
          <w:tcPr>
            <w:tcW w:w="851" w:type="dxa"/>
            <w:tcBorders>
              <w:top w:val="nil"/>
              <w:left w:val="nil"/>
              <w:bottom w:val="nil"/>
              <w:right w:val="nil"/>
            </w:tcBorders>
            <w:shd w:val="clear" w:color="auto" w:fill="auto"/>
            <w:noWrap/>
            <w:vAlign w:val="bottom"/>
            <w:hideMark/>
          </w:tcPr>
          <w:p w14:paraId="51ED2EA8" w14:textId="77777777" w:rsidR="00BC2ECF" w:rsidRPr="00BC2ECF" w:rsidRDefault="00BC2ECF" w:rsidP="00D06B5B">
            <w:pPr>
              <w:spacing w:before="60" w:after="60"/>
              <w:jc w:val="right"/>
              <w:rPr>
                <w:rFonts w:cs="Open Sans"/>
                <w:sz w:val="18"/>
                <w:szCs w:val="18"/>
              </w:rPr>
            </w:pPr>
            <w:r w:rsidRPr="00BC2ECF">
              <w:rPr>
                <w:rFonts w:cs="Open Sans"/>
                <w:sz w:val="18"/>
                <w:szCs w:val="18"/>
              </w:rPr>
              <w:t xml:space="preserve"> -</w:t>
            </w:r>
          </w:p>
        </w:tc>
        <w:tc>
          <w:tcPr>
            <w:tcW w:w="707" w:type="dxa"/>
            <w:tcBorders>
              <w:top w:val="nil"/>
              <w:left w:val="nil"/>
              <w:bottom w:val="nil"/>
              <w:right w:val="nil"/>
            </w:tcBorders>
            <w:shd w:val="clear" w:color="auto" w:fill="auto"/>
            <w:noWrap/>
            <w:vAlign w:val="bottom"/>
            <w:hideMark/>
          </w:tcPr>
          <w:p w14:paraId="1323B29C" w14:textId="77777777" w:rsidR="00BC2ECF" w:rsidRPr="00BC2ECF" w:rsidRDefault="00BC2ECF" w:rsidP="00D06B5B">
            <w:pPr>
              <w:spacing w:before="60" w:after="60"/>
              <w:jc w:val="right"/>
              <w:rPr>
                <w:rFonts w:cs="Open Sans"/>
                <w:sz w:val="18"/>
                <w:szCs w:val="18"/>
              </w:rPr>
            </w:pPr>
          </w:p>
        </w:tc>
      </w:tr>
      <w:tr w:rsidR="00BC2ECF" w:rsidRPr="00BC2ECF" w14:paraId="76AC1741" w14:textId="77777777" w:rsidTr="00E83BF7">
        <w:trPr>
          <w:trHeight w:val="240"/>
        </w:trPr>
        <w:tc>
          <w:tcPr>
            <w:tcW w:w="3969" w:type="dxa"/>
            <w:tcBorders>
              <w:top w:val="single" w:sz="4" w:space="0" w:color="auto"/>
              <w:left w:val="nil"/>
              <w:bottom w:val="single" w:sz="4" w:space="0" w:color="auto"/>
              <w:right w:val="nil"/>
            </w:tcBorders>
            <w:shd w:val="clear" w:color="auto" w:fill="auto"/>
            <w:vAlign w:val="bottom"/>
            <w:hideMark/>
          </w:tcPr>
          <w:p w14:paraId="0106CFF2" w14:textId="77777777" w:rsidR="00BC2ECF" w:rsidRPr="00BC2ECF" w:rsidRDefault="00BC2ECF" w:rsidP="00D06B5B">
            <w:pPr>
              <w:spacing w:before="60" w:after="60"/>
              <w:rPr>
                <w:rFonts w:cs="Open Sans"/>
                <w:b/>
                <w:bCs/>
                <w:sz w:val="18"/>
                <w:szCs w:val="18"/>
              </w:rPr>
            </w:pPr>
            <w:r w:rsidRPr="00BC2ECF">
              <w:rPr>
                <w:rFonts w:cs="Open Sans"/>
                <w:b/>
                <w:bCs/>
                <w:sz w:val="18"/>
                <w:szCs w:val="18"/>
              </w:rPr>
              <w:t>Total as at 30 June 2019</w:t>
            </w:r>
          </w:p>
        </w:tc>
        <w:tc>
          <w:tcPr>
            <w:tcW w:w="1134" w:type="dxa"/>
            <w:tcBorders>
              <w:top w:val="single" w:sz="4" w:space="0" w:color="auto"/>
              <w:left w:val="nil"/>
              <w:bottom w:val="single" w:sz="4" w:space="0" w:color="auto"/>
              <w:right w:val="nil"/>
            </w:tcBorders>
            <w:shd w:val="clear" w:color="auto" w:fill="auto"/>
            <w:noWrap/>
            <w:vAlign w:val="bottom"/>
            <w:hideMark/>
          </w:tcPr>
          <w:p w14:paraId="7D64382C" w14:textId="77777777" w:rsidR="00BC2ECF" w:rsidRPr="00BC2ECF" w:rsidRDefault="00BC2ECF" w:rsidP="00D06B5B">
            <w:pPr>
              <w:spacing w:before="60" w:after="60"/>
              <w:jc w:val="right"/>
              <w:rPr>
                <w:rFonts w:cs="Open Sans"/>
                <w:sz w:val="18"/>
                <w:szCs w:val="18"/>
              </w:rPr>
            </w:pPr>
            <w:r w:rsidRPr="00BC2ECF">
              <w:rPr>
                <w:rFonts w:cs="Open Sans"/>
                <w:sz w:val="18"/>
                <w:szCs w:val="18"/>
              </w:rPr>
              <w:t xml:space="preserve"> -</w:t>
            </w:r>
          </w:p>
        </w:tc>
        <w:tc>
          <w:tcPr>
            <w:tcW w:w="1134" w:type="dxa"/>
            <w:tcBorders>
              <w:top w:val="single" w:sz="4" w:space="0" w:color="auto"/>
              <w:left w:val="nil"/>
              <w:bottom w:val="single" w:sz="4" w:space="0" w:color="auto"/>
              <w:right w:val="nil"/>
            </w:tcBorders>
            <w:shd w:val="clear" w:color="auto" w:fill="auto"/>
            <w:noWrap/>
            <w:vAlign w:val="bottom"/>
            <w:hideMark/>
          </w:tcPr>
          <w:p w14:paraId="08CBF835" w14:textId="77777777" w:rsidR="00BC2ECF" w:rsidRPr="00BC2ECF" w:rsidRDefault="00BC2ECF" w:rsidP="00D06B5B">
            <w:pPr>
              <w:spacing w:before="60" w:after="60"/>
              <w:jc w:val="right"/>
              <w:rPr>
                <w:rFonts w:cs="Open Sans"/>
                <w:sz w:val="18"/>
                <w:szCs w:val="18"/>
              </w:rPr>
            </w:pPr>
            <w:r w:rsidRPr="00BC2ECF">
              <w:rPr>
                <w:rFonts w:cs="Open Sans"/>
                <w:sz w:val="18"/>
                <w:szCs w:val="18"/>
              </w:rPr>
              <w:t xml:space="preserve">1,491 </w:t>
            </w:r>
          </w:p>
        </w:tc>
        <w:tc>
          <w:tcPr>
            <w:tcW w:w="993" w:type="dxa"/>
            <w:tcBorders>
              <w:top w:val="single" w:sz="4" w:space="0" w:color="auto"/>
              <w:left w:val="nil"/>
              <w:bottom w:val="single" w:sz="4" w:space="0" w:color="auto"/>
              <w:right w:val="nil"/>
            </w:tcBorders>
            <w:shd w:val="clear" w:color="auto" w:fill="auto"/>
            <w:noWrap/>
            <w:vAlign w:val="bottom"/>
            <w:hideMark/>
          </w:tcPr>
          <w:p w14:paraId="13FDD0D0" w14:textId="77777777" w:rsidR="00BC2ECF" w:rsidRPr="00BC2ECF" w:rsidRDefault="00BC2ECF" w:rsidP="00D06B5B">
            <w:pPr>
              <w:spacing w:before="60" w:after="60"/>
              <w:jc w:val="right"/>
              <w:rPr>
                <w:rFonts w:cs="Open Sans"/>
                <w:sz w:val="18"/>
                <w:szCs w:val="18"/>
              </w:rPr>
            </w:pPr>
            <w:r w:rsidRPr="00BC2ECF">
              <w:rPr>
                <w:rFonts w:cs="Open Sans"/>
                <w:sz w:val="18"/>
                <w:szCs w:val="18"/>
              </w:rPr>
              <w:t xml:space="preserve">17 </w:t>
            </w:r>
          </w:p>
        </w:tc>
        <w:tc>
          <w:tcPr>
            <w:tcW w:w="850" w:type="dxa"/>
            <w:tcBorders>
              <w:top w:val="single" w:sz="4" w:space="0" w:color="auto"/>
              <w:left w:val="nil"/>
              <w:bottom w:val="single" w:sz="4" w:space="0" w:color="auto"/>
              <w:right w:val="nil"/>
            </w:tcBorders>
            <w:shd w:val="clear" w:color="auto" w:fill="auto"/>
            <w:noWrap/>
            <w:vAlign w:val="bottom"/>
            <w:hideMark/>
          </w:tcPr>
          <w:p w14:paraId="0B4080F3" w14:textId="77777777" w:rsidR="00BC2ECF" w:rsidRPr="00BC2ECF" w:rsidRDefault="00BC2ECF" w:rsidP="00D06B5B">
            <w:pPr>
              <w:spacing w:before="60" w:after="60"/>
              <w:jc w:val="right"/>
              <w:rPr>
                <w:rFonts w:cs="Open Sans"/>
                <w:sz w:val="18"/>
                <w:szCs w:val="18"/>
              </w:rPr>
            </w:pPr>
            <w:r w:rsidRPr="00BC2ECF">
              <w:rPr>
                <w:rFonts w:cs="Open Sans"/>
                <w:sz w:val="18"/>
                <w:szCs w:val="18"/>
              </w:rPr>
              <w:t xml:space="preserve">739 </w:t>
            </w:r>
          </w:p>
        </w:tc>
        <w:tc>
          <w:tcPr>
            <w:tcW w:w="851" w:type="dxa"/>
            <w:tcBorders>
              <w:top w:val="single" w:sz="4" w:space="0" w:color="auto"/>
              <w:left w:val="nil"/>
              <w:bottom w:val="single" w:sz="4" w:space="0" w:color="auto"/>
              <w:right w:val="nil"/>
            </w:tcBorders>
            <w:shd w:val="clear" w:color="auto" w:fill="auto"/>
            <w:noWrap/>
            <w:vAlign w:val="bottom"/>
            <w:hideMark/>
          </w:tcPr>
          <w:p w14:paraId="449FA565" w14:textId="77777777" w:rsidR="00BC2ECF" w:rsidRPr="00BC2ECF" w:rsidRDefault="00BC2ECF" w:rsidP="00D06B5B">
            <w:pPr>
              <w:spacing w:before="60" w:after="60"/>
              <w:jc w:val="right"/>
              <w:rPr>
                <w:rFonts w:cs="Open Sans"/>
                <w:sz w:val="18"/>
                <w:szCs w:val="18"/>
              </w:rPr>
            </w:pPr>
            <w:r w:rsidRPr="00BC2ECF">
              <w:rPr>
                <w:rFonts w:cs="Open Sans"/>
                <w:sz w:val="18"/>
                <w:szCs w:val="18"/>
              </w:rPr>
              <w:t xml:space="preserve">192 </w:t>
            </w:r>
          </w:p>
        </w:tc>
        <w:tc>
          <w:tcPr>
            <w:tcW w:w="707" w:type="dxa"/>
            <w:tcBorders>
              <w:top w:val="single" w:sz="4" w:space="0" w:color="auto"/>
              <w:left w:val="nil"/>
              <w:bottom w:val="single" w:sz="4" w:space="0" w:color="auto"/>
              <w:right w:val="nil"/>
            </w:tcBorders>
            <w:shd w:val="clear" w:color="auto" w:fill="auto"/>
            <w:noWrap/>
            <w:vAlign w:val="bottom"/>
            <w:hideMark/>
          </w:tcPr>
          <w:p w14:paraId="3B98F998" w14:textId="77777777" w:rsidR="00BC2ECF" w:rsidRPr="00BC2ECF" w:rsidRDefault="00BC2ECF" w:rsidP="00D06B5B">
            <w:pPr>
              <w:spacing w:before="60" w:after="60"/>
              <w:jc w:val="right"/>
              <w:rPr>
                <w:rFonts w:cs="Open Sans"/>
                <w:sz w:val="18"/>
                <w:szCs w:val="18"/>
              </w:rPr>
            </w:pPr>
            <w:r w:rsidRPr="00BC2ECF">
              <w:rPr>
                <w:rFonts w:cs="Open Sans"/>
                <w:sz w:val="18"/>
                <w:szCs w:val="18"/>
              </w:rPr>
              <w:t xml:space="preserve">2,441 </w:t>
            </w:r>
          </w:p>
        </w:tc>
      </w:tr>
      <w:tr w:rsidR="00BC2ECF" w:rsidRPr="00BC2ECF" w14:paraId="3B1308CE" w14:textId="77777777" w:rsidTr="00E83BF7">
        <w:trPr>
          <w:trHeight w:val="260"/>
        </w:trPr>
        <w:tc>
          <w:tcPr>
            <w:tcW w:w="3969" w:type="dxa"/>
            <w:tcBorders>
              <w:top w:val="nil"/>
              <w:left w:val="nil"/>
              <w:bottom w:val="nil"/>
              <w:right w:val="nil"/>
            </w:tcBorders>
            <w:shd w:val="clear" w:color="auto" w:fill="auto"/>
            <w:noWrap/>
            <w:hideMark/>
          </w:tcPr>
          <w:p w14:paraId="43050D0D" w14:textId="77777777" w:rsidR="00BC2ECF" w:rsidRPr="00BC2ECF" w:rsidRDefault="00BC2ECF" w:rsidP="00D06B5B">
            <w:pPr>
              <w:spacing w:before="60" w:after="60"/>
              <w:jc w:val="right"/>
              <w:rPr>
                <w:rFonts w:cs="Open Sans"/>
                <w:sz w:val="18"/>
                <w:szCs w:val="18"/>
              </w:rPr>
            </w:pPr>
          </w:p>
        </w:tc>
        <w:tc>
          <w:tcPr>
            <w:tcW w:w="1134" w:type="dxa"/>
            <w:tcBorders>
              <w:top w:val="nil"/>
              <w:left w:val="nil"/>
              <w:bottom w:val="nil"/>
              <w:right w:val="nil"/>
            </w:tcBorders>
            <w:shd w:val="clear" w:color="auto" w:fill="auto"/>
            <w:noWrap/>
            <w:vAlign w:val="bottom"/>
            <w:hideMark/>
          </w:tcPr>
          <w:p w14:paraId="33D2900D" w14:textId="77777777" w:rsidR="00BC2ECF" w:rsidRPr="00BC2ECF" w:rsidRDefault="00BC2ECF" w:rsidP="00D06B5B">
            <w:pPr>
              <w:spacing w:before="60" w:after="60"/>
              <w:rPr>
                <w:rFonts w:cs="Open Sans"/>
                <w:sz w:val="18"/>
                <w:szCs w:val="18"/>
              </w:rPr>
            </w:pPr>
          </w:p>
        </w:tc>
        <w:tc>
          <w:tcPr>
            <w:tcW w:w="1134" w:type="dxa"/>
            <w:tcBorders>
              <w:top w:val="nil"/>
              <w:left w:val="nil"/>
              <w:bottom w:val="nil"/>
              <w:right w:val="nil"/>
            </w:tcBorders>
            <w:shd w:val="clear" w:color="auto" w:fill="auto"/>
            <w:noWrap/>
            <w:vAlign w:val="bottom"/>
            <w:hideMark/>
          </w:tcPr>
          <w:p w14:paraId="2FED24E1" w14:textId="77777777" w:rsidR="00BC2ECF" w:rsidRPr="00BC2ECF" w:rsidRDefault="00BC2ECF" w:rsidP="00D06B5B">
            <w:pPr>
              <w:spacing w:before="60" w:after="60"/>
              <w:jc w:val="right"/>
              <w:rPr>
                <w:rFonts w:cs="Open Sans"/>
                <w:sz w:val="18"/>
                <w:szCs w:val="18"/>
              </w:rPr>
            </w:pPr>
          </w:p>
        </w:tc>
        <w:tc>
          <w:tcPr>
            <w:tcW w:w="993" w:type="dxa"/>
            <w:tcBorders>
              <w:top w:val="nil"/>
              <w:left w:val="nil"/>
              <w:bottom w:val="nil"/>
              <w:right w:val="nil"/>
            </w:tcBorders>
            <w:shd w:val="clear" w:color="auto" w:fill="auto"/>
            <w:noWrap/>
            <w:vAlign w:val="bottom"/>
            <w:hideMark/>
          </w:tcPr>
          <w:p w14:paraId="37ACA3A1" w14:textId="77777777" w:rsidR="00BC2ECF" w:rsidRPr="00BC2ECF" w:rsidRDefault="00BC2ECF" w:rsidP="00D06B5B">
            <w:pPr>
              <w:spacing w:before="60" w:after="60"/>
              <w:jc w:val="right"/>
              <w:rPr>
                <w:rFonts w:cs="Open Sans"/>
                <w:sz w:val="18"/>
                <w:szCs w:val="18"/>
              </w:rPr>
            </w:pPr>
          </w:p>
        </w:tc>
        <w:tc>
          <w:tcPr>
            <w:tcW w:w="850" w:type="dxa"/>
            <w:tcBorders>
              <w:top w:val="nil"/>
              <w:left w:val="nil"/>
              <w:bottom w:val="nil"/>
              <w:right w:val="nil"/>
            </w:tcBorders>
            <w:shd w:val="clear" w:color="auto" w:fill="auto"/>
            <w:noWrap/>
            <w:vAlign w:val="bottom"/>
            <w:hideMark/>
          </w:tcPr>
          <w:p w14:paraId="750E33CC" w14:textId="77777777" w:rsidR="00BC2ECF" w:rsidRPr="00BC2ECF" w:rsidRDefault="00BC2ECF" w:rsidP="00D06B5B">
            <w:pPr>
              <w:spacing w:before="60" w:after="60"/>
              <w:jc w:val="right"/>
              <w:rPr>
                <w:rFonts w:cs="Open Sans"/>
                <w:sz w:val="18"/>
                <w:szCs w:val="18"/>
              </w:rPr>
            </w:pPr>
          </w:p>
        </w:tc>
        <w:tc>
          <w:tcPr>
            <w:tcW w:w="851" w:type="dxa"/>
            <w:tcBorders>
              <w:top w:val="nil"/>
              <w:left w:val="nil"/>
              <w:bottom w:val="nil"/>
              <w:right w:val="nil"/>
            </w:tcBorders>
            <w:shd w:val="clear" w:color="auto" w:fill="auto"/>
            <w:noWrap/>
            <w:vAlign w:val="bottom"/>
            <w:hideMark/>
          </w:tcPr>
          <w:p w14:paraId="3CE610EC" w14:textId="77777777" w:rsidR="00BC2ECF" w:rsidRPr="00BC2ECF" w:rsidRDefault="00BC2ECF" w:rsidP="00D06B5B">
            <w:pPr>
              <w:spacing w:before="60" w:after="60"/>
              <w:jc w:val="right"/>
              <w:rPr>
                <w:rFonts w:cs="Open Sans"/>
                <w:sz w:val="18"/>
                <w:szCs w:val="18"/>
              </w:rPr>
            </w:pPr>
          </w:p>
        </w:tc>
        <w:tc>
          <w:tcPr>
            <w:tcW w:w="707" w:type="dxa"/>
            <w:tcBorders>
              <w:top w:val="nil"/>
              <w:left w:val="nil"/>
              <w:bottom w:val="nil"/>
              <w:right w:val="nil"/>
            </w:tcBorders>
            <w:shd w:val="clear" w:color="auto" w:fill="auto"/>
            <w:noWrap/>
            <w:vAlign w:val="bottom"/>
            <w:hideMark/>
          </w:tcPr>
          <w:p w14:paraId="6123F24B" w14:textId="77777777" w:rsidR="00BC2ECF" w:rsidRPr="00BC2ECF" w:rsidRDefault="00BC2ECF" w:rsidP="00D06B5B">
            <w:pPr>
              <w:spacing w:before="60" w:after="60"/>
              <w:jc w:val="right"/>
              <w:rPr>
                <w:rFonts w:cs="Open Sans"/>
                <w:sz w:val="18"/>
                <w:szCs w:val="18"/>
              </w:rPr>
            </w:pPr>
          </w:p>
        </w:tc>
      </w:tr>
      <w:tr w:rsidR="00BC2ECF" w:rsidRPr="00BC2ECF" w14:paraId="75EF7882" w14:textId="77777777" w:rsidTr="00E83BF7">
        <w:trPr>
          <w:trHeight w:val="260"/>
        </w:trPr>
        <w:tc>
          <w:tcPr>
            <w:tcW w:w="3969" w:type="dxa"/>
            <w:tcBorders>
              <w:top w:val="nil"/>
              <w:left w:val="nil"/>
              <w:bottom w:val="nil"/>
              <w:right w:val="nil"/>
            </w:tcBorders>
            <w:shd w:val="clear" w:color="auto" w:fill="auto"/>
            <w:vAlign w:val="bottom"/>
            <w:hideMark/>
          </w:tcPr>
          <w:p w14:paraId="64458D57" w14:textId="77777777" w:rsidR="00BC2ECF" w:rsidRPr="00BC2ECF" w:rsidRDefault="00BC2ECF" w:rsidP="00D06B5B">
            <w:pPr>
              <w:spacing w:before="60" w:after="60"/>
              <w:rPr>
                <w:rFonts w:cs="Open Sans"/>
                <w:sz w:val="18"/>
                <w:szCs w:val="18"/>
                <w:lang w:val="en-US"/>
              </w:rPr>
            </w:pPr>
            <w:r w:rsidRPr="00BC2ECF">
              <w:rPr>
                <w:rFonts w:cs="Open Sans"/>
                <w:sz w:val="18"/>
                <w:szCs w:val="18"/>
                <w:lang w:val="en-US"/>
              </w:rPr>
              <w:t>Total as at 30 June 2019 represented by</w:t>
            </w:r>
          </w:p>
        </w:tc>
        <w:tc>
          <w:tcPr>
            <w:tcW w:w="1134" w:type="dxa"/>
            <w:tcBorders>
              <w:top w:val="nil"/>
              <w:left w:val="nil"/>
              <w:bottom w:val="nil"/>
              <w:right w:val="nil"/>
            </w:tcBorders>
            <w:shd w:val="clear" w:color="auto" w:fill="auto"/>
            <w:noWrap/>
            <w:vAlign w:val="bottom"/>
            <w:hideMark/>
          </w:tcPr>
          <w:p w14:paraId="5B4C3FE2" w14:textId="77777777" w:rsidR="00BC2ECF" w:rsidRPr="00BC2ECF" w:rsidRDefault="00BC2ECF" w:rsidP="00D06B5B">
            <w:pPr>
              <w:spacing w:before="60" w:after="60"/>
              <w:rPr>
                <w:rFonts w:cs="Open Sans"/>
                <w:sz w:val="18"/>
                <w:szCs w:val="18"/>
                <w:lang w:val="en-US"/>
              </w:rPr>
            </w:pPr>
          </w:p>
        </w:tc>
        <w:tc>
          <w:tcPr>
            <w:tcW w:w="1134" w:type="dxa"/>
            <w:tcBorders>
              <w:top w:val="nil"/>
              <w:left w:val="nil"/>
              <w:bottom w:val="nil"/>
              <w:right w:val="nil"/>
            </w:tcBorders>
            <w:shd w:val="clear" w:color="auto" w:fill="auto"/>
            <w:noWrap/>
            <w:vAlign w:val="bottom"/>
            <w:hideMark/>
          </w:tcPr>
          <w:p w14:paraId="173BB5EB" w14:textId="77777777" w:rsidR="00BC2ECF" w:rsidRPr="00BC2ECF" w:rsidRDefault="00BC2ECF" w:rsidP="00D06B5B">
            <w:pPr>
              <w:spacing w:before="60" w:after="60"/>
              <w:jc w:val="right"/>
              <w:rPr>
                <w:rFonts w:cs="Open Sans"/>
                <w:sz w:val="18"/>
                <w:szCs w:val="18"/>
                <w:lang w:val="en-US"/>
              </w:rPr>
            </w:pPr>
          </w:p>
        </w:tc>
        <w:tc>
          <w:tcPr>
            <w:tcW w:w="993" w:type="dxa"/>
            <w:tcBorders>
              <w:top w:val="nil"/>
              <w:left w:val="nil"/>
              <w:bottom w:val="nil"/>
              <w:right w:val="nil"/>
            </w:tcBorders>
            <w:shd w:val="clear" w:color="auto" w:fill="auto"/>
            <w:noWrap/>
            <w:vAlign w:val="bottom"/>
            <w:hideMark/>
          </w:tcPr>
          <w:p w14:paraId="68BEB2AA" w14:textId="77777777" w:rsidR="00BC2ECF" w:rsidRPr="00BC2ECF" w:rsidRDefault="00BC2ECF" w:rsidP="00D06B5B">
            <w:pPr>
              <w:spacing w:before="60" w:after="60"/>
              <w:jc w:val="right"/>
              <w:rPr>
                <w:rFonts w:cs="Open Sans"/>
                <w:sz w:val="18"/>
                <w:szCs w:val="18"/>
                <w:lang w:val="en-US"/>
              </w:rPr>
            </w:pPr>
          </w:p>
        </w:tc>
        <w:tc>
          <w:tcPr>
            <w:tcW w:w="850" w:type="dxa"/>
            <w:tcBorders>
              <w:top w:val="nil"/>
              <w:left w:val="nil"/>
              <w:bottom w:val="nil"/>
              <w:right w:val="nil"/>
            </w:tcBorders>
            <w:shd w:val="clear" w:color="auto" w:fill="auto"/>
            <w:noWrap/>
            <w:vAlign w:val="bottom"/>
            <w:hideMark/>
          </w:tcPr>
          <w:p w14:paraId="76D909BB" w14:textId="77777777" w:rsidR="00BC2ECF" w:rsidRPr="00BC2ECF" w:rsidRDefault="00BC2ECF" w:rsidP="00D06B5B">
            <w:pPr>
              <w:spacing w:before="60" w:after="60"/>
              <w:jc w:val="right"/>
              <w:rPr>
                <w:rFonts w:cs="Open Sans"/>
                <w:sz w:val="18"/>
                <w:szCs w:val="18"/>
                <w:lang w:val="en-US"/>
              </w:rPr>
            </w:pPr>
          </w:p>
        </w:tc>
        <w:tc>
          <w:tcPr>
            <w:tcW w:w="851" w:type="dxa"/>
            <w:tcBorders>
              <w:top w:val="nil"/>
              <w:left w:val="nil"/>
              <w:bottom w:val="nil"/>
              <w:right w:val="nil"/>
            </w:tcBorders>
            <w:shd w:val="clear" w:color="auto" w:fill="auto"/>
            <w:noWrap/>
            <w:vAlign w:val="bottom"/>
            <w:hideMark/>
          </w:tcPr>
          <w:p w14:paraId="7F57534D" w14:textId="77777777" w:rsidR="00BC2ECF" w:rsidRPr="00BC2ECF" w:rsidRDefault="00BC2ECF" w:rsidP="00D06B5B">
            <w:pPr>
              <w:spacing w:before="60" w:after="60"/>
              <w:jc w:val="right"/>
              <w:rPr>
                <w:rFonts w:cs="Open Sans"/>
                <w:sz w:val="18"/>
                <w:szCs w:val="18"/>
                <w:lang w:val="en-US"/>
              </w:rPr>
            </w:pPr>
          </w:p>
        </w:tc>
        <w:tc>
          <w:tcPr>
            <w:tcW w:w="707" w:type="dxa"/>
            <w:tcBorders>
              <w:top w:val="nil"/>
              <w:left w:val="nil"/>
              <w:bottom w:val="nil"/>
              <w:right w:val="nil"/>
            </w:tcBorders>
            <w:shd w:val="clear" w:color="auto" w:fill="auto"/>
            <w:noWrap/>
            <w:vAlign w:val="bottom"/>
            <w:hideMark/>
          </w:tcPr>
          <w:p w14:paraId="5423A14A" w14:textId="77777777" w:rsidR="00BC2ECF" w:rsidRPr="00BC2ECF" w:rsidRDefault="00BC2ECF" w:rsidP="00D06B5B">
            <w:pPr>
              <w:spacing w:before="60" w:after="60"/>
              <w:jc w:val="right"/>
              <w:rPr>
                <w:rFonts w:cs="Open Sans"/>
                <w:sz w:val="18"/>
                <w:szCs w:val="18"/>
                <w:lang w:val="en-US"/>
              </w:rPr>
            </w:pPr>
          </w:p>
        </w:tc>
      </w:tr>
      <w:tr w:rsidR="00BC2ECF" w:rsidRPr="00BC2ECF" w14:paraId="1D54E3F4" w14:textId="77777777" w:rsidTr="00E83BF7">
        <w:trPr>
          <w:trHeight w:val="260"/>
        </w:trPr>
        <w:tc>
          <w:tcPr>
            <w:tcW w:w="3969" w:type="dxa"/>
            <w:tcBorders>
              <w:top w:val="nil"/>
              <w:left w:val="nil"/>
              <w:bottom w:val="nil"/>
              <w:right w:val="nil"/>
            </w:tcBorders>
            <w:shd w:val="clear" w:color="auto" w:fill="auto"/>
            <w:vAlign w:val="bottom"/>
            <w:hideMark/>
          </w:tcPr>
          <w:p w14:paraId="7EEF1141" w14:textId="77777777" w:rsidR="00BC2ECF" w:rsidRPr="00BC2ECF" w:rsidRDefault="00BC2ECF" w:rsidP="00D06B5B">
            <w:pPr>
              <w:spacing w:before="60" w:after="60"/>
              <w:rPr>
                <w:rFonts w:cs="Open Sans"/>
                <w:sz w:val="18"/>
                <w:szCs w:val="18"/>
              </w:rPr>
            </w:pPr>
            <w:r w:rsidRPr="00BC2ECF">
              <w:rPr>
                <w:rFonts w:cs="Open Sans"/>
                <w:sz w:val="18"/>
                <w:szCs w:val="18"/>
              </w:rPr>
              <w:t>Gross book value</w:t>
            </w:r>
          </w:p>
        </w:tc>
        <w:tc>
          <w:tcPr>
            <w:tcW w:w="1134" w:type="dxa"/>
            <w:tcBorders>
              <w:top w:val="nil"/>
              <w:left w:val="nil"/>
              <w:bottom w:val="nil"/>
              <w:right w:val="nil"/>
            </w:tcBorders>
            <w:shd w:val="clear" w:color="auto" w:fill="auto"/>
            <w:noWrap/>
            <w:vAlign w:val="bottom"/>
            <w:hideMark/>
          </w:tcPr>
          <w:p w14:paraId="3475D889" w14:textId="77777777" w:rsidR="00BC2ECF" w:rsidRPr="00BC2ECF" w:rsidRDefault="00BC2ECF" w:rsidP="00D06B5B">
            <w:pPr>
              <w:spacing w:before="60" w:after="60"/>
              <w:jc w:val="right"/>
              <w:rPr>
                <w:rFonts w:cs="Open Sans"/>
                <w:sz w:val="18"/>
                <w:szCs w:val="18"/>
              </w:rPr>
            </w:pPr>
            <w:r w:rsidRPr="00BC2ECF">
              <w:rPr>
                <w:rFonts w:cs="Open Sans"/>
                <w:sz w:val="18"/>
                <w:szCs w:val="18"/>
              </w:rPr>
              <w:t xml:space="preserve"> -</w:t>
            </w:r>
          </w:p>
        </w:tc>
        <w:tc>
          <w:tcPr>
            <w:tcW w:w="1134" w:type="dxa"/>
            <w:tcBorders>
              <w:top w:val="nil"/>
              <w:left w:val="nil"/>
              <w:bottom w:val="nil"/>
              <w:right w:val="nil"/>
            </w:tcBorders>
            <w:shd w:val="clear" w:color="auto" w:fill="auto"/>
            <w:noWrap/>
            <w:vAlign w:val="bottom"/>
            <w:hideMark/>
          </w:tcPr>
          <w:p w14:paraId="2800C53B" w14:textId="77777777" w:rsidR="00BC2ECF" w:rsidRPr="00BC2ECF" w:rsidRDefault="00BC2ECF" w:rsidP="00D06B5B">
            <w:pPr>
              <w:spacing w:before="60" w:after="60"/>
              <w:jc w:val="right"/>
              <w:rPr>
                <w:rFonts w:cs="Open Sans"/>
                <w:sz w:val="18"/>
                <w:szCs w:val="18"/>
              </w:rPr>
            </w:pPr>
            <w:r w:rsidRPr="00BC2ECF">
              <w:rPr>
                <w:rFonts w:cs="Open Sans"/>
                <w:sz w:val="18"/>
                <w:szCs w:val="18"/>
              </w:rPr>
              <w:t xml:space="preserve">2,213 </w:t>
            </w:r>
          </w:p>
        </w:tc>
        <w:tc>
          <w:tcPr>
            <w:tcW w:w="993" w:type="dxa"/>
            <w:tcBorders>
              <w:top w:val="nil"/>
              <w:left w:val="nil"/>
              <w:bottom w:val="nil"/>
              <w:right w:val="nil"/>
            </w:tcBorders>
            <w:shd w:val="clear" w:color="auto" w:fill="auto"/>
            <w:noWrap/>
            <w:vAlign w:val="bottom"/>
            <w:hideMark/>
          </w:tcPr>
          <w:p w14:paraId="409B2A85" w14:textId="77777777" w:rsidR="00BC2ECF" w:rsidRPr="00BC2ECF" w:rsidRDefault="00BC2ECF" w:rsidP="00D06B5B">
            <w:pPr>
              <w:spacing w:before="60" w:after="60"/>
              <w:jc w:val="right"/>
              <w:rPr>
                <w:rFonts w:cs="Open Sans"/>
                <w:sz w:val="18"/>
                <w:szCs w:val="18"/>
              </w:rPr>
            </w:pPr>
            <w:r w:rsidRPr="00BC2ECF">
              <w:rPr>
                <w:rFonts w:cs="Open Sans"/>
                <w:sz w:val="18"/>
                <w:szCs w:val="18"/>
              </w:rPr>
              <w:t xml:space="preserve">66 </w:t>
            </w:r>
          </w:p>
        </w:tc>
        <w:tc>
          <w:tcPr>
            <w:tcW w:w="850" w:type="dxa"/>
            <w:tcBorders>
              <w:top w:val="nil"/>
              <w:left w:val="nil"/>
              <w:bottom w:val="nil"/>
              <w:right w:val="nil"/>
            </w:tcBorders>
            <w:shd w:val="clear" w:color="auto" w:fill="auto"/>
            <w:noWrap/>
            <w:vAlign w:val="bottom"/>
            <w:hideMark/>
          </w:tcPr>
          <w:p w14:paraId="1BBB121A" w14:textId="77777777" w:rsidR="00BC2ECF" w:rsidRPr="00BC2ECF" w:rsidRDefault="00BC2ECF" w:rsidP="00D06B5B">
            <w:pPr>
              <w:spacing w:before="60" w:after="60"/>
              <w:jc w:val="right"/>
              <w:rPr>
                <w:rFonts w:cs="Open Sans"/>
                <w:sz w:val="18"/>
                <w:szCs w:val="18"/>
              </w:rPr>
            </w:pPr>
            <w:r w:rsidRPr="00BC2ECF">
              <w:rPr>
                <w:rFonts w:cs="Open Sans"/>
                <w:sz w:val="18"/>
                <w:szCs w:val="18"/>
              </w:rPr>
              <w:t xml:space="preserve">1,949 </w:t>
            </w:r>
          </w:p>
        </w:tc>
        <w:tc>
          <w:tcPr>
            <w:tcW w:w="851" w:type="dxa"/>
            <w:tcBorders>
              <w:top w:val="nil"/>
              <w:left w:val="nil"/>
              <w:bottom w:val="nil"/>
              <w:right w:val="nil"/>
            </w:tcBorders>
            <w:shd w:val="clear" w:color="auto" w:fill="auto"/>
            <w:noWrap/>
            <w:vAlign w:val="bottom"/>
            <w:hideMark/>
          </w:tcPr>
          <w:p w14:paraId="72B2247E" w14:textId="77777777" w:rsidR="00BC2ECF" w:rsidRPr="00BC2ECF" w:rsidRDefault="00BC2ECF" w:rsidP="00D06B5B">
            <w:pPr>
              <w:spacing w:before="60" w:after="60"/>
              <w:jc w:val="right"/>
              <w:rPr>
                <w:rFonts w:cs="Open Sans"/>
                <w:sz w:val="18"/>
                <w:szCs w:val="18"/>
              </w:rPr>
            </w:pPr>
            <w:r w:rsidRPr="00BC2ECF">
              <w:rPr>
                <w:rFonts w:cs="Open Sans"/>
                <w:sz w:val="18"/>
                <w:szCs w:val="18"/>
              </w:rPr>
              <w:t xml:space="preserve">192 </w:t>
            </w:r>
          </w:p>
        </w:tc>
        <w:tc>
          <w:tcPr>
            <w:tcW w:w="707" w:type="dxa"/>
            <w:tcBorders>
              <w:top w:val="nil"/>
              <w:left w:val="nil"/>
              <w:bottom w:val="nil"/>
              <w:right w:val="nil"/>
            </w:tcBorders>
            <w:shd w:val="clear" w:color="auto" w:fill="auto"/>
            <w:noWrap/>
            <w:vAlign w:val="bottom"/>
            <w:hideMark/>
          </w:tcPr>
          <w:p w14:paraId="372EE6B1" w14:textId="77777777" w:rsidR="00BC2ECF" w:rsidRPr="00BC2ECF" w:rsidRDefault="00BC2ECF" w:rsidP="00D06B5B">
            <w:pPr>
              <w:spacing w:before="60" w:after="60"/>
              <w:jc w:val="right"/>
              <w:rPr>
                <w:rFonts w:cs="Open Sans"/>
                <w:sz w:val="18"/>
                <w:szCs w:val="18"/>
              </w:rPr>
            </w:pPr>
            <w:r w:rsidRPr="00BC2ECF">
              <w:rPr>
                <w:rFonts w:cs="Open Sans"/>
                <w:sz w:val="18"/>
                <w:szCs w:val="18"/>
              </w:rPr>
              <w:t xml:space="preserve">4,420 </w:t>
            </w:r>
          </w:p>
        </w:tc>
      </w:tr>
      <w:tr w:rsidR="00BC2ECF" w:rsidRPr="00BC2ECF" w14:paraId="30226E87" w14:textId="77777777" w:rsidTr="00E83BF7">
        <w:trPr>
          <w:trHeight w:val="260"/>
        </w:trPr>
        <w:tc>
          <w:tcPr>
            <w:tcW w:w="3969" w:type="dxa"/>
            <w:tcBorders>
              <w:top w:val="nil"/>
              <w:left w:val="nil"/>
              <w:bottom w:val="nil"/>
              <w:right w:val="nil"/>
            </w:tcBorders>
            <w:shd w:val="clear" w:color="auto" w:fill="auto"/>
            <w:vAlign w:val="bottom"/>
            <w:hideMark/>
          </w:tcPr>
          <w:p w14:paraId="5CB9BE56" w14:textId="77777777" w:rsidR="00BC2ECF" w:rsidRPr="00BC2ECF" w:rsidRDefault="00BC2ECF" w:rsidP="00D06B5B">
            <w:pPr>
              <w:spacing w:before="60" w:after="60"/>
              <w:rPr>
                <w:rFonts w:cs="Open Sans"/>
                <w:sz w:val="18"/>
                <w:szCs w:val="18"/>
                <w:lang w:val="en-US"/>
              </w:rPr>
            </w:pPr>
            <w:r w:rsidRPr="00BC2ECF">
              <w:rPr>
                <w:rFonts w:cs="Open Sans"/>
                <w:sz w:val="18"/>
                <w:szCs w:val="18"/>
                <w:lang w:val="en-US"/>
              </w:rPr>
              <w:t>Accumulated depreciation, amortisation and impairment</w:t>
            </w:r>
          </w:p>
        </w:tc>
        <w:tc>
          <w:tcPr>
            <w:tcW w:w="1134" w:type="dxa"/>
            <w:tcBorders>
              <w:top w:val="nil"/>
              <w:left w:val="nil"/>
              <w:bottom w:val="nil"/>
              <w:right w:val="nil"/>
            </w:tcBorders>
            <w:shd w:val="clear" w:color="auto" w:fill="auto"/>
            <w:noWrap/>
            <w:vAlign w:val="bottom"/>
            <w:hideMark/>
          </w:tcPr>
          <w:p w14:paraId="5CC7DA02" w14:textId="77777777" w:rsidR="00BC2ECF" w:rsidRPr="00BC2ECF" w:rsidRDefault="00BC2ECF" w:rsidP="00D06B5B">
            <w:pPr>
              <w:spacing w:before="60" w:after="60"/>
              <w:jc w:val="right"/>
              <w:rPr>
                <w:rFonts w:cs="Open Sans"/>
                <w:sz w:val="18"/>
                <w:szCs w:val="18"/>
              </w:rPr>
            </w:pPr>
            <w:r w:rsidRPr="00BC2ECF">
              <w:rPr>
                <w:rFonts w:cs="Open Sans"/>
                <w:sz w:val="18"/>
                <w:szCs w:val="18"/>
                <w:lang w:val="en-US"/>
              </w:rPr>
              <w:t xml:space="preserve"> </w:t>
            </w:r>
            <w:r w:rsidRPr="00BC2ECF">
              <w:rPr>
                <w:rFonts w:cs="Open Sans"/>
                <w:sz w:val="18"/>
                <w:szCs w:val="18"/>
              </w:rPr>
              <w:t>-</w:t>
            </w:r>
          </w:p>
        </w:tc>
        <w:tc>
          <w:tcPr>
            <w:tcW w:w="1134" w:type="dxa"/>
            <w:tcBorders>
              <w:top w:val="nil"/>
              <w:left w:val="nil"/>
              <w:bottom w:val="nil"/>
              <w:right w:val="nil"/>
            </w:tcBorders>
            <w:shd w:val="clear" w:color="auto" w:fill="auto"/>
            <w:noWrap/>
            <w:vAlign w:val="bottom"/>
            <w:hideMark/>
          </w:tcPr>
          <w:p w14:paraId="7A0366B9" w14:textId="77777777" w:rsidR="00BC2ECF" w:rsidRPr="00BC2ECF" w:rsidRDefault="00BC2ECF" w:rsidP="00D06B5B">
            <w:pPr>
              <w:spacing w:before="60" w:after="60"/>
              <w:jc w:val="right"/>
              <w:rPr>
                <w:rFonts w:cs="Open Sans"/>
                <w:sz w:val="18"/>
                <w:szCs w:val="18"/>
              </w:rPr>
            </w:pPr>
            <w:r w:rsidRPr="00BC2ECF">
              <w:rPr>
                <w:rFonts w:cs="Open Sans"/>
                <w:sz w:val="18"/>
                <w:szCs w:val="18"/>
              </w:rPr>
              <w:t>(722)</w:t>
            </w:r>
          </w:p>
        </w:tc>
        <w:tc>
          <w:tcPr>
            <w:tcW w:w="993" w:type="dxa"/>
            <w:tcBorders>
              <w:top w:val="nil"/>
              <w:left w:val="nil"/>
              <w:bottom w:val="nil"/>
              <w:right w:val="nil"/>
            </w:tcBorders>
            <w:shd w:val="clear" w:color="auto" w:fill="auto"/>
            <w:noWrap/>
            <w:vAlign w:val="bottom"/>
            <w:hideMark/>
          </w:tcPr>
          <w:p w14:paraId="6F88CBE7" w14:textId="77777777" w:rsidR="00BC2ECF" w:rsidRPr="00BC2ECF" w:rsidRDefault="00BC2ECF" w:rsidP="00D06B5B">
            <w:pPr>
              <w:spacing w:before="60" w:after="60"/>
              <w:jc w:val="right"/>
              <w:rPr>
                <w:rFonts w:cs="Open Sans"/>
                <w:sz w:val="18"/>
                <w:szCs w:val="18"/>
              </w:rPr>
            </w:pPr>
            <w:r w:rsidRPr="00BC2ECF">
              <w:rPr>
                <w:rFonts w:cs="Open Sans"/>
                <w:sz w:val="18"/>
                <w:szCs w:val="18"/>
              </w:rPr>
              <w:t>(49)</w:t>
            </w:r>
          </w:p>
        </w:tc>
        <w:tc>
          <w:tcPr>
            <w:tcW w:w="850" w:type="dxa"/>
            <w:tcBorders>
              <w:top w:val="nil"/>
              <w:left w:val="nil"/>
              <w:bottom w:val="nil"/>
              <w:right w:val="nil"/>
            </w:tcBorders>
            <w:shd w:val="clear" w:color="auto" w:fill="auto"/>
            <w:noWrap/>
            <w:vAlign w:val="bottom"/>
            <w:hideMark/>
          </w:tcPr>
          <w:p w14:paraId="6E035121" w14:textId="77777777" w:rsidR="00BC2ECF" w:rsidRPr="00BC2ECF" w:rsidRDefault="00BC2ECF" w:rsidP="00D06B5B">
            <w:pPr>
              <w:spacing w:before="60" w:after="60"/>
              <w:jc w:val="right"/>
              <w:rPr>
                <w:rFonts w:cs="Open Sans"/>
                <w:sz w:val="18"/>
                <w:szCs w:val="18"/>
              </w:rPr>
            </w:pPr>
            <w:r w:rsidRPr="00BC2ECF">
              <w:rPr>
                <w:rFonts w:cs="Open Sans"/>
                <w:sz w:val="18"/>
                <w:szCs w:val="18"/>
              </w:rPr>
              <w:t>(1,210)</w:t>
            </w:r>
          </w:p>
        </w:tc>
        <w:tc>
          <w:tcPr>
            <w:tcW w:w="851" w:type="dxa"/>
            <w:tcBorders>
              <w:top w:val="nil"/>
              <w:left w:val="nil"/>
              <w:bottom w:val="nil"/>
              <w:right w:val="nil"/>
            </w:tcBorders>
            <w:shd w:val="clear" w:color="auto" w:fill="auto"/>
            <w:noWrap/>
            <w:vAlign w:val="bottom"/>
            <w:hideMark/>
          </w:tcPr>
          <w:p w14:paraId="104C54B4" w14:textId="77777777" w:rsidR="00BC2ECF" w:rsidRPr="00BC2ECF" w:rsidRDefault="00BC2ECF" w:rsidP="00D06B5B">
            <w:pPr>
              <w:spacing w:before="60" w:after="60"/>
              <w:jc w:val="right"/>
              <w:rPr>
                <w:rFonts w:cs="Open Sans"/>
                <w:sz w:val="18"/>
                <w:szCs w:val="18"/>
              </w:rPr>
            </w:pPr>
            <w:r w:rsidRPr="00BC2ECF">
              <w:rPr>
                <w:rFonts w:cs="Open Sans"/>
                <w:sz w:val="18"/>
                <w:szCs w:val="18"/>
              </w:rPr>
              <w:t xml:space="preserve"> -</w:t>
            </w:r>
          </w:p>
        </w:tc>
        <w:tc>
          <w:tcPr>
            <w:tcW w:w="707" w:type="dxa"/>
            <w:tcBorders>
              <w:top w:val="nil"/>
              <w:left w:val="nil"/>
              <w:bottom w:val="nil"/>
              <w:right w:val="nil"/>
            </w:tcBorders>
            <w:shd w:val="clear" w:color="auto" w:fill="auto"/>
            <w:noWrap/>
            <w:vAlign w:val="bottom"/>
            <w:hideMark/>
          </w:tcPr>
          <w:p w14:paraId="5B5A3EA7" w14:textId="77777777" w:rsidR="00BC2ECF" w:rsidRPr="00BC2ECF" w:rsidRDefault="00BC2ECF" w:rsidP="00D06B5B">
            <w:pPr>
              <w:spacing w:before="60" w:after="60"/>
              <w:jc w:val="right"/>
              <w:rPr>
                <w:rFonts w:cs="Open Sans"/>
                <w:sz w:val="18"/>
                <w:szCs w:val="18"/>
              </w:rPr>
            </w:pPr>
            <w:r w:rsidRPr="00BC2ECF">
              <w:rPr>
                <w:rFonts w:cs="Open Sans"/>
                <w:sz w:val="18"/>
                <w:szCs w:val="18"/>
              </w:rPr>
              <w:t>(1,981)</w:t>
            </w:r>
          </w:p>
        </w:tc>
      </w:tr>
      <w:tr w:rsidR="00BC2ECF" w:rsidRPr="00BC2ECF" w14:paraId="4A30F88D" w14:textId="77777777" w:rsidTr="00E83BF7">
        <w:trPr>
          <w:trHeight w:val="260"/>
        </w:trPr>
        <w:tc>
          <w:tcPr>
            <w:tcW w:w="3969" w:type="dxa"/>
            <w:tcBorders>
              <w:top w:val="single" w:sz="4" w:space="0" w:color="auto"/>
              <w:left w:val="nil"/>
              <w:bottom w:val="single" w:sz="4" w:space="0" w:color="auto"/>
              <w:right w:val="nil"/>
            </w:tcBorders>
            <w:shd w:val="clear" w:color="auto" w:fill="auto"/>
            <w:vAlign w:val="bottom"/>
            <w:hideMark/>
          </w:tcPr>
          <w:p w14:paraId="33F6ED10" w14:textId="77777777" w:rsidR="00BC2ECF" w:rsidRPr="00BC2ECF" w:rsidRDefault="00BC2ECF" w:rsidP="00D06B5B">
            <w:pPr>
              <w:spacing w:before="60" w:after="60"/>
              <w:rPr>
                <w:rFonts w:cs="Open Sans"/>
                <w:b/>
                <w:bCs/>
                <w:sz w:val="18"/>
                <w:szCs w:val="18"/>
              </w:rPr>
            </w:pPr>
            <w:r w:rsidRPr="00BC2ECF">
              <w:rPr>
                <w:rFonts w:cs="Open Sans"/>
                <w:b/>
                <w:bCs/>
                <w:sz w:val="18"/>
                <w:szCs w:val="18"/>
              </w:rPr>
              <w:t>Total as at 30 June 2019</w:t>
            </w:r>
          </w:p>
        </w:tc>
        <w:tc>
          <w:tcPr>
            <w:tcW w:w="1134" w:type="dxa"/>
            <w:tcBorders>
              <w:top w:val="single" w:sz="4" w:space="0" w:color="auto"/>
              <w:left w:val="nil"/>
              <w:bottom w:val="single" w:sz="4" w:space="0" w:color="auto"/>
              <w:right w:val="nil"/>
            </w:tcBorders>
            <w:shd w:val="clear" w:color="auto" w:fill="auto"/>
            <w:noWrap/>
            <w:vAlign w:val="bottom"/>
            <w:hideMark/>
          </w:tcPr>
          <w:p w14:paraId="22F1453F" w14:textId="77777777" w:rsidR="00BC2ECF" w:rsidRPr="00BC2ECF" w:rsidRDefault="00BC2ECF" w:rsidP="00D06B5B">
            <w:pPr>
              <w:spacing w:before="60" w:after="60"/>
              <w:jc w:val="right"/>
              <w:rPr>
                <w:rFonts w:cs="Open Sans"/>
                <w:sz w:val="18"/>
                <w:szCs w:val="18"/>
              </w:rPr>
            </w:pPr>
            <w:r w:rsidRPr="00BC2ECF">
              <w:rPr>
                <w:rFonts w:cs="Open Sans"/>
                <w:sz w:val="18"/>
                <w:szCs w:val="18"/>
              </w:rPr>
              <w:t xml:space="preserve"> -</w:t>
            </w:r>
          </w:p>
        </w:tc>
        <w:tc>
          <w:tcPr>
            <w:tcW w:w="1134" w:type="dxa"/>
            <w:tcBorders>
              <w:top w:val="single" w:sz="4" w:space="0" w:color="auto"/>
              <w:left w:val="nil"/>
              <w:bottom w:val="single" w:sz="4" w:space="0" w:color="auto"/>
              <w:right w:val="nil"/>
            </w:tcBorders>
            <w:shd w:val="clear" w:color="auto" w:fill="auto"/>
            <w:noWrap/>
            <w:vAlign w:val="bottom"/>
            <w:hideMark/>
          </w:tcPr>
          <w:p w14:paraId="1CFA51D6" w14:textId="77777777" w:rsidR="00BC2ECF" w:rsidRPr="00BC2ECF" w:rsidRDefault="00BC2ECF" w:rsidP="00D06B5B">
            <w:pPr>
              <w:spacing w:before="60" w:after="60"/>
              <w:jc w:val="right"/>
              <w:rPr>
                <w:rFonts w:cs="Open Sans"/>
                <w:sz w:val="18"/>
                <w:szCs w:val="18"/>
              </w:rPr>
            </w:pPr>
            <w:r w:rsidRPr="00BC2ECF">
              <w:rPr>
                <w:rFonts w:cs="Open Sans"/>
                <w:sz w:val="18"/>
                <w:szCs w:val="18"/>
              </w:rPr>
              <w:t xml:space="preserve">1,491 </w:t>
            </w:r>
          </w:p>
        </w:tc>
        <w:tc>
          <w:tcPr>
            <w:tcW w:w="993" w:type="dxa"/>
            <w:tcBorders>
              <w:top w:val="single" w:sz="4" w:space="0" w:color="auto"/>
              <w:left w:val="nil"/>
              <w:bottom w:val="single" w:sz="4" w:space="0" w:color="auto"/>
              <w:right w:val="nil"/>
            </w:tcBorders>
            <w:shd w:val="clear" w:color="auto" w:fill="auto"/>
            <w:noWrap/>
            <w:vAlign w:val="bottom"/>
            <w:hideMark/>
          </w:tcPr>
          <w:p w14:paraId="4A225150" w14:textId="77777777" w:rsidR="00BC2ECF" w:rsidRPr="00BC2ECF" w:rsidRDefault="00BC2ECF" w:rsidP="00D06B5B">
            <w:pPr>
              <w:spacing w:before="60" w:after="60"/>
              <w:jc w:val="right"/>
              <w:rPr>
                <w:rFonts w:cs="Open Sans"/>
                <w:sz w:val="18"/>
                <w:szCs w:val="18"/>
              </w:rPr>
            </w:pPr>
            <w:r w:rsidRPr="00BC2ECF">
              <w:rPr>
                <w:rFonts w:cs="Open Sans"/>
                <w:sz w:val="18"/>
                <w:szCs w:val="18"/>
              </w:rPr>
              <w:t xml:space="preserve">17 </w:t>
            </w:r>
          </w:p>
        </w:tc>
        <w:tc>
          <w:tcPr>
            <w:tcW w:w="850" w:type="dxa"/>
            <w:tcBorders>
              <w:top w:val="single" w:sz="4" w:space="0" w:color="auto"/>
              <w:left w:val="nil"/>
              <w:bottom w:val="single" w:sz="4" w:space="0" w:color="auto"/>
              <w:right w:val="nil"/>
            </w:tcBorders>
            <w:shd w:val="clear" w:color="auto" w:fill="auto"/>
            <w:noWrap/>
            <w:vAlign w:val="bottom"/>
            <w:hideMark/>
          </w:tcPr>
          <w:p w14:paraId="21964A59" w14:textId="77777777" w:rsidR="00BC2ECF" w:rsidRPr="00BC2ECF" w:rsidRDefault="00BC2ECF" w:rsidP="00D06B5B">
            <w:pPr>
              <w:spacing w:before="60" w:after="60"/>
              <w:jc w:val="right"/>
              <w:rPr>
                <w:rFonts w:cs="Open Sans"/>
                <w:sz w:val="18"/>
                <w:szCs w:val="18"/>
              </w:rPr>
            </w:pPr>
            <w:r w:rsidRPr="00BC2ECF">
              <w:rPr>
                <w:rFonts w:cs="Open Sans"/>
                <w:sz w:val="18"/>
                <w:szCs w:val="18"/>
              </w:rPr>
              <w:t xml:space="preserve">739 </w:t>
            </w:r>
          </w:p>
        </w:tc>
        <w:tc>
          <w:tcPr>
            <w:tcW w:w="851" w:type="dxa"/>
            <w:tcBorders>
              <w:top w:val="single" w:sz="4" w:space="0" w:color="auto"/>
              <w:left w:val="nil"/>
              <w:bottom w:val="single" w:sz="4" w:space="0" w:color="auto"/>
              <w:right w:val="nil"/>
            </w:tcBorders>
            <w:shd w:val="clear" w:color="auto" w:fill="auto"/>
            <w:noWrap/>
            <w:vAlign w:val="bottom"/>
            <w:hideMark/>
          </w:tcPr>
          <w:p w14:paraId="1DAEFB78" w14:textId="77777777" w:rsidR="00BC2ECF" w:rsidRPr="00BC2ECF" w:rsidRDefault="00BC2ECF" w:rsidP="00D06B5B">
            <w:pPr>
              <w:spacing w:before="60" w:after="60"/>
              <w:jc w:val="right"/>
              <w:rPr>
                <w:rFonts w:cs="Open Sans"/>
                <w:sz w:val="18"/>
                <w:szCs w:val="18"/>
              </w:rPr>
            </w:pPr>
            <w:r w:rsidRPr="00BC2ECF">
              <w:rPr>
                <w:rFonts w:cs="Open Sans"/>
                <w:sz w:val="18"/>
                <w:szCs w:val="18"/>
              </w:rPr>
              <w:t xml:space="preserve">192 </w:t>
            </w:r>
          </w:p>
        </w:tc>
        <w:tc>
          <w:tcPr>
            <w:tcW w:w="707" w:type="dxa"/>
            <w:tcBorders>
              <w:top w:val="single" w:sz="4" w:space="0" w:color="auto"/>
              <w:left w:val="nil"/>
              <w:bottom w:val="single" w:sz="4" w:space="0" w:color="auto"/>
              <w:right w:val="nil"/>
            </w:tcBorders>
            <w:shd w:val="clear" w:color="auto" w:fill="auto"/>
            <w:noWrap/>
            <w:vAlign w:val="bottom"/>
            <w:hideMark/>
          </w:tcPr>
          <w:p w14:paraId="5CF1FAD7" w14:textId="77777777" w:rsidR="00BC2ECF" w:rsidRPr="00BC2ECF" w:rsidRDefault="00BC2ECF" w:rsidP="00D06B5B">
            <w:pPr>
              <w:spacing w:before="60" w:after="60"/>
              <w:jc w:val="right"/>
              <w:rPr>
                <w:rFonts w:cs="Open Sans"/>
                <w:sz w:val="18"/>
                <w:szCs w:val="18"/>
              </w:rPr>
            </w:pPr>
            <w:r w:rsidRPr="00BC2ECF">
              <w:rPr>
                <w:rFonts w:cs="Open Sans"/>
                <w:sz w:val="18"/>
                <w:szCs w:val="18"/>
              </w:rPr>
              <w:t xml:space="preserve">2,439 </w:t>
            </w:r>
          </w:p>
        </w:tc>
      </w:tr>
    </w:tbl>
    <w:p w14:paraId="53BC0905" w14:textId="77777777" w:rsidR="00BC2ECF" w:rsidRPr="00BC2ECF" w:rsidRDefault="00BC2ECF" w:rsidP="00BC2ECF">
      <w:pPr>
        <w:rPr>
          <w:rFonts w:cs="Open Sans"/>
          <w:sz w:val="18"/>
          <w:szCs w:val="18"/>
          <w:lang w:val="en-US"/>
        </w:rPr>
      </w:pPr>
    </w:p>
    <w:p w14:paraId="6FB2EFD0" w14:textId="77777777" w:rsidR="00BC2ECF" w:rsidRPr="00BC2ECF" w:rsidRDefault="00BC2ECF" w:rsidP="00BC2ECF">
      <w:pPr>
        <w:spacing w:before="0" w:after="0"/>
        <w:rPr>
          <w:rFonts w:cs="Open Sans"/>
          <w:sz w:val="18"/>
          <w:szCs w:val="18"/>
          <w:lang w:val="en-US"/>
        </w:rPr>
      </w:pPr>
      <w:r w:rsidRPr="00BC2ECF">
        <w:rPr>
          <w:rFonts w:cs="Open Sans"/>
          <w:sz w:val="18"/>
          <w:szCs w:val="18"/>
          <w:lang w:val="en-US"/>
        </w:rPr>
        <w:br w:type="page"/>
      </w:r>
    </w:p>
    <w:p w14:paraId="3EA6E716" w14:textId="77777777" w:rsidR="00BC2ECF" w:rsidRPr="00BC2ECF" w:rsidRDefault="00BC2ECF" w:rsidP="00BC2ECF">
      <w:pPr>
        <w:pStyle w:val="FSHeadingBodyBold"/>
        <w:rPr>
          <w:lang w:val="en-US"/>
        </w:rPr>
      </w:pPr>
      <w:r w:rsidRPr="00BC2ECF">
        <w:t>Accounting Policy</w:t>
      </w:r>
    </w:p>
    <w:p w14:paraId="23FC1FD2" w14:textId="77777777" w:rsidR="00BC2ECF" w:rsidRPr="00BC2ECF" w:rsidRDefault="00BC2ECF" w:rsidP="00BC2ECF">
      <w:pPr>
        <w:spacing w:before="120" w:after="120"/>
        <w:rPr>
          <w:rFonts w:cs="Open Sans"/>
          <w:sz w:val="18"/>
          <w:szCs w:val="18"/>
          <w:lang w:val="en-US"/>
        </w:rPr>
      </w:pPr>
      <w:r w:rsidRPr="00BC2ECF">
        <w:rPr>
          <w:rFonts w:cs="Open Sans"/>
          <w:sz w:val="18"/>
          <w:szCs w:val="18"/>
        </w:rPr>
        <w:t>Assets are recorded at cost on acquisition except as stated below. The cost of acquisition includes the fair value of assets transferred in exchange and liabilities undertaken. Financial assets are initially measured at their fair value plus transaction costs where appropriate.</w:t>
      </w:r>
    </w:p>
    <w:p w14:paraId="1A5D7330" w14:textId="77777777" w:rsidR="00BC2ECF" w:rsidRPr="00BC2ECF" w:rsidRDefault="00BC2ECF" w:rsidP="00BC2ECF">
      <w:pPr>
        <w:spacing w:before="120" w:after="120"/>
        <w:rPr>
          <w:rFonts w:cs="Open Sans"/>
          <w:sz w:val="18"/>
          <w:szCs w:val="18"/>
        </w:rPr>
      </w:pPr>
      <w:r w:rsidRPr="00BC2ECF">
        <w:rPr>
          <w:rFonts w:cs="Open Sans"/>
          <w:sz w:val="18"/>
          <w:szCs w:val="18"/>
        </w:rPr>
        <w:t>Assets acquired at no cost, or for nominal consideration, are initially recognised as assets and income at their fair value at the date of acquisition, unless acquired as a consequence of restructuring of administrative arrangements. In the latter case, assets are initially recognised as contributions by owners at the amounts at which they were recognised in the transferor’s accounts immediately prior to the restructuring.</w:t>
      </w:r>
    </w:p>
    <w:p w14:paraId="0E18BF40" w14:textId="77777777" w:rsidR="00BC2ECF" w:rsidRPr="00BC2ECF" w:rsidRDefault="00BC2ECF" w:rsidP="00BC2ECF">
      <w:pPr>
        <w:pStyle w:val="FSHeadingBodyItalics"/>
        <w:rPr>
          <w:lang w:val="en-US"/>
        </w:rPr>
      </w:pPr>
      <w:r w:rsidRPr="00BC2ECF">
        <w:t>Asset Recognition Threshold</w:t>
      </w:r>
    </w:p>
    <w:p w14:paraId="666DA050" w14:textId="77777777" w:rsidR="00BC2ECF" w:rsidRPr="00BC2ECF" w:rsidRDefault="00BC2ECF" w:rsidP="00BC2ECF">
      <w:pPr>
        <w:spacing w:before="120" w:after="120"/>
        <w:rPr>
          <w:rFonts w:cs="Open Sans"/>
          <w:sz w:val="18"/>
          <w:szCs w:val="18"/>
          <w:lang w:val="en-US"/>
        </w:rPr>
      </w:pPr>
      <w:r w:rsidRPr="00BC2ECF">
        <w:rPr>
          <w:rFonts w:cs="Open Sans"/>
          <w:sz w:val="18"/>
          <w:szCs w:val="18"/>
        </w:rPr>
        <w:t>Purchases of property, plant and equipment are recognised initially at cost in the statement of financial position, except for purchases costing less than $5,000 which are expensed in the year of acquisition (other than where they form part of a group of similar items which are significant in total).</w:t>
      </w:r>
    </w:p>
    <w:p w14:paraId="16AC0165" w14:textId="77777777" w:rsidR="00BC2ECF" w:rsidRPr="00BC2ECF" w:rsidRDefault="00BC2ECF" w:rsidP="00BC2ECF">
      <w:pPr>
        <w:spacing w:before="120" w:after="120"/>
        <w:rPr>
          <w:rFonts w:cs="Open Sans"/>
          <w:sz w:val="18"/>
          <w:szCs w:val="18"/>
        </w:rPr>
      </w:pPr>
      <w:r w:rsidRPr="00BC2ECF">
        <w:rPr>
          <w:rFonts w:cs="Open Sans"/>
          <w:sz w:val="18"/>
          <w:szCs w:val="18"/>
        </w:rPr>
        <w:t>The initial cost of an asset includes an estimate of the cost of dismantling and removing the item and restoring the site on which it is located. This is particularly relevant to ‘make good’ provisions in property leases taken up by the entity where there exists an obligation to restore the property to its original condition. These costs are included in the value of the Commission's leasehold improvements with a corresponding provision for the ‘make good’ recognised.</w:t>
      </w:r>
    </w:p>
    <w:p w14:paraId="5FBE3B7C" w14:textId="77777777" w:rsidR="00BC2ECF" w:rsidRPr="00BC2ECF" w:rsidRDefault="00BC2ECF" w:rsidP="00BC2ECF">
      <w:pPr>
        <w:pStyle w:val="FSHeadingBodyItalics"/>
        <w:rPr>
          <w:lang w:val="en-US"/>
        </w:rPr>
      </w:pPr>
      <w:r w:rsidRPr="00BC2ECF">
        <w:t>Lease Right of Use (ROU) Assets</w:t>
      </w:r>
    </w:p>
    <w:p w14:paraId="1FFCDBF1" w14:textId="77777777" w:rsidR="00BC2ECF" w:rsidRPr="00BC2ECF" w:rsidRDefault="00BC2ECF" w:rsidP="00BC2ECF">
      <w:pPr>
        <w:spacing w:before="120" w:after="120"/>
        <w:rPr>
          <w:rFonts w:cs="Open Sans"/>
          <w:sz w:val="18"/>
          <w:szCs w:val="18"/>
        </w:rPr>
      </w:pPr>
      <w:r w:rsidRPr="00BC2ECF">
        <w:rPr>
          <w:rFonts w:cs="Open Sans"/>
          <w:sz w:val="18"/>
          <w:szCs w:val="18"/>
        </w:rPr>
        <w:t>Leased ROU assets are capitalised at the commencement date of the lease and comprise of the initial lease liability amount, initial direct costs incurred when entering into the lease less any lease incentives received. These assets are accounted for</w:t>
      </w:r>
      <w:r w:rsidRPr="00BC2ECF">
        <w:rPr>
          <w:rFonts w:cs="Open Sans"/>
          <w:sz w:val="18"/>
          <w:szCs w:val="18"/>
          <w:lang w:val="en-US"/>
        </w:rPr>
        <w:t xml:space="preserve"> </w:t>
      </w:r>
      <w:r w:rsidRPr="00BC2ECF">
        <w:rPr>
          <w:rFonts w:cs="Open Sans"/>
          <w:sz w:val="18"/>
          <w:szCs w:val="18"/>
        </w:rPr>
        <w:t>by Commonwealth lessees as separate asset classes to corresponding assets owned outright but included in the same column as where the corresponding underlying assets would be presented if they were owned.</w:t>
      </w:r>
    </w:p>
    <w:p w14:paraId="428E6280" w14:textId="77777777" w:rsidR="00BC2ECF" w:rsidRPr="00BC2ECF" w:rsidRDefault="00BC2ECF" w:rsidP="00BC2ECF">
      <w:pPr>
        <w:spacing w:before="120" w:after="120"/>
        <w:rPr>
          <w:rFonts w:cs="Open Sans"/>
          <w:sz w:val="18"/>
          <w:szCs w:val="18"/>
        </w:rPr>
      </w:pPr>
      <w:r w:rsidRPr="00BC2ECF">
        <w:rPr>
          <w:rFonts w:cs="Open Sans"/>
          <w:sz w:val="18"/>
          <w:szCs w:val="18"/>
        </w:rPr>
        <w:t>On initial adoption of AASB 16 the Australian Human Rights Commission has adjusted the ROU assets at the date of initial application by the amount of any provision for onerous leases recognised immediately before the date of initial application. Following initial application, an impairment review is undertaken for any right of use lease asset that shows indicators of impairment and an impairment loss is recognised against any right of use lease asset that is impaired. Lease ROU assets continue to be measured at cost after initial recognition in Commonwealth agency, GGS and Whole of Government financial statements.</w:t>
      </w:r>
    </w:p>
    <w:p w14:paraId="6B6599F2" w14:textId="77777777" w:rsidR="00BC2ECF" w:rsidRPr="00BC2ECF" w:rsidRDefault="00BC2ECF" w:rsidP="00BC2ECF">
      <w:pPr>
        <w:pStyle w:val="FSHeadingBodyItalics"/>
        <w:rPr>
          <w:lang w:val="en-US"/>
        </w:rPr>
      </w:pPr>
      <w:r w:rsidRPr="00BC2ECF">
        <w:t>Revaluations</w:t>
      </w:r>
    </w:p>
    <w:p w14:paraId="33CFC3C3" w14:textId="77777777" w:rsidR="00BC2ECF" w:rsidRPr="00BC2ECF" w:rsidRDefault="00BC2ECF" w:rsidP="00BC2ECF">
      <w:pPr>
        <w:spacing w:before="120" w:after="120"/>
        <w:rPr>
          <w:rFonts w:cs="Open Sans"/>
          <w:sz w:val="18"/>
          <w:szCs w:val="18"/>
          <w:lang w:val="en-US"/>
        </w:rPr>
      </w:pPr>
      <w:r w:rsidRPr="00BC2ECF">
        <w:rPr>
          <w:rFonts w:cs="Open Sans"/>
          <w:sz w:val="18"/>
          <w:szCs w:val="18"/>
        </w:rPr>
        <w:t xml:space="preserve">Following initial recognition at cost, property, plant and equipment </w:t>
      </w:r>
      <w:r w:rsidRPr="00BC2ECF">
        <w:rPr>
          <w:rFonts w:cs="Open Sans"/>
          <w:b/>
          <w:bCs/>
          <w:sz w:val="18"/>
          <w:szCs w:val="18"/>
        </w:rPr>
        <w:t xml:space="preserve">(excluding ROU assets) </w:t>
      </w:r>
      <w:r w:rsidRPr="00BC2ECF">
        <w:rPr>
          <w:rFonts w:cs="Open Sans"/>
          <w:sz w:val="18"/>
          <w:szCs w:val="18"/>
        </w:rPr>
        <w:t>are carried at fair value (or an amount not materially different from fair value) less subsequent accumulated depreciation and accumulated impairment losses. Valuations are conducted with sufficient frequency to ensure that the carrying amounts of assets did not differ materially from the assets’ fair values as at the reporting date. The regularity of independent valuations depended upon the volatility of movements in market values for the relevant assets.</w:t>
      </w:r>
    </w:p>
    <w:p w14:paraId="4495EA94" w14:textId="77777777" w:rsidR="00BC2ECF" w:rsidRPr="00BC2ECF" w:rsidRDefault="00BC2ECF" w:rsidP="00BC2ECF">
      <w:pPr>
        <w:spacing w:before="120" w:after="120"/>
        <w:rPr>
          <w:rFonts w:cs="Open Sans"/>
          <w:sz w:val="18"/>
          <w:szCs w:val="18"/>
        </w:rPr>
      </w:pPr>
      <w:r w:rsidRPr="00BC2ECF">
        <w:rPr>
          <w:rFonts w:cs="Open Sans"/>
          <w:sz w:val="18"/>
          <w:szCs w:val="18"/>
        </w:rPr>
        <w:t>Revaluation adjustments are made on a class basis. Any revaluation increment is credited to equity under the heading of asset revaluation reserve except to the extent that it reversed a previous revaluation decrement of the same asset class that was previously recognised in the surplus/deficit. Revaluation decrements for a class of assets are recognised directly in the surplus/deficit except to the extent that they reversed a previous revaluation increment for that class.</w:t>
      </w:r>
    </w:p>
    <w:p w14:paraId="46550855" w14:textId="77777777" w:rsidR="00BC2ECF" w:rsidRPr="00BC2ECF" w:rsidRDefault="00BC2ECF" w:rsidP="00BC2ECF">
      <w:pPr>
        <w:spacing w:before="120" w:after="120"/>
        <w:rPr>
          <w:rFonts w:cs="Open Sans"/>
          <w:sz w:val="18"/>
          <w:szCs w:val="18"/>
        </w:rPr>
      </w:pPr>
      <w:r w:rsidRPr="00BC2ECF">
        <w:rPr>
          <w:rFonts w:cs="Open Sans"/>
          <w:sz w:val="18"/>
          <w:szCs w:val="18"/>
        </w:rPr>
        <w:t>Any accumulated depreciation as at the revaluation date is eliminated against the gross carrying amount of the asset and the asset restated to the revalued amount.</w:t>
      </w:r>
    </w:p>
    <w:p w14:paraId="5D1C87CA" w14:textId="77777777" w:rsidR="002706D7" w:rsidRDefault="002706D7" w:rsidP="00BC2ECF">
      <w:pPr>
        <w:pStyle w:val="FSHeadingBodyItalics"/>
      </w:pPr>
    </w:p>
    <w:p w14:paraId="4744BD88" w14:textId="77777777" w:rsidR="002706D7" w:rsidRDefault="002706D7" w:rsidP="00BC2ECF">
      <w:pPr>
        <w:pStyle w:val="FSHeadingBodyItalics"/>
      </w:pPr>
    </w:p>
    <w:p w14:paraId="472D732E" w14:textId="2A923D41" w:rsidR="00BC2ECF" w:rsidRPr="00BC2ECF" w:rsidRDefault="00BC2ECF" w:rsidP="00BC2ECF">
      <w:pPr>
        <w:pStyle w:val="FSHeadingBodyItalics"/>
        <w:rPr>
          <w:lang w:val="en-US"/>
        </w:rPr>
      </w:pPr>
      <w:r w:rsidRPr="00BC2ECF">
        <w:t>Depreciation</w:t>
      </w:r>
    </w:p>
    <w:p w14:paraId="35A87E6F" w14:textId="77777777" w:rsidR="00BC2ECF" w:rsidRPr="00BC2ECF" w:rsidRDefault="00BC2ECF" w:rsidP="00BC2ECF">
      <w:pPr>
        <w:spacing w:before="120" w:after="120"/>
        <w:rPr>
          <w:rFonts w:cs="Open Sans"/>
          <w:sz w:val="18"/>
          <w:szCs w:val="18"/>
        </w:rPr>
      </w:pPr>
      <w:r w:rsidRPr="00BC2ECF">
        <w:rPr>
          <w:rFonts w:cs="Open Sans"/>
          <w:sz w:val="18"/>
          <w:szCs w:val="18"/>
        </w:rPr>
        <w:t>Depreciable property, plant and equipment assets are written-off to their estimated residual values over their estimated useful lives to the entity using, in all cases, the straight-line method of depreciation.</w:t>
      </w:r>
    </w:p>
    <w:p w14:paraId="1C07302F" w14:textId="77777777" w:rsidR="00BC2ECF" w:rsidRPr="00BC2ECF" w:rsidRDefault="00BC2ECF" w:rsidP="00BC2ECF">
      <w:pPr>
        <w:spacing w:before="120" w:after="120"/>
        <w:rPr>
          <w:rFonts w:cs="Open Sans"/>
          <w:sz w:val="18"/>
          <w:szCs w:val="18"/>
        </w:rPr>
      </w:pPr>
      <w:r w:rsidRPr="00BC2ECF">
        <w:rPr>
          <w:rFonts w:cs="Open Sans"/>
          <w:sz w:val="18"/>
          <w:szCs w:val="18"/>
        </w:rPr>
        <w:t>Depreciation rates (useful lives), residual values and methods are reviewed at each reporting date and necessary adjustments are recognised in the current, or current and future reporting periods, as appropriate.</w:t>
      </w:r>
    </w:p>
    <w:p w14:paraId="5AD035F7" w14:textId="77777777" w:rsidR="00BC2ECF" w:rsidRPr="00BC2ECF" w:rsidRDefault="00BC2ECF" w:rsidP="00BC2ECF">
      <w:pPr>
        <w:spacing w:before="120"/>
        <w:rPr>
          <w:rFonts w:cs="Open Sans"/>
          <w:sz w:val="18"/>
          <w:szCs w:val="18"/>
        </w:rPr>
      </w:pPr>
      <w:r w:rsidRPr="00BC2ECF">
        <w:rPr>
          <w:rFonts w:cs="Open Sans"/>
          <w:sz w:val="18"/>
          <w:szCs w:val="18"/>
        </w:rPr>
        <w:t>Depreciation rates applying to each class of depreciable asset are based on the following useful lives:</w:t>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6104"/>
        <w:gridCol w:w="1488"/>
        <w:gridCol w:w="1478"/>
      </w:tblGrid>
      <w:tr w:rsidR="00BC2ECF" w:rsidRPr="00BC2ECF" w14:paraId="67585FF4" w14:textId="77777777" w:rsidTr="00E83BF7">
        <w:tc>
          <w:tcPr>
            <w:tcW w:w="6521" w:type="dxa"/>
            <w:tcBorders>
              <w:top w:val="single" w:sz="4" w:space="0" w:color="auto"/>
              <w:bottom w:val="single" w:sz="18" w:space="0" w:color="auto"/>
            </w:tcBorders>
          </w:tcPr>
          <w:p w14:paraId="00B33C18" w14:textId="77777777" w:rsidR="00BC2ECF" w:rsidRPr="00BC2ECF" w:rsidRDefault="00BC2ECF" w:rsidP="00E83BF7">
            <w:pPr>
              <w:spacing w:before="120" w:after="120"/>
              <w:rPr>
                <w:rFonts w:cs="Open Sans"/>
                <w:sz w:val="18"/>
                <w:szCs w:val="18"/>
                <w:lang w:val="en-US"/>
              </w:rPr>
            </w:pPr>
          </w:p>
        </w:tc>
        <w:tc>
          <w:tcPr>
            <w:tcW w:w="1559" w:type="dxa"/>
            <w:tcBorders>
              <w:top w:val="single" w:sz="4" w:space="0" w:color="auto"/>
              <w:bottom w:val="single" w:sz="18" w:space="0" w:color="auto"/>
            </w:tcBorders>
          </w:tcPr>
          <w:p w14:paraId="771525C1" w14:textId="77777777" w:rsidR="00BC2ECF" w:rsidRPr="00BC2ECF" w:rsidRDefault="00BC2ECF" w:rsidP="00E83BF7">
            <w:pPr>
              <w:spacing w:before="120" w:after="120"/>
              <w:jc w:val="right"/>
              <w:rPr>
                <w:rFonts w:cs="Open Sans"/>
                <w:b/>
                <w:bCs/>
                <w:sz w:val="18"/>
                <w:szCs w:val="18"/>
                <w:lang w:val="en-US"/>
              </w:rPr>
            </w:pPr>
            <w:r w:rsidRPr="00BC2ECF">
              <w:rPr>
                <w:rFonts w:cs="Open Sans"/>
                <w:b/>
                <w:bCs/>
                <w:sz w:val="18"/>
                <w:szCs w:val="18"/>
              </w:rPr>
              <w:t>2020</w:t>
            </w:r>
          </w:p>
        </w:tc>
        <w:tc>
          <w:tcPr>
            <w:tcW w:w="1548" w:type="dxa"/>
            <w:tcBorders>
              <w:top w:val="single" w:sz="4" w:space="0" w:color="auto"/>
              <w:bottom w:val="single" w:sz="18" w:space="0" w:color="auto"/>
            </w:tcBorders>
          </w:tcPr>
          <w:p w14:paraId="0156506F" w14:textId="77777777" w:rsidR="00BC2ECF" w:rsidRPr="00BC2ECF" w:rsidRDefault="00BC2ECF" w:rsidP="00E83BF7">
            <w:pPr>
              <w:spacing w:before="120" w:after="120"/>
              <w:jc w:val="right"/>
              <w:rPr>
                <w:rFonts w:cs="Open Sans"/>
                <w:b/>
                <w:bCs/>
                <w:sz w:val="18"/>
                <w:szCs w:val="18"/>
                <w:lang w:val="en-US"/>
              </w:rPr>
            </w:pPr>
            <w:r w:rsidRPr="00BC2ECF">
              <w:rPr>
                <w:rFonts w:cs="Open Sans"/>
                <w:b/>
                <w:bCs/>
                <w:sz w:val="18"/>
                <w:szCs w:val="18"/>
              </w:rPr>
              <w:t>2019</w:t>
            </w:r>
          </w:p>
        </w:tc>
      </w:tr>
      <w:tr w:rsidR="00BC2ECF" w:rsidRPr="00BC2ECF" w14:paraId="4BA8908D" w14:textId="77777777" w:rsidTr="00E83BF7">
        <w:tc>
          <w:tcPr>
            <w:tcW w:w="6521" w:type="dxa"/>
            <w:tcBorders>
              <w:top w:val="single" w:sz="18" w:space="0" w:color="auto"/>
            </w:tcBorders>
          </w:tcPr>
          <w:p w14:paraId="4466053C" w14:textId="77777777" w:rsidR="00BC2ECF" w:rsidRPr="00BC2ECF" w:rsidRDefault="00BC2ECF" w:rsidP="00E83BF7">
            <w:pPr>
              <w:spacing w:before="120" w:after="120"/>
              <w:rPr>
                <w:rFonts w:cs="Open Sans"/>
                <w:sz w:val="18"/>
                <w:szCs w:val="18"/>
              </w:rPr>
            </w:pPr>
            <w:r w:rsidRPr="00BC2ECF">
              <w:rPr>
                <w:rFonts w:cs="Open Sans"/>
                <w:sz w:val="18"/>
                <w:szCs w:val="18"/>
              </w:rPr>
              <w:t>Leasehold improvements</w:t>
            </w:r>
          </w:p>
        </w:tc>
        <w:tc>
          <w:tcPr>
            <w:tcW w:w="1559" w:type="dxa"/>
            <w:tcBorders>
              <w:top w:val="single" w:sz="18" w:space="0" w:color="auto"/>
            </w:tcBorders>
          </w:tcPr>
          <w:p w14:paraId="18E39BD3" w14:textId="77777777" w:rsidR="00BC2ECF" w:rsidRPr="00BC2ECF" w:rsidRDefault="00BC2ECF" w:rsidP="00E83BF7">
            <w:pPr>
              <w:spacing w:before="120" w:after="120"/>
              <w:rPr>
                <w:rFonts w:cs="Open Sans"/>
                <w:sz w:val="18"/>
                <w:szCs w:val="18"/>
                <w:lang w:val="en-US"/>
              </w:rPr>
            </w:pPr>
            <w:r w:rsidRPr="00BC2ECF">
              <w:rPr>
                <w:rFonts w:cs="Open Sans"/>
                <w:sz w:val="18"/>
                <w:szCs w:val="18"/>
              </w:rPr>
              <w:t>Lease term</w:t>
            </w:r>
          </w:p>
        </w:tc>
        <w:tc>
          <w:tcPr>
            <w:tcW w:w="1548" w:type="dxa"/>
            <w:tcBorders>
              <w:top w:val="single" w:sz="18" w:space="0" w:color="auto"/>
            </w:tcBorders>
          </w:tcPr>
          <w:p w14:paraId="6EDDBD00" w14:textId="77777777" w:rsidR="00BC2ECF" w:rsidRPr="00BC2ECF" w:rsidRDefault="00BC2ECF" w:rsidP="00E83BF7">
            <w:pPr>
              <w:spacing w:before="120" w:after="120"/>
              <w:rPr>
                <w:rFonts w:cs="Open Sans"/>
                <w:sz w:val="18"/>
                <w:szCs w:val="18"/>
                <w:lang w:val="en-US"/>
              </w:rPr>
            </w:pPr>
            <w:r w:rsidRPr="00BC2ECF">
              <w:rPr>
                <w:rFonts w:cs="Open Sans"/>
                <w:sz w:val="18"/>
                <w:szCs w:val="18"/>
              </w:rPr>
              <w:t>Lease term</w:t>
            </w:r>
          </w:p>
        </w:tc>
      </w:tr>
      <w:tr w:rsidR="00BC2ECF" w:rsidRPr="00BC2ECF" w14:paraId="637E3628" w14:textId="77777777" w:rsidTr="00E83BF7">
        <w:tc>
          <w:tcPr>
            <w:tcW w:w="6521" w:type="dxa"/>
            <w:tcBorders>
              <w:bottom w:val="single" w:sz="4" w:space="0" w:color="auto"/>
            </w:tcBorders>
          </w:tcPr>
          <w:p w14:paraId="1CBE4C43" w14:textId="77777777" w:rsidR="00BC2ECF" w:rsidRPr="00BC2ECF" w:rsidRDefault="00BC2ECF" w:rsidP="00E83BF7">
            <w:pPr>
              <w:spacing w:before="120" w:after="120"/>
              <w:rPr>
                <w:rFonts w:cs="Open Sans"/>
                <w:sz w:val="18"/>
                <w:szCs w:val="18"/>
              </w:rPr>
            </w:pPr>
            <w:r w:rsidRPr="00BC2ECF">
              <w:rPr>
                <w:rFonts w:cs="Open Sans"/>
                <w:sz w:val="18"/>
                <w:szCs w:val="18"/>
              </w:rPr>
              <w:t>Computer, plant and equipment</w:t>
            </w:r>
          </w:p>
        </w:tc>
        <w:tc>
          <w:tcPr>
            <w:tcW w:w="1559" w:type="dxa"/>
            <w:tcBorders>
              <w:bottom w:val="single" w:sz="4" w:space="0" w:color="auto"/>
            </w:tcBorders>
          </w:tcPr>
          <w:p w14:paraId="4B80746A" w14:textId="77777777" w:rsidR="00BC2ECF" w:rsidRPr="00BC2ECF" w:rsidRDefault="00BC2ECF" w:rsidP="00E83BF7">
            <w:pPr>
              <w:spacing w:before="120" w:after="120"/>
              <w:rPr>
                <w:rFonts w:cs="Open Sans"/>
                <w:sz w:val="18"/>
                <w:szCs w:val="18"/>
                <w:lang w:val="en-US"/>
              </w:rPr>
            </w:pPr>
            <w:r w:rsidRPr="00BC2ECF">
              <w:rPr>
                <w:rFonts w:cs="Open Sans"/>
                <w:sz w:val="18"/>
                <w:szCs w:val="18"/>
              </w:rPr>
              <w:t>4 to 10 years</w:t>
            </w:r>
          </w:p>
        </w:tc>
        <w:tc>
          <w:tcPr>
            <w:tcW w:w="1548" w:type="dxa"/>
            <w:tcBorders>
              <w:bottom w:val="single" w:sz="4" w:space="0" w:color="auto"/>
            </w:tcBorders>
          </w:tcPr>
          <w:p w14:paraId="19FEEAB1" w14:textId="77777777" w:rsidR="00BC2ECF" w:rsidRPr="00BC2ECF" w:rsidRDefault="00BC2ECF" w:rsidP="00E83BF7">
            <w:pPr>
              <w:spacing w:before="120" w:after="120"/>
              <w:rPr>
                <w:rFonts w:cs="Open Sans"/>
                <w:sz w:val="18"/>
                <w:szCs w:val="18"/>
                <w:lang w:val="en-US"/>
              </w:rPr>
            </w:pPr>
            <w:r w:rsidRPr="00BC2ECF">
              <w:rPr>
                <w:rFonts w:cs="Open Sans"/>
                <w:sz w:val="18"/>
                <w:szCs w:val="18"/>
              </w:rPr>
              <w:t>4 to 10 years</w:t>
            </w:r>
          </w:p>
        </w:tc>
      </w:tr>
    </w:tbl>
    <w:p w14:paraId="7BF07CA9" w14:textId="77777777" w:rsidR="00BC2ECF" w:rsidRPr="00BC2ECF" w:rsidRDefault="00BC2ECF" w:rsidP="00BC2ECF">
      <w:pPr>
        <w:spacing w:before="120" w:after="120"/>
        <w:rPr>
          <w:rFonts w:cs="Open Sans"/>
          <w:sz w:val="18"/>
          <w:szCs w:val="18"/>
          <w:lang w:val="en-US"/>
        </w:rPr>
      </w:pPr>
    </w:p>
    <w:p w14:paraId="53EB6152" w14:textId="77777777" w:rsidR="00BC2ECF" w:rsidRPr="00BC2ECF" w:rsidRDefault="00BC2ECF" w:rsidP="00BC2ECF">
      <w:pPr>
        <w:spacing w:before="120" w:after="120"/>
        <w:rPr>
          <w:rFonts w:cs="Open Sans"/>
          <w:sz w:val="18"/>
          <w:szCs w:val="18"/>
        </w:rPr>
      </w:pPr>
      <w:r w:rsidRPr="00BC2ECF">
        <w:rPr>
          <w:rFonts w:cs="Open Sans"/>
          <w:sz w:val="18"/>
          <w:szCs w:val="18"/>
        </w:rPr>
        <w:t>The depreciation rates for ROU assets are based on the commencement date to the earlier of the end of the useful life of the ROU asset or the end of the lease term.</w:t>
      </w:r>
    </w:p>
    <w:p w14:paraId="08015F6F" w14:textId="77777777" w:rsidR="00BC2ECF" w:rsidRPr="00BC2ECF" w:rsidRDefault="00BC2ECF" w:rsidP="00BC2ECF">
      <w:pPr>
        <w:pStyle w:val="FSHeadingBodyItalics"/>
        <w:rPr>
          <w:lang w:val="en-US"/>
        </w:rPr>
      </w:pPr>
      <w:r w:rsidRPr="00BC2ECF">
        <w:t>Impairment</w:t>
      </w:r>
    </w:p>
    <w:p w14:paraId="37B6D43B" w14:textId="77777777" w:rsidR="00BC2ECF" w:rsidRPr="00BC2ECF" w:rsidRDefault="00BC2ECF" w:rsidP="00BC2ECF">
      <w:pPr>
        <w:spacing w:before="120" w:after="120"/>
        <w:rPr>
          <w:rFonts w:cs="Open Sans"/>
          <w:sz w:val="18"/>
          <w:szCs w:val="18"/>
          <w:lang w:val="en-US"/>
        </w:rPr>
      </w:pPr>
      <w:r w:rsidRPr="00BC2ECF">
        <w:rPr>
          <w:rFonts w:cs="Open Sans"/>
          <w:sz w:val="18"/>
          <w:szCs w:val="18"/>
        </w:rPr>
        <w:t>All assets were assessed for impairment at 30 June 2019. Where indications of impairment exist, the asset’s recoverable amount is estimated and an impairment adjustment made if the asset’s recoverable amount is less than its carrying amount.</w:t>
      </w:r>
    </w:p>
    <w:p w14:paraId="7BF8AA08" w14:textId="77777777" w:rsidR="00BC2ECF" w:rsidRPr="00BC2ECF" w:rsidRDefault="00BC2ECF" w:rsidP="00BC2ECF">
      <w:pPr>
        <w:spacing w:before="120" w:after="120"/>
        <w:rPr>
          <w:rFonts w:cs="Open Sans"/>
          <w:sz w:val="18"/>
          <w:szCs w:val="18"/>
        </w:rPr>
      </w:pPr>
      <w:r w:rsidRPr="00BC2ECF">
        <w:rPr>
          <w:rFonts w:cs="Open Sans"/>
          <w:sz w:val="18"/>
          <w:szCs w:val="18"/>
        </w:rPr>
        <w:t>The recoverable amount of an asset is the higher of its fair value less costs of disposal and its value in use. Value in use is the present value of the future cash flows expected to be derived from the asset. Where the future economic benefit of an asset is not primarily dependent on the asset’s ability to generate future cash flows, and the asset would be replaced if the entity were deprived of the asset, its value in use is taken to be its depreciated replacement cost.</w:t>
      </w:r>
    </w:p>
    <w:p w14:paraId="0D9FE381" w14:textId="77777777" w:rsidR="00BC2ECF" w:rsidRPr="00BC2ECF" w:rsidRDefault="00BC2ECF" w:rsidP="00BC2ECF">
      <w:pPr>
        <w:pStyle w:val="FSHeadingBodyItalics"/>
        <w:rPr>
          <w:lang w:val="en-US"/>
        </w:rPr>
      </w:pPr>
      <w:r w:rsidRPr="00BC2ECF">
        <w:t>Derecognition</w:t>
      </w:r>
    </w:p>
    <w:p w14:paraId="49E7833C" w14:textId="77777777" w:rsidR="00BC2ECF" w:rsidRPr="00BC2ECF" w:rsidRDefault="00BC2ECF" w:rsidP="00BC2ECF">
      <w:pPr>
        <w:spacing w:before="120" w:after="120"/>
        <w:rPr>
          <w:rFonts w:cs="Open Sans"/>
          <w:sz w:val="18"/>
          <w:szCs w:val="18"/>
          <w:lang w:val="en-US"/>
        </w:rPr>
      </w:pPr>
      <w:r w:rsidRPr="00BC2ECF">
        <w:rPr>
          <w:rFonts w:cs="Open Sans"/>
          <w:sz w:val="18"/>
          <w:szCs w:val="18"/>
        </w:rPr>
        <w:t>An item of property, plant and equipment is derecognised upon disposal or when no further future economic benefits are expected from its use or disposal.</w:t>
      </w:r>
    </w:p>
    <w:p w14:paraId="51A2778D" w14:textId="77777777" w:rsidR="00BC2ECF" w:rsidRPr="00BC2ECF" w:rsidRDefault="00BC2ECF" w:rsidP="00BC2ECF">
      <w:pPr>
        <w:pStyle w:val="FSHeadingBodyItalics"/>
        <w:rPr>
          <w:lang w:val="en-US"/>
        </w:rPr>
      </w:pPr>
      <w:r w:rsidRPr="00BC2ECF">
        <w:t>Intangibles</w:t>
      </w:r>
    </w:p>
    <w:p w14:paraId="60D1457F" w14:textId="77777777" w:rsidR="00BC2ECF" w:rsidRPr="00BC2ECF" w:rsidRDefault="00BC2ECF" w:rsidP="00BC2ECF">
      <w:pPr>
        <w:spacing w:before="120" w:after="120"/>
        <w:rPr>
          <w:rFonts w:cs="Open Sans"/>
          <w:sz w:val="18"/>
          <w:szCs w:val="18"/>
          <w:lang w:val="en-US"/>
        </w:rPr>
      </w:pPr>
      <w:r w:rsidRPr="00BC2ECF">
        <w:rPr>
          <w:rFonts w:cs="Open Sans"/>
          <w:sz w:val="18"/>
          <w:szCs w:val="18"/>
        </w:rPr>
        <w:t>The entity's intangibles comprise internally developed software for internal use. These assets are carried at cost less accumulated amortisation and accumulated impairment losses.</w:t>
      </w:r>
    </w:p>
    <w:p w14:paraId="5763FAD8" w14:textId="77777777" w:rsidR="00BC2ECF" w:rsidRPr="00BC2ECF" w:rsidRDefault="00BC2ECF" w:rsidP="00BC2ECF">
      <w:pPr>
        <w:spacing w:before="120" w:after="120"/>
        <w:rPr>
          <w:rFonts w:cs="Open Sans"/>
          <w:sz w:val="18"/>
          <w:szCs w:val="18"/>
          <w:lang w:val="en-US"/>
        </w:rPr>
      </w:pPr>
      <w:r w:rsidRPr="00BC2ECF">
        <w:rPr>
          <w:rFonts w:cs="Open Sans"/>
          <w:sz w:val="18"/>
          <w:szCs w:val="18"/>
        </w:rPr>
        <w:t>Software is amortised on a straight-line basis over its anticipated useful life. The useful lives of the Commission's software are 2 to 5 years (2019: 2 to 5 years years).</w:t>
      </w:r>
    </w:p>
    <w:p w14:paraId="319B04EA" w14:textId="77777777" w:rsidR="00BC2ECF" w:rsidRPr="00BC2ECF" w:rsidRDefault="00BC2ECF" w:rsidP="00BC2ECF">
      <w:pPr>
        <w:spacing w:before="120"/>
        <w:rPr>
          <w:rFonts w:cs="Open Sans"/>
          <w:sz w:val="18"/>
          <w:szCs w:val="18"/>
        </w:rPr>
      </w:pPr>
      <w:r w:rsidRPr="00BC2ECF">
        <w:rPr>
          <w:rFonts w:cs="Open Sans"/>
          <w:sz w:val="18"/>
          <w:szCs w:val="18"/>
        </w:rPr>
        <w:t>All software assets were assessed for indications of impairment as at 30 June 2020.</w:t>
      </w:r>
    </w:p>
    <w:p w14:paraId="231853AF" w14:textId="77777777" w:rsidR="00BC2ECF" w:rsidRPr="00BC2ECF" w:rsidRDefault="00BC2ECF" w:rsidP="00BC2ECF">
      <w:pPr>
        <w:pStyle w:val="FSHeadingBodyBold"/>
        <w:rPr>
          <w:lang w:val="en-US"/>
        </w:rPr>
      </w:pPr>
      <w:r w:rsidRPr="00BC2ECF">
        <w:t>Accounting Judgements and Estimates</w:t>
      </w:r>
    </w:p>
    <w:p w14:paraId="774F2FC5" w14:textId="77777777" w:rsidR="00BC2ECF" w:rsidRPr="00BC2ECF" w:rsidRDefault="00BC2ECF" w:rsidP="00BC2ECF">
      <w:pPr>
        <w:spacing w:before="120" w:after="120"/>
        <w:rPr>
          <w:rFonts w:cs="Open Sans"/>
          <w:sz w:val="18"/>
          <w:szCs w:val="18"/>
          <w:lang w:val="en-US"/>
        </w:rPr>
      </w:pPr>
      <w:r w:rsidRPr="00BC2ECF">
        <w:rPr>
          <w:rFonts w:cs="Open Sans"/>
          <w:sz w:val="18"/>
          <w:szCs w:val="18"/>
        </w:rPr>
        <w:t>The fair value of infrastructure, plant and equipment has been taken to be the market value of similar assets as determined by an independent valuer.</w:t>
      </w:r>
    </w:p>
    <w:p w14:paraId="33E8988C" w14:textId="77777777" w:rsidR="00BC2ECF" w:rsidRPr="00BC2ECF" w:rsidRDefault="00BC2ECF" w:rsidP="00BC2ECF">
      <w:pPr>
        <w:spacing w:before="0" w:after="0"/>
        <w:rPr>
          <w:rFonts w:cs="Open Sans"/>
          <w:sz w:val="18"/>
          <w:szCs w:val="18"/>
          <w:lang w:val="en-US"/>
        </w:rPr>
      </w:pPr>
      <w:r w:rsidRPr="00BC2ECF">
        <w:rPr>
          <w:rFonts w:cs="Open Sans"/>
          <w:sz w:val="18"/>
          <w:szCs w:val="18"/>
          <w:lang w:val="en-US"/>
        </w:rPr>
        <w:br w:type="page"/>
      </w:r>
    </w:p>
    <w:p w14:paraId="7D30EF9F" w14:textId="77777777" w:rsidR="00BC2ECF" w:rsidRPr="00BC2ECF" w:rsidRDefault="00BC2ECF" w:rsidP="00BC2ECF">
      <w:pPr>
        <w:spacing w:before="120" w:after="120"/>
        <w:rPr>
          <w:rFonts w:cs="Open Sans"/>
          <w:sz w:val="18"/>
          <w:szCs w:val="18"/>
          <w:lang w:val="en-US"/>
        </w:rPr>
      </w:pPr>
    </w:p>
    <w:tbl>
      <w:tblPr>
        <w:tblW w:w="9660" w:type="dxa"/>
        <w:tblCellMar>
          <w:left w:w="70" w:type="dxa"/>
          <w:right w:w="70" w:type="dxa"/>
        </w:tblCellMar>
        <w:tblLook w:val="04A0" w:firstRow="1" w:lastRow="0" w:firstColumn="1" w:lastColumn="0" w:noHBand="0" w:noVBand="1"/>
      </w:tblPr>
      <w:tblGrid>
        <w:gridCol w:w="5220"/>
        <w:gridCol w:w="1480"/>
        <w:gridCol w:w="1480"/>
        <w:gridCol w:w="1480"/>
      </w:tblGrid>
      <w:tr w:rsidR="00BC2ECF" w:rsidRPr="00BC2ECF" w14:paraId="01B24EA2" w14:textId="77777777" w:rsidTr="00E83BF7">
        <w:trPr>
          <w:trHeight w:val="730"/>
        </w:trPr>
        <w:tc>
          <w:tcPr>
            <w:tcW w:w="5220" w:type="dxa"/>
            <w:tcBorders>
              <w:top w:val="single" w:sz="4" w:space="0" w:color="auto"/>
              <w:left w:val="nil"/>
              <w:bottom w:val="single" w:sz="18" w:space="0" w:color="auto"/>
              <w:right w:val="nil"/>
            </w:tcBorders>
            <w:shd w:val="clear" w:color="auto" w:fill="auto"/>
            <w:hideMark/>
          </w:tcPr>
          <w:p w14:paraId="5965B2E0" w14:textId="77777777" w:rsidR="00BC2ECF" w:rsidRPr="00BC2ECF" w:rsidRDefault="00BC2ECF" w:rsidP="00D06B5B">
            <w:pPr>
              <w:spacing w:before="60" w:after="60"/>
              <w:rPr>
                <w:rFonts w:cs="Open Sans"/>
                <w:sz w:val="18"/>
                <w:szCs w:val="18"/>
                <w:lang w:val="en-US"/>
              </w:rPr>
            </w:pPr>
          </w:p>
        </w:tc>
        <w:tc>
          <w:tcPr>
            <w:tcW w:w="1480" w:type="dxa"/>
            <w:tcBorders>
              <w:top w:val="single" w:sz="4" w:space="0" w:color="auto"/>
              <w:left w:val="nil"/>
              <w:bottom w:val="single" w:sz="18" w:space="0" w:color="auto"/>
              <w:right w:val="nil"/>
            </w:tcBorders>
            <w:shd w:val="clear" w:color="auto" w:fill="auto"/>
            <w:hideMark/>
          </w:tcPr>
          <w:p w14:paraId="2D8C2EFE" w14:textId="77777777" w:rsidR="00BC2ECF" w:rsidRPr="00BC2ECF" w:rsidRDefault="00BC2ECF" w:rsidP="00D06B5B">
            <w:pPr>
              <w:spacing w:before="60" w:after="60"/>
              <w:rPr>
                <w:rFonts w:cs="Open Sans"/>
                <w:sz w:val="18"/>
                <w:szCs w:val="18"/>
                <w:lang w:val="en-US"/>
              </w:rPr>
            </w:pPr>
          </w:p>
        </w:tc>
        <w:tc>
          <w:tcPr>
            <w:tcW w:w="1480" w:type="dxa"/>
            <w:tcBorders>
              <w:top w:val="single" w:sz="4" w:space="0" w:color="auto"/>
              <w:left w:val="nil"/>
              <w:bottom w:val="single" w:sz="18" w:space="0" w:color="auto"/>
              <w:right w:val="nil"/>
            </w:tcBorders>
            <w:shd w:val="clear" w:color="auto" w:fill="auto"/>
            <w:vAlign w:val="bottom"/>
            <w:hideMark/>
          </w:tcPr>
          <w:p w14:paraId="75F38429" w14:textId="77777777" w:rsidR="00BC2ECF" w:rsidRPr="00BC2ECF" w:rsidRDefault="00BC2ECF" w:rsidP="00D06B5B">
            <w:pPr>
              <w:spacing w:before="60" w:after="60"/>
              <w:jc w:val="right"/>
              <w:rPr>
                <w:rFonts w:cs="Open Sans"/>
                <w:b/>
                <w:bCs/>
                <w:sz w:val="18"/>
                <w:szCs w:val="18"/>
              </w:rPr>
            </w:pPr>
            <w:r w:rsidRPr="00BC2ECF">
              <w:rPr>
                <w:rFonts w:cs="Open Sans"/>
                <w:b/>
                <w:bCs/>
                <w:sz w:val="18"/>
                <w:szCs w:val="18"/>
              </w:rPr>
              <w:t>2020</w:t>
            </w:r>
          </w:p>
          <w:p w14:paraId="1A221A73" w14:textId="77777777" w:rsidR="00BC2ECF" w:rsidRPr="00BC2ECF" w:rsidRDefault="00BC2ECF" w:rsidP="00D06B5B">
            <w:pPr>
              <w:spacing w:before="60" w:after="60"/>
              <w:jc w:val="right"/>
              <w:rPr>
                <w:rFonts w:cs="Open Sans"/>
                <w:b/>
                <w:bCs/>
                <w:sz w:val="18"/>
                <w:szCs w:val="18"/>
              </w:rPr>
            </w:pPr>
            <w:r w:rsidRPr="00BC2ECF">
              <w:rPr>
                <w:rFonts w:cs="Open Sans"/>
                <w:b/>
                <w:bCs/>
                <w:sz w:val="18"/>
                <w:szCs w:val="18"/>
              </w:rPr>
              <w:t>$’000</w:t>
            </w:r>
          </w:p>
        </w:tc>
        <w:tc>
          <w:tcPr>
            <w:tcW w:w="1480" w:type="dxa"/>
            <w:tcBorders>
              <w:top w:val="single" w:sz="4" w:space="0" w:color="auto"/>
              <w:left w:val="nil"/>
              <w:bottom w:val="single" w:sz="18" w:space="0" w:color="auto"/>
              <w:right w:val="nil"/>
            </w:tcBorders>
            <w:shd w:val="clear" w:color="auto" w:fill="auto"/>
            <w:vAlign w:val="bottom"/>
            <w:hideMark/>
          </w:tcPr>
          <w:p w14:paraId="295D6381" w14:textId="77777777" w:rsidR="00BC2ECF" w:rsidRPr="00BC2ECF" w:rsidRDefault="00BC2ECF" w:rsidP="00D06B5B">
            <w:pPr>
              <w:spacing w:before="60" w:after="60"/>
              <w:jc w:val="right"/>
              <w:rPr>
                <w:rFonts w:cs="Open Sans"/>
                <w:sz w:val="18"/>
                <w:szCs w:val="18"/>
              </w:rPr>
            </w:pPr>
            <w:r w:rsidRPr="00BC2ECF">
              <w:rPr>
                <w:rFonts w:cs="Open Sans"/>
                <w:sz w:val="18"/>
                <w:szCs w:val="18"/>
              </w:rPr>
              <w:t>2019</w:t>
            </w:r>
          </w:p>
          <w:p w14:paraId="7EBF0867" w14:textId="77777777" w:rsidR="00BC2ECF" w:rsidRPr="00BC2ECF" w:rsidRDefault="00BC2ECF" w:rsidP="00D06B5B">
            <w:pPr>
              <w:spacing w:before="60" w:after="60"/>
              <w:jc w:val="right"/>
              <w:rPr>
                <w:rFonts w:cs="Open Sans"/>
                <w:sz w:val="18"/>
                <w:szCs w:val="18"/>
              </w:rPr>
            </w:pPr>
            <w:r w:rsidRPr="00BC2ECF">
              <w:rPr>
                <w:rFonts w:cs="Open Sans"/>
                <w:sz w:val="18"/>
                <w:szCs w:val="18"/>
              </w:rPr>
              <w:t>$’000</w:t>
            </w:r>
          </w:p>
        </w:tc>
      </w:tr>
      <w:tr w:rsidR="00BC2ECF" w:rsidRPr="00BC2ECF" w14:paraId="1F2DF8B6" w14:textId="77777777" w:rsidTr="00E83BF7">
        <w:trPr>
          <w:trHeight w:val="240"/>
        </w:trPr>
        <w:tc>
          <w:tcPr>
            <w:tcW w:w="9660" w:type="dxa"/>
            <w:gridSpan w:val="4"/>
            <w:tcBorders>
              <w:top w:val="single" w:sz="18" w:space="0" w:color="auto"/>
              <w:left w:val="nil"/>
              <w:bottom w:val="nil"/>
              <w:right w:val="nil"/>
            </w:tcBorders>
            <w:shd w:val="clear" w:color="auto" w:fill="auto"/>
            <w:hideMark/>
          </w:tcPr>
          <w:p w14:paraId="307F5007" w14:textId="77777777" w:rsidR="00BC2ECF" w:rsidRPr="00BC2ECF" w:rsidRDefault="00BC2ECF" w:rsidP="00D06B5B">
            <w:pPr>
              <w:spacing w:before="60" w:after="60"/>
              <w:jc w:val="right"/>
              <w:rPr>
                <w:rFonts w:cs="Open Sans"/>
                <w:sz w:val="18"/>
                <w:szCs w:val="18"/>
              </w:rPr>
            </w:pPr>
          </w:p>
        </w:tc>
      </w:tr>
      <w:tr w:rsidR="00BC2ECF" w:rsidRPr="00BC2ECF" w14:paraId="0BB9661E" w14:textId="77777777" w:rsidTr="00E83BF7">
        <w:trPr>
          <w:trHeight w:val="240"/>
        </w:trPr>
        <w:tc>
          <w:tcPr>
            <w:tcW w:w="5220" w:type="dxa"/>
            <w:tcBorders>
              <w:top w:val="nil"/>
              <w:left w:val="nil"/>
              <w:right w:val="nil"/>
            </w:tcBorders>
            <w:shd w:val="clear" w:color="auto" w:fill="auto"/>
            <w:noWrap/>
            <w:hideMark/>
          </w:tcPr>
          <w:p w14:paraId="41AB1244" w14:textId="77777777" w:rsidR="00BC2ECF" w:rsidRPr="00BC2ECF" w:rsidRDefault="00BC2ECF" w:rsidP="00D06B5B">
            <w:pPr>
              <w:spacing w:before="60" w:after="60"/>
              <w:rPr>
                <w:rFonts w:cs="Open Sans"/>
                <w:b/>
                <w:bCs/>
                <w:color w:val="107896"/>
                <w:sz w:val="18"/>
                <w:szCs w:val="18"/>
              </w:rPr>
            </w:pPr>
            <w:bookmarkStart w:id="244" w:name="RANGE!E68"/>
            <w:r w:rsidRPr="00BC2ECF">
              <w:rPr>
                <w:rFonts w:cs="Open Sans"/>
                <w:b/>
                <w:bCs/>
                <w:color w:val="107896"/>
                <w:sz w:val="18"/>
                <w:szCs w:val="18"/>
              </w:rPr>
              <w:t>2.2B: Other Non-Financial Assets</w:t>
            </w:r>
            <w:bookmarkEnd w:id="244"/>
          </w:p>
        </w:tc>
        <w:tc>
          <w:tcPr>
            <w:tcW w:w="1480" w:type="dxa"/>
            <w:tcBorders>
              <w:top w:val="nil"/>
              <w:left w:val="nil"/>
              <w:right w:val="nil"/>
            </w:tcBorders>
            <w:shd w:val="clear" w:color="auto" w:fill="auto"/>
            <w:hideMark/>
          </w:tcPr>
          <w:p w14:paraId="5AE8A4BA" w14:textId="77777777" w:rsidR="00BC2ECF" w:rsidRPr="00BC2ECF" w:rsidRDefault="00BC2ECF" w:rsidP="00D06B5B">
            <w:pPr>
              <w:spacing w:before="60" w:after="60"/>
              <w:rPr>
                <w:rFonts w:cs="Open Sans"/>
                <w:b/>
                <w:bCs/>
                <w:sz w:val="18"/>
                <w:szCs w:val="18"/>
                <w:u w:val="single"/>
              </w:rPr>
            </w:pPr>
          </w:p>
        </w:tc>
        <w:tc>
          <w:tcPr>
            <w:tcW w:w="1480" w:type="dxa"/>
            <w:tcBorders>
              <w:top w:val="nil"/>
              <w:left w:val="nil"/>
              <w:right w:val="nil"/>
            </w:tcBorders>
            <w:shd w:val="clear" w:color="auto" w:fill="auto"/>
            <w:hideMark/>
          </w:tcPr>
          <w:p w14:paraId="2A044E3C" w14:textId="77777777" w:rsidR="00BC2ECF" w:rsidRPr="00BC2ECF" w:rsidRDefault="00BC2ECF" w:rsidP="00D06B5B">
            <w:pPr>
              <w:spacing w:before="60" w:after="60"/>
              <w:rPr>
                <w:rFonts w:cs="Open Sans"/>
                <w:sz w:val="18"/>
                <w:szCs w:val="18"/>
              </w:rPr>
            </w:pPr>
          </w:p>
        </w:tc>
        <w:tc>
          <w:tcPr>
            <w:tcW w:w="1480" w:type="dxa"/>
            <w:tcBorders>
              <w:top w:val="nil"/>
              <w:left w:val="nil"/>
              <w:right w:val="nil"/>
            </w:tcBorders>
            <w:shd w:val="clear" w:color="auto" w:fill="auto"/>
            <w:hideMark/>
          </w:tcPr>
          <w:p w14:paraId="023A2566" w14:textId="77777777" w:rsidR="00BC2ECF" w:rsidRPr="00BC2ECF" w:rsidRDefault="00BC2ECF" w:rsidP="00D06B5B">
            <w:pPr>
              <w:spacing w:before="60" w:after="60"/>
              <w:jc w:val="right"/>
              <w:rPr>
                <w:rFonts w:cs="Open Sans"/>
                <w:sz w:val="18"/>
                <w:szCs w:val="18"/>
              </w:rPr>
            </w:pPr>
          </w:p>
        </w:tc>
      </w:tr>
      <w:tr w:rsidR="00BC2ECF" w:rsidRPr="00BC2ECF" w14:paraId="5A1A98B0" w14:textId="77777777" w:rsidTr="00E83BF7">
        <w:trPr>
          <w:trHeight w:val="240"/>
        </w:trPr>
        <w:tc>
          <w:tcPr>
            <w:tcW w:w="5220" w:type="dxa"/>
            <w:tcBorders>
              <w:top w:val="nil"/>
              <w:left w:val="nil"/>
              <w:bottom w:val="single" w:sz="4" w:space="0" w:color="auto"/>
              <w:right w:val="nil"/>
            </w:tcBorders>
            <w:shd w:val="clear" w:color="auto" w:fill="auto"/>
            <w:hideMark/>
          </w:tcPr>
          <w:p w14:paraId="628F38E2" w14:textId="77777777" w:rsidR="00BC2ECF" w:rsidRPr="00BC2ECF" w:rsidRDefault="00BC2ECF" w:rsidP="00D06B5B">
            <w:pPr>
              <w:spacing w:before="60" w:after="60"/>
              <w:ind w:firstLineChars="100" w:firstLine="180"/>
              <w:rPr>
                <w:rFonts w:cs="Open Sans"/>
                <w:sz w:val="18"/>
                <w:szCs w:val="18"/>
              </w:rPr>
            </w:pPr>
            <w:r w:rsidRPr="00BC2ECF">
              <w:rPr>
                <w:rFonts w:cs="Open Sans"/>
                <w:sz w:val="18"/>
                <w:szCs w:val="18"/>
              </w:rPr>
              <w:t>Prepayments</w:t>
            </w:r>
          </w:p>
        </w:tc>
        <w:tc>
          <w:tcPr>
            <w:tcW w:w="1480" w:type="dxa"/>
            <w:tcBorders>
              <w:top w:val="nil"/>
              <w:left w:val="nil"/>
              <w:bottom w:val="single" w:sz="4" w:space="0" w:color="auto"/>
              <w:right w:val="nil"/>
            </w:tcBorders>
            <w:shd w:val="clear" w:color="auto" w:fill="auto"/>
            <w:hideMark/>
          </w:tcPr>
          <w:p w14:paraId="2B86187A" w14:textId="77777777" w:rsidR="00BC2ECF" w:rsidRPr="00BC2ECF" w:rsidRDefault="00BC2ECF" w:rsidP="00D06B5B">
            <w:pPr>
              <w:spacing w:before="60" w:after="60"/>
              <w:ind w:firstLineChars="200" w:firstLine="360"/>
              <w:jc w:val="both"/>
              <w:rPr>
                <w:rFonts w:cs="Open Sans"/>
                <w:sz w:val="18"/>
                <w:szCs w:val="18"/>
              </w:rPr>
            </w:pPr>
          </w:p>
        </w:tc>
        <w:tc>
          <w:tcPr>
            <w:tcW w:w="1480" w:type="dxa"/>
            <w:tcBorders>
              <w:top w:val="nil"/>
              <w:left w:val="nil"/>
              <w:bottom w:val="single" w:sz="4" w:space="0" w:color="auto"/>
              <w:right w:val="nil"/>
            </w:tcBorders>
            <w:shd w:val="clear" w:color="auto" w:fill="auto"/>
            <w:noWrap/>
            <w:vAlign w:val="bottom"/>
            <w:hideMark/>
          </w:tcPr>
          <w:p w14:paraId="5265B777" w14:textId="77777777" w:rsidR="00BC2ECF" w:rsidRPr="00BC2ECF" w:rsidRDefault="00BC2ECF" w:rsidP="00D06B5B">
            <w:pPr>
              <w:spacing w:before="60" w:after="60"/>
              <w:jc w:val="right"/>
              <w:rPr>
                <w:rFonts w:cs="Open Sans"/>
                <w:b/>
                <w:bCs/>
                <w:sz w:val="18"/>
                <w:szCs w:val="18"/>
              </w:rPr>
            </w:pPr>
            <w:r w:rsidRPr="00BC2ECF">
              <w:rPr>
                <w:rFonts w:cs="Open Sans"/>
                <w:b/>
                <w:bCs/>
                <w:sz w:val="18"/>
                <w:szCs w:val="18"/>
              </w:rPr>
              <w:t xml:space="preserve">346 </w:t>
            </w:r>
          </w:p>
        </w:tc>
        <w:tc>
          <w:tcPr>
            <w:tcW w:w="1480" w:type="dxa"/>
            <w:tcBorders>
              <w:top w:val="nil"/>
              <w:left w:val="nil"/>
              <w:bottom w:val="single" w:sz="4" w:space="0" w:color="auto"/>
              <w:right w:val="nil"/>
            </w:tcBorders>
            <w:shd w:val="clear" w:color="auto" w:fill="auto"/>
            <w:noWrap/>
            <w:vAlign w:val="bottom"/>
            <w:hideMark/>
          </w:tcPr>
          <w:p w14:paraId="233C4472" w14:textId="77777777" w:rsidR="00BC2ECF" w:rsidRPr="00BC2ECF" w:rsidRDefault="00BC2ECF" w:rsidP="00D06B5B">
            <w:pPr>
              <w:spacing w:before="60" w:after="60"/>
              <w:jc w:val="right"/>
              <w:rPr>
                <w:rFonts w:cs="Open Sans"/>
                <w:sz w:val="18"/>
                <w:szCs w:val="18"/>
              </w:rPr>
            </w:pPr>
            <w:r w:rsidRPr="00BC2ECF">
              <w:rPr>
                <w:rFonts w:cs="Open Sans"/>
                <w:sz w:val="18"/>
                <w:szCs w:val="18"/>
              </w:rPr>
              <w:t xml:space="preserve">174 </w:t>
            </w:r>
          </w:p>
        </w:tc>
      </w:tr>
      <w:tr w:rsidR="00BC2ECF" w:rsidRPr="00BC2ECF" w14:paraId="6EC3FA5F" w14:textId="77777777" w:rsidTr="00E83BF7">
        <w:trPr>
          <w:trHeight w:val="240"/>
        </w:trPr>
        <w:tc>
          <w:tcPr>
            <w:tcW w:w="5220" w:type="dxa"/>
            <w:tcBorders>
              <w:top w:val="single" w:sz="4" w:space="0" w:color="auto"/>
              <w:left w:val="nil"/>
              <w:bottom w:val="single" w:sz="4" w:space="0" w:color="auto"/>
              <w:right w:val="nil"/>
            </w:tcBorders>
            <w:shd w:val="clear" w:color="auto" w:fill="auto"/>
            <w:hideMark/>
          </w:tcPr>
          <w:p w14:paraId="49607885" w14:textId="77777777" w:rsidR="00BC2ECF" w:rsidRPr="00BC2ECF" w:rsidRDefault="00BC2ECF" w:rsidP="00D06B5B">
            <w:pPr>
              <w:spacing w:before="60" w:after="60"/>
              <w:rPr>
                <w:rFonts w:cs="Open Sans"/>
                <w:b/>
                <w:bCs/>
                <w:sz w:val="18"/>
                <w:szCs w:val="18"/>
                <w:lang w:val="en-US"/>
              </w:rPr>
            </w:pPr>
            <w:r w:rsidRPr="00BC2ECF">
              <w:rPr>
                <w:rFonts w:cs="Open Sans"/>
                <w:b/>
                <w:bCs/>
                <w:sz w:val="18"/>
                <w:szCs w:val="18"/>
                <w:lang w:val="en-US"/>
              </w:rPr>
              <w:t>Total other non-financial assets</w:t>
            </w:r>
          </w:p>
        </w:tc>
        <w:tc>
          <w:tcPr>
            <w:tcW w:w="1480" w:type="dxa"/>
            <w:tcBorders>
              <w:top w:val="single" w:sz="4" w:space="0" w:color="auto"/>
              <w:left w:val="nil"/>
              <w:bottom w:val="single" w:sz="4" w:space="0" w:color="auto"/>
              <w:right w:val="nil"/>
            </w:tcBorders>
            <w:shd w:val="clear" w:color="auto" w:fill="auto"/>
            <w:hideMark/>
          </w:tcPr>
          <w:p w14:paraId="14FC6554" w14:textId="77777777" w:rsidR="00BC2ECF" w:rsidRPr="00BC2ECF" w:rsidRDefault="00BC2ECF" w:rsidP="00D06B5B">
            <w:pPr>
              <w:spacing w:before="60" w:after="60"/>
              <w:rPr>
                <w:rFonts w:cs="Open Sans"/>
                <w:b/>
                <w:bCs/>
                <w:sz w:val="18"/>
                <w:szCs w:val="18"/>
                <w:lang w:val="en-US"/>
              </w:rPr>
            </w:pPr>
          </w:p>
        </w:tc>
        <w:tc>
          <w:tcPr>
            <w:tcW w:w="1480" w:type="dxa"/>
            <w:tcBorders>
              <w:top w:val="single" w:sz="4" w:space="0" w:color="auto"/>
              <w:left w:val="nil"/>
              <w:bottom w:val="single" w:sz="4" w:space="0" w:color="auto"/>
              <w:right w:val="nil"/>
            </w:tcBorders>
            <w:shd w:val="clear" w:color="auto" w:fill="auto"/>
            <w:noWrap/>
            <w:vAlign w:val="bottom"/>
            <w:hideMark/>
          </w:tcPr>
          <w:p w14:paraId="31C80748" w14:textId="77777777" w:rsidR="00BC2ECF" w:rsidRPr="00BC2ECF" w:rsidRDefault="00BC2ECF" w:rsidP="00D06B5B">
            <w:pPr>
              <w:spacing w:before="60" w:after="60"/>
              <w:jc w:val="right"/>
              <w:rPr>
                <w:rFonts w:cs="Open Sans"/>
                <w:b/>
                <w:bCs/>
                <w:sz w:val="18"/>
                <w:szCs w:val="18"/>
              </w:rPr>
            </w:pPr>
            <w:r w:rsidRPr="00BC2ECF">
              <w:rPr>
                <w:rFonts w:cs="Open Sans"/>
                <w:b/>
                <w:bCs/>
                <w:sz w:val="18"/>
                <w:szCs w:val="18"/>
              </w:rPr>
              <w:t xml:space="preserve">346 </w:t>
            </w:r>
          </w:p>
        </w:tc>
        <w:tc>
          <w:tcPr>
            <w:tcW w:w="1480" w:type="dxa"/>
            <w:tcBorders>
              <w:top w:val="single" w:sz="4" w:space="0" w:color="auto"/>
              <w:left w:val="nil"/>
              <w:bottom w:val="single" w:sz="4" w:space="0" w:color="auto"/>
              <w:right w:val="nil"/>
            </w:tcBorders>
            <w:shd w:val="clear" w:color="auto" w:fill="auto"/>
            <w:noWrap/>
            <w:vAlign w:val="bottom"/>
            <w:hideMark/>
          </w:tcPr>
          <w:p w14:paraId="61CC1EBC" w14:textId="77777777" w:rsidR="00BC2ECF" w:rsidRPr="00BC2ECF" w:rsidRDefault="00BC2ECF" w:rsidP="00D06B5B">
            <w:pPr>
              <w:spacing w:before="60" w:after="60"/>
              <w:jc w:val="right"/>
              <w:rPr>
                <w:rFonts w:cs="Open Sans"/>
                <w:sz w:val="18"/>
                <w:szCs w:val="18"/>
              </w:rPr>
            </w:pPr>
            <w:r w:rsidRPr="00BC2ECF">
              <w:rPr>
                <w:rFonts w:cs="Open Sans"/>
                <w:sz w:val="18"/>
                <w:szCs w:val="18"/>
              </w:rPr>
              <w:t xml:space="preserve">174 </w:t>
            </w:r>
          </w:p>
        </w:tc>
      </w:tr>
      <w:tr w:rsidR="00BC2ECF" w:rsidRPr="00BC2ECF" w14:paraId="285E6295" w14:textId="77777777" w:rsidTr="00E83BF7">
        <w:trPr>
          <w:trHeight w:val="240"/>
        </w:trPr>
        <w:tc>
          <w:tcPr>
            <w:tcW w:w="9660" w:type="dxa"/>
            <w:gridSpan w:val="4"/>
            <w:tcBorders>
              <w:top w:val="single" w:sz="4" w:space="0" w:color="auto"/>
              <w:left w:val="nil"/>
              <w:bottom w:val="nil"/>
              <w:right w:val="nil"/>
            </w:tcBorders>
            <w:shd w:val="clear" w:color="auto" w:fill="auto"/>
            <w:hideMark/>
          </w:tcPr>
          <w:p w14:paraId="6F68F3D0" w14:textId="77777777" w:rsidR="00BC2ECF" w:rsidRPr="00BC2ECF" w:rsidRDefault="00BC2ECF" w:rsidP="00D06B5B">
            <w:pPr>
              <w:spacing w:before="60" w:after="60"/>
              <w:jc w:val="right"/>
              <w:rPr>
                <w:rFonts w:cs="Open Sans"/>
                <w:sz w:val="18"/>
                <w:szCs w:val="18"/>
              </w:rPr>
            </w:pPr>
          </w:p>
        </w:tc>
      </w:tr>
      <w:tr w:rsidR="00BC2ECF" w:rsidRPr="00BC2ECF" w14:paraId="4EA48809" w14:textId="77777777" w:rsidTr="00E83BF7">
        <w:trPr>
          <w:trHeight w:val="240"/>
        </w:trPr>
        <w:tc>
          <w:tcPr>
            <w:tcW w:w="5220" w:type="dxa"/>
            <w:tcBorders>
              <w:top w:val="nil"/>
              <w:left w:val="nil"/>
              <w:bottom w:val="nil"/>
              <w:right w:val="nil"/>
            </w:tcBorders>
            <w:shd w:val="clear" w:color="auto" w:fill="auto"/>
            <w:hideMark/>
          </w:tcPr>
          <w:p w14:paraId="47F8B6E2" w14:textId="77777777" w:rsidR="00BC2ECF" w:rsidRPr="00BC2ECF" w:rsidRDefault="00BC2ECF" w:rsidP="00D06B5B">
            <w:pPr>
              <w:spacing w:before="60" w:after="60"/>
              <w:rPr>
                <w:rFonts w:cs="Open Sans"/>
                <w:b/>
                <w:bCs/>
                <w:sz w:val="18"/>
                <w:szCs w:val="18"/>
                <w:lang w:val="en-US"/>
              </w:rPr>
            </w:pPr>
            <w:r w:rsidRPr="00BC2ECF">
              <w:rPr>
                <w:rFonts w:cs="Open Sans"/>
                <w:b/>
                <w:bCs/>
                <w:sz w:val="18"/>
                <w:szCs w:val="18"/>
                <w:lang w:val="en-US"/>
              </w:rPr>
              <w:t>Other non-financial assets expected to be recovered</w:t>
            </w:r>
          </w:p>
        </w:tc>
        <w:tc>
          <w:tcPr>
            <w:tcW w:w="1480" w:type="dxa"/>
            <w:tcBorders>
              <w:top w:val="nil"/>
              <w:left w:val="nil"/>
              <w:bottom w:val="nil"/>
              <w:right w:val="nil"/>
            </w:tcBorders>
            <w:shd w:val="clear" w:color="auto" w:fill="auto"/>
            <w:hideMark/>
          </w:tcPr>
          <w:p w14:paraId="2B8CE441" w14:textId="77777777" w:rsidR="00BC2ECF" w:rsidRPr="00BC2ECF" w:rsidRDefault="00BC2ECF" w:rsidP="00D06B5B">
            <w:pPr>
              <w:spacing w:before="60" w:after="60"/>
              <w:rPr>
                <w:rFonts w:cs="Open Sans"/>
                <w:b/>
                <w:bCs/>
                <w:sz w:val="18"/>
                <w:szCs w:val="18"/>
                <w:lang w:val="en-US"/>
              </w:rPr>
            </w:pPr>
          </w:p>
        </w:tc>
        <w:tc>
          <w:tcPr>
            <w:tcW w:w="1480" w:type="dxa"/>
            <w:tcBorders>
              <w:top w:val="nil"/>
              <w:left w:val="nil"/>
              <w:bottom w:val="nil"/>
              <w:right w:val="nil"/>
            </w:tcBorders>
            <w:shd w:val="clear" w:color="auto" w:fill="auto"/>
            <w:noWrap/>
            <w:vAlign w:val="bottom"/>
            <w:hideMark/>
          </w:tcPr>
          <w:p w14:paraId="571D5785" w14:textId="77777777" w:rsidR="00BC2ECF" w:rsidRPr="00BC2ECF" w:rsidRDefault="00BC2ECF" w:rsidP="00D06B5B">
            <w:pPr>
              <w:spacing w:before="60" w:after="60"/>
              <w:rPr>
                <w:rFonts w:cs="Open Sans"/>
                <w:sz w:val="18"/>
                <w:szCs w:val="18"/>
                <w:lang w:val="en-US"/>
              </w:rPr>
            </w:pPr>
          </w:p>
        </w:tc>
        <w:tc>
          <w:tcPr>
            <w:tcW w:w="1480" w:type="dxa"/>
            <w:tcBorders>
              <w:top w:val="nil"/>
              <w:left w:val="nil"/>
              <w:bottom w:val="nil"/>
              <w:right w:val="nil"/>
            </w:tcBorders>
            <w:shd w:val="clear" w:color="auto" w:fill="auto"/>
            <w:noWrap/>
            <w:vAlign w:val="bottom"/>
            <w:hideMark/>
          </w:tcPr>
          <w:p w14:paraId="1BB37537" w14:textId="77777777" w:rsidR="00BC2ECF" w:rsidRPr="00BC2ECF" w:rsidRDefault="00BC2ECF" w:rsidP="00D06B5B">
            <w:pPr>
              <w:spacing w:before="60" w:after="60"/>
              <w:jc w:val="right"/>
              <w:rPr>
                <w:rFonts w:cs="Open Sans"/>
                <w:sz w:val="18"/>
                <w:szCs w:val="18"/>
                <w:lang w:val="en-US"/>
              </w:rPr>
            </w:pPr>
          </w:p>
        </w:tc>
      </w:tr>
      <w:tr w:rsidR="00BC2ECF" w:rsidRPr="00BC2ECF" w14:paraId="63391C60" w14:textId="77777777" w:rsidTr="00E83BF7">
        <w:trPr>
          <w:trHeight w:val="240"/>
        </w:trPr>
        <w:tc>
          <w:tcPr>
            <w:tcW w:w="5220" w:type="dxa"/>
            <w:tcBorders>
              <w:top w:val="nil"/>
              <w:left w:val="nil"/>
              <w:right w:val="nil"/>
            </w:tcBorders>
            <w:shd w:val="clear" w:color="auto" w:fill="auto"/>
            <w:vAlign w:val="center"/>
            <w:hideMark/>
          </w:tcPr>
          <w:p w14:paraId="19039EEF" w14:textId="77777777" w:rsidR="00BC2ECF" w:rsidRPr="00BC2ECF" w:rsidRDefault="00BC2ECF" w:rsidP="00D06B5B">
            <w:pPr>
              <w:spacing w:before="60" w:after="60"/>
              <w:ind w:firstLineChars="100" w:firstLine="180"/>
              <w:rPr>
                <w:rFonts w:cs="Open Sans"/>
                <w:sz w:val="18"/>
                <w:szCs w:val="18"/>
              </w:rPr>
            </w:pPr>
            <w:r w:rsidRPr="00BC2ECF">
              <w:rPr>
                <w:rFonts w:cs="Open Sans"/>
                <w:sz w:val="18"/>
                <w:szCs w:val="18"/>
              </w:rPr>
              <w:t>No more than 12 months</w:t>
            </w:r>
          </w:p>
        </w:tc>
        <w:tc>
          <w:tcPr>
            <w:tcW w:w="1480" w:type="dxa"/>
            <w:tcBorders>
              <w:top w:val="nil"/>
              <w:left w:val="nil"/>
              <w:right w:val="nil"/>
            </w:tcBorders>
            <w:shd w:val="clear" w:color="auto" w:fill="auto"/>
            <w:hideMark/>
          </w:tcPr>
          <w:p w14:paraId="3AF4EC40" w14:textId="77777777" w:rsidR="00BC2ECF" w:rsidRPr="00BC2ECF" w:rsidRDefault="00BC2ECF" w:rsidP="00D06B5B">
            <w:pPr>
              <w:spacing w:before="60" w:after="60"/>
              <w:ind w:firstLineChars="100" w:firstLine="180"/>
              <w:rPr>
                <w:rFonts w:cs="Open Sans"/>
                <w:sz w:val="18"/>
                <w:szCs w:val="18"/>
              </w:rPr>
            </w:pPr>
          </w:p>
        </w:tc>
        <w:tc>
          <w:tcPr>
            <w:tcW w:w="1480" w:type="dxa"/>
            <w:tcBorders>
              <w:top w:val="nil"/>
              <w:left w:val="nil"/>
              <w:right w:val="nil"/>
            </w:tcBorders>
            <w:shd w:val="clear" w:color="auto" w:fill="auto"/>
            <w:noWrap/>
            <w:vAlign w:val="bottom"/>
            <w:hideMark/>
          </w:tcPr>
          <w:p w14:paraId="61181A48" w14:textId="77777777" w:rsidR="00BC2ECF" w:rsidRPr="00BC2ECF" w:rsidRDefault="00BC2ECF" w:rsidP="00D06B5B">
            <w:pPr>
              <w:spacing w:before="60" w:after="60"/>
              <w:jc w:val="right"/>
              <w:rPr>
                <w:rFonts w:cs="Open Sans"/>
                <w:b/>
                <w:bCs/>
                <w:sz w:val="18"/>
                <w:szCs w:val="18"/>
              </w:rPr>
            </w:pPr>
            <w:r w:rsidRPr="00BC2ECF">
              <w:rPr>
                <w:rFonts w:cs="Open Sans"/>
                <w:b/>
                <w:bCs/>
                <w:sz w:val="18"/>
                <w:szCs w:val="18"/>
              </w:rPr>
              <w:t xml:space="preserve">341 </w:t>
            </w:r>
          </w:p>
        </w:tc>
        <w:tc>
          <w:tcPr>
            <w:tcW w:w="1480" w:type="dxa"/>
            <w:tcBorders>
              <w:top w:val="nil"/>
              <w:left w:val="nil"/>
              <w:right w:val="nil"/>
            </w:tcBorders>
            <w:shd w:val="clear" w:color="auto" w:fill="auto"/>
            <w:noWrap/>
            <w:vAlign w:val="bottom"/>
            <w:hideMark/>
          </w:tcPr>
          <w:p w14:paraId="74B51D7C" w14:textId="77777777" w:rsidR="00BC2ECF" w:rsidRPr="00BC2ECF" w:rsidRDefault="00BC2ECF" w:rsidP="00D06B5B">
            <w:pPr>
              <w:spacing w:before="60" w:after="60"/>
              <w:jc w:val="right"/>
              <w:rPr>
                <w:rFonts w:cs="Open Sans"/>
                <w:sz w:val="18"/>
                <w:szCs w:val="18"/>
              </w:rPr>
            </w:pPr>
            <w:r w:rsidRPr="00BC2ECF">
              <w:rPr>
                <w:rFonts w:cs="Open Sans"/>
                <w:sz w:val="18"/>
                <w:szCs w:val="18"/>
              </w:rPr>
              <w:t xml:space="preserve">174 </w:t>
            </w:r>
          </w:p>
        </w:tc>
      </w:tr>
      <w:tr w:rsidR="00BC2ECF" w:rsidRPr="00BC2ECF" w14:paraId="763BFC33" w14:textId="77777777" w:rsidTr="00E83BF7">
        <w:trPr>
          <w:trHeight w:val="240"/>
        </w:trPr>
        <w:tc>
          <w:tcPr>
            <w:tcW w:w="5220" w:type="dxa"/>
            <w:tcBorders>
              <w:top w:val="nil"/>
              <w:left w:val="nil"/>
              <w:bottom w:val="single" w:sz="4" w:space="0" w:color="auto"/>
              <w:right w:val="nil"/>
            </w:tcBorders>
            <w:shd w:val="clear" w:color="auto" w:fill="auto"/>
            <w:vAlign w:val="center"/>
            <w:hideMark/>
          </w:tcPr>
          <w:p w14:paraId="2102724F" w14:textId="77777777" w:rsidR="00BC2ECF" w:rsidRPr="00BC2ECF" w:rsidRDefault="00BC2ECF" w:rsidP="00D06B5B">
            <w:pPr>
              <w:spacing w:before="60" w:after="60"/>
              <w:ind w:firstLineChars="100" w:firstLine="180"/>
              <w:rPr>
                <w:rFonts w:cs="Open Sans"/>
                <w:sz w:val="18"/>
                <w:szCs w:val="18"/>
              </w:rPr>
            </w:pPr>
            <w:r w:rsidRPr="00BC2ECF">
              <w:rPr>
                <w:rFonts w:cs="Open Sans"/>
                <w:sz w:val="18"/>
                <w:szCs w:val="18"/>
              </w:rPr>
              <w:t>More than 12 months</w:t>
            </w:r>
          </w:p>
        </w:tc>
        <w:tc>
          <w:tcPr>
            <w:tcW w:w="1480" w:type="dxa"/>
            <w:tcBorders>
              <w:top w:val="nil"/>
              <w:left w:val="nil"/>
              <w:bottom w:val="single" w:sz="4" w:space="0" w:color="auto"/>
              <w:right w:val="nil"/>
            </w:tcBorders>
            <w:shd w:val="clear" w:color="auto" w:fill="auto"/>
            <w:hideMark/>
          </w:tcPr>
          <w:p w14:paraId="75E7F598" w14:textId="77777777" w:rsidR="00BC2ECF" w:rsidRPr="00BC2ECF" w:rsidRDefault="00BC2ECF" w:rsidP="00D06B5B">
            <w:pPr>
              <w:spacing w:before="60" w:after="60"/>
              <w:ind w:firstLineChars="100" w:firstLine="180"/>
              <w:rPr>
                <w:rFonts w:cs="Open Sans"/>
                <w:sz w:val="18"/>
                <w:szCs w:val="18"/>
              </w:rPr>
            </w:pPr>
          </w:p>
        </w:tc>
        <w:tc>
          <w:tcPr>
            <w:tcW w:w="1480" w:type="dxa"/>
            <w:tcBorders>
              <w:top w:val="nil"/>
              <w:left w:val="nil"/>
              <w:bottom w:val="single" w:sz="4" w:space="0" w:color="auto"/>
              <w:right w:val="nil"/>
            </w:tcBorders>
            <w:shd w:val="clear" w:color="auto" w:fill="auto"/>
            <w:noWrap/>
            <w:vAlign w:val="bottom"/>
            <w:hideMark/>
          </w:tcPr>
          <w:p w14:paraId="5EC5D190" w14:textId="77777777" w:rsidR="00BC2ECF" w:rsidRPr="00BC2ECF" w:rsidRDefault="00BC2ECF" w:rsidP="00D06B5B">
            <w:pPr>
              <w:spacing w:before="60" w:after="60"/>
              <w:jc w:val="right"/>
              <w:rPr>
                <w:rFonts w:cs="Open Sans"/>
                <w:b/>
                <w:bCs/>
                <w:sz w:val="18"/>
                <w:szCs w:val="18"/>
              </w:rPr>
            </w:pPr>
            <w:r w:rsidRPr="00BC2ECF">
              <w:rPr>
                <w:rFonts w:cs="Open Sans"/>
                <w:b/>
                <w:bCs/>
                <w:sz w:val="18"/>
                <w:szCs w:val="18"/>
              </w:rPr>
              <w:t xml:space="preserve">5 </w:t>
            </w:r>
          </w:p>
        </w:tc>
        <w:tc>
          <w:tcPr>
            <w:tcW w:w="1480" w:type="dxa"/>
            <w:tcBorders>
              <w:top w:val="nil"/>
              <w:left w:val="nil"/>
              <w:bottom w:val="single" w:sz="4" w:space="0" w:color="auto"/>
              <w:right w:val="nil"/>
            </w:tcBorders>
            <w:shd w:val="clear" w:color="auto" w:fill="auto"/>
            <w:noWrap/>
            <w:vAlign w:val="bottom"/>
            <w:hideMark/>
          </w:tcPr>
          <w:p w14:paraId="66055934" w14:textId="77777777" w:rsidR="00BC2ECF" w:rsidRPr="00BC2ECF" w:rsidRDefault="00BC2ECF" w:rsidP="00D06B5B">
            <w:pPr>
              <w:spacing w:before="60" w:after="60"/>
              <w:jc w:val="right"/>
              <w:rPr>
                <w:rFonts w:cs="Open Sans"/>
                <w:sz w:val="18"/>
                <w:szCs w:val="18"/>
              </w:rPr>
            </w:pPr>
            <w:r w:rsidRPr="00BC2ECF">
              <w:rPr>
                <w:rFonts w:cs="Open Sans"/>
                <w:sz w:val="18"/>
                <w:szCs w:val="18"/>
              </w:rPr>
              <w:t xml:space="preserve"> -</w:t>
            </w:r>
          </w:p>
        </w:tc>
      </w:tr>
      <w:tr w:rsidR="00BC2ECF" w:rsidRPr="00BC2ECF" w14:paraId="5D22D521" w14:textId="77777777" w:rsidTr="00E83BF7">
        <w:trPr>
          <w:trHeight w:val="240"/>
        </w:trPr>
        <w:tc>
          <w:tcPr>
            <w:tcW w:w="5220" w:type="dxa"/>
            <w:tcBorders>
              <w:top w:val="single" w:sz="4" w:space="0" w:color="auto"/>
              <w:left w:val="nil"/>
              <w:bottom w:val="single" w:sz="4" w:space="0" w:color="auto"/>
              <w:right w:val="nil"/>
            </w:tcBorders>
            <w:shd w:val="clear" w:color="auto" w:fill="auto"/>
            <w:hideMark/>
          </w:tcPr>
          <w:p w14:paraId="76472856" w14:textId="77777777" w:rsidR="00BC2ECF" w:rsidRPr="00BC2ECF" w:rsidRDefault="00BC2ECF" w:rsidP="00D06B5B">
            <w:pPr>
              <w:spacing w:before="60" w:after="60"/>
              <w:rPr>
                <w:rFonts w:cs="Open Sans"/>
                <w:b/>
                <w:bCs/>
                <w:sz w:val="18"/>
                <w:szCs w:val="18"/>
                <w:lang w:val="en-US"/>
              </w:rPr>
            </w:pPr>
            <w:r w:rsidRPr="00BC2ECF">
              <w:rPr>
                <w:rFonts w:cs="Open Sans"/>
                <w:b/>
                <w:bCs/>
                <w:sz w:val="18"/>
                <w:szCs w:val="18"/>
                <w:lang w:val="en-US"/>
              </w:rPr>
              <w:t>Total other non-financial assets</w:t>
            </w:r>
          </w:p>
        </w:tc>
        <w:tc>
          <w:tcPr>
            <w:tcW w:w="1480" w:type="dxa"/>
            <w:tcBorders>
              <w:top w:val="single" w:sz="4" w:space="0" w:color="auto"/>
              <w:left w:val="nil"/>
              <w:bottom w:val="single" w:sz="4" w:space="0" w:color="auto"/>
              <w:right w:val="nil"/>
            </w:tcBorders>
            <w:shd w:val="clear" w:color="auto" w:fill="auto"/>
            <w:hideMark/>
          </w:tcPr>
          <w:p w14:paraId="22E3562B" w14:textId="77777777" w:rsidR="00BC2ECF" w:rsidRPr="00BC2ECF" w:rsidRDefault="00BC2ECF" w:rsidP="00D06B5B">
            <w:pPr>
              <w:spacing w:before="60" w:after="60"/>
              <w:rPr>
                <w:rFonts w:cs="Open Sans"/>
                <w:b/>
                <w:bCs/>
                <w:sz w:val="18"/>
                <w:szCs w:val="18"/>
                <w:lang w:val="en-US"/>
              </w:rPr>
            </w:pPr>
          </w:p>
        </w:tc>
        <w:tc>
          <w:tcPr>
            <w:tcW w:w="1480" w:type="dxa"/>
            <w:tcBorders>
              <w:top w:val="single" w:sz="4" w:space="0" w:color="auto"/>
              <w:left w:val="nil"/>
              <w:bottom w:val="single" w:sz="4" w:space="0" w:color="auto"/>
              <w:right w:val="nil"/>
            </w:tcBorders>
            <w:shd w:val="clear" w:color="auto" w:fill="auto"/>
            <w:noWrap/>
            <w:vAlign w:val="bottom"/>
            <w:hideMark/>
          </w:tcPr>
          <w:p w14:paraId="066D6AE5" w14:textId="77777777" w:rsidR="00BC2ECF" w:rsidRPr="00BC2ECF" w:rsidRDefault="00BC2ECF" w:rsidP="00D06B5B">
            <w:pPr>
              <w:spacing w:before="60" w:after="60"/>
              <w:jc w:val="right"/>
              <w:rPr>
                <w:rFonts w:cs="Open Sans"/>
                <w:b/>
                <w:bCs/>
                <w:sz w:val="18"/>
                <w:szCs w:val="18"/>
              </w:rPr>
            </w:pPr>
            <w:r w:rsidRPr="00BC2ECF">
              <w:rPr>
                <w:rFonts w:cs="Open Sans"/>
                <w:b/>
                <w:bCs/>
                <w:sz w:val="18"/>
                <w:szCs w:val="18"/>
              </w:rPr>
              <w:t xml:space="preserve">346 </w:t>
            </w:r>
          </w:p>
        </w:tc>
        <w:tc>
          <w:tcPr>
            <w:tcW w:w="1480" w:type="dxa"/>
            <w:tcBorders>
              <w:top w:val="single" w:sz="4" w:space="0" w:color="auto"/>
              <w:left w:val="nil"/>
              <w:bottom w:val="single" w:sz="4" w:space="0" w:color="auto"/>
              <w:right w:val="nil"/>
            </w:tcBorders>
            <w:shd w:val="clear" w:color="auto" w:fill="auto"/>
            <w:noWrap/>
            <w:vAlign w:val="bottom"/>
            <w:hideMark/>
          </w:tcPr>
          <w:p w14:paraId="2EAA7A4E" w14:textId="77777777" w:rsidR="00BC2ECF" w:rsidRPr="00BC2ECF" w:rsidRDefault="00BC2ECF" w:rsidP="00D06B5B">
            <w:pPr>
              <w:spacing w:before="60" w:after="60"/>
              <w:jc w:val="right"/>
              <w:rPr>
                <w:rFonts w:cs="Open Sans"/>
                <w:sz w:val="18"/>
                <w:szCs w:val="18"/>
              </w:rPr>
            </w:pPr>
            <w:r w:rsidRPr="00BC2ECF">
              <w:rPr>
                <w:rFonts w:cs="Open Sans"/>
                <w:sz w:val="18"/>
                <w:szCs w:val="18"/>
              </w:rPr>
              <w:t xml:space="preserve">174 </w:t>
            </w:r>
          </w:p>
        </w:tc>
      </w:tr>
    </w:tbl>
    <w:p w14:paraId="1C57482E" w14:textId="77777777" w:rsidR="00BC2ECF" w:rsidRPr="00BC2ECF" w:rsidRDefault="00BC2ECF" w:rsidP="00BC2ECF">
      <w:pPr>
        <w:rPr>
          <w:rFonts w:cs="Open Sans"/>
          <w:sz w:val="18"/>
          <w:szCs w:val="18"/>
          <w:lang w:val="en-US"/>
        </w:rPr>
      </w:pPr>
      <w:r w:rsidRPr="00BC2ECF">
        <w:rPr>
          <w:rFonts w:cs="Open Sans"/>
          <w:sz w:val="18"/>
          <w:szCs w:val="18"/>
          <w:lang w:val="en-US"/>
        </w:rPr>
        <w:t>No indicators of impairment were found for other non-financial assets.</w:t>
      </w:r>
    </w:p>
    <w:p w14:paraId="5B78C37B" w14:textId="77777777" w:rsidR="00BC2ECF" w:rsidRPr="00BC2ECF" w:rsidRDefault="00BC2ECF" w:rsidP="00BC2ECF">
      <w:pPr>
        <w:spacing w:before="0" w:after="0"/>
        <w:rPr>
          <w:rFonts w:cs="Open Sans"/>
          <w:sz w:val="18"/>
          <w:szCs w:val="18"/>
          <w:lang w:val="en-US"/>
        </w:rPr>
      </w:pPr>
      <w:r w:rsidRPr="00BC2ECF">
        <w:rPr>
          <w:rFonts w:cs="Open Sans"/>
          <w:sz w:val="18"/>
          <w:szCs w:val="18"/>
          <w:lang w:val="en-US"/>
        </w:rPr>
        <w:br w:type="page"/>
      </w:r>
    </w:p>
    <w:p w14:paraId="42F03D6B" w14:textId="77777777" w:rsidR="00BC2ECF" w:rsidRPr="00BC2ECF" w:rsidRDefault="00BC2ECF" w:rsidP="00114B95">
      <w:pPr>
        <w:pStyle w:val="FSHeading1and11"/>
      </w:pPr>
      <w:bookmarkStart w:id="245" w:name="_Toc52124105"/>
      <w:r w:rsidRPr="00BC2ECF">
        <w:t xml:space="preserve">2.3 </w:t>
      </w:r>
      <w:r w:rsidRPr="00114B95">
        <w:t>Payables</w:t>
      </w:r>
      <w:bookmarkEnd w:id="245"/>
    </w:p>
    <w:tbl>
      <w:tblPr>
        <w:tblW w:w="9848" w:type="dxa"/>
        <w:tblCellMar>
          <w:left w:w="70" w:type="dxa"/>
          <w:right w:w="70" w:type="dxa"/>
        </w:tblCellMar>
        <w:tblLook w:val="04A0" w:firstRow="1" w:lastRow="0" w:firstColumn="1" w:lastColumn="0" w:noHBand="0" w:noVBand="1"/>
      </w:tblPr>
      <w:tblGrid>
        <w:gridCol w:w="7176"/>
        <w:gridCol w:w="1336"/>
        <w:gridCol w:w="1336"/>
      </w:tblGrid>
      <w:tr w:rsidR="00BC2ECF" w:rsidRPr="00BC2ECF" w14:paraId="4CD87A09" w14:textId="77777777" w:rsidTr="00E83BF7">
        <w:trPr>
          <w:trHeight w:val="730"/>
        </w:trPr>
        <w:tc>
          <w:tcPr>
            <w:tcW w:w="7176" w:type="dxa"/>
            <w:tcBorders>
              <w:top w:val="single" w:sz="4" w:space="0" w:color="auto"/>
              <w:left w:val="nil"/>
              <w:bottom w:val="single" w:sz="18" w:space="0" w:color="auto"/>
              <w:right w:val="nil"/>
            </w:tcBorders>
            <w:shd w:val="clear" w:color="auto" w:fill="auto"/>
            <w:hideMark/>
          </w:tcPr>
          <w:p w14:paraId="157115C1" w14:textId="77777777" w:rsidR="00BC2ECF" w:rsidRPr="00BC2ECF" w:rsidRDefault="00BC2ECF" w:rsidP="00114B95">
            <w:pPr>
              <w:spacing w:before="60" w:after="60"/>
              <w:rPr>
                <w:rFonts w:cs="Open Sans"/>
                <w:sz w:val="18"/>
                <w:szCs w:val="18"/>
              </w:rPr>
            </w:pPr>
          </w:p>
        </w:tc>
        <w:tc>
          <w:tcPr>
            <w:tcW w:w="1336" w:type="dxa"/>
            <w:tcBorders>
              <w:top w:val="single" w:sz="4" w:space="0" w:color="auto"/>
              <w:left w:val="nil"/>
              <w:bottom w:val="single" w:sz="18" w:space="0" w:color="auto"/>
              <w:right w:val="nil"/>
            </w:tcBorders>
            <w:shd w:val="clear" w:color="auto" w:fill="auto"/>
            <w:vAlign w:val="bottom"/>
            <w:hideMark/>
          </w:tcPr>
          <w:p w14:paraId="2E5C4576" w14:textId="77777777" w:rsidR="00BC2ECF" w:rsidRPr="00BC2ECF" w:rsidRDefault="00BC2ECF" w:rsidP="00114B95">
            <w:pPr>
              <w:spacing w:before="60" w:after="60"/>
              <w:jc w:val="right"/>
              <w:rPr>
                <w:rFonts w:cs="Open Sans"/>
                <w:b/>
                <w:bCs/>
                <w:sz w:val="18"/>
                <w:szCs w:val="18"/>
              </w:rPr>
            </w:pPr>
            <w:r w:rsidRPr="00BC2ECF">
              <w:rPr>
                <w:rFonts w:cs="Open Sans"/>
                <w:b/>
                <w:bCs/>
                <w:sz w:val="18"/>
                <w:szCs w:val="18"/>
              </w:rPr>
              <w:t>2020</w:t>
            </w:r>
          </w:p>
          <w:p w14:paraId="24E18A20" w14:textId="77777777" w:rsidR="00BC2ECF" w:rsidRPr="00BC2ECF" w:rsidRDefault="00BC2ECF" w:rsidP="00114B95">
            <w:pPr>
              <w:spacing w:before="60" w:after="60"/>
              <w:jc w:val="right"/>
              <w:rPr>
                <w:rFonts w:cs="Open Sans"/>
                <w:b/>
                <w:bCs/>
                <w:sz w:val="18"/>
                <w:szCs w:val="18"/>
              </w:rPr>
            </w:pPr>
            <w:r w:rsidRPr="00BC2ECF">
              <w:rPr>
                <w:rFonts w:cs="Open Sans"/>
                <w:b/>
                <w:bCs/>
                <w:sz w:val="18"/>
                <w:szCs w:val="18"/>
              </w:rPr>
              <w:t>$’000</w:t>
            </w:r>
          </w:p>
        </w:tc>
        <w:tc>
          <w:tcPr>
            <w:tcW w:w="1336" w:type="dxa"/>
            <w:tcBorders>
              <w:top w:val="single" w:sz="4" w:space="0" w:color="auto"/>
              <w:left w:val="nil"/>
              <w:bottom w:val="single" w:sz="18" w:space="0" w:color="auto"/>
              <w:right w:val="nil"/>
            </w:tcBorders>
            <w:shd w:val="clear" w:color="auto" w:fill="auto"/>
            <w:vAlign w:val="bottom"/>
            <w:hideMark/>
          </w:tcPr>
          <w:p w14:paraId="7B7CA152" w14:textId="77777777" w:rsidR="00BC2ECF" w:rsidRPr="00BC2ECF" w:rsidRDefault="00BC2ECF" w:rsidP="00114B95">
            <w:pPr>
              <w:spacing w:before="60" w:after="60"/>
              <w:jc w:val="right"/>
              <w:rPr>
                <w:rFonts w:cs="Open Sans"/>
                <w:sz w:val="18"/>
                <w:szCs w:val="18"/>
              </w:rPr>
            </w:pPr>
            <w:r w:rsidRPr="00BC2ECF">
              <w:rPr>
                <w:rFonts w:cs="Open Sans"/>
                <w:sz w:val="18"/>
                <w:szCs w:val="18"/>
              </w:rPr>
              <w:t>2019</w:t>
            </w:r>
          </w:p>
          <w:p w14:paraId="7745D3BA" w14:textId="77777777" w:rsidR="00BC2ECF" w:rsidRPr="00BC2ECF" w:rsidRDefault="00BC2ECF" w:rsidP="00114B95">
            <w:pPr>
              <w:spacing w:before="60" w:after="60"/>
              <w:jc w:val="right"/>
              <w:rPr>
                <w:rFonts w:cs="Open Sans"/>
                <w:sz w:val="18"/>
                <w:szCs w:val="18"/>
              </w:rPr>
            </w:pPr>
            <w:r w:rsidRPr="00BC2ECF">
              <w:rPr>
                <w:rFonts w:cs="Open Sans"/>
                <w:sz w:val="18"/>
                <w:szCs w:val="18"/>
              </w:rPr>
              <w:t>$’000</w:t>
            </w:r>
          </w:p>
        </w:tc>
      </w:tr>
      <w:tr w:rsidR="00BC2ECF" w:rsidRPr="00BC2ECF" w14:paraId="63914BD1" w14:textId="77777777" w:rsidTr="00E83BF7">
        <w:trPr>
          <w:trHeight w:val="255"/>
        </w:trPr>
        <w:tc>
          <w:tcPr>
            <w:tcW w:w="7176" w:type="dxa"/>
            <w:tcBorders>
              <w:top w:val="single" w:sz="18" w:space="0" w:color="auto"/>
              <w:left w:val="nil"/>
              <w:bottom w:val="nil"/>
              <w:right w:val="nil"/>
            </w:tcBorders>
            <w:shd w:val="clear" w:color="auto" w:fill="auto"/>
            <w:hideMark/>
          </w:tcPr>
          <w:p w14:paraId="27CE81AA" w14:textId="77777777" w:rsidR="00BC2ECF" w:rsidRPr="00BC2ECF" w:rsidRDefault="00BC2ECF" w:rsidP="00114B95">
            <w:pPr>
              <w:spacing w:before="60" w:after="60"/>
              <w:rPr>
                <w:rFonts w:cs="Open Sans"/>
                <w:sz w:val="18"/>
                <w:szCs w:val="18"/>
              </w:rPr>
            </w:pPr>
          </w:p>
        </w:tc>
        <w:tc>
          <w:tcPr>
            <w:tcW w:w="1336" w:type="dxa"/>
            <w:tcBorders>
              <w:top w:val="single" w:sz="18" w:space="0" w:color="auto"/>
              <w:left w:val="nil"/>
              <w:bottom w:val="nil"/>
              <w:right w:val="nil"/>
            </w:tcBorders>
            <w:shd w:val="clear" w:color="auto" w:fill="auto"/>
            <w:hideMark/>
          </w:tcPr>
          <w:p w14:paraId="38511ACB" w14:textId="77777777" w:rsidR="00BC2ECF" w:rsidRPr="00BC2ECF" w:rsidRDefault="00BC2ECF" w:rsidP="00114B95">
            <w:pPr>
              <w:spacing w:before="60" w:after="60"/>
              <w:rPr>
                <w:rFonts w:cs="Open Sans"/>
                <w:sz w:val="18"/>
                <w:szCs w:val="18"/>
              </w:rPr>
            </w:pPr>
          </w:p>
        </w:tc>
        <w:tc>
          <w:tcPr>
            <w:tcW w:w="1336" w:type="dxa"/>
            <w:tcBorders>
              <w:top w:val="single" w:sz="18" w:space="0" w:color="auto"/>
              <w:left w:val="nil"/>
              <w:bottom w:val="nil"/>
              <w:right w:val="nil"/>
            </w:tcBorders>
            <w:shd w:val="clear" w:color="auto" w:fill="auto"/>
            <w:hideMark/>
          </w:tcPr>
          <w:p w14:paraId="1A7DB4E4" w14:textId="77777777" w:rsidR="00BC2ECF" w:rsidRPr="00BC2ECF" w:rsidRDefault="00BC2ECF" w:rsidP="00114B95">
            <w:pPr>
              <w:spacing w:before="60" w:after="60"/>
              <w:jc w:val="right"/>
              <w:rPr>
                <w:rFonts w:cs="Open Sans"/>
                <w:sz w:val="18"/>
                <w:szCs w:val="18"/>
              </w:rPr>
            </w:pPr>
          </w:p>
        </w:tc>
      </w:tr>
      <w:tr w:rsidR="00BC2ECF" w:rsidRPr="00BC2ECF" w14:paraId="6623AA50" w14:textId="77777777" w:rsidTr="00E83BF7">
        <w:trPr>
          <w:trHeight w:val="240"/>
        </w:trPr>
        <w:tc>
          <w:tcPr>
            <w:tcW w:w="7176" w:type="dxa"/>
            <w:tcBorders>
              <w:top w:val="nil"/>
              <w:left w:val="nil"/>
              <w:bottom w:val="nil"/>
              <w:right w:val="nil"/>
            </w:tcBorders>
            <w:shd w:val="clear" w:color="auto" w:fill="auto"/>
            <w:noWrap/>
            <w:hideMark/>
          </w:tcPr>
          <w:p w14:paraId="58168B95" w14:textId="77777777" w:rsidR="00BC2ECF" w:rsidRPr="00BC2ECF" w:rsidRDefault="00BC2ECF" w:rsidP="00114B95">
            <w:pPr>
              <w:spacing w:before="60" w:after="60"/>
              <w:rPr>
                <w:rFonts w:cs="Open Sans"/>
                <w:b/>
                <w:bCs/>
                <w:sz w:val="18"/>
                <w:szCs w:val="18"/>
              </w:rPr>
            </w:pPr>
            <w:r w:rsidRPr="00BC2ECF">
              <w:rPr>
                <w:rFonts w:cs="Open Sans"/>
                <w:b/>
                <w:bCs/>
                <w:color w:val="107896"/>
                <w:sz w:val="18"/>
                <w:szCs w:val="18"/>
              </w:rPr>
              <w:t>2.3A: Suppliers</w:t>
            </w:r>
          </w:p>
        </w:tc>
        <w:tc>
          <w:tcPr>
            <w:tcW w:w="1336" w:type="dxa"/>
            <w:tcBorders>
              <w:top w:val="nil"/>
              <w:left w:val="nil"/>
              <w:bottom w:val="nil"/>
              <w:right w:val="nil"/>
            </w:tcBorders>
            <w:shd w:val="clear" w:color="auto" w:fill="auto"/>
            <w:noWrap/>
            <w:vAlign w:val="bottom"/>
            <w:hideMark/>
          </w:tcPr>
          <w:p w14:paraId="73F5BA3A" w14:textId="77777777" w:rsidR="00BC2ECF" w:rsidRPr="00BC2ECF" w:rsidRDefault="00BC2ECF" w:rsidP="00114B95">
            <w:pPr>
              <w:spacing w:before="60" w:after="60"/>
              <w:rPr>
                <w:rFonts w:cs="Open Sans"/>
                <w:b/>
                <w:bCs/>
                <w:sz w:val="18"/>
                <w:szCs w:val="18"/>
                <w:u w:val="single"/>
              </w:rPr>
            </w:pPr>
          </w:p>
        </w:tc>
        <w:tc>
          <w:tcPr>
            <w:tcW w:w="1336" w:type="dxa"/>
            <w:tcBorders>
              <w:top w:val="nil"/>
              <w:left w:val="nil"/>
              <w:bottom w:val="nil"/>
              <w:right w:val="nil"/>
            </w:tcBorders>
            <w:shd w:val="clear" w:color="auto" w:fill="auto"/>
            <w:vAlign w:val="bottom"/>
            <w:hideMark/>
          </w:tcPr>
          <w:p w14:paraId="34F640E0" w14:textId="77777777" w:rsidR="00BC2ECF" w:rsidRPr="00BC2ECF" w:rsidRDefault="00BC2ECF" w:rsidP="00114B95">
            <w:pPr>
              <w:spacing w:before="60" w:after="60"/>
              <w:rPr>
                <w:rFonts w:cs="Open Sans"/>
                <w:sz w:val="18"/>
                <w:szCs w:val="18"/>
              </w:rPr>
            </w:pPr>
          </w:p>
        </w:tc>
      </w:tr>
      <w:tr w:rsidR="00BC2ECF" w:rsidRPr="00BC2ECF" w14:paraId="382C2AAC" w14:textId="77777777" w:rsidTr="00D06B5B">
        <w:trPr>
          <w:trHeight w:val="240"/>
        </w:trPr>
        <w:tc>
          <w:tcPr>
            <w:tcW w:w="7176" w:type="dxa"/>
            <w:tcBorders>
              <w:top w:val="nil"/>
              <w:left w:val="nil"/>
              <w:right w:val="nil"/>
            </w:tcBorders>
            <w:shd w:val="clear" w:color="auto" w:fill="auto"/>
            <w:hideMark/>
          </w:tcPr>
          <w:p w14:paraId="0149B035" w14:textId="77777777" w:rsidR="00BC2ECF" w:rsidRPr="00BC2ECF" w:rsidRDefault="00BC2ECF" w:rsidP="00114B95">
            <w:pPr>
              <w:spacing w:before="60" w:after="60"/>
              <w:rPr>
                <w:rFonts w:cs="Open Sans"/>
                <w:sz w:val="18"/>
                <w:szCs w:val="18"/>
              </w:rPr>
            </w:pPr>
            <w:r w:rsidRPr="00BC2ECF">
              <w:rPr>
                <w:rFonts w:cs="Open Sans"/>
                <w:sz w:val="18"/>
                <w:szCs w:val="18"/>
              </w:rPr>
              <w:t>Trade creditors and accruals</w:t>
            </w:r>
          </w:p>
        </w:tc>
        <w:tc>
          <w:tcPr>
            <w:tcW w:w="1336" w:type="dxa"/>
            <w:tcBorders>
              <w:top w:val="nil"/>
              <w:left w:val="nil"/>
              <w:right w:val="nil"/>
            </w:tcBorders>
            <w:shd w:val="clear" w:color="auto" w:fill="auto"/>
            <w:noWrap/>
            <w:vAlign w:val="bottom"/>
            <w:hideMark/>
          </w:tcPr>
          <w:p w14:paraId="02F99F60" w14:textId="77777777" w:rsidR="00BC2ECF" w:rsidRPr="00BC2ECF" w:rsidRDefault="00BC2ECF" w:rsidP="00114B95">
            <w:pPr>
              <w:spacing w:before="60" w:after="60"/>
              <w:jc w:val="right"/>
              <w:rPr>
                <w:rFonts w:cs="Open Sans"/>
                <w:b/>
                <w:bCs/>
                <w:sz w:val="18"/>
                <w:szCs w:val="18"/>
              </w:rPr>
            </w:pPr>
            <w:r w:rsidRPr="00BC2ECF">
              <w:rPr>
                <w:rFonts w:cs="Open Sans"/>
                <w:b/>
                <w:bCs/>
                <w:sz w:val="18"/>
                <w:szCs w:val="18"/>
              </w:rPr>
              <w:t xml:space="preserve">963 </w:t>
            </w:r>
          </w:p>
        </w:tc>
        <w:tc>
          <w:tcPr>
            <w:tcW w:w="1336" w:type="dxa"/>
            <w:tcBorders>
              <w:top w:val="nil"/>
              <w:left w:val="nil"/>
              <w:right w:val="nil"/>
            </w:tcBorders>
            <w:shd w:val="clear" w:color="auto" w:fill="auto"/>
            <w:noWrap/>
            <w:vAlign w:val="bottom"/>
            <w:hideMark/>
          </w:tcPr>
          <w:p w14:paraId="3D63C93E" w14:textId="77777777" w:rsidR="00BC2ECF" w:rsidRPr="00BC2ECF" w:rsidRDefault="00BC2ECF" w:rsidP="00114B95">
            <w:pPr>
              <w:spacing w:before="60" w:after="60"/>
              <w:jc w:val="right"/>
              <w:rPr>
                <w:rFonts w:cs="Open Sans"/>
                <w:sz w:val="18"/>
                <w:szCs w:val="18"/>
              </w:rPr>
            </w:pPr>
            <w:r w:rsidRPr="00BC2ECF">
              <w:rPr>
                <w:rFonts w:cs="Open Sans"/>
                <w:sz w:val="18"/>
                <w:szCs w:val="18"/>
              </w:rPr>
              <w:t xml:space="preserve">592 </w:t>
            </w:r>
          </w:p>
        </w:tc>
      </w:tr>
      <w:tr w:rsidR="00BC2ECF" w:rsidRPr="00BC2ECF" w14:paraId="14473170" w14:textId="77777777" w:rsidTr="00D06B5B">
        <w:trPr>
          <w:trHeight w:val="240"/>
        </w:trPr>
        <w:tc>
          <w:tcPr>
            <w:tcW w:w="7176" w:type="dxa"/>
            <w:tcBorders>
              <w:top w:val="nil"/>
              <w:left w:val="nil"/>
              <w:bottom w:val="single" w:sz="4" w:space="0" w:color="auto"/>
              <w:right w:val="nil"/>
            </w:tcBorders>
            <w:shd w:val="clear" w:color="auto" w:fill="auto"/>
            <w:hideMark/>
          </w:tcPr>
          <w:p w14:paraId="116DDD3B" w14:textId="77777777" w:rsidR="00BC2ECF" w:rsidRPr="00BC2ECF" w:rsidRDefault="00BC2ECF" w:rsidP="00114B95">
            <w:pPr>
              <w:spacing w:before="60" w:after="60"/>
              <w:rPr>
                <w:rFonts w:cs="Open Sans"/>
                <w:sz w:val="18"/>
                <w:szCs w:val="18"/>
              </w:rPr>
            </w:pPr>
            <w:r w:rsidRPr="00BC2ECF">
              <w:rPr>
                <w:rFonts w:cs="Open Sans"/>
                <w:sz w:val="18"/>
                <w:szCs w:val="18"/>
              </w:rPr>
              <w:t>Rent Payable</w:t>
            </w:r>
          </w:p>
        </w:tc>
        <w:tc>
          <w:tcPr>
            <w:tcW w:w="1336" w:type="dxa"/>
            <w:tcBorders>
              <w:top w:val="nil"/>
              <w:left w:val="nil"/>
              <w:bottom w:val="single" w:sz="4" w:space="0" w:color="auto"/>
              <w:right w:val="nil"/>
            </w:tcBorders>
            <w:shd w:val="clear" w:color="auto" w:fill="auto"/>
            <w:noWrap/>
            <w:vAlign w:val="bottom"/>
            <w:hideMark/>
          </w:tcPr>
          <w:p w14:paraId="3ECCE49E" w14:textId="77777777" w:rsidR="00BC2ECF" w:rsidRPr="00BC2ECF" w:rsidRDefault="00BC2ECF" w:rsidP="00114B95">
            <w:pPr>
              <w:spacing w:before="60" w:after="60"/>
              <w:jc w:val="right"/>
              <w:rPr>
                <w:rFonts w:cs="Open Sans"/>
                <w:b/>
                <w:bCs/>
                <w:sz w:val="18"/>
                <w:szCs w:val="18"/>
              </w:rPr>
            </w:pPr>
            <w:r w:rsidRPr="00BC2ECF">
              <w:rPr>
                <w:rFonts w:cs="Open Sans"/>
                <w:b/>
                <w:bCs/>
                <w:sz w:val="18"/>
                <w:szCs w:val="18"/>
              </w:rPr>
              <w:t xml:space="preserve"> -</w:t>
            </w:r>
          </w:p>
        </w:tc>
        <w:tc>
          <w:tcPr>
            <w:tcW w:w="1336" w:type="dxa"/>
            <w:tcBorders>
              <w:top w:val="nil"/>
              <w:left w:val="nil"/>
              <w:bottom w:val="single" w:sz="4" w:space="0" w:color="auto"/>
              <w:right w:val="nil"/>
            </w:tcBorders>
            <w:shd w:val="clear" w:color="auto" w:fill="auto"/>
            <w:noWrap/>
            <w:vAlign w:val="bottom"/>
            <w:hideMark/>
          </w:tcPr>
          <w:p w14:paraId="556B667A" w14:textId="77777777" w:rsidR="00BC2ECF" w:rsidRPr="00BC2ECF" w:rsidRDefault="00BC2ECF" w:rsidP="00114B95">
            <w:pPr>
              <w:spacing w:before="60" w:after="60"/>
              <w:jc w:val="right"/>
              <w:rPr>
                <w:rFonts w:cs="Open Sans"/>
                <w:sz w:val="18"/>
                <w:szCs w:val="18"/>
              </w:rPr>
            </w:pPr>
            <w:r w:rsidRPr="00BC2ECF">
              <w:rPr>
                <w:rFonts w:cs="Open Sans"/>
                <w:sz w:val="18"/>
                <w:szCs w:val="18"/>
              </w:rPr>
              <w:t xml:space="preserve">818 </w:t>
            </w:r>
          </w:p>
        </w:tc>
      </w:tr>
      <w:tr w:rsidR="00BC2ECF" w:rsidRPr="00BC2ECF" w14:paraId="35216C72" w14:textId="77777777" w:rsidTr="00D06B5B">
        <w:trPr>
          <w:trHeight w:val="240"/>
        </w:trPr>
        <w:tc>
          <w:tcPr>
            <w:tcW w:w="7176" w:type="dxa"/>
            <w:tcBorders>
              <w:top w:val="single" w:sz="4" w:space="0" w:color="auto"/>
              <w:left w:val="nil"/>
              <w:bottom w:val="single" w:sz="4" w:space="0" w:color="auto"/>
              <w:right w:val="nil"/>
            </w:tcBorders>
            <w:shd w:val="clear" w:color="auto" w:fill="auto"/>
            <w:hideMark/>
          </w:tcPr>
          <w:p w14:paraId="0A40445F" w14:textId="77777777" w:rsidR="00BC2ECF" w:rsidRPr="00BC2ECF" w:rsidRDefault="00BC2ECF" w:rsidP="00114B95">
            <w:pPr>
              <w:spacing w:before="60" w:after="60"/>
              <w:rPr>
                <w:rFonts w:cs="Open Sans"/>
                <w:b/>
                <w:bCs/>
                <w:sz w:val="18"/>
                <w:szCs w:val="18"/>
              </w:rPr>
            </w:pPr>
            <w:r w:rsidRPr="00BC2ECF">
              <w:rPr>
                <w:rFonts w:cs="Open Sans"/>
                <w:b/>
                <w:bCs/>
                <w:sz w:val="18"/>
                <w:szCs w:val="18"/>
              </w:rPr>
              <w:t>Total suppliers</w:t>
            </w:r>
          </w:p>
        </w:tc>
        <w:tc>
          <w:tcPr>
            <w:tcW w:w="1336" w:type="dxa"/>
            <w:tcBorders>
              <w:top w:val="single" w:sz="4" w:space="0" w:color="auto"/>
              <w:left w:val="nil"/>
              <w:bottom w:val="single" w:sz="4" w:space="0" w:color="auto"/>
              <w:right w:val="nil"/>
            </w:tcBorders>
            <w:shd w:val="clear" w:color="auto" w:fill="auto"/>
            <w:noWrap/>
            <w:vAlign w:val="bottom"/>
            <w:hideMark/>
          </w:tcPr>
          <w:p w14:paraId="5E8BAA34" w14:textId="77777777" w:rsidR="00BC2ECF" w:rsidRPr="00BC2ECF" w:rsidRDefault="00BC2ECF" w:rsidP="00114B95">
            <w:pPr>
              <w:spacing w:before="60" w:after="60"/>
              <w:jc w:val="right"/>
              <w:rPr>
                <w:rFonts w:cs="Open Sans"/>
                <w:b/>
                <w:bCs/>
                <w:sz w:val="18"/>
                <w:szCs w:val="18"/>
              </w:rPr>
            </w:pPr>
            <w:r w:rsidRPr="00BC2ECF">
              <w:rPr>
                <w:rFonts w:cs="Open Sans"/>
                <w:b/>
                <w:bCs/>
                <w:sz w:val="18"/>
                <w:szCs w:val="18"/>
              </w:rPr>
              <w:t xml:space="preserve">963 </w:t>
            </w:r>
          </w:p>
        </w:tc>
        <w:tc>
          <w:tcPr>
            <w:tcW w:w="1336" w:type="dxa"/>
            <w:tcBorders>
              <w:top w:val="single" w:sz="4" w:space="0" w:color="auto"/>
              <w:left w:val="nil"/>
              <w:bottom w:val="single" w:sz="4" w:space="0" w:color="auto"/>
              <w:right w:val="nil"/>
            </w:tcBorders>
            <w:shd w:val="clear" w:color="auto" w:fill="auto"/>
            <w:noWrap/>
            <w:vAlign w:val="bottom"/>
            <w:hideMark/>
          </w:tcPr>
          <w:p w14:paraId="2F0D87D9" w14:textId="77777777" w:rsidR="00BC2ECF" w:rsidRPr="00BC2ECF" w:rsidRDefault="00BC2ECF" w:rsidP="00114B95">
            <w:pPr>
              <w:spacing w:before="60" w:after="60"/>
              <w:jc w:val="right"/>
              <w:rPr>
                <w:rFonts w:cs="Open Sans"/>
                <w:b/>
                <w:bCs/>
                <w:sz w:val="18"/>
                <w:szCs w:val="18"/>
              </w:rPr>
            </w:pPr>
            <w:r w:rsidRPr="00BC2ECF">
              <w:rPr>
                <w:rFonts w:cs="Open Sans"/>
                <w:b/>
                <w:bCs/>
                <w:sz w:val="18"/>
                <w:szCs w:val="18"/>
              </w:rPr>
              <w:t xml:space="preserve">1,410 </w:t>
            </w:r>
          </w:p>
        </w:tc>
      </w:tr>
      <w:tr w:rsidR="00BC2ECF" w:rsidRPr="00BC2ECF" w14:paraId="5B95CEE0" w14:textId="77777777" w:rsidTr="00D06B5B">
        <w:trPr>
          <w:trHeight w:val="240"/>
        </w:trPr>
        <w:tc>
          <w:tcPr>
            <w:tcW w:w="9848" w:type="dxa"/>
            <w:gridSpan w:val="3"/>
            <w:tcBorders>
              <w:top w:val="single" w:sz="4" w:space="0" w:color="auto"/>
              <w:left w:val="nil"/>
              <w:bottom w:val="nil"/>
              <w:right w:val="nil"/>
            </w:tcBorders>
            <w:shd w:val="clear" w:color="auto" w:fill="auto"/>
            <w:hideMark/>
          </w:tcPr>
          <w:p w14:paraId="5E4A185F" w14:textId="77777777" w:rsidR="00BC2ECF" w:rsidRPr="00BC2ECF" w:rsidRDefault="00BC2ECF" w:rsidP="00114B95">
            <w:pPr>
              <w:spacing w:before="60" w:after="60"/>
              <w:rPr>
                <w:rFonts w:cs="Open Sans"/>
                <w:sz w:val="18"/>
                <w:szCs w:val="18"/>
              </w:rPr>
            </w:pPr>
          </w:p>
        </w:tc>
      </w:tr>
      <w:tr w:rsidR="00BC2ECF" w:rsidRPr="00BC2ECF" w14:paraId="424DDFC2" w14:textId="77777777" w:rsidTr="00E83BF7">
        <w:trPr>
          <w:trHeight w:val="240"/>
        </w:trPr>
        <w:tc>
          <w:tcPr>
            <w:tcW w:w="7176" w:type="dxa"/>
            <w:tcBorders>
              <w:top w:val="nil"/>
              <w:left w:val="nil"/>
              <w:bottom w:val="nil"/>
              <w:right w:val="nil"/>
            </w:tcBorders>
            <w:shd w:val="clear" w:color="auto" w:fill="auto"/>
            <w:hideMark/>
          </w:tcPr>
          <w:p w14:paraId="1D2E4377" w14:textId="77777777" w:rsidR="00BC2ECF" w:rsidRPr="00BC2ECF" w:rsidRDefault="00BC2ECF" w:rsidP="00114B95">
            <w:pPr>
              <w:spacing w:before="60" w:after="60"/>
              <w:rPr>
                <w:rFonts w:cs="Open Sans"/>
                <w:b/>
                <w:bCs/>
                <w:sz w:val="18"/>
                <w:szCs w:val="18"/>
                <w:lang w:val="en-US"/>
              </w:rPr>
            </w:pPr>
            <w:r w:rsidRPr="00BC2ECF">
              <w:rPr>
                <w:rFonts w:cs="Open Sans"/>
                <w:b/>
                <w:bCs/>
                <w:sz w:val="18"/>
                <w:szCs w:val="18"/>
                <w:lang w:val="en-US"/>
              </w:rPr>
              <w:t>Suppliers expected to be settled</w:t>
            </w:r>
          </w:p>
        </w:tc>
        <w:tc>
          <w:tcPr>
            <w:tcW w:w="1336" w:type="dxa"/>
            <w:tcBorders>
              <w:top w:val="nil"/>
              <w:left w:val="nil"/>
              <w:bottom w:val="nil"/>
              <w:right w:val="nil"/>
            </w:tcBorders>
            <w:shd w:val="clear" w:color="auto" w:fill="auto"/>
            <w:hideMark/>
          </w:tcPr>
          <w:p w14:paraId="12DEE8C7" w14:textId="77777777" w:rsidR="00BC2ECF" w:rsidRPr="00BC2ECF" w:rsidRDefault="00BC2ECF" w:rsidP="00114B95">
            <w:pPr>
              <w:spacing w:before="60" w:after="60"/>
              <w:rPr>
                <w:rFonts w:cs="Open Sans"/>
                <w:b/>
                <w:bCs/>
                <w:sz w:val="18"/>
                <w:szCs w:val="18"/>
                <w:lang w:val="en-US"/>
              </w:rPr>
            </w:pPr>
          </w:p>
        </w:tc>
        <w:tc>
          <w:tcPr>
            <w:tcW w:w="1336" w:type="dxa"/>
            <w:tcBorders>
              <w:top w:val="nil"/>
              <w:left w:val="nil"/>
              <w:bottom w:val="nil"/>
              <w:right w:val="nil"/>
            </w:tcBorders>
            <w:shd w:val="clear" w:color="auto" w:fill="auto"/>
            <w:noWrap/>
            <w:vAlign w:val="bottom"/>
            <w:hideMark/>
          </w:tcPr>
          <w:p w14:paraId="0C94C4C8" w14:textId="77777777" w:rsidR="00BC2ECF" w:rsidRPr="00BC2ECF" w:rsidRDefault="00BC2ECF" w:rsidP="00114B95">
            <w:pPr>
              <w:spacing w:before="60" w:after="60"/>
              <w:rPr>
                <w:rFonts w:cs="Open Sans"/>
                <w:sz w:val="18"/>
                <w:szCs w:val="18"/>
                <w:lang w:val="en-US"/>
              </w:rPr>
            </w:pPr>
          </w:p>
        </w:tc>
      </w:tr>
      <w:tr w:rsidR="00BC2ECF" w:rsidRPr="00BC2ECF" w14:paraId="3B31C39C" w14:textId="77777777" w:rsidTr="00D06B5B">
        <w:trPr>
          <w:trHeight w:val="240"/>
        </w:trPr>
        <w:tc>
          <w:tcPr>
            <w:tcW w:w="7176" w:type="dxa"/>
            <w:tcBorders>
              <w:top w:val="nil"/>
              <w:left w:val="nil"/>
              <w:right w:val="nil"/>
            </w:tcBorders>
            <w:shd w:val="clear" w:color="auto" w:fill="auto"/>
            <w:vAlign w:val="center"/>
            <w:hideMark/>
          </w:tcPr>
          <w:p w14:paraId="408DEAAC" w14:textId="77777777" w:rsidR="00BC2ECF" w:rsidRPr="00BC2ECF" w:rsidRDefault="00BC2ECF" w:rsidP="00114B95">
            <w:pPr>
              <w:spacing w:before="60" w:after="60"/>
              <w:ind w:firstLineChars="100" w:firstLine="180"/>
              <w:rPr>
                <w:rFonts w:cs="Open Sans"/>
                <w:sz w:val="18"/>
                <w:szCs w:val="18"/>
              </w:rPr>
            </w:pPr>
            <w:r w:rsidRPr="00BC2ECF">
              <w:rPr>
                <w:rFonts w:cs="Open Sans"/>
                <w:sz w:val="18"/>
                <w:szCs w:val="18"/>
              </w:rPr>
              <w:t>No more than 12 months</w:t>
            </w:r>
          </w:p>
        </w:tc>
        <w:tc>
          <w:tcPr>
            <w:tcW w:w="1336" w:type="dxa"/>
            <w:tcBorders>
              <w:top w:val="nil"/>
              <w:left w:val="nil"/>
              <w:right w:val="nil"/>
            </w:tcBorders>
            <w:shd w:val="clear" w:color="auto" w:fill="auto"/>
            <w:noWrap/>
            <w:vAlign w:val="bottom"/>
            <w:hideMark/>
          </w:tcPr>
          <w:p w14:paraId="1F70901E" w14:textId="77777777" w:rsidR="00BC2ECF" w:rsidRPr="00BC2ECF" w:rsidRDefault="00BC2ECF" w:rsidP="00114B95">
            <w:pPr>
              <w:spacing w:before="60" w:after="60"/>
              <w:jc w:val="right"/>
              <w:rPr>
                <w:rFonts w:cs="Open Sans"/>
                <w:b/>
                <w:bCs/>
                <w:sz w:val="18"/>
                <w:szCs w:val="18"/>
              </w:rPr>
            </w:pPr>
            <w:r w:rsidRPr="00BC2ECF">
              <w:rPr>
                <w:rFonts w:cs="Open Sans"/>
                <w:b/>
                <w:bCs/>
                <w:sz w:val="18"/>
                <w:szCs w:val="18"/>
              </w:rPr>
              <w:t xml:space="preserve">963 </w:t>
            </w:r>
          </w:p>
        </w:tc>
        <w:tc>
          <w:tcPr>
            <w:tcW w:w="1336" w:type="dxa"/>
            <w:tcBorders>
              <w:top w:val="nil"/>
              <w:left w:val="nil"/>
              <w:right w:val="nil"/>
            </w:tcBorders>
            <w:shd w:val="clear" w:color="auto" w:fill="auto"/>
            <w:noWrap/>
            <w:vAlign w:val="bottom"/>
            <w:hideMark/>
          </w:tcPr>
          <w:p w14:paraId="3C559B40" w14:textId="77777777" w:rsidR="00BC2ECF" w:rsidRPr="00BC2ECF" w:rsidRDefault="00BC2ECF" w:rsidP="00114B95">
            <w:pPr>
              <w:spacing w:before="60" w:after="60"/>
              <w:jc w:val="right"/>
              <w:rPr>
                <w:rFonts w:cs="Open Sans"/>
                <w:sz w:val="18"/>
                <w:szCs w:val="18"/>
              </w:rPr>
            </w:pPr>
            <w:r w:rsidRPr="00BC2ECF">
              <w:rPr>
                <w:rFonts w:cs="Open Sans"/>
                <w:sz w:val="18"/>
                <w:szCs w:val="18"/>
              </w:rPr>
              <w:t xml:space="preserve">828 </w:t>
            </w:r>
          </w:p>
        </w:tc>
      </w:tr>
      <w:tr w:rsidR="00BC2ECF" w:rsidRPr="00BC2ECF" w14:paraId="6622ECD1" w14:textId="77777777" w:rsidTr="00D06B5B">
        <w:trPr>
          <w:trHeight w:val="240"/>
        </w:trPr>
        <w:tc>
          <w:tcPr>
            <w:tcW w:w="7176" w:type="dxa"/>
            <w:tcBorders>
              <w:top w:val="nil"/>
              <w:left w:val="nil"/>
              <w:bottom w:val="single" w:sz="4" w:space="0" w:color="auto"/>
              <w:right w:val="nil"/>
            </w:tcBorders>
            <w:shd w:val="clear" w:color="auto" w:fill="auto"/>
            <w:vAlign w:val="center"/>
            <w:hideMark/>
          </w:tcPr>
          <w:p w14:paraId="7F2A1DF2" w14:textId="77777777" w:rsidR="00BC2ECF" w:rsidRPr="00BC2ECF" w:rsidRDefault="00BC2ECF" w:rsidP="00114B95">
            <w:pPr>
              <w:spacing w:before="60" w:after="60"/>
              <w:ind w:firstLineChars="100" w:firstLine="180"/>
              <w:rPr>
                <w:rFonts w:cs="Open Sans"/>
                <w:sz w:val="18"/>
                <w:szCs w:val="18"/>
              </w:rPr>
            </w:pPr>
            <w:r w:rsidRPr="00BC2ECF">
              <w:rPr>
                <w:rFonts w:cs="Open Sans"/>
                <w:sz w:val="18"/>
                <w:szCs w:val="18"/>
              </w:rPr>
              <w:t>More than 12 months</w:t>
            </w:r>
          </w:p>
        </w:tc>
        <w:tc>
          <w:tcPr>
            <w:tcW w:w="1336" w:type="dxa"/>
            <w:tcBorders>
              <w:top w:val="nil"/>
              <w:left w:val="nil"/>
              <w:bottom w:val="single" w:sz="4" w:space="0" w:color="auto"/>
              <w:right w:val="nil"/>
            </w:tcBorders>
            <w:shd w:val="clear" w:color="auto" w:fill="auto"/>
            <w:noWrap/>
            <w:vAlign w:val="bottom"/>
            <w:hideMark/>
          </w:tcPr>
          <w:p w14:paraId="0DCBCACC" w14:textId="77777777" w:rsidR="00BC2ECF" w:rsidRPr="00BC2ECF" w:rsidRDefault="00BC2ECF" w:rsidP="00114B95">
            <w:pPr>
              <w:spacing w:before="60" w:after="60"/>
              <w:jc w:val="right"/>
              <w:rPr>
                <w:rFonts w:cs="Open Sans"/>
                <w:b/>
                <w:bCs/>
                <w:sz w:val="18"/>
                <w:szCs w:val="18"/>
              </w:rPr>
            </w:pPr>
            <w:r w:rsidRPr="00BC2ECF">
              <w:rPr>
                <w:rFonts w:cs="Open Sans"/>
                <w:b/>
                <w:bCs/>
                <w:sz w:val="18"/>
                <w:szCs w:val="18"/>
              </w:rPr>
              <w:t xml:space="preserve"> -</w:t>
            </w:r>
          </w:p>
        </w:tc>
        <w:tc>
          <w:tcPr>
            <w:tcW w:w="1336" w:type="dxa"/>
            <w:tcBorders>
              <w:top w:val="nil"/>
              <w:left w:val="nil"/>
              <w:bottom w:val="single" w:sz="4" w:space="0" w:color="auto"/>
              <w:right w:val="nil"/>
            </w:tcBorders>
            <w:shd w:val="clear" w:color="auto" w:fill="auto"/>
            <w:noWrap/>
            <w:vAlign w:val="bottom"/>
            <w:hideMark/>
          </w:tcPr>
          <w:p w14:paraId="5E2FAD94" w14:textId="77777777" w:rsidR="00BC2ECF" w:rsidRPr="00BC2ECF" w:rsidRDefault="00BC2ECF" w:rsidP="00114B95">
            <w:pPr>
              <w:spacing w:before="60" w:after="60"/>
              <w:jc w:val="right"/>
              <w:rPr>
                <w:rFonts w:cs="Open Sans"/>
                <w:sz w:val="18"/>
                <w:szCs w:val="18"/>
              </w:rPr>
            </w:pPr>
            <w:r w:rsidRPr="00BC2ECF">
              <w:rPr>
                <w:rFonts w:cs="Open Sans"/>
                <w:sz w:val="18"/>
                <w:szCs w:val="18"/>
              </w:rPr>
              <w:t xml:space="preserve">582 </w:t>
            </w:r>
          </w:p>
        </w:tc>
      </w:tr>
      <w:tr w:rsidR="00BC2ECF" w:rsidRPr="00BC2ECF" w14:paraId="2C752B63" w14:textId="77777777" w:rsidTr="00D06B5B">
        <w:trPr>
          <w:trHeight w:val="240"/>
        </w:trPr>
        <w:tc>
          <w:tcPr>
            <w:tcW w:w="7176" w:type="dxa"/>
            <w:tcBorders>
              <w:top w:val="single" w:sz="4" w:space="0" w:color="auto"/>
              <w:left w:val="nil"/>
              <w:bottom w:val="single" w:sz="4" w:space="0" w:color="auto"/>
              <w:right w:val="nil"/>
            </w:tcBorders>
            <w:shd w:val="clear" w:color="auto" w:fill="auto"/>
            <w:hideMark/>
          </w:tcPr>
          <w:p w14:paraId="64E3F6E6" w14:textId="77777777" w:rsidR="00BC2ECF" w:rsidRPr="00BC2ECF" w:rsidRDefault="00BC2ECF" w:rsidP="00114B95">
            <w:pPr>
              <w:spacing w:before="60" w:after="60"/>
              <w:rPr>
                <w:rFonts w:cs="Open Sans"/>
                <w:b/>
                <w:bCs/>
                <w:sz w:val="18"/>
                <w:szCs w:val="18"/>
              </w:rPr>
            </w:pPr>
            <w:r w:rsidRPr="00BC2ECF">
              <w:rPr>
                <w:rFonts w:cs="Open Sans"/>
                <w:b/>
                <w:bCs/>
                <w:sz w:val="18"/>
                <w:szCs w:val="18"/>
              </w:rPr>
              <w:t>Total suppliers</w:t>
            </w:r>
          </w:p>
        </w:tc>
        <w:tc>
          <w:tcPr>
            <w:tcW w:w="1336" w:type="dxa"/>
            <w:tcBorders>
              <w:top w:val="single" w:sz="4" w:space="0" w:color="auto"/>
              <w:left w:val="nil"/>
              <w:bottom w:val="single" w:sz="4" w:space="0" w:color="auto"/>
              <w:right w:val="nil"/>
            </w:tcBorders>
            <w:shd w:val="clear" w:color="auto" w:fill="auto"/>
            <w:noWrap/>
            <w:vAlign w:val="bottom"/>
            <w:hideMark/>
          </w:tcPr>
          <w:p w14:paraId="1883C1C1" w14:textId="77777777" w:rsidR="00BC2ECF" w:rsidRPr="00BC2ECF" w:rsidRDefault="00BC2ECF" w:rsidP="00114B95">
            <w:pPr>
              <w:spacing w:before="60" w:after="60"/>
              <w:jc w:val="right"/>
              <w:rPr>
                <w:rFonts w:cs="Open Sans"/>
                <w:b/>
                <w:bCs/>
                <w:sz w:val="18"/>
                <w:szCs w:val="18"/>
              </w:rPr>
            </w:pPr>
            <w:r w:rsidRPr="00BC2ECF">
              <w:rPr>
                <w:rFonts w:cs="Open Sans"/>
                <w:b/>
                <w:bCs/>
                <w:sz w:val="18"/>
                <w:szCs w:val="18"/>
              </w:rPr>
              <w:t xml:space="preserve">963 </w:t>
            </w:r>
          </w:p>
        </w:tc>
        <w:tc>
          <w:tcPr>
            <w:tcW w:w="1336" w:type="dxa"/>
            <w:tcBorders>
              <w:top w:val="single" w:sz="4" w:space="0" w:color="auto"/>
              <w:left w:val="nil"/>
              <w:bottom w:val="single" w:sz="4" w:space="0" w:color="auto"/>
              <w:right w:val="nil"/>
            </w:tcBorders>
            <w:shd w:val="clear" w:color="auto" w:fill="auto"/>
            <w:noWrap/>
            <w:vAlign w:val="bottom"/>
            <w:hideMark/>
          </w:tcPr>
          <w:p w14:paraId="11ACC7AE" w14:textId="77777777" w:rsidR="00BC2ECF" w:rsidRPr="00BC2ECF" w:rsidRDefault="00BC2ECF" w:rsidP="00114B95">
            <w:pPr>
              <w:spacing w:before="60" w:after="60"/>
              <w:jc w:val="right"/>
              <w:rPr>
                <w:rFonts w:cs="Open Sans"/>
                <w:sz w:val="18"/>
                <w:szCs w:val="18"/>
              </w:rPr>
            </w:pPr>
            <w:r w:rsidRPr="00BC2ECF">
              <w:rPr>
                <w:rFonts w:cs="Open Sans"/>
                <w:sz w:val="18"/>
                <w:szCs w:val="18"/>
              </w:rPr>
              <w:t xml:space="preserve">1,410 </w:t>
            </w:r>
          </w:p>
        </w:tc>
      </w:tr>
      <w:tr w:rsidR="00BC2ECF" w:rsidRPr="00BC2ECF" w14:paraId="75861EF3" w14:textId="77777777" w:rsidTr="00D06B5B">
        <w:trPr>
          <w:trHeight w:val="240"/>
        </w:trPr>
        <w:tc>
          <w:tcPr>
            <w:tcW w:w="7176" w:type="dxa"/>
            <w:tcBorders>
              <w:top w:val="single" w:sz="4" w:space="0" w:color="auto"/>
              <w:left w:val="nil"/>
              <w:bottom w:val="nil"/>
              <w:right w:val="nil"/>
            </w:tcBorders>
            <w:shd w:val="clear" w:color="auto" w:fill="auto"/>
            <w:hideMark/>
          </w:tcPr>
          <w:p w14:paraId="260E5241" w14:textId="77777777" w:rsidR="00BC2ECF" w:rsidRPr="00BC2ECF" w:rsidRDefault="00BC2ECF" w:rsidP="00114B95">
            <w:pPr>
              <w:spacing w:before="60" w:after="60"/>
              <w:rPr>
                <w:rFonts w:cs="Open Sans"/>
                <w:sz w:val="18"/>
                <w:szCs w:val="18"/>
              </w:rPr>
            </w:pPr>
          </w:p>
        </w:tc>
        <w:tc>
          <w:tcPr>
            <w:tcW w:w="1336" w:type="dxa"/>
            <w:tcBorders>
              <w:top w:val="single" w:sz="4" w:space="0" w:color="auto"/>
              <w:left w:val="nil"/>
              <w:bottom w:val="nil"/>
              <w:right w:val="nil"/>
            </w:tcBorders>
            <w:shd w:val="clear" w:color="auto" w:fill="auto"/>
            <w:noWrap/>
            <w:vAlign w:val="bottom"/>
            <w:hideMark/>
          </w:tcPr>
          <w:p w14:paraId="0E764090" w14:textId="77777777" w:rsidR="00BC2ECF" w:rsidRPr="00BC2ECF" w:rsidRDefault="00BC2ECF" w:rsidP="00114B95">
            <w:pPr>
              <w:spacing w:before="60" w:after="60"/>
              <w:rPr>
                <w:rFonts w:cs="Open Sans"/>
                <w:sz w:val="18"/>
                <w:szCs w:val="18"/>
              </w:rPr>
            </w:pPr>
          </w:p>
        </w:tc>
        <w:tc>
          <w:tcPr>
            <w:tcW w:w="1336" w:type="dxa"/>
            <w:tcBorders>
              <w:top w:val="single" w:sz="4" w:space="0" w:color="auto"/>
              <w:left w:val="nil"/>
              <w:bottom w:val="nil"/>
              <w:right w:val="nil"/>
            </w:tcBorders>
            <w:shd w:val="clear" w:color="auto" w:fill="auto"/>
            <w:noWrap/>
            <w:vAlign w:val="bottom"/>
            <w:hideMark/>
          </w:tcPr>
          <w:p w14:paraId="69978996" w14:textId="77777777" w:rsidR="00BC2ECF" w:rsidRPr="00BC2ECF" w:rsidRDefault="00BC2ECF" w:rsidP="00114B95">
            <w:pPr>
              <w:spacing w:before="60" w:after="60"/>
              <w:jc w:val="right"/>
              <w:rPr>
                <w:rFonts w:cs="Open Sans"/>
                <w:sz w:val="18"/>
                <w:szCs w:val="18"/>
              </w:rPr>
            </w:pPr>
          </w:p>
        </w:tc>
      </w:tr>
      <w:tr w:rsidR="00BC2ECF" w:rsidRPr="00BC2ECF" w14:paraId="3385B2A9" w14:textId="77777777" w:rsidTr="00E83BF7">
        <w:trPr>
          <w:trHeight w:val="240"/>
        </w:trPr>
        <w:tc>
          <w:tcPr>
            <w:tcW w:w="7176" w:type="dxa"/>
            <w:tcBorders>
              <w:top w:val="nil"/>
              <w:left w:val="nil"/>
              <w:bottom w:val="nil"/>
              <w:right w:val="nil"/>
            </w:tcBorders>
            <w:shd w:val="clear" w:color="auto" w:fill="auto"/>
            <w:noWrap/>
            <w:hideMark/>
          </w:tcPr>
          <w:p w14:paraId="355E39DA" w14:textId="77777777" w:rsidR="00BC2ECF" w:rsidRPr="00BC2ECF" w:rsidRDefault="00BC2ECF" w:rsidP="00114B95">
            <w:pPr>
              <w:spacing w:before="60" w:after="60"/>
              <w:rPr>
                <w:rFonts w:cs="Open Sans"/>
                <w:b/>
                <w:bCs/>
                <w:sz w:val="18"/>
                <w:szCs w:val="18"/>
              </w:rPr>
            </w:pPr>
            <w:r w:rsidRPr="00BC2ECF">
              <w:rPr>
                <w:rFonts w:cs="Open Sans"/>
                <w:b/>
                <w:bCs/>
                <w:color w:val="107896"/>
                <w:sz w:val="18"/>
                <w:szCs w:val="18"/>
              </w:rPr>
              <w:t>2.3B: Other Payables</w:t>
            </w:r>
          </w:p>
        </w:tc>
        <w:tc>
          <w:tcPr>
            <w:tcW w:w="1336" w:type="dxa"/>
            <w:tcBorders>
              <w:top w:val="nil"/>
              <w:left w:val="nil"/>
              <w:bottom w:val="nil"/>
              <w:right w:val="nil"/>
            </w:tcBorders>
            <w:shd w:val="clear" w:color="auto" w:fill="auto"/>
            <w:noWrap/>
            <w:vAlign w:val="bottom"/>
            <w:hideMark/>
          </w:tcPr>
          <w:p w14:paraId="7ADE377C" w14:textId="77777777" w:rsidR="00BC2ECF" w:rsidRPr="00BC2ECF" w:rsidRDefault="00BC2ECF" w:rsidP="00114B95">
            <w:pPr>
              <w:spacing w:before="60" w:after="60"/>
              <w:rPr>
                <w:rFonts w:cs="Open Sans"/>
                <w:b/>
                <w:bCs/>
                <w:sz w:val="18"/>
                <w:szCs w:val="18"/>
                <w:u w:val="single"/>
              </w:rPr>
            </w:pPr>
          </w:p>
        </w:tc>
        <w:tc>
          <w:tcPr>
            <w:tcW w:w="1336" w:type="dxa"/>
            <w:tcBorders>
              <w:top w:val="nil"/>
              <w:left w:val="nil"/>
              <w:bottom w:val="nil"/>
              <w:right w:val="nil"/>
            </w:tcBorders>
            <w:shd w:val="clear" w:color="auto" w:fill="auto"/>
            <w:noWrap/>
            <w:vAlign w:val="bottom"/>
            <w:hideMark/>
          </w:tcPr>
          <w:p w14:paraId="3A038157" w14:textId="77777777" w:rsidR="00BC2ECF" w:rsidRPr="00BC2ECF" w:rsidRDefault="00BC2ECF" w:rsidP="00114B95">
            <w:pPr>
              <w:spacing w:before="60" w:after="60"/>
              <w:jc w:val="right"/>
              <w:rPr>
                <w:rFonts w:cs="Open Sans"/>
                <w:sz w:val="18"/>
                <w:szCs w:val="18"/>
              </w:rPr>
            </w:pPr>
          </w:p>
        </w:tc>
      </w:tr>
      <w:tr w:rsidR="00BC2ECF" w:rsidRPr="00BC2ECF" w14:paraId="34997DE0" w14:textId="77777777" w:rsidTr="00E83BF7">
        <w:trPr>
          <w:trHeight w:val="240"/>
        </w:trPr>
        <w:tc>
          <w:tcPr>
            <w:tcW w:w="7176" w:type="dxa"/>
            <w:tcBorders>
              <w:top w:val="nil"/>
              <w:left w:val="nil"/>
              <w:bottom w:val="nil"/>
              <w:right w:val="nil"/>
            </w:tcBorders>
            <w:shd w:val="clear" w:color="auto" w:fill="auto"/>
            <w:hideMark/>
          </w:tcPr>
          <w:p w14:paraId="2B23BEE2" w14:textId="77777777" w:rsidR="00BC2ECF" w:rsidRPr="00BC2ECF" w:rsidRDefault="00BC2ECF" w:rsidP="00114B95">
            <w:pPr>
              <w:spacing w:before="60" w:after="60"/>
              <w:rPr>
                <w:rFonts w:cs="Open Sans"/>
                <w:sz w:val="18"/>
                <w:szCs w:val="18"/>
              </w:rPr>
            </w:pPr>
            <w:r w:rsidRPr="00BC2ECF">
              <w:rPr>
                <w:rFonts w:cs="Open Sans"/>
                <w:sz w:val="18"/>
                <w:szCs w:val="18"/>
              </w:rPr>
              <w:t>Salaries and wages</w:t>
            </w:r>
          </w:p>
        </w:tc>
        <w:tc>
          <w:tcPr>
            <w:tcW w:w="1336" w:type="dxa"/>
            <w:tcBorders>
              <w:top w:val="nil"/>
              <w:left w:val="nil"/>
              <w:bottom w:val="nil"/>
              <w:right w:val="nil"/>
            </w:tcBorders>
            <w:shd w:val="clear" w:color="auto" w:fill="auto"/>
            <w:noWrap/>
            <w:vAlign w:val="bottom"/>
            <w:hideMark/>
          </w:tcPr>
          <w:p w14:paraId="155EB481" w14:textId="77777777" w:rsidR="00BC2ECF" w:rsidRPr="00BC2ECF" w:rsidRDefault="00BC2ECF" w:rsidP="00114B95">
            <w:pPr>
              <w:spacing w:before="60" w:after="60"/>
              <w:jc w:val="right"/>
              <w:rPr>
                <w:rFonts w:cs="Open Sans"/>
                <w:b/>
                <w:bCs/>
                <w:sz w:val="18"/>
                <w:szCs w:val="18"/>
              </w:rPr>
            </w:pPr>
            <w:r w:rsidRPr="00BC2ECF">
              <w:rPr>
                <w:rFonts w:cs="Open Sans"/>
                <w:b/>
                <w:bCs/>
                <w:sz w:val="18"/>
                <w:szCs w:val="18"/>
              </w:rPr>
              <w:t xml:space="preserve">155 </w:t>
            </w:r>
          </w:p>
        </w:tc>
        <w:tc>
          <w:tcPr>
            <w:tcW w:w="1336" w:type="dxa"/>
            <w:tcBorders>
              <w:top w:val="nil"/>
              <w:left w:val="nil"/>
              <w:bottom w:val="nil"/>
              <w:right w:val="nil"/>
            </w:tcBorders>
            <w:shd w:val="clear" w:color="auto" w:fill="auto"/>
            <w:noWrap/>
            <w:vAlign w:val="bottom"/>
            <w:hideMark/>
          </w:tcPr>
          <w:p w14:paraId="6D3F6884" w14:textId="77777777" w:rsidR="00BC2ECF" w:rsidRPr="00BC2ECF" w:rsidRDefault="00BC2ECF" w:rsidP="00114B95">
            <w:pPr>
              <w:spacing w:before="60" w:after="60"/>
              <w:jc w:val="right"/>
              <w:rPr>
                <w:rFonts w:cs="Open Sans"/>
                <w:sz w:val="18"/>
                <w:szCs w:val="18"/>
              </w:rPr>
            </w:pPr>
            <w:r w:rsidRPr="00BC2ECF">
              <w:rPr>
                <w:rFonts w:cs="Open Sans"/>
                <w:sz w:val="18"/>
                <w:szCs w:val="18"/>
              </w:rPr>
              <w:t xml:space="preserve">122 </w:t>
            </w:r>
          </w:p>
        </w:tc>
      </w:tr>
      <w:tr w:rsidR="00BC2ECF" w:rsidRPr="00BC2ECF" w14:paraId="65B7E143" w14:textId="77777777" w:rsidTr="00E83BF7">
        <w:trPr>
          <w:trHeight w:val="240"/>
        </w:trPr>
        <w:tc>
          <w:tcPr>
            <w:tcW w:w="7176" w:type="dxa"/>
            <w:tcBorders>
              <w:top w:val="nil"/>
              <w:left w:val="nil"/>
              <w:bottom w:val="nil"/>
              <w:right w:val="nil"/>
            </w:tcBorders>
            <w:shd w:val="clear" w:color="auto" w:fill="auto"/>
            <w:hideMark/>
          </w:tcPr>
          <w:p w14:paraId="7F7EBFD4" w14:textId="77777777" w:rsidR="00BC2ECF" w:rsidRPr="00BC2ECF" w:rsidRDefault="00BC2ECF" w:rsidP="00114B95">
            <w:pPr>
              <w:spacing w:before="60" w:after="60"/>
              <w:rPr>
                <w:rFonts w:cs="Open Sans"/>
                <w:sz w:val="18"/>
                <w:szCs w:val="18"/>
              </w:rPr>
            </w:pPr>
            <w:r w:rsidRPr="00BC2ECF">
              <w:rPr>
                <w:rFonts w:cs="Open Sans"/>
                <w:sz w:val="18"/>
                <w:szCs w:val="18"/>
              </w:rPr>
              <w:t>Superannuation</w:t>
            </w:r>
          </w:p>
        </w:tc>
        <w:tc>
          <w:tcPr>
            <w:tcW w:w="1336" w:type="dxa"/>
            <w:tcBorders>
              <w:top w:val="nil"/>
              <w:left w:val="nil"/>
              <w:bottom w:val="nil"/>
              <w:right w:val="nil"/>
            </w:tcBorders>
            <w:shd w:val="clear" w:color="auto" w:fill="auto"/>
            <w:noWrap/>
            <w:vAlign w:val="bottom"/>
            <w:hideMark/>
          </w:tcPr>
          <w:p w14:paraId="3C9236D4" w14:textId="77777777" w:rsidR="00BC2ECF" w:rsidRPr="00BC2ECF" w:rsidRDefault="00BC2ECF" w:rsidP="00114B95">
            <w:pPr>
              <w:spacing w:before="60" w:after="60"/>
              <w:jc w:val="right"/>
              <w:rPr>
                <w:rFonts w:cs="Open Sans"/>
                <w:b/>
                <w:bCs/>
                <w:sz w:val="18"/>
                <w:szCs w:val="18"/>
              </w:rPr>
            </w:pPr>
            <w:r w:rsidRPr="00BC2ECF">
              <w:rPr>
                <w:rFonts w:cs="Open Sans"/>
                <w:b/>
                <w:bCs/>
                <w:sz w:val="18"/>
                <w:szCs w:val="18"/>
              </w:rPr>
              <w:t xml:space="preserve">111 </w:t>
            </w:r>
          </w:p>
        </w:tc>
        <w:tc>
          <w:tcPr>
            <w:tcW w:w="1336" w:type="dxa"/>
            <w:tcBorders>
              <w:top w:val="nil"/>
              <w:left w:val="nil"/>
              <w:bottom w:val="nil"/>
              <w:right w:val="nil"/>
            </w:tcBorders>
            <w:shd w:val="clear" w:color="auto" w:fill="auto"/>
            <w:noWrap/>
            <w:vAlign w:val="bottom"/>
            <w:hideMark/>
          </w:tcPr>
          <w:p w14:paraId="504E44F2" w14:textId="77777777" w:rsidR="00BC2ECF" w:rsidRPr="00BC2ECF" w:rsidRDefault="00BC2ECF" w:rsidP="00114B95">
            <w:pPr>
              <w:spacing w:before="60" w:after="60"/>
              <w:jc w:val="right"/>
              <w:rPr>
                <w:rFonts w:cs="Open Sans"/>
                <w:sz w:val="18"/>
                <w:szCs w:val="18"/>
              </w:rPr>
            </w:pPr>
            <w:r w:rsidRPr="00BC2ECF">
              <w:rPr>
                <w:rFonts w:cs="Open Sans"/>
                <w:sz w:val="18"/>
                <w:szCs w:val="18"/>
              </w:rPr>
              <w:t xml:space="preserve">23 </w:t>
            </w:r>
          </w:p>
        </w:tc>
      </w:tr>
      <w:tr w:rsidR="00BC2ECF" w:rsidRPr="00BC2ECF" w14:paraId="2D7959A6" w14:textId="77777777" w:rsidTr="00E83BF7">
        <w:trPr>
          <w:trHeight w:val="240"/>
        </w:trPr>
        <w:tc>
          <w:tcPr>
            <w:tcW w:w="7176" w:type="dxa"/>
            <w:tcBorders>
              <w:top w:val="nil"/>
              <w:left w:val="nil"/>
              <w:bottom w:val="nil"/>
              <w:right w:val="nil"/>
            </w:tcBorders>
            <w:shd w:val="clear" w:color="auto" w:fill="auto"/>
            <w:hideMark/>
          </w:tcPr>
          <w:p w14:paraId="5A49B003" w14:textId="77777777" w:rsidR="00BC2ECF" w:rsidRPr="00BC2ECF" w:rsidRDefault="00BC2ECF" w:rsidP="00114B95">
            <w:pPr>
              <w:spacing w:before="60" w:after="60"/>
              <w:rPr>
                <w:rFonts w:cs="Open Sans"/>
                <w:sz w:val="18"/>
                <w:szCs w:val="18"/>
              </w:rPr>
            </w:pPr>
            <w:r w:rsidRPr="00BC2ECF">
              <w:rPr>
                <w:rFonts w:cs="Open Sans"/>
                <w:sz w:val="18"/>
                <w:szCs w:val="18"/>
              </w:rPr>
              <w:t>Other employee expenses</w:t>
            </w:r>
          </w:p>
        </w:tc>
        <w:tc>
          <w:tcPr>
            <w:tcW w:w="1336" w:type="dxa"/>
            <w:tcBorders>
              <w:top w:val="nil"/>
              <w:left w:val="nil"/>
              <w:bottom w:val="nil"/>
              <w:right w:val="nil"/>
            </w:tcBorders>
            <w:shd w:val="clear" w:color="auto" w:fill="auto"/>
            <w:noWrap/>
            <w:vAlign w:val="bottom"/>
            <w:hideMark/>
          </w:tcPr>
          <w:p w14:paraId="57F259C6" w14:textId="77777777" w:rsidR="00BC2ECF" w:rsidRPr="00BC2ECF" w:rsidRDefault="00BC2ECF" w:rsidP="00114B95">
            <w:pPr>
              <w:spacing w:before="60" w:after="60"/>
              <w:jc w:val="right"/>
              <w:rPr>
                <w:rFonts w:cs="Open Sans"/>
                <w:b/>
                <w:bCs/>
                <w:sz w:val="18"/>
                <w:szCs w:val="18"/>
              </w:rPr>
            </w:pPr>
            <w:r w:rsidRPr="00BC2ECF">
              <w:rPr>
                <w:rFonts w:cs="Open Sans"/>
                <w:b/>
                <w:bCs/>
                <w:sz w:val="18"/>
                <w:szCs w:val="18"/>
              </w:rPr>
              <w:t xml:space="preserve"> -</w:t>
            </w:r>
          </w:p>
        </w:tc>
        <w:tc>
          <w:tcPr>
            <w:tcW w:w="1336" w:type="dxa"/>
            <w:tcBorders>
              <w:top w:val="nil"/>
              <w:left w:val="nil"/>
              <w:bottom w:val="nil"/>
              <w:right w:val="nil"/>
            </w:tcBorders>
            <w:shd w:val="clear" w:color="auto" w:fill="auto"/>
            <w:noWrap/>
            <w:vAlign w:val="bottom"/>
            <w:hideMark/>
          </w:tcPr>
          <w:p w14:paraId="076AF659" w14:textId="77777777" w:rsidR="00BC2ECF" w:rsidRPr="00BC2ECF" w:rsidRDefault="00BC2ECF" w:rsidP="00114B95">
            <w:pPr>
              <w:spacing w:before="60" w:after="60"/>
              <w:jc w:val="right"/>
              <w:rPr>
                <w:rFonts w:cs="Open Sans"/>
                <w:sz w:val="18"/>
                <w:szCs w:val="18"/>
              </w:rPr>
            </w:pPr>
            <w:r w:rsidRPr="00BC2ECF">
              <w:rPr>
                <w:rFonts w:cs="Open Sans"/>
                <w:sz w:val="18"/>
                <w:szCs w:val="18"/>
              </w:rPr>
              <w:t xml:space="preserve">3 </w:t>
            </w:r>
          </w:p>
        </w:tc>
      </w:tr>
      <w:tr w:rsidR="00BC2ECF" w:rsidRPr="00BC2ECF" w14:paraId="7DD756F3" w14:textId="77777777" w:rsidTr="00E83BF7">
        <w:trPr>
          <w:trHeight w:val="240"/>
        </w:trPr>
        <w:tc>
          <w:tcPr>
            <w:tcW w:w="7176" w:type="dxa"/>
            <w:tcBorders>
              <w:top w:val="nil"/>
              <w:left w:val="nil"/>
              <w:bottom w:val="nil"/>
              <w:right w:val="nil"/>
            </w:tcBorders>
            <w:shd w:val="clear" w:color="auto" w:fill="auto"/>
            <w:hideMark/>
          </w:tcPr>
          <w:p w14:paraId="2370FA51" w14:textId="77777777" w:rsidR="00BC2ECF" w:rsidRPr="00BC2ECF" w:rsidRDefault="00BC2ECF" w:rsidP="00114B95">
            <w:pPr>
              <w:spacing w:before="60" w:after="60"/>
              <w:rPr>
                <w:rFonts w:cs="Open Sans"/>
                <w:sz w:val="18"/>
                <w:szCs w:val="18"/>
              </w:rPr>
            </w:pPr>
            <w:r w:rsidRPr="00BC2ECF">
              <w:rPr>
                <w:rFonts w:cs="Open Sans"/>
                <w:sz w:val="18"/>
                <w:szCs w:val="18"/>
              </w:rPr>
              <w:t>Revenue received in advance</w:t>
            </w:r>
          </w:p>
        </w:tc>
        <w:tc>
          <w:tcPr>
            <w:tcW w:w="1336" w:type="dxa"/>
            <w:tcBorders>
              <w:top w:val="nil"/>
              <w:left w:val="nil"/>
              <w:bottom w:val="nil"/>
              <w:right w:val="nil"/>
            </w:tcBorders>
            <w:shd w:val="clear" w:color="auto" w:fill="auto"/>
            <w:noWrap/>
            <w:vAlign w:val="bottom"/>
            <w:hideMark/>
          </w:tcPr>
          <w:p w14:paraId="403FB411" w14:textId="77777777" w:rsidR="00BC2ECF" w:rsidRPr="00BC2ECF" w:rsidRDefault="00BC2ECF" w:rsidP="00114B95">
            <w:pPr>
              <w:spacing w:before="60" w:after="60"/>
              <w:jc w:val="right"/>
              <w:rPr>
                <w:rFonts w:cs="Open Sans"/>
                <w:b/>
                <w:bCs/>
                <w:sz w:val="18"/>
                <w:szCs w:val="18"/>
              </w:rPr>
            </w:pPr>
            <w:r w:rsidRPr="00BC2ECF">
              <w:rPr>
                <w:rFonts w:cs="Open Sans"/>
                <w:b/>
                <w:bCs/>
                <w:sz w:val="18"/>
                <w:szCs w:val="18"/>
              </w:rPr>
              <w:t xml:space="preserve">5,191 </w:t>
            </w:r>
          </w:p>
        </w:tc>
        <w:tc>
          <w:tcPr>
            <w:tcW w:w="1336" w:type="dxa"/>
            <w:tcBorders>
              <w:top w:val="nil"/>
              <w:left w:val="nil"/>
              <w:bottom w:val="nil"/>
              <w:right w:val="nil"/>
            </w:tcBorders>
            <w:shd w:val="clear" w:color="auto" w:fill="auto"/>
            <w:noWrap/>
            <w:vAlign w:val="bottom"/>
            <w:hideMark/>
          </w:tcPr>
          <w:p w14:paraId="66EBC451" w14:textId="77777777" w:rsidR="00BC2ECF" w:rsidRPr="00BC2ECF" w:rsidRDefault="00BC2ECF" w:rsidP="00114B95">
            <w:pPr>
              <w:spacing w:before="60" w:after="60"/>
              <w:jc w:val="right"/>
              <w:rPr>
                <w:rFonts w:cs="Open Sans"/>
                <w:sz w:val="18"/>
                <w:szCs w:val="18"/>
              </w:rPr>
            </w:pPr>
            <w:r w:rsidRPr="00BC2ECF">
              <w:rPr>
                <w:rFonts w:cs="Open Sans"/>
                <w:sz w:val="18"/>
                <w:szCs w:val="18"/>
              </w:rPr>
              <w:t xml:space="preserve">3,586 </w:t>
            </w:r>
          </w:p>
        </w:tc>
      </w:tr>
      <w:tr w:rsidR="00BC2ECF" w:rsidRPr="00BC2ECF" w14:paraId="10A377B6" w14:textId="77777777" w:rsidTr="00D06B5B">
        <w:trPr>
          <w:trHeight w:val="240"/>
        </w:trPr>
        <w:tc>
          <w:tcPr>
            <w:tcW w:w="7176" w:type="dxa"/>
            <w:tcBorders>
              <w:top w:val="nil"/>
              <w:left w:val="nil"/>
              <w:right w:val="nil"/>
            </w:tcBorders>
            <w:shd w:val="clear" w:color="auto" w:fill="auto"/>
            <w:hideMark/>
          </w:tcPr>
          <w:p w14:paraId="492FAE53" w14:textId="77777777" w:rsidR="00BC2ECF" w:rsidRPr="00BC2ECF" w:rsidRDefault="00BC2ECF" w:rsidP="00114B95">
            <w:pPr>
              <w:spacing w:before="60" w:after="60"/>
              <w:rPr>
                <w:rFonts w:cs="Open Sans"/>
                <w:sz w:val="18"/>
                <w:szCs w:val="18"/>
                <w:lang w:val="en-US"/>
              </w:rPr>
            </w:pPr>
            <w:r w:rsidRPr="00BC2ECF">
              <w:rPr>
                <w:rFonts w:cs="Open Sans"/>
                <w:sz w:val="18"/>
                <w:szCs w:val="18"/>
                <w:lang w:val="en-US"/>
              </w:rPr>
              <w:t>GST payable to the Australian Taxation Office</w:t>
            </w:r>
          </w:p>
        </w:tc>
        <w:tc>
          <w:tcPr>
            <w:tcW w:w="1336" w:type="dxa"/>
            <w:tcBorders>
              <w:top w:val="nil"/>
              <w:left w:val="nil"/>
              <w:right w:val="nil"/>
            </w:tcBorders>
            <w:shd w:val="clear" w:color="auto" w:fill="auto"/>
            <w:noWrap/>
            <w:vAlign w:val="bottom"/>
            <w:hideMark/>
          </w:tcPr>
          <w:p w14:paraId="453F7E58" w14:textId="77777777" w:rsidR="00BC2ECF" w:rsidRPr="00BC2ECF" w:rsidRDefault="00BC2ECF" w:rsidP="00114B95">
            <w:pPr>
              <w:spacing w:before="60" w:after="60"/>
              <w:jc w:val="right"/>
              <w:rPr>
                <w:rFonts w:cs="Open Sans"/>
                <w:b/>
                <w:bCs/>
                <w:sz w:val="18"/>
                <w:szCs w:val="18"/>
              </w:rPr>
            </w:pPr>
            <w:r w:rsidRPr="00BC2ECF">
              <w:rPr>
                <w:rFonts w:cs="Open Sans"/>
                <w:b/>
                <w:bCs/>
                <w:sz w:val="18"/>
                <w:szCs w:val="18"/>
              </w:rPr>
              <w:t xml:space="preserve">18 </w:t>
            </w:r>
          </w:p>
        </w:tc>
        <w:tc>
          <w:tcPr>
            <w:tcW w:w="1336" w:type="dxa"/>
            <w:tcBorders>
              <w:top w:val="nil"/>
              <w:left w:val="nil"/>
              <w:right w:val="nil"/>
            </w:tcBorders>
            <w:shd w:val="clear" w:color="auto" w:fill="auto"/>
            <w:noWrap/>
            <w:vAlign w:val="bottom"/>
            <w:hideMark/>
          </w:tcPr>
          <w:p w14:paraId="2FDEC7CB" w14:textId="77777777" w:rsidR="00BC2ECF" w:rsidRPr="00BC2ECF" w:rsidRDefault="00BC2ECF" w:rsidP="00114B95">
            <w:pPr>
              <w:spacing w:before="60" w:after="60"/>
              <w:jc w:val="right"/>
              <w:rPr>
                <w:rFonts w:cs="Open Sans"/>
                <w:sz w:val="18"/>
                <w:szCs w:val="18"/>
              </w:rPr>
            </w:pPr>
            <w:r w:rsidRPr="00BC2ECF">
              <w:rPr>
                <w:rFonts w:cs="Open Sans"/>
                <w:sz w:val="18"/>
                <w:szCs w:val="18"/>
              </w:rPr>
              <w:t xml:space="preserve">8 </w:t>
            </w:r>
          </w:p>
        </w:tc>
      </w:tr>
      <w:tr w:rsidR="00BC2ECF" w:rsidRPr="00BC2ECF" w14:paraId="5A3264A7" w14:textId="77777777" w:rsidTr="00D06B5B">
        <w:trPr>
          <w:trHeight w:val="240"/>
        </w:trPr>
        <w:tc>
          <w:tcPr>
            <w:tcW w:w="7176" w:type="dxa"/>
            <w:tcBorders>
              <w:top w:val="nil"/>
              <w:left w:val="nil"/>
              <w:bottom w:val="single" w:sz="4" w:space="0" w:color="auto"/>
              <w:right w:val="nil"/>
            </w:tcBorders>
            <w:shd w:val="clear" w:color="auto" w:fill="auto"/>
            <w:hideMark/>
          </w:tcPr>
          <w:p w14:paraId="6A344719" w14:textId="77777777" w:rsidR="00BC2ECF" w:rsidRPr="00BC2ECF" w:rsidRDefault="00BC2ECF" w:rsidP="00114B95">
            <w:pPr>
              <w:spacing w:before="60" w:after="60"/>
              <w:rPr>
                <w:rFonts w:cs="Open Sans"/>
                <w:sz w:val="18"/>
                <w:szCs w:val="18"/>
              </w:rPr>
            </w:pPr>
            <w:r w:rsidRPr="00BC2ECF">
              <w:rPr>
                <w:rFonts w:cs="Open Sans"/>
                <w:sz w:val="18"/>
                <w:szCs w:val="18"/>
              </w:rPr>
              <w:t>Lease Incentives</w:t>
            </w:r>
          </w:p>
        </w:tc>
        <w:tc>
          <w:tcPr>
            <w:tcW w:w="1336" w:type="dxa"/>
            <w:tcBorders>
              <w:top w:val="nil"/>
              <w:left w:val="nil"/>
              <w:bottom w:val="single" w:sz="4" w:space="0" w:color="auto"/>
              <w:right w:val="nil"/>
            </w:tcBorders>
            <w:shd w:val="clear" w:color="auto" w:fill="auto"/>
            <w:noWrap/>
            <w:vAlign w:val="bottom"/>
            <w:hideMark/>
          </w:tcPr>
          <w:p w14:paraId="72987CF2" w14:textId="77777777" w:rsidR="00BC2ECF" w:rsidRPr="00BC2ECF" w:rsidRDefault="00BC2ECF" w:rsidP="00114B95">
            <w:pPr>
              <w:spacing w:before="60" w:after="60"/>
              <w:jc w:val="right"/>
              <w:rPr>
                <w:rFonts w:cs="Open Sans"/>
                <w:b/>
                <w:bCs/>
                <w:sz w:val="18"/>
                <w:szCs w:val="18"/>
              </w:rPr>
            </w:pPr>
            <w:r w:rsidRPr="00BC2ECF">
              <w:rPr>
                <w:rFonts w:cs="Open Sans"/>
                <w:b/>
                <w:bCs/>
                <w:sz w:val="18"/>
                <w:szCs w:val="18"/>
              </w:rPr>
              <w:t xml:space="preserve"> -</w:t>
            </w:r>
          </w:p>
        </w:tc>
        <w:tc>
          <w:tcPr>
            <w:tcW w:w="1336" w:type="dxa"/>
            <w:tcBorders>
              <w:top w:val="nil"/>
              <w:left w:val="nil"/>
              <w:bottom w:val="single" w:sz="4" w:space="0" w:color="auto"/>
              <w:right w:val="nil"/>
            </w:tcBorders>
            <w:shd w:val="clear" w:color="auto" w:fill="auto"/>
            <w:noWrap/>
            <w:vAlign w:val="bottom"/>
            <w:hideMark/>
          </w:tcPr>
          <w:p w14:paraId="5EFE3B36" w14:textId="77777777" w:rsidR="00BC2ECF" w:rsidRPr="00BC2ECF" w:rsidRDefault="00BC2ECF" w:rsidP="00114B95">
            <w:pPr>
              <w:spacing w:before="60" w:after="60"/>
              <w:jc w:val="right"/>
              <w:rPr>
                <w:rFonts w:cs="Open Sans"/>
                <w:sz w:val="18"/>
                <w:szCs w:val="18"/>
              </w:rPr>
            </w:pPr>
            <w:r w:rsidRPr="00BC2ECF">
              <w:rPr>
                <w:rFonts w:cs="Open Sans"/>
                <w:sz w:val="18"/>
                <w:szCs w:val="18"/>
              </w:rPr>
              <w:t xml:space="preserve">1,223 </w:t>
            </w:r>
          </w:p>
        </w:tc>
      </w:tr>
      <w:tr w:rsidR="00BC2ECF" w:rsidRPr="00BC2ECF" w14:paraId="3C933DE2" w14:textId="77777777" w:rsidTr="00D06B5B">
        <w:trPr>
          <w:trHeight w:val="240"/>
        </w:trPr>
        <w:tc>
          <w:tcPr>
            <w:tcW w:w="7176" w:type="dxa"/>
            <w:tcBorders>
              <w:top w:val="single" w:sz="4" w:space="0" w:color="auto"/>
              <w:left w:val="nil"/>
              <w:bottom w:val="single" w:sz="4" w:space="0" w:color="auto"/>
              <w:right w:val="nil"/>
            </w:tcBorders>
            <w:shd w:val="clear" w:color="auto" w:fill="auto"/>
            <w:hideMark/>
          </w:tcPr>
          <w:p w14:paraId="5A4C32EF" w14:textId="77777777" w:rsidR="00BC2ECF" w:rsidRPr="00BC2ECF" w:rsidRDefault="00BC2ECF" w:rsidP="00114B95">
            <w:pPr>
              <w:spacing w:before="60" w:after="60"/>
              <w:rPr>
                <w:rFonts w:cs="Open Sans"/>
                <w:b/>
                <w:bCs/>
                <w:sz w:val="18"/>
                <w:szCs w:val="18"/>
              </w:rPr>
            </w:pPr>
            <w:r w:rsidRPr="00BC2ECF">
              <w:rPr>
                <w:rFonts w:cs="Open Sans"/>
                <w:b/>
                <w:bCs/>
                <w:sz w:val="18"/>
                <w:szCs w:val="18"/>
              </w:rPr>
              <w:t>Total other payables</w:t>
            </w:r>
          </w:p>
        </w:tc>
        <w:tc>
          <w:tcPr>
            <w:tcW w:w="1336" w:type="dxa"/>
            <w:tcBorders>
              <w:top w:val="single" w:sz="4" w:space="0" w:color="auto"/>
              <w:left w:val="nil"/>
              <w:bottom w:val="single" w:sz="4" w:space="0" w:color="auto"/>
              <w:right w:val="nil"/>
            </w:tcBorders>
            <w:shd w:val="clear" w:color="auto" w:fill="auto"/>
            <w:noWrap/>
            <w:vAlign w:val="bottom"/>
            <w:hideMark/>
          </w:tcPr>
          <w:p w14:paraId="384AD39D" w14:textId="77777777" w:rsidR="00BC2ECF" w:rsidRPr="00BC2ECF" w:rsidRDefault="00BC2ECF" w:rsidP="00114B95">
            <w:pPr>
              <w:spacing w:before="60" w:after="60"/>
              <w:jc w:val="right"/>
              <w:rPr>
                <w:rFonts w:cs="Open Sans"/>
                <w:b/>
                <w:bCs/>
                <w:sz w:val="18"/>
                <w:szCs w:val="18"/>
              </w:rPr>
            </w:pPr>
            <w:r w:rsidRPr="00BC2ECF">
              <w:rPr>
                <w:rFonts w:cs="Open Sans"/>
                <w:b/>
                <w:bCs/>
                <w:sz w:val="18"/>
                <w:szCs w:val="18"/>
              </w:rPr>
              <w:t xml:space="preserve">5,475 </w:t>
            </w:r>
          </w:p>
        </w:tc>
        <w:tc>
          <w:tcPr>
            <w:tcW w:w="1336" w:type="dxa"/>
            <w:tcBorders>
              <w:top w:val="single" w:sz="4" w:space="0" w:color="auto"/>
              <w:left w:val="nil"/>
              <w:bottom w:val="single" w:sz="4" w:space="0" w:color="auto"/>
              <w:right w:val="nil"/>
            </w:tcBorders>
            <w:shd w:val="clear" w:color="auto" w:fill="auto"/>
            <w:noWrap/>
            <w:vAlign w:val="bottom"/>
            <w:hideMark/>
          </w:tcPr>
          <w:p w14:paraId="29A5113E" w14:textId="77777777" w:rsidR="00BC2ECF" w:rsidRPr="00BC2ECF" w:rsidRDefault="00BC2ECF" w:rsidP="00114B95">
            <w:pPr>
              <w:spacing w:before="60" w:after="60"/>
              <w:jc w:val="right"/>
              <w:rPr>
                <w:rFonts w:cs="Open Sans"/>
                <w:sz w:val="18"/>
                <w:szCs w:val="18"/>
              </w:rPr>
            </w:pPr>
            <w:r w:rsidRPr="00BC2ECF">
              <w:rPr>
                <w:rFonts w:cs="Open Sans"/>
                <w:sz w:val="18"/>
                <w:szCs w:val="18"/>
              </w:rPr>
              <w:t xml:space="preserve">4,965 </w:t>
            </w:r>
          </w:p>
        </w:tc>
      </w:tr>
      <w:tr w:rsidR="00BC2ECF" w:rsidRPr="00BC2ECF" w14:paraId="2E708C53" w14:textId="77777777" w:rsidTr="00D06B5B">
        <w:trPr>
          <w:trHeight w:val="240"/>
        </w:trPr>
        <w:tc>
          <w:tcPr>
            <w:tcW w:w="9848" w:type="dxa"/>
            <w:gridSpan w:val="3"/>
            <w:tcBorders>
              <w:top w:val="single" w:sz="4" w:space="0" w:color="auto"/>
              <w:left w:val="nil"/>
              <w:bottom w:val="nil"/>
              <w:right w:val="nil"/>
            </w:tcBorders>
            <w:shd w:val="clear" w:color="auto" w:fill="auto"/>
            <w:hideMark/>
          </w:tcPr>
          <w:p w14:paraId="77B9D014" w14:textId="77777777" w:rsidR="00BC2ECF" w:rsidRPr="00BC2ECF" w:rsidRDefault="00BC2ECF" w:rsidP="00114B95">
            <w:pPr>
              <w:spacing w:before="60" w:after="60"/>
              <w:jc w:val="right"/>
              <w:rPr>
                <w:rFonts w:cs="Open Sans"/>
                <w:sz w:val="18"/>
                <w:szCs w:val="18"/>
              </w:rPr>
            </w:pPr>
          </w:p>
        </w:tc>
      </w:tr>
      <w:tr w:rsidR="00BC2ECF" w:rsidRPr="00BC2ECF" w14:paraId="2BDBB260" w14:textId="77777777" w:rsidTr="00E83BF7">
        <w:trPr>
          <w:trHeight w:val="240"/>
        </w:trPr>
        <w:tc>
          <w:tcPr>
            <w:tcW w:w="7176" w:type="dxa"/>
            <w:tcBorders>
              <w:top w:val="nil"/>
              <w:left w:val="nil"/>
              <w:bottom w:val="nil"/>
              <w:right w:val="nil"/>
            </w:tcBorders>
            <w:shd w:val="clear" w:color="auto" w:fill="auto"/>
            <w:hideMark/>
          </w:tcPr>
          <w:p w14:paraId="2EC405C6" w14:textId="77777777" w:rsidR="00BC2ECF" w:rsidRPr="00BC2ECF" w:rsidRDefault="00BC2ECF" w:rsidP="00114B95">
            <w:pPr>
              <w:spacing w:before="60" w:after="60"/>
              <w:rPr>
                <w:rFonts w:cs="Open Sans"/>
                <w:b/>
                <w:bCs/>
                <w:sz w:val="18"/>
                <w:szCs w:val="18"/>
                <w:lang w:val="en-US"/>
              </w:rPr>
            </w:pPr>
            <w:r w:rsidRPr="00BC2ECF">
              <w:rPr>
                <w:rFonts w:cs="Open Sans"/>
                <w:b/>
                <w:bCs/>
                <w:sz w:val="18"/>
                <w:szCs w:val="18"/>
                <w:lang w:val="en-US"/>
              </w:rPr>
              <w:t>Other payables to be settled</w:t>
            </w:r>
          </w:p>
        </w:tc>
        <w:tc>
          <w:tcPr>
            <w:tcW w:w="1336" w:type="dxa"/>
            <w:tcBorders>
              <w:top w:val="nil"/>
              <w:left w:val="nil"/>
              <w:bottom w:val="nil"/>
              <w:right w:val="nil"/>
            </w:tcBorders>
            <w:shd w:val="clear" w:color="auto" w:fill="auto"/>
            <w:hideMark/>
          </w:tcPr>
          <w:p w14:paraId="311E4A8E" w14:textId="77777777" w:rsidR="00BC2ECF" w:rsidRPr="00BC2ECF" w:rsidRDefault="00BC2ECF" w:rsidP="00114B95">
            <w:pPr>
              <w:spacing w:before="60" w:after="60"/>
              <w:rPr>
                <w:rFonts w:cs="Open Sans"/>
                <w:b/>
                <w:bCs/>
                <w:sz w:val="18"/>
                <w:szCs w:val="18"/>
                <w:lang w:val="en-US"/>
              </w:rPr>
            </w:pPr>
          </w:p>
        </w:tc>
        <w:tc>
          <w:tcPr>
            <w:tcW w:w="1336" w:type="dxa"/>
            <w:tcBorders>
              <w:top w:val="nil"/>
              <w:left w:val="nil"/>
              <w:bottom w:val="nil"/>
              <w:right w:val="nil"/>
            </w:tcBorders>
            <w:shd w:val="clear" w:color="auto" w:fill="auto"/>
            <w:noWrap/>
            <w:vAlign w:val="bottom"/>
            <w:hideMark/>
          </w:tcPr>
          <w:p w14:paraId="721F0A51" w14:textId="77777777" w:rsidR="00BC2ECF" w:rsidRPr="00BC2ECF" w:rsidRDefault="00BC2ECF" w:rsidP="00114B95">
            <w:pPr>
              <w:spacing w:before="60" w:after="60"/>
              <w:rPr>
                <w:rFonts w:cs="Open Sans"/>
                <w:sz w:val="18"/>
                <w:szCs w:val="18"/>
                <w:lang w:val="en-US"/>
              </w:rPr>
            </w:pPr>
          </w:p>
        </w:tc>
      </w:tr>
      <w:tr w:rsidR="00BC2ECF" w:rsidRPr="00BC2ECF" w14:paraId="5704D8B6" w14:textId="77777777" w:rsidTr="00D06B5B">
        <w:trPr>
          <w:trHeight w:val="240"/>
        </w:trPr>
        <w:tc>
          <w:tcPr>
            <w:tcW w:w="7176" w:type="dxa"/>
            <w:tcBorders>
              <w:top w:val="nil"/>
              <w:left w:val="nil"/>
              <w:right w:val="nil"/>
            </w:tcBorders>
            <w:shd w:val="clear" w:color="auto" w:fill="auto"/>
            <w:vAlign w:val="center"/>
            <w:hideMark/>
          </w:tcPr>
          <w:p w14:paraId="2656C48C" w14:textId="77777777" w:rsidR="00BC2ECF" w:rsidRPr="00BC2ECF" w:rsidRDefault="00BC2ECF" w:rsidP="00114B95">
            <w:pPr>
              <w:spacing w:before="60" w:after="60"/>
              <w:ind w:firstLineChars="100" w:firstLine="180"/>
              <w:rPr>
                <w:rFonts w:cs="Open Sans"/>
                <w:sz w:val="18"/>
                <w:szCs w:val="18"/>
              </w:rPr>
            </w:pPr>
            <w:r w:rsidRPr="00BC2ECF">
              <w:rPr>
                <w:rFonts w:cs="Open Sans"/>
                <w:sz w:val="18"/>
                <w:szCs w:val="18"/>
              </w:rPr>
              <w:t>No more than 12 months</w:t>
            </w:r>
          </w:p>
        </w:tc>
        <w:tc>
          <w:tcPr>
            <w:tcW w:w="1336" w:type="dxa"/>
            <w:tcBorders>
              <w:top w:val="nil"/>
              <w:left w:val="nil"/>
              <w:right w:val="nil"/>
            </w:tcBorders>
            <w:shd w:val="clear" w:color="auto" w:fill="auto"/>
            <w:noWrap/>
            <w:vAlign w:val="bottom"/>
            <w:hideMark/>
          </w:tcPr>
          <w:p w14:paraId="69BF071F" w14:textId="77777777" w:rsidR="00BC2ECF" w:rsidRPr="00BC2ECF" w:rsidRDefault="00BC2ECF" w:rsidP="00114B95">
            <w:pPr>
              <w:spacing w:before="60" w:after="60"/>
              <w:jc w:val="right"/>
              <w:rPr>
                <w:rFonts w:cs="Open Sans"/>
                <w:b/>
                <w:bCs/>
                <w:sz w:val="18"/>
                <w:szCs w:val="18"/>
              </w:rPr>
            </w:pPr>
            <w:r w:rsidRPr="00BC2ECF">
              <w:rPr>
                <w:rFonts w:cs="Open Sans"/>
                <w:b/>
                <w:bCs/>
                <w:sz w:val="18"/>
                <w:szCs w:val="18"/>
              </w:rPr>
              <w:t xml:space="preserve">5,475 </w:t>
            </w:r>
          </w:p>
        </w:tc>
        <w:tc>
          <w:tcPr>
            <w:tcW w:w="1336" w:type="dxa"/>
            <w:tcBorders>
              <w:top w:val="nil"/>
              <w:left w:val="nil"/>
              <w:right w:val="nil"/>
            </w:tcBorders>
            <w:shd w:val="clear" w:color="auto" w:fill="auto"/>
            <w:noWrap/>
            <w:vAlign w:val="bottom"/>
            <w:hideMark/>
          </w:tcPr>
          <w:p w14:paraId="60812F6A" w14:textId="77777777" w:rsidR="00BC2ECF" w:rsidRPr="00BC2ECF" w:rsidRDefault="00BC2ECF" w:rsidP="00114B95">
            <w:pPr>
              <w:spacing w:before="60" w:after="60"/>
              <w:jc w:val="right"/>
              <w:rPr>
                <w:rFonts w:cs="Open Sans"/>
                <w:sz w:val="18"/>
                <w:szCs w:val="18"/>
              </w:rPr>
            </w:pPr>
            <w:r w:rsidRPr="00BC2ECF">
              <w:rPr>
                <w:rFonts w:cs="Open Sans"/>
                <w:sz w:val="18"/>
                <w:szCs w:val="18"/>
              </w:rPr>
              <w:t xml:space="preserve">2,527 </w:t>
            </w:r>
          </w:p>
        </w:tc>
      </w:tr>
      <w:tr w:rsidR="00BC2ECF" w:rsidRPr="00BC2ECF" w14:paraId="46DD4E4C" w14:textId="77777777" w:rsidTr="00D06B5B">
        <w:trPr>
          <w:trHeight w:val="240"/>
        </w:trPr>
        <w:tc>
          <w:tcPr>
            <w:tcW w:w="7176" w:type="dxa"/>
            <w:tcBorders>
              <w:top w:val="nil"/>
              <w:left w:val="nil"/>
              <w:bottom w:val="single" w:sz="4" w:space="0" w:color="auto"/>
              <w:right w:val="nil"/>
            </w:tcBorders>
            <w:shd w:val="clear" w:color="auto" w:fill="auto"/>
            <w:vAlign w:val="center"/>
            <w:hideMark/>
          </w:tcPr>
          <w:p w14:paraId="6FFAAAD6" w14:textId="77777777" w:rsidR="00BC2ECF" w:rsidRPr="00BC2ECF" w:rsidRDefault="00BC2ECF" w:rsidP="00114B95">
            <w:pPr>
              <w:spacing w:before="60" w:after="60"/>
              <w:ind w:firstLineChars="100" w:firstLine="180"/>
              <w:rPr>
                <w:rFonts w:cs="Open Sans"/>
                <w:sz w:val="18"/>
                <w:szCs w:val="18"/>
              </w:rPr>
            </w:pPr>
            <w:r w:rsidRPr="00BC2ECF">
              <w:rPr>
                <w:rFonts w:cs="Open Sans"/>
                <w:sz w:val="18"/>
                <w:szCs w:val="18"/>
              </w:rPr>
              <w:t>More than 12 months</w:t>
            </w:r>
          </w:p>
        </w:tc>
        <w:tc>
          <w:tcPr>
            <w:tcW w:w="1336" w:type="dxa"/>
            <w:tcBorders>
              <w:top w:val="nil"/>
              <w:left w:val="nil"/>
              <w:bottom w:val="single" w:sz="4" w:space="0" w:color="auto"/>
              <w:right w:val="nil"/>
            </w:tcBorders>
            <w:shd w:val="clear" w:color="auto" w:fill="auto"/>
            <w:noWrap/>
            <w:vAlign w:val="bottom"/>
            <w:hideMark/>
          </w:tcPr>
          <w:p w14:paraId="7E78C315" w14:textId="77777777" w:rsidR="00BC2ECF" w:rsidRPr="00BC2ECF" w:rsidRDefault="00BC2ECF" w:rsidP="00114B95">
            <w:pPr>
              <w:spacing w:before="60" w:after="60"/>
              <w:jc w:val="right"/>
              <w:rPr>
                <w:rFonts w:cs="Open Sans"/>
                <w:b/>
                <w:bCs/>
                <w:sz w:val="18"/>
                <w:szCs w:val="18"/>
              </w:rPr>
            </w:pPr>
            <w:r w:rsidRPr="00BC2ECF">
              <w:rPr>
                <w:rFonts w:cs="Open Sans"/>
                <w:b/>
                <w:bCs/>
                <w:sz w:val="18"/>
                <w:szCs w:val="18"/>
              </w:rPr>
              <w:t xml:space="preserve"> -</w:t>
            </w:r>
          </w:p>
        </w:tc>
        <w:tc>
          <w:tcPr>
            <w:tcW w:w="1336" w:type="dxa"/>
            <w:tcBorders>
              <w:top w:val="nil"/>
              <w:left w:val="nil"/>
              <w:bottom w:val="single" w:sz="4" w:space="0" w:color="auto"/>
              <w:right w:val="nil"/>
            </w:tcBorders>
            <w:shd w:val="clear" w:color="auto" w:fill="auto"/>
            <w:noWrap/>
            <w:vAlign w:val="bottom"/>
            <w:hideMark/>
          </w:tcPr>
          <w:p w14:paraId="79E0F9D5" w14:textId="77777777" w:rsidR="00BC2ECF" w:rsidRPr="00BC2ECF" w:rsidRDefault="00BC2ECF" w:rsidP="00114B95">
            <w:pPr>
              <w:spacing w:before="60" w:after="60"/>
              <w:jc w:val="right"/>
              <w:rPr>
                <w:rFonts w:cs="Open Sans"/>
                <w:sz w:val="18"/>
                <w:szCs w:val="18"/>
              </w:rPr>
            </w:pPr>
            <w:r w:rsidRPr="00BC2ECF">
              <w:rPr>
                <w:rFonts w:cs="Open Sans"/>
                <w:sz w:val="18"/>
                <w:szCs w:val="18"/>
              </w:rPr>
              <w:t xml:space="preserve">2,438 </w:t>
            </w:r>
          </w:p>
        </w:tc>
      </w:tr>
      <w:tr w:rsidR="00BC2ECF" w:rsidRPr="00BC2ECF" w14:paraId="140B2583" w14:textId="77777777" w:rsidTr="00D06B5B">
        <w:trPr>
          <w:trHeight w:val="240"/>
        </w:trPr>
        <w:tc>
          <w:tcPr>
            <w:tcW w:w="7176" w:type="dxa"/>
            <w:tcBorders>
              <w:top w:val="single" w:sz="4" w:space="0" w:color="auto"/>
              <w:left w:val="nil"/>
              <w:bottom w:val="single" w:sz="4" w:space="0" w:color="auto"/>
              <w:right w:val="nil"/>
            </w:tcBorders>
            <w:shd w:val="clear" w:color="auto" w:fill="auto"/>
            <w:hideMark/>
          </w:tcPr>
          <w:p w14:paraId="3311A56F" w14:textId="77777777" w:rsidR="00BC2ECF" w:rsidRPr="00BC2ECF" w:rsidRDefault="00BC2ECF" w:rsidP="00114B95">
            <w:pPr>
              <w:spacing w:before="60" w:after="60"/>
              <w:rPr>
                <w:rFonts w:cs="Open Sans"/>
                <w:b/>
                <w:bCs/>
                <w:sz w:val="18"/>
                <w:szCs w:val="18"/>
              </w:rPr>
            </w:pPr>
            <w:r w:rsidRPr="00BC2ECF">
              <w:rPr>
                <w:rFonts w:cs="Open Sans"/>
                <w:b/>
                <w:bCs/>
                <w:sz w:val="18"/>
                <w:szCs w:val="18"/>
              </w:rPr>
              <w:t>Total other payables</w:t>
            </w:r>
          </w:p>
        </w:tc>
        <w:tc>
          <w:tcPr>
            <w:tcW w:w="1336" w:type="dxa"/>
            <w:tcBorders>
              <w:top w:val="single" w:sz="4" w:space="0" w:color="auto"/>
              <w:left w:val="nil"/>
              <w:bottom w:val="single" w:sz="4" w:space="0" w:color="auto"/>
              <w:right w:val="nil"/>
            </w:tcBorders>
            <w:shd w:val="clear" w:color="auto" w:fill="auto"/>
            <w:noWrap/>
            <w:vAlign w:val="bottom"/>
            <w:hideMark/>
          </w:tcPr>
          <w:p w14:paraId="47045569" w14:textId="77777777" w:rsidR="00BC2ECF" w:rsidRPr="00BC2ECF" w:rsidRDefault="00BC2ECF" w:rsidP="00114B95">
            <w:pPr>
              <w:spacing w:before="60" w:after="60"/>
              <w:jc w:val="right"/>
              <w:rPr>
                <w:rFonts w:cs="Open Sans"/>
                <w:b/>
                <w:bCs/>
                <w:sz w:val="18"/>
                <w:szCs w:val="18"/>
              </w:rPr>
            </w:pPr>
            <w:r w:rsidRPr="00BC2ECF">
              <w:rPr>
                <w:rFonts w:cs="Open Sans"/>
                <w:b/>
                <w:bCs/>
                <w:sz w:val="18"/>
                <w:szCs w:val="18"/>
              </w:rPr>
              <w:t xml:space="preserve">5,475 </w:t>
            </w:r>
          </w:p>
        </w:tc>
        <w:tc>
          <w:tcPr>
            <w:tcW w:w="1336" w:type="dxa"/>
            <w:tcBorders>
              <w:top w:val="single" w:sz="4" w:space="0" w:color="auto"/>
              <w:left w:val="nil"/>
              <w:bottom w:val="single" w:sz="4" w:space="0" w:color="auto"/>
              <w:right w:val="nil"/>
            </w:tcBorders>
            <w:shd w:val="clear" w:color="auto" w:fill="auto"/>
            <w:noWrap/>
            <w:vAlign w:val="bottom"/>
            <w:hideMark/>
          </w:tcPr>
          <w:p w14:paraId="0C4D7EEE" w14:textId="77777777" w:rsidR="00BC2ECF" w:rsidRPr="00BC2ECF" w:rsidRDefault="00BC2ECF" w:rsidP="00114B95">
            <w:pPr>
              <w:spacing w:before="60" w:after="60"/>
              <w:jc w:val="right"/>
              <w:rPr>
                <w:rFonts w:cs="Open Sans"/>
                <w:sz w:val="18"/>
                <w:szCs w:val="18"/>
              </w:rPr>
            </w:pPr>
            <w:r w:rsidRPr="00BC2ECF">
              <w:rPr>
                <w:rFonts w:cs="Open Sans"/>
                <w:sz w:val="18"/>
                <w:szCs w:val="18"/>
              </w:rPr>
              <w:t xml:space="preserve">4,965 </w:t>
            </w:r>
          </w:p>
        </w:tc>
      </w:tr>
    </w:tbl>
    <w:p w14:paraId="0AAADD26" w14:textId="77777777" w:rsidR="00BC2ECF" w:rsidRPr="00BC2ECF" w:rsidRDefault="00BC2ECF" w:rsidP="00BC2ECF">
      <w:pPr>
        <w:rPr>
          <w:rFonts w:cs="Open Sans"/>
          <w:sz w:val="18"/>
          <w:szCs w:val="18"/>
          <w:lang w:val="en-US"/>
        </w:rPr>
      </w:pPr>
    </w:p>
    <w:p w14:paraId="57F2A404" w14:textId="77777777" w:rsidR="00BC2ECF" w:rsidRPr="00BC2ECF" w:rsidRDefault="00BC2ECF" w:rsidP="00BC2ECF">
      <w:pPr>
        <w:spacing w:before="0" w:after="0"/>
        <w:rPr>
          <w:rFonts w:cs="Open Sans"/>
          <w:sz w:val="18"/>
          <w:szCs w:val="18"/>
          <w:lang w:val="en-US"/>
        </w:rPr>
      </w:pPr>
      <w:r w:rsidRPr="00BC2ECF">
        <w:rPr>
          <w:rFonts w:cs="Open Sans"/>
          <w:sz w:val="18"/>
          <w:szCs w:val="18"/>
          <w:lang w:val="en-US"/>
        </w:rPr>
        <w:br w:type="page"/>
      </w:r>
    </w:p>
    <w:p w14:paraId="128B038D" w14:textId="77777777" w:rsidR="00BC2ECF" w:rsidRPr="00CF7AF9" w:rsidRDefault="00BC2ECF" w:rsidP="00CF7AF9">
      <w:pPr>
        <w:pStyle w:val="FSHeading1and11"/>
      </w:pPr>
      <w:bookmarkStart w:id="246" w:name="_Toc52124106"/>
      <w:r w:rsidRPr="00CF7AF9">
        <w:t>2.4 Interest Bearing Liabilities</w:t>
      </w:r>
      <w:bookmarkEnd w:id="246"/>
    </w:p>
    <w:tbl>
      <w:tblPr>
        <w:tblW w:w="9628" w:type="dxa"/>
        <w:tblCellMar>
          <w:left w:w="70" w:type="dxa"/>
          <w:right w:w="70" w:type="dxa"/>
        </w:tblCellMar>
        <w:tblLook w:val="04A0" w:firstRow="1" w:lastRow="0" w:firstColumn="1" w:lastColumn="0" w:noHBand="0" w:noVBand="1"/>
      </w:tblPr>
      <w:tblGrid>
        <w:gridCol w:w="7036"/>
        <w:gridCol w:w="1296"/>
        <w:gridCol w:w="1296"/>
      </w:tblGrid>
      <w:tr w:rsidR="00BC2ECF" w:rsidRPr="00BC2ECF" w14:paraId="7889771F" w14:textId="77777777" w:rsidTr="00E83BF7">
        <w:trPr>
          <w:trHeight w:val="730"/>
        </w:trPr>
        <w:tc>
          <w:tcPr>
            <w:tcW w:w="7036" w:type="dxa"/>
            <w:tcBorders>
              <w:top w:val="single" w:sz="4" w:space="0" w:color="auto"/>
              <w:left w:val="nil"/>
              <w:bottom w:val="single" w:sz="4" w:space="0" w:color="auto"/>
              <w:right w:val="nil"/>
            </w:tcBorders>
            <w:shd w:val="clear" w:color="auto" w:fill="auto"/>
            <w:hideMark/>
          </w:tcPr>
          <w:p w14:paraId="7A13E062" w14:textId="77777777" w:rsidR="00BC2ECF" w:rsidRPr="00BC2ECF" w:rsidRDefault="00BC2ECF" w:rsidP="00114B95">
            <w:pPr>
              <w:spacing w:before="60" w:after="60"/>
              <w:rPr>
                <w:rFonts w:cs="Open Sans"/>
                <w:sz w:val="18"/>
                <w:szCs w:val="18"/>
              </w:rPr>
            </w:pPr>
          </w:p>
        </w:tc>
        <w:tc>
          <w:tcPr>
            <w:tcW w:w="1296" w:type="dxa"/>
            <w:tcBorders>
              <w:top w:val="single" w:sz="4" w:space="0" w:color="auto"/>
              <w:left w:val="nil"/>
              <w:bottom w:val="single" w:sz="4" w:space="0" w:color="auto"/>
              <w:right w:val="nil"/>
            </w:tcBorders>
            <w:shd w:val="clear" w:color="auto" w:fill="auto"/>
            <w:vAlign w:val="bottom"/>
            <w:hideMark/>
          </w:tcPr>
          <w:p w14:paraId="6793F73A" w14:textId="77777777" w:rsidR="00BC2ECF" w:rsidRPr="00BC2ECF" w:rsidRDefault="00BC2ECF" w:rsidP="00114B95">
            <w:pPr>
              <w:spacing w:before="60" w:after="60"/>
              <w:jc w:val="right"/>
              <w:rPr>
                <w:rFonts w:cs="Open Sans"/>
                <w:b/>
                <w:bCs/>
                <w:sz w:val="18"/>
                <w:szCs w:val="18"/>
              </w:rPr>
            </w:pPr>
            <w:r w:rsidRPr="00BC2ECF">
              <w:rPr>
                <w:rFonts w:cs="Open Sans"/>
                <w:b/>
                <w:bCs/>
                <w:sz w:val="18"/>
                <w:szCs w:val="18"/>
              </w:rPr>
              <w:t>2020</w:t>
            </w:r>
          </w:p>
          <w:p w14:paraId="32804E01" w14:textId="77777777" w:rsidR="00BC2ECF" w:rsidRPr="00BC2ECF" w:rsidRDefault="00BC2ECF" w:rsidP="00114B95">
            <w:pPr>
              <w:spacing w:before="60" w:after="60"/>
              <w:jc w:val="right"/>
              <w:rPr>
                <w:rFonts w:cs="Open Sans"/>
                <w:b/>
                <w:bCs/>
                <w:sz w:val="18"/>
                <w:szCs w:val="18"/>
              </w:rPr>
            </w:pPr>
            <w:r w:rsidRPr="00BC2ECF">
              <w:rPr>
                <w:rFonts w:cs="Open Sans"/>
                <w:b/>
                <w:bCs/>
                <w:sz w:val="18"/>
                <w:szCs w:val="18"/>
              </w:rPr>
              <w:t>$’000</w:t>
            </w:r>
          </w:p>
        </w:tc>
        <w:tc>
          <w:tcPr>
            <w:tcW w:w="1296" w:type="dxa"/>
            <w:tcBorders>
              <w:top w:val="single" w:sz="4" w:space="0" w:color="auto"/>
              <w:left w:val="nil"/>
              <w:bottom w:val="single" w:sz="4" w:space="0" w:color="auto"/>
              <w:right w:val="nil"/>
            </w:tcBorders>
            <w:shd w:val="clear" w:color="auto" w:fill="auto"/>
            <w:vAlign w:val="bottom"/>
            <w:hideMark/>
          </w:tcPr>
          <w:p w14:paraId="7F3D3F58" w14:textId="77777777" w:rsidR="00BC2ECF" w:rsidRPr="00BC2ECF" w:rsidRDefault="00BC2ECF" w:rsidP="00114B95">
            <w:pPr>
              <w:spacing w:before="60" w:after="60"/>
              <w:jc w:val="right"/>
              <w:rPr>
                <w:rFonts w:cs="Open Sans"/>
                <w:sz w:val="18"/>
                <w:szCs w:val="18"/>
              </w:rPr>
            </w:pPr>
            <w:r w:rsidRPr="00BC2ECF">
              <w:rPr>
                <w:rFonts w:cs="Open Sans"/>
                <w:sz w:val="18"/>
                <w:szCs w:val="18"/>
              </w:rPr>
              <w:t>2019</w:t>
            </w:r>
          </w:p>
          <w:p w14:paraId="6BB42201" w14:textId="77777777" w:rsidR="00BC2ECF" w:rsidRPr="00BC2ECF" w:rsidRDefault="00BC2ECF" w:rsidP="00114B95">
            <w:pPr>
              <w:spacing w:before="60" w:after="60"/>
              <w:jc w:val="right"/>
              <w:rPr>
                <w:rFonts w:cs="Open Sans"/>
                <w:sz w:val="18"/>
                <w:szCs w:val="18"/>
              </w:rPr>
            </w:pPr>
            <w:r w:rsidRPr="00BC2ECF">
              <w:rPr>
                <w:rFonts w:cs="Open Sans"/>
                <w:sz w:val="18"/>
                <w:szCs w:val="18"/>
              </w:rPr>
              <w:t>$’000</w:t>
            </w:r>
          </w:p>
        </w:tc>
      </w:tr>
      <w:tr w:rsidR="00BC2ECF" w:rsidRPr="00BC2ECF" w14:paraId="7C5955AC" w14:textId="77777777" w:rsidTr="00E83BF7">
        <w:trPr>
          <w:trHeight w:val="240"/>
        </w:trPr>
        <w:tc>
          <w:tcPr>
            <w:tcW w:w="7036" w:type="dxa"/>
            <w:tcBorders>
              <w:top w:val="single" w:sz="4" w:space="0" w:color="auto"/>
              <w:left w:val="nil"/>
              <w:right w:val="nil"/>
            </w:tcBorders>
            <w:shd w:val="clear" w:color="auto" w:fill="auto"/>
            <w:noWrap/>
            <w:hideMark/>
          </w:tcPr>
          <w:p w14:paraId="4CABDCB8" w14:textId="77777777" w:rsidR="00BC2ECF" w:rsidRPr="00BC2ECF" w:rsidRDefault="00BC2ECF" w:rsidP="00114B95">
            <w:pPr>
              <w:spacing w:before="60" w:after="60"/>
              <w:rPr>
                <w:rFonts w:cs="Open Sans"/>
                <w:b/>
                <w:bCs/>
                <w:sz w:val="18"/>
                <w:szCs w:val="18"/>
              </w:rPr>
            </w:pPr>
            <w:r w:rsidRPr="00BC2ECF">
              <w:rPr>
                <w:rFonts w:cs="Open Sans"/>
                <w:b/>
                <w:bCs/>
                <w:color w:val="107896"/>
                <w:sz w:val="18"/>
                <w:szCs w:val="18"/>
              </w:rPr>
              <w:t>2.4A: Leases</w:t>
            </w:r>
          </w:p>
        </w:tc>
        <w:tc>
          <w:tcPr>
            <w:tcW w:w="1296" w:type="dxa"/>
            <w:tcBorders>
              <w:top w:val="single" w:sz="4" w:space="0" w:color="auto"/>
              <w:left w:val="nil"/>
              <w:right w:val="nil"/>
            </w:tcBorders>
            <w:shd w:val="clear" w:color="auto" w:fill="auto"/>
            <w:noWrap/>
            <w:vAlign w:val="bottom"/>
            <w:hideMark/>
          </w:tcPr>
          <w:p w14:paraId="783F4D71" w14:textId="77777777" w:rsidR="00BC2ECF" w:rsidRPr="00BC2ECF" w:rsidRDefault="00BC2ECF" w:rsidP="00114B95">
            <w:pPr>
              <w:spacing w:before="60" w:after="60"/>
              <w:rPr>
                <w:rFonts w:cs="Open Sans"/>
                <w:b/>
                <w:bCs/>
                <w:sz w:val="18"/>
                <w:szCs w:val="18"/>
                <w:u w:val="single"/>
              </w:rPr>
            </w:pPr>
          </w:p>
        </w:tc>
        <w:tc>
          <w:tcPr>
            <w:tcW w:w="1296" w:type="dxa"/>
            <w:tcBorders>
              <w:top w:val="single" w:sz="4" w:space="0" w:color="auto"/>
              <w:left w:val="nil"/>
              <w:right w:val="nil"/>
            </w:tcBorders>
            <w:shd w:val="clear" w:color="auto" w:fill="auto"/>
            <w:noWrap/>
            <w:vAlign w:val="bottom"/>
            <w:hideMark/>
          </w:tcPr>
          <w:p w14:paraId="2F8AD6A5" w14:textId="77777777" w:rsidR="00BC2ECF" w:rsidRPr="00BC2ECF" w:rsidRDefault="00BC2ECF" w:rsidP="00114B95">
            <w:pPr>
              <w:spacing w:before="60" w:after="60"/>
              <w:rPr>
                <w:rFonts w:cs="Open Sans"/>
                <w:sz w:val="18"/>
                <w:szCs w:val="18"/>
              </w:rPr>
            </w:pPr>
          </w:p>
        </w:tc>
      </w:tr>
      <w:tr w:rsidR="00BC2ECF" w:rsidRPr="00BC2ECF" w14:paraId="27601DF3" w14:textId="77777777" w:rsidTr="00E83BF7">
        <w:trPr>
          <w:trHeight w:val="240"/>
        </w:trPr>
        <w:tc>
          <w:tcPr>
            <w:tcW w:w="7036" w:type="dxa"/>
            <w:tcBorders>
              <w:top w:val="nil"/>
              <w:left w:val="nil"/>
              <w:bottom w:val="single" w:sz="4" w:space="0" w:color="auto"/>
              <w:right w:val="nil"/>
            </w:tcBorders>
            <w:shd w:val="clear" w:color="auto" w:fill="auto"/>
            <w:vAlign w:val="bottom"/>
            <w:hideMark/>
          </w:tcPr>
          <w:p w14:paraId="0A38B09B" w14:textId="77777777" w:rsidR="00BC2ECF" w:rsidRPr="00BC2ECF" w:rsidRDefault="00BC2ECF" w:rsidP="00114B95">
            <w:pPr>
              <w:spacing w:before="60" w:after="60"/>
              <w:rPr>
                <w:rFonts w:cs="Open Sans"/>
                <w:sz w:val="18"/>
                <w:szCs w:val="18"/>
              </w:rPr>
            </w:pPr>
            <w:r w:rsidRPr="00BC2ECF">
              <w:rPr>
                <w:rFonts w:cs="Open Sans"/>
                <w:sz w:val="18"/>
                <w:szCs w:val="18"/>
              </w:rPr>
              <w:t>Property Lease Liabilities</w:t>
            </w:r>
          </w:p>
        </w:tc>
        <w:tc>
          <w:tcPr>
            <w:tcW w:w="1296" w:type="dxa"/>
            <w:tcBorders>
              <w:top w:val="nil"/>
              <w:left w:val="nil"/>
              <w:bottom w:val="single" w:sz="4" w:space="0" w:color="auto"/>
              <w:right w:val="nil"/>
            </w:tcBorders>
            <w:shd w:val="clear" w:color="auto" w:fill="auto"/>
            <w:noWrap/>
            <w:vAlign w:val="bottom"/>
            <w:hideMark/>
          </w:tcPr>
          <w:p w14:paraId="3BDBED5F" w14:textId="77777777" w:rsidR="00BC2ECF" w:rsidRPr="00BC2ECF" w:rsidRDefault="00BC2ECF" w:rsidP="00114B95">
            <w:pPr>
              <w:spacing w:before="60" w:after="60"/>
              <w:jc w:val="right"/>
              <w:rPr>
                <w:rFonts w:cs="Open Sans"/>
                <w:b/>
                <w:bCs/>
                <w:sz w:val="18"/>
                <w:szCs w:val="18"/>
              </w:rPr>
            </w:pPr>
            <w:r w:rsidRPr="00BC2ECF">
              <w:rPr>
                <w:rFonts w:cs="Open Sans"/>
                <w:b/>
                <w:bCs/>
                <w:sz w:val="18"/>
                <w:szCs w:val="18"/>
              </w:rPr>
              <w:t xml:space="preserve">3,051 </w:t>
            </w:r>
          </w:p>
        </w:tc>
        <w:tc>
          <w:tcPr>
            <w:tcW w:w="1296" w:type="dxa"/>
            <w:tcBorders>
              <w:top w:val="nil"/>
              <w:left w:val="nil"/>
              <w:bottom w:val="single" w:sz="4" w:space="0" w:color="auto"/>
              <w:right w:val="nil"/>
            </w:tcBorders>
            <w:shd w:val="clear" w:color="auto" w:fill="auto"/>
            <w:noWrap/>
            <w:vAlign w:val="bottom"/>
            <w:hideMark/>
          </w:tcPr>
          <w:p w14:paraId="7F2E1ECA" w14:textId="77777777" w:rsidR="00BC2ECF" w:rsidRPr="00BC2ECF" w:rsidRDefault="00BC2ECF" w:rsidP="00114B95">
            <w:pPr>
              <w:spacing w:before="60" w:after="60"/>
              <w:jc w:val="right"/>
              <w:rPr>
                <w:rFonts w:cs="Open Sans"/>
                <w:sz w:val="18"/>
                <w:szCs w:val="18"/>
              </w:rPr>
            </w:pPr>
            <w:r w:rsidRPr="00BC2ECF">
              <w:rPr>
                <w:rFonts w:cs="Open Sans"/>
                <w:sz w:val="18"/>
                <w:szCs w:val="18"/>
              </w:rPr>
              <w:t xml:space="preserve"> -</w:t>
            </w:r>
          </w:p>
        </w:tc>
      </w:tr>
      <w:tr w:rsidR="00BC2ECF" w:rsidRPr="00BC2ECF" w14:paraId="12147135" w14:textId="77777777" w:rsidTr="00E83BF7">
        <w:trPr>
          <w:trHeight w:val="240"/>
        </w:trPr>
        <w:tc>
          <w:tcPr>
            <w:tcW w:w="7036" w:type="dxa"/>
            <w:tcBorders>
              <w:top w:val="single" w:sz="4" w:space="0" w:color="auto"/>
              <w:left w:val="nil"/>
              <w:bottom w:val="single" w:sz="4" w:space="0" w:color="auto"/>
              <w:right w:val="nil"/>
            </w:tcBorders>
            <w:shd w:val="clear" w:color="auto" w:fill="auto"/>
            <w:hideMark/>
          </w:tcPr>
          <w:p w14:paraId="2D69C2C7" w14:textId="77777777" w:rsidR="00BC2ECF" w:rsidRPr="00BC2ECF" w:rsidRDefault="00BC2ECF" w:rsidP="00114B95">
            <w:pPr>
              <w:spacing w:before="60" w:after="60"/>
              <w:rPr>
                <w:rFonts w:cs="Open Sans"/>
                <w:b/>
                <w:bCs/>
                <w:sz w:val="18"/>
                <w:szCs w:val="18"/>
              </w:rPr>
            </w:pPr>
            <w:r w:rsidRPr="00BC2ECF">
              <w:rPr>
                <w:rFonts w:cs="Open Sans"/>
                <w:b/>
                <w:bCs/>
                <w:sz w:val="18"/>
                <w:szCs w:val="18"/>
              </w:rPr>
              <w:t>Total leases</w:t>
            </w:r>
          </w:p>
        </w:tc>
        <w:tc>
          <w:tcPr>
            <w:tcW w:w="1296" w:type="dxa"/>
            <w:tcBorders>
              <w:top w:val="single" w:sz="4" w:space="0" w:color="auto"/>
              <w:left w:val="nil"/>
              <w:bottom w:val="single" w:sz="4" w:space="0" w:color="auto"/>
              <w:right w:val="nil"/>
            </w:tcBorders>
            <w:shd w:val="clear" w:color="auto" w:fill="auto"/>
            <w:noWrap/>
            <w:vAlign w:val="bottom"/>
            <w:hideMark/>
          </w:tcPr>
          <w:p w14:paraId="4D621B6B" w14:textId="77777777" w:rsidR="00BC2ECF" w:rsidRPr="00BC2ECF" w:rsidRDefault="00BC2ECF" w:rsidP="00114B95">
            <w:pPr>
              <w:spacing w:before="60" w:after="60"/>
              <w:jc w:val="right"/>
              <w:rPr>
                <w:rFonts w:cs="Open Sans"/>
                <w:b/>
                <w:bCs/>
                <w:sz w:val="18"/>
                <w:szCs w:val="18"/>
              </w:rPr>
            </w:pPr>
            <w:r w:rsidRPr="00BC2ECF">
              <w:rPr>
                <w:rFonts w:cs="Open Sans"/>
                <w:b/>
                <w:bCs/>
                <w:sz w:val="18"/>
                <w:szCs w:val="18"/>
              </w:rPr>
              <w:t xml:space="preserve">3,051 </w:t>
            </w:r>
          </w:p>
        </w:tc>
        <w:tc>
          <w:tcPr>
            <w:tcW w:w="1296" w:type="dxa"/>
            <w:tcBorders>
              <w:top w:val="single" w:sz="4" w:space="0" w:color="auto"/>
              <w:left w:val="nil"/>
              <w:bottom w:val="single" w:sz="4" w:space="0" w:color="auto"/>
              <w:right w:val="nil"/>
            </w:tcBorders>
            <w:shd w:val="clear" w:color="auto" w:fill="auto"/>
            <w:noWrap/>
            <w:vAlign w:val="bottom"/>
            <w:hideMark/>
          </w:tcPr>
          <w:p w14:paraId="47C2AA84" w14:textId="77777777" w:rsidR="00BC2ECF" w:rsidRPr="00BC2ECF" w:rsidRDefault="00BC2ECF" w:rsidP="00114B95">
            <w:pPr>
              <w:spacing w:before="60" w:after="60"/>
              <w:jc w:val="right"/>
              <w:rPr>
                <w:rFonts w:cs="Open Sans"/>
                <w:sz w:val="18"/>
                <w:szCs w:val="18"/>
              </w:rPr>
            </w:pPr>
            <w:r w:rsidRPr="00BC2ECF">
              <w:rPr>
                <w:rFonts w:cs="Open Sans"/>
                <w:sz w:val="18"/>
                <w:szCs w:val="18"/>
              </w:rPr>
              <w:t xml:space="preserve"> -</w:t>
            </w:r>
          </w:p>
        </w:tc>
      </w:tr>
    </w:tbl>
    <w:p w14:paraId="3547BD45" w14:textId="14A5E311" w:rsidR="00BC2ECF" w:rsidRDefault="00BC2ECF" w:rsidP="00BC2ECF">
      <w:pPr>
        <w:rPr>
          <w:rFonts w:cs="Open Sans"/>
          <w:sz w:val="18"/>
          <w:szCs w:val="18"/>
          <w:lang w:val="en-US"/>
        </w:rPr>
      </w:pPr>
      <w:r w:rsidRPr="00BC2ECF">
        <w:rPr>
          <w:rFonts w:cs="Open Sans"/>
          <w:sz w:val="18"/>
          <w:szCs w:val="18"/>
          <w:lang w:val="en-US"/>
        </w:rPr>
        <w:t>Total cash outflow for leases for the year ended 30 June 2020 was $2.913m</w:t>
      </w:r>
    </w:p>
    <w:p w14:paraId="3B04CFD4" w14:textId="77777777" w:rsidR="00CF7AF9" w:rsidRPr="00BC2ECF" w:rsidRDefault="00CF7AF9" w:rsidP="00BC2ECF">
      <w:pPr>
        <w:rPr>
          <w:rFonts w:cs="Open Sans"/>
          <w:sz w:val="18"/>
          <w:szCs w:val="18"/>
          <w:lang w:val="en-US"/>
        </w:rPr>
      </w:pPr>
    </w:p>
    <w:p w14:paraId="1C34D0B1" w14:textId="77777777" w:rsidR="00BC2ECF" w:rsidRPr="00BC2ECF" w:rsidRDefault="00BC2ECF" w:rsidP="00BC2ECF">
      <w:pPr>
        <w:pStyle w:val="FSHeadingBodyBold"/>
        <w:rPr>
          <w:lang w:val="en-US"/>
        </w:rPr>
      </w:pPr>
      <w:r w:rsidRPr="00BC2ECF">
        <w:t>Accounting Policy</w:t>
      </w:r>
    </w:p>
    <w:p w14:paraId="3136DADD" w14:textId="77777777" w:rsidR="00BC2ECF" w:rsidRPr="00BC2ECF" w:rsidRDefault="00BC2ECF" w:rsidP="00BC2ECF">
      <w:pPr>
        <w:spacing w:after="120"/>
        <w:rPr>
          <w:rFonts w:cs="Open Sans"/>
          <w:sz w:val="18"/>
          <w:szCs w:val="18"/>
          <w:lang w:val="en-US"/>
        </w:rPr>
      </w:pPr>
      <w:r w:rsidRPr="00BC2ECF">
        <w:rPr>
          <w:rFonts w:cs="Open Sans"/>
          <w:sz w:val="18"/>
          <w:szCs w:val="18"/>
        </w:rPr>
        <w:t>Refer Overview section for accounting policy on leases.</w:t>
      </w:r>
    </w:p>
    <w:p w14:paraId="20770B7B" w14:textId="77777777" w:rsidR="00BC2ECF" w:rsidRPr="00CF7AF9" w:rsidRDefault="00BC2ECF" w:rsidP="00CF7AF9">
      <w:pPr>
        <w:pStyle w:val="FSHeading1and11"/>
      </w:pPr>
      <w:bookmarkStart w:id="247" w:name="_Toc52124107"/>
      <w:r w:rsidRPr="00CF7AF9">
        <w:t>2.5 Other Provisions</w:t>
      </w:r>
      <w:bookmarkEnd w:id="247"/>
    </w:p>
    <w:p w14:paraId="12003432" w14:textId="77777777" w:rsidR="00BC2ECF" w:rsidRPr="00BC2ECF" w:rsidRDefault="00BC2ECF" w:rsidP="00BC2ECF">
      <w:pPr>
        <w:spacing w:before="0" w:after="120"/>
        <w:rPr>
          <w:rFonts w:cs="Open Sans"/>
          <w:b/>
          <w:bCs/>
          <w:sz w:val="18"/>
          <w:szCs w:val="18"/>
          <w:lang w:val="en-US"/>
        </w:rPr>
      </w:pPr>
      <w:r w:rsidRPr="00BC2ECF">
        <w:rPr>
          <w:rFonts w:cs="Open Sans"/>
          <w:b/>
          <w:bCs/>
          <w:color w:val="107896"/>
          <w:sz w:val="18"/>
          <w:szCs w:val="18"/>
          <w:lang w:val="en-US"/>
        </w:rPr>
        <w:t>2.5A: Other provisions</w:t>
      </w:r>
    </w:p>
    <w:p w14:paraId="2CDF12B8" w14:textId="77777777" w:rsidR="00BC2ECF" w:rsidRPr="00BC2ECF" w:rsidRDefault="00BC2ECF" w:rsidP="00BC2ECF">
      <w:pPr>
        <w:spacing w:before="0" w:after="120"/>
        <w:rPr>
          <w:rFonts w:cs="Open Sans"/>
          <w:sz w:val="18"/>
          <w:szCs w:val="18"/>
          <w:lang w:val="en-US"/>
        </w:rPr>
      </w:pPr>
      <w:r w:rsidRPr="00BC2ECF">
        <w:rPr>
          <w:rFonts w:cs="Open Sans"/>
          <w:sz w:val="18"/>
          <w:szCs w:val="18"/>
          <w:lang w:val="en-US"/>
        </w:rPr>
        <w:t>The Commission had no other provisions for the period ended 30 June 2020.</w:t>
      </w:r>
    </w:p>
    <w:p w14:paraId="04DDEB4C" w14:textId="77777777" w:rsidR="00BC2ECF" w:rsidRPr="00BC2ECF" w:rsidRDefault="00BC2ECF" w:rsidP="00BC2ECF">
      <w:pPr>
        <w:rPr>
          <w:rFonts w:cs="Open Sans"/>
          <w:sz w:val="18"/>
          <w:szCs w:val="18"/>
          <w:lang w:val="en-US"/>
        </w:rPr>
      </w:pPr>
    </w:p>
    <w:p w14:paraId="50987CE7" w14:textId="77777777" w:rsidR="00BC2ECF" w:rsidRPr="00BC2ECF" w:rsidRDefault="00BC2ECF" w:rsidP="00BC2ECF">
      <w:pPr>
        <w:rPr>
          <w:rFonts w:cs="Open Sans"/>
          <w:sz w:val="18"/>
          <w:szCs w:val="18"/>
          <w:lang w:val="en-US"/>
        </w:rPr>
      </w:pPr>
      <w:r w:rsidRPr="00BC2ECF">
        <w:rPr>
          <w:rFonts w:cs="Open Sans"/>
          <w:sz w:val="18"/>
          <w:szCs w:val="18"/>
          <w:lang w:val="en-US"/>
        </w:rPr>
        <w:br w:type="page"/>
      </w:r>
    </w:p>
    <w:p w14:paraId="04FC8FE6" w14:textId="77777777" w:rsidR="00BC2ECF" w:rsidRPr="00114B95" w:rsidRDefault="00BC2ECF" w:rsidP="00114B95">
      <w:pPr>
        <w:pStyle w:val="FSHeading1and11"/>
      </w:pPr>
      <w:bookmarkStart w:id="248" w:name="_Toc52124108"/>
      <w:r w:rsidRPr="00114B95">
        <w:t>3. Funding</w:t>
      </w:r>
      <w:bookmarkEnd w:id="248"/>
    </w:p>
    <w:p w14:paraId="68292632" w14:textId="77777777" w:rsidR="00BC2ECF" w:rsidRPr="00BC2ECF" w:rsidRDefault="00BC2ECF" w:rsidP="00BC2ECF">
      <w:pPr>
        <w:rPr>
          <w:rFonts w:cs="Open Sans"/>
          <w:sz w:val="18"/>
          <w:szCs w:val="18"/>
        </w:rPr>
      </w:pPr>
      <w:r w:rsidRPr="00BC2ECF">
        <w:rPr>
          <w:rFonts w:cs="Open Sans"/>
          <w:sz w:val="18"/>
          <w:szCs w:val="18"/>
        </w:rPr>
        <w:t>This section identifies the Australian Human Rights Commission funding structure.</w:t>
      </w:r>
    </w:p>
    <w:p w14:paraId="0DAB3C7C" w14:textId="77777777" w:rsidR="00BC2ECF" w:rsidRPr="00114B95" w:rsidRDefault="00BC2ECF" w:rsidP="00114B95">
      <w:pPr>
        <w:pStyle w:val="FSHeading1and11"/>
      </w:pPr>
      <w:bookmarkStart w:id="249" w:name="_Toc52124109"/>
      <w:r w:rsidRPr="00114B95">
        <w:t>3.1 Corporate Commonwealth Entity Payment</w:t>
      </w:r>
      <w:bookmarkEnd w:id="249"/>
    </w:p>
    <w:tbl>
      <w:tblPr>
        <w:tblStyle w:val="TableGrid"/>
        <w:tblW w:w="0" w:type="auto"/>
        <w:tblLook w:val="04A0" w:firstRow="1" w:lastRow="0" w:firstColumn="1" w:lastColumn="0" w:noHBand="0" w:noVBand="1"/>
      </w:tblPr>
      <w:tblGrid>
        <w:gridCol w:w="9060"/>
      </w:tblGrid>
      <w:tr w:rsidR="00BC2ECF" w:rsidRPr="00BC2ECF" w14:paraId="068737DD" w14:textId="77777777" w:rsidTr="00E83BF7">
        <w:tc>
          <w:tcPr>
            <w:tcW w:w="9628" w:type="dxa"/>
            <w:tcBorders>
              <w:top w:val="single" w:sz="4" w:space="0" w:color="auto"/>
            </w:tcBorders>
          </w:tcPr>
          <w:p w14:paraId="7D3C1F3C" w14:textId="77777777" w:rsidR="00BC2ECF" w:rsidRPr="00BC2ECF" w:rsidRDefault="00BC2ECF" w:rsidP="00114B95">
            <w:pPr>
              <w:spacing w:before="60" w:after="60"/>
              <w:rPr>
                <w:rFonts w:cs="Open Sans"/>
                <w:b/>
                <w:bCs/>
                <w:color w:val="107896"/>
                <w:sz w:val="18"/>
                <w:szCs w:val="18"/>
                <w:lang w:val="en-US"/>
              </w:rPr>
            </w:pPr>
            <w:r w:rsidRPr="00BC2ECF">
              <w:rPr>
                <w:rFonts w:cs="Open Sans"/>
                <w:b/>
                <w:bCs/>
                <w:color w:val="107896"/>
                <w:sz w:val="18"/>
                <w:szCs w:val="18"/>
                <w:lang w:val="en-US"/>
              </w:rPr>
              <w:t>3.1A: Annual Corporate Commonwealth Entity Payment ('Recoverable GST exclusive')</w:t>
            </w:r>
          </w:p>
        </w:tc>
      </w:tr>
      <w:tr w:rsidR="00BC2ECF" w:rsidRPr="00BC2ECF" w14:paraId="4277FF15" w14:textId="77777777" w:rsidTr="00E83BF7">
        <w:tc>
          <w:tcPr>
            <w:tcW w:w="9628" w:type="dxa"/>
          </w:tcPr>
          <w:p w14:paraId="0C76BE87" w14:textId="77777777" w:rsidR="00BC2ECF" w:rsidRPr="00BC2ECF" w:rsidRDefault="00BC2ECF" w:rsidP="00114B95">
            <w:pPr>
              <w:spacing w:before="60" w:after="60"/>
              <w:rPr>
                <w:rFonts w:cs="Open Sans"/>
                <w:b/>
                <w:bCs/>
                <w:color w:val="000000"/>
                <w:sz w:val="18"/>
                <w:szCs w:val="18"/>
                <w:lang w:val="en-US"/>
              </w:rPr>
            </w:pPr>
            <w:r w:rsidRPr="00BC2ECF">
              <w:rPr>
                <w:rFonts w:cs="Open Sans"/>
                <w:b/>
                <w:bCs/>
                <w:color w:val="000000"/>
                <w:sz w:val="18"/>
                <w:szCs w:val="18"/>
                <w:lang w:val="en-US"/>
              </w:rPr>
              <w:t>Annual Corporate Commonwealth Entity Payment for 2020</w:t>
            </w:r>
          </w:p>
        </w:tc>
      </w:tr>
      <w:tr w:rsidR="00BC2ECF" w:rsidRPr="00BC2ECF" w14:paraId="5A8D0CE2" w14:textId="77777777" w:rsidTr="00E83BF7">
        <w:tc>
          <w:tcPr>
            <w:tcW w:w="9628" w:type="dxa"/>
          </w:tcPr>
          <w:p w14:paraId="1081B1C2" w14:textId="77777777" w:rsidR="00BC2ECF" w:rsidRPr="00BC2ECF" w:rsidRDefault="00BC2ECF" w:rsidP="00114B95">
            <w:pPr>
              <w:spacing w:before="60" w:after="60"/>
              <w:rPr>
                <w:rFonts w:cs="Open Sans"/>
                <w:color w:val="000000"/>
                <w:sz w:val="18"/>
                <w:szCs w:val="18"/>
                <w:lang w:val="en-US"/>
              </w:rPr>
            </w:pPr>
            <w:r w:rsidRPr="00BC2ECF">
              <w:rPr>
                <w:rFonts w:cs="Open Sans"/>
                <w:color w:val="000000"/>
                <w:sz w:val="18"/>
                <w:szCs w:val="18"/>
                <w:lang w:val="en-US"/>
              </w:rPr>
              <w:t>The Commission's funding is received through a grant from the Attorney-General's Department.</w:t>
            </w:r>
          </w:p>
        </w:tc>
      </w:tr>
      <w:tr w:rsidR="00BC2ECF" w:rsidRPr="00BC2ECF" w14:paraId="195B1150" w14:textId="77777777" w:rsidTr="00E83BF7">
        <w:tc>
          <w:tcPr>
            <w:tcW w:w="9628" w:type="dxa"/>
            <w:tcBorders>
              <w:bottom w:val="single" w:sz="4" w:space="0" w:color="auto"/>
            </w:tcBorders>
          </w:tcPr>
          <w:p w14:paraId="703416C9" w14:textId="77777777" w:rsidR="00BC2ECF" w:rsidRPr="00BC2ECF" w:rsidRDefault="00BC2ECF" w:rsidP="00114B95">
            <w:pPr>
              <w:spacing w:before="60" w:after="60"/>
              <w:rPr>
                <w:rFonts w:cs="Open Sans"/>
                <w:color w:val="000000"/>
                <w:sz w:val="18"/>
                <w:szCs w:val="18"/>
              </w:rPr>
            </w:pPr>
            <w:r w:rsidRPr="00BC2ECF">
              <w:rPr>
                <w:rFonts w:cs="Open Sans"/>
                <w:color w:val="000000"/>
                <w:sz w:val="18"/>
                <w:szCs w:val="18"/>
              </w:rPr>
              <w:t>Refer to Note 1.2F.</w:t>
            </w:r>
          </w:p>
        </w:tc>
      </w:tr>
    </w:tbl>
    <w:p w14:paraId="55B3D9F1" w14:textId="77777777" w:rsidR="00BC2ECF" w:rsidRPr="00BC2ECF" w:rsidRDefault="00BC2ECF" w:rsidP="00BC2ECF">
      <w:pPr>
        <w:rPr>
          <w:rFonts w:cs="Open Sans"/>
          <w:sz w:val="18"/>
          <w:szCs w:val="18"/>
          <w:lang w:val="en-US"/>
        </w:rPr>
      </w:pPr>
    </w:p>
    <w:p w14:paraId="6FBCCF02" w14:textId="77777777" w:rsidR="00BC2ECF" w:rsidRPr="00BC2ECF" w:rsidRDefault="00BC2ECF" w:rsidP="00BC2ECF">
      <w:pPr>
        <w:rPr>
          <w:rFonts w:cs="Open Sans"/>
          <w:sz w:val="18"/>
          <w:szCs w:val="18"/>
          <w:lang w:val="en-US"/>
        </w:rPr>
      </w:pPr>
      <w:r w:rsidRPr="00BC2ECF">
        <w:rPr>
          <w:rFonts w:cs="Open Sans"/>
          <w:sz w:val="18"/>
          <w:szCs w:val="18"/>
          <w:lang w:val="en-US"/>
        </w:rPr>
        <w:br w:type="page"/>
      </w:r>
    </w:p>
    <w:p w14:paraId="395E8579" w14:textId="77777777" w:rsidR="00BC2ECF" w:rsidRPr="00BC2ECF" w:rsidRDefault="00BC2ECF" w:rsidP="00BC2ECF">
      <w:pPr>
        <w:pStyle w:val="FSHeading1and11"/>
      </w:pPr>
      <w:bookmarkStart w:id="250" w:name="_Toc52124110"/>
      <w:r w:rsidRPr="00BC2ECF">
        <w:t>4. People and relationships</w:t>
      </w:r>
      <w:bookmarkEnd w:id="250"/>
    </w:p>
    <w:p w14:paraId="7A3355A2" w14:textId="77777777" w:rsidR="00BC2ECF" w:rsidRPr="00BC2ECF" w:rsidRDefault="00BC2ECF" w:rsidP="00BC2ECF">
      <w:pPr>
        <w:rPr>
          <w:rFonts w:cs="Open Sans"/>
          <w:sz w:val="18"/>
          <w:szCs w:val="18"/>
        </w:rPr>
      </w:pPr>
      <w:r w:rsidRPr="00BC2ECF">
        <w:rPr>
          <w:rFonts w:cs="Open Sans"/>
          <w:sz w:val="18"/>
          <w:szCs w:val="18"/>
        </w:rPr>
        <w:t>This section describes a range of employment and post employment benefits provided to our people and our relationships with other key people.</w:t>
      </w:r>
    </w:p>
    <w:p w14:paraId="1E693086" w14:textId="77777777" w:rsidR="00BC2ECF" w:rsidRPr="00BC2ECF" w:rsidRDefault="00BC2ECF" w:rsidP="00BC2ECF">
      <w:pPr>
        <w:pStyle w:val="FSHeading1and11"/>
      </w:pPr>
      <w:bookmarkStart w:id="251" w:name="_Toc52124111"/>
      <w:r w:rsidRPr="00BC2ECF">
        <w:t>4.1 Employee Provisions</w:t>
      </w:r>
      <w:bookmarkEnd w:id="251"/>
    </w:p>
    <w:tbl>
      <w:tblPr>
        <w:tblW w:w="9328" w:type="dxa"/>
        <w:tblCellMar>
          <w:left w:w="70" w:type="dxa"/>
          <w:right w:w="70" w:type="dxa"/>
        </w:tblCellMar>
        <w:tblLook w:val="04A0" w:firstRow="1" w:lastRow="0" w:firstColumn="1" w:lastColumn="0" w:noHBand="0" w:noVBand="1"/>
      </w:tblPr>
      <w:tblGrid>
        <w:gridCol w:w="6776"/>
        <w:gridCol w:w="1276"/>
        <w:gridCol w:w="1276"/>
      </w:tblGrid>
      <w:tr w:rsidR="00BC2ECF" w:rsidRPr="00BC2ECF" w14:paraId="60122311" w14:textId="77777777" w:rsidTr="00E83BF7">
        <w:trPr>
          <w:trHeight w:val="740"/>
        </w:trPr>
        <w:tc>
          <w:tcPr>
            <w:tcW w:w="6776" w:type="dxa"/>
            <w:tcBorders>
              <w:top w:val="single" w:sz="4" w:space="0" w:color="auto"/>
              <w:left w:val="nil"/>
              <w:bottom w:val="single" w:sz="18" w:space="0" w:color="auto"/>
              <w:right w:val="nil"/>
            </w:tcBorders>
            <w:shd w:val="clear" w:color="auto" w:fill="auto"/>
            <w:vAlign w:val="bottom"/>
            <w:hideMark/>
          </w:tcPr>
          <w:p w14:paraId="44774425" w14:textId="77777777" w:rsidR="00BC2ECF" w:rsidRPr="00BC2ECF" w:rsidRDefault="00BC2ECF" w:rsidP="00BC2ECF">
            <w:pPr>
              <w:spacing w:before="60" w:after="60"/>
              <w:rPr>
                <w:rFonts w:cs="Open Sans"/>
                <w:sz w:val="18"/>
                <w:szCs w:val="18"/>
              </w:rPr>
            </w:pPr>
          </w:p>
        </w:tc>
        <w:tc>
          <w:tcPr>
            <w:tcW w:w="1276" w:type="dxa"/>
            <w:tcBorders>
              <w:top w:val="single" w:sz="4" w:space="0" w:color="auto"/>
              <w:left w:val="nil"/>
              <w:bottom w:val="single" w:sz="18" w:space="0" w:color="auto"/>
              <w:right w:val="nil"/>
            </w:tcBorders>
            <w:shd w:val="clear" w:color="auto" w:fill="auto"/>
            <w:vAlign w:val="bottom"/>
            <w:hideMark/>
          </w:tcPr>
          <w:p w14:paraId="2E7E1383" w14:textId="77777777" w:rsidR="00BC2ECF" w:rsidRPr="00BC2ECF" w:rsidRDefault="00BC2ECF" w:rsidP="00BC2ECF">
            <w:pPr>
              <w:spacing w:before="60" w:after="60"/>
              <w:jc w:val="right"/>
              <w:rPr>
                <w:rFonts w:cs="Open Sans"/>
                <w:b/>
                <w:bCs/>
                <w:sz w:val="18"/>
                <w:szCs w:val="18"/>
              </w:rPr>
            </w:pPr>
            <w:r w:rsidRPr="00BC2ECF">
              <w:rPr>
                <w:rFonts w:cs="Open Sans"/>
                <w:b/>
                <w:bCs/>
                <w:sz w:val="18"/>
                <w:szCs w:val="18"/>
              </w:rPr>
              <w:t>2020</w:t>
            </w:r>
          </w:p>
          <w:p w14:paraId="35BF5ACA" w14:textId="77777777" w:rsidR="00BC2ECF" w:rsidRPr="00BC2ECF" w:rsidRDefault="00BC2ECF" w:rsidP="00BC2ECF">
            <w:pPr>
              <w:spacing w:before="60" w:after="60"/>
              <w:jc w:val="right"/>
              <w:rPr>
                <w:rFonts w:cs="Open Sans"/>
                <w:b/>
                <w:bCs/>
                <w:sz w:val="18"/>
                <w:szCs w:val="18"/>
              </w:rPr>
            </w:pPr>
            <w:r w:rsidRPr="00BC2ECF">
              <w:rPr>
                <w:rFonts w:cs="Open Sans"/>
                <w:b/>
                <w:bCs/>
                <w:sz w:val="18"/>
                <w:szCs w:val="18"/>
              </w:rPr>
              <w:t>$’000</w:t>
            </w:r>
          </w:p>
        </w:tc>
        <w:tc>
          <w:tcPr>
            <w:tcW w:w="1276" w:type="dxa"/>
            <w:tcBorders>
              <w:top w:val="single" w:sz="4" w:space="0" w:color="auto"/>
              <w:left w:val="nil"/>
              <w:bottom w:val="single" w:sz="18" w:space="0" w:color="auto"/>
              <w:right w:val="nil"/>
            </w:tcBorders>
            <w:shd w:val="clear" w:color="auto" w:fill="auto"/>
            <w:vAlign w:val="bottom"/>
            <w:hideMark/>
          </w:tcPr>
          <w:p w14:paraId="090AB4D4" w14:textId="77777777" w:rsidR="00BC2ECF" w:rsidRPr="00BC2ECF" w:rsidRDefault="00BC2ECF" w:rsidP="00BC2ECF">
            <w:pPr>
              <w:spacing w:before="60" w:after="60"/>
              <w:jc w:val="right"/>
              <w:rPr>
                <w:rFonts w:cs="Open Sans"/>
                <w:sz w:val="18"/>
                <w:szCs w:val="18"/>
              </w:rPr>
            </w:pPr>
            <w:r w:rsidRPr="00BC2ECF">
              <w:rPr>
                <w:rFonts w:cs="Open Sans"/>
                <w:sz w:val="18"/>
                <w:szCs w:val="18"/>
              </w:rPr>
              <w:t>2019</w:t>
            </w:r>
          </w:p>
          <w:p w14:paraId="7AC7DA64" w14:textId="77777777" w:rsidR="00BC2ECF" w:rsidRPr="00BC2ECF" w:rsidRDefault="00BC2ECF" w:rsidP="00BC2ECF">
            <w:pPr>
              <w:spacing w:before="60" w:after="60"/>
              <w:jc w:val="right"/>
              <w:rPr>
                <w:rFonts w:cs="Open Sans"/>
                <w:sz w:val="18"/>
                <w:szCs w:val="18"/>
              </w:rPr>
            </w:pPr>
            <w:r w:rsidRPr="00BC2ECF">
              <w:rPr>
                <w:rFonts w:cs="Open Sans"/>
                <w:sz w:val="18"/>
                <w:szCs w:val="18"/>
              </w:rPr>
              <w:t>$’000</w:t>
            </w:r>
          </w:p>
        </w:tc>
      </w:tr>
      <w:tr w:rsidR="00BC2ECF" w:rsidRPr="00BC2ECF" w14:paraId="27DDF420" w14:textId="77777777" w:rsidTr="00E83BF7">
        <w:trPr>
          <w:trHeight w:val="255"/>
        </w:trPr>
        <w:tc>
          <w:tcPr>
            <w:tcW w:w="9328" w:type="dxa"/>
            <w:gridSpan w:val="3"/>
            <w:tcBorders>
              <w:top w:val="single" w:sz="18" w:space="0" w:color="auto"/>
              <w:left w:val="nil"/>
              <w:bottom w:val="nil"/>
              <w:right w:val="nil"/>
            </w:tcBorders>
            <w:shd w:val="clear" w:color="auto" w:fill="auto"/>
            <w:hideMark/>
          </w:tcPr>
          <w:p w14:paraId="32D81D04" w14:textId="77777777" w:rsidR="00BC2ECF" w:rsidRPr="00BC2ECF" w:rsidRDefault="00BC2ECF" w:rsidP="00BC2ECF">
            <w:pPr>
              <w:spacing w:before="60" w:after="60"/>
              <w:jc w:val="right"/>
              <w:rPr>
                <w:rFonts w:cs="Open Sans"/>
                <w:sz w:val="18"/>
                <w:szCs w:val="18"/>
              </w:rPr>
            </w:pPr>
          </w:p>
        </w:tc>
      </w:tr>
      <w:tr w:rsidR="00BC2ECF" w:rsidRPr="00BC2ECF" w14:paraId="6175C1B5" w14:textId="77777777" w:rsidTr="00E83BF7">
        <w:trPr>
          <w:trHeight w:val="255"/>
        </w:trPr>
        <w:tc>
          <w:tcPr>
            <w:tcW w:w="6776" w:type="dxa"/>
            <w:tcBorders>
              <w:top w:val="nil"/>
              <w:left w:val="nil"/>
              <w:bottom w:val="nil"/>
              <w:right w:val="nil"/>
            </w:tcBorders>
            <w:shd w:val="clear" w:color="auto" w:fill="auto"/>
            <w:noWrap/>
            <w:vAlign w:val="bottom"/>
            <w:hideMark/>
          </w:tcPr>
          <w:p w14:paraId="08EB4905" w14:textId="77777777" w:rsidR="00BC2ECF" w:rsidRPr="00BC2ECF" w:rsidRDefault="00BC2ECF" w:rsidP="00BC2ECF">
            <w:pPr>
              <w:spacing w:before="60" w:after="60"/>
              <w:rPr>
                <w:rFonts w:cs="Open Sans"/>
                <w:b/>
                <w:bCs/>
                <w:sz w:val="18"/>
                <w:szCs w:val="18"/>
              </w:rPr>
            </w:pPr>
            <w:r w:rsidRPr="00BC2ECF">
              <w:rPr>
                <w:rFonts w:cs="Open Sans"/>
                <w:b/>
                <w:bCs/>
                <w:color w:val="107896"/>
                <w:sz w:val="18"/>
                <w:szCs w:val="18"/>
              </w:rPr>
              <w:t>4.1A: Employee provisions</w:t>
            </w:r>
          </w:p>
        </w:tc>
        <w:tc>
          <w:tcPr>
            <w:tcW w:w="1276" w:type="dxa"/>
            <w:tcBorders>
              <w:top w:val="nil"/>
              <w:left w:val="nil"/>
              <w:bottom w:val="nil"/>
              <w:right w:val="nil"/>
            </w:tcBorders>
            <w:shd w:val="clear" w:color="auto" w:fill="auto"/>
            <w:hideMark/>
          </w:tcPr>
          <w:p w14:paraId="455CECAE" w14:textId="77777777" w:rsidR="00BC2ECF" w:rsidRPr="00BC2ECF" w:rsidRDefault="00BC2ECF" w:rsidP="00BC2ECF">
            <w:pPr>
              <w:spacing w:before="60" w:after="60"/>
              <w:rPr>
                <w:rFonts w:cs="Open Sans"/>
                <w:b/>
                <w:bCs/>
                <w:sz w:val="18"/>
                <w:szCs w:val="18"/>
                <w:u w:val="single"/>
              </w:rPr>
            </w:pPr>
          </w:p>
        </w:tc>
        <w:tc>
          <w:tcPr>
            <w:tcW w:w="1276" w:type="dxa"/>
            <w:tcBorders>
              <w:top w:val="nil"/>
              <w:left w:val="nil"/>
              <w:bottom w:val="nil"/>
              <w:right w:val="nil"/>
            </w:tcBorders>
            <w:shd w:val="clear" w:color="auto" w:fill="auto"/>
            <w:hideMark/>
          </w:tcPr>
          <w:p w14:paraId="18F09AF7" w14:textId="77777777" w:rsidR="00BC2ECF" w:rsidRPr="00BC2ECF" w:rsidRDefault="00BC2ECF" w:rsidP="00BC2ECF">
            <w:pPr>
              <w:spacing w:before="60" w:after="60"/>
              <w:jc w:val="right"/>
              <w:rPr>
                <w:rFonts w:cs="Open Sans"/>
                <w:sz w:val="18"/>
                <w:szCs w:val="18"/>
              </w:rPr>
            </w:pPr>
          </w:p>
        </w:tc>
      </w:tr>
      <w:tr w:rsidR="00BC2ECF" w:rsidRPr="00BC2ECF" w14:paraId="390ADFA1" w14:textId="77777777" w:rsidTr="00E83BF7">
        <w:trPr>
          <w:trHeight w:val="255"/>
        </w:trPr>
        <w:tc>
          <w:tcPr>
            <w:tcW w:w="6776" w:type="dxa"/>
            <w:tcBorders>
              <w:top w:val="nil"/>
              <w:left w:val="nil"/>
              <w:right w:val="nil"/>
            </w:tcBorders>
            <w:shd w:val="clear" w:color="auto" w:fill="auto"/>
            <w:hideMark/>
          </w:tcPr>
          <w:p w14:paraId="7D951DA2" w14:textId="77777777" w:rsidR="00BC2ECF" w:rsidRPr="00BC2ECF" w:rsidRDefault="00BC2ECF" w:rsidP="00BC2ECF">
            <w:pPr>
              <w:spacing w:before="60" w:after="60"/>
              <w:rPr>
                <w:rFonts w:cs="Open Sans"/>
                <w:sz w:val="18"/>
                <w:szCs w:val="18"/>
              </w:rPr>
            </w:pPr>
            <w:r w:rsidRPr="00BC2ECF">
              <w:rPr>
                <w:rFonts w:cs="Open Sans"/>
                <w:sz w:val="18"/>
                <w:szCs w:val="18"/>
              </w:rPr>
              <w:t>Leave</w:t>
            </w:r>
          </w:p>
        </w:tc>
        <w:tc>
          <w:tcPr>
            <w:tcW w:w="1276" w:type="dxa"/>
            <w:tcBorders>
              <w:top w:val="nil"/>
              <w:left w:val="nil"/>
              <w:right w:val="nil"/>
            </w:tcBorders>
            <w:shd w:val="clear" w:color="auto" w:fill="auto"/>
            <w:noWrap/>
            <w:vAlign w:val="bottom"/>
            <w:hideMark/>
          </w:tcPr>
          <w:p w14:paraId="5C9ECABC" w14:textId="77777777" w:rsidR="00BC2ECF" w:rsidRPr="00BC2ECF" w:rsidRDefault="00BC2ECF" w:rsidP="00BC2ECF">
            <w:pPr>
              <w:spacing w:before="60" w:after="60"/>
              <w:jc w:val="right"/>
              <w:rPr>
                <w:rFonts w:cs="Open Sans"/>
                <w:b/>
                <w:bCs/>
                <w:sz w:val="18"/>
                <w:szCs w:val="18"/>
              </w:rPr>
            </w:pPr>
            <w:r w:rsidRPr="00BC2ECF">
              <w:rPr>
                <w:rFonts w:cs="Open Sans"/>
                <w:b/>
                <w:bCs/>
                <w:sz w:val="18"/>
                <w:szCs w:val="18"/>
              </w:rPr>
              <w:t xml:space="preserve">4,069 </w:t>
            </w:r>
          </w:p>
        </w:tc>
        <w:tc>
          <w:tcPr>
            <w:tcW w:w="1276" w:type="dxa"/>
            <w:tcBorders>
              <w:top w:val="nil"/>
              <w:left w:val="nil"/>
              <w:right w:val="nil"/>
            </w:tcBorders>
            <w:shd w:val="clear" w:color="auto" w:fill="auto"/>
            <w:noWrap/>
            <w:vAlign w:val="bottom"/>
            <w:hideMark/>
          </w:tcPr>
          <w:p w14:paraId="52D463F0" w14:textId="77777777" w:rsidR="00BC2ECF" w:rsidRPr="00BC2ECF" w:rsidRDefault="00BC2ECF" w:rsidP="00BC2ECF">
            <w:pPr>
              <w:spacing w:before="60" w:after="60"/>
              <w:jc w:val="right"/>
              <w:rPr>
                <w:rFonts w:cs="Open Sans"/>
                <w:sz w:val="18"/>
                <w:szCs w:val="18"/>
              </w:rPr>
            </w:pPr>
            <w:r w:rsidRPr="00BC2ECF">
              <w:rPr>
                <w:rFonts w:cs="Open Sans"/>
                <w:sz w:val="18"/>
                <w:szCs w:val="18"/>
              </w:rPr>
              <w:t xml:space="preserve">3,589 </w:t>
            </w:r>
          </w:p>
        </w:tc>
      </w:tr>
      <w:tr w:rsidR="00BC2ECF" w:rsidRPr="00BC2ECF" w14:paraId="5CE56EA5" w14:textId="77777777" w:rsidTr="00E83BF7">
        <w:trPr>
          <w:trHeight w:val="255"/>
        </w:trPr>
        <w:tc>
          <w:tcPr>
            <w:tcW w:w="6776" w:type="dxa"/>
            <w:tcBorders>
              <w:top w:val="nil"/>
              <w:left w:val="nil"/>
              <w:bottom w:val="single" w:sz="4" w:space="0" w:color="auto"/>
              <w:right w:val="nil"/>
            </w:tcBorders>
            <w:shd w:val="clear" w:color="auto" w:fill="auto"/>
            <w:hideMark/>
          </w:tcPr>
          <w:p w14:paraId="7131FD79" w14:textId="77777777" w:rsidR="00BC2ECF" w:rsidRPr="00BC2ECF" w:rsidRDefault="00BC2ECF" w:rsidP="00BC2ECF">
            <w:pPr>
              <w:spacing w:before="60" w:after="60"/>
              <w:rPr>
                <w:rFonts w:cs="Open Sans"/>
                <w:sz w:val="18"/>
                <w:szCs w:val="18"/>
              </w:rPr>
            </w:pPr>
            <w:r w:rsidRPr="00BC2ECF">
              <w:rPr>
                <w:rFonts w:cs="Open Sans"/>
                <w:sz w:val="18"/>
                <w:szCs w:val="18"/>
              </w:rPr>
              <w:t>Separations and redundancies</w:t>
            </w:r>
          </w:p>
        </w:tc>
        <w:tc>
          <w:tcPr>
            <w:tcW w:w="1276" w:type="dxa"/>
            <w:tcBorders>
              <w:top w:val="nil"/>
              <w:left w:val="nil"/>
              <w:bottom w:val="single" w:sz="4" w:space="0" w:color="auto"/>
              <w:right w:val="nil"/>
            </w:tcBorders>
            <w:shd w:val="clear" w:color="auto" w:fill="auto"/>
            <w:noWrap/>
            <w:vAlign w:val="bottom"/>
            <w:hideMark/>
          </w:tcPr>
          <w:p w14:paraId="25D610EE" w14:textId="77777777" w:rsidR="00BC2ECF" w:rsidRPr="00BC2ECF" w:rsidRDefault="00BC2ECF" w:rsidP="00BC2ECF">
            <w:pPr>
              <w:spacing w:before="60" w:after="60"/>
              <w:jc w:val="right"/>
              <w:rPr>
                <w:rFonts w:cs="Open Sans"/>
                <w:b/>
                <w:bCs/>
                <w:sz w:val="18"/>
                <w:szCs w:val="18"/>
              </w:rPr>
            </w:pPr>
            <w:r w:rsidRPr="00BC2ECF">
              <w:rPr>
                <w:rFonts w:cs="Open Sans"/>
                <w:b/>
                <w:bCs/>
                <w:sz w:val="18"/>
                <w:szCs w:val="18"/>
              </w:rPr>
              <w:t xml:space="preserve"> -</w:t>
            </w:r>
          </w:p>
        </w:tc>
        <w:tc>
          <w:tcPr>
            <w:tcW w:w="1276" w:type="dxa"/>
            <w:tcBorders>
              <w:top w:val="nil"/>
              <w:left w:val="nil"/>
              <w:bottom w:val="single" w:sz="4" w:space="0" w:color="auto"/>
              <w:right w:val="nil"/>
            </w:tcBorders>
            <w:shd w:val="clear" w:color="auto" w:fill="auto"/>
            <w:noWrap/>
            <w:vAlign w:val="bottom"/>
            <w:hideMark/>
          </w:tcPr>
          <w:p w14:paraId="20544B9C" w14:textId="77777777" w:rsidR="00BC2ECF" w:rsidRPr="00BC2ECF" w:rsidRDefault="00BC2ECF" w:rsidP="00BC2ECF">
            <w:pPr>
              <w:spacing w:before="60" w:after="60"/>
              <w:jc w:val="right"/>
              <w:rPr>
                <w:rFonts w:cs="Open Sans"/>
                <w:sz w:val="18"/>
                <w:szCs w:val="18"/>
              </w:rPr>
            </w:pPr>
            <w:r w:rsidRPr="00BC2ECF">
              <w:rPr>
                <w:rFonts w:cs="Open Sans"/>
                <w:sz w:val="18"/>
                <w:szCs w:val="18"/>
              </w:rPr>
              <w:t xml:space="preserve">88 </w:t>
            </w:r>
          </w:p>
        </w:tc>
      </w:tr>
      <w:tr w:rsidR="00BC2ECF" w:rsidRPr="00BC2ECF" w14:paraId="44563B38" w14:textId="77777777" w:rsidTr="00E83BF7">
        <w:trPr>
          <w:trHeight w:val="260"/>
        </w:trPr>
        <w:tc>
          <w:tcPr>
            <w:tcW w:w="6776" w:type="dxa"/>
            <w:tcBorders>
              <w:top w:val="single" w:sz="4" w:space="0" w:color="auto"/>
              <w:left w:val="nil"/>
              <w:bottom w:val="single" w:sz="4" w:space="0" w:color="auto"/>
              <w:right w:val="nil"/>
            </w:tcBorders>
            <w:shd w:val="clear" w:color="auto" w:fill="auto"/>
            <w:noWrap/>
            <w:vAlign w:val="center"/>
            <w:hideMark/>
          </w:tcPr>
          <w:p w14:paraId="68D29B03" w14:textId="77777777" w:rsidR="00BC2ECF" w:rsidRPr="00BC2ECF" w:rsidRDefault="00BC2ECF" w:rsidP="00BC2ECF">
            <w:pPr>
              <w:spacing w:before="60" w:after="60"/>
              <w:rPr>
                <w:rFonts w:cs="Open Sans"/>
                <w:b/>
                <w:bCs/>
                <w:sz w:val="18"/>
                <w:szCs w:val="18"/>
              </w:rPr>
            </w:pPr>
            <w:r w:rsidRPr="00BC2ECF">
              <w:rPr>
                <w:rFonts w:cs="Open Sans"/>
                <w:b/>
                <w:bCs/>
                <w:sz w:val="18"/>
                <w:szCs w:val="18"/>
              </w:rPr>
              <w:t>Total employee provisions</w:t>
            </w:r>
          </w:p>
        </w:tc>
        <w:tc>
          <w:tcPr>
            <w:tcW w:w="1276" w:type="dxa"/>
            <w:tcBorders>
              <w:top w:val="single" w:sz="4" w:space="0" w:color="auto"/>
              <w:left w:val="nil"/>
              <w:bottom w:val="single" w:sz="4" w:space="0" w:color="auto"/>
              <w:right w:val="nil"/>
            </w:tcBorders>
            <w:shd w:val="clear" w:color="auto" w:fill="auto"/>
            <w:noWrap/>
            <w:vAlign w:val="bottom"/>
            <w:hideMark/>
          </w:tcPr>
          <w:p w14:paraId="7291B195" w14:textId="77777777" w:rsidR="00BC2ECF" w:rsidRPr="00BC2ECF" w:rsidRDefault="00BC2ECF" w:rsidP="00BC2ECF">
            <w:pPr>
              <w:spacing w:before="60" w:after="60"/>
              <w:jc w:val="right"/>
              <w:rPr>
                <w:rFonts w:cs="Open Sans"/>
                <w:b/>
                <w:bCs/>
                <w:sz w:val="18"/>
                <w:szCs w:val="18"/>
              </w:rPr>
            </w:pPr>
            <w:r w:rsidRPr="00BC2ECF">
              <w:rPr>
                <w:rFonts w:cs="Open Sans"/>
                <w:b/>
                <w:bCs/>
                <w:sz w:val="18"/>
                <w:szCs w:val="18"/>
              </w:rPr>
              <w:t xml:space="preserve">4,069 </w:t>
            </w:r>
          </w:p>
        </w:tc>
        <w:tc>
          <w:tcPr>
            <w:tcW w:w="1276" w:type="dxa"/>
            <w:tcBorders>
              <w:top w:val="single" w:sz="4" w:space="0" w:color="auto"/>
              <w:left w:val="nil"/>
              <w:bottom w:val="single" w:sz="4" w:space="0" w:color="auto"/>
              <w:right w:val="nil"/>
            </w:tcBorders>
            <w:shd w:val="clear" w:color="auto" w:fill="auto"/>
            <w:noWrap/>
            <w:vAlign w:val="bottom"/>
            <w:hideMark/>
          </w:tcPr>
          <w:p w14:paraId="5A5685C2" w14:textId="77777777" w:rsidR="00BC2ECF" w:rsidRPr="00BC2ECF" w:rsidRDefault="00BC2ECF" w:rsidP="00BC2ECF">
            <w:pPr>
              <w:spacing w:before="60" w:after="60"/>
              <w:jc w:val="right"/>
              <w:rPr>
                <w:rFonts w:cs="Open Sans"/>
                <w:sz w:val="18"/>
                <w:szCs w:val="18"/>
              </w:rPr>
            </w:pPr>
            <w:r w:rsidRPr="00BC2ECF">
              <w:rPr>
                <w:rFonts w:cs="Open Sans"/>
                <w:sz w:val="18"/>
                <w:szCs w:val="18"/>
              </w:rPr>
              <w:t xml:space="preserve">3,677 </w:t>
            </w:r>
          </w:p>
        </w:tc>
      </w:tr>
      <w:tr w:rsidR="00BC2ECF" w:rsidRPr="00BC2ECF" w14:paraId="6D8AE988" w14:textId="77777777" w:rsidTr="00E83BF7">
        <w:trPr>
          <w:trHeight w:val="120"/>
        </w:trPr>
        <w:tc>
          <w:tcPr>
            <w:tcW w:w="9328" w:type="dxa"/>
            <w:gridSpan w:val="3"/>
            <w:tcBorders>
              <w:top w:val="single" w:sz="4" w:space="0" w:color="auto"/>
              <w:left w:val="nil"/>
              <w:bottom w:val="nil"/>
              <w:right w:val="nil"/>
            </w:tcBorders>
            <w:shd w:val="clear" w:color="auto" w:fill="auto"/>
            <w:noWrap/>
            <w:vAlign w:val="center"/>
            <w:hideMark/>
          </w:tcPr>
          <w:p w14:paraId="3B2AA1B8" w14:textId="77777777" w:rsidR="00BC2ECF" w:rsidRPr="00BC2ECF" w:rsidRDefault="00BC2ECF" w:rsidP="00BC2ECF">
            <w:pPr>
              <w:spacing w:before="60" w:after="60"/>
              <w:jc w:val="right"/>
              <w:rPr>
                <w:rFonts w:cs="Open Sans"/>
                <w:sz w:val="18"/>
                <w:szCs w:val="18"/>
              </w:rPr>
            </w:pPr>
          </w:p>
        </w:tc>
      </w:tr>
      <w:tr w:rsidR="00BC2ECF" w:rsidRPr="00BC2ECF" w14:paraId="5AE0D0D4" w14:textId="77777777" w:rsidTr="00E83BF7">
        <w:trPr>
          <w:trHeight w:val="240"/>
        </w:trPr>
        <w:tc>
          <w:tcPr>
            <w:tcW w:w="6776" w:type="dxa"/>
            <w:tcBorders>
              <w:top w:val="nil"/>
              <w:left w:val="nil"/>
              <w:bottom w:val="nil"/>
              <w:right w:val="nil"/>
            </w:tcBorders>
            <w:shd w:val="clear" w:color="auto" w:fill="auto"/>
            <w:hideMark/>
          </w:tcPr>
          <w:p w14:paraId="052DF082" w14:textId="77777777" w:rsidR="00BC2ECF" w:rsidRPr="00BC2ECF" w:rsidRDefault="00BC2ECF" w:rsidP="00BC2ECF">
            <w:pPr>
              <w:spacing w:before="60" w:after="60"/>
              <w:rPr>
                <w:rFonts w:cs="Open Sans"/>
                <w:b/>
                <w:bCs/>
                <w:sz w:val="18"/>
                <w:szCs w:val="18"/>
                <w:lang w:val="en-US"/>
              </w:rPr>
            </w:pPr>
            <w:r w:rsidRPr="00BC2ECF">
              <w:rPr>
                <w:rFonts w:cs="Open Sans"/>
                <w:b/>
                <w:bCs/>
                <w:sz w:val="18"/>
                <w:szCs w:val="18"/>
                <w:lang w:val="en-US"/>
              </w:rPr>
              <w:t>Employee provisions expected to be settled</w:t>
            </w:r>
          </w:p>
        </w:tc>
        <w:tc>
          <w:tcPr>
            <w:tcW w:w="1276" w:type="dxa"/>
            <w:tcBorders>
              <w:top w:val="nil"/>
              <w:left w:val="nil"/>
              <w:bottom w:val="nil"/>
              <w:right w:val="nil"/>
            </w:tcBorders>
            <w:shd w:val="clear" w:color="auto" w:fill="auto"/>
            <w:noWrap/>
            <w:vAlign w:val="bottom"/>
            <w:hideMark/>
          </w:tcPr>
          <w:p w14:paraId="4E70667F" w14:textId="77777777" w:rsidR="00BC2ECF" w:rsidRPr="00BC2ECF" w:rsidRDefault="00BC2ECF" w:rsidP="00BC2ECF">
            <w:pPr>
              <w:spacing w:before="60" w:after="60"/>
              <w:rPr>
                <w:rFonts w:cs="Open Sans"/>
                <w:b/>
                <w:bCs/>
                <w:sz w:val="18"/>
                <w:szCs w:val="18"/>
                <w:lang w:val="en-US"/>
              </w:rPr>
            </w:pPr>
          </w:p>
        </w:tc>
        <w:tc>
          <w:tcPr>
            <w:tcW w:w="1276" w:type="dxa"/>
            <w:tcBorders>
              <w:top w:val="nil"/>
              <w:left w:val="nil"/>
              <w:bottom w:val="nil"/>
              <w:right w:val="nil"/>
            </w:tcBorders>
            <w:shd w:val="clear" w:color="auto" w:fill="auto"/>
            <w:noWrap/>
            <w:vAlign w:val="bottom"/>
            <w:hideMark/>
          </w:tcPr>
          <w:p w14:paraId="4918E39D" w14:textId="77777777" w:rsidR="00BC2ECF" w:rsidRPr="00BC2ECF" w:rsidRDefault="00BC2ECF" w:rsidP="00BC2ECF">
            <w:pPr>
              <w:spacing w:before="60" w:after="60"/>
              <w:jc w:val="right"/>
              <w:rPr>
                <w:rFonts w:cs="Open Sans"/>
                <w:sz w:val="18"/>
                <w:szCs w:val="18"/>
                <w:lang w:val="en-US"/>
              </w:rPr>
            </w:pPr>
          </w:p>
        </w:tc>
      </w:tr>
      <w:tr w:rsidR="00BC2ECF" w:rsidRPr="00BC2ECF" w14:paraId="45B377C2" w14:textId="77777777" w:rsidTr="00E83BF7">
        <w:trPr>
          <w:trHeight w:val="240"/>
        </w:trPr>
        <w:tc>
          <w:tcPr>
            <w:tcW w:w="6776" w:type="dxa"/>
            <w:tcBorders>
              <w:top w:val="nil"/>
              <w:left w:val="nil"/>
              <w:right w:val="nil"/>
            </w:tcBorders>
            <w:shd w:val="clear" w:color="auto" w:fill="auto"/>
            <w:vAlign w:val="center"/>
            <w:hideMark/>
          </w:tcPr>
          <w:p w14:paraId="7DB84A33" w14:textId="77777777" w:rsidR="00BC2ECF" w:rsidRPr="00BC2ECF" w:rsidRDefault="00BC2ECF" w:rsidP="00BC2ECF">
            <w:pPr>
              <w:spacing w:before="60" w:after="60"/>
              <w:ind w:firstLineChars="100" w:firstLine="180"/>
              <w:rPr>
                <w:rFonts w:cs="Open Sans"/>
                <w:sz w:val="18"/>
                <w:szCs w:val="18"/>
              </w:rPr>
            </w:pPr>
            <w:r w:rsidRPr="00BC2ECF">
              <w:rPr>
                <w:rFonts w:cs="Open Sans"/>
                <w:sz w:val="18"/>
                <w:szCs w:val="18"/>
              </w:rPr>
              <w:t>No more than 12 months</w:t>
            </w:r>
          </w:p>
        </w:tc>
        <w:tc>
          <w:tcPr>
            <w:tcW w:w="1276" w:type="dxa"/>
            <w:tcBorders>
              <w:top w:val="nil"/>
              <w:left w:val="nil"/>
              <w:right w:val="nil"/>
            </w:tcBorders>
            <w:shd w:val="clear" w:color="auto" w:fill="auto"/>
            <w:noWrap/>
            <w:vAlign w:val="bottom"/>
            <w:hideMark/>
          </w:tcPr>
          <w:p w14:paraId="22038A07" w14:textId="77777777" w:rsidR="00BC2ECF" w:rsidRPr="00BC2ECF" w:rsidRDefault="00BC2ECF" w:rsidP="00BC2ECF">
            <w:pPr>
              <w:spacing w:before="60" w:after="60"/>
              <w:jc w:val="right"/>
              <w:rPr>
                <w:rFonts w:cs="Open Sans"/>
                <w:b/>
                <w:bCs/>
                <w:sz w:val="18"/>
                <w:szCs w:val="18"/>
              </w:rPr>
            </w:pPr>
            <w:r w:rsidRPr="00BC2ECF">
              <w:rPr>
                <w:rFonts w:cs="Open Sans"/>
                <w:b/>
                <w:bCs/>
                <w:sz w:val="18"/>
                <w:szCs w:val="18"/>
              </w:rPr>
              <w:t xml:space="preserve">3,151 </w:t>
            </w:r>
          </w:p>
        </w:tc>
        <w:tc>
          <w:tcPr>
            <w:tcW w:w="1276" w:type="dxa"/>
            <w:tcBorders>
              <w:top w:val="nil"/>
              <w:left w:val="nil"/>
              <w:right w:val="nil"/>
            </w:tcBorders>
            <w:shd w:val="clear" w:color="auto" w:fill="auto"/>
            <w:noWrap/>
            <w:vAlign w:val="bottom"/>
            <w:hideMark/>
          </w:tcPr>
          <w:p w14:paraId="7CD2FFFD" w14:textId="77777777" w:rsidR="00BC2ECF" w:rsidRPr="00BC2ECF" w:rsidRDefault="00BC2ECF" w:rsidP="00BC2ECF">
            <w:pPr>
              <w:spacing w:before="60" w:after="60"/>
              <w:jc w:val="right"/>
              <w:rPr>
                <w:rFonts w:cs="Open Sans"/>
                <w:sz w:val="18"/>
                <w:szCs w:val="18"/>
              </w:rPr>
            </w:pPr>
            <w:r w:rsidRPr="00BC2ECF">
              <w:rPr>
                <w:rFonts w:cs="Open Sans"/>
                <w:sz w:val="18"/>
                <w:szCs w:val="18"/>
              </w:rPr>
              <w:t xml:space="preserve">2,885 </w:t>
            </w:r>
          </w:p>
        </w:tc>
      </w:tr>
      <w:tr w:rsidR="00BC2ECF" w:rsidRPr="00BC2ECF" w14:paraId="555A0A9D" w14:textId="77777777" w:rsidTr="00E83BF7">
        <w:trPr>
          <w:trHeight w:val="240"/>
        </w:trPr>
        <w:tc>
          <w:tcPr>
            <w:tcW w:w="6776" w:type="dxa"/>
            <w:tcBorders>
              <w:top w:val="nil"/>
              <w:left w:val="nil"/>
              <w:bottom w:val="single" w:sz="4" w:space="0" w:color="auto"/>
              <w:right w:val="nil"/>
            </w:tcBorders>
            <w:shd w:val="clear" w:color="auto" w:fill="auto"/>
            <w:vAlign w:val="center"/>
            <w:hideMark/>
          </w:tcPr>
          <w:p w14:paraId="11062838" w14:textId="77777777" w:rsidR="00BC2ECF" w:rsidRPr="00BC2ECF" w:rsidRDefault="00BC2ECF" w:rsidP="00BC2ECF">
            <w:pPr>
              <w:spacing w:before="60" w:after="60"/>
              <w:ind w:firstLineChars="100" w:firstLine="180"/>
              <w:rPr>
                <w:rFonts w:cs="Open Sans"/>
                <w:sz w:val="18"/>
                <w:szCs w:val="18"/>
              </w:rPr>
            </w:pPr>
            <w:r w:rsidRPr="00BC2ECF">
              <w:rPr>
                <w:rFonts w:cs="Open Sans"/>
                <w:sz w:val="18"/>
                <w:szCs w:val="18"/>
              </w:rPr>
              <w:t>More than 12 months</w:t>
            </w:r>
          </w:p>
        </w:tc>
        <w:tc>
          <w:tcPr>
            <w:tcW w:w="1276" w:type="dxa"/>
            <w:tcBorders>
              <w:top w:val="nil"/>
              <w:left w:val="nil"/>
              <w:bottom w:val="single" w:sz="4" w:space="0" w:color="auto"/>
              <w:right w:val="nil"/>
            </w:tcBorders>
            <w:shd w:val="clear" w:color="auto" w:fill="auto"/>
            <w:noWrap/>
            <w:vAlign w:val="bottom"/>
            <w:hideMark/>
          </w:tcPr>
          <w:p w14:paraId="34419E8C" w14:textId="77777777" w:rsidR="00BC2ECF" w:rsidRPr="00BC2ECF" w:rsidRDefault="00BC2ECF" w:rsidP="00BC2ECF">
            <w:pPr>
              <w:spacing w:before="60" w:after="60"/>
              <w:jc w:val="right"/>
              <w:rPr>
                <w:rFonts w:cs="Open Sans"/>
                <w:b/>
                <w:bCs/>
                <w:sz w:val="18"/>
                <w:szCs w:val="18"/>
              </w:rPr>
            </w:pPr>
            <w:r w:rsidRPr="00BC2ECF">
              <w:rPr>
                <w:rFonts w:cs="Open Sans"/>
                <w:b/>
                <w:bCs/>
                <w:sz w:val="18"/>
                <w:szCs w:val="18"/>
              </w:rPr>
              <w:t xml:space="preserve">918 </w:t>
            </w:r>
          </w:p>
        </w:tc>
        <w:tc>
          <w:tcPr>
            <w:tcW w:w="1276" w:type="dxa"/>
            <w:tcBorders>
              <w:top w:val="nil"/>
              <w:left w:val="nil"/>
              <w:bottom w:val="single" w:sz="4" w:space="0" w:color="auto"/>
              <w:right w:val="nil"/>
            </w:tcBorders>
            <w:shd w:val="clear" w:color="auto" w:fill="auto"/>
            <w:noWrap/>
            <w:vAlign w:val="bottom"/>
            <w:hideMark/>
          </w:tcPr>
          <w:p w14:paraId="546C2F29" w14:textId="77777777" w:rsidR="00BC2ECF" w:rsidRPr="00BC2ECF" w:rsidRDefault="00BC2ECF" w:rsidP="00BC2ECF">
            <w:pPr>
              <w:spacing w:before="60" w:after="60"/>
              <w:jc w:val="right"/>
              <w:rPr>
                <w:rFonts w:cs="Open Sans"/>
                <w:sz w:val="18"/>
                <w:szCs w:val="18"/>
              </w:rPr>
            </w:pPr>
            <w:r w:rsidRPr="00BC2ECF">
              <w:rPr>
                <w:rFonts w:cs="Open Sans"/>
                <w:sz w:val="18"/>
                <w:szCs w:val="18"/>
              </w:rPr>
              <w:t xml:space="preserve">792 </w:t>
            </w:r>
          </w:p>
        </w:tc>
      </w:tr>
      <w:tr w:rsidR="00BC2ECF" w:rsidRPr="00BC2ECF" w14:paraId="4BD540DE" w14:textId="77777777" w:rsidTr="00E83BF7">
        <w:trPr>
          <w:trHeight w:val="240"/>
        </w:trPr>
        <w:tc>
          <w:tcPr>
            <w:tcW w:w="6776" w:type="dxa"/>
            <w:tcBorders>
              <w:top w:val="single" w:sz="4" w:space="0" w:color="auto"/>
              <w:left w:val="nil"/>
              <w:bottom w:val="single" w:sz="4" w:space="0" w:color="auto"/>
              <w:right w:val="nil"/>
            </w:tcBorders>
            <w:shd w:val="clear" w:color="auto" w:fill="auto"/>
            <w:noWrap/>
            <w:vAlign w:val="center"/>
            <w:hideMark/>
          </w:tcPr>
          <w:p w14:paraId="7A561740" w14:textId="77777777" w:rsidR="00BC2ECF" w:rsidRPr="00BC2ECF" w:rsidRDefault="00BC2ECF" w:rsidP="00BC2ECF">
            <w:pPr>
              <w:spacing w:before="60" w:after="60"/>
              <w:rPr>
                <w:rFonts w:cs="Open Sans"/>
                <w:b/>
                <w:bCs/>
                <w:sz w:val="18"/>
                <w:szCs w:val="18"/>
              </w:rPr>
            </w:pPr>
            <w:r w:rsidRPr="00BC2ECF">
              <w:rPr>
                <w:rFonts w:cs="Open Sans"/>
                <w:b/>
                <w:bCs/>
                <w:sz w:val="18"/>
                <w:szCs w:val="18"/>
              </w:rPr>
              <w:t>Total employee provisions</w:t>
            </w:r>
          </w:p>
        </w:tc>
        <w:tc>
          <w:tcPr>
            <w:tcW w:w="1276" w:type="dxa"/>
            <w:tcBorders>
              <w:top w:val="single" w:sz="4" w:space="0" w:color="auto"/>
              <w:left w:val="nil"/>
              <w:bottom w:val="single" w:sz="4" w:space="0" w:color="auto"/>
              <w:right w:val="nil"/>
            </w:tcBorders>
            <w:shd w:val="clear" w:color="auto" w:fill="auto"/>
            <w:noWrap/>
            <w:vAlign w:val="bottom"/>
            <w:hideMark/>
          </w:tcPr>
          <w:p w14:paraId="53C6F9DF" w14:textId="77777777" w:rsidR="00BC2ECF" w:rsidRPr="00BC2ECF" w:rsidRDefault="00BC2ECF" w:rsidP="00BC2ECF">
            <w:pPr>
              <w:spacing w:before="60" w:after="60"/>
              <w:jc w:val="right"/>
              <w:rPr>
                <w:rFonts w:cs="Open Sans"/>
                <w:b/>
                <w:bCs/>
                <w:sz w:val="18"/>
                <w:szCs w:val="18"/>
              </w:rPr>
            </w:pPr>
            <w:r w:rsidRPr="00BC2ECF">
              <w:rPr>
                <w:rFonts w:cs="Open Sans"/>
                <w:b/>
                <w:bCs/>
                <w:sz w:val="18"/>
                <w:szCs w:val="18"/>
              </w:rPr>
              <w:t xml:space="preserve">4,069 </w:t>
            </w:r>
          </w:p>
        </w:tc>
        <w:tc>
          <w:tcPr>
            <w:tcW w:w="1276" w:type="dxa"/>
            <w:tcBorders>
              <w:top w:val="single" w:sz="4" w:space="0" w:color="auto"/>
              <w:left w:val="nil"/>
              <w:bottom w:val="single" w:sz="4" w:space="0" w:color="auto"/>
              <w:right w:val="nil"/>
            </w:tcBorders>
            <w:shd w:val="clear" w:color="auto" w:fill="auto"/>
            <w:noWrap/>
            <w:vAlign w:val="bottom"/>
            <w:hideMark/>
          </w:tcPr>
          <w:p w14:paraId="136CB129" w14:textId="77777777" w:rsidR="00BC2ECF" w:rsidRPr="00BC2ECF" w:rsidRDefault="00BC2ECF" w:rsidP="00BC2ECF">
            <w:pPr>
              <w:spacing w:before="60" w:after="60"/>
              <w:jc w:val="right"/>
              <w:rPr>
                <w:rFonts w:cs="Open Sans"/>
                <w:sz w:val="18"/>
                <w:szCs w:val="18"/>
              </w:rPr>
            </w:pPr>
            <w:r w:rsidRPr="00BC2ECF">
              <w:rPr>
                <w:rFonts w:cs="Open Sans"/>
                <w:sz w:val="18"/>
                <w:szCs w:val="18"/>
              </w:rPr>
              <w:t xml:space="preserve">3,677 </w:t>
            </w:r>
          </w:p>
        </w:tc>
      </w:tr>
    </w:tbl>
    <w:p w14:paraId="4F266FB8" w14:textId="77777777" w:rsidR="00BC2ECF" w:rsidRPr="00BC2ECF" w:rsidRDefault="00BC2ECF" w:rsidP="00BC2ECF">
      <w:pPr>
        <w:rPr>
          <w:rFonts w:cs="Open Sans"/>
          <w:sz w:val="18"/>
          <w:szCs w:val="18"/>
          <w:lang w:val="en-US"/>
        </w:rPr>
      </w:pPr>
    </w:p>
    <w:p w14:paraId="1098D557" w14:textId="77777777" w:rsidR="00BC2ECF" w:rsidRPr="00BC2ECF" w:rsidRDefault="00BC2ECF" w:rsidP="00BC2ECF">
      <w:pPr>
        <w:pStyle w:val="FSHeadingBodyBold"/>
        <w:rPr>
          <w:lang w:val="en-US"/>
        </w:rPr>
      </w:pPr>
      <w:r w:rsidRPr="00BC2ECF">
        <w:t>Accounting policy</w:t>
      </w:r>
    </w:p>
    <w:p w14:paraId="523D28DF" w14:textId="77777777" w:rsidR="00BC2ECF" w:rsidRPr="00BC2ECF" w:rsidRDefault="00BC2ECF" w:rsidP="00BC2ECF">
      <w:pPr>
        <w:spacing w:before="120" w:after="120"/>
        <w:rPr>
          <w:rFonts w:cs="Open Sans"/>
          <w:sz w:val="18"/>
          <w:szCs w:val="18"/>
        </w:rPr>
      </w:pPr>
      <w:r w:rsidRPr="00BC2ECF">
        <w:rPr>
          <w:rFonts w:cs="Open Sans"/>
          <w:sz w:val="18"/>
          <w:szCs w:val="18"/>
        </w:rPr>
        <w:t>Liabilities for short-term employee benefits and termination benefits expected within twelve months of the end of reporting period are measured at their nominal amounts.</w:t>
      </w:r>
    </w:p>
    <w:p w14:paraId="0F55CAAE" w14:textId="77777777" w:rsidR="00BC2ECF" w:rsidRPr="00BC2ECF" w:rsidRDefault="00BC2ECF" w:rsidP="00BC2ECF">
      <w:pPr>
        <w:pStyle w:val="FSHeadingBodyItalics"/>
        <w:rPr>
          <w:lang w:val="en-US"/>
        </w:rPr>
      </w:pPr>
      <w:r w:rsidRPr="00BC2ECF">
        <w:t>Leave</w:t>
      </w:r>
    </w:p>
    <w:p w14:paraId="694D3C9E" w14:textId="77777777" w:rsidR="00BC2ECF" w:rsidRPr="00BC2ECF" w:rsidRDefault="00BC2ECF" w:rsidP="00BC2ECF">
      <w:pPr>
        <w:spacing w:before="120" w:after="120"/>
        <w:rPr>
          <w:rFonts w:cs="Open Sans"/>
          <w:sz w:val="18"/>
          <w:szCs w:val="18"/>
        </w:rPr>
      </w:pPr>
      <w:r w:rsidRPr="00BC2ECF">
        <w:rPr>
          <w:rFonts w:cs="Open Sans"/>
          <w:sz w:val="18"/>
          <w:szCs w:val="18"/>
        </w:rPr>
        <w:t>The liability for employee benefits includes provision for annual leave and long service leave.</w:t>
      </w:r>
    </w:p>
    <w:p w14:paraId="531B5735" w14:textId="77777777" w:rsidR="00BC2ECF" w:rsidRPr="00BC2ECF" w:rsidRDefault="00BC2ECF" w:rsidP="00BC2ECF">
      <w:pPr>
        <w:spacing w:before="120" w:after="120"/>
        <w:rPr>
          <w:rFonts w:cs="Open Sans"/>
          <w:sz w:val="18"/>
          <w:szCs w:val="18"/>
        </w:rPr>
      </w:pPr>
      <w:r w:rsidRPr="00BC2ECF">
        <w:rPr>
          <w:rFonts w:cs="Open Sans"/>
          <w:sz w:val="18"/>
          <w:szCs w:val="18"/>
        </w:rPr>
        <w:t>The leave liabilities are calculated on the basis of employees’ remuneration at the estimated salary rates that will be applied at the time the leave is taken, including the Commission's employer superannuation contribution rates to the extent that the leave is likely to be taken during service rather than paid out on termination.</w:t>
      </w:r>
    </w:p>
    <w:p w14:paraId="5AED75FA" w14:textId="77777777" w:rsidR="00BC2ECF" w:rsidRPr="00BC2ECF" w:rsidRDefault="00BC2ECF" w:rsidP="00BC2ECF">
      <w:pPr>
        <w:spacing w:before="120" w:after="120"/>
        <w:rPr>
          <w:rFonts w:cs="Open Sans"/>
          <w:sz w:val="18"/>
          <w:szCs w:val="18"/>
        </w:rPr>
      </w:pPr>
      <w:r w:rsidRPr="00BC2ECF">
        <w:rPr>
          <w:rFonts w:cs="Open Sans"/>
          <w:sz w:val="18"/>
          <w:szCs w:val="18"/>
        </w:rPr>
        <w:t>The liability for long service leave has been determined by reference to the work of an actuary performed for the Department of Finance (DoF) and summarised in the Standard Parameters for use in 2019–20 Financial Statements published on the DoF website. The estimate of the present value of the liability takes into account attrition rates and pay increases through promotion and inflation.</w:t>
      </w:r>
    </w:p>
    <w:p w14:paraId="62D3DCF9" w14:textId="77777777" w:rsidR="00BC2ECF" w:rsidRPr="00BC2ECF" w:rsidRDefault="00BC2ECF" w:rsidP="00BC2ECF">
      <w:pPr>
        <w:pStyle w:val="FSHeadingBodyItalics"/>
        <w:rPr>
          <w:lang w:val="en-US"/>
        </w:rPr>
      </w:pPr>
      <w:r w:rsidRPr="00BC2ECF">
        <w:t>Separation and Redundancy</w:t>
      </w:r>
    </w:p>
    <w:p w14:paraId="74D11E89" w14:textId="77777777" w:rsidR="00BC2ECF" w:rsidRPr="00BC2ECF" w:rsidRDefault="00BC2ECF" w:rsidP="00BC2ECF">
      <w:pPr>
        <w:spacing w:before="120" w:after="120"/>
        <w:rPr>
          <w:rFonts w:cs="Open Sans"/>
          <w:sz w:val="18"/>
          <w:szCs w:val="18"/>
        </w:rPr>
      </w:pPr>
      <w:r w:rsidRPr="00BC2ECF">
        <w:rPr>
          <w:rFonts w:cs="Open Sans"/>
          <w:sz w:val="18"/>
          <w:szCs w:val="18"/>
        </w:rPr>
        <w:t>Provision is made for separation and redundancy benefit payments. The Commission recognises a provision for termination when it has developed a detailed formal plan for the terminations and has informed those employees affected that it will carry out the terminations.</w:t>
      </w:r>
    </w:p>
    <w:p w14:paraId="54A6D27D" w14:textId="77777777" w:rsidR="00E57B69" w:rsidRDefault="00E57B69" w:rsidP="00BC2ECF">
      <w:pPr>
        <w:pStyle w:val="FSHeadingBodyItalics"/>
      </w:pPr>
    </w:p>
    <w:p w14:paraId="763EEE90" w14:textId="77777777" w:rsidR="00E57B69" w:rsidRDefault="00E57B69" w:rsidP="00BC2ECF">
      <w:pPr>
        <w:pStyle w:val="FSHeadingBodyItalics"/>
      </w:pPr>
    </w:p>
    <w:p w14:paraId="158D650F" w14:textId="1EE5F043" w:rsidR="00BC2ECF" w:rsidRPr="00BC2ECF" w:rsidRDefault="00BC2ECF" w:rsidP="00BC2ECF">
      <w:pPr>
        <w:pStyle w:val="FSHeadingBodyItalics"/>
        <w:rPr>
          <w:lang w:val="en-US"/>
        </w:rPr>
      </w:pPr>
      <w:r w:rsidRPr="00BC2ECF">
        <w:t>Superannuation</w:t>
      </w:r>
    </w:p>
    <w:p w14:paraId="6C6AAA84" w14:textId="77777777" w:rsidR="00BC2ECF" w:rsidRPr="00BC2ECF" w:rsidRDefault="00BC2ECF" w:rsidP="00BC2ECF">
      <w:pPr>
        <w:spacing w:before="120" w:after="120"/>
        <w:rPr>
          <w:rFonts w:cs="Open Sans"/>
          <w:sz w:val="18"/>
          <w:szCs w:val="18"/>
          <w:lang w:val="en-US"/>
        </w:rPr>
      </w:pPr>
      <w:r w:rsidRPr="00BC2ECF">
        <w:rPr>
          <w:rFonts w:cs="Open Sans"/>
          <w:sz w:val="18"/>
          <w:szCs w:val="18"/>
        </w:rPr>
        <w:t>The Commission's staff are members of the Commonwealth Superannuation Scheme (CSS), the Public Sector Superannuation Scheme (PSS), or the PSS accumulation plan (PSSap), or other superannuation funds held outside the Australian Government.</w:t>
      </w:r>
    </w:p>
    <w:p w14:paraId="531C8163" w14:textId="77777777" w:rsidR="00BC2ECF" w:rsidRPr="00BC2ECF" w:rsidRDefault="00BC2ECF" w:rsidP="00BC2ECF">
      <w:pPr>
        <w:spacing w:before="120" w:after="120"/>
        <w:rPr>
          <w:rFonts w:cs="Open Sans"/>
          <w:sz w:val="18"/>
          <w:szCs w:val="18"/>
          <w:lang w:val="en-US"/>
        </w:rPr>
      </w:pPr>
      <w:r w:rsidRPr="00BC2ECF">
        <w:rPr>
          <w:rFonts w:cs="Open Sans"/>
          <w:sz w:val="18"/>
          <w:szCs w:val="18"/>
        </w:rPr>
        <w:t>The CSS and PSS are defined benefit schemes for the Australian Government. The PSSap is a defined contribution scheme.</w:t>
      </w:r>
    </w:p>
    <w:p w14:paraId="079CA17D" w14:textId="77777777" w:rsidR="00BC2ECF" w:rsidRPr="00BC2ECF" w:rsidRDefault="00BC2ECF" w:rsidP="00BC2ECF">
      <w:pPr>
        <w:spacing w:before="120" w:after="120"/>
        <w:rPr>
          <w:rFonts w:cs="Open Sans"/>
          <w:sz w:val="18"/>
          <w:szCs w:val="18"/>
          <w:lang w:val="en-US"/>
        </w:rPr>
      </w:pPr>
      <w:r w:rsidRPr="00BC2ECF">
        <w:rPr>
          <w:rFonts w:cs="Open Sans"/>
          <w:sz w:val="18"/>
          <w:szCs w:val="18"/>
        </w:rPr>
        <w:t>The liability for defined benefits is recognised in the financial statements of the Australian Government and is settled by the Australian Government in due course. This liability is reported in the Department of Finance’s administered schedules and notes.</w:t>
      </w:r>
    </w:p>
    <w:p w14:paraId="1EEBE8D1" w14:textId="77777777" w:rsidR="00BC2ECF" w:rsidRPr="00BC2ECF" w:rsidRDefault="00BC2ECF" w:rsidP="00BC2ECF">
      <w:pPr>
        <w:spacing w:before="120" w:after="120"/>
        <w:rPr>
          <w:rFonts w:cs="Open Sans"/>
          <w:sz w:val="18"/>
          <w:szCs w:val="18"/>
          <w:lang w:val="en-US"/>
        </w:rPr>
      </w:pPr>
      <w:r w:rsidRPr="00BC2ECF">
        <w:rPr>
          <w:rFonts w:cs="Open Sans"/>
          <w:sz w:val="18"/>
          <w:szCs w:val="18"/>
        </w:rPr>
        <w:t>The Commission makes employer contributions to the employees' defined benefit superannuation scheme at rates determined by an actuary to be sufficient to meet the current cost to the Government. The Commission accounts for the contributions as if they were contributions to defined contribution plans.</w:t>
      </w:r>
    </w:p>
    <w:p w14:paraId="5B4F5A70" w14:textId="77777777" w:rsidR="00BC2ECF" w:rsidRPr="00BC2ECF" w:rsidRDefault="00BC2ECF" w:rsidP="00BC2ECF">
      <w:pPr>
        <w:spacing w:before="120" w:after="120"/>
        <w:rPr>
          <w:rFonts w:cs="Open Sans"/>
          <w:sz w:val="18"/>
          <w:szCs w:val="18"/>
        </w:rPr>
      </w:pPr>
      <w:r w:rsidRPr="00BC2ECF">
        <w:rPr>
          <w:rFonts w:cs="Open Sans"/>
          <w:sz w:val="18"/>
          <w:szCs w:val="18"/>
        </w:rPr>
        <w:t>The liability for superannuation recognised as at 30 June represents outstanding contributions for the final fortnight of the financial year.</w:t>
      </w:r>
    </w:p>
    <w:p w14:paraId="0E4D6397" w14:textId="77777777" w:rsidR="00BC2ECF" w:rsidRPr="00BC2ECF" w:rsidRDefault="00BC2ECF" w:rsidP="00BC2ECF">
      <w:pPr>
        <w:pStyle w:val="FSHeadingBodyBold"/>
        <w:rPr>
          <w:lang w:val="en-US"/>
        </w:rPr>
      </w:pPr>
      <w:r w:rsidRPr="00BC2ECF">
        <w:t>Accounting Judgements and Estimates</w:t>
      </w:r>
    </w:p>
    <w:p w14:paraId="49F256B8" w14:textId="77777777" w:rsidR="00BC2ECF" w:rsidRPr="00BC2ECF" w:rsidRDefault="00BC2ECF" w:rsidP="00BC2ECF">
      <w:pPr>
        <w:spacing w:before="120" w:after="120"/>
        <w:rPr>
          <w:rFonts w:cs="Open Sans"/>
          <w:sz w:val="18"/>
          <w:szCs w:val="18"/>
          <w:lang w:val="en-US"/>
        </w:rPr>
      </w:pPr>
      <w:r w:rsidRPr="00BC2ECF">
        <w:rPr>
          <w:rFonts w:cs="Open Sans"/>
          <w:sz w:val="18"/>
          <w:szCs w:val="18"/>
        </w:rPr>
        <w:t>The long service leave has been estimated in accordance with the FRR taking into account expected salary growth, attrition and future discounting using the government bond rate.</w:t>
      </w:r>
    </w:p>
    <w:p w14:paraId="70F5B9E4" w14:textId="77777777" w:rsidR="00BC2ECF" w:rsidRPr="00BC2ECF" w:rsidRDefault="00BC2ECF" w:rsidP="00BC2ECF">
      <w:pPr>
        <w:pStyle w:val="FSHeading1and11"/>
      </w:pPr>
      <w:bookmarkStart w:id="252" w:name="_Toc52124112"/>
      <w:r w:rsidRPr="00BC2ECF">
        <w:t>4.2 Key Management Personnel Remuneration</w:t>
      </w:r>
      <w:bookmarkEnd w:id="252"/>
    </w:p>
    <w:p w14:paraId="1DE952FF" w14:textId="77777777" w:rsidR="00BC2ECF" w:rsidRPr="00BC2ECF" w:rsidRDefault="00BC2ECF" w:rsidP="00BC2ECF">
      <w:pPr>
        <w:spacing w:before="120"/>
        <w:rPr>
          <w:rFonts w:cs="Open Sans"/>
          <w:sz w:val="18"/>
          <w:szCs w:val="18"/>
          <w:lang w:val="en-US"/>
        </w:rPr>
      </w:pPr>
      <w:r w:rsidRPr="00BC2ECF">
        <w:rPr>
          <w:rFonts w:cs="Open Sans"/>
          <w:sz w:val="18"/>
          <w:szCs w:val="18"/>
          <w:lang w:val="en-US"/>
        </w:rPr>
        <w:t>Key management personnel are those persons having authority and responsibility for planning, directing and controlling the activities of the Commission. The Commission has determined the key management personnel to be the President, Commissioners and Chief Executive.</w:t>
      </w:r>
    </w:p>
    <w:tbl>
      <w:tblPr>
        <w:tblW w:w="9928" w:type="dxa"/>
        <w:tblCellMar>
          <w:left w:w="70" w:type="dxa"/>
          <w:right w:w="70" w:type="dxa"/>
        </w:tblCellMar>
        <w:tblLook w:val="04A0" w:firstRow="1" w:lastRow="0" w:firstColumn="1" w:lastColumn="0" w:noHBand="0" w:noVBand="1"/>
      </w:tblPr>
      <w:tblGrid>
        <w:gridCol w:w="7176"/>
        <w:gridCol w:w="1376"/>
        <w:gridCol w:w="1376"/>
      </w:tblGrid>
      <w:tr w:rsidR="00BC2ECF" w:rsidRPr="00BC2ECF" w14:paraId="0860DAD3" w14:textId="77777777" w:rsidTr="00E83BF7">
        <w:trPr>
          <w:trHeight w:val="740"/>
        </w:trPr>
        <w:tc>
          <w:tcPr>
            <w:tcW w:w="7176" w:type="dxa"/>
            <w:tcBorders>
              <w:top w:val="single" w:sz="4" w:space="0" w:color="auto"/>
              <w:left w:val="nil"/>
              <w:bottom w:val="single" w:sz="4" w:space="0" w:color="auto"/>
              <w:right w:val="nil"/>
            </w:tcBorders>
            <w:shd w:val="clear" w:color="auto" w:fill="auto"/>
            <w:hideMark/>
          </w:tcPr>
          <w:p w14:paraId="1B21BB29" w14:textId="77777777" w:rsidR="00BC2ECF" w:rsidRPr="00BC2ECF" w:rsidRDefault="00BC2ECF" w:rsidP="00E83BF7">
            <w:pPr>
              <w:rPr>
                <w:rFonts w:cs="Open Sans"/>
                <w:sz w:val="18"/>
                <w:szCs w:val="18"/>
                <w:lang w:val="en-US"/>
              </w:rPr>
            </w:pPr>
          </w:p>
        </w:tc>
        <w:tc>
          <w:tcPr>
            <w:tcW w:w="1376" w:type="dxa"/>
            <w:tcBorders>
              <w:top w:val="single" w:sz="4" w:space="0" w:color="auto"/>
              <w:left w:val="nil"/>
              <w:bottom w:val="single" w:sz="4" w:space="0" w:color="auto"/>
              <w:right w:val="nil"/>
            </w:tcBorders>
            <w:shd w:val="clear" w:color="auto" w:fill="auto"/>
            <w:vAlign w:val="bottom"/>
            <w:hideMark/>
          </w:tcPr>
          <w:p w14:paraId="7815C20C" w14:textId="77777777" w:rsidR="00BC2ECF" w:rsidRPr="00BC2ECF" w:rsidRDefault="00BC2ECF" w:rsidP="00E83BF7">
            <w:pPr>
              <w:jc w:val="right"/>
              <w:rPr>
                <w:rFonts w:cs="Open Sans"/>
                <w:b/>
                <w:bCs/>
                <w:sz w:val="18"/>
                <w:szCs w:val="18"/>
              </w:rPr>
            </w:pPr>
            <w:r w:rsidRPr="00BC2ECF">
              <w:rPr>
                <w:rFonts w:cs="Open Sans"/>
                <w:b/>
                <w:bCs/>
                <w:sz w:val="18"/>
                <w:szCs w:val="18"/>
              </w:rPr>
              <w:t>2020</w:t>
            </w:r>
          </w:p>
          <w:p w14:paraId="75C2425D" w14:textId="77777777" w:rsidR="00BC2ECF" w:rsidRPr="00BC2ECF" w:rsidRDefault="00BC2ECF" w:rsidP="00E83BF7">
            <w:pPr>
              <w:jc w:val="right"/>
              <w:rPr>
                <w:rFonts w:cs="Open Sans"/>
                <w:b/>
                <w:bCs/>
                <w:sz w:val="18"/>
                <w:szCs w:val="18"/>
              </w:rPr>
            </w:pPr>
            <w:r w:rsidRPr="00BC2ECF">
              <w:rPr>
                <w:rFonts w:cs="Open Sans"/>
                <w:b/>
                <w:bCs/>
                <w:sz w:val="18"/>
                <w:szCs w:val="18"/>
              </w:rPr>
              <w:t>$’000</w:t>
            </w:r>
          </w:p>
        </w:tc>
        <w:tc>
          <w:tcPr>
            <w:tcW w:w="1376" w:type="dxa"/>
            <w:tcBorders>
              <w:top w:val="single" w:sz="4" w:space="0" w:color="auto"/>
              <w:left w:val="nil"/>
              <w:bottom w:val="single" w:sz="4" w:space="0" w:color="auto"/>
              <w:right w:val="nil"/>
            </w:tcBorders>
            <w:shd w:val="clear" w:color="auto" w:fill="auto"/>
            <w:vAlign w:val="bottom"/>
            <w:hideMark/>
          </w:tcPr>
          <w:p w14:paraId="3878DB4D" w14:textId="77777777" w:rsidR="00BC2ECF" w:rsidRPr="00BC2ECF" w:rsidRDefault="00BC2ECF" w:rsidP="00E83BF7">
            <w:pPr>
              <w:jc w:val="right"/>
              <w:rPr>
                <w:rFonts w:cs="Open Sans"/>
                <w:sz w:val="18"/>
                <w:szCs w:val="18"/>
              </w:rPr>
            </w:pPr>
            <w:r w:rsidRPr="00BC2ECF">
              <w:rPr>
                <w:rFonts w:cs="Open Sans"/>
                <w:sz w:val="18"/>
                <w:szCs w:val="18"/>
              </w:rPr>
              <w:t>2019</w:t>
            </w:r>
          </w:p>
          <w:p w14:paraId="0F81FA02" w14:textId="77777777" w:rsidR="00BC2ECF" w:rsidRPr="00BC2ECF" w:rsidRDefault="00BC2ECF" w:rsidP="00E83BF7">
            <w:pPr>
              <w:jc w:val="right"/>
              <w:rPr>
                <w:rFonts w:cs="Open Sans"/>
                <w:sz w:val="18"/>
                <w:szCs w:val="18"/>
              </w:rPr>
            </w:pPr>
            <w:r w:rsidRPr="00BC2ECF">
              <w:rPr>
                <w:rFonts w:cs="Open Sans"/>
                <w:sz w:val="18"/>
                <w:szCs w:val="18"/>
              </w:rPr>
              <w:t>$’000</w:t>
            </w:r>
          </w:p>
        </w:tc>
      </w:tr>
      <w:tr w:rsidR="00BC2ECF" w:rsidRPr="00BC2ECF" w14:paraId="47778D21" w14:textId="77777777" w:rsidTr="00E83BF7">
        <w:trPr>
          <w:trHeight w:val="255"/>
        </w:trPr>
        <w:tc>
          <w:tcPr>
            <w:tcW w:w="9928" w:type="dxa"/>
            <w:gridSpan w:val="3"/>
            <w:tcBorders>
              <w:top w:val="single" w:sz="4" w:space="0" w:color="auto"/>
              <w:left w:val="nil"/>
              <w:bottom w:val="nil"/>
              <w:right w:val="nil"/>
            </w:tcBorders>
            <w:shd w:val="clear" w:color="auto" w:fill="auto"/>
            <w:hideMark/>
          </w:tcPr>
          <w:p w14:paraId="06B777B2" w14:textId="77777777" w:rsidR="00BC2ECF" w:rsidRPr="00BC2ECF" w:rsidRDefault="00BC2ECF" w:rsidP="00E83BF7">
            <w:pPr>
              <w:rPr>
                <w:rFonts w:cs="Open Sans"/>
                <w:sz w:val="18"/>
                <w:szCs w:val="18"/>
              </w:rPr>
            </w:pPr>
          </w:p>
        </w:tc>
      </w:tr>
      <w:tr w:rsidR="00BC2ECF" w:rsidRPr="00BC2ECF" w14:paraId="17682117" w14:textId="77777777" w:rsidTr="00E83BF7">
        <w:trPr>
          <w:trHeight w:val="255"/>
        </w:trPr>
        <w:tc>
          <w:tcPr>
            <w:tcW w:w="7176" w:type="dxa"/>
            <w:tcBorders>
              <w:top w:val="nil"/>
              <w:left w:val="nil"/>
              <w:bottom w:val="nil"/>
              <w:right w:val="nil"/>
            </w:tcBorders>
            <w:shd w:val="clear" w:color="auto" w:fill="auto"/>
            <w:hideMark/>
          </w:tcPr>
          <w:p w14:paraId="506DFDEF" w14:textId="77777777" w:rsidR="00BC2ECF" w:rsidRPr="00BC2ECF" w:rsidRDefault="00BC2ECF" w:rsidP="00E83BF7">
            <w:pPr>
              <w:rPr>
                <w:rFonts w:cs="Open Sans"/>
                <w:sz w:val="18"/>
                <w:szCs w:val="18"/>
              </w:rPr>
            </w:pPr>
            <w:r w:rsidRPr="00BC2ECF">
              <w:rPr>
                <w:rFonts w:cs="Open Sans"/>
                <w:sz w:val="18"/>
                <w:szCs w:val="18"/>
              </w:rPr>
              <w:t>Short-term employee benefits</w:t>
            </w:r>
          </w:p>
        </w:tc>
        <w:tc>
          <w:tcPr>
            <w:tcW w:w="1376" w:type="dxa"/>
            <w:tcBorders>
              <w:top w:val="nil"/>
              <w:left w:val="nil"/>
              <w:bottom w:val="nil"/>
              <w:right w:val="nil"/>
            </w:tcBorders>
            <w:shd w:val="clear" w:color="auto" w:fill="auto"/>
            <w:noWrap/>
            <w:vAlign w:val="bottom"/>
            <w:hideMark/>
          </w:tcPr>
          <w:p w14:paraId="26B39696" w14:textId="77777777" w:rsidR="00BC2ECF" w:rsidRPr="00BC2ECF" w:rsidRDefault="00BC2ECF" w:rsidP="00E83BF7">
            <w:pPr>
              <w:jc w:val="right"/>
              <w:rPr>
                <w:rFonts w:cs="Open Sans"/>
                <w:b/>
                <w:bCs/>
                <w:sz w:val="18"/>
                <w:szCs w:val="18"/>
              </w:rPr>
            </w:pPr>
            <w:r w:rsidRPr="00BC2ECF">
              <w:rPr>
                <w:rFonts w:cs="Open Sans"/>
                <w:b/>
                <w:bCs/>
                <w:sz w:val="18"/>
                <w:szCs w:val="18"/>
              </w:rPr>
              <w:t>3,242</w:t>
            </w:r>
          </w:p>
        </w:tc>
        <w:tc>
          <w:tcPr>
            <w:tcW w:w="1376" w:type="dxa"/>
            <w:tcBorders>
              <w:top w:val="nil"/>
              <w:left w:val="nil"/>
              <w:bottom w:val="nil"/>
              <w:right w:val="nil"/>
            </w:tcBorders>
            <w:shd w:val="clear" w:color="auto" w:fill="auto"/>
            <w:noWrap/>
            <w:vAlign w:val="bottom"/>
            <w:hideMark/>
          </w:tcPr>
          <w:p w14:paraId="52A4CD63" w14:textId="77777777" w:rsidR="00BC2ECF" w:rsidRPr="00BC2ECF" w:rsidRDefault="00BC2ECF" w:rsidP="00E83BF7">
            <w:pPr>
              <w:jc w:val="right"/>
              <w:rPr>
                <w:rFonts w:cs="Open Sans"/>
                <w:sz w:val="18"/>
                <w:szCs w:val="18"/>
              </w:rPr>
            </w:pPr>
            <w:r w:rsidRPr="00BC2ECF">
              <w:rPr>
                <w:rFonts w:cs="Open Sans"/>
                <w:sz w:val="18"/>
                <w:szCs w:val="18"/>
              </w:rPr>
              <w:t>4,014</w:t>
            </w:r>
          </w:p>
        </w:tc>
      </w:tr>
      <w:tr w:rsidR="00BC2ECF" w:rsidRPr="00BC2ECF" w14:paraId="4AD1D9DF" w14:textId="77777777" w:rsidTr="00E83BF7">
        <w:trPr>
          <w:trHeight w:val="255"/>
        </w:trPr>
        <w:tc>
          <w:tcPr>
            <w:tcW w:w="7176" w:type="dxa"/>
            <w:tcBorders>
              <w:top w:val="nil"/>
              <w:left w:val="nil"/>
              <w:bottom w:val="nil"/>
              <w:right w:val="nil"/>
            </w:tcBorders>
            <w:shd w:val="clear" w:color="auto" w:fill="auto"/>
            <w:hideMark/>
          </w:tcPr>
          <w:p w14:paraId="10CA25D5" w14:textId="77777777" w:rsidR="00BC2ECF" w:rsidRPr="00BC2ECF" w:rsidRDefault="00BC2ECF" w:rsidP="00E83BF7">
            <w:pPr>
              <w:rPr>
                <w:rFonts w:cs="Open Sans"/>
                <w:sz w:val="18"/>
                <w:szCs w:val="18"/>
              </w:rPr>
            </w:pPr>
            <w:r w:rsidRPr="00BC2ECF">
              <w:rPr>
                <w:rFonts w:cs="Open Sans"/>
                <w:sz w:val="18"/>
                <w:szCs w:val="18"/>
              </w:rPr>
              <w:t>Post-employment benefits</w:t>
            </w:r>
          </w:p>
        </w:tc>
        <w:tc>
          <w:tcPr>
            <w:tcW w:w="1376" w:type="dxa"/>
            <w:tcBorders>
              <w:top w:val="nil"/>
              <w:left w:val="nil"/>
              <w:bottom w:val="nil"/>
              <w:right w:val="nil"/>
            </w:tcBorders>
            <w:shd w:val="clear" w:color="auto" w:fill="auto"/>
            <w:noWrap/>
            <w:vAlign w:val="bottom"/>
            <w:hideMark/>
          </w:tcPr>
          <w:p w14:paraId="361A11E1" w14:textId="77777777" w:rsidR="00BC2ECF" w:rsidRPr="00BC2ECF" w:rsidRDefault="00BC2ECF" w:rsidP="00E83BF7">
            <w:pPr>
              <w:jc w:val="right"/>
              <w:rPr>
                <w:rFonts w:cs="Open Sans"/>
                <w:b/>
                <w:bCs/>
                <w:sz w:val="18"/>
                <w:szCs w:val="18"/>
              </w:rPr>
            </w:pPr>
            <w:r w:rsidRPr="00BC2ECF">
              <w:rPr>
                <w:rFonts w:cs="Open Sans"/>
                <w:b/>
                <w:bCs/>
                <w:sz w:val="18"/>
                <w:szCs w:val="18"/>
              </w:rPr>
              <w:t>257</w:t>
            </w:r>
          </w:p>
        </w:tc>
        <w:tc>
          <w:tcPr>
            <w:tcW w:w="1376" w:type="dxa"/>
            <w:tcBorders>
              <w:top w:val="nil"/>
              <w:left w:val="nil"/>
              <w:bottom w:val="nil"/>
              <w:right w:val="nil"/>
            </w:tcBorders>
            <w:shd w:val="clear" w:color="auto" w:fill="auto"/>
            <w:noWrap/>
            <w:vAlign w:val="bottom"/>
            <w:hideMark/>
          </w:tcPr>
          <w:p w14:paraId="212CB2BE" w14:textId="77777777" w:rsidR="00BC2ECF" w:rsidRPr="00BC2ECF" w:rsidRDefault="00BC2ECF" w:rsidP="00E83BF7">
            <w:pPr>
              <w:jc w:val="right"/>
              <w:rPr>
                <w:rFonts w:cs="Open Sans"/>
                <w:sz w:val="18"/>
                <w:szCs w:val="18"/>
              </w:rPr>
            </w:pPr>
            <w:r w:rsidRPr="00BC2ECF">
              <w:rPr>
                <w:rFonts w:cs="Open Sans"/>
                <w:sz w:val="18"/>
                <w:szCs w:val="18"/>
              </w:rPr>
              <w:t>399</w:t>
            </w:r>
          </w:p>
        </w:tc>
      </w:tr>
      <w:tr w:rsidR="00BC2ECF" w:rsidRPr="00BC2ECF" w14:paraId="5D3D889E" w14:textId="77777777" w:rsidTr="00E83BF7">
        <w:trPr>
          <w:trHeight w:val="255"/>
        </w:trPr>
        <w:tc>
          <w:tcPr>
            <w:tcW w:w="7176" w:type="dxa"/>
            <w:tcBorders>
              <w:top w:val="nil"/>
              <w:left w:val="nil"/>
              <w:right w:val="nil"/>
            </w:tcBorders>
            <w:shd w:val="clear" w:color="auto" w:fill="auto"/>
            <w:hideMark/>
          </w:tcPr>
          <w:p w14:paraId="6FA01859" w14:textId="77777777" w:rsidR="00BC2ECF" w:rsidRPr="00BC2ECF" w:rsidRDefault="00BC2ECF" w:rsidP="00E83BF7">
            <w:pPr>
              <w:rPr>
                <w:rFonts w:cs="Open Sans"/>
                <w:sz w:val="18"/>
                <w:szCs w:val="18"/>
                <w:lang w:val="en-US"/>
              </w:rPr>
            </w:pPr>
            <w:r w:rsidRPr="00BC2ECF">
              <w:rPr>
                <w:rFonts w:cs="Open Sans"/>
                <w:sz w:val="18"/>
                <w:szCs w:val="18"/>
                <w:lang w:val="en-US"/>
              </w:rPr>
              <w:t>Other long-term employee benefits</w:t>
            </w:r>
          </w:p>
        </w:tc>
        <w:tc>
          <w:tcPr>
            <w:tcW w:w="1376" w:type="dxa"/>
            <w:tcBorders>
              <w:top w:val="nil"/>
              <w:left w:val="nil"/>
              <w:right w:val="nil"/>
            </w:tcBorders>
            <w:shd w:val="clear" w:color="auto" w:fill="auto"/>
            <w:noWrap/>
            <w:vAlign w:val="bottom"/>
            <w:hideMark/>
          </w:tcPr>
          <w:p w14:paraId="6BD31474" w14:textId="77777777" w:rsidR="00BC2ECF" w:rsidRPr="00BC2ECF" w:rsidRDefault="00BC2ECF" w:rsidP="00E83BF7">
            <w:pPr>
              <w:jc w:val="right"/>
              <w:rPr>
                <w:rFonts w:cs="Open Sans"/>
                <w:b/>
                <w:bCs/>
                <w:sz w:val="18"/>
                <w:szCs w:val="18"/>
              </w:rPr>
            </w:pPr>
            <w:r w:rsidRPr="00BC2ECF">
              <w:rPr>
                <w:rFonts w:cs="Open Sans"/>
                <w:b/>
                <w:bCs/>
                <w:sz w:val="18"/>
                <w:szCs w:val="18"/>
              </w:rPr>
              <w:t>79</w:t>
            </w:r>
          </w:p>
        </w:tc>
        <w:tc>
          <w:tcPr>
            <w:tcW w:w="1376" w:type="dxa"/>
            <w:tcBorders>
              <w:top w:val="nil"/>
              <w:left w:val="nil"/>
              <w:right w:val="nil"/>
            </w:tcBorders>
            <w:shd w:val="clear" w:color="auto" w:fill="auto"/>
            <w:noWrap/>
            <w:vAlign w:val="bottom"/>
            <w:hideMark/>
          </w:tcPr>
          <w:p w14:paraId="1BC48561" w14:textId="77777777" w:rsidR="00BC2ECF" w:rsidRPr="00BC2ECF" w:rsidRDefault="00BC2ECF" w:rsidP="00E83BF7">
            <w:pPr>
              <w:jc w:val="right"/>
              <w:rPr>
                <w:rFonts w:cs="Open Sans"/>
                <w:sz w:val="18"/>
                <w:szCs w:val="18"/>
              </w:rPr>
            </w:pPr>
            <w:r w:rsidRPr="00BC2ECF">
              <w:rPr>
                <w:rFonts w:cs="Open Sans"/>
                <w:sz w:val="18"/>
                <w:szCs w:val="18"/>
              </w:rPr>
              <w:t>87</w:t>
            </w:r>
          </w:p>
        </w:tc>
      </w:tr>
      <w:tr w:rsidR="00BC2ECF" w:rsidRPr="00BC2ECF" w14:paraId="7B406D02" w14:textId="77777777" w:rsidTr="00E83BF7">
        <w:trPr>
          <w:trHeight w:val="255"/>
        </w:trPr>
        <w:tc>
          <w:tcPr>
            <w:tcW w:w="7176" w:type="dxa"/>
            <w:tcBorders>
              <w:top w:val="nil"/>
              <w:left w:val="nil"/>
              <w:bottom w:val="single" w:sz="4" w:space="0" w:color="auto"/>
              <w:right w:val="nil"/>
            </w:tcBorders>
            <w:shd w:val="clear" w:color="auto" w:fill="auto"/>
            <w:hideMark/>
          </w:tcPr>
          <w:p w14:paraId="1CAEFFF3" w14:textId="77777777" w:rsidR="00BC2ECF" w:rsidRPr="00BC2ECF" w:rsidRDefault="00BC2ECF" w:rsidP="00E83BF7">
            <w:pPr>
              <w:rPr>
                <w:rFonts w:cs="Open Sans"/>
                <w:sz w:val="18"/>
                <w:szCs w:val="18"/>
              </w:rPr>
            </w:pPr>
            <w:r w:rsidRPr="00BC2ECF">
              <w:rPr>
                <w:rFonts w:cs="Open Sans"/>
                <w:sz w:val="18"/>
                <w:szCs w:val="18"/>
              </w:rPr>
              <w:t>Termination benefits</w:t>
            </w:r>
          </w:p>
        </w:tc>
        <w:tc>
          <w:tcPr>
            <w:tcW w:w="1376" w:type="dxa"/>
            <w:tcBorders>
              <w:top w:val="nil"/>
              <w:left w:val="nil"/>
              <w:bottom w:val="single" w:sz="4" w:space="0" w:color="auto"/>
              <w:right w:val="nil"/>
            </w:tcBorders>
            <w:shd w:val="clear" w:color="auto" w:fill="auto"/>
            <w:noWrap/>
            <w:vAlign w:val="bottom"/>
            <w:hideMark/>
          </w:tcPr>
          <w:p w14:paraId="009DCBFF" w14:textId="77777777" w:rsidR="00BC2ECF" w:rsidRPr="00BC2ECF" w:rsidRDefault="00BC2ECF" w:rsidP="00E83BF7">
            <w:pPr>
              <w:jc w:val="right"/>
              <w:rPr>
                <w:rFonts w:cs="Open Sans"/>
                <w:b/>
                <w:bCs/>
                <w:sz w:val="18"/>
                <w:szCs w:val="18"/>
              </w:rPr>
            </w:pPr>
            <w:r w:rsidRPr="00BC2ECF">
              <w:rPr>
                <w:rFonts w:cs="Open Sans"/>
                <w:b/>
                <w:bCs/>
                <w:sz w:val="18"/>
                <w:szCs w:val="18"/>
              </w:rPr>
              <w:t xml:space="preserve"> -</w:t>
            </w:r>
          </w:p>
        </w:tc>
        <w:tc>
          <w:tcPr>
            <w:tcW w:w="1376" w:type="dxa"/>
            <w:tcBorders>
              <w:top w:val="nil"/>
              <w:left w:val="nil"/>
              <w:bottom w:val="single" w:sz="4" w:space="0" w:color="auto"/>
              <w:right w:val="nil"/>
            </w:tcBorders>
            <w:shd w:val="clear" w:color="auto" w:fill="auto"/>
            <w:noWrap/>
            <w:vAlign w:val="bottom"/>
            <w:hideMark/>
          </w:tcPr>
          <w:p w14:paraId="40A7AA63" w14:textId="77777777" w:rsidR="00BC2ECF" w:rsidRPr="00BC2ECF" w:rsidRDefault="00BC2ECF" w:rsidP="00E83BF7">
            <w:pPr>
              <w:jc w:val="right"/>
              <w:rPr>
                <w:rFonts w:cs="Open Sans"/>
                <w:sz w:val="18"/>
                <w:szCs w:val="18"/>
              </w:rPr>
            </w:pPr>
            <w:r w:rsidRPr="00BC2ECF">
              <w:rPr>
                <w:rFonts w:cs="Open Sans"/>
                <w:sz w:val="18"/>
                <w:szCs w:val="18"/>
              </w:rPr>
              <w:t>38</w:t>
            </w:r>
          </w:p>
        </w:tc>
      </w:tr>
      <w:tr w:rsidR="00BC2ECF" w:rsidRPr="00BC2ECF" w14:paraId="5D2A7B0C" w14:textId="77777777" w:rsidTr="00E83BF7">
        <w:trPr>
          <w:trHeight w:val="280"/>
        </w:trPr>
        <w:tc>
          <w:tcPr>
            <w:tcW w:w="7176" w:type="dxa"/>
            <w:tcBorders>
              <w:top w:val="single" w:sz="4" w:space="0" w:color="auto"/>
              <w:left w:val="nil"/>
              <w:bottom w:val="single" w:sz="4" w:space="0" w:color="auto"/>
              <w:right w:val="nil"/>
            </w:tcBorders>
            <w:shd w:val="clear" w:color="auto" w:fill="auto"/>
            <w:hideMark/>
          </w:tcPr>
          <w:p w14:paraId="71A2D13F" w14:textId="77777777" w:rsidR="00BC2ECF" w:rsidRPr="00BC2ECF" w:rsidRDefault="00BC2ECF" w:rsidP="00E83BF7">
            <w:pPr>
              <w:rPr>
                <w:rFonts w:cs="Open Sans"/>
                <w:b/>
                <w:bCs/>
                <w:sz w:val="18"/>
                <w:szCs w:val="18"/>
                <w:lang w:val="en-US"/>
              </w:rPr>
            </w:pPr>
            <w:r w:rsidRPr="00BC2ECF">
              <w:rPr>
                <w:rFonts w:cs="Open Sans"/>
                <w:b/>
                <w:bCs/>
                <w:sz w:val="18"/>
                <w:szCs w:val="18"/>
                <w:lang w:val="en-US"/>
              </w:rPr>
              <w:t>Total key management personnel remuneration expenses</w:t>
            </w:r>
            <w:r w:rsidRPr="00BC2ECF">
              <w:rPr>
                <w:rFonts w:cs="Open Sans"/>
                <w:sz w:val="18"/>
                <w:szCs w:val="18"/>
                <w:vertAlign w:val="superscript"/>
                <w:lang w:val="en-US"/>
              </w:rPr>
              <w:t>1</w:t>
            </w:r>
          </w:p>
        </w:tc>
        <w:tc>
          <w:tcPr>
            <w:tcW w:w="1376" w:type="dxa"/>
            <w:tcBorders>
              <w:top w:val="single" w:sz="4" w:space="0" w:color="auto"/>
              <w:left w:val="nil"/>
              <w:bottom w:val="single" w:sz="4" w:space="0" w:color="auto"/>
              <w:right w:val="nil"/>
            </w:tcBorders>
            <w:shd w:val="clear" w:color="auto" w:fill="auto"/>
            <w:noWrap/>
            <w:vAlign w:val="bottom"/>
            <w:hideMark/>
          </w:tcPr>
          <w:p w14:paraId="0E4250E8" w14:textId="77777777" w:rsidR="00BC2ECF" w:rsidRPr="00BC2ECF" w:rsidRDefault="00BC2ECF" w:rsidP="00E83BF7">
            <w:pPr>
              <w:jc w:val="right"/>
              <w:rPr>
                <w:rFonts w:cs="Open Sans"/>
                <w:b/>
                <w:bCs/>
                <w:sz w:val="18"/>
                <w:szCs w:val="18"/>
              </w:rPr>
            </w:pPr>
            <w:r w:rsidRPr="00BC2ECF">
              <w:rPr>
                <w:rFonts w:cs="Open Sans"/>
                <w:b/>
                <w:bCs/>
                <w:sz w:val="18"/>
                <w:szCs w:val="18"/>
              </w:rPr>
              <w:t>3,578</w:t>
            </w:r>
          </w:p>
        </w:tc>
        <w:tc>
          <w:tcPr>
            <w:tcW w:w="1376" w:type="dxa"/>
            <w:tcBorders>
              <w:top w:val="single" w:sz="4" w:space="0" w:color="auto"/>
              <w:left w:val="nil"/>
              <w:bottom w:val="single" w:sz="4" w:space="0" w:color="auto"/>
              <w:right w:val="nil"/>
            </w:tcBorders>
            <w:shd w:val="clear" w:color="auto" w:fill="auto"/>
            <w:noWrap/>
            <w:vAlign w:val="bottom"/>
            <w:hideMark/>
          </w:tcPr>
          <w:p w14:paraId="212680DE" w14:textId="77777777" w:rsidR="00BC2ECF" w:rsidRPr="00BC2ECF" w:rsidRDefault="00BC2ECF" w:rsidP="00E83BF7">
            <w:pPr>
              <w:jc w:val="right"/>
              <w:rPr>
                <w:rFonts w:cs="Open Sans"/>
                <w:sz w:val="18"/>
                <w:szCs w:val="18"/>
              </w:rPr>
            </w:pPr>
            <w:r w:rsidRPr="00BC2ECF">
              <w:rPr>
                <w:rFonts w:cs="Open Sans"/>
                <w:sz w:val="18"/>
                <w:szCs w:val="18"/>
              </w:rPr>
              <w:t>4,538</w:t>
            </w:r>
          </w:p>
        </w:tc>
      </w:tr>
    </w:tbl>
    <w:p w14:paraId="41BF5041" w14:textId="77777777" w:rsidR="00BC2ECF" w:rsidRPr="00BC2ECF" w:rsidRDefault="00BC2ECF" w:rsidP="00BC2ECF">
      <w:pPr>
        <w:rPr>
          <w:sz w:val="18"/>
          <w:szCs w:val="18"/>
        </w:rPr>
      </w:pPr>
    </w:p>
    <w:p w14:paraId="63769FBC" w14:textId="77777777" w:rsidR="00BC2ECF" w:rsidRPr="00BC2ECF" w:rsidRDefault="00BC2ECF" w:rsidP="00BC2ECF">
      <w:pPr>
        <w:rPr>
          <w:rFonts w:cs="Open Sans"/>
          <w:sz w:val="18"/>
          <w:szCs w:val="18"/>
          <w:lang w:val="en-US"/>
        </w:rPr>
      </w:pPr>
      <w:r w:rsidRPr="00BC2ECF">
        <w:rPr>
          <w:rFonts w:cs="Open Sans"/>
          <w:sz w:val="18"/>
          <w:szCs w:val="18"/>
          <w:lang w:val="en-US"/>
        </w:rPr>
        <w:t>The total number of key management personnel that are included in the above table are 9 (2019: 16). In the current financial year there have been changes to the Commission's Key Management Personnel. In 2019 the positions of Race and Disability Discrimination Commissioner each had two occupants.</w:t>
      </w:r>
    </w:p>
    <w:p w14:paraId="58DACC22" w14:textId="77777777" w:rsidR="00BC2ECF" w:rsidRPr="00BC2ECF" w:rsidRDefault="00BC2ECF" w:rsidP="00BC2ECF">
      <w:pPr>
        <w:spacing w:after="120"/>
        <w:rPr>
          <w:rFonts w:cs="Open Sans"/>
          <w:sz w:val="18"/>
          <w:szCs w:val="18"/>
          <w:lang w:val="en-US"/>
        </w:rPr>
      </w:pPr>
      <w:r w:rsidRPr="00BC2ECF">
        <w:rPr>
          <w:rFonts w:cs="Open Sans"/>
          <w:sz w:val="18"/>
          <w:szCs w:val="18"/>
          <w:lang w:val="en-US"/>
        </w:rPr>
        <w:t>1. The above key management personnel remuneration excludes the remuneration and other benefits of the Portfolio Minister. The Portfolio Minister’s remuneration and other benefits are set by the Remuneration Tribunal and are not paid by the Commission.</w:t>
      </w:r>
    </w:p>
    <w:p w14:paraId="5CD61036" w14:textId="77777777" w:rsidR="00BC2ECF" w:rsidRPr="00BC2ECF" w:rsidRDefault="00BC2ECF" w:rsidP="00BC2ECF">
      <w:pPr>
        <w:rPr>
          <w:rFonts w:cs="Open Sans"/>
          <w:sz w:val="18"/>
          <w:szCs w:val="18"/>
          <w:lang w:val="en-US"/>
        </w:rPr>
      </w:pPr>
      <w:r w:rsidRPr="00BC2ECF">
        <w:rPr>
          <w:rFonts w:cs="Open Sans"/>
          <w:sz w:val="18"/>
          <w:szCs w:val="18"/>
          <w:lang w:val="en-US"/>
        </w:rPr>
        <w:t>2. Other long-term employee benefits results from the movement in accrued leave balances for the period.</w:t>
      </w:r>
    </w:p>
    <w:p w14:paraId="1B38DBFC" w14:textId="77777777" w:rsidR="00BC2ECF" w:rsidRPr="00BC2ECF" w:rsidRDefault="00BC2ECF" w:rsidP="00BC2ECF">
      <w:pPr>
        <w:rPr>
          <w:rFonts w:cs="Open Sans"/>
          <w:sz w:val="18"/>
          <w:szCs w:val="18"/>
          <w:lang w:val="en-US"/>
        </w:rPr>
      </w:pPr>
    </w:p>
    <w:p w14:paraId="6F5C0964" w14:textId="77777777" w:rsidR="00BC2ECF" w:rsidRPr="00BC2ECF" w:rsidRDefault="00BC2ECF" w:rsidP="00BC2ECF">
      <w:pPr>
        <w:spacing w:before="0" w:after="0"/>
        <w:rPr>
          <w:rFonts w:cs="Open Sans"/>
          <w:sz w:val="18"/>
          <w:szCs w:val="18"/>
          <w:lang w:val="en-US"/>
        </w:rPr>
      </w:pPr>
      <w:r w:rsidRPr="00BC2ECF">
        <w:rPr>
          <w:rFonts w:cs="Open Sans"/>
          <w:sz w:val="18"/>
          <w:szCs w:val="18"/>
          <w:lang w:val="en-US"/>
        </w:rPr>
        <w:br w:type="page"/>
      </w:r>
    </w:p>
    <w:p w14:paraId="38E14008" w14:textId="77777777" w:rsidR="00BC2ECF" w:rsidRPr="00BC2ECF" w:rsidRDefault="00BC2ECF" w:rsidP="00BC2ECF">
      <w:pPr>
        <w:pStyle w:val="FSHeading1and11"/>
      </w:pPr>
      <w:bookmarkStart w:id="253" w:name="_Toc52124113"/>
      <w:r w:rsidRPr="00BC2ECF">
        <w:t>4.3 Related Party Disclosures</w:t>
      </w:r>
      <w:bookmarkEnd w:id="253"/>
    </w:p>
    <w:p w14:paraId="346252BE" w14:textId="77777777" w:rsidR="00BC2ECF" w:rsidRPr="00BC2ECF" w:rsidRDefault="00BC2ECF" w:rsidP="00BC2ECF">
      <w:pPr>
        <w:pStyle w:val="FSHeadingBodyBold"/>
      </w:pPr>
      <w:r w:rsidRPr="00BC2ECF">
        <w:t>Related party relationships:</w:t>
      </w:r>
    </w:p>
    <w:p w14:paraId="3B0D02B7" w14:textId="77777777" w:rsidR="00BC2ECF" w:rsidRPr="00BC2ECF" w:rsidRDefault="00BC2ECF" w:rsidP="00BC2ECF">
      <w:pPr>
        <w:rPr>
          <w:rFonts w:cs="Open Sans"/>
          <w:color w:val="000000"/>
          <w:sz w:val="18"/>
          <w:szCs w:val="18"/>
          <w:lang w:val="en-US"/>
        </w:rPr>
      </w:pPr>
      <w:r w:rsidRPr="00BC2ECF">
        <w:rPr>
          <w:rFonts w:cs="Open Sans"/>
          <w:color w:val="000000"/>
          <w:sz w:val="18"/>
          <w:szCs w:val="18"/>
          <w:lang w:val="en-US"/>
        </w:rPr>
        <w:t>The Commission is an Australian Government controlled entity. Related parties to this entity are Key Management Personnel including the Portfolio Minister and Executive, and other Australian Government entities.</w:t>
      </w:r>
    </w:p>
    <w:p w14:paraId="7D2DE917" w14:textId="77777777" w:rsidR="00BC2ECF" w:rsidRPr="00BC2ECF" w:rsidRDefault="00BC2ECF" w:rsidP="00BC2ECF">
      <w:pPr>
        <w:pStyle w:val="FSHeadingBodyBold"/>
      </w:pPr>
      <w:r w:rsidRPr="00BC2ECF">
        <w:t>Transactions with related parties:</w:t>
      </w:r>
    </w:p>
    <w:p w14:paraId="6554038D" w14:textId="77777777" w:rsidR="00BC2ECF" w:rsidRPr="00BC2ECF" w:rsidRDefault="00BC2ECF" w:rsidP="00BC2ECF">
      <w:pPr>
        <w:rPr>
          <w:rFonts w:cs="Open Sans"/>
          <w:color w:val="000000"/>
          <w:sz w:val="18"/>
          <w:szCs w:val="18"/>
          <w:lang w:val="en-US"/>
        </w:rPr>
      </w:pPr>
      <w:r w:rsidRPr="00BC2ECF">
        <w:rPr>
          <w:rFonts w:cs="Open Sans"/>
          <w:color w:val="000000"/>
          <w:sz w:val="18"/>
          <w:szCs w:val="18"/>
          <w:lang w:val="en-US"/>
        </w:rPr>
        <w:t>Given the breadth of Government activities, related parties may transact with the government sector in the same capacity as ordinary citizens. Such transactions include the payment or refund of taxes, receipt of a Medicare rebate or higher education loans. These transactions have not been separately disclosed in this note.</w:t>
      </w:r>
    </w:p>
    <w:p w14:paraId="63191D26" w14:textId="77777777" w:rsidR="00BC2ECF" w:rsidRPr="00BC2ECF" w:rsidRDefault="00BC2ECF" w:rsidP="00BC2ECF">
      <w:pPr>
        <w:rPr>
          <w:rFonts w:cs="Open Sans"/>
          <w:color w:val="000000"/>
          <w:sz w:val="18"/>
          <w:szCs w:val="18"/>
          <w:lang w:val="en-US"/>
        </w:rPr>
      </w:pPr>
      <w:r w:rsidRPr="00BC2ECF">
        <w:rPr>
          <w:rFonts w:cs="Open Sans"/>
          <w:color w:val="000000"/>
          <w:sz w:val="18"/>
          <w:szCs w:val="18"/>
          <w:lang w:val="en-US"/>
        </w:rPr>
        <w:t>Significant transactions with related parties can include:</w:t>
      </w:r>
    </w:p>
    <w:p w14:paraId="55802E58" w14:textId="77777777" w:rsidR="00BC2ECF" w:rsidRPr="00BC2ECF" w:rsidRDefault="00BC2ECF" w:rsidP="00BC2ECF">
      <w:pPr>
        <w:pStyle w:val="ListParagraph"/>
        <w:keepLines w:val="0"/>
        <w:numPr>
          <w:ilvl w:val="0"/>
          <w:numId w:val="74"/>
        </w:numPr>
        <w:spacing w:before="60" w:after="60"/>
        <w:contextualSpacing/>
        <w:rPr>
          <w:rFonts w:cs="Open Sans"/>
          <w:color w:val="000000"/>
          <w:sz w:val="18"/>
          <w:szCs w:val="18"/>
          <w:lang w:val="en-US"/>
        </w:rPr>
      </w:pPr>
      <w:r w:rsidRPr="00BC2ECF">
        <w:rPr>
          <w:rFonts w:cs="Open Sans"/>
          <w:color w:val="000000"/>
          <w:sz w:val="18"/>
          <w:szCs w:val="18"/>
          <w:lang w:val="en-US"/>
        </w:rPr>
        <w:t>the payments of grants or loans;</w:t>
      </w:r>
    </w:p>
    <w:p w14:paraId="317EC341" w14:textId="77777777" w:rsidR="00BC2ECF" w:rsidRPr="00BC2ECF" w:rsidRDefault="00BC2ECF" w:rsidP="00BC2ECF">
      <w:pPr>
        <w:pStyle w:val="ListParagraph"/>
        <w:keepLines w:val="0"/>
        <w:numPr>
          <w:ilvl w:val="0"/>
          <w:numId w:val="74"/>
        </w:numPr>
        <w:spacing w:before="60" w:after="60"/>
        <w:contextualSpacing/>
        <w:rPr>
          <w:rFonts w:cs="Open Sans"/>
          <w:color w:val="000000"/>
          <w:sz w:val="18"/>
          <w:szCs w:val="18"/>
          <w:lang w:val="en-US"/>
        </w:rPr>
      </w:pPr>
      <w:r w:rsidRPr="00BC2ECF">
        <w:rPr>
          <w:rFonts w:cs="Open Sans"/>
          <w:color w:val="000000"/>
          <w:sz w:val="18"/>
          <w:szCs w:val="18"/>
          <w:lang w:val="en-US"/>
        </w:rPr>
        <w:t>purchases of goods and services;</w:t>
      </w:r>
    </w:p>
    <w:p w14:paraId="671573EC" w14:textId="77777777" w:rsidR="00BC2ECF" w:rsidRPr="00BC2ECF" w:rsidRDefault="00BC2ECF" w:rsidP="00BC2ECF">
      <w:pPr>
        <w:pStyle w:val="ListParagraph"/>
        <w:keepLines w:val="0"/>
        <w:numPr>
          <w:ilvl w:val="0"/>
          <w:numId w:val="74"/>
        </w:numPr>
        <w:spacing w:before="60" w:after="60"/>
        <w:contextualSpacing/>
        <w:rPr>
          <w:rFonts w:cs="Open Sans"/>
          <w:color w:val="000000"/>
          <w:sz w:val="18"/>
          <w:szCs w:val="18"/>
          <w:lang w:val="en-US"/>
        </w:rPr>
      </w:pPr>
      <w:r w:rsidRPr="00BC2ECF">
        <w:rPr>
          <w:rFonts w:cs="Open Sans"/>
          <w:color w:val="000000"/>
          <w:sz w:val="18"/>
          <w:szCs w:val="18"/>
          <w:lang w:val="en-US"/>
        </w:rPr>
        <w:t>asset purchases, sales transfers or leases;</w:t>
      </w:r>
    </w:p>
    <w:p w14:paraId="3D0D005F" w14:textId="77777777" w:rsidR="00BC2ECF" w:rsidRPr="00BC2ECF" w:rsidRDefault="00BC2ECF" w:rsidP="00BC2ECF">
      <w:pPr>
        <w:pStyle w:val="ListParagraph"/>
        <w:keepLines w:val="0"/>
        <w:numPr>
          <w:ilvl w:val="0"/>
          <w:numId w:val="74"/>
        </w:numPr>
        <w:spacing w:before="60" w:after="60"/>
        <w:contextualSpacing/>
        <w:rPr>
          <w:rFonts w:cs="Open Sans"/>
          <w:color w:val="000000"/>
          <w:sz w:val="18"/>
          <w:szCs w:val="18"/>
          <w:lang w:val="en-US"/>
        </w:rPr>
      </w:pPr>
      <w:r w:rsidRPr="00BC2ECF">
        <w:rPr>
          <w:rFonts w:cs="Open Sans"/>
          <w:color w:val="000000"/>
          <w:sz w:val="18"/>
          <w:szCs w:val="18"/>
          <w:lang w:val="en-US"/>
        </w:rPr>
        <w:t>debts forgiven; and</w:t>
      </w:r>
    </w:p>
    <w:p w14:paraId="36D41BF9" w14:textId="77777777" w:rsidR="00BC2ECF" w:rsidRPr="00BC2ECF" w:rsidRDefault="00BC2ECF" w:rsidP="00BC2ECF">
      <w:pPr>
        <w:pStyle w:val="ListParagraph"/>
        <w:keepLines w:val="0"/>
        <w:numPr>
          <w:ilvl w:val="0"/>
          <w:numId w:val="74"/>
        </w:numPr>
        <w:spacing w:before="60" w:after="60"/>
        <w:contextualSpacing/>
        <w:rPr>
          <w:rFonts w:cs="Open Sans"/>
          <w:color w:val="000000"/>
          <w:sz w:val="18"/>
          <w:szCs w:val="18"/>
          <w:lang w:val="en-US"/>
        </w:rPr>
      </w:pPr>
      <w:r w:rsidRPr="00BC2ECF">
        <w:rPr>
          <w:rFonts w:cs="Open Sans"/>
          <w:color w:val="000000"/>
          <w:sz w:val="18"/>
          <w:szCs w:val="18"/>
          <w:lang w:val="en-US"/>
        </w:rPr>
        <w:t>guarantees.</w:t>
      </w:r>
    </w:p>
    <w:p w14:paraId="34A19157" w14:textId="2D8CDBF4" w:rsidR="00BC2ECF" w:rsidRPr="00BC2ECF" w:rsidRDefault="00BC2ECF" w:rsidP="00BC2ECF">
      <w:pPr>
        <w:rPr>
          <w:rFonts w:cs="Open Sans"/>
          <w:color w:val="000000"/>
          <w:sz w:val="18"/>
          <w:szCs w:val="18"/>
          <w:lang w:val="en-US"/>
        </w:rPr>
      </w:pPr>
      <w:r w:rsidRPr="00BC2ECF">
        <w:rPr>
          <w:rFonts w:cs="Open Sans"/>
          <w:color w:val="000000"/>
          <w:sz w:val="18"/>
          <w:szCs w:val="18"/>
          <w:lang w:val="en-US"/>
        </w:rPr>
        <w:t>Giving consideration to relationships with related entities, and transactions entered into during the reporting period by the entity, it has been determined that there are no related party transactions to be separately disclosed.</w:t>
      </w:r>
    </w:p>
    <w:p w14:paraId="35517A92" w14:textId="77777777" w:rsidR="00BC2ECF" w:rsidRPr="00BC2ECF" w:rsidRDefault="00BC2ECF" w:rsidP="00BC2ECF">
      <w:pPr>
        <w:rPr>
          <w:rFonts w:cs="Open Sans"/>
          <w:sz w:val="18"/>
          <w:szCs w:val="18"/>
          <w:lang w:val="en-US"/>
        </w:rPr>
      </w:pPr>
      <w:r w:rsidRPr="00BC2ECF">
        <w:rPr>
          <w:rFonts w:cs="Open Sans"/>
          <w:sz w:val="18"/>
          <w:szCs w:val="18"/>
          <w:lang w:val="en-US"/>
        </w:rPr>
        <w:br w:type="page"/>
      </w:r>
    </w:p>
    <w:p w14:paraId="11D7F3DB" w14:textId="77777777" w:rsidR="00BC2ECF" w:rsidRPr="00BC2ECF" w:rsidRDefault="00BC2ECF" w:rsidP="00BC2ECF">
      <w:pPr>
        <w:pStyle w:val="FSHeading1and11"/>
      </w:pPr>
      <w:bookmarkStart w:id="254" w:name="_Toc52124114"/>
      <w:r w:rsidRPr="00BC2ECF">
        <w:t>5. Managing uncertainties</w:t>
      </w:r>
      <w:bookmarkEnd w:id="254"/>
    </w:p>
    <w:p w14:paraId="24B2D09B" w14:textId="77777777" w:rsidR="00BC2ECF" w:rsidRPr="00BC2ECF" w:rsidRDefault="00BC2ECF" w:rsidP="00BC2ECF">
      <w:pPr>
        <w:rPr>
          <w:rFonts w:cs="Open Sans"/>
          <w:sz w:val="18"/>
          <w:szCs w:val="18"/>
          <w:lang w:val="en-US"/>
        </w:rPr>
      </w:pPr>
      <w:r w:rsidRPr="00BC2ECF">
        <w:rPr>
          <w:rFonts w:cs="Open Sans"/>
          <w:sz w:val="18"/>
          <w:szCs w:val="18"/>
        </w:rPr>
        <w:t>This section analyses how the Australian Human Rights Commission manages financial risks within its operating environment.</w:t>
      </w:r>
    </w:p>
    <w:p w14:paraId="7AF99F0D" w14:textId="77777777" w:rsidR="00BC2ECF" w:rsidRPr="00BC2ECF" w:rsidRDefault="00BC2ECF" w:rsidP="00BC2ECF">
      <w:pPr>
        <w:pStyle w:val="FSHeading1and11"/>
      </w:pPr>
      <w:bookmarkStart w:id="255" w:name="_Toc52124115"/>
      <w:r w:rsidRPr="00BC2ECF">
        <w:t>5.1 Contingent Assets and Liabilities</w:t>
      </w:r>
      <w:bookmarkEnd w:id="255"/>
    </w:p>
    <w:p w14:paraId="5557A045" w14:textId="77777777" w:rsidR="00BC2ECF" w:rsidRPr="00BC2ECF" w:rsidRDefault="00BC2ECF" w:rsidP="00BC2ECF">
      <w:pPr>
        <w:pStyle w:val="FSHeadingBodyBold"/>
      </w:pPr>
      <w:r w:rsidRPr="00BC2ECF">
        <w:t>Quantifiable Contingencies</w:t>
      </w:r>
    </w:p>
    <w:p w14:paraId="1DAC5C4C" w14:textId="77777777" w:rsidR="00BC2ECF" w:rsidRPr="00BC2ECF" w:rsidRDefault="00BC2ECF" w:rsidP="00BC2ECF">
      <w:pPr>
        <w:spacing w:before="120" w:after="120"/>
        <w:rPr>
          <w:rFonts w:cs="Open Sans"/>
          <w:sz w:val="18"/>
          <w:szCs w:val="18"/>
          <w:lang w:val="en-US"/>
        </w:rPr>
      </w:pPr>
      <w:r w:rsidRPr="00BC2ECF">
        <w:rPr>
          <w:rFonts w:cs="Open Sans"/>
          <w:sz w:val="18"/>
          <w:szCs w:val="18"/>
          <w:lang w:val="en-US"/>
        </w:rPr>
        <w:t>At the time signing these financial statements, the Commission had no quantifiable contingent liabilities.</w:t>
      </w:r>
    </w:p>
    <w:p w14:paraId="785D924B" w14:textId="77777777" w:rsidR="00BC2ECF" w:rsidRPr="00BC2ECF" w:rsidRDefault="00BC2ECF" w:rsidP="00BC2ECF">
      <w:pPr>
        <w:pStyle w:val="FSHeadingBodyBold"/>
      </w:pPr>
      <w:r w:rsidRPr="00BC2ECF">
        <w:t>Unquantifiable Contingencies</w:t>
      </w:r>
    </w:p>
    <w:p w14:paraId="38C23A69" w14:textId="77777777" w:rsidR="00BC2ECF" w:rsidRPr="00BC2ECF" w:rsidRDefault="00BC2ECF" w:rsidP="00BC2ECF">
      <w:pPr>
        <w:spacing w:before="120" w:after="120"/>
        <w:rPr>
          <w:rFonts w:cs="Open Sans"/>
          <w:sz w:val="18"/>
          <w:szCs w:val="18"/>
          <w:lang w:val="en-US"/>
        </w:rPr>
      </w:pPr>
      <w:r w:rsidRPr="00BC2ECF">
        <w:rPr>
          <w:rFonts w:cs="Open Sans"/>
          <w:sz w:val="18"/>
          <w:szCs w:val="18"/>
          <w:lang w:val="en-US"/>
        </w:rPr>
        <w:t>At the time of signing these financial statements the Commission:</w:t>
      </w:r>
    </w:p>
    <w:p w14:paraId="0E47AF08" w14:textId="77777777" w:rsidR="00BC2ECF" w:rsidRPr="00BC2ECF" w:rsidRDefault="00BC2ECF" w:rsidP="00B604D8">
      <w:pPr>
        <w:pStyle w:val="ListParagraph"/>
        <w:keepLines w:val="0"/>
        <w:numPr>
          <w:ilvl w:val="0"/>
          <w:numId w:val="75"/>
        </w:numPr>
        <w:spacing w:before="120" w:after="120"/>
        <w:ind w:left="714" w:hanging="357"/>
        <w:rPr>
          <w:rFonts w:cs="Open Sans"/>
          <w:sz w:val="18"/>
          <w:szCs w:val="18"/>
          <w:lang w:val="en-US"/>
        </w:rPr>
      </w:pPr>
      <w:r w:rsidRPr="00BC2ECF">
        <w:rPr>
          <w:rFonts w:cs="Open Sans"/>
          <w:sz w:val="18"/>
          <w:szCs w:val="18"/>
          <w:lang w:val="en-US"/>
        </w:rPr>
        <w:t>was a respondent to two judicial review applications in the Federal Court. While the Federal Court may award costs in such applications, any costs order is unlikely to be significant. In one proceeding, we consider a cost order to be unlikely as the application is in our view without merit and the proceeding is being defended by another Commonwealth agency. The Commission has filed a submitting appearance in that proceeding. In the second proceeding the Commission is in the process of assessing the merits of the claim but, assuming the claim is contested, any exposure to costs is unlikely to be significant including because the applicant is unrepresented.</w:t>
      </w:r>
    </w:p>
    <w:p w14:paraId="6F12740F" w14:textId="77777777" w:rsidR="00BC2ECF" w:rsidRPr="00BC2ECF" w:rsidRDefault="00BC2ECF" w:rsidP="00B604D8">
      <w:pPr>
        <w:pStyle w:val="ListParagraph"/>
        <w:keepLines w:val="0"/>
        <w:numPr>
          <w:ilvl w:val="0"/>
          <w:numId w:val="75"/>
        </w:numPr>
        <w:spacing w:before="120" w:after="120"/>
        <w:contextualSpacing/>
        <w:rPr>
          <w:rFonts w:cs="Open Sans"/>
          <w:sz w:val="18"/>
          <w:szCs w:val="18"/>
          <w:lang w:val="en-US"/>
        </w:rPr>
      </w:pPr>
      <w:r w:rsidRPr="00BC2ECF">
        <w:rPr>
          <w:rFonts w:cs="Open Sans"/>
          <w:sz w:val="18"/>
          <w:szCs w:val="18"/>
          <w:lang w:val="en-US"/>
        </w:rPr>
        <w:t>was a respondent to proceedings in the High Court in which the applicant is seeking a writ of certiorari to quash a decision of the Commission to terminate his complaint. While the High Court may award costs in such an application it is unlikely as the application is in our view without merit. The Attorney-General has been joined to the proceedings as a contradictor and the Commission has filed a submitting appearance.</w:t>
      </w:r>
    </w:p>
    <w:p w14:paraId="31FB5F75" w14:textId="77777777" w:rsidR="00BC2ECF" w:rsidRPr="00BC2ECF" w:rsidRDefault="00BC2ECF" w:rsidP="00BC2ECF">
      <w:pPr>
        <w:spacing w:before="120" w:after="120"/>
        <w:rPr>
          <w:rFonts w:cs="Open Sans"/>
          <w:sz w:val="18"/>
          <w:szCs w:val="18"/>
          <w:lang w:val="en-US"/>
        </w:rPr>
      </w:pPr>
      <w:r w:rsidRPr="00BC2ECF">
        <w:rPr>
          <w:rFonts w:cs="Open Sans"/>
          <w:sz w:val="18"/>
          <w:szCs w:val="18"/>
          <w:lang w:val="en-US"/>
        </w:rPr>
        <w:t>In addition, an application for leave to appeal a decision of the Federal Court summarily dismissing judicial review proceedings against the Commission’s has been filed. The Attorney-General has been joined to the proceeding to act as a contradictor, and the Commission has filed a submitting appearance. Any costs order is unlikely as the appeal proceedings are in our view without merit.</w:t>
      </w:r>
    </w:p>
    <w:p w14:paraId="1389D6A9" w14:textId="77777777" w:rsidR="00BC2ECF" w:rsidRPr="00BC2ECF" w:rsidRDefault="00BC2ECF" w:rsidP="00BC2ECF">
      <w:pPr>
        <w:spacing w:before="120" w:after="120"/>
        <w:rPr>
          <w:rFonts w:cs="Open Sans"/>
          <w:sz w:val="18"/>
          <w:szCs w:val="18"/>
          <w:lang w:val="en-US"/>
        </w:rPr>
      </w:pPr>
      <w:r w:rsidRPr="00BC2ECF">
        <w:rPr>
          <w:rFonts w:cs="Open Sans"/>
          <w:sz w:val="18"/>
          <w:szCs w:val="18"/>
          <w:lang w:val="en-US"/>
        </w:rPr>
        <w:t>A further three Federal Court appeals have been filed in relation to interlocutory orders made in the three related first instance proceedings. The first instance proceedings have been dismissed by the Court as an abuse of process, and the applicant requires leave of the Court in each case in order to appeal. The Commission is a respondent in two of the appeals. The Commission has made written submissions as to why leave should not be granted. A costs order is unlikely as the appeal proceedings are in our view without merit.</w:t>
      </w:r>
    </w:p>
    <w:p w14:paraId="29FCCBFD" w14:textId="77777777" w:rsidR="00BC2ECF" w:rsidRPr="00BC2ECF" w:rsidRDefault="00BC2ECF" w:rsidP="00BC2ECF">
      <w:pPr>
        <w:pStyle w:val="FSHeadingBodyBold"/>
        <w:rPr>
          <w:lang w:val="en-US"/>
        </w:rPr>
      </w:pPr>
      <w:r w:rsidRPr="00BC2ECF">
        <w:t>Accounting Policy</w:t>
      </w:r>
    </w:p>
    <w:p w14:paraId="622A8465" w14:textId="77777777" w:rsidR="00BC2ECF" w:rsidRPr="00BC2ECF" w:rsidRDefault="00BC2ECF" w:rsidP="00BC2ECF">
      <w:pPr>
        <w:spacing w:before="120" w:after="120"/>
        <w:rPr>
          <w:rFonts w:cs="Open Sans"/>
          <w:sz w:val="18"/>
          <w:szCs w:val="18"/>
          <w:lang w:val="en-US"/>
        </w:rPr>
      </w:pPr>
      <w:r w:rsidRPr="00BC2ECF">
        <w:rPr>
          <w:rFonts w:cs="Open Sans"/>
          <w:sz w:val="18"/>
          <w:szCs w:val="18"/>
        </w:rPr>
        <w:t>Contingent liabilities and contingent assets are not recognised in the statement of financial position but are reported in the notes. They may arise from uncertainty as to the existence of a liability or asset or represent an asset or liability in respect of which the amount cannot be reliably measured. Contingent assets are disclosed when settlement is probable but not virtually certain and contingent liabilities are disclosed when settlement is greater than remote.</w:t>
      </w:r>
    </w:p>
    <w:p w14:paraId="14260E94" w14:textId="77777777" w:rsidR="00BC2ECF" w:rsidRPr="00BC2ECF" w:rsidRDefault="00BC2ECF" w:rsidP="00BC2ECF">
      <w:pPr>
        <w:spacing w:before="120" w:after="120"/>
        <w:rPr>
          <w:rFonts w:cs="Open Sans"/>
          <w:sz w:val="18"/>
          <w:szCs w:val="18"/>
          <w:lang w:val="en-US"/>
        </w:rPr>
      </w:pPr>
    </w:p>
    <w:p w14:paraId="130A0F39" w14:textId="77777777" w:rsidR="00BC2ECF" w:rsidRPr="00BC2ECF" w:rsidRDefault="00BC2ECF" w:rsidP="00BC2ECF">
      <w:pPr>
        <w:rPr>
          <w:rFonts w:cs="Open Sans"/>
          <w:sz w:val="18"/>
          <w:szCs w:val="18"/>
          <w:lang w:val="en-US"/>
        </w:rPr>
      </w:pPr>
      <w:r w:rsidRPr="00BC2ECF">
        <w:rPr>
          <w:rFonts w:cs="Open Sans"/>
          <w:sz w:val="18"/>
          <w:szCs w:val="18"/>
          <w:lang w:val="en-US"/>
        </w:rPr>
        <w:br w:type="page"/>
      </w:r>
    </w:p>
    <w:p w14:paraId="03F6ADD1" w14:textId="77777777" w:rsidR="00BC2ECF" w:rsidRPr="00BC2ECF" w:rsidRDefault="00BC2ECF" w:rsidP="00BC2ECF">
      <w:pPr>
        <w:pStyle w:val="FSHeading1and11"/>
      </w:pPr>
      <w:bookmarkStart w:id="256" w:name="_Toc52124116"/>
      <w:r w:rsidRPr="00BC2ECF">
        <w:t>5.2 Financial Instruments</w:t>
      </w:r>
      <w:bookmarkEnd w:id="256"/>
    </w:p>
    <w:tbl>
      <w:tblPr>
        <w:tblW w:w="9638" w:type="dxa"/>
        <w:tblCellMar>
          <w:left w:w="70" w:type="dxa"/>
          <w:right w:w="70" w:type="dxa"/>
        </w:tblCellMar>
        <w:tblLook w:val="04A0" w:firstRow="1" w:lastRow="0" w:firstColumn="1" w:lastColumn="0" w:noHBand="0" w:noVBand="1"/>
      </w:tblPr>
      <w:tblGrid>
        <w:gridCol w:w="3751"/>
        <w:gridCol w:w="1248"/>
        <w:gridCol w:w="1387"/>
        <w:gridCol w:w="1367"/>
        <w:gridCol w:w="1036"/>
        <w:gridCol w:w="849"/>
      </w:tblGrid>
      <w:tr w:rsidR="00BC2ECF" w:rsidRPr="00BC2ECF" w14:paraId="4068CF3B" w14:textId="77777777" w:rsidTr="00E83BF7">
        <w:trPr>
          <w:trHeight w:val="730"/>
        </w:trPr>
        <w:tc>
          <w:tcPr>
            <w:tcW w:w="3751" w:type="dxa"/>
            <w:tcBorders>
              <w:top w:val="single" w:sz="4" w:space="0" w:color="auto"/>
              <w:left w:val="nil"/>
              <w:bottom w:val="single" w:sz="18" w:space="0" w:color="auto"/>
              <w:right w:val="nil"/>
            </w:tcBorders>
            <w:shd w:val="clear" w:color="auto" w:fill="auto"/>
            <w:vAlign w:val="bottom"/>
            <w:hideMark/>
          </w:tcPr>
          <w:p w14:paraId="2976CF91" w14:textId="77777777" w:rsidR="00BC2ECF" w:rsidRPr="00BC2ECF" w:rsidRDefault="00BC2ECF" w:rsidP="00CF7AF9">
            <w:pPr>
              <w:spacing w:before="60" w:after="60"/>
              <w:rPr>
                <w:rFonts w:cs="Open Sans"/>
                <w:b/>
                <w:bCs/>
                <w:color w:val="FFFFFF"/>
                <w:sz w:val="18"/>
                <w:szCs w:val="18"/>
              </w:rPr>
            </w:pPr>
          </w:p>
        </w:tc>
        <w:tc>
          <w:tcPr>
            <w:tcW w:w="1248" w:type="dxa"/>
            <w:tcBorders>
              <w:top w:val="single" w:sz="4" w:space="0" w:color="auto"/>
              <w:left w:val="nil"/>
              <w:bottom w:val="single" w:sz="18" w:space="0" w:color="auto"/>
              <w:right w:val="nil"/>
            </w:tcBorders>
            <w:shd w:val="clear" w:color="auto" w:fill="auto"/>
            <w:vAlign w:val="bottom"/>
            <w:hideMark/>
          </w:tcPr>
          <w:p w14:paraId="4E05C0B2" w14:textId="77777777" w:rsidR="00BC2ECF" w:rsidRPr="00BC2ECF" w:rsidRDefault="00BC2ECF" w:rsidP="00CF7AF9">
            <w:pPr>
              <w:spacing w:before="60" w:after="60"/>
              <w:rPr>
                <w:rFonts w:cs="Open Sans"/>
                <w:sz w:val="18"/>
                <w:szCs w:val="18"/>
              </w:rPr>
            </w:pPr>
            <w:r w:rsidRPr="00BC2ECF">
              <w:rPr>
                <w:rFonts w:cs="Open Sans"/>
                <w:sz w:val="18"/>
                <w:szCs w:val="18"/>
              </w:rPr>
              <w:t> </w:t>
            </w:r>
          </w:p>
        </w:tc>
        <w:tc>
          <w:tcPr>
            <w:tcW w:w="1387" w:type="dxa"/>
            <w:tcBorders>
              <w:top w:val="single" w:sz="4" w:space="0" w:color="auto"/>
              <w:left w:val="nil"/>
              <w:bottom w:val="single" w:sz="18" w:space="0" w:color="auto"/>
              <w:right w:val="nil"/>
            </w:tcBorders>
            <w:shd w:val="clear" w:color="auto" w:fill="auto"/>
            <w:vAlign w:val="bottom"/>
            <w:hideMark/>
          </w:tcPr>
          <w:p w14:paraId="4DBE5065" w14:textId="77777777" w:rsidR="00BC2ECF" w:rsidRPr="00BC2ECF" w:rsidRDefault="00BC2ECF" w:rsidP="00CF7AF9">
            <w:pPr>
              <w:spacing w:before="60" w:after="60"/>
              <w:rPr>
                <w:rFonts w:cs="Open Sans"/>
                <w:sz w:val="18"/>
                <w:szCs w:val="18"/>
              </w:rPr>
            </w:pPr>
            <w:r w:rsidRPr="00BC2ECF">
              <w:rPr>
                <w:rFonts w:cs="Open Sans"/>
                <w:sz w:val="18"/>
                <w:szCs w:val="18"/>
              </w:rPr>
              <w:t> </w:t>
            </w:r>
          </w:p>
        </w:tc>
        <w:tc>
          <w:tcPr>
            <w:tcW w:w="1367" w:type="dxa"/>
            <w:tcBorders>
              <w:top w:val="single" w:sz="4" w:space="0" w:color="auto"/>
              <w:left w:val="nil"/>
              <w:bottom w:val="single" w:sz="18" w:space="0" w:color="auto"/>
              <w:right w:val="nil"/>
            </w:tcBorders>
            <w:shd w:val="clear" w:color="auto" w:fill="auto"/>
            <w:vAlign w:val="bottom"/>
            <w:hideMark/>
          </w:tcPr>
          <w:p w14:paraId="191F0378" w14:textId="77777777" w:rsidR="00BC2ECF" w:rsidRPr="00BC2ECF" w:rsidRDefault="00BC2ECF" w:rsidP="00CF7AF9">
            <w:pPr>
              <w:spacing w:before="60" w:after="60"/>
              <w:rPr>
                <w:rFonts w:cs="Open Sans"/>
                <w:sz w:val="18"/>
                <w:szCs w:val="18"/>
              </w:rPr>
            </w:pPr>
            <w:r w:rsidRPr="00BC2ECF">
              <w:rPr>
                <w:rFonts w:cs="Open Sans"/>
                <w:b/>
                <w:bCs/>
                <w:color w:val="FF0000"/>
                <w:sz w:val="18"/>
                <w:szCs w:val="18"/>
              </w:rPr>
              <w:t> </w:t>
            </w:r>
          </w:p>
        </w:tc>
        <w:tc>
          <w:tcPr>
            <w:tcW w:w="1036" w:type="dxa"/>
            <w:tcBorders>
              <w:top w:val="single" w:sz="4" w:space="0" w:color="auto"/>
              <w:left w:val="nil"/>
              <w:bottom w:val="single" w:sz="18" w:space="0" w:color="auto"/>
              <w:right w:val="nil"/>
            </w:tcBorders>
            <w:shd w:val="clear" w:color="auto" w:fill="auto"/>
            <w:vAlign w:val="bottom"/>
            <w:hideMark/>
          </w:tcPr>
          <w:p w14:paraId="55D4BEBA" w14:textId="77777777" w:rsidR="00BC2ECF" w:rsidRPr="00BC2ECF" w:rsidRDefault="00BC2ECF" w:rsidP="00CF7AF9">
            <w:pPr>
              <w:spacing w:before="60" w:after="60"/>
              <w:jc w:val="right"/>
              <w:rPr>
                <w:rFonts w:cs="Open Sans"/>
                <w:b/>
                <w:bCs/>
                <w:sz w:val="18"/>
                <w:szCs w:val="18"/>
              </w:rPr>
            </w:pPr>
            <w:r w:rsidRPr="00BC2ECF">
              <w:rPr>
                <w:rFonts w:cs="Open Sans"/>
                <w:b/>
                <w:bCs/>
                <w:sz w:val="18"/>
                <w:szCs w:val="18"/>
              </w:rPr>
              <w:t>2020</w:t>
            </w:r>
          </w:p>
          <w:p w14:paraId="5DA5BEE2" w14:textId="77777777" w:rsidR="00BC2ECF" w:rsidRPr="00BC2ECF" w:rsidRDefault="00BC2ECF" w:rsidP="00CF7AF9">
            <w:pPr>
              <w:spacing w:before="60" w:after="60"/>
              <w:jc w:val="right"/>
              <w:rPr>
                <w:rFonts w:cs="Open Sans"/>
                <w:b/>
                <w:bCs/>
                <w:sz w:val="18"/>
                <w:szCs w:val="18"/>
              </w:rPr>
            </w:pPr>
            <w:r w:rsidRPr="00BC2ECF">
              <w:rPr>
                <w:rFonts w:cs="Open Sans"/>
                <w:b/>
                <w:bCs/>
                <w:sz w:val="18"/>
                <w:szCs w:val="18"/>
              </w:rPr>
              <w:t>$’000</w:t>
            </w:r>
          </w:p>
        </w:tc>
        <w:tc>
          <w:tcPr>
            <w:tcW w:w="849" w:type="dxa"/>
            <w:tcBorders>
              <w:top w:val="single" w:sz="4" w:space="0" w:color="auto"/>
              <w:left w:val="nil"/>
              <w:bottom w:val="single" w:sz="18" w:space="0" w:color="auto"/>
              <w:right w:val="nil"/>
            </w:tcBorders>
            <w:shd w:val="clear" w:color="auto" w:fill="auto"/>
            <w:vAlign w:val="bottom"/>
            <w:hideMark/>
          </w:tcPr>
          <w:p w14:paraId="3A98D1B9" w14:textId="77777777" w:rsidR="00BC2ECF" w:rsidRPr="00BC2ECF" w:rsidRDefault="00BC2ECF" w:rsidP="00CF7AF9">
            <w:pPr>
              <w:spacing w:before="60" w:after="60"/>
              <w:jc w:val="right"/>
              <w:rPr>
                <w:rFonts w:cs="Open Sans"/>
                <w:sz w:val="18"/>
                <w:szCs w:val="18"/>
              </w:rPr>
            </w:pPr>
            <w:r w:rsidRPr="00BC2ECF">
              <w:rPr>
                <w:rFonts w:cs="Open Sans"/>
                <w:sz w:val="18"/>
                <w:szCs w:val="18"/>
              </w:rPr>
              <w:t>2019</w:t>
            </w:r>
          </w:p>
          <w:p w14:paraId="13B27615" w14:textId="77777777" w:rsidR="00BC2ECF" w:rsidRPr="00BC2ECF" w:rsidRDefault="00BC2ECF" w:rsidP="00CF7AF9">
            <w:pPr>
              <w:spacing w:before="60" w:after="60"/>
              <w:jc w:val="right"/>
              <w:rPr>
                <w:rFonts w:cs="Open Sans"/>
                <w:sz w:val="18"/>
                <w:szCs w:val="18"/>
              </w:rPr>
            </w:pPr>
            <w:r w:rsidRPr="00BC2ECF">
              <w:rPr>
                <w:rFonts w:cs="Open Sans"/>
                <w:sz w:val="18"/>
                <w:szCs w:val="18"/>
              </w:rPr>
              <w:t>$’000</w:t>
            </w:r>
          </w:p>
        </w:tc>
      </w:tr>
      <w:tr w:rsidR="00BC2ECF" w:rsidRPr="00BC2ECF" w14:paraId="0FF170DF" w14:textId="77777777" w:rsidTr="00E83BF7">
        <w:trPr>
          <w:trHeight w:val="145"/>
        </w:trPr>
        <w:tc>
          <w:tcPr>
            <w:tcW w:w="9638" w:type="dxa"/>
            <w:gridSpan w:val="6"/>
            <w:tcBorders>
              <w:top w:val="single" w:sz="18" w:space="0" w:color="auto"/>
              <w:left w:val="nil"/>
              <w:bottom w:val="nil"/>
              <w:right w:val="nil"/>
            </w:tcBorders>
            <w:shd w:val="clear" w:color="auto" w:fill="auto"/>
            <w:noWrap/>
            <w:vAlign w:val="bottom"/>
            <w:hideMark/>
          </w:tcPr>
          <w:p w14:paraId="0FE2EED7" w14:textId="77777777" w:rsidR="00BC2ECF" w:rsidRPr="00BC2ECF" w:rsidRDefault="00BC2ECF" w:rsidP="00CF7AF9">
            <w:pPr>
              <w:spacing w:before="60" w:after="60"/>
              <w:rPr>
                <w:rFonts w:cs="Open Sans"/>
                <w:sz w:val="18"/>
                <w:szCs w:val="18"/>
              </w:rPr>
            </w:pPr>
          </w:p>
        </w:tc>
      </w:tr>
      <w:tr w:rsidR="00BC2ECF" w:rsidRPr="00BC2ECF" w14:paraId="26AC8D8F" w14:textId="77777777" w:rsidTr="00E83BF7">
        <w:trPr>
          <w:trHeight w:val="240"/>
        </w:trPr>
        <w:tc>
          <w:tcPr>
            <w:tcW w:w="9638" w:type="dxa"/>
            <w:gridSpan w:val="6"/>
            <w:tcBorders>
              <w:top w:val="nil"/>
              <w:left w:val="nil"/>
              <w:bottom w:val="nil"/>
              <w:right w:val="nil"/>
            </w:tcBorders>
            <w:shd w:val="clear" w:color="auto" w:fill="auto"/>
            <w:noWrap/>
            <w:vAlign w:val="bottom"/>
            <w:hideMark/>
          </w:tcPr>
          <w:p w14:paraId="3C83C86B" w14:textId="77777777" w:rsidR="00BC2ECF" w:rsidRPr="00BC2ECF" w:rsidRDefault="00BC2ECF" w:rsidP="00CF7AF9">
            <w:pPr>
              <w:spacing w:before="60" w:after="60"/>
              <w:rPr>
                <w:rFonts w:cs="Open Sans"/>
                <w:sz w:val="18"/>
                <w:szCs w:val="18"/>
                <w:lang w:val="en-US"/>
              </w:rPr>
            </w:pPr>
            <w:r w:rsidRPr="00BC2ECF">
              <w:rPr>
                <w:rFonts w:cs="Open Sans"/>
                <w:b/>
                <w:bCs/>
                <w:color w:val="107896"/>
                <w:sz w:val="18"/>
                <w:szCs w:val="18"/>
                <w:lang w:val="en-US"/>
              </w:rPr>
              <w:t>5.2A: Categories of financial instruments</w:t>
            </w:r>
          </w:p>
        </w:tc>
      </w:tr>
      <w:tr w:rsidR="00BC2ECF" w:rsidRPr="00BC2ECF" w14:paraId="70D203D1" w14:textId="77777777" w:rsidTr="00E83BF7">
        <w:trPr>
          <w:trHeight w:val="240"/>
        </w:trPr>
        <w:tc>
          <w:tcPr>
            <w:tcW w:w="3751" w:type="dxa"/>
            <w:tcBorders>
              <w:top w:val="nil"/>
              <w:left w:val="nil"/>
              <w:bottom w:val="nil"/>
              <w:right w:val="nil"/>
            </w:tcBorders>
            <w:shd w:val="clear" w:color="auto" w:fill="auto"/>
            <w:noWrap/>
            <w:vAlign w:val="bottom"/>
            <w:hideMark/>
          </w:tcPr>
          <w:p w14:paraId="44BF74E0" w14:textId="77777777" w:rsidR="00BC2ECF" w:rsidRPr="00BC2ECF" w:rsidRDefault="00BC2ECF" w:rsidP="00CF7AF9">
            <w:pPr>
              <w:spacing w:before="60" w:after="60"/>
              <w:rPr>
                <w:rFonts w:cs="Open Sans"/>
                <w:b/>
                <w:bCs/>
                <w:sz w:val="18"/>
                <w:szCs w:val="18"/>
                <w:lang w:val="en-US"/>
              </w:rPr>
            </w:pPr>
            <w:r w:rsidRPr="00BC2ECF">
              <w:rPr>
                <w:rFonts w:cs="Open Sans"/>
                <w:b/>
                <w:bCs/>
                <w:sz w:val="18"/>
                <w:szCs w:val="18"/>
                <w:lang w:val="en-US"/>
              </w:rPr>
              <w:t>Financial assets at amortised cost</w:t>
            </w:r>
          </w:p>
        </w:tc>
        <w:tc>
          <w:tcPr>
            <w:tcW w:w="1248" w:type="dxa"/>
            <w:tcBorders>
              <w:top w:val="nil"/>
              <w:left w:val="nil"/>
              <w:bottom w:val="nil"/>
              <w:right w:val="nil"/>
            </w:tcBorders>
            <w:shd w:val="clear" w:color="auto" w:fill="auto"/>
            <w:noWrap/>
            <w:vAlign w:val="bottom"/>
            <w:hideMark/>
          </w:tcPr>
          <w:p w14:paraId="7FF38B9D" w14:textId="77777777" w:rsidR="00BC2ECF" w:rsidRPr="00BC2ECF" w:rsidRDefault="00BC2ECF" w:rsidP="00CF7AF9">
            <w:pPr>
              <w:spacing w:before="60" w:after="60"/>
              <w:rPr>
                <w:rFonts w:cs="Open Sans"/>
                <w:b/>
                <w:bCs/>
                <w:sz w:val="18"/>
                <w:szCs w:val="18"/>
                <w:lang w:val="en-US"/>
              </w:rPr>
            </w:pPr>
          </w:p>
        </w:tc>
        <w:tc>
          <w:tcPr>
            <w:tcW w:w="1387" w:type="dxa"/>
            <w:tcBorders>
              <w:top w:val="nil"/>
              <w:left w:val="nil"/>
              <w:bottom w:val="nil"/>
              <w:right w:val="nil"/>
            </w:tcBorders>
            <w:shd w:val="clear" w:color="auto" w:fill="auto"/>
            <w:noWrap/>
            <w:vAlign w:val="bottom"/>
            <w:hideMark/>
          </w:tcPr>
          <w:p w14:paraId="3D4008DC" w14:textId="77777777" w:rsidR="00BC2ECF" w:rsidRPr="00BC2ECF" w:rsidRDefault="00BC2ECF" w:rsidP="00CF7AF9">
            <w:pPr>
              <w:spacing w:before="60" w:after="60"/>
              <w:rPr>
                <w:rFonts w:cs="Open Sans"/>
                <w:sz w:val="18"/>
                <w:szCs w:val="18"/>
                <w:lang w:val="en-US"/>
              </w:rPr>
            </w:pPr>
          </w:p>
        </w:tc>
        <w:tc>
          <w:tcPr>
            <w:tcW w:w="1367" w:type="dxa"/>
            <w:tcBorders>
              <w:top w:val="nil"/>
              <w:left w:val="nil"/>
              <w:bottom w:val="nil"/>
              <w:right w:val="nil"/>
            </w:tcBorders>
            <w:shd w:val="clear" w:color="auto" w:fill="auto"/>
            <w:noWrap/>
            <w:vAlign w:val="bottom"/>
            <w:hideMark/>
          </w:tcPr>
          <w:p w14:paraId="5CA0BF74" w14:textId="77777777" w:rsidR="00BC2ECF" w:rsidRPr="00BC2ECF" w:rsidRDefault="00BC2ECF" w:rsidP="00CF7AF9">
            <w:pPr>
              <w:spacing w:before="60" w:after="60"/>
              <w:rPr>
                <w:rFonts w:cs="Open Sans"/>
                <w:sz w:val="18"/>
                <w:szCs w:val="18"/>
                <w:lang w:val="en-US"/>
              </w:rPr>
            </w:pPr>
          </w:p>
        </w:tc>
        <w:tc>
          <w:tcPr>
            <w:tcW w:w="1036" w:type="dxa"/>
            <w:tcBorders>
              <w:top w:val="nil"/>
              <w:left w:val="nil"/>
              <w:bottom w:val="nil"/>
              <w:right w:val="nil"/>
            </w:tcBorders>
            <w:shd w:val="clear" w:color="auto" w:fill="auto"/>
            <w:noWrap/>
            <w:vAlign w:val="bottom"/>
            <w:hideMark/>
          </w:tcPr>
          <w:p w14:paraId="1DDDB5AF" w14:textId="77777777" w:rsidR="00BC2ECF" w:rsidRPr="00BC2ECF" w:rsidRDefault="00BC2ECF" w:rsidP="00CF7AF9">
            <w:pPr>
              <w:spacing w:before="60" w:after="60"/>
              <w:rPr>
                <w:rFonts w:cs="Open Sans"/>
                <w:sz w:val="18"/>
                <w:szCs w:val="18"/>
                <w:lang w:val="en-US"/>
              </w:rPr>
            </w:pPr>
          </w:p>
        </w:tc>
        <w:tc>
          <w:tcPr>
            <w:tcW w:w="849" w:type="dxa"/>
            <w:tcBorders>
              <w:top w:val="nil"/>
              <w:left w:val="nil"/>
              <w:bottom w:val="nil"/>
              <w:right w:val="nil"/>
            </w:tcBorders>
            <w:shd w:val="clear" w:color="auto" w:fill="auto"/>
            <w:noWrap/>
            <w:vAlign w:val="bottom"/>
            <w:hideMark/>
          </w:tcPr>
          <w:p w14:paraId="5D8FCDAB" w14:textId="77777777" w:rsidR="00BC2ECF" w:rsidRPr="00BC2ECF" w:rsidRDefault="00BC2ECF" w:rsidP="00CF7AF9">
            <w:pPr>
              <w:spacing w:before="60" w:after="60"/>
              <w:jc w:val="right"/>
              <w:rPr>
                <w:rFonts w:cs="Open Sans"/>
                <w:sz w:val="18"/>
                <w:szCs w:val="18"/>
                <w:lang w:val="en-US"/>
              </w:rPr>
            </w:pPr>
          </w:p>
        </w:tc>
      </w:tr>
      <w:tr w:rsidR="00BC2ECF" w:rsidRPr="00BC2ECF" w14:paraId="07504432" w14:textId="77777777" w:rsidTr="00E83BF7">
        <w:trPr>
          <w:trHeight w:val="240"/>
        </w:trPr>
        <w:tc>
          <w:tcPr>
            <w:tcW w:w="3751" w:type="dxa"/>
            <w:tcBorders>
              <w:top w:val="nil"/>
              <w:left w:val="nil"/>
              <w:right w:val="nil"/>
            </w:tcBorders>
            <w:shd w:val="clear" w:color="auto" w:fill="auto"/>
            <w:noWrap/>
            <w:vAlign w:val="center"/>
            <w:hideMark/>
          </w:tcPr>
          <w:p w14:paraId="43E95BF1" w14:textId="77777777" w:rsidR="00BC2ECF" w:rsidRPr="00BC2ECF" w:rsidRDefault="00BC2ECF" w:rsidP="00CF7AF9">
            <w:pPr>
              <w:spacing w:before="60" w:after="60"/>
              <w:ind w:firstLineChars="100" w:firstLine="180"/>
              <w:rPr>
                <w:rFonts w:cs="Open Sans"/>
                <w:sz w:val="18"/>
                <w:szCs w:val="18"/>
                <w:lang w:val="en-US"/>
              </w:rPr>
            </w:pPr>
            <w:r w:rsidRPr="00BC2ECF">
              <w:rPr>
                <w:rFonts w:cs="Open Sans"/>
                <w:sz w:val="18"/>
                <w:szCs w:val="18"/>
                <w:lang w:val="en-US"/>
              </w:rPr>
              <w:t>Cash on hand and at bank</w:t>
            </w:r>
          </w:p>
        </w:tc>
        <w:tc>
          <w:tcPr>
            <w:tcW w:w="1248" w:type="dxa"/>
            <w:tcBorders>
              <w:top w:val="nil"/>
              <w:left w:val="nil"/>
              <w:right w:val="nil"/>
            </w:tcBorders>
            <w:shd w:val="clear" w:color="auto" w:fill="auto"/>
            <w:noWrap/>
            <w:vAlign w:val="bottom"/>
            <w:hideMark/>
          </w:tcPr>
          <w:p w14:paraId="6A78FF7E" w14:textId="77777777" w:rsidR="00BC2ECF" w:rsidRPr="00BC2ECF" w:rsidRDefault="00BC2ECF" w:rsidP="00CF7AF9">
            <w:pPr>
              <w:spacing w:before="60" w:after="60"/>
              <w:ind w:firstLineChars="200" w:firstLine="360"/>
              <w:rPr>
                <w:rFonts w:cs="Open Sans"/>
                <w:sz w:val="18"/>
                <w:szCs w:val="18"/>
                <w:lang w:val="en-US"/>
              </w:rPr>
            </w:pPr>
          </w:p>
        </w:tc>
        <w:tc>
          <w:tcPr>
            <w:tcW w:w="1387" w:type="dxa"/>
            <w:tcBorders>
              <w:top w:val="nil"/>
              <w:left w:val="nil"/>
              <w:right w:val="nil"/>
            </w:tcBorders>
            <w:shd w:val="clear" w:color="auto" w:fill="auto"/>
            <w:noWrap/>
            <w:vAlign w:val="bottom"/>
            <w:hideMark/>
          </w:tcPr>
          <w:p w14:paraId="3EEE87E6" w14:textId="77777777" w:rsidR="00BC2ECF" w:rsidRPr="00BC2ECF" w:rsidRDefault="00BC2ECF" w:rsidP="00CF7AF9">
            <w:pPr>
              <w:spacing w:before="60" w:after="60"/>
              <w:rPr>
                <w:rFonts w:cs="Open Sans"/>
                <w:sz w:val="18"/>
                <w:szCs w:val="18"/>
                <w:lang w:val="en-US"/>
              </w:rPr>
            </w:pPr>
          </w:p>
        </w:tc>
        <w:tc>
          <w:tcPr>
            <w:tcW w:w="1367" w:type="dxa"/>
            <w:tcBorders>
              <w:top w:val="nil"/>
              <w:left w:val="nil"/>
              <w:right w:val="nil"/>
            </w:tcBorders>
            <w:shd w:val="clear" w:color="auto" w:fill="auto"/>
            <w:noWrap/>
            <w:vAlign w:val="bottom"/>
            <w:hideMark/>
          </w:tcPr>
          <w:p w14:paraId="5FE05772" w14:textId="77777777" w:rsidR="00BC2ECF" w:rsidRPr="00BC2ECF" w:rsidRDefault="00BC2ECF" w:rsidP="00CF7AF9">
            <w:pPr>
              <w:spacing w:before="60" w:after="60"/>
              <w:rPr>
                <w:rFonts w:cs="Open Sans"/>
                <w:sz w:val="18"/>
                <w:szCs w:val="18"/>
                <w:lang w:val="en-US"/>
              </w:rPr>
            </w:pPr>
          </w:p>
        </w:tc>
        <w:tc>
          <w:tcPr>
            <w:tcW w:w="1036" w:type="dxa"/>
            <w:tcBorders>
              <w:top w:val="nil"/>
              <w:left w:val="nil"/>
              <w:right w:val="nil"/>
            </w:tcBorders>
            <w:shd w:val="clear" w:color="auto" w:fill="auto"/>
            <w:noWrap/>
            <w:vAlign w:val="bottom"/>
            <w:hideMark/>
          </w:tcPr>
          <w:p w14:paraId="3C87A8E6" w14:textId="77777777" w:rsidR="00BC2ECF" w:rsidRPr="00BC2ECF" w:rsidRDefault="00BC2ECF" w:rsidP="00CF7AF9">
            <w:pPr>
              <w:spacing w:before="60" w:after="60"/>
              <w:jc w:val="right"/>
              <w:rPr>
                <w:rFonts w:cs="Open Sans"/>
                <w:b/>
                <w:bCs/>
                <w:sz w:val="18"/>
                <w:szCs w:val="18"/>
              </w:rPr>
            </w:pPr>
            <w:r w:rsidRPr="00BC2ECF">
              <w:rPr>
                <w:rFonts w:cs="Open Sans"/>
                <w:b/>
                <w:bCs/>
                <w:sz w:val="18"/>
                <w:szCs w:val="18"/>
              </w:rPr>
              <w:t xml:space="preserve">2,575 </w:t>
            </w:r>
          </w:p>
        </w:tc>
        <w:tc>
          <w:tcPr>
            <w:tcW w:w="849" w:type="dxa"/>
            <w:tcBorders>
              <w:top w:val="nil"/>
              <w:left w:val="nil"/>
              <w:right w:val="nil"/>
            </w:tcBorders>
            <w:shd w:val="clear" w:color="auto" w:fill="auto"/>
            <w:noWrap/>
            <w:vAlign w:val="bottom"/>
            <w:hideMark/>
          </w:tcPr>
          <w:p w14:paraId="3B675C64" w14:textId="77777777" w:rsidR="00BC2ECF" w:rsidRPr="00BC2ECF" w:rsidRDefault="00BC2ECF" w:rsidP="00CF7AF9">
            <w:pPr>
              <w:spacing w:before="60" w:after="60"/>
              <w:jc w:val="right"/>
              <w:rPr>
                <w:rFonts w:cs="Open Sans"/>
                <w:sz w:val="18"/>
                <w:szCs w:val="18"/>
              </w:rPr>
            </w:pPr>
            <w:r w:rsidRPr="00BC2ECF">
              <w:rPr>
                <w:rFonts w:cs="Open Sans"/>
                <w:sz w:val="18"/>
                <w:szCs w:val="18"/>
              </w:rPr>
              <w:t xml:space="preserve">6,942 </w:t>
            </w:r>
          </w:p>
        </w:tc>
      </w:tr>
      <w:tr w:rsidR="00BC2ECF" w:rsidRPr="00BC2ECF" w14:paraId="1B1AFCBB" w14:textId="77777777" w:rsidTr="00E83BF7">
        <w:trPr>
          <w:trHeight w:val="240"/>
        </w:trPr>
        <w:tc>
          <w:tcPr>
            <w:tcW w:w="3751" w:type="dxa"/>
            <w:tcBorders>
              <w:top w:val="nil"/>
              <w:left w:val="nil"/>
              <w:bottom w:val="single" w:sz="4" w:space="0" w:color="auto"/>
              <w:right w:val="nil"/>
            </w:tcBorders>
            <w:shd w:val="clear" w:color="auto" w:fill="auto"/>
            <w:noWrap/>
            <w:vAlign w:val="center"/>
            <w:hideMark/>
          </w:tcPr>
          <w:p w14:paraId="2D54D9CD" w14:textId="77777777" w:rsidR="00BC2ECF" w:rsidRPr="00BC2ECF" w:rsidRDefault="00BC2ECF" w:rsidP="00CF7AF9">
            <w:pPr>
              <w:spacing w:before="60" w:after="60"/>
              <w:ind w:firstLineChars="100" w:firstLine="180"/>
              <w:rPr>
                <w:rFonts w:cs="Open Sans"/>
                <w:sz w:val="18"/>
                <w:szCs w:val="18"/>
              </w:rPr>
            </w:pPr>
            <w:r w:rsidRPr="00BC2ECF">
              <w:rPr>
                <w:rFonts w:cs="Open Sans"/>
                <w:sz w:val="18"/>
                <w:szCs w:val="18"/>
              </w:rPr>
              <w:t>Trade and other receivables</w:t>
            </w:r>
          </w:p>
        </w:tc>
        <w:tc>
          <w:tcPr>
            <w:tcW w:w="1248" w:type="dxa"/>
            <w:tcBorders>
              <w:top w:val="nil"/>
              <w:left w:val="nil"/>
              <w:bottom w:val="single" w:sz="4" w:space="0" w:color="auto"/>
              <w:right w:val="nil"/>
            </w:tcBorders>
            <w:shd w:val="clear" w:color="auto" w:fill="auto"/>
            <w:noWrap/>
            <w:vAlign w:val="bottom"/>
            <w:hideMark/>
          </w:tcPr>
          <w:p w14:paraId="2B346AAF" w14:textId="77777777" w:rsidR="00BC2ECF" w:rsidRPr="00BC2ECF" w:rsidRDefault="00BC2ECF" w:rsidP="00CF7AF9">
            <w:pPr>
              <w:spacing w:before="60" w:after="60"/>
              <w:ind w:firstLineChars="200" w:firstLine="360"/>
              <w:rPr>
                <w:rFonts w:cs="Open Sans"/>
                <w:sz w:val="18"/>
                <w:szCs w:val="18"/>
              </w:rPr>
            </w:pPr>
          </w:p>
        </w:tc>
        <w:tc>
          <w:tcPr>
            <w:tcW w:w="1387" w:type="dxa"/>
            <w:tcBorders>
              <w:top w:val="nil"/>
              <w:left w:val="nil"/>
              <w:bottom w:val="single" w:sz="4" w:space="0" w:color="auto"/>
              <w:right w:val="nil"/>
            </w:tcBorders>
            <w:shd w:val="clear" w:color="auto" w:fill="auto"/>
            <w:noWrap/>
            <w:vAlign w:val="bottom"/>
            <w:hideMark/>
          </w:tcPr>
          <w:p w14:paraId="14ED93EB" w14:textId="77777777" w:rsidR="00BC2ECF" w:rsidRPr="00BC2ECF" w:rsidRDefault="00BC2ECF" w:rsidP="00CF7AF9">
            <w:pPr>
              <w:spacing w:before="60" w:after="60"/>
              <w:rPr>
                <w:rFonts w:cs="Open Sans"/>
                <w:sz w:val="18"/>
                <w:szCs w:val="18"/>
              </w:rPr>
            </w:pPr>
          </w:p>
        </w:tc>
        <w:tc>
          <w:tcPr>
            <w:tcW w:w="1367" w:type="dxa"/>
            <w:tcBorders>
              <w:top w:val="nil"/>
              <w:left w:val="nil"/>
              <w:bottom w:val="single" w:sz="4" w:space="0" w:color="auto"/>
              <w:right w:val="nil"/>
            </w:tcBorders>
            <w:shd w:val="clear" w:color="auto" w:fill="auto"/>
            <w:noWrap/>
            <w:vAlign w:val="bottom"/>
            <w:hideMark/>
          </w:tcPr>
          <w:p w14:paraId="795057C3" w14:textId="77777777" w:rsidR="00BC2ECF" w:rsidRPr="00BC2ECF" w:rsidRDefault="00BC2ECF" w:rsidP="00CF7AF9">
            <w:pPr>
              <w:spacing w:before="60" w:after="60"/>
              <w:rPr>
                <w:rFonts w:cs="Open Sans"/>
                <w:sz w:val="18"/>
                <w:szCs w:val="18"/>
              </w:rPr>
            </w:pPr>
          </w:p>
        </w:tc>
        <w:tc>
          <w:tcPr>
            <w:tcW w:w="1036" w:type="dxa"/>
            <w:tcBorders>
              <w:top w:val="nil"/>
              <w:left w:val="nil"/>
              <w:bottom w:val="single" w:sz="4" w:space="0" w:color="auto"/>
              <w:right w:val="nil"/>
            </w:tcBorders>
            <w:shd w:val="clear" w:color="auto" w:fill="auto"/>
            <w:noWrap/>
            <w:vAlign w:val="bottom"/>
            <w:hideMark/>
          </w:tcPr>
          <w:p w14:paraId="1A43D94A" w14:textId="77777777" w:rsidR="00BC2ECF" w:rsidRPr="00BC2ECF" w:rsidRDefault="00BC2ECF" w:rsidP="00CF7AF9">
            <w:pPr>
              <w:spacing w:before="60" w:after="60"/>
              <w:jc w:val="right"/>
              <w:rPr>
                <w:rFonts w:cs="Open Sans"/>
                <w:b/>
                <w:bCs/>
                <w:sz w:val="18"/>
                <w:szCs w:val="18"/>
              </w:rPr>
            </w:pPr>
            <w:r w:rsidRPr="00BC2ECF">
              <w:rPr>
                <w:rFonts w:cs="Open Sans"/>
                <w:b/>
                <w:bCs/>
                <w:sz w:val="18"/>
                <w:szCs w:val="18"/>
              </w:rPr>
              <w:t xml:space="preserve">3,317 </w:t>
            </w:r>
          </w:p>
        </w:tc>
        <w:tc>
          <w:tcPr>
            <w:tcW w:w="849" w:type="dxa"/>
            <w:tcBorders>
              <w:top w:val="nil"/>
              <w:left w:val="nil"/>
              <w:bottom w:val="single" w:sz="4" w:space="0" w:color="auto"/>
              <w:right w:val="nil"/>
            </w:tcBorders>
            <w:shd w:val="clear" w:color="auto" w:fill="auto"/>
            <w:noWrap/>
            <w:vAlign w:val="bottom"/>
            <w:hideMark/>
          </w:tcPr>
          <w:p w14:paraId="37F3B2B1" w14:textId="77777777" w:rsidR="00BC2ECF" w:rsidRPr="00BC2ECF" w:rsidRDefault="00BC2ECF" w:rsidP="00CF7AF9">
            <w:pPr>
              <w:spacing w:before="60" w:after="60"/>
              <w:jc w:val="right"/>
              <w:rPr>
                <w:rFonts w:cs="Open Sans"/>
                <w:sz w:val="18"/>
                <w:szCs w:val="18"/>
              </w:rPr>
            </w:pPr>
            <w:r w:rsidRPr="00BC2ECF">
              <w:rPr>
                <w:rFonts w:cs="Open Sans"/>
                <w:sz w:val="18"/>
                <w:szCs w:val="18"/>
              </w:rPr>
              <w:t xml:space="preserve">1,541 </w:t>
            </w:r>
          </w:p>
        </w:tc>
      </w:tr>
      <w:tr w:rsidR="00BC2ECF" w:rsidRPr="00BC2ECF" w14:paraId="5294E3DC" w14:textId="77777777" w:rsidTr="00E83BF7">
        <w:trPr>
          <w:trHeight w:val="240"/>
        </w:trPr>
        <w:tc>
          <w:tcPr>
            <w:tcW w:w="3751" w:type="dxa"/>
            <w:tcBorders>
              <w:top w:val="single" w:sz="4" w:space="0" w:color="auto"/>
              <w:left w:val="nil"/>
              <w:bottom w:val="single" w:sz="4" w:space="0" w:color="auto"/>
              <w:right w:val="nil"/>
            </w:tcBorders>
            <w:shd w:val="clear" w:color="auto" w:fill="auto"/>
            <w:noWrap/>
            <w:vAlign w:val="bottom"/>
            <w:hideMark/>
          </w:tcPr>
          <w:p w14:paraId="755E4FE5" w14:textId="77777777" w:rsidR="00BC2ECF" w:rsidRPr="00BC2ECF" w:rsidRDefault="00BC2ECF" w:rsidP="00CF7AF9">
            <w:pPr>
              <w:spacing w:before="60" w:after="60"/>
              <w:rPr>
                <w:rFonts w:cs="Open Sans"/>
                <w:b/>
                <w:bCs/>
                <w:sz w:val="18"/>
                <w:szCs w:val="18"/>
                <w:lang w:val="en-US"/>
              </w:rPr>
            </w:pPr>
            <w:r w:rsidRPr="00BC2ECF">
              <w:rPr>
                <w:rFonts w:cs="Open Sans"/>
                <w:b/>
                <w:bCs/>
                <w:sz w:val="18"/>
                <w:szCs w:val="18"/>
                <w:lang w:val="en-US"/>
              </w:rPr>
              <w:t>Total financial assets at amortised cost</w:t>
            </w:r>
          </w:p>
        </w:tc>
        <w:tc>
          <w:tcPr>
            <w:tcW w:w="1248" w:type="dxa"/>
            <w:tcBorders>
              <w:top w:val="single" w:sz="4" w:space="0" w:color="auto"/>
              <w:left w:val="nil"/>
              <w:bottom w:val="single" w:sz="4" w:space="0" w:color="auto"/>
              <w:right w:val="nil"/>
            </w:tcBorders>
            <w:shd w:val="clear" w:color="auto" w:fill="auto"/>
            <w:noWrap/>
            <w:vAlign w:val="bottom"/>
            <w:hideMark/>
          </w:tcPr>
          <w:p w14:paraId="3E2C0CB6" w14:textId="77777777" w:rsidR="00BC2ECF" w:rsidRPr="00BC2ECF" w:rsidRDefault="00BC2ECF" w:rsidP="00CF7AF9">
            <w:pPr>
              <w:spacing w:before="60" w:after="60"/>
              <w:rPr>
                <w:rFonts w:cs="Open Sans"/>
                <w:b/>
                <w:bCs/>
                <w:sz w:val="18"/>
                <w:szCs w:val="18"/>
                <w:lang w:val="en-US"/>
              </w:rPr>
            </w:pPr>
          </w:p>
        </w:tc>
        <w:tc>
          <w:tcPr>
            <w:tcW w:w="1387" w:type="dxa"/>
            <w:tcBorders>
              <w:top w:val="single" w:sz="4" w:space="0" w:color="auto"/>
              <w:left w:val="nil"/>
              <w:bottom w:val="single" w:sz="4" w:space="0" w:color="auto"/>
              <w:right w:val="nil"/>
            </w:tcBorders>
            <w:shd w:val="clear" w:color="auto" w:fill="auto"/>
            <w:noWrap/>
            <w:vAlign w:val="bottom"/>
            <w:hideMark/>
          </w:tcPr>
          <w:p w14:paraId="3AF07A29" w14:textId="77777777" w:rsidR="00BC2ECF" w:rsidRPr="00BC2ECF" w:rsidRDefault="00BC2ECF" w:rsidP="00CF7AF9">
            <w:pPr>
              <w:spacing w:before="60" w:after="60"/>
              <w:rPr>
                <w:rFonts w:cs="Open Sans"/>
                <w:sz w:val="18"/>
                <w:szCs w:val="18"/>
                <w:lang w:val="en-US"/>
              </w:rPr>
            </w:pPr>
          </w:p>
        </w:tc>
        <w:tc>
          <w:tcPr>
            <w:tcW w:w="1367" w:type="dxa"/>
            <w:tcBorders>
              <w:top w:val="single" w:sz="4" w:space="0" w:color="auto"/>
              <w:left w:val="nil"/>
              <w:bottom w:val="single" w:sz="4" w:space="0" w:color="auto"/>
              <w:right w:val="nil"/>
            </w:tcBorders>
            <w:shd w:val="clear" w:color="auto" w:fill="auto"/>
            <w:noWrap/>
            <w:vAlign w:val="bottom"/>
            <w:hideMark/>
          </w:tcPr>
          <w:p w14:paraId="368B3AC8" w14:textId="77777777" w:rsidR="00BC2ECF" w:rsidRPr="00BC2ECF" w:rsidRDefault="00BC2ECF" w:rsidP="00CF7AF9">
            <w:pPr>
              <w:spacing w:before="60" w:after="60"/>
              <w:rPr>
                <w:rFonts w:cs="Open Sans"/>
                <w:sz w:val="18"/>
                <w:szCs w:val="18"/>
                <w:lang w:val="en-US"/>
              </w:rPr>
            </w:pPr>
          </w:p>
        </w:tc>
        <w:tc>
          <w:tcPr>
            <w:tcW w:w="1036" w:type="dxa"/>
            <w:tcBorders>
              <w:top w:val="single" w:sz="4" w:space="0" w:color="auto"/>
              <w:left w:val="nil"/>
              <w:bottom w:val="single" w:sz="4" w:space="0" w:color="auto"/>
              <w:right w:val="nil"/>
            </w:tcBorders>
            <w:shd w:val="clear" w:color="auto" w:fill="auto"/>
            <w:noWrap/>
            <w:vAlign w:val="bottom"/>
            <w:hideMark/>
          </w:tcPr>
          <w:p w14:paraId="165AD3DD" w14:textId="77777777" w:rsidR="00BC2ECF" w:rsidRPr="00BC2ECF" w:rsidRDefault="00BC2ECF" w:rsidP="00CF7AF9">
            <w:pPr>
              <w:spacing w:before="60" w:after="60"/>
              <w:jc w:val="right"/>
              <w:rPr>
                <w:rFonts w:cs="Open Sans"/>
                <w:b/>
                <w:bCs/>
                <w:sz w:val="18"/>
                <w:szCs w:val="18"/>
              </w:rPr>
            </w:pPr>
            <w:r w:rsidRPr="00BC2ECF">
              <w:rPr>
                <w:rFonts w:cs="Open Sans"/>
                <w:b/>
                <w:bCs/>
                <w:sz w:val="18"/>
                <w:szCs w:val="18"/>
              </w:rPr>
              <w:t xml:space="preserve">5,892 </w:t>
            </w:r>
          </w:p>
        </w:tc>
        <w:tc>
          <w:tcPr>
            <w:tcW w:w="849" w:type="dxa"/>
            <w:tcBorders>
              <w:top w:val="single" w:sz="4" w:space="0" w:color="auto"/>
              <w:left w:val="nil"/>
              <w:bottom w:val="single" w:sz="4" w:space="0" w:color="auto"/>
              <w:right w:val="nil"/>
            </w:tcBorders>
            <w:shd w:val="clear" w:color="auto" w:fill="auto"/>
            <w:noWrap/>
            <w:vAlign w:val="bottom"/>
            <w:hideMark/>
          </w:tcPr>
          <w:p w14:paraId="357E8A85" w14:textId="77777777" w:rsidR="00BC2ECF" w:rsidRPr="00BC2ECF" w:rsidRDefault="00BC2ECF" w:rsidP="00CF7AF9">
            <w:pPr>
              <w:spacing w:before="60" w:after="60"/>
              <w:jc w:val="right"/>
              <w:rPr>
                <w:rFonts w:cs="Open Sans"/>
                <w:sz w:val="18"/>
                <w:szCs w:val="18"/>
              </w:rPr>
            </w:pPr>
            <w:r w:rsidRPr="00BC2ECF">
              <w:rPr>
                <w:rFonts w:cs="Open Sans"/>
                <w:sz w:val="18"/>
                <w:szCs w:val="18"/>
              </w:rPr>
              <w:t xml:space="preserve">8,483 </w:t>
            </w:r>
          </w:p>
        </w:tc>
      </w:tr>
      <w:tr w:rsidR="00BC2ECF" w:rsidRPr="00BC2ECF" w14:paraId="6F44FD25" w14:textId="77777777" w:rsidTr="00E83BF7">
        <w:trPr>
          <w:trHeight w:val="240"/>
        </w:trPr>
        <w:tc>
          <w:tcPr>
            <w:tcW w:w="3751" w:type="dxa"/>
            <w:tcBorders>
              <w:top w:val="single" w:sz="4" w:space="0" w:color="auto"/>
              <w:left w:val="nil"/>
              <w:bottom w:val="single" w:sz="4" w:space="0" w:color="auto"/>
              <w:right w:val="nil"/>
            </w:tcBorders>
            <w:shd w:val="clear" w:color="auto" w:fill="auto"/>
            <w:noWrap/>
            <w:vAlign w:val="bottom"/>
            <w:hideMark/>
          </w:tcPr>
          <w:p w14:paraId="34F65D11" w14:textId="77777777" w:rsidR="00BC2ECF" w:rsidRPr="00BC2ECF" w:rsidRDefault="00BC2ECF" w:rsidP="00CF7AF9">
            <w:pPr>
              <w:spacing w:before="60" w:after="60"/>
              <w:rPr>
                <w:rFonts w:cs="Open Sans"/>
                <w:b/>
                <w:bCs/>
                <w:sz w:val="18"/>
                <w:szCs w:val="18"/>
              </w:rPr>
            </w:pPr>
            <w:r w:rsidRPr="00BC2ECF">
              <w:rPr>
                <w:rFonts w:cs="Open Sans"/>
                <w:b/>
                <w:bCs/>
                <w:sz w:val="18"/>
                <w:szCs w:val="18"/>
              </w:rPr>
              <w:t>Total financial assets</w:t>
            </w:r>
          </w:p>
        </w:tc>
        <w:tc>
          <w:tcPr>
            <w:tcW w:w="1248" w:type="dxa"/>
            <w:tcBorders>
              <w:top w:val="single" w:sz="4" w:space="0" w:color="auto"/>
              <w:left w:val="nil"/>
              <w:bottom w:val="single" w:sz="4" w:space="0" w:color="auto"/>
              <w:right w:val="nil"/>
            </w:tcBorders>
            <w:shd w:val="clear" w:color="auto" w:fill="auto"/>
            <w:noWrap/>
            <w:vAlign w:val="bottom"/>
            <w:hideMark/>
          </w:tcPr>
          <w:p w14:paraId="6A5D2F76" w14:textId="77777777" w:rsidR="00BC2ECF" w:rsidRPr="00BC2ECF" w:rsidRDefault="00BC2ECF" w:rsidP="00CF7AF9">
            <w:pPr>
              <w:spacing w:before="60" w:after="60"/>
              <w:rPr>
                <w:rFonts w:cs="Open Sans"/>
                <w:b/>
                <w:bCs/>
                <w:sz w:val="18"/>
                <w:szCs w:val="18"/>
              </w:rPr>
            </w:pPr>
          </w:p>
        </w:tc>
        <w:tc>
          <w:tcPr>
            <w:tcW w:w="1387" w:type="dxa"/>
            <w:tcBorders>
              <w:top w:val="single" w:sz="4" w:space="0" w:color="auto"/>
              <w:left w:val="nil"/>
              <w:bottom w:val="single" w:sz="4" w:space="0" w:color="auto"/>
              <w:right w:val="nil"/>
            </w:tcBorders>
            <w:shd w:val="clear" w:color="auto" w:fill="auto"/>
            <w:noWrap/>
            <w:vAlign w:val="bottom"/>
            <w:hideMark/>
          </w:tcPr>
          <w:p w14:paraId="13F2BD5A" w14:textId="77777777" w:rsidR="00BC2ECF" w:rsidRPr="00BC2ECF" w:rsidRDefault="00BC2ECF" w:rsidP="00CF7AF9">
            <w:pPr>
              <w:spacing w:before="60" w:after="60"/>
              <w:rPr>
                <w:rFonts w:cs="Open Sans"/>
                <w:sz w:val="18"/>
                <w:szCs w:val="18"/>
              </w:rPr>
            </w:pPr>
          </w:p>
        </w:tc>
        <w:tc>
          <w:tcPr>
            <w:tcW w:w="1367" w:type="dxa"/>
            <w:tcBorders>
              <w:top w:val="single" w:sz="4" w:space="0" w:color="auto"/>
              <w:left w:val="nil"/>
              <w:bottom w:val="single" w:sz="4" w:space="0" w:color="auto"/>
              <w:right w:val="nil"/>
            </w:tcBorders>
            <w:shd w:val="clear" w:color="auto" w:fill="auto"/>
            <w:noWrap/>
            <w:vAlign w:val="bottom"/>
            <w:hideMark/>
          </w:tcPr>
          <w:p w14:paraId="6256E65B" w14:textId="77777777" w:rsidR="00BC2ECF" w:rsidRPr="00BC2ECF" w:rsidRDefault="00BC2ECF" w:rsidP="00CF7AF9">
            <w:pPr>
              <w:spacing w:before="60" w:after="60"/>
              <w:rPr>
                <w:rFonts w:cs="Open Sans"/>
                <w:sz w:val="18"/>
                <w:szCs w:val="18"/>
              </w:rPr>
            </w:pPr>
          </w:p>
        </w:tc>
        <w:tc>
          <w:tcPr>
            <w:tcW w:w="1036" w:type="dxa"/>
            <w:tcBorders>
              <w:top w:val="single" w:sz="4" w:space="0" w:color="auto"/>
              <w:left w:val="nil"/>
              <w:bottom w:val="single" w:sz="4" w:space="0" w:color="auto"/>
              <w:right w:val="nil"/>
            </w:tcBorders>
            <w:shd w:val="clear" w:color="auto" w:fill="auto"/>
            <w:noWrap/>
            <w:vAlign w:val="bottom"/>
            <w:hideMark/>
          </w:tcPr>
          <w:p w14:paraId="3AD027E5" w14:textId="77777777" w:rsidR="00BC2ECF" w:rsidRPr="00BC2ECF" w:rsidRDefault="00BC2ECF" w:rsidP="00CF7AF9">
            <w:pPr>
              <w:spacing w:before="60" w:after="60"/>
              <w:jc w:val="right"/>
              <w:rPr>
                <w:rFonts w:cs="Open Sans"/>
                <w:b/>
                <w:bCs/>
                <w:sz w:val="18"/>
                <w:szCs w:val="18"/>
              </w:rPr>
            </w:pPr>
            <w:r w:rsidRPr="00BC2ECF">
              <w:rPr>
                <w:rFonts w:cs="Open Sans"/>
                <w:b/>
                <w:bCs/>
                <w:sz w:val="18"/>
                <w:szCs w:val="18"/>
              </w:rPr>
              <w:t xml:space="preserve">5,892 </w:t>
            </w:r>
          </w:p>
        </w:tc>
        <w:tc>
          <w:tcPr>
            <w:tcW w:w="849" w:type="dxa"/>
            <w:tcBorders>
              <w:top w:val="single" w:sz="4" w:space="0" w:color="auto"/>
              <w:left w:val="nil"/>
              <w:bottom w:val="single" w:sz="4" w:space="0" w:color="auto"/>
              <w:right w:val="nil"/>
            </w:tcBorders>
            <w:shd w:val="clear" w:color="auto" w:fill="auto"/>
            <w:noWrap/>
            <w:vAlign w:val="bottom"/>
            <w:hideMark/>
          </w:tcPr>
          <w:p w14:paraId="5E97592D" w14:textId="77777777" w:rsidR="00BC2ECF" w:rsidRPr="00BC2ECF" w:rsidRDefault="00BC2ECF" w:rsidP="00CF7AF9">
            <w:pPr>
              <w:spacing w:before="60" w:after="60"/>
              <w:jc w:val="right"/>
              <w:rPr>
                <w:rFonts w:cs="Open Sans"/>
                <w:sz w:val="18"/>
                <w:szCs w:val="18"/>
              </w:rPr>
            </w:pPr>
            <w:r w:rsidRPr="00BC2ECF">
              <w:rPr>
                <w:rFonts w:cs="Open Sans"/>
                <w:sz w:val="18"/>
                <w:szCs w:val="18"/>
              </w:rPr>
              <w:t xml:space="preserve">8,483 </w:t>
            </w:r>
          </w:p>
        </w:tc>
      </w:tr>
      <w:tr w:rsidR="00BC2ECF" w:rsidRPr="00BC2ECF" w14:paraId="3D755259" w14:textId="77777777" w:rsidTr="00E83BF7">
        <w:trPr>
          <w:trHeight w:val="120"/>
        </w:trPr>
        <w:tc>
          <w:tcPr>
            <w:tcW w:w="9638" w:type="dxa"/>
            <w:gridSpan w:val="6"/>
            <w:tcBorders>
              <w:top w:val="single" w:sz="4" w:space="0" w:color="auto"/>
              <w:left w:val="nil"/>
              <w:bottom w:val="nil"/>
              <w:right w:val="nil"/>
            </w:tcBorders>
            <w:shd w:val="clear" w:color="auto" w:fill="auto"/>
            <w:noWrap/>
            <w:vAlign w:val="bottom"/>
            <w:hideMark/>
          </w:tcPr>
          <w:p w14:paraId="44B06090" w14:textId="77777777" w:rsidR="00BC2ECF" w:rsidRPr="00BC2ECF" w:rsidRDefault="00BC2ECF" w:rsidP="00CF7AF9">
            <w:pPr>
              <w:spacing w:before="60" w:after="60"/>
              <w:rPr>
                <w:rFonts w:cs="Open Sans"/>
                <w:sz w:val="18"/>
                <w:szCs w:val="18"/>
              </w:rPr>
            </w:pPr>
          </w:p>
        </w:tc>
      </w:tr>
      <w:tr w:rsidR="00BC2ECF" w:rsidRPr="00BC2ECF" w14:paraId="6321DE5F" w14:textId="77777777" w:rsidTr="00E83BF7">
        <w:trPr>
          <w:trHeight w:val="240"/>
        </w:trPr>
        <w:tc>
          <w:tcPr>
            <w:tcW w:w="9638" w:type="dxa"/>
            <w:gridSpan w:val="6"/>
            <w:tcBorders>
              <w:top w:val="nil"/>
              <w:left w:val="nil"/>
              <w:bottom w:val="nil"/>
              <w:right w:val="nil"/>
            </w:tcBorders>
            <w:shd w:val="clear" w:color="auto" w:fill="auto"/>
            <w:noWrap/>
            <w:vAlign w:val="bottom"/>
            <w:hideMark/>
          </w:tcPr>
          <w:p w14:paraId="58E4F899" w14:textId="77777777" w:rsidR="00BC2ECF" w:rsidRPr="00BC2ECF" w:rsidRDefault="00BC2ECF" w:rsidP="00CF7AF9">
            <w:pPr>
              <w:spacing w:before="60" w:after="60"/>
              <w:rPr>
                <w:rFonts w:cs="Open Sans"/>
                <w:sz w:val="18"/>
                <w:szCs w:val="18"/>
              </w:rPr>
            </w:pPr>
            <w:r w:rsidRPr="00BC2ECF">
              <w:rPr>
                <w:rFonts w:cs="Open Sans"/>
                <w:b/>
                <w:bCs/>
                <w:sz w:val="18"/>
                <w:szCs w:val="18"/>
              </w:rPr>
              <w:t>Financial Liabilities</w:t>
            </w:r>
          </w:p>
        </w:tc>
      </w:tr>
      <w:tr w:rsidR="00BC2ECF" w:rsidRPr="00BC2ECF" w14:paraId="242FEB6A" w14:textId="77777777" w:rsidTr="00E83BF7">
        <w:trPr>
          <w:trHeight w:val="240"/>
        </w:trPr>
        <w:tc>
          <w:tcPr>
            <w:tcW w:w="4999" w:type="dxa"/>
            <w:gridSpan w:val="2"/>
            <w:tcBorders>
              <w:top w:val="nil"/>
              <w:left w:val="nil"/>
              <w:right w:val="nil"/>
            </w:tcBorders>
            <w:shd w:val="clear" w:color="auto" w:fill="auto"/>
            <w:noWrap/>
            <w:vAlign w:val="center"/>
            <w:hideMark/>
          </w:tcPr>
          <w:p w14:paraId="255CC5B8" w14:textId="77777777" w:rsidR="00BC2ECF" w:rsidRPr="00BC2ECF" w:rsidRDefault="00BC2ECF" w:rsidP="00CF7AF9">
            <w:pPr>
              <w:spacing w:before="60" w:after="60"/>
              <w:rPr>
                <w:rFonts w:cs="Open Sans"/>
                <w:b/>
                <w:bCs/>
                <w:sz w:val="18"/>
                <w:szCs w:val="18"/>
                <w:lang w:val="en-US"/>
              </w:rPr>
            </w:pPr>
            <w:r w:rsidRPr="00BC2ECF">
              <w:rPr>
                <w:rFonts w:cs="Open Sans"/>
                <w:b/>
                <w:bCs/>
                <w:sz w:val="18"/>
                <w:szCs w:val="18"/>
                <w:lang w:val="en-US"/>
              </w:rPr>
              <w:t>Financial liabilities measured at amortised cost</w:t>
            </w:r>
          </w:p>
        </w:tc>
        <w:tc>
          <w:tcPr>
            <w:tcW w:w="1387" w:type="dxa"/>
            <w:tcBorders>
              <w:top w:val="nil"/>
              <w:left w:val="nil"/>
              <w:right w:val="nil"/>
            </w:tcBorders>
            <w:shd w:val="clear" w:color="auto" w:fill="auto"/>
            <w:noWrap/>
            <w:vAlign w:val="center"/>
            <w:hideMark/>
          </w:tcPr>
          <w:p w14:paraId="7319EA33" w14:textId="77777777" w:rsidR="00BC2ECF" w:rsidRPr="00BC2ECF" w:rsidRDefault="00BC2ECF" w:rsidP="00CF7AF9">
            <w:pPr>
              <w:spacing w:before="60" w:after="60"/>
              <w:rPr>
                <w:rFonts w:cs="Open Sans"/>
                <w:b/>
                <w:bCs/>
                <w:sz w:val="18"/>
                <w:szCs w:val="18"/>
                <w:lang w:val="en-US"/>
              </w:rPr>
            </w:pPr>
          </w:p>
        </w:tc>
        <w:tc>
          <w:tcPr>
            <w:tcW w:w="1367" w:type="dxa"/>
            <w:tcBorders>
              <w:top w:val="nil"/>
              <w:left w:val="nil"/>
              <w:right w:val="nil"/>
            </w:tcBorders>
            <w:shd w:val="clear" w:color="auto" w:fill="auto"/>
            <w:noWrap/>
            <w:vAlign w:val="center"/>
            <w:hideMark/>
          </w:tcPr>
          <w:p w14:paraId="443A95DF" w14:textId="77777777" w:rsidR="00BC2ECF" w:rsidRPr="00BC2ECF" w:rsidRDefault="00BC2ECF" w:rsidP="00CF7AF9">
            <w:pPr>
              <w:spacing w:before="60" w:after="60"/>
              <w:rPr>
                <w:rFonts w:cs="Open Sans"/>
                <w:sz w:val="18"/>
                <w:szCs w:val="18"/>
                <w:lang w:val="en-US"/>
              </w:rPr>
            </w:pPr>
          </w:p>
        </w:tc>
        <w:tc>
          <w:tcPr>
            <w:tcW w:w="1036" w:type="dxa"/>
            <w:tcBorders>
              <w:top w:val="nil"/>
              <w:left w:val="nil"/>
              <w:right w:val="nil"/>
            </w:tcBorders>
            <w:shd w:val="clear" w:color="auto" w:fill="auto"/>
            <w:noWrap/>
            <w:vAlign w:val="bottom"/>
            <w:hideMark/>
          </w:tcPr>
          <w:p w14:paraId="169462DB" w14:textId="77777777" w:rsidR="00BC2ECF" w:rsidRPr="00BC2ECF" w:rsidRDefault="00BC2ECF" w:rsidP="00CF7AF9">
            <w:pPr>
              <w:spacing w:before="60" w:after="60"/>
              <w:rPr>
                <w:rFonts w:cs="Open Sans"/>
                <w:sz w:val="18"/>
                <w:szCs w:val="18"/>
                <w:lang w:val="en-US"/>
              </w:rPr>
            </w:pPr>
          </w:p>
        </w:tc>
        <w:tc>
          <w:tcPr>
            <w:tcW w:w="849" w:type="dxa"/>
            <w:tcBorders>
              <w:top w:val="nil"/>
              <w:left w:val="nil"/>
              <w:right w:val="nil"/>
            </w:tcBorders>
            <w:shd w:val="clear" w:color="auto" w:fill="auto"/>
            <w:noWrap/>
            <w:vAlign w:val="bottom"/>
            <w:hideMark/>
          </w:tcPr>
          <w:p w14:paraId="55A1330A" w14:textId="77777777" w:rsidR="00BC2ECF" w:rsidRPr="00BC2ECF" w:rsidRDefault="00BC2ECF" w:rsidP="00CF7AF9">
            <w:pPr>
              <w:spacing w:before="60" w:after="60"/>
              <w:jc w:val="right"/>
              <w:rPr>
                <w:rFonts w:cs="Open Sans"/>
                <w:sz w:val="18"/>
                <w:szCs w:val="18"/>
                <w:lang w:val="en-US"/>
              </w:rPr>
            </w:pPr>
          </w:p>
        </w:tc>
      </w:tr>
      <w:tr w:rsidR="00BC2ECF" w:rsidRPr="00BC2ECF" w14:paraId="04938D1C" w14:textId="77777777" w:rsidTr="00E83BF7">
        <w:trPr>
          <w:trHeight w:val="240"/>
        </w:trPr>
        <w:tc>
          <w:tcPr>
            <w:tcW w:w="3751" w:type="dxa"/>
            <w:tcBorders>
              <w:top w:val="nil"/>
              <w:left w:val="nil"/>
              <w:bottom w:val="single" w:sz="4" w:space="0" w:color="auto"/>
              <w:right w:val="nil"/>
            </w:tcBorders>
            <w:shd w:val="clear" w:color="auto" w:fill="auto"/>
            <w:noWrap/>
            <w:vAlign w:val="center"/>
            <w:hideMark/>
          </w:tcPr>
          <w:p w14:paraId="5D6700BF" w14:textId="77777777" w:rsidR="00BC2ECF" w:rsidRPr="00BC2ECF" w:rsidRDefault="00BC2ECF" w:rsidP="00CF7AF9">
            <w:pPr>
              <w:spacing w:before="60" w:after="60"/>
              <w:ind w:firstLineChars="100" w:firstLine="180"/>
              <w:rPr>
                <w:rFonts w:cs="Open Sans"/>
                <w:sz w:val="18"/>
                <w:szCs w:val="18"/>
              </w:rPr>
            </w:pPr>
            <w:r w:rsidRPr="00BC2ECF">
              <w:rPr>
                <w:rFonts w:cs="Open Sans"/>
                <w:sz w:val="18"/>
                <w:szCs w:val="18"/>
              </w:rPr>
              <w:t>Trade creditors and accruals</w:t>
            </w:r>
          </w:p>
        </w:tc>
        <w:tc>
          <w:tcPr>
            <w:tcW w:w="1248" w:type="dxa"/>
            <w:tcBorders>
              <w:top w:val="nil"/>
              <w:left w:val="nil"/>
              <w:bottom w:val="single" w:sz="4" w:space="0" w:color="auto"/>
              <w:right w:val="nil"/>
            </w:tcBorders>
            <w:shd w:val="clear" w:color="auto" w:fill="auto"/>
            <w:noWrap/>
            <w:vAlign w:val="center"/>
            <w:hideMark/>
          </w:tcPr>
          <w:p w14:paraId="539484EA" w14:textId="77777777" w:rsidR="00BC2ECF" w:rsidRPr="00BC2ECF" w:rsidRDefault="00BC2ECF" w:rsidP="00CF7AF9">
            <w:pPr>
              <w:spacing w:before="60" w:after="60"/>
              <w:ind w:firstLineChars="200" w:firstLine="360"/>
              <w:rPr>
                <w:rFonts w:cs="Open Sans"/>
                <w:sz w:val="18"/>
                <w:szCs w:val="18"/>
              </w:rPr>
            </w:pPr>
          </w:p>
        </w:tc>
        <w:tc>
          <w:tcPr>
            <w:tcW w:w="1387" w:type="dxa"/>
            <w:tcBorders>
              <w:top w:val="nil"/>
              <w:left w:val="nil"/>
              <w:bottom w:val="single" w:sz="4" w:space="0" w:color="auto"/>
              <w:right w:val="nil"/>
            </w:tcBorders>
            <w:shd w:val="clear" w:color="auto" w:fill="auto"/>
            <w:noWrap/>
            <w:vAlign w:val="center"/>
            <w:hideMark/>
          </w:tcPr>
          <w:p w14:paraId="03BBE392" w14:textId="77777777" w:rsidR="00BC2ECF" w:rsidRPr="00BC2ECF" w:rsidRDefault="00BC2ECF" w:rsidP="00CF7AF9">
            <w:pPr>
              <w:spacing w:before="60" w:after="60"/>
              <w:ind w:firstLineChars="200" w:firstLine="360"/>
              <w:rPr>
                <w:rFonts w:cs="Open Sans"/>
                <w:sz w:val="18"/>
                <w:szCs w:val="18"/>
              </w:rPr>
            </w:pPr>
          </w:p>
        </w:tc>
        <w:tc>
          <w:tcPr>
            <w:tcW w:w="1367" w:type="dxa"/>
            <w:tcBorders>
              <w:top w:val="nil"/>
              <w:left w:val="nil"/>
              <w:bottom w:val="single" w:sz="4" w:space="0" w:color="auto"/>
              <w:right w:val="nil"/>
            </w:tcBorders>
            <w:shd w:val="clear" w:color="auto" w:fill="auto"/>
            <w:noWrap/>
            <w:vAlign w:val="center"/>
            <w:hideMark/>
          </w:tcPr>
          <w:p w14:paraId="5A16145B" w14:textId="77777777" w:rsidR="00BC2ECF" w:rsidRPr="00BC2ECF" w:rsidRDefault="00BC2ECF" w:rsidP="00CF7AF9">
            <w:pPr>
              <w:spacing w:before="60" w:after="60"/>
              <w:ind w:firstLineChars="200" w:firstLine="360"/>
              <w:rPr>
                <w:rFonts w:cs="Open Sans"/>
                <w:sz w:val="18"/>
                <w:szCs w:val="18"/>
              </w:rPr>
            </w:pPr>
          </w:p>
        </w:tc>
        <w:tc>
          <w:tcPr>
            <w:tcW w:w="1036" w:type="dxa"/>
            <w:tcBorders>
              <w:top w:val="nil"/>
              <w:left w:val="nil"/>
              <w:bottom w:val="single" w:sz="4" w:space="0" w:color="auto"/>
              <w:right w:val="nil"/>
            </w:tcBorders>
            <w:shd w:val="clear" w:color="auto" w:fill="auto"/>
            <w:noWrap/>
            <w:vAlign w:val="bottom"/>
            <w:hideMark/>
          </w:tcPr>
          <w:p w14:paraId="1C17C95E" w14:textId="77777777" w:rsidR="00BC2ECF" w:rsidRPr="00BC2ECF" w:rsidRDefault="00BC2ECF" w:rsidP="00CF7AF9">
            <w:pPr>
              <w:spacing w:before="60" w:after="60"/>
              <w:jc w:val="right"/>
              <w:rPr>
                <w:rFonts w:cs="Open Sans"/>
                <w:b/>
                <w:bCs/>
                <w:sz w:val="18"/>
                <w:szCs w:val="18"/>
              </w:rPr>
            </w:pPr>
            <w:r w:rsidRPr="00BC2ECF">
              <w:rPr>
                <w:rFonts w:cs="Open Sans"/>
                <w:b/>
                <w:bCs/>
                <w:sz w:val="18"/>
                <w:szCs w:val="18"/>
              </w:rPr>
              <w:t xml:space="preserve">963 </w:t>
            </w:r>
          </w:p>
        </w:tc>
        <w:tc>
          <w:tcPr>
            <w:tcW w:w="849" w:type="dxa"/>
            <w:tcBorders>
              <w:top w:val="nil"/>
              <w:left w:val="nil"/>
              <w:bottom w:val="single" w:sz="4" w:space="0" w:color="auto"/>
              <w:right w:val="nil"/>
            </w:tcBorders>
            <w:shd w:val="clear" w:color="auto" w:fill="auto"/>
            <w:noWrap/>
            <w:vAlign w:val="bottom"/>
            <w:hideMark/>
          </w:tcPr>
          <w:p w14:paraId="5794DA9D" w14:textId="77777777" w:rsidR="00BC2ECF" w:rsidRPr="00BC2ECF" w:rsidRDefault="00BC2ECF" w:rsidP="00CF7AF9">
            <w:pPr>
              <w:spacing w:before="60" w:after="60"/>
              <w:jc w:val="right"/>
              <w:rPr>
                <w:rFonts w:cs="Open Sans"/>
                <w:sz w:val="18"/>
                <w:szCs w:val="18"/>
              </w:rPr>
            </w:pPr>
            <w:r w:rsidRPr="00BC2ECF">
              <w:rPr>
                <w:rFonts w:cs="Open Sans"/>
                <w:sz w:val="18"/>
                <w:szCs w:val="18"/>
              </w:rPr>
              <w:t xml:space="preserve">592 </w:t>
            </w:r>
          </w:p>
        </w:tc>
      </w:tr>
      <w:tr w:rsidR="00BC2ECF" w:rsidRPr="00BC2ECF" w14:paraId="67554E95" w14:textId="77777777" w:rsidTr="00E83BF7">
        <w:trPr>
          <w:trHeight w:val="240"/>
        </w:trPr>
        <w:tc>
          <w:tcPr>
            <w:tcW w:w="6386" w:type="dxa"/>
            <w:gridSpan w:val="3"/>
            <w:tcBorders>
              <w:top w:val="single" w:sz="4" w:space="0" w:color="auto"/>
              <w:left w:val="nil"/>
              <w:bottom w:val="single" w:sz="4" w:space="0" w:color="auto"/>
              <w:right w:val="nil"/>
            </w:tcBorders>
            <w:shd w:val="clear" w:color="auto" w:fill="auto"/>
            <w:noWrap/>
            <w:vAlign w:val="bottom"/>
            <w:hideMark/>
          </w:tcPr>
          <w:p w14:paraId="2B991702" w14:textId="77777777" w:rsidR="00BC2ECF" w:rsidRPr="00BC2ECF" w:rsidRDefault="00BC2ECF" w:rsidP="00CF7AF9">
            <w:pPr>
              <w:spacing w:before="60" w:after="60"/>
              <w:rPr>
                <w:rFonts w:cs="Open Sans"/>
                <w:b/>
                <w:bCs/>
                <w:sz w:val="18"/>
                <w:szCs w:val="18"/>
                <w:lang w:val="en-US"/>
              </w:rPr>
            </w:pPr>
            <w:r w:rsidRPr="00BC2ECF">
              <w:rPr>
                <w:rFonts w:cs="Open Sans"/>
                <w:b/>
                <w:bCs/>
                <w:sz w:val="18"/>
                <w:szCs w:val="18"/>
                <w:lang w:val="en-US"/>
              </w:rPr>
              <w:t>Total financial liabilities measured at amortised cost</w:t>
            </w:r>
          </w:p>
        </w:tc>
        <w:tc>
          <w:tcPr>
            <w:tcW w:w="1367" w:type="dxa"/>
            <w:tcBorders>
              <w:top w:val="single" w:sz="4" w:space="0" w:color="auto"/>
              <w:left w:val="nil"/>
              <w:bottom w:val="single" w:sz="4" w:space="0" w:color="auto"/>
              <w:right w:val="nil"/>
            </w:tcBorders>
            <w:shd w:val="clear" w:color="auto" w:fill="auto"/>
            <w:noWrap/>
            <w:vAlign w:val="bottom"/>
            <w:hideMark/>
          </w:tcPr>
          <w:p w14:paraId="2B14652B" w14:textId="77777777" w:rsidR="00BC2ECF" w:rsidRPr="00BC2ECF" w:rsidRDefault="00BC2ECF" w:rsidP="00CF7AF9">
            <w:pPr>
              <w:spacing w:before="60" w:after="60"/>
              <w:rPr>
                <w:rFonts w:cs="Open Sans"/>
                <w:b/>
                <w:bCs/>
                <w:sz w:val="18"/>
                <w:szCs w:val="18"/>
                <w:lang w:val="en-US"/>
              </w:rPr>
            </w:pPr>
          </w:p>
        </w:tc>
        <w:tc>
          <w:tcPr>
            <w:tcW w:w="1036" w:type="dxa"/>
            <w:tcBorders>
              <w:top w:val="single" w:sz="4" w:space="0" w:color="auto"/>
              <w:left w:val="nil"/>
              <w:bottom w:val="single" w:sz="4" w:space="0" w:color="auto"/>
              <w:right w:val="nil"/>
            </w:tcBorders>
            <w:shd w:val="clear" w:color="auto" w:fill="auto"/>
            <w:noWrap/>
            <w:vAlign w:val="bottom"/>
            <w:hideMark/>
          </w:tcPr>
          <w:p w14:paraId="4879FA5D" w14:textId="77777777" w:rsidR="00BC2ECF" w:rsidRPr="00BC2ECF" w:rsidRDefault="00BC2ECF" w:rsidP="00CF7AF9">
            <w:pPr>
              <w:spacing w:before="60" w:after="60"/>
              <w:jc w:val="right"/>
              <w:rPr>
                <w:rFonts w:cs="Open Sans"/>
                <w:b/>
                <w:bCs/>
                <w:sz w:val="18"/>
                <w:szCs w:val="18"/>
              </w:rPr>
            </w:pPr>
            <w:r w:rsidRPr="00BC2ECF">
              <w:rPr>
                <w:rFonts w:cs="Open Sans"/>
                <w:b/>
                <w:bCs/>
                <w:sz w:val="18"/>
                <w:szCs w:val="18"/>
              </w:rPr>
              <w:t xml:space="preserve">963 </w:t>
            </w:r>
          </w:p>
        </w:tc>
        <w:tc>
          <w:tcPr>
            <w:tcW w:w="849" w:type="dxa"/>
            <w:tcBorders>
              <w:top w:val="single" w:sz="4" w:space="0" w:color="auto"/>
              <w:left w:val="nil"/>
              <w:bottom w:val="single" w:sz="4" w:space="0" w:color="auto"/>
              <w:right w:val="nil"/>
            </w:tcBorders>
            <w:shd w:val="clear" w:color="auto" w:fill="auto"/>
            <w:noWrap/>
            <w:vAlign w:val="bottom"/>
            <w:hideMark/>
          </w:tcPr>
          <w:p w14:paraId="0A86902A" w14:textId="77777777" w:rsidR="00BC2ECF" w:rsidRPr="00BC2ECF" w:rsidRDefault="00BC2ECF" w:rsidP="00CF7AF9">
            <w:pPr>
              <w:spacing w:before="60" w:after="60"/>
              <w:jc w:val="right"/>
              <w:rPr>
                <w:rFonts w:cs="Open Sans"/>
                <w:sz w:val="18"/>
                <w:szCs w:val="18"/>
              </w:rPr>
            </w:pPr>
            <w:r w:rsidRPr="00BC2ECF">
              <w:rPr>
                <w:rFonts w:cs="Open Sans"/>
                <w:sz w:val="18"/>
                <w:szCs w:val="18"/>
              </w:rPr>
              <w:t xml:space="preserve">592 </w:t>
            </w:r>
          </w:p>
        </w:tc>
      </w:tr>
      <w:tr w:rsidR="00BC2ECF" w:rsidRPr="00BC2ECF" w14:paraId="2A54CB3D" w14:textId="77777777" w:rsidTr="00E83BF7">
        <w:trPr>
          <w:trHeight w:val="240"/>
        </w:trPr>
        <w:tc>
          <w:tcPr>
            <w:tcW w:w="3751" w:type="dxa"/>
            <w:tcBorders>
              <w:top w:val="single" w:sz="4" w:space="0" w:color="auto"/>
              <w:left w:val="nil"/>
              <w:bottom w:val="single" w:sz="4" w:space="0" w:color="auto"/>
              <w:right w:val="nil"/>
            </w:tcBorders>
            <w:shd w:val="clear" w:color="auto" w:fill="auto"/>
            <w:noWrap/>
            <w:vAlign w:val="bottom"/>
            <w:hideMark/>
          </w:tcPr>
          <w:p w14:paraId="4EB4943A" w14:textId="77777777" w:rsidR="00BC2ECF" w:rsidRPr="00BC2ECF" w:rsidRDefault="00BC2ECF" w:rsidP="00CF7AF9">
            <w:pPr>
              <w:spacing w:before="60" w:after="60"/>
              <w:rPr>
                <w:rFonts w:cs="Open Sans"/>
                <w:b/>
                <w:bCs/>
                <w:sz w:val="18"/>
                <w:szCs w:val="18"/>
              </w:rPr>
            </w:pPr>
            <w:r w:rsidRPr="00BC2ECF">
              <w:rPr>
                <w:rFonts w:cs="Open Sans"/>
                <w:b/>
                <w:bCs/>
                <w:sz w:val="18"/>
                <w:szCs w:val="18"/>
              </w:rPr>
              <w:t>Total financial liabilities</w:t>
            </w:r>
          </w:p>
        </w:tc>
        <w:tc>
          <w:tcPr>
            <w:tcW w:w="1248" w:type="dxa"/>
            <w:tcBorders>
              <w:top w:val="single" w:sz="4" w:space="0" w:color="auto"/>
              <w:left w:val="nil"/>
              <w:bottom w:val="single" w:sz="4" w:space="0" w:color="auto"/>
              <w:right w:val="nil"/>
            </w:tcBorders>
            <w:shd w:val="clear" w:color="auto" w:fill="auto"/>
            <w:noWrap/>
            <w:vAlign w:val="bottom"/>
            <w:hideMark/>
          </w:tcPr>
          <w:p w14:paraId="00A756B5" w14:textId="77777777" w:rsidR="00BC2ECF" w:rsidRPr="00BC2ECF" w:rsidRDefault="00BC2ECF" w:rsidP="00CF7AF9">
            <w:pPr>
              <w:spacing w:before="60" w:after="60"/>
              <w:rPr>
                <w:rFonts w:cs="Open Sans"/>
                <w:b/>
                <w:bCs/>
                <w:sz w:val="18"/>
                <w:szCs w:val="18"/>
              </w:rPr>
            </w:pPr>
          </w:p>
        </w:tc>
        <w:tc>
          <w:tcPr>
            <w:tcW w:w="1387" w:type="dxa"/>
            <w:tcBorders>
              <w:top w:val="single" w:sz="4" w:space="0" w:color="auto"/>
              <w:left w:val="nil"/>
              <w:bottom w:val="single" w:sz="4" w:space="0" w:color="auto"/>
              <w:right w:val="nil"/>
            </w:tcBorders>
            <w:shd w:val="clear" w:color="auto" w:fill="auto"/>
            <w:noWrap/>
            <w:vAlign w:val="bottom"/>
            <w:hideMark/>
          </w:tcPr>
          <w:p w14:paraId="2EB604DE" w14:textId="77777777" w:rsidR="00BC2ECF" w:rsidRPr="00BC2ECF" w:rsidRDefault="00BC2ECF" w:rsidP="00CF7AF9">
            <w:pPr>
              <w:spacing w:before="60" w:after="60"/>
              <w:rPr>
                <w:rFonts w:cs="Open Sans"/>
                <w:sz w:val="18"/>
                <w:szCs w:val="18"/>
              </w:rPr>
            </w:pPr>
          </w:p>
        </w:tc>
        <w:tc>
          <w:tcPr>
            <w:tcW w:w="1367" w:type="dxa"/>
            <w:tcBorders>
              <w:top w:val="single" w:sz="4" w:space="0" w:color="auto"/>
              <w:left w:val="nil"/>
              <w:bottom w:val="single" w:sz="4" w:space="0" w:color="auto"/>
              <w:right w:val="nil"/>
            </w:tcBorders>
            <w:shd w:val="clear" w:color="auto" w:fill="auto"/>
            <w:noWrap/>
            <w:vAlign w:val="bottom"/>
            <w:hideMark/>
          </w:tcPr>
          <w:p w14:paraId="17E58B73" w14:textId="77777777" w:rsidR="00BC2ECF" w:rsidRPr="00BC2ECF" w:rsidRDefault="00BC2ECF" w:rsidP="00CF7AF9">
            <w:pPr>
              <w:spacing w:before="60" w:after="60"/>
              <w:rPr>
                <w:rFonts w:cs="Open Sans"/>
                <w:sz w:val="18"/>
                <w:szCs w:val="18"/>
              </w:rPr>
            </w:pPr>
          </w:p>
        </w:tc>
        <w:tc>
          <w:tcPr>
            <w:tcW w:w="1036" w:type="dxa"/>
            <w:tcBorders>
              <w:top w:val="single" w:sz="4" w:space="0" w:color="auto"/>
              <w:left w:val="nil"/>
              <w:bottom w:val="single" w:sz="4" w:space="0" w:color="auto"/>
              <w:right w:val="nil"/>
            </w:tcBorders>
            <w:shd w:val="clear" w:color="auto" w:fill="auto"/>
            <w:noWrap/>
            <w:vAlign w:val="bottom"/>
            <w:hideMark/>
          </w:tcPr>
          <w:p w14:paraId="5C236EBD" w14:textId="77777777" w:rsidR="00BC2ECF" w:rsidRPr="00BC2ECF" w:rsidRDefault="00BC2ECF" w:rsidP="00CF7AF9">
            <w:pPr>
              <w:spacing w:before="60" w:after="60"/>
              <w:jc w:val="right"/>
              <w:rPr>
                <w:rFonts w:cs="Open Sans"/>
                <w:b/>
                <w:bCs/>
                <w:sz w:val="18"/>
                <w:szCs w:val="18"/>
              </w:rPr>
            </w:pPr>
            <w:r w:rsidRPr="00BC2ECF">
              <w:rPr>
                <w:rFonts w:cs="Open Sans"/>
                <w:b/>
                <w:bCs/>
                <w:sz w:val="18"/>
                <w:szCs w:val="18"/>
              </w:rPr>
              <w:t xml:space="preserve">963 </w:t>
            </w:r>
          </w:p>
        </w:tc>
        <w:tc>
          <w:tcPr>
            <w:tcW w:w="849" w:type="dxa"/>
            <w:tcBorders>
              <w:top w:val="single" w:sz="4" w:space="0" w:color="auto"/>
              <w:left w:val="nil"/>
              <w:bottom w:val="single" w:sz="4" w:space="0" w:color="auto"/>
              <w:right w:val="nil"/>
            </w:tcBorders>
            <w:shd w:val="clear" w:color="auto" w:fill="auto"/>
            <w:noWrap/>
            <w:vAlign w:val="bottom"/>
            <w:hideMark/>
          </w:tcPr>
          <w:p w14:paraId="565C3472" w14:textId="77777777" w:rsidR="00BC2ECF" w:rsidRPr="00BC2ECF" w:rsidRDefault="00BC2ECF" w:rsidP="00CF7AF9">
            <w:pPr>
              <w:spacing w:before="60" w:after="60"/>
              <w:jc w:val="right"/>
              <w:rPr>
                <w:rFonts w:cs="Open Sans"/>
                <w:sz w:val="18"/>
                <w:szCs w:val="18"/>
              </w:rPr>
            </w:pPr>
            <w:r w:rsidRPr="00BC2ECF">
              <w:rPr>
                <w:rFonts w:cs="Open Sans"/>
                <w:sz w:val="18"/>
                <w:szCs w:val="18"/>
              </w:rPr>
              <w:t xml:space="preserve">592 </w:t>
            </w:r>
          </w:p>
        </w:tc>
      </w:tr>
    </w:tbl>
    <w:p w14:paraId="1205A420" w14:textId="77777777" w:rsidR="00BC2ECF" w:rsidRPr="00BC2ECF" w:rsidRDefault="00BC2ECF" w:rsidP="00BC2ECF">
      <w:pPr>
        <w:rPr>
          <w:rFonts w:cs="Open Sans"/>
          <w:sz w:val="18"/>
          <w:szCs w:val="18"/>
        </w:rPr>
      </w:pPr>
    </w:p>
    <w:p w14:paraId="7D76259B" w14:textId="77777777" w:rsidR="00BC2ECF" w:rsidRPr="00BC2ECF" w:rsidRDefault="00BC2ECF" w:rsidP="00BC2ECF">
      <w:pPr>
        <w:pStyle w:val="FSHeadingBodyBold"/>
        <w:rPr>
          <w:lang w:val="en-US"/>
        </w:rPr>
      </w:pPr>
      <w:r w:rsidRPr="00BC2ECF">
        <w:t>Accounting Policy</w:t>
      </w:r>
    </w:p>
    <w:p w14:paraId="388D9E2D" w14:textId="77777777" w:rsidR="00BC2ECF" w:rsidRPr="00BC2ECF" w:rsidRDefault="00BC2ECF" w:rsidP="00BC2ECF">
      <w:pPr>
        <w:pStyle w:val="FSHeadingBodyBold"/>
        <w:rPr>
          <w:i/>
          <w:iCs/>
          <w:lang w:val="en-US"/>
        </w:rPr>
      </w:pPr>
      <w:r w:rsidRPr="00BC2ECF">
        <w:rPr>
          <w:i/>
          <w:iCs/>
        </w:rPr>
        <w:t>Financial assets</w:t>
      </w:r>
    </w:p>
    <w:p w14:paraId="2BF9E95C" w14:textId="77777777" w:rsidR="00BC2ECF" w:rsidRPr="00BC2ECF" w:rsidRDefault="00BC2ECF" w:rsidP="00BC2ECF">
      <w:pPr>
        <w:spacing w:before="120" w:after="120"/>
        <w:rPr>
          <w:rFonts w:cs="Open Sans"/>
          <w:sz w:val="18"/>
          <w:szCs w:val="18"/>
          <w:lang w:val="en-US"/>
        </w:rPr>
      </w:pPr>
      <w:r w:rsidRPr="00BC2ECF">
        <w:rPr>
          <w:rFonts w:cs="Open Sans"/>
          <w:sz w:val="18"/>
          <w:szCs w:val="18"/>
        </w:rPr>
        <w:t xml:space="preserve">With the implementation of AASB 9 </w:t>
      </w:r>
      <w:r w:rsidRPr="00BC2ECF">
        <w:rPr>
          <w:rFonts w:cs="Open Sans"/>
          <w:i/>
          <w:iCs/>
          <w:sz w:val="18"/>
          <w:szCs w:val="18"/>
        </w:rPr>
        <w:t xml:space="preserve">Financial Instruments </w:t>
      </w:r>
      <w:r w:rsidRPr="00BC2ECF">
        <w:rPr>
          <w:rFonts w:cs="Open Sans"/>
          <w:sz w:val="18"/>
          <w:szCs w:val="18"/>
        </w:rPr>
        <w:t>for the first time in 2019,</w:t>
      </w:r>
      <w:r w:rsidRPr="00BC2ECF">
        <w:rPr>
          <w:rFonts w:cs="Open Sans"/>
          <w:i/>
          <w:iCs/>
          <w:sz w:val="18"/>
          <w:szCs w:val="18"/>
        </w:rPr>
        <w:t xml:space="preserve"> </w:t>
      </w:r>
      <w:r w:rsidRPr="00BC2ECF">
        <w:rPr>
          <w:rFonts w:cs="Open Sans"/>
          <w:sz w:val="18"/>
          <w:szCs w:val="18"/>
        </w:rPr>
        <w:t>the entity classifies its financial assets in the following categories:</w:t>
      </w:r>
    </w:p>
    <w:p w14:paraId="2D7A2D10" w14:textId="77777777" w:rsidR="00BC2ECF" w:rsidRPr="00BC2ECF" w:rsidRDefault="00BC2ECF" w:rsidP="00B604D8">
      <w:pPr>
        <w:keepLines w:val="0"/>
        <w:numPr>
          <w:ilvl w:val="0"/>
          <w:numId w:val="76"/>
        </w:numPr>
        <w:spacing w:before="120" w:after="0"/>
        <w:ind w:left="714" w:hanging="357"/>
        <w:rPr>
          <w:rFonts w:cs="Open Sans"/>
          <w:sz w:val="18"/>
          <w:szCs w:val="18"/>
          <w:lang w:val="en-US"/>
        </w:rPr>
      </w:pPr>
      <w:r w:rsidRPr="00BC2ECF">
        <w:rPr>
          <w:rFonts w:cs="Open Sans"/>
          <w:sz w:val="18"/>
          <w:szCs w:val="18"/>
        </w:rPr>
        <w:t>financial assets at fair value through profit or loss;</w:t>
      </w:r>
    </w:p>
    <w:p w14:paraId="431F92F5" w14:textId="77777777" w:rsidR="00BC2ECF" w:rsidRPr="00BC2ECF" w:rsidRDefault="00BC2ECF" w:rsidP="00B604D8">
      <w:pPr>
        <w:keepLines w:val="0"/>
        <w:numPr>
          <w:ilvl w:val="0"/>
          <w:numId w:val="76"/>
        </w:numPr>
        <w:spacing w:before="0" w:after="0"/>
        <w:ind w:left="714" w:hanging="357"/>
        <w:rPr>
          <w:rFonts w:cs="Open Sans"/>
          <w:sz w:val="18"/>
          <w:szCs w:val="18"/>
          <w:lang w:val="en-US"/>
        </w:rPr>
      </w:pPr>
      <w:r w:rsidRPr="00BC2ECF">
        <w:rPr>
          <w:rFonts w:cs="Open Sans"/>
          <w:sz w:val="18"/>
          <w:szCs w:val="18"/>
        </w:rPr>
        <w:t>financial assets at fair value through other comprehensive income; and</w:t>
      </w:r>
    </w:p>
    <w:p w14:paraId="2D559A2C" w14:textId="77777777" w:rsidR="00BC2ECF" w:rsidRPr="00BC2ECF" w:rsidRDefault="00BC2ECF" w:rsidP="00B604D8">
      <w:pPr>
        <w:keepLines w:val="0"/>
        <w:numPr>
          <w:ilvl w:val="0"/>
          <w:numId w:val="76"/>
        </w:numPr>
        <w:spacing w:before="0" w:after="120"/>
        <w:rPr>
          <w:rFonts w:cs="Open Sans"/>
          <w:sz w:val="18"/>
          <w:szCs w:val="18"/>
          <w:lang w:val="en-US"/>
        </w:rPr>
      </w:pPr>
      <w:r w:rsidRPr="00BC2ECF">
        <w:rPr>
          <w:rFonts w:cs="Open Sans"/>
          <w:sz w:val="18"/>
          <w:szCs w:val="18"/>
        </w:rPr>
        <w:t>financial assets measured at amortised cost.</w:t>
      </w:r>
    </w:p>
    <w:p w14:paraId="4808434E" w14:textId="77777777" w:rsidR="00BC2ECF" w:rsidRPr="00BC2ECF" w:rsidRDefault="00BC2ECF" w:rsidP="00BC2ECF">
      <w:pPr>
        <w:spacing w:before="120" w:after="120"/>
        <w:rPr>
          <w:rFonts w:cs="Open Sans"/>
          <w:sz w:val="18"/>
          <w:szCs w:val="18"/>
          <w:lang w:val="en-US"/>
        </w:rPr>
      </w:pPr>
      <w:r w:rsidRPr="00BC2ECF">
        <w:rPr>
          <w:rFonts w:cs="Open Sans"/>
          <w:sz w:val="18"/>
          <w:szCs w:val="18"/>
        </w:rPr>
        <w:t>The classification depends on both the entity's business model for managing the financial assets and contractual cash flow characteristics at the time of initial recognition. Financial assets are recognised when the entity becomes a party to the contract and, as a consequence, has a legal right to receive or a legal obligation to pay cash and derecognised when the contractual rights to the cash flows from the financial asset expire or are transferred upon trade date.</w:t>
      </w:r>
    </w:p>
    <w:p w14:paraId="000ADF75" w14:textId="77777777" w:rsidR="00BC2ECF" w:rsidRPr="00BC2ECF" w:rsidRDefault="00BC2ECF" w:rsidP="00BC2ECF">
      <w:pPr>
        <w:spacing w:before="120" w:after="120"/>
        <w:rPr>
          <w:rFonts w:cs="Open Sans"/>
          <w:sz w:val="18"/>
          <w:szCs w:val="18"/>
        </w:rPr>
      </w:pPr>
      <w:r w:rsidRPr="00BC2ECF">
        <w:rPr>
          <w:rFonts w:cs="Open Sans"/>
          <w:sz w:val="18"/>
          <w:szCs w:val="18"/>
        </w:rPr>
        <w:t>Comparatives have not been restated on initial application.</w:t>
      </w:r>
    </w:p>
    <w:p w14:paraId="3C2B2FFF" w14:textId="77777777" w:rsidR="00BC2ECF" w:rsidRPr="00BC2ECF" w:rsidRDefault="00BC2ECF" w:rsidP="00BC2ECF">
      <w:pPr>
        <w:pStyle w:val="FSHeadingBodyItalics"/>
        <w:rPr>
          <w:lang w:val="en-US"/>
        </w:rPr>
      </w:pPr>
      <w:r w:rsidRPr="00BC2ECF">
        <w:t>Financial Assets at Amortised Cost</w:t>
      </w:r>
    </w:p>
    <w:p w14:paraId="5FDD0EB8" w14:textId="77777777" w:rsidR="00BC2ECF" w:rsidRPr="00BC2ECF" w:rsidRDefault="00BC2ECF" w:rsidP="00BC2ECF">
      <w:pPr>
        <w:spacing w:before="120" w:after="120"/>
        <w:rPr>
          <w:rFonts w:cs="Open Sans"/>
          <w:sz w:val="18"/>
          <w:szCs w:val="18"/>
          <w:lang w:val="en-US"/>
        </w:rPr>
      </w:pPr>
      <w:r w:rsidRPr="00BC2ECF">
        <w:rPr>
          <w:rFonts w:cs="Open Sans"/>
          <w:sz w:val="18"/>
          <w:szCs w:val="18"/>
        </w:rPr>
        <w:t>Financial assets included in this category need to meet two criteria:</w:t>
      </w:r>
    </w:p>
    <w:p w14:paraId="3E8AA274" w14:textId="77777777" w:rsidR="00BC2ECF" w:rsidRPr="00BC2ECF" w:rsidRDefault="00BC2ECF" w:rsidP="00BC2ECF">
      <w:pPr>
        <w:spacing w:before="120" w:after="0"/>
        <w:rPr>
          <w:rFonts w:cs="Open Sans"/>
          <w:sz w:val="18"/>
          <w:szCs w:val="18"/>
          <w:lang w:val="en-US"/>
        </w:rPr>
      </w:pPr>
      <w:r w:rsidRPr="00BC2ECF">
        <w:rPr>
          <w:rFonts w:cs="Open Sans"/>
          <w:sz w:val="18"/>
          <w:szCs w:val="18"/>
        </w:rPr>
        <w:t>1. the financial asset is held in order to collect the contractual cash flows; and</w:t>
      </w:r>
    </w:p>
    <w:p w14:paraId="67870E69" w14:textId="77777777" w:rsidR="00BC2ECF" w:rsidRPr="00BC2ECF" w:rsidRDefault="00BC2ECF" w:rsidP="00BC2ECF">
      <w:pPr>
        <w:spacing w:before="0" w:after="120"/>
        <w:rPr>
          <w:rFonts w:cs="Open Sans"/>
          <w:sz w:val="18"/>
          <w:szCs w:val="18"/>
          <w:lang w:val="en-US"/>
        </w:rPr>
      </w:pPr>
      <w:r w:rsidRPr="00BC2ECF">
        <w:rPr>
          <w:rFonts w:cs="Open Sans"/>
          <w:sz w:val="18"/>
          <w:szCs w:val="18"/>
        </w:rPr>
        <w:t>2. the cash flows are solely payments of principal and interest (SPPI) on the principal outstanding amount.</w:t>
      </w:r>
    </w:p>
    <w:p w14:paraId="4340BCEB" w14:textId="77777777" w:rsidR="00BC2ECF" w:rsidRPr="00BC2ECF" w:rsidRDefault="00BC2ECF" w:rsidP="00BC2ECF">
      <w:pPr>
        <w:spacing w:before="120" w:after="120"/>
        <w:rPr>
          <w:rFonts w:cs="Open Sans"/>
          <w:sz w:val="18"/>
          <w:szCs w:val="18"/>
        </w:rPr>
      </w:pPr>
      <w:r w:rsidRPr="00BC2ECF">
        <w:rPr>
          <w:rFonts w:cs="Open Sans"/>
          <w:sz w:val="18"/>
          <w:szCs w:val="18"/>
        </w:rPr>
        <w:t>Amortised cost is determined using the effective interest method.</w:t>
      </w:r>
    </w:p>
    <w:p w14:paraId="259C56FE" w14:textId="77777777" w:rsidR="00BC2ECF" w:rsidRPr="00BC2ECF" w:rsidRDefault="00BC2ECF" w:rsidP="00BC2ECF">
      <w:pPr>
        <w:pStyle w:val="FSHeadingBodyItalics"/>
        <w:rPr>
          <w:lang w:val="en-US"/>
        </w:rPr>
      </w:pPr>
      <w:r w:rsidRPr="00BC2ECF">
        <w:t>Effective Interest Method</w:t>
      </w:r>
    </w:p>
    <w:p w14:paraId="79C21D05" w14:textId="77777777" w:rsidR="00BC2ECF" w:rsidRPr="00BC2ECF" w:rsidRDefault="00BC2ECF" w:rsidP="00BC2ECF">
      <w:pPr>
        <w:spacing w:before="120" w:after="120"/>
        <w:rPr>
          <w:rFonts w:cs="Open Sans"/>
          <w:sz w:val="18"/>
          <w:szCs w:val="18"/>
        </w:rPr>
      </w:pPr>
      <w:r w:rsidRPr="00BC2ECF">
        <w:rPr>
          <w:rFonts w:cs="Open Sans"/>
          <w:sz w:val="18"/>
          <w:szCs w:val="18"/>
        </w:rPr>
        <w:t>Income is recognised on an effective interest rate basis for financial assets that are recognised at amortised cost.</w:t>
      </w:r>
    </w:p>
    <w:p w14:paraId="00F234FB" w14:textId="77777777" w:rsidR="00C712CA" w:rsidRDefault="00C712CA" w:rsidP="00BC2ECF">
      <w:pPr>
        <w:pStyle w:val="FSHeadingBodyItalics"/>
      </w:pPr>
    </w:p>
    <w:p w14:paraId="04D13CFB" w14:textId="15F2068E" w:rsidR="00BC2ECF" w:rsidRPr="00BC2ECF" w:rsidRDefault="00BC2ECF" w:rsidP="00BC2ECF">
      <w:pPr>
        <w:pStyle w:val="FSHeadingBodyItalics"/>
        <w:rPr>
          <w:lang w:val="en-US"/>
        </w:rPr>
      </w:pPr>
      <w:r w:rsidRPr="00BC2ECF">
        <w:t>Financial Assets at Fair Value Through Other Comprehensive Income (FVOCI)</w:t>
      </w:r>
    </w:p>
    <w:p w14:paraId="6A1D0DE5" w14:textId="77777777" w:rsidR="00BC2ECF" w:rsidRPr="00BC2ECF" w:rsidRDefault="00BC2ECF" w:rsidP="00BC2ECF">
      <w:pPr>
        <w:spacing w:before="120" w:after="120"/>
        <w:rPr>
          <w:rFonts w:cs="Open Sans"/>
          <w:sz w:val="18"/>
          <w:szCs w:val="18"/>
          <w:lang w:val="en-US"/>
        </w:rPr>
      </w:pPr>
      <w:r w:rsidRPr="00BC2ECF">
        <w:rPr>
          <w:rFonts w:cs="Open Sans"/>
          <w:sz w:val="18"/>
          <w:szCs w:val="18"/>
        </w:rPr>
        <w:t>Financial assets measured at fair value through other comprehensive income are held with the objective of both collecting contractual cash flows and selling the financial assets and the cash flows meet the SPPI test.</w:t>
      </w:r>
    </w:p>
    <w:p w14:paraId="77AB0A8A" w14:textId="77777777" w:rsidR="00BC2ECF" w:rsidRPr="00BC2ECF" w:rsidRDefault="00BC2ECF" w:rsidP="00BC2ECF">
      <w:pPr>
        <w:spacing w:before="120" w:after="120"/>
        <w:rPr>
          <w:rFonts w:cs="Open Sans"/>
          <w:sz w:val="18"/>
          <w:szCs w:val="18"/>
        </w:rPr>
      </w:pPr>
      <w:r w:rsidRPr="00BC2ECF">
        <w:rPr>
          <w:rFonts w:cs="Open Sans"/>
          <w:sz w:val="18"/>
          <w:szCs w:val="18"/>
        </w:rPr>
        <w:t>Any gains or losses as a result of fair value measurement or the recognition of an impairment loss allowance is recognised in other comprehensive income.</w:t>
      </w:r>
    </w:p>
    <w:p w14:paraId="77C0561A" w14:textId="77777777" w:rsidR="00BC2ECF" w:rsidRPr="00BC2ECF" w:rsidRDefault="00BC2ECF" w:rsidP="00BC2ECF">
      <w:pPr>
        <w:pStyle w:val="FSHeadingBodyItalics"/>
        <w:rPr>
          <w:lang w:val="en-US"/>
        </w:rPr>
      </w:pPr>
      <w:r w:rsidRPr="00BC2ECF">
        <w:t>Financial Assets at Fair Value Through Profit or Loss (FVTPL)</w:t>
      </w:r>
    </w:p>
    <w:p w14:paraId="28B41AF5" w14:textId="77777777" w:rsidR="00BC2ECF" w:rsidRPr="00BC2ECF" w:rsidRDefault="00BC2ECF" w:rsidP="00BC2ECF">
      <w:pPr>
        <w:spacing w:before="120" w:after="120"/>
        <w:jc w:val="both"/>
        <w:rPr>
          <w:rFonts w:cs="Open Sans"/>
          <w:sz w:val="18"/>
          <w:szCs w:val="18"/>
        </w:rPr>
      </w:pPr>
      <w:r w:rsidRPr="00BC2ECF">
        <w:rPr>
          <w:rFonts w:cs="Open Sans"/>
          <w:sz w:val="18"/>
          <w:szCs w:val="18"/>
        </w:rPr>
        <w:t>Financial assets are classified as financial assets at fair value through profit or loss where the financial assets either doesn't meet the criteria of financial assets held at amortised cost or at FVOCI (i.e. mandatorily held at FVTPL) or may be designated.</w:t>
      </w:r>
    </w:p>
    <w:p w14:paraId="207AF80E" w14:textId="77777777" w:rsidR="00BC2ECF" w:rsidRPr="00BC2ECF" w:rsidRDefault="00BC2ECF" w:rsidP="00BC2ECF">
      <w:pPr>
        <w:spacing w:before="120" w:after="120"/>
        <w:rPr>
          <w:rFonts w:cs="Open Sans"/>
          <w:sz w:val="18"/>
          <w:szCs w:val="18"/>
        </w:rPr>
      </w:pPr>
      <w:r w:rsidRPr="00BC2ECF">
        <w:rPr>
          <w:rFonts w:cs="Open Sans"/>
          <w:sz w:val="18"/>
          <w:szCs w:val="18"/>
        </w:rPr>
        <w:t xml:space="preserve">Financial assets at FVTPL are stated at fair value, with any resultant gain or loss recognised in profit or loss. The net gain or loss recognised in profit or loss incorporates any interest earned on the financial asset. </w:t>
      </w:r>
    </w:p>
    <w:p w14:paraId="288AFCC4" w14:textId="77777777" w:rsidR="00BC2ECF" w:rsidRPr="00BC2ECF" w:rsidRDefault="00BC2ECF" w:rsidP="00BC2ECF">
      <w:pPr>
        <w:pStyle w:val="FSHeadingBodyItalics"/>
        <w:rPr>
          <w:lang w:val="en-US"/>
        </w:rPr>
      </w:pPr>
      <w:r w:rsidRPr="00BC2ECF">
        <w:t>Impairment of Financial Assets</w:t>
      </w:r>
    </w:p>
    <w:p w14:paraId="770FB036" w14:textId="77777777" w:rsidR="00BC2ECF" w:rsidRPr="00BC2ECF" w:rsidRDefault="00BC2ECF" w:rsidP="00BC2ECF">
      <w:pPr>
        <w:spacing w:before="120" w:after="120"/>
        <w:jc w:val="both"/>
        <w:rPr>
          <w:rFonts w:cs="Open Sans"/>
          <w:sz w:val="18"/>
          <w:szCs w:val="18"/>
        </w:rPr>
      </w:pPr>
      <w:r w:rsidRPr="00BC2ECF">
        <w:rPr>
          <w:rFonts w:cs="Open Sans"/>
          <w:sz w:val="18"/>
          <w:szCs w:val="18"/>
        </w:rPr>
        <w:t xml:space="preserve">Financial assets are assessed for impairment at the end of each reporting period based on Expected Credit Losses, using the general approach which measures the loss allowance based on an amount equal to </w:t>
      </w:r>
      <w:r w:rsidRPr="00BC2ECF">
        <w:rPr>
          <w:rFonts w:cs="Open Sans"/>
          <w:i/>
          <w:iCs/>
          <w:sz w:val="18"/>
          <w:szCs w:val="18"/>
        </w:rPr>
        <w:t xml:space="preserve">lifetime expected credit losses </w:t>
      </w:r>
      <w:r w:rsidRPr="00BC2ECF">
        <w:rPr>
          <w:rFonts w:cs="Open Sans"/>
          <w:sz w:val="18"/>
          <w:szCs w:val="18"/>
        </w:rPr>
        <w:t xml:space="preserve">where risk has significantly increased, or an amount equal to </w:t>
      </w:r>
      <w:r w:rsidRPr="00BC2ECF">
        <w:rPr>
          <w:rFonts w:cs="Open Sans"/>
          <w:i/>
          <w:iCs/>
          <w:sz w:val="18"/>
          <w:szCs w:val="18"/>
        </w:rPr>
        <w:t>12-month expected credit losses</w:t>
      </w:r>
      <w:r w:rsidRPr="00BC2ECF">
        <w:rPr>
          <w:rFonts w:cs="Open Sans"/>
          <w:sz w:val="18"/>
          <w:szCs w:val="18"/>
        </w:rPr>
        <w:t xml:space="preserve"> if risk has not increased.</w:t>
      </w:r>
    </w:p>
    <w:p w14:paraId="2FE7EC9F" w14:textId="77777777" w:rsidR="00BC2ECF" w:rsidRPr="00BC2ECF" w:rsidRDefault="00BC2ECF" w:rsidP="00BC2ECF">
      <w:pPr>
        <w:spacing w:before="120" w:after="120"/>
        <w:jc w:val="both"/>
        <w:rPr>
          <w:rFonts w:cs="Open Sans"/>
          <w:sz w:val="18"/>
          <w:szCs w:val="18"/>
        </w:rPr>
      </w:pPr>
      <w:r w:rsidRPr="00BC2ECF">
        <w:rPr>
          <w:rFonts w:cs="Open Sans"/>
          <w:sz w:val="18"/>
          <w:szCs w:val="18"/>
        </w:rPr>
        <w:t>The simplified approach for trade, contract and lease receivables is used. This approach always measures the loss allowance as the amount equal to the lifetime expected credit losses.</w:t>
      </w:r>
    </w:p>
    <w:p w14:paraId="6F6D63E7" w14:textId="77777777" w:rsidR="00BC2ECF" w:rsidRPr="00BC2ECF" w:rsidRDefault="00BC2ECF" w:rsidP="00BC2ECF">
      <w:pPr>
        <w:spacing w:before="120" w:after="120"/>
        <w:jc w:val="both"/>
        <w:rPr>
          <w:rFonts w:cs="Open Sans"/>
          <w:sz w:val="18"/>
          <w:szCs w:val="18"/>
        </w:rPr>
      </w:pPr>
      <w:r w:rsidRPr="00BC2ECF">
        <w:rPr>
          <w:rFonts w:cs="Open Sans"/>
          <w:sz w:val="18"/>
          <w:szCs w:val="18"/>
        </w:rPr>
        <w:t>A write-off constitutes a derecognition event where the write-off directly reduces the gross carrying amount of the financial asset.</w:t>
      </w:r>
    </w:p>
    <w:p w14:paraId="529E9472" w14:textId="77777777" w:rsidR="00BC2ECF" w:rsidRPr="00BC2ECF" w:rsidRDefault="00BC2ECF" w:rsidP="00BC2ECF">
      <w:pPr>
        <w:pStyle w:val="FSHeadingBodyBold"/>
        <w:rPr>
          <w:i/>
          <w:iCs/>
          <w:lang w:val="en-US"/>
        </w:rPr>
      </w:pPr>
      <w:r w:rsidRPr="00BC2ECF">
        <w:rPr>
          <w:i/>
          <w:iCs/>
        </w:rPr>
        <w:t>Financial liabilities</w:t>
      </w:r>
    </w:p>
    <w:p w14:paraId="28B1B940" w14:textId="77777777" w:rsidR="00BC2ECF" w:rsidRPr="00BC2ECF" w:rsidRDefault="00BC2ECF" w:rsidP="00BC2ECF">
      <w:pPr>
        <w:spacing w:before="120" w:after="120"/>
        <w:jc w:val="both"/>
        <w:rPr>
          <w:rFonts w:cs="Open Sans"/>
          <w:sz w:val="18"/>
          <w:szCs w:val="18"/>
        </w:rPr>
      </w:pPr>
      <w:r w:rsidRPr="00BC2ECF">
        <w:rPr>
          <w:rFonts w:cs="Open Sans"/>
          <w:sz w:val="18"/>
          <w:szCs w:val="18"/>
        </w:rPr>
        <w:t>Financial liabilities are classified as either financial liabilities ‘at fair value through profit or loss’ or other financial liabilities. Financial liabilities are recognised and derecognised upon ‘trade date’.</w:t>
      </w:r>
    </w:p>
    <w:p w14:paraId="451C8BF0" w14:textId="77777777" w:rsidR="00BC2ECF" w:rsidRPr="00BC2ECF" w:rsidRDefault="00BC2ECF" w:rsidP="00BC2ECF">
      <w:pPr>
        <w:pStyle w:val="FSHeadingBodyItalics"/>
        <w:rPr>
          <w:lang w:val="en-US"/>
        </w:rPr>
      </w:pPr>
      <w:r w:rsidRPr="00BC2ECF">
        <w:t>Financial Liabilities at Fair Value Through Profit or Loss</w:t>
      </w:r>
    </w:p>
    <w:p w14:paraId="73315F29" w14:textId="75099486" w:rsidR="00BC2ECF" w:rsidRDefault="00BC2ECF" w:rsidP="00BC2ECF">
      <w:pPr>
        <w:spacing w:before="120" w:after="120"/>
        <w:rPr>
          <w:rFonts w:cs="Open Sans"/>
          <w:sz w:val="18"/>
          <w:szCs w:val="18"/>
        </w:rPr>
      </w:pPr>
      <w:r w:rsidRPr="00BC2ECF">
        <w:rPr>
          <w:rFonts w:cs="Open Sans"/>
          <w:sz w:val="18"/>
          <w:szCs w:val="18"/>
        </w:rPr>
        <w:t>Financial liabilities at fair value through profit or loss are initially measured at fair value. Subsequent fair value adjustments are recognised in profit or loss. The net gain or loss recognised in profit or loss incorporates any interest paid on the financial liability.</w:t>
      </w:r>
    </w:p>
    <w:p w14:paraId="0B93BD29" w14:textId="3DCC97B3" w:rsidR="00CF7AF9" w:rsidRDefault="00CF7AF9">
      <w:pPr>
        <w:keepLines w:val="0"/>
        <w:spacing w:before="0" w:after="0"/>
        <w:rPr>
          <w:rFonts w:cs="Open Sans"/>
          <w:sz w:val="18"/>
          <w:szCs w:val="18"/>
        </w:rPr>
      </w:pPr>
      <w:r>
        <w:rPr>
          <w:rFonts w:cs="Open Sans"/>
          <w:sz w:val="18"/>
          <w:szCs w:val="18"/>
        </w:rPr>
        <w:br w:type="page"/>
      </w:r>
    </w:p>
    <w:p w14:paraId="481C9417" w14:textId="77777777" w:rsidR="00BC2ECF" w:rsidRPr="00BC2ECF" w:rsidRDefault="00BC2ECF" w:rsidP="00BC2ECF">
      <w:pPr>
        <w:pStyle w:val="FSHeadingBodyItalics"/>
        <w:rPr>
          <w:lang w:val="en-US"/>
        </w:rPr>
      </w:pPr>
      <w:r w:rsidRPr="00BC2ECF">
        <w:t>Financial Liabilities at Amortised Cost</w:t>
      </w:r>
    </w:p>
    <w:p w14:paraId="0B6A1B4A" w14:textId="77777777" w:rsidR="00BC2ECF" w:rsidRPr="00BC2ECF" w:rsidRDefault="00BC2ECF" w:rsidP="00BC2ECF">
      <w:pPr>
        <w:spacing w:before="120" w:after="120"/>
        <w:rPr>
          <w:rFonts w:cs="Open Sans"/>
          <w:sz w:val="18"/>
          <w:szCs w:val="18"/>
        </w:rPr>
      </w:pPr>
      <w:r w:rsidRPr="00BC2ECF">
        <w:rPr>
          <w:rFonts w:cs="Open Sans"/>
          <w:sz w:val="18"/>
          <w:szCs w:val="18"/>
        </w:rPr>
        <w:t>Financial liabilities, including borrowings, are initially measured at fair value, net of transaction costs. These liabilities are subsequently measured at amortised cost using the effective interest method, with interest expense recognised on an effective interest basis.</w:t>
      </w:r>
    </w:p>
    <w:p w14:paraId="00A58CB3" w14:textId="77777777" w:rsidR="00BC2ECF" w:rsidRPr="00BC2ECF" w:rsidRDefault="00BC2ECF" w:rsidP="00BC2ECF">
      <w:pPr>
        <w:spacing w:before="120"/>
        <w:rPr>
          <w:rFonts w:cs="Open Sans"/>
          <w:sz w:val="18"/>
          <w:szCs w:val="18"/>
          <w:lang w:val="en-US"/>
        </w:rPr>
      </w:pPr>
      <w:r w:rsidRPr="00BC2ECF">
        <w:rPr>
          <w:rFonts w:cs="Open Sans"/>
          <w:sz w:val="18"/>
          <w:szCs w:val="18"/>
        </w:rPr>
        <w:t>Supplier and other payables are recognised at amortised cost. Liabilities are recognised to the extent that the goods or services have been received (and irrespective of having been invoiced).</w:t>
      </w:r>
    </w:p>
    <w:tbl>
      <w:tblPr>
        <w:tblW w:w="9638" w:type="dxa"/>
        <w:tblCellMar>
          <w:left w:w="70" w:type="dxa"/>
          <w:right w:w="70" w:type="dxa"/>
        </w:tblCellMar>
        <w:tblLook w:val="04A0" w:firstRow="1" w:lastRow="0" w:firstColumn="1" w:lastColumn="0" w:noHBand="0" w:noVBand="1"/>
      </w:tblPr>
      <w:tblGrid>
        <w:gridCol w:w="7753"/>
        <w:gridCol w:w="1036"/>
        <w:gridCol w:w="849"/>
      </w:tblGrid>
      <w:tr w:rsidR="00BC2ECF" w:rsidRPr="00BC2ECF" w14:paraId="7D4ED726" w14:textId="77777777" w:rsidTr="00E83BF7">
        <w:trPr>
          <w:trHeight w:val="900"/>
        </w:trPr>
        <w:tc>
          <w:tcPr>
            <w:tcW w:w="7753" w:type="dxa"/>
            <w:tcBorders>
              <w:top w:val="single" w:sz="4" w:space="0" w:color="auto"/>
              <w:left w:val="nil"/>
              <w:bottom w:val="single" w:sz="18" w:space="0" w:color="auto"/>
              <w:right w:val="nil"/>
            </w:tcBorders>
            <w:shd w:val="clear" w:color="auto" w:fill="auto"/>
            <w:hideMark/>
          </w:tcPr>
          <w:p w14:paraId="6A1365F3" w14:textId="77777777" w:rsidR="00BC2ECF" w:rsidRPr="00BC2ECF" w:rsidRDefault="00BC2ECF" w:rsidP="00E83BF7">
            <w:pPr>
              <w:rPr>
                <w:rFonts w:cs="Open Sans"/>
                <w:sz w:val="18"/>
                <w:szCs w:val="18"/>
                <w:lang w:val="en-US"/>
              </w:rPr>
            </w:pPr>
          </w:p>
        </w:tc>
        <w:tc>
          <w:tcPr>
            <w:tcW w:w="1036" w:type="dxa"/>
            <w:tcBorders>
              <w:top w:val="single" w:sz="4" w:space="0" w:color="auto"/>
              <w:left w:val="nil"/>
              <w:bottom w:val="single" w:sz="18" w:space="0" w:color="auto"/>
              <w:right w:val="nil"/>
            </w:tcBorders>
            <w:shd w:val="clear" w:color="auto" w:fill="auto"/>
            <w:vAlign w:val="bottom"/>
            <w:hideMark/>
          </w:tcPr>
          <w:p w14:paraId="053AFA97" w14:textId="77777777" w:rsidR="00BC2ECF" w:rsidRPr="00BC2ECF" w:rsidRDefault="00BC2ECF" w:rsidP="00E83BF7">
            <w:pPr>
              <w:jc w:val="right"/>
              <w:rPr>
                <w:rFonts w:cs="Open Sans"/>
                <w:b/>
                <w:bCs/>
                <w:sz w:val="18"/>
                <w:szCs w:val="18"/>
              </w:rPr>
            </w:pPr>
            <w:r w:rsidRPr="00BC2ECF">
              <w:rPr>
                <w:rFonts w:cs="Open Sans"/>
                <w:b/>
                <w:bCs/>
                <w:sz w:val="18"/>
                <w:szCs w:val="18"/>
              </w:rPr>
              <w:t>2020</w:t>
            </w:r>
          </w:p>
          <w:p w14:paraId="42AC3398" w14:textId="77777777" w:rsidR="00BC2ECF" w:rsidRPr="00BC2ECF" w:rsidRDefault="00BC2ECF" w:rsidP="00E83BF7">
            <w:pPr>
              <w:jc w:val="right"/>
              <w:rPr>
                <w:rFonts w:cs="Open Sans"/>
                <w:b/>
                <w:bCs/>
                <w:sz w:val="18"/>
                <w:szCs w:val="18"/>
              </w:rPr>
            </w:pPr>
            <w:r w:rsidRPr="00BC2ECF">
              <w:rPr>
                <w:rFonts w:cs="Open Sans"/>
                <w:b/>
                <w:bCs/>
                <w:sz w:val="18"/>
                <w:szCs w:val="18"/>
              </w:rPr>
              <w:t>$’000</w:t>
            </w:r>
          </w:p>
        </w:tc>
        <w:tc>
          <w:tcPr>
            <w:tcW w:w="849" w:type="dxa"/>
            <w:tcBorders>
              <w:top w:val="single" w:sz="4" w:space="0" w:color="auto"/>
              <w:left w:val="nil"/>
              <w:bottom w:val="single" w:sz="18" w:space="0" w:color="auto"/>
              <w:right w:val="nil"/>
            </w:tcBorders>
            <w:shd w:val="clear" w:color="auto" w:fill="auto"/>
            <w:vAlign w:val="bottom"/>
            <w:hideMark/>
          </w:tcPr>
          <w:p w14:paraId="634425A9" w14:textId="77777777" w:rsidR="00BC2ECF" w:rsidRPr="00BC2ECF" w:rsidRDefault="00BC2ECF" w:rsidP="00E83BF7">
            <w:pPr>
              <w:jc w:val="right"/>
              <w:rPr>
                <w:rFonts w:cs="Open Sans"/>
                <w:sz w:val="18"/>
                <w:szCs w:val="18"/>
              </w:rPr>
            </w:pPr>
            <w:r w:rsidRPr="00BC2ECF">
              <w:rPr>
                <w:rFonts w:cs="Open Sans"/>
                <w:sz w:val="18"/>
                <w:szCs w:val="18"/>
              </w:rPr>
              <w:t>2019</w:t>
            </w:r>
          </w:p>
          <w:p w14:paraId="48659D42" w14:textId="77777777" w:rsidR="00BC2ECF" w:rsidRPr="00BC2ECF" w:rsidRDefault="00BC2ECF" w:rsidP="00E83BF7">
            <w:pPr>
              <w:spacing w:before="60" w:after="60"/>
              <w:jc w:val="right"/>
              <w:rPr>
                <w:rFonts w:cs="Open Sans"/>
                <w:sz w:val="18"/>
                <w:szCs w:val="18"/>
              </w:rPr>
            </w:pPr>
            <w:r w:rsidRPr="00BC2ECF">
              <w:rPr>
                <w:rFonts w:cs="Open Sans"/>
                <w:sz w:val="18"/>
                <w:szCs w:val="18"/>
              </w:rPr>
              <w:t>$’000</w:t>
            </w:r>
          </w:p>
        </w:tc>
      </w:tr>
      <w:tr w:rsidR="00BC2ECF" w:rsidRPr="00BC2ECF" w14:paraId="345C2023" w14:textId="77777777" w:rsidTr="00E83BF7">
        <w:trPr>
          <w:trHeight w:val="240"/>
        </w:trPr>
        <w:tc>
          <w:tcPr>
            <w:tcW w:w="9638" w:type="dxa"/>
            <w:gridSpan w:val="3"/>
            <w:tcBorders>
              <w:top w:val="single" w:sz="18" w:space="0" w:color="auto"/>
              <w:left w:val="nil"/>
              <w:bottom w:val="nil"/>
              <w:right w:val="nil"/>
            </w:tcBorders>
            <w:shd w:val="clear" w:color="auto" w:fill="auto"/>
            <w:hideMark/>
          </w:tcPr>
          <w:p w14:paraId="54A0B567" w14:textId="77777777" w:rsidR="00BC2ECF" w:rsidRPr="00BC2ECF" w:rsidRDefault="00BC2ECF" w:rsidP="00E83BF7">
            <w:pPr>
              <w:jc w:val="right"/>
              <w:rPr>
                <w:rFonts w:cs="Open Sans"/>
                <w:sz w:val="18"/>
                <w:szCs w:val="18"/>
              </w:rPr>
            </w:pPr>
          </w:p>
        </w:tc>
      </w:tr>
      <w:tr w:rsidR="00BC2ECF" w:rsidRPr="00BC2ECF" w14:paraId="1F3A1CC5" w14:textId="77777777" w:rsidTr="00E83BF7">
        <w:trPr>
          <w:trHeight w:val="240"/>
        </w:trPr>
        <w:tc>
          <w:tcPr>
            <w:tcW w:w="9638" w:type="dxa"/>
            <w:gridSpan w:val="3"/>
            <w:tcBorders>
              <w:top w:val="nil"/>
              <w:left w:val="nil"/>
              <w:right w:val="nil"/>
            </w:tcBorders>
            <w:shd w:val="clear" w:color="auto" w:fill="auto"/>
            <w:noWrap/>
            <w:vAlign w:val="bottom"/>
            <w:hideMark/>
          </w:tcPr>
          <w:p w14:paraId="4D49B1E2" w14:textId="77777777" w:rsidR="00BC2ECF" w:rsidRPr="00BC2ECF" w:rsidRDefault="00BC2ECF" w:rsidP="00E83BF7">
            <w:pPr>
              <w:rPr>
                <w:rFonts w:cs="Open Sans"/>
                <w:sz w:val="18"/>
                <w:szCs w:val="18"/>
                <w:lang w:val="en-US"/>
              </w:rPr>
            </w:pPr>
            <w:r w:rsidRPr="00BC2ECF">
              <w:rPr>
                <w:rFonts w:cs="Open Sans"/>
                <w:b/>
                <w:bCs/>
                <w:color w:val="107896"/>
                <w:sz w:val="18"/>
                <w:szCs w:val="18"/>
                <w:lang w:val="en-US"/>
              </w:rPr>
              <w:t>5.2B: Net gains or losses on financial assets</w:t>
            </w:r>
          </w:p>
        </w:tc>
      </w:tr>
      <w:tr w:rsidR="00BC2ECF" w:rsidRPr="00BC2ECF" w14:paraId="611AD5CA" w14:textId="77777777" w:rsidTr="00E83BF7">
        <w:trPr>
          <w:trHeight w:val="240"/>
        </w:trPr>
        <w:tc>
          <w:tcPr>
            <w:tcW w:w="7753" w:type="dxa"/>
            <w:tcBorders>
              <w:top w:val="nil"/>
              <w:left w:val="nil"/>
              <w:bottom w:val="single" w:sz="4" w:space="0" w:color="auto"/>
              <w:right w:val="nil"/>
            </w:tcBorders>
            <w:shd w:val="clear" w:color="auto" w:fill="auto"/>
            <w:noWrap/>
            <w:vAlign w:val="center"/>
            <w:hideMark/>
          </w:tcPr>
          <w:p w14:paraId="136E7A1A" w14:textId="77777777" w:rsidR="00BC2ECF" w:rsidRPr="00BC2ECF" w:rsidRDefault="00BC2ECF" w:rsidP="00E83BF7">
            <w:pPr>
              <w:ind w:firstLineChars="200" w:firstLine="360"/>
              <w:rPr>
                <w:rFonts w:cs="Open Sans"/>
                <w:sz w:val="18"/>
                <w:szCs w:val="18"/>
              </w:rPr>
            </w:pPr>
            <w:r w:rsidRPr="00BC2ECF">
              <w:rPr>
                <w:rFonts w:cs="Open Sans"/>
                <w:sz w:val="18"/>
                <w:szCs w:val="18"/>
              </w:rPr>
              <w:t>Interest revenue</w:t>
            </w:r>
          </w:p>
        </w:tc>
        <w:tc>
          <w:tcPr>
            <w:tcW w:w="1036" w:type="dxa"/>
            <w:tcBorders>
              <w:top w:val="nil"/>
              <w:left w:val="nil"/>
              <w:bottom w:val="single" w:sz="4" w:space="0" w:color="auto"/>
              <w:right w:val="nil"/>
            </w:tcBorders>
            <w:shd w:val="clear" w:color="auto" w:fill="auto"/>
            <w:noWrap/>
            <w:vAlign w:val="bottom"/>
            <w:hideMark/>
          </w:tcPr>
          <w:p w14:paraId="104EE455" w14:textId="77777777" w:rsidR="00BC2ECF" w:rsidRPr="00BC2ECF" w:rsidRDefault="00BC2ECF" w:rsidP="00E83BF7">
            <w:pPr>
              <w:jc w:val="right"/>
              <w:rPr>
                <w:rFonts w:cs="Open Sans"/>
                <w:b/>
                <w:bCs/>
                <w:sz w:val="18"/>
                <w:szCs w:val="18"/>
              </w:rPr>
            </w:pPr>
            <w:r w:rsidRPr="00BC2ECF">
              <w:rPr>
                <w:rFonts w:cs="Open Sans"/>
                <w:b/>
                <w:bCs/>
                <w:sz w:val="18"/>
                <w:szCs w:val="18"/>
              </w:rPr>
              <w:t xml:space="preserve">40 </w:t>
            </w:r>
          </w:p>
        </w:tc>
        <w:tc>
          <w:tcPr>
            <w:tcW w:w="849" w:type="dxa"/>
            <w:tcBorders>
              <w:top w:val="nil"/>
              <w:left w:val="nil"/>
              <w:bottom w:val="single" w:sz="4" w:space="0" w:color="auto"/>
              <w:right w:val="nil"/>
            </w:tcBorders>
            <w:shd w:val="clear" w:color="auto" w:fill="auto"/>
            <w:noWrap/>
            <w:vAlign w:val="bottom"/>
            <w:hideMark/>
          </w:tcPr>
          <w:p w14:paraId="3D9A3CCA" w14:textId="77777777" w:rsidR="00BC2ECF" w:rsidRPr="00BC2ECF" w:rsidRDefault="00BC2ECF" w:rsidP="00E83BF7">
            <w:pPr>
              <w:jc w:val="right"/>
              <w:rPr>
                <w:rFonts w:cs="Open Sans"/>
                <w:sz w:val="18"/>
                <w:szCs w:val="18"/>
              </w:rPr>
            </w:pPr>
            <w:r w:rsidRPr="00BC2ECF">
              <w:rPr>
                <w:rFonts w:cs="Open Sans"/>
                <w:sz w:val="18"/>
                <w:szCs w:val="18"/>
              </w:rPr>
              <w:t xml:space="preserve">198 </w:t>
            </w:r>
          </w:p>
        </w:tc>
      </w:tr>
      <w:tr w:rsidR="00BC2ECF" w:rsidRPr="00BC2ECF" w14:paraId="2FE1ABB4" w14:textId="77777777" w:rsidTr="00E83BF7">
        <w:trPr>
          <w:trHeight w:val="240"/>
        </w:trPr>
        <w:tc>
          <w:tcPr>
            <w:tcW w:w="7753" w:type="dxa"/>
            <w:tcBorders>
              <w:top w:val="single" w:sz="4" w:space="0" w:color="auto"/>
              <w:left w:val="nil"/>
              <w:bottom w:val="single" w:sz="4" w:space="0" w:color="auto"/>
              <w:right w:val="nil"/>
            </w:tcBorders>
            <w:shd w:val="clear" w:color="auto" w:fill="auto"/>
            <w:noWrap/>
            <w:vAlign w:val="center"/>
            <w:hideMark/>
          </w:tcPr>
          <w:p w14:paraId="5D88A05D" w14:textId="77777777" w:rsidR="00BC2ECF" w:rsidRPr="00BC2ECF" w:rsidRDefault="00BC2ECF" w:rsidP="00E83BF7">
            <w:pPr>
              <w:rPr>
                <w:rFonts w:cs="Open Sans"/>
                <w:sz w:val="18"/>
                <w:szCs w:val="18"/>
                <w:lang w:val="en-US"/>
              </w:rPr>
            </w:pPr>
            <w:r w:rsidRPr="00BC2ECF">
              <w:rPr>
                <w:rFonts w:cs="Open Sans"/>
                <w:b/>
                <w:bCs/>
                <w:sz w:val="18"/>
                <w:szCs w:val="18"/>
                <w:lang w:val="en-US"/>
              </w:rPr>
              <w:t>Net gains on financial assets at amortised cost</w:t>
            </w:r>
          </w:p>
        </w:tc>
        <w:tc>
          <w:tcPr>
            <w:tcW w:w="1036" w:type="dxa"/>
            <w:tcBorders>
              <w:top w:val="single" w:sz="4" w:space="0" w:color="auto"/>
              <w:left w:val="nil"/>
              <w:bottom w:val="single" w:sz="4" w:space="0" w:color="auto"/>
              <w:right w:val="nil"/>
            </w:tcBorders>
            <w:shd w:val="clear" w:color="auto" w:fill="auto"/>
            <w:noWrap/>
            <w:vAlign w:val="bottom"/>
            <w:hideMark/>
          </w:tcPr>
          <w:p w14:paraId="5D7D04E6" w14:textId="77777777" w:rsidR="00BC2ECF" w:rsidRPr="00BC2ECF" w:rsidRDefault="00BC2ECF" w:rsidP="00E83BF7">
            <w:pPr>
              <w:jc w:val="right"/>
              <w:rPr>
                <w:rFonts w:cs="Open Sans"/>
                <w:b/>
                <w:bCs/>
                <w:sz w:val="18"/>
                <w:szCs w:val="18"/>
              </w:rPr>
            </w:pPr>
            <w:r w:rsidRPr="00BC2ECF">
              <w:rPr>
                <w:rFonts w:cs="Open Sans"/>
                <w:b/>
                <w:bCs/>
                <w:sz w:val="18"/>
                <w:szCs w:val="18"/>
              </w:rPr>
              <w:t xml:space="preserve">40 </w:t>
            </w:r>
          </w:p>
        </w:tc>
        <w:tc>
          <w:tcPr>
            <w:tcW w:w="849" w:type="dxa"/>
            <w:tcBorders>
              <w:top w:val="single" w:sz="4" w:space="0" w:color="auto"/>
              <w:left w:val="nil"/>
              <w:bottom w:val="single" w:sz="4" w:space="0" w:color="auto"/>
              <w:right w:val="nil"/>
            </w:tcBorders>
            <w:shd w:val="clear" w:color="auto" w:fill="auto"/>
            <w:noWrap/>
            <w:vAlign w:val="bottom"/>
            <w:hideMark/>
          </w:tcPr>
          <w:p w14:paraId="2031C1B9" w14:textId="77777777" w:rsidR="00BC2ECF" w:rsidRPr="00BC2ECF" w:rsidRDefault="00BC2ECF" w:rsidP="00E83BF7">
            <w:pPr>
              <w:jc w:val="right"/>
              <w:rPr>
                <w:rFonts w:cs="Open Sans"/>
                <w:sz w:val="18"/>
                <w:szCs w:val="18"/>
              </w:rPr>
            </w:pPr>
            <w:r w:rsidRPr="00BC2ECF">
              <w:rPr>
                <w:rFonts w:cs="Open Sans"/>
                <w:sz w:val="18"/>
                <w:szCs w:val="18"/>
              </w:rPr>
              <w:t xml:space="preserve">198 </w:t>
            </w:r>
          </w:p>
        </w:tc>
      </w:tr>
      <w:tr w:rsidR="00BC2ECF" w:rsidRPr="00BC2ECF" w14:paraId="2C7BF0F7" w14:textId="77777777" w:rsidTr="00E83BF7">
        <w:trPr>
          <w:trHeight w:val="240"/>
        </w:trPr>
        <w:tc>
          <w:tcPr>
            <w:tcW w:w="7753" w:type="dxa"/>
            <w:tcBorders>
              <w:top w:val="single" w:sz="4" w:space="0" w:color="auto"/>
              <w:left w:val="nil"/>
              <w:bottom w:val="single" w:sz="4" w:space="0" w:color="auto"/>
              <w:right w:val="nil"/>
            </w:tcBorders>
            <w:shd w:val="clear" w:color="auto" w:fill="auto"/>
            <w:noWrap/>
            <w:vAlign w:val="center"/>
            <w:hideMark/>
          </w:tcPr>
          <w:p w14:paraId="7F84D587" w14:textId="77777777" w:rsidR="00BC2ECF" w:rsidRPr="00BC2ECF" w:rsidRDefault="00BC2ECF" w:rsidP="00E83BF7">
            <w:pPr>
              <w:rPr>
                <w:rFonts w:cs="Open Sans"/>
                <w:b/>
                <w:bCs/>
                <w:sz w:val="18"/>
                <w:szCs w:val="18"/>
                <w:lang w:val="en-US"/>
              </w:rPr>
            </w:pPr>
            <w:r w:rsidRPr="00BC2ECF">
              <w:rPr>
                <w:rFonts w:cs="Open Sans"/>
                <w:b/>
                <w:bCs/>
                <w:sz w:val="18"/>
                <w:szCs w:val="18"/>
                <w:lang w:val="en-US"/>
              </w:rPr>
              <w:t>Net gains on financial assets</w:t>
            </w:r>
          </w:p>
        </w:tc>
        <w:tc>
          <w:tcPr>
            <w:tcW w:w="1036" w:type="dxa"/>
            <w:tcBorders>
              <w:top w:val="single" w:sz="4" w:space="0" w:color="auto"/>
              <w:left w:val="nil"/>
              <w:bottom w:val="single" w:sz="4" w:space="0" w:color="auto"/>
              <w:right w:val="nil"/>
            </w:tcBorders>
            <w:shd w:val="clear" w:color="auto" w:fill="auto"/>
            <w:noWrap/>
            <w:vAlign w:val="bottom"/>
            <w:hideMark/>
          </w:tcPr>
          <w:p w14:paraId="2600A4A4" w14:textId="77777777" w:rsidR="00BC2ECF" w:rsidRPr="00BC2ECF" w:rsidRDefault="00BC2ECF" w:rsidP="00E83BF7">
            <w:pPr>
              <w:jc w:val="right"/>
              <w:rPr>
                <w:rFonts w:cs="Open Sans"/>
                <w:b/>
                <w:bCs/>
                <w:sz w:val="18"/>
                <w:szCs w:val="18"/>
              </w:rPr>
            </w:pPr>
            <w:r w:rsidRPr="00BC2ECF">
              <w:rPr>
                <w:rFonts w:cs="Open Sans"/>
                <w:b/>
                <w:bCs/>
                <w:sz w:val="18"/>
                <w:szCs w:val="18"/>
              </w:rPr>
              <w:t xml:space="preserve">40 </w:t>
            </w:r>
          </w:p>
        </w:tc>
        <w:tc>
          <w:tcPr>
            <w:tcW w:w="849" w:type="dxa"/>
            <w:tcBorders>
              <w:top w:val="single" w:sz="4" w:space="0" w:color="auto"/>
              <w:left w:val="nil"/>
              <w:bottom w:val="single" w:sz="4" w:space="0" w:color="auto"/>
              <w:right w:val="nil"/>
            </w:tcBorders>
            <w:shd w:val="clear" w:color="auto" w:fill="auto"/>
            <w:noWrap/>
            <w:vAlign w:val="bottom"/>
            <w:hideMark/>
          </w:tcPr>
          <w:p w14:paraId="01B8E027" w14:textId="77777777" w:rsidR="00BC2ECF" w:rsidRPr="00BC2ECF" w:rsidRDefault="00BC2ECF" w:rsidP="00E83BF7">
            <w:pPr>
              <w:jc w:val="right"/>
              <w:rPr>
                <w:rFonts w:cs="Open Sans"/>
                <w:sz w:val="18"/>
                <w:szCs w:val="18"/>
              </w:rPr>
            </w:pPr>
            <w:r w:rsidRPr="00BC2ECF">
              <w:rPr>
                <w:rFonts w:cs="Open Sans"/>
                <w:sz w:val="18"/>
                <w:szCs w:val="18"/>
              </w:rPr>
              <w:t xml:space="preserve">198 </w:t>
            </w:r>
          </w:p>
        </w:tc>
      </w:tr>
    </w:tbl>
    <w:p w14:paraId="5EBBD7AA" w14:textId="77777777" w:rsidR="00BC2ECF" w:rsidRPr="00BC2ECF" w:rsidRDefault="00BC2ECF" w:rsidP="00BC2ECF">
      <w:pPr>
        <w:pStyle w:val="FSHeading1and11"/>
        <w:rPr>
          <w:lang w:val="en-US"/>
        </w:rPr>
      </w:pPr>
      <w:bookmarkStart w:id="257" w:name="_Toc52124117"/>
      <w:r w:rsidRPr="00BC2ECF">
        <w:t>5.3 Fair Value Measurement</w:t>
      </w:r>
      <w:bookmarkEnd w:id="257"/>
    </w:p>
    <w:p w14:paraId="674D7484" w14:textId="77777777" w:rsidR="00BC2ECF" w:rsidRPr="00BC2ECF" w:rsidRDefault="00BC2ECF" w:rsidP="00BC2ECF">
      <w:pPr>
        <w:spacing w:before="120" w:after="120"/>
        <w:rPr>
          <w:rFonts w:cs="Open Sans"/>
          <w:color w:val="000000"/>
          <w:sz w:val="18"/>
          <w:szCs w:val="18"/>
          <w:lang w:val="en-US"/>
        </w:rPr>
      </w:pPr>
      <w:r w:rsidRPr="00BC2ECF">
        <w:rPr>
          <w:rFonts w:cs="Open Sans"/>
          <w:color w:val="000000"/>
          <w:sz w:val="18"/>
          <w:szCs w:val="18"/>
          <w:lang w:val="en-US"/>
        </w:rPr>
        <w:t>The following tables provide an analysis of assets and liabilities that are measured at fair value. The remaining assets and liabilities disclosed in the statement of financial position do not apply the fair value hierarchy.</w:t>
      </w:r>
    </w:p>
    <w:p w14:paraId="217BCB0A" w14:textId="77777777" w:rsidR="00BC2ECF" w:rsidRPr="00BC2ECF" w:rsidRDefault="00BC2ECF" w:rsidP="00BC2ECF">
      <w:pPr>
        <w:spacing w:before="120" w:after="120"/>
        <w:rPr>
          <w:rFonts w:cs="Open Sans"/>
          <w:color w:val="000000"/>
          <w:sz w:val="18"/>
          <w:szCs w:val="18"/>
          <w:lang w:val="en-US"/>
        </w:rPr>
      </w:pPr>
      <w:r w:rsidRPr="00BC2ECF">
        <w:rPr>
          <w:rFonts w:cs="Open Sans"/>
          <w:color w:val="000000"/>
          <w:sz w:val="18"/>
          <w:szCs w:val="18"/>
          <w:lang w:val="en-US"/>
        </w:rPr>
        <w:t>The different levels of the fair value hierarchy are defined below.</w:t>
      </w:r>
    </w:p>
    <w:p w14:paraId="2529055E" w14:textId="77777777" w:rsidR="00BC2ECF" w:rsidRPr="00BC2ECF" w:rsidRDefault="00BC2ECF" w:rsidP="00BC2ECF">
      <w:pPr>
        <w:spacing w:before="120" w:after="120"/>
        <w:rPr>
          <w:rFonts w:cs="Open Sans"/>
          <w:color w:val="000000"/>
          <w:sz w:val="18"/>
          <w:szCs w:val="18"/>
          <w:lang w:val="en-US"/>
        </w:rPr>
      </w:pPr>
      <w:r w:rsidRPr="00BC2ECF">
        <w:rPr>
          <w:rFonts w:cs="Open Sans"/>
          <w:color w:val="000000"/>
          <w:sz w:val="18"/>
          <w:szCs w:val="18"/>
          <w:lang w:val="en-US"/>
        </w:rPr>
        <w:t>Level 1: Quoted prices (unadjusted) in active markets for identical assets or liabilities that the entity can access at measurement date.</w:t>
      </w:r>
    </w:p>
    <w:p w14:paraId="31BFAC9C" w14:textId="77777777" w:rsidR="00BC2ECF" w:rsidRPr="00BC2ECF" w:rsidRDefault="00BC2ECF" w:rsidP="00BC2ECF">
      <w:pPr>
        <w:spacing w:before="120" w:after="120"/>
        <w:rPr>
          <w:rFonts w:cs="Open Sans"/>
          <w:color w:val="000000"/>
          <w:sz w:val="18"/>
          <w:szCs w:val="18"/>
          <w:lang w:val="en-US"/>
        </w:rPr>
      </w:pPr>
      <w:r w:rsidRPr="00BC2ECF">
        <w:rPr>
          <w:rFonts w:cs="Open Sans"/>
          <w:color w:val="000000"/>
          <w:sz w:val="18"/>
          <w:szCs w:val="18"/>
          <w:lang w:val="en-US"/>
        </w:rPr>
        <w:t>Level 2: Inputs other than quoted prices included within Level 1 that are observable for the asset or liability, either directly or indirectly.</w:t>
      </w:r>
    </w:p>
    <w:p w14:paraId="214D9EC3" w14:textId="77777777" w:rsidR="00BC2ECF" w:rsidRPr="00BC2ECF" w:rsidRDefault="00BC2ECF" w:rsidP="00BC2ECF">
      <w:pPr>
        <w:spacing w:before="120" w:after="120"/>
        <w:rPr>
          <w:rFonts w:cs="Open Sans"/>
          <w:color w:val="000000"/>
          <w:sz w:val="18"/>
          <w:szCs w:val="18"/>
          <w:lang w:val="en-US"/>
        </w:rPr>
      </w:pPr>
      <w:r w:rsidRPr="00BC2ECF">
        <w:rPr>
          <w:rFonts w:cs="Open Sans"/>
          <w:color w:val="000000"/>
          <w:sz w:val="18"/>
          <w:szCs w:val="18"/>
          <w:lang w:val="en-US"/>
        </w:rPr>
        <w:t>Level 3: Unobservable inputs for the asset or liability.</w:t>
      </w:r>
    </w:p>
    <w:p w14:paraId="39D05A42" w14:textId="77777777" w:rsidR="00BC2ECF" w:rsidRPr="00BC2ECF" w:rsidRDefault="00BC2ECF" w:rsidP="00BC2ECF">
      <w:pPr>
        <w:pStyle w:val="FSHeadingBodyBold"/>
        <w:rPr>
          <w:lang w:val="en-US"/>
        </w:rPr>
      </w:pPr>
      <w:r w:rsidRPr="00BC2ECF">
        <w:t>Accounting Policy</w:t>
      </w:r>
    </w:p>
    <w:p w14:paraId="09237165" w14:textId="15C186E2" w:rsidR="00BC2ECF" w:rsidRDefault="00BC2ECF" w:rsidP="00BC2ECF">
      <w:pPr>
        <w:spacing w:before="120"/>
        <w:rPr>
          <w:rFonts w:cs="Open Sans"/>
          <w:color w:val="000000"/>
          <w:sz w:val="18"/>
          <w:szCs w:val="18"/>
        </w:rPr>
      </w:pPr>
      <w:r w:rsidRPr="00BC2ECF">
        <w:rPr>
          <w:rFonts w:cs="Open Sans"/>
          <w:color w:val="000000"/>
          <w:sz w:val="18"/>
          <w:szCs w:val="18"/>
        </w:rPr>
        <w:t>The Commission considers the fair value hierarchy levels at the end of the reporting period. There were no transfers in or out of any levels during the reporting period.</w:t>
      </w:r>
    </w:p>
    <w:p w14:paraId="3C6056F5" w14:textId="56F4BA16" w:rsidR="00CF7AF9" w:rsidRDefault="00CF7AF9">
      <w:pPr>
        <w:keepLines w:val="0"/>
        <w:spacing w:before="0" w:after="0"/>
        <w:rPr>
          <w:rFonts w:cs="Open Sans"/>
          <w:color w:val="000000"/>
          <w:sz w:val="18"/>
          <w:szCs w:val="18"/>
        </w:rPr>
      </w:pPr>
      <w:r>
        <w:rPr>
          <w:rFonts w:cs="Open Sans"/>
          <w:color w:val="000000"/>
          <w:sz w:val="18"/>
          <w:szCs w:val="18"/>
        </w:rPr>
        <w:br w:type="page"/>
      </w:r>
    </w:p>
    <w:p w14:paraId="0593C9F8" w14:textId="77777777" w:rsidR="00CF7AF9" w:rsidRPr="00BC2ECF" w:rsidRDefault="00CF7AF9" w:rsidP="00BC2ECF">
      <w:pPr>
        <w:spacing w:before="120"/>
        <w:rPr>
          <w:rFonts w:cs="Open Sans"/>
          <w:color w:val="000000"/>
          <w:sz w:val="18"/>
          <w:szCs w:val="18"/>
          <w:lang w:val="en-US"/>
        </w:rPr>
      </w:pPr>
    </w:p>
    <w:tbl>
      <w:tblPr>
        <w:tblW w:w="4854" w:type="pct"/>
        <w:tblCellMar>
          <w:left w:w="70" w:type="dxa"/>
          <w:right w:w="70" w:type="dxa"/>
        </w:tblCellMar>
        <w:tblLook w:val="04A0" w:firstRow="1" w:lastRow="0" w:firstColumn="1" w:lastColumn="0" w:noHBand="0" w:noVBand="1"/>
      </w:tblPr>
      <w:tblGrid>
        <w:gridCol w:w="3993"/>
        <w:gridCol w:w="827"/>
        <w:gridCol w:w="596"/>
        <w:gridCol w:w="1528"/>
        <w:gridCol w:w="1861"/>
      </w:tblGrid>
      <w:tr w:rsidR="00BC2ECF" w:rsidRPr="00BC2ECF" w14:paraId="5E115A13" w14:textId="77777777" w:rsidTr="00E83BF7">
        <w:trPr>
          <w:trHeight w:val="490"/>
        </w:trPr>
        <w:tc>
          <w:tcPr>
            <w:tcW w:w="2272" w:type="pct"/>
            <w:tcBorders>
              <w:top w:val="single" w:sz="4" w:space="0" w:color="auto"/>
              <w:left w:val="nil"/>
              <w:right w:val="nil"/>
            </w:tcBorders>
            <w:shd w:val="clear" w:color="auto" w:fill="auto"/>
            <w:noWrap/>
            <w:hideMark/>
          </w:tcPr>
          <w:p w14:paraId="2FC1D3E2" w14:textId="77777777" w:rsidR="00BC2ECF" w:rsidRPr="00BC2ECF" w:rsidRDefault="00BC2ECF" w:rsidP="00E83BF7">
            <w:pPr>
              <w:rPr>
                <w:rFonts w:cs="Open Sans"/>
                <w:color w:val="000000"/>
                <w:sz w:val="18"/>
                <w:szCs w:val="18"/>
              </w:rPr>
            </w:pPr>
          </w:p>
        </w:tc>
        <w:tc>
          <w:tcPr>
            <w:tcW w:w="1667" w:type="pct"/>
            <w:gridSpan w:val="3"/>
            <w:tcBorders>
              <w:top w:val="single" w:sz="4" w:space="0" w:color="auto"/>
              <w:left w:val="nil"/>
              <w:right w:val="nil"/>
            </w:tcBorders>
            <w:shd w:val="clear" w:color="auto" w:fill="auto"/>
            <w:hideMark/>
          </w:tcPr>
          <w:p w14:paraId="39EA54AD" w14:textId="77777777" w:rsidR="00BC2ECF" w:rsidRPr="00BC2ECF" w:rsidRDefault="00BC2ECF" w:rsidP="00E83BF7">
            <w:pPr>
              <w:jc w:val="center"/>
              <w:rPr>
                <w:rFonts w:cs="Open Sans"/>
                <w:b/>
                <w:bCs/>
                <w:color w:val="000000"/>
                <w:sz w:val="18"/>
                <w:szCs w:val="18"/>
                <w:lang w:val="en-US"/>
              </w:rPr>
            </w:pPr>
            <w:r w:rsidRPr="00BC2ECF">
              <w:rPr>
                <w:rFonts w:cs="Open Sans"/>
                <w:b/>
                <w:bCs/>
                <w:color w:val="000000"/>
                <w:sz w:val="18"/>
                <w:szCs w:val="18"/>
                <w:lang w:val="en-US"/>
              </w:rPr>
              <w:t>Fair value measurements at the end of the reporting period</w:t>
            </w:r>
          </w:p>
        </w:tc>
        <w:tc>
          <w:tcPr>
            <w:tcW w:w="1061" w:type="pct"/>
            <w:vMerge w:val="restart"/>
            <w:tcBorders>
              <w:top w:val="single" w:sz="4" w:space="0" w:color="auto"/>
              <w:left w:val="nil"/>
              <w:right w:val="nil"/>
            </w:tcBorders>
            <w:shd w:val="clear" w:color="auto" w:fill="auto"/>
            <w:vAlign w:val="bottom"/>
            <w:hideMark/>
          </w:tcPr>
          <w:p w14:paraId="6DBF46F0" w14:textId="77777777" w:rsidR="00BC2ECF" w:rsidRPr="00BC2ECF" w:rsidRDefault="00BC2ECF" w:rsidP="00E83BF7">
            <w:pPr>
              <w:jc w:val="right"/>
              <w:rPr>
                <w:rFonts w:cs="Open Sans"/>
                <w:b/>
                <w:bCs/>
                <w:color w:val="000000"/>
                <w:sz w:val="18"/>
                <w:szCs w:val="18"/>
                <w:lang w:val="en-US"/>
              </w:rPr>
            </w:pPr>
            <w:r w:rsidRPr="00BC2ECF">
              <w:rPr>
                <w:rFonts w:cs="Open Sans"/>
                <w:b/>
                <w:bCs/>
                <w:color w:val="000000"/>
                <w:sz w:val="18"/>
                <w:szCs w:val="18"/>
                <w:lang w:val="en-US"/>
              </w:rPr>
              <w:t>Valuation Technique(s) and Inputs Used</w:t>
            </w:r>
          </w:p>
        </w:tc>
      </w:tr>
      <w:tr w:rsidR="00BC2ECF" w:rsidRPr="00BC2ECF" w14:paraId="41805CD8" w14:textId="77777777" w:rsidTr="00E83BF7">
        <w:trPr>
          <w:trHeight w:val="730"/>
        </w:trPr>
        <w:tc>
          <w:tcPr>
            <w:tcW w:w="2272" w:type="pct"/>
            <w:tcBorders>
              <w:top w:val="nil"/>
              <w:left w:val="nil"/>
              <w:bottom w:val="single" w:sz="18" w:space="0" w:color="auto"/>
              <w:right w:val="nil"/>
            </w:tcBorders>
            <w:shd w:val="clear" w:color="auto" w:fill="auto"/>
            <w:noWrap/>
            <w:hideMark/>
          </w:tcPr>
          <w:p w14:paraId="5AB97287" w14:textId="77777777" w:rsidR="00BC2ECF" w:rsidRPr="00BC2ECF" w:rsidRDefault="00BC2ECF" w:rsidP="00E83BF7">
            <w:pPr>
              <w:jc w:val="right"/>
              <w:rPr>
                <w:rFonts w:cs="Open Sans"/>
                <w:b/>
                <w:bCs/>
                <w:color w:val="000000"/>
                <w:sz w:val="18"/>
                <w:szCs w:val="18"/>
                <w:lang w:val="en-US"/>
              </w:rPr>
            </w:pPr>
          </w:p>
        </w:tc>
        <w:tc>
          <w:tcPr>
            <w:tcW w:w="474" w:type="pct"/>
            <w:tcBorders>
              <w:top w:val="nil"/>
              <w:left w:val="nil"/>
              <w:bottom w:val="single" w:sz="18" w:space="0" w:color="auto"/>
              <w:right w:val="nil"/>
            </w:tcBorders>
            <w:shd w:val="clear" w:color="auto" w:fill="auto"/>
            <w:vAlign w:val="bottom"/>
            <w:hideMark/>
          </w:tcPr>
          <w:p w14:paraId="176B86E7" w14:textId="77777777" w:rsidR="00BC2ECF" w:rsidRPr="00BC2ECF" w:rsidRDefault="00BC2ECF" w:rsidP="00E83BF7">
            <w:pPr>
              <w:jc w:val="right"/>
              <w:rPr>
                <w:rFonts w:cs="Open Sans"/>
                <w:b/>
                <w:bCs/>
                <w:color w:val="000000"/>
                <w:sz w:val="18"/>
                <w:szCs w:val="18"/>
              </w:rPr>
            </w:pPr>
            <w:r w:rsidRPr="00BC2ECF">
              <w:rPr>
                <w:rFonts w:cs="Open Sans"/>
                <w:b/>
                <w:bCs/>
                <w:color w:val="000000"/>
                <w:sz w:val="18"/>
                <w:szCs w:val="18"/>
              </w:rPr>
              <w:t>2020</w:t>
            </w:r>
          </w:p>
          <w:p w14:paraId="132307F0" w14:textId="77777777" w:rsidR="00BC2ECF" w:rsidRPr="00BC2ECF" w:rsidRDefault="00BC2ECF" w:rsidP="00E83BF7">
            <w:pPr>
              <w:spacing w:before="60" w:after="60"/>
              <w:jc w:val="right"/>
              <w:rPr>
                <w:rFonts w:cs="Open Sans"/>
                <w:b/>
                <w:bCs/>
                <w:color w:val="000000"/>
                <w:sz w:val="18"/>
                <w:szCs w:val="18"/>
              </w:rPr>
            </w:pPr>
            <w:r w:rsidRPr="00BC2ECF">
              <w:rPr>
                <w:rFonts w:cs="Open Sans"/>
                <w:b/>
                <w:bCs/>
                <w:color w:val="000000"/>
                <w:sz w:val="18"/>
                <w:szCs w:val="18"/>
              </w:rPr>
              <w:t>$’000</w:t>
            </w:r>
          </w:p>
        </w:tc>
        <w:tc>
          <w:tcPr>
            <w:tcW w:w="321" w:type="pct"/>
            <w:tcBorders>
              <w:top w:val="nil"/>
              <w:left w:val="nil"/>
              <w:bottom w:val="single" w:sz="18" w:space="0" w:color="auto"/>
              <w:right w:val="nil"/>
            </w:tcBorders>
            <w:shd w:val="clear" w:color="auto" w:fill="auto"/>
            <w:noWrap/>
            <w:vAlign w:val="bottom"/>
            <w:hideMark/>
          </w:tcPr>
          <w:p w14:paraId="41F4489F" w14:textId="77777777" w:rsidR="00BC2ECF" w:rsidRPr="00BC2ECF" w:rsidRDefault="00BC2ECF" w:rsidP="00E83BF7">
            <w:pPr>
              <w:jc w:val="right"/>
              <w:rPr>
                <w:rFonts w:cs="Open Sans"/>
                <w:color w:val="000000"/>
                <w:sz w:val="18"/>
                <w:szCs w:val="18"/>
              </w:rPr>
            </w:pPr>
            <w:r w:rsidRPr="00BC2ECF">
              <w:rPr>
                <w:rFonts w:cs="Open Sans"/>
                <w:color w:val="000000"/>
                <w:sz w:val="18"/>
                <w:szCs w:val="18"/>
              </w:rPr>
              <w:t>2019</w:t>
            </w:r>
          </w:p>
          <w:p w14:paraId="5392CBB6" w14:textId="77777777" w:rsidR="00BC2ECF" w:rsidRPr="00BC2ECF" w:rsidRDefault="00BC2ECF" w:rsidP="00E83BF7">
            <w:pPr>
              <w:spacing w:before="60" w:after="60"/>
              <w:jc w:val="right"/>
              <w:rPr>
                <w:rFonts w:cs="Open Sans"/>
                <w:color w:val="000000"/>
                <w:sz w:val="18"/>
                <w:szCs w:val="18"/>
              </w:rPr>
            </w:pPr>
            <w:r w:rsidRPr="00BC2ECF">
              <w:rPr>
                <w:rFonts w:cs="Open Sans"/>
                <w:color w:val="000000"/>
                <w:sz w:val="18"/>
                <w:szCs w:val="18"/>
              </w:rPr>
              <w:t>$’000</w:t>
            </w:r>
          </w:p>
        </w:tc>
        <w:tc>
          <w:tcPr>
            <w:tcW w:w="872" w:type="pct"/>
            <w:tcBorders>
              <w:top w:val="nil"/>
              <w:left w:val="nil"/>
              <w:bottom w:val="single" w:sz="18" w:space="0" w:color="auto"/>
              <w:right w:val="nil"/>
            </w:tcBorders>
            <w:shd w:val="clear" w:color="auto" w:fill="auto"/>
            <w:vAlign w:val="bottom"/>
            <w:hideMark/>
          </w:tcPr>
          <w:p w14:paraId="419DD7B0" w14:textId="77777777" w:rsidR="00BC2ECF" w:rsidRPr="00BC2ECF" w:rsidRDefault="00BC2ECF" w:rsidP="00E83BF7">
            <w:pPr>
              <w:jc w:val="right"/>
              <w:rPr>
                <w:rFonts w:cs="Open Sans"/>
                <w:b/>
                <w:bCs/>
                <w:color w:val="000000"/>
                <w:sz w:val="18"/>
                <w:szCs w:val="18"/>
              </w:rPr>
            </w:pPr>
            <w:r w:rsidRPr="00BC2ECF">
              <w:rPr>
                <w:rFonts w:cs="Open Sans"/>
                <w:b/>
                <w:bCs/>
                <w:color w:val="000000"/>
                <w:sz w:val="18"/>
                <w:szCs w:val="18"/>
              </w:rPr>
              <w:t>Category (Level 1, 2 or 3)</w:t>
            </w:r>
          </w:p>
        </w:tc>
        <w:tc>
          <w:tcPr>
            <w:tcW w:w="1061" w:type="pct"/>
            <w:vMerge/>
            <w:tcBorders>
              <w:top w:val="nil"/>
              <w:left w:val="nil"/>
              <w:bottom w:val="single" w:sz="18" w:space="0" w:color="auto"/>
              <w:right w:val="nil"/>
            </w:tcBorders>
            <w:vAlign w:val="center"/>
            <w:hideMark/>
          </w:tcPr>
          <w:p w14:paraId="5F685B38" w14:textId="77777777" w:rsidR="00BC2ECF" w:rsidRPr="00BC2ECF" w:rsidRDefault="00BC2ECF" w:rsidP="00E83BF7">
            <w:pPr>
              <w:rPr>
                <w:rFonts w:cs="Open Sans"/>
                <w:b/>
                <w:bCs/>
                <w:color w:val="000000"/>
                <w:sz w:val="18"/>
                <w:szCs w:val="18"/>
              </w:rPr>
            </w:pPr>
          </w:p>
        </w:tc>
      </w:tr>
      <w:tr w:rsidR="00BC2ECF" w:rsidRPr="00BC2ECF" w14:paraId="5BD6188A" w14:textId="77777777" w:rsidTr="00E83BF7">
        <w:trPr>
          <w:trHeight w:val="1471"/>
        </w:trPr>
        <w:tc>
          <w:tcPr>
            <w:tcW w:w="2272" w:type="pct"/>
            <w:tcBorders>
              <w:top w:val="single" w:sz="18" w:space="0" w:color="auto"/>
              <w:left w:val="nil"/>
              <w:right w:val="nil"/>
            </w:tcBorders>
            <w:shd w:val="clear" w:color="auto" w:fill="auto"/>
            <w:noWrap/>
            <w:vAlign w:val="center"/>
            <w:hideMark/>
          </w:tcPr>
          <w:p w14:paraId="74769AB7" w14:textId="77777777" w:rsidR="00BC2ECF" w:rsidRPr="00BC2ECF" w:rsidRDefault="00BC2ECF" w:rsidP="00E83BF7">
            <w:pPr>
              <w:spacing w:after="120"/>
              <w:rPr>
                <w:rFonts w:cs="Open Sans"/>
                <w:b/>
                <w:bCs/>
                <w:color w:val="000000"/>
                <w:sz w:val="18"/>
                <w:szCs w:val="18"/>
                <w:lang w:val="en-US"/>
              </w:rPr>
            </w:pPr>
            <w:r w:rsidRPr="00BC2ECF">
              <w:rPr>
                <w:rFonts w:cs="Open Sans"/>
                <w:b/>
                <w:bCs/>
                <w:color w:val="107896"/>
                <w:sz w:val="18"/>
                <w:szCs w:val="18"/>
              </w:rPr>
              <w:t>5.1A: Fair value measurement</w:t>
            </w:r>
          </w:p>
          <w:p w14:paraId="051A4CEE" w14:textId="77777777" w:rsidR="00BC2ECF" w:rsidRPr="00BC2ECF" w:rsidRDefault="00BC2ECF" w:rsidP="00E83BF7">
            <w:pPr>
              <w:rPr>
                <w:rFonts w:cs="Open Sans"/>
                <w:b/>
                <w:bCs/>
                <w:color w:val="000000"/>
                <w:sz w:val="18"/>
                <w:szCs w:val="18"/>
                <w:lang w:val="en-US"/>
              </w:rPr>
            </w:pPr>
            <w:r w:rsidRPr="00BC2ECF">
              <w:rPr>
                <w:rFonts w:cs="Open Sans"/>
                <w:b/>
                <w:bCs/>
                <w:color w:val="000000"/>
                <w:sz w:val="18"/>
                <w:szCs w:val="18"/>
                <w:lang w:val="en-US"/>
              </w:rPr>
              <w:t>Non-financial assets</w:t>
            </w:r>
            <w:r w:rsidRPr="00BC2ECF">
              <w:rPr>
                <w:rFonts w:cs="Open Sans"/>
                <w:color w:val="000000"/>
                <w:sz w:val="18"/>
                <w:szCs w:val="18"/>
                <w:vertAlign w:val="superscript"/>
                <w:lang w:val="en-US"/>
              </w:rPr>
              <w:t>1</w:t>
            </w:r>
          </w:p>
          <w:p w14:paraId="5D05F00B" w14:textId="77777777" w:rsidR="00BC2ECF" w:rsidRPr="00BC2ECF" w:rsidRDefault="00BC2ECF" w:rsidP="00E83BF7">
            <w:pPr>
              <w:spacing w:before="60" w:after="60"/>
              <w:ind w:firstLineChars="200" w:firstLine="360"/>
              <w:rPr>
                <w:rFonts w:cs="Open Sans"/>
                <w:color w:val="000000"/>
                <w:sz w:val="18"/>
                <w:szCs w:val="18"/>
                <w:lang w:val="en-US"/>
              </w:rPr>
            </w:pPr>
            <w:r w:rsidRPr="00BC2ECF">
              <w:rPr>
                <w:rFonts w:cs="Open Sans"/>
                <w:color w:val="000000"/>
                <w:sz w:val="18"/>
                <w:szCs w:val="18"/>
                <w:lang w:val="en-US"/>
              </w:rPr>
              <w:t>Infrastructure, plant and equipment</w:t>
            </w:r>
          </w:p>
        </w:tc>
        <w:tc>
          <w:tcPr>
            <w:tcW w:w="474" w:type="pct"/>
            <w:tcBorders>
              <w:top w:val="single" w:sz="18" w:space="0" w:color="auto"/>
              <w:left w:val="nil"/>
              <w:right w:val="nil"/>
            </w:tcBorders>
            <w:shd w:val="clear" w:color="auto" w:fill="auto"/>
            <w:noWrap/>
            <w:vAlign w:val="center"/>
            <w:hideMark/>
          </w:tcPr>
          <w:p w14:paraId="47D6CEEE" w14:textId="77777777" w:rsidR="00BC2ECF" w:rsidRPr="00BC2ECF" w:rsidRDefault="00BC2ECF" w:rsidP="00E83BF7">
            <w:pPr>
              <w:spacing w:before="60" w:after="60"/>
              <w:jc w:val="right"/>
              <w:rPr>
                <w:rFonts w:cs="Open Sans"/>
                <w:sz w:val="18"/>
                <w:szCs w:val="18"/>
              </w:rPr>
            </w:pPr>
            <w:r w:rsidRPr="00BC2ECF">
              <w:rPr>
                <w:rFonts w:cs="Open Sans"/>
                <w:b/>
                <w:bCs/>
                <w:color w:val="000000"/>
                <w:sz w:val="18"/>
                <w:szCs w:val="18"/>
              </w:rPr>
              <w:t xml:space="preserve">1,006 </w:t>
            </w:r>
          </w:p>
        </w:tc>
        <w:tc>
          <w:tcPr>
            <w:tcW w:w="321" w:type="pct"/>
            <w:tcBorders>
              <w:top w:val="single" w:sz="18" w:space="0" w:color="auto"/>
              <w:left w:val="nil"/>
              <w:right w:val="nil"/>
            </w:tcBorders>
            <w:shd w:val="clear" w:color="auto" w:fill="auto"/>
            <w:noWrap/>
            <w:vAlign w:val="center"/>
            <w:hideMark/>
          </w:tcPr>
          <w:p w14:paraId="16CD60BF" w14:textId="77777777" w:rsidR="00BC2ECF" w:rsidRPr="00BC2ECF" w:rsidRDefault="00BC2ECF" w:rsidP="00E83BF7">
            <w:pPr>
              <w:spacing w:before="60" w:after="60"/>
              <w:jc w:val="right"/>
              <w:rPr>
                <w:rFonts w:cs="Open Sans"/>
                <w:sz w:val="18"/>
                <w:szCs w:val="18"/>
              </w:rPr>
            </w:pPr>
            <w:r w:rsidRPr="00BC2ECF">
              <w:rPr>
                <w:rFonts w:cs="Open Sans"/>
                <w:color w:val="000000"/>
                <w:sz w:val="18"/>
                <w:szCs w:val="18"/>
              </w:rPr>
              <w:t xml:space="preserve">1,508 </w:t>
            </w:r>
          </w:p>
        </w:tc>
        <w:tc>
          <w:tcPr>
            <w:tcW w:w="872" w:type="pct"/>
            <w:tcBorders>
              <w:top w:val="single" w:sz="18" w:space="0" w:color="auto"/>
              <w:left w:val="nil"/>
              <w:bottom w:val="nil"/>
              <w:right w:val="nil"/>
            </w:tcBorders>
            <w:shd w:val="clear" w:color="auto" w:fill="auto"/>
            <w:vAlign w:val="center"/>
            <w:hideMark/>
          </w:tcPr>
          <w:p w14:paraId="60054285" w14:textId="77777777" w:rsidR="00BC2ECF" w:rsidRPr="00BC2ECF" w:rsidRDefault="00BC2ECF" w:rsidP="00E83BF7">
            <w:pPr>
              <w:jc w:val="right"/>
              <w:rPr>
                <w:rFonts w:cs="Open Sans"/>
                <w:color w:val="000000"/>
                <w:sz w:val="18"/>
                <w:szCs w:val="18"/>
              </w:rPr>
            </w:pPr>
            <w:r w:rsidRPr="00BC2ECF">
              <w:rPr>
                <w:rFonts w:cs="Open Sans"/>
                <w:color w:val="000000"/>
                <w:sz w:val="18"/>
                <w:szCs w:val="18"/>
              </w:rPr>
              <w:t>2</w:t>
            </w:r>
          </w:p>
        </w:tc>
        <w:tc>
          <w:tcPr>
            <w:tcW w:w="1061" w:type="pct"/>
            <w:tcBorders>
              <w:top w:val="single" w:sz="18" w:space="0" w:color="auto"/>
              <w:left w:val="nil"/>
              <w:bottom w:val="nil"/>
              <w:right w:val="nil"/>
            </w:tcBorders>
            <w:shd w:val="clear" w:color="auto" w:fill="auto"/>
            <w:vAlign w:val="center"/>
            <w:hideMark/>
          </w:tcPr>
          <w:p w14:paraId="44D5DEEE" w14:textId="77777777" w:rsidR="00BC2ECF" w:rsidRPr="00BC2ECF" w:rsidRDefault="00BC2ECF" w:rsidP="00E83BF7">
            <w:pPr>
              <w:jc w:val="right"/>
              <w:rPr>
                <w:rFonts w:cs="Open Sans"/>
                <w:color w:val="000000"/>
                <w:sz w:val="18"/>
                <w:szCs w:val="18"/>
                <w:lang w:val="en-US"/>
              </w:rPr>
            </w:pPr>
            <w:r w:rsidRPr="00BC2ECF">
              <w:rPr>
                <w:rFonts w:cs="Open Sans"/>
                <w:color w:val="000000"/>
                <w:sz w:val="18"/>
                <w:szCs w:val="18"/>
                <w:lang w:val="en-US"/>
              </w:rPr>
              <w:t>Market approach. Market replacement cost less estimate of written down value of asset used.</w:t>
            </w:r>
          </w:p>
        </w:tc>
      </w:tr>
    </w:tbl>
    <w:p w14:paraId="3F785C4C" w14:textId="77777777" w:rsidR="00BC2ECF" w:rsidRPr="00BC2ECF" w:rsidRDefault="00BC2ECF" w:rsidP="00BC2ECF">
      <w:pPr>
        <w:spacing w:before="120" w:after="120"/>
        <w:rPr>
          <w:rFonts w:cs="Open Sans"/>
          <w:color w:val="000000"/>
          <w:sz w:val="18"/>
          <w:szCs w:val="18"/>
          <w:lang w:val="en-US"/>
        </w:rPr>
      </w:pPr>
      <w:r w:rsidRPr="00BC2ECF">
        <w:rPr>
          <w:rFonts w:cs="Open Sans"/>
          <w:color w:val="000000"/>
          <w:sz w:val="18"/>
          <w:szCs w:val="18"/>
          <w:lang w:val="en-US"/>
        </w:rPr>
        <w:t>1. There were no non-financial assets where the highest and best use differed from its current use during the reporting period.</w:t>
      </w:r>
    </w:p>
    <w:p w14:paraId="0779943F" w14:textId="77777777" w:rsidR="00BC2ECF" w:rsidRPr="00BC2ECF" w:rsidRDefault="00BC2ECF" w:rsidP="00BC2ECF">
      <w:pPr>
        <w:spacing w:before="120" w:after="120"/>
        <w:rPr>
          <w:rFonts w:cs="Open Sans"/>
          <w:color w:val="000000"/>
          <w:sz w:val="18"/>
          <w:szCs w:val="18"/>
          <w:lang w:val="en-US"/>
        </w:rPr>
      </w:pPr>
      <w:r w:rsidRPr="00BC2ECF">
        <w:rPr>
          <w:rFonts w:cs="Open Sans"/>
          <w:color w:val="000000"/>
          <w:sz w:val="18"/>
          <w:szCs w:val="18"/>
          <w:lang w:val="en-US"/>
        </w:rPr>
        <w:t>2. The remaining assets and liabilities reported by the Commission are not measured at fair value in the Statement of Financial Position.</w:t>
      </w:r>
    </w:p>
    <w:p w14:paraId="5E38F70C" w14:textId="77777777" w:rsidR="00BC2ECF" w:rsidRPr="00BC2ECF" w:rsidRDefault="00BC2ECF" w:rsidP="00BC2ECF">
      <w:pPr>
        <w:spacing w:before="120" w:after="120"/>
        <w:rPr>
          <w:rFonts w:cs="Open Sans"/>
          <w:sz w:val="18"/>
          <w:szCs w:val="18"/>
          <w:lang w:val="en-US"/>
        </w:rPr>
      </w:pPr>
    </w:p>
    <w:p w14:paraId="4A6A701C" w14:textId="77777777" w:rsidR="00BC2ECF" w:rsidRPr="00BC2ECF" w:rsidRDefault="00BC2ECF" w:rsidP="00BC2ECF">
      <w:pPr>
        <w:spacing w:before="120" w:after="120"/>
        <w:rPr>
          <w:rFonts w:cs="Open Sans"/>
          <w:sz w:val="18"/>
          <w:szCs w:val="18"/>
          <w:lang w:val="en-US"/>
        </w:rPr>
      </w:pPr>
      <w:r w:rsidRPr="00BC2ECF">
        <w:rPr>
          <w:rFonts w:cs="Open Sans"/>
          <w:sz w:val="18"/>
          <w:szCs w:val="18"/>
          <w:lang w:val="en-US"/>
        </w:rPr>
        <w:br w:type="page"/>
      </w:r>
    </w:p>
    <w:p w14:paraId="705BB976" w14:textId="77777777" w:rsidR="00BC2ECF" w:rsidRPr="00CF7AF9" w:rsidRDefault="00BC2ECF" w:rsidP="00CF7AF9">
      <w:pPr>
        <w:pStyle w:val="FSHeading1and11"/>
      </w:pPr>
      <w:bookmarkStart w:id="258" w:name="_Toc52124118"/>
      <w:r w:rsidRPr="00CF7AF9">
        <w:t>6. Other information</w:t>
      </w:r>
      <w:bookmarkEnd w:id="258"/>
    </w:p>
    <w:p w14:paraId="09E6D52A" w14:textId="77777777" w:rsidR="00BC2ECF" w:rsidRPr="00CF7AF9" w:rsidRDefault="00BC2ECF" w:rsidP="00CF7AF9">
      <w:pPr>
        <w:pStyle w:val="FSHeading1and11"/>
      </w:pPr>
      <w:bookmarkStart w:id="259" w:name="_Toc52124119"/>
      <w:r w:rsidRPr="00CF7AF9">
        <w:t>6.1 Aggregate Assets and Liabilities</w:t>
      </w:r>
      <w:bookmarkEnd w:id="259"/>
    </w:p>
    <w:tbl>
      <w:tblPr>
        <w:tblW w:w="9638" w:type="dxa"/>
        <w:tblCellMar>
          <w:left w:w="70" w:type="dxa"/>
          <w:right w:w="70" w:type="dxa"/>
        </w:tblCellMar>
        <w:tblLook w:val="04A0" w:firstRow="1" w:lastRow="0" w:firstColumn="1" w:lastColumn="0" w:noHBand="0" w:noVBand="1"/>
      </w:tblPr>
      <w:tblGrid>
        <w:gridCol w:w="7016"/>
        <w:gridCol w:w="1296"/>
        <w:gridCol w:w="1326"/>
      </w:tblGrid>
      <w:tr w:rsidR="00BC2ECF" w:rsidRPr="00BC2ECF" w14:paraId="6B7F2FAB" w14:textId="77777777" w:rsidTr="00E83BF7">
        <w:trPr>
          <w:trHeight w:val="753"/>
        </w:trPr>
        <w:tc>
          <w:tcPr>
            <w:tcW w:w="7016" w:type="dxa"/>
            <w:tcBorders>
              <w:top w:val="single" w:sz="4" w:space="0" w:color="auto"/>
              <w:left w:val="nil"/>
              <w:bottom w:val="single" w:sz="18" w:space="0" w:color="auto"/>
              <w:right w:val="nil"/>
            </w:tcBorders>
            <w:shd w:val="clear" w:color="000000" w:fill="FFFFFF"/>
            <w:hideMark/>
          </w:tcPr>
          <w:p w14:paraId="778C51F2" w14:textId="77777777" w:rsidR="00BC2ECF" w:rsidRPr="00BC2ECF" w:rsidRDefault="00BC2ECF" w:rsidP="00E83BF7">
            <w:pPr>
              <w:spacing w:before="0" w:after="0"/>
              <w:rPr>
                <w:rFonts w:cs="Open Sans"/>
                <w:sz w:val="18"/>
                <w:szCs w:val="18"/>
                <w:lang w:val="en-US"/>
              </w:rPr>
            </w:pPr>
          </w:p>
        </w:tc>
        <w:tc>
          <w:tcPr>
            <w:tcW w:w="1296" w:type="dxa"/>
            <w:tcBorders>
              <w:top w:val="single" w:sz="4" w:space="0" w:color="auto"/>
              <w:left w:val="nil"/>
              <w:bottom w:val="single" w:sz="18" w:space="0" w:color="auto"/>
              <w:right w:val="nil"/>
            </w:tcBorders>
            <w:shd w:val="clear" w:color="000000" w:fill="FFFFFF"/>
            <w:vAlign w:val="bottom"/>
            <w:hideMark/>
          </w:tcPr>
          <w:p w14:paraId="5D3098C3" w14:textId="77777777" w:rsidR="00BC2ECF" w:rsidRPr="00BC2ECF" w:rsidRDefault="00BC2ECF" w:rsidP="00E83BF7">
            <w:pPr>
              <w:spacing w:before="0" w:after="0"/>
              <w:jc w:val="right"/>
              <w:rPr>
                <w:rFonts w:cs="Open Sans"/>
                <w:b/>
                <w:bCs/>
                <w:sz w:val="18"/>
                <w:szCs w:val="18"/>
              </w:rPr>
            </w:pPr>
            <w:r w:rsidRPr="00BC2ECF">
              <w:rPr>
                <w:rFonts w:cs="Open Sans"/>
                <w:b/>
                <w:bCs/>
                <w:sz w:val="18"/>
                <w:szCs w:val="18"/>
              </w:rPr>
              <w:t>2020</w:t>
            </w:r>
          </w:p>
          <w:p w14:paraId="2C6167C1" w14:textId="77777777" w:rsidR="00BC2ECF" w:rsidRPr="00BC2ECF" w:rsidRDefault="00BC2ECF" w:rsidP="00E83BF7">
            <w:pPr>
              <w:spacing w:before="0" w:after="0"/>
              <w:jc w:val="right"/>
              <w:rPr>
                <w:rFonts w:cs="Open Sans"/>
                <w:b/>
                <w:bCs/>
                <w:sz w:val="18"/>
                <w:szCs w:val="18"/>
              </w:rPr>
            </w:pPr>
            <w:r w:rsidRPr="00BC2ECF">
              <w:rPr>
                <w:rFonts w:cs="Open Sans"/>
                <w:b/>
                <w:bCs/>
                <w:sz w:val="18"/>
                <w:szCs w:val="18"/>
              </w:rPr>
              <w:t>$’000</w:t>
            </w:r>
          </w:p>
        </w:tc>
        <w:tc>
          <w:tcPr>
            <w:tcW w:w="1326" w:type="dxa"/>
            <w:tcBorders>
              <w:top w:val="single" w:sz="4" w:space="0" w:color="auto"/>
              <w:left w:val="nil"/>
              <w:bottom w:val="single" w:sz="18" w:space="0" w:color="auto"/>
              <w:right w:val="nil"/>
            </w:tcBorders>
            <w:shd w:val="clear" w:color="000000" w:fill="FFFFFF"/>
            <w:vAlign w:val="bottom"/>
            <w:hideMark/>
          </w:tcPr>
          <w:p w14:paraId="2FD614B5" w14:textId="77777777" w:rsidR="00BC2ECF" w:rsidRPr="00BC2ECF" w:rsidRDefault="00BC2ECF" w:rsidP="00E83BF7">
            <w:pPr>
              <w:spacing w:before="0" w:after="0"/>
              <w:jc w:val="right"/>
              <w:rPr>
                <w:rFonts w:cs="Open Sans"/>
                <w:sz w:val="18"/>
                <w:szCs w:val="18"/>
              </w:rPr>
            </w:pPr>
            <w:r w:rsidRPr="00BC2ECF">
              <w:rPr>
                <w:rFonts w:cs="Open Sans"/>
                <w:sz w:val="18"/>
                <w:szCs w:val="18"/>
              </w:rPr>
              <w:t>2019</w:t>
            </w:r>
          </w:p>
          <w:p w14:paraId="42E52312" w14:textId="77777777" w:rsidR="00BC2ECF" w:rsidRPr="00BC2ECF" w:rsidRDefault="00BC2ECF" w:rsidP="00E83BF7">
            <w:pPr>
              <w:spacing w:before="0" w:after="0"/>
              <w:jc w:val="right"/>
              <w:rPr>
                <w:rFonts w:cs="Open Sans"/>
                <w:sz w:val="18"/>
                <w:szCs w:val="18"/>
              </w:rPr>
            </w:pPr>
            <w:r w:rsidRPr="00BC2ECF">
              <w:rPr>
                <w:rFonts w:cs="Open Sans"/>
                <w:sz w:val="18"/>
                <w:szCs w:val="18"/>
              </w:rPr>
              <w:t>$’000</w:t>
            </w:r>
          </w:p>
        </w:tc>
      </w:tr>
      <w:tr w:rsidR="00BC2ECF" w:rsidRPr="00BC2ECF" w14:paraId="118747DE" w14:textId="77777777" w:rsidTr="00E83BF7">
        <w:trPr>
          <w:trHeight w:val="240"/>
        </w:trPr>
        <w:tc>
          <w:tcPr>
            <w:tcW w:w="9638" w:type="dxa"/>
            <w:gridSpan w:val="3"/>
            <w:tcBorders>
              <w:top w:val="single" w:sz="18" w:space="0" w:color="auto"/>
              <w:left w:val="nil"/>
              <w:bottom w:val="nil"/>
              <w:right w:val="nil"/>
            </w:tcBorders>
            <w:shd w:val="clear" w:color="000000" w:fill="FFFFFF"/>
            <w:noWrap/>
            <w:vAlign w:val="bottom"/>
          </w:tcPr>
          <w:p w14:paraId="0954B3ED" w14:textId="77777777" w:rsidR="00BC2ECF" w:rsidRPr="00BC2ECF" w:rsidRDefault="00BC2ECF" w:rsidP="00E83BF7">
            <w:pPr>
              <w:spacing w:before="0" w:after="0"/>
              <w:rPr>
                <w:rFonts w:cs="Open Sans"/>
                <w:sz w:val="18"/>
                <w:szCs w:val="18"/>
              </w:rPr>
            </w:pPr>
          </w:p>
        </w:tc>
      </w:tr>
      <w:tr w:rsidR="00BC2ECF" w:rsidRPr="00BC2ECF" w14:paraId="6AFF7FBB" w14:textId="77777777" w:rsidTr="00E83BF7">
        <w:trPr>
          <w:trHeight w:val="240"/>
        </w:trPr>
        <w:tc>
          <w:tcPr>
            <w:tcW w:w="9638" w:type="dxa"/>
            <w:gridSpan w:val="3"/>
            <w:tcBorders>
              <w:left w:val="nil"/>
              <w:bottom w:val="nil"/>
              <w:right w:val="nil"/>
            </w:tcBorders>
            <w:shd w:val="clear" w:color="000000" w:fill="FFFFFF"/>
            <w:noWrap/>
            <w:vAlign w:val="bottom"/>
            <w:hideMark/>
          </w:tcPr>
          <w:p w14:paraId="0DDCCF0B" w14:textId="77777777" w:rsidR="00BC2ECF" w:rsidRPr="00BC2ECF" w:rsidRDefault="00BC2ECF" w:rsidP="00E83BF7">
            <w:pPr>
              <w:spacing w:before="0" w:after="0"/>
              <w:rPr>
                <w:rFonts w:cs="Open Sans"/>
                <w:sz w:val="18"/>
                <w:szCs w:val="18"/>
                <w:lang w:val="en-US"/>
              </w:rPr>
            </w:pPr>
            <w:r w:rsidRPr="00BC2ECF">
              <w:rPr>
                <w:rFonts w:cs="Open Sans"/>
                <w:b/>
                <w:bCs/>
                <w:color w:val="107896"/>
                <w:sz w:val="18"/>
                <w:szCs w:val="18"/>
                <w:lang w:val="en-US"/>
              </w:rPr>
              <w:t>6.1A: Aggregate assets and liabilities</w:t>
            </w:r>
          </w:p>
        </w:tc>
      </w:tr>
      <w:tr w:rsidR="00BC2ECF" w:rsidRPr="00BC2ECF" w14:paraId="73B3DB76" w14:textId="77777777" w:rsidTr="00E83BF7">
        <w:trPr>
          <w:trHeight w:val="240"/>
        </w:trPr>
        <w:tc>
          <w:tcPr>
            <w:tcW w:w="9638" w:type="dxa"/>
            <w:gridSpan w:val="3"/>
            <w:tcBorders>
              <w:left w:val="nil"/>
              <w:bottom w:val="nil"/>
              <w:right w:val="nil"/>
            </w:tcBorders>
            <w:shd w:val="clear" w:color="000000" w:fill="FFFFFF"/>
            <w:noWrap/>
            <w:vAlign w:val="bottom"/>
          </w:tcPr>
          <w:p w14:paraId="66D4259D" w14:textId="77777777" w:rsidR="00BC2ECF" w:rsidRPr="00BC2ECF" w:rsidRDefault="00BC2ECF" w:rsidP="00E83BF7">
            <w:pPr>
              <w:spacing w:before="0" w:after="0"/>
              <w:rPr>
                <w:rFonts w:cs="Open Sans"/>
                <w:b/>
                <w:bCs/>
                <w:sz w:val="18"/>
                <w:szCs w:val="18"/>
                <w:lang w:val="en-US"/>
              </w:rPr>
            </w:pPr>
          </w:p>
        </w:tc>
      </w:tr>
      <w:tr w:rsidR="00BC2ECF" w:rsidRPr="00BC2ECF" w14:paraId="488C4996" w14:textId="77777777" w:rsidTr="00E83BF7">
        <w:trPr>
          <w:trHeight w:val="260"/>
        </w:trPr>
        <w:tc>
          <w:tcPr>
            <w:tcW w:w="7016" w:type="dxa"/>
            <w:tcBorders>
              <w:top w:val="nil"/>
              <w:left w:val="nil"/>
              <w:bottom w:val="nil"/>
              <w:right w:val="nil"/>
            </w:tcBorders>
            <w:shd w:val="clear" w:color="000000" w:fill="FFFFFF"/>
            <w:hideMark/>
          </w:tcPr>
          <w:p w14:paraId="55F73F7E" w14:textId="77777777" w:rsidR="00BC2ECF" w:rsidRPr="00BC2ECF" w:rsidRDefault="00BC2ECF" w:rsidP="00E83BF7">
            <w:pPr>
              <w:spacing w:before="0" w:after="0"/>
              <w:rPr>
                <w:rFonts w:cs="Open Sans"/>
                <w:b/>
                <w:bCs/>
                <w:sz w:val="18"/>
                <w:szCs w:val="18"/>
                <w:lang w:val="en-US"/>
              </w:rPr>
            </w:pPr>
            <w:r w:rsidRPr="00BC2ECF">
              <w:rPr>
                <w:rFonts w:cs="Open Sans"/>
                <w:b/>
                <w:bCs/>
                <w:sz w:val="18"/>
                <w:szCs w:val="18"/>
                <w:lang w:val="en-US"/>
              </w:rPr>
              <w:t>Assets expected to be recovered in:</w:t>
            </w:r>
          </w:p>
        </w:tc>
        <w:tc>
          <w:tcPr>
            <w:tcW w:w="1296" w:type="dxa"/>
            <w:tcBorders>
              <w:top w:val="nil"/>
              <w:left w:val="nil"/>
              <w:bottom w:val="nil"/>
              <w:right w:val="nil"/>
            </w:tcBorders>
            <w:shd w:val="clear" w:color="000000" w:fill="FFFFFF"/>
            <w:hideMark/>
          </w:tcPr>
          <w:p w14:paraId="094BA7E8" w14:textId="77777777" w:rsidR="00BC2ECF" w:rsidRPr="00BC2ECF" w:rsidRDefault="00BC2ECF" w:rsidP="00E83BF7">
            <w:pPr>
              <w:spacing w:before="0" w:after="0"/>
              <w:jc w:val="right"/>
              <w:rPr>
                <w:rFonts w:cs="Open Sans"/>
                <w:sz w:val="18"/>
                <w:szCs w:val="18"/>
                <w:lang w:val="en-US"/>
              </w:rPr>
            </w:pPr>
          </w:p>
        </w:tc>
        <w:tc>
          <w:tcPr>
            <w:tcW w:w="1326" w:type="dxa"/>
            <w:tcBorders>
              <w:top w:val="nil"/>
              <w:left w:val="nil"/>
              <w:bottom w:val="nil"/>
              <w:right w:val="nil"/>
            </w:tcBorders>
            <w:shd w:val="clear" w:color="000000" w:fill="FFFFFF"/>
            <w:noWrap/>
            <w:vAlign w:val="bottom"/>
            <w:hideMark/>
          </w:tcPr>
          <w:p w14:paraId="36752EAC" w14:textId="77777777" w:rsidR="00BC2ECF" w:rsidRPr="00BC2ECF" w:rsidRDefault="00BC2ECF" w:rsidP="00E83BF7">
            <w:pPr>
              <w:spacing w:before="0" w:after="0"/>
              <w:jc w:val="right"/>
              <w:rPr>
                <w:rFonts w:cs="Open Sans"/>
                <w:sz w:val="18"/>
                <w:szCs w:val="18"/>
                <w:lang w:val="en-US"/>
              </w:rPr>
            </w:pPr>
          </w:p>
        </w:tc>
      </w:tr>
      <w:tr w:rsidR="00BC2ECF" w:rsidRPr="00BC2ECF" w14:paraId="26B328BB" w14:textId="77777777" w:rsidTr="00E83BF7">
        <w:trPr>
          <w:trHeight w:val="260"/>
        </w:trPr>
        <w:tc>
          <w:tcPr>
            <w:tcW w:w="7016" w:type="dxa"/>
            <w:tcBorders>
              <w:top w:val="nil"/>
              <w:left w:val="nil"/>
              <w:right w:val="nil"/>
            </w:tcBorders>
            <w:shd w:val="clear" w:color="000000" w:fill="FFFFFF"/>
            <w:vAlign w:val="center"/>
            <w:hideMark/>
          </w:tcPr>
          <w:p w14:paraId="48EFD5CF" w14:textId="77777777" w:rsidR="00BC2ECF" w:rsidRPr="00BC2ECF" w:rsidRDefault="00BC2ECF" w:rsidP="00E83BF7">
            <w:pPr>
              <w:spacing w:before="0" w:after="0"/>
              <w:ind w:firstLineChars="100" w:firstLine="180"/>
              <w:rPr>
                <w:rFonts w:cs="Open Sans"/>
                <w:sz w:val="18"/>
                <w:szCs w:val="18"/>
              </w:rPr>
            </w:pPr>
            <w:r w:rsidRPr="00BC2ECF">
              <w:rPr>
                <w:rFonts w:cs="Open Sans"/>
                <w:sz w:val="18"/>
                <w:szCs w:val="18"/>
              </w:rPr>
              <w:t>No more than 12 months</w:t>
            </w:r>
          </w:p>
        </w:tc>
        <w:tc>
          <w:tcPr>
            <w:tcW w:w="1296" w:type="dxa"/>
            <w:tcBorders>
              <w:top w:val="nil"/>
              <w:left w:val="nil"/>
              <w:right w:val="nil"/>
            </w:tcBorders>
            <w:shd w:val="clear" w:color="auto" w:fill="auto"/>
            <w:noWrap/>
            <w:vAlign w:val="bottom"/>
            <w:hideMark/>
          </w:tcPr>
          <w:p w14:paraId="33EA49A1" w14:textId="77777777" w:rsidR="00BC2ECF" w:rsidRPr="00BC2ECF" w:rsidRDefault="00BC2ECF" w:rsidP="00E83BF7">
            <w:pPr>
              <w:spacing w:before="0" w:after="0"/>
              <w:jc w:val="right"/>
              <w:rPr>
                <w:rFonts w:cs="Open Sans"/>
                <w:b/>
                <w:bCs/>
                <w:sz w:val="18"/>
                <w:szCs w:val="18"/>
              </w:rPr>
            </w:pPr>
            <w:r w:rsidRPr="00BC2ECF">
              <w:rPr>
                <w:rFonts w:cs="Open Sans"/>
                <w:b/>
                <w:bCs/>
                <w:sz w:val="18"/>
                <w:szCs w:val="18"/>
              </w:rPr>
              <w:t xml:space="preserve">3,658 </w:t>
            </w:r>
          </w:p>
        </w:tc>
        <w:tc>
          <w:tcPr>
            <w:tcW w:w="1326" w:type="dxa"/>
            <w:tcBorders>
              <w:top w:val="nil"/>
              <w:left w:val="nil"/>
              <w:right w:val="nil"/>
            </w:tcBorders>
            <w:shd w:val="clear" w:color="000000" w:fill="FFFFFF"/>
            <w:noWrap/>
            <w:vAlign w:val="bottom"/>
            <w:hideMark/>
          </w:tcPr>
          <w:p w14:paraId="3E1780C0" w14:textId="77777777" w:rsidR="00BC2ECF" w:rsidRPr="00BC2ECF" w:rsidRDefault="00BC2ECF" w:rsidP="00E83BF7">
            <w:pPr>
              <w:spacing w:before="0" w:after="0"/>
              <w:jc w:val="right"/>
              <w:rPr>
                <w:rFonts w:cs="Open Sans"/>
                <w:sz w:val="18"/>
                <w:szCs w:val="18"/>
              </w:rPr>
            </w:pPr>
            <w:r w:rsidRPr="00BC2ECF">
              <w:rPr>
                <w:rFonts w:cs="Open Sans"/>
                <w:sz w:val="18"/>
                <w:szCs w:val="18"/>
              </w:rPr>
              <w:t>1,715</w:t>
            </w:r>
          </w:p>
        </w:tc>
      </w:tr>
      <w:tr w:rsidR="00BC2ECF" w:rsidRPr="00BC2ECF" w14:paraId="594D7CFE" w14:textId="77777777" w:rsidTr="00E83BF7">
        <w:trPr>
          <w:trHeight w:val="260"/>
        </w:trPr>
        <w:tc>
          <w:tcPr>
            <w:tcW w:w="7016" w:type="dxa"/>
            <w:tcBorders>
              <w:top w:val="nil"/>
              <w:left w:val="nil"/>
              <w:bottom w:val="single" w:sz="4" w:space="0" w:color="auto"/>
              <w:right w:val="nil"/>
            </w:tcBorders>
            <w:shd w:val="clear" w:color="000000" w:fill="FFFFFF"/>
            <w:vAlign w:val="center"/>
            <w:hideMark/>
          </w:tcPr>
          <w:p w14:paraId="422E65C0" w14:textId="77777777" w:rsidR="00BC2ECF" w:rsidRPr="00BC2ECF" w:rsidRDefault="00BC2ECF" w:rsidP="00E83BF7">
            <w:pPr>
              <w:spacing w:before="0" w:after="0"/>
              <w:ind w:firstLineChars="100" w:firstLine="180"/>
              <w:rPr>
                <w:rFonts w:cs="Open Sans"/>
                <w:sz w:val="18"/>
                <w:szCs w:val="18"/>
              </w:rPr>
            </w:pPr>
            <w:r w:rsidRPr="00BC2ECF">
              <w:rPr>
                <w:rFonts w:cs="Open Sans"/>
                <w:sz w:val="18"/>
                <w:szCs w:val="18"/>
              </w:rPr>
              <w:t>More than 12 months</w:t>
            </w:r>
          </w:p>
        </w:tc>
        <w:tc>
          <w:tcPr>
            <w:tcW w:w="1296" w:type="dxa"/>
            <w:tcBorders>
              <w:top w:val="nil"/>
              <w:left w:val="nil"/>
              <w:bottom w:val="single" w:sz="4" w:space="0" w:color="auto"/>
              <w:right w:val="nil"/>
            </w:tcBorders>
            <w:shd w:val="clear" w:color="auto" w:fill="auto"/>
            <w:noWrap/>
            <w:vAlign w:val="bottom"/>
            <w:hideMark/>
          </w:tcPr>
          <w:p w14:paraId="09024C19" w14:textId="77777777" w:rsidR="00BC2ECF" w:rsidRPr="00BC2ECF" w:rsidRDefault="00BC2ECF" w:rsidP="00E83BF7">
            <w:pPr>
              <w:spacing w:before="0" w:after="0"/>
              <w:jc w:val="right"/>
              <w:rPr>
                <w:rFonts w:cs="Open Sans"/>
                <w:b/>
                <w:bCs/>
                <w:sz w:val="18"/>
                <w:szCs w:val="18"/>
              </w:rPr>
            </w:pPr>
            <w:r w:rsidRPr="00BC2ECF">
              <w:rPr>
                <w:rFonts w:cs="Open Sans"/>
                <w:b/>
                <w:bCs/>
                <w:sz w:val="18"/>
                <w:szCs w:val="18"/>
              </w:rPr>
              <w:t xml:space="preserve">5 </w:t>
            </w:r>
          </w:p>
        </w:tc>
        <w:tc>
          <w:tcPr>
            <w:tcW w:w="1326" w:type="dxa"/>
            <w:tcBorders>
              <w:top w:val="nil"/>
              <w:left w:val="nil"/>
              <w:bottom w:val="single" w:sz="4" w:space="0" w:color="auto"/>
              <w:right w:val="nil"/>
            </w:tcBorders>
            <w:shd w:val="clear" w:color="000000" w:fill="FFFFFF"/>
            <w:noWrap/>
            <w:vAlign w:val="bottom"/>
            <w:hideMark/>
          </w:tcPr>
          <w:p w14:paraId="382E0A4A" w14:textId="77777777" w:rsidR="00BC2ECF" w:rsidRPr="00BC2ECF" w:rsidRDefault="00BC2ECF" w:rsidP="00E83BF7">
            <w:pPr>
              <w:spacing w:before="0" w:after="0"/>
              <w:jc w:val="right"/>
              <w:rPr>
                <w:rFonts w:cs="Open Sans"/>
                <w:sz w:val="18"/>
                <w:szCs w:val="18"/>
              </w:rPr>
            </w:pPr>
            <w:r w:rsidRPr="00BC2ECF">
              <w:rPr>
                <w:rFonts w:cs="Open Sans"/>
                <w:sz w:val="18"/>
                <w:szCs w:val="18"/>
              </w:rPr>
              <w:t xml:space="preserve"> -</w:t>
            </w:r>
          </w:p>
        </w:tc>
      </w:tr>
      <w:tr w:rsidR="00BC2ECF" w:rsidRPr="00BC2ECF" w14:paraId="481D8DB9" w14:textId="77777777" w:rsidTr="00E83BF7">
        <w:trPr>
          <w:trHeight w:val="260"/>
        </w:trPr>
        <w:tc>
          <w:tcPr>
            <w:tcW w:w="7016" w:type="dxa"/>
            <w:tcBorders>
              <w:top w:val="single" w:sz="4" w:space="0" w:color="auto"/>
              <w:left w:val="nil"/>
              <w:bottom w:val="single" w:sz="4" w:space="0" w:color="auto"/>
              <w:right w:val="nil"/>
            </w:tcBorders>
            <w:shd w:val="clear" w:color="000000" w:fill="FFFFFF"/>
            <w:hideMark/>
          </w:tcPr>
          <w:p w14:paraId="0CC0FA63" w14:textId="77777777" w:rsidR="00BC2ECF" w:rsidRPr="00BC2ECF" w:rsidRDefault="00BC2ECF" w:rsidP="00E83BF7">
            <w:pPr>
              <w:spacing w:before="0" w:after="0"/>
              <w:rPr>
                <w:rFonts w:cs="Open Sans"/>
                <w:b/>
                <w:bCs/>
                <w:sz w:val="18"/>
                <w:szCs w:val="18"/>
              </w:rPr>
            </w:pPr>
            <w:r w:rsidRPr="00BC2ECF">
              <w:rPr>
                <w:rFonts w:cs="Open Sans"/>
                <w:b/>
                <w:bCs/>
                <w:sz w:val="18"/>
                <w:szCs w:val="18"/>
              </w:rPr>
              <w:t>Total assets</w:t>
            </w:r>
          </w:p>
        </w:tc>
        <w:tc>
          <w:tcPr>
            <w:tcW w:w="1296" w:type="dxa"/>
            <w:tcBorders>
              <w:top w:val="single" w:sz="4" w:space="0" w:color="auto"/>
              <w:left w:val="nil"/>
              <w:bottom w:val="single" w:sz="4" w:space="0" w:color="auto"/>
              <w:right w:val="nil"/>
            </w:tcBorders>
            <w:shd w:val="clear" w:color="000000" w:fill="FFFFFF"/>
            <w:noWrap/>
            <w:vAlign w:val="bottom"/>
            <w:hideMark/>
          </w:tcPr>
          <w:p w14:paraId="625260D5" w14:textId="77777777" w:rsidR="00BC2ECF" w:rsidRPr="00BC2ECF" w:rsidRDefault="00BC2ECF" w:rsidP="00E83BF7">
            <w:pPr>
              <w:spacing w:before="0" w:after="0"/>
              <w:jc w:val="right"/>
              <w:rPr>
                <w:rFonts w:cs="Open Sans"/>
                <w:b/>
                <w:bCs/>
                <w:sz w:val="18"/>
                <w:szCs w:val="18"/>
              </w:rPr>
            </w:pPr>
            <w:r w:rsidRPr="00BC2ECF">
              <w:rPr>
                <w:rFonts w:cs="Open Sans"/>
                <w:b/>
                <w:bCs/>
                <w:sz w:val="18"/>
                <w:szCs w:val="18"/>
              </w:rPr>
              <w:t xml:space="preserve">3,663 </w:t>
            </w:r>
          </w:p>
        </w:tc>
        <w:tc>
          <w:tcPr>
            <w:tcW w:w="1326" w:type="dxa"/>
            <w:tcBorders>
              <w:top w:val="single" w:sz="4" w:space="0" w:color="auto"/>
              <w:left w:val="nil"/>
              <w:bottom w:val="single" w:sz="4" w:space="0" w:color="auto"/>
              <w:right w:val="nil"/>
            </w:tcBorders>
            <w:shd w:val="clear" w:color="000000" w:fill="FFFFFF"/>
            <w:noWrap/>
            <w:vAlign w:val="bottom"/>
            <w:hideMark/>
          </w:tcPr>
          <w:p w14:paraId="0D59C66A" w14:textId="77777777" w:rsidR="00BC2ECF" w:rsidRPr="00BC2ECF" w:rsidRDefault="00BC2ECF" w:rsidP="00E83BF7">
            <w:pPr>
              <w:spacing w:before="0" w:after="0"/>
              <w:jc w:val="right"/>
              <w:rPr>
                <w:rFonts w:cs="Open Sans"/>
                <w:sz w:val="18"/>
                <w:szCs w:val="18"/>
              </w:rPr>
            </w:pPr>
            <w:r w:rsidRPr="00BC2ECF">
              <w:rPr>
                <w:rFonts w:cs="Open Sans"/>
                <w:sz w:val="18"/>
                <w:szCs w:val="18"/>
              </w:rPr>
              <w:t>1,715</w:t>
            </w:r>
          </w:p>
        </w:tc>
      </w:tr>
      <w:tr w:rsidR="00BC2ECF" w:rsidRPr="00BC2ECF" w14:paraId="2437FF85" w14:textId="77777777" w:rsidTr="00E83BF7">
        <w:trPr>
          <w:trHeight w:val="240"/>
        </w:trPr>
        <w:tc>
          <w:tcPr>
            <w:tcW w:w="9638" w:type="dxa"/>
            <w:gridSpan w:val="3"/>
            <w:tcBorders>
              <w:top w:val="single" w:sz="4" w:space="0" w:color="auto"/>
              <w:left w:val="nil"/>
              <w:bottom w:val="nil"/>
              <w:right w:val="nil"/>
            </w:tcBorders>
            <w:shd w:val="clear" w:color="000000" w:fill="FFFFFF"/>
            <w:noWrap/>
            <w:vAlign w:val="bottom"/>
            <w:hideMark/>
          </w:tcPr>
          <w:p w14:paraId="30D2DB68" w14:textId="77777777" w:rsidR="00BC2ECF" w:rsidRPr="00BC2ECF" w:rsidRDefault="00BC2ECF" w:rsidP="00E83BF7">
            <w:pPr>
              <w:spacing w:before="0" w:after="0"/>
              <w:rPr>
                <w:rFonts w:cs="Open Sans"/>
                <w:sz w:val="18"/>
                <w:szCs w:val="18"/>
              </w:rPr>
            </w:pPr>
          </w:p>
        </w:tc>
      </w:tr>
      <w:tr w:rsidR="00BC2ECF" w:rsidRPr="00BC2ECF" w14:paraId="14673FF0" w14:textId="77777777" w:rsidTr="00E83BF7">
        <w:trPr>
          <w:trHeight w:val="260"/>
        </w:trPr>
        <w:tc>
          <w:tcPr>
            <w:tcW w:w="7016" w:type="dxa"/>
            <w:tcBorders>
              <w:top w:val="nil"/>
              <w:left w:val="nil"/>
              <w:bottom w:val="nil"/>
              <w:right w:val="nil"/>
            </w:tcBorders>
            <w:shd w:val="clear" w:color="000000" w:fill="FFFFFF"/>
            <w:hideMark/>
          </w:tcPr>
          <w:p w14:paraId="135269E2" w14:textId="77777777" w:rsidR="00BC2ECF" w:rsidRPr="00BC2ECF" w:rsidRDefault="00BC2ECF" w:rsidP="00E83BF7">
            <w:pPr>
              <w:spacing w:before="0" w:after="0"/>
              <w:rPr>
                <w:rFonts w:cs="Open Sans"/>
                <w:b/>
                <w:bCs/>
                <w:sz w:val="18"/>
                <w:szCs w:val="18"/>
                <w:lang w:val="en-US"/>
              </w:rPr>
            </w:pPr>
            <w:r w:rsidRPr="00BC2ECF">
              <w:rPr>
                <w:rFonts w:cs="Open Sans"/>
                <w:b/>
                <w:bCs/>
                <w:sz w:val="18"/>
                <w:szCs w:val="18"/>
                <w:lang w:val="en-US"/>
              </w:rPr>
              <w:t>Liabilities expected to be settled in:</w:t>
            </w:r>
          </w:p>
        </w:tc>
        <w:tc>
          <w:tcPr>
            <w:tcW w:w="1296" w:type="dxa"/>
            <w:tcBorders>
              <w:top w:val="nil"/>
              <w:left w:val="nil"/>
              <w:bottom w:val="nil"/>
              <w:right w:val="nil"/>
            </w:tcBorders>
            <w:shd w:val="clear" w:color="000000" w:fill="FFFFFF"/>
            <w:hideMark/>
          </w:tcPr>
          <w:p w14:paraId="5BB4D166" w14:textId="77777777" w:rsidR="00BC2ECF" w:rsidRPr="00BC2ECF" w:rsidRDefault="00BC2ECF" w:rsidP="00E83BF7">
            <w:pPr>
              <w:spacing w:before="0" w:after="0"/>
              <w:jc w:val="right"/>
              <w:rPr>
                <w:rFonts w:cs="Open Sans"/>
                <w:sz w:val="18"/>
                <w:szCs w:val="18"/>
                <w:lang w:val="en-US"/>
              </w:rPr>
            </w:pPr>
          </w:p>
        </w:tc>
        <w:tc>
          <w:tcPr>
            <w:tcW w:w="1326" w:type="dxa"/>
            <w:tcBorders>
              <w:top w:val="nil"/>
              <w:left w:val="nil"/>
              <w:bottom w:val="nil"/>
              <w:right w:val="nil"/>
            </w:tcBorders>
            <w:shd w:val="clear" w:color="000000" w:fill="FFFFFF"/>
            <w:noWrap/>
            <w:vAlign w:val="bottom"/>
            <w:hideMark/>
          </w:tcPr>
          <w:p w14:paraId="42D22F24" w14:textId="77777777" w:rsidR="00BC2ECF" w:rsidRPr="00BC2ECF" w:rsidRDefault="00BC2ECF" w:rsidP="00E83BF7">
            <w:pPr>
              <w:spacing w:before="0" w:after="0"/>
              <w:jc w:val="right"/>
              <w:rPr>
                <w:rFonts w:cs="Open Sans"/>
                <w:sz w:val="18"/>
                <w:szCs w:val="18"/>
                <w:lang w:val="en-US"/>
              </w:rPr>
            </w:pPr>
          </w:p>
        </w:tc>
      </w:tr>
      <w:tr w:rsidR="00BC2ECF" w:rsidRPr="00BC2ECF" w14:paraId="5EB9D3FE" w14:textId="77777777" w:rsidTr="00E83BF7">
        <w:trPr>
          <w:trHeight w:val="260"/>
        </w:trPr>
        <w:tc>
          <w:tcPr>
            <w:tcW w:w="7016" w:type="dxa"/>
            <w:tcBorders>
              <w:top w:val="nil"/>
              <w:left w:val="nil"/>
              <w:right w:val="nil"/>
            </w:tcBorders>
            <w:shd w:val="clear" w:color="000000" w:fill="FFFFFF"/>
            <w:vAlign w:val="center"/>
            <w:hideMark/>
          </w:tcPr>
          <w:p w14:paraId="580C9514" w14:textId="77777777" w:rsidR="00BC2ECF" w:rsidRPr="00BC2ECF" w:rsidRDefault="00BC2ECF" w:rsidP="00E83BF7">
            <w:pPr>
              <w:spacing w:before="0" w:after="0"/>
              <w:ind w:firstLineChars="100" w:firstLine="180"/>
              <w:rPr>
                <w:rFonts w:cs="Open Sans"/>
                <w:sz w:val="18"/>
                <w:szCs w:val="18"/>
              </w:rPr>
            </w:pPr>
            <w:r w:rsidRPr="00BC2ECF">
              <w:rPr>
                <w:rFonts w:cs="Open Sans"/>
                <w:sz w:val="18"/>
                <w:szCs w:val="18"/>
              </w:rPr>
              <w:t>No more than 12 months</w:t>
            </w:r>
          </w:p>
        </w:tc>
        <w:tc>
          <w:tcPr>
            <w:tcW w:w="1296" w:type="dxa"/>
            <w:tcBorders>
              <w:top w:val="nil"/>
              <w:left w:val="nil"/>
              <w:right w:val="nil"/>
            </w:tcBorders>
            <w:shd w:val="clear" w:color="auto" w:fill="auto"/>
            <w:noWrap/>
            <w:vAlign w:val="bottom"/>
            <w:hideMark/>
          </w:tcPr>
          <w:p w14:paraId="75C017A0" w14:textId="77777777" w:rsidR="00BC2ECF" w:rsidRPr="00BC2ECF" w:rsidRDefault="00BC2ECF" w:rsidP="00E83BF7">
            <w:pPr>
              <w:spacing w:before="0" w:after="0"/>
              <w:jc w:val="right"/>
              <w:rPr>
                <w:rFonts w:cs="Open Sans"/>
                <w:b/>
                <w:bCs/>
                <w:sz w:val="18"/>
                <w:szCs w:val="18"/>
              </w:rPr>
            </w:pPr>
            <w:r w:rsidRPr="00BC2ECF">
              <w:rPr>
                <w:rFonts w:cs="Open Sans"/>
                <w:b/>
                <w:bCs/>
                <w:sz w:val="18"/>
                <w:szCs w:val="18"/>
              </w:rPr>
              <w:t xml:space="preserve">11,676 </w:t>
            </w:r>
          </w:p>
        </w:tc>
        <w:tc>
          <w:tcPr>
            <w:tcW w:w="1326" w:type="dxa"/>
            <w:tcBorders>
              <w:top w:val="nil"/>
              <w:left w:val="nil"/>
              <w:right w:val="nil"/>
            </w:tcBorders>
            <w:shd w:val="clear" w:color="000000" w:fill="FFFFFF"/>
            <w:noWrap/>
            <w:vAlign w:val="bottom"/>
            <w:hideMark/>
          </w:tcPr>
          <w:p w14:paraId="65573C86" w14:textId="77777777" w:rsidR="00BC2ECF" w:rsidRPr="00BC2ECF" w:rsidRDefault="00BC2ECF" w:rsidP="00E83BF7">
            <w:pPr>
              <w:spacing w:before="0" w:after="0"/>
              <w:jc w:val="right"/>
              <w:rPr>
                <w:rFonts w:cs="Open Sans"/>
                <w:sz w:val="18"/>
                <w:szCs w:val="18"/>
              </w:rPr>
            </w:pPr>
            <w:r w:rsidRPr="00BC2ECF">
              <w:rPr>
                <w:rFonts w:cs="Open Sans"/>
                <w:sz w:val="18"/>
                <w:szCs w:val="18"/>
              </w:rPr>
              <w:t>4,754</w:t>
            </w:r>
          </w:p>
        </w:tc>
      </w:tr>
      <w:tr w:rsidR="00BC2ECF" w:rsidRPr="00BC2ECF" w14:paraId="08BF21BE" w14:textId="77777777" w:rsidTr="00E83BF7">
        <w:trPr>
          <w:trHeight w:val="260"/>
        </w:trPr>
        <w:tc>
          <w:tcPr>
            <w:tcW w:w="7016" w:type="dxa"/>
            <w:tcBorders>
              <w:top w:val="nil"/>
              <w:left w:val="nil"/>
              <w:bottom w:val="single" w:sz="4" w:space="0" w:color="auto"/>
              <w:right w:val="nil"/>
            </w:tcBorders>
            <w:shd w:val="clear" w:color="000000" w:fill="FFFFFF"/>
            <w:vAlign w:val="center"/>
            <w:hideMark/>
          </w:tcPr>
          <w:p w14:paraId="1A06A605" w14:textId="77777777" w:rsidR="00BC2ECF" w:rsidRPr="00BC2ECF" w:rsidRDefault="00BC2ECF" w:rsidP="00E83BF7">
            <w:pPr>
              <w:spacing w:before="0" w:after="0"/>
              <w:ind w:firstLineChars="100" w:firstLine="180"/>
              <w:rPr>
                <w:rFonts w:cs="Open Sans"/>
                <w:sz w:val="18"/>
                <w:szCs w:val="18"/>
              </w:rPr>
            </w:pPr>
            <w:r w:rsidRPr="00BC2ECF">
              <w:rPr>
                <w:rFonts w:cs="Open Sans"/>
                <w:sz w:val="18"/>
                <w:szCs w:val="18"/>
              </w:rPr>
              <w:t>More than 12 months</w:t>
            </w:r>
          </w:p>
        </w:tc>
        <w:tc>
          <w:tcPr>
            <w:tcW w:w="1296" w:type="dxa"/>
            <w:tcBorders>
              <w:top w:val="nil"/>
              <w:left w:val="nil"/>
              <w:bottom w:val="single" w:sz="4" w:space="0" w:color="auto"/>
              <w:right w:val="nil"/>
            </w:tcBorders>
            <w:shd w:val="clear" w:color="auto" w:fill="auto"/>
            <w:noWrap/>
            <w:vAlign w:val="bottom"/>
            <w:hideMark/>
          </w:tcPr>
          <w:p w14:paraId="0C1BD321" w14:textId="77777777" w:rsidR="00BC2ECF" w:rsidRPr="00BC2ECF" w:rsidRDefault="00BC2ECF" w:rsidP="00E83BF7">
            <w:pPr>
              <w:spacing w:before="0" w:after="0"/>
              <w:jc w:val="right"/>
              <w:rPr>
                <w:rFonts w:cs="Open Sans"/>
                <w:b/>
                <w:bCs/>
                <w:sz w:val="18"/>
                <w:szCs w:val="18"/>
              </w:rPr>
            </w:pPr>
            <w:r w:rsidRPr="00BC2ECF">
              <w:rPr>
                <w:rFonts w:cs="Open Sans"/>
                <w:b/>
                <w:bCs/>
                <w:sz w:val="18"/>
                <w:szCs w:val="18"/>
              </w:rPr>
              <w:t xml:space="preserve">918 </w:t>
            </w:r>
          </w:p>
        </w:tc>
        <w:tc>
          <w:tcPr>
            <w:tcW w:w="1326" w:type="dxa"/>
            <w:tcBorders>
              <w:top w:val="nil"/>
              <w:left w:val="nil"/>
              <w:bottom w:val="single" w:sz="4" w:space="0" w:color="auto"/>
              <w:right w:val="nil"/>
            </w:tcBorders>
            <w:shd w:val="clear" w:color="000000" w:fill="FFFFFF"/>
            <w:noWrap/>
            <w:vAlign w:val="bottom"/>
            <w:hideMark/>
          </w:tcPr>
          <w:p w14:paraId="227F4D24" w14:textId="77777777" w:rsidR="00BC2ECF" w:rsidRPr="00BC2ECF" w:rsidRDefault="00BC2ECF" w:rsidP="00E83BF7">
            <w:pPr>
              <w:spacing w:before="0" w:after="0"/>
              <w:jc w:val="right"/>
              <w:rPr>
                <w:rFonts w:cs="Open Sans"/>
                <w:sz w:val="18"/>
                <w:szCs w:val="18"/>
              </w:rPr>
            </w:pPr>
            <w:r w:rsidRPr="00BC2ECF">
              <w:rPr>
                <w:rFonts w:cs="Open Sans"/>
                <w:sz w:val="18"/>
                <w:szCs w:val="18"/>
              </w:rPr>
              <w:t>3,887</w:t>
            </w:r>
          </w:p>
        </w:tc>
      </w:tr>
      <w:tr w:rsidR="00BC2ECF" w:rsidRPr="00BC2ECF" w14:paraId="04D77D56" w14:textId="77777777" w:rsidTr="00E83BF7">
        <w:trPr>
          <w:trHeight w:val="260"/>
        </w:trPr>
        <w:tc>
          <w:tcPr>
            <w:tcW w:w="7016" w:type="dxa"/>
            <w:tcBorders>
              <w:top w:val="single" w:sz="4" w:space="0" w:color="auto"/>
              <w:left w:val="nil"/>
              <w:bottom w:val="single" w:sz="4" w:space="0" w:color="auto"/>
              <w:right w:val="nil"/>
            </w:tcBorders>
            <w:shd w:val="clear" w:color="000000" w:fill="FFFFFF"/>
            <w:hideMark/>
          </w:tcPr>
          <w:p w14:paraId="277E2A53" w14:textId="77777777" w:rsidR="00BC2ECF" w:rsidRPr="00BC2ECF" w:rsidRDefault="00BC2ECF" w:rsidP="00E83BF7">
            <w:pPr>
              <w:spacing w:before="0" w:after="0"/>
              <w:rPr>
                <w:rFonts w:cs="Open Sans"/>
                <w:b/>
                <w:bCs/>
                <w:sz w:val="18"/>
                <w:szCs w:val="18"/>
              </w:rPr>
            </w:pPr>
            <w:r w:rsidRPr="00BC2ECF">
              <w:rPr>
                <w:rFonts w:cs="Open Sans"/>
                <w:b/>
                <w:bCs/>
                <w:sz w:val="18"/>
                <w:szCs w:val="18"/>
              </w:rPr>
              <w:t>Total liabilities</w:t>
            </w:r>
          </w:p>
        </w:tc>
        <w:tc>
          <w:tcPr>
            <w:tcW w:w="1296" w:type="dxa"/>
            <w:tcBorders>
              <w:top w:val="single" w:sz="4" w:space="0" w:color="auto"/>
              <w:left w:val="nil"/>
              <w:bottom w:val="single" w:sz="4" w:space="0" w:color="auto"/>
              <w:right w:val="nil"/>
            </w:tcBorders>
            <w:shd w:val="clear" w:color="000000" w:fill="FFFFFF"/>
            <w:noWrap/>
            <w:vAlign w:val="bottom"/>
            <w:hideMark/>
          </w:tcPr>
          <w:p w14:paraId="2E2A83C0" w14:textId="77777777" w:rsidR="00BC2ECF" w:rsidRPr="00BC2ECF" w:rsidRDefault="00BC2ECF" w:rsidP="00E83BF7">
            <w:pPr>
              <w:spacing w:before="0" w:after="0"/>
              <w:jc w:val="right"/>
              <w:rPr>
                <w:rFonts w:cs="Open Sans"/>
                <w:b/>
                <w:bCs/>
                <w:sz w:val="18"/>
                <w:szCs w:val="18"/>
              </w:rPr>
            </w:pPr>
            <w:r w:rsidRPr="00BC2ECF">
              <w:rPr>
                <w:rFonts w:cs="Open Sans"/>
                <w:b/>
                <w:bCs/>
                <w:sz w:val="18"/>
                <w:szCs w:val="18"/>
              </w:rPr>
              <w:t xml:space="preserve">12,594 </w:t>
            </w:r>
          </w:p>
        </w:tc>
        <w:tc>
          <w:tcPr>
            <w:tcW w:w="1326" w:type="dxa"/>
            <w:tcBorders>
              <w:top w:val="single" w:sz="4" w:space="0" w:color="auto"/>
              <w:left w:val="nil"/>
              <w:bottom w:val="single" w:sz="4" w:space="0" w:color="auto"/>
              <w:right w:val="nil"/>
            </w:tcBorders>
            <w:shd w:val="clear" w:color="000000" w:fill="FFFFFF"/>
            <w:noWrap/>
            <w:vAlign w:val="bottom"/>
            <w:hideMark/>
          </w:tcPr>
          <w:p w14:paraId="300D2F2C" w14:textId="77777777" w:rsidR="00BC2ECF" w:rsidRPr="00BC2ECF" w:rsidRDefault="00BC2ECF" w:rsidP="00E83BF7">
            <w:pPr>
              <w:spacing w:before="0" w:after="0"/>
              <w:jc w:val="right"/>
              <w:rPr>
                <w:rFonts w:cs="Open Sans"/>
                <w:sz w:val="18"/>
                <w:szCs w:val="18"/>
              </w:rPr>
            </w:pPr>
            <w:r w:rsidRPr="00BC2ECF">
              <w:rPr>
                <w:rFonts w:cs="Open Sans"/>
                <w:sz w:val="18"/>
                <w:szCs w:val="18"/>
              </w:rPr>
              <w:t>8,641</w:t>
            </w:r>
          </w:p>
        </w:tc>
      </w:tr>
    </w:tbl>
    <w:p w14:paraId="59EFF141" w14:textId="77777777" w:rsidR="00BC2ECF" w:rsidRPr="00BC2ECF" w:rsidRDefault="00BC2ECF" w:rsidP="00BC2ECF">
      <w:pPr>
        <w:rPr>
          <w:rFonts w:cs="Open Sans"/>
          <w:sz w:val="18"/>
          <w:szCs w:val="18"/>
          <w:lang w:val="en-US"/>
        </w:rPr>
      </w:pPr>
    </w:p>
    <w:p w14:paraId="1D34CE5C" w14:textId="77777777" w:rsidR="00BC2ECF" w:rsidRPr="00BC2ECF" w:rsidRDefault="00BC2ECF" w:rsidP="00BC2ECF">
      <w:pPr>
        <w:rPr>
          <w:sz w:val="18"/>
          <w:szCs w:val="18"/>
        </w:rPr>
      </w:pPr>
    </w:p>
    <w:p w14:paraId="7FF88541" w14:textId="77777777" w:rsidR="00BC2ECF" w:rsidRPr="00BC2ECF" w:rsidRDefault="00BC2ECF" w:rsidP="00BC2ECF">
      <w:pPr>
        <w:rPr>
          <w:sz w:val="18"/>
          <w:szCs w:val="18"/>
        </w:rPr>
      </w:pPr>
    </w:p>
    <w:p w14:paraId="3B348114" w14:textId="0DDD5AFE" w:rsidR="00BC2ECF" w:rsidRPr="00BC2ECF" w:rsidRDefault="00BC2ECF" w:rsidP="00BC2ECF">
      <w:pPr>
        <w:rPr>
          <w:sz w:val="18"/>
          <w:szCs w:val="18"/>
        </w:rPr>
        <w:sectPr w:rsidR="00BC2ECF" w:rsidRPr="00BC2ECF" w:rsidSect="00D7407A">
          <w:endnotePr>
            <w:numFmt w:val="decimal"/>
          </w:endnotePr>
          <w:pgSz w:w="11906" w:h="16838" w:code="9"/>
          <w:pgMar w:top="1134" w:right="1418" w:bottom="1134" w:left="1418" w:header="851" w:footer="851" w:gutter="0"/>
          <w:cols w:space="708"/>
          <w:titlePg/>
          <w:docGrid w:linePitch="360"/>
        </w:sectPr>
      </w:pPr>
    </w:p>
    <w:p w14:paraId="3F7F5E17" w14:textId="7CA4856A" w:rsidR="00684D42" w:rsidRPr="00341CA9" w:rsidRDefault="00684D42" w:rsidP="007539C4">
      <w:pPr>
        <w:pStyle w:val="AHRCHeading1"/>
      </w:pPr>
      <w:bookmarkStart w:id="260" w:name="_Toc48556250"/>
      <w:bookmarkStart w:id="261" w:name="_Toc52124120"/>
      <w:r w:rsidRPr="00341CA9">
        <w:t>Executive Remuneration</w:t>
      </w:r>
      <w:bookmarkEnd w:id="260"/>
      <w:bookmarkEnd w:id="261"/>
    </w:p>
    <w:p w14:paraId="25FDC876" w14:textId="18E22001" w:rsidR="00684D42" w:rsidRPr="00684D42" w:rsidRDefault="3EC53AB5" w:rsidP="7E476D1F">
      <w:pPr>
        <w:spacing w:line="257" w:lineRule="auto"/>
        <w:rPr>
          <w:rFonts w:eastAsia="Open Sans" w:cs="Open Sans"/>
        </w:rPr>
      </w:pPr>
      <w:r w:rsidRPr="00F0E272">
        <w:rPr>
          <w:rFonts w:eastAsia="Open Sans" w:cs="Open Sans"/>
        </w:rPr>
        <w:t xml:space="preserve">This </w:t>
      </w:r>
      <w:r w:rsidR="00B45F70">
        <w:rPr>
          <w:rFonts w:eastAsia="Open Sans" w:cs="Open Sans"/>
        </w:rPr>
        <w:t>section</w:t>
      </w:r>
      <w:r w:rsidRPr="00F0E272">
        <w:rPr>
          <w:rFonts w:eastAsia="Open Sans" w:cs="Open Sans"/>
        </w:rPr>
        <w:t xml:space="preserve"> contains information about the remuneration of the Australian Human Rights Commission (the Commission) Key Management Personnel, Senior Executive Service (SES) and other highly paid staff.</w:t>
      </w:r>
    </w:p>
    <w:p w14:paraId="46DB0102" w14:textId="777FF61D" w:rsidR="00684D42" w:rsidRPr="00C83CD9" w:rsidRDefault="3EC53AB5" w:rsidP="7E476D1F">
      <w:pPr>
        <w:spacing w:line="257" w:lineRule="auto"/>
        <w:rPr>
          <w:rFonts w:eastAsia="Open Sans" w:cs="Open Sans"/>
          <w:i/>
        </w:rPr>
      </w:pPr>
      <w:r w:rsidRPr="00C83CD9">
        <w:rPr>
          <w:rFonts w:eastAsia="Open Sans" w:cs="Open Sans"/>
          <w:i/>
        </w:rPr>
        <w:t>Remuneration Policies and Practices</w:t>
      </w:r>
    </w:p>
    <w:p w14:paraId="019548F9" w14:textId="777FF61D" w:rsidR="00684D42" w:rsidRPr="00684D42" w:rsidRDefault="3EC53AB5" w:rsidP="7E476D1F">
      <w:pPr>
        <w:spacing w:line="257" w:lineRule="auto"/>
        <w:rPr>
          <w:rFonts w:eastAsia="Open Sans" w:cs="Open Sans"/>
        </w:rPr>
      </w:pPr>
      <w:r w:rsidRPr="00F0E272">
        <w:rPr>
          <w:rFonts w:eastAsia="Open Sans" w:cs="Open Sans"/>
        </w:rPr>
        <w:t xml:space="preserve">Remuneration for the President and Commissioners is set by the Remuneration Tribunal. The Remuneration Tribunal also determines increases to remuneration and allowances. </w:t>
      </w:r>
    </w:p>
    <w:p w14:paraId="046194A8" w14:textId="260CE3DF" w:rsidR="00684D42" w:rsidRPr="00684D42" w:rsidRDefault="3EC53AB5" w:rsidP="7E476D1F">
      <w:pPr>
        <w:spacing w:line="257" w:lineRule="auto"/>
        <w:rPr>
          <w:rFonts w:eastAsia="Open Sans" w:cs="Open Sans"/>
        </w:rPr>
      </w:pPr>
      <w:r w:rsidRPr="00F0E272">
        <w:rPr>
          <w:rFonts w:eastAsia="Open Sans" w:cs="Open Sans"/>
        </w:rPr>
        <w:t xml:space="preserve">The Commission’s remuneration for SES and other highly paid staff is determined by the President under </w:t>
      </w:r>
      <w:r w:rsidR="3F8C327C" w:rsidRPr="00F0E272">
        <w:rPr>
          <w:rFonts w:eastAsia="Open Sans" w:cs="Open Sans"/>
        </w:rPr>
        <w:t xml:space="preserve">s </w:t>
      </w:r>
      <w:r w:rsidRPr="00F0E272">
        <w:rPr>
          <w:rFonts w:eastAsia="Open Sans" w:cs="Open Sans"/>
        </w:rPr>
        <w:t xml:space="preserve">24(1) of the </w:t>
      </w:r>
      <w:r w:rsidRPr="00F0E272">
        <w:rPr>
          <w:rFonts w:eastAsia="Open Sans" w:cs="Open Sans"/>
          <w:i/>
        </w:rPr>
        <w:t>Public Service Act 1999</w:t>
      </w:r>
      <w:r w:rsidRPr="00F0E272">
        <w:rPr>
          <w:rFonts w:eastAsia="Open Sans" w:cs="Open Sans"/>
        </w:rPr>
        <w:t>. When determining SES and other highly paid staff remuneration, the President has regard to the Australian Public Service Remuneration report and comparable agencies.</w:t>
      </w:r>
    </w:p>
    <w:p w14:paraId="60671C05" w14:textId="77777777" w:rsidR="00684D42" w:rsidRDefault="3EC53AB5" w:rsidP="7E476D1F">
      <w:pPr>
        <w:spacing w:line="257" w:lineRule="auto"/>
      </w:pPr>
      <w:r w:rsidRPr="00F0E272">
        <w:rPr>
          <w:rFonts w:eastAsia="Open Sans" w:cs="Open Sans"/>
        </w:rPr>
        <w:t xml:space="preserve">SES determinations set out salary on commencement and provide for increments of salary, in line with percentage increases awarded to the Commissioners by the Remuneration Tribunal. </w:t>
      </w:r>
    </w:p>
    <w:p w14:paraId="1D4A2090" w14:textId="03474678" w:rsidR="00684D42" w:rsidRPr="00C83CD9" w:rsidRDefault="6C7E62B0" w:rsidP="1356CBD9">
      <w:pPr>
        <w:spacing w:line="257" w:lineRule="auto"/>
        <w:rPr>
          <w:rFonts w:eastAsia="Open Sans" w:cs="Open Sans"/>
          <w:i/>
        </w:rPr>
      </w:pPr>
      <w:r w:rsidRPr="00C83CD9">
        <w:rPr>
          <w:rFonts w:eastAsia="Open Sans" w:cs="Open Sans"/>
          <w:i/>
        </w:rPr>
        <w:t>Key Management Personnel</w:t>
      </w:r>
    </w:p>
    <w:p w14:paraId="1F5B18F5" w14:textId="777FF61D" w:rsidR="00684D42" w:rsidRPr="00684D42" w:rsidRDefault="6C7E62B0" w:rsidP="7E476D1F">
      <w:pPr>
        <w:spacing w:line="257" w:lineRule="auto"/>
        <w:rPr>
          <w:rFonts w:eastAsia="Open Sans" w:cs="Open Sans"/>
        </w:rPr>
      </w:pPr>
      <w:r w:rsidRPr="00F0E272">
        <w:rPr>
          <w:rFonts w:eastAsia="Open Sans" w:cs="Open Sans"/>
        </w:rPr>
        <w:t>The Commission has determined that our key management personnel (KMP) are the President, Commissioners and Chief Executive. The Commission reviewed our Related Party Policy in 2020</w:t>
      </w:r>
      <w:r w:rsidR="76E143BB" w:rsidRPr="00F0E272">
        <w:rPr>
          <w:rFonts w:eastAsia="Open Sans" w:cs="Open Sans"/>
        </w:rPr>
        <w:t>,</w:t>
      </w:r>
      <w:r w:rsidRPr="00F0E272">
        <w:rPr>
          <w:rFonts w:eastAsia="Open Sans" w:cs="Open Sans"/>
        </w:rPr>
        <w:t xml:space="preserve"> resulting in a reassessment of Key Management Personnel. The term of the National Children’s Commissioner ended on 24 March 2020 and remains vacant </w:t>
      </w:r>
      <w:r w:rsidR="3BF1EE59" w:rsidRPr="00F0E272">
        <w:rPr>
          <w:rFonts w:eastAsia="Open Sans" w:cs="Open Sans"/>
        </w:rPr>
        <w:t xml:space="preserve">as </w:t>
      </w:r>
      <w:r w:rsidRPr="00F0E272">
        <w:rPr>
          <w:rFonts w:eastAsia="Open Sans" w:cs="Open Sans"/>
        </w:rPr>
        <w:t xml:space="preserve">at 30 June 2020. </w:t>
      </w:r>
    </w:p>
    <w:p w14:paraId="5A5490A9" w14:textId="45CC9F97" w:rsidR="00684D42" w:rsidRDefault="6C7E62B0" w:rsidP="7E476D1F">
      <w:pPr>
        <w:spacing w:line="257" w:lineRule="auto"/>
        <w:rPr>
          <w:rFonts w:eastAsia="Open Sans" w:cs="Open Sans"/>
        </w:rPr>
      </w:pPr>
      <w:r w:rsidRPr="00F0E272">
        <w:rPr>
          <w:rFonts w:eastAsia="Open Sans" w:cs="Open Sans"/>
        </w:rPr>
        <w:t>The KMP and their term are:</w:t>
      </w:r>
    </w:p>
    <w:tbl>
      <w:tblPr>
        <w:tblStyle w:val="TableGrid"/>
        <w:tblW w:w="0" w:type="auto"/>
        <w:tblLook w:val="04A0" w:firstRow="1" w:lastRow="0" w:firstColumn="1" w:lastColumn="0" w:noHBand="0" w:noVBand="1"/>
      </w:tblPr>
      <w:tblGrid>
        <w:gridCol w:w="1415"/>
        <w:gridCol w:w="4418"/>
        <w:gridCol w:w="2728"/>
      </w:tblGrid>
      <w:tr w:rsidR="00A13B15" w:rsidRPr="007546DD" w14:paraId="56BC3517" w14:textId="77777777" w:rsidTr="00AF7EA4">
        <w:trPr>
          <w:tblHeader/>
        </w:trPr>
        <w:tc>
          <w:tcPr>
            <w:tcW w:w="0" w:type="auto"/>
          </w:tcPr>
          <w:p w14:paraId="7565B980" w14:textId="77777777" w:rsidR="00A13B15" w:rsidRPr="007546DD" w:rsidRDefault="00A13B15" w:rsidP="00E83BF7">
            <w:pPr>
              <w:spacing w:before="60" w:after="60"/>
              <w:rPr>
                <w:rFonts w:ascii="Open Sans Condensed" w:hAnsi="Open Sans Condensed" w:cs="Open Sans Condensed"/>
                <w:b/>
                <w:bCs/>
                <w:sz w:val="14"/>
                <w:szCs w:val="14"/>
              </w:rPr>
            </w:pPr>
            <w:r w:rsidRPr="007546DD">
              <w:rPr>
                <w:rFonts w:ascii="Open Sans Condensed" w:hAnsi="Open Sans Condensed" w:cs="Open Sans Condensed"/>
                <w:b/>
                <w:bCs/>
                <w:sz w:val="14"/>
                <w:szCs w:val="14"/>
              </w:rPr>
              <w:t>Name</w:t>
            </w:r>
          </w:p>
        </w:tc>
        <w:tc>
          <w:tcPr>
            <w:tcW w:w="0" w:type="auto"/>
          </w:tcPr>
          <w:p w14:paraId="5A8A4847" w14:textId="77777777" w:rsidR="00A13B15" w:rsidRPr="007546DD" w:rsidRDefault="00A13B15" w:rsidP="00E83BF7">
            <w:pPr>
              <w:spacing w:before="60" w:after="60"/>
              <w:rPr>
                <w:rFonts w:ascii="Open Sans Condensed" w:hAnsi="Open Sans Condensed" w:cs="Open Sans Condensed"/>
                <w:b/>
                <w:bCs/>
                <w:sz w:val="14"/>
                <w:szCs w:val="14"/>
              </w:rPr>
            </w:pPr>
            <w:r w:rsidRPr="007546DD">
              <w:rPr>
                <w:rFonts w:ascii="Open Sans Condensed" w:hAnsi="Open Sans Condensed" w:cs="Open Sans Condensed"/>
                <w:b/>
                <w:bCs/>
                <w:sz w:val="14"/>
                <w:szCs w:val="14"/>
              </w:rPr>
              <w:t>Position title</w:t>
            </w:r>
          </w:p>
        </w:tc>
        <w:tc>
          <w:tcPr>
            <w:tcW w:w="0" w:type="auto"/>
          </w:tcPr>
          <w:p w14:paraId="0603B179" w14:textId="77777777" w:rsidR="00A13B15" w:rsidRPr="007546DD" w:rsidRDefault="00A13B15" w:rsidP="00E83BF7">
            <w:pPr>
              <w:spacing w:before="60" w:after="60"/>
              <w:rPr>
                <w:rFonts w:ascii="Open Sans Condensed" w:hAnsi="Open Sans Condensed" w:cs="Open Sans Condensed"/>
                <w:b/>
                <w:bCs/>
                <w:sz w:val="14"/>
                <w:szCs w:val="14"/>
              </w:rPr>
            </w:pPr>
            <w:r w:rsidRPr="007546DD">
              <w:rPr>
                <w:rFonts w:ascii="Open Sans Condensed" w:hAnsi="Open Sans Condensed" w:cs="Open Sans Condensed"/>
                <w:b/>
                <w:bCs/>
                <w:sz w:val="14"/>
                <w:szCs w:val="14"/>
              </w:rPr>
              <w:t>Term As KMP</w:t>
            </w:r>
          </w:p>
        </w:tc>
      </w:tr>
      <w:tr w:rsidR="00A13B15" w:rsidRPr="007546DD" w14:paraId="01988F47" w14:textId="77777777" w:rsidTr="00AF7EA4">
        <w:tc>
          <w:tcPr>
            <w:tcW w:w="0" w:type="auto"/>
          </w:tcPr>
          <w:p w14:paraId="0D4D8DCC" w14:textId="77777777" w:rsidR="00A13B15" w:rsidRPr="007546DD" w:rsidRDefault="00A13B15" w:rsidP="00E83BF7">
            <w:pPr>
              <w:spacing w:before="60" w:after="60"/>
              <w:rPr>
                <w:sz w:val="14"/>
                <w:szCs w:val="14"/>
              </w:rPr>
            </w:pPr>
            <w:r w:rsidRPr="007546DD">
              <w:rPr>
                <w:sz w:val="14"/>
                <w:szCs w:val="14"/>
              </w:rPr>
              <w:t>Rosalind Croucher</w:t>
            </w:r>
          </w:p>
        </w:tc>
        <w:tc>
          <w:tcPr>
            <w:tcW w:w="0" w:type="auto"/>
          </w:tcPr>
          <w:p w14:paraId="734587CC" w14:textId="77777777" w:rsidR="00A13B15" w:rsidRPr="007546DD" w:rsidRDefault="00A13B15" w:rsidP="00E83BF7">
            <w:pPr>
              <w:spacing w:before="60" w:after="60"/>
              <w:rPr>
                <w:sz w:val="14"/>
                <w:szCs w:val="14"/>
              </w:rPr>
            </w:pPr>
            <w:r w:rsidRPr="007546DD">
              <w:rPr>
                <w:sz w:val="14"/>
                <w:szCs w:val="14"/>
              </w:rPr>
              <w:t>President</w:t>
            </w:r>
          </w:p>
        </w:tc>
        <w:tc>
          <w:tcPr>
            <w:tcW w:w="0" w:type="auto"/>
          </w:tcPr>
          <w:p w14:paraId="4D77A242" w14:textId="77777777" w:rsidR="00A13B15" w:rsidRPr="007546DD" w:rsidRDefault="00A13B15" w:rsidP="00E83BF7">
            <w:pPr>
              <w:spacing w:before="60" w:after="60"/>
              <w:rPr>
                <w:sz w:val="14"/>
                <w:szCs w:val="14"/>
              </w:rPr>
            </w:pPr>
            <w:r w:rsidRPr="007546DD">
              <w:rPr>
                <w:sz w:val="14"/>
                <w:szCs w:val="14"/>
              </w:rPr>
              <w:t>Full Year</w:t>
            </w:r>
          </w:p>
        </w:tc>
      </w:tr>
      <w:tr w:rsidR="00A13B15" w:rsidRPr="007546DD" w14:paraId="5BB53B8C" w14:textId="77777777" w:rsidTr="00AF7EA4">
        <w:tc>
          <w:tcPr>
            <w:tcW w:w="0" w:type="auto"/>
          </w:tcPr>
          <w:p w14:paraId="54BD4D57" w14:textId="77777777" w:rsidR="00A13B15" w:rsidRPr="007546DD" w:rsidRDefault="00A13B15" w:rsidP="00E83BF7">
            <w:pPr>
              <w:spacing w:before="60" w:after="60"/>
              <w:rPr>
                <w:sz w:val="14"/>
                <w:szCs w:val="14"/>
              </w:rPr>
            </w:pPr>
            <w:r w:rsidRPr="007546DD">
              <w:rPr>
                <w:sz w:val="14"/>
                <w:szCs w:val="14"/>
              </w:rPr>
              <w:t>Ben Gauntlett</w:t>
            </w:r>
          </w:p>
        </w:tc>
        <w:tc>
          <w:tcPr>
            <w:tcW w:w="0" w:type="auto"/>
          </w:tcPr>
          <w:p w14:paraId="7D4CE56F" w14:textId="77777777" w:rsidR="00A13B15" w:rsidRPr="007546DD" w:rsidRDefault="00A13B15" w:rsidP="00E83BF7">
            <w:pPr>
              <w:spacing w:before="60" w:after="60"/>
              <w:rPr>
                <w:sz w:val="14"/>
                <w:szCs w:val="14"/>
              </w:rPr>
            </w:pPr>
            <w:r w:rsidRPr="007546DD">
              <w:rPr>
                <w:sz w:val="14"/>
                <w:szCs w:val="14"/>
              </w:rPr>
              <w:t>Disability Discrimination Commissioner</w:t>
            </w:r>
          </w:p>
        </w:tc>
        <w:tc>
          <w:tcPr>
            <w:tcW w:w="0" w:type="auto"/>
          </w:tcPr>
          <w:p w14:paraId="0A0ACF09" w14:textId="77777777" w:rsidR="00A13B15" w:rsidRPr="007546DD" w:rsidRDefault="00A13B15" w:rsidP="00E83BF7">
            <w:pPr>
              <w:spacing w:before="60" w:after="60"/>
              <w:rPr>
                <w:sz w:val="14"/>
                <w:szCs w:val="14"/>
              </w:rPr>
            </w:pPr>
            <w:r w:rsidRPr="007546DD">
              <w:rPr>
                <w:sz w:val="14"/>
                <w:szCs w:val="14"/>
              </w:rPr>
              <w:t>Full Year</w:t>
            </w:r>
          </w:p>
        </w:tc>
      </w:tr>
      <w:tr w:rsidR="00A13B15" w:rsidRPr="007546DD" w14:paraId="382415F8" w14:textId="77777777" w:rsidTr="00AF7EA4">
        <w:tc>
          <w:tcPr>
            <w:tcW w:w="0" w:type="auto"/>
          </w:tcPr>
          <w:p w14:paraId="52BA5B4D" w14:textId="77777777" w:rsidR="00A13B15" w:rsidRPr="007546DD" w:rsidRDefault="00A13B15" w:rsidP="00E83BF7">
            <w:pPr>
              <w:spacing w:before="60" w:after="60"/>
              <w:rPr>
                <w:sz w:val="14"/>
                <w:szCs w:val="14"/>
              </w:rPr>
            </w:pPr>
            <w:r w:rsidRPr="007546DD">
              <w:rPr>
                <w:sz w:val="14"/>
                <w:szCs w:val="14"/>
              </w:rPr>
              <w:t>Kate Jenkins</w:t>
            </w:r>
          </w:p>
        </w:tc>
        <w:tc>
          <w:tcPr>
            <w:tcW w:w="0" w:type="auto"/>
          </w:tcPr>
          <w:p w14:paraId="524D72F6" w14:textId="77777777" w:rsidR="00A13B15" w:rsidRPr="007546DD" w:rsidRDefault="00A13B15" w:rsidP="00E83BF7">
            <w:pPr>
              <w:spacing w:before="60" w:after="60"/>
              <w:rPr>
                <w:sz w:val="14"/>
                <w:szCs w:val="14"/>
              </w:rPr>
            </w:pPr>
            <w:r w:rsidRPr="007546DD">
              <w:rPr>
                <w:sz w:val="14"/>
                <w:szCs w:val="14"/>
              </w:rPr>
              <w:t>Sex Discrimination Commissioner</w:t>
            </w:r>
          </w:p>
        </w:tc>
        <w:tc>
          <w:tcPr>
            <w:tcW w:w="0" w:type="auto"/>
          </w:tcPr>
          <w:p w14:paraId="004026FB" w14:textId="77777777" w:rsidR="00A13B15" w:rsidRPr="007546DD" w:rsidRDefault="00A13B15" w:rsidP="00E83BF7">
            <w:pPr>
              <w:spacing w:before="60" w:after="60"/>
              <w:rPr>
                <w:sz w:val="14"/>
                <w:szCs w:val="14"/>
              </w:rPr>
            </w:pPr>
            <w:r w:rsidRPr="007546DD">
              <w:rPr>
                <w:sz w:val="14"/>
                <w:szCs w:val="14"/>
              </w:rPr>
              <w:t>Full Year</w:t>
            </w:r>
          </w:p>
        </w:tc>
      </w:tr>
      <w:tr w:rsidR="00A13B15" w:rsidRPr="007546DD" w14:paraId="33B529E0" w14:textId="77777777" w:rsidTr="00AF7EA4">
        <w:tc>
          <w:tcPr>
            <w:tcW w:w="0" w:type="auto"/>
          </w:tcPr>
          <w:p w14:paraId="5B6B9A11" w14:textId="77777777" w:rsidR="00A13B15" w:rsidRPr="007546DD" w:rsidRDefault="00A13B15" w:rsidP="00E83BF7">
            <w:pPr>
              <w:spacing w:before="60" w:after="60"/>
              <w:rPr>
                <w:sz w:val="14"/>
                <w:szCs w:val="14"/>
              </w:rPr>
            </w:pPr>
            <w:r w:rsidRPr="007546DD">
              <w:rPr>
                <w:sz w:val="14"/>
                <w:szCs w:val="14"/>
              </w:rPr>
              <w:t>Megan Mitchell</w:t>
            </w:r>
          </w:p>
        </w:tc>
        <w:tc>
          <w:tcPr>
            <w:tcW w:w="0" w:type="auto"/>
          </w:tcPr>
          <w:p w14:paraId="4A0277A2" w14:textId="77777777" w:rsidR="00A13B15" w:rsidRPr="007546DD" w:rsidRDefault="00A13B15" w:rsidP="00E83BF7">
            <w:pPr>
              <w:spacing w:before="60" w:after="60"/>
              <w:rPr>
                <w:sz w:val="14"/>
                <w:szCs w:val="14"/>
              </w:rPr>
            </w:pPr>
            <w:r w:rsidRPr="007546DD">
              <w:rPr>
                <w:sz w:val="14"/>
                <w:szCs w:val="14"/>
              </w:rPr>
              <w:t>National Children’s Commissioner</w:t>
            </w:r>
          </w:p>
        </w:tc>
        <w:tc>
          <w:tcPr>
            <w:tcW w:w="0" w:type="auto"/>
          </w:tcPr>
          <w:p w14:paraId="5BB46C8C" w14:textId="77777777" w:rsidR="00A13B15" w:rsidRPr="007546DD" w:rsidRDefault="00A13B15" w:rsidP="00E83BF7">
            <w:pPr>
              <w:spacing w:before="60" w:after="60"/>
              <w:rPr>
                <w:sz w:val="14"/>
                <w:szCs w:val="14"/>
              </w:rPr>
            </w:pPr>
            <w:r w:rsidRPr="007546DD">
              <w:rPr>
                <w:sz w:val="14"/>
                <w:szCs w:val="14"/>
              </w:rPr>
              <w:t>Part Year - Term Ended 24 March 2020</w:t>
            </w:r>
          </w:p>
        </w:tc>
      </w:tr>
      <w:tr w:rsidR="00A13B15" w:rsidRPr="007546DD" w14:paraId="1BD9A1D2" w14:textId="77777777" w:rsidTr="00AF7EA4">
        <w:tc>
          <w:tcPr>
            <w:tcW w:w="0" w:type="auto"/>
          </w:tcPr>
          <w:p w14:paraId="4814493F" w14:textId="77777777" w:rsidR="00A13B15" w:rsidRPr="007546DD" w:rsidRDefault="00A13B15" w:rsidP="00E83BF7">
            <w:pPr>
              <w:spacing w:before="60" w:after="60"/>
              <w:rPr>
                <w:sz w:val="14"/>
                <w:szCs w:val="14"/>
              </w:rPr>
            </w:pPr>
            <w:r w:rsidRPr="007546DD">
              <w:rPr>
                <w:sz w:val="14"/>
                <w:szCs w:val="14"/>
              </w:rPr>
              <w:t>June Oscar</w:t>
            </w:r>
          </w:p>
        </w:tc>
        <w:tc>
          <w:tcPr>
            <w:tcW w:w="0" w:type="auto"/>
          </w:tcPr>
          <w:p w14:paraId="4D4ACBAE" w14:textId="77777777" w:rsidR="00A13B15" w:rsidRPr="007546DD" w:rsidRDefault="00A13B15" w:rsidP="00E83BF7">
            <w:pPr>
              <w:spacing w:before="60" w:after="60"/>
              <w:rPr>
                <w:sz w:val="14"/>
                <w:szCs w:val="14"/>
              </w:rPr>
            </w:pPr>
            <w:r w:rsidRPr="007546DD">
              <w:rPr>
                <w:sz w:val="14"/>
                <w:szCs w:val="14"/>
              </w:rPr>
              <w:t>Aboriginal and Torres Strait Islander Social Justice Commissioner</w:t>
            </w:r>
          </w:p>
        </w:tc>
        <w:tc>
          <w:tcPr>
            <w:tcW w:w="0" w:type="auto"/>
          </w:tcPr>
          <w:p w14:paraId="4974AB3A" w14:textId="77777777" w:rsidR="00A13B15" w:rsidRPr="007546DD" w:rsidRDefault="00A13B15" w:rsidP="00E83BF7">
            <w:pPr>
              <w:spacing w:before="60" w:after="60"/>
              <w:rPr>
                <w:sz w:val="14"/>
                <w:szCs w:val="14"/>
              </w:rPr>
            </w:pPr>
            <w:r w:rsidRPr="007546DD">
              <w:rPr>
                <w:sz w:val="14"/>
                <w:szCs w:val="14"/>
              </w:rPr>
              <w:t>Full Year</w:t>
            </w:r>
          </w:p>
        </w:tc>
      </w:tr>
      <w:tr w:rsidR="00A13B15" w:rsidRPr="007546DD" w14:paraId="2E29E912" w14:textId="77777777" w:rsidTr="00AF7EA4">
        <w:tc>
          <w:tcPr>
            <w:tcW w:w="0" w:type="auto"/>
          </w:tcPr>
          <w:p w14:paraId="0721AF4A" w14:textId="77777777" w:rsidR="00A13B15" w:rsidRPr="007546DD" w:rsidRDefault="00A13B15" w:rsidP="00E83BF7">
            <w:pPr>
              <w:spacing w:before="60" w:after="60"/>
              <w:rPr>
                <w:sz w:val="14"/>
                <w:szCs w:val="14"/>
              </w:rPr>
            </w:pPr>
            <w:r w:rsidRPr="007546DD">
              <w:rPr>
                <w:sz w:val="14"/>
                <w:szCs w:val="14"/>
              </w:rPr>
              <w:t>Kay Patterson</w:t>
            </w:r>
          </w:p>
        </w:tc>
        <w:tc>
          <w:tcPr>
            <w:tcW w:w="0" w:type="auto"/>
          </w:tcPr>
          <w:p w14:paraId="324E4DA0" w14:textId="77777777" w:rsidR="00A13B15" w:rsidRPr="007546DD" w:rsidRDefault="00A13B15" w:rsidP="00E83BF7">
            <w:pPr>
              <w:spacing w:before="60" w:after="60"/>
              <w:rPr>
                <w:sz w:val="14"/>
                <w:szCs w:val="14"/>
              </w:rPr>
            </w:pPr>
            <w:r w:rsidRPr="007546DD">
              <w:rPr>
                <w:sz w:val="14"/>
                <w:szCs w:val="14"/>
              </w:rPr>
              <w:t>Age Discrimination Commissioner</w:t>
            </w:r>
          </w:p>
        </w:tc>
        <w:tc>
          <w:tcPr>
            <w:tcW w:w="0" w:type="auto"/>
          </w:tcPr>
          <w:p w14:paraId="0104BF42" w14:textId="77777777" w:rsidR="00A13B15" w:rsidRPr="007546DD" w:rsidRDefault="00A13B15" w:rsidP="00E83BF7">
            <w:pPr>
              <w:spacing w:before="60" w:after="60"/>
              <w:rPr>
                <w:sz w:val="14"/>
                <w:szCs w:val="14"/>
              </w:rPr>
            </w:pPr>
            <w:r w:rsidRPr="007546DD">
              <w:rPr>
                <w:sz w:val="14"/>
                <w:szCs w:val="14"/>
              </w:rPr>
              <w:t>Full Year</w:t>
            </w:r>
          </w:p>
        </w:tc>
      </w:tr>
      <w:tr w:rsidR="00A13B15" w:rsidRPr="007546DD" w14:paraId="3A53C3F9" w14:textId="77777777" w:rsidTr="00AF7EA4">
        <w:tc>
          <w:tcPr>
            <w:tcW w:w="0" w:type="auto"/>
          </w:tcPr>
          <w:p w14:paraId="18DF23D2" w14:textId="77777777" w:rsidR="00A13B15" w:rsidRPr="007546DD" w:rsidRDefault="00A13B15" w:rsidP="00E83BF7">
            <w:pPr>
              <w:spacing w:before="60" w:after="60"/>
              <w:rPr>
                <w:sz w:val="14"/>
                <w:szCs w:val="14"/>
              </w:rPr>
            </w:pPr>
            <w:r w:rsidRPr="007546DD">
              <w:rPr>
                <w:sz w:val="14"/>
                <w:szCs w:val="14"/>
              </w:rPr>
              <w:t>Edward Santow</w:t>
            </w:r>
          </w:p>
        </w:tc>
        <w:tc>
          <w:tcPr>
            <w:tcW w:w="0" w:type="auto"/>
          </w:tcPr>
          <w:p w14:paraId="436DEAD2" w14:textId="77777777" w:rsidR="00A13B15" w:rsidRPr="007546DD" w:rsidRDefault="00A13B15" w:rsidP="00E83BF7">
            <w:pPr>
              <w:spacing w:before="60" w:after="60"/>
              <w:rPr>
                <w:sz w:val="14"/>
                <w:szCs w:val="14"/>
              </w:rPr>
            </w:pPr>
            <w:r w:rsidRPr="007546DD">
              <w:rPr>
                <w:sz w:val="14"/>
                <w:szCs w:val="14"/>
              </w:rPr>
              <w:t>Human Rights Commissioner</w:t>
            </w:r>
          </w:p>
        </w:tc>
        <w:tc>
          <w:tcPr>
            <w:tcW w:w="0" w:type="auto"/>
          </w:tcPr>
          <w:p w14:paraId="6AD64CF8" w14:textId="77777777" w:rsidR="00A13B15" w:rsidRPr="007546DD" w:rsidRDefault="00A13B15" w:rsidP="00E83BF7">
            <w:pPr>
              <w:spacing w:before="60" w:after="60"/>
              <w:rPr>
                <w:sz w:val="14"/>
                <w:szCs w:val="14"/>
              </w:rPr>
            </w:pPr>
            <w:r w:rsidRPr="007546DD">
              <w:rPr>
                <w:sz w:val="14"/>
                <w:szCs w:val="14"/>
              </w:rPr>
              <w:t>Full Year</w:t>
            </w:r>
          </w:p>
        </w:tc>
      </w:tr>
      <w:tr w:rsidR="00A13B15" w:rsidRPr="007546DD" w14:paraId="3587B24F" w14:textId="77777777" w:rsidTr="00AF7EA4">
        <w:tc>
          <w:tcPr>
            <w:tcW w:w="0" w:type="auto"/>
          </w:tcPr>
          <w:p w14:paraId="3A92074A" w14:textId="77777777" w:rsidR="00A13B15" w:rsidRPr="007546DD" w:rsidRDefault="00A13B15" w:rsidP="00E83BF7">
            <w:pPr>
              <w:spacing w:before="60" w:after="60"/>
              <w:rPr>
                <w:sz w:val="14"/>
                <w:szCs w:val="14"/>
              </w:rPr>
            </w:pPr>
            <w:r w:rsidRPr="007546DD">
              <w:rPr>
                <w:sz w:val="14"/>
                <w:szCs w:val="14"/>
              </w:rPr>
              <w:t>Chin Tan</w:t>
            </w:r>
          </w:p>
        </w:tc>
        <w:tc>
          <w:tcPr>
            <w:tcW w:w="0" w:type="auto"/>
          </w:tcPr>
          <w:p w14:paraId="0F2E87F0" w14:textId="77777777" w:rsidR="00A13B15" w:rsidRPr="007546DD" w:rsidRDefault="00A13B15" w:rsidP="00E83BF7">
            <w:pPr>
              <w:spacing w:before="60" w:after="60"/>
              <w:rPr>
                <w:sz w:val="14"/>
                <w:szCs w:val="14"/>
              </w:rPr>
            </w:pPr>
            <w:r w:rsidRPr="007546DD">
              <w:rPr>
                <w:sz w:val="14"/>
                <w:szCs w:val="14"/>
              </w:rPr>
              <w:t>Race Discrimination Commissioner</w:t>
            </w:r>
          </w:p>
        </w:tc>
        <w:tc>
          <w:tcPr>
            <w:tcW w:w="0" w:type="auto"/>
          </w:tcPr>
          <w:p w14:paraId="0721C4CD" w14:textId="77777777" w:rsidR="00A13B15" w:rsidRPr="007546DD" w:rsidRDefault="00A13B15" w:rsidP="00E83BF7">
            <w:pPr>
              <w:spacing w:before="60" w:after="60"/>
              <w:rPr>
                <w:sz w:val="14"/>
                <w:szCs w:val="14"/>
              </w:rPr>
            </w:pPr>
            <w:r w:rsidRPr="007546DD">
              <w:rPr>
                <w:sz w:val="14"/>
                <w:szCs w:val="14"/>
              </w:rPr>
              <w:t>Full Year</w:t>
            </w:r>
          </w:p>
        </w:tc>
      </w:tr>
      <w:tr w:rsidR="00A13B15" w:rsidRPr="007546DD" w14:paraId="7D36C67C" w14:textId="77777777" w:rsidTr="00AF7EA4">
        <w:tc>
          <w:tcPr>
            <w:tcW w:w="0" w:type="auto"/>
          </w:tcPr>
          <w:p w14:paraId="31D03F44" w14:textId="77777777" w:rsidR="00A13B15" w:rsidRPr="007546DD" w:rsidRDefault="00A13B15" w:rsidP="00E83BF7">
            <w:pPr>
              <w:spacing w:before="60" w:after="60"/>
              <w:rPr>
                <w:sz w:val="14"/>
                <w:szCs w:val="14"/>
              </w:rPr>
            </w:pPr>
            <w:r w:rsidRPr="007546DD">
              <w:rPr>
                <w:sz w:val="14"/>
                <w:szCs w:val="14"/>
              </w:rPr>
              <w:t>Padma Raman</w:t>
            </w:r>
          </w:p>
        </w:tc>
        <w:tc>
          <w:tcPr>
            <w:tcW w:w="0" w:type="auto"/>
          </w:tcPr>
          <w:p w14:paraId="1D17E0E2" w14:textId="77777777" w:rsidR="00A13B15" w:rsidRPr="007546DD" w:rsidRDefault="00A13B15" w:rsidP="00E83BF7">
            <w:pPr>
              <w:spacing w:before="60" w:after="60"/>
              <w:rPr>
                <w:sz w:val="14"/>
                <w:szCs w:val="14"/>
              </w:rPr>
            </w:pPr>
            <w:r w:rsidRPr="007546DD">
              <w:rPr>
                <w:sz w:val="14"/>
                <w:szCs w:val="14"/>
              </w:rPr>
              <w:t xml:space="preserve">Chief Executive </w:t>
            </w:r>
          </w:p>
        </w:tc>
        <w:tc>
          <w:tcPr>
            <w:tcW w:w="0" w:type="auto"/>
          </w:tcPr>
          <w:p w14:paraId="381AF506" w14:textId="77777777" w:rsidR="00A13B15" w:rsidRPr="007546DD" w:rsidRDefault="00A13B15" w:rsidP="00E83BF7">
            <w:pPr>
              <w:spacing w:before="60" w:after="60"/>
              <w:rPr>
                <w:sz w:val="14"/>
                <w:szCs w:val="14"/>
              </w:rPr>
            </w:pPr>
            <w:r w:rsidRPr="007546DD">
              <w:rPr>
                <w:sz w:val="14"/>
                <w:szCs w:val="14"/>
              </w:rPr>
              <w:t>Full Year</w:t>
            </w:r>
          </w:p>
        </w:tc>
      </w:tr>
    </w:tbl>
    <w:p w14:paraId="400E72A4" w14:textId="60BC4E2D" w:rsidR="00684D42" w:rsidRPr="00857C75" w:rsidRDefault="6C7E62B0" w:rsidP="1356CBD9">
      <w:pPr>
        <w:spacing w:line="257" w:lineRule="auto"/>
        <w:rPr>
          <w:rFonts w:eastAsia="Open Sans" w:cs="Open Sans"/>
        </w:rPr>
      </w:pPr>
      <w:r w:rsidRPr="00F0E272">
        <w:rPr>
          <w:rFonts w:eastAsia="Open Sans" w:cs="Open Sans"/>
        </w:rPr>
        <w:t xml:space="preserve">Details for KMP remuneration for the period ended 30 June 2020 are in note 4.2 of the financial statements. Disaggregated information is shown in the table below and is prepared in accordance with </w:t>
      </w:r>
      <w:r w:rsidRPr="00F0E272">
        <w:rPr>
          <w:rFonts w:eastAsia="Open Sans" w:cs="Open Sans"/>
          <w:i/>
        </w:rPr>
        <w:t>the Public Governance, Performance and Accountability Rule 2014</w:t>
      </w:r>
      <w:r w:rsidRPr="00F0E272">
        <w:rPr>
          <w:rFonts w:eastAsia="Open Sans" w:cs="Open Sans"/>
        </w:rPr>
        <w:t xml:space="preserve"> (PGPA Rule) and </w:t>
      </w:r>
      <w:r w:rsidRPr="00F0E272">
        <w:rPr>
          <w:rFonts w:eastAsia="Open Sans" w:cs="Open Sans"/>
          <w:i/>
        </w:rPr>
        <w:t>Commonwealth Entities Executive Remuneration Reporting Guide for Annual Reports, Resource Management Guide No. 138</w:t>
      </w:r>
      <w:r w:rsidRPr="00F0E272">
        <w:rPr>
          <w:rFonts w:eastAsia="Open Sans" w:cs="Open Sans"/>
        </w:rPr>
        <w:t xml:space="preserve"> (</w:t>
      </w:r>
      <w:r w:rsidR="13BF9E37" w:rsidRPr="00F0E272">
        <w:rPr>
          <w:rFonts w:eastAsia="Open Sans" w:cs="Open Sans"/>
        </w:rPr>
        <w:t>July</w:t>
      </w:r>
      <w:r w:rsidRPr="00F0E272">
        <w:rPr>
          <w:rFonts w:eastAsia="Open Sans" w:cs="Open Sans"/>
        </w:rPr>
        <w:t xml:space="preserve"> 2020).</w:t>
      </w:r>
    </w:p>
    <w:p w14:paraId="6DF1BC32" w14:textId="7D8E1919" w:rsidR="00A13B15" w:rsidRPr="007C0CD4" w:rsidRDefault="6C7E62B0" w:rsidP="007C0CD4">
      <w:pPr>
        <w:spacing w:line="257" w:lineRule="auto"/>
        <w:rPr>
          <w:rFonts w:eastAsia="Open Sans" w:cs="Open Sans"/>
          <w:iCs/>
        </w:rPr>
      </w:pPr>
      <w:r w:rsidRPr="00C83CD9">
        <w:rPr>
          <w:rFonts w:eastAsia="Open Sans" w:cs="Open Sans"/>
          <w:i/>
        </w:rPr>
        <w:t>Individual KMP Remuneration</w:t>
      </w:r>
    </w:p>
    <w:tbl>
      <w:tblPr>
        <w:tblStyle w:val="TableGrid"/>
        <w:tblW w:w="9175" w:type="dxa"/>
        <w:tblLayout w:type="fixed"/>
        <w:tblLook w:val="04A0" w:firstRow="1" w:lastRow="0" w:firstColumn="1" w:lastColumn="0" w:noHBand="0" w:noVBand="1"/>
      </w:tblPr>
      <w:tblGrid>
        <w:gridCol w:w="985"/>
        <w:gridCol w:w="1170"/>
        <w:gridCol w:w="630"/>
        <w:gridCol w:w="653"/>
        <w:gridCol w:w="867"/>
        <w:gridCol w:w="1277"/>
        <w:gridCol w:w="683"/>
        <w:gridCol w:w="813"/>
        <w:gridCol w:w="948"/>
        <w:gridCol w:w="1149"/>
      </w:tblGrid>
      <w:tr w:rsidR="007C0CD4" w:rsidRPr="004A2820" w14:paraId="27FEEF87" w14:textId="77777777" w:rsidTr="00E158AF">
        <w:trPr>
          <w:tblHeader/>
        </w:trPr>
        <w:tc>
          <w:tcPr>
            <w:tcW w:w="985" w:type="dxa"/>
            <w:vAlign w:val="center"/>
          </w:tcPr>
          <w:p w14:paraId="4847136B" w14:textId="77777777" w:rsidR="004A2820" w:rsidRPr="004A2820" w:rsidRDefault="004A2820" w:rsidP="004A2820">
            <w:pPr>
              <w:spacing w:before="60" w:after="60"/>
              <w:rPr>
                <w:rFonts w:ascii="Open Sans Condensed" w:hAnsi="Open Sans Condensed" w:cs="Open Sans Condensed"/>
                <w:b/>
                <w:bCs/>
                <w:sz w:val="14"/>
                <w:szCs w:val="14"/>
                <w:lang w:val="it-IT"/>
              </w:rPr>
            </w:pPr>
          </w:p>
        </w:tc>
        <w:tc>
          <w:tcPr>
            <w:tcW w:w="1170" w:type="dxa"/>
            <w:vAlign w:val="center"/>
          </w:tcPr>
          <w:p w14:paraId="69C0C6B6" w14:textId="77777777" w:rsidR="004A2820" w:rsidRPr="004A2820" w:rsidRDefault="004A2820" w:rsidP="004A2820">
            <w:pPr>
              <w:spacing w:before="60" w:after="60"/>
              <w:rPr>
                <w:rFonts w:ascii="Open Sans Condensed" w:hAnsi="Open Sans Condensed" w:cs="Open Sans Condensed"/>
                <w:b/>
                <w:bCs/>
                <w:sz w:val="14"/>
                <w:szCs w:val="14"/>
                <w:lang w:val="it-IT"/>
              </w:rPr>
            </w:pPr>
          </w:p>
        </w:tc>
        <w:tc>
          <w:tcPr>
            <w:tcW w:w="2150" w:type="dxa"/>
            <w:gridSpan w:val="3"/>
            <w:vAlign w:val="center"/>
          </w:tcPr>
          <w:p w14:paraId="499CD40B" w14:textId="231DFD7E" w:rsidR="004A2820" w:rsidRPr="004A2820" w:rsidRDefault="004A2820" w:rsidP="004A2820">
            <w:pPr>
              <w:spacing w:before="60" w:after="60"/>
              <w:jc w:val="center"/>
              <w:rPr>
                <w:rFonts w:ascii="Open Sans Condensed" w:hAnsi="Open Sans Condensed" w:cs="Open Sans Condensed"/>
                <w:b/>
                <w:bCs/>
                <w:sz w:val="14"/>
                <w:szCs w:val="14"/>
                <w:lang w:val="en-US"/>
              </w:rPr>
            </w:pPr>
            <w:r w:rsidRPr="004A2820">
              <w:rPr>
                <w:rFonts w:ascii="Open Sans Condensed" w:hAnsi="Open Sans Condensed" w:cs="Open Sans Condensed"/>
                <w:b/>
                <w:bCs/>
                <w:sz w:val="14"/>
                <w:szCs w:val="14"/>
                <w:lang w:val="en-US"/>
              </w:rPr>
              <w:t>Short</w:t>
            </w:r>
            <w:r w:rsidRPr="004A2820">
              <w:rPr>
                <w:rFonts w:ascii="Cambria Math" w:hAnsi="Cambria Math" w:cs="Cambria Math"/>
                <w:b/>
                <w:bCs/>
                <w:sz w:val="14"/>
                <w:szCs w:val="14"/>
                <w:lang w:val="en-US"/>
              </w:rPr>
              <w:t>‑</w:t>
            </w:r>
            <w:r w:rsidRPr="004A2820">
              <w:rPr>
                <w:rFonts w:ascii="Open Sans Condensed" w:hAnsi="Open Sans Condensed" w:cs="Open Sans Condensed"/>
                <w:b/>
                <w:bCs/>
                <w:sz w:val="14"/>
                <w:szCs w:val="14"/>
                <w:lang w:val="en-US"/>
              </w:rPr>
              <w:t>term benefits</w:t>
            </w:r>
          </w:p>
        </w:tc>
        <w:tc>
          <w:tcPr>
            <w:tcW w:w="1277" w:type="dxa"/>
            <w:vAlign w:val="center"/>
          </w:tcPr>
          <w:p w14:paraId="207F8F87" w14:textId="4E50518D" w:rsidR="004A2820" w:rsidRPr="004A2820" w:rsidRDefault="004A2820" w:rsidP="004A2820">
            <w:pPr>
              <w:spacing w:before="60" w:after="60"/>
              <w:jc w:val="right"/>
              <w:rPr>
                <w:rFonts w:ascii="Open Sans Condensed" w:hAnsi="Open Sans Condensed" w:cs="Open Sans Condensed"/>
                <w:b/>
                <w:bCs/>
                <w:sz w:val="14"/>
                <w:szCs w:val="14"/>
                <w:lang w:val="en-US"/>
              </w:rPr>
            </w:pPr>
            <w:r w:rsidRPr="004A2820">
              <w:rPr>
                <w:rFonts w:ascii="Open Sans Condensed" w:hAnsi="Open Sans Condensed" w:cs="Open Sans Condensed"/>
                <w:b/>
                <w:bCs/>
                <w:sz w:val="14"/>
                <w:szCs w:val="14"/>
                <w:lang w:val="en-US"/>
              </w:rPr>
              <w:t>Post</w:t>
            </w:r>
            <w:r w:rsidRPr="004A2820">
              <w:rPr>
                <w:rFonts w:ascii="Cambria Math" w:hAnsi="Cambria Math" w:cs="Cambria Math"/>
                <w:b/>
                <w:bCs/>
                <w:sz w:val="14"/>
                <w:szCs w:val="14"/>
                <w:lang w:val="en-US"/>
              </w:rPr>
              <w:t>‑</w:t>
            </w:r>
            <w:r w:rsidRPr="004A2820">
              <w:rPr>
                <w:rFonts w:ascii="Open Sans Condensed" w:hAnsi="Open Sans Condensed" w:cs="Open Sans Condensed"/>
                <w:b/>
                <w:bCs/>
                <w:sz w:val="14"/>
                <w:szCs w:val="14"/>
                <w:lang w:val="en-US"/>
              </w:rPr>
              <w:t>employment benefits</w:t>
            </w:r>
          </w:p>
        </w:tc>
        <w:tc>
          <w:tcPr>
            <w:tcW w:w="1496" w:type="dxa"/>
            <w:gridSpan w:val="2"/>
            <w:vAlign w:val="center"/>
          </w:tcPr>
          <w:p w14:paraId="3BDA94D7" w14:textId="6B125B3D" w:rsidR="004A2820" w:rsidRPr="004A2820" w:rsidRDefault="004A2820" w:rsidP="004A2820">
            <w:pPr>
              <w:spacing w:before="60" w:after="60"/>
              <w:jc w:val="center"/>
              <w:rPr>
                <w:rFonts w:ascii="Open Sans Condensed" w:hAnsi="Open Sans Condensed" w:cs="Open Sans Condensed"/>
                <w:b/>
                <w:bCs/>
                <w:sz w:val="14"/>
                <w:szCs w:val="14"/>
                <w:lang w:val="en-US"/>
              </w:rPr>
            </w:pPr>
            <w:r w:rsidRPr="004A2820">
              <w:rPr>
                <w:rFonts w:ascii="Open Sans Condensed" w:hAnsi="Open Sans Condensed" w:cs="Open Sans Condensed"/>
                <w:b/>
                <w:bCs/>
                <w:sz w:val="14"/>
                <w:szCs w:val="14"/>
                <w:lang w:val="en-US"/>
              </w:rPr>
              <w:t>Other long</w:t>
            </w:r>
            <w:r w:rsidRPr="004A2820">
              <w:rPr>
                <w:rFonts w:ascii="Cambria Math" w:hAnsi="Cambria Math" w:cs="Cambria Math"/>
                <w:b/>
                <w:bCs/>
                <w:sz w:val="14"/>
                <w:szCs w:val="14"/>
                <w:lang w:val="en-US"/>
              </w:rPr>
              <w:t>‑</w:t>
            </w:r>
            <w:r w:rsidRPr="004A2820">
              <w:rPr>
                <w:rFonts w:ascii="Open Sans Condensed" w:hAnsi="Open Sans Condensed" w:cs="Open Sans Condensed"/>
                <w:b/>
                <w:bCs/>
                <w:sz w:val="14"/>
                <w:szCs w:val="14"/>
                <w:lang w:val="en-US"/>
              </w:rPr>
              <w:t>term benefits</w:t>
            </w:r>
          </w:p>
        </w:tc>
        <w:tc>
          <w:tcPr>
            <w:tcW w:w="948" w:type="dxa"/>
            <w:vAlign w:val="center"/>
          </w:tcPr>
          <w:p w14:paraId="4B8CDE69" w14:textId="27F89C47" w:rsidR="004A2820" w:rsidRPr="004A2820" w:rsidRDefault="004A2820" w:rsidP="004A2820">
            <w:pPr>
              <w:spacing w:before="60" w:after="60"/>
              <w:jc w:val="right"/>
              <w:rPr>
                <w:rFonts w:ascii="Open Sans Condensed" w:hAnsi="Open Sans Condensed" w:cs="Open Sans Condensed"/>
                <w:b/>
                <w:bCs/>
                <w:sz w:val="14"/>
                <w:szCs w:val="14"/>
                <w:lang w:val="en-US"/>
              </w:rPr>
            </w:pPr>
            <w:r w:rsidRPr="004A2820">
              <w:rPr>
                <w:rFonts w:ascii="Open Sans Condensed" w:hAnsi="Open Sans Condensed" w:cs="Open Sans Condensed"/>
                <w:b/>
                <w:bCs/>
                <w:sz w:val="14"/>
                <w:szCs w:val="14"/>
                <w:lang w:val="en-US"/>
              </w:rPr>
              <w:t>Termination benefits</w:t>
            </w:r>
          </w:p>
        </w:tc>
        <w:tc>
          <w:tcPr>
            <w:tcW w:w="1149" w:type="dxa"/>
            <w:vAlign w:val="center"/>
          </w:tcPr>
          <w:p w14:paraId="763D47F8" w14:textId="100E9D09" w:rsidR="004A2820" w:rsidRPr="004A2820" w:rsidRDefault="004A2820" w:rsidP="004A2820">
            <w:pPr>
              <w:spacing w:before="60" w:after="60"/>
              <w:jc w:val="right"/>
              <w:rPr>
                <w:rFonts w:ascii="Open Sans Condensed" w:hAnsi="Open Sans Condensed" w:cs="Open Sans Condensed"/>
                <w:b/>
                <w:bCs/>
                <w:sz w:val="14"/>
                <w:szCs w:val="14"/>
                <w:lang w:val="en-US"/>
              </w:rPr>
            </w:pPr>
            <w:r w:rsidRPr="004A2820">
              <w:rPr>
                <w:rFonts w:ascii="Open Sans Condensed" w:hAnsi="Open Sans Condensed" w:cs="Open Sans Condensed"/>
                <w:b/>
                <w:bCs/>
                <w:sz w:val="14"/>
                <w:szCs w:val="14"/>
                <w:lang w:val="en-US"/>
              </w:rPr>
              <w:t>Total remuneration</w:t>
            </w:r>
          </w:p>
        </w:tc>
      </w:tr>
      <w:tr w:rsidR="007C0CD4" w:rsidRPr="004A2820" w14:paraId="2B880A85" w14:textId="77777777" w:rsidTr="00E158AF">
        <w:trPr>
          <w:tblHeader/>
        </w:trPr>
        <w:tc>
          <w:tcPr>
            <w:tcW w:w="985" w:type="dxa"/>
          </w:tcPr>
          <w:p w14:paraId="7A37E063" w14:textId="77777777" w:rsidR="00A13B15" w:rsidRPr="004A2820" w:rsidRDefault="00A13B15" w:rsidP="00E83BF7">
            <w:pPr>
              <w:spacing w:before="60" w:after="60"/>
              <w:rPr>
                <w:rFonts w:ascii="Open Sans Condensed" w:hAnsi="Open Sans Condensed" w:cs="Open Sans Condensed"/>
                <w:b/>
                <w:bCs/>
                <w:sz w:val="14"/>
                <w:szCs w:val="14"/>
                <w:lang w:val="en-US"/>
              </w:rPr>
            </w:pPr>
            <w:r w:rsidRPr="004A2820">
              <w:rPr>
                <w:rFonts w:ascii="Open Sans Condensed" w:hAnsi="Open Sans Condensed" w:cs="Open Sans Condensed"/>
                <w:b/>
                <w:bCs/>
                <w:sz w:val="14"/>
                <w:szCs w:val="14"/>
                <w:lang w:val="en-US"/>
              </w:rPr>
              <w:t>Name</w:t>
            </w:r>
          </w:p>
        </w:tc>
        <w:tc>
          <w:tcPr>
            <w:tcW w:w="1170" w:type="dxa"/>
          </w:tcPr>
          <w:p w14:paraId="4CA827B5" w14:textId="77777777" w:rsidR="00A13B15" w:rsidRPr="004A2820" w:rsidRDefault="00A13B15" w:rsidP="00E83BF7">
            <w:pPr>
              <w:spacing w:before="60" w:after="60"/>
              <w:rPr>
                <w:rFonts w:ascii="Open Sans Condensed" w:hAnsi="Open Sans Condensed" w:cs="Open Sans Condensed"/>
                <w:b/>
                <w:bCs/>
                <w:sz w:val="14"/>
                <w:szCs w:val="14"/>
                <w:lang w:val="en-US"/>
              </w:rPr>
            </w:pPr>
            <w:r w:rsidRPr="004A2820">
              <w:rPr>
                <w:rFonts w:ascii="Open Sans Condensed" w:hAnsi="Open Sans Condensed" w:cs="Open Sans Condensed"/>
                <w:b/>
                <w:bCs/>
                <w:sz w:val="14"/>
                <w:szCs w:val="14"/>
                <w:lang w:val="en-US"/>
              </w:rPr>
              <w:t>Position title</w:t>
            </w:r>
          </w:p>
        </w:tc>
        <w:tc>
          <w:tcPr>
            <w:tcW w:w="630" w:type="dxa"/>
          </w:tcPr>
          <w:p w14:paraId="6A081A67" w14:textId="77777777" w:rsidR="00A13B15" w:rsidRPr="004A2820" w:rsidRDefault="00A13B15" w:rsidP="004A2820">
            <w:pPr>
              <w:spacing w:before="60" w:after="60"/>
              <w:jc w:val="right"/>
              <w:rPr>
                <w:rFonts w:ascii="Open Sans Condensed" w:hAnsi="Open Sans Condensed" w:cs="Open Sans Condensed"/>
                <w:b/>
                <w:bCs/>
                <w:sz w:val="14"/>
                <w:szCs w:val="14"/>
                <w:lang w:val="en-US"/>
              </w:rPr>
            </w:pPr>
            <w:r w:rsidRPr="004A2820">
              <w:rPr>
                <w:rFonts w:ascii="Open Sans Condensed" w:hAnsi="Open Sans Condensed" w:cs="Open Sans Condensed"/>
                <w:b/>
                <w:bCs/>
                <w:sz w:val="14"/>
                <w:szCs w:val="14"/>
                <w:lang w:val="en-US"/>
              </w:rPr>
              <w:t>Base salary</w:t>
            </w:r>
          </w:p>
        </w:tc>
        <w:tc>
          <w:tcPr>
            <w:tcW w:w="653" w:type="dxa"/>
          </w:tcPr>
          <w:p w14:paraId="53E9BE7A" w14:textId="77777777" w:rsidR="00A13B15" w:rsidRPr="004A2820" w:rsidRDefault="00A13B15" w:rsidP="004A2820">
            <w:pPr>
              <w:spacing w:before="60" w:after="60"/>
              <w:jc w:val="right"/>
              <w:rPr>
                <w:rFonts w:ascii="Open Sans Condensed" w:hAnsi="Open Sans Condensed" w:cs="Open Sans Condensed"/>
                <w:b/>
                <w:bCs/>
                <w:sz w:val="14"/>
                <w:szCs w:val="14"/>
                <w:lang w:val="en-US"/>
              </w:rPr>
            </w:pPr>
            <w:r w:rsidRPr="004A2820">
              <w:rPr>
                <w:rFonts w:ascii="Open Sans Condensed" w:hAnsi="Open Sans Condensed" w:cs="Open Sans Condensed"/>
                <w:b/>
                <w:bCs/>
                <w:sz w:val="14"/>
                <w:szCs w:val="14"/>
                <w:lang w:val="en-US"/>
              </w:rPr>
              <w:t>Bonuses</w:t>
            </w:r>
          </w:p>
        </w:tc>
        <w:tc>
          <w:tcPr>
            <w:tcW w:w="867" w:type="dxa"/>
          </w:tcPr>
          <w:p w14:paraId="493D3F16" w14:textId="52262B03" w:rsidR="00A13B15" w:rsidRPr="004A2820" w:rsidRDefault="00A13B15" w:rsidP="004A2820">
            <w:pPr>
              <w:spacing w:before="60" w:after="60"/>
              <w:jc w:val="right"/>
              <w:rPr>
                <w:rFonts w:ascii="Open Sans Condensed" w:hAnsi="Open Sans Condensed" w:cs="Open Sans Condensed"/>
                <w:b/>
                <w:bCs/>
                <w:sz w:val="14"/>
                <w:szCs w:val="14"/>
                <w:lang w:val="en-US"/>
              </w:rPr>
            </w:pPr>
            <w:r w:rsidRPr="004A2820">
              <w:rPr>
                <w:rFonts w:ascii="Open Sans Condensed" w:hAnsi="Open Sans Condensed" w:cs="Open Sans Condensed"/>
                <w:b/>
                <w:bCs/>
                <w:sz w:val="14"/>
                <w:szCs w:val="14"/>
                <w:lang w:val="en-US"/>
              </w:rPr>
              <w:t>Other</w:t>
            </w:r>
            <w:r w:rsidR="004A2820" w:rsidRPr="004A2820">
              <w:rPr>
                <w:rFonts w:ascii="Open Sans Condensed" w:hAnsi="Open Sans Condensed" w:cs="Open Sans Condensed"/>
                <w:b/>
                <w:bCs/>
                <w:sz w:val="14"/>
                <w:szCs w:val="14"/>
                <w:lang w:val="en-US"/>
              </w:rPr>
              <w:t xml:space="preserve"> benefits and allowances</w:t>
            </w:r>
          </w:p>
        </w:tc>
        <w:tc>
          <w:tcPr>
            <w:tcW w:w="1277" w:type="dxa"/>
          </w:tcPr>
          <w:p w14:paraId="4DAA16FE" w14:textId="06735DED" w:rsidR="00A13B15" w:rsidRPr="004A2820" w:rsidRDefault="004A2820" w:rsidP="004A2820">
            <w:pPr>
              <w:spacing w:before="60" w:after="60"/>
              <w:jc w:val="right"/>
              <w:rPr>
                <w:rFonts w:ascii="Open Sans Condensed" w:hAnsi="Open Sans Condensed" w:cs="Open Sans Condensed"/>
                <w:b/>
                <w:bCs/>
                <w:sz w:val="14"/>
                <w:szCs w:val="14"/>
                <w:lang w:val="en-US"/>
              </w:rPr>
            </w:pPr>
            <w:r w:rsidRPr="004A2820">
              <w:rPr>
                <w:rFonts w:ascii="Open Sans Condensed" w:hAnsi="Open Sans Condensed" w:cs="Open Sans Condensed"/>
                <w:b/>
                <w:bCs/>
                <w:sz w:val="14"/>
                <w:szCs w:val="14"/>
                <w:lang w:val="en-US"/>
              </w:rPr>
              <w:t>Superannuation contributions</w:t>
            </w:r>
          </w:p>
        </w:tc>
        <w:tc>
          <w:tcPr>
            <w:tcW w:w="683" w:type="dxa"/>
          </w:tcPr>
          <w:p w14:paraId="1140EC9D" w14:textId="1CD587E0" w:rsidR="00A13B15" w:rsidRPr="004A2820" w:rsidRDefault="004A2820" w:rsidP="004A2820">
            <w:pPr>
              <w:spacing w:before="60" w:after="60"/>
              <w:jc w:val="right"/>
              <w:rPr>
                <w:rFonts w:ascii="Open Sans Condensed" w:hAnsi="Open Sans Condensed" w:cs="Open Sans Condensed"/>
                <w:b/>
                <w:bCs/>
                <w:sz w:val="14"/>
                <w:szCs w:val="14"/>
                <w:lang w:val="en-US"/>
              </w:rPr>
            </w:pPr>
            <w:r w:rsidRPr="004A2820">
              <w:rPr>
                <w:rFonts w:ascii="Open Sans Condensed" w:hAnsi="Open Sans Condensed" w:cs="Open Sans Condensed"/>
                <w:b/>
                <w:bCs/>
                <w:sz w:val="14"/>
                <w:szCs w:val="14"/>
                <w:lang w:val="en-US"/>
              </w:rPr>
              <w:t>Long service leave</w:t>
            </w:r>
          </w:p>
        </w:tc>
        <w:tc>
          <w:tcPr>
            <w:tcW w:w="813" w:type="dxa"/>
          </w:tcPr>
          <w:p w14:paraId="02C1EA74" w14:textId="20CC0B14" w:rsidR="00A13B15" w:rsidRPr="004A2820" w:rsidRDefault="004A2820" w:rsidP="004A2820">
            <w:pPr>
              <w:spacing w:before="60" w:after="60"/>
              <w:jc w:val="right"/>
              <w:rPr>
                <w:rFonts w:ascii="Open Sans Condensed" w:hAnsi="Open Sans Condensed" w:cs="Open Sans Condensed"/>
                <w:b/>
                <w:bCs/>
                <w:sz w:val="14"/>
                <w:szCs w:val="14"/>
                <w:lang w:val="en-US"/>
              </w:rPr>
            </w:pPr>
            <w:r w:rsidRPr="004A2820">
              <w:rPr>
                <w:rFonts w:ascii="Open Sans Condensed" w:hAnsi="Open Sans Condensed" w:cs="Open Sans Condensed"/>
                <w:b/>
                <w:bCs/>
                <w:sz w:val="14"/>
                <w:szCs w:val="14"/>
                <w:lang w:val="en-US"/>
              </w:rPr>
              <w:t>Other long</w:t>
            </w:r>
            <w:r w:rsidRPr="004A2820">
              <w:rPr>
                <w:rFonts w:ascii="Cambria Math" w:hAnsi="Cambria Math" w:cs="Cambria Math"/>
                <w:b/>
                <w:bCs/>
                <w:sz w:val="14"/>
                <w:szCs w:val="14"/>
                <w:lang w:val="en-US"/>
              </w:rPr>
              <w:t>‑</w:t>
            </w:r>
            <w:r w:rsidRPr="004A2820">
              <w:rPr>
                <w:rFonts w:ascii="Open Sans Condensed" w:hAnsi="Open Sans Condensed" w:cs="Open Sans Condensed"/>
                <w:b/>
                <w:bCs/>
                <w:sz w:val="14"/>
                <w:szCs w:val="14"/>
                <w:lang w:val="en-US"/>
              </w:rPr>
              <w:t>term benefits</w:t>
            </w:r>
          </w:p>
        </w:tc>
        <w:tc>
          <w:tcPr>
            <w:tcW w:w="948" w:type="dxa"/>
          </w:tcPr>
          <w:p w14:paraId="644C0615" w14:textId="77777777" w:rsidR="00A13B15" w:rsidRPr="004A2820" w:rsidRDefault="00A13B15" w:rsidP="004A2820">
            <w:pPr>
              <w:spacing w:before="60" w:after="60"/>
              <w:jc w:val="right"/>
              <w:rPr>
                <w:rFonts w:ascii="Open Sans Condensed" w:hAnsi="Open Sans Condensed" w:cs="Open Sans Condensed"/>
                <w:b/>
                <w:bCs/>
                <w:sz w:val="14"/>
                <w:szCs w:val="14"/>
                <w:lang w:val="en-US"/>
              </w:rPr>
            </w:pPr>
          </w:p>
        </w:tc>
        <w:tc>
          <w:tcPr>
            <w:tcW w:w="1149" w:type="dxa"/>
          </w:tcPr>
          <w:p w14:paraId="53923856" w14:textId="77777777" w:rsidR="00A13B15" w:rsidRPr="004A2820" w:rsidRDefault="00A13B15" w:rsidP="004A2820">
            <w:pPr>
              <w:spacing w:before="60" w:after="60"/>
              <w:jc w:val="right"/>
              <w:rPr>
                <w:rFonts w:ascii="Open Sans Condensed" w:hAnsi="Open Sans Condensed" w:cs="Open Sans Condensed"/>
                <w:b/>
                <w:bCs/>
                <w:sz w:val="14"/>
                <w:szCs w:val="14"/>
                <w:lang w:val="en-US"/>
              </w:rPr>
            </w:pPr>
          </w:p>
        </w:tc>
      </w:tr>
      <w:tr w:rsidR="007C0CD4" w:rsidRPr="007C0CD4" w14:paraId="3812B8DF" w14:textId="77777777" w:rsidTr="00E158AF">
        <w:tc>
          <w:tcPr>
            <w:tcW w:w="985" w:type="dxa"/>
          </w:tcPr>
          <w:p w14:paraId="71B1BC44" w14:textId="77777777" w:rsidR="00A13B15" w:rsidRPr="007C0CD4" w:rsidRDefault="00A13B15" w:rsidP="00E83BF7">
            <w:pPr>
              <w:spacing w:before="60" w:after="60"/>
              <w:rPr>
                <w:rFonts w:cs="Open Sans"/>
                <w:sz w:val="14"/>
                <w:szCs w:val="14"/>
                <w:lang w:val="en-US"/>
              </w:rPr>
            </w:pPr>
            <w:r w:rsidRPr="007C0CD4">
              <w:rPr>
                <w:rFonts w:cs="Open Sans"/>
                <w:sz w:val="14"/>
                <w:szCs w:val="14"/>
                <w:lang w:val="en-US"/>
              </w:rPr>
              <w:t>Rosalind Croucher</w:t>
            </w:r>
          </w:p>
        </w:tc>
        <w:tc>
          <w:tcPr>
            <w:tcW w:w="1170" w:type="dxa"/>
          </w:tcPr>
          <w:p w14:paraId="4A907F9A" w14:textId="77777777" w:rsidR="00A13B15" w:rsidRPr="007C0CD4" w:rsidRDefault="00A13B15" w:rsidP="00E83BF7">
            <w:pPr>
              <w:spacing w:before="60" w:after="60"/>
              <w:rPr>
                <w:rFonts w:cs="Open Sans"/>
                <w:sz w:val="14"/>
                <w:szCs w:val="14"/>
                <w:lang w:val="en-US"/>
              </w:rPr>
            </w:pPr>
            <w:r w:rsidRPr="007C0CD4">
              <w:rPr>
                <w:rFonts w:cs="Open Sans"/>
                <w:sz w:val="14"/>
                <w:szCs w:val="14"/>
                <w:lang w:val="en-US"/>
              </w:rPr>
              <w:t>President</w:t>
            </w:r>
          </w:p>
        </w:tc>
        <w:tc>
          <w:tcPr>
            <w:tcW w:w="630" w:type="dxa"/>
          </w:tcPr>
          <w:p w14:paraId="247C1D60" w14:textId="77777777" w:rsidR="00A13B15" w:rsidRPr="007C0CD4" w:rsidRDefault="00A13B15" w:rsidP="004A2820">
            <w:pPr>
              <w:spacing w:before="60" w:after="60"/>
              <w:jc w:val="right"/>
              <w:rPr>
                <w:rFonts w:cs="Open Sans"/>
                <w:sz w:val="14"/>
                <w:szCs w:val="14"/>
                <w:lang w:val="en-US"/>
              </w:rPr>
            </w:pPr>
            <w:r w:rsidRPr="007C0CD4">
              <w:rPr>
                <w:rFonts w:cs="Open Sans"/>
                <w:sz w:val="14"/>
                <w:szCs w:val="14"/>
                <w:lang w:val="en-US"/>
              </w:rPr>
              <w:t>466,831</w:t>
            </w:r>
          </w:p>
        </w:tc>
        <w:tc>
          <w:tcPr>
            <w:tcW w:w="653" w:type="dxa"/>
          </w:tcPr>
          <w:p w14:paraId="487FAAF7" w14:textId="77777777" w:rsidR="00A13B15" w:rsidRPr="007C0CD4" w:rsidRDefault="00A13B15" w:rsidP="004A2820">
            <w:pPr>
              <w:spacing w:before="60" w:after="60"/>
              <w:jc w:val="right"/>
              <w:rPr>
                <w:rFonts w:cs="Open Sans"/>
                <w:sz w:val="14"/>
                <w:szCs w:val="14"/>
                <w:lang w:val="en-US"/>
              </w:rPr>
            </w:pPr>
          </w:p>
        </w:tc>
        <w:tc>
          <w:tcPr>
            <w:tcW w:w="867" w:type="dxa"/>
          </w:tcPr>
          <w:p w14:paraId="64CE9D52" w14:textId="77777777" w:rsidR="00A13B15" w:rsidRPr="007C0CD4" w:rsidRDefault="00A13B15" w:rsidP="004A2820">
            <w:pPr>
              <w:spacing w:before="60" w:after="60"/>
              <w:jc w:val="right"/>
              <w:rPr>
                <w:rFonts w:cs="Open Sans"/>
                <w:sz w:val="14"/>
                <w:szCs w:val="14"/>
                <w:lang w:val="en-US"/>
              </w:rPr>
            </w:pPr>
          </w:p>
        </w:tc>
        <w:tc>
          <w:tcPr>
            <w:tcW w:w="1277" w:type="dxa"/>
          </w:tcPr>
          <w:p w14:paraId="65763997" w14:textId="77777777" w:rsidR="00A13B15" w:rsidRPr="007C0CD4" w:rsidRDefault="00A13B15" w:rsidP="004A2820">
            <w:pPr>
              <w:spacing w:before="60" w:after="60"/>
              <w:jc w:val="right"/>
              <w:rPr>
                <w:rFonts w:cs="Open Sans"/>
                <w:sz w:val="14"/>
                <w:szCs w:val="14"/>
                <w:lang w:val="en-US"/>
              </w:rPr>
            </w:pPr>
            <w:r w:rsidRPr="007C0CD4">
              <w:rPr>
                <w:rFonts w:cs="Open Sans"/>
                <w:sz w:val="14"/>
                <w:szCs w:val="14"/>
                <w:lang w:val="en-US"/>
              </w:rPr>
              <w:t>21,003</w:t>
            </w:r>
          </w:p>
        </w:tc>
        <w:tc>
          <w:tcPr>
            <w:tcW w:w="683" w:type="dxa"/>
          </w:tcPr>
          <w:p w14:paraId="038C37CA" w14:textId="77777777" w:rsidR="00A13B15" w:rsidRPr="007C0CD4" w:rsidRDefault="00A13B15" w:rsidP="004A2820">
            <w:pPr>
              <w:spacing w:before="60" w:after="60"/>
              <w:jc w:val="right"/>
              <w:rPr>
                <w:rFonts w:cs="Open Sans"/>
                <w:sz w:val="14"/>
                <w:szCs w:val="14"/>
                <w:lang w:val="en-US"/>
              </w:rPr>
            </w:pPr>
            <w:r w:rsidRPr="007C0CD4">
              <w:rPr>
                <w:rFonts w:cs="Open Sans"/>
                <w:sz w:val="14"/>
                <w:szCs w:val="14"/>
                <w:lang w:val="en-US"/>
              </w:rPr>
              <w:t>11,333</w:t>
            </w:r>
          </w:p>
        </w:tc>
        <w:tc>
          <w:tcPr>
            <w:tcW w:w="813" w:type="dxa"/>
          </w:tcPr>
          <w:p w14:paraId="3545035F" w14:textId="77777777" w:rsidR="00A13B15" w:rsidRPr="007C0CD4" w:rsidRDefault="00A13B15" w:rsidP="004A2820">
            <w:pPr>
              <w:spacing w:before="60" w:after="60"/>
              <w:jc w:val="right"/>
              <w:rPr>
                <w:rFonts w:cs="Open Sans"/>
                <w:sz w:val="14"/>
                <w:szCs w:val="14"/>
                <w:lang w:val="en-US"/>
              </w:rPr>
            </w:pPr>
          </w:p>
        </w:tc>
        <w:tc>
          <w:tcPr>
            <w:tcW w:w="948" w:type="dxa"/>
          </w:tcPr>
          <w:p w14:paraId="339F15D3" w14:textId="77777777" w:rsidR="00A13B15" w:rsidRPr="007C0CD4" w:rsidRDefault="00A13B15" w:rsidP="004A2820">
            <w:pPr>
              <w:spacing w:before="60" w:after="60"/>
              <w:jc w:val="right"/>
              <w:rPr>
                <w:rFonts w:cs="Open Sans"/>
                <w:sz w:val="14"/>
                <w:szCs w:val="14"/>
                <w:lang w:val="en-US"/>
              </w:rPr>
            </w:pPr>
          </w:p>
        </w:tc>
        <w:tc>
          <w:tcPr>
            <w:tcW w:w="1149" w:type="dxa"/>
          </w:tcPr>
          <w:p w14:paraId="79150FF9" w14:textId="77777777" w:rsidR="00A13B15" w:rsidRPr="007C0CD4" w:rsidRDefault="00A13B15" w:rsidP="004A2820">
            <w:pPr>
              <w:spacing w:before="60" w:after="60"/>
              <w:jc w:val="right"/>
              <w:rPr>
                <w:rFonts w:cs="Open Sans"/>
                <w:sz w:val="14"/>
                <w:szCs w:val="14"/>
                <w:lang w:val="en-US"/>
              </w:rPr>
            </w:pPr>
            <w:r w:rsidRPr="007C0CD4">
              <w:rPr>
                <w:rFonts w:cs="Open Sans"/>
                <w:sz w:val="14"/>
                <w:szCs w:val="14"/>
                <w:lang w:val="en-US"/>
              </w:rPr>
              <w:t>499,166</w:t>
            </w:r>
          </w:p>
        </w:tc>
      </w:tr>
      <w:tr w:rsidR="007C0CD4" w:rsidRPr="007C0CD4" w14:paraId="699F5E04" w14:textId="77777777" w:rsidTr="00E158AF">
        <w:tc>
          <w:tcPr>
            <w:tcW w:w="985" w:type="dxa"/>
          </w:tcPr>
          <w:p w14:paraId="414B0EC4" w14:textId="77777777" w:rsidR="00A13B15" w:rsidRPr="007C0CD4" w:rsidRDefault="00A13B15" w:rsidP="00E83BF7">
            <w:pPr>
              <w:spacing w:before="60" w:after="60"/>
              <w:rPr>
                <w:rFonts w:cs="Open Sans"/>
                <w:sz w:val="14"/>
                <w:szCs w:val="14"/>
                <w:lang w:val="en-US"/>
              </w:rPr>
            </w:pPr>
            <w:r w:rsidRPr="007C0CD4">
              <w:rPr>
                <w:rFonts w:cs="Open Sans"/>
                <w:sz w:val="14"/>
                <w:szCs w:val="14"/>
                <w:lang w:val="en-US"/>
              </w:rPr>
              <w:t>June Oscar</w:t>
            </w:r>
          </w:p>
        </w:tc>
        <w:tc>
          <w:tcPr>
            <w:tcW w:w="1170" w:type="dxa"/>
          </w:tcPr>
          <w:p w14:paraId="7782412D" w14:textId="77777777" w:rsidR="00A13B15" w:rsidRPr="007C0CD4" w:rsidRDefault="00A13B15" w:rsidP="00E83BF7">
            <w:pPr>
              <w:spacing w:before="60" w:after="60"/>
              <w:rPr>
                <w:rFonts w:cs="Open Sans"/>
                <w:sz w:val="14"/>
                <w:szCs w:val="14"/>
                <w:lang w:val="en-US"/>
              </w:rPr>
            </w:pPr>
            <w:r w:rsidRPr="007C0CD4">
              <w:rPr>
                <w:rFonts w:cs="Open Sans"/>
                <w:sz w:val="14"/>
                <w:szCs w:val="14"/>
                <w:lang w:val="en-US"/>
              </w:rPr>
              <w:t>Aboriginal and Torres Strait Islander Social Justice Commissioner</w:t>
            </w:r>
          </w:p>
        </w:tc>
        <w:tc>
          <w:tcPr>
            <w:tcW w:w="630" w:type="dxa"/>
          </w:tcPr>
          <w:p w14:paraId="5B0B6298" w14:textId="77777777" w:rsidR="00A13B15" w:rsidRPr="007C0CD4" w:rsidRDefault="00A13B15" w:rsidP="004A2820">
            <w:pPr>
              <w:spacing w:before="60" w:after="60"/>
              <w:jc w:val="right"/>
              <w:rPr>
                <w:rFonts w:cs="Open Sans"/>
                <w:sz w:val="14"/>
                <w:szCs w:val="14"/>
                <w:lang w:val="en-US"/>
              </w:rPr>
            </w:pPr>
            <w:r w:rsidRPr="007C0CD4">
              <w:rPr>
                <w:rFonts w:cs="Open Sans"/>
                <w:sz w:val="14"/>
                <w:szCs w:val="14"/>
                <w:lang w:val="en-US"/>
              </w:rPr>
              <w:t>315,610</w:t>
            </w:r>
          </w:p>
        </w:tc>
        <w:tc>
          <w:tcPr>
            <w:tcW w:w="653" w:type="dxa"/>
          </w:tcPr>
          <w:p w14:paraId="5ED235D0" w14:textId="77777777" w:rsidR="00A13B15" w:rsidRPr="007C0CD4" w:rsidRDefault="00A13B15" w:rsidP="004A2820">
            <w:pPr>
              <w:spacing w:before="60" w:after="60"/>
              <w:jc w:val="right"/>
              <w:rPr>
                <w:rFonts w:cs="Open Sans"/>
                <w:sz w:val="14"/>
                <w:szCs w:val="14"/>
                <w:lang w:val="en-US"/>
              </w:rPr>
            </w:pPr>
          </w:p>
        </w:tc>
        <w:tc>
          <w:tcPr>
            <w:tcW w:w="867" w:type="dxa"/>
          </w:tcPr>
          <w:p w14:paraId="4167492D" w14:textId="77777777" w:rsidR="00A13B15" w:rsidRPr="007C0CD4" w:rsidRDefault="00A13B15" w:rsidP="004A2820">
            <w:pPr>
              <w:spacing w:before="60" w:after="60"/>
              <w:jc w:val="right"/>
              <w:rPr>
                <w:rFonts w:cs="Open Sans"/>
                <w:sz w:val="14"/>
                <w:szCs w:val="14"/>
                <w:lang w:val="en-US"/>
              </w:rPr>
            </w:pPr>
            <w:r w:rsidRPr="007C0CD4">
              <w:rPr>
                <w:rFonts w:cs="Open Sans"/>
                <w:sz w:val="14"/>
                <w:szCs w:val="14"/>
                <w:lang w:val="en-US"/>
              </w:rPr>
              <w:t>40,000</w:t>
            </w:r>
          </w:p>
        </w:tc>
        <w:tc>
          <w:tcPr>
            <w:tcW w:w="1277" w:type="dxa"/>
          </w:tcPr>
          <w:p w14:paraId="326F0A4E" w14:textId="77777777" w:rsidR="00A13B15" w:rsidRPr="007C0CD4" w:rsidRDefault="00A13B15" w:rsidP="004A2820">
            <w:pPr>
              <w:spacing w:before="60" w:after="60"/>
              <w:jc w:val="right"/>
              <w:rPr>
                <w:rFonts w:cs="Open Sans"/>
                <w:sz w:val="14"/>
                <w:szCs w:val="14"/>
                <w:lang w:val="en-US"/>
              </w:rPr>
            </w:pPr>
            <w:r w:rsidRPr="007C0CD4">
              <w:rPr>
                <w:rFonts w:cs="Open Sans"/>
                <w:sz w:val="14"/>
                <w:szCs w:val="14"/>
                <w:lang w:val="en-US"/>
              </w:rPr>
              <w:t>21,003</w:t>
            </w:r>
          </w:p>
        </w:tc>
        <w:tc>
          <w:tcPr>
            <w:tcW w:w="683" w:type="dxa"/>
          </w:tcPr>
          <w:p w14:paraId="68EB2CB3" w14:textId="77777777" w:rsidR="00A13B15" w:rsidRPr="007C0CD4" w:rsidRDefault="00A13B15" w:rsidP="004A2820">
            <w:pPr>
              <w:spacing w:before="60" w:after="60"/>
              <w:jc w:val="right"/>
              <w:rPr>
                <w:rFonts w:cs="Open Sans"/>
                <w:sz w:val="14"/>
                <w:szCs w:val="14"/>
                <w:lang w:val="en-US"/>
              </w:rPr>
            </w:pPr>
            <w:r w:rsidRPr="007C0CD4">
              <w:rPr>
                <w:rFonts w:cs="Open Sans"/>
                <w:sz w:val="14"/>
                <w:szCs w:val="14"/>
                <w:lang w:val="en-US"/>
              </w:rPr>
              <w:t>8,736</w:t>
            </w:r>
          </w:p>
        </w:tc>
        <w:tc>
          <w:tcPr>
            <w:tcW w:w="813" w:type="dxa"/>
          </w:tcPr>
          <w:p w14:paraId="211EAB1E" w14:textId="77777777" w:rsidR="00A13B15" w:rsidRPr="007C0CD4" w:rsidRDefault="00A13B15" w:rsidP="004A2820">
            <w:pPr>
              <w:spacing w:before="60" w:after="60"/>
              <w:jc w:val="right"/>
              <w:rPr>
                <w:rFonts w:cs="Open Sans"/>
                <w:sz w:val="14"/>
                <w:szCs w:val="14"/>
                <w:lang w:val="en-US"/>
              </w:rPr>
            </w:pPr>
          </w:p>
        </w:tc>
        <w:tc>
          <w:tcPr>
            <w:tcW w:w="948" w:type="dxa"/>
          </w:tcPr>
          <w:p w14:paraId="30975A71" w14:textId="77777777" w:rsidR="00A13B15" w:rsidRPr="007C0CD4" w:rsidRDefault="00A13B15" w:rsidP="004A2820">
            <w:pPr>
              <w:spacing w:before="60" w:after="60"/>
              <w:jc w:val="right"/>
              <w:rPr>
                <w:rFonts w:cs="Open Sans"/>
                <w:sz w:val="14"/>
                <w:szCs w:val="14"/>
                <w:lang w:val="en-US"/>
              </w:rPr>
            </w:pPr>
          </w:p>
        </w:tc>
        <w:tc>
          <w:tcPr>
            <w:tcW w:w="1149" w:type="dxa"/>
          </w:tcPr>
          <w:p w14:paraId="397571E6" w14:textId="77777777" w:rsidR="00A13B15" w:rsidRPr="007C0CD4" w:rsidRDefault="00A13B15" w:rsidP="004A2820">
            <w:pPr>
              <w:spacing w:before="60" w:after="60"/>
              <w:jc w:val="right"/>
              <w:rPr>
                <w:rFonts w:cs="Open Sans"/>
                <w:sz w:val="14"/>
                <w:szCs w:val="14"/>
                <w:lang w:val="en-US"/>
              </w:rPr>
            </w:pPr>
            <w:r w:rsidRPr="007C0CD4">
              <w:rPr>
                <w:rFonts w:cs="Open Sans"/>
                <w:sz w:val="14"/>
                <w:szCs w:val="14"/>
                <w:lang w:val="en-US"/>
              </w:rPr>
              <w:t>385,349</w:t>
            </w:r>
          </w:p>
        </w:tc>
      </w:tr>
      <w:tr w:rsidR="007C0CD4" w:rsidRPr="007C0CD4" w14:paraId="3184D05D" w14:textId="77777777" w:rsidTr="00E158AF">
        <w:tc>
          <w:tcPr>
            <w:tcW w:w="985" w:type="dxa"/>
          </w:tcPr>
          <w:p w14:paraId="21E6BB03" w14:textId="77777777" w:rsidR="00A13B15" w:rsidRPr="007C0CD4" w:rsidRDefault="00A13B15" w:rsidP="00E83BF7">
            <w:pPr>
              <w:spacing w:before="60" w:after="60"/>
              <w:rPr>
                <w:rFonts w:cs="Open Sans"/>
                <w:sz w:val="14"/>
                <w:szCs w:val="14"/>
                <w:lang w:val="en-US"/>
              </w:rPr>
            </w:pPr>
            <w:r w:rsidRPr="007C0CD4">
              <w:rPr>
                <w:rFonts w:cs="Open Sans"/>
                <w:sz w:val="14"/>
                <w:szCs w:val="14"/>
                <w:lang w:val="en-US"/>
              </w:rPr>
              <w:t>Kay Patterson</w:t>
            </w:r>
          </w:p>
        </w:tc>
        <w:tc>
          <w:tcPr>
            <w:tcW w:w="1170" w:type="dxa"/>
          </w:tcPr>
          <w:p w14:paraId="2BA129B9" w14:textId="77777777" w:rsidR="00A13B15" w:rsidRPr="007C0CD4" w:rsidRDefault="00A13B15" w:rsidP="00E83BF7">
            <w:pPr>
              <w:spacing w:before="60" w:after="60"/>
              <w:rPr>
                <w:rFonts w:cs="Open Sans"/>
                <w:sz w:val="14"/>
                <w:szCs w:val="14"/>
                <w:lang w:val="en-US"/>
              </w:rPr>
            </w:pPr>
            <w:r w:rsidRPr="007C0CD4">
              <w:rPr>
                <w:rFonts w:cs="Open Sans"/>
                <w:sz w:val="14"/>
                <w:szCs w:val="14"/>
                <w:lang w:val="en-US"/>
              </w:rPr>
              <w:t>Age Discrimination Commissioner</w:t>
            </w:r>
          </w:p>
        </w:tc>
        <w:tc>
          <w:tcPr>
            <w:tcW w:w="630" w:type="dxa"/>
          </w:tcPr>
          <w:p w14:paraId="60CA6A8F" w14:textId="77777777" w:rsidR="00A13B15" w:rsidRPr="007C0CD4" w:rsidRDefault="00A13B15" w:rsidP="004A2820">
            <w:pPr>
              <w:spacing w:before="60" w:after="60"/>
              <w:jc w:val="right"/>
              <w:rPr>
                <w:rFonts w:cs="Open Sans"/>
                <w:sz w:val="14"/>
                <w:szCs w:val="14"/>
                <w:lang w:val="en-US"/>
              </w:rPr>
            </w:pPr>
            <w:r w:rsidRPr="007C0CD4">
              <w:rPr>
                <w:rFonts w:cs="Open Sans"/>
                <w:sz w:val="14"/>
                <w:szCs w:val="14"/>
                <w:lang w:val="en-US"/>
              </w:rPr>
              <w:t>340,764</w:t>
            </w:r>
          </w:p>
        </w:tc>
        <w:tc>
          <w:tcPr>
            <w:tcW w:w="653" w:type="dxa"/>
          </w:tcPr>
          <w:p w14:paraId="5066CD4F" w14:textId="77777777" w:rsidR="00A13B15" w:rsidRPr="007C0CD4" w:rsidRDefault="00A13B15" w:rsidP="004A2820">
            <w:pPr>
              <w:spacing w:before="60" w:after="60"/>
              <w:jc w:val="right"/>
              <w:rPr>
                <w:rFonts w:cs="Open Sans"/>
                <w:sz w:val="14"/>
                <w:szCs w:val="14"/>
                <w:lang w:val="en-US"/>
              </w:rPr>
            </w:pPr>
          </w:p>
        </w:tc>
        <w:tc>
          <w:tcPr>
            <w:tcW w:w="867" w:type="dxa"/>
          </w:tcPr>
          <w:p w14:paraId="12DF35FB" w14:textId="77777777" w:rsidR="00A13B15" w:rsidRPr="007C0CD4" w:rsidRDefault="00A13B15" w:rsidP="004A2820">
            <w:pPr>
              <w:spacing w:before="60" w:after="60"/>
              <w:jc w:val="right"/>
              <w:rPr>
                <w:rFonts w:cs="Open Sans"/>
                <w:sz w:val="14"/>
                <w:szCs w:val="14"/>
                <w:lang w:val="en-US"/>
              </w:rPr>
            </w:pPr>
          </w:p>
        </w:tc>
        <w:tc>
          <w:tcPr>
            <w:tcW w:w="1277" w:type="dxa"/>
          </w:tcPr>
          <w:p w14:paraId="18268F57" w14:textId="77777777" w:rsidR="00A13B15" w:rsidRPr="007C0CD4" w:rsidRDefault="00A13B15" w:rsidP="004A2820">
            <w:pPr>
              <w:spacing w:before="60" w:after="60"/>
              <w:jc w:val="right"/>
              <w:rPr>
                <w:rFonts w:cs="Open Sans"/>
                <w:sz w:val="14"/>
                <w:szCs w:val="14"/>
                <w:lang w:val="en-US"/>
              </w:rPr>
            </w:pPr>
            <w:r w:rsidRPr="007C0CD4">
              <w:rPr>
                <w:rFonts w:cs="Open Sans"/>
                <w:sz w:val="14"/>
                <w:szCs w:val="14"/>
                <w:lang w:val="en-US"/>
              </w:rPr>
              <w:t>21,003</w:t>
            </w:r>
          </w:p>
        </w:tc>
        <w:tc>
          <w:tcPr>
            <w:tcW w:w="683" w:type="dxa"/>
          </w:tcPr>
          <w:p w14:paraId="1A55B614" w14:textId="77777777" w:rsidR="00A13B15" w:rsidRPr="007C0CD4" w:rsidRDefault="00A13B15" w:rsidP="004A2820">
            <w:pPr>
              <w:spacing w:before="60" w:after="60"/>
              <w:jc w:val="right"/>
              <w:rPr>
                <w:rFonts w:cs="Open Sans"/>
                <w:sz w:val="14"/>
                <w:szCs w:val="14"/>
                <w:lang w:val="en-US"/>
              </w:rPr>
            </w:pPr>
            <w:r w:rsidRPr="007C0CD4">
              <w:rPr>
                <w:rFonts w:cs="Open Sans"/>
                <w:sz w:val="14"/>
                <w:szCs w:val="14"/>
                <w:lang w:val="en-US"/>
              </w:rPr>
              <w:t>8,847</w:t>
            </w:r>
          </w:p>
        </w:tc>
        <w:tc>
          <w:tcPr>
            <w:tcW w:w="813" w:type="dxa"/>
          </w:tcPr>
          <w:p w14:paraId="6536DCF4" w14:textId="77777777" w:rsidR="00A13B15" w:rsidRPr="007C0CD4" w:rsidRDefault="00A13B15" w:rsidP="004A2820">
            <w:pPr>
              <w:spacing w:before="60" w:after="60"/>
              <w:jc w:val="right"/>
              <w:rPr>
                <w:rFonts w:cs="Open Sans"/>
                <w:sz w:val="14"/>
                <w:szCs w:val="14"/>
                <w:lang w:val="en-US"/>
              </w:rPr>
            </w:pPr>
          </w:p>
        </w:tc>
        <w:tc>
          <w:tcPr>
            <w:tcW w:w="948" w:type="dxa"/>
          </w:tcPr>
          <w:p w14:paraId="04C7659E" w14:textId="77777777" w:rsidR="00A13B15" w:rsidRPr="007C0CD4" w:rsidRDefault="00A13B15" w:rsidP="004A2820">
            <w:pPr>
              <w:spacing w:before="60" w:after="60"/>
              <w:jc w:val="right"/>
              <w:rPr>
                <w:rFonts w:cs="Open Sans"/>
                <w:sz w:val="14"/>
                <w:szCs w:val="14"/>
                <w:lang w:val="en-US"/>
              </w:rPr>
            </w:pPr>
          </w:p>
        </w:tc>
        <w:tc>
          <w:tcPr>
            <w:tcW w:w="1149" w:type="dxa"/>
          </w:tcPr>
          <w:p w14:paraId="7092243B" w14:textId="77777777" w:rsidR="00A13B15" w:rsidRPr="007C0CD4" w:rsidRDefault="00A13B15" w:rsidP="004A2820">
            <w:pPr>
              <w:spacing w:before="60" w:after="60"/>
              <w:jc w:val="right"/>
              <w:rPr>
                <w:rFonts w:cs="Open Sans"/>
                <w:sz w:val="14"/>
                <w:szCs w:val="14"/>
                <w:lang w:val="en-US"/>
              </w:rPr>
            </w:pPr>
            <w:r w:rsidRPr="007C0CD4">
              <w:rPr>
                <w:rFonts w:cs="Open Sans"/>
                <w:sz w:val="14"/>
                <w:szCs w:val="14"/>
                <w:lang w:val="en-US"/>
              </w:rPr>
              <w:t>370,614</w:t>
            </w:r>
          </w:p>
        </w:tc>
      </w:tr>
      <w:tr w:rsidR="007C0CD4" w:rsidRPr="007C0CD4" w14:paraId="2934332B" w14:textId="77777777" w:rsidTr="00E158AF">
        <w:tc>
          <w:tcPr>
            <w:tcW w:w="985" w:type="dxa"/>
          </w:tcPr>
          <w:p w14:paraId="4F3A4D09" w14:textId="77777777" w:rsidR="00A13B15" w:rsidRPr="007C0CD4" w:rsidRDefault="00A13B15" w:rsidP="00E83BF7">
            <w:pPr>
              <w:spacing w:before="60" w:after="60"/>
              <w:rPr>
                <w:rFonts w:cs="Open Sans"/>
                <w:sz w:val="14"/>
                <w:szCs w:val="14"/>
                <w:lang w:val="en-US"/>
              </w:rPr>
            </w:pPr>
            <w:r w:rsidRPr="007C0CD4">
              <w:rPr>
                <w:rFonts w:cs="Open Sans"/>
                <w:sz w:val="14"/>
                <w:szCs w:val="14"/>
                <w:lang w:val="en-US"/>
              </w:rPr>
              <w:t>Ben Gauntlett</w:t>
            </w:r>
          </w:p>
        </w:tc>
        <w:tc>
          <w:tcPr>
            <w:tcW w:w="1170" w:type="dxa"/>
          </w:tcPr>
          <w:p w14:paraId="0AAA3687" w14:textId="77777777" w:rsidR="00A13B15" w:rsidRPr="007C0CD4" w:rsidRDefault="00A13B15" w:rsidP="00E83BF7">
            <w:pPr>
              <w:spacing w:before="60" w:after="60"/>
              <w:rPr>
                <w:rFonts w:cs="Open Sans"/>
                <w:sz w:val="14"/>
                <w:szCs w:val="14"/>
                <w:lang w:val="en-US"/>
              </w:rPr>
            </w:pPr>
            <w:r w:rsidRPr="007C0CD4">
              <w:rPr>
                <w:rFonts w:cs="Open Sans"/>
                <w:sz w:val="14"/>
                <w:szCs w:val="14"/>
                <w:lang w:val="en-US"/>
              </w:rPr>
              <w:t>Disability Discrimination Commissioner</w:t>
            </w:r>
          </w:p>
        </w:tc>
        <w:tc>
          <w:tcPr>
            <w:tcW w:w="630" w:type="dxa"/>
          </w:tcPr>
          <w:p w14:paraId="3EFA8DDE" w14:textId="77777777" w:rsidR="00A13B15" w:rsidRPr="007C0CD4" w:rsidRDefault="00A13B15" w:rsidP="004A2820">
            <w:pPr>
              <w:spacing w:before="60" w:after="60"/>
              <w:jc w:val="right"/>
              <w:rPr>
                <w:rFonts w:cs="Open Sans"/>
                <w:sz w:val="14"/>
                <w:szCs w:val="14"/>
                <w:lang w:val="en-US"/>
              </w:rPr>
            </w:pPr>
            <w:r w:rsidRPr="007C0CD4">
              <w:rPr>
                <w:rFonts w:cs="Open Sans"/>
                <w:sz w:val="14"/>
                <w:szCs w:val="14"/>
                <w:lang w:val="en-US"/>
              </w:rPr>
              <w:t>352,727</w:t>
            </w:r>
          </w:p>
        </w:tc>
        <w:tc>
          <w:tcPr>
            <w:tcW w:w="653" w:type="dxa"/>
          </w:tcPr>
          <w:p w14:paraId="2D2159A9" w14:textId="77777777" w:rsidR="00A13B15" w:rsidRPr="007C0CD4" w:rsidRDefault="00A13B15" w:rsidP="004A2820">
            <w:pPr>
              <w:spacing w:before="60" w:after="60"/>
              <w:jc w:val="right"/>
              <w:rPr>
                <w:rFonts w:cs="Open Sans"/>
                <w:sz w:val="14"/>
                <w:szCs w:val="14"/>
                <w:lang w:val="en-US"/>
              </w:rPr>
            </w:pPr>
          </w:p>
        </w:tc>
        <w:tc>
          <w:tcPr>
            <w:tcW w:w="867" w:type="dxa"/>
          </w:tcPr>
          <w:p w14:paraId="73798454" w14:textId="77777777" w:rsidR="00A13B15" w:rsidRPr="007C0CD4" w:rsidRDefault="00A13B15" w:rsidP="004A2820">
            <w:pPr>
              <w:spacing w:before="60" w:after="60"/>
              <w:jc w:val="right"/>
              <w:rPr>
                <w:rFonts w:cs="Open Sans"/>
                <w:sz w:val="14"/>
                <w:szCs w:val="14"/>
                <w:lang w:val="en-US"/>
              </w:rPr>
            </w:pPr>
            <w:r w:rsidRPr="007C0CD4">
              <w:rPr>
                <w:rFonts w:cs="Open Sans"/>
                <w:sz w:val="14"/>
                <w:szCs w:val="14"/>
                <w:lang w:val="en-US"/>
              </w:rPr>
              <w:t>15,399</w:t>
            </w:r>
          </w:p>
        </w:tc>
        <w:tc>
          <w:tcPr>
            <w:tcW w:w="1277" w:type="dxa"/>
          </w:tcPr>
          <w:p w14:paraId="17D685DA" w14:textId="77777777" w:rsidR="00A13B15" w:rsidRPr="007C0CD4" w:rsidRDefault="00A13B15" w:rsidP="004A2820">
            <w:pPr>
              <w:spacing w:before="60" w:after="60"/>
              <w:jc w:val="right"/>
              <w:rPr>
                <w:rFonts w:cs="Open Sans"/>
                <w:sz w:val="14"/>
                <w:szCs w:val="14"/>
                <w:lang w:val="en-US"/>
              </w:rPr>
            </w:pPr>
            <w:r w:rsidRPr="007C0CD4">
              <w:rPr>
                <w:rFonts w:cs="Open Sans"/>
                <w:sz w:val="14"/>
                <w:szCs w:val="14"/>
                <w:lang w:val="en-US"/>
              </w:rPr>
              <w:t>34,046</w:t>
            </w:r>
          </w:p>
        </w:tc>
        <w:tc>
          <w:tcPr>
            <w:tcW w:w="683" w:type="dxa"/>
          </w:tcPr>
          <w:p w14:paraId="1BD9AF13" w14:textId="77777777" w:rsidR="00A13B15" w:rsidRPr="007C0CD4" w:rsidRDefault="00A13B15" w:rsidP="004A2820">
            <w:pPr>
              <w:spacing w:before="60" w:after="60"/>
              <w:jc w:val="right"/>
              <w:rPr>
                <w:rFonts w:cs="Open Sans"/>
                <w:sz w:val="14"/>
                <w:szCs w:val="14"/>
                <w:lang w:val="en-US"/>
              </w:rPr>
            </w:pPr>
            <w:r w:rsidRPr="007C0CD4">
              <w:rPr>
                <w:rFonts w:cs="Open Sans"/>
                <w:sz w:val="14"/>
                <w:szCs w:val="14"/>
                <w:lang w:val="en-US"/>
              </w:rPr>
              <w:t>8,074</w:t>
            </w:r>
          </w:p>
        </w:tc>
        <w:tc>
          <w:tcPr>
            <w:tcW w:w="813" w:type="dxa"/>
          </w:tcPr>
          <w:p w14:paraId="091E2C32" w14:textId="77777777" w:rsidR="00A13B15" w:rsidRPr="007C0CD4" w:rsidRDefault="00A13B15" w:rsidP="004A2820">
            <w:pPr>
              <w:spacing w:before="60" w:after="60"/>
              <w:jc w:val="right"/>
              <w:rPr>
                <w:rFonts w:cs="Open Sans"/>
                <w:sz w:val="14"/>
                <w:szCs w:val="14"/>
                <w:lang w:val="en-US"/>
              </w:rPr>
            </w:pPr>
          </w:p>
        </w:tc>
        <w:tc>
          <w:tcPr>
            <w:tcW w:w="948" w:type="dxa"/>
          </w:tcPr>
          <w:p w14:paraId="659227CB" w14:textId="77777777" w:rsidR="00A13B15" w:rsidRPr="007C0CD4" w:rsidRDefault="00A13B15" w:rsidP="004A2820">
            <w:pPr>
              <w:spacing w:before="60" w:after="60"/>
              <w:jc w:val="right"/>
              <w:rPr>
                <w:rFonts w:cs="Open Sans"/>
                <w:sz w:val="14"/>
                <w:szCs w:val="14"/>
                <w:lang w:val="en-US"/>
              </w:rPr>
            </w:pPr>
          </w:p>
        </w:tc>
        <w:tc>
          <w:tcPr>
            <w:tcW w:w="1149" w:type="dxa"/>
          </w:tcPr>
          <w:p w14:paraId="330D8857" w14:textId="77777777" w:rsidR="00A13B15" w:rsidRPr="007C0CD4" w:rsidRDefault="00A13B15" w:rsidP="004A2820">
            <w:pPr>
              <w:spacing w:before="60" w:after="60"/>
              <w:jc w:val="right"/>
              <w:rPr>
                <w:rFonts w:cs="Open Sans"/>
                <w:sz w:val="14"/>
                <w:szCs w:val="14"/>
                <w:lang w:val="en-US"/>
              </w:rPr>
            </w:pPr>
            <w:r w:rsidRPr="007C0CD4">
              <w:rPr>
                <w:rFonts w:cs="Open Sans"/>
                <w:sz w:val="14"/>
                <w:szCs w:val="14"/>
                <w:lang w:val="en-US"/>
              </w:rPr>
              <w:t>410,246</w:t>
            </w:r>
          </w:p>
        </w:tc>
      </w:tr>
      <w:tr w:rsidR="007C0CD4" w:rsidRPr="007C0CD4" w14:paraId="6194A47C" w14:textId="77777777" w:rsidTr="00E158AF">
        <w:tc>
          <w:tcPr>
            <w:tcW w:w="985" w:type="dxa"/>
          </w:tcPr>
          <w:p w14:paraId="529BCFFD" w14:textId="77777777" w:rsidR="00A13B15" w:rsidRPr="007C0CD4" w:rsidRDefault="00A13B15" w:rsidP="00E83BF7">
            <w:pPr>
              <w:spacing w:before="60" w:after="60"/>
              <w:rPr>
                <w:rFonts w:cs="Open Sans"/>
                <w:sz w:val="14"/>
                <w:szCs w:val="14"/>
                <w:lang w:val="en-US"/>
              </w:rPr>
            </w:pPr>
            <w:r w:rsidRPr="007C0CD4">
              <w:rPr>
                <w:rFonts w:cs="Open Sans"/>
                <w:sz w:val="14"/>
                <w:szCs w:val="14"/>
                <w:lang w:val="en-US"/>
              </w:rPr>
              <w:t>Edward Santow</w:t>
            </w:r>
          </w:p>
        </w:tc>
        <w:tc>
          <w:tcPr>
            <w:tcW w:w="1170" w:type="dxa"/>
          </w:tcPr>
          <w:p w14:paraId="3E86EECF" w14:textId="77777777" w:rsidR="00A13B15" w:rsidRPr="007C0CD4" w:rsidRDefault="00A13B15" w:rsidP="00E83BF7">
            <w:pPr>
              <w:spacing w:before="60" w:after="60"/>
              <w:rPr>
                <w:rFonts w:cs="Open Sans"/>
                <w:sz w:val="14"/>
                <w:szCs w:val="14"/>
                <w:lang w:val="en-US"/>
              </w:rPr>
            </w:pPr>
            <w:r w:rsidRPr="007C0CD4">
              <w:rPr>
                <w:rFonts w:cs="Open Sans"/>
                <w:sz w:val="14"/>
                <w:szCs w:val="14"/>
                <w:lang w:val="en-US"/>
              </w:rPr>
              <w:t>Human Rights Commissioner</w:t>
            </w:r>
          </w:p>
        </w:tc>
        <w:tc>
          <w:tcPr>
            <w:tcW w:w="630" w:type="dxa"/>
          </w:tcPr>
          <w:p w14:paraId="59844321" w14:textId="77777777" w:rsidR="00A13B15" w:rsidRPr="007C0CD4" w:rsidRDefault="00A13B15" w:rsidP="004A2820">
            <w:pPr>
              <w:spacing w:before="60" w:after="60"/>
              <w:jc w:val="right"/>
              <w:rPr>
                <w:rFonts w:cs="Open Sans"/>
                <w:sz w:val="14"/>
                <w:szCs w:val="14"/>
                <w:lang w:val="en-US"/>
              </w:rPr>
            </w:pPr>
            <w:r w:rsidRPr="007C0CD4">
              <w:rPr>
                <w:rFonts w:cs="Open Sans"/>
                <w:sz w:val="14"/>
                <w:szCs w:val="14"/>
                <w:lang w:val="en-US"/>
              </w:rPr>
              <w:t>348,834</w:t>
            </w:r>
          </w:p>
        </w:tc>
        <w:tc>
          <w:tcPr>
            <w:tcW w:w="653" w:type="dxa"/>
          </w:tcPr>
          <w:p w14:paraId="42103137" w14:textId="77777777" w:rsidR="00A13B15" w:rsidRPr="007C0CD4" w:rsidRDefault="00A13B15" w:rsidP="004A2820">
            <w:pPr>
              <w:spacing w:before="60" w:after="60"/>
              <w:jc w:val="right"/>
              <w:rPr>
                <w:rFonts w:cs="Open Sans"/>
                <w:sz w:val="14"/>
                <w:szCs w:val="14"/>
                <w:lang w:val="en-US"/>
              </w:rPr>
            </w:pPr>
          </w:p>
        </w:tc>
        <w:tc>
          <w:tcPr>
            <w:tcW w:w="867" w:type="dxa"/>
          </w:tcPr>
          <w:p w14:paraId="023CD7DC" w14:textId="77777777" w:rsidR="00A13B15" w:rsidRPr="007C0CD4" w:rsidRDefault="00A13B15" w:rsidP="004A2820">
            <w:pPr>
              <w:spacing w:before="60" w:after="60"/>
              <w:jc w:val="right"/>
              <w:rPr>
                <w:rFonts w:cs="Open Sans"/>
                <w:sz w:val="14"/>
                <w:szCs w:val="14"/>
                <w:lang w:val="en-US"/>
              </w:rPr>
            </w:pPr>
          </w:p>
        </w:tc>
        <w:tc>
          <w:tcPr>
            <w:tcW w:w="1277" w:type="dxa"/>
          </w:tcPr>
          <w:p w14:paraId="7331D455" w14:textId="77777777" w:rsidR="00A13B15" w:rsidRPr="007C0CD4" w:rsidRDefault="00A13B15" w:rsidP="004A2820">
            <w:pPr>
              <w:spacing w:before="60" w:after="60"/>
              <w:jc w:val="right"/>
              <w:rPr>
                <w:rFonts w:cs="Open Sans"/>
                <w:sz w:val="14"/>
                <w:szCs w:val="14"/>
                <w:lang w:val="en-US"/>
              </w:rPr>
            </w:pPr>
            <w:r w:rsidRPr="007C0CD4">
              <w:rPr>
                <w:rFonts w:cs="Open Sans"/>
                <w:sz w:val="14"/>
                <w:szCs w:val="14"/>
                <w:lang w:val="en-US"/>
              </w:rPr>
              <w:t>21,003</w:t>
            </w:r>
          </w:p>
        </w:tc>
        <w:tc>
          <w:tcPr>
            <w:tcW w:w="683" w:type="dxa"/>
          </w:tcPr>
          <w:p w14:paraId="59ABB0AC" w14:textId="77777777" w:rsidR="00A13B15" w:rsidRPr="007C0CD4" w:rsidRDefault="00A13B15" w:rsidP="004A2820">
            <w:pPr>
              <w:spacing w:before="60" w:after="60"/>
              <w:jc w:val="right"/>
              <w:rPr>
                <w:rFonts w:cs="Open Sans"/>
                <w:sz w:val="14"/>
                <w:szCs w:val="14"/>
                <w:lang w:val="en-US"/>
              </w:rPr>
            </w:pPr>
            <w:r w:rsidRPr="007C0CD4">
              <w:rPr>
                <w:rFonts w:cs="Open Sans"/>
                <w:sz w:val="14"/>
                <w:szCs w:val="14"/>
                <w:lang w:val="en-US"/>
              </w:rPr>
              <w:t>8,847</w:t>
            </w:r>
          </w:p>
        </w:tc>
        <w:tc>
          <w:tcPr>
            <w:tcW w:w="813" w:type="dxa"/>
          </w:tcPr>
          <w:p w14:paraId="2AA5A7B4" w14:textId="77777777" w:rsidR="00A13B15" w:rsidRPr="007C0CD4" w:rsidRDefault="00A13B15" w:rsidP="004A2820">
            <w:pPr>
              <w:spacing w:before="60" w:after="60"/>
              <w:jc w:val="right"/>
              <w:rPr>
                <w:rFonts w:cs="Open Sans"/>
                <w:sz w:val="14"/>
                <w:szCs w:val="14"/>
                <w:lang w:val="en-US"/>
              </w:rPr>
            </w:pPr>
          </w:p>
        </w:tc>
        <w:tc>
          <w:tcPr>
            <w:tcW w:w="948" w:type="dxa"/>
          </w:tcPr>
          <w:p w14:paraId="301F697A" w14:textId="77777777" w:rsidR="00A13B15" w:rsidRPr="007C0CD4" w:rsidRDefault="00A13B15" w:rsidP="004A2820">
            <w:pPr>
              <w:spacing w:before="60" w:after="60"/>
              <w:jc w:val="right"/>
              <w:rPr>
                <w:rFonts w:cs="Open Sans"/>
                <w:sz w:val="14"/>
                <w:szCs w:val="14"/>
                <w:lang w:val="en-US"/>
              </w:rPr>
            </w:pPr>
          </w:p>
        </w:tc>
        <w:tc>
          <w:tcPr>
            <w:tcW w:w="1149" w:type="dxa"/>
          </w:tcPr>
          <w:p w14:paraId="401E32EE" w14:textId="77777777" w:rsidR="00A13B15" w:rsidRPr="007C0CD4" w:rsidRDefault="00A13B15" w:rsidP="004A2820">
            <w:pPr>
              <w:spacing w:before="60" w:after="60"/>
              <w:jc w:val="right"/>
              <w:rPr>
                <w:rFonts w:cs="Open Sans"/>
                <w:sz w:val="14"/>
                <w:szCs w:val="14"/>
                <w:lang w:val="en-US"/>
              </w:rPr>
            </w:pPr>
            <w:r w:rsidRPr="007C0CD4">
              <w:rPr>
                <w:rFonts w:cs="Open Sans"/>
                <w:sz w:val="14"/>
                <w:szCs w:val="14"/>
                <w:lang w:val="en-US"/>
              </w:rPr>
              <w:t>378,684</w:t>
            </w:r>
          </w:p>
        </w:tc>
      </w:tr>
      <w:tr w:rsidR="007C0CD4" w:rsidRPr="007C0CD4" w14:paraId="3577DF1F" w14:textId="77777777" w:rsidTr="00E158AF">
        <w:tc>
          <w:tcPr>
            <w:tcW w:w="985" w:type="dxa"/>
          </w:tcPr>
          <w:p w14:paraId="1E770297" w14:textId="77777777" w:rsidR="00A13B15" w:rsidRPr="007C0CD4" w:rsidRDefault="00A13B15" w:rsidP="00E83BF7">
            <w:pPr>
              <w:spacing w:before="60" w:after="60"/>
              <w:rPr>
                <w:rFonts w:cs="Open Sans"/>
                <w:sz w:val="14"/>
                <w:szCs w:val="14"/>
                <w:lang w:val="en-US"/>
              </w:rPr>
            </w:pPr>
            <w:r w:rsidRPr="007C0CD4">
              <w:rPr>
                <w:rFonts w:cs="Open Sans"/>
                <w:sz w:val="14"/>
                <w:szCs w:val="14"/>
                <w:lang w:val="en-US"/>
              </w:rPr>
              <w:t>Megan Mitchell</w:t>
            </w:r>
          </w:p>
        </w:tc>
        <w:tc>
          <w:tcPr>
            <w:tcW w:w="1170" w:type="dxa"/>
          </w:tcPr>
          <w:p w14:paraId="56AB10A7" w14:textId="77777777" w:rsidR="00A13B15" w:rsidRPr="007C0CD4" w:rsidRDefault="00A13B15" w:rsidP="00E83BF7">
            <w:pPr>
              <w:spacing w:before="60" w:after="60"/>
              <w:rPr>
                <w:rFonts w:cs="Open Sans"/>
                <w:sz w:val="14"/>
                <w:szCs w:val="14"/>
                <w:lang w:val="en-US"/>
              </w:rPr>
            </w:pPr>
            <w:r w:rsidRPr="007C0CD4">
              <w:rPr>
                <w:rFonts w:cs="Open Sans"/>
                <w:sz w:val="14"/>
                <w:szCs w:val="14"/>
                <w:lang w:val="en-US"/>
              </w:rPr>
              <w:t>National Children’s Commissioner (Term ended 24 March)</w:t>
            </w:r>
          </w:p>
        </w:tc>
        <w:tc>
          <w:tcPr>
            <w:tcW w:w="630" w:type="dxa"/>
          </w:tcPr>
          <w:p w14:paraId="7BAAC08A" w14:textId="77777777" w:rsidR="00A13B15" w:rsidRPr="007C0CD4" w:rsidRDefault="00A13B15" w:rsidP="004A2820">
            <w:pPr>
              <w:spacing w:before="60" w:after="60"/>
              <w:jc w:val="right"/>
              <w:rPr>
                <w:rFonts w:cs="Open Sans"/>
                <w:sz w:val="14"/>
                <w:szCs w:val="14"/>
                <w:lang w:val="en-US"/>
              </w:rPr>
            </w:pPr>
            <w:r w:rsidRPr="007C0CD4">
              <w:rPr>
                <w:rFonts w:cs="Open Sans"/>
                <w:sz w:val="14"/>
                <w:szCs w:val="14"/>
                <w:lang w:val="en-US"/>
              </w:rPr>
              <w:t>244,280</w:t>
            </w:r>
          </w:p>
        </w:tc>
        <w:tc>
          <w:tcPr>
            <w:tcW w:w="653" w:type="dxa"/>
          </w:tcPr>
          <w:p w14:paraId="60A96139" w14:textId="77777777" w:rsidR="00A13B15" w:rsidRPr="007C0CD4" w:rsidRDefault="00A13B15" w:rsidP="004A2820">
            <w:pPr>
              <w:spacing w:before="60" w:after="60"/>
              <w:jc w:val="right"/>
              <w:rPr>
                <w:rFonts w:cs="Open Sans"/>
                <w:sz w:val="14"/>
                <w:szCs w:val="14"/>
                <w:lang w:val="en-US"/>
              </w:rPr>
            </w:pPr>
          </w:p>
        </w:tc>
        <w:tc>
          <w:tcPr>
            <w:tcW w:w="867" w:type="dxa"/>
          </w:tcPr>
          <w:p w14:paraId="5D03A18B" w14:textId="77777777" w:rsidR="00A13B15" w:rsidRPr="007C0CD4" w:rsidRDefault="00A13B15" w:rsidP="004A2820">
            <w:pPr>
              <w:spacing w:before="60" w:after="60"/>
              <w:jc w:val="right"/>
              <w:rPr>
                <w:rFonts w:cs="Open Sans"/>
                <w:sz w:val="14"/>
                <w:szCs w:val="14"/>
                <w:lang w:val="en-US"/>
              </w:rPr>
            </w:pPr>
          </w:p>
        </w:tc>
        <w:tc>
          <w:tcPr>
            <w:tcW w:w="1277" w:type="dxa"/>
          </w:tcPr>
          <w:p w14:paraId="6F594987" w14:textId="77777777" w:rsidR="00A13B15" w:rsidRPr="007C0CD4" w:rsidRDefault="00A13B15" w:rsidP="004A2820">
            <w:pPr>
              <w:spacing w:before="60" w:after="60"/>
              <w:jc w:val="right"/>
              <w:rPr>
                <w:rFonts w:cs="Open Sans"/>
                <w:sz w:val="14"/>
                <w:szCs w:val="14"/>
                <w:lang w:val="en-US"/>
              </w:rPr>
            </w:pPr>
            <w:r w:rsidRPr="007C0CD4">
              <w:rPr>
                <w:rFonts w:cs="Open Sans"/>
                <w:sz w:val="14"/>
                <w:szCs w:val="14"/>
                <w:lang w:val="en-US"/>
              </w:rPr>
              <w:t>34,905</w:t>
            </w:r>
          </w:p>
        </w:tc>
        <w:tc>
          <w:tcPr>
            <w:tcW w:w="683" w:type="dxa"/>
          </w:tcPr>
          <w:p w14:paraId="4F66BFCC" w14:textId="77777777" w:rsidR="00A13B15" w:rsidRPr="007C0CD4" w:rsidRDefault="00A13B15" w:rsidP="004A2820">
            <w:pPr>
              <w:spacing w:before="60" w:after="60"/>
              <w:jc w:val="right"/>
              <w:rPr>
                <w:rFonts w:cs="Open Sans"/>
                <w:sz w:val="14"/>
                <w:szCs w:val="14"/>
                <w:lang w:val="en-US"/>
              </w:rPr>
            </w:pPr>
            <w:r w:rsidRPr="007C0CD4">
              <w:rPr>
                <w:rFonts w:cs="Open Sans"/>
                <w:sz w:val="14"/>
                <w:szCs w:val="14"/>
                <w:lang w:val="en-US"/>
              </w:rPr>
              <w:t>6,858</w:t>
            </w:r>
          </w:p>
        </w:tc>
        <w:tc>
          <w:tcPr>
            <w:tcW w:w="813" w:type="dxa"/>
          </w:tcPr>
          <w:p w14:paraId="33D8C369" w14:textId="77777777" w:rsidR="00A13B15" w:rsidRPr="007C0CD4" w:rsidRDefault="00A13B15" w:rsidP="004A2820">
            <w:pPr>
              <w:spacing w:before="60" w:after="60"/>
              <w:jc w:val="right"/>
              <w:rPr>
                <w:rFonts w:cs="Open Sans"/>
                <w:sz w:val="14"/>
                <w:szCs w:val="14"/>
                <w:lang w:val="en-US"/>
              </w:rPr>
            </w:pPr>
          </w:p>
        </w:tc>
        <w:tc>
          <w:tcPr>
            <w:tcW w:w="948" w:type="dxa"/>
          </w:tcPr>
          <w:p w14:paraId="1DCD65DE" w14:textId="77777777" w:rsidR="00A13B15" w:rsidRPr="007C0CD4" w:rsidRDefault="00A13B15" w:rsidP="004A2820">
            <w:pPr>
              <w:spacing w:before="60" w:after="60"/>
              <w:jc w:val="right"/>
              <w:rPr>
                <w:rFonts w:cs="Open Sans"/>
                <w:sz w:val="14"/>
                <w:szCs w:val="14"/>
                <w:lang w:val="en-US"/>
              </w:rPr>
            </w:pPr>
          </w:p>
        </w:tc>
        <w:tc>
          <w:tcPr>
            <w:tcW w:w="1149" w:type="dxa"/>
          </w:tcPr>
          <w:p w14:paraId="6BC9BD81" w14:textId="77777777" w:rsidR="00A13B15" w:rsidRPr="007C0CD4" w:rsidRDefault="00A13B15" w:rsidP="004A2820">
            <w:pPr>
              <w:spacing w:before="60" w:after="60"/>
              <w:jc w:val="right"/>
              <w:rPr>
                <w:rFonts w:cs="Open Sans"/>
                <w:sz w:val="14"/>
                <w:szCs w:val="14"/>
                <w:lang w:val="en-US"/>
              </w:rPr>
            </w:pPr>
            <w:r w:rsidRPr="007C0CD4">
              <w:rPr>
                <w:rFonts w:cs="Open Sans"/>
                <w:sz w:val="14"/>
                <w:szCs w:val="14"/>
                <w:lang w:val="en-US"/>
              </w:rPr>
              <w:t>286,042</w:t>
            </w:r>
          </w:p>
        </w:tc>
      </w:tr>
      <w:tr w:rsidR="007C0CD4" w:rsidRPr="007C0CD4" w14:paraId="0FDE50FF" w14:textId="77777777" w:rsidTr="00E158AF">
        <w:tc>
          <w:tcPr>
            <w:tcW w:w="985" w:type="dxa"/>
          </w:tcPr>
          <w:p w14:paraId="52B77969" w14:textId="77777777" w:rsidR="00A13B15" w:rsidRPr="007C0CD4" w:rsidRDefault="00A13B15" w:rsidP="00E83BF7">
            <w:pPr>
              <w:spacing w:before="60" w:after="60"/>
              <w:rPr>
                <w:rFonts w:cs="Open Sans"/>
                <w:sz w:val="14"/>
                <w:szCs w:val="14"/>
                <w:lang w:val="en-US"/>
              </w:rPr>
            </w:pPr>
            <w:r w:rsidRPr="007C0CD4">
              <w:rPr>
                <w:rFonts w:cs="Open Sans"/>
                <w:sz w:val="14"/>
                <w:szCs w:val="14"/>
                <w:lang w:val="en-US"/>
              </w:rPr>
              <w:t>Chin Tan</w:t>
            </w:r>
          </w:p>
        </w:tc>
        <w:tc>
          <w:tcPr>
            <w:tcW w:w="1170" w:type="dxa"/>
          </w:tcPr>
          <w:p w14:paraId="63B9801E" w14:textId="77777777" w:rsidR="00A13B15" w:rsidRPr="007C0CD4" w:rsidRDefault="00A13B15" w:rsidP="00E83BF7">
            <w:pPr>
              <w:spacing w:before="60" w:after="60"/>
              <w:rPr>
                <w:rFonts w:cs="Open Sans"/>
                <w:sz w:val="14"/>
                <w:szCs w:val="14"/>
                <w:lang w:val="en-US"/>
              </w:rPr>
            </w:pPr>
            <w:r w:rsidRPr="007C0CD4">
              <w:rPr>
                <w:rFonts w:cs="Open Sans"/>
                <w:sz w:val="14"/>
                <w:szCs w:val="14"/>
                <w:lang w:val="en-US"/>
              </w:rPr>
              <w:t>Race Discrimination Commissioner</w:t>
            </w:r>
          </w:p>
        </w:tc>
        <w:tc>
          <w:tcPr>
            <w:tcW w:w="630" w:type="dxa"/>
          </w:tcPr>
          <w:p w14:paraId="5E74E9F8" w14:textId="77777777" w:rsidR="00A13B15" w:rsidRPr="007C0CD4" w:rsidRDefault="00A13B15" w:rsidP="004A2820">
            <w:pPr>
              <w:spacing w:before="60" w:after="60"/>
              <w:jc w:val="right"/>
              <w:rPr>
                <w:rFonts w:cs="Open Sans"/>
                <w:sz w:val="14"/>
                <w:szCs w:val="14"/>
                <w:lang w:val="en-US"/>
              </w:rPr>
            </w:pPr>
            <w:r w:rsidRPr="007C0CD4">
              <w:rPr>
                <w:rFonts w:cs="Open Sans"/>
                <w:sz w:val="14"/>
                <w:szCs w:val="14"/>
                <w:lang w:val="en-US"/>
              </w:rPr>
              <w:t>342,685</w:t>
            </w:r>
          </w:p>
        </w:tc>
        <w:tc>
          <w:tcPr>
            <w:tcW w:w="653" w:type="dxa"/>
          </w:tcPr>
          <w:p w14:paraId="4640BE96" w14:textId="77777777" w:rsidR="00A13B15" w:rsidRPr="007C0CD4" w:rsidRDefault="00A13B15" w:rsidP="004A2820">
            <w:pPr>
              <w:spacing w:before="60" w:after="60"/>
              <w:jc w:val="right"/>
              <w:rPr>
                <w:rFonts w:cs="Open Sans"/>
                <w:sz w:val="14"/>
                <w:szCs w:val="14"/>
                <w:lang w:val="en-US"/>
              </w:rPr>
            </w:pPr>
          </w:p>
        </w:tc>
        <w:tc>
          <w:tcPr>
            <w:tcW w:w="867" w:type="dxa"/>
          </w:tcPr>
          <w:p w14:paraId="3CDC651F" w14:textId="77777777" w:rsidR="00A13B15" w:rsidRPr="007C0CD4" w:rsidRDefault="00A13B15" w:rsidP="004A2820">
            <w:pPr>
              <w:spacing w:before="60" w:after="60"/>
              <w:jc w:val="right"/>
              <w:rPr>
                <w:rFonts w:cs="Open Sans"/>
                <w:sz w:val="14"/>
                <w:szCs w:val="14"/>
                <w:lang w:val="en-US"/>
              </w:rPr>
            </w:pPr>
            <w:r w:rsidRPr="007C0CD4">
              <w:rPr>
                <w:rFonts w:cs="Open Sans"/>
                <w:sz w:val="14"/>
                <w:szCs w:val="14"/>
                <w:lang w:val="en-US"/>
              </w:rPr>
              <w:t>39,000</w:t>
            </w:r>
          </w:p>
        </w:tc>
        <w:tc>
          <w:tcPr>
            <w:tcW w:w="1277" w:type="dxa"/>
          </w:tcPr>
          <w:p w14:paraId="6E202DED" w14:textId="77777777" w:rsidR="00A13B15" w:rsidRPr="007C0CD4" w:rsidRDefault="00A13B15" w:rsidP="004A2820">
            <w:pPr>
              <w:spacing w:before="60" w:after="60"/>
              <w:jc w:val="right"/>
              <w:rPr>
                <w:rFonts w:cs="Open Sans"/>
                <w:sz w:val="14"/>
                <w:szCs w:val="14"/>
                <w:lang w:val="en-US"/>
              </w:rPr>
            </w:pPr>
            <w:r w:rsidRPr="007C0CD4">
              <w:rPr>
                <w:rFonts w:cs="Open Sans"/>
                <w:sz w:val="14"/>
                <w:szCs w:val="14"/>
                <w:lang w:val="en-US"/>
              </w:rPr>
              <w:t>34,046</w:t>
            </w:r>
          </w:p>
        </w:tc>
        <w:tc>
          <w:tcPr>
            <w:tcW w:w="683" w:type="dxa"/>
          </w:tcPr>
          <w:p w14:paraId="638ECADE" w14:textId="77777777" w:rsidR="00A13B15" w:rsidRPr="007C0CD4" w:rsidRDefault="00A13B15" w:rsidP="004A2820">
            <w:pPr>
              <w:spacing w:before="60" w:after="60"/>
              <w:jc w:val="right"/>
              <w:rPr>
                <w:rFonts w:cs="Open Sans"/>
                <w:sz w:val="14"/>
                <w:szCs w:val="14"/>
                <w:lang w:val="en-US"/>
              </w:rPr>
            </w:pPr>
            <w:r w:rsidRPr="007C0CD4">
              <w:rPr>
                <w:rFonts w:cs="Open Sans"/>
                <w:sz w:val="14"/>
                <w:szCs w:val="14"/>
                <w:lang w:val="en-US"/>
              </w:rPr>
              <w:t>8,163</w:t>
            </w:r>
          </w:p>
        </w:tc>
        <w:tc>
          <w:tcPr>
            <w:tcW w:w="813" w:type="dxa"/>
          </w:tcPr>
          <w:p w14:paraId="78098488" w14:textId="77777777" w:rsidR="00A13B15" w:rsidRPr="007C0CD4" w:rsidRDefault="00A13B15" w:rsidP="004A2820">
            <w:pPr>
              <w:spacing w:before="60" w:after="60"/>
              <w:jc w:val="right"/>
              <w:rPr>
                <w:rFonts w:cs="Open Sans"/>
                <w:sz w:val="14"/>
                <w:szCs w:val="14"/>
                <w:lang w:val="en-US"/>
              </w:rPr>
            </w:pPr>
          </w:p>
        </w:tc>
        <w:tc>
          <w:tcPr>
            <w:tcW w:w="948" w:type="dxa"/>
          </w:tcPr>
          <w:p w14:paraId="202E461A" w14:textId="77777777" w:rsidR="00A13B15" w:rsidRPr="007C0CD4" w:rsidRDefault="00A13B15" w:rsidP="004A2820">
            <w:pPr>
              <w:spacing w:before="60" w:after="60"/>
              <w:jc w:val="right"/>
              <w:rPr>
                <w:rFonts w:cs="Open Sans"/>
                <w:sz w:val="14"/>
                <w:szCs w:val="14"/>
                <w:lang w:val="en-US"/>
              </w:rPr>
            </w:pPr>
          </w:p>
        </w:tc>
        <w:tc>
          <w:tcPr>
            <w:tcW w:w="1149" w:type="dxa"/>
          </w:tcPr>
          <w:p w14:paraId="2A440E1E" w14:textId="77777777" w:rsidR="00A13B15" w:rsidRPr="007C0CD4" w:rsidRDefault="00A13B15" w:rsidP="004A2820">
            <w:pPr>
              <w:spacing w:before="60" w:after="60"/>
              <w:jc w:val="right"/>
              <w:rPr>
                <w:rFonts w:cs="Open Sans"/>
                <w:sz w:val="14"/>
                <w:szCs w:val="14"/>
                <w:lang w:val="en-US"/>
              </w:rPr>
            </w:pPr>
            <w:r w:rsidRPr="007C0CD4">
              <w:rPr>
                <w:rFonts w:cs="Open Sans"/>
                <w:sz w:val="14"/>
                <w:szCs w:val="14"/>
                <w:lang w:val="en-US"/>
              </w:rPr>
              <w:t>423,894</w:t>
            </w:r>
          </w:p>
        </w:tc>
      </w:tr>
      <w:tr w:rsidR="007C0CD4" w:rsidRPr="007C0CD4" w14:paraId="25E63106" w14:textId="77777777" w:rsidTr="00E158AF">
        <w:tc>
          <w:tcPr>
            <w:tcW w:w="985" w:type="dxa"/>
          </w:tcPr>
          <w:p w14:paraId="5ED5EDAC" w14:textId="77777777" w:rsidR="00A13B15" w:rsidRPr="007C0CD4" w:rsidRDefault="00A13B15" w:rsidP="00E83BF7">
            <w:pPr>
              <w:spacing w:before="60" w:after="60"/>
              <w:rPr>
                <w:rFonts w:cs="Open Sans"/>
                <w:sz w:val="14"/>
                <w:szCs w:val="14"/>
                <w:lang w:val="en-US"/>
              </w:rPr>
            </w:pPr>
            <w:r w:rsidRPr="007C0CD4">
              <w:rPr>
                <w:rFonts w:cs="Open Sans"/>
                <w:sz w:val="14"/>
                <w:szCs w:val="14"/>
                <w:lang w:val="en-US"/>
              </w:rPr>
              <w:t>Kate Jenkins</w:t>
            </w:r>
          </w:p>
        </w:tc>
        <w:tc>
          <w:tcPr>
            <w:tcW w:w="1170" w:type="dxa"/>
          </w:tcPr>
          <w:p w14:paraId="500BD1AD" w14:textId="77777777" w:rsidR="00A13B15" w:rsidRPr="007C0CD4" w:rsidRDefault="00A13B15" w:rsidP="00E83BF7">
            <w:pPr>
              <w:spacing w:before="60" w:after="60"/>
              <w:rPr>
                <w:rFonts w:cs="Open Sans"/>
                <w:sz w:val="14"/>
                <w:szCs w:val="14"/>
                <w:lang w:val="en-US"/>
              </w:rPr>
            </w:pPr>
            <w:r w:rsidRPr="007C0CD4">
              <w:rPr>
                <w:rFonts w:cs="Open Sans"/>
                <w:sz w:val="14"/>
                <w:szCs w:val="14"/>
                <w:lang w:val="en-US"/>
              </w:rPr>
              <w:t>Sex Discrimination Commissioner</w:t>
            </w:r>
          </w:p>
        </w:tc>
        <w:tc>
          <w:tcPr>
            <w:tcW w:w="630" w:type="dxa"/>
          </w:tcPr>
          <w:p w14:paraId="7077ACCA" w14:textId="77777777" w:rsidR="00A13B15" w:rsidRPr="007C0CD4" w:rsidRDefault="00A13B15" w:rsidP="004A2820">
            <w:pPr>
              <w:spacing w:before="60" w:after="60"/>
              <w:jc w:val="right"/>
              <w:rPr>
                <w:rFonts w:cs="Open Sans"/>
                <w:sz w:val="14"/>
                <w:szCs w:val="14"/>
                <w:lang w:val="en-US"/>
              </w:rPr>
            </w:pPr>
            <w:r w:rsidRPr="007C0CD4">
              <w:rPr>
                <w:rFonts w:cs="Open Sans"/>
                <w:sz w:val="14"/>
                <w:szCs w:val="14"/>
                <w:lang w:val="en-US"/>
              </w:rPr>
              <w:t>350,815</w:t>
            </w:r>
          </w:p>
        </w:tc>
        <w:tc>
          <w:tcPr>
            <w:tcW w:w="653" w:type="dxa"/>
          </w:tcPr>
          <w:p w14:paraId="3A2CC482" w14:textId="77777777" w:rsidR="00A13B15" w:rsidRPr="007C0CD4" w:rsidRDefault="00A13B15" w:rsidP="004A2820">
            <w:pPr>
              <w:spacing w:before="60" w:after="60"/>
              <w:jc w:val="right"/>
              <w:rPr>
                <w:rFonts w:cs="Open Sans"/>
                <w:sz w:val="14"/>
                <w:szCs w:val="14"/>
                <w:lang w:val="en-US"/>
              </w:rPr>
            </w:pPr>
          </w:p>
        </w:tc>
        <w:tc>
          <w:tcPr>
            <w:tcW w:w="867" w:type="dxa"/>
          </w:tcPr>
          <w:p w14:paraId="627B8445" w14:textId="77777777" w:rsidR="00A13B15" w:rsidRPr="007C0CD4" w:rsidRDefault="00A13B15" w:rsidP="004A2820">
            <w:pPr>
              <w:spacing w:before="60" w:after="60"/>
              <w:jc w:val="right"/>
              <w:rPr>
                <w:rFonts w:cs="Open Sans"/>
                <w:sz w:val="14"/>
                <w:szCs w:val="14"/>
                <w:lang w:val="en-US"/>
              </w:rPr>
            </w:pPr>
            <w:r w:rsidRPr="007C0CD4">
              <w:rPr>
                <w:rFonts w:cs="Open Sans"/>
                <w:sz w:val="14"/>
                <w:szCs w:val="14"/>
                <w:lang w:val="en-US"/>
              </w:rPr>
              <w:t>39,890</w:t>
            </w:r>
          </w:p>
        </w:tc>
        <w:tc>
          <w:tcPr>
            <w:tcW w:w="1277" w:type="dxa"/>
          </w:tcPr>
          <w:p w14:paraId="378E2B20" w14:textId="77777777" w:rsidR="00A13B15" w:rsidRPr="007C0CD4" w:rsidRDefault="00A13B15" w:rsidP="004A2820">
            <w:pPr>
              <w:spacing w:before="60" w:after="60"/>
              <w:jc w:val="right"/>
              <w:rPr>
                <w:rFonts w:cs="Open Sans"/>
                <w:sz w:val="14"/>
                <w:szCs w:val="14"/>
                <w:lang w:val="en-US"/>
              </w:rPr>
            </w:pPr>
            <w:r w:rsidRPr="007C0CD4">
              <w:rPr>
                <w:rFonts w:cs="Open Sans"/>
                <w:sz w:val="14"/>
                <w:szCs w:val="14"/>
                <w:lang w:val="en-US"/>
              </w:rPr>
              <w:t>21,003</w:t>
            </w:r>
          </w:p>
        </w:tc>
        <w:tc>
          <w:tcPr>
            <w:tcW w:w="683" w:type="dxa"/>
          </w:tcPr>
          <w:p w14:paraId="64193F38" w14:textId="77777777" w:rsidR="00A13B15" w:rsidRPr="007C0CD4" w:rsidRDefault="00A13B15" w:rsidP="004A2820">
            <w:pPr>
              <w:spacing w:before="60" w:after="60"/>
              <w:jc w:val="right"/>
              <w:rPr>
                <w:rFonts w:cs="Open Sans"/>
                <w:sz w:val="14"/>
                <w:szCs w:val="14"/>
                <w:lang w:val="en-US"/>
              </w:rPr>
            </w:pPr>
            <w:r w:rsidRPr="007C0CD4">
              <w:rPr>
                <w:rFonts w:cs="Open Sans"/>
                <w:sz w:val="14"/>
                <w:szCs w:val="14"/>
                <w:lang w:val="en-US"/>
              </w:rPr>
              <w:t>8,892</w:t>
            </w:r>
          </w:p>
        </w:tc>
        <w:tc>
          <w:tcPr>
            <w:tcW w:w="813" w:type="dxa"/>
          </w:tcPr>
          <w:p w14:paraId="379B23F5" w14:textId="77777777" w:rsidR="00A13B15" w:rsidRPr="007C0CD4" w:rsidRDefault="00A13B15" w:rsidP="004A2820">
            <w:pPr>
              <w:spacing w:before="60" w:after="60"/>
              <w:jc w:val="right"/>
              <w:rPr>
                <w:rFonts w:cs="Open Sans"/>
                <w:sz w:val="14"/>
                <w:szCs w:val="14"/>
                <w:lang w:val="en-US"/>
              </w:rPr>
            </w:pPr>
          </w:p>
        </w:tc>
        <w:tc>
          <w:tcPr>
            <w:tcW w:w="948" w:type="dxa"/>
          </w:tcPr>
          <w:p w14:paraId="55BF34F6" w14:textId="77777777" w:rsidR="00A13B15" w:rsidRPr="007C0CD4" w:rsidRDefault="00A13B15" w:rsidP="004A2820">
            <w:pPr>
              <w:spacing w:before="60" w:after="60"/>
              <w:jc w:val="right"/>
              <w:rPr>
                <w:rFonts w:cs="Open Sans"/>
                <w:sz w:val="14"/>
                <w:szCs w:val="14"/>
                <w:lang w:val="en-US"/>
              </w:rPr>
            </w:pPr>
          </w:p>
        </w:tc>
        <w:tc>
          <w:tcPr>
            <w:tcW w:w="1149" w:type="dxa"/>
          </w:tcPr>
          <w:p w14:paraId="235F9BBC" w14:textId="77777777" w:rsidR="00A13B15" w:rsidRPr="007C0CD4" w:rsidRDefault="00A13B15" w:rsidP="004A2820">
            <w:pPr>
              <w:spacing w:before="60" w:after="60"/>
              <w:jc w:val="right"/>
              <w:rPr>
                <w:rFonts w:cs="Open Sans"/>
                <w:sz w:val="14"/>
                <w:szCs w:val="14"/>
                <w:lang w:val="en-US"/>
              </w:rPr>
            </w:pPr>
            <w:r w:rsidRPr="007C0CD4">
              <w:rPr>
                <w:rFonts w:cs="Open Sans"/>
                <w:sz w:val="14"/>
                <w:szCs w:val="14"/>
                <w:lang w:val="en-US"/>
              </w:rPr>
              <w:t>420,600</w:t>
            </w:r>
          </w:p>
        </w:tc>
      </w:tr>
      <w:tr w:rsidR="007C0CD4" w:rsidRPr="007C0CD4" w14:paraId="77EEEF7C" w14:textId="77777777" w:rsidTr="00E158AF">
        <w:tc>
          <w:tcPr>
            <w:tcW w:w="985" w:type="dxa"/>
          </w:tcPr>
          <w:p w14:paraId="0AF36FBA" w14:textId="77777777" w:rsidR="00A13B15" w:rsidRPr="007C0CD4" w:rsidRDefault="00A13B15" w:rsidP="00E83BF7">
            <w:pPr>
              <w:spacing w:before="60" w:after="60"/>
              <w:rPr>
                <w:rFonts w:cs="Open Sans"/>
                <w:sz w:val="14"/>
                <w:szCs w:val="14"/>
                <w:lang w:val="en-US"/>
              </w:rPr>
            </w:pPr>
            <w:r w:rsidRPr="007C0CD4">
              <w:rPr>
                <w:rFonts w:cs="Open Sans"/>
                <w:sz w:val="14"/>
                <w:szCs w:val="14"/>
                <w:lang w:val="en-US"/>
              </w:rPr>
              <w:t>Padma Raman</w:t>
            </w:r>
          </w:p>
        </w:tc>
        <w:tc>
          <w:tcPr>
            <w:tcW w:w="1170" w:type="dxa"/>
          </w:tcPr>
          <w:p w14:paraId="3811DD0E" w14:textId="77777777" w:rsidR="00A13B15" w:rsidRPr="007C0CD4" w:rsidRDefault="00A13B15" w:rsidP="00E83BF7">
            <w:pPr>
              <w:spacing w:before="60" w:after="60"/>
              <w:rPr>
                <w:rFonts w:cs="Open Sans"/>
                <w:sz w:val="14"/>
                <w:szCs w:val="14"/>
                <w:lang w:val="en-US"/>
              </w:rPr>
            </w:pPr>
            <w:r w:rsidRPr="007C0CD4">
              <w:rPr>
                <w:rFonts w:cs="Open Sans"/>
                <w:sz w:val="14"/>
                <w:szCs w:val="14"/>
                <w:lang w:val="en-US"/>
              </w:rPr>
              <w:t xml:space="preserve">Chief Executive </w:t>
            </w:r>
          </w:p>
        </w:tc>
        <w:tc>
          <w:tcPr>
            <w:tcW w:w="630" w:type="dxa"/>
          </w:tcPr>
          <w:p w14:paraId="205A3B8D" w14:textId="77777777" w:rsidR="00A13B15" w:rsidRPr="007C0CD4" w:rsidRDefault="00A13B15" w:rsidP="004A2820">
            <w:pPr>
              <w:spacing w:before="60" w:after="60"/>
              <w:jc w:val="right"/>
              <w:rPr>
                <w:rFonts w:cs="Open Sans"/>
                <w:sz w:val="14"/>
                <w:szCs w:val="14"/>
                <w:lang w:val="en-US"/>
              </w:rPr>
            </w:pPr>
            <w:r w:rsidRPr="007C0CD4">
              <w:rPr>
                <w:rFonts w:cs="Open Sans"/>
                <w:sz w:val="14"/>
                <w:szCs w:val="14"/>
                <w:lang w:val="en-US"/>
              </w:rPr>
              <w:t>345,468</w:t>
            </w:r>
          </w:p>
        </w:tc>
        <w:tc>
          <w:tcPr>
            <w:tcW w:w="653" w:type="dxa"/>
          </w:tcPr>
          <w:p w14:paraId="40AB656B" w14:textId="77777777" w:rsidR="00A13B15" w:rsidRPr="007C0CD4" w:rsidRDefault="00A13B15" w:rsidP="004A2820">
            <w:pPr>
              <w:spacing w:before="60" w:after="60"/>
              <w:jc w:val="right"/>
              <w:rPr>
                <w:rFonts w:cs="Open Sans"/>
                <w:sz w:val="14"/>
                <w:szCs w:val="14"/>
                <w:lang w:val="it-IT"/>
              </w:rPr>
            </w:pPr>
          </w:p>
        </w:tc>
        <w:tc>
          <w:tcPr>
            <w:tcW w:w="867" w:type="dxa"/>
          </w:tcPr>
          <w:p w14:paraId="0A5E8182" w14:textId="77777777" w:rsidR="00A13B15" w:rsidRPr="007C0CD4" w:rsidRDefault="00A13B15" w:rsidP="004A2820">
            <w:pPr>
              <w:spacing w:before="60" w:after="60"/>
              <w:jc w:val="right"/>
              <w:rPr>
                <w:rFonts w:cs="Open Sans"/>
                <w:sz w:val="14"/>
                <w:szCs w:val="14"/>
                <w:lang w:val="it-IT"/>
              </w:rPr>
            </w:pPr>
          </w:p>
        </w:tc>
        <w:tc>
          <w:tcPr>
            <w:tcW w:w="1277" w:type="dxa"/>
          </w:tcPr>
          <w:p w14:paraId="669AFE37" w14:textId="77777777" w:rsidR="00A13B15" w:rsidRPr="007C0CD4" w:rsidRDefault="00A13B15" w:rsidP="004A2820">
            <w:pPr>
              <w:spacing w:before="60" w:after="60"/>
              <w:jc w:val="right"/>
              <w:rPr>
                <w:rFonts w:cs="Open Sans"/>
                <w:sz w:val="14"/>
                <w:szCs w:val="14"/>
                <w:lang w:val="en-US"/>
              </w:rPr>
            </w:pPr>
            <w:r w:rsidRPr="007C0CD4">
              <w:rPr>
                <w:rFonts w:cs="Open Sans"/>
                <w:sz w:val="14"/>
                <w:szCs w:val="14"/>
                <w:lang w:val="en-US"/>
              </w:rPr>
              <w:t>48,647</w:t>
            </w:r>
          </w:p>
        </w:tc>
        <w:tc>
          <w:tcPr>
            <w:tcW w:w="683" w:type="dxa"/>
          </w:tcPr>
          <w:p w14:paraId="63176157" w14:textId="77777777" w:rsidR="00A13B15" w:rsidRPr="007C0CD4" w:rsidRDefault="00A13B15" w:rsidP="004A2820">
            <w:pPr>
              <w:spacing w:before="60" w:after="60"/>
              <w:jc w:val="right"/>
              <w:rPr>
                <w:rFonts w:cs="Open Sans"/>
                <w:sz w:val="14"/>
                <w:szCs w:val="14"/>
                <w:lang w:val="en-US"/>
              </w:rPr>
            </w:pPr>
            <w:r w:rsidRPr="007C0CD4">
              <w:rPr>
                <w:rFonts w:cs="Open Sans"/>
                <w:sz w:val="14"/>
                <w:szCs w:val="14"/>
                <w:lang w:val="en-US"/>
              </w:rPr>
              <w:t>9,318</w:t>
            </w:r>
          </w:p>
        </w:tc>
        <w:tc>
          <w:tcPr>
            <w:tcW w:w="813" w:type="dxa"/>
          </w:tcPr>
          <w:p w14:paraId="12FE2CE3" w14:textId="77777777" w:rsidR="00A13B15" w:rsidRPr="007C0CD4" w:rsidRDefault="00A13B15" w:rsidP="004A2820">
            <w:pPr>
              <w:spacing w:before="60" w:after="60"/>
              <w:jc w:val="right"/>
              <w:rPr>
                <w:rFonts w:cs="Open Sans"/>
                <w:sz w:val="14"/>
                <w:szCs w:val="14"/>
                <w:lang w:val="it-IT"/>
              </w:rPr>
            </w:pPr>
          </w:p>
        </w:tc>
        <w:tc>
          <w:tcPr>
            <w:tcW w:w="948" w:type="dxa"/>
          </w:tcPr>
          <w:p w14:paraId="3C0CB19E" w14:textId="77777777" w:rsidR="00A13B15" w:rsidRPr="007C0CD4" w:rsidRDefault="00A13B15" w:rsidP="004A2820">
            <w:pPr>
              <w:spacing w:before="60" w:after="60"/>
              <w:jc w:val="right"/>
              <w:rPr>
                <w:rFonts w:cs="Open Sans"/>
                <w:sz w:val="14"/>
                <w:szCs w:val="14"/>
                <w:lang w:val="it-IT"/>
              </w:rPr>
            </w:pPr>
          </w:p>
        </w:tc>
        <w:tc>
          <w:tcPr>
            <w:tcW w:w="1149" w:type="dxa"/>
          </w:tcPr>
          <w:p w14:paraId="4E06DA3B" w14:textId="77777777" w:rsidR="00A13B15" w:rsidRPr="007C0CD4" w:rsidRDefault="00A13B15" w:rsidP="004A2820">
            <w:pPr>
              <w:spacing w:before="60" w:after="60"/>
              <w:jc w:val="right"/>
              <w:rPr>
                <w:rFonts w:cs="Open Sans"/>
                <w:sz w:val="14"/>
                <w:szCs w:val="14"/>
                <w:lang w:val="en-US"/>
              </w:rPr>
            </w:pPr>
            <w:r w:rsidRPr="007C0CD4">
              <w:rPr>
                <w:rFonts w:cs="Open Sans"/>
                <w:sz w:val="14"/>
                <w:szCs w:val="14"/>
                <w:lang w:val="en-US"/>
              </w:rPr>
              <w:t>403,433</w:t>
            </w:r>
          </w:p>
        </w:tc>
      </w:tr>
      <w:tr w:rsidR="007C0CD4" w:rsidRPr="007C0CD4" w14:paraId="5146D1A9" w14:textId="77777777" w:rsidTr="00E158AF">
        <w:tc>
          <w:tcPr>
            <w:tcW w:w="985" w:type="dxa"/>
          </w:tcPr>
          <w:p w14:paraId="24665106" w14:textId="77777777" w:rsidR="00A13B15" w:rsidRPr="007C0CD4" w:rsidRDefault="00A13B15" w:rsidP="00E83BF7">
            <w:pPr>
              <w:spacing w:before="60" w:after="60"/>
              <w:rPr>
                <w:rFonts w:cs="Open Sans"/>
                <w:sz w:val="14"/>
                <w:szCs w:val="14"/>
                <w:lang w:val="it-IT"/>
              </w:rPr>
            </w:pPr>
          </w:p>
        </w:tc>
        <w:tc>
          <w:tcPr>
            <w:tcW w:w="1170" w:type="dxa"/>
          </w:tcPr>
          <w:p w14:paraId="043F1917" w14:textId="77777777" w:rsidR="00A13B15" w:rsidRPr="007C0CD4" w:rsidRDefault="00A13B15" w:rsidP="00E83BF7">
            <w:pPr>
              <w:spacing w:before="60" w:after="60"/>
              <w:rPr>
                <w:rFonts w:cs="Open Sans"/>
                <w:sz w:val="14"/>
                <w:szCs w:val="14"/>
                <w:lang w:val="it-IT"/>
              </w:rPr>
            </w:pPr>
          </w:p>
        </w:tc>
        <w:tc>
          <w:tcPr>
            <w:tcW w:w="630" w:type="dxa"/>
          </w:tcPr>
          <w:p w14:paraId="03B24CE5" w14:textId="77777777" w:rsidR="00A13B15" w:rsidRPr="007C0CD4" w:rsidRDefault="00A13B15" w:rsidP="004A2820">
            <w:pPr>
              <w:spacing w:before="60" w:after="60"/>
              <w:jc w:val="right"/>
              <w:rPr>
                <w:rFonts w:cs="Open Sans"/>
                <w:sz w:val="14"/>
                <w:szCs w:val="14"/>
                <w:lang w:val="en-US"/>
              </w:rPr>
            </w:pPr>
            <w:r w:rsidRPr="007C0CD4">
              <w:rPr>
                <w:rFonts w:cs="Open Sans"/>
                <w:sz w:val="14"/>
                <w:szCs w:val="14"/>
                <w:lang w:val="en-US"/>
              </w:rPr>
              <w:t xml:space="preserve">$3,108,014 </w:t>
            </w:r>
          </w:p>
        </w:tc>
        <w:tc>
          <w:tcPr>
            <w:tcW w:w="653" w:type="dxa"/>
          </w:tcPr>
          <w:p w14:paraId="6A3C8FE2" w14:textId="77777777" w:rsidR="00A13B15" w:rsidRPr="007C0CD4" w:rsidRDefault="00A13B15" w:rsidP="004A2820">
            <w:pPr>
              <w:spacing w:before="60" w:after="60"/>
              <w:jc w:val="right"/>
              <w:rPr>
                <w:rFonts w:cs="Open Sans"/>
                <w:sz w:val="14"/>
                <w:szCs w:val="14"/>
                <w:lang w:val="en-US"/>
              </w:rPr>
            </w:pPr>
            <w:r w:rsidRPr="007C0CD4">
              <w:rPr>
                <w:rFonts w:cs="Open Sans"/>
                <w:sz w:val="14"/>
                <w:szCs w:val="14"/>
                <w:lang w:val="en-US"/>
              </w:rPr>
              <w:t xml:space="preserve">$- </w:t>
            </w:r>
          </w:p>
        </w:tc>
        <w:tc>
          <w:tcPr>
            <w:tcW w:w="867" w:type="dxa"/>
          </w:tcPr>
          <w:p w14:paraId="3068AEC3" w14:textId="77777777" w:rsidR="00A13B15" w:rsidRPr="007C0CD4" w:rsidRDefault="00A13B15" w:rsidP="004A2820">
            <w:pPr>
              <w:spacing w:before="60" w:after="60"/>
              <w:jc w:val="right"/>
              <w:rPr>
                <w:rFonts w:cs="Open Sans"/>
                <w:sz w:val="14"/>
                <w:szCs w:val="14"/>
                <w:lang w:val="en-US"/>
              </w:rPr>
            </w:pPr>
            <w:r w:rsidRPr="007C0CD4">
              <w:rPr>
                <w:rFonts w:cs="Open Sans"/>
                <w:sz w:val="14"/>
                <w:szCs w:val="14"/>
                <w:lang w:val="en-US"/>
              </w:rPr>
              <w:t>$134,289</w:t>
            </w:r>
          </w:p>
        </w:tc>
        <w:tc>
          <w:tcPr>
            <w:tcW w:w="1277" w:type="dxa"/>
          </w:tcPr>
          <w:p w14:paraId="3B054AA1" w14:textId="77777777" w:rsidR="00A13B15" w:rsidRPr="007C0CD4" w:rsidRDefault="00A13B15" w:rsidP="004A2820">
            <w:pPr>
              <w:spacing w:before="60" w:after="60"/>
              <w:jc w:val="right"/>
              <w:rPr>
                <w:rFonts w:cs="Open Sans"/>
                <w:sz w:val="14"/>
                <w:szCs w:val="14"/>
                <w:lang w:val="en-US"/>
              </w:rPr>
            </w:pPr>
            <w:r w:rsidRPr="007C0CD4">
              <w:rPr>
                <w:rFonts w:cs="Open Sans"/>
                <w:sz w:val="14"/>
                <w:szCs w:val="14"/>
                <w:lang w:val="en-US"/>
              </w:rPr>
              <w:t xml:space="preserve">$256,658 </w:t>
            </w:r>
          </w:p>
        </w:tc>
        <w:tc>
          <w:tcPr>
            <w:tcW w:w="683" w:type="dxa"/>
          </w:tcPr>
          <w:p w14:paraId="550CC985" w14:textId="77777777" w:rsidR="00A13B15" w:rsidRPr="007C0CD4" w:rsidRDefault="00A13B15" w:rsidP="004A2820">
            <w:pPr>
              <w:spacing w:before="60" w:after="60"/>
              <w:jc w:val="right"/>
              <w:rPr>
                <w:rFonts w:cs="Open Sans"/>
                <w:sz w:val="14"/>
                <w:szCs w:val="14"/>
                <w:lang w:val="en-US"/>
              </w:rPr>
            </w:pPr>
            <w:r w:rsidRPr="007C0CD4">
              <w:rPr>
                <w:rFonts w:cs="Open Sans"/>
                <w:sz w:val="14"/>
                <w:szCs w:val="14"/>
                <w:lang w:val="en-US"/>
              </w:rPr>
              <w:t xml:space="preserve">$79,068 </w:t>
            </w:r>
          </w:p>
        </w:tc>
        <w:tc>
          <w:tcPr>
            <w:tcW w:w="813" w:type="dxa"/>
          </w:tcPr>
          <w:p w14:paraId="669BD4A5" w14:textId="77777777" w:rsidR="00A13B15" w:rsidRPr="007C0CD4" w:rsidRDefault="00A13B15" w:rsidP="004A2820">
            <w:pPr>
              <w:spacing w:before="60" w:after="60"/>
              <w:jc w:val="right"/>
              <w:rPr>
                <w:rFonts w:cs="Open Sans"/>
                <w:sz w:val="14"/>
                <w:szCs w:val="14"/>
                <w:lang w:val="en-US"/>
              </w:rPr>
            </w:pPr>
            <w:r w:rsidRPr="007C0CD4">
              <w:rPr>
                <w:rFonts w:cs="Open Sans"/>
                <w:sz w:val="14"/>
                <w:szCs w:val="14"/>
                <w:lang w:val="en-US"/>
              </w:rPr>
              <w:t xml:space="preserve">$- </w:t>
            </w:r>
          </w:p>
        </w:tc>
        <w:tc>
          <w:tcPr>
            <w:tcW w:w="948" w:type="dxa"/>
          </w:tcPr>
          <w:p w14:paraId="0339BC46" w14:textId="77777777" w:rsidR="00A13B15" w:rsidRPr="007C0CD4" w:rsidRDefault="00A13B15" w:rsidP="004A2820">
            <w:pPr>
              <w:spacing w:before="60" w:after="60"/>
              <w:jc w:val="right"/>
              <w:rPr>
                <w:rFonts w:cs="Open Sans"/>
                <w:sz w:val="14"/>
                <w:szCs w:val="14"/>
                <w:lang w:val="en-US"/>
              </w:rPr>
            </w:pPr>
            <w:r w:rsidRPr="007C0CD4">
              <w:rPr>
                <w:rFonts w:cs="Open Sans"/>
                <w:sz w:val="14"/>
                <w:szCs w:val="14"/>
                <w:lang w:val="en-US"/>
              </w:rPr>
              <w:t xml:space="preserve">$- </w:t>
            </w:r>
          </w:p>
        </w:tc>
        <w:tc>
          <w:tcPr>
            <w:tcW w:w="1149" w:type="dxa"/>
          </w:tcPr>
          <w:p w14:paraId="58F88658" w14:textId="77777777" w:rsidR="00A13B15" w:rsidRPr="007C0CD4" w:rsidRDefault="00A13B15" w:rsidP="004A2820">
            <w:pPr>
              <w:spacing w:before="60" w:after="60"/>
              <w:jc w:val="right"/>
              <w:rPr>
                <w:rFonts w:cs="Open Sans"/>
                <w:sz w:val="14"/>
                <w:szCs w:val="14"/>
                <w:lang w:val="en-US"/>
              </w:rPr>
            </w:pPr>
            <w:r w:rsidRPr="007C0CD4">
              <w:rPr>
                <w:rFonts w:cs="Open Sans"/>
                <w:sz w:val="14"/>
                <w:szCs w:val="14"/>
                <w:lang w:val="en-US"/>
              </w:rPr>
              <w:t>$3,578,029</w:t>
            </w:r>
          </w:p>
        </w:tc>
      </w:tr>
    </w:tbl>
    <w:p w14:paraId="5091D718" w14:textId="3C20E4CC" w:rsidR="00075CD9" w:rsidRDefault="00075CD9" w:rsidP="4B690D8C">
      <w:pPr>
        <w:spacing w:line="257" w:lineRule="auto"/>
        <w:rPr>
          <w:rFonts w:eastAsia="Open Sans" w:cs="Open Sans"/>
          <w:i/>
        </w:rPr>
      </w:pPr>
    </w:p>
    <w:p w14:paraId="54F64D82" w14:textId="0808678C" w:rsidR="00CF3720" w:rsidRDefault="00CF3720" w:rsidP="4B690D8C">
      <w:pPr>
        <w:spacing w:line="257" w:lineRule="auto"/>
        <w:rPr>
          <w:rFonts w:eastAsia="Open Sans" w:cs="Open Sans"/>
          <w:i/>
        </w:rPr>
      </w:pPr>
    </w:p>
    <w:p w14:paraId="457907E0" w14:textId="68D649C4" w:rsidR="00CF3720" w:rsidRDefault="00CF3720" w:rsidP="4B690D8C">
      <w:pPr>
        <w:spacing w:line="257" w:lineRule="auto"/>
        <w:rPr>
          <w:rFonts w:eastAsia="Open Sans" w:cs="Open Sans"/>
          <w:i/>
        </w:rPr>
      </w:pPr>
    </w:p>
    <w:p w14:paraId="7FD8D1F8" w14:textId="77777777" w:rsidR="00E158AF" w:rsidRDefault="00E158AF" w:rsidP="4B690D8C">
      <w:pPr>
        <w:spacing w:line="257" w:lineRule="auto"/>
        <w:rPr>
          <w:rFonts w:eastAsia="Open Sans" w:cs="Open Sans"/>
          <w:i/>
        </w:rPr>
      </w:pPr>
    </w:p>
    <w:p w14:paraId="2A14B956" w14:textId="58871086" w:rsidR="00684D42" w:rsidRPr="00C83CD9" w:rsidRDefault="65387375" w:rsidP="4B690D8C">
      <w:pPr>
        <w:spacing w:line="257" w:lineRule="auto"/>
        <w:rPr>
          <w:rFonts w:eastAsia="Open Sans" w:cs="Open Sans"/>
          <w:i/>
        </w:rPr>
      </w:pPr>
      <w:r w:rsidRPr="00C83CD9">
        <w:rPr>
          <w:rFonts w:eastAsia="Open Sans" w:cs="Open Sans"/>
          <w:i/>
        </w:rPr>
        <w:t>Senior Executive Service Remuneration</w:t>
      </w:r>
    </w:p>
    <w:p w14:paraId="29D4F68B" w14:textId="16802AC4" w:rsidR="00C83CD9" w:rsidRPr="00C21489" w:rsidRDefault="65387375" w:rsidP="00C21489">
      <w:pPr>
        <w:spacing w:line="257" w:lineRule="auto"/>
        <w:rPr>
          <w:rFonts w:eastAsia="Open Sans" w:cs="Open Sans"/>
        </w:rPr>
      </w:pPr>
      <w:r w:rsidRPr="47DF6AF0">
        <w:rPr>
          <w:rFonts w:eastAsia="Open Sans" w:cs="Open Sans"/>
        </w:rPr>
        <w:t xml:space="preserve">The Commission has </w:t>
      </w:r>
      <w:r w:rsidR="2880F587" w:rsidRPr="47DF6AF0">
        <w:rPr>
          <w:rFonts w:eastAsia="Open Sans" w:cs="Open Sans"/>
        </w:rPr>
        <w:t>three Senior</w:t>
      </w:r>
      <w:r w:rsidRPr="47DF6AF0">
        <w:rPr>
          <w:rFonts w:eastAsia="Open Sans" w:cs="Open Sans"/>
        </w:rPr>
        <w:t xml:space="preserve"> Executive Service Officers</w:t>
      </w:r>
      <w:r w:rsidR="716B86C4" w:rsidRPr="47DF6AF0">
        <w:rPr>
          <w:rFonts w:eastAsia="Open Sans" w:cs="Open Sans"/>
        </w:rPr>
        <w:t>:</w:t>
      </w:r>
      <w:r w:rsidRPr="47DF6AF0">
        <w:rPr>
          <w:rFonts w:eastAsia="Open Sans" w:cs="Open Sans"/>
        </w:rPr>
        <w:t xml:space="preserve"> the Chief Executive, who is included in the KMP disclosures</w:t>
      </w:r>
      <w:r w:rsidR="3CC74255" w:rsidRPr="47DF6AF0">
        <w:rPr>
          <w:rFonts w:eastAsia="Open Sans" w:cs="Open Sans"/>
        </w:rPr>
        <w:t>;</w:t>
      </w:r>
      <w:r w:rsidRPr="47DF6AF0">
        <w:rPr>
          <w:rFonts w:eastAsia="Open Sans" w:cs="Open Sans"/>
        </w:rPr>
        <w:t xml:space="preserve"> Senior Executive</w:t>
      </w:r>
      <w:r w:rsidR="00D12B19">
        <w:rPr>
          <w:rFonts w:eastAsia="Open Sans" w:cs="Open Sans"/>
        </w:rPr>
        <w:t xml:space="preserve"> </w:t>
      </w:r>
      <w:r w:rsidR="00D12B19">
        <w:rPr>
          <w:color w:val="000000" w:themeColor="text1"/>
        </w:rPr>
        <w:t xml:space="preserve">– </w:t>
      </w:r>
      <w:r w:rsidRPr="47DF6AF0">
        <w:rPr>
          <w:rFonts w:eastAsia="Open Sans" w:cs="Open Sans"/>
        </w:rPr>
        <w:t>Investigation and Conciliation Service</w:t>
      </w:r>
      <w:r w:rsidR="1499DCA8" w:rsidRPr="47DF6AF0">
        <w:rPr>
          <w:rFonts w:eastAsia="Open Sans" w:cs="Open Sans"/>
        </w:rPr>
        <w:t>;</w:t>
      </w:r>
      <w:r w:rsidRPr="47DF6AF0">
        <w:rPr>
          <w:rFonts w:eastAsia="Open Sans" w:cs="Open Sans"/>
        </w:rPr>
        <w:t xml:space="preserve"> and Senior Policy Executive</w:t>
      </w:r>
      <w:r w:rsidR="00D12B19">
        <w:rPr>
          <w:rFonts w:eastAsia="Open Sans" w:cs="Open Sans"/>
        </w:rPr>
        <w:t xml:space="preserve"> </w:t>
      </w:r>
      <w:r w:rsidR="00D12B19">
        <w:rPr>
          <w:color w:val="000000" w:themeColor="text1"/>
        </w:rPr>
        <w:t xml:space="preserve">– </w:t>
      </w:r>
      <w:r w:rsidRPr="47DF6AF0">
        <w:rPr>
          <w:rFonts w:eastAsia="Open Sans" w:cs="Open Sans"/>
        </w:rPr>
        <w:t>Human Rights and Scrutiny. The table below provides average annual reportable remuneration for SES officers.</w:t>
      </w:r>
    </w:p>
    <w:tbl>
      <w:tblPr>
        <w:tblW w:w="9180" w:type="dxa"/>
        <w:tblInd w:w="-8" w:type="dxa"/>
        <w:tblCellMar>
          <w:left w:w="0" w:type="dxa"/>
          <w:right w:w="0" w:type="dxa"/>
        </w:tblCellMar>
        <w:tblLook w:val="0000" w:firstRow="0" w:lastRow="0" w:firstColumn="0" w:lastColumn="0" w:noHBand="0" w:noVBand="0"/>
      </w:tblPr>
      <w:tblGrid>
        <w:gridCol w:w="1050"/>
        <w:gridCol w:w="913"/>
        <w:gridCol w:w="770"/>
        <w:gridCol w:w="770"/>
        <w:gridCol w:w="943"/>
        <w:gridCol w:w="1395"/>
        <w:gridCol w:w="884"/>
        <w:gridCol w:w="884"/>
        <w:gridCol w:w="1033"/>
        <w:gridCol w:w="1163"/>
      </w:tblGrid>
      <w:tr w:rsidR="007C0CD4" w:rsidRPr="007C0CD4" w14:paraId="4691E6A6" w14:textId="77777777" w:rsidTr="00A73D6D">
        <w:trPr>
          <w:trHeight w:val="674"/>
        </w:trPr>
        <w:tc>
          <w:tcPr>
            <w:tcW w:w="0" w:type="auto"/>
            <w:tcBorders>
              <w:top w:val="single" w:sz="8" w:space="0" w:color="6D6E70"/>
              <w:left w:val="single" w:sz="6" w:space="0" w:color="auto"/>
              <w:bottom w:val="single" w:sz="4" w:space="0" w:color="6D6E70"/>
              <w:right w:val="single" w:sz="6" w:space="0" w:color="auto"/>
            </w:tcBorders>
            <w:tcMar>
              <w:top w:w="85" w:type="dxa"/>
              <w:left w:w="113" w:type="dxa"/>
              <w:bottom w:w="113" w:type="dxa"/>
              <w:right w:w="113" w:type="dxa"/>
            </w:tcMar>
            <w:vAlign w:val="bottom"/>
          </w:tcPr>
          <w:p w14:paraId="4AFB08A1" w14:textId="77777777" w:rsidR="007C0CD4" w:rsidRPr="007F5FDC" w:rsidRDefault="007C0CD4" w:rsidP="007C0CD4">
            <w:pPr>
              <w:keepLines w:val="0"/>
              <w:autoSpaceDE w:val="0"/>
              <w:autoSpaceDN w:val="0"/>
              <w:adjustRightInd w:val="0"/>
              <w:spacing w:before="0" w:after="0"/>
              <w:rPr>
                <w:rFonts w:ascii="Open Sans Condensed" w:eastAsia="Times New Roman" w:hAnsi="Open Sans Condensed"/>
                <w:lang w:val="en-US"/>
              </w:rPr>
            </w:pPr>
          </w:p>
        </w:tc>
        <w:tc>
          <w:tcPr>
            <w:tcW w:w="0" w:type="auto"/>
            <w:tcBorders>
              <w:top w:val="single" w:sz="8" w:space="0" w:color="6D6E70"/>
              <w:left w:val="single" w:sz="6" w:space="0" w:color="auto"/>
              <w:bottom w:val="single" w:sz="4" w:space="0" w:color="6D6E70"/>
              <w:right w:val="single" w:sz="6" w:space="0" w:color="auto"/>
            </w:tcBorders>
            <w:tcMar>
              <w:top w:w="85" w:type="dxa"/>
              <w:left w:w="113" w:type="dxa"/>
              <w:bottom w:w="113" w:type="dxa"/>
              <w:right w:w="113" w:type="dxa"/>
            </w:tcMar>
            <w:vAlign w:val="bottom"/>
          </w:tcPr>
          <w:p w14:paraId="1B86DDFC" w14:textId="77777777" w:rsidR="007C0CD4" w:rsidRPr="007F5FDC" w:rsidRDefault="007C0CD4" w:rsidP="007C0CD4">
            <w:pPr>
              <w:keepLines w:val="0"/>
              <w:autoSpaceDE w:val="0"/>
              <w:autoSpaceDN w:val="0"/>
              <w:adjustRightInd w:val="0"/>
              <w:spacing w:before="0" w:after="0"/>
              <w:rPr>
                <w:rFonts w:ascii="Open Sans Condensed" w:eastAsia="Times New Roman" w:hAnsi="Open Sans Condensed"/>
                <w:lang w:val="en-US"/>
              </w:rPr>
            </w:pPr>
          </w:p>
        </w:tc>
        <w:tc>
          <w:tcPr>
            <w:tcW w:w="0" w:type="auto"/>
            <w:gridSpan w:val="3"/>
            <w:tcBorders>
              <w:top w:val="single" w:sz="8" w:space="0" w:color="6D6E70"/>
              <w:left w:val="single" w:sz="6" w:space="0" w:color="auto"/>
              <w:bottom w:val="single" w:sz="4" w:space="0" w:color="6D6E70"/>
              <w:right w:val="single" w:sz="6" w:space="0" w:color="auto"/>
            </w:tcBorders>
            <w:tcMar>
              <w:top w:w="85" w:type="dxa"/>
              <w:left w:w="113" w:type="dxa"/>
              <w:bottom w:w="113" w:type="dxa"/>
              <w:right w:w="113" w:type="dxa"/>
            </w:tcMar>
            <w:vAlign w:val="bottom"/>
          </w:tcPr>
          <w:p w14:paraId="1FFEC9B1" w14:textId="77777777" w:rsidR="007C0CD4" w:rsidRPr="007C0CD4" w:rsidRDefault="007C0CD4" w:rsidP="007C0CD4">
            <w:pPr>
              <w:tabs>
                <w:tab w:val="right" w:pos="6240"/>
                <w:tab w:val="right" w:pos="7280"/>
                <w:tab w:val="right" w:pos="8300"/>
              </w:tabs>
              <w:suppressAutoHyphens/>
              <w:autoSpaceDE w:val="0"/>
              <w:autoSpaceDN w:val="0"/>
              <w:adjustRightInd w:val="0"/>
              <w:spacing w:before="0" w:after="0" w:line="180" w:lineRule="atLeast"/>
              <w:jc w:val="center"/>
              <w:textAlignment w:val="center"/>
              <w:rPr>
                <w:rFonts w:ascii="Open Sans Condensed" w:eastAsia="Times New Roman" w:hAnsi="Open Sans Condensed" w:cs="Open Sans Condensed"/>
                <w:b/>
                <w:bCs/>
                <w:color w:val="000000"/>
                <w:sz w:val="16"/>
                <w:szCs w:val="16"/>
                <w:lang w:val="en-US"/>
              </w:rPr>
            </w:pPr>
            <w:r w:rsidRPr="007C0CD4">
              <w:rPr>
                <w:rFonts w:ascii="Open Sans Condensed" w:eastAsia="Times New Roman" w:hAnsi="Open Sans Condensed" w:cs="Open Sans Condensed"/>
                <w:b/>
                <w:bCs/>
                <w:color w:val="000000"/>
                <w:sz w:val="14"/>
                <w:szCs w:val="14"/>
                <w:lang w:val="en-US"/>
              </w:rPr>
              <w:t>Short</w:t>
            </w:r>
            <w:r w:rsidRPr="007C0CD4">
              <w:rPr>
                <w:rFonts w:ascii="Cambria Math" w:eastAsia="Times New Roman" w:hAnsi="Cambria Math" w:cs="Cambria Math"/>
                <w:b/>
                <w:bCs/>
                <w:color w:val="000000"/>
                <w:sz w:val="14"/>
                <w:szCs w:val="14"/>
                <w:lang w:val="en-US"/>
              </w:rPr>
              <w:t>‑</w:t>
            </w:r>
            <w:r w:rsidRPr="007C0CD4">
              <w:rPr>
                <w:rFonts w:ascii="Open Sans Condensed" w:eastAsia="Times New Roman" w:hAnsi="Open Sans Condensed" w:cs="Open Sans Condensed"/>
                <w:b/>
                <w:bCs/>
                <w:color w:val="000000"/>
                <w:sz w:val="14"/>
                <w:szCs w:val="14"/>
                <w:lang w:val="en-US"/>
              </w:rPr>
              <w:t>term benefits</w:t>
            </w:r>
          </w:p>
        </w:tc>
        <w:tc>
          <w:tcPr>
            <w:tcW w:w="0" w:type="auto"/>
            <w:tcBorders>
              <w:top w:val="single" w:sz="8" w:space="0" w:color="6D6E70"/>
              <w:left w:val="single" w:sz="6" w:space="0" w:color="auto"/>
              <w:bottom w:val="single" w:sz="4" w:space="0" w:color="6D6E70"/>
              <w:right w:val="single" w:sz="6" w:space="0" w:color="auto"/>
            </w:tcBorders>
            <w:tcMar>
              <w:top w:w="85" w:type="dxa"/>
              <w:left w:w="113" w:type="dxa"/>
              <w:bottom w:w="113" w:type="dxa"/>
              <w:right w:w="113" w:type="dxa"/>
            </w:tcMar>
            <w:vAlign w:val="bottom"/>
          </w:tcPr>
          <w:p w14:paraId="0C8C472C" w14:textId="77777777" w:rsidR="007C0CD4" w:rsidRPr="007C0CD4" w:rsidRDefault="007C0CD4" w:rsidP="007C0CD4">
            <w:pPr>
              <w:tabs>
                <w:tab w:val="right" w:pos="6240"/>
                <w:tab w:val="right" w:pos="7280"/>
                <w:tab w:val="right" w:pos="8300"/>
              </w:tabs>
              <w:suppressAutoHyphens/>
              <w:autoSpaceDE w:val="0"/>
              <w:autoSpaceDN w:val="0"/>
              <w:adjustRightInd w:val="0"/>
              <w:spacing w:before="0" w:after="0" w:line="180" w:lineRule="atLeast"/>
              <w:jc w:val="right"/>
              <w:textAlignment w:val="center"/>
              <w:rPr>
                <w:rFonts w:ascii="Open Sans Condensed" w:eastAsia="Times New Roman" w:hAnsi="Open Sans Condensed" w:cs="Open Sans Condensed"/>
                <w:b/>
                <w:bCs/>
                <w:color w:val="000000"/>
                <w:sz w:val="16"/>
                <w:szCs w:val="16"/>
                <w:lang w:val="en-US"/>
              </w:rPr>
            </w:pPr>
            <w:r w:rsidRPr="007C0CD4">
              <w:rPr>
                <w:rFonts w:ascii="Open Sans Condensed" w:eastAsia="Times New Roman" w:hAnsi="Open Sans Condensed" w:cs="Open Sans Condensed"/>
                <w:b/>
                <w:bCs/>
                <w:color w:val="000000"/>
                <w:sz w:val="14"/>
                <w:szCs w:val="14"/>
                <w:lang w:val="en-US"/>
              </w:rPr>
              <w:t>Post</w:t>
            </w:r>
            <w:r w:rsidRPr="007C0CD4">
              <w:rPr>
                <w:rFonts w:ascii="Cambria Math" w:eastAsia="Times New Roman" w:hAnsi="Cambria Math" w:cs="Cambria Math"/>
                <w:b/>
                <w:bCs/>
                <w:color w:val="000000"/>
                <w:sz w:val="14"/>
                <w:szCs w:val="14"/>
                <w:lang w:val="en-US"/>
              </w:rPr>
              <w:t>‑</w:t>
            </w:r>
            <w:r w:rsidRPr="007C0CD4">
              <w:rPr>
                <w:rFonts w:ascii="Open Sans Condensed" w:eastAsia="Times New Roman" w:hAnsi="Open Sans Condensed" w:cs="Open Sans Condensed"/>
                <w:b/>
                <w:bCs/>
                <w:color w:val="000000"/>
                <w:sz w:val="14"/>
                <w:szCs w:val="14"/>
                <w:lang w:val="en-US"/>
              </w:rPr>
              <w:t>employment benefits</w:t>
            </w:r>
          </w:p>
        </w:tc>
        <w:tc>
          <w:tcPr>
            <w:tcW w:w="0" w:type="auto"/>
            <w:tcBorders>
              <w:top w:val="single" w:sz="8" w:space="0" w:color="6D6E70"/>
              <w:left w:val="single" w:sz="6" w:space="0" w:color="auto"/>
              <w:bottom w:val="single" w:sz="4" w:space="0" w:color="6D6E70"/>
              <w:right w:val="single" w:sz="6" w:space="0" w:color="auto"/>
            </w:tcBorders>
            <w:tcMar>
              <w:top w:w="85" w:type="dxa"/>
              <w:left w:w="113" w:type="dxa"/>
              <w:bottom w:w="113" w:type="dxa"/>
              <w:right w:w="113" w:type="dxa"/>
            </w:tcMar>
            <w:vAlign w:val="bottom"/>
          </w:tcPr>
          <w:p w14:paraId="7C931B7A" w14:textId="77777777" w:rsidR="007C0CD4" w:rsidRPr="007C0CD4" w:rsidRDefault="007C0CD4" w:rsidP="007C0CD4">
            <w:pPr>
              <w:tabs>
                <w:tab w:val="right" w:pos="6240"/>
                <w:tab w:val="right" w:pos="7280"/>
                <w:tab w:val="right" w:pos="8300"/>
              </w:tabs>
              <w:suppressAutoHyphens/>
              <w:autoSpaceDE w:val="0"/>
              <w:autoSpaceDN w:val="0"/>
              <w:adjustRightInd w:val="0"/>
              <w:spacing w:before="0" w:after="0" w:line="180" w:lineRule="atLeast"/>
              <w:jc w:val="right"/>
              <w:textAlignment w:val="center"/>
              <w:rPr>
                <w:rFonts w:ascii="Open Sans Condensed" w:eastAsia="Times New Roman" w:hAnsi="Open Sans Condensed" w:cs="Open Sans Condensed"/>
                <w:b/>
                <w:bCs/>
                <w:color w:val="000000"/>
                <w:sz w:val="16"/>
                <w:szCs w:val="16"/>
                <w:lang w:val="en-US"/>
              </w:rPr>
            </w:pPr>
            <w:r w:rsidRPr="007C0CD4">
              <w:rPr>
                <w:rFonts w:ascii="Open Sans Condensed" w:eastAsia="Times New Roman" w:hAnsi="Open Sans Condensed" w:cs="Open Sans Condensed"/>
                <w:b/>
                <w:bCs/>
                <w:color w:val="000000"/>
                <w:sz w:val="14"/>
                <w:szCs w:val="14"/>
                <w:lang w:val="en-US"/>
              </w:rPr>
              <w:t>Other long</w:t>
            </w:r>
            <w:r w:rsidRPr="007C0CD4">
              <w:rPr>
                <w:rFonts w:ascii="Cambria Math" w:eastAsia="Times New Roman" w:hAnsi="Cambria Math" w:cs="Cambria Math"/>
                <w:b/>
                <w:bCs/>
                <w:color w:val="000000"/>
                <w:sz w:val="14"/>
                <w:szCs w:val="14"/>
                <w:lang w:val="en-US"/>
              </w:rPr>
              <w:t>‑</w:t>
            </w:r>
            <w:r w:rsidRPr="007C0CD4">
              <w:rPr>
                <w:rFonts w:ascii="Open Sans Condensed" w:eastAsia="Times New Roman" w:hAnsi="Open Sans Condensed" w:cs="Open Sans Condensed"/>
                <w:b/>
                <w:bCs/>
                <w:color w:val="000000"/>
                <w:sz w:val="14"/>
                <w:szCs w:val="14"/>
                <w:lang w:val="en-US"/>
              </w:rPr>
              <w:t>term benefits</w:t>
            </w:r>
          </w:p>
        </w:tc>
        <w:tc>
          <w:tcPr>
            <w:tcW w:w="0" w:type="auto"/>
            <w:tcBorders>
              <w:top w:val="single" w:sz="8" w:space="0" w:color="6D6E70"/>
              <w:left w:val="single" w:sz="6" w:space="0" w:color="auto"/>
              <w:bottom w:val="single" w:sz="4" w:space="0" w:color="6D6E70"/>
              <w:right w:val="single" w:sz="6" w:space="0" w:color="auto"/>
            </w:tcBorders>
            <w:tcMar>
              <w:top w:w="85" w:type="dxa"/>
              <w:left w:w="113" w:type="dxa"/>
              <w:bottom w:w="113" w:type="dxa"/>
              <w:right w:w="113" w:type="dxa"/>
            </w:tcMar>
            <w:vAlign w:val="bottom"/>
          </w:tcPr>
          <w:p w14:paraId="329215E0" w14:textId="77777777" w:rsidR="007C0CD4" w:rsidRPr="007C0CD4" w:rsidRDefault="007C0CD4" w:rsidP="007C0CD4">
            <w:pPr>
              <w:keepLines w:val="0"/>
              <w:autoSpaceDE w:val="0"/>
              <w:autoSpaceDN w:val="0"/>
              <w:adjustRightInd w:val="0"/>
              <w:spacing w:before="0" w:after="0"/>
              <w:rPr>
                <w:rFonts w:ascii="Open Sans Condensed" w:eastAsia="Times New Roman" w:hAnsi="Open Sans Condensed"/>
                <w:lang w:val="it-IT"/>
              </w:rPr>
            </w:pPr>
          </w:p>
        </w:tc>
        <w:tc>
          <w:tcPr>
            <w:tcW w:w="0" w:type="auto"/>
            <w:tcBorders>
              <w:top w:val="single" w:sz="8" w:space="0" w:color="6D6E70"/>
              <w:left w:val="single" w:sz="6" w:space="0" w:color="auto"/>
              <w:bottom w:val="single" w:sz="4" w:space="0" w:color="6D6E70"/>
              <w:right w:val="single" w:sz="6" w:space="0" w:color="auto"/>
            </w:tcBorders>
            <w:tcMar>
              <w:top w:w="85" w:type="dxa"/>
              <w:left w:w="113" w:type="dxa"/>
              <w:bottom w:w="113" w:type="dxa"/>
              <w:right w:w="113" w:type="dxa"/>
            </w:tcMar>
            <w:vAlign w:val="bottom"/>
          </w:tcPr>
          <w:p w14:paraId="295E0446" w14:textId="77777777" w:rsidR="007C0CD4" w:rsidRPr="007C0CD4" w:rsidRDefault="007C0CD4" w:rsidP="007C0CD4">
            <w:pPr>
              <w:tabs>
                <w:tab w:val="right" w:pos="6240"/>
                <w:tab w:val="right" w:pos="7280"/>
                <w:tab w:val="right" w:pos="8300"/>
              </w:tabs>
              <w:suppressAutoHyphens/>
              <w:autoSpaceDE w:val="0"/>
              <w:autoSpaceDN w:val="0"/>
              <w:adjustRightInd w:val="0"/>
              <w:spacing w:before="0" w:after="0" w:line="180" w:lineRule="atLeast"/>
              <w:jc w:val="right"/>
              <w:textAlignment w:val="center"/>
              <w:rPr>
                <w:rFonts w:ascii="Open Sans Condensed" w:eastAsia="Times New Roman" w:hAnsi="Open Sans Condensed" w:cs="Open Sans Condensed"/>
                <w:b/>
                <w:bCs/>
                <w:color w:val="000000"/>
                <w:sz w:val="16"/>
                <w:szCs w:val="16"/>
                <w:lang w:val="en-US"/>
              </w:rPr>
            </w:pPr>
            <w:r w:rsidRPr="007C0CD4">
              <w:rPr>
                <w:rFonts w:ascii="Open Sans Condensed" w:eastAsia="Times New Roman" w:hAnsi="Open Sans Condensed" w:cs="Open Sans Condensed"/>
                <w:b/>
                <w:bCs/>
                <w:color w:val="000000"/>
                <w:sz w:val="14"/>
                <w:szCs w:val="14"/>
                <w:lang w:val="en-US"/>
              </w:rPr>
              <w:t xml:space="preserve">Termination benefits </w:t>
            </w:r>
          </w:p>
        </w:tc>
        <w:tc>
          <w:tcPr>
            <w:tcW w:w="1189" w:type="dxa"/>
            <w:tcBorders>
              <w:top w:val="single" w:sz="8" w:space="0" w:color="6D6E70"/>
              <w:left w:val="single" w:sz="6" w:space="0" w:color="auto"/>
              <w:bottom w:val="single" w:sz="4" w:space="0" w:color="6D6E70"/>
              <w:right w:val="single" w:sz="6" w:space="0" w:color="auto"/>
            </w:tcBorders>
            <w:tcMar>
              <w:top w:w="85" w:type="dxa"/>
              <w:left w:w="113" w:type="dxa"/>
              <w:bottom w:w="113" w:type="dxa"/>
              <w:right w:w="113" w:type="dxa"/>
            </w:tcMar>
            <w:vAlign w:val="bottom"/>
          </w:tcPr>
          <w:p w14:paraId="16D6B95D" w14:textId="0E04237F" w:rsidR="007C0CD4" w:rsidRPr="007C0CD4" w:rsidRDefault="007C0CD4" w:rsidP="007C0CD4">
            <w:pPr>
              <w:tabs>
                <w:tab w:val="right" w:pos="6240"/>
                <w:tab w:val="right" w:pos="7280"/>
                <w:tab w:val="right" w:pos="8300"/>
              </w:tabs>
              <w:suppressAutoHyphens/>
              <w:autoSpaceDE w:val="0"/>
              <w:autoSpaceDN w:val="0"/>
              <w:adjustRightInd w:val="0"/>
              <w:spacing w:before="0" w:after="0" w:line="180" w:lineRule="atLeast"/>
              <w:jc w:val="right"/>
              <w:textAlignment w:val="center"/>
              <w:rPr>
                <w:rFonts w:ascii="Open Sans Condensed" w:eastAsia="Times New Roman" w:hAnsi="Open Sans Condensed" w:cs="Open Sans Condensed"/>
                <w:b/>
                <w:bCs/>
                <w:color w:val="000000"/>
                <w:sz w:val="16"/>
                <w:szCs w:val="16"/>
                <w:lang w:val="en-US"/>
              </w:rPr>
            </w:pPr>
            <w:r w:rsidRPr="007C0CD4">
              <w:rPr>
                <w:rFonts w:ascii="Open Sans Condensed" w:eastAsia="Times New Roman" w:hAnsi="Open Sans Condensed" w:cs="Open Sans Condensed"/>
                <w:b/>
                <w:bCs/>
                <w:color w:val="000000"/>
                <w:sz w:val="14"/>
                <w:szCs w:val="14"/>
                <w:lang w:val="en-US"/>
              </w:rPr>
              <w:t xml:space="preserve">Total </w:t>
            </w:r>
            <w:r>
              <w:rPr>
                <w:rFonts w:ascii="Open Sans Condensed" w:eastAsia="Times New Roman" w:hAnsi="Open Sans Condensed" w:cs="Open Sans Condensed"/>
                <w:b/>
                <w:bCs/>
                <w:color w:val="000000"/>
                <w:sz w:val="14"/>
                <w:szCs w:val="14"/>
                <w:lang w:val="en-US"/>
              </w:rPr>
              <w:t>r</w:t>
            </w:r>
            <w:r w:rsidRPr="007C0CD4">
              <w:rPr>
                <w:rFonts w:ascii="Open Sans Condensed" w:eastAsia="Times New Roman" w:hAnsi="Open Sans Condensed" w:cs="Open Sans Condensed"/>
                <w:b/>
                <w:bCs/>
                <w:color w:val="000000"/>
                <w:sz w:val="14"/>
                <w:szCs w:val="14"/>
                <w:lang w:val="en-US"/>
              </w:rPr>
              <w:t>emuneration</w:t>
            </w:r>
          </w:p>
        </w:tc>
      </w:tr>
      <w:tr w:rsidR="007C0CD4" w:rsidRPr="007C0CD4" w14:paraId="1EE09AB2" w14:textId="77777777" w:rsidTr="00A73D6D">
        <w:trPr>
          <w:trHeight w:val="60"/>
        </w:trPr>
        <w:tc>
          <w:tcPr>
            <w:tcW w:w="0" w:type="auto"/>
            <w:tcBorders>
              <w:top w:val="single" w:sz="4" w:space="0" w:color="6D6E70"/>
              <w:left w:val="single" w:sz="6" w:space="0" w:color="auto"/>
              <w:bottom w:val="single" w:sz="4" w:space="0" w:color="6D6E70"/>
              <w:right w:val="single" w:sz="6" w:space="0" w:color="auto"/>
            </w:tcBorders>
            <w:tcMar>
              <w:top w:w="85" w:type="dxa"/>
              <w:left w:w="0" w:type="dxa"/>
              <w:bottom w:w="113" w:type="dxa"/>
              <w:right w:w="113" w:type="dxa"/>
            </w:tcMar>
            <w:vAlign w:val="bottom"/>
          </w:tcPr>
          <w:p w14:paraId="664A3B2E" w14:textId="77777777" w:rsidR="007C0CD4" w:rsidRPr="007C0CD4" w:rsidRDefault="007C0CD4" w:rsidP="007C0CD4">
            <w:pPr>
              <w:tabs>
                <w:tab w:val="right" w:pos="6240"/>
                <w:tab w:val="right" w:pos="7280"/>
                <w:tab w:val="right" w:pos="8300"/>
              </w:tabs>
              <w:suppressAutoHyphens/>
              <w:autoSpaceDE w:val="0"/>
              <w:autoSpaceDN w:val="0"/>
              <w:adjustRightInd w:val="0"/>
              <w:spacing w:before="0" w:after="0" w:line="180" w:lineRule="atLeast"/>
              <w:textAlignment w:val="center"/>
              <w:rPr>
                <w:rFonts w:ascii="Open Sans Condensed" w:eastAsia="Times New Roman" w:hAnsi="Open Sans Condensed" w:cs="Open Sans Condensed"/>
                <w:b/>
                <w:bCs/>
                <w:color w:val="000000"/>
                <w:sz w:val="16"/>
                <w:szCs w:val="16"/>
                <w:lang w:val="en-US"/>
              </w:rPr>
            </w:pPr>
            <w:r w:rsidRPr="007C0CD4">
              <w:rPr>
                <w:rFonts w:ascii="Open Sans Condensed" w:eastAsia="Times New Roman" w:hAnsi="Open Sans Condensed" w:cs="Open Sans Condensed"/>
                <w:b/>
                <w:bCs/>
                <w:color w:val="000000"/>
                <w:sz w:val="14"/>
                <w:szCs w:val="14"/>
                <w:lang w:val="en-US"/>
              </w:rPr>
              <w:t>Total Remuneration Bands</w:t>
            </w:r>
          </w:p>
        </w:tc>
        <w:tc>
          <w:tcPr>
            <w:tcW w:w="0" w:type="auto"/>
            <w:tcBorders>
              <w:top w:val="single" w:sz="4" w:space="0" w:color="6D6E70"/>
              <w:left w:val="single" w:sz="6" w:space="0" w:color="auto"/>
              <w:bottom w:val="single" w:sz="4" w:space="0" w:color="6D6E70"/>
              <w:right w:val="single" w:sz="6" w:space="0" w:color="auto"/>
            </w:tcBorders>
            <w:tcMar>
              <w:top w:w="85" w:type="dxa"/>
              <w:left w:w="113" w:type="dxa"/>
              <w:bottom w:w="113" w:type="dxa"/>
              <w:right w:w="113" w:type="dxa"/>
            </w:tcMar>
            <w:vAlign w:val="bottom"/>
          </w:tcPr>
          <w:p w14:paraId="48CD3B7D" w14:textId="77777777" w:rsidR="007C0CD4" w:rsidRPr="007C0CD4" w:rsidRDefault="007C0CD4" w:rsidP="007C0CD4">
            <w:pPr>
              <w:tabs>
                <w:tab w:val="right" w:pos="6240"/>
                <w:tab w:val="right" w:pos="7280"/>
                <w:tab w:val="right" w:pos="8300"/>
              </w:tabs>
              <w:suppressAutoHyphens/>
              <w:autoSpaceDE w:val="0"/>
              <w:autoSpaceDN w:val="0"/>
              <w:adjustRightInd w:val="0"/>
              <w:spacing w:before="0" w:after="0" w:line="180" w:lineRule="atLeast"/>
              <w:jc w:val="right"/>
              <w:textAlignment w:val="center"/>
              <w:rPr>
                <w:rFonts w:ascii="Open Sans Condensed" w:eastAsia="Times New Roman" w:hAnsi="Open Sans Condensed" w:cs="Open Sans Condensed"/>
                <w:b/>
                <w:bCs/>
                <w:color w:val="000000"/>
                <w:sz w:val="16"/>
                <w:szCs w:val="16"/>
                <w:lang w:val="en-US"/>
              </w:rPr>
            </w:pPr>
            <w:r w:rsidRPr="007C0CD4">
              <w:rPr>
                <w:rFonts w:ascii="Open Sans Condensed" w:eastAsia="Times New Roman" w:hAnsi="Open Sans Condensed" w:cs="Open Sans Condensed"/>
                <w:b/>
                <w:bCs/>
                <w:color w:val="000000"/>
                <w:sz w:val="14"/>
                <w:szCs w:val="14"/>
                <w:lang w:val="en-US"/>
              </w:rPr>
              <w:t>Number of Senior Executives</w:t>
            </w:r>
          </w:p>
        </w:tc>
        <w:tc>
          <w:tcPr>
            <w:tcW w:w="0" w:type="auto"/>
            <w:tcBorders>
              <w:top w:val="single" w:sz="4" w:space="0" w:color="6D6E70"/>
              <w:left w:val="single" w:sz="6" w:space="0" w:color="auto"/>
              <w:bottom w:val="single" w:sz="4" w:space="0" w:color="6D6E70"/>
              <w:right w:val="single" w:sz="6" w:space="0" w:color="auto"/>
            </w:tcBorders>
            <w:tcMar>
              <w:top w:w="85" w:type="dxa"/>
              <w:left w:w="113" w:type="dxa"/>
              <w:bottom w:w="113" w:type="dxa"/>
              <w:right w:w="113" w:type="dxa"/>
            </w:tcMar>
            <w:vAlign w:val="bottom"/>
          </w:tcPr>
          <w:p w14:paraId="046FF3D8" w14:textId="77777777" w:rsidR="007C0CD4" w:rsidRPr="007C0CD4" w:rsidRDefault="007C0CD4" w:rsidP="007C0CD4">
            <w:pPr>
              <w:tabs>
                <w:tab w:val="right" w:pos="6240"/>
                <w:tab w:val="right" w:pos="7280"/>
                <w:tab w:val="right" w:pos="8300"/>
              </w:tabs>
              <w:suppressAutoHyphens/>
              <w:autoSpaceDE w:val="0"/>
              <w:autoSpaceDN w:val="0"/>
              <w:adjustRightInd w:val="0"/>
              <w:spacing w:before="0" w:after="0" w:line="180" w:lineRule="atLeast"/>
              <w:jc w:val="right"/>
              <w:textAlignment w:val="center"/>
              <w:rPr>
                <w:rFonts w:ascii="Open Sans Condensed" w:eastAsia="Times New Roman" w:hAnsi="Open Sans Condensed" w:cs="Open Sans Condensed"/>
                <w:b/>
                <w:bCs/>
                <w:color w:val="000000"/>
                <w:sz w:val="16"/>
                <w:szCs w:val="16"/>
                <w:lang w:val="en-US"/>
              </w:rPr>
            </w:pPr>
            <w:r w:rsidRPr="007C0CD4">
              <w:rPr>
                <w:rFonts w:ascii="Open Sans Condensed" w:eastAsia="Times New Roman" w:hAnsi="Open Sans Condensed" w:cs="Open Sans Condensed"/>
                <w:b/>
                <w:bCs/>
                <w:color w:val="000000"/>
                <w:sz w:val="14"/>
                <w:szCs w:val="14"/>
                <w:lang w:val="en-US"/>
              </w:rPr>
              <w:t xml:space="preserve">Average Base salary </w:t>
            </w:r>
          </w:p>
        </w:tc>
        <w:tc>
          <w:tcPr>
            <w:tcW w:w="0" w:type="auto"/>
            <w:tcBorders>
              <w:top w:val="single" w:sz="4" w:space="0" w:color="6D6E70"/>
              <w:left w:val="single" w:sz="6" w:space="0" w:color="auto"/>
              <w:bottom w:val="single" w:sz="4" w:space="0" w:color="6D6E70"/>
              <w:right w:val="single" w:sz="6" w:space="0" w:color="auto"/>
            </w:tcBorders>
            <w:tcMar>
              <w:top w:w="85" w:type="dxa"/>
              <w:left w:w="113" w:type="dxa"/>
              <w:bottom w:w="113" w:type="dxa"/>
              <w:right w:w="113" w:type="dxa"/>
            </w:tcMar>
            <w:vAlign w:val="bottom"/>
          </w:tcPr>
          <w:p w14:paraId="55EA593E" w14:textId="77777777" w:rsidR="007C0CD4" w:rsidRPr="007C0CD4" w:rsidRDefault="007C0CD4" w:rsidP="007C0CD4">
            <w:pPr>
              <w:tabs>
                <w:tab w:val="right" w:pos="6240"/>
                <w:tab w:val="right" w:pos="7280"/>
                <w:tab w:val="right" w:pos="8300"/>
              </w:tabs>
              <w:suppressAutoHyphens/>
              <w:autoSpaceDE w:val="0"/>
              <w:autoSpaceDN w:val="0"/>
              <w:adjustRightInd w:val="0"/>
              <w:spacing w:before="0" w:after="0" w:line="180" w:lineRule="atLeast"/>
              <w:jc w:val="right"/>
              <w:textAlignment w:val="center"/>
              <w:rPr>
                <w:rFonts w:ascii="Open Sans Condensed" w:eastAsia="Times New Roman" w:hAnsi="Open Sans Condensed" w:cs="Open Sans Condensed"/>
                <w:b/>
                <w:bCs/>
                <w:color w:val="000000"/>
                <w:sz w:val="16"/>
                <w:szCs w:val="16"/>
                <w:lang w:val="en-US"/>
              </w:rPr>
            </w:pPr>
            <w:r w:rsidRPr="007C0CD4">
              <w:rPr>
                <w:rFonts w:ascii="Open Sans Condensed" w:eastAsia="Times New Roman" w:hAnsi="Open Sans Condensed" w:cs="Open Sans Condensed"/>
                <w:b/>
                <w:bCs/>
                <w:color w:val="000000"/>
                <w:sz w:val="14"/>
                <w:szCs w:val="14"/>
                <w:lang w:val="en-US"/>
              </w:rPr>
              <w:t>Average Bonuses</w:t>
            </w:r>
          </w:p>
        </w:tc>
        <w:tc>
          <w:tcPr>
            <w:tcW w:w="0" w:type="auto"/>
            <w:tcBorders>
              <w:top w:val="single" w:sz="4" w:space="0" w:color="6D6E70"/>
              <w:left w:val="single" w:sz="6" w:space="0" w:color="auto"/>
              <w:bottom w:val="single" w:sz="4" w:space="0" w:color="6D6E70"/>
              <w:right w:val="single" w:sz="6" w:space="0" w:color="auto"/>
            </w:tcBorders>
            <w:tcMar>
              <w:top w:w="85" w:type="dxa"/>
              <w:left w:w="113" w:type="dxa"/>
              <w:bottom w:w="113" w:type="dxa"/>
              <w:right w:w="113" w:type="dxa"/>
            </w:tcMar>
            <w:vAlign w:val="bottom"/>
          </w:tcPr>
          <w:p w14:paraId="1A6E8D12" w14:textId="77777777" w:rsidR="007C0CD4" w:rsidRPr="007C0CD4" w:rsidRDefault="007C0CD4" w:rsidP="007C0CD4">
            <w:pPr>
              <w:tabs>
                <w:tab w:val="right" w:pos="6240"/>
                <w:tab w:val="right" w:pos="7280"/>
                <w:tab w:val="right" w:pos="8300"/>
              </w:tabs>
              <w:suppressAutoHyphens/>
              <w:autoSpaceDE w:val="0"/>
              <w:autoSpaceDN w:val="0"/>
              <w:adjustRightInd w:val="0"/>
              <w:spacing w:before="0" w:after="0" w:line="180" w:lineRule="atLeast"/>
              <w:jc w:val="right"/>
              <w:textAlignment w:val="center"/>
              <w:rPr>
                <w:rFonts w:ascii="Open Sans Condensed" w:eastAsia="Times New Roman" w:hAnsi="Open Sans Condensed" w:cs="Open Sans Condensed"/>
                <w:b/>
                <w:bCs/>
                <w:color w:val="000000"/>
                <w:sz w:val="16"/>
                <w:szCs w:val="16"/>
                <w:lang w:val="en-US"/>
              </w:rPr>
            </w:pPr>
            <w:r w:rsidRPr="007C0CD4">
              <w:rPr>
                <w:rFonts w:ascii="Open Sans Condensed" w:eastAsia="Times New Roman" w:hAnsi="Open Sans Condensed" w:cs="Open Sans Condensed"/>
                <w:b/>
                <w:bCs/>
                <w:color w:val="000000"/>
                <w:sz w:val="14"/>
                <w:szCs w:val="14"/>
                <w:lang w:val="en-US"/>
              </w:rPr>
              <w:t>Average Other benefits and allowances</w:t>
            </w:r>
          </w:p>
        </w:tc>
        <w:tc>
          <w:tcPr>
            <w:tcW w:w="0" w:type="auto"/>
            <w:tcBorders>
              <w:top w:val="single" w:sz="4" w:space="0" w:color="6D6E70"/>
              <w:left w:val="single" w:sz="6" w:space="0" w:color="auto"/>
              <w:bottom w:val="single" w:sz="4" w:space="0" w:color="6D6E70"/>
              <w:right w:val="single" w:sz="6" w:space="0" w:color="auto"/>
            </w:tcBorders>
            <w:tcMar>
              <w:top w:w="85" w:type="dxa"/>
              <w:left w:w="113" w:type="dxa"/>
              <w:bottom w:w="113" w:type="dxa"/>
              <w:right w:w="113" w:type="dxa"/>
            </w:tcMar>
            <w:vAlign w:val="bottom"/>
          </w:tcPr>
          <w:p w14:paraId="1E26B472" w14:textId="77777777" w:rsidR="007C0CD4" w:rsidRPr="007C0CD4" w:rsidRDefault="007C0CD4" w:rsidP="007C0CD4">
            <w:pPr>
              <w:tabs>
                <w:tab w:val="right" w:pos="6240"/>
                <w:tab w:val="right" w:pos="7280"/>
                <w:tab w:val="right" w:pos="8300"/>
              </w:tabs>
              <w:suppressAutoHyphens/>
              <w:autoSpaceDE w:val="0"/>
              <w:autoSpaceDN w:val="0"/>
              <w:adjustRightInd w:val="0"/>
              <w:spacing w:before="0" w:after="0" w:line="180" w:lineRule="atLeast"/>
              <w:jc w:val="right"/>
              <w:textAlignment w:val="center"/>
              <w:rPr>
                <w:rFonts w:ascii="Open Sans Condensed" w:eastAsia="Times New Roman" w:hAnsi="Open Sans Condensed" w:cs="Open Sans Condensed"/>
                <w:b/>
                <w:bCs/>
                <w:color w:val="000000"/>
                <w:sz w:val="16"/>
                <w:szCs w:val="16"/>
                <w:lang w:val="en-US"/>
              </w:rPr>
            </w:pPr>
            <w:r w:rsidRPr="007C0CD4">
              <w:rPr>
                <w:rFonts w:ascii="Open Sans Condensed" w:eastAsia="Times New Roman" w:hAnsi="Open Sans Condensed" w:cs="Open Sans Condensed"/>
                <w:b/>
                <w:bCs/>
                <w:color w:val="000000"/>
                <w:sz w:val="14"/>
                <w:szCs w:val="14"/>
                <w:lang w:val="en-US"/>
              </w:rPr>
              <w:t>Average Superannuation contributions</w:t>
            </w:r>
          </w:p>
        </w:tc>
        <w:tc>
          <w:tcPr>
            <w:tcW w:w="0" w:type="auto"/>
            <w:tcBorders>
              <w:top w:val="single" w:sz="4" w:space="0" w:color="6D6E70"/>
              <w:left w:val="single" w:sz="6" w:space="0" w:color="auto"/>
              <w:bottom w:val="single" w:sz="4" w:space="0" w:color="6D6E70"/>
              <w:right w:val="single" w:sz="6" w:space="0" w:color="auto"/>
            </w:tcBorders>
            <w:tcMar>
              <w:top w:w="85" w:type="dxa"/>
              <w:left w:w="113" w:type="dxa"/>
              <w:bottom w:w="113" w:type="dxa"/>
              <w:right w:w="113" w:type="dxa"/>
            </w:tcMar>
            <w:vAlign w:val="bottom"/>
          </w:tcPr>
          <w:p w14:paraId="4DE54923" w14:textId="77777777" w:rsidR="007C0CD4" w:rsidRPr="007C0CD4" w:rsidRDefault="007C0CD4" w:rsidP="007C0CD4">
            <w:pPr>
              <w:tabs>
                <w:tab w:val="right" w:pos="6240"/>
                <w:tab w:val="right" w:pos="7280"/>
                <w:tab w:val="right" w:pos="8300"/>
              </w:tabs>
              <w:suppressAutoHyphens/>
              <w:autoSpaceDE w:val="0"/>
              <w:autoSpaceDN w:val="0"/>
              <w:adjustRightInd w:val="0"/>
              <w:spacing w:before="0" w:after="0" w:line="180" w:lineRule="atLeast"/>
              <w:jc w:val="right"/>
              <w:textAlignment w:val="center"/>
              <w:rPr>
                <w:rFonts w:ascii="Open Sans Condensed" w:eastAsia="Times New Roman" w:hAnsi="Open Sans Condensed" w:cs="Open Sans Condensed"/>
                <w:b/>
                <w:bCs/>
                <w:color w:val="000000"/>
                <w:sz w:val="16"/>
                <w:szCs w:val="16"/>
                <w:lang w:val="en-US"/>
              </w:rPr>
            </w:pPr>
            <w:r w:rsidRPr="007C0CD4">
              <w:rPr>
                <w:rFonts w:ascii="Open Sans Condensed" w:eastAsia="Times New Roman" w:hAnsi="Open Sans Condensed" w:cs="Open Sans Condensed"/>
                <w:b/>
                <w:bCs/>
                <w:color w:val="000000"/>
                <w:sz w:val="14"/>
                <w:szCs w:val="14"/>
                <w:lang w:val="en-US"/>
              </w:rPr>
              <w:t>Average Long service leave</w:t>
            </w:r>
          </w:p>
        </w:tc>
        <w:tc>
          <w:tcPr>
            <w:tcW w:w="0" w:type="auto"/>
            <w:tcBorders>
              <w:top w:val="single" w:sz="4" w:space="0" w:color="6D6E70"/>
              <w:left w:val="single" w:sz="6" w:space="0" w:color="auto"/>
              <w:bottom w:val="single" w:sz="4" w:space="0" w:color="6D6E70"/>
              <w:right w:val="single" w:sz="6" w:space="0" w:color="auto"/>
            </w:tcBorders>
            <w:tcMar>
              <w:top w:w="85" w:type="dxa"/>
              <w:left w:w="113" w:type="dxa"/>
              <w:bottom w:w="113" w:type="dxa"/>
              <w:right w:w="113" w:type="dxa"/>
            </w:tcMar>
            <w:vAlign w:val="bottom"/>
          </w:tcPr>
          <w:p w14:paraId="7033A7BE" w14:textId="77777777" w:rsidR="007C0CD4" w:rsidRPr="007C0CD4" w:rsidRDefault="007C0CD4" w:rsidP="007C0CD4">
            <w:pPr>
              <w:tabs>
                <w:tab w:val="right" w:pos="6240"/>
                <w:tab w:val="right" w:pos="7280"/>
                <w:tab w:val="right" w:pos="8300"/>
              </w:tabs>
              <w:suppressAutoHyphens/>
              <w:autoSpaceDE w:val="0"/>
              <w:autoSpaceDN w:val="0"/>
              <w:adjustRightInd w:val="0"/>
              <w:spacing w:before="0" w:after="0" w:line="180" w:lineRule="atLeast"/>
              <w:jc w:val="right"/>
              <w:textAlignment w:val="center"/>
              <w:rPr>
                <w:rFonts w:ascii="Open Sans Condensed" w:eastAsia="Times New Roman" w:hAnsi="Open Sans Condensed" w:cs="Open Sans Condensed"/>
                <w:b/>
                <w:bCs/>
                <w:color w:val="000000"/>
                <w:sz w:val="16"/>
                <w:szCs w:val="16"/>
                <w:lang w:val="en-US"/>
              </w:rPr>
            </w:pPr>
            <w:r w:rsidRPr="007C0CD4">
              <w:rPr>
                <w:rFonts w:ascii="Open Sans Condensed" w:eastAsia="Times New Roman" w:hAnsi="Open Sans Condensed" w:cs="Open Sans Condensed"/>
                <w:b/>
                <w:bCs/>
                <w:color w:val="000000"/>
                <w:sz w:val="14"/>
                <w:szCs w:val="14"/>
                <w:lang w:val="en-US"/>
              </w:rPr>
              <w:t>Average Other long</w:t>
            </w:r>
            <w:r w:rsidRPr="007C0CD4">
              <w:rPr>
                <w:rFonts w:ascii="Cambria Math" w:eastAsia="Times New Roman" w:hAnsi="Cambria Math" w:cs="Cambria Math"/>
                <w:b/>
                <w:bCs/>
                <w:color w:val="000000"/>
                <w:sz w:val="14"/>
                <w:szCs w:val="14"/>
                <w:lang w:val="en-US"/>
              </w:rPr>
              <w:t>‑</w:t>
            </w:r>
            <w:r w:rsidRPr="007C0CD4">
              <w:rPr>
                <w:rFonts w:ascii="Open Sans Condensed" w:eastAsia="Times New Roman" w:hAnsi="Open Sans Condensed" w:cs="Open Sans Condensed"/>
                <w:b/>
                <w:bCs/>
                <w:color w:val="000000"/>
                <w:sz w:val="14"/>
                <w:szCs w:val="14"/>
                <w:lang w:val="en-US"/>
              </w:rPr>
              <w:t>term benefits</w:t>
            </w:r>
          </w:p>
        </w:tc>
        <w:tc>
          <w:tcPr>
            <w:tcW w:w="0" w:type="auto"/>
            <w:tcBorders>
              <w:top w:val="single" w:sz="4" w:space="0" w:color="6D6E70"/>
              <w:left w:val="single" w:sz="6" w:space="0" w:color="auto"/>
              <w:bottom w:val="single" w:sz="4" w:space="0" w:color="6D6E70"/>
              <w:right w:val="single" w:sz="6" w:space="0" w:color="auto"/>
            </w:tcBorders>
            <w:tcMar>
              <w:top w:w="85" w:type="dxa"/>
              <w:left w:w="113" w:type="dxa"/>
              <w:bottom w:w="113" w:type="dxa"/>
              <w:right w:w="113" w:type="dxa"/>
            </w:tcMar>
            <w:vAlign w:val="bottom"/>
          </w:tcPr>
          <w:p w14:paraId="08B710AC" w14:textId="77777777" w:rsidR="007C0CD4" w:rsidRPr="007C0CD4" w:rsidRDefault="007C0CD4" w:rsidP="007C0CD4">
            <w:pPr>
              <w:tabs>
                <w:tab w:val="right" w:pos="6240"/>
                <w:tab w:val="right" w:pos="7280"/>
                <w:tab w:val="right" w:pos="8300"/>
              </w:tabs>
              <w:suppressAutoHyphens/>
              <w:autoSpaceDE w:val="0"/>
              <w:autoSpaceDN w:val="0"/>
              <w:adjustRightInd w:val="0"/>
              <w:spacing w:before="0" w:after="0" w:line="180" w:lineRule="atLeast"/>
              <w:jc w:val="right"/>
              <w:textAlignment w:val="center"/>
              <w:rPr>
                <w:rFonts w:ascii="Open Sans Condensed" w:eastAsia="Times New Roman" w:hAnsi="Open Sans Condensed" w:cs="Open Sans Condensed"/>
                <w:b/>
                <w:bCs/>
                <w:color w:val="000000"/>
                <w:sz w:val="16"/>
                <w:szCs w:val="16"/>
                <w:lang w:val="en-US"/>
              </w:rPr>
            </w:pPr>
            <w:r w:rsidRPr="007C0CD4">
              <w:rPr>
                <w:rFonts w:ascii="Open Sans Condensed" w:eastAsia="Times New Roman" w:hAnsi="Open Sans Condensed" w:cs="Open Sans Condensed"/>
                <w:b/>
                <w:bCs/>
                <w:color w:val="000000"/>
                <w:sz w:val="14"/>
                <w:szCs w:val="14"/>
                <w:lang w:val="en-US"/>
              </w:rPr>
              <w:t>Average Termination Benefits</w:t>
            </w:r>
          </w:p>
        </w:tc>
        <w:tc>
          <w:tcPr>
            <w:tcW w:w="1189" w:type="dxa"/>
            <w:tcBorders>
              <w:top w:val="single" w:sz="4" w:space="0" w:color="6D6E70"/>
              <w:left w:val="single" w:sz="6" w:space="0" w:color="auto"/>
              <w:bottom w:val="single" w:sz="4" w:space="0" w:color="6D6E70"/>
              <w:right w:val="single" w:sz="6" w:space="0" w:color="auto"/>
            </w:tcBorders>
            <w:tcMar>
              <w:top w:w="85" w:type="dxa"/>
              <w:left w:w="113" w:type="dxa"/>
              <w:bottom w:w="113" w:type="dxa"/>
              <w:right w:w="113" w:type="dxa"/>
            </w:tcMar>
            <w:vAlign w:val="bottom"/>
          </w:tcPr>
          <w:p w14:paraId="720758A5" w14:textId="77777777" w:rsidR="007C0CD4" w:rsidRPr="007C0CD4" w:rsidRDefault="007C0CD4" w:rsidP="007C0CD4">
            <w:pPr>
              <w:tabs>
                <w:tab w:val="right" w:pos="6240"/>
                <w:tab w:val="right" w:pos="7280"/>
                <w:tab w:val="right" w:pos="8300"/>
              </w:tabs>
              <w:suppressAutoHyphens/>
              <w:autoSpaceDE w:val="0"/>
              <w:autoSpaceDN w:val="0"/>
              <w:adjustRightInd w:val="0"/>
              <w:spacing w:before="0" w:after="0" w:line="180" w:lineRule="atLeast"/>
              <w:jc w:val="right"/>
              <w:textAlignment w:val="center"/>
              <w:rPr>
                <w:rFonts w:ascii="Open Sans Condensed" w:eastAsia="Times New Roman" w:hAnsi="Open Sans Condensed" w:cs="Open Sans Condensed"/>
                <w:b/>
                <w:bCs/>
                <w:color w:val="000000"/>
                <w:sz w:val="16"/>
                <w:szCs w:val="16"/>
                <w:lang w:val="en-US"/>
              </w:rPr>
            </w:pPr>
            <w:r w:rsidRPr="007C0CD4">
              <w:rPr>
                <w:rFonts w:ascii="Open Sans Condensed" w:eastAsia="Times New Roman" w:hAnsi="Open Sans Condensed" w:cs="Open Sans Condensed"/>
                <w:b/>
                <w:bCs/>
                <w:color w:val="000000"/>
                <w:sz w:val="14"/>
                <w:szCs w:val="14"/>
                <w:lang w:val="en-US"/>
              </w:rPr>
              <w:t>Average Total Remuneration</w:t>
            </w:r>
          </w:p>
        </w:tc>
      </w:tr>
      <w:tr w:rsidR="007C0CD4" w:rsidRPr="007C0CD4" w14:paraId="464C21AE" w14:textId="77777777" w:rsidTr="00A73D6D">
        <w:trPr>
          <w:trHeight w:val="60"/>
        </w:trPr>
        <w:tc>
          <w:tcPr>
            <w:tcW w:w="0" w:type="auto"/>
            <w:tcBorders>
              <w:top w:val="single" w:sz="4" w:space="0" w:color="6D6E70"/>
              <w:left w:val="single" w:sz="6" w:space="0" w:color="000000"/>
              <w:bottom w:val="single" w:sz="6" w:space="0" w:color="6D6E70"/>
              <w:right w:val="single" w:sz="6" w:space="0" w:color="000000"/>
            </w:tcBorders>
            <w:tcMar>
              <w:top w:w="113" w:type="dxa"/>
              <w:left w:w="0" w:type="dxa"/>
              <w:bottom w:w="57" w:type="dxa"/>
              <w:right w:w="113" w:type="dxa"/>
            </w:tcMar>
            <w:vAlign w:val="bottom"/>
          </w:tcPr>
          <w:p w14:paraId="299B4FBE" w14:textId="77777777" w:rsidR="007C0CD4" w:rsidRPr="007C0CD4" w:rsidRDefault="007C0CD4" w:rsidP="007C0CD4">
            <w:pPr>
              <w:tabs>
                <w:tab w:val="right" w:pos="6240"/>
                <w:tab w:val="right" w:pos="7280"/>
                <w:tab w:val="right" w:pos="8300"/>
              </w:tabs>
              <w:suppressAutoHyphens/>
              <w:autoSpaceDE w:val="0"/>
              <w:autoSpaceDN w:val="0"/>
              <w:adjustRightInd w:val="0"/>
              <w:spacing w:before="0" w:after="113" w:line="288" w:lineRule="auto"/>
              <w:textAlignment w:val="center"/>
              <w:rPr>
                <w:rFonts w:eastAsia="Times New Roman" w:cs="Open Sans"/>
                <w:color w:val="000000"/>
                <w:sz w:val="16"/>
                <w:szCs w:val="16"/>
                <w:lang w:val="en-US"/>
              </w:rPr>
            </w:pPr>
            <w:r w:rsidRPr="007C0CD4">
              <w:rPr>
                <w:rFonts w:eastAsia="Times New Roman" w:cs="Open Sans"/>
                <w:color w:val="000000"/>
                <w:sz w:val="14"/>
                <w:szCs w:val="14"/>
                <w:lang w:val="en-US"/>
              </w:rPr>
              <w:t>$225,000-$250,000</w:t>
            </w:r>
          </w:p>
        </w:tc>
        <w:tc>
          <w:tcPr>
            <w:tcW w:w="0" w:type="auto"/>
            <w:tcBorders>
              <w:top w:val="single" w:sz="4" w:space="0" w:color="6D6E70"/>
              <w:left w:val="single" w:sz="6" w:space="0" w:color="000000"/>
              <w:bottom w:val="single" w:sz="6" w:space="0" w:color="6D6E70"/>
              <w:right w:val="single" w:sz="6" w:space="0" w:color="000000"/>
            </w:tcBorders>
            <w:tcMar>
              <w:top w:w="113" w:type="dxa"/>
              <w:left w:w="0" w:type="dxa"/>
              <w:bottom w:w="57" w:type="dxa"/>
              <w:right w:w="113" w:type="dxa"/>
            </w:tcMar>
            <w:vAlign w:val="bottom"/>
          </w:tcPr>
          <w:p w14:paraId="464F04E3" w14:textId="77777777" w:rsidR="007C0CD4" w:rsidRPr="007C0CD4" w:rsidRDefault="007C0CD4" w:rsidP="007C0CD4">
            <w:pPr>
              <w:tabs>
                <w:tab w:val="right" w:pos="6240"/>
                <w:tab w:val="right" w:pos="7280"/>
                <w:tab w:val="right" w:pos="8300"/>
              </w:tabs>
              <w:suppressAutoHyphens/>
              <w:autoSpaceDE w:val="0"/>
              <w:autoSpaceDN w:val="0"/>
              <w:adjustRightInd w:val="0"/>
              <w:spacing w:before="0" w:after="113" w:line="288" w:lineRule="auto"/>
              <w:jc w:val="right"/>
              <w:textAlignment w:val="center"/>
              <w:rPr>
                <w:rFonts w:eastAsia="Times New Roman" w:cs="Open Sans"/>
                <w:color w:val="000000"/>
                <w:sz w:val="16"/>
                <w:szCs w:val="16"/>
                <w:lang w:val="en-US"/>
              </w:rPr>
            </w:pPr>
            <w:r w:rsidRPr="007C0CD4">
              <w:rPr>
                <w:rFonts w:eastAsia="Times New Roman" w:cs="Open Sans"/>
                <w:color w:val="000000"/>
                <w:sz w:val="14"/>
                <w:szCs w:val="14"/>
                <w:lang w:val="en-US"/>
              </w:rPr>
              <w:t xml:space="preserve">1 </w:t>
            </w:r>
          </w:p>
        </w:tc>
        <w:tc>
          <w:tcPr>
            <w:tcW w:w="0" w:type="auto"/>
            <w:tcBorders>
              <w:top w:val="single" w:sz="4" w:space="0" w:color="6D6E70"/>
              <w:left w:val="single" w:sz="6" w:space="0" w:color="000000"/>
              <w:bottom w:val="single" w:sz="6" w:space="0" w:color="6D6E70"/>
              <w:right w:val="single" w:sz="6" w:space="0" w:color="000000"/>
            </w:tcBorders>
            <w:tcMar>
              <w:top w:w="113" w:type="dxa"/>
              <w:left w:w="0" w:type="dxa"/>
              <w:bottom w:w="57" w:type="dxa"/>
              <w:right w:w="113" w:type="dxa"/>
            </w:tcMar>
            <w:vAlign w:val="bottom"/>
          </w:tcPr>
          <w:p w14:paraId="607B62A3" w14:textId="77777777" w:rsidR="007C0CD4" w:rsidRPr="007C0CD4" w:rsidRDefault="007C0CD4" w:rsidP="007C0CD4">
            <w:pPr>
              <w:tabs>
                <w:tab w:val="right" w:pos="6240"/>
                <w:tab w:val="right" w:pos="7280"/>
                <w:tab w:val="right" w:pos="8300"/>
              </w:tabs>
              <w:suppressAutoHyphens/>
              <w:autoSpaceDE w:val="0"/>
              <w:autoSpaceDN w:val="0"/>
              <w:adjustRightInd w:val="0"/>
              <w:spacing w:before="0" w:after="113" w:line="288" w:lineRule="auto"/>
              <w:jc w:val="right"/>
              <w:textAlignment w:val="center"/>
              <w:rPr>
                <w:rFonts w:eastAsia="Times New Roman" w:cs="Open Sans"/>
                <w:color w:val="000000"/>
                <w:sz w:val="16"/>
                <w:szCs w:val="16"/>
                <w:lang w:val="en-US"/>
              </w:rPr>
            </w:pPr>
            <w:r w:rsidRPr="007C0CD4">
              <w:rPr>
                <w:rFonts w:eastAsia="Times New Roman" w:cs="Open Sans"/>
                <w:color w:val="000000"/>
                <w:sz w:val="14"/>
                <w:szCs w:val="14"/>
                <w:lang w:val="en-US"/>
              </w:rPr>
              <w:t xml:space="preserve">193,887 </w:t>
            </w:r>
          </w:p>
        </w:tc>
        <w:tc>
          <w:tcPr>
            <w:tcW w:w="0" w:type="auto"/>
            <w:tcBorders>
              <w:top w:val="single" w:sz="4" w:space="0" w:color="6D6E70"/>
              <w:left w:val="single" w:sz="6" w:space="0" w:color="000000"/>
              <w:bottom w:val="single" w:sz="6" w:space="0" w:color="6D6E70"/>
              <w:right w:val="single" w:sz="6" w:space="0" w:color="000000"/>
            </w:tcBorders>
            <w:tcMar>
              <w:top w:w="113" w:type="dxa"/>
              <w:left w:w="0" w:type="dxa"/>
              <w:bottom w:w="57" w:type="dxa"/>
              <w:right w:w="113" w:type="dxa"/>
            </w:tcMar>
            <w:vAlign w:val="bottom"/>
          </w:tcPr>
          <w:p w14:paraId="7883EFD0" w14:textId="77777777" w:rsidR="007C0CD4" w:rsidRPr="007C0CD4" w:rsidRDefault="007C0CD4" w:rsidP="007C0CD4">
            <w:pPr>
              <w:tabs>
                <w:tab w:val="right" w:pos="6240"/>
                <w:tab w:val="right" w:pos="7280"/>
                <w:tab w:val="right" w:pos="8300"/>
              </w:tabs>
              <w:suppressAutoHyphens/>
              <w:autoSpaceDE w:val="0"/>
              <w:autoSpaceDN w:val="0"/>
              <w:adjustRightInd w:val="0"/>
              <w:spacing w:before="0" w:after="113" w:line="288" w:lineRule="auto"/>
              <w:jc w:val="right"/>
              <w:textAlignment w:val="center"/>
              <w:rPr>
                <w:rFonts w:eastAsia="Times New Roman" w:cs="Open Sans"/>
                <w:color w:val="000000"/>
                <w:sz w:val="16"/>
                <w:szCs w:val="16"/>
                <w:lang w:val="en-US"/>
              </w:rPr>
            </w:pPr>
            <w:r w:rsidRPr="007C0CD4">
              <w:rPr>
                <w:rFonts w:eastAsia="Times New Roman" w:cs="Open Sans"/>
                <w:color w:val="000000"/>
                <w:sz w:val="14"/>
                <w:szCs w:val="14"/>
                <w:lang w:val="en-US"/>
              </w:rPr>
              <w:t>-</w:t>
            </w:r>
          </w:p>
        </w:tc>
        <w:tc>
          <w:tcPr>
            <w:tcW w:w="0" w:type="auto"/>
            <w:tcBorders>
              <w:top w:val="single" w:sz="4" w:space="0" w:color="6D6E70"/>
              <w:left w:val="single" w:sz="6" w:space="0" w:color="000000"/>
              <w:bottom w:val="single" w:sz="6" w:space="0" w:color="6D6E70"/>
              <w:right w:val="single" w:sz="6" w:space="0" w:color="000000"/>
            </w:tcBorders>
            <w:tcMar>
              <w:top w:w="113" w:type="dxa"/>
              <w:left w:w="0" w:type="dxa"/>
              <w:bottom w:w="57" w:type="dxa"/>
              <w:right w:w="113" w:type="dxa"/>
            </w:tcMar>
            <w:vAlign w:val="bottom"/>
          </w:tcPr>
          <w:p w14:paraId="7893EE47" w14:textId="77777777" w:rsidR="007C0CD4" w:rsidRPr="007C0CD4" w:rsidRDefault="007C0CD4" w:rsidP="007C0CD4">
            <w:pPr>
              <w:tabs>
                <w:tab w:val="right" w:pos="6240"/>
                <w:tab w:val="right" w:pos="7280"/>
                <w:tab w:val="right" w:pos="8300"/>
              </w:tabs>
              <w:suppressAutoHyphens/>
              <w:autoSpaceDE w:val="0"/>
              <w:autoSpaceDN w:val="0"/>
              <w:adjustRightInd w:val="0"/>
              <w:spacing w:before="0" w:after="113" w:line="288" w:lineRule="auto"/>
              <w:jc w:val="right"/>
              <w:textAlignment w:val="center"/>
              <w:rPr>
                <w:rFonts w:eastAsia="Times New Roman" w:cs="Open Sans"/>
                <w:color w:val="000000"/>
                <w:sz w:val="16"/>
                <w:szCs w:val="16"/>
                <w:lang w:val="en-US"/>
              </w:rPr>
            </w:pPr>
            <w:r w:rsidRPr="007C0CD4">
              <w:rPr>
                <w:rFonts w:eastAsia="Times New Roman" w:cs="Open Sans"/>
                <w:color w:val="000000"/>
                <w:sz w:val="14"/>
                <w:szCs w:val="14"/>
                <w:lang w:val="en-US"/>
              </w:rPr>
              <w:t>-</w:t>
            </w:r>
          </w:p>
        </w:tc>
        <w:tc>
          <w:tcPr>
            <w:tcW w:w="0" w:type="auto"/>
            <w:tcBorders>
              <w:top w:val="single" w:sz="4" w:space="0" w:color="6D6E70"/>
              <w:left w:val="single" w:sz="6" w:space="0" w:color="000000"/>
              <w:bottom w:val="single" w:sz="6" w:space="0" w:color="6D6E70"/>
              <w:right w:val="single" w:sz="6" w:space="0" w:color="000000"/>
            </w:tcBorders>
            <w:tcMar>
              <w:top w:w="113" w:type="dxa"/>
              <w:left w:w="0" w:type="dxa"/>
              <w:bottom w:w="57" w:type="dxa"/>
              <w:right w:w="113" w:type="dxa"/>
            </w:tcMar>
            <w:vAlign w:val="bottom"/>
          </w:tcPr>
          <w:p w14:paraId="5E291366" w14:textId="77777777" w:rsidR="007C0CD4" w:rsidRPr="007C0CD4" w:rsidRDefault="007C0CD4" w:rsidP="007C0CD4">
            <w:pPr>
              <w:tabs>
                <w:tab w:val="right" w:pos="6240"/>
                <w:tab w:val="right" w:pos="7280"/>
                <w:tab w:val="right" w:pos="8300"/>
              </w:tabs>
              <w:suppressAutoHyphens/>
              <w:autoSpaceDE w:val="0"/>
              <w:autoSpaceDN w:val="0"/>
              <w:adjustRightInd w:val="0"/>
              <w:spacing w:before="0" w:after="113" w:line="288" w:lineRule="auto"/>
              <w:jc w:val="right"/>
              <w:textAlignment w:val="center"/>
              <w:rPr>
                <w:rFonts w:eastAsia="Times New Roman" w:cs="Open Sans"/>
                <w:color w:val="000000"/>
                <w:sz w:val="16"/>
                <w:szCs w:val="16"/>
                <w:lang w:val="en-US"/>
              </w:rPr>
            </w:pPr>
            <w:r w:rsidRPr="007C0CD4">
              <w:rPr>
                <w:rFonts w:eastAsia="Times New Roman" w:cs="Open Sans"/>
                <w:color w:val="000000"/>
                <w:sz w:val="14"/>
                <w:szCs w:val="14"/>
                <w:lang w:val="en-US"/>
              </w:rPr>
              <w:t xml:space="preserve">28,168 </w:t>
            </w:r>
          </w:p>
        </w:tc>
        <w:tc>
          <w:tcPr>
            <w:tcW w:w="0" w:type="auto"/>
            <w:tcBorders>
              <w:top w:val="single" w:sz="4" w:space="0" w:color="6D6E70"/>
              <w:left w:val="single" w:sz="6" w:space="0" w:color="000000"/>
              <w:bottom w:val="single" w:sz="6" w:space="0" w:color="6D6E70"/>
              <w:right w:val="single" w:sz="6" w:space="0" w:color="000000"/>
            </w:tcBorders>
            <w:tcMar>
              <w:top w:w="113" w:type="dxa"/>
              <w:left w:w="0" w:type="dxa"/>
              <w:bottom w:w="57" w:type="dxa"/>
              <w:right w:w="113" w:type="dxa"/>
            </w:tcMar>
            <w:vAlign w:val="bottom"/>
          </w:tcPr>
          <w:p w14:paraId="68DA28C3" w14:textId="77777777" w:rsidR="007C0CD4" w:rsidRPr="007C0CD4" w:rsidRDefault="007C0CD4" w:rsidP="007C0CD4">
            <w:pPr>
              <w:tabs>
                <w:tab w:val="right" w:pos="6240"/>
                <w:tab w:val="right" w:pos="7280"/>
                <w:tab w:val="right" w:pos="8300"/>
              </w:tabs>
              <w:suppressAutoHyphens/>
              <w:autoSpaceDE w:val="0"/>
              <w:autoSpaceDN w:val="0"/>
              <w:adjustRightInd w:val="0"/>
              <w:spacing w:before="0" w:after="113" w:line="288" w:lineRule="auto"/>
              <w:jc w:val="right"/>
              <w:textAlignment w:val="center"/>
              <w:rPr>
                <w:rFonts w:eastAsia="Times New Roman" w:cs="Open Sans"/>
                <w:color w:val="000000"/>
                <w:sz w:val="16"/>
                <w:szCs w:val="16"/>
                <w:lang w:val="en-US"/>
              </w:rPr>
            </w:pPr>
            <w:r w:rsidRPr="007C0CD4">
              <w:rPr>
                <w:rFonts w:eastAsia="Times New Roman" w:cs="Open Sans"/>
                <w:color w:val="000000"/>
                <w:sz w:val="14"/>
                <w:szCs w:val="14"/>
                <w:lang w:val="en-US"/>
              </w:rPr>
              <w:t xml:space="preserve">9,901 </w:t>
            </w:r>
          </w:p>
        </w:tc>
        <w:tc>
          <w:tcPr>
            <w:tcW w:w="0" w:type="auto"/>
            <w:tcBorders>
              <w:top w:val="single" w:sz="4" w:space="0" w:color="6D6E70"/>
              <w:left w:val="single" w:sz="6" w:space="0" w:color="000000"/>
              <w:bottom w:val="single" w:sz="6" w:space="0" w:color="6D6E70"/>
              <w:right w:val="single" w:sz="6" w:space="0" w:color="000000"/>
            </w:tcBorders>
            <w:tcMar>
              <w:top w:w="113" w:type="dxa"/>
              <w:left w:w="0" w:type="dxa"/>
              <w:bottom w:w="57" w:type="dxa"/>
              <w:right w:w="113" w:type="dxa"/>
            </w:tcMar>
            <w:vAlign w:val="bottom"/>
          </w:tcPr>
          <w:p w14:paraId="145AB295" w14:textId="77777777" w:rsidR="007C0CD4" w:rsidRPr="007C0CD4" w:rsidRDefault="007C0CD4" w:rsidP="007C0CD4">
            <w:pPr>
              <w:tabs>
                <w:tab w:val="right" w:pos="6240"/>
                <w:tab w:val="right" w:pos="7280"/>
                <w:tab w:val="right" w:pos="8300"/>
              </w:tabs>
              <w:suppressAutoHyphens/>
              <w:autoSpaceDE w:val="0"/>
              <w:autoSpaceDN w:val="0"/>
              <w:adjustRightInd w:val="0"/>
              <w:spacing w:before="0" w:after="113" w:line="288" w:lineRule="auto"/>
              <w:jc w:val="right"/>
              <w:textAlignment w:val="center"/>
              <w:rPr>
                <w:rFonts w:eastAsia="Times New Roman" w:cs="Open Sans"/>
                <w:color w:val="000000"/>
                <w:sz w:val="16"/>
                <w:szCs w:val="16"/>
                <w:lang w:val="en-US"/>
              </w:rPr>
            </w:pPr>
            <w:r w:rsidRPr="007C0CD4">
              <w:rPr>
                <w:rFonts w:eastAsia="Times New Roman" w:cs="Open Sans"/>
                <w:color w:val="000000"/>
                <w:sz w:val="14"/>
                <w:szCs w:val="14"/>
                <w:lang w:val="en-US"/>
              </w:rPr>
              <w:t>-</w:t>
            </w:r>
          </w:p>
        </w:tc>
        <w:tc>
          <w:tcPr>
            <w:tcW w:w="0" w:type="auto"/>
            <w:tcBorders>
              <w:top w:val="single" w:sz="4" w:space="0" w:color="6D6E70"/>
              <w:left w:val="single" w:sz="6" w:space="0" w:color="000000"/>
              <w:bottom w:val="single" w:sz="6" w:space="0" w:color="6D6E70"/>
              <w:right w:val="single" w:sz="6" w:space="0" w:color="000000"/>
            </w:tcBorders>
            <w:tcMar>
              <w:top w:w="113" w:type="dxa"/>
              <w:left w:w="0" w:type="dxa"/>
              <w:bottom w:w="57" w:type="dxa"/>
              <w:right w:w="113" w:type="dxa"/>
            </w:tcMar>
            <w:vAlign w:val="bottom"/>
          </w:tcPr>
          <w:p w14:paraId="7681CDA0" w14:textId="77777777" w:rsidR="007C0CD4" w:rsidRPr="007C0CD4" w:rsidRDefault="007C0CD4" w:rsidP="007C0CD4">
            <w:pPr>
              <w:tabs>
                <w:tab w:val="right" w:pos="6240"/>
                <w:tab w:val="right" w:pos="7280"/>
                <w:tab w:val="right" w:pos="8300"/>
              </w:tabs>
              <w:suppressAutoHyphens/>
              <w:autoSpaceDE w:val="0"/>
              <w:autoSpaceDN w:val="0"/>
              <w:adjustRightInd w:val="0"/>
              <w:spacing w:before="0" w:after="113" w:line="288" w:lineRule="auto"/>
              <w:jc w:val="right"/>
              <w:textAlignment w:val="center"/>
              <w:rPr>
                <w:rFonts w:eastAsia="Times New Roman" w:cs="Open Sans"/>
                <w:color w:val="000000"/>
                <w:sz w:val="16"/>
                <w:szCs w:val="16"/>
                <w:lang w:val="en-US"/>
              </w:rPr>
            </w:pPr>
            <w:r w:rsidRPr="007C0CD4">
              <w:rPr>
                <w:rFonts w:eastAsia="Times New Roman" w:cs="Open Sans"/>
                <w:color w:val="000000"/>
                <w:sz w:val="14"/>
                <w:szCs w:val="14"/>
                <w:lang w:val="en-US"/>
              </w:rPr>
              <w:t>-</w:t>
            </w:r>
          </w:p>
        </w:tc>
        <w:tc>
          <w:tcPr>
            <w:tcW w:w="1189" w:type="dxa"/>
            <w:tcBorders>
              <w:top w:val="single" w:sz="4" w:space="0" w:color="6D6E70"/>
              <w:left w:val="single" w:sz="6" w:space="0" w:color="000000"/>
              <w:bottom w:val="single" w:sz="6" w:space="0" w:color="6D6E70"/>
              <w:right w:val="single" w:sz="6" w:space="0" w:color="000000"/>
            </w:tcBorders>
            <w:tcMar>
              <w:top w:w="113" w:type="dxa"/>
              <w:left w:w="0" w:type="dxa"/>
              <w:bottom w:w="57" w:type="dxa"/>
              <w:right w:w="113" w:type="dxa"/>
            </w:tcMar>
            <w:vAlign w:val="bottom"/>
          </w:tcPr>
          <w:p w14:paraId="6CBA689C" w14:textId="77777777" w:rsidR="007C0CD4" w:rsidRPr="007C0CD4" w:rsidRDefault="007C0CD4" w:rsidP="007C0CD4">
            <w:pPr>
              <w:tabs>
                <w:tab w:val="right" w:pos="6240"/>
                <w:tab w:val="right" w:pos="7280"/>
                <w:tab w:val="right" w:pos="8300"/>
              </w:tabs>
              <w:suppressAutoHyphens/>
              <w:autoSpaceDE w:val="0"/>
              <w:autoSpaceDN w:val="0"/>
              <w:adjustRightInd w:val="0"/>
              <w:spacing w:before="0" w:after="113" w:line="288" w:lineRule="auto"/>
              <w:jc w:val="right"/>
              <w:textAlignment w:val="center"/>
              <w:rPr>
                <w:rFonts w:eastAsia="Times New Roman" w:cs="Open Sans"/>
                <w:color w:val="000000"/>
                <w:sz w:val="16"/>
                <w:szCs w:val="16"/>
                <w:lang w:val="en-US"/>
              </w:rPr>
            </w:pPr>
            <w:r w:rsidRPr="007C0CD4">
              <w:rPr>
                <w:rFonts w:eastAsia="Times New Roman" w:cs="Open Sans"/>
                <w:color w:val="000000"/>
                <w:sz w:val="14"/>
                <w:szCs w:val="14"/>
                <w:lang w:val="en-US"/>
              </w:rPr>
              <w:t xml:space="preserve">231,956 </w:t>
            </w:r>
          </w:p>
        </w:tc>
      </w:tr>
      <w:tr w:rsidR="007C0CD4" w:rsidRPr="007C0CD4" w14:paraId="3D90E1BE" w14:textId="77777777" w:rsidTr="00A73D6D">
        <w:trPr>
          <w:trHeight w:val="60"/>
        </w:trPr>
        <w:tc>
          <w:tcPr>
            <w:tcW w:w="0" w:type="auto"/>
            <w:tcBorders>
              <w:top w:val="single" w:sz="6" w:space="0" w:color="6D6E70"/>
              <w:left w:val="single" w:sz="6" w:space="0" w:color="auto"/>
              <w:bottom w:val="single" w:sz="8" w:space="0" w:color="6D6E70"/>
              <w:right w:val="single" w:sz="6" w:space="0" w:color="auto"/>
            </w:tcBorders>
            <w:tcMar>
              <w:top w:w="113" w:type="dxa"/>
              <w:left w:w="0" w:type="dxa"/>
              <w:bottom w:w="113" w:type="dxa"/>
              <w:right w:w="113" w:type="dxa"/>
            </w:tcMar>
          </w:tcPr>
          <w:p w14:paraId="71B4F789" w14:textId="77777777" w:rsidR="007C0CD4" w:rsidRPr="007C0CD4" w:rsidRDefault="007C0CD4" w:rsidP="007C0CD4">
            <w:pPr>
              <w:tabs>
                <w:tab w:val="right" w:pos="6240"/>
                <w:tab w:val="right" w:pos="7280"/>
                <w:tab w:val="right" w:pos="8300"/>
              </w:tabs>
              <w:suppressAutoHyphens/>
              <w:autoSpaceDE w:val="0"/>
              <w:autoSpaceDN w:val="0"/>
              <w:adjustRightInd w:val="0"/>
              <w:spacing w:before="0" w:after="113" w:line="288" w:lineRule="auto"/>
              <w:textAlignment w:val="center"/>
              <w:rPr>
                <w:rFonts w:eastAsia="Times New Roman" w:cs="Open Sans"/>
                <w:color w:val="000000"/>
                <w:sz w:val="16"/>
                <w:szCs w:val="16"/>
                <w:lang w:val="en-US"/>
              </w:rPr>
            </w:pPr>
            <w:r w:rsidRPr="007C0CD4">
              <w:rPr>
                <w:rFonts w:eastAsia="Times New Roman" w:cs="Open Sans"/>
                <w:color w:val="000000"/>
                <w:sz w:val="14"/>
                <w:szCs w:val="14"/>
                <w:lang w:val="en-US"/>
              </w:rPr>
              <w:t>$250,001-$275,000</w:t>
            </w:r>
          </w:p>
        </w:tc>
        <w:tc>
          <w:tcPr>
            <w:tcW w:w="0" w:type="auto"/>
            <w:tcBorders>
              <w:top w:val="single" w:sz="6" w:space="0" w:color="6D6E70"/>
              <w:left w:val="single" w:sz="6" w:space="0" w:color="auto"/>
              <w:bottom w:val="single" w:sz="8" w:space="0" w:color="6D6E70"/>
              <w:right w:val="single" w:sz="6" w:space="0" w:color="auto"/>
            </w:tcBorders>
            <w:tcMar>
              <w:top w:w="113" w:type="dxa"/>
              <w:left w:w="0" w:type="dxa"/>
              <w:bottom w:w="113" w:type="dxa"/>
              <w:right w:w="113" w:type="dxa"/>
            </w:tcMar>
          </w:tcPr>
          <w:p w14:paraId="46892F1E" w14:textId="77777777" w:rsidR="007C0CD4" w:rsidRPr="007C0CD4" w:rsidRDefault="007C0CD4" w:rsidP="007C0CD4">
            <w:pPr>
              <w:tabs>
                <w:tab w:val="right" w:pos="6240"/>
                <w:tab w:val="right" w:pos="7280"/>
                <w:tab w:val="right" w:pos="8300"/>
              </w:tabs>
              <w:suppressAutoHyphens/>
              <w:autoSpaceDE w:val="0"/>
              <w:autoSpaceDN w:val="0"/>
              <w:adjustRightInd w:val="0"/>
              <w:spacing w:before="0" w:after="113" w:line="288" w:lineRule="auto"/>
              <w:jc w:val="right"/>
              <w:textAlignment w:val="center"/>
              <w:rPr>
                <w:rFonts w:eastAsia="Times New Roman" w:cs="Open Sans"/>
                <w:color w:val="000000"/>
                <w:sz w:val="16"/>
                <w:szCs w:val="16"/>
                <w:lang w:val="en-US"/>
              </w:rPr>
            </w:pPr>
            <w:r w:rsidRPr="007C0CD4">
              <w:rPr>
                <w:rFonts w:eastAsia="Times New Roman" w:cs="Open Sans"/>
                <w:color w:val="000000"/>
                <w:sz w:val="14"/>
                <w:szCs w:val="14"/>
                <w:lang w:val="en-US"/>
              </w:rPr>
              <w:t xml:space="preserve">1 </w:t>
            </w:r>
          </w:p>
        </w:tc>
        <w:tc>
          <w:tcPr>
            <w:tcW w:w="0" w:type="auto"/>
            <w:tcBorders>
              <w:top w:val="single" w:sz="6" w:space="0" w:color="6D6E70"/>
              <w:left w:val="single" w:sz="6" w:space="0" w:color="auto"/>
              <w:bottom w:val="single" w:sz="8" w:space="0" w:color="6D6E70"/>
              <w:right w:val="single" w:sz="6" w:space="0" w:color="auto"/>
            </w:tcBorders>
            <w:tcMar>
              <w:top w:w="113" w:type="dxa"/>
              <w:left w:w="0" w:type="dxa"/>
              <w:bottom w:w="113" w:type="dxa"/>
              <w:right w:w="113" w:type="dxa"/>
            </w:tcMar>
          </w:tcPr>
          <w:p w14:paraId="17E15E8E" w14:textId="77777777" w:rsidR="007C0CD4" w:rsidRPr="007C0CD4" w:rsidRDefault="007C0CD4" w:rsidP="007C0CD4">
            <w:pPr>
              <w:tabs>
                <w:tab w:val="right" w:pos="6240"/>
                <w:tab w:val="right" w:pos="7280"/>
                <w:tab w:val="right" w:pos="8300"/>
              </w:tabs>
              <w:suppressAutoHyphens/>
              <w:autoSpaceDE w:val="0"/>
              <w:autoSpaceDN w:val="0"/>
              <w:adjustRightInd w:val="0"/>
              <w:spacing w:before="0" w:after="113" w:line="288" w:lineRule="auto"/>
              <w:jc w:val="right"/>
              <w:textAlignment w:val="center"/>
              <w:rPr>
                <w:rFonts w:eastAsia="Times New Roman" w:cs="Open Sans"/>
                <w:color w:val="000000"/>
                <w:sz w:val="16"/>
                <w:szCs w:val="16"/>
                <w:lang w:val="en-US"/>
              </w:rPr>
            </w:pPr>
            <w:r w:rsidRPr="007C0CD4">
              <w:rPr>
                <w:rFonts w:eastAsia="Times New Roman" w:cs="Open Sans"/>
                <w:color w:val="000000"/>
                <w:sz w:val="14"/>
                <w:szCs w:val="14"/>
                <w:lang w:val="en-US"/>
              </w:rPr>
              <w:t xml:space="preserve">214,705 </w:t>
            </w:r>
          </w:p>
        </w:tc>
        <w:tc>
          <w:tcPr>
            <w:tcW w:w="0" w:type="auto"/>
            <w:tcBorders>
              <w:top w:val="single" w:sz="6" w:space="0" w:color="6D6E70"/>
              <w:left w:val="single" w:sz="6" w:space="0" w:color="auto"/>
              <w:bottom w:val="single" w:sz="8" w:space="0" w:color="6D6E70"/>
              <w:right w:val="single" w:sz="6" w:space="0" w:color="auto"/>
            </w:tcBorders>
            <w:tcMar>
              <w:top w:w="113" w:type="dxa"/>
              <w:left w:w="0" w:type="dxa"/>
              <w:bottom w:w="113" w:type="dxa"/>
              <w:right w:w="113" w:type="dxa"/>
            </w:tcMar>
          </w:tcPr>
          <w:p w14:paraId="3BF51A18" w14:textId="77777777" w:rsidR="007C0CD4" w:rsidRPr="007C0CD4" w:rsidRDefault="007C0CD4" w:rsidP="007C0CD4">
            <w:pPr>
              <w:tabs>
                <w:tab w:val="right" w:pos="6240"/>
                <w:tab w:val="right" w:pos="7280"/>
                <w:tab w:val="right" w:pos="8300"/>
              </w:tabs>
              <w:suppressAutoHyphens/>
              <w:autoSpaceDE w:val="0"/>
              <w:autoSpaceDN w:val="0"/>
              <w:adjustRightInd w:val="0"/>
              <w:spacing w:before="0" w:after="113" w:line="288" w:lineRule="auto"/>
              <w:jc w:val="right"/>
              <w:textAlignment w:val="center"/>
              <w:rPr>
                <w:rFonts w:eastAsia="Times New Roman" w:cs="Open Sans"/>
                <w:color w:val="000000"/>
                <w:sz w:val="16"/>
                <w:szCs w:val="16"/>
                <w:lang w:val="en-US"/>
              </w:rPr>
            </w:pPr>
            <w:r w:rsidRPr="007C0CD4">
              <w:rPr>
                <w:rFonts w:eastAsia="Times New Roman" w:cs="Open Sans"/>
                <w:color w:val="000000"/>
                <w:sz w:val="14"/>
                <w:szCs w:val="14"/>
                <w:lang w:val="en-US"/>
              </w:rPr>
              <w:t>-</w:t>
            </w:r>
          </w:p>
        </w:tc>
        <w:tc>
          <w:tcPr>
            <w:tcW w:w="0" w:type="auto"/>
            <w:tcBorders>
              <w:top w:val="single" w:sz="6" w:space="0" w:color="6D6E70"/>
              <w:left w:val="single" w:sz="6" w:space="0" w:color="auto"/>
              <w:bottom w:val="single" w:sz="8" w:space="0" w:color="6D6E70"/>
              <w:right w:val="single" w:sz="6" w:space="0" w:color="auto"/>
            </w:tcBorders>
            <w:tcMar>
              <w:top w:w="113" w:type="dxa"/>
              <w:left w:w="0" w:type="dxa"/>
              <w:bottom w:w="113" w:type="dxa"/>
              <w:right w:w="113" w:type="dxa"/>
            </w:tcMar>
          </w:tcPr>
          <w:p w14:paraId="44F6E083" w14:textId="77777777" w:rsidR="007C0CD4" w:rsidRPr="007C0CD4" w:rsidRDefault="007C0CD4" w:rsidP="007C0CD4">
            <w:pPr>
              <w:tabs>
                <w:tab w:val="right" w:pos="6240"/>
                <w:tab w:val="right" w:pos="7280"/>
                <w:tab w:val="right" w:pos="8300"/>
              </w:tabs>
              <w:suppressAutoHyphens/>
              <w:autoSpaceDE w:val="0"/>
              <w:autoSpaceDN w:val="0"/>
              <w:adjustRightInd w:val="0"/>
              <w:spacing w:before="0" w:after="113" w:line="288" w:lineRule="auto"/>
              <w:jc w:val="right"/>
              <w:textAlignment w:val="center"/>
              <w:rPr>
                <w:rFonts w:eastAsia="Times New Roman" w:cs="Open Sans"/>
                <w:color w:val="000000"/>
                <w:sz w:val="16"/>
                <w:szCs w:val="16"/>
                <w:lang w:val="en-US"/>
              </w:rPr>
            </w:pPr>
            <w:r w:rsidRPr="007C0CD4">
              <w:rPr>
                <w:rFonts w:eastAsia="Times New Roman" w:cs="Open Sans"/>
                <w:color w:val="000000"/>
                <w:sz w:val="14"/>
                <w:szCs w:val="14"/>
                <w:lang w:val="en-US"/>
              </w:rPr>
              <w:t>-</w:t>
            </w:r>
          </w:p>
        </w:tc>
        <w:tc>
          <w:tcPr>
            <w:tcW w:w="0" w:type="auto"/>
            <w:tcBorders>
              <w:top w:val="single" w:sz="6" w:space="0" w:color="6D6E70"/>
              <w:left w:val="single" w:sz="6" w:space="0" w:color="auto"/>
              <w:bottom w:val="single" w:sz="8" w:space="0" w:color="6D6E70"/>
              <w:right w:val="single" w:sz="6" w:space="0" w:color="auto"/>
            </w:tcBorders>
            <w:tcMar>
              <w:top w:w="113" w:type="dxa"/>
              <w:left w:w="0" w:type="dxa"/>
              <w:bottom w:w="113" w:type="dxa"/>
              <w:right w:w="113" w:type="dxa"/>
            </w:tcMar>
          </w:tcPr>
          <w:p w14:paraId="4E0FDA9B" w14:textId="77777777" w:rsidR="007C0CD4" w:rsidRPr="007C0CD4" w:rsidRDefault="007C0CD4" w:rsidP="007C0CD4">
            <w:pPr>
              <w:tabs>
                <w:tab w:val="right" w:pos="6240"/>
                <w:tab w:val="right" w:pos="7280"/>
                <w:tab w:val="right" w:pos="8300"/>
              </w:tabs>
              <w:suppressAutoHyphens/>
              <w:autoSpaceDE w:val="0"/>
              <w:autoSpaceDN w:val="0"/>
              <w:adjustRightInd w:val="0"/>
              <w:spacing w:before="0" w:after="113" w:line="288" w:lineRule="auto"/>
              <w:jc w:val="right"/>
              <w:textAlignment w:val="center"/>
              <w:rPr>
                <w:rFonts w:eastAsia="Times New Roman" w:cs="Open Sans"/>
                <w:color w:val="000000"/>
                <w:sz w:val="16"/>
                <w:szCs w:val="16"/>
                <w:lang w:val="en-US"/>
              </w:rPr>
            </w:pPr>
            <w:r w:rsidRPr="007C0CD4">
              <w:rPr>
                <w:rFonts w:eastAsia="Times New Roman" w:cs="Open Sans"/>
                <w:color w:val="000000"/>
                <w:sz w:val="14"/>
                <w:szCs w:val="14"/>
                <w:lang w:val="en-US"/>
              </w:rPr>
              <w:t xml:space="preserve">38,911 </w:t>
            </w:r>
          </w:p>
        </w:tc>
        <w:tc>
          <w:tcPr>
            <w:tcW w:w="0" w:type="auto"/>
            <w:tcBorders>
              <w:top w:val="single" w:sz="6" w:space="0" w:color="6D6E70"/>
              <w:left w:val="single" w:sz="6" w:space="0" w:color="auto"/>
              <w:bottom w:val="single" w:sz="8" w:space="0" w:color="6D6E70"/>
              <w:right w:val="single" w:sz="6" w:space="0" w:color="auto"/>
            </w:tcBorders>
            <w:tcMar>
              <w:top w:w="113" w:type="dxa"/>
              <w:left w:w="0" w:type="dxa"/>
              <w:bottom w:w="113" w:type="dxa"/>
              <w:right w:w="113" w:type="dxa"/>
            </w:tcMar>
          </w:tcPr>
          <w:p w14:paraId="51423E0E" w14:textId="77777777" w:rsidR="007C0CD4" w:rsidRPr="007C0CD4" w:rsidRDefault="007C0CD4" w:rsidP="007C0CD4">
            <w:pPr>
              <w:tabs>
                <w:tab w:val="right" w:pos="6240"/>
                <w:tab w:val="right" w:pos="7280"/>
                <w:tab w:val="right" w:pos="8300"/>
              </w:tabs>
              <w:suppressAutoHyphens/>
              <w:autoSpaceDE w:val="0"/>
              <w:autoSpaceDN w:val="0"/>
              <w:adjustRightInd w:val="0"/>
              <w:spacing w:before="0" w:after="113" w:line="288" w:lineRule="auto"/>
              <w:jc w:val="right"/>
              <w:textAlignment w:val="center"/>
              <w:rPr>
                <w:rFonts w:eastAsia="Times New Roman" w:cs="Open Sans"/>
                <w:color w:val="000000"/>
                <w:sz w:val="16"/>
                <w:szCs w:val="16"/>
                <w:lang w:val="en-US"/>
              </w:rPr>
            </w:pPr>
            <w:r w:rsidRPr="007C0CD4">
              <w:rPr>
                <w:rFonts w:eastAsia="Times New Roman" w:cs="Open Sans"/>
                <w:color w:val="000000"/>
                <w:sz w:val="14"/>
                <w:szCs w:val="14"/>
                <w:lang w:val="en-US"/>
              </w:rPr>
              <w:t xml:space="preserve">7,414 </w:t>
            </w:r>
          </w:p>
        </w:tc>
        <w:tc>
          <w:tcPr>
            <w:tcW w:w="0" w:type="auto"/>
            <w:tcBorders>
              <w:top w:val="single" w:sz="6" w:space="0" w:color="6D6E70"/>
              <w:left w:val="single" w:sz="6" w:space="0" w:color="auto"/>
              <w:bottom w:val="single" w:sz="8" w:space="0" w:color="6D6E70"/>
              <w:right w:val="single" w:sz="6" w:space="0" w:color="auto"/>
            </w:tcBorders>
            <w:tcMar>
              <w:top w:w="113" w:type="dxa"/>
              <w:left w:w="0" w:type="dxa"/>
              <w:bottom w:w="113" w:type="dxa"/>
              <w:right w:w="113" w:type="dxa"/>
            </w:tcMar>
          </w:tcPr>
          <w:p w14:paraId="75537F71" w14:textId="77777777" w:rsidR="007C0CD4" w:rsidRPr="007C0CD4" w:rsidRDefault="007C0CD4" w:rsidP="007C0CD4">
            <w:pPr>
              <w:tabs>
                <w:tab w:val="right" w:pos="6240"/>
                <w:tab w:val="right" w:pos="7280"/>
                <w:tab w:val="right" w:pos="8300"/>
              </w:tabs>
              <w:suppressAutoHyphens/>
              <w:autoSpaceDE w:val="0"/>
              <w:autoSpaceDN w:val="0"/>
              <w:adjustRightInd w:val="0"/>
              <w:spacing w:before="0" w:after="113" w:line="288" w:lineRule="auto"/>
              <w:jc w:val="right"/>
              <w:textAlignment w:val="center"/>
              <w:rPr>
                <w:rFonts w:eastAsia="Times New Roman" w:cs="Open Sans"/>
                <w:color w:val="000000"/>
                <w:sz w:val="16"/>
                <w:szCs w:val="16"/>
                <w:lang w:val="en-US"/>
              </w:rPr>
            </w:pPr>
            <w:r w:rsidRPr="007C0CD4">
              <w:rPr>
                <w:rFonts w:eastAsia="Times New Roman" w:cs="Open Sans"/>
                <w:color w:val="000000"/>
                <w:sz w:val="14"/>
                <w:szCs w:val="14"/>
                <w:lang w:val="en-US"/>
              </w:rPr>
              <w:t>-</w:t>
            </w:r>
          </w:p>
        </w:tc>
        <w:tc>
          <w:tcPr>
            <w:tcW w:w="0" w:type="auto"/>
            <w:tcBorders>
              <w:top w:val="single" w:sz="6" w:space="0" w:color="6D6E70"/>
              <w:left w:val="single" w:sz="6" w:space="0" w:color="auto"/>
              <w:bottom w:val="single" w:sz="8" w:space="0" w:color="6D6E70"/>
              <w:right w:val="single" w:sz="6" w:space="0" w:color="auto"/>
            </w:tcBorders>
            <w:tcMar>
              <w:top w:w="113" w:type="dxa"/>
              <w:left w:w="0" w:type="dxa"/>
              <w:bottom w:w="113" w:type="dxa"/>
              <w:right w:w="113" w:type="dxa"/>
            </w:tcMar>
          </w:tcPr>
          <w:p w14:paraId="1F4D0285" w14:textId="77777777" w:rsidR="007C0CD4" w:rsidRPr="007C0CD4" w:rsidRDefault="007C0CD4" w:rsidP="007C0CD4">
            <w:pPr>
              <w:tabs>
                <w:tab w:val="right" w:pos="6240"/>
                <w:tab w:val="right" w:pos="7280"/>
                <w:tab w:val="right" w:pos="8300"/>
              </w:tabs>
              <w:suppressAutoHyphens/>
              <w:autoSpaceDE w:val="0"/>
              <w:autoSpaceDN w:val="0"/>
              <w:adjustRightInd w:val="0"/>
              <w:spacing w:before="0" w:after="113" w:line="288" w:lineRule="auto"/>
              <w:jc w:val="right"/>
              <w:textAlignment w:val="center"/>
              <w:rPr>
                <w:rFonts w:eastAsia="Times New Roman" w:cs="Open Sans"/>
                <w:color w:val="000000"/>
                <w:sz w:val="16"/>
                <w:szCs w:val="16"/>
                <w:lang w:val="en-US"/>
              </w:rPr>
            </w:pPr>
            <w:r w:rsidRPr="007C0CD4">
              <w:rPr>
                <w:rFonts w:eastAsia="Times New Roman" w:cs="Open Sans"/>
                <w:color w:val="000000"/>
                <w:sz w:val="14"/>
                <w:szCs w:val="14"/>
                <w:lang w:val="en-US"/>
              </w:rPr>
              <w:t>-</w:t>
            </w:r>
          </w:p>
        </w:tc>
        <w:tc>
          <w:tcPr>
            <w:tcW w:w="1189" w:type="dxa"/>
            <w:tcBorders>
              <w:top w:val="single" w:sz="6" w:space="0" w:color="6D6E70"/>
              <w:left w:val="single" w:sz="6" w:space="0" w:color="auto"/>
              <w:bottom w:val="single" w:sz="8" w:space="0" w:color="6D6E70"/>
              <w:right w:val="single" w:sz="6" w:space="0" w:color="auto"/>
            </w:tcBorders>
            <w:tcMar>
              <w:top w:w="113" w:type="dxa"/>
              <w:left w:w="0" w:type="dxa"/>
              <w:bottom w:w="113" w:type="dxa"/>
              <w:right w:w="113" w:type="dxa"/>
            </w:tcMar>
          </w:tcPr>
          <w:p w14:paraId="68667484" w14:textId="77777777" w:rsidR="007C0CD4" w:rsidRPr="007C0CD4" w:rsidRDefault="007C0CD4" w:rsidP="007C0CD4">
            <w:pPr>
              <w:tabs>
                <w:tab w:val="right" w:pos="6240"/>
                <w:tab w:val="right" w:pos="7280"/>
                <w:tab w:val="right" w:pos="8300"/>
              </w:tabs>
              <w:suppressAutoHyphens/>
              <w:autoSpaceDE w:val="0"/>
              <w:autoSpaceDN w:val="0"/>
              <w:adjustRightInd w:val="0"/>
              <w:spacing w:before="0" w:after="113" w:line="288" w:lineRule="auto"/>
              <w:jc w:val="right"/>
              <w:textAlignment w:val="center"/>
              <w:rPr>
                <w:rFonts w:eastAsia="Times New Roman" w:cs="Open Sans"/>
                <w:color w:val="000000"/>
                <w:sz w:val="16"/>
                <w:szCs w:val="16"/>
                <w:lang w:val="en-US"/>
              </w:rPr>
            </w:pPr>
            <w:r w:rsidRPr="007C0CD4">
              <w:rPr>
                <w:rFonts w:eastAsia="Times New Roman" w:cs="Open Sans"/>
                <w:color w:val="000000"/>
                <w:sz w:val="14"/>
                <w:szCs w:val="14"/>
                <w:lang w:val="en-US"/>
              </w:rPr>
              <w:t xml:space="preserve">261,030 </w:t>
            </w:r>
          </w:p>
        </w:tc>
      </w:tr>
      <w:tr w:rsidR="007C0CD4" w:rsidRPr="007C0CD4" w14:paraId="33814318" w14:textId="77777777" w:rsidTr="00A73D6D">
        <w:trPr>
          <w:trHeight w:val="60"/>
        </w:trPr>
        <w:tc>
          <w:tcPr>
            <w:tcW w:w="0" w:type="auto"/>
            <w:tcBorders>
              <w:top w:val="single" w:sz="8" w:space="0" w:color="6D6E70"/>
              <w:left w:val="single" w:sz="6" w:space="0" w:color="auto"/>
              <w:bottom w:val="single" w:sz="8" w:space="0" w:color="6D6E70"/>
              <w:right w:val="single" w:sz="6" w:space="0" w:color="auto"/>
            </w:tcBorders>
            <w:tcMar>
              <w:top w:w="113" w:type="dxa"/>
              <w:left w:w="0" w:type="dxa"/>
              <w:bottom w:w="113" w:type="dxa"/>
              <w:right w:w="113" w:type="dxa"/>
            </w:tcMar>
          </w:tcPr>
          <w:p w14:paraId="7A30FE2D" w14:textId="77777777" w:rsidR="007C0CD4" w:rsidRPr="007C0CD4" w:rsidRDefault="007C0CD4" w:rsidP="007C0CD4">
            <w:pPr>
              <w:tabs>
                <w:tab w:val="right" w:pos="6240"/>
                <w:tab w:val="right" w:pos="7280"/>
                <w:tab w:val="right" w:pos="8300"/>
              </w:tabs>
              <w:suppressAutoHyphens/>
              <w:autoSpaceDE w:val="0"/>
              <w:autoSpaceDN w:val="0"/>
              <w:adjustRightInd w:val="0"/>
              <w:spacing w:before="0" w:after="113" w:line="288" w:lineRule="auto"/>
              <w:textAlignment w:val="center"/>
              <w:rPr>
                <w:rFonts w:eastAsia="Times New Roman" w:cs="Open Sans"/>
                <w:color w:val="000000"/>
                <w:sz w:val="16"/>
                <w:szCs w:val="16"/>
                <w:lang w:val="en-US"/>
              </w:rPr>
            </w:pPr>
            <w:r w:rsidRPr="007C0CD4">
              <w:rPr>
                <w:rFonts w:ascii="Open Sans Condensed" w:eastAsia="Times New Roman" w:hAnsi="Open Sans Condensed" w:cs="Open Sans Condensed"/>
                <w:b/>
                <w:bCs/>
                <w:color w:val="000000"/>
                <w:sz w:val="14"/>
                <w:szCs w:val="14"/>
                <w:lang w:val="en-US"/>
              </w:rPr>
              <w:t>Total number of SES staff</w:t>
            </w:r>
          </w:p>
        </w:tc>
        <w:tc>
          <w:tcPr>
            <w:tcW w:w="0" w:type="auto"/>
            <w:tcBorders>
              <w:top w:val="single" w:sz="8" w:space="0" w:color="6D6E70"/>
              <w:left w:val="single" w:sz="6" w:space="0" w:color="auto"/>
              <w:bottom w:val="single" w:sz="8" w:space="0" w:color="6D6E70"/>
              <w:right w:val="single" w:sz="6" w:space="0" w:color="auto"/>
            </w:tcBorders>
            <w:tcMar>
              <w:top w:w="113" w:type="dxa"/>
              <w:left w:w="0" w:type="dxa"/>
              <w:bottom w:w="113" w:type="dxa"/>
              <w:right w:w="113" w:type="dxa"/>
            </w:tcMar>
          </w:tcPr>
          <w:p w14:paraId="4494017A" w14:textId="77777777" w:rsidR="007C0CD4" w:rsidRPr="007C0CD4" w:rsidRDefault="007C0CD4" w:rsidP="007C0CD4">
            <w:pPr>
              <w:tabs>
                <w:tab w:val="right" w:pos="6240"/>
                <w:tab w:val="right" w:pos="7280"/>
                <w:tab w:val="right" w:pos="8300"/>
              </w:tabs>
              <w:suppressAutoHyphens/>
              <w:autoSpaceDE w:val="0"/>
              <w:autoSpaceDN w:val="0"/>
              <w:adjustRightInd w:val="0"/>
              <w:spacing w:before="0" w:after="113" w:line="288" w:lineRule="auto"/>
              <w:jc w:val="right"/>
              <w:textAlignment w:val="center"/>
              <w:rPr>
                <w:rFonts w:eastAsia="Times New Roman" w:cs="Open Sans"/>
                <w:color w:val="000000"/>
                <w:sz w:val="16"/>
                <w:szCs w:val="16"/>
                <w:lang w:val="en-US"/>
              </w:rPr>
            </w:pPr>
            <w:r w:rsidRPr="007C0CD4">
              <w:rPr>
                <w:rFonts w:eastAsia="Times New Roman" w:cs="Open Sans"/>
                <w:b/>
                <w:bCs/>
                <w:color w:val="000000"/>
                <w:sz w:val="14"/>
                <w:szCs w:val="14"/>
                <w:lang w:val="en-US"/>
              </w:rPr>
              <w:t>2</w:t>
            </w:r>
            <w:r w:rsidRPr="007C0CD4">
              <w:rPr>
                <w:rFonts w:eastAsia="Times New Roman" w:cs="Open Sans"/>
                <w:color w:val="000000"/>
                <w:sz w:val="14"/>
                <w:szCs w:val="14"/>
                <w:lang w:val="en-US"/>
              </w:rPr>
              <w:t xml:space="preserve"> </w:t>
            </w:r>
          </w:p>
        </w:tc>
        <w:tc>
          <w:tcPr>
            <w:tcW w:w="0" w:type="auto"/>
            <w:tcBorders>
              <w:top w:val="single" w:sz="8" w:space="0" w:color="6D6E70"/>
              <w:left w:val="single" w:sz="6" w:space="0" w:color="auto"/>
              <w:bottom w:val="single" w:sz="8" w:space="0" w:color="6D6E70"/>
              <w:right w:val="single" w:sz="6" w:space="0" w:color="auto"/>
            </w:tcBorders>
            <w:tcMar>
              <w:top w:w="113" w:type="dxa"/>
              <w:left w:w="0" w:type="dxa"/>
              <w:bottom w:w="113" w:type="dxa"/>
              <w:right w:w="113" w:type="dxa"/>
            </w:tcMar>
          </w:tcPr>
          <w:p w14:paraId="7D098C58" w14:textId="77777777" w:rsidR="007C0CD4" w:rsidRPr="007C0CD4" w:rsidRDefault="007C0CD4" w:rsidP="007C0CD4">
            <w:pPr>
              <w:keepLines w:val="0"/>
              <w:autoSpaceDE w:val="0"/>
              <w:autoSpaceDN w:val="0"/>
              <w:adjustRightInd w:val="0"/>
              <w:spacing w:before="0" w:after="0"/>
              <w:rPr>
                <w:rFonts w:ascii="Open Sans Condensed" w:eastAsia="Times New Roman" w:hAnsi="Open Sans Condensed"/>
                <w:lang w:val="it-IT"/>
              </w:rPr>
            </w:pPr>
          </w:p>
        </w:tc>
        <w:tc>
          <w:tcPr>
            <w:tcW w:w="0" w:type="auto"/>
            <w:tcBorders>
              <w:top w:val="single" w:sz="8" w:space="0" w:color="6D6E70"/>
              <w:left w:val="single" w:sz="6" w:space="0" w:color="auto"/>
              <w:bottom w:val="single" w:sz="8" w:space="0" w:color="6D6E70"/>
              <w:right w:val="single" w:sz="6" w:space="0" w:color="auto"/>
            </w:tcBorders>
            <w:tcMar>
              <w:top w:w="113" w:type="dxa"/>
              <w:left w:w="0" w:type="dxa"/>
              <w:bottom w:w="113" w:type="dxa"/>
              <w:right w:w="113" w:type="dxa"/>
            </w:tcMar>
          </w:tcPr>
          <w:p w14:paraId="725A02CD" w14:textId="77777777" w:rsidR="007C0CD4" w:rsidRPr="007C0CD4" w:rsidRDefault="007C0CD4" w:rsidP="007C0CD4">
            <w:pPr>
              <w:keepLines w:val="0"/>
              <w:autoSpaceDE w:val="0"/>
              <w:autoSpaceDN w:val="0"/>
              <w:adjustRightInd w:val="0"/>
              <w:spacing w:before="0" w:after="0"/>
              <w:rPr>
                <w:rFonts w:ascii="Open Sans Condensed" w:eastAsia="Times New Roman" w:hAnsi="Open Sans Condensed"/>
                <w:lang w:val="it-IT"/>
              </w:rPr>
            </w:pPr>
          </w:p>
        </w:tc>
        <w:tc>
          <w:tcPr>
            <w:tcW w:w="0" w:type="auto"/>
            <w:tcBorders>
              <w:top w:val="single" w:sz="8" w:space="0" w:color="6D6E70"/>
              <w:left w:val="single" w:sz="6" w:space="0" w:color="auto"/>
              <w:bottom w:val="single" w:sz="8" w:space="0" w:color="6D6E70"/>
              <w:right w:val="single" w:sz="6" w:space="0" w:color="auto"/>
            </w:tcBorders>
            <w:tcMar>
              <w:top w:w="113" w:type="dxa"/>
              <w:left w:w="0" w:type="dxa"/>
              <w:bottom w:w="113" w:type="dxa"/>
              <w:right w:w="113" w:type="dxa"/>
            </w:tcMar>
          </w:tcPr>
          <w:p w14:paraId="022A75FA" w14:textId="77777777" w:rsidR="007C0CD4" w:rsidRPr="007C0CD4" w:rsidRDefault="007C0CD4" w:rsidP="007C0CD4">
            <w:pPr>
              <w:keepLines w:val="0"/>
              <w:autoSpaceDE w:val="0"/>
              <w:autoSpaceDN w:val="0"/>
              <w:adjustRightInd w:val="0"/>
              <w:spacing w:before="0" w:after="0"/>
              <w:rPr>
                <w:rFonts w:ascii="Open Sans Condensed" w:eastAsia="Times New Roman" w:hAnsi="Open Sans Condensed"/>
                <w:lang w:val="it-IT"/>
              </w:rPr>
            </w:pPr>
          </w:p>
        </w:tc>
        <w:tc>
          <w:tcPr>
            <w:tcW w:w="0" w:type="auto"/>
            <w:tcBorders>
              <w:top w:val="single" w:sz="8" w:space="0" w:color="6D6E70"/>
              <w:left w:val="single" w:sz="6" w:space="0" w:color="auto"/>
              <w:bottom w:val="single" w:sz="8" w:space="0" w:color="6D6E70"/>
              <w:right w:val="single" w:sz="6" w:space="0" w:color="auto"/>
            </w:tcBorders>
            <w:tcMar>
              <w:top w:w="113" w:type="dxa"/>
              <w:left w:w="0" w:type="dxa"/>
              <w:bottom w:w="113" w:type="dxa"/>
              <w:right w:w="113" w:type="dxa"/>
            </w:tcMar>
          </w:tcPr>
          <w:p w14:paraId="31FCA2E8" w14:textId="77777777" w:rsidR="007C0CD4" w:rsidRPr="007C0CD4" w:rsidRDefault="007C0CD4" w:rsidP="007C0CD4">
            <w:pPr>
              <w:keepLines w:val="0"/>
              <w:autoSpaceDE w:val="0"/>
              <w:autoSpaceDN w:val="0"/>
              <w:adjustRightInd w:val="0"/>
              <w:spacing w:before="0" w:after="0"/>
              <w:rPr>
                <w:rFonts w:ascii="Open Sans Condensed" w:eastAsia="Times New Roman" w:hAnsi="Open Sans Condensed"/>
                <w:lang w:val="it-IT"/>
              </w:rPr>
            </w:pPr>
          </w:p>
        </w:tc>
        <w:tc>
          <w:tcPr>
            <w:tcW w:w="0" w:type="auto"/>
            <w:tcBorders>
              <w:top w:val="single" w:sz="8" w:space="0" w:color="6D6E70"/>
              <w:left w:val="single" w:sz="6" w:space="0" w:color="auto"/>
              <w:bottom w:val="single" w:sz="8" w:space="0" w:color="6D6E70"/>
              <w:right w:val="single" w:sz="6" w:space="0" w:color="auto"/>
            </w:tcBorders>
            <w:tcMar>
              <w:top w:w="113" w:type="dxa"/>
              <w:left w:w="0" w:type="dxa"/>
              <w:bottom w:w="113" w:type="dxa"/>
              <w:right w:w="113" w:type="dxa"/>
            </w:tcMar>
          </w:tcPr>
          <w:p w14:paraId="440262C5" w14:textId="77777777" w:rsidR="007C0CD4" w:rsidRPr="007C0CD4" w:rsidRDefault="007C0CD4" w:rsidP="007C0CD4">
            <w:pPr>
              <w:keepLines w:val="0"/>
              <w:autoSpaceDE w:val="0"/>
              <w:autoSpaceDN w:val="0"/>
              <w:adjustRightInd w:val="0"/>
              <w:spacing w:before="0" w:after="0"/>
              <w:rPr>
                <w:rFonts w:ascii="Open Sans Condensed" w:eastAsia="Times New Roman" w:hAnsi="Open Sans Condensed"/>
                <w:lang w:val="it-IT"/>
              </w:rPr>
            </w:pPr>
          </w:p>
        </w:tc>
        <w:tc>
          <w:tcPr>
            <w:tcW w:w="0" w:type="auto"/>
            <w:tcBorders>
              <w:top w:val="single" w:sz="8" w:space="0" w:color="6D6E70"/>
              <w:left w:val="single" w:sz="6" w:space="0" w:color="auto"/>
              <w:bottom w:val="single" w:sz="8" w:space="0" w:color="6D6E70"/>
              <w:right w:val="single" w:sz="6" w:space="0" w:color="auto"/>
            </w:tcBorders>
            <w:tcMar>
              <w:top w:w="113" w:type="dxa"/>
              <w:left w:w="0" w:type="dxa"/>
              <w:bottom w:w="113" w:type="dxa"/>
              <w:right w:w="113" w:type="dxa"/>
            </w:tcMar>
          </w:tcPr>
          <w:p w14:paraId="2A93EACC" w14:textId="77777777" w:rsidR="007C0CD4" w:rsidRPr="007C0CD4" w:rsidRDefault="007C0CD4" w:rsidP="007C0CD4">
            <w:pPr>
              <w:keepLines w:val="0"/>
              <w:autoSpaceDE w:val="0"/>
              <w:autoSpaceDN w:val="0"/>
              <w:adjustRightInd w:val="0"/>
              <w:spacing w:before="0" w:after="0"/>
              <w:rPr>
                <w:rFonts w:ascii="Open Sans Condensed" w:eastAsia="Times New Roman" w:hAnsi="Open Sans Condensed"/>
                <w:lang w:val="it-IT"/>
              </w:rPr>
            </w:pPr>
          </w:p>
        </w:tc>
        <w:tc>
          <w:tcPr>
            <w:tcW w:w="0" w:type="auto"/>
            <w:tcBorders>
              <w:top w:val="single" w:sz="8" w:space="0" w:color="6D6E70"/>
              <w:left w:val="single" w:sz="6" w:space="0" w:color="auto"/>
              <w:bottom w:val="single" w:sz="8" w:space="0" w:color="6D6E70"/>
              <w:right w:val="single" w:sz="6" w:space="0" w:color="auto"/>
            </w:tcBorders>
            <w:tcMar>
              <w:top w:w="113" w:type="dxa"/>
              <w:left w:w="0" w:type="dxa"/>
              <w:bottom w:w="113" w:type="dxa"/>
              <w:right w:w="113" w:type="dxa"/>
            </w:tcMar>
          </w:tcPr>
          <w:p w14:paraId="07A355AD" w14:textId="77777777" w:rsidR="007C0CD4" w:rsidRPr="007C0CD4" w:rsidRDefault="007C0CD4" w:rsidP="007C0CD4">
            <w:pPr>
              <w:keepLines w:val="0"/>
              <w:autoSpaceDE w:val="0"/>
              <w:autoSpaceDN w:val="0"/>
              <w:adjustRightInd w:val="0"/>
              <w:spacing w:before="0" w:after="0"/>
              <w:rPr>
                <w:rFonts w:ascii="Open Sans Condensed" w:eastAsia="Times New Roman" w:hAnsi="Open Sans Condensed"/>
                <w:lang w:val="it-IT"/>
              </w:rPr>
            </w:pPr>
          </w:p>
        </w:tc>
        <w:tc>
          <w:tcPr>
            <w:tcW w:w="1189" w:type="dxa"/>
            <w:tcBorders>
              <w:top w:val="single" w:sz="8" w:space="0" w:color="6D6E70"/>
              <w:left w:val="single" w:sz="6" w:space="0" w:color="auto"/>
              <w:bottom w:val="single" w:sz="8" w:space="0" w:color="6D6E70"/>
              <w:right w:val="single" w:sz="6" w:space="0" w:color="auto"/>
            </w:tcBorders>
            <w:tcMar>
              <w:top w:w="113" w:type="dxa"/>
              <w:left w:w="0" w:type="dxa"/>
              <w:bottom w:w="113" w:type="dxa"/>
              <w:right w:w="113" w:type="dxa"/>
            </w:tcMar>
          </w:tcPr>
          <w:p w14:paraId="201A7EDA" w14:textId="77777777" w:rsidR="007C0CD4" w:rsidRPr="007C0CD4" w:rsidRDefault="007C0CD4" w:rsidP="007C0CD4">
            <w:pPr>
              <w:keepLines w:val="0"/>
              <w:autoSpaceDE w:val="0"/>
              <w:autoSpaceDN w:val="0"/>
              <w:adjustRightInd w:val="0"/>
              <w:spacing w:before="0" w:after="0"/>
              <w:rPr>
                <w:rFonts w:ascii="Open Sans Condensed" w:eastAsia="Times New Roman" w:hAnsi="Open Sans Condensed"/>
                <w:lang w:val="it-IT"/>
              </w:rPr>
            </w:pPr>
          </w:p>
        </w:tc>
      </w:tr>
    </w:tbl>
    <w:p w14:paraId="32E8F236" w14:textId="019A7682" w:rsidR="006F216C" w:rsidRDefault="006F216C" w:rsidP="00C83CD9">
      <w:pPr>
        <w:spacing w:before="120" w:after="120" w:line="257" w:lineRule="auto"/>
        <w:rPr>
          <w:rFonts w:eastAsia="Open Sans" w:cs="Open Sans"/>
          <w:b/>
        </w:rPr>
      </w:pPr>
    </w:p>
    <w:p w14:paraId="1DC10057" w14:textId="77777777" w:rsidR="006F216C" w:rsidRDefault="006F216C">
      <w:pPr>
        <w:keepLines w:val="0"/>
        <w:spacing w:before="0" w:after="0"/>
        <w:rPr>
          <w:rFonts w:eastAsia="Open Sans" w:cs="Open Sans"/>
          <w:b/>
        </w:rPr>
      </w:pPr>
      <w:r>
        <w:rPr>
          <w:rFonts w:eastAsia="Open Sans" w:cs="Open Sans"/>
          <w:b/>
        </w:rPr>
        <w:br w:type="page"/>
      </w:r>
    </w:p>
    <w:p w14:paraId="1EC792F5" w14:textId="6EAACF05" w:rsidR="7E476D1F" w:rsidRPr="00C83CD9" w:rsidRDefault="30C9DBD3" w:rsidP="725AC2BB">
      <w:pPr>
        <w:spacing w:line="257" w:lineRule="auto"/>
        <w:rPr>
          <w:rFonts w:eastAsia="Open Sans" w:cs="Open Sans"/>
          <w:i/>
        </w:rPr>
      </w:pPr>
      <w:r w:rsidRPr="00C83CD9">
        <w:rPr>
          <w:rFonts w:eastAsia="Open Sans" w:cs="Open Sans"/>
          <w:i/>
        </w:rPr>
        <w:t>Other Highly Paid Staff Remuneration</w:t>
      </w:r>
    </w:p>
    <w:p w14:paraId="7017B6AC" w14:textId="7163A364" w:rsidR="007C0CD4" w:rsidRDefault="30C9DBD3" w:rsidP="00C21489">
      <w:pPr>
        <w:spacing w:line="257" w:lineRule="auto"/>
        <w:rPr>
          <w:rFonts w:eastAsia="Open Sans" w:cs="Open Sans"/>
        </w:rPr>
      </w:pPr>
      <w:r w:rsidRPr="47DF6AF0">
        <w:rPr>
          <w:rFonts w:eastAsia="Open Sans" w:cs="Open Sans"/>
        </w:rPr>
        <w:t xml:space="preserve">The Commission has </w:t>
      </w:r>
      <w:r w:rsidR="5D739BD0" w:rsidRPr="47DF6AF0">
        <w:rPr>
          <w:rFonts w:eastAsia="Open Sans" w:cs="Open Sans"/>
        </w:rPr>
        <w:t>three</w:t>
      </w:r>
      <w:r w:rsidRPr="47DF6AF0">
        <w:rPr>
          <w:rFonts w:eastAsia="Open Sans" w:cs="Open Sans"/>
        </w:rPr>
        <w:t xml:space="preserve"> staff </w:t>
      </w:r>
      <w:r w:rsidR="1519BE81" w:rsidRPr="47DF6AF0">
        <w:rPr>
          <w:rFonts w:eastAsia="Open Sans" w:cs="Open Sans"/>
        </w:rPr>
        <w:t xml:space="preserve">who </w:t>
      </w:r>
      <w:r w:rsidRPr="47DF6AF0">
        <w:rPr>
          <w:rFonts w:eastAsia="Open Sans" w:cs="Open Sans"/>
        </w:rPr>
        <w:t>meet the definition for other highly paid staff. The table below contains average annual remuneration for other highly paid staff.</w:t>
      </w:r>
    </w:p>
    <w:tbl>
      <w:tblPr>
        <w:tblW w:w="9180" w:type="dxa"/>
        <w:tblInd w:w="-8" w:type="dxa"/>
        <w:tblCellMar>
          <w:left w:w="0" w:type="dxa"/>
          <w:right w:w="0" w:type="dxa"/>
        </w:tblCellMar>
        <w:tblLook w:val="0000" w:firstRow="0" w:lastRow="0" w:firstColumn="0" w:lastColumn="0" w:noHBand="0" w:noVBand="0"/>
      </w:tblPr>
      <w:tblGrid>
        <w:gridCol w:w="1050"/>
        <w:gridCol w:w="768"/>
        <w:gridCol w:w="770"/>
        <w:gridCol w:w="770"/>
        <w:gridCol w:w="943"/>
        <w:gridCol w:w="1395"/>
        <w:gridCol w:w="770"/>
        <w:gridCol w:w="884"/>
        <w:gridCol w:w="1033"/>
        <w:gridCol w:w="1163"/>
      </w:tblGrid>
      <w:tr w:rsidR="007C0CD4" w:rsidRPr="007C0CD4" w14:paraId="3287F14D" w14:textId="77777777" w:rsidTr="00A73D6D">
        <w:trPr>
          <w:trHeight w:val="60"/>
        </w:trPr>
        <w:tc>
          <w:tcPr>
            <w:tcW w:w="0" w:type="auto"/>
            <w:tcBorders>
              <w:top w:val="single" w:sz="8" w:space="0" w:color="6D6E70"/>
              <w:left w:val="single" w:sz="6" w:space="0" w:color="auto"/>
              <w:bottom w:val="single" w:sz="4" w:space="0" w:color="6D6E70"/>
              <w:right w:val="single" w:sz="6" w:space="0" w:color="auto"/>
            </w:tcBorders>
            <w:tcMar>
              <w:top w:w="85" w:type="dxa"/>
              <w:left w:w="113" w:type="dxa"/>
              <w:bottom w:w="113" w:type="dxa"/>
              <w:right w:w="113" w:type="dxa"/>
            </w:tcMar>
            <w:vAlign w:val="bottom"/>
          </w:tcPr>
          <w:p w14:paraId="60432BE5" w14:textId="77777777" w:rsidR="007C0CD4" w:rsidRPr="007F5FDC" w:rsidRDefault="007C0CD4" w:rsidP="007C0CD4">
            <w:pPr>
              <w:keepLines w:val="0"/>
              <w:autoSpaceDE w:val="0"/>
              <w:autoSpaceDN w:val="0"/>
              <w:adjustRightInd w:val="0"/>
              <w:spacing w:before="0" w:after="0"/>
              <w:rPr>
                <w:rFonts w:ascii="Open Sans Condensed" w:eastAsia="Times New Roman" w:hAnsi="Open Sans Condensed"/>
                <w:lang w:val="en-US"/>
              </w:rPr>
            </w:pPr>
          </w:p>
        </w:tc>
        <w:tc>
          <w:tcPr>
            <w:tcW w:w="0" w:type="auto"/>
            <w:tcBorders>
              <w:top w:val="single" w:sz="8" w:space="0" w:color="6D6E70"/>
              <w:left w:val="single" w:sz="6" w:space="0" w:color="auto"/>
              <w:bottom w:val="single" w:sz="4" w:space="0" w:color="6D6E70"/>
              <w:right w:val="single" w:sz="6" w:space="0" w:color="auto"/>
            </w:tcBorders>
            <w:tcMar>
              <w:top w:w="85" w:type="dxa"/>
              <w:left w:w="113" w:type="dxa"/>
              <w:bottom w:w="113" w:type="dxa"/>
              <w:right w:w="113" w:type="dxa"/>
            </w:tcMar>
            <w:vAlign w:val="bottom"/>
          </w:tcPr>
          <w:p w14:paraId="0BF7E130" w14:textId="77777777" w:rsidR="007C0CD4" w:rsidRPr="007F5FDC" w:rsidRDefault="007C0CD4" w:rsidP="007C0CD4">
            <w:pPr>
              <w:keepLines w:val="0"/>
              <w:autoSpaceDE w:val="0"/>
              <w:autoSpaceDN w:val="0"/>
              <w:adjustRightInd w:val="0"/>
              <w:spacing w:before="0" w:after="0"/>
              <w:rPr>
                <w:rFonts w:ascii="Open Sans Condensed" w:eastAsia="Times New Roman" w:hAnsi="Open Sans Condensed"/>
                <w:lang w:val="en-US"/>
              </w:rPr>
            </w:pPr>
          </w:p>
        </w:tc>
        <w:tc>
          <w:tcPr>
            <w:tcW w:w="0" w:type="auto"/>
            <w:gridSpan w:val="3"/>
            <w:tcBorders>
              <w:top w:val="single" w:sz="8" w:space="0" w:color="6D6E70"/>
              <w:left w:val="single" w:sz="6" w:space="0" w:color="auto"/>
              <w:bottom w:val="single" w:sz="4" w:space="0" w:color="6D6E70"/>
              <w:right w:val="single" w:sz="6" w:space="0" w:color="auto"/>
            </w:tcBorders>
            <w:tcMar>
              <w:top w:w="85" w:type="dxa"/>
              <w:left w:w="113" w:type="dxa"/>
              <w:bottom w:w="113" w:type="dxa"/>
              <w:right w:w="113" w:type="dxa"/>
            </w:tcMar>
            <w:vAlign w:val="bottom"/>
          </w:tcPr>
          <w:p w14:paraId="3F869E9E" w14:textId="77777777" w:rsidR="007C0CD4" w:rsidRPr="007C0CD4" w:rsidRDefault="007C0CD4" w:rsidP="007C0CD4">
            <w:pPr>
              <w:tabs>
                <w:tab w:val="right" w:pos="6240"/>
                <w:tab w:val="right" w:pos="7280"/>
                <w:tab w:val="right" w:pos="8300"/>
              </w:tabs>
              <w:suppressAutoHyphens/>
              <w:autoSpaceDE w:val="0"/>
              <w:autoSpaceDN w:val="0"/>
              <w:adjustRightInd w:val="0"/>
              <w:spacing w:before="0" w:after="0" w:line="180" w:lineRule="atLeast"/>
              <w:jc w:val="center"/>
              <w:textAlignment w:val="center"/>
              <w:rPr>
                <w:rFonts w:ascii="Open Sans Condensed" w:eastAsia="Times New Roman" w:hAnsi="Open Sans Condensed" w:cs="Open Sans Condensed"/>
                <w:b/>
                <w:bCs/>
                <w:color w:val="000000"/>
                <w:sz w:val="16"/>
                <w:szCs w:val="16"/>
                <w:lang w:val="en-US"/>
              </w:rPr>
            </w:pPr>
            <w:r w:rsidRPr="007C0CD4">
              <w:rPr>
                <w:rFonts w:ascii="Open Sans Condensed" w:eastAsia="Times New Roman" w:hAnsi="Open Sans Condensed" w:cs="Open Sans Condensed"/>
                <w:b/>
                <w:bCs/>
                <w:color w:val="000000"/>
                <w:sz w:val="14"/>
                <w:szCs w:val="14"/>
                <w:lang w:val="en-US"/>
              </w:rPr>
              <w:t>Short</w:t>
            </w:r>
            <w:r w:rsidRPr="007C0CD4">
              <w:rPr>
                <w:rFonts w:ascii="Cambria Math" w:eastAsia="Times New Roman" w:hAnsi="Cambria Math" w:cs="Cambria Math"/>
                <w:b/>
                <w:bCs/>
                <w:color w:val="000000"/>
                <w:sz w:val="14"/>
                <w:szCs w:val="14"/>
                <w:lang w:val="en-US"/>
              </w:rPr>
              <w:t>‑</w:t>
            </w:r>
            <w:r w:rsidRPr="007C0CD4">
              <w:rPr>
                <w:rFonts w:ascii="Open Sans Condensed" w:eastAsia="Times New Roman" w:hAnsi="Open Sans Condensed" w:cs="Open Sans Condensed"/>
                <w:b/>
                <w:bCs/>
                <w:color w:val="000000"/>
                <w:sz w:val="14"/>
                <w:szCs w:val="14"/>
                <w:lang w:val="en-US"/>
              </w:rPr>
              <w:t>term benefits</w:t>
            </w:r>
          </w:p>
        </w:tc>
        <w:tc>
          <w:tcPr>
            <w:tcW w:w="0" w:type="auto"/>
            <w:tcBorders>
              <w:top w:val="single" w:sz="8" w:space="0" w:color="6D6E70"/>
              <w:left w:val="single" w:sz="6" w:space="0" w:color="auto"/>
              <w:bottom w:val="single" w:sz="4" w:space="0" w:color="6D6E70"/>
              <w:right w:val="single" w:sz="6" w:space="0" w:color="auto"/>
            </w:tcBorders>
            <w:tcMar>
              <w:top w:w="85" w:type="dxa"/>
              <w:left w:w="113" w:type="dxa"/>
              <w:bottom w:w="113" w:type="dxa"/>
              <w:right w:w="113" w:type="dxa"/>
            </w:tcMar>
            <w:vAlign w:val="bottom"/>
          </w:tcPr>
          <w:p w14:paraId="2A7FE55F" w14:textId="77777777" w:rsidR="007C0CD4" w:rsidRPr="007C0CD4" w:rsidRDefault="007C0CD4" w:rsidP="007C0CD4">
            <w:pPr>
              <w:tabs>
                <w:tab w:val="right" w:pos="6240"/>
                <w:tab w:val="right" w:pos="7280"/>
                <w:tab w:val="right" w:pos="8300"/>
              </w:tabs>
              <w:suppressAutoHyphens/>
              <w:autoSpaceDE w:val="0"/>
              <w:autoSpaceDN w:val="0"/>
              <w:adjustRightInd w:val="0"/>
              <w:spacing w:before="0" w:after="0" w:line="180" w:lineRule="atLeast"/>
              <w:jc w:val="right"/>
              <w:textAlignment w:val="center"/>
              <w:rPr>
                <w:rFonts w:ascii="Open Sans Condensed" w:eastAsia="Times New Roman" w:hAnsi="Open Sans Condensed" w:cs="Open Sans Condensed"/>
                <w:b/>
                <w:bCs/>
                <w:color w:val="000000"/>
                <w:sz w:val="16"/>
                <w:szCs w:val="16"/>
                <w:lang w:val="en-US"/>
              </w:rPr>
            </w:pPr>
            <w:r w:rsidRPr="007C0CD4">
              <w:rPr>
                <w:rFonts w:ascii="Open Sans Condensed" w:eastAsia="Times New Roman" w:hAnsi="Open Sans Condensed" w:cs="Open Sans Condensed"/>
                <w:b/>
                <w:bCs/>
                <w:color w:val="000000"/>
                <w:sz w:val="14"/>
                <w:szCs w:val="14"/>
                <w:lang w:val="en-US"/>
              </w:rPr>
              <w:t>Post</w:t>
            </w:r>
            <w:r w:rsidRPr="007C0CD4">
              <w:rPr>
                <w:rFonts w:ascii="Cambria Math" w:eastAsia="Times New Roman" w:hAnsi="Cambria Math" w:cs="Cambria Math"/>
                <w:b/>
                <w:bCs/>
                <w:color w:val="000000"/>
                <w:sz w:val="14"/>
                <w:szCs w:val="14"/>
                <w:lang w:val="en-US"/>
              </w:rPr>
              <w:t>‑</w:t>
            </w:r>
            <w:r w:rsidRPr="007C0CD4">
              <w:rPr>
                <w:rFonts w:ascii="Open Sans Condensed" w:eastAsia="Times New Roman" w:hAnsi="Open Sans Condensed" w:cs="Open Sans Condensed"/>
                <w:b/>
                <w:bCs/>
                <w:color w:val="000000"/>
                <w:sz w:val="14"/>
                <w:szCs w:val="14"/>
                <w:lang w:val="en-US"/>
              </w:rPr>
              <w:t>employment benefits</w:t>
            </w:r>
          </w:p>
        </w:tc>
        <w:tc>
          <w:tcPr>
            <w:tcW w:w="0" w:type="auto"/>
            <w:gridSpan w:val="2"/>
            <w:tcBorders>
              <w:top w:val="single" w:sz="8" w:space="0" w:color="6D6E70"/>
              <w:left w:val="single" w:sz="6" w:space="0" w:color="auto"/>
              <w:bottom w:val="single" w:sz="4" w:space="0" w:color="6D6E70"/>
              <w:right w:val="single" w:sz="6" w:space="0" w:color="auto"/>
            </w:tcBorders>
            <w:tcMar>
              <w:top w:w="85" w:type="dxa"/>
              <w:left w:w="113" w:type="dxa"/>
              <w:bottom w:w="113" w:type="dxa"/>
              <w:right w:w="113" w:type="dxa"/>
            </w:tcMar>
            <w:vAlign w:val="bottom"/>
          </w:tcPr>
          <w:p w14:paraId="1D0D6C40" w14:textId="48333520" w:rsidR="007C0CD4" w:rsidRPr="007C0CD4" w:rsidRDefault="007C0CD4" w:rsidP="007C0CD4">
            <w:pPr>
              <w:keepLines w:val="0"/>
              <w:autoSpaceDE w:val="0"/>
              <w:autoSpaceDN w:val="0"/>
              <w:adjustRightInd w:val="0"/>
              <w:spacing w:before="0" w:after="0"/>
              <w:rPr>
                <w:rFonts w:ascii="Open Sans Condensed" w:eastAsia="Times New Roman" w:hAnsi="Open Sans Condensed"/>
                <w:lang w:val="it-IT"/>
              </w:rPr>
            </w:pPr>
            <w:r w:rsidRPr="007C0CD4">
              <w:rPr>
                <w:rFonts w:ascii="Open Sans Condensed" w:eastAsia="Times New Roman" w:hAnsi="Open Sans Condensed" w:cs="Open Sans Condensed"/>
                <w:b/>
                <w:bCs/>
                <w:color w:val="000000"/>
                <w:sz w:val="14"/>
                <w:szCs w:val="14"/>
                <w:lang w:val="en-US"/>
              </w:rPr>
              <w:t>Other long</w:t>
            </w:r>
            <w:r w:rsidRPr="007C0CD4">
              <w:rPr>
                <w:rFonts w:ascii="Cambria Math" w:eastAsia="Times New Roman" w:hAnsi="Cambria Math" w:cs="Cambria Math"/>
                <w:b/>
                <w:bCs/>
                <w:color w:val="000000"/>
                <w:sz w:val="14"/>
                <w:szCs w:val="14"/>
                <w:lang w:val="en-US"/>
              </w:rPr>
              <w:t>‑</w:t>
            </w:r>
            <w:r w:rsidRPr="007C0CD4">
              <w:rPr>
                <w:rFonts w:ascii="Open Sans Condensed" w:eastAsia="Times New Roman" w:hAnsi="Open Sans Condensed" w:cs="Open Sans Condensed"/>
                <w:b/>
                <w:bCs/>
                <w:color w:val="000000"/>
                <w:sz w:val="14"/>
                <w:szCs w:val="14"/>
                <w:lang w:val="en-US"/>
              </w:rPr>
              <w:t>term benefits</w:t>
            </w:r>
          </w:p>
        </w:tc>
        <w:tc>
          <w:tcPr>
            <w:tcW w:w="0" w:type="auto"/>
            <w:tcBorders>
              <w:top w:val="single" w:sz="8" w:space="0" w:color="6D6E70"/>
              <w:left w:val="single" w:sz="6" w:space="0" w:color="auto"/>
              <w:bottom w:val="single" w:sz="4" w:space="0" w:color="6D6E70"/>
              <w:right w:val="single" w:sz="6" w:space="0" w:color="auto"/>
            </w:tcBorders>
            <w:tcMar>
              <w:top w:w="85" w:type="dxa"/>
              <w:left w:w="113" w:type="dxa"/>
              <w:bottom w:w="113" w:type="dxa"/>
              <w:right w:w="113" w:type="dxa"/>
            </w:tcMar>
            <w:vAlign w:val="bottom"/>
          </w:tcPr>
          <w:p w14:paraId="26FEA081" w14:textId="77777777" w:rsidR="007C0CD4" w:rsidRPr="007C0CD4" w:rsidRDefault="007C0CD4" w:rsidP="007C0CD4">
            <w:pPr>
              <w:tabs>
                <w:tab w:val="right" w:pos="6240"/>
                <w:tab w:val="right" w:pos="7280"/>
                <w:tab w:val="right" w:pos="8300"/>
              </w:tabs>
              <w:suppressAutoHyphens/>
              <w:autoSpaceDE w:val="0"/>
              <w:autoSpaceDN w:val="0"/>
              <w:adjustRightInd w:val="0"/>
              <w:spacing w:before="0" w:after="0" w:line="180" w:lineRule="atLeast"/>
              <w:jc w:val="right"/>
              <w:textAlignment w:val="center"/>
              <w:rPr>
                <w:rFonts w:ascii="Open Sans Condensed" w:eastAsia="Times New Roman" w:hAnsi="Open Sans Condensed" w:cs="Open Sans Condensed"/>
                <w:b/>
                <w:bCs/>
                <w:color w:val="000000"/>
                <w:sz w:val="16"/>
                <w:szCs w:val="16"/>
                <w:lang w:val="en-US"/>
              </w:rPr>
            </w:pPr>
            <w:r w:rsidRPr="007C0CD4">
              <w:rPr>
                <w:rFonts w:ascii="Open Sans Condensed" w:eastAsia="Times New Roman" w:hAnsi="Open Sans Condensed" w:cs="Open Sans Condensed"/>
                <w:b/>
                <w:bCs/>
                <w:color w:val="000000"/>
                <w:sz w:val="14"/>
                <w:szCs w:val="14"/>
                <w:lang w:val="en-US"/>
              </w:rPr>
              <w:t>Termination benefits</w:t>
            </w:r>
          </w:p>
        </w:tc>
        <w:tc>
          <w:tcPr>
            <w:tcW w:w="1219" w:type="dxa"/>
            <w:tcBorders>
              <w:top w:val="single" w:sz="8" w:space="0" w:color="6D6E70"/>
              <w:left w:val="single" w:sz="6" w:space="0" w:color="auto"/>
              <w:bottom w:val="single" w:sz="4" w:space="0" w:color="6D6E70"/>
              <w:right w:val="single" w:sz="6" w:space="0" w:color="auto"/>
            </w:tcBorders>
            <w:tcMar>
              <w:top w:w="85" w:type="dxa"/>
              <w:left w:w="113" w:type="dxa"/>
              <w:bottom w:w="113" w:type="dxa"/>
              <w:right w:w="113" w:type="dxa"/>
            </w:tcMar>
            <w:vAlign w:val="bottom"/>
          </w:tcPr>
          <w:p w14:paraId="116032C2" w14:textId="7343B221" w:rsidR="007C0CD4" w:rsidRPr="007C0CD4" w:rsidRDefault="007C0CD4" w:rsidP="007C0CD4">
            <w:pPr>
              <w:tabs>
                <w:tab w:val="right" w:pos="6240"/>
                <w:tab w:val="right" w:pos="7280"/>
                <w:tab w:val="right" w:pos="8300"/>
              </w:tabs>
              <w:suppressAutoHyphens/>
              <w:autoSpaceDE w:val="0"/>
              <w:autoSpaceDN w:val="0"/>
              <w:adjustRightInd w:val="0"/>
              <w:spacing w:before="0" w:after="0" w:line="180" w:lineRule="atLeast"/>
              <w:jc w:val="right"/>
              <w:textAlignment w:val="center"/>
              <w:rPr>
                <w:rFonts w:ascii="Open Sans Condensed" w:eastAsia="Times New Roman" w:hAnsi="Open Sans Condensed" w:cs="Open Sans Condensed"/>
                <w:b/>
                <w:bCs/>
                <w:color w:val="000000"/>
                <w:sz w:val="16"/>
                <w:szCs w:val="16"/>
                <w:lang w:val="en-US"/>
              </w:rPr>
            </w:pPr>
            <w:r w:rsidRPr="007C0CD4">
              <w:rPr>
                <w:rFonts w:ascii="Open Sans Condensed" w:eastAsia="Times New Roman" w:hAnsi="Open Sans Condensed" w:cs="Open Sans Condensed"/>
                <w:b/>
                <w:bCs/>
                <w:color w:val="000000"/>
                <w:sz w:val="14"/>
                <w:szCs w:val="14"/>
                <w:lang w:val="en-US"/>
              </w:rPr>
              <w:t xml:space="preserve">Total </w:t>
            </w:r>
            <w:r>
              <w:rPr>
                <w:rFonts w:ascii="Open Sans Condensed" w:eastAsia="Times New Roman" w:hAnsi="Open Sans Condensed" w:cs="Open Sans Condensed"/>
                <w:b/>
                <w:bCs/>
                <w:color w:val="000000"/>
                <w:sz w:val="14"/>
                <w:szCs w:val="14"/>
                <w:lang w:val="en-US"/>
              </w:rPr>
              <w:t>r</w:t>
            </w:r>
            <w:r w:rsidRPr="007C0CD4">
              <w:rPr>
                <w:rFonts w:ascii="Open Sans Condensed" w:eastAsia="Times New Roman" w:hAnsi="Open Sans Condensed" w:cs="Open Sans Condensed"/>
                <w:b/>
                <w:bCs/>
                <w:color w:val="000000"/>
                <w:sz w:val="14"/>
                <w:szCs w:val="14"/>
                <w:lang w:val="en-US"/>
              </w:rPr>
              <w:t>emuneration</w:t>
            </w:r>
          </w:p>
        </w:tc>
      </w:tr>
      <w:tr w:rsidR="007C0CD4" w:rsidRPr="007C0CD4" w14:paraId="7741557B" w14:textId="77777777" w:rsidTr="00A73D6D">
        <w:trPr>
          <w:trHeight w:val="60"/>
        </w:trPr>
        <w:tc>
          <w:tcPr>
            <w:tcW w:w="0" w:type="auto"/>
            <w:tcBorders>
              <w:top w:val="single" w:sz="4" w:space="0" w:color="6D6E70"/>
              <w:left w:val="single" w:sz="6" w:space="0" w:color="auto"/>
              <w:bottom w:val="single" w:sz="4" w:space="0" w:color="6D6E70"/>
              <w:right w:val="single" w:sz="6" w:space="0" w:color="auto"/>
            </w:tcBorders>
            <w:tcMar>
              <w:top w:w="85" w:type="dxa"/>
              <w:left w:w="0" w:type="dxa"/>
              <w:bottom w:w="113" w:type="dxa"/>
              <w:right w:w="113" w:type="dxa"/>
            </w:tcMar>
            <w:vAlign w:val="bottom"/>
          </w:tcPr>
          <w:p w14:paraId="2440F2FD" w14:textId="77777777" w:rsidR="007C0CD4" w:rsidRPr="007C0CD4" w:rsidRDefault="007C0CD4" w:rsidP="007C0CD4">
            <w:pPr>
              <w:tabs>
                <w:tab w:val="right" w:pos="6240"/>
                <w:tab w:val="right" w:pos="7280"/>
                <w:tab w:val="right" w:pos="8300"/>
              </w:tabs>
              <w:suppressAutoHyphens/>
              <w:autoSpaceDE w:val="0"/>
              <w:autoSpaceDN w:val="0"/>
              <w:adjustRightInd w:val="0"/>
              <w:spacing w:before="0" w:after="0" w:line="180" w:lineRule="atLeast"/>
              <w:textAlignment w:val="center"/>
              <w:rPr>
                <w:rFonts w:ascii="Open Sans Condensed" w:eastAsia="Times New Roman" w:hAnsi="Open Sans Condensed" w:cs="Open Sans Condensed"/>
                <w:b/>
                <w:bCs/>
                <w:color w:val="000000"/>
                <w:sz w:val="16"/>
                <w:szCs w:val="16"/>
                <w:lang w:val="en-US"/>
              </w:rPr>
            </w:pPr>
            <w:r w:rsidRPr="007C0CD4">
              <w:rPr>
                <w:rFonts w:ascii="Open Sans Condensed" w:eastAsia="Times New Roman" w:hAnsi="Open Sans Condensed" w:cs="Open Sans Condensed"/>
                <w:b/>
                <w:bCs/>
                <w:color w:val="000000"/>
                <w:sz w:val="14"/>
                <w:szCs w:val="14"/>
                <w:lang w:val="en-US"/>
              </w:rPr>
              <w:t>Total Remuneration Bands</w:t>
            </w:r>
          </w:p>
        </w:tc>
        <w:tc>
          <w:tcPr>
            <w:tcW w:w="0" w:type="auto"/>
            <w:tcBorders>
              <w:top w:val="single" w:sz="4" w:space="0" w:color="6D6E70"/>
              <w:left w:val="single" w:sz="6" w:space="0" w:color="auto"/>
              <w:bottom w:val="single" w:sz="4" w:space="0" w:color="6D6E70"/>
              <w:right w:val="single" w:sz="6" w:space="0" w:color="auto"/>
            </w:tcBorders>
            <w:tcMar>
              <w:top w:w="85" w:type="dxa"/>
              <w:left w:w="113" w:type="dxa"/>
              <w:bottom w:w="113" w:type="dxa"/>
              <w:right w:w="113" w:type="dxa"/>
            </w:tcMar>
            <w:vAlign w:val="bottom"/>
          </w:tcPr>
          <w:p w14:paraId="6AB6897B" w14:textId="77777777" w:rsidR="007C0CD4" w:rsidRPr="007C0CD4" w:rsidRDefault="007C0CD4" w:rsidP="007C0CD4">
            <w:pPr>
              <w:tabs>
                <w:tab w:val="right" w:pos="6240"/>
                <w:tab w:val="right" w:pos="7280"/>
                <w:tab w:val="right" w:pos="8300"/>
              </w:tabs>
              <w:suppressAutoHyphens/>
              <w:autoSpaceDE w:val="0"/>
              <w:autoSpaceDN w:val="0"/>
              <w:adjustRightInd w:val="0"/>
              <w:spacing w:before="0" w:after="0" w:line="180" w:lineRule="atLeast"/>
              <w:jc w:val="right"/>
              <w:textAlignment w:val="center"/>
              <w:rPr>
                <w:rFonts w:ascii="Open Sans Condensed" w:eastAsia="Times New Roman" w:hAnsi="Open Sans Condensed" w:cs="Open Sans Condensed"/>
                <w:b/>
                <w:bCs/>
                <w:color w:val="000000"/>
                <w:sz w:val="16"/>
                <w:szCs w:val="16"/>
                <w:lang w:val="en-US"/>
              </w:rPr>
            </w:pPr>
            <w:r w:rsidRPr="007C0CD4">
              <w:rPr>
                <w:rFonts w:ascii="Open Sans Condensed" w:eastAsia="Times New Roman" w:hAnsi="Open Sans Condensed" w:cs="Open Sans Condensed"/>
                <w:b/>
                <w:bCs/>
                <w:color w:val="000000"/>
                <w:sz w:val="14"/>
                <w:szCs w:val="14"/>
                <w:lang w:val="en-US"/>
              </w:rPr>
              <w:t>Number of Highly Paid Staff</w:t>
            </w:r>
          </w:p>
        </w:tc>
        <w:tc>
          <w:tcPr>
            <w:tcW w:w="0" w:type="auto"/>
            <w:tcBorders>
              <w:top w:val="single" w:sz="4" w:space="0" w:color="6D6E70"/>
              <w:left w:val="single" w:sz="6" w:space="0" w:color="auto"/>
              <w:bottom w:val="single" w:sz="4" w:space="0" w:color="6D6E70"/>
              <w:right w:val="single" w:sz="6" w:space="0" w:color="auto"/>
            </w:tcBorders>
            <w:tcMar>
              <w:top w:w="85" w:type="dxa"/>
              <w:left w:w="113" w:type="dxa"/>
              <w:bottom w:w="113" w:type="dxa"/>
              <w:right w:w="113" w:type="dxa"/>
            </w:tcMar>
            <w:vAlign w:val="bottom"/>
          </w:tcPr>
          <w:p w14:paraId="77C52F03" w14:textId="77777777" w:rsidR="007C0CD4" w:rsidRPr="007C0CD4" w:rsidRDefault="007C0CD4" w:rsidP="007C0CD4">
            <w:pPr>
              <w:tabs>
                <w:tab w:val="right" w:pos="6240"/>
                <w:tab w:val="right" w:pos="7280"/>
                <w:tab w:val="right" w:pos="8300"/>
              </w:tabs>
              <w:suppressAutoHyphens/>
              <w:autoSpaceDE w:val="0"/>
              <w:autoSpaceDN w:val="0"/>
              <w:adjustRightInd w:val="0"/>
              <w:spacing w:before="0" w:after="0" w:line="180" w:lineRule="atLeast"/>
              <w:jc w:val="right"/>
              <w:textAlignment w:val="center"/>
              <w:rPr>
                <w:rFonts w:ascii="Open Sans Condensed" w:eastAsia="Times New Roman" w:hAnsi="Open Sans Condensed" w:cs="Open Sans Condensed"/>
                <w:b/>
                <w:bCs/>
                <w:color w:val="000000"/>
                <w:sz w:val="16"/>
                <w:szCs w:val="16"/>
                <w:lang w:val="en-US"/>
              </w:rPr>
            </w:pPr>
            <w:r w:rsidRPr="007C0CD4">
              <w:rPr>
                <w:rFonts w:ascii="Open Sans Condensed" w:eastAsia="Times New Roman" w:hAnsi="Open Sans Condensed" w:cs="Open Sans Condensed"/>
                <w:b/>
                <w:bCs/>
                <w:color w:val="000000"/>
                <w:sz w:val="14"/>
                <w:szCs w:val="14"/>
                <w:lang w:val="en-US"/>
              </w:rPr>
              <w:t xml:space="preserve">Average Base salary </w:t>
            </w:r>
          </w:p>
        </w:tc>
        <w:tc>
          <w:tcPr>
            <w:tcW w:w="0" w:type="auto"/>
            <w:tcBorders>
              <w:top w:val="single" w:sz="4" w:space="0" w:color="6D6E70"/>
              <w:left w:val="single" w:sz="6" w:space="0" w:color="auto"/>
              <w:bottom w:val="single" w:sz="4" w:space="0" w:color="6D6E70"/>
              <w:right w:val="single" w:sz="6" w:space="0" w:color="auto"/>
            </w:tcBorders>
            <w:tcMar>
              <w:top w:w="85" w:type="dxa"/>
              <w:left w:w="113" w:type="dxa"/>
              <w:bottom w:w="113" w:type="dxa"/>
              <w:right w:w="113" w:type="dxa"/>
            </w:tcMar>
            <w:vAlign w:val="bottom"/>
          </w:tcPr>
          <w:p w14:paraId="62A9858B" w14:textId="77777777" w:rsidR="007C0CD4" w:rsidRPr="007C0CD4" w:rsidRDefault="007C0CD4" w:rsidP="007C0CD4">
            <w:pPr>
              <w:tabs>
                <w:tab w:val="right" w:pos="6240"/>
                <w:tab w:val="right" w:pos="7280"/>
                <w:tab w:val="right" w:pos="8300"/>
              </w:tabs>
              <w:suppressAutoHyphens/>
              <w:autoSpaceDE w:val="0"/>
              <w:autoSpaceDN w:val="0"/>
              <w:adjustRightInd w:val="0"/>
              <w:spacing w:before="0" w:after="0" w:line="180" w:lineRule="atLeast"/>
              <w:jc w:val="right"/>
              <w:textAlignment w:val="center"/>
              <w:rPr>
                <w:rFonts w:ascii="Open Sans Condensed" w:eastAsia="Times New Roman" w:hAnsi="Open Sans Condensed" w:cs="Open Sans Condensed"/>
                <w:b/>
                <w:bCs/>
                <w:color w:val="000000"/>
                <w:sz w:val="16"/>
                <w:szCs w:val="16"/>
                <w:lang w:val="en-US"/>
              </w:rPr>
            </w:pPr>
            <w:r w:rsidRPr="007C0CD4">
              <w:rPr>
                <w:rFonts w:ascii="Open Sans Condensed" w:eastAsia="Times New Roman" w:hAnsi="Open Sans Condensed" w:cs="Open Sans Condensed"/>
                <w:b/>
                <w:bCs/>
                <w:color w:val="000000"/>
                <w:sz w:val="14"/>
                <w:szCs w:val="14"/>
                <w:lang w:val="en-US"/>
              </w:rPr>
              <w:t>Average Bonuses</w:t>
            </w:r>
          </w:p>
        </w:tc>
        <w:tc>
          <w:tcPr>
            <w:tcW w:w="0" w:type="auto"/>
            <w:tcBorders>
              <w:top w:val="single" w:sz="4" w:space="0" w:color="6D6E70"/>
              <w:left w:val="single" w:sz="6" w:space="0" w:color="auto"/>
              <w:bottom w:val="single" w:sz="4" w:space="0" w:color="6D6E70"/>
              <w:right w:val="single" w:sz="6" w:space="0" w:color="auto"/>
            </w:tcBorders>
            <w:tcMar>
              <w:top w:w="85" w:type="dxa"/>
              <w:left w:w="113" w:type="dxa"/>
              <w:bottom w:w="113" w:type="dxa"/>
              <w:right w:w="113" w:type="dxa"/>
            </w:tcMar>
            <w:vAlign w:val="bottom"/>
          </w:tcPr>
          <w:p w14:paraId="1C74FE4A" w14:textId="77777777" w:rsidR="007C0CD4" w:rsidRPr="007C0CD4" w:rsidRDefault="007C0CD4" w:rsidP="007C0CD4">
            <w:pPr>
              <w:tabs>
                <w:tab w:val="right" w:pos="6240"/>
                <w:tab w:val="right" w:pos="7280"/>
                <w:tab w:val="right" w:pos="8300"/>
              </w:tabs>
              <w:suppressAutoHyphens/>
              <w:autoSpaceDE w:val="0"/>
              <w:autoSpaceDN w:val="0"/>
              <w:adjustRightInd w:val="0"/>
              <w:spacing w:before="0" w:after="0" w:line="180" w:lineRule="atLeast"/>
              <w:jc w:val="right"/>
              <w:textAlignment w:val="center"/>
              <w:rPr>
                <w:rFonts w:ascii="Open Sans Condensed" w:eastAsia="Times New Roman" w:hAnsi="Open Sans Condensed" w:cs="Open Sans Condensed"/>
                <w:b/>
                <w:bCs/>
                <w:color w:val="000000"/>
                <w:sz w:val="16"/>
                <w:szCs w:val="16"/>
                <w:lang w:val="en-US"/>
              </w:rPr>
            </w:pPr>
            <w:r w:rsidRPr="007C0CD4">
              <w:rPr>
                <w:rFonts w:ascii="Open Sans Condensed" w:eastAsia="Times New Roman" w:hAnsi="Open Sans Condensed" w:cs="Open Sans Condensed"/>
                <w:b/>
                <w:bCs/>
                <w:color w:val="000000"/>
                <w:sz w:val="14"/>
                <w:szCs w:val="14"/>
                <w:lang w:val="en-US"/>
              </w:rPr>
              <w:t>Average Other benefits and allowances</w:t>
            </w:r>
          </w:p>
        </w:tc>
        <w:tc>
          <w:tcPr>
            <w:tcW w:w="0" w:type="auto"/>
            <w:tcBorders>
              <w:top w:val="single" w:sz="4" w:space="0" w:color="6D6E70"/>
              <w:left w:val="single" w:sz="6" w:space="0" w:color="auto"/>
              <w:bottom w:val="single" w:sz="4" w:space="0" w:color="6D6E70"/>
              <w:right w:val="single" w:sz="6" w:space="0" w:color="auto"/>
            </w:tcBorders>
            <w:tcMar>
              <w:top w:w="85" w:type="dxa"/>
              <w:left w:w="113" w:type="dxa"/>
              <w:bottom w:w="113" w:type="dxa"/>
              <w:right w:w="113" w:type="dxa"/>
            </w:tcMar>
            <w:vAlign w:val="bottom"/>
          </w:tcPr>
          <w:p w14:paraId="4F4C19B9" w14:textId="77777777" w:rsidR="007C0CD4" w:rsidRPr="007C0CD4" w:rsidRDefault="007C0CD4" w:rsidP="007C0CD4">
            <w:pPr>
              <w:tabs>
                <w:tab w:val="right" w:pos="6240"/>
                <w:tab w:val="right" w:pos="7280"/>
                <w:tab w:val="right" w:pos="8300"/>
              </w:tabs>
              <w:suppressAutoHyphens/>
              <w:autoSpaceDE w:val="0"/>
              <w:autoSpaceDN w:val="0"/>
              <w:adjustRightInd w:val="0"/>
              <w:spacing w:before="0" w:after="0" w:line="180" w:lineRule="atLeast"/>
              <w:jc w:val="right"/>
              <w:textAlignment w:val="center"/>
              <w:rPr>
                <w:rFonts w:ascii="Open Sans Condensed" w:eastAsia="Times New Roman" w:hAnsi="Open Sans Condensed" w:cs="Open Sans Condensed"/>
                <w:b/>
                <w:bCs/>
                <w:color w:val="000000"/>
                <w:sz w:val="16"/>
                <w:szCs w:val="16"/>
                <w:lang w:val="en-US"/>
              </w:rPr>
            </w:pPr>
            <w:r w:rsidRPr="007C0CD4">
              <w:rPr>
                <w:rFonts w:ascii="Open Sans Condensed" w:eastAsia="Times New Roman" w:hAnsi="Open Sans Condensed" w:cs="Open Sans Condensed"/>
                <w:b/>
                <w:bCs/>
                <w:color w:val="000000"/>
                <w:sz w:val="14"/>
                <w:szCs w:val="14"/>
                <w:lang w:val="en-US"/>
              </w:rPr>
              <w:t>Average Superannuation contributions</w:t>
            </w:r>
          </w:p>
        </w:tc>
        <w:tc>
          <w:tcPr>
            <w:tcW w:w="0" w:type="auto"/>
            <w:tcBorders>
              <w:top w:val="single" w:sz="4" w:space="0" w:color="6D6E70"/>
              <w:left w:val="single" w:sz="6" w:space="0" w:color="auto"/>
              <w:bottom w:val="single" w:sz="4" w:space="0" w:color="6D6E70"/>
              <w:right w:val="single" w:sz="6" w:space="0" w:color="auto"/>
            </w:tcBorders>
            <w:tcMar>
              <w:top w:w="85" w:type="dxa"/>
              <w:left w:w="113" w:type="dxa"/>
              <w:bottom w:w="113" w:type="dxa"/>
              <w:right w:w="113" w:type="dxa"/>
            </w:tcMar>
            <w:vAlign w:val="bottom"/>
          </w:tcPr>
          <w:p w14:paraId="3583BAEE" w14:textId="77777777" w:rsidR="007C0CD4" w:rsidRPr="007C0CD4" w:rsidRDefault="007C0CD4" w:rsidP="007C0CD4">
            <w:pPr>
              <w:tabs>
                <w:tab w:val="right" w:pos="6240"/>
                <w:tab w:val="right" w:pos="7280"/>
                <w:tab w:val="right" w:pos="8300"/>
              </w:tabs>
              <w:suppressAutoHyphens/>
              <w:autoSpaceDE w:val="0"/>
              <w:autoSpaceDN w:val="0"/>
              <w:adjustRightInd w:val="0"/>
              <w:spacing w:before="0" w:after="0" w:line="180" w:lineRule="atLeast"/>
              <w:jc w:val="right"/>
              <w:textAlignment w:val="center"/>
              <w:rPr>
                <w:rFonts w:ascii="Open Sans Condensed" w:eastAsia="Times New Roman" w:hAnsi="Open Sans Condensed" w:cs="Open Sans Condensed"/>
                <w:b/>
                <w:bCs/>
                <w:color w:val="000000"/>
                <w:sz w:val="16"/>
                <w:szCs w:val="16"/>
                <w:lang w:val="en-US"/>
              </w:rPr>
            </w:pPr>
            <w:r w:rsidRPr="007C0CD4">
              <w:rPr>
                <w:rFonts w:ascii="Open Sans Condensed" w:eastAsia="Times New Roman" w:hAnsi="Open Sans Condensed" w:cs="Open Sans Condensed"/>
                <w:b/>
                <w:bCs/>
                <w:color w:val="000000"/>
                <w:sz w:val="14"/>
                <w:szCs w:val="14"/>
                <w:lang w:val="en-US"/>
              </w:rPr>
              <w:t>Average Long service leave</w:t>
            </w:r>
          </w:p>
        </w:tc>
        <w:tc>
          <w:tcPr>
            <w:tcW w:w="0" w:type="auto"/>
            <w:tcBorders>
              <w:top w:val="single" w:sz="4" w:space="0" w:color="6D6E70"/>
              <w:left w:val="single" w:sz="6" w:space="0" w:color="auto"/>
              <w:bottom w:val="single" w:sz="4" w:space="0" w:color="6D6E70"/>
              <w:right w:val="single" w:sz="6" w:space="0" w:color="auto"/>
            </w:tcBorders>
            <w:tcMar>
              <w:top w:w="85" w:type="dxa"/>
              <w:left w:w="113" w:type="dxa"/>
              <w:bottom w:w="113" w:type="dxa"/>
              <w:right w:w="113" w:type="dxa"/>
            </w:tcMar>
            <w:vAlign w:val="bottom"/>
          </w:tcPr>
          <w:p w14:paraId="19A70572" w14:textId="77777777" w:rsidR="007C0CD4" w:rsidRPr="007C0CD4" w:rsidRDefault="007C0CD4" w:rsidP="007C0CD4">
            <w:pPr>
              <w:tabs>
                <w:tab w:val="right" w:pos="6240"/>
                <w:tab w:val="right" w:pos="7280"/>
                <w:tab w:val="right" w:pos="8300"/>
              </w:tabs>
              <w:suppressAutoHyphens/>
              <w:autoSpaceDE w:val="0"/>
              <w:autoSpaceDN w:val="0"/>
              <w:adjustRightInd w:val="0"/>
              <w:spacing w:before="0" w:after="0" w:line="180" w:lineRule="atLeast"/>
              <w:jc w:val="right"/>
              <w:textAlignment w:val="center"/>
              <w:rPr>
                <w:rFonts w:ascii="Open Sans Condensed" w:eastAsia="Times New Roman" w:hAnsi="Open Sans Condensed" w:cs="Open Sans Condensed"/>
                <w:b/>
                <w:bCs/>
                <w:color w:val="000000"/>
                <w:sz w:val="16"/>
                <w:szCs w:val="16"/>
                <w:lang w:val="en-US"/>
              </w:rPr>
            </w:pPr>
            <w:r w:rsidRPr="007C0CD4">
              <w:rPr>
                <w:rFonts w:ascii="Open Sans Condensed" w:eastAsia="Times New Roman" w:hAnsi="Open Sans Condensed" w:cs="Open Sans Condensed"/>
                <w:b/>
                <w:bCs/>
                <w:color w:val="000000"/>
                <w:sz w:val="14"/>
                <w:szCs w:val="14"/>
                <w:lang w:val="en-US"/>
              </w:rPr>
              <w:t>Average Other long</w:t>
            </w:r>
            <w:r w:rsidRPr="007C0CD4">
              <w:rPr>
                <w:rFonts w:ascii="Cambria Math" w:eastAsia="Times New Roman" w:hAnsi="Cambria Math" w:cs="Cambria Math"/>
                <w:b/>
                <w:bCs/>
                <w:color w:val="000000"/>
                <w:sz w:val="14"/>
                <w:szCs w:val="14"/>
                <w:lang w:val="en-US"/>
              </w:rPr>
              <w:t>‑</w:t>
            </w:r>
            <w:r w:rsidRPr="007C0CD4">
              <w:rPr>
                <w:rFonts w:ascii="Open Sans Condensed" w:eastAsia="Times New Roman" w:hAnsi="Open Sans Condensed" w:cs="Open Sans Condensed"/>
                <w:b/>
                <w:bCs/>
                <w:color w:val="000000"/>
                <w:sz w:val="14"/>
                <w:szCs w:val="14"/>
                <w:lang w:val="en-US"/>
              </w:rPr>
              <w:t>term benefits</w:t>
            </w:r>
          </w:p>
        </w:tc>
        <w:tc>
          <w:tcPr>
            <w:tcW w:w="0" w:type="auto"/>
            <w:tcBorders>
              <w:top w:val="single" w:sz="4" w:space="0" w:color="6D6E70"/>
              <w:left w:val="single" w:sz="6" w:space="0" w:color="auto"/>
              <w:bottom w:val="single" w:sz="4" w:space="0" w:color="6D6E70"/>
              <w:right w:val="single" w:sz="6" w:space="0" w:color="auto"/>
            </w:tcBorders>
            <w:tcMar>
              <w:top w:w="85" w:type="dxa"/>
              <w:left w:w="113" w:type="dxa"/>
              <w:bottom w:w="113" w:type="dxa"/>
              <w:right w:w="113" w:type="dxa"/>
            </w:tcMar>
            <w:vAlign w:val="bottom"/>
          </w:tcPr>
          <w:p w14:paraId="378896BE" w14:textId="77777777" w:rsidR="007C0CD4" w:rsidRPr="007C0CD4" w:rsidRDefault="007C0CD4" w:rsidP="007C0CD4">
            <w:pPr>
              <w:tabs>
                <w:tab w:val="right" w:pos="6240"/>
                <w:tab w:val="right" w:pos="7280"/>
                <w:tab w:val="right" w:pos="8300"/>
              </w:tabs>
              <w:suppressAutoHyphens/>
              <w:autoSpaceDE w:val="0"/>
              <w:autoSpaceDN w:val="0"/>
              <w:adjustRightInd w:val="0"/>
              <w:spacing w:before="0" w:after="0" w:line="180" w:lineRule="atLeast"/>
              <w:jc w:val="right"/>
              <w:textAlignment w:val="center"/>
              <w:rPr>
                <w:rFonts w:ascii="Open Sans Condensed" w:eastAsia="Times New Roman" w:hAnsi="Open Sans Condensed" w:cs="Open Sans Condensed"/>
                <w:b/>
                <w:bCs/>
                <w:color w:val="000000"/>
                <w:sz w:val="16"/>
                <w:szCs w:val="16"/>
                <w:lang w:val="en-US"/>
              </w:rPr>
            </w:pPr>
            <w:r w:rsidRPr="007C0CD4">
              <w:rPr>
                <w:rFonts w:ascii="Open Sans Condensed" w:eastAsia="Times New Roman" w:hAnsi="Open Sans Condensed" w:cs="Open Sans Condensed"/>
                <w:b/>
                <w:bCs/>
                <w:color w:val="000000"/>
                <w:sz w:val="14"/>
                <w:szCs w:val="14"/>
                <w:lang w:val="en-US"/>
              </w:rPr>
              <w:t>Average Termination Benefits</w:t>
            </w:r>
          </w:p>
        </w:tc>
        <w:tc>
          <w:tcPr>
            <w:tcW w:w="1219" w:type="dxa"/>
            <w:tcBorders>
              <w:top w:val="single" w:sz="4" w:space="0" w:color="6D6E70"/>
              <w:left w:val="single" w:sz="6" w:space="0" w:color="auto"/>
              <w:bottom w:val="single" w:sz="4" w:space="0" w:color="6D6E70"/>
              <w:right w:val="single" w:sz="6" w:space="0" w:color="auto"/>
            </w:tcBorders>
            <w:tcMar>
              <w:top w:w="85" w:type="dxa"/>
              <w:left w:w="113" w:type="dxa"/>
              <w:bottom w:w="113" w:type="dxa"/>
              <w:right w:w="113" w:type="dxa"/>
            </w:tcMar>
            <w:vAlign w:val="bottom"/>
          </w:tcPr>
          <w:p w14:paraId="0E0BD6EF" w14:textId="77777777" w:rsidR="007C0CD4" w:rsidRPr="007C0CD4" w:rsidRDefault="007C0CD4" w:rsidP="007C0CD4">
            <w:pPr>
              <w:tabs>
                <w:tab w:val="right" w:pos="6240"/>
                <w:tab w:val="right" w:pos="7280"/>
                <w:tab w:val="right" w:pos="8300"/>
              </w:tabs>
              <w:suppressAutoHyphens/>
              <w:autoSpaceDE w:val="0"/>
              <w:autoSpaceDN w:val="0"/>
              <w:adjustRightInd w:val="0"/>
              <w:spacing w:before="0" w:after="0" w:line="180" w:lineRule="atLeast"/>
              <w:jc w:val="right"/>
              <w:textAlignment w:val="center"/>
              <w:rPr>
                <w:rFonts w:ascii="Open Sans Condensed" w:eastAsia="Times New Roman" w:hAnsi="Open Sans Condensed" w:cs="Open Sans Condensed"/>
                <w:b/>
                <w:bCs/>
                <w:color w:val="000000"/>
                <w:sz w:val="16"/>
                <w:szCs w:val="16"/>
                <w:lang w:val="en-US"/>
              </w:rPr>
            </w:pPr>
            <w:r w:rsidRPr="007C0CD4">
              <w:rPr>
                <w:rFonts w:ascii="Open Sans Condensed" w:eastAsia="Times New Roman" w:hAnsi="Open Sans Condensed" w:cs="Open Sans Condensed"/>
                <w:b/>
                <w:bCs/>
                <w:color w:val="000000"/>
                <w:sz w:val="14"/>
                <w:szCs w:val="14"/>
                <w:lang w:val="en-US"/>
              </w:rPr>
              <w:t>Average Total Remuneration</w:t>
            </w:r>
          </w:p>
        </w:tc>
      </w:tr>
      <w:tr w:rsidR="007C0CD4" w:rsidRPr="007C0CD4" w14:paraId="6C8339A6" w14:textId="77777777" w:rsidTr="00A73D6D">
        <w:trPr>
          <w:trHeight w:val="60"/>
        </w:trPr>
        <w:tc>
          <w:tcPr>
            <w:tcW w:w="0" w:type="auto"/>
            <w:tcBorders>
              <w:top w:val="single" w:sz="4" w:space="0" w:color="6D6E70"/>
              <w:left w:val="single" w:sz="6" w:space="0" w:color="000000"/>
              <w:bottom w:val="single" w:sz="6" w:space="0" w:color="6D6E70"/>
              <w:right w:val="single" w:sz="6" w:space="0" w:color="000000"/>
            </w:tcBorders>
            <w:tcMar>
              <w:top w:w="113" w:type="dxa"/>
              <w:left w:w="0" w:type="dxa"/>
              <w:bottom w:w="57" w:type="dxa"/>
              <w:right w:w="113" w:type="dxa"/>
            </w:tcMar>
            <w:vAlign w:val="bottom"/>
          </w:tcPr>
          <w:p w14:paraId="2079348A" w14:textId="77777777" w:rsidR="007C0CD4" w:rsidRPr="007C0CD4" w:rsidRDefault="007C0CD4" w:rsidP="007C0CD4">
            <w:pPr>
              <w:tabs>
                <w:tab w:val="right" w:pos="6240"/>
                <w:tab w:val="right" w:pos="7280"/>
                <w:tab w:val="right" w:pos="8300"/>
              </w:tabs>
              <w:suppressAutoHyphens/>
              <w:autoSpaceDE w:val="0"/>
              <w:autoSpaceDN w:val="0"/>
              <w:adjustRightInd w:val="0"/>
              <w:spacing w:before="0" w:after="113" w:line="288" w:lineRule="auto"/>
              <w:textAlignment w:val="center"/>
              <w:rPr>
                <w:rFonts w:eastAsia="Times New Roman" w:cs="Open Sans"/>
                <w:color w:val="000000"/>
                <w:sz w:val="16"/>
                <w:szCs w:val="16"/>
                <w:lang w:val="en-US"/>
              </w:rPr>
            </w:pPr>
            <w:r w:rsidRPr="007C0CD4">
              <w:rPr>
                <w:rFonts w:eastAsia="Times New Roman" w:cs="Open Sans"/>
                <w:color w:val="000000"/>
                <w:sz w:val="14"/>
                <w:szCs w:val="14"/>
                <w:lang w:val="en-US"/>
              </w:rPr>
              <w:t>$225,000-$250,000</w:t>
            </w:r>
          </w:p>
        </w:tc>
        <w:tc>
          <w:tcPr>
            <w:tcW w:w="0" w:type="auto"/>
            <w:tcBorders>
              <w:top w:val="single" w:sz="4" w:space="0" w:color="6D6E70"/>
              <w:left w:val="single" w:sz="6" w:space="0" w:color="000000"/>
              <w:bottom w:val="single" w:sz="6" w:space="0" w:color="6D6E70"/>
              <w:right w:val="single" w:sz="6" w:space="0" w:color="000000"/>
            </w:tcBorders>
            <w:tcMar>
              <w:top w:w="113" w:type="dxa"/>
              <w:left w:w="0" w:type="dxa"/>
              <w:bottom w:w="57" w:type="dxa"/>
              <w:right w:w="113" w:type="dxa"/>
            </w:tcMar>
            <w:vAlign w:val="bottom"/>
          </w:tcPr>
          <w:p w14:paraId="64E1587D" w14:textId="1D324AF9" w:rsidR="007C0CD4" w:rsidRPr="007C0CD4" w:rsidRDefault="007C0CD4" w:rsidP="007C0CD4">
            <w:pPr>
              <w:tabs>
                <w:tab w:val="right" w:pos="6240"/>
                <w:tab w:val="right" w:pos="7280"/>
                <w:tab w:val="right" w:pos="8300"/>
              </w:tabs>
              <w:suppressAutoHyphens/>
              <w:autoSpaceDE w:val="0"/>
              <w:autoSpaceDN w:val="0"/>
              <w:adjustRightInd w:val="0"/>
              <w:spacing w:before="0" w:after="113" w:line="288" w:lineRule="auto"/>
              <w:jc w:val="right"/>
              <w:textAlignment w:val="center"/>
              <w:rPr>
                <w:rFonts w:eastAsia="Times New Roman" w:cs="Open Sans"/>
                <w:color w:val="000000"/>
                <w:sz w:val="16"/>
                <w:szCs w:val="16"/>
                <w:lang w:val="en-US"/>
              </w:rPr>
            </w:pPr>
            <w:r w:rsidRPr="007C0CD4">
              <w:rPr>
                <w:rFonts w:eastAsia="Times New Roman" w:cs="Open Sans"/>
                <w:color w:val="000000"/>
                <w:sz w:val="14"/>
                <w:szCs w:val="14"/>
                <w:lang w:val="en-US"/>
              </w:rPr>
              <w:t>2</w:t>
            </w:r>
            <w:r>
              <w:rPr>
                <w:rFonts w:eastAsia="Times New Roman" w:cs="Open Sans"/>
                <w:color w:val="000000"/>
                <w:sz w:val="14"/>
                <w:szCs w:val="14"/>
                <w:lang w:val="en-US"/>
              </w:rPr>
              <w:t xml:space="preserve"> </w:t>
            </w:r>
          </w:p>
        </w:tc>
        <w:tc>
          <w:tcPr>
            <w:tcW w:w="0" w:type="auto"/>
            <w:tcBorders>
              <w:top w:val="single" w:sz="4" w:space="0" w:color="6D6E70"/>
              <w:left w:val="single" w:sz="6" w:space="0" w:color="000000"/>
              <w:bottom w:val="single" w:sz="6" w:space="0" w:color="6D6E70"/>
              <w:right w:val="single" w:sz="6" w:space="0" w:color="000000"/>
            </w:tcBorders>
            <w:tcMar>
              <w:top w:w="113" w:type="dxa"/>
              <w:left w:w="0" w:type="dxa"/>
              <w:bottom w:w="57" w:type="dxa"/>
              <w:right w:w="113" w:type="dxa"/>
            </w:tcMar>
            <w:vAlign w:val="bottom"/>
          </w:tcPr>
          <w:p w14:paraId="340CA2C1" w14:textId="77777777" w:rsidR="007C0CD4" w:rsidRPr="007C0CD4" w:rsidRDefault="007C0CD4" w:rsidP="007C0CD4">
            <w:pPr>
              <w:tabs>
                <w:tab w:val="right" w:pos="6240"/>
                <w:tab w:val="right" w:pos="7280"/>
                <w:tab w:val="right" w:pos="8300"/>
              </w:tabs>
              <w:suppressAutoHyphens/>
              <w:autoSpaceDE w:val="0"/>
              <w:autoSpaceDN w:val="0"/>
              <w:adjustRightInd w:val="0"/>
              <w:spacing w:before="0" w:after="113" w:line="288" w:lineRule="auto"/>
              <w:jc w:val="right"/>
              <w:textAlignment w:val="center"/>
              <w:rPr>
                <w:rFonts w:eastAsia="Times New Roman" w:cs="Open Sans"/>
                <w:color w:val="000000"/>
                <w:sz w:val="16"/>
                <w:szCs w:val="16"/>
                <w:lang w:val="en-US"/>
              </w:rPr>
            </w:pPr>
            <w:r w:rsidRPr="007C0CD4">
              <w:rPr>
                <w:rFonts w:eastAsia="Times New Roman" w:cs="Open Sans"/>
                <w:color w:val="000000"/>
                <w:sz w:val="14"/>
                <w:szCs w:val="14"/>
                <w:lang w:val="en-US"/>
              </w:rPr>
              <w:t>190,675</w:t>
            </w:r>
          </w:p>
        </w:tc>
        <w:tc>
          <w:tcPr>
            <w:tcW w:w="0" w:type="auto"/>
            <w:tcBorders>
              <w:top w:val="single" w:sz="4" w:space="0" w:color="6D6E70"/>
              <w:left w:val="single" w:sz="6" w:space="0" w:color="000000"/>
              <w:bottom w:val="single" w:sz="6" w:space="0" w:color="6D6E70"/>
              <w:right w:val="single" w:sz="6" w:space="0" w:color="000000"/>
            </w:tcBorders>
            <w:tcMar>
              <w:top w:w="113" w:type="dxa"/>
              <w:left w:w="0" w:type="dxa"/>
              <w:bottom w:w="57" w:type="dxa"/>
              <w:right w:w="113" w:type="dxa"/>
            </w:tcMar>
            <w:vAlign w:val="bottom"/>
          </w:tcPr>
          <w:p w14:paraId="63CC9CCE" w14:textId="77777777" w:rsidR="007C0CD4" w:rsidRPr="007C0CD4" w:rsidRDefault="007C0CD4" w:rsidP="007C0CD4">
            <w:pPr>
              <w:tabs>
                <w:tab w:val="right" w:pos="6240"/>
                <w:tab w:val="right" w:pos="7280"/>
                <w:tab w:val="right" w:pos="8300"/>
              </w:tabs>
              <w:suppressAutoHyphens/>
              <w:autoSpaceDE w:val="0"/>
              <w:autoSpaceDN w:val="0"/>
              <w:adjustRightInd w:val="0"/>
              <w:spacing w:before="0" w:after="113" w:line="288" w:lineRule="auto"/>
              <w:jc w:val="right"/>
              <w:textAlignment w:val="center"/>
              <w:rPr>
                <w:rFonts w:eastAsia="Times New Roman" w:cs="Open Sans"/>
                <w:color w:val="000000"/>
                <w:sz w:val="16"/>
                <w:szCs w:val="16"/>
                <w:lang w:val="en-US"/>
              </w:rPr>
            </w:pPr>
            <w:r w:rsidRPr="007C0CD4">
              <w:rPr>
                <w:rFonts w:eastAsia="Times New Roman" w:cs="Open Sans"/>
                <w:color w:val="000000"/>
                <w:sz w:val="14"/>
                <w:szCs w:val="14"/>
                <w:lang w:val="en-US"/>
              </w:rPr>
              <w:t>-</w:t>
            </w:r>
          </w:p>
        </w:tc>
        <w:tc>
          <w:tcPr>
            <w:tcW w:w="0" w:type="auto"/>
            <w:tcBorders>
              <w:top w:val="single" w:sz="4" w:space="0" w:color="6D6E70"/>
              <w:left w:val="single" w:sz="6" w:space="0" w:color="000000"/>
              <w:bottom w:val="single" w:sz="6" w:space="0" w:color="6D6E70"/>
              <w:right w:val="single" w:sz="6" w:space="0" w:color="000000"/>
            </w:tcBorders>
            <w:tcMar>
              <w:top w:w="113" w:type="dxa"/>
              <w:left w:w="0" w:type="dxa"/>
              <w:bottom w:w="57" w:type="dxa"/>
              <w:right w:w="113" w:type="dxa"/>
            </w:tcMar>
            <w:vAlign w:val="bottom"/>
          </w:tcPr>
          <w:p w14:paraId="3BA86ABF" w14:textId="77777777" w:rsidR="007C0CD4" w:rsidRPr="007C0CD4" w:rsidRDefault="007C0CD4" w:rsidP="007C0CD4">
            <w:pPr>
              <w:tabs>
                <w:tab w:val="right" w:pos="6240"/>
                <w:tab w:val="right" w:pos="7280"/>
                <w:tab w:val="right" w:pos="8300"/>
              </w:tabs>
              <w:suppressAutoHyphens/>
              <w:autoSpaceDE w:val="0"/>
              <w:autoSpaceDN w:val="0"/>
              <w:adjustRightInd w:val="0"/>
              <w:spacing w:before="0" w:after="113" w:line="288" w:lineRule="auto"/>
              <w:jc w:val="right"/>
              <w:textAlignment w:val="center"/>
              <w:rPr>
                <w:rFonts w:eastAsia="Times New Roman" w:cs="Open Sans"/>
                <w:color w:val="000000"/>
                <w:sz w:val="16"/>
                <w:szCs w:val="16"/>
                <w:lang w:val="en-US"/>
              </w:rPr>
            </w:pPr>
            <w:r w:rsidRPr="007C0CD4">
              <w:rPr>
                <w:rFonts w:eastAsia="Times New Roman" w:cs="Open Sans"/>
                <w:color w:val="000000"/>
                <w:sz w:val="14"/>
                <w:szCs w:val="14"/>
                <w:lang w:val="en-US"/>
              </w:rPr>
              <w:t>-</w:t>
            </w:r>
          </w:p>
        </w:tc>
        <w:tc>
          <w:tcPr>
            <w:tcW w:w="0" w:type="auto"/>
            <w:tcBorders>
              <w:top w:val="single" w:sz="4" w:space="0" w:color="6D6E70"/>
              <w:left w:val="single" w:sz="6" w:space="0" w:color="000000"/>
              <w:bottom w:val="single" w:sz="6" w:space="0" w:color="6D6E70"/>
              <w:right w:val="single" w:sz="6" w:space="0" w:color="000000"/>
            </w:tcBorders>
            <w:tcMar>
              <w:top w:w="113" w:type="dxa"/>
              <w:left w:w="0" w:type="dxa"/>
              <w:bottom w:w="57" w:type="dxa"/>
              <w:right w:w="113" w:type="dxa"/>
            </w:tcMar>
            <w:vAlign w:val="bottom"/>
          </w:tcPr>
          <w:p w14:paraId="4713E80B" w14:textId="77777777" w:rsidR="007C0CD4" w:rsidRPr="007C0CD4" w:rsidRDefault="007C0CD4" w:rsidP="007C0CD4">
            <w:pPr>
              <w:tabs>
                <w:tab w:val="right" w:pos="6240"/>
                <w:tab w:val="right" w:pos="7280"/>
                <w:tab w:val="right" w:pos="8300"/>
              </w:tabs>
              <w:suppressAutoHyphens/>
              <w:autoSpaceDE w:val="0"/>
              <w:autoSpaceDN w:val="0"/>
              <w:adjustRightInd w:val="0"/>
              <w:spacing w:before="0" w:after="113" w:line="288" w:lineRule="auto"/>
              <w:jc w:val="right"/>
              <w:textAlignment w:val="center"/>
              <w:rPr>
                <w:rFonts w:eastAsia="Times New Roman" w:cs="Open Sans"/>
                <w:color w:val="000000"/>
                <w:sz w:val="16"/>
                <w:szCs w:val="16"/>
                <w:lang w:val="en-US"/>
              </w:rPr>
            </w:pPr>
            <w:r w:rsidRPr="007C0CD4">
              <w:rPr>
                <w:rFonts w:eastAsia="Times New Roman" w:cs="Open Sans"/>
                <w:color w:val="000000"/>
                <w:sz w:val="14"/>
                <w:szCs w:val="14"/>
                <w:lang w:val="en-US"/>
              </w:rPr>
              <w:t xml:space="preserve">33,218 </w:t>
            </w:r>
          </w:p>
        </w:tc>
        <w:tc>
          <w:tcPr>
            <w:tcW w:w="0" w:type="auto"/>
            <w:tcBorders>
              <w:top w:val="single" w:sz="4" w:space="0" w:color="6D6E70"/>
              <w:left w:val="single" w:sz="6" w:space="0" w:color="000000"/>
              <w:bottom w:val="single" w:sz="6" w:space="0" w:color="6D6E70"/>
              <w:right w:val="single" w:sz="6" w:space="0" w:color="000000"/>
            </w:tcBorders>
            <w:tcMar>
              <w:top w:w="113" w:type="dxa"/>
              <w:left w:w="0" w:type="dxa"/>
              <w:bottom w:w="57" w:type="dxa"/>
              <w:right w:w="113" w:type="dxa"/>
            </w:tcMar>
            <w:vAlign w:val="bottom"/>
          </w:tcPr>
          <w:p w14:paraId="61B9D2D9" w14:textId="77777777" w:rsidR="007C0CD4" w:rsidRPr="007C0CD4" w:rsidRDefault="007C0CD4" w:rsidP="007C0CD4">
            <w:pPr>
              <w:tabs>
                <w:tab w:val="right" w:pos="6240"/>
                <w:tab w:val="right" w:pos="7280"/>
                <w:tab w:val="right" w:pos="8300"/>
              </w:tabs>
              <w:suppressAutoHyphens/>
              <w:autoSpaceDE w:val="0"/>
              <w:autoSpaceDN w:val="0"/>
              <w:adjustRightInd w:val="0"/>
              <w:spacing w:before="0" w:after="113" w:line="288" w:lineRule="auto"/>
              <w:jc w:val="right"/>
              <w:textAlignment w:val="center"/>
              <w:rPr>
                <w:rFonts w:eastAsia="Times New Roman" w:cs="Open Sans"/>
                <w:color w:val="000000"/>
                <w:sz w:val="16"/>
                <w:szCs w:val="16"/>
                <w:lang w:val="en-US"/>
              </w:rPr>
            </w:pPr>
            <w:r w:rsidRPr="007C0CD4">
              <w:rPr>
                <w:rFonts w:eastAsia="Times New Roman" w:cs="Open Sans"/>
                <w:color w:val="000000"/>
                <w:sz w:val="14"/>
                <w:szCs w:val="14"/>
                <w:lang w:val="en-US"/>
              </w:rPr>
              <w:t xml:space="preserve">5,329 </w:t>
            </w:r>
          </w:p>
        </w:tc>
        <w:tc>
          <w:tcPr>
            <w:tcW w:w="0" w:type="auto"/>
            <w:tcBorders>
              <w:top w:val="single" w:sz="4" w:space="0" w:color="6D6E70"/>
              <w:left w:val="single" w:sz="6" w:space="0" w:color="000000"/>
              <w:bottom w:val="single" w:sz="6" w:space="0" w:color="6D6E70"/>
              <w:right w:val="single" w:sz="6" w:space="0" w:color="000000"/>
            </w:tcBorders>
            <w:tcMar>
              <w:top w:w="113" w:type="dxa"/>
              <w:left w:w="0" w:type="dxa"/>
              <w:bottom w:w="57" w:type="dxa"/>
              <w:right w:w="113" w:type="dxa"/>
            </w:tcMar>
            <w:vAlign w:val="bottom"/>
          </w:tcPr>
          <w:p w14:paraId="30DABB68" w14:textId="77777777" w:rsidR="007C0CD4" w:rsidRPr="007C0CD4" w:rsidRDefault="007C0CD4" w:rsidP="007C0CD4">
            <w:pPr>
              <w:tabs>
                <w:tab w:val="right" w:pos="6240"/>
                <w:tab w:val="right" w:pos="7280"/>
                <w:tab w:val="right" w:pos="8300"/>
              </w:tabs>
              <w:suppressAutoHyphens/>
              <w:autoSpaceDE w:val="0"/>
              <w:autoSpaceDN w:val="0"/>
              <w:adjustRightInd w:val="0"/>
              <w:spacing w:before="0" w:after="113" w:line="288" w:lineRule="auto"/>
              <w:jc w:val="right"/>
              <w:textAlignment w:val="center"/>
              <w:rPr>
                <w:rFonts w:eastAsia="Times New Roman" w:cs="Open Sans"/>
                <w:color w:val="000000"/>
                <w:sz w:val="16"/>
                <w:szCs w:val="16"/>
                <w:lang w:val="en-US"/>
              </w:rPr>
            </w:pPr>
            <w:r w:rsidRPr="007C0CD4">
              <w:rPr>
                <w:rFonts w:eastAsia="Times New Roman" w:cs="Open Sans"/>
                <w:color w:val="000000"/>
                <w:sz w:val="14"/>
                <w:szCs w:val="14"/>
                <w:lang w:val="en-US"/>
              </w:rPr>
              <w:t>-</w:t>
            </w:r>
          </w:p>
        </w:tc>
        <w:tc>
          <w:tcPr>
            <w:tcW w:w="0" w:type="auto"/>
            <w:tcBorders>
              <w:top w:val="single" w:sz="4" w:space="0" w:color="6D6E70"/>
              <w:left w:val="single" w:sz="6" w:space="0" w:color="000000"/>
              <w:bottom w:val="single" w:sz="6" w:space="0" w:color="6D6E70"/>
              <w:right w:val="single" w:sz="6" w:space="0" w:color="000000"/>
            </w:tcBorders>
            <w:tcMar>
              <w:top w:w="113" w:type="dxa"/>
              <w:left w:w="0" w:type="dxa"/>
              <w:bottom w:w="57" w:type="dxa"/>
              <w:right w:w="113" w:type="dxa"/>
            </w:tcMar>
            <w:vAlign w:val="bottom"/>
          </w:tcPr>
          <w:p w14:paraId="52543FD3" w14:textId="77777777" w:rsidR="007C0CD4" w:rsidRPr="007C0CD4" w:rsidRDefault="007C0CD4" w:rsidP="007C0CD4">
            <w:pPr>
              <w:tabs>
                <w:tab w:val="right" w:pos="6240"/>
                <w:tab w:val="right" w:pos="7280"/>
                <w:tab w:val="right" w:pos="8300"/>
              </w:tabs>
              <w:suppressAutoHyphens/>
              <w:autoSpaceDE w:val="0"/>
              <w:autoSpaceDN w:val="0"/>
              <w:adjustRightInd w:val="0"/>
              <w:spacing w:before="0" w:after="113" w:line="288" w:lineRule="auto"/>
              <w:jc w:val="right"/>
              <w:textAlignment w:val="center"/>
              <w:rPr>
                <w:rFonts w:eastAsia="Times New Roman" w:cs="Open Sans"/>
                <w:color w:val="000000"/>
                <w:sz w:val="16"/>
                <w:szCs w:val="16"/>
                <w:lang w:val="en-US"/>
              </w:rPr>
            </w:pPr>
            <w:r w:rsidRPr="007C0CD4">
              <w:rPr>
                <w:rFonts w:eastAsia="Times New Roman" w:cs="Open Sans"/>
                <w:color w:val="000000"/>
                <w:sz w:val="14"/>
                <w:szCs w:val="14"/>
                <w:lang w:val="en-US"/>
              </w:rPr>
              <w:t>-</w:t>
            </w:r>
          </w:p>
        </w:tc>
        <w:tc>
          <w:tcPr>
            <w:tcW w:w="1219" w:type="dxa"/>
            <w:tcBorders>
              <w:top w:val="single" w:sz="4" w:space="0" w:color="6D6E70"/>
              <w:left w:val="single" w:sz="6" w:space="0" w:color="000000"/>
              <w:bottom w:val="single" w:sz="6" w:space="0" w:color="6D6E70"/>
              <w:right w:val="single" w:sz="6" w:space="0" w:color="000000"/>
            </w:tcBorders>
            <w:tcMar>
              <w:top w:w="113" w:type="dxa"/>
              <w:left w:w="0" w:type="dxa"/>
              <w:bottom w:w="57" w:type="dxa"/>
              <w:right w:w="113" w:type="dxa"/>
            </w:tcMar>
            <w:vAlign w:val="bottom"/>
          </w:tcPr>
          <w:p w14:paraId="05216097" w14:textId="77777777" w:rsidR="007C0CD4" w:rsidRPr="007C0CD4" w:rsidRDefault="007C0CD4" w:rsidP="007C0CD4">
            <w:pPr>
              <w:tabs>
                <w:tab w:val="right" w:pos="6240"/>
                <w:tab w:val="right" w:pos="7280"/>
                <w:tab w:val="right" w:pos="8300"/>
              </w:tabs>
              <w:suppressAutoHyphens/>
              <w:autoSpaceDE w:val="0"/>
              <w:autoSpaceDN w:val="0"/>
              <w:adjustRightInd w:val="0"/>
              <w:spacing w:before="0" w:after="113" w:line="288" w:lineRule="auto"/>
              <w:jc w:val="right"/>
              <w:textAlignment w:val="center"/>
              <w:rPr>
                <w:rFonts w:eastAsia="Times New Roman" w:cs="Open Sans"/>
                <w:color w:val="000000"/>
                <w:sz w:val="16"/>
                <w:szCs w:val="16"/>
                <w:lang w:val="en-US"/>
              </w:rPr>
            </w:pPr>
            <w:r w:rsidRPr="007C0CD4">
              <w:rPr>
                <w:rFonts w:eastAsia="Times New Roman" w:cs="Open Sans"/>
                <w:color w:val="000000"/>
                <w:sz w:val="14"/>
                <w:szCs w:val="14"/>
                <w:lang w:val="en-US"/>
              </w:rPr>
              <w:t xml:space="preserve">229,222 </w:t>
            </w:r>
          </w:p>
        </w:tc>
      </w:tr>
      <w:tr w:rsidR="007C0CD4" w:rsidRPr="007C0CD4" w14:paraId="0490BAA0" w14:textId="77777777" w:rsidTr="00A73D6D">
        <w:trPr>
          <w:trHeight w:val="60"/>
        </w:trPr>
        <w:tc>
          <w:tcPr>
            <w:tcW w:w="0" w:type="auto"/>
            <w:tcBorders>
              <w:top w:val="single" w:sz="6" w:space="0" w:color="6D6E70"/>
              <w:left w:val="single" w:sz="6" w:space="0" w:color="auto"/>
              <w:bottom w:val="single" w:sz="8" w:space="0" w:color="6D6E70"/>
              <w:right w:val="single" w:sz="6" w:space="0" w:color="auto"/>
            </w:tcBorders>
            <w:tcMar>
              <w:top w:w="113" w:type="dxa"/>
              <w:left w:w="0" w:type="dxa"/>
              <w:bottom w:w="113" w:type="dxa"/>
              <w:right w:w="113" w:type="dxa"/>
            </w:tcMar>
          </w:tcPr>
          <w:p w14:paraId="0147895F" w14:textId="77777777" w:rsidR="007C0CD4" w:rsidRPr="007C0CD4" w:rsidRDefault="007C0CD4" w:rsidP="007C0CD4">
            <w:pPr>
              <w:tabs>
                <w:tab w:val="right" w:pos="6240"/>
                <w:tab w:val="right" w:pos="7280"/>
                <w:tab w:val="right" w:pos="8300"/>
              </w:tabs>
              <w:suppressAutoHyphens/>
              <w:autoSpaceDE w:val="0"/>
              <w:autoSpaceDN w:val="0"/>
              <w:adjustRightInd w:val="0"/>
              <w:spacing w:before="0" w:after="113" w:line="288" w:lineRule="auto"/>
              <w:textAlignment w:val="center"/>
              <w:rPr>
                <w:rFonts w:eastAsia="Times New Roman" w:cs="Open Sans"/>
                <w:color w:val="000000"/>
                <w:sz w:val="16"/>
                <w:szCs w:val="16"/>
                <w:lang w:val="en-US"/>
              </w:rPr>
            </w:pPr>
            <w:r w:rsidRPr="007C0CD4">
              <w:rPr>
                <w:rFonts w:eastAsia="Times New Roman" w:cs="Open Sans"/>
                <w:color w:val="000000"/>
                <w:sz w:val="14"/>
                <w:szCs w:val="14"/>
                <w:lang w:val="en-US"/>
              </w:rPr>
              <w:t>$250,001-$275,000</w:t>
            </w:r>
          </w:p>
        </w:tc>
        <w:tc>
          <w:tcPr>
            <w:tcW w:w="0" w:type="auto"/>
            <w:tcBorders>
              <w:top w:val="single" w:sz="6" w:space="0" w:color="6D6E70"/>
              <w:left w:val="single" w:sz="6" w:space="0" w:color="auto"/>
              <w:bottom w:val="single" w:sz="8" w:space="0" w:color="6D6E70"/>
              <w:right w:val="single" w:sz="6" w:space="0" w:color="auto"/>
            </w:tcBorders>
            <w:tcMar>
              <w:top w:w="113" w:type="dxa"/>
              <w:left w:w="113" w:type="dxa"/>
              <w:bottom w:w="113" w:type="dxa"/>
              <w:right w:w="113" w:type="dxa"/>
            </w:tcMar>
          </w:tcPr>
          <w:p w14:paraId="306DC2ED" w14:textId="2D72F9A4" w:rsidR="007C0CD4" w:rsidRPr="007C0CD4" w:rsidRDefault="007C0CD4" w:rsidP="007C0CD4">
            <w:pPr>
              <w:tabs>
                <w:tab w:val="right" w:pos="6240"/>
                <w:tab w:val="right" w:pos="7280"/>
                <w:tab w:val="right" w:pos="8300"/>
              </w:tabs>
              <w:suppressAutoHyphens/>
              <w:autoSpaceDE w:val="0"/>
              <w:autoSpaceDN w:val="0"/>
              <w:adjustRightInd w:val="0"/>
              <w:spacing w:before="0" w:after="113" w:line="288" w:lineRule="auto"/>
              <w:jc w:val="right"/>
              <w:textAlignment w:val="center"/>
              <w:rPr>
                <w:rFonts w:eastAsia="Times New Roman" w:cs="Open Sans"/>
                <w:color w:val="000000"/>
                <w:sz w:val="16"/>
                <w:szCs w:val="16"/>
                <w:lang w:val="en-US"/>
              </w:rPr>
            </w:pPr>
            <w:r w:rsidRPr="007C0CD4">
              <w:rPr>
                <w:rFonts w:eastAsia="Times New Roman" w:cs="Open Sans"/>
                <w:color w:val="000000"/>
                <w:sz w:val="14"/>
                <w:szCs w:val="14"/>
                <w:lang w:val="en-US"/>
              </w:rPr>
              <w:t>1</w:t>
            </w:r>
            <w:r>
              <w:rPr>
                <w:rFonts w:eastAsia="Times New Roman" w:cs="Open Sans"/>
                <w:color w:val="000000"/>
                <w:sz w:val="14"/>
                <w:szCs w:val="14"/>
                <w:lang w:val="en-US"/>
              </w:rPr>
              <w:t xml:space="preserve"> </w:t>
            </w:r>
          </w:p>
        </w:tc>
        <w:tc>
          <w:tcPr>
            <w:tcW w:w="0" w:type="auto"/>
            <w:tcBorders>
              <w:top w:val="single" w:sz="6" w:space="0" w:color="6D6E70"/>
              <w:left w:val="single" w:sz="6" w:space="0" w:color="auto"/>
              <w:bottom w:val="single" w:sz="8" w:space="0" w:color="6D6E70"/>
              <w:right w:val="single" w:sz="6" w:space="0" w:color="auto"/>
            </w:tcBorders>
            <w:tcMar>
              <w:top w:w="113" w:type="dxa"/>
              <w:left w:w="113" w:type="dxa"/>
              <w:bottom w:w="113" w:type="dxa"/>
              <w:right w:w="113" w:type="dxa"/>
            </w:tcMar>
          </w:tcPr>
          <w:p w14:paraId="7DDBC786" w14:textId="77777777" w:rsidR="007C0CD4" w:rsidRPr="007C0CD4" w:rsidRDefault="007C0CD4" w:rsidP="007C0CD4">
            <w:pPr>
              <w:tabs>
                <w:tab w:val="right" w:pos="6240"/>
                <w:tab w:val="right" w:pos="7280"/>
                <w:tab w:val="right" w:pos="8300"/>
              </w:tabs>
              <w:suppressAutoHyphens/>
              <w:autoSpaceDE w:val="0"/>
              <w:autoSpaceDN w:val="0"/>
              <w:adjustRightInd w:val="0"/>
              <w:spacing w:before="0" w:after="113" w:line="288" w:lineRule="auto"/>
              <w:jc w:val="right"/>
              <w:textAlignment w:val="center"/>
              <w:rPr>
                <w:rFonts w:eastAsia="Times New Roman" w:cs="Open Sans"/>
                <w:color w:val="000000"/>
                <w:sz w:val="16"/>
                <w:szCs w:val="16"/>
                <w:lang w:val="en-US"/>
              </w:rPr>
            </w:pPr>
            <w:r w:rsidRPr="007C0CD4">
              <w:rPr>
                <w:rFonts w:eastAsia="Times New Roman" w:cs="Open Sans"/>
                <w:color w:val="000000"/>
                <w:sz w:val="14"/>
                <w:szCs w:val="14"/>
                <w:lang w:val="en-US"/>
              </w:rPr>
              <w:t xml:space="preserve">213,138 </w:t>
            </w:r>
          </w:p>
        </w:tc>
        <w:tc>
          <w:tcPr>
            <w:tcW w:w="0" w:type="auto"/>
            <w:tcBorders>
              <w:top w:val="single" w:sz="6" w:space="0" w:color="6D6E70"/>
              <w:left w:val="single" w:sz="6" w:space="0" w:color="auto"/>
              <w:bottom w:val="single" w:sz="8" w:space="0" w:color="6D6E70"/>
              <w:right w:val="single" w:sz="6" w:space="0" w:color="auto"/>
            </w:tcBorders>
            <w:tcMar>
              <w:top w:w="113" w:type="dxa"/>
              <w:left w:w="113" w:type="dxa"/>
              <w:bottom w:w="113" w:type="dxa"/>
              <w:right w:w="113" w:type="dxa"/>
            </w:tcMar>
          </w:tcPr>
          <w:p w14:paraId="73826BAE" w14:textId="77777777" w:rsidR="007C0CD4" w:rsidRPr="007C0CD4" w:rsidRDefault="007C0CD4" w:rsidP="007C0CD4">
            <w:pPr>
              <w:tabs>
                <w:tab w:val="right" w:pos="6240"/>
                <w:tab w:val="right" w:pos="7280"/>
                <w:tab w:val="right" w:pos="8300"/>
              </w:tabs>
              <w:suppressAutoHyphens/>
              <w:autoSpaceDE w:val="0"/>
              <w:autoSpaceDN w:val="0"/>
              <w:adjustRightInd w:val="0"/>
              <w:spacing w:before="0" w:after="113" w:line="288" w:lineRule="auto"/>
              <w:jc w:val="right"/>
              <w:textAlignment w:val="center"/>
              <w:rPr>
                <w:rFonts w:eastAsia="Times New Roman" w:cs="Open Sans"/>
                <w:color w:val="000000"/>
                <w:sz w:val="16"/>
                <w:szCs w:val="16"/>
                <w:lang w:val="en-US"/>
              </w:rPr>
            </w:pPr>
            <w:r w:rsidRPr="007C0CD4">
              <w:rPr>
                <w:rFonts w:eastAsia="Times New Roman" w:cs="Open Sans"/>
                <w:color w:val="000000"/>
                <w:sz w:val="14"/>
                <w:szCs w:val="14"/>
                <w:lang w:val="en-US"/>
              </w:rPr>
              <w:t>-</w:t>
            </w:r>
          </w:p>
        </w:tc>
        <w:tc>
          <w:tcPr>
            <w:tcW w:w="0" w:type="auto"/>
            <w:tcBorders>
              <w:top w:val="single" w:sz="6" w:space="0" w:color="6D6E70"/>
              <w:left w:val="single" w:sz="6" w:space="0" w:color="auto"/>
              <w:bottom w:val="single" w:sz="8" w:space="0" w:color="6D6E70"/>
              <w:right w:val="single" w:sz="6" w:space="0" w:color="auto"/>
            </w:tcBorders>
            <w:tcMar>
              <w:top w:w="113" w:type="dxa"/>
              <w:left w:w="113" w:type="dxa"/>
              <w:bottom w:w="113" w:type="dxa"/>
              <w:right w:w="113" w:type="dxa"/>
            </w:tcMar>
          </w:tcPr>
          <w:p w14:paraId="6D69EE84" w14:textId="77777777" w:rsidR="007C0CD4" w:rsidRPr="007C0CD4" w:rsidRDefault="007C0CD4" w:rsidP="007C0CD4">
            <w:pPr>
              <w:tabs>
                <w:tab w:val="right" w:pos="6240"/>
                <w:tab w:val="right" w:pos="7280"/>
                <w:tab w:val="right" w:pos="8300"/>
              </w:tabs>
              <w:suppressAutoHyphens/>
              <w:autoSpaceDE w:val="0"/>
              <w:autoSpaceDN w:val="0"/>
              <w:adjustRightInd w:val="0"/>
              <w:spacing w:before="0" w:after="113" w:line="288" w:lineRule="auto"/>
              <w:jc w:val="right"/>
              <w:textAlignment w:val="center"/>
              <w:rPr>
                <w:rFonts w:eastAsia="Times New Roman" w:cs="Open Sans"/>
                <w:color w:val="000000"/>
                <w:sz w:val="16"/>
                <w:szCs w:val="16"/>
                <w:lang w:val="en-US"/>
              </w:rPr>
            </w:pPr>
            <w:r w:rsidRPr="007C0CD4">
              <w:rPr>
                <w:rFonts w:eastAsia="Times New Roman" w:cs="Open Sans"/>
                <w:color w:val="000000"/>
                <w:sz w:val="14"/>
                <w:szCs w:val="14"/>
                <w:lang w:val="en-US"/>
              </w:rPr>
              <w:t>-</w:t>
            </w:r>
          </w:p>
        </w:tc>
        <w:tc>
          <w:tcPr>
            <w:tcW w:w="0" w:type="auto"/>
            <w:tcBorders>
              <w:top w:val="single" w:sz="6" w:space="0" w:color="6D6E70"/>
              <w:left w:val="single" w:sz="6" w:space="0" w:color="auto"/>
              <w:bottom w:val="single" w:sz="8" w:space="0" w:color="6D6E70"/>
              <w:right w:val="single" w:sz="6" w:space="0" w:color="auto"/>
            </w:tcBorders>
            <w:tcMar>
              <w:top w:w="113" w:type="dxa"/>
              <w:left w:w="113" w:type="dxa"/>
              <w:bottom w:w="113" w:type="dxa"/>
              <w:right w:w="113" w:type="dxa"/>
            </w:tcMar>
          </w:tcPr>
          <w:p w14:paraId="13F024FC" w14:textId="77777777" w:rsidR="007C0CD4" w:rsidRPr="007C0CD4" w:rsidRDefault="007C0CD4" w:rsidP="007C0CD4">
            <w:pPr>
              <w:tabs>
                <w:tab w:val="right" w:pos="6240"/>
                <w:tab w:val="right" w:pos="7280"/>
                <w:tab w:val="right" w:pos="8300"/>
              </w:tabs>
              <w:suppressAutoHyphens/>
              <w:autoSpaceDE w:val="0"/>
              <w:autoSpaceDN w:val="0"/>
              <w:adjustRightInd w:val="0"/>
              <w:spacing w:before="0" w:after="113" w:line="288" w:lineRule="auto"/>
              <w:jc w:val="right"/>
              <w:textAlignment w:val="center"/>
              <w:rPr>
                <w:rFonts w:eastAsia="Times New Roman" w:cs="Open Sans"/>
                <w:color w:val="000000"/>
                <w:sz w:val="16"/>
                <w:szCs w:val="16"/>
                <w:lang w:val="en-US"/>
              </w:rPr>
            </w:pPr>
            <w:r w:rsidRPr="007C0CD4">
              <w:rPr>
                <w:rFonts w:eastAsia="Times New Roman" w:cs="Open Sans"/>
                <w:color w:val="000000"/>
                <w:sz w:val="14"/>
                <w:szCs w:val="14"/>
                <w:lang w:val="en-US"/>
              </w:rPr>
              <w:t xml:space="preserve">38,294 </w:t>
            </w:r>
          </w:p>
        </w:tc>
        <w:tc>
          <w:tcPr>
            <w:tcW w:w="0" w:type="auto"/>
            <w:tcBorders>
              <w:top w:val="single" w:sz="6" w:space="0" w:color="6D6E70"/>
              <w:left w:val="single" w:sz="6" w:space="0" w:color="auto"/>
              <w:bottom w:val="single" w:sz="8" w:space="0" w:color="6D6E70"/>
              <w:right w:val="single" w:sz="6" w:space="0" w:color="auto"/>
            </w:tcBorders>
            <w:tcMar>
              <w:top w:w="113" w:type="dxa"/>
              <w:left w:w="113" w:type="dxa"/>
              <w:bottom w:w="113" w:type="dxa"/>
              <w:right w:w="113" w:type="dxa"/>
            </w:tcMar>
          </w:tcPr>
          <w:p w14:paraId="7EC781BA" w14:textId="77777777" w:rsidR="007C0CD4" w:rsidRPr="007C0CD4" w:rsidRDefault="007C0CD4" w:rsidP="007C0CD4">
            <w:pPr>
              <w:tabs>
                <w:tab w:val="right" w:pos="6240"/>
                <w:tab w:val="right" w:pos="7280"/>
                <w:tab w:val="right" w:pos="8300"/>
              </w:tabs>
              <w:suppressAutoHyphens/>
              <w:autoSpaceDE w:val="0"/>
              <w:autoSpaceDN w:val="0"/>
              <w:adjustRightInd w:val="0"/>
              <w:spacing w:before="0" w:after="113" w:line="288" w:lineRule="auto"/>
              <w:jc w:val="right"/>
              <w:textAlignment w:val="center"/>
              <w:rPr>
                <w:rFonts w:eastAsia="Times New Roman" w:cs="Open Sans"/>
                <w:color w:val="000000"/>
                <w:sz w:val="16"/>
                <w:szCs w:val="16"/>
                <w:lang w:val="en-US"/>
              </w:rPr>
            </w:pPr>
            <w:r w:rsidRPr="007C0CD4">
              <w:rPr>
                <w:rFonts w:eastAsia="Times New Roman" w:cs="Open Sans"/>
                <w:color w:val="000000"/>
                <w:sz w:val="14"/>
                <w:szCs w:val="14"/>
                <w:lang w:val="en-US"/>
              </w:rPr>
              <w:t xml:space="preserve">5,317 </w:t>
            </w:r>
          </w:p>
        </w:tc>
        <w:tc>
          <w:tcPr>
            <w:tcW w:w="0" w:type="auto"/>
            <w:tcBorders>
              <w:top w:val="single" w:sz="6" w:space="0" w:color="6D6E70"/>
              <w:left w:val="single" w:sz="6" w:space="0" w:color="auto"/>
              <w:bottom w:val="single" w:sz="8" w:space="0" w:color="6D6E70"/>
              <w:right w:val="single" w:sz="6" w:space="0" w:color="auto"/>
            </w:tcBorders>
            <w:tcMar>
              <w:top w:w="113" w:type="dxa"/>
              <w:left w:w="113" w:type="dxa"/>
              <w:bottom w:w="113" w:type="dxa"/>
              <w:right w:w="113" w:type="dxa"/>
            </w:tcMar>
          </w:tcPr>
          <w:p w14:paraId="46C8C6E3" w14:textId="77777777" w:rsidR="007C0CD4" w:rsidRPr="007C0CD4" w:rsidRDefault="007C0CD4" w:rsidP="007C0CD4">
            <w:pPr>
              <w:tabs>
                <w:tab w:val="right" w:pos="6240"/>
                <w:tab w:val="right" w:pos="7280"/>
                <w:tab w:val="right" w:pos="8300"/>
              </w:tabs>
              <w:suppressAutoHyphens/>
              <w:autoSpaceDE w:val="0"/>
              <w:autoSpaceDN w:val="0"/>
              <w:adjustRightInd w:val="0"/>
              <w:spacing w:before="0" w:after="113" w:line="288" w:lineRule="auto"/>
              <w:jc w:val="right"/>
              <w:textAlignment w:val="center"/>
              <w:rPr>
                <w:rFonts w:eastAsia="Times New Roman" w:cs="Open Sans"/>
                <w:color w:val="000000"/>
                <w:sz w:val="16"/>
                <w:szCs w:val="16"/>
                <w:lang w:val="en-US"/>
              </w:rPr>
            </w:pPr>
            <w:r w:rsidRPr="007C0CD4">
              <w:rPr>
                <w:rFonts w:eastAsia="Times New Roman" w:cs="Open Sans"/>
                <w:color w:val="000000"/>
                <w:sz w:val="14"/>
                <w:szCs w:val="14"/>
                <w:lang w:val="en-US"/>
              </w:rPr>
              <w:t>-</w:t>
            </w:r>
          </w:p>
        </w:tc>
        <w:tc>
          <w:tcPr>
            <w:tcW w:w="0" w:type="auto"/>
            <w:tcBorders>
              <w:top w:val="single" w:sz="6" w:space="0" w:color="6D6E70"/>
              <w:left w:val="single" w:sz="6" w:space="0" w:color="auto"/>
              <w:bottom w:val="single" w:sz="8" w:space="0" w:color="6D6E70"/>
              <w:right w:val="single" w:sz="6" w:space="0" w:color="auto"/>
            </w:tcBorders>
            <w:tcMar>
              <w:top w:w="113" w:type="dxa"/>
              <w:left w:w="113" w:type="dxa"/>
              <w:bottom w:w="113" w:type="dxa"/>
              <w:right w:w="113" w:type="dxa"/>
            </w:tcMar>
          </w:tcPr>
          <w:p w14:paraId="1F82D84B" w14:textId="77777777" w:rsidR="007C0CD4" w:rsidRPr="007C0CD4" w:rsidRDefault="007C0CD4" w:rsidP="007C0CD4">
            <w:pPr>
              <w:tabs>
                <w:tab w:val="right" w:pos="6240"/>
                <w:tab w:val="right" w:pos="7280"/>
                <w:tab w:val="right" w:pos="8300"/>
              </w:tabs>
              <w:suppressAutoHyphens/>
              <w:autoSpaceDE w:val="0"/>
              <w:autoSpaceDN w:val="0"/>
              <w:adjustRightInd w:val="0"/>
              <w:spacing w:before="0" w:after="113" w:line="288" w:lineRule="auto"/>
              <w:jc w:val="right"/>
              <w:textAlignment w:val="center"/>
              <w:rPr>
                <w:rFonts w:eastAsia="Times New Roman" w:cs="Open Sans"/>
                <w:color w:val="000000"/>
                <w:sz w:val="16"/>
                <w:szCs w:val="16"/>
                <w:lang w:val="en-US"/>
              </w:rPr>
            </w:pPr>
            <w:r w:rsidRPr="007C0CD4">
              <w:rPr>
                <w:rFonts w:eastAsia="Times New Roman" w:cs="Open Sans"/>
                <w:color w:val="000000"/>
                <w:sz w:val="14"/>
                <w:szCs w:val="14"/>
                <w:lang w:val="en-US"/>
              </w:rPr>
              <w:t>-</w:t>
            </w:r>
          </w:p>
        </w:tc>
        <w:tc>
          <w:tcPr>
            <w:tcW w:w="1219" w:type="dxa"/>
            <w:tcBorders>
              <w:top w:val="single" w:sz="6" w:space="0" w:color="6D6E70"/>
              <w:left w:val="single" w:sz="6" w:space="0" w:color="auto"/>
              <w:bottom w:val="single" w:sz="8" w:space="0" w:color="6D6E70"/>
              <w:right w:val="single" w:sz="6" w:space="0" w:color="auto"/>
            </w:tcBorders>
            <w:tcMar>
              <w:top w:w="113" w:type="dxa"/>
              <w:left w:w="113" w:type="dxa"/>
              <w:bottom w:w="113" w:type="dxa"/>
              <w:right w:w="113" w:type="dxa"/>
            </w:tcMar>
          </w:tcPr>
          <w:p w14:paraId="79B08950" w14:textId="77777777" w:rsidR="007C0CD4" w:rsidRPr="007C0CD4" w:rsidRDefault="007C0CD4" w:rsidP="007C0CD4">
            <w:pPr>
              <w:tabs>
                <w:tab w:val="right" w:pos="6240"/>
                <w:tab w:val="right" w:pos="7280"/>
                <w:tab w:val="right" w:pos="8300"/>
              </w:tabs>
              <w:suppressAutoHyphens/>
              <w:autoSpaceDE w:val="0"/>
              <w:autoSpaceDN w:val="0"/>
              <w:adjustRightInd w:val="0"/>
              <w:spacing w:before="0" w:after="113" w:line="288" w:lineRule="auto"/>
              <w:jc w:val="right"/>
              <w:textAlignment w:val="center"/>
              <w:rPr>
                <w:rFonts w:eastAsia="Times New Roman" w:cs="Open Sans"/>
                <w:color w:val="000000"/>
                <w:sz w:val="16"/>
                <w:szCs w:val="16"/>
                <w:lang w:val="en-US"/>
              </w:rPr>
            </w:pPr>
            <w:r w:rsidRPr="007C0CD4">
              <w:rPr>
                <w:rFonts w:eastAsia="Times New Roman" w:cs="Open Sans"/>
                <w:color w:val="000000"/>
                <w:sz w:val="14"/>
                <w:szCs w:val="14"/>
                <w:lang w:val="en-US"/>
              </w:rPr>
              <w:t xml:space="preserve">256,930 </w:t>
            </w:r>
          </w:p>
        </w:tc>
      </w:tr>
      <w:tr w:rsidR="007C0CD4" w:rsidRPr="007C0CD4" w14:paraId="230AA622" w14:textId="77777777" w:rsidTr="00A73D6D">
        <w:trPr>
          <w:trHeight w:val="60"/>
        </w:trPr>
        <w:tc>
          <w:tcPr>
            <w:tcW w:w="0" w:type="auto"/>
            <w:tcBorders>
              <w:top w:val="single" w:sz="8" w:space="0" w:color="6D6E70"/>
              <w:left w:val="single" w:sz="6" w:space="0" w:color="auto"/>
              <w:bottom w:val="single" w:sz="8" w:space="0" w:color="6D6E70"/>
              <w:right w:val="single" w:sz="6" w:space="0" w:color="auto"/>
            </w:tcBorders>
            <w:tcMar>
              <w:top w:w="113" w:type="dxa"/>
              <w:left w:w="0" w:type="dxa"/>
              <w:bottom w:w="113" w:type="dxa"/>
              <w:right w:w="113" w:type="dxa"/>
            </w:tcMar>
            <w:vAlign w:val="center"/>
          </w:tcPr>
          <w:p w14:paraId="3F5449A4" w14:textId="77777777" w:rsidR="007C0CD4" w:rsidRPr="007C0CD4" w:rsidRDefault="007C0CD4" w:rsidP="007C0CD4">
            <w:pPr>
              <w:tabs>
                <w:tab w:val="right" w:pos="6240"/>
                <w:tab w:val="right" w:pos="7280"/>
                <w:tab w:val="right" w:pos="8300"/>
              </w:tabs>
              <w:suppressAutoHyphens/>
              <w:autoSpaceDE w:val="0"/>
              <w:autoSpaceDN w:val="0"/>
              <w:adjustRightInd w:val="0"/>
              <w:spacing w:before="0" w:after="113" w:line="288" w:lineRule="auto"/>
              <w:textAlignment w:val="center"/>
              <w:rPr>
                <w:rFonts w:eastAsia="Times New Roman" w:cs="Open Sans"/>
                <w:color w:val="000000"/>
                <w:sz w:val="16"/>
                <w:szCs w:val="16"/>
                <w:lang w:val="en-US"/>
              </w:rPr>
            </w:pPr>
            <w:r w:rsidRPr="007C0CD4">
              <w:rPr>
                <w:rFonts w:ascii="Open Sans Condensed" w:eastAsia="Times New Roman" w:hAnsi="Open Sans Condensed" w:cs="Open Sans Condensed"/>
                <w:b/>
                <w:bCs/>
                <w:color w:val="000000"/>
                <w:sz w:val="14"/>
                <w:szCs w:val="14"/>
                <w:lang w:val="en-US"/>
              </w:rPr>
              <w:t>Total number of other highly paid staff</w:t>
            </w:r>
          </w:p>
        </w:tc>
        <w:tc>
          <w:tcPr>
            <w:tcW w:w="0" w:type="auto"/>
            <w:tcBorders>
              <w:top w:val="single" w:sz="8" w:space="0" w:color="6D6E70"/>
              <w:left w:val="single" w:sz="6" w:space="0" w:color="auto"/>
              <w:bottom w:val="single" w:sz="8" w:space="0" w:color="6D6E70"/>
              <w:right w:val="single" w:sz="6" w:space="0" w:color="auto"/>
            </w:tcBorders>
            <w:tcMar>
              <w:top w:w="113" w:type="dxa"/>
              <w:left w:w="113" w:type="dxa"/>
              <w:bottom w:w="113" w:type="dxa"/>
              <w:right w:w="113" w:type="dxa"/>
            </w:tcMar>
            <w:vAlign w:val="center"/>
          </w:tcPr>
          <w:p w14:paraId="1F99F74A" w14:textId="2EDFD17C" w:rsidR="007C0CD4" w:rsidRPr="007C0CD4" w:rsidRDefault="007C0CD4" w:rsidP="007C0CD4">
            <w:pPr>
              <w:tabs>
                <w:tab w:val="right" w:pos="6240"/>
                <w:tab w:val="right" w:pos="7280"/>
                <w:tab w:val="right" w:pos="8300"/>
              </w:tabs>
              <w:suppressAutoHyphens/>
              <w:autoSpaceDE w:val="0"/>
              <w:autoSpaceDN w:val="0"/>
              <w:adjustRightInd w:val="0"/>
              <w:spacing w:before="0" w:after="113" w:line="288" w:lineRule="auto"/>
              <w:jc w:val="right"/>
              <w:textAlignment w:val="center"/>
              <w:rPr>
                <w:rFonts w:eastAsia="Times New Roman" w:cs="Open Sans"/>
                <w:color w:val="000000"/>
                <w:sz w:val="16"/>
                <w:szCs w:val="16"/>
                <w:lang w:val="en-US"/>
              </w:rPr>
            </w:pPr>
            <w:r w:rsidRPr="007C0CD4">
              <w:rPr>
                <w:rFonts w:eastAsia="Times New Roman" w:cs="Open Sans"/>
                <w:b/>
                <w:bCs/>
                <w:color w:val="000000"/>
                <w:sz w:val="14"/>
                <w:szCs w:val="14"/>
                <w:lang w:val="en-US"/>
              </w:rPr>
              <w:t>3</w:t>
            </w:r>
            <w:r>
              <w:rPr>
                <w:rFonts w:eastAsia="Times New Roman" w:cs="Open Sans"/>
                <w:b/>
                <w:bCs/>
                <w:color w:val="000000"/>
                <w:sz w:val="14"/>
                <w:szCs w:val="14"/>
                <w:lang w:val="en-US"/>
              </w:rPr>
              <w:t xml:space="preserve"> </w:t>
            </w:r>
          </w:p>
        </w:tc>
        <w:tc>
          <w:tcPr>
            <w:tcW w:w="0" w:type="auto"/>
            <w:tcBorders>
              <w:top w:val="single" w:sz="8" w:space="0" w:color="6D6E70"/>
              <w:left w:val="single" w:sz="6" w:space="0" w:color="auto"/>
              <w:bottom w:val="single" w:sz="8" w:space="0" w:color="6D6E70"/>
              <w:right w:val="single" w:sz="6" w:space="0" w:color="auto"/>
            </w:tcBorders>
            <w:tcMar>
              <w:top w:w="113" w:type="dxa"/>
              <w:left w:w="113" w:type="dxa"/>
              <w:bottom w:w="113" w:type="dxa"/>
              <w:right w:w="113" w:type="dxa"/>
            </w:tcMar>
            <w:vAlign w:val="center"/>
          </w:tcPr>
          <w:p w14:paraId="70B09C22" w14:textId="77777777" w:rsidR="007C0CD4" w:rsidRPr="007C0CD4" w:rsidRDefault="007C0CD4" w:rsidP="00AF7EA4">
            <w:pPr>
              <w:keepLines w:val="0"/>
              <w:autoSpaceDE w:val="0"/>
              <w:autoSpaceDN w:val="0"/>
              <w:adjustRightInd w:val="0"/>
              <w:spacing w:before="0" w:after="0"/>
              <w:jc w:val="right"/>
              <w:rPr>
                <w:rFonts w:ascii="Open Sans Condensed" w:eastAsia="Times New Roman" w:hAnsi="Open Sans Condensed"/>
                <w:sz w:val="14"/>
                <w:szCs w:val="14"/>
                <w:lang w:val="it-IT"/>
              </w:rPr>
            </w:pPr>
          </w:p>
        </w:tc>
        <w:tc>
          <w:tcPr>
            <w:tcW w:w="0" w:type="auto"/>
            <w:tcBorders>
              <w:top w:val="single" w:sz="8" w:space="0" w:color="6D6E70"/>
              <w:left w:val="single" w:sz="6" w:space="0" w:color="auto"/>
              <w:bottom w:val="single" w:sz="8" w:space="0" w:color="6D6E70"/>
              <w:right w:val="single" w:sz="6" w:space="0" w:color="auto"/>
            </w:tcBorders>
            <w:tcMar>
              <w:top w:w="113" w:type="dxa"/>
              <w:left w:w="113" w:type="dxa"/>
              <w:bottom w:w="113" w:type="dxa"/>
              <w:right w:w="113" w:type="dxa"/>
            </w:tcMar>
            <w:vAlign w:val="center"/>
          </w:tcPr>
          <w:p w14:paraId="4262C4C7" w14:textId="77777777" w:rsidR="007C0CD4" w:rsidRPr="007C0CD4" w:rsidRDefault="007C0CD4" w:rsidP="00AF7EA4">
            <w:pPr>
              <w:keepLines w:val="0"/>
              <w:autoSpaceDE w:val="0"/>
              <w:autoSpaceDN w:val="0"/>
              <w:adjustRightInd w:val="0"/>
              <w:spacing w:before="0" w:after="0"/>
              <w:jc w:val="right"/>
              <w:rPr>
                <w:rFonts w:ascii="Open Sans Condensed" w:eastAsia="Times New Roman" w:hAnsi="Open Sans Condensed"/>
                <w:sz w:val="14"/>
                <w:szCs w:val="14"/>
                <w:lang w:val="it-IT"/>
              </w:rPr>
            </w:pPr>
          </w:p>
        </w:tc>
        <w:tc>
          <w:tcPr>
            <w:tcW w:w="0" w:type="auto"/>
            <w:tcBorders>
              <w:top w:val="single" w:sz="8" w:space="0" w:color="6D6E70"/>
              <w:left w:val="single" w:sz="6" w:space="0" w:color="auto"/>
              <w:bottom w:val="single" w:sz="8" w:space="0" w:color="6D6E70"/>
              <w:right w:val="single" w:sz="6" w:space="0" w:color="auto"/>
            </w:tcBorders>
            <w:tcMar>
              <w:top w:w="113" w:type="dxa"/>
              <w:left w:w="113" w:type="dxa"/>
              <w:bottom w:w="113" w:type="dxa"/>
              <w:right w:w="113" w:type="dxa"/>
            </w:tcMar>
            <w:vAlign w:val="center"/>
          </w:tcPr>
          <w:p w14:paraId="6223ED05" w14:textId="77777777" w:rsidR="007C0CD4" w:rsidRPr="007C0CD4" w:rsidRDefault="007C0CD4" w:rsidP="00AF7EA4">
            <w:pPr>
              <w:keepLines w:val="0"/>
              <w:autoSpaceDE w:val="0"/>
              <w:autoSpaceDN w:val="0"/>
              <w:adjustRightInd w:val="0"/>
              <w:spacing w:before="0" w:after="0"/>
              <w:jc w:val="right"/>
              <w:rPr>
                <w:rFonts w:ascii="Open Sans Condensed" w:eastAsia="Times New Roman" w:hAnsi="Open Sans Condensed"/>
                <w:sz w:val="14"/>
                <w:szCs w:val="14"/>
                <w:lang w:val="it-IT"/>
              </w:rPr>
            </w:pPr>
          </w:p>
        </w:tc>
        <w:tc>
          <w:tcPr>
            <w:tcW w:w="0" w:type="auto"/>
            <w:tcBorders>
              <w:top w:val="single" w:sz="8" w:space="0" w:color="6D6E70"/>
              <w:left w:val="single" w:sz="6" w:space="0" w:color="auto"/>
              <w:bottom w:val="single" w:sz="8" w:space="0" w:color="6D6E70"/>
              <w:right w:val="single" w:sz="6" w:space="0" w:color="auto"/>
            </w:tcBorders>
            <w:tcMar>
              <w:top w:w="113" w:type="dxa"/>
              <w:left w:w="113" w:type="dxa"/>
              <w:bottom w:w="113" w:type="dxa"/>
              <w:right w:w="113" w:type="dxa"/>
            </w:tcMar>
            <w:vAlign w:val="center"/>
          </w:tcPr>
          <w:p w14:paraId="1748B3C8" w14:textId="77777777" w:rsidR="007C0CD4" w:rsidRPr="007C0CD4" w:rsidRDefault="007C0CD4" w:rsidP="00AF7EA4">
            <w:pPr>
              <w:keepLines w:val="0"/>
              <w:autoSpaceDE w:val="0"/>
              <w:autoSpaceDN w:val="0"/>
              <w:adjustRightInd w:val="0"/>
              <w:spacing w:before="0" w:after="0"/>
              <w:jc w:val="right"/>
              <w:rPr>
                <w:rFonts w:ascii="Open Sans Condensed" w:eastAsia="Times New Roman" w:hAnsi="Open Sans Condensed"/>
                <w:sz w:val="14"/>
                <w:szCs w:val="14"/>
                <w:lang w:val="it-IT"/>
              </w:rPr>
            </w:pPr>
          </w:p>
        </w:tc>
        <w:tc>
          <w:tcPr>
            <w:tcW w:w="0" w:type="auto"/>
            <w:tcBorders>
              <w:top w:val="single" w:sz="8" w:space="0" w:color="6D6E70"/>
              <w:left w:val="single" w:sz="6" w:space="0" w:color="auto"/>
              <w:bottom w:val="single" w:sz="8" w:space="0" w:color="6D6E70"/>
              <w:right w:val="single" w:sz="6" w:space="0" w:color="auto"/>
            </w:tcBorders>
            <w:tcMar>
              <w:top w:w="113" w:type="dxa"/>
              <w:left w:w="113" w:type="dxa"/>
              <w:bottom w:w="113" w:type="dxa"/>
              <w:right w:w="113" w:type="dxa"/>
            </w:tcMar>
            <w:vAlign w:val="center"/>
          </w:tcPr>
          <w:p w14:paraId="5B25C6C3" w14:textId="77777777" w:rsidR="007C0CD4" w:rsidRPr="007C0CD4" w:rsidRDefault="007C0CD4" w:rsidP="00AF7EA4">
            <w:pPr>
              <w:keepLines w:val="0"/>
              <w:autoSpaceDE w:val="0"/>
              <w:autoSpaceDN w:val="0"/>
              <w:adjustRightInd w:val="0"/>
              <w:spacing w:before="0" w:after="0"/>
              <w:jc w:val="right"/>
              <w:rPr>
                <w:rFonts w:ascii="Open Sans Condensed" w:eastAsia="Times New Roman" w:hAnsi="Open Sans Condensed"/>
                <w:sz w:val="14"/>
                <w:szCs w:val="14"/>
                <w:lang w:val="it-IT"/>
              </w:rPr>
            </w:pPr>
          </w:p>
        </w:tc>
        <w:tc>
          <w:tcPr>
            <w:tcW w:w="0" w:type="auto"/>
            <w:tcBorders>
              <w:top w:val="single" w:sz="8" w:space="0" w:color="6D6E70"/>
              <w:left w:val="single" w:sz="6" w:space="0" w:color="auto"/>
              <w:bottom w:val="single" w:sz="8" w:space="0" w:color="6D6E70"/>
              <w:right w:val="single" w:sz="6" w:space="0" w:color="auto"/>
            </w:tcBorders>
            <w:tcMar>
              <w:top w:w="113" w:type="dxa"/>
              <w:left w:w="113" w:type="dxa"/>
              <w:bottom w:w="113" w:type="dxa"/>
              <w:right w:w="113" w:type="dxa"/>
            </w:tcMar>
            <w:vAlign w:val="center"/>
          </w:tcPr>
          <w:p w14:paraId="53470F24" w14:textId="77777777" w:rsidR="007C0CD4" w:rsidRPr="007C0CD4" w:rsidRDefault="007C0CD4" w:rsidP="00AF7EA4">
            <w:pPr>
              <w:keepLines w:val="0"/>
              <w:autoSpaceDE w:val="0"/>
              <w:autoSpaceDN w:val="0"/>
              <w:adjustRightInd w:val="0"/>
              <w:spacing w:before="0" w:after="0"/>
              <w:jc w:val="right"/>
              <w:rPr>
                <w:rFonts w:ascii="Open Sans Condensed" w:eastAsia="Times New Roman" w:hAnsi="Open Sans Condensed"/>
                <w:sz w:val="14"/>
                <w:szCs w:val="14"/>
                <w:lang w:val="it-IT"/>
              </w:rPr>
            </w:pPr>
          </w:p>
        </w:tc>
        <w:tc>
          <w:tcPr>
            <w:tcW w:w="0" w:type="auto"/>
            <w:tcBorders>
              <w:top w:val="single" w:sz="8" w:space="0" w:color="6D6E70"/>
              <w:left w:val="single" w:sz="6" w:space="0" w:color="auto"/>
              <w:bottom w:val="single" w:sz="8" w:space="0" w:color="6D6E70"/>
              <w:right w:val="single" w:sz="6" w:space="0" w:color="auto"/>
            </w:tcBorders>
            <w:tcMar>
              <w:top w:w="113" w:type="dxa"/>
              <w:left w:w="113" w:type="dxa"/>
              <w:bottom w:w="113" w:type="dxa"/>
              <w:right w:w="113" w:type="dxa"/>
            </w:tcMar>
            <w:vAlign w:val="center"/>
          </w:tcPr>
          <w:p w14:paraId="681CABEC" w14:textId="77777777" w:rsidR="007C0CD4" w:rsidRPr="007C0CD4" w:rsidRDefault="007C0CD4" w:rsidP="00AF7EA4">
            <w:pPr>
              <w:keepLines w:val="0"/>
              <w:autoSpaceDE w:val="0"/>
              <w:autoSpaceDN w:val="0"/>
              <w:adjustRightInd w:val="0"/>
              <w:spacing w:before="0" w:after="0"/>
              <w:jc w:val="right"/>
              <w:rPr>
                <w:rFonts w:ascii="Open Sans Condensed" w:eastAsia="Times New Roman" w:hAnsi="Open Sans Condensed"/>
                <w:sz w:val="14"/>
                <w:szCs w:val="14"/>
                <w:lang w:val="it-IT"/>
              </w:rPr>
            </w:pPr>
          </w:p>
        </w:tc>
        <w:tc>
          <w:tcPr>
            <w:tcW w:w="1219" w:type="dxa"/>
            <w:tcBorders>
              <w:top w:val="single" w:sz="8" w:space="0" w:color="6D6E70"/>
              <w:left w:val="single" w:sz="6" w:space="0" w:color="auto"/>
              <w:bottom w:val="single" w:sz="8" w:space="0" w:color="6D6E70"/>
              <w:right w:val="single" w:sz="6" w:space="0" w:color="auto"/>
            </w:tcBorders>
            <w:tcMar>
              <w:top w:w="113" w:type="dxa"/>
              <w:left w:w="113" w:type="dxa"/>
              <w:bottom w:w="113" w:type="dxa"/>
              <w:right w:w="113" w:type="dxa"/>
            </w:tcMar>
            <w:vAlign w:val="center"/>
          </w:tcPr>
          <w:p w14:paraId="2EFC6064" w14:textId="77777777" w:rsidR="007C0CD4" w:rsidRPr="007C0CD4" w:rsidRDefault="007C0CD4" w:rsidP="00AF7EA4">
            <w:pPr>
              <w:keepLines w:val="0"/>
              <w:autoSpaceDE w:val="0"/>
              <w:autoSpaceDN w:val="0"/>
              <w:adjustRightInd w:val="0"/>
              <w:spacing w:before="0" w:after="0"/>
              <w:jc w:val="right"/>
              <w:rPr>
                <w:rFonts w:ascii="Open Sans Condensed" w:eastAsia="Times New Roman" w:hAnsi="Open Sans Condensed"/>
                <w:sz w:val="14"/>
                <w:szCs w:val="14"/>
                <w:lang w:val="it-IT"/>
              </w:rPr>
            </w:pPr>
          </w:p>
        </w:tc>
      </w:tr>
    </w:tbl>
    <w:p w14:paraId="23B235BF" w14:textId="1519DF36" w:rsidR="006F216C" w:rsidRDefault="006F216C" w:rsidP="006F216C">
      <w:bookmarkStart w:id="262" w:name="_Toc20947891"/>
      <w:bookmarkStart w:id="263" w:name="_Toc48556251"/>
    </w:p>
    <w:p w14:paraId="1C94CF85" w14:textId="77777777" w:rsidR="006F216C" w:rsidRDefault="006F216C">
      <w:pPr>
        <w:keepLines w:val="0"/>
        <w:spacing w:before="0" w:after="0"/>
      </w:pPr>
      <w:r>
        <w:br w:type="page"/>
      </w:r>
    </w:p>
    <w:p w14:paraId="2070D5A5" w14:textId="1036DC68" w:rsidR="0043240B" w:rsidRDefault="0043240B" w:rsidP="0043240B">
      <w:pPr>
        <w:pStyle w:val="AHRCHeading1"/>
      </w:pPr>
      <w:bookmarkStart w:id="264" w:name="_Toc52124121"/>
      <w:r w:rsidRPr="00341CA9">
        <w:t>Appendices</w:t>
      </w:r>
      <w:bookmarkEnd w:id="262"/>
      <w:bookmarkEnd w:id="263"/>
      <w:bookmarkEnd w:id="264"/>
    </w:p>
    <w:p w14:paraId="052E3211" w14:textId="6AA17398" w:rsidR="001D1DF8" w:rsidRPr="00010F3E" w:rsidRDefault="00431B11" w:rsidP="00BC1BFB">
      <w:pPr>
        <w:pStyle w:val="AHRCHeading2"/>
        <w:numPr>
          <w:ilvl w:val="0"/>
          <w:numId w:val="0"/>
        </w:numPr>
      </w:pPr>
      <w:bookmarkStart w:id="265" w:name="_Toc52124122"/>
      <w:r w:rsidRPr="0043240B">
        <w:t xml:space="preserve">Appendix </w:t>
      </w:r>
      <w:r w:rsidR="0088156B">
        <w:t>1</w:t>
      </w:r>
      <w:r w:rsidRPr="0043240B">
        <w:t xml:space="preserve">: </w:t>
      </w:r>
      <w:r w:rsidR="00045743" w:rsidRPr="0043240B">
        <w:t>Performance</w:t>
      </w:r>
      <w:r w:rsidR="001D1DF8" w:rsidRPr="00010F3E">
        <w:t xml:space="preserve"> measurement framework table 2019</w:t>
      </w:r>
      <w:r w:rsidR="00045743" w:rsidRPr="00010F3E">
        <w:t>–2020</w:t>
      </w:r>
      <w:bookmarkEnd w:id="265"/>
    </w:p>
    <w:p w14:paraId="4E21AB91" w14:textId="77777777" w:rsidR="00140195" w:rsidRPr="007456E2" w:rsidRDefault="00140195" w:rsidP="00140195">
      <w:r w:rsidRPr="007456E2">
        <w:t>Table notes:</w:t>
      </w:r>
    </w:p>
    <w:p w14:paraId="7CBFAFEA" w14:textId="519FB4F2" w:rsidR="00140195" w:rsidRPr="007456E2" w:rsidRDefault="00140195" w:rsidP="00F86C27">
      <w:pPr>
        <w:pStyle w:val="ListParagraph"/>
        <w:numPr>
          <w:ilvl w:val="0"/>
          <w:numId w:val="65"/>
        </w:numPr>
        <w:spacing w:before="0" w:after="160"/>
        <w:rPr>
          <w:rFonts w:eastAsia="Times New Roman" w:cs="Open Sans"/>
          <w:color w:val="000000" w:themeColor="text1"/>
        </w:rPr>
      </w:pPr>
      <w:r w:rsidRPr="007456E2">
        <w:rPr>
          <w:rFonts w:eastAsia="Times New Roman" w:cs="Open Sans"/>
          <w:color w:val="000000" w:themeColor="text1"/>
        </w:rPr>
        <w:t>This framework was introduced in 2019–20</w:t>
      </w:r>
      <w:r>
        <w:rPr>
          <w:rFonts w:eastAsia="Times New Roman" w:cs="Open Sans"/>
          <w:color w:val="000000" w:themeColor="text1"/>
        </w:rPr>
        <w:t xml:space="preserve"> and this is the Commission</w:t>
      </w:r>
      <w:r w:rsidR="00856129">
        <w:rPr>
          <w:rFonts w:eastAsia="Times New Roman" w:cs="Open Sans"/>
          <w:color w:val="000000" w:themeColor="text1"/>
        </w:rPr>
        <w:t>’s</w:t>
      </w:r>
      <w:r>
        <w:rPr>
          <w:rFonts w:eastAsia="Times New Roman" w:cs="Open Sans"/>
          <w:color w:val="000000" w:themeColor="text1"/>
        </w:rPr>
        <w:t xml:space="preserve"> first </w:t>
      </w:r>
      <w:r w:rsidR="00856129">
        <w:rPr>
          <w:rFonts w:eastAsia="Times New Roman" w:cs="Open Sans"/>
          <w:color w:val="000000" w:themeColor="text1"/>
        </w:rPr>
        <w:t>report</w:t>
      </w:r>
      <w:r>
        <w:rPr>
          <w:rFonts w:eastAsia="Times New Roman" w:cs="Open Sans"/>
          <w:color w:val="000000" w:themeColor="text1"/>
        </w:rPr>
        <w:t xml:space="preserve"> against it. </w:t>
      </w:r>
      <w:r w:rsidRPr="007456E2">
        <w:rPr>
          <w:rFonts w:eastAsia="Times New Roman" w:cs="Open Sans"/>
          <w:color w:val="000000" w:themeColor="text1"/>
        </w:rPr>
        <w:t>It will be continually reviewed to ensure the performance indicators meet the requirements for performance measures for Commonwealth entities under s16EA of the PGPA Rule.</w:t>
      </w:r>
    </w:p>
    <w:p w14:paraId="4DA74622" w14:textId="309E7EB8" w:rsidR="0043240B" w:rsidRPr="0043240B" w:rsidRDefault="00140195" w:rsidP="00F86C27">
      <w:pPr>
        <w:pStyle w:val="ListParagraph"/>
        <w:numPr>
          <w:ilvl w:val="0"/>
          <w:numId w:val="65"/>
        </w:numPr>
        <w:spacing w:before="0" w:after="360"/>
        <w:ind w:left="357" w:hanging="357"/>
        <w:rPr>
          <w:rFonts w:eastAsia="Times New Roman" w:cs="Open Sans"/>
          <w:color w:val="000000" w:themeColor="text1"/>
        </w:rPr>
      </w:pPr>
      <w:r w:rsidRPr="007456E2">
        <w:t>For brevity some PBS criterion and targets are abridged, and several have been divided across the table</w:t>
      </w:r>
      <w:r w:rsidR="001034F4">
        <w:t>’s</w:t>
      </w:r>
      <w:r w:rsidRPr="007456E2">
        <w:t xml:space="preserve"> cells to better meet the technical functions of the framework.</w:t>
      </w:r>
    </w:p>
    <w:tbl>
      <w:tblPr>
        <w:tblStyle w:val="TableGrid"/>
        <w:tblW w:w="5000" w:type="pct"/>
        <w:tblLayout w:type="fixed"/>
        <w:tblLook w:val="04A0" w:firstRow="1" w:lastRow="0" w:firstColumn="1" w:lastColumn="0" w:noHBand="0" w:noVBand="1"/>
      </w:tblPr>
      <w:tblGrid>
        <w:gridCol w:w="1326"/>
        <w:gridCol w:w="1484"/>
        <w:gridCol w:w="1863"/>
        <w:gridCol w:w="2075"/>
        <w:gridCol w:w="578"/>
        <w:gridCol w:w="578"/>
        <w:gridCol w:w="578"/>
        <w:gridCol w:w="578"/>
      </w:tblGrid>
      <w:tr w:rsidR="00397499" w:rsidRPr="00397499" w14:paraId="2FBA5CB8" w14:textId="77777777" w:rsidTr="009E4AEA">
        <w:trPr>
          <w:cantSplit/>
          <w:trHeight w:val="992"/>
          <w:tblHeader/>
        </w:trPr>
        <w:tc>
          <w:tcPr>
            <w:tcW w:w="732" w:type="pct"/>
            <w:shd w:val="clear" w:color="auto" w:fill="107896"/>
            <w:vAlign w:val="bottom"/>
          </w:tcPr>
          <w:p w14:paraId="219E2878" w14:textId="77777777" w:rsidR="00E668BB" w:rsidRPr="00397499" w:rsidRDefault="00E668BB" w:rsidP="00397499">
            <w:pPr>
              <w:spacing w:before="120" w:after="120"/>
              <w:rPr>
                <w:rFonts w:eastAsia="Times New Roman" w:cs="Open Sans"/>
                <w:b/>
                <w:color w:val="FFFFFF" w:themeColor="background1"/>
                <w:sz w:val="18"/>
                <w:szCs w:val="16"/>
              </w:rPr>
            </w:pPr>
            <w:r w:rsidRPr="00397499">
              <w:rPr>
                <w:rFonts w:eastAsia="Times New Roman" w:cs="Open Sans"/>
                <w:b/>
                <w:color w:val="FFFFFF" w:themeColor="background1"/>
                <w:sz w:val="18"/>
                <w:szCs w:val="16"/>
              </w:rPr>
              <w:t>Goal</w:t>
            </w:r>
          </w:p>
        </w:tc>
        <w:tc>
          <w:tcPr>
            <w:tcW w:w="819" w:type="pct"/>
            <w:shd w:val="clear" w:color="auto" w:fill="107896"/>
            <w:vAlign w:val="bottom"/>
          </w:tcPr>
          <w:p w14:paraId="4B83417C" w14:textId="77777777" w:rsidR="00E668BB" w:rsidRPr="00397499" w:rsidRDefault="00E668BB" w:rsidP="00397499">
            <w:pPr>
              <w:spacing w:before="120" w:after="120"/>
              <w:rPr>
                <w:rFonts w:eastAsia="Times New Roman" w:cs="Open Sans"/>
                <w:b/>
                <w:color w:val="FFFFFF" w:themeColor="background1"/>
                <w:sz w:val="18"/>
                <w:szCs w:val="16"/>
              </w:rPr>
            </w:pPr>
            <w:r w:rsidRPr="00397499">
              <w:rPr>
                <w:rFonts w:eastAsia="Times New Roman" w:cs="Open Sans"/>
                <w:b/>
                <w:color w:val="FFFFFF" w:themeColor="background1"/>
                <w:sz w:val="18"/>
                <w:szCs w:val="16"/>
              </w:rPr>
              <w:t>Outcomes (and PBS criteria)</w:t>
            </w:r>
          </w:p>
        </w:tc>
        <w:tc>
          <w:tcPr>
            <w:tcW w:w="1028" w:type="pct"/>
            <w:shd w:val="clear" w:color="auto" w:fill="107896"/>
            <w:vAlign w:val="bottom"/>
          </w:tcPr>
          <w:p w14:paraId="05740D3D" w14:textId="77777777" w:rsidR="00E668BB" w:rsidRPr="00397499" w:rsidRDefault="00E668BB" w:rsidP="00397499">
            <w:pPr>
              <w:spacing w:before="120" w:after="120"/>
              <w:rPr>
                <w:rFonts w:eastAsia="Times New Roman" w:cs="Open Sans"/>
                <w:b/>
                <w:color w:val="FFFFFF" w:themeColor="background1"/>
                <w:sz w:val="18"/>
                <w:szCs w:val="16"/>
              </w:rPr>
            </w:pPr>
            <w:r w:rsidRPr="00397499">
              <w:rPr>
                <w:rFonts w:eastAsia="Times New Roman" w:cs="Open Sans"/>
                <w:b/>
                <w:color w:val="FFFFFF" w:themeColor="background1"/>
                <w:sz w:val="18"/>
                <w:szCs w:val="16"/>
              </w:rPr>
              <w:t>Performance expectation</w:t>
            </w:r>
          </w:p>
        </w:tc>
        <w:tc>
          <w:tcPr>
            <w:tcW w:w="1145" w:type="pct"/>
            <w:shd w:val="clear" w:color="auto" w:fill="107896"/>
            <w:vAlign w:val="bottom"/>
          </w:tcPr>
          <w:p w14:paraId="502C92CF" w14:textId="77777777" w:rsidR="00E668BB" w:rsidRPr="00397499" w:rsidRDefault="00E668BB" w:rsidP="00397499">
            <w:pPr>
              <w:spacing w:before="60" w:after="0"/>
              <w:rPr>
                <w:rFonts w:eastAsia="Times New Roman" w:cs="Open Sans"/>
                <w:b/>
                <w:color w:val="FFFFFF" w:themeColor="background1"/>
                <w:sz w:val="18"/>
                <w:szCs w:val="16"/>
              </w:rPr>
            </w:pPr>
            <w:r w:rsidRPr="00397499">
              <w:rPr>
                <w:rFonts w:eastAsia="Times New Roman" w:cs="Open Sans"/>
                <w:b/>
                <w:color w:val="FFFFFF" w:themeColor="background1"/>
                <w:sz w:val="18"/>
                <w:szCs w:val="16"/>
              </w:rPr>
              <w:t>Progress indicator (and PBS target)</w:t>
            </w:r>
          </w:p>
          <w:p w14:paraId="5908EB23" w14:textId="77777777" w:rsidR="00E668BB" w:rsidRPr="00397499" w:rsidRDefault="00E668BB" w:rsidP="00397499">
            <w:pPr>
              <w:spacing w:before="0" w:after="120"/>
              <w:rPr>
                <w:rFonts w:eastAsia="Times New Roman" w:cs="Open Sans"/>
                <w:bCs/>
                <w:color w:val="FFFFFF" w:themeColor="background1"/>
                <w:sz w:val="18"/>
                <w:szCs w:val="16"/>
              </w:rPr>
            </w:pPr>
            <w:r w:rsidRPr="00397499">
              <w:rPr>
                <w:rFonts w:eastAsia="Times New Roman" w:cs="Open Sans"/>
                <w:bCs/>
                <w:color w:val="FFFFFF" w:themeColor="background1"/>
                <w:sz w:val="18"/>
                <w:szCs w:val="16"/>
              </w:rPr>
              <w:t xml:space="preserve">(feasible </w:t>
            </w:r>
            <w:r w:rsidRPr="00397499">
              <w:rPr>
                <w:rFonts w:eastAsia="Times New Roman" w:cs="Open Sans"/>
                <w:color w:val="FFFFFF" w:themeColor="background1"/>
                <w:sz w:val="18"/>
                <w:szCs w:val="16"/>
                <w:lang w:val="en-US"/>
              </w:rPr>
              <w:t xml:space="preserve">qualitative and/or quantitative </w:t>
            </w:r>
            <w:r w:rsidRPr="00397499">
              <w:rPr>
                <w:rFonts w:eastAsia="Times New Roman" w:cs="Open Sans"/>
                <w:color w:val="FFFFFF" w:themeColor="background1"/>
                <w:sz w:val="18"/>
                <w:szCs w:val="16"/>
              </w:rPr>
              <w:t>measures of the</w:t>
            </w:r>
            <w:r w:rsidRPr="00397499">
              <w:rPr>
                <w:rFonts w:eastAsia="Times New Roman" w:cs="Open Sans"/>
                <w:bCs/>
                <w:color w:val="FFFFFF" w:themeColor="background1"/>
                <w:sz w:val="18"/>
                <w:szCs w:val="16"/>
              </w:rPr>
              <w:t xml:space="preserve"> expected performance)</w:t>
            </w:r>
          </w:p>
        </w:tc>
        <w:tc>
          <w:tcPr>
            <w:tcW w:w="319" w:type="pct"/>
            <w:shd w:val="clear" w:color="auto" w:fill="107896"/>
            <w:textDirection w:val="btLr"/>
            <w:vAlign w:val="bottom"/>
          </w:tcPr>
          <w:p w14:paraId="463172AF" w14:textId="77777777" w:rsidR="00E668BB" w:rsidRPr="00397499" w:rsidRDefault="00E668BB" w:rsidP="00397499">
            <w:pPr>
              <w:spacing w:before="0" w:after="120"/>
              <w:ind w:left="113" w:right="113"/>
              <w:rPr>
                <w:rFonts w:eastAsia="Times New Roman" w:cs="Open Sans"/>
                <w:b/>
                <w:bCs/>
                <w:color w:val="FFFFFF" w:themeColor="background1"/>
                <w:sz w:val="18"/>
                <w:szCs w:val="16"/>
              </w:rPr>
            </w:pPr>
            <w:r w:rsidRPr="00397499">
              <w:rPr>
                <w:rFonts w:eastAsia="Times New Roman" w:cs="Open Sans"/>
                <w:b/>
                <w:bCs/>
                <w:color w:val="FFFFFF" w:themeColor="background1"/>
                <w:sz w:val="18"/>
                <w:szCs w:val="16"/>
              </w:rPr>
              <w:t>2019–20</w:t>
            </w:r>
          </w:p>
        </w:tc>
        <w:tc>
          <w:tcPr>
            <w:tcW w:w="319" w:type="pct"/>
            <w:shd w:val="clear" w:color="auto" w:fill="107896"/>
            <w:textDirection w:val="btLr"/>
            <w:vAlign w:val="bottom"/>
          </w:tcPr>
          <w:p w14:paraId="72097CA9" w14:textId="01BB07D9" w:rsidR="00E668BB" w:rsidRPr="00397499" w:rsidRDefault="00E668BB" w:rsidP="00397499">
            <w:pPr>
              <w:spacing w:before="0" w:after="120"/>
              <w:ind w:left="113" w:right="113"/>
              <w:rPr>
                <w:rFonts w:eastAsia="Times New Roman" w:cs="Open Sans"/>
                <w:b/>
                <w:bCs/>
                <w:color w:val="FFFFFF" w:themeColor="background1"/>
                <w:sz w:val="18"/>
                <w:szCs w:val="16"/>
              </w:rPr>
            </w:pPr>
            <w:r w:rsidRPr="00397499">
              <w:rPr>
                <w:rFonts w:eastAsia="Times New Roman" w:cs="Open Sans"/>
                <w:b/>
                <w:bCs/>
                <w:color w:val="FFFFFF" w:themeColor="background1"/>
                <w:sz w:val="18"/>
                <w:szCs w:val="16"/>
              </w:rPr>
              <w:t>2020–21</w:t>
            </w:r>
          </w:p>
        </w:tc>
        <w:tc>
          <w:tcPr>
            <w:tcW w:w="319" w:type="pct"/>
            <w:shd w:val="clear" w:color="auto" w:fill="107896"/>
            <w:textDirection w:val="btLr"/>
            <w:vAlign w:val="bottom"/>
          </w:tcPr>
          <w:p w14:paraId="71005E78" w14:textId="7F28D2BD" w:rsidR="00E668BB" w:rsidRPr="00397499" w:rsidRDefault="00E668BB" w:rsidP="00397499">
            <w:pPr>
              <w:spacing w:before="0" w:after="120"/>
              <w:ind w:left="113" w:right="113"/>
              <w:rPr>
                <w:rFonts w:eastAsia="Times New Roman" w:cs="Open Sans"/>
                <w:b/>
                <w:bCs/>
                <w:color w:val="FFFFFF" w:themeColor="background1"/>
                <w:sz w:val="18"/>
                <w:szCs w:val="16"/>
              </w:rPr>
            </w:pPr>
            <w:r w:rsidRPr="00397499">
              <w:rPr>
                <w:rFonts w:eastAsia="Times New Roman" w:cs="Open Sans"/>
                <w:b/>
                <w:bCs/>
                <w:color w:val="FFFFFF" w:themeColor="background1"/>
                <w:sz w:val="18"/>
                <w:szCs w:val="16"/>
              </w:rPr>
              <w:t>2021–22</w:t>
            </w:r>
          </w:p>
        </w:tc>
        <w:tc>
          <w:tcPr>
            <w:tcW w:w="319" w:type="pct"/>
            <w:shd w:val="clear" w:color="auto" w:fill="107896"/>
            <w:textDirection w:val="btLr"/>
            <w:vAlign w:val="bottom"/>
          </w:tcPr>
          <w:p w14:paraId="36352432" w14:textId="5C29A4BB" w:rsidR="00E668BB" w:rsidRPr="00397499" w:rsidRDefault="00E668BB" w:rsidP="00397499">
            <w:pPr>
              <w:spacing w:before="0" w:after="120"/>
              <w:ind w:left="113" w:right="113"/>
              <w:rPr>
                <w:rFonts w:eastAsia="Times New Roman" w:cs="Open Sans"/>
                <w:b/>
                <w:bCs/>
                <w:color w:val="FFFFFF" w:themeColor="background1"/>
                <w:sz w:val="18"/>
                <w:szCs w:val="16"/>
              </w:rPr>
            </w:pPr>
            <w:r w:rsidRPr="00397499">
              <w:rPr>
                <w:rFonts w:eastAsia="Times New Roman" w:cs="Open Sans"/>
                <w:b/>
                <w:bCs/>
                <w:color w:val="FFFFFF" w:themeColor="background1"/>
                <w:sz w:val="18"/>
                <w:szCs w:val="16"/>
              </w:rPr>
              <w:t>2022–23</w:t>
            </w:r>
          </w:p>
        </w:tc>
      </w:tr>
      <w:tr w:rsidR="00397499" w:rsidRPr="005C2C8B" w14:paraId="65302212" w14:textId="77777777" w:rsidTr="009E4AEA">
        <w:trPr>
          <w:trHeight w:val="737"/>
        </w:trPr>
        <w:tc>
          <w:tcPr>
            <w:tcW w:w="732" w:type="pct"/>
            <w:vMerge w:val="restart"/>
            <w:shd w:val="clear" w:color="auto" w:fill="F2F2F2" w:themeFill="background1" w:themeFillShade="F2"/>
          </w:tcPr>
          <w:p w14:paraId="1B83CE6C" w14:textId="77777777" w:rsidR="00E668BB" w:rsidRPr="005C2C8B" w:rsidRDefault="00E668BB" w:rsidP="004E7E96">
            <w:pPr>
              <w:spacing w:before="120" w:after="120"/>
              <w:rPr>
                <w:rFonts w:eastAsia="Times New Roman" w:cs="Open Sans"/>
                <w:sz w:val="18"/>
                <w:szCs w:val="16"/>
              </w:rPr>
            </w:pPr>
            <w:r w:rsidRPr="005C2C8B">
              <w:rPr>
                <w:rFonts w:eastAsia="Times New Roman" w:cs="Open Sans"/>
                <w:b/>
                <w:bCs/>
                <w:sz w:val="18"/>
                <w:szCs w:val="16"/>
              </w:rPr>
              <w:t>1</w:t>
            </w:r>
            <w:r w:rsidRPr="005C2C8B">
              <w:rPr>
                <w:rFonts w:eastAsia="Times New Roman" w:cs="Open Sans"/>
                <w:sz w:val="18"/>
                <w:szCs w:val="16"/>
              </w:rPr>
              <w:t xml:space="preserve"> Greater prioritisation and embedding of human rights issues at the national level</w:t>
            </w:r>
          </w:p>
        </w:tc>
        <w:tc>
          <w:tcPr>
            <w:tcW w:w="819" w:type="pct"/>
            <w:vMerge w:val="restart"/>
            <w:shd w:val="clear" w:color="auto" w:fill="auto"/>
          </w:tcPr>
          <w:p w14:paraId="2A92B4F7" w14:textId="77777777" w:rsidR="00E668BB" w:rsidRPr="005C2C8B" w:rsidRDefault="00E668BB" w:rsidP="004E7E96">
            <w:pPr>
              <w:spacing w:before="120" w:after="120"/>
              <w:rPr>
                <w:rFonts w:eastAsia="Times New Roman" w:cs="Open Sans"/>
                <w:sz w:val="18"/>
                <w:szCs w:val="16"/>
              </w:rPr>
            </w:pPr>
            <w:r w:rsidRPr="005C2C8B">
              <w:rPr>
                <w:rFonts w:eastAsia="Times New Roman" w:cs="Open Sans"/>
                <w:b/>
                <w:bCs/>
                <w:sz w:val="18"/>
                <w:szCs w:val="16"/>
              </w:rPr>
              <w:t>1.1</w:t>
            </w:r>
            <w:r w:rsidRPr="005C2C8B">
              <w:rPr>
                <w:rFonts w:eastAsia="Times New Roman" w:cs="Open Sans"/>
                <w:sz w:val="18"/>
                <w:szCs w:val="16"/>
              </w:rPr>
              <w:t xml:space="preserve"> The national human rights reform agenda proposed in the national conversation initiative is considered by the Parliament, government and the non-government sector.</w:t>
            </w:r>
          </w:p>
        </w:tc>
        <w:tc>
          <w:tcPr>
            <w:tcW w:w="1028" w:type="pct"/>
            <w:vMerge w:val="restart"/>
            <w:shd w:val="clear" w:color="auto" w:fill="auto"/>
          </w:tcPr>
          <w:p w14:paraId="59353641" w14:textId="77777777" w:rsidR="00E668BB" w:rsidRPr="005C2C8B" w:rsidRDefault="00E668BB" w:rsidP="004E7E96">
            <w:pPr>
              <w:spacing w:before="0" w:after="0"/>
              <w:contextualSpacing/>
              <w:rPr>
                <w:rFonts w:eastAsia="Times New Roman" w:cs="Open Sans"/>
                <w:sz w:val="18"/>
                <w:szCs w:val="16"/>
              </w:rPr>
            </w:pPr>
            <w:r w:rsidRPr="005C2C8B">
              <w:rPr>
                <w:rFonts w:eastAsia="Times New Roman" w:cs="Open Sans"/>
                <w:sz w:val="18"/>
                <w:szCs w:val="16"/>
              </w:rPr>
              <w:t>Recommendations and actions in the national conversation report to the Attorney-General and federal Parliament are positively received and progressed/ or adopted.</w:t>
            </w:r>
          </w:p>
        </w:tc>
        <w:tc>
          <w:tcPr>
            <w:tcW w:w="1145" w:type="pct"/>
            <w:shd w:val="clear" w:color="auto" w:fill="auto"/>
          </w:tcPr>
          <w:p w14:paraId="696F433D" w14:textId="77777777" w:rsidR="00E668BB" w:rsidRPr="005C2C8B" w:rsidRDefault="00E668BB" w:rsidP="004E7E96">
            <w:pPr>
              <w:spacing w:before="0" w:after="0"/>
              <w:contextualSpacing/>
              <w:rPr>
                <w:rFonts w:eastAsia="Times New Roman" w:cs="Open Sans"/>
                <w:sz w:val="18"/>
                <w:szCs w:val="16"/>
              </w:rPr>
            </w:pPr>
            <w:r>
              <w:rPr>
                <w:rFonts w:eastAsia="Times New Roman" w:cs="Open Sans"/>
                <w:sz w:val="18"/>
                <w:szCs w:val="16"/>
              </w:rPr>
              <w:t xml:space="preserve">1.11 </w:t>
            </w:r>
            <w:r w:rsidRPr="005C2C8B">
              <w:rPr>
                <w:rFonts w:eastAsia="Times New Roman" w:cs="Open Sans"/>
                <w:sz w:val="18"/>
                <w:szCs w:val="16"/>
              </w:rPr>
              <w:t>Implementation of the national conversation initiative is viewed by stakeholders as impartial, inclusive, participatory and consensus led.</w:t>
            </w:r>
          </w:p>
        </w:tc>
        <w:tc>
          <w:tcPr>
            <w:tcW w:w="319" w:type="pct"/>
            <w:shd w:val="clear" w:color="auto" w:fill="auto"/>
          </w:tcPr>
          <w:p w14:paraId="6C735D04" w14:textId="77777777" w:rsidR="00E668BB" w:rsidRPr="005C2C8B" w:rsidRDefault="00E668BB" w:rsidP="00872151">
            <w:pPr>
              <w:spacing w:before="0" w:after="0"/>
              <w:contextualSpacing/>
              <w:jc w:val="center"/>
              <w:rPr>
                <w:rFonts w:eastAsia="Times New Roman" w:cs="Open Sans"/>
                <w:b/>
                <w:bCs/>
                <w:sz w:val="18"/>
                <w:szCs w:val="16"/>
              </w:rPr>
            </w:pPr>
            <w:r w:rsidRPr="005C2C8B">
              <w:rPr>
                <w:rFonts w:eastAsia="Times New Roman" w:cs="Open Sans"/>
                <w:sz w:val="18"/>
                <w:szCs w:val="16"/>
              </w:rPr>
              <w:t>√</w:t>
            </w:r>
          </w:p>
        </w:tc>
        <w:tc>
          <w:tcPr>
            <w:tcW w:w="319" w:type="pct"/>
            <w:shd w:val="clear" w:color="auto" w:fill="auto"/>
          </w:tcPr>
          <w:p w14:paraId="20C444D6" w14:textId="77777777" w:rsidR="00E668BB" w:rsidRPr="005C2C8B" w:rsidRDefault="00E668BB" w:rsidP="00872151">
            <w:pPr>
              <w:spacing w:before="0" w:after="0"/>
              <w:contextualSpacing/>
              <w:jc w:val="center"/>
              <w:rPr>
                <w:rFonts w:eastAsia="Times New Roman" w:cs="Open Sans"/>
                <w:sz w:val="18"/>
                <w:szCs w:val="16"/>
              </w:rPr>
            </w:pPr>
            <w:r w:rsidRPr="005C2C8B">
              <w:rPr>
                <w:rFonts w:eastAsia="Times New Roman" w:cs="Open Sans"/>
                <w:sz w:val="18"/>
                <w:szCs w:val="16"/>
              </w:rPr>
              <w:t>√</w:t>
            </w:r>
          </w:p>
        </w:tc>
        <w:tc>
          <w:tcPr>
            <w:tcW w:w="319" w:type="pct"/>
            <w:shd w:val="clear" w:color="auto" w:fill="auto"/>
          </w:tcPr>
          <w:p w14:paraId="24918C40" w14:textId="77777777" w:rsidR="00E668BB" w:rsidRPr="005C2C8B" w:rsidRDefault="00E668BB" w:rsidP="00872151">
            <w:pPr>
              <w:spacing w:before="0" w:after="0"/>
              <w:contextualSpacing/>
              <w:jc w:val="center"/>
              <w:rPr>
                <w:rFonts w:eastAsia="Times New Roman" w:cs="Open Sans"/>
                <w:sz w:val="18"/>
                <w:szCs w:val="16"/>
              </w:rPr>
            </w:pPr>
            <w:r w:rsidRPr="005C2C8B">
              <w:rPr>
                <w:rFonts w:eastAsia="Times New Roman" w:cs="Open Sans"/>
                <w:sz w:val="18"/>
                <w:szCs w:val="16"/>
              </w:rPr>
              <w:t>-</w:t>
            </w:r>
          </w:p>
        </w:tc>
        <w:tc>
          <w:tcPr>
            <w:tcW w:w="319" w:type="pct"/>
            <w:shd w:val="clear" w:color="auto" w:fill="auto"/>
          </w:tcPr>
          <w:p w14:paraId="7EBE4A2A" w14:textId="77777777" w:rsidR="00E668BB" w:rsidRPr="005C2C8B" w:rsidRDefault="00E668BB" w:rsidP="00872151">
            <w:pPr>
              <w:spacing w:before="0" w:after="0"/>
              <w:contextualSpacing/>
              <w:jc w:val="center"/>
              <w:rPr>
                <w:rFonts w:eastAsia="Times New Roman" w:cs="Open Sans"/>
                <w:sz w:val="18"/>
                <w:szCs w:val="16"/>
              </w:rPr>
            </w:pPr>
            <w:r w:rsidRPr="005C2C8B">
              <w:rPr>
                <w:rFonts w:eastAsia="Times New Roman" w:cs="Open Sans"/>
                <w:sz w:val="18"/>
                <w:szCs w:val="16"/>
              </w:rPr>
              <w:t>-</w:t>
            </w:r>
          </w:p>
        </w:tc>
      </w:tr>
      <w:tr w:rsidR="00397499" w:rsidRPr="005C2C8B" w14:paraId="2B53287A" w14:textId="77777777" w:rsidTr="009E4AEA">
        <w:trPr>
          <w:trHeight w:val="669"/>
        </w:trPr>
        <w:tc>
          <w:tcPr>
            <w:tcW w:w="732" w:type="pct"/>
            <w:vMerge/>
            <w:shd w:val="clear" w:color="auto" w:fill="F2F2F2" w:themeFill="background1" w:themeFillShade="F2"/>
          </w:tcPr>
          <w:p w14:paraId="0297ED47" w14:textId="77777777" w:rsidR="00E668BB" w:rsidRPr="005C2C8B" w:rsidRDefault="00E668BB" w:rsidP="004E7E96">
            <w:pPr>
              <w:spacing w:before="120" w:after="120"/>
              <w:contextualSpacing/>
              <w:rPr>
                <w:rFonts w:eastAsia="Times New Roman" w:cs="Open Sans"/>
                <w:sz w:val="18"/>
                <w:szCs w:val="16"/>
              </w:rPr>
            </w:pPr>
          </w:p>
        </w:tc>
        <w:tc>
          <w:tcPr>
            <w:tcW w:w="819" w:type="pct"/>
            <w:vMerge/>
            <w:shd w:val="clear" w:color="auto" w:fill="auto"/>
          </w:tcPr>
          <w:p w14:paraId="19765D04" w14:textId="77777777" w:rsidR="00E668BB" w:rsidRPr="005C2C8B" w:rsidRDefault="00E668BB" w:rsidP="004E7E96">
            <w:pPr>
              <w:spacing w:before="120" w:after="120"/>
              <w:rPr>
                <w:rFonts w:eastAsia="Times New Roman" w:cs="Open Sans"/>
                <w:sz w:val="18"/>
                <w:szCs w:val="16"/>
              </w:rPr>
            </w:pPr>
          </w:p>
        </w:tc>
        <w:tc>
          <w:tcPr>
            <w:tcW w:w="1028" w:type="pct"/>
            <w:vMerge/>
            <w:shd w:val="clear" w:color="auto" w:fill="auto"/>
          </w:tcPr>
          <w:p w14:paraId="6CDB19FA" w14:textId="77777777" w:rsidR="00E668BB" w:rsidRPr="005C2C8B" w:rsidRDefault="00E668BB" w:rsidP="004E7E96">
            <w:pPr>
              <w:spacing w:before="0" w:after="0"/>
              <w:contextualSpacing/>
              <w:rPr>
                <w:rFonts w:eastAsia="Times New Roman" w:cs="Open Sans"/>
                <w:sz w:val="18"/>
                <w:szCs w:val="16"/>
              </w:rPr>
            </w:pPr>
          </w:p>
        </w:tc>
        <w:tc>
          <w:tcPr>
            <w:tcW w:w="1145" w:type="pct"/>
            <w:shd w:val="clear" w:color="auto" w:fill="auto"/>
          </w:tcPr>
          <w:p w14:paraId="2C806D27" w14:textId="77777777" w:rsidR="00E668BB" w:rsidRPr="005C2C8B" w:rsidRDefault="00E668BB" w:rsidP="004E7E96">
            <w:pPr>
              <w:spacing w:before="0" w:after="0"/>
              <w:contextualSpacing/>
              <w:rPr>
                <w:rFonts w:eastAsia="Times New Roman" w:cs="Open Sans"/>
                <w:sz w:val="18"/>
                <w:szCs w:val="16"/>
              </w:rPr>
            </w:pPr>
            <w:r>
              <w:rPr>
                <w:rFonts w:eastAsia="Times New Roman" w:cs="Open Sans"/>
                <w:sz w:val="18"/>
                <w:szCs w:val="16"/>
              </w:rPr>
              <w:t xml:space="preserve">1.12 </w:t>
            </w:r>
            <w:r w:rsidRPr="005C2C8B">
              <w:rPr>
                <w:rFonts w:eastAsia="Times New Roman" w:cs="Open Sans"/>
                <w:sz w:val="18"/>
                <w:szCs w:val="16"/>
              </w:rPr>
              <w:t>Parliament, government and non-government sector stakeholders access and engage with the relevant stages of the national conversation initiative.</w:t>
            </w:r>
          </w:p>
        </w:tc>
        <w:tc>
          <w:tcPr>
            <w:tcW w:w="319" w:type="pct"/>
            <w:shd w:val="clear" w:color="auto" w:fill="auto"/>
          </w:tcPr>
          <w:p w14:paraId="55E84935" w14:textId="77777777" w:rsidR="00E668BB" w:rsidRPr="005C2C8B" w:rsidRDefault="00E668BB" w:rsidP="00872151">
            <w:pPr>
              <w:spacing w:before="0" w:after="0"/>
              <w:contextualSpacing/>
              <w:jc w:val="center"/>
              <w:rPr>
                <w:rFonts w:eastAsia="Times New Roman" w:cs="Open Sans"/>
                <w:bCs/>
                <w:sz w:val="18"/>
                <w:szCs w:val="16"/>
              </w:rPr>
            </w:pPr>
            <w:r w:rsidRPr="005C2C8B">
              <w:rPr>
                <w:rFonts w:eastAsia="Times New Roman" w:cs="Open Sans"/>
                <w:sz w:val="18"/>
                <w:szCs w:val="16"/>
              </w:rPr>
              <w:t>√</w:t>
            </w:r>
          </w:p>
        </w:tc>
        <w:tc>
          <w:tcPr>
            <w:tcW w:w="319" w:type="pct"/>
            <w:shd w:val="clear" w:color="auto" w:fill="auto"/>
          </w:tcPr>
          <w:p w14:paraId="4B4D6080" w14:textId="77777777" w:rsidR="00E668BB" w:rsidRPr="005C2C8B" w:rsidRDefault="00E668BB" w:rsidP="00872151">
            <w:pPr>
              <w:spacing w:before="0" w:after="0"/>
              <w:contextualSpacing/>
              <w:jc w:val="center"/>
              <w:rPr>
                <w:rFonts w:eastAsia="Times New Roman" w:cs="Open Sans"/>
                <w:bCs/>
                <w:sz w:val="18"/>
                <w:szCs w:val="16"/>
              </w:rPr>
            </w:pPr>
            <w:r w:rsidRPr="005C2C8B">
              <w:rPr>
                <w:rFonts w:eastAsia="Times New Roman" w:cs="Open Sans"/>
                <w:sz w:val="18"/>
                <w:szCs w:val="16"/>
              </w:rPr>
              <w:t>√</w:t>
            </w:r>
          </w:p>
        </w:tc>
        <w:tc>
          <w:tcPr>
            <w:tcW w:w="319" w:type="pct"/>
            <w:shd w:val="clear" w:color="auto" w:fill="auto"/>
          </w:tcPr>
          <w:p w14:paraId="727BFE11" w14:textId="77777777" w:rsidR="00E668BB" w:rsidRPr="005C2C8B" w:rsidRDefault="00E668BB" w:rsidP="00872151">
            <w:pPr>
              <w:spacing w:before="0" w:after="0"/>
              <w:contextualSpacing/>
              <w:jc w:val="center"/>
              <w:rPr>
                <w:rFonts w:eastAsia="Times New Roman" w:cs="Open Sans"/>
                <w:bCs/>
                <w:sz w:val="18"/>
                <w:szCs w:val="16"/>
              </w:rPr>
            </w:pPr>
            <w:r w:rsidRPr="005C2C8B">
              <w:rPr>
                <w:rFonts w:eastAsia="Times New Roman" w:cs="Open Sans"/>
                <w:sz w:val="18"/>
                <w:szCs w:val="16"/>
              </w:rPr>
              <w:t>-</w:t>
            </w:r>
          </w:p>
        </w:tc>
        <w:tc>
          <w:tcPr>
            <w:tcW w:w="319" w:type="pct"/>
            <w:shd w:val="clear" w:color="auto" w:fill="auto"/>
          </w:tcPr>
          <w:p w14:paraId="19CEBDC7" w14:textId="77777777" w:rsidR="00E668BB" w:rsidRPr="005C2C8B" w:rsidRDefault="00E668BB" w:rsidP="00872151">
            <w:pPr>
              <w:spacing w:before="0" w:after="0"/>
              <w:contextualSpacing/>
              <w:jc w:val="center"/>
              <w:rPr>
                <w:rFonts w:eastAsia="Times New Roman" w:cs="Open Sans"/>
                <w:bCs/>
                <w:sz w:val="18"/>
                <w:szCs w:val="16"/>
              </w:rPr>
            </w:pPr>
            <w:r w:rsidRPr="005C2C8B">
              <w:rPr>
                <w:rFonts w:eastAsia="Times New Roman" w:cs="Open Sans"/>
                <w:sz w:val="18"/>
                <w:szCs w:val="16"/>
              </w:rPr>
              <w:t>-</w:t>
            </w:r>
          </w:p>
        </w:tc>
      </w:tr>
      <w:tr w:rsidR="00397499" w:rsidRPr="005C2C8B" w14:paraId="6F31AB56" w14:textId="77777777" w:rsidTr="009E4AEA">
        <w:trPr>
          <w:trHeight w:val="325"/>
        </w:trPr>
        <w:tc>
          <w:tcPr>
            <w:tcW w:w="732" w:type="pct"/>
            <w:vMerge/>
            <w:shd w:val="clear" w:color="auto" w:fill="F2F2F2" w:themeFill="background1" w:themeFillShade="F2"/>
          </w:tcPr>
          <w:p w14:paraId="3044981A" w14:textId="77777777" w:rsidR="00E668BB" w:rsidRPr="005C2C8B" w:rsidRDefault="00E668BB" w:rsidP="004E7E96">
            <w:pPr>
              <w:spacing w:before="120" w:after="120"/>
              <w:contextualSpacing/>
              <w:rPr>
                <w:rFonts w:eastAsia="Times New Roman" w:cs="Open Sans"/>
                <w:sz w:val="18"/>
                <w:szCs w:val="16"/>
              </w:rPr>
            </w:pPr>
          </w:p>
        </w:tc>
        <w:tc>
          <w:tcPr>
            <w:tcW w:w="819" w:type="pct"/>
            <w:vMerge/>
            <w:shd w:val="clear" w:color="auto" w:fill="auto"/>
          </w:tcPr>
          <w:p w14:paraId="528BF7BC" w14:textId="77777777" w:rsidR="00E668BB" w:rsidRPr="005C2C8B" w:rsidRDefault="00E668BB" w:rsidP="004E7E96">
            <w:pPr>
              <w:spacing w:before="120" w:after="120"/>
              <w:rPr>
                <w:rFonts w:eastAsia="Times New Roman" w:cs="Open Sans"/>
                <w:sz w:val="18"/>
                <w:szCs w:val="16"/>
              </w:rPr>
            </w:pPr>
          </w:p>
        </w:tc>
        <w:tc>
          <w:tcPr>
            <w:tcW w:w="1028" w:type="pct"/>
            <w:shd w:val="clear" w:color="auto" w:fill="auto"/>
          </w:tcPr>
          <w:p w14:paraId="5EABBC6A" w14:textId="77777777" w:rsidR="00E668BB" w:rsidRPr="005C2C8B" w:rsidRDefault="00E668BB" w:rsidP="004E7E96">
            <w:pPr>
              <w:spacing w:before="0" w:after="0"/>
              <w:contextualSpacing/>
              <w:rPr>
                <w:rFonts w:eastAsia="Times New Roman" w:cs="Open Sans"/>
                <w:sz w:val="18"/>
                <w:szCs w:val="16"/>
              </w:rPr>
            </w:pPr>
            <w:r w:rsidRPr="005C2C8B">
              <w:rPr>
                <w:rFonts w:eastAsia="Times New Roman" w:cs="Open Sans"/>
                <w:sz w:val="18"/>
                <w:szCs w:val="16"/>
              </w:rPr>
              <w:t>Recommendations to Australia from the 3rd United Nations (UN) Universal Periodic Review Council are accepted by federal Government and progressed.</w:t>
            </w:r>
          </w:p>
        </w:tc>
        <w:tc>
          <w:tcPr>
            <w:tcW w:w="1145" w:type="pct"/>
            <w:shd w:val="clear" w:color="auto" w:fill="auto"/>
          </w:tcPr>
          <w:p w14:paraId="7D681588" w14:textId="77777777" w:rsidR="00E668BB" w:rsidRPr="005C2C8B" w:rsidRDefault="00E668BB" w:rsidP="004E7E96">
            <w:pPr>
              <w:spacing w:before="0" w:after="0"/>
              <w:contextualSpacing/>
              <w:rPr>
                <w:rFonts w:eastAsia="Times New Roman" w:cs="Open Sans"/>
                <w:sz w:val="18"/>
                <w:szCs w:val="16"/>
              </w:rPr>
            </w:pPr>
            <w:r>
              <w:rPr>
                <w:rFonts w:eastAsia="Times New Roman" w:cs="Open Sans"/>
                <w:sz w:val="18"/>
                <w:szCs w:val="16"/>
              </w:rPr>
              <w:t xml:space="preserve">1.13 </w:t>
            </w:r>
            <w:r w:rsidRPr="005C2C8B">
              <w:rPr>
                <w:rFonts w:eastAsia="Times New Roman" w:cs="Open Sans"/>
                <w:sz w:val="18"/>
                <w:szCs w:val="16"/>
              </w:rPr>
              <w:t>Commission recommendations to the UN Human Rights Council as part of Australia’s 3rd Universal Periodic review are reflected in the Council recommendations to Australia.</w:t>
            </w:r>
          </w:p>
        </w:tc>
        <w:tc>
          <w:tcPr>
            <w:tcW w:w="319" w:type="pct"/>
            <w:shd w:val="clear" w:color="auto" w:fill="auto"/>
          </w:tcPr>
          <w:p w14:paraId="1D0EF93F" w14:textId="77777777" w:rsidR="00E668BB" w:rsidRPr="005C2C8B" w:rsidRDefault="00E668BB" w:rsidP="00872151">
            <w:pPr>
              <w:spacing w:before="0" w:after="0"/>
              <w:contextualSpacing/>
              <w:jc w:val="center"/>
              <w:rPr>
                <w:rFonts w:eastAsia="Times New Roman" w:cs="Open Sans"/>
                <w:sz w:val="18"/>
                <w:szCs w:val="16"/>
              </w:rPr>
            </w:pPr>
            <w:r w:rsidRPr="005C2C8B">
              <w:rPr>
                <w:rFonts w:eastAsia="Times New Roman" w:cs="Open Sans"/>
                <w:sz w:val="18"/>
                <w:szCs w:val="16"/>
              </w:rPr>
              <w:t>√</w:t>
            </w:r>
          </w:p>
        </w:tc>
        <w:tc>
          <w:tcPr>
            <w:tcW w:w="319" w:type="pct"/>
            <w:shd w:val="clear" w:color="auto" w:fill="auto"/>
          </w:tcPr>
          <w:p w14:paraId="627C9CA8" w14:textId="77777777" w:rsidR="00E668BB" w:rsidRPr="005C2C8B" w:rsidRDefault="00E668BB" w:rsidP="00872151">
            <w:pPr>
              <w:spacing w:before="0" w:after="0"/>
              <w:contextualSpacing/>
              <w:jc w:val="center"/>
              <w:rPr>
                <w:rFonts w:eastAsia="Times New Roman" w:cs="Open Sans"/>
                <w:sz w:val="18"/>
                <w:szCs w:val="16"/>
              </w:rPr>
            </w:pPr>
            <w:r w:rsidRPr="005C2C8B">
              <w:rPr>
                <w:rFonts w:eastAsia="Times New Roman" w:cs="Open Sans"/>
                <w:sz w:val="18"/>
                <w:szCs w:val="16"/>
              </w:rPr>
              <w:t>√</w:t>
            </w:r>
          </w:p>
        </w:tc>
        <w:tc>
          <w:tcPr>
            <w:tcW w:w="319" w:type="pct"/>
            <w:shd w:val="clear" w:color="auto" w:fill="auto"/>
          </w:tcPr>
          <w:p w14:paraId="6192D0C4" w14:textId="77777777" w:rsidR="00E668BB" w:rsidRPr="005C2C8B" w:rsidRDefault="00E668BB" w:rsidP="00872151">
            <w:pPr>
              <w:spacing w:before="0" w:after="0"/>
              <w:contextualSpacing/>
              <w:jc w:val="center"/>
              <w:rPr>
                <w:rFonts w:eastAsia="Times New Roman" w:cs="Open Sans"/>
                <w:sz w:val="18"/>
                <w:szCs w:val="16"/>
              </w:rPr>
            </w:pPr>
            <w:r w:rsidRPr="005C2C8B">
              <w:rPr>
                <w:rFonts w:eastAsia="Times New Roman" w:cs="Open Sans"/>
                <w:sz w:val="18"/>
                <w:szCs w:val="16"/>
              </w:rPr>
              <w:t>-</w:t>
            </w:r>
          </w:p>
        </w:tc>
        <w:tc>
          <w:tcPr>
            <w:tcW w:w="319" w:type="pct"/>
            <w:shd w:val="clear" w:color="auto" w:fill="auto"/>
          </w:tcPr>
          <w:p w14:paraId="585FD315" w14:textId="77777777" w:rsidR="00E668BB" w:rsidRPr="005C2C8B" w:rsidRDefault="00E668BB" w:rsidP="00872151">
            <w:pPr>
              <w:spacing w:before="0" w:after="0"/>
              <w:contextualSpacing/>
              <w:jc w:val="center"/>
              <w:rPr>
                <w:rFonts w:eastAsia="Times New Roman" w:cs="Open Sans"/>
                <w:sz w:val="18"/>
                <w:szCs w:val="16"/>
              </w:rPr>
            </w:pPr>
            <w:r w:rsidRPr="005C2C8B">
              <w:rPr>
                <w:rFonts w:eastAsia="Times New Roman" w:cs="Open Sans"/>
                <w:sz w:val="18"/>
                <w:szCs w:val="16"/>
              </w:rPr>
              <w:t>-</w:t>
            </w:r>
          </w:p>
        </w:tc>
      </w:tr>
      <w:tr w:rsidR="001B0EC2" w:rsidRPr="005C2C8B" w14:paraId="41AD6A9A" w14:textId="77777777" w:rsidTr="009E4AEA">
        <w:trPr>
          <w:trHeight w:val="545"/>
        </w:trPr>
        <w:tc>
          <w:tcPr>
            <w:tcW w:w="732" w:type="pct"/>
            <w:vMerge/>
            <w:shd w:val="clear" w:color="auto" w:fill="F2F2F2" w:themeFill="background1" w:themeFillShade="F2"/>
          </w:tcPr>
          <w:p w14:paraId="5F86F2DC" w14:textId="77777777" w:rsidR="001B0EC2" w:rsidRPr="005C2C8B" w:rsidRDefault="001B0EC2" w:rsidP="004E7E96">
            <w:pPr>
              <w:spacing w:before="120" w:after="120"/>
              <w:ind w:left="360"/>
              <w:rPr>
                <w:rFonts w:eastAsia="Times New Roman" w:cs="Open Sans"/>
                <w:sz w:val="18"/>
                <w:szCs w:val="16"/>
              </w:rPr>
            </w:pPr>
          </w:p>
        </w:tc>
        <w:tc>
          <w:tcPr>
            <w:tcW w:w="819" w:type="pct"/>
            <w:vMerge w:val="restart"/>
            <w:shd w:val="clear" w:color="auto" w:fill="auto"/>
          </w:tcPr>
          <w:p w14:paraId="571FBC0F" w14:textId="7B56278C" w:rsidR="001B0EC2" w:rsidRDefault="001B0EC2" w:rsidP="004E7E96">
            <w:pPr>
              <w:spacing w:before="120" w:after="0"/>
              <w:rPr>
                <w:rFonts w:eastAsia="Times New Roman" w:cs="Open Sans"/>
                <w:sz w:val="18"/>
                <w:szCs w:val="16"/>
              </w:rPr>
            </w:pPr>
            <w:r w:rsidRPr="005C2C8B">
              <w:rPr>
                <w:rFonts w:eastAsia="Times New Roman" w:cs="Open Sans"/>
                <w:b/>
                <w:bCs/>
                <w:sz w:val="18"/>
                <w:szCs w:val="16"/>
              </w:rPr>
              <w:t>1.2</w:t>
            </w:r>
            <w:r w:rsidRPr="005C2C8B">
              <w:rPr>
                <w:rFonts w:eastAsia="Times New Roman" w:cs="Open Sans"/>
                <w:sz w:val="18"/>
                <w:szCs w:val="16"/>
              </w:rPr>
              <w:t xml:space="preserve"> The leadership and advocacy of Commissioners on thematic areas or identified human rights issues, improves the enjoyment of human rights by affected groups.</w:t>
            </w:r>
          </w:p>
          <w:p w14:paraId="33381EB8" w14:textId="0AFF523D" w:rsidR="001B0EC2" w:rsidRDefault="001B0EC2" w:rsidP="004E7E96">
            <w:pPr>
              <w:spacing w:before="120" w:after="0"/>
              <w:rPr>
                <w:rFonts w:eastAsia="Times New Roman" w:cs="Open Sans"/>
                <w:sz w:val="18"/>
                <w:szCs w:val="16"/>
              </w:rPr>
            </w:pPr>
          </w:p>
          <w:p w14:paraId="00029607" w14:textId="7E422FEE" w:rsidR="001B0EC2" w:rsidRDefault="001B0EC2" w:rsidP="004E7E96">
            <w:pPr>
              <w:spacing w:before="120" w:after="0"/>
              <w:rPr>
                <w:rFonts w:eastAsia="Times New Roman" w:cs="Open Sans"/>
                <w:sz w:val="18"/>
                <w:szCs w:val="16"/>
              </w:rPr>
            </w:pPr>
          </w:p>
          <w:p w14:paraId="4C35AFCD" w14:textId="42A63A4B" w:rsidR="001B0EC2" w:rsidRDefault="001B0EC2" w:rsidP="004E7E96">
            <w:pPr>
              <w:spacing w:before="120" w:after="0"/>
              <w:rPr>
                <w:rFonts w:eastAsia="Times New Roman" w:cs="Open Sans"/>
                <w:sz w:val="18"/>
                <w:szCs w:val="16"/>
              </w:rPr>
            </w:pPr>
          </w:p>
          <w:p w14:paraId="7E171B85" w14:textId="5787BA12" w:rsidR="001B0EC2" w:rsidRDefault="001B0EC2" w:rsidP="004E7E96">
            <w:pPr>
              <w:spacing w:before="120" w:after="0"/>
              <w:rPr>
                <w:rFonts w:eastAsia="Times New Roman" w:cs="Open Sans"/>
                <w:sz w:val="18"/>
                <w:szCs w:val="16"/>
              </w:rPr>
            </w:pPr>
          </w:p>
          <w:p w14:paraId="7CA481F3" w14:textId="77777777" w:rsidR="001B0EC2" w:rsidRPr="005C2C8B" w:rsidRDefault="001B0EC2" w:rsidP="004E7E96">
            <w:pPr>
              <w:spacing w:before="120" w:after="0"/>
              <w:rPr>
                <w:rFonts w:eastAsia="Times New Roman" w:cs="Open Sans"/>
                <w:sz w:val="18"/>
                <w:szCs w:val="16"/>
              </w:rPr>
            </w:pPr>
          </w:p>
          <w:p w14:paraId="777E78FE" w14:textId="69EC9BA5" w:rsidR="001B0EC2" w:rsidRPr="005C2C8B" w:rsidRDefault="001B0EC2" w:rsidP="004E7E96">
            <w:pPr>
              <w:spacing w:before="120" w:after="0"/>
              <w:rPr>
                <w:rFonts w:eastAsia="Times New Roman" w:cs="Open Sans"/>
                <w:sz w:val="18"/>
                <w:szCs w:val="16"/>
              </w:rPr>
            </w:pPr>
          </w:p>
        </w:tc>
        <w:tc>
          <w:tcPr>
            <w:tcW w:w="1028" w:type="pct"/>
            <w:vMerge w:val="restart"/>
            <w:shd w:val="clear" w:color="auto" w:fill="auto"/>
          </w:tcPr>
          <w:p w14:paraId="49F4978B" w14:textId="77777777" w:rsidR="001B0EC2" w:rsidRPr="005C2C8B" w:rsidRDefault="001B0EC2" w:rsidP="004E7E96">
            <w:pPr>
              <w:spacing w:before="0" w:after="0"/>
              <w:contextualSpacing/>
              <w:rPr>
                <w:rFonts w:eastAsia="Times New Roman" w:cs="Open Sans"/>
                <w:sz w:val="18"/>
                <w:szCs w:val="16"/>
              </w:rPr>
            </w:pPr>
            <w:r w:rsidRPr="005C2C8B">
              <w:rPr>
                <w:rFonts w:eastAsia="Times New Roman" w:cs="Open Sans"/>
                <w:sz w:val="18"/>
                <w:szCs w:val="16"/>
              </w:rPr>
              <w:t>Our research, reporting and advice influences decision makers and other stakeholders to take action to address the identified human rights issues.</w:t>
            </w:r>
          </w:p>
        </w:tc>
        <w:tc>
          <w:tcPr>
            <w:tcW w:w="1145" w:type="pct"/>
            <w:shd w:val="clear" w:color="auto" w:fill="auto"/>
          </w:tcPr>
          <w:p w14:paraId="47667F4B" w14:textId="11C6D9CE" w:rsidR="001B0EC2" w:rsidRPr="005C2C8B" w:rsidRDefault="001B0EC2" w:rsidP="004E7E96">
            <w:pPr>
              <w:spacing w:before="0" w:after="0"/>
              <w:contextualSpacing/>
              <w:rPr>
                <w:rFonts w:eastAsia="Times New Roman" w:cs="Open Sans"/>
                <w:sz w:val="18"/>
                <w:szCs w:val="16"/>
              </w:rPr>
            </w:pPr>
            <w:r>
              <w:rPr>
                <w:rFonts w:eastAsia="Times New Roman" w:cs="Open Sans"/>
                <w:sz w:val="18"/>
                <w:szCs w:val="16"/>
              </w:rPr>
              <w:t xml:space="preserve">1.21 </w:t>
            </w:r>
            <w:r w:rsidRPr="005C2C8B">
              <w:rPr>
                <w:rFonts w:eastAsia="Times New Roman" w:cs="Open Sans"/>
                <w:sz w:val="18"/>
                <w:szCs w:val="16"/>
              </w:rPr>
              <w:t>Research, reporting and advice activities of the Commission:</w:t>
            </w:r>
          </w:p>
          <w:p w14:paraId="422E4B3E" w14:textId="77777777" w:rsidR="001B0EC2" w:rsidRPr="005C2C8B" w:rsidRDefault="001B0EC2" w:rsidP="00F86C27">
            <w:pPr>
              <w:pStyle w:val="ListParagraph"/>
              <w:numPr>
                <w:ilvl w:val="0"/>
                <w:numId w:val="60"/>
              </w:numPr>
              <w:spacing w:before="0" w:after="0"/>
              <w:contextualSpacing/>
              <w:rPr>
                <w:rFonts w:eastAsia="Times New Roman" w:cs="Open Sans"/>
                <w:sz w:val="18"/>
                <w:szCs w:val="16"/>
              </w:rPr>
            </w:pPr>
            <w:r w:rsidRPr="005C2C8B">
              <w:rPr>
                <w:rFonts w:eastAsia="Times New Roman" w:cs="Open Sans"/>
                <w:sz w:val="18"/>
                <w:szCs w:val="16"/>
              </w:rPr>
              <w:t>Are viewed as evidenced, persuasive and credible by stakeholders</w:t>
            </w:r>
          </w:p>
          <w:p w14:paraId="0509720D" w14:textId="77777777" w:rsidR="001B0EC2" w:rsidRPr="005C2C8B" w:rsidRDefault="001B0EC2" w:rsidP="00F86C27">
            <w:pPr>
              <w:pStyle w:val="ListParagraph"/>
              <w:numPr>
                <w:ilvl w:val="0"/>
                <w:numId w:val="60"/>
              </w:numPr>
              <w:spacing w:before="0" w:after="0"/>
              <w:contextualSpacing/>
              <w:rPr>
                <w:rFonts w:eastAsia="Times New Roman" w:cs="Open Sans"/>
                <w:sz w:val="18"/>
                <w:szCs w:val="16"/>
              </w:rPr>
            </w:pPr>
            <w:r w:rsidRPr="005C2C8B">
              <w:rPr>
                <w:rFonts w:eastAsia="Times New Roman" w:cs="Open Sans"/>
                <w:sz w:val="18"/>
                <w:szCs w:val="16"/>
              </w:rPr>
              <w:t>Increase understanding of the human rights issues and impacts raised</w:t>
            </w:r>
          </w:p>
          <w:p w14:paraId="56691F1C" w14:textId="77777777" w:rsidR="001B0EC2" w:rsidRPr="005C2C8B" w:rsidRDefault="001B0EC2" w:rsidP="00F86C27">
            <w:pPr>
              <w:pStyle w:val="ListParagraph"/>
              <w:numPr>
                <w:ilvl w:val="0"/>
                <w:numId w:val="60"/>
              </w:numPr>
              <w:spacing w:before="0" w:after="0"/>
              <w:contextualSpacing/>
              <w:rPr>
                <w:rFonts w:eastAsia="Times New Roman" w:cs="Open Sans"/>
                <w:sz w:val="18"/>
                <w:szCs w:val="16"/>
              </w:rPr>
            </w:pPr>
            <w:r w:rsidRPr="005C2C8B">
              <w:rPr>
                <w:rFonts w:eastAsia="Times New Roman" w:cs="Open Sans"/>
                <w:sz w:val="18"/>
                <w:szCs w:val="16"/>
              </w:rPr>
              <w:t>Strengthen stakeholder capacity to promote and advocate for the human rights issues raised.</w:t>
            </w:r>
          </w:p>
        </w:tc>
        <w:tc>
          <w:tcPr>
            <w:tcW w:w="319" w:type="pct"/>
            <w:shd w:val="clear" w:color="auto" w:fill="auto"/>
          </w:tcPr>
          <w:p w14:paraId="19DB4C77" w14:textId="77777777" w:rsidR="001B0EC2" w:rsidRPr="005C2C8B" w:rsidRDefault="001B0EC2" w:rsidP="00872151">
            <w:pPr>
              <w:spacing w:before="0" w:after="0"/>
              <w:contextualSpacing/>
              <w:jc w:val="center"/>
              <w:rPr>
                <w:rFonts w:eastAsia="Times New Roman" w:cs="Open Sans"/>
                <w:sz w:val="18"/>
                <w:szCs w:val="16"/>
              </w:rPr>
            </w:pPr>
            <w:r w:rsidRPr="005C2C8B">
              <w:rPr>
                <w:rFonts w:eastAsia="Times New Roman" w:cs="Open Sans"/>
                <w:sz w:val="18"/>
                <w:szCs w:val="16"/>
              </w:rPr>
              <w:t>√</w:t>
            </w:r>
          </w:p>
        </w:tc>
        <w:tc>
          <w:tcPr>
            <w:tcW w:w="319" w:type="pct"/>
            <w:shd w:val="clear" w:color="auto" w:fill="auto"/>
          </w:tcPr>
          <w:p w14:paraId="0D113C2A" w14:textId="77777777" w:rsidR="001B0EC2" w:rsidRPr="005C2C8B" w:rsidRDefault="001B0EC2" w:rsidP="00872151">
            <w:pPr>
              <w:spacing w:before="0" w:after="0"/>
              <w:contextualSpacing/>
              <w:jc w:val="center"/>
              <w:rPr>
                <w:rFonts w:eastAsia="Times New Roman" w:cs="Open Sans"/>
                <w:sz w:val="18"/>
                <w:szCs w:val="16"/>
              </w:rPr>
            </w:pPr>
            <w:r w:rsidRPr="005C2C8B">
              <w:rPr>
                <w:rFonts w:eastAsia="Times New Roman" w:cs="Open Sans"/>
                <w:sz w:val="18"/>
                <w:szCs w:val="16"/>
              </w:rPr>
              <w:t>√</w:t>
            </w:r>
          </w:p>
        </w:tc>
        <w:tc>
          <w:tcPr>
            <w:tcW w:w="319" w:type="pct"/>
            <w:shd w:val="clear" w:color="auto" w:fill="auto"/>
          </w:tcPr>
          <w:p w14:paraId="693DBCF2" w14:textId="77777777" w:rsidR="001B0EC2" w:rsidRPr="005C2C8B" w:rsidRDefault="001B0EC2" w:rsidP="00872151">
            <w:pPr>
              <w:spacing w:before="0" w:after="0"/>
              <w:contextualSpacing/>
              <w:jc w:val="center"/>
              <w:rPr>
                <w:rFonts w:eastAsia="Times New Roman" w:cs="Open Sans"/>
                <w:sz w:val="18"/>
                <w:szCs w:val="16"/>
              </w:rPr>
            </w:pPr>
            <w:r w:rsidRPr="005C2C8B">
              <w:rPr>
                <w:rFonts w:eastAsia="Times New Roman" w:cs="Open Sans"/>
                <w:sz w:val="18"/>
                <w:szCs w:val="16"/>
              </w:rPr>
              <w:t>√</w:t>
            </w:r>
          </w:p>
        </w:tc>
        <w:tc>
          <w:tcPr>
            <w:tcW w:w="319" w:type="pct"/>
            <w:shd w:val="clear" w:color="auto" w:fill="auto"/>
          </w:tcPr>
          <w:p w14:paraId="008677C5" w14:textId="77777777" w:rsidR="001B0EC2" w:rsidRPr="005C2C8B" w:rsidRDefault="001B0EC2" w:rsidP="00872151">
            <w:pPr>
              <w:spacing w:before="0" w:after="0"/>
              <w:contextualSpacing/>
              <w:jc w:val="center"/>
              <w:rPr>
                <w:rFonts w:eastAsia="Times New Roman" w:cs="Open Sans"/>
                <w:sz w:val="18"/>
                <w:szCs w:val="16"/>
              </w:rPr>
            </w:pPr>
            <w:r w:rsidRPr="005C2C8B">
              <w:rPr>
                <w:rFonts w:eastAsia="Times New Roman" w:cs="Open Sans"/>
                <w:sz w:val="18"/>
                <w:szCs w:val="16"/>
              </w:rPr>
              <w:t>√</w:t>
            </w:r>
          </w:p>
        </w:tc>
      </w:tr>
      <w:tr w:rsidR="001B0EC2" w:rsidRPr="005C2C8B" w14:paraId="33057E4A" w14:textId="77777777" w:rsidTr="009E4AEA">
        <w:trPr>
          <w:trHeight w:val="566"/>
        </w:trPr>
        <w:tc>
          <w:tcPr>
            <w:tcW w:w="732" w:type="pct"/>
            <w:vMerge/>
            <w:shd w:val="clear" w:color="auto" w:fill="F2F2F2" w:themeFill="background1" w:themeFillShade="F2"/>
          </w:tcPr>
          <w:p w14:paraId="34DF6BF7" w14:textId="77777777" w:rsidR="001B0EC2" w:rsidRPr="005C2C8B" w:rsidRDefault="001B0EC2" w:rsidP="004E7E96">
            <w:pPr>
              <w:spacing w:before="120" w:after="120"/>
              <w:ind w:left="360"/>
              <w:rPr>
                <w:rFonts w:eastAsia="Times New Roman" w:cs="Open Sans"/>
                <w:sz w:val="18"/>
                <w:szCs w:val="16"/>
              </w:rPr>
            </w:pPr>
          </w:p>
        </w:tc>
        <w:tc>
          <w:tcPr>
            <w:tcW w:w="819" w:type="pct"/>
            <w:vMerge/>
            <w:shd w:val="clear" w:color="auto" w:fill="auto"/>
          </w:tcPr>
          <w:p w14:paraId="7A3DB5BF" w14:textId="77777777" w:rsidR="001B0EC2" w:rsidRPr="005C2C8B" w:rsidRDefault="001B0EC2" w:rsidP="004E7E96">
            <w:pPr>
              <w:spacing w:before="120" w:after="0"/>
              <w:rPr>
                <w:rFonts w:eastAsia="Times New Roman" w:cs="Open Sans"/>
                <w:sz w:val="18"/>
                <w:szCs w:val="16"/>
              </w:rPr>
            </w:pPr>
          </w:p>
        </w:tc>
        <w:tc>
          <w:tcPr>
            <w:tcW w:w="1028" w:type="pct"/>
            <w:vMerge/>
            <w:shd w:val="clear" w:color="auto" w:fill="auto"/>
          </w:tcPr>
          <w:p w14:paraId="2C726A7B" w14:textId="77777777" w:rsidR="001B0EC2" w:rsidRPr="005C2C8B" w:rsidRDefault="001B0EC2" w:rsidP="004E7E96">
            <w:pPr>
              <w:spacing w:before="0" w:after="0"/>
              <w:contextualSpacing/>
              <w:rPr>
                <w:rFonts w:eastAsia="Times New Roman" w:cs="Open Sans"/>
                <w:sz w:val="18"/>
                <w:szCs w:val="16"/>
              </w:rPr>
            </w:pPr>
          </w:p>
        </w:tc>
        <w:tc>
          <w:tcPr>
            <w:tcW w:w="1145" w:type="pct"/>
            <w:shd w:val="clear" w:color="auto" w:fill="auto"/>
          </w:tcPr>
          <w:p w14:paraId="3C6BC188" w14:textId="77777777" w:rsidR="001B0EC2" w:rsidRPr="005C2C8B" w:rsidRDefault="001B0EC2" w:rsidP="004E7E96">
            <w:pPr>
              <w:spacing w:before="0" w:after="0"/>
              <w:contextualSpacing/>
              <w:rPr>
                <w:rFonts w:eastAsia="Times New Roman" w:cs="Open Sans"/>
                <w:sz w:val="18"/>
                <w:szCs w:val="16"/>
              </w:rPr>
            </w:pPr>
            <w:r>
              <w:rPr>
                <w:rFonts w:eastAsia="Times New Roman" w:cs="Open Sans"/>
                <w:sz w:val="18"/>
                <w:szCs w:val="16"/>
              </w:rPr>
              <w:t xml:space="preserve">1.22 </w:t>
            </w:r>
            <w:r w:rsidRPr="005C2C8B">
              <w:rPr>
                <w:rFonts w:eastAsia="Times New Roman" w:cs="Open Sans"/>
                <w:sz w:val="18"/>
                <w:szCs w:val="16"/>
              </w:rPr>
              <w:t>Instances of programs attracting strategic partnerships that advance the priority human rights issues we have advocated for.</w:t>
            </w:r>
          </w:p>
        </w:tc>
        <w:tc>
          <w:tcPr>
            <w:tcW w:w="319" w:type="pct"/>
            <w:shd w:val="clear" w:color="auto" w:fill="auto"/>
          </w:tcPr>
          <w:p w14:paraId="0CEC57E0" w14:textId="77777777" w:rsidR="001B0EC2" w:rsidRPr="005C2C8B" w:rsidRDefault="001B0EC2" w:rsidP="00872151">
            <w:pPr>
              <w:spacing w:before="0" w:after="0"/>
              <w:ind w:left="-37"/>
              <w:contextualSpacing/>
              <w:jc w:val="center"/>
              <w:rPr>
                <w:rFonts w:eastAsia="Times New Roman" w:cs="Open Sans"/>
                <w:sz w:val="18"/>
                <w:szCs w:val="16"/>
              </w:rPr>
            </w:pPr>
            <w:r w:rsidRPr="005C2C8B">
              <w:rPr>
                <w:rFonts w:eastAsia="Times New Roman" w:cs="Open Sans"/>
                <w:sz w:val="18"/>
                <w:szCs w:val="16"/>
              </w:rPr>
              <w:t>√</w:t>
            </w:r>
          </w:p>
        </w:tc>
        <w:tc>
          <w:tcPr>
            <w:tcW w:w="319" w:type="pct"/>
            <w:shd w:val="clear" w:color="auto" w:fill="auto"/>
          </w:tcPr>
          <w:p w14:paraId="61F3DB34" w14:textId="77777777" w:rsidR="001B0EC2" w:rsidRPr="005C2C8B" w:rsidRDefault="001B0EC2" w:rsidP="00872151">
            <w:pPr>
              <w:spacing w:before="0" w:after="0"/>
              <w:ind w:left="-37"/>
              <w:contextualSpacing/>
              <w:jc w:val="center"/>
              <w:rPr>
                <w:rFonts w:eastAsia="Times New Roman" w:cs="Open Sans"/>
                <w:sz w:val="18"/>
                <w:szCs w:val="16"/>
              </w:rPr>
            </w:pPr>
            <w:r w:rsidRPr="005C2C8B">
              <w:rPr>
                <w:rFonts w:eastAsia="Times New Roman" w:cs="Open Sans"/>
                <w:sz w:val="18"/>
                <w:szCs w:val="16"/>
              </w:rPr>
              <w:t>√</w:t>
            </w:r>
          </w:p>
        </w:tc>
        <w:tc>
          <w:tcPr>
            <w:tcW w:w="319" w:type="pct"/>
            <w:shd w:val="clear" w:color="auto" w:fill="auto"/>
          </w:tcPr>
          <w:p w14:paraId="632D47E2" w14:textId="77777777" w:rsidR="001B0EC2" w:rsidRPr="005C2C8B" w:rsidRDefault="001B0EC2" w:rsidP="00872151">
            <w:pPr>
              <w:spacing w:before="0" w:after="0"/>
              <w:ind w:left="-37"/>
              <w:contextualSpacing/>
              <w:jc w:val="center"/>
              <w:rPr>
                <w:rFonts w:eastAsia="Times New Roman" w:cs="Open Sans"/>
                <w:sz w:val="18"/>
                <w:szCs w:val="16"/>
              </w:rPr>
            </w:pPr>
            <w:r w:rsidRPr="005C2C8B">
              <w:rPr>
                <w:rFonts w:eastAsia="Times New Roman" w:cs="Open Sans"/>
                <w:sz w:val="18"/>
                <w:szCs w:val="16"/>
              </w:rPr>
              <w:t>√</w:t>
            </w:r>
          </w:p>
        </w:tc>
        <w:tc>
          <w:tcPr>
            <w:tcW w:w="319" w:type="pct"/>
            <w:shd w:val="clear" w:color="auto" w:fill="auto"/>
          </w:tcPr>
          <w:p w14:paraId="5B2B9BD1" w14:textId="77777777" w:rsidR="001B0EC2" w:rsidRPr="005C2C8B" w:rsidRDefault="001B0EC2" w:rsidP="00872151">
            <w:pPr>
              <w:spacing w:before="0" w:after="0"/>
              <w:ind w:left="-37"/>
              <w:contextualSpacing/>
              <w:jc w:val="center"/>
              <w:rPr>
                <w:rFonts w:eastAsia="Times New Roman" w:cs="Open Sans"/>
                <w:sz w:val="18"/>
                <w:szCs w:val="16"/>
              </w:rPr>
            </w:pPr>
            <w:r w:rsidRPr="005C2C8B">
              <w:rPr>
                <w:rFonts w:eastAsia="Times New Roman" w:cs="Open Sans"/>
                <w:sz w:val="18"/>
                <w:szCs w:val="16"/>
              </w:rPr>
              <w:t>√</w:t>
            </w:r>
          </w:p>
        </w:tc>
      </w:tr>
      <w:tr w:rsidR="001B0EC2" w:rsidRPr="005C2C8B" w14:paraId="6B7630B9" w14:textId="77777777" w:rsidTr="009E4AEA">
        <w:trPr>
          <w:trHeight w:val="566"/>
        </w:trPr>
        <w:tc>
          <w:tcPr>
            <w:tcW w:w="732" w:type="pct"/>
            <w:vMerge/>
            <w:shd w:val="clear" w:color="auto" w:fill="F2F2F2" w:themeFill="background1" w:themeFillShade="F2"/>
          </w:tcPr>
          <w:p w14:paraId="74CA9CCB" w14:textId="77777777" w:rsidR="001B0EC2" w:rsidRPr="005C2C8B" w:rsidRDefault="001B0EC2" w:rsidP="004E7E96">
            <w:pPr>
              <w:spacing w:before="120" w:after="120"/>
              <w:ind w:left="360"/>
              <w:rPr>
                <w:rFonts w:eastAsia="Times New Roman" w:cs="Open Sans"/>
                <w:sz w:val="18"/>
                <w:szCs w:val="16"/>
              </w:rPr>
            </w:pPr>
          </w:p>
        </w:tc>
        <w:tc>
          <w:tcPr>
            <w:tcW w:w="819" w:type="pct"/>
            <w:vMerge/>
            <w:shd w:val="clear" w:color="auto" w:fill="auto"/>
          </w:tcPr>
          <w:p w14:paraId="1BEE15A1" w14:textId="77777777" w:rsidR="001B0EC2" w:rsidRPr="005C2C8B" w:rsidRDefault="001B0EC2" w:rsidP="004E7E96">
            <w:pPr>
              <w:spacing w:before="120" w:after="0"/>
              <w:rPr>
                <w:rFonts w:eastAsia="Times New Roman" w:cs="Open Sans"/>
                <w:sz w:val="18"/>
                <w:szCs w:val="16"/>
              </w:rPr>
            </w:pPr>
          </w:p>
        </w:tc>
        <w:tc>
          <w:tcPr>
            <w:tcW w:w="1028" w:type="pct"/>
            <w:vMerge/>
            <w:shd w:val="clear" w:color="auto" w:fill="auto"/>
          </w:tcPr>
          <w:p w14:paraId="17C07AF6" w14:textId="77777777" w:rsidR="001B0EC2" w:rsidRPr="005C2C8B" w:rsidRDefault="001B0EC2" w:rsidP="004E7E96">
            <w:pPr>
              <w:spacing w:before="0" w:after="0"/>
              <w:contextualSpacing/>
              <w:rPr>
                <w:rFonts w:eastAsia="Times New Roman" w:cs="Open Sans"/>
                <w:sz w:val="18"/>
                <w:szCs w:val="16"/>
              </w:rPr>
            </w:pPr>
          </w:p>
        </w:tc>
        <w:tc>
          <w:tcPr>
            <w:tcW w:w="1145" w:type="pct"/>
            <w:shd w:val="clear" w:color="auto" w:fill="auto"/>
          </w:tcPr>
          <w:p w14:paraId="2AA955C9" w14:textId="77777777" w:rsidR="001B0EC2" w:rsidRDefault="001B0EC2" w:rsidP="004E7E96">
            <w:pPr>
              <w:spacing w:before="0" w:after="0"/>
              <w:contextualSpacing/>
              <w:rPr>
                <w:rFonts w:eastAsia="Times New Roman" w:cs="Open Sans"/>
                <w:sz w:val="18"/>
                <w:szCs w:val="16"/>
              </w:rPr>
            </w:pPr>
            <w:r>
              <w:rPr>
                <w:rFonts w:eastAsia="Times New Roman" w:cs="Open Sans"/>
                <w:sz w:val="18"/>
                <w:szCs w:val="16"/>
              </w:rPr>
              <w:t xml:space="preserve">1.23 </w:t>
            </w:r>
            <w:r w:rsidRPr="005C2C8B">
              <w:rPr>
                <w:rFonts w:eastAsia="Times New Roman" w:cs="Open Sans"/>
                <w:sz w:val="18"/>
                <w:szCs w:val="16"/>
              </w:rPr>
              <w:t>Instances of changed Federal and state government policy, practice and legislative change that reflect our advice.</w:t>
            </w:r>
          </w:p>
          <w:p w14:paraId="48545E56" w14:textId="77777777" w:rsidR="002764D6" w:rsidRDefault="002764D6" w:rsidP="004E7E96">
            <w:pPr>
              <w:spacing w:before="0" w:after="0"/>
              <w:contextualSpacing/>
              <w:rPr>
                <w:rFonts w:eastAsia="Times New Roman" w:cs="Open Sans"/>
                <w:sz w:val="18"/>
                <w:szCs w:val="16"/>
              </w:rPr>
            </w:pPr>
          </w:p>
          <w:p w14:paraId="79CDFD4D" w14:textId="77777777" w:rsidR="002764D6" w:rsidRDefault="002764D6" w:rsidP="004E7E96">
            <w:pPr>
              <w:spacing w:before="0" w:after="0"/>
              <w:contextualSpacing/>
              <w:rPr>
                <w:rFonts w:eastAsia="Times New Roman" w:cs="Open Sans"/>
                <w:sz w:val="18"/>
                <w:szCs w:val="16"/>
              </w:rPr>
            </w:pPr>
          </w:p>
          <w:p w14:paraId="0DD3BB91" w14:textId="77777777" w:rsidR="002764D6" w:rsidRDefault="002764D6" w:rsidP="004E7E96">
            <w:pPr>
              <w:spacing w:before="0" w:after="0"/>
              <w:contextualSpacing/>
              <w:rPr>
                <w:rFonts w:eastAsia="Times New Roman" w:cs="Open Sans"/>
                <w:sz w:val="18"/>
                <w:szCs w:val="16"/>
              </w:rPr>
            </w:pPr>
          </w:p>
          <w:p w14:paraId="46E1940F" w14:textId="77777777" w:rsidR="002764D6" w:rsidRDefault="002764D6" w:rsidP="004E7E96">
            <w:pPr>
              <w:spacing w:before="0" w:after="0"/>
              <w:contextualSpacing/>
              <w:rPr>
                <w:rFonts w:eastAsia="Times New Roman" w:cs="Open Sans"/>
                <w:sz w:val="18"/>
                <w:szCs w:val="16"/>
              </w:rPr>
            </w:pPr>
          </w:p>
          <w:p w14:paraId="4D18159F" w14:textId="77777777" w:rsidR="002764D6" w:rsidRDefault="002764D6" w:rsidP="004E7E96">
            <w:pPr>
              <w:spacing w:before="0" w:after="0"/>
              <w:contextualSpacing/>
              <w:rPr>
                <w:rFonts w:eastAsia="Times New Roman" w:cs="Open Sans"/>
                <w:sz w:val="18"/>
                <w:szCs w:val="16"/>
              </w:rPr>
            </w:pPr>
          </w:p>
          <w:p w14:paraId="625209D7" w14:textId="77777777" w:rsidR="002764D6" w:rsidRDefault="002764D6" w:rsidP="004E7E96">
            <w:pPr>
              <w:spacing w:before="0" w:after="0"/>
              <w:contextualSpacing/>
              <w:rPr>
                <w:rFonts w:eastAsia="Times New Roman" w:cs="Open Sans"/>
                <w:sz w:val="18"/>
                <w:szCs w:val="16"/>
              </w:rPr>
            </w:pPr>
          </w:p>
          <w:p w14:paraId="29C49E4E" w14:textId="77777777" w:rsidR="002764D6" w:rsidRDefault="002764D6" w:rsidP="004E7E96">
            <w:pPr>
              <w:spacing w:before="0" w:after="0"/>
              <w:contextualSpacing/>
              <w:rPr>
                <w:rFonts w:eastAsia="Times New Roman" w:cs="Open Sans"/>
                <w:sz w:val="18"/>
                <w:szCs w:val="16"/>
              </w:rPr>
            </w:pPr>
          </w:p>
          <w:p w14:paraId="4E39EF0E" w14:textId="005075D2" w:rsidR="002764D6" w:rsidRPr="005C2C8B" w:rsidRDefault="002764D6" w:rsidP="004E7E96">
            <w:pPr>
              <w:spacing w:before="0" w:after="0"/>
              <w:contextualSpacing/>
              <w:rPr>
                <w:rFonts w:eastAsia="Times New Roman" w:cs="Open Sans"/>
                <w:sz w:val="18"/>
                <w:szCs w:val="16"/>
              </w:rPr>
            </w:pPr>
          </w:p>
        </w:tc>
        <w:tc>
          <w:tcPr>
            <w:tcW w:w="319" w:type="pct"/>
            <w:shd w:val="clear" w:color="auto" w:fill="auto"/>
          </w:tcPr>
          <w:p w14:paraId="1F94D510" w14:textId="77777777" w:rsidR="001B0EC2" w:rsidRPr="005C2C8B" w:rsidRDefault="001B0EC2" w:rsidP="00872151">
            <w:pPr>
              <w:spacing w:before="0" w:after="0"/>
              <w:ind w:left="-37"/>
              <w:contextualSpacing/>
              <w:jc w:val="center"/>
              <w:rPr>
                <w:rFonts w:eastAsia="Times New Roman" w:cs="Open Sans"/>
                <w:sz w:val="18"/>
                <w:szCs w:val="16"/>
              </w:rPr>
            </w:pPr>
            <w:r w:rsidRPr="005C2C8B">
              <w:rPr>
                <w:rFonts w:eastAsia="Times New Roman" w:cs="Open Sans"/>
                <w:sz w:val="18"/>
                <w:szCs w:val="16"/>
              </w:rPr>
              <w:t>√</w:t>
            </w:r>
          </w:p>
        </w:tc>
        <w:tc>
          <w:tcPr>
            <w:tcW w:w="319" w:type="pct"/>
            <w:shd w:val="clear" w:color="auto" w:fill="auto"/>
          </w:tcPr>
          <w:p w14:paraId="2BBE8CA6" w14:textId="77777777" w:rsidR="001B0EC2" w:rsidRPr="005C2C8B" w:rsidRDefault="001B0EC2" w:rsidP="00872151">
            <w:pPr>
              <w:spacing w:before="0" w:after="0"/>
              <w:ind w:left="-37"/>
              <w:contextualSpacing/>
              <w:jc w:val="center"/>
              <w:rPr>
                <w:rFonts w:eastAsia="Times New Roman" w:cs="Open Sans"/>
                <w:sz w:val="18"/>
                <w:szCs w:val="16"/>
              </w:rPr>
            </w:pPr>
            <w:r w:rsidRPr="005C2C8B">
              <w:rPr>
                <w:rFonts w:eastAsia="Times New Roman" w:cs="Open Sans"/>
                <w:sz w:val="18"/>
                <w:szCs w:val="16"/>
              </w:rPr>
              <w:t>√</w:t>
            </w:r>
          </w:p>
        </w:tc>
        <w:tc>
          <w:tcPr>
            <w:tcW w:w="319" w:type="pct"/>
            <w:shd w:val="clear" w:color="auto" w:fill="auto"/>
          </w:tcPr>
          <w:p w14:paraId="48267ADF" w14:textId="77777777" w:rsidR="001B0EC2" w:rsidRPr="005C2C8B" w:rsidRDefault="001B0EC2" w:rsidP="00872151">
            <w:pPr>
              <w:spacing w:before="0" w:after="0"/>
              <w:ind w:left="-37"/>
              <w:contextualSpacing/>
              <w:jc w:val="center"/>
              <w:rPr>
                <w:rFonts w:eastAsia="Times New Roman" w:cs="Open Sans"/>
                <w:sz w:val="18"/>
                <w:szCs w:val="16"/>
              </w:rPr>
            </w:pPr>
            <w:r w:rsidRPr="005C2C8B">
              <w:rPr>
                <w:rFonts w:eastAsia="Times New Roman" w:cs="Open Sans"/>
                <w:sz w:val="18"/>
                <w:szCs w:val="16"/>
              </w:rPr>
              <w:t>√</w:t>
            </w:r>
          </w:p>
        </w:tc>
        <w:tc>
          <w:tcPr>
            <w:tcW w:w="319" w:type="pct"/>
            <w:shd w:val="clear" w:color="auto" w:fill="auto"/>
          </w:tcPr>
          <w:p w14:paraId="07448A31" w14:textId="77777777" w:rsidR="001B0EC2" w:rsidRPr="005C2C8B" w:rsidRDefault="001B0EC2" w:rsidP="00872151">
            <w:pPr>
              <w:spacing w:before="0" w:after="0"/>
              <w:ind w:left="-37"/>
              <w:contextualSpacing/>
              <w:jc w:val="center"/>
              <w:rPr>
                <w:rFonts w:eastAsia="Times New Roman" w:cs="Open Sans"/>
                <w:sz w:val="18"/>
                <w:szCs w:val="16"/>
              </w:rPr>
            </w:pPr>
            <w:r w:rsidRPr="005C2C8B">
              <w:rPr>
                <w:rFonts w:eastAsia="Times New Roman" w:cs="Open Sans"/>
                <w:sz w:val="18"/>
                <w:szCs w:val="16"/>
              </w:rPr>
              <w:t>√</w:t>
            </w:r>
          </w:p>
        </w:tc>
      </w:tr>
      <w:tr w:rsidR="001B0EC2" w:rsidRPr="005C2C8B" w14:paraId="445C2E4A" w14:textId="77777777" w:rsidTr="009E4AEA">
        <w:trPr>
          <w:trHeight w:val="942"/>
        </w:trPr>
        <w:tc>
          <w:tcPr>
            <w:tcW w:w="732" w:type="pct"/>
            <w:vMerge/>
            <w:shd w:val="clear" w:color="auto" w:fill="F2F2F2" w:themeFill="background1" w:themeFillShade="F2"/>
          </w:tcPr>
          <w:p w14:paraId="30380884" w14:textId="77777777" w:rsidR="001B0EC2" w:rsidRPr="005C2C8B" w:rsidRDefault="001B0EC2" w:rsidP="004E7E96">
            <w:pPr>
              <w:spacing w:before="120" w:after="120"/>
              <w:ind w:left="360"/>
              <w:rPr>
                <w:rFonts w:eastAsia="Times New Roman" w:cs="Open Sans"/>
                <w:sz w:val="18"/>
                <w:szCs w:val="16"/>
              </w:rPr>
            </w:pPr>
          </w:p>
        </w:tc>
        <w:tc>
          <w:tcPr>
            <w:tcW w:w="819" w:type="pct"/>
            <w:vMerge w:val="restart"/>
            <w:shd w:val="clear" w:color="auto" w:fill="auto"/>
          </w:tcPr>
          <w:p w14:paraId="70AB8B96" w14:textId="0887679A" w:rsidR="001B0EC2" w:rsidRPr="005C2C8B" w:rsidRDefault="001B0EC2" w:rsidP="004E7E96">
            <w:pPr>
              <w:spacing w:before="120" w:after="0"/>
              <w:rPr>
                <w:rFonts w:eastAsia="Times New Roman" w:cs="Open Sans"/>
                <w:sz w:val="18"/>
                <w:szCs w:val="16"/>
              </w:rPr>
            </w:pPr>
            <w:r w:rsidRPr="005C2C8B">
              <w:rPr>
                <w:rFonts w:eastAsia="Times New Roman" w:cs="Open Sans"/>
                <w:b/>
                <w:bCs/>
                <w:sz w:val="18"/>
                <w:szCs w:val="16"/>
              </w:rPr>
              <w:t>1.3</w:t>
            </w:r>
            <w:r w:rsidRPr="005C2C8B">
              <w:rPr>
                <w:rFonts w:eastAsia="Times New Roman" w:cs="Open Sans"/>
                <w:sz w:val="18"/>
                <w:szCs w:val="16"/>
              </w:rPr>
              <w:t xml:space="preserve"> Law and policy makers, at all levels, consider and address the human rights impacts we identify through our submissions, Inquiries, research, reports and United Nations engagement. </w:t>
            </w:r>
            <w:r w:rsidRPr="005C2C8B">
              <w:rPr>
                <w:rFonts w:eastAsia="Times New Roman" w:cs="Open Sans"/>
                <w:b/>
                <w:bCs/>
                <w:sz w:val="18"/>
                <w:szCs w:val="16"/>
              </w:rPr>
              <w:t>[PBS criterion]</w:t>
            </w:r>
          </w:p>
        </w:tc>
        <w:tc>
          <w:tcPr>
            <w:tcW w:w="1028" w:type="pct"/>
            <w:shd w:val="clear" w:color="auto" w:fill="auto"/>
          </w:tcPr>
          <w:p w14:paraId="0016FF51" w14:textId="77777777" w:rsidR="001B0EC2" w:rsidRPr="005C2C8B" w:rsidRDefault="001B0EC2" w:rsidP="004E7E96">
            <w:pPr>
              <w:spacing w:before="0" w:after="0"/>
              <w:contextualSpacing/>
              <w:rPr>
                <w:rFonts w:eastAsia="Times New Roman" w:cs="Open Sans"/>
                <w:sz w:val="18"/>
                <w:szCs w:val="16"/>
              </w:rPr>
            </w:pPr>
            <w:r w:rsidRPr="005C2C8B">
              <w:rPr>
                <w:rFonts w:eastAsia="Times New Roman" w:cs="Open Sans"/>
                <w:sz w:val="18"/>
                <w:szCs w:val="16"/>
              </w:rPr>
              <w:t>Parliamentary committee inquiry reports adopt the human rights issues raised in our submissions and recommendations.</w:t>
            </w:r>
          </w:p>
        </w:tc>
        <w:tc>
          <w:tcPr>
            <w:tcW w:w="1145" w:type="pct"/>
            <w:shd w:val="clear" w:color="auto" w:fill="auto"/>
          </w:tcPr>
          <w:p w14:paraId="0D4D89CA" w14:textId="77777777" w:rsidR="001B0EC2" w:rsidRPr="005C2C8B" w:rsidRDefault="001B0EC2" w:rsidP="004E7E96">
            <w:pPr>
              <w:spacing w:before="0" w:after="120"/>
              <w:rPr>
                <w:rFonts w:eastAsia="Times New Roman" w:cs="Open Sans"/>
                <w:sz w:val="18"/>
                <w:szCs w:val="16"/>
              </w:rPr>
            </w:pPr>
            <w:r>
              <w:rPr>
                <w:rFonts w:eastAsia="Times New Roman" w:cs="Open Sans"/>
                <w:sz w:val="18"/>
                <w:szCs w:val="16"/>
              </w:rPr>
              <w:t>1.31</w:t>
            </w:r>
            <w:r w:rsidRPr="005C2C8B">
              <w:rPr>
                <w:rFonts w:eastAsia="Times New Roman" w:cs="Open Sans"/>
                <w:sz w:val="18"/>
                <w:szCs w:val="16"/>
              </w:rPr>
              <w:t xml:space="preserve">High proportion of Committee inquiry reports reflect and cite the Commission’s advice. </w:t>
            </w:r>
            <w:r w:rsidRPr="005C2C8B">
              <w:rPr>
                <w:rFonts w:eastAsia="Times New Roman" w:cs="Open Sans"/>
                <w:b/>
                <w:bCs/>
                <w:sz w:val="18"/>
                <w:szCs w:val="16"/>
              </w:rPr>
              <w:t>[PBS target]</w:t>
            </w:r>
          </w:p>
        </w:tc>
        <w:tc>
          <w:tcPr>
            <w:tcW w:w="319" w:type="pct"/>
            <w:shd w:val="clear" w:color="auto" w:fill="auto"/>
          </w:tcPr>
          <w:p w14:paraId="72ABC92C" w14:textId="77777777" w:rsidR="001B0EC2" w:rsidRPr="005C2C8B" w:rsidRDefault="001B0EC2" w:rsidP="00872151">
            <w:pPr>
              <w:spacing w:before="0" w:after="0"/>
              <w:contextualSpacing/>
              <w:jc w:val="center"/>
              <w:rPr>
                <w:rFonts w:eastAsia="Times New Roman" w:cs="Open Sans"/>
                <w:sz w:val="18"/>
                <w:szCs w:val="16"/>
              </w:rPr>
            </w:pPr>
            <w:r w:rsidRPr="005C2C8B">
              <w:rPr>
                <w:rFonts w:eastAsia="Times New Roman" w:cs="Open Sans"/>
                <w:sz w:val="18"/>
                <w:szCs w:val="16"/>
              </w:rPr>
              <w:t>√</w:t>
            </w:r>
          </w:p>
        </w:tc>
        <w:tc>
          <w:tcPr>
            <w:tcW w:w="319" w:type="pct"/>
            <w:shd w:val="clear" w:color="auto" w:fill="auto"/>
          </w:tcPr>
          <w:p w14:paraId="43518CB9" w14:textId="77777777" w:rsidR="001B0EC2" w:rsidRPr="005C2C8B" w:rsidRDefault="001B0EC2" w:rsidP="00872151">
            <w:pPr>
              <w:spacing w:before="0" w:after="0"/>
              <w:contextualSpacing/>
              <w:jc w:val="center"/>
              <w:rPr>
                <w:rFonts w:eastAsia="Times New Roman" w:cs="Open Sans"/>
                <w:sz w:val="18"/>
                <w:szCs w:val="16"/>
              </w:rPr>
            </w:pPr>
            <w:r w:rsidRPr="005C2C8B">
              <w:rPr>
                <w:rFonts w:eastAsia="Times New Roman" w:cs="Open Sans"/>
                <w:sz w:val="18"/>
                <w:szCs w:val="16"/>
              </w:rPr>
              <w:t>√</w:t>
            </w:r>
          </w:p>
        </w:tc>
        <w:tc>
          <w:tcPr>
            <w:tcW w:w="319" w:type="pct"/>
            <w:shd w:val="clear" w:color="auto" w:fill="auto"/>
          </w:tcPr>
          <w:p w14:paraId="2A9060A9" w14:textId="77777777" w:rsidR="001B0EC2" w:rsidRPr="005C2C8B" w:rsidRDefault="001B0EC2" w:rsidP="00872151">
            <w:pPr>
              <w:spacing w:before="0" w:after="0"/>
              <w:contextualSpacing/>
              <w:jc w:val="center"/>
              <w:rPr>
                <w:rFonts w:eastAsia="Times New Roman" w:cs="Open Sans"/>
                <w:sz w:val="18"/>
                <w:szCs w:val="16"/>
              </w:rPr>
            </w:pPr>
            <w:r w:rsidRPr="005C2C8B">
              <w:rPr>
                <w:rFonts w:eastAsia="Times New Roman" w:cs="Open Sans"/>
                <w:sz w:val="18"/>
                <w:szCs w:val="16"/>
              </w:rPr>
              <w:t>√</w:t>
            </w:r>
          </w:p>
        </w:tc>
        <w:tc>
          <w:tcPr>
            <w:tcW w:w="319" w:type="pct"/>
            <w:shd w:val="clear" w:color="auto" w:fill="auto"/>
          </w:tcPr>
          <w:p w14:paraId="7FD909DC" w14:textId="77777777" w:rsidR="001B0EC2" w:rsidRPr="005C2C8B" w:rsidRDefault="001B0EC2" w:rsidP="00872151">
            <w:pPr>
              <w:spacing w:before="0" w:after="0"/>
              <w:contextualSpacing/>
              <w:jc w:val="center"/>
              <w:rPr>
                <w:rFonts w:eastAsia="Times New Roman" w:cs="Open Sans"/>
                <w:sz w:val="18"/>
                <w:szCs w:val="16"/>
              </w:rPr>
            </w:pPr>
            <w:r w:rsidRPr="005C2C8B">
              <w:rPr>
                <w:rFonts w:eastAsia="Times New Roman" w:cs="Open Sans"/>
                <w:sz w:val="18"/>
                <w:szCs w:val="16"/>
              </w:rPr>
              <w:t>√</w:t>
            </w:r>
          </w:p>
        </w:tc>
      </w:tr>
      <w:tr w:rsidR="001B0EC2" w:rsidRPr="005C2C8B" w14:paraId="55719BB4" w14:textId="77777777" w:rsidTr="009E4AEA">
        <w:trPr>
          <w:trHeight w:val="899"/>
        </w:trPr>
        <w:tc>
          <w:tcPr>
            <w:tcW w:w="732" w:type="pct"/>
            <w:vMerge/>
            <w:shd w:val="clear" w:color="auto" w:fill="F2F2F2" w:themeFill="background1" w:themeFillShade="F2"/>
          </w:tcPr>
          <w:p w14:paraId="1F689FFB" w14:textId="77777777" w:rsidR="001B0EC2" w:rsidRPr="005C2C8B" w:rsidRDefault="001B0EC2" w:rsidP="004E7E96">
            <w:pPr>
              <w:spacing w:before="120" w:after="120"/>
              <w:ind w:left="360"/>
              <w:rPr>
                <w:rFonts w:eastAsia="Times New Roman" w:cs="Open Sans"/>
                <w:sz w:val="18"/>
                <w:szCs w:val="16"/>
              </w:rPr>
            </w:pPr>
          </w:p>
        </w:tc>
        <w:tc>
          <w:tcPr>
            <w:tcW w:w="819" w:type="pct"/>
            <w:vMerge/>
            <w:shd w:val="clear" w:color="auto" w:fill="auto"/>
          </w:tcPr>
          <w:p w14:paraId="0BCE2486" w14:textId="77777777" w:rsidR="001B0EC2" w:rsidRPr="005C2C8B" w:rsidRDefault="001B0EC2" w:rsidP="004E7E96">
            <w:pPr>
              <w:spacing w:before="120" w:after="0"/>
              <w:rPr>
                <w:rFonts w:eastAsia="Times New Roman" w:cs="Open Sans"/>
                <w:sz w:val="18"/>
                <w:szCs w:val="16"/>
              </w:rPr>
            </w:pPr>
          </w:p>
        </w:tc>
        <w:tc>
          <w:tcPr>
            <w:tcW w:w="1028" w:type="pct"/>
            <w:shd w:val="clear" w:color="auto" w:fill="auto"/>
          </w:tcPr>
          <w:p w14:paraId="7E5BCEF7" w14:textId="77777777" w:rsidR="001B0EC2" w:rsidRPr="005C2C8B" w:rsidRDefault="001B0EC2" w:rsidP="004E7E96">
            <w:pPr>
              <w:spacing w:before="0" w:after="0"/>
              <w:ind w:left="-37"/>
              <w:contextualSpacing/>
              <w:rPr>
                <w:rFonts w:eastAsia="Times New Roman" w:cs="Open Sans"/>
                <w:sz w:val="18"/>
                <w:szCs w:val="16"/>
              </w:rPr>
            </w:pPr>
            <w:r w:rsidRPr="005C2C8B">
              <w:rPr>
                <w:rFonts w:eastAsia="Times New Roman" w:cs="Open Sans"/>
                <w:sz w:val="18"/>
                <w:szCs w:val="16"/>
              </w:rPr>
              <w:t>UN treaty body concluding observations and other recommendations are adopted by Government and implemented.</w:t>
            </w:r>
          </w:p>
        </w:tc>
        <w:tc>
          <w:tcPr>
            <w:tcW w:w="1145" w:type="pct"/>
            <w:shd w:val="clear" w:color="auto" w:fill="auto"/>
          </w:tcPr>
          <w:p w14:paraId="231FD2F7" w14:textId="77777777" w:rsidR="001B0EC2" w:rsidRPr="005C2C8B" w:rsidRDefault="001B0EC2" w:rsidP="004E7E96">
            <w:pPr>
              <w:spacing w:before="0" w:after="0"/>
              <w:contextualSpacing/>
              <w:rPr>
                <w:rFonts w:eastAsia="Times New Roman" w:cs="Open Sans"/>
                <w:sz w:val="18"/>
                <w:szCs w:val="16"/>
              </w:rPr>
            </w:pPr>
            <w:r>
              <w:rPr>
                <w:rFonts w:eastAsia="Times New Roman" w:cs="Open Sans"/>
                <w:sz w:val="18"/>
                <w:szCs w:val="16"/>
              </w:rPr>
              <w:t xml:space="preserve">1.32 </w:t>
            </w:r>
            <w:r w:rsidRPr="005C2C8B">
              <w:rPr>
                <w:rFonts w:eastAsia="Times New Roman" w:cs="Open Sans"/>
                <w:sz w:val="18"/>
                <w:szCs w:val="16"/>
              </w:rPr>
              <w:t>Instances of our recommendations to UN mechanisms being reflected in treaty body concluding observations and other reports.</w:t>
            </w:r>
          </w:p>
        </w:tc>
        <w:tc>
          <w:tcPr>
            <w:tcW w:w="319" w:type="pct"/>
            <w:shd w:val="clear" w:color="auto" w:fill="auto"/>
          </w:tcPr>
          <w:p w14:paraId="16ED23AD" w14:textId="77777777" w:rsidR="001B0EC2" w:rsidRPr="005C2C8B" w:rsidRDefault="001B0EC2" w:rsidP="00872151">
            <w:pPr>
              <w:spacing w:before="0" w:after="0"/>
              <w:ind w:left="-37"/>
              <w:contextualSpacing/>
              <w:jc w:val="center"/>
              <w:rPr>
                <w:rFonts w:eastAsia="Times New Roman" w:cs="Open Sans"/>
                <w:sz w:val="18"/>
                <w:szCs w:val="16"/>
              </w:rPr>
            </w:pPr>
            <w:r w:rsidRPr="005C2C8B">
              <w:rPr>
                <w:rFonts w:eastAsia="Times New Roman" w:cs="Open Sans"/>
                <w:sz w:val="18"/>
                <w:szCs w:val="16"/>
              </w:rPr>
              <w:t>√</w:t>
            </w:r>
          </w:p>
        </w:tc>
        <w:tc>
          <w:tcPr>
            <w:tcW w:w="319" w:type="pct"/>
            <w:shd w:val="clear" w:color="auto" w:fill="auto"/>
          </w:tcPr>
          <w:p w14:paraId="227E6470" w14:textId="77777777" w:rsidR="001B0EC2" w:rsidRPr="005C2C8B" w:rsidRDefault="001B0EC2" w:rsidP="00872151">
            <w:pPr>
              <w:spacing w:before="0" w:after="0"/>
              <w:ind w:left="-37"/>
              <w:contextualSpacing/>
              <w:jc w:val="center"/>
              <w:rPr>
                <w:rFonts w:eastAsia="Times New Roman" w:cs="Open Sans"/>
                <w:sz w:val="18"/>
                <w:szCs w:val="16"/>
              </w:rPr>
            </w:pPr>
            <w:r w:rsidRPr="005C2C8B">
              <w:rPr>
                <w:rFonts w:eastAsia="Times New Roman" w:cs="Open Sans"/>
                <w:sz w:val="18"/>
                <w:szCs w:val="16"/>
              </w:rPr>
              <w:t>√</w:t>
            </w:r>
          </w:p>
        </w:tc>
        <w:tc>
          <w:tcPr>
            <w:tcW w:w="319" w:type="pct"/>
            <w:shd w:val="clear" w:color="auto" w:fill="auto"/>
          </w:tcPr>
          <w:p w14:paraId="65DFE631" w14:textId="77777777" w:rsidR="001B0EC2" w:rsidRPr="005C2C8B" w:rsidRDefault="001B0EC2" w:rsidP="00872151">
            <w:pPr>
              <w:spacing w:before="0" w:after="0"/>
              <w:ind w:left="-37"/>
              <w:contextualSpacing/>
              <w:jc w:val="center"/>
              <w:rPr>
                <w:rFonts w:eastAsia="Times New Roman" w:cs="Open Sans"/>
                <w:sz w:val="18"/>
                <w:szCs w:val="16"/>
              </w:rPr>
            </w:pPr>
            <w:r w:rsidRPr="005C2C8B">
              <w:rPr>
                <w:rFonts w:eastAsia="Times New Roman" w:cs="Open Sans"/>
                <w:sz w:val="18"/>
                <w:szCs w:val="16"/>
              </w:rPr>
              <w:t>√</w:t>
            </w:r>
          </w:p>
        </w:tc>
        <w:tc>
          <w:tcPr>
            <w:tcW w:w="319" w:type="pct"/>
            <w:shd w:val="clear" w:color="auto" w:fill="auto"/>
          </w:tcPr>
          <w:p w14:paraId="598EC6E8" w14:textId="77777777" w:rsidR="001B0EC2" w:rsidRPr="005C2C8B" w:rsidRDefault="001B0EC2" w:rsidP="00872151">
            <w:pPr>
              <w:spacing w:before="0" w:after="0"/>
              <w:ind w:left="-37"/>
              <w:contextualSpacing/>
              <w:jc w:val="center"/>
              <w:rPr>
                <w:rFonts w:eastAsia="Times New Roman" w:cs="Open Sans"/>
                <w:sz w:val="18"/>
                <w:szCs w:val="16"/>
              </w:rPr>
            </w:pPr>
            <w:r w:rsidRPr="005C2C8B">
              <w:rPr>
                <w:rFonts w:eastAsia="Times New Roman" w:cs="Open Sans"/>
                <w:sz w:val="18"/>
                <w:szCs w:val="16"/>
              </w:rPr>
              <w:t>√</w:t>
            </w:r>
          </w:p>
        </w:tc>
      </w:tr>
      <w:tr w:rsidR="001B0EC2" w:rsidRPr="005C2C8B" w14:paraId="19942A08" w14:textId="77777777" w:rsidTr="009E4AEA">
        <w:trPr>
          <w:trHeight w:val="383"/>
        </w:trPr>
        <w:tc>
          <w:tcPr>
            <w:tcW w:w="732" w:type="pct"/>
            <w:vMerge/>
            <w:shd w:val="clear" w:color="auto" w:fill="F2F2F2" w:themeFill="background1" w:themeFillShade="F2"/>
          </w:tcPr>
          <w:p w14:paraId="026F380A" w14:textId="77777777" w:rsidR="001B0EC2" w:rsidRPr="005C2C8B" w:rsidRDefault="001B0EC2" w:rsidP="004E7E96">
            <w:pPr>
              <w:spacing w:before="120" w:after="120"/>
              <w:ind w:left="360"/>
              <w:rPr>
                <w:rFonts w:eastAsia="Times New Roman" w:cs="Open Sans"/>
                <w:sz w:val="18"/>
                <w:szCs w:val="16"/>
              </w:rPr>
            </w:pPr>
          </w:p>
        </w:tc>
        <w:tc>
          <w:tcPr>
            <w:tcW w:w="819" w:type="pct"/>
            <w:vMerge/>
            <w:shd w:val="clear" w:color="auto" w:fill="auto"/>
          </w:tcPr>
          <w:p w14:paraId="7FC57D78" w14:textId="77777777" w:rsidR="001B0EC2" w:rsidRPr="005C2C8B" w:rsidRDefault="001B0EC2" w:rsidP="004E7E96">
            <w:pPr>
              <w:spacing w:before="120" w:after="0"/>
              <w:rPr>
                <w:rFonts w:eastAsia="Times New Roman" w:cs="Open Sans"/>
                <w:sz w:val="18"/>
                <w:szCs w:val="16"/>
              </w:rPr>
            </w:pPr>
          </w:p>
        </w:tc>
        <w:tc>
          <w:tcPr>
            <w:tcW w:w="1028" w:type="pct"/>
            <w:vMerge w:val="restart"/>
            <w:shd w:val="clear" w:color="auto" w:fill="auto"/>
          </w:tcPr>
          <w:p w14:paraId="566B5A62" w14:textId="77777777" w:rsidR="001B0EC2" w:rsidRPr="005C2C8B" w:rsidRDefault="001B0EC2" w:rsidP="004E7E96">
            <w:pPr>
              <w:spacing w:before="0" w:after="0"/>
              <w:ind w:left="-37"/>
              <w:contextualSpacing/>
              <w:rPr>
                <w:rFonts w:eastAsia="Times New Roman" w:cs="Open Sans"/>
                <w:sz w:val="18"/>
                <w:szCs w:val="16"/>
              </w:rPr>
            </w:pPr>
            <w:r w:rsidRPr="005C2C8B">
              <w:rPr>
                <w:rFonts w:cs="Open Sans"/>
                <w:sz w:val="18"/>
                <w:szCs w:val="16"/>
              </w:rPr>
              <w:t>Arguments presented in our submissions to courts influence outcomes for parties and non-parties in a way that is consistent with human rights.</w:t>
            </w:r>
          </w:p>
        </w:tc>
        <w:tc>
          <w:tcPr>
            <w:tcW w:w="1145" w:type="pct"/>
            <w:shd w:val="clear" w:color="auto" w:fill="auto"/>
          </w:tcPr>
          <w:p w14:paraId="6F7740D5" w14:textId="2E4114C7" w:rsidR="001B0EC2" w:rsidRPr="005C2C8B" w:rsidRDefault="001B0EC2" w:rsidP="004E7E96">
            <w:pPr>
              <w:spacing w:before="0" w:after="0"/>
              <w:contextualSpacing/>
              <w:rPr>
                <w:rFonts w:eastAsia="Times New Roman" w:cs="Open Sans"/>
                <w:sz w:val="18"/>
                <w:szCs w:val="16"/>
              </w:rPr>
            </w:pPr>
            <w:r>
              <w:rPr>
                <w:rFonts w:eastAsia="Times New Roman" w:cs="Open Sans"/>
                <w:sz w:val="18"/>
                <w:szCs w:val="16"/>
              </w:rPr>
              <w:t xml:space="preserve">1.33 </w:t>
            </w:r>
            <w:r w:rsidRPr="005C2C8B">
              <w:rPr>
                <w:rFonts w:eastAsia="Times New Roman" w:cs="Open Sans"/>
                <w:sz w:val="18"/>
                <w:szCs w:val="16"/>
              </w:rPr>
              <w:t xml:space="preserve">Majority of our applications to the courts for leave to appear are accepted. </w:t>
            </w:r>
            <w:r w:rsidRPr="005C2C8B">
              <w:rPr>
                <w:rFonts w:eastAsia="Times New Roman" w:cs="Open Sans"/>
                <w:b/>
                <w:bCs/>
                <w:sz w:val="18"/>
                <w:szCs w:val="16"/>
              </w:rPr>
              <w:t>[PBS target]</w:t>
            </w:r>
          </w:p>
        </w:tc>
        <w:tc>
          <w:tcPr>
            <w:tcW w:w="319" w:type="pct"/>
            <w:shd w:val="clear" w:color="auto" w:fill="auto"/>
          </w:tcPr>
          <w:p w14:paraId="4CFF2669" w14:textId="77777777" w:rsidR="001B0EC2" w:rsidRPr="005C2C8B" w:rsidRDefault="001B0EC2" w:rsidP="00872151">
            <w:pPr>
              <w:spacing w:before="0" w:after="0"/>
              <w:ind w:left="-37"/>
              <w:contextualSpacing/>
              <w:jc w:val="center"/>
              <w:rPr>
                <w:rFonts w:eastAsia="Times New Roman" w:cs="Open Sans"/>
                <w:sz w:val="18"/>
                <w:szCs w:val="16"/>
              </w:rPr>
            </w:pPr>
            <w:r w:rsidRPr="005C2C8B">
              <w:rPr>
                <w:rFonts w:eastAsia="Times New Roman" w:cs="Open Sans"/>
                <w:sz w:val="18"/>
                <w:szCs w:val="16"/>
              </w:rPr>
              <w:t>√</w:t>
            </w:r>
          </w:p>
        </w:tc>
        <w:tc>
          <w:tcPr>
            <w:tcW w:w="319" w:type="pct"/>
            <w:shd w:val="clear" w:color="auto" w:fill="auto"/>
          </w:tcPr>
          <w:p w14:paraId="73716DDF" w14:textId="77777777" w:rsidR="001B0EC2" w:rsidRPr="005C2C8B" w:rsidRDefault="001B0EC2" w:rsidP="00872151">
            <w:pPr>
              <w:spacing w:before="0" w:after="0"/>
              <w:ind w:left="-37"/>
              <w:contextualSpacing/>
              <w:jc w:val="center"/>
              <w:rPr>
                <w:rFonts w:eastAsia="Times New Roman" w:cs="Open Sans"/>
                <w:sz w:val="18"/>
                <w:szCs w:val="16"/>
              </w:rPr>
            </w:pPr>
            <w:r w:rsidRPr="005C2C8B">
              <w:rPr>
                <w:rFonts w:eastAsia="Times New Roman" w:cs="Open Sans"/>
                <w:sz w:val="18"/>
                <w:szCs w:val="16"/>
              </w:rPr>
              <w:t>√</w:t>
            </w:r>
          </w:p>
        </w:tc>
        <w:tc>
          <w:tcPr>
            <w:tcW w:w="319" w:type="pct"/>
            <w:shd w:val="clear" w:color="auto" w:fill="auto"/>
          </w:tcPr>
          <w:p w14:paraId="6190FB25" w14:textId="77777777" w:rsidR="001B0EC2" w:rsidRPr="005C2C8B" w:rsidRDefault="001B0EC2" w:rsidP="00872151">
            <w:pPr>
              <w:spacing w:before="0" w:after="0"/>
              <w:ind w:left="-37"/>
              <w:contextualSpacing/>
              <w:jc w:val="center"/>
              <w:rPr>
                <w:rFonts w:eastAsia="Times New Roman" w:cs="Open Sans"/>
                <w:sz w:val="18"/>
                <w:szCs w:val="16"/>
              </w:rPr>
            </w:pPr>
            <w:r w:rsidRPr="005C2C8B">
              <w:rPr>
                <w:rFonts w:eastAsia="Times New Roman" w:cs="Open Sans"/>
                <w:sz w:val="18"/>
                <w:szCs w:val="16"/>
              </w:rPr>
              <w:t>√</w:t>
            </w:r>
          </w:p>
        </w:tc>
        <w:tc>
          <w:tcPr>
            <w:tcW w:w="319" w:type="pct"/>
            <w:shd w:val="clear" w:color="auto" w:fill="auto"/>
          </w:tcPr>
          <w:p w14:paraId="11FFB374" w14:textId="77777777" w:rsidR="001B0EC2" w:rsidRPr="005C2C8B" w:rsidRDefault="001B0EC2" w:rsidP="00872151">
            <w:pPr>
              <w:spacing w:before="0" w:after="0"/>
              <w:ind w:left="-37"/>
              <w:contextualSpacing/>
              <w:jc w:val="center"/>
              <w:rPr>
                <w:rFonts w:eastAsia="Times New Roman" w:cs="Open Sans"/>
                <w:sz w:val="18"/>
                <w:szCs w:val="16"/>
              </w:rPr>
            </w:pPr>
            <w:r w:rsidRPr="005C2C8B">
              <w:rPr>
                <w:rFonts w:eastAsia="Times New Roman" w:cs="Open Sans"/>
                <w:sz w:val="18"/>
                <w:szCs w:val="16"/>
              </w:rPr>
              <w:t>√</w:t>
            </w:r>
          </w:p>
        </w:tc>
      </w:tr>
      <w:tr w:rsidR="001B0EC2" w:rsidRPr="005C2C8B" w14:paraId="136C3357" w14:textId="77777777" w:rsidTr="009E4AEA">
        <w:trPr>
          <w:trHeight w:val="151"/>
        </w:trPr>
        <w:tc>
          <w:tcPr>
            <w:tcW w:w="732" w:type="pct"/>
            <w:vMerge/>
            <w:tcBorders>
              <w:bottom w:val="nil"/>
            </w:tcBorders>
            <w:shd w:val="clear" w:color="auto" w:fill="F2F2F2" w:themeFill="background1" w:themeFillShade="F2"/>
          </w:tcPr>
          <w:p w14:paraId="641D33EB" w14:textId="77777777" w:rsidR="001B0EC2" w:rsidRPr="005C2C8B" w:rsidRDefault="001B0EC2" w:rsidP="004E7E96">
            <w:pPr>
              <w:spacing w:before="120" w:after="120"/>
              <w:ind w:left="360"/>
              <w:rPr>
                <w:rFonts w:eastAsia="Times New Roman" w:cs="Open Sans"/>
                <w:sz w:val="18"/>
                <w:szCs w:val="16"/>
              </w:rPr>
            </w:pPr>
          </w:p>
        </w:tc>
        <w:tc>
          <w:tcPr>
            <w:tcW w:w="819" w:type="pct"/>
            <w:vMerge/>
            <w:shd w:val="clear" w:color="auto" w:fill="auto"/>
          </w:tcPr>
          <w:p w14:paraId="4F5DB55B" w14:textId="77777777" w:rsidR="001B0EC2" w:rsidRPr="005C2C8B" w:rsidRDefault="001B0EC2" w:rsidP="004E7E96">
            <w:pPr>
              <w:spacing w:before="120" w:after="0"/>
              <w:rPr>
                <w:rFonts w:eastAsia="Times New Roman" w:cs="Open Sans"/>
                <w:sz w:val="18"/>
                <w:szCs w:val="16"/>
              </w:rPr>
            </w:pPr>
          </w:p>
        </w:tc>
        <w:tc>
          <w:tcPr>
            <w:tcW w:w="1028" w:type="pct"/>
            <w:vMerge/>
            <w:shd w:val="clear" w:color="auto" w:fill="auto"/>
          </w:tcPr>
          <w:p w14:paraId="59034EFB" w14:textId="77777777" w:rsidR="001B0EC2" w:rsidRPr="005C2C8B" w:rsidRDefault="001B0EC2" w:rsidP="004E7E96">
            <w:pPr>
              <w:spacing w:before="0" w:after="0"/>
              <w:ind w:left="-37"/>
              <w:contextualSpacing/>
              <w:rPr>
                <w:rFonts w:eastAsia="Times New Roman" w:cs="Open Sans"/>
                <w:sz w:val="18"/>
                <w:szCs w:val="16"/>
              </w:rPr>
            </w:pPr>
          </w:p>
        </w:tc>
        <w:tc>
          <w:tcPr>
            <w:tcW w:w="1145" w:type="pct"/>
            <w:tcBorders>
              <w:bottom w:val="single" w:sz="4" w:space="0" w:color="auto"/>
            </w:tcBorders>
            <w:shd w:val="clear" w:color="auto" w:fill="auto"/>
          </w:tcPr>
          <w:p w14:paraId="6EF9D4BD" w14:textId="77777777" w:rsidR="001B0EC2" w:rsidRPr="005C2C8B" w:rsidRDefault="001B0EC2" w:rsidP="004E7E96">
            <w:pPr>
              <w:spacing w:before="0" w:after="0"/>
              <w:contextualSpacing/>
              <w:rPr>
                <w:rFonts w:eastAsia="Times New Roman" w:cs="Open Sans"/>
                <w:sz w:val="18"/>
                <w:szCs w:val="16"/>
              </w:rPr>
            </w:pPr>
            <w:r>
              <w:rPr>
                <w:rFonts w:eastAsia="Times New Roman" w:cs="Open Sans"/>
                <w:sz w:val="18"/>
                <w:szCs w:val="16"/>
              </w:rPr>
              <w:t xml:space="preserve">1.34 </w:t>
            </w:r>
            <w:r w:rsidRPr="005C2C8B">
              <w:rPr>
                <w:rFonts w:eastAsia="Times New Roman" w:cs="Open Sans"/>
                <w:sz w:val="18"/>
                <w:szCs w:val="16"/>
              </w:rPr>
              <w:t xml:space="preserve">Instances of our court submissions reflected in the final judgment of the matter. </w:t>
            </w:r>
            <w:r w:rsidRPr="005C2C8B">
              <w:rPr>
                <w:rFonts w:eastAsia="Times New Roman" w:cs="Open Sans"/>
                <w:b/>
                <w:bCs/>
                <w:sz w:val="18"/>
                <w:szCs w:val="16"/>
              </w:rPr>
              <w:t>[PBS target]</w:t>
            </w:r>
          </w:p>
        </w:tc>
        <w:tc>
          <w:tcPr>
            <w:tcW w:w="319" w:type="pct"/>
            <w:shd w:val="clear" w:color="auto" w:fill="auto"/>
          </w:tcPr>
          <w:p w14:paraId="01634389" w14:textId="77777777" w:rsidR="001B0EC2" w:rsidRPr="005C2C8B" w:rsidRDefault="001B0EC2" w:rsidP="00872151">
            <w:pPr>
              <w:spacing w:before="0" w:after="0"/>
              <w:ind w:left="-37"/>
              <w:contextualSpacing/>
              <w:jc w:val="center"/>
              <w:rPr>
                <w:rFonts w:eastAsia="Times New Roman" w:cs="Open Sans"/>
                <w:sz w:val="18"/>
                <w:szCs w:val="16"/>
              </w:rPr>
            </w:pPr>
            <w:r w:rsidRPr="005C2C8B">
              <w:rPr>
                <w:rFonts w:eastAsia="Times New Roman" w:cs="Open Sans"/>
                <w:sz w:val="18"/>
                <w:szCs w:val="16"/>
              </w:rPr>
              <w:t>√</w:t>
            </w:r>
          </w:p>
        </w:tc>
        <w:tc>
          <w:tcPr>
            <w:tcW w:w="319" w:type="pct"/>
            <w:shd w:val="clear" w:color="auto" w:fill="auto"/>
          </w:tcPr>
          <w:p w14:paraId="58228F66" w14:textId="77777777" w:rsidR="001B0EC2" w:rsidRPr="005C2C8B" w:rsidRDefault="001B0EC2" w:rsidP="00872151">
            <w:pPr>
              <w:spacing w:before="0" w:after="0"/>
              <w:ind w:left="-37"/>
              <w:contextualSpacing/>
              <w:jc w:val="center"/>
              <w:rPr>
                <w:rFonts w:eastAsia="Times New Roman" w:cs="Open Sans"/>
                <w:sz w:val="18"/>
                <w:szCs w:val="16"/>
              </w:rPr>
            </w:pPr>
            <w:r w:rsidRPr="005C2C8B">
              <w:rPr>
                <w:rFonts w:eastAsia="Times New Roman" w:cs="Open Sans"/>
                <w:sz w:val="18"/>
                <w:szCs w:val="16"/>
              </w:rPr>
              <w:t>√</w:t>
            </w:r>
          </w:p>
        </w:tc>
        <w:tc>
          <w:tcPr>
            <w:tcW w:w="319" w:type="pct"/>
            <w:shd w:val="clear" w:color="auto" w:fill="auto"/>
          </w:tcPr>
          <w:p w14:paraId="40E41179" w14:textId="77777777" w:rsidR="001B0EC2" w:rsidRPr="005C2C8B" w:rsidRDefault="001B0EC2" w:rsidP="00872151">
            <w:pPr>
              <w:spacing w:before="0" w:after="0"/>
              <w:ind w:left="-37"/>
              <w:contextualSpacing/>
              <w:jc w:val="center"/>
              <w:rPr>
                <w:rFonts w:eastAsia="Times New Roman" w:cs="Open Sans"/>
                <w:sz w:val="18"/>
                <w:szCs w:val="16"/>
              </w:rPr>
            </w:pPr>
            <w:r w:rsidRPr="005C2C8B">
              <w:rPr>
                <w:rFonts w:eastAsia="Times New Roman" w:cs="Open Sans"/>
                <w:sz w:val="18"/>
                <w:szCs w:val="16"/>
              </w:rPr>
              <w:t>√</w:t>
            </w:r>
          </w:p>
        </w:tc>
        <w:tc>
          <w:tcPr>
            <w:tcW w:w="319" w:type="pct"/>
            <w:shd w:val="clear" w:color="auto" w:fill="auto"/>
          </w:tcPr>
          <w:p w14:paraId="087F36F6" w14:textId="77777777" w:rsidR="001B0EC2" w:rsidRPr="005C2C8B" w:rsidRDefault="001B0EC2" w:rsidP="00872151">
            <w:pPr>
              <w:spacing w:before="0" w:after="0"/>
              <w:ind w:left="-37"/>
              <w:contextualSpacing/>
              <w:jc w:val="center"/>
              <w:rPr>
                <w:rFonts w:eastAsia="Times New Roman" w:cs="Open Sans"/>
                <w:sz w:val="18"/>
                <w:szCs w:val="16"/>
              </w:rPr>
            </w:pPr>
            <w:r w:rsidRPr="005C2C8B">
              <w:rPr>
                <w:rFonts w:eastAsia="Times New Roman" w:cs="Open Sans"/>
                <w:sz w:val="18"/>
                <w:szCs w:val="16"/>
              </w:rPr>
              <w:t>√</w:t>
            </w:r>
          </w:p>
        </w:tc>
      </w:tr>
      <w:tr w:rsidR="00397499" w:rsidRPr="005C2C8B" w14:paraId="5ECD5378" w14:textId="77777777" w:rsidTr="009E4AEA">
        <w:trPr>
          <w:trHeight w:val="954"/>
        </w:trPr>
        <w:tc>
          <w:tcPr>
            <w:tcW w:w="732" w:type="pct"/>
            <w:vMerge w:val="restart"/>
            <w:tcBorders>
              <w:top w:val="single" w:sz="4" w:space="0" w:color="auto"/>
            </w:tcBorders>
            <w:shd w:val="clear" w:color="auto" w:fill="F2F2F2" w:themeFill="background1" w:themeFillShade="F2"/>
          </w:tcPr>
          <w:p w14:paraId="700EB600" w14:textId="77777777" w:rsidR="00E668BB" w:rsidRPr="005C2C8B" w:rsidRDefault="00E668BB" w:rsidP="004E7E96">
            <w:pPr>
              <w:spacing w:before="120" w:after="120"/>
              <w:rPr>
                <w:rFonts w:eastAsia="Times New Roman" w:cs="Open Sans"/>
                <w:sz w:val="18"/>
                <w:szCs w:val="16"/>
              </w:rPr>
            </w:pPr>
            <w:r w:rsidRPr="005C2C8B">
              <w:rPr>
                <w:rFonts w:eastAsia="Times New Roman" w:cs="Open Sans"/>
                <w:b/>
                <w:bCs/>
                <w:sz w:val="18"/>
                <w:szCs w:val="16"/>
              </w:rPr>
              <w:t>2</w:t>
            </w:r>
            <w:r w:rsidRPr="005C2C8B">
              <w:rPr>
                <w:rFonts w:eastAsia="Times New Roman" w:cs="Open Sans"/>
                <w:sz w:val="18"/>
                <w:szCs w:val="16"/>
              </w:rPr>
              <w:t xml:space="preserve"> More people, communities, and organisations respect and understand human rights</w:t>
            </w:r>
          </w:p>
        </w:tc>
        <w:tc>
          <w:tcPr>
            <w:tcW w:w="819" w:type="pct"/>
            <w:vMerge w:val="restart"/>
            <w:shd w:val="clear" w:color="auto" w:fill="auto"/>
          </w:tcPr>
          <w:p w14:paraId="7F69071F" w14:textId="77777777" w:rsidR="00E668BB" w:rsidRPr="005C2C8B" w:rsidRDefault="00E668BB" w:rsidP="004E7E96">
            <w:pPr>
              <w:spacing w:before="120" w:after="120"/>
              <w:rPr>
                <w:rFonts w:eastAsia="Times New Roman" w:cs="Open Sans"/>
                <w:sz w:val="18"/>
                <w:szCs w:val="16"/>
              </w:rPr>
            </w:pPr>
            <w:r w:rsidRPr="005C2C8B">
              <w:rPr>
                <w:rFonts w:eastAsia="Times New Roman" w:cs="Open Sans"/>
                <w:b/>
                <w:bCs/>
                <w:sz w:val="18"/>
                <w:szCs w:val="16"/>
              </w:rPr>
              <w:t>2.1</w:t>
            </w:r>
            <w:r w:rsidRPr="005C2C8B">
              <w:rPr>
                <w:rFonts w:eastAsia="Times New Roman" w:cs="Open Sans"/>
                <w:sz w:val="18"/>
                <w:szCs w:val="16"/>
              </w:rPr>
              <w:t xml:space="preserve"> Our education activities increase capability among individuals, communities and organisations to promote and protect human rights and address discrimination. </w:t>
            </w:r>
            <w:r w:rsidRPr="005C2C8B">
              <w:rPr>
                <w:rFonts w:eastAsia="Times New Roman" w:cs="Open Sans"/>
                <w:b/>
                <w:bCs/>
                <w:sz w:val="18"/>
                <w:szCs w:val="16"/>
              </w:rPr>
              <w:t>[PBS criterion]</w:t>
            </w:r>
          </w:p>
          <w:p w14:paraId="7B432A77" w14:textId="77777777" w:rsidR="00E668BB" w:rsidRPr="005C2C8B" w:rsidRDefault="00E668BB" w:rsidP="004E7E96">
            <w:pPr>
              <w:spacing w:before="120" w:after="120"/>
              <w:rPr>
                <w:rFonts w:eastAsia="Times New Roman" w:cs="Open Sans"/>
                <w:sz w:val="18"/>
                <w:szCs w:val="16"/>
              </w:rPr>
            </w:pPr>
            <w:r w:rsidRPr="005C2C8B">
              <w:rPr>
                <w:rFonts w:eastAsia="Times New Roman" w:cs="Open Sans"/>
                <w:b/>
                <w:bCs/>
                <w:sz w:val="18"/>
                <w:szCs w:val="16"/>
              </w:rPr>
              <w:t>2.2</w:t>
            </w:r>
            <w:r w:rsidRPr="005C2C8B">
              <w:rPr>
                <w:rFonts w:eastAsia="Times New Roman" w:cs="Open Sans"/>
                <w:sz w:val="18"/>
                <w:szCs w:val="16"/>
              </w:rPr>
              <w:t xml:space="preserve"> Our information resources, services, events and campaigns reach, inform and influence users and audiences. </w:t>
            </w:r>
            <w:r w:rsidRPr="005C2C8B">
              <w:rPr>
                <w:rFonts w:eastAsia="Times New Roman" w:cs="Open Sans"/>
                <w:b/>
                <w:bCs/>
                <w:sz w:val="18"/>
                <w:szCs w:val="16"/>
              </w:rPr>
              <w:t>[PBS criterion]</w:t>
            </w:r>
          </w:p>
        </w:tc>
        <w:tc>
          <w:tcPr>
            <w:tcW w:w="1028" w:type="pct"/>
            <w:vMerge w:val="restart"/>
            <w:shd w:val="clear" w:color="auto" w:fill="auto"/>
          </w:tcPr>
          <w:p w14:paraId="5AC12152" w14:textId="77777777" w:rsidR="00E668BB" w:rsidRPr="005C2C8B" w:rsidRDefault="00E668BB" w:rsidP="004E7E96">
            <w:pPr>
              <w:spacing w:before="0" w:after="0"/>
              <w:ind w:left="-37"/>
              <w:contextualSpacing/>
              <w:rPr>
                <w:rFonts w:eastAsia="Times New Roman" w:cs="Open Sans"/>
                <w:sz w:val="18"/>
                <w:szCs w:val="16"/>
              </w:rPr>
            </w:pPr>
            <w:r w:rsidRPr="005C2C8B">
              <w:rPr>
                <w:rFonts w:eastAsia="Times New Roman" w:cs="Open Sans"/>
                <w:sz w:val="18"/>
                <w:szCs w:val="16"/>
              </w:rPr>
              <w:t xml:space="preserve">Participants in education activities benefit through </w:t>
            </w:r>
            <w:r w:rsidRPr="005C2C8B">
              <w:rPr>
                <w:rFonts w:eastAsia="Times New Roman" w:cs="Open Sans"/>
                <w:iCs/>
                <w:sz w:val="18"/>
                <w:szCs w:val="16"/>
              </w:rPr>
              <w:t>achieving the stated human rights learning and capability objectives</w:t>
            </w:r>
            <w:r w:rsidRPr="005C2C8B">
              <w:rPr>
                <w:rFonts w:eastAsia="Times New Roman" w:cs="Open Sans"/>
                <w:sz w:val="18"/>
                <w:szCs w:val="16"/>
              </w:rPr>
              <w:t>.</w:t>
            </w:r>
          </w:p>
        </w:tc>
        <w:tc>
          <w:tcPr>
            <w:tcW w:w="1145" w:type="pct"/>
            <w:shd w:val="clear" w:color="auto" w:fill="auto"/>
          </w:tcPr>
          <w:p w14:paraId="3E283E00" w14:textId="1ED6B742" w:rsidR="00E668BB" w:rsidRPr="005C2C8B" w:rsidRDefault="00E668BB" w:rsidP="004E7E96">
            <w:pPr>
              <w:spacing w:before="0" w:after="0"/>
              <w:contextualSpacing/>
              <w:rPr>
                <w:rFonts w:eastAsia="Times New Roman" w:cs="Open Sans"/>
                <w:sz w:val="18"/>
                <w:szCs w:val="16"/>
              </w:rPr>
            </w:pPr>
            <w:r>
              <w:rPr>
                <w:rFonts w:eastAsia="Times New Roman" w:cs="Open Sans"/>
                <w:sz w:val="18"/>
                <w:szCs w:val="16"/>
              </w:rPr>
              <w:t>2.11</w:t>
            </w:r>
            <w:r w:rsidR="00806E45">
              <w:rPr>
                <w:rFonts w:eastAsia="Times New Roman" w:cs="Open Sans"/>
                <w:sz w:val="18"/>
                <w:szCs w:val="16"/>
              </w:rPr>
              <w:t xml:space="preserve"> </w:t>
            </w:r>
            <w:r w:rsidRPr="005C2C8B">
              <w:rPr>
                <w:rFonts w:eastAsia="Times New Roman" w:cs="Open Sans"/>
                <w:sz w:val="18"/>
                <w:szCs w:val="16"/>
              </w:rPr>
              <w:t>Most participants in our adult training programs report:</w:t>
            </w:r>
          </w:p>
          <w:p w14:paraId="28DF5F77" w14:textId="77777777" w:rsidR="00E668BB" w:rsidRPr="005C2C8B" w:rsidRDefault="00E668BB" w:rsidP="00F86C27">
            <w:pPr>
              <w:pStyle w:val="ListParagraph"/>
              <w:numPr>
                <w:ilvl w:val="0"/>
                <w:numId w:val="61"/>
              </w:numPr>
              <w:spacing w:before="0" w:after="0"/>
              <w:contextualSpacing/>
              <w:rPr>
                <w:rFonts w:eastAsia="Times New Roman" w:cs="Open Sans"/>
                <w:sz w:val="18"/>
                <w:szCs w:val="16"/>
              </w:rPr>
            </w:pPr>
            <w:r w:rsidRPr="005C2C8B">
              <w:rPr>
                <w:rFonts w:eastAsia="Times New Roman" w:cs="Open Sans"/>
                <w:sz w:val="18"/>
                <w:szCs w:val="16"/>
              </w:rPr>
              <w:t xml:space="preserve">satisfaction with the quality and relevance of the training, </w:t>
            </w:r>
          </w:p>
          <w:p w14:paraId="1C5E2D6D" w14:textId="77777777" w:rsidR="00E668BB" w:rsidRPr="005C2C8B" w:rsidRDefault="00E668BB" w:rsidP="00F86C27">
            <w:pPr>
              <w:pStyle w:val="ListParagraph"/>
              <w:numPr>
                <w:ilvl w:val="0"/>
                <w:numId w:val="61"/>
              </w:numPr>
              <w:spacing w:before="0" w:after="0"/>
              <w:contextualSpacing/>
              <w:rPr>
                <w:rFonts w:eastAsia="Times New Roman" w:cs="Open Sans"/>
                <w:sz w:val="18"/>
                <w:szCs w:val="16"/>
              </w:rPr>
            </w:pPr>
            <w:r w:rsidRPr="005C2C8B">
              <w:rPr>
                <w:rFonts w:eastAsia="Times New Roman" w:cs="Open Sans"/>
                <w:sz w:val="18"/>
                <w:szCs w:val="16"/>
              </w:rPr>
              <w:t>increased</w:t>
            </w:r>
            <w:r w:rsidRPr="005C2C8B">
              <w:rPr>
                <w:rFonts w:eastAsia="Times New Roman" w:cs="Open Sans"/>
                <w:sz w:val="18"/>
                <w:szCs w:val="16"/>
                <w:lang w:val="en"/>
              </w:rPr>
              <w:t xml:space="preserve"> understanding, expertise, reframed attitudes. </w:t>
            </w:r>
            <w:r w:rsidRPr="005C2C8B">
              <w:rPr>
                <w:rFonts w:eastAsia="Times New Roman" w:cs="Open Sans"/>
                <w:b/>
                <w:bCs/>
                <w:sz w:val="18"/>
                <w:szCs w:val="16"/>
              </w:rPr>
              <w:t>[PBS target]</w:t>
            </w:r>
          </w:p>
        </w:tc>
        <w:tc>
          <w:tcPr>
            <w:tcW w:w="319" w:type="pct"/>
            <w:shd w:val="clear" w:color="auto" w:fill="auto"/>
          </w:tcPr>
          <w:p w14:paraId="6401763A" w14:textId="77777777" w:rsidR="00E668BB" w:rsidRPr="005C2C8B" w:rsidRDefault="00E668BB" w:rsidP="00872151">
            <w:pPr>
              <w:spacing w:before="0" w:after="0"/>
              <w:ind w:left="-37"/>
              <w:contextualSpacing/>
              <w:jc w:val="center"/>
              <w:rPr>
                <w:rFonts w:eastAsia="Times New Roman" w:cs="Open Sans"/>
                <w:sz w:val="18"/>
                <w:szCs w:val="16"/>
              </w:rPr>
            </w:pPr>
            <w:r w:rsidRPr="005C2C8B">
              <w:rPr>
                <w:rFonts w:eastAsia="Times New Roman" w:cs="Open Sans"/>
                <w:sz w:val="18"/>
                <w:szCs w:val="16"/>
              </w:rPr>
              <w:t>√</w:t>
            </w:r>
          </w:p>
        </w:tc>
        <w:tc>
          <w:tcPr>
            <w:tcW w:w="319" w:type="pct"/>
            <w:shd w:val="clear" w:color="auto" w:fill="auto"/>
          </w:tcPr>
          <w:p w14:paraId="272181CA" w14:textId="77777777" w:rsidR="00E668BB" w:rsidRPr="005C2C8B" w:rsidRDefault="00E668BB" w:rsidP="00872151">
            <w:pPr>
              <w:spacing w:before="0" w:after="0"/>
              <w:ind w:left="-37"/>
              <w:contextualSpacing/>
              <w:jc w:val="center"/>
              <w:rPr>
                <w:rFonts w:eastAsia="Times New Roman" w:cs="Open Sans"/>
                <w:sz w:val="18"/>
                <w:szCs w:val="16"/>
              </w:rPr>
            </w:pPr>
            <w:r w:rsidRPr="005C2C8B">
              <w:rPr>
                <w:rFonts w:eastAsia="Times New Roman" w:cs="Open Sans"/>
                <w:sz w:val="18"/>
                <w:szCs w:val="16"/>
              </w:rPr>
              <w:t>√</w:t>
            </w:r>
          </w:p>
        </w:tc>
        <w:tc>
          <w:tcPr>
            <w:tcW w:w="319" w:type="pct"/>
            <w:shd w:val="clear" w:color="auto" w:fill="auto"/>
          </w:tcPr>
          <w:p w14:paraId="4B7CD961" w14:textId="77777777" w:rsidR="00E668BB" w:rsidRPr="005C2C8B" w:rsidRDefault="00E668BB" w:rsidP="00872151">
            <w:pPr>
              <w:spacing w:before="0" w:after="0"/>
              <w:ind w:left="-37"/>
              <w:contextualSpacing/>
              <w:jc w:val="center"/>
              <w:rPr>
                <w:rFonts w:eastAsia="Times New Roman" w:cs="Open Sans"/>
                <w:sz w:val="18"/>
                <w:szCs w:val="16"/>
              </w:rPr>
            </w:pPr>
            <w:r w:rsidRPr="005C2C8B">
              <w:rPr>
                <w:rFonts w:eastAsia="Times New Roman" w:cs="Open Sans"/>
                <w:sz w:val="18"/>
                <w:szCs w:val="16"/>
              </w:rPr>
              <w:t>√</w:t>
            </w:r>
          </w:p>
        </w:tc>
        <w:tc>
          <w:tcPr>
            <w:tcW w:w="319" w:type="pct"/>
            <w:shd w:val="clear" w:color="auto" w:fill="auto"/>
          </w:tcPr>
          <w:p w14:paraId="0FAC4485" w14:textId="77777777" w:rsidR="00E668BB" w:rsidRPr="005C2C8B" w:rsidRDefault="00E668BB" w:rsidP="00872151">
            <w:pPr>
              <w:spacing w:before="0" w:after="0"/>
              <w:ind w:left="-37"/>
              <w:contextualSpacing/>
              <w:jc w:val="center"/>
              <w:rPr>
                <w:rFonts w:eastAsia="Times New Roman" w:cs="Open Sans"/>
                <w:sz w:val="18"/>
                <w:szCs w:val="16"/>
              </w:rPr>
            </w:pPr>
            <w:r w:rsidRPr="005C2C8B">
              <w:rPr>
                <w:rFonts w:eastAsia="Times New Roman" w:cs="Open Sans"/>
                <w:sz w:val="18"/>
                <w:szCs w:val="16"/>
              </w:rPr>
              <w:t>√</w:t>
            </w:r>
          </w:p>
        </w:tc>
      </w:tr>
      <w:tr w:rsidR="00397499" w:rsidRPr="005C2C8B" w14:paraId="1C72E0D6" w14:textId="77777777" w:rsidTr="009E4AEA">
        <w:trPr>
          <w:trHeight w:val="549"/>
        </w:trPr>
        <w:tc>
          <w:tcPr>
            <w:tcW w:w="732" w:type="pct"/>
            <w:vMerge/>
            <w:shd w:val="clear" w:color="auto" w:fill="F2F2F2" w:themeFill="background1" w:themeFillShade="F2"/>
          </w:tcPr>
          <w:p w14:paraId="0608026E" w14:textId="77777777" w:rsidR="00E668BB" w:rsidRPr="005C2C8B" w:rsidRDefault="00E668BB" w:rsidP="004E7E96">
            <w:pPr>
              <w:spacing w:before="120" w:after="120"/>
              <w:contextualSpacing/>
              <w:rPr>
                <w:rFonts w:eastAsia="Times New Roman" w:cs="Open Sans"/>
                <w:sz w:val="18"/>
                <w:szCs w:val="16"/>
              </w:rPr>
            </w:pPr>
          </w:p>
        </w:tc>
        <w:tc>
          <w:tcPr>
            <w:tcW w:w="819" w:type="pct"/>
            <w:vMerge/>
            <w:shd w:val="clear" w:color="auto" w:fill="auto"/>
          </w:tcPr>
          <w:p w14:paraId="7C51F5A6" w14:textId="77777777" w:rsidR="00E668BB" w:rsidRPr="005C2C8B" w:rsidRDefault="00E668BB" w:rsidP="004E7E96">
            <w:pPr>
              <w:spacing w:before="120" w:after="120"/>
              <w:rPr>
                <w:rFonts w:eastAsia="Times New Roman" w:cs="Open Sans"/>
                <w:sz w:val="18"/>
                <w:szCs w:val="16"/>
              </w:rPr>
            </w:pPr>
          </w:p>
        </w:tc>
        <w:tc>
          <w:tcPr>
            <w:tcW w:w="1028" w:type="pct"/>
            <w:vMerge/>
            <w:shd w:val="clear" w:color="auto" w:fill="auto"/>
          </w:tcPr>
          <w:p w14:paraId="6F49CA47" w14:textId="77777777" w:rsidR="00E668BB" w:rsidRPr="005C2C8B" w:rsidRDefault="00E668BB" w:rsidP="004E7E96">
            <w:pPr>
              <w:spacing w:before="0" w:after="0"/>
              <w:ind w:left="-37"/>
              <w:contextualSpacing/>
              <w:rPr>
                <w:rFonts w:eastAsia="Times New Roman" w:cs="Open Sans"/>
                <w:sz w:val="18"/>
                <w:szCs w:val="16"/>
              </w:rPr>
            </w:pPr>
          </w:p>
        </w:tc>
        <w:tc>
          <w:tcPr>
            <w:tcW w:w="1145" w:type="pct"/>
            <w:shd w:val="clear" w:color="auto" w:fill="auto"/>
          </w:tcPr>
          <w:p w14:paraId="7CE1F210" w14:textId="77777777" w:rsidR="00E668BB" w:rsidRPr="005C2C8B" w:rsidRDefault="00E668BB" w:rsidP="004E7E96">
            <w:pPr>
              <w:spacing w:before="0" w:after="0"/>
              <w:contextualSpacing/>
              <w:rPr>
                <w:rFonts w:eastAsia="Times New Roman" w:cs="Open Sans"/>
                <w:sz w:val="18"/>
                <w:szCs w:val="16"/>
              </w:rPr>
            </w:pPr>
            <w:r>
              <w:rPr>
                <w:rFonts w:eastAsia="Times New Roman" w:cs="Open Sans"/>
                <w:sz w:val="18"/>
                <w:szCs w:val="16"/>
              </w:rPr>
              <w:t xml:space="preserve">2.12 </w:t>
            </w:r>
            <w:r w:rsidRPr="005C2C8B">
              <w:rPr>
                <w:rFonts w:eastAsia="Times New Roman" w:cs="Open Sans"/>
                <w:sz w:val="18"/>
                <w:szCs w:val="16"/>
              </w:rPr>
              <w:t xml:space="preserve">Instances of organisations working with the Commission to develop human rights education/training activities. </w:t>
            </w:r>
          </w:p>
        </w:tc>
        <w:tc>
          <w:tcPr>
            <w:tcW w:w="319" w:type="pct"/>
            <w:shd w:val="clear" w:color="auto" w:fill="auto"/>
          </w:tcPr>
          <w:p w14:paraId="03103BCA" w14:textId="77777777" w:rsidR="00E668BB" w:rsidRPr="005C2C8B" w:rsidRDefault="00E668BB" w:rsidP="00872151">
            <w:pPr>
              <w:spacing w:before="0" w:after="0"/>
              <w:ind w:left="-37"/>
              <w:contextualSpacing/>
              <w:jc w:val="center"/>
              <w:rPr>
                <w:rFonts w:eastAsia="Times New Roman" w:cs="Open Sans"/>
                <w:sz w:val="18"/>
                <w:szCs w:val="16"/>
              </w:rPr>
            </w:pPr>
            <w:r w:rsidRPr="005C2C8B">
              <w:rPr>
                <w:rFonts w:eastAsia="Times New Roman" w:cs="Open Sans"/>
                <w:sz w:val="18"/>
                <w:szCs w:val="16"/>
              </w:rPr>
              <w:t>√</w:t>
            </w:r>
          </w:p>
        </w:tc>
        <w:tc>
          <w:tcPr>
            <w:tcW w:w="319" w:type="pct"/>
            <w:shd w:val="clear" w:color="auto" w:fill="auto"/>
          </w:tcPr>
          <w:p w14:paraId="20D25E1F" w14:textId="77777777" w:rsidR="00E668BB" w:rsidRPr="005C2C8B" w:rsidRDefault="00E668BB" w:rsidP="00872151">
            <w:pPr>
              <w:spacing w:before="0" w:after="0"/>
              <w:ind w:left="-37"/>
              <w:contextualSpacing/>
              <w:jc w:val="center"/>
              <w:rPr>
                <w:rFonts w:eastAsia="Times New Roman" w:cs="Open Sans"/>
                <w:sz w:val="18"/>
                <w:szCs w:val="16"/>
              </w:rPr>
            </w:pPr>
            <w:r w:rsidRPr="005C2C8B">
              <w:rPr>
                <w:rFonts w:eastAsia="Times New Roman" w:cs="Open Sans"/>
                <w:sz w:val="18"/>
                <w:szCs w:val="16"/>
              </w:rPr>
              <w:t>√</w:t>
            </w:r>
          </w:p>
        </w:tc>
        <w:tc>
          <w:tcPr>
            <w:tcW w:w="319" w:type="pct"/>
            <w:shd w:val="clear" w:color="auto" w:fill="auto"/>
          </w:tcPr>
          <w:p w14:paraId="41718569" w14:textId="77777777" w:rsidR="00E668BB" w:rsidRPr="005C2C8B" w:rsidRDefault="00E668BB" w:rsidP="00872151">
            <w:pPr>
              <w:spacing w:before="0" w:after="0"/>
              <w:ind w:left="-37"/>
              <w:contextualSpacing/>
              <w:jc w:val="center"/>
              <w:rPr>
                <w:rFonts w:eastAsia="Times New Roman" w:cs="Open Sans"/>
                <w:sz w:val="18"/>
                <w:szCs w:val="16"/>
              </w:rPr>
            </w:pPr>
            <w:r w:rsidRPr="005C2C8B">
              <w:rPr>
                <w:rFonts w:eastAsia="Times New Roman" w:cs="Open Sans"/>
                <w:sz w:val="18"/>
                <w:szCs w:val="16"/>
              </w:rPr>
              <w:t>√</w:t>
            </w:r>
          </w:p>
        </w:tc>
        <w:tc>
          <w:tcPr>
            <w:tcW w:w="319" w:type="pct"/>
            <w:shd w:val="clear" w:color="auto" w:fill="auto"/>
          </w:tcPr>
          <w:p w14:paraId="3B17D5D3" w14:textId="77777777" w:rsidR="00E668BB" w:rsidRPr="005C2C8B" w:rsidRDefault="00E668BB" w:rsidP="00872151">
            <w:pPr>
              <w:spacing w:before="0" w:after="0"/>
              <w:ind w:left="-37"/>
              <w:contextualSpacing/>
              <w:jc w:val="center"/>
              <w:rPr>
                <w:rFonts w:eastAsia="Times New Roman" w:cs="Open Sans"/>
                <w:sz w:val="18"/>
                <w:szCs w:val="16"/>
              </w:rPr>
            </w:pPr>
            <w:r w:rsidRPr="005C2C8B">
              <w:rPr>
                <w:rFonts w:eastAsia="Times New Roman" w:cs="Open Sans"/>
                <w:sz w:val="18"/>
                <w:szCs w:val="16"/>
              </w:rPr>
              <w:t>√</w:t>
            </w:r>
          </w:p>
        </w:tc>
      </w:tr>
      <w:tr w:rsidR="00397499" w:rsidRPr="005C2C8B" w14:paraId="7BEF71B3" w14:textId="77777777" w:rsidTr="009E4AEA">
        <w:trPr>
          <w:trHeight w:val="841"/>
        </w:trPr>
        <w:tc>
          <w:tcPr>
            <w:tcW w:w="732" w:type="pct"/>
            <w:vMerge/>
            <w:shd w:val="clear" w:color="auto" w:fill="F2F2F2" w:themeFill="background1" w:themeFillShade="F2"/>
          </w:tcPr>
          <w:p w14:paraId="7E283BC5" w14:textId="77777777" w:rsidR="00E668BB" w:rsidRPr="005C2C8B" w:rsidRDefault="00E668BB" w:rsidP="004E7E96">
            <w:pPr>
              <w:spacing w:before="120" w:after="120"/>
              <w:contextualSpacing/>
              <w:rPr>
                <w:rFonts w:eastAsia="Times New Roman" w:cs="Open Sans"/>
                <w:sz w:val="18"/>
                <w:szCs w:val="16"/>
              </w:rPr>
            </w:pPr>
          </w:p>
        </w:tc>
        <w:tc>
          <w:tcPr>
            <w:tcW w:w="819" w:type="pct"/>
            <w:vMerge/>
            <w:shd w:val="clear" w:color="auto" w:fill="auto"/>
          </w:tcPr>
          <w:p w14:paraId="6889E016" w14:textId="77777777" w:rsidR="00E668BB" w:rsidRPr="005C2C8B" w:rsidRDefault="00E668BB" w:rsidP="004E7E96">
            <w:pPr>
              <w:spacing w:before="120" w:after="120"/>
              <w:rPr>
                <w:rFonts w:eastAsia="Times New Roman" w:cs="Open Sans"/>
                <w:sz w:val="18"/>
                <w:szCs w:val="16"/>
              </w:rPr>
            </w:pPr>
          </w:p>
        </w:tc>
        <w:tc>
          <w:tcPr>
            <w:tcW w:w="1028" w:type="pct"/>
            <w:vMerge w:val="restart"/>
            <w:shd w:val="clear" w:color="auto" w:fill="auto"/>
          </w:tcPr>
          <w:p w14:paraId="0C669F03" w14:textId="77777777" w:rsidR="00E668BB" w:rsidRPr="005C2C8B" w:rsidRDefault="00E668BB" w:rsidP="004E7E96">
            <w:pPr>
              <w:spacing w:before="0" w:after="0"/>
              <w:contextualSpacing/>
              <w:rPr>
                <w:rFonts w:eastAsia="Times New Roman" w:cs="Open Sans"/>
                <w:sz w:val="18"/>
                <w:szCs w:val="16"/>
              </w:rPr>
            </w:pPr>
            <w:r w:rsidRPr="005C2C8B">
              <w:rPr>
                <w:rFonts w:eastAsia="Times New Roman" w:cs="Open Sans"/>
                <w:sz w:val="18"/>
                <w:szCs w:val="16"/>
                <w:lang w:val="en-US"/>
              </w:rPr>
              <w:t>Target audiences</w:t>
            </w:r>
            <w:r w:rsidRPr="005C2C8B">
              <w:rPr>
                <w:rFonts w:eastAsia="Times New Roman" w:cs="Open Sans"/>
                <w:sz w:val="18"/>
                <w:szCs w:val="16"/>
              </w:rPr>
              <w:t xml:space="preserve"> benefit from our information resources, services, campaigns and events.</w:t>
            </w:r>
          </w:p>
        </w:tc>
        <w:tc>
          <w:tcPr>
            <w:tcW w:w="1145" w:type="pct"/>
            <w:shd w:val="clear" w:color="auto" w:fill="auto"/>
          </w:tcPr>
          <w:p w14:paraId="57EEE299" w14:textId="176F2B24" w:rsidR="00E668BB" w:rsidRPr="005C2C8B" w:rsidRDefault="00E668BB" w:rsidP="004E7E96">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autoSpaceDE w:val="0"/>
              <w:autoSpaceDN w:val="0"/>
              <w:adjustRightInd w:val="0"/>
              <w:spacing w:before="0" w:after="0"/>
              <w:rPr>
                <w:rFonts w:eastAsia="Times New Roman" w:cs="Open Sans"/>
                <w:sz w:val="18"/>
                <w:szCs w:val="16"/>
                <w:lang w:val="en-US"/>
              </w:rPr>
            </w:pPr>
            <w:r>
              <w:rPr>
                <w:rFonts w:eastAsia="Times New Roman" w:cs="Open Sans"/>
                <w:sz w:val="18"/>
                <w:szCs w:val="16"/>
                <w:lang w:val="en-US"/>
              </w:rPr>
              <w:t>2.21</w:t>
            </w:r>
            <w:r w:rsidR="00806E45">
              <w:rPr>
                <w:rFonts w:eastAsia="Times New Roman" w:cs="Open Sans"/>
                <w:sz w:val="18"/>
                <w:szCs w:val="16"/>
                <w:lang w:val="en-US"/>
              </w:rPr>
              <w:t xml:space="preserve"> </w:t>
            </w:r>
            <w:r w:rsidRPr="005C2C8B">
              <w:rPr>
                <w:rFonts w:eastAsia="Times New Roman" w:cs="Open Sans"/>
                <w:sz w:val="18"/>
                <w:szCs w:val="16"/>
                <w:lang w:val="en-US"/>
              </w:rPr>
              <w:t xml:space="preserve">Targeted audiences are reached, access our information resources and services, and participate in our events and campaigns. </w:t>
            </w:r>
            <w:r w:rsidRPr="00806E45">
              <w:rPr>
                <w:rFonts w:eastAsia="Times New Roman" w:cs="Open Sans"/>
                <w:sz w:val="18"/>
                <w:szCs w:val="16"/>
                <w:lang w:val="en-US"/>
              </w:rPr>
              <w:t>Demonstrated by:</w:t>
            </w:r>
          </w:p>
          <w:p w14:paraId="0277DD61" w14:textId="77777777" w:rsidR="00E668BB" w:rsidRPr="005C2C8B" w:rsidRDefault="00E668BB" w:rsidP="00F86C27">
            <w:pPr>
              <w:pStyle w:val="ListParagraph"/>
              <w:numPr>
                <w:ilvl w:val="0"/>
                <w:numId w:val="62"/>
              </w:numPr>
              <w:spacing w:before="0" w:after="0"/>
              <w:contextualSpacing/>
              <w:rPr>
                <w:rFonts w:eastAsia="Times New Roman" w:cs="Open Sans"/>
                <w:sz w:val="18"/>
                <w:szCs w:val="16"/>
              </w:rPr>
            </w:pPr>
            <w:r w:rsidRPr="005C2C8B">
              <w:rPr>
                <w:rFonts w:eastAsia="Times New Roman" w:cs="Open Sans"/>
                <w:sz w:val="18"/>
                <w:szCs w:val="16"/>
                <w:lang w:val="en-US"/>
              </w:rPr>
              <w:t>digital engagement analytics exceeding the previous year’s benchmark by 5%,</w:t>
            </w:r>
          </w:p>
          <w:p w14:paraId="4B7484E4" w14:textId="77777777" w:rsidR="00E668BB" w:rsidRPr="005C2C8B" w:rsidRDefault="00E668BB" w:rsidP="00F86C27">
            <w:pPr>
              <w:pStyle w:val="ListParagraph"/>
              <w:numPr>
                <w:ilvl w:val="0"/>
                <w:numId w:val="62"/>
              </w:numPr>
              <w:spacing w:before="0" w:after="0"/>
              <w:contextualSpacing/>
              <w:rPr>
                <w:rFonts w:eastAsia="Times New Roman" w:cs="Open Sans"/>
                <w:sz w:val="18"/>
                <w:szCs w:val="16"/>
              </w:rPr>
            </w:pPr>
            <w:r w:rsidRPr="005C2C8B">
              <w:rPr>
                <w:rFonts w:eastAsia="Times New Roman" w:cs="Open Sans"/>
                <w:sz w:val="18"/>
                <w:szCs w:val="16"/>
                <w:lang w:val="en-US"/>
              </w:rPr>
              <w:t>high rates of users report them engaging and relevant.</w:t>
            </w:r>
            <w:r w:rsidRPr="005C2C8B">
              <w:rPr>
                <w:rFonts w:eastAsia="Times New Roman" w:cs="Open Sans"/>
                <w:sz w:val="18"/>
                <w:szCs w:val="16"/>
              </w:rPr>
              <w:t xml:space="preserve"> </w:t>
            </w:r>
            <w:r w:rsidRPr="005C2C8B">
              <w:rPr>
                <w:rFonts w:eastAsia="Times New Roman" w:cs="Open Sans"/>
                <w:b/>
                <w:bCs/>
                <w:sz w:val="18"/>
                <w:szCs w:val="16"/>
              </w:rPr>
              <w:t>[PBS target]</w:t>
            </w:r>
          </w:p>
        </w:tc>
        <w:tc>
          <w:tcPr>
            <w:tcW w:w="319" w:type="pct"/>
            <w:shd w:val="clear" w:color="auto" w:fill="auto"/>
          </w:tcPr>
          <w:p w14:paraId="501AF094" w14:textId="77777777" w:rsidR="00E668BB" w:rsidRPr="005C2C8B" w:rsidRDefault="00E668BB" w:rsidP="00872151">
            <w:pPr>
              <w:spacing w:before="0" w:after="0"/>
              <w:contextualSpacing/>
              <w:jc w:val="center"/>
              <w:rPr>
                <w:rFonts w:eastAsia="Times New Roman" w:cs="Open Sans"/>
                <w:sz w:val="18"/>
                <w:szCs w:val="16"/>
              </w:rPr>
            </w:pPr>
            <w:r w:rsidRPr="005C2C8B">
              <w:rPr>
                <w:rFonts w:eastAsia="Times New Roman" w:cs="Open Sans"/>
                <w:sz w:val="18"/>
                <w:szCs w:val="16"/>
              </w:rPr>
              <w:t>√</w:t>
            </w:r>
          </w:p>
        </w:tc>
        <w:tc>
          <w:tcPr>
            <w:tcW w:w="319" w:type="pct"/>
            <w:shd w:val="clear" w:color="auto" w:fill="auto"/>
          </w:tcPr>
          <w:p w14:paraId="348C2EC4" w14:textId="77777777" w:rsidR="00E668BB" w:rsidRPr="005C2C8B" w:rsidRDefault="00E668BB" w:rsidP="00872151">
            <w:pPr>
              <w:spacing w:before="0" w:after="0"/>
              <w:contextualSpacing/>
              <w:jc w:val="center"/>
              <w:rPr>
                <w:rFonts w:eastAsia="Times New Roman" w:cs="Open Sans"/>
                <w:sz w:val="18"/>
                <w:szCs w:val="16"/>
              </w:rPr>
            </w:pPr>
            <w:r w:rsidRPr="005C2C8B">
              <w:rPr>
                <w:rFonts w:eastAsia="Times New Roman" w:cs="Open Sans"/>
                <w:sz w:val="18"/>
                <w:szCs w:val="16"/>
              </w:rPr>
              <w:t>√</w:t>
            </w:r>
          </w:p>
        </w:tc>
        <w:tc>
          <w:tcPr>
            <w:tcW w:w="319" w:type="pct"/>
            <w:shd w:val="clear" w:color="auto" w:fill="auto"/>
          </w:tcPr>
          <w:p w14:paraId="00EAD63F" w14:textId="77777777" w:rsidR="00E668BB" w:rsidRPr="005C2C8B" w:rsidRDefault="00E668BB" w:rsidP="00872151">
            <w:pPr>
              <w:spacing w:before="0" w:after="0"/>
              <w:contextualSpacing/>
              <w:jc w:val="center"/>
              <w:rPr>
                <w:rFonts w:eastAsia="Times New Roman" w:cs="Open Sans"/>
                <w:sz w:val="18"/>
                <w:szCs w:val="16"/>
              </w:rPr>
            </w:pPr>
            <w:r w:rsidRPr="005C2C8B">
              <w:rPr>
                <w:rFonts w:eastAsia="Times New Roman" w:cs="Open Sans"/>
                <w:sz w:val="18"/>
                <w:szCs w:val="16"/>
              </w:rPr>
              <w:t>√</w:t>
            </w:r>
          </w:p>
        </w:tc>
        <w:tc>
          <w:tcPr>
            <w:tcW w:w="319" w:type="pct"/>
            <w:shd w:val="clear" w:color="auto" w:fill="auto"/>
          </w:tcPr>
          <w:p w14:paraId="4C29D579" w14:textId="77777777" w:rsidR="00E668BB" w:rsidRPr="005C2C8B" w:rsidRDefault="00E668BB" w:rsidP="00872151">
            <w:pPr>
              <w:spacing w:before="0" w:after="0"/>
              <w:contextualSpacing/>
              <w:jc w:val="center"/>
              <w:rPr>
                <w:rFonts w:eastAsia="Times New Roman" w:cs="Open Sans"/>
                <w:sz w:val="18"/>
                <w:szCs w:val="16"/>
              </w:rPr>
            </w:pPr>
            <w:r w:rsidRPr="005C2C8B">
              <w:rPr>
                <w:rFonts w:eastAsia="Times New Roman" w:cs="Open Sans"/>
                <w:sz w:val="18"/>
                <w:szCs w:val="16"/>
              </w:rPr>
              <w:t>√</w:t>
            </w:r>
          </w:p>
        </w:tc>
      </w:tr>
      <w:tr w:rsidR="00397499" w:rsidRPr="005C2C8B" w14:paraId="0D120D95" w14:textId="77777777" w:rsidTr="009E4AEA">
        <w:trPr>
          <w:trHeight w:val="820"/>
        </w:trPr>
        <w:tc>
          <w:tcPr>
            <w:tcW w:w="732" w:type="pct"/>
            <w:vMerge/>
            <w:shd w:val="clear" w:color="auto" w:fill="F2F2F2" w:themeFill="background1" w:themeFillShade="F2"/>
          </w:tcPr>
          <w:p w14:paraId="2BE9D72A" w14:textId="77777777" w:rsidR="00E668BB" w:rsidRPr="005C2C8B" w:rsidRDefault="00E668BB" w:rsidP="004E7E96">
            <w:pPr>
              <w:spacing w:before="120" w:after="120"/>
              <w:contextualSpacing/>
              <w:rPr>
                <w:rFonts w:eastAsia="Times New Roman" w:cs="Open Sans"/>
                <w:sz w:val="18"/>
                <w:szCs w:val="16"/>
              </w:rPr>
            </w:pPr>
          </w:p>
        </w:tc>
        <w:tc>
          <w:tcPr>
            <w:tcW w:w="819" w:type="pct"/>
            <w:vMerge/>
            <w:shd w:val="clear" w:color="auto" w:fill="auto"/>
          </w:tcPr>
          <w:p w14:paraId="44F038E7" w14:textId="77777777" w:rsidR="00E668BB" w:rsidRPr="005C2C8B" w:rsidRDefault="00E668BB" w:rsidP="004E7E96">
            <w:pPr>
              <w:spacing w:before="120" w:after="120"/>
              <w:rPr>
                <w:rFonts w:eastAsia="Times New Roman" w:cs="Open Sans"/>
                <w:sz w:val="18"/>
                <w:szCs w:val="16"/>
              </w:rPr>
            </w:pPr>
          </w:p>
        </w:tc>
        <w:tc>
          <w:tcPr>
            <w:tcW w:w="1028" w:type="pct"/>
            <w:vMerge/>
            <w:shd w:val="clear" w:color="auto" w:fill="auto"/>
          </w:tcPr>
          <w:p w14:paraId="4EC3DD2B" w14:textId="77777777" w:rsidR="00E668BB" w:rsidRPr="005C2C8B" w:rsidRDefault="00E668BB" w:rsidP="004E7E96">
            <w:pPr>
              <w:spacing w:before="0" w:after="0"/>
              <w:contextualSpacing/>
              <w:rPr>
                <w:rFonts w:eastAsia="Times New Roman" w:cs="Open Sans"/>
                <w:sz w:val="18"/>
                <w:szCs w:val="16"/>
              </w:rPr>
            </w:pPr>
          </w:p>
        </w:tc>
        <w:tc>
          <w:tcPr>
            <w:tcW w:w="1145" w:type="pct"/>
            <w:shd w:val="clear" w:color="auto" w:fill="auto"/>
          </w:tcPr>
          <w:p w14:paraId="4B08A000" w14:textId="77777777" w:rsidR="00E668BB" w:rsidRPr="005C2C8B" w:rsidRDefault="00E668BB" w:rsidP="004E7E96">
            <w:pPr>
              <w:spacing w:before="0" w:after="0"/>
              <w:contextualSpacing/>
              <w:rPr>
                <w:rFonts w:eastAsia="Times New Roman" w:cs="Open Sans"/>
                <w:sz w:val="18"/>
                <w:szCs w:val="16"/>
              </w:rPr>
            </w:pPr>
            <w:r>
              <w:rPr>
                <w:rFonts w:eastAsia="Times New Roman" w:cs="Open Sans"/>
                <w:sz w:val="18"/>
                <w:szCs w:val="16"/>
              </w:rPr>
              <w:t xml:space="preserve">2.22 </w:t>
            </w:r>
            <w:r w:rsidRPr="005C2C8B">
              <w:rPr>
                <w:rFonts w:eastAsia="Times New Roman" w:cs="Open Sans"/>
                <w:sz w:val="18"/>
                <w:szCs w:val="16"/>
              </w:rPr>
              <w:t>Instances of legal information, resources, guidelines and exemption processes helping employers and organisations to comply with Australian discrimination and human rights law.</w:t>
            </w:r>
          </w:p>
        </w:tc>
        <w:tc>
          <w:tcPr>
            <w:tcW w:w="319" w:type="pct"/>
            <w:shd w:val="clear" w:color="auto" w:fill="auto"/>
          </w:tcPr>
          <w:p w14:paraId="24EEF0A0" w14:textId="77777777" w:rsidR="00E668BB" w:rsidRPr="005C2C8B" w:rsidRDefault="00E668BB" w:rsidP="00872151">
            <w:pPr>
              <w:spacing w:before="0" w:after="0"/>
              <w:contextualSpacing/>
              <w:jc w:val="center"/>
              <w:rPr>
                <w:rFonts w:eastAsia="Times New Roman" w:cs="Open Sans"/>
                <w:sz w:val="18"/>
                <w:szCs w:val="16"/>
              </w:rPr>
            </w:pPr>
            <w:r w:rsidRPr="005C2C8B">
              <w:rPr>
                <w:rFonts w:eastAsia="Times New Roman" w:cs="Open Sans"/>
                <w:sz w:val="18"/>
                <w:szCs w:val="16"/>
              </w:rPr>
              <w:t>√</w:t>
            </w:r>
          </w:p>
        </w:tc>
        <w:tc>
          <w:tcPr>
            <w:tcW w:w="319" w:type="pct"/>
            <w:shd w:val="clear" w:color="auto" w:fill="auto"/>
          </w:tcPr>
          <w:p w14:paraId="7D91EEAE" w14:textId="77777777" w:rsidR="00E668BB" w:rsidRPr="005C2C8B" w:rsidRDefault="00E668BB" w:rsidP="00872151">
            <w:pPr>
              <w:spacing w:before="0" w:after="0"/>
              <w:contextualSpacing/>
              <w:jc w:val="center"/>
              <w:rPr>
                <w:rFonts w:eastAsia="Times New Roman" w:cs="Open Sans"/>
                <w:sz w:val="18"/>
                <w:szCs w:val="16"/>
              </w:rPr>
            </w:pPr>
            <w:r w:rsidRPr="005C2C8B">
              <w:rPr>
                <w:rFonts w:eastAsia="Times New Roman" w:cs="Open Sans"/>
                <w:sz w:val="18"/>
                <w:szCs w:val="16"/>
              </w:rPr>
              <w:t>√</w:t>
            </w:r>
          </w:p>
        </w:tc>
        <w:tc>
          <w:tcPr>
            <w:tcW w:w="319" w:type="pct"/>
            <w:shd w:val="clear" w:color="auto" w:fill="auto"/>
          </w:tcPr>
          <w:p w14:paraId="627E9121" w14:textId="77777777" w:rsidR="00E668BB" w:rsidRPr="005C2C8B" w:rsidRDefault="00E668BB" w:rsidP="00872151">
            <w:pPr>
              <w:spacing w:before="0" w:after="0"/>
              <w:contextualSpacing/>
              <w:jc w:val="center"/>
              <w:rPr>
                <w:rFonts w:eastAsia="Times New Roman" w:cs="Open Sans"/>
                <w:sz w:val="18"/>
                <w:szCs w:val="16"/>
              </w:rPr>
            </w:pPr>
            <w:r w:rsidRPr="005C2C8B">
              <w:rPr>
                <w:rFonts w:eastAsia="Times New Roman" w:cs="Open Sans"/>
                <w:sz w:val="18"/>
                <w:szCs w:val="16"/>
              </w:rPr>
              <w:t>√</w:t>
            </w:r>
          </w:p>
        </w:tc>
        <w:tc>
          <w:tcPr>
            <w:tcW w:w="319" w:type="pct"/>
            <w:shd w:val="clear" w:color="auto" w:fill="auto"/>
          </w:tcPr>
          <w:p w14:paraId="2C928C03" w14:textId="77777777" w:rsidR="00E668BB" w:rsidRPr="005C2C8B" w:rsidRDefault="00E668BB" w:rsidP="00872151">
            <w:pPr>
              <w:spacing w:before="0" w:after="0"/>
              <w:contextualSpacing/>
              <w:jc w:val="center"/>
              <w:rPr>
                <w:rFonts w:eastAsia="Times New Roman" w:cs="Open Sans"/>
                <w:sz w:val="18"/>
                <w:szCs w:val="16"/>
              </w:rPr>
            </w:pPr>
            <w:r w:rsidRPr="005C2C8B">
              <w:rPr>
                <w:rFonts w:eastAsia="Times New Roman" w:cs="Open Sans"/>
                <w:sz w:val="18"/>
                <w:szCs w:val="16"/>
              </w:rPr>
              <w:t>√</w:t>
            </w:r>
          </w:p>
        </w:tc>
      </w:tr>
      <w:tr w:rsidR="00397499" w:rsidRPr="005C2C8B" w14:paraId="30EF431E" w14:textId="77777777" w:rsidTr="009E4AEA">
        <w:trPr>
          <w:trHeight w:val="327"/>
        </w:trPr>
        <w:tc>
          <w:tcPr>
            <w:tcW w:w="732" w:type="pct"/>
            <w:vMerge w:val="restart"/>
            <w:shd w:val="clear" w:color="auto" w:fill="F2F2F2" w:themeFill="background1" w:themeFillShade="F2"/>
          </w:tcPr>
          <w:p w14:paraId="44851A46" w14:textId="77777777" w:rsidR="00E668BB" w:rsidRPr="005C2C8B" w:rsidRDefault="00E668BB" w:rsidP="004E7E96">
            <w:pPr>
              <w:spacing w:after="120"/>
              <w:rPr>
                <w:rFonts w:eastAsia="Times New Roman" w:cs="Open Sans"/>
                <w:sz w:val="18"/>
                <w:szCs w:val="16"/>
              </w:rPr>
            </w:pPr>
            <w:bookmarkStart w:id="266" w:name="_Hlk14167822"/>
            <w:r w:rsidRPr="005C2C8B">
              <w:rPr>
                <w:rFonts w:eastAsia="Times New Roman" w:cs="Open Sans"/>
                <w:b/>
                <w:bCs/>
                <w:sz w:val="18"/>
                <w:szCs w:val="16"/>
              </w:rPr>
              <w:t>3</w:t>
            </w:r>
            <w:r w:rsidRPr="005C2C8B">
              <w:rPr>
                <w:rFonts w:eastAsia="Times New Roman" w:cs="Open Sans"/>
                <w:sz w:val="18"/>
                <w:szCs w:val="16"/>
              </w:rPr>
              <w:t xml:space="preserve"> More people, communities, and organisations take action to respect protect and promote human rights in their own contexts</w:t>
            </w:r>
          </w:p>
        </w:tc>
        <w:tc>
          <w:tcPr>
            <w:tcW w:w="819" w:type="pct"/>
            <w:shd w:val="clear" w:color="auto" w:fill="auto"/>
          </w:tcPr>
          <w:p w14:paraId="414DC42D" w14:textId="77777777" w:rsidR="00E668BB" w:rsidRPr="005C2C8B" w:rsidRDefault="00E668BB" w:rsidP="004E7E96">
            <w:pPr>
              <w:spacing w:before="120" w:after="0"/>
              <w:rPr>
                <w:rFonts w:eastAsia="Times New Roman" w:cs="Open Sans"/>
                <w:sz w:val="18"/>
                <w:szCs w:val="16"/>
              </w:rPr>
            </w:pPr>
            <w:r w:rsidRPr="005C2C8B">
              <w:rPr>
                <w:rFonts w:eastAsia="Times New Roman" w:cs="Open Sans"/>
                <w:b/>
                <w:bCs/>
                <w:sz w:val="18"/>
                <w:szCs w:val="16"/>
              </w:rPr>
              <w:t>3.1</w:t>
            </w:r>
            <w:r w:rsidRPr="005C2C8B">
              <w:rPr>
                <w:rFonts w:eastAsia="Times New Roman" w:cs="Open Sans"/>
                <w:sz w:val="18"/>
                <w:szCs w:val="16"/>
              </w:rPr>
              <w:t xml:space="preserve"> Our activities increase the capacity of vulnerable groups, communities and their advocates to understand and advocate for their rights. </w:t>
            </w:r>
            <w:r w:rsidRPr="005C2C8B">
              <w:rPr>
                <w:rFonts w:eastAsia="Times New Roman" w:cs="Open Sans"/>
                <w:b/>
                <w:bCs/>
                <w:sz w:val="18"/>
                <w:szCs w:val="16"/>
              </w:rPr>
              <w:t>[PBS criterion]</w:t>
            </w:r>
          </w:p>
        </w:tc>
        <w:tc>
          <w:tcPr>
            <w:tcW w:w="1028" w:type="pct"/>
            <w:shd w:val="clear" w:color="auto" w:fill="auto"/>
          </w:tcPr>
          <w:p w14:paraId="5F6BB688" w14:textId="77777777" w:rsidR="00E668BB" w:rsidRPr="005C2C8B" w:rsidRDefault="00E668BB" w:rsidP="004E7E96">
            <w:pPr>
              <w:spacing w:before="0" w:after="0"/>
              <w:contextualSpacing/>
              <w:rPr>
                <w:rFonts w:eastAsia="Times New Roman" w:cs="Open Sans"/>
                <w:sz w:val="18"/>
                <w:szCs w:val="16"/>
              </w:rPr>
            </w:pPr>
            <w:r w:rsidRPr="005C2C8B">
              <w:rPr>
                <w:rFonts w:eastAsia="Times New Roman" w:cs="Open Sans"/>
                <w:sz w:val="18"/>
                <w:szCs w:val="16"/>
              </w:rPr>
              <w:t>Participants and stakeholders, in our consultations, research and education and informing activities experience participation, empowerment and benefit.</w:t>
            </w:r>
          </w:p>
        </w:tc>
        <w:tc>
          <w:tcPr>
            <w:tcW w:w="1145" w:type="pct"/>
            <w:shd w:val="clear" w:color="auto" w:fill="auto"/>
          </w:tcPr>
          <w:p w14:paraId="4246647C" w14:textId="56E95E79" w:rsidR="00E668BB" w:rsidRPr="005C2C8B" w:rsidRDefault="00E668BB" w:rsidP="004E7E96">
            <w:pPr>
              <w:spacing w:before="0" w:after="0"/>
              <w:contextualSpacing/>
              <w:rPr>
                <w:rFonts w:eastAsia="Times New Roman" w:cs="Open Sans"/>
                <w:sz w:val="18"/>
                <w:szCs w:val="16"/>
              </w:rPr>
            </w:pPr>
            <w:r>
              <w:rPr>
                <w:rFonts w:eastAsia="Times New Roman" w:cs="Open Sans"/>
                <w:sz w:val="18"/>
                <w:szCs w:val="16"/>
              </w:rPr>
              <w:t>3.1</w:t>
            </w:r>
            <w:r w:rsidR="00A77201">
              <w:rPr>
                <w:rFonts w:eastAsia="Times New Roman" w:cs="Open Sans"/>
                <w:sz w:val="18"/>
                <w:szCs w:val="16"/>
              </w:rPr>
              <w:t>1</w:t>
            </w:r>
            <w:r>
              <w:rPr>
                <w:rFonts w:eastAsia="Times New Roman" w:cs="Open Sans"/>
                <w:sz w:val="18"/>
                <w:szCs w:val="16"/>
              </w:rPr>
              <w:t xml:space="preserve"> </w:t>
            </w:r>
            <w:r w:rsidRPr="005C2C8B">
              <w:rPr>
                <w:rFonts w:eastAsia="Times New Roman" w:cs="Open Sans"/>
                <w:sz w:val="18"/>
                <w:szCs w:val="16"/>
              </w:rPr>
              <w:t>Instances of participants/community stakeholders reporting:</w:t>
            </w:r>
          </w:p>
          <w:p w14:paraId="2189C429" w14:textId="77777777" w:rsidR="00E668BB" w:rsidRPr="005C2C8B" w:rsidRDefault="00E668BB" w:rsidP="00F86C27">
            <w:pPr>
              <w:pStyle w:val="ListParagraph"/>
              <w:numPr>
                <w:ilvl w:val="0"/>
                <w:numId w:val="63"/>
              </w:numPr>
              <w:spacing w:before="0" w:after="0"/>
              <w:contextualSpacing/>
              <w:rPr>
                <w:rFonts w:eastAsia="Times New Roman" w:cs="Open Sans"/>
                <w:sz w:val="18"/>
                <w:szCs w:val="16"/>
              </w:rPr>
            </w:pPr>
            <w:r w:rsidRPr="005C2C8B">
              <w:rPr>
                <w:rFonts w:eastAsia="Times New Roman" w:cs="Open Sans"/>
                <w:sz w:val="18"/>
                <w:szCs w:val="16"/>
              </w:rPr>
              <w:t>robust processes that facilitate their access and participation</w:t>
            </w:r>
          </w:p>
          <w:p w14:paraId="3D372DF0" w14:textId="77777777" w:rsidR="00E668BB" w:rsidRPr="005C2C8B" w:rsidRDefault="00E668BB" w:rsidP="00F86C27">
            <w:pPr>
              <w:pStyle w:val="ListParagraph"/>
              <w:numPr>
                <w:ilvl w:val="0"/>
                <w:numId w:val="63"/>
              </w:numPr>
              <w:spacing w:before="0" w:after="0"/>
              <w:contextualSpacing/>
              <w:rPr>
                <w:rFonts w:eastAsia="Times New Roman" w:cs="Open Sans"/>
                <w:sz w:val="18"/>
                <w:szCs w:val="16"/>
              </w:rPr>
            </w:pPr>
            <w:r w:rsidRPr="005C2C8B">
              <w:rPr>
                <w:rFonts w:eastAsia="Times New Roman" w:cs="Open Sans"/>
                <w:sz w:val="18"/>
                <w:szCs w:val="16"/>
              </w:rPr>
              <w:t xml:space="preserve">experiences of meaningful participation that are beneficial and empowering. </w:t>
            </w:r>
            <w:r w:rsidRPr="005C2C8B">
              <w:rPr>
                <w:rFonts w:eastAsia="Times New Roman" w:cs="Open Sans"/>
                <w:b/>
                <w:bCs/>
                <w:sz w:val="18"/>
                <w:szCs w:val="16"/>
              </w:rPr>
              <w:t>[PBS target]</w:t>
            </w:r>
          </w:p>
        </w:tc>
        <w:tc>
          <w:tcPr>
            <w:tcW w:w="319" w:type="pct"/>
            <w:shd w:val="clear" w:color="auto" w:fill="auto"/>
          </w:tcPr>
          <w:p w14:paraId="08EA3040" w14:textId="77777777" w:rsidR="00E668BB" w:rsidRPr="005C2C8B" w:rsidRDefault="00E668BB" w:rsidP="00872151">
            <w:pPr>
              <w:spacing w:before="0" w:after="0"/>
              <w:contextualSpacing/>
              <w:jc w:val="center"/>
              <w:rPr>
                <w:rFonts w:eastAsia="Times New Roman" w:cs="Open Sans"/>
                <w:sz w:val="18"/>
                <w:szCs w:val="16"/>
              </w:rPr>
            </w:pPr>
            <w:r w:rsidRPr="005C2C8B">
              <w:rPr>
                <w:rFonts w:eastAsia="Times New Roman" w:cs="Open Sans"/>
                <w:sz w:val="18"/>
                <w:szCs w:val="16"/>
              </w:rPr>
              <w:t>√</w:t>
            </w:r>
          </w:p>
        </w:tc>
        <w:tc>
          <w:tcPr>
            <w:tcW w:w="319" w:type="pct"/>
            <w:shd w:val="clear" w:color="auto" w:fill="auto"/>
          </w:tcPr>
          <w:p w14:paraId="1B49B57C" w14:textId="77777777" w:rsidR="00E668BB" w:rsidRPr="005C2C8B" w:rsidRDefault="00E668BB" w:rsidP="00872151">
            <w:pPr>
              <w:spacing w:before="0" w:after="0"/>
              <w:contextualSpacing/>
              <w:jc w:val="center"/>
              <w:rPr>
                <w:rFonts w:eastAsia="Times New Roman" w:cs="Open Sans"/>
                <w:sz w:val="18"/>
                <w:szCs w:val="16"/>
              </w:rPr>
            </w:pPr>
            <w:r w:rsidRPr="005C2C8B">
              <w:rPr>
                <w:rFonts w:eastAsia="Times New Roman" w:cs="Open Sans"/>
                <w:sz w:val="18"/>
                <w:szCs w:val="16"/>
              </w:rPr>
              <w:t>√</w:t>
            </w:r>
          </w:p>
        </w:tc>
        <w:tc>
          <w:tcPr>
            <w:tcW w:w="319" w:type="pct"/>
            <w:shd w:val="clear" w:color="auto" w:fill="auto"/>
          </w:tcPr>
          <w:p w14:paraId="75C40C4B" w14:textId="77777777" w:rsidR="00E668BB" w:rsidRPr="005C2C8B" w:rsidRDefault="00E668BB" w:rsidP="00872151">
            <w:pPr>
              <w:spacing w:before="0" w:after="0"/>
              <w:contextualSpacing/>
              <w:jc w:val="center"/>
              <w:rPr>
                <w:rFonts w:eastAsia="Times New Roman" w:cs="Open Sans"/>
                <w:sz w:val="18"/>
                <w:szCs w:val="16"/>
              </w:rPr>
            </w:pPr>
            <w:r w:rsidRPr="005C2C8B">
              <w:rPr>
                <w:rFonts w:eastAsia="Times New Roman" w:cs="Open Sans"/>
                <w:sz w:val="18"/>
                <w:szCs w:val="16"/>
              </w:rPr>
              <w:t>√</w:t>
            </w:r>
          </w:p>
        </w:tc>
        <w:tc>
          <w:tcPr>
            <w:tcW w:w="319" w:type="pct"/>
            <w:shd w:val="clear" w:color="auto" w:fill="auto"/>
          </w:tcPr>
          <w:p w14:paraId="7D188690" w14:textId="77777777" w:rsidR="00E668BB" w:rsidRPr="005C2C8B" w:rsidRDefault="00E668BB" w:rsidP="00872151">
            <w:pPr>
              <w:spacing w:before="0" w:after="0"/>
              <w:contextualSpacing/>
              <w:jc w:val="center"/>
              <w:rPr>
                <w:rFonts w:eastAsia="Times New Roman" w:cs="Open Sans"/>
                <w:sz w:val="18"/>
                <w:szCs w:val="16"/>
              </w:rPr>
            </w:pPr>
            <w:r w:rsidRPr="005C2C8B">
              <w:rPr>
                <w:rFonts w:eastAsia="Times New Roman" w:cs="Open Sans"/>
                <w:sz w:val="18"/>
                <w:szCs w:val="16"/>
              </w:rPr>
              <w:t>√</w:t>
            </w:r>
          </w:p>
        </w:tc>
      </w:tr>
      <w:tr w:rsidR="00397499" w:rsidRPr="005C2C8B" w14:paraId="3AC8753D" w14:textId="77777777" w:rsidTr="009E4AEA">
        <w:trPr>
          <w:trHeight w:val="751"/>
        </w:trPr>
        <w:tc>
          <w:tcPr>
            <w:tcW w:w="732" w:type="pct"/>
            <w:vMerge/>
            <w:shd w:val="clear" w:color="auto" w:fill="F2F2F2" w:themeFill="background1" w:themeFillShade="F2"/>
          </w:tcPr>
          <w:p w14:paraId="65EE92AA" w14:textId="77777777" w:rsidR="00E668BB" w:rsidRPr="005C2C8B" w:rsidRDefault="00E668BB" w:rsidP="004E7E96">
            <w:pPr>
              <w:spacing w:before="120" w:after="120"/>
              <w:contextualSpacing/>
              <w:rPr>
                <w:rFonts w:eastAsia="Times New Roman" w:cs="Open Sans"/>
                <w:sz w:val="18"/>
                <w:szCs w:val="16"/>
              </w:rPr>
            </w:pPr>
          </w:p>
        </w:tc>
        <w:tc>
          <w:tcPr>
            <w:tcW w:w="819" w:type="pct"/>
            <w:vMerge w:val="restart"/>
            <w:shd w:val="clear" w:color="auto" w:fill="auto"/>
          </w:tcPr>
          <w:p w14:paraId="0C7D6984" w14:textId="77777777" w:rsidR="00E668BB" w:rsidRPr="005C2C8B" w:rsidRDefault="00E668BB" w:rsidP="004E7E96">
            <w:pPr>
              <w:spacing w:before="120" w:after="0"/>
              <w:rPr>
                <w:rFonts w:eastAsia="Times New Roman" w:cs="Open Sans"/>
                <w:sz w:val="18"/>
                <w:szCs w:val="16"/>
              </w:rPr>
            </w:pPr>
            <w:r w:rsidRPr="005C2C8B">
              <w:rPr>
                <w:rFonts w:eastAsia="Times New Roman" w:cs="Open Sans"/>
                <w:b/>
                <w:bCs/>
                <w:sz w:val="18"/>
                <w:szCs w:val="16"/>
              </w:rPr>
              <w:t>3.2</w:t>
            </w:r>
            <w:r w:rsidRPr="005C2C8B">
              <w:rPr>
                <w:rFonts w:eastAsia="Times New Roman" w:cs="Open Sans"/>
                <w:sz w:val="18"/>
                <w:szCs w:val="16"/>
              </w:rPr>
              <w:t xml:space="preserve"> Our activities increase the capacity of Governments, organisations, other groups and services to understand and address the human rights impact of their actions, particularly when working with vulnerable groups and communities. </w:t>
            </w:r>
            <w:r w:rsidRPr="005C2C8B">
              <w:rPr>
                <w:rFonts w:eastAsia="Times New Roman" w:cs="Open Sans"/>
                <w:b/>
                <w:bCs/>
                <w:sz w:val="18"/>
                <w:szCs w:val="16"/>
              </w:rPr>
              <w:t>[PBS criterion]</w:t>
            </w:r>
          </w:p>
        </w:tc>
        <w:tc>
          <w:tcPr>
            <w:tcW w:w="1028" w:type="pct"/>
            <w:vMerge w:val="restart"/>
            <w:shd w:val="clear" w:color="auto" w:fill="auto"/>
          </w:tcPr>
          <w:p w14:paraId="424593B1" w14:textId="77777777" w:rsidR="00E668BB" w:rsidRPr="005C2C8B" w:rsidRDefault="00E668BB" w:rsidP="004E7E96">
            <w:pPr>
              <w:spacing w:before="0" w:after="0"/>
              <w:contextualSpacing/>
              <w:rPr>
                <w:rFonts w:eastAsia="Times New Roman" w:cs="Open Sans"/>
                <w:sz w:val="18"/>
                <w:szCs w:val="16"/>
              </w:rPr>
            </w:pPr>
            <w:r w:rsidRPr="005C2C8B">
              <w:rPr>
                <w:rFonts w:eastAsia="Times New Roman" w:cs="Open Sans"/>
                <w:sz w:val="18"/>
                <w:szCs w:val="16"/>
              </w:rPr>
              <w:t>Our activities with stakeholder organisations lead to systemic and sustained action, including changes to organisational policy and practice, to protect and promote human rights in their context.</w:t>
            </w:r>
          </w:p>
        </w:tc>
        <w:tc>
          <w:tcPr>
            <w:tcW w:w="1145" w:type="pct"/>
            <w:shd w:val="clear" w:color="auto" w:fill="auto"/>
          </w:tcPr>
          <w:p w14:paraId="023FC39F" w14:textId="77777777" w:rsidR="00E668BB" w:rsidRPr="005C2C8B" w:rsidRDefault="00E668BB" w:rsidP="004E7E96">
            <w:pPr>
              <w:spacing w:before="0" w:after="0"/>
              <w:contextualSpacing/>
              <w:rPr>
                <w:rFonts w:eastAsia="Times New Roman" w:cs="Open Sans"/>
                <w:sz w:val="18"/>
                <w:szCs w:val="16"/>
              </w:rPr>
            </w:pPr>
            <w:r>
              <w:rPr>
                <w:rFonts w:eastAsia="Times New Roman" w:cs="Open Sans"/>
                <w:sz w:val="18"/>
                <w:szCs w:val="16"/>
              </w:rPr>
              <w:t xml:space="preserve">3.21 </w:t>
            </w:r>
            <w:r w:rsidRPr="005C2C8B">
              <w:rPr>
                <w:rFonts w:eastAsia="Times New Roman" w:cs="Open Sans"/>
                <w:sz w:val="18"/>
                <w:szCs w:val="16"/>
              </w:rPr>
              <w:t xml:space="preserve">Instances of stakeholders in our activities with organisations reporting that our work has contributed to increased understanding of the impact of their systems and operations on human rights. </w:t>
            </w:r>
            <w:r w:rsidRPr="005C2C8B">
              <w:rPr>
                <w:rFonts w:eastAsia="Times New Roman" w:cs="Open Sans"/>
                <w:b/>
                <w:bCs/>
                <w:sz w:val="18"/>
                <w:szCs w:val="16"/>
              </w:rPr>
              <w:t>[PBS target]</w:t>
            </w:r>
          </w:p>
        </w:tc>
        <w:tc>
          <w:tcPr>
            <w:tcW w:w="319" w:type="pct"/>
            <w:shd w:val="clear" w:color="auto" w:fill="auto"/>
          </w:tcPr>
          <w:p w14:paraId="634067D4" w14:textId="77777777" w:rsidR="00E668BB" w:rsidRPr="005C2C8B" w:rsidRDefault="00E668BB" w:rsidP="00872151">
            <w:pPr>
              <w:spacing w:before="0" w:after="0"/>
              <w:contextualSpacing/>
              <w:jc w:val="center"/>
              <w:rPr>
                <w:rFonts w:eastAsia="Times New Roman" w:cs="Open Sans"/>
                <w:sz w:val="18"/>
                <w:szCs w:val="16"/>
              </w:rPr>
            </w:pPr>
            <w:r w:rsidRPr="005C2C8B">
              <w:rPr>
                <w:rFonts w:eastAsia="Times New Roman" w:cs="Open Sans"/>
                <w:sz w:val="18"/>
                <w:szCs w:val="16"/>
              </w:rPr>
              <w:t>√</w:t>
            </w:r>
          </w:p>
        </w:tc>
        <w:tc>
          <w:tcPr>
            <w:tcW w:w="319" w:type="pct"/>
            <w:shd w:val="clear" w:color="auto" w:fill="auto"/>
          </w:tcPr>
          <w:p w14:paraId="38DC0B48" w14:textId="77777777" w:rsidR="00E668BB" w:rsidRPr="005C2C8B" w:rsidRDefault="00E668BB" w:rsidP="00872151">
            <w:pPr>
              <w:spacing w:before="0" w:after="0"/>
              <w:contextualSpacing/>
              <w:jc w:val="center"/>
              <w:rPr>
                <w:rFonts w:eastAsia="Times New Roman" w:cs="Open Sans"/>
                <w:sz w:val="18"/>
                <w:szCs w:val="16"/>
              </w:rPr>
            </w:pPr>
            <w:r w:rsidRPr="005C2C8B">
              <w:rPr>
                <w:rFonts w:eastAsia="Times New Roman" w:cs="Open Sans"/>
                <w:sz w:val="18"/>
                <w:szCs w:val="16"/>
              </w:rPr>
              <w:t>√</w:t>
            </w:r>
          </w:p>
        </w:tc>
        <w:tc>
          <w:tcPr>
            <w:tcW w:w="319" w:type="pct"/>
            <w:shd w:val="clear" w:color="auto" w:fill="auto"/>
          </w:tcPr>
          <w:p w14:paraId="6CA99CC6" w14:textId="77777777" w:rsidR="00E668BB" w:rsidRPr="005C2C8B" w:rsidRDefault="00E668BB" w:rsidP="00872151">
            <w:pPr>
              <w:spacing w:before="0" w:after="0"/>
              <w:contextualSpacing/>
              <w:jc w:val="center"/>
              <w:rPr>
                <w:rFonts w:eastAsia="Times New Roman" w:cs="Open Sans"/>
                <w:sz w:val="18"/>
                <w:szCs w:val="16"/>
              </w:rPr>
            </w:pPr>
            <w:r w:rsidRPr="005C2C8B">
              <w:rPr>
                <w:rFonts w:eastAsia="Times New Roman" w:cs="Open Sans"/>
                <w:sz w:val="18"/>
                <w:szCs w:val="16"/>
              </w:rPr>
              <w:t>√</w:t>
            </w:r>
          </w:p>
        </w:tc>
        <w:tc>
          <w:tcPr>
            <w:tcW w:w="319" w:type="pct"/>
            <w:shd w:val="clear" w:color="auto" w:fill="auto"/>
          </w:tcPr>
          <w:p w14:paraId="41F04D0B" w14:textId="77777777" w:rsidR="00E668BB" w:rsidRPr="005C2C8B" w:rsidRDefault="00E668BB" w:rsidP="00872151">
            <w:pPr>
              <w:spacing w:before="0" w:after="0"/>
              <w:contextualSpacing/>
              <w:jc w:val="center"/>
              <w:rPr>
                <w:rFonts w:eastAsia="Times New Roman" w:cs="Open Sans"/>
                <w:sz w:val="18"/>
                <w:szCs w:val="16"/>
              </w:rPr>
            </w:pPr>
            <w:r w:rsidRPr="005C2C8B">
              <w:rPr>
                <w:rFonts w:eastAsia="Times New Roman" w:cs="Open Sans"/>
                <w:sz w:val="18"/>
                <w:szCs w:val="16"/>
              </w:rPr>
              <w:t>√</w:t>
            </w:r>
          </w:p>
        </w:tc>
      </w:tr>
      <w:tr w:rsidR="00397499" w:rsidRPr="005C2C8B" w14:paraId="283C0E5A" w14:textId="77777777" w:rsidTr="009E4AEA">
        <w:trPr>
          <w:trHeight w:val="818"/>
        </w:trPr>
        <w:tc>
          <w:tcPr>
            <w:tcW w:w="732" w:type="pct"/>
            <w:vMerge/>
            <w:shd w:val="clear" w:color="auto" w:fill="F2F2F2" w:themeFill="background1" w:themeFillShade="F2"/>
          </w:tcPr>
          <w:p w14:paraId="3746819F" w14:textId="77777777" w:rsidR="00E668BB" w:rsidRPr="005C2C8B" w:rsidRDefault="00E668BB" w:rsidP="004E7E96">
            <w:pPr>
              <w:spacing w:before="120" w:after="120"/>
              <w:contextualSpacing/>
              <w:rPr>
                <w:rFonts w:eastAsia="Times New Roman" w:cs="Open Sans"/>
                <w:sz w:val="18"/>
                <w:szCs w:val="16"/>
              </w:rPr>
            </w:pPr>
          </w:p>
        </w:tc>
        <w:tc>
          <w:tcPr>
            <w:tcW w:w="819" w:type="pct"/>
            <w:vMerge/>
            <w:shd w:val="clear" w:color="auto" w:fill="auto"/>
          </w:tcPr>
          <w:p w14:paraId="26E79026" w14:textId="77777777" w:rsidR="00E668BB" w:rsidRPr="005C2C8B" w:rsidRDefault="00E668BB" w:rsidP="004E7E96">
            <w:pPr>
              <w:spacing w:before="120" w:after="0"/>
              <w:rPr>
                <w:rFonts w:eastAsia="Times New Roman" w:cs="Open Sans"/>
                <w:sz w:val="18"/>
                <w:szCs w:val="16"/>
              </w:rPr>
            </w:pPr>
          </w:p>
        </w:tc>
        <w:tc>
          <w:tcPr>
            <w:tcW w:w="1028" w:type="pct"/>
            <w:vMerge/>
            <w:shd w:val="clear" w:color="auto" w:fill="auto"/>
          </w:tcPr>
          <w:p w14:paraId="1C91BE0D" w14:textId="77777777" w:rsidR="00E668BB" w:rsidRPr="005C2C8B" w:rsidRDefault="00E668BB" w:rsidP="004E7E96">
            <w:pPr>
              <w:pStyle w:val="ListParagraph"/>
              <w:spacing w:before="0" w:after="0"/>
              <w:ind w:left="420"/>
              <w:contextualSpacing/>
              <w:rPr>
                <w:rFonts w:eastAsia="Times New Roman" w:cs="Open Sans"/>
                <w:sz w:val="18"/>
                <w:szCs w:val="16"/>
              </w:rPr>
            </w:pPr>
          </w:p>
        </w:tc>
        <w:tc>
          <w:tcPr>
            <w:tcW w:w="1145" w:type="pct"/>
            <w:shd w:val="clear" w:color="auto" w:fill="auto"/>
          </w:tcPr>
          <w:p w14:paraId="1E34ADB3" w14:textId="77777777" w:rsidR="00E668BB" w:rsidRPr="005C2C8B" w:rsidRDefault="00E668BB" w:rsidP="004E7E96">
            <w:pPr>
              <w:spacing w:before="0" w:after="0"/>
              <w:rPr>
                <w:rFonts w:eastAsia="Times New Roman" w:cs="Open Sans"/>
                <w:sz w:val="18"/>
                <w:szCs w:val="16"/>
              </w:rPr>
            </w:pPr>
            <w:r>
              <w:rPr>
                <w:rFonts w:eastAsia="Times New Roman" w:cs="Open Sans"/>
                <w:sz w:val="18"/>
                <w:szCs w:val="16"/>
              </w:rPr>
              <w:t xml:space="preserve">3.22 </w:t>
            </w:r>
            <w:r w:rsidRPr="005C2C8B">
              <w:rPr>
                <w:rFonts w:eastAsia="Times New Roman" w:cs="Open Sans"/>
                <w:sz w:val="18"/>
                <w:szCs w:val="16"/>
              </w:rPr>
              <w:t xml:space="preserve">Instances of stakeholders in our activities with organisations making changes to organisational policy and practice, to protect and promote human rights in their context. </w:t>
            </w:r>
            <w:r w:rsidRPr="005C2C8B">
              <w:rPr>
                <w:rFonts w:eastAsia="Times New Roman" w:cs="Open Sans"/>
                <w:b/>
                <w:bCs/>
                <w:sz w:val="18"/>
                <w:szCs w:val="16"/>
              </w:rPr>
              <w:t>[PBS target]</w:t>
            </w:r>
          </w:p>
        </w:tc>
        <w:tc>
          <w:tcPr>
            <w:tcW w:w="319" w:type="pct"/>
            <w:shd w:val="clear" w:color="auto" w:fill="auto"/>
          </w:tcPr>
          <w:p w14:paraId="65F86F9C" w14:textId="77777777" w:rsidR="00E668BB" w:rsidRPr="005C2C8B" w:rsidRDefault="00E668BB" w:rsidP="00872151">
            <w:pPr>
              <w:spacing w:before="0" w:after="0"/>
              <w:contextualSpacing/>
              <w:jc w:val="center"/>
              <w:rPr>
                <w:rFonts w:eastAsia="Times New Roman" w:cs="Open Sans"/>
                <w:sz w:val="18"/>
                <w:szCs w:val="16"/>
              </w:rPr>
            </w:pPr>
            <w:r w:rsidRPr="005C2C8B">
              <w:rPr>
                <w:rFonts w:eastAsia="Times New Roman" w:cs="Open Sans"/>
                <w:sz w:val="18"/>
                <w:szCs w:val="16"/>
              </w:rPr>
              <w:t>√</w:t>
            </w:r>
          </w:p>
        </w:tc>
        <w:tc>
          <w:tcPr>
            <w:tcW w:w="319" w:type="pct"/>
            <w:shd w:val="clear" w:color="auto" w:fill="auto"/>
          </w:tcPr>
          <w:p w14:paraId="06DEADBC" w14:textId="77777777" w:rsidR="00E668BB" w:rsidRPr="005C2C8B" w:rsidRDefault="00E668BB" w:rsidP="00872151">
            <w:pPr>
              <w:spacing w:before="0" w:after="0"/>
              <w:contextualSpacing/>
              <w:jc w:val="center"/>
              <w:rPr>
                <w:rFonts w:eastAsia="Times New Roman" w:cs="Open Sans"/>
                <w:sz w:val="18"/>
                <w:szCs w:val="16"/>
              </w:rPr>
            </w:pPr>
            <w:r w:rsidRPr="005C2C8B">
              <w:rPr>
                <w:rFonts w:eastAsia="Times New Roman" w:cs="Open Sans"/>
                <w:sz w:val="18"/>
                <w:szCs w:val="16"/>
              </w:rPr>
              <w:t>√</w:t>
            </w:r>
          </w:p>
        </w:tc>
        <w:tc>
          <w:tcPr>
            <w:tcW w:w="319" w:type="pct"/>
            <w:shd w:val="clear" w:color="auto" w:fill="auto"/>
          </w:tcPr>
          <w:p w14:paraId="27BBB4A7" w14:textId="77777777" w:rsidR="00E668BB" w:rsidRPr="005C2C8B" w:rsidRDefault="00E668BB" w:rsidP="00872151">
            <w:pPr>
              <w:spacing w:before="0" w:after="0"/>
              <w:contextualSpacing/>
              <w:jc w:val="center"/>
              <w:rPr>
                <w:rFonts w:eastAsia="Times New Roman" w:cs="Open Sans"/>
                <w:sz w:val="18"/>
                <w:szCs w:val="16"/>
              </w:rPr>
            </w:pPr>
            <w:r w:rsidRPr="005C2C8B">
              <w:rPr>
                <w:rFonts w:eastAsia="Times New Roman" w:cs="Open Sans"/>
                <w:sz w:val="18"/>
                <w:szCs w:val="16"/>
              </w:rPr>
              <w:t>√</w:t>
            </w:r>
          </w:p>
        </w:tc>
        <w:tc>
          <w:tcPr>
            <w:tcW w:w="319" w:type="pct"/>
            <w:shd w:val="clear" w:color="auto" w:fill="auto"/>
          </w:tcPr>
          <w:p w14:paraId="670E3CB6" w14:textId="77777777" w:rsidR="00E668BB" w:rsidRPr="005C2C8B" w:rsidRDefault="00E668BB" w:rsidP="00872151">
            <w:pPr>
              <w:spacing w:before="0" w:after="0"/>
              <w:contextualSpacing/>
              <w:jc w:val="center"/>
              <w:rPr>
                <w:rFonts w:eastAsia="Times New Roman" w:cs="Open Sans"/>
                <w:sz w:val="18"/>
                <w:szCs w:val="16"/>
              </w:rPr>
            </w:pPr>
            <w:r w:rsidRPr="005C2C8B">
              <w:rPr>
                <w:rFonts w:eastAsia="Times New Roman" w:cs="Open Sans"/>
                <w:sz w:val="18"/>
                <w:szCs w:val="16"/>
              </w:rPr>
              <w:t>√</w:t>
            </w:r>
          </w:p>
        </w:tc>
      </w:tr>
      <w:tr w:rsidR="00397499" w:rsidRPr="005C2C8B" w14:paraId="164FF188" w14:textId="77777777" w:rsidTr="009E4AEA">
        <w:trPr>
          <w:trHeight w:val="549"/>
        </w:trPr>
        <w:tc>
          <w:tcPr>
            <w:tcW w:w="732" w:type="pct"/>
            <w:vMerge/>
            <w:shd w:val="clear" w:color="auto" w:fill="F2F2F2" w:themeFill="background1" w:themeFillShade="F2"/>
          </w:tcPr>
          <w:p w14:paraId="22FF4C51" w14:textId="77777777" w:rsidR="00E668BB" w:rsidRPr="005C2C8B" w:rsidRDefault="00E668BB" w:rsidP="004E7E96">
            <w:pPr>
              <w:spacing w:before="120" w:after="120"/>
              <w:contextualSpacing/>
              <w:rPr>
                <w:rFonts w:eastAsia="Times New Roman" w:cs="Open Sans"/>
                <w:sz w:val="18"/>
                <w:szCs w:val="16"/>
              </w:rPr>
            </w:pPr>
          </w:p>
        </w:tc>
        <w:tc>
          <w:tcPr>
            <w:tcW w:w="819" w:type="pct"/>
            <w:vMerge/>
            <w:shd w:val="clear" w:color="auto" w:fill="auto"/>
          </w:tcPr>
          <w:p w14:paraId="371F8D0D" w14:textId="77777777" w:rsidR="00E668BB" w:rsidRPr="005C2C8B" w:rsidRDefault="00E668BB" w:rsidP="004E7E96">
            <w:pPr>
              <w:spacing w:before="120" w:after="0"/>
              <w:rPr>
                <w:rFonts w:eastAsia="Times New Roman" w:cs="Open Sans"/>
                <w:sz w:val="18"/>
                <w:szCs w:val="16"/>
              </w:rPr>
            </w:pPr>
          </w:p>
        </w:tc>
        <w:tc>
          <w:tcPr>
            <w:tcW w:w="1028" w:type="pct"/>
            <w:shd w:val="clear" w:color="auto" w:fill="auto"/>
          </w:tcPr>
          <w:p w14:paraId="50730C74" w14:textId="77777777" w:rsidR="00E668BB" w:rsidRPr="005C2C8B" w:rsidRDefault="00E668BB" w:rsidP="004E7E96">
            <w:pPr>
              <w:spacing w:before="0" w:after="0"/>
              <w:contextualSpacing/>
              <w:rPr>
                <w:rFonts w:eastAsia="Times New Roman" w:cs="Open Sans"/>
                <w:sz w:val="18"/>
                <w:szCs w:val="16"/>
              </w:rPr>
            </w:pPr>
            <w:r w:rsidRPr="005C2C8B">
              <w:rPr>
                <w:rFonts w:eastAsia="Times New Roman" w:cs="Open Sans"/>
                <w:sz w:val="18"/>
                <w:szCs w:val="16"/>
              </w:rPr>
              <w:t>Our activities with Australian business increase their capability to identify, prevent and address modern slavery in their operations and supply chains.</w:t>
            </w:r>
          </w:p>
        </w:tc>
        <w:tc>
          <w:tcPr>
            <w:tcW w:w="1145" w:type="pct"/>
            <w:shd w:val="clear" w:color="auto" w:fill="auto"/>
          </w:tcPr>
          <w:p w14:paraId="68B1AB16" w14:textId="77777777" w:rsidR="00E668BB" w:rsidRPr="005C2C8B" w:rsidRDefault="00E668BB" w:rsidP="004E7E96">
            <w:pPr>
              <w:spacing w:before="0" w:after="0"/>
              <w:contextualSpacing/>
              <w:rPr>
                <w:rFonts w:eastAsia="Times New Roman" w:cs="Open Sans"/>
                <w:sz w:val="18"/>
                <w:szCs w:val="16"/>
              </w:rPr>
            </w:pPr>
            <w:r>
              <w:rPr>
                <w:rFonts w:eastAsia="Times New Roman" w:cs="Open Sans"/>
                <w:sz w:val="18"/>
                <w:szCs w:val="16"/>
              </w:rPr>
              <w:t xml:space="preserve">3.23 </w:t>
            </w:r>
            <w:r w:rsidRPr="005C2C8B">
              <w:rPr>
                <w:rFonts w:eastAsia="Times New Roman" w:cs="Open Sans"/>
                <w:sz w:val="18"/>
                <w:szCs w:val="16"/>
              </w:rPr>
              <w:t>Instances of business stakeholders reporting that our work has contributed to increased understanding and awareness of their role to prevent modern slavery in their supply chains and operations, and how to address it.</w:t>
            </w:r>
          </w:p>
        </w:tc>
        <w:tc>
          <w:tcPr>
            <w:tcW w:w="319" w:type="pct"/>
            <w:shd w:val="clear" w:color="auto" w:fill="auto"/>
          </w:tcPr>
          <w:p w14:paraId="02FD48E2" w14:textId="77777777" w:rsidR="00E668BB" w:rsidRPr="005C2C8B" w:rsidRDefault="00E668BB" w:rsidP="00872151">
            <w:pPr>
              <w:spacing w:before="0" w:after="0"/>
              <w:contextualSpacing/>
              <w:jc w:val="center"/>
              <w:rPr>
                <w:rFonts w:eastAsia="Times New Roman" w:cs="Open Sans"/>
                <w:sz w:val="18"/>
                <w:szCs w:val="16"/>
              </w:rPr>
            </w:pPr>
            <w:r w:rsidRPr="005C2C8B">
              <w:rPr>
                <w:rFonts w:eastAsia="Times New Roman" w:cs="Open Sans"/>
                <w:sz w:val="18"/>
                <w:szCs w:val="16"/>
              </w:rPr>
              <w:t>√</w:t>
            </w:r>
          </w:p>
        </w:tc>
        <w:tc>
          <w:tcPr>
            <w:tcW w:w="319" w:type="pct"/>
            <w:shd w:val="clear" w:color="auto" w:fill="auto"/>
          </w:tcPr>
          <w:p w14:paraId="49E1AA11" w14:textId="1B43A6DA" w:rsidR="00E668BB" w:rsidRPr="005C2C8B" w:rsidRDefault="00E668BB" w:rsidP="00872151">
            <w:pPr>
              <w:spacing w:before="0" w:after="0"/>
              <w:contextualSpacing/>
              <w:jc w:val="center"/>
              <w:rPr>
                <w:rFonts w:eastAsia="Times New Roman" w:cs="Open Sans"/>
                <w:sz w:val="18"/>
                <w:szCs w:val="16"/>
              </w:rPr>
            </w:pPr>
            <w:r w:rsidRPr="005C2C8B">
              <w:rPr>
                <w:rFonts w:eastAsia="Times New Roman" w:cs="Open Sans"/>
                <w:sz w:val="18"/>
                <w:szCs w:val="16"/>
              </w:rPr>
              <w:t>√</w:t>
            </w:r>
          </w:p>
          <w:p w14:paraId="71462F35" w14:textId="77777777" w:rsidR="00E668BB" w:rsidRPr="005C2C8B" w:rsidRDefault="00E668BB" w:rsidP="00872151">
            <w:pPr>
              <w:spacing w:before="0" w:after="0"/>
              <w:contextualSpacing/>
              <w:jc w:val="center"/>
              <w:rPr>
                <w:rFonts w:eastAsia="Times New Roman" w:cs="Open Sans"/>
                <w:sz w:val="18"/>
                <w:szCs w:val="16"/>
              </w:rPr>
            </w:pPr>
          </w:p>
        </w:tc>
        <w:tc>
          <w:tcPr>
            <w:tcW w:w="319" w:type="pct"/>
            <w:shd w:val="clear" w:color="auto" w:fill="auto"/>
          </w:tcPr>
          <w:p w14:paraId="2C8DFDB7" w14:textId="111CF132" w:rsidR="00E668BB" w:rsidRPr="005C2C8B" w:rsidRDefault="00E668BB" w:rsidP="00872151">
            <w:pPr>
              <w:spacing w:before="0" w:after="0"/>
              <w:contextualSpacing/>
              <w:jc w:val="center"/>
              <w:rPr>
                <w:rFonts w:eastAsia="Times New Roman" w:cs="Open Sans"/>
                <w:sz w:val="18"/>
                <w:szCs w:val="16"/>
              </w:rPr>
            </w:pPr>
            <w:r w:rsidRPr="005C2C8B">
              <w:rPr>
                <w:rFonts w:eastAsia="Times New Roman" w:cs="Open Sans"/>
                <w:sz w:val="18"/>
                <w:szCs w:val="16"/>
              </w:rPr>
              <w:t xml:space="preserve">√ </w:t>
            </w:r>
          </w:p>
          <w:p w14:paraId="5E4B19E3" w14:textId="77777777" w:rsidR="00E668BB" w:rsidRPr="005C2C8B" w:rsidRDefault="00E668BB" w:rsidP="00872151">
            <w:pPr>
              <w:spacing w:before="0" w:after="0"/>
              <w:contextualSpacing/>
              <w:jc w:val="center"/>
              <w:rPr>
                <w:rFonts w:eastAsia="Times New Roman" w:cs="Open Sans"/>
                <w:sz w:val="18"/>
                <w:szCs w:val="16"/>
              </w:rPr>
            </w:pPr>
          </w:p>
        </w:tc>
        <w:tc>
          <w:tcPr>
            <w:tcW w:w="319" w:type="pct"/>
            <w:shd w:val="clear" w:color="auto" w:fill="auto"/>
          </w:tcPr>
          <w:p w14:paraId="022D1374" w14:textId="77777777" w:rsidR="00E668BB" w:rsidRPr="005C2C8B" w:rsidRDefault="00E668BB" w:rsidP="00872151">
            <w:pPr>
              <w:spacing w:before="0" w:after="0"/>
              <w:contextualSpacing/>
              <w:jc w:val="center"/>
              <w:rPr>
                <w:rFonts w:eastAsia="Times New Roman" w:cs="Open Sans"/>
                <w:sz w:val="18"/>
                <w:szCs w:val="16"/>
              </w:rPr>
            </w:pPr>
            <w:r w:rsidRPr="005C2C8B">
              <w:rPr>
                <w:rFonts w:eastAsia="Times New Roman" w:cs="Open Sans"/>
                <w:sz w:val="18"/>
                <w:szCs w:val="16"/>
              </w:rPr>
              <w:t>-</w:t>
            </w:r>
          </w:p>
        </w:tc>
      </w:tr>
      <w:tr w:rsidR="00397499" w:rsidRPr="005C2C8B" w14:paraId="0986C35D" w14:textId="77777777" w:rsidTr="009E4AEA">
        <w:trPr>
          <w:trHeight w:val="549"/>
        </w:trPr>
        <w:tc>
          <w:tcPr>
            <w:tcW w:w="732" w:type="pct"/>
            <w:vMerge/>
            <w:shd w:val="clear" w:color="auto" w:fill="F2F2F2" w:themeFill="background1" w:themeFillShade="F2"/>
          </w:tcPr>
          <w:p w14:paraId="13F19E37" w14:textId="77777777" w:rsidR="00E668BB" w:rsidRPr="005C2C8B" w:rsidRDefault="00E668BB" w:rsidP="004E7E96">
            <w:pPr>
              <w:spacing w:before="120" w:after="120"/>
              <w:contextualSpacing/>
              <w:rPr>
                <w:rFonts w:eastAsia="Times New Roman" w:cs="Open Sans"/>
                <w:sz w:val="18"/>
                <w:szCs w:val="16"/>
              </w:rPr>
            </w:pPr>
          </w:p>
        </w:tc>
        <w:tc>
          <w:tcPr>
            <w:tcW w:w="819" w:type="pct"/>
            <w:vMerge/>
            <w:shd w:val="clear" w:color="auto" w:fill="auto"/>
          </w:tcPr>
          <w:p w14:paraId="374F6A1D" w14:textId="77777777" w:rsidR="00E668BB" w:rsidRPr="005C2C8B" w:rsidRDefault="00E668BB" w:rsidP="004E7E96">
            <w:pPr>
              <w:spacing w:before="120" w:after="0"/>
              <w:rPr>
                <w:rFonts w:eastAsia="Times New Roman" w:cs="Open Sans"/>
                <w:sz w:val="18"/>
                <w:szCs w:val="16"/>
              </w:rPr>
            </w:pPr>
          </w:p>
        </w:tc>
        <w:tc>
          <w:tcPr>
            <w:tcW w:w="1028" w:type="pct"/>
            <w:shd w:val="clear" w:color="auto" w:fill="auto"/>
          </w:tcPr>
          <w:p w14:paraId="7CA6B4F8" w14:textId="77777777" w:rsidR="00E668BB" w:rsidRPr="005C2C8B" w:rsidRDefault="00E668BB" w:rsidP="004E7E96">
            <w:pPr>
              <w:spacing w:before="0" w:after="0"/>
              <w:contextualSpacing/>
              <w:rPr>
                <w:rFonts w:eastAsia="Times New Roman" w:cs="Open Sans"/>
                <w:sz w:val="18"/>
                <w:szCs w:val="16"/>
              </w:rPr>
            </w:pPr>
            <w:r w:rsidRPr="005C2C8B">
              <w:rPr>
                <w:rFonts w:eastAsia="Times New Roman" w:cs="Open Sans"/>
                <w:sz w:val="18"/>
                <w:szCs w:val="16"/>
              </w:rPr>
              <w:t>Our regional technical cooperation activities increase stakeholder capacity to advance national reform in partner states.</w:t>
            </w:r>
          </w:p>
        </w:tc>
        <w:tc>
          <w:tcPr>
            <w:tcW w:w="1145" w:type="pct"/>
            <w:shd w:val="clear" w:color="auto" w:fill="auto"/>
          </w:tcPr>
          <w:p w14:paraId="22799784" w14:textId="77777777" w:rsidR="00E668BB" w:rsidRPr="005C2C8B" w:rsidRDefault="00E668BB" w:rsidP="004E7E96">
            <w:pPr>
              <w:spacing w:before="0" w:after="0"/>
              <w:contextualSpacing/>
              <w:rPr>
                <w:rFonts w:eastAsia="Times New Roman" w:cs="Open Sans"/>
                <w:sz w:val="18"/>
                <w:szCs w:val="16"/>
              </w:rPr>
            </w:pPr>
            <w:r>
              <w:rPr>
                <w:rFonts w:eastAsia="Times New Roman" w:cs="Open Sans"/>
                <w:sz w:val="18"/>
                <w:szCs w:val="16"/>
              </w:rPr>
              <w:t xml:space="preserve">3.24 </w:t>
            </w:r>
            <w:r w:rsidRPr="005C2C8B">
              <w:rPr>
                <w:rFonts w:eastAsia="Times New Roman" w:cs="Open Sans"/>
                <w:sz w:val="18"/>
                <w:szCs w:val="16"/>
              </w:rPr>
              <w:t>Instances of partners’:</w:t>
            </w:r>
          </w:p>
          <w:p w14:paraId="2DB65B87" w14:textId="77777777" w:rsidR="00E668BB" w:rsidRPr="005C2C8B" w:rsidRDefault="00E668BB" w:rsidP="00F86C27">
            <w:pPr>
              <w:pStyle w:val="ListParagraph"/>
              <w:numPr>
                <w:ilvl w:val="0"/>
                <w:numId w:val="64"/>
              </w:numPr>
              <w:spacing w:before="0" w:after="0"/>
              <w:contextualSpacing/>
              <w:rPr>
                <w:rFonts w:eastAsia="Times New Roman" w:cs="Open Sans"/>
                <w:sz w:val="18"/>
                <w:szCs w:val="16"/>
              </w:rPr>
            </w:pPr>
            <w:r w:rsidRPr="005C2C8B">
              <w:rPr>
                <w:rFonts w:eastAsia="Times New Roman" w:cs="Open Sans"/>
                <w:sz w:val="18"/>
                <w:szCs w:val="16"/>
                <w:lang w:val="en-US"/>
              </w:rPr>
              <w:t>increased knowledge and application of human rights frameworks, principles, and practices to advance human rights reform</w:t>
            </w:r>
          </w:p>
          <w:p w14:paraId="47E202D7" w14:textId="77777777" w:rsidR="00E668BB" w:rsidRPr="005C2C8B" w:rsidRDefault="00E668BB" w:rsidP="00F86C27">
            <w:pPr>
              <w:pStyle w:val="ListParagraph"/>
              <w:numPr>
                <w:ilvl w:val="0"/>
                <w:numId w:val="64"/>
              </w:numPr>
              <w:spacing w:before="0" w:after="0"/>
              <w:contextualSpacing/>
              <w:rPr>
                <w:rFonts w:eastAsia="Times New Roman" w:cs="Open Sans"/>
                <w:sz w:val="18"/>
                <w:szCs w:val="16"/>
              </w:rPr>
            </w:pPr>
            <w:r w:rsidRPr="005C2C8B">
              <w:rPr>
                <w:rFonts w:eastAsia="Times New Roman" w:cs="Open Sans"/>
                <w:sz w:val="18"/>
                <w:szCs w:val="16"/>
                <w:lang w:val="en-US"/>
              </w:rPr>
              <w:t>practice/policy reform relating to human rights principles, which are reviewed or developed as a result of technical cooperation activities</w:t>
            </w:r>
            <w:r w:rsidRPr="005C2C8B">
              <w:rPr>
                <w:rFonts w:eastAsia="Times New Roman" w:cs="Open Sans"/>
                <w:sz w:val="18"/>
                <w:szCs w:val="16"/>
              </w:rPr>
              <w:t>.</w:t>
            </w:r>
          </w:p>
        </w:tc>
        <w:tc>
          <w:tcPr>
            <w:tcW w:w="319" w:type="pct"/>
            <w:shd w:val="clear" w:color="auto" w:fill="auto"/>
          </w:tcPr>
          <w:p w14:paraId="4493BFCE" w14:textId="0D64C387" w:rsidR="00E668BB" w:rsidRPr="005C2C8B" w:rsidRDefault="00E668BB" w:rsidP="00872151">
            <w:pPr>
              <w:spacing w:before="0" w:after="0"/>
              <w:contextualSpacing/>
              <w:jc w:val="center"/>
              <w:rPr>
                <w:rFonts w:eastAsia="Times New Roman" w:cs="Open Sans"/>
                <w:sz w:val="18"/>
                <w:szCs w:val="16"/>
              </w:rPr>
            </w:pPr>
            <w:r w:rsidRPr="005C2C8B">
              <w:rPr>
                <w:rFonts w:eastAsia="Times New Roman" w:cs="Open Sans"/>
                <w:sz w:val="18"/>
                <w:szCs w:val="16"/>
              </w:rPr>
              <w:t>√</w:t>
            </w:r>
          </w:p>
        </w:tc>
        <w:tc>
          <w:tcPr>
            <w:tcW w:w="319" w:type="pct"/>
            <w:shd w:val="clear" w:color="auto" w:fill="auto"/>
          </w:tcPr>
          <w:p w14:paraId="73322989" w14:textId="5A20FECA" w:rsidR="00E668BB" w:rsidRPr="005C2C8B" w:rsidRDefault="00E668BB" w:rsidP="00872151">
            <w:pPr>
              <w:spacing w:before="0" w:after="0"/>
              <w:contextualSpacing/>
              <w:jc w:val="center"/>
              <w:rPr>
                <w:rFonts w:eastAsia="Times New Roman" w:cs="Open Sans"/>
                <w:sz w:val="18"/>
                <w:szCs w:val="16"/>
              </w:rPr>
            </w:pPr>
            <w:r w:rsidRPr="005C2C8B">
              <w:rPr>
                <w:rFonts w:eastAsia="Times New Roman" w:cs="Open Sans"/>
                <w:sz w:val="18"/>
                <w:szCs w:val="16"/>
              </w:rPr>
              <w:t xml:space="preserve">√ </w:t>
            </w:r>
          </w:p>
        </w:tc>
        <w:tc>
          <w:tcPr>
            <w:tcW w:w="319" w:type="pct"/>
            <w:shd w:val="clear" w:color="auto" w:fill="auto"/>
          </w:tcPr>
          <w:p w14:paraId="66705598" w14:textId="77777777" w:rsidR="00E668BB" w:rsidRPr="005C2C8B" w:rsidRDefault="00E668BB" w:rsidP="00872151">
            <w:pPr>
              <w:spacing w:before="0" w:after="0"/>
              <w:contextualSpacing/>
              <w:jc w:val="center"/>
              <w:rPr>
                <w:rFonts w:eastAsia="Times New Roman" w:cs="Open Sans"/>
                <w:sz w:val="18"/>
                <w:szCs w:val="16"/>
              </w:rPr>
            </w:pPr>
            <w:r w:rsidRPr="005C2C8B">
              <w:rPr>
                <w:rFonts w:eastAsia="Times New Roman" w:cs="Open Sans"/>
                <w:sz w:val="18"/>
                <w:szCs w:val="16"/>
              </w:rPr>
              <w:t>-</w:t>
            </w:r>
          </w:p>
        </w:tc>
        <w:tc>
          <w:tcPr>
            <w:tcW w:w="319" w:type="pct"/>
            <w:shd w:val="clear" w:color="auto" w:fill="auto"/>
          </w:tcPr>
          <w:p w14:paraId="7E90868D" w14:textId="77777777" w:rsidR="00E668BB" w:rsidRPr="005C2C8B" w:rsidRDefault="00E668BB" w:rsidP="00872151">
            <w:pPr>
              <w:spacing w:before="0" w:after="0"/>
              <w:contextualSpacing/>
              <w:jc w:val="center"/>
              <w:rPr>
                <w:rFonts w:eastAsia="Times New Roman" w:cs="Open Sans"/>
                <w:sz w:val="18"/>
                <w:szCs w:val="16"/>
              </w:rPr>
            </w:pPr>
            <w:r w:rsidRPr="005C2C8B">
              <w:rPr>
                <w:rFonts w:eastAsia="Times New Roman" w:cs="Open Sans"/>
                <w:sz w:val="18"/>
                <w:szCs w:val="16"/>
              </w:rPr>
              <w:t>-</w:t>
            </w:r>
          </w:p>
        </w:tc>
      </w:tr>
      <w:bookmarkEnd w:id="266"/>
      <w:tr w:rsidR="00397499" w:rsidRPr="005C2C8B" w14:paraId="016EDF4E" w14:textId="77777777" w:rsidTr="009E4AEA">
        <w:trPr>
          <w:trHeight w:val="1072"/>
        </w:trPr>
        <w:tc>
          <w:tcPr>
            <w:tcW w:w="732" w:type="pct"/>
            <w:vMerge w:val="restart"/>
            <w:shd w:val="clear" w:color="auto" w:fill="F2F2F2" w:themeFill="background1" w:themeFillShade="F2"/>
          </w:tcPr>
          <w:p w14:paraId="5E3DDE65" w14:textId="77777777" w:rsidR="00E668BB" w:rsidRPr="005C2C8B" w:rsidRDefault="00E668BB" w:rsidP="004E7E96">
            <w:pPr>
              <w:rPr>
                <w:rFonts w:eastAsia="Times New Roman" w:cs="Open Sans"/>
                <w:sz w:val="18"/>
                <w:szCs w:val="16"/>
              </w:rPr>
            </w:pPr>
            <w:r w:rsidRPr="005C2C8B">
              <w:rPr>
                <w:rFonts w:eastAsia="Times New Roman" w:cs="Open Sans"/>
                <w:b/>
                <w:bCs/>
                <w:sz w:val="18"/>
                <w:szCs w:val="16"/>
              </w:rPr>
              <w:t>4</w:t>
            </w:r>
            <w:r w:rsidRPr="005C2C8B">
              <w:rPr>
                <w:rFonts w:eastAsia="Times New Roman" w:cs="Open Sans"/>
                <w:sz w:val="18"/>
                <w:szCs w:val="16"/>
              </w:rPr>
              <w:t xml:space="preserve"> Effective access to justice and remedy for people and communities whose rights are breached</w:t>
            </w:r>
          </w:p>
        </w:tc>
        <w:tc>
          <w:tcPr>
            <w:tcW w:w="819" w:type="pct"/>
            <w:vMerge w:val="restart"/>
            <w:shd w:val="clear" w:color="auto" w:fill="auto"/>
          </w:tcPr>
          <w:p w14:paraId="0689B33E" w14:textId="77777777" w:rsidR="00E668BB" w:rsidRPr="005C2C8B" w:rsidRDefault="00E668BB" w:rsidP="004E7E96">
            <w:pPr>
              <w:spacing w:before="0" w:after="0"/>
              <w:rPr>
                <w:rFonts w:eastAsia="Times New Roman" w:cs="Open Sans"/>
                <w:sz w:val="18"/>
                <w:szCs w:val="16"/>
              </w:rPr>
            </w:pPr>
            <w:r w:rsidRPr="005C2C8B">
              <w:rPr>
                <w:rFonts w:eastAsia="Times New Roman" w:cs="Open Sans"/>
                <w:b/>
                <w:bCs/>
                <w:sz w:val="18"/>
                <w:szCs w:val="16"/>
              </w:rPr>
              <w:t>4.1</w:t>
            </w:r>
            <w:r w:rsidRPr="005C2C8B">
              <w:rPr>
                <w:rFonts w:eastAsia="Times New Roman" w:cs="Open Sans"/>
                <w:sz w:val="18"/>
                <w:szCs w:val="16"/>
              </w:rPr>
              <w:t xml:space="preserve"> We deliver a fair and effective investigation and conciliation of complaints service. </w:t>
            </w:r>
            <w:r w:rsidRPr="005C2C8B">
              <w:rPr>
                <w:rFonts w:eastAsia="Times New Roman" w:cs="Open Sans"/>
                <w:b/>
                <w:bCs/>
                <w:sz w:val="18"/>
                <w:szCs w:val="16"/>
              </w:rPr>
              <w:t>[PBS criterion]</w:t>
            </w:r>
          </w:p>
        </w:tc>
        <w:tc>
          <w:tcPr>
            <w:tcW w:w="1028" w:type="pct"/>
            <w:shd w:val="clear" w:color="auto" w:fill="auto"/>
          </w:tcPr>
          <w:p w14:paraId="6BAE103C" w14:textId="77777777" w:rsidR="00E668BB" w:rsidRPr="005C2C8B" w:rsidRDefault="00E668BB" w:rsidP="004E7E96">
            <w:pPr>
              <w:spacing w:before="0" w:after="0"/>
              <w:contextualSpacing/>
              <w:rPr>
                <w:rFonts w:eastAsia="Times New Roman" w:cs="Open Sans"/>
                <w:sz w:val="18"/>
                <w:szCs w:val="16"/>
              </w:rPr>
            </w:pPr>
            <w:r w:rsidRPr="005C2C8B">
              <w:rPr>
                <w:rFonts w:eastAsia="Times New Roman" w:cs="Open Sans"/>
                <w:sz w:val="18"/>
                <w:szCs w:val="16"/>
              </w:rPr>
              <w:t>Our investigation and conciliation of complaints and dispute resolution meet performance indicators on timeliness, efficiency and service user satisfaction.</w:t>
            </w:r>
          </w:p>
        </w:tc>
        <w:tc>
          <w:tcPr>
            <w:tcW w:w="1145" w:type="pct"/>
            <w:shd w:val="clear" w:color="auto" w:fill="auto"/>
          </w:tcPr>
          <w:p w14:paraId="0FB1CF47" w14:textId="77777777" w:rsidR="00E668BB" w:rsidRPr="005C2C8B" w:rsidRDefault="00E668BB" w:rsidP="004E7E96">
            <w:pPr>
              <w:spacing w:before="0" w:after="0"/>
              <w:contextualSpacing/>
              <w:rPr>
                <w:rFonts w:eastAsia="Times New Roman" w:cs="Open Sans"/>
                <w:sz w:val="18"/>
                <w:szCs w:val="16"/>
              </w:rPr>
            </w:pPr>
            <w:r>
              <w:rPr>
                <w:rFonts w:eastAsia="Times New Roman" w:cs="Open Sans"/>
                <w:sz w:val="18"/>
                <w:szCs w:val="16"/>
              </w:rPr>
              <w:t xml:space="preserve">4.11 </w:t>
            </w:r>
            <w:r w:rsidRPr="005C2C8B">
              <w:rPr>
                <w:rFonts w:eastAsia="Times New Roman" w:cs="Open Sans"/>
                <w:sz w:val="18"/>
                <w:szCs w:val="16"/>
              </w:rPr>
              <w:t>85% of complaints are finalised in under 12 months.</w:t>
            </w:r>
          </w:p>
          <w:p w14:paraId="33698579" w14:textId="77777777" w:rsidR="00E668BB" w:rsidRPr="005C2C8B" w:rsidRDefault="00E668BB" w:rsidP="004E7E96">
            <w:pPr>
              <w:spacing w:before="0" w:after="0"/>
              <w:contextualSpacing/>
              <w:rPr>
                <w:rFonts w:eastAsia="Times New Roman" w:cs="Open Sans"/>
                <w:sz w:val="18"/>
                <w:szCs w:val="16"/>
              </w:rPr>
            </w:pPr>
            <w:r w:rsidRPr="005C2C8B">
              <w:rPr>
                <w:rFonts w:eastAsia="Times New Roman" w:cs="Open Sans"/>
                <w:sz w:val="18"/>
                <w:szCs w:val="16"/>
              </w:rPr>
              <w:t>40% of complaints are resolved by conciliation.</w:t>
            </w:r>
          </w:p>
          <w:p w14:paraId="72325303" w14:textId="77777777" w:rsidR="00E668BB" w:rsidRPr="005C2C8B" w:rsidRDefault="00E668BB" w:rsidP="004E7E96">
            <w:pPr>
              <w:spacing w:before="0" w:after="0"/>
              <w:contextualSpacing/>
              <w:rPr>
                <w:rFonts w:eastAsia="Times New Roman" w:cs="Open Sans"/>
                <w:sz w:val="18"/>
                <w:szCs w:val="16"/>
              </w:rPr>
            </w:pPr>
            <w:r w:rsidRPr="005C2C8B">
              <w:rPr>
                <w:rFonts w:eastAsia="Times New Roman" w:cs="Open Sans"/>
                <w:sz w:val="18"/>
                <w:szCs w:val="16"/>
              </w:rPr>
              <w:t>85%</w:t>
            </w:r>
            <w:r w:rsidRPr="005C2C8B">
              <w:rPr>
                <w:rFonts w:eastAsia="Times New Roman" w:cs="Open Sans"/>
                <w:iCs/>
                <w:sz w:val="18"/>
                <w:szCs w:val="16"/>
              </w:rPr>
              <w:t xml:space="preserve"> of parties to complaints are satisfied with the service</w:t>
            </w:r>
            <w:r w:rsidRPr="005C2C8B">
              <w:rPr>
                <w:rFonts w:eastAsia="Times New Roman" w:cs="Open Sans"/>
                <w:sz w:val="18"/>
                <w:szCs w:val="16"/>
              </w:rPr>
              <w:t xml:space="preserve"> they receive. </w:t>
            </w:r>
            <w:r w:rsidRPr="005C2C8B">
              <w:rPr>
                <w:rFonts w:eastAsia="Times New Roman" w:cs="Open Sans"/>
                <w:b/>
                <w:bCs/>
                <w:sz w:val="18"/>
                <w:szCs w:val="16"/>
              </w:rPr>
              <w:t>[PBS target]</w:t>
            </w:r>
          </w:p>
        </w:tc>
        <w:tc>
          <w:tcPr>
            <w:tcW w:w="319" w:type="pct"/>
            <w:shd w:val="clear" w:color="auto" w:fill="auto"/>
          </w:tcPr>
          <w:p w14:paraId="0FA7950D" w14:textId="77777777" w:rsidR="00E668BB" w:rsidRPr="005C2C8B" w:rsidRDefault="00E668BB" w:rsidP="00872151">
            <w:pPr>
              <w:spacing w:before="0" w:after="0"/>
              <w:contextualSpacing/>
              <w:jc w:val="center"/>
              <w:rPr>
                <w:rFonts w:eastAsia="Times New Roman" w:cs="Open Sans"/>
                <w:sz w:val="18"/>
                <w:szCs w:val="16"/>
              </w:rPr>
            </w:pPr>
            <w:r w:rsidRPr="005C2C8B">
              <w:rPr>
                <w:rFonts w:eastAsia="Times New Roman" w:cs="Open Sans"/>
                <w:sz w:val="18"/>
                <w:szCs w:val="16"/>
              </w:rPr>
              <w:t>√</w:t>
            </w:r>
          </w:p>
        </w:tc>
        <w:tc>
          <w:tcPr>
            <w:tcW w:w="319" w:type="pct"/>
            <w:shd w:val="clear" w:color="auto" w:fill="auto"/>
          </w:tcPr>
          <w:p w14:paraId="2B0DCA0C" w14:textId="77777777" w:rsidR="00E668BB" w:rsidRPr="005C2C8B" w:rsidRDefault="00E668BB" w:rsidP="00872151">
            <w:pPr>
              <w:spacing w:before="0" w:after="0"/>
              <w:contextualSpacing/>
              <w:jc w:val="center"/>
              <w:rPr>
                <w:rFonts w:eastAsia="Times New Roman" w:cs="Open Sans"/>
                <w:sz w:val="18"/>
                <w:szCs w:val="16"/>
              </w:rPr>
            </w:pPr>
            <w:r w:rsidRPr="005C2C8B">
              <w:rPr>
                <w:rFonts w:eastAsia="Times New Roman" w:cs="Open Sans"/>
                <w:sz w:val="18"/>
                <w:szCs w:val="16"/>
              </w:rPr>
              <w:t>√</w:t>
            </w:r>
          </w:p>
        </w:tc>
        <w:tc>
          <w:tcPr>
            <w:tcW w:w="319" w:type="pct"/>
            <w:shd w:val="clear" w:color="auto" w:fill="auto"/>
          </w:tcPr>
          <w:p w14:paraId="4B0CFC49" w14:textId="77777777" w:rsidR="00E668BB" w:rsidRPr="005C2C8B" w:rsidRDefault="00E668BB" w:rsidP="00872151">
            <w:pPr>
              <w:spacing w:before="0" w:after="0"/>
              <w:contextualSpacing/>
              <w:jc w:val="center"/>
              <w:rPr>
                <w:rFonts w:eastAsia="Times New Roman" w:cs="Open Sans"/>
                <w:sz w:val="18"/>
                <w:szCs w:val="16"/>
              </w:rPr>
            </w:pPr>
            <w:r w:rsidRPr="005C2C8B">
              <w:rPr>
                <w:rFonts w:eastAsia="Times New Roman" w:cs="Open Sans"/>
                <w:sz w:val="18"/>
                <w:szCs w:val="16"/>
              </w:rPr>
              <w:t>√</w:t>
            </w:r>
          </w:p>
        </w:tc>
        <w:tc>
          <w:tcPr>
            <w:tcW w:w="319" w:type="pct"/>
            <w:shd w:val="clear" w:color="auto" w:fill="auto"/>
          </w:tcPr>
          <w:p w14:paraId="4C3752C3" w14:textId="77777777" w:rsidR="00E668BB" w:rsidRPr="005C2C8B" w:rsidRDefault="00E668BB" w:rsidP="00872151">
            <w:pPr>
              <w:spacing w:before="0" w:after="0"/>
              <w:contextualSpacing/>
              <w:jc w:val="center"/>
              <w:rPr>
                <w:rFonts w:eastAsia="Times New Roman" w:cs="Open Sans"/>
                <w:sz w:val="18"/>
                <w:szCs w:val="16"/>
              </w:rPr>
            </w:pPr>
            <w:r w:rsidRPr="005C2C8B">
              <w:rPr>
                <w:rFonts w:eastAsia="Times New Roman" w:cs="Open Sans"/>
                <w:sz w:val="18"/>
                <w:szCs w:val="16"/>
              </w:rPr>
              <w:t>√</w:t>
            </w:r>
          </w:p>
        </w:tc>
      </w:tr>
      <w:tr w:rsidR="00397499" w:rsidRPr="005C2C8B" w14:paraId="1779CDB7" w14:textId="77777777" w:rsidTr="009E4AEA">
        <w:trPr>
          <w:trHeight w:val="267"/>
        </w:trPr>
        <w:tc>
          <w:tcPr>
            <w:tcW w:w="732" w:type="pct"/>
            <w:vMerge/>
            <w:shd w:val="clear" w:color="auto" w:fill="F2F2F2" w:themeFill="background1" w:themeFillShade="F2"/>
          </w:tcPr>
          <w:p w14:paraId="15796C5C" w14:textId="77777777" w:rsidR="00E668BB" w:rsidRPr="005C2C8B" w:rsidRDefault="00E668BB" w:rsidP="004E7E96">
            <w:pPr>
              <w:spacing w:before="120" w:after="120"/>
              <w:contextualSpacing/>
              <w:rPr>
                <w:rFonts w:eastAsia="Times New Roman" w:cs="Open Sans"/>
                <w:sz w:val="18"/>
                <w:szCs w:val="16"/>
              </w:rPr>
            </w:pPr>
          </w:p>
        </w:tc>
        <w:tc>
          <w:tcPr>
            <w:tcW w:w="819" w:type="pct"/>
            <w:vMerge/>
            <w:shd w:val="clear" w:color="auto" w:fill="auto"/>
          </w:tcPr>
          <w:p w14:paraId="6E3EC1AA" w14:textId="77777777" w:rsidR="00E668BB" w:rsidRPr="005C2C8B" w:rsidRDefault="00E668BB" w:rsidP="004E7E96">
            <w:pPr>
              <w:spacing w:before="0" w:after="0"/>
              <w:rPr>
                <w:rFonts w:eastAsia="Times New Roman" w:cs="Open Sans"/>
                <w:sz w:val="18"/>
                <w:szCs w:val="16"/>
              </w:rPr>
            </w:pPr>
          </w:p>
        </w:tc>
        <w:tc>
          <w:tcPr>
            <w:tcW w:w="1028" w:type="pct"/>
            <w:vMerge w:val="restart"/>
            <w:shd w:val="clear" w:color="auto" w:fill="auto"/>
          </w:tcPr>
          <w:p w14:paraId="78987D98" w14:textId="77777777" w:rsidR="00E668BB" w:rsidRPr="005C2C8B" w:rsidRDefault="00E668BB" w:rsidP="004E7E96">
            <w:pPr>
              <w:spacing w:before="0" w:after="0"/>
              <w:contextualSpacing/>
              <w:rPr>
                <w:rFonts w:eastAsia="Times New Roman" w:cs="Open Sans"/>
                <w:sz w:val="18"/>
                <w:szCs w:val="16"/>
              </w:rPr>
            </w:pPr>
            <w:r w:rsidRPr="005C2C8B">
              <w:rPr>
                <w:rFonts w:eastAsia="Times New Roman" w:cs="Open Sans"/>
                <w:sz w:val="18"/>
                <w:szCs w:val="16"/>
              </w:rPr>
              <w:t>Our investigation and conciliation of complaints and dispute resolution processes have systemic and educational outcomes.</w:t>
            </w:r>
          </w:p>
        </w:tc>
        <w:tc>
          <w:tcPr>
            <w:tcW w:w="1145" w:type="pct"/>
            <w:shd w:val="clear" w:color="auto" w:fill="auto"/>
          </w:tcPr>
          <w:p w14:paraId="0D1728EF" w14:textId="77777777" w:rsidR="00E668BB" w:rsidRPr="005C2C8B" w:rsidRDefault="00E668BB" w:rsidP="004E7E96">
            <w:pPr>
              <w:spacing w:before="0" w:after="0"/>
              <w:contextualSpacing/>
              <w:rPr>
                <w:rFonts w:eastAsia="Times New Roman" w:cs="Open Sans"/>
                <w:sz w:val="18"/>
                <w:szCs w:val="16"/>
              </w:rPr>
            </w:pPr>
            <w:r>
              <w:rPr>
                <w:rFonts w:eastAsia="Times New Roman" w:cs="Open Sans"/>
                <w:sz w:val="18"/>
                <w:szCs w:val="16"/>
              </w:rPr>
              <w:t xml:space="preserve">4.12 </w:t>
            </w:r>
            <w:r w:rsidRPr="005C2C8B">
              <w:rPr>
                <w:rFonts w:eastAsia="Times New Roman" w:cs="Open Sans"/>
                <w:sz w:val="18"/>
                <w:szCs w:val="16"/>
              </w:rPr>
              <w:t xml:space="preserve">Instances where the terms on which investigation and conciliation disputes are resolved include systemic outcomes that accord with the objectives of the law. </w:t>
            </w:r>
            <w:r w:rsidRPr="005C2C8B">
              <w:rPr>
                <w:rFonts w:eastAsia="Times New Roman" w:cs="Open Sans"/>
                <w:b/>
                <w:bCs/>
                <w:sz w:val="18"/>
                <w:szCs w:val="16"/>
              </w:rPr>
              <w:t>[PBS target]</w:t>
            </w:r>
          </w:p>
        </w:tc>
        <w:tc>
          <w:tcPr>
            <w:tcW w:w="319" w:type="pct"/>
            <w:shd w:val="clear" w:color="auto" w:fill="auto"/>
          </w:tcPr>
          <w:p w14:paraId="4C89FDEA" w14:textId="77777777" w:rsidR="00E668BB" w:rsidRPr="005C2C8B" w:rsidRDefault="00E668BB" w:rsidP="00872151">
            <w:pPr>
              <w:spacing w:before="0" w:after="0"/>
              <w:contextualSpacing/>
              <w:jc w:val="center"/>
              <w:rPr>
                <w:rFonts w:eastAsia="Times New Roman" w:cs="Open Sans"/>
                <w:sz w:val="18"/>
                <w:szCs w:val="16"/>
              </w:rPr>
            </w:pPr>
            <w:r w:rsidRPr="005C2C8B">
              <w:rPr>
                <w:rFonts w:eastAsia="Times New Roman" w:cs="Open Sans"/>
                <w:sz w:val="18"/>
                <w:szCs w:val="16"/>
              </w:rPr>
              <w:t>√</w:t>
            </w:r>
          </w:p>
        </w:tc>
        <w:tc>
          <w:tcPr>
            <w:tcW w:w="319" w:type="pct"/>
            <w:shd w:val="clear" w:color="auto" w:fill="auto"/>
          </w:tcPr>
          <w:p w14:paraId="64DED079" w14:textId="77777777" w:rsidR="00E668BB" w:rsidRPr="005C2C8B" w:rsidRDefault="00E668BB" w:rsidP="00872151">
            <w:pPr>
              <w:spacing w:before="0" w:after="0"/>
              <w:contextualSpacing/>
              <w:jc w:val="center"/>
              <w:rPr>
                <w:rFonts w:eastAsia="Times New Roman" w:cs="Open Sans"/>
                <w:sz w:val="18"/>
                <w:szCs w:val="16"/>
              </w:rPr>
            </w:pPr>
            <w:r w:rsidRPr="005C2C8B">
              <w:rPr>
                <w:rFonts w:eastAsia="Times New Roman" w:cs="Open Sans"/>
                <w:sz w:val="18"/>
                <w:szCs w:val="16"/>
              </w:rPr>
              <w:t>√</w:t>
            </w:r>
          </w:p>
        </w:tc>
        <w:tc>
          <w:tcPr>
            <w:tcW w:w="319" w:type="pct"/>
            <w:shd w:val="clear" w:color="auto" w:fill="auto"/>
          </w:tcPr>
          <w:p w14:paraId="52F0A353" w14:textId="77777777" w:rsidR="00E668BB" w:rsidRPr="005C2C8B" w:rsidRDefault="00E668BB" w:rsidP="00872151">
            <w:pPr>
              <w:spacing w:before="0" w:after="0"/>
              <w:contextualSpacing/>
              <w:jc w:val="center"/>
              <w:rPr>
                <w:rFonts w:eastAsia="Times New Roman" w:cs="Open Sans"/>
                <w:sz w:val="18"/>
                <w:szCs w:val="16"/>
              </w:rPr>
            </w:pPr>
            <w:r w:rsidRPr="005C2C8B">
              <w:rPr>
                <w:rFonts w:eastAsia="Times New Roman" w:cs="Open Sans"/>
                <w:sz w:val="18"/>
                <w:szCs w:val="16"/>
              </w:rPr>
              <w:t>√</w:t>
            </w:r>
          </w:p>
        </w:tc>
        <w:tc>
          <w:tcPr>
            <w:tcW w:w="319" w:type="pct"/>
            <w:shd w:val="clear" w:color="auto" w:fill="auto"/>
          </w:tcPr>
          <w:p w14:paraId="74B67A2C" w14:textId="77777777" w:rsidR="00E668BB" w:rsidRPr="005C2C8B" w:rsidRDefault="00E668BB" w:rsidP="00872151">
            <w:pPr>
              <w:spacing w:before="0" w:after="0"/>
              <w:contextualSpacing/>
              <w:jc w:val="center"/>
              <w:rPr>
                <w:rFonts w:eastAsia="Times New Roman" w:cs="Open Sans"/>
                <w:sz w:val="18"/>
                <w:szCs w:val="16"/>
              </w:rPr>
            </w:pPr>
            <w:r w:rsidRPr="005C2C8B">
              <w:rPr>
                <w:rFonts w:eastAsia="Times New Roman" w:cs="Open Sans"/>
                <w:sz w:val="18"/>
                <w:szCs w:val="16"/>
              </w:rPr>
              <w:t>√</w:t>
            </w:r>
          </w:p>
        </w:tc>
      </w:tr>
      <w:tr w:rsidR="00397499" w:rsidRPr="005C2C8B" w14:paraId="49DB8F41" w14:textId="77777777" w:rsidTr="009E4AEA">
        <w:trPr>
          <w:trHeight w:val="267"/>
        </w:trPr>
        <w:tc>
          <w:tcPr>
            <w:tcW w:w="732" w:type="pct"/>
            <w:vMerge/>
            <w:shd w:val="clear" w:color="auto" w:fill="F2F2F2" w:themeFill="background1" w:themeFillShade="F2"/>
          </w:tcPr>
          <w:p w14:paraId="36D5B654" w14:textId="77777777" w:rsidR="00E668BB" w:rsidRPr="005C2C8B" w:rsidRDefault="00E668BB" w:rsidP="004E7E96">
            <w:pPr>
              <w:spacing w:before="120" w:after="120"/>
              <w:contextualSpacing/>
              <w:rPr>
                <w:rFonts w:eastAsia="Times New Roman" w:cs="Open Sans"/>
                <w:sz w:val="18"/>
                <w:szCs w:val="16"/>
              </w:rPr>
            </w:pPr>
          </w:p>
        </w:tc>
        <w:tc>
          <w:tcPr>
            <w:tcW w:w="819" w:type="pct"/>
            <w:vMerge/>
            <w:shd w:val="clear" w:color="auto" w:fill="auto"/>
          </w:tcPr>
          <w:p w14:paraId="3FC08DFB" w14:textId="77777777" w:rsidR="00E668BB" w:rsidRPr="005C2C8B" w:rsidRDefault="00E668BB" w:rsidP="004E7E96">
            <w:pPr>
              <w:spacing w:before="0" w:after="0"/>
              <w:rPr>
                <w:rFonts w:eastAsia="Times New Roman" w:cs="Open Sans"/>
                <w:sz w:val="18"/>
                <w:szCs w:val="16"/>
              </w:rPr>
            </w:pPr>
          </w:p>
        </w:tc>
        <w:tc>
          <w:tcPr>
            <w:tcW w:w="1028" w:type="pct"/>
            <w:vMerge/>
            <w:shd w:val="clear" w:color="auto" w:fill="auto"/>
          </w:tcPr>
          <w:p w14:paraId="5913AB60" w14:textId="77777777" w:rsidR="00E668BB" w:rsidRPr="005C2C8B" w:rsidRDefault="00E668BB" w:rsidP="004E7E96">
            <w:pPr>
              <w:spacing w:before="0" w:after="0"/>
              <w:contextualSpacing/>
              <w:rPr>
                <w:rFonts w:eastAsia="Times New Roman" w:cs="Open Sans"/>
                <w:sz w:val="18"/>
                <w:szCs w:val="16"/>
              </w:rPr>
            </w:pPr>
          </w:p>
        </w:tc>
        <w:tc>
          <w:tcPr>
            <w:tcW w:w="1145" w:type="pct"/>
            <w:shd w:val="clear" w:color="auto" w:fill="auto"/>
          </w:tcPr>
          <w:p w14:paraId="62A26FDE" w14:textId="77777777" w:rsidR="00E668BB" w:rsidRPr="005C2C8B" w:rsidRDefault="00E668BB" w:rsidP="004E7E96">
            <w:pPr>
              <w:spacing w:before="0" w:after="0"/>
              <w:contextualSpacing/>
              <w:rPr>
                <w:rFonts w:eastAsia="Times New Roman" w:cs="Open Sans"/>
                <w:sz w:val="18"/>
                <w:szCs w:val="16"/>
              </w:rPr>
            </w:pPr>
            <w:r>
              <w:rPr>
                <w:rFonts w:eastAsia="Times New Roman" w:cs="Open Sans"/>
                <w:sz w:val="18"/>
                <w:szCs w:val="16"/>
              </w:rPr>
              <w:t xml:space="preserve">4.13 </w:t>
            </w:r>
            <w:r w:rsidRPr="005C2C8B">
              <w:rPr>
                <w:rFonts w:eastAsia="Times New Roman" w:cs="Open Sans"/>
                <w:sz w:val="18"/>
                <w:szCs w:val="16"/>
              </w:rPr>
              <w:t xml:space="preserve">Instances where participation in the investigation and conciliation process results in increased understanding of rights and responsibilities in the law. </w:t>
            </w:r>
            <w:r w:rsidRPr="005C2C8B">
              <w:rPr>
                <w:rFonts w:eastAsia="Times New Roman" w:cs="Open Sans"/>
                <w:b/>
                <w:bCs/>
                <w:sz w:val="18"/>
                <w:szCs w:val="16"/>
              </w:rPr>
              <w:t>[PBS target]</w:t>
            </w:r>
          </w:p>
        </w:tc>
        <w:tc>
          <w:tcPr>
            <w:tcW w:w="319" w:type="pct"/>
            <w:shd w:val="clear" w:color="auto" w:fill="auto"/>
          </w:tcPr>
          <w:p w14:paraId="0CAA8A5E" w14:textId="77777777" w:rsidR="00E668BB" w:rsidRPr="005C2C8B" w:rsidRDefault="00E668BB" w:rsidP="00872151">
            <w:pPr>
              <w:spacing w:before="0" w:after="0"/>
              <w:contextualSpacing/>
              <w:jc w:val="center"/>
              <w:rPr>
                <w:rFonts w:eastAsia="Times New Roman" w:cs="Open Sans"/>
                <w:sz w:val="18"/>
                <w:szCs w:val="16"/>
              </w:rPr>
            </w:pPr>
            <w:r w:rsidRPr="005C2C8B">
              <w:rPr>
                <w:rFonts w:eastAsia="Times New Roman" w:cs="Open Sans"/>
                <w:sz w:val="18"/>
                <w:szCs w:val="16"/>
              </w:rPr>
              <w:t>√</w:t>
            </w:r>
          </w:p>
        </w:tc>
        <w:tc>
          <w:tcPr>
            <w:tcW w:w="319" w:type="pct"/>
            <w:shd w:val="clear" w:color="auto" w:fill="auto"/>
          </w:tcPr>
          <w:p w14:paraId="058AEF26" w14:textId="77777777" w:rsidR="00E668BB" w:rsidRPr="005C2C8B" w:rsidRDefault="00E668BB" w:rsidP="00872151">
            <w:pPr>
              <w:spacing w:before="0" w:after="0"/>
              <w:contextualSpacing/>
              <w:jc w:val="center"/>
              <w:rPr>
                <w:rFonts w:eastAsia="Times New Roman" w:cs="Open Sans"/>
                <w:sz w:val="18"/>
                <w:szCs w:val="16"/>
              </w:rPr>
            </w:pPr>
            <w:r w:rsidRPr="005C2C8B">
              <w:rPr>
                <w:rFonts w:eastAsia="Times New Roman" w:cs="Open Sans"/>
                <w:sz w:val="18"/>
                <w:szCs w:val="16"/>
              </w:rPr>
              <w:t>√</w:t>
            </w:r>
          </w:p>
        </w:tc>
        <w:tc>
          <w:tcPr>
            <w:tcW w:w="319" w:type="pct"/>
            <w:shd w:val="clear" w:color="auto" w:fill="auto"/>
          </w:tcPr>
          <w:p w14:paraId="3E0544B8" w14:textId="77777777" w:rsidR="00E668BB" w:rsidRPr="005C2C8B" w:rsidRDefault="00E668BB" w:rsidP="00872151">
            <w:pPr>
              <w:spacing w:before="0" w:after="0"/>
              <w:contextualSpacing/>
              <w:jc w:val="center"/>
              <w:rPr>
                <w:rFonts w:eastAsia="Times New Roman" w:cs="Open Sans"/>
                <w:sz w:val="18"/>
                <w:szCs w:val="16"/>
              </w:rPr>
            </w:pPr>
            <w:r w:rsidRPr="005C2C8B">
              <w:rPr>
                <w:rFonts w:eastAsia="Times New Roman" w:cs="Open Sans"/>
                <w:sz w:val="18"/>
                <w:szCs w:val="16"/>
              </w:rPr>
              <w:t>√</w:t>
            </w:r>
          </w:p>
        </w:tc>
        <w:tc>
          <w:tcPr>
            <w:tcW w:w="319" w:type="pct"/>
            <w:shd w:val="clear" w:color="auto" w:fill="auto"/>
          </w:tcPr>
          <w:p w14:paraId="6B2A1E5C" w14:textId="77777777" w:rsidR="00E668BB" w:rsidRPr="005C2C8B" w:rsidRDefault="00E668BB" w:rsidP="00872151">
            <w:pPr>
              <w:spacing w:before="0" w:after="0"/>
              <w:contextualSpacing/>
              <w:jc w:val="center"/>
              <w:rPr>
                <w:rFonts w:eastAsia="Times New Roman" w:cs="Open Sans"/>
                <w:sz w:val="18"/>
                <w:szCs w:val="16"/>
              </w:rPr>
            </w:pPr>
            <w:r w:rsidRPr="005C2C8B">
              <w:rPr>
                <w:rFonts w:eastAsia="Times New Roman" w:cs="Open Sans"/>
                <w:sz w:val="18"/>
                <w:szCs w:val="16"/>
              </w:rPr>
              <w:t>√</w:t>
            </w:r>
          </w:p>
        </w:tc>
      </w:tr>
    </w:tbl>
    <w:p w14:paraId="008F87DF" w14:textId="77777777" w:rsidR="00E668BB" w:rsidRDefault="00E668BB" w:rsidP="00E668BB">
      <w:pPr>
        <w:pStyle w:val="AHRCHeading1"/>
        <w:numPr>
          <w:ilvl w:val="0"/>
          <w:numId w:val="0"/>
        </w:numPr>
        <w:sectPr w:rsidR="00E668BB" w:rsidSect="00D7407A">
          <w:headerReference w:type="even" r:id="rId66"/>
          <w:headerReference w:type="default" r:id="rId67"/>
          <w:footerReference w:type="even" r:id="rId68"/>
          <w:footerReference w:type="default" r:id="rId69"/>
          <w:headerReference w:type="first" r:id="rId70"/>
          <w:footerReference w:type="first" r:id="rId71"/>
          <w:endnotePr>
            <w:numFmt w:val="decimal"/>
          </w:endnotePr>
          <w:pgSz w:w="11906" w:h="16838" w:code="9"/>
          <w:pgMar w:top="1134" w:right="1418" w:bottom="1134" w:left="1418" w:header="851" w:footer="851" w:gutter="0"/>
          <w:cols w:space="708"/>
          <w:titlePg/>
          <w:docGrid w:linePitch="360"/>
        </w:sectPr>
      </w:pPr>
    </w:p>
    <w:p w14:paraId="46BBE257" w14:textId="7A7A2606" w:rsidR="0043240B" w:rsidRPr="00010F3E" w:rsidRDefault="0043240B" w:rsidP="00BC1BFB">
      <w:pPr>
        <w:pStyle w:val="AHRCHeading2"/>
        <w:numPr>
          <w:ilvl w:val="0"/>
          <w:numId w:val="0"/>
        </w:numPr>
      </w:pPr>
      <w:bookmarkStart w:id="267" w:name="_Toc52124123"/>
      <w:bookmarkStart w:id="268" w:name="_Toc48556252"/>
      <w:r w:rsidRPr="00010F3E">
        <w:t xml:space="preserve">Appendix </w:t>
      </w:r>
      <w:r w:rsidR="00823646">
        <w:t>2</w:t>
      </w:r>
      <w:r w:rsidRPr="00010F3E">
        <w:t xml:space="preserve">: Key employee </w:t>
      </w:r>
      <w:r w:rsidRPr="0043240B">
        <w:t>statistics</w:t>
      </w:r>
      <w:bookmarkEnd w:id="267"/>
      <w:r w:rsidRPr="00010F3E">
        <w:t xml:space="preserve"> </w:t>
      </w:r>
    </w:p>
    <w:p w14:paraId="27316020" w14:textId="13D471D7" w:rsidR="0043240B" w:rsidRPr="0043240B" w:rsidRDefault="0043240B" w:rsidP="00872151">
      <w:pPr>
        <w:spacing w:after="360"/>
      </w:pPr>
      <w:r w:rsidRPr="0043240B">
        <w:rPr>
          <w:lang w:val="en-US"/>
        </w:rPr>
        <w:t xml:space="preserve">The Commission’s single office is located in Sydney, to which all staff are attached. During the Covid-19 period however, 8 staff were working remotely across different states and territories. The table below provides key employee statistics on </w:t>
      </w:r>
      <w:r w:rsidRPr="0043240B">
        <w:t>on an ongoing and non</w:t>
      </w:r>
      <w:r w:rsidRPr="0043240B">
        <w:noBreakHyphen/>
        <w:t>ongoing basis.</w:t>
      </w:r>
    </w:p>
    <w:tbl>
      <w:tblPr>
        <w:tblW w:w="5000" w:type="pct"/>
        <w:tblLook w:val="04A0" w:firstRow="1" w:lastRow="0" w:firstColumn="1" w:lastColumn="0" w:noHBand="0" w:noVBand="1"/>
      </w:tblPr>
      <w:tblGrid>
        <w:gridCol w:w="2412"/>
        <w:gridCol w:w="1419"/>
        <w:gridCol w:w="1417"/>
        <w:gridCol w:w="1829"/>
        <w:gridCol w:w="1429"/>
        <w:gridCol w:w="564"/>
      </w:tblGrid>
      <w:tr w:rsidR="00823646" w:rsidRPr="00872151" w14:paraId="4499CCC7" w14:textId="77777777" w:rsidTr="00397499">
        <w:trPr>
          <w:trHeight w:val="1044"/>
        </w:trPr>
        <w:tc>
          <w:tcPr>
            <w:tcW w:w="1329" w:type="pct"/>
            <w:tcBorders>
              <w:top w:val="nil"/>
              <w:left w:val="nil"/>
              <w:bottom w:val="single" w:sz="4" w:space="0" w:color="auto"/>
              <w:right w:val="nil"/>
            </w:tcBorders>
            <w:shd w:val="clear" w:color="auto" w:fill="F2F2F2" w:themeFill="background1" w:themeFillShade="F2"/>
            <w:noWrap/>
            <w:vAlign w:val="bottom"/>
            <w:hideMark/>
          </w:tcPr>
          <w:p w14:paraId="64136471" w14:textId="77777777" w:rsidR="0043240B" w:rsidRPr="00872151" w:rsidRDefault="0043240B" w:rsidP="00397499">
            <w:pPr>
              <w:spacing w:before="0" w:after="0"/>
              <w:rPr>
                <w:rFonts w:eastAsia="Times New Roman" w:cs="Open Sans"/>
                <w:b/>
                <w:bCs/>
                <w:sz w:val="18"/>
                <w:szCs w:val="18"/>
              </w:rPr>
            </w:pPr>
            <w:r w:rsidRPr="00872151">
              <w:rPr>
                <w:rFonts w:eastAsia="Times New Roman" w:cs="Open Sans"/>
                <w:b/>
                <w:bCs/>
                <w:sz w:val="18"/>
                <w:szCs w:val="18"/>
              </w:rPr>
              <w:t> </w:t>
            </w:r>
          </w:p>
        </w:tc>
        <w:tc>
          <w:tcPr>
            <w:tcW w:w="782" w:type="pct"/>
            <w:tcBorders>
              <w:top w:val="nil"/>
              <w:left w:val="nil"/>
              <w:bottom w:val="single" w:sz="4" w:space="0" w:color="auto"/>
              <w:right w:val="nil"/>
            </w:tcBorders>
            <w:shd w:val="clear" w:color="auto" w:fill="F2F2F2" w:themeFill="background1" w:themeFillShade="F2"/>
            <w:vAlign w:val="center"/>
            <w:hideMark/>
          </w:tcPr>
          <w:p w14:paraId="61C69C9A" w14:textId="77777777" w:rsidR="0043240B" w:rsidRPr="00872151" w:rsidRDefault="0043240B" w:rsidP="00823646">
            <w:pPr>
              <w:spacing w:before="0" w:after="0"/>
              <w:jc w:val="right"/>
              <w:rPr>
                <w:rFonts w:eastAsia="Times New Roman" w:cs="Open Sans"/>
                <w:b/>
                <w:bCs/>
                <w:sz w:val="18"/>
                <w:szCs w:val="18"/>
              </w:rPr>
            </w:pPr>
            <w:r w:rsidRPr="00872151">
              <w:rPr>
                <w:rFonts w:eastAsia="Times New Roman" w:cs="Open Sans"/>
                <w:b/>
                <w:bCs/>
                <w:sz w:val="18"/>
                <w:szCs w:val="18"/>
              </w:rPr>
              <w:t xml:space="preserve">Ongoing Full-Time </w:t>
            </w:r>
          </w:p>
        </w:tc>
        <w:tc>
          <w:tcPr>
            <w:tcW w:w="781" w:type="pct"/>
            <w:tcBorders>
              <w:top w:val="nil"/>
              <w:left w:val="nil"/>
              <w:bottom w:val="single" w:sz="4" w:space="0" w:color="auto"/>
              <w:right w:val="nil"/>
            </w:tcBorders>
            <w:shd w:val="clear" w:color="auto" w:fill="F2F2F2" w:themeFill="background1" w:themeFillShade="F2"/>
            <w:vAlign w:val="center"/>
            <w:hideMark/>
          </w:tcPr>
          <w:p w14:paraId="1B729DD5" w14:textId="77777777" w:rsidR="0043240B" w:rsidRPr="00872151" w:rsidRDefault="0043240B" w:rsidP="00823646">
            <w:pPr>
              <w:spacing w:before="0" w:after="0"/>
              <w:jc w:val="right"/>
              <w:rPr>
                <w:rFonts w:eastAsia="Times New Roman" w:cs="Open Sans"/>
                <w:b/>
                <w:bCs/>
                <w:sz w:val="18"/>
                <w:szCs w:val="18"/>
              </w:rPr>
            </w:pPr>
            <w:r w:rsidRPr="00872151">
              <w:rPr>
                <w:rFonts w:eastAsia="Times New Roman" w:cs="Open Sans"/>
                <w:b/>
                <w:bCs/>
                <w:sz w:val="18"/>
                <w:szCs w:val="18"/>
              </w:rPr>
              <w:t xml:space="preserve">Ongoing Part-Time </w:t>
            </w:r>
          </w:p>
        </w:tc>
        <w:tc>
          <w:tcPr>
            <w:tcW w:w="1008" w:type="pct"/>
            <w:tcBorders>
              <w:top w:val="nil"/>
              <w:left w:val="nil"/>
              <w:bottom w:val="single" w:sz="4" w:space="0" w:color="auto"/>
              <w:right w:val="nil"/>
            </w:tcBorders>
            <w:shd w:val="clear" w:color="auto" w:fill="F2F2F2" w:themeFill="background1" w:themeFillShade="F2"/>
            <w:vAlign w:val="center"/>
            <w:hideMark/>
          </w:tcPr>
          <w:p w14:paraId="171DBEB6" w14:textId="77777777" w:rsidR="0043240B" w:rsidRPr="00872151" w:rsidRDefault="0043240B" w:rsidP="00823646">
            <w:pPr>
              <w:spacing w:before="0" w:after="0"/>
              <w:jc w:val="right"/>
              <w:rPr>
                <w:rFonts w:eastAsia="Times New Roman" w:cs="Open Sans"/>
                <w:b/>
                <w:bCs/>
                <w:sz w:val="18"/>
                <w:szCs w:val="18"/>
              </w:rPr>
            </w:pPr>
            <w:r w:rsidRPr="00872151">
              <w:rPr>
                <w:rFonts w:eastAsia="Times New Roman" w:cs="Open Sans"/>
                <w:b/>
                <w:bCs/>
                <w:sz w:val="18"/>
                <w:szCs w:val="18"/>
              </w:rPr>
              <w:t xml:space="preserve">Non-Ongoing Full-Time </w:t>
            </w:r>
          </w:p>
        </w:tc>
        <w:tc>
          <w:tcPr>
            <w:tcW w:w="788" w:type="pct"/>
            <w:tcBorders>
              <w:top w:val="nil"/>
              <w:left w:val="nil"/>
              <w:bottom w:val="single" w:sz="4" w:space="0" w:color="auto"/>
              <w:right w:val="nil"/>
            </w:tcBorders>
            <w:shd w:val="clear" w:color="auto" w:fill="F2F2F2" w:themeFill="background1" w:themeFillShade="F2"/>
            <w:vAlign w:val="center"/>
            <w:hideMark/>
          </w:tcPr>
          <w:p w14:paraId="6B2A06C9" w14:textId="77777777" w:rsidR="0043240B" w:rsidRPr="00872151" w:rsidRDefault="0043240B" w:rsidP="00823646">
            <w:pPr>
              <w:spacing w:before="0" w:after="0"/>
              <w:jc w:val="right"/>
              <w:rPr>
                <w:rFonts w:eastAsia="Times New Roman" w:cs="Open Sans"/>
                <w:b/>
                <w:bCs/>
                <w:sz w:val="18"/>
                <w:szCs w:val="18"/>
              </w:rPr>
            </w:pPr>
            <w:r w:rsidRPr="00872151">
              <w:rPr>
                <w:rFonts w:eastAsia="Times New Roman" w:cs="Open Sans"/>
                <w:b/>
                <w:bCs/>
                <w:sz w:val="18"/>
                <w:szCs w:val="18"/>
              </w:rPr>
              <w:t xml:space="preserve">Ongoing Part Time </w:t>
            </w:r>
          </w:p>
        </w:tc>
        <w:tc>
          <w:tcPr>
            <w:tcW w:w="311" w:type="pct"/>
            <w:tcBorders>
              <w:top w:val="nil"/>
              <w:left w:val="nil"/>
              <w:bottom w:val="single" w:sz="4" w:space="0" w:color="auto"/>
              <w:right w:val="nil"/>
            </w:tcBorders>
            <w:shd w:val="clear" w:color="auto" w:fill="F2F2F2" w:themeFill="background1" w:themeFillShade="F2"/>
            <w:vAlign w:val="bottom"/>
            <w:hideMark/>
          </w:tcPr>
          <w:p w14:paraId="46532F7A" w14:textId="77777777" w:rsidR="0043240B" w:rsidRPr="00872151" w:rsidRDefault="0043240B" w:rsidP="00823646">
            <w:pPr>
              <w:spacing w:before="0" w:after="0"/>
              <w:jc w:val="right"/>
              <w:rPr>
                <w:rFonts w:eastAsia="Times New Roman" w:cs="Open Sans"/>
                <w:b/>
                <w:bCs/>
                <w:sz w:val="18"/>
                <w:szCs w:val="18"/>
              </w:rPr>
            </w:pPr>
            <w:r w:rsidRPr="00872151">
              <w:rPr>
                <w:rFonts w:eastAsia="Times New Roman" w:cs="Open Sans"/>
                <w:b/>
                <w:bCs/>
                <w:sz w:val="18"/>
                <w:szCs w:val="18"/>
              </w:rPr>
              <w:t> </w:t>
            </w:r>
          </w:p>
        </w:tc>
      </w:tr>
      <w:tr w:rsidR="00823646" w:rsidRPr="00872151" w14:paraId="219F8FC1" w14:textId="77777777" w:rsidTr="00823646">
        <w:trPr>
          <w:trHeight w:val="348"/>
        </w:trPr>
        <w:tc>
          <w:tcPr>
            <w:tcW w:w="1329" w:type="pct"/>
            <w:tcBorders>
              <w:top w:val="single" w:sz="4" w:space="0" w:color="auto"/>
              <w:left w:val="nil"/>
              <w:bottom w:val="nil"/>
              <w:right w:val="nil"/>
            </w:tcBorders>
            <w:shd w:val="clear" w:color="000000" w:fill="FFFFFF"/>
            <w:noWrap/>
            <w:vAlign w:val="bottom"/>
            <w:hideMark/>
          </w:tcPr>
          <w:p w14:paraId="5B51B8FF" w14:textId="77777777" w:rsidR="0043240B" w:rsidRPr="00872151" w:rsidRDefault="0043240B" w:rsidP="00397499">
            <w:pPr>
              <w:spacing w:before="0" w:after="0"/>
              <w:rPr>
                <w:rFonts w:eastAsia="Times New Roman" w:cs="Open Sans"/>
                <w:sz w:val="18"/>
                <w:szCs w:val="18"/>
              </w:rPr>
            </w:pPr>
            <w:r w:rsidRPr="00872151">
              <w:rPr>
                <w:rFonts w:eastAsia="Times New Roman" w:cs="Open Sans"/>
                <w:sz w:val="18"/>
                <w:szCs w:val="18"/>
              </w:rPr>
              <w:t> </w:t>
            </w:r>
          </w:p>
        </w:tc>
        <w:tc>
          <w:tcPr>
            <w:tcW w:w="782" w:type="pct"/>
            <w:tcBorders>
              <w:top w:val="single" w:sz="4" w:space="0" w:color="auto"/>
              <w:left w:val="nil"/>
              <w:bottom w:val="nil"/>
              <w:right w:val="nil"/>
            </w:tcBorders>
            <w:shd w:val="clear" w:color="000000" w:fill="FFFFFF"/>
            <w:vAlign w:val="bottom"/>
            <w:hideMark/>
          </w:tcPr>
          <w:p w14:paraId="63C222D3" w14:textId="77777777" w:rsidR="0043240B" w:rsidRPr="00872151" w:rsidRDefault="0043240B" w:rsidP="00823646">
            <w:pPr>
              <w:spacing w:before="0" w:after="0"/>
              <w:jc w:val="right"/>
              <w:rPr>
                <w:rFonts w:eastAsia="Times New Roman" w:cs="Open Sans"/>
                <w:sz w:val="18"/>
                <w:szCs w:val="18"/>
              </w:rPr>
            </w:pPr>
            <w:r w:rsidRPr="00872151">
              <w:rPr>
                <w:rFonts w:eastAsia="Times New Roman" w:cs="Open Sans"/>
                <w:sz w:val="18"/>
                <w:szCs w:val="18"/>
              </w:rPr>
              <w:t> </w:t>
            </w:r>
          </w:p>
        </w:tc>
        <w:tc>
          <w:tcPr>
            <w:tcW w:w="781" w:type="pct"/>
            <w:tcBorders>
              <w:top w:val="single" w:sz="4" w:space="0" w:color="auto"/>
              <w:left w:val="nil"/>
              <w:bottom w:val="nil"/>
              <w:right w:val="nil"/>
            </w:tcBorders>
            <w:shd w:val="clear" w:color="000000" w:fill="FFFFFF"/>
            <w:vAlign w:val="bottom"/>
            <w:hideMark/>
          </w:tcPr>
          <w:p w14:paraId="29BED650" w14:textId="77777777" w:rsidR="0043240B" w:rsidRPr="00872151" w:rsidRDefault="0043240B" w:rsidP="00823646">
            <w:pPr>
              <w:spacing w:before="0" w:after="0"/>
              <w:jc w:val="right"/>
              <w:rPr>
                <w:rFonts w:eastAsia="Times New Roman" w:cs="Open Sans"/>
                <w:sz w:val="18"/>
                <w:szCs w:val="18"/>
              </w:rPr>
            </w:pPr>
            <w:r w:rsidRPr="00872151">
              <w:rPr>
                <w:rFonts w:eastAsia="Times New Roman" w:cs="Open Sans"/>
                <w:sz w:val="18"/>
                <w:szCs w:val="18"/>
              </w:rPr>
              <w:t> </w:t>
            </w:r>
          </w:p>
        </w:tc>
        <w:tc>
          <w:tcPr>
            <w:tcW w:w="1008" w:type="pct"/>
            <w:tcBorders>
              <w:top w:val="single" w:sz="4" w:space="0" w:color="auto"/>
              <w:left w:val="nil"/>
              <w:bottom w:val="nil"/>
              <w:right w:val="nil"/>
            </w:tcBorders>
            <w:shd w:val="clear" w:color="000000" w:fill="FFFFFF"/>
            <w:vAlign w:val="bottom"/>
            <w:hideMark/>
          </w:tcPr>
          <w:p w14:paraId="193096DA" w14:textId="77777777" w:rsidR="0043240B" w:rsidRPr="00872151" w:rsidRDefault="0043240B" w:rsidP="00823646">
            <w:pPr>
              <w:spacing w:before="0" w:after="0"/>
              <w:jc w:val="right"/>
              <w:rPr>
                <w:rFonts w:eastAsia="Times New Roman" w:cs="Open Sans"/>
                <w:sz w:val="18"/>
                <w:szCs w:val="18"/>
              </w:rPr>
            </w:pPr>
            <w:r w:rsidRPr="00872151">
              <w:rPr>
                <w:rFonts w:eastAsia="Times New Roman" w:cs="Open Sans"/>
                <w:sz w:val="18"/>
                <w:szCs w:val="18"/>
              </w:rPr>
              <w:t> </w:t>
            </w:r>
          </w:p>
        </w:tc>
        <w:tc>
          <w:tcPr>
            <w:tcW w:w="788" w:type="pct"/>
            <w:tcBorders>
              <w:top w:val="single" w:sz="4" w:space="0" w:color="auto"/>
              <w:left w:val="nil"/>
              <w:bottom w:val="nil"/>
              <w:right w:val="nil"/>
            </w:tcBorders>
            <w:shd w:val="clear" w:color="000000" w:fill="FFFFFF"/>
            <w:vAlign w:val="bottom"/>
            <w:hideMark/>
          </w:tcPr>
          <w:p w14:paraId="7817F039" w14:textId="77777777" w:rsidR="0043240B" w:rsidRPr="00872151" w:rsidRDefault="0043240B" w:rsidP="00823646">
            <w:pPr>
              <w:spacing w:before="0" w:after="0"/>
              <w:jc w:val="right"/>
              <w:rPr>
                <w:rFonts w:eastAsia="Times New Roman" w:cs="Open Sans"/>
                <w:sz w:val="18"/>
                <w:szCs w:val="18"/>
              </w:rPr>
            </w:pPr>
            <w:r w:rsidRPr="00872151">
              <w:rPr>
                <w:rFonts w:eastAsia="Times New Roman" w:cs="Open Sans"/>
                <w:sz w:val="18"/>
                <w:szCs w:val="18"/>
              </w:rPr>
              <w:t> </w:t>
            </w:r>
          </w:p>
        </w:tc>
        <w:tc>
          <w:tcPr>
            <w:tcW w:w="311" w:type="pct"/>
            <w:tcBorders>
              <w:top w:val="single" w:sz="4" w:space="0" w:color="auto"/>
              <w:left w:val="nil"/>
              <w:bottom w:val="nil"/>
              <w:right w:val="nil"/>
            </w:tcBorders>
            <w:shd w:val="clear" w:color="000000" w:fill="FFFFFF"/>
            <w:vAlign w:val="bottom"/>
            <w:hideMark/>
          </w:tcPr>
          <w:p w14:paraId="4967C267" w14:textId="77777777" w:rsidR="0043240B" w:rsidRPr="00872151" w:rsidRDefault="0043240B" w:rsidP="00823646">
            <w:pPr>
              <w:spacing w:before="0" w:after="0"/>
              <w:jc w:val="right"/>
              <w:rPr>
                <w:rFonts w:eastAsia="Times New Roman" w:cs="Open Sans"/>
                <w:sz w:val="18"/>
                <w:szCs w:val="18"/>
              </w:rPr>
            </w:pPr>
            <w:r w:rsidRPr="00872151">
              <w:rPr>
                <w:rFonts w:eastAsia="Times New Roman" w:cs="Open Sans"/>
                <w:sz w:val="18"/>
                <w:szCs w:val="18"/>
              </w:rPr>
              <w:t> </w:t>
            </w:r>
          </w:p>
        </w:tc>
      </w:tr>
      <w:tr w:rsidR="00823646" w:rsidRPr="00872151" w14:paraId="1E454DEA" w14:textId="77777777" w:rsidTr="00823646">
        <w:trPr>
          <w:trHeight w:val="348"/>
        </w:trPr>
        <w:tc>
          <w:tcPr>
            <w:tcW w:w="1329" w:type="pct"/>
            <w:tcBorders>
              <w:top w:val="nil"/>
              <w:left w:val="nil"/>
              <w:bottom w:val="nil"/>
              <w:right w:val="nil"/>
            </w:tcBorders>
            <w:shd w:val="clear" w:color="000000" w:fill="FFFFFF"/>
            <w:noWrap/>
            <w:vAlign w:val="bottom"/>
            <w:hideMark/>
          </w:tcPr>
          <w:p w14:paraId="015AA853" w14:textId="77777777" w:rsidR="0043240B" w:rsidRPr="00872151" w:rsidRDefault="0043240B" w:rsidP="00397499">
            <w:pPr>
              <w:spacing w:before="0" w:after="0"/>
              <w:rPr>
                <w:rFonts w:eastAsia="Times New Roman" w:cs="Open Sans"/>
                <w:sz w:val="18"/>
                <w:szCs w:val="18"/>
              </w:rPr>
            </w:pPr>
            <w:r w:rsidRPr="00872151">
              <w:rPr>
                <w:rFonts w:eastAsia="Times New Roman" w:cs="Open Sans"/>
                <w:sz w:val="18"/>
                <w:szCs w:val="18"/>
              </w:rPr>
              <w:t>As at 30 June 2020</w:t>
            </w:r>
          </w:p>
        </w:tc>
        <w:tc>
          <w:tcPr>
            <w:tcW w:w="782" w:type="pct"/>
            <w:tcBorders>
              <w:top w:val="nil"/>
              <w:left w:val="nil"/>
              <w:bottom w:val="nil"/>
              <w:right w:val="nil"/>
            </w:tcBorders>
            <w:shd w:val="clear" w:color="000000" w:fill="FFFFFF"/>
            <w:noWrap/>
            <w:vAlign w:val="bottom"/>
            <w:hideMark/>
          </w:tcPr>
          <w:p w14:paraId="019814BB" w14:textId="77777777" w:rsidR="0043240B" w:rsidRPr="00872151" w:rsidRDefault="0043240B" w:rsidP="00823646">
            <w:pPr>
              <w:spacing w:before="0" w:after="0"/>
              <w:jc w:val="right"/>
              <w:rPr>
                <w:rFonts w:eastAsia="Times New Roman" w:cs="Open Sans"/>
                <w:sz w:val="18"/>
                <w:szCs w:val="18"/>
              </w:rPr>
            </w:pPr>
            <w:r w:rsidRPr="00872151">
              <w:rPr>
                <w:rFonts w:eastAsia="Times New Roman" w:cs="Open Sans"/>
                <w:sz w:val="18"/>
                <w:szCs w:val="18"/>
              </w:rPr>
              <w:t> </w:t>
            </w:r>
          </w:p>
        </w:tc>
        <w:tc>
          <w:tcPr>
            <w:tcW w:w="781" w:type="pct"/>
            <w:tcBorders>
              <w:top w:val="nil"/>
              <w:left w:val="nil"/>
              <w:bottom w:val="nil"/>
              <w:right w:val="nil"/>
            </w:tcBorders>
            <w:shd w:val="clear" w:color="000000" w:fill="FFFFFF"/>
            <w:noWrap/>
            <w:vAlign w:val="bottom"/>
            <w:hideMark/>
          </w:tcPr>
          <w:p w14:paraId="425FF6DA" w14:textId="77777777" w:rsidR="0043240B" w:rsidRPr="00872151" w:rsidRDefault="0043240B" w:rsidP="00823646">
            <w:pPr>
              <w:spacing w:before="0" w:after="0"/>
              <w:jc w:val="right"/>
              <w:rPr>
                <w:rFonts w:eastAsia="Times New Roman" w:cs="Open Sans"/>
                <w:sz w:val="18"/>
                <w:szCs w:val="18"/>
              </w:rPr>
            </w:pPr>
            <w:r w:rsidRPr="00872151">
              <w:rPr>
                <w:rFonts w:eastAsia="Times New Roman" w:cs="Open Sans"/>
                <w:sz w:val="18"/>
                <w:szCs w:val="18"/>
              </w:rPr>
              <w:t> </w:t>
            </w:r>
          </w:p>
        </w:tc>
        <w:tc>
          <w:tcPr>
            <w:tcW w:w="1008" w:type="pct"/>
            <w:tcBorders>
              <w:top w:val="nil"/>
              <w:left w:val="nil"/>
              <w:bottom w:val="nil"/>
              <w:right w:val="nil"/>
            </w:tcBorders>
            <w:shd w:val="clear" w:color="000000" w:fill="FFFFFF"/>
            <w:noWrap/>
            <w:vAlign w:val="bottom"/>
            <w:hideMark/>
          </w:tcPr>
          <w:p w14:paraId="768DF221" w14:textId="77777777" w:rsidR="0043240B" w:rsidRPr="00872151" w:rsidRDefault="0043240B" w:rsidP="00823646">
            <w:pPr>
              <w:spacing w:before="0" w:after="0"/>
              <w:jc w:val="right"/>
              <w:rPr>
                <w:rFonts w:eastAsia="Times New Roman" w:cs="Open Sans"/>
                <w:sz w:val="18"/>
                <w:szCs w:val="18"/>
              </w:rPr>
            </w:pPr>
            <w:r w:rsidRPr="00872151">
              <w:rPr>
                <w:rFonts w:eastAsia="Times New Roman" w:cs="Open Sans"/>
                <w:sz w:val="18"/>
                <w:szCs w:val="18"/>
              </w:rPr>
              <w:t> </w:t>
            </w:r>
          </w:p>
        </w:tc>
        <w:tc>
          <w:tcPr>
            <w:tcW w:w="788" w:type="pct"/>
            <w:tcBorders>
              <w:top w:val="nil"/>
              <w:left w:val="nil"/>
              <w:bottom w:val="nil"/>
              <w:right w:val="nil"/>
            </w:tcBorders>
            <w:shd w:val="clear" w:color="000000" w:fill="FFFFFF"/>
            <w:noWrap/>
            <w:vAlign w:val="bottom"/>
            <w:hideMark/>
          </w:tcPr>
          <w:p w14:paraId="3E8EE362" w14:textId="77777777" w:rsidR="0043240B" w:rsidRPr="00872151" w:rsidRDefault="0043240B" w:rsidP="00823646">
            <w:pPr>
              <w:spacing w:before="0" w:after="0"/>
              <w:jc w:val="right"/>
              <w:rPr>
                <w:rFonts w:eastAsia="Times New Roman" w:cs="Open Sans"/>
                <w:sz w:val="18"/>
                <w:szCs w:val="18"/>
              </w:rPr>
            </w:pPr>
            <w:r w:rsidRPr="00872151">
              <w:rPr>
                <w:rFonts w:eastAsia="Times New Roman" w:cs="Open Sans"/>
                <w:sz w:val="18"/>
                <w:szCs w:val="18"/>
              </w:rPr>
              <w:t> </w:t>
            </w:r>
          </w:p>
        </w:tc>
        <w:tc>
          <w:tcPr>
            <w:tcW w:w="311" w:type="pct"/>
            <w:tcBorders>
              <w:top w:val="nil"/>
              <w:left w:val="nil"/>
              <w:bottom w:val="nil"/>
              <w:right w:val="nil"/>
            </w:tcBorders>
            <w:shd w:val="clear" w:color="000000" w:fill="FFFFFF"/>
            <w:noWrap/>
            <w:vAlign w:val="bottom"/>
            <w:hideMark/>
          </w:tcPr>
          <w:p w14:paraId="0AB60923" w14:textId="77777777" w:rsidR="0043240B" w:rsidRPr="00872151" w:rsidRDefault="0043240B" w:rsidP="00823646">
            <w:pPr>
              <w:spacing w:before="0" w:after="0"/>
              <w:jc w:val="right"/>
              <w:rPr>
                <w:rFonts w:eastAsia="Times New Roman" w:cs="Open Sans"/>
                <w:sz w:val="18"/>
                <w:szCs w:val="18"/>
              </w:rPr>
            </w:pPr>
            <w:r w:rsidRPr="00872151">
              <w:rPr>
                <w:rFonts w:eastAsia="Times New Roman" w:cs="Open Sans"/>
                <w:sz w:val="18"/>
                <w:szCs w:val="18"/>
              </w:rPr>
              <w:t> </w:t>
            </w:r>
          </w:p>
        </w:tc>
      </w:tr>
      <w:tr w:rsidR="00823646" w:rsidRPr="00872151" w14:paraId="278E954D" w14:textId="77777777" w:rsidTr="00823646">
        <w:trPr>
          <w:trHeight w:val="348"/>
        </w:trPr>
        <w:tc>
          <w:tcPr>
            <w:tcW w:w="1329" w:type="pct"/>
            <w:tcBorders>
              <w:top w:val="nil"/>
              <w:left w:val="nil"/>
              <w:bottom w:val="nil"/>
              <w:right w:val="nil"/>
            </w:tcBorders>
            <w:shd w:val="clear" w:color="000000" w:fill="FFFFFF"/>
            <w:noWrap/>
            <w:vAlign w:val="bottom"/>
            <w:hideMark/>
          </w:tcPr>
          <w:p w14:paraId="63CADD54" w14:textId="77777777" w:rsidR="0043240B" w:rsidRPr="00872151" w:rsidRDefault="0043240B" w:rsidP="00397499">
            <w:pPr>
              <w:spacing w:before="0" w:after="0"/>
              <w:jc w:val="right"/>
              <w:rPr>
                <w:rFonts w:eastAsia="Times New Roman" w:cs="Open Sans"/>
                <w:sz w:val="18"/>
                <w:szCs w:val="18"/>
              </w:rPr>
            </w:pPr>
            <w:r w:rsidRPr="00872151">
              <w:rPr>
                <w:rFonts w:eastAsia="Times New Roman" w:cs="Open Sans"/>
                <w:sz w:val="18"/>
                <w:szCs w:val="18"/>
              </w:rPr>
              <w:t> </w:t>
            </w:r>
          </w:p>
        </w:tc>
        <w:tc>
          <w:tcPr>
            <w:tcW w:w="782" w:type="pct"/>
            <w:tcBorders>
              <w:top w:val="nil"/>
              <w:left w:val="nil"/>
              <w:bottom w:val="nil"/>
              <w:right w:val="nil"/>
            </w:tcBorders>
            <w:shd w:val="clear" w:color="000000" w:fill="FFFFFF"/>
            <w:noWrap/>
            <w:vAlign w:val="bottom"/>
            <w:hideMark/>
          </w:tcPr>
          <w:p w14:paraId="3C51AAC4" w14:textId="77777777" w:rsidR="0043240B" w:rsidRPr="00872151" w:rsidRDefault="0043240B" w:rsidP="00823646">
            <w:pPr>
              <w:spacing w:before="0" w:after="0"/>
              <w:jc w:val="right"/>
              <w:rPr>
                <w:rFonts w:eastAsia="Times New Roman" w:cs="Open Sans"/>
                <w:sz w:val="18"/>
                <w:szCs w:val="18"/>
              </w:rPr>
            </w:pPr>
            <w:r w:rsidRPr="00872151">
              <w:rPr>
                <w:rFonts w:eastAsia="Times New Roman" w:cs="Open Sans"/>
                <w:sz w:val="18"/>
                <w:szCs w:val="18"/>
              </w:rPr>
              <w:t> </w:t>
            </w:r>
          </w:p>
        </w:tc>
        <w:tc>
          <w:tcPr>
            <w:tcW w:w="781" w:type="pct"/>
            <w:tcBorders>
              <w:top w:val="nil"/>
              <w:left w:val="nil"/>
              <w:bottom w:val="nil"/>
              <w:right w:val="nil"/>
            </w:tcBorders>
            <w:shd w:val="clear" w:color="000000" w:fill="FFFFFF"/>
            <w:noWrap/>
            <w:vAlign w:val="bottom"/>
            <w:hideMark/>
          </w:tcPr>
          <w:p w14:paraId="2410F55A" w14:textId="77777777" w:rsidR="0043240B" w:rsidRPr="00872151" w:rsidRDefault="0043240B" w:rsidP="00823646">
            <w:pPr>
              <w:spacing w:before="0" w:after="0"/>
              <w:jc w:val="right"/>
              <w:rPr>
                <w:rFonts w:eastAsia="Times New Roman" w:cs="Open Sans"/>
                <w:sz w:val="18"/>
                <w:szCs w:val="18"/>
              </w:rPr>
            </w:pPr>
            <w:r w:rsidRPr="00872151">
              <w:rPr>
                <w:rFonts w:eastAsia="Times New Roman" w:cs="Open Sans"/>
                <w:sz w:val="18"/>
                <w:szCs w:val="18"/>
              </w:rPr>
              <w:t> </w:t>
            </w:r>
          </w:p>
        </w:tc>
        <w:tc>
          <w:tcPr>
            <w:tcW w:w="1008" w:type="pct"/>
            <w:tcBorders>
              <w:top w:val="nil"/>
              <w:left w:val="nil"/>
              <w:bottom w:val="nil"/>
              <w:right w:val="nil"/>
            </w:tcBorders>
            <w:shd w:val="clear" w:color="000000" w:fill="FFFFFF"/>
            <w:noWrap/>
            <w:vAlign w:val="bottom"/>
            <w:hideMark/>
          </w:tcPr>
          <w:p w14:paraId="39A1307F" w14:textId="77777777" w:rsidR="0043240B" w:rsidRPr="00872151" w:rsidRDefault="0043240B" w:rsidP="00823646">
            <w:pPr>
              <w:spacing w:before="0" w:after="0"/>
              <w:jc w:val="right"/>
              <w:rPr>
                <w:rFonts w:eastAsia="Times New Roman" w:cs="Open Sans"/>
                <w:sz w:val="18"/>
                <w:szCs w:val="18"/>
              </w:rPr>
            </w:pPr>
            <w:r w:rsidRPr="00872151">
              <w:rPr>
                <w:rFonts w:eastAsia="Times New Roman" w:cs="Open Sans"/>
                <w:sz w:val="18"/>
                <w:szCs w:val="18"/>
              </w:rPr>
              <w:t> </w:t>
            </w:r>
          </w:p>
        </w:tc>
        <w:tc>
          <w:tcPr>
            <w:tcW w:w="788" w:type="pct"/>
            <w:tcBorders>
              <w:top w:val="nil"/>
              <w:left w:val="nil"/>
              <w:bottom w:val="nil"/>
              <w:right w:val="nil"/>
            </w:tcBorders>
            <w:shd w:val="clear" w:color="000000" w:fill="FFFFFF"/>
            <w:noWrap/>
            <w:vAlign w:val="bottom"/>
            <w:hideMark/>
          </w:tcPr>
          <w:p w14:paraId="77CE57D1" w14:textId="77777777" w:rsidR="0043240B" w:rsidRPr="00872151" w:rsidRDefault="0043240B" w:rsidP="00823646">
            <w:pPr>
              <w:spacing w:before="0" w:after="0"/>
              <w:jc w:val="right"/>
              <w:rPr>
                <w:rFonts w:eastAsia="Times New Roman" w:cs="Open Sans"/>
                <w:sz w:val="18"/>
                <w:szCs w:val="18"/>
              </w:rPr>
            </w:pPr>
            <w:r w:rsidRPr="00872151">
              <w:rPr>
                <w:rFonts w:eastAsia="Times New Roman" w:cs="Open Sans"/>
                <w:sz w:val="18"/>
                <w:szCs w:val="18"/>
              </w:rPr>
              <w:t> </w:t>
            </w:r>
          </w:p>
        </w:tc>
        <w:tc>
          <w:tcPr>
            <w:tcW w:w="311" w:type="pct"/>
            <w:tcBorders>
              <w:top w:val="nil"/>
              <w:left w:val="nil"/>
              <w:bottom w:val="nil"/>
              <w:right w:val="nil"/>
            </w:tcBorders>
            <w:shd w:val="clear" w:color="000000" w:fill="FFFFFF"/>
            <w:noWrap/>
            <w:vAlign w:val="bottom"/>
            <w:hideMark/>
          </w:tcPr>
          <w:p w14:paraId="420BEB68" w14:textId="77777777" w:rsidR="0043240B" w:rsidRPr="00872151" w:rsidRDefault="0043240B" w:rsidP="00823646">
            <w:pPr>
              <w:spacing w:before="0" w:after="0"/>
              <w:jc w:val="right"/>
              <w:rPr>
                <w:rFonts w:eastAsia="Times New Roman" w:cs="Open Sans"/>
                <w:sz w:val="18"/>
                <w:szCs w:val="18"/>
              </w:rPr>
            </w:pPr>
            <w:r w:rsidRPr="00872151">
              <w:rPr>
                <w:rFonts w:eastAsia="Times New Roman" w:cs="Open Sans"/>
                <w:sz w:val="18"/>
                <w:szCs w:val="18"/>
              </w:rPr>
              <w:t> </w:t>
            </w:r>
          </w:p>
        </w:tc>
      </w:tr>
      <w:tr w:rsidR="00823646" w:rsidRPr="00872151" w14:paraId="5E056DD2" w14:textId="77777777" w:rsidTr="00823646">
        <w:trPr>
          <w:trHeight w:val="348"/>
        </w:trPr>
        <w:tc>
          <w:tcPr>
            <w:tcW w:w="1329" w:type="pct"/>
            <w:tcBorders>
              <w:top w:val="nil"/>
              <w:left w:val="nil"/>
              <w:bottom w:val="nil"/>
              <w:right w:val="nil"/>
            </w:tcBorders>
            <w:shd w:val="clear" w:color="000000" w:fill="FFFFFF"/>
            <w:noWrap/>
            <w:vAlign w:val="bottom"/>
            <w:hideMark/>
          </w:tcPr>
          <w:p w14:paraId="24027095" w14:textId="77777777" w:rsidR="0043240B" w:rsidRPr="00872151" w:rsidRDefault="0043240B" w:rsidP="00397499">
            <w:pPr>
              <w:spacing w:before="0" w:after="0"/>
              <w:rPr>
                <w:rFonts w:eastAsia="Times New Roman" w:cs="Open Sans"/>
                <w:sz w:val="18"/>
                <w:szCs w:val="18"/>
              </w:rPr>
            </w:pPr>
            <w:r w:rsidRPr="00872151">
              <w:rPr>
                <w:rFonts w:eastAsia="Times New Roman" w:cs="Open Sans"/>
                <w:sz w:val="18"/>
                <w:szCs w:val="18"/>
              </w:rPr>
              <w:t>Male</w:t>
            </w:r>
          </w:p>
        </w:tc>
        <w:tc>
          <w:tcPr>
            <w:tcW w:w="782" w:type="pct"/>
            <w:tcBorders>
              <w:top w:val="nil"/>
              <w:left w:val="nil"/>
              <w:bottom w:val="nil"/>
              <w:right w:val="nil"/>
            </w:tcBorders>
            <w:shd w:val="clear" w:color="000000" w:fill="FFFFFF"/>
            <w:noWrap/>
            <w:vAlign w:val="bottom"/>
            <w:hideMark/>
          </w:tcPr>
          <w:p w14:paraId="50C8B5B5" w14:textId="77777777" w:rsidR="0043240B" w:rsidRPr="00872151" w:rsidRDefault="0043240B" w:rsidP="00823646">
            <w:pPr>
              <w:spacing w:before="0" w:after="0"/>
              <w:jc w:val="right"/>
              <w:rPr>
                <w:rFonts w:eastAsia="Times New Roman" w:cs="Open Sans"/>
                <w:sz w:val="18"/>
                <w:szCs w:val="18"/>
              </w:rPr>
            </w:pPr>
            <w:r w:rsidRPr="00872151">
              <w:rPr>
                <w:rFonts w:eastAsia="Times New Roman" w:cs="Open Sans"/>
                <w:sz w:val="18"/>
                <w:szCs w:val="18"/>
              </w:rPr>
              <w:t>21</w:t>
            </w:r>
          </w:p>
        </w:tc>
        <w:tc>
          <w:tcPr>
            <w:tcW w:w="781" w:type="pct"/>
            <w:tcBorders>
              <w:top w:val="nil"/>
              <w:left w:val="nil"/>
              <w:bottom w:val="nil"/>
              <w:right w:val="nil"/>
            </w:tcBorders>
            <w:shd w:val="clear" w:color="000000" w:fill="FFFFFF"/>
            <w:noWrap/>
            <w:vAlign w:val="bottom"/>
            <w:hideMark/>
          </w:tcPr>
          <w:p w14:paraId="3EEFBCEB" w14:textId="77777777" w:rsidR="0043240B" w:rsidRPr="00872151" w:rsidRDefault="0043240B" w:rsidP="00823646">
            <w:pPr>
              <w:spacing w:before="0" w:after="0"/>
              <w:jc w:val="right"/>
              <w:rPr>
                <w:rFonts w:eastAsia="Times New Roman" w:cs="Open Sans"/>
                <w:sz w:val="18"/>
                <w:szCs w:val="18"/>
              </w:rPr>
            </w:pPr>
            <w:r w:rsidRPr="00872151">
              <w:rPr>
                <w:rFonts w:eastAsia="Times New Roman" w:cs="Open Sans"/>
                <w:sz w:val="18"/>
                <w:szCs w:val="18"/>
              </w:rPr>
              <w:t>2</w:t>
            </w:r>
          </w:p>
        </w:tc>
        <w:tc>
          <w:tcPr>
            <w:tcW w:w="1008" w:type="pct"/>
            <w:tcBorders>
              <w:top w:val="nil"/>
              <w:left w:val="nil"/>
              <w:bottom w:val="nil"/>
              <w:right w:val="nil"/>
            </w:tcBorders>
            <w:shd w:val="clear" w:color="000000" w:fill="FFFFFF"/>
            <w:noWrap/>
            <w:vAlign w:val="bottom"/>
            <w:hideMark/>
          </w:tcPr>
          <w:p w14:paraId="0E2F46E3" w14:textId="77777777" w:rsidR="0043240B" w:rsidRPr="00872151" w:rsidRDefault="0043240B" w:rsidP="00823646">
            <w:pPr>
              <w:spacing w:before="0" w:after="0"/>
              <w:jc w:val="right"/>
              <w:rPr>
                <w:rFonts w:eastAsia="Times New Roman" w:cs="Open Sans"/>
                <w:sz w:val="18"/>
                <w:szCs w:val="18"/>
              </w:rPr>
            </w:pPr>
            <w:r w:rsidRPr="00872151">
              <w:rPr>
                <w:rFonts w:eastAsia="Times New Roman" w:cs="Open Sans"/>
                <w:sz w:val="18"/>
                <w:szCs w:val="18"/>
              </w:rPr>
              <w:t>11</w:t>
            </w:r>
          </w:p>
        </w:tc>
        <w:tc>
          <w:tcPr>
            <w:tcW w:w="788" w:type="pct"/>
            <w:tcBorders>
              <w:top w:val="nil"/>
              <w:left w:val="nil"/>
              <w:bottom w:val="nil"/>
              <w:right w:val="nil"/>
            </w:tcBorders>
            <w:shd w:val="clear" w:color="000000" w:fill="FFFFFF"/>
            <w:noWrap/>
            <w:vAlign w:val="bottom"/>
            <w:hideMark/>
          </w:tcPr>
          <w:p w14:paraId="46BF18D4" w14:textId="77777777" w:rsidR="0043240B" w:rsidRPr="00872151" w:rsidRDefault="0043240B" w:rsidP="00823646">
            <w:pPr>
              <w:spacing w:before="0" w:after="0"/>
              <w:jc w:val="right"/>
              <w:rPr>
                <w:rFonts w:eastAsia="Times New Roman" w:cs="Open Sans"/>
                <w:sz w:val="18"/>
                <w:szCs w:val="18"/>
              </w:rPr>
            </w:pPr>
            <w:r w:rsidRPr="00872151">
              <w:rPr>
                <w:rFonts w:eastAsia="Times New Roman" w:cs="Open Sans"/>
                <w:sz w:val="18"/>
                <w:szCs w:val="18"/>
              </w:rPr>
              <w:t>2</w:t>
            </w:r>
          </w:p>
        </w:tc>
        <w:tc>
          <w:tcPr>
            <w:tcW w:w="311" w:type="pct"/>
            <w:tcBorders>
              <w:top w:val="nil"/>
              <w:left w:val="nil"/>
              <w:bottom w:val="nil"/>
              <w:right w:val="nil"/>
            </w:tcBorders>
            <w:shd w:val="clear" w:color="000000" w:fill="FFFFFF"/>
            <w:noWrap/>
            <w:vAlign w:val="bottom"/>
            <w:hideMark/>
          </w:tcPr>
          <w:p w14:paraId="2C2856DB" w14:textId="77777777" w:rsidR="0043240B" w:rsidRPr="00872151" w:rsidRDefault="0043240B" w:rsidP="00823646">
            <w:pPr>
              <w:spacing w:before="0" w:after="0"/>
              <w:jc w:val="right"/>
              <w:rPr>
                <w:rFonts w:eastAsia="Times New Roman" w:cs="Open Sans"/>
                <w:sz w:val="18"/>
                <w:szCs w:val="18"/>
              </w:rPr>
            </w:pPr>
            <w:r w:rsidRPr="00872151">
              <w:rPr>
                <w:rFonts w:eastAsia="Times New Roman" w:cs="Open Sans"/>
                <w:sz w:val="18"/>
                <w:szCs w:val="18"/>
              </w:rPr>
              <w:t> </w:t>
            </w:r>
          </w:p>
        </w:tc>
      </w:tr>
      <w:tr w:rsidR="00823646" w:rsidRPr="00872151" w14:paraId="51ADD3E7" w14:textId="77777777" w:rsidTr="00823646">
        <w:trPr>
          <w:trHeight w:val="348"/>
        </w:trPr>
        <w:tc>
          <w:tcPr>
            <w:tcW w:w="1329" w:type="pct"/>
            <w:tcBorders>
              <w:top w:val="nil"/>
              <w:left w:val="nil"/>
              <w:bottom w:val="nil"/>
              <w:right w:val="nil"/>
            </w:tcBorders>
            <w:shd w:val="clear" w:color="000000" w:fill="FFFFFF"/>
            <w:noWrap/>
            <w:vAlign w:val="bottom"/>
            <w:hideMark/>
          </w:tcPr>
          <w:p w14:paraId="115305E1" w14:textId="77777777" w:rsidR="0043240B" w:rsidRPr="00872151" w:rsidRDefault="0043240B" w:rsidP="00397499">
            <w:pPr>
              <w:spacing w:before="0" w:after="0"/>
              <w:rPr>
                <w:rFonts w:eastAsia="Times New Roman" w:cs="Open Sans"/>
                <w:sz w:val="18"/>
                <w:szCs w:val="18"/>
              </w:rPr>
            </w:pPr>
            <w:r w:rsidRPr="00872151">
              <w:rPr>
                <w:rFonts w:eastAsia="Times New Roman" w:cs="Open Sans"/>
                <w:sz w:val="18"/>
                <w:szCs w:val="18"/>
              </w:rPr>
              <w:t>Female</w:t>
            </w:r>
          </w:p>
        </w:tc>
        <w:tc>
          <w:tcPr>
            <w:tcW w:w="782" w:type="pct"/>
            <w:tcBorders>
              <w:top w:val="nil"/>
              <w:left w:val="nil"/>
              <w:bottom w:val="nil"/>
              <w:right w:val="nil"/>
            </w:tcBorders>
            <w:shd w:val="clear" w:color="000000" w:fill="FFFFFF"/>
            <w:noWrap/>
            <w:vAlign w:val="bottom"/>
            <w:hideMark/>
          </w:tcPr>
          <w:p w14:paraId="025731C1" w14:textId="77777777" w:rsidR="0043240B" w:rsidRPr="00872151" w:rsidRDefault="0043240B" w:rsidP="00823646">
            <w:pPr>
              <w:spacing w:before="0" w:after="0"/>
              <w:jc w:val="right"/>
              <w:rPr>
                <w:rFonts w:eastAsia="Times New Roman" w:cs="Open Sans"/>
                <w:sz w:val="18"/>
                <w:szCs w:val="18"/>
              </w:rPr>
            </w:pPr>
            <w:r w:rsidRPr="00872151">
              <w:rPr>
                <w:rFonts w:eastAsia="Times New Roman" w:cs="Open Sans"/>
                <w:sz w:val="18"/>
                <w:szCs w:val="18"/>
              </w:rPr>
              <w:t>50</w:t>
            </w:r>
          </w:p>
        </w:tc>
        <w:tc>
          <w:tcPr>
            <w:tcW w:w="781" w:type="pct"/>
            <w:tcBorders>
              <w:top w:val="nil"/>
              <w:left w:val="nil"/>
              <w:bottom w:val="nil"/>
              <w:right w:val="nil"/>
            </w:tcBorders>
            <w:shd w:val="clear" w:color="000000" w:fill="FFFFFF"/>
            <w:noWrap/>
            <w:vAlign w:val="bottom"/>
            <w:hideMark/>
          </w:tcPr>
          <w:p w14:paraId="661C73A1" w14:textId="77777777" w:rsidR="0043240B" w:rsidRPr="00872151" w:rsidRDefault="0043240B" w:rsidP="00823646">
            <w:pPr>
              <w:spacing w:before="0" w:after="0"/>
              <w:jc w:val="right"/>
              <w:rPr>
                <w:rFonts w:eastAsia="Times New Roman" w:cs="Open Sans"/>
                <w:sz w:val="18"/>
                <w:szCs w:val="18"/>
              </w:rPr>
            </w:pPr>
            <w:r w:rsidRPr="00872151">
              <w:rPr>
                <w:rFonts w:eastAsia="Times New Roman" w:cs="Open Sans"/>
                <w:sz w:val="18"/>
                <w:szCs w:val="18"/>
              </w:rPr>
              <w:t>22</w:t>
            </w:r>
          </w:p>
        </w:tc>
        <w:tc>
          <w:tcPr>
            <w:tcW w:w="1008" w:type="pct"/>
            <w:tcBorders>
              <w:top w:val="nil"/>
              <w:left w:val="nil"/>
              <w:bottom w:val="nil"/>
              <w:right w:val="nil"/>
            </w:tcBorders>
            <w:shd w:val="clear" w:color="000000" w:fill="FFFFFF"/>
            <w:noWrap/>
            <w:vAlign w:val="bottom"/>
            <w:hideMark/>
          </w:tcPr>
          <w:p w14:paraId="6C8CE25F" w14:textId="77777777" w:rsidR="0043240B" w:rsidRPr="00872151" w:rsidRDefault="0043240B" w:rsidP="00823646">
            <w:pPr>
              <w:spacing w:before="0" w:after="0"/>
              <w:jc w:val="right"/>
              <w:rPr>
                <w:rFonts w:eastAsia="Times New Roman" w:cs="Open Sans"/>
                <w:sz w:val="18"/>
                <w:szCs w:val="18"/>
              </w:rPr>
            </w:pPr>
            <w:r w:rsidRPr="00872151">
              <w:rPr>
                <w:rFonts w:eastAsia="Times New Roman" w:cs="Open Sans"/>
                <w:sz w:val="18"/>
                <w:szCs w:val="18"/>
              </w:rPr>
              <w:t>29</w:t>
            </w:r>
          </w:p>
        </w:tc>
        <w:tc>
          <w:tcPr>
            <w:tcW w:w="788" w:type="pct"/>
            <w:tcBorders>
              <w:top w:val="nil"/>
              <w:left w:val="nil"/>
              <w:bottom w:val="nil"/>
              <w:right w:val="nil"/>
            </w:tcBorders>
            <w:shd w:val="clear" w:color="000000" w:fill="FFFFFF"/>
            <w:noWrap/>
            <w:vAlign w:val="bottom"/>
            <w:hideMark/>
          </w:tcPr>
          <w:p w14:paraId="73D54328" w14:textId="77777777" w:rsidR="0043240B" w:rsidRPr="00872151" w:rsidRDefault="0043240B" w:rsidP="00823646">
            <w:pPr>
              <w:spacing w:before="0" w:after="0"/>
              <w:jc w:val="right"/>
              <w:rPr>
                <w:rFonts w:eastAsia="Times New Roman" w:cs="Open Sans"/>
                <w:sz w:val="18"/>
                <w:szCs w:val="18"/>
              </w:rPr>
            </w:pPr>
            <w:r w:rsidRPr="00872151">
              <w:rPr>
                <w:rFonts w:eastAsia="Times New Roman" w:cs="Open Sans"/>
                <w:sz w:val="18"/>
                <w:szCs w:val="18"/>
              </w:rPr>
              <w:t>8</w:t>
            </w:r>
          </w:p>
        </w:tc>
        <w:tc>
          <w:tcPr>
            <w:tcW w:w="311" w:type="pct"/>
            <w:tcBorders>
              <w:top w:val="nil"/>
              <w:left w:val="nil"/>
              <w:bottom w:val="nil"/>
              <w:right w:val="nil"/>
            </w:tcBorders>
            <w:shd w:val="clear" w:color="000000" w:fill="FFFFFF"/>
            <w:noWrap/>
            <w:vAlign w:val="bottom"/>
            <w:hideMark/>
          </w:tcPr>
          <w:p w14:paraId="577E3E0E" w14:textId="77777777" w:rsidR="0043240B" w:rsidRPr="00872151" w:rsidRDefault="0043240B" w:rsidP="00823646">
            <w:pPr>
              <w:spacing w:before="0" w:after="0"/>
              <w:jc w:val="right"/>
              <w:rPr>
                <w:rFonts w:eastAsia="Times New Roman" w:cs="Open Sans"/>
                <w:sz w:val="18"/>
                <w:szCs w:val="18"/>
              </w:rPr>
            </w:pPr>
            <w:r w:rsidRPr="00872151">
              <w:rPr>
                <w:rFonts w:eastAsia="Times New Roman" w:cs="Open Sans"/>
                <w:sz w:val="18"/>
                <w:szCs w:val="18"/>
              </w:rPr>
              <w:t> </w:t>
            </w:r>
          </w:p>
        </w:tc>
      </w:tr>
      <w:tr w:rsidR="00823646" w:rsidRPr="00872151" w14:paraId="7290A72D" w14:textId="77777777" w:rsidTr="00823646">
        <w:trPr>
          <w:trHeight w:val="348"/>
        </w:trPr>
        <w:tc>
          <w:tcPr>
            <w:tcW w:w="1329" w:type="pct"/>
            <w:tcBorders>
              <w:top w:val="single" w:sz="4" w:space="0" w:color="auto"/>
              <w:left w:val="nil"/>
              <w:bottom w:val="single" w:sz="4" w:space="0" w:color="auto"/>
              <w:right w:val="nil"/>
            </w:tcBorders>
            <w:shd w:val="clear" w:color="000000" w:fill="FFFFFF"/>
            <w:noWrap/>
            <w:vAlign w:val="bottom"/>
            <w:hideMark/>
          </w:tcPr>
          <w:p w14:paraId="14A73217" w14:textId="77777777" w:rsidR="0043240B" w:rsidRPr="00872151" w:rsidRDefault="0043240B" w:rsidP="00397499">
            <w:pPr>
              <w:spacing w:before="0" w:after="0"/>
              <w:rPr>
                <w:rFonts w:eastAsia="Times New Roman" w:cs="Open Sans"/>
                <w:sz w:val="18"/>
                <w:szCs w:val="18"/>
              </w:rPr>
            </w:pPr>
            <w:r w:rsidRPr="00872151">
              <w:rPr>
                <w:rFonts w:eastAsia="Times New Roman" w:cs="Open Sans"/>
                <w:sz w:val="18"/>
                <w:szCs w:val="18"/>
              </w:rPr>
              <w:t>Total</w:t>
            </w:r>
          </w:p>
        </w:tc>
        <w:tc>
          <w:tcPr>
            <w:tcW w:w="782" w:type="pct"/>
            <w:tcBorders>
              <w:top w:val="single" w:sz="4" w:space="0" w:color="auto"/>
              <w:left w:val="nil"/>
              <w:bottom w:val="single" w:sz="4" w:space="0" w:color="auto"/>
              <w:right w:val="nil"/>
            </w:tcBorders>
            <w:shd w:val="clear" w:color="000000" w:fill="FFFFFF"/>
            <w:noWrap/>
            <w:vAlign w:val="bottom"/>
            <w:hideMark/>
          </w:tcPr>
          <w:p w14:paraId="4E75A4FC" w14:textId="77777777" w:rsidR="0043240B" w:rsidRPr="00872151" w:rsidRDefault="0043240B" w:rsidP="00823646">
            <w:pPr>
              <w:spacing w:before="0" w:after="0"/>
              <w:jc w:val="right"/>
              <w:rPr>
                <w:rFonts w:eastAsia="Times New Roman" w:cs="Open Sans"/>
                <w:sz w:val="18"/>
                <w:szCs w:val="18"/>
              </w:rPr>
            </w:pPr>
            <w:r w:rsidRPr="00872151">
              <w:rPr>
                <w:rFonts w:eastAsia="Times New Roman" w:cs="Open Sans"/>
                <w:sz w:val="18"/>
                <w:szCs w:val="18"/>
              </w:rPr>
              <w:t> </w:t>
            </w:r>
          </w:p>
        </w:tc>
        <w:tc>
          <w:tcPr>
            <w:tcW w:w="781" w:type="pct"/>
            <w:tcBorders>
              <w:top w:val="single" w:sz="4" w:space="0" w:color="auto"/>
              <w:left w:val="nil"/>
              <w:bottom w:val="single" w:sz="4" w:space="0" w:color="auto"/>
              <w:right w:val="nil"/>
            </w:tcBorders>
            <w:shd w:val="clear" w:color="000000" w:fill="FFFFFF"/>
            <w:noWrap/>
            <w:vAlign w:val="bottom"/>
            <w:hideMark/>
          </w:tcPr>
          <w:p w14:paraId="124739C8" w14:textId="77777777" w:rsidR="0043240B" w:rsidRPr="00872151" w:rsidRDefault="0043240B" w:rsidP="00823646">
            <w:pPr>
              <w:spacing w:before="0" w:after="0"/>
              <w:jc w:val="right"/>
              <w:rPr>
                <w:rFonts w:eastAsia="Times New Roman" w:cs="Open Sans"/>
                <w:sz w:val="18"/>
                <w:szCs w:val="18"/>
              </w:rPr>
            </w:pPr>
            <w:r w:rsidRPr="00872151">
              <w:rPr>
                <w:rFonts w:eastAsia="Times New Roman" w:cs="Open Sans"/>
                <w:sz w:val="18"/>
                <w:szCs w:val="18"/>
              </w:rPr>
              <w:t> </w:t>
            </w:r>
          </w:p>
        </w:tc>
        <w:tc>
          <w:tcPr>
            <w:tcW w:w="1008" w:type="pct"/>
            <w:tcBorders>
              <w:top w:val="single" w:sz="4" w:space="0" w:color="auto"/>
              <w:left w:val="nil"/>
              <w:bottom w:val="single" w:sz="4" w:space="0" w:color="auto"/>
              <w:right w:val="nil"/>
            </w:tcBorders>
            <w:shd w:val="clear" w:color="000000" w:fill="FFFFFF"/>
            <w:noWrap/>
            <w:vAlign w:val="bottom"/>
            <w:hideMark/>
          </w:tcPr>
          <w:p w14:paraId="51806627" w14:textId="77777777" w:rsidR="0043240B" w:rsidRPr="00872151" w:rsidRDefault="0043240B" w:rsidP="00823646">
            <w:pPr>
              <w:spacing w:before="0" w:after="0"/>
              <w:jc w:val="right"/>
              <w:rPr>
                <w:rFonts w:eastAsia="Times New Roman" w:cs="Open Sans"/>
                <w:sz w:val="18"/>
                <w:szCs w:val="18"/>
              </w:rPr>
            </w:pPr>
            <w:r w:rsidRPr="00872151">
              <w:rPr>
                <w:rFonts w:eastAsia="Times New Roman" w:cs="Open Sans"/>
                <w:sz w:val="18"/>
                <w:szCs w:val="18"/>
              </w:rPr>
              <w:t> </w:t>
            </w:r>
          </w:p>
        </w:tc>
        <w:tc>
          <w:tcPr>
            <w:tcW w:w="788" w:type="pct"/>
            <w:tcBorders>
              <w:top w:val="single" w:sz="4" w:space="0" w:color="auto"/>
              <w:left w:val="nil"/>
              <w:bottom w:val="single" w:sz="4" w:space="0" w:color="auto"/>
              <w:right w:val="nil"/>
            </w:tcBorders>
            <w:shd w:val="clear" w:color="000000" w:fill="FFFFFF"/>
            <w:noWrap/>
            <w:vAlign w:val="bottom"/>
            <w:hideMark/>
          </w:tcPr>
          <w:p w14:paraId="45DBBE5C" w14:textId="77777777" w:rsidR="0043240B" w:rsidRPr="00872151" w:rsidRDefault="0043240B" w:rsidP="00823646">
            <w:pPr>
              <w:spacing w:before="0" w:after="0"/>
              <w:jc w:val="right"/>
              <w:rPr>
                <w:rFonts w:eastAsia="Times New Roman" w:cs="Open Sans"/>
                <w:sz w:val="18"/>
                <w:szCs w:val="18"/>
              </w:rPr>
            </w:pPr>
            <w:r w:rsidRPr="00872151">
              <w:rPr>
                <w:rFonts w:eastAsia="Times New Roman" w:cs="Open Sans"/>
                <w:sz w:val="18"/>
                <w:szCs w:val="18"/>
              </w:rPr>
              <w:t> </w:t>
            </w:r>
          </w:p>
        </w:tc>
        <w:tc>
          <w:tcPr>
            <w:tcW w:w="311" w:type="pct"/>
            <w:tcBorders>
              <w:top w:val="single" w:sz="4" w:space="0" w:color="auto"/>
              <w:left w:val="nil"/>
              <w:bottom w:val="single" w:sz="4" w:space="0" w:color="auto"/>
              <w:right w:val="nil"/>
            </w:tcBorders>
            <w:shd w:val="clear" w:color="000000" w:fill="FFFFFF"/>
            <w:noWrap/>
            <w:vAlign w:val="bottom"/>
            <w:hideMark/>
          </w:tcPr>
          <w:p w14:paraId="1A22A13F" w14:textId="77777777" w:rsidR="0043240B" w:rsidRPr="00872151" w:rsidRDefault="0043240B" w:rsidP="00823646">
            <w:pPr>
              <w:spacing w:before="0" w:after="0"/>
              <w:jc w:val="right"/>
              <w:rPr>
                <w:rFonts w:eastAsia="Times New Roman" w:cs="Open Sans"/>
                <w:b/>
                <w:bCs/>
                <w:sz w:val="18"/>
                <w:szCs w:val="18"/>
              </w:rPr>
            </w:pPr>
            <w:r w:rsidRPr="00872151">
              <w:rPr>
                <w:rFonts w:eastAsia="Times New Roman" w:cs="Open Sans"/>
                <w:b/>
                <w:bCs/>
                <w:sz w:val="18"/>
                <w:szCs w:val="18"/>
              </w:rPr>
              <w:t>145</w:t>
            </w:r>
          </w:p>
        </w:tc>
      </w:tr>
      <w:tr w:rsidR="00823646" w:rsidRPr="00872151" w14:paraId="0B830317" w14:textId="77777777" w:rsidTr="00823646">
        <w:trPr>
          <w:trHeight w:val="348"/>
        </w:trPr>
        <w:tc>
          <w:tcPr>
            <w:tcW w:w="1329" w:type="pct"/>
            <w:tcBorders>
              <w:top w:val="nil"/>
              <w:left w:val="nil"/>
              <w:bottom w:val="nil"/>
              <w:right w:val="nil"/>
            </w:tcBorders>
            <w:shd w:val="clear" w:color="000000" w:fill="FFFFFF"/>
            <w:noWrap/>
            <w:vAlign w:val="bottom"/>
            <w:hideMark/>
          </w:tcPr>
          <w:p w14:paraId="326A5C37" w14:textId="77777777" w:rsidR="0043240B" w:rsidRPr="00872151" w:rsidRDefault="0043240B" w:rsidP="00397499">
            <w:pPr>
              <w:spacing w:before="0" w:after="0"/>
              <w:rPr>
                <w:rFonts w:eastAsia="Times New Roman" w:cs="Open Sans"/>
                <w:sz w:val="18"/>
                <w:szCs w:val="18"/>
              </w:rPr>
            </w:pPr>
            <w:r w:rsidRPr="00872151">
              <w:rPr>
                <w:rFonts w:eastAsia="Times New Roman" w:cs="Open Sans"/>
                <w:sz w:val="18"/>
                <w:szCs w:val="18"/>
              </w:rPr>
              <w:t> </w:t>
            </w:r>
          </w:p>
        </w:tc>
        <w:tc>
          <w:tcPr>
            <w:tcW w:w="782" w:type="pct"/>
            <w:tcBorders>
              <w:top w:val="nil"/>
              <w:left w:val="nil"/>
              <w:bottom w:val="nil"/>
              <w:right w:val="nil"/>
            </w:tcBorders>
            <w:shd w:val="clear" w:color="000000" w:fill="FFFFFF"/>
            <w:noWrap/>
            <w:vAlign w:val="bottom"/>
            <w:hideMark/>
          </w:tcPr>
          <w:p w14:paraId="4F8EC4EA" w14:textId="77777777" w:rsidR="0043240B" w:rsidRPr="00872151" w:rsidRDefault="0043240B" w:rsidP="00823646">
            <w:pPr>
              <w:spacing w:before="0" w:after="0"/>
              <w:jc w:val="right"/>
              <w:rPr>
                <w:rFonts w:eastAsia="Times New Roman" w:cs="Open Sans"/>
                <w:sz w:val="18"/>
                <w:szCs w:val="18"/>
              </w:rPr>
            </w:pPr>
            <w:r w:rsidRPr="00872151">
              <w:rPr>
                <w:rFonts w:eastAsia="Times New Roman" w:cs="Open Sans"/>
                <w:sz w:val="18"/>
                <w:szCs w:val="18"/>
              </w:rPr>
              <w:t> </w:t>
            </w:r>
          </w:p>
        </w:tc>
        <w:tc>
          <w:tcPr>
            <w:tcW w:w="781" w:type="pct"/>
            <w:tcBorders>
              <w:top w:val="nil"/>
              <w:left w:val="nil"/>
              <w:bottom w:val="nil"/>
              <w:right w:val="nil"/>
            </w:tcBorders>
            <w:shd w:val="clear" w:color="000000" w:fill="FFFFFF"/>
            <w:noWrap/>
            <w:vAlign w:val="bottom"/>
            <w:hideMark/>
          </w:tcPr>
          <w:p w14:paraId="33251927" w14:textId="77777777" w:rsidR="0043240B" w:rsidRPr="00872151" w:rsidRDefault="0043240B" w:rsidP="00823646">
            <w:pPr>
              <w:spacing w:before="0" w:after="0"/>
              <w:jc w:val="right"/>
              <w:rPr>
                <w:rFonts w:eastAsia="Times New Roman" w:cs="Open Sans"/>
                <w:sz w:val="18"/>
                <w:szCs w:val="18"/>
              </w:rPr>
            </w:pPr>
            <w:r w:rsidRPr="00872151">
              <w:rPr>
                <w:rFonts w:eastAsia="Times New Roman" w:cs="Open Sans"/>
                <w:sz w:val="18"/>
                <w:szCs w:val="18"/>
              </w:rPr>
              <w:t> </w:t>
            </w:r>
          </w:p>
        </w:tc>
        <w:tc>
          <w:tcPr>
            <w:tcW w:w="1008" w:type="pct"/>
            <w:tcBorders>
              <w:top w:val="nil"/>
              <w:left w:val="nil"/>
              <w:bottom w:val="nil"/>
              <w:right w:val="nil"/>
            </w:tcBorders>
            <w:shd w:val="clear" w:color="000000" w:fill="FFFFFF"/>
            <w:noWrap/>
            <w:vAlign w:val="bottom"/>
            <w:hideMark/>
          </w:tcPr>
          <w:p w14:paraId="3142C655" w14:textId="77777777" w:rsidR="0043240B" w:rsidRPr="00872151" w:rsidRDefault="0043240B" w:rsidP="00823646">
            <w:pPr>
              <w:spacing w:before="0" w:after="0"/>
              <w:jc w:val="right"/>
              <w:rPr>
                <w:rFonts w:eastAsia="Times New Roman" w:cs="Open Sans"/>
                <w:sz w:val="18"/>
                <w:szCs w:val="18"/>
              </w:rPr>
            </w:pPr>
            <w:r w:rsidRPr="00872151">
              <w:rPr>
                <w:rFonts w:eastAsia="Times New Roman" w:cs="Open Sans"/>
                <w:sz w:val="18"/>
                <w:szCs w:val="18"/>
              </w:rPr>
              <w:t> </w:t>
            </w:r>
          </w:p>
        </w:tc>
        <w:tc>
          <w:tcPr>
            <w:tcW w:w="788" w:type="pct"/>
            <w:tcBorders>
              <w:top w:val="nil"/>
              <w:left w:val="nil"/>
              <w:bottom w:val="nil"/>
              <w:right w:val="nil"/>
            </w:tcBorders>
            <w:shd w:val="clear" w:color="000000" w:fill="FFFFFF"/>
            <w:noWrap/>
            <w:vAlign w:val="bottom"/>
            <w:hideMark/>
          </w:tcPr>
          <w:p w14:paraId="69BF8A8F" w14:textId="77777777" w:rsidR="0043240B" w:rsidRPr="00872151" w:rsidRDefault="0043240B" w:rsidP="00823646">
            <w:pPr>
              <w:spacing w:before="0" w:after="0"/>
              <w:jc w:val="right"/>
              <w:rPr>
                <w:rFonts w:eastAsia="Times New Roman" w:cs="Open Sans"/>
                <w:sz w:val="18"/>
                <w:szCs w:val="18"/>
              </w:rPr>
            </w:pPr>
            <w:r w:rsidRPr="00872151">
              <w:rPr>
                <w:rFonts w:eastAsia="Times New Roman" w:cs="Open Sans"/>
                <w:sz w:val="18"/>
                <w:szCs w:val="18"/>
              </w:rPr>
              <w:t> </w:t>
            </w:r>
          </w:p>
        </w:tc>
        <w:tc>
          <w:tcPr>
            <w:tcW w:w="311" w:type="pct"/>
            <w:tcBorders>
              <w:top w:val="nil"/>
              <w:left w:val="nil"/>
              <w:bottom w:val="nil"/>
              <w:right w:val="nil"/>
            </w:tcBorders>
            <w:shd w:val="clear" w:color="000000" w:fill="FFFFFF"/>
            <w:noWrap/>
            <w:vAlign w:val="bottom"/>
            <w:hideMark/>
          </w:tcPr>
          <w:p w14:paraId="74338E6D" w14:textId="77777777" w:rsidR="0043240B" w:rsidRPr="00872151" w:rsidRDefault="0043240B" w:rsidP="00823646">
            <w:pPr>
              <w:spacing w:before="0" w:after="0"/>
              <w:jc w:val="right"/>
              <w:rPr>
                <w:rFonts w:eastAsia="Times New Roman" w:cs="Open Sans"/>
                <w:sz w:val="18"/>
                <w:szCs w:val="18"/>
              </w:rPr>
            </w:pPr>
            <w:r w:rsidRPr="00872151">
              <w:rPr>
                <w:rFonts w:eastAsia="Times New Roman" w:cs="Open Sans"/>
                <w:sz w:val="18"/>
                <w:szCs w:val="18"/>
              </w:rPr>
              <w:t> </w:t>
            </w:r>
          </w:p>
        </w:tc>
      </w:tr>
      <w:tr w:rsidR="00823646" w:rsidRPr="00872151" w14:paraId="0F10A1D6" w14:textId="77777777" w:rsidTr="00823646">
        <w:trPr>
          <w:trHeight w:val="348"/>
        </w:trPr>
        <w:tc>
          <w:tcPr>
            <w:tcW w:w="1329" w:type="pct"/>
            <w:tcBorders>
              <w:top w:val="nil"/>
              <w:left w:val="nil"/>
              <w:bottom w:val="nil"/>
              <w:right w:val="nil"/>
            </w:tcBorders>
            <w:shd w:val="clear" w:color="000000" w:fill="FFFFFF"/>
            <w:noWrap/>
            <w:vAlign w:val="bottom"/>
            <w:hideMark/>
          </w:tcPr>
          <w:p w14:paraId="3C1A2FA5" w14:textId="77777777" w:rsidR="0043240B" w:rsidRPr="00872151" w:rsidRDefault="0043240B" w:rsidP="00397499">
            <w:pPr>
              <w:spacing w:before="0" w:after="0"/>
              <w:rPr>
                <w:rFonts w:eastAsia="Times New Roman" w:cs="Open Sans"/>
                <w:sz w:val="18"/>
                <w:szCs w:val="18"/>
              </w:rPr>
            </w:pPr>
            <w:r w:rsidRPr="00872151">
              <w:rPr>
                <w:rFonts w:eastAsia="Times New Roman" w:cs="Open Sans"/>
                <w:sz w:val="18"/>
                <w:szCs w:val="18"/>
              </w:rPr>
              <w:t>As at 30 June 2019</w:t>
            </w:r>
          </w:p>
        </w:tc>
        <w:tc>
          <w:tcPr>
            <w:tcW w:w="782" w:type="pct"/>
            <w:tcBorders>
              <w:top w:val="nil"/>
              <w:left w:val="nil"/>
              <w:bottom w:val="nil"/>
              <w:right w:val="nil"/>
            </w:tcBorders>
            <w:shd w:val="clear" w:color="000000" w:fill="FFFFFF"/>
            <w:noWrap/>
            <w:vAlign w:val="bottom"/>
            <w:hideMark/>
          </w:tcPr>
          <w:p w14:paraId="20D9C45C" w14:textId="77777777" w:rsidR="0043240B" w:rsidRPr="00872151" w:rsidRDefault="0043240B" w:rsidP="00823646">
            <w:pPr>
              <w:spacing w:before="0" w:after="0"/>
              <w:jc w:val="right"/>
              <w:rPr>
                <w:rFonts w:eastAsia="Times New Roman" w:cs="Open Sans"/>
                <w:sz w:val="18"/>
                <w:szCs w:val="18"/>
              </w:rPr>
            </w:pPr>
            <w:r w:rsidRPr="00872151">
              <w:rPr>
                <w:rFonts w:eastAsia="Times New Roman" w:cs="Open Sans"/>
                <w:sz w:val="18"/>
                <w:szCs w:val="18"/>
              </w:rPr>
              <w:t> </w:t>
            </w:r>
          </w:p>
        </w:tc>
        <w:tc>
          <w:tcPr>
            <w:tcW w:w="781" w:type="pct"/>
            <w:tcBorders>
              <w:top w:val="nil"/>
              <w:left w:val="nil"/>
              <w:bottom w:val="nil"/>
              <w:right w:val="nil"/>
            </w:tcBorders>
            <w:shd w:val="clear" w:color="000000" w:fill="FFFFFF"/>
            <w:noWrap/>
            <w:vAlign w:val="bottom"/>
            <w:hideMark/>
          </w:tcPr>
          <w:p w14:paraId="5D4EB012" w14:textId="77777777" w:rsidR="0043240B" w:rsidRPr="00872151" w:rsidRDefault="0043240B" w:rsidP="00823646">
            <w:pPr>
              <w:spacing w:before="0" w:after="0"/>
              <w:jc w:val="right"/>
              <w:rPr>
                <w:rFonts w:eastAsia="Times New Roman" w:cs="Open Sans"/>
                <w:sz w:val="18"/>
                <w:szCs w:val="18"/>
              </w:rPr>
            </w:pPr>
            <w:r w:rsidRPr="00872151">
              <w:rPr>
                <w:rFonts w:eastAsia="Times New Roman" w:cs="Open Sans"/>
                <w:sz w:val="18"/>
                <w:szCs w:val="18"/>
              </w:rPr>
              <w:t> </w:t>
            </w:r>
          </w:p>
        </w:tc>
        <w:tc>
          <w:tcPr>
            <w:tcW w:w="1008" w:type="pct"/>
            <w:tcBorders>
              <w:top w:val="nil"/>
              <w:left w:val="nil"/>
              <w:bottom w:val="nil"/>
              <w:right w:val="nil"/>
            </w:tcBorders>
            <w:shd w:val="clear" w:color="000000" w:fill="FFFFFF"/>
            <w:noWrap/>
            <w:vAlign w:val="bottom"/>
            <w:hideMark/>
          </w:tcPr>
          <w:p w14:paraId="2EC59AA7" w14:textId="77777777" w:rsidR="0043240B" w:rsidRPr="00872151" w:rsidRDefault="0043240B" w:rsidP="00823646">
            <w:pPr>
              <w:spacing w:before="0" w:after="0"/>
              <w:jc w:val="right"/>
              <w:rPr>
                <w:rFonts w:eastAsia="Times New Roman" w:cs="Open Sans"/>
                <w:sz w:val="18"/>
                <w:szCs w:val="18"/>
              </w:rPr>
            </w:pPr>
            <w:r w:rsidRPr="00872151">
              <w:rPr>
                <w:rFonts w:eastAsia="Times New Roman" w:cs="Open Sans"/>
                <w:sz w:val="18"/>
                <w:szCs w:val="18"/>
              </w:rPr>
              <w:t> </w:t>
            </w:r>
          </w:p>
        </w:tc>
        <w:tc>
          <w:tcPr>
            <w:tcW w:w="788" w:type="pct"/>
            <w:tcBorders>
              <w:top w:val="nil"/>
              <w:left w:val="nil"/>
              <w:bottom w:val="nil"/>
              <w:right w:val="nil"/>
            </w:tcBorders>
            <w:shd w:val="clear" w:color="000000" w:fill="FFFFFF"/>
            <w:noWrap/>
            <w:vAlign w:val="bottom"/>
            <w:hideMark/>
          </w:tcPr>
          <w:p w14:paraId="6DCAB2A9" w14:textId="77777777" w:rsidR="0043240B" w:rsidRPr="00872151" w:rsidRDefault="0043240B" w:rsidP="00823646">
            <w:pPr>
              <w:spacing w:before="0" w:after="0"/>
              <w:jc w:val="right"/>
              <w:rPr>
                <w:rFonts w:eastAsia="Times New Roman" w:cs="Open Sans"/>
                <w:sz w:val="18"/>
                <w:szCs w:val="18"/>
              </w:rPr>
            </w:pPr>
            <w:r w:rsidRPr="00872151">
              <w:rPr>
                <w:rFonts w:eastAsia="Times New Roman" w:cs="Open Sans"/>
                <w:sz w:val="18"/>
                <w:szCs w:val="18"/>
              </w:rPr>
              <w:t> </w:t>
            </w:r>
          </w:p>
        </w:tc>
        <w:tc>
          <w:tcPr>
            <w:tcW w:w="311" w:type="pct"/>
            <w:tcBorders>
              <w:top w:val="nil"/>
              <w:left w:val="nil"/>
              <w:bottom w:val="nil"/>
              <w:right w:val="nil"/>
            </w:tcBorders>
            <w:shd w:val="clear" w:color="000000" w:fill="FFFFFF"/>
            <w:noWrap/>
            <w:vAlign w:val="bottom"/>
            <w:hideMark/>
          </w:tcPr>
          <w:p w14:paraId="1434EDDD" w14:textId="77777777" w:rsidR="0043240B" w:rsidRPr="00872151" w:rsidRDefault="0043240B" w:rsidP="00823646">
            <w:pPr>
              <w:spacing w:before="0" w:after="0"/>
              <w:jc w:val="right"/>
              <w:rPr>
                <w:rFonts w:eastAsia="Times New Roman" w:cs="Open Sans"/>
                <w:sz w:val="18"/>
                <w:szCs w:val="18"/>
              </w:rPr>
            </w:pPr>
            <w:r w:rsidRPr="00872151">
              <w:rPr>
                <w:rFonts w:eastAsia="Times New Roman" w:cs="Open Sans"/>
                <w:sz w:val="18"/>
                <w:szCs w:val="18"/>
              </w:rPr>
              <w:t> </w:t>
            </w:r>
          </w:p>
        </w:tc>
      </w:tr>
      <w:tr w:rsidR="00823646" w:rsidRPr="00872151" w14:paraId="4DF069D8" w14:textId="77777777" w:rsidTr="00823646">
        <w:trPr>
          <w:trHeight w:val="348"/>
        </w:trPr>
        <w:tc>
          <w:tcPr>
            <w:tcW w:w="1329" w:type="pct"/>
            <w:tcBorders>
              <w:top w:val="nil"/>
              <w:left w:val="nil"/>
              <w:bottom w:val="nil"/>
              <w:right w:val="nil"/>
            </w:tcBorders>
            <w:shd w:val="clear" w:color="000000" w:fill="FFFFFF"/>
            <w:noWrap/>
            <w:vAlign w:val="bottom"/>
            <w:hideMark/>
          </w:tcPr>
          <w:p w14:paraId="0C1D56E7" w14:textId="77777777" w:rsidR="0043240B" w:rsidRPr="00872151" w:rsidRDefault="0043240B" w:rsidP="00397499">
            <w:pPr>
              <w:spacing w:before="0" w:after="0"/>
              <w:jc w:val="right"/>
              <w:rPr>
                <w:rFonts w:eastAsia="Times New Roman" w:cs="Open Sans"/>
                <w:sz w:val="18"/>
                <w:szCs w:val="18"/>
              </w:rPr>
            </w:pPr>
            <w:r w:rsidRPr="00872151">
              <w:rPr>
                <w:rFonts w:eastAsia="Times New Roman" w:cs="Open Sans"/>
                <w:sz w:val="18"/>
                <w:szCs w:val="18"/>
              </w:rPr>
              <w:t> </w:t>
            </w:r>
          </w:p>
        </w:tc>
        <w:tc>
          <w:tcPr>
            <w:tcW w:w="782" w:type="pct"/>
            <w:tcBorders>
              <w:top w:val="nil"/>
              <w:left w:val="nil"/>
              <w:bottom w:val="nil"/>
              <w:right w:val="nil"/>
            </w:tcBorders>
            <w:shd w:val="clear" w:color="000000" w:fill="FFFFFF"/>
            <w:noWrap/>
            <w:vAlign w:val="bottom"/>
            <w:hideMark/>
          </w:tcPr>
          <w:p w14:paraId="56630CAA" w14:textId="77777777" w:rsidR="0043240B" w:rsidRPr="00872151" w:rsidRDefault="0043240B" w:rsidP="00823646">
            <w:pPr>
              <w:spacing w:before="0" w:after="0"/>
              <w:jc w:val="right"/>
              <w:rPr>
                <w:rFonts w:eastAsia="Times New Roman" w:cs="Open Sans"/>
                <w:sz w:val="18"/>
                <w:szCs w:val="18"/>
              </w:rPr>
            </w:pPr>
            <w:r w:rsidRPr="00872151">
              <w:rPr>
                <w:rFonts w:eastAsia="Times New Roman" w:cs="Open Sans"/>
                <w:sz w:val="18"/>
                <w:szCs w:val="18"/>
              </w:rPr>
              <w:t> </w:t>
            </w:r>
          </w:p>
        </w:tc>
        <w:tc>
          <w:tcPr>
            <w:tcW w:w="781" w:type="pct"/>
            <w:tcBorders>
              <w:top w:val="nil"/>
              <w:left w:val="nil"/>
              <w:bottom w:val="nil"/>
              <w:right w:val="nil"/>
            </w:tcBorders>
            <w:shd w:val="clear" w:color="000000" w:fill="FFFFFF"/>
            <w:noWrap/>
            <w:vAlign w:val="bottom"/>
            <w:hideMark/>
          </w:tcPr>
          <w:p w14:paraId="30E9BEA9" w14:textId="77777777" w:rsidR="0043240B" w:rsidRPr="00872151" w:rsidRDefault="0043240B" w:rsidP="00823646">
            <w:pPr>
              <w:spacing w:before="0" w:after="0"/>
              <w:jc w:val="right"/>
              <w:rPr>
                <w:rFonts w:eastAsia="Times New Roman" w:cs="Open Sans"/>
                <w:sz w:val="18"/>
                <w:szCs w:val="18"/>
              </w:rPr>
            </w:pPr>
            <w:r w:rsidRPr="00872151">
              <w:rPr>
                <w:rFonts w:eastAsia="Times New Roman" w:cs="Open Sans"/>
                <w:sz w:val="18"/>
                <w:szCs w:val="18"/>
              </w:rPr>
              <w:t> </w:t>
            </w:r>
          </w:p>
        </w:tc>
        <w:tc>
          <w:tcPr>
            <w:tcW w:w="1008" w:type="pct"/>
            <w:tcBorders>
              <w:top w:val="nil"/>
              <w:left w:val="nil"/>
              <w:bottom w:val="nil"/>
              <w:right w:val="nil"/>
            </w:tcBorders>
            <w:shd w:val="clear" w:color="000000" w:fill="FFFFFF"/>
            <w:noWrap/>
            <w:vAlign w:val="bottom"/>
            <w:hideMark/>
          </w:tcPr>
          <w:p w14:paraId="12441843" w14:textId="77777777" w:rsidR="0043240B" w:rsidRPr="00872151" w:rsidRDefault="0043240B" w:rsidP="00823646">
            <w:pPr>
              <w:spacing w:before="0" w:after="0"/>
              <w:jc w:val="right"/>
              <w:rPr>
                <w:rFonts w:eastAsia="Times New Roman" w:cs="Open Sans"/>
                <w:sz w:val="18"/>
                <w:szCs w:val="18"/>
              </w:rPr>
            </w:pPr>
            <w:r w:rsidRPr="00872151">
              <w:rPr>
                <w:rFonts w:eastAsia="Times New Roman" w:cs="Open Sans"/>
                <w:sz w:val="18"/>
                <w:szCs w:val="18"/>
              </w:rPr>
              <w:t> </w:t>
            </w:r>
          </w:p>
        </w:tc>
        <w:tc>
          <w:tcPr>
            <w:tcW w:w="788" w:type="pct"/>
            <w:tcBorders>
              <w:top w:val="nil"/>
              <w:left w:val="nil"/>
              <w:bottom w:val="nil"/>
              <w:right w:val="nil"/>
            </w:tcBorders>
            <w:shd w:val="clear" w:color="000000" w:fill="FFFFFF"/>
            <w:noWrap/>
            <w:vAlign w:val="bottom"/>
            <w:hideMark/>
          </w:tcPr>
          <w:p w14:paraId="59638506" w14:textId="77777777" w:rsidR="0043240B" w:rsidRPr="00872151" w:rsidRDefault="0043240B" w:rsidP="00823646">
            <w:pPr>
              <w:spacing w:before="0" w:after="0"/>
              <w:jc w:val="right"/>
              <w:rPr>
                <w:rFonts w:eastAsia="Times New Roman" w:cs="Open Sans"/>
                <w:sz w:val="18"/>
                <w:szCs w:val="18"/>
              </w:rPr>
            </w:pPr>
            <w:r w:rsidRPr="00872151">
              <w:rPr>
                <w:rFonts w:eastAsia="Times New Roman" w:cs="Open Sans"/>
                <w:sz w:val="18"/>
                <w:szCs w:val="18"/>
              </w:rPr>
              <w:t> </w:t>
            </w:r>
          </w:p>
        </w:tc>
        <w:tc>
          <w:tcPr>
            <w:tcW w:w="311" w:type="pct"/>
            <w:tcBorders>
              <w:top w:val="nil"/>
              <w:left w:val="nil"/>
              <w:bottom w:val="nil"/>
              <w:right w:val="nil"/>
            </w:tcBorders>
            <w:shd w:val="clear" w:color="000000" w:fill="FFFFFF"/>
            <w:noWrap/>
            <w:vAlign w:val="bottom"/>
            <w:hideMark/>
          </w:tcPr>
          <w:p w14:paraId="59F32A58" w14:textId="77777777" w:rsidR="0043240B" w:rsidRPr="00872151" w:rsidRDefault="0043240B" w:rsidP="00823646">
            <w:pPr>
              <w:spacing w:before="0" w:after="0"/>
              <w:jc w:val="right"/>
              <w:rPr>
                <w:rFonts w:eastAsia="Times New Roman" w:cs="Open Sans"/>
                <w:sz w:val="18"/>
                <w:szCs w:val="18"/>
              </w:rPr>
            </w:pPr>
            <w:r w:rsidRPr="00872151">
              <w:rPr>
                <w:rFonts w:eastAsia="Times New Roman" w:cs="Open Sans"/>
                <w:sz w:val="18"/>
                <w:szCs w:val="18"/>
              </w:rPr>
              <w:t> </w:t>
            </w:r>
          </w:p>
        </w:tc>
      </w:tr>
      <w:tr w:rsidR="00823646" w:rsidRPr="00872151" w14:paraId="48D3354F" w14:textId="77777777" w:rsidTr="00823646">
        <w:trPr>
          <w:trHeight w:val="348"/>
        </w:trPr>
        <w:tc>
          <w:tcPr>
            <w:tcW w:w="1329" w:type="pct"/>
            <w:tcBorders>
              <w:top w:val="nil"/>
              <w:left w:val="nil"/>
              <w:bottom w:val="nil"/>
              <w:right w:val="nil"/>
            </w:tcBorders>
            <w:shd w:val="clear" w:color="000000" w:fill="FFFFFF"/>
            <w:noWrap/>
            <w:vAlign w:val="bottom"/>
            <w:hideMark/>
          </w:tcPr>
          <w:p w14:paraId="1B195D3C" w14:textId="77777777" w:rsidR="0043240B" w:rsidRPr="00872151" w:rsidRDefault="0043240B" w:rsidP="00397499">
            <w:pPr>
              <w:spacing w:before="0" w:after="0"/>
              <w:rPr>
                <w:rFonts w:eastAsia="Times New Roman" w:cs="Open Sans"/>
                <w:sz w:val="18"/>
                <w:szCs w:val="18"/>
              </w:rPr>
            </w:pPr>
            <w:r w:rsidRPr="00872151">
              <w:rPr>
                <w:rFonts w:eastAsia="Times New Roman" w:cs="Open Sans"/>
                <w:sz w:val="18"/>
                <w:szCs w:val="18"/>
              </w:rPr>
              <w:t>Male</w:t>
            </w:r>
          </w:p>
        </w:tc>
        <w:tc>
          <w:tcPr>
            <w:tcW w:w="782" w:type="pct"/>
            <w:tcBorders>
              <w:top w:val="nil"/>
              <w:left w:val="nil"/>
              <w:bottom w:val="nil"/>
              <w:right w:val="nil"/>
            </w:tcBorders>
            <w:shd w:val="clear" w:color="000000" w:fill="FFFFFF"/>
            <w:noWrap/>
            <w:vAlign w:val="bottom"/>
            <w:hideMark/>
          </w:tcPr>
          <w:p w14:paraId="114CB904" w14:textId="77777777" w:rsidR="0043240B" w:rsidRPr="00872151" w:rsidRDefault="0043240B" w:rsidP="00823646">
            <w:pPr>
              <w:spacing w:before="0" w:after="0"/>
              <w:jc w:val="right"/>
              <w:rPr>
                <w:rFonts w:eastAsia="Times New Roman" w:cs="Open Sans"/>
                <w:sz w:val="18"/>
                <w:szCs w:val="18"/>
              </w:rPr>
            </w:pPr>
            <w:r w:rsidRPr="00872151">
              <w:rPr>
                <w:rFonts w:eastAsia="Times New Roman" w:cs="Open Sans"/>
                <w:sz w:val="18"/>
                <w:szCs w:val="18"/>
              </w:rPr>
              <w:t>23</w:t>
            </w:r>
          </w:p>
        </w:tc>
        <w:tc>
          <w:tcPr>
            <w:tcW w:w="781" w:type="pct"/>
            <w:tcBorders>
              <w:top w:val="nil"/>
              <w:left w:val="nil"/>
              <w:bottom w:val="nil"/>
              <w:right w:val="nil"/>
            </w:tcBorders>
            <w:shd w:val="clear" w:color="000000" w:fill="FFFFFF"/>
            <w:noWrap/>
            <w:vAlign w:val="bottom"/>
            <w:hideMark/>
          </w:tcPr>
          <w:p w14:paraId="476275F1" w14:textId="77777777" w:rsidR="0043240B" w:rsidRPr="00872151" w:rsidRDefault="0043240B" w:rsidP="00823646">
            <w:pPr>
              <w:spacing w:before="0" w:after="0"/>
              <w:jc w:val="right"/>
              <w:rPr>
                <w:rFonts w:eastAsia="Times New Roman" w:cs="Open Sans"/>
                <w:sz w:val="18"/>
                <w:szCs w:val="18"/>
              </w:rPr>
            </w:pPr>
            <w:r w:rsidRPr="00872151">
              <w:rPr>
                <w:rFonts w:eastAsia="Times New Roman" w:cs="Open Sans"/>
                <w:sz w:val="18"/>
                <w:szCs w:val="18"/>
              </w:rPr>
              <w:t>1</w:t>
            </w:r>
          </w:p>
        </w:tc>
        <w:tc>
          <w:tcPr>
            <w:tcW w:w="1008" w:type="pct"/>
            <w:tcBorders>
              <w:top w:val="nil"/>
              <w:left w:val="nil"/>
              <w:bottom w:val="nil"/>
              <w:right w:val="nil"/>
            </w:tcBorders>
            <w:shd w:val="clear" w:color="000000" w:fill="FFFFFF"/>
            <w:noWrap/>
            <w:vAlign w:val="bottom"/>
            <w:hideMark/>
          </w:tcPr>
          <w:p w14:paraId="27536DD4" w14:textId="77777777" w:rsidR="0043240B" w:rsidRPr="00872151" w:rsidRDefault="0043240B" w:rsidP="00823646">
            <w:pPr>
              <w:spacing w:before="0" w:after="0"/>
              <w:jc w:val="right"/>
              <w:rPr>
                <w:rFonts w:eastAsia="Times New Roman" w:cs="Open Sans"/>
                <w:sz w:val="18"/>
                <w:szCs w:val="18"/>
              </w:rPr>
            </w:pPr>
            <w:r w:rsidRPr="00872151">
              <w:rPr>
                <w:rFonts w:eastAsia="Times New Roman" w:cs="Open Sans"/>
                <w:sz w:val="18"/>
                <w:szCs w:val="18"/>
              </w:rPr>
              <w:t>10</w:t>
            </w:r>
          </w:p>
        </w:tc>
        <w:tc>
          <w:tcPr>
            <w:tcW w:w="788" w:type="pct"/>
            <w:tcBorders>
              <w:top w:val="nil"/>
              <w:left w:val="nil"/>
              <w:bottom w:val="nil"/>
              <w:right w:val="nil"/>
            </w:tcBorders>
            <w:shd w:val="clear" w:color="000000" w:fill="FFFFFF"/>
            <w:noWrap/>
            <w:vAlign w:val="bottom"/>
            <w:hideMark/>
          </w:tcPr>
          <w:p w14:paraId="46A9183C" w14:textId="77777777" w:rsidR="0043240B" w:rsidRPr="00872151" w:rsidRDefault="0043240B" w:rsidP="00823646">
            <w:pPr>
              <w:spacing w:before="0" w:after="0"/>
              <w:jc w:val="right"/>
              <w:rPr>
                <w:rFonts w:eastAsia="Times New Roman" w:cs="Open Sans"/>
                <w:sz w:val="18"/>
                <w:szCs w:val="18"/>
              </w:rPr>
            </w:pPr>
            <w:r w:rsidRPr="00872151">
              <w:rPr>
                <w:rFonts w:eastAsia="Times New Roman" w:cs="Open Sans"/>
                <w:sz w:val="18"/>
                <w:szCs w:val="18"/>
              </w:rPr>
              <w:t>2</w:t>
            </w:r>
          </w:p>
        </w:tc>
        <w:tc>
          <w:tcPr>
            <w:tcW w:w="311" w:type="pct"/>
            <w:tcBorders>
              <w:top w:val="nil"/>
              <w:left w:val="nil"/>
              <w:bottom w:val="nil"/>
              <w:right w:val="nil"/>
            </w:tcBorders>
            <w:shd w:val="clear" w:color="000000" w:fill="FFFFFF"/>
            <w:noWrap/>
            <w:vAlign w:val="bottom"/>
            <w:hideMark/>
          </w:tcPr>
          <w:p w14:paraId="601394CE" w14:textId="77777777" w:rsidR="0043240B" w:rsidRPr="00872151" w:rsidRDefault="0043240B" w:rsidP="00823646">
            <w:pPr>
              <w:spacing w:before="0" w:after="0"/>
              <w:jc w:val="right"/>
              <w:rPr>
                <w:rFonts w:eastAsia="Times New Roman" w:cs="Open Sans"/>
                <w:sz w:val="18"/>
                <w:szCs w:val="18"/>
              </w:rPr>
            </w:pPr>
            <w:r w:rsidRPr="00872151">
              <w:rPr>
                <w:rFonts w:eastAsia="Times New Roman" w:cs="Open Sans"/>
                <w:sz w:val="18"/>
                <w:szCs w:val="18"/>
              </w:rPr>
              <w:t> </w:t>
            </w:r>
          </w:p>
        </w:tc>
      </w:tr>
      <w:tr w:rsidR="00823646" w:rsidRPr="00872151" w14:paraId="760BA9CC" w14:textId="77777777" w:rsidTr="00823646">
        <w:trPr>
          <w:trHeight w:val="348"/>
        </w:trPr>
        <w:tc>
          <w:tcPr>
            <w:tcW w:w="1329" w:type="pct"/>
            <w:tcBorders>
              <w:top w:val="nil"/>
              <w:left w:val="nil"/>
              <w:bottom w:val="single" w:sz="4" w:space="0" w:color="auto"/>
              <w:right w:val="nil"/>
            </w:tcBorders>
            <w:shd w:val="clear" w:color="000000" w:fill="FFFFFF"/>
            <w:noWrap/>
            <w:vAlign w:val="bottom"/>
            <w:hideMark/>
          </w:tcPr>
          <w:p w14:paraId="69B0FFC6" w14:textId="77777777" w:rsidR="0043240B" w:rsidRPr="00872151" w:rsidRDefault="0043240B" w:rsidP="00397499">
            <w:pPr>
              <w:spacing w:before="0" w:after="0"/>
              <w:rPr>
                <w:rFonts w:eastAsia="Times New Roman" w:cs="Open Sans"/>
                <w:sz w:val="18"/>
                <w:szCs w:val="18"/>
              </w:rPr>
            </w:pPr>
            <w:r w:rsidRPr="00872151">
              <w:rPr>
                <w:rFonts w:eastAsia="Times New Roman" w:cs="Open Sans"/>
                <w:sz w:val="18"/>
                <w:szCs w:val="18"/>
              </w:rPr>
              <w:t>Female</w:t>
            </w:r>
          </w:p>
        </w:tc>
        <w:tc>
          <w:tcPr>
            <w:tcW w:w="782" w:type="pct"/>
            <w:tcBorders>
              <w:top w:val="nil"/>
              <w:left w:val="nil"/>
              <w:bottom w:val="single" w:sz="4" w:space="0" w:color="auto"/>
              <w:right w:val="nil"/>
            </w:tcBorders>
            <w:shd w:val="clear" w:color="000000" w:fill="FFFFFF"/>
            <w:noWrap/>
            <w:vAlign w:val="bottom"/>
            <w:hideMark/>
          </w:tcPr>
          <w:p w14:paraId="344DAB74" w14:textId="77777777" w:rsidR="0043240B" w:rsidRPr="00872151" w:rsidRDefault="0043240B" w:rsidP="00823646">
            <w:pPr>
              <w:spacing w:before="0" w:after="0"/>
              <w:jc w:val="right"/>
              <w:rPr>
                <w:rFonts w:eastAsia="Times New Roman" w:cs="Open Sans"/>
                <w:sz w:val="18"/>
                <w:szCs w:val="18"/>
              </w:rPr>
            </w:pPr>
            <w:r w:rsidRPr="00872151">
              <w:rPr>
                <w:rFonts w:eastAsia="Times New Roman" w:cs="Open Sans"/>
                <w:sz w:val="18"/>
                <w:szCs w:val="18"/>
              </w:rPr>
              <w:t>49</w:t>
            </w:r>
          </w:p>
        </w:tc>
        <w:tc>
          <w:tcPr>
            <w:tcW w:w="781" w:type="pct"/>
            <w:tcBorders>
              <w:top w:val="nil"/>
              <w:left w:val="nil"/>
              <w:bottom w:val="single" w:sz="4" w:space="0" w:color="auto"/>
              <w:right w:val="nil"/>
            </w:tcBorders>
            <w:shd w:val="clear" w:color="000000" w:fill="FFFFFF"/>
            <w:noWrap/>
            <w:vAlign w:val="bottom"/>
            <w:hideMark/>
          </w:tcPr>
          <w:p w14:paraId="22B749D3" w14:textId="77777777" w:rsidR="0043240B" w:rsidRPr="00872151" w:rsidRDefault="0043240B" w:rsidP="00823646">
            <w:pPr>
              <w:spacing w:before="0" w:after="0"/>
              <w:jc w:val="right"/>
              <w:rPr>
                <w:rFonts w:eastAsia="Times New Roman" w:cs="Open Sans"/>
                <w:sz w:val="18"/>
                <w:szCs w:val="18"/>
              </w:rPr>
            </w:pPr>
            <w:r w:rsidRPr="00872151">
              <w:rPr>
                <w:rFonts w:eastAsia="Times New Roman" w:cs="Open Sans"/>
                <w:sz w:val="18"/>
                <w:szCs w:val="18"/>
              </w:rPr>
              <w:t>21</w:t>
            </w:r>
          </w:p>
        </w:tc>
        <w:tc>
          <w:tcPr>
            <w:tcW w:w="1008" w:type="pct"/>
            <w:tcBorders>
              <w:top w:val="nil"/>
              <w:left w:val="nil"/>
              <w:bottom w:val="single" w:sz="4" w:space="0" w:color="auto"/>
              <w:right w:val="nil"/>
            </w:tcBorders>
            <w:shd w:val="clear" w:color="000000" w:fill="FFFFFF"/>
            <w:noWrap/>
            <w:vAlign w:val="bottom"/>
            <w:hideMark/>
          </w:tcPr>
          <w:p w14:paraId="6C97DE78" w14:textId="77777777" w:rsidR="0043240B" w:rsidRPr="00872151" w:rsidRDefault="0043240B" w:rsidP="00823646">
            <w:pPr>
              <w:spacing w:before="0" w:after="0"/>
              <w:jc w:val="right"/>
              <w:rPr>
                <w:rFonts w:eastAsia="Times New Roman" w:cs="Open Sans"/>
                <w:sz w:val="18"/>
                <w:szCs w:val="18"/>
              </w:rPr>
            </w:pPr>
            <w:r w:rsidRPr="00872151">
              <w:rPr>
                <w:rFonts w:eastAsia="Times New Roman" w:cs="Open Sans"/>
                <w:sz w:val="18"/>
                <w:szCs w:val="18"/>
              </w:rPr>
              <w:t>29</w:t>
            </w:r>
          </w:p>
        </w:tc>
        <w:tc>
          <w:tcPr>
            <w:tcW w:w="788" w:type="pct"/>
            <w:tcBorders>
              <w:top w:val="nil"/>
              <w:left w:val="nil"/>
              <w:bottom w:val="single" w:sz="4" w:space="0" w:color="auto"/>
              <w:right w:val="nil"/>
            </w:tcBorders>
            <w:shd w:val="clear" w:color="000000" w:fill="FFFFFF"/>
            <w:noWrap/>
            <w:vAlign w:val="bottom"/>
            <w:hideMark/>
          </w:tcPr>
          <w:p w14:paraId="193E91FD" w14:textId="77777777" w:rsidR="0043240B" w:rsidRPr="00872151" w:rsidRDefault="0043240B" w:rsidP="00823646">
            <w:pPr>
              <w:spacing w:before="0" w:after="0"/>
              <w:jc w:val="right"/>
              <w:rPr>
                <w:rFonts w:eastAsia="Times New Roman" w:cs="Open Sans"/>
                <w:sz w:val="18"/>
                <w:szCs w:val="18"/>
              </w:rPr>
            </w:pPr>
            <w:r w:rsidRPr="00872151">
              <w:rPr>
                <w:rFonts w:eastAsia="Times New Roman" w:cs="Open Sans"/>
                <w:sz w:val="18"/>
                <w:szCs w:val="18"/>
              </w:rPr>
              <w:t>8</w:t>
            </w:r>
          </w:p>
        </w:tc>
        <w:tc>
          <w:tcPr>
            <w:tcW w:w="311" w:type="pct"/>
            <w:tcBorders>
              <w:top w:val="nil"/>
              <w:left w:val="nil"/>
              <w:bottom w:val="nil"/>
              <w:right w:val="nil"/>
            </w:tcBorders>
            <w:shd w:val="clear" w:color="000000" w:fill="FFFFFF"/>
            <w:noWrap/>
            <w:vAlign w:val="bottom"/>
            <w:hideMark/>
          </w:tcPr>
          <w:p w14:paraId="10735C12" w14:textId="77777777" w:rsidR="0043240B" w:rsidRPr="00872151" w:rsidRDefault="0043240B" w:rsidP="00823646">
            <w:pPr>
              <w:spacing w:before="0" w:after="0"/>
              <w:jc w:val="right"/>
              <w:rPr>
                <w:rFonts w:eastAsia="Times New Roman" w:cs="Open Sans"/>
                <w:sz w:val="18"/>
                <w:szCs w:val="18"/>
              </w:rPr>
            </w:pPr>
            <w:r w:rsidRPr="00872151">
              <w:rPr>
                <w:rFonts w:eastAsia="Times New Roman" w:cs="Open Sans"/>
                <w:sz w:val="18"/>
                <w:szCs w:val="18"/>
              </w:rPr>
              <w:t> </w:t>
            </w:r>
          </w:p>
        </w:tc>
      </w:tr>
      <w:tr w:rsidR="00823646" w:rsidRPr="00872151" w14:paraId="011BB38A" w14:textId="77777777" w:rsidTr="006B28DC">
        <w:trPr>
          <w:trHeight w:val="348"/>
        </w:trPr>
        <w:tc>
          <w:tcPr>
            <w:tcW w:w="1329" w:type="pct"/>
            <w:tcBorders>
              <w:top w:val="nil"/>
              <w:left w:val="nil"/>
              <w:right w:val="nil"/>
            </w:tcBorders>
            <w:shd w:val="clear" w:color="000000" w:fill="FFFFFF"/>
            <w:noWrap/>
            <w:vAlign w:val="bottom"/>
            <w:hideMark/>
          </w:tcPr>
          <w:p w14:paraId="387DF763" w14:textId="77777777" w:rsidR="0043240B" w:rsidRPr="00872151" w:rsidRDefault="0043240B" w:rsidP="00397499">
            <w:pPr>
              <w:spacing w:before="0" w:after="0"/>
              <w:rPr>
                <w:rFonts w:eastAsia="Times New Roman" w:cs="Open Sans"/>
                <w:sz w:val="18"/>
                <w:szCs w:val="18"/>
              </w:rPr>
            </w:pPr>
            <w:r w:rsidRPr="00872151">
              <w:rPr>
                <w:rFonts w:eastAsia="Times New Roman" w:cs="Open Sans"/>
                <w:sz w:val="18"/>
                <w:szCs w:val="18"/>
              </w:rPr>
              <w:t>Total</w:t>
            </w:r>
          </w:p>
        </w:tc>
        <w:tc>
          <w:tcPr>
            <w:tcW w:w="782" w:type="pct"/>
            <w:tcBorders>
              <w:top w:val="nil"/>
              <w:left w:val="nil"/>
              <w:right w:val="nil"/>
            </w:tcBorders>
            <w:shd w:val="clear" w:color="000000" w:fill="FFFFFF"/>
            <w:noWrap/>
            <w:vAlign w:val="bottom"/>
            <w:hideMark/>
          </w:tcPr>
          <w:p w14:paraId="33483494" w14:textId="77777777" w:rsidR="0043240B" w:rsidRPr="00872151" w:rsidRDefault="0043240B" w:rsidP="00823646">
            <w:pPr>
              <w:spacing w:before="0" w:after="0"/>
              <w:jc w:val="right"/>
              <w:rPr>
                <w:rFonts w:eastAsia="Times New Roman" w:cs="Open Sans"/>
                <w:sz w:val="18"/>
                <w:szCs w:val="18"/>
              </w:rPr>
            </w:pPr>
            <w:r w:rsidRPr="00872151">
              <w:rPr>
                <w:rFonts w:eastAsia="Times New Roman" w:cs="Open Sans"/>
                <w:sz w:val="18"/>
                <w:szCs w:val="18"/>
              </w:rPr>
              <w:t> </w:t>
            </w:r>
          </w:p>
        </w:tc>
        <w:tc>
          <w:tcPr>
            <w:tcW w:w="781" w:type="pct"/>
            <w:tcBorders>
              <w:top w:val="nil"/>
              <w:left w:val="nil"/>
              <w:right w:val="nil"/>
            </w:tcBorders>
            <w:shd w:val="clear" w:color="000000" w:fill="FFFFFF"/>
            <w:noWrap/>
            <w:vAlign w:val="bottom"/>
            <w:hideMark/>
          </w:tcPr>
          <w:p w14:paraId="7415E05D" w14:textId="77777777" w:rsidR="0043240B" w:rsidRPr="00872151" w:rsidRDefault="0043240B" w:rsidP="00823646">
            <w:pPr>
              <w:spacing w:before="0" w:after="0"/>
              <w:jc w:val="right"/>
              <w:rPr>
                <w:rFonts w:eastAsia="Times New Roman" w:cs="Open Sans"/>
                <w:sz w:val="18"/>
                <w:szCs w:val="18"/>
              </w:rPr>
            </w:pPr>
            <w:r w:rsidRPr="00872151">
              <w:rPr>
                <w:rFonts w:eastAsia="Times New Roman" w:cs="Open Sans"/>
                <w:sz w:val="18"/>
                <w:szCs w:val="18"/>
              </w:rPr>
              <w:t> </w:t>
            </w:r>
          </w:p>
        </w:tc>
        <w:tc>
          <w:tcPr>
            <w:tcW w:w="1008" w:type="pct"/>
            <w:tcBorders>
              <w:top w:val="nil"/>
              <w:left w:val="nil"/>
              <w:right w:val="nil"/>
            </w:tcBorders>
            <w:shd w:val="clear" w:color="000000" w:fill="FFFFFF"/>
            <w:noWrap/>
            <w:vAlign w:val="bottom"/>
            <w:hideMark/>
          </w:tcPr>
          <w:p w14:paraId="064D3E62" w14:textId="77777777" w:rsidR="0043240B" w:rsidRPr="00872151" w:rsidRDefault="0043240B" w:rsidP="00823646">
            <w:pPr>
              <w:spacing w:before="0" w:after="0"/>
              <w:jc w:val="right"/>
              <w:rPr>
                <w:rFonts w:eastAsia="Times New Roman" w:cs="Open Sans"/>
                <w:sz w:val="18"/>
                <w:szCs w:val="18"/>
              </w:rPr>
            </w:pPr>
            <w:r w:rsidRPr="00872151">
              <w:rPr>
                <w:rFonts w:eastAsia="Times New Roman" w:cs="Open Sans"/>
                <w:sz w:val="18"/>
                <w:szCs w:val="18"/>
              </w:rPr>
              <w:t> </w:t>
            </w:r>
          </w:p>
        </w:tc>
        <w:tc>
          <w:tcPr>
            <w:tcW w:w="788" w:type="pct"/>
            <w:tcBorders>
              <w:top w:val="nil"/>
              <w:left w:val="nil"/>
              <w:right w:val="nil"/>
            </w:tcBorders>
            <w:shd w:val="clear" w:color="000000" w:fill="FFFFFF"/>
            <w:noWrap/>
            <w:vAlign w:val="bottom"/>
            <w:hideMark/>
          </w:tcPr>
          <w:p w14:paraId="5C5EECF9" w14:textId="77777777" w:rsidR="0043240B" w:rsidRPr="00872151" w:rsidRDefault="0043240B" w:rsidP="00823646">
            <w:pPr>
              <w:spacing w:before="0" w:after="0"/>
              <w:jc w:val="right"/>
              <w:rPr>
                <w:rFonts w:eastAsia="Times New Roman" w:cs="Open Sans"/>
                <w:sz w:val="18"/>
                <w:szCs w:val="18"/>
              </w:rPr>
            </w:pPr>
            <w:r w:rsidRPr="00872151">
              <w:rPr>
                <w:rFonts w:eastAsia="Times New Roman" w:cs="Open Sans"/>
                <w:sz w:val="18"/>
                <w:szCs w:val="18"/>
              </w:rPr>
              <w:t> </w:t>
            </w:r>
          </w:p>
        </w:tc>
        <w:tc>
          <w:tcPr>
            <w:tcW w:w="311" w:type="pct"/>
            <w:tcBorders>
              <w:top w:val="single" w:sz="4" w:space="0" w:color="auto"/>
              <w:left w:val="nil"/>
              <w:right w:val="nil"/>
            </w:tcBorders>
            <w:shd w:val="clear" w:color="000000" w:fill="FFFFFF"/>
            <w:noWrap/>
            <w:vAlign w:val="bottom"/>
            <w:hideMark/>
          </w:tcPr>
          <w:p w14:paraId="40B5EF36" w14:textId="77777777" w:rsidR="0043240B" w:rsidRPr="00872151" w:rsidRDefault="0043240B" w:rsidP="00823646">
            <w:pPr>
              <w:spacing w:before="0" w:after="0"/>
              <w:jc w:val="right"/>
              <w:rPr>
                <w:rFonts w:eastAsia="Times New Roman" w:cs="Open Sans"/>
                <w:b/>
                <w:bCs/>
                <w:sz w:val="18"/>
                <w:szCs w:val="18"/>
              </w:rPr>
            </w:pPr>
            <w:r w:rsidRPr="00872151">
              <w:rPr>
                <w:rFonts w:eastAsia="Times New Roman" w:cs="Open Sans"/>
                <w:b/>
                <w:bCs/>
                <w:sz w:val="18"/>
                <w:szCs w:val="18"/>
              </w:rPr>
              <w:t>143</w:t>
            </w:r>
          </w:p>
        </w:tc>
      </w:tr>
    </w:tbl>
    <w:p w14:paraId="1EC36337" w14:textId="59138918" w:rsidR="0043240B" w:rsidRDefault="0043240B" w:rsidP="0043240B">
      <w:pPr>
        <w:rPr>
          <w:color w:val="FF0000"/>
          <w:lang w:val="en-US"/>
        </w:rPr>
      </w:pPr>
    </w:p>
    <w:p w14:paraId="5D7F304A" w14:textId="43BAB47D" w:rsidR="0043240B" w:rsidRDefault="0043240B">
      <w:pPr>
        <w:spacing w:before="0" w:after="0"/>
        <w:rPr>
          <w:color w:val="FF0000"/>
          <w:lang w:val="en-US"/>
        </w:rPr>
      </w:pPr>
      <w:r>
        <w:rPr>
          <w:color w:val="FF0000"/>
          <w:lang w:val="en-US"/>
        </w:rPr>
        <w:br w:type="page"/>
      </w:r>
    </w:p>
    <w:p w14:paraId="4441C9CD" w14:textId="7CEC7F79" w:rsidR="00684D42" w:rsidRPr="00823646" w:rsidRDefault="00684D42" w:rsidP="00823646">
      <w:pPr>
        <w:pStyle w:val="AHRCHeading2"/>
        <w:numPr>
          <w:ilvl w:val="0"/>
          <w:numId w:val="0"/>
        </w:numPr>
      </w:pPr>
      <w:bookmarkStart w:id="269" w:name="_Toc52124124"/>
      <w:r w:rsidRPr="0043240B">
        <w:t xml:space="preserve">Appendix </w:t>
      </w:r>
      <w:r w:rsidR="00823646">
        <w:t>3</w:t>
      </w:r>
      <w:r w:rsidRPr="00823646">
        <w:t xml:space="preserve">: </w:t>
      </w:r>
      <w:bookmarkStart w:id="270" w:name="_Toc525801765"/>
      <w:r w:rsidRPr="00823646">
        <w:t>Key activities</w:t>
      </w:r>
      <w:bookmarkEnd w:id="270"/>
      <w:r w:rsidR="009607D1" w:rsidRPr="00823646">
        <w:t>, program</w:t>
      </w:r>
      <w:r w:rsidR="002A611C" w:rsidRPr="00823646">
        <w:t xml:space="preserve"> areas</w:t>
      </w:r>
      <w:r w:rsidRPr="00823646">
        <w:t xml:space="preserve"> and services </w:t>
      </w:r>
      <w:bookmarkStart w:id="271" w:name="_Toc525801766"/>
      <w:bookmarkStart w:id="272" w:name="_Toc495575738"/>
      <w:bookmarkEnd w:id="268"/>
      <w:r w:rsidR="00CD449D" w:rsidRPr="00823646">
        <w:t>2019–2020</w:t>
      </w:r>
      <w:bookmarkEnd w:id="269"/>
    </w:p>
    <w:tbl>
      <w:tblPr>
        <w:tblStyle w:val="TableGrid"/>
        <w:tblW w:w="9445" w:type="dxa"/>
        <w:tblLayout w:type="fixed"/>
        <w:tblLook w:val="01E0" w:firstRow="1" w:lastRow="1" w:firstColumn="1" w:lastColumn="1" w:noHBand="0" w:noVBand="0"/>
      </w:tblPr>
      <w:tblGrid>
        <w:gridCol w:w="9445"/>
      </w:tblGrid>
      <w:tr w:rsidR="00684D42" w:rsidRPr="003E61C9" w14:paraId="761B3053" w14:textId="77777777" w:rsidTr="003E61C9">
        <w:trPr>
          <w:trHeight w:val="284"/>
        </w:trPr>
        <w:tc>
          <w:tcPr>
            <w:tcW w:w="9445" w:type="dxa"/>
            <w:shd w:val="clear" w:color="auto" w:fill="107896"/>
          </w:tcPr>
          <w:p w14:paraId="48A82834" w14:textId="77777777" w:rsidR="00684D42" w:rsidRPr="003E61C9" w:rsidRDefault="00684D42" w:rsidP="004B3057">
            <w:pPr>
              <w:spacing w:before="120" w:after="60"/>
              <w:rPr>
                <w:rFonts w:cs="Open Sans"/>
                <w:sz w:val="22"/>
                <w:szCs w:val="22"/>
              </w:rPr>
            </w:pPr>
            <w:r w:rsidRPr="003E61C9">
              <w:rPr>
                <w:rFonts w:cs="Open Sans"/>
                <w:color w:val="FFFFFF" w:themeColor="background1"/>
                <w:sz w:val="22"/>
                <w:szCs w:val="22"/>
              </w:rPr>
              <w:t>President: Rosalind Croucher</w:t>
            </w:r>
          </w:p>
        </w:tc>
      </w:tr>
      <w:tr w:rsidR="00684D42" w:rsidRPr="00684D42" w14:paraId="2B1F0CA9" w14:textId="77777777" w:rsidTr="00093DD8">
        <w:trPr>
          <w:trHeight w:val="284"/>
        </w:trPr>
        <w:tc>
          <w:tcPr>
            <w:tcW w:w="9445" w:type="dxa"/>
          </w:tcPr>
          <w:p w14:paraId="0C19CD67" w14:textId="77777777" w:rsidR="00684D42" w:rsidRPr="00684D42" w:rsidRDefault="00684D42" w:rsidP="004B3057">
            <w:pPr>
              <w:spacing w:before="120" w:after="60"/>
              <w:rPr>
                <w:rFonts w:cs="Open Sans"/>
                <w:sz w:val="20"/>
                <w:szCs w:val="20"/>
              </w:rPr>
            </w:pPr>
            <w:r w:rsidRPr="00684D42">
              <w:rPr>
                <w:rFonts w:cs="Open Sans"/>
                <w:sz w:val="20"/>
                <w:szCs w:val="20"/>
              </w:rPr>
              <w:t>Free and equal: an Australian conversation on human rights</w:t>
            </w:r>
          </w:p>
        </w:tc>
      </w:tr>
      <w:tr w:rsidR="00684D42" w:rsidRPr="00684D42" w14:paraId="558D663F" w14:textId="77777777" w:rsidTr="00093DD8">
        <w:trPr>
          <w:trHeight w:val="284"/>
        </w:trPr>
        <w:tc>
          <w:tcPr>
            <w:tcW w:w="9445" w:type="dxa"/>
            <w:hideMark/>
          </w:tcPr>
          <w:p w14:paraId="61357FDE" w14:textId="77777777" w:rsidR="00684D42" w:rsidRPr="00684D42" w:rsidRDefault="00684D42" w:rsidP="004B3057">
            <w:pPr>
              <w:spacing w:before="120" w:after="60"/>
              <w:rPr>
                <w:rFonts w:cs="Open Sans"/>
                <w:sz w:val="20"/>
                <w:szCs w:val="20"/>
              </w:rPr>
            </w:pPr>
            <w:r w:rsidRPr="00684D42">
              <w:rPr>
                <w:rFonts w:cs="Open Sans"/>
                <w:sz w:val="20"/>
                <w:szCs w:val="20"/>
              </w:rPr>
              <w:t>Engagement with United Nations Mechanisms</w:t>
            </w:r>
          </w:p>
        </w:tc>
      </w:tr>
      <w:tr w:rsidR="00684D42" w:rsidRPr="00684D42" w14:paraId="04E83C26" w14:textId="77777777" w:rsidTr="00093DD8">
        <w:trPr>
          <w:trHeight w:val="284"/>
        </w:trPr>
        <w:tc>
          <w:tcPr>
            <w:tcW w:w="9445" w:type="dxa"/>
          </w:tcPr>
          <w:p w14:paraId="2C985BCD" w14:textId="77777777" w:rsidR="00684D42" w:rsidRPr="00684D42" w:rsidRDefault="00684D42" w:rsidP="004B3057">
            <w:pPr>
              <w:spacing w:before="120" w:after="60"/>
              <w:rPr>
                <w:rFonts w:cs="Open Sans"/>
                <w:sz w:val="20"/>
                <w:szCs w:val="20"/>
              </w:rPr>
            </w:pPr>
            <w:r w:rsidRPr="00684D42">
              <w:rPr>
                <w:rFonts w:cs="Open Sans"/>
                <w:sz w:val="20"/>
                <w:szCs w:val="20"/>
              </w:rPr>
              <w:t>International and Human Rights Technical Cooperation Programs</w:t>
            </w:r>
          </w:p>
        </w:tc>
      </w:tr>
      <w:tr w:rsidR="00684D42" w:rsidRPr="00684D42" w14:paraId="1813E5D7" w14:textId="77777777" w:rsidTr="00093DD8">
        <w:trPr>
          <w:trHeight w:val="284"/>
        </w:trPr>
        <w:tc>
          <w:tcPr>
            <w:tcW w:w="9445" w:type="dxa"/>
          </w:tcPr>
          <w:p w14:paraId="5C583926" w14:textId="71A28FD3" w:rsidR="00684D42" w:rsidRPr="00684D42" w:rsidRDefault="00684D42" w:rsidP="004B3057">
            <w:pPr>
              <w:spacing w:before="120" w:after="60"/>
              <w:rPr>
                <w:rFonts w:cs="Open Sans"/>
                <w:sz w:val="20"/>
                <w:szCs w:val="20"/>
              </w:rPr>
            </w:pPr>
            <w:r w:rsidRPr="00684D42">
              <w:rPr>
                <w:rFonts w:cs="Open Sans"/>
                <w:sz w:val="20"/>
                <w:szCs w:val="20"/>
              </w:rPr>
              <w:t>Business and Human Rights Strategy</w:t>
            </w:r>
          </w:p>
        </w:tc>
      </w:tr>
      <w:tr w:rsidR="00684D42" w:rsidRPr="00684D42" w14:paraId="6BBE6538" w14:textId="77777777" w:rsidTr="00093DD8">
        <w:trPr>
          <w:trHeight w:val="284"/>
        </w:trPr>
        <w:tc>
          <w:tcPr>
            <w:tcW w:w="9445" w:type="dxa"/>
          </w:tcPr>
          <w:p w14:paraId="4E65287F" w14:textId="77777777" w:rsidR="00684D42" w:rsidRPr="00684D42" w:rsidRDefault="00684D42" w:rsidP="004B3057">
            <w:pPr>
              <w:spacing w:before="120" w:after="60"/>
              <w:rPr>
                <w:rFonts w:cs="Open Sans"/>
                <w:sz w:val="20"/>
                <w:szCs w:val="20"/>
              </w:rPr>
            </w:pPr>
            <w:r w:rsidRPr="00684D42">
              <w:rPr>
                <w:rFonts w:cs="Open Sans"/>
                <w:sz w:val="20"/>
                <w:szCs w:val="20"/>
              </w:rPr>
              <w:t>Human Rights Education and Training</w:t>
            </w:r>
          </w:p>
        </w:tc>
      </w:tr>
      <w:tr w:rsidR="00684D42" w:rsidRPr="00684D42" w14:paraId="308120D0" w14:textId="77777777" w:rsidTr="00093DD8">
        <w:trPr>
          <w:trHeight w:val="284"/>
        </w:trPr>
        <w:tc>
          <w:tcPr>
            <w:tcW w:w="9445" w:type="dxa"/>
          </w:tcPr>
          <w:p w14:paraId="023DFB1A" w14:textId="319D4D1A" w:rsidR="00684D42" w:rsidRPr="00684D42" w:rsidRDefault="00684D42" w:rsidP="004B3057">
            <w:pPr>
              <w:spacing w:before="120" w:after="60"/>
              <w:rPr>
                <w:rFonts w:cs="Open Sans"/>
                <w:sz w:val="20"/>
                <w:szCs w:val="20"/>
              </w:rPr>
            </w:pPr>
            <w:r w:rsidRPr="00684D42">
              <w:rPr>
                <w:rFonts w:cs="Open Sans"/>
                <w:sz w:val="20"/>
                <w:szCs w:val="20"/>
              </w:rPr>
              <w:t xml:space="preserve">Human Rights Scrutiny </w:t>
            </w:r>
          </w:p>
        </w:tc>
      </w:tr>
      <w:tr w:rsidR="00684D42" w:rsidRPr="00684D42" w14:paraId="5921FF59" w14:textId="77777777" w:rsidTr="00093DD8">
        <w:trPr>
          <w:trHeight w:val="284"/>
        </w:trPr>
        <w:tc>
          <w:tcPr>
            <w:tcW w:w="9445" w:type="dxa"/>
          </w:tcPr>
          <w:p w14:paraId="64D4A09B" w14:textId="1C05EF82" w:rsidR="00684D42" w:rsidRPr="00684D42" w:rsidRDefault="00684D42" w:rsidP="004B3057">
            <w:pPr>
              <w:spacing w:before="120" w:after="60"/>
              <w:rPr>
                <w:rFonts w:cs="Open Sans"/>
                <w:sz w:val="20"/>
                <w:szCs w:val="20"/>
              </w:rPr>
            </w:pPr>
            <w:r w:rsidRPr="00684D42">
              <w:rPr>
                <w:rFonts w:cs="Open Sans"/>
                <w:sz w:val="20"/>
                <w:szCs w:val="20"/>
              </w:rPr>
              <w:t xml:space="preserve">Investigation </w:t>
            </w:r>
            <w:r w:rsidR="00035DCD">
              <w:rPr>
                <w:rFonts w:cs="Open Sans"/>
                <w:sz w:val="20"/>
                <w:szCs w:val="20"/>
              </w:rPr>
              <w:t>and</w:t>
            </w:r>
            <w:r w:rsidRPr="00684D42">
              <w:rPr>
                <w:rFonts w:cs="Open Sans"/>
                <w:sz w:val="20"/>
                <w:szCs w:val="20"/>
              </w:rPr>
              <w:t xml:space="preserve"> Conciliation Service</w:t>
            </w:r>
            <w:r w:rsidR="002A611C" w:rsidRPr="002A611C">
              <w:rPr>
                <w:rFonts w:cs="Open Sans"/>
                <w:sz w:val="20"/>
                <w:szCs w:val="20"/>
              </w:rPr>
              <w:t xml:space="preserve"> </w:t>
            </w:r>
            <w:r w:rsidR="002A611C">
              <w:rPr>
                <w:rFonts w:cs="Open Sans"/>
                <w:sz w:val="20"/>
                <w:szCs w:val="20"/>
              </w:rPr>
              <w:t xml:space="preserve">and </w:t>
            </w:r>
            <w:r w:rsidR="002A611C" w:rsidRPr="002A611C">
              <w:rPr>
                <w:rFonts w:cs="Open Sans"/>
                <w:sz w:val="20"/>
                <w:szCs w:val="20"/>
              </w:rPr>
              <w:t>National Information Service</w:t>
            </w:r>
          </w:p>
        </w:tc>
      </w:tr>
      <w:tr w:rsidR="00684D42" w:rsidRPr="003E61C9" w14:paraId="7A5357B4" w14:textId="77777777" w:rsidTr="003E61C9">
        <w:trPr>
          <w:trHeight w:val="284"/>
        </w:trPr>
        <w:tc>
          <w:tcPr>
            <w:tcW w:w="9445" w:type="dxa"/>
            <w:shd w:val="clear" w:color="auto" w:fill="107896"/>
          </w:tcPr>
          <w:p w14:paraId="694AEC2D" w14:textId="77777777" w:rsidR="00684D42" w:rsidRPr="003E61C9" w:rsidRDefault="00684D42" w:rsidP="004B3057">
            <w:pPr>
              <w:spacing w:before="120" w:after="60"/>
              <w:rPr>
                <w:rFonts w:eastAsia="Arial" w:cs="Open Sans"/>
                <w:color w:val="FFFFFF" w:themeColor="background1"/>
                <w:sz w:val="22"/>
                <w:szCs w:val="22"/>
              </w:rPr>
            </w:pPr>
            <w:r w:rsidRPr="003E61C9">
              <w:rPr>
                <w:rFonts w:cs="Open Sans"/>
                <w:color w:val="FFFFFF" w:themeColor="background1"/>
                <w:sz w:val="22"/>
                <w:szCs w:val="22"/>
              </w:rPr>
              <w:t>Aboriginal and Torres Strait Islander Social Justice Commissioner: June Oscar</w:t>
            </w:r>
          </w:p>
        </w:tc>
      </w:tr>
      <w:tr w:rsidR="00684D42" w:rsidRPr="00684D42" w14:paraId="6EBD5F8F" w14:textId="77777777" w:rsidTr="00093DD8">
        <w:trPr>
          <w:trHeight w:val="284"/>
        </w:trPr>
        <w:tc>
          <w:tcPr>
            <w:tcW w:w="9445" w:type="dxa"/>
          </w:tcPr>
          <w:p w14:paraId="6A58A107" w14:textId="371B75AA" w:rsidR="00684D42" w:rsidRPr="00684D42" w:rsidRDefault="00684D42" w:rsidP="004B3057">
            <w:pPr>
              <w:spacing w:before="120" w:after="60"/>
              <w:rPr>
                <w:rFonts w:cs="Open Sans"/>
                <w:sz w:val="20"/>
                <w:szCs w:val="20"/>
              </w:rPr>
            </w:pPr>
            <w:r w:rsidRPr="00684D42">
              <w:rPr>
                <w:rFonts w:cs="Open Sans"/>
                <w:sz w:val="20"/>
                <w:szCs w:val="20"/>
              </w:rPr>
              <w:t>Wiyi Yani U Thangani</w:t>
            </w:r>
            <w:r w:rsidR="009378BD">
              <w:rPr>
                <w:rFonts w:cs="Open Sans"/>
                <w:sz w:val="20"/>
                <w:szCs w:val="20"/>
              </w:rPr>
              <w:t>,</w:t>
            </w:r>
            <w:r w:rsidRPr="00684D42">
              <w:rPr>
                <w:rFonts w:cs="Open Sans"/>
                <w:sz w:val="20"/>
                <w:szCs w:val="20"/>
              </w:rPr>
              <w:t xml:space="preserve"> Aboriginal and Torres Strait Islander Women and Girls</w:t>
            </w:r>
          </w:p>
        </w:tc>
      </w:tr>
      <w:tr w:rsidR="00684D42" w:rsidRPr="00684D42" w14:paraId="2BE1F932" w14:textId="77777777" w:rsidTr="00093DD8">
        <w:trPr>
          <w:trHeight w:val="284"/>
        </w:trPr>
        <w:tc>
          <w:tcPr>
            <w:tcW w:w="9445" w:type="dxa"/>
            <w:hideMark/>
          </w:tcPr>
          <w:p w14:paraId="7207E7A2" w14:textId="636BC2B0" w:rsidR="00684D42" w:rsidRPr="00684D42" w:rsidRDefault="00684D42" w:rsidP="004B3057">
            <w:pPr>
              <w:spacing w:before="120" w:after="60"/>
              <w:rPr>
                <w:rFonts w:cs="Open Sans"/>
                <w:sz w:val="20"/>
                <w:szCs w:val="20"/>
              </w:rPr>
            </w:pPr>
            <w:r w:rsidRPr="00684D42">
              <w:rPr>
                <w:rFonts w:cs="Open Sans"/>
                <w:sz w:val="20"/>
                <w:szCs w:val="20"/>
              </w:rPr>
              <w:t>Close the Gap Campaign</w:t>
            </w:r>
          </w:p>
        </w:tc>
      </w:tr>
      <w:tr w:rsidR="00110D0B" w:rsidRPr="001143E5" w14:paraId="72269B66" w14:textId="77777777" w:rsidTr="00093DD8">
        <w:trPr>
          <w:trHeight w:val="284"/>
        </w:trPr>
        <w:tc>
          <w:tcPr>
            <w:tcW w:w="9445" w:type="dxa"/>
          </w:tcPr>
          <w:p w14:paraId="34C7DAEE" w14:textId="45EA3184" w:rsidR="00110D0B" w:rsidRPr="001143E5" w:rsidRDefault="00110D0B" w:rsidP="004B3057">
            <w:pPr>
              <w:spacing w:before="120" w:after="60"/>
              <w:rPr>
                <w:rFonts w:cs="Open Sans"/>
                <w:sz w:val="20"/>
                <w:szCs w:val="20"/>
              </w:rPr>
            </w:pPr>
            <w:r>
              <w:rPr>
                <w:rFonts w:cs="Open Sans"/>
                <w:sz w:val="20"/>
                <w:szCs w:val="20"/>
              </w:rPr>
              <w:t xml:space="preserve">Native Title </w:t>
            </w:r>
          </w:p>
        </w:tc>
      </w:tr>
      <w:tr w:rsidR="004B3057" w:rsidRPr="001143E5" w14:paraId="6A56661D" w14:textId="77777777" w:rsidTr="00093DD8">
        <w:trPr>
          <w:trHeight w:val="284"/>
        </w:trPr>
        <w:tc>
          <w:tcPr>
            <w:tcW w:w="9445" w:type="dxa"/>
          </w:tcPr>
          <w:p w14:paraId="53512071" w14:textId="5A2125F4" w:rsidR="004B3057" w:rsidRPr="004B3057" w:rsidRDefault="004B3057" w:rsidP="004B3057">
            <w:pPr>
              <w:spacing w:before="120" w:after="60"/>
              <w:rPr>
                <w:sz w:val="20"/>
                <w:szCs w:val="20"/>
              </w:rPr>
            </w:pPr>
            <w:r w:rsidRPr="000D0B7E">
              <w:rPr>
                <w:sz w:val="20"/>
                <w:szCs w:val="20"/>
              </w:rPr>
              <w:t xml:space="preserve">Aboriginal and Torres Strait islanders and COVID-19 </w:t>
            </w:r>
          </w:p>
        </w:tc>
      </w:tr>
      <w:tr w:rsidR="003E61C9" w:rsidRPr="003E61C9" w14:paraId="06217848" w14:textId="77777777" w:rsidTr="003E61C9">
        <w:trPr>
          <w:trHeight w:val="284"/>
        </w:trPr>
        <w:tc>
          <w:tcPr>
            <w:tcW w:w="9445" w:type="dxa"/>
            <w:shd w:val="clear" w:color="auto" w:fill="107896"/>
          </w:tcPr>
          <w:p w14:paraId="1721C8CF" w14:textId="77777777" w:rsidR="00684D42" w:rsidRPr="003E61C9" w:rsidRDefault="00684D42" w:rsidP="004B3057">
            <w:pPr>
              <w:spacing w:before="120" w:after="60"/>
              <w:rPr>
                <w:rFonts w:cs="Open Sans"/>
                <w:color w:val="FFFFFF" w:themeColor="background1"/>
                <w:sz w:val="22"/>
                <w:szCs w:val="22"/>
              </w:rPr>
            </w:pPr>
            <w:r w:rsidRPr="003E61C9">
              <w:rPr>
                <w:rFonts w:cs="Open Sans"/>
                <w:color w:val="FFFFFF" w:themeColor="background1"/>
                <w:sz w:val="22"/>
                <w:szCs w:val="22"/>
              </w:rPr>
              <w:t xml:space="preserve">Age Discrimination Commissioner: Kay Patterson </w:t>
            </w:r>
          </w:p>
        </w:tc>
      </w:tr>
      <w:tr w:rsidR="00684D42" w:rsidRPr="00684D42" w14:paraId="5A51E3AF" w14:textId="77777777" w:rsidTr="00093DD8">
        <w:trPr>
          <w:trHeight w:val="284"/>
        </w:trPr>
        <w:tc>
          <w:tcPr>
            <w:tcW w:w="9445" w:type="dxa"/>
            <w:hideMark/>
          </w:tcPr>
          <w:p w14:paraId="4D1015C8" w14:textId="0E7E7889" w:rsidR="00684D42" w:rsidRPr="00684D42" w:rsidRDefault="00684D42" w:rsidP="004B3057">
            <w:pPr>
              <w:spacing w:before="120" w:after="60"/>
              <w:rPr>
                <w:rFonts w:cs="Open Sans"/>
                <w:sz w:val="20"/>
                <w:szCs w:val="20"/>
              </w:rPr>
            </w:pPr>
            <w:r w:rsidRPr="00684D42">
              <w:rPr>
                <w:rFonts w:cs="Open Sans"/>
                <w:sz w:val="20"/>
                <w:szCs w:val="20"/>
              </w:rPr>
              <w:t xml:space="preserve">Older Australians and Employment </w:t>
            </w:r>
            <w:r w:rsidR="009607D1">
              <w:rPr>
                <w:rFonts w:cs="Open Sans"/>
                <w:sz w:val="20"/>
                <w:szCs w:val="20"/>
              </w:rPr>
              <w:t xml:space="preserve">program </w:t>
            </w:r>
          </w:p>
        </w:tc>
      </w:tr>
      <w:tr w:rsidR="00684D42" w:rsidRPr="00684D42" w14:paraId="3F3D5A7F" w14:textId="77777777" w:rsidTr="00093DD8">
        <w:trPr>
          <w:trHeight w:val="284"/>
        </w:trPr>
        <w:tc>
          <w:tcPr>
            <w:tcW w:w="9445" w:type="dxa"/>
            <w:hideMark/>
          </w:tcPr>
          <w:p w14:paraId="12989595" w14:textId="77777777" w:rsidR="00684D42" w:rsidRPr="00684D42" w:rsidRDefault="00684D42" w:rsidP="004B3057">
            <w:pPr>
              <w:spacing w:before="120" w:after="60"/>
              <w:rPr>
                <w:rFonts w:cs="Open Sans"/>
                <w:sz w:val="20"/>
                <w:szCs w:val="20"/>
              </w:rPr>
            </w:pPr>
            <w:r w:rsidRPr="00684D42">
              <w:rPr>
                <w:rFonts w:cs="Open Sans"/>
                <w:sz w:val="20"/>
                <w:szCs w:val="20"/>
              </w:rPr>
              <w:t xml:space="preserve">Older Women at Risk of Homelessness </w:t>
            </w:r>
          </w:p>
        </w:tc>
      </w:tr>
      <w:tr w:rsidR="00684D42" w:rsidRPr="00684D42" w14:paraId="14688C27" w14:textId="77777777" w:rsidTr="00093DD8">
        <w:trPr>
          <w:trHeight w:val="284"/>
        </w:trPr>
        <w:tc>
          <w:tcPr>
            <w:tcW w:w="9445" w:type="dxa"/>
            <w:hideMark/>
          </w:tcPr>
          <w:p w14:paraId="2FC58032" w14:textId="2FA9D82A" w:rsidR="00684D42" w:rsidRPr="00684D42" w:rsidRDefault="00684D42" w:rsidP="004B3057">
            <w:pPr>
              <w:spacing w:before="120" w:after="60"/>
              <w:rPr>
                <w:rFonts w:cs="Open Sans"/>
                <w:sz w:val="20"/>
                <w:szCs w:val="20"/>
              </w:rPr>
            </w:pPr>
            <w:r w:rsidRPr="00684D42">
              <w:rPr>
                <w:rFonts w:cs="Open Sans"/>
                <w:sz w:val="20"/>
                <w:szCs w:val="20"/>
              </w:rPr>
              <w:t xml:space="preserve">Elder Abuse Awareness </w:t>
            </w:r>
            <w:r w:rsidR="009607D1">
              <w:rPr>
                <w:rFonts w:cs="Open Sans"/>
                <w:sz w:val="20"/>
                <w:szCs w:val="20"/>
              </w:rPr>
              <w:t>program</w:t>
            </w:r>
          </w:p>
        </w:tc>
      </w:tr>
      <w:tr w:rsidR="00684D42" w:rsidRPr="00684D42" w14:paraId="731B48B9" w14:textId="77777777" w:rsidTr="00093DD8">
        <w:trPr>
          <w:trHeight w:val="284"/>
        </w:trPr>
        <w:tc>
          <w:tcPr>
            <w:tcW w:w="9445" w:type="dxa"/>
            <w:hideMark/>
          </w:tcPr>
          <w:p w14:paraId="09D572E3" w14:textId="6ADCD326" w:rsidR="00684D42" w:rsidRPr="00F23141" w:rsidRDefault="009607D1" w:rsidP="004B3057">
            <w:pPr>
              <w:spacing w:before="120" w:after="60"/>
            </w:pPr>
            <w:r>
              <w:rPr>
                <w:rFonts w:cs="Open Sans"/>
                <w:sz w:val="20"/>
                <w:szCs w:val="20"/>
              </w:rPr>
              <w:t>Supporting and p</w:t>
            </w:r>
            <w:r w:rsidR="001143E5" w:rsidRPr="001143E5">
              <w:rPr>
                <w:rFonts w:cs="Open Sans"/>
                <w:sz w:val="20"/>
                <w:szCs w:val="20"/>
              </w:rPr>
              <w:t xml:space="preserve">romoting </w:t>
            </w:r>
            <w:r>
              <w:rPr>
                <w:rFonts w:cs="Open Sans"/>
                <w:sz w:val="20"/>
                <w:szCs w:val="20"/>
              </w:rPr>
              <w:t>p</w:t>
            </w:r>
            <w:r w:rsidR="001143E5" w:rsidRPr="001143E5">
              <w:rPr>
                <w:rFonts w:cs="Open Sans"/>
                <w:sz w:val="20"/>
                <w:szCs w:val="20"/>
              </w:rPr>
              <w:t xml:space="preserve">ositive </w:t>
            </w:r>
            <w:r>
              <w:rPr>
                <w:rFonts w:cs="Open Sans"/>
                <w:sz w:val="20"/>
                <w:szCs w:val="20"/>
              </w:rPr>
              <w:t>a</w:t>
            </w:r>
            <w:r w:rsidR="001143E5" w:rsidRPr="001143E5">
              <w:rPr>
                <w:rFonts w:cs="Open Sans"/>
                <w:sz w:val="20"/>
                <w:szCs w:val="20"/>
              </w:rPr>
              <w:t>geing</w:t>
            </w:r>
            <w:r w:rsidR="008E16B6">
              <w:rPr>
                <w:rFonts w:cs="Open Sans"/>
                <w:sz w:val="20"/>
                <w:szCs w:val="20"/>
              </w:rPr>
              <w:t xml:space="preserve">. Inc. </w:t>
            </w:r>
            <w:r w:rsidR="00F23141" w:rsidRPr="00A13FE6">
              <w:rPr>
                <w:sz w:val="20"/>
                <w:szCs w:val="20"/>
              </w:rPr>
              <w:t>Ageism and COVID-19</w:t>
            </w:r>
          </w:p>
        </w:tc>
      </w:tr>
      <w:tr w:rsidR="003E61C9" w:rsidRPr="003E61C9" w14:paraId="6D8AAFED" w14:textId="77777777" w:rsidTr="003E61C9">
        <w:trPr>
          <w:trHeight w:val="284"/>
        </w:trPr>
        <w:tc>
          <w:tcPr>
            <w:tcW w:w="9445" w:type="dxa"/>
            <w:shd w:val="clear" w:color="auto" w:fill="107896"/>
          </w:tcPr>
          <w:p w14:paraId="774357C2" w14:textId="213B0E5B" w:rsidR="00A8267D" w:rsidRPr="003E61C9" w:rsidRDefault="00A8267D" w:rsidP="004B3057">
            <w:pPr>
              <w:spacing w:before="120" w:after="60"/>
              <w:rPr>
                <w:rFonts w:eastAsia="Arial" w:cs="Open Sans"/>
                <w:color w:val="FFFFFF" w:themeColor="background1"/>
                <w:sz w:val="22"/>
                <w:szCs w:val="22"/>
              </w:rPr>
            </w:pPr>
            <w:bookmarkStart w:id="273" w:name="_Hlk16695023"/>
            <w:r w:rsidRPr="003E61C9">
              <w:rPr>
                <w:rFonts w:cs="Open Sans"/>
                <w:color w:val="FFFFFF" w:themeColor="background1"/>
                <w:sz w:val="22"/>
                <w:szCs w:val="22"/>
              </w:rPr>
              <w:t>Disability Discrimination Commissioner</w:t>
            </w:r>
            <w:r w:rsidR="00244232" w:rsidRPr="003E61C9">
              <w:rPr>
                <w:rFonts w:cs="Open Sans"/>
                <w:color w:val="FFFFFF" w:themeColor="background1"/>
                <w:sz w:val="22"/>
                <w:szCs w:val="22"/>
              </w:rPr>
              <w:t>: Ben Gauntlett</w:t>
            </w:r>
          </w:p>
        </w:tc>
      </w:tr>
      <w:tr w:rsidR="00A8267D" w:rsidRPr="00684D42" w14:paraId="079AB719" w14:textId="77777777" w:rsidTr="00093DD8">
        <w:trPr>
          <w:trHeight w:val="284"/>
        </w:trPr>
        <w:tc>
          <w:tcPr>
            <w:tcW w:w="9445" w:type="dxa"/>
          </w:tcPr>
          <w:p w14:paraId="2DA34D6D" w14:textId="49A5713E" w:rsidR="00A8267D" w:rsidRPr="00684D42" w:rsidRDefault="00E81AA4" w:rsidP="004B3057">
            <w:pPr>
              <w:spacing w:before="120" w:after="60"/>
              <w:rPr>
                <w:rFonts w:cs="Open Sans"/>
                <w:sz w:val="20"/>
                <w:szCs w:val="20"/>
              </w:rPr>
            </w:pPr>
            <w:r>
              <w:rPr>
                <w:rFonts w:cs="Open Sans"/>
                <w:sz w:val="20"/>
                <w:szCs w:val="20"/>
              </w:rPr>
              <w:t>Accessible Housing</w:t>
            </w:r>
          </w:p>
        </w:tc>
      </w:tr>
      <w:tr w:rsidR="00A8267D" w:rsidRPr="00684D42" w14:paraId="2B824A7F" w14:textId="77777777" w:rsidTr="00093DD8">
        <w:trPr>
          <w:trHeight w:val="284"/>
        </w:trPr>
        <w:tc>
          <w:tcPr>
            <w:tcW w:w="9445" w:type="dxa"/>
          </w:tcPr>
          <w:p w14:paraId="0483809D" w14:textId="40F2D777" w:rsidR="00A8267D" w:rsidRPr="00684D42" w:rsidRDefault="00BF6CE2" w:rsidP="004B3057">
            <w:pPr>
              <w:spacing w:before="120" w:after="60"/>
              <w:rPr>
                <w:rFonts w:cs="Open Sans"/>
                <w:sz w:val="20"/>
                <w:szCs w:val="20"/>
              </w:rPr>
            </w:pPr>
            <w:r>
              <w:rPr>
                <w:rFonts w:cs="Open Sans"/>
                <w:sz w:val="20"/>
                <w:szCs w:val="20"/>
              </w:rPr>
              <w:t xml:space="preserve">Disability </w:t>
            </w:r>
            <w:r w:rsidR="008D4091">
              <w:rPr>
                <w:rFonts w:cs="Open Sans"/>
                <w:sz w:val="20"/>
                <w:szCs w:val="20"/>
              </w:rPr>
              <w:t xml:space="preserve">and </w:t>
            </w:r>
            <w:r w:rsidR="00E81AA4">
              <w:rPr>
                <w:rFonts w:cs="Open Sans"/>
                <w:sz w:val="20"/>
                <w:szCs w:val="20"/>
              </w:rPr>
              <w:t>Employment</w:t>
            </w:r>
            <w:r>
              <w:rPr>
                <w:rFonts w:cs="Open Sans"/>
                <w:sz w:val="20"/>
                <w:szCs w:val="20"/>
              </w:rPr>
              <w:t xml:space="preserve"> </w:t>
            </w:r>
          </w:p>
        </w:tc>
      </w:tr>
      <w:tr w:rsidR="00A8267D" w:rsidRPr="00684D42" w14:paraId="1ADF8E3D" w14:textId="77777777" w:rsidTr="00093DD8">
        <w:trPr>
          <w:trHeight w:val="284"/>
        </w:trPr>
        <w:tc>
          <w:tcPr>
            <w:tcW w:w="9445" w:type="dxa"/>
          </w:tcPr>
          <w:p w14:paraId="247BE44F" w14:textId="1D554831" w:rsidR="00A8267D" w:rsidRPr="00684D42" w:rsidRDefault="00F975CB" w:rsidP="004B3057">
            <w:pPr>
              <w:spacing w:before="120" w:after="60"/>
              <w:rPr>
                <w:rFonts w:cs="Open Sans"/>
                <w:sz w:val="20"/>
                <w:szCs w:val="20"/>
              </w:rPr>
            </w:pPr>
            <w:r>
              <w:rPr>
                <w:rFonts w:cs="Open Sans"/>
                <w:sz w:val="20"/>
                <w:szCs w:val="20"/>
              </w:rPr>
              <w:t>Disability</w:t>
            </w:r>
            <w:r w:rsidR="00042037">
              <w:rPr>
                <w:rFonts w:cs="Open Sans"/>
                <w:sz w:val="20"/>
                <w:szCs w:val="20"/>
              </w:rPr>
              <w:t xml:space="preserve"> Royal Commission </w:t>
            </w:r>
            <w:r w:rsidR="00E81AA4">
              <w:rPr>
                <w:rFonts w:cs="Open Sans"/>
                <w:sz w:val="20"/>
                <w:szCs w:val="20"/>
              </w:rPr>
              <w:t>engagement</w:t>
            </w:r>
          </w:p>
        </w:tc>
      </w:tr>
      <w:tr w:rsidR="00244232" w:rsidRPr="001143E5" w14:paraId="4B3A9C6C" w14:textId="77777777" w:rsidTr="00093DD8">
        <w:trPr>
          <w:trHeight w:val="284"/>
        </w:trPr>
        <w:tc>
          <w:tcPr>
            <w:tcW w:w="9445" w:type="dxa"/>
          </w:tcPr>
          <w:p w14:paraId="2782426A" w14:textId="22CBCDA4" w:rsidR="00244232" w:rsidRPr="00095B52" w:rsidRDefault="00095B52" w:rsidP="004B3057">
            <w:pPr>
              <w:spacing w:before="120" w:after="60"/>
              <w:rPr>
                <w:rFonts w:cs="Open Sans"/>
                <w:sz w:val="20"/>
                <w:szCs w:val="20"/>
              </w:rPr>
            </w:pPr>
            <w:r w:rsidRPr="00095B52">
              <w:rPr>
                <w:rFonts w:cs="Open Sans"/>
                <w:sz w:val="20"/>
                <w:szCs w:val="20"/>
              </w:rPr>
              <w:t>E</w:t>
            </w:r>
            <w:r w:rsidR="009378BD" w:rsidRPr="00095B52">
              <w:rPr>
                <w:rFonts w:cs="Open Sans"/>
                <w:sz w:val="20"/>
                <w:szCs w:val="20"/>
              </w:rPr>
              <w:t xml:space="preserve">ngagement </w:t>
            </w:r>
            <w:r w:rsidR="00AE0F8D" w:rsidRPr="00095B52">
              <w:rPr>
                <w:rFonts w:cs="Open Sans"/>
                <w:bCs/>
                <w:sz w:val="20"/>
                <w:szCs w:val="20"/>
              </w:rPr>
              <w:t>with the U</w:t>
            </w:r>
            <w:r w:rsidR="00102BFD">
              <w:rPr>
                <w:rFonts w:cs="Open Sans"/>
                <w:bCs/>
                <w:sz w:val="20"/>
                <w:szCs w:val="20"/>
              </w:rPr>
              <w:t>nited Nations</w:t>
            </w:r>
            <w:r w:rsidR="00AE0F8D" w:rsidRPr="00095B52">
              <w:rPr>
                <w:rFonts w:cs="Open Sans"/>
                <w:bCs/>
                <w:sz w:val="20"/>
                <w:szCs w:val="20"/>
              </w:rPr>
              <w:t xml:space="preserve"> Committee on the Rights of Persons with Disability</w:t>
            </w:r>
          </w:p>
        </w:tc>
      </w:tr>
      <w:tr w:rsidR="00F266ED" w:rsidRPr="001143E5" w14:paraId="01DF5BD4" w14:textId="77777777" w:rsidTr="00093DD8">
        <w:trPr>
          <w:trHeight w:val="284"/>
        </w:trPr>
        <w:tc>
          <w:tcPr>
            <w:tcW w:w="9445" w:type="dxa"/>
          </w:tcPr>
          <w:p w14:paraId="0E76E296" w14:textId="4933BB06" w:rsidR="00F266ED" w:rsidRPr="00F266ED" w:rsidRDefault="00F266ED" w:rsidP="004B3057">
            <w:pPr>
              <w:spacing w:before="120" w:after="60"/>
              <w:rPr>
                <w:sz w:val="20"/>
                <w:szCs w:val="20"/>
              </w:rPr>
            </w:pPr>
            <w:r w:rsidRPr="000D0B7E">
              <w:rPr>
                <w:sz w:val="20"/>
                <w:szCs w:val="20"/>
              </w:rPr>
              <w:t>Disability and COVID-19</w:t>
            </w:r>
          </w:p>
        </w:tc>
      </w:tr>
      <w:bookmarkEnd w:id="273"/>
    </w:tbl>
    <w:p w14:paraId="26744B0F" w14:textId="05145799" w:rsidR="0043240B" w:rsidRDefault="0043240B"/>
    <w:p w14:paraId="78714AF7" w14:textId="77777777" w:rsidR="0043240B" w:rsidRDefault="0043240B">
      <w:pPr>
        <w:spacing w:before="0" w:after="0"/>
      </w:pPr>
      <w:r>
        <w:br w:type="page"/>
      </w:r>
    </w:p>
    <w:p w14:paraId="58D1D63A" w14:textId="77777777" w:rsidR="004B3057" w:rsidRDefault="004B3057"/>
    <w:tbl>
      <w:tblPr>
        <w:tblStyle w:val="TableGrid"/>
        <w:tblW w:w="9265" w:type="dxa"/>
        <w:tblLayout w:type="fixed"/>
        <w:tblLook w:val="01E0" w:firstRow="1" w:lastRow="1" w:firstColumn="1" w:lastColumn="1" w:noHBand="0" w:noVBand="0"/>
      </w:tblPr>
      <w:tblGrid>
        <w:gridCol w:w="9265"/>
      </w:tblGrid>
      <w:tr w:rsidR="003E61C9" w:rsidRPr="003E61C9" w14:paraId="2E09CA1A" w14:textId="77777777" w:rsidTr="003E61C9">
        <w:trPr>
          <w:trHeight w:val="284"/>
        </w:trPr>
        <w:tc>
          <w:tcPr>
            <w:tcW w:w="9265" w:type="dxa"/>
            <w:shd w:val="clear" w:color="auto" w:fill="107896"/>
          </w:tcPr>
          <w:p w14:paraId="5D2D4DAD" w14:textId="77777777" w:rsidR="00684D42" w:rsidRPr="003E61C9" w:rsidRDefault="00684D42" w:rsidP="004B3057">
            <w:pPr>
              <w:spacing w:before="120" w:after="60"/>
              <w:rPr>
                <w:rFonts w:eastAsia="Arial" w:cs="Open Sans"/>
                <w:color w:val="FFFFFF" w:themeColor="background1"/>
                <w:sz w:val="22"/>
                <w:szCs w:val="22"/>
              </w:rPr>
            </w:pPr>
            <w:r w:rsidRPr="003E61C9">
              <w:rPr>
                <w:rFonts w:cs="Open Sans"/>
                <w:color w:val="FFFFFF" w:themeColor="background1"/>
                <w:sz w:val="22"/>
                <w:szCs w:val="22"/>
              </w:rPr>
              <w:t>Human Rights Commissioner: Edward Santow</w:t>
            </w:r>
          </w:p>
        </w:tc>
      </w:tr>
      <w:tr w:rsidR="00684D42" w:rsidRPr="00684D42" w14:paraId="44AC8E33" w14:textId="77777777" w:rsidTr="00093DD8">
        <w:trPr>
          <w:trHeight w:val="284"/>
        </w:trPr>
        <w:tc>
          <w:tcPr>
            <w:tcW w:w="9265" w:type="dxa"/>
          </w:tcPr>
          <w:p w14:paraId="489B22A2" w14:textId="77777777" w:rsidR="00684D42" w:rsidRPr="00684D42" w:rsidRDefault="00684D42" w:rsidP="004B3057">
            <w:pPr>
              <w:spacing w:before="120" w:after="60"/>
              <w:rPr>
                <w:rFonts w:cs="Open Sans"/>
                <w:sz w:val="20"/>
                <w:szCs w:val="20"/>
              </w:rPr>
            </w:pPr>
            <w:r w:rsidRPr="00684D42">
              <w:rPr>
                <w:rFonts w:cs="Open Sans"/>
                <w:sz w:val="20"/>
                <w:szCs w:val="20"/>
              </w:rPr>
              <w:t>Human Rights and Technology</w:t>
            </w:r>
          </w:p>
        </w:tc>
      </w:tr>
      <w:tr w:rsidR="00684D42" w:rsidRPr="00684D42" w14:paraId="5DD357E9" w14:textId="77777777" w:rsidTr="00093DD8">
        <w:trPr>
          <w:trHeight w:val="284"/>
        </w:trPr>
        <w:tc>
          <w:tcPr>
            <w:tcW w:w="9265" w:type="dxa"/>
          </w:tcPr>
          <w:p w14:paraId="2AD817AA" w14:textId="77777777" w:rsidR="00684D42" w:rsidRPr="00684D42" w:rsidRDefault="00684D42" w:rsidP="004B3057">
            <w:pPr>
              <w:spacing w:before="120" w:after="60"/>
              <w:rPr>
                <w:rFonts w:cs="Open Sans"/>
                <w:sz w:val="20"/>
                <w:szCs w:val="20"/>
              </w:rPr>
            </w:pPr>
            <w:r w:rsidRPr="00684D42">
              <w:rPr>
                <w:rFonts w:cs="Open Sans"/>
                <w:sz w:val="20"/>
                <w:szCs w:val="20"/>
              </w:rPr>
              <w:t>Immigration Detention and Asylum Seekers Program</w:t>
            </w:r>
          </w:p>
        </w:tc>
      </w:tr>
      <w:tr w:rsidR="00684D42" w:rsidRPr="00684D42" w14:paraId="4C63D8E5" w14:textId="77777777" w:rsidTr="00093DD8">
        <w:trPr>
          <w:trHeight w:val="284"/>
        </w:trPr>
        <w:tc>
          <w:tcPr>
            <w:tcW w:w="9265" w:type="dxa"/>
          </w:tcPr>
          <w:p w14:paraId="0FE06C3A" w14:textId="77777777" w:rsidR="00684D42" w:rsidRPr="00684D42" w:rsidRDefault="00684D42" w:rsidP="004B3057">
            <w:pPr>
              <w:spacing w:before="120" w:after="60"/>
              <w:rPr>
                <w:rFonts w:cs="Open Sans"/>
                <w:sz w:val="20"/>
                <w:szCs w:val="20"/>
              </w:rPr>
            </w:pPr>
            <w:r w:rsidRPr="00684D42">
              <w:rPr>
                <w:rFonts w:cs="Open Sans"/>
                <w:sz w:val="20"/>
                <w:szCs w:val="20"/>
              </w:rPr>
              <w:t>Protecting the Human Rights of People Born with Variations in Sex Characteristics in the Context of Medical Interventions</w:t>
            </w:r>
          </w:p>
        </w:tc>
      </w:tr>
      <w:tr w:rsidR="00684D42" w:rsidRPr="00684D42" w14:paraId="63619435" w14:textId="77777777" w:rsidTr="00093DD8">
        <w:trPr>
          <w:trHeight w:val="284"/>
        </w:trPr>
        <w:tc>
          <w:tcPr>
            <w:tcW w:w="9265" w:type="dxa"/>
          </w:tcPr>
          <w:p w14:paraId="2D84B59D" w14:textId="77777777" w:rsidR="00684D42" w:rsidRPr="00684D42" w:rsidRDefault="00684D42" w:rsidP="004B3057">
            <w:pPr>
              <w:spacing w:before="120" w:after="60"/>
              <w:rPr>
                <w:rFonts w:cs="Open Sans"/>
                <w:sz w:val="20"/>
                <w:szCs w:val="20"/>
              </w:rPr>
            </w:pPr>
            <w:r w:rsidRPr="00684D42">
              <w:rPr>
                <w:rFonts w:cs="Open Sans"/>
                <w:sz w:val="20"/>
                <w:szCs w:val="20"/>
              </w:rPr>
              <w:t>Optional Protocol to the Convention Against Torture in Australia</w:t>
            </w:r>
          </w:p>
        </w:tc>
      </w:tr>
      <w:tr w:rsidR="00684D42" w:rsidRPr="00684D42" w14:paraId="23C44244" w14:textId="77777777" w:rsidTr="00093DD8">
        <w:trPr>
          <w:trHeight w:val="284"/>
        </w:trPr>
        <w:tc>
          <w:tcPr>
            <w:tcW w:w="9265" w:type="dxa"/>
          </w:tcPr>
          <w:p w14:paraId="317F9A55" w14:textId="77777777" w:rsidR="00684D42" w:rsidRPr="00684D42" w:rsidRDefault="00684D42" w:rsidP="004B3057">
            <w:pPr>
              <w:spacing w:before="120" w:after="60"/>
              <w:rPr>
                <w:rFonts w:cs="Open Sans"/>
                <w:sz w:val="20"/>
                <w:szCs w:val="20"/>
              </w:rPr>
            </w:pPr>
            <w:r w:rsidRPr="00684D42">
              <w:rPr>
                <w:rFonts w:cs="Open Sans"/>
                <w:sz w:val="20"/>
                <w:szCs w:val="20"/>
              </w:rPr>
              <w:t>Freedom of Religion</w:t>
            </w:r>
          </w:p>
        </w:tc>
      </w:tr>
      <w:tr w:rsidR="00A15C04" w:rsidRPr="001143E5" w14:paraId="0300FEAA" w14:textId="77777777" w:rsidTr="00093DD8">
        <w:trPr>
          <w:trHeight w:val="284"/>
        </w:trPr>
        <w:tc>
          <w:tcPr>
            <w:tcW w:w="9265" w:type="dxa"/>
          </w:tcPr>
          <w:p w14:paraId="562C77E9" w14:textId="187F9502" w:rsidR="00A15C04" w:rsidRPr="001143E5" w:rsidRDefault="00A15C04" w:rsidP="004B3057">
            <w:pPr>
              <w:spacing w:before="120" w:after="60"/>
              <w:rPr>
                <w:rFonts w:cs="Open Sans"/>
                <w:sz w:val="20"/>
                <w:szCs w:val="20"/>
              </w:rPr>
            </w:pPr>
            <w:r>
              <w:rPr>
                <w:rFonts w:cs="Open Sans"/>
                <w:sz w:val="20"/>
                <w:szCs w:val="20"/>
              </w:rPr>
              <w:t>Human Rights and COVID-19</w:t>
            </w:r>
          </w:p>
        </w:tc>
      </w:tr>
      <w:tr w:rsidR="003E61C9" w:rsidRPr="003E61C9" w14:paraId="1407EE9B" w14:textId="77777777" w:rsidTr="003E61C9">
        <w:trPr>
          <w:trHeight w:val="284"/>
        </w:trPr>
        <w:tc>
          <w:tcPr>
            <w:tcW w:w="9265" w:type="dxa"/>
            <w:shd w:val="clear" w:color="auto" w:fill="107896"/>
          </w:tcPr>
          <w:p w14:paraId="3B2EF8B4" w14:textId="77777777" w:rsidR="00684D42" w:rsidRPr="003E61C9" w:rsidRDefault="00684D42" w:rsidP="004B3057">
            <w:pPr>
              <w:spacing w:before="120" w:after="60"/>
              <w:rPr>
                <w:rFonts w:eastAsia="Arial" w:cs="Open Sans"/>
                <w:color w:val="FFFFFF" w:themeColor="background1"/>
                <w:sz w:val="22"/>
                <w:szCs w:val="22"/>
              </w:rPr>
            </w:pPr>
            <w:r w:rsidRPr="003E61C9">
              <w:rPr>
                <w:rFonts w:cs="Open Sans"/>
                <w:color w:val="FFFFFF" w:themeColor="background1"/>
                <w:sz w:val="22"/>
                <w:szCs w:val="22"/>
              </w:rPr>
              <w:t>National Children’s Commissioner: Megan Mitchell</w:t>
            </w:r>
          </w:p>
        </w:tc>
      </w:tr>
      <w:tr w:rsidR="00684D42" w:rsidRPr="00684D42" w14:paraId="5A4C21D9" w14:textId="77777777" w:rsidTr="00093DD8">
        <w:trPr>
          <w:trHeight w:val="284"/>
        </w:trPr>
        <w:tc>
          <w:tcPr>
            <w:tcW w:w="9265" w:type="dxa"/>
          </w:tcPr>
          <w:p w14:paraId="0F59624A" w14:textId="79A2EDAB" w:rsidR="00684D42" w:rsidRPr="00684D42" w:rsidRDefault="00684D42" w:rsidP="004B3057">
            <w:pPr>
              <w:spacing w:before="120" w:after="60"/>
              <w:rPr>
                <w:rFonts w:cs="Open Sans"/>
                <w:sz w:val="20"/>
                <w:szCs w:val="20"/>
              </w:rPr>
            </w:pPr>
            <w:r w:rsidRPr="00684D42">
              <w:rPr>
                <w:rFonts w:cs="Open Sans"/>
                <w:sz w:val="20"/>
                <w:szCs w:val="20"/>
              </w:rPr>
              <w:t xml:space="preserve">Children’s Rights Report </w:t>
            </w:r>
            <w:r w:rsidR="001143E5" w:rsidRPr="001143E5">
              <w:rPr>
                <w:rFonts w:cs="Open Sans"/>
                <w:sz w:val="20"/>
                <w:szCs w:val="20"/>
              </w:rPr>
              <w:t>201</w:t>
            </w:r>
            <w:r w:rsidR="009378BD">
              <w:rPr>
                <w:rFonts w:cs="Open Sans"/>
                <w:sz w:val="20"/>
                <w:szCs w:val="20"/>
              </w:rPr>
              <w:t>9</w:t>
            </w:r>
          </w:p>
        </w:tc>
      </w:tr>
      <w:tr w:rsidR="00684D42" w:rsidRPr="00684D42" w14:paraId="126125DB" w14:textId="77777777" w:rsidTr="00093DD8">
        <w:trPr>
          <w:trHeight w:val="284"/>
        </w:trPr>
        <w:tc>
          <w:tcPr>
            <w:tcW w:w="9265" w:type="dxa"/>
            <w:hideMark/>
          </w:tcPr>
          <w:p w14:paraId="35BB63FD" w14:textId="0A1FA02E" w:rsidR="00684D42" w:rsidRPr="00684D42" w:rsidRDefault="00095B52" w:rsidP="004B3057">
            <w:pPr>
              <w:spacing w:before="120" w:after="60"/>
              <w:rPr>
                <w:rFonts w:cs="Open Sans"/>
                <w:sz w:val="20"/>
                <w:szCs w:val="20"/>
              </w:rPr>
            </w:pPr>
            <w:r>
              <w:rPr>
                <w:rFonts w:cs="Open Sans"/>
                <w:sz w:val="20"/>
                <w:szCs w:val="20"/>
              </w:rPr>
              <w:t xml:space="preserve">Engagement with </w:t>
            </w:r>
            <w:r w:rsidR="00102BFD" w:rsidRPr="00102BFD">
              <w:rPr>
                <w:sz w:val="20"/>
                <w:szCs w:val="20"/>
              </w:rPr>
              <w:t>United Nations</w:t>
            </w:r>
            <w:r w:rsidR="00684D42" w:rsidRPr="00102BFD">
              <w:rPr>
                <w:sz w:val="20"/>
                <w:szCs w:val="20"/>
              </w:rPr>
              <w:t xml:space="preserve"> Committee on the Rights of the Child</w:t>
            </w:r>
          </w:p>
        </w:tc>
      </w:tr>
      <w:tr w:rsidR="00684D42" w:rsidRPr="00684D42" w14:paraId="01055594" w14:textId="77777777" w:rsidTr="00093DD8">
        <w:trPr>
          <w:trHeight w:val="284"/>
        </w:trPr>
        <w:tc>
          <w:tcPr>
            <w:tcW w:w="9265" w:type="dxa"/>
            <w:hideMark/>
          </w:tcPr>
          <w:p w14:paraId="33F60D30" w14:textId="23C5239E" w:rsidR="00684D42" w:rsidRPr="00684D42" w:rsidRDefault="00684D42" w:rsidP="004B3057">
            <w:pPr>
              <w:spacing w:before="120" w:after="60"/>
              <w:rPr>
                <w:rFonts w:cs="Open Sans"/>
                <w:sz w:val="20"/>
                <w:szCs w:val="20"/>
              </w:rPr>
            </w:pPr>
            <w:r w:rsidRPr="00684D42">
              <w:rPr>
                <w:rFonts w:cs="Open Sans"/>
                <w:sz w:val="20"/>
                <w:szCs w:val="20"/>
              </w:rPr>
              <w:t xml:space="preserve">Child Safe Organisations </w:t>
            </w:r>
          </w:p>
        </w:tc>
      </w:tr>
      <w:tr w:rsidR="00952344" w:rsidRPr="001143E5" w14:paraId="5C769EEC" w14:textId="77777777" w:rsidTr="00093DD8">
        <w:trPr>
          <w:trHeight w:val="284"/>
        </w:trPr>
        <w:tc>
          <w:tcPr>
            <w:tcW w:w="9265" w:type="dxa"/>
          </w:tcPr>
          <w:p w14:paraId="1C61513F" w14:textId="09A3AB39" w:rsidR="00952344" w:rsidRPr="00952344" w:rsidRDefault="00952344" w:rsidP="004B3057">
            <w:pPr>
              <w:spacing w:before="120" w:after="60"/>
              <w:rPr>
                <w:sz w:val="20"/>
                <w:szCs w:val="20"/>
              </w:rPr>
            </w:pPr>
            <w:r w:rsidRPr="000D0B7E">
              <w:rPr>
                <w:sz w:val="20"/>
                <w:szCs w:val="20"/>
              </w:rPr>
              <w:t>Children and young people, and COVID-1</w:t>
            </w:r>
            <w:r>
              <w:rPr>
                <w:sz w:val="20"/>
                <w:szCs w:val="20"/>
              </w:rPr>
              <w:t>9</w:t>
            </w:r>
          </w:p>
        </w:tc>
      </w:tr>
      <w:tr w:rsidR="003E61C9" w:rsidRPr="003E61C9" w14:paraId="40631758" w14:textId="77777777" w:rsidTr="003E61C9">
        <w:trPr>
          <w:trHeight w:val="284"/>
        </w:trPr>
        <w:tc>
          <w:tcPr>
            <w:tcW w:w="9265" w:type="dxa"/>
            <w:shd w:val="clear" w:color="auto" w:fill="107896"/>
          </w:tcPr>
          <w:p w14:paraId="5C082AE9" w14:textId="77777777" w:rsidR="00684D42" w:rsidRPr="003E61C9" w:rsidRDefault="00684D42" w:rsidP="004B3057">
            <w:pPr>
              <w:spacing w:before="120" w:after="60"/>
              <w:rPr>
                <w:rFonts w:cs="Open Sans"/>
                <w:color w:val="FFFFFF" w:themeColor="background1"/>
                <w:sz w:val="22"/>
                <w:szCs w:val="22"/>
              </w:rPr>
            </w:pPr>
            <w:r w:rsidRPr="003E61C9">
              <w:rPr>
                <w:rFonts w:cs="Open Sans"/>
                <w:color w:val="FFFFFF" w:themeColor="background1"/>
                <w:sz w:val="22"/>
                <w:szCs w:val="22"/>
              </w:rPr>
              <w:t>Race Discrimination Commissioner: Chin Tan</w:t>
            </w:r>
          </w:p>
        </w:tc>
      </w:tr>
      <w:tr w:rsidR="00684D42" w:rsidRPr="00684D42" w14:paraId="466C4D1C" w14:textId="77777777" w:rsidTr="00093DD8">
        <w:trPr>
          <w:trHeight w:val="359"/>
        </w:trPr>
        <w:tc>
          <w:tcPr>
            <w:tcW w:w="9265" w:type="dxa"/>
            <w:hideMark/>
          </w:tcPr>
          <w:p w14:paraId="3483579F" w14:textId="02B33E95" w:rsidR="00684D42" w:rsidRPr="00684D42" w:rsidRDefault="00684D42" w:rsidP="004B3057">
            <w:pPr>
              <w:spacing w:before="120" w:after="60"/>
              <w:rPr>
                <w:rFonts w:cs="Open Sans"/>
                <w:sz w:val="20"/>
                <w:szCs w:val="20"/>
              </w:rPr>
            </w:pPr>
            <w:r w:rsidRPr="00684D42">
              <w:rPr>
                <w:rFonts w:cs="Open Sans"/>
                <w:sz w:val="20"/>
                <w:szCs w:val="20"/>
              </w:rPr>
              <w:t>Sharing the stories of Australian Muslims</w:t>
            </w:r>
          </w:p>
        </w:tc>
      </w:tr>
      <w:tr w:rsidR="00A8267D" w:rsidRPr="00684D42" w14:paraId="1F0AC8FB" w14:textId="77777777" w:rsidTr="00093DD8">
        <w:trPr>
          <w:trHeight w:val="377"/>
        </w:trPr>
        <w:tc>
          <w:tcPr>
            <w:tcW w:w="9265" w:type="dxa"/>
          </w:tcPr>
          <w:p w14:paraId="688DD90F" w14:textId="78AAB397" w:rsidR="00A8267D" w:rsidRPr="00684D42" w:rsidRDefault="001143E5" w:rsidP="004B3057">
            <w:pPr>
              <w:spacing w:before="120" w:after="60"/>
              <w:rPr>
                <w:rFonts w:cs="Open Sans"/>
                <w:sz w:val="20"/>
                <w:szCs w:val="20"/>
              </w:rPr>
            </w:pPr>
            <w:r w:rsidRPr="001143E5">
              <w:rPr>
                <w:rFonts w:cs="Open Sans"/>
                <w:sz w:val="20"/>
                <w:szCs w:val="20"/>
              </w:rPr>
              <w:t>National Anti-Racism Strategy and Racism. It Stops with Me</w:t>
            </w:r>
          </w:p>
        </w:tc>
      </w:tr>
      <w:tr w:rsidR="001358B2" w:rsidRPr="001143E5" w14:paraId="539166A1" w14:textId="77777777" w:rsidTr="00093DD8">
        <w:trPr>
          <w:trHeight w:val="422"/>
        </w:trPr>
        <w:tc>
          <w:tcPr>
            <w:tcW w:w="9265" w:type="dxa"/>
          </w:tcPr>
          <w:p w14:paraId="30053A11" w14:textId="4C23F5C3" w:rsidR="001358B2" w:rsidRPr="004B3057" w:rsidRDefault="00A15C04" w:rsidP="004B3057">
            <w:pPr>
              <w:spacing w:before="120" w:after="60"/>
              <w:rPr>
                <w:rFonts w:cs="Open Sans"/>
                <w:sz w:val="20"/>
                <w:szCs w:val="20"/>
              </w:rPr>
            </w:pPr>
            <w:r w:rsidRPr="004B3057">
              <w:rPr>
                <w:rFonts w:cs="Open Sans"/>
                <w:sz w:val="20"/>
                <w:szCs w:val="20"/>
              </w:rPr>
              <w:t xml:space="preserve">Racism and COVID-19 </w:t>
            </w:r>
          </w:p>
        </w:tc>
      </w:tr>
      <w:tr w:rsidR="003E61C9" w:rsidRPr="003E61C9" w14:paraId="288C70EC" w14:textId="77777777" w:rsidTr="003E61C9">
        <w:trPr>
          <w:trHeight w:val="284"/>
        </w:trPr>
        <w:tc>
          <w:tcPr>
            <w:tcW w:w="9265" w:type="dxa"/>
            <w:shd w:val="clear" w:color="auto" w:fill="107896"/>
          </w:tcPr>
          <w:p w14:paraId="43D6F547" w14:textId="77777777" w:rsidR="00684D42" w:rsidRPr="003E61C9" w:rsidRDefault="00684D42" w:rsidP="004B3057">
            <w:pPr>
              <w:spacing w:before="120" w:after="60"/>
              <w:rPr>
                <w:rFonts w:cs="Open Sans"/>
                <w:color w:val="FFFFFF" w:themeColor="background1"/>
                <w:sz w:val="22"/>
                <w:szCs w:val="22"/>
              </w:rPr>
            </w:pPr>
            <w:r w:rsidRPr="003E61C9">
              <w:rPr>
                <w:rFonts w:cs="Open Sans"/>
                <w:color w:val="FFFFFF" w:themeColor="background1"/>
                <w:sz w:val="22"/>
                <w:szCs w:val="22"/>
              </w:rPr>
              <w:t>Sex Discrimination Commissioner: Kate Jenkins</w:t>
            </w:r>
          </w:p>
        </w:tc>
      </w:tr>
      <w:tr w:rsidR="00684D42" w:rsidRPr="00684D42" w14:paraId="2EC3A9CD" w14:textId="77777777" w:rsidTr="00093DD8">
        <w:trPr>
          <w:trHeight w:val="284"/>
        </w:trPr>
        <w:tc>
          <w:tcPr>
            <w:tcW w:w="9265" w:type="dxa"/>
          </w:tcPr>
          <w:p w14:paraId="2ED4D631" w14:textId="426E503C" w:rsidR="00684D42" w:rsidRPr="00684D42" w:rsidRDefault="00684D42" w:rsidP="004B3057">
            <w:pPr>
              <w:spacing w:before="120" w:after="60"/>
              <w:rPr>
                <w:rFonts w:cs="Open Sans"/>
                <w:sz w:val="20"/>
                <w:szCs w:val="20"/>
              </w:rPr>
            </w:pPr>
            <w:r w:rsidRPr="00684D42">
              <w:rPr>
                <w:rFonts w:cs="Open Sans"/>
                <w:sz w:val="20"/>
                <w:szCs w:val="20"/>
              </w:rPr>
              <w:t>Violence against women projects</w:t>
            </w:r>
            <w:r w:rsidR="002B0A10">
              <w:rPr>
                <w:rFonts w:cs="Open Sans"/>
                <w:sz w:val="20"/>
                <w:szCs w:val="20"/>
              </w:rPr>
              <w:t>:</w:t>
            </w:r>
            <w:r w:rsidRPr="00684D42">
              <w:rPr>
                <w:rFonts w:cs="Open Sans"/>
                <w:sz w:val="20"/>
                <w:szCs w:val="20"/>
              </w:rPr>
              <w:t xml:space="preserve"> National Inquiry into Sexual Harassment in Australian Workplaces</w:t>
            </w:r>
          </w:p>
        </w:tc>
      </w:tr>
      <w:tr w:rsidR="00684D42" w:rsidRPr="00684D42" w14:paraId="306152FE" w14:textId="77777777" w:rsidTr="00093DD8">
        <w:trPr>
          <w:trHeight w:val="284"/>
        </w:trPr>
        <w:tc>
          <w:tcPr>
            <w:tcW w:w="9265" w:type="dxa"/>
            <w:hideMark/>
          </w:tcPr>
          <w:p w14:paraId="2355F1C5" w14:textId="729EC9B8" w:rsidR="00684D42" w:rsidRPr="00684D42" w:rsidRDefault="002B0A10" w:rsidP="004B3057">
            <w:pPr>
              <w:spacing w:before="120" w:after="60"/>
              <w:rPr>
                <w:rFonts w:cs="Open Sans"/>
                <w:sz w:val="20"/>
                <w:szCs w:val="20"/>
              </w:rPr>
            </w:pPr>
            <w:r>
              <w:rPr>
                <w:rFonts w:cs="Open Sans"/>
                <w:sz w:val="20"/>
                <w:szCs w:val="20"/>
              </w:rPr>
              <w:t xml:space="preserve">Commission-Defence </w:t>
            </w:r>
            <w:r w:rsidR="00684D42" w:rsidRPr="00684D42">
              <w:rPr>
                <w:rFonts w:cs="Open Sans"/>
                <w:sz w:val="20"/>
                <w:szCs w:val="20"/>
              </w:rPr>
              <w:t>Collaboration for Cultural Reform in the Australian Defence Force</w:t>
            </w:r>
          </w:p>
        </w:tc>
      </w:tr>
      <w:tr w:rsidR="00684D42" w:rsidRPr="00684D42" w14:paraId="1A618070" w14:textId="77777777" w:rsidTr="00093DD8">
        <w:trPr>
          <w:trHeight w:val="284"/>
        </w:trPr>
        <w:tc>
          <w:tcPr>
            <w:tcW w:w="9265" w:type="dxa"/>
            <w:hideMark/>
          </w:tcPr>
          <w:p w14:paraId="20B9A3A1" w14:textId="77777777" w:rsidR="00684D42" w:rsidRPr="00684D42" w:rsidRDefault="00684D42" w:rsidP="004B3057">
            <w:pPr>
              <w:spacing w:before="120" w:after="60"/>
              <w:rPr>
                <w:rFonts w:cs="Open Sans"/>
                <w:sz w:val="20"/>
                <w:szCs w:val="20"/>
              </w:rPr>
            </w:pPr>
            <w:r w:rsidRPr="00684D42">
              <w:rPr>
                <w:rFonts w:cs="Open Sans"/>
                <w:sz w:val="20"/>
                <w:szCs w:val="20"/>
              </w:rPr>
              <w:t xml:space="preserve">Inclusion and sport </w:t>
            </w:r>
          </w:p>
        </w:tc>
      </w:tr>
      <w:tr w:rsidR="00684D42" w:rsidRPr="00684D42" w14:paraId="632F50BE" w14:textId="77777777" w:rsidTr="00093DD8">
        <w:trPr>
          <w:trHeight w:val="284"/>
        </w:trPr>
        <w:tc>
          <w:tcPr>
            <w:tcW w:w="9265" w:type="dxa"/>
          </w:tcPr>
          <w:p w14:paraId="29890D19" w14:textId="6B4C48CD" w:rsidR="00684D42" w:rsidRPr="00822CBE" w:rsidRDefault="00684D42" w:rsidP="004B3057">
            <w:pPr>
              <w:spacing w:before="120" w:after="60"/>
              <w:rPr>
                <w:sz w:val="20"/>
                <w:szCs w:val="20"/>
              </w:rPr>
            </w:pPr>
            <w:r w:rsidRPr="00684D42">
              <w:rPr>
                <w:rFonts w:cs="Open Sans"/>
                <w:sz w:val="20"/>
                <w:szCs w:val="20"/>
              </w:rPr>
              <w:t>Women’s economic security projects</w:t>
            </w:r>
          </w:p>
        </w:tc>
      </w:tr>
      <w:tr w:rsidR="00822CBE" w:rsidRPr="001143E5" w14:paraId="543DD16C" w14:textId="77777777" w:rsidTr="00093DD8">
        <w:trPr>
          <w:trHeight w:val="284"/>
        </w:trPr>
        <w:tc>
          <w:tcPr>
            <w:tcW w:w="9265" w:type="dxa"/>
          </w:tcPr>
          <w:p w14:paraId="3E9E26A8" w14:textId="19C732A2" w:rsidR="00822CBE" w:rsidRPr="001143E5" w:rsidRDefault="00822CBE" w:rsidP="004B3057">
            <w:pPr>
              <w:spacing w:before="120" w:after="60"/>
              <w:rPr>
                <w:rFonts w:cs="Open Sans"/>
                <w:sz w:val="20"/>
                <w:szCs w:val="20"/>
              </w:rPr>
            </w:pPr>
            <w:r w:rsidRPr="000D0B7E">
              <w:rPr>
                <w:sz w:val="20"/>
                <w:szCs w:val="20"/>
              </w:rPr>
              <w:t>Gender and COVID-19</w:t>
            </w:r>
          </w:p>
        </w:tc>
      </w:tr>
      <w:tr w:rsidR="003E61C9" w:rsidRPr="003E61C9" w14:paraId="1B8323ED" w14:textId="77777777" w:rsidTr="003E61C9">
        <w:trPr>
          <w:trHeight w:val="284"/>
        </w:trPr>
        <w:tc>
          <w:tcPr>
            <w:tcW w:w="9265" w:type="dxa"/>
            <w:shd w:val="clear" w:color="auto" w:fill="107896"/>
          </w:tcPr>
          <w:p w14:paraId="24A65121" w14:textId="77777777" w:rsidR="00684D42" w:rsidRPr="003E61C9" w:rsidRDefault="00684D42" w:rsidP="004B3057">
            <w:pPr>
              <w:spacing w:before="120" w:after="60"/>
              <w:rPr>
                <w:rFonts w:cs="Open Sans"/>
                <w:color w:val="FFFFFF" w:themeColor="background1"/>
                <w:sz w:val="22"/>
                <w:szCs w:val="22"/>
              </w:rPr>
            </w:pPr>
            <w:r w:rsidRPr="003E61C9">
              <w:rPr>
                <w:rFonts w:cs="Open Sans"/>
                <w:color w:val="FFFFFF" w:themeColor="background1"/>
                <w:sz w:val="22"/>
                <w:szCs w:val="22"/>
              </w:rPr>
              <w:t>Organisational</w:t>
            </w:r>
          </w:p>
        </w:tc>
      </w:tr>
      <w:tr w:rsidR="00684D42" w:rsidRPr="00684D42" w14:paraId="4C5669DB" w14:textId="77777777" w:rsidTr="00093DD8">
        <w:trPr>
          <w:trHeight w:val="284"/>
        </w:trPr>
        <w:tc>
          <w:tcPr>
            <w:tcW w:w="9265" w:type="dxa"/>
            <w:hideMark/>
          </w:tcPr>
          <w:p w14:paraId="1105F2C6" w14:textId="3CA2C54A" w:rsidR="00684D42" w:rsidRPr="00684D42" w:rsidRDefault="00684D42" w:rsidP="004B3057">
            <w:pPr>
              <w:spacing w:before="120" w:after="60"/>
              <w:rPr>
                <w:rFonts w:cs="Open Sans"/>
                <w:sz w:val="20"/>
                <w:szCs w:val="20"/>
              </w:rPr>
            </w:pPr>
            <w:r w:rsidRPr="00684D42">
              <w:rPr>
                <w:rFonts w:cs="Open Sans"/>
                <w:sz w:val="20"/>
                <w:szCs w:val="20"/>
              </w:rPr>
              <w:t>Legal Services (</w:t>
            </w:r>
            <w:r w:rsidR="009C4801" w:rsidRPr="00684D42">
              <w:rPr>
                <w:rFonts w:cs="Open Sans"/>
                <w:sz w:val="20"/>
                <w:szCs w:val="20"/>
              </w:rPr>
              <w:t>Inc.</w:t>
            </w:r>
            <w:r w:rsidRPr="00684D42">
              <w:rPr>
                <w:rFonts w:cs="Open Sans"/>
                <w:sz w:val="20"/>
                <w:szCs w:val="20"/>
              </w:rPr>
              <w:t xml:space="preserve"> legal interventions) </w:t>
            </w:r>
          </w:p>
        </w:tc>
      </w:tr>
      <w:tr w:rsidR="00684D42" w:rsidRPr="00684D42" w14:paraId="4BCFD15D" w14:textId="77777777" w:rsidTr="00093DD8">
        <w:trPr>
          <w:trHeight w:val="284"/>
        </w:trPr>
        <w:tc>
          <w:tcPr>
            <w:tcW w:w="9265" w:type="dxa"/>
            <w:hideMark/>
          </w:tcPr>
          <w:p w14:paraId="2A27CD41" w14:textId="20C8B1CF" w:rsidR="00684D42" w:rsidRPr="00684D42" w:rsidRDefault="00684D42" w:rsidP="004B3057">
            <w:pPr>
              <w:spacing w:before="120" w:after="60"/>
              <w:rPr>
                <w:rFonts w:cs="Open Sans"/>
                <w:sz w:val="20"/>
                <w:szCs w:val="20"/>
              </w:rPr>
            </w:pPr>
            <w:bookmarkStart w:id="274" w:name="_Hlk17886117"/>
            <w:r w:rsidRPr="00684D42">
              <w:rPr>
                <w:rFonts w:cs="Open Sans"/>
                <w:sz w:val="20"/>
                <w:szCs w:val="20"/>
              </w:rPr>
              <w:t xml:space="preserve">Communications </w:t>
            </w:r>
            <w:bookmarkEnd w:id="274"/>
            <w:r w:rsidR="00D722D2" w:rsidRPr="00D722D2">
              <w:rPr>
                <w:rFonts w:cs="Open Sans"/>
                <w:sz w:val="20"/>
                <w:szCs w:val="20"/>
              </w:rPr>
              <w:t>(</w:t>
            </w:r>
            <w:r w:rsidRPr="00684D42">
              <w:rPr>
                <w:rFonts w:cs="Open Sans"/>
                <w:sz w:val="20"/>
                <w:szCs w:val="20"/>
              </w:rPr>
              <w:t>public</w:t>
            </w:r>
            <w:r w:rsidR="00D722D2" w:rsidRPr="00D722D2">
              <w:rPr>
                <w:rFonts w:cs="Open Sans"/>
                <w:sz w:val="20"/>
                <w:szCs w:val="20"/>
              </w:rPr>
              <w:t>, media,</w:t>
            </w:r>
            <w:r w:rsidRPr="00684D42">
              <w:rPr>
                <w:rFonts w:cs="Open Sans"/>
                <w:sz w:val="20"/>
                <w:szCs w:val="20"/>
              </w:rPr>
              <w:t xml:space="preserve"> and digital engagement, major events and launches)</w:t>
            </w:r>
            <w:r w:rsidR="00D722D2">
              <w:rPr>
                <w:rFonts w:cs="Open Sans"/>
                <w:sz w:val="20"/>
                <w:szCs w:val="20"/>
              </w:rPr>
              <w:t xml:space="preserve"> </w:t>
            </w:r>
          </w:p>
        </w:tc>
      </w:tr>
    </w:tbl>
    <w:p w14:paraId="57233136" w14:textId="21B635DA" w:rsidR="00684D42" w:rsidRPr="00684D42" w:rsidRDefault="00684D42" w:rsidP="00D7407A">
      <w:pPr>
        <w:pStyle w:val="AHRCHeading2"/>
        <w:numPr>
          <w:ilvl w:val="0"/>
          <w:numId w:val="0"/>
        </w:numPr>
      </w:pPr>
      <w:r w:rsidRPr="00684D42">
        <w:rPr>
          <w:rFonts w:cs="Open Sans"/>
        </w:rPr>
        <w:br w:type="page"/>
      </w:r>
      <w:bookmarkStart w:id="275" w:name="_Toc52124125"/>
      <w:bookmarkStart w:id="276" w:name="_Toc48556253"/>
      <w:r w:rsidRPr="00D7407A">
        <w:t xml:space="preserve">Appendix </w:t>
      </w:r>
      <w:r w:rsidR="004946DF" w:rsidRPr="00D7407A">
        <w:t>4</w:t>
      </w:r>
      <w:r w:rsidRPr="00D7407A">
        <w:t xml:space="preserve">: Major </w:t>
      </w:r>
      <w:r w:rsidRPr="00684D42">
        <w:t>events, reports, publications and education resources</w:t>
      </w:r>
      <w:bookmarkEnd w:id="271"/>
      <w:bookmarkEnd w:id="272"/>
      <w:bookmarkEnd w:id="275"/>
      <w:r w:rsidRPr="00684D42">
        <w:t xml:space="preserve"> </w:t>
      </w:r>
      <w:bookmarkEnd w:id="276"/>
    </w:p>
    <w:p w14:paraId="70D5153E" w14:textId="2251E909" w:rsidR="00EB5FC8" w:rsidRPr="00D7407A" w:rsidRDefault="007D69F5" w:rsidP="00EB5FC8">
      <w:pPr>
        <w:rPr>
          <w:b/>
          <w:bCs/>
        </w:rPr>
      </w:pPr>
      <w:r w:rsidRPr="00D7407A">
        <w:rPr>
          <w:b/>
          <w:bCs/>
        </w:rPr>
        <w:t>Reports, publications and education resources</w:t>
      </w:r>
      <w:r w:rsidR="00EB32C1" w:rsidRPr="00D7407A">
        <w:rPr>
          <w:b/>
          <w:bCs/>
        </w:rPr>
        <w:t>:</w:t>
      </w:r>
    </w:p>
    <w:p w14:paraId="61A8A479" w14:textId="47D5D18E" w:rsidR="00684D42" w:rsidRPr="00D7407A" w:rsidRDefault="00684D42" w:rsidP="00D7407A">
      <w:pPr>
        <w:pStyle w:val="AHRCheading5"/>
        <w:rPr>
          <w:b/>
          <w:i/>
        </w:rPr>
      </w:pPr>
      <w:bookmarkStart w:id="277" w:name="_Toc49354285"/>
      <w:r w:rsidRPr="00D7407A">
        <w:t>Aboriginal and Torres Strait Islander Social Justice</w:t>
      </w:r>
      <w:bookmarkEnd w:id="277"/>
      <w:r w:rsidRPr="00D7407A">
        <w:t xml:space="preserve"> </w:t>
      </w:r>
    </w:p>
    <w:p w14:paraId="1DBA9DCF" w14:textId="0BF75A0D" w:rsidR="00684D42" w:rsidRPr="000D297C" w:rsidRDefault="00684D42" w:rsidP="00F86C27">
      <w:pPr>
        <w:pStyle w:val="ListParagraph"/>
        <w:numPr>
          <w:ilvl w:val="0"/>
          <w:numId w:val="29"/>
        </w:numPr>
        <w:spacing w:before="120" w:after="120"/>
        <w:rPr>
          <w:strike/>
        </w:rPr>
      </w:pPr>
      <w:r w:rsidRPr="00684D42">
        <w:t xml:space="preserve">Close the Gap Campaign Annual Report: ‘We Nurture our Culture for our Future </w:t>
      </w:r>
      <w:r w:rsidRPr="00E51BF6">
        <w:t>(20</w:t>
      </w:r>
      <w:r w:rsidR="00D53B4C" w:rsidRPr="00E51BF6">
        <w:t>20</w:t>
      </w:r>
      <w:r w:rsidRPr="00E51BF6">
        <w:t>)</w:t>
      </w:r>
    </w:p>
    <w:p w14:paraId="3C1C699A" w14:textId="77777777" w:rsidR="00684D42" w:rsidRPr="00D7407A" w:rsidRDefault="00684D42" w:rsidP="00D7407A">
      <w:pPr>
        <w:pStyle w:val="AHRCheading5"/>
      </w:pPr>
      <w:bookmarkStart w:id="278" w:name="_Toc49354286"/>
      <w:r w:rsidRPr="00D7407A">
        <w:t>Age</w:t>
      </w:r>
      <w:bookmarkEnd w:id="278"/>
    </w:p>
    <w:p w14:paraId="7C41DB18" w14:textId="77777777" w:rsidR="00A66AD9" w:rsidRDefault="00DD230F" w:rsidP="00F86C27">
      <w:pPr>
        <w:pStyle w:val="ListParagraph"/>
        <w:numPr>
          <w:ilvl w:val="0"/>
          <w:numId w:val="29"/>
        </w:numPr>
        <w:spacing w:before="120" w:after="120"/>
      </w:pPr>
      <w:r>
        <w:t>E</w:t>
      </w:r>
      <w:r w:rsidRPr="00DD230F">
        <w:t>lder abuse awareness bookmarks and posters</w:t>
      </w:r>
    </w:p>
    <w:p w14:paraId="077B2FEB" w14:textId="2A16CBF3" w:rsidR="00684D42" w:rsidRPr="00D7407A" w:rsidRDefault="00684D42" w:rsidP="00D7407A">
      <w:pPr>
        <w:pStyle w:val="AHRCheading5"/>
      </w:pPr>
      <w:bookmarkStart w:id="279" w:name="_Toc49354287"/>
      <w:r w:rsidRPr="00D7407A">
        <w:t>Australian Human Rights Commission Act Reports</w:t>
      </w:r>
      <w:bookmarkEnd w:id="279"/>
    </w:p>
    <w:p w14:paraId="1F191B09" w14:textId="28C6EE14" w:rsidR="00CE3574" w:rsidRDefault="001C2159" w:rsidP="00F86C27">
      <w:pPr>
        <w:pStyle w:val="ListParagraph"/>
        <w:numPr>
          <w:ilvl w:val="0"/>
          <w:numId w:val="29"/>
        </w:numPr>
        <w:spacing w:before="120" w:after="120"/>
      </w:pPr>
      <w:r w:rsidRPr="00D15139">
        <w:t>No</w:t>
      </w:r>
      <w:r w:rsidR="00D8421E" w:rsidRPr="00D15139">
        <w:t xml:space="preserve">. 127 </w:t>
      </w:r>
      <w:r w:rsidR="00FF6633" w:rsidRPr="00D15139">
        <w:t>HM and Master YM v Commonwealth (Department of Home Affairs)</w:t>
      </w:r>
      <w:r w:rsidR="00117C77" w:rsidRPr="00D15139">
        <w:t xml:space="preserve"> (201</w:t>
      </w:r>
      <w:r w:rsidR="000315FC">
        <w:t>9</w:t>
      </w:r>
      <w:r w:rsidR="00117C77" w:rsidRPr="00D15139">
        <w:t>)</w:t>
      </w:r>
    </w:p>
    <w:p w14:paraId="7631F4AF" w14:textId="1FE686B7" w:rsidR="009D0A1E" w:rsidRDefault="00BD075D" w:rsidP="00F86C27">
      <w:pPr>
        <w:pStyle w:val="ListParagraph"/>
        <w:numPr>
          <w:ilvl w:val="0"/>
          <w:numId w:val="29"/>
        </w:numPr>
        <w:spacing w:before="120" w:after="120"/>
      </w:pPr>
      <w:r>
        <w:t>No. 128 BK, CO and DE o</w:t>
      </w:r>
      <w:r w:rsidR="00C85496">
        <w:t>n behalf of themselves and their families v Commonwealth (Department of Home Affairs) (201</w:t>
      </w:r>
      <w:r w:rsidR="000315FC">
        <w:t>9</w:t>
      </w:r>
      <w:r w:rsidR="00C85496">
        <w:t>)</w:t>
      </w:r>
    </w:p>
    <w:p w14:paraId="49F443A3" w14:textId="15D92E18" w:rsidR="005B46C5" w:rsidRDefault="008C029D" w:rsidP="00F86C27">
      <w:pPr>
        <w:pStyle w:val="ListParagraph"/>
        <w:numPr>
          <w:ilvl w:val="0"/>
          <w:numId w:val="29"/>
        </w:numPr>
        <w:spacing w:before="120" w:after="120"/>
      </w:pPr>
      <w:r>
        <w:t>No.</w:t>
      </w:r>
      <w:r w:rsidR="00396DCB">
        <w:t xml:space="preserve"> </w:t>
      </w:r>
      <w:r>
        <w:t xml:space="preserve">129 </w:t>
      </w:r>
      <w:r w:rsidR="00B268DA">
        <w:t>IB and IC v Commonwealth (Department of Home Affairs) (2019)</w:t>
      </w:r>
    </w:p>
    <w:p w14:paraId="5D23B07F" w14:textId="40016332" w:rsidR="008C029D" w:rsidRDefault="005B46C5" w:rsidP="00F86C27">
      <w:pPr>
        <w:pStyle w:val="ListParagraph"/>
        <w:numPr>
          <w:ilvl w:val="0"/>
          <w:numId w:val="29"/>
        </w:numPr>
        <w:spacing w:before="120" w:after="120"/>
      </w:pPr>
      <w:r>
        <w:t xml:space="preserve">No. 130 </w:t>
      </w:r>
      <w:r w:rsidR="006D3EF7">
        <w:t>Use of force in immigration detention (2019)</w:t>
      </w:r>
    </w:p>
    <w:p w14:paraId="10474AF6" w14:textId="1E8A5E95" w:rsidR="005F4098" w:rsidRDefault="005F4098" w:rsidP="00F86C27">
      <w:pPr>
        <w:pStyle w:val="ListParagraph"/>
        <w:numPr>
          <w:ilvl w:val="0"/>
          <w:numId w:val="29"/>
        </w:numPr>
        <w:spacing w:before="120" w:after="120"/>
      </w:pPr>
      <w:r>
        <w:t xml:space="preserve">No. 131 </w:t>
      </w:r>
      <w:r w:rsidR="0000784B">
        <w:t>BP, BQ and BR v Commonwealth (Department of Home Affairs) (2019)</w:t>
      </w:r>
    </w:p>
    <w:p w14:paraId="3D5B4090" w14:textId="16D33009" w:rsidR="00335D22" w:rsidRDefault="00335D22" w:rsidP="00F86C27">
      <w:pPr>
        <w:pStyle w:val="ListParagraph"/>
        <w:numPr>
          <w:ilvl w:val="0"/>
          <w:numId w:val="29"/>
        </w:numPr>
        <w:spacing w:before="120" w:after="120"/>
      </w:pPr>
      <w:r>
        <w:t xml:space="preserve">No. 132 </w:t>
      </w:r>
      <w:r w:rsidR="009A323A">
        <w:t>TA and TB v Commonwealth (Department of Home Affairs) (2019)</w:t>
      </w:r>
    </w:p>
    <w:p w14:paraId="3EE68151" w14:textId="355F5DBA" w:rsidR="00D22B23" w:rsidRPr="00D15139" w:rsidRDefault="00D22B23" w:rsidP="00F86C27">
      <w:pPr>
        <w:pStyle w:val="ListParagraph"/>
        <w:numPr>
          <w:ilvl w:val="0"/>
          <w:numId w:val="29"/>
        </w:numPr>
        <w:spacing w:before="120" w:after="120"/>
      </w:pPr>
      <w:r>
        <w:t xml:space="preserve">No. 133 </w:t>
      </w:r>
      <w:r w:rsidR="001046C7">
        <w:t>Mr Anees v Commonwealth (Department of Home Affairs) (2019)</w:t>
      </w:r>
    </w:p>
    <w:p w14:paraId="2A0FC956" w14:textId="003718F0" w:rsidR="006B428D" w:rsidRPr="00D7407A" w:rsidRDefault="006B428D" w:rsidP="00D7407A">
      <w:pPr>
        <w:pStyle w:val="AHRCheading5"/>
      </w:pPr>
      <w:bookmarkStart w:id="280" w:name="_Toc49354288"/>
      <w:bookmarkStart w:id="281" w:name="_Hlk15559193"/>
      <w:r w:rsidRPr="00D7407A">
        <w:t>Business and Human Rights</w:t>
      </w:r>
    </w:p>
    <w:p w14:paraId="3AABA888" w14:textId="3EA21EE3" w:rsidR="006B428D" w:rsidRPr="00D831EB" w:rsidRDefault="00A66AD9" w:rsidP="00F86C27">
      <w:pPr>
        <w:pStyle w:val="ListParagraph"/>
        <w:numPr>
          <w:ilvl w:val="0"/>
          <w:numId w:val="32"/>
        </w:numPr>
        <w:spacing w:before="120" w:after="120"/>
      </w:pPr>
      <w:r w:rsidRPr="00A66AD9">
        <w:rPr>
          <w:lang w:val="en-US"/>
        </w:rPr>
        <w:t>Factsheet for</w:t>
      </w:r>
      <w:r>
        <w:rPr>
          <w:lang w:val="en-US"/>
        </w:rPr>
        <w:t xml:space="preserve"> [Commission]</w:t>
      </w:r>
      <w:r w:rsidRPr="00A66AD9">
        <w:rPr>
          <w:lang w:val="en-US"/>
        </w:rPr>
        <w:t xml:space="preserve"> suppliers: The Modern Slavery Act 2018 and your business</w:t>
      </w:r>
      <w:r>
        <w:rPr>
          <w:lang w:val="en-US"/>
        </w:rPr>
        <w:t xml:space="preserve"> </w:t>
      </w:r>
      <w:r w:rsidR="006B428D" w:rsidRPr="00D831EB">
        <w:t>(2020)</w:t>
      </w:r>
    </w:p>
    <w:p w14:paraId="234BCDE1" w14:textId="76ECCFB4" w:rsidR="00684D42" w:rsidRDefault="00684D42" w:rsidP="00D7407A">
      <w:pPr>
        <w:pStyle w:val="AHRCheading5"/>
      </w:pPr>
      <w:r w:rsidRPr="00684D42">
        <w:t>Children</w:t>
      </w:r>
      <w:r w:rsidR="00026A0B">
        <w:t xml:space="preserve"> </w:t>
      </w:r>
      <w:bookmarkEnd w:id="280"/>
    </w:p>
    <w:p w14:paraId="5D10652D" w14:textId="01635DD6" w:rsidR="00073008" w:rsidRPr="00894BBB" w:rsidRDefault="001821C6" w:rsidP="00F86C27">
      <w:pPr>
        <w:pStyle w:val="ListParagraph"/>
        <w:numPr>
          <w:ilvl w:val="0"/>
          <w:numId w:val="30"/>
        </w:numPr>
        <w:spacing w:before="120" w:after="120"/>
      </w:pPr>
      <w:r w:rsidRPr="001821C6">
        <w:rPr>
          <w:rFonts w:eastAsia="Times New Roman" w:cs="Open Sans"/>
        </w:rPr>
        <w:t>National Principles for Child Safe Organisation</w:t>
      </w:r>
      <w:r w:rsidR="005C3ECB">
        <w:rPr>
          <w:rFonts w:eastAsia="Times New Roman" w:cs="Open Sans"/>
        </w:rPr>
        <w:t xml:space="preserve">s: </w:t>
      </w:r>
      <w:r w:rsidR="00475810" w:rsidRPr="00475810">
        <w:t xml:space="preserve">11 </w:t>
      </w:r>
      <w:r w:rsidR="00073008" w:rsidRPr="00894BBB">
        <w:t>e-learning Child Safe Organisation Modules (2019)</w:t>
      </w:r>
    </w:p>
    <w:p w14:paraId="590662E3" w14:textId="77777777" w:rsidR="00073008" w:rsidRPr="00894BBB" w:rsidRDefault="00073008" w:rsidP="00F86C27">
      <w:pPr>
        <w:pStyle w:val="ListParagraph"/>
        <w:numPr>
          <w:ilvl w:val="0"/>
          <w:numId w:val="30"/>
        </w:numPr>
        <w:spacing w:before="120" w:after="120"/>
      </w:pPr>
      <w:r w:rsidRPr="00894BBB">
        <w:t>Children’s Rights in Australia: a scorecard (2019)</w:t>
      </w:r>
    </w:p>
    <w:p w14:paraId="2AF4540F" w14:textId="696E8AD0" w:rsidR="00073008" w:rsidRPr="005A4F2F" w:rsidRDefault="00073008" w:rsidP="00F86C27">
      <w:pPr>
        <w:pStyle w:val="ListParagraph"/>
        <w:numPr>
          <w:ilvl w:val="0"/>
          <w:numId w:val="30"/>
        </w:numPr>
        <w:spacing w:before="120" w:after="120"/>
      </w:pPr>
      <w:r w:rsidRPr="00894BBB">
        <w:t xml:space="preserve">Children’s Rights Report </w:t>
      </w:r>
      <w:r>
        <w:t xml:space="preserve">2019 </w:t>
      </w:r>
      <w:r w:rsidR="002530AE">
        <w:t>–</w:t>
      </w:r>
      <w:r>
        <w:t xml:space="preserve"> </w:t>
      </w:r>
      <w:r w:rsidRPr="00894BBB">
        <w:t>In Their Own Right</w:t>
      </w:r>
      <w:r>
        <w:t xml:space="preserve"> </w:t>
      </w:r>
      <w:r w:rsidRPr="00894BBB">
        <w:t>(2020)</w:t>
      </w:r>
    </w:p>
    <w:p w14:paraId="32EC2D14" w14:textId="573BC930" w:rsidR="00485390" w:rsidRDefault="00101B7A" w:rsidP="00F86C27">
      <w:pPr>
        <w:pStyle w:val="ListParagraph"/>
        <w:numPr>
          <w:ilvl w:val="0"/>
          <w:numId w:val="30"/>
        </w:numPr>
        <w:spacing w:before="120" w:after="120"/>
      </w:pPr>
      <w:r>
        <w:t>Child-friendly version of the Children’s R</w:t>
      </w:r>
      <w:r w:rsidR="00B97D84">
        <w:t>ights Report 2019 (2020)</w:t>
      </w:r>
    </w:p>
    <w:p w14:paraId="038FE5B3" w14:textId="77777777" w:rsidR="00D7407A" w:rsidRDefault="00D7407A">
      <w:pPr>
        <w:keepLines w:val="0"/>
        <w:spacing w:before="0" w:after="0"/>
        <w:rPr>
          <w:color w:val="107896"/>
        </w:rPr>
      </w:pPr>
      <w:r>
        <w:br w:type="page"/>
      </w:r>
    </w:p>
    <w:p w14:paraId="53FA7403" w14:textId="13E9DDF0" w:rsidR="00427D99" w:rsidRPr="00684D42" w:rsidRDefault="00427D99" w:rsidP="00D7407A">
      <w:pPr>
        <w:pStyle w:val="AHRCheading5"/>
      </w:pPr>
      <w:r w:rsidRPr="00684D42">
        <w:t>Corporate</w:t>
      </w:r>
    </w:p>
    <w:p w14:paraId="4A4183E3" w14:textId="77777777" w:rsidR="00427D99" w:rsidRPr="00684D42" w:rsidRDefault="00427D99" w:rsidP="00F86C27">
      <w:pPr>
        <w:pStyle w:val="ListParagraph"/>
        <w:numPr>
          <w:ilvl w:val="0"/>
          <w:numId w:val="31"/>
        </w:numPr>
        <w:spacing w:before="120" w:after="120"/>
      </w:pPr>
      <w:r w:rsidRPr="00684D42">
        <w:t>Corporate Plan 2020–2024 (2020)</w:t>
      </w:r>
    </w:p>
    <w:bookmarkEnd w:id="281"/>
    <w:p w14:paraId="4E6D6B6A" w14:textId="77777777" w:rsidR="00427D99" w:rsidRPr="00427D99" w:rsidRDefault="00427D99" w:rsidP="00F86C27">
      <w:pPr>
        <w:pStyle w:val="ListParagraph"/>
        <w:numPr>
          <w:ilvl w:val="0"/>
          <w:numId w:val="31"/>
        </w:numPr>
        <w:spacing w:before="120" w:after="120"/>
      </w:pPr>
      <w:r w:rsidRPr="00684D42">
        <w:t>Annual Report 2018–19 (2019)</w:t>
      </w:r>
    </w:p>
    <w:p w14:paraId="0B825631" w14:textId="0DF3F1A5" w:rsidR="006B428D" w:rsidRDefault="006B428D" w:rsidP="00D7407A">
      <w:pPr>
        <w:pStyle w:val="AHRCheading5"/>
      </w:pPr>
      <w:bookmarkStart w:id="282" w:name="_Toc49354284"/>
      <w:bookmarkStart w:id="283" w:name="_Toc49354291"/>
      <w:r>
        <w:t>Education and training</w:t>
      </w:r>
      <w:bookmarkEnd w:id="282"/>
    </w:p>
    <w:p w14:paraId="223145AF" w14:textId="61AC344D" w:rsidR="006B428D" w:rsidRDefault="006B428D" w:rsidP="00F86C27">
      <w:pPr>
        <w:pStyle w:val="ListParagraph"/>
        <w:numPr>
          <w:ilvl w:val="0"/>
          <w:numId w:val="32"/>
        </w:numPr>
        <w:spacing w:before="120" w:after="120"/>
      </w:pPr>
      <w:r>
        <w:t>Supporting f</w:t>
      </w:r>
      <w:r w:rsidRPr="00472089">
        <w:t>actsheet</w:t>
      </w:r>
      <w:r>
        <w:t xml:space="preserve">, posters, postcards and bookmarks to the </w:t>
      </w:r>
      <w:r w:rsidRPr="00472089">
        <w:t>Multigenerational workforces: a guide to the rights of older workers under the Age Discrimination Act 2004 (Cth) (2019)</w:t>
      </w:r>
    </w:p>
    <w:p w14:paraId="574B00AC" w14:textId="77777777" w:rsidR="006B428D" w:rsidRDefault="006B428D" w:rsidP="00F86C27">
      <w:pPr>
        <w:pStyle w:val="ListParagraph"/>
        <w:numPr>
          <w:ilvl w:val="0"/>
          <w:numId w:val="32"/>
        </w:numPr>
        <w:spacing w:before="120" w:after="120"/>
      </w:pPr>
      <w:r w:rsidRPr="00472089">
        <w:t>Let’s talk race: a guide on how to conduct a conversation about racism</w:t>
      </w:r>
      <w:r>
        <w:t xml:space="preserve"> (2019)</w:t>
      </w:r>
    </w:p>
    <w:p w14:paraId="7365A5DE" w14:textId="77777777" w:rsidR="006B428D" w:rsidRDefault="006B428D" w:rsidP="00F86C27">
      <w:pPr>
        <w:pStyle w:val="ListParagraph"/>
        <w:numPr>
          <w:ilvl w:val="0"/>
          <w:numId w:val="32"/>
        </w:numPr>
        <w:spacing w:before="120" w:after="120"/>
      </w:pPr>
      <w:r>
        <w:t xml:space="preserve">Upholding the rights of older workers </w:t>
      </w:r>
      <w:r w:rsidRPr="00704708">
        <w:t>online</w:t>
      </w:r>
      <w:r>
        <w:t xml:space="preserve"> training package (2020)</w:t>
      </w:r>
    </w:p>
    <w:p w14:paraId="20D1C1B0" w14:textId="3AF42068" w:rsidR="00427D99" w:rsidRDefault="00A66AD9" w:rsidP="00F86C27">
      <w:pPr>
        <w:pStyle w:val="ListParagraph"/>
        <w:numPr>
          <w:ilvl w:val="0"/>
          <w:numId w:val="32"/>
        </w:numPr>
        <w:spacing w:before="120" w:after="120"/>
      </w:pPr>
      <w:r>
        <w:t>School t</w:t>
      </w:r>
      <w:r w:rsidR="006B428D" w:rsidRPr="00894BBB">
        <w:t>each</w:t>
      </w:r>
      <w:r w:rsidR="00950B0F">
        <w:t>ing package</w:t>
      </w:r>
      <w:r w:rsidR="00D12B19">
        <w:t xml:space="preserve"> </w:t>
      </w:r>
      <w:r w:rsidR="00D12B19">
        <w:rPr>
          <w:color w:val="000000" w:themeColor="text1"/>
        </w:rPr>
        <w:t xml:space="preserve">– </w:t>
      </w:r>
      <w:r w:rsidR="00613089">
        <w:t>t</w:t>
      </w:r>
      <w:r w:rsidR="00950B0F">
        <w:t>eaching</w:t>
      </w:r>
      <w:r w:rsidR="006B428D" w:rsidRPr="00894BBB">
        <w:t xml:space="preserve"> children about Digital Health Records (2020)</w:t>
      </w:r>
    </w:p>
    <w:p w14:paraId="6F518849" w14:textId="6289F5EB" w:rsidR="00417A53" w:rsidRDefault="00427D99" w:rsidP="00D7407A">
      <w:pPr>
        <w:pStyle w:val="AHRCheading5"/>
      </w:pPr>
      <w:r>
        <w:t>Rights and freedoms</w:t>
      </w:r>
    </w:p>
    <w:p w14:paraId="1ADA12AB" w14:textId="6E4FFD9F" w:rsidR="00427D99" w:rsidRPr="00427D99" w:rsidRDefault="00427D99" w:rsidP="00F86C27">
      <w:pPr>
        <w:pStyle w:val="ListParagraph"/>
        <w:numPr>
          <w:ilvl w:val="0"/>
          <w:numId w:val="68"/>
        </w:numPr>
        <w:rPr>
          <w:rFonts w:cs="Open Sans"/>
          <w:lang w:val="en-US"/>
        </w:rPr>
      </w:pPr>
      <w:r w:rsidRPr="00427D99">
        <w:rPr>
          <w:rFonts w:cs="Open Sans"/>
          <w:lang w:val="en-US"/>
        </w:rPr>
        <w:t>Free and Equal: an Australian national conversation: Discussion paper: Priorities for federal discrimination law reform</w:t>
      </w:r>
    </w:p>
    <w:p w14:paraId="3B0AED08" w14:textId="365F22B6" w:rsidR="00427D99" w:rsidRPr="00427D99" w:rsidRDefault="00427D99" w:rsidP="00F86C27">
      <w:pPr>
        <w:pStyle w:val="ListParagraph"/>
        <w:numPr>
          <w:ilvl w:val="0"/>
          <w:numId w:val="68"/>
        </w:numPr>
        <w:rPr>
          <w:rFonts w:cs="Open Sans"/>
          <w:lang w:val="en-US"/>
        </w:rPr>
      </w:pPr>
      <w:r w:rsidRPr="00427D99">
        <w:rPr>
          <w:rFonts w:cs="Open Sans"/>
          <w:lang w:val="en-US"/>
        </w:rPr>
        <w:t>Free and Equal: an Australian national conversation: Discussion paper: A model for positive human rights reform</w:t>
      </w:r>
    </w:p>
    <w:p w14:paraId="2E9A2202" w14:textId="20A72DA4" w:rsidR="00427D99" w:rsidRDefault="00427D99" w:rsidP="00F86C27">
      <w:pPr>
        <w:pStyle w:val="ListParagraph"/>
        <w:numPr>
          <w:ilvl w:val="0"/>
          <w:numId w:val="68"/>
        </w:numPr>
        <w:spacing w:before="120" w:after="120"/>
      </w:pPr>
      <w:r w:rsidRPr="00427D99">
        <w:rPr>
          <w:rFonts w:cs="Open Sans"/>
          <w:lang w:val="en-US"/>
        </w:rPr>
        <w:t xml:space="preserve">Free and Equal: an Australian national conversation: </w:t>
      </w:r>
      <w:r w:rsidRPr="00427D99">
        <w:rPr>
          <w:rFonts w:cs="Open Sans"/>
        </w:rPr>
        <w:t>Discussion paper: Ensuring effective national accountability for human rights</w:t>
      </w:r>
    </w:p>
    <w:p w14:paraId="48A9D1D7" w14:textId="5B217BE0" w:rsidR="00684D42" w:rsidRPr="00684D42" w:rsidRDefault="00684D42" w:rsidP="00D7407A">
      <w:pPr>
        <w:pStyle w:val="AHRCheading5"/>
      </w:pPr>
      <w:r w:rsidRPr="00684D42">
        <w:t>Human Righ</w:t>
      </w:r>
      <w:r w:rsidR="00CB7327">
        <w:t>ts</w:t>
      </w:r>
      <w:r w:rsidR="000935B4">
        <w:t xml:space="preserve"> </w:t>
      </w:r>
      <w:bookmarkEnd w:id="283"/>
    </w:p>
    <w:p w14:paraId="35E3FDBF" w14:textId="2EC11F85" w:rsidR="00684D42" w:rsidRPr="00BF5A03" w:rsidRDefault="00684D42" w:rsidP="00F86C27">
      <w:pPr>
        <w:pStyle w:val="ListParagraph"/>
        <w:numPr>
          <w:ilvl w:val="0"/>
          <w:numId w:val="32"/>
        </w:numPr>
        <w:spacing w:before="120" w:after="120"/>
      </w:pPr>
      <w:r w:rsidRPr="00BF5A03">
        <w:t>Implementing OPCAT in Australia (2020)</w:t>
      </w:r>
    </w:p>
    <w:p w14:paraId="068A5DA9" w14:textId="41E2F979" w:rsidR="00684D42" w:rsidRPr="00BF5A03" w:rsidRDefault="00684D42" w:rsidP="00F86C27">
      <w:pPr>
        <w:pStyle w:val="ListParagraph"/>
        <w:numPr>
          <w:ilvl w:val="0"/>
          <w:numId w:val="32"/>
        </w:numPr>
        <w:spacing w:before="120" w:after="120"/>
      </w:pPr>
      <w:r w:rsidRPr="00BF5A03">
        <w:t>Human Rights and Technology Discussion Paper (2019)</w:t>
      </w:r>
    </w:p>
    <w:p w14:paraId="58DAF648" w14:textId="542984E5" w:rsidR="00684D42" w:rsidRPr="00BF5A03" w:rsidRDefault="00684D42" w:rsidP="00F86C27">
      <w:pPr>
        <w:pStyle w:val="ListParagraph"/>
        <w:numPr>
          <w:ilvl w:val="0"/>
          <w:numId w:val="32"/>
        </w:numPr>
        <w:spacing w:before="120" w:after="120"/>
      </w:pPr>
      <w:r w:rsidRPr="00BF5A03">
        <w:t xml:space="preserve">Freedom of Religion in Australia: </w:t>
      </w:r>
      <w:r w:rsidR="005D0AED" w:rsidRPr="00BF5A03">
        <w:t>A</w:t>
      </w:r>
      <w:r w:rsidRPr="00BF5A03">
        <w:t xml:space="preserve"> Focus on Serious Harms </w:t>
      </w:r>
      <w:r w:rsidR="00FE2E1F">
        <w:t>(</w:t>
      </w:r>
      <w:r w:rsidRPr="00BF5A03">
        <w:t>co</w:t>
      </w:r>
      <w:r w:rsidR="00464F01">
        <w:t>-</w:t>
      </w:r>
      <w:r w:rsidRPr="00BF5A03">
        <w:t>authored by Victorian Equal Opportunity and Human Rights Committee</w:t>
      </w:r>
      <w:r w:rsidR="00FE2E1F">
        <w:t>)</w:t>
      </w:r>
      <w:r w:rsidRPr="00BF5A03">
        <w:t xml:space="preserve"> (2020</w:t>
      </w:r>
      <w:r w:rsidR="00FE2E1F">
        <w:t xml:space="preserve"> [</w:t>
      </w:r>
      <w:r w:rsidR="00B903CE">
        <w:t>note</w:t>
      </w:r>
      <w:r w:rsidR="009C4801">
        <w:t>:</w:t>
      </w:r>
      <w:r w:rsidR="00B903CE">
        <w:t xml:space="preserve"> </w:t>
      </w:r>
      <w:r w:rsidR="005436B4">
        <w:t xml:space="preserve">published </w:t>
      </w:r>
      <w:r w:rsidR="009C4801">
        <w:t xml:space="preserve">just outside this reporting period on </w:t>
      </w:r>
      <w:r w:rsidRPr="00BF5A03">
        <w:t>1 July</w:t>
      </w:r>
      <w:r w:rsidR="00FE2E1F">
        <w:t>]</w:t>
      </w:r>
      <w:r w:rsidRPr="00BF5A03">
        <w:t>)</w:t>
      </w:r>
    </w:p>
    <w:p w14:paraId="64C0848A" w14:textId="343B0FD4" w:rsidR="00684D42" w:rsidRPr="00684D42" w:rsidRDefault="00684D42" w:rsidP="00D7407A">
      <w:pPr>
        <w:pStyle w:val="AHRCheading5"/>
      </w:pPr>
      <w:bookmarkStart w:id="284" w:name="_Toc49354292"/>
      <w:r w:rsidRPr="00684D42">
        <w:t>Immigration Detention and Asylum Seekers</w:t>
      </w:r>
      <w:bookmarkEnd w:id="284"/>
    </w:p>
    <w:p w14:paraId="2A35A632" w14:textId="28D4FE01" w:rsidR="00684D42" w:rsidRPr="000B3E10" w:rsidRDefault="00684D42" w:rsidP="00F86C27">
      <w:pPr>
        <w:pStyle w:val="ListParagraph"/>
        <w:numPr>
          <w:ilvl w:val="0"/>
          <w:numId w:val="32"/>
        </w:numPr>
        <w:spacing w:before="120" w:after="120"/>
      </w:pPr>
      <w:r w:rsidRPr="000B3E10">
        <w:t>Lives on hold: Refugees and asylum seekers in the ‘Legacy Caseload’ (19 July 2019)</w:t>
      </w:r>
    </w:p>
    <w:p w14:paraId="3777780A" w14:textId="77777777" w:rsidR="00D7407A" w:rsidRDefault="00D7407A">
      <w:pPr>
        <w:keepLines w:val="0"/>
        <w:spacing w:before="0" w:after="0"/>
        <w:rPr>
          <w:color w:val="107896"/>
        </w:rPr>
      </w:pPr>
      <w:bookmarkStart w:id="285" w:name="_Toc49354293"/>
      <w:r>
        <w:br w:type="page"/>
      </w:r>
    </w:p>
    <w:p w14:paraId="786AC1A2" w14:textId="426BAA77" w:rsidR="00684D42" w:rsidRPr="00684D42" w:rsidRDefault="00684D42" w:rsidP="00D7407A">
      <w:pPr>
        <w:pStyle w:val="AHRCheading5"/>
      </w:pPr>
      <w:r w:rsidRPr="00684D42">
        <w:t>Race</w:t>
      </w:r>
      <w:bookmarkEnd w:id="285"/>
    </w:p>
    <w:p w14:paraId="68A2F310" w14:textId="265F5873" w:rsidR="00684D42" w:rsidRPr="000B3E10" w:rsidRDefault="00684D42" w:rsidP="00F86C27">
      <w:pPr>
        <w:pStyle w:val="ListParagraph"/>
        <w:numPr>
          <w:ilvl w:val="0"/>
          <w:numId w:val="32"/>
        </w:numPr>
        <w:spacing w:before="120" w:after="120"/>
      </w:pPr>
      <w:r w:rsidRPr="000B3E10">
        <w:t>Factsheet translations</w:t>
      </w:r>
      <w:r w:rsidR="000D6B51">
        <w:t xml:space="preserve">, </w:t>
      </w:r>
      <w:r w:rsidRPr="000B3E10">
        <w:t>in 64 languages of</w:t>
      </w:r>
      <w:r w:rsidR="000D6B51">
        <w:t xml:space="preserve">: </w:t>
      </w:r>
      <w:r w:rsidRPr="000B3E10">
        <w:t>Making a complaint, and</w:t>
      </w:r>
      <w:r w:rsidR="000D6B51">
        <w:t xml:space="preserve"> </w:t>
      </w:r>
      <w:r w:rsidRPr="000B3E10">
        <w:t>Complaints under the Racial Discrimination Act</w:t>
      </w:r>
    </w:p>
    <w:p w14:paraId="629A68BD" w14:textId="7CD17338" w:rsidR="00684D42" w:rsidRPr="000B3E10" w:rsidRDefault="00684D42" w:rsidP="00F86C27">
      <w:pPr>
        <w:pStyle w:val="ListParagraph"/>
        <w:numPr>
          <w:ilvl w:val="0"/>
          <w:numId w:val="32"/>
        </w:numPr>
        <w:spacing w:before="120" w:after="120"/>
      </w:pPr>
      <w:r w:rsidRPr="000B3E10">
        <w:t>Sharing the Stories of Australian Muslims Project word cloud resources</w:t>
      </w:r>
    </w:p>
    <w:p w14:paraId="7F67B01C" w14:textId="7C8A913D" w:rsidR="00684D42" w:rsidRPr="00684D42" w:rsidRDefault="00684D42" w:rsidP="00D7407A">
      <w:pPr>
        <w:pStyle w:val="AHRCheading5"/>
      </w:pPr>
      <w:r w:rsidRPr="00684D42">
        <w:t>Sex</w:t>
      </w:r>
      <w:r w:rsidR="00DF2DC2">
        <w:t xml:space="preserve"> </w:t>
      </w:r>
      <w:r w:rsidR="0052525E">
        <w:t>and gender</w:t>
      </w:r>
    </w:p>
    <w:p w14:paraId="40E77E53" w14:textId="5888363C" w:rsidR="001821C6" w:rsidRDefault="001821C6" w:rsidP="00F86C27">
      <w:pPr>
        <w:pStyle w:val="ListParagraph"/>
        <w:numPr>
          <w:ilvl w:val="0"/>
          <w:numId w:val="28"/>
        </w:numPr>
        <w:spacing w:before="120" w:after="120"/>
      </w:pPr>
      <w:r w:rsidRPr="00ED225A">
        <w:rPr>
          <w:i/>
          <w:iCs/>
        </w:rPr>
        <w:t>Respect@</w:t>
      </w:r>
      <w:r w:rsidR="00ED225A" w:rsidRPr="00ED225A">
        <w:rPr>
          <w:i/>
          <w:iCs/>
        </w:rPr>
        <w:t>W</w:t>
      </w:r>
      <w:r w:rsidRPr="00ED225A">
        <w:rPr>
          <w:i/>
          <w:iCs/>
        </w:rPr>
        <w:t>ork</w:t>
      </w:r>
      <w:r w:rsidR="007F2F33" w:rsidRPr="00ED225A">
        <w:rPr>
          <w:i/>
          <w:iCs/>
        </w:rPr>
        <w:t>:</w:t>
      </w:r>
      <w:r w:rsidR="007F2F33">
        <w:rPr>
          <w:i/>
          <w:iCs/>
        </w:rPr>
        <w:t xml:space="preserve"> </w:t>
      </w:r>
      <w:r w:rsidR="00AB32D6">
        <w:t xml:space="preserve">Sexual </w:t>
      </w:r>
      <w:r w:rsidR="007F2F33">
        <w:t xml:space="preserve">Harassment National Inquiry </w:t>
      </w:r>
      <w:r w:rsidR="00ED225A">
        <w:t>r</w:t>
      </w:r>
      <w:r w:rsidR="009C4801">
        <w:t xml:space="preserve">eport </w:t>
      </w:r>
      <w:r w:rsidR="009C4801" w:rsidRPr="00515A00">
        <w:t>(</w:t>
      </w:r>
      <w:r w:rsidRPr="00515A00">
        <w:t>March 2020)</w:t>
      </w:r>
    </w:p>
    <w:p w14:paraId="51AD24F0" w14:textId="065F7D06" w:rsidR="007F2F33" w:rsidRDefault="007F2F33" w:rsidP="00F86C27">
      <w:pPr>
        <w:pStyle w:val="ListParagraph"/>
        <w:numPr>
          <w:ilvl w:val="0"/>
          <w:numId w:val="28"/>
        </w:numPr>
        <w:spacing w:before="120" w:after="120"/>
      </w:pPr>
      <w:r w:rsidRPr="00ED225A">
        <w:rPr>
          <w:i/>
          <w:iCs/>
        </w:rPr>
        <w:t>Respect@</w:t>
      </w:r>
      <w:r w:rsidR="00ED225A" w:rsidRPr="00ED225A">
        <w:rPr>
          <w:i/>
          <w:iCs/>
        </w:rPr>
        <w:t>W</w:t>
      </w:r>
      <w:r w:rsidRPr="00ED225A">
        <w:rPr>
          <w:i/>
          <w:iCs/>
        </w:rPr>
        <w:t>ork</w:t>
      </w:r>
      <w:r>
        <w:rPr>
          <w:i/>
          <w:iCs/>
        </w:rPr>
        <w:t xml:space="preserve">: </w:t>
      </w:r>
      <w:r w:rsidRPr="007F2F33">
        <w:t>Community Guide</w:t>
      </w:r>
      <w:r>
        <w:rPr>
          <w:i/>
          <w:iCs/>
        </w:rPr>
        <w:t xml:space="preserve"> </w:t>
      </w:r>
      <w:r w:rsidR="00101B7A">
        <w:t xml:space="preserve">to the </w:t>
      </w:r>
      <w:r>
        <w:t xml:space="preserve">Sexual Harassment National Inquiry </w:t>
      </w:r>
      <w:r w:rsidR="00ED225A">
        <w:t>r</w:t>
      </w:r>
      <w:r w:rsidR="002D4E0E">
        <w:t xml:space="preserve">eport </w:t>
      </w:r>
      <w:r w:rsidR="002D4E0E" w:rsidRPr="00515A00">
        <w:t>(</w:t>
      </w:r>
      <w:r w:rsidRPr="00515A00">
        <w:t>March 2020)</w:t>
      </w:r>
    </w:p>
    <w:p w14:paraId="3377CF76" w14:textId="7B0C070B" w:rsidR="002D4E0E" w:rsidRPr="00D7407A" w:rsidRDefault="002D4E0E" w:rsidP="002D4E0E">
      <w:pPr>
        <w:rPr>
          <w:b/>
          <w:bCs/>
        </w:rPr>
      </w:pPr>
      <w:bookmarkStart w:id="286" w:name="_Toc46232360"/>
      <w:bookmarkStart w:id="287" w:name="_Toc46239981"/>
      <w:bookmarkStart w:id="288" w:name="_Toc48556254"/>
      <w:bookmarkStart w:id="289" w:name="_Toc50375898"/>
      <w:r w:rsidRPr="00D7407A">
        <w:rPr>
          <w:b/>
          <w:bCs/>
        </w:rPr>
        <w:t>Major events and launches</w:t>
      </w:r>
      <w:bookmarkEnd w:id="286"/>
      <w:bookmarkEnd w:id="287"/>
      <w:bookmarkEnd w:id="288"/>
      <w:bookmarkEnd w:id="289"/>
      <w:r w:rsidR="00485390" w:rsidRPr="00D7407A">
        <w:rPr>
          <w:b/>
          <w:bCs/>
        </w:rPr>
        <w:t>:</w:t>
      </w:r>
    </w:p>
    <w:p w14:paraId="165EA694" w14:textId="65FE1F7F" w:rsidR="002D4E0E" w:rsidRPr="00515A00" w:rsidRDefault="002D4E0E" w:rsidP="00F86C27">
      <w:pPr>
        <w:pStyle w:val="ListParagraph"/>
        <w:numPr>
          <w:ilvl w:val="0"/>
          <w:numId w:val="28"/>
        </w:numPr>
        <w:spacing w:before="120" w:after="120"/>
      </w:pPr>
      <w:r w:rsidRPr="00515A00">
        <w:t>Human Rights Awards (December 2019)</w:t>
      </w:r>
    </w:p>
    <w:p w14:paraId="482944E5" w14:textId="694A647E" w:rsidR="002D4E0E" w:rsidRPr="00515A00" w:rsidRDefault="002D4E0E" w:rsidP="00F86C27">
      <w:pPr>
        <w:pStyle w:val="ListParagraph"/>
        <w:numPr>
          <w:ilvl w:val="0"/>
          <w:numId w:val="28"/>
        </w:numPr>
        <w:spacing w:before="120" w:after="120"/>
      </w:pPr>
      <w:r w:rsidRPr="00515A00">
        <w:t>Human Rights Day Oration (December 2019)</w:t>
      </w:r>
    </w:p>
    <w:p w14:paraId="7244E9D1" w14:textId="6AF2BB1B" w:rsidR="002D4E0E" w:rsidRPr="00515A00" w:rsidRDefault="002D4E0E" w:rsidP="00F86C27">
      <w:pPr>
        <w:pStyle w:val="ListParagraph"/>
        <w:numPr>
          <w:ilvl w:val="0"/>
          <w:numId w:val="28"/>
        </w:numPr>
        <w:spacing w:before="120" w:after="120"/>
      </w:pPr>
      <w:r>
        <w:t xml:space="preserve">Conference: </w:t>
      </w:r>
      <w:r w:rsidRPr="00F21D5D">
        <w:rPr>
          <w:i/>
          <w:iCs/>
        </w:rPr>
        <w:t>Free and equal: An Australian conversation on human rights</w:t>
      </w:r>
      <w:r>
        <w:t xml:space="preserve"> Following the</w:t>
      </w:r>
      <w:r w:rsidRPr="00515A00">
        <w:t xml:space="preserve"> conference there </w:t>
      </w:r>
      <w:r>
        <w:t>was a program of</w:t>
      </w:r>
      <w:r w:rsidRPr="00515A00">
        <w:t xml:space="preserve"> </w:t>
      </w:r>
      <w:r>
        <w:t>c</w:t>
      </w:r>
      <w:r w:rsidRPr="00515A00">
        <w:t>onsultations</w:t>
      </w:r>
      <w:r>
        <w:t xml:space="preserve"> and meeting </w:t>
      </w:r>
      <w:r w:rsidRPr="00515A00">
        <w:t>held over several days</w:t>
      </w:r>
      <w:r>
        <w:t xml:space="preserve"> with the participation of the UN High Commissioner. (</w:t>
      </w:r>
      <w:r w:rsidRPr="00515A00">
        <w:t>October 2019)</w:t>
      </w:r>
    </w:p>
    <w:p w14:paraId="58CAF4F4" w14:textId="77777777" w:rsidR="002D4E0E" w:rsidRPr="00515A00" w:rsidRDefault="002D4E0E" w:rsidP="00F86C27">
      <w:pPr>
        <w:pStyle w:val="ListParagraph"/>
        <w:numPr>
          <w:ilvl w:val="0"/>
          <w:numId w:val="28"/>
        </w:numPr>
        <w:spacing w:before="120" w:after="120"/>
      </w:pPr>
      <w:r w:rsidRPr="00515A00">
        <w:t>Forum on Child Safe Organisations (August 2019)</w:t>
      </w:r>
    </w:p>
    <w:p w14:paraId="7D24228F" w14:textId="368A7EA7" w:rsidR="002D4E0E" w:rsidRPr="00515A00" w:rsidRDefault="002D4E0E" w:rsidP="00F86C27">
      <w:pPr>
        <w:pStyle w:val="ListParagraph"/>
        <w:numPr>
          <w:ilvl w:val="0"/>
          <w:numId w:val="28"/>
        </w:numPr>
        <w:spacing w:before="120" w:after="120"/>
      </w:pPr>
      <w:r w:rsidRPr="00515A00">
        <w:t>National Inquiry into Sexual Harassment in Australian workplaces</w:t>
      </w:r>
      <w:r>
        <w:t xml:space="preserve"> – </w:t>
      </w:r>
      <w:r w:rsidRPr="00F21D5D">
        <w:rPr>
          <w:i/>
          <w:iCs/>
        </w:rPr>
        <w:t>Respect@</w:t>
      </w:r>
      <w:r w:rsidR="00ED225A">
        <w:rPr>
          <w:i/>
          <w:iCs/>
        </w:rPr>
        <w:t>W</w:t>
      </w:r>
      <w:r w:rsidRPr="00F21D5D">
        <w:rPr>
          <w:i/>
          <w:iCs/>
        </w:rPr>
        <w:t xml:space="preserve">ork </w:t>
      </w:r>
      <w:r w:rsidRPr="00515A00">
        <w:t>report launch</w:t>
      </w:r>
      <w:r w:rsidR="00B57870">
        <w:t xml:space="preserve"> </w:t>
      </w:r>
      <w:r w:rsidRPr="00515A00">
        <w:t>(March 2020)</w:t>
      </w:r>
    </w:p>
    <w:p w14:paraId="6E4EB3B2" w14:textId="77777777" w:rsidR="002D4E0E" w:rsidRPr="00515A00" w:rsidRDefault="002D4E0E" w:rsidP="00F86C27">
      <w:pPr>
        <w:pStyle w:val="ListParagraph"/>
        <w:numPr>
          <w:ilvl w:val="0"/>
          <w:numId w:val="28"/>
        </w:numPr>
        <w:spacing w:before="120" w:after="120"/>
      </w:pPr>
      <w:r w:rsidRPr="00F21D5D">
        <w:rPr>
          <w:i/>
          <w:iCs/>
        </w:rPr>
        <w:t>The Final Quarter</w:t>
      </w:r>
      <w:r w:rsidRPr="00515A00">
        <w:t xml:space="preserve"> Screenings (July 2019)</w:t>
      </w:r>
    </w:p>
    <w:p w14:paraId="5C50954B" w14:textId="77777777" w:rsidR="002D4E0E" w:rsidRPr="00515A00" w:rsidRDefault="002D4E0E" w:rsidP="00F86C27">
      <w:pPr>
        <w:pStyle w:val="ListParagraph"/>
        <w:numPr>
          <w:ilvl w:val="0"/>
          <w:numId w:val="28"/>
        </w:numPr>
        <w:spacing w:before="120" w:after="120"/>
      </w:pPr>
      <w:r w:rsidRPr="00515A00">
        <w:t xml:space="preserve">The </w:t>
      </w:r>
      <w:r w:rsidRPr="00F21D5D">
        <w:rPr>
          <w:i/>
          <w:iCs/>
        </w:rPr>
        <w:t>Children’s Rights Report 2019 – In their own right</w:t>
      </w:r>
      <w:r>
        <w:t>: R</w:t>
      </w:r>
      <w:r w:rsidRPr="00515A00">
        <w:t xml:space="preserve">eport launch (February 2020) </w:t>
      </w:r>
    </w:p>
    <w:p w14:paraId="1A7C522A" w14:textId="77777777" w:rsidR="002D4E0E" w:rsidRPr="00515A00" w:rsidRDefault="002D4E0E" w:rsidP="00F86C27">
      <w:pPr>
        <w:pStyle w:val="ListParagraph"/>
        <w:numPr>
          <w:ilvl w:val="0"/>
          <w:numId w:val="28"/>
        </w:numPr>
        <w:spacing w:before="120" w:after="120"/>
      </w:pPr>
      <w:r w:rsidRPr="00515A00">
        <w:t xml:space="preserve">Kep Enderby Memorial Lecture, </w:t>
      </w:r>
      <w:r w:rsidRPr="00F21D5D">
        <w:rPr>
          <w:i/>
          <w:iCs/>
        </w:rPr>
        <w:t>The Moveable Feast – Australia and race hate as experienced in the lifetime as an observ</w:t>
      </w:r>
      <w:r>
        <w:rPr>
          <w:i/>
          <w:iCs/>
        </w:rPr>
        <w:t>er</w:t>
      </w:r>
      <w:r w:rsidRPr="00515A00">
        <w:t xml:space="preserve"> – Thomas Keneally AO (November 2019).</w:t>
      </w:r>
    </w:p>
    <w:p w14:paraId="56F814C3" w14:textId="0765933F" w:rsidR="00E13E5A" w:rsidRDefault="00E13E5A" w:rsidP="00182EE1">
      <w:pPr>
        <w:sectPr w:rsidR="00E13E5A" w:rsidSect="00D7407A">
          <w:endnotePr>
            <w:numFmt w:val="decimal"/>
          </w:endnotePr>
          <w:pgSz w:w="11906" w:h="16838" w:code="9"/>
          <w:pgMar w:top="1134" w:right="1418" w:bottom="1134" w:left="1418" w:header="851" w:footer="851" w:gutter="0"/>
          <w:cols w:space="708"/>
          <w:titlePg/>
          <w:docGrid w:linePitch="360"/>
        </w:sectPr>
      </w:pPr>
    </w:p>
    <w:p w14:paraId="03833F25" w14:textId="2888FC03" w:rsidR="00BA63E0" w:rsidRPr="002C3E6E" w:rsidRDefault="00BA63E0" w:rsidP="00D7407A">
      <w:pPr>
        <w:pStyle w:val="AHRCHeading1"/>
        <w:rPr>
          <w:sz w:val="28"/>
          <w:szCs w:val="22"/>
        </w:rPr>
      </w:pPr>
      <w:bookmarkStart w:id="290" w:name="_Toc52124126"/>
      <w:r>
        <w:t>List of Requirements</w:t>
      </w:r>
      <w:bookmarkEnd w:id="290"/>
    </w:p>
    <w:p w14:paraId="4B726D83" w14:textId="527142C3" w:rsidR="000A7BF9" w:rsidRDefault="00BA63E0" w:rsidP="006B28DC">
      <w:pPr>
        <w:pStyle w:val="Normal-6ptbeforeandafter"/>
        <w:spacing w:after="360"/>
        <w:rPr>
          <w:rFonts w:ascii="Open Sans" w:hAnsi="Open Sans" w:cs="Open Sans"/>
          <w:sz w:val="24"/>
          <w:szCs w:val="24"/>
        </w:rPr>
      </w:pPr>
      <w:r w:rsidRPr="006C6F79">
        <w:rPr>
          <w:rFonts w:ascii="Open Sans" w:hAnsi="Open Sans" w:cs="Open Sans"/>
          <w:sz w:val="24"/>
          <w:szCs w:val="24"/>
        </w:rPr>
        <w:t xml:space="preserve">Below is the table set out in Schedule </w:t>
      </w:r>
      <w:r w:rsidR="003555E7" w:rsidRPr="003555E7">
        <w:rPr>
          <w:rFonts w:ascii="Open Sans" w:hAnsi="Open Sans" w:cs="Open Sans"/>
          <w:sz w:val="24"/>
          <w:szCs w:val="24"/>
        </w:rPr>
        <w:t>2A</w:t>
      </w:r>
      <w:r w:rsidRPr="006C6F79">
        <w:rPr>
          <w:rFonts w:ascii="Open Sans" w:hAnsi="Open Sans" w:cs="Open Sans"/>
          <w:sz w:val="24"/>
          <w:szCs w:val="24"/>
        </w:rPr>
        <w:t xml:space="preserve"> of the PGPA Rule. Section </w:t>
      </w:r>
      <w:r w:rsidR="003555E7" w:rsidRPr="003555E7">
        <w:rPr>
          <w:rFonts w:ascii="Open Sans" w:hAnsi="Open Sans" w:cs="Open Sans"/>
          <w:sz w:val="24"/>
          <w:szCs w:val="24"/>
        </w:rPr>
        <w:t>17BE(u</w:t>
      </w:r>
      <w:r w:rsidRPr="006C6F79">
        <w:rPr>
          <w:rFonts w:ascii="Open Sans" w:hAnsi="Open Sans" w:cs="Open Sans"/>
          <w:sz w:val="24"/>
          <w:szCs w:val="24"/>
        </w:rPr>
        <w:t>) requires this table be included in entities’ annual reports.</w:t>
      </w:r>
    </w:p>
    <w:tbl>
      <w:tblPr>
        <w:tblW w:w="5049" w:type="pct"/>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Look w:val="0000" w:firstRow="0" w:lastRow="0" w:firstColumn="0" w:lastColumn="0" w:noHBand="0" w:noVBand="0"/>
      </w:tblPr>
      <w:tblGrid>
        <w:gridCol w:w="1246"/>
        <w:gridCol w:w="1434"/>
        <w:gridCol w:w="4976"/>
        <w:gridCol w:w="1487"/>
      </w:tblGrid>
      <w:tr w:rsidR="006F34AC" w:rsidRPr="00B33F1C" w14:paraId="73021DC7" w14:textId="77777777" w:rsidTr="00B33F1C">
        <w:trPr>
          <w:trHeight w:val="361"/>
          <w:tblHeader/>
        </w:trPr>
        <w:tc>
          <w:tcPr>
            <w:tcW w:w="681" w:type="pct"/>
            <w:shd w:val="clear" w:color="auto" w:fill="107896"/>
            <w:vAlign w:val="bottom"/>
          </w:tcPr>
          <w:p w14:paraId="3B159372" w14:textId="77777777" w:rsidR="006F34AC" w:rsidRPr="00B33F1C" w:rsidRDefault="006F34AC" w:rsidP="00B436B7">
            <w:pPr>
              <w:pStyle w:val="TableHeading"/>
              <w:spacing w:before="120" w:after="120"/>
              <w:rPr>
                <w:rFonts w:ascii="Open Sans" w:hAnsi="Open Sans" w:cs="Open Sans"/>
                <w:color w:val="FFFFFF" w:themeColor="background1"/>
                <w:sz w:val="18"/>
                <w:szCs w:val="18"/>
              </w:rPr>
            </w:pPr>
            <w:r w:rsidRPr="00B33F1C">
              <w:rPr>
                <w:rFonts w:ascii="Open Sans" w:hAnsi="Open Sans" w:cs="Open Sans"/>
                <w:color w:val="FFFFFF" w:themeColor="background1"/>
                <w:sz w:val="18"/>
                <w:szCs w:val="18"/>
              </w:rPr>
              <w:t>P</w:t>
            </w:r>
            <w:bookmarkStart w:id="291" w:name="BK_S3P5L9C2"/>
            <w:bookmarkEnd w:id="291"/>
            <w:r w:rsidRPr="00B33F1C">
              <w:rPr>
                <w:rFonts w:ascii="Open Sans" w:hAnsi="Open Sans" w:cs="Open Sans"/>
                <w:color w:val="FFFFFF" w:themeColor="background1"/>
                <w:sz w:val="18"/>
                <w:szCs w:val="18"/>
              </w:rPr>
              <w:t>GPA Rule Reference</w:t>
            </w:r>
          </w:p>
        </w:tc>
        <w:tc>
          <w:tcPr>
            <w:tcW w:w="785" w:type="pct"/>
            <w:shd w:val="clear" w:color="auto" w:fill="107896"/>
            <w:vAlign w:val="bottom"/>
          </w:tcPr>
          <w:p w14:paraId="45C64E76" w14:textId="77777777" w:rsidR="006F34AC" w:rsidRPr="00B33F1C" w:rsidRDefault="006F34AC" w:rsidP="00B436B7">
            <w:pPr>
              <w:pStyle w:val="TableHeading"/>
              <w:spacing w:before="120" w:after="120"/>
              <w:rPr>
                <w:rFonts w:ascii="Open Sans" w:hAnsi="Open Sans" w:cs="Open Sans"/>
                <w:color w:val="FFFFFF" w:themeColor="background1"/>
                <w:sz w:val="18"/>
                <w:szCs w:val="18"/>
              </w:rPr>
            </w:pPr>
            <w:r w:rsidRPr="00B33F1C">
              <w:rPr>
                <w:rFonts w:ascii="Open Sans" w:hAnsi="Open Sans" w:cs="Open Sans"/>
                <w:color w:val="FFFFFF" w:themeColor="background1"/>
                <w:sz w:val="18"/>
                <w:szCs w:val="18"/>
              </w:rPr>
              <w:t>Part of Report (page)</w:t>
            </w:r>
          </w:p>
        </w:tc>
        <w:tc>
          <w:tcPr>
            <w:tcW w:w="2720" w:type="pct"/>
            <w:shd w:val="clear" w:color="auto" w:fill="107896"/>
            <w:vAlign w:val="bottom"/>
          </w:tcPr>
          <w:p w14:paraId="63BCDABC" w14:textId="77777777" w:rsidR="006F34AC" w:rsidRPr="00B33F1C" w:rsidRDefault="006F34AC" w:rsidP="00B436B7">
            <w:pPr>
              <w:pStyle w:val="TableHeading"/>
              <w:spacing w:before="120" w:after="120"/>
              <w:rPr>
                <w:rFonts w:ascii="Open Sans" w:hAnsi="Open Sans" w:cs="Open Sans"/>
                <w:color w:val="FFFFFF" w:themeColor="background1"/>
                <w:sz w:val="18"/>
                <w:szCs w:val="18"/>
              </w:rPr>
            </w:pPr>
            <w:r w:rsidRPr="00B33F1C">
              <w:rPr>
                <w:rFonts w:ascii="Open Sans" w:hAnsi="Open Sans" w:cs="Open Sans"/>
                <w:color w:val="FFFFFF" w:themeColor="background1"/>
                <w:sz w:val="18"/>
                <w:szCs w:val="18"/>
              </w:rPr>
              <w:t>Description</w:t>
            </w:r>
          </w:p>
        </w:tc>
        <w:tc>
          <w:tcPr>
            <w:tcW w:w="813" w:type="pct"/>
            <w:shd w:val="clear" w:color="auto" w:fill="107896"/>
            <w:vAlign w:val="bottom"/>
          </w:tcPr>
          <w:p w14:paraId="5F203E47" w14:textId="77777777" w:rsidR="006F34AC" w:rsidRPr="00B33F1C" w:rsidRDefault="006F34AC" w:rsidP="00B436B7">
            <w:pPr>
              <w:pStyle w:val="TableHeading"/>
              <w:spacing w:before="120" w:after="120"/>
              <w:rPr>
                <w:rFonts w:ascii="Open Sans" w:hAnsi="Open Sans" w:cs="Open Sans"/>
                <w:color w:val="FFFFFF" w:themeColor="background1"/>
                <w:sz w:val="18"/>
                <w:szCs w:val="18"/>
              </w:rPr>
            </w:pPr>
            <w:r w:rsidRPr="00B33F1C">
              <w:rPr>
                <w:rFonts w:ascii="Open Sans" w:hAnsi="Open Sans" w:cs="Open Sans"/>
                <w:color w:val="FFFFFF" w:themeColor="background1"/>
                <w:sz w:val="18"/>
                <w:szCs w:val="18"/>
              </w:rPr>
              <w:t>Requirement</w:t>
            </w:r>
          </w:p>
        </w:tc>
      </w:tr>
      <w:tr w:rsidR="006F34AC" w:rsidRPr="00B33F1C" w14:paraId="413B79A0" w14:textId="77777777" w:rsidTr="00B436B7">
        <w:trPr>
          <w:cantSplit/>
          <w:trHeight w:val="50"/>
        </w:trPr>
        <w:tc>
          <w:tcPr>
            <w:tcW w:w="681" w:type="pct"/>
            <w:shd w:val="clear" w:color="auto" w:fill="E7E6E6" w:themeFill="background2"/>
          </w:tcPr>
          <w:p w14:paraId="333D6264" w14:textId="77777777" w:rsidR="006F34AC" w:rsidRPr="00B33F1C" w:rsidRDefault="006F34AC" w:rsidP="00B436B7">
            <w:pPr>
              <w:pStyle w:val="TableHeading"/>
              <w:rPr>
                <w:rFonts w:ascii="Open Sans" w:hAnsi="Open Sans" w:cs="Open Sans"/>
                <w:sz w:val="18"/>
                <w:szCs w:val="18"/>
              </w:rPr>
            </w:pPr>
            <w:r w:rsidRPr="00B33F1C">
              <w:rPr>
                <w:rFonts w:ascii="Open Sans" w:hAnsi="Open Sans" w:cs="Open Sans"/>
                <w:sz w:val="18"/>
                <w:szCs w:val="18"/>
              </w:rPr>
              <w:t>17BE</w:t>
            </w:r>
          </w:p>
        </w:tc>
        <w:tc>
          <w:tcPr>
            <w:tcW w:w="3505" w:type="pct"/>
            <w:gridSpan w:val="2"/>
            <w:shd w:val="clear" w:color="auto" w:fill="E7E6E6" w:themeFill="background2"/>
          </w:tcPr>
          <w:p w14:paraId="54F45CFC" w14:textId="77777777" w:rsidR="006F34AC" w:rsidRPr="00B33F1C" w:rsidRDefault="006F34AC" w:rsidP="00B436B7">
            <w:pPr>
              <w:pStyle w:val="TableHeading"/>
              <w:rPr>
                <w:rFonts w:ascii="Open Sans" w:hAnsi="Open Sans" w:cs="Open Sans"/>
                <w:sz w:val="18"/>
                <w:szCs w:val="18"/>
              </w:rPr>
            </w:pPr>
            <w:r w:rsidRPr="00B33F1C">
              <w:rPr>
                <w:rFonts w:ascii="Open Sans" w:hAnsi="Open Sans" w:cs="Open Sans"/>
                <w:sz w:val="18"/>
                <w:szCs w:val="18"/>
              </w:rPr>
              <w:t>Contents of annual report</w:t>
            </w:r>
          </w:p>
        </w:tc>
        <w:tc>
          <w:tcPr>
            <w:tcW w:w="813" w:type="pct"/>
            <w:shd w:val="clear" w:color="auto" w:fill="E7E6E6" w:themeFill="background2"/>
          </w:tcPr>
          <w:p w14:paraId="3DA01467" w14:textId="77777777" w:rsidR="006F34AC" w:rsidRPr="00B33F1C" w:rsidRDefault="006F34AC" w:rsidP="00B436B7">
            <w:pPr>
              <w:pStyle w:val="TableHeading"/>
              <w:rPr>
                <w:rFonts w:ascii="Open Sans" w:hAnsi="Open Sans" w:cs="Open Sans"/>
                <w:sz w:val="18"/>
                <w:szCs w:val="18"/>
              </w:rPr>
            </w:pPr>
          </w:p>
        </w:tc>
      </w:tr>
      <w:tr w:rsidR="00DA7D91" w:rsidRPr="00B33F1C" w14:paraId="296DB99F" w14:textId="77777777" w:rsidTr="00B33F1C">
        <w:trPr>
          <w:cantSplit/>
          <w:trHeight w:val="50"/>
        </w:trPr>
        <w:tc>
          <w:tcPr>
            <w:tcW w:w="681" w:type="pct"/>
          </w:tcPr>
          <w:p w14:paraId="21B5D089" w14:textId="77777777" w:rsidR="00DA7D91" w:rsidRPr="00B33F1C" w:rsidRDefault="00DA7D91" w:rsidP="00DA7D91">
            <w:pPr>
              <w:pStyle w:val="Tabletext0"/>
              <w:rPr>
                <w:rFonts w:ascii="Open Sans" w:hAnsi="Open Sans" w:cs="Open Sans"/>
                <w:sz w:val="18"/>
                <w:szCs w:val="18"/>
              </w:rPr>
            </w:pPr>
            <w:r w:rsidRPr="00B33F1C">
              <w:rPr>
                <w:rFonts w:ascii="Open Sans" w:hAnsi="Open Sans" w:cs="Open Sans"/>
                <w:sz w:val="18"/>
                <w:szCs w:val="18"/>
              </w:rPr>
              <w:t>17BE(a)</w:t>
            </w:r>
          </w:p>
        </w:tc>
        <w:tc>
          <w:tcPr>
            <w:tcW w:w="785" w:type="pct"/>
          </w:tcPr>
          <w:p w14:paraId="570DD057" w14:textId="1B1CDEFF" w:rsidR="00DA7D91" w:rsidRPr="00B33F1C" w:rsidRDefault="00DA7D91" w:rsidP="00DA7D91">
            <w:pPr>
              <w:pStyle w:val="Tabletext0"/>
              <w:rPr>
                <w:rFonts w:ascii="Open Sans" w:hAnsi="Open Sans" w:cs="Open Sans"/>
                <w:sz w:val="18"/>
                <w:szCs w:val="18"/>
              </w:rPr>
            </w:pPr>
            <w:r w:rsidRPr="00B33F1C">
              <w:rPr>
                <w:rFonts w:ascii="Open Sans" w:hAnsi="Open Sans" w:cs="Open Sans"/>
                <w:sz w:val="18"/>
                <w:szCs w:val="18"/>
              </w:rPr>
              <w:t>10–14</w:t>
            </w:r>
          </w:p>
        </w:tc>
        <w:tc>
          <w:tcPr>
            <w:tcW w:w="2720" w:type="pct"/>
          </w:tcPr>
          <w:p w14:paraId="47FE78C4" w14:textId="77777777" w:rsidR="00DA7D91" w:rsidRPr="00B33F1C" w:rsidRDefault="00DA7D91" w:rsidP="00DA7D91">
            <w:pPr>
              <w:pStyle w:val="Tabletext0"/>
              <w:rPr>
                <w:rFonts w:ascii="Open Sans" w:hAnsi="Open Sans" w:cs="Open Sans"/>
                <w:sz w:val="18"/>
                <w:szCs w:val="18"/>
              </w:rPr>
            </w:pPr>
            <w:r w:rsidRPr="00B33F1C">
              <w:rPr>
                <w:rFonts w:ascii="Open Sans" w:hAnsi="Open Sans" w:cs="Open Sans"/>
                <w:sz w:val="18"/>
                <w:szCs w:val="18"/>
              </w:rPr>
              <w:t>Details of the legislation establishing the body</w:t>
            </w:r>
          </w:p>
        </w:tc>
        <w:tc>
          <w:tcPr>
            <w:tcW w:w="813" w:type="pct"/>
          </w:tcPr>
          <w:p w14:paraId="086BC4E8" w14:textId="77777777" w:rsidR="00DA7D91" w:rsidRPr="00B33F1C" w:rsidRDefault="00DA7D91" w:rsidP="00DA7D91">
            <w:pPr>
              <w:pStyle w:val="Tabletext0"/>
              <w:rPr>
                <w:rFonts w:ascii="Open Sans" w:hAnsi="Open Sans" w:cs="Open Sans"/>
                <w:sz w:val="18"/>
                <w:szCs w:val="18"/>
              </w:rPr>
            </w:pPr>
            <w:r w:rsidRPr="00B33F1C">
              <w:rPr>
                <w:rFonts w:ascii="Open Sans" w:hAnsi="Open Sans" w:cs="Open Sans"/>
                <w:sz w:val="18"/>
                <w:szCs w:val="18"/>
              </w:rPr>
              <w:t>Mandatory</w:t>
            </w:r>
          </w:p>
        </w:tc>
      </w:tr>
      <w:tr w:rsidR="00DA7D91" w:rsidRPr="00B33F1C" w14:paraId="70587CF2" w14:textId="77777777" w:rsidTr="00B33F1C">
        <w:trPr>
          <w:cantSplit/>
          <w:trHeight w:val="50"/>
        </w:trPr>
        <w:tc>
          <w:tcPr>
            <w:tcW w:w="681" w:type="pct"/>
          </w:tcPr>
          <w:p w14:paraId="7176CB38" w14:textId="77777777" w:rsidR="00DA7D91" w:rsidRPr="00B33F1C" w:rsidRDefault="00DA7D91" w:rsidP="00DA7D91">
            <w:pPr>
              <w:pStyle w:val="Tabletext0"/>
              <w:rPr>
                <w:rFonts w:ascii="Open Sans" w:hAnsi="Open Sans" w:cs="Open Sans"/>
                <w:sz w:val="18"/>
                <w:szCs w:val="18"/>
              </w:rPr>
            </w:pPr>
            <w:r w:rsidRPr="00B33F1C">
              <w:rPr>
                <w:rFonts w:ascii="Open Sans" w:hAnsi="Open Sans" w:cs="Open Sans"/>
                <w:sz w:val="18"/>
                <w:szCs w:val="18"/>
              </w:rPr>
              <w:t>17BE(b)(i)</w:t>
            </w:r>
          </w:p>
        </w:tc>
        <w:tc>
          <w:tcPr>
            <w:tcW w:w="785" w:type="pct"/>
          </w:tcPr>
          <w:p w14:paraId="755F27F7" w14:textId="4A6BB136" w:rsidR="00DA7D91" w:rsidRPr="00B33F1C" w:rsidRDefault="00DA7D91" w:rsidP="00DA7D91">
            <w:pPr>
              <w:pStyle w:val="Tabletext0"/>
              <w:rPr>
                <w:rFonts w:ascii="Open Sans" w:hAnsi="Open Sans" w:cs="Open Sans"/>
                <w:sz w:val="18"/>
                <w:szCs w:val="18"/>
              </w:rPr>
            </w:pPr>
            <w:r w:rsidRPr="00B33F1C">
              <w:rPr>
                <w:rFonts w:ascii="Open Sans" w:hAnsi="Open Sans" w:cs="Open Sans"/>
                <w:sz w:val="18"/>
                <w:szCs w:val="18"/>
              </w:rPr>
              <w:t>10–14</w:t>
            </w:r>
          </w:p>
        </w:tc>
        <w:tc>
          <w:tcPr>
            <w:tcW w:w="2720" w:type="pct"/>
          </w:tcPr>
          <w:p w14:paraId="5E8D1C0D" w14:textId="77777777" w:rsidR="00DA7D91" w:rsidRPr="00B33F1C" w:rsidRDefault="00DA7D91" w:rsidP="00DA7D91">
            <w:pPr>
              <w:pStyle w:val="Tabletext0"/>
              <w:rPr>
                <w:rFonts w:ascii="Open Sans" w:hAnsi="Open Sans" w:cs="Open Sans"/>
                <w:sz w:val="18"/>
                <w:szCs w:val="18"/>
              </w:rPr>
            </w:pPr>
            <w:r w:rsidRPr="00B33F1C">
              <w:rPr>
                <w:rFonts w:ascii="Open Sans" w:hAnsi="Open Sans" w:cs="Open Sans"/>
                <w:sz w:val="18"/>
                <w:szCs w:val="18"/>
              </w:rPr>
              <w:t>A summary of the objects and functions of the entity as set out in legislation</w:t>
            </w:r>
          </w:p>
        </w:tc>
        <w:tc>
          <w:tcPr>
            <w:tcW w:w="813" w:type="pct"/>
          </w:tcPr>
          <w:p w14:paraId="6679F929" w14:textId="77777777" w:rsidR="00DA7D91" w:rsidRPr="00B33F1C" w:rsidRDefault="00DA7D91" w:rsidP="00DA7D91">
            <w:pPr>
              <w:pStyle w:val="Tabletext0"/>
              <w:rPr>
                <w:rFonts w:ascii="Open Sans" w:hAnsi="Open Sans" w:cs="Open Sans"/>
                <w:sz w:val="18"/>
                <w:szCs w:val="18"/>
              </w:rPr>
            </w:pPr>
            <w:r w:rsidRPr="00B33F1C">
              <w:rPr>
                <w:rFonts w:ascii="Open Sans" w:hAnsi="Open Sans" w:cs="Open Sans"/>
                <w:sz w:val="18"/>
                <w:szCs w:val="18"/>
              </w:rPr>
              <w:t>Mandatory</w:t>
            </w:r>
          </w:p>
        </w:tc>
      </w:tr>
      <w:tr w:rsidR="00DA7D91" w:rsidRPr="00B33F1C" w14:paraId="06739FD3" w14:textId="77777777" w:rsidTr="00B33F1C">
        <w:trPr>
          <w:cantSplit/>
          <w:trHeight w:val="50"/>
        </w:trPr>
        <w:tc>
          <w:tcPr>
            <w:tcW w:w="681" w:type="pct"/>
          </w:tcPr>
          <w:p w14:paraId="0DBE5511" w14:textId="77777777" w:rsidR="00DA7D91" w:rsidRPr="00B33F1C" w:rsidRDefault="00DA7D91" w:rsidP="00DA7D91">
            <w:pPr>
              <w:pStyle w:val="Tabletext0"/>
              <w:rPr>
                <w:rFonts w:ascii="Open Sans" w:hAnsi="Open Sans" w:cs="Open Sans"/>
                <w:sz w:val="18"/>
                <w:szCs w:val="18"/>
              </w:rPr>
            </w:pPr>
            <w:r w:rsidRPr="00B33F1C">
              <w:rPr>
                <w:rFonts w:ascii="Open Sans" w:hAnsi="Open Sans" w:cs="Open Sans"/>
                <w:sz w:val="18"/>
                <w:szCs w:val="18"/>
              </w:rPr>
              <w:t>17BE(b)(ii)</w:t>
            </w:r>
          </w:p>
        </w:tc>
        <w:tc>
          <w:tcPr>
            <w:tcW w:w="785" w:type="pct"/>
          </w:tcPr>
          <w:p w14:paraId="59D2181C" w14:textId="0C5C0472" w:rsidR="00DA7D91" w:rsidRPr="00B33F1C" w:rsidRDefault="00DA7D91" w:rsidP="00DA7D91">
            <w:pPr>
              <w:pStyle w:val="Tabletext0"/>
              <w:rPr>
                <w:rFonts w:ascii="Open Sans" w:hAnsi="Open Sans" w:cs="Open Sans"/>
                <w:sz w:val="18"/>
                <w:szCs w:val="18"/>
              </w:rPr>
            </w:pPr>
            <w:r w:rsidRPr="00B33F1C">
              <w:rPr>
                <w:rFonts w:ascii="Open Sans" w:hAnsi="Open Sans" w:cs="Open Sans"/>
                <w:sz w:val="18"/>
                <w:szCs w:val="18"/>
              </w:rPr>
              <w:t>7</w:t>
            </w:r>
            <w:r w:rsidRPr="00B33F1C">
              <w:rPr>
                <w:rFonts w:ascii="Open Sans" w:hAnsi="Open Sans" w:cs="Open Sans"/>
                <w:sz w:val="18"/>
                <w:szCs w:val="18"/>
              </w:rPr>
              <w:softHyphen/>
            </w:r>
            <w:r w:rsidRPr="00B33F1C">
              <w:rPr>
                <w:rFonts w:ascii="Open Sans" w:hAnsi="Open Sans" w:cs="Open Sans"/>
                <w:sz w:val="18"/>
                <w:szCs w:val="18"/>
              </w:rPr>
              <w:softHyphen/>
            </w:r>
          </w:p>
        </w:tc>
        <w:tc>
          <w:tcPr>
            <w:tcW w:w="2720" w:type="pct"/>
          </w:tcPr>
          <w:p w14:paraId="6BF3C715" w14:textId="77777777" w:rsidR="00DA7D91" w:rsidRPr="00B33F1C" w:rsidRDefault="00DA7D91" w:rsidP="00DA7D91">
            <w:pPr>
              <w:pStyle w:val="Tabletext0"/>
              <w:rPr>
                <w:rFonts w:ascii="Open Sans" w:hAnsi="Open Sans" w:cs="Open Sans"/>
                <w:sz w:val="18"/>
                <w:szCs w:val="18"/>
              </w:rPr>
            </w:pPr>
            <w:r w:rsidRPr="00B33F1C">
              <w:rPr>
                <w:rFonts w:ascii="Open Sans" w:hAnsi="Open Sans" w:cs="Open Sans"/>
                <w:sz w:val="18"/>
                <w:szCs w:val="18"/>
              </w:rPr>
              <w:t>The purposes of the entity as included in the entity’s corporate plan for the reporting period</w:t>
            </w:r>
          </w:p>
        </w:tc>
        <w:tc>
          <w:tcPr>
            <w:tcW w:w="813" w:type="pct"/>
          </w:tcPr>
          <w:p w14:paraId="02295377" w14:textId="77777777" w:rsidR="00DA7D91" w:rsidRPr="00B33F1C" w:rsidRDefault="00DA7D91" w:rsidP="00DA7D91">
            <w:pPr>
              <w:pStyle w:val="Tabletext0"/>
              <w:rPr>
                <w:rFonts w:ascii="Open Sans" w:hAnsi="Open Sans" w:cs="Open Sans"/>
                <w:sz w:val="18"/>
                <w:szCs w:val="18"/>
              </w:rPr>
            </w:pPr>
            <w:r w:rsidRPr="00B33F1C">
              <w:rPr>
                <w:rFonts w:ascii="Open Sans" w:hAnsi="Open Sans" w:cs="Open Sans"/>
                <w:sz w:val="18"/>
                <w:szCs w:val="18"/>
              </w:rPr>
              <w:t>Mandatory</w:t>
            </w:r>
          </w:p>
        </w:tc>
      </w:tr>
      <w:tr w:rsidR="00DA7D91" w:rsidRPr="00B33F1C" w14:paraId="6AB894FA" w14:textId="77777777" w:rsidTr="00B33F1C">
        <w:trPr>
          <w:cantSplit/>
          <w:trHeight w:val="50"/>
        </w:trPr>
        <w:tc>
          <w:tcPr>
            <w:tcW w:w="681" w:type="pct"/>
          </w:tcPr>
          <w:p w14:paraId="1CC71FD9" w14:textId="77777777" w:rsidR="00DA7D91" w:rsidRPr="00B33F1C" w:rsidRDefault="00DA7D91" w:rsidP="00DA7D91">
            <w:pPr>
              <w:pStyle w:val="Tabletext0"/>
              <w:rPr>
                <w:rFonts w:ascii="Open Sans" w:hAnsi="Open Sans" w:cs="Open Sans"/>
                <w:sz w:val="18"/>
                <w:szCs w:val="18"/>
              </w:rPr>
            </w:pPr>
            <w:r w:rsidRPr="00B33F1C">
              <w:rPr>
                <w:rFonts w:ascii="Open Sans" w:hAnsi="Open Sans" w:cs="Open Sans"/>
                <w:sz w:val="18"/>
                <w:szCs w:val="18"/>
              </w:rPr>
              <w:t>17BE(c)</w:t>
            </w:r>
          </w:p>
        </w:tc>
        <w:tc>
          <w:tcPr>
            <w:tcW w:w="785" w:type="pct"/>
          </w:tcPr>
          <w:p w14:paraId="1E1D892A" w14:textId="02F48533" w:rsidR="00DA7D91" w:rsidRPr="00B33F1C" w:rsidRDefault="00DA7D91" w:rsidP="00DA7D91">
            <w:pPr>
              <w:pStyle w:val="Tabletext0"/>
              <w:rPr>
                <w:rFonts w:ascii="Open Sans" w:hAnsi="Open Sans" w:cs="Open Sans"/>
                <w:sz w:val="18"/>
                <w:szCs w:val="18"/>
              </w:rPr>
            </w:pPr>
            <w:r w:rsidRPr="00B33F1C">
              <w:rPr>
                <w:rFonts w:ascii="Open Sans" w:hAnsi="Open Sans" w:cs="Open Sans"/>
                <w:sz w:val="18"/>
                <w:szCs w:val="18"/>
              </w:rPr>
              <w:t>13</w:t>
            </w:r>
          </w:p>
        </w:tc>
        <w:tc>
          <w:tcPr>
            <w:tcW w:w="2720" w:type="pct"/>
          </w:tcPr>
          <w:p w14:paraId="6E23C378" w14:textId="77777777" w:rsidR="00DA7D91" w:rsidRPr="00B33F1C" w:rsidRDefault="00DA7D91" w:rsidP="00DA7D91">
            <w:pPr>
              <w:pStyle w:val="Tabletext0"/>
              <w:rPr>
                <w:rFonts w:ascii="Open Sans" w:hAnsi="Open Sans" w:cs="Open Sans"/>
                <w:sz w:val="18"/>
                <w:szCs w:val="18"/>
              </w:rPr>
            </w:pPr>
            <w:r w:rsidRPr="00B33F1C">
              <w:rPr>
                <w:rFonts w:ascii="Open Sans" w:hAnsi="Open Sans" w:cs="Open Sans"/>
                <w:sz w:val="18"/>
                <w:szCs w:val="18"/>
              </w:rPr>
              <w:t>The names of the persons holding the position of responsible Minister or responsible Ministers during the reporting period, and the titles of those responsible Ministers</w:t>
            </w:r>
          </w:p>
        </w:tc>
        <w:tc>
          <w:tcPr>
            <w:tcW w:w="813" w:type="pct"/>
          </w:tcPr>
          <w:p w14:paraId="6D0EC56B" w14:textId="77777777" w:rsidR="00DA7D91" w:rsidRPr="00B33F1C" w:rsidRDefault="00DA7D91" w:rsidP="00DA7D91">
            <w:pPr>
              <w:pStyle w:val="Tabletext0"/>
              <w:rPr>
                <w:rFonts w:ascii="Open Sans" w:hAnsi="Open Sans" w:cs="Open Sans"/>
                <w:sz w:val="18"/>
                <w:szCs w:val="18"/>
              </w:rPr>
            </w:pPr>
            <w:r w:rsidRPr="00B33F1C">
              <w:rPr>
                <w:rFonts w:ascii="Open Sans" w:hAnsi="Open Sans" w:cs="Open Sans"/>
                <w:sz w:val="18"/>
                <w:szCs w:val="18"/>
              </w:rPr>
              <w:t>Mandatory</w:t>
            </w:r>
          </w:p>
        </w:tc>
      </w:tr>
      <w:tr w:rsidR="00DA7D91" w:rsidRPr="00B33F1C" w14:paraId="12CC7E33" w14:textId="77777777" w:rsidTr="00B33F1C">
        <w:trPr>
          <w:cantSplit/>
          <w:trHeight w:val="50"/>
        </w:trPr>
        <w:tc>
          <w:tcPr>
            <w:tcW w:w="681" w:type="pct"/>
          </w:tcPr>
          <w:p w14:paraId="46382571" w14:textId="77777777" w:rsidR="00DA7D91" w:rsidRPr="00B33F1C" w:rsidRDefault="00DA7D91" w:rsidP="00DA7D91">
            <w:pPr>
              <w:pStyle w:val="Tabletext0"/>
              <w:rPr>
                <w:rFonts w:ascii="Open Sans" w:hAnsi="Open Sans" w:cs="Open Sans"/>
                <w:sz w:val="18"/>
                <w:szCs w:val="18"/>
              </w:rPr>
            </w:pPr>
            <w:r w:rsidRPr="00B33F1C">
              <w:rPr>
                <w:rFonts w:ascii="Open Sans" w:hAnsi="Open Sans" w:cs="Open Sans"/>
                <w:sz w:val="18"/>
                <w:szCs w:val="18"/>
              </w:rPr>
              <w:t>17BE(d)</w:t>
            </w:r>
          </w:p>
        </w:tc>
        <w:tc>
          <w:tcPr>
            <w:tcW w:w="785" w:type="pct"/>
          </w:tcPr>
          <w:p w14:paraId="73014C18" w14:textId="07BD136A" w:rsidR="00DA7D91" w:rsidRPr="00B33F1C" w:rsidRDefault="00DA7D91" w:rsidP="00DA7D91">
            <w:pPr>
              <w:pStyle w:val="Tabletext0"/>
              <w:rPr>
                <w:rFonts w:ascii="Open Sans" w:hAnsi="Open Sans" w:cs="Open Sans"/>
                <w:sz w:val="18"/>
                <w:szCs w:val="18"/>
              </w:rPr>
            </w:pPr>
            <w:r w:rsidRPr="00B33F1C">
              <w:rPr>
                <w:rFonts w:ascii="Open Sans" w:hAnsi="Open Sans" w:cs="Open Sans"/>
                <w:sz w:val="18"/>
                <w:szCs w:val="18"/>
              </w:rPr>
              <w:t>NA</w:t>
            </w:r>
          </w:p>
        </w:tc>
        <w:tc>
          <w:tcPr>
            <w:tcW w:w="2720" w:type="pct"/>
          </w:tcPr>
          <w:p w14:paraId="13D13214" w14:textId="77777777" w:rsidR="00DA7D91" w:rsidRPr="00B33F1C" w:rsidRDefault="00DA7D91" w:rsidP="00DA7D91">
            <w:pPr>
              <w:pStyle w:val="Tabletext0"/>
              <w:rPr>
                <w:rFonts w:ascii="Open Sans" w:hAnsi="Open Sans" w:cs="Open Sans"/>
                <w:sz w:val="18"/>
                <w:szCs w:val="18"/>
              </w:rPr>
            </w:pPr>
            <w:r w:rsidRPr="00B33F1C">
              <w:rPr>
                <w:rFonts w:ascii="Open Sans" w:hAnsi="Open Sans" w:cs="Open Sans"/>
                <w:sz w:val="18"/>
                <w:szCs w:val="18"/>
              </w:rPr>
              <w:t>Directions given to the entity by the Minister under an Act or instrument during the reporting period</w:t>
            </w:r>
          </w:p>
        </w:tc>
        <w:tc>
          <w:tcPr>
            <w:tcW w:w="813" w:type="pct"/>
          </w:tcPr>
          <w:p w14:paraId="5B7AD865" w14:textId="77777777" w:rsidR="00DA7D91" w:rsidRPr="00B33F1C" w:rsidRDefault="00DA7D91" w:rsidP="00DA7D91">
            <w:pPr>
              <w:pStyle w:val="Tabletext0"/>
              <w:rPr>
                <w:rFonts w:ascii="Open Sans" w:hAnsi="Open Sans" w:cs="Open Sans"/>
                <w:sz w:val="18"/>
                <w:szCs w:val="18"/>
              </w:rPr>
            </w:pPr>
            <w:r w:rsidRPr="00B33F1C">
              <w:rPr>
                <w:rFonts w:ascii="Open Sans" w:hAnsi="Open Sans" w:cs="Open Sans"/>
                <w:sz w:val="18"/>
                <w:szCs w:val="18"/>
              </w:rPr>
              <w:t>If applicable, mandatory</w:t>
            </w:r>
          </w:p>
        </w:tc>
      </w:tr>
      <w:tr w:rsidR="00DA7D91" w:rsidRPr="00B33F1C" w14:paraId="222F6DD8" w14:textId="77777777" w:rsidTr="00B33F1C">
        <w:trPr>
          <w:cantSplit/>
          <w:trHeight w:val="50"/>
        </w:trPr>
        <w:tc>
          <w:tcPr>
            <w:tcW w:w="681" w:type="pct"/>
          </w:tcPr>
          <w:p w14:paraId="4A122665" w14:textId="77777777" w:rsidR="00DA7D91" w:rsidRPr="00B33F1C" w:rsidRDefault="00DA7D91" w:rsidP="00DA7D91">
            <w:pPr>
              <w:pStyle w:val="Tabletext0"/>
              <w:rPr>
                <w:rFonts w:ascii="Open Sans" w:hAnsi="Open Sans" w:cs="Open Sans"/>
                <w:sz w:val="18"/>
                <w:szCs w:val="18"/>
              </w:rPr>
            </w:pPr>
            <w:r w:rsidRPr="00B33F1C">
              <w:rPr>
                <w:rFonts w:ascii="Open Sans" w:hAnsi="Open Sans" w:cs="Open Sans"/>
                <w:sz w:val="18"/>
                <w:szCs w:val="18"/>
              </w:rPr>
              <w:t>17BE(e)</w:t>
            </w:r>
          </w:p>
        </w:tc>
        <w:tc>
          <w:tcPr>
            <w:tcW w:w="785" w:type="pct"/>
          </w:tcPr>
          <w:p w14:paraId="3557CF8D" w14:textId="0B2A95D7" w:rsidR="00DA7D91" w:rsidRPr="00B33F1C" w:rsidRDefault="00DA7D91" w:rsidP="00DA7D91">
            <w:pPr>
              <w:pStyle w:val="Tabletext0"/>
              <w:rPr>
                <w:rFonts w:ascii="Open Sans" w:hAnsi="Open Sans" w:cs="Open Sans"/>
                <w:sz w:val="18"/>
                <w:szCs w:val="18"/>
              </w:rPr>
            </w:pPr>
            <w:r w:rsidRPr="00B33F1C">
              <w:rPr>
                <w:rFonts w:ascii="Open Sans" w:hAnsi="Open Sans" w:cs="Open Sans"/>
                <w:sz w:val="18"/>
                <w:szCs w:val="18"/>
              </w:rPr>
              <w:t>NA</w:t>
            </w:r>
          </w:p>
        </w:tc>
        <w:tc>
          <w:tcPr>
            <w:tcW w:w="2720" w:type="pct"/>
          </w:tcPr>
          <w:p w14:paraId="04C22C6B" w14:textId="77777777" w:rsidR="00DA7D91" w:rsidRPr="00B33F1C" w:rsidRDefault="00DA7D91" w:rsidP="00DA7D91">
            <w:pPr>
              <w:pStyle w:val="Tabletext0"/>
              <w:rPr>
                <w:rFonts w:ascii="Open Sans" w:hAnsi="Open Sans" w:cs="Open Sans"/>
                <w:sz w:val="18"/>
                <w:szCs w:val="18"/>
              </w:rPr>
            </w:pPr>
            <w:r w:rsidRPr="00B33F1C">
              <w:rPr>
                <w:rFonts w:ascii="Open Sans" w:hAnsi="Open Sans" w:cs="Open Sans"/>
                <w:sz w:val="18"/>
                <w:szCs w:val="18"/>
              </w:rPr>
              <w:t>Any government policy order that applied in relation to the entity during the reporting period under section 22 of the Act</w:t>
            </w:r>
          </w:p>
        </w:tc>
        <w:tc>
          <w:tcPr>
            <w:tcW w:w="813" w:type="pct"/>
          </w:tcPr>
          <w:p w14:paraId="282EB055" w14:textId="77777777" w:rsidR="00DA7D91" w:rsidRPr="00B33F1C" w:rsidRDefault="00DA7D91" w:rsidP="00DA7D91">
            <w:pPr>
              <w:pStyle w:val="Tabletext0"/>
              <w:rPr>
                <w:rFonts w:ascii="Open Sans" w:hAnsi="Open Sans" w:cs="Open Sans"/>
                <w:sz w:val="18"/>
                <w:szCs w:val="18"/>
              </w:rPr>
            </w:pPr>
            <w:r w:rsidRPr="00B33F1C">
              <w:rPr>
                <w:rFonts w:ascii="Open Sans" w:hAnsi="Open Sans" w:cs="Open Sans"/>
                <w:sz w:val="18"/>
                <w:szCs w:val="18"/>
              </w:rPr>
              <w:t>If applicable, mandatory</w:t>
            </w:r>
          </w:p>
        </w:tc>
      </w:tr>
      <w:tr w:rsidR="00DA7D91" w:rsidRPr="00B33F1C" w14:paraId="4E14D708" w14:textId="77777777" w:rsidTr="00B33F1C">
        <w:trPr>
          <w:cantSplit/>
          <w:trHeight w:val="50"/>
        </w:trPr>
        <w:tc>
          <w:tcPr>
            <w:tcW w:w="681" w:type="pct"/>
          </w:tcPr>
          <w:p w14:paraId="1095BD74" w14:textId="77777777" w:rsidR="00DA7D91" w:rsidRPr="00B33F1C" w:rsidRDefault="00DA7D91" w:rsidP="00DA7D91">
            <w:pPr>
              <w:pStyle w:val="Tabletext0"/>
              <w:rPr>
                <w:rFonts w:ascii="Open Sans" w:hAnsi="Open Sans" w:cs="Open Sans"/>
                <w:sz w:val="18"/>
                <w:szCs w:val="18"/>
              </w:rPr>
            </w:pPr>
            <w:r w:rsidRPr="00B33F1C">
              <w:rPr>
                <w:rFonts w:ascii="Open Sans" w:hAnsi="Open Sans" w:cs="Open Sans"/>
                <w:sz w:val="18"/>
                <w:szCs w:val="18"/>
              </w:rPr>
              <w:t>17BE(f)</w:t>
            </w:r>
          </w:p>
        </w:tc>
        <w:tc>
          <w:tcPr>
            <w:tcW w:w="785" w:type="pct"/>
          </w:tcPr>
          <w:p w14:paraId="5B91D7A4" w14:textId="07DFDE1C" w:rsidR="00DA7D91" w:rsidRPr="00B33F1C" w:rsidRDefault="00DA7D91" w:rsidP="00DA7D91">
            <w:pPr>
              <w:pStyle w:val="Tabletext0"/>
              <w:rPr>
                <w:rFonts w:ascii="Open Sans" w:hAnsi="Open Sans" w:cs="Open Sans"/>
                <w:sz w:val="18"/>
                <w:szCs w:val="18"/>
              </w:rPr>
            </w:pPr>
            <w:r w:rsidRPr="00B33F1C">
              <w:rPr>
                <w:rFonts w:ascii="Open Sans" w:hAnsi="Open Sans" w:cs="Open Sans"/>
                <w:sz w:val="18"/>
                <w:szCs w:val="18"/>
              </w:rPr>
              <w:t>NA</w:t>
            </w:r>
          </w:p>
        </w:tc>
        <w:tc>
          <w:tcPr>
            <w:tcW w:w="2720" w:type="pct"/>
          </w:tcPr>
          <w:p w14:paraId="050A99E1" w14:textId="77777777" w:rsidR="00DA7D91" w:rsidRPr="00B33F1C" w:rsidRDefault="00DA7D91" w:rsidP="00DA7D91">
            <w:pPr>
              <w:pStyle w:val="Tabletext0"/>
              <w:rPr>
                <w:rFonts w:ascii="Open Sans" w:hAnsi="Open Sans" w:cs="Open Sans"/>
                <w:sz w:val="18"/>
                <w:szCs w:val="18"/>
              </w:rPr>
            </w:pPr>
            <w:r w:rsidRPr="00B33F1C">
              <w:rPr>
                <w:rFonts w:ascii="Open Sans" w:hAnsi="Open Sans" w:cs="Open Sans"/>
                <w:sz w:val="18"/>
                <w:szCs w:val="18"/>
              </w:rPr>
              <w:t>Particulars of non</w:t>
            </w:r>
            <w:r w:rsidRPr="00B33F1C">
              <w:rPr>
                <w:rFonts w:ascii="Open Sans" w:hAnsi="Open Sans" w:cs="Open Sans"/>
                <w:sz w:val="18"/>
                <w:szCs w:val="18"/>
              </w:rPr>
              <w:noBreakHyphen/>
              <w:t>compliance with:</w:t>
            </w:r>
          </w:p>
          <w:p w14:paraId="02BE046A" w14:textId="77777777" w:rsidR="00DA7D91" w:rsidRPr="00B33F1C" w:rsidRDefault="00DA7D91" w:rsidP="00DA7D91">
            <w:pPr>
              <w:pStyle w:val="Tablea"/>
              <w:rPr>
                <w:rFonts w:ascii="Open Sans" w:hAnsi="Open Sans" w:cs="Open Sans"/>
                <w:sz w:val="18"/>
                <w:szCs w:val="18"/>
              </w:rPr>
            </w:pPr>
            <w:r w:rsidRPr="00B33F1C">
              <w:rPr>
                <w:rFonts w:ascii="Open Sans" w:hAnsi="Open Sans" w:cs="Open Sans"/>
                <w:sz w:val="18"/>
                <w:szCs w:val="18"/>
              </w:rPr>
              <w:t>(a) a direction given to the entity by the Minister under an Act or instrument during the reporting period; or</w:t>
            </w:r>
          </w:p>
          <w:p w14:paraId="4EBC0869" w14:textId="77777777" w:rsidR="00DA7D91" w:rsidRPr="00B33F1C" w:rsidRDefault="00DA7D91" w:rsidP="00DA7D91">
            <w:pPr>
              <w:pStyle w:val="Tablea"/>
              <w:rPr>
                <w:rFonts w:ascii="Open Sans" w:hAnsi="Open Sans" w:cs="Open Sans"/>
                <w:sz w:val="18"/>
                <w:szCs w:val="18"/>
              </w:rPr>
            </w:pPr>
            <w:r w:rsidRPr="00B33F1C">
              <w:rPr>
                <w:rFonts w:ascii="Open Sans" w:hAnsi="Open Sans" w:cs="Open Sans"/>
                <w:sz w:val="18"/>
                <w:szCs w:val="18"/>
              </w:rPr>
              <w:t>(b) a government policy order that applied in relation to the entity during the reporting period under section 22 of the Act</w:t>
            </w:r>
          </w:p>
        </w:tc>
        <w:tc>
          <w:tcPr>
            <w:tcW w:w="813" w:type="pct"/>
          </w:tcPr>
          <w:p w14:paraId="1E9B7CF0" w14:textId="77777777" w:rsidR="00DA7D91" w:rsidRPr="00B33F1C" w:rsidRDefault="00DA7D91" w:rsidP="00DA7D91">
            <w:pPr>
              <w:pStyle w:val="Tabletext0"/>
              <w:rPr>
                <w:rFonts w:ascii="Open Sans" w:hAnsi="Open Sans" w:cs="Open Sans"/>
                <w:sz w:val="18"/>
                <w:szCs w:val="18"/>
              </w:rPr>
            </w:pPr>
            <w:r w:rsidRPr="00B33F1C">
              <w:rPr>
                <w:rFonts w:ascii="Open Sans" w:hAnsi="Open Sans" w:cs="Open Sans"/>
                <w:sz w:val="18"/>
                <w:szCs w:val="18"/>
              </w:rPr>
              <w:t>If applicable, mandatory</w:t>
            </w:r>
          </w:p>
        </w:tc>
      </w:tr>
      <w:tr w:rsidR="00DA7D91" w:rsidRPr="00B33F1C" w14:paraId="5ACACFF8" w14:textId="77777777" w:rsidTr="00B33F1C">
        <w:trPr>
          <w:cantSplit/>
          <w:trHeight w:val="50"/>
        </w:trPr>
        <w:tc>
          <w:tcPr>
            <w:tcW w:w="681" w:type="pct"/>
          </w:tcPr>
          <w:p w14:paraId="108A3190" w14:textId="77777777" w:rsidR="00DA7D91" w:rsidRPr="00B33F1C" w:rsidRDefault="00DA7D91" w:rsidP="00DA7D91">
            <w:pPr>
              <w:pStyle w:val="Tabletext0"/>
              <w:rPr>
                <w:rFonts w:ascii="Open Sans" w:hAnsi="Open Sans" w:cs="Open Sans"/>
                <w:sz w:val="18"/>
                <w:szCs w:val="18"/>
              </w:rPr>
            </w:pPr>
            <w:r w:rsidRPr="00B33F1C">
              <w:rPr>
                <w:rFonts w:ascii="Open Sans" w:hAnsi="Open Sans" w:cs="Open Sans"/>
                <w:sz w:val="18"/>
                <w:szCs w:val="18"/>
              </w:rPr>
              <w:t>17BE(g)</w:t>
            </w:r>
          </w:p>
        </w:tc>
        <w:tc>
          <w:tcPr>
            <w:tcW w:w="785" w:type="pct"/>
          </w:tcPr>
          <w:p w14:paraId="209C2B1E" w14:textId="0BEC1A38" w:rsidR="00DA7D91" w:rsidRPr="00B33F1C" w:rsidRDefault="00DA7D91" w:rsidP="00DA7D91">
            <w:pPr>
              <w:pStyle w:val="Tabletext0"/>
              <w:rPr>
                <w:rFonts w:ascii="Open Sans" w:hAnsi="Open Sans" w:cs="Open Sans"/>
                <w:sz w:val="18"/>
                <w:szCs w:val="18"/>
              </w:rPr>
            </w:pPr>
            <w:r w:rsidRPr="00B33F1C">
              <w:rPr>
                <w:rFonts w:ascii="Open Sans" w:hAnsi="Open Sans" w:cs="Open Sans"/>
                <w:sz w:val="18"/>
                <w:szCs w:val="18"/>
              </w:rPr>
              <w:t>23–101</w:t>
            </w:r>
          </w:p>
        </w:tc>
        <w:tc>
          <w:tcPr>
            <w:tcW w:w="2720" w:type="pct"/>
          </w:tcPr>
          <w:p w14:paraId="222EF485" w14:textId="77777777" w:rsidR="00DA7D91" w:rsidRPr="00B33F1C" w:rsidRDefault="00DA7D91" w:rsidP="00DA7D91">
            <w:pPr>
              <w:pStyle w:val="Tabletext0"/>
              <w:rPr>
                <w:rFonts w:ascii="Open Sans" w:hAnsi="Open Sans" w:cs="Open Sans"/>
                <w:sz w:val="18"/>
                <w:szCs w:val="18"/>
              </w:rPr>
            </w:pPr>
            <w:r w:rsidRPr="00B33F1C">
              <w:rPr>
                <w:rFonts w:ascii="Open Sans" w:hAnsi="Open Sans" w:cs="Open Sans"/>
                <w:sz w:val="18"/>
                <w:szCs w:val="18"/>
              </w:rPr>
              <w:t>Annual performance statements in accordance with paragraph 39(1)(b) of the Act and section 16F of the rule</w:t>
            </w:r>
          </w:p>
        </w:tc>
        <w:tc>
          <w:tcPr>
            <w:tcW w:w="813" w:type="pct"/>
          </w:tcPr>
          <w:p w14:paraId="7E6744E4" w14:textId="77777777" w:rsidR="00DA7D91" w:rsidRPr="00B33F1C" w:rsidRDefault="00DA7D91" w:rsidP="00DA7D91">
            <w:pPr>
              <w:pStyle w:val="Tabletext0"/>
              <w:rPr>
                <w:rFonts w:ascii="Open Sans" w:hAnsi="Open Sans" w:cs="Open Sans"/>
                <w:sz w:val="18"/>
                <w:szCs w:val="18"/>
              </w:rPr>
            </w:pPr>
            <w:r w:rsidRPr="00B33F1C">
              <w:rPr>
                <w:rFonts w:ascii="Open Sans" w:hAnsi="Open Sans" w:cs="Open Sans"/>
                <w:sz w:val="18"/>
                <w:szCs w:val="18"/>
              </w:rPr>
              <w:t>Mandatory</w:t>
            </w:r>
          </w:p>
        </w:tc>
      </w:tr>
      <w:tr w:rsidR="00DA7D91" w:rsidRPr="00B33F1C" w14:paraId="3B5D75F4" w14:textId="77777777" w:rsidTr="00B33F1C">
        <w:trPr>
          <w:cantSplit/>
          <w:trHeight w:val="50"/>
        </w:trPr>
        <w:tc>
          <w:tcPr>
            <w:tcW w:w="681" w:type="pct"/>
          </w:tcPr>
          <w:p w14:paraId="319941B9" w14:textId="77777777" w:rsidR="00DA7D91" w:rsidRPr="00B33F1C" w:rsidRDefault="00DA7D91" w:rsidP="00DA7D91">
            <w:pPr>
              <w:pStyle w:val="Tabletext0"/>
              <w:rPr>
                <w:rFonts w:ascii="Open Sans" w:hAnsi="Open Sans" w:cs="Open Sans"/>
                <w:sz w:val="18"/>
                <w:szCs w:val="18"/>
              </w:rPr>
            </w:pPr>
            <w:r w:rsidRPr="00B33F1C">
              <w:rPr>
                <w:rFonts w:ascii="Open Sans" w:hAnsi="Open Sans" w:cs="Open Sans"/>
                <w:sz w:val="18"/>
                <w:szCs w:val="18"/>
              </w:rPr>
              <w:t>17BE(h), 17BE(i)</w:t>
            </w:r>
          </w:p>
        </w:tc>
        <w:tc>
          <w:tcPr>
            <w:tcW w:w="785" w:type="pct"/>
          </w:tcPr>
          <w:p w14:paraId="5F7B2DDF" w14:textId="254AC988" w:rsidR="00DA7D91" w:rsidRPr="00B33F1C" w:rsidRDefault="00DA7D91" w:rsidP="00DA7D91">
            <w:pPr>
              <w:pStyle w:val="Tabletext0"/>
              <w:rPr>
                <w:rFonts w:ascii="Open Sans" w:hAnsi="Open Sans" w:cs="Open Sans"/>
                <w:sz w:val="18"/>
                <w:szCs w:val="18"/>
              </w:rPr>
            </w:pPr>
            <w:r w:rsidRPr="00B33F1C">
              <w:rPr>
                <w:rFonts w:ascii="Open Sans" w:hAnsi="Open Sans" w:cs="Open Sans"/>
                <w:sz w:val="18"/>
                <w:szCs w:val="18"/>
              </w:rPr>
              <w:t>NA</w:t>
            </w:r>
          </w:p>
        </w:tc>
        <w:tc>
          <w:tcPr>
            <w:tcW w:w="2720" w:type="pct"/>
          </w:tcPr>
          <w:p w14:paraId="139BB1C9" w14:textId="77777777" w:rsidR="00DA7D91" w:rsidRPr="00B33F1C" w:rsidRDefault="00DA7D91" w:rsidP="00DA7D91">
            <w:pPr>
              <w:pStyle w:val="Tabletext0"/>
              <w:rPr>
                <w:rFonts w:ascii="Open Sans" w:hAnsi="Open Sans" w:cs="Open Sans"/>
                <w:sz w:val="18"/>
                <w:szCs w:val="18"/>
              </w:rPr>
            </w:pPr>
            <w:r w:rsidRPr="00B33F1C">
              <w:rPr>
                <w:rFonts w:ascii="Open Sans" w:hAnsi="Open Sans" w:cs="Open Sans"/>
                <w:sz w:val="18"/>
                <w:szCs w:val="18"/>
              </w:rPr>
              <w:t>A statement of significant issues reported to the Minister under paragraph 19(1)(e) of the Act that relates to non</w:t>
            </w:r>
            <w:r w:rsidRPr="00B33F1C">
              <w:rPr>
                <w:rFonts w:ascii="Open Sans" w:hAnsi="Open Sans" w:cs="Open Sans"/>
                <w:sz w:val="18"/>
                <w:szCs w:val="18"/>
              </w:rPr>
              <w:noBreakHyphen/>
              <w:t>compliance with finance law and action taken to remedy non</w:t>
            </w:r>
            <w:r w:rsidRPr="00B33F1C">
              <w:rPr>
                <w:rFonts w:ascii="Open Sans" w:hAnsi="Open Sans" w:cs="Open Sans"/>
                <w:sz w:val="18"/>
                <w:szCs w:val="18"/>
              </w:rPr>
              <w:noBreakHyphen/>
              <w:t>compliance</w:t>
            </w:r>
          </w:p>
        </w:tc>
        <w:tc>
          <w:tcPr>
            <w:tcW w:w="813" w:type="pct"/>
          </w:tcPr>
          <w:p w14:paraId="57002377" w14:textId="77777777" w:rsidR="00DA7D91" w:rsidRPr="00B33F1C" w:rsidRDefault="00DA7D91" w:rsidP="00DA7D91">
            <w:pPr>
              <w:pStyle w:val="Tabletext0"/>
              <w:rPr>
                <w:rFonts w:ascii="Open Sans" w:hAnsi="Open Sans" w:cs="Open Sans"/>
                <w:sz w:val="18"/>
                <w:szCs w:val="18"/>
              </w:rPr>
            </w:pPr>
            <w:r w:rsidRPr="00B33F1C">
              <w:rPr>
                <w:rFonts w:ascii="Open Sans" w:hAnsi="Open Sans" w:cs="Open Sans"/>
                <w:sz w:val="18"/>
                <w:szCs w:val="18"/>
              </w:rPr>
              <w:t>If applicable, mandatory</w:t>
            </w:r>
          </w:p>
        </w:tc>
      </w:tr>
      <w:tr w:rsidR="00DA7D91" w:rsidRPr="00B33F1C" w14:paraId="50B413D5" w14:textId="77777777" w:rsidTr="00B33F1C">
        <w:trPr>
          <w:cantSplit/>
          <w:trHeight w:val="50"/>
        </w:trPr>
        <w:tc>
          <w:tcPr>
            <w:tcW w:w="681" w:type="pct"/>
          </w:tcPr>
          <w:p w14:paraId="0B82F6CC" w14:textId="77777777" w:rsidR="00DA7D91" w:rsidRPr="00B33F1C" w:rsidRDefault="00DA7D91" w:rsidP="00DA7D91">
            <w:pPr>
              <w:pStyle w:val="Tabletext0"/>
              <w:rPr>
                <w:rFonts w:ascii="Open Sans" w:hAnsi="Open Sans" w:cs="Open Sans"/>
                <w:sz w:val="18"/>
                <w:szCs w:val="18"/>
              </w:rPr>
            </w:pPr>
            <w:r w:rsidRPr="00B33F1C">
              <w:rPr>
                <w:rFonts w:ascii="Open Sans" w:hAnsi="Open Sans" w:cs="Open Sans"/>
                <w:sz w:val="18"/>
                <w:szCs w:val="18"/>
              </w:rPr>
              <w:t>17BE(j)</w:t>
            </w:r>
          </w:p>
        </w:tc>
        <w:tc>
          <w:tcPr>
            <w:tcW w:w="785" w:type="pct"/>
          </w:tcPr>
          <w:p w14:paraId="3A42ABD4" w14:textId="57052538" w:rsidR="00DA7D91" w:rsidRPr="00B33F1C" w:rsidRDefault="00DA7D91" w:rsidP="00DA7D91">
            <w:pPr>
              <w:pStyle w:val="Tabletext0"/>
              <w:rPr>
                <w:rFonts w:ascii="Open Sans" w:hAnsi="Open Sans" w:cs="Open Sans"/>
                <w:sz w:val="18"/>
                <w:szCs w:val="18"/>
              </w:rPr>
            </w:pPr>
            <w:r w:rsidRPr="00B33F1C">
              <w:rPr>
                <w:rFonts w:ascii="Open Sans" w:hAnsi="Open Sans" w:cs="Open Sans"/>
                <w:sz w:val="18"/>
                <w:szCs w:val="18"/>
              </w:rPr>
              <w:t>6</w:t>
            </w:r>
          </w:p>
        </w:tc>
        <w:tc>
          <w:tcPr>
            <w:tcW w:w="2720" w:type="pct"/>
          </w:tcPr>
          <w:p w14:paraId="2AC6B4F1" w14:textId="77777777" w:rsidR="00DA7D91" w:rsidRPr="00B33F1C" w:rsidRDefault="00DA7D91" w:rsidP="00DA7D91">
            <w:pPr>
              <w:pStyle w:val="Tabletext0"/>
              <w:rPr>
                <w:rFonts w:ascii="Open Sans" w:hAnsi="Open Sans" w:cs="Open Sans"/>
                <w:sz w:val="18"/>
                <w:szCs w:val="18"/>
              </w:rPr>
            </w:pPr>
            <w:r w:rsidRPr="00B33F1C">
              <w:rPr>
                <w:rFonts w:ascii="Open Sans" w:hAnsi="Open Sans" w:cs="Open Sans"/>
                <w:sz w:val="18"/>
                <w:szCs w:val="18"/>
              </w:rPr>
              <w:t>Information on the accountable authority, or each member of the accountable authority, of the entity during the reporting period</w:t>
            </w:r>
          </w:p>
        </w:tc>
        <w:tc>
          <w:tcPr>
            <w:tcW w:w="813" w:type="pct"/>
          </w:tcPr>
          <w:p w14:paraId="24183B9F" w14:textId="77777777" w:rsidR="00DA7D91" w:rsidRPr="00B33F1C" w:rsidRDefault="00DA7D91" w:rsidP="00DA7D91">
            <w:pPr>
              <w:pStyle w:val="Tabletext0"/>
              <w:rPr>
                <w:rFonts w:ascii="Open Sans" w:hAnsi="Open Sans" w:cs="Open Sans"/>
                <w:sz w:val="18"/>
                <w:szCs w:val="18"/>
              </w:rPr>
            </w:pPr>
            <w:r w:rsidRPr="00B33F1C">
              <w:rPr>
                <w:rFonts w:ascii="Open Sans" w:hAnsi="Open Sans" w:cs="Open Sans"/>
                <w:sz w:val="18"/>
                <w:szCs w:val="18"/>
              </w:rPr>
              <w:t>Mandatory</w:t>
            </w:r>
          </w:p>
        </w:tc>
      </w:tr>
      <w:tr w:rsidR="00DA7D91" w:rsidRPr="00B33F1C" w14:paraId="4D0AF385" w14:textId="77777777" w:rsidTr="00B33F1C">
        <w:trPr>
          <w:cantSplit/>
          <w:trHeight w:val="50"/>
        </w:trPr>
        <w:tc>
          <w:tcPr>
            <w:tcW w:w="681" w:type="pct"/>
          </w:tcPr>
          <w:p w14:paraId="2769C0C0" w14:textId="77777777" w:rsidR="00DA7D91" w:rsidRPr="00B33F1C" w:rsidRDefault="00DA7D91" w:rsidP="00DA7D91">
            <w:pPr>
              <w:pStyle w:val="Tabletext0"/>
              <w:rPr>
                <w:rFonts w:ascii="Open Sans" w:hAnsi="Open Sans" w:cs="Open Sans"/>
                <w:sz w:val="18"/>
                <w:szCs w:val="18"/>
              </w:rPr>
            </w:pPr>
            <w:r w:rsidRPr="00B33F1C">
              <w:rPr>
                <w:rFonts w:ascii="Open Sans" w:hAnsi="Open Sans" w:cs="Open Sans"/>
                <w:sz w:val="18"/>
                <w:szCs w:val="18"/>
              </w:rPr>
              <w:t>17BE(k)</w:t>
            </w:r>
          </w:p>
        </w:tc>
        <w:tc>
          <w:tcPr>
            <w:tcW w:w="785" w:type="pct"/>
          </w:tcPr>
          <w:p w14:paraId="1F144E95" w14:textId="5212BE7D" w:rsidR="00DA7D91" w:rsidRPr="00B33F1C" w:rsidRDefault="00DA7D91" w:rsidP="00DA7D91">
            <w:pPr>
              <w:pStyle w:val="Tabletext0"/>
              <w:rPr>
                <w:rFonts w:ascii="Open Sans" w:hAnsi="Open Sans" w:cs="Open Sans"/>
                <w:sz w:val="18"/>
                <w:szCs w:val="18"/>
              </w:rPr>
            </w:pPr>
            <w:r w:rsidRPr="00B33F1C">
              <w:rPr>
                <w:rFonts w:ascii="Open Sans" w:hAnsi="Open Sans" w:cs="Open Sans"/>
                <w:sz w:val="18"/>
                <w:szCs w:val="18"/>
              </w:rPr>
              <w:t>9</w:t>
            </w:r>
          </w:p>
        </w:tc>
        <w:tc>
          <w:tcPr>
            <w:tcW w:w="2720" w:type="pct"/>
          </w:tcPr>
          <w:p w14:paraId="691772E2" w14:textId="77777777" w:rsidR="00DA7D91" w:rsidRPr="00B33F1C" w:rsidRDefault="00DA7D91" w:rsidP="00DA7D91">
            <w:pPr>
              <w:pStyle w:val="Tabletext0"/>
              <w:rPr>
                <w:rFonts w:ascii="Open Sans" w:hAnsi="Open Sans" w:cs="Open Sans"/>
                <w:sz w:val="18"/>
                <w:szCs w:val="18"/>
              </w:rPr>
            </w:pPr>
            <w:r w:rsidRPr="00B33F1C">
              <w:rPr>
                <w:rFonts w:ascii="Open Sans" w:hAnsi="Open Sans" w:cs="Open Sans"/>
                <w:sz w:val="18"/>
                <w:szCs w:val="18"/>
              </w:rPr>
              <w:t>Outline of the organisational structure of the entity (including any subsidiaries of the entity)</w:t>
            </w:r>
          </w:p>
        </w:tc>
        <w:tc>
          <w:tcPr>
            <w:tcW w:w="813" w:type="pct"/>
          </w:tcPr>
          <w:p w14:paraId="439F3041" w14:textId="77777777" w:rsidR="00DA7D91" w:rsidRPr="00B33F1C" w:rsidRDefault="00DA7D91" w:rsidP="00DA7D91">
            <w:pPr>
              <w:pStyle w:val="Tabletext0"/>
              <w:rPr>
                <w:rFonts w:ascii="Open Sans" w:hAnsi="Open Sans" w:cs="Open Sans"/>
                <w:sz w:val="18"/>
                <w:szCs w:val="18"/>
              </w:rPr>
            </w:pPr>
            <w:r w:rsidRPr="00B33F1C">
              <w:rPr>
                <w:rFonts w:ascii="Open Sans" w:hAnsi="Open Sans" w:cs="Open Sans"/>
                <w:sz w:val="18"/>
                <w:szCs w:val="18"/>
              </w:rPr>
              <w:t>Mandatory</w:t>
            </w:r>
          </w:p>
        </w:tc>
      </w:tr>
      <w:tr w:rsidR="00DA7D91" w:rsidRPr="00B33F1C" w14:paraId="538761DB" w14:textId="77777777" w:rsidTr="00B33F1C">
        <w:trPr>
          <w:cantSplit/>
          <w:trHeight w:val="50"/>
        </w:trPr>
        <w:tc>
          <w:tcPr>
            <w:tcW w:w="681" w:type="pct"/>
          </w:tcPr>
          <w:p w14:paraId="382D2137" w14:textId="77777777" w:rsidR="00DA7D91" w:rsidRPr="00B33F1C" w:rsidRDefault="00DA7D91" w:rsidP="00DA7D91">
            <w:pPr>
              <w:pStyle w:val="Tabletext0"/>
              <w:rPr>
                <w:rFonts w:ascii="Open Sans" w:hAnsi="Open Sans" w:cs="Open Sans"/>
                <w:sz w:val="18"/>
                <w:szCs w:val="18"/>
              </w:rPr>
            </w:pPr>
            <w:r w:rsidRPr="00B33F1C">
              <w:rPr>
                <w:rFonts w:ascii="Open Sans" w:hAnsi="Open Sans" w:cs="Open Sans"/>
                <w:sz w:val="18"/>
                <w:szCs w:val="18"/>
              </w:rPr>
              <w:t>17BE(ka)</w:t>
            </w:r>
          </w:p>
        </w:tc>
        <w:tc>
          <w:tcPr>
            <w:tcW w:w="785" w:type="pct"/>
          </w:tcPr>
          <w:p w14:paraId="36600409" w14:textId="3003A867" w:rsidR="00DA7D91" w:rsidRPr="00B33F1C" w:rsidRDefault="00DA7D91" w:rsidP="00DA7D91">
            <w:pPr>
              <w:pStyle w:val="Tabletext0"/>
              <w:rPr>
                <w:rFonts w:ascii="Open Sans" w:hAnsi="Open Sans" w:cs="Open Sans"/>
                <w:sz w:val="18"/>
                <w:szCs w:val="18"/>
              </w:rPr>
            </w:pPr>
            <w:r w:rsidRPr="00B33F1C">
              <w:rPr>
                <w:rFonts w:ascii="Open Sans" w:hAnsi="Open Sans" w:cs="Open Sans"/>
                <w:sz w:val="18"/>
                <w:szCs w:val="18"/>
              </w:rPr>
              <w:t>159</w:t>
            </w:r>
          </w:p>
        </w:tc>
        <w:tc>
          <w:tcPr>
            <w:tcW w:w="2720" w:type="pct"/>
          </w:tcPr>
          <w:p w14:paraId="1C87AAEF" w14:textId="77777777" w:rsidR="00DA7D91" w:rsidRPr="00B33F1C" w:rsidRDefault="00DA7D91" w:rsidP="00DA7D91">
            <w:pPr>
              <w:pStyle w:val="Tabletext0"/>
              <w:rPr>
                <w:rFonts w:ascii="Open Sans" w:hAnsi="Open Sans" w:cs="Open Sans"/>
                <w:sz w:val="18"/>
                <w:szCs w:val="18"/>
              </w:rPr>
            </w:pPr>
            <w:r w:rsidRPr="00B33F1C">
              <w:rPr>
                <w:rFonts w:ascii="Open Sans" w:hAnsi="Open Sans" w:cs="Open Sans"/>
                <w:sz w:val="18"/>
                <w:szCs w:val="18"/>
              </w:rPr>
              <w:t>Statistics on the entity’s employees on an ongoing and non</w:t>
            </w:r>
            <w:r w:rsidRPr="00B33F1C">
              <w:rPr>
                <w:rFonts w:ascii="Open Sans" w:hAnsi="Open Sans" w:cs="Open Sans"/>
                <w:sz w:val="18"/>
                <w:szCs w:val="18"/>
              </w:rPr>
              <w:noBreakHyphen/>
              <w:t>ongoing basis, including the following:</w:t>
            </w:r>
          </w:p>
          <w:p w14:paraId="1BB54840" w14:textId="77777777" w:rsidR="00DA7D91" w:rsidRPr="00B33F1C" w:rsidRDefault="00DA7D91" w:rsidP="00DA7D91">
            <w:pPr>
              <w:pStyle w:val="Tablea"/>
              <w:rPr>
                <w:rFonts w:ascii="Open Sans" w:hAnsi="Open Sans" w:cs="Open Sans"/>
                <w:sz w:val="18"/>
                <w:szCs w:val="18"/>
              </w:rPr>
            </w:pPr>
            <w:r w:rsidRPr="00B33F1C">
              <w:rPr>
                <w:rFonts w:ascii="Open Sans" w:hAnsi="Open Sans" w:cs="Open Sans"/>
                <w:sz w:val="18"/>
                <w:szCs w:val="18"/>
              </w:rPr>
              <w:t>(a) statistics on full</w:t>
            </w:r>
            <w:r w:rsidRPr="00B33F1C">
              <w:rPr>
                <w:rFonts w:ascii="Open Sans" w:hAnsi="Open Sans" w:cs="Open Sans"/>
                <w:sz w:val="18"/>
                <w:szCs w:val="18"/>
              </w:rPr>
              <w:noBreakHyphen/>
              <w:t>time employees;</w:t>
            </w:r>
          </w:p>
          <w:p w14:paraId="14A18649" w14:textId="77777777" w:rsidR="00DA7D91" w:rsidRPr="00B33F1C" w:rsidRDefault="00DA7D91" w:rsidP="00DA7D91">
            <w:pPr>
              <w:pStyle w:val="Tablea"/>
              <w:rPr>
                <w:rFonts w:ascii="Open Sans" w:hAnsi="Open Sans" w:cs="Open Sans"/>
                <w:sz w:val="18"/>
                <w:szCs w:val="18"/>
              </w:rPr>
            </w:pPr>
            <w:r w:rsidRPr="00B33F1C">
              <w:rPr>
                <w:rFonts w:ascii="Open Sans" w:hAnsi="Open Sans" w:cs="Open Sans"/>
                <w:sz w:val="18"/>
                <w:szCs w:val="18"/>
              </w:rPr>
              <w:t>(b) statistics on part</w:t>
            </w:r>
            <w:r w:rsidRPr="00B33F1C">
              <w:rPr>
                <w:rFonts w:ascii="Open Sans" w:hAnsi="Open Sans" w:cs="Open Sans"/>
                <w:sz w:val="18"/>
                <w:szCs w:val="18"/>
              </w:rPr>
              <w:noBreakHyphen/>
              <w:t>time employees;</w:t>
            </w:r>
          </w:p>
          <w:p w14:paraId="13A9597E" w14:textId="77777777" w:rsidR="00DA7D91" w:rsidRPr="00B33F1C" w:rsidRDefault="00DA7D91" w:rsidP="00DA7D91">
            <w:pPr>
              <w:pStyle w:val="Tablea"/>
              <w:rPr>
                <w:rFonts w:ascii="Open Sans" w:hAnsi="Open Sans" w:cs="Open Sans"/>
                <w:sz w:val="18"/>
                <w:szCs w:val="18"/>
              </w:rPr>
            </w:pPr>
            <w:r w:rsidRPr="00B33F1C">
              <w:rPr>
                <w:rFonts w:ascii="Open Sans" w:hAnsi="Open Sans" w:cs="Open Sans"/>
                <w:sz w:val="18"/>
                <w:szCs w:val="18"/>
              </w:rPr>
              <w:t>(c) statistics on gender;</w:t>
            </w:r>
          </w:p>
          <w:p w14:paraId="62DAE860" w14:textId="77777777" w:rsidR="00DA7D91" w:rsidRPr="00B33F1C" w:rsidRDefault="00DA7D91" w:rsidP="00DA7D91">
            <w:pPr>
              <w:pStyle w:val="Tablea"/>
              <w:rPr>
                <w:rFonts w:ascii="Open Sans" w:hAnsi="Open Sans" w:cs="Open Sans"/>
                <w:sz w:val="18"/>
                <w:szCs w:val="18"/>
              </w:rPr>
            </w:pPr>
            <w:r w:rsidRPr="00B33F1C">
              <w:rPr>
                <w:rFonts w:ascii="Open Sans" w:hAnsi="Open Sans" w:cs="Open Sans"/>
                <w:sz w:val="18"/>
                <w:szCs w:val="18"/>
              </w:rPr>
              <w:t>(d) statistics on staff location</w:t>
            </w:r>
          </w:p>
        </w:tc>
        <w:tc>
          <w:tcPr>
            <w:tcW w:w="813" w:type="pct"/>
          </w:tcPr>
          <w:p w14:paraId="03118E29" w14:textId="77777777" w:rsidR="00DA7D91" w:rsidRPr="00B33F1C" w:rsidRDefault="00DA7D91" w:rsidP="00DA7D91">
            <w:pPr>
              <w:pStyle w:val="Tabletext0"/>
              <w:rPr>
                <w:rFonts w:ascii="Open Sans" w:hAnsi="Open Sans" w:cs="Open Sans"/>
                <w:sz w:val="18"/>
                <w:szCs w:val="18"/>
              </w:rPr>
            </w:pPr>
            <w:r w:rsidRPr="00B33F1C">
              <w:rPr>
                <w:rFonts w:ascii="Open Sans" w:hAnsi="Open Sans" w:cs="Open Sans"/>
                <w:sz w:val="18"/>
                <w:szCs w:val="18"/>
              </w:rPr>
              <w:t>Mandatory</w:t>
            </w:r>
          </w:p>
        </w:tc>
      </w:tr>
      <w:tr w:rsidR="006F34AC" w:rsidRPr="00B33F1C" w14:paraId="042B6FD5" w14:textId="77777777" w:rsidTr="00B33F1C">
        <w:trPr>
          <w:cantSplit/>
          <w:trHeight w:val="50"/>
        </w:trPr>
        <w:tc>
          <w:tcPr>
            <w:tcW w:w="681" w:type="pct"/>
          </w:tcPr>
          <w:p w14:paraId="0BC1F9C9" w14:textId="77777777" w:rsidR="006F34AC" w:rsidRPr="00B33F1C" w:rsidRDefault="006F34AC" w:rsidP="00B436B7">
            <w:pPr>
              <w:pStyle w:val="Tabletext0"/>
              <w:rPr>
                <w:rFonts w:ascii="Open Sans" w:hAnsi="Open Sans" w:cs="Open Sans"/>
                <w:sz w:val="18"/>
                <w:szCs w:val="18"/>
              </w:rPr>
            </w:pPr>
            <w:r w:rsidRPr="00B33F1C">
              <w:rPr>
                <w:rFonts w:ascii="Open Sans" w:hAnsi="Open Sans" w:cs="Open Sans"/>
                <w:sz w:val="18"/>
                <w:szCs w:val="18"/>
              </w:rPr>
              <w:t>17BE(l)</w:t>
            </w:r>
          </w:p>
        </w:tc>
        <w:tc>
          <w:tcPr>
            <w:tcW w:w="785" w:type="pct"/>
          </w:tcPr>
          <w:p w14:paraId="2B985BBA" w14:textId="77777777" w:rsidR="006F34AC" w:rsidRPr="00B33F1C" w:rsidRDefault="006F34AC" w:rsidP="00B436B7">
            <w:pPr>
              <w:pStyle w:val="Tabletext0"/>
              <w:rPr>
                <w:rFonts w:ascii="Open Sans" w:hAnsi="Open Sans" w:cs="Open Sans"/>
                <w:sz w:val="18"/>
                <w:szCs w:val="18"/>
              </w:rPr>
            </w:pPr>
            <w:r w:rsidRPr="00B33F1C">
              <w:rPr>
                <w:rFonts w:ascii="Open Sans" w:hAnsi="Open Sans" w:cs="Open Sans"/>
                <w:sz w:val="18"/>
                <w:szCs w:val="18"/>
              </w:rPr>
              <w:t>13</w:t>
            </w:r>
          </w:p>
        </w:tc>
        <w:tc>
          <w:tcPr>
            <w:tcW w:w="2720" w:type="pct"/>
          </w:tcPr>
          <w:p w14:paraId="0F03C1E5" w14:textId="77777777" w:rsidR="006F34AC" w:rsidRPr="00B33F1C" w:rsidRDefault="006F34AC" w:rsidP="00B436B7">
            <w:pPr>
              <w:pStyle w:val="Tabletext0"/>
              <w:rPr>
                <w:rFonts w:ascii="Open Sans" w:hAnsi="Open Sans" w:cs="Open Sans"/>
                <w:sz w:val="18"/>
                <w:szCs w:val="18"/>
              </w:rPr>
            </w:pPr>
            <w:r w:rsidRPr="00B33F1C">
              <w:rPr>
                <w:rFonts w:ascii="Open Sans" w:hAnsi="Open Sans" w:cs="Open Sans"/>
                <w:sz w:val="18"/>
                <w:szCs w:val="18"/>
              </w:rPr>
              <w:t>Outline of the location (whether or not in Australia) of major activities or facilities of the entity</w:t>
            </w:r>
          </w:p>
        </w:tc>
        <w:tc>
          <w:tcPr>
            <w:tcW w:w="813" w:type="pct"/>
          </w:tcPr>
          <w:p w14:paraId="1E322112" w14:textId="77777777" w:rsidR="006F34AC" w:rsidRPr="00B33F1C" w:rsidRDefault="006F34AC" w:rsidP="00B436B7">
            <w:pPr>
              <w:pStyle w:val="Tabletext0"/>
              <w:rPr>
                <w:rFonts w:ascii="Open Sans" w:hAnsi="Open Sans" w:cs="Open Sans"/>
                <w:sz w:val="18"/>
                <w:szCs w:val="18"/>
              </w:rPr>
            </w:pPr>
            <w:r w:rsidRPr="00B33F1C">
              <w:rPr>
                <w:rFonts w:ascii="Open Sans" w:hAnsi="Open Sans" w:cs="Open Sans"/>
                <w:sz w:val="18"/>
                <w:szCs w:val="18"/>
              </w:rPr>
              <w:t>Mandatory</w:t>
            </w:r>
          </w:p>
        </w:tc>
      </w:tr>
      <w:tr w:rsidR="006F34AC" w:rsidRPr="00B33F1C" w14:paraId="434440B6" w14:textId="77777777" w:rsidTr="00B33F1C">
        <w:trPr>
          <w:cantSplit/>
          <w:trHeight w:val="50"/>
        </w:trPr>
        <w:tc>
          <w:tcPr>
            <w:tcW w:w="681" w:type="pct"/>
          </w:tcPr>
          <w:p w14:paraId="116DEC03" w14:textId="77777777" w:rsidR="006F34AC" w:rsidRPr="00B33F1C" w:rsidRDefault="006F34AC" w:rsidP="00B436B7">
            <w:pPr>
              <w:pStyle w:val="Tabletext0"/>
              <w:rPr>
                <w:rFonts w:ascii="Open Sans" w:hAnsi="Open Sans" w:cs="Open Sans"/>
                <w:sz w:val="18"/>
                <w:szCs w:val="18"/>
              </w:rPr>
            </w:pPr>
            <w:r w:rsidRPr="00B33F1C">
              <w:rPr>
                <w:rFonts w:ascii="Open Sans" w:hAnsi="Open Sans" w:cs="Open Sans"/>
                <w:sz w:val="18"/>
                <w:szCs w:val="18"/>
              </w:rPr>
              <w:t>17BE(m)</w:t>
            </w:r>
          </w:p>
        </w:tc>
        <w:tc>
          <w:tcPr>
            <w:tcW w:w="785" w:type="pct"/>
          </w:tcPr>
          <w:p w14:paraId="4103FA51" w14:textId="77777777" w:rsidR="006F34AC" w:rsidRPr="00B33F1C" w:rsidRDefault="006F34AC" w:rsidP="00B436B7">
            <w:pPr>
              <w:pStyle w:val="Tabletext0"/>
              <w:rPr>
                <w:rFonts w:ascii="Open Sans" w:hAnsi="Open Sans" w:cs="Open Sans"/>
                <w:sz w:val="18"/>
                <w:szCs w:val="18"/>
              </w:rPr>
            </w:pPr>
            <w:r w:rsidRPr="00B33F1C">
              <w:rPr>
                <w:rFonts w:ascii="Open Sans" w:hAnsi="Open Sans" w:cs="Open Sans"/>
                <w:sz w:val="18"/>
                <w:szCs w:val="18"/>
              </w:rPr>
              <w:t>14</w:t>
            </w:r>
          </w:p>
        </w:tc>
        <w:tc>
          <w:tcPr>
            <w:tcW w:w="2720" w:type="pct"/>
          </w:tcPr>
          <w:p w14:paraId="50A6DD5A" w14:textId="77777777" w:rsidR="006F34AC" w:rsidRPr="00B33F1C" w:rsidRDefault="006F34AC" w:rsidP="00B436B7">
            <w:pPr>
              <w:pStyle w:val="Tabletext0"/>
              <w:rPr>
                <w:rFonts w:ascii="Open Sans" w:hAnsi="Open Sans" w:cs="Open Sans"/>
                <w:sz w:val="18"/>
                <w:szCs w:val="18"/>
              </w:rPr>
            </w:pPr>
            <w:r w:rsidRPr="00B33F1C">
              <w:rPr>
                <w:rFonts w:ascii="Open Sans" w:hAnsi="Open Sans" w:cs="Open Sans"/>
                <w:sz w:val="18"/>
                <w:szCs w:val="18"/>
              </w:rPr>
              <w:t>Information relating to the main corporate governance practices used by the entity during the reporting period</w:t>
            </w:r>
          </w:p>
        </w:tc>
        <w:tc>
          <w:tcPr>
            <w:tcW w:w="813" w:type="pct"/>
          </w:tcPr>
          <w:p w14:paraId="2C869D10" w14:textId="77777777" w:rsidR="006F34AC" w:rsidRPr="00B33F1C" w:rsidRDefault="006F34AC" w:rsidP="00B436B7">
            <w:pPr>
              <w:pStyle w:val="Tabletext0"/>
              <w:rPr>
                <w:rFonts w:ascii="Open Sans" w:hAnsi="Open Sans" w:cs="Open Sans"/>
                <w:sz w:val="18"/>
                <w:szCs w:val="18"/>
              </w:rPr>
            </w:pPr>
            <w:r w:rsidRPr="00B33F1C">
              <w:rPr>
                <w:rFonts w:ascii="Open Sans" w:hAnsi="Open Sans" w:cs="Open Sans"/>
                <w:sz w:val="18"/>
                <w:szCs w:val="18"/>
              </w:rPr>
              <w:t>Mandatory</w:t>
            </w:r>
          </w:p>
        </w:tc>
      </w:tr>
      <w:tr w:rsidR="006F34AC" w:rsidRPr="00B33F1C" w14:paraId="6EF81241" w14:textId="77777777" w:rsidTr="00B33F1C">
        <w:trPr>
          <w:cantSplit/>
          <w:trHeight w:val="50"/>
        </w:trPr>
        <w:tc>
          <w:tcPr>
            <w:tcW w:w="681" w:type="pct"/>
          </w:tcPr>
          <w:p w14:paraId="2C734E0D" w14:textId="77777777" w:rsidR="006F34AC" w:rsidRPr="00B33F1C" w:rsidRDefault="006F34AC" w:rsidP="00B436B7">
            <w:pPr>
              <w:pStyle w:val="Tabletext0"/>
              <w:rPr>
                <w:rFonts w:ascii="Open Sans" w:hAnsi="Open Sans" w:cs="Open Sans"/>
                <w:sz w:val="18"/>
                <w:szCs w:val="18"/>
              </w:rPr>
            </w:pPr>
            <w:r w:rsidRPr="00B33F1C">
              <w:rPr>
                <w:rFonts w:ascii="Open Sans" w:hAnsi="Open Sans" w:cs="Open Sans"/>
                <w:sz w:val="18"/>
                <w:szCs w:val="18"/>
              </w:rPr>
              <w:t>17BE(n), 17BE(o)</w:t>
            </w:r>
          </w:p>
        </w:tc>
        <w:tc>
          <w:tcPr>
            <w:tcW w:w="785" w:type="pct"/>
          </w:tcPr>
          <w:p w14:paraId="5E860A95" w14:textId="77777777" w:rsidR="006F34AC" w:rsidRPr="00B33F1C" w:rsidRDefault="006F34AC" w:rsidP="00B436B7">
            <w:pPr>
              <w:pStyle w:val="Tabletext0"/>
              <w:rPr>
                <w:rFonts w:ascii="Open Sans" w:hAnsi="Open Sans" w:cs="Open Sans"/>
                <w:sz w:val="18"/>
                <w:szCs w:val="18"/>
              </w:rPr>
            </w:pPr>
            <w:r w:rsidRPr="00B33F1C">
              <w:rPr>
                <w:rFonts w:ascii="Open Sans" w:hAnsi="Open Sans" w:cs="Open Sans"/>
                <w:sz w:val="18"/>
                <w:szCs w:val="18"/>
              </w:rPr>
              <w:t>NA</w:t>
            </w:r>
          </w:p>
        </w:tc>
        <w:tc>
          <w:tcPr>
            <w:tcW w:w="2720" w:type="pct"/>
          </w:tcPr>
          <w:p w14:paraId="5750E95E" w14:textId="77777777" w:rsidR="006F34AC" w:rsidRPr="00B33F1C" w:rsidRDefault="006F34AC" w:rsidP="00B436B7">
            <w:pPr>
              <w:pStyle w:val="Tabletext0"/>
              <w:rPr>
                <w:rFonts w:ascii="Open Sans" w:hAnsi="Open Sans" w:cs="Open Sans"/>
                <w:sz w:val="18"/>
                <w:szCs w:val="18"/>
              </w:rPr>
            </w:pPr>
            <w:r w:rsidRPr="00B33F1C">
              <w:rPr>
                <w:rFonts w:ascii="Open Sans" w:hAnsi="Open Sans" w:cs="Open Sans"/>
                <w:sz w:val="18"/>
                <w:szCs w:val="18"/>
              </w:rPr>
              <w:t>For transactions with a related Commonwealth entity or related company where the value of the transaction, or if there is more than one transaction, the aggregate of those transactions, is more than $10,000 (inclusive of GST):</w:t>
            </w:r>
          </w:p>
          <w:p w14:paraId="5615A2EC" w14:textId="77777777" w:rsidR="006F34AC" w:rsidRPr="00B33F1C" w:rsidRDefault="006F34AC" w:rsidP="00B436B7">
            <w:pPr>
              <w:pStyle w:val="Tablea"/>
              <w:rPr>
                <w:rFonts w:ascii="Open Sans" w:hAnsi="Open Sans" w:cs="Open Sans"/>
                <w:sz w:val="18"/>
                <w:szCs w:val="18"/>
              </w:rPr>
            </w:pPr>
            <w:r w:rsidRPr="00B33F1C">
              <w:rPr>
                <w:rFonts w:ascii="Open Sans" w:hAnsi="Open Sans" w:cs="Open Sans"/>
                <w:sz w:val="18"/>
                <w:szCs w:val="18"/>
              </w:rPr>
              <w:t>(a) the decision</w:t>
            </w:r>
            <w:r w:rsidRPr="00B33F1C">
              <w:rPr>
                <w:rFonts w:ascii="Open Sans" w:hAnsi="Open Sans" w:cs="Open Sans"/>
                <w:sz w:val="18"/>
                <w:szCs w:val="18"/>
              </w:rPr>
              <w:noBreakHyphen/>
              <w:t>making process undertaken by the accountable authority to approve the entity paying for a good or service from, or providing a grant to, the related Commonwealth entity or related company; and</w:t>
            </w:r>
          </w:p>
          <w:p w14:paraId="17182788" w14:textId="77777777" w:rsidR="006F34AC" w:rsidRPr="00B33F1C" w:rsidRDefault="006F34AC" w:rsidP="00B436B7">
            <w:pPr>
              <w:pStyle w:val="Tablea"/>
              <w:rPr>
                <w:rFonts w:ascii="Open Sans" w:hAnsi="Open Sans" w:cs="Open Sans"/>
                <w:sz w:val="18"/>
                <w:szCs w:val="18"/>
              </w:rPr>
            </w:pPr>
            <w:r w:rsidRPr="00B33F1C">
              <w:rPr>
                <w:rFonts w:ascii="Open Sans" w:hAnsi="Open Sans" w:cs="Open Sans"/>
                <w:sz w:val="18"/>
                <w:szCs w:val="18"/>
              </w:rPr>
              <w:t>(b) the value of the transaction, or if there is more than one transaction, the number of transactions and the aggregate of value of the transactions</w:t>
            </w:r>
          </w:p>
        </w:tc>
        <w:tc>
          <w:tcPr>
            <w:tcW w:w="813" w:type="pct"/>
          </w:tcPr>
          <w:p w14:paraId="14B1402F" w14:textId="77777777" w:rsidR="006F34AC" w:rsidRPr="00B33F1C" w:rsidRDefault="006F34AC" w:rsidP="00B436B7">
            <w:pPr>
              <w:pStyle w:val="Tabletext0"/>
              <w:rPr>
                <w:rFonts w:ascii="Open Sans" w:hAnsi="Open Sans" w:cs="Open Sans"/>
                <w:sz w:val="18"/>
                <w:szCs w:val="18"/>
              </w:rPr>
            </w:pPr>
            <w:r w:rsidRPr="00B33F1C">
              <w:rPr>
                <w:rFonts w:ascii="Open Sans" w:hAnsi="Open Sans" w:cs="Open Sans"/>
                <w:sz w:val="18"/>
                <w:szCs w:val="18"/>
              </w:rPr>
              <w:t>If applicable, mandatory</w:t>
            </w:r>
          </w:p>
        </w:tc>
      </w:tr>
      <w:tr w:rsidR="006F34AC" w:rsidRPr="00B33F1C" w14:paraId="6D133622" w14:textId="77777777" w:rsidTr="00B33F1C">
        <w:trPr>
          <w:cantSplit/>
          <w:trHeight w:val="50"/>
        </w:trPr>
        <w:tc>
          <w:tcPr>
            <w:tcW w:w="681" w:type="pct"/>
          </w:tcPr>
          <w:p w14:paraId="3DE136E2" w14:textId="77777777" w:rsidR="006F34AC" w:rsidRPr="00B33F1C" w:rsidRDefault="006F34AC" w:rsidP="00B436B7">
            <w:pPr>
              <w:pStyle w:val="Tabletext0"/>
              <w:rPr>
                <w:rFonts w:ascii="Open Sans" w:hAnsi="Open Sans" w:cs="Open Sans"/>
                <w:sz w:val="18"/>
                <w:szCs w:val="18"/>
              </w:rPr>
            </w:pPr>
            <w:r w:rsidRPr="00B33F1C">
              <w:rPr>
                <w:rFonts w:ascii="Open Sans" w:hAnsi="Open Sans" w:cs="Open Sans"/>
                <w:sz w:val="18"/>
                <w:szCs w:val="18"/>
              </w:rPr>
              <w:t>17BE(p)</w:t>
            </w:r>
          </w:p>
        </w:tc>
        <w:tc>
          <w:tcPr>
            <w:tcW w:w="785" w:type="pct"/>
          </w:tcPr>
          <w:p w14:paraId="04034BE7" w14:textId="77777777" w:rsidR="006F34AC" w:rsidRPr="00B33F1C" w:rsidRDefault="006F34AC" w:rsidP="00B436B7">
            <w:pPr>
              <w:pStyle w:val="Tabletext0"/>
              <w:rPr>
                <w:rFonts w:ascii="Open Sans" w:hAnsi="Open Sans" w:cs="Open Sans"/>
                <w:sz w:val="18"/>
                <w:szCs w:val="18"/>
              </w:rPr>
            </w:pPr>
            <w:r w:rsidRPr="00B33F1C">
              <w:rPr>
                <w:rFonts w:ascii="Open Sans" w:hAnsi="Open Sans" w:cs="Open Sans"/>
                <w:sz w:val="18"/>
                <w:szCs w:val="18"/>
              </w:rPr>
              <w:t>NA</w:t>
            </w:r>
          </w:p>
        </w:tc>
        <w:tc>
          <w:tcPr>
            <w:tcW w:w="2720" w:type="pct"/>
          </w:tcPr>
          <w:p w14:paraId="0D83A18E" w14:textId="77777777" w:rsidR="006F34AC" w:rsidRPr="00B33F1C" w:rsidRDefault="006F34AC" w:rsidP="00B436B7">
            <w:pPr>
              <w:pStyle w:val="Tabletext0"/>
              <w:rPr>
                <w:rFonts w:ascii="Open Sans" w:hAnsi="Open Sans" w:cs="Open Sans"/>
                <w:sz w:val="18"/>
                <w:szCs w:val="18"/>
              </w:rPr>
            </w:pPr>
            <w:r w:rsidRPr="00B33F1C">
              <w:rPr>
                <w:rFonts w:ascii="Open Sans" w:hAnsi="Open Sans" w:cs="Open Sans"/>
                <w:sz w:val="18"/>
                <w:szCs w:val="18"/>
              </w:rPr>
              <w:t>Any significant activities and changes that affected the operation or structure of the entity during the reporting period</w:t>
            </w:r>
          </w:p>
        </w:tc>
        <w:tc>
          <w:tcPr>
            <w:tcW w:w="813" w:type="pct"/>
          </w:tcPr>
          <w:p w14:paraId="0DD986C0" w14:textId="77777777" w:rsidR="006F34AC" w:rsidRPr="00B33F1C" w:rsidRDefault="006F34AC" w:rsidP="00B436B7">
            <w:pPr>
              <w:pStyle w:val="Tabletext0"/>
              <w:rPr>
                <w:rFonts w:ascii="Open Sans" w:hAnsi="Open Sans" w:cs="Open Sans"/>
                <w:sz w:val="18"/>
                <w:szCs w:val="18"/>
              </w:rPr>
            </w:pPr>
            <w:r w:rsidRPr="00B33F1C">
              <w:rPr>
                <w:rFonts w:ascii="Open Sans" w:hAnsi="Open Sans" w:cs="Open Sans"/>
                <w:sz w:val="18"/>
                <w:szCs w:val="18"/>
              </w:rPr>
              <w:t>If applicable, mandatory</w:t>
            </w:r>
          </w:p>
        </w:tc>
      </w:tr>
      <w:tr w:rsidR="006F34AC" w:rsidRPr="00B33F1C" w14:paraId="171C304A" w14:textId="77777777" w:rsidTr="00B33F1C">
        <w:trPr>
          <w:cantSplit/>
          <w:trHeight w:val="50"/>
        </w:trPr>
        <w:tc>
          <w:tcPr>
            <w:tcW w:w="681" w:type="pct"/>
          </w:tcPr>
          <w:p w14:paraId="1510B402" w14:textId="77777777" w:rsidR="006F34AC" w:rsidRPr="00B33F1C" w:rsidRDefault="006F34AC" w:rsidP="00B436B7">
            <w:pPr>
              <w:pStyle w:val="Tabletext0"/>
              <w:rPr>
                <w:rFonts w:ascii="Open Sans" w:hAnsi="Open Sans" w:cs="Open Sans"/>
                <w:sz w:val="18"/>
                <w:szCs w:val="18"/>
              </w:rPr>
            </w:pPr>
            <w:r w:rsidRPr="00B33F1C">
              <w:rPr>
                <w:rFonts w:ascii="Open Sans" w:hAnsi="Open Sans" w:cs="Open Sans"/>
                <w:sz w:val="18"/>
                <w:szCs w:val="18"/>
              </w:rPr>
              <w:t>17BE(q)</w:t>
            </w:r>
          </w:p>
        </w:tc>
        <w:tc>
          <w:tcPr>
            <w:tcW w:w="785" w:type="pct"/>
          </w:tcPr>
          <w:p w14:paraId="3CD67BBB" w14:textId="77777777" w:rsidR="006F34AC" w:rsidRPr="00B33F1C" w:rsidRDefault="006F34AC" w:rsidP="00B436B7">
            <w:pPr>
              <w:pStyle w:val="Tabletext0"/>
              <w:rPr>
                <w:rFonts w:ascii="Open Sans" w:hAnsi="Open Sans" w:cs="Open Sans"/>
                <w:sz w:val="18"/>
                <w:szCs w:val="18"/>
              </w:rPr>
            </w:pPr>
            <w:r w:rsidRPr="00B33F1C">
              <w:rPr>
                <w:rFonts w:ascii="Open Sans" w:hAnsi="Open Sans" w:cs="Open Sans"/>
                <w:sz w:val="18"/>
                <w:szCs w:val="18"/>
              </w:rPr>
              <w:t>NA</w:t>
            </w:r>
          </w:p>
        </w:tc>
        <w:tc>
          <w:tcPr>
            <w:tcW w:w="2720" w:type="pct"/>
          </w:tcPr>
          <w:p w14:paraId="0B5587F5" w14:textId="77777777" w:rsidR="006F34AC" w:rsidRPr="00B33F1C" w:rsidRDefault="006F34AC" w:rsidP="00B436B7">
            <w:pPr>
              <w:pStyle w:val="Tabletext0"/>
              <w:rPr>
                <w:rFonts w:ascii="Open Sans" w:hAnsi="Open Sans" w:cs="Open Sans"/>
                <w:sz w:val="18"/>
                <w:szCs w:val="18"/>
              </w:rPr>
            </w:pPr>
            <w:r w:rsidRPr="00B33F1C">
              <w:rPr>
                <w:rFonts w:ascii="Open Sans" w:hAnsi="Open Sans" w:cs="Open Sans"/>
                <w:sz w:val="18"/>
                <w:szCs w:val="18"/>
              </w:rPr>
              <w:t>Particulars of judicial decisions or decisions of administrative tribunals that may have a significant effect on the operations of the entity</w:t>
            </w:r>
          </w:p>
        </w:tc>
        <w:tc>
          <w:tcPr>
            <w:tcW w:w="813" w:type="pct"/>
          </w:tcPr>
          <w:p w14:paraId="6B4D7F5E" w14:textId="77777777" w:rsidR="006F34AC" w:rsidRPr="00B33F1C" w:rsidRDefault="006F34AC" w:rsidP="00B436B7">
            <w:pPr>
              <w:pStyle w:val="Tabletext0"/>
              <w:rPr>
                <w:rFonts w:ascii="Open Sans" w:hAnsi="Open Sans" w:cs="Open Sans"/>
                <w:sz w:val="18"/>
                <w:szCs w:val="18"/>
              </w:rPr>
            </w:pPr>
            <w:r w:rsidRPr="00B33F1C">
              <w:rPr>
                <w:rFonts w:ascii="Open Sans" w:hAnsi="Open Sans" w:cs="Open Sans"/>
                <w:sz w:val="18"/>
                <w:szCs w:val="18"/>
              </w:rPr>
              <w:t>If applicable, mandatory</w:t>
            </w:r>
          </w:p>
        </w:tc>
      </w:tr>
      <w:tr w:rsidR="006F34AC" w:rsidRPr="00B33F1C" w14:paraId="7B27EBB0" w14:textId="77777777" w:rsidTr="00B33F1C">
        <w:trPr>
          <w:cantSplit/>
          <w:trHeight w:val="50"/>
        </w:trPr>
        <w:tc>
          <w:tcPr>
            <w:tcW w:w="681" w:type="pct"/>
          </w:tcPr>
          <w:p w14:paraId="2F75332B" w14:textId="77777777" w:rsidR="006F34AC" w:rsidRPr="00B33F1C" w:rsidRDefault="006F34AC" w:rsidP="00B436B7">
            <w:pPr>
              <w:pStyle w:val="Tabletext0"/>
              <w:rPr>
                <w:rFonts w:ascii="Open Sans" w:hAnsi="Open Sans" w:cs="Open Sans"/>
                <w:sz w:val="18"/>
                <w:szCs w:val="18"/>
              </w:rPr>
            </w:pPr>
            <w:r w:rsidRPr="00B33F1C">
              <w:rPr>
                <w:rFonts w:ascii="Open Sans" w:hAnsi="Open Sans" w:cs="Open Sans"/>
                <w:sz w:val="18"/>
                <w:szCs w:val="18"/>
              </w:rPr>
              <w:t>17BE(r)</w:t>
            </w:r>
          </w:p>
        </w:tc>
        <w:tc>
          <w:tcPr>
            <w:tcW w:w="785" w:type="pct"/>
          </w:tcPr>
          <w:p w14:paraId="3E38B982" w14:textId="77777777" w:rsidR="006F34AC" w:rsidRPr="00B33F1C" w:rsidRDefault="006F34AC" w:rsidP="00B436B7">
            <w:pPr>
              <w:pStyle w:val="Tabletext0"/>
              <w:rPr>
                <w:rFonts w:ascii="Open Sans" w:hAnsi="Open Sans" w:cs="Open Sans"/>
                <w:sz w:val="18"/>
                <w:szCs w:val="18"/>
              </w:rPr>
            </w:pPr>
            <w:r w:rsidRPr="00B33F1C">
              <w:rPr>
                <w:rFonts w:ascii="Open Sans" w:hAnsi="Open Sans" w:cs="Open Sans"/>
                <w:sz w:val="18"/>
                <w:szCs w:val="18"/>
              </w:rPr>
              <w:t>NA</w:t>
            </w:r>
          </w:p>
        </w:tc>
        <w:tc>
          <w:tcPr>
            <w:tcW w:w="2720" w:type="pct"/>
          </w:tcPr>
          <w:p w14:paraId="2131959B" w14:textId="77777777" w:rsidR="006F34AC" w:rsidRPr="00B33F1C" w:rsidRDefault="006F34AC" w:rsidP="00B436B7">
            <w:pPr>
              <w:pStyle w:val="Tabletext0"/>
              <w:rPr>
                <w:rFonts w:ascii="Open Sans" w:hAnsi="Open Sans" w:cs="Open Sans"/>
                <w:sz w:val="18"/>
                <w:szCs w:val="18"/>
              </w:rPr>
            </w:pPr>
            <w:r w:rsidRPr="00B33F1C">
              <w:rPr>
                <w:rFonts w:ascii="Open Sans" w:hAnsi="Open Sans" w:cs="Open Sans"/>
                <w:sz w:val="18"/>
                <w:szCs w:val="18"/>
              </w:rPr>
              <w:t>Particulars of any reports on the entity given by:</w:t>
            </w:r>
          </w:p>
          <w:p w14:paraId="06452BEF" w14:textId="77777777" w:rsidR="006F34AC" w:rsidRPr="00B33F1C" w:rsidRDefault="006F34AC" w:rsidP="00B436B7">
            <w:pPr>
              <w:pStyle w:val="Tablea"/>
              <w:rPr>
                <w:rFonts w:ascii="Open Sans" w:hAnsi="Open Sans" w:cs="Open Sans"/>
                <w:sz w:val="18"/>
                <w:szCs w:val="18"/>
              </w:rPr>
            </w:pPr>
            <w:r w:rsidRPr="00B33F1C">
              <w:rPr>
                <w:rFonts w:ascii="Open Sans" w:hAnsi="Open Sans" w:cs="Open Sans"/>
                <w:sz w:val="18"/>
                <w:szCs w:val="18"/>
              </w:rPr>
              <w:t>(a) the Auditor</w:t>
            </w:r>
            <w:r w:rsidRPr="00B33F1C">
              <w:rPr>
                <w:rFonts w:ascii="Open Sans" w:hAnsi="Open Sans" w:cs="Open Sans"/>
                <w:sz w:val="18"/>
                <w:szCs w:val="18"/>
              </w:rPr>
              <w:noBreakHyphen/>
              <w:t>General</w:t>
            </w:r>
            <w:bookmarkStart w:id="292" w:name="BK_S3P6L37C24"/>
            <w:bookmarkEnd w:id="292"/>
            <w:r w:rsidRPr="00B33F1C">
              <w:rPr>
                <w:rFonts w:ascii="Open Sans" w:hAnsi="Open Sans" w:cs="Open Sans"/>
                <w:sz w:val="18"/>
                <w:szCs w:val="18"/>
              </w:rPr>
              <w:t xml:space="preserve"> (other than a report under section 43 of the Act); or</w:t>
            </w:r>
          </w:p>
          <w:p w14:paraId="26B33463" w14:textId="77777777" w:rsidR="006F34AC" w:rsidRPr="00B33F1C" w:rsidRDefault="006F34AC" w:rsidP="00B436B7">
            <w:pPr>
              <w:pStyle w:val="Tablea"/>
              <w:rPr>
                <w:rFonts w:ascii="Open Sans" w:hAnsi="Open Sans" w:cs="Open Sans"/>
                <w:sz w:val="18"/>
                <w:szCs w:val="18"/>
              </w:rPr>
            </w:pPr>
            <w:r w:rsidRPr="00B33F1C">
              <w:rPr>
                <w:rFonts w:ascii="Open Sans" w:hAnsi="Open Sans" w:cs="Open Sans"/>
                <w:sz w:val="18"/>
                <w:szCs w:val="18"/>
              </w:rPr>
              <w:t>(b) a Parliamentary Committee; or</w:t>
            </w:r>
          </w:p>
          <w:p w14:paraId="43ED7529" w14:textId="77777777" w:rsidR="006F34AC" w:rsidRPr="00B33F1C" w:rsidRDefault="006F34AC" w:rsidP="00B436B7">
            <w:pPr>
              <w:pStyle w:val="Tablea"/>
              <w:rPr>
                <w:rFonts w:ascii="Open Sans" w:hAnsi="Open Sans" w:cs="Open Sans"/>
                <w:sz w:val="18"/>
                <w:szCs w:val="18"/>
              </w:rPr>
            </w:pPr>
            <w:r w:rsidRPr="00B33F1C">
              <w:rPr>
                <w:rFonts w:ascii="Open Sans" w:hAnsi="Open Sans" w:cs="Open Sans"/>
                <w:sz w:val="18"/>
                <w:szCs w:val="18"/>
              </w:rPr>
              <w:t>(c) the Commonwealth Ombudsman</w:t>
            </w:r>
            <w:bookmarkStart w:id="293" w:name="BK_S3P6L40C31"/>
            <w:bookmarkEnd w:id="293"/>
            <w:r w:rsidRPr="00B33F1C">
              <w:rPr>
                <w:rFonts w:ascii="Open Sans" w:hAnsi="Open Sans" w:cs="Open Sans"/>
                <w:sz w:val="18"/>
                <w:szCs w:val="18"/>
              </w:rPr>
              <w:t>; or</w:t>
            </w:r>
          </w:p>
          <w:p w14:paraId="07B46C68" w14:textId="77777777" w:rsidR="006F34AC" w:rsidRPr="00B33F1C" w:rsidRDefault="006F34AC" w:rsidP="00B436B7">
            <w:pPr>
              <w:pStyle w:val="Tablea"/>
              <w:rPr>
                <w:rFonts w:ascii="Open Sans" w:hAnsi="Open Sans" w:cs="Open Sans"/>
                <w:sz w:val="18"/>
                <w:szCs w:val="18"/>
              </w:rPr>
            </w:pPr>
            <w:r w:rsidRPr="00B33F1C">
              <w:rPr>
                <w:rFonts w:ascii="Open Sans" w:hAnsi="Open Sans" w:cs="Open Sans"/>
                <w:sz w:val="18"/>
                <w:szCs w:val="18"/>
              </w:rPr>
              <w:t>(d) the Office of the Australian Information Commissioner</w:t>
            </w:r>
          </w:p>
        </w:tc>
        <w:tc>
          <w:tcPr>
            <w:tcW w:w="813" w:type="pct"/>
          </w:tcPr>
          <w:p w14:paraId="2FAF8256" w14:textId="77777777" w:rsidR="006F34AC" w:rsidRPr="00B33F1C" w:rsidRDefault="006F34AC" w:rsidP="00B436B7">
            <w:pPr>
              <w:pStyle w:val="Tabletext0"/>
              <w:rPr>
                <w:rFonts w:ascii="Open Sans" w:hAnsi="Open Sans" w:cs="Open Sans"/>
                <w:sz w:val="18"/>
                <w:szCs w:val="18"/>
              </w:rPr>
            </w:pPr>
            <w:r w:rsidRPr="00B33F1C">
              <w:rPr>
                <w:rFonts w:ascii="Open Sans" w:hAnsi="Open Sans" w:cs="Open Sans"/>
                <w:sz w:val="18"/>
                <w:szCs w:val="18"/>
              </w:rPr>
              <w:t>If applicable, mandatory</w:t>
            </w:r>
          </w:p>
        </w:tc>
      </w:tr>
      <w:tr w:rsidR="006F34AC" w:rsidRPr="00B33F1C" w14:paraId="09F60614" w14:textId="77777777" w:rsidTr="00B33F1C">
        <w:trPr>
          <w:cantSplit/>
          <w:trHeight w:val="50"/>
        </w:trPr>
        <w:tc>
          <w:tcPr>
            <w:tcW w:w="681" w:type="pct"/>
          </w:tcPr>
          <w:p w14:paraId="4589C5F5" w14:textId="77777777" w:rsidR="006F34AC" w:rsidRPr="00B33F1C" w:rsidRDefault="006F34AC" w:rsidP="00B436B7">
            <w:pPr>
              <w:pStyle w:val="Tabletext0"/>
              <w:rPr>
                <w:rFonts w:ascii="Open Sans" w:hAnsi="Open Sans" w:cs="Open Sans"/>
                <w:sz w:val="18"/>
                <w:szCs w:val="18"/>
              </w:rPr>
            </w:pPr>
            <w:r w:rsidRPr="00B33F1C">
              <w:rPr>
                <w:rFonts w:ascii="Open Sans" w:hAnsi="Open Sans" w:cs="Open Sans"/>
                <w:sz w:val="18"/>
                <w:szCs w:val="18"/>
              </w:rPr>
              <w:t>17BE(s)</w:t>
            </w:r>
          </w:p>
        </w:tc>
        <w:tc>
          <w:tcPr>
            <w:tcW w:w="785" w:type="pct"/>
          </w:tcPr>
          <w:p w14:paraId="517C2E21" w14:textId="77777777" w:rsidR="006F34AC" w:rsidRPr="00B33F1C" w:rsidRDefault="006F34AC" w:rsidP="00B436B7">
            <w:pPr>
              <w:pStyle w:val="Tabletext0"/>
              <w:rPr>
                <w:rFonts w:ascii="Open Sans" w:hAnsi="Open Sans" w:cs="Open Sans"/>
                <w:sz w:val="18"/>
                <w:szCs w:val="18"/>
              </w:rPr>
            </w:pPr>
            <w:r w:rsidRPr="00B33F1C">
              <w:rPr>
                <w:rFonts w:ascii="Open Sans" w:hAnsi="Open Sans" w:cs="Open Sans"/>
                <w:sz w:val="18"/>
                <w:szCs w:val="18"/>
              </w:rPr>
              <w:t>NA</w:t>
            </w:r>
          </w:p>
        </w:tc>
        <w:tc>
          <w:tcPr>
            <w:tcW w:w="2720" w:type="pct"/>
          </w:tcPr>
          <w:p w14:paraId="240297EF" w14:textId="77777777" w:rsidR="006F34AC" w:rsidRPr="00B33F1C" w:rsidRDefault="006F34AC" w:rsidP="00B436B7">
            <w:pPr>
              <w:pStyle w:val="Tabletext0"/>
              <w:rPr>
                <w:rFonts w:ascii="Open Sans" w:hAnsi="Open Sans" w:cs="Open Sans"/>
                <w:sz w:val="18"/>
                <w:szCs w:val="18"/>
              </w:rPr>
            </w:pPr>
            <w:r w:rsidRPr="00B33F1C">
              <w:rPr>
                <w:rFonts w:ascii="Open Sans" w:hAnsi="Open Sans" w:cs="Open Sans"/>
                <w:sz w:val="18"/>
                <w:szCs w:val="18"/>
              </w:rPr>
              <w:t>An explanation of information not obtained from a subsidiary of the entity and the effect of not having the information on the annual report</w:t>
            </w:r>
          </w:p>
        </w:tc>
        <w:tc>
          <w:tcPr>
            <w:tcW w:w="813" w:type="pct"/>
          </w:tcPr>
          <w:p w14:paraId="128B6D8A" w14:textId="77777777" w:rsidR="006F34AC" w:rsidRPr="00B33F1C" w:rsidRDefault="006F34AC" w:rsidP="00B436B7">
            <w:pPr>
              <w:pStyle w:val="Tabletext0"/>
              <w:rPr>
                <w:rFonts w:ascii="Open Sans" w:hAnsi="Open Sans" w:cs="Open Sans"/>
                <w:sz w:val="18"/>
                <w:szCs w:val="18"/>
              </w:rPr>
            </w:pPr>
            <w:r w:rsidRPr="00B33F1C">
              <w:rPr>
                <w:rFonts w:ascii="Open Sans" w:hAnsi="Open Sans" w:cs="Open Sans"/>
                <w:sz w:val="18"/>
                <w:szCs w:val="18"/>
              </w:rPr>
              <w:t>If applicable, mandatory</w:t>
            </w:r>
          </w:p>
        </w:tc>
      </w:tr>
      <w:tr w:rsidR="006F34AC" w:rsidRPr="00B33F1C" w14:paraId="7145841C" w14:textId="77777777" w:rsidTr="00B33F1C">
        <w:trPr>
          <w:cantSplit/>
          <w:trHeight w:val="50"/>
        </w:trPr>
        <w:tc>
          <w:tcPr>
            <w:tcW w:w="681" w:type="pct"/>
          </w:tcPr>
          <w:p w14:paraId="3E53D08F" w14:textId="77777777" w:rsidR="006F34AC" w:rsidRPr="00B33F1C" w:rsidRDefault="006F34AC" w:rsidP="00B436B7">
            <w:pPr>
              <w:pStyle w:val="Tabletext0"/>
              <w:rPr>
                <w:rFonts w:ascii="Open Sans" w:hAnsi="Open Sans" w:cs="Open Sans"/>
                <w:sz w:val="18"/>
                <w:szCs w:val="18"/>
              </w:rPr>
            </w:pPr>
            <w:r w:rsidRPr="00B33F1C">
              <w:rPr>
                <w:rFonts w:ascii="Open Sans" w:hAnsi="Open Sans" w:cs="Open Sans"/>
                <w:sz w:val="18"/>
                <w:szCs w:val="18"/>
              </w:rPr>
              <w:t>17BE(t)</w:t>
            </w:r>
          </w:p>
        </w:tc>
        <w:tc>
          <w:tcPr>
            <w:tcW w:w="785" w:type="pct"/>
          </w:tcPr>
          <w:p w14:paraId="3074C6A2" w14:textId="77777777" w:rsidR="006F34AC" w:rsidRPr="00B33F1C" w:rsidRDefault="006F34AC" w:rsidP="00B436B7">
            <w:pPr>
              <w:pStyle w:val="Tabletext0"/>
              <w:rPr>
                <w:rFonts w:ascii="Open Sans" w:hAnsi="Open Sans" w:cs="Open Sans"/>
                <w:sz w:val="18"/>
                <w:szCs w:val="18"/>
              </w:rPr>
            </w:pPr>
            <w:r w:rsidRPr="00B33F1C">
              <w:rPr>
                <w:rFonts w:ascii="Open Sans" w:hAnsi="Open Sans" w:cs="Open Sans"/>
                <w:sz w:val="18"/>
                <w:szCs w:val="18"/>
              </w:rPr>
              <w:t>NA</w:t>
            </w:r>
          </w:p>
        </w:tc>
        <w:tc>
          <w:tcPr>
            <w:tcW w:w="2720" w:type="pct"/>
          </w:tcPr>
          <w:p w14:paraId="0AF4EFAD" w14:textId="77777777" w:rsidR="006F34AC" w:rsidRPr="00B33F1C" w:rsidRDefault="006F34AC" w:rsidP="00B436B7">
            <w:pPr>
              <w:pStyle w:val="Tabletext0"/>
              <w:rPr>
                <w:rFonts w:ascii="Open Sans" w:hAnsi="Open Sans" w:cs="Open Sans"/>
                <w:sz w:val="18"/>
                <w:szCs w:val="18"/>
              </w:rPr>
            </w:pPr>
            <w:r w:rsidRPr="00B33F1C">
              <w:rPr>
                <w:rFonts w:ascii="Open Sans" w:hAnsi="Open Sans" w:cs="Open Sans"/>
                <w:sz w:val="18"/>
                <w:szCs w:val="18"/>
              </w:rPr>
              <w:t>Details of any indemnity that applied during the reporting period to the accountable authority, any member of the accountable authority or officer of the entity against a liability (including premiums paid, or agreed to be paid, for insurance against the authority, member or officer’s liability for legal costs)</w:t>
            </w:r>
          </w:p>
        </w:tc>
        <w:tc>
          <w:tcPr>
            <w:tcW w:w="813" w:type="pct"/>
          </w:tcPr>
          <w:p w14:paraId="719B6383" w14:textId="77777777" w:rsidR="006F34AC" w:rsidRPr="00B33F1C" w:rsidRDefault="006F34AC" w:rsidP="00B436B7">
            <w:pPr>
              <w:pStyle w:val="Tabletext0"/>
              <w:rPr>
                <w:rFonts w:ascii="Open Sans" w:hAnsi="Open Sans" w:cs="Open Sans"/>
                <w:sz w:val="18"/>
                <w:szCs w:val="18"/>
              </w:rPr>
            </w:pPr>
            <w:r w:rsidRPr="00B33F1C">
              <w:rPr>
                <w:rFonts w:ascii="Open Sans" w:hAnsi="Open Sans" w:cs="Open Sans"/>
                <w:sz w:val="18"/>
                <w:szCs w:val="18"/>
              </w:rPr>
              <w:t>If applicable, mandatory</w:t>
            </w:r>
          </w:p>
        </w:tc>
      </w:tr>
      <w:tr w:rsidR="00B33F1C" w:rsidRPr="00B33F1C" w14:paraId="309C63AD" w14:textId="77777777" w:rsidTr="00B33F1C">
        <w:trPr>
          <w:cantSplit/>
          <w:trHeight w:val="50"/>
        </w:trPr>
        <w:tc>
          <w:tcPr>
            <w:tcW w:w="681" w:type="pct"/>
          </w:tcPr>
          <w:p w14:paraId="12EA1931" w14:textId="77777777" w:rsidR="00B33F1C" w:rsidRPr="00B33F1C" w:rsidRDefault="00B33F1C" w:rsidP="00B33F1C">
            <w:pPr>
              <w:pStyle w:val="Tabletext0"/>
              <w:rPr>
                <w:rFonts w:ascii="Open Sans" w:hAnsi="Open Sans" w:cs="Open Sans"/>
                <w:sz w:val="18"/>
                <w:szCs w:val="18"/>
              </w:rPr>
            </w:pPr>
            <w:r w:rsidRPr="00B33F1C">
              <w:rPr>
                <w:rFonts w:ascii="Open Sans" w:hAnsi="Open Sans" w:cs="Open Sans"/>
                <w:sz w:val="18"/>
                <w:szCs w:val="18"/>
              </w:rPr>
              <w:t>17BE(taa)</w:t>
            </w:r>
          </w:p>
        </w:tc>
        <w:tc>
          <w:tcPr>
            <w:tcW w:w="785" w:type="pct"/>
          </w:tcPr>
          <w:p w14:paraId="39D51962" w14:textId="0DF95DC7" w:rsidR="00B33F1C" w:rsidRPr="00B33F1C" w:rsidRDefault="00B33F1C" w:rsidP="00B33F1C">
            <w:pPr>
              <w:pStyle w:val="Tabletext0"/>
              <w:rPr>
                <w:rFonts w:ascii="Open Sans" w:hAnsi="Open Sans" w:cs="Open Sans"/>
                <w:sz w:val="18"/>
                <w:szCs w:val="18"/>
              </w:rPr>
            </w:pPr>
            <w:r w:rsidRPr="00B33F1C">
              <w:rPr>
                <w:rFonts w:ascii="Open Sans" w:hAnsi="Open Sans" w:cs="Open Sans"/>
                <w:sz w:val="18"/>
                <w:szCs w:val="18"/>
              </w:rPr>
              <w:t>26–27</w:t>
            </w:r>
          </w:p>
        </w:tc>
        <w:tc>
          <w:tcPr>
            <w:tcW w:w="2720" w:type="pct"/>
          </w:tcPr>
          <w:p w14:paraId="3F3BA15D" w14:textId="77777777" w:rsidR="00B33F1C" w:rsidRPr="00B33F1C" w:rsidRDefault="00B33F1C" w:rsidP="00B33F1C">
            <w:pPr>
              <w:pStyle w:val="Tabletext0"/>
              <w:rPr>
                <w:rFonts w:ascii="Open Sans" w:hAnsi="Open Sans" w:cs="Open Sans"/>
                <w:sz w:val="18"/>
                <w:szCs w:val="18"/>
              </w:rPr>
            </w:pPr>
            <w:r w:rsidRPr="00B33F1C">
              <w:rPr>
                <w:rFonts w:ascii="Open Sans" w:hAnsi="Open Sans" w:cs="Open Sans"/>
                <w:sz w:val="18"/>
                <w:szCs w:val="18"/>
              </w:rPr>
              <w:t>The following information about the audit committee for the entity:</w:t>
            </w:r>
          </w:p>
          <w:p w14:paraId="6DAA41AD" w14:textId="77777777" w:rsidR="00B33F1C" w:rsidRPr="00B33F1C" w:rsidRDefault="00B33F1C" w:rsidP="00B33F1C">
            <w:pPr>
              <w:pStyle w:val="Tablea"/>
              <w:rPr>
                <w:rFonts w:ascii="Open Sans" w:hAnsi="Open Sans" w:cs="Open Sans"/>
                <w:sz w:val="18"/>
                <w:szCs w:val="18"/>
              </w:rPr>
            </w:pPr>
            <w:r w:rsidRPr="00B33F1C">
              <w:rPr>
                <w:rFonts w:ascii="Open Sans" w:hAnsi="Open Sans" w:cs="Open Sans"/>
                <w:sz w:val="18"/>
                <w:szCs w:val="18"/>
              </w:rPr>
              <w:t>(a) a direct electronic address of the charter determining the functions of the audit committee;</w:t>
            </w:r>
          </w:p>
          <w:p w14:paraId="37A68255" w14:textId="77777777" w:rsidR="00B33F1C" w:rsidRPr="00B33F1C" w:rsidRDefault="00B33F1C" w:rsidP="00B33F1C">
            <w:pPr>
              <w:pStyle w:val="Tablea"/>
              <w:rPr>
                <w:rFonts w:ascii="Open Sans" w:hAnsi="Open Sans" w:cs="Open Sans"/>
                <w:sz w:val="18"/>
                <w:szCs w:val="18"/>
              </w:rPr>
            </w:pPr>
            <w:r w:rsidRPr="00B33F1C">
              <w:rPr>
                <w:rFonts w:ascii="Open Sans" w:hAnsi="Open Sans" w:cs="Open Sans"/>
                <w:sz w:val="18"/>
                <w:szCs w:val="18"/>
              </w:rPr>
              <w:t>(b) the name of each member of the audit committee;</w:t>
            </w:r>
          </w:p>
          <w:p w14:paraId="09E2D3B8" w14:textId="77777777" w:rsidR="00B33F1C" w:rsidRPr="00B33F1C" w:rsidRDefault="00B33F1C" w:rsidP="00B33F1C">
            <w:pPr>
              <w:pStyle w:val="Tablea"/>
              <w:rPr>
                <w:rFonts w:ascii="Open Sans" w:hAnsi="Open Sans" w:cs="Open Sans"/>
                <w:sz w:val="18"/>
                <w:szCs w:val="18"/>
              </w:rPr>
            </w:pPr>
            <w:r w:rsidRPr="00B33F1C">
              <w:rPr>
                <w:rFonts w:ascii="Open Sans" w:hAnsi="Open Sans" w:cs="Open Sans"/>
                <w:sz w:val="18"/>
                <w:szCs w:val="18"/>
              </w:rPr>
              <w:t>(c) the qualifications, knowledge, skills or experience of each member of the audit committee;</w:t>
            </w:r>
          </w:p>
          <w:p w14:paraId="5DE0EF57" w14:textId="77777777" w:rsidR="00B33F1C" w:rsidRPr="00B33F1C" w:rsidRDefault="00B33F1C" w:rsidP="00B33F1C">
            <w:pPr>
              <w:pStyle w:val="Tablea"/>
              <w:rPr>
                <w:rFonts w:ascii="Open Sans" w:hAnsi="Open Sans" w:cs="Open Sans"/>
                <w:sz w:val="18"/>
                <w:szCs w:val="18"/>
              </w:rPr>
            </w:pPr>
            <w:r w:rsidRPr="00B33F1C">
              <w:rPr>
                <w:rFonts w:ascii="Open Sans" w:hAnsi="Open Sans" w:cs="Open Sans"/>
                <w:sz w:val="18"/>
                <w:szCs w:val="18"/>
              </w:rPr>
              <w:t>(d) information about each member’s attendance at meetings of the audit committee;</w:t>
            </w:r>
          </w:p>
          <w:p w14:paraId="194AD0F9" w14:textId="77777777" w:rsidR="00B33F1C" w:rsidRPr="00B33F1C" w:rsidRDefault="00B33F1C" w:rsidP="00B33F1C">
            <w:pPr>
              <w:pStyle w:val="Tabletext0"/>
              <w:rPr>
                <w:rFonts w:ascii="Open Sans" w:hAnsi="Open Sans" w:cs="Open Sans"/>
                <w:sz w:val="18"/>
                <w:szCs w:val="18"/>
              </w:rPr>
            </w:pPr>
            <w:r w:rsidRPr="00B33F1C">
              <w:rPr>
                <w:rFonts w:ascii="Open Sans" w:hAnsi="Open Sans" w:cs="Open Sans"/>
                <w:sz w:val="18"/>
                <w:szCs w:val="18"/>
              </w:rPr>
              <w:t>(e) the remuneration of each member of the audit committee</w:t>
            </w:r>
          </w:p>
        </w:tc>
        <w:tc>
          <w:tcPr>
            <w:tcW w:w="813" w:type="pct"/>
          </w:tcPr>
          <w:p w14:paraId="663F974D" w14:textId="77777777" w:rsidR="00B33F1C" w:rsidRPr="00B33F1C" w:rsidRDefault="00B33F1C" w:rsidP="00B33F1C">
            <w:pPr>
              <w:pStyle w:val="Tabletext0"/>
              <w:rPr>
                <w:rFonts w:ascii="Open Sans" w:hAnsi="Open Sans" w:cs="Open Sans"/>
                <w:sz w:val="18"/>
                <w:szCs w:val="18"/>
              </w:rPr>
            </w:pPr>
            <w:r w:rsidRPr="00B33F1C">
              <w:rPr>
                <w:rFonts w:ascii="Open Sans" w:hAnsi="Open Sans" w:cs="Open Sans"/>
                <w:sz w:val="18"/>
                <w:szCs w:val="18"/>
              </w:rPr>
              <w:t>Mandatory</w:t>
            </w:r>
          </w:p>
        </w:tc>
      </w:tr>
      <w:tr w:rsidR="00B33F1C" w:rsidRPr="00B33F1C" w14:paraId="3051DB6E" w14:textId="77777777" w:rsidTr="00B33F1C">
        <w:trPr>
          <w:cantSplit/>
          <w:trHeight w:val="50"/>
        </w:trPr>
        <w:tc>
          <w:tcPr>
            <w:tcW w:w="681" w:type="pct"/>
          </w:tcPr>
          <w:p w14:paraId="7AA8C39A" w14:textId="77777777" w:rsidR="00B33F1C" w:rsidRPr="00B33F1C" w:rsidRDefault="00B33F1C" w:rsidP="00B33F1C">
            <w:pPr>
              <w:pStyle w:val="Tabletext0"/>
              <w:rPr>
                <w:rFonts w:ascii="Open Sans" w:hAnsi="Open Sans" w:cs="Open Sans"/>
                <w:sz w:val="18"/>
                <w:szCs w:val="18"/>
              </w:rPr>
            </w:pPr>
            <w:r w:rsidRPr="00B33F1C">
              <w:rPr>
                <w:rFonts w:ascii="Open Sans" w:hAnsi="Open Sans" w:cs="Open Sans"/>
                <w:sz w:val="18"/>
                <w:szCs w:val="18"/>
              </w:rPr>
              <w:t>17BE(ta)</w:t>
            </w:r>
          </w:p>
        </w:tc>
        <w:tc>
          <w:tcPr>
            <w:tcW w:w="785" w:type="pct"/>
          </w:tcPr>
          <w:p w14:paraId="3764F065" w14:textId="3F3248B6" w:rsidR="00B33F1C" w:rsidRPr="00B33F1C" w:rsidRDefault="00B33F1C" w:rsidP="00B33F1C">
            <w:pPr>
              <w:pStyle w:val="Tabletext0"/>
              <w:rPr>
                <w:rFonts w:ascii="Open Sans" w:hAnsi="Open Sans" w:cs="Open Sans"/>
                <w:sz w:val="18"/>
                <w:szCs w:val="18"/>
              </w:rPr>
            </w:pPr>
            <w:r w:rsidRPr="00B33F1C">
              <w:rPr>
                <w:rFonts w:ascii="Open Sans" w:hAnsi="Open Sans" w:cs="Open Sans"/>
                <w:sz w:val="18"/>
                <w:szCs w:val="18"/>
              </w:rPr>
              <w:t>149–151</w:t>
            </w:r>
          </w:p>
        </w:tc>
        <w:tc>
          <w:tcPr>
            <w:tcW w:w="2720" w:type="pct"/>
          </w:tcPr>
          <w:p w14:paraId="36671980" w14:textId="77777777" w:rsidR="00B33F1C" w:rsidRPr="00B33F1C" w:rsidRDefault="00B33F1C" w:rsidP="00B33F1C">
            <w:pPr>
              <w:pStyle w:val="Tabletext0"/>
              <w:rPr>
                <w:rFonts w:ascii="Open Sans" w:hAnsi="Open Sans" w:cs="Open Sans"/>
                <w:sz w:val="18"/>
                <w:szCs w:val="18"/>
              </w:rPr>
            </w:pPr>
            <w:r w:rsidRPr="00B33F1C">
              <w:rPr>
                <w:rFonts w:ascii="Open Sans" w:hAnsi="Open Sans" w:cs="Open Sans"/>
                <w:sz w:val="18"/>
                <w:szCs w:val="18"/>
              </w:rPr>
              <w:t>Information about executive remuneration</w:t>
            </w:r>
          </w:p>
        </w:tc>
        <w:tc>
          <w:tcPr>
            <w:tcW w:w="813" w:type="pct"/>
          </w:tcPr>
          <w:p w14:paraId="2C4A0FEE" w14:textId="77777777" w:rsidR="00B33F1C" w:rsidRPr="00B33F1C" w:rsidRDefault="00B33F1C" w:rsidP="00B33F1C">
            <w:pPr>
              <w:pStyle w:val="Tabletext0"/>
              <w:rPr>
                <w:rFonts w:ascii="Open Sans" w:hAnsi="Open Sans" w:cs="Open Sans"/>
                <w:sz w:val="18"/>
                <w:szCs w:val="18"/>
              </w:rPr>
            </w:pPr>
            <w:r w:rsidRPr="00B33F1C">
              <w:rPr>
                <w:rFonts w:ascii="Open Sans" w:hAnsi="Open Sans" w:cs="Open Sans"/>
                <w:sz w:val="18"/>
                <w:szCs w:val="18"/>
              </w:rPr>
              <w:t>Mandatory</w:t>
            </w:r>
          </w:p>
        </w:tc>
      </w:tr>
      <w:tr w:rsidR="006F34AC" w:rsidRPr="00B33F1C" w14:paraId="34263A4C" w14:textId="77777777" w:rsidTr="00B436B7">
        <w:trPr>
          <w:cantSplit/>
          <w:trHeight w:val="50"/>
        </w:trPr>
        <w:tc>
          <w:tcPr>
            <w:tcW w:w="681" w:type="pct"/>
            <w:shd w:val="clear" w:color="auto" w:fill="E7E6E6" w:themeFill="background2"/>
          </w:tcPr>
          <w:p w14:paraId="4F5BC6C1" w14:textId="77777777" w:rsidR="006F34AC" w:rsidRPr="00B33F1C" w:rsidRDefault="006F34AC" w:rsidP="00B436B7">
            <w:pPr>
              <w:pStyle w:val="TableHeading"/>
              <w:rPr>
                <w:rFonts w:ascii="Open Sans" w:hAnsi="Open Sans" w:cs="Open Sans"/>
                <w:sz w:val="18"/>
                <w:szCs w:val="18"/>
              </w:rPr>
            </w:pPr>
            <w:r w:rsidRPr="00B33F1C">
              <w:rPr>
                <w:rFonts w:ascii="Open Sans" w:hAnsi="Open Sans" w:cs="Open Sans"/>
                <w:sz w:val="18"/>
                <w:szCs w:val="18"/>
              </w:rPr>
              <w:t>17BF</w:t>
            </w:r>
          </w:p>
        </w:tc>
        <w:tc>
          <w:tcPr>
            <w:tcW w:w="3505" w:type="pct"/>
            <w:gridSpan w:val="2"/>
            <w:shd w:val="clear" w:color="auto" w:fill="E7E6E6" w:themeFill="background2"/>
          </w:tcPr>
          <w:p w14:paraId="0EE4B202" w14:textId="77777777" w:rsidR="006F34AC" w:rsidRPr="00B33F1C" w:rsidRDefault="006F34AC" w:rsidP="00B436B7">
            <w:pPr>
              <w:pStyle w:val="TableHeading"/>
              <w:rPr>
                <w:rFonts w:ascii="Open Sans" w:hAnsi="Open Sans" w:cs="Open Sans"/>
                <w:sz w:val="18"/>
                <w:szCs w:val="18"/>
              </w:rPr>
            </w:pPr>
            <w:r w:rsidRPr="00B33F1C">
              <w:rPr>
                <w:rFonts w:ascii="Open Sans" w:hAnsi="Open Sans" w:cs="Open Sans"/>
                <w:sz w:val="18"/>
                <w:szCs w:val="18"/>
              </w:rPr>
              <w:t>Disclosure requirements for government business enterprises</w:t>
            </w:r>
          </w:p>
        </w:tc>
        <w:tc>
          <w:tcPr>
            <w:tcW w:w="813" w:type="pct"/>
            <w:shd w:val="clear" w:color="auto" w:fill="E7E6E6" w:themeFill="background2"/>
          </w:tcPr>
          <w:p w14:paraId="768DACAC" w14:textId="77777777" w:rsidR="006F34AC" w:rsidRPr="00B33F1C" w:rsidRDefault="006F34AC" w:rsidP="00B436B7">
            <w:pPr>
              <w:pStyle w:val="TableHeading"/>
              <w:rPr>
                <w:rFonts w:ascii="Open Sans" w:hAnsi="Open Sans" w:cs="Open Sans"/>
                <w:sz w:val="18"/>
                <w:szCs w:val="18"/>
              </w:rPr>
            </w:pPr>
          </w:p>
        </w:tc>
      </w:tr>
      <w:tr w:rsidR="006F34AC" w:rsidRPr="00B33F1C" w14:paraId="1B4763BD" w14:textId="77777777" w:rsidTr="00B33F1C">
        <w:trPr>
          <w:cantSplit/>
          <w:trHeight w:val="50"/>
        </w:trPr>
        <w:tc>
          <w:tcPr>
            <w:tcW w:w="681" w:type="pct"/>
          </w:tcPr>
          <w:p w14:paraId="39973A2B" w14:textId="77777777" w:rsidR="006F34AC" w:rsidRPr="00B33F1C" w:rsidRDefault="006F34AC" w:rsidP="00B436B7">
            <w:pPr>
              <w:pStyle w:val="Tabletext0"/>
              <w:rPr>
                <w:rFonts w:ascii="Open Sans" w:hAnsi="Open Sans" w:cs="Open Sans"/>
                <w:sz w:val="18"/>
                <w:szCs w:val="18"/>
              </w:rPr>
            </w:pPr>
            <w:r w:rsidRPr="00B33F1C">
              <w:rPr>
                <w:rFonts w:ascii="Open Sans" w:hAnsi="Open Sans" w:cs="Open Sans"/>
                <w:sz w:val="18"/>
                <w:szCs w:val="18"/>
              </w:rPr>
              <w:t>17BF(1)(a)(i)</w:t>
            </w:r>
          </w:p>
        </w:tc>
        <w:tc>
          <w:tcPr>
            <w:tcW w:w="785" w:type="pct"/>
          </w:tcPr>
          <w:p w14:paraId="799F652D" w14:textId="77777777" w:rsidR="006F34AC" w:rsidRPr="00B33F1C" w:rsidRDefault="006F34AC" w:rsidP="00B436B7">
            <w:pPr>
              <w:pStyle w:val="Tabletext0"/>
              <w:rPr>
                <w:rFonts w:ascii="Open Sans" w:hAnsi="Open Sans" w:cs="Open Sans"/>
                <w:sz w:val="18"/>
                <w:szCs w:val="18"/>
              </w:rPr>
            </w:pPr>
            <w:r w:rsidRPr="00B33F1C">
              <w:rPr>
                <w:rFonts w:ascii="Open Sans" w:hAnsi="Open Sans" w:cs="Open Sans"/>
                <w:sz w:val="18"/>
                <w:szCs w:val="18"/>
              </w:rPr>
              <w:t>NA</w:t>
            </w:r>
          </w:p>
        </w:tc>
        <w:tc>
          <w:tcPr>
            <w:tcW w:w="2720" w:type="pct"/>
          </w:tcPr>
          <w:p w14:paraId="72F95C37" w14:textId="77777777" w:rsidR="006F34AC" w:rsidRPr="00B33F1C" w:rsidRDefault="006F34AC" w:rsidP="00B436B7">
            <w:pPr>
              <w:pStyle w:val="Tabletext0"/>
              <w:rPr>
                <w:rFonts w:ascii="Open Sans" w:hAnsi="Open Sans" w:cs="Open Sans"/>
                <w:sz w:val="18"/>
                <w:szCs w:val="18"/>
              </w:rPr>
            </w:pPr>
            <w:r w:rsidRPr="00B33F1C">
              <w:rPr>
                <w:rFonts w:ascii="Open Sans" w:hAnsi="Open Sans" w:cs="Open Sans"/>
                <w:sz w:val="18"/>
                <w:szCs w:val="18"/>
              </w:rPr>
              <w:t>An assessment of significant changes in the entity’s overall financial structure and financial conditions</w:t>
            </w:r>
          </w:p>
        </w:tc>
        <w:tc>
          <w:tcPr>
            <w:tcW w:w="813" w:type="pct"/>
          </w:tcPr>
          <w:p w14:paraId="6353A755" w14:textId="77777777" w:rsidR="006F34AC" w:rsidRPr="00B33F1C" w:rsidRDefault="006F34AC" w:rsidP="00B436B7">
            <w:pPr>
              <w:pStyle w:val="Tabletext0"/>
              <w:rPr>
                <w:rFonts w:ascii="Open Sans" w:hAnsi="Open Sans" w:cs="Open Sans"/>
                <w:sz w:val="18"/>
                <w:szCs w:val="18"/>
              </w:rPr>
            </w:pPr>
            <w:r w:rsidRPr="00B33F1C">
              <w:rPr>
                <w:rFonts w:ascii="Open Sans" w:hAnsi="Open Sans" w:cs="Open Sans"/>
                <w:sz w:val="18"/>
                <w:szCs w:val="18"/>
              </w:rPr>
              <w:t>If applicable, mandatory</w:t>
            </w:r>
          </w:p>
        </w:tc>
      </w:tr>
      <w:tr w:rsidR="006F34AC" w:rsidRPr="00B33F1C" w14:paraId="3B0193E0" w14:textId="77777777" w:rsidTr="00B33F1C">
        <w:trPr>
          <w:cantSplit/>
          <w:trHeight w:val="50"/>
        </w:trPr>
        <w:tc>
          <w:tcPr>
            <w:tcW w:w="681" w:type="pct"/>
          </w:tcPr>
          <w:p w14:paraId="1CCA06CE" w14:textId="77777777" w:rsidR="006F34AC" w:rsidRPr="00B33F1C" w:rsidRDefault="006F34AC" w:rsidP="00B436B7">
            <w:pPr>
              <w:pStyle w:val="Tabletext0"/>
              <w:rPr>
                <w:rFonts w:ascii="Open Sans" w:hAnsi="Open Sans" w:cs="Open Sans"/>
                <w:sz w:val="18"/>
                <w:szCs w:val="18"/>
              </w:rPr>
            </w:pPr>
            <w:r w:rsidRPr="00B33F1C">
              <w:rPr>
                <w:rFonts w:ascii="Open Sans" w:hAnsi="Open Sans" w:cs="Open Sans"/>
                <w:sz w:val="18"/>
                <w:szCs w:val="18"/>
              </w:rPr>
              <w:t>17BF(1)(a)(ii)</w:t>
            </w:r>
          </w:p>
        </w:tc>
        <w:tc>
          <w:tcPr>
            <w:tcW w:w="785" w:type="pct"/>
          </w:tcPr>
          <w:p w14:paraId="0D73C8B5" w14:textId="77777777" w:rsidR="006F34AC" w:rsidRPr="00B33F1C" w:rsidRDefault="006F34AC" w:rsidP="00B436B7">
            <w:pPr>
              <w:pStyle w:val="Tabletext0"/>
              <w:rPr>
                <w:rFonts w:ascii="Open Sans" w:hAnsi="Open Sans" w:cs="Open Sans"/>
                <w:sz w:val="18"/>
                <w:szCs w:val="18"/>
              </w:rPr>
            </w:pPr>
            <w:r w:rsidRPr="00B33F1C">
              <w:rPr>
                <w:rFonts w:ascii="Open Sans" w:hAnsi="Open Sans" w:cs="Open Sans"/>
                <w:sz w:val="18"/>
                <w:szCs w:val="18"/>
              </w:rPr>
              <w:t>NA</w:t>
            </w:r>
          </w:p>
        </w:tc>
        <w:tc>
          <w:tcPr>
            <w:tcW w:w="2720" w:type="pct"/>
          </w:tcPr>
          <w:p w14:paraId="2DE78040" w14:textId="77777777" w:rsidR="006F34AC" w:rsidRPr="00B33F1C" w:rsidRDefault="006F34AC" w:rsidP="00B436B7">
            <w:pPr>
              <w:pStyle w:val="Tabletext0"/>
              <w:rPr>
                <w:rFonts w:ascii="Open Sans" w:hAnsi="Open Sans" w:cs="Open Sans"/>
                <w:sz w:val="18"/>
                <w:szCs w:val="18"/>
              </w:rPr>
            </w:pPr>
            <w:r w:rsidRPr="00B33F1C">
              <w:rPr>
                <w:rFonts w:ascii="Open Sans" w:hAnsi="Open Sans" w:cs="Open Sans"/>
                <w:sz w:val="18"/>
                <w:szCs w:val="18"/>
              </w:rPr>
              <w:t>An assessment of any events or risks that could cause financial information that is reported not to be indicative of future operations or financial conditions</w:t>
            </w:r>
          </w:p>
        </w:tc>
        <w:tc>
          <w:tcPr>
            <w:tcW w:w="813" w:type="pct"/>
          </w:tcPr>
          <w:p w14:paraId="252FEF71" w14:textId="77777777" w:rsidR="006F34AC" w:rsidRPr="00B33F1C" w:rsidRDefault="006F34AC" w:rsidP="00B436B7">
            <w:pPr>
              <w:pStyle w:val="Tabletext0"/>
              <w:rPr>
                <w:rFonts w:ascii="Open Sans" w:hAnsi="Open Sans" w:cs="Open Sans"/>
                <w:sz w:val="18"/>
                <w:szCs w:val="18"/>
              </w:rPr>
            </w:pPr>
            <w:r w:rsidRPr="00B33F1C">
              <w:rPr>
                <w:rFonts w:ascii="Open Sans" w:hAnsi="Open Sans" w:cs="Open Sans"/>
                <w:sz w:val="18"/>
                <w:szCs w:val="18"/>
              </w:rPr>
              <w:t>If applicable, mandatory</w:t>
            </w:r>
          </w:p>
        </w:tc>
      </w:tr>
      <w:tr w:rsidR="006F34AC" w:rsidRPr="00B33F1C" w14:paraId="428EC018" w14:textId="77777777" w:rsidTr="00B33F1C">
        <w:trPr>
          <w:cantSplit/>
          <w:trHeight w:val="50"/>
        </w:trPr>
        <w:tc>
          <w:tcPr>
            <w:tcW w:w="681" w:type="pct"/>
          </w:tcPr>
          <w:p w14:paraId="4692B956" w14:textId="77777777" w:rsidR="006F34AC" w:rsidRPr="00B33F1C" w:rsidRDefault="006F34AC" w:rsidP="00B436B7">
            <w:pPr>
              <w:pStyle w:val="Tabletext0"/>
              <w:rPr>
                <w:rFonts w:ascii="Open Sans" w:hAnsi="Open Sans" w:cs="Open Sans"/>
                <w:sz w:val="18"/>
                <w:szCs w:val="18"/>
              </w:rPr>
            </w:pPr>
            <w:r w:rsidRPr="00B33F1C">
              <w:rPr>
                <w:rFonts w:ascii="Open Sans" w:hAnsi="Open Sans" w:cs="Open Sans"/>
                <w:sz w:val="18"/>
                <w:szCs w:val="18"/>
              </w:rPr>
              <w:t>17BF(1)(b)</w:t>
            </w:r>
          </w:p>
        </w:tc>
        <w:tc>
          <w:tcPr>
            <w:tcW w:w="785" w:type="pct"/>
          </w:tcPr>
          <w:p w14:paraId="05DD0498" w14:textId="77777777" w:rsidR="006F34AC" w:rsidRPr="00B33F1C" w:rsidRDefault="006F34AC" w:rsidP="00B436B7">
            <w:pPr>
              <w:pStyle w:val="Tabletext0"/>
              <w:rPr>
                <w:rFonts w:ascii="Open Sans" w:hAnsi="Open Sans" w:cs="Open Sans"/>
                <w:sz w:val="18"/>
                <w:szCs w:val="18"/>
              </w:rPr>
            </w:pPr>
            <w:r w:rsidRPr="00B33F1C">
              <w:rPr>
                <w:rFonts w:ascii="Open Sans" w:hAnsi="Open Sans" w:cs="Open Sans"/>
                <w:sz w:val="18"/>
                <w:szCs w:val="18"/>
              </w:rPr>
              <w:t>NA</w:t>
            </w:r>
          </w:p>
        </w:tc>
        <w:tc>
          <w:tcPr>
            <w:tcW w:w="2720" w:type="pct"/>
          </w:tcPr>
          <w:p w14:paraId="0B05E15C" w14:textId="77777777" w:rsidR="006F34AC" w:rsidRPr="00B33F1C" w:rsidRDefault="006F34AC" w:rsidP="00B436B7">
            <w:pPr>
              <w:pStyle w:val="Tabletext0"/>
              <w:rPr>
                <w:rFonts w:ascii="Open Sans" w:hAnsi="Open Sans" w:cs="Open Sans"/>
                <w:sz w:val="18"/>
                <w:szCs w:val="18"/>
              </w:rPr>
            </w:pPr>
            <w:r w:rsidRPr="00B33F1C">
              <w:rPr>
                <w:rFonts w:ascii="Open Sans" w:hAnsi="Open Sans" w:cs="Open Sans"/>
                <w:sz w:val="18"/>
                <w:szCs w:val="18"/>
              </w:rPr>
              <w:t>Information on dividends paid or recommended</w:t>
            </w:r>
          </w:p>
        </w:tc>
        <w:tc>
          <w:tcPr>
            <w:tcW w:w="813" w:type="pct"/>
          </w:tcPr>
          <w:p w14:paraId="7BA34B5A" w14:textId="77777777" w:rsidR="006F34AC" w:rsidRPr="00B33F1C" w:rsidRDefault="006F34AC" w:rsidP="00B436B7">
            <w:pPr>
              <w:pStyle w:val="Tabletext0"/>
              <w:rPr>
                <w:rFonts w:ascii="Open Sans" w:hAnsi="Open Sans" w:cs="Open Sans"/>
                <w:sz w:val="18"/>
                <w:szCs w:val="18"/>
              </w:rPr>
            </w:pPr>
            <w:r w:rsidRPr="00B33F1C">
              <w:rPr>
                <w:rFonts w:ascii="Open Sans" w:hAnsi="Open Sans" w:cs="Open Sans"/>
                <w:sz w:val="18"/>
                <w:szCs w:val="18"/>
              </w:rPr>
              <w:t>If applicable, mandatory</w:t>
            </w:r>
          </w:p>
        </w:tc>
      </w:tr>
      <w:tr w:rsidR="006F34AC" w:rsidRPr="00B33F1C" w14:paraId="74F2A7A3" w14:textId="77777777" w:rsidTr="00B33F1C">
        <w:trPr>
          <w:cantSplit/>
          <w:trHeight w:val="50"/>
        </w:trPr>
        <w:tc>
          <w:tcPr>
            <w:tcW w:w="681" w:type="pct"/>
          </w:tcPr>
          <w:p w14:paraId="796C310E" w14:textId="77777777" w:rsidR="006F34AC" w:rsidRPr="00B33F1C" w:rsidRDefault="006F34AC" w:rsidP="00B436B7">
            <w:pPr>
              <w:pStyle w:val="Tabletext0"/>
              <w:rPr>
                <w:rFonts w:ascii="Open Sans" w:hAnsi="Open Sans" w:cs="Open Sans"/>
                <w:sz w:val="18"/>
                <w:szCs w:val="18"/>
              </w:rPr>
            </w:pPr>
            <w:r w:rsidRPr="00B33F1C">
              <w:rPr>
                <w:rFonts w:ascii="Open Sans" w:hAnsi="Open Sans" w:cs="Open Sans"/>
                <w:sz w:val="18"/>
                <w:szCs w:val="18"/>
              </w:rPr>
              <w:t>17BF(1)(c)</w:t>
            </w:r>
          </w:p>
        </w:tc>
        <w:tc>
          <w:tcPr>
            <w:tcW w:w="785" w:type="pct"/>
          </w:tcPr>
          <w:p w14:paraId="46A2EC35" w14:textId="77777777" w:rsidR="006F34AC" w:rsidRPr="00B33F1C" w:rsidRDefault="006F34AC" w:rsidP="00B436B7">
            <w:pPr>
              <w:pStyle w:val="Tabletext0"/>
              <w:rPr>
                <w:rFonts w:ascii="Open Sans" w:hAnsi="Open Sans" w:cs="Open Sans"/>
                <w:sz w:val="18"/>
                <w:szCs w:val="18"/>
              </w:rPr>
            </w:pPr>
            <w:r w:rsidRPr="00B33F1C">
              <w:rPr>
                <w:rFonts w:ascii="Open Sans" w:hAnsi="Open Sans" w:cs="Open Sans"/>
                <w:sz w:val="18"/>
                <w:szCs w:val="18"/>
              </w:rPr>
              <w:t>NA</w:t>
            </w:r>
          </w:p>
        </w:tc>
        <w:tc>
          <w:tcPr>
            <w:tcW w:w="2720" w:type="pct"/>
          </w:tcPr>
          <w:p w14:paraId="734C8C7C" w14:textId="77777777" w:rsidR="006F34AC" w:rsidRPr="00B33F1C" w:rsidRDefault="006F34AC" w:rsidP="00B436B7">
            <w:pPr>
              <w:pStyle w:val="Tabletext0"/>
              <w:rPr>
                <w:rFonts w:ascii="Open Sans" w:hAnsi="Open Sans" w:cs="Open Sans"/>
                <w:sz w:val="18"/>
                <w:szCs w:val="18"/>
              </w:rPr>
            </w:pPr>
            <w:r w:rsidRPr="00B33F1C">
              <w:rPr>
                <w:rFonts w:ascii="Open Sans" w:hAnsi="Open Sans" w:cs="Open Sans"/>
                <w:sz w:val="18"/>
                <w:szCs w:val="18"/>
              </w:rPr>
              <w:t>Details of any community service obligations the government business enterprise has including:</w:t>
            </w:r>
          </w:p>
          <w:p w14:paraId="5AB66C14" w14:textId="77777777" w:rsidR="006F34AC" w:rsidRPr="00B33F1C" w:rsidRDefault="006F34AC" w:rsidP="00B436B7">
            <w:pPr>
              <w:pStyle w:val="Tablea"/>
              <w:rPr>
                <w:rFonts w:ascii="Open Sans" w:hAnsi="Open Sans" w:cs="Open Sans"/>
                <w:sz w:val="18"/>
                <w:szCs w:val="18"/>
              </w:rPr>
            </w:pPr>
            <w:r w:rsidRPr="00B33F1C">
              <w:rPr>
                <w:rFonts w:ascii="Open Sans" w:hAnsi="Open Sans" w:cs="Open Sans"/>
                <w:sz w:val="18"/>
                <w:szCs w:val="18"/>
              </w:rPr>
              <w:t>(a) an outline of actions taken to fulfil those obligations; and</w:t>
            </w:r>
          </w:p>
          <w:p w14:paraId="235D1EFF" w14:textId="77777777" w:rsidR="006F34AC" w:rsidRPr="00B33F1C" w:rsidRDefault="006F34AC" w:rsidP="00B436B7">
            <w:pPr>
              <w:pStyle w:val="Tablea"/>
              <w:rPr>
                <w:rFonts w:ascii="Open Sans" w:hAnsi="Open Sans" w:cs="Open Sans"/>
                <w:sz w:val="18"/>
                <w:szCs w:val="18"/>
              </w:rPr>
            </w:pPr>
            <w:r w:rsidRPr="00B33F1C">
              <w:rPr>
                <w:rFonts w:ascii="Open Sans" w:hAnsi="Open Sans" w:cs="Open Sans"/>
                <w:sz w:val="18"/>
                <w:szCs w:val="18"/>
              </w:rPr>
              <w:t>(b) an assessment of the cost of fulfilling those obligations</w:t>
            </w:r>
          </w:p>
        </w:tc>
        <w:tc>
          <w:tcPr>
            <w:tcW w:w="813" w:type="pct"/>
          </w:tcPr>
          <w:p w14:paraId="467AED69" w14:textId="77777777" w:rsidR="006F34AC" w:rsidRPr="00B33F1C" w:rsidRDefault="006F34AC" w:rsidP="00B436B7">
            <w:pPr>
              <w:pStyle w:val="Tabletext0"/>
              <w:rPr>
                <w:rFonts w:ascii="Open Sans" w:hAnsi="Open Sans" w:cs="Open Sans"/>
                <w:sz w:val="18"/>
                <w:szCs w:val="18"/>
              </w:rPr>
            </w:pPr>
            <w:r w:rsidRPr="00B33F1C">
              <w:rPr>
                <w:rFonts w:ascii="Open Sans" w:hAnsi="Open Sans" w:cs="Open Sans"/>
                <w:sz w:val="18"/>
                <w:szCs w:val="18"/>
              </w:rPr>
              <w:t>If applicable, mandatory</w:t>
            </w:r>
          </w:p>
        </w:tc>
      </w:tr>
      <w:tr w:rsidR="006F34AC" w:rsidRPr="006B28DC" w14:paraId="0EAB678C" w14:textId="77777777" w:rsidTr="00B33F1C">
        <w:trPr>
          <w:cantSplit/>
          <w:trHeight w:val="50"/>
        </w:trPr>
        <w:tc>
          <w:tcPr>
            <w:tcW w:w="681" w:type="pct"/>
          </w:tcPr>
          <w:p w14:paraId="1C1617E5" w14:textId="77777777" w:rsidR="006F34AC" w:rsidRPr="00B33F1C" w:rsidRDefault="006F34AC" w:rsidP="00B436B7">
            <w:pPr>
              <w:pStyle w:val="Tabletext0"/>
              <w:rPr>
                <w:rFonts w:ascii="Open Sans" w:hAnsi="Open Sans" w:cs="Open Sans"/>
                <w:sz w:val="18"/>
                <w:szCs w:val="18"/>
              </w:rPr>
            </w:pPr>
            <w:r w:rsidRPr="00B33F1C">
              <w:rPr>
                <w:rFonts w:ascii="Open Sans" w:hAnsi="Open Sans" w:cs="Open Sans"/>
                <w:sz w:val="18"/>
                <w:szCs w:val="18"/>
              </w:rPr>
              <w:t>17BF(2)</w:t>
            </w:r>
          </w:p>
        </w:tc>
        <w:tc>
          <w:tcPr>
            <w:tcW w:w="785" w:type="pct"/>
          </w:tcPr>
          <w:p w14:paraId="169F7373" w14:textId="77777777" w:rsidR="006F34AC" w:rsidRPr="00B33F1C" w:rsidRDefault="006F34AC" w:rsidP="00B436B7">
            <w:pPr>
              <w:pStyle w:val="Tabletext0"/>
              <w:rPr>
                <w:rFonts w:ascii="Open Sans" w:hAnsi="Open Sans" w:cs="Open Sans"/>
                <w:sz w:val="18"/>
                <w:szCs w:val="18"/>
              </w:rPr>
            </w:pPr>
            <w:r w:rsidRPr="00B33F1C">
              <w:rPr>
                <w:rFonts w:ascii="Open Sans" w:hAnsi="Open Sans" w:cs="Open Sans"/>
                <w:sz w:val="18"/>
                <w:szCs w:val="18"/>
              </w:rPr>
              <w:t>NA</w:t>
            </w:r>
          </w:p>
        </w:tc>
        <w:tc>
          <w:tcPr>
            <w:tcW w:w="2720" w:type="pct"/>
          </w:tcPr>
          <w:p w14:paraId="7E1CD2A6" w14:textId="77777777" w:rsidR="006F34AC" w:rsidRPr="00B33F1C" w:rsidRDefault="006F34AC" w:rsidP="00B436B7">
            <w:pPr>
              <w:pStyle w:val="Tabletext0"/>
              <w:rPr>
                <w:rFonts w:ascii="Open Sans" w:hAnsi="Open Sans" w:cs="Open Sans"/>
                <w:sz w:val="18"/>
                <w:szCs w:val="18"/>
              </w:rPr>
            </w:pPr>
            <w:r w:rsidRPr="00B33F1C">
              <w:rPr>
                <w:rFonts w:ascii="Open Sans" w:hAnsi="Open Sans" w:cs="Open Sans"/>
                <w:sz w:val="18"/>
                <w:szCs w:val="18"/>
              </w:rPr>
              <w:t>A statement regarding the exclusion of information on the grounds that the information is commercially sensitive and would be likely to result in unreasonable commercial prejudice to the government business enterprise</w:t>
            </w:r>
          </w:p>
        </w:tc>
        <w:tc>
          <w:tcPr>
            <w:tcW w:w="813" w:type="pct"/>
          </w:tcPr>
          <w:p w14:paraId="32CA1C46" w14:textId="77777777" w:rsidR="006F34AC" w:rsidRPr="006B28DC" w:rsidRDefault="006F34AC" w:rsidP="00B436B7">
            <w:pPr>
              <w:pStyle w:val="Tabletext0"/>
              <w:rPr>
                <w:rFonts w:ascii="Open Sans" w:hAnsi="Open Sans" w:cs="Open Sans"/>
                <w:sz w:val="18"/>
                <w:szCs w:val="18"/>
              </w:rPr>
            </w:pPr>
            <w:r w:rsidRPr="00B33F1C">
              <w:rPr>
                <w:rFonts w:ascii="Open Sans" w:hAnsi="Open Sans" w:cs="Open Sans"/>
                <w:sz w:val="18"/>
                <w:szCs w:val="18"/>
              </w:rPr>
              <w:t>If applicable, mandatory</w:t>
            </w:r>
          </w:p>
        </w:tc>
      </w:tr>
    </w:tbl>
    <w:p w14:paraId="1EA9EB19" w14:textId="77777777" w:rsidR="004B04C4" w:rsidRDefault="004B04C4" w:rsidP="005455DE">
      <w:pPr>
        <w:pStyle w:val="AHRCheading5"/>
        <w:ind w:left="0" w:firstLine="0"/>
        <w:sectPr w:rsidR="004B04C4" w:rsidSect="00D7407A">
          <w:endnotePr>
            <w:numFmt w:val="decimal"/>
          </w:endnotePr>
          <w:pgSz w:w="11906" w:h="16838" w:code="9"/>
          <w:pgMar w:top="1134" w:right="1418" w:bottom="1134" w:left="1418" w:header="851" w:footer="851" w:gutter="0"/>
          <w:cols w:space="708"/>
          <w:titlePg/>
          <w:docGrid w:linePitch="360"/>
        </w:sectPr>
      </w:pPr>
    </w:p>
    <w:p w14:paraId="0B35DB0D" w14:textId="18FC35D5" w:rsidR="00684D42" w:rsidRPr="00E23DB3" w:rsidRDefault="00684D42" w:rsidP="005455DE">
      <w:pPr>
        <w:pStyle w:val="AHRCheading5"/>
        <w:ind w:left="0" w:firstLine="0"/>
      </w:pPr>
    </w:p>
    <w:sectPr w:rsidR="00684D42" w:rsidRPr="00E23DB3" w:rsidSect="00D7407A">
      <w:endnotePr>
        <w:numFmt w:val="decimal"/>
      </w:endnotePr>
      <w:pgSz w:w="11906" w:h="16838" w:code="9"/>
      <w:pgMar w:top="1134" w:right="1418" w:bottom="1134" w:left="1418" w:header="851" w:footer="851"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5ACB6E82" w14:textId="77777777" w:rsidR="00A76E3B" w:rsidRDefault="00A76E3B" w:rsidP="00F14C6D">
      <w:r>
        <w:separator/>
      </w:r>
    </w:p>
  </w:endnote>
  <w:endnote w:type="continuationSeparator" w:id="0">
    <w:p w14:paraId="4F7B0FEA" w14:textId="77777777" w:rsidR="00A76E3B" w:rsidRDefault="00A76E3B" w:rsidP="00F14C6D">
      <w:r>
        <w:continuationSeparator/>
      </w:r>
    </w:p>
  </w:endnote>
  <w:endnote w:type="continuationNotice" w:id="1">
    <w:p w14:paraId="0C6D4F36" w14:textId="77777777" w:rsidR="00A76E3B" w:rsidRDefault="00A76E3B">
      <w:pPr>
        <w:spacing w:before="0" w:after="0"/>
      </w:pPr>
    </w:p>
  </w:endnote>
  <w:endnote w:id="2">
    <w:p w14:paraId="50E368C6" w14:textId="09B94521" w:rsidR="004B04C4" w:rsidRDefault="004B04C4" w:rsidP="00791796">
      <w:pPr>
        <w:pStyle w:val="EndnoteText"/>
      </w:pPr>
      <w:r>
        <w:rPr>
          <w:rStyle w:val="EndnoteReference"/>
        </w:rPr>
        <w:endnoteRef/>
      </w:r>
      <w:r>
        <w:t xml:space="preserve"> 2019–20 Corporate Plan </w:t>
      </w:r>
      <w:hyperlink r:id="rId1" w:history="1">
        <w:r w:rsidRPr="00F169ED">
          <w:rPr>
            <w:rStyle w:val="Hyperlink"/>
          </w:rPr>
          <w:t>https://humanrights.gov.au/our-work/commission-general/publications/corporate-plan-2019-2020</w:t>
        </w:r>
      </w:hyperlink>
    </w:p>
  </w:endnote>
  <w:endnote w:id="3">
    <w:p w14:paraId="27C04D4E" w14:textId="054CE302" w:rsidR="004B04C4" w:rsidRDefault="004B04C4">
      <w:pPr>
        <w:pStyle w:val="EndnoteText"/>
      </w:pPr>
      <w:r>
        <w:rPr>
          <w:rStyle w:val="EndnoteReference"/>
        </w:rPr>
        <w:endnoteRef/>
      </w:r>
      <w:r>
        <w:t xml:space="preserve"> </w:t>
      </w:r>
      <w:r w:rsidRPr="004E78AE">
        <w:rPr>
          <w:rFonts w:cs="Open Sans"/>
        </w:rPr>
        <w:t>Consultation breakdown: 22 Consultations, Roundtables and Technical workshops with 450 participants, 8 small group meetings with 31 key stakeholders, over 165 written submissions and one national conference with over 400 participants.</w:t>
      </w:r>
    </w:p>
  </w:endnote>
  <w:endnote w:id="4">
    <w:p w14:paraId="281899B7" w14:textId="533AE022" w:rsidR="004B04C4" w:rsidRDefault="004B04C4">
      <w:pPr>
        <w:pStyle w:val="EndnoteText"/>
      </w:pPr>
      <w:r>
        <w:rPr>
          <w:rStyle w:val="EndnoteReference"/>
        </w:rPr>
        <w:endnoteRef/>
      </w:r>
      <w:r>
        <w:t xml:space="preserve"> </w:t>
      </w:r>
      <w:r w:rsidRPr="004E78AE">
        <w:rPr>
          <w:rFonts w:cs="Open Sans"/>
        </w:rPr>
        <w:t>Source: Email communication, Department of Home Affairs, Media and Communication Branch, 22 July 2020.</w:t>
      </w:r>
    </w:p>
  </w:endnote>
  <w:endnote w:id="5">
    <w:p w14:paraId="50A4BC3F" w14:textId="1155C217" w:rsidR="004B04C4" w:rsidRPr="00190C70" w:rsidRDefault="004B04C4" w:rsidP="00684D42">
      <w:pPr>
        <w:pStyle w:val="EndnoteText"/>
        <w:rPr>
          <w:rFonts w:cs="Open Sans"/>
          <w:lang w:eastAsia="en-US"/>
        </w:rPr>
      </w:pPr>
      <w:r w:rsidRPr="00067F73">
        <w:rPr>
          <w:rStyle w:val="EndnoteReference"/>
          <w:rFonts w:cs="Open Sans"/>
        </w:rPr>
        <w:endnoteRef/>
      </w:r>
      <w:r w:rsidRPr="00067F73">
        <w:rPr>
          <w:rFonts w:cs="Open Sans"/>
        </w:rPr>
        <w:t xml:space="preserve"> </w:t>
      </w:r>
      <w:r w:rsidRPr="00F8347B">
        <w:rPr>
          <w:rFonts w:cs="Open Sans"/>
        </w:rPr>
        <w:t xml:space="preserve">Australian Bureau of Statistics, 2015, </w:t>
      </w:r>
      <w:r w:rsidRPr="00F8347B">
        <w:rPr>
          <w:rStyle w:val="Emphasis"/>
          <w:rFonts w:cs="Open Sans"/>
        </w:rPr>
        <w:t>Disability, Ageing and Carers, Australia: First Results,</w:t>
      </w:r>
      <w:r w:rsidRPr="00F8347B">
        <w:rPr>
          <w:rFonts w:cs="Open Sans"/>
        </w:rPr>
        <w:t xml:space="preserve"> cat. no. 4430.0.10.001. Available at </w:t>
      </w:r>
      <w:hyperlink r:id="rId2" w:history="1">
        <w:r w:rsidRPr="00F8347B">
          <w:rPr>
            <w:rStyle w:val="Hyperlink"/>
            <w:rFonts w:cs="Open Sans"/>
          </w:rPr>
          <w:t>http://www.abs.gov.au/ausstats/abs@.nsf/mf/4430.0.10.001</w:t>
        </w:r>
      </w:hyperlink>
      <w:r w:rsidRPr="00F8347B">
        <w:rPr>
          <w:rFonts w:cs="Open Sans"/>
        </w:rPr>
        <w:t>. NB 2015 is the last time that these statistics were published.</w:t>
      </w:r>
    </w:p>
  </w:endnote>
  <w:endnote w:id="6">
    <w:p w14:paraId="7AF28AD2" w14:textId="5F11F7CB" w:rsidR="004B04C4" w:rsidRDefault="004B04C4">
      <w:pPr>
        <w:pStyle w:val="EndnoteText"/>
      </w:pPr>
      <w:r>
        <w:rPr>
          <w:rStyle w:val="EndnoteReference"/>
        </w:rPr>
        <w:endnoteRef/>
      </w:r>
      <w:r>
        <w:t xml:space="preserve"> </w:t>
      </w:r>
      <w:r w:rsidRPr="000F329A">
        <w:rPr>
          <w:rFonts w:cs="Open Sans"/>
        </w:rPr>
        <w:t>T</w:t>
      </w:r>
      <w:r w:rsidRPr="000F329A">
        <w:rPr>
          <w:rFonts w:cs="Open Sans"/>
          <w:lang w:val="en-US"/>
        </w:rPr>
        <w:t>he need to introduce a legal framework that recognises the equal legal capacity of people with disability and enables and facilitates the creation and implementation of various supports for the exercise of legal capacity; the need to accelerate action to ensure people with disability are not unlawfully or arbitrarily deprived of their liberty on the basis of disability, including in the criminal justice system; and the need to prohibit the practice of sterilisation of children with disability, and adults with disability without their free, prior and informed consent</w:t>
      </w:r>
      <w:r w:rsidR="00AD2370">
        <w:rPr>
          <w:rFonts w:cs="Open Sans"/>
          <w:lang w:val="en-US"/>
        </w:rPr>
        <w:t>.</w:t>
      </w:r>
    </w:p>
  </w:endnote>
  <w:endnote w:id="7">
    <w:p w14:paraId="21B92176" w14:textId="77777777" w:rsidR="004B04C4" w:rsidRPr="000F329A" w:rsidRDefault="004B04C4" w:rsidP="000F329A">
      <w:pPr>
        <w:pStyle w:val="EndnoteText"/>
        <w:rPr>
          <w:rFonts w:cs="Open Sans"/>
        </w:rPr>
      </w:pPr>
      <w:r w:rsidRPr="000F329A">
        <w:rPr>
          <w:rStyle w:val="EndnoteReference"/>
          <w:rFonts w:cs="Open Sans"/>
        </w:rPr>
        <w:endnoteRef/>
      </w:r>
      <w:r w:rsidRPr="000F329A">
        <w:rPr>
          <w:rFonts w:cs="Open Sans"/>
        </w:rPr>
        <w:t xml:space="preserve"> 65% calculated from of 59 recommendations, as recommendation 30 on Foetal Alcohol Syndrome had already been fulfilled by the Australian government.</w:t>
      </w:r>
    </w:p>
  </w:endnote>
  <w:endnote w:id="8">
    <w:p w14:paraId="3563DA3D" w14:textId="55398D5E" w:rsidR="004B04C4" w:rsidRPr="002859FE" w:rsidRDefault="004B04C4">
      <w:pPr>
        <w:pStyle w:val="EndnoteText"/>
        <w:rPr>
          <w:lang w:val="en-US"/>
        </w:rPr>
      </w:pPr>
      <w:r>
        <w:rPr>
          <w:rStyle w:val="EndnoteReference"/>
        </w:rPr>
        <w:endnoteRef/>
      </w:r>
      <w:r>
        <w:t xml:space="preserve"> </w:t>
      </w:r>
      <w:r w:rsidRPr="00444178">
        <w:rPr>
          <w:rFonts w:cs="Open Sans"/>
        </w:rPr>
        <w:t>Play by the Rules is an initiative that provides online education and information on discrimination, harassment, and child protection in sport, and is governed by a national Management Committee, which includes representatives from sport and recreation and human rights agencies.</w:t>
      </w:r>
    </w:p>
  </w:endnote>
  <w:endnote w:id="9">
    <w:p w14:paraId="4F26E6E6" w14:textId="77777777" w:rsidR="004B04C4" w:rsidRPr="00F576E2" w:rsidRDefault="004B04C4" w:rsidP="00444178">
      <w:pPr>
        <w:pStyle w:val="EndnoteText"/>
        <w:rPr>
          <w:lang w:val="en-US"/>
        </w:rPr>
      </w:pPr>
      <w:r>
        <w:rPr>
          <w:rStyle w:val="EndnoteReference"/>
        </w:rPr>
        <w:endnoteRef/>
      </w:r>
      <w:r>
        <w:t xml:space="preserve"> </w:t>
      </w:r>
      <w:r w:rsidRPr="00444178">
        <w:rPr>
          <w:rFonts w:cs="Open Sans"/>
        </w:rPr>
        <w:t>Seven open consultation sessions, five women’s consultation sessions, three student consultations, over a dozen targeted consultation sessions were held in Canberra, Melbourne, Adelaide, Sydney, Brisbane and Townsville. In February 2020, six consultations were held in Perth and Darwin. Consultations in Tasmania did not take place because of COVID-19 travel restrictions.</w:t>
      </w:r>
    </w:p>
  </w:endnote>
  <w:endnote w:id="10">
    <w:p w14:paraId="4CE8F61D" w14:textId="41BF173C" w:rsidR="004B04C4" w:rsidRDefault="004B04C4" w:rsidP="002B072F">
      <w:pPr>
        <w:pStyle w:val="EndnoteText"/>
      </w:pPr>
      <w:r>
        <w:rPr>
          <w:rStyle w:val="EndnoteReference"/>
        </w:rPr>
        <w:endnoteRef/>
      </w:r>
      <w:r>
        <w:t xml:space="preserve"> </w:t>
      </w:r>
      <w:r w:rsidRPr="00EF4419">
        <w:t xml:space="preserve"> </w:t>
      </w:r>
      <w:r w:rsidRPr="002B072F">
        <w:rPr>
          <w:rFonts w:cs="Open Sans"/>
        </w:rPr>
        <w:t>AICHR Interregional Dialogue, the Regional Consultation of Commonalities of Environmental Impact Assessments (EIA) in ASEAN Member States and Advancing a harmonised and Rights-based Approach to EIA in ASEAN, and the AICHR Regional Dialogue on the Mainstreaming of the Rights of Persons with Disabilities in the ASEAN Community (Gender Perspectives on Disability Rights).</w:t>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Open Sans">
    <w:altName w:val="Segoe UI"/>
    <w:panose1 w:val="020B0606030504020204"/>
    <w:charset w:val="00"/>
    <w:family w:val="swiss"/>
    <w:pitch w:val="variable"/>
    <w:sig w:usb0="E00002EF" w:usb1="4000205B" w:usb2="00000028" w:usb3="00000000" w:csb0="0000019F" w:csb1="00000000"/>
  </w:font>
  <w:font w:name="MS Mincho">
    <w:altName w:val="MS Mincho"/>
    <w:panose1 w:val="02020609040205080304"/>
    <w:charset w:val="80"/>
    <w:family w:val="modern"/>
    <w:pitch w:val="fixed"/>
    <w:sig w:usb0="E00002FF" w:usb1="6AC7FDFB" w:usb2="08000012" w:usb3="00000000" w:csb0="0002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ArialMT">
    <w:altName w:val="Arial"/>
    <w:panose1 w:val="00000000000000000000"/>
    <w:charset w:val="4D"/>
    <w:family w:val="auto"/>
    <w:notTrueType/>
    <w:pitch w:val="default"/>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Segoe UI">
    <w:panose1 w:val="020B0502040204020203"/>
    <w:charset w:val="00"/>
    <w:family w:val="swiss"/>
    <w:pitch w:val="variable"/>
    <w:sig w:usb0="E4002EFF" w:usb1="C000E47F" w:usb2="00000009" w:usb3="00000000" w:csb0="000001FF" w:csb1="00000000"/>
  </w:font>
  <w:font w:name="Calibri">
    <w:panose1 w:val="020F0502020204030204"/>
    <w:charset w:val="00"/>
    <w:family w:val="swiss"/>
    <w:pitch w:val="variable"/>
    <w:sig w:usb0="E0002EFF" w:usb1="C000247B" w:usb2="00000009" w:usb3="00000000" w:csb0="000001FF" w:csb1="00000000"/>
  </w:font>
  <w:font w:name="Arial Unicode MS">
    <w:panose1 w:val="020B0604020202020204"/>
    <w:charset w:val="00"/>
    <w:family w:val="roman"/>
    <w:pitch w:val="variable"/>
    <w:sig w:usb0="00000003" w:usb1="00000000" w:usb2="00000000" w:usb3="00000000" w:csb0="00000001" w:csb1="00000000"/>
  </w:font>
  <w:font w:name="Open Sans Semibold">
    <w:panose1 w:val="020B0706030804020204"/>
    <w:charset w:val="00"/>
    <w:family w:val="swiss"/>
    <w:pitch w:val="variable"/>
    <w:sig w:usb0="E00002EF" w:usb1="4000205B" w:usb2="00000028" w:usb3="00000000" w:csb0="0000019F" w:csb1="00000000"/>
  </w:font>
  <w:font w:name="Open Sans Condensed">
    <w:altName w:val="Segoe UI"/>
    <w:charset w:val="00"/>
    <w:family w:val="swiss"/>
    <w:pitch w:val="variable"/>
    <w:sig w:usb0="E00002EF" w:usb1="4000205B" w:usb2="00000028" w:usb3="00000000" w:csb0="0000019F" w:csb1="00000000"/>
  </w:font>
  <w:font w:name="Helvetica Neue">
    <w:charset w:val="00"/>
    <w:family w:val="auto"/>
    <w:pitch w:val="variable"/>
    <w:sig w:usb0="E50002FF" w:usb1="500079DB" w:usb2="00000010" w:usb3="00000000" w:csb0="00000001" w:csb1="00000000"/>
  </w:font>
  <w:font w:name="Open Sans Condensed Light">
    <w:altName w:val="Segoe UI"/>
    <w:charset w:val="00"/>
    <w:family w:val="swiss"/>
    <w:pitch w:val="variable"/>
    <w:sig w:usb0="E00002EF" w:usb1="4000205B" w:usb2="00000028" w:usb3="00000000" w:csb0="0000019F" w:csb1="00000000"/>
  </w:font>
  <w:font w:name="Open Sans Light">
    <w:panose1 w:val="020B0306030504020204"/>
    <w:charset w:val="00"/>
    <w:family w:val="swiss"/>
    <w:pitch w:val="variable"/>
    <w:sig w:usb0="E00002EF" w:usb1="4000205B" w:usb2="00000028" w:usb3="00000000" w:csb0="0000019F" w:csb1="00000000"/>
  </w:font>
  <w:font w:name="Verdana">
    <w:panose1 w:val="020B0604030504040204"/>
    <w:charset w:val="00"/>
    <w:family w:val="swiss"/>
    <w:pitch w:val="variable"/>
    <w:sig w:usb0="A00006FF" w:usb1="4000205B" w:usb2="00000010" w:usb3="00000000" w:csb0="0000019F" w:csb1="00000000"/>
  </w:font>
  <w:font w:name="Yu Mincho">
    <w:charset w:val="80"/>
    <w:family w:val="roman"/>
    <w:pitch w:val="variable"/>
    <w:sig w:usb0="800002E7" w:usb1="2AC7FCFF" w:usb2="00000012" w:usb3="00000000" w:csb0="0002009F" w:csb1="00000000"/>
  </w:font>
  <w:font w:name="Cambria Math">
    <w:panose1 w:val="02040503050406030204"/>
    <w:charset w:val="00"/>
    <w:family w:val="roman"/>
    <w:pitch w:val="variable"/>
    <w:sig w:usb0="E00006FF" w:usb1="420024FF" w:usb2="02000000" w:usb3="00000000" w:csb0="0000019F" w:csb1="00000000"/>
  </w:font>
  <w:font w:name="Yu Gothic Light">
    <w:panose1 w:val="020B0300000000000000"/>
    <w:charset w:val="80"/>
    <w:family w:val="swiss"/>
    <w:pitch w:val="variable"/>
    <w:sig w:usb0="E00002FF" w:usb1="2AC7FDFF" w:usb2="00000016" w:usb3="00000000" w:csb0="0002009F" w:csb1="00000000"/>
  </w:font>
  <w:font w:name="Calibri Light">
    <w:panose1 w:val="020F0302020204030204"/>
    <w:charset w:val="00"/>
    <w:family w:val="swiss"/>
    <w:pitch w:val="variable"/>
    <w:sig w:usb0="E0002A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E55BC1E" w14:textId="77777777" w:rsidR="006B14EE" w:rsidRPr="000465F1" w:rsidRDefault="006B14EE" w:rsidP="000465F1">
    <w:pPr>
      <w:pStyle w:val="Footer"/>
    </w:pPr>
    <w:r w:rsidRPr="000465F1">
      <w:t>ABN 47 996 232 602</w:t>
    </w:r>
  </w:p>
  <w:p w14:paraId="5A1E7DEC" w14:textId="77777777" w:rsidR="006B14EE" w:rsidRPr="000465F1" w:rsidRDefault="006B14EE" w:rsidP="000465F1">
    <w:pPr>
      <w:pStyle w:val="Footer"/>
    </w:pPr>
    <w:r w:rsidRPr="000465F1">
      <w:t>Level 3, 175 Pitt Street, Sydney NSW 2000</w:t>
    </w:r>
  </w:p>
  <w:p w14:paraId="5ED1BB52" w14:textId="77777777" w:rsidR="006B14EE" w:rsidRPr="000465F1" w:rsidRDefault="006B14EE" w:rsidP="000465F1">
    <w:pPr>
      <w:pStyle w:val="Footer"/>
    </w:pPr>
    <w:r w:rsidRPr="000465F1">
      <w:t>GPO Box 5218, Sydney NSW 2001</w:t>
    </w:r>
  </w:p>
  <w:p w14:paraId="2F0C2AE8" w14:textId="77777777" w:rsidR="006B14EE" w:rsidRPr="000465F1" w:rsidRDefault="006B14EE" w:rsidP="000465F1">
    <w:pPr>
      <w:pStyle w:val="Footer"/>
    </w:pPr>
    <w:r w:rsidRPr="000465F1">
      <w:t>General enquiries 1300 369 711</w:t>
    </w:r>
  </w:p>
  <w:p w14:paraId="00D6D243" w14:textId="77777777" w:rsidR="006B14EE" w:rsidRPr="000465F1" w:rsidRDefault="006B14EE" w:rsidP="000465F1">
    <w:pPr>
      <w:pStyle w:val="Footer"/>
    </w:pPr>
    <w:r>
      <w:t>National Info Service</w:t>
    </w:r>
    <w:r w:rsidRPr="000465F1">
      <w:t xml:space="preserve"> 1300 656 419</w:t>
    </w:r>
  </w:p>
  <w:p w14:paraId="4C4D0EDC" w14:textId="77777777" w:rsidR="006B14EE" w:rsidRPr="000465F1" w:rsidRDefault="006B14EE" w:rsidP="000465F1">
    <w:pPr>
      <w:pStyle w:val="Footer"/>
    </w:pPr>
    <w:r w:rsidRPr="000465F1">
      <w:t>TTY 1800 620 241</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sdt>
    <w:sdtPr>
      <w:id w:val="-751810759"/>
      <w:docPartObj>
        <w:docPartGallery w:val="Page Numbers (Bottom of Page)"/>
        <w:docPartUnique/>
      </w:docPartObj>
    </w:sdtPr>
    <w:sdtEndPr>
      <w:rPr>
        <w:noProof/>
      </w:rPr>
    </w:sdtEndPr>
    <w:sdtContent>
      <w:p w14:paraId="49A8B50F" w14:textId="2E03D659" w:rsidR="006B14EE" w:rsidRDefault="006B14EE" w:rsidP="006F11EC">
        <w:pPr>
          <w:pStyle w:val="Footer"/>
          <w:jc w:val="right"/>
        </w:pPr>
        <w:r>
          <w:fldChar w:fldCharType="begin"/>
        </w:r>
        <w:r>
          <w:instrText xml:space="preserve"> PAGE   \* MERGEFORMAT </w:instrText>
        </w:r>
        <w:r>
          <w:fldChar w:fldCharType="separate"/>
        </w:r>
        <w:r>
          <w:rPr>
            <w:noProof/>
          </w:rPr>
          <w:t>2</w:t>
        </w:r>
        <w:r>
          <w:rPr>
            <w:noProof/>
          </w:rPr>
          <w:fldChar w:fldCharType="end"/>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2B0A6C6" w14:textId="7F8E7C0B" w:rsidR="006B14EE" w:rsidRDefault="006B14EE" w:rsidP="00121D3B">
    <w:pPr>
      <w:pStyle w:val="FooterOddPageNumber"/>
    </w:pPr>
    <w:r w:rsidRPr="00AB7C8F">
      <w:fldChar w:fldCharType="begin"/>
    </w:r>
    <w:r>
      <w:instrText xml:space="preserve"> PAGE   \* MERGEFORMAT </w:instrText>
    </w:r>
    <w:r w:rsidRPr="00AB7C8F">
      <w:fldChar w:fldCharType="separate"/>
    </w:r>
    <w:r>
      <w:rPr>
        <w:noProof/>
      </w:rPr>
      <w:t>3</w:t>
    </w:r>
    <w:r w:rsidRPr="00AB7C8F">
      <w:fldChar w:fldCharType="end"/>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sdt>
    <w:sdtPr>
      <w:id w:val="-1255120895"/>
      <w:docPartObj>
        <w:docPartGallery w:val="Page Numbers (Bottom of Page)"/>
        <w:docPartUnique/>
      </w:docPartObj>
    </w:sdtPr>
    <w:sdtEndPr>
      <w:rPr>
        <w:noProof/>
      </w:rPr>
    </w:sdtEndPr>
    <w:sdtContent>
      <w:p w14:paraId="15CF8A16" w14:textId="77777777" w:rsidR="006B14EE" w:rsidRDefault="006B14EE">
        <w:pPr>
          <w:pStyle w:val="Footer"/>
          <w:jc w:val="right"/>
        </w:pPr>
        <w:r>
          <w:fldChar w:fldCharType="begin"/>
        </w:r>
        <w:r>
          <w:instrText xml:space="preserve"> PAGE   \* MERGEFORMAT </w:instrText>
        </w:r>
        <w:r>
          <w:fldChar w:fldCharType="separate"/>
        </w:r>
        <w:r>
          <w:rPr>
            <w:noProof/>
          </w:rPr>
          <w:t>2</w:t>
        </w:r>
        <w:r>
          <w:rPr>
            <w:noProof/>
          </w:rPr>
          <w:fldChar w:fldCharType="end"/>
        </w:r>
      </w:p>
    </w:sdtContent>
  </w:sdt>
  <w:p w14:paraId="55F13459" w14:textId="77777777" w:rsidR="006B14EE" w:rsidRDefault="006B14EE" w:rsidP="00E53546">
    <w:pPr>
      <w:pStyle w:val="FooterEvenPageNumber"/>
    </w:pPr>
  </w:p>
  <w:p w14:paraId="217229AD" w14:textId="77777777" w:rsidR="006B14EE" w:rsidRDefault="006B14EE"/>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sdt>
    <w:sdtPr>
      <w:id w:val="-179814901"/>
      <w:docPartObj>
        <w:docPartGallery w:val="Page Numbers (Bottom of Page)"/>
        <w:docPartUnique/>
      </w:docPartObj>
    </w:sdtPr>
    <w:sdtEndPr>
      <w:rPr>
        <w:noProof/>
      </w:rPr>
    </w:sdtEndPr>
    <w:sdtContent>
      <w:p w14:paraId="541A58FD" w14:textId="28030489" w:rsidR="006B14EE" w:rsidRDefault="006B14EE" w:rsidP="00D7407A">
        <w:pPr>
          <w:pStyle w:val="Footer"/>
          <w:jc w:val="right"/>
        </w:pPr>
        <w:r>
          <w:fldChar w:fldCharType="begin"/>
        </w:r>
        <w:r>
          <w:instrText xml:space="preserve"> PAGE   \* MERGEFORMAT </w:instrText>
        </w:r>
        <w:r>
          <w:fldChar w:fldCharType="separate"/>
        </w:r>
        <w:r>
          <w:rPr>
            <w:noProof/>
          </w:rPr>
          <w:t>2</w:t>
        </w:r>
        <w:r>
          <w:rPr>
            <w:noProof/>
          </w:rPr>
          <w:fldChar w:fldCharType="end"/>
        </w:r>
      </w:p>
    </w:sdtContent>
  </w:sdt>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4568885" w14:textId="51DBFDF1" w:rsidR="006B14EE" w:rsidRDefault="006B14EE" w:rsidP="00D7407A">
    <w:pPr>
      <w:pStyle w:val="FooterOddPageNumber"/>
      <w:spacing w:after="240"/>
    </w:pPr>
    <w:r w:rsidRPr="00AB7C8F">
      <w:fldChar w:fldCharType="begin"/>
    </w:r>
    <w:r>
      <w:instrText xml:space="preserve"> PAGE   \* MERGEFORMAT </w:instrText>
    </w:r>
    <w:r w:rsidRPr="00AB7C8F">
      <w:fldChar w:fldCharType="separate"/>
    </w:r>
    <w:r>
      <w:rPr>
        <w:noProof/>
      </w:rPr>
      <w:t>3</w:t>
    </w:r>
    <w:r w:rsidRPr="00AB7C8F">
      <w:fldChar w:fldCharType="end"/>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sdt>
    <w:sdtPr>
      <w:id w:val="-1458183178"/>
      <w:docPartObj>
        <w:docPartGallery w:val="Page Numbers (Bottom of Page)"/>
        <w:docPartUnique/>
      </w:docPartObj>
    </w:sdtPr>
    <w:sdtEndPr>
      <w:rPr>
        <w:noProof/>
      </w:rPr>
    </w:sdtEndPr>
    <w:sdtContent>
      <w:p w14:paraId="2F200F9D" w14:textId="39B18F72" w:rsidR="006B14EE" w:rsidRDefault="006B14EE" w:rsidP="00E02FB4">
        <w:pPr>
          <w:pStyle w:val="Footer"/>
          <w:jc w:val="right"/>
        </w:pPr>
        <w:r>
          <w:fldChar w:fldCharType="begin"/>
        </w:r>
        <w:r>
          <w:instrText xml:space="preserve"> PAGE   \* MERGEFORMAT </w:instrText>
        </w:r>
        <w:r>
          <w:fldChar w:fldCharType="separate"/>
        </w:r>
        <w:r>
          <w:rPr>
            <w:noProof/>
          </w:rPr>
          <w:t>2</w:t>
        </w:r>
        <w:r>
          <w:rPr>
            <w:noProof/>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27FD198B" w14:textId="77777777" w:rsidR="00A76E3B" w:rsidRDefault="00A76E3B" w:rsidP="00F14C6D">
      <w:r>
        <w:separator/>
      </w:r>
    </w:p>
  </w:footnote>
  <w:footnote w:type="continuationSeparator" w:id="0">
    <w:p w14:paraId="5B5AEE50" w14:textId="77777777" w:rsidR="00A76E3B" w:rsidRDefault="00A76E3B" w:rsidP="00F14C6D">
      <w:r>
        <w:continuationSeparator/>
      </w:r>
    </w:p>
  </w:footnote>
  <w:footnote w:type="continuationNotice" w:id="1">
    <w:p w14:paraId="144FE659" w14:textId="77777777" w:rsidR="00A76E3B" w:rsidRDefault="00A76E3B">
      <w:pPr>
        <w:spacing w:before="0" w:after="0"/>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7718CFA" w14:textId="77777777" w:rsidR="006B14EE" w:rsidRPr="000465F1" w:rsidRDefault="009B22C8" w:rsidP="000465F1">
    <w:pPr>
      <w:pStyle w:val="Header"/>
    </w:pPr>
    <w:r>
      <w:pict w14:anchorId="0A133FE9">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1034833" o:spid="_x0000_s2053" type="#_x0000_t75" alt="" style="position:absolute;left:0;text-align:left;margin-left:0;margin-top:0;width:930.9pt;height:1359.95pt;z-index:-251658239;mso-wrap-edited:f;mso-width-percent:0;mso-height-percent:0;mso-position-horizontal:center;mso-position-horizontal-relative:margin;mso-position-vertical:center;mso-position-vertical-relative:margin;mso-width-percent:0;mso-height-percent:0" o:allowincell="f">
          <v:imagedata r:id="rId1" o:title="report watermark"/>
          <w10:wrap anchorx="margin" anchory="margin"/>
        </v:shape>
      </w:pict>
    </w:r>
    <w:r w:rsidR="006B14EE" w:rsidRPr="000465F1">
      <w:t>Australian Human Rights Commission</w:t>
    </w:r>
  </w:p>
  <w:p w14:paraId="6A3A1DAC" w14:textId="77777777" w:rsidR="006B14EE" w:rsidRPr="00622508" w:rsidRDefault="006B14EE" w:rsidP="00622508">
    <w:pPr>
      <w:pStyle w:val="Footer"/>
    </w:pPr>
    <w:r w:rsidRPr="001F62CC">
      <w:rPr>
        <w:rStyle w:val="Reporttitleinheader"/>
      </w:rPr>
      <w:t>Short title</w:t>
    </w:r>
    <w:r w:rsidRPr="00622508">
      <w:rPr>
        <w:rStyle w:val="Reporttitleinheader"/>
      </w:rPr>
      <w:t>, report name,</w:t>
    </w:r>
    <w:r w:rsidRPr="00622508">
      <w:t xml:space="preserve"> Date</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88EA86F" w14:textId="77777777" w:rsidR="006B14EE" w:rsidRPr="000465F1" w:rsidRDefault="009B22C8" w:rsidP="000465F1">
    <w:r>
      <w:pict w14:anchorId="24CF1951">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1034834" o:spid="_x0000_s2052" type="#_x0000_t75" alt="" style="position:absolute;margin-left:0;margin-top:0;width:930.9pt;height:1359.95pt;z-index:-251658238;mso-wrap-edited:f;mso-width-percent:0;mso-height-percent:0;mso-position-horizontal:center;mso-position-horizontal-relative:margin;mso-position-vertical:center;mso-position-vertical-relative:margin;mso-width-percent:0;mso-height-percent:0" o:allowincell="f">
          <v:imagedata r:id="rId1" o:title="report watermark"/>
          <w10:wrap anchorx="margin" anchory="margin"/>
        </v:shape>
      </w:pict>
    </w:r>
    <w:r w:rsidR="006B14EE" w:rsidRPr="000465F1">
      <w:t>Australian Human Rights Commission</w:t>
    </w:r>
  </w:p>
  <w:p w14:paraId="03E07A5A" w14:textId="77777777" w:rsidR="006B14EE" w:rsidRPr="000465F1" w:rsidRDefault="006B14EE" w:rsidP="000465F1">
    <w:pPr>
      <w:pStyle w:val="Footer"/>
    </w:pPr>
    <w:r w:rsidRPr="000465F1">
      <w:t>Short document title, Short description – Date</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1FD242D" w14:textId="53A82193" w:rsidR="006B14EE" w:rsidRDefault="009B22C8" w:rsidP="002012F7">
    <w:pPr>
      <w:pStyle w:val="Header"/>
    </w:pPr>
    <w:r>
      <w:rPr>
        <w:noProof/>
      </w:rPr>
      <w:pict w14:anchorId="1489CC9E">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2051" type="#_x0000_t75" alt="" style="position:absolute;left:0;text-align:left;margin-left:-59.05pt;margin-top:-96.5pt;width:595.65pt;height:870.15pt;z-index:-251658236;mso-wrap-edited:f;mso-width-percent:0;mso-height-percent:0;mso-position-horizontal-relative:margin;mso-position-vertical-relative:margin;mso-width-percent:0;mso-height-percent:0" o:allowincell="f">
          <v:imagedata r:id="rId1" o:title="MS word cover1"/>
          <w10:wrap anchorx="margin" anchory="margin"/>
        </v:shape>
      </w:pict>
    </w:r>
    <w:r>
      <w:pict w14:anchorId="7FE05CDD">
        <v:shape id="WordPictureWatermark14066017" o:spid="_x0000_s2050" type="#_x0000_t75" alt="" style="position:absolute;left:0;text-align:left;margin-left:-71.05pt;margin-top:-108.5pt;width:595.65pt;height:870.15pt;z-index:-251658237;mso-wrap-edited:f;mso-width-percent:0;mso-height-percent:0;mso-position-horizontal-relative:margin;mso-position-vertical-relative:margin;mso-width-percent:0;mso-height-percent:0" o:allowincell="f">
          <v:imagedata r:id="rId1" o:title="MS word cover1"/>
          <w10:wrap anchorx="margin" anchory="margin"/>
        </v:shape>
      </w:pict>
    </w:r>
    <w:r>
      <w:pict w14:anchorId="20062573">
        <v:shape id="WordPictureWatermark1034832" o:spid="_x0000_s2049" type="#_x0000_t75" alt="" style="position:absolute;left:0;text-align:left;margin-left:-70.9pt;margin-top:-109.05pt;width:595.1pt;height:869.4pt;z-index:-251658240;mso-wrap-edited:f;mso-width-percent:0;mso-height-percent:0;mso-position-horizontal-relative:margin;mso-position-vertical-relative:margin;mso-width-percent:0;mso-height-percent:0" o:allowincell="f">
          <v:imagedata r:id="rId2" o:title="report watermark"/>
          <w10:wrap anchorx="margin" anchory="margin"/>
        </v:shape>
      </w:pict>
    </w:r>
  </w:p>
  <w:p w14:paraId="076195DD" w14:textId="77777777" w:rsidR="006B14EE" w:rsidRDefault="006B14EE" w:rsidP="002012F7">
    <w:pPr>
      <w:pStyle w:val="Header"/>
    </w:pPr>
  </w:p>
  <w:p w14:paraId="45BEE5A6" w14:textId="77777777" w:rsidR="006B14EE" w:rsidRDefault="006B14EE" w:rsidP="002012F7">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F513439" w14:textId="77777777" w:rsidR="006B14EE" w:rsidRPr="00902EC3" w:rsidRDefault="006B14EE" w:rsidP="00D9065F">
    <w:pPr>
      <w:pStyle w:val="Header"/>
    </w:pPr>
    <w:r w:rsidRPr="00902EC3">
      <w:t>Australian Human Rights Commission</w:t>
    </w:r>
  </w:p>
  <w:p w14:paraId="194D5390" w14:textId="77777777" w:rsidR="006B14EE" w:rsidRDefault="006B14EE" w:rsidP="00D9065F">
    <w:pPr>
      <w:pStyle w:val="HeaderDocumentDate"/>
      <w:rPr>
        <w:noProof/>
      </w:rPr>
    </w:pPr>
    <w:r>
      <w:rPr>
        <w:rStyle w:val="Reporttitleinheader"/>
      </w:rPr>
      <w:t xml:space="preserve">2019–2020 Annual Report  </w:t>
    </w:r>
    <w:r>
      <w:fldChar w:fldCharType="begin"/>
    </w:r>
    <w:r>
      <w:instrText xml:space="preserve"> CREATEDATE  \@ "MMMM yyyy"  \* MERGEFORMAT </w:instrText>
    </w:r>
    <w:r>
      <w:fldChar w:fldCharType="separate"/>
    </w:r>
    <w:r>
      <w:rPr>
        <w:noProof/>
      </w:rPr>
      <w:t>September 2020</w:t>
    </w:r>
    <w:r>
      <w:fldChar w:fldCharType="end"/>
    </w:r>
  </w:p>
  <w:p w14:paraId="5AD69AC6" w14:textId="77777777" w:rsidR="006B14EE" w:rsidRPr="000465F1" w:rsidRDefault="006B14EE" w:rsidP="0015239E">
    <w:pPr>
      <w:pStyle w:val="HeaderDocumentDate"/>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2AB054E" w14:textId="77777777" w:rsidR="006B14EE" w:rsidRPr="00902EC3" w:rsidRDefault="006B14EE" w:rsidP="00902EC3">
    <w:pPr>
      <w:pStyle w:val="Header"/>
    </w:pPr>
    <w:r w:rsidRPr="00902EC3">
      <w:t>Australian Human Rights Commission</w:t>
    </w:r>
  </w:p>
  <w:p w14:paraId="468298C4" w14:textId="228BBAB1" w:rsidR="006B14EE" w:rsidRDefault="006B14EE" w:rsidP="00F32066">
    <w:pPr>
      <w:pStyle w:val="HeaderDocumentDate"/>
      <w:rPr>
        <w:noProof/>
      </w:rPr>
    </w:pPr>
    <w:bookmarkStart w:id="5" w:name="_Hlk48571964"/>
    <w:r>
      <w:rPr>
        <w:rStyle w:val="Reporttitleinheader"/>
      </w:rPr>
      <w:t xml:space="preserve">2019–2020 Annual Report  </w:t>
    </w:r>
    <w:r>
      <w:fldChar w:fldCharType="begin"/>
    </w:r>
    <w:r>
      <w:instrText xml:space="preserve"> CREATEDATE  \@ "MMMM yyyy"  \* MERGEFORMAT </w:instrText>
    </w:r>
    <w:r>
      <w:fldChar w:fldCharType="separate"/>
    </w:r>
    <w:r>
      <w:rPr>
        <w:noProof/>
      </w:rPr>
      <w:t>September 2020</w:t>
    </w:r>
    <w:r>
      <w:fldChar w:fldCharType="end"/>
    </w:r>
  </w:p>
  <w:bookmarkEnd w:id="5"/>
  <w:p w14:paraId="2E13CE92" w14:textId="77777777" w:rsidR="006B14EE" w:rsidRPr="000465F1" w:rsidRDefault="006B14EE" w:rsidP="002F5E96">
    <w:pPr>
      <w:pStyle w:val="HeaderDocumentDate"/>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5E3B48E" w14:textId="77777777" w:rsidR="006B14EE" w:rsidRPr="00F51ECD" w:rsidRDefault="006B14EE" w:rsidP="0063009F">
    <w:pPr>
      <w:pStyle w:val="Header"/>
      <w:rPr>
        <w:sz w:val="22"/>
        <w:szCs w:val="22"/>
      </w:rPr>
    </w:pPr>
    <w:r w:rsidRPr="00F51ECD">
      <w:rPr>
        <w:sz w:val="22"/>
        <w:szCs w:val="22"/>
      </w:rPr>
      <w:t>Australian Human Rights Commission</w:t>
    </w:r>
  </w:p>
  <w:p w14:paraId="11BA2A3F" w14:textId="70839CF6" w:rsidR="006B14EE" w:rsidRDefault="006B14EE" w:rsidP="00195333">
    <w:pPr>
      <w:pStyle w:val="HeaderDocumentDate"/>
    </w:pPr>
    <w:r>
      <w:rPr>
        <w:rStyle w:val="Reporttitleinheader"/>
      </w:rPr>
      <w:t xml:space="preserve">2019–2020 Annual Report </w:t>
    </w:r>
    <w:r w:rsidRPr="00691CBD">
      <w:rPr>
        <w:rStyle w:val="Reporttitleinheader"/>
        <w:b w:val="0"/>
        <w:bCs/>
      </w:rPr>
      <w:t>September</w:t>
    </w:r>
    <w:r>
      <w:fldChar w:fldCharType="begin"/>
    </w:r>
    <w:r>
      <w:instrText xml:space="preserve"> CREATEDATE  \@ "MMMM yyyy"  \* MERGEFORMAT </w:instrText>
    </w:r>
    <w:r>
      <w:fldChar w:fldCharType="separate"/>
    </w:r>
    <w:r>
      <w:rPr>
        <w:noProof/>
      </w:rPr>
      <w:t>August 2020</w:t>
    </w:r>
    <w:r>
      <w:fldChar w:fldCharType="end"/>
    </w:r>
  </w:p>
  <w:p w14:paraId="0EF90EBC" w14:textId="77777777" w:rsidR="006B14EE" w:rsidRPr="000465F1" w:rsidRDefault="006B14EE" w:rsidP="0063009F">
    <w:pPr>
      <w:pStyle w:val="HeaderDocumentDate"/>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AFE894F" w14:textId="77777777" w:rsidR="006B14EE" w:rsidRPr="00902EC3" w:rsidRDefault="006B14EE" w:rsidP="00902EC3">
    <w:pPr>
      <w:pStyle w:val="Header"/>
    </w:pPr>
    <w:r w:rsidRPr="00902EC3">
      <w:t>Australian Human Rights Commission</w:t>
    </w:r>
  </w:p>
  <w:p w14:paraId="3DC58EF0" w14:textId="44ABB5C2" w:rsidR="006B14EE" w:rsidRDefault="006B14EE" w:rsidP="00416FC8">
    <w:pPr>
      <w:pStyle w:val="HeaderDocumentDate"/>
    </w:pPr>
    <w:r>
      <w:rPr>
        <w:rStyle w:val="Reporttitleinheader"/>
      </w:rPr>
      <w:t xml:space="preserve">2019–2020 Annual Report  </w:t>
    </w:r>
    <w:r>
      <w:fldChar w:fldCharType="begin"/>
    </w:r>
    <w:r>
      <w:instrText xml:space="preserve"> CREATEDATE  \@ "MMMM yyyy"  \* MERGEFORMAT </w:instrText>
    </w:r>
    <w:r>
      <w:fldChar w:fldCharType="separate"/>
    </w:r>
    <w:r>
      <w:rPr>
        <w:noProof/>
      </w:rPr>
      <w:t>August 2020</w:t>
    </w:r>
    <w:r>
      <w:fldChar w:fldCharType="end"/>
    </w:r>
  </w:p>
  <w:p w14:paraId="4265D33A" w14:textId="77777777" w:rsidR="006B14EE" w:rsidRPr="000465F1" w:rsidRDefault="006B14EE">
    <w:pPr>
      <w:pStyle w:val="Heade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F3930FA" w14:textId="77777777" w:rsidR="006B14EE" w:rsidRPr="00902EC3" w:rsidRDefault="006B14EE" w:rsidP="00D7407A">
    <w:pPr>
      <w:pStyle w:val="Header"/>
    </w:pPr>
    <w:r w:rsidRPr="00902EC3">
      <w:t>Australian Human Rights Commission</w:t>
    </w:r>
  </w:p>
  <w:p w14:paraId="7018B7BE" w14:textId="77777777" w:rsidR="006B14EE" w:rsidRDefault="006B14EE" w:rsidP="00D7407A">
    <w:pPr>
      <w:pStyle w:val="HeaderDocumentDate"/>
    </w:pPr>
    <w:r>
      <w:rPr>
        <w:rStyle w:val="Reporttitleinheader"/>
      </w:rPr>
      <w:t xml:space="preserve">2019–2020 Annual Report  </w:t>
    </w:r>
    <w:r>
      <w:fldChar w:fldCharType="begin"/>
    </w:r>
    <w:r>
      <w:instrText xml:space="preserve"> CREATEDATE  \@ "MMMM yyyy"  \* MERGEFORMAT </w:instrText>
    </w:r>
    <w:r>
      <w:fldChar w:fldCharType="separate"/>
    </w:r>
    <w:r>
      <w:rPr>
        <w:noProof/>
      </w:rPr>
      <w:t>September 2020</w:t>
    </w:r>
    <w:r>
      <w:fldChar w:fldCharType="end"/>
    </w:r>
  </w:p>
  <w:p w14:paraId="04DEEA29" w14:textId="77777777" w:rsidR="006B14EE" w:rsidRPr="000465F1" w:rsidRDefault="006B14EE" w:rsidP="00D7407A">
    <w:pPr>
      <w:pStyle w:val="HeaderDocumentDate"/>
      <w:ind w:left="0"/>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B212549" w14:textId="77777777" w:rsidR="006B14EE" w:rsidRPr="00902EC3" w:rsidRDefault="006B14EE" w:rsidP="00902EC3">
    <w:pPr>
      <w:pStyle w:val="Header"/>
    </w:pPr>
    <w:r w:rsidRPr="00902EC3">
      <w:t>Australian Human Rights Commission</w:t>
    </w:r>
  </w:p>
  <w:p w14:paraId="05FF089D" w14:textId="07696E38" w:rsidR="006B14EE" w:rsidRDefault="006B14EE" w:rsidP="00416FC8">
    <w:pPr>
      <w:pStyle w:val="HeaderDocumentDate"/>
    </w:pPr>
    <w:r>
      <w:rPr>
        <w:rStyle w:val="Reporttitleinheader"/>
      </w:rPr>
      <w:t xml:space="preserve">2019–2020 Annual Report  </w:t>
    </w:r>
    <w:r>
      <w:fldChar w:fldCharType="begin"/>
    </w:r>
    <w:r>
      <w:instrText xml:space="preserve"> CREATEDATE  \@ "MMMM yyyy"  \* MERGEFORMAT </w:instrText>
    </w:r>
    <w:r>
      <w:fldChar w:fldCharType="separate"/>
    </w:r>
    <w:r>
      <w:rPr>
        <w:noProof/>
      </w:rPr>
      <w:t>September 2020</w:t>
    </w:r>
    <w:r>
      <w:fldChar w:fldCharType="end"/>
    </w:r>
  </w:p>
  <w:p w14:paraId="77AA64F0" w14:textId="77777777" w:rsidR="006B14EE" w:rsidRDefault="006B14EE" w:rsidP="00BF5A03">
    <w:pPr>
      <w:pStyle w:val="HeaderDocumentDate"/>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658D9F5" w14:textId="77777777" w:rsidR="006B14EE" w:rsidRPr="00F51ECD" w:rsidRDefault="006B14EE" w:rsidP="0063009F">
    <w:pPr>
      <w:pStyle w:val="Header"/>
      <w:rPr>
        <w:sz w:val="22"/>
        <w:szCs w:val="22"/>
      </w:rPr>
    </w:pPr>
    <w:r w:rsidRPr="00F51ECD">
      <w:rPr>
        <w:sz w:val="22"/>
        <w:szCs w:val="22"/>
      </w:rPr>
      <w:t>Australian Human Rights Commission</w:t>
    </w:r>
  </w:p>
  <w:p w14:paraId="643B60FC" w14:textId="47BF43CF" w:rsidR="006B14EE" w:rsidRDefault="006B14EE" w:rsidP="00416FC8">
    <w:pPr>
      <w:pStyle w:val="HeaderDocumentDate"/>
    </w:pPr>
    <w:r>
      <w:rPr>
        <w:rStyle w:val="Reporttitleinheader"/>
      </w:rPr>
      <w:t xml:space="preserve">2019–2020 Annual Report  </w:t>
    </w:r>
    <w:r>
      <w:fldChar w:fldCharType="begin"/>
    </w:r>
    <w:r>
      <w:instrText xml:space="preserve"> CREATEDATE  \@ "MMMM yyyy"  \* MERGEFORMAT </w:instrText>
    </w:r>
    <w:r>
      <w:fldChar w:fldCharType="separate"/>
    </w:r>
    <w:r>
      <w:rPr>
        <w:noProof/>
      </w:rPr>
      <w:t>September 2020</w:t>
    </w:r>
    <w:r>
      <w:fldChar w:fldCharType="end"/>
    </w:r>
  </w:p>
  <w:p w14:paraId="1523452F" w14:textId="77777777" w:rsidR="006B14EE" w:rsidRDefault="006B14EE" w:rsidP="00BF5A03">
    <w:pPr>
      <w:pStyle w:val="HeaderDocumentDate"/>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FFFFFF7C"/>
    <w:multiLevelType w:val="singleLevel"/>
    <w:tmpl w:val="4E301292"/>
    <w:lvl w:ilvl="0">
      <w:start w:val="1"/>
      <w:numFmt w:val="decimal"/>
      <w:pStyle w:val="ListNumber5"/>
      <w:lvlText w:val="%1."/>
      <w:lvlJc w:val="left"/>
      <w:pPr>
        <w:tabs>
          <w:tab w:val="num" w:pos="1492"/>
        </w:tabs>
        <w:ind w:left="1492" w:hanging="360"/>
      </w:pPr>
    </w:lvl>
  </w:abstractNum>
  <w:abstractNum w:abstractNumId="1" w15:restartNumberingAfterBreak="0">
    <w:nsid w:val="FFFFFF7D"/>
    <w:multiLevelType w:val="hybridMultilevel"/>
    <w:tmpl w:val="6F36045A"/>
    <w:styleLink w:val="1ai1"/>
    <w:lvl w:ilvl="0" w:tplc="311A1072">
      <w:start w:val="1"/>
      <w:numFmt w:val="decimal"/>
      <w:pStyle w:val="ListNumber4"/>
      <w:lvlText w:val="%1."/>
      <w:lvlJc w:val="left"/>
      <w:pPr>
        <w:tabs>
          <w:tab w:val="num" w:pos="1209"/>
        </w:tabs>
        <w:ind w:left="1209" w:hanging="360"/>
      </w:pPr>
    </w:lvl>
    <w:lvl w:ilvl="1" w:tplc="63FE8634">
      <w:numFmt w:val="decimal"/>
      <w:lvlText w:val=""/>
      <w:lvlJc w:val="left"/>
    </w:lvl>
    <w:lvl w:ilvl="2" w:tplc="E214A48A">
      <w:numFmt w:val="decimal"/>
      <w:lvlText w:val=""/>
      <w:lvlJc w:val="left"/>
    </w:lvl>
    <w:lvl w:ilvl="3" w:tplc="BE4E54DC">
      <w:numFmt w:val="decimal"/>
      <w:lvlText w:val=""/>
      <w:lvlJc w:val="left"/>
    </w:lvl>
    <w:lvl w:ilvl="4" w:tplc="F04C2482">
      <w:numFmt w:val="decimal"/>
      <w:lvlText w:val=""/>
      <w:lvlJc w:val="left"/>
    </w:lvl>
    <w:lvl w:ilvl="5" w:tplc="E4E608AE">
      <w:numFmt w:val="decimal"/>
      <w:lvlText w:val=""/>
      <w:lvlJc w:val="left"/>
    </w:lvl>
    <w:lvl w:ilvl="6" w:tplc="4A808392">
      <w:numFmt w:val="decimal"/>
      <w:lvlText w:val=""/>
      <w:lvlJc w:val="left"/>
    </w:lvl>
    <w:lvl w:ilvl="7" w:tplc="DEA62DE0">
      <w:numFmt w:val="decimal"/>
      <w:lvlText w:val=""/>
      <w:lvlJc w:val="left"/>
    </w:lvl>
    <w:lvl w:ilvl="8" w:tplc="75466C18">
      <w:numFmt w:val="decimal"/>
      <w:lvlText w:val=""/>
      <w:lvlJc w:val="left"/>
    </w:lvl>
  </w:abstractNum>
  <w:abstractNum w:abstractNumId="2" w15:restartNumberingAfterBreak="0">
    <w:nsid w:val="FFFFFF7E"/>
    <w:multiLevelType w:val="hybridMultilevel"/>
    <w:tmpl w:val="5558AC88"/>
    <w:styleLink w:val="Style11"/>
    <w:lvl w:ilvl="0" w:tplc="509CEAFC">
      <w:start w:val="1"/>
      <w:numFmt w:val="decimal"/>
      <w:pStyle w:val="ListNumber3"/>
      <w:lvlText w:val="%1."/>
      <w:lvlJc w:val="left"/>
      <w:pPr>
        <w:tabs>
          <w:tab w:val="num" w:pos="926"/>
        </w:tabs>
        <w:ind w:left="926" w:hanging="360"/>
      </w:pPr>
    </w:lvl>
    <w:lvl w:ilvl="1" w:tplc="494C7140">
      <w:numFmt w:val="decimal"/>
      <w:lvlText w:val=""/>
      <w:lvlJc w:val="left"/>
    </w:lvl>
    <w:lvl w:ilvl="2" w:tplc="2DE2C110">
      <w:numFmt w:val="decimal"/>
      <w:lvlText w:val=""/>
      <w:lvlJc w:val="left"/>
    </w:lvl>
    <w:lvl w:ilvl="3" w:tplc="2CB698C2">
      <w:numFmt w:val="decimal"/>
      <w:lvlText w:val=""/>
      <w:lvlJc w:val="left"/>
    </w:lvl>
    <w:lvl w:ilvl="4" w:tplc="D160D496">
      <w:numFmt w:val="decimal"/>
      <w:lvlText w:val=""/>
      <w:lvlJc w:val="left"/>
    </w:lvl>
    <w:lvl w:ilvl="5" w:tplc="12A46956">
      <w:numFmt w:val="decimal"/>
      <w:lvlText w:val=""/>
      <w:lvlJc w:val="left"/>
    </w:lvl>
    <w:lvl w:ilvl="6" w:tplc="88AEFC9C">
      <w:numFmt w:val="decimal"/>
      <w:lvlText w:val=""/>
      <w:lvlJc w:val="left"/>
    </w:lvl>
    <w:lvl w:ilvl="7" w:tplc="7EB8C0EE">
      <w:numFmt w:val="decimal"/>
      <w:lvlText w:val=""/>
      <w:lvlJc w:val="left"/>
    </w:lvl>
    <w:lvl w:ilvl="8" w:tplc="F6D292F8">
      <w:numFmt w:val="decimal"/>
      <w:lvlText w:val=""/>
      <w:lvlJc w:val="left"/>
    </w:lvl>
  </w:abstractNum>
  <w:abstractNum w:abstractNumId="3" w15:restartNumberingAfterBreak="0">
    <w:nsid w:val="FFFFFF7F"/>
    <w:multiLevelType w:val="hybridMultilevel"/>
    <w:tmpl w:val="91EC8FA0"/>
    <w:styleLink w:val="ArticleSection1"/>
    <w:lvl w:ilvl="0" w:tplc="CAA6F842">
      <w:start w:val="1"/>
      <w:numFmt w:val="decimal"/>
      <w:pStyle w:val="ListNumber2"/>
      <w:lvlText w:val="%1."/>
      <w:lvlJc w:val="left"/>
      <w:pPr>
        <w:tabs>
          <w:tab w:val="num" w:pos="643"/>
        </w:tabs>
        <w:ind w:left="643" w:hanging="360"/>
      </w:pPr>
    </w:lvl>
    <w:lvl w:ilvl="1" w:tplc="990871BA">
      <w:numFmt w:val="decimal"/>
      <w:lvlText w:val=""/>
      <w:lvlJc w:val="left"/>
    </w:lvl>
    <w:lvl w:ilvl="2" w:tplc="76924460">
      <w:numFmt w:val="decimal"/>
      <w:lvlText w:val=""/>
      <w:lvlJc w:val="left"/>
    </w:lvl>
    <w:lvl w:ilvl="3" w:tplc="85E054F4">
      <w:numFmt w:val="decimal"/>
      <w:lvlText w:val=""/>
      <w:lvlJc w:val="left"/>
    </w:lvl>
    <w:lvl w:ilvl="4" w:tplc="93E2DDFC">
      <w:numFmt w:val="decimal"/>
      <w:lvlText w:val=""/>
      <w:lvlJc w:val="left"/>
    </w:lvl>
    <w:lvl w:ilvl="5" w:tplc="B5868238">
      <w:numFmt w:val="decimal"/>
      <w:lvlText w:val=""/>
      <w:lvlJc w:val="left"/>
    </w:lvl>
    <w:lvl w:ilvl="6" w:tplc="FDCAB864">
      <w:numFmt w:val="decimal"/>
      <w:lvlText w:val=""/>
      <w:lvlJc w:val="left"/>
    </w:lvl>
    <w:lvl w:ilvl="7" w:tplc="4E2C7C44">
      <w:numFmt w:val="decimal"/>
      <w:lvlText w:val=""/>
      <w:lvlJc w:val="left"/>
    </w:lvl>
    <w:lvl w:ilvl="8" w:tplc="D48473A4">
      <w:numFmt w:val="decimal"/>
      <w:lvlText w:val=""/>
      <w:lvlJc w:val="left"/>
    </w:lvl>
  </w:abstractNum>
  <w:abstractNum w:abstractNumId="4" w15:restartNumberingAfterBreak="0">
    <w:nsid w:val="FFFFFF80"/>
    <w:multiLevelType w:val="singleLevel"/>
    <w:tmpl w:val="3104E1E6"/>
    <w:lvl w:ilvl="0">
      <w:start w:val="1"/>
      <w:numFmt w:val="bullet"/>
      <w:pStyle w:val="ListBullet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C2C21C32"/>
    <w:lvl w:ilvl="0">
      <w:start w:val="1"/>
      <w:numFmt w:val="bullet"/>
      <w:pStyle w:val="ListBullet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5656989A"/>
    <w:lvl w:ilvl="0">
      <w:start w:val="1"/>
      <w:numFmt w:val="bullet"/>
      <w:pStyle w:val="ListBullet3"/>
      <w:lvlText w:val=""/>
      <w:lvlJc w:val="left"/>
      <w:pPr>
        <w:tabs>
          <w:tab w:val="num" w:pos="926"/>
        </w:tabs>
        <w:ind w:left="926" w:hanging="360"/>
      </w:pPr>
      <w:rPr>
        <w:rFonts w:ascii="Symbol" w:hAnsi="Symbol" w:hint="default"/>
      </w:rPr>
    </w:lvl>
  </w:abstractNum>
  <w:abstractNum w:abstractNumId="7" w15:restartNumberingAfterBreak="0">
    <w:nsid w:val="FFFFFF83"/>
    <w:multiLevelType w:val="hybridMultilevel"/>
    <w:tmpl w:val="AF9C86F2"/>
    <w:lvl w:ilvl="0" w:tplc="53B6EF12">
      <w:start w:val="1"/>
      <w:numFmt w:val="bullet"/>
      <w:pStyle w:val="ListBullet2"/>
      <w:lvlText w:val=""/>
      <w:lvlJc w:val="left"/>
      <w:pPr>
        <w:tabs>
          <w:tab w:val="num" w:pos="643"/>
        </w:tabs>
        <w:ind w:left="643" w:hanging="360"/>
      </w:pPr>
      <w:rPr>
        <w:rFonts w:ascii="Symbol" w:hAnsi="Symbol" w:hint="default"/>
      </w:rPr>
    </w:lvl>
    <w:lvl w:ilvl="1" w:tplc="3086DAFE">
      <w:numFmt w:val="decimal"/>
      <w:lvlText w:val=""/>
      <w:lvlJc w:val="left"/>
    </w:lvl>
    <w:lvl w:ilvl="2" w:tplc="ED2C56D6">
      <w:numFmt w:val="decimal"/>
      <w:lvlText w:val=""/>
      <w:lvlJc w:val="left"/>
    </w:lvl>
    <w:lvl w:ilvl="3" w:tplc="C696ECD0">
      <w:numFmt w:val="decimal"/>
      <w:lvlText w:val=""/>
      <w:lvlJc w:val="left"/>
    </w:lvl>
    <w:lvl w:ilvl="4" w:tplc="930A6442">
      <w:numFmt w:val="decimal"/>
      <w:lvlText w:val=""/>
      <w:lvlJc w:val="left"/>
    </w:lvl>
    <w:lvl w:ilvl="5" w:tplc="8CCE2572">
      <w:numFmt w:val="decimal"/>
      <w:lvlText w:val=""/>
      <w:lvlJc w:val="left"/>
    </w:lvl>
    <w:lvl w:ilvl="6" w:tplc="06B4861A">
      <w:numFmt w:val="decimal"/>
      <w:lvlText w:val=""/>
      <w:lvlJc w:val="left"/>
    </w:lvl>
    <w:lvl w:ilvl="7" w:tplc="2B302880">
      <w:numFmt w:val="decimal"/>
      <w:lvlText w:val=""/>
      <w:lvlJc w:val="left"/>
    </w:lvl>
    <w:lvl w:ilvl="8" w:tplc="24F089B2">
      <w:numFmt w:val="decimal"/>
      <w:lvlText w:val=""/>
      <w:lvlJc w:val="left"/>
    </w:lvl>
  </w:abstractNum>
  <w:abstractNum w:abstractNumId="8" w15:restartNumberingAfterBreak="0">
    <w:nsid w:val="FFFFFF88"/>
    <w:multiLevelType w:val="hybridMultilevel"/>
    <w:tmpl w:val="F3FEF416"/>
    <w:lvl w:ilvl="0" w:tplc="A6CC8CFA">
      <w:start w:val="1"/>
      <w:numFmt w:val="decimal"/>
      <w:pStyle w:val="ListNumber"/>
      <w:lvlText w:val="%1."/>
      <w:lvlJc w:val="left"/>
      <w:pPr>
        <w:tabs>
          <w:tab w:val="num" w:pos="360"/>
        </w:tabs>
        <w:ind w:left="360" w:hanging="360"/>
      </w:pPr>
    </w:lvl>
    <w:lvl w:ilvl="1" w:tplc="E8B86766">
      <w:numFmt w:val="decimal"/>
      <w:lvlText w:val=""/>
      <w:lvlJc w:val="left"/>
    </w:lvl>
    <w:lvl w:ilvl="2" w:tplc="54AC9BA6">
      <w:numFmt w:val="decimal"/>
      <w:lvlText w:val=""/>
      <w:lvlJc w:val="left"/>
    </w:lvl>
    <w:lvl w:ilvl="3" w:tplc="C7E42C64">
      <w:numFmt w:val="decimal"/>
      <w:lvlText w:val=""/>
      <w:lvlJc w:val="left"/>
    </w:lvl>
    <w:lvl w:ilvl="4" w:tplc="80FA8088">
      <w:numFmt w:val="decimal"/>
      <w:lvlText w:val=""/>
      <w:lvlJc w:val="left"/>
    </w:lvl>
    <w:lvl w:ilvl="5" w:tplc="59E65A4C">
      <w:numFmt w:val="decimal"/>
      <w:lvlText w:val=""/>
      <w:lvlJc w:val="left"/>
    </w:lvl>
    <w:lvl w:ilvl="6" w:tplc="8F74EB02">
      <w:numFmt w:val="decimal"/>
      <w:lvlText w:val=""/>
      <w:lvlJc w:val="left"/>
    </w:lvl>
    <w:lvl w:ilvl="7" w:tplc="6FFCAF8E">
      <w:numFmt w:val="decimal"/>
      <w:lvlText w:val=""/>
      <w:lvlJc w:val="left"/>
    </w:lvl>
    <w:lvl w:ilvl="8" w:tplc="7E306AD2">
      <w:numFmt w:val="decimal"/>
      <w:lvlText w:val=""/>
      <w:lvlJc w:val="left"/>
    </w:lvl>
  </w:abstractNum>
  <w:abstractNum w:abstractNumId="9" w15:restartNumberingAfterBreak="0">
    <w:nsid w:val="FFFFFF89"/>
    <w:multiLevelType w:val="multilevel"/>
    <w:tmpl w:val="05D63CBA"/>
    <w:lvl w:ilvl="0">
      <w:start w:val="1"/>
      <w:numFmt w:val="bullet"/>
      <w:pStyle w:val="ListBullet"/>
      <w:lvlText w:val=""/>
      <w:lvlJc w:val="left"/>
      <w:pPr>
        <w:tabs>
          <w:tab w:val="num" w:pos="360"/>
        </w:tabs>
        <w:ind w:left="360" w:hanging="3"/>
      </w:pPr>
      <w:rPr>
        <w:rFonts w:ascii="Symbol" w:hAnsi="Symbol" w:hint="default"/>
      </w:rPr>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10" w15:restartNumberingAfterBreak="0">
    <w:nsid w:val="005D2F75"/>
    <w:multiLevelType w:val="hybridMultilevel"/>
    <w:tmpl w:val="A9E0A298"/>
    <w:lvl w:ilvl="0" w:tplc="5A8E813A">
      <w:numFmt w:val="bullet"/>
      <w:lvlText w:val="-"/>
      <w:lvlJc w:val="left"/>
      <w:pPr>
        <w:ind w:left="720" w:hanging="360"/>
      </w:pPr>
      <w:rPr>
        <w:rFonts w:ascii="Open Sans" w:eastAsia="MS Mincho" w:hAnsi="Open Sans" w:cs="Open Sans"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1" w15:restartNumberingAfterBreak="0">
    <w:nsid w:val="03A92AEE"/>
    <w:multiLevelType w:val="hybridMultilevel"/>
    <w:tmpl w:val="4E52F58E"/>
    <w:lvl w:ilvl="0" w:tplc="5A8E813A">
      <w:numFmt w:val="bullet"/>
      <w:lvlText w:val="-"/>
      <w:lvlJc w:val="left"/>
      <w:pPr>
        <w:ind w:left="720" w:hanging="360"/>
      </w:pPr>
      <w:rPr>
        <w:rFonts w:ascii="Open Sans" w:eastAsia="MS Mincho" w:hAnsi="Open Sans" w:cs="Open San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2" w15:restartNumberingAfterBreak="0">
    <w:nsid w:val="04736322"/>
    <w:multiLevelType w:val="hybridMultilevel"/>
    <w:tmpl w:val="D6A62E7A"/>
    <w:lvl w:ilvl="0" w:tplc="D420774E">
      <w:start w:val="411"/>
      <w:numFmt w:val="bullet"/>
      <w:lvlText w:val="-"/>
      <w:lvlJc w:val="left"/>
      <w:pPr>
        <w:ind w:left="1080" w:hanging="360"/>
      </w:pPr>
      <w:rPr>
        <w:rFonts w:ascii="Arial" w:eastAsia="MS Mincho" w:hAnsi="Arial" w:cs="Aria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3" w15:restartNumberingAfterBreak="0">
    <w:nsid w:val="04747946"/>
    <w:multiLevelType w:val="hybridMultilevel"/>
    <w:tmpl w:val="A71EBFF0"/>
    <w:lvl w:ilvl="0" w:tplc="04100001">
      <w:start w:val="1"/>
      <w:numFmt w:val="bullet"/>
      <w:lvlText w:val=""/>
      <w:lvlJc w:val="left"/>
      <w:pPr>
        <w:ind w:left="720" w:hanging="360"/>
      </w:pPr>
      <w:rPr>
        <w:rFonts w:ascii="Symbol" w:hAnsi="Symbol"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14" w15:restartNumberingAfterBreak="0">
    <w:nsid w:val="04EE469D"/>
    <w:multiLevelType w:val="hybridMultilevel"/>
    <w:tmpl w:val="89B6AABA"/>
    <w:lvl w:ilvl="0" w:tplc="5A8E813A">
      <w:numFmt w:val="bullet"/>
      <w:lvlText w:val="-"/>
      <w:lvlJc w:val="left"/>
      <w:pPr>
        <w:ind w:left="720" w:hanging="360"/>
      </w:pPr>
      <w:rPr>
        <w:rFonts w:ascii="Open Sans" w:eastAsia="MS Mincho" w:hAnsi="Open Sans" w:cs="Open Sans"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5" w15:restartNumberingAfterBreak="0">
    <w:nsid w:val="05664069"/>
    <w:multiLevelType w:val="hybridMultilevel"/>
    <w:tmpl w:val="84C4F8AC"/>
    <w:lvl w:ilvl="0" w:tplc="D420774E">
      <w:start w:val="411"/>
      <w:numFmt w:val="bullet"/>
      <w:lvlText w:val="-"/>
      <w:lvlJc w:val="left"/>
      <w:pPr>
        <w:ind w:left="360" w:hanging="360"/>
      </w:pPr>
      <w:rPr>
        <w:rFonts w:ascii="Arial" w:eastAsia="MS Mincho" w:hAnsi="Arial" w:cs="Arial" w:hint="default"/>
        <w:sz w:val="20"/>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16" w15:restartNumberingAfterBreak="0">
    <w:nsid w:val="057C0BCB"/>
    <w:multiLevelType w:val="hybridMultilevel"/>
    <w:tmpl w:val="188CFFAE"/>
    <w:lvl w:ilvl="0" w:tplc="04100001">
      <w:start w:val="1"/>
      <w:numFmt w:val="bullet"/>
      <w:lvlText w:val=""/>
      <w:lvlJc w:val="left"/>
      <w:pPr>
        <w:ind w:left="720" w:hanging="360"/>
      </w:pPr>
      <w:rPr>
        <w:rFonts w:ascii="Symbol" w:hAnsi="Symbol" w:hint="default"/>
        <w:sz w:val="20"/>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7" w15:restartNumberingAfterBreak="0">
    <w:nsid w:val="07405876"/>
    <w:multiLevelType w:val="hybridMultilevel"/>
    <w:tmpl w:val="EF9CB406"/>
    <w:lvl w:ilvl="0" w:tplc="5A8E813A">
      <w:numFmt w:val="bullet"/>
      <w:lvlText w:val="-"/>
      <w:lvlJc w:val="left"/>
      <w:pPr>
        <w:ind w:left="720" w:hanging="360"/>
      </w:pPr>
      <w:rPr>
        <w:rFonts w:ascii="Open Sans" w:eastAsia="MS Mincho" w:hAnsi="Open Sans" w:cs="Open San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8" w15:restartNumberingAfterBreak="0">
    <w:nsid w:val="07C704D0"/>
    <w:multiLevelType w:val="hybridMultilevel"/>
    <w:tmpl w:val="ACE08EF4"/>
    <w:lvl w:ilvl="0" w:tplc="5A8E813A">
      <w:numFmt w:val="bullet"/>
      <w:lvlText w:val="-"/>
      <w:lvlJc w:val="left"/>
      <w:pPr>
        <w:ind w:left="720" w:hanging="360"/>
      </w:pPr>
      <w:rPr>
        <w:rFonts w:ascii="Open Sans" w:eastAsia="MS Mincho" w:hAnsi="Open Sans" w:cs="Open Sans" w:hint="default"/>
      </w:rPr>
    </w:lvl>
    <w:lvl w:ilvl="1" w:tplc="08090003" w:tentative="1">
      <w:start w:val="1"/>
      <w:numFmt w:val="bullet"/>
      <w:lvlText w:val="o"/>
      <w:lvlJc w:val="left"/>
      <w:pPr>
        <w:ind w:left="1440" w:hanging="360"/>
      </w:pPr>
      <w:rPr>
        <w:rFonts w:ascii="Courier New" w:hAnsi="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9" w15:restartNumberingAfterBreak="0">
    <w:nsid w:val="080B4BC3"/>
    <w:multiLevelType w:val="hybridMultilevel"/>
    <w:tmpl w:val="9376A05C"/>
    <w:lvl w:ilvl="0" w:tplc="D420774E">
      <w:start w:val="411"/>
      <w:numFmt w:val="bullet"/>
      <w:lvlText w:val="-"/>
      <w:lvlJc w:val="left"/>
      <w:pPr>
        <w:ind w:left="360" w:hanging="360"/>
      </w:pPr>
      <w:rPr>
        <w:rFonts w:ascii="Arial" w:eastAsia="MS Mincho" w:hAnsi="Arial" w:cs="Arial" w:hint="default"/>
        <w:sz w:val="20"/>
      </w:rPr>
    </w:lvl>
    <w:lvl w:ilvl="1" w:tplc="D420774E">
      <w:start w:val="411"/>
      <w:numFmt w:val="bullet"/>
      <w:lvlText w:val="-"/>
      <w:lvlJc w:val="left"/>
      <w:pPr>
        <w:ind w:left="1080" w:hanging="360"/>
      </w:pPr>
      <w:rPr>
        <w:rFonts w:ascii="Arial" w:eastAsia="MS Mincho" w:hAnsi="Arial" w:cs="Arial" w:hint="default"/>
        <w:sz w:val="20"/>
      </w:r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0" w15:restartNumberingAfterBreak="0">
    <w:nsid w:val="090119BB"/>
    <w:multiLevelType w:val="hybridMultilevel"/>
    <w:tmpl w:val="469E7108"/>
    <w:lvl w:ilvl="0" w:tplc="D420774E">
      <w:start w:val="411"/>
      <w:numFmt w:val="bullet"/>
      <w:lvlText w:val="-"/>
      <w:lvlJc w:val="left"/>
      <w:pPr>
        <w:ind w:left="720" w:hanging="360"/>
      </w:pPr>
      <w:rPr>
        <w:rFonts w:ascii="Arial" w:eastAsia="MS Mincho" w:hAnsi="Arial" w:cs="Arial" w:hint="default"/>
        <w:sz w:val="20"/>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1" w15:restartNumberingAfterBreak="0">
    <w:nsid w:val="09150BEF"/>
    <w:multiLevelType w:val="hybridMultilevel"/>
    <w:tmpl w:val="1A5CBE4E"/>
    <w:lvl w:ilvl="0" w:tplc="D420774E">
      <w:start w:val="411"/>
      <w:numFmt w:val="bullet"/>
      <w:lvlText w:val="-"/>
      <w:lvlJc w:val="left"/>
      <w:pPr>
        <w:ind w:left="720" w:hanging="360"/>
      </w:pPr>
      <w:rPr>
        <w:rFonts w:ascii="Arial" w:eastAsia="MS Mincho" w:hAnsi="Arial" w:cs="Aria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2" w15:restartNumberingAfterBreak="0">
    <w:nsid w:val="0B8D5499"/>
    <w:multiLevelType w:val="hybridMultilevel"/>
    <w:tmpl w:val="C91E017C"/>
    <w:styleLink w:val="AHRCReportHeadings"/>
    <w:lvl w:ilvl="0" w:tplc="D7B6EF8E">
      <w:start w:val="1"/>
      <w:numFmt w:val="decimal"/>
      <w:lvlText w:val="%1"/>
      <w:lvlJc w:val="left"/>
      <w:pPr>
        <w:tabs>
          <w:tab w:val="num" w:pos="851"/>
        </w:tabs>
        <w:ind w:left="851" w:hanging="851"/>
      </w:pPr>
      <w:rPr>
        <w:rFonts w:hint="default"/>
      </w:rPr>
    </w:lvl>
    <w:lvl w:ilvl="1" w:tplc="B272593A">
      <w:start w:val="1"/>
      <w:numFmt w:val="decimal"/>
      <w:lvlText w:val="%1.%2"/>
      <w:lvlJc w:val="left"/>
      <w:pPr>
        <w:tabs>
          <w:tab w:val="num" w:pos="851"/>
        </w:tabs>
        <w:ind w:left="851" w:hanging="851"/>
      </w:pPr>
      <w:rPr>
        <w:rFonts w:hint="default"/>
      </w:rPr>
    </w:lvl>
    <w:lvl w:ilvl="2" w:tplc="9B581C26">
      <w:start w:val="1"/>
      <w:numFmt w:val="lowerLetter"/>
      <w:lvlText w:val="(%3)"/>
      <w:lvlJc w:val="left"/>
      <w:pPr>
        <w:tabs>
          <w:tab w:val="num" w:pos="851"/>
        </w:tabs>
        <w:ind w:left="851" w:hanging="851"/>
      </w:pPr>
      <w:rPr>
        <w:rFonts w:hint="default"/>
      </w:rPr>
    </w:lvl>
    <w:lvl w:ilvl="3" w:tplc="417C7F92">
      <w:start w:val="1"/>
      <w:numFmt w:val="lowerRoman"/>
      <w:lvlText w:val="(%4)"/>
      <w:lvlJc w:val="left"/>
      <w:pPr>
        <w:tabs>
          <w:tab w:val="num" w:pos="851"/>
        </w:tabs>
        <w:ind w:left="851" w:hanging="851"/>
      </w:pPr>
      <w:rPr>
        <w:rFonts w:hint="default"/>
      </w:rPr>
    </w:lvl>
    <w:lvl w:ilvl="4" w:tplc="7400A8E8">
      <w:start w:val="1"/>
      <w:numFmt w:val="none"/>
      <w:lvlText w:val="-"/>
      <w:lvlJc w:val="left"/>
      <w:pPr>
        <w:tabs>
          <w:tab w:val="num" w:pos="0"/>
        </w:tabs>
        <w:ind w:left="1008" w:hanging="1008"/>
      </w:pPr>
      <w:rPr>
        <w:rFonts w:hint="default"/>
      </w:rPr>
    </w:lvl>
    <w:lvl w:ilvl="5" w:tplc="4E9E7594">
      <w:start w:val="1"/>
      <w:numFmt w:val="decimal"/>
      <w:lvlText w:val="%1.%2.%3.%4.%5.%6"/>
      <w:lvlJc w:val="left"/>
      <w:pPr>
        <w:tabs>
          <w:tab w:val="num" w:pos="0"/>
        </w:tabs>
        <w:ind w:left="1152" w:hanging="1152"/>
      </w:pPr>
      <w:rPr>
        <w:rFonts w:hint="default"/>
      </w:rPr>
    </w:lvl>
    <w:lvl w:ilvl="6" w:tplc="14BE106C">
      <w:start w:val="1"/>
      <w:numFmt w:val="decimal"/>
      <w:lvlText w:val="%1.%2.%3.%4.%5.%6.%7"/>
      <w:lvlJc w:val="left"/>
      <w:pPr>
        <w:tabs>
          <w:tab w:val="num" w:pos="0"/>
        </w:tabs>
        <w:ind w:left="1296" w:hanging="1296"/>
      </w:pPr>
      <w:rPr>
        <w:rFonts w:hint="default"/>
      </w:rPr>
    </w:lvl>
    <w:lvl w:ilvl="7" w:tplc="5648827A">
      <w:start w:val="1"/>
      <w:numFmt w:val="decimal"/>
      <w:lvlText w:val="%1.%2.%3.%4.%5.%6.%7.%8"/>
      <w:lvlJc w:val="left"/>
      <w:pPr>
        <w:tabs>
          <w:tab w:val="num" w:pos="0"/>
        </w:tabs>
        <w:ind w:left="1440" w:hanging="1440"/>
      </w:pPr>
      <w:rPr>
        <w:rFonts w:hint="default"/>
      </w:rPr>
    </w:lvl>
    <w:lvl w:ilvl="8" w:tplc="ECA8829A">
      <w:start w:val="1"/>
      <w:numFmt w:val="decimal"/>
      <w:lvlText w:val="%1.%2.%3.%4.%5.%6.%7.%8.%9"/>
      <w:lvlJc w:val="left"/>
      <w:pPr>
        <w:tabs>
          <w:tab w:val="num" w:pos="0"/>
        </w:tabs>
        <w:ind w:left="1584" w:hanging="1584"/>
      </w:pPr>
      <w:rPr>
        <w:rFonts w:hint="default"/>
      </w:rPr>
    </w:lvl>
  </w:abstractNum>
  <w:abstractNum w:abstractNumId="23" w15:restartNumberingAfterBreak="0">
    <w:nsid w:val="12766BD5"/>
    <w:multiLevelType w:val="hybridMultilevel"/>
    <w:tmpl w:val="56B48DFE"/>
    <w:lvl w:ilvl="0" w:tplc="5A8E813A">
      <w:numFmt w:val="bullet"/>
      <w:lvlText w:val="-"/>
      <w:lvlJc w:val="left"/>
      <w:pPr>
        <w:ind w:left="360" w:hanging="360"/>
      </w:pPr>
      <w:rPr>
        <w:rFonts w:ascii="Open Sans" w:eastAsia="MS Mincho" w:hAnsi="Open Sans" w:cs="Open Sans"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24" w15:restartNumberingAfterBreak="0">
    <w:nsid w:val="168C1BA6"/>
    <w:multiLevelType w:val="hybridMultilevel"/>
    <w:tmpl w:val="E8965ABC"/>
    <w:lvl w:ilvl="0" w:tplc="D420774E">
      <w:start w:val="411"/>
      <w:numFmt w:val="bullet"/>
      <w:lvlText w:val="-"/>
      <w:lvlJc w:val="left"/>
      <w:pPr>
        <w:ind w:left="720" w:hanging="360"/>
      </w:pPr>
      <w:rPr>
        <w:rFonts w:ascii="Arial" w:eastAsia="MS Mincho" w:hAnsi="Arial" w:cs="Arial" w:hint="default"/>
        <w:sz w:val="20"/>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5" w15:restartNumberingAfterBreak="0">
    <w:nsid w:val="170A058C"/>
    <w:multiLevelType w:val="hybridMultilevel"/>
    <w:tmpl w:val="115C4F2A"/>
    <w:lvl w:ilvl="0" w:tplc="D420774E">
      <w:start w:val="411"/>
      <w:numFmt w:val="bullet"/>
      <w:lvlText w:val="-"/>
      <w:lvlJc w:val="left"/>
      <w:pPr>
        <w:ind w:left="720" w:hanging="360"/>
      </w:pPr>
      <w:rPr>
        <w:rFonts w:ascii="Arial" w:eastAsia="MS Mincho" w:hAnsi="Arial" w:cs="Aria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6" w15:restartNumberingAfterBreak="0">
    <w:nsid w:val="183C7D6A"/>
    <w:multiLevelType w:val="hybridMultilevel"/>
    <w:tmpl w:val="3F1C881A"/>
    <w:lvl w:ilvl="0" w:tplc="D420774E">
      <w:start w:val="411"/>
      <w:numFmt w:val="bullet"/>
      <w:lvlText w:val="-"/>
      <w:lvlJc w:val="left"/>
      <w:pPr>
        <w:ind w:left="720" w:hanging="360"/>
      </w:pPr>
      <w:rPr>
        <w:rFonts w:ascii="Arial" w:eastAsia="MS Mincho" w:hAnsi="Arial" w:cs="Arial" w:hint="default"/>
        <w:sz w:val="20"/>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7" w15:restartNumberingAfterBreak="0">
    <w:nsid w:val="19F330C1"/>
    <w:multiLevelType w:val="hybridMultilevel"/>
    <w:tmpl w:val="2416CCE4"/>
    <w:lvl w:ilvl="0" w:tplc="5A8E813A">
      <w:numFmt w:val="bullet"/>
      <w:lvlText w:val="-"/>
      <w:lvlJc w:val="left"/>
      <w:pPr>
        <w:ind w:left="360" w:hanging="360"/>
      </w:pPr>
      <w:rPr>
        <w:rFonts w:ascii="Open Sans" w:eastAsia="MS Mincho" w:hAnsi="Open Sans" w:cs="Open Sans"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28" w15:restartNumberingAfterBreak="0">
    <w:nsid w:val="1C7C0126"/>
    <w:multiLevelType w:val="hybridMultilevel"/>
    <w:tmpl w:val="95D24712"/>
    <w:lvl w:ilvl="0" w:tplc="5A8E813A">
      <w:numFmt w:val="bullet"/>
      <w:lvlText w:val="-"/>
      <w:lvlJc w:val="left"/>
      <w:pPr>
        <w:ind w:left="720" w:hanging="360"/>
      </w:pPr>
      <w:rPr>
        <w:rFonts w:ascii="Open Sans" w:eastAsia="MS Mincho" w:hAnsi="Open Sans" w:cs="Open San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9" w15:restartNumberingAfterBreak="0">
    <w:nsid w:val="21B71560"/>
    <w:multiLevelType w:val="hybridMultilevel"/>
    <w:tmpl w:val="F6E2FC0A"/>
    <w:styleLink w:val="ArticleSection"/>
    <w:lvl w:ilvl="0" w:tplc="A32EC982">
      <w:start w:val="1"/>
      <w:numFmt w:val="decimal"/>
      <w:lvlText w:val="%1."/>
      <w:lvlJc w:val="left"/>
      <w:pPr>
        <w:tabs>
          <w:tab w:val="num" w:pos="720"/>
        </w:tabs>
        <w:ind w:left="720" w:hanging="360"/>
      </w:pPr>
      <w:rPr>
        <w:rFonts w:hint="default"/>
      </w:rPr>
    </w:lvl>
    <w:lvl w:ilvl="1" w:tplc="0C090019">
      <w:start w:val="1"/>
      <w:numFmt w:val="lowerLetter"/>
      <w:lvlText w:val="%2."/>
      <w:lvlJc w:val="left"/>
      <w:pPr>
        <w:tabs>
          <w:tab w:val="num" w:pos="1440"/>
        </w:tabs>
        <w:ind w:left="1440" w:hanging="360"/>
      </w:pPr>
    </w:lvl>
    <w:lvl w:ilvl="2" w:tplc="0C09001B" w:tentative="1">
      <w:start w:val="1"/>
      <w:numFmt w:val="lowerRoman"/>
      <w:lvlText w:val="%3."/>
      <w:lvlJc w:val="right"/>
      <w:pPr>
        <w:tabs>
          <w:tab w:val="num" w:pos="2160"/>
        </w:tabs>
        <w:ind w:left="2160" w:hanging="180"/>
      </w:pPr>
    </w:lvl>
    <w:lvl w:ilvl="3" w:tplc="0C09000F" w:tentative="1">
      <w:start w:val="1"/>
      <w:numFmt w:val="decimal"/>
      <w:lvlText w:val="%4."/>
      <w:lvlJc w:val="left"/>
      <w:pPr>
        <w:tabs>
          <w:tab w:val="num" w:pos="2880"/>
        </w:tabs>
        <w:ind w:left="2880" w:hanging="360"/>
      </w:pPr>
    </w:lvl>
    <w:lvl w:ilvl="4" w:tplc="0C090019" w:tentative="1">
      <w:start w:val="1"/>
      <w:numFmt w:val="lowerLetter"/>
      <w:lvlText w:val="%5."/>
      <w:lvlJc w:val="left"/>
      <w:pPr>
        <w:tabs>
          <w:tab w:val="num" w:pos="3600"/>
        </w:tabs>
        <w:ind w:left="3600" w:hanging="360"/>
      </w:pPr>
    </w:lvl>
    <w:lvl w:ilvl="5" w:tplc="0C09001B" w:tentative="1">
      <w:start w:val="1"/>
      <w:numFmt w:val="lowerRoman"/>
      <w:lvlText w:val="%6."/>
      <w:lvlJc w:val="right"/>
      <w:pPr>
        <w:tabs>
          <w:tab w:val="num" w:pos="4320"/>
        </w:tabs>
        <w:ind w:left="4320" w:hanging="180"/>
      </w:pPr>
    </w:lvl>
    <w:lvl w:ilvl="6" w:tplc="0C09000F" w:tentative="1">
      <w:start w:val="1"/>
      <w:numFmt w:val="decimal"/>
      <w:lvlText w:val="%7."/>
      <w:lvlJc w:val="left"/>
      <w:pPr>
        <w:tabs>
          <w:tab w:val="num" w:pos="5040"/>
        </w:tabs>
        <w:ind w:left="5040" w:hanging="360"/>
      </w:pPr>
    </w:lvl>
    <w:lvl w:ilvl="7" w:tplc="0C090019" w:tentative="1">
      <w:start w:val="1"/>
      <w:numFmt w:val="lowerLetter"/>
      <w:lvlText w:val="%8."/>
      <w:lvlJc w:val="left"/>
      <w:pPr>
        <w:tabs>
          <w:tab w:val="num" w:pos="5760"/>
        </w:tabs>
        <w:ind w:left="5760" w:hanging="360"/>
      </w:pPr>
    </w:lvl>
    <w:lvl w:ilvl="8" w:tplc="0C09001B" w:tentative="1">
      <w:start w:val="1"/>
      <w:numFmt w:val="lowerRoman"/>
      <w:lvlText w:val="%9."/>
      <w:lvlJc w:val="right"/>
      <w:pPr>
        <w:tabs>
          <w:tab w:val="num" w:pos="6480"/>
        </w:tabs>
        <w:ind w:left="6480" w:hanging="180"/>
      </w:pPr>
    </w:lvl>
  </w:abstractNum>
  <w:abstractNum w:abstractNumId="30" w15:restartNumberingAfterBreak="0">
    <w:nsid w:val="23540C4A"/>
    <w:multiLevelType w:val="hybridMultilevel"/>
    <w:tmpl w:val="D2AEE78A"/>
    <w:lvl w:ilvl="0" w:tplc="0410000F">
      <w:start w:val="1"/>
      <w:numFmt w:val="decimal"/>
      <w:lvlText w:val="%1."/>
      <w:lvlJc w:val="left"/>
      <w:pPr>
        <w:ind w:left="360" w:hanging="360"/>
      </w:pPr>
      <w:rPr>
        <w:rFonts w:hint="default"/>
      </w:rPr>
    </w:lvl>
    <w:lvl w:ilvl="1" w:tplc="04100019" w:tentative="1">
      <w:start w:val="1"/>
      <w:numFmt w:val="lowerLetter"/>
      <w:lvlText w:val="%2."/>
      <w:lvlJc w:val="left"/>
      <w:pPr>
        <w:ind w:left="1080" w:hanging="360"/>
      </w:pPr>
    </w:lvl>
    <w:lvl w:ilvl="2" w:tplc="0410001B" w:tentative="1">
      <w:start w:val="1"/>
      <w:numFmt w:val="lowerRoman"/>
      <w:lvlText w:val="%3."/>
      <w:lvlJc w:val="right"/>
      <w:pPr>
        <w:ind w:left="1800" w:hanging="180"/>
      </w:pPr>
    </w:lvl>
    <w:lvl w:ilvl="3" w:tplc="0410000F" w:tentative="1">
      <w:start w:val="1"/>
      <w:numFmt w:val="decimal"/>
      <w:lvlText w:val="%4."/>
      <w:lvlJc w:val="left"/>
      <w:pPr>
        <w:ind w:left="2520" w:hanging="360"/>
      </w:pPr>
    </w:lvl>
    <w:lvl w:ilvl="4" w:tplc="04100019" w:tentative="1">
      <w:start w:val="1"/>
      <w:numFmt w:val="lowerLetter"/>
      <w:lvlText w:val="%5."/>
      <w:lvlJc w:val="left"/>
      <w:pPr>
        <w:ind w:left="3240" w:hanging="360"/>
      </w:pPr>
    </w:lvl>
    <w:lvl w:ilvl="5" w:tplc="0410001B" w:tentative="1">
      <w:start w:val="1"/>
      <w:numFmt w:val="lowerRoman"/>
      <w:lvlText w:val="%6."/>
      <w:lvlJc w:val="right"/>
      <w:pPr>
        <w:ind w:left="3960" w:hanging="180"/>
      </w:pPr>
    </w:lvl>
    <w:lvl w:ilvl="6" w:tplc="0410000F" w:tentative="1">
      <w:start w:val="1"/>
      <w:numFmt w:val="decimal"/>
      <w:lvlText w:val="%7."/>
      <w:lvlJc w:val="left"/>
      <w:pPr>
        <w:ind w:left="4680" w:hanging="360"/>
      </w:pPr>
    </w:lvl>
    <w:lvl w:ilvl="7" w:tplc="04100019" w:tentative="1">
      <w:start w:val="1"/>
      <w:numFmt w:val="lowerLetter"/>
      <w:lvlText w:val="%8."/>
      <w:lvlJc w:val="left"/>
      <w:pPr>
        <w:ind w:left="5400" w:hanging="360"/>
      </w:pPr>
    </w:lvl>
    <w:lvl w:ilvl="8" w:tplc="0410001B" w:tentative="1">
      <w:start w:val="1"/>
      <w:numFmt w:val="lowerRoman"/>
      <w:lvlText w:val="%9."/>
      <w:lvlJc w:val="right"/>
      <w:pPr>
        <w:ind w:left="6120" w:hanging="180"/>
      </w:pPr>
    </w:lvl>
  </w:abstractNum>
  <w:abstractNum w:abstractNumId="31" w15:restartNumberingAfterBreak="0">
    <w:nsid w:val="236A5600"/>
    <w:multiLevelType w:val="hybridMultilevel"/>
    <w:tmpl w:val="AB123EEE"/>
    <w:lvl w:ilvl="0" w:tplc="A9B8A952">
      <w:start w:val="1"/>
      <w:numFmt w:val="decimal"/>
      <w:pStyle w:val="AHRCEndnotes"/>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32" w15:restartNumberingAfterBreak="0">
    <w:nsid w:val="25C53565"/>
    <w:multiLevelType w:val="hybridMultilevel"/>
    <w:tmpl w:val="F83CD74C"/>
    <w:lvl w:ilvl="0" w:tplc="1E4A6542">
      <w:numFmt w:val="bullet"/>
      <w:lvlText w:val="•"/>
      <w:lvlJc w:val="left"/>
      <w:pPr>
        <w:ind w:left="720" w:hanging="360"/>
      </w:pPr>
      <w:rPr>
        <w:rFonts w:ascii="Open Sans" w:eastAsia="Times New Roman" w:hAnsi="Open Sans" w:cs="Open Sans"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33" w15:restartNumberingAfterBreak="0">
    <w:nsid w:val="267506AF"/>
    <w:multiLevelType w:val="hybridMultilevel"/>
    <w:tmpl w:val="517C6200"/>
    <w:lvl w:ilvl="0" w:tplc="03B21A02">
      <w:start w:val="1"/>
      <w:numFmt w:val="bullet"/>
      <w:pStyle w:val="Bullettext"/>
      <w:lvlText w:val=""/>
      <w:lvlJc w:val="left"/>
      <w:pPr>
        <w:ind w:left="4472" w:hanging="360"/>
      </w:pPr>
      <w:rPr>
        <w:rFonts w:ascii="Symbol" w:hAnsi="Symbol" w:hint="default"/>
        <w:sz w:val="20"/>
        <w:szCs w:val="20"/>
      </w:rPr>
    </w:lvl>
    <w:lvl w:ilvl="1" w:tplc="0C090003" w:tentative="1">
      <w:start w:val="1"/>
      <w:numFmt w:val="bullet"/>
      <w:lvlText w:val="o"/>
      <w:lvlJc w:val="left"/>
      <w:pPr>
        <w:ind w:left="2007" w:hanging="360"/>
      </w:pPr>
      <w:rPr>
        <w:rFonts w:ascii="Courier New" w:hAnsi="Courier New" w:cs="Courier New" w:hint="default"/>
      </w:rPr>
    </w:lvl>
    <w:lvl w:ilvl="2" w:tplc="0C090005" w:tentative="1">
      <w:start w:val="1"/>
      <w:numFmt w:val="bullet"/>
      <w:lvlText w:val=""/>
      <w:lvlJc w:val="left"/>
      <w:pPr>
        <w:ind w:left="2727" w:hanging="360"/>
      </w:pPr>
      <w:rPr>
        <w:rFonts w:ascii="Wingdings" w:hAnsi="Wingdings" w:hint="default"/>
      </w:rPr>
    </w:lvl>
    <w:lvl w:ilvl="3" w:tplc="0C090001" w:tentative="1">
      <w:start w:val="1"/>
      <w:numFmt w:val="bullet"/>
      <w:lvlText w:val=""/>
      <w:lvlJc w:val="left"/>
      <w:pPr>
        <w:ind w:left="3447" w:hanging="360"/>
      </w:pPr>
      <w:rPr>
        <w:rFonts w:ascii="Symbol" w:hAnsi="Symbol" w:hint="default"/>
      </w:rPr>
    </w:lvl>
    <w:lvl w:ilvl="4" w:tplc="0C090003" w:tentative="1">
      <w:start w:val="1"/>
      <w:numFmt w:val="bullet"/>
      <w:lvlText w:val="o"/>
      <w:lvlJc w:val="left"/>
      <w:pPr>
        <w:ind w:left="4167" w:hanging="360"/>
      </w:pPr>
      <w:rPr>
        <w:rFonts w:ascii="Courier New" w:hAnsi="Courier New" w:cs="Courier New" w:hint="default"/>
      </w:rPr>
    </w:lvl>
    <w:lvl w:ilvl="5" w:tplc="0C090005" w:tentative="1">
      <w:start w:val="1"/>
      <w:numFmt w:val="bullet"/>
      <w:lvlText w:val=""/>
      <w:lvlJc w:val="left"/>
      <w:pPr>
        <w:ind w:left="4887" w:hanging="360"/>
      </w:pPr>
      <w:rPr>
        <w:rFonts w:ascii="Wingdings" w:hAnsi="Wingdings" w:hint="default"/>
      </w:rPr>
    </w:lvl>
    <w:lvl w:ilvl="6" w:tplc="0C090001" w:tentative="1">
      <w:start w:val="1"/>
      <w:numFmt w:val="bullet"/>
      <w:lvlText w:val=""/>
      <w:lvlJc w:val="left"/>
      <w:pPr>
        <w:ind w:left="5607" w:hanging="360"/>
      </w:pPr>
      <w:rPr>
        <w:rFonts w:ascii="Symbol" w:hAnsi="Symbol" w:hint="default"/>
      </w:rPr>
    </w:lvl>
    <w:lvl w:ilvl="7" w:tplc="0C090003" w:tentative="1">
      <w:start w:val="1"/>
      <w:numFmt w:val="bullet"/>
      <w:lvlText w:val="o"/>
      <w:lvlJc w:val="left"/>
      <w:pPr>
        <w:ind w:left="6327" w:hanging="360"/>
      </w:pPr>
      <w:rPr>
        <w:rFonts w:ascii="Courier New" w:hAnsi="Courier New" w:cs="Courier New" w:hint="default"/>
      </w:rPr>
    </w:lvl>
    <w:lvl w:ilvl="8" w:tplc="0C090005" w:tentative="1">
      <w:start w:val="1"/>
      <w:numFmt w:val="bullet"/>
      <w:lvlText w:val=""/>
      <w:lvlJc w:val="left"/>
      <w:pPr>
        <w:ind w:left="7047" w:hanging="360"/>
      </w:pPr>
      <w:rPr>
        <w:rFonts w:ascii="Wingdings" w:hAnsi="Wingdings" w:hint="default"/>
      </w:rPr>
    </w:lvl>
  </w:abstractNum>
  <w:abstractNum w:abstractNumId="34" w15:restartNumberingAfterBreak="0">
    <w:nsid w:val="26AC57F6"/>
    <w:multiLevelType w:val="hybridMultilevel"/>
    <w:tmpl w:val="9B361332"/>
    <w:lvl w:ilvl="0" w:tplc="5A8E813A">
      <w:numFmt w:val="bullet"/>
      <w:lvlText w:val="-"/>
      <w:lvlJc w:val="left"/>
      <w:pPr>
        <w:ind w:left="360" w:hanging="360"/>
      </w:pPr>
      <w:rPr>
        <w:rFonts w:ascii="Open Sans" w:eastAsia="MS Mincho" w:hAnsi="Open Sans" w:cs="Open Sans" w:hint="default"/>
      </w:rPr>
    </w:lvl>
    <w:lvl w:ilvl="1" w:tplc="0C090003">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35" w15:restartNumberingAfterBreak="0">
    <w:nsid w:val="27371E40"/>
    <w:multiLevelType w:val="hybridMultilevel"/>
    <w:tmpl w:val="EB301AF0"/>
    <w:lvl w:ilvl="0" w:tplc="5A8E813A">
      <w:numFmt w:val="bullet"/>
      <w:lvlText w:val="-"/>
      <w:lvlJc w:val="left"/>
      <w:pPr>
        <w:ind w:left="720" w:hanging="360"/>
      </w:pPr>
      <w:rPr>
        <w:rFonts w:ascii="Open Sans" w:eastAsia="MS Mincho" w:hAnsi="Open Sans" w:cs="Open Sans"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6" w15:restartNumberingAfterBreak="0">
    <w:nsid w:val="27EA6F3D"/>
    <w:multiLevelType w:val="hybridMultilevel"/>
    <w:tmpl w:val="6C1CE4A4"/>
    <w:lvl w:ilvl="0" w:tplc="284AFCD2">
      <w:start w:val="1"/>
      <w:numFmt w:val="lowerLetter"/>
      <w:lvlText w:val="%1)"/>
      <w:lvlJc w:val="left"/>
      <w:pPr>
        <w:tabs>
          <w:tab w:val="num" w:pos="720"/>
        </w:tabs>
        <w:ind w:left="720" w:hanging="360"/>
      </w:pPr>
    </w:lvl>
    <w:lvl w:ilvl="1" w:tplc="9902487C" w:tentative="1">
      <w:start w:val="1"/>
      <w:numFmt w:val="lowerLetter"/>
      <w:lvlText w:val="%2)"/>
      <w:lvlJc w:val="left"/>
      <w:pPr>
        <w:tabs>
          <w:tab w:val="num" w:pos="1440"/>
        </w:tabs>
        <w:ind w:left="1440" w:hanging="360"/>
      </w:pPr>
    </w:lvl>
    <w:lvl w:ilvl="2" w:tplc="224C1E2A" w:tentative="1">
      <w:start w:val="1"/>
      <w:numFmt w:val="lowerLetter"/>
      <w:lvlText w:val="%3)"/>
      <w:lvlJc w:val="left"/>
      <w:pPr>
        <w:tabs>
          <w:tab w:val="num" w:pos="2160"/>
        </w:tabs>
        <w:ind w:left="2160" w:hanging="360"/>
      </w:pPr>
    </w:lvl>
    <w:lvl w:ilvl="3" w:tplc="8620050C" w:tentative="1">
      <w:start w:val="1"/>
      <w:numFmt w:val="lowerLetter"/>
      <w:lvlText w:val="%4)"/>
      <w:lvlJc w:val="left"/>
      <w:pPr>
        <w:tabs>
          <w:tab w:val="num" w:pos="2880"/>
        </w:tabs>
        <w:ind w:left="2880" w:hanging="360"/>
      </w:pPr>
    </w:lvl>
    <w:lvl w:ilvl="4" w:tplc="01687466" w:tentative="1">
      <w:start w:val="1"/>
      <w:numFmt w:val="lowerLetter"/>
      <w:lvlText w:val="%5)"/>
      <w:lvlJc w:val="left"/>
      <w:pPr>
        <w:tabs>
          <w:tab w:val="num" w:pos="3600"/>
        </w:tabs>
        <w:ind w:left="3600" w:hanging="360"/>
      </w:pPr>
    </w:lvl>
    <w:lvl w:ilvl="5" w:tplc="ECD8B628" w:tentative="1">
      <w:start w:val="1"/>
      <w:numFmt w:val="lowerLetter"/>
      <w:lvlText w:val="%6)"/>
      <w:lvlJc w:val="left"/>
      <w:pPr>
        <w:tabs>
          <w:tab w:val="num" w:pos="4320"/>
        </w:tabs>
        <w:ind w:left="4320" w:hanging="360"/>
      </w:pPr>
    </w:lvl>
    <w:lvl w:ilvl="6" w:tplc="C6DED2B6" w:tentative="1">
      <w:start w:val="1"/>
      <w:numFmt w:val="lowerLetter"/>
      <w:lvlText w:val="%7)"/>
      <w:lvlJc w:val="left"/>
      <w:pPr>
        <w:tabs>
          <w:tab w:val="num" w:pos="5040"/>
        </w:tabs>
        <w:ind w:left="5040" w:hanging="360"/>
      </w:pPr>
    </w:lvl>
    <w:lvl w:ilvl="7" w:tplc="0908B2A2" w:tentative="1">
      <w:start w:val="1"/>
      <w:numFmt w:val="lowerLetter"/>
      <w:lvlText w:val="%8)"/>
      <w:lvlJc w:val="left"/>
      <w:pPr>
        <w:tabs>
          <w:tab w:val="num" w:pos="5760"/>
        </w:tabs>
        <w:ind w:left="5760" w:hanging="360"/>
      </w:pPr>
    </w:lvl>
    <w:lvl w:ilvl="8" w:tplc="9D9C1518" w:tentative="1">
      <w:start w:val="1"/>
      <w:numFmt w:val="lowerLetter"/>
      <w:lvlText w:val="%9)"/>
      <w:lvlJc w:val="left"/>
      <w:pPr>
        <w:tabs>
          <w:tab w:val="num" w:pos="6480"/>
        </w:tabs>
        <w:ind w:left="6480" w:hanging="360"/>
      </w:pPr>
    </w:lvl>
  </w:abstractNum>
  <w:abstractNum w:abstractNumId="37" w15:restartNumberingAfterBreak="0">
    <w:nsid w:val="283124D7"/>
    <w:multiLevelType w:val="hybridMultilevel"/>
    <w:tmpl w:val="1B3658E2"/>
    <w:lvl w:ilvl="0" w:tplc="5A8E813A">
      <w:numFmt w:val="bullet"/>
      <w:lvlText w:val="-"/>
      <w:lvlJc w:val="left"/>
      <w:pPr>
        <w:ind w:left="720" w:hanging="360"/>
      </w:pPr>
      <w:rPr>
        <w:rFonts w:ascii="Open Sans" w:eastAsia="MS Mincho" w:hAnsi="Open Sans" w:cs="Open San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8" w15:restartNumberingAfterBreak="0">
    <w:nsid w:val="28C82D03"/>
    <w:multiLevelType w:val="hybridMultilevel"/>
    <w:tmpl w:val="2EFE32BE"/>
    <w:lvl w:ilvl="0" w:tplc="D420774E">
      <w:start w:val="411"/>
      <w:numFmt w:val="bullet"/>
      <w:lvlText w:val="-"/>
      <w:lvlJc w:val="left"/>
      <w:pPr>
        <w:ind w:left="360" w:hanging="360"/>
      </w:pPr>
      <w:rPr>
        <w:rFonts w:ascii="Arial" w:eastAsia="MS Mincho" w:hAnsi="Arial" w:cs="Arial" w:hint="default"/>
        <w:sz w:val="20"/>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39" w15:restartNumberingAfterBreak="0">
    <w:nsid w:val="291A0707"/>
    <w:multiLevelType w:val="hybridMultilevel"/>
    <w:tmpl w:val="5EF67138"/>
    <w:lvl w:ilvl="0" w:tplc="D420774E">
      <w:start w:val="411"/>
      <w:numFmt w:val="bullet"/>
      <w:lvlText w:val="-"/>
      <w:lvlJc w:val="left"/>
      <w:pPr>
        <w:ind w:left="360" w:hanging="360"/>
      </w:pPr>
      <w:rPr>
        <w:rFonts w:ascii="Arial" w:eastAsia="MS Mincho" w:hAnsi="Arial" w:cs="Arial" w:hint="default"/>
        <w:sz w:val="20"/>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40" w15:restartNumberingAfterBreak="0">
    <w:nsid w:val="2A97145E"/>
    <w:multiLevelType w:val="hybridMultilevel"/>
    <w:tmpl w:val="03E01B8E"/>
    <w:lvl w:ilvl="0" w:tplc="DF2C48C4">
      <w:start w:val="1"/>
      <w:numFmt w:val="decimal"/>
      <w:pStyle w:val="AHRCHeading1"/>
      <w:lvlText w:val="%1"/>
      <w:lvlJc w:val="left"/>
      <w:pPr>
        <w:ind w:left="851" w:hanging="851"/>
      </w:pPr>
      <w:rPr>
        <w:rFonts w:ascii="Open Sans" w:hAnsi="Open Sans" w:hint="default"/>
        <w:b/>
        <w:i w:val="0"/>
        <w:sz w:val="36"/>
      </w:rPr>
    </w:lvl>
    <w:lvl w:ilvl="1" w:tplc="0D44662E">
      <w:start w:val="1"/>
      <w:numFmt w:val="decimal"/>
      <w:pStyle w:val="Heading2"/>
      <w:lvlText w:val="%1.%2"/>
      <w:lvlJc w:val="left"/>
      <w:pPr>
        <w:tabs>
          <w:tab w:val="num" w:pos="851"/>
        </w:tabs>
        <w:ind w:left="851" w:hanging="851"/>
      </w:pPr>
      <w:rPr>
        <w:rFonts w:hint="default"/>
        <w:color w:val="107896"/>
      </w:rPr>
    </w:lvl>
    <w:lvl w:ilvl="2" w:tplc="730AE0A2">
      <w:start w:val="1"/>
      <w:numFmt w:val="lowerLetter"/>
      <w:pStyle w:val="Heading3"/>
      <w:lvlText w:val="(%3)"/>
      <w:lvlJc w:val="left"/>
      <w:pPr>
        <w:tabs>
          <w:tab w:val="num" w:pos="851"/>
        </w:tabs>
        <w:ind w:left="851" w:hanging="851"/>
      </w:pPr>
      <w:rPr>
        <w:rFonts w:hint="default"/>
      </w:rPr>
    </w:lvl>
    <w:lvl w:ilvl="3" w:tplc="249CD6C8">
      <w:start w:val="1"/>
      <w:numFmt w:val="lowerRoman"/>
      <w:pStyle w:val="Heading4"/>
      <w:lvlText w:val="(%4)"/>
      <w:lvlJc w:val="left"/>
      <w:pPr>
        <w:tabs>
          <w:tab w:val="num" w:pos="851"/>
        </w:tabs>
        <w:ind w:left="851" w:hanging="851"/>
      </w:pPr>
      <w:rPr>
        <w:rFonts w:cs="Times New Roman" w:hint="default"/>
        <w:b w:val="0"/>
        <w:bCs w:val="0"/>
        <w:i w:val="0"/>
        <w:iCs w:val="0"/>
        <w:caps w:val="0"/>
        <w:smallCaps w:val="0"/>
        <w:strike w:val="0"/>
        <w:dstrike w:val="0"/>
        <w:outline w:val="0"/>
        <w:shadow w:val="0"/>
        <w:emboss w:val="0"/>
        <w:imprint w:val="0"/>
        <w:vanish w:val="0"/>
        <w:spacing w:val="0"/>
        <w:kern w:val="0"/>
        <w:position w:val="0"/>
        <w:u w:val="none"/>
        <w:effect w:val="none"/>
        <w:vertAlign w:val="baseline"/>
        <w:em w:val="none"/>
        <w14:ligatures w14:val="none"/>
        <w14:numForm w14:val="default"/>
        <w14:numSpacing w14:val="default"/>
        <w14:stylisticSets/>
        <w14:cntxtAlts w14:val="0"/>
      </w:rPr>
    </w:lvl>
    <w:lvl w:ilvl="4" w:tplc="766435A4">
      <w:start w:val="1"/>
      <w:numFmt w:val="decimal"/>
      <w:pStyle w:val="Heading5"/>
      <w:lvlText w:val="%1.%2.%3.%4.%5"/>
      <w:lvlJc w:val="left"/>
      <w:pPr>
        <w:tabs>
          <w:tab w:val="num" w:pos="0"/>
        </w:tabs>
        <w:ind w:left="1008" w:hanging="1008"/>
      </w:pPr>
      <w:rPr>
        <w:rFonts w:hint="default"/>
      </w:rPr>
    </w:lvl>
    <w:lvl w:ilvl="5" w:tplc="5A9A4108">
      <w:start w:val="1"/>
      <w:numFmt w:val="decimal"/>
      <w:pStyle w:val="Heading6"/>
      <w:lvlText w:val="%1.%2.%3.%4.%5.%6"/>
      <w:lvlJc w:val="left"/>
      <w:pPr>
        <w:tabs>
          <w:tab w:val="num" w:pos="0"/>
        </w:tabs>
        <w:ind w:left="1152" w:hanging="1152"/>
      </w:pPr>
      <w:rPr>
        <w:rFonts w:hint="default"/>
      </w:rPr>
    </w:lvl>
    <w:lvl w:ilvl="6" w:tplc="3FD89FB2">
      <w:start w:val="1"/>
      <w:numFmt w:val="decimal"/>
      <w:pStyle w:val="Heading7"/>
      <w:lvlText w:val="%1.%2.%3.%4.%5.%6.%7"/>
      <w:lvlJc w:val="left"/>
      <w:pPr>
        <w:tabs>
          <w:tab w:val="num" w:pos="0"/>
        </w:tabs>
        <w:ind w:left="1296" w:hanging="1296"/>
      </w:pPr>
      <w:rPr>
        <w:rFonts w:hint="default"/>
      </w:rPr>
    </w:lvl>
    <w:lvl w:ilvl="7" w:tplc="1C0C673C">
      <w:start w:val="1"/>
      <w:numFmt w:val="decimal"/>
      <w:pStyle w:val="Heading8"/>
      <w:lvlText w:val="%1.%2.%3.%4.%5.%6.%7.%8"/>
      <w:lvlJc w:val="left"/>
      <w:pPr>
        <w:tabs>
          <w:tab w:val="num" w:pos="0"/>
        </w:tabs>
        <w:ind w:left="1440" w:hanging="1440"/>
      </w:pPr>
      <w:rPr>
        <w:rFonts w:hint="default"/>
      </w:rPr>
    </w:lvl>
    <w:lvl w:ilvl="8" w:tplc="E34A3850">
      <w:start w:val="1"/>
      <w:numFmt w:val="decimal"/>
      <w:pStyle w:val="Heading9"/>
      <w:lvlText w:val="%1.%2.%3.%4.%5.%6.%7.%8.%9"/>
      <w:lvlJc w:val="left"/>
      <w:pPr>
        <w:tabs>
          <w:tab w:val="num" w:pos="0"/>
        </w:tabs>
        <w:ind w:left="1584" w:hanging="1584"/>
      </w:pPr>
      <w:rPr>
        <w:rFonts w:hint="default"/>
      </w:rPr>
    </w:lvl>
  </w:abstractNum>
  <w:abstractNum w:abstractNumId="41" w15:restartNumberingAfterBreak="0">
    <w:nsid w:val="2E897A7A"/>
    <w:multiLevelType w:val="hybridMultilevel"/>
    <w:tmpl w:val="E446D0A8"/>
    <w:lvl w:ilvl="0" w:tplc="4E020EAC">
      <w:start w:val="1"/>
      <w:numFmt w:val="bullet"/>
      <w:lvlText w:val=""/>
      <w:lvlJc w:val="left"/>
      <w:pPr>
        <w:ind w:left="720" w:hanging="360"/>
      </w:pPr>
      <w:rPr>
        <w:rFonts w:ascii="Symbol" w:hAnsi="Symbol"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42" w15:restartNumberingAfterBreak="0">
    <w:nsid w:val="308A6DB5"/>
    <w:multiLevelType w:val="hybridMultilevel"/>
    <w:tmpl w:val="9B6C0BBC"/>
    <w:lvl w:ilvl="0" w:tplc="7A9C2B04">
      <w:start w:val="1"/>
      <w:numFmt w:val="lowerLetter"/>
      <w:lvlText w:val="(%1)"/>
      <w:lvlJc w:val="left"/>
      <w:pPr>
        <w:ind w:left="360" w:hanging="360"/>
      </w:pPr>
      <w:rPr>
        <w:rFonts w:hint="default"/>
      </w:r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43" w15:restartNumberingAfterBreak="0">
    <w:nsid w:val="30FD1D10"/>
    <w:multiLevelType w:val="hybridMultilevel"/>
    <w:tmpl w:val="2B3E6D8E"/>
    <w:lvl w:ilvl="0" w:tplc="284AFCD2">
      <w:start w:val="1"/>
      <w:numFmt w:val="lowerLetter"/>
      <w:lvlText w:val="%1)"/>
      <w:lvlJc w:val="left"/>
      <w:pPr>
        <w:ind w:left="720" w:hanging="360"/>
      </w:pPr>
    </w:lvl>
    <w:lvl w:ilvl="1" w:tplc="04100019" w:tentative="1">
      <w:start w:val="1"/>
      <w:numFmt w:val="lowerLetter"/>
      <w:lvlText w:val="%2."/>
      <w:lvlJc w:val="left"/>
      <w:pPr>
        <w:ind w:left="1440" w:hanging="360"/>
      </w:pPr>
    </w:lvl>
    <w:lvl w:ilvl="2" w:tplc="0410001B" w:tentative="1">
      <w:start w:val="1"/>
      <w:numFmt w:val="lowerRoman"/>
      <w:lvlText w:val="%3."/>
      <w:lvlJc w:val="right"/>
      <w:pPr>
        <w:ind w:left="2160" w:hanging="180"/>
      </w:pPr>
    </w:lvl>
    <w:lvl w:ilvl="3" w:tplc="0410000F" w:tentative="1">
      <w:start w:val="1"/>
      <w:numFmt w:val="decimal"/>
      <w:lvlText w:val="%4."/>
      <w:lvlJc w:val="left"/>
      <w:pPr>
        <w:ind w:left="2880" w:hanging="360"/>
      </w:pPr>
    </w:lvl>
    <w:lvl w:ilvl="4" w:tplc="04100019" w:tentative="1">
      <w:start w:val="1"/>
      <w:numFmt w:val="lowerLetter"/>
      <w:lvlText w:val="%5."/>
      <w:lvlJc w:val="left"/>
      <w:pPr>
        <w:ind w:left="3600" w:hanging="360"/>
      </w:pPr>
    </w:lvl>
    <w:lvl w:ilvl="5" w:tplc="0410001B" w:tentative="1">
      <w:start w:val="1"/>
      <w:numFmt w:val="lowerRoman"/>
      <w:lvlText w:val="%6."/>
      <w:lvlJc w:val="right"/>
      <w:pPr>
        <w:ind w:left="4320" w:hanging="180"/>
      </w:pPr>
    </w:lvl>
    <w:lvl w:ilvl="6" w:tplc="0410000F" w:tentative="1">
      <w:start w:val="1"/>
      <w:numFmt w:val="decimal"/>
      <w:lvlText w:val="%7."/>
      <w:lvlJc w:val="left"/>
      <w:pPr>
        <w:ind w:left="5040" w:hanging="360"/>
      </w:pPr>
    </w:lvl>
    <w:lvl w:ilvl="7" w:tplc="04100019" w:tentative="1">
      <w:start w:val="1"/>
      <w:numFmt w:val="lowerLetter"/>
      <w:lvlText w:val="%8."/>
      <w:lvlJc w:val="left"/>
      <w:pPr>
        <w:ind w:left="5760" w:hanging="360"/>
      </w:pPr>
    </w:lvl>
    <w:lvl w:ilvl="8" w:tplc="0410001B" w:tentative="1">
      <w:start w:val="1"/>
      <w:numFmt w:val="lowerRoman"/>
      <w:lvlText w:val="%9."/>
      <w:lvlJc w:val="right"/>
      <w:pPr>
        <w:ind w:left="6480" w:hanging="180"/>
      </w:pPr>
    </w:lvl>
  </w:abstractNum>
  <w:abstractNum w:abstractNumId="44" w15:restartNumberingAfterBreak="0">
    <w:nsid w:val="36D368BD"/>
    <w:multiLevelType w:val="hybridMultilevel"/>
    <w:tmpl w:val="BC721BD0"/>
    <w:lvl w:ilvl="0" w:tplc="284AFCD2">
      <w:start w:val="1"/>
      <w:numFmt w:val="lowerLetter"/>
      <w:lvlText w:val="%1)"/>
      <w:lvlJc w:val="left"/>
      <w:pPr>
        <w:ind w:left="720" w:hanging="360"/>
      </w:pPr>
    </w:lvl>
    <w:lvl w:ilvl="1" w:tplc="04100019" w:tentative="1">
      <w:start w:val="1"/>
      <w:numFmt w:val="lowerLetter"/>
      <w:lvlText w:val="%2."/>
      <w:lvlJc w:val="left"/>
      <w:pPr>
        <w:ind w:left="1440" w:hanging="360"/>
      </w:pPr>
    </w:lvl>
    <w:lvl w:ilvl="2" w:tplc="0410001B" w:tentative="1">
      <w:start w:val="1"/>
      <w:numFmt w:val="lowerRoman"/>
      <w:lvlText w:val="%3."/>
      <w:lvlJc w:val="right"/>
      <w:pPr>
        <w:ind w:left="2160" w:hanging="180"/>
      </w:pPr>
    </w:lvl>
    <w:lvl w:ilvl="3" w:tplc="0410000F" w:tentative="1">
      <w:start w:val="1"/>
      <w:numFmt w:val="decimal"/>
      <w:lvlText w:val="%4."/>
      <w:lvlJc w:val="left"/>
      <w:pPr>
        <w:ind w:left="2880" w:hanging="360"/>
      </w:pPr>
    </w:lvl>
    <w:lvl w:ilvl="4" w:tplc="04100019" w:tentative="1">
      <w:start w:val="1"/>
      <w:numFmt w:val="lowerLetter"/>
      <w:lvlText w:val="%5."/>
      <w:lvlJc w:val="left"/>
      <w:pPr>
        <w:ind w:left="3600" w:hanging="360"/>
      </w:pPr>
    </w:lvl>
    <w:lvl w:ilvl="5" w:tplc="0410001B" w:tentative="1">
      <w:start w:val="1"/>
      <w:numFmt w:val="lowerRoman"/>
      <w:lvlText w:val="%6."/>
      <w:lvlJc w:val="right"/>
      <w:pPr>
        <w:ind w:left="4320" w:hanging="180"/>
      </w:pPr>
    </w:lvl>
    <w:lvl w:ilvl="6" w:tplc="0410000F" w:tentative="1">
      <w:start w:val="1"/>
      <w:numFmt w:val="decimal"/>
      <w:lvlText w:val="%7."/>
      <w:lvlJc w:val="left"/>
      <w:pPr>
        <w:ind w:left="5040" w:hanging="360"/>
      </w:pPr>
    </w:lvl>
    <w:lvl w:ilvl="7" w:tplc="04100019" w:tentative="1">
      <w:start w:val="1"/>
      <w:numFmt w:val="lowerLetter"/>
      <w:lvlText w:val="%8."/>
      <w:lvlJc w:val="left"/>
      <w:pPr>
        <w:ind w:left="5760" w:hanging="360"/>
      </w:pPr>
    </w:lvl>
    <w:lvl w:ilvl="8" w:tplc="0410001B" w:tentative="1">
      <w:start w:val="1"/>
      <w:numFmt w:val="lowerRoman"/>
      <w:lvlText w:val="%9."/>
      <w:lvlJc w:val="right"/>
      <w:pPr>
        <w:ind w:left="6480" w:hanging="180"/>
      </w:pPr>
    </w:lvl>
  </w:abstractNum>
  <w:abstractNum w:abstractNumId="45" w15:restartNumberingAfterBreak="0">
    <w:nsid w:val="38CC326C"/>
    <w:multiLevelType w:val="hybridMultilevel"/>
    <w:tmpl w:val="23C6B980"/>
    <w:lvl w:ilvl="0" w:tplc="5A8E813A">
      <w:numFmt w:val="bullet"/>
      <w:lvlText w:val="-"/>
      <w:lvlJc w:val="left"/>
      <w:pPr>
        <w:ind w:left="720" w:hanging="360"/>
      </w:pPr>
      <w:rPr>
        <w:rFonts w:ascii="Open Sans" w:eastAsia="MS Mincho" w:hAnsi="Open Sans" w:cs="Open San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6" w15:restartNumberingAfterBreak="0">
    <w:nsid w:val="39484F6C"/>
    <w:multiLevelType w:val="hybridMultilevel"/>
    <w:tmpl w:val="303257D8"/>
    <w:lvl w:ilvl="0" w:tplc="D420774E">
      <w:start w:val="411"/>
      <w:numFmt w:val="bullet"/>
      <w:lvlText w:val="-"/>
      <w:lvlJc w:val="left"/>
      <w:pPr>
        <w:ind w:left="720" w:hanging="360"/>
      </w:pPr>
      <w:rPr>
        <w:rFonts w:ascii="Arial" w:eastAsia="MS Mincho" w:hAnsi="Arial" w:cs="Aria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7" w15:restartNumberingAfterBreak="0">
    <w:nsid w:val="3CBA7587"/>
    <w:multiLevelType w:val="hybridMultilevel"/>
    <w:tmpl w:val="3C1A2E06"/>
    <w:lvl w:ilvl="0" w:tplc="5A8E813A">
      <w:numFmt w:val="bullet"/>
      <w:lvlText w:val="-"/>
      <w:lvlJc w:val="left"/>
      <w:pPr>
        <w:ind w:left="360" w:hanging="360"/>
      </w:pPr>
      <w:rPr>
        <w:rFonts w:ascii="Open Sans" w:eastAsia="MS Mincho" w:hAnsi="Open Sans" w:cs="Open Sans"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48" w15:restartNumberingAfterBreak="0">
    <w:nsid w:val="3E115141"/>
    <w:multiLevelType w:val="hybridMultilevel"/>
    <w:tmpl w:val="DC5C3CDA"/>
    <w:lvl w:ilvl="0" w:tplc="5A8E813A">
      <w:numFmt w:val="bullet"/>
      <w:lvlText w:val="-"/>
      <w:lvlJc w:val="left"/>
      <w:pPr>
        <w:ind w:left="720" w:hanging="360"/>
      </w:pPr>
      <w:rPr>
        <w:rFonts w:ascii="Open Sans" w:eastAsia="MS Mincho" w:hAnsi="Open Sans" w:cs="Open San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9" w15:restartNumberingAfterBreak="0">
    <w:nsid w:val="3EC42FE8"/>
    <w:multiLevelType w:val="hybridMultilevel"/>
    <w:tmpl w:val="6606595E"/>
    <w:styleLink w:val="1ai"/>
    <w:lvl w:ilvl="0" w:tplc="39A4B9FA">
      <w:start w:val="1"/>
      <w:numFmt w:val="upperRoman"/>
      <w:lvlText w:val="Article %1."/>
      <w:lvlJc w:val="left"/>
      <w:pPr>
        <w:tabs>
          <w:tab w:val="num" w:pos="1440"/>
        </w:tabs>
        <w:ind w:left="0" w:firstLine="0"/>
      </w:pPr>
    </w:lvl>
    <w:lvl w:ilvl="1" w:tplc="2280136C">
      <w:start w:val="1"/>
      <w:numFmt w:val="decimalZero"/>
      <w:isLgl/>
      <w:lvlText w:val="Section %1.%2"/>
      <w:lvlJc w:val="left"/>
      <w:pPr>
        <w:tabs>
          <w:tab w:val="num" w:pos="1440"/>
        </w:tabs>
        <w:ind w:left="0" w:firstLine="0"/>
      </w:pPr>
    </w:lvl>
    <w:lvl w:ilvl="2" w:tplc="72E2AD58">
      <w:start w:val="1"/>
      <w:numFmt w:val="lowerLetter"/>
      <w:lvlText w:val="(%3)"/>
      <w:lvlJc w:val="left"/>
      <w:pPr>
        <w:tabs>
          <w:tab w:val="num" w:pos="720"/>
        </w:tabs>
        <w:ind w:left="720" w:hanging="432"/>
      </w:pPr>
    </w:lvl>
    <w:lvl w:ilvl="3" w:tplc="94B8C8CE">
      <w:start w:val="1"/>
      <w:numFmt w:val="lowerRoman"/>
      <w:lvlText w:val="(%4)"/>
      <w:lvlJc w:val="right"/>
      <w:pPr>
        <w:tabs>
          <w:tab w:val="num" w:pos="864"/>
        </w:tabs>
        <w:ind w:left="864" w:hanging="144"/>
      </w:pPr>
    </w:lvl>
    <w:lvl w:ilvl="4" w:tplc="3432D9C6">
      <w:start w:val="1"/>
      <w:numFmt w:val="decimal"/>
      <w:lvlText w:val="%5)"/>
      <w:lvlJc w:val="left"/>
      <w:pPr>
        <w:tabs>
          <w:tab w:val="num" w:pos="1008"/>
        </w:tabs>
        <w:ind w:left="1008" w:hanging="432"/>
      </w:pPr>
    </w:lvl>
    <w:lvl w:ilvl="5" w:tplc="FF92412E">
      <w:start w:val="1"/>
      <w:numFmt w:val="lowerLetter"/>
      <w:lvlText w:val="%6)"/>
      <w:lvlJc w:val="left"/>
      <w:pPr>
        <w:tabs>
          <w:tab w:val="num" w:pos="1152"/>
        </w:tabs>
        <w:ind w:left="1152" w:hanging="432"/>
      </w:pPr>
    </w:lvl>
    <w:lvl w:ilvl="6" w:tplc="E492737A">
      <w:start w:val="1"/>
      <w:numFmt w:val="lowerRoman"/>
      <w:lvlText w:val="%7)"/>
      <w:lvlJc w:val="right"/>
      <w:pPr>
        <w:tabs>
          <w:tab w:val="num" w:pos="1296"/>
        </w:tabs>
        <w:ind w:left="1296" w:hanging="288"/>
      </w:pPr>
    </w:lvl>
    <w:lvl w:ilvl="7" w:tplc="843A2674">
      <w:start w:val="1"/>
      <w:numFmt w:val="lowerLetter"/>
      <w:lvlText w:val="%8."/>
      <w:lvlJc w:val="left"/>
      <w:pPr>
        <w:tabs>
          <w:tab w:val="num" w:pos="1440"/>
        </w:tabs>
        <w:ind w:left="1440" w:hanging="432"/>
      </w:pPr>
    </w:lvl>
    <w:lvl w:ilvl="8" w:tplc="979013B0">
      <w:start w:val="1"/>
      <w:numFmt w:val="lowerRoman"/>
      <w:lvlText w:val="%9."/>
      <w:lvlJc w:val="right"/>
      <w:pPr>
        <w:tabs>
          <w:tab w:val="num" w:pos="1584"/>
        </w:tabs>
        <w:ind w:left="1584" w:hanging="144"/>
      </w:pPr>
    </w:lvl>
  </w:abstractNum>
  <w:abstractNum w:abstractNumId="50" w15:restartNumberingAfterBreak="0">
    <w:nsid w:val="3F90466F"/>
    <w:multiLevelType w:val="hybridMultilevel"/>
    <w:tmpl w:val="5EEE5378"/>
    <w:lvl w:ilvl="0" w:tplc="D420774E">
      <w:start w:val="411"/>
      <w:numFmt w:val="bullet"/>
      <w:lvlText w:val="-"/>
      <w:lvlJc w:val="left"/>
      <w:pPr>
        <w:ind w:left="720" w:hanging="360"/>
      </w:pPr>
      <w:rPr>
        <w:rFonts w:ascii="Arial" w:eastAsia="MS Mincho" w:hAnsi="Arial" w:cs="Arial" w:hint="default"/>
        <w:sz w:val="20"/>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1" w15:restartNumberingAfterBreak="0">
    <w:nsid w:val="41DA79BD"/>
    <w:multiLevelType w:val="hybridMultilevel"/>
    <w:tmpl w:val="45262F42"/>
    <w:lvl w:ilvl="0" w:tplc="D420774E">
      <w:start w:val="411"/>
      <w:numFmt w:val="bullet"/>
      <w:lvlText w:val="-"/>
      <w:lvlJc w:val="left"/>
      <w:pPr>
        <w:ind w:left="1080" w:hanging="360"/>
      </w:pPr>
      <w:rPr>
        <w:rFonts w:ascii="Arial" w:eastAsia="MS Mincho" w:hAnsi="Arial" w:cs="Aria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52" w15:restartNumberingAfterBreak="0">
    <w:nsid w:val="4217318A"/>
    <w:multiLevelType w:val="hybridMultilevel"/>
    <w:tmpl w:val="48C87C50"/>
    <w:lvl w:ilvl="0" w:tplc="D420774E">
      <w:start w:val="411"/>
      <w:numFmt w:val="bullet"/>
      <w:lvlText w:val="-"/>
      <w:lvlJc w:val="left"/>
      <w:pPr>
        <w:ind w:left="360" w:hanging="360"/>
      </w:pPr>
      <w:rPr>
        <w:rFonts w:ascii="Arial" w:eastAsia="MS Mincho" w:hAnsi="Arial" w:cs="Arial" w:hint="default"/>
        <w:sz w:val="20"/>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53" w15:restartNumberingAfterBreak="0">
    <w:nsid w:val="428241FC"/>
    <w:multiLevelType w:val="hybridMultilevel"/>
    <w:tmpl w:val="89EEF2D2"/>
    <w:lvl w:ilvl="0" w:tplc="D420774E">
      <w:start w:val="411"/>
      <w:numFmt w:val="bullet"/>
      <w:lvlText w:val="-"/>
      <w:lvlJc w:val="left"/>
      <w:pPr>
        <w:ind w:left="360" w:hanging="360"/>
      </w:pPr>
      <w:rPr>
        <w:rFonts w:ascii="Arial" w:eastAsia="MS Mincho" w:hAnsi="Arial" w:cs="Arial" w:hint="default"/>
        <w:sz w:val="20"/>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54" w15:restartNumberingAfterBreak="0">
    <w:nsid w:val="434900FD"/>
    <w:multiLevelType w:val="hybridMultilevel"/>
    <w:tmpl w:val="48F2EE4E"/>
    <w:lvl w:ilvl="0" w:tplc="5A8E813A">
      <w:numFmt w:val="bullet"/>
      <w:lvlText w:val="-"/>
      <w:lvlJc w:val="left"/>
      <w:pPr>
        <w:ind w:left="360" w:hanging="360"/>
      </w:pPr>
      <w:rPr>
        <w:rFonts w:ascii="Open Sans" w:eastAsia="MS Mincho" w:hAnsi="Open Sans" w:cs="Open Sans"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55" w15:restartNumberingAfterBreak="0">
    <w:nsid w:val="442036A6"/>
    <w:multiLevelType w:val="hybridMultilevel"/>
    <w:tmpl w:val="81D06D26"/>
    <w:lvl w:ilvl="0" w:tplc="5A8E813A">
      <w:numFmt w:val="bullet"/>
      <w:lvlText w:val="-"/>
      <w:lvlJc w:val="left"/>
      <w:pPr>
        <w:ind w:left="720" w:hanging="360"/>
      </w:pPr>
      <w:rPr>
        <w:rFonts w:ascii="Open Sans" w:eastAsia="MS Mincho" w:hAnsi="Open Sans" w:cs="Open Sans" w:hint="default"/>
      </w:rPr>
    </w:lvl>
    <w:lvl w:ilvl="1" w:tplc="08090003" w:tentative="1">
      <w:start w:val="1"/>
      <w:numFmt w:val="bullet"/>
      <w:lvlText w:val="o"/>
      <w:lvlJc w:val="left"/>
      <w:pPr>
        <w:ind w:left="1440" w:hanging="360"/>
      </w:pPr>
      <w:rPr>
        <w:rFonts w:ascii="Courier New" w:hAnsi="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6" w15:restartNumberingAfterBreak="0">
    <w:nsid w:val="442A360D"/>
    <w:multiLevelType w:val="hybridMultilevel"/>
    <w:tmpl w:val="914CA076"/>
    <w:lvl w:ilvl="0" w:tplc="D420774E">
      <w:start w:val="411"/>
      <w:numFmt w:val="bullet"/>
      <w:lvlText w:val="-"/>
      <w:lvlJc w:val="left"/>
      <w:pPr>
        <w:ind w:left="720" w:hanging="360"/>
      </w:pPr>
      <w:rPr>
        <w:rFonts w:ascii="Arial" w:eastAsia="MS Mincho" w:hAnsi="Arial" w:cs="Arial" w:hint="default"/>
        <w:sz w:val="20"/>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7" w15:restartNumberingAfterBreak="0">
    <w:nsid w:val="45017AF7"/>
    <w:multiLevelType w:val="hybridMultilevel"/>
    <w:tmpl w:val="4962BEB2"/>
    <w:lvl w:ilvl="0" w:tplc="D420774E">
      <w:start w:val="411"/>
      <w:numFmt w:val="bullet"/>
      <w:lvlText w:val="-"/>
      <w:lvlJc w:val="left"/>
      <w:pPr>
        <w:ind w:left="720" w:hanging="360"/>
      </w:pPr>
      <w:rPr>
        <w:rFonts w:ascii="Arial" w:eastAsia="MS Mincho" w:hAnsi="Arial" w:cs="Arial" w:hint="default"/>
        <w:sz w:val="20"/>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8" w15:restartNumberingAfterBreak="0">
    <w:nsid w:val="45B0337E"/>
    <w:multiLevelType w:val="hybridMultilevel"/>
    <w:tmpl w:val="72BAACCE"/>
    <w:lvl w:ilvl="0" w:tplc="04100001">
      <w:start w:val="1"/>
      <w:numFmt w:val="bullet"/>
      <w:lvlText w:val=""/>
      <w:lvlJc w:val="left"/>
      <w:pPr>
        <w:ind w:left="720" w:hanging="360"/>
      </w:pPr>
      <w:rPr>
        <w:rFonts w:ascii="Symbol" w:hAnsi="Symbol" w:hint="default"/>
        <w:sz w:val="20"/>
      </w:rPr>
    </w:lvl>
    <w:lvl w:ilvl="1" w:tplc="04090003" w:tentative="1">
      <w:start w:val="1"/>
      <w:numFmt w:val="bullet"/>
      <w:lvlText w:val="o"/>
      <w:lvlJc w:val="left"/>
      <w:pPr>
        <w:ind w:left="1500" w:hanging="360"/>
      </w:pPr>
      <w:rPr>
        <w:rFonts w:ascii="Courier New" w:hAnsi="Courier New" w:cs="Courier New" w:hint="default"/>
      </w:rPr>
    </w:lvl>
    <w:lvl w:ilvl="2" w:tplc="04090005" w:tentative="1">
      <w:start w:val="1"/>
      <w:numFmt w:val="bullet"/>
      <w:lvlText w:val=""/>
      <w:lvlJc w:val="left"/>
      <w:pPr>
        <w:ind w:left="2220" w:hanging="360"/>
      </w:pPr>
      <w:rPr>
        <w:rFonts w:ascii="Wingdings" w:hAnsi="Wingdings" w:hint="default"/>
      </w:rPr>
    </w:lvl>
    <w:lvl w:ilvl="3" w:tplc="04090001" w:tentative="1">
      <w:start w:val="1"/>
      <w:numFmt w:val="bullet"/>
      <w:lvlText w:val=""/>
      <w:lvlJc w:val="left"/>
      <w:pPr>
        <w:ind w:left="2940" w:hanging="360"/>
      </w:pPr>
      <w:rPr>
        <w:rFonts w:ascii="Symbol" w:hAnsi="Symbol" w:hint="default"/>
      </w:rPr>
    </w:lvl>
    <w:lvl w:ilvl="4" w:tplc="04090003" w:tentative="1">
      <w:start w:val="1"/>
      <w:numFmt w:val="bullet"/>
      <w:lvlText w:val="o"/>
      <w:lvlJc w:val="left"/>
      <w:pPr>
        <w:ind w:left="3660" w:hanging="360"/>
      </w:pPr>
      <w:rPr>
        <w:rFonts w:ascii="Courier New" w:hAnsi="Courier New" w:cs="Courier New" w:hint="default"/>
      </w:rPr>
    </w:lvl>
    <w:lvl w:ilvl="5" w:tplc="04090005" w:tentative="1">
      <w:start w:val="1"/>
      <w:numFmt w:val="bullet"/>
      <w:lvlText w:val=""/>
      <w:lvlJc w:val="left"/>
      <w:pPr>
        <w:ind w:left="4380" w:hanging="360"/>
      </w:pPr>
      <w:rPr>
        <w:rFonts w:ascii="Wingdings" w:hAnsi="Wingdings" w:hint="default"/>
      </w:rPr>
    </w:lvl>
    <w:lvl w:ilvl="6" w:tplc="04090001" w:tentative="1">
      <w:start w:val="1"/>
      <w:numFmt w:val="bullet"/>
      <w:lvlText w:val=""/>
      <w:lvlJc w:val="left"/>
      <w:pPr>
        <w:ind w:left="5100" w:hanging="360"/>
      </w:pPr>
      <w:rPr>
        <w:rFonts w:ascii="Symbol" w:hAnsi="Symbol" w:hint="default"/>
      </w:rPr>
    </w:lvl>
    <w:lvl w:ilvl="7" w:tplc="04090003" w:tentative="1">
      <w:start w:val="1"/>
      <w:numFmt w:val="bullet"/>
      <w:lvlText w:val="o"/>
      <w:lvlJc w:val="left"/>
      <w:pPr>
        <w:ind w:left="5820" w:hanging="360"/>
      </w:pPr>
      <w:rPr>
        <w:rFonts w:ascii="Courier New" w:hAnsi="Courier New" w:cs="Courier New" w:hint="default"/>
      </w:rPr>
    </w:lvl>
    <w:lvl w:ilvl="8" w:tplc="04090005" w:tentative="1">
      <w:start w:val="1"/>
      <w:numFmt w:val="bullet"/>
      <w:lvlText w:val=""/>
      <w:lvlJc w:val="left"/>
      <w:pPr>
        <w:ind w:left="6540" w:hanging="360"/>
      </w:pPr>
      <w:rPr>
        <w:rFonts w:ascii="Wingdings" w:hAnsi="Wingdings" w:hint="default"/>
      </w:rPr>
    </w:lvl>
  </w:abstractNum>
  <w:abstractNum w:abstractNumId="59" w15:restartNumberingAfterBreak="0">
    <w:nsid w:val="45BE3E8C"/>
    <w:multiLevelType w:val="hybridMultilevel"/>
    <w:tmpl w:val="3DF8B60E"/>
    <w:lvl w:ilvl="0" w:tplc="5A8E813A">
      <w:numFmt w:val="bullet"/>
      <w:lvlText w:val="-"/>
      <w:lvlJc w:val="left"/>
      <w:pPr>
        <w:ind w:left="720" w:hanging="360"/>
      </w:pPr>
      <w:rPr>
        <w:rFonts w:ascii="Open Sans" w:eastAsia="MS Mincho" w:hAnsi="Open Sans" w:cs="Open Sans"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0" w15:restartNumberingAfterBreak="0">
    <w:nsid w:val="48CA3C3A"/>
    <w:multiLevelType w:val="hybridMultilevel"/>
    <w:tmpl w:val="175C8148"/>
    <w:lvl w:ilvl="0" w:tplc="D420774E">
      <w:start w:val="411"/>
      <w:numFmt w:val="bullet"/>
      <w:lvlText w:val="-"/>
      <w:lvlJc w:val="left"/>
      <w:pPr>
        <w:ind w:left="1080" w:hanging="360"/>
      </w:pPr>
      <w:rPr>
        <w:rFonts w:ascii="Arial" w:eastAsia="MS Mincho" w:hAnsi="Arial" w:cs="Arial" w:hint="default"/>
        <w:sz w:val="20"/>
      </w:rPr>
    </w:lvl>
    <w:lvl w:ilvl="1" w:tplc="0C090003" w:tentative="1">
      <w:start w:val="1"/>
      <w:numFmt w:val="bullet"/>
      <w:lvlText w:val="o"/>
      <w:lvlJc w:val="left"/>
      <w:pPr>
        <w:ind w:left="1800" w:hanging="360"/>
      </w:pPr>
      <w:rPr>
        <w:rFonts w:ascii="Courier New" w:hAnsi="Courier New" w:cs="Courier New" w:hint="default"/>
      </w:rPr>
    </w:lvl>
    <w:lvl w:ilvl="2" w:tplc="0C090005" w:tentative="1">
      <w:start w:val="1"/>
      <w:numFmt w:val="bullet"/>
      <w:lvlText w:val=""/>
      <w:lvlJc w:val="left"/>
      <w:pPr>
        <w:ind w:left="2520" w:hanging="360"/>
      </w:pPr>
      <w:rPr>
        <w:rFonts w:ascii="Wingdings" w:hAnsi="Wingdings" w:hint="default"/>
      </w:rPr>
    </w:lvl>
    <w:lvl w:ilvl="3" w:tplc="0C090001" w:tentative="1">
      <w:start w:val="1"/>
      <w:numFmt w:val="bullet"/>
      <w:lvlText w:val=""/>
      <w:lvlJc w:val="left"/>
      <w:pPr>
        <w:ind w:left="3240" w:hanging="360"/>
      </w:pPr>
      <w:rPr>
        <w:rFonts w:ascii="Symbol" w:hAnsi="Symbol" w:hint="default"/>
      </w:rPr>
    </w:lvl>
    <w:lvl w:ilvl="4" w:tplc="0C090003" w:tentative="1">
      <w:start w:val="1"/>
      <w:numFmt w:val="bullet"/>
      <w:lvlText w:val="o"/>
      <w:lvlJc w:val="left"/>
      <w:pPr>
        <w:ind w:left="3960" w:hanging="360"/>
      </w:pPr>
      <w:rPr>
        <w:rFonts w:ascii="Courier New" w:hAnsi="Courier New" w:cs="Courier New" w:hint="default"/>
      </w:rPr>
    </w:lvl>
    <w:lvl w:ilvl="5" w:tplc="0C090005" w:tentative="1">
      <w:start w:val="1"/>
      <w:numFmt w:val="bullet"/>
      <w:lvlText w:val=""/>
      <w:lvlJc w:val="left"/>
      <w:pPr>
        <w:ind w:left="4680" w:hanging="360"/>
      </w:pPr>
      <w:rPr>
        <w:rFonts w:ascii="Wingdings" w:hAnsi="Wingdings" w:hint="default"/>
      </w:rPr>
    </w:lvl>
    <w:lvl w:ilvl="6" w:tplc="0C090001" w:tentative="1">
      <w:start w:val="1"/>
      <w:numFmt w:val="bullet"/>
      <w:lvlText w:val=""/>
      <w:lvlJc w:val="left"/>
      <w:pPr>
        <w:ind w:left="5400" w:hanging="360"/>
      </w:pPr>
      <w:rPr>
        <w:rFonts w:ascii="Symbol" w:hAnsi="Symbol" w:hint="default"/>
      </w:rPr>
    </w:lvl>
    <w:lvl w:ilvl="7" w:tplc="0C090003" w:tentative="1">
      <w:start w:val="1"/>
      <w:numFmt w:val="bullet"/>
      <w:lvlText w:val="o"/>
      <w:lvlJc w:val="left"/>
      <w:pPr>
        <w:ind w:left="6120" w:hanging="360"/>
      </w:pPr>
      <w:rPr>
        <w:rFonts w:ascii="Courier New" w:hAnsi="Courier New" w:cs="Courier New" w:hint="default"/>
      </w:rPr>
    </w:lvl>
    <w:lvl w:ilvl="8" w:tplc="0C090005" w:tentative="1">
      <w:start w:val="1"/>
      <w:numFmt w:val="bullet"/>
      <w:lvlText w:val=""/>
      <w:lvlJc w:val="left"/>
      <w:pPr>
        <w:ind w:left="6840" w:hanging="360"/>
      </w:pPr>
      <w:rPr>
        <w:rFonts w:ascii="Wingdings" w:hAnsi="Wingdings" w:hint="default"/>
      </w:rPr>
    </w:lvl>
  </w:abstractNum>
  <w:abstractNum w:abstractNumId="61" w15:restartNumberingAfterBreak="0">
    <w:nsid w:val="493D61CA"/>
    <w:multiLevelType w:val="hybridMultilevel"/>
    <w:tmpl w:val="A2AC39A2"/>
    <w:lvl w:ilvl="0" w:tplc="D420774E">
      <w:start w:val="411"/>
      <w:numFmt w:val="bullet"/>
      <w:lvlText w:val="-"/>
      <w:lvlJc w:val="left"/>
      <w:pPr>
        <w:ind w:left="720" w:hanging="360"/>
      </w:pPr>
      <w:rPr>
        <w:rFonts w:ascii="Arial" w:eastAsia="MS Mincho" w:hAnsi="Arial" w:cs="Arial" w:hint="default"/>
        <w:sz w:val="20"/>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2" w15:restartNumberingAfterBreak="0">
    <w:nsid w:val="49FF7A73"/>
    <w:multiLevelType w:val="hybridMultilevel"/>
    <w:tmpl w:val="D6DC47C6"/>
    <w:lvl w:ilvl="0" w:tplc="90906F9E">
      <w:start w:val="1"/>
      <w:numFmt w:val="decimal"/>
      <w:pStyle w:val="Heading1"/>
      <w:lvlText w:val="%1"/>
      <w:lvlJc w:val="left"/>
      <w:pPr>
        <w:tabs>
          <w:tab w:val="num" w:pos="851"/>
        </w:tabs>
        <w:ind w:left="851" w:hanging="851"/>
      </w:pPr>
      <w:rPr>
        <w:rFonts w:hint="default"/>
      </w:rPr>
    </w:lvl>
    <w:lvl w:ilvl="1" w:tplc="668EE7E2">
      <w:start w:val="1"/>
      <w:numFmt w:val="decimal"/>
      <w:lvlText w:val="%1.%2"/>
      <w:lvlJc w:val="left"/>
      <w:pPr>
        <w:tabs>
          <w:tab w:val="num" w:pos="851"/>
        </w:tabs>
        <w:ind w:left="851" w:hanging="851"/>
      </w:pPr>
      <w:rPr>
        <w:rFonts w:hint="default"/>
      </w:rPr>
    </w:lvl>
    <w:lvl w:ilvl="2" w:tplc="6DCC9CFC">
      <w:start w:val="1"/>
      <w:numFmt w:val="lowerLetter"/>
      <w:lvlText w:val="(%3)"/>
      <w:lvlJc w:val="left"/>
      <w:pPr>
        <w:tabs>
          <w:tab w:val="num" w:pos="851"/>
        </w:tabs>
        <w:ind w:left="851" w:hanging="851"/>
      </w:pPr>
      <w:rPr>
        <w:rFonts w:hint="default"/>
      </w:rPr>
    </w:lvl>
    <w:lvl w:ilvl="3" w:tplc="0B96D460">
      <w:start w:val="1"/>
      <w:numFmt w:val="lowerRoman"/>
      <w:lvlText w:val="(%4)"/>
      <w:lvlJc w:val="left"/>
      <w:pPr>
        <w:tabs>
          <w:tab w:val="num" w:pos="851"/>
        </w:tabs>
        <w:ind w:left="851" w:hanging="851"/>
      </w:pPr>
      <w:rPr>
        <w:rFonts w:cs="Times New Roman"/>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4" w:tplc="0658CE1C">
      <w:start w:val="1"/>
      <w:numFmt w:val="decimal"/>
      <w:lvlText w:val="%1.%2.%3.%4.%5"/>
      <w:lvlJc w:val="left"/>
      <w:pPr>
        <w:tabs>
          <w:tab w:val="num" w:pos="0"/>
        </w:tabs>
        <w:ind w:left="1008" w:hanging="1008"/>
      </w:pPr>
      <w:rPr>
        <w:rFonts w:hint="default"/>
      </w:rPr>
    </w:lvl>
    <w:lvl w:ilvl="5" w:tplc="85E05860">
      <w:start w:val="1"/>
      <w:numFmt w:val="decimal"/>
      <w:lvlText w:val="%1.%2.%3.%4.%5.%6"/>
      <w:lvlJc w:val="left"/>
      <w:pPr>
        <w:tabs>
          <w:tab w:val="num" w:pos="0"/>
        </w:tabs>
        <w:ind w:left="1152" w:hanging="1152"/>
      </w:pPr>
      <w:rPr>
        <w:rFonts w:hint="default"/>
      </w:rPr>
    </w:lvl>
    <w:lvl w:ilvl="6" w:tplc="AF225F8C">
      <w:start w:val="1"/>
      <w:numFmt w:val="decimal"/>
      <w:lvlText w:val="%1.%2.%3.%4.%5.%6.%7"/>
      <w:lvlJc w:val="left"/>
      <w:pPr>
        <w:tabs>
          <w:tab w:val="num" w:pos="0"/>
        </w:tabs>
        <w:ind w:left="1296" w:hanging="1296"/>
      </w:pPr>
      <w:rPr>
        <w:rFonts w:hint="default"/>
      </w:rPr>
    </w:lvl>
    <w:lvl w:ilvl="7" w:tplc="0ED2E180">
      <w:start w:val="1"/>
      <w:numFmt w:val="decimal"/>
      <w:lvlText w:val="%1.%2.%3.%4.%5.%6.%7.%8"/>
      <w:lvlJc w:val="left"/>
      <w:pPr>
        <w:tabs>
          <w:tab w:val="num" w:pos="0"/>
        </w:tabs>
        <w:ind w:left="1440" w:hanging="1440"/>
      </w:pPr>
      <w:rPr>
        <w:rFonts w:hint="default"/>
      </w:rPr>
    </w:lvl>
    <w:lvl w:ilvl="8" w:tplc="787A4E0A">
      <w:start w:val="1"/>
      <w:numFmt w:val="decimal"/>
      <w:lvlText w:val="%1.%2.%3.%4.%5.%6.%7.%8.%9"/>
      <w:lvlJc w:val="left"/>
      <w:pPr>
        <w:tabs>
          <w:tab w:val="num" w:pos="0"/>
        </w:tabs>
        <w:ind w:left="1584" w:hanging="1584"/>
      </w:pPr>
      <w:rPr>
        <w:rFonts w:hint="default"/>
      </w:rPr>
    </w:lvl>
  </w:abstractNum>
  <w:abstractNum w:abstractNumId="63" w15:restartNumberingAfterBreak="0">
    <w:nsid w:val="4D394C87"/>
    <w:multiLevelType w:val="hybridMultilevel"/>
    <w:tmpl w:val="2FC29900"/>
    <w:lvl w:ilvl="0" w:tplc="D420774E">
      <w:start w:val="411"/>
      <w:numFmt w:val="bullet"/>
      <w:lvlText w:val="-"/>
      <w:lvlJc w:val="left"/>
      <w:pPr>
        <w:ind w:left="720" w:hanging="360"/>
      </w:pPr>
      <w:rPr>
        <w:rFonts w:ascii="Arial" w:eastAsia="MS Mincho" w:hAnsi="Arial" w:cs="Aria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4" w15:restartNumberingAfterBreak="0">
    <w:nsid w:val="4E194FA8"/>
    <w:multiLevelType w:val="hybridMultilevel"/>
    <w:tmpl w:val="562E9F70"/>
    <w:lvl w:ilvl="0" w:tplc="D420774E">
      <w:start w:val="411"/>
      <w:numFmt w:val="bullet"/>
      <w:lvlText w:val="-"/>
      <w:lvlJc w:val="left"/>
      <w:pPr>
        <w:ind w:left="720" w:hanging="360"/>
      </w:pPr>
      <w:rPr>
        <w:rFonts w:ascii="Arial" w:eastAsia="MS Mincho" w:hAnsi="Arial" w:cs="Arial" w:hint="default"/>
        <w:sz w:val="20"/>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5" w15:restartNumberingAfterBreak="0">
    <w:nsid w:val="4E4322A8"/>
    <w:multiLevelType w:val="hybridMultilevel"/>
    <w:tmpl w:val="0C09001D"/>
    <w:styleLink w:val="AHRCReportHeadings1"/>
    <w:lvl w:ilvl="0" w:tplc="1D64CA86">
      <w:start w:val="1"/>
      <w:numFmt w:val="decimal"/>
      <w:lvlText w:val="%1)"/>
      <w:lvlJc w:val="left"/>
      <w:pPr>
        <w:tabs>
          <w:tab w:val="num" w:pos="360"/>
        </w:tabs>
        <w:ind w:left="360" w:hanging="360"/>
      </w:pPr>
    </w:lvl>
    <w:lvl w:ilvl="1" w:tplc="19AA0180">
      <w:start w:val="1"/>
      <w:numFmt w:val="lowerLetter"/>
      <w:lvlText w:val="%2)"/>
      <w:lvlJc w:val="left"/>
      <w:pPr>
        <w:tabs>
          <w:tab w:val="num" w:pos="720"/>
        </w:tabs>
        <w:ind w:left="720" w:hanging="360"/>
      </w:pPr>
    </w:lvl>
    <w:lvl w:ilvl="2" w:tplc="08B6A478">
      <w:start w:val="1"/>
      <w:numFmt w:val="lowerRoman"/>
      <w:lvlText w:val="%3)"/>
      <w:lvlJc w:val="left"/>
      <w:pPr>
        <w:tabs>
          <w:tab w:val="num" w:pos="1080"/>
        </w:tabs>
        <w:ind w:left="1080" w:hanging="360"/>
      </w:pPr>
    </w:lvl>
    <w:lvl w:ilvl="3" w:tplc="01C66326">
      <w:start w:val="1"/>
      <w:numFmt w:val="decimal"/>
      <w:lvlText w:val="(%4)"/>
      <w:lvlJc w:val="left"/>
      <w:pPr>
        <w:tabs>
          <w:tab w:val="num" w:pos="1440"/>
        </w:tabs>
        <w:ind w:left="1440" w:hanging="360"/>
      </w:pPr>
    </w:lvl>
    <w:lvl w:ilvl="4" w:tplc="FDEA9AA8">
      <w:start w:val="1"/>
      <w:numFmt w:val="lowerLetter"/>
      <w:lvlText w:val="(%5)"/>
      <w:lvlJc w:val="left"/>
      <w:pPr>
        <w:tabs>
          <w:tab w:val="num" w:pos="1800"/>
        </w:tabs>
        <w:ind w:left="1800" w:hanging="360"/>
      </w:pPr>
    </w:lvl>
    <w:lvl w:ilvl="5" w:tplc="AE28CE48">
      <w:start w:val="1"/>
      <w:numFmt w:val="lowerRoman"/>
      <w:lvlText w:val="(%6)"/>
      <w:lvlJc w:val="left"/>
      <w:pPr>
        <w:tabs>
          <w:tab w:val="num" w:pos="2160"/>
        </w:tabs>
        <w:ind w:left="2160" w:hanging="360"/>
      </w:pPr>
    </w:lvl>
    <w:lvl w:ilvl="6" w:tplc="2ED4E4E8">
      <w:start w:val="1"/>
      <w:numFmt w:val="decimal"/>
      <w:lvlText w:val="%7."/>
      <w:lvlJc w:val="left"/>
      <w:pPr>
        <w:tabs>
          <w:tab w:val="num" w:pos="2520"/>
        </w:tabs>
        <w:ind w:left="2520" w:hanging="360"/>
      </w:pPr>
    </w:lvl>
    <w:lvl w:ilvl="7" w:tplc="21EA8FBC">
      <w:start w:val="1"/>
      <w:numFmt w:val="lowerLetter"/>
      <w:lvlText w:val="%8."/>
      <w:lvlJc w:val="left"/>
      <w:pPr>
        <w:tabs>
          <w:tab w:val="num" w:pos="2880"/>
        </w:tabs>
        <w:ind w:left="2880" w:hanging="360"/>
      </w:pPr>
    </w:lvl>
    <w:lvl w:ilvl="8" w:tplc="811E04AA">
      <w:start w:val="1"/>
      <w:numFmt w:val="lowerRoman"/>
      <w:lvlText w:val="%9."/>
      <w:lvlJc w:val="left"/>
      <w:pPr>
        <w:tabs>
          <w:tab w:val="num" w:pos="3240"/>
        </w:tabs>
        <w:ind w:left="3240" w:hanging="360"/>
      </w:pPr>
    </w:lvl>
  </w:abstractNum>
  <w:abstractNum w:abstractNumId="66" w15:restartNumberingAfterBreak="0">
    <w:nsid w:val="5ACE5EB1"/>
    <w:multiLevelType w:val="hybridMultilevel"/>
    <w:tmpl w:val="2D50DC44"/>
    <w:lvl w:ilvl="0" w:tplc="D420774E">
      <w:start w:val="411"/>
      <w:numFmt w:val="bullet"/>
      <w:lvlText w:val="-"/>
      <w:lvlJc w:val="left"/>
      <w:pPr>
        <w:ind w:left="720" w:hanging="360"/>
      </w:pPr>
      <w:rPr>
        <w:rFonts w:ascii="Arial" w:eastAsia="MS Mincho" w:hAnsi="Arial" w:cs="Arial" w:hint="default"/>
        <w:sz w:val="20"/>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7" w15:restartNumberingAfterBreak="0">
    <w:nsid w:val="5CB42B91"/>
    <w:multiLevelType w:val="hybridMultilevel"/>
    <w:tmpl w:val="2BC22B50"/>
    <w:lvl w:ilvl="0" w:tplc="5A8E813A">
      <w:numFmt w:val="bullet"/>
      <w:lvlText w:val="-"/>
      <w:lvlJc w:val="left"/>
      <w:pPr>
        <w:ind w:left="360" w:hanging="360"/>
      </w:pPr>
      <w:rPr>
        <w:rFonts w:ascii="Open Sans" w:eastAsia="MS Mincho" w:hAnsi="Open Sans" w:cs="Open Sans"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68" w15:restartNumberingAfterBreak="0">
    <w:nsid w:val="5E577EE1"/>
    <w:multiLevelType w:val="hybridMultilevel"/>
    <w:tmpl w:val="C6A68522"/>
    <w:lvl w:ilvl="0" w:tplc="04100001">
      <w:start w:val="1"/>
      <w:numFmt w:val="bullet"/>
      <w:lvlText w:val=""/>
      <w:lvlJc w:val="left"/>
      <w:pPr>
        <w:ind w:left="1080" w:hanging="360"/>
      </w:pPr>
      <w:rPr>
        <w:rFonts w:ascii="Symbol" w:hAnsi="Symbol" w:hint="default"/>
      </w:rPr>
    </w:lvl>
    <w:lvl w:ilvl="1" w:tplc="04100003" w:tentative="1">
      <w:start w:val="1"/>
      <w:numFmt w:val="bullet"/>
      <w:lvlText w:val="o"/>
      <w:lvlJc w:val="left"/>
      <w:pPr>
        <w:ind w:left="1800" w:hanging="360"/>
      </w:pPr>
      <w:rPr>
        <w:rFonts w:ascii="Courier New" w:hAnsi="Courier New" w:cs="Courier New" w:hint="default"/>
      </w:rPr>
    </w:lvl>
    <w:lvl w:ilvl="2" w:tplc="04100005" w:tentative="1">
      <w:start w:val="1"/>
      <w:numFmt w:val="bullet"/>
      <w:lvlText w:val=""/>
      <w:lvlJc w:val="left"/>
      <w:pPr>
        <w:ind w:left="2520" w:hanging="360"/>
      </w:pPr>
      <w:rPr>
        <w:rFonts w:ascii="Wingdings" w:hAnsi="Wingdings" w:hint="default"/>
      </w:rPr>
    </w:lvl>
    <w:lvl w:ilvl="3" w:tplc="04100001" w:tentative="1">
      <w:start w:val="1"/>
      <w:numFmt w:val="bullet"/>
      <w:lvlText w:val=""/>
      <w:lvlJc w:val="left"/>
      <w:pPr>
        <w:ind w:left="3240" w:hanging="360"/>
      </w:pPr>
      <w:rPr>
        <w:rFonts w:ascii="Symbol" w:hAnsi="Symbol" w:hint="default"/>
      </w:rPr>
    </w:lvl>
    <w:lvl w:ilvl="4" w:tplc="04100003" w:tentative="1">
      <w:start w:val="1"/>
      <w:numFmt w:val="bullet"/>
      <w:lvlText w:val="o"/>
      <w:lvlJc w:val="left"/>
      <w:pPr>
        <w:ind w:left="3960" w:hanging="360"/>
      </w:pPr>
      <w:rPr>
        <w:rFonts w:ascii="Courier New" w:hAnsi="Courier New" w:cs="Courier New" w:hint="default"/>
      </w:rPr>
    </w:lvl>
    <w:lvl w:ilvl="5" w:tplc="04100005" w:tentative="1">
      <w:start w:val="1"/>
      <w:numFmt w:val="bullet"/>
      <w:lvlText w:val=""/>
      <w:lvlJc w:val="left"/>
      <w:pPr>
        <w:ind w:left="4680" w:hanging="360"/>
      </w:pPr>
      <w:rPr>
        <w:rFonts w:ascii="Wingdings" w:hAnsi="Wingdings" w:hint="default"/>
      </w:rPr>
    </w:lvl>
    <w:lvl w:ilvl="6" w:tplc="04100001" w:tentative="1">
      <w:start w:val="1"/>
      <w:numFmt w:val="bullet"/>
      <w:lvlText w:val=""/>
      <w:lvlJc w:val="left"/>
      <w:pPr>
        <w:ind w:left="5400" w:hanging="360"/>
      </w:pPr>
      <w:rPr>
        <w:rFonts w:ascii="Symbol" w:hAnsi="Symbol" w:hint="default"/>
      </w:rPr>
    </w:lvl>
    <w:lvl w:ilvl="7" w:tplc="04100003" w:tentative="1">
      <w:start w:val="1"/>
      <w:numFmt w:val="bullet"/>
      <w:lvlText w:val="o"/>
      <w:lvlJc w:val="left"/>
      <w:pPr>
        <w:ind w:left="6120" w:hanging="360"/>
      </w:pPr>
      <w:rPr>
        <w:rFonts w:ascii="Courier New" w:hAnsi="Courier New" w:cs="Courier New" w:hint="default"/>
      </w:rPr>
    </w:lvl>
    <w:lvl w:ilvl="8" w:tplc="04100005" w:tentative="1">
      <w:start w:val="1"/>
      <w:numFmt w:val="bullet"/>
      <w:lvlText w:val=""/>
      <w:lvlJc w:val="left"/>
      <w:pPr>
        <w:ind w:left="6840" w:hanging="360"/>
      </w:pPr>
      <w:rPr>
        <w:rFonts w:ascii="Wingdings" w:hAnsi="Wingdings" w:hint="default"/>
      </w:rPr>
    </w:lvl>
  </w:abstractNum>
  <w:abstractNum w:abstractNumId="69" w15:restartNumberingAfterBreak="0">
    <w:nsid w:val="60BE20E9"/>
    <w:multiLevelType w:val="hybridMultilevel"/>
    <w:tmpl w:val="CCB0F760"/>
    <w:lvl w:ilvl="0" w:tplc="5A8E813A">
      <w:numFmt w:val="bullet"/>
      <w:lvlText w:val="-"/>
      <w:lvlJc w:val="left"/>
      <w:pPr>
        <w:ind w:left="720" w:hanging="360"/>
      </w:pPr>
      <w:rPr>
        <w:rFonts w:ascii="Open Sans" w:eastAsia="MS Mincho" w:hAnsi="Open Sans" w:cs="Open San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0" w15:restartNumberingAfterBreak="0">
    <w:nsid w:val="66482594"/>
    <w:multiLevelType w:val="hybridMultilevel"/>
    <w:tmpl w:val="AA38C9C8"/>
    <w:lvl w:ilvl="0" w:tplc="5A8E813A">
      <w:numFmt w:val="bullet"/>
      <w:lvlText w:val="-"/>
      <w:lvlJc w:val="left"/>
      <w:pPr>
        <w:ind w:left="720" w:hanging="360"/>
      </w:pPr>
      <w:rPr>
        <w:rFonts w:ascii="Open Sans" w:eastAsia="MS Mincho" w:hAnsi="Open Sans" w:cs="Open Sans"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71" w15:restartNumberingAfterBreak="0">
    <w:nsid w:val="691213D5"/>
    <w:multiLevelType w:val="hybridMultilevel"/>
    <w:tmpl w:val="ED5226FE"/>
    <w:lvl w:ilvl="0" w:tplc="5A8E813A">
      <w:numFmt w:val="bullet"/>
      <w:lvlText w:val="-"/>
      <w:lvlJc w:val="left"/>
      <w:pPr>
        <w:ind w:left="720" w:hanging="360"/>
      </w:pPr>
      <w:rPr>
        <w:rFonts w:ascii="Open Sans" w:eastAsia="MS Mincho" w:hAnsi="Open Sans" w:cs="Open Sans"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72" w15:restartNumberingAfterBreak="0">
    <w:nsid w:val="6A964C6E"/>
    <w:multiLevelType w:val="hybridMultilevel"/>
    <w:tmpl w:val="C8E81E86"/>
    <w:lvl w:ilvl="0" w:tplc="284AFCD2">
      <w:start w:val="1"/>
      <w:numFmt w:val="lowerLetter"/>
      <w:lvlText w:val="%1)"/>
      <w:lvlJc w:val="left"/>
      <w:pPr>
        <w:ind w:left="720" w:hanging="360"/>
      </w:pPr>
      <w:rPr>
        <w:rFonts w:hint="default"/>
      </w:rPr>
    </w:lvl>
    <w:lvl w:ilvl="1" w:tplc="04100019" w:tentative="1">
      <w:start w:val="1"/>
      <w:numFmt w:val="lowerLetter"/>
      <w:lvlText w:val="%2."/>
      <w:lvlJc w:val="left"/>
      <w:pPr>
        <w:ind w:left="1440" w:hanging="360"/>
      </w:pPr>
    </w:lvl>
    <w:lvl w:ilvl="2" w:tplc="0410001B" w:tentative="1">
      <w:start w:val="1"/>
      <w:numFmt w:val="lowerRoman"/>
      <w:lvlText w:val="%3."/>
      <w:lvlJc w:val="right"/>
      <w:pPr>
        <w:ind w:left="2160" w:hanging="180"/>
      </w:pPr>
    </w:lvl>
    <w:lvl w:ilvl="3" w:tplc="0410000F" w:tentative="1">
      <w:start w:val="1"/>
      <w:numFmt w:val="decimal"/>
      <w:lvlText w:val="%4."/>
      <w:lvlJc w:val="left"/>
      <w:pPr>
        <w:ind w:left="2880" w:hanging="360"/>
      </w:pPr>
    </w:lvl>
    <w:lvl w:ilvl="4" w:tplc="04100019" w:tentative="1">
      <w:start w:val="1"/>
      <w:numFmt w:val="lowerLetter"/>
      <w:lvlText w:val="%5."/>
      <w:lvlJc w:val="left"/>
      <w:pPr>
        <w:ind w:left="3600" w:hanging="360"/>
      </w:pPr>
    </w:lvl>
    <w:lvl w:ilvl="5" w:tplc="0410001B" w:tentative="1">
      <w:start w:val="1"/>
      <w:numFmt w:val="lowerRoman"/>
      <w:lvlText w:val="%6."/>
      <w:lvlJc w:val="right"/>
      <w:pPr>
        <w:ind w:left="4320" w:hanging="180"/>
      </w:pPr>
    </w:lvl>
    <w:lvl w:ilvl="6" w:tplc="0410000F" w:tentative="1">
      <w:start w:val="1"/>
      <w:numFmt w:val="decimal"/>
      <w:lvlText w:val="%7."/>
      <w:lvlJc w:val="left"/>
      <w:pPr>
        <w:ind w:left="5040" w:hanging="360"/>
      </w:pPr>
    </w:lvl>
    <w:lvl w:ilvl="7" w:tplc="04100019" w:tentative="1">
      <w:start w:val="1"/>
      <w:numFmt w:val="lowerLetter"/>
      <w:lvlText w:val="%8."/>
      <w:lvlJc w:val="left"/>
      <w:pPr>
        <w:ind w:left="5760" w:hanging="360"/>
      </w:pPr>
    </w:lvl>
    <w:lvl w:ilvl="8" w:tplc="0410001B" w:tentative="1">
      <w:start w:val="1"/>
      <w:numFmt w:val="lowerRoman"/>
      <w:lvlText w:val="%9."/>
      <w:lvlJc w:val="right"/>
      <w:pPr>
        <w:ind w:left="6480" w:hanging="180"/>
      </w:pPr>
    </w:lvl>
  </w:abstractNum>
  <w:abstractNum w:abstractNumId="73" w15:restartNumberingAfterBreak="0">
    <w:nsid w:val="6C571D48"/>
    <w:multiLevelType w:val="hybridMultilevel"/>
    <w:tmpl w:val="F0AA5972"/>
    <w:lvl w:ilvl="0" w:tplc="D420774E">
      <w:start w:val="411"/>
      <w:numFmt w:val="bullet"/>
      <w:lvlText w:val="-"/>
      <w:lvlJc w:val="left"/>
      <w:pPr>
        <w:ind w:left="720" w:hanging="360"/>
      </w:pPr>
      <w:rPr>
        <w:rFonts w:ascii="Arial" w:eastAsia="MS Mincho" w:hAnsi="Arial" w:cs="Arial" w:hint="default"/>
        <w:sz w:val="20"/>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74" w15:restartNumberingAfterBreak="0">
    <w:nsid w:val="6D3D0CCD"/>
    <w:multiLevelType w:val="hybridMultilevel"/>
    <w:tmpl w:val="40600DF8"/>
    <w:lvl w:ilvl="0" w:tplc="D420774E">
      <w:start w:val="411"/>
      <w:numFmt w:val="bullet"/>
      <w:lvlText w:val="-"/>
      <w:lvlJc w:val="left"/>
      <w:pPr>
        <w:ind w:left="720" w:hanging="360"/>
      </w:pPr>
      <w:rPr>
        <w:rFonts w:ascii="Arial" w:eastAsia="MS Mincho" w:hAnsi="Arial" w:cs="Arial" w:hint="default"/>
        <w:sz w:val="20"/>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75" w15:restartNumberingAfterBreak="0">
    <w:nsid w:val="6D800AA7"/>
    <w:multiLevelType w:val="hybridMultilevel"/>
    <w:tmpl w:val="B524AA34"/>
    <w:lvl w:ilvl="0" w:tplc="D420774E">
      <w:start w:val="411"/>
      <w:numFmt w:val="bullet"/>
      <w:lvlText w:val="-"/>
      <w:lvlJc w:val="left"/>
      <w:pPr>
        <w:ind w:left="784" w:hanging="360"/>
      </w:pPr>
      <w:rPr>
        <w:rFonts w:ascii="Arial" w:eastAsia="MS Mincho" w:hAnsi="Arial" w:cs="Arial" w:hint="default"/>
        <w:sz w:val="20"/>
      </w:rPr>
    </w:lvl>
    <w:lvl w:ilvl="1" w:tplc="0C090003" w:tentative="1">
      <w:start w:val="1"/>
      <w:numFmt w:val="bullet"/>
      <w:lvlText w:val="o"/>
      <w:lvlJc w:val="left"/>
      <w:pPr>
        <w:ind w:left="1504" w:hanging="360"/>
      </w:pPr>
      <w:rPr>
        <w:rFonts w:ascii="Courier New" w:hAnsi="Courier New" w:cs="Courier New" w:hint="default"/>
      </w:rPr>
    </w:lvl>
    <w:lvl w:ilvl="2" w:tplc="0C090005" w:tentative="1">
      <w:start w:val="1"/>
      <w:numFmt w:val="bullet"/>
      <w:lvlText w:val=""/>
      <w:lvlJc w:val="left"/>
      <w:pPr>
        <w:ind w:left="2224" w:hanging="360"/>
      </w:pPr>
      <w:rPr>
        <w:rFonts w:ascii="Wingdings" w:hAnsi="Wingdings" w:hint="default"/>
      </w:rPr>
    </w:lvl>
    <w:lvl w:ilvl="3" w:tplc="0C090001" w:tentative="1">
      <w:start w:val="1"/>
      <w:numFmt w:val="bullet"/>
      <w:lvlText w:val=""/>
      <w:lvlJc w:val="left"/>
      <w:pPr>
        <w:ind w:left="2944" w:hanging="360"/>
      </w:pPr>
      <w:rPr>
        <w:rFonts w:ascii="Symbol" w:hAnsi="Symbol" w:hint="default"/>
      </w:rPr>
    </w:lvl>
    <w:lvl w:ilvl="4" w:tplc="0C090003" w:tentative="1">
      <w:start w:val="1"/>
      <w:numFmt w:val="bullet"/>
      <w:lvlText w:val="o"/>
      <w:lvlJc w:val="left"/>
      <w:pPr>
        <w:ind w:left="3664" w:hanging="360"/>
      </w:pPr>
      <w:rPr>
        <w:rFonts w:ascii="Courier New" w:hAnsi="Courier New" w:cs="Courier New" w:hint="default"/>
      </w:rPr>
    </w:lvl>
    <w:lvl w:ilvl="5" w:tplc="0C090005" w:tentative="1">
      <w:start w:val="1"/>
      <w:numFmt w:val="bullet"/>
      <w:lvlText w:val=""/>
      <w:lvlJc w:val="left"/>
      <w:pPr>
        <w:ind w:left="4384" w:hanging="360"/>
      </w:pPr>
      <w:rPr>
        <w:rFonts w:ascii="Wingdings" w:hAnsi="Wingdings" w:hint="default"/>
      </w:rPr>
    </w:lvl>
    <w:lvl w:ilvl="6" w:tplc="0C090001" w:tentative="1">
      <w:start w:val="1"/>
      <w:numFmt w:val="bullet"/>
      <w:lvlText w:val=""/>
      <w:lvlJc w:val="left"/>
      <w:pPr>
        <w:ind w:left="5104" w:hanging="360"/>
      </w:pPr>
      <w:rPr>
        <w:rFonts w:ascii="Symbol" w:hAnsi="Symbol" w:hint="default"/>
      </w:rPr>
    </w:lvl>
    <w:lvl w:ilvl="7" w:tplc="0C090003" w:tentative="1">
      <w:start w:val="1"/>
      <w:numFmt w:val="bullet"/>
      <w:lvlText w:val="o"/>
      <w:lvlJc w:val="left"/>
      <w:pPr>
        <w:ind w:left="5824" w:hanging="360"/>
      </w:pPr>
      <w:rPr>
        <w:rFonts w:ascii="Courier New" w:hAnsi="Courier New" w:cs="Courier New" w:hint="default"/>
      </w:rPr>
    </w:lvl>
    <w:lvl w:ilvl="8" w:tplc="0C090005" w:tentative="1">
      <w:start w:val="1"/>
      <w:numFmt w:val="bullet"/>
      <w:lvlText w:val=""/>
      <w:lvlJc w:val="left"/>
      <w:pPr>
        <w:ind w:left="6544" w:hanging="360"/>
      </w:pPr>
      <w:rPr>
        <w:rFonts w:ascii="Wingdings" w:hAnsi="Wingdings" w:hint="default"/>
      </w:rPr>
    </w:lvl>
  </w:abstractNum>
  <w:abstractNum w:abstractNumId="76" w15:restartNumberingAfterBreak="0">
    <w:nsid w:val="70193B88"/>
    <w:multiLevelType w:val="hybridMultilevel"/>
    <w:tmpl w:val="3F3C6026"/>
    <w:lvl w:ilvl="0" w:tplc="5A8E813A">
      <w:numFmt w:val="bullet"/>
      <w:lvlText w:val="-"/>
      <w:lvlJc w:val="left"/>
      <w:pPr>
        <w:ind w:left="720" w:hanging="360"/>
      </w:pPr>
      <w:rPr>
        <w:rFonts w:ascii="Open Sans" w:eastAsia="MS Mincho" w:hAnsi="Open Sans" w:cs="Open Sans"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77" w15:restartNumberingAfterBreak="0">
    <w:nsid w:val="70717772"/>
    <w:multiLevelType w:val="hybridMultilevel"/>
    <w:tmpl w:val="26608742"/>
    <w:lvl w:ilvl="0" w:tplc="5A8E813A">
      <w:numFmt w:val="bullet"/>
      <w:lvlText w:val="-"/>
      <w:lvlJc w:val="left"/>
      <w:pPr>
        <w:ind w:left="720" w:hanging="360"/>
      </w:pPr>
      <w:rPr>
        <w:rFonts w:ascii="Open Sans" w:eastAsia="MS Mincho" w:hAnsi="Open Sans" w:cs="Open Sans"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78" w15:restartNumberingAfterBreak="0">
    <w:nsid w:val="739725B3"/>
    <w:multiLevelType w:val="hybridMultilevel"/>
    <w:tmpl w:val="1248CFBC"/>
    <w:lvl w:ilvl="0" w:tplc="D420774E">
      <w:start w:val="411"/>
      <w:numFmt w:val="bullet"/>
      <w:lvlText w:val="-"/>
      <w:lvlJc w:val="left"/>
      <w:pPr>
        <w:ind w:left="720" w:hanging="360"/>
      </w:pPr>
      <w:rPr>
        <w:rFonts w:ascii="Arial" w:eastAsia="MS Mincho" w:hAnsi="Arial" w:cs="Aria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79" w15:restartNumberingAfterBreak="0">
    <w:nsid w:val="77AF4E09"/>
    <w:multiLevelType w:val="hybridMultilevel"/>
    <w:tmpl w:val="E79CCFFA"/>
    <w:lvl w:ilvl="0" w:tplc="5A8E813A">
      <w:numFmt w:val="bullet"/>
      <w:lvlText w:val="-"/>
      <w:lvlJc w:val="left"/>
      <w:pPr>
        <w:ind w:left="780" w:hanging="360"/>
      </w:pPr>
      <w:rPr>
        <w:rFonts w:ascii="Open Sans" w:eastAsia="MS Mincho" w:hAnsi="Open Sans" w:cs="Open Sans" w:hint="default"/>
      </w:rPr>
    </w:lvl>
    <w:lvl w:ilvl="1" w:tplc="0C090003" w:tentative="1">
      <w:start w:val="1"/>
      <w:numFmt w:val="bullet"/>
      <w:lvlText w:val="o"/>
      <w:lvlJc w:val="left"/>
      <w:pPr>
        <w:ind w:left="1500" w:hanging="360"/>
      </w:pPr>
      <w:rPr>
        <w:rFonts w:ascii="Courier New" w:hAnsi="Courier New" w:cs="Courier New" w:hint="default"/>
      </w:rPr>
    </w:lvl>
    <w:lvl w:ilvl="2" w:tplc="0C090005" w:tentative="1">
      <w:start w:val="1"/>
      <w:numFmt w:val="bullet"/>
      <w:lvlText w:val=""/>
      <w:lvlJc w:val="left"/>
      <w:pPr>
        <w:ind w:left="2220" w:hanging="360"/>
      </w:pPr>
      <w:rPr>
        <w:rFonts w:ascii="Wingdings" w:hAnsi="Wingdings" w:hint="default"/>
      </w:rPr>
    </w:lvl>
    <w:lvl w:ilvl="3" w:tplc="0C090001" w:tentative="1">
      <w:start w:val="1"/>
      <w:numFmt w:val="bullet"/>
      <w:lvlText w:val=""/>
      <w:lvlJc w:val="left"/>
      <w:pPr>
        <w:ind w:left="2940" w:hanging="360"/>
      </w:pPr>
      <w:rPr>
        <w:rFonts w:ascii="Symbol" w:hAnsi="Symbol" w:hint="default"/>
      </w:rPr>
    </w:lvl>
    <w:lvl w:ilvl="4" w:tplc="0C090003" w:tentative="1">
      <w:start w:val="1"/>
      <w:numFmt w:val="bullet"/>
      <w:lvlText w:val="o"/>
      <w:lvlJc w:val="left"/>
      <w:pPr>
        <w:ind w:left="3660" w:hanging="360"/>
      </w:pPr>
      <w:rPr>
        <w:rFonts w:ascii="Courier New" w:hAnsi="Courier New" w:cs="Courier New" w:hint="default"/>
      </w:rPr>
    </w:lvl>
    <w:lvl w:ilvl="5" w:tplc="0C090005" w:tentative="1">
      <w:start w:val="1"/>
      <w:numFmt w:val="bullet"/>
      <w:lvlText w:val=""/>
      <w:lvlJc w:val="left"/>
      <w:pPr>
        <w:ind w:left="4380" w:hanging="360"/>
      </w:pPr>
      <w:rPr>
        <w:rFonts w:ascii="Wingdings" w:hAnsi="Wingdings" w:hint="default"/>
      </w:rPr>
    </w:lvl>
    <w:lvl w:ilvl="6" w:tplc="0C090001" w:tentative="1">
      <w:start w:val="1"/>
      <w:numFmt w:val="bullet"/>
      <w:lvlText w:val=""/>
      <w:lvlJc w:val="left"/>
      <w:pPr>
        <w:ind w:left="5100" w:hanging="360"/>
      </w:pPr>
      <w:rPr>
        <w:rFonts w:ascii="Symbol" w:hAnsi="Symbol" w:hint="default"/>
      </w:rPr>
    </w:lvl>
    <w:lvl w:ilvl="7" w:tplc="0C090003" w:tentative="1">
      <w:start w:val="1"/>
      <w:numFmt w:val="bullet"/>
      <w:lvlText w:val="o"/>
      <w:lvlJc w:val="left"/>
      <w:pPr>
        <w:ind w:left="5820" w:hanging="360"/>
      </w:pPr>
      <w:rPr>
        <w:rFonts w:ascii="Courier New" w:hAnsi="Courier New" w:cs="Courier New" w:hint="default"/>
      </w:rPr>
    </w:lvl>
    <w:lvl w:ilvl="8" w:tplc="0C090005" w:tentative="1">
      <w:start w:val="1"/>
      <w:numFmt w:val="bullet"/>
      <w:lvlText w:val=""/>
      <w:lvlJc w:val="left"/>
      <w:pPr>
        <w:ind w:left="6540" w:hanging="360"/>
      </w:pPr>
      <w:rPr>
        <w:rFonts w:ascii="Wingdings" w:hAnsi="Wingdings" w:hint="default"/>
      </w:rPr>
    </w:lvl>
  </w:abstractNum>
  <w:abstractNum w:abstractNumId="80" w15:restartNumberingAfterBreak="0">
    <w:nsid w:val="7B472EC7"/>
    <w:multiLevelType w:val="hybridMultilevel"/>
    <w:tmpl w:val="73B096FC"/>
    <w:lvl w:ilvl="0" w:tplc="D420774E">
      <w:start w:val="411"/>
      <w:numFmt w:val="bullet"/>
      <w:lvlText w:val="-"/>
      <w:lvlJc w:val="left"/>
      <w:pPr>
        <w:ind w:left="1080" w:hanging="360"/>
      </w:pPr>
      <w:rPr>
        <w:rFonts w:ascii="Arial" w:eastAsia="MS Mincho" w:hAnsi="Arial" w:cs="Arial" w:hint="default"/>
      </w:rPr>
    </w:lvl>
    <w:lvl w:ilvl="1" w:tplc="0C090003" w:tentative="1">
      <w:start w:val="1"/>
      <w:numFmt w:val="bullet"/>
      <w:lvlText w:val="o"/>
      <w:lvlJc w:val="left"/>
      <w:pPr>
        <w:ind w:left="1800" w:hanging="360"/>
      </w:pPr>
      <w:rPr>
        <w:rFonts w:ascii="Courier New" w:hAnsi="Courier New" w:cs="Courier New" w:hint="default"/>
      </w:rPr>
    </w:lvl>
    <w:lvl w:ilvl="2" w:tplc="0C090005" w:tentative="1">
      <w:start w:val="1"/>
      <w:numFmt w:val="bullet"/>
      <w:lvlText w:val=""/>
      <w:lvlJc w:val="left"/>
      <w:pPr>
        <w:ind w:left="2520" w:hanging="360"/>
      </w:pPr>
      <w:rPr>
        <w:rFonts w:ascii="Wingdings" w:hAnsi="Wingdings" w:hint="default"/>
      </w:rPr>
    </w:lvl>
    <w:lvl w:ilvl="3" w:tplc="0C090001" w:tentative="1">
      <w:start w:val="1"/>
      <w:numFmt w:val="bullet"/>
      <w:lvlText w:val=""/>
      <w:lvlJc w:val="left"/>
      <w:pPr>
        <w:ind w:left="3240" w:hanging="360"/>
      </w:pPr>
      <w:rPr>
        <w:rFonts w:ascii="Symbol" w:hAnsi="Symbol" w:hint="default"/>
      </w:rPr>
    </w:lvl>
    <w:lvl w:ilvl="4" w:tplc="0C090003" w:tentative="1">
      <w:start w:val="1"/>
      <w:numFmt w:val="bullet"/>
      <w:lvlText w:val="o"/>
      <w:lvlJc w:val="left"/>
      <w:pPr>
        <w:ind w:left="3960" w:hanging="360"/>
      </w:pPr>
      <w:rPr>
        <w:rFonts w:ascii="Courier New" w:hAnsi="Courier New" w:cs="Courier New" w:hint="default"/>
      </w:rPr>
    </w:lvl>
    <w:lvl w:ilvl="5" w:tplc="0C090005" w:tentative="1">
      <w:start w:val="1"/>
      <w:numFmt w:val="bullet"/>
      <w:lvlText w:val=""/>
      <w:lvlJc w:val="left"/>
      <w:pPr>
        <w:ind w:left="4680" w:hanging="360"/>
      </w:pPr>
      <w:rPr>
        <w:rFonts w:ascii="Wingdings" w:hAnsi="Wingdings" w:hint="default"/>
      </w:rPr>
    </w:lvl>
    <w:lvl w:ilvl="6" w:tplc="0C090001" w:tentative="1">
      <w:start w:val="1"/>
      <w:numFmt w:val="bullet"/>
      <w:lvlText w:val=""/>
      <w:lvlJc w:val="left"/>
      <w:pPr>
        <w:ind w:left="5400" w:hanging="360"/>
      </w:pPr>
      <w:rPr>
        <w:rFonts w:ascii="Symbol" w:hAnsi="Symbol" w:hint="default"/>
      </w:rPr>
    </w:lvl>
    <w:lvl w:ilvl="7" w:tplc="0C090003" w:tentative="1">
      <w:start w:val="1"/>
      <w:numFmt w:val="bullet"/>
      <w:lvlText w:val="o"/>
      <w:lvlJc w:val="left"/>
      <w:pPr>
        <w:ind w:left="6120" w:hanging="360"/>
      </w:pPr>
      <w:rPr>
        <w:rFonts w:ascii="Courier New" w:hAnsi="Courier New" w:cs="Courier New" w:hint="default"/>
      </w:rPr>
    </w:lvl>
    <w:lvl w:ilvl="8" w:tplc="0C090005" w:tentative="1">
      <w:start w:val="1"/>
      <w:numFmt w:val="bullet"/>
      <w:lvlText w:val=""/>
      <w:lvlJc w:val="left"/>
      <w:pPr>
        <w:ind w:left="6840" w:hanging="360"/>
      </w:pPr>
      <w:rPr>
        <w:rFonts w:ascii="Wingdings" w:hAnsi="Wingdings" w:hint="default"/>
      </w:rPr>
    </w:lvl>
  </w:abstractNum>
  <w:abstractNum w:abstractNumId="81" w15:restartNumberingAfterBreak="0">
    <w:nsid w:val="7DDD6956"/>
    <w:multiLevelType w:val="hybridMultilevel"/>
    <w:tmpl w:val="89CE4FBA"/>
    <w:lvl w:ilvl="0" w:tplc="D420774E">
      <w:start w:val="411"/>
      <w:numFmt w:val="bullet"/>
      <w:lvlText w:val="-"/>
      <w:lvlJc w:val="left"/>
      <w:pPr>
        <w:ind w:left="720" w:hanging="360"/>
      </w:pPr>
      <w:rPr>
        <w:rFonts w:ascii="Arial" w:eastAsia="MS Mincho" w:hAnsi="Arial" w:cs="Arial" w:hint="default"/>
        <w:sz w:val="20"/>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num w:numId="1">
    <w:abstractNumId w:val="62"/>
  </w:num>
  <w:num w:numId="2">
    <w:abstractNumId w:val="9"/>
  </w:num>
  <w:num w:numId="3">
    <w:abstractNumId w:val="7"/>
  </w:num>
  <w:num w:numId="4">
    <w:abstractNumId w:val="6"/>
  </w:num>
  <w:num w:numId="5">
    <w:abstractNumId w:val="5"/>
  </w:num>
  <w:num w:numId="6">
    <w:abstractNumId w:val="4"/>
  </w:num>
  <w:num w:numId="7">
    <w:abstractNumId w:val="8"/>
  </w:num>
  <w:num w:numId="8">
    <w:abstractNumId w:val="1"/>
  </w:num>
  <w:num w:numId="9">
    <w:abstractNumId w:val="0"/>
  </w:num>
  <w:num w:numId="10">
    <w:abstractNumId w:val="3"/>
  </w:num>
  <w:num w:numId="11">
    <w:abstractNumId w:val="2"/>
  </w:num>
  <w:num w:numId="12">
    <w:abstractNumId w:val="65"/>
  </w:num>
  <w:num w:numId="13">
    <w:abstractNumId w:val="49"/>
  </w:num>
  <w:num w:numId="14">
    <w:abstractNumId w:val="29"/>
  </w:num>
  <w:num w:numId="15">
    <w:abstractNumId w:val="22"/>
  </w:num>
  <w:num w:numId="16">
    <w:abstractNumId w:val="31"/>
  </w:num>
  <w:num w:numId="17">
    <w:abstractNumId w:val="33"/>
  </w:num>
  <w:num w:numId="18">
    <w:abstractNumId w:val="25"/>
  </w:num>
  <w:num w:numId="19">
    <w:abstractNumId w:val="28"/>
  </w:num>
  <w:num w:numId="20">
    <w:abstractNumId w:val="11"/>
  </w:num>
  <w:num w:numId="21">
    <w:abstractNumId w:val="37"/>
  </w:num>
  <w:num w:numId="22">
    <w:abstractNumId w:val="69"/>
  </w:num>
  <w:num w:numId="23">
    <w:abstractNumId w:val="17"/>
  </w:num>
  <w:num w:numId="24">
    <w:abstractNumId w:val="77"/>
  </w:num>
  <w:num w:numId="25">
    <w:abstractNumId w:val="45"/>
  </w:num>
  <w:num w:numId="26">
    <w:abstractNumId w:val="18"/>
  </w:num>
  <w:num w:numId="27">
    <w:abstractNumId w:val="55"/>
  </w:num>
  <w:num w:numId="28">
    <w:abstractNumId w:val="71"/>
  </w:num>
  <w:num w:numId="29">
    <w:abstractNumId w:val="35"/>
  </w:num>
  <w:num w:numId="30">
    <w:abstractNumId w:val="76"/>
  </w:num>
  <w:num w:numId="31">
    <w:abstractNumId w:val="14"/>
  </w:num>
  <w:num w:numId="32">
    <w:abstractNumId w:val="70"/>
  </w:num>
  <w:num w:numId="33">
    <w:abstractNumId w:val="10"/>
  </w:num>
  <w:num w:numId="34">
    <w:abstractNumId w:val="59"/>
  </w:num>
  <w:num w:numId="35">
    <w:abstractNumId w:val="48"/>
  </w:num>
  <w:num w:numId="36">
    <w:abstractNumId w:val="42"/>
  </w:num>
  <w:num w:numId="37">
    <w:abstractNumId w:val="21"/>
  </w:num>
  <w:num w:numId="38">
    <w:abstractNumId w:val="78"/>
  </w:num>
  <w:num w:numId="39">
    <w:abstractNumId w:val="80"/>
  </w:num>
  <w:num w:numId="40">
    <w:abstractNumId w:val="63"/>
  </w:num>
  <w:num w:numId="41">
    <w:abstractNumId w:val="12"/>
  </w:num>
  <w:num w:numId="42">
    <w:abstractNumId w:val="46"/>
  </w:num>
  <w:num w:numId="43">
    <w:abstractNumId w:val="51"/>
  </w:num>
  <w:num w:numId="44">
    <w:abstractNumId w:val="75"/>
  </w:num>
  <w:num w:numId="45">
    <w:abstractNumId w:val="74"/>
  </w:num>
  <w:num w:numId="46">
    <w:abstractNumId w:val="73"/>
  </w:num>
  <w:num w:numId="47">
    <w:abstractNumId w:val="66"/>
  </w:num>
  <w:num w:numId="48">
    <w:abstractNumId w:val="20"/>
  </w:num>
  <w:num w:numId="49">
    <w:abstractNumId w:val="50"/>
  </w:num>
  <w:num w:numId="50">
    <w:abstractNumId w:val="56"/>
  </w:num>
  <w:num w:numId="51">
    <w:abstractNumId w:val="26"/>
  </w:num>
  <w:num w:numId="52">
    <w:abstractNumId w:val="57"/>
  </w:num>
  <w:num w:numId="53">
    <w:abstractNumId w:val="79"/>
  </w:num>
  <w:num w:numId="54">
    <w:abstractNumId w:val="38"/>
  </w:num>
  <w:num w:numId="55">
    <w:abstractNumId w:val="52"/>
  </w:num>
  <w:num w:numId="56">
    <w:abstractNumId w:val="39"/>
  </w:num>
  <w:num w:numId="57">
    <w:abstractNumId w:val="53"/>
  </w:num>
  <w:num w:numId="58">
    <w:abstractNumId w:val="15"/>
  </w:num>
  <w:num w:numId="59">
    <w:abstractNumId w:val="19"/>
  </w:num>
  <w:num w:numId="60">
    <w:abstractNumId w:val="34"/>
  </w:num>
  <w:num w:numId="61">
    <w:abstractNumId w:val="27"/>
  </w:num>
  <w:num w:numId="62">
    <w:abstractNumId w:val="23"/>
  </w:num>
  <w:num w:numId="63">
    <w:abstractNumId w:val="54"/>
  </w:num>
  <w:num w:numId="64">
    <w:abstractNumId w:val="47"/>
  </w:num>
  <w:num w:numId="65">
    <w:abstractNumId w:val="67"/>
  </w:num>
  <w:num w:numId="66">
    <w:abstractNumId w:val="61"/>
  </w:num>
  <w:num w:numId="67">
    <w:abstractNumId w:val="60"/>
  </w:num>
  <w:num w:numId="68">
    <w:abstractNumId w:val="81"/>
  </w:num>
  <w:num w:numId="69">
    <w:abstractNumId w:val="64"/>
  </w:num>
  <w:num w:numId="70">
    <w:abstractNumId w:val="24"/>
  </w:num>
  <w:num w:numId="71">
    <w:abstractNumId w:val="16"/>
  </w:num>
  <w:num w:numId="72">
    <w:abstractNumId w:val="58"/>
  </w:num>
  <w:num w:numId="73">
    <w:abstractNumId w:val="40"/>
  </w:num>
  <w:num w:numId="74">
    <w:abstractNumId w:val="13"/>
  </w:num>
  <w:num w:numId="75">
    <w:abstractNumId w:val="32"/>
  </w:num>
  <w:num w:numId="76">
    <w:abstractNumId w:val="36"/>
  </w:num>
  <w:num w:numId="77">
    <w:abstractNumId w:val="44"/>
  </w:num>
  <w:num w:numId="78">
    <w:abstractNumId w:val="41"/>
  </w:num>
  <w:num w:numId="79">
    <w:abstractNumId w:val="68"/>
  </w:num>
  <w:num w:numId="80">
    <w:abstractNumId w:val="72"/>
  </w:num>
  <w:num w:numId="81">
    <w:abstractNumId w:val="43"/>
  </w:num>
  <w:num w:numId="82">
    <w:abstractNumId w:val="30"/>
  </w:num>
  <w:numIdMacAtCleanup w:val="8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100"/>
  <w:attachedTemplate r:id="rId1"/>
  <w:stylePaneFormatFilter w:val="1F08" w:allStyles="0" w:customStyles="0" w:latentStyles="0" w:stylesInUse="1" w:headingStyles="0" w:numberingStyles="0" w:tableStyles="0" w:directFormattingOnRuns="1" w:directFormattingOnParagraphs="1" w:directFormattingOnNumbering="1" w:directFormattingOnTables="1" w:clearFormatting="1" w:top3HeadingStyles="0" w:visibleStyles="0" w:alternateStyleNames="0"/>
  <w:stylePaneSortMethod w:val="0000"/>
  <w:documentProtection w:edit="trackedChanges" w:formatting="1" w:enforcement="0"/>
  <w:defaultTabStop w:val="720"/>
  <w:hyphenationZone w:val="283"/>
  <w:evenAndOddHeaders/>
  <w:drawingGridHorizontalSpacing w:val="120"/>
  <w:displayHorizontalDrawingGridEvery w:val="2"/>
  <w:characterSpacingControl w:val="doNotCompress"/>
  <w:hdrShapeDefaults>
    <o:shapedefaults v:ext="edit" spidmax="2054"/>
    <o:shapelayout v:ext="edit">
      <o:idmap v:ext="edit" data="2"/>
    </o:shapelayout>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55C54"/>
    <w:rsid w:val="00000614"/>
    <w:rsid w:val="00000882"/>
    <w:rsid w:val="00000D23"/>
    <w:rsid w:val="00000F9F"/>
    <w:rsid w:val="000015EC"/>
    <w:rsid w:val="00001AC7"/>
    <w:rsid w:val="000023FC"/>
    <w:rsid w:val="00002CBE"/>
    <w:rsid w:val="00003A91"/>
    <w:rsid w:val="00003DCE"/>
    <w:rsid w:val="00003EA5"/>
    <w:rsid w:val="0000490E"/>
    <w:rsid w:val="00004A31"/>
    <w:rsid w:val="00004B71"/>
    <w:rsid w:val="00004DB0"/>
    <w:rsid w:val="00005139"/>
    <w:rsid w:val="00005395"/>
    <w:rsid w:val="000055E8"/>
    <w:rsid w:val="00005F4E"/>
    <w:rsid w:val="00005F64"/>
    <w:rsid w:val="0000654D"/>
    <w:rsid w:val="00006637"/>
    <w:rsid w:val="00006876"/>
    <w:rsid w:val="00006C9E"/>
    <w:rsid w:val="00006DB6"/>
    <w:rsid w:val="0000710A"/>
    <w:rsid w:val="000074D5"/>
    <w:rsid w:val="00007810"/>
    <w:rsid w:val="0000784B"/>
    <w:rsid w:val="00010F36"/>
    <w:rsid w:val="00010F3E"/>
    <w:rsid w:val="00011077"/>
    <w:rsid w:val="00011BFE"/>
    <w:rsid w:val="00011D97"/>
    <w:rsid w:val="00011DA6"/>
    <w:rsid w:val="00012489"/>
    <w:rsid w:val="00012688"/>
    <w:rsid w:val="00012A3E"/>
    <w:rsid w:val="00012D44"/>
    <w:rsid w:val="000140D4"/>
    <w:rsid w:val="000146A5"/>
    <w:rsid w:val="00014946"/>
    <w:rsid w:val="00014DF0"/>
    <w:rsid w:val="0001547C"/>
    <w:rsid w:val="00015508"/>
    <w:rsid w:val="000156DB"/>
    <w:rsid w:val="00015C07"/>
    <w:rsid w:val="0001604F"/>
    <w:rsid w:val="000161C2"/>
    <w:rsid w:val="000162DD"/>
    <w:rsid w:val="0001671B"/>
    <w:rsid w:val="0001776B"/>
    <w:rsid w:val="0001788F"/>
    <w:rsid w:val="00017D02"/>
    <w:rsid w:val="00017F11"/>
    <w:rsid w:val="00020095"/>
    <w:rsid w:val="000204CB"/>
    <w:rsid w:val="00021053"/>
    <w:rsid w:val="000221DE"/>
    <w:rsid w:val="00023515"/>
    <w:rsid w:val="00023D70"/>
    <w:rsid w:val="00023E3C"/>
    <w:rsid w:val="00024586"/>
    <w:rsid w:val="00024589"/>
    <w:rsid w:val="0002470D"/>
    <w:rsid w:val="0002476A"/>
    <w:rsid w:val="000249E9"/>
    <w:rsid w:val="00024AEB"/>
    <w:rsid w:val="000259F3"/>
    <w:rsid w:val="00025AF8"/>
    <w:rsid w:val="0002664D"/>
    <w:rsid w:val="00026A0B"/>
    <w:rsid w:val="0002729B"/>
    <w:rsid w:val="000273EC"/>
    <w:rsid w:val="000275E0"/>
    <w:rsid w:val="0002778D"/>
    <w:rsid w:val="0003001F"/>
    <w:rsid w:val="00030B54"/>
    <w:rsid w:val="00030D12"/>
    <w:rsid w:val="00031599"/>
    <w:rsid w:val="000315FC"/>
    <w:rsid w:val="0003270E"/>
    <w:rsid w:val="00033179"/>
    <w:rsid w:val="00033295"/>
    <w:rsid w:val="000332F8"/>
    <w:rsid w:val="000339A7"/>
    <w:rsid w:val="00033A2A"/>
    <w:rsid w:val="00034094"/>
    <w:rsid w:val="000343D1"/>
    <w:rsid w:val="00034450"/>
    <w:rsid w:val="00034922"/>
    <w:rsid w:val="00035096"/>
    <w:rsid w:val="0003510B"/>
    <w:rsid w:val="000356B9"/>
    <w:rsid w:val="00035A96"/>
    <w:rsid w:val="00035DCD"/>
    <w:rsid w:val="00035F12"/>
    <w:rsid w:val="00036BE4"/>
    <w:rsid w:val="00036FBC"/>
    <w:rsid w:val="0003764B"/>
    <w:rsid w:val="00040BC8"/>
    <w:rsid w:val="00041225"/>
    <w:rsid w:val="000413AE"/>
    <w:rsid w:val="0004159C"/>
    <w:rsid w:val="00041984"/>
    <w:rsid w:val="00042037"/>
    <w:rsid w:val="00042377"/>
    <w:rsid w:val="0004275D"/>
    <w:rsid w:val="00042860"/>
    <w:rsid w:val="00042B7B"/>
    <w:rsid w:val="000430B8"/>
    <w:rsid w:val="0004469E"/>
    <w:rsid w:val="0004552B"/>
    <w:rsid w:val="00045712"/>
    <w:rsid w:val="00045743"/>
    <w:rsid w:val="0004585E"/>
    <w:rsid w:val="00045C4B"/>
    <w:rsid w:val="000465E6"/>
    <w:rsid w:val="000465F1"/>
    <w:rsid w:val="000475A3"/>
    <w:rsid w:val="00050A97"/>
    <w:rsid w:val="00051E57"/>
    <w:rsid w:val="00051ED0"/>
    <w:rsid w:val="00052805"/>
    <w:rsid w:val="00052DB5"/>
    <w:rsid w:val="00053256"/>
    <w:rsid w:val="000534AC"/>
    <w:rsid w:val="00053538"/>
    <w:rsid w:val="00054143"/>
    <w:rsid w:val="0005445A"/>
    <w:rsid w:val="000546F7"/>
    <w:rsid w:val="00054D5A"/>
    <w:rsid w:val="000553AF"/>
    <w:rsid w:val="00055613"/>
    <w:rsid w:val="000557A9"/>
    <w:rsid w:val="00055F0F"/>
    <w:rsid w:val="00055F3B"/>
    <w:rsid w:val="00056342"/>
    <w:rsid w:val="000579B1"/>
    <w:rsid w:val="00057C78"/>
    <w:rsid w:val="000605A0"/>
    <w:rsid w:val="00060948"/>
    <w:rsid w:val="00061069"/>
    <w:rsid w:val="00061214"/>
    <w:rsid w:val="000612AC"/>
    <w:rsid w:val="00061A98"/>
    <w:rsid w:val="00061C6C"/>
    <w:rsid w:val="00062116"/>
    <w:rsid w:val="00062129"/>
    <w:rsid w:val="000625A8"/>
    <w:rsid w:val="000639AA"/>
    <w:rsid w:val="0006407A"/>
    <w:rsid w:val="000641DE"/>
    <w:rsid w:val="00064FF1"/>
    <w:rsid w:val="000658C0"/>
    <w:rsid w:val="000659C3"/>
    <w:rsid w:val="00065B55"/>
    <w:rsid w:val="00065EEA"/>
    <w:rsid w:val="00066371"/>
    <w:rsid w:val="00066858"/>
    <w:rsid w:val="00066C68"/>
    <w:rsid w:val="00067003"/>
    <w:rsid w:val="000670DF"/>
    <w:rsid w:val="0006735D"/>
    <w:rsid w:val="00067745"/>
    <w:rsid w:val="0007055E"/>
    <w:rsid w:val="00070617"/>
    <w:rsid w:val="000708D0"/>
    <w:rsid w:val="0007178C"/>
    <w:rsid w:val="00071AF3"/>
    <w:rsid w:val="0007233E"/>
    <w:rsid w:val="000723F8"/>
    <w:rsid w:val="00072BB7"/>
    <w:rsid w:val="00072D4C"/>
    <w:rsid w:val="00072DA3"/>
    <w:rsid w:val="00072EDA"/>
    <w:rsid w:val="00073008"/>
    <w:rsid w:val="0007356B"/>
    <w:rsid w:val="0007377E"/>
    <w:rsid w:val="00073C2F"/>
    <w:rsid w:val="00073EC9"/>
    <w:rsid w:val="0007434C"/>
    <w:rsid w:val="000744B0"/>
    <w:rsid w:val="000744E1"/>
    <w:rsid w:val="00074E8C"/>
    <w:rsid w:val="000752DA"/>
    <w:rsid w:val="0007556A"/>
    <w:rsid w:val="00075BC4"/>
    <w:rsid w:val="00075CD9"/>
    <w:rsid w:val="00076243"/>
    <w:rsid w:val="000763E6"/>
    <w:rsid w:val="00076471"/>
    <w:rsid w:val="00076D71"/>
    <w:rsid w:val="00077525"/>
    <w:rsid w:val="00077A00"/>
    <w:rsid w:val="00080AFA"/>
    <w:rsid w:val="00080D57"/>
    <w:rsid w:val="000811B1"/>
    <w:rsid w:val="000811B2"/>
    <w:rsid w:val="000812A7"/>
    <w:rsid w:val="00081A32"/>
    <w:rsid w:val="00081CF7"/>
    <w:rsid w:val="00081F56"/>
    <w:rsid w:val="00082395"/>
    <w:rsid w:val="000824C5"/>
    <w:rsid w:val="00082F24"/>
    <w:rsid w:val="000833CE"/>
    <w:rsid w:val="000834E4"/>
    <w:rsid w:val="00083C02"/>
    <w:rsid w:val="00084494"/>
    <w:rsid w:val="000848BE"/>
    <w:rsid w:val="000849EA"/>
    <w:rsid w:val="00084AC0"/>
    <w:rsid w:val="000851B8"/>
    <w:rsid w:val="00085483"/>
    <w:rsid w:val="00085C44"/>
    <w:rsid w:val="00085E68"/>
    <w:rsid w:val="00086B3A"/>
    <w:rsid w:val="00086DE0"/>
    <w:rsid w:val="00086E7D"/>
    <w:rsid w:val="00087041"/>
    <w:rsid w:val="00087F6D"/>
    <w:rsid w:val="00090478"/>
    <w:rsid w:val="000906C7"/>
    <w:rsid w:val="00090877"/>
    <w:rsid w:val="00090F27"/>
    <w:rsid w:val="0009264E"/>
    <w:rsid w:val="00092768"/>
    <w:rsid w:val="00092868"/>
    <w:rsid w:val="00092E08"/>
    <w:rsid w:val="00092F76"/>
    <w:rsid w:val="000935B4"/>
    <w:rsid w:val="000936C5"/>
    <w:rsid w:val="0009380B"/>
    <w:rsid w:val="00093BBA"/>
    <w:rsid w:val="00093DD8"/>
    <w:rsid w:val="000946EF"/>
    <w:rsid w:val="00095B52"/>
    <w:rsid w:val="00095FA3"/>
    <w:rsid w:val="000962AC"/>
    <w:rsid w:val="00096A92"/>
    <w:rsid w:val="00097D3A"/>
    <w:rsid w:val="00097D73"/>
    <w:rsid w:val="000A03E8"/>
    <w:rsid w:val="000A0D41"/>
    <w:rsid w:val="000A19C3"/>
    <w:rsid w:val="000A1DB8"/>
    <w:rsid w:val="000A1E10"/>
    <w:rsid w:val="000A2205"/>
    <w:rsid w:val="000A22C4"/>
    <w:rsid w:val="000A25EF"/>
    <w:rsid w:val="000A27AF"/>
    <w:rsid w:val="000A33FA"/>
    <w:rsid w:val="000A3835"/>
    <w:rsid w:val="000A3843"/>
    <w:rsid w:val="000A38BD"/>
    <w:rsid w:val="000A43FB"/>
    <w:rsid w:val="000A48AC"/>
    <w:rsid w:val="000A4FB7"/>
    <w:rsid w:val="000A520E"/>
    <w:rsid w:val="000A588E"/>
    <w:rsid w:val="000A5C7E"/>
    <w:rsid w:val="000A6165"/>
    <w:rsid w:val="000A6DD9"/>
    <w:rsid w:val="000A708D"/>
    <w:rsid w:val="000A741D"/>
    <w:rsid w:val="000A7AB4"/>
    <w:rsid w:val="000A7BF9"/>
    <w:rsid w:val="000A7F1C"/>
    <w:rsid w:val="000A7F90"/>
    <w:rsid w:val="000AE235"/>
    <w:rsid w:val="000B0495"/>
    <w:rsid w:val="000B0603"/>
    <w:rsid w:val="000B06A0"/>
    <w:rsid w:val="000B0760"/>
    <w:rsid w:val="000B07F0"/>
    <w:rsid w:val="000B0995"/>
    <w:rsid w:val="000B0A56"/>
    <w:rsid w:val="000B0A5D"/>
    <w:rsid w:val="000B0A97"/>
    <w:rsid w:val="000B10FA"/>
    <w:rsid w:val="000B1DB0"/>
    <w:rsid w:val="000B26C8"/>
    <w:rsid w:val="000B2955"/>
    <w:rsid w:val="000B2AEF"/>
    <w:rsid w:val="000B3004"/>
    <w:rsid w:val="000B3658"/>
    <w:rsid w:val="000B380A"/>
    <w:rsid w:val="000B389D"/>
    <w:rsid w:val="000B3936"/>
    <w:rsid w:val="000B3E10"/>
    <w:rsid w:val="000B5384"/>
    <w:rsid w:val="000B5707"/>
    <w:rsid w:val="000B59B1"/>
    <w:rsid w:val="000B59E6"/>
    <w:rsid w:val="000B5B68"/>
    <w:rsid w:val="000B5C8D"/>
    <w:rsid w:val="000B5ED8"/>
    <w:rsid w:val="000B64BA"/>
    <w:rsid w:val="000B68AD"/>
    <w:rsid w:val="000B6D15"/>
    <w:rsid w:val="000B7079"/>
    <w:rsid w:val="000B74AD"/>
    <w:rsid w:val="000B7703"/>
    <w:rsid w:val="000B770C"/>
    <w:rsid w:val="000B798D"/>
    <w:rsid w:val="000B7F0E"/>
    <w:rsid w:val="000C092C"/>
    <w:rsid w:val="000C0BBD"/>
    <w:rsid w:val="000C1255"/>
    <w:rsid w:val="000C155A"/>
    <w:rsid w:val="000C2355"/>
    <w:rsid w:val="000C2F20"/>
    <w:rsid w:val="000C2F59"/>
    <w:rsid w:val="000C2F6F"/>
    <w:rsid w:val="000C32C4"/>
    <w:rsid w:val="000C33E5"/>
    <w:rsid w:val="000C3758"/>
    <w:rsid w:val="000C3AF6"/>
    <w:rsid w:val="000C3B61"/>
    <w:rsid w:val="000C484E"/>
    <w:rsid w:val="000C4D23"/>
    <w:rsid w:val="000C4DFD"/>
    <w:rsid w:val="000C559B"/>
    <w:rsid w:val="000C5608"/>
    <w:rsid w:val="000C5640"/>
    <w:rsid w:val="000C566C"/>
    <w:rsid w:val="000C58B5"/>
    <w:rsid w:val="000C5C56"/>
    <w:rsid w:val="000C5DA6"/>
    <w:rsid w:val="000C67D7"/>
    <w:rsid w:val="000C6D22"/>
    <w:rsid w:val="000C71C6"/>
    <w:rsid w:val="000C7791"/>
    <w:rsid w:val="000C7A54"/>
    <w:rsid w:val="000C7AA6"/>
    <w:rsid w:val="000D0098"/>
    <w:rsid w:val="000D00A7"/>
    <w:rsid w:val="000D0854"/>
    <w:rsid w:val="000D08FA"/>
    <w:rsid w:val="000D154B"/>
    <w:rsid w:val="000D19CD"/>
    <w:rsid w:val="000D1AFD"/>
    <w:rsid w:val="000D1D0F"/>
    <w:rsid w:val="000D2339"/>
    <w:rsid w:val="000D2419"/>
    <w:rsid w:val="000D2505"/>
    <w:rsid w:val="000D297C"/>
    <w:rsid w:val="000D2F98"/>
    <w:rsid w:val="000D46F1"/>
    <w:rsid w:val="000D4CB5"/>
    <w:rsid w:val="000D50D5"/>
    <w:rsid w:val="000D57CD"/>
    <w:rsid w:val="000D5E95"/>
    <w:rsid w:val="000D6020"/>
    <w:rsid w:val="000D6A85"/>
    <w:rsid w:val="000D6B51"/>
    <w:rsid w:val="000D6BC0"/>
    <w:rsid w:val="000D6DD9"/>
    <w:rsid w:val="000D705A"/>
    <w:rsid w:val="000D7A22"/>
    <w:rsid w:val="000D7BE7"/>
    <w:rsid w:val="000D7D9D"/>
    <w:rsid w:val="000E0226"/>
    <w:rsid w:val="000E054E"/>
    <w:rsid w:val="000E0AB0"/>
    <w:rsid w:val="000E0CCB"/>
    <w:rsid w:val="000E10B0"/>
    <w:rsid w:val="000E130A"/>
    <w:rsid w:val="000E15E4"/>
    <w:rsid w:val="000E1630"/>
    <w:rsid w:val="000E1A6D"/>
    <w:rsid w:val="000E1F26"/>
    <w:rsid w:val="000E4E19"/>
    <w:rsid w:val="000E4F59"/>
    <w:rsid w:val="000E5521"/>
    <w:rsid w:val="000E592D"/>
    <w:rsid w:val="000E5A80"/>
    <w:rsid w:val="000E5ABF"/>
    <w:rsid w:val="000E5E6A"/>
    <w:rsid w:val="000E6678"/>
    <w:rsid w:val="000E6BDA"/>
    <w:rsid w:val="000E7244"/>
    <w:rsid w:val="000E73BB"/>
    <w:rsid w:val="000E78DC"/>
    <w:rsid w:val="000F0600"/>
    <w:rsid w:val="000F0918"/>
    <w:rsid w:val="000F0B63"/>
    <w:rsid w:val="000F0D68"/>
    <w:rsid w:val="000F1AE6"/>
    <w:rsid w:val="000F2CD0"/>
    <w:rsid w:val="000F329A"/>
    <w:rsid w:val="000F342C"/>
    <w:rsid w:val="000F3B5C"/>
    <w:rsid w:val="000F43C5"/>
    <w:rsid w:val="000F4721"/>
    <w:rsid w:val="000F49EC"/>
    <w:rsid w:val="000F5C6A"/>
    <w:rsid w:val="000F5D3F"/>
    <w:rsid w:val="000F6551"/>
    <w:rsid w:val="000F6709"/>
    <w:rsid w:val="000F6C6B"/>
    <w:rsid w:val="000F7341"/>
    <w:rsid w:val="000F7448"/>
    <w:rsid w:val="000F79B9"/>
    <w:rsid w:val="000F7EE2"/>
    <w:rsid w:val="00100D05"/>
    <w:rsid w:val="00100D51"/>
    <w:rsid w:val="001013B9"/>
    <w:rsid w:val="00101508"/>
    <w:rsid w:val="00101B7A"/>
    <w:rsid w:val="001028FE"/>
    <w:rsid w:val="001029E0"/>
    <w:rsid w:val="00102BFD"/>
    <w:rsid w:val="0010321F"/>
    <w:rsid w:val="001034F4"/>
    <w:rsid w:val="001037DC"/>
    <w:rsid w:val="00103A7B"/>
    <w:rsid w:val="00104584"/>
    <w:rsid w:val="001046C7"/>
    <w:rsid w:val="00105103"/>
    <w:rsid w:val="001063DF"/>
    <w:rsid w:val="00107C99"/>
    <w:rsid w:val="001107FF"/>
    <w:rsid w:val="00110B04"/>
    <w:rsid w:val="00110D0B"/>
    <w:rsid w:val="00111076"/>
    <w:rsid w:val="00111450"/>
    <w:rsid w:val="001114D3"/>
    <w:rsid w:val="001120F3"/>
    <w:rsid w:val="001123AE"/>
    <w:rsid w:val="00114235"/>
    <w:rsid w:val="00114320"/>
    <w:rsid w:val="00114362"/>
    <w:rsid w:val="001143E5"/>
    <w:rsid w:val="00114B95"/>
    <w:rsid w:val="00115141"/>
    <w:rsid w:val="0011529B"/>
    <w:rsid w:val="0011555F"/>
    <w:rsid w:val="00115FB9"/>
    <w:rsid w:val="00117737"/>
    <w:rsid w:val="00117C62"/>
    <w:rsid w:val="00117C77"/>
    <w:rsid w:val="00117CCC"/>
    <w:rsid w:val="00117D59"/>
    <w:rsid w:val="001201B7"/>
    <w:rsid w:val="00120C41"/>
    <w:rsid w:val="001213D9"/>
    <w:rsid w:val="00121D3B"/>
    <w:rsid w:val="00122CC1"/>
    <w:rsid w:val="00122DA5"/>
    <w:rsid w:val="00123246"/>
    <w:rsid w:val="0012336D"/>
    <w:rsid w:val="0012340B"/>
    <w:rsid w:val="0012344C"/>
    <w:rsid w:val="00123524"/>
    <w:rsid w:val="00123583"/>
    <w:rsid w:val="00123660"/>
    <w:rsid w:val="001242DD"/>
    <w:rsid w:val="00124EAF"/>
    <w:rsid w:val="001257EC"/>
    <w:rsid w:val="00125A12"/>
    <w:rsid w:val="00125B97"/>
    <w:rsid w:val="00125E31"/>
    <w:rsid w:val="0012687C"/>
    <w:rsid w:val="00130364"/>
    <w:rsid w:val="00130383"/>
    <w:rsid w:val="00130651"/>
    <w:rsid w:val="00130669"/>
    <w:rsid w:val="00130681"/>
    <w:rsid w:val="00130914"/>
    <w:rsid w:val="00130CBD"/>
    <w:rsid w:val="00131210"/>
    <w:rsid w:val="001315D1"/>
    <w:rsid w:val="00131754"/>
    <w:rsid w:val="0013194F"/>
    <w:rsid w:val="00131F47"/>
    <w:rsid w:val="0013365F"/>
    <w:rsid w:val="001337C3"/>
    <w:rsid w:val="00133A3C"/>
    <w:rsid w:val="00134161"/>
    <w:rsid w:val="0013416F"/>
    <w:rsid w:val="00134774"/>
    <w:rsid w:val="0013490A"/>
    <w:rsid w:val="00135407"/>
    <w:rsid w:val="001358B2"/>
    <w:rsid w:val="00136174"/>
    <w:rsid w:val="001365B9"/>
    <w:rsid w:val="001368CC"/>
    <w:rsid w:val="00137672"/>
    <w:rsid w:val="001376AF"/>
    <w:rsid w:val="001376D1"/>
    <w:rsid w:val="00137B6C"/>
    <w:rsid w:val="00137D80"/>
    <w:rsid w:val="00140000"/>
    <w:rsid w:val="00140195"/>
    <w:rsid w:val="00140274"/>
    <w:rsid w:val="00142982"/>
    <w:rsid w:val="001438E2"/>
    <w:rsid w:val="00143910"/>
    <w:rsid w:val="0014457F"/>
    <w:rsid w:val="00144720"/>
    <w:rsid w:val="00144FF1"/>
    <w:rsid w:val="0014505E"/>
    <w:rsid w:val="0014557D"/>
    <w:rsid w:val="00145802"/>
    <w:rsid w:val="001460BE"/>
    <w:rsid w:val="0014626A"/>
    <w:rsid w:val="00146322"/>
    <w:rsid w:val="00146B20"/>
    <w:rsid w:val="00147238"/>
    <w:rsid w:val="001476E0"/>
    <w:rsid w:val="001502CB"/>
    <w:rsid w:val="00150C45"/>
    <w:rsid w:val="00150CCB"/>
    <w:rsid w:val="00151263"/>
    <w:rsid w:val="0015134B"/>
    <w:rsid w:val="0015239E"/>
    <w:rsid w:val="00152EC7"/>
    <w:rsid w:val="00153233"/>
    <w:rsid w:val="00153391"/>
    <w:rsid w:val="001543C1"/>
    <w:rsid w:val="00154959"/>
    <w:rsid w:val="001550EE"/>
    <w:rsid w:val="001552CA"/>
    <w:rsid w:val="001553DF"/>
    <w:rsid w:val="0015606A"/>
    <w:rsid w:val="00157295"/>
    <w:rsid w:val="00160322"/>
    <w:rsid w:val="001603F9"/>
    <w:rsid w:val="0016095F"/>
    <w:rsid w:val="00161030"/>
    <w:rsid w:val="001611BC"/>
    <w:rsid w:val="00161459"/>
    <w:rsid w:val="00161715"/>
    <w:rsid w:val="0016266F"/>
    <w:rsid w:val="00162862"/>
    <w:rsid w:val="00162998"/>
    <w:rsid w:val="00162A8D"/>
    <w:rsid w:val="00162B8F"/>
    <w:rsid w:val="0016304D"/>
    <w:rsid w:val="00163201"/>
    <w:rsid w:val="00163CA5"/>
    <w:rsid w:val="00163F67"/>
    <w:rsid w:val="0016451D"/>
    <w:rsid w:val="00165241"/>
    <w:rsid w:val="00165899"/>
    <w:rsid w:val="00165E08"/>
    <w:rsid w:val="00165E3C"/>
    <w:rsid w:val="00166124"/>
    <w:rsid w:val="001662C9"/>
    <w:rsid w:val="00166338"/>
    <w:rsid w:val="001664F5"/>
    <w:rsid w:val="001666B9"/>
    <w:rsid w:val="001667BC"/>
    <w:rsid w:val="001667ED"/>
    <w:rsid w:val="00166B27"/>
    <w:rsid w:val="001709AC"/>
    <w:rsid w:val="00170AB8"/>
    <w:rsid w:val="00170B12"/>
    <w:rsid w:val="00170DA1"/>
    <w:rsid w:val="00171206"/>
    <w:rsid w:val="001716C5"/>
    <w:rsid w:val="001718E1"/>
    <w:rsid w:val="00171C78"/>
    <w:rsid w:val="00172232"/>
    <w:rsid w:val="00172584"/>
    <w:rsid w:val="00172A45"/>
    <w:rsid w:val="00172E17"/>
    <w:rsid w:val="0017362F"/>
    <w:rsid w:val="00173C89"/>
    <w:rsid w:val="00173D98"/>
    <w:rsid w:val="00173FB5"/>
    <w:rsid w:val="001745A4"/>
    <w:rsid w:val="00174D9A"/>
    <w:rsid w:val="001755AB"/>
    <w:rsid w:val="001759A8"/>
    <w:rsid w:val="00175D44"/>
    <w:rsid w:val="00176666"/>
    <w:rsid w:val="001766A8"/>
    <w:rsid w:val="00176BF3"/>
    <w:rsid w:val="00176D4D"/>
    <w:rsid w:val="00177452"/>
    <w:rsid w:val="0017752C"/>
    <w:rsid w:val="0018023F"/>
    <w:rsid w:val="00180EE5"/>
    <w:rsid w:val="00181221"/>
    <w:rsid w:val="0018147A"/>
    <w:rsid w:val="00181CFF"/>
    <w:rsid w:val="001821C6"/>
    <w:rsid w:val="001821EE"/>
    <w:rsid w:val="0018261A"/>
    <w:rsid w:val="00182E6E"/>
    <w:rsid w:val="00182EE1"/>
    <w:rsid w:val="0018307F"/>
    <w:rsid w:val="001831AF"/>
    <w:rsid w:val="00183841"/>
    <w:rsid w:val="001839D6"/>
    <w:rsid w:val="00183ED6"/>
    <w:rsid w:val="001845A7"/>
    <w:rsid w:val="00184D19"/>
    <w:rsid w:val="00185073"/>
    <w:rsid w:val="00185251"/>
    <w:rsid w:val="0018538F"/>
    <w:rsid w:val="001857FB"/>
    <w:rsid w:val="001862D7"/>
    <w:rsid w:val="00186845"/>
    <w:rsid w:val="00187071"/>
    <w:rsid w:val="001875BE"/>
    <w:rsid w:val="00187765"/>
    <w:rsid w:val="00187F1D"/>
    <w:rsid w:val="00190595"/>
    <w:rsid w:val="00191F2D"/>
    <w:rsid w:val="001921EF"/>
    <w:rsid w:val="00192FE3"/>
    <w:rsid w:val="00193F25"/>
    <w:rsid w:val="0019401A"/>
    <w:rsid w:val="001950EF"/>
    <w:rsid w:val="00195333"/>
    <w:rsid w:val="00195E6C"/>
    <w:rsid w:val="00195EDE"/>
    <w:rsid w:val="00196597"/>
    <w:rsid w:val="001968C0"/>
    <w:rsid w:val="0019695A"/>
    <w:rsid w:val="00197E89"/>
    <w:rsid w:val="001A07B0"/>
    <w:rsid w:val="001A0E09"/>
    <w:rsid w:val="001A17E4"/>
    <w:rsid w:val="001A19C1"/>
    <w:rsid w:val="001A1E0D"/>
    <w:rsid w:val="001A2998"/>
    <w:rsid w:val="001A2CF6"/>
    <w:rsid w:val="001A33B4"/>
    <w:rsid w:val="001A3521"/>
    <w:rsid w:val="001A357F"/>
    <w:rsid w:val="001A368D"/>
    <w:rsid w:val="001A3810"/>
    <w:rsid w:val="001A3A3C"/>
    <w:rsid w:val="001A42A7"/>
    <w:rsid w:val="001A529A"/>
    <w:rsid w:val="001A5908"/>
    <w:rsid w:val="001A66C3"/>
    <w:rsid w:val="001A6A0A"/>
    <w:rsid w:val="001A6A3A"/>
    <w:rsid w:val="001A6AB9"/>
    <w:rsid w:val="001A6F79"/>
    <w:rsid w:val="001A7004"/>
    <w:rsid w:val="001A72FC"/>
    <w:rsid w:val="001A7A4A"/>
    <w:rsid w:val="001A7C1D"/>
    <w:rsid w:val="001B0318"/>
    <w:rsid w:val="001B0353"/>
    <w:rsid w:val="001B04EF"/>
    <w:rsid w:val="001B0C63"/>
    <w:rsid w:val="001B0E60"/>
    <w:rsid w:val="001B0EC2"/>
    <w:rsid w:val="001B1EE0"/>
    <w:rsid w:val="001B21F6"/>
    <w:rsid w:val="001B291C"/>
    <w:rsid w:val="001B32E5"/>
    <w:rsid w:val="001B33A3"/>
    <w:rsid w:val="001B357A"/>
    <w:rsid w:val="001B3A8B"/>
    <w:rsid w:val="001B3FB1"/>
    <w:rsid w:val="001B4947"/>
    <w:rsid w:val="001B5317"/>
    <w:rsid w:val="001B5436"/>
    <w:rsid w:val="001B5C7C"/>
    <w:rsid w:val="001B64FE"/>
    <w:rsid w:val="001B6991"/>
    <w:rsid w:val="001B705E"/>
    <w:rsid w:val="001B70D8"/>
    <w:rsid w:val="001B7549"/>
    <w:rsid w:val="001B759D"/>
    <w:rsid w:val="001B7617"/>
    <w:rsid w:val="001B7C24"/>
    <w:rsid w:val="001C0455"/>
    <w:rsid w:val="001C0CE3"/>
    <w:rsid w:val="001C1F8B"/>
    <w:rsid w:val="001C2159"/>
    <w:rsid w:val="001C22E5"/>
    <w:rsid w:val="001C238C"/>
    <w:rsid w:val="001C2594"/>
    <w:rsid w:val="001C293B"/>
    <w:rsid w:val="001C2BDA"/>
    <w:rsid w:val="001C44A5"/>
    <w:rsid w:val="001C460D"/>
    <w:rsid w:val="001C4752"/>
    <w:rsid w:val="001C5242"/>
    <w:rsid w:val="001C54B1"/>
    <w:rsid w:val="001C570F"/>
    <w:rsid w:val="001C5A6C"/>
    <w:rsid w:val="001C5CC0"/>
    <w:rsid w:val="001C5FF3"/>
    <w:rsid w:val="001C6550"/>
    <w:rsid w:val="001C6C1E"/>
    <w:rsid w:val="001C6EDB"/>
    <w:rsid w:val="001C743F"/>
    <w:rsid w:val="001C7B91"/>
    <w:rsid w:val="001C7F9F"/>
    <w:rsid w:val="001D01B5"/>
    <w:rsid w:val="001D0285"/>
    <w:rsid w:val="001D06F8"/>
    <w:rsid w:val="001D1DF8"/>
    <w:rsid w:val="001D2090"/>
    <w:rsid w:val="001D2CCC"/>
    <w:rsid w:val="001D2D82"/>
    <w:rsid w:val="001D31BE"/>
    <w:rsid w:val="001D3442"/>
    <w:rsid w:val="001D3A79"/>
    <w:rsid w:val="001D40A0"/>
    <w:rsid w:val="001D4584"/>
    <w:rsid w:val="001D467D"/>
    <w:rsid w:val="001D46DE"/>
    <w:rsid w:val="001D4765"/>
    <w:rsid w:val="001D4E12"/>
    <w:rsid w:val="001D53B4"/>
    <w:rsid w:val="001D5742"/>
    <w:rsid w:val="001D5D44"/>
    <w:rsid w:val="001D5F5D"/>
    <w:rsid w:val="001D6A7E"/>
    <w:rsid w:val="001E00ED"/>
    <w:rsid w:val="001E0639"/>
    <w:rsid w:val="001E0B44"/>
    <w:rsid w:val="001E0C16"/>
    <w:rsid w:val="001E15C7"/>
    <w:rsid w:val="001E1645"/>
    <w:rsid w:val="001E1E9D"/>
    <w:rsid w:val="001E23F5"/>
    <w:rsid w:val="001E24A3"/>
    <w:rsid w:val="001E2523"/>
    <w:rsid w:val="001E293A"/>
    <w:rsid w:val="001E39A2"/>
    <w:rsid w:val="001E4571"/>
    <w:rsid w:val="001E45BA"/>
    <w:rsid w:val="001E5676"/>
    <w:rsid w:val="001E5860"/>
    <w:rsid w:val="001E5D2A"/>
    <w:rsid w:val="001E5FDE"/>
    <w:rsid w:val="001E7031"/>
    <w:rsid w:val="001E703F"/>
    <w:rsid w:val="001E75B9"/>
    <w:rsid w:val="001F0FA2"/>
    <w:rsid w:val="001F1770"/>
    <w:rsid w:val="001F2374"/>
    <w:rsid w:val="001F2957"/>
    <w:rsid w:val="001F2BBB"/>
    <w:rsid w:val="001F3415"/>
    <w:rsid w:val="001F3855"/>
    <w:rsid w:val="001F393D"/>
    <w:rsid w:val="001F3971"/>
    <w:rsid w:val="001F3A14"/>
    <w:rsid w:val="001F3E2B"/>
    <w:rsid w:val="001F3EA3"/>
    <w:rsid w:val="001F3F6B"/>
    <w:rsid w:val="001F3FE1"/>
    <w:rsid w:val="001F40E1"/>
    <w:rsid w:val="001F44FF"/>
    <w:rsid w:val="001F4D16"/>
    <w:rsid w:val="001F52FD"/>
    <w:rsid w:val="001F53E7"/>
    <w:rsid w:val="001F5AD6"/>
    <w:rsid w:val="001F62CC"/>
    <w:rsid w:val="001F6EE8"/>
    <w:rsid w:val="002000EA"/>
    <w:rsid w:val="0020042E"/>
    <w:rsid w:val="0020054B"/>
    <w:rsid w:val="002005D1"/>
    <w:rsid w:val="00200677"/>
    <w:rsid w:val="002008C4"/>
    <w:rsid w:val="002012F7"/>
    <w:rsid w:val="0020191E"/>
    <w:rsid w:val="00201A0E"/>
    <w:rsid w:val="00202369"/>
    <w:rsid w:val="002027F6"/>
    <w:rsid w:val="00202867"/>
    <w:rsid w:val="002029C0"/>
    <w:rsid w:val="002037D4"/>
    <w:rsid w:val="002041D4"/>
    <w:rsid w:val="00204F50"/>
    <w:rsid w:val="00204FEE"/>
    <w:rsid w:val="0020576C"/>
    <w:rsid w:val="00206153"/>
    <w:rsid w:val="002068EB"/>
    <w:rsid w:val="00206B55"/>
    <w:rsid w:val="00206E9A"/>
    <w:rsid w:val="00207594"/>
    <w:rsid w:val="00207CD0"/>
    <w:rsid w:val="002101A3"/>
    <w:rsid w:val="002105B9"/>
    <w:rsid w:val="00210691"/>
    <w:rsid w:val="00210F7E"/>
    <w:rsid w:val="00211147"/>
    <w:rsid w:val="00211748"/>
    <w:rsid w:val="00211DA4"/>
    <w:rsid w:val="00211DD8"/>
    <w:rsid w:val="0021212C"/>
    <w:rsid w:val="00212DE0"/>
    <w:rsid w:val="00212E31"/>
    <w:rsid w:val="00212F04"/>
    <w:rsid w:val="00212F27"/>
    <w:rsid w:val="002130AC"/>
    <w:rsid w:val="002137B9"/>
    <w:rsid w:val="00214B78"/>
    <w:rsid w:val="00214DB2"/>
    <w:rsid w:val="002152BB"/>
    <w:rsid w:val="002157F4"/>
    <w:rsid w:val="00215B84"/>
    <w:rsid w:val="002162AA"/>
    <w:rsid w:val="002168DF"/>
    <w:rsid w:val="0021692C"/>
    <w:rsid w:val="00216F6B"/>
    <w:rsid w:val="002175DF"/>
    <w:rsid w:val="002179FC"/>
    <w:rsid w:val="00220162"/>
    <w:rsid w:val="002206A9"/>
    <w:rsid w:val="00220A61"/>
    <w:rsid w:val="00220B49"/>
    <w:rsid w:val="00221AF8"/>
    <w:rsid w:val="00221C4E"/>
    <w:rsid w:val="00221CBE"/>
    <w:rsid w:val="002222B9"/>
    <w:rsid w:val="00222380"/>
    <w:rsid w:val="00222D7B"/>
    <w:rsid w:val="002234AB"/>
    <w:rsid w:val="00223891"/>
    <w:rsid w:val="00223EF9"/>
    <w:rsid w:val="00223F02"/>
    <w:rsid w:val="00224185"/>
    <w:rsid w:val="002244A6"/>
    <w:rsid w:val="0022452C"/>
    <w:rsid w:val="002249B5"/>
    <w:rsid w:val="00224FD1"/>
    <w:rsid w:val="00225553"/>
    <w:rsid w:val="002257D5"/>
    <w:rsid w:val="00225C20"/>
    <w:rsid w:val="00225DA2"/>
    <w:rsid w:val="002262D5"/>
    <w:rsid w:val="00227166"/>
    <w:rsid w:val="0022782F"/>
    <w:rsid w:val="00227970"/>
    <w:rsid w:val="00227AF4"/>
    <w:rsid w:val="00227E56"/>
    <w:rsid w:val="00230269"/>
    <w:rsid w:val="002302C5"/>
    <w:rsid w:val="00230566"/>
    <w:rsid w:val="00231175"/>
    <w:rsid w:val="002319D0"/>
    <w:rsid w:val="00231E81"/>
    <w:rsid w:val="00231ED1"/>
    <w:rsid w:val="00232594"/>
    <w:rsid w:val="002325A3"/>
    <w:rsid w:val="002329AE"/>
    <w:rsid w:val="00233056"/>
    <w:rsid w:val="002333F2"/>
    <w:rsid w:val="002338D1"/>
    <w:rsid w:val="002339CE"/>
    <w:rsid w:val="00233A54"/>
    <w:rsid w:val="002346DD"/>
    <w:rsid w:val="00235748"/>
    <w:rsid w:val="002359A9"/>
    <w:rsid w:val="00235C5B"/>
    <w:rsid w:val="00235DC6"/>
    <w:rsid w:val="00236177"/>
    <w:rsid w:val="00236594"/>
    <w:rsid w:val="00241523"/>
    <w:rsid w:val="00241632"/>
    <w:rsid w:val="00242624"/>
    <w:rsid w:val="00242656"/>
    <w:rsid w:val="00243FA0"/>
    <w:rsid w:val="00244066"/>
    <w:rsid w:val="002441FE"/>
    <w:rsid w:val="00244232"/>
    <w:rsid w:val="0024430D"/>
    <w:rsid w:val="0024456E"/>
    <w:rsid w:val="0024557E"/>
    <w:rsid w:val="00245721"/>
    <w:rsid w:val="00245748"/>
    <w:rsid w:val="00245EE2"/>
    <w:rsid w:val="0024613C"/>
    <w:rsid w:val="00246887"/>
    <w:rsid w:val="00246D6D"/>
    <w:rsid w:val="002471FD"/>
    <w:rsid w:val="0024787A"/>
    <w:rsid w:val="00247BC2"/>
    <w:rsid w:val="0025083E"/>
    <w:rsid w:val="002512B1"/>
    <w:rsid w:val="0025176E"/>
    <w:rsid w:val="00251805"/>
    <w:rsid w:val="00251F36"/>
    <w:rsid w:val="00251FF6"/>
    <w:rsid w:val="0025289E"/>
    <w:rsid w:val="002530AE"/>
    <w:rsid w:val="00254DFF"/>
    <w:rsid w:val="00255416"/>
    <w:rsid w:val="00255EBC"/>
    <w:rsid w:val="0025611F"/>
    <w:rsid w:val="00256BC2"/>
    <w:rsid w:val="00256C71"/>
    <w:rsid w:val="00256DF6"/>
    <w:rsid w:val="00257344"/>
    <w:rsid w:val="00257475"/>
    <w:rsid w:val="0025751D"/>
    <w:rsid w:val="00257783"/>
    <w:rsid w:val="00257E7B"/>
    <w:rsid w:val="0026064E"/>
    <w:rsid w:val="002606A6"/>
    <w:rsid w:val="00260922"/>
    <w:rsid w:val="00260F07"/>
    <w:rsid w:val="0026130B"/>
    <w:rsid w:val="002615AD"/>
    <w:rsid w:val="0026192B"/>
    <w:rsid w:val="00261B91"/>
    <w:rsid w:val="00262A05"/>
    <w:rsid w:val="002632EA"/>
    <w:rsid w:val="00263740"/>
    <w:rsid w:val="00263B1D"/>
    <w:rsid w:val="00263DFF"/>
    <w:rsid w:val="00264613"/>
    <w:rsid w:val="002648D2"/>
    <w:rsid w:val="002648E1"/>
    <w:rsid w:val="00264BFF"/>
    <w:rsid w:val="00264EC0"/>
    <w:rsid w:val="00264FBC"/>
    <w:rsid w:val="00264FF6"/>
    <w:rsid w:val="002654FD"/>
    <w:rsid w:val="0026580D"/>
    <w:rsid w:val="00265CC8"/>
    <w:rsid w:val="00265CD2"/>
    <w:rsid w:val="00266697"/>
    <w:rsid w:val="00266792"/>
    <w:rsid w:val="00267B02"/>
    <w:rsid w:val="00267DE2"/>
    <w:rsid w:val="00267EC8"/>
    <w:rsid w:val="00270139"/>
    <w:rsid w:val="00270644"/>
    <w:rsid w:val="002706D7"/>
    <w:rsid w:val="0027075A"/>
    <w:rsid w:val="00270CC7"/>
    <w:rsid w:val="002710DE"/>
    <w:rsid w:val="00271135"/>
    <w:rsid w:val="00273683"/>
    <w:rsid w:val="00273AA8"/>
    <w:rsid w:val="00274512"/>
    <w:rsid w:val="0027454B"/>
    <w:rsid w:val="002745FB"/>
    <w:rsid w:val="00274A3B"/>
    <w:rsid w:val="00274C70"/>
    <w:rsid w:val="002757F6"/>
    <w:rsid w:val="002758C0"/>
    <w:rsid w:val="00275C6E"/>
    <w:rsid w:val="002761F9"/>
    <w:rsid w:val="002764D6"/>
    <w:rsid w:val="002769DA"/>
    <w:rsid w:val="0027793B"/>
    <w:rsid w:val="002800F7"/>
    <w:rsid w:val="0028027A"/>
    <w:rsid w:val="0028086E"/>
    <w:rsid w:val="0028110B"/>
    <w:rsid w:val="00281456"/>
    <w:rsid w:val="00281EAF"/>
    <w:rsid w:val="002828A3"/>
    <w:rsid w:val="00282B3C"/>
    <w:rsid w:val="002845A6"/>
    <w:rsid w:val="00284A24"/>
    <w:rsid w:val="00284C04"/>
    <w:rsid w:val="0028500F"/>
    <w:rsid w:val="0028506A"/>
    <w:rsid w:val="002850B0"/>
    <w:rsid w:val="00285955"/>
    <w:rsid w:val="002859FE"/>
    <w:rsid w:val="00285AE4"/>
    <w:rsid w:val="00285B2B"/>
    <w:rsid w:val="00286121"/>
    <w:rsid w:val="002861E8"/>
    <w:rsid w:val="002863D7"/>
    <w:rsid w:val="00286B8E"/>
    <w:rsid w:val="00286BE5"/>
    <w:rsid w:val="00286C49"/>
    <w:rsid w:val="002870EC"/>
    <w:rsid w:val="002873B4"/>
    <w:rsid w:val="0028770E"/>
    <w:rsid w:val="0028779E"/>
    <w:rsid w:val="002907D6"/>
    <w:rsid w:val="00290AFD"/>
    <w:rsid w:val="0029120B"/>
    <w:rsid w:val="002912F6"/>
    <w:rsid w:val="00291D94"/>
    <w:rsid w:val="00292938"/>
    <w:rsid w:val="00292AB5"/>
    <w:rsid w:val="00293B49"/>
    <w:rsid w:val="00293C98"/>
    <w:rsid w:val="00293CFA"/>
    <w:rsid w:val="00294576"/>
    <w:rsid w:val="002945E4"/>
    <w:rsid w:val="00294D6B"/>
    <w:rsid w:val="0029548F"/>
    <w:rsid w:val="00295BB7"/>
    <w:rsid w:val="002969F2"/>
    <w:rsid w:val="002971E8"/>
    <w:rsid w:val="002974AF"/>
    <w:rsid w:val="00297E0C"/>
    <w:rsid w:val="002A0152"/>
    <w:rsid w:val="002A0451"/>
    <w:rsid w:val="002A08AD"/>
    <w:rsid w:val="002A0E2F"/>
    <w:rsid w:val="002A15F6"/>
    <w:rsid w:val="002A2C0F"/>
    <w:rsid w:val="002A32C6"/>
    <w:rsid w:val="002A3463"/>
    <w:rsid w:val="002A3489"/>
    <w:rsid w:val="002A43C2"/>
    <w:rsid w:val="002A4D12"/>
    <w:rsid w:val="002A4FBA"/>
    <w:rsid w:val="002A5201"/>
    <w:rsid w:val="002A56DD"/>
    <w:rsid w:val="002A5857"/>
    <w:rsid w:val="002A5F3F"/>
    <w:rsid w:val="002A5FCE"/>
    <w:rsid w:val="002A611C"/>
    <w:rsid w:val="002A71A0"/>
    <w:rsid w:val="002A7442"/>
    <w:rsid w:val="002A7B6F"/>
    <w:rsid w:val="002B0072"/>
    <w:rsid w:val="002B072F"/>
    <w:rsid w:val="002B0A10"/>
    <w:rsid w:val="002B12D2"/>
    <w:rsid w:val="002B1676"/>
    <w:rsid w:val="002B1B65"/>
    <w:rsid w:val="002B1F09"/>
    <w:rsid w:val="002B2904"/>
    <w:rsid w:val="002B2A53"/>
    <w:rsid w:val="002B32B6"/>
    <w:rsid w:val="002B33F5"/>
    <w:rsid w:val="002B35C7"/>
    <w:rsid w:val="002B45A8"/>
    <w:rsid w:val="002B5911"/>
    <w:rsid w:val="002B5A8F"/>
    <w:rsid w:val="002B5B7D"/>
    <w:rsid w:val="002B5DB8"/>
    <w:rsid w:val="002B6C78"/>
    <w:rsid w:val="002B71ED"/>
    <w:rsid w:val="002B79F8"/>
    <w:rsid w:val="002C02DB"/>
    <w:rsid w:val="002C0FCD"/>
    <w:rsid w:val="002C1866"/>
    <w:rsid w:val="002C188A"/>
    <w:rsid w:val="002C1DDB"/>
    <w:rsid w:val="002C2848"/>
    <w:rsid w:val="002C2F1A"/>
    <w:rsid w:val="002C3D13"/>
    <w:rsid w:val="002C3D43"/>
    <w:rsid w:val="002C3E6E"/>
    <w:rsid w:val="002C4973"/>
    <w:rsid w:val="002C4F7B"/>
    <w:rsid w:val="002C5290"/>
    <w:rsid w:val="002C5416"/>
    <w:rsid w:val="002C5600"/>
    <w:rsid w:val="002C5943"/>
    <w:rsid w:val="002C5C19"/>
    <w:rsid w:val="002C5C1C"/>
    <w:rsid w:val="002C76A1"/>
    <w:rsid w:val="002C7BBD"/>
    <w:rsid w:val="002D0844"/>
    <w:rsid w:val="002D0E36"/>
    <w:rsid w:val="002D0FAF"/>
    <w:rsid w:val="002D1237"/>
    <w:rsid w:val="002D1288"/>
    <w:rsid w:val="002D1A62"/>
    <w:rsid w:val="002D1B44"/>
    <w:rsid w:val="002D1C0D"/>
    <w:rsid w:val="002D2900"/>
    <w:rsid w:val="002D2CED"/>
    <w:rsid w:val="002D2FC6"/>
    <w:rsid w:val="002D3240"/>
    <w:rsid w:val="002D34E7"/>
    <w:rsid w:val="002D408F"/>
    <w:rsid w:val="002D40BD"/>
    <w:rsid w:val="002D4280"/>
    <w:rsid w:val="002D43CD"/>
    <w:rsid w:val="002D4944"/>
    <w:rsid w:val="002D4E0E"/>
    <w:rsid w:val="002D5252"/>
    <w:rsid w:val="002D5284"/>
    <w:rsid w:val="002D589A"/>
    <w:rsid w:val="002D5B82"/>
    <w:rsid w:val="002D5BED"/>
    <w:rsid w:val="002D5D70"/>
    <w:rsid w:val="002D6B03"/>
    <w:rsid w:val="002D6BE0"/>
    <w:rsid w:val="002D7C74"/>
    <w:rsid w:val="002E0331"/>
    <w:rsid w:val="002E1E84"/>
    <w:rsid w:val="002E2356"/>
    <w:rsid w:val="002E2889"/>
    <w:rsid w:val="002E2FD2"/>
    <w:rsid w:val="002E3119"/>
    <w:rsid w:val="002E3463"/>
    <w:rsid w:val="002E46E9"/>
    <w:rsid w:val="002E522F"/>
    <w:rsid w:val="002E5A1B"/>
    <w:rsid w:val="002E5CF2"/>
    <w:rsid w:val="002E6591"/>
    <w:rsid w:val="002E69D7"/>
    <w:rsid w:val="002E6E91"/>
    <w:rsid w:val="002E736B"/>
    <w:rsid w:val="002F0293"/>
    <w:rsid w:val="002F04D7"/>
    <w:rsid w:val="002F1079"/>
    <w:rsid w:val="002F11BF"/>
    <w:rsid w:val="002F1235"/>
    <w:rsid w:val="002F175D"/>
    <w:rsid w:val="002F1947"/>
    <w:rsid w:val="002F29C3"/>
    <w:rsid w:val="002F4083"/>
    <w:rsid w:val="002F4CE1"/>
    <w:rsid w:val="002F4E99"/>
    <w:rsid w:val="002F509C"/>
    <w:rsid w:val="002F50C7"/>
    <w:rsid w:val="002F51AC"/>
    <w:rsid w:val="002F5401"/>
    <w:rsid w:val="002F5514"/>
    <w:rsid w:val="002F59B9"/>
    <w:rsid w:val="002F5DEF"/>
    <w:rsid w:val="002F5E96"/>
    <w:rsid w:val="002F67DF"/>
    <w:rsid w:val="002F7808"/>
    <w:rsid w:val="002F78DE"/>
    <w:rsid w:val="002F7B4A"/>
    <w:rsid w:val="0030038C"/>
    <w:rsid w:val="0030053D"/>
    <w:rsid w:val="00300F22"/>
    <w:rsid w:val="00301133"/>
    <w:rsid w:val="003026A0"/>
    <w:rsid w:val="00303223"/>
    <w:rsid w:val="00303AE8"/>
    <w:rsid w:val="00303C08"/>
    <w:rsid w:val="00304441"/>
    <w:rsid w:val="00304A37"/>
    <w:rsid w:val="00306A54"/>
    <w:rsid w:val="00306E2C"/>
    <w:rsid w:val="00306F45"/>
    <w:rsid w:val="003070E9"/>
    <w:rsid w:val="00307624"/>
    <w:rsid w:val="00307BF3"/>
    <w:rsid w:val="0031040E"/>
    <w:rsid w:val="003107BB"/>
    <w:rsid w:val="00310ED4"/>
    <w:rsid w:val="0031104A"/>
    <w:rsid w:val="003122E4"/>
    <w:rsid w:val="00312301"/>
    <w:rsid w:val="0031248C"/>
    <w:rsid w:val="003128DD"/>
    <w:rsid w:val="00312BC1"/>
    <w:rsid w:val="00313904"/>
    <w:rsid w:val="0031407A"/>
    <w:rsid w:val="00314104"/>
    <w:rsid w:val="003142D0"/>
    <w:rsid w:val="0031445A"/>
    <w:rsid w:val="003146DB"/>
    <w:rsid w:val="00314764"/>
    <w:rsid w:val="0031488B"/>
    <w:rsid w:val="0031492A"/>
    <w:rsid w:val="00314FC8"/>
    <w:rsid w:val="003152C1"/>
    <w:rsid w:val="003153DB"/>
    <w:rsid w:val="0031566A"/>
    <w:rsid w:val="00315C90"/>
    <w:rsid w:val="0031635A"/>
    <w:rsid w:val="003164B3"/>
    <w:rsid w:val="00316C1A"/>
    <w:rsid w:val="00316E39"/>
    <w:rsid w:val="00316ED1"/>
    <w:rsid w:val="003178C0"/>
    <w:rsid w:val="00317E63"/>
    <w:rsid w:val="00320A40"/>
    <w:rsid w:val="00320C38"/>
    <w:rsid w:val="00320F62"/>
    <w:rsid w:val="0032104C"/>
    <w:rsid w:val="00321095"/>
    <w:rsid w:val="0032174C"/>
    <w:rsid w:val="00322398"/>
    <w:rsid w:val="00322A00"/>
    <w:rsid w:val="00322B58"/>
    <w:rsid w:val="00322E70"/>
    <w:rsid w:val="00323217"/>
    <w:rsid w:val="00323883"/>
    <w:rsid w:val="00323C73"/>
    <w:rsid w:val="00324B4D"/>
    <w:rsid w:val="003253EF"/>
    <w:rsid w:val="00325743"/>
    <w:rsid w:val="00326040"/>
    <w:rsid w:val="00326339"/>
    <w:rsid w:val="00326681"/>
    <w:rsid w:val="00326E40"/>
    <w:rsid w:val="00327764"/>
    <w:rsid w:val="00327F6B"/>
    <w:rsid w:val="003302B5"/>
    <w:rsid w:val="0033058A"/>
    <w:rsid w:val="003306F6"/>
    <w:rsid w:val="00330767"/>
    <w:rsid w:val="00331141"/>
    <w:rsid w:val="00331362"/>
    <w:rsid w:val="003317AE"/>
    <w:rsid w:val="003319B2"/>
    <w:rsid w:val="00331D10"/>
    <w:rsid w:val="00331DA3"/>
    <w:rsid w:val="003320CF"/>
    <w:rsid w:val="00332744"/>
    <w:rsid w:val="003328AB"/>
    <w:rsid w:val="00333204"/>
    <w:rsid w:val="00333BEB"/>
    <w:rsid w:val="00334726"/>
    <w:rsid w:val="00334A1E"/>
    <w:rsid w:val="00334C5A"/>
    <w:rsid w:val="003351B7"/>
    <w:rsid w:val="0033528B"/>
    <w:rsid w:val="00335A1F"/>
    <w:rsid w:val="00335B17"/>
    <w:rsid w:val="00335D22"/>
    <w:rsid w:val="00336026"/>
    <w:rsid w:val="003360A2"/>
    <w:rsid w:val="003360BF"/>
    <w:rsid w:val="0033640D"/>
    <w:rsid w:val="0033720D"/>
    <w:rsid w:val="00337647"/>
    <w:rsid w:val="00337AE1"/>
    <w:rsid w:val="00340242"/>
    <w:rsid w:val="00340F23"/>
    <w:rsid w:val="0034122B"/>
    <w:rsid w:val="00341C91"/>
    <w:rsid w:val="00341CA9"/>
    <w:rsid w:val="003423F4"/>
    <w:rsid w:val="003446CA"/>
    <w:rsid w:val="00344758"/>
    <w:rsid w:val="003451EA"/>
    <w:rsid w:val="003456A3"/>
    <w:rsid w:val="00345CC7"/>
    <w:rsid w:val="00346737"/>
    <w:rsid w:val="00347142"/>
    <w:rsid w:val="0034793B"/>
    <w:rsid w:val="00347AE9"/>
    <w:rsid w:val="00347E80"/>
    <w:rsid w:val="00347EA7"/>
    <w:rsid w:val="003507CB"/>
    <w:rsid w:val="003507FF"/>
    <w:rsid w:val="00350D1B"/>
    <w:rsid w:val="003511A5"/>
    <w:rsid w:val="003518A7"/>
    <w:rsid w:val="00352F2B"/>
    <w:rsid w:val="003534C0"/>
    <w:rsid w:val="00353DB2"/>
    <w:rsid w:val="00354CCD"/>
    <w:rsid w:val="00355580"/>
    <w:rsid w:val="003555E7"/>
    <w:rsid w:val="00355826"/>
    <w:rsid w:val="003558AE"/>
    <w:rsid w:val="003565A8"/>
    <w:rsid w:val="003566EA"/>
    <w:rsid w:val="00357F89"/>
    <w:rsid w:val="00360792"/>
    <w:rsid w:val="003609DB"/>
    <w:rsid w:val="003615A9"/>
    <w:rsid w:val="00362110"/>
    <w:rsid w:val="00362291"/>
    <w:rsid w:val="003622FA"/>
    <w:rsid w:val="00362519"/>
    <w:rsid w:val="00362600"/>
    <w:rsid w:val="00362642"/>
    <w:rsid w:val="00362937"/>
    <w:rsid w:val="003630EB"/>
    <w:rsid w:val="003634C8"/>
    <w:rsid w:val="00363C6A"/>
    <w:rsid w:val="00364A1D"/>
    <w:rsid w:val="00364BEB"/>
    <w:rsid w:val="00364C1E"/>
    <w:rsid w:val="00364CE3"/>
    <w:rsid w:val="00364ED5"/>
    <w:rsid w:val="00365B2C"/>
    <w:rsid w:val="003660AA"/>
    <w:rsid w:val="0036611F"/>
    <w:rsid w:val="003663D3"/>
    <w:rsid w:val="00366AA8"/>
    <w:rsid w:val="003671C9"/>
    <w:rsid w:val="00370E79"/>
    <w:rsid w:val="003712C8"/>
    <w:rsid w:val="0037166D"/>
    <w:rsid w:val="003717F8"/>
    <w:rsid w:val="0037245F"/>
    <w:rsid w:val="003724A9"/>
    <w:rsid w:val="00372C79"/>
    <w:rsid w:val="003732F7"/>
    <w:rsid w:val="0037457D"/>
    <w:rsid w:val="00374661"/>
    <w:rsid w:val="00374C6F"/>
    <w:rsid w:val="0037566D"/>
    <w:rsid w:val="0037623C"/>
    <w:rsid w:val="00376848"/>
    <w:rsid w:val="0037691C"/>
    <w:rsid w:val="0038165D"/>
    <w:rsid w:val="00381DD3"/>
    <w:rsid w:val="00381EB6"/>
    <w:rsid w:val="003829DD"/>
    <w:rsid w:val="00382AEE"/>
    <w:rsid w:val="00382E92"/>
    <w:rsid w:val="003845D1"/>
    <w:rsid w:val="003848BC"/>
    <w:rsid w:val="00384A7A"/>
    <w:rsid w:val="00384D48"/>
    <w:rsid w:val="00385218"/>
    <w:rsid w:val="00385609"/>
    <w:rsid w:val="00385823"/>
    <w:rsid w:val="00385E4E"/>
    <w:rsid w:val="00386FF6"/>
    <w:rsid w:val="0038730E"/>
    <w:rsid w:val="00387B63"/>
    <w:rsid w:val="003900F8"/>
    <w:rsid w:val="0039044C"/>
    <w:rsid w:val="00390543"/>
    <w:rsid w:val="00390B54"/>
    <w:rsid w:val="003918DB"/>
    <w:rsid w:val="003922B8"/>
    <w:rsid w:val="00392408"/>
    <w:rsid w:val="00392D37"/>
    <w:rsid w:val="00393021"/>
    <w:rsid w:val="00394240"/>
    <w:rsid w:val="00394F03"/>
    <w:rsid w:val="0039540B"/>
    <w:rsid w:val="00395AD1"/>
    <w:rsid w:val="00395F37"/>
    <w:rsid w:val="003966B9"/>
    <w:rsid w:val="00396730"/>
    <w:rsid w:val="0039679C"/>
    <w:rsid w:val="00396DCB"/>
    <w:rsid w:val="00396F82"/>
    <w:rsid w:val="00397499"/>
    <w:rsid w:val="00397636"/>
    <w:rsid w:val="00397659"/>
    <w:rsid w:val="003977D7"/>
    <w:rsid w:val="003A00F6"/>
    <w:rsid w:val="003A014B"/>
    <w:rsid w:val="003A04B9"/>
    <w:rsid w:val="003A0824"/>
    <w:rsid w:val="003A0D50"/>
    <w:rsid w:val="003A0F22"/>
    <w:rsid w:val="003A168E"/>
    <w:rsid w:val="003A1DAD"/>
    <w:rsid w:val="003A1EDD"/>
    <w:rsid w:val="003A1F1D"/>
    <w:rsid w:val="003A245D"/>
    <w:rsid w:val="003A338E"/>
    <w:rsid w:val="003A3B04"/>
    <w:rsid w:val="003A3C7A"/>
    <w:rsid w:val="003A411D"/>
    <w:rsid w:val="003A48B7"/>
    <w:rsid w:val="003A49A6"/>
    <w:rsid w:val="003A4D8F"/>
    <w:rsid w:val="003A5705"/>
    <w:rsid w:val="003A59D8"/>
    <w:rsid w:val="003A5BA2"/>
    <w:rsid w:val="003A63AE"/>
    <w:rsid w:val="003A6FBC"/>
    <w:rsid w:val="003B0131"/>
    <w:rsid w:val="003B071E"/>
    <w:rsid w:val="003B09C6"/>
    <w:rsid w:val="003B0C6E"/>
    <w:rsid w:val="003B0DA3"/>
    <w:rsid w:val="003B1994"/>
    <w:rsid w:val="003B1DE1"/>
    <w:rsid w:val="003B23EA"/>
    <w:rsid w:val="003B3478"/>
    <w:rsid w:val="003B383B"/>
    <w:rsid w:val="003B3AC3"/>
    <w:rsid w:val="003B400F"/>
    <w:rsid w:val="003B4FDF"/>
    <w:rsid w:val="003B5097"/>
    <w:rsid w:val="003B520E"/>
    <w:rsid w:val="003B5ABE"/>
    <w:rsid w:val="003B5F1E"/>
    <w:rsid w:val="003B6417"/>
    <w:rsid w:val="003B667B"/>
    <w:rsid w:val="003B6916"/>
    <w:rsid w:val="003B6BB1"/>
    <w:rsid w:val="003B6C51"/>
    <w:rsid w:val="003B6EB5"/>
    <w:rsid w:val="003B72DC"/>
    <w:rsid w:val="003B7451"/>
    <w:rsid w:val="003B7917"/>
    <w:rsid w:val="003B79F6"/>
    <w:rsid w:val="003C0362"/>
    <w:rsid w:val="003C084E"/>
    <w:rsid w:val="003C0866"/>
    <w:rsid w:val="003C0A7D"/>
    <w:rsid w:val="003C0D78"/>
    <w:rsid w:val="003C13E1"/>
    <w:rsid w:val="003C1569"/>
    <w:rsid w:val="003C344C"/>
    <w:rsid w:val="003C4FBE"/>
    <w:rsid w:val="003C64D5"/>
    <w:rsid w:val="003C68B4"/>
    <w:rsid w:val="003C7D2E"/>
    <w:rsid w:val="003C7F71"/>
    <w:rsid w:val="003D0AF8"/>
    <w:rsid w:val="003D0C7B"/>
    <w:rsid w:val="003D0D82"/>
    <w:rsid w:val="003D1D78"/>
    <w:rsid w:val="003D27BB"/>
    <w:rsid w:val="003D2AE0"/>
    <w:rsid w:val="003D2B9B"/>
    <w:rsid w:val="003D4DDF"/>
    <w:rsid w:val="003D5499"/>
    <w:rsid w:val="003D56D1"/>
    <w:rsid w:val="003D5A60"/>
    <w:rsid w:val="003D63BD"/>
    <w:rsid w:val="003D7720"/>
    <w:rsid w:val="003D7B9B"/>
    <w:rsid w:val="003D7BF3"/>
    <w:rsid w:val="003E00E9"/>
    <w:rsid w:val="003E0248"/>
    <w:rsid w:val="003E05A1"/>
    <w:rsid w:val="003E074C"/>
    <w:rsid w:val="003E08F3"/>
    <w:rsid w:val="003E0A8B"/>
    <w:rsid w:val="003E0FD5"/>
    <w:rsid w:val="003E1C19"/>
    <w:rsid w:val="003E1FB7"/>
    <w:rsid w:val="003E1FD0"/>
    <w:rsid w:val="003E30E5"/>
    <w:rsid w:val="003E3446"/>
    <w:rsid w:val="003E52DB"/>
    <w:rsid w:val="003E5733"/>
    <w:rsid w:val="003E5C3B"/>
    <w:rsid w:val="003E5CDC"/>
    <w:rsid w:val="003E5DB6"/>
    <w:rsid w:val="003E5DEF"/>
    <w:rsid w:val="003E61C9"/>
    <w:rsid w:val="003E645A"/>
    <w:rsid w:val="003E65F1"/>
    <w:rsid w:val="003E7277"/>
    <w:rsid w:val="003E77B3"/>
    <w:rsid w:val="003F0227"/>
    <w:rsid w:val="003F09CE"/>
    <w:rsid w:val="003F12D4"/>
    <w:rsid w:val="003F13ED"/>
    <w:rsid w:val="003F17DD"/>
    <w:rsid w:val="003F19E1"/>
    <w:rsid w:val="003F1B7C"/>
    <w:rsid w:val="003F2003"/>
    <w:rsid w:val="003F2522"/>
    <w:rsid w:val="003F3745"/>
    <w:rsid w:val="003F3C01"/>
    <w:rsid w:val="003F4008"/>
    <w:rsid w:val="003F4701"/>
    <w:rsid w:val="003F48A7"/>
    <w:rsid w:val="003F4C55"/>
    <w:rsid w:val="003F4CFB"/>
    <w:rsid w:val="003F4EE5"/>
    <w:rsid w:val="003F53A8"/>
    <w:rsid w:val="003F5B45"/>
    <w:rsid w:val="003F5F54"/>
    <w:rsid w:val="003F6049"/>
    <w:rsid w:val="003F61FC"/>
    <w:rsid w:val="003F6408"/>
    <w:rsid w:val="004007A8"/>
    <w:rsid w:val="004007F7"/>
    <w:rsid w:val="0040083F"/>
    <w:rsid w:val="00400A9F"/>
    <w:rsid w:val="00400FD7"/>
    <w:rsid w:val="0040145D"/>
    <w:rsid w:val="00401A45"/>
    <w:rsid w:val="00401D7C"/>
    <w:rsid w:val="004022F6"/>
    <w:rsid w:val="004024D2"/>
    <w:rsid w:val="0040293C"/>
    <w:rsid w:val="00403458"/>
    <w:rsid w:val="004035F1"/>
    <w:rsid w:val="004037C5"/>
    <w:rsid w:val="004042CB"/>
    <w:rsid w:val="00404528"/>
    <w:rsid w:val="0040456D"/>
    <w:rsid w:val="0040497E"/>
    <w:rsid w:val="00404E7B"/>
    <w:rsid w:val="00405188"/>
    <w:rsid w:val="00405586"/>
    <w:rsid w:val="0040584B"/>
    <w:rsid w:val="00405FEC"/>
    <w:rsid w:val="00406407"/>
    <w:rsid w:val="00406DBC"/>
    <w:rsid w:val="00406E45"/>
    <w:rsid w:val="004076DE"/>
    <w:rsid w:val="00407B99"/>
    <w:rsid w:val="00410235"/>
    <w:rsid w:val="00410B75"/>
    <w:rsid w:val="00410DEE"/>
    <w:rsid w:val="00411708"/>
    <w:rsid w:val="0041214B"/>
    <w:rsid w:val="00412374"/>
    <w:rsid w:val="00412625"/>
    <w:rsid w:val="00412967"/>
    <w:rsid w:val="00412FE9"/>
    <w:rsid w:val="004139FF"/>
    <w:rsid w:val="00413BCB"/>
    <w:rsid w:val="0041413D"/>
    <w:rsid w:val="00414807"/>
    <w:rsid w:val="00414979"/>
    <w:rsid w:val="00415DE8"/>
    <w:rsid w:val="00416FC8"/>
    <w:rsid w:val="0041716D"/>
    <w:rsid w:val="00417A17"/>
    <w:rsid w:val="00417A53"/>
    <w:rsid w:val="004202B1"/>
    <w:rsid w:val="00420AEA"/>
    <w:rsid w:val="00420E25"/>
    <w:rsid w:val="00420EAE"/>
    <w:rsid w:val="00420EEE"/>
    <w:rsid w:val="00421380"/>
    <w:rsid w:val="00421A2A"/>
    <w:rsid w:val="00421AA9"/>
    <w:rsid w:val="00421B23"/>
    <w:rsid w:val="00422417"/>
    <w:rsid w:val="004225BC"/>
    <w:rsid w:val="0042338C"/>
    <w:rsid w:val="00423698"/>
    <w:rsid w:val="00423AD4"/>
    <w:rsid w:val="00423B53"/>
    <w:rsid w:val="00423E98"/>
    <w:rsid w:val="00424233"/>
    <w:rsid w:val="004259D2"/>
    <w:rsid w:val="00425BFE"/>
    <w:rsid w:val="00426B1F"/>
    <w:rsid w:val="00426E95"/>
    <w:rsid w:val="0042726D"/>
    <w:rsid w:val="004277AB"/>
    <w:rsid w:val="00427D99"/>
    <w:rsid w:val="00427FFC"/>
    <w:rsid w:val="00430844"/>
    <w:rsid w:val="004310DE"/>
    <w:rsid w:val="00431358"/>
    <w:rsid w:val="00431B11"/>
    <w:rsid w:val="00431E43"/>
    <w:rsid w:val="0043240B"/>
    <w:rsid w:val="00432A8C"/>
    <w:rsid w:val="0043316D"/>
    <w:rsid w:val="0043468A"/>
    <w:rsid w:val="00434791"/>
    <w:rsid w:val="00434945"/>
    <w:rsid w:val="00435065"/>
    <w:rsid w:val="0043517E"/>
    <w:rsid w:val="004356CC"/>
    <w:rsid w:val="004356DD"/>
    <w:rsid w:val="00435D52"/>
    <w:rsid w:val="00435E2A"/>
    <w:rsid w:val="0043660B"/>
    <w:rsid w:val="004367F4"/>
    <w:rsid w:val="0043722E"/>
    <w:rsid w:val="00437243"/>
    <w:rsid w:val="00437AB8"/>
    <w:rsid w:val="00437BC3"/>
    <w:rsid w:val="0044070B"/>
    <w:rsid w:val="004416BC"/>
    <w:rsid w:val="0044326B"/>
    <w:rsid w:val="00443FB9"/>
    <w:rsid w:val="004440A5"/>
    <w:rsid w:val="00444178"/>
    <w:rsid w:val="00445CB5"/>
    <w:rsid w:val="00445E25"/>
    <w:rsid w:val="00446798"/>
    <w:rsid w:val="00446A9A"/>
    <w:rsid w:val="004470A2"/>
    <w:rsid w:val="004503EA"/>
    <w:rsid w:val="00450E16"/>
    <w:rsid w:val="004511F2"/>
    <w:rsid w:val="004514BE"/>
    <w:rsid w:val="00451F7A"/>
    <w:rsid w:val="00452409"/>
    <w:rsid w:val="00452726"/>
    <w:rsid w:val="00452A62"/>
    <w:rsid w:val="00452E7A"/>
    <w:rsid w:val="004555E4"/>
    <w:rsid w:val="004558E2"/>
    <w:rsid w:val="00455984"/>
    <w:rsid w:val="0045620B"/>
    <w:rsid w:val="004563C3"/>
    <w:rsid w:val="00456942"/>
    <w:rsid w:val="004570C8"/>
    <w:rsid w:val="004571AB"/>
    <w:rsid w:val="00457BC5"/>
    <w:rsid w:val="004609F6"/>
    <w:rsid w:val="00460BF4"/>
    <w:rsid w:val="00460EE0"/>
    <w:rsid w:val="00461253"/>
    <w:rsid w:val="004617B0"/>
    <w:rsid w:val="00461DAA"/>
    <w:rsid w:val="00461F94"/>
    <w:rsid w:val="00462361"/>
    <w:rsid w:val="00462681"/>
    <w:rsid w:val="00462997"/>
    <w:rsid w:val="00462CF3"/>
    <w:rsid w:val="00462F15"/>
    <w:rsid w:val="004631A4"/>
    <w:rsid w:val="00463974"/>
    <w:rsid w:val="004639AA"/>
    <w:rsid w:val="00463D48"/>
    <w:rsid w:val="00464F01"/>
    <w:rsid w:val="00467922"/>
    <w:rsid w:val="00467A32"/>
    <w:rsid w:val="00467C7A"/>
    <w:rsid w:val="00467D89"/>
    <w:rsid w:val="00467F2E"/>
    <w:rsid w:val="00467FB6"/>
    <w:rsid w:val="0047084F"/>
    <w:rsid w:val="00470AD8"/>
    <w:rsid w:val="00470E19"/>
    <w:rsid w:val="004712FB"/>
    <w:rsid w:val="00471BB7"/>
    <w:rsid w:val="0047277B"/>
    <w:rsid w:val="00472EFF"/>
    <w:rsid w:val="00473498"/>
    <w:rsid w:val="00473618"/>
    <w:rsid w:val="00473A7A"/>
    <w:rsid w:val="00473D0D"/>
    <w:rsid w:val="00473F4F"/>
    <w:rsid w:val="00474063"/>
    <w:rsid w:val="00474A48"/>
    <w:rsid w:val="0047500A"/>
    <w:rsid w:val="00475499"/>
    <w:rsid w:val="00475810"/>
    <w:rsid w:val="00476422"/>
    <w:rsid w:val="00476527"/>
    <w:rsid w:val="00476793"/>
    <w:rsid w:val="00477237"/>
    <w:rsid w:val="00477300"/>
    <w:rsid w:val="00477ACF"/>
    <w:rsid w:val="00477B0D"/>
    <w:rsid w:val="00477B5E"/>
    <w:rsid w:val="00480958"/>
    <w:rsid w:val="00480A5C"/>
    <w:rsid w:val="00481306"/>
    <w:rsid w:val="00481B2A"/>
    <w:rsid w:val="00482091"/>
    <w:rsid w:val="0048215B"/>
    <w:rsid w:val="00482797"/>
    <w:rsid w:val="00482D46"/>
    <w:rsid w:val="00482D7E"/>
    <w:rsid w:val="0048375E"/>
    <w:rsid w:val="00483B7E"/>
    <w:rsid w:val="0048414D"/>
    <w:rsid w:val="00484508"/>
    <w:rsid w:val="00484536"/>
    <w:rsid w:val="00484898"/>
    <w:rsid w:val="00485316"/>
    <w:rsid w:val="00485390"/>
    <w:rsid w:val="00485A53"/>
    <w:rsid w:val="004861DD"/>
    <w:rsid w:val="00486C63"/>
    <w:rsid w:val="00486E7E"/>
    <w:rsid w:val="00487B54"/>
    <w:rsid w:val="0049014A"/>
    <w:rsid w:val="004902D2"/>
    <w:rsid w:val="00490403"/>
    <w:rsid w:val="00490A6D"/>
    <w:rsid w:val="00490C61"/>
    <w:rsid w:val="00490C71"/>
    <w:rsid w:val="004926A4"/>
    <w:rsid w:val="00492732"/>
    <w:rsid w:val="00492B4F"/>
    <w:rsid w:val="00493CB8"/>
    <w:rsid w:val="00493F70"/>
    <w:rsid w:val="004946B2"/>
    <w:rsid w:val="004946DF"/>
    <w:rsid w:val="00494AAE"/>
    <w:rsid w:val="004952AA"/>
    <w:rsid w:val="00495419"/>
    <w:rsid w:val="004959FB"/>
    <w:rsid w:val="00495CB2"/>
    <w:rsid w:val="0049606A"/>
    <w:rsid w:val="0049667B"/>
    <w:rsid w:val="00496880"/>
    <w:rsid w:val="004969F6"/>
    <w:rsid w:val="00497D45"/>
    <w:rsid w:val="004A0B5F"/>
    <w:rsid w:val="004A115A"/>
    <w:rsid w:val="004A1381"/>
    <w:rsid w:val="004A187B"/>
    <w:rsid w:val="004A1F06"/>
    <w:rsid w:val="004A22EB"/>
    <w:rsid w:val="004A24A5"/>
    <w:rsid w:val="004A261F"/>
    <w:rsid w:val="004A2820"/>
    <w:rsid w:val="004A2904"/>
    <w:rsid w:val="004A2C0C"/>
    <w:rsid w:val="004A2D3C"/>
    <w:rsid w:val="004A2DED"/>
    <w:rsid w:val="004A35CE"/>
    <w:rsid w:val="004A36D0"/>
    <w:rsid w:val="004A3BBA"/>
    <w:rsid w:val="004A501B"/>
    <w:rsid w:val="004A5F6C"/>
    <w:rsid w:val="004A6482"/>
    <w:rsid w:val="004A6716"/>
    <w:rsid w:val="004A681A"/>
    <w:rsid w:val="004A6B1C"/>
    <w:rsid w:val="004A7AE5"/>
    <w:rsid w:val="004B04C4"/>
    <w:rsid w:val="004B0577"/>
    <w:rsid w:val="004B05C5"/>
    <w:rsid w:val="004B0DFB"/>
    <w:rsid w:val="004B126B"/>
    <w:rsid w:val="004B1830"/>
    <w:rsid w:val="004B1A55"/>
    <w:rsid w:val="004B1B2A"/>
    <w:rsid w:val="004B1B6C"/>
    <w:rsid w:val="004B2180"/>
    <w:rsid w:val="004B23C9"/>
    <w:rsid w:val="004B278F"/>
    <w:rsid w:val="004B2E6F"/>
    <w:rsid w:val="004B2FE2"/>
    <w:rsid w:val="004B3057"/>
    <w:rsid w:val="004B3121"/>
    <w:rsid w:val="004B33F6"/>
    <w:rsid w:val="004B395D"/>
    <w:rsid w:val="004B3FA1"/>
    <w:rsid w:val="004B4512"/>
    <w:rsid w:val="004B4AB1"/>
    <w:rsid w:val="004B560E"/>
    <w:rsid w:val="004B56BF"/>
    <w:rsid w:val="004B733A"/>
    <w:rsid w:val="004B7A5C"/>
    <w:rsid w:val="004B7C5A"/>
    <w:rsid w:val="004B7DBE"/>
    <w:rsid w:val="004B7FBE"/>
    <w:rsid w:val="004C0FA7"/>
    <w:rsid w:val="004C1026"/>
    <w:rsid w:val="004C1375"/>
    <w:rsid w:val="004C2529"/>
    <w:rsid w:val="004C29FD"/>
    <w:rsid w:val="004C2CAA"/>
    <w:rsid w:val="004C2FF3"/>
    <w:rsid w:val="004C3194"/>
    <w:rsid w:val="004C37B0"/>
    <w:rsid w:val="004C3878"/>
    <w:rsid w:val="004C3ED3"/>
    <w:rsid w:val="004C514B"/>
    <w:rsid w:val="004C5329"/>
    <w:rsid w:val="004C5AA7"/>
    <w:rsid w:val="004C6235"/>
    <w:rsid w:val="004C6CDF"/>
    <w:rsid w:val="004C726E"/>
    <w:rsid w:val="004C73B1"/>
    <w:rsid w:val="004C7412"/>
    <w:rsid w:val="004C7673"/>
    <w:rsid w:val="004C76E8"/>
    <w:rsid w:val="004D04BF"/>
    <w:rsid w:val="004D0B2F"/>
    <w:rsid w:val="004D101C"/>
    <w:rsid w:val="004D1391"/>
    <w:rsid w:val="004D1E72"/>
    <w:rsid w:val="004D204B"/>
    <w:rsid w:val="004D2387"/>
    <w:rsid w:val="004D242E"/>
    <w:rsid w:val="004D24FC"/>
    <w:rsid w:val="004D28E8"/>
    <w:rsid w:val="004D347C"/>
    <w:rsid w:val="004D46D7"/>
    <w:rsid w:val="004D4924"/>
    <w:rsid w:val="004D4AF6"/>
    <w:rsid w:val="004D4C2F"/>
    <w:rsid w:val="004D5D79"/>
    <w:rsid w:val="004D6652"/>
    <w:rsid w:val="004D6FDD"/>
    <w:rsid w:val="004D7051"/>
    <w:rsid w:val="004E0CCF"/>
    <w:rsid w:val="004E0DFF"/>
    <w:rsid w:val="004E0E42"/>
    <w:rsid w:val="004E0EE9"/>
    <w:rsid w:val="004E0FE1"/>
    <w:rsid w:val="004E19E3"/>
    <w:rsid w:val="004E1BB6"/>
    <w:rsid w:val="004E1CC4"/>
    <w:rsid w:val="004E21A2"/>
    <w:rsid w:val="004E27ED"/>
    <w:rsid w:val="004E27F3"/>
    <w:rsid w:val="004E2E18"/>
    <w:rsid w:val="004E3390"/>
    <w:rsid w:val="004E37DC"/>
    <w:rsid w:val="004E3A02"/>
    <w:rsid w:val="004E41FD"/>
    <w:rsid w:val="004E6161"/>
    <w:rsid w:val="004E6172"/>
    <w:rsid w:val="004E65E5"/>
    <w:rsid w:val="004E66EA"/>
    <w:rsid w:val="004E68BD"/>
    <w:rsid w:val="004E694B"/>
    <w:rsid w:val="004E6A06"/>
    <w:rsid w:val="004E7583"/>
    <w:rsid w:val="004E78AE"/>
    <w:rsid w:val="004E7AB1"/>
    <w:rsid w:val="004E7E96"/>
    <w:rsid w:val="004F0821"/>
    <w:rsid w:val="004F1C7C"/>
    <w:rsid w:val="004F1E07"/>
    <w:rsid w:val="004F1E5F"/>
    <w:rsid w:val="004F2307"/>
    <w:rsid w:val="004F3222"/>
    <w:rsid w:val="004F38B1"/>
    <w:rsid w:val="004F3BDF"/>
    <w:rsid w:val="004F3F6C"/>
    <w:rsid w:val="004F5320"/>
    <w:rsid w:val="004F58CF"/>
    <w:rsid w:val="004F5A5B"/>
    <w:rsid w:val="004F5B28"/>
    <w:rsid w:val="004F6995"/>
    <w:rsid w:val="004F6A47"/>
    <w:rsid w:val="004F6D04"/>
    <w:rsid w:val="004F6FFC"/>
    <w:rsid w:val="004F7040"/>
    <w:rsid w:val="004F7248"/>
    <w:rsid w:val="004F733D"/>
    <w:rsid w:val="004F7DFC"/>
    <w:rsid w:val="00500FFB"/>
    <w:rsid w:val="00501BC5"/>
    <w:rsid w:val="00502496"/>
    <w:rsid w:val="005025EC"/>
    <w:rsid w:val="00503683"/>
    <w:rsid w:val="00503A04"/>
    <w:rsid w:val="00503FFA"/>
    <w:rsid w:val="00504032"/>
    <w:rsid w:val="00504154"/>
    <w:rsid w:val="005042A2"/>
    <w:rsid w:val="005047B9"/>
    <w:rsid w:val="00504E24"/>
    <w:rsid w:val="0050510F"/>
    <w:rsid w:val="00505193"/>
    <w:rsid w:val="005052D3"/>
    <w:rsid w:val="0050532C"/>
    <w:rsid w:val="00506225"/>
    <w:rsid w:val="00506638"/>
    <w:rsid w:val="00507004"/>
    <w:rsid w:val="005070F0"/>
    <w:rsid w:val="0050732A"/>
    <w:rsid w:val="00507701"/>
    <w:rsid w:val="00510154"/>
    <w:rsid w:val="00510390"/>
    <w:rsid w:val="00510393"/>
    <w:rsid w:val="00510B26"/>
    <w:rsid w:val="00510EA2"/>
    <w:rsid w:val="0051164C"/>
    <w:rsid w:val="00511653"/>
    <w:rsid w:val="00511FE4"/>
    <w:rsid w:val="005123F0"/>
    <w:rsid w:val="00512515"/>
    <w:rsid w:val="00512557"/>
    <w:rsid w:val="0051285C"/>
    <w:rsid w:val="00512F4B"/>
    <w:rsid w:val="00512F98"/>
    <w:rsid w:val="005131BF"/>
    <w:rsid w:val="00513540"/>
    <w:rsid w:val="00513941"/>
    <w:rsid w:val="00513DC2"/>
    <w:rsid w:val="00513DDB"/>
    <w:rsid w:val="005145C8"/>
    <w:rsid w:val="005154EF"/>
    <w:rsid w:val="00515A00"/>
    <w:rsid w:val="00515FF5"/>
    <w:rsid w:val="0051605B"/>
    <w:rsid w:val="005161AE"/>
    <w:rsid w:val="00516504"/>
    <w:rsid w:val="005165AE"/>
    <w:rsid w:val="00516707"/>
    <w:rsid w:val="005167D2"/>
    <w:rsid w:val="00516826"/>
    <w:rsid w:val="00516B56"/>
    <w:rsid w:val="00516E9C"/>
    <w:rsid w:val="00517680"/>
    <w:rsid w:val="0051779B"/>
    <w:rsid w:val="00517BF5"/>
    <w:rsid w:val="00517F5A"/>
    <w:rsid w:val="005210FB"/>
    <w:rsid w:val="00521B72"/>
    <w:rsid w:val="00523609"/>
    <w:rsid w:val="00524C84"/>
    <w:rsid w:val="00524DC0"/>
    <w:rsid w:val="0052525E"/>
    <w:rsid w:val="00525B58"/>
    <w:rsid w:val="00526BE6"/>
    <w:rsid w:val="00527AD4"/>
    <w:rsid w:val="005304B7"/>
    <w:rsid w:val="0053051D"/>
    <w:rsid w:val="00530684"/>
    <w:rsid w:val="00530995"/>
    <w:rsid w:val="0053109F"/>
    <w:rsid w:val="005312CA"/>
    <w:rsid w:val="005315DE"/>
    <w:rsid w:val="00531AEB"/>
    <w:rsid w:val="005325AB"/>
    <w:rsid w:val="005328B4"/>
    <w:rsid w:val="00532A06"/>
    <w:rsid w:val="00532E0C"/>
    <w:rsid w:val="00533755"/>
    <w:rsid w:val="005337AD"/>
    <w:rsid w:val="00533D91"/>
    <w:rsid w:val="00533EA5"/>
    <w:rsid w:val="005356D6"/>
    <w:rsid w:val="005357FB"/>
    <w:rsid w:val="005358A4"/>
    <w:rsid w:val="00536091"/>
    <w:rsid w:val="0053615D"/>
    <w:rsid w:val="00536240"/>
    <w:rsid w:val="005365E9"/>
    <w:rsid w:val="005366EA"/>
    <w:rsid w:val="00536743"/>
    <w:rsid w:val="0053682B"/>
    <w:rsid w:val="00536AC1"/>
    <w:rsid w:val="00536C8F"/>
    <w:rsid w:val="00536DC4"/>
    <w:rsid w:val="0053760E"/>
    <w:rsid w:val="0054014B"/>
    <w:rsid w:val="005408AC"/>
    <w:rsid w:val="00541553"/>
    <w:rsid w:val="00541826"/>
    <w:rsid w:val="00541988"/>
    <w:rsid w:val="00541C68"/>
    <w:rsid w:val="005421D2"/>
    <w:rsid w:val="005425C9"/>
    <w:rsid w:val="00542F86"/>
    <w:rsid w:val="005436B4"/>
    <w:rsid w:val="00543D8D"/>
    <w:rsid w:val="00543F0A"/>
    <w:rsid w:val="005455DE"/>
    <w:rsid w:val="005456CD"/>
    <w:rsid w:val="00545784"/>
    <w:rsid w:val="005465C3"/>
    <w:rsid w:val="00547699"/>
    <w:rsid w:val="00547DB9"/>
    <w:rsid w:val="00547F56"/>
    <w:rsid w:val="005501A5"/>
    <w:rsid w:val="00550449"/>
    <w:rsid w:val="0055069A"/>
    <w:rsid w:val="00550E06"/>
    <w:rsid w:val="00551AEC"/>
    <w:rsid w:val="00551F02"/>
    <w:rsid w:val="00552361"/>
    <w:rsid w:val="005528A7"/>
    <w:rsid w:val="00552CFC"/>
    <w:rsid w:val="005530C1"/>
    <w:rsid w:val="00554137"/>
    <w:rsid w:val="0055475A"/>
    <w:rsid w:val="00554AEE"/>
    <w:rsid w:val="00555917"/>
    <w:rsid w:val="00555C82"/>
    <w:rsid w:val="00556375"/>
    <w:rsid w:val="0055692A"/>
    <w:rsid w:val="00556B2C"/>
    <w:rsid w:val="00556D8D"/>
    <w:rsid w:val="00556DA9"/>
    <w:rsid w:val="00557674"/>
    <w:rsid w:val="00557A68"/>
    <w:rsid w:val="00557BEE"/>
    <w:rsid w:val="00557FEF"/>
    <w:rsid w:val="00560207"/>
    <w:rsid w:val="005605F7"/>
    <w:rsid w:val="00560961"/>
    <w:rsid w:val="00560D44"/>
    <w:rsid w:val="00561019"/>
    <w:rsid w:val="005610EE"/>
    <w:rsid w:val="00562732"/>
    <w:rsid w:val="005631C1"/>
    <w:rsid w:val="00563502"/>
    <w:rsid w:val="00563D59"/>
    <w:rsid w:val="00564208"/>
    <w:rsid w:val="0056499D"/>
    <w:rsid w:val="005649CB"/>
    <w:rsid w:val="00565222"/>
    <w:rsid w:val="005656DA"/>
    <w:rsid w:val="00565883"/>
    <w:rsid w:val="00565AC3"/>
    <w:rsid w:val="00566A84"/>
    <w:rsid w:val="00567646"/>
    <w:rsid w:val="0056791D"/>
    <w:rsid w:val="00570190"/>
    <w:rsid w:val="0057031E"/>
    <w:rsid w:val="00570C99"/>
    <w:rsid w:val="00571115"/>
    <w:rsid w:val="0057187F"/>
    <w:rsid w:val="0057188B"/>
    <w:rsid w:val="00571CEB"/>
    <w:rsid w:val="00571F6D"/>
    <w:rsid w:val="005724A1"/>
    <w:rsid w:val="00573376"/>
    <w:rsid w:val="0057346E"/>
    <w:rsid w:val="00573499"/>
    <w:rsid w:val="005739A3"/>
    <w:rsid w:val="00573B19"/>
    <w:rsid w:val="00574A4D"/>
    <w:rsid w:val="005753E6"/>
    <w:rsid w:val="00575E2B"/>
    <w:rsid w:val="00576181"/>
    <w:rsid w:val="0057618A"/>
    <w:rsid w:val="005764B4"/>
    <w:rsid w:val="005768C6"/>
    <w:rsid w:val="00577D1E"/>
    <w:rsid w:val="0058089A"/>
    <w:rsid w:val="00580AD2"/>
    <w:rsid w:val="00580E49"/>
    <w:rsid w:val="0058102C"/>
    <w:rsid w:val="005818AF"/>
    <w:rsid w:val="0058217A"/>
    <w:rsid w:val="005823A6"/>
    <w:rsid w:val="00582610"/>
    <w:rsid w:val="005829D3"/>
    <w:rsid w:val="00583231"/>
    <w:rsid w:val="005835C2"/>
    <w:rsid w:val="00583754"/>
    <w:rsid w:val="00583A65"/>
    <w:rsid w:val="00583B56"/>
    <w:rsid w:val="00583E0A"/>
    <w:rsid w:val="00584BAC"/>
    <w:rsid w:val="005860CA"/>
    <w:rsid w:val="00586AA9"/>
    <w:rsid w:val="00586B45"/>
    <w:rsid w:val="0058754A"/>
    <w:rsid w:val="00590061"/>
    <w:rsid w:val="00590DB4"/>
    <w:rsid w:val="005910F6"/>
    <w:rsid w:val="00591776"/>
    <w:rsid w:val="00591951"/>
    <w:rsid w:val="005919CF"/>
    <w:rsid w:val="00591AD8"/>
    <w:rsid w:val="00591FD2"/>
    <w:rsid w:val="005921C9"/>
    <w:rsid w:val="00592D1C"/>
    <w:rsid w:val="00592D29"/>
    <w:rsid w:val="00593466"/>
    <w:rsid w:val="005936D2"/>
    <w:rsid w:val="00593B18"/>
    <w:rsid w:val="00593C18"/>
    <w:rsid w:val="00593CC1"/>
    <w:rsid w:val="00593E3B"/>
    <w:rsid w:val="005940C3"/>
    <w:rsid w:val="00594377"/>
    <w:rsid w:val="00594678"/>
    <w:rsid w:val="00594842"/>
    <w:rsid w:val="00594DB7"/>
    <w:rsid w:val="00595101"/>
    <w:rsid w:val="005951E4"/>
    <w:rsid w:val="00595B2B"/>
    <w:rsid w:val="0059625F"/>
    <w:rsid w:val="00596D50"/>
    <w:rsid w:val="005971F7"/>
    <w:rsid w:val="0059738D"/>
    <w:rsid w:val="005974E6"/>
    <w:rsid w:val="00597CAA"/>
    <w:rsid w:val="005A0628"/>
    <w:rsid w:val="005A06EC"/>
    <w:rsid w:val="005A0964"/>
    <w:rsid w:val="005A0B25"/>
    <w:rsid w:val="005A0D47"/>
    <w:rsid w:val="005A1621"/>
    <w:rsid w:val="005A218B"/>
    <w:rsid w:val="005A2AF2"/>
    <w:rsid w:val="005A2F77"/>
    <w:rsid w:val="005A3785"/>
    <w:rsid w:val="005A4729"/>
    <w:rsid w:val="005A4E75"/>
    <w:rsid w:val="005A5538"/>
    <w:rsid w:val="005A6100"/>
    <w:rsid w:val="005A6906"/>
    <w:rsid w:val="005A6FEC"/>
    <w:rsid w:val="005A731F"/>
    <w:rsid w:val="005A75C5"/>
    <w:rsid w:val="005B07F6"/>
    <w:rsid w:val="005B0D20"/>
    <w:rsid w:val="005B0D8D"/>
    <w:rsid w:val="005B12B7"/>
    <w:rsid w:val="005B13AE"/>
    <w:rsid w:val="005B1686"/>
    <w:rsid w:val="005B178A"/>
    <w:rsid w:val="005B178B"/>
    <w:rsid w:val="005B1B29"/>
    <w:rsid w:val="005B1EEC"/>
    <w:rsid w:val="005B21D7"/>
    <w:rsid w:val="005B275A"/>
    <w:rsid w:val="005B289A"/>
    <w:rsid w:val="005B36F6"/>
    <w:rsid w:val="005B454A"/>
    <w:rsid w:val="005B46C5"/>
    <w:rsid w:val="005B4C2D"/>
    <w:rsid w:val="005B531B"/>
    <w:rsid w:val="005B5D3F"/>
    <w:rsid w:val="005B6012"/>
    <w:rsid w:val="005B611F"/>
    <w:rsid w:val="005B6797"/>
    <w:rsid w:val="005B6B65"/>
    <w:rsid w:val="005C0731"/>
    <w:rsid w:val="005C1293"/>
    <w:rsid w:val="005C1701"/>
    <w:rsid w:val="005C1741"/>
    <w:rsid w:val="005C1D5A"/>
    <w:rsid w:val="005C2012"/>
    <w:rsid w:val="005C215E"/>
    <w:rsid w:val="005C22B1"/>
    <w:rsid w:val="005C22FD"/>
    <w:rsid w:val="005C23F2"/>
    <w:rsid w:val="005C2714"/>
    <w:rsid w:val="005C2ECD"/>
    <w:rsid w:val="005C2ECF"/>
    <w:rsid w:val="005C3335"/>
    <w:rsid w:val="005C385E"/>
    <w:rsid w:val="005C38F3"/>
    <w:rsid w:val="005C3B97"/>
    <w:rsid w:val="005C3C07"/>
    <w:rsid w:val="005C3ECB"/>
    <w:rsid w:val="005C5432"/>
    <w:rsid w:val="005C546F"/>
    <w:rsid w:val="005C59BE"/>
    <w:rsid w:val="005C5D41"/>
    <w:rsid w:val="005C7982"/>
    <w:rsid w:val="005D01F7"/>
    <w:rsid w:val="005D052C"/>
    <w:rsid w:val="005D060B"/>
    <w:rsid w:val="005D0AED"/>
    <w:rsid w:val="005D0B39"/>
    <w:rsid w:val="005D1363"/>
    <w:rsid w:val="005D1697"/>
    <w:rsid w:val="005D1CAA"/>
    <w:rsid w:val="005D1D86"/>
    <w:rsid w:val="005D1E69"/>
    <w:rsid w:val="005D1F34"/>
    <w:rsid w:val="005D204F"/>
    <w:rsid w:val="005D2161"/>
    <w:rsid w:val="005D21A4"/>
    <w:rsid w:val="005D22E0"/>
    <w:rsid w:val="005D2E06"/>
    <w:rsid w:val="005D3514"/>
    <w:rsid w:val="005D383D"/>
    <w:rsid w:val="005D396C"/>
    <w:rsid w:val="005D39F4"/>
    <w:rsid w:val="005D44B5"/>
    <w:rsid w:val="005D4C78"/>
    <w:rsid w:val="005D4D5E"/>
    <w:rsid w:val="005D4DA7"/>
    <w:rsid w:val="005D597C"/>
    <w:rsid w:val="005D60A3"/>
    <w:rsid w:val="005D6BC3"/>
    <w:rsid w:val="005D7220"/>
    <w:rsid w:val="005D77A1"/>
    <w:rsid w:val="005D7967"/>
    <w:rsid w:val="005E06C3"/>
    <w:rsid w:val="005E08DD"/>
    <w:rsid w:val="005E1D82"/>
    <w:rsid w:val="005E2C00"/>
    <w:rsid w:val="005E2CC1"/>
    <w:rsid w:val="005E3038"/>
    <w:rsid w:val="005E3CD2"/>
    <w:rsid w:val="005E40FB"/>
    <w:rsid w:val="005E5B5D"/>
    <w:rsid w:val="005E5C08"/>
    <w:rsid w:val="005E6334"/>
    <w:rsid w:val="005E6AA8"/>
    <w:rsid w:val="005E6B5C"/>
    <w:rsid w:val="005E71E1"/>
    <w:rsid w:val="005E74BC"/>
    <w:rsid w:val="005E7630"/>
    <w:rsid w:val="005E767C"/>
    <w:rsid w:val="005E7809"/>
    <w:rsid w:val="005F086F"/>
    <w:rsid w:val="005F087B"/>
    <w:rsid w:val="005F0A9B"/>
    <w:rsid w:val="005F136B"/>
    <w:rsid w:val="005F157D"/>
    <w:rsid w:val="005F1642"/>
    <w:rsid w:val="005F186E"/>
    <w:rsid w:val="005F19B4"/>
    <w:rsid w:val="005F1B33"/>
    <w:rsid w:val="005F1B8D"/>
    <w:rsid w:val="005F4098"/>
    <w:rsid w:val="005F4B22"/>
    <w:rsid w:val="005F5E14"/>
    <w:rsid w:val="005F60A1"/>
    <w:rsid w:val="005F6AFC"/>
    <w:rsid w:val="005F6BBA"/>
    <w:rsid w:val="005F7579"/>
    <w:rsid w:val="005F772A"/>
    <w:rsid w:val="0060004E"/>
    <w:rsid w:val="006004C3"/>
    <w:rsid w:val="006013F3"/>
    <w:rsid w:val="00602E3B"/>
    <w:rsid w:val="00603F0A"/>
    <w:rsid w:val="0060489F"/>
    <w:rsid w:val="00604DEF"/>
    <w:rsid w:val="00604DF3"/>
    <w:rsid w:val="00605942"/>
    <w:rsid w:val="00605E95"/>
    <w:rsid w:val="006064F4"/>
    <w:rsid w:val="0060734D"/>
    <w:rsid w:val="00610036"/>
    <w:rsid w:val="00610261"/>
    <w:rsid w:val="00610BEE"/>
    <w:rsid w:val="0061119E"/>
    <w:rsid w:val="0061198D"/>
    <w:rsid w:val="00611EDB"/>
    <w:rsid w:val="00611F84"/>
    <w:rsid w:val="006127ED"/>
    <w:rsid w:val="00612A43"/>
    <w:rsid w:val="00613089"/>
    <w:rsid w:val="006130F9"/>
    <w:rsid w:val="00613265"/>
    <w:rsid w:val="006132A7"/>
    <w:rsid w:val="006139EB"/>
    <w:rsid w:val="00613CA7"/>
    <w:rsid w:val="006155B3"/>
    <w:rsid w:val="00615FE3"/>
    <w:rsid w:val="00616541"/>
    <w:rsid w:val="0061660A"/>
    <w:rsid w:val="00616F88"/>
    <w:rsid w:val="0061798D"/>
    <w:rsid w:val="00617ABF"/>
    <w:rsid w:val="00620569"/>
    <w:rsid w:val="0062145D"/>
    <w:rsid w:val="0062185E"/>
    <w:rsid w:val="006219EB"/>
    <w:rsid w:val="00621E3F"/>
    <w:rsid w:val="00622062"/>
    <w:rsid w:val="00622284"/>
    <w:rsid w:val="00622508"/>
    <w:rsid w:val="00622731"/>
    <w:rsid w:val="00623205"/>
    <w:rsid w:val="00623E75"/>
    <w:rsid w:val="00623FE5"/>
    <w:rsid w:val="0062461C"/>
    <w:rsid w:val="00624F18"/>
    <w:rsid w:val="00626281"/>
    <w:rsid w:val="0063009F"/>
    <w:rsid w:val="00630200"/>
    <w:rsid w:val="0063040C"/>
    <w:rsid w:val="00630621"/>
    <w:rsid w:val="0063080D"/>
    <w:rsid w:val="00630E07"/>
    <w:rsid w:val="006316C7"/>
    <w:rsid w:val="006318B0"/>
    <w:rsid w:val="00632311"/>
    <w:rsid w:val="006323F1"/>
    <w:rsid w:val="0063356E"/>
    <w:rsid w:val="006339E6"/>
    <w:rsid w:val="00633E10"/>
    <w:rsid w:val="006340A4"/>
    <w:rsid w:val="00634540"/>
    <w:rsid w:val="0063465C"/>
    <w:rsid w:val="00634E9D"/>
    <w:rsid w:val="00635067"/>
    <w:rsid w:val="0063521E"/>
    <w:rsid w:val="006356C5"/>
    <w:rsid w:val="00635A2B"/>
    <w:rsid w:val="00635C50"/>
    <w:rsid w:val="00635D90"/>
    <w:rsid w:val="00635DDA"/>
    <w:rsid w:val="00636F88"/>
    <w:rsid w:val="0063769C"/>
    <w:rsid w:val="006376E9"/>
    <w:rsid w:val="00637C8D"/>
    <w:rsid w:val="00640E2C"/>
    <w:rsid w:val="00641B18"/>
    <w:rsid w:val="00642369"/>
    <w:rsid w:val="006427AB"/>
    <w:rsid w:val="00643E27"/>
    <w:rsid w:val="006442DA"/>
    <w:rsid w:val="00644B30"/>
    <w:rsid w:val="00644B93"/>
    <w:rsid w:val="00644E94"/>
    <w:rsid w:val="00645631"/>
    <w:rsid w:val="00645D43"/>
    <w:rsid w:val="00646A68"/>
    <w:rsid w:val="00646CFF"/>
    <w:rsid w:val="00647255"/>
    <w:rsid w:val="00647B19"/>
    <w:rsid w:val="00647B26"/>
    <w:rsid w:val="00647BBE"/>
    <w:rsid w:val="00647F53"/>
    <w:rsid w:val="006508F2"/>
    <w:rsid w:val="00650BD7"/>
    <w:rsid w:val="00650E26"/>
    <w:rsid w:val="0065148D"/>
    <w:rsid w:val="00651634"/>
    <w:rsid w:val="00651E98"/>
    <w:rsid w:val="006523C3"/>
    <w:rsid w:val="0065283B"/>
    <w:rsid w:val="00652869"/>
    <w:rsid w:val="0065345C"/>
    <w:rsid w:val="00653770"/>
    <w:rsid w:val="006546AD"/>
    <w:rsid w:val="00654793"/>
    <w:rsid w:val="006547ED"/>
    <w:rsid w:val="00654E60"/>
    <w:rsid w:val="00654E76"/>
    <w:rsid w:val="006555A8"/>
    <w:rsid w:val="006558C9"/>
    <w:rsid w:val="006558E4"/>
    <w:rsid w:val="00655BF2"/>
    <w:rsid w:val="00655F4A"/>
    <w:rsid w:val="006560F8"/>
    <w:rsid w:val="00656CC9"/>
    <w:rsid w:val="006570E4"/>
    <w:rsid w:val="0065710A"/>
    <w:rsid w:val="006571C1"/>
    <w:rsid w:val="006579DF"/>
    <w:rsid w:val="00657D6B"/>
    <w:rsid w:val="00660EA2"/>
    <w:rsid w:val="00661A5E"/>
    <w:rsid w:val="00662EC0"/>
    <w:rsid w:val="00663671"/>
    <w:rsid w:val="00663808"/>
    <w:rsid w:val="00663CA5"/>
    <w:rsid w:val="00664033"/>
    <w:rsid w:val="00664316"/>
    <w:rsid w:val="006643FE"/>
    <w:rsid w:val="00664A07"/>
    <w:rsid w:val="006669B3"/>
    <w:rsid w:val="00667516"/>
    <w:rsid w:val="006677E6"/>
    <w:rsid w:val="00670151"/>
    <w:rsid w:val="006702BE"/>
    <w:rsid w:val="0067043D"/>
    <w:rsid w:val="00670C94"/>
    <w:rsid w:val="0067147B"/>
    <w:rsid w:val="00671676"/>
    <w:rsid w:val="006725AB"/>
    <w:rsid w:val="006727DD"/>
    <w:rsid w:val="006739A4"/>
    <w:rsid w:val="00673C10"/>
    <w:rsid w:val="006746E1"/>
    <w:rsid w:val="00674B1A"/>
    <w:rsid w:val="00674F16"/>
    <w:rsid w:val="006756E5"/>
    <w:rsid w:val="00675A38"/>
    <w:rsid w:val="00676398"/>
    <w:rsid w:val="0067647E"/>
    <w:rsid w:val="00676526"/>
    <w:rsid w:val="00676A88"/>
    <w:rsid w:val="0067712B"/>
    <w:rsid w:val="00677501"/>
    <w:rsid w:val="0068052A"/>
    <w:rsid w:val="0068060C"/>
    <w:rsid w:val="00680F45"/>
    <w:rsid w:val="006811D0"/>
    <w:rsid w:val="00681317"/>
    <w:rsid w:val="00681B77"/>
    <w:rsid w:val="00681DA9"/>
    <w:rsid w:val="00682107"/>
    <w:rsid w:val="006823CA"/>
    <w:rsid w:val="0068260F"/>
    <w:rsid w:val="0068261F"/>
    <w:rsid w:val="00682F6B"/>
    <w:rsid w:val="006832A1"/>
    <w:rsid w:val="006834FB"/>
    <w:rsid w:val="00683724"/>
    <w:rsid w:val="006841F1"/>
    <w:rsid w:val="00684447"/>
    <w:rsid w:val="006848DA"/>
    <w:rsid w:val="00684B8C"/>
    <w:rsid w:val="00684D12"/>
    <w:rsid w:val="00684D42"/>
    <w:rsid w:val="00684DBC"/>
    <w:rsid w:val="0068583C"/>
    <w:rsid w:val="00685B51"/>
    <w:rsid w:val="00685CBF"/>
    <w:rsid w:val="0068608E"/>
    <w:rsid w:val="00687B9F"/>
    <w:rsid w:val="00690195"/>
    <w:rsid w:val="006904BB"/>
    <w:rsid w:val="006909B2"/>
    <w:rsid w:val="00690BFD"/>
    <w:rsid w:val="00690FBB"/>
    <w:rsid w:val="00691484"/>
    <w:rsid w:val="00691547"/>
    <w:rsid w:val="0069194D"/>
    <w:rsid w:val="006919CA"/>
    <w:rsid w:val="00691CBD"/>
    <w:rsid w:val="00691E8A"/>
    <w:rsid w:val="006923A2"/>
    <w:rsid w:val="00692CEF"/>
    <w:rsid w:val="00692E6E"/>
    <w:rsid w:val="00694896"/>
    <w:rsid w:val="006948BB"/>
    <w:rsid w:val="00694A47"/>
    <w:rsid w:val="00694FE3"/>
    <w:rsid w:val="0069500B"/>
    <w:rsid w:val="00695526"/>
    <w:rsid w:val="0069602D"/>
    <w:rsid w:val="0069604D"/>
    <w:rsid w:val="00696AB3"/>
    <w:rsid w:val="00697010"/>
    <w:rsid w:val="006A0075"/>
    <w:rsid w:val="006A04E7"/>
    <w:rsid w:val="006A0B28"/>
    <w:rsid w:val="006A136A"/>
    <w:rsid w:val="006A14C0"/>
    <w:rsid w:val="006A15B1"/>
    <w:rsid w:val="006A16D0"/>
    <w:rsid w:val="006A21FC"/>
    <w:rsid w:val="006A3407"/>
    <w:rsid w:val="006A4108"/>
    <w:rsid w:val="006A4231"/>
    <w:rsid w:val="006A4757"/>
    <w:rsid w:val="006A5791"/>
    <w:rsid w:val="006A5963"/>
    <w:rsid w:val="006A60C6"/>
    <w:rsid w:val="006A6133"/>
    <w:rsid w:val="006A676F"/>
    <w:rsid w:val="006A67B0"/>
    <w:rsid w:val="006A69BF"/>
    <w:rsid w:val="006A6BB3"/>
    <w:rsid w:val="006A7298"/>
    <w:rsid w:val="006A794F"/>
    <w:rsid w:val="006B00A6"/>
    <w:rsid w:val="006B071E"/>
    <w:rsid w:val="006B09E9"/>
    <w:rsid w:val="006B1018"/>
    <w:rsid w:val="006B14EE"/>
    <w:rsid w:val="006B1753"/>
    <w:rsid w:val="006B1CAD"/>
    <w:rsid w:val="006B1ECF"/>
    <w:rsid w:val="006B1EEC"/>
    <w:rsid w:val="006B1F1F"/>
    <w:rsid w:val="006B2217"/>
    <w:rsid w:val="006B2451"/>
    <w:rsid w:val="006B28DC"/>
    <w:rsid w:val="006B2B0C"/>
    <w:rsid w:val="006B2F1B"/>
    <w:rsid w:val="006B3549"/>
    <w:rsid w:val="006B3B65"/>
    <w:rsid w:val="006B3DE1"/>
    <w:rsid w:val="006B3EEB"/>
    <w:rsid w:val="006B428D"/>
    <w:rsid w:val="006B4D4F"/>
    <w:rsid w:val="006B4F16"/>
    <w:rsid w:val="006B52A9"/>
    <w:rsid w:val="006B6022"/>
    <w:rsid w:val="006B6232"/>
    <w:rsid w:val="006B6261"/>
    <w:rsid w:val="006B65C2"/>
    <w:rsid w:val="006B6C46"/>
    <w:rsid w:val="006B7151"/>
    <w:rsid w:val="006B76D1"/>
    <w:rsid w:val="006B775C"/>
    <w:rsid w:val="006B7886"/>
    <w:rsid w:val="006B7FAE"/>
    <w:rsid w:val="006C042E"/>
    <w:rsid w:val="006C062F"/>
    <w:rsid w:val="006C0642"/>
    <w:rsid w:val="006C07FF"/>
    <w:rsid w:val="006C17C7"/>
    <w:rsid w:val="006C1BBA"/>
    <w:rsid w:val="006C2FA1"/>
    <w:rsid w:val="006C3389"/>
    <w:rsid w:val="006C3644"/>
    <w:rsid w:val="006C3C05"/>
    <w:rsid w:val="006C3DF1"/>
    <w:rsid w:val="006C3E05"/>
    <w:rsid w:val="006C4F9E"/>
    <w:rsid w:val="006C4FD1"/>
    <w:rsid w:val="006C5B1E"/>
    <w:rsid w:val="006C5E5B"/>
    <w:rsid w:val="006C5ED8"/>
    <w:rsid w:val="006C61EA"/>
    <w:rsid w:val="006C674D"/>
    <w:rsid w:val="006C6B99"/>
    <w:rsid w:val="006C6F79"/>
    <w:rsid w:val="006C75AF"/>
    <w:rsid w:val="006C79DE"/>
    <w:rsid w:val="006C7B62"/>
    <w:rsid w:val="006C7DAF"/>
    <w:rsid w:val="006D01D3"/>
    <w:rsid w:val="006D0407"/>
    <w:rsid w:val="006D0AB6"/>
    <w:rsid w:val="006D1282"/>
    <w:rsid w:val="006D203A"/>
    <w:rsid w:val="006D243C"/>
    <w:rsid w:val="006D38AA"/>
    <w:rsid w:val="006D38FD"/>
    <w:rsid w:val="006D3C32"/>
    <w:rsid w:val="006D3C3B"/>
    <w:rsid w:val="006D3EF7"/>
    <w:rsid w:val="006D40D2"/>
    <w:rsid w:val="006D4198"/>
    <w:rsid w:val="006D41DA"/>
    <w:rsid w:val="006D4490"/>
    <w:rsid w:val="006D46D2"/>
    <w:rsid w:val="006D5270"/>
    <w:rsid w:val="006D5EE5"/>
    <w:rsid w:val="006D6056"/>
    <w:rsid w:val="006D6201"/>
    <w:rsid w:val="006D6A13"/>
    <w:rsid w:val="006D77CA"/>
    <w:rsid w:val="006D78E9"/>
    <w:rsid w:val="006D7CFF"/>
    <w:rsid w:val="006E02B4"/>
    <w:rsid w:val="006E07D3"/>
    <w:rsid w:val="006E0944"/>
    <w:rsid w:val="006E11A3"/>
    <w:rsid w:val="006E1266"/>
    <w:rsid w:val="006E1B77"/>
    <w:rsid w:val="006E3FA1"/>
    <w:rsid w:val="006E44B8"/>
    <w:rsid w:val="006E518E"/>
    <w:rsid w:val="006E519B"/>
    <w:rsid w:val="006E5A5A"/>
    <w:rsid w:val="006E616B"/>
    <w:rsid w:val="006E6287"/>
    <w:rsid w:val="006E6D3B"/>
    <w:rsid w:val="006E6F3B"/>
    <w:rsid w:val="006E7044"/>
    <w:rsid w:val="006E733B"/>
    <w:rsid w:val="006E7623"/>
    <w:rsid w:val="006E7747"/>
    <w:rsid w:val="006E78D2"/>
    <w:rsid w:val="006E7B91"/>
    <w:rsid w:val="006E7CA7"/>
    <w:rsid w:val="006F0701"/>
    <w:rsid w:val="006F07AA"/>
    <w:rsid w:val="006F0A70"/>
    <w:rsid w:val="006F0F89"/>
    <w:rsid w:val="006F11EC"/>
    <w:rsid w:val="006F1394"/>
    <w:rsid w:val="006F1C7D"/>
    <w:rsid w:val="006F1CDF"/>
    <w:rsid w:val="006F1D68"/>
    <w:rsid w:val="006F216C"/>
    <w:rsid w:val="006F27BA"/>
    <w:rsid w:val="006F2839"/>
    <w:rsid w:val="006F2B09"/>
    <w:rsid w:val="006F2ECF"/>
    <w:rsid w:val="006F331C"/>
    <w:rsid w:val="006F34AC"/>
    <w:rsid w:val="006F3636"/>
    <w:rsid w:val="006F37E0"/>
    <w:rsid w:val="006F3ADB"/>
    <w:rsid w:val="006F42C2"/>
    <w:rsid w:val="006F433F"/>
    <w:rsid w:val="006F4340"/>
    <w:rsid w:val="006F475F"/>
    <w:rsid w:val="006F5034"/>
    <w:rsid w:val="006F50D8"/>
    <w:rsid w:val="006F510C"/>
    <w:rsid w:val="006F5646"/>
    <w:rsid w:val="006F639A"/>
    <w:rsid w:val="006F6EBC"/>
    <w:rsid w:val="006F6FC5"/>
    <w:rsid w:val="006F76C9"/>
    <w:rsid w:val="007003F9"/>
    <w:rsid w:val="00700EA8"/>
    <w:rsid w:val="00701F54"/>
    <w:rsid w:val="00702765"/>
    <w:rsid w:val="0070385F"/>
    <w:rsid w:val="00703A05"/>
    <w:rsid w:val="00704708"/>
    <w:rsid w:val="00704A63"/>
    <w:rsid w:val="00704BF1"/>
    <w:rsid w:val="00704CD3"/>
    <w:rsid w:val="00705266"/>
    <w:rsid w:val="007058AC"/>
    <w:rsid w:val="00705D01"/>
    <w:rsid w:val="00705FA1"/>
    <w:rsid w:val="00706237"/>
    <w:rsid w:val="0070660C"/>
    <w:rsid w:val="0070738B"/>
    <w:rsid w:val="0070761E"/>
    <w:rsid w:val="007076C8"/>
    <w:rsid w:val="00707AAB"/>
    <w:rsid w:val="00707E9D"/>
    <w:rsid w:val="0071009D"/>
    <w:rsid w:val="0071082A"/>
    <w:rsid w:val="00711B66"/>
    <w:rsid w:val="00711DEB"/>
    <w:rsid w:val="007128E6"/>
    <w:rsid w:val="0071327D"/>
    <w:rsid w:val="00713502"/>
    <w:rsid w:val="00713A71"/>
    <w:rsid w:val="0071409C"/>
    <w:rsid w:val="00714275"/>
    <w:rsid w:val="00714FF5"/>
    <w:rsid w:val="007152F5"/>
    <w:rsid w:val="007153A8"/>
    <w:rsid w:val="00715ABD"/>
    <w:rsid w:val="0071601A"/>
    <w:rsid w:val="0071637F"/>
    <w:rsid w:val="007169AC"/>
    <w:rsid w:val="00716B5F"/>
    <w:rsid w:val="0072044B"/>
    <w:rsid w:val="00721EF3"/>
    <w:rsid w:val="00722F35"/>
    <w:rsid w:val="00723F2B"/>
    <w:rsid w:val="00724C33"/>
    <w:rsid w:val="00724E8A"/>
    <w:rsid w:val="0072502B"/>
    <w:rsid w:val="00725108"/>
    <w:rsid w:val="0072561D"/>
    <w:rsid w:val="00726D71"/>
    <w:rsid w:val="00727C43"/>
    <w:rsid w:val="00730787"/>
    <w:rsid w:val="00730AA8"/>
    <w:rsid w:val="00730BD2"/>
    <w:rsid w:val="00731ADE"/>
    <w:rsid w:val="00732667"/>
    <w:rsid w:val="007336FD"/>
    <w:rsid w:val="007338B5"/>
    <w:rsid w:val="007338EB"/>
    <w:rsid w:val="00733A60"/>
    <w:rsid w:val="00733E30"/>
    <w:rsid w:val="00733F69"/>
    <w:rsid w:val="00735B0C"/>
    <w:rsid w:val="00735BE2"/>
    <w:rsid w:val="00736D15"/>
    <w:rsid w:val="00736DE1"/>
    <w:rsid w:val="0073748D"/>
    <w:rsid w:val="007374A6"/>
    <w:rsid w:val="00737508"/>
    <w:rsid w:val="00737843"/>
    <w:rsid w:val="007404AA"/>
    <w:rsid w:val="0074064D"/>
    <w:rsid w:val="00740D0B"/>
    <w:rsid w:val="00740EAC"/>
    <w:rsid w:val="00741199"/>
    <w:rsid w:val="00742116"/>
    <w:rsid w:val="00742365"/>
    <w:rsid w:val="007430E3"/>
    <w:rsid w:val="0074317D"/>
    <w:rsid w:val="007434B8"/>
    <w:rsid w:val="00743E9E"/>
    <w:rsid w:val="0074404F"/>
    <w:rsid w:val="00744D7D"/>
    <w:rsid w:val="00744D91"/>
    <w:rsid w:val="007456E2"/>
    <w:rsid w:val="007458A6"/>
    <w:rsid w:val="00745AF5"/>
    <w:rsid w:val="00745AF9"/>
    <w:rsid w:val="00745BF7"/>
    <w:rsid w:val="00746369"/>
    <w:rsid w:val="0074642A"/>
    <w:rsid w:val="007467B5"/>
    <w:rsid w:val="00746DC2"/>
    <w:rsid w:val="007476A4"/>
    <w:rsid w:val="0075027D"/>
    <w:rsid w:val="00750A53"/>
    <w:rsid w:val="00750B50"/>
    <w:rsid w:val="00750DF0"/>
    <w:rsid w:val="00750EAF"/>
    <w:rsid w:val="00750FDB"/>
    <w:rsid w:val="00751001"/>
    <w:rsid w:val="00752CF5"/>
    <w:rsid w:val="007530D5"/>
    <w:rsid w:val="007537DA"/>
    <w:rsid w:val="007539C4"/>
    <w:rsid w:val="00753D71"/>
    <w:rsid w:val="007540BF"/>
    <w:rsid w:val="0075445D"/>
    <w:rsid w:val="007546DD"/>
    <w:rsid w:val="00754EF5"/>
    <w:rsid w:val="00755447"/>
    <w:rsid w:val="0075568B"/>
    <w:rsid w:val="00756BFF"/>
    <w:rsid w:val="00756FB6"/>
    <w:rsid w:val="00757054"/>
    <w:rsid w:val="0075738E"/>
    <w:rsid w:val="00757589"/>
    <w:rsid w:val="0075798B"/>
    <w:rsid w:val="00757BC6"/>
    <w:rsid w:val="007601C1"/>
    <w:rsid w:val="00760444"/>
    <w:rsid w:val="00760865"/>
    <w:rsid w:val="00760AA3"/>
    <w:rsid w:val="0076174B"/>
    <w:rsid w:val="007617EB"/>
    <w:rsid w:val="00761D2D"/>
    <w:rsid w:val="00762714"/>
    <w:rsid w:val="007630A5"/>
    <w:rsid w:val="0076367F"/>
    <w:rsid w:val="007637A8"/>
    <w:rsid w:val="0076385A"/>
    <w:rsid w:val="00763A77"/>
    <w:rsid w:val="00763C87"/>
    <w:rsid w:val="007640E8"/>
    <w:rsid w:val="007641AB"/>
    <w:rsid w:val="0076487B"/>
    <w:rsid w:val="00764AF3"/>
    <w:rsid w:val="00765B58"/>
    <w:rsid w:val="00765C99"/>
    <w:rsid w:val="0076656C"/>
    <w:rsid w:val="00770822"/>
    <w:rsid w:val="00770B10"/>
    <w:rsid w:val="00770DCB"/>
    <w:rsid w:val="00771552"/>
    <w:rsid w:val="00771AF1"/>
    <w:rsid w:val="0077242E"/>
    <w:rsid w:val="007724CC"/>
    <w:rsid w:val="00772B77"/>
    <w:rsid w:val="00772D25"/>
    <w:rsid w:val="00773DC3"/>
    <w:rsid w:val="00773F9C"/>
    <w:rsid w:val="00774B8A"/>
    <w:rsid w:val="00774C29"/>
    <w:rsid w:val="0077530E"/>
    <w:rsid w:val="00775485"/>
    <w:rsid w:val="0077575C"/>
    <w:rsid w:val="0077577A"/>
    <w:rsid w:val="0077626B"/>
    <w:rsid w:val="0077650C"/>
    <w:rsid w:val="00777315"/>
    <w:rsid w:val="00777AED"/>
    <w:rsid w:val="00780191"/>
    <w:rsid w:val="007805A6"/>
    <w:rsid w:val="00780DBC"/>
    <w:rsid w:val="00781731"/>
    <w:rsid w:val="0078244F"/>
    <w:rsid w:val="00783532"/>
    <w:rsid w:val="007846B5"/>
    <w:rsid w:val="00784D28"/>
    <w:rsid w:val="007850FB"/>
    <w:rsid w:val="0078549D"/>
    <w:rsid w:val="007856A6"/>
    <w:rsid w:val="00785855"/>
    <w:rsid w:val="007866BA"/>
    <w:rsid w:val="007869A2"/>
    <w:rsid w:val="00786BDC"/>
    <w:rsid w:val="00786CB1"/>
    <w:rsid w:val="007870E9"/>
    <w:rsid w:val="0078782B"/>
    <w:rsid w:val="00787CBA"/>
    <w:rsid w:val="00787DA0"/>
    <w:rsid w:val="00791796"/>
    <w:rsid w:val="00791C53"/>
    <w:rsid w:val="00791DCE"/>
    <w:rsid w:val="00792099"/>
    <w:rsid w:val="0079211A"/>
    <w:rsid w:val="007924C1"/>
    <w:rsid w:val="007931F3"/>
    <w:rsid w:val="007952FD"/>
    <w:rsid w:val="007966FD"/>
    <w:rsid w:val="00796AA5"/>
    <w:rsid w:val="00796CFA"/>
    <w:rsid w:val="00796D8A"/>
    <w:rsid w:val="00797252"/>
    <w:rsid w:val="007978B8"/>
    <w:rsid w:val="007A03CD"/>
    <w:rsid w:val="007A04B9"/>
    <w:rsid w:val="007A0BEC"/>
    <w:rsid w:val="007A0FDC"/>
    <w:rsid w:val="007A2B37"/>
    <w:rsid w:val="007A366B"/>
    <w:rsid w:val="007A392B"/>
    <w:rsid w:val="007A42D6"/>
    <w:rsid w:val="007A45A3"/>
    <w:rsid w:val="007A5752"/>
    <w:rsid w:val="007A6124"/>
    <w:rsid w:val="007A766E"/>
    <w:rsid w:val="007A7A5A"/>
    <w:rsid w:val="007B06EA"/>
    <w:rsid w:val="007B0DC0"/>
    <w:rsid w:val="007B1649"/>
    <w:rsid w:val="007B17AB"/>
    <w:rsid w:val="007B1D48"/>
    <w:rsid w:val="007B2EA7"/>
    <w:rsid w:val="007B390F"/>
    <w:rsid w:val="007B3D15"/>
    <w:rsid w:val="007B412E"/>
    <w:rsid w:val="007B444D"/>
    <w:rsid w:val="007B4949"/>
    <w:rsid w:val="007B4F98"/>
    <w:rsid w:val="007B5439"/>
    <w:rsid w:val="007B5D63"/>
    <w:rsid w:val="007B6938"/>
    <w:rsid w:val="007B6DC2"/>
    <w:rsid w:val="007B7437"/>
    <w:rsid w:val="007B7980"/>
    <w:rsid w:val="007B7AA8"/>
    <w:rsid w:val="007B7C6D"/>
    <w:rsid w:val="007B7CB2"/>
    <w:rsid w:val="007C0CD4"/>
    <w:rsid w:val="007C17CD"/>
    <w:rsid w:val="007C1A10"/>
    <w:rsid w:val="007C1B06"/>
    <w:rsid w:val="007C2230"/>
    <w:rsid w:val="007C2BE5"/>
    <w:rsid w:val="007C2F04"/>
    <w:rsid w:val="007C33D8"/>
    <w:rsid w:val="007C3491"/>
    <w:rsid w:val="007C3922"/>
    <w:rsid w:val="007C3C0F"/>
    <w:rsid w:val="007C3EE4"/>
    <w:rsid w:val="007C43BA"/>
    <w:rsid w:val="007C48BD"/>
    <w:rsid w:val="007C4A38"/>
    <w:rsid w:val="007C4C32"/>
    <w:rsid w:val="007C4F89"/>
    <w:rsid w:val="007C5501"/>
    <w:rsid w:val="007C55B7"/>
    <w:rsid w:val="007C55D1"/>
    <w:rsid w:val="007C5A08"/>
    <w:rsid w:val="007C5C11"/>
    <w:rsid w:val="007C5CF6"/>
    <w:rsid w:val="007C5E8E"/>
    <w:rsid w:val="007C64D4"/>
    <w:rsid w:val="007C6572"/>
    <w:rsid w:val="007C6E68"/>
    <w:rsid w:val="007C707E"/>
    <w:rsid w:val="007C7845"/>
    <w:rsid w:val="007C7CC3"/>
    <w:rsid w:val="007C7D33"/>
    <w:rsid w:val="007C7D80"/>
    <w:rsid w:val="007D0580"/>
    <w:rsid w:val="007D0CE5"/>
    <w:rsid w:val="007D0F6B"/>
    <w:rsid w:val="007D1CA3"/>
    <w:rsid w:val="007D2588"/>
    <w:rsid w:val="007D2C00"/>
    <w:rsid w:val="007D2F00"/>
    <w:rsid w:val="007D358E"/>
    <w:rsid w:val="007D3FB7"/>
    <w:rsid w:val="007D417B"/>
    <w:rsid w:val="007D478D"/>
    <w:rsid w:val="007D47A0"/>
    <w:rsid w:val="007D4DCF"/>
    <w:rsid w:val="007D543B"/>
    <w:rsid w:val="007D5C23"/>
    <w:rsid w:val="007D66F3"/>
    <w:rsid w:val="007D68F8"/>
    <w:rsid w:val="007D69F5"/>
    <w:rsid w:val="007D6B82"/>
    <w:rsid w:val="007D6DB9"/>
    <w:rsid w:val="007D6E2D"/>
    <w:rsid w:val="007D7218"/>
    <w:rsid w:val="007D77C8"/>
    <w:rsid w:val="007D7B98"/>
    <w:rsid w:val="007E00B9"/>
    <w:rsid w:val="007E0E1D"/>
    <w:rsid w:val="007E0EC8"/>
    <w:rsid w:val="007E19C6"/>
    <w:rsid w:val="007E2004"/>
    <w:rsid w:val="007E24F6"/>
    <w:rsid w:val="007E25C2"/>
    <w:rsid w:val="007E25D1"/>
    <w:rsid w:val="007E2EA0"/>
    <w:rsid w:val="007E3465"/>
    <w:rsid w:val="007E49F7"/>
    <w:rsid w:val="007E5B75"/>
    <w:rsid w:val="007E5B88"/>
    <w:rsid w:val="007E6095"/>
    <w:rsid w:val="007E7025"/>
    <w:rsid w:val="007E70AC"/>
    <w:rsid w:val="007E71E6"/>
    <w:rsid w:val="007E74B5"/>
    <w:rsid w:val="007E7660"/>
    <w:rsid w:val="007F0029"/>
    <w:rsid w:val="007F0823"/>
    <w:rsid w:val="007F094D"/>
    <w:rsid w:val="007F0D0B"/>
    <w:rsid w:val="007F1143"/>
    <w:rsid w:val="007F1C73"/>
    <w:rsid w:val="007F1F08"/>
    <w:rsid w:val="007F2F33"/>
    <w:rsid w:val="007F3E8A"/>
    <w:rsid w:val="007F4598"/>
    <w:rsid w:val="007F4DC0"/>
    <w:rsid w:val="007F585D"/>
    <w:rsid w:val="007F59AC"/>
    <w:rsid w:val="007F5BB6"/>
    <w:rsid w:val="007F5E6E"/>
    <w:rsid w:val="007F5F68"/>
    <w:rsid w:val="007F5F9D"/>
    <w:rsid w:val="007F5FDC"/>
    <w:rsid w:val="007F612B"/>
    <w:rsid w:val="007F627C"/>
    <w:rsid w:val="007F68E5"/>
    <w:rsid w:val="007F75F0"/>
    <w:rsid w:val="007F7FB6"/>
    <w:rsid w:val="00800574"/>
    <w:rsid w:val="008007A8"/>
    <w:rsid w:val="008010CC"/>
    <w:rsid w:val="0080196C"/>
    <w:rsid w:val="008020F9"/>
    <w:rsid w:val="008026C2"/>
    <w:rsid w:val="00802CBB"/>
    <w:rsid w:val="0080426C"/>
    <w:rsid w:val="00804295"/>
    <w:rsid w:val="008042D9"/>
    <w:rsid w:val="00804995"/>
    <w:rsid w:val="00804D2B"/>
    <w:rsid w:val="00804DF5"/>
    <w:rsid w:val="00804EED"/>
    <w:rsid w:val="0080565B"/>
    <w:rsid w:val="00805E5C"/>
    <w:rsid w:val="00806E45"/>
    <w:rsid w:val="008071AE"/>
    <w:rsid w:val="0080731E"/>
    <w:rsid w:val="0081024E"/>
    <w:rsid w:val="00810678"/>
    <w:rsid w:val="008112AC"/>
    <w:rsid w:val="00811A59"/>
    <w:rsid w:val="00811A5B"/>
    <w:rsid w:val="00812889"/>
    <w:rsid w:val="00812F5C"/>
    <w:rsid w:val="00812FBF"/>
    <w:rsid w:val="00813076"/>
    <w:rsid w:val="008135CA"/>
    <w:rsid w:val="00813C22"/>
    <w:rsid w:val="00814C4F"/>
    <w:rsid w:val="00814FC0"/>
    <w:rsid w:val="00815FE0"/>
    <w:rsid w:val="00816497"/>
    <w:rsid w:val="008165F0"/>
    <w:rsid w:val="008171A4"/>
    <w:rsid w:val="008178D8"/>
    <w:rsid w:val="00817C44"/>
    <w:rsid w:val="00817C73"/>
    <w:rsid w:val="00820476"/>
    <w:rsid w:val="008208CC"/>
    <w:rsid w:val="008210D9"/>
    <w:rsid w:val="008212AB"/>
    <w:rsid w:val="00821922"/>
    <w:rsid w:val="0082284F"/>
    <w:rsid w:val="00822CBE"/>
    <w:rsid w:val="00823005"/>
    <w:rsid w:val="00823646"/>
    <w:rsid w:val="00823673"/>
    <w:rsid w:val="00824059"/>
    <w:rsid w:val="00825750"/>
    <w:rsid w:val="008258DF"/>
    <w:rsid w:val="008260EC"/>
    <w:rsid w:val="00826B0B"/>
    <w:rsid w:val="00826D90"/>
    <w:rsid w:val="00827C88"/>
    <w:rsid w:val="00827FD5"/>
    <w:rsid w:val="008301BE"/>
    <w:rsid w:val="008306A4"/>
    <w:rsid w:val="00830B5E"/>
    <w:rsid w:val="0083149B"/>
    <w:rsid w:val="00831A1B"/>
    <w:rsid w:val="00832433"/>
    <w:rsid w:val="00833735"/>
    <w:rsid w:val="008344C0"/>
    <w:rsid w:val="008344C6"/>
    <w:rsid w:val="00834FDB"/>
    <w:rsid w:val="0083503C"/>
    <w:rsid w:val="00835240"/>
    <w:rsid w:val="008361AA"/>
    <w:rsid w:val="0083644A"/>
    <w:rsid w:val="00836557"/>
    <w:rsid w:val="0083696E"/>
    <w:rsid w:val="00837528"/>
    <w:rsid w:val="00837561"/>
    <w:rsid w:val="008401E1"/>
    <w:rsid w:val="0084053D"/>
    <w:rsid w:val="0084068A"/>
    <w:rsid w:val="008407C5"/>
    <w:rsid w:val="0084118D"/>
    <w:rsid w:val="0084147A"/>
    <w:rsid w:val="00841A5F"/>
    <w:rsid w:val="00841B23"/>
    <w:rsid w:val="00841C64"/>
    <w:rsid w:val="00842334"/>
    <w:rsid w:val="00842DDC"/>
    <w:rsid w:val="00843058"/>
    <w:rsid w:val="008431CF"/>
    <w:rsid w:val="0084357D"/>
    <w:rsid w:val="00843642"/>
    <w:rsid w:val="00843D4B"/>
    <w:rsid w:val="008442C0"/>
    <w:rsid w:val="008443E0"/>
    <w:rsid w:val="008449B9"/>
    <w:rsid w:val="008453D9"/>
    <w:rsid w:val="008454A1"/>
    <w:rsid w:val="008454D7"/>
    <w:rsid w:val="00845564"/>
    <w:rsid w:val="00847017"/>
    <w:rsid w:val="00847191"/>
    <w:rsid w:val="00847ABB"/>
    <w:rsid w:val="00847F21"/>
    <w:rsid w:val="008504C7"/>
    <w:rsid w:val="008512EC"/>
    <w:rsid w:val="008514F8"/>
    <w:rsid w:val="00852ED6"/>
    <w:rsid w:val="00853480"/>
    <w:rsid w:val="008534AB"/>
    <w:rsid w:val="00853582"/>
    <w:rsid w:val="00854042"/>
    <w:rsid w:val="008544B9"/>
    <w:rsid w:val="00854A36"/>
    <w:rsid w:val="008556B7"/>
    <w:rsid w:val="008556C2"/>
    <w:rsid w:val="00855966"/>
    <w:rsid w:val="00855974"/>
    <w:rsid w:val="00856129"/>
    <w:rsid w:val="0085646B"/>
    <w:rsid w:val="00856FAA"/>
    <w:rsid w:val="00857489"/>
    <w:rsid w:val="00857C75"/>
    <w:rsid w:val="00857CF6"/>
    <w:rsid w:val="00857D63"/>
    <w:rsid w:val="00857ED4"/>
    <w:rsid w:val="00857FBF"/>
    <w:rsid w:val="008604EE"/>
    <w:rsid w:val="008606F6"/>
    <w:rsid w:val="00861595"/>
    <w:rsid w:val="00861848"/>
    <w:rsid w:val="00862127"/>
    <w:rsid w:val="0086254F"/>
    <w:rsid w:val="00862D7E"/>
    <w:rsid w:val="00862F1A"/>
    <w:rsid w:val="008634C5"/>
    <w:rsid w:val="00863BE5"/>
    <w:rsid w:val="00864923"/>
    <w:rsid w:val="00865206"/>
    <w:rsid w:val="008664A9"/>
    <w:rsid w:val="00866864"/>
    <w:rsid w:val="00866D2A"/>
    <w:rsid w:val="00866DFB"/>
    <w:rsid w:val="0086720B"/>
    <w:rsid w:val="00867621"/>
    <w:rsid w:val="00867807"/>
    <w:rsid w:val="0086796D"/>
    <w:rsid w:val="00867BBD"/>
    <w:rsid w:val="00867CBA"/>
    <w:rsid w:val="00870538"/>
    <w:rsid w:val="00870EB7"/>
    <w:rsid w:val="00872151"/>
    <w:rsid w:val="0087220C"/>
    <w:rsid w:val="00872285"/>
    <w:rsid w:val="008724DE"/>
    <w:rsid w:val="00872681"/>
    <w:rsid w:val="008727E2"/>
    <w:rsid w:val="0087317D"/>
    <w:rsid w:val="0087370B"/>
    <w:rsid w:val="00873B6E"/>
    <w:rsid w:val="00873BAD"/>
    <w:rsid w:val="00873C07"/>
    <w:rsid w:val="0087402F"/>
    <w:rsid w:val="00874713"/>
    <w:rsid w:val="00874D6D"/>
    <w:rsid w:val="00874EC5"/>
    <w:rsid w:val="008758D9"/>
    <w:rsid w:val="008761E6"/>
    <w:rsid w:val="008764E7"/>
    <w:rsid w:val="00876CD7"/>
    <w:rsid w:val="008772DC"/>
    <w:rsid w:val="0087736B"/>
    <w:rsid w:val="00877783"/>
    <w:rsid w:val="008802DC"/>
    <w:rsid w:val="008803BE"/>
    <w:rsid w:val="00880754"/>
    <w:rsid w:val="00880909"/>
    <w:rsid w:val="00880AE0"/>
    <w:rsid w:val="00880B05"/>
    <w:rsid w:val="0088156B"/>
    <w:rsid w:val="00881E81"/>
    <w:rsid w:val="0088211F"/>
    <w:rsid w:val="00882B0A"/>
    <w:rsid w:val="00884B46"/>
    <w:rsid w:val="00885087"/>
    <w:rsid w:val="00885DE4"/>
    <w:rsid w:val="00886373"/>
    <w:rsid w:val="00886DD9"/>
    <w:rsid w:val="0088722B"/>
    <w:rsid w:val="00887314"/>
    <w:rsid w:val="00887A68"/>
    <w:rsid w:val="00887BBC"/>
    <w:rsid w:val="00887F36"/>
    <w:rsid w:val="00887FAE"/>
    <w:rsid w:val="00890536"/>
    <w:rsid w:val="0089055E"/>
    <w:rsid w:val="008916F3"/>
    <w:rsid w:val="00891B44"/>
    <w:rsid w:val="008922D6"/>
    <w:rsid w:val="00892A14"/>
    <w:rsid w:val="00892B98"/>
    <w:rsid w:val="00892CD7"/>
    <w:rsid w:val="0089344E"/>
    <w:rsid w:val="0089348D"/>
    <w:rsid w:val="00893DD3"/>
    <w:rsid w:val="00895497"/>
    <w:rsid w:val="00895C6F"/>
    <w:rsid w:val="0089617F"/>
    <w:rsid w:val="0089688C"/>
    <w:rsid w:val="0089794C"/>
    <w:rsid w:val="00897A3A"/>
    <w:rsid w:val="008A0A2D"/>
    <w:rsid w:val="008A17BF"/>
    <w:rsid w:val="008A2B83"/>
    <w:rsid w:val="008A3444"/>
    <w:rsid w:val="008A36DF"/>
    <w:rsid w:val="008A3D57"/>
    <w:rsid w:val="008A6CFE"/>
    <w:rsid w:val="008A6FBA"/>
    <w:rsid w:val="008A7305"/>
    <w:rsid w:val="008A7399"/>
    <w:rsid w:val="008A7BD2"/>
    <w:rsid w:val="008A7C8E"/>
    <w:rsid w:val="008A7EFF"/>
    <w:rsid w:val="008A7F72"/>
    <w:rsid w:val="008B0C15"/>
    <w:rsid w:val="008B0C61"/>
    <w:rsid w:val="008B0C74"/>
    <w:rsid w:val="008B12B3"/>
    <w:rsid w:val="008B1708"/>
    <w:rsid w:val="008B1A2C"/>
    <w:rsid w:val="008B2234"/>
    <w:rsid w:val="008B23BC"/>
    <w:rsid w:val="008B2983"/>
    <w:rsid w:val="008B2A87"/>
    <w:rsid w:val="008B2B5F"/>
    <w:rsid w:val="008B300D"/>
    <w:rsid w:val="008B319C"/>
    <w:rsid w:val="008B32E1"/>
    <w:rsid w:val="008B3899"/>
    <w:rsid w:val="008B3A16"/>
    <w:rsid w:val="008B3EC6"/>
    <w:rsid w:val="008B492B"/>
    <w:rsid w:val="008B4931"/>
    <w:rsid w:val="008B5316"/>
    <w:rsid w:val="008B54E3"/>
    <w:rsid w:val="008B5617"/>
    <w:rsid w:val="008B575C"/>
    <w:rsid w:val="008B5A3C"/>
    <w:rsid w:val="008B5A7D"/>
    <w:rsid w:val="008B5B8F"/>
    <w:rsid w:val="008B5F66"/>
    <w:rsid w:val="008B652C"/>
    <w:rsid w:val="008B68EA"/>
    <w:rsid w:val="008B6F3C"/>
    <w:rsid w:val="008B7BE3"/>
    <w:rsid w:val="008C029D"/>
    <w:rsid w:val="008C0F3C"/>
    <w:rsid w:val="008C259C"/>
    <w:rsid w:val="008C2888"/>
    <w:rsid w:val="008C290A"/>
    <w:rsid w:val="008C30A8"/>
    <w:rsid w:val="008C34F1"/>
    <w:rsid w:val="008C3B82"/>
    <w:rsid w:val="008C41F9"/>
    <w:rsid w:val="008C446D"/>
    <w:rsid w:val="008C4D2F"/>
    <w:rsid w:val="008C4E0B"/>
    <w:rsid w:val="008C6150"/>
    <w:rsid w:val="008C6308"/>
    <w:rsid w:val="008C6958"/>
    <w:rsid w:val="008C6CF6"/>
    <w:rsid w:val="008C7031"/>
    <w:rsid w:val="008C7A26"/>
    <w:rsid w:val="008C7A38"/>
    <w:rsid w:val="008C7A76"/>
    <w:rsid w:val="008D01F4"/>
    <w:rsid w:val="008D0405"/>
    <w:rsid w:val="008D049C"/>
    <w:rsid w:val="008D06ED"/>
    <w:rsid w:val="008D104C"/>
    <w:rsid w:val="008D14C8"/>
    <w:rsid w:val="008D151B"/>
    <w:rsid w:val="008D16A8"/>
    <w:rsid w:val="008D1A37"/>
    <w:rsid w:val="008D2363"/>
    <w:rsid w:val="008D2636"/>
    <w:rsid w:val="008D3A71"/>
    <w:rsid w:val="008D3ABD"/>
    <w:rsid w:val="008D4083"/>
    <w:rsid w:val="008D4091"/>
    <w:rsid w:val="008D44F7"/>
    <w:rsid w:val="008D4782"/>
    <w:rsid w:val="008D4904"/>
    <w:rsid w:val="008D565D"/>
    <w:rsid w:val="008D5D7B"/>
    <w:rsid w:val="008D639A"/>
    <w:rsid w:val="008D7389"/>
    <w:rsid w:val="008D765D"/>
    <w:rsid w:val="008D790A"/>
    <w:rsid w:val="008E08C4"/>
    <w:rsid w:val="008E0E2B"/>
    <w:rsid w:val="008E10A1"/>
    <w:rsid w:val="008E1320"/>
    <w:rsid w:val="008E1502"/>
    <w:rsid w:val="008E16B6"/>
    <w:rsid w:val="008E1CBB"/>
    <w:rsid w:val="008E245E"/>
    <w:rsid w:val="008E2592"/>
    <w:rsid w:val="008E263A"/>
    <w:rsid w:val="008E282F"/>
    <w:rsid w:val="008E328C"/>
    <w:rsid w:val="008E34B2"/>
    <w:rsid w:val="008E37ED"/>
    <w:rsid w:val="008E3B30"/>
    <w:rsid w:val="008E3D60"/>
    <w:rsid w:val="008E3EEA"/>
    <w:rsid w:val="008E3F4C"/>
    <w:rsid w:val="008E3F61"/>
    <w:rsid w:val="008E4EEB"/>
    <w:rsid w:val="008E5B99"/>
    <w:rsid w:val="008E6051"/>
    <w:rsid w:val="008E6A38"/>
    <w:rsid w:val="008E70A7"/>
    <w:rsid w:val="008E71E9"/>
    <w:rsid w:val="008E7217"/>
    <w:rsid w:val="008E7229"/>
    <w:rsid w:val="008E747E"/>
    <w:rsid w:val="008E78F0"/>
    <w:rsid w:val="008E7F67"/>
    <w:rsid w:val="008F062E"/>
    <w:rsid w:val="008F1152"/>
    <w:rsid w:val="008F1628"/>
    <w:rsid w:val="008F1C89"/>
    <w:rsid w:val="008F1F81"/>
    <w:rsid w:val="008F220A"/>
    <w:rsid w:val="008F22C6"/>
    <w:rsid w:val="008F263F"/>
    <w:rsid w:val="008F2F35"/>
    <w:rsid w:val="008F37C1"/>
    <w:rsid w:val="008F4174"/>
    <w:rsid w:val="008F4233"/>
    <w:rsid w:val="008F4EDD"/>
    <w:rsid w:val="008F516C"/>
    <w:rsid w:val="008F59CF"/>
    <w:rsid w:val="008F5A48"/>
    <w:rsid w:val="008F6864"/>
    <w:rsid w:val="008F723F"/>
    <w:rsid w:val="008F7417"/>
    <w:rsid w:val="008F77C7"/>
    <w:rsid w:val="008F790F"/>
    <w:rsid w:val="008F7BAB"/>
    <w:rsid w:val="0090064F"/>
    <w:rsid w:val="00900852"/>
    <w:rsid w:val="009009B8"/>
    <w:rsid w:val="00900B32"/>
    <w:rsid w:val="00900E71"/>
    <w:rsid w:val="00901335"/>
    <w:rsid w:val="009013D5"/>
    <w:rsid w:val="0090165F"/>
    <w:rsid w:val="009016D6"/>
    <w:rsid w:val="00901B82"/>
    <w:rsid w:val="00901F79"/>
    <w:rsid w:val="009021E8"/>
    <w:rsid w:val="0090270E"/>
    <w:rsid w:val="00902930"/>
    <w:rsid w:val="00902EC3"/>
    <w:rsid w:val="00902F71"/>
    <w:rsid w:val="00903883"/>
    <w:rsid w:val="0090399E"/>
    <w:rsid w:val="00903D12"/>
    <w:rsid w:val="00904197"/>
    <w:rsid w:val="00904A88"/>
    <w:rsid w:val="00904C9F"/>
    <w:rsid w:val="00904E80"/>
    <w:rsid w:val="009070CC"/>
    <w:rsid w:val="00907345"/>
    <w:rsid w:val="009079CD"/>
    <w:rsid w:val="0091040C"/>
    <w:rsid w:val="00910D69"/>
    <w:rsid w:val="00910EDA"/>
    <w:rsid w:val="0091223F"/>
    <w:rsid w:val="009122EC"/>
    <w:rsid w:val="00912B09"/>
    <w:rsid w:val="00912D84"/>
    <w:rsid w:val="009131D9"/>
    <w:rsid w:val="00913739"/>
    <w:rsid w:val="0091533B"/>
    <w:rsid w:val="00915637"/>
    <w:rsid w:val="009157F9"/>
    <w:rsid w:val="00915AA3"/>
    <w:rsid w:val="00916062"/>
    <w:rsid w:val="0091751A"/>
    <w:rsid w:val="0091791D"/>
    <w:rsid w:val="00921426"/>
    <w:rsid w:val="0092143E"/>
    <w:rsid w:val="00921951"/>
    <w:rsid w:val="00921A2E"/>
    <w:rsid w:val="009222A0"/>
    <w:rsid w:val="00923283"/>
    <w:rsid w:val="0092366B"/>
    <w:rsid w:val="009240A3"/>
    <w:rsid w:val="00924522"/>
    <w:rsid w:val="00924748"/>
    <w:rsid w:val="00924A7C"/>
    <w:rsid w:val="00924C2C"/>
    <w:rsid w:val="009256E1"/>
    <w:rsid w:val="00926383"/>
    <w:rsid w:val="00926BBD"/>
    <w:rsid w:val="00926D0A"/>
    <w:rsid w:val="00926E05"/>
    <w:rsid w:val="00926FC9"/>
    <w:rsid w:val="0092748A"/>
    <w:rsid w:val="00930DE8"/>
    <w:rsid w:val="00930F33"/>
    <w:rsid w:val="009310DF"/>
    <w:rsid w:val="0093133D"/>
    <w:rsid w:val="00931839"/>
    <w:rsid w:val="009318A1"/>
    <w:rsid w:val="00931F50"/>
    <w:rsid w:val="00932440"/>
    <w:rsid w:val="00932AB4"/>
    <w:rsid w:val="00933BC1"/>
    <w:rsid w:val="009348BB"/>
    <w:rsid w:val="00934C01"/>
    <w:rsid w:val="00934E5F"/>
    <w:rsid w:val="0093653F"/>
    <w:rsid w:val="009368DD"/>
    <w:rsid w:val="00936B30"/>
    <w:rsid w:val="00936CE2"/>
    <w:rsid w:val="00937083"/>
    <w:rsid w:val="00937431"/>
    <w:rsid w:val="009378BD"/>
    <w:rsid w:val="009379E3"/>
    <w:rsid w:val="009402C0"/>
    <w:rsid w:val="00940709"/>
    <w:rsid w:val="0094129E"/>
    <w:rsid w:val="00941B45"/>
    <w:rsid w:val="00942A8B"/>
    <w:rsid w:val="0094320C"/>
    <w:rsid w:val="009432CF"/>
    <w:rsid w:val="0094370B"/>
    <w:rsid w:val="00944581"/>
    <w:rsid w:val="00944604"/>
    <w:rsid w:val="0094495F"/>
    <w:rsid w:val="00944B36"/>
    <w:rsid w:val="00946833"/>
    <w:rsid w:val="00946B34"/>
    <w:rsid w:val="00947301"/>
    <w:rsid w:val="0094764D"/>
    <w:rsid w:val="00947844"/>
    <w:rsid w:val="0095050A"/>
    <w:rsid w:val="00950B0F"/>
    <w:rsid w:val="00950C83"/>
    <w:rsid w:val="009521A9"/>
    <w:rsid w:val="00952344"/>
    <w:rsid w:val="00952799"/>
    <w:rsid w:val="00952AA3"/>
    <w:rsid w:val="00952BC4"/>
    <w:rsid w:val="0095416E"/>
    <w:rsid w:val="00954320"/>
    <w:rsid w:val="00954343"/>
    <w:rsid w:val="009549C1"/>
    <w:rsid w:val="00954AB4"/>
    <w:rsid w:val="009550B3"/>
    <w:rsid w:val="009559FB"/>
    <w:rsid w:val="00955D5F"/>
    <w:rsid w:val="00955FF3"/>
    <w:rsid w:val="009575B2"/>
    <w:rsid w:val="00957688"/>
    <w:rsid w:val="00957AE6"/>
    <w:rsid w:val="0095C04B"/>
    <w:rsid w:val="009607D1"/>
    <w:rsid w:val="00961135"/>
    <w:rsid w:val="0096115B"/>
    <w:rsid w:val="0096143F"/>
    <w:rsid w:val="00961A64"/>
    <w:rsid w:val="00961AD6"/>
    <w:rsid w:val="009620D4"/>
    <w:rsid w:val="00962582"/>
    <w:rsid w:val="00962AB8"/>
    <w:rsid w:val="00962FC6"/>
    <w:rsid w:val="00963368"/>
    <w:rsid w:val="00963E50"/>
    <w:rsid w:val="00964493"/>
    <w:rsid w:val="009652EF"/>
    <w:rsid w:val="0096604D"/>
    <w:rsid w:val="0096688A"/>
    <w:rsid w:val="009669E5"/>
    <w:rsid w:val="00966C2F"/>
    <w:rsid w:val="00966C5F"/>
    <w:rsid w:val="00966FDA"/>
    <w:rsid w:val="0096742A"/>
    <w:rsid w:val="00967D55"/>
    <w:rsid w:val="00970391"/>
    <w:rsid w:val="00971657"/>
    <w:rsid w:val="0097166D"/>
    <w:rsid w:val="00971B90"/>
    <w:rsid w:val="00972502"/>
    <w:rsid w:val="00972D97"/>
    <w:rsid w:val="00973410"/>
    <w:rsid w:val="009737B8"/>
    <w:rsid w:val="00973BE5"/>
    <w:rsid w:val="0097480D"/>
    <w:rsid w:val="0097512B"/>
    <w:rsid w:val="009753B0"/>
    <w:rsid w:val="009758E8"/>
    <w:rsid w:val="00975948"/>
    <w:rsid w:val="00976E3F"/>
    <w:rsid w:val="00976F58"/>
    <w:rsid w:val="0097747C"/>
    <w:rsid w:val="00977598"/>
    <w:rsid w:val="00977CC8"/>
    <w:rsid w:val="00977F69"/>
    <w:rsid w:val="00977FBA"/>
    <w:rsid w:val="0097E559"/>
    <w:rsid w:val="0098002E"/>
    <w:rsid w:val="0098040F"/>
    <w:rsid w:val="00981108"/>
    <w:rsid w:val="0098147C"/>
    <w:rsid w:val="0098229E"/>
    <w:rsid w:val="00982404"/>
    <w:rsid w:val="00982672"/>
    <w:rsid w:val="0098383D"/>
    <w:rsid w:val="00983A78"/>
    <w:rsid w:val="00985473"/>
    <w:rsid w:val="00985EE0"/>
    <w:rsid w:val="0098605A"/>
    <w:rsid w:val="009860B4"/>
    <w:rsid w:val="0098627B"/>
    <w:rsid w:val="009863C4"/>
    <w:rsid w:val="00986821"/>
    <w:rsid w:val="00987259"/>
    <w:rsid w:val="009872A1"/>
    <w:rsid w:val="00987B47"/>
    <w:rsid w:val="00987B4E"/>
    <w:rsid w:val="00987B62"/>
    <w:rsid w:val="00987D68"/>
    <w:rsid w:val="00987E25"/>
    <w:rsid w:val="00987E56"/>
    <w:rsid w:val="0099012E"/>
    <w:rsid w:val="009901FB"/>
    <w:rsid w:val="009907E7"/>
    <w:rsid w:val="00990A43"/>
    <w:rsid w:val="00990B81"/>
    <w:rsid w:val="00990CFD"/>
    <w:rsid w:val="00991296"/>
    <w:rsid w:val="00991308"/>
    <w:rsid w:val="009917C3"/>
    <w:rsid w:val="00992084"/>
    <w:rsid w:val="0099238E"/>
    <w:rsid w:val="00992DF1"/>
    <w:rsid w:val="0099382E"/>
    <w:rsid w:val="00993C4A"/>
    <w:rsid w:val="009947C9"/>
    <w:rsid w:val="00994B80"/>
    <w:rsid w:val="00995910"/>
    <w:rsid w:val="009959FB"/>
    <w:rsid w:val="00995A21"/>
    <w:rsid w:val="00995D7B"/>
    <w:rsid w:val="009960B8"/>
    <w:rsid w:val="00996B5B"/>
    <w:rsid w:val="00997458"/>
    <w:rsid w:val="009A1259"/>
    <w:rsid w:val="009A1601"/>
    <w:rsid w:val="009A1DDE"/>
    <w:rsid w:val="009A213B"/>
    <w:rsid w:val="009A26E8"/>
    <w:rsid w:val="009A294B"/>
    <w:rsid w:val="009A2B54"/>
    <w:rsid w:val="009A323A"/>
    <w:rsid w:val="009A3F4E"/>
    <w:rsid w:val="009A4848"/>
    <w:rsid w:val="009A493F"/>
    <w:rsid w:val="009A4AD4"/>
    <w:rsid w:val="009A4FD5"/>
    <w:rsid w:val="009A502F"/>
    <w:rsid w:val="009A5530"/>
    <w:rsid w:val="009A58C6"/>
    <w:rsid w:val="009A5A98"/>
    <w:rsid w:val="009A6306"/>
    <w:rsid w:val="009A6491"/>
    <w:rsid w:val="009A64AD"/>
    <w:rsid w:val="009A71C6"/>
    <w:rsid w:val="009A75CC"/>
    <w:rsid w:val="009A7C0F"/>
    <w:rsid w:val="009A7E05"/>
    <w:rsid w:val="009B0967"/>
    <w:rsid w:val="009B104B"/>
    <w:rsid w:val="009B1A8C"/>
    <w:rsid w:val="009B1CCE"/>
    <w:rsid w:val="009B22C8"/>
    <w:rsid w:val="009B2C10"/>
    <w:rsid w:val="009B3363"/>
    <w:rsid w:val="009B3B1A"/>
    <w:rsid w:val="009B3C1E"/>
    <w:rsid w:val="009B3E86"/>
    <w:rsid w:val="009B3FCD"/>
    <w:rsid w:val="009B4132"/>
    <w:rsid w:val="009B4977"/>
    <w:rsid w:val="009B5437"/>
    <w:rsid w:val="009B55C2"/>
    <w:rsid w:val="009B5929"/>
    <w:rsid w:val="009B5C10"/>
    <w:rsid w:val="009B626D"/>
    <w:rsid w:val="009B6507"/>
    <w:rsid w:val="009B6D01"/>
    <w:rsid w:val="009B7422"/>
    <w:rsid w:val="009B7AB1"/>
    <w:rsid w:val="009B7C5F"/>
    <w:rsid w:val="009C0108"/>
    <w:rsid w:val="009C014E"/>
    <w:rsid w:val="009C04ED"/>
    <w:rsid w:val="009C06CE"/>
    <w:rsid w:val="009C1071"/>
    <w:rsid w:val="009C1169"/>
    <w:rsid w:val="009C1AF9"/>
    <w:rsid w:val="009C1BD2"/>
    <w:rsid w:val="009C2B99"/>
    <w:rsid w:val="009C361F"/>
    <w:rsid w:val="009C3C95"/>
    <w:rsid w:val="009C3FFA"/>
    <w:rsid w:val="009C4801"/>
    <w:rsid w:val="009C4838"/>
    <w:rsid w:val="009C4B9A"/>
    <w:rsid w:val="009C5153"/>
    <w:rsid w:val="009C5180"/>
    <w:rsid w:val="009C5689"/>
    <w:rsid w:val="009C7DE1"/>
    <w:rsid w:val="009D0423"/>
    <w:rsid w:val="009D0A1E"/>
    <w:rsid w:val="009D0C07"/>
    <w:rsid w:val="009D116B"/>
    <w:rsid w:val="009D1197"/>
    <w:rsid w:val="009D15E3"/>
    <w:rsid w:val="009D166D"/>
    <w:rsid w:val="009D1A51"/>
    <w:rsid w:val="009D2648"/>
    <w:rsid w:val="009D2C6D"/>
    <w:rsid w:val="009D2D3E"/>
    <w:rsid w:val="009D351C"/>
    <w:rsid w:val="009D36D6"/>
    <w:rsid w:val="009D3B87"/>
    <w:rsid w:val="009D3BE6"/>
    <w:rsid w:val="009D4165"/>
    <w:rsid w:val="009D4C74"/>
    <w:rsid w:val="009D4F31"/>
    <w:rsid w:val="009D634E"/>
    <w:rsid w:val="009D67F6"/>
    <w:rsid w:val="009D69DC"/>
    <w:rsid w:val="009D7082"/>
    <w:rsid w:val="009D739B"/>
    <w:rsid w:val="009D7973"/>
    <w:rsid w:val="009E0455"/>
    <w:rsid w:val="009E04C1"/>
    <w:rsid w:val="009E085D"/>
    <w:rsid w:val="009E08D1"/>
    <w:rsid w:val="009E09C5"/>
    <w:rsid w:val="009E0ADD"/>
    <w:rsid w:val="009E0C4B"/>
    <w:rsid w:val="009E0F8D"/>
    <w:rsid w:val="009E0FE1"/>
    <w:rsid w:val="009E1284"/>
    <w:rsid w:val="009E1857"/>
    <w:rsid w:val="009E197C"/>
    <w:rsid w:val="009E2A8B"/>
    <w:rsid w:val="009E2D76"/>
    <w:rsid w:val="009E3573"/>
    <w:rsid w:val="009E4AEA"/>
    <w:rsid w:val="009E4BD0"/>
    <w:rsid w:val="009E4FDE"/>
    <w:rsid w:val="009E5302"/>
    <w:rsid w:val="009E6A8E"/>
    <w:rsid w:val="009E6C10"/>
    <w:rsid w:val="009E6C21"/>
    <w:rsid w:val="009E6D0D"/>
    <w:rsid w:val="009E6D60"/>
    <w:rsid w:val="009E738A"/>
    <w:rsid w:val="009E76C0"/>
    <w:rsid w:val="009E78DA"/>
    <w:rsid w:val="009F00BC"/>
    <w:rsid w:val="009F0304"/>
    <w:rsid w:val="009F0668"/>
    <w:rsid w:val="009F0A4F"/>
    <w:rsid w:val="009F0AC8"/>
    <w:rsid w:val="009F2120"/>
    <w:rsid w:val="009F213D"/>
    <w:rsid w:val="009F2764"/>
    <w:rsid w:val="009F2813"/>
    <w:rsid w:val="009F2940"/>
    <w:rsid w:val="009F2C1F"/>
    <w:rsid w:val="009F3884"/>
    <w:rsid w:val="009F44F8"/>
    <w:rsid w:val="009F4557"/>
    <w:rsid w:val="009F4728"/>
    <w:rsid w:val="009F4E8A"/>
    <w:rsid w:val="009F5555"/>
    <w:rsid w:val="009F60B7"/>
    <w:rsid w:val="009F6293"/>
    <w:rsid w:val="009F6418"/>
    <w:rsid w:val="009F7A41"/>
    <w:rsid w:val="009F7C6C"/>
    <w:rsid w:val="009F7CD7"/>
    <w:rsid w:val="00A0035B"/>
    <w:rsid w:val="00A0080F"/>
    <w:rsid w:val="00A00D1C"/>
    <w:rsid w:val="00A00F74"/>
    <w:rsid w:val="00A01A3B"/>
    <w:rsid w:val="00A02B26"/>
    <w:rsid w:val="00A02EBF"/>
    <w:rsid w:val="00A02FB2"/>
    <w:rsid w:val="00A03686"/>
    <w:rsid w:val="00A03747"/>
    <w:rsid w:val="00A0395E"/>
    <w:rsid w:val="00A03A8D"/>
    <w:rsid w:val="00A0406E"/>
    <w:rsid w:val="00A061AC"/>
    <w:rsid w:val="00A07894"/>
    <w:rsid w:val="00A1029B"/>
    <w:rsid w:val="00A10406"/>
    <w:rsid w:val="00A11307"/>
    <w:rsid w:val="00A1154A"/>
    <w:rsid w:val="00A11F0B"/>
    <w:rsid w:val="00A121CC"/>
    <w:rsid w:val="00A128B6"/>
    <w:rsid w:val="00A12A82"/>
    <w:rsid w:val="00A131D1"/>
    <w:rsid w:val="00A13AB0"/>
    <w:rsid w:val="00A13AF3"/>
    <w:rsid w:val="00A13B15"/>
    <w:rsid w:val="00A13E8C"/>
    <w:rsid w:val="00A13FE6"/>
    <w:rsid w:val="00A14984"/>
    <w:rsid w:val="00A14B1F"/>
    <w:rsid w:val="00A14C9A"/>
    <w:rsid w:val="00A151D2"/>
    <w:rsid w:val="00A15765"/>
    <w:rsid w:val="00A159CC"/>
    <w:rsid w:val="00A15AA1"/>
    <w:rsid w:val="00A15C04"/>
    <w:rsid w:val="00A15DE7"/>
    <w:rsid w:val="00A16151"/>
    <w:rsid w:val="00A16653"/>
    <w:rsid w:val="00A166A9"/>
    <w:rsid w:val="00A17275"/>
    <w:rsid w:val="00A17C11"/>
    <w:rsid w:val="00A204FF"/>
    <w:rsid w:val="00A20B39"/>
    <w:rsid w:val="00A20BFD"/>
    <w:rsid w:val="00A21388"/>
    <w:rsid w:val="00A213EC"/>
    <w:rsid w:val="00A216AE"/>
    <w:rsid w:val="00A2274D"/>
    <w:rsid w:val="00A2281C"/>
    <w:rsid w:val="00A23022"/>
    <w:rsid w:val="00A23470"/>
    <w:rsid w:val="00A23C67"/>
    <w:rsid w:val="00A23DBE"/>
    <w:rsid w:val="00A246E0"/>
    <w:rsid w:val="00A2483F"/>
    <w:rsid w:val="00A24C48"/>
    <w:rsid w:val="00A24F75"/>
    <w:rsid w:val="00A25B21"/>
    <w:rsid w:val="00A263E0"/>
    <w:rsid w:val="00A26400"/>
    <w:rsid w:val="00A26947"/>
    <w:rsid w:val="00A26DF2"/>
    <w:rsid w:val="00A27261"/>
    <w:rsid w:val="00A2730A"/>
    <w:rsid w:val="00A27791"/>
    <w:rsid w:val="00A27935"/>
    <w:rsid w:val="00A27A06"/>
    <w:rsid w:val="00A27ABE"/>
    <w:rsid w:val="00A27FBB"/>
    <w:rsid w:val="00A30564"/>
    <w:rsid w:val="00A30798"/>
    <w:rsid w:val="00A308E6"/>
    <w:rsid w:val="00A30C16"/>
    <w:rsid w:val="00A31AF7"/>
    <w:rsid w:val="00A32940"/>
    <w:rsid w:val="00A32BB5"/>
    <w:rsid w:val="00A32CA9"/>
    <w:rsid w:val="00A32F88"/>
    <w:rsid w:val="00A331A7"/>
    <w:rsid w:val="00A33AFF"/>
    <w:rsid w:val="00A33B71"/>
    <w:rsid w:val="00A34899"/>
    <w:rsid w:val="00A348F9"/>
    <w:rsid w:val="00A3506A"/>
    <w:rsid w:val="00A350A6"/>
    <w:rsid w:val="00A355F9"/>
    <w:rsid w:val="00A35C0C"/>
    <w:rsid w:val="00A3600F"/>
    <w:rsid w:val="00A36BD2"/>
    <w:rsid w:val="00A36E23"/>
    <w:rsid w:val="00A36EF4"/>
    <w:rsid w:val="00A36F89"/>
    <w:rsid w:val="00A372B3"/>
    <w:rsid w:val="00A37A38"/>
    <w:rsid w:val="00A37C63"/>
    <w:rsid w:val="00A37DF7"/>
    <w:rsid w:val="00A37DFB"/>
    <w:rsid w:val="00A37E32"/>
    <w:rsid w:val="00A400F9"/>
    <w:rsid w:val="00A4014C"/>
    <w:rsid w:val="00A40D10"/>
    <w:rsid w:val="00A41329"/>
    <w:rsid w:val="00A41355"/>
    <w:rsid w:val="00A423D7"/>
    <w:rsid w:val="00A424AA"/>
    <w:rsid w:val="00A425C9"/>
    <w:rsid w:val="00A42657"/>
    <w:rsid w:val="00A42BD0"/>
    <w:rsid w:val="00A42C8D"/>
    <w:rsid w:val="00A42CCB"/>
    <w:rsid w:val="00A437B6"/>
    <w:rsid w:val="00A43899"/>
    <w:rsid w:val="00A43B92"/>
    <w:rsid w:val="00A440D0"/>
    <w:rsid w:val="00A4460A"/>
    <w:rsid w:val="00A44883"/>
    <w:rsid w:val="00A44A7A"/>
    <w:rsid w:val="00A44AC2"/>
    <w:rsid w:val="00A46C04"/>
    <w:rsid w:val="00A47A15"/>
    <w:rsid w:val="00A47BCC"/>
    <w:rsid w:val="00A47FA3"/>
    <w:rsid w:val="00A501D9"/>
    <w:rsid w:val="00A50AA4"/>
    <w:rsid w:val="00A50C7F"/>
    <w:rsid w:val="00A50E82"/>
    <w:rsid w:val="00A515CE"/>
    <w:rsid w:val="00A51C1D"/>
    <w:rsid w:val="00A51D67"/>
    <w:rsid w:val="00A5313C"/>
    <w:rsid w:val="00A538B5"/>
    <w:rsid w:val="00A53B30"/>
    <w:rsid w:val="00A53BFC"/>
    <w:rsid w:val="00A54008"/>
    <w:rsid w:val="00A5420D"/>
    <w:rsid w:val="00A54251"/>
    <w:rsid w:val="00A542DE"/>
    <w:rsid w:val="00A55DC3"/>
    <w:rsid w:val="00A56246"/>
    <w:rsid w:val="00A5626F"/>
    <w:rsid w:val="00A566D8"/>
    <w:rsid w:val="00A56E03"/>
    <w:rsid w:val="00A578F9"/>
    <w:rsid w:val="00A57979"/>
    <w:rsid w:val="00A57A39"/>
    <w:rsid w:val="00A57C38"/>
    <w:rsid w:val="00A57EE2"/>
    <w:rsid w:val="00A60765"/>
    <w:rsid w:val="00A61027"/>
    <w:rsid w:val="00A6179E"/>
    <w:rsid w:val="00A617DA"/>
    <w:rsid w:val="00A61A74"/>
    <w:rsid w:val="00A63DBC"/>
    <w:rsid w:val="00A64001"/>
    <w:rsid w:val="00A64149"/>
    <w:rsid w:val="00A64316"/>
    <w:rsid w:val="00A6448A"/>
    <w:rsid w:val="00A65065"/>
    <w:rsid w:val="00A66224"/>
    <w:rsid w:val="00A66955"/>
    <w:rsid w:val="00A66AD9"/>
    <w:rsid w:val="00A703E1"/>
    <w:rsid w:val="00A703EB"/>
    <w:rsid w:val="00A70848"/>
    <w:rsid w:val="00A70AE7"/>
    <w:rsid w:val="00A712D6"/>
    <w:rsid w:val="00A71A9F"/>
    <w:rsid w:val="00A71CD3"/>
    <w:rsid w:val="00A71DF2"/>
    <w:rsid w:val="00A7253A"/>
    <w:rsid w:val="00A726EB"/>
    <w:rsid w:val="00A729DF"/>
    <w:rsid w:val="00A73D6D"/>
    <w:rsid w:val="00A74DF0"/>
    <w:rsid w:val="00A74ED6"/>
    <w:rsid w:val="00A756D7"/>
    <w:rsid w:val="00A7577F"/>
    <w:rsid w:val="00A75B90"/>
    <w:rsid w:val="00A76460"/>
    <w:rsid w:val="00A769AC"/>
    <w:rsid w:val="00A76E3B"/>
    <w:rsid w:val="00A77201"/>
    <w:rsid w:val="00A7758E"/>
    <w:rsid w:val="00A776DC"/>
    <w:rsid w:val="00A804D9"/>
    <w:rsid w:val="00A806D1"/>
    <w:rsid w:val="00A808D3"/>
    <w:rsid w:val="00A80FD0"/>
    <w:rsid w:val="00A817CC"/>
    <w:rsid w:val="00A81CA7"/>
    <w:rsid w:val="00A8259A"/>
    <w:rsid w:val="00A8267D"/>
    <w:rsid w:val="00A83087"/>
    <w:rsid w:val="00A83BCE"/>
    <w:rsid w:val="00A848B5"/>
    <w:rsid w:val="00A8493A"/>
    <w:rsid w:val="00A8539E"/>
    <w:rsid w:val="00A8573B"/>
    <w:rsid w:val="00A85859"/>
    <w:rsid w:val="00A860C7"/>
    <w:rsid w:val="00A87074"/>
    <w:rsid w:val="00A8750E"/>
    <w:rsid w:val="00A878C9"/>
    <w:rsid w:val="00A87AAA"/>
    <w:rsid w:val="00A90FDB"/>
    <w:rsid w:val="00A91446"/>
    <w:rsid w:val="00A9148F"/>
    <w:rsid w:val="00A91853"/>
    <w:rsid w:val="00A922EA"/>
    <w:rsid w:val="00A92915"/>
    <w:rsid w:val="00A92CA7"/>
    <w:rsid w:val="00A92D96"/>
    <w:rsid w:val="00A92E4F"/>
    <w:rsid w:val="00A92F5E"/>
    <w:rsid w:val="00A92F92"/>
    <w:rsid w:val="00A9335F"/>
    <w:rsid w:val="00A9377D"/>
    <w:rsid w:val="00A938DF"/>
    <w:rsid w:val="00A93B02"/>
    <w:rsid w:val="00A9411B"/>
    <w:rsid w:val="00A94889"/>
    <w:rsid w:val="00A94B37"/>
    <w:rsid w:val="00A95143"/>
    <w:rsid w:val="00A96892"/>
    <w:rsid w:val="00A9699F"/>
    <w:rsid w:val="00A96AA7"/>
    <w:rsid w:val="00A96BCA"/>
    <w:rsid w:val="00A96CFF"/>
    <w:rsid w:val="00A976E7"/>
    <w:rsid w:val="00A97A3D"/>
    <w:rsid w:val="00AA0734"/>
    <w:rsid w:val="00AA0F40"/>
    <w:rsid w:val="00AA1E4A"/>
    <w:rsid w:val="00AA1F5E"/>
    <w:rsid w:val="00AA2051"/>
    <w:rsid w:val="00AA2231"/>
    <w:rsid w:val="00AA2BC1"/>
    <w:rsid w:val="00AA2E44"/>
    <w:rsid w:val="00AA2F56"/>
    <w:rsid w:val="00AA30B1"/>
    <w:rsid w:val="00AA31AF"/>
    <w:rsid w:val="00AA3EB6"/>
    <w:rsid w:val="00AA40F9"/>
    <w:rsid w:val="00AA4376"/>
    <w:rsid w:val="00AA4EC0"/>
    <w:rsid w:val="00AA5657"/>
    <w:rsid w:val="00AA665D"/>
    <w:rsid w:val="00AA70C4"/>
    <w:rsid w:val="00AA70C9"/>
    <w:rsid w:val="00AB0069"/>
    <w:rsid w:val="00AB0390"/>
    <w:rsid w:val="00AB03EB"/>
    <w:rsid w:val="00AB05D5"/>
    <w:rsid w:val="00AB0ABB"/>
    <w:rsid w:val="00AB0E38"/>
    <w:rsid w:val="00AB1546"/>
    <w:rsid w:val="00AB1761"/>
    <w:rsid w:val="00AB1AA4"/>
    <w:rsid w:val="00AB28BA"/>
    <w:rsid w:val="00AB2B48"/>
    <w:rsid w:val="00AB2C24"/>
    <w:rsid w:val="00AB2EC3"/>
    <w:rsid w:val="00AB32D6"/>
    <w:rsid w:val="00AB3849"/>
    <w:rsid w:val="00AB3A02"/>
    <w:rsid w:val="00AB3A9F"/>
    <w:rsid w:val="00AB4A12"/>
    <w:rsid w:val="00AB4E83"/>
    <w:rsid w:val="00AB4F5C"/>
    <w:rsid w:val="00AB53C3"/>
    <w:rsid w:val="00AB6845"/>
    <w:rsid w:val="00AB70A2"/>
    <w:rsid w:val="00AB7C8F"/>
    <w:rsid w:val="00AB7DA5"/>
    <w:rsid w:val="00AC088E"/>
    <w:rsid w:val="00AC0B45"/>
    <w:rsid w:val="00AC15BA"/>
    <w:rsid w:val="00AC1AFE"/>
    <w:rsid w:val="00AC1B3B"/>
    <w:rsid w:val="00AC1F87"/>
    <w:rsid w:val="00AC2192"/>
    <w:rsid w:val="00AC2BAB"/>
    <w:rsid w:val="00AC2D30"/>
    <w:rsid w:val="00AC2FB2"/>
    <w:rsid w:val="00AC300D"/>
    <w:rsid w:val="00AC3508"/>
    <w:rsid w:val="00AC3C3D"/>
    <w:rsid w:val="00AC4441"/>
    <w:rsid w:val="00AC49C3"/>
    <w:rsid w:val="00AC50B3"/>
    <w:rsid w:val="00AC523A"/>
    <w:rsid w:val="00AC57B0"/>
    <w:rsid w:val="00AC5AB0"/>
    <w:rsid w:val="00AC6186"/>
    <w:rsid w:val="00AC636D"/>
    <w:rsid w:val="00AC64AE"/>
    <w:rsid w:val="00AC7A61"/>
    <w:rsid w:val="00AD049F"/>
    <w:rsid w:val="00AD107E"/>
    <w:rsid w:val="00AD1AB5"/>
    <w:rsid w:val="00AD213D"/>
    <w:rsid w:val="00AD2370"/>
    <w:rsid w:val="00AD241F"/>
    <w:rsid w:val="00AD2E1B"/>
    <w:rsid w:val="00AD4742"/>
    <w:rsid w:val="00AD4BF8"/>
    <w:rsid w:val="00AD4D65"/>
    <w:rsid w:val="00AD5264"/>
    <w:rsid w:val="00AD6201"/>
    <w:rsid w:val="00AD679C"/>
    <w:rsid w:val="00AD6B82"/>
    <w:rsid w:val="00AD6EE1"/>
    <w:rsid w:val="00AD76E5"/>
    <w:rsid w:val="00AD7AD2"/>
    <w:rsid w:val="00AD7B2C"/>
    <w:rsid w:val="00AE06C2"/>
    <w:rsid w:val="00AE0BAD"/>
    <w:rsid w:val="00AE0C3C"/>
    <w:rsid w:val="00AE0F8D"/>
    <w:rsid w:val="00AE1A7E"/>
    <w:rsid w:val="00AE1B64"/>
    <w:rsid w:val="00AE1B81"/>
    <w:rsid w:val="00AE2533"/>
    <w:rsid w:val="00AE2731"/>
    <w:rsid w:val="00AE27EC"/>
    <w:rsid w:val="00AE353C"/>
    <w:rsid w:val="00AE3D47"/>
    <w:rsid w:val="00AE3FE5"/>
    <w:rsid w:val="00AE4023"/>
    <w:rsid w:val="00AE57A1"/>
    <w:rsid w:val="00AE6216"/>
    <w:rsid w:val="00AE62AA"/>
    <w:rsid w:val="00AF0186"/>
    <w:rsid w:val="00AF0F90"/>
    <w:rsid w:val="00AF1541"/>
    <w:rsid w:val="00AF1B5E"/>
    <w:rsid w:val="00AF1BF5"/>
    <w:rsid w:val="00AF1DB7"/>
    <w:rsid w:val="00AF24DD"/>
    <w:rsid w:val="00AF2775"/>
    <w:rsid w:val="00AF29E0"/>
    <w:rsid w:val="00AF2A81"/>
    <w:rsid w:val="00AF2FFD"/>
    <w:rsid w:val="00AF3453"/>
    <w:rsid w:val="00AF3679"/>
    <w:rsid w:val="00AF3C74"/>
    <w:rsid w:val="00AF46AF"/>
    <w:rsid w:val="00AF49BF"/>
    <w:rsid w:val="00AF4E33"/>
    <w:rsid w:val="00AF54FD"/>
    <w:rsid w:val="00AF557F"/>
    <w:rsid w:val="00AF5E12"/>
    <w:rsid w:val="00AF64B2"/>
    <w:rsid w:val="00AF6AAB"/>
    <w:rsid w:val="00AF6EED"/>
    <w:rsid w:val="00AF73FC"/>
    <w:rsid w:val="00AF7DE7"/>
    <w:rsid w:val="00AF7EA4"/>
    <w:rsid w:val="00B005E0"/>
    <w:rsid w:val="00B00F61"/>
    <w:rsid w:val="00B01592"/>
    <w:rsid w:val="00B01CA9"/>
    <w:rsid w:val="00B01D60"/>
    <w:rsid w:val="00B01FA8"/>
    <w:rsid w:val="00B02466"/>
    <w:rsid w:val="00B02B91"/>
    <w:rsid w:val="00B03D01"/>
    <w:rsid w:val="00B04CB7"/>
    <w:rsid w:val="00B04F83"/>
    <w:rsid w:val="00B05333"/>
    <w:rsid w:val="00B0562E"/>
    <w:rsid w:val="00B05B5C"/>
    <w:rsid w:val="00B05CE9"/>
    <w:rsid w:val="00B05E08"/>
    <w:rsid w:val="00B0679D"/>
    <w:rsid w:val="00B06811"/>
    <w:rsid w:val="00B0741D"/>
    <w:rsid w:val="00B0757E"/>
    <w:rsid w:val="00B07951"/>
    <w:rsid w:val="00B10331"/>
    <w:rsid w:val="00B10637"/>
    <w:rsid w:val="00B1083B"/>
    <w:rsid w:val="00B10CC0"/>
    <w:rsid w:val="00B11213"/>
    <w:rsid w:val="00B114D6"/>
    <w:rsid w:val="00B1194C"/>
    <w:rsid w:val="00B11F00"/>
    <w:rsid w:val="00B11FEF"/>
    <w:rsid w:val="00B12227"/>
    <w:rsid w:val="00B12508"/>
    <w:rsid w:val="00B1250A"/>
    <w:rsid w:val="00B12A8A"/>
    <w:rsid w:val="00B1353A"/>
    <w:rsid w:val="00B13741"/>
    <w:rsid w:val="00B13783"/>
    <w:rsid w:val="00B13DF1"/>
    <w:rsid w:val="00B13FA4"/>
    <w:rsid w:val="00B141A6"/>
    <w:rsid w:val="00B14D60"/>
    <w:rsid w:val="00B15F2B"/>
    <w:rsid w:val="00B16FAD"/>
    <w:rsid w:val="00B17C7D"/>
    <w:rsid w:val="00B17FEF"/>
    <w:rsid w:val="00B206CE"/>
    <w:rsid w:val="00B2166F"/>
    <w:rsid w:val="00B225D4"/>
    <w:rsid w:val="00B22846"/>
    <w:rsid w:val="00B22D9D"/>
    <w:rsid w:val="00B232FB"/>
    <w:rsid w:val="00B237FB"/>
    <w:rsid w:val="00B238B1"/>
    <w:rsid w:val="00B24780"/>
    <w:rsid w:val="00B2498A"/>
    <w:rsid w:val="00B24B1D"/>
    <w:rsid w:val="00B2545F"/>
    <w:rsid w:val="00B26010"/>
    <w:rsid w:val="00B2619E"/>
    <w:rsid w:val="00B2659B"/>
    <w:rsid w:val="00B268DA"/>
    <w:rsid w:val="00B2695F"/>
    <w:rsid w:val="00B26B9F"/>
    <w:rsid w:val="00B26C33"/>
    <w:rsid w:val="00B26E7A"/>
    <w:rsid w:val="00B26ED6"/>
    <w:rsid w:val="00B27793"/>
    <w:rsid w:val="00B277D2"/>
    <w:rsid w:val="00B277E0"/>
    <w:rsid w:val="00B2783F"/>
    <w:rsid w:val="00B27F5E"/>
    <w:rsid w:val="00B3056D"/>
    <w:rsid w:val="00B30946"/>
    <w:rsid w:val="00B30C3D"/>
    <w:rsid w:val="00B31602"/>
    <w:rsid w:val="00B316FD"/>
    <w:rsid w:val="00B31A39"/>
    <w:rsid w:val="00B3256C"/>
    <w:rsid w:val="00B32A05"/>
    <w:rsid w:val="00B32A09"/>
    <w:rsid w:val="00B33082"/>
    <w:rsid w:val="00B33F1C"/>
    <w:rsid w:val="00B342C2"/>
    <w:rsid w:val="00B34479"/>
    <w:rsid w:val="00B34946"/>
    <w:rsid w:val="00B34D44"/>
    <w:rsid w:val="00B34F6A"/>
    <w:rsid w:val="00B35598"/>
    <w:rsid w:val="00B360D0"/>
    <w:rsid w:val="00B36ACD"/>
    <w:rsid w:val="00B36B6F"/>
    <w:rsid w:val="00B36DE4"/>
    <w:rsid w:val="00B36E18"/>
    <w:rsid w:val="00B370F5"/>
    <w:rsid w:val="00B37392"/>
    <w:rsid w:val="00B401B2"/>
    <w:rsid w:val="00B410BB"/>
    <w:rsid w:val="00B4120E"/>
    <w:rsid w:val="00B41ACC"/>
    <w:rsid w:val="00B41F60"/>
    <w:rsid w:val="00B420AB"/>
    <w:rsid w:val="00B420BD"/>
    <w:rsid w:val="00B4219E"/>
    <w:rsid w:val="00B42856"/>
    <w:rsid w:val="00B42A4C"/>
    <w:rsid w:val="00B4303B"/>
    <w:rsid w:val="00B435B5"/>
    <w:rsid w:val="00B43C95"/>
    <w:rsid w:val="00B4438C"/>
    <w:rsid w:val="00B452B0"/>
    <w:rsid w:val="00B45525"/>
    <w:rsid w:val="00B45A10"/>
    <w:rsid w:val="00B45F70"/>
    <w:rsid w:val="00B4611C"/>
    <w:rsid w:val="00B46286"/>
    <w:rsid w:val="00B46B62"/>
    <w:rsid w:val="00B46E41"/>
    <w:rsid w:val="00B474C4"/>
    <w:rsid w:val="00B475C3"/>
    <w:rsid w:val="00B47801"/>
    <w:rsid w:val="00B47CB2"/>
    <w:rsid w:val="00B50BF7"/>
    <w:rsid w:val="00B519FD"/>
    <w:rsid w:val="00B51C1C"/>
    <w:rsid w:val="00B520BC"/>
    <w:rsid w:val="00B52602"/>
    <w:rsid w:val="00B5287A"/>
    <w:rsid w:val="00B52BF9"/>
    <w:rsid w:val="00B5385E"/>
    <w:rsid w:val="00B539CC"/>
    <w:rsid w:val="00B53A7A"/>
    <w:rsid w:val="00B53DB2"/>
    <w:rsid w:val="00B546A2"/>
    <w:rsid w:val="00B546C6"/>
    <w:rsid w:val="00B55E56"/>
    <w:rsid w:val="00B56328"/>
    <w:rsid w:val="00B56660"/>
    <w:rsid w:val="00B567AD"/>
    <w:rsid w:val="00B569A9"/>
    <w:rsid w:val="00B569AC"/>
    <w:rsid w:val="00B56C7F"/>
    <w:rsid w:val="00B573A6"/>
    <w:rsid w:val="00B573B2"/>
    <w:rsid w:val="00B57870"/>
    <w:rsid w:val="00B5796D"/>
    <w:rsid w:val="00B604D8"/>
    <w:rsid w:val="00B60562"/>
    <w:rsid w:val="00B60908"/>
    <w:rsid w:val="00B60D6F"/>
    <w:rsid w:val="00B60E8C"/>
    <w:rsid w:val="00B62DC8"/>
    <w:rsid w:val="00B63413"/>
    <w:rsid w:val="00B6363C"/>
    <w:rsid w:val="00B63D24"/>
    <w:rsid w:val="00B63FE9"/>
    <w:rsid w:val="00B64007"/>
    <w:rsid w:val="00B649EC"/>
    <w:rsid w:val="00B64EE0"/>
    <w:rsid w:val="00B650BF"/>
    <w:rsid w:val="00B666A4"/>
    <w:rsid w:val="00B66995"/>
    <w:rsid w:val="00B66BAE"/>
    <w:rsid w:val="00B67BA2"/>
    <w:rsid w:val="00B7043D"/>
    <w:rsid w:val="00B708D6"/>
    <w:rsid w:val="00B70B10"/>
    <w:rsid w:val="00B70FA3"/>
    <w:rsid w:val="00B711DF"/>
    <w:rsid w:val="00B71AD8"/>
    <w:rsid w:val="00B723AD"/>
    <w:rsid w:val="00B72545"/>
    <w:rsid w:val="00B73AF4"/>
    <w:rsid w:val="00B740F5"/>
    <w:rsid w:val="00B74889"/>
    <w:rsid w:val="00B754A6"/>
    <w:rsid w:val="00B75785"/>
    <w:rsid w:val="00B75C46"/>
    <w:rsid w:val="00B75FD9"/>
    <w:rsid w:val="00B76711"/>
    <w:rsid w:val="00B76D48"/>
    <w:rsid w:val="00B7741A"/>
    <w:rsid w:val="00B7742A"/>
    <w:rsid w:val="00B778E4"/>
    <w:rsid w:val="00B77CD3"/>
    <w:rsid w:val="00B77D7D"/>
    <w:rsid w:val="00B80074"/>
    <w:rsid w:val="00B80302"/>
    <w:rsid w:val="00B80729"/>
    <w:rsid w:val="00B80853"/>
    <w:rsid w:val="00B808ED"/>
    <w:rsid w:val="00B80E6A"/>
    <w:rsid w:val="00B80E6B"/>
    <w:rsid w:val="00B80F59"/>
    <w:rsid w:val="00B81753"/>
    <w:rsid w:val="00B819FA"/>
    <w:rsid w:val="00B81FA1"/>
    <w:rsid w:val="00B822C5"/>
    <w:rsid w:val="00B82773"/>
    <w:rsid w:val="00B82C35"/>
    <w:rsid w:val="00B82F8C"/>
    <w:rsid w:val="00B8363E"/>
    <w:rsid w:val="00B83853"/>
    <w:rsid w:val="00B83F76"/>
    <w:rsid w:val="00B8430C"/>
    <w:rsid w:val="00B84944"/>
    <w:rsid w:val="00B84B06"/>
    <w:rsid w:val="00B84D30"/>
    <w:rsid w:val="00B85521"/>
    <w:rsid w:val="00B85801"/>
    <w:rsid w:val="00B86295"/>
    <w:rsid w:val="00B863BD"/>
    <w:rsid w:val="00B86435"/>
    <w:rsid w:val="00B86A51"/>
    <w:rsid w:val="00B86FE2"/>
    <w:rsid w:val="00B8701F"/>
    <w:rsid w:val="00B87313"/>
    <w:rsid w:val="00B87446"/>
    <w:rsid w:val="00B874E8"/>
    <w:rsid w:val="00B875E8"/>
    <w:rsid w:val="00B87725"/>
    <w:rsid w:val="00B903CE"/>
    <w:rsid w:val="00B903ED"/>
    <w:rsid w:val="00B907C4"/>
    <w:rsid w:val="00B90D89"/>
    <w:rsid w:val="00B91591"/>
    <w:rsid w:val="00B9233B"/>
    <w:rsid w:val="00B924E6"/>
    <w:rsid w:val="00B9260E"/>
    <w:rsid w:val="00B9270F"/>
    <w:rsid w:val="00B92742"/>
    <w:rsid w:val="00B92DB1"/>
    <w:rsid w:val="00B93D1C"/>
    <w:rsid w:val="00B93F2A"/>
    <w:rsid w:val="00B94A14"/>
    <w:rsid w:val="00B94A42"/>
    <w:rsid w:val="00B94B63"/>
    <w:rsid w:val="00B94B66"/>
    <w:rsid w:val="00B94B8C"/>
    <w:rsid w:val="00B9585C"/>
    <w:rsid w:val="00B95993"/>
    <w:rsid w:val="00B95D1F"/>
    <w:rsid w:val="00B96B12"/>
    <w:rsid w:val="00B96B6B"/>
    <w:rsid w:val="00B97529"/>
    <w:rsid w:val="00B97AC0"/>
    <w:rsid w:val="00B97B8A"/>
    <w:rsid w:val="00B97D84"/>
    <w:rsid w:val="00B97DD0"/>
    <w:rsid w:val="00BA017B"/>
    <w:rsid w:val="00BA06A6"/>
    <w:rsid w:val="00BA0EB6"/>
    <w:rsid w:val="00BA1319"/>
    <w:rsid w:val="00BA1DEB"/>
    <w:rsid w:val="00BA23E3"/>
    <w:rsid w:val="00BA2462"/>
    <w:rsid w:val="00BA262D"/>
    <w:rsid w:val="00BA3314"/>
    <w:rsid w:val="00BA3E21"/>
    <w:rsid w:val="00BA3E2B"/>
    <w:rsid w:val="00BA406A"/>
    <w:rsid w:val="00BA4325"/>
    <w:rsid w:val="00BA4BBA"/>
    <w:rsid w:val="00BA5262"/>
    <w:rsid w:val="00BA5698"/>
    <w:rsid w:val="00BA63E0"/>
    <w:rsid w:val="00BA6AB7"/>
    <w:rsid w:val="00BA6F7F"/>
    <w:rsid w:val="00BA6FB9"/>
    <w:rsid w:val="00BA71DC"/>
    <w:rsid w:val="00BA7236"/>
    <w:rsid w:val="00BA74BF"/>
    <w:rsid w:val="00BA77D2"/>
    <w:rsid w:val="00BB0311"/>
    <w:rsid w:val="00BB0FA1"/>
    <w:rsid w:val="00BB1689"/>
    <w:rsid w:val="00BB16DD"/>
    <w:rsid w:val="00BB1724"/>
    <w:rsid w:val="00BB19E6"/>
    <w:rsid w:val="00BB1D5A"/>
    <w:rsid w:val="00BB24AF"/>
    <w:rsid w:val="00BB2751"/>
    <w:rsid w:val="00BB2846"/>
    <w:rsid w:val="00BB2A36"/>
    <w:rsid w:val="00BB3135"/>
    <w:rsid w:val="00BB3A8E"/>
    <w:rsid w:val="00BB3BA1"/>
    <w:rsid w:val="00BB49C9"/>
    <w:rsid w:val="00BB49F5"/>
    <w:rsid w:val="00BB4A8A"/>
    <w:rsid w:val="00BB4C52"/>
    <w:rsid w:val="00BB5360"/>
    <w:rsid w:val="00BB604E"/>
    <w:rsid w:val="00BB6B03"/>
    <w:rsid w:val="00BB6D94"/>
    <w:rsid w:val="00BB6F46"/>
    <w:rsid w:val="00BB718F"/>
    <w:rsid w:val="00BB7B40"/>
    <w:rsid w:val="00BB7BC6"/>
    <w:rsid w:val="00BB7BFC"/>
    <w:rsid w:val="00BC0A16"/>
    <w:rsid w:val="00BC155D"/>
    <w:rsid w:val="00BC1BFB"/>
    <w:rsid w:val="00BC1DE1"/>
    <w:rsid w:val="00BC2923"/>
    <w:rsid w:val="00BC2B71"/>
    <w:rsid w:val="00BC2D71"/>
    <w:rsid w:val="00BC2ECF"/>
    <w:rsid w:val="00BC36F7"/>
    <w:rsid w:val="00BC3843"/>
    <w:rsid w:val="00BC3E4F"/>
    <w:rsid w:val="00BC488E"/>
    <w:rsid w:val="00BC54FF"/>
    <w:rsid w:val="00BC5C70"/>
    <w:rsid w:val="00BC6877"/>
    <w:rsid w:val="00BC79EB"/>
    <w:rsid w:val="00BC7BC7"/>
    <w:rsid w:val="00BD003B"/>
    <w:rsid w:val="00BD0104"/>
    <w:rsid w:val="00BD062E"/>
    <w:rsid w:val="00BD075D"/>
    <w:rsid w:val="00BD0DAD"/>
    <w:rsid w:val="00BD100E"/>
    <w:rsid w:val="00BD1885"/>
    <w:rsid w:val="00BD30A5"/>
    <w:rsid w:val="00BD3259"/>
    <w:rsid w:val="00BD35B9"/>
    <w:rsid w:val="00BD3759"/>
    <w:rsid w:val="00BD3785"/>
    <w:rsid w:val="00BD3AC8"/>
    <w:rsid w:val="00BD3DEE"/>
    <w:rsid w:val="00BD436D"/>
    <w:rsid w:val="00BD4FE8"/>
    <w:rsid w:val="00BD5282"/>
    <w:rsid w:val="00BD52F2"/>
    <w:rsid w:val="00BD5CB9"/>
    <w:rsid w:val="00BD5DE0"/>
    <w:rsid w:val="00BD6487"/>
    <w:rsid w:val="00BD67B3"/>
    <w:rsid w:val="00BD6D88"/>
    <w:rsid w:val="00BD7593"/>
    <w:rsid w:val="00BD7C5A"/>
    <w:rsid w:val="00BD7D45"/>
    <w:rsid w:val="00BD7FCF"/>
    <w:rsid w:val="00BE015E"/>
    <w:rsid w:val="00BE034F"/>
    <w:rsid w:val="00BE045A"/>
    <w:rsid w:val="00BE0639"/>
    <w:rsid w:val="00BE0800"/>
    <w:rsid w:val="00BE0ACF"/>
    <w:rsid w:val="00BE0AD7"/>
    <w:rsid w:val="00BE1018"/>
    <w:rsid w:val="00BE131D"/>
    <w:rsid w:val="00BE18B1"/>
    <w:rsid w:val="00BE1972"/>
    <w:rsid w:val="00BE1CF7"/>
    <w:rsid w:val="00BE2493"/>
    <w:rsid w:val="00BE346E"/>
    <w:rsid w:val="00BE3DF3"/>
    <w:rsid w:val="00BE438D"/>
    <w:rsid w:val="00BE51F1"/>
    <w:rsid w:val="00BE5FDB"/>
    <w:rsid w:val="00BE5FDC"/>
    <w:rsid w:val="00BE6330"/>
    <w:rsid w:val="00BE682A"/>
    <w:rsid w:val="00BE795E"/>
    <w:rsid w:val="00BF1AB8"/>
    <w:rsid w:val="00BF1C81"/>
    <w:rsid w:val="00BF1D12"/>
    <w:rsid w:val="00BF1E0B"/>
    <w:rsid w:val="00BF1E21"/>
    <w:rsid w:val="00BF2352"/>
    <w:rsid w:val="00BF2A26"/>
    <w:rsid w:val="00BF2F9F"/>
    <w:rsid w:val="00BF3E2E"/>
    <w:rsid w:val="00BF4796"/>
    <w:rsid w:val="00BF4A61"/>
    <w:rsid w:val="00BF4C73"/>
    <w:rsid w:val="00BF5249"/>
    <w:rsid w:val="00BF5820"/>
    <w:rsid w:val="00BF5A03"/>
    <w:rsid w:val="00BF5AF2"/>
    <w:rsid w:val="00BF60E9"/>
    <w:rsid w:val="00BF6406"/>
    <w:rsid w:val="00BF649E"/>
    <w:rsid w:val="00BF690B"/>
    <w:rsid w:val="00BF6CE2"/>
    <w:rsid w:val="00BF6D03"/>
    <w:rsid w:val="00BF7DE6"/>
    <w:rsid w:val="00BF7E40"/>
    <w:rsid w:val="00BF7EDE"/>
    <w:rsid w:val="00C012C9"/>
    <w:rsid w:val="00C01945"/>
    <w:rsid w:val="00C01AA0"/>
    <w:rsid w:val="00C01C57"/>
    <w:rsid w:val="00C01F3F"/>
    <w:rsid w:val="00C02241"/>
    <w:rsid w:val="00C025F7"/>
    <w:rsid w:val="00C04595"/>
    <w:rsid w:val="00C04D71"/>
    <w:rsid w:val="00C05288"/>
    <w:rsid w:val="00C056EF"/>
    <w:rsid w:val="00C05ADD"/>
    <w:rsid w:val="00C062BF"/>
    <w:rsid w:val="00C064DC"/>
    <w:rsid w:val="00C070EE"/>
    <w:rsid w:val="00C079B1"/>
    <w:rsid w:val="00C109C1"/>
    <w:rsid w:val="00C10E8F"/>
    <w:rsid w:val="00C111CB"/>
    <w:rsid w:val="00C11451"/>
    <w:rsid w:val="00C123B3"/>
    <w:rsid w:val="00C12DC2"/>
    <w:rsid w:val="00C12F31"/>
    <w:rsid w:val="00C132CA"/>
    <w:rsid w:val="00C1386E"/>
    <w:rsid w:val="00C13990"/>
    <w:rsid w:val="00C1416B"/>
    <w:rsid w:val="00C149BD"/>
    <w:rsid w:val="00C14B57"/>
    <w:rsid w:val="00C14E3D"/>
    <w:rsid w:val="00C14F39"/>
    <w:rsid w:val="00C15B2C"/>
    <w:rsid w:val="00C15EDD"/>
    <w:rsid w:val="00C1688C"/>
    <w:rsid w:val="00C16FFE"/>
    <w:rsid w:val="00C171C5"/>
    <w:rsid w:val="00C17458"/>
    <w:rsid w:val="00C2011F"/>
    <w:rsid w:val="00C20F47"/>
    <w:rsid w:val="00C211A9"/>
    <w:rsid w:val="00C21489"/>
    <w:rsid w:val="00C21931"/>
    <w:rsid w:val="00C21DBE"/>
    <w:rsid w:val="00C21DE2"/>
    <w:rsid w:val="00C21EB8"/>
    <w:rsid w:val="00C22732"/>
    <w:rsid w:val="00C2282B"/>
    <w:rsid w:val="00C248C0"/>
    <w:rsid w:val="00C24A9A"/>
    <w:rsid w:val="00C2569E"/>
    <w:rsid w:val="00C256FA"/>
    <w:rsid w:val="00C25BDA"/>
    <w:rsid w:val="00C25FBC"/>
    <w:rsid w:val="00C2600D"/>
    <w:rsid w:val="00C26098"/>
    <w:rsid w:val="00C266F6"/>
    <w:rsid w:val="00C26E5D"/>
    <w:rsid w:val="00C27C12"/>
    <w:rsid w:val="00C30FD6"/>
    <w:rsid w:val="00C3120A"/>
    <w:rsid w:val="00C31AD2"/>
    <w:rsid w:val="00C31B29"/>
    <w:rsid w:val="00C32608"/>
    <w:rsid w:val="00C32ABC"/>
    <w:rsid w:val="00C32C31"/>
    <w:rsid w:val="00C33104"/>
    <w:rsid w:val="00C332D4"/>
    <w:rsid w:val="00C33A50"/>
    <w:rsid w:val="00C348C9"/>
    <w:rsid w:val="00C34944"/>
    <w:rsid w:val="00C351B6"/>
    <w:rsid w:val="00C3594B"/>
    <w:rsid w:val="00C3621C"/>
    <w:rsid w:val="00C3644D"/>
    <w:rsid w:val="00C36F50"/>
    <w:rsid w:val="00C374FD"/>
    <w:rsid w:val="00C37CE4"/>
    <w:rsid w:val="00C37E13"/>
    <w:rsid w:val="00C40442"/>
    <w:rsid w:val="00C40CDB"/>
    <w:rsid w:val="00C40FA7"/>
    <w:rsid w:val="00C410DB"/>
    <w:rsid w:val="00C415B3"/>
    <w:rsid w:val="00C41DBD"/>
    <w:rsid w:val="00C423EF"/>
    <w:rsid w:val="00C424A2"/>
    <w:rsid w:val="00C42B3A"/>
    <w:rsid w:val="00C42BB2"/>
    <w:rsid w:val="00C4308A"/>
    <w:rsid w:val="00C4308C"/>
    <w:rsid w:val="00C43537"/>
    <w:rsid w:val="00C435CA"/>
    <w:rsid w:val="00C43769"/>
    <w:rsid w:val="00C4403C"/>
    <w:rsid w:val="00C442F1"/>
    <w:rsid w:val="00C44663"/>
    <w:rsid w:val="00C44AE3"/>
    <w:rsid w:val="00C45D87"/>
    <w:rsid w:val="00C45E94"/>
    <w:rsid w:val="00C46017"/>
    <w:rsid w:val="00C471D1"/>
    <w:rsid w:val="00C474D6"/>
    <w:rsid w:val="00C47516"/>
    <w:rsid w:val="00C50365"/>
    <w:rsid w:val="00C50538"/>
    <w:rsid w:val="00C50B54"/>
    <w:rsid w:val="00C50C9B"/>
    <w:rsid w:val="00C50FF2"/>
    <w:rsid w:val="00C51011"/>
    <w:rsid w:val="00C515BF"/>
    <w:rsid w:val="00C516B6"/>
    <w:rsid w:val="00C51DCB"/>
    <w:rsid w:val="00C52222"/>
    <w:rsid w:val="00C52F6B"/>
    <w:rsid w:val="00C5306C"/>
    <w:rsid w:val="00C531FD"/>
    <w:rsid w:val="00C53C22"/>
    <w:rsid w:val="00C53D87"/>
    <w:rsid w:val="00C54333"/>
    <w:rsid w:val="00C54404"/>
    <w:rsid w:val="00C5447B"/>
    <w:rsid w:val="00C54542"/>
    <w:rsid w:val="00C54556"/>
    <w:rsid w:val="00C54B0A"/>
    <w:rsid w:val="00C54B97"/>
    <w:rsid w:val="00C560AC"/>
    <w:rsid w:val="00C562B8"/>
    <w:rsid w:val="00C56745"/>
    <w:rsid w:val="00C569DF"/>
    <w:rsid w:val="00C56C98"/>
    <w:rsid w:val="00C56E9B"/>
    <w:rsid w:val="00C5781C"/>
    <w:rsid w:val="00C60036"/>
    <w:rsid w:val="00C60343"/>
    <w:rsid w:val="00C604C4"/>
    <w:rsid w:val="00C61684"/>
    <w:rsid w:val="00C61CAC"/>
    <w:rsid w:val="00C62070"/>
    <w:rsid w:val="00C625AC"/>
    <w:rsid w:val="00C62847"/>
    <w:rsid w:val="00C62AC2"/>
    <w:rsid w:val="00C62E90"/>
    <w:rsid w:val="00C63206"/>
    <w:rsid w:val="00C6321C"/>
    <w:rsid w:val="00C63830"/>
    <w:rsid w:val="00C63F02"/>
    <w:rsid w:val="00C64253"/>
    <w:rsid w:val="00C6477D"/>
    <w:rsid w:val="00C64C68"/>
    <w:rsid w:val="00C6529C"/>
    <w:rsid w:val="00C6555B"/>
    <w:rsid w:val="00C664F5"/>
    <w:rsid w:val="00C66658"/>
    <w:rsid w:val="00C674FB"/>
    <w:rsid w:val="00C675D2"/>
    <w:rsid w:val="00C67872"/>
    <w:rsid w:val="00C7065B"/>
    <w:rsid w:val="00C70814"/>
    <w:rsid w:val="00C70AE3"/>
    <w:rsid w:val="00C712CA"/>
    <w:rsid w:val="00C7145B"/>
    <w:rsid w:val="00C72B01"/>
    <w:rsid w:val="00C72C99"/>
    <w:rsid w:val="00C7339D"/>
    <w:rsid w:val="00C73727"/>
    <w:rsid w:val="00C73818"/>
    <w:rsid w:val="00C7387B"/>
    <w:rsid w:val="00C7402D"/>
    <w:rsid w:val="00C745FB"/>
    <w:rsid w:val="00C74829"/>
    <w:rsid w:val="00C74B51"/>
    <w:rsid w:val="00C74E10"/>
    <w:rsid w:val="00C74FBE"/>
    <w:rsid w:val="00C7626B"/>
    <w:rsid w:val="00C76878"/>
    <w:rsid w:val="00C76A2E"/>
    <w:rsid w:val="00C770D7"/>
    <w:rsid w:val="00C77A5F"/>
    <w:rsid w:val="00C802DB"/>
    <w:rsid w:val="00C806DE"/>
    <w:rsid w:val="00C8165E"/>
    <w:rsid w:val="00C81A6D"/>
    <w:rsid w:val="00C81DF4"/>
    <w:rsid w:val="00C82054"/>
    <w:rsid w:val="00C8276B"/>
    <w:rsid w:val="00C82797"/>
    <w:rsid w:val="00C82CBE"/>
    <w:rsid w:val="00C82D4C"/>
    <w:rsid w:val="00C8301E"/>
    <w:rsid w:val="00C8316E"/>
    <w:rsid w:val="00C8338F"/>
    <w:rsid w:val="00C8349A"/>
    <w:rsid w:val="00C837DB"/>
    <w:rsid w:val="00C83974"/>
    <w:rsid w:val="00C839C8"/>
    <w:rsid w:val="00C83A85"/>
    <w:rsid w:val="00C83CD9"/>
    <w:rsid w:val="00C83D8E"/>
    <w:rsid w:val="00C83EF4"/>
    <w:rsid w:val="00C83F7C"/>
    <w:rsid w:val="00C849F8"/>
    <w:rsid w:val="00C85077"/>
    <w:rsid w:val="00C85496"/>
    <w:rsid w:val="00C854D4"/>
    <w:rsid w:val="00C85A2E"/>
    <w:rsid w:val="00C8759C"/>
    <w:rsid w:val="00C87940"/>
    <w:rsid w:val="00C87C28"/>
    <w:rsid w:val="00C902AA"/>
    <w:rsid w:val="00C90556"/>
    <w:rsid w:val="00C90C70"/>
    <w:rsid w:val="00C90CF7"/>
    <w:rsid w:val="00C9207B"/>
    <w:rsid w:val="00C922B8"/>
    <w:rsid w:val="00C937C5"/>
    <w:rsid w:val="00C93FFF"/>
    <w:rsid w:val="00C940CD"/>
    <w:rsid w:val="00C940E6"/>
    <w:rsid w:val="00C941E9"/>
    <w:rsid w:val="00C943A6"/>
    <w:rsid w:val="00C94D58"/>
    <w:rsid w:val="00C95764"/>
    <w:rsid w:val="00C95F38"/>
    <w:rsid w:val="00C95F5D"/>
    <w:rsid w:val="00C95F7F"/>
    <w:rsid w:val="00C96955"/>
    <w:rsid w:val="00C976DC"/>
    <w:rsid w:val="00C977DD"/>
    <w:rsid w:val="00C9781F"/>
    <w:rsid w:val="00C978EF"/>
    <w:rsid w:val="00C9798E"/>
    <w:rsid w:val="00C97E16"/>
    <w:rsid w:val="00CA0D78"/>
    <w:rsid w:val="00CA1225"/>
    <w:rsid w:val="00CA1A53"/>
    <w:rsid w:val="00CA1CCA"/>
    <w:rsid w:val="00CA1ECE"/>
    <w:rsid w:val="00CA1F41"/>
    <w:rsid w:val="00CA23E7"/>
    <w:rsid w:val="00CA305E"/>
    <w:rsid w:val="00CA3F99"/>
    <w:rsid w:val="00CA4173"/>
    <w:rsid w:val="00CA45BB"/>
    <w:rsid w:val="00CA45D5"/>
    <w:rsid w:val="00CA4855"/>
    <w:rsid w:val="00CA5838"/>
    <w:rsid w:val="00CA5CBC"/>
    <w:rsid w:val="00CA5D41"/>
    <w:rsid w:val="00CA5D90"/>
    <w:rsid w:val="00CA5EA5"/>
    <w:rsid w:val="00CA61C6"/>
    <w:rsid w:val="00CA62C2"/>
    <w:rsid w:val="00CA63DB"/>
    <w:rsid w:val="00CA66C1"/>
    <w:rsid w:val="00CA6C6A"/>
    <w:rsid w:val="00CA7A91"/>
    <w:rsid w:val="00CB0B21"/>
    <w:rsid w:val="00CB18D6"/>
    <w:rsid w:val="00CB1907"/>
    <w:rsid w:val="00CB1AD5"/>
    <w:rsid w:val="00CB1C63"/>
    <w:rsid w:val="00CB1F86"/>
    <w:rsid w:val="00CB24FE"/>
    <w:rsid w:val="00CB283B"/>
    <w:rsid w:val="00CB3344"/>
    <w:rsid w:val="00CB3944"/>
    <w:rsid w:val="00CB432F"/>
    <w:rsid w:val="00CB45FE"/>
    <w:rsid w:val="00CB4A31"/>
    <w:rsid w:val="00CB5840"/>
    <w:rsid w:val="00CB59F9"/>
    <w:rsid w:val="00CB687E"/>
    <w:rsid w:val="00CB7327"/>
    <w:rsid w:val="00CB73EF"/>
    <w:rsid w:val="00CB76B0"/>
    <w:rsid w:val="00CB7748"/>
    <w:rsid w:val="00CB7BD3"/>
    <w:rsid w:val="00CC022F"/>
    <w:rsid w:val="00CC08C0"/>
    <w:rsid w:val="00CC0FEE"/>
    <w:rsid w:val="00CC0FFA"/>
    <w:rsid w:val="00CC210B"/>
    <w:rsid w:val="00CC296F"/>
    <w:rsid w:val="00CC2AA0"/>
    <w:rsid w:val="00CC2D84"/>
    <w:rsid w:val="00CC2DC1"/>
    <w:rsid w:val="00CC3328"/>
    <w:rsid w:val="00CC45E1"/>
    <w:rsid w:val="00CC516A"/>
    <w:rsid w:val="00CC53D6"/>
    <w:rsid w:val="00CC5E17"/>
    <w:rsid w:val="00CC60F1"/>
    <w:rsid w:val="00CC6894"/>
    <w:rsid w:val="00CC6BE9"/>
    <w:rsid w:val="00CC6F0A"/>
    <w:rsid w:val="00CC77C5"/>
    <w:rsid w:val="00CD0158"/>
    <w:rsid w:val="00CD016E"/>
    <w:rsid w:val="00CD04D7"/>
    <w:rsid w:val="00CD108E"/>
    <w:rsid w:val="00CD110F"/>
    <w:rsid w:val="00CD14D5"/>
    <w:rsid w:val="00CD156E"/>
    <w:rsid w:val="00CD1A49"/>
    <w:rsid w:val="00CD218D"/>
    <w:rsid w:val="00CD2D95"/>
    <w:rsid w:val="00CD31A2"/>
    <w:rsid w:val="00CD399A"/>
    <w:rsid w:val="00CD449D"/>
    <w:rsid w:val="00CD4517"/>
    <w:rsid w:val="00CD4D5B"/>
    <w:rsid w:val="00CD58FD"/>
    <w:rsid w:val="00CD6560"/>
    <w:rsid w:val="00CD65B6"/>
    <w:rsid w:val="00CD6610"/>
    <w:rsid w:val="00CD6D00"/>
    <w:rsid w:val="00CD6DD6"/>
    <w:rsid w:val="00CD7762"/>
    <w:rsid w:val="00CD7A8C"/>
    <w:rsid w:val="00CD7E35"/>
    <w:rsid w:val="00CE0AE1"/>
    <w:rsid w:val="00CE0F7B"/>
    <w:rsid w:val="00CE107F"/>
    <w:rsid w:val="00CE10F8"/>
    <w:rsid w:val="00CE116F"/>
    <w:rsid w:val="00CE12FB"/>
    <w:rsid w:val="00CE1B28"/>
    <w:rsid w:val="00CE2670"/>
    <w:rsid w:val="00CE2B09"/>
    <w:rsid w:val="00CE2CAF"/>
    <w:rsid w:val="00CE2D8F"/>
    <w:rsid w:val="00CE2F23"/>
    <w:rsid w:val="00CE3574"/>
    <w:rsid w:val="00CE36E2"/>
    <w:rsid w:val="00CE3DB3"/>
    <w:rsid w:val="00CE3FC3"/>
    <w:rsid w:val="00CE4078"/>
    <w:rsid w:val="00CE5290"/>
    <w:rsid w:val="00CE58F9"/>
    <w:rsid w:val="00CE5FD5"/>
    <w:rsid w:val="00CE6009"/>
    <w:rsid w:val="00CE6032"/>
    <w:rsid w:val="00CE6036"/>
    <w:rsid w:val="00CE67D9"/>
    <w:rsid w:val="00CE7B38"/>
    <w:rsid w:val="00CF0290"/>
    <w:rsid w:val="00CF031C"/>
    <w:rsid w:val="00CF04A0"/>
    <w:rsid w:val="00CF0681"/>
    <w:rsid w:val="00CF084A"/>
    <w:rsid w:val="00CF0891"/>
    <w:rsid w:val="00CF0F12"/>
    <w:rsid w:val="00CF17F0"/>
    <w:rsid w:val="00CF1F1C"/>
    <w:rsid w:val="00CF2E9D"/>
    <w:rsid w:val="00CF3451"/>
    <w:rsid w:val="00CF35F0"/>
    <w:rsid w:val="00CF3720"/>
    <w:rsid w:val="00CF3B9D"/>
    <w:rsid w:val="00CF431B"/>
    <w:rsid w:val="00CF44BC"/>
    <w:rsid w:val="00CF4590"/>
    <w:rsid w:val="00CF4758"/>
    <w:rsid w:val="00CF49E3"/>
    <w:rsid w:val="00CF52CF"/>
    <w:rsid w:val="00CF531F"/>
    <w:rsid w:val="00CF53E9"/>
    <w:rsid w:val="00CF5D49"/>
    <w:rsid w:val="00CF5DC7"/>
    <w:rsid w:val="00CF6002"/>
    <w:rsid w:val="00CF66B5"/>
    <w:rsid w:val="00CF6705"/>
    <w:rsid w:val="00CF6BB5"/>
    <w:rsid w:val="00CF76E5"/>
    <w:rsid w:val="00CF7955"/>
    <w:rsid w:val="00CF7AF9"/>
    <w:rsid w:val="00CF7C28"/>
    <w:rsid w:val="00D0108B"/>
    <w:rsid w:val="00D018C4"/>
    <w:rsid w:val="00D02748"/>
    <w:rsid w:val="00D027DC"/>
    <w:rsid w:val="00D028EA"/>
    <w:rsid w:val="00D02C1A"/>
    <w:rsid w:val="00D03307"/>
    <w:rsid w:val="00D036EA"/>
    <w:rsid w:val="00D03749"/>
    <w:rsid w:val="00D037DE"/>
    <w:rsid w:val="00D03D22"/>
    <w:rsid w:val="00D03F5D"/>
    <w:rsid w:val="00D04942"/>
    <w:rsid w:val="00D04976"/>
    <w:rsid w:val="00D04A5A"/>
    <w:rsid w:val="00D052A8"/>
    <w:rsid w:val="00D054CD"/>
    <w:rsid w:val="00D05590"/>
    <w:rsid w:val="00D05C06"/>
    <w:rsid w:val="00D06405"/>
    <w:rsid w:val="00D06B5B"/>
    <w:rsid w:val="00D073A6"/>
    <w:rsid w:val="00D07E66"/>
    <w:rsid w:val="00D10B11"/>
    <w:rsid w:val="00D1131C"/>
    <w:rsid w:val="00D118C9"/>
    <w:rsid w:val="00D119CF"/>
    <w:rsid w:val="00D12461"/>
    <w:rsid w:val="00D12633"/>
    <w:rsid w:val="00D126A0"/>
    <w:rsid w:val="00D127E7"/>
    <w:rsid w:val="00D12B19"/>
    <w:rsid w:val="00D12F4B"/>
    <w:rsid w:val="00D1307F"/>
    <w:rsid w:val="00D132D7"/>
    <w:rsid w:val="00D132F4"/>
    <w:rsid w:val="00D141CE"/>
    <w:rsid w:val="00D14B5A"/>
    <w:rsid w:val="00D14F48"/>
    <w:rsid w:val="00D1509D"/>
    <w:rsid w:val="00D15139"/>
    <w:rsid w:val="00D15580"/>
    <w:rsid w:val="00D15FEA"/>
    <w:rsid w:val="00D16774"/>
    <w:rsid w:val="00D17AFF"/>
    <w:rsid w:val="00D204CE"/>
    <w:rsid w:val="00D2052E"/>
    <w:rsid w:val="00D21539"/>
    <w:rsid w:val="00D21F83"/>
    <w:rsid w:val="00D22178"/>
    <w:rsid w:val="00D22286"/>
    <w:rsid w:val="00D22865"/>
    <w:rsid w:val="00D22908"/>
    <w:rsid w:val="00D22B23"/>
    <w:rsid w:val="00D23179"/>
    <w:rsid w:val="00D236B9"/>
    <w:rsid w:val="00D2375D"/>
    <w:rsid w:val="00D23CF9"/>
    <w:rsid w:val="00D23D38"/>
    <w:rsid w:val="00D23F0F"/>
    <w:rsid w:val="00D23F1C"/>
    <w:rsid w:val="00D2466F"/>
    <w:rsid w:val="00D254C1"/>
    <w:rsid w:val="00D26280"/>
    <w:rsid w:val="00D2683A"/>
    <w:rsid w:val="00D276C1"/>
    <w:rsid w:val="00D27C32"/>
    <w:rsid w:val="00D27FCA"/>
    <w:rsid w:val="00D304D7"/>
    <w:rsid w:val="00D30B07"/>
    <w:rsid w:val="00D310F0"/>
    <w:rsid w:val="00D316A4"/>
    <w:rsid w:val="00D31C1F"/>
    <w:rsid w:val="00D31D9D"/>
    <w:rsid w:val="00D31FC7"/>
    <w:rsid w:val="00D32605"/>
    <w:rsid w:val="00D32791"/>
    <w:rsid w:val="00D328F5"/>
    <w:rsid w:val="00D336D1"/>
    <w:rsid w:val="00D3393E"/>
    <w:rsid w:val="00D33B05"/>
    <w:rsid w:val="00D34164"/>
    <w:rsid w:val="00D343FA"/>
    <w:rsid w:val="00D35176"/>
    <w:rsid w:val="00D3519E"/>
    <w:rsid w:val="00D35D55"/>
    <w:rsid w:val="00D35DE4"/>
    <w:rsid w:val="00D36424"/>
    <w:rsid w:val="00D36714"/>
    <w:rsid w:val="00D36782"/>
    <w:rsid w:val="00D3689B"/>
    <w:rsid w:val="00D36FCB"/>
    <w:rsid w:val="00D370C1"/>
    <w:rsid w:val="00D3729A"/>
    <w:rsid w:val="00D373AF"/>
    <w:rsid w:val="00D37526"/>
    <w:rsid w:val="00D40D62"/>
    <w:rsid w:val="00D41571"/>
    <w:rsid w:val="00D418FF"/>
    <w:rsid w:val="00D41B44"/>
    <w:rsid w:val="00D41FF1"/>
    <w:rsid w:val="00D4271B"/>
    <w:rsid w:val="00D42824"/>
    <w:rsid w:val="00D4307E"/>
    <w:rsid w:val="00D43204"/>
    <w:rsid w:val="00D4361A"/>
    <w:rsid w:val="00D437DD"/>
    <w:rsid w:val="00D443FD"/>
    <w:rsid w:val="00D452C2"/>
    <w:rsid w:val="00D458B7"/>
    <w:rsid w:val="00D45957"/>
    <w:rsid w:val="00D45F0A"/>
    <w:rsid w:val="00D46138"/>
    <w:rsid w:val="00D4619C"/>
    <w:rsid w:val="00D4647B"/>
    <w:rsid w:val="00D4701F"/>
    <w:rsid w:val="00D4761A"/>
    <w:rsid w:val="00D5183D"/>
    <w:rsid w:val="00D522E9"/>
    <w:rsid w:val="00D5260B"/>
    <w:rsid w:val="00D528F2"/>
    <w:rsid w:val="00D52B8A"/>
    <w:rsid w:val="00D53B4C"/>
    <w:rsid w:val="00D53B95"/>
    <w:rsid w:val="00D53F61"/>
    <w:rsid w:val="00D54265"/>
    <w:rsid w:val="00D54312"/>
    <w:rsid w:val="00D5452B"/>
    <w:rsid w:val="00D5453E"/>
    <w:rsid w:val="00D54AA4"/>
    <w:rsid w:val="00D554F1"/>
    <w:rsid w:val="00D5556C"/>
    <w:rsid w:val="00D55EB0"/>
    <w:rsid w:val="00D56FAF"/>
    <w:rsid w:val="00D57936"/>
    <w:rsid w:val="00D57BD0"/>
    <w:rsid w:val="00D57ED7"/>
    <w:rsid w:val="00D60A4E"/>
    <w:rsid w:val="00D60D64"/>
    <w:rsid w:val="00D61820"/>
    <w:rsid w:val="00D618ED"/>
    <w:rsid w:val="00D61AE1"/>
    <w:rsid w:val="00D61F81"/>
    <w:rsid w:val="00D64082"/>
    <w:rsid w:val="00D649D8"/>
    <w:rsid w:val="00D64E5C"/>
    <w:rsid w:val="00D654E9"/>
    <w:rsid w:val="00D655D1"/>
    <w:rsid w:val="00D6579F"/>
    <w:rsid w:val="00D65847"/>
    <w:rsid w:val="00D65C76"/>
    <w:rsid w:val="00D661B8"/>
    <w:rsid w:val="00D6693B"/>
    <w:rsid w:val="00D66976"/>
    <w:rsid w:val="00D6754D"/>
    <w:rsid w:val="00D67B47"/>
    <w:rsid w:val="00D67FB8"/>
    <w:rsid w:val="00D7001B"/>
    <w:rsid w:val="00D705F2"/>
    <w:rsid w:val="00D70C00"/>
    <w:rsid w:val="00D7146F"/>
    <w:rsid w:val="00D714DC"/>
    <w:rsid w:val="00D717FE"/>
    <w:rsid w:val="00D722D2"/>
    <w:rsid w:val="00D72B3B"/>
    <w:rsid w:val="00D734C7"/>
    <w:rsid w:val="00D73673"/>
    <w:rsid w:val="00D73976"/>
    <w:rsid w:val="00D7407A"/>
    <w:rsid w:val="00D74684"/>
    <w:rsid w:val="00D74A18"/>
    <w:rsid w:val="00D74A27"/>
    <w:rsid w:val="00D74B92"/>
    <w:rsid w:val="00D74E51"/>
    <w:rsid w:val="00D753EE"/>
    <w:rsid w:val="00D7542B"/>
    <w:rsid w:val="00D7551B"/>
    <w:rsid w:val="00D75B29"/>
    <w:rsid w:val="00D75F90"/>
    <w:rsid w:val="00D76F6C"/>
    <w:rsid w:val="00D770A5"/>
    <w:rsid w:val="00D77727"/>
    <w:rsid w:val="00D80396"/>
    <w:rsid w:val="00D804A8"/>
    <w:rsid w:val="00D8059B"/>
    <w:rsid w:val="00D822DF"/>
    <w:rsid w:val="00D82624"/>
    <w:rsid w:val="00D82BC0"/>
    <w:rsid w:val="00D82C75"/>
    <w:rsid w:val="00D831EB"/>
    <w:rsid w:val="00D8351F"/>
    <w:rsid w:val="00D8421E"/>
    <w:rsid w:val="00D8436D"/>
    <w:rsid w:val="00D84488"/>
    <w:rsid w:val="00D847CB"/>
    <w:rsid w:val="00D85003"/>
    <w:rsid w:val="00D859FC"/>
    <w:rsid w:val="00D8607C"/>
    <w:rsid w:val="00D86DE9"/>
    <w:rsid w:val="00D8726D"/>
    <w:rsid w:val="00D878FF"/>
    <w:rsid w:val="00D87BDA"/>
    <w:rsid w:val="00D87E67"/>
    <w:rsid w:val="00D9065F"/>
    <w:rsid w:val="00D90D60"/>
    <w:rsid w:val="00D90F3D"/>
    <w:rsid w:val="00D916CE"/>
    <w:rsid w:val="00D919B6"/>
    <w:rsid w:val="00D928F0"/>
    <w:rsid w:val="00D92A08"/>
    <w:rsid w:val="00D92A58"/>
    <w:rsid w:val="00D92F8E"/>
    <w:rsid w:val="00D94032"/>
    <w:rsid w:val="00D95569"/>
    <w:rsid w:val="00D960DB"/>
    <w:rsid w:val="00D96EAE"/>
    <w:rsid w:val="00D9796B"/>
    <w:rsid w:val="00D979DA"/>
    <w:rsid w:val="00DA007E"/>
    <w:rsid w:val="00DA016C"/>
    <w:rsid w:val="00DA052E"/>
    <w:rsid w:val="00DA062F"/>
    <w:rsid w:val="00DA0B82"/>
    <w:rsid w:val="00DA1883"/>
    <w:rsid w:val="00DA1BF2"/>
    <w:rsid w:val="00DA1D32"/>
    <w:rsid w:val="00DA2445"/>
    <w:rsid w:val="00DA27AB"/>
    <w:rsid w:val="00DA2A57"/>
    <w:rsid w:val="00DA2E51"/>
    <w:rsid w:val="00DA2F73"/>
    <w:rsid w:val="00DA2FF1"/>
    <w:rsid w:val="00DA3066"/>
    <w:rsid w:val="00DA3D78"/>
    <w:rsid w:val="00DA3DA3"/>
    <w:rsid w:val="00DA484E"/>
    <w:rsid w:val="00DA508B"/>
    <w:rsid w:val="00DA527F"/>
    <w:rsid w:val="00DA5620"/>
    <w:rsid w:val="00DA5B7F"/>
    <w:rsid w:val="00DA6EC4"/>
    <w:rsid w:val="00DA7224"/>
    <w:rsid w:val="00DA79CC"/>
    <w:rsid w:val="00DA7A55"/>
    <w:rsid w:val="00DA7BE8"/>
    <w:rsid w:val="00DA7D91"/>
    <w:rsid w:val="00DB04A7"/>
    <w:rsid w:val="00DB1401"/>
    <w:rsid w:val="00DB1B4E"/>
    <w:rsid w:val="00DB206D"/>
    <w:rsid w:val="00DB2949"/>
    <w:rsid w:val="00DB2A50"/>
    <w:rsid w:val="00DB3B1E"/>
    <w:rsid w:val="00DB408F"/>
    <w:rsid w:val="00DB43E8"/>
    <w:rsid w:val="00DB4482"/>
    <w:rsid w:val="00DB495F"/>
    <w:rsid w:val="00DB4B7E"/>
    <w:rsid w:val="00DB4E7E"/>
    <w:rsid w:val="00DB54BD"/>
    <w:rsid w:val="00DB5B9B"/>
    <w:rsid w:val="00DB5C4B"/>
    <w:rsid w:val="00DB63BA"/>
    <w:rsid w:val="00DB68FA"/>
    <w:rsid w:val="00DB6F00"/>
    <w:rsid w:val="00DB702C"/>
    <w:rsid w:val="00DB744B"/>
    <w:rsid w:val="00DB74A3"/>
    <w:rsid w:val="00DB7620"/>
    <w:rsid w:val="00DB799D"/>
    <w:rsid w:val="00DC06DF"/>
    <w:rsid w:val="00DC073F"/>
    <w:rsid w:val="00DC0B12"/>
    <w:rsid w:val="00DC0E48"/>
    <w:rsid w:val="00DC0FA1"/>
    <w:rsid w:val="00DC2171"/>
    <w:rsid w:val="00DC28B7"/>
    <w:rsid w:val="00DC29AB"/>
    <w:rsid w:val="00DC2A65"/>
    <w:rsid w:val="00DC307B"/>
    <w:rsid w:val="00DC3194"/>
    <w:rsid w:val="00DC3363"/>
    <w:rsid w:val="00DC343B"/>
    <w:rsid w:val="00DC35B3"/>
    <w:rsid w:val="00DC3B7B"/>
    <w:rsid w:val="00DC3E4C"/>
    <w:rsid w:val="00DC4345"/>
    <w:rsid w:val="00DC462F"/>
    <w:rsid w:val="00DC46F5"/>
    <w:rsid w:val="00DC499A"/>
    <w:rsid w:val="00DC4BDE"/>
    <w:rsid w:val="00DC4CEC"/>
    <w:rsid w:val="00DC5BAE"/>
    <w:rsid w:val="00DC5C62"/>
    <w:rsid w:val="00DC60FF"/>
    <w:rsid w:val="00DC727E"/>
    <w:rsid w:val="00DC7560"/>
    <w:rsid w:val="00DD0374"/>
    <w:rsid w:val="00DD104E"/>
    <w:rsid w:val="00DD1C3A"/>
    <w:rsid w:val="00DD2042"/>
    <w:rsid w:val="00DD20E3"/>
    <w:rsid w:val="00DD230F"/>
    <w:rsid w:val="00DD2397"/>
    <w:rsid w:val="00DD24CF"/>
    <w:rsid w:val="00DD2BB6"/>
    <w:rsid w:val="00DD3E44"/>
    <w:rsid w:val="00DD4014"/>
    <w:rsid w:val="00DD58EE"/>
    <w:rsid w:val="00DD604A"/>
    <w:rsid w:val="00DD6A21"/>
    <w:rsid w:val="00DD793F"/>
    <w:rsid w:val="00DE06A7"/>
    <w:rsid w:val="00DE084F"/>
    <w:rsid w:val="00DE0E4C"/>
    <w:rsid w:val="00DE13A9"/>
    <w:rsid w:val="00DE1485"/>
    <w:rsid w:val="00DE1894"/>
    <w:rsid w:val="00DE18A7"/>
    <w:rsid w:val="00DE226E"/>
    <w:rsid w:val="00DE23E1"/>
    <w:rsid w:val="00DE25E9"/>
    <w:rsid w:val="00DE2EFB"/>
    <w:rsid w:val="00DE32C7"/>
    <w:rsid w:val="00DE39EE"/>
    <w:rsid w:val="00DE3E3F"/>
    <w:rsid w:val="00DE4D4E"/>
    <w:rsid w:val="00DE5159"/>
    <w:rsid w:val="00DE5164"/>
    <w:rsid w:val="00DE55B8"/>
    <w:rsid w:val="00DE5E4F"/>
    <w:rsid w:val="00DE5F03"/>
    <w:rsid w:val="00DE60CA"/>
    <w:rsid w:val="00DE616F"/>
    <w:rsid w:val="00DE6426"/>
    <w:rsid w:val="00DE648B"/>
    <w:rsid w:val="00DE6A9A"/>
    <w:rsid w:val="00DE6C93"/>
    <w:rsid w:val="00DE72E1"/>
    <w:rsid w:val="00DE7819"/>
    <w:rsid w:val="00DF01B6"/>
    <w:rsid w:val="00DF038B"/>
    <w:rsid w:val="00DF095D"/>
    <w:rsid w:val="00DF0978"/>
    <w:rsid w:val="00DF0BD3"/>
    <w:rsid w:val="00DF10EF"/>
    <w:rsid w:val="00DF1171"/>
    <w:rsid w:val="00DF1201"/>
    <w:rsid w:val="00DF137A"/>
    <w:rsid w:val="00DF1583"/>
    <w:rsid w:val="00DF1DE7"/>
    <w:rsid w:val="00DF21D2"/>
    <w:rsid w:val="00DF21F7"/>
    <w:rsid w:val="00DF24FC"/>
    <w:rsid w:val="00DF28F1"/>
    <w:rsid w:val="00DF2C9C"/>
    <w:rsid w:val="00DF2DC2"/>
    <w:rsid w:val="00DF344A"/>
    <w:rsid w:val="00DF34E9"/>
    <w:rsid w:val="00DF39AD"/>
    <w:rsid w:val="00DF3A21"/>
    <w:rsid w:val="00DF4F79"/>
    <w:rsid w:val="00DF51F0"/>
    <w:rsid w:val="00DF5C5F"/>
    <w:rsid w:val="00DF65B4"/>
    <w:rsid w:val="00DF668B"/>
    <w:rsid w:val="00DF6DA5"/>
    <w:rsid w:val="00DF7156"/>
    <w:rsid w:val="00DF7830"/>
    <w:rsid w:val="00DF7F56"/>
    <w:rsid w:val="00E00889"/>
    <w:rsid w:val="00E00A65"/>
    <w:rsid w:val="00E01582"/>
    <w:rsid w:val="00E01D48"/>
    <w:rsid w:val="00E01FF0"/>
    <w:rsid w:val="00E02145"/>
    <w:rsid w:val="00E02517"/>
    <w:rsid w:val="00E02E18"/>
    <w:rsid w:val="00E02FB4"/>
    <w:rsid w:val="00E034A0"/>
    <w:rsid w:val="00E03730"/>
    <w:rsid w:val="00E0398E"/>
    <w:rsid w:val="00E048D2"/>
    <w:rsid w:val="00E04E12"/>
    <w:rsid w:val="00E0518F"/>
    <w:rsid w:val="00E052AD"/>
    <w:rsid w:val="00E054C9"/>
    <w:rsid w:val="00E05778"/>
    <w:rsid w:val="00E057EC"/>
    <w:rsid w:val="00E065C2"/>
    <w:rsid w:val="00E07356"/>
    <w:rsid w:val="00E07AEB"/>
    <w:rsid w:val="00E07E18"/>
    <w:rsid w:val="00E07E65"/>
    <w:rsid w:val="00E07EEC"/>
    <w:rsid w:val="00E10322"/>
    <w:rsid w:val="00E10522"/>
    <w:rsid w:val="00E1087D"/>
    <w:rsid w:val="00E10CDC"/>
    <w:rsid w:val="00E11323"/>
    <w:rsid w:val="00E1249B"/>
    <w:rsid w:val="00E12655"/>
    <w:rsid w:val="00E127CF"/>
    <w:rsid w:val="00E127F3"/>
    <w:rsid w:val="00E1290D"/>
    <w:rsid w:val="00E12AE5"/>
    <w:rsid w:val="00E12F98"/>
    <w:rsid w:val="00E131F5"/>
    <w:rsid w:val="00E13E5A"/>
    <w:rsid w:val="00E142DB"/>
    <w:rsid w:val="00E14833"/>
    <w:rsid w:val="00E14E91"/>
    <w:rsid w:val="00E15668"/>
    <w:rsid w:val="00E158AF"/>
    <w:rsid w:val="00E1597F"/>
    <w:rsid w:val="00E15C3F"/>
    <w:rsid w:val="00E15D60"/>
    <w:rsid w:val="00E1607C"/>
    <w:rsid w:val="00E1634A"/>
    <w:rsid w:val="00E16449"/>
    <w:rsid w:val="00E164CD"/>
    <w:rsid w:val="00E1675F"/>
    <w:rsid w:val="00E168E4"/>
    <w:rsid w:val="00E16A4F"/>
    <w:rsid w:val="00E16DDD"/>
    <w:rsid w:val="00E17272"/>
    <w:rsid w:val="00E17F41"/>
    <w:rsid w:val="00E204A3"/>
    <w:rsid w:val="00E20A94"/>
    <w:rsid w:val="00E20DF3"/>
    <w:rsid w:val="00E210BF"/>
    <w:rsid w:val="00E22476"/>
    <w:rsid w:val="00E227F4"/>
    <w:rsid w:val="00E22F7D"/>
    <w:rsid w:val="00E233A8"/>
    <w:rsid w:val="00E23DB3"/>
    <w:rsid w:val="00E24597"/>
    <w:rsid w:val="00E24EE5"/>
    <w:rsid w:val="00E24FA3"/>
    <w:rsid w:val="00E269EF"/>
    <w:rsid w:val="00E26B28"/>
    <w:rsid w:val="00E26BB2"/>
    <w:rsid w:val="00E26F8F"/>
    <w:rsid w:val="00E27010"/>
    <w:rsid w:val="00E27544"/>
    <w:rsid w:val="00E3003C"/>
    <w:rsid w:val="00E3033C"/>
    <w:rsid w:val="00E303C6"/>
    <w:rsid w:val="00E30800"/>
    <w:rsid w:val="00E30B50"/>
    <w:rsid w:val="00E31186"/>
    <w:rsid w:val="00E31465"/>
    <w:rsid w:val="00E3174E"/>
    <w:rsid w:val="00E3185C"/>
    <w:rsid w:val="00E31B11"/>
    <w:rsid w:val="00E31C10"/>
    <w:rsid w:val="00E321C5"/>
    <w:rsid w:val="00E324AB"/>
    <w:rsid w:val="00E32798"/>
    <w:rsid w:val="00E327DB"/>
    <w:rsid w:val="00E328CD"/>
    <w:rsid w:val="00E32FC0"/>
    <w:rsid w:val="00E33792"/>
    <w:rsid w:val="00E33BA0"/>
    <w:rsid w:val="00E343FA"/>
    <w:rsid w:val="00E3489E"/>
    <w:rsid w:val="00E352A5"/>
    <w:rsid w:val="00E3546C"/>
    <w:rsid w:val="00E35EC7"/>
    <w:rsid w:val="00E3621F"/>
    <w:rsid w:val="00E362F0"/>
    <w:rsid w:val="00E36B95"/>
    <w:rsid w:val="00E36DB0"/>
    <w:rsid w:val="00E37522"/>
    <w:rsid w:val="00E37A7E"/>
    <w:rsid w:val="00E4003F"/>
    <w:rsid w:val="00E400CB"/>
    <w:rsid w:val="00E400CD"/>
    <w:rsid w:val="00E4062B"/>
    <w:rsid w:val="00E40D9A"/>
    <w:rsid w:val="00E4155A"/>
    <w:rsid w:val="00E417A9"/>
    <w:rsid w:val="00E41A43"/>
    <w:rsid w:val="00E42024"/>
    <w:rsid w:val="00E428E8"/>
    <w:rsid w:val="00E42B82"/>
    <w:rsid w:val="00E43248"/>
    <w:rsid w:val="00E433E8"/>
    <w:rsid w:val="00E43504"/>
    <w:rsid w:val="00E436DB"/>
    <w:rsid w:val="00E437C0"/>
    <w:rsid w:val="00E439B0"/>
    <w:rsid w:val="00E43B51"/>
    <w:rsid w:val="00E44115"/>
    <w:rsid w:val="00E4470C"/>
    <w:rsid w:val="00E44CE7"/>
    <w:rsid w:val="00E44CF8"/>
    <w:rsid w:val="00E452A1"/>
    <w:rsid w:val="00E458F6"/>
    <w:rsid w:val="00E45954"/>
    <w:rsid w:val="00E45A4F"/>
    <w:rsid w:val="00E46704"/>
    <w:rsid w:val="00E46E7B"/>
    <w:rsid w:val="00E472C8"/>
    <w:rsid w:val="00E475CB"/>
    <w:rsid w:val="00E50BB4"/>
    <w:rsid w:val="00E50DA2"/>
    <w:rsid w:val="00E513BB"/>
    <w:rsid w:val="00E517D2"/>
    <w:rsid w:val="00E518EA"/>
    <w:rsid w:val="00E51B8D"/>
    <w:rsid w:val="00E51BF6"/>
    <w:rsid w:val="00E51DD1"/>
    <w:rsid w:val="00E521AC"/>
    <w:rsid w:val="00E528B0"/>
    <w:rsid w:val="00E528ED"/>
    <w:rsid w:val="00E53546"/>
    <w:rsid w:val="00E5368C"/>
    <w:rsid w:val="00E53D0D"/>
    <w:rsid w:val="00E53DBA"/>
    <w:rsid w:val="00E53F97"/>
    <w:rsid w:val="00E54017"/>
    <w:rsid w:val="00E542AA"/>
    <w:rsid w:val="00E54489"/>
    <w:rsid w:val="00E54C45"/>
    <w:rsid w:val="00E55C54"/>
    <w:rsid w:val="00E55E2E"/>
    <w:rsid w:val="00E55F24"/>
    <w:rsid w:val="00E561D1"/>
    <w:rsid w:val="00E57B69"/>
    <w:rsid w:val="00E57FE5"/>
    <w:rsid w:val="00E6045A"/>
    <w:rsid w:val="00E60C48"/>
    <w:rsid w:val="00E61136"/>
    <w:rsid w:val="00E61986"/>
    <w:rsid w:val="00E619A0"/>
    <w:rsid w:val="00E61D6C"/>
    <w:rsid w:val="00E62330"/>
    <w:rsid w:val="00E623F5"/>
    <w:rsid w:val="00E628F4"/>
    <w:rsid w:val="00E62A25"/>
    <w:rsid w:val="00E62A4E"/>
    <w:rsid w:val="00E62CC2"/>
    <w:rsid w:val="00E62E10"/>
    <w:rsid w:val="00E62E5D"/>
    <w:rsid w:val="00E63005"/>
    <w:rsid w:val="00E6354A"/>
    <w:rsid w:val="00E644F8"/>
    <w:rsid w:val="00E646AE"/>
    <w:rsid w:val="00E6486C"/>
    <w:rsid w:val="00E64DA7"/>
    <w:rsid w:val="00E6518C"/>
    <w:rsid w:val="00E6568C"/>
    <w:rsid w:val="00E65B64"/>
    <w:rsid w:val="00E6637D"/>
    <w:rsid w:val="00E664F1"/>
    <w:rsid w:val="00E665C9"/>
    <w:rsid w:val="00E668BB"/>
    <w:rsid w:val="00E66A13"/>
    <w:rsid w:val="00E67A86"/>
    <w:rsid w:val="00E704C9"/>
    <w:rsid w:val="00E70747"/>
    <w:rsid w:val="00E7129B"/>
    <w:rsid w:val="00E71935"/>
    <w:rsid w:val="00E722C3"/>
    <w:rsid w:val="00E72852"/>
    <w:rsid w:val="00E738C6"/>
    <w:rsid w:val="00E74601"/>
    <w:rsid w:val="00E74E58"/>
    <w:rsid w:val="00E75468"/>
    <w:rsid w:val="00E76109"/>
    <w:rsid w:val="00E772DB"/>
    <w:rsid w:val="00E774E8"/>
    <w:rsid w:val="00E77929"/>
    <w:rsid w:val="00E77B6F"/>
    <w:rsid w:val="00E77BFA"/>
    <w:rsid w:val="00E77F30"/>
    <w:rsid w:val="00E77FA5"/>
    <w:rsid w:val="00E804BB"/>
    <w:rsid w:val="00E8050D"/>
    <w:rsid w:val="00E8051A"/>
    <w:rsid w:val="00E80979"/>
    <w:rsid w:val="00E819C0"/>
    <w:rsid w:val="00E81AA4"/>
    <w:rsid w:val="00E82503"/>
    <w:rsid w:val="00E8260F"/>
    <w:rsid w:val="00E8284D"/>
    <w:rsid w:val="00E82B48"/>
    <w:rsid w:val="00E82C6B"/>
    <w:rsid w:val="00E83447"/>
    <w:rsid w:val="00E83BF7"/>
    <w:rsid w:val="00E84677"/>
    <w:rsid w:val="00E84D29"/>
    <w:rsid w:val="00E851C1"/>
    <w:rsid w:val="00E852F7"/>
    <w:rsid w:val="00E8539A"/>
    <w:rsid w:val="00E855BF"/>
    <w:rsid w:val="00E86142"/>
    <w:rsid w:val="00E869C2"/>
    <w:rsid w:val="00E869FB"/>
    <w:rsid w:val="00E86C57"/>
    <w:rsid w:val="00E87C08"/>
    <w:rsid w:val="00E907DC"/>
    <w:rsid w:val="00E90BD9"/>
    <w:rsid w:val="00E914DE"/>
    <w:rsid w:val="00E91993"/>
    <w:rsid w:val="00E91D54"/>
    <w:rsid w:val="00E92BD5"/>
    <w:rsid w:val="00E92D12"/>
    <w:rsid w:val="00E92EB4"/>
    <w:rsid w:val="00E933D5"/>
    <w:rsid w:val="00E93628"/>
    <w:rsid w:val="00E93BB8"/>
    <w:rsid w:val="00E94665"/>
    <w:rsid w:val="00E946EB"/>
    <w:rsid w:val="00E9634A"/>
    <w:rsid w:val="00E96795"/>
    <w:rsid w:val="00E967C8"/>
    <w:rsid w:val="00E96B0E"/>
    <w:rsid w:val="00E96C51"/>
    <w:rsid w:val="00E97777"/>
    <w:rsid w:val="00E97964"/>
    <w:rsid w:val="00EA0054"/>
    <w:rsid w:val="00EA0AE4"/>
    <w:rsid w:val="00EA0B21"/>
    <w:rsid w:val="00EA0E53"/>
    <w:rsid w:val="00EA129D"/>
    <w:rsid w:val="00EA1C28"/>
    <w:rsid w:val="00EA2C0C"/>
    <w:rsid w:val="00EA3076"/>
    <w:rsid w:val="00EA38F7"/>
    <w:rsid w:val="00EA391B"/>
    <w:rsid w:val="00EA44D9"/>
    <w:rsid w:val="00EA45BE"/>
    <w:rsid w:val="00EA4961"/>
    <w:rsid w:val="00EA49A2"/>
    <w:rsid w:val="00EA4CB9"/>
    <w:rsid w:val="00EA4EA6"/>
    <w:rsid w:val="00EA4F11"/>
    <w:rsid w:val="00EA5003"/>
    <w:rsid w:val="00EA64B7"/>
    <w:rsid w:val="00EA67D5"/>
    <w:rsid w:val="00EB0305"/>
    <w:rsid w:val="00EB0616"/>
    <w:rsid w:val="00EB06A5"/>
    <w:rsid w:val="00EB0CE2"/>
    <w:rsid w:val="00EB0EDE"/>
    <w:rsid w:val="00EB10B7"/>
    <w:rsid w:val="00EB1484"/>
    <w:rsid w:val="00EB1F64"/>
    <w:rsid w:val="00EB32C1"/>
    <w:rsid w:val="00EB4A47"/>
    <w:rsid w:val="00EB4C1D"/>
    <w:rsid w:val="00EB4E9C"/>
    <w:rsid w:val="00EB4FEF"/>
    <w:rsid w:val="00EB5010"/>
    <w:rsid w:val="00EB5524"/>
    <w:rsid w:val="00EB5F0A"/>
    <w:rsid w:val="00EB5FC8"/>
    <w:rsid w:val="00EB6A76"/>
    <w:rsid w:val="00EB6CC0"/>
    <w:rsid w:val="00EB6CDF"/>
    <w:rsid w:val="00EB6E14"/>
    <w:rsid w:val="00EB77CD"/>
    <w:rsid w:val="00EC00FF"/>
    <w:rsid w:val="00EC0C53"/>
    <w:rsid w:val="00EC1E08"/>
    <w:rsid w:val="00EC1EEA"/>
    <w:rsid w:val="00EC297E"/>
    <w:rsid w:val="00EC29D3"/>
    <w:rsid w:val="00EC3206"/>
    <w:rsid w:val="00EC3D4A"/>
    <w:rsid w:val="00EC45EA"/>
    <w:rsid w:val="00EC4851"/>
    <w:rsid w:val="00EC4CE0"/>
    <w:rsid w:val="00EC529C"/>
    <w:rsid w:val="00EC53C7"/>
    <w:rsid w:val="00EC5463"/>
    <w:rsid w:val="00EC5AAB"/>
    <w:rsid w:val="00EC5AED"/>
    <w:rsid w:val="00EC5E69"/>
    <w:rsid w:val="00EC6398"/>
    <w:rsid w:val="00EC66AB"/>
    <w:rsid w:val="00EC6711"/>
    <w:rsid w:val="00EC73C1"/>
    <w:rsid w:val="00EC7A4F"/>
    <w:rsid w:val="00ED0498"/>
    <w:rsid w:val="00ED1088"/>
    <w:rsid w:val="00ED120D"/>
    <w:rsid w:val="00ED1284"/>
    <w:rsid w:val="00ED1673"/>
    <w:rsid w:val="00ED1724"/>
    <w:rsid w:val="00ED1A17"/>
    <w:rsid w:val="00ED20B3"/>
    <w:rsid w:val="00ED21EA"/>
    <w:rsid w:val="00ED225A"/>
    <w:rsid w:val="00ED239A"/>
    <w:rsid w:val="00ED25D5"/>
    <w:rsid w:val="00ED26A4"/>
    <w:rsid w:val="00ED2982"/>
    <w:rsid w:val="00ED2B18"/>
    <w:rsid w:val="00ED3100"/>
    <w:rsid w:val="00ED34AA"/>
    <w:rsid w:val="00ED3555"/>
    <w:rsid w:val="00ED39AB"/>
    <w:rsid w:val="00ED39E3"/>
    <w:rsid w:val="00ED5624"/>
    <w:rsid w:val="00ED5764"/>
    <w:rsid w:val="00ED5996"/>
    <w:rsid w:val="00ED5B83"/>
    <w:rsid w:val="00ED5C7D"/>
    <w:rsid w:val="00ED60A1"/>
    <w:rsid w:val="00ED6514"/>
    <w:rsid w:val="00ED66D0"/>
    <w:rsid w:val="00ED6832"/>
    <w:rsid w:val="00ED6EDE"/>
    <w:rsid w:val="00ED6FCB"/>
    <w:rsid w:val="00ED7023"/>
    <w:rsid w:val="00ED7BE6"/>
    <w:rsid w:val="00EE01C5"/>
    <w:rsid w:val="00EE03B1"/>
    <w:rsid w:val="00EE0666"/>
    <w:rsid w:val="00EE0ABE"/>
    <w:rsid w:val="00EE1059"/>
    <w:rsid w:val="00EE13A7"/>
    <w:rsid w:val="00EE2EC8"/>
    <w:rsid w:val="00EE3456"/>
    <w:rsid w:val="00EE37CD"/>
    <w:rsid w:val="00EE3A24"/>
    <w:rsid w:val="00EE3D46"/>
    <w:rsid w:val="00EE44B0"/>
    <w:rsid w:val="00EE513F"/>
    <w:rsid w:val="00EE5157"/>
    <w:rsid w:val="00EE6314"/>
    <w:rsid w:val="00EE6CD4"/>
    <w:rsid w:val="00EE6E91"/>
    <w:rsid w:val="00EE6ED3"/>
    <w:rsid w:val="00EE7B83"/>
    <w:rsid w:val="00EE7BFD"/>
    <w:rsid w:val="00EF135A"/>
    <w:rsid w:val="00EF1393"/>
    <w:rsid w:val="00EF155E"/>
    <w:rsid w:val="00EF1888"/>
    <w:rsid w:val="00EF1C2A"/>
    <w:rsid w:val="00EF1F13"/>
    <w:rsid w:val="00EF2D19"/>
    <w:rsid w:val="00EF2E59"/>
    <w:rsid w:val="00EF4419"/>
    <w:rsid w:val="00EF4686"/>
    <w:rsid w:val="00EF5618"/>
    <w:rsid w:val="00EF593D"/>
    <w:rsid w:val="00EF5A81"/>
    <w:rsid w:val="00EF5C1E"/>
    <w:rsid w:val="00EF5EF1"/>
    <w:rsid w:val="00EF64A7"/>
    <w:rsid w:val="00EF66AC"/>
    <w:rsid w:val="00EF6D49"/>
    <w:rsid w:val="00EF7136"/>
    <w:rsid w:val="00EF7B53"/>
    <w:rsid w:val="00F003CC"/>
    <w:rsid w:val="00F00458"/>
    <w:rsid w:val="00F00AE7"/>
    <w:rsid w:val="00F01814"/>
    <w:rsid w:val="00F0187E"/>
    <w:rsid w:val="00F01952"/>
    <w:rsid w:val="00F01B0D"/>
    <w:rsid w:val="00F022EF"/>
    <w:rsid w:val="00F02586"/>
    <w:rsid w:val="00F0296D"/>
    <w:rsid w:val="00F02A67"/>
    <w:rsid w:val="00F02AE0"/>
    <w:rsid w:val="00F02CBC"/>
    <w:rsid w:val="00F0342C"/>
    <w:rsid w:val="00F03689"/>
    <w:rsid w:val="00F03832"/>
    <w:rsid w:val="00F05D05"/>
    <w:rsid w:val="00F05EDF"/>
    <w:rsid w:val="00F0799D"/>
    <w:rsid w:val="00F07D82"/>
    <w:rsid w:val="00F0E272"/>
    <w:rsid w:val="00F107A0"/>
    <w:rsid w:val="00F11FBF"/>
    <w:rsid w:val="00F122E3"/>
    <w:rsid w:val="00F12720"/>
    <w:rsid w:val="00F127A8"/>
    <w:rsid w:val="00F13168"/>
    <w:rsid w:val="00F135D4"/>
    <w:rsid w:val="00F13DC7"/>
    <w:rsid w:val="00F14237"/>
    <w:rsid w:val="00F14945"/>
    <w:rsid w:val="00F14C6D"/>
    <w:rsid w:val="00F16458"/>
    <w:rsid w:val="00F16E75"/>
    <w:rsid w:val="00F16F82"/>
    <w:rsid w:val="00F17044"/>
    <w:rsid w:val="00F17978"/>
    <w:rsid w:val="00F17E1A"/>
    <w:rsid w:val="00F20701"/>
    <w:rsid w:val="00F20BF9"/>
    <w:rsid w:val="00F20D20"/>
    <w:rsid w:val="00F20DF3"/>
    <w:rsid w:val="00F2124A"/>
    <w:rsid w:val="00F21721"/>
    <w:rsid w:val="00F21D5D"/>
    <w:rsid w:val="00F220A5"/>
    <w:rsid w:val="00F221BA"/>
    <w:rsid w:val="00F223A0"/>
    <w:rsid w:val="00F2247F"/>
    <w:rsid w:val="00F228F9"/>
    <w:rsid w:val="00F23141"/>
    <w:rsid w:val="00F2354A"/>
    <w:rsid w:val="00F23A3D"/>
    <w:rsid w:val="00F23B31"/>
    <w:rsid w:val="00F23BD0"/>
    <w:rsid w:val="00F2464E"/>
    <w:rsid w:val="00F2580E"/>
    <w:rsid w:val="00F25F44"/>
    <w:rsid w:val="00F266ED"/>
    <w:rsid w:val="00F268EB"/>
    <w:rsid w:val="00F26B9A"/>
    <w:rsid w:val="00F26D76"/>
    <w:rsid w:val="00F26DA8"/>
    <w:rsid w:val="00F26E1F"/>
    <w:rsid w:val="00F2760B"/>
    <w:rsid w:val="00F27C71"/>
    <w:rsid w:val="00F27FAE"/>
    <w:rsid w:val="00F30137"/>
    <w:rsid w:val="00F30182"/>
    <w:rsid w:val="00F301AA"/>
    <w:rsid w:val="00F30328"/>
    <w:rsid w:val="00F30470"/>
    <w:rsid w:val="00F30926"/>
    <w:rsid w:val="00F30B5F"/>
    <w:rsid w:val="00F31265"/>
    <w:rsid w:val="00F314A0"/>
    <w:rsid w:val="00F316B1"/>
    <w:rsid w:val="00F317F4"/>
    <w:rsid w:val="00F32066"/>
    <w:rsid w:val="00F321D1"/>
    <w:rsid w:val="00F32279"/>
    <w:rsid w:val="00F33D53"/>
    <w:rsid w:val="00F34362"/>
    <w:rsid w:val="00F343D0"/>
    <w:rsid w:val="00F344B1"/>
    <w:rsid w:val="00F3463F"/>
    <w:rsid w:val="00F34BC9"/>
    <w:rsid w:val="00F35026"/>
    <w:rsid w:val="00F3574A"/>
    <w:rsid w:val="00F359A9"/>
    <w:rsid w:val="00F362F1"/>
    <w:rsid w:val="00F3633A"/>
    <w:rsid w:val="00F37408"/>
    <w:rsid w:val="00F37740"/>
    <w:rsid w:val="00F37D3C"/>
    <w:rsid w:val="00F403DE"/>
    <w:rsid w:val="00F40F38"/>
    <w:rsid w:val="00F41AE6"/>
    <w:rsid w:val="00F43D74"/>
    <w:rsid w:val="00F43DE4"/>
    <w:rsid w:val="00F445BE"/>
    <w:rsid w:val="00F4476B"/>
    <w:rsid w:val="00F44D40"/>
    <w:rsid w:val="00F46F9D"/>
    <w:rsid w:val="00F4711E"/>
    <w:rsid w:val="00F505D3"/>
    <w:rsid w:val="00F511AA"/>
    <w:rsid w:val="00F513AE"/>
    <w:rsid w:val="00F51ECD"/>
    <w:rsid w:val="00F52006"/>
    <w:rsid w:val="00F52E32"/>
    <w:rsid w:val="00F53030"/>
    <w:rsid w:val="00F533CE"/>
    <w:rsid w:val="00F5345C"/>
    <w:rsid w:val="00F54853"/>
    <w:rsid w:val="00F54A7D"/>
    <w:rsid w:val="00F54C7D"/>
    <w:rsid w:val="00F54EDE"/>
    <w:rsid w:val="00F552BE"/>
    <w:rsid w:val="00F565B9"/>
    <w:rsid w:val="00F56FBA"/>
    <w:rsid w:val="00F575B4"/>
    <w:rsid w:val="00F576E2"/>
    <w:rsid w:val="00F57B75"/>
    <w:rsid w:val="00F60309"/>
    <w:rsid w:val="00F60A52"/>
    <w:rsid w:val="00F60B20"/>
    <w:rsid w:val="00F610F6"/>
    <w:rsid w:val="00F611A8"/>
    <w:rsid w:val="00F6275A"/>
    <w:rsid w:val="00F632B6"/>
    <w:rsid w:val="00F633D1"/>
    <w:rsid w:val="00F63A49"/>
    <w:rsid w:val="00F63AB9"/>
    <w:rsid w:val="00F63CA9"/>
    <w:rsid w:val="00F64223"/>
    <w:rsid w:val="00F64682"/>
    <w:rsid w:val="00F64CC3"/>
    <w:rsid w:val="00F65549"/>
    <w:rsid w:val="00F6575C"/>
    <w:rsid w:val="00F65AAB"/>
    <w:rsid w:val="00F65BD4"/>
    <w:rsid w:val="00F65D82"/>
    <w:rsid w:val="00F65EDA"/>
    <w:rsid w:val="00F662AD"/>
    <w:rsid w:val="00F6641F"/>
    <w:rsid w:val="00F66B24"/>
    <w:rsid w:val="00F66BA3"/>
    <w:rsid w:val="00F67463"/>
    <w:rsid w:val="00F674AA"/>
    <w:rsid w:val="00F67DFE"/>
    <w:rsid w:val="00F70384"/>
    <w:rsid w:val="00F706A3"/>
    <w:rsid w:val="00F70AE8"/>
    <w:rsid w:val="00F71966"/>
    <w:rsid w:val="00F71A63"/>
    <w:rsid w:val="00F71CC5"/>
    <w:rsid w:val="00F71E1B"/>
    <w:rsid w:val="00F72BDA"/>
    <w:rsid w:val="00F72CDA"/>
    <w:rsid w:val="00F73307"/>
    <w:rsid w:val="00F73622"/>
    <w:rsid w:val="00F73B17"/>
    <w:rsid w:val="00F73E53"/>
    <w:rsid w:val="00F74107"/>
    <w:rsid w:val="00F74475"/>
    <w:rsid w:val="00F74E5F"/>
    <w:rsid w:val="00F756D5"/>
    <w:rsid w:val="00F75C03"/>
    <w:rsid w:val="00F76928"/>
    <w:rsid w:val="00F76C5F"/>
    <w:rsid w:val="00F77702"/>
    <w:rsid w:val="00F77C90"/>
    <w:rsid w:val="00F77CDB"/>
    <w:rsid w:val="00F77DED"/>
    <w:rsid w:val="00F80763"/>
    <w:rsid w:val="00F8124A"/>
    <w:rsid w:val="00F81458"/>
    <w:rsid w:val="00F81CEB"/>
    <w:rsid w:val="00F82054"/>
    <w:rsid w:val="00F822FA"/>
    <w:rsid w:val="00F8302E"/>
    <w:rsid w:val="00F8347B"/>
    <w:rsid w:val="00F83667"/>
    <w:rsid w:val="00F83885"/>
    <w:rsid w:val="00F84417"/>
    <w:rsid w:val="00F84553"/>
    <w:rsid w:val="00F84B82"/>
    <w:rsid w:val="00F84D38"/>
    <w:rsid w:val="00F84DAB"/>
    <w:rsid w:val="00F8595E"/>
    <w:rsid w:val="00F85EEF"/>
    <w:rsid w:val="00F86C27"/>
    <w:rsid w:val="00F86DAB"/>
    <w:rsid w:val="00F871D2"/>
    <w:rsid w:val="00F87325"/>
    <w:rsid w:val="00F903DD"/>
    <w:rsid w:val="00F92FFE"/>
    <w:rsid w:val="00F932E2"/>
    <w:rsid w:val="00F93309"/>
    <w:rsid w:val="00F9336B"/>
    <w:rsid w:val="00F934E7"/>
    <w:rsid w:val="00F940FC"/>
    <w:rsid w:val="00F94160"/>
    <w:rsid w:val="00F94373"/>
    <w:rsid w:val="00F952E5"/>
    <w:rsid w:val="00F958EB"/>
    <w:rsid w:val="00F95CD9"/>
    <w:rsid w:val="00F95E00"/>
    <w:rsid w:val="00F96128"/>
    <w:rsid w:val="00F96F0F"/>
    <w:rsid w:val="00F9716E"/>
    <w:rsid w:val="00F972AA"/>
    <w:rsid w:val="00F975CB"/>
    <w:rsid w:val="00F97787"/>
    <w:rsid w:val="00F97F08"/>
    <w:rsid w:val="00F97FE4"/>
    <w:rsid w:val="00FA0086"/>
    <w:rsid w:val="00FA022E"/>
    <w:rsid w:val="00FA0278"/>
    <w:rsid w:val="00FA1097"/>
    <w:rsid w:val="00FA20C9"/>
    <w:rsid w:val="00FA22A8"/>
    <w:rsid w:val="00FA2929"/>
    <w:rsid w:val="00FA2C10"/>
    <w:rsid w:val="00FA2D72"/>
    <w:rsid w:val="00FA34C4"/>
    <w:rsid w:val="00FA35FC"/>
    <w:rsid w:val="00FA3C4A"/>
    <w:rsid w:val="00FA4789"/>
    <w:rsid w:val="00FA47FD"/>
    <w:rsid w:val="00FA4916"/>
    <w:rsid w:val="00FA4C0A"/>
    <w:rsid w:val="00FA62AB"/>
    <w:rsid w:val="00FA6ACD"/>
    <w:rsid w:val="00FA793A"/>
    <w:rsid w:val="00FA7E5C"/>
    <w:rsid w:val="00FB06BD"/>
    <w:rsid w:val="00FB0730"/>
    <w:rsid w:val="00FB082F"/>
    <w:rsid w:val="00FB0C88"/>
    <w:rsid w:val="00FB11A7"/>
    <w:rsid w:val="00FB193D"/>
    <w:rsid w:val="00FB1FF0"/>
    <w:rsid w:val="00FB2307"/>
    <w:rsid w:val="00FB2508"/>
    <w:rsid w:val="00FB2859"/>
    <w:rsid w:val="00FB2A92"/>
    <w:rsid w:val="00FB2DEE"/>
    <w:rsid w:val="00FB3422"/>
    <w:rsid w:val="00FB3714"/>
    <w:rsid w:val="00FB37A5"/>
    <w:rsid w:val="00FB41A6"/>
    <w:rsid w:val="00FB4408"/>
    <w:rsid w:val="00FB4C08"/>
    <w:rsid w:val="00FB5512"/>
    <w:rsid w:val="00FB5BC5"/>
    <w:rsid w:val="00FB61E4"/>
    <w:rsid w:val="00FB64F6"/>
    <w:rsid w:val="00FB6BE6"/>
    <w:rsid w:val="00FB6DA8"/>
    <w:rsid w:val="00FB6EA5"/>
    <w:rsid w:val="00FB6FB0"/>
    <w:rsid w:val="00FB7EB6"/>
    <w:rsid w:val="00FC01F1"/>
    <w:rsid w:val="00FC0BFF"/>
    <w:rsid w:val="00FC0E13"/>
    <w:rsid w:val="00FC1116"/>
    <w:rsid w:val="00FC3264"/>
    <w:rsid w:val="00FC39A6"/>
    <w:rsid w:val="00FC3F97"/>
    <w:rsid w:val="00FC489F"/>
    <w:rsid w:val="00FC5B8D"/>
    <w:rsid w:val="00FC5E19"/>
    <w:rsid w:val="00FC5E6B"/>
    <w:rsid w:val="00FC6242"/>
    <w:rsid w:val="00FC65F7"/>
    <w:rsid w:val="00FC6901"/>
    <w:rsid w:val="00FC77E8"/>
    <w:rsid w:val="00FC7AA2"/>
    <w:rsid w:val="00FD01B5"/>
    <w:rsid w:val="00FD066A"/>
    <w:rsid w:val="00FD0C06"/>
    <w:rsid w:val="00FD0D0F"/>
    <w:rsid w:val="00FD0D1D"/>
    <w:rsid w:val="00FD0F3F"/>
    <w:rsid w:val="00FD1710"/>
    <w:rsid w:val="00FD1783"/>
    <w:rsid w:val="00FD1847"/>
    <w:rsid w:val="00FD2079"/>
    <w:rsid w:val="00FD213D"/>
    <w:rsid w:val="00FD23A9"/>
    <w:rsid w:val="00FD307F"/>
    <w:rsid w:val="00FD3089"/>
    <w:rsid w:val="00FD3635"/>
    <w:rsid w:val="00FD3A8E"/>
    <w:rsid w:val="00FD4181"/>
    <w:rsid w:val="00FD4550"/>
    <w:rsid w:val="00FD491A"/>
    <w:rsid w:val="00FD4B51"/>
    <w:rsid w:val="00FD57FE"/>
    <w:rsid w:val="00FD5BF0"/>
    <w:rsid w:val="00FD60F8"/>
    <w:rsid w:val="00FD6475"/>
    <w:rsid w:val="00FD6810"/>
    <w:rsid w:val="00FE0056"/>
    <w:rsid w:val="00FE0564"/>
    <w:rsid w:val="00FE06AD"/>
    <w:rsid w:val="00FE09D4"/>
    <w:rsid w:val="00FE0F14"/>
    <w:rsid w:val="00FE10A8"/>
    <w:rsid w:val="00FE1543"/>
    <w:rsid w:val="00FE1D71"/>
    <w:rsid w:val="00FE2BB2"/>
    <w:rsid w:val="00FE2E1F"/>
    <w:rsid w:val="00FE2F3E"/>
    <w:rsid w:val="00FE332E"/>
    <w:rsid w:val="00FE4604"/>
    <w:rsid w:val="00FE4C67"/>
    <w:rsid w:val="00FE5299"/>
    <w:rsid w:val="00FE5315"/>
    <w:rsid w:val="00FE56E5"/>
    <w:rsid w:val="00FE59C0"/>
    <w:rsid w:val="00FE5DF2"/>
    <w:rsid w:val="00FE61CE"/>
    <w:rsid w:val="00FE66AA"/>
    <w:rsid w:val="00FE66B7"/>
    <w:rsid w:val="00FE67D5"/>
    <w:rsid w:val="00FE6982"/>
    <w:rsid w:val="00FE7586"/>
    <w:rsid w:val="00FE7B11"/>
    <w:rsid w:val="00FF0E09"/>
    <w:rsid w:val="00FF10E2"/>
    <w:rsid w:val="00FF14EF"/>
    <w:rsid w:val="00FF1E62"/>
    <w:rsid w:val="00FF249D"/>
    <w:rsid w:val="00FF2858"/>
    <w:rsid w:val="00FF30F6"/>
    <w:rsid w:val="00FF330F"/>
    <w:rsid w:val="00FF34AE"/>
    <w:rsid w:val="00FF38C7"/>
    <w:rsid w:val="00FF3E85"/>
    <w:rsid w:val="00FF484D"/>
    <w:rsid w:val="00FF4F86"/>
    <w:rsid w:val="00FF5216"/>
    <w:rsid w:val="00FF54D8"/>
    <w:rsid w:val="00FF6633"/>
    <w:rsid w:val="00FF6A15"/>
    <w:rsid w:val="00FF7198"/>
    <w:rsid w:val="00FF731C"/>
    <w:rsid w:val="00FF7324"/>
    <w:rsid w:val="00FF78FE"/>
    <w:rsid w:val="01B3A82C"/>
    <w:rsid w:val="01F04DB7"/>
    <w:rsid w:val="01FC647C"/>
    <w:rsid w:val="022A85B3"/>
    <w:rsid w:val="025C1C64"/>
    <w:rsid w:val="02755823"/>
    <w:rsid w:val="028B3F76"/>
    <w:rsid w:val="028D2985"/>
    <w:rsid w:val="02BE487F"/>
    <w:rsid w:val="02C97088"/>
    <w:rsid w:val="03591CFB"/>
    <w:rsid w:val="0368CD33"/>
    <w:rsid w:val="036C6F20"/>
    <w:rsid w:val="03763FCE"/>
    <w:rsid w:val="03F3A7D9"/>
    <w:rsid w:val="040DA2D4"/>
    <w:rsid w:val="04262882"/>
    <w:rsid w:val="04344877"/>
    <w:rsid w:val="045D80C8"/>
    <w:rsid w:val="049000C7"/>
    <w:rsid w:val="0498D966"/>
    <w:rsid w:val="04F53AF2"/>
    <w:rsid w:val="053FD807"/>
    <w:rsid w:val="059325B7"/>
    <w:rsid w:val="05AE8FA2"/>
    <w:rsid w:val="062B13C5"/>
    <w:rsid w:val="07250785"/>
    <w:rsid w:val="07351DFE"/>
    <w:rsid w:val="0744AC00"/>
    <w:rsid w:val="0776436E"/>
    <w:rsid w:val="0777357E"/>
    <w:rsid w:val="07D1796E"/>
    <w:rsid w:val="07DDF14A"/>
    <w:rsid w:val="07EC9462"/>
    <w:rsid w:val="07F8D445"/>
    <w:rsid w:val="082E68EA"/>
    <w:rsid w:val="0837E087"/>
    <w:rsid w:val="08711A07"/>
    <w:rsid w:val="08AEE197"/>
    <w:rsid w:val="08AFB222"/>
    <w:rsid w:val="09145384"/>
    <w:rsid w:val="091F189B"/>
    <w:rsid w:val="0946EF40"/>
    <w:rsid w:val="09532130"/>
    <w:rsid w:val="095C89EB"/>
    <w:rsid w:val="09BA4AD3"/>
    <w:rsid w:val="09BDAFA2"/>
    <w:rsid w:val="09C2C120"/>
    <w:rsid w:val="09DB123B"/>
    <w:rsid w:val="0A58560E"/>
    <w:rsid w:val="0A70AD3E"/>
    <w:rsid w:val="0A952308"/>
    <w:rsid w:val="0AFF56FE"/>
    <w:rsid w:val="0B0114A6"/>
    <w:rsid w:val="0B070F16"/>
    <w:rsid w:val="0B3E16A5"/>
    <w:rsid w:val="0B66E64B"/>
    <w:rsid w:val="0B6F3BB4"/>
    <w:rsid w:val="0BD74FDE"/>
    <w:rsid w:val="0C066046"/>
    <w:rsid w:val="0C256FEB"/>
    <w:rsid w:val="0C523EFE"/>
    <w:rsid w:val="0CCAFAB1"/>
    <w:rsid w:val="0CE76E54"/>
    <w:rsid w:val="0CF32605"/>
    <w:rsid w:val="0D48AF00"/>
    <w:rsid w:val="0D6F64B1"/>
    <w:rsid w:val="0DAAA4D7"/>
    <w:rsid w:val="0DB68C86"/>
    <w:rsid w:val="0E150C94"/>
    <w:rsid w:val="0EC00434"/>
    <w:rsid w:val="0ED83C2F"/>
    <w:rsid w:val="0FCE29CF"/>
    <w:rsid w:val="0FFC32A0"/>
    <w:rsid w:val="1006097A"/>
    <w:rsid w:val="102E3AC8"/>
    <w:rsid w:val="103B87DB"/>
    <w:rsid w:val="10777FB2"/>
    <w:rsid w:val="108EAED6"/>
    <w:rsid w:val="109D37CC"/>
    <w:rsid w:val="10BEF186"/>
    <w:rsid w:val="10F6CF51"/>
    <w:rsid w:val="1114F14B"/>
    <w:rsid w:val="1176020E"/>
    <w:rsid w:val="1198F86F"/>
    <w:rsid w:val="11FE1DE9"/>
    <w:rsid w:val="12872E37"/>
    <w:rsid w:val="12B2C6C3"/>
    <w:rsid w:val="12CE3068"/>
    <w:rsid w:val="13183BDE"/>
    <w:rsid w:val="1332C22A"/>
    <w:rsid w:val="13533D38"/>
    <w:rsid w:val="1356CBD9"/>
    <w:rsid w:val="13AC4A50"/>
    <w:rsid w:val="13BF9E37"/>
    <w:rsid w:val="13C3A7B4"/>
    <w:rsid w:val="13C72411"/>
    <w:rsid w:val="13CBECFD"/>
    <w:rsid w:val="143EB508"/>
    <w:rsid w:val="1443E046"/>
    <w:rsid w:val="14446675"/>
    <w:rsid w:val="145581E5"/>
    <w:rsid w:val="145C1F52"/>
    <w:rsid w:val="1499DCA8"/>
    <w:rsid w:val="14BE4C46"/>
    <w:rsid w:val="14EDB733"/>
    <w:rsid w:val="150E00AD"/>
    <w:rsid w:val="1519BE81"/>
    <w:rsid w:val="16315B6B"/>
    <w:rsid w:val="164FDC9A"/>
    <w:rsid w:val="168481C4"/>
    <w:rsid w:val="169228FF"/>
    <w:rsid w:val="171EA93C"/>
    <w:rsid w:val="177F7C3B"/>
    <w:rsid w:val="1780B89D"/>
    <w:rsid w:val="17CDE4D0"/>
    <w:rsid w:val="187102A0"/>
    <w:rsid w:val="18814486"/>
    <w:rsid w:val="18B95108"/>
    <w:rsid w:val="18DF8177"/>
    <w:rsid w:val="1909712A"/>
    <w:rsid w:val="19177910"/>
    <w:rsid w:val="191A6958"/>
    <w:rsid w:val="1922D00A"/>
    <w:rsid w:val="1976FAB0"/>
    <w:rsid w:val="19CC562F"/>
    <w:rsid w:val="19E49919"/>
    <w:rsid w:val="19F11BFB"/>
    <w:rsid w:val="1AA1D4E4"/>
    <w:rsid w:val="1AAAD08F"/>
    <w:rsid w:val="1AD9BEF8"/>
    <w:rsid w:val="1B455101"/>
    <w:rsid w:val="1B577BE6"/>
    <w:rsid w:val="1B822513"/>
    <w:rsid w:val="1B8CF2E5"/>
    <w:rsid w:val="1BBEC827"/>
    <w:rsid w:val="1C108AF0"/>
    <w:rsid w:val="1C1CE08F"/>
    <w:rsid w:val="1C777729"/>
    <w:rsid w:val="1CB81D8C"/>
    <w:rsid w:val="1CB856AA"/>
    <w:rsid w:val="1CFCF957"/>
    <w:rsid w:val="1D2DA43D"/>
    <w:rsid w:val="1D56C266"/>
    <w:rsid w:val="1D64EF9A"/>
    <w:rsid w:val="1D947F3F"/>
    <w:rsid w:val="1DB32F1F"/>
    <w:rsid w:val="1E155CEA"/>
    <w:rsid w:val="1E445035"/>
    <w:rsid w:val="1E775FA5"/>
    <w:rsid w:val="1ECD7926"/>
    <w:rsid w:val="1F18EE72"/>
    <w:rsid w:val="1F1C0C3E"/>
    <w:rsid w:val="1F1F8BC9"/>
    <w:rsid w:val="1F429FFB"/>
    <w:rsid w:val="1F9933F5"/>
    <w:rsid w:val="1F9CBF73"/>
    <w:rsid w:val="1FFB8A42"/>
    <w:rsid w:val="2047286A"/>
    <w:rsid w:val="205EAB02"/>
    <w:rsid w:val="20D7145D"/>
    <w:rsid w:val="20E231CC"/>
    <w:rsid w:val="212C5BFC"/>
    <w:rsid w:val="214E76CE"/>
    <w:rsid w:val="21B1EC9F"/>
    <w:rsid w:val="21C445C1"/>
    <w:rsid w:val="22722056"/>
    <w:rsid w:val="22757BE4"/>
    <w:rsid w:val="22825097"/>
    <w:rsid w:val="229C24F3"/>
    <w:rsid w:val="22F82DE0"/>
    <w:rsid w:val="2302F1BB"/>
    <w:rsid w:val="232D49B7"/>
    <w:rsid w:val="232E41EB"/>
    <w:rsid w:val="233A59F0"/>
    <w:rsid w:val="233E9E63"/>
    <w:rsid w:val="23A1B6EB"/>
    <w:rsid w:val="23C2AC1C"/>
    <w:rsid w:val="23D84B04"/>
    <w:rsid w:val="240F25ED"/>
    <w:rsid w:val="24105919"/>
    <w:rsid w:val="24873BA2"/>
    <w:rsid w:val="2488638A"/>
    <w:rsid w:val="251D16A8"/>
    <w:rsid w:val="253A620F"/>
    <w:rsid w:val="25424E4F"/>
    <w:rsid w:val="25516F68"/>
    <w:rsid w:val="256B9AD9"/>
    <w:rsid w:val="25BC1397"/>
    <w:rsid w:val="25D5708C"/>
    <w:rsid w:val="264EAD4D"/>
    <w:rsid w:val="26630B96"/>
    <w:rsid w:val="26825D8F"/>
    <w:rsid w:val="269812CA"/>
    <w:rsid w:val="26D1451D"/>
    <w:rsid w:val="274E0AA2"/>
    <w:rsid w:val="27921CFF"/>
    <w:rsid w:val="27BB0BA9"/>
    <w:rsid w:val="27D6A9A5"/>
    <w:rsid w:val="285DE536"/>
    <w:rsid w:val="2880F587"/>
    <w:rsid w:val="28E27B74"/>
    <w:rsid w:val="28E8C9A8"/>
    <w:rsid w:val="291D6215"/>
    <w:rsid w:val="291DD0E7"/>
    <w:rsid w:val="295C4016"/>
    <w:rsid w:val="2967850B"/>
    <w:rsid w:val="298125C4"/>
    <w:rsid w:val="29BBA4EC"/>
    <w:rsid w:val="29FAB96A"/>
    <w:rsid w:val="29FB2E9C"/>
    <w:rsid w:val="2A32BA9E"/>
    <w:rsid w:val="2A75AA9B"/>
    <w:rsid w:val="2A8EAC89"/>
    <w:rsid w:val="2ADCAE17"/>
    <w:rsid w:val="2B2165F2"/>
    <w:rsid w:val="2B2FE8C6"/>
    <w:rsid w:val="2B5E4390"/>
    <w:rsid w:val="2B6AE05C"/>
    <w:rsid w:val="2BFE4840"/>
    <w:rsid w:val="2C7EAB5A"/>
    <w:rsid w:val="2CA07338"/>
    <w:rsid w:val="2CAD4C91"/>
    <w:rsid w:val="2CD406CA"/>
    <w:rsid w:val="2CDAB659"/>
    <w:rsid w:val="2D0DBF7A"/>
    <w:rsid w:val="2D2F83FB"/>
    <w:rsid w:val="2D58CE47"/>
    <w:rsid w:val="2DE8FE54"/>
    <w:rsid w:val="2E3FFAD0"/>
    <w:rsid w:val="2E4B0262"/>
    <w:rsid w:val="2E4C6CAD"/>
    <w:rsid w:val="2E620885"/>
    <w:rsid w:val="2E6594A0"/>
    <w:rsid w:val="2E66F211"/>
    <w:rsid w:val="2E7CFEE6"/>
    <w:rsid w:val="2EB5F38D"/>
    <w:rsid w:val="2F4803F9"/>
    <w:rsid w:val="2F8A5946"/>
    <w:rsid w:val="2FA023F8"/>
    <w:rsid w:val="2FF57FA9"/>
    <w:rsid w:val="301742F4"/>
    <w:rsid w:val="30233B70"/>
    <w:rsid w:val="306DDCB5"/>
    <w:rsid w:val="30C9DBD3"/>
    <w:rsid w:val="30EA7950"/>
    <w:rsid w:val="30FD9124"/>
    <w:rsid w:val="3124E550"/>
    <w:rsid w:val="3152C1B6"/>
    <w:rsid w:val="315A5AB2"/>
    <w:rsid w:val="315EF886"/>
    <w:rsid w:val="3193348B"/>
    <w:rsid w:val="31B2E189"/>
    <w:rsid w:val="31CFE781"/>
    <w:rsid w:val="31F48DCC"/>
    <w:rsid w:val="3201FB26"/>
    <w:rsid w:val="325BEDDA"/>
    <w:rsid w:val="327B6E1F"/>
    <w:rsid w:val="329C5E5E"/>
    <w:rsid w:val="32A23C9F"/>
    <w:rsid w:val="32B702F7"/>
    <w:rsid w:val="32E15137"/>
    <w:rsid w:val="32F8A8FC"/>
    <w:rsid w:val="32FB112F"/>
    <w:rsid w:val="330D3366"/>
    <w:rsid w:val="334DC943"/>
    <w:rsid w:val="33662355"/>
    <w:rsid w:val="338B6537"/>
    <w:rsid w:val="338C7585"/>
    <w:rsid w:val="34D60A6D"/>
    <w:rsid w:val="3516C92E"/>
    <w:rsid w:val="351C77FE"/>
    <w:rsid w:val="351F723C"/>
    <w:rsid w:val="355A0B12"/>
    <w:rsid w:val="3583FDDB"/>
    <w:rsid w:val="35925408"/>
    <w:rsid w:val="35ECDA57"/>
    <w:rsid w:val="3609691E"/>
    <w:rsid w:val="365476C8"/>
    <w:rsid w:val="366B0341"/>
    <w:rsid w:val="36FE91C7"/>
    <w:rsid w:val="37422D7A"/>
    <w:rsid w:val="37760E79"/>
    <w:rsid w:val="37C02CBE"/>
    <w:rsid w:val="38098D45"/>
    <w:rsid w:val="38565194"/>
    <w:rsid w:val="3882D987"/>
    <w:rsid w:val="38B00981"/>
    <w:rsid w:val="38B5CEE3"/>
    <w:rsid w:val="38DA1CBE"/>
    <w:rsid w:val="396B6ED3"/>
    <w:rsid w:val="3995815F"/>
    <w:rsid w:val="39A702CC"/>
    <w:rsid w:val="39F8DCDD"/>
    <w:rsid w:val="3A01CCBD"/>
    <w:rsid w:val="3A13DE1C"/>
    <w:rsid w:val="3A399D88"/>
    <w:rsid w:val="3A3E9E14"/>
    <w:rsid w:val="3A6E87EA"/>
    <w:rsid w:val="3A8AD3EB"/>
    <w:rsid w:val="3AC87895"/>
    <w:rsid w:val="3AE32D11"/>
    <w:rsid w:val="3B0CA4CE"/>
    <w:rsid w:val="3B317E91"/>
    <w:rsid w:val="3B95EBF4"/>
    <w:rsid w:val="3BBA222C"/>
    <w:rsid w:val="3BE42A90"/>
    <w:rsid w:val="3BF1EE59"/>
    <w:rsid w:val="3BFE29AB"/>
    <w:rsid w:val="3C1D5D46"/>
    <w:rsid w:val="3C9BB149"/>
    <w:rsid w:val="3CA9A07D"/>
    <w:rsid w:val="3CC3651B"/>
    <w:rsid w:val="3CC74255"/>
    <w:rsid w:val="3D21EEE5"/>
    <w:rsid w:val="3D3105FF"/>
    <w:rsid w:val="3D7ADE4E"/>
    <w:rsid w:val="3D98610D"/>
    <w:rsid w:val="3DF05C9C"/>
    <w:rsid w:val="3E09AC50"/>
    <w:rsid w:val="3E5777F4"/>
    <w:rsid w:val="3EC53AB5"/>
    <w:rsid w:val="3EE06803"/>
    <w:rsid w:val="3EE3E4EF"/>
    <w:rsid w:val="3F3ACC27"/>
    <w:rsid w:val="3F8C327C"/>
    <w:rsid w:val="3FDFCD91"/>
    <w:rsid w:val="40269EFF"/>
    <w:rsid w:val="409EB261"/>
    <w:rsid w:val="41932B45"/>
    <w:rsid w:val="41CB164E"/>
    <w:rsid w:val="41DFD0D5"/>
    <w:rsid w:val="420335E7"/>
    <w:rsid w:val="42158E24"/>
    <w:rsid w:val="422C3F6F"/>
    <w:rsid w:val="42555E31"/>
    <w:rsid w:val="425F427A"/>
    <w:rsid w:val="427F0C85"/>
    <w:rsid w:val="4299E5D1"/>
    <w:rsid w:val="42B5F097"/>
    <w:rsid w:val="42BC06B3"/>
    <w:rsid w:val="43641C0C"/>
    <w:rsid w:val="436861A4"/>
    <w:rsid w:val="436AD515"/>
    <w:rsid w:val="43A75EF3"/>
    <w:rsid w:val="43AF17C2"/>
    <w:rsid w:val="43F7851C"/>
    <w:rsid w:val="44079FD3"/>
    <w:rsid w:val="44094251"/>
    <w:rsid w:val="44820452"/>
    <w:rsid w:val="448EC7F0"/>
    <w:rsid w:val="44B19B70"/>
    <w:rsid w:val="44FBF71B"/>
    <w:rsid w:val="456B0984"/>
    <w:rsid w:val="4581874D"/>
    <w:rsid w:val="45E74DEE"/>
    <w:rsid w:val="46063A17"/>
    <w:rsid w:val="462D6EF3"/>
    <w:rsid w:val="46515194"/>
    <w:rsid w:val="46E7E2BA"/>
    <w:rsid w:val="4729C603"/>
    <w:rsid w:val="47370514"/>
    <w:rsid w:val="47CAA2D9"/>
    <w:rsid w:val="47DF6AF0"/>
    <w:rsid w:val="47FDA0AC"/>
    <w:rsid w:val="480207DC"/>
    <w:rsid w:val="481CF617"/>
    <w:rsid w:val="4852710C"/>
    <w:rsid w:val="48B2E167"/>
    <w:rsid w:val="4938400D"/>
    <w:rsid w:val="494D7E7A"/>
    <w:rsid w:val="495C042E"/>
    <w:rsid w:val="49D6177E"/>
    <w:rsid w:val="49FAABE4"/>
    <w:rsid w:val="4A26DED1"/>
    <w:rsid w:val="4A68D294"/>
    <w:rsid w:val="4A972862"/>
    <w:rsid w:val="4ADF635A"/>
    <w:rsid w:val="4AF4A8D6"/>
    <w:rsid w:val="4B0AA86F"/>
    <w:rsid w:val="4B286BAE"/>
    <w:rsid w:val="4B561B7F"/>
    <w:rsid w:val="4B690D8C"/>
    <w:rsid w:val="4B6BDFA1"/>
    <w:rsid w:val="4BB2AE4F"/>
    <w:rsid w:val="4BC129C2"/>
    <w:rsid w:val="4C1EBBB4"/>
    <w:rsid w:val="4C2C0ABC"/>
    <w:rsid w:val="4C4A6EC5"/>
    <w:rsid w:val="4CC7BEBC"/>
    <w:rsid w:val="4D200E62"/>
    <w:rsid w:val="4DACA5A4"/>
    <w:rsid w:val="4DB3CAB4"/>
    <w:rsid w:val="4DC53889"/>
    <w:rsid w:val="4DDBDC4B"/>
    <w:rsid w:val="4E0AC69C"/>
    <w:rsid w:val="4E2DBBBC"/>
    <w:rsid w:val="4E7C695D"/>
    <w:rsid w:val="4E8551DC"/>
    <w:rsid w:val="4E8B7D28"/>
    <w:rsid w:val="4E8EBAEA"/>
    <w:rsid w:val="4E9A38B4"/>
    <w:rsid w:val="4EAA59A1"/>
    <w:rsid w:val="4EB4ABD9"/>
    <w:rsid w:val="4EFD5E18"/>
    <w:rsid w:val="4F03DACE"/>
    <w:rsid w:val="4F9C003E"/>
    <w:rsid w:val="4FDF2D03"/>
    <w:rsid w:val="50939E36"/>
    <w:rsid w:val="50D0FFC2"/>
    <w:rsid w:val="50F219AC"/>
    <w:rsid w:val="5178C0B6"/>
    <w:rsid w:val="517D25C9"/>
    <w:rsid w:val="521DB8EB"/>
    <w:rsid w:val="522AED4F"/>
    <w:rsid w:val="5273548B"/>
    <w:rsid w:val="52835FD8"/>
    <w:rsid w:val="5292EDA6"/>
    <w:rsid w:val="529A8E4F"/>
    <w:rsid w:val="52CEED0C"/>
    <w:rsid w:val="5324E611"/>
    <w:rsid w:val="532ABF2B"/>
    <w:rsid w:val="53476520"/>
    <w:rsid w:val="53867393"/>
    <w:rsid w:val="53E23046"/>
    <w:rsid w:val="54D62E0B"/>
    <w:rsid w:val="5559923D"/>
    <w:rsid w:val="557E445E"/>
    <w:rsid w:val="558DF2FE"/>
    <w:rsid w:val="55FA0191"/>
    <w:rsid w:val="56242BDA"/>
    <w:rsid w:val="562F820C"/>
    <w:rsid w:val="5671B627"/>
    <w:rsid w:val="56861A19"/>
    <w:rsid w:val="57182326"/>
    <w:rsid w:val="572CFD06"/>
    <w:rsid w:val="573EDDDF"/>
    <w:rsid w:val="5775306A"/>
    <w:rsid w:val="57DE2A3E"/>
    <w:rsid w:val="57F5F4E9"/>
    <w:rsid w:val="580315DF"/>
    <w:rsid w:val="5840DDBB"/>
    <w:rsid w:val="5884D9BB"/>
    <w:rsid w:val="58B31A03"/>
    <w:rsid w:val="58BEE342"/>
    <w:rsid w:val="58D44A3F"/>
    <w:rsid w:val="590B916F"/>
    <w:rsid w:val="595B83C4"/>
    <w:rsid w:val="59726FA6"/>
    <w:rsid w:val="5A054B04"/>
    <w:rsid w:val="5AB09000"/>
    <w:rsid w:val="5ABD75FD"/>
    <w:rsid w:val="5B1758F1"/>
    <w:rsid w:val="5B1CBA5C"/>
    <w:rsid w:val="5B9F817D"/>
    <w:rsid w:val="5BF9D395"/>
    <w:rsid w:val="5BFC3925"/>
    <w:rsid w:val="5BFEAE8C"/>
    <w:rsid w:val="5C5C2F51"/>
    <w:rsid w:val="5C84E853"/>
    <w:rsid w:val="5C906DB5"/>
    <w:rsid w:val="5CBED837"/>
    <w:rsid w:val="5CC4227C"/>
    <w:rsid w:val="5CE0ECAB"/>
    <w:rsid w:val="5CF446CD"/>
    <w:rsid w:val="5D128FF0"/>
    <w:rsid w:val="5D1A83CC"/>
    <w:rsid w:val="5D215F6F"/>
    <w:rsid w:val="5D6E47ED"/>
    <w:rsid w:val="5D739BD0"/>
    <w:rsid w:val="5ECE48C1"/>
    <w:rsid w:val="5F17BB86"/>
    <w:rsid w:val="5F1CED63"/>
    <w:rsid w:val="5F1D2730"/>
    <w:rsid w:val="5F6BE84B"/>
    <w:rsid w:val="5F76FC9A"/>
    <w:rsid w:val="5F8A0305"/>
    <w:rsid w:val="5FA7D10D"/>
    <w:rsid w:val="6024266E"/>
    <w:rsid w:val="60EC147F"/>
    <w:rsid w:val="6105FBF6"/>
    <w:rsid w:val="61875CF8"/>
    <w:rsid w:val="61B4D895"/>
    <w:rsid w:val="61D30A53"/>
    <w:rsid w:val="61F9795E"/>
    <w:rsid w:val="6243EDF7"/>
    <w:rsid w:val="627B5A57"/>
    <w:rsid w:val="62935586"/>
    <w:rsid w:val="629E35D1"/>
    <w:rsid w:val="62F62AA6"/>
    <w:rsid w:val="63061410"/>
    <w:rsid w:val="63097418"/>
    <w:rsid w:val="632E7A1E"/>
    <w:rsid w:val="6351B8CA"/>
    <w:rsid w:val="6352EE27"/>
    <w:rsid w:val="637D01D2"/>
    <w:rsid w:val="63DD37B5"/>
    <w:rsid w:val="64787F05"/>
    <w:rsid w:val="64791AA7"/>
    <w:rsid w:val="64D16291"/>
    <w:rsid w:val="64DFF7BB"/>
    <w:rsid w:val="6523545F"/>
    <w:rsid w:val="65387375"/>
    <w:rsid w:val="6542F154"/>
    <w:rsid w:val="655B3D89"/>
    <w:rsid w:val="655B6F8E"/>
    <w:rsid w:val="65A2ED76"/>
    <w:rsid w:val="65C80DC4"/>
    <w:rsid w:val="6651C047"/>
    <w:rsid w:val="6671B419"/>
    <w:rsid w:val="66AFA712"/>
    <w:rsid w:val="66C17313"/>
    <w:rsid w:val="66D190B7"/>
    <w:rsid w:val="6721F738"/>
    <w:rsid w:val="67341F9E"/>
    <w:rsid w:val="6751880C"/>
    <w:rsid w:val="6754FCA8"/>
    <w:rsid w:val="675B3147"/>
    <w:rsid w:val="6776E50B"/>
    <w:rsid w:val="679BBD5D"/>
    <w:rsid w:val="67B3F720"/>
    <w:rsid w:val="67B69CC4"/>
    <w:rsid w:val="67E2FB9A"/>
    <w:rsid w:val="67F04F81"/>
    <w:rsid w:val="6848C562"/>
    <w:rsid w:val="68525B34"/>
    <w:rsid w:val="68AB8F6C"/>
    <w:rsid w:val="68E55C03"/>
    <w:rsid w:val="68E5C67E"/>
    <w:rsid w:val="68FD73C1"/>
    <w:rsid w:val="6907FA57"/>
    <w:rsid w:val="690A8FB5"/>
    <w:rsid w:val="695856E6"/>
    <w:rsid w:val="69A7BE34"/>
    <w:rsid w:val="69A9F121"/>
    <w:rsid w:val="69AE7C5F"/>
    <w:rsid w:val="69B2C31D"/>
    <w:rsid w:val="69C07A81"/>
    <w:rsid w:val="69D492CC"/>
    <w:rsid w:val="69F4C451"/>
    <w:rsid w:val="6A426DEE"/>
    <w:rsid w:val="6A78845A"/>
    <w:rsid w:val="6AF329F4"/>
    <w:rsid w:val="6B780FB7"/>
    <w:rsid w:val="6B87154B"/>
    <w:rsid w:val="6C093370"/>
    <w:rsid w:val="6C22C972"/>
    <w:rsid w:val="6C44866A"/>
    <w:rsid w:val="6C56C557"/>
    <w:rsid w:val="6C5B7F71"/>
    <w:rsid w:val="6C7E62B0"/>
    <w:rsid w:val="6C9AADF6"/>
    <w:rsid w:val="6C9CFB66"/>
    <w:rsid w:val="6CAED2A2"/>
    <w:rsid w:val="6CC39F1F"/>
    <w:rsid w:val="6D94D176"/>
    <w:rsid w:val="6DDC068C"/>
    <w:rsid w:val="6E597C2F"/>
    <w:rsid w:val="6EA21AC3"/>
    <w:rsid w:val="6EC4AF72"/>
    <w:rsid w:val="6EE3B27A"/>
    <w:rsid w:val="6EE8AD99"/>
    <w:rsid w:val="6EF1C03B"/>
    <w:rsid w:val="6F0308E0"/>
    <w:rsid w:val="6F2951B4"/>
    <w:rsid w:val="6F714BC2"/>
    <w:rsid w:val="6F906696"/>
    <w:rsid w:val="6FEA4EC1"/>
    <w:rsid w:val="6FFC0533"/>
    <w:rsid w:val="70015FB0"/>
    <w:rsid w:val="70224F8A"/>
    <w:rsid w:val="7057CBC9"/>
    <w:rsid w:val="705F4608"/>
    <w:rsid w:val="706A2F9F"/>
    <w:rsid w:val="70745F58"/>
    <w:rsid w:val="7095B9F6"/>
    <w:rsid w:val="70EBFDF5"/>
    <w:rsid w:val="710B7DEE"/>
    <w:rsid w:val="710F25D0"/>
    <w:rsid w:val="71268794"/>
    <w:rsid w:val="716B86C4"/>
    <w:rsid w:val="718EFAF5"/>
    <w:rsid w:val="71AE709B"/>
    <w:rsid w:val="71ECF6E3"/>
    <w:rsid w:val="721339A8"/>
    <w:rsid w:val="724A955F"/>
    <w:rsid w:val="725AC2BB"/>
    <w:rsid w:val="72CD1036"/>
    <w:rsid w:val="72F6FFE4"/>
    <w:rsid w:val="7303D46E"/>
    <w:rsid w:val="734E1822"/>
    <w:rsid w:val="735F459B"/>
    <w:rsid w:val="73DCBA3A"/>
    <w:rsid w:val="74382C03"/>
    <w:rsid w:val="7449C158"/>
    <w:rsid w:val="744A2C87"/>
    <w:rsid w:val="745D4998"/>
    <w:rsid w:val="74667425"/>
    <w:rsid w:val="74A151E2"/>
    <w:rsid w:val="75100A36"/>
    <w:rsid w:val="7546739E"/>
    <w:rsid w:val="756F8288"/>
    <w:rsid w:val="7572456A"/>
    <w:rsid w:val="757FE5E9"/>
    <w:rsid w:val="75904C00"/>
    <w:rsid w:val="75D893D8"/>
    <w:rsid w:val="75DEA197"/>
    <w:rsid w:val="764E5E5B"/>
    <w:rsid w:val="765A77EE"/>
    <w:rsid w:val="765F4157"/>
    <w:rsid w:val="7693792F"/>
    <w:rsid w:val="7699EDA6"/>
    <w:rsid w:val="76D2EE66"/>
    <w:rsid w:val="76E143BB"/>
    <w:rsid w:val="77C27E89"/>
    <w:rsid w:val="77F1D883"/>
    <w:rsid w:val="783F5DCE"/>
    <w:rsid w:val="786B9B5C"/>
    <w:rsid w:val="78769F52"/>
    <w:rsid w:val="788D416F"/>
    <w:rsid w:val="78CF5901"/>
    <w:rsid w:val="78E044DA"/>
    <w:rsid w:val="78F707CC"/>
    <w:rsid w:val="79138955"/>
    <w:rsid w:val="79145637"/>
    <w:rsid w:val="792AC186"/>
    <w:rsid w:val="79881C9E"/>
    <w:rsid w:val="7A09255A"/>
    <w:rsid w:val="7A4D6C77"/>
    <w:rsid w:val="7A4DC022"/>
    <w:rsid w:val="7AA270CC"/>
    <w:rsid w:val="7AB11C03"/>
    <w:rsid w:val="7AB94781"/>
    <w:rsid w:val="7AD3C31A"/>
    <w:rsid w:val="7AFEF5F8"/>
    <w:rsid w:val="7B0981C4"/>
    <w:rsid w:val="7B1C788C"/>
    <w:rsid w:val="7B27F5C7"/>
    <w:rsid w:val="7C03956F"/>
    <w:rsid w:val="7C0C09A3"/>
    <w:rsid w:val="7C1C0B00"/>
    <w:rsid w:val="7C2C4C5E"/>
    <w:rsid w:val="7C381AAB"/>
    <w:rsid w:val="7CB8356D"/>
    <w:rsid w:val="7CCCEDF3"/>
    <w:rsid w:val="7D26E4BD"/>
    <w:rsid w:val="7D8EA315"/>
    <w:rsid w:val="7DC7F0EA"/>
    <w:rsid w:val="7DD4B5D3"/>
    <w:rsid w:val="7DE59047"/>
    <w:rsid w:val="7E02466F"/>
    <w:rsid w:val="7E06DB49"/>
    <w:rsid w:val="7E1EF90A"/>
    <w:rsid w:val="7E476D1F"/>
    <w:rsid w:val="7E50AF52"/>
    <w:rsid w:val="7E55EF3E"/>
    <w:rsid w:val="7EA1C789"/>
    <w:rsid w:val="7F64AA05"/>
    <w:rsid w:val="7F800153"/>
    <w:rsid w:val="7FEC31BD"/>
    <w:rsid w:val="7FF04E4C"/>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4"/>
    <o:shapelayout v:ext="edit">
      <o:idmap v:ext="edit" data="1"/>
    </o:shapelayout>
  </w:shapeDefaults>
  <w:decimalSymbol w:val="."/>
  <w:listSeparator w:val=","/>
  <w14:docId w14:val="210D01C1"/>
  <w15:chartTrackingRefBased/>
  <w15:docId w15:val="{60A6A5D9-51E5-4099-ADFC-943F26820F3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imes New Roman" w:eastAsia="Times New Roman" w:hAnsi="Times New Roman" w:cs="Times New Roman"/>
        <w:lang w:val="en-AU" w:eastAsia="en-AU" w:bidi="ar-SA"/>
      </w:rPr>
    </w:rPrDefault>
    <w:pPrDefault/>
  </w:docDefaults>
  <w:latentStyles w:defLockedState="1" w:defUIPriority="0" w:defSemiHidden="0" w:defUnhideWhenUsed="0" w:defQFormat="0" w:count="376">
    <w:lsdException w:name="Normal" w:locked="0" w:qFormat="1"/>
    <w:lsdException w:name="heading 1" w:locked="0" w:qFormat="1"/>
    <w:lsdException w:name="heading 2" w:locked="0" w:qFormat="1"/>
    <w:lsdException w:name="heading 3" w:locked="0" w:qFormat="1"/>
    <w:lsdException w:name="heading 4" w:locked="0" w:qFormat="1"/>
    <w:lsdException w:name="heading 5" w:locked="0" w:qFormat="1"/>
    <w:lsdException w:name="heading 6" w:locked="0" w:qFormat="1"/>
    <w:lsdException w:name="heading 7" w:locked="0" w:qFormat="1"/>
    <w:lsdException w:name="heading 8" w:locked="0" w:qFormat="1"/>
    <w:lsdException w:name="heading 9" w:locked="0" w:qFormat="1"/>
    <w:lsdException w:name="toc 1" w:locked="0" w:uiPriority="39"/>
    <w:lsdException w:name="toc 2" w:locked="0" w:uiPriority="39"/>
    <w:lsdException w:name="toc 3" w:locked="0" w:uiPriority="39"/>
    <w:lsdException w:name="toc 4" w:locked="0" w:uiPriority="39"/>
    <w:lsdException w:name="toc 5" w:uiPriority="39"/>
    <w:lsdException w:name="toc 6" w:uiPriority="39"/>
    <w:lsdException w:name="toc 7" w:uiPriority="39"/>
    <w:lsdException w:name="toc 8" w:uiPriority="39"/>
    <w:lsdException w:name="toc 9" w:uiPriority="39"/>
    <w:lsdException w:name="footnote text" w:uiPriority="99"/>
    <w:lsdException w:name="annotation text" w:uiPriority="99"/>
    <w:lsdException w:name="header" w:locked="0" w:qFormat="1"/>
    <w:lsdException w:name="footer" w:locked="0" w:uiPriority="99"/>
    <w:lsdException w:name="caption" w:semiHidden="1" w:unhideWhenUsed="1" w:qFormat="1"/>
    <w:lsdException w:name="footnote reference" w:uiPriority="99"/>
    <w:lsdException w:name="annotation reference" w:uiPriority="99"/>
    <w:lsdException w:name="endnote reference" w:locked="0" w:uiPriority="99" w:qFormat="1"/>
    <w:lsdException w:name="endnote text" w:locked="0" w:uiPriority="99" w:qFormat="1"/>
    <w:lsdException w:name="List Bullet" w:uiPriority="99" w:qFormat="1"/>
    <w:lsdException w:name="List Number" w:qFormat="1"/>
    <w:lsdException w:name="Default Paragraph Font" w:locked="0"/>
    <w:lsdException w:name="Body Text" w:uiPriority="99"/>
    <w:lsdException w:name="List Continue 4" w:locked="0"/>
    <w:lsdException w:name="Hyperlink" w:locked="0" w:uiPriority="99"/>
    <w:lsdException w:name="Strong" w:locked="0" w:uiPriority="22" w:qFormat="1"/>
    <w:lsdException w:name="Emphasis" w:uiPriority="20" w:qFormat="1"/>
    <w:lsdException w:name="HTML Top of Form" w:locked="0"/>
    <w:lsdException w:name="HTML Bottom of Form" w:locked="0"/>
    <w:lsdException w:name="Normal (Web)" w:uiPriority="99"/>
    <w:lsdException w:name="HTML Keyboard" w:semiHidden="1" w:unhideWhenUsed="1"/>
    <w:lsdException w:name="Normal Table" w:locked="0" w:semiHidden="1" w:unhideWhenUsed="1"/>
    <w:lsdException w:name="annotation subject" w:semiHidden="1" w:unhideWhenUsed="1"/>
    <w:lsdException w:name="No List" w:locked="0"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Grid" w:uiPriority="39"/>
    <w:lsdException w:name="Table Theme" w:semiHidden="1" w:unhideWhenUsed="1"/>
    <w:lsdException w:name="Placeholder Text" w:locked="0" w:semiHidden="1" w:uiPriority="99"/>
    <w:lsdException w:name="No Spacing" w:locked="0"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locked="0" w:semiHidden="1" w:uiPriority="99"/>
    <w:lsdException w:name="List Paragraph" w:locked="0" w:uiPriority="34" w:qFormat="1"/>
    <w:lsdException w:name="Quote" w:locked="0" w:uiPriority="29" w:qFormat="1"/>
    <w:lsdException w:name="Intense Quote" w:locked="0"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locked="0" w:uiPriority="19"/>
    <w:lsdException w:name="Intense Emphasis" w:locked="0" w:uiPriority="21"/>
    <w:lsdException w:name="Subtle Reference" w:locked="0" w:uiPriority="31"/>
    <w:lsdException w:name="Intense Reference" w:locked="0" w:uiPriority="32"/>
    <w:lsdException w:name="Book Title" w:locked="0" w:uiPriority="33"/>
    <w:lsdException w:name="Bibliography" w:locked="0" w:semiHidden="1" w:uiPriority="37" w:unhideWhenUsed="1"/>
    <w:lsdException w:name="TOC Heading" w:locked="0" w:semiHidden="1" w:uiPriority="39" w:unhideWhenUsed="1"/>
    <w:lsdException w:name="Plain Table 1" w:locked="0"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locked="0" w:semiHidden="1" w:uiPriority="99" w:unhideWhenUsed="1"/>
    <w:lsdException w:name="Smart Hyperlink" w:locked="0" w:semiHidden="1" w:uiPriority="99" w:unhideWhenUsed="1"/>
    <w:lsdException w:name="Hashtag" w:locked="0" w:semiHidden="1" w:uiPriority="99" w:unhideWhenUsed="1"/>
    <w:lsdException w:name="Unresolved Mention" w:locked="0" w:semiHidden="1" w:uiPriority="99" w:unhideWhenUsed="1"/>
    <w:lsdException w:name="Smart Link" w:locked="0" w:semiHidden="1" w:uiPriority="99" w:unhideWhenUsed="1"/>
  </w:latentStyles>
  <w:style w:type="paragraph" w:default="1" w:styleId="Normal">
    <w:name w:val="Normal"/>
    <w:aliases w:val="AHRC plain text"/>
    <w:qFormat/>
    <w:rsid w:val="002D1B44"/>
    <w:pPr>
      <w:keepLines/>
      <w:spacing w:before="240" w:after="240"/>
    </w:pPr>
    <w:rPr>
      <w:rFonts w:ascii="Open Sans" w:eastAsia="MS Mincho" w:hAnsi="Open Sans"/>
      <w:sz w:val="24"/>
      <w:szCs w:val="24"/>
    </w:rPr>
  </w:style>
  <w:style w:type="paragraph" w:styleId="Heading1">
    <w:name w:val="heading 1"/>
    <w:basedOn w:val="Normal"/>
    <w:next w:val="Normal"/>
    <w:link w:val="Heading1Char"/>
    <w:qFormat/>
    <w:rsid w:val="005C2ECF"/>
    <w:pPr>
      <w:keepNext/>
      <w:numPr>
        <w:numId w:val="1"/>
      </w:numPr>
      <w:spacing w:before="360"/>
      <w:outlineLvl w:val="0"/>
    </w:pPr>
    <w:rPr>
      <w:b/>
      <w:bCs/>
      <w:sz w:val="36"/>
      <w:szCs w:val="28"/>
    </w:rPr>
  </w:style>
  <w:style w:type="paragraph" w:styleId="Heading2">
    <w:name w:val="heading 2"/>
    <w:basedOn w:val="Heading1"/>
    <w:next w:val="Normal"/>
    <w:link w:val="Heading2Char"/>
    <w:qFormat/>
    <w:rsid w:val="00BA23E3"/>
    <w:pPr>
      <w:numPr>
        <w:ilvl w:val="1"/>
        <w:numId w:val="73"/>
      </w:numPr>
      <w:outlineLvl w:val="1"/>
    </w:pPr>
    <w:rPr>
      <w:bCs w:val="0"/>
      <w:sz w:val="32"/>
      <w:szCs w:val="26"/>
    </w:rPr>
  </w:style>
  <w:style w:type="paragraph" w:styleId="Heading3">
    <w:name w:val="heading 3"/>
    <w:basedOn w:val="Heading2"/>
    <w:next w:val="Normal"/>
    <w:link w:val="Heading3Char"/>
    <w:qFormat/>
    <w:rsid w:val="008007A8"/>
    <w:pPr>
      <w:numPr>
        <w:ilvl w:val="2"/>
      </w:numPr>
      <w:outlineLvl w:val="2"/>
    </w:pPr>
    <w:rPr>
      <w:b w:val="0"/>
      <w:bCs/>
      <w:sz w:val="24"/>
    </w:rPr>
  </w:style>
  <w:style w:type="paragraph" w:styleId="Heading4">
    <w:name w:val="heading 4"/>
    <w:basedOn w:val="Heading3"/>
    <w:next w:val="Normal"/>
    <w:link w:val="Heading4Char"/>
    <w:qFormat/>
    <w:locked/>
    <w:rsid w:val="008007A8"/>
    <w:pPr>
      <w:numPr>
        <w:ilvl w:val="3"/>
      </w:numPr>
      <w:outlineLvl w:val="3"/>
    </w:pPr>
    <w:rPr>
      <w:bCs w:val="0"/>
      <w:i/>
      <w:iCs/>
    </w:rPr>
  </w:style>
  <w:style w:type="paragraph" w:styleId="Heading5">
    <w:name w:val="heading 5"/>
    <w:basedOn w:val="Normal"/>
    <w:next w:val="Normal"/>
    <w:link w:val="Heading5Char"/>
    <w:qFormat/>
    <w:locked/>
    <w:rsid w:val="005C2ECF"/>
    <w:pPr>
      <w:keepNext/>
      <w:numPr>
        <w:ilvl w:val="4"/>
        <w:numId w:val="73"/>
      </w:numPr>
      <w:spacing w:before="200"/>
      <w:outlineLvl w:val="4"/>
    </w:pPr>
  </w:style>
  <w:style w:type="paragraph" w:styleId="Heading6">
    <w:name w:val="heading 6"/>
    <w:basedOn w:val="Normal"/>
    <w:next w:val="Normal"/>
    <w:link w:val="Heading6Char"/>
    <w:qFormat/>
    <w:locked/>
    <w:rsid w:val="005C2ECF"/>
    <w:pPr>
      <w:keepNext/>
      <w:numPr>
        <w:ilvl w:val="5"/>
        <w:numId w:val="73"/>
      </w:numPr>
      <w:spacing w:before="200"/>
      <w:outlineLvl w:val="5"/>
    </w:pPr>
    <w:rPr>
      <w:i/>
      <w:iCs/>
    </w:rPr>
  </w:style>
  <w:style w:type="paragraph" w:styleId="Heading7">
    <w:name w:val="heading 7"/>
    <w:basedOn w:val="Normal"/>
    <w:next w:val="Normal"/>
    <w:link w:val="Heading7Char"/>
    <w:qFormat/>
    <w:locked/>
    <w:rsid w:val="005C2ECF"/>
    <w:pPr>
      <w:keepNext/>
      <w:numPr>
        <w:ilvl w:val="6"/>
        <w:numId w:val="73"/>
      </w:numPr>
      <w:spacing w:before="200"/>
      <w:outlineLvl w:val="6"/>
    </w:pPr>
    <w:rPr>
      <w:i/>
      <w:iCs/>
    </w:rPr>
  </w:style>
  <w:style w:type="paragraph" w:styleId="Heading8">
    <w:name w:val="heading 8"/>
    <w:basedOn w:val="Normal"/>
    <w:next w:val="Normal"/>
    <w:link w:val="Heading8Char"/>
    <w:qFormat/>
    <w:locked/>
    <w:rsid w:val="005C2ECF"/>
    <w:pPr>
      <w:keepNext/>
      <w:numPr>
        <w:ilvl w:val="7"/>
        <w:numId w:val="73"/>
      </w:numPr>
      <w:spacing w:before="200"/>
      <w:outlineLvl w:val="7"/>
    </w:pPr>
    <w:rPr>
      <w:sz w:val="20"/>
      <w:szCs w:val="20"/>
    </w:rPr>
  </w:style>
  <w:style w:type="paragraph" w:styleId="Heading9">
    <w:name w:val="heading 9"/>
    <w:basedOn w:val="Normal"/>
    <w:next w:val="Normal"/>
    <w:link w:val="Heading9Char"/>
    <w:qFormat/>
    <w:locked/>
    <w:rsid w:val="005C2ECF"/>
    <w:pPr>
      <w:keepNext/>
      <w:numPr>
        <w:ilvl w:val="8"/>
        <w:numId w:val="73"/>
      </w:numPr>
      <w:spacing w:before="200"/>
      <w:outlineLvl w:val="8"/>
    </w:pPr>
    <w:rPr>
      <w:i/>
      <w:iCs/>
      <w:sz w:val="20"/>
      <w:szCs w:val="2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link w:val="Heading1"/>
    <w:rsid w:val="005C2ECF"/>
    <w:rPr>
      <w:rFonts w:ascii="Open Sans" w:eastAsia="MS Mincho" w:hAnsi="Open Sans"/>
      <w:b/>
      <w:bCs/>
      <w:sz w:val="36"/>
      <w:szCs w:val="28"/>
    </w:rPr>
  </w:style>
  <w:style w:type="character" w:customStyle="1" w:styleId="Heading2Char">
    <w:name w:val="Heading 2 Char"/>
    <w:link w:val="Heading2"/>
    <w:rsid w:val="00BA23E3"/>
    <w:rPr>
      <w:rFonts w:ascii="Open Sans" w:eastAsia="MS Mincho" w:hAnsi="Open Sans"/>
      <w:b/>
      <w:sz w:val="32"/>
      <w:szCs w:val="26"/>
    </w:rPr>
  </w:style>
  <w:style w:type="character" w:customStyle="1" w:styleId="Heading3Char">
    <w:name w:val="Heading 3 Char"/>
    <w:link w:val="Heading3"/>
    <w:rsid w:val="008007A8"/>
    <w:rPr>
      <w:rFonts w:ascii="Open Sans" w:eastAsia="MS Mincho" w:hAnsi="Open Sans"/>
      <w:bCs/>
      <w:sz w:val="24"/>
      <w:szCs w:val="26"/>
    </w:rPr>
  </w:style>
  <w:style w:type="character" w:customStyle="1" w:styleId="Heading4Char">
    <w:name w:val="Heading 4 Char"/>
    <w:link w:val="Heading4"/>
    <w:rsid w:val="008007A8"/>
    <w:rPr>
      <w:rFonts w:ascii="Open Sans" w:eastAsia="MS Mincho" w:hAnsi="Open Sans"/>
      <w:i/>
      <w:iCs/>
      <w:sz w:val="24"/>
      <w:szCs w:val="26"/>
    </w:rPr>
  </w:style>
  <w:style w:type="character" w:styleId="Strong">
    <w:name w:val="Strong"/>
    <w:uiPriority w:val="22"/>
    <w:qFormat/>
    <w:locked/>
    <w:rsid w:val="00471BB7"/>
    <w:rPr>
      <w:rFonts w:ascii="Open Sans" w:hAnsi="Open Sans"/>
      <w:b/>
      <w:bCs/>
    </w:rPr>
  </w:style>
  <w:style w:type="character" w:customStyle="1" w:styleId="Heading5Char">
    <w:name w:val="Heading 5 Char"/>
    <w:link w:val="Heading5"/>
    <w:rsid w:val="005C2ECF"/>
    <w:rPr>
      <w:rFonts w:ascii="Open Sans" w:eastAsia="MS Mincho" w:hAnsi="Open Sans"/>
      <w:sz w:val="24"/>
      <w:szCs w:val="24"/>
    </w:rPr>
  </w:style>
  <w:style w:type="character" w:customStyle="1" w:styleId="Heading6Char">
    <w:name w:val="Heading 6 Char"/>
    <w:link w:val="Heading6"/>
    <w:rsid w:val="005C2ECF"/>
    <w:rPr>
      <w:rFonts w:ascii="Open Sans" w:eastAsia="MS Mincho" w:hAnsi="Open Sans"/>
      <w:i/>
      <w:iCs/>
      <w:sz w:val="24"/>
      <w:szCs w:val="24"/>
    </w:rPr>
  </w:style>
  <w:style w:type="character" w:customStyle="1" w:styleId="Heading7Char">
    <w:name w:val="Heading 7 Char"/>
    <w:link w:val="Heading7"/>
    <w:rsid w:val="005C2ECF"/>
    <w:rPr>
      <w:rFonts w:ascii="Open Sans" w:eastAsia="MS Mincho" w:hAnsi="Open Sans"/>
      <w:i/>
      <w:iCs/>
      <w:sz w:val="24"/>
      <w:szCs w:val="24"/>
    </w:rPr>
  </w:style>
  <w:style w:type="character" w:customStyle="1" w:styleId="Heading8Char">
    <w:name w:val="Heading 8 Char"/>
    <w:link w:val="Heading8"/>
    <w:rsid w:val="005C2ECF"/>
    <w:rPr>
      <w:rFonts w:ascii="Open Sans" w:eastAsia="MS Mincho" w:hAnsi="Open Sans"/>
    </w:rPr>
  </w:style>
  <w:style w:type="character" w:customStyle="1" w:styleId="Heading9Char">
    <w:name w:val="Heading 9 Char"/>
    <w:link w:val="Heading9"/>
    <w:rsid w:val="005C2ECF"/>
    <w:rPr>
      <w:rFonts w:ascii="Open Sans" w:eastAsia="MS Mincho" w:hAnsi="Open Sans"/>
      <w:i/>
      <w:iCs/>
    </w:rPr>
  </w:style>
  <w:style w:type="paragraph" w:styleId="Header">
    <w:name w:val="header"/>
    <w:basedOn w:val="Normal"/>
    <w:link w:val="HeaderChar"/>
    <w:qFormat/>
    <w:rsid w:val="00902EC3"/>
    <w:pPr>
      <w:tabs>
        <w:tab w:val="center" w:pos="4513"/>
        <w:tab w:val="right" w:pos="9026"/>
      </w:tabs>
      <w:spacing w:after="0"/>
      <w:jc w:val="right"/>
    </w:pPr>
    <w:rPr>
      <w:sz w:val="18"/>
    </w:rPr>
  </w:style>
  <w:style w:type="character" w:customStyle="1" w:styleId="HeaderChar">
    <w:name w:val="Header Char"/>
    <w:link w:val="Header"/>
    <w:rsid w:val="00902EC3"/>
    <w:rPr>
      <w:rFonts w:ascii="Open Sans" w:eastAsia="MS Mincho" w:hAnsi="Open Sans"/>
      <w:sz w:val="18"/>
      <w:szCs w:val="24"/>
    </w:rPr>
  </w:style>
  <w:style w:type="paragraph" w:styleId="Footer">
    <w:name w:val="footer"/>
    <w:basedOn w:val="Normal"/>
    <w:link w:val="FooterChar"/>
    <w:uiPriority w:val="99"/>
    <w:rsid w:val="0063009F"/>
    <w:pPr>
      <w:tabs>
        <w:tab w:val="right" w:pos="2835"/>
        <w:tab w:val="right" w:pos="5670"/>
      </w:tabs>
      <w:spacing w:before="0" w:after="0"/>
      <w:ind w:left="-868"/>
    </w:pPr>
    <w:rPr>
      <w:sz w:val="18"/>
    </w:rPr>
  </w:style>
  <w:style w:type="character" w:customStyle="1" w:styleId="FooterChar">
    <w:name w:val="Footer Char"/>
    <w:link w:val="Footer"/>
    <w:uiPriority w:val="99"/>
    <w:rsid w:val="0063009F"/>
    <w:rPr>
      <w:rFonts w:ascii="Open Sans" w:eastAsia="MS Mincho" w:hAnsi="Open Sans"/>
      <w:sz w:val="18"/>
      <w:szCs w:val="24"/>
    </w:rPr>
  </w:style>
  <w:style w:type="paragraph" w:styleId="TOC3">
    <w:name w:val="toc 3"/>
    <w:basedOn w:val="Normal"/>
    <w:next w:val="Normal"/>
    <w:uiPriority w:val="39"/>
    <w:locked/>
    <w:rsid w:val="00854A36"/>
    <w:pPr>
      <w:tabs>
        <w:tab w:val="left" w:pos="1202"/>
        <w:tab w:val="right" w:leader="dot" w:pos="9060"/>
      </w:tabs>
      <w:spacing w:before="0" w:after="0"/>
      <w:ind w:left="1440" w:hanging="720"/>
    </w:pPr>
    <w:rPr>
      <w:rFonts w:cs="Arial"/>
      <w:noProof/>
    </w:rPr>
  </w:style>
  <w:style w:type="character" w:styleId="PlaceholderText">
    <w:name w:val="Placeholder Text"/>
    <w:uiPriority w:val="99"/>
    <w:semiHidden/>
    <w:rsid w:val="00471BB7"/>
    <w:rPr>
      <w:rFonts w:ascii="Open Sans" w:hAnsi="Open Sans"/>
      <w:color w:val="auto"/>
      <w:sz w:val="24"/>
    </w:rPr>
  </w:style>
  <w:style w:type="paragraph" w:styleId="ListContinue4">
    <w:name w:val="List Continue 4"/>
    <w:basedOn w:val="Normal"/>
    <w:semiHidden/>
    <w:locked/>
    <w:rsid w:val="005C2ECF"/>
    <w:pPr>
      <w:spacing w:after="120"/>
      <w:ind w:left="1132"/>
    </w:pPr>
  </w:style>
  <w:style w:type="numbering" w:styleId="111111">
    <w:name w:val="Outline List 2"/>
    <w:basedOn w:val="NoList"/>
    <w:semiHidden/>
    <w:locked/>
    <w:rsid w:val="00E45954"/>
  </w:style>
  <w:style w:type="paragraph" w:styleId="TOC1">
    <w:name w:val="toc 1"/>
    <w:basedOn w:val="Normal"/>
    <w:next w:val="Normal"/>
    <w:uiPriority w:val="39"/>
    <w:rsid w:val="00805E5C"/>
    <w:pPr>
      <w:tabs>
        <w:tab w:val="right" w:leader="dot" w:pos="9060"/>
      </w:tabs>
      <w:spacing w:after="0"/>
      <w:ind w:left="720" w:hanging="720"/>
    </w:pPr>
    <w:rPr>
      <w:b/>
      <w:noProof/>
      <w:sz w:val="22"/>
    </w:rPr>
  </w:style>
  <w:style w:type="paragraph" w:styleId="TOC2">
    <w:name w:val="toc 2"/>
    <w:basedOn w:val="Normal"/>
    <w:next w:val="Normal"/>
    <w:uiPriority w:val="39"/>
    <w:locked/>
    <w:rsid w:val="00805E5C"/>
    <w:pPr>
      <w:tabs>
        <w:tab w:val="right" w:leader="dot" w:pos="9060"/>
      </w:tabs>
      <w:adjustRightInd w:val="0"/>
      <w:snapToGrid w:val="0"/>
      <w:spacing w:before="0" w:after="0"/>
      <w:ind w:left="1440" w:hanging="720"/>
    </w:pPr>
    <w:rPr>
      <w:noProof/>
      <w:sz w:val="22"/>
    </w:rPr>
  </w:style>
  <w:style w:type="paragraph" w:styleId="TOC4">
    <w:name w:val="toc 4"/>
    <w:basedOn w:val="Normal"/>
    <w:next w:val="Normal"/>
    <w:uiPriority w:val="39"/>
    <w:locked/>
    <w:rsid w:val="00814FC0"/>
    <w:pPr>
      <w:tabs>
        <w:tab w:val="left" w:pos="1440"/>
        <w:tab w:val="right" w:leader="dot" w:pos="9060"/>
      </w:tabs>
      <w:spacing w:before="0" w:after="0"/>
      <w:ind w:left="1440" w:hanging="720"/>
    </w:pPr>
    <w:rPr>
      <w:noProof/>
    </w:rPr>
  </w:style>
  <w:style w:type="character" w:styleId="Hyperlink">
    <w:name w:val="Hyperlink"/>
    <w:uiPriority w:val="99"/>
    <w:unhideWhenUsed/>
    <w:rsid w:val="003B6417"/>
    <w:rPr>
      <w:rFonts w:ascii="Open Sans" w:hAnsi="Open Sans"/>
      <w:color w:val="107896"/>
      <w:u w:val="none"/>
    </w:rPr>
  </w:style>
  <w:style w:type="paragraph" w:styleId="TOCHeading">
    <w:name w:val="TOC Heading"/>
    <w:basedOn w:val="Normal"/>
    <w:next w:val="Normal"/>
    <w:uiPriority w:val="39"/>
    <w:rsid w:val="00471BB7"/>
    <w:pPr>
      <w:spacing w:before="0" w:after="360"/>
    </w:pPr>
    <w:rPr>
      <w:b/>
      <w:lang w:val="en-US" w:eastAsia="en-US"/>
    </w:rPr>
  </w:style>
  <w:style w:type="paragraph" w:styleId="EndnoteText">
    <w:name w:val="endnote text"/>
    <w:basedOn w:val="Normal"/>
    <w:link w:val="EndnoteTextChar1"/>
    <w:uiPriority w:val="99"/>
    <w:qFormat/>
    <w:rsid w:val="0002476A"/>
    <w:pPr>
      <w:spacing w:before="0" w:after="0"/>
      <w:ind w:left="142" w:hanging="142"/>
    </w:pPr>
    <w:rPr>
      <w:sz w:val="20"/>
      <w:szCs w:val="20"/>
    </w:rPr>
  </w:style>
  <w:style w:type="character" w:customStyle="1" w:styleId="EndnoteTextChar1">
    <w:name w:val="Endnote Text Char1"/>
    <w:link w:val="EndnoteText"/>
    <w:uiPriority w:val="99"/>
    <w:rsid w:val="00E55F24"/>
    <w:rPr>
      <w:rFonts w:ascii="Open Sans" w:eastAsia="MS Mincho" w:hAnsi="Open Sans"/>
    </w:rPr>
  </w:style>
  <w:style w:type="character" w:styleId="EndnoteReference">
    <w:name w:val="endnote reference"/>
    <w:uiPriority w:val="99"/>
    <w:qFormat/>
    <w:rsid w:val="00045C4B"/>
    <w:rPr>
      <w:rFonts w:ascii="Open Sans" w:hAnsi="Open Sans"/>
      <w:sz w:val="20"/>
      <w:vertAlign w:val="superscript"/>
    </w:rPr>
  </w:style>
  <w:style w:type="numbering" w:styleId="1ai">
    <w:name w:val="Outline List 1"/>
    <w:basedOn w:val="NoList"/>
    <w:semiHidden/>
    <w:locked/>
    <w:rsid w:val="00E45954"/>
    <w:pPr>
      <w:numPr>
        <w:numId w:val="13"/>
      </w:numPr>
    </w:pPr>
  </w:style>
  <w:style w:type="numbering" w:styleId="ArticleSection">
    <w:name w:val="Outline List 3"/>
    <w:basedOn w:val="NoList"/>
    <w:semiHidden/>
    <w:locked/>
    <w:rsid w:val="00E45954"/>
    <w:pPr>
      <w:numPr>
        <w:numId w:val="14"/>
      </w:numPr>
    </w:pPr>
  </w:style>
  <w:style w:type="paragraph" w:styleId="BlockText">
    <w:name w:val="Block Text"/>
    <w:basedOn w:val="Normal"/>
    <w:semiHidden/>
    <w:rsid w:val="00045C4B"/>
    <w:pPr>
      <w:spacing w:after="120"/>
      <w:ind w:left="1440" w:right="1440"/>
    </w:pPr>
  </w:style>
  <w:style w:type="paragraph" w:styleId="BodyText">
    <w:name w:val="Body Text"/>
    <w:basedOn w:val="Normal"/>
    <w:link w:val="BodyTextChar"/>
    <w:uiPriority w:val="99"/>
    <w:semiHidden/>
    <w:rsid w:val="00045C4B"/>
    <w:pPr>
      <w:spacing w:after="120"/>
    </w:pPr>
  </w:style>
  <w:style w:type="paragraph" w:styleId="BodyText2">
    <w:name w:val="Body Text 2"/>
    <w:basedOn w:val="Normal"/>
    <w:link w:val="BodyText2Char"/>
    <w:semiHidden/>
    <w:rsid w:val="00045C4B"/>
    <w:pPr>
      <w:spacing w:after="120" w:line="480" w:lineRule="auto"/>
    </w:pPr>
  </w:style>
  <w:style w:type="paragraph" w:styleId="BodyText3">
    <w:name w:val="Body Text 3"/>
    <w:basedOn w:val="Normal"/>
    <w:link w:val="BodyText3Char"/>
    <w:semiHidden/>
    <w:rsid w:val="00045C4B"/>
    <w:pPr>
      <w:spacing w:after="120"/>
    </w:pPr>
    <w:rPr>
      <w:sz w:val="16"/>
      <w:szCs w:val="16"/>
    </w:rPr>
  </w:style>
  <w:style w:type="paragraph" w:styleId="BodyTextFirstIndent">
    <w:name w:val="Body Text First Indent"/>
    <w:basedOn w:val="BodyText"/>
    <w:link w:val="BodyTextFirstIndentChar"/>
    <w:semiHidden/>
    <w:rsid w:val="00E45954"/>
    <w:pPr>
      <w:ind w:firstLine="210"/>
    </w:pPr>
  </w:style>
  <w:style w:type="paragraph" w:styleId="BodyTextIndent">
    <w:name w:val="Body Text Indent"/>
    <w:basedOn w:val="Normal"/>
    <w:link w:val="BodyTextIndentChar"/>
    <w:semiHidden/>
    <w:rsid w:val="00045C4B"/>
    <w:pPr>
      <w:spacing w:after="120"/>
      <w:ind w:left="283"/>
    </w:pPr>
  </w:style>
  <w:style w:type="paragraph" w:styleId="BodyTextFirstIndent2">
    <w:name w:val="Body Text First Indent 2"/>
    <w:basedOn w:val="BodyTextIndent"/>
    <w:link w:val="BodyTextFirstIndent2Char"/>
    <w:semiHidden/>
    <w:rsid w:val="00045C4B"/>
    <w:pPr>
      <w:ind w:firstLine="210"/>
    </w:pPr>
  </w:style>
  <w:style w:type="paragraph" w:styleId="BodyTextIndent2">
    <w:name w:val="Body Text Indent 2"/>
    <w:basedOn w:val="Normal"/>
    <w:link w:val="BodyTextIndent2Char"/>
    <w:semiHidden/>
    <w:rsid w:val="00045C4B"/>
    <w:pPr>
      <w:spacing w:after="120" w:line="480" w:lineRule="auto"/>
      <w:ind w:left="283"/>
    </w:pPr>
  </w:style>
  <w:style w:type="paragraph" w:styleId="BodyTextIndent3">
    <w:name w:val="Body Text Indent 3"/>
    <w:basedOn w:val="Normal"/>
    <w:link w:val="BodyTextIndent3Char"/>
    <w:semiHidden/>
    <w:rsid w:val="00045C4B"/>
    <w:pPr>
      <w:spacing w:after="120"/>
      <w:ind w:left="283"/>
    </w:pPr>
    <w:rPr>
      <w:sz w:val="16"/>
      <w:szCs w:val="16"/>
    </w:rPr>
  </w:style>
  <w:style w:type="paragraph" w:styleId="Closing">
    <w:name w:val="Closing"/>
    <w:basedOn w:val="Normal"/>
    <w:link w:val="ClosingChar"/>
    <w:semiHidden/>
    <w:rsid w:val="00045C4B"/>
    <w:pPr>
      <w:ind w:left="4252"/>
    </w:pPr>
  </w:style>
  <w:style w:type="paragraph" w:styleId="Date">
    <w:name w:val="Date"/>
    <w:basedOn w:val="Normal"/>
    <w:next w:val="Normal"/>
    <w:link w:val="DateChar"/>
    <w:semiHidden/>
    <w:rsid w:val="005C2ECF"/>
    <w:pPr>
      <w:spacing w:before="120" w:after="120"/>
      <w:jc w:val="right"/>
    </w:pPr>
  </w:style>
  <w:style w:type="paragraph" w:styleId="E-mailSignature">
    <w:name w:val="E-mail Signature"/>
    <w:basedOn w:val="Normal"/>
    <w:link w:val="E-mailSignatureChar"/>
    <w:semiHidden/>
    <w:rsid w:val="00045C4B"/>
  </w:style>
  <w:style w:type="character" w:styleId="Emphasis">
    <w:name w:val="Emphasis"/>
    <w:uiPriority w:val="20"/>
    <w:qFormat/>
    <w:rsid w:val="00045C4B"/>
    <w:rPr>
      <w:rFonts w:ascii="Open Sans" w:hAnsi="Open Sans"/>
      <w:i w:val="0"/>
      <w:iCs/>
    </w:rPr>
  </w:style>
  <w:style w:type="paragraph" w:styleId="EnvelopeAddress">
    <w:name w:val="envelope address"/>
    <w:basedOn w:val="Normal"/>
    <w:semiHidden/>
    <w:rsid w:val="00045C4B"/>
    <w:pPr>
      <w:framePr w:w="7920" w:h="1980" w:hRule="exact" w:hSpace="180" w:wrap="auto" w:hAnchor="page" w:xAlign="center" w:yAlign="bottom"/>
      <w:spacing w:before="0" w:after="0"/>
      <w:ind w:left="2880"/>
    </w:pPr>
    <w:rPr>
      <w:rFonts w:cs="Arial"/>
    </w:rPr>
  </w:style>
  <w:style w:type="paragraph" w:styleId="EnvelopeReturn">
    <w:name w:val="envelope return"/>
    <w:basedOn w:val="Normal"/>
    <w:semiHidden/>
    <w:rsid w:val="00045C4B"/>
    <w:rPr>
      <w:rFonts w:cs="Arial"/>
      <w:sz w:val="20"/>
      <w:szCs w:val="20"/>
    </w:rPr>
  </w:style>
  <w:style w:type="character" w:styleId="HTMLAcronym">
    <w:name w:val="HTML Acronym"/>
    <w:semiHidden/>
    <w:rsid w:val="005C2ECF"/>
    <w:rPr>
      <w:rFonts w:ascii="Open Sans" w:hAnsi="Open Sans"/>
    </w:rPr>
  </w:style>
  <w:style w:type="paragraph" w:styleId="HTMLAddress">
    <w:name w:val="HTML Address"/>
    <w:basedOn w:val="Normal"/>
    <w:link w:val="HTMLAddressChar"/>
    <w:semiHidden/>
    <w:rsid w:val="005C2ECF"/>
    <w:rPr>
      <w:i/>
      <w:iCs/>
    </w:rPr>
  </w:style>
  <w:style w:type="character" w:styleId="HTMLCite">
    <w:name w:val="HTML Cite"/>
    <w:semiHidden/>
    <w:rsid w:val="005C2ECF"/>
    <w:rPr>
      <w:rFonts w:ascii="Open Sans" w:hAnsi="Open Sans"/>
      <w:i/>
      <w:iCs/>
    </w:rPr>
  </w:style>
  <w:style w:type="character" w:styleId="HTMLCode">
    <w:name w:val="HTML Code"/>
    <w:semiHidden/>
    <w:rsid w:val="005C2ECF"/>
    <w:rPr>
      <w:rFonts w:ascii="Open Sans" w:hAnsi="Open Sans" w:cs="Courier New"/>
      <w:sz w:val="20"/>
      <w:szCs w:val="20"/>
    </w:rPr>
  </w:style>
  <w:style w:type="character" w:styleId="HTMLDefinition">
    <w:name w:val="HTML Definition"/>
    <w:semiHidden/>
    <w:rsid w:val="005C2ECF"/>
    <w:rPr>
      <w:rFonts w:ascii="Open Sans" w:hAnsi="Open Sans"/>
      <w:i/>
      <w:iCs/>
    </w:rPr>
  </w:style>
  <w:style w:type="character" w:styleId="HTMLKeyboard">
    <w:name w:val="HTML Keyboard"/>
    <w:semiHidden/>
    <w:rsid w:val="005C2ECF"/>
    <w:rPr>
      <w:rFonts w:ascii="Open Sans" w:hAnsi="Open Sans" w:cs="Courier New"/>
      <w:sz w:val="20"/>
      <w:szCs w:val="20"/>
    </w:rPr>
  </w:style>
  <w:style w:type="paragraph" w:styleId="HTMLPreformatted">
    <w:name w:val="HTML Preformatted"/>
    <w:basedOn w:val="Normal"/>
    <w:link w:val="HTMLPreformattedChar"/>
    <w:semiHidden/>
    <w:rsid w:val="005C2ECF"/>
    <w:rPr>
      <w:rFonts w:cs="Courier New"/>
      <w:sz w:val="20"/>
      <w:szCs w:val="20"/>
    </w:rPr>
  </w:style>
  <w:style w:type="character" w:styleId="HTMLSample">
    <w:name w:val="HTML Sample"/>
    <w:semiHidden/>
    <w:rsid w:val="005C2ECF"/>
    <w:rPr>
      <w:rFonts w:ascii="Open Sans" w:hAnsi="Open Sans" w:cs="Courier New"/>
    </w:rPr>
  </w:style>
  <w:style w:type="character" w:styleId="HTMLTypewriter">
    <w:name w:val="HTML Typewriter"/>
    <w:semiHidden/>
    <w:rsid w:val="005C2ECF"/>
    <w:rPr>
      <w:rFonts w:ascii="Open Sans" w:hAnsi="Open Sans" w:cs="Courier New"/>
      <w:sz w:val="20"/>
      <w:szCs w:val="20"/>
    </w:rPr>
  </w:style>
  <w:style w:type="character" w:styleId="HTMLVariable">
    <w:name w:val="HTML Variable"/>
    <w:semiHidden/>
    <w:rsid w:val="005C2ECF"/>
    <w:rPr>
      <w:rFonts w:ascii="Open Sans" w:hAnsi="Open Sans"/>
      <w:i/>
      <w:iCs/>
    </w:rPr>
  </w:style>
  <w:style w:type="character" w:styleId="LineNumber">
    <w:name w:val="line number"/>
    <w:semiHidden/>
    <w:rsid w:val="005C2ECF"/>
    <w:rPr>
      <w:rFonts w:ascii="Open Sans" w:hAnsi="Open Sans"/>
    </w:rPr>
  </w:style>
  <w:style w:type="paragraph" w:styleId="List">
    <w:name w:val="List"/>
    <w:basedOn w:val="Normal"/>
    <w:semiHidden/>
    <w:locked/>
    <w:rsid w:val="005C2ECF"/>
    <w:pPr>
      <w:ind w:left="283" w:hanging="283"/>
    </w:pPr>
  </w:style>
  <w:style w:type="paragraph" w:styleId="List2">
    <w:name w:val="List 2"/>
    <w:basedOn w:val="Normal"/>
    <w:semiHidden/>
    <w:locked/>
    <w:rsid w:val="005C2ECF"/>
    <w:pPr>
      <w:ind w:left="566" w:hanging="283"/>
    </w:pPr>
  </w:style>
  <w:style w:type="paragraph" w:styleId="List3">
    <w:name w:val="List 3"/>
    <w:basedOn w:val="Normal"/>
    <w:semiHidden/>
    <w:locked/>
    <w:rsid w:val="005C2ECF"/>
    <w:pPr>
      <w:ind w:left="849" w:hanging="283"/>
    </w:pPr>
  </w:style>
  <w:style w:type="paragraph" w:styleId="List4">
    <w:name w:val="List 4"/>
    <w:basedOn w:val="Normal"/>
    <w:semiHidden/>
    <w:locked/>
    <w:rsid w:val="005C2ECF"/>
    <w:pPr>
      <w:ind w:left="1132" w:hanging="283"/>
    </w:pPr>
  </w:style>
  <w:style w:type="paragraph" w:styleId="List5">
    <w:name w:val="List 5"/>
    <w:basedOn w:val="Normal"/>
    <w:semiHidden/>
    <w:locked/>
    <w:rsid w:val="005C2ECF"/>
    <w:pPr>
      <w:ind w:left="1415" w:hanging="283"/>
    </w:pPr>
  </w:style>
  <w:style w:type="paragraph" w:styleId="ListBullet">
    <w:name w:val="List Bullet"/>
    <w:basedOn w:val="ListNumber"/>
    <w:uiPriority w:val="99"/>
    <w:qFormat/>
    <w:rsid w:val="002C5943"/>
    <w:pPr>
      <w:numPr>
        <w:numId w:val="2"/>
      </w:numPr>
    </w:pPr>
  </w:style>
  <w:style w:type="paragraph" w:styleId="ListBullet2">
    <w:name w:val="List Bullet 2"/>
    <w:basedOn w:val="Normal"/>
    <w:semiHidden/>
    <w:locked/>
    <w:rsid w:val="005C2ECF"/>
    <w:pPr>
      <w:numPr>
        <w:numId w:val="3"/>
      </w:numPr>
    </w:pPr>
  </w:style>
  <w:style w:type="paragraph" w:styleId="ListBullet3">
    <w:name w:val="List Bullet 3"/>
    <w:basedOn w:val="Normal"/>
    <w:semiHidden/>
    <w:locked/>
    <w:rsid w:val="005C2ECF"/>
    <w:pPr>
      <w:numPr>
        <w:numId w:val="4"/>
      </w:numPr>
    </w:pPr>
  </w:style>
  <w:style w:type="paragraph" w:styleId="ListBullet4">
    <w:name w:val="List Bullet 4"/>
    <w:basedOn w:val="Normal"/>
    <w:semiHidden/>
    <w:locked/>
    <w:rsid w:val="005C2ECF"/>
    <w:pPr>
      <w:numPr>
        <w:numId w:val="5"/>
      </w:numPr>
    </w:pPr>
  </w:style>
  <w:style w:type="paragraph" w:styleId="ListBullet5">
    <w:name w:val="List Bullet 5"/>
    <w:basedOn w:val="Normal"/>
    <w:semiHidden/>
    <w:locked/>
    <w:rsid w:val="005C2ECF"/>
    <w:pPr>
      <w:numPr>
        <w:numId w:val="6"/>
      </w:numPr>
    </w:pPr>
  </w:style>
  <w:style w:type="paragraph" w:styleId="ListContinue">
    <w:name w:val="List Continue"/>
    <w:basedOn w:val="Normal"/>
    <w:semiHidden/>
    <w:locked/>
    <w:rsid w:val="005C2ECF"/>
    <w:pPr>
      <w:spacing w:after="120"/>
      <w:ind w:left="283"/>
    </w:pPr>
  </w:style>
  <w:style w:type="paragraph" w:styleId="ListContinue2">
    <w:name w:val="List Continue 2"/>
    <w:basedOn w:val="Normal"/>
    <w:semiHidden/>
    <w:locked/>
    <w:rsid w:val="005C2ECF"/>
    <w:pPr>
      <w:spacing w:after="120"/>
      <w:ind w:left="566"/>
    </w:pPr>
  </w:style>
  <w:style w:type="paragraph" w:styleId="ListContinue3">
    <w:name w:val="List Continue 3"/>
    <w:basedOn w:val="Normal"/>
    <w:semiHidden/>
    <w:locked/>
    <w:rsid w:val="005C2ECF"/>
    <w:pPr>
      <w:spacing w:after="120"/>
      <w:ind w:left="849"/>
    </w:pPr>
  </w:style>
  <w:style w:type="paragraph" w:styleId="ListContinue5">
    <w:name w:val="List Continue 5"/>
    <w:basedOn w:val="Normal"/>
    <w:semiHidden/>
    <w:locked/>
    <w:rsid w:val="005C2ECF"/>
    <w:pPr>
      <w:spacing w:after="120"/>
      <w:ind w:left="1415"/>
    </w:pPr>
  </w:style>
  <w:style w:type="paragraph" w:styleId="ListNumber">
    <w:name w:val="List Number"/>
    <w:basedOn w:val="Normal"/>
    <w:qFormat/>
    <w:rsid w:val="002C5943"/>
    <w:pPr>
      <w:numPr>
        <w:numId w:val="7"/>
      </w:numPr>
      <w:tabs>
        <w:tab w:val="clear" w:pos="360"/>
        <w:tab w:val="left" w:pos="1134"/>
      </w:tabs>
      <w:spacing w:before="120" w:after="120"/>
      <w:contextualSpacing/>
    </w:pPr>
  </w:style>
  <w:style w:type="paragraph" w:styleId="ListNumber2">
    <w:name w:val="List Number 2"/>
    <w:basedOn w:val="Normal"/>
    <w:semiHidden/>
    <w:locked/>
    <w:rsid w:val="005C2ECF"/>
    <w:pPr>
      <w:numPr>
        <w:numId w:val="10"/>
      </w:numPr>
    </w:pPr>
  </w:style>
  <w:style w:type="paragraph" w:styleId="ListNumber3">
    <w:name w:val="List Number 3"/>
    <w:basedOn w:val="Normal"/>
    <w:semiHidden/>
    <w:locked/>
    <w:rsid w:val="005C2ECF"/>
    <w:pPr>
      <w:numPr>
        <w:numId w:val="11"/>
      </w:numPr>
    </w:pPr>
  </w:style>
  <w:style w:type="paragraph" w:styleId="ListNumber4">
    <w:name w:val="List Number 4"/>
    <w:basedOn w:val="Normal"/>
    <w:semiHidden/>
    <w:locked/>
    <w:rsid w:val="005C2ECF"/>
    <w:pPr>
      <w:numPr>
        <w:numId w:val="8"/>
      </w:numPr>
      <w:tabs>
        <w:tab w:val="num" w:pos="1492"/>
      </w:tabs>
    </w:pPr>
  </w:style>
  <w:style w:type="paragraph" w:styleId="ListNumber5">
    <w:name w:val="List Number 5"/>
    <w:basedOn w:val="Normal"/>
    <w:semiHidden/>
    <w:locked/>
    <w:rsid w:val="005C2ECF"/>
    <w:pPr>
      <w:numPr>
        <w:numId w:val="9"/>
      </w:numPr>
    </w:pPr>
  </w:style>
  <w:style w:type="paragraph" w:styleId="MessageHeader">
    <w:name w:val="Message Header"/>
    <w:basedOn w:val="Normal"/>
    <w:link w:val="MessageHeaderChar"/>
    <w:semiHidden/>
    <w:locked/>
    <w:rsid w:val="005C2ECF"/>
    <w:pPr>
      <w:pBdr>
        <w:top w:val="single" w:sz="6" w:space="1" w:color="auto"/>
        <w:left w:val="single" w:sz="6" w:space="1" w:color="auto"/>
        <w:bottom w:val="single" w:sz="6" w:space="1" w:color="auto"/>
        <w:right w:val="single" w:sz="6" w:space="1" w:color="auto"/>
      </w:pBdr>
      <w:shd w:val="pct20" w:color="auto" w:fill="auto"/>
      <w:ind w:left="1134" w:hanging="1134"/>
    </w:pPr>
    <w:rPr>
      <w:rFonts w:cs="Arial"/>
    </w:rPr>
  </w:style>
  <w:style w:type="paragraph" w:styleId="NormalWeb">
    <w:name w:val="Normal (Web)"/>
    <w:basedOn w:val="Normal"/>
    <w:uiPriority w:val="99"/>
    <w:semiHidden/>
    <w:rsid w:val="005C2ECF"/>
  </w:style>
  <w:style w:type="paragraph" w:styleId="NormalIndent">
    <w:name w:val="Normal Indent"/>
    <w:basedOn w:val="Normal"/>
    <w:semiHidden/>
    <w:rsid w:val="005C2ECF"/>
    <w:pPr>
      <w:ind w:left="720"/>
    </w:pPr>
  </w:style>
  <w:style w:type="paragraph" w:styleId="NoteHeading">
    <w:name w:val="Note Heading"/>
    <w:basedOn w:val="Normal"/>
    <w:next w:val="Normal"/>
    <w:link w:val="NoteHeadingChar"/>
    <w:semiHidden/>
    <w:rsid w:val="00E45954"/>
  </w:style>
  <w:style w:type="character" w:styleId="PageNumber">
    <w:name w:val="page number"/>
    <w:semiHidden/>
    <w:rsid w:val="00471BB7"/>
    <w:rPr>
      <w:rFonts w:ascii="Open Sans" w:hAnsi="Open Sans"/>
      <w:sz w:val="24"/>
    </w:rPr>
  </w:style>
  <w:style w:type="paragraph" w:styleId="PlainText">
    <w:name w:val="Plain Text"/>
    <w:basedOn w:val="Normal"/>
    <w:link w:val="PlainTextChar"/>
    <w:semiHidden/>
    <w:rsid w:val="00471BB7"/>
    <w:rPr>
      <w:rFonts w:cs="Courier New"/>
      <w:szCs w:val="20"/>
    </w:rPr>
  </w:style>
  <w:style w:type="paragraph" w:styleId="Salutation">
    <w:name w:val="Salutation"/>
    <w:basedOn w:val="Normal"/>
    <w:next w:val="Normal"/>
    <w:link w:val="SalutationChar"/>
    <w:semiHidden/>
    <w:locked/>
    <w:rsid w:val="00471BB7"/>
  </w:style>
  <w:style w:type="paragraph" w:styleId="Signature">
    <w:name w:val="Signature"/>
    <w:basedOn w:val="Normal"/>
    <w:link w:val="SignatureChar"/>
    <w:semiHidden/>
    <w:locked/>
    <w:rsid w:val="00E45954"/>
    <w:pPr>
      <w:ind w:left="4252"/>
    </w:pPr>
  </w:style>
  <w:style w:type="paragraph" w:styleId="Subtitle">
    <w:name w:val="Subtitle"/>
    <w:basedOn w:val="Normal"/>
    <w:link w:val="SubtitleChar"/>
    <w:rsid w:val="00817C73"/>
    <w:pPr>
      <w:jc w:val="right"/>
      <w:outlineLvl w:val="1"/>
    </w:pPr>
    <w:rPr>
      <w:rFonts w:cs="Arial"/>
      <w:color w:val="237BBC"/>
      <w:sz w:val="28"/>
    </w:rPr>
  </w:style>
  <w:style w:type="table" w:styleId="Table3Deffects1">
    <w:name w:val="Table 3D effects 1"/>
    <w:basedOn w:val="TableNormal"/>
    <w:semiHidden/>
    <w:locked/>
    <w:rsid w:val="00E45954"/>
    <w:pPr>
      <w:spacing w:after="240"/>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locked/>
    <w:rsid w:val="00E45954"/>
    <w:pPr>
      <w:spacing w:after="240"/>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locked/>
    <w:rsid w:val="00E45954"/>
    <w:pPr>
      <w:spacing w:after="240"/>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locked/>
    <w:rsid w:val="00E45954"/>
    <w:pPr>
      <w:spacing w:after="240"/>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locked/>
    <w:rsid w:val="00E45954"/>
    <w:pPr>
      <w:spacing w:after="240"/>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locked/>
    <w:rsid w:val="00E45954"/>
    <w:pPr>
      <w:spacing w:after="240"/>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locked/>
    <w:rsid w:val="00E45954"/>
    <w:pPr>
      <w:spacing w:after="240"/>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locked/>
    <w:rsid w:val="00E45954"/>
    <w:pPr>
      <w:spacing w:after="240"/>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locked/>
    <w:rsid w:val="00E45954"/>
    <w:pPr>
      <w:spacing w:after="240"/>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locked/>
    <w:rsid w:val="00E45954"/>
    <w:pPr>
      <w:spacing w:after="240"/>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locked/>
    <w:rsid w:val="00E45954"/>
    <w:pPr>
      <w:spacing w:after="240"/>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locked/>
    <w:rsid w:val="00E45954"/>
    <w:pPr>
      <w:spacing w:after="240"/>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locked/>
    <w:rsid w:val="00E45954"/>
    <w:pPr>
      <w:spacing w:after="240"/>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locked/>
    <w:rsid w:val="00E45954"/>
    <w:pPr>
      <w:spacing w:after="240"/>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locked/>
    <w:rsid w:val="00E45954"/>
    <w:pPr>
      <w:spacing w:after="240"/>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locked/>
    <w:rsid w:val="00E45954"/>
    <w:pPr>
      <w:spacing w:after="240"/>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locked/>
    <w:rsid w:val="00E45954"/>
    <w:pPr>
      <w:spacing w:after="240"/>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
    <w:name w:val="Table Grid"/>
    <w:basedOn w:val="TableNormal"/>
    <w:uiPriority w:val="39"/>
    <w:locked/>
    <w:rsid w:val="00E45954"/>
    <w:pPr>
      <w:spacing w:after="240"/>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Grid1">
    <w:name w:val="Table Grid 1"/>
    <w:basedOn w:val="TableNormal"/>
    <w:semiHidden/>
    <w:locked/>
    <w:rsid w:val="00E45954"/>
    <w:pPr>
      <w:spacing w:after="240"/>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locked/>
    <w:rsid w:val="00E45954"/>
    <w:pPr>
      <w:spacing w:after="240"/>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locked/>
    <w:rsid w:val="00E45954"/>
    <w:pPr>
      <w:spacing w:after="240"/>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locked/>
    <w:rsid w:val="00E45954"/>
    <w:pPr>
      <w:spacing w:after="240"/>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locked/>
    <w:rsid w:val="00E45954"/>
    <w:pPr>
      <w:spacing w:after="240"/>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locked/>
    <w:rsid w:val="00E45954"/>
    <w:pPr>
      <w:spacing w:after="240"/>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locked/>
    <w:rsid w:val="00E45954"/>
    <w:pPr>
      <w:spacing w:after="240"/>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locked/>
    <w:rsid w:val="00E45954"/>
    <w:pPr>
      <w:spacing w:after="240"/>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List1">
    <w:name w:val="Table List 1"/>
    <w:basedOn w:val="TableNormal"/>
    <w:semiHidden/>
    <w:locked/>
    <w:rsid w:val="00E45954"/>
    <w:pPr>
      <w:spacing w:after="240"/>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locked/>
    <w:rsid w:val="00E45954"/>
    <w:pPr>
      <w:spacing w:after="240"/>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locked/>
    <w:rsid w:val="00E45954"/>
    <w:pPr>
      <w:spacing w:after="240"/>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locked/>
    <w:rsid w:val="00E45954"/>
    <w:pPr>
      <w:spacing w:after="240"/>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locked/>
    <w:rsid w:val="00E45954"/>
    <w:pPr>
      <w:spacing w:after="240"/>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locked/>
    <w:rsid w:val="00E45954"/>
    <w:pPr>
      <w:spacing w:after="240"/>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locked/>
    <w:rsid w:val="00E45954"/>
    <w:pPr>
      <w:spacing w:after="240"/>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locked/>
    <w:rsid w:val="00E45954"/>
    <w:pPr>
      <w:spacing w:after="240"/>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locked/>
    <w:rsid w:val="00E45954"/>
    <w:pPr>
      <w:spacing w:after="240"/>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locked/>
    <w:rsid w:val="00E45954"/>
    <w:pPr>
      <w:spacing w:after="240"/>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locked/>
    <w:rsid w:val="00E45954"/>
    <w:pPr>
      <w:spacing w:after="240"/>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locked/>
    <w:rsid w:val="00E45954"/>
    <w:pPr>
      <w:spacing w:after="240"/>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locked/>
    <w:rsid w:val="00E45954"/>
    <w:pPr>
      <w:spacing w:after="240"/>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locked/>
    <w:rsid w:val="00E45954"/>
    <w:pPr>
      <w:spacing w:after="240"/>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locked/>
    <w:rsid w:val="00E45954"/>
    <w:pPr>
      <w:spacing w:after="240"/>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locked/>
    <w:rsid w:val="00E45954"/>
    <w:pPr>
      <w:spacing w:after="240"/>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locked/>
    <w:rsid w:val="00E45954"/>
    <w:pPr>
      <w:spacing w:after="240"/>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locked/>
    <w:rsid w:val="00E45954"/>
    <w:pPr>
      <w:spacing w:after="240"/>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itle">
    <w:name w:val="Title"/>
    <w:basedOn w:val="Normal"/>
    <w:link w:val="TitleChar"/>
    <w:rsid w:val="00E45954"/>
    <w:pPr>
      <w:spacing w:after="60"/>
      <w:jc w:val="center"/>
      <w:outlineLvl w:val="0"/>
    </w:pPr>
    <w:rPr>
      <w:rFonts w:cs="Arial"/>
      <w:b/>
      <w:bCs/>
      <w:kern w:val="28"/>
      <w:sz w:val="32"/>
      <w:szCs w:val="32"/>
    </w:rPr>
  </w:style>
  <w:style w:type="character" w:styleId="FollowedHyperlink">
    <w:name w:val="FollowedHyperlink"/>
    <w:semiHidden/>
    <w:rsid w:val="00045C4B"/>
    <w:rPr>
      <w:rFonts w:ascii="Open Sans" w:hAnsi="Open Sans"/>
      <w:color w:val="800080"/>
      <w:u w:val="single"/>
    </w:rPr>
  </w:style>
  <w:style w:type="paragraph" w:customStyle="1" w:styleId="MainTitle">
    <w:name w:val="Main Title"/>
    <w:next w:val="Subtitle"/>
    <w:qFormat/>
    <w:rsid w:val="00A355F9"/>
    <w:pPr>
      <w:spacing w:before="240" w:after="240" w:line="740" w:lineRule="exact"/>
      <w:contextualSpacing/>
      <w:jc w:val="right"/>
    </w:pPr>
    <w:rPr>
      <w:rFonts w:ascii="Open Sans" w:hAnsi="Open Sans"/>
      <w:bCs/>
      <w:color w:val="237BBC"/>
      <w:kern w:val="32"/>
      <w:sz w:val="56"/>
      <w:szCs w:val="32"/>
    </w:rPr>
  </w:style>
  <w:style w:type="paragraph" w:customStyle="1" w:styleId="HeaderFooter">
    <w:name w:val="Header &amp; Footer"/>
    <w:basedOn w:val="Normal"/>
    <w:semiHidden/>
    <w:locked/>
    <w:rsid w:val="005C2ECF"/>
    <w:pPr>
      <w:spacing w:line="200" w:lineRule="exact"/>
      <w:jc w:val="both"/>
    </w:pPr>
    <w:rPr>
      <w:rFonts w:eastAsia="Times New Roman" w:cs="ArialMT"/>
      <w:sz w:val="16"/>
      <w:lang w:eastAsia="en-US"/>
    </w:rPr>
  </w:style>
  <w:style w:type="paragraph" w:customStyle="1" w:styleId="LogoType">
    <w:name w:val="Logo Type"/>
    <w:basedOn w:val="Header"/>
    <w:semiHidden/>
    <w:locked/>
    <w:rsid w:val="005C2ECF"/>
    <w:pPr>
      <w:pBdr>
        <w:bottom w:val="single" w:sz="4" w:space="4" w:color="auto"/>
      </w:pBdr>
      <w:tabs>
        <w:tab w:val="clear" w:pos="4513"/>
        <w:tab w:val="clear" w:pos="9026"/>
        <w:tab w:val="left" w:pos="4686"/>
        <w:tab w:val="left" w:pos="7088"/>
        <w:tab w:val="left" w:pos="7242"/>
      </w:tabs>
      <w:spacing w:before="0" w:line="320" w:lineRule="exact"/>
    </w:pPr>
    <w:rPr>
      <w:rFonts w:cs="ArialMT"/>
      <w:b/>
      <w:spacing w:val="-20"/>
      <w:sz w:val="32"/>
      <w:lang w:eastAsia="en-US"/>
    </w:rPr>
  </w:style>
  <w:style w:type="paragraph" w:styleId="BalloonText">
    <w:name w:val="Balloon Text"/>
    <w:basedOn w:val="Normal"/>
    <w:link w:val="BalloonTextChar"/>
    <w:uiPriority w:val="99"/>
    <w:semiHidden/>
    <w:rsid w:val="00045C4B"/>
    <w:pPr>
      <w:spacing w:before="0" w:after="0"/>
    </w:pPr>
    <w:rPr>
      <w:rFonts w:cs="Tahoma"/>
      <w:sz w:val="16"/>
      <w:szCs w:val="16"/>
    </w:rPr>
  </w:style>
  <w:style w:type="character" w:customStyle="1" w:styleId="BalloonTextChar">
    <w:name w:val="Balloon Text Char"/>
    <w:link w:val="BalloonText"/>
    <w:uiPriority w:val="99"/>
    <w:semiHidden/>
    <w:rsid w:val="00045C4B"/>
    <w:rPr>
      <w:rFonts w:ascii="Open Sans" w:eastAsia="MS Mincho" w:hAnsi="Open Sans" w:cs="Tahoma"/>
      <w:sz w:val="16"/>
      <w:szCs w:val="16"/>
    </w:rPr>
  </w:style>
  <w:style w:type="character" w:customStyle="1" w:styleId="CharChar">
    <w:name w:val="Char Char"/>
    <w:semiHidden/>
    <w:locked/>
    <w:rsid w:val="00045C4B"/>
    <w:rPr>
      <w:rFonts w:ascii="Open Sans" w:hAnsi="Open Sans" w:cs="Arial"/>
      <w:lang w:val="en-AU" w:eastAsia="en-AU" w:bidi="ar-SA"/>
    </w:rPr>
  </w:style>
  <w:style w:type="character" w:customStyle="1" w:styleId="EndnoteTextChar">
    <w:name w:val="Endnote Text Char"/>
    <w:uiPriority w:val="99"/>
    <w:locked/>
    <w:rsid w:val="00045C4B"/>
    <w:rPr>
      <w:rFonts w:ascii="Open Sans" w:hAnsi="Open Sans"/>
      <w:sz w:val="20"/>
      <w:lang w:bidi="ar-SA"/>
    </w:rPr>
  </w:style>
  <w:style w:type="character" w:customStyle="1" w:styleId="SubtitleChar">
    <w:name w:val="Subtitle Char"/>
    <w:link w:val="Subtitle"/>
    <w:rsid w:val="00817C73"/>
    <w:rPr>
      <w:rFonts w:ascii="Open Sans" w:eastAsia="MS Mincho" w:hAnsi="Open Sans" w:cs="Arial"/>
      <w:color w:val="237BBC"/>
      <w:sz w:val="28"/>
      <w:szCs w:val="24"/>
    </w:rPr>
  </w:style>
  <w:style w:type="paragraph" w:customStyle="1" w:styleId="SubmissionNormal">
    <w:name w:val="Submission Normal"/>
    <w:basedOn w:val="Normal"/>
    <w:link w:val="SubmissionNormalChar"/>
    <w:locked/>
    <w:rsid w:val="00B34946"/>
    <w:pPr>
      <w:tabs>
        <w:tab w:val="num" w:pos="720"/>
        <w:tab w:val="num" w:pos="851"/>
      </w:tabs>
      <w:ind w:left="851" w:hanging="851"/>
    </w:pPr>
    <w:rPr>
      <w:rFonts w:eastAsia="Times New Roman"/>
    </w:rPr>
  </w:style>
  <w:style w:type="character" w:customStyle="1" w:styleId="SubmissionNormalChar">
    <w:name w:val="Submission Normal Char"/>
    <w:link w:val="SubmissionNormal"/>
    <w:rsid w:val="00B34946"/>
    <w:rPr>
      <w:rFonts w:ascii="Open Sans" w:hAnsi="Open Sans"/>
      <w:sz w:val="24"/>
      <w:szCs w:val="24"/>
    </w:rPr>
  </w:style>
  <w:style w:type="paragraph" w:customStyle="1" w:styleId="coveraddresses">
    <w:name w:val="cover addresses"/>
    <w:basedOn w:val="Footer"/>
    <w:locked/>
    <w:rsid w:val="005C2ECF"/>
    <w:pPr>
      <w:spacing w:after="40"/>
    </w:pPr>
    <w:rPr>
      <w:szCs w:val="16"/>
    </w:rPr>
  </w:style>
  <w:style w:type="paragraph" w:customStyle="1" w:styleId="coveraddress">
    <w:name w:val="cover address"/>
    <w:basedOn w:val="coveraddresses"/>
    <w:locked/>
    <w:rsid w:val="005C2ECF"/>
  </w:style>
  <w:style w:type="paragraph" w:styleId="Caption">
    <w:name w:val="caption"/>
    <w:basedOn w:val="Normal"/>
    <w:next w:val="Normal"/>
    <w:semiHidden/>
    <w:unhideWhenUsed/>
    <w:qFormat/>
    <w:rsid w:val="00045C4B"/>
    <w:rPr>
      <w:b/>
      <w:bCs/>
      <w:sz w:val="20"/>
      <w:szCs w:val="20"/>
    </w:rPr>
  </w:style>
  <w:style w:type="character" w:styleId="CommentReference">
    <w:name w:val="annotation reference"/>
    <w:uiPriority w:val="99"/>
    <w:rsid w:val="00045C4B"/>
    <w:rPr>
      <w:rFonts w:ascii="Open Sans" w:hAnsi="Open Sans"/>
      <w:sz w:val="16"/>
      <w:szCs w:val="16"/>
    </w:rPr>
  </w:style>
  <w:style w:type="paragraph" w:styleId="CommentText">
    <w:name w:val="annotation text"/>
    <w:basedOn w:val="Normal"/>
    <w:link w:val="CommentTextChar"/>
    <w:uiPriority w:val="99"/>
    <w:rsid w:val="00045C4B"/>
    <w:rPr>
      <w:sz w:val="20"/>
      <w:szCs w:val="20"/>
    </w:rPr>
  </w:style>
  <w:style w:type="character" w:customStyle="1" w:styleId="CommentTextChar">
    <w:name w:val="Comment Text Char"/>
    <w:link w:val="CommentText"/>
    <w:uiPriority w:val="99"/>
    <w:rsid w:val="00045C4B"/>
    <w:rPr>
      <w:rFonts w:ascii="Open Sans" w:eastAsia="MS Mincho" w:hAnsi="Open Sans"/>
    </w:rPr>
  </w:style>
  <w:style w:type="paragraph" w:styleId="CommentSubject">
    <w:name w:val="annotation subject"/>
    <w:basedOn w:val="CommentText"/>
    <w:next w:val="CommentText"/>
    <w:link w:val="CommentSubjectChar"/>
    <w:rsid w:val="00045C4B"/>
    <w:rPr>
      <w:b/>
      <w:bCs/>
    </w:rPr>
  </w:style>
  <w:style w:type="character" w:customStyle="1" w:styleId="CommentSubjectChar">
    <w:name w:val="Comment Subject Char"/>
    <w:link w:val="CommentSubject"/>
    <w:rsid w:val="00045C4B"/>
    <w:rPr>
      <w:rFonts w:ascii="Open Sans" w:eastAsia="MS Mincho" w:hAnsi="Open Sans"/>
      <w:b/>
      <w:bCs/>
    </w:rPr>
  </w:style>
  <w:style w:type="paragraph" w:styleId="DocumentMap">
    <w:name w:val="Document Map"/>
    <w:basedOn w:val="Normal"/>
    <w:link w:val="DocumentMapChar"/>
    <w:rsid w:val="00045C4B"/>
    <w:rPr>
      <w:rFonts w:cs="Segoe UI"/>
      <w:sz w:val="16"/>
      <w:szCs w:val="16"/>
    </w:rPr>
  </w:style>
  <w:style w:type="character" w:customStyle="1" w:styleId="DocumentMapChar">
    <w:name w:val="Document Map Char"/>
    <w:link w:val="DocumentMap"/>
    <w:rsid w:val="00045C4B"/>
    <w:rPr>
      <w:rFonts w:ascii="Open Sans" w:eastAsia="MS Mincho" w:hAnsi="Open Sans" w:cs="Segoe UI"/>
      <w:sz w:val="16"/>
      <w:szCs w:val="16"/>
    </w:rPr>
  </w:style>
  <w:style w:type="paragraph" w:styleId="Index1">
    <w:name w:val="index 1"/>
    <w:basedOn w:val="Normal"/>
    <w:next w:val="Normal"/>
    <w:rsid w:val="005C2ECF"/>
    <w:pPr>
      <w:ind w:left="240" w:hanging="240"/>
    </w:pPr>
  </w:style>
  <w:style w:type="paragraph" w:styleId="Index2">
    <w:name w:val="index 2"/>
    <w:basedOn w:val="Normal"/>
    <w:next w:val="Normal"/>
    <w:rsid w:val="005C2ECF"/>
    <w:pPr>
      <w:ind w:left="480" w:hanging="240"/>
    </w:pPr>
  </w:style>
  <w:style w:type="paragraph" w:styleId="Index3">
    <w:name w:val="index 3"/>
    <w:basedOn w:val="Normal"/>
    <w:next w:val="Normal"/>
    <w:rsid w:val="005C2ECF"/>
    <w:pPr>
      <w:ind w:left="720" w:hanging="240"/>
    </w:pPr>
  </w:style>
  <w:style w:type="paragraph" w:styleId="Index4">
    <w:name w:val="index 4"/>
    <w:basedOn w:val="Normal"/>
    <w:next w:val="Normal"/>
    <w:rsid w:val="005C2ECF"/>
    <w:pPr>
      <w:ind w:left="960" w:hanging="240"/>
    </w:pPr>
  </w:style>
  <w:style w:type="paragraph" w:styleId="Index5">
    <w:name w:val="index 5"/>
    <w:basedOn w:val="Normal"/>
    <w:next w:val="Normal"/>
    <w:rsid w:val="005C2ECF"/>
    <w:pPr>
      <w:ind w:left="1200" w:hanging="240"/>
    </w:pPr>
  </w:style>
  <w:style w:type="paragraph" w:styleId="Index6">
    <w:name w:val="index 6"/>
    <w:basedOn w:val="Normal"/>
    <w:next w:val="Normal"/>
    <w:rsid w:val="005C2ECF"/>
    <w:pPr>
      <w:ind w:left="1440" w:hanging="240"/>
    </w:pPr>
  </w:style>
  <w:style w:type="paragraph" w:styleId="Index7">
    <w:name w:val="index 7"/>
    <w:basedOn w:val="Normal"/>
    <w:next w:val="Normal"/>
    <w:rsid w:val="005C2ECF"/>
    <w:pPr>
      <w:ind w:left="1680" w:hanging="240"/>
    </w:pPr>
  </w:style>
  <w:style w:type="paragraph" w:styleId="Index8">
    <w:name w:val="index 8"/>
    <w:basedOn w:val="Normal"/>
    <w:next w:val="Normal"/>
    <w:rsid w:val="005C2ECF"/>
    <w:pPr>
      <w:ind w:left="1920" w:hanging="240"/>
    </w:pPr>
  </w:style>
  <w:style w:type="paragraph" w:styleId="Index9">
    <w:name w:val="index 9"/>
    <w:basedOn w:val="Normal"/>
    <w:next w:val="Normal"/>
    <w:rsid w:val="005C2ECF"/>
    <w:pPr>
      <w:ind w:left="2160" w:hanging="240"/>
    </w:pPr>
  </w:style>
  <w:style w:type="paragraph" w:styleId="IndexHeading">
    <w:name w:val="index heading"/>
    <w:basedOn w:val="Normal"/>
    <w:next w:val="Index1"/>
    <w:rsid w:val="005C2ECF"/>
    <w:rPr>
      <w:rFonts w:eastAsia="Times New Roman"/>
      <w:b/>
      <w:bCs/>
    </w:rPr>
  </w:style>
  <w:style w:type="paragraph" w:styleId="MacroText">
    <w:name w:val="macro"/>
    <w:link w:val="MacroTextChar"/>
    <w:rsid w:val="005C2ECF"/>
    <w:pPr>
      <w:tabs>
        <w:tab w:val="left" w:pos="480"/>
        <w:tab w:val="left" w:pos="960"/>
        <w:tab w:val="left" w:pos="1440"/>
        <w:tab w:val="left" w:pos="1920"/>
        <w:tab w:val="left" w:pos="2400"/>
        <w:tab w:val="left" w:pos="2880"/>
        <w:tab w:val="left" w:pos="3360"/>
        <w:tab w:val="left" w:pos="3840"/>
        <w:tab w:val="left" w:pos="4320"/>
      </w:tabs>
      <w:spacing w:before="240" w:after="240"/>
    </w:pPr>
    <w:rPr>
      <w:rFonts w:ascii="Open Sans" w:eastAsia="MS Mincho" w:hAnsi="Open Sans" w:cs="Courier New"/>
    </w:rPr>
  </w:style>
  <w:style w:type="character" w:customStyle="1" w:styleId="MacroTextChar">
    <w:name w:val="Macro Text Char"/>
    <w:link w:val="MacroText"/>
    <w:rsid w:val="005C2ECF"/>
    <w:rPr>
      <w:rFonts w:ascii="Open Sans" w:eastAsia="MS Mincho" w:hAnsi="Open Sans" w:cs="Courier New"/>
    </w:rPr>
  </w:style>
  <w:style w:type="paragraph" w:styleId="TableofAuthorities">
    <w:name w:val="table of authorities"/>
    <w:basedOn w:val="Normal"/>
    <w:next w:val="Normal"/>
    <w:locked/>
    <w:rsid w:val="00471BB7"/>
    <w:pPr>
      <w:ind w:left="240" w:hanging="240"/>
    </w:pPr>
  </w:style>
  <w:style w:type="paragraph" w:styleId="TableofFigures">
    <w:name w:val="table of figures"/>
    <w:basedOn w:val="Normal"/>
    <w:next w:val="Normal"/>
    <w:locked/>
    <w:rsid w:val="00471BB7"/>
  </w:style>
  <w:style w:type="paragraph" w:styleId="TOAHeading">
    <w:name w:val="toa heading"/>
    <w:basedOn w:val="Normal"/>
    <w:next w:val="Normal"/>
    <w:locked/>
    <w:rsid w:val="00471BB7"/>
    <w:pPr>
      <w:spacing w:before="120"/>
    </w:pPr>
    <w:rPr>
      <w:rFonts w:eastAsia="Times New Roman"/>
      <w:b/>
      <w:bCs/>
    </w:rPr>
  </w:style>
  <w:style w:type="paragraph" w:styleId="TOC5">
    <w:name w:val="toc 5"/>
    <w:basedOn w:val="Normal"/>
    <w:next w:val="Normal"/>
    <w:uiPriority w:val="39"/>
    <w:locked/>
    <w:rsid w:val="00471BB7"/>
    <w:pPr>
      <w:ind w:left="960"/>
    </w:pPr>
  </w:style>
  <w:style w:type="paragraph" w:styleId="TOC6">
    <w:name w:val="toc 6"/>
    <w:basedOn w:val="Normal"/>
    <w:next w:val="Normal"/>
    <w:uiPriority w:val="39"/>
    <w:locked/>
    <w:rsid w:val="00471BB7"/>
    <w:pPr>
      <w:ind w:left="1200"/>
    </w:pPr>
  </w:style>
  <w:style w:type="paragraph" w:styleId="TOC7">
    <w:name w:val="toc 7"/>
    <w:basedOn w:val="Normal"/>
    <w:next w:val="Normal"/>
    <w:uiPriority w:val="39"/>
    <w:locked/>
    <w:rsid w:val="00471BB7"/>
    <w:pPr>
      <w:ind w:left="1440"/>
    </w:pPr>
  </w:style>
  <w:style w:type="paragraph" w:styleId="TOC8">
    <w:name w:val="toc 8"/>
    <w:basedOn w:val="Normal"/>
    <w:next w:val="Normal"/>
    <w:uiPriority w:val="39"/>
    <w:locked/>
    <w:rsid w:val="00471BB7"/>
    <w:pPr>
      <w:ind w:left="1680"/>
    </w:pPr>
  </w:style>
  <w:style w:type="paragraph" w:styleId="TOC9">
    <w:name w:val="toc 9"/>
    <w:basedOn w:val="Normal"/>
    <w:next w:val="Normal"/>
    <w:uiPriority w:val="39"/>
    <w:locked/>
    <w:rsid w:val="00471BB7"/>
    <w:pPr>
      <w:ind w:left="1920"/>
    </w:pPr>
  </w:style>
  <w:style w:type="paragraph" w:styleId="NoSpacing">
    <w:name w:val="No Spacing"/>
    <w:link w:val="NoSpacingChar"/>
    <w:uiPriority w:val="1"/>
    <w:qFormat/>
    <w:rsid w:val="00471BB7"/>
    <w:rPr>
      <w:rFonts w:ascii="Open Sans" w:eastAsia="MS Mincho" w:hAnsi="Open Sans"/>
      <w:sz w:val="24"/>
      <w:szCs w:val="24"/>
    </w:rPr>
  </w:style>
  <w:style w:type="character" w:styleId="SubtleEmphasis">
    <w:name w:val="Subtle Emphasis"/>
    <w:uiPriority w:val="19"/>
    <w:locked/>
    <w:rsid w:val="00471BB7"/>
    <w:rPr>
      <w:rFonts w:ascii="Open Sans" w:hAnsi="Open Sans"/>
      <w:i w:val="0"/>
      <w:iCs/>
      <w:color w:val="auto"/>
      <w:sz w:val="24"/>
    </w:rPr>
  </w:style>
  <w:style w:type="character" w:styleId="IntenseEmphasis">
    <w:name w:val="Intense Emphasis"/>
    <w:uiPriority w:val="21"/>
    <w:locked/>
    <w:rsid w:val="00471BB7"/>
    <w:rPr>
      <w:rFonts w:ascii="Open Sans" w:hAnsi="Open Sans"/>
      <w:i w:val="0"/>
      <w:iCs/>
      <w:color w:val="auto"/>
    </w:rPr>
  </w:style>
  <w:style w:type="paragraph" w:styleId="Quote">
    <w:name w:val="Quote"/>
    <w:basedOn w:val="Normal"/>
    <w:next w:val="Normal"/>
    <w:link w:val="QuoteChar"/>
    <w:uiPriority w:val="29"/>
    <w:qFormat/>
    <w:rsid w:val="000C5DA6"/>
    <w:pPr>
      <w:spacing w:before="200" w:after="160"/>
      <w:ind w:left="1440"/>
    </w:pPr>
    <w:rPr>
      <w:iCs/>
      <w:sz w:val="22"/>
    </w:rPr>
  </w:style>
  <w:style w:type="character" w:customStyle="1" w:styleId="QuoteChar">
    <w:name w:val="Quote Char"/>
    <w:link w:val="Quote"/>
    <w:uiPriority w:val="29"/>
    <w:rsid w:val="000C5DA6"/>
    <w:rPr>
      <w:rFonts w:ascii="Open Sans" w:eastAsia="MS Mincho" w:hAnsi="Open Sans"/>
      <w:iCs/>
      <w:sz w:val="22"/>
      <w:szCs w:val="24"/>
    </w:rPr>
  </w:style>
  <w:style w:type="paragraph" w:styleId="IntenseQuote">
    <w:name w:val="Intense Quote"/>
    <w:basedOn w:val="Normal"/>
    <w:next w:val="Normal"/>
    <w:link w:val="IntenseQuoteChar"/>
    <w:uiPriority w:val="30"/>
    <w:locked/>
    <w:rsid w:val="00471BB7"/>
    <w:pPr>
      <w:pBdr>
        <w:top w:val="single" w:sz="4" w:space="10" w:color="4472C4"/>
        <w:bottom w:val="single" w:sz="4" w:space="10" w:color="4472C4"/>
      </w:pBdr>
      <w:spacing w:before="360" w:after="360"/>
      <w:ind w:left="864" w:right="864"/>
      <w:jc w:val="center"/>
    </w:pPr>
    <w:rPr>
      <w:iCs/>
    </w:rPr>
  </w:style>
  <w:style w:type="character" w:customStyle="1" w:styleId="IntenseQuoteChar">
    <w:name w:val="Intense Quote Char"/>
    <w:link w:val="IntenseQuote"/>
    <w:uiPriority w:val="30"/>
    <w:rsid w:val="00471BB7"/>
    <w:rPr>
      <w:rFonts w:ascii="Open Sans" w:eastAsia="MS Mincho" w:hAnsi="Open Sans"/>
      <w:iCs/>
      <w:sz w:val="24"/>
      <w:szCs w:val="24"/>
    </w:rPr>
  </w:style>
  <w:style w:type="character" w:styleId="SubtleReference">
    <w:name w:val="Subtle Reference"/>
    <w:uiPriority w:val="31"/>
    <w:locked/>
    <w:rsid w:val="00471BB7"/>
    <w:rPr>
      <w:rFonts w:ascii="Open Sans" w:hAnsi="Open Sans"/>
      <w:smallCaps/>
      <w:color w:val="auto"/>
      <w:sz w:val="24"/>
    </w:rPr>
  </w:style>
  <w:style w:type="character" w:styleId="IntenseReference">
    <w:name w:val="Intense Reference"/>
    <w:uiPriority w:val="32"/>
    <w:locked/>
    <w:rsid w:val="00471BB7"/>
    <w:rPr>
      <w:rFonts w:ascii="Open Sans" w:hAnsi="Open Sans"/>
      <w:b w:val="0"/>
      <w:bCs/>
      <w:smallCaps/>
      <w:color w:val="auto"/>
      <w:spacing w:val="5"/>
      <w:sz w:val="24"/>
    </w:rPr>
  </w:style>
  <w:style w:type="character" w:styleId="BookTitle">
    <w:name w:val="Book Title"/>
    <w:aliases w:val="Text Title"/>
    <w:uiPriority w:val="33"/>
    <w:rsid w:val="00471BB7"/>
    <w:rPr>
      <w:rFonts w:ascii="Open Sans" w:hAnsi="Open Sans"/>
      <w:b w:val="0"/>
      <w:bCs/>
      <w:i/>
      <w:iCs/>
      <w:spacing w:val="5"/>
      <w:sz w:val="24"/>
    </w:rPr>
  </w:style>
  <w:style w:type="paragraph" w:styleId="ListParagraph">
    <w:name w:val="List Paragraph"/>
    <w:aliases w:val="L,List Paragraph1,List Paragraph11,Recommendation,EOT List Paragraph,Bullet point,List Paragraph Number,First level bullet point,Bullets,Numbered paragraph,NFP GP Bulleted List,FooterText,numbered,Paragraphe de liste1,#List Paragraph"/>
    <w:basedOn w:val="Normal"/>
    <w:link w:val="ListParagraphChar"/>
    <w:uiPriority w:val="34"/>
    <w:qFormat/>
    <w:locked/>
    <w:rsid w:val="00471BB7"/>
    <w:pPr>
      <w:ind w:left="720"/>
    </w:pPr>
  </w:style>
  <w:style w:type="paragraph" w:styleId="Bibliography">
    <w:name w:val="Bibliography"/>
    <w:basedOn w:val="Normal"/>
    <w:next w:val="Normal"/>
    <w:uiPriority w:val="37"/>
    <w:semiHidden/>
    <w:unhideWhenUsed/>
    <w:rsid w:val="00471BB7"/>
  </w:style>
  <w:style w:type="character" w:customStyle="1" w:styleId="Hashtag1">
    <w:name w:val="Hashtag1"/>
    <w:uiPriority w:val="99"/>
    <w:semiHidden/>
    <w:unhideWhenUsed/>
    <w:locked/>
    <w:rsid w:val="00471BB7"/>
    <w:rPr>
      <w:rFonts w:ascii="Open Sans" w:hAnsi="Open Sans"/>
      <w:color w:val="2B579A"/>
      <w:shd w:val="clear" w:color="auto" w:fill="E6E6E6"/>
    </w:rPr>
  </w:style>
  <w:style w:type="character" w:customStyle="1" w:styleId="Mention1">
    <w:name w:val="Mention1"/>
    <w:uiPriority w:val="99"/>
    <w:semiHidden/>
    <w:unhideWhenUsed/>
    <w:locked/>
    <w:rsid w:val="00471BB7"/>
    <w:rPr>
      <w:rFonts w:ascii="Open Sans" w:hAnsi="Open Sans"/>
      <w:color w:val="auto"/>
      <w:shd w:val="clear" w:color="auto" w:fill="E6E6E6"/>
    </w:rPr>
  </w:style>
  <w:style w:type="character" w:customStyle="1" w:styleId="SmartHyperlink1">
    <w:name w:val="Smart Hyperlink1"/>
    <w:uiPriority w:val="99"/>
    <w:semiHidden/>
    <w:unhideWhenUsed/>
    <w:locked/>
    <w:rsid w:val="00471BB7"/>
    <w:rPr>
      <w:rFonts w:ascii="Open Sans" w:hAnsi="Open Sans"/>
      <w:u w:val="dotted"/>
    </w:rPr>
  </w:style>
  <w:style w:type="character" w:customStyle="1" w:styleId="UnresolvedMention1">
    <w:name w:val="Unresolved Mention1"/>
    <w:uiPriority w:val="99"/>
    <w:semiHidden/>
    <w:unhideWhenUsed/>
    <w:locked/>
    <w:rsid w:val="00471BB7"/>
    <w:rPr>
      <w:rFonts w:ascii="Open Sans" w:hAnsi="Open Sans"/>
      <w:color w:val="auto"/>
      <w:shd w:val="clear" w:color="auto" w:fill="E6E6E6"/>
    </w:rPr>
  </w:style>
  <w:style w:type="character" w:customStyle="1" w:styleId="Reporttitleinheader">
    <w:name w:val="Report title in header"/>
    <w:uiPriority w:val="1"/>
    <w:qFormat/>
    <w:rsid w:val="001F62CC"/>
    <w:rPr>
      <w:rFonts w:ascii="Open Sans" w:hAnsi="Open Sans"/>
      <w:b/>
      <w:noProof/>
      <w:sz w:val="18"/>
    </w:rPr>
  </w:style>
  <w:style w:type="paragraph" w:customStyle="1" w:styleId="HeaderDocumentDate">
    <w:name w:val="Header Document Date"/>
    <w:basedOn w:val="Footer"/>
    <w:qFormat/>
    <w:rsid w:val="002850B0"/>
    <w:pPr>
      <w:jc w:val="right"/>
    </w:pPr>
  </w:style>
  <w:style w:type="paragraph" w:customStyle="1" w:styleId="FooterEvenPageNumber">
    <w:name w:val="Footer Even Page Number"/>
    <w:basedOn w:val="Footer"/>
    <w:rsid w:val="00E53546"/>
  </w:style>
  <w:style w:type="paragraph" w:customStyle="1" w:styleId="FooterOddPageNumber">
    <w:name w:val="Footer Odd Page Number"/>
    <w:basedOn w:val="Footer"/>
    <w:rsid w:val="00E53546"/>
    <w:pPr>
      <w:jc w:val="right"/>
    </w:pPr>
  </w:style>
  <w:style w:type="paragraph" w:customStyle="1" w:styleId="Default">
    <w:name w:val="Default"/>
    <w:rsid w:val="00FD6475"/>
    <w:pPr>
      <w:autoSpaceDE w:val="0"/>
      <w:autoSpaceDN w:val="0"/>
      <w:adjustRightInd w:val="0"/>
    </w:pPr>
    <w:rPr>
      <w:rFonts w:ascii="Open Sans" w:hAnsi="Open Sans" w:cs="Open Sans"/>
      <w:color w:val="000000"/>
      <w:sz w:val="24"/>
      <w:szCs w:val="24"/>
    </w:rPr>
  </w:style>
  <w:style w:type="numbering" w:customStyle="1" w:styleId="Style1">
    <w:name w:val="Style1"/>
    <w:uiPriority w:val="99"/>
    <w:rsid w:val="0025176E"/>
  </w:style>
  <w:style w:type="numbering" w:customStyle="1" w:styleId="AHRCReportHeadings">
    <w:name w:val="AHRC Report Headings"/>
    <w:uiPriority w:val="99"/>
    <w:rsid w:val="00592D1C"/>
    <w:pPr>
      <w:numPr>
        <w:numId w:val="15"/>
      </w:numPr>
    </w:pPr>
  </w:style>
  <w:style w:type="paragraph" w:customStyle="1" w:styleId="Reportplaintext">
    <w:name w:val="Report plain text"/>
    <w:basedOn w:val="Normal"/>
    <w:link w:val="ReportplaintextChar"/>
    <w:rsid w:val="00691E8A"/>
  </w:style>
  <w:style w:type="paragraph" w:customStyle="1" w:styleId="AHRCHeading4">
    <w:name w:val="AHRC Heading 4"/>
    <w:basedOn w:val="Heading4"/>
    <w:link w:val="AHRCHeading4Char"/>
    <w:qFormat/>
    <w:rsid w:val="002D1B44"/>
    <w:rPr>
      <w:i w:val="0"/>
      <w:iCs w:val="0"/>
      <w:color w:val="107896"/>
    </w:rPr>
  </w:style>
  <w:style w:type="character" w:customStyle="1" w:styleId="ReportplaintextChar">
    <w:name w:val="Report plain text Char"/>
    <w:basedOn w:val="DefaultParagraphFont"/>
    <w:link w:val="Reportplaintext"/>
    <w:rsid w:val="00691E8A"/>
    <w:rPr>
      <w:rFonts w:ascii="Open Sans" w:eastAsia="MS Mincho" w:hAnsi="Open Sans"/>
      <w:sz w:val="24"/>
      <w:szCs w:val="24"/>
    </w:rPr>
  </w:style>
  <w:style w:type="paragraph" w:customStyle="1" w:styleId="AHRCheading5">
    <w:name w:val="AHRC heading 5"/>
    <w:basedOn w:val="ListParagraph"/>
    <w:link w:val="AHRCheading5Char"/>
    <w:qFormat/>
    <w:rsid w:val="00D7407A"/>
    <w:pPr>
      <w:tabs>
        <w:tab w:val="num" w:pos="0"/>
        <w:tab w:val="left" w:pos="851"/>
      </w:tabs>
      <w:ind w:left="1009" w:hanging="1009"/>
    </w:pPr>
    <w:rPr>
      <w:color w:val="107896"/>
    </w:rPr>
  </w:style>
  <w:style w:type="character" w:customStyle="1" w:styleId="AHRCHeading4Char">
    <w:name w:val="AHRC Heading 4 Char"/>
    <w:basedOn w:val="Heading4Char"/>
    <w:link w:val="AHRCHeading4"/>
    <w:rsid w:val="002D1B44"/>
    <w:rPr>
      <w:rFonts w:ascii="Open Sans" w:eastAsia="MS Mincho" w:hAnsi="Open Sans"/>
      <w:i w:val="0"/>
      <w:iCs w:val="0"/>
      <w:color w:val="107896"/>
      <w:sz w:val="24"/>
      <w:szCs w:val="26"/>
    </w:rPr>
  </w:style>
  <w:style w:type="paragraph" w:customStyle="1" w:styleId="AHRCHeading1">
    <w:name w:val="AHRC Heading 1"/>
    <w:basedOn w:val="Heading1"/>
    <w:link w:val="AHRCHeading1Carattere"/>
    <w:qFormat/>
    <w:rsid w:val="00D7407A"/>
    <w:pPr>
      <w:numPr>
        <w:numId w:val="73"/>
      </w:numPr>
    </w:pPr>
    <w:rPr>
      <w:color w:val="107896"/>
    </w:rPr>
  </w:style>
  <w:style w:type="character" w:customStyle="1" w:styleId="ListParagraphChar">
    <w:name w:val="List Paragraph Char"/>
    <w:aliases w:val="L Char,List Paragraph1 Char,List Paragraph11 Char,Recommendation Char,EOT List Paragraph Char,Bullet point Char,List Paragraph Number Char,First level bullet point Char,Bullets Char,Numbered paragraph Char,NFP GP Bulleted List Char"/>
    <w:basedOn w:val="DefaultParagraphFont"/>
    <w:link w:val="ListParagraph"/>
    <w:uiPriority w:val="34"/>
    <w:qFormat/>
    <w:rsid w:val="00321095"/>
    <w:rPr>
      <w:rFonts w:ascii="Open Sans" w:eastAsia="MS Mincho" w:hAnsi="Open Sans"/>
      <w:sz w:val="24"/>
      <w:szCs w:val="24"/>
    </w:rPr>
  </w:style>
  <w:style w:type="character" w:customStyle="1" w:styleId="AHRCheading5Char">
    <w:name w:val="AHRC heading 5 Char"/>
    <w:basedOn w:val="ListParagraphChar"/>
    <w:link w:val="AHRCheading5"/>
    <w:rsid w:val="00D7407A"/>
    <w:rPr>
      <w:rFonts w:ascii="Open Sans" w:eastAsia="MS Mincho" w:hAnsi="Open Sans"/>
      <w:color w:val="107896"/>
      <w:sz w:val="24"/>
      <w:szCs w:val="24"/>
    </w:rPr>
  </w:style>
  <w:style w:type="paragraph" w:customStyle="1" w:styleId="AHRCHeading2">
    <w:name w:val="AHRC Heading 2"/>
    <w:basedOn w:val="Heading2"/>
    <w:link w:val="AHRCHeading2Char"/>
    <w:qFormat/>
    <w:rsid w:val="002D1B44"/>
    <w:rPr>
      <w:color w:val="107896"/>
      <w:sz w:val="28"/>
    </w:rPr>
  </w:style>
  <w:style w:type="character" w:customStyle="1" w:styleId="AHRCHeading1Carattere">
    <w:name w:val="AHRC Heading 1 Carattere"/>
    <w:basedOn w:val="Heading1Char"/>
    <w:link w:val="AHRCHeading1"/>
    <w:rsid w:val="00D7407A"/>
    <w:rPr>
      <w:rFonts w:ascii="Open Sans" w:eastAsia="MS Mincho" w:hAnsi="Open Sans"/>
      <w:b/>
      <w:bCs/>
      <w:color w:val="107896"/>
      <w:sz w:val="36"/>
      <w:szCs w:val="28"/>
    </w:rPr>
  </w:style>
  <w:style w:type="paragraph" w:customStyle="1" w:styleId="AHRCHeading3">
    <w:name w:val="AHRC Heading 3"/>
    <w:basedOn w:val="Heading3"/>
    <w:link w:val="AHRCHeading3Char"/>
    <w:qFormat/>
    <w:rsid w:val="002D1B44"/>
    <w:pPr>
      <w:ind w:left="0" w:firstLine="0"/>
    </w:pPr>
    <w:rPr>
      <w:b/>
      <w:color w:val="107896"/>
    </w:rPr>
  </w:style>
  <w:style w:type="character" w:customStyle="1" w:styleId="AHRCHeading2Char">
    <w:name w:val="AHRC Heading 2 Char"/>
    <w:basedOn w:val="Heading2Char"/>
    <w:link w:val="AHRCHeading2"/>
    <w:rsid w:val="002D1B44"/>
    <w:rPr>
      <w:rFonts w:ascii="Open Sans" w:eastAsia="MS Mincho" w:hAnsi="Open Sans"/>
      <w:b/>
      <w:color w:val="107896"/>
      <w:sz w:val="28"/>
      <w:szCs w:val="26"/>
    </w:rPr>
  </w:style>
  <w:style w:type="character" w:styleId="UnresolvedMention">
    <w:name w:val="Unresolved Mention"/>
    <w:basedOn w:val="DefaultParagraphFont"/>
    <w:uiPriority w:val="99"/>
    <w:semiHidden/>
    <w:unhideWhenUsed/>
    <w:rsid w:val="003026A0"/>
    <w:rPr>
      <w:color w:val="605E5C"/>
      <w:shd w:val="clear" w:color="auto" w:fill="E1DFDD"/>
    </w:rPr>
  </w:style>
  <w:style w:type="character" w:customStyle="1" w:styleId="AHRCHeading3Char">
    <w:name w:val="AHRC Heading 3 Char"/>
    <w:basedOn w:val="Heading3Char"/>
    <w:link w:val="AHRCHeading3"/>
    <w:rsid w:val="002D1B44"/>
    <w:rPr>
      <w:rFonts w:ascii="Open Sans" w:eastAsia="MS Mincho" w:hAnsi="Open Sans"/>
      <w:b/>
      <w:bCs/>
      <w:color w:val="107896"/>
      <w:sz w:val="24"/>
      <w:szCs w:val="26"/>
    </w:rPr>
  </w:style>
  <w:style w:type="paragraph" w:customStyle="1" w:styleId="Blockquote">
    <w:name w:val="Block quote"/>
    <w:basedOn w:val="Normal"/>
    <w:link w:val="BlockquoteChar"/>
    <w:qFormat/>
    <w:rsid w:val="008A7EFF"/>
    <w:pPr>
      <w:spacing w:after="0"/>
      <w:ind w:left="1090" w:right="3"/>
    </w:pPr>
  </w:style>
  <w:style w:type="character" w:customStyle="1" w:styleId="BlockquoteChar">
    <w:name w:val="Block quote Char"/>
    <w:basedOn w:val="DefaultParagraphFont"/>
    <w:link w:val="Blockquote"/>
    <w:rsid w:val="008A7EFF"/>
    <w:rPr>
      <w:rFonts w:ascii="Open Sans" w:eastAsia="MS Mincho" w:hAnsi="Open Sans"/>
      <w:sz w:val="24"/>
      <w:szCs w:val="24"/>
    </w:rPr>
  </w:style>
  <w:style w:type="paragraph" w:customStyle="1" w:styleId="AHRCImagecaption">
    <w:name w:val="AHRC Image caption"/>
    <w:basedOn w:val="Normal"/>
    <w:link w:val="AHRCImagecaptionChar"/>
    <w:qFormat/>
    <w:rsid w:val="00A51C1D"/>
    <w:rPr>
      <w:sz w:val="18"/>
      <w:szCs w:val="18"/>
    </w:rPr>
  </w:style>
  <w:style w:type="paragraph" w:customStyle="1" w:styleId="AHRCEndnotes">
    <w:name w:val="AHRC Endnotes"/>
    <w:basedOn w:val="NoSpacing"/>
    <w:link w:val="AHRCEndnotesChar"/>
    <w:qFormat/>
    <w:rsid w:val="00DD604A"/>
    <w:pPr>
      <w:widowControl w:val="0"/>
      <w:numPr>
        <w:numId w:val="16"/>
      </w:numPr>
      <w:autoSpaceDE w:val="0"/>
      <w:autoSpaceDN w:val="0"/>
    </w:pPr>
    <w:rPr>
      <w:sz w:val="20"/>
      <w:szCs w:val="20"/>
    </w:rPr>
  </w:style>
  <w:style w:type="character" w:customStyle="1" w:styleId="AHRCImagecaptionChar">
    <w:name w:val="AHRC Image caption Char"/>
    <w:basedOn w:val="DefaultParagraphFont"/>
    <w:link w:val="AHRCImagecaption"/>
    <w:rsid w:val="00A51C1D"/>
    <w:rPr>
      <w:rFonts w:ascii="Open Sans" w:eastAsia="MS Mincho" w:hAnsi="Open Sans"/>
      <w:sz w:val="18"/>
      <w:szCs w:val="18"/>
    </w:rPr>
  </w:style>
  <w:style w:type="character" w:customStyle="1" w:styleId="NoSpacingChar">
    <w:name w:val="No Spacing Char"/>
    <w:basedOn w:val="DefaultParagraphFont"/>
    <w:link w:val="NoSpacing"/>
    <w:uiPriority w:val="1"/>
    <w:rsid w:val="00DD604A"/>
    <w:rPr>
      <w:rFonts w:ascii="Open Sans" w:eastAsia="MS Mincho" w:hAnsi="Open Sans"/>
      <w:sz w:val="24"/>
      <w:szCs w:val="24"/>
    </w:rPr>
  </w:style>
  <w:style w:type="character" w:customStyle="1" w:styleId="AHRCEndnotesChar">
    <w:name w:val="AHRC Endnotes Char"/>
    <w:basedOn w:val="NoSpacingChar"/>
    <w:link w:val="AHRCEndnotes"/>
    <w:rsid w:val="00DD604A"/>
    <w:rPr>
      <w:rFonts w:ascii="Open Sans" w:eastAsia="MS Mincho" w:hAnsi="Open Sans"/>
      <w:sz w:val="24"/>
      <w:szCs w:val="24"/>
    </w:rPr>
  </w:style>
  <w:style w:type="numbering" w:customStyle="1" w:styleId="1ai1">
    <w:name w:val="1 / a / i1"/>
    <w:basedOn w:val="NoList"/>
    <w:next w:val="1ai"/>
    <w:semiHidden/>
    <w:rsid w:val="00684D42"/>
    <w:pPr>
      <w:numPr>
        <w:numId w:val="8"/>
      </w:numPr>
    </w:pPr>
  </w:style>
  <w:style w:type="numbering" w:customStyle="1" w:styleId="ArticleSection1">
    <w:name w:val="Article / Section1"/>
    <w:basedOn w:val="NoList"/>
    <w:next w:val="ArticleSection"/>
    <w:semiHidden/>
    <w:rsid w:val="00684D42"/>
    <w:pPr>
      <w:numPr>
        <w:numId w:val="10"/>
      </w:numPr>
    </w:pPr>
  </w:style>
  <w:style w:type="character" w:customStyle="1" w:styleId="BodyTextChar">
    <w:name w:val="Body Text Char"/>
    <w:basedOn w:val="DefaultParagraphFont"/>
    <w:link w:val="BodyText"/>
    <w:uiPriority w:val="99"/>
    <w:semiHidden/>
    <w:rsid w:val="00684D42"/>
    <w:rPr>
      <w:rFonts w:ascii="Open Sans" w:eastAsia="MS Mincho" w:hAnsi="Open Sans"/>
      <w:sz w:val="24"/>
      <w:szCs w:val="24"/>
    </w:rPr>
  </w:style>
  <w:style w:type="character" w:customStyle="1" w:styleId="BodyText2Char">
    <w:name w:val="Body Text 2 Char"/>
    <w:basedOn w:val="DefaultParagraphFont"/>
    <w:link w:val="BodyText2"/>
    <w:semiHidden/>
    <w:rsid w:val="00684D42"/>
    <w:rPr>
      <w:rFonts w:ascii="Open Sans" w:eastAsia="MS Mincho" w:hAnsi="Open Sans"/>
      <w:sz w:val="24"/>
      <w:szCs w:val="24"/>
    </w:rPr>
  </w:style>
  <w:style w:type="character" w:customStyle="1" w:styleId="BodyText3Char">
    <w:name w:val="Body Text 3 Char"/>
    <w:basedOn w:val="DefaultParagraphFont"/>
    <w:link w:val="BodyText3"/>
    <w:semiHidden/>
    <w:rsid w:val="00684D42"/>
    <w:rPr>
      <w:rFonts w:ascii="Open Sans" w:eastAsia="MS Mincho" w:hAnsi="Open Sans"/>
      <w:sz w:val="16"/>
      <w:szCs w:val="16"/>
    </w:rPr>
  </w:style>
  <w:style w:type="character" w:customStyle="1" w:styleId="BodyTextFirstIndentChar">
    <w:name w:val="Body Text First Indent Char"/>
    <w:basedOn w:val="BodyTextChar"/>
    <w:link w:val="BodyTextFirstIndent"/>
    <w:semiHidden/>
    <w:rsid w:val="00684D42"/>
    <w:rPr>
      <w:rFonts w:ascii="Open Sans" w:eastAsia="MS Mincho" w:hAnsi="Open Sans"/>
      <w:sz w:val="24"/>
      <w:szCs w:val="24"/>
    </w:rPr>
  </w:style>
  <w:style w:type="character" w:customStyle="1" w:styleId="BodyTextIndentChar">
    <w:name w:val="Body Text Indent Char"/>
    <w:basedOn w:val="DefaultParagraphFont"/>
    <w:link w:val="BodyTextIndent"/>
    <w:semiHidden/>
    <w:rsid w:val="00684D42"/>
    <w:rPr>
      <w:rFonts w:ascii="Open Sans" w:eastAsia="MS Mincho" w:hAnsi="Open Sans"/>
      <w:sz w:val="24"/>
      <w:szCs w:val="24"/>
    </w:rPr>
  </w:style>
  <w:style w:type="character" w:customStyle="1" w:styleId="BodyTextFirstIndent2Char">
    <w:name w:val="Body Text First Indent 2 Char"/>
    <w:basedOn w:val="BodyTextIndentChar"/>
    <w:link w:val="BodyTextFirstIndent2"/>
    <w:semiHidden/>
    <w:rsid w:val="00684D42"/>
    <w:rPr>
      <w:rFonts w:ascii="Open Sans" w:eastAsia="MS Mincho" w:hAnsi="Open Sans"/>
      <w:sz w:val="24"/>
      <w:szCs w:val="24"/>
    </w:rPr>
  </w:style>
  <w:style w:type="character" w:customStyle="1" w:styleId="BodyTextIndent2Char">
    <w:name w:val="Body Text Indent 2 Char"/>
    <w:basedOn w:val="DefaultParagraphFont"/>
    <w:link w:val="BodyTextIndent2"/>
    <w:semiHidden/>
    <w:rsid w:val="00684D42"/>
    <w:rPr>
      <w:rFonts w:ascii="Open Sans" w:eastAsia="MS Mincho" w:hAnsi="Open Sans"/>
      <w:sz w:val="24"/>
      <w:szCs w:val="24"/>
    </w:rPr>
  </w:style>
  <w:style w:type="character" w:customStyle="1" w:styleId="BodyTextIndent3Char">
    <w:name w:val="Body Text Indent 3 Char"/>
    <w:basedOn w:val="DefaultParagraphFont"/>
    <w:link w:val="BodyTextIndent3"/>
    <w:semiHidden/>
    <w:rsid w:val="00684D42"/>
    <w:rPr>
      <w:rFonts w:ascii="Open Sans" w:eastAsia="MS Mincho" w:hAnsi="Open Sans"/>
      <w:sz w:val="16"/>
      <w:szCs w:val="16"/>
    </w:rPr>
  </w:style>
  <w:style w:type="character" w:customStyle="1" w:styleId="ClosingChar">
    <w:name w:val="Closing Char"/>
    <w:basedOn w:val="DefaultParagraphFont"/>
    <w:link w:val="Closing"/>
    <w:semiHidden/>
    <w:rsid w:val="00684D42"/>
    <w:rPr>
      <w:rFonts w:ascii="Open Sans" w:eastAsia="MS Mincho" w:hAnsi="Open Sans"/>
      <w:sz w:val="24"/>
      <w:szCs w:val="24"/>
    </w:rPr>
  </w:style>
  <w:style w:type="character" w:customStyle="1" w:styleId="DateChar">
    <w:name w:val="Date Char"/>
    <w:basedOn w:val="DefaultParagraphFont"/>
    <w:link w:val="Date"/>
    <w:semiHidden/>
    <w:rsid w:val="00684D42"/>
    <w:rPr>
      <w:rFonts w:ascii="Open Sans" w:eastAsia="MS Mincho" w:hAnsi="Open Sans"/>
      <w:sz w:val="24"/>
      <w:szCs w:val="24"/>
    </w:rPr>
  </w:style>
  <w:style w:type="character" w:customStyle="1" w:styleId="E-mailSignatureChar">
    <w:name w:val="E-mail Signature Char"/>
    <w:basedOn w:val="DefaultParagraphFont"/>
    <w:link w:val="E-mailSignature"/>
    <w:semiHidden/>
    <w:rsid w:val="00684D42"/>
    <w:rPr>
      <w:rFonts w:ascii="Open Sans" w:eastAsia="MS Mincho" w:hAnsi="Open Sans"/>
      <w:sz w:val="24"/>
      <w:szCs w:val="24"/>
    </w:rPr>
  </w:style>
  <w:style w:type="character" w:customStyle="1" w:styleId="HTMLAddressChar">
    <w:name w:val="HTML Address Char"/>
    <w:basedOn w:val="DefaultParagraphFont"/>
    <w:link w:val="HTMLAddress"/>
    <w:semiHidden/>
    <w:rsid w:val="00684D42"/>
    <w:rPr>
      <w:rFonts w:ascii="Open Sans" w:eastAsia="MS Mincho" w:hAnsi="Open Sans"/>
      <w:i/>
      <w:iCs/>
      <w:sz w:val="24"/>
      <w:szCs w:val="24"/>
    </w:rPr>
  </w:style>
  <w:style w:type="character" w:customStyle="1" w:styleId="HTMLPreformattedChar">
    <w:name w:val="HTML Preformatted Char"/>
    <w:basedOn w:val="DefaultParagraphFont"/>
    <w:link w:val="HTMLPreformatted"/>
    <w:semiHidden/>
    <w:rsid w:val="00684D42"/>
    <w:rPr>
      <w:rFonts w:ascii="Open Sans" w:eastAsia="MS Mincho" w:hAnsi="Open Sans" w:cs="Courier New"/>
    </w:rPr>
  </w:style>
  <w:style w:type="character" w:customStyle="1" w:styleId="MessageHeaderChar">
    <w:name w:val="Message Header Char"/>
    <w:basedOn w:val="DefaultParagraphFont"/>
    <w:link w:val="MessageHeader"/>
    <w:semiHidden/>
    <w:rsid w:val="00684D42"/>
    <w:rPr>
      <w:rFonts w:ascii="Open Sans" w:eastAsia="MS Mincho" w:hAnsi="Open Sans" w:cs="Arial"/>
      <w:sz w:val="24"/>
      <w:szCs w:val="24"/>
      <w:shd w:val="pct20" w:color="auto" w:fill="auto"/>
    </w:rPr>
  </w:style>
  <w:style w:type="character" w:customStyle="1" w:styleId="NoteHeadingChar">
    <w:name w:val="Note Heading Char"/>
    <w:basedOn w:val="DefaultParagraphFont"/>
    <w:link w:val="NoteHeading"/>
    <w:semiHidden/>
    <w:rsid w:val="00684D42"/>
    <w:rPr>
      <w:rFonts w:ascii="Open Sans" w:eastAsia="MS Mincho" w:hAnsi="Open Sans"/>
      <w:sz w:val="24"/>
      <w:szCs w:val="24"/>
    </w:rPr>
  </w:style>
  <w:style w:type="character" w:customStyle="1" w:styleId="PlainTextChar">
    <w:name w:val="Plain Text Char"/>
    <w:basedOn w:val="DefaultParagraphFont"/>
    <w:link w:val="PlainText"/>
    <w:semiHidden/>
    <w:rsid w:val="00684D42"/>
    <w:rPr>
      <w:rFonts w:ascii="Open Sans" w:eastAsia="MS Mincho" w:hAnsi="Open Sans" w:cs="Courier New"/>
      <w:sz w:val="24"/>
    </w:rPr>
  </w:style>
  <w:style w:type="character" w:customStyle="1" w:styleId="SalutationChar">
    <w:name w:val="Salutation Char"/>
    <w:basedOn w:val="DefaultParagraphFont"/>
    <w:link w:val="Salutation"/>
    <w:semiHidden/>
    <w:rsid w:val="00684D42"/>
    <w:rPr>
      <w:rFonts w:ascii="Open Sans" w:eastAsia="MS Mincho" w:hAnsi="Open Sans"/>
      <w:sz w:val="24"/>
      <w:szCs w:val="24"/>
    </w:rPr>
  </w:style>
  <w:style w:type="character" w:customStyle="1" w:styleId="SignatureChar">
    <w:name w:val="Signature Char"/>
    <w:basedOn w:val="DefaultParagraphFont"/>
    <w:link w:val="Signature"/>
    <w:semiHidden/>
    <w:rsid w:val="00684D42"/>
    <w:rPr>
      <w:rFonts w:ascii="Open Sans" w:eastAsia="MS Mincho" w:hAnsi="Open Sans"/>
      <w:sz w:val="24"/>
      <w:szCs w:val="24"/>
    </w:rPr>
  </w:style>
  <w:style w:type="character" w:customStyle="1" w:styleId="TitleChar">
    <w:name w:val="Title Char"/>
    <w:basedOn w:val="DefaultParagraphFont"/>
    <w:link w:val="Title"/>
    <w:rsid w:val="00684D42"/>
    <w:rPr>
      <w:rFonts w:ascii="Open Sans" w:eastAsia="MS Mincho" w:hAnsi="Open Sans" w:cs="Arial"/>
      <w:b/>
      <w:bCs/>
      <w:kern w:val="28"/>
      <w:sz w:val="32"/>
      <w:szCs w:val="32"/>
    </w:rPr>
  </w:style>
  <w:style w:type="numbering" w:customStyle="1" w:styleId="Style11">
    <w:name w:val="Style11"/>
    <w:uiPriority w:val="99"/>
    <w:rsid w:val="00684D42"/>
    <w:pPr>
      <w:numPr>
        <w:numId w:val="11"/>
      </w:numPr>
    </w:pPr>
  </w:style>
  <w:style w:type="numbering" w:customStyle="1" w:styleId="AHRCReportHeadings1">
    <w:name w:val="AHRC Report Headings1"/>
    <w:uiPriority w:val="99"/>
    <w:rsid w:val="00684D42"/>
    <w:pPr>
      <w:numPr>
        <w:numId w:val="12"/>
      </w:numPr>
    </w:pPr>
  </w:style>
  <w:style w:type="character" w:customStyle="1" w:styleId="HeaderDocumentTitle">
    <w:name w:val="Header Document Title"/>
    <w:uiPriority w:val="1"/>
    <w:qFormat/>
    <w:rsid w:val="00684D42"/>
    <w:rPr>
      <w:rFonts w:ascii="Open Sans" w:hAnsi="Open Sans"/>
      <w:b/>
      <w:noProof/>
      <w:sz w:val="18"/>
    </w:rPr>
  </w:style>
  <w:style w:type="paragraph" w:customStyle="1" w:styleId="Bullettext">
    <w:name w:val="Bullet text"/>
    <w:basedOn w:val="Normal"/>
    <w:link w:val="BullettextChar"/>
    <w:qFormat/>
    <w:rsid w:val="00684D42"/>
    <w:pPr>
      <w:numPr>
        <w:numId w:val="17"/>
      </w:numPr>
      <w:spacing w:before="0" w:after="100"/>
    </w:pPr>
    <w:rPr>
      <w:rFonts w:ascii="Arial" w:hAnsi="Arial"/>
      <w:sz w:val="22"/>
    </w:rPr>
  </w:style>
  <w:style w:type="paragraph" w:customStyle="1" w:styleId="BulletTextlessspace">
    <w:name w:val="Bullet Text less space"/>
    <w:basedOn w:val="Bullettext"/>
    <w:qFormat/>
    <w:rsid w:val="00684D42"/>
    <w:pPr>
      <w:spacing w:before="120" w:after="120"/>
    </w:pPr>
  </w:style>
  <w:style w:type="paragraph" w:customStyle="1" w:styleId="BoxedText-lineabove">
    <w:name w:val="Boxed Text - line above"/>
    <w:basedOn w:val="Normal"/>
    <w:qFormat/>
    <w:rsid w:val="00684D42"/>
    <w:pPr>
      <w:pBdr>
        <w:top w:val="single" w:sz="4" w:space="12" w:color="830065"/>
      </w:pBdr>
      <w:spacing w:before="0" w:after="100"/>
    </w:pPr>
    <w:rPr>
      <w:rFonts w:ascii="Arial" w:hAnsi="Arial"/>
      <w:b/>
      <w:sz w:val="22"/>
    </w:rPr>
  </w:style>
  <w:style w:type="paragraph" w:customStyle="1" w:styleId="TableText">
    <w:name w:val="Table Text"/>
    <w:basedOn w:val="Normal"/>
    <w:qFormat/>
    <w:rsid w:val="00684D42"/>
    <w:pPr>
      <w:spacing w:before="120" w:after="120"/>
    </w:pPr>
    <w:rPr>
      <w:rFonts w:ascii="Arial" w:hAnsi="Arial"/>
      <w:sz w:val="18"/>
    </w:rPr>
  </w:style>
  <w:style w:type="paragraph" w:customStyle="1" w:styleId="Normal-6ptbeforeandafter">
    <w:name w:val="Normal - 6pt before and after"/>
    <w:basedOn w:val="Normal"/>
    <w:next w:val="Normal"/>
    <w:qFormat/>
    <w:rsid w:val="00684D42"/>
    <w:pPr>
      <w:spacing w:before="120" w:after="120"/>
    </w:pPr>
    <w:rPr>
      <w:rFonts w:ascii="Arial" w:hAnsi="Arial" w:cs="Arial"/>
      <w:sz w:val="20"/>
      <w:szCs w:val="20"/>
    </w:rPr>
  </w:style>
  <w:style w:type="paragraph" w:customStyle="1" w:styleId="CtGparagraph">
    <w:name w:val="CtG paragraph"/>
    <w:basedOn w:val="Normal"/>
    <w:rsid w:val="00684D42"/>
    <w:pPr>
      <w:spacing w:before="120" w:after="120"/>
    </w:pPr>
    <w:rPr>
      <w:rFonts w:ascii="Calibri" w:eastAsiaTheme="minorHAnsi" w:hAnsi="Calibri" w:cs="Calibri"/>
      <w:sz w:val="22"/>
      <w:szCs w:val="22"/>
      <w:lang w:eastAsia="en-US"/>
    </w:rPr>
  </w:style>
  <w:style w:type="character" w:customStyle="1" w:styleId="normaltextrun">
    <w:name w:val="normaltextrun"/>
    <w:basedOn w:val="DefaultParagraphFont"/>
    <w:rsid w:val="00684D42"/>
  </w:style>
  <w:style w:type="paragraph" w:customStyle="1" w:styleId="NormalLast">
    <w:name w:val="Normal Last"/>
    <w:basedOn w:val="Normal"/>
    <w:qFormat/>
    <w:rsid w:val="00684D42"/>
    <w:pPr>
      <w:spacing w:before="0" w:after="360"/>
    </w:pPr>
    <w:rPr>
      <w:rFonts w:ascii="Arial" w:hAnsi="Arial"/>
      <w:sz w:val="22"/>
    </w:rPr>
  </w:style>
  <w:style w:type="paragraph" w:customStyle="1" w:styleId="Body">
    <w:name w:val="Body"/>
    <w:rsid w:val="00684D42"/>
    <w:pPr>
      <w:pBdr>
        <w:top w:val="nil"/>
        <w:left w:val="nil"/>
        <w:bottom w:val="nil"/>
        <w:right w:val="nil"/>
        <w:between w:val="nil"/>
        <w:bar w:val="nil"/>
      </w:pBdr>
      <w:spacing w:before="240" w:after="240"/>
    </w:pPr>
    <w:rPr>
      <w:rFonts w:ascii="Arial" w:eastAsia="Arial Unicode MS" w:hAnsi="Arial" w:cs="Arial Unicode MS"/>
      <w:color w:val="000000"/>
      <w:sz w:val="24"/>
      <w:szCs w:val="24"/>
      <w:u w:color="000000"/>
      <w:bdr w:val="nil"/>
      <w:lang w:val="en-US"/>
    </w:rPr>
  </w:style>
  <w:style w:type="character" w:styleId="FootnoteReference">
    <w:name w:val="footnote reference"/>
    <w:uiPriority w:val="99"/>
    <w:locked/>
    <w:rsid w:val="00684D42"/>
    <w:rPr>
      <w:rFonts w:ascii="Arial" w:hAnsi="Arial"/>
      <w:sz w:val="20"/>
      <w:vertAlign w:val="superscript"/>
    </w:rPr>
  </w:style>
  <w:style w:type="paragraph" w:styleId="FootnoteText">
    <w:name w:val="footnote text"/>
    <w:basedOn w:val="Normal"/>
    <w:link w:val="FootnoteTextChar"/>
    <w:uiPriority w:val="99"/>
    <w:locked/>
    <w:rsid w:val="00684D42"/>
    <w:pPr>
      <w:spacing w:before="0" w:after="100"/>
    </w:pPr>
    <w:rPr>
      <w:rFonts w:ascii="Arial" w:hAnsi="Arial"/>
      <w:sz w:val="20"/>
      <w:szCs w:val="20"/>
    </w:rPr>
  </w:style>
  <w:style w:type="character" w:customStyle="1" w:styleId="FootnoteTextChar">
    <w:name w:val="Footnote Text Char"/>
    <w:basedOn w:val="DefaultParagraphFont"/>
    <w:link w:val="FootnoteText"/>
    <w:uiPriority w:val="99"/>
    <w:rsid w:val="00684D42"/>
    <w:rPr>
      <w:rFonts w:ascii="Arial" w:eastAsia="MS Mincho" w:hAnsi="Arial"/>
    </w:rPr>
  </w:style>
  <w:style w:type="paragraph" w:customStyle="1" w:styleId="paragraph">
    <w:name w:val="paragraph"/>
    <w:basedOn w:val="Normal"/>
    <w:rsid w:val="00684D42"/>
    <w:pPr>
      <w:spacing w:before="100" w:beforeAutospacing="1" w:after="100" w:afterAutospacing="1"/>
    </w:pPr>
    <w:rPr>
      <w:rFonts w:ascii="Times New Roman" w:eastAsia="Times New Roman" w:hAnsi="Times New Roman"/>
    </w:rPr>
  </w:style>
  <w:style w:type="paragraph" w:customStyle="1" w:styleId="dotpoint">
    <w:name w:val="dot point"/>
    <w:basedOn w:val="Bullettext"/>
    <w:link w:val="dotpointChar"/>
    <w:qFormat/>
    <w:rsid w:val="00684D42"/>
    <w:rPr>
      <w:rFonts w:ascii="Open Sans" w:hAnsi="Open Sans" w:cs="Open Sans"/>
      <w:sz w:val="24"/>
    </w:rPr>
  </w:style>
  <w:style w:type="character" w:customStyle="1" w:styleId="BullettextChar">
    <w:name w:val="Bullet text Char"/>
    <w:basedOn w:val="DefaultParagraphFont"/>
    <w:link w:val="Bullettext"/>
    <w:rsid w:val="00684D42"/>
    <w:rPr>
      <w:rFonts w:ascii="Arial" w:eastAsia="MS Mincho" w:hAnsi="Arial"/>
      <w:sz w:val="22"/>
      <w:szCs w:val="24"/>
    </w:rPr>
  </w:style>
  <w:style w:type="character" w:customStyle="1" w:styleId="dotpointChar">
    <w:name w:val="dot point Char"/>
    <w:basedOn w:val="BullettextChar"/>
    <w:link w:val="dotpoint"/>
    <w:rsid w:val="00684D42"/>
    <w:rPr>
      <w:rFonts w:ascii="Open Sans" w:eastAsia="MS Mincho" w:hAnsi="Open Sans" w:cs="Open Sans"/>
      <w:sz w:val="24"/>
      <w:szCs w:val="24"/>
    </w:rPr>
  </w:style>
  <w:style w:type="table" w:styleId="GridTable1Light-Accent2">
    <w:name w:val="Grid Table 1 Light Accent 2"/>
    <w:basedOn w:val="TableNormal"/>
    <w:uiPriority w:val="46"/>
    <w:locked/>
    <w:rsid w:val="00684D42"/>
    <w:tblPr>
      <w:tblStyleRowBandSize w:val="1"/>
      <w:tblStyleColBandSize w:val="1"/>
      <w:tblBorders>
        <w:top w:val="single" w:sz="4" w:space="0" w:color="F7CAAC" w:themeColor="accent2" w:themeTint="66"/>
        <w:left w:val="single" w:sz="4" w:space="0" w:color="F7CAAC" w:themeColor="accent2" w:themeTint="66"/>
        <w:bottom w:val="single" w:sz="4" w:space="0" w:color="F7CAAC" w:themeColor="accent2" w:themeTint="66"/>
        <w:right w:val="single" w:sz="4" w:space="0" w:color="F7CAAC" w:themeColor="accent2" w:themeTint="66"/>
        <w:insideH w:val="single" w:sz="4" w:space="0" w:color="F7CAAC" w:themeColor="accent2" w:themeTint="66"/>
        <w:insideV w:val="single" w:sz="4" w:space="0" w:color="F7CAAC" w:themeColor="accent2" w:themeTint="66"/>
      </w:tblBorders>
    </w:tblPr>
    <w:tblStylePr w:type="firstRow">
      <w:rPr>
        <w:b/>
        <w:bCs/>
      </w:rPr>
      <w:tblPr/>
      <w:tcPr>
        <w:tcBorders>
          <w:bottom w:val="single" w:sz="12" w:space="0" w:color="F4B083" w:themeColor="accent2" w:themeTint="99"/>
        </w:tcBorders>
      </w:tcPr>
    </w:tblStylePr>
    <w:tblStylePr w:type="lastRow">
      <w:rPr>
        <w:b/>
        <w:bCs/>
      </w:rPr>
      <w:tblPr/>
      <w:tcPr>
        <w:tcBorders>
          <w:top w:val="double" w:sz="2" w:space="0" w:color="F4B083" w:themeColor="accent2" w:themeTint="99"/>
        </w:tcBorders>
      </w:tcPr>
    </w:tblStylePr>
    <w:tblStylePr w:type="firstCol">
      <w:rPr>
        <w:b/>
        <w:bCs/>
      </w:rPr>
    </w:tblStylePr>
    <w:tblStylePr w:type="lastCol">
      <w:rPr>
        <w:b/>
        <w:bCs/>
      </w:rPr>
    </w:tblStylePr>
  </w:style>
  <w:style w:type="table" w:customStyle="1" w:styleId="GridTable1Light-Accent21">
    <w:name w:val="Grid Table 1 Light - Accent 21"/>
    <w:basedOn w:val="TableNormal"/>
    <w:uiPriority w:val="46"/>
    <w:rsid w:val="00684D42"/>
    <w:tblPr>
      <w:tblStyleRowBandSize w:val="1"/>
      <w:tblStyleColBandSize w:val="1"/>
      <w:tblBorders>
        <w:top w:val="single" w:sz="4" w:space="0" w:color="F7CAAC" w:themeColor="accent2" w:themeTint="66"/>
        <w:left w:val="single" w:sz="4" w:space="0" w:color="F7CAAC" w:themeColor="accent2" w:themeTint="66"/>
        <w:bottom w:val="single" w:sz="4" w:space="0" w:color="F7CAAC" w:themeColor="accent2" w:themeTint="66"/>
        <w:right w:val="single" w:sz="4" w:space="0" w:color="F7CAAC" w:themeColor="accent2" w:themeTint="66"/>
        <w:insideH w:val="single" w:sz="4" w:space="0" w:color="F7CAAC" w:themeColor="accent2" w:themeTint="66"/>
        <w:insideV w:val="single" w:sz="4" w:space="0" w:color="F7CAAC" w:themeColor="accent2" w:themeTint="66"/>
      </w:tblBorders>
    </w:tblPr>
    <w:tblStylePr w:type="firstRow">
      <w:rPr>
        <w:b/>
        <w:bCs/>
      </w:rPr>
      <w:tblPr/>
      <w:tcPr>
        <w:tcBorders>
          <w:bottom w:val="single" w:sz="12" w:space="0" w:color="F4B083" w:themeColor="accent2" w:themeTint="99"/>
        </w:tcBorders>
      </w:tcPr>
    </w:tblStylePr>
    <w:tblStylePr w:type="lastRow">
      <w:rPr>
        <w:b/>
        <w:bCs/>
      </w:rPr>
      <w:tblPr/>
      <w:tcPr>
        <w:tcBorders>
          <w:top w:val="double" w:sz="2" w:space="0" w:color="F4B083" w:themeColor="accent2" w:themeTint="99"/>
        </w:tcBorders>
      </w:tcPr>
    </w:tblStylePr>
    <w:tblStylePr w:type="firstCol">
      <w:rPr>
        <w:b/>
        <w:bCs/>
      </w:rPr>
    </w:tblStylePr>
    <w:tblStylePr w:type="lastCol">
      <w:rPr>
        <w:b/>
        <w:bCs/>
      </w:rPr>
    </w:tblStylePr>
  </w:style>
  <w:style w:type="paragraph" w:customStyle="1" w:styleId="SemiboldOrangeNormal">
    <w:name w:val="Semibold Orange Normal"/>
    <w:basedOn w:val="Heading3"/>
    <w:qFormat/>
    <w:rsid w:val="00684D42"/>
    <w:pPr>
      <w:numPr>
        <w:ilvl w:val="0"/>
        <w:numId w:val="0"/>
      </w:numPr>
    </w:pPr>
    <w:rPr>
      <w:rFonts w:ascii="Open Sans Semibold" w:hAnsi="Open Sans Semibold" w:cs="Open Sans Semibold"/>
      <w:b/>
      <w:color w:val="D45D00"/>
      <w:szCs w:val="24"/>
    </w:rPr>
  </w:style>
  <w:style w:type="paragraph" w:customStyle="1" w:styleId="TOCHeadingFS11">
    <w:name w:val="TOC Heading: FS 1.1"/>
    <w:basedOn w:val="Normal"/>
    <w:uiPriority w:val="99"/>
    <w:rsid w:val="00684D42"/>
    <w:pPr>
      <w:tabs>
        <w:tab w:val="left" w:pos="454"/>
        <w:tab w:val="right" w:pos="7894"/>
      </w:tabs>
      <w:suppressAutoHyphens/>
      <w:autoSpaceDE w:val="0"/>
      <w:autoSpaceDN w:val="0"/>
      <w:adjustRightInd w:val="0"/>
      <w:spacing w:before="0" w:after="113" w:line="288" w:lineRule="auto"/>
      <w:textAlignment w:val="center"/>
    </w:pPr>
    <w:rPr>
      <w:rFonts w:eastAsia="Times New Roman" w:cs="Open Sans"/>
      <w:color w:val="FFFFFF"/>
      <w:sz w:val="26"/>
      <w:szCs w:val="26"/>
      <w:lang w:val="en-US"/>
    </w:rPr>
  </w:style>
  <w:style w:type="paragraph" w:customStyle="1" w:styleId="TOCHeadingFSNoteNo">
    <w:name w:val="TOC Heading: FS Note No."/>
    <w:basedOn w:val="Normal"/>
    <w:uiPriority w:val="99"/>
    <w:rsid w:val="00684D42"/>
    <w:pPr>
      <w:tabs>
        <w:tab w:val="left" w:pos="850"/>
        <w:tab w:val="right" w:pos="6803"/>
      </w:tabs>
      <w:suppressAutoHyphens/>
      <w:autoSpaceDE w:val="0"/>
      <w:autoSpaceDN w:val="0"/>
      <w:adjustRightInd w:val="0"/>
      <w:spacing w:before="0" w:after="113" w:line="288" w:lineRule="auto"/>
      <w:ind w:left="680" w:hanging="283"/>
      <w:textAlignment w:val="center"/>
    </w:pPr>
    <w:rPr>
      <w:rFonts w:eastAsia="Times New Roman" w:cs="Open Sans"/>
      <w:color w:val="FFFFFF"/>
      <w:lang w:val="en-US"/>
    </w:rPr>
  </w:style>
  <w:style w:type="character" w:customStyle="1" w:styleId="Boldcontentsno">
    <w:name w:val="Bold contents no."/>
    <w:basedOn w:val="DefaultParagraphFont"/>
    <w:uiPriority w:val="99"/>
    <w:rsid w:val="00684D42"/>
    <w:rPr>
      <w:rFonts w:ascii="Open Sans" w:hAnsi="Open Sans" w:cs="Open Sans"/>
      <w:b/>
      <w:bCs/>
      <w:sz w:val="28"/>
      <w:szCs w:val="28"/>
    </w:rPr>
  </w:style>
  <w:style w:type="character" w:customStyle="1" w:styleId="OpenSansCond12ptGrigio">
    <w:name w:val="Open Sans Cond 12pt Grigio"/>
    <w:uiPriority w:val="99"/>
    <w:rsid w:val="00684D42"/>
  </w:style>
  <w:style w:type="character" w:customStyle="1" w:styleId="Boldcontentsno2">
    <w:name w:val="Bold contents no. 2"/>
    <w:basedOn w:val="Boldcontentsno"/>
    <w:uiPriority w:val="99"/>
    <w:rsid w:val="00684D42"/>
    <w:rPr>
      <w:rFonts w:ascii="Open Sans" w:hAnsi="Open Sans" w:cs="Open Sans"/>
      <w:b/>
      <w:bCs/>
      <w:sz w:val="26"/>
      <w:szCs w:val="26"/>
    </w:rPr>
  </w:style>
  <w:style w:type="paragraph" w:customStyle="1" w:styleId="Heading11-Financials">
    <w:name w:val="Heading 1:1 - Financials"/>
    <w:basedOn w:val="Normal"/>
    <w:uiPriority w:val="99"/>
    <w:rsid w:val="00684D42"/>
    <w:pPr>
      <w:suppressAutoHyphens/>
      <w:autoSpaceDE w:val="0"/>
      <w:autoSpaceDN w:val="0"/>
      <w:adjustRightInd w:val="0"/>
      <w:spacing w:before="0" w:after="0"/>
      <w:textAlignment w:val="center"/>
    </w:pPr>
    <w:rPr>
      <w:rFonts w:ascii="Open Sans Condensed" w:eastAsia="Times New Roman" w:hAnsi="Open Sans Condensed" w:cs="Open Sans Condensed"/>
      <w:b/>
      <w:bCs/>
      <w:color w:val="000000"/>
    </w:rPr>
  </w:style>
  <w:style w:type="paragraph" w:customStyle="1" w:styleId="Forperiodended">
    <w:name w:val="For period ended"/>
    <w:basedOn w:val="Normal"/>
    <w:uiPriority w:val="99"/>
    <w:rsid w:val="00684D42"/>
    <w:pPr>
      <w:suppressAutoHyphens/>
      <w:autoSpaceDE w:val="0"/>
      <w:autoSpaceDN w:val="0"/>
      <w:adjustRightInd w:val="0"/>
      <w:spacing w:before="0" w:after="113" w:line="240" w:lineRule="atLeast"/>
      <w:jc w:val="both"/>
      <w:textAlignment w:val="center"/>
    </w:pPr>
    <w:rPr>
      <w:rFonts w:ascii="Helvetica Neue" w:eastAsia="Times New Roman" w:hAnsi="Helvetica Neue" w:cs="Helvetica Neue"/>
      <w:color w:val="000000"/>
      <w:lang w:val="en-US"/>
    </w:rPr>
  </w:style>
  <w:style w:type="character" w:customStyle="1" w:styleId="OpenSansLight11ptGrigio">
    <w:name w:val="Open Sans Light 11pt Grigio"/>
    <w:uiPriority w:val="99"/>
    <w:rsid w:val="00684D42"/>
    <w:rPr>
      <w:rFonts w:ascii="Open Sans" w:hAnsi="Open Sans" w:cs="Open Sans"/>
      <w:sz w:val="22"/>
      <w:szCs w:val="22"/>
    </w:rPr>
  </w:style>
  <w:style w:type="paragraph" w:customStyle="1" w:styleId="Nessunostileparagrafo">
    <w:name w:val="[Nessuno stile paragrafo]"/>
    <w:rsid w:val="00684D42"/>
    <w:pPr>
      <w:autoSpaceDE w:val="0"/>
      <w:autoSpaceDN w:val="0"/>
      <w:adjustRightInd w:val="0"/>
      <w:spacing w:line="288" w:lineRule="auto"/>
      <w:textAlignment w:val="center"/>
    </w:pPr>
    <w:rPr>
      <w:rFonts w:ascii="Open Sans" w:hAnsi="Open Sans"/>
      <w:color w:val="000000"/>
      <w:sz w:val="24"/>
      <w:szCs w:val="24"/>
      <w:lang w:val="en-US"/>
    </w:rPr>
  </w:style>
  <w:style w:type="paragraph" w:customStyle="1" w:styleId="FSBodyText">
    <w:name w:val="FS Body Text"/>
    <w:basedOn w:val="BodyText"/>
    <w:uiPriority w:val="99"/>
    <w:rsid w:val="00684D42"/>
    <w:pPr>
      <w:tabs>
        <w:tab w:val="right" w:pos="6240"/>
        <w:tab w:val="right" w:pos="7280"/>
        <w:tab w:val="right" w:pos="8300"/>
      </w:tabs>
      <w:suppressAutoHyphens/>
      <w:autoSpaceDE w:val="0"/>
      <w:autoSpaceDN w:val="0"/>
      <w:adjustRightInd w:val="0"/>
      <w:spacing w:before="0" w:after="113"/>
      <w:textAlignment w:val="center"/>
    </w:pPr>
    <w:rPr>
      <w:rFonts w:eastAsia="Times New Roman" w:cs="Open Sans"/>
      <w:color w:val="000000"/>
      <w:sz w:val="16"/>
      <w:szCs w:val="16"/>
      <w:lang w:val="en-US"/>
    </w:rPr>
  </w:style>
  <w:style w:type="paragraph" w:customStyle="1" w:styleId="FSHeaderRow">
    <w:name w:val="FS Header Row"/>
    <w:basedOn w:val="Nessunostileparagrafo"/>
    <w:uiPriority w:val="99"/>
    <w:rsid w:val="00684D42"/>
    <w:pPr>
      <w:keepLines/>
      <w:tabs>
        <w:tab w:val="right" w:pos="6240"/>
        <w:tab w:val="right" w:pos="7280"/>
        <w:tab w:val="right" w:pos="8300"/>
      </w:tabs>
      <w:suppressAutoHyphens/>
      <w:spacing w:line="180" w:lineRule="atLeast"/>
      <w:jc w:val="right"/>
    </w:pPr>
    <w:rPr>
      <w:rFonts w:ascii="Open Sans Condensed" w:hAnsi="Open Sans Condensed" w:cs="Open Sans Condensed"/>
      <w:b/>
      <w:bCs/>
      <w:sz w:val="16"/>
      <w:szCs w:val="16"/>
    </w:rPr>
  </w:style>
  <w:style w:type="paragraph" w:customStyle="1" w:styleId="FSBodyTextBold">
    <w:name w:val="FS Body Text Bold"/>
    <w:basedOn w:val="FSBodyText"/>
    <w:uiPriority w:val="99"/>
    <w:rsid w:val="00684D42"/>
    <w:pPr>
      <w:spacing w:before="57"/>
    </w:pPr>
    <w:rPr>
      <w:b/>
      <w:bCs/>
    </w:rPr>
  </w:style>
  <w:style w:type="character" w:customStyle="1" w:styleId="FSBold">
    <w:name w:val="FS Bold"/>
    <w:uiPriority w:val="99"/>
    <w:rsid w:val="00684D42"/>
    <w:rPr>
      <w:rFonts w:ascii="Open Sans" w:hAnsi="Open Sans" w:cs="Open Sans"/>
      <w:b/>
      <w:bCs/>
    </w:rPr>
  </w:style>
  <w:style w:type="character" w:customStyle="1" w:styleId="FSUnboldCond">
    <w:name w:val="FS Unbold Cond"/>
    <w:basedOn w:val="FSBold"/>
    <w:uiPriority w:val="99"/>
    <w:rsid w:val="00684D42"/>
    <w:rPr>
      <w:rFonts w:ascii="Open Sans Condensed Light" w:hAnsi="Open Sans Condensed Light" w:cs="Open Sans Condensed Light"/>
      <w:b/>
      <w:bCs/>
      <w:sz w:val="16"/>
      <w:szCs w:val="16"/>
    </w:rPr>
  </w:style>
  <w:style w:type="character" w:customStyle="1" w:styleId="FSPMS717Grassetto">
    <w:name w:val="FS PMS 717 Grassetto"/>
    <w:uiPriority w:val="99"/>
    <w:rsid w:val="00684D42"/>
    <w:rPr>
      <w:rFonts w:ascii="Open Sans" w:hAnsi="Open Sans" w:cs="Open Sans"/>
      <w:b/>
      <w:bCs/>
      <w:color w:val="D65F00"/>
    </w:rPr>
  </w:style>
  <w:style w:type="character" w:customStyle="1" w:styleId="Bold">
    <w:name w:val="Bold"/>
    <w:uiPriority w:val="99"/>
    <w:rsid w:val="00684D42"/>
    <w:rPr>
      <w:rFonts w:ascii="Open Sans" w:hAnsi="Open Sans" w:cs="Open Sans"/>
      <w:b/>
      <w:bCs/>
    </w:rPr>
  </w:style>
  <w:style w:type="character" w:customStyle="1" w:styleId="PANTONE717CBOLD">
    <w:name w:val="PANTONE 717 C BOLD"/>
    <w:basedOn w:val="DefaultParagraphFont"/>
    <w:uiPriority w:val="99"/>
    <w:rsid w:val="00684D42"/>
    <w:rPr>
      <w:rFonts w:ascii="Open Sans" w:hAnsi="Open Sans" w:cs="Open Sans"/>
      <w:b/>
      <w:bCs/>
      <w:color w:val="D65F00"/>
    </w:rPr>
  </w:style>
  <w:style w:type="character" w:customStyle="1" w:styleId="Italic">
    <w:name w:val="Italic"/>
    <w:uiPriority w:val="99"/>
    <w:rsid w:val="00684D42"/>
    <w:rPr>
      <w:rFonts w:ascii="Open Sans" w:hAnsi="Open Sans" w:cs="Open Sans"/>
      <w:i/>
      <w:iCs/>
      <w:w w:val="100"/>
    </w:rPr>
  </w:style>
  <w:style w:type="character" w:customStyle="1" w:styleId="OpenSansCondensedLight">
    <w:name w:val="Open Sans Condensed Light"/>
    <w:basedOn w:val="DefaultParagraphFont"/>
    <w:uiPriority w:val="99"/>
    <w:rsid w:val="00684D42"/>
    <w:rPr>
      <w:rFonts w:ascii="Open Sans Condensed Light" w:hAnsi="Open Sans Condensed Light" w:cs="Open Sans Condensed Light"/>
    </w:rPr>
  </w:style>
  <w:style w:type="paragraph" w:customStyle="1" w:styleId="Heading2-Tutti">
    <w:name w:val="Heading 2 - Tutti"/>
    <w:basedOn w:val="Nessunostileparagrafo"/>
    <w:uiPriority w:val="99"/>
    <w:rsid w:val="00684D42"/>
    <w:pPr>
      <w:tabs>
        <w:tab w:val="left" w:pos="567"/>
      </w:tabs>
      <w:suppressAutoHyphens/>
      <w:spacing w:before="170" w:after="170" w:line="280" w:lineRule="atLeast"/>
    </w:pPr>
    <w:rPr>
      <w:rFonts w:cs="Open Sans"/>
      <w:color w:val="D65F00"/>
      <w:sz w:val="26"/>
      <w:szCs w:val="26"/>
      <w:lang w:val="en-AU"/>
    </w:rPr>
  </w:style>
  <w:style w:type="paragraph" w:customStyle="1" w:styleId="FSHeading2-Tutti">
    <w:name w:val="FS Heading 2 - Tutti"/>
    <w:basedOn w:val="Heading2-Tutti"/>
    <w:uiPriority w:val="99"/>
    <w:rsid w:val="00684D42"/>
  </w:style>
  <w:style w:type="paragraph" w:customStyle="1" w:styleId="FSBulletsa">
    <w:name w:val="FS Bullets a)"/>
    <w:basedOn w:val="Normal"/>
    <w:uiPriority w:val="99"/>
    <w:rsid w:val="00684D42"/>
    <w:pPr>
      <w:tabs>
        <w:tab w:val="left" w:pos="567"/>
        <w:tab w:val="left" w:pos="850"/>
      </w:tabs>
      <w:suppressAutoHyphens/>
      <w:autoSpaceDE w:val="0"/>
      <w:autoSpaceDN w:val="0"/>
      <w:adjustRightInd w:val="0"/>
      <w:spacing w:before="0" w:after="100" w:line="288" w:lineRule="auto"/>
      <w:ind w:left="567" w:hanging="283"/>
      <w:textAlignment w:val="center"/>
    </w:pPr>
    <w:rPr>
      <w:rFonts w:eastAsia="Times New Roman" w:cs="Open Sans"/>
      <w:color w:val="000000"/>
      <w:sz w:val="16"/>
      <w:szCs w:val="16"/>
      <w:lang w:val="en-US"/>
    </w:rPr>
  </w:style>
  <w:style w:type="paragraph" w:customStyle="1" w:styleId="Paragrafobase">
    <w:name w:val="[Paragrafo base]"/>
    <w:basedOn w:val="Nessunostileparagrafo"/>
    <w:uiPriority w:val="99"/>
    <w:rsid w:val="00684D42"/>
    <w:pPr>
      <w:keepLines/>
      <w:suppressAutoHyphens/>
      <w:spacing w:after="113" w:line="220" w:lineRule="atLeast"/>
    </w:pPr>
    <w:rPr>
      <w:rFonts w:cs="Open Sans"/>
      <w:sz w:val="18"/>
      <w:szCs w:val="18"/>
    </w:rPr>
  </w:style>
  <w:style w:type="paragraph" w:customStyle="1" w:styleId="Heading3-Tutti">
    <w:name w:val="Heading 3 - Tutti"/>
    <w:basedOn w:val="Nessunostileparagrafo"/>
    <w:uiPriority w:val="99"/>
    <w:rsid w:val="00684D42"/>
    <w:pPr>
      <w:keepNext/>
      <w:tabs>
        <w:tab w:val="left" w:pos="567"/>
      </w:tabs>
      <w:suppressAutoHyphens/>
      <w:spacing w:before="170" w:after="170" w:line="230" w:lineRule="atLeast"/>
    </w:pPr>
    <w:rPr>
      <w:rFonts w:cs="Open Sans"/>
      <w:b/>
      <w:bCs/>
      <w:sz w:val="20"/>
      <w:szCs w:val="20"/>
      <w:u w:color="000000"/>
      <w:lang w:val="en-AU"/>
    </w:rPr>
  </w:style>
  <w:style w:type="character" w:customStyle="1" w:styleId="FSUnboldReg">
    <w:name w:val="FS Unbold Reg"/>
    <w:basedOn w:val="FSUnboldCond"/>
    <w:uiPriority w:val="99"/>
    <w:rsid w:val="00684D42"/>
    <w:rPr>
      <w:rFonts w:ascii="Open Sans" w:hAnsi="Open Sans" w:cs="Open Sans"/>
      <w:b/>
      <w:bCs/>
      <w:sz w:val="16"/>
      <w:szCs w:val="16"/>
    </w:rPr>
  </w:style>
  <w:style w:type="paragraph" w:customStyle="1" w:styleId="FSBodyText5mmindent">
    <w:name w:val="FS Body Text (5mm indent)"/>
    <w:basedOn w:val="FSBodyText"/>
    <w:uiPriority w:val="99"/>
    <w:rsid w:val="00684D42"/>
    <w:pPr>
      <w:spacing w:line="288" w:lineRule="auto"/>
      <w:ind w:left="283"/>
    </w:pPr>
  </w:style>
  <w:style w:type="paragraph" w:customStyle="1" w:styleId="BulletsList">
    <w:name w:val="Bullets List"/>
    <w:basedOn w:val="BodyText"/>
    <w:uiPriority w:val="99"/>
    <w:rsid w:val="00684D42"/>
    <w:pPr>
      <w:tabs>
        <w:tab w:val="left" w:pos="567"/>
        <w:tab w:val="left" w:pos="850"/>
      </w:tabs>
      <w:suppressAutoHyphens/>
      <w:autoSpaceDE w:val="0"/>
      <w:autoSpaceDN w:val="0"/>
      <w:adjustRightInd w:val="0"/>
      <w:spacing w:before="0" w:after="57" w:line="288" w:lineRule="auto"/>
      <w:ind w:left="567" w:hanging="170"/>
      <w:textAlignment w:val="center"/>
    </w:pPr>
    <w:rPr>
      <w:rFonts w:eastAsia="Times New Roman" w:cs="Open Sans"/>
      <w:color w:val="000000"/>
      <w:sz w:val="18"/>
      <w:szCs w:val="18"/>
      <w:lang w:val="en-US"/>
    </w:rPr>
  </w:style>
  <w:style w:type="paragraph" w:customStyle="1" w:styleId="Bulletsa">
    <w:name w:val="Bullets a)"/>
    <w:basedOn w:val="Nessunostileparagrafo"/>
    <w:uiPriority w:val="99"/>
    <w:rsid w:val="00684D42"/>
    <w:pPr>
      <w:keepLines/>
      <w:tabs>
        <w:tab w:val="left" w:pos="567"/>
        <w:tab w:val="left" w:pos="850"/>
      </w:tabs>
      <w:suppressAutoHyphens/>
      <w:ind w:left="567" w:hanging="283"/>
    </w:pPr>
    <w:rPr>
      <w:rFonts w:cs="Open Sans"/>
      <w:sz w:val="16"/>
      <w:szCs w:val="16"/>
    </w:rPr>
  </w:style>
  <w:style w:type="character" w:customStyle="1" w:styleId="PANTONE717C">
    <w:name w:val="PANTONE 717 C"/>
    <w:uiPriority w:val="99"/>
    <w:rsid w:val="00684D42"/>
    <w:rPr>
      <w:color w:val="D65F00"/>
    </w:rPr>
  </w:style>
  <w:style w:type="paragraph" w:customStyle="1" w:styleId="FSHeading2">
    <w:name w:val="FS Heading 2"/>
    <w:basedOn w:val="Normal"/>
    <w:qFormat/>
    <w:rsid w:val="00684D42"/>
    <w:pPr>
      <w:tabs>
        <w:tab w:val="left" w:pos="567"/>
      </w:tabs>
      <w:suppressAutoHyphens/>
      <w:autoSpaceDE w:val="0"/>
      <w:autoSpaceDN w:val="0"/>
      <w:adjustRightInd w:val="0"/>
      <w:spacing w:before="170" w:after="170" w:line="280" w:lineRule="atLeast"/>
      <w:textAlignment w:val="center"/>
    </w:pPr>
    <w:rPr>
      <w:rFonts w:eastAsia="Times New Roman" w:cs="Open Sans"/>
      <w:color w:val="D65F00"/>
      <w:sz w:val="26"/>
      <w:szCs w:val="26"/>
    </w:rPr>
  </w:style>
  <w:style w:type="character" w:customStyle="1" w:styleId="Corsivo">
    <w:name w:val="Corsivo"/>
    <w:uiPriority w:val="99"/>
    <w:rsid w:val="00684D42"/>
    <w:rPr>
      <w:i/>
      <w:iCs/>
      <w:color w:val="000000"/>
    </w:rPr>
  </w:style>
  <w:style w:type="character" w:customStyle="1" w:styleId="BoldItalic">
    <w:name w:val="Bold Italic"/>
    <w:uiPriority w:val="99"/>
    <w:rsid w:val="00684D42"/>
    <w:rPr>
      <w:rFonts w:ascii="Open Sans" w:hAnsi="Open Sans" w:cs="Open Sans"/>
      <w:b/>
      <w:bCs/>
      <w:i/>
      <w:iCs/>
    </w:rPr>
  </w:style>
  <w:style w:type="paragraph" w:customStyle="1" w:styleId="HeadingAppendix">
    <w:name w:val="Heading: Appendix"/>
    <w:basedOn w:val="Normal"/>
    <w:uiPriority w:val="99"/>
    <w:rsid w:val="00684D42"/>
    <w:pPr>
      <w:suppressAutoHyphens/>
      <w:autoSpaceDE w:val="0"/>
      <w:autoSpaceDN w:val="0"/>
      <w:adjustRightInd w:val="0"/>
      <w:spacing w:before="0" w:after="255" w:line="500" w:lineRule="atLeast"/>
      <w:textAlignment w:val="center"/>
    </w:pPr>
    <w:rPr>
      <w:rFonts w:ascii="Open Sans Light" w:eastAsia="Times New Roman" w:hAnsi="Open Sans Light" w:cs="Open Sans Light"/>
      <w:color w:val="D65F00"/>
      <w:sz w:val="48"/>
      <w:szCs w:val="48"/>
    </w:rPr>
  </w:style>
  <w:style w:type="paragraph" w:customStyle="1" w:styleId="BodyTextAppendix8">
    <w:name w:val="Body Text Appendix 8"/>
    <w:aliases w:val="5pt"/>
    <w:basedOn w:val="Nessunostileparagrafo"/>
    <w:uiPriority w:val="99"/>
    <w:rsid w:val="00684D42"/>
    <w:pPr>
      <w:keepLines/>
      <w:suppressAutoHyphens/>
      <w:spacing w:after="113" w:line="220" w:lineRule="atLeast"/>
    </w:pPr>
    <w:rPr>
      <w:rFonts w:cs="Open Sans"/>
      <w:sz w:val="17"/>
      <w:szCs w:val="17"/>
    </w:rPr>
  </w:style>
  <w:style w:type="paragraph" w:customStyle="1" w:styleId="Heading5Bold8">
    <w:name w:val="Heading 5: Bold 8"/>
    <w:aliases w:val="5pt1"/>
    <w:basedOn w:val="Nessunostileparagrafo"/>
    <w:uiPriority w:val="99"/>
    <w:rsid w:val="00684D42"/>
    <w:pPr>
      <w:keepNext/>
      <w:tabs>
        <w:tab w:val="left" w:pos="567"/>
      </w:tabs>
      <w:suppressAutoHyphens/>
      <w:spacing w:before="57" w:after="113" w:line="220" w:lineRule="atLeast"/>
    </w:pPr>
    <w:rPr>
      <w:rFonts w:cs="Open Sans"/>
      <w:b/>
      <w:bCs/>
      <w:sz w:val="17"/>
      <w:szCs w:val="17"/>
      <w:u w:color="000000"/>
      <w:lang w:val="en-AU"/>
    </w:rPr>
  </w:style>
  <w:style w:type="character" w:customStyle="1" w:styleId="eop">
    <w:name w:val="eop"/>
    <w:basedOn w:val="DefaultParagraphFont"/>
    <w:rsid w:val="00684D42"/>
  </w:style>
  <w:style w:type="character" w:customStyle="1" w:styleId="textrun">
    <w:name w:val="textrun"/>
    <w:basedOn w:val="DefaultParagraphFont"/>
    <w:rsid w:val="00684D42"/>
  </w:style>
  <w:style w:type="paragraph" w:customStyle="1" w:styleId="xmsonormal">
    <w:name w:val="x_msonormal"/>
    <w:basedOn w:val="Normal"/>
    <w:rsid w:val="00FF0E09"/>
    <w:pPr>
      <w:spacing w:before="0" w:after="0"/>
    </w:pPr>
    <w:rPr>
      <w:rFonts w:ascii="Calibri" w:eastAsiaTheme="minorHAnsi" w:hAnsi="Calibri" w:cs="Calibri"/>
      <w:sz w:val="22"/>
      <w:szCs w:val="22"/>
      <w:lang w:val="en-US" w:eastAsia="en-US"/>
    </w:rPr>
  </w:style>
  <w:style w:type="paragraph" w:styleId="Revision">
    <w:name w:val="Revision"/>
    <w:hidden/>
    <w:uiPriority w:val="99"/>
    <w:semiHidden/>
    <w:rsid w:val="008B492B"/>
    <w:rPr>
      <w:rFonts w:ascii="Open Sans" w:eastAsia="MS Mincho" w:hAnsi="Open Sans"/>
      <w:sz w:val="24"/>
      <w:szCs w:val="24"/>
    </w:rPr>
  </w:style>
  <w:style w:type="paragraph" w:customStyle="1" w:styleId="Tablea">
    <w:name w:val="Table(a)"/>
    <w:aliases w:val="ta"/>
    <w:basedOn w:val="Normal"/>
    <w:rsid w:val="00182EE1"/>
    <w:pPr>
      <w:spacing w:before="60" w:after="0"/>
      <w:ind w:left="284" w:hanging="284"/>
    </w:pPr>
    <w:rPr>
      <w:rFonts w:ascii="Times New Roman" w:eastAsia="Times New Roman" w:hAnsi="Times New Roman"/>
      <w:sz w:val="20"/>
      <w:szCs w:val="20"/>
    </w:rPr>
  </w:style>
  <w:style w:type="paragraph" w:customStyle="1" w:styleId="Tabletext0">
    <w:name w:val="Tabletext"/>
    <w:aliases w:val="tt"/>
    <w:basedOn w:val="Normal"/>
    <w:rsid w:val="00182EE1"/>
    <w:pPr>
      <w:spacing w:before="60" w:after="0" w:line="240" w:lineRule="atLeast"/>
    </w:pPr>
    <w:rPr>
      <w:rFonts w:ascii="Times New Roman" w:eastAsia="Times New Roman" w:hAnsi="Times New Roman"/>
      <w:sz w:val="20"/>
      <w:szCs w:val="20"/>
    </w:rPr>
  </w:style>
  <w:style w:type="paragraph" w:customStyle="1" w:styleId="TableHeading">
    <w:name w:val="TableHeading"/>
    <w:aliases w:val="th"/>
    <w:basedOn w:val="Normal"/>
    <w:next w:val="Tabletext0"/>
    <w:rsid w:val="000553AF"/>
    <w:pPr>
      <w:keepNext/>
      <w:spacing w:before="60" w:after="0" w:line="240" w:lineRule="atLeast"/>
    </w:pPr>
    <w:rPr>
      <w:rFonts w:ascii="Times New Roman" w:eastAsia="Times New Roman" w:hAnsi="Times New Roman"/>
      <w:b/>
      <w:sz w:val="20"/>
      <w:szCs w:val="20"/>
    </w:rPr>
  </w:style>
  <w:style w:type="table" w:customStyle="1" w:styleId="Deloittetable">
    <w:name w:val="Deloitte table"/>
    <w:basedOn w:val="TableNormal"/>
    <w:uiPriority w:val="99"/>
    <w:rsid w:val="00BC2ECF"/>
    <w:pPr>
      <w:spacing w:line="240" w:lineRule="atLeast"/>
    </w:pPr>
    <w:rPr>
      <w:rFonts w:ascii="Verdana" w:eastAsiaTheme="minorHAnsi" w:hAnsi="Verdana" w:cstheme="minorBidi"/>
      <w:sz w:val="17"/>
      <w:szCs w:val="18"/>
      <w:lang w:eastAsia="en-US"/>
    </w:rPr>
    <w:tblPr>
      <w:tblBorders>
        <w:top w:val="single" w:sz="4" w:space="0" w:color="A5A5A5" w:themeColor="accent3"/>
        <w:bottom w:val="single" w:sz="4" w:space="0" w:color="000000" w:themeColor="text1"/>
        <w:insideH w:val="single" w:sz="4" w:space="0" w:color="000000" w:themeColor="text1"/>
      </w:tblBorders>
      <w:tblCellMar>
        <w:top w:w="57" w:type="dxa"/>
        <w:left w:w="0" w:type="dxa"/>
        <w:bottom w:w="57" w:type="dxa"/>
        <w:right w:w="0" w:type="dxa"/>
      </w:tblCellMar>
    </w:tblPr>
    <w:tblStylePr w:type="firstRow">
      <w:tblPr/>
      <w:tcPr>
        <w:tcBorders>
          <w:top w:val="single" w:sz="24" w:space="0" w:color="A5A5A5" w:themeColor="accent3"/>
        </w:tcBorders>
      </w:tcPr>
    </w:tblStylePr>
  </w:style>
  <w:style w:type="paragraph" w:customStyle="1" w:styleId="FSHeading1and11">
    <w:name w:val="FS Heading 1 and 1.1"/>
    <w:basedOn w:val="Normal"/>
    <w:qFormat/>
    <w:rsid w:val="00BC2ECF"/>
    <w:pPr>
      <w:keepLines w:val="0"/>
      <w:spacing w:before="360"/>
    </w:pPr>
    <w:rPr>
      <w:rFonts w:ascii="Open Sans Light" w:eastAsia="Times New Roman" w:hAnsi="Open Sans Light" w:cs="Open Sans"/>
      <w:color w:val="107896"/>
      <w:sz w:val="32"/>
      <w:szCs w:val="32"/>
      <w:lang w:eastAsia="it-IT"/>
    </w:rPr>
  </w:style>
  <w:style w:type="paragraph" w:customStyle="1" w:styleId="FSHeadingBodyBold">
    <w:name w:val="FS Heading Body Bold"/>
    <w:basedOn w:val="Normal"/>
    <w:qFormat/>
    <w:rsid w:val="00BC2ECF"/>
    <w:pPr>
      <w:keepLines w:val="0"/>
      <w:spacing w:after="120"/>
    </w:pPr>
    <w:rPr>
      <w:rFonts w:eastAsia="Times New Roman" w:cs="Open Sans"/>
      <w:b/>
      <w:bCs/>
      <w:sz w:val="18"/>
      <w:szCs w:val="18"/>
      <w:lang w:eastAsia="it-IT"/>
    </w:rPr>
  </w:style>
  <w:style w:type="paragraph" w:customStyle="1" w:styleId="FSHeadingBodyItalics">
    <w:name w:val="FS Heading Body Italics"/>
    <w:basedOn w:val="Normal"/>
    <w:qFormat/>
    <w:rsid w:val="00BC2ECF"/>
    <w:pPr>
      <w:keepLines w:val="0"/>
      <w:spacing w:after="120"/>
    </w:pPr>
    <w:rPr>
      <w:rFonts w:eastAsia="Times New Roman" w:cs="Open Sans"/>
      <w:i/>
      <w:iCs/>
      <w:sz w:val="18"/>
      <w:szCs w:val="18"/>
      <w:lang w:eastAsia="it-IT"/>
    </w:rPr>
  </w:style>
  <w:style w:type="paragraph" w:customStyle="1" w:styleId="FSNormale">
    <w:name w:val="FS Normale"/>
    <w:basedOn w:val="Normal"/>
    <w:qFormat/>
    <w:rsid w:val="00BC2ECF"/>
    <w:pPr>
      <w:keepLines w:val="0"/>
      <w:spacing w:before="120" w:after="120"/>
    </w:pPr>
    <w:rPr>
      <w:rFonts w:eastAsia="Times New Roman" w:cs="Open Sans"/>
      <w:sz w:val="18"/>
      <w:szCs w:val="18"/>
      <w:lang w:eastAsia="it-IT"/>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ivs>
    <w:div w:id="73282958">
      <w:bodyDiv w:val="1"/>
      <w:marLeft w:val="0"/>
      <w:marRight w:val="0"/>
      <w:marTop w:val="0"/>
      <w:marBottom w:val="0"/>
      <w:divBdr>
        <w:top w:val="none" w:sz="0" w:space="0" w:color="auto"/>
        <w:left w:val="none" w:sz="0" w:space="0" w:color="auto"/>
        <w:bottom w:val="none" w:sz="0" w:space="0" w:color="auto"/>
        <w:right w:val="none" w:sz="0" w:space="0" w:color="auto"/>
      </w:divBdr>
    </w:div>
    <w:div w:id="132452513">
      <w:bodyDiv w:val="1"/>
      <w:marLeft w:val="0"/>
      <w:marRight w:val="0"/>
      <w:marTop w:val="0"/>
      <w:marBottom w:val="0"/>
      <w:divBdr>
        <w:top w:val="none" w:sz="0" w:space="0" w:color="auto"/>
        <w:left w:val="none" w:sz="0" w:space="0" w:color="auto"/>
        <w:bottom w:val="none" w:sz="0" w:space="0" w:color="auto"/>
        <w:right w:val="none" w:sz="0" w:space="0" w:color="auto"/>
      </w:divBdr>
    </w:div>
    <w:div w:id="266541142">
      <w:bodyDiv w:val="1"/>
      <w:marLeft w:val="0"/>
      <w:marRight w:val="0"/>
      <w:marTop w:val="0"/>
      <w:marBottom w:val="0"/>
      <w:divBdr>
        <w:top w:val="none" w:sz="0" w:space="0" w:color="auto"/>
        <w:left w:val="none" w:sz="0" w:space="0" w:color="auto"/>
        <w:bottom w:val="none" w:sz="0" w:space="0" w:color="auto"/>
        <w:right w:val="none" w:sz="0" w:space="0" w:color="auto"/>
      </w:divBdr>
    </w:div>
    <w:div w:id="275716533">
      <w:bodyDiv w:val="1"/>
      <w:marLeft w:val="0"/>
      <w:marRight w:val="0"/>
      <w:marTop w:val="0"/>
      <w:marBottom w:val="0"/>
      <w:divBdr>
        <w:top w:val="none" w:sz="0" w:space="0" w:color="auto"/>
        <w:left w:val="none" w:sz="0" w:space="0" w:color="auto"/>
        <w:bottom w:val="none" w:sz="0" w:space="0" w:color="auto"/>
        <w:right w:val="none" w:sz="0" w:space="0" w:color="auto"/>
      </w:divBdr>
    </w:div>
    <w:div w:id="294064795">
      <w:bodyDiv w:val="1"/>
      <w:marLeft w:val="0"/>
      <w:marRight w:val="0"/>
      <w:marTop w:val="0"/>
      <w:marBottom w:val="0"/>
      <w:divBdr>
        <w:top w:val="none" w:sz="0" w:space="0" w:color="auto"/>
        <w:left w:val="none" w:sz="0" w:space="0" w:color="auto"/>
        <w:bottom w:val="none" w:sz="0" w:space="0" w:color="auto"/>
        <w:right w:val="none" w:sz="0" w:space="0" w:color="auto"/>
      </w:divBdr>
    </w:div>
    <w:div w:id="497429643">
      <w:bodyDiv w:val="1"/>
      <w:marLeft w:val="0"/>
      <w:marRight w:val="0"/>
      <w:marTop w:val="0"/>
      <w:marBottom w:val="0"/>
      <w:divBdr>
        <w:top w:val="none" w:sz="0" w:space="0" w:color="auto"/>
        <w:left w:val="none" w:sz="0" w:space="0" w:color="auto"/>
        <w:bottom w:val="none" w:sz="0" w:space="0" w:color="auto"/>
        <w:right w:val="none" w:sz="0" w:space="0" w:color="auto"/>
      </w:divBdr>
    </w:div>
    <w:div w:id="546918705">
      <w:bodyDiv w:val="1"/>
      <w:marLeft w:val="0"/>
      <w:marRight w:val="0"/>
      <w:marTop w:val="0"/>
      <w:marBottom w:val="0"/>
      <w:divBdr>
        <w:top w:val="none" w:sz="0" w:space="0" w:color="auto"/>
        <w:left w:val="none" w:sz="0" w:space="0" w:color="auto"/>
        <w:bottom w:val="none" w:sz="0" w:space="0" w:color="auto"/>
        <w:right w:val="none" w:sz="0" w:space="0" w:color="auto"/>
      </w:divBdr>
    </w:div>
    <w:div w:id="613681196">
      <w:bodyDiv w:val="1"/>
      <w:marLeft w:val="0"/>
      <w:marRight w:val="0"/>
      <w:marTop w:val="0"/>
      <w:marBottom w:val="0"/>
      <w:divBdr>
        <w:top w:val="none" w:sz="0" w:space="0" w:color="auto"/>
        <w:left w:val="none" w:sz="0" w:space="0" w:color="auto"/>
        <w:bottom w:val="none" w:sz="0" w:space="0" w:color="auto"/>
        <w:right w:val="none" w:sz="0" w:space="0" w:color="auto"/>
      </w:divBdr>
    </w:div>
    <w:div w:id="737367260">
      <w:bodyDiv w:val="1"/>
      <w:marLeft w:val="0"/>
      <w:marRight w:val="0"/>
      <w:marTop w:val="0"/>
      <w:marBottom w:val="0"/>
      <w:divBdr>
        <w:top w:val="none" w:sz="0" w:space="0" w:color="auto"/>
        <w:left w:val="none" w:sz="0" w:space="0" w:color="auto"/>
        <w:bottom w:val="none" w:sz="0" w:space="0" w:color="auto"/>
        <w:right w:val="none" w:sz="0" w:space="0" w:color="auto"/>
      </w:divBdr>
    </w:div>
    <w:div w:id="752625420">
      <w:bodyDiv w:val="1"/>
      <w:marLeft w:val="0"/>
      <w:marRight w:val="0"/>
      <w:marTop w:val="0"/>
      <w:marBottom w:val="0"/>
      <w:divBdr>
        <w:top w:val="none" w:sz="0" w:space="0" w:color="auto"/>
        <w:left w:val="none" w:sz="0" w:space="0" w:color="auto"/>
        <w:bottom w:val="none" w:sz="0" w:space="0" w:color="auto"/>
        <w:right w:val="none" w:sz="0" w:space="0" w:color="auto"/>
      </w:divBdr>
    </w:div>
    <w:div w:id="779758380">
      <w:bodyDiv w:val="1"/>
      <w:marLeft w:val="0"/>
      <w:marRight w:val="0"/>
      <w:marTop w:val="0"/>
      <w:marBottom w:val="0"/>
      <w:divBdr>
        <w:top w:val="none" w:sz="0" w:space="0" w:color="auto"/>
        <w:left w:val="none" w:sz="0" w:space="0" w:color="auto"/>
        <w:bottom w:val="none" w:sz="0" w:space="0" w:color="auto"/>
        <w:right w:val="none" w:sz="0" w:space="0" w:color="auto"/>
      </w:divBdr>
    </w:div>
    <w:div w:id="809131160">
      <w:bodyDiv w:val="1"/>
      <w:marLeft w:val="0"/>
      <w:marRight w:val="0"/>
      <w:marTop w:val="0"/>
      <w:marBottom w:val="0"/>
      <w:divBdr>
        <w:top w:val="none" w:sz="0" w:space="0" w:color="auto"/>
        <w:left w:val="none" w:sz="0" w:space="0" w:color="auto"/>
        <w:bottom w:val="none" w:sz="0" w:space="0" w:color="auto"/>
        <w:right w:val="none" w:sz="0" w:space="0" w:color="auto"/>
      </w:divBdr>
    </w:div>
    <w:div w:id="977101536">
      <w:bodyDiv w:val="1"/>
      <w:marLeft w:val="0"/>
      <w:marRight w:val="0"/>
      <w:marTop w:val="0"/>
      <w:marBottom w:val="0"/>
      <w:divBdr>
        <w:top w:val="none" w:sz="0" w:space="0" w:color="auto"/>
        <w:left w:val="none" w:sz="0" w:space="0" w:color="auto"/>
        <w:bottom w:val="none" w:sz="0" w:space="0" w:color="auto"/>
        <w:right w:val="none" w:sz="0" w:space="0" w:color="auto"/>
      </w:divBdr>
    </w:div>
    <w:div w:id="1311784325">
      <w:bodyDiv w:val="1"/>
      <w:marLeft w:val="0"/>
      <w:marRight w:val="0"/>
      <w:marTop w:val="0"/>
      <w:marBottom w:val="0"/>
      <w:divBdr>
        <w:top w:val="none" w:sz="0" w:space="0" w:color="auto"/>
        <w:left w:val="none" w:sz="0" w:space="0" w:color="auto"/>
        <w:bottom w:val="none" w:sz="0" w:space="0" w:color="auto"/>
        <w:right w:val="none" w:sz="0" w:space="0" w:color="auto"/>
      </w:divBdr>
    </w:div>
    <w:div w:id="1613972469">
      <w:bodyDiv w:val="1"/>
      <w:marLeft w:val="0"/>
      <w:marRight w:val="0"/>
      <w:marTop w:val="0"/>
      <w:marBottom w:val="0"/>
      <w:divBdr>
        <w:top w:val="none" w:sz="0" w:space="0" w:color="auto"/>
        <w:left w:val="none" w:sz="0" w:space="0" w:color="auto"/>
        <w:bottom w:val="none" w:sz="0" w:space="0" w:color="auto"/>
        <w:right w:val="none" w:sz="0" w:space="0" w:color="auto"/>
      </w:divBdr>
    </w:div>
    <w:div w:id="1661544934">
      <w:bodyDiv w:val="1"/>
      <w:marLeft w:val="0"/>
      <w:marRight w:val="0"/>
      <w:marTop w:val="0"/>
      <w:marBottom w:val="0"/>
      <w:divBdr>
        <w:top w:val="none" w:sz="0" w:space="0" w:color="auto"/>
        <w:left w:val="none" w:sz="0" w:space="0" w:color="auto"/>
        <w:bottom w:val="none" w:sz="0" w:space="0" w:color="auto"/>
        <w:right w:val="none" w:sz="0" w:space="0" w:color="auto"/>
      </w:divBdr>
    </w:div>
    <w:div w:id="1691176588">
      <w:bodyDiv w:val="1"/>
      <w:marLeft w:val="0"/>
      <w:marRight w:val="0"/>
      <w:marTop w:val="0"/>
      <w:marBottom w:val="0"/>
      <w:divBdr>
        <w:top w:val="none" w:sz="0" w:space="0" w:color="auto"/>
        <w:left w:val="none" w:sz="0" w:space="0" w:color="auto"/>
        <w:bottom w:val="none" w:sz="0" w:space="0" w:color="auto"/>
        <w:right w:val="none" w:sz="0" w:space="0" w:color="auto"/>
      </w:divBdr>
    </w:div>
    <w:div w:id="1794320594">
      <w:bodyDiv w:val="1"/>
      <w:marLeft w:val="0"/>
      <w:marRight w:val="0"/>
      <w:marTop w:val="0"/>
      <w:marBottom w:val="0"/>
      <w:divBdr>
        <w:top w:val="none" w:sz="0" w:space="0" w:color="auto"/>
        <w:left w:val="none" w:sz="0" w:space="0" w:color="auto"/>
        <w:bottom w:val="none" w:sz="0" w:space="0" w:color="auto"/>
        <w:right w:val="none" w:sz="0" w:space="0" w:color="auto"/>
      </w:divBdr>
    </w:div>
    <w:div w:id="1809978924">
      <w:bodyDiv w:val="1"/>
      <w:marLeft w:val="0"/>
      <w:marRight w:val="0"/>
      <w:marTop w:val="0"/>
      <w:marBottom w:val="0"/>
      <w:divBdr>
        <w:top w:val="none" w:sz="0" w:space="0" w:color="auto"/>
        <w:left w:val="none" w:sz="0" w:space="0" w:color="auto"/>
        <w:bottom w:val="none" w:sz="0" w:space="0" w:color="auto"/>
        <w:right w:val="none" w:sz="0" w:space="0" w:color="auto"/>
      </w:divBdr>
    </w:div>
    <w:div w:id="1990858907">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26" Type="http://schemas.openxmlformats.org/officeDocument/2006/relationships/hyperlink" Target="mailto:publications@humanrights.gov.au" TargetMode="External"/><Relationship Id="rId21" Type="http://schemas.openxmlformats.org/officeDocument/2006/relationships/hyperlink" Target="http://creativecommons.org/licenses/by/4.0/legalcode" TargetMode="External"/><Relationship Id="rId42" Type="http://schemas.openxmlformats.org/officeDocument/2006/relationships/image" Target="media/image12.png"/><Relationship Id="rId47" Type="http://schemas.openxmlformats.org/officeDocument/2006/relationships/hyperlink" Target="applewebdata://18D91BB7-7885-4BE1-8147-98A2E1833A25" TargetMode="External"/><Relationship Id="rId63" Type="http://schemas.openxmlformats.org/officeDocument/2006/relationships/hyperlink" Target="applewebdata://B23DA575-F953-442A-96FE-32246715C075" TargetMode="External"/><Relationship Id="rId68" Type="http://schemas.openxmlformats.org/officeDocument/2006/relationships/footer" Target="footer5.xml"/><Relationship Id="rId2" Type="http://schemas.openxmlformats.org/officeDocument/2006/relationships/customXml" Target="../customXml/item2.xml"/><Relationship Id="rId16" Type="http://schemas.openxmlformats.org/officeDocument/2006/relationships/header" Target="header3.xml"/><Relationship Id="rId29" Type="http://schemas.openxmlformats.org/officeDocument/2006/relationships/footer" Target="footer2.xml"/><Relationship Id="rId11" Type="http://schemas.openxmlformats.org/officeDocument/2006/relationships/webSettings" Target="webSettings.xml"/><Relationship Id="rId24" Type="http://schemas.openxmlformats.org/officeDocument/2006/relationships/hyperlink" Target="http://www.humanrights.gov.au" TargetMode="External"/><Relationship Id="rId32" Type="http://schemas.openxmlformats.org/officeDocument/2006/relationships/footer" Target="footer4.xml"/><Relationship Id="rId37" Type="http://schemas.openxmlformats.org/officeDocument/2006/relationships/hyperlink" Target="http://humanrights.gov.au/sites/default/files/ahrc_audit_and_risk_committee_charter.pdf" TargetMode="External"/><Relationship Id="rId40" Type="http://schemas.openxmlformats.org/officeDocument/2006/relationships/image" Target="media/image11.png"/><Relationship Id="rId45" Type="http://schemas.openxmlformats.org/officeDocument/2006/relationships/image" Target="media/image15.png"/><Relationship Id="rId53" Type="http://schemas.openxmlformats.org/officeDocument/2006/relationships/hyperlink" Target="applewebdata://18D91BB7-7885-4BE1-8147-98A2E1833A25" TargetMode="External"/><Relationship Id="rId58" Type="http://schemas.openxmlformats.org/officeDocument/2006/relationships/hyperlink" Target="applewebdata://B23DA575-F953-442A-96FE-32246715C075" TargetMode="External"/><Relationship Id="rId66" Type="http://schemas.openxmlformats.org/officeDocument/2006/relationships/header" Target="header8.xml"/><Relationship Id="rId5" Type="http://schemas.openxmlformats.org/officeDocument/2006/relationships/customXml" Target="../customXml/item5.xml"/><Relationship Id="rId61" Type="http://schemas.openxmlformats.org/officeDocument/2006/relationships/hyperlink" Target="applewebdata://B23DA575-F953-442A-96FE-32246715C075" TargetMode="External"/><Relationship Id="rId19" Type="http://schemas.openxmlformats.org/officeDocument/2006/relationships/image" Target="media/image4.jpg"/><Relationship Id="rId14" Type="http://schemas.openxmlformats.org/officeDocument/2006/relationships/header" Target="header1.xml"/><Relationship Id="rId22" Type="http://schemas.openxmlformats.org/officeDocument/2006/relationships/hyperlink" Target="http://www.humanrights.gov.au/our-work/commission-general/publications/annual-reports" TargetMode="External"/><Relationship Id="rId27" Type="http://schemas.openxmlformats.org/officeDocument/2006/relationships/header" Target="header4.xml"/><Relationship Id="rId30" Type="http://schemas.openxmlformats.org/officeDocument/2006/relationships/footer" Target="footer3.xml"/><Relationship Id="rId35" Type="http://schemas.openxmlformats.org/officeDocument/2006/relationships/image" Target="media/image7.png"/><Relationship Id="rId43" Type="http://schemas.openxmlformats.org/officeDocument/2006/relationships/image" Target="media/image13.png"/><Relationship Id="rId48" Type="http://schemas.openxmlformats.org/officeDocument/2006/relationships/hyperlink" Target="applewebdata://18D91BB7-7885-4BE1-8147-98A2E1833A25" TargetMode="External"/><Relationship Id="rId56" Type="http://schemas.openxmlformats.org/officeDocument/2006/relationships/hyperlink" Target="applewebdata://B23DA575-F953-442A-96FE-32246715C075" TargetMode="External"/><Relationship Id="rId64" Type="http://schemas.openxmlformats.org/officeDocument/2006/relationships/hyperlink" Target="applewebdata://B23DA575-F953-442A-96FE-32246715C075" TargetMode="External"/><Relationship Id="rId69" Type="http://schemas.openxmlformats.org/officeDocument/2006/relationships/footer" Target="footer6.xml"/><Relationship Id="rId8" Type="http://schemas.openxmlformats.org/officeDocument/2006/relationships/numbering" Target="numbering.xml"/><Relationship Id="rId51" Type="http://schemas.openxmlformats.org/officeDocument/2006/relationships/hyperlink" Target="applewebdata://18D91BB7-7885-4BE1-8147-98A2E1833A25" TargetMode="External"/><Relationship Id="rId72" Type="http://schemas.openxmlformats.org/officeDocument/2006/relationships/fontTable" Target="fontTable.xml"/><Relationship Id="rId3" Type="http://schemas.openxmlformats.org/officeDocument/2006/relationships/customXml" Target="../customXml/item3.xml"/><Relationship Id="rId12" Type="http://schemas.openxmlformats.org/officeDocument/2006/relationships/footnotes" Target="footnotes.xml"/><Relationship Id="rId17" Type="http://schemas.openxmlformats.org/officeDocument/2006/relationships/footer" Target="footer1.xml"/><Relationship Id="rId25" Type="http://schemas.openxmlformats.org/officeDocument/2006/relationships/hyperlink" Target="http://www.humanrights.gov.au/about/publications/" TargetMode="External"/><Relationship Id="rId33" Type="http://schemas.openxmlformats.org/officeDocument/2006/relationships/image" Target="media/image5.png"/><Relationship Id="rId38" Type="http://schemas.openxmlformats.org/officeDocument/2006/relationships/image" Target="media/image9.png"/><Relationship Id="rId46" Type="http://schemas.openxmlformats.org/officeDocument/2006/relationships/hyperlink" Target="applewebdata://18D91BB7-7885-4BE1-8147-98A2E1833A25" TargetMode="External"/><Relationship Id="rId59" Type="http://schemas.openxmlformats.org/officeDocument/2006/relationships/hyperlink" Target="applewebdata://B23DA575-F953-442A-96FE-32246715C075" TargetMode="External"/><Relationship Id="rId67" Type="http://schemas.openxmlformats.org/officeDocument/2006/relationships/header" Target="header9.xml"/><Relationship Id="rId20" Type="http://schemas.openxmlformats.org/officeDocument/2006/relationships/hyperlink" Target="http://creativecommons.org/licenses/by/4.0/legalcode" TargetMode="External"/><Relationship Id="rId41" Type="http://schemas.openxmlformats.org/officeDocument/2006/relationships/header" Target="header7.xml"/><Relationship Id="rId54" Type="http://schemas.openxmlformats.org/officeDocument/2006/relationships/hyperlink" Target="applewebdata://18D91BB7-7885-4BE1-8147-98A2E1833A25" TargetMode="External"/><Relationship Id="rId62" Type="http://schemas.openxmlformats.org/officeDocument/2006/relationships/hyperlink" Target="applewebdata://B23DA575-F953-442A-96FE-32246715C075" TargetMode="External"/><Relationship Id="rId70" Type="http://schemas.openxmlformats.org/officeDocument/2006/relationships/header" Target="header10.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header" Target="header2.xml"/><Relationship Id="rId23" Type="http://schemas.openxmlformats.org/officeDocument/2006/relationships/hyperlink" Target="mailto:communications%40humanrights.gov.au?subject=" TargetMode="External"/><Relationship Id="rId28" Type="http://schemas.openxmlformats.org/officeDocument/2006/relationships/header" Target="header5.xml"/><Relationship Id="rId36" Type="http://schemas.openxmlformats.org/officeDocument/2006/relationships/image" Target="media/image8.png"/><Relationship Id="rId49" Type="http://schemas.openxmlformats.org/officeDocument/2006/relationships/hyperlink" Target="applewebdata://18D91BB7-7885-4BE1-8147-98A2E1833A25" TargetMode="External"/><Relationship Id="rId57" Type="http://schemas.openxmlformats.org/officeDocument/2006/relationships/hyperlink" Target="applewebdata://B23DA575-F953-442A-96FE-32246715C075" TargetMode="External"/><Relationship Id="rId10" Type="http://schemas.openxmlformats.org/officeDocument/2006/relationships/settings" Target="settings.xml"/><Relationship Id="rId31" Type="http://schemas.openxmlformats.org/officeDocument/2006/relationships/header" Target="header6.xml"/><Relationship Id="rId44" Type="http://schemas.openxmlformats.org/officeDocument/2006/relationships/image" Target="media/image14.png"/><Relationship Id="rId52" Type="http://schemas.openxmlformats.org/officeDocument/2006/relationships/hyperlink" Target="applewebdata://18D91BB7-7885-4BE1-8147-98A2E1833A25" TargetMode="External"/><Relationship Id="rId60" Type="http://schemas.openxmlformats.org/officeDocument/2006/relationships/image" Target="media/image16.png"/><Relationship Id="rId65" Type="http://schemas.openxmlformats.org/officeDocument/2006/relationships/hyperlink" Target="applewebdata://0119FF34-C89F-43CD-B175-BCEB566129EB" TargetMode="External"/><Relationship Id="rId73"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styles" Target="styles.xml"/><Relationship Id="rId13" Type="http://schemas.openxmlformats.org/officeDocument/2006/relationships/endnotes" Target="endnotes.xml"/><Relationship Id="rId18" Type="http://schemas.openxmlformats.org/officeDocument/2006/relationships/image" Target="media/image3.png"/><Relationship Id="rId39" Type="http://schemas.openxmlformats.org/officeDocument/2006/relationships/image" Target="media/image10.png"/><Relationship Id="rId34" Type="http://schemas.openxmlformats.org/officeDocument/2006/relationships/image" Target="media/image6.png"/><Relationship Id="rId50" Type="http://schemas.openxmlformats.org/officeDocument/2006/relationships/hyperlink" Target="applewebdata://18D91BB7-7885-4BE1-8147-98A2E1833A25" TargetMode="External"/><Relationship Id="rId55" Type="http://schemas.openxmlformats.org/officeDocument/2006/relationships/hyperlink" Target="applewebdata://B23DA575-F953-442A-96FE-32246715C075" TargetMode="External"/><Relationship Id="rId7" Type="http://schemas.openxmlformats.org/officeDocument/2006/relationships/customXml" Target="../customXml/item7.xml"/><Relationship Id="rId71" Type="http://schemas.openxmlformats.org/officeDocument/2006/relationships/footer" Target="footer7.xml"/></Relationships>
</file>

<file path=word/_rels/endnotes.xml.rels><?xml version="1.0" encoding="UTF-8" standalone="yes"?>
<Relationships xmlns="http://schemas.openxmlformats.org/package/2006/relationships"><Relationship Id="rId2" Type="http://schemas.openxmlformats.org/officeDocument/2006/relationships/hyperlink" Target="http://www.abs.gov.au/ausstats/abs@.nsf/mf/4430.0.10.001" TargetMode="External"/><Relationship Id="rId1" Type="http://schemas.openxmlformats.org/officeDocument/2006/relationships/hyperlink" Target="https://humanrights.gov.au/our-work/commission-general/publications/corporate-plan-2019-2020" TargetMode="External"/></Relationships>
</file>

<file path=word/_rels/header1.xml.rels><?xml version="1.0" encoding="UTF-8" standalone="yes"?>
<Relationships xmlns="http://schemas.openxmlformats.org/package/2006/relationships"><Relationship Id="rId1" Type="http://schemas.openxmlformats.org/officeDocument/2006/relationships/image" Target="media/image1.png"/></Relationships>
</file>

<file path=word/_rels/header2.xml.rels><?xml version="1.0" encoding="UTF-8" standalone="yes"?>
<Relationships xmlns="http://schemas.openxmlformats.org/package/2006/relationships"><Relationship Id="rId1" Type="http://schemas.openxmlformats.org/officeDocument/2006/relationships/image" Target="media/image1.png"/></Relationships>
</file>

<file path=word/_rels/header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2.png"/></Relationships>
</file>

<file path=word/_rels/settings.xml.rels><?xml version="1.0" encoding="UTF-8" standalone="yes"?>
<Relationships xmlns="http://schemas.openxmlformats.org/package/2006/relationships"><Relationship Id="rId1" Type="http://schemas.openxmlformats.org/officeDocument/2006/relationships/attachedTemplate" Target="file:///G:\Templates\Commission\AHRC%20Report%20Template.dotx"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mso-contentType ?>
<customXsn xmlns="http://schemas.microsoft.com/office/2006/metadata/customXsn">
  <xsnLocation/>
  <cached>True</cached>
  <openByDefault>True</openByDefault>
  <xsnScope/>
</customXsn>
</file>

<file path=customXml/item3.xml><?xml version="1.0" encoding="utf-8"?>
<ct:contentTypeSchema xmlns:ct="http://schemas.microsoft.com/office/2006/metadata/contentType" xmlns:ma="http://schemas.microsoft.com/office/2006/metadata/properties/metaAttributes" ct:_="" ma:_="" ma:contentTypeName="Document" ma:contentTypeID="0x01010051C8436A9B441742B97566542A7475D2" ma:contentTypeVersion="54" ma:contentTypeDescription="Create a new document." ma:contentTypeScope="" ma:versionID="c2f8ca4b73c6b56dce7c603898373472">
  <xsd:schema xmlns:xsd="http://www.w3.org/2001/XMLSchema" xmlns:xs="http://www.w3.org/2001/XMLSchema" xmlns:p="http://schemas.microsoft.com/office/2006/metadata/properties" xmlns:ns2="57f1fb52-79b9-4278-9d54-1e5db41bfcda" xmlns:ns3="6500fe01-343b-4fb9-a1b0-68ac19d62e01" xmlns:ns4="a6ffb128-e94a-4924-af16-68c2b3b917e8" xmlns:ns5="d75fbf0c-ed8d-41d0-aaa4-a22c2668f1f5" targetNamespace="http://schemas.microsoft.com/office/2006/metadata/properties" ma:root="true" ma:fieldsID="2721bcc1c5b83ab39ad38563b4e02975" ns2:_="" ns3:_="" ns4:_="" ns5:_="">
    <xsd:import namespace="57f1fb52-79b9-4278-9d54-1e5db41bfcda"/>
    <xsd:import namespace="6500fe01-343b-4fb9-a1b0-68ac19d62e01"/>
    <xsd:import namespace="a6ffb128-e94a-4924-af16-68c2b3b917e8"/>
    <xsd:import namespace="d75fbf0c-ed8d-41d0-aaa4-a22c2668f1f5"/>
    <xsd:element name="properties">
      <xsd:complexType>
        <xsd:sequence>
          <xsd:element name="documentManagement">
            <xsd:complexType>
              <xsd:all>
                <xsd:element ref="ns3:Divider" minOccurs="0"/>
                <xsd:element ref="ns2:Subdivider" minOccurs="0"/>
                <xsd:element ref="ns3:TaxKeywordTaxHTField" minOccurs="0"/>
                <xsd:element ref="ns3:TaxCatchAll" minOccurs="0"/>
                <xsd:element ref="ns3:TaxCatchAllLabel" minOccurs="0"/>
                <xsd:element ref="ns3:_dlc_DocId" minOccurs="0"/>
                <xsd:element ref="ns3:_dlc_DocIdUrl" minOccurs="0"/>
                <xsd:element ref="ns3:_dlc_DocIdPersistId" minOccurs="0"/>
                <xsd:element ref="ns2:Open_x0020_in_x0020_Outlook" minOccurs="0"/>
                <xsd:element ref="ns3:Approver" minOccurs="0"/>
                <xsd:element ref="ns3:Document_x0020_Status" minOccurs="0"/>
                <xsd:element ref="ns2:c0b54d0a77474fabbf35302adb9710d7" minOccurs="0"/>
                <xsd:element ref="ns2:From1" minOccurs="0"/>
                <xsd:element ref="ns2:Has_x0020_Attachments" minOccurs="0"/>
                <xsd:element ref="ns2:Received_x002f_Sent" minOccurs="0"/>
                <xsd:element ref="ns2:To" minOccurs="0"/>
                <xsd:element ref="ns4:MediaServiceMetadata" minOccurs="0"/>
                <xsd:element ref="ns4:MediaServiceFastMetadata" minOccurs="0"/>
                <xsd:element ref="ns4:_Flow_SignoffStatus" minOccurs="0"/>
                <xsd:element ref="ns5:MediaServiceDateTaken" minOccurs="0"/>
                <xsd:element ref="ns5:MediaServiceAutoTags" minOccurs="0"/>
                <xsd:element ref="ns5:MediaServiceOCR" minOccurs="0"/>
                <xsd:element ref="ns5:MediaServiceLocation" minOccurs="0"/>
                <xsd:element ref="ns2:SharedWithUsers" minOccurs="0"/>
                <xsd:element ref="ns2:SharedWithDetails" minOccurs="0"/>
                <xsd:element ref="ns5:StartDate" minOccurs="0"/>
                <xsd:element ref="ns5:MediaServiceAutoKeyPoints" minOccurs="0"/>
                <xsd:element ref="ns5:MediaServiceKeyPoints" minOccurs="0"/>
                <xsd:element ref="ns5:MediaServiceGenerationTime" minOccurs="0"/>
                <xsd:element ref="ns5: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7f1fb52-79b9-4278-9d54-1e5db41bfcda" elementFormDefault="qualified">
    <xsd:import namespace="http://schemas.microsoft.com/office/2006/documentManagement/types"/>
    <xsd:import namespace="http://schemas.microsoft.com/office/infopath/2007/PartnerControls"/>
    <xsd:element name="Subdivider" ma:index="3" nillable="true" ma:displayName="Subdivider" ma:indexed="true" ma:internalName="Subdivider">
      <xsd:simpleType>
        <xsd:restriction base="dms:Text">
          <xsd:maxLength value="255"/>
        </xsd:restriction>
      </xsd:simpleType>
    </xsd:element>
    <xsd:element name="Open_x0020_in_x0020_Outlook" ma:index="19" nillable="true" ma:displayName="Open in Outlook" ma:description="Click to download item, used for opening emails directly in Outlook (when set to automatically open in Chrome)." ma:hidden="true" ma:indexed="true" ma:internalName="Open_x0020_in_x0020_Outlook" ma:readOnly="false">
      <xsd:simpleType>
        <xsd:restriction base="dms:Text">
          <xsd:maxLength value="255"/>
        </xsd:restriction>
      </xsd:simpleType>
    </xsd:element>
    <xsd:element name="c0b54d0a77474fabbf35302adb9710d7" ma:index="22" nillable="true" ma:taxonomy="true" ma:internalName="c0b54d0a77474fabbf35302adb9710d7" ma:taxonomyFieldName="Document_x0020_Type" ma:displayName="Document Type" ma:default="" ma:fieldId="{c0b54d0a-7747-4fab-bf35-302adb9710d7}" ma:sspId="975c5ac6-a0cc-43ed-b850-4a2ae59237b6" ma:termSetId="06f72989-bf1e-40b3-b4de-fd0ca0e5cdad" ma:anchorId="00000000-0000-0000-0000-000000000000" ma:open="false" ma:isKeyword="false">
      <xsd:complexType>
        <xsd:sequence>
          <xsd:element ref="pc:Terms" minOccurs="0" maxOccurs="1"/>
        </xsd:sequence>
      </xsd:complexType>
    </xsd:element>
    <xsd:element name="From1" ma:index="23" nillable="true" ma:displayName="From" ma:hidden="true" ma:indexed="true" ma:internalName="From1" ma:readOnly="false">
      <xsd:simpleType>
        <xsd:restriction base="dms:Text">
          <xsd:maxLength value="255"/>
        </xsd:restriction>
      </xsd:simpleType>
    </xsd:element>
    <xsd:element name="Has_x0020_Attachments" ma:index="24" nillable="true" ma:displayName="Has Attachments" ma:hidden="true" ma:indexed="true" ma:internalName="Has_x0020_Attachments" ma:readOnly="false">
      <xsd:simpleType>
        <xsd:restriction base="dms:Text">
          <xsd:maxLength value="255"/>
        </xsd:restriction>
      </xsd:simpleType>
    </xsd:element>
    <xsd:element name="Received_x002f_Sent" ma:index="25" nillable="true" ma:displayName="Received/Sent" ma:format="DateOnly" ma:hidden="true" ma:indexed="true" ma:internalName="Received_x002F_Sent" ma:readOnly="false">
      <xsd:simpleType>
        <xsd:restriction base="dms:DateTime"/>
      </xsd:simpleType>
    </xsd:element>
    <xsd:element name="To" ma:index="26" nillable="true" ma:displayName="To" ma:hidden="true" ma:indexed="true" ma:internalName="To" ma:readOnly="false">
      <xsd:simpleType>
        <xsd:restriction base="dms:Text">
          <xsd:maxLength value="255"/>
        </xsd:restriction>
      </xsd:simpleType>
    </xsd:element>
    <xsd:element name="SharedWithUsers" ma:index="3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6500fe01-343b-4fb9-a1b0-68ac19d62e01" elementFormDefault="qualified">
    <xsd:import namespace="http://schemas.microsoft.com/office/2006/documentManagement/types"/>
    <xsd:import namespace="http://schemas.microsoft.com/office/infopath/2007/PartnerControls"/>
    <xsd:element name="Divider" ma:index="2" nillable="true" ma:displayName="Divider" ma:indexed="true" ma:internalName="Divider">
      <xsd:simpleType>
        <xsd:restriction base="dms:Text">
          <xsd:maxLength value="255"/>
        </xsd:restriction>
      </xsd:simpleType>
    </xsd:element>
    <xsd:element name="TaxKeywordTaxHTField" ma:index="8" nillable="true" ma:taxonomy="true" ma:internalName="TaxKeywordTaxHTField" ma:taxonomyFieldName="TaxKeyword" ma:displayName="Enterprise Keywords" ma:fieldId="{23f27201-bee3-471e-b2e7-b64fd8b7ca38}" ma:taxonomyMulti="true" ma:sspId="975c5ac6-a0cc-43ed-b850-4a2ae59237b6" ma:termSetId="00000000-0000-0000-0000-000000000000" ma:anchorId="00000000-0000-0000-0000-000000000000" ma:open="true" ma:isKeyword="true">
      <xsd:complexType>
        <xsd:sequence>
          <xsd:element ref="pc:Terms" minOccurs="0" maxOccurs="1"/>
        </xsd:sequence>
      </xsd:complexType>
    </xsd:element>
    <xsd:element name="TaxCatchAll" ma:index="9" nillable="true" ma:displayName="Taxonomy Catch All Column" ma:hidden="true" ma:list="{9674aa2f-9701-447f-b61a-873be09f9281}" ma:internalName="TaxCatchAll" ma:showField="CatchAllData" ma:web="57f1fb52-79b9-4278-9d54-1e5db41bfcda">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hidden="true" ma:list="{9674aa2f-9701-447f-b61a-873be09f9281}" ma:internalName="TaxCatchAllLabel" ma:readOnly="true" ma:showField="CatchAllDataLabel" ma:web="57f1fb52-79b9-4278-9d54-1e5db41bfcda">
      <xsd:complexType>
        <xsd:complexContent>
          <xsd:extension base="dms:MultiChoiceLookup">
            <xsd:sequence>
              <xsd:element name="Value" type="dms:Lookup" maxOccurs="unbounded" minOccurs="0" nillable="true"/>
            </xsd:sequence>
          </xsd:extension>
        </xsd:complexContent>
      </xsd:complexType>
    </xsd:element>
    <xsd:element name="_dlc_DocId" ma:index="13" nillable="true" ma:displayName="Document ID Value" ma:description="The value of the document ID assigned to this item." ma:internalName="_dlc_DocId" ma:readOnly="true">
      <xsd:simpleType>
        <xsd:restriction base="dms:Text"/>
      </xsd:simpleType>
    </xsd:element>
    <xsd:element name="_dlc_DocIdUrl" ma:index="14"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5" nillable="true" ma:displayName="Persist ID" ma:description="Keep ID on add." ma:hidden="true" ma:internalName="_dlc_DocIdPersistId" ma:readOnly="true">
      <xsd:simpleType>
        <xsd:restriction base="dms:Boolean"/>
      </xsd:simpleType>
    </xsd:element>
    <xsd:element name="Approver" ma:index="20" nillable="true" ma:displayName="Approver" ma:hidden="true" ma:list="UserInfo" ma:SharePointGroup="20" ma:internalName="Approver" ma:readOnly="false"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ocument_x0020_Status" ma:index="21" nillable="true" ma:displayName="Document Status" ma:default="Draft" ma:format="Dropdown" ma:hidden="true" ma:internalName="Document_x0020_Status" ma:readOnly="false">
      <xsd:simpleType>
        <xsd:restriction base="dms:Choice">
          <xsd:enumeration value="Draft"/>
          <xsd:enumeration value="Pending"/>
          <xsd:enumeration value="Approved"/>
          <xsd:enumeration value="Change Request"/>
          <xsd:enumeration value="Rejected"/>
        </xsd:restriction>
      </xsd:simpleType>
    </xsd:element>
  </xsd:schema>
  <xsd:schema xmlns:xsd="http://www.w3.org/2001/XMLSchema" xmlns:xs="http://www.w3.org/2001/XMLSchema" xmlns:dms="http://schemas.microsoft.com/office/2006/documentManagement/types" xmlns:pc="http://schemas.microsoft.com/office/infopath/2007/PartnerControls" targetNamespace="a6ffb128-e94a-4924-af16-68c2b3b917e8" elementFormDefault="qualified">
    <xsd:import namespace="http://schemas.microsoft.com/office/2006/documentManagement/types"/>
    <xsd:import namespace="http://schemas.microsoft.com/office/infopath/2007/PartnerControls"/>
    <xsd:element name="MediaServiceMetadata" ma:index="27" nillable="true" ma:displayName="MediaServiceMetadata" ma:hidden="true" ma:internalName="MediaServiceMetadata" ma:readOnly="true">
      <xsd:simpleType>
        <xsd:restriction base="dms:Note"/>
      </xsd:simpleType>
    </xsd:element>
    <xsd:element name="MediaServiceFastMetadata" ma:index="28" nillable="true" ma:displayName="MediaServiceFastMetadata" ma:hidden="true" ma:internalName="MediaServiceFastMetadata" ma:readOnly="true">
      <xsd:simpleType>
        <xsd:restriction base="dms:Note"/>
      </xsd:simpleType>
    </xsd:element>
    <xsd:element name="_Flow_SignoffStatus" ma:index="29" nillable="true" ma:displayName="Sign-off status" ma:hidden="true" ma:internalName="Sign_x002d_off_x0020_status"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75fbf0c-ed8d-41d0-aaa4-a22c2668f1f5" elementFormDefault="qualified">
    <xsd:import namespace="http://schemas.microsoft.com/office/2006/documentManagement/types"/>
    <xsd:import namespace="http://schemas.microsoft.com/office/infopath/2007/PartnerControls"/>
    <xsd:element name="MediaServiceDateTaken" ma:index="30" nillable="true" ma:displayName="MediaServiceDateTaken" ma:hidden="true" ma:internalName="MediaServiceDateTaken" ma:readOnly="true">
      <xsd:simpleType>
        <xsd:restriction base="dms:Text"/>
      </xsd:simpleType>
    </xsd:element>
    <xsd:element name="MediaServiceAutoTags" ma:index="31" nillable="true" ma:displayName="Tags" ma:internalName="MediaServiceAutoTags" ma:readOnly="true">
      <xsd:simpleType>
        <xsd:restriction base="dms:Text"/>
      </xsd:simpleType>
    </xsd:element>
    <xsd:element name="MediaServiceOCR" ma:index="32" nillable="true" ma:displayName="Extracted Text" ma:internalName="MediaServiceOCR" ma:readOnly="true">
      <xsd:simpleType>
        <xsd:restriction base="dms:Note">
          <xsd:maxLength value="255"/>
        </xsd:restriction>
      </xsd:simpleType>
    </xsd:element>
    <xsd:element name="MediaServiceLocation" ma:index="33" nillable="true" ma:displayName="Location" ma:internalName="MediaServiceLocation" ma:readOnly="true">
      <xsd:simpleType>
        <xsd:restriction base="dms:Text"/>
      </xsd:simpleType>
    </xsd:element>
    <xsd:element name="StartDate" ma:index="36" nillable="true" ma:displayName="Start Date" ma:format="DateOnly" ma:internalName="StartDate">
      <xsd:simpleType>
        <xsd:restriction base="dms:DateTime"/>
      </xsd:simpleType>
    </xsd:element>
    <xsd:element name="MediaServiceAutoKeyPoints" ma:index="37" nillable="true" ma:displayName="MediaServiceAutoKeyPoints" ma:hidden="true" ma:internalName="MediaServiceAutoKeyPoints" ma:readOnly="true">
      <xsd:simpleType>
        <xsd:restriction base="dms:Note"/>
      </xsd:simpleType>
    </xsd:element>
    <xsd:element name="MediaServiceKeyPoints" ma:index="38" nillable="true" ma:displayName="KeyPoints" ma:internalName="MediaServiceKeyPoints" ma:readOnly="true">
      <xsd:simpleType>
        <xsd:restriction base="dms:Note">
          <xsd:maxLength value="255"/>
        </xsd:restriction>
      </xsd:simpleType>
    </xsd:element>
    <xsd:element name="MediaServiceGenerationTime" ma:index="39" nillable="true" ma:displayName="MediaServiceGenerationTime" ma:hidden="true" ma:internalName="MediaServiceGenerationTime" ma:readOnly="true">
      <xsd:simpleType>
        <xsd:restriction base="dms:Text"/>
      </xsd:simpleType>
    </xsd:element>
    <xsd:element name="MediaServiceEventHashCode" ma:index="40"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2" ma:displayName="Content Type"/>
        <xsd:element ref="dc:title" minOccurs="0" maxOccurs="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haredContentType xmlns="Microsoft.SharePoint.Taxonomy.ContentTypeSync" SourceId="975c5ac6-a0cc-43ed-b850-4a2ae59237b6" ContentTypeId="0x0101" PreviousValue="false"/>
</file>

<file path=customXml/item5.xml><?xml version="1.0" encoding="utf-8"?>
<?mso-contentType ?>
<spe:Receivers xmlns:spe="http://schemas.microsoft.com/sharepoint/events"/>
</file>

<file path=customXml/item6.xml><?xml version="1.0" encoding="utf-8"?>
<b:Sources xmlns:b="http://schemas.openxmlformats.org/officeDocument/2006/bibliography" xmlns="http://schemas.openxmlformats.org/officeDocument/2006/bibliography" SelectedStyle="\APASixthEditionOfficeOnline.xsl" StyleName="APA" Version="6"/>
</file>

<file path=customXml/item7.xml><?xml version="1.0" encoding="utf-8"?>
<p:properties xmlns:p="http://schemas.microsoft.com/office/2006/metadata/properties" xmlns:xsi="http://www.w3.org/2001/XMLSchema-instance" xmlns:pc="http://schemas.microsoft.com/office/infopath/2007/PartnerControls">
  <documentManagement>
    <_Flow_SignoffStatus xmlns="a6ffb128-e94a-4924-af16-68c2b3b917e8" xsi:nil="true"/>
    <Received_x002f_Sent xmlns="57f1fb52-79b9-4278-9d54-1e5db41bfcda" xsi:nil="true"/>
    <Divider xmlns="6500fe01-343b-4fb9-a1b0-68ac19d62e01">Annual Report Finals</Divider>
    <StartDate xmlns="d75fbf0c-ed8d-41d0-aaa4-a22c2668f1f5" xsi:nil="true"/>
    <TaxCatchAll xmlns="6500fe01-343b-4fb9-a1b0-68ac19d62e01"/>
    <TaxKeywordTaxHTField xmlns="6500fe01-343b-4fb9-a1b0-68ac19d62e01">
      <Terms xmlns="http://schemas.microsoft.com/office/infopath/2007/PartnerControls"/>
    </TaxKeywordTaxHTField>
    <Document_x0020_Status xmlns="6500fe01-343b-4fb9-a1b0-68ac19d62e01">Draft</Document_x0020_Status>
    <Has_x0020_Attachments xmlns="57f1fb52-79b9-4278-9d54-1e5db41bfcda" xsi:nil="true"/>
    <From1 xmlns="57f1fb52-79b9-4278-9d54-1e5db41bfcda" xsi:nil="true"/>
    <To xmlns="57f1fb52-79b9-4278-9d54-1e5db41bfcda" xsi:nil="true"/>
    <c0b54d0a77474fabbf35302adb9710d7 xmlns="57f1fb52-79b9-4278-9d54-1e5db41bfcda">
      <Terms xmlns="http://schemas.microsoft.com/office/infopath/2007/PartnerControls"/>
    </c0b54d0a77474fabbf35302adb9710d7>
    <Subdivider xmlns="57f1fb52-79b9-4278-9d54-1e5db41bfcda" xsi:nil="true"/>
    <Open_x0020_in_x0020_Outlook xmlns="57f1fb52-79b9-4278-9d54-1e5db41bfcda" xsi:nil="true"/>
    <Approver xmlns="6500fe01-343b-4fb9-a1b0-68ac19d62e01">
      <UserInfo>
        <DisplayName/>
        <AccountId xsi:nil="true"/>
        <AccountType/>
      </UserInfo>
    </Approver>
    <SharedWithUsers xmlns="57f1fb52-79b9-4278-9d54-1e5db41bfcda">
      <UserInfo>
        <DisplayName>Helen Hestelow</DisplayName>
        <AccountId>37</AccountId>
        <AccountType/>
      </UserInfo>
    </SharedWithUsers>
  </documentManagement>
</p:properties>
</file>

<file path=customXml/itemProps1.xml><?xml version="1.0" encoding="utf-8"?>
<ds:datastoreItem xmlns:ds="http://schemas.openxmlformats.org/officeDocument/2006/customXml" ds:itemID="{DA6D7BE4-B095-48A6-8E9D-B47A08026F68}">
  <ds:schemaRefs>
    <ds:schemaRef ds:uri="http://schemas.microsoft.com/sharepoint/v3/contenttype/forms"/>
  </ds:schemaRefs>
</ds:datastoreItem>
</file>

<file path=customXml/itemProps2.xml><?xml version="1.0" encoding="utf-8"?>
<ds:datastoreItem xmlns:ds="http://schemas.openxmlformats.org/officeDocument/2006/customXml" ds:itemID="{062C5D4E-E463-4E28-A667-194329C3EF1B}">
  <ds:schemaRefs>
    <ds:schemaRef ds:uri="http://schemas.microsoft.com/office/2006/metadata/customXsn"/>
  </ds:schemaRefs>
</ds:datastoreItem>
</file>

<file path=customXml/itemProps3.xml><?xml version="1.0" encoding="utf-8"?>
<ds:datastoreItem xmlns:ds="http://schemas.openxmlformats.org/officeDocument/2006/customXml" ds:itemID="{7036EEEC-1E18-4F15-A968-C1D8E113124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7f1fb52-79b9-4278-9d54-1e5db41bfcda"/>
    <ds:schemaRef ds:uri="6500fe01-343b-4fb9-a1b0-68ac19d62e01"/>
    <ds:schemaRef ds:uri="a6ffb128-e94a-4924-af16-68c2b3b917e8"/>
    <ds:schemaRef ds:uri="d75fbf0c-ed8d-41d0-aaa4-a22c2668f1f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DBFCDD61-1A2A-4060-9BC1-2D3718C3F741}">
  <ds:schemaRefs>
    <ds:schemaRef ds:uri="Microsoft.SharePoint.Taxonomy.ContentTypeSync"/>
  </ds:schemaRefs>
</ds:datastoreItem>
</file>

<file path=customXml/itemProps5.xml><?xml version="1.0" encoding="utf-8"?>
<ds:datastoreItem xmlns:ds="http://schemas.openxmlformats.org/officeDocument/2006/customXml" ds:itemID="{C12A8B3D-8203-4292-B1C1-0DF332CB10CF}">
  <ds:schemaRefs>
    <ds:schemaRef ds:uri="http://schemas.microsoft.com/sharepoint/events"/>
  </ds:schemaRefs>
</ds:datastoreItem>
</file>

<file path=customXml/itemProps6.xml><?xml version="1.0" encoding="utf-8"?>
<ds:datastoreItem xmlns:ds="http://schemas.openxmlformats.org/officeDocument/2006/customXml" ds:itemID="{56352C10-2325-43C8-85E1-6835753AE36B}">
  <ds:schemaRefs>
    <ds:schemaRef ds:uri="http://schemas.openxmlformats.org/officeDocument/2006/bibliography"/>
  </ds:schemaRefs>
</ds:datastoreItem>
</file>

<file path=customXml/itemProps7.xml><?xml version="1.0" encoding="utf-8"?>
<ds:datastoreItem xmlns:ds="http://schemas.openxmlformats.org/officeDocument/2006/customXml" ds:itemID="{BC43CAB4-0424-47E8-8C49-3D2020D865E5}">
  <ds:schemaRefs>
    <ds:schemaRef ds:uri="http://purl.org/dc/dcmitype/"/>
    <ds:schemaRef ds:uri="d75fbf0c-ed8d-41d0-aaa4-a22c2668f1f5"/>
    <ds:schemaRef ds:uri="6500fe01-343b-4fb9-a1b0-68ac19d62e01"/>
    <ds:schemaRef ds:uri="a6ffb128-e94a-4924-af16-68c2b3b917e8"/>
    <ds:schemaRef ds:uri="http://schemas.microsoft.com/office/2006/documentManagement/types"/>
    <ds:schemaRef ds:uri="http://schemas.openxmlformats.org/package/2006/metadata/core-properties"/>
    <ds:schemaRef ds:uri="http://purl.org/dc/elements/1.1/"/>
    <ds:schemaRef ds:uri="http://schemas.microsoft.com/office/infopath/2007/PartnerControls"/>
    <ds:schemaRef ds:uri="57f1fb52-79b9-4278-9d54-1e5db41bfcda"/>
    <ds:schemaRef ds:uri="http://schemas.microsoft.com/office/2006/metadata/properties"/>
    <ds:schemaRef ds:uri="http://www.w3.org/XML/1998/namespace"/>
    <ds:schemaRef ds:uri="http://purl.org/dc/terms/"/>
  </ds:schemaRefs>
</ds:datastoreItem>
</file>

<file path=docProps/app.xml><?xml version="1.0" encoding="utf-8"?>
<Properties xmlns="http://schemas.openxmlformats.org/officeDocument/2006/extended-properties" xmlns:vt="http://schemas.openxmlformats.org/officeDocument/2006/docPropsVTypes">
  <Template>AHRC Report Template.dotx</Template>
  <TotalTime>1</TotalTime>
  <Pages>105</Pages>
  <Words>39771</Words>
  <Characters>226699</Characters>
  <Application>Microsoft Office Word</Application>
  <DocSecurity>0</DocSecurity>
  <Lines>1889</Lines>
  <Paragraphs>531</Paragraphs>
  <ScaleCrop>false</ScaleCrop>
  <HeadingPairs>
    <vt:vector size="4" baseType="variant">
      <vt:variant>
        <vt:lpstr>Title</vt:lpstr>
      </vt:variant>
      <vt:variant>
        <vt:i4>1</vt:i4>
      </vt:variant>
      <vt:variant>
        <vt:lpstr>Titolo</vt:lpstr>
      </vt:variant>
      <vt:variant>
        <vt:i4>1</vt:i4>
      </vt:variant>
    </vt:vector>
  </HeadingPairs>
  <TitlesOfParts>
    <vt:vector size="2" baseType="lpstr">
      <vt:lpstr/>
      <vt:lpstr/>
    </vt:vector>
  </TitlesOfParts>
  <Company>Human Rights and Equal Opportunity Commission</Company>
  <LinksUpToDate>false</LinksUpToDate>
  <CharactersWithSpaces>265939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Jo Stocovaz</dc:creator>
  <cp:keywords/>
  <cp:lastModifiedBy>Christopher Field</cp:lastModifiedBy>
  <cp:revision>2</cp:revision>
  <cp:lastPrinted>1901-01-01T08:00:00Z</cp:lastPrinted>
  <dcterms:created xsi:type="dcterms:W3CDTF">2020-10-14T04:56:00Z</dcterms:created>
  <dcterms:modified xsi:type="dcterms:W3CDTF">2020-10-14T04:56:00Z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0x01010051C8436A9B441742B97566542A7475D2</vt:lpwstr>
  </property>
  <property fmtid="{D5CDD505-2E9C-101B-9397-08002B2CF9AE}" pid="3" name="TaxKeyword">
    <vt:lpwstr/>
  </property>
  <property fmtid="{D5CDD505-2E9C-101B-9397-08002B2CF9AE}" pid="4" name="Document Type">
    <vt:lpwstr/>
  </property>
</Properties>
</file>