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glossary/document.xml" ContentType="application/vnd.openxmlformats-officedocument.wordprocessingml.document.glossary+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c="http://schemas.openxmlformats.org/drawingml/2006/chart" xmlns:pic="http://schemas.openxmlformats.org/drawingml/2006/picture" xmlns:a14="http://schemas.microsoft.com/office/drawing/2010/main" mc:Ignorable="w14 w15 w16se w16cid w16 w16cex wp14">
  <w:body>
    <w:p w:rsidR="00162959" w:rsidP="00162959" w:rsidRDefault="005E14AE" w14:paraId="619A4A44" w14:textId="77777777">
      <w:pPr>
        <w:pStyle w:val="MainTitle"/>
      </w:pPr>
      <w:r>
        <w:t>I</w:t>
      </w:r>
      <w:r w:rsidR="00187161">
        <w:t xml:space="preserve">nspections of </w:t>
      </w:r>
      <w:r w:rsidR="0061007B">
        <w:t>Australia’s i</w:t>
      </w:r>
      <w:r>
        <w:t xml:space="preserve">mmigration </w:t>
      </w:r>
      <w:r w:rsidR="0061007B">
        <w:t>d</w:t>
      </w:r>
      <w:r>
        <w:t>etention</w:t>
      </w:r>
      <w:r w:rsidR="001C0426">
        <w:t xml:space="preserve"> </w:t>
      </w:r>
    </w:p>
    <w:p w:rsidR="007C69A4" w:rsidP="007C69A4" w:rsidRDefault="00215BA5" w14:paraId="0BD877D7" w14:textId="1D7C8EC5">
      <w:pPr>
        <w:pStyle w:val="MainTitle"/>
      </w:pPr>
      <w:r>
        <w:t>f</w:t>
      </w:r>
      <w:r w:rsidR="00187161">
        <w:t>acilities</w:t>
      </w:r>
      <w:r>
        <w:t xml:space="preserve"> </w:t>
      </w:r>
      <w:r w:rsidR="00731469">
        <w:t>2019</w:t>
      </w:r>
    </w:p>
    <w:p w:rsidR="00A355F9" w:rsidP="007C69A4" w:rsidRDefault="00B15BD0" w14:paraId="0573F684" w14:textId="2F0C745A">
      <w:pPr>
        <w:pStyle w:val="MainTitle"/>
      </w:pPr>
      <w:r>
        <w:t>Report</w:t>
      </w:r>
    </w:p>
    <w:p w:rsidRPr="003F660E" w:rsidR="008F1DBA" w:rsidP="00EA6E46" w:rsidRDefault="00BB11BB" w14:paraId="6A50A833" w14:textId="4E701D74">
      <w:pPr>
        <w:jc w:val="right"/>
        <w:rPr>
          <w:b/>
          <w:color w:val="5B9BD5" w:themeColor="accent1"/>
          <w:sz w:val="32"/>
          <w:szCs w:val="32"/>
        </w:rPr>
      </w:pPr>
      <w:bookmarkStart w:name="_Toc40974035" w:id="0"/>
      <w:bookmarkStart w:name="_Toc41312904" w:id="1"/>
      <w:bookmarkStart w:name="_Toc41320047" w:id="2"/>
      <w:bookmarkStart w:name="_Toc41320520" w:id="3"/>
      <w:bookmarkStart w:name="_Toc41320601" w:id="4"/>
      <w:bookmarkStart w:name="_Toc41896221" w:id="5"/>
      <w:bookmarkStart w:name="_Toc43398759" w:id="6"/>
      <w:bookmarkStart w:name="_Toc43469524" w:id="7"/>
      <w:bookmarkStart w:name="_Toc43749205" w:id="8"/>
      <w:bookmarkStart w:name="_Toc43833743" w:id="9"/>
      <w:bookmarkStart w:name="_Toc43833929" w:id="10"/>
      <w:bookmarkStart w:name="_Toc47343636" w:id="11"/>
      <w:bookmarkStart w:name="_Toc47375773" w:id="12"/>
      <w:bookmarkStart w:name="_Toc47447362" w:id="13"/>
      <w:r w:rsidRPr="003F660E">
        <w:rPr>
          <w:b/>
          <w:bCs/>
          <w:sz w:val="32"/>
          <w:szCs w:val="32"/>
        </w:rPr>
        <w:t>December</w:t>
      </w:r>
      <w:r w:rsidRPr="003F660E" w:rsidR="008B43E5">
        <w:rPr>
          <w:b/>
          <w:sz w:val="32"/>
          <w:szCs w:val="32"/>
        </w:rPr>
        <w:t xml:space="preserve"> </w:t>
      </w:r>
      <w:r w:rsidRPr="003F660E" w:rsidR="008F1DBA">
        <w:rPr>
          <w:b/>
          <w:sz w:val="32"/>
          <w:szCs w:val="32"/>
        </w:rPr>
        <w:t>2020</w:t>
      </w:r>
      <w:bookmarkEnd w:id="0"/>
      <w:bookmarkEnd w:id="1"/>
      <w:bookmarkEnd w:id="2"/>
      <w:bookmarkEnd w:id="3"/>
      <w:bookmarkEnd w:id="4"/>
      <w:bookmarkEnd w:id="5"/>
      <w:bookmarkEnd w:id="6"/>
      <w:bookmarkEnd w:id="7"/>
      <w:bookmarkEnd w:id="8"/>
      <w:bookmarkEnd w:id="9"/>
      <w:bookmarkEnd w:id="10"/>
      <w:bookmarkEnd w:id="11"/>
      <w:bookmarkEnd w:id="12"/>
      <w:bookmarkEnd w:id="13"/>
    </w:p>
    <w:p w:rsidRPr="00AC636D" w:rsidR="009E4BD0" w:rsidP="001D0B32" w:rsidRDefault="00E17723" w14:paraId="25829560" w14:textId="39195E3C">
      <w:pPr>
        <w:tabs>
          <w:tab w:val="left" w:pos="7752"/>
        </w:tabs>
        <w:jc w:val="right"/>
        <w:sectPr w:rsidRPr="00AC636D" w:rsidR="009E4BD0" w:rsidSect="00AC636D">
          <w:headerReference w:type="even" r:id="rId14"/>
          <w:headerReference w:type="default" r:id="rId15"/>
          <w:footerReference w:type="even" r:id="rId16"/>
          <w:footerReference w:type="default" r:id="rId17"/>
          <w:headerReference w:type="first" r:id="rId18"/>
          <w:footerReference w:type="first" r:id="rId19"/>
          <w:type w:val="continuous"/>
          <w:pgSz w:w="11906" w:h="16838" w:orient="portrait" w:code="9"/>
          <w:pgMar w:top="228" w:right="1700" w:bottom="1134" w:left="1418" w:header="277" w:footer="1361" w:gutter="0"/>
          <w:pgNumType w:start="2"/>
          <w:cols w:space="708"/>
          <w:titlePg/>
          <w:docGrid w:linePitch="360"/>
        </w:sectPr>
      </w:pPr>
      <w:r>
        <w:tab/>
      </w:r>
    </w:p>
    <w:sdt>
      <w:sdtPr>
        <w:rPr>
          <w:b w:val="0"/>
          <w:i w:val="0"/>
          <w:noProof w:val="0"/>
        </w:rPr>
        <w:id w:val="1598760663"/>
        <w:docPartObj>
          <w:docPartGallery w:val="Table of Contents"/>
          <w:docPartUnique/>
        </w:docPartObj>
      </w:sdtPr>
      <w:sdtEndPr>
        <w:rPr>
          <w:bCs/>
        </w:rPr>
      </w:sdtEndPr>
      <w:sdtContent>
        <w:p w:rsidR="009836D5" w:rsidP="008570AA" w:rsidRDefault="00F216AC" w14:paraId="4EB91597" w14:textId="77777777">
          <w:pPr>
            <w:pStyle w:val="TOC2"/>
            <w:ind w:left="0" w:firstLine="0"/>
          </w:pPr>
          <w:r>
            <w:t>Contents</w:t>
          </w:r>
          <w:r>
            <w:rPr>
              <w:noProof w:val="0"/>
              <w:lang w:val="en-US" w:eastAsia="en-US"/>
            </w:rPr>
            <w:fldChar w:fldCharType="begin"/>
          </w:r>
          <w:r>
            <w:instrText xml:space="preserve"> TOC \o "1-3" \h \z \u </w:instrText>
          </w:r>
          <w:r>
            <w:rPr>
              <w:noProof w:val="0"/>
              <w:lang w:val="en-US" w:eastAsia="en-US"/>
            </w:rPr>
            <w:fldChar w:fldCharType="separate"/>
          </w:r>
        </w:p>
        <w:p w:rsidR="009836D5" w:rsidRDefault="009836D5" w14:paraId="2D7E1939" w14:textId="12D2324D">
          <w:pPr>
            <w:pStyle w:val="TOC1"/>
            <w:rPr>
              <w:rFonts w:asciiTheme="minorHAnsi" w:hAnsiTheme="minorHAnsi" w:eastAsiaTheme="minorEastAsia" w:cstheme="minorBidi"/>
              <w:b w:val="0"/>
              <w:sz w:val="22"/>
              <w:szCs w:val="22"/>
            </w:rPr>
          </w:pPr>
          <w:hyperlink w:history="1" w:anchor="_Toc57818881">
            <w:r w:rsidRPr="0064602C">
              <w:rPr>
                <w:rStyle w:val="Hyperlink"/>
              </w:rPr>
              <w:t>Human Rights Commissioner’s foreword</w:t>
            </w:r>
            <w:r>
              <w:rPr>
                <w:webHidden/>
              </w:rPr>
              <w:tab/>
            </w:r>
            <w:r>
              <w:rPr>
                <w:webHidden/>
              </w:rPr>
              <w:fldChar w:fldCharType="begin"/>
            </w:r>
            <w:r>
              <w:rPr>
                <w:webHidden/>
              </w:rPr>
              <w:instrText xml:space="preserve"> PAGEREF _Toc57818881 \h </w:instrText>
            </w:r>
            <w:r>
              <w:rPr>
                <w:webHidden/>
              </w:rPr>
            </w:r>
            <w:r>
              <w:rPr>
                <w:webHidden/>
              </w:rPr>
              <w:fldChar w:fldCharType="separate"/>
            </w:r>
            <w:r w:rsidR="00157AA0">
              <w:rPr>
                <w:webHidden/>
              </w:rPr>
              <w:t>4</w:t>
            </w:r>
            <w:r>
              <w:rPr>
                <w:webHidden/>
              </w:rPr>
              <w:fldChar w:fldCharType="end"/>
            </w:r>
          </w:hyperlink>
        </w:p>
        <w:p w:rsidR="009836D5" w:rsidRDefault="009836D5" w14:paraId="599A719A" w14:textId="33AFD06F">
          <w:pPr>
            <w:pStyle w:val="TOC1"/>
            <w:rPr>
              <w:rFonts w:asciiTheme="minorHAnsi" w:hAnsiTheme="minorHAnsi" w:eastAsiaTheme="minorEastAsia" w:cstheme="minorBidi"/>
              <w:b w:val="0"/>
              <w:sz w:val="22"/>
              <w:szCs w:val="22"/>
            </w:rPr>
          </w:pPr>
          <w:hyperlink w:history="1" w:anchor="_Toc57818882">
            <w:r w:rsidRPr="0064602C">
              <w:rPr>
                <w:rStyle w:val="Hyperlink"/>
              </w:rPr>
              <w:t>1</w:t>
            </w:r>
            <w:r>
              <w:rPr>
                <w:rFonts w:asciiTheme="minorHAnsi" w:hAnsiTheme="minorHAnsi" w:eastAsiaTheme="minorEastAsia" w:cstheme="minorBidi"/>
                <w:b w:val="0"/>
                <w:sz w:val="22"/>
                <w:szCs w:val="22"/>
              </w:rPr>
              <w:tab/>
            </w:r>
            <w:r w:rsidRPr="0064602C">
              <w:rPr>
                <w:rStyle w:val="Hyperlink"/>
              </w:rPr>
              <w:t>Introduction</w:t>
            </w:r>
            <w:r>
              <w:rPr>
                <w:webHidden/>
              </w:rPr>
              <w:tab/>
            </w:r>
            <w:r>
              <w:rPr>
                <w:webHidden/>
              </w:rPr>
              <w:fldChar w:fldCharType="begin"/>
            </w:r>
            <w:r>
              <w:rPr>
                <w:webHidden/>
              </w:rPr>
              <w:instrText xml:space="preserve"> PAGEREF _Toc57818882 \h </w:instrText>
            </w:r>
            <w:r>
              <w:rPr>
                <w:webHidden/>
              </w:rPr>
            </w:r>
            <w:r>
              <w:rPr>
                <w:webHidden/>
              </w:rPr>
              <w:fldChar w:fldCharType="separate"/>
            </w:r>
            <w:r w:rsidR="00157AA0">
              <w:rPr>
                <w:webHidden/>
              </w:rPr>
              <w:t>7</w:t>
            </w:r>
            <w:r>
              <w:rPr>
                <w:webHidden/>
              </w:rPr>
              <w:fldChar w:fldCharType="end"/>
            </w:r>
          </w:hyperlink>
        </w:p>
        <w:p w:rsidR="009836D5" w:rsidRDefault="009836D5" w14:paraId="15050F3E" w14:textId="65728872">
          <w:pPr>
            <w:pStyle w:val="TOC1"/>
            <w:rPr>
              <w:rFonts w:asciiTheme="minorHAnsi" w:hAnsiTheme="minorHAnsi" w:eastAsiaTheme="minorEastAsia" w:cstheme="minorBidi"/>
              <w:b w:val="0"/>
              <w:sz w:val="22"/>
              <w:szCs w:val="22"/>
            </w:rPr>
          </w:pPr>
          <w:hyperlink w:history="1" w:anchor="_Toc57818883">
            <w:r w:rsidRPr="0064602C">
              <w:rPr>
                <w:rStyle w:val="Hyperlink"/>
              </w:rPr>
              <w:t>2</w:t>
            </w:r>
            <w:r>
              <w:rPr>
                <w:rFonts w:asciiTheme="minorHAnsi" w:hAnsiTheme="minorHAnsi" w:eastAsiaTheme="minorEastAsia" w:cstheme="minorBidi"/>
                <w:b w:val="0"/>
                <w:sz w:val="22"/>
                <w:szCs w:val="22"/>
              </w:rPr>
              <w:tab/>
            </w:r>
            <w:r w:rsidRPr="0064602C">
              <w:rPr>
                <w:rStyle w:val="Hyperlink"/>
              </w:rPr>
              <w:t>Background</w:t>
            </w:r>
            <w:r>
              <w:rPr>
                <w:webHidden/>
              </w:rPr>
              <w:tab/>
            </w:r>
            <w:r>
              <w:rPr>
                <w:webHidden/>
              </w:rPr>
              <w:fldChar w:fldCharType="begin"/>
            </w:r>
            <w:r>
              <w:rPr>
                <w:webHidden/>
              </w:rPr>
              <w:instrText xml:space="preserve"> PAGEREF _Toc57818883 \h </w:instrText>
            </w:r>
            <w:r>
              <w:rPr>
                <w:webHidden/>
              </w:rPr>
            </w:r>
            <w:r>
              <w:rPr>
                <w:webHidden/>
              </w:rPr>
              <w:fldChar w:fldCharType="separate"/>
            </w:r>
            <w:r w:rsidR="00157AA0">
              <w:rPr>
                <w:webHidden/>
              </w:rPr>
              <w:t>9</w:t>
            </w:r>
            <w:r>
              <w:rPr>
                <w:webHidden/>
              </w:rPr>
              <w:fldChar w:fldCharType="end"/>
            </w:r>
          </w:hyperlink>
        </w:p>
        <w:p w:rsidR="009836D5" w:rsidRDefault="009836D5" w14:paraId="7E267F62" w14:textId="18D86FD5">
          <w:pPr>
            <w:pStyle w:val="TOC2"/>
            <w:rPr>
              <w:rFonts w:asciiTheme="minorHAnsi" w:hAnsiTheme="minorHAnsi" w:eastAsiaTheme="minorEastAsia" w:cstheme="minorBidi"/>
              <w:b w:val="0"/>
              <w:i w:val="0"/>
              <w:sz w:val="22"/>
              <w:szCs w:val="22"/>
            </w:rPr>
          </w:pPr>
          <w:hyperlink w:history="1" w:anchor="_Toc57818884">
            <w:r w:rsidRPr="0064602C">
              <w:rPr>
                <w:rStyle w:val="Hyperlink"/>
              </w:rPr>
              <w:t>2.1</w:t>
            </w:r>
            <w:r>
              <w:rPr>
                <w:rFonts w:asciiTheme="minorHAnsi" w:hAnsiTheme="minorHAnsi" w:eastAsiaTheme="minorEastAsia" w:cstheme="minorBidi"/>
                <w:b w:val="0"/>
                <w:i w:val="0"/>
                <w:sz w:val="22"/>
                <w:szCs w:val="22"/>
              </w:rPr>
              <w:tab/>
            </w:r>
            <w:r w:rsidRPr="0064602C">
              <w:rPr>
                <w:rStyle w:val="Hyperlink"/>
              </w:rPr>
              <w:t>Immigration detention in Australia</w:t>
            </w:r>
            <w:r>
              <w:rPr>
                <w:webHidden/>
              </w:rPr>
              <w:tab/>
            </w:r>
            <w:r>
              <w:rPr>
                <w:webHidden/>
              </w:rPr>
              <w:fldChar w:fldCharType="begin"/>
            </w:r>
            <w:r>
              <w:rPr>
                <w:webHidden/>
              </w:rPr>
              <w:instrText xml:space="preserve"> PAGEREF _Toc57818884 \h </w:instrText>
            </w:r>
            <w:r>
              <w:rPr>
                <w:webHidden/>
              </w:rPr>
            </w:r>
            <w:r>
              <w:rPr>
                <w:webHidden/>
              </w:rPr>
              <w:fldChar w:fldCharType="separate"/>
            </w:r>
            <w:r w:rsidR="00157AA0">
              <w:rPr>
                <w:webHidden/>
              </w:rPr>
              <w:t>9</w:t>
            </w:r>
            <w:r>
              <w:rPr>
                <w:webHidden/>
              </w:rPr>
              <w:fldChar w:fldCharType="end"/>
            </w:r>
          </w:hyperlink>
        </w:p>
        <w:p w:rsidR="009836D5" w:rsidRDefault="009836D5" w14:paraId="25F1C5D8" w14:textId="393D1343">
          <w:pPr>
            <w:pStyle w:val="TOC2"/>
            <w:rPr>
              <w:rFonts w:asciiTheme="minorHAnsi" w:hAnsiTheme="minorHAnsi" w:eastAsiaTheme="minorEastAsia" w:cstheme="minorBidi"/>
              <w:b w:val="0"/>
              <w:i w:val="0"/>
              <w:sz w:val="22"/>
              <w:szCs w:val="22"/>
            </w:rPr>
          </w:pPr>
          <w:hyperlink w:history="1" w:anchor="_Toc57818885">
            <w:r w:rsidRPr="0064602C">
              <w:rPr>
                <w:rStyle w:val="Hyperlink"/>
              </w:rPr>
              <w:t>2.2</w:t>
            </w:r>
            <w:r>
              <w:rPr>
                <w:rFonts w:asciiTheme="minorHAnsi" w:hAnsiTheme="minorHAnsi" w:eastAsiaTheme="minorEastAsia" w:cstheme="minorBidi"/>
                <w:b w:val="0"/>
                <w:i w:val="0"/>
                <w:sz w:val="22"/>
                <w:szCs w:val="22"/>
              </w:rPr>
              <w:tab/>
            </w:r>
            <w:r w:rsidRPr="0064602C">
              <w:rPr>
                <w:rStyle w:val="Hyperlink"/>
              </w:rPr>
              <w:t>2018 inspections</w:t>
            </w:r>
            <w:r>
              <w:rPr>
                <w:webHidden/>
              </w:rPr>
              <w:tab/>
            </w:r>
            <w:r>
              <w:rPr>
                <w:webHidden/>
              </w:rPr>
              <w:fldChar w:fldCharType="begin"/>
            </w:r>
            <w:r>
              <w:rPr>
                <w:webHidden/>
              </w:rPr>
              <w:instrText xml:space="preserve"> PAGEREF _Toc57818885 \h </w:instrText>
            </w:r>
            <w:r>
              <w:rPr>
                <w:webHidden/>
              </w:rPr>
            </w:r>
            <w:r>
              <w:rPr>
                <w:webHidden/>
              </w:rPr>
              <w:fldChar w:fldCharType="separate"/>
            </w:r>
            <w:r w:rsidR="00157AA0">
              <w:rPr>
                <w:webHidden/>
              </w:rPr>
              <w:t>9</w:t>
            </w:r>
            <w:r>
              <w:rPr>
                <w:webHidden/>
              </w:rPr>
              <w:fldChar w:fldCharType="end"/>
            </w:r>
          </w:hyperlink>
        </w:p>
        <w:p w:rsidR="009836D5" w:rsidRDefault="009836D5" w14:paraId="473FB108" w14:textId="0CCA3A4D">
          <w:pPr>
            <w:pStyle w:val="TOC2"/>
            <w:rPr>
              <w:rFonts w:asciiTheme="minorHAnsi" w:hAnsiTheme="minorHAnsi" w:eastAsiaTheme="minorEastAsia" w:cstheme="minorBidi"/>
              <w:b w:val="0"/>
              <w:i w:val="0"/>
              <w:sz w:val="22"/>
              <w:szCs w:val="22"/>
            </w:rPr>
          </w:pPr>
          <w:hyperlink w:history="1" w:anchor="_Toc57818886">
            <w:r w:rsidRPr="0064602C">
              <w:rPr>
                <w:rStyle w:val="Hyperlink"/>
              </w:rPr>
              <w:t>2.3</w:t>
            </w:r>
            <w:r>
              <w:rPr>
                <w:rFonts w:asciiTheme="minorHAnsi" w:hAnsiTheme="minorHAnsi" w:eastAsiaTheme="minorEastAsia" w:cstheme="minorBidi"/>
                <w:b w:val="0"/>
                <w:i w:val="0"/>
                <w:sz w:val="22"/>
                <w:szCs w:val="22"/>
              </w:rPr>
              <w:tab/>
            </w:r>
            <w:r w:rsidRPr="0064602C">
              <w:rPr>
                <w:rStyle w:val="Hyperlink"/>
              </w:rPr>
              <w:t>Methodology</w:t>
            </w:r>
            <w:r>
              <w:rPr>
                <w:webHidden/>
              </w:rPr>
              <w:tab/>
            </w:r>
            <w:r>
              <w:rPr>
                <w:webHidden/>
              </w:rPr>
              <w:fldChar w:fldCharType="begin"/>
            </w:r>
            <w:r>
              <w:rPr>
                <w:webHidden/>
              </w:rPr>
              <w:instrText xml:space="preserve"> PAGEREF _Toc57818886 \h </w:instrText>
            </w:r>
            <w:r>
              <w:rPr>
                <w:webHidden/>
              </w:rPr>
            </w:r>
            <w:r>
              <w:rPr>
                <w:webHidden/>
              </w:rPr>
              <w:fldChar w:fldCharType="separate"/>
            </w:r>
            <w:r w:rsidR="00157AA0">
              <w:rPr>
                <w:webHidden/>
              </w:rPr>
              <w:t>10</w:t>
            </w:r>
            <w:r>
              <w:rPr>
                <w:webHidden/>
              </w:rPr>
              <w:fldChar w:fldCharType="end"/>
            </w:r>
          </w:hyperlink>
        </w:p>
        <w:p w:rsidR="009836D5" w:rsidRDefault="009836D5" w14:paraId="71775745" w14:textId="29FB3BCC">
          <w:pPr>
            <w:pStyle w:val="TOC2"/>
            <w:rPr>
              <w:rFonts w:asciiTheme="minorHAnsi" w:hAnsiTheme="minorHAnsi" w:eastAsiaTheme="minorEastAsia" w:cstheme="minorBidi"/>
              <w:b w:val="0"/>
              <w:i w:val="0"/>
              <w:sz w:val="22"/>
              <w:szCs w:val="22"/>
            </w:rPr>
          </w:pPr>
          <w:hyperlink w:history="1" w:anchor="_Toc57818887">
            <w:r w:rsidRPr="0064602C">
              <w:rPr>
                <w:rStyle w:val="Hyperlink"/>
              </w:rPr>
              <w:t>2.4</w:t>
            </w:r>
            <w:r>
              <w:rPr>
                <w:rFonts w:asciiTheme="minorHAnsi" w:hAnsiTheme="minorHAnsi" w:eastAsiaTheme="minorEastAsia" w:cstheme="minorBidi"/>
                <w:b w:val="0"/>
                <w:i w:val="0"/>
                <w:sz w:val="22"/>
                <w:szCs w:val="22"/>
              </w:rPr>
              <w:tab/>
            </w:r>
            <w:r w:rsidRPr="0064602C">
              <w:rPr>
                <w:rStyle w:val="Hyperlink"/>
              </w:rPr>
              <w:t>Relevant human rights standards</w:t>
            </w:r>
            <w:r>
              <w:rPr>
                <w:webHidden/>
              </w:rPr>
              <w:tab/>
            </w:r>
            <w:r>
              <w:rPr>
                <w:webHidden/>
              </w:rPr>
              <w:fldChar w:fldCharType="begin"/>
            </w:r>
            <w:r>
              <w:rPr>
                <w:webHidden/>
              </w:rPr>
              <w:instrText xml:space="preserve"> PAGEREF _Toc57818887 \h </w:instrText>
            </w:r>
            <w:r>
              <w:rPr>
                <w:webHidden/>
              </w:rPr>
            </w:r>
            <w:r>
              <w:rPr>
                <w:webHidden/>
              </w:rPr>
              <w:fldChar w:fldCharType="separate"/>
            </w:r>
            <w:r w:rsidR="00157AA0">
              <w:rPr>
                <w:webHidden/>
              </w:rPr>
              <w:t>11</w:t>
            </w:r>
            <w:r>
              <w:rPr>
                <w:webHidden/>
              </w:rPr>
              <w:fldChar w:fldCharType="end"/>
            </w:r>
          </w:hyperlink>
        </w:p>
        <w:p w:rsidR="009836D5" w:rsidRDefault="009836D5" w14:paraId="0A5BEA54" w14:textId="5C9BE825">
          <w:pPr>
            <w:pStyle w:val="TOC2"/>
            <w:rPr>
              <w:rFonts w:asciiTheme="minorHAnsi" w:hAnsiTheme="minorHAnsi" w:eastAsiaTheme="minorEastAsia" w:cstheme="minorBidi"/>
              <w:b w:val="0"/>
              <w:i w:val="0"/>
              <w:sz w:val="22"/>
              <w:szCs w:val="22"/>
            </w:rPr>
          </w:pPr>
          <w:hyperlink w:history="1" w:anchor="_Toc57818888">
            <w:r w:rsidRPr="0064602C">
              <w:rPr>
                <w:rStyle w:val="Hyperlink"/>
              </w:rPr>
              <w:t>2.5</w:t>
            </w:r>
            <w:r>
              <w:rPr>
                <w:rFonts w:asciiTheme="minorHAnsi" w:hAnsiTheme="minorHAnsi" w:eastAsiaTheme="minorEastAsia" w:cstheme="minorBidi"/>
                <w:b w:val="0"/>
                <w:i w:val="0"/>
                <w:sz w:val="22"/>
                <w:szCs w:val="22"/>
              </w:rPr>
              <w:tab/>
            </w:r>
            <w:r w:rsidRPr="0064602C">
              <w:rPr>
                <w:rStyle w:val="Hyperlink"/>
              </w:rPr>
              <w:t>COVID-19 and immigration detention</w:t>
            </w:r>
            <w:r>
              <w:rPr>
                <w:webHidden/>
              </w:rPr>
              <w:tab/>
            </w:r>
            <w:r>
              <w:rPr>
                <w:webHidden/>
              </w:rPr>
              <w:fldChar w:fldCharType="begin"/>
            </w:r>
            <w:r>
              <w:rPr>
                <w:webHidden/>
              </w:rPr>
              <w:instrText xml:space="preserve"> PAGEREF _Toc57818888 \h </w:instrText>
            </w:r>
            <w:r>
              <w:rPr>
                <w:webHidden/>
              </w:rPr>
            </w:r>
            <w:r>
              <w:rPr>
                <w:webHidden/>
              </w:rPr>
              <w:fldChar w:fldCharType="separate"/>
            </w:r>
            <w:r w:rsidR="00157AA0">
              <w:rPr>
                <w:webHidden/>
              </w:rPr>
              <w:t>12</w:t>
            </w:r>
            <w:r>
              <w:rPr>
                <w:webHidden/>
              </w:rPr>
              <w:fldChar w:fldCharType="end"/>
            </w:r>
          </w:hyperlink>
        </w:p>
        <w:p w:rsidR="009836D5" w:rsidRDefault="009836D5" w14:paraId="03396087" w14:textId="16585F1B">
          <w:pPr>
            <w:pStyle w:val="TOC2"/>
            <w:rPr>
              <w:rFonts w:asciiTheme="minorHAnsi" w:hAnsiTheme="minorHAnsi" w:eastAsiaTheme="minorEastAsia" w:cstheme="minorBidi"/>
              <w:b w:val="0"/>
              <w:i w:val="0"/>
              <w:sz w:val="22"/>
              <w:szCs w:val="22"/>
            </w:rPr>
          </w:pPr>
          <w:hyperlink w:history="1" w:anchor="_Toc57818889">
            <w:r w:rsidRPr="0064602C">
              <w:rPr>
                <w:rStyle w:val="Hyperlink"/>
              </w:rPr>
              <w:t>2.6</w:t>
            </w:r>
            <w:r>
              <w:rPr>
                <w:rFonts w:asciiTheme="minorHAnsi" w:hAnsiTheme="minorHAnsi" w:eastAsiaTheme="minorEastAsia" w:cstheme="minorBidi"/>
                <w:b w:val="0"/>
                <w:i w:val="0"/>
                <w:sz w:val="22"/>
                <w:szCs w:val="22"/>
              </w:rPr>
              <w:tab/>
            </w:r>
            <w:r w:rsidRPr="0064602C">
              <w:rPr>
                <w:rStyle w:val="Hyperlink"/>
              </w:rPr>
              <w:t>Refugees and asylum seekers subject to third country processing</w:t>
            </w:r>
            <w:r>
              <w:rPr>
                <w:webHidden/>
              </w:rPr>
              <w:tab/>
            </w:r>
            <w:r>
              <w:rPr>
                <w:webHidden/>
              </w:rPr>
              <w:fldChar w:fldCharType="begin"/>
            </w:r>
            <w:r>
              <w:rPr>
                <w:webHidden/>
              </w:rPr>
              <w:instrText xml:space="preserve"> PAGEREF _Toc57818889 \h </w:instrText>
            </w:r>
            <w:r>
              <w:rPr>
                <w:webHidden/>
              </w:rPr>
            </w:r>
            <w:r>
              <w:rPr>
                <w:webHidden/>
              </w:rPr>
              <w:fldChar w:fldCharType="separate"/>
            </w:r>
            <w:r w:rsidR="00157AA0">
              <w:rPr>
                <w:webHidden/>
              </w:rPr>
              <w:t>13</w:t>
            </w:r>
            <w:r>
              <w:rPr>
                <w:webHidden/>
              </w:rPr>
              <w:fldChar w:fldCharType="end"/>
            </w:r>
          </w:hyperlink>
        </w:p>
        <w:p w:rsidR="009836D5" w:rsidRDefault="009836D5" w14:paraId="4B38BD82" w14:textId="16B68013">
          <w:pPr>
            <w:pStyle w:val="TOC2"/>
            <w:rPr>
              <w:rFonts w:asciiTheme="minorHAnsi" w:hAnsiTheme="minorHAnsi" w:eastAsiaTheme="minorEastAsia" w:cstheme="minorBidi"/>
              <w:b w:val="0"/>
              <w:i w:val="0"/>
              <w:sz w:val="22"/>
              <w:szCs w:val="22"/>
            </w:rPr>
          </w:pPr>
          <w:hyperlink w:history="1" w:anchor="_Toc57818890">
            <w:r w:rsidRPr="0064602C">
              <w:rPr>
                <w:rStyle w:val="Hyperlink"/>
              </w:rPr>
              <w:t>2.7</w:t>
            </w:r>
            <w:r>
              <w:rPr>
                <w:rFonts w:asciiTheme="minorHAnsi" w:hAnsiTheme="minorHAnsi" w:eastAsiaTheme="minorEastAsia" w:cstheme="minorBidi"/>
                <w:b w:val="0"/>
                <w:i w:val="0"/>
                <w:sz w:val="22"/>
                <w:szCs w:val="22"/>
              </w:rPr>
              <w:tab/>
            </w:r>
            <w:r w:rsidRPr="0064602C">
              <w:rPr>
                <w:rStyle w:val="Hyperlink"/>
              </w:rPr>
              <w:t>Key statistics</w:t>
            </w:r>
            <w:r>
              <w:rPr>
                <w:webHidden/>
              </w:rPr>
              <w:tab/>
            </w:r>
            <w:r>
              <w:rPr>
                <w:webHidden/>
              </w:rPr>
              <w:fldChar w:fldCharType="begin"/>
            </w:r>
            <w:r>
              <w:rPr>
                <w:webHidden/>
              </w:rPr>
              <w:instrText xml:space="preserve"> PAGEREF _Toc57818890 \h </w:instrText>
            </w:r>
            <w:r>
              <w:rPr>
                <w:webHidden/>
              </w:rPr>
            </w:r>
            <w:r>
              <w:rPr>
                <w:webHidden/>
              </w:rPr>
              <w:fldChar w:fldCharType="separate"/>
            </w:r>
            <w:r w:rsidR="00157AA0">
              <w:rPr>
                <w:webHidden/>
              </w:rPr>
              <w:t>15</w:t>
            </w:r>
            <w:r>
              <w:rPr>
                <w:webHidden/>
              </w:rPr>
              <w:fldChar w:fldCharType="end"/>
            </w:r>
          </w:hyperlink>
        </w:p>
        <w:p w:rsidR="009836D5" w:rsidRDefault="009836D5" w14:paraId="5ACB1359" w14:textId="518A28F1">
          <w:pPr>
            <w:pStyle w:val="TOC2"/>
            <w:rPr>
              <w:rFonts w:asciiTheme="minorHAnsi" w:hAnsiTheme="minorHAnsi" w:eastAsiaTheme="minorEastAsia" w:cstheme="minorBidi"/>
              <w:b w:val="0"/>
              <w:i w:val="0"/>
              <w:sz w:val="22"/>
              <w:szCs w:val="22"/>
            </w:rPr>
          </w:pPr>
          <w:hyperlink w:history="1" w:anchor="_Toc57818891">
            <w:r w:rsidRPr="0064602C">
              <w:rPr>
                <w:rStyle w:val="Hyperlink"/>
              </w:rPr>
              <w:t>2.8</w:t>
            </w:r>
            <w:r>
              <w:rPr>
                <w:rFonts w:asciiTheme="minorHAnsi" w:hAnsiTheme="minorHAnsi" w:eastAsiaTheme="minorEastAsia" w:cstheme="minorBidi"/>
                <w:b w:val="0"/>
                <w:i w:val="0"/>
                <w:sz w:val="22"/>
                <w:szCs w:val="22"/>
              </w:rPr>
              <w:tab/>
            </w:r>
            <w:r w:rsidRPr="0064602C">
              <w:rPr>
                <w:rStyle w:val="Hyperlink"/>
              </w:rPr>
              <w:t>Facility information</w:t>
            </w:r>
            <w:r>
              <w:rPr>
                <w:webHidden/>
              </w:rPr>
              <w:tab/>
            </w:r>
            <w:r>
              <w:rPr>
                <w:webHidden/>
              </w:rPr>
              <w:fldChar w:fldCharType="begin"/>
            </w:r>
            <w:r>
              <w:rPr>
                <w:webHidden/>
              </w:rPr>
              <w:instrText xml:space="preserve"> PAGEREF _Toc57818891 \h </w:instrText>
            </w:r>
            <w:r>
              <w:rPr>
                <w:webHidden/>
              </w:rPr>
            </w:r>
            <w:r>
              <w:rPr>
                <w:webHidden/>
              </w:rPr>
              <w:fldChar w:fldCharType="separate"/>
            </w:r>
            <w:r w:rsidR="00157AA0">
              <w:rPr>
                <w:webHidden/>
              </w:rPr>
              <w:t>19</w:t>
            </w:r>
            <w:r>
              <w:rPr>
                <w:webHidden/>
              </w:rPr>
              <w:fldChar w:fldCharType="end"/>
            </w:r>
          </w:hyperlink>
        </w:p>
        <w:p w:rsidR="009836D5" w:rsidRDefault="009836D5" w14:paraId="3BB2161F" w14:textId="1FCFD723">
          <w:pPr>
            <w:pStyle w:val="TOC3"/>
            <w:rPr>
              <w:rFonts w:asciiTheme="minorHAnsi" w:hAnsiTheme="minorHAnsi" w:eastAsiaTheme="minorEastAsia" w:cstheme="minorBidi"/>
              <w:i w:val="0"/>
              <w:sz w:val="22"/>
              <w:szCs w:val="22"/>
            </w:rPr>
          </w:pPr>
          <w:hyperlink w:history="1" w:anchor="_Toc57818892">
            <w:r w:rsidRPr="0064602C">
              <w:rPr>
                <w:rStyle w:val="Hyperlink"/>
              </w:rPr>
              <w:t>(a)</w:t>
            </w:r>
            <w:r>
              <w:rPr>
                <w:rFonts w:asciiTheme="minorHAnsi" w:hAnsiTheme="minorHAnsi" w:eastAsiaTheme="minorEastAsia" w:cstheme="minorBidi"/>
                <w:i w:val="0"/>
                <w:sz w:val="22"/>
                <w:szCs w:val="22"/>
              </w:rPr>
              <w:tab/>
            </w:r>
            <w:r w:rsidRPr="0064602C">
              <w:rPr>
                <w:rStyle w:val="Hyperlink"/>
              </w:rPr>
              <w:t>Summary of inspections</w:t>
            </w:r>
            <w:r>
              <w:rPr>
                <w:webHidden/>
              </w:rPr>
              <w:tab/>
            </w:r>
            <w:r>
              <w:rPr>
                <w:webHidden/>
              </w:rPr>
              <w:fldChar w:fldCharType="begin"/>
            </w:r>
            <w:r>
              <w:rPr>
                <w:webHidden/>
              </w:rPr>
              <w:instrText xml:space="preserve"> PAGEREF _Toc57818892 \h </w:instrText>
            </w:r>
            <w:r>
              <w:rPr>
                <w:webHidden/>
              </w:rPr>
            </w:r>
            <w:r>
              <w:rPr>
                <w:webHidden/>
              </w:rPr>
              <w:fldChar w:fldCharType="separate"/>
            </w:r>
            <w:r w:rsidR="00157AA0">
              <w:rPr>
                <w:webHidden/>
              </w:rPr>
              <w:t>19</w:t>
            </w:r>
            <w:r>
              <w:rPr>
                <w:webHidden/>
              </w:rPr>
              <w:fldChar w:fldCharType="end"/>
            </w:r>
          </w:hyperlink>
        </w:p>
        <w:p w:rsidR="009836D5" w:rsidRDefault="009836D5" w14:paraId="3A078678" w14:textId="7255811B">
          <w:pPr>
            <w:pStyle w:val="TOC3"/>
            <w:rPr>
              <w:rFonts w:asciiTheme="minorHAnsi" w:hAnsiTheme="minorHAnsi" w:eastAsiaTheme="minorEastAsia" w:cstheme="minorBidi"/>
              <w:i w:val="0"/>
              <w:sz w:val="22"/>
              <w:szCs w:val="22"/>
            </w:rPr>
          </w:pPr>
          <w:hyperlink w:history="1" w:anchor="_Toc57818893">
            <w:r w:rsidRPr="0064602C">
              <w:rPr>
                <w:rStyle w:val="Hyperlink"/>
              </w:rPr>
              <w:t>(b)</w:t>
            </w:r>
            <w:r>
              <w:rPr>
                <w:rFonts w:asciiTheme="minorHAnsi" w:hAnsiTheme="minorHAnsi" w:eastAsiaTheme="minorEastAsia" w:cstheme="minorBidi"/>
                <w:i w:val="0"/>
                <w:sz w:val="22"/>
                <w:szCs w:val="22"/>
              </w:rPr>
              <w:tab/>
            </w:r>
            <w:r w:rsidRPr="0064602C">
              <w:rPr>
                <w:rStyle w:val="Hyperlink"/>
              </w:rPr>
              <w:t>Perth Immigration Detention Centre</w:t>
            </w:r>
            <w:r>
              <w:rPr>
                <w:webHidden/>
              </w:rPr>
              <w:tab/>
            </w:r>
            <w:r>
              <w:rPr>
                <w:webHidden/>
              </w:rPr>
              <w:fldChar w:fldCharType="begin"/>
            </w:r>
            <w:r>
              <w:rPr>
                <w:webHidden/>
              </w:rPr>
              <w:instrText xml:space="preserve"> PAGEREF _Toc57818893 \h </w:instrText>
            </w:r>
            <w:r>
              <w:rPr>
                <w:webHidden/>
              </w:rPr>
            </w:r>
            <w:r>
              <w:rPr>
                <w:webHidden/>
              </w:rPr>
              <w:fldChar w:fldCharType="separate"/>
            </w:r>
            <w:r w:rsidR="00157AA0">
              <w:rPr>
                <w:webHidden/>
              </w:rPr>
              <w:t>21</w:t>
            </w:r>
            <w:r>
              <w:rPr>
                <w:webHidden/>
              </w:rPr>
              <w:fldChar w:fldCharType="end"/>
            </w:r>
          </w:hyperlink>
        </w:p>
        <w:p w:rsidR="009836D5" w:rsidRDefault="009836D5" w14:paraId="4DBE6FF3" w14:textId="183899F3">
          <w:pPr>
            <w:pStyle w:val="TOC3"/>
            <w:rPr>
              <w:rFonts w:asciiTheme="minorHAnsi" w:hAnsiTheme="minorHAnsi" w:eastAsiaTheme="minorEastAsia" w:cstheme="minorBidi"/>
              <w:i w:val="0"/>
              <w:sz w:val="22"/>
              <w:szCs w:val="22"/>
            </w:rPr>
          </w:pPr>
          <w:hyperlink w:history="1" w:anchor="_Toc57818894">
            <w:r w:rsidRPr="0064602C">
              <w:rPr>
                <w:rStyle w:val="Hyperlink"/>
              </w:rPr>
              <w:t>(c)</w:t>
            </w:r>
            <w:r>
              <w:rPr>
                <w:rFonts w:asciiTheme="minorHAnsi" w:hAnsiTheme="minorHAnsi" w:eastAsiaTheme="minorEastAsia" w:cstheme="minorBidi"/>
                <w:i w:val="0"/>
                <w:sz w:val="22"/>
                <w:szCs w:val="22"/>
              </w:rPr>
              <w:tab/>
            </w:r>
            <w:r w:rsidRPr="0064602C">
              <w:rPr>
                <w:rStyle w:val="Hyperlink"/>
              </w:rPr>
              <w:t>Yongah Hill Immigration Detention Centre</w:t>
            </w:r>
            <w:r>
              <w:rPr>
                <w:webHidden/>
              </w:rPr>
              <w:tab/>
            </w:r>
            <w:r>
              <w:rPr>
                <w:webHidden/>
              </w:rPr>
              <w:fldChar w:fldCharType="begin"/>
            </w:r>
            <w:r>
              <w:rPr>
                <w:webHidden/>
              </w:rPr>
              <w:instrText xml:space="preserve"> PAGEREF _Toc57818894 \h </w:instrText>
            </w:r>
            <w:r>
              <w:rPr>
                <w:webHidden/>
              </w:rPr>
            </w:r>
            <w:r>
              <w:rPr>
                <w:webHidden/>
              </w:rPr>
              <w:fldChar w:fldCharType="separate"/>
            </w:r>
            <w:r w:rsidR="00157AA0">
              <w:rPr>
                <w:webHidden/>
              </w:rPr>
              <w:t>21</w:t>
            </w:r>
            <w:r>
              <w:rPr>
                <w:webHidden/>
              </w:rPr>
              <w:fldChar w:fldCharType="end"/>
            </w:r>
          </w:hyperlink>
        </w:p>
        <w:p w:rsidR="009836D5" w:rsidRDefault="009836D5" w14:paraId="1DD9ACA0" w14:textId="3B74FF1F">
          <w:pPr>
            <w:pStyle w:val="TOC3"/>
            <w:rPr>
              <w:rFonts w:asciiTheme="minorHAnsi" w:hAnsiTheme="minorHAnsi" w:eastAsiaTheme="minorEastAsia" w:cstheme="minorBidi"/>
              <w:i w:val="0"/>
              <w:sz w:val="22"/>
              <w:szCs w:val="22"/>
            </w:rPr>
          </w:pPr>
          <w:hyperlink w:history="1" w:anchor="_Toc57818895">
            <w:r w:rsidRPr="0064602C">
              <w:rPr>
                <w:rStyle w:val="Hyperlink"/>
              </w:rPr>
              <w:t>(d)</w:t>
            </w:r>
            <w:r>
              <w:rPr>
                <w:rFonts w:asciiTheme="minorHAnsi" w:hAnsiTheme="minorHAnsi" w:eastAsiaTheme="minorEastAsia" w:cstheme="minorBidi"/>
                <w:i w:val="0"/>
                <w:sz w:val="22"/>
                <w:szCs w:val="22"/>
              </w:rPr>
              <w:tab/>
            </w:r>
            <w:r w:rsidRPr="0064602C">
              <w:rPr>
                <w:rStyle w:val="Hyperlink"/>
              </w:rPr>
              <w:t>Adelaide Immigration Transit Accommodation</w:t>
            </w:r>
            <w:r>
              <w:rPr>
                <w:webHidden/>
              </w:rPr>
              <w:tab/>
            </w:r>
            <w:r>
              <w:rPr>
                <w:webHidden/>
              </w:rPr>
              <w:fldChar w:fldCharType="begin"/>
            </w:r>
            <w:r>
              <w:rPr>
                <w:webHidden/>
              </w:rPr>
              <w:instrText xml:space="preserve"> PAGEREF _Toc57818895 \h </w:instrText>
            </w:r>
            <w:r>
              <w:rPr>
                <w:webHidden/>
              </w:rPr>
            </w:r>
            <w:r>
              <w:rPr>
                <w:webHidden/>
              </w:rPr>
              <w:fldChar w:fldCharType="separate"/>
            </w:r>
            <w:r w:rsidR="00157AA0">
              <w:rPr>
                <w:webHidden/>
              </w:rPr>
              <w:t>22</w:t>
            </w:r>
            <w:r>
              <w:rPr>
                <w:webHidden/>
              </w:rPr>
              <w:fldChar w:fldCharType="end"/>
            </w:r>
          </w:hyperlink>
        </w:p>
        <w:p w:rsidR="009836D5" w:rsidRDefault="009836D5" w14:paraId="42C02674" w14:textId="58317EF4">
          <w:pPr>
            <w:pStyle w:val="TOC3"/>
            <w:rPr>
              <w:rFonts w:asciiTheme="minorHAnsi" w:hAnsiTheme="minorHAnsi" w:eastAsiaTheme="minorEastAsia" w:cstheme="minorBidi"/>
              <w:i w:val="0"/>
              <w:sz w:val="22"/>
              <w:szCs w:val="22"/>
            </w:rPr>
          </w:pPr>
          <w:hyperlink w:history="1" w:anchor="_Toc57818896">
            <w:r w:rsidRPr="0064602C">
              <w:rPr>
                <w:rStyle w:val="Hyperlink"/>
              </w:rPr>
              <w:t>(e)</w:t>
            </w:r>
            <w:r>
              <w:rPr>
                <w:rFonts w:asciiTheme="minorHAnsi" w:hAnsiTheme="minorHAnsi" w:eastAsiaTheme="minorEastAsia" w:cstheme="minorBidi"/>
                <w:i w:val="0"/>
                <w:sz w:val="22"/>
                <w:szCs w:val="22"/>
              </w:rPr>
              <w:tab/>
            </w:r>
            <w:r w:rsidRPr="0064602C">
              <w:rPr>
                <w:rStyle w:val="Hyperlink"/>
              </w:rPr>
              <w:t>Melbourne Immigration Transit Accommodation</w:t>
            </w:r>
            <w:r>
              <w:rPr>
                <w:webHidden/>
              </w:rPr>
              <w:tab/>
            </w:r>
            <w:r>
              <w:rPr>
                <w:webHidden/>
              </w:rPr>
              <w:fldChar w:fldCharType="begin"/>
            </w:r>
            <w:r>
              <w:rPr>
                <w:webHidden/>
              </w:rPr>
              <w:instrText xml:space="preserve"> PAGEREF _Toc57818896 \h </w:instrText>
            </w:r>
            <w:r>
              <w:rPr>
                <w:webHidden/>
              </w:rPr>
            </w:r>
            <w:r>
              <w:rPr>
                <w:webHidden/>
              </w:rPr>
              <w:fldChar w:fldCharType="separate"/>
            </w:r>
            <w:r w:rsidR="00157AA0">
              <w:rPr>
                <w:webHidden/>
              </w:rPr>
              <w:t>22</w:t>
            </w:r>
            <w:r>
              <w:rPr>
                <w:webHidden/>
              </w:rPr>
              <w:fldChar w:fldCharType="end"/>
            </w:r>
          </w:hyperlink>
        </w:p>
        <w:p w:rsidR="009836D5" w:rsidRDefault="009836D5" w14:paraId="6090100C" w14:textId="1F76B06A">
          <w:pPr>
            <w:pStyle w:val="TOC3"/>
            <w:rPr>
              <w:rFonts w:asciiTheme="minorHAnsi" w:hAnsiTheme="minorHAnsi" w:eastAsiaTheme="minorEastAsia" w:cstheme="minorBidi"/>
              <w:i w:val="0"/>
              <w:sz w:val="22"/>
              <w:szCs w:val="22"/>
            </w:rPr>
          </w:pPr>
          <w:hyperlink w:history="1" w:anchor="_Toc57818897">
            <w:r w:rsidRPr="0064602C">
              <w:rPr>
                <w:rStyle w:val="Hyperlink"/>
              </w:rPr>
              <w:t>(f)</w:t>
            </w:r>
            <w:r>
              <w:rPr>
                <w:rFonts w:asciiTheme="minorHAnsi" w:hAnsiTheme="minorHAnsi" w:eastAsiaTheme="minorEastAsia" w:cstheme="minorBidi"/>
                <w:i w:val="0"/>
                <w:sz w:val="22"/>
                <w:szCs w:val="22"/>
              </w:rPr>
              <w:tab/>
            </w:r>
            <w:r w:rsidRPr="0064602C">
              <w:rPr>
                <w:rStyle w:val="Hyperlink"/>
              </w:rPr>
              <w:t>Villawood Immigration Detention Centre</w:t>
            </w:r>
            <w:r>
              <w:rPr>
                <w:webHidden/>
              </w:rPr>
              <w:tab/>
            </w:r>
            <w:r>
              <w:rPr>
                <w:webHidden/>
              </w:rPr>
              <w:fldChar w:fldCharType="begin"/>
            </w:r>
            <w:r>
              <w:rPr>
                <w:webHidden/>
              </w:rPr>
              <w:instrText xml:space="preserve"> PAGEREF _Toc57818897 \h </w:instrText>
            </w:r>
            <w:r>
              <w:rPr>
                <w:webHidden/>
              </w:rPr>
            </w:r>
            <w:r>
              <w:rPr>
                <w:webHidden/>
              </w:rPr>
              <w:fldChar w:fldCharType="separate"/>
            </w:r>
            <w:r w:rsidR="00157AA0">
              <w:rPr>
                <w:webHidden/>
              </w:rPr>
              <w:t>23</w:t>
            </w:r>
            <w:r>
              <w:rPr>
                <w:webHidden/>
              </w:rPr>
              <w:fldChar w:fldCharType="end"/>
            </w:r>
          </w:hyperlink>
        </w:p>
        <w:p w:rsidR="009836D5" w:rsidRDefault="009836D5" w14:paraId="11C48962" w14:textId="597387F5">
          <w:pPr>
            <w:pStyle w:val="TOC3"/>
            <w:rPr>
              <w:rFonts w:asciiTheme="minorHAnsi" w:hAnsiTheme="minorHAnsi" w:eastAsiaTheme="minorEastAsia" w:cstheme="minorBidi"/>
              <w:i w:val="0"/>
              <w:sz w:val="22"/>
              <w:szCs w:val="22"/>
            </w:rPr>
          </w:pPr>
          <w:hyperlink w:history="1" w:anchor="_Toc57818898">
            <w:r w:rsidRPr="0064602C">
              <w:rPr>
                <w:rStyle w:val="Hyperlink"/>
              </w:rPr>
              <w:t>(g)</w:t>
            </w:r>
            <w:r>
              <w:rPr>
                <w:rFonts w:asciiTheme="minorHAnsi" w:hAnsiTheme="minorHAnsi" w:eastAsiaTheme="minorEastAsia" w:cstheme="minorBidi"/>
                <w:i w:val="0"/>
                <w:sz w:val="22"/>
                <w:szCs w:val="22"/>
              </w:rPr>
              <w:tab/>
            </w:r>
            <w:r w:rsidRPr="0064602C">
              <w:rPr>
                <w:rStyle w:val="Hyperlink"/>
              </w:rPr>
              <w:t>Brisbane Immigration Transit Accommodation</w:t>
            </w:r>
            <w:r>
              <w:rPr>
                <w:webHidden/>
              </w:rPr>
              <w:tab/>
            </w:r>
            <w:r>
              <w:rPr>
                <w:webHidden/>
              </w:rPr>
              <w:fldChar w:fldCharType="begin"/>
            </w:r>
            <w:r>
              <w:rPr>
                <w:webHidden/>
              </w:rPr>
              <w:instrText xml:space="preserve"> PAGEREF _Toc57818898 \h </w:instrText>
            </w:r>
            <w:r>
              <w:rPr>
                <w:webHidden/>
              </w:rPr>
            </w:r>
            <w:r>
              <w:rPr>
                <w:webHidden/>
              </w:rPr>
              <w:fldChar w:fldCharType="separate"/>
            </w:r>
            <w:r w:rsidR="00157AA0">
              <w:rPr>
                <w:webHidden/>
              </w:rPr>
              <w:t>23</w:t>
            </w:r>
            <w:r>
              <w:rPr>
                <w:webHidden/>
              </w:rPr>
              <w:fldChar w:fldCharType="end"/>
            </w:r>
          </w:hyperlink>
        </w:p>
        <w:p w:rsidR="009836D5" w:rsidRDefault="009836D5" w14:paraId="3BD73318" w14:textId="161408F9">
          <w:pPr>
            <w:pStyle w:val="TOC3"/>
            <w:rPr>
              <w:rFonts w:asciiTheme="minorHAnsi" w:hAnsiTheme="minorHAnsi" w:eastAsiaTheme="minorEastAsia" w:cstheme="minorBidi"/>
              <w:i w:val="0"/>
              <w:sz w:val="22"/>
              <w:szCs w:val="22"/>
            </w:rPr>
          </w:pPr>
          <w:hyperlink w:history="1" w:anchor="_Toc57818899">
            <w:r w:rsidRPr="0064602C">
              <w:rPr>
                <w:rStyle w:val="Hyperlink"/>
              </w:rPr>
              <w:t>(h)</w:t>
            </w:r>
            <w:r>
              <w:rPr>
                <w:rFonts w:asciiTheme="minorHAnsi" w:hAnsiTheme="minorHAnsi" w:eastAsiaTheme="minorEastAsia" w:cstheme="minorBidi"/>
                <w:i w:val="0"/>
                <w:sz w:val="22"/>
                <w:szCs w:val="22"/>
              </w:rPr>
              <w:tab/>
            </w:r>
            <w:r w:rsidRPr="0064602C">
              <w:rPr>
                <w:rStyle w:val="Hyperlink"/>
              </w:rPr>
              <w:t>Alternative places of detention</w:t>
            </w:r>
            <w:r>
              <w:rPr>
                <w:webHidden/>
              </w:rPr>
              <w:tab/>
            </w:r>
            <w:r>
              <w:rPr>
                <w:webHidden/>
              </w:rPr>
              <w:fldChar w:fldCharType="begin"/>
            </w:r>
            <w:r>
              <w:rPr>
                <w:webHidden/>
              </w:rPr>
              <w:instrText xml:space="preserve"> PAGEREF _Toc57818899 \h </w:instrText>
            </w:r>
            <w:r>
              <w:rPr>
                <w:webHidden/>
              </w:rPr>
            </w:r>
            <w:r>
              <w:rPr>
                <w:webHidden/>
              </w:rPr>
              <w:fldChar w:fldCharType="separate"/>
            </w:r>
            <w:r w:rsidR="00157AA0">
              <w:rPr>
                <w:webHidden/>
              </w:rPr>
              <w:t>24</w:t>
            </w:r>
            <w:r>
              <w:rPr>
                <w:webHidden/>
              </w:rPr>
              <w:fldChar w:fldCharType="end"/>
            </w:r>
          </w:hyperlink>
        </w:p>
        <w:p w:rsidR="009836D5" w:rsidRDefault="009836D5" w14:paraId="49CFE5ED" w14:textId="0150376A">
          <w:pPr>
            <w:pStyle w:val="TOC1"/>
            <w:rPr>
              <w:rFonts w:asciiTheme="minorHAnsi" w:hAnsiTheme="minorHAnsi" w:eastAsiaTheme="minorEastAsia" w:cstheme="minorBidi"/>
              <w:b w:val="0"/>
              <w:sz w:val="22"/>
              <w:szCs w:val="22"/>
            </w:rPr>
          </w:pPr>
          <w:hyperlink w:history="1" w:anchor="_Toc57818900">
            <w:r w:rsidRPr="0064602C">
              <w:rPr>
                <w:rStyle w:val="Hyperlink"/>
              </w:rPr>
              <w:t>3</w:t>
            </w:r>
            <w:r>
              <w:rPr>
                <w:rFonts w:asciiTheme="minorHAnsi" w:hAnsiTheme="minorHAnsi" w:eastAsiaTheme="minorEastAsia" w:cstheme="minorBidi"/>
                <w:b w:val="0"/>
                <w:sz w:val="22"/>
                <w:szCs w:val="22"/>
              </w:rPr>
              <w:tab/>
            </w:r>
            <w:r w:rsidRPr="0064602C">
              <w:rPr>
                <w:rStyle w:val="Hyperlink"/>
              </w:rPr>
              <w:t>Key observations and concerns</w:t>
            </w:r>
            <w:r>
              <w:rPr>
                <w:webHidden/>
              </w:rPr>
              <w:tab/>
            </w:r>
            <w:r>
              <w:rPr>
                <w:webHidden/>
              </w:rPr>
              <w:fldChar w:fldCharType="begin"/>
            </w:r>
            <w:r>
              <w:rPr>
                <w:webHidden/>
              </w:rPr>
              <w:instrText xml:space="preserve"> PAGEREF _Toc57818900 \h </w:instrText>
            </w:r>
            <w:r>
              <w:rPr>
                <w:webHidden/>
              </w:rPr>
            </w:r>
            <w:r>
              <w:rPr>
                <w:webHidden/>
              </w:rPr>
              <w:fldChar w:fldCharType="separate"/>
            </w:r>
            <w:r w:rsidR="00157AA0">
              <w:rPr>
                <w:webHidden/>
              </w:rPr>
              <w:t>26</w:t>
            </w:r>
            <w:r>
              <w:rPr>
                <w:webHidden/>
              </w:rPr>
              <w:fldChar w:fldCharType="end"/>
            </w:r>
          </w:hyperlink>
        </w:p>
        <w:p w:rsidR="009836D5" w:rsidRDefault="009836D5" w14:paraId="47B49681" w14:textId="7A09FF15">
          <w:pPr>
            <w:pStyle w:val="TOC2"/>
            <w:rPr>
              <w:rFonts w:asciiTheme="minorHAnsi" w:hAnsiTheme="minorHAnsi" w:eastAsiaTheme="minorEastAsia" w:cstheme="minorBidi"/>
              <w:b w:val="0"/>
              <w:i w:val="0"/>
              <w:sz w:val="22"/>
              <w:szCs w:val="22"/>
            </w:rPr>
          </w:pPr>
          <w:hyperlink w:history="1" w:anchor="_Toc57818901">
            <w:r w:rsidRPr="0064602C">
              <w:rPr>
                <w:rStyle w:val="Hyperlink"/>
              </w:rPr>
              <w:t>3.1</w:t>
            </w:r>
            <w:r>
              <w:rPr>
                <w:rFonts w:asciiTheme="minorHAnsi" w:hAnsiTheme="minorHAnsi" w:eastAsiaTheme="minorEastAsia" w:cstheme="minorBidi"/>
                <w:b w:val="0"/>
                <w:i w:val="0"/>
                <w:sz w:val="22"/>
                <w:szCs w:val="22"/>
              </w:rPr>
              <w:tab/>
            </w:r>
            <w:r w:rsidRPr="0064602C">
              <w:rPr>
                <w:rStyle w:val="Hyperlink"/>
              </w:rPr>
              <w:t>Children</w:t>
            </w:r>
            <w:r>
              <w:rPr>
                <w:webHidden/>
              </w:rPr>
              <w:tab/>
            </w:r>
            <w:r>
              <w:rPr>
                <w:webHidden/>
              </w:rPr>
              <w:fldChar w:fldCharType="begin"/>
            </w:r>
            <w:r>
              <w:rPr>
                <w:webHidden/>
              </w:rPr>
              <w:instrText xml:space="preserve"> PAGEREF _Toc57818901 \h </w:instrText>
            </w:r>
            <w:r>
              <w:rPr>
                <w:webHidden/>
              </w:rPr>
            </w:r>
            <w:r>
              <w:rPr>
                <w:webHidden/>
              </w:rPr>
              <w:fldChar w:fldCharType="separate"/>
            </w:r>
            <w:r w:rsidR="00157AA0">
              <w:rPr>
                <w:webHidden/>
              </w:rPr>
              <w:t>26</w:t>
            </w:r>
            <w:r>
              <w:rPr>
                <w:webHidden/>
              </w:rPr>
              <w:fldChar w:fldCharType="end"/>
            </w:r>
          </w:hyperlink>
        </w:p>
        <w:p w:rsidR="009836D5" w:rsidRDefault="009836D5" w14:paraId="75FEB1CB" w14:textId="4856F421">
          <w:pPr>
            <w:pStyle w:val="TOC3"/>
            <w:rPr>
              <w:rFonts w:asciiTheme="minorHAnsi" w:hAnsiTheme="minorHAnsi" w:eastAsiaTheme="minorEastAsia" w:cstheme="minorBidi"/>
              <w:i w:val="0"/>
              <w:sz w:val="22"/>
              <w:szCs w:val="22"/>
            </w:rPr>
          </w:pPr>
          <w:hyperlink w:history="1" w:anchor="_Toc57818902">
            <w:r w:rsidRPr="0064602C">
              <w:rPr>
                <w:rStyle w:val="Hyperlink"/>
              </w:rPr>
              <w:t>(a)</w:t>
            </w:r>
            <w:r>
              <w:rPr>
                <w:rFonts w:asciiTheme="minorHAnsi" w:hAnsiTheme="minorHAnsi" w:eastAsiaTheme="minorEastAsia" w:cstheme="minorBidi"/>
                <w:i w:val="0"/>
                <w:sz w:val="22"/>
                <w:szCs w:val="22"/>
              </w:rPr>
              <w:tab/>
            </w:r>
            <w:r w:rsidRPr="0064602C">
              <w:rPr>
                <w:rStyle w:val="Hyperlink"/>
              </w:rPr>
              <w:t>Two young children at BRP</w:t>
            </w:r>
            <w:r>
              <w:rPr>
                <w:webHidden/>
              </w:rPr>
              <w:tab/>
            </w:r>
            <w:r>
              <w:rPr>
                <w:webHidden/>
              </w:rPr>
              <w:fldChar w:fldCharType="begin"/>
            </w:r>
            <w:r>
              <w:rPr>
                <w:webHidden/>
              </w:rPr>
              <w:instrText xml:space="preserve"> PAGEREF _Toc57818902 \h </w:instrText>
            </w:r>
            <w:r>
              <w:rPr>
                <w:webHidden/>
              </w:rPr>
            </w:r>
            <w:r>
              <w:rPr>
                <w:webHidden/>
              </w:rPr>
              <w:fldChar w:fldCharType="separate"/>
            </w:r>
            <w:r w:rsidR="00157AA0">
              <w:rPr>
                <w:webHidden/>
              </w:rPr>
              <w:t>27</w:t>
            </w:r>
            <w:r>
              <w:rPr>
                <w:webHidden/>
              </w:rPr>
              <w:fldChar w:fldCharType="end"/>
            </w:r>
          </w:hyperlink>
        </w:p>
        <w:p w:rsidR="009836D5" w:rsidRDefault="009836D5" w14:paraId="46F7BE45" w14:textId="1D128201">
          <w:pPr>
            <w:pStyle w:val="TOC3"/>
            <w:rPr>
              <w:rFonts w:asciiTheme="minorHAnsi" w:hAnsiTheme="minorHAnsi" w:eastAsiaTheme="minorEastAsia" w:cstheme="minorBidi"/>
              <w:i w:val="0"/>
              <w:sz w:val="22"/>
              <w:szCs w:val="22"/>
            </w:rPr>
          </w:pPr>
          <w:hyperlink w:history="1" w:anchor="_Toc57818903">
            <w:r w:rsidRPr="0064602C">
              <w:rPr>
                <w:rStyle w:val="Hyperlink"/>
              </w:rPr>
              <w:t>(b)</w:t>
            </w:r>
            <w:r>
              <w:rPr>
                <w:rFonts w:asciiTheme="minorHAnsi" w:hAnsiTheme="minorHAnsi" w:eastAsiaTheme="minorEastAsia" w:cstheme="minorBidi"/>
                <w:i w:val="0"/>
                <w:sz w:val="22"/>
                <w:szCs w:val="22"/>
              </w:rPr>
              <w:tab/>
            </w:r>
            <w:r w:rsidRPr="0064602C">
              <w:rPr>
                <w:rStyle w:val="Hyperlink"/>
              </w:rPr>
              <w:t>Definition of child detention</w:t>
            </w:r>
            <w:r>
              <w:rPr>
                <w:webHidden/>
              </w:rPr>
              <w:tab/>
            </w:r>
            <w:r>
              <w:rPr>
                <w:webHidden/>
              </w:rPr>
              <w:fldChar w:fldCharType="begin"/>
            </w:r>
            <w:r>
              <w:rPr>
                <w:webHidden/>
              </w:rPr>
              <w:instrText xml:space="preserve"> PAGEREF _Toc57818903 \h </w:instrText>
            </w:r>
            <w:r>
              <w:rPr>
                <w:webHidden/>
              </w:rPr>
            </w:r>
            <w:r>
              <w:rPr>
                <w:webHidden/>
              </w:rPr>
              <w:fldChar w:fldCharType="separate"/>
            </w:r>
            <w:r w:rsidR="00157AA0">
              <w:rPr>
                <w:webHidden/>
              </w:rPr>
              <w:t>30</w:t>
            </w:r>
            <w:r>
              <w:rPr>
                <w:webHidden/>
              </w:rPr>
              <w:fldChar w:fldCharType="end"/>
            </w:r>
          </w:hyperlink>
        </w:p>
        <w:p w:rsidR="009836D5" w:rsidRDefault="009836D5" w14:paraId="294B2AEB" w14:textId="539E249F">
          <w:pPr>
            <w:pStyle w:val="TOC3"/>
            <w:rPr>
              <w:rFonts w:asciiTheme="minorHAnsi" w:hAnsiTheme="minorHAnsi" w:eastAsiaTheme="minorEastAsia" w:cstheme="minorBidi"/>
              <w:i w:val="0"/>
              <w:sz w:val="22"/>
              <w:szCs w:val="22"/>
            </w:rPr>
          </w:pPr>
          <w:hyperlink w:history="1" w:anchor="_Toc57818904">
            <w:r w:rsidRPr="0064602C">
              <w:rPr>
                <w:rStyle w:val="Hyperlink"/>
              </w:rPr>
              <w:t>(c)</w:t>
            </w:r>
            <w:r>
              <w:rPr>
                <w:rFonts w:asciiTheme="minorHAnsi" w:hAnsiTheme="minorHAnsi" w:eastAsiaTheme="minorEastAsia" w:cstheme="minorBidi"/>
                <w:i w:val="0"/>
                <w:sz w:val="22"/>
                <w:szCs w:val="22"/>
              </w:rPr>
              <w:tab/>
            </w:r>
            <w:r w:rsidRPr="0064602C">
              <w:rPr>
                <w:rStyle w:val="Hyperlink"/>
              </w:rPr>
              <w:t>Unaccompanied 17-year-old at MITA</w:t>
            </w:r>
            <w:r>
              <w:rPr>
                <w:webHidden/>
              </w:rPr>
              <w:tab/>
            </w:r>
            <w:r>
              <w:rPr>
                <w:webHidden/>
              </w:rPr>
              <w:fldChar w:fldCharType="begin"/>
            </w:r>
            <w:r>
              <w:rPr>
                <w:webHidden/>
              </w:rPr>
              <w:instrText xml:space="preserve"> PAGEREF _Toc57818904 \h </w:instrText>
            </w:r>
            <w:r>
              <w:rPr>
                <w:webHidden/>
              </w:rPr>
            </w:r>
            <w:r>
              <w:rPr>
                <w:webHidden/>
              </w:rPr>
              <w:fldChar w:fldCharType="separate"/>
            </w:r>
            <w:r w:rsidR="00157AA0">
              <w:rPr>
                <w:webHidden/>
              </w:rPr>
              <w:t>32</w:t>
            </w:r>
            <w:r>
              <w:rPr>
                <w:webHidden/>
              </w:rPr>
              <w:fldChar w:fldCharType="end"/>
            </w:r>
          </w:hyperlink>
        </w:p>
        <w:p w:rsidR="009836D5" w:rsidRDefault="009836D5" w14:paraId="43BA48A5" w14:textId="2C4209DC">
          <w:pPr>
            <w:pStyle w:val="TOC3"/>
            <w:rPr>
              <w:rFonts w:asciiTheme="minorHAnsi" w:hAnsiTheme="minorHAnsi" w:eastAsiaTheme="minorEastAsia" w:cstheme="minorBidi"/>
              <w:i w:val="0"/>
              <w:sz w:val="22"/>
              <w:szCs w:val="22"/>
            </w:rPr>
          </w:pPr>
          <w:hyperlink w:history="1" w:anchor="_Toc57818905">
            <w:r w:rsidRPr="0064602C">
              <w:rPr>
                <w:rStyle w:val="Hyperlink"/>
              </w:rPr>
              <w:t>(d)</w:t>
            </w:r>
            <w:r>
              <w:rPr>
                <w:rFonts w:asciiTheme="minorHAnsi" w:hAnsiTheme="minorHAnsi" w:eastAsiaTheme="minorEastAsia" w:cstheme="minorBidi"/>
                <w:i w:val="0"/>
                <w:sz w:val="22"/>
                <w:szCs w:val="22"/>
              </w:rPr>
              <w:tab/>
            </w:r>
            <w:r w:rsidRPr="0064602C">
              <w:rPr>
                <w:rStyle w:val="Hyperlink"/>
              </w:rPr>
              <w:t>Children on Christmas Island</w:t>
            </w:r>
            <w:r>
              <w:rPr>
                <w:webHidden/>
              </w:rPr>
              <w:tab/>
            </w:r>
            <w:r>
              <w:rPr>
                <w:webHidden/>
              </w:rPr>
              <w:fldChar w:fldCharType="begin"/>
            </w:r>
            <w:r>
              <w:rPr>
                <w:webHidden/>
              </w:rPr>
              <w:instrText xml:space="preserve"> PAGEREF _Toc57818905 \h </w:instrText>
            </w:r>
            <w:r>
              <w:rPr>
                <w:webHidden/>
              </w:rPr>
            </w:r>
            <w:r>
              <w:rPr>
                <w:webHidden/>
              </w:rPr>
              <w:fldChar w:fldCharType="separate"/>
            </w:r>
            <w:r w:rsidR="00157AA0">
              <w:rPr>
                <w:webHidden/>
              </w:rPr>
              <w:t>35</w:t>
            </w:r>
            <w:r>
              <w:rPr>
                <w:webHidden/>
              </w:rPr>
              <w:fldChar w:fldCharType="end"/>
            </w:r>
          </w:hyperlink>
        </w:p>
        <w:p w:rsidR="009836D5" w:rsidRDefault="009836D5" w14:paraId="5C81C286" w14:textId="7F5E87FE">
          <w:pPr>
            <w:pStyle w:val="TOC2"/>
            <w:rPr>
              <w:rFonts w:asciiTheme="minorHAnsi" w:hAnsiTheme="minorHAnsi" w:eastAsiaTheme="minorEastAsia" w:cstheme="minorBidi"/>
              <w:b w:val="0"/>
              <w:i w:val="0"/>
              <w:sz w:val="22"/>
              <w:szCs w:val="22"/>
            </w:rPr>
          </w:pPr>
          <w:hyperlink w:history="1" w:anchor="_Toc57818906">
            <w:r w:rsidRPr="0064602C">
              <w:rPr>
                <w:rStyle w:val="Hyperlink"/>
              </w:rPr>
              <w:t>3.2</w:t>
            </w:r>
            <w:r>
              <w:rPr>
                <w:rFonts w:asciiTheme="minorHAnsi" w:hAnsiTheme="minorHAnsi" w:eastAsiaTheme="minorEastAsia" w:cstheme="minorBidi"/>
                <w:b w:val="0"/>
                <w:i w:val="0"/>
                <w:sz w:val="22"/>
                <w:szCs w:val="22"/>
              </w:rPr>
              <w:tab/>
            </w:r>
            <w:r w:rsidRPr="0064602C">
              <w:rPr>
                <w:rStyle w:val="Hyperlink"/>
              </w:rPr>
              <w:t>Health care</w:t>
            </w:r>
            <w:r>
              <w:rPr>
                <w:webHidden/>
              </w:rPr>
              <w:tab/>
            </w:r>
            <w:r>
              <w:rPr>
                <w:webHidden/>
              </w:rPr>
              <w:fldChar w:fldCharType="begin"/>
            </w:r>
            <w:r>
              <w:rPr>
                <w:webHidden/>
              </w:rPr>
              <w:instrText xml:space="preserve"> PAGEREF _Toc57818906 \h </w:instrText>
            </w:r>
            <w:r>
              <w:rPr>
                <w:webHidden/>
              </w:rPr>
            </w:r>
            <w:r>
              <w:rPr>
                <w:webHidden/>
              </w:rPr>
              <w:fldChar w:fldCharType="separate"/>
            </w:r>
            <w:r w:rsidR="00157AA0">
              <w:rPr>
                <w:webHidden/>
              </w:rPr>
              <w:t>36</w:t>
            </w:r>
            <w:r>
              <w:rPr>
                <w:webHidden/>
              </w:rPr>
              <w:fldChar w:fldCharType="end"/>
            </w:r>
          </w:hyperlink>
        </w:p>
        <w:p w:rsidR="009836D5" w:rsidRDefault="009836D5" w14:paraId="79106DB0" w14:textId="126B060A">
          <w:pPr>
            <w:pStyle w:val="TOC3"/>
            <w:rPr>
              <w:rFonts w:asciiTheme="minorHAnsi" w:hAnsiTheme="minorHAnsi" w:eastAsiaTheme="minorEastAsia" w:cstheme="minorBidi"/>
              <w:i w:val="0"/>
              <w:sz w:val="22"/>
              <w:szCs w:val="22"/>
            </w:rPr>
          </w:pPr>
          <w:hyperlink w:history="1" w:anchor="_Toc57818907">
            <w:r w:rsidRPr="0064602C">
              <w:rPr>
                <w:rStyle w:val="Hyperlink"/>
              </w:rPr>
              <w:t>(a)</w:t>
            </w:r>
            <w:r>
              <w:rPr>
                <w:rFonts w:asciiTheme="minorHAnsi" w:hAnsiTheme="minorHAnsi" w:eastAsiaTheme="minorEastAsia" w:cstheme="minorBidi"/>
                <w:i w:val="0"/>
                <w:sz w:val="22"/>
                <w:szCs w:val="22"/>
              </w:rPr>
              <w:tab/>
            </w:r>
            <w:r w:rsidRPr="0064602C">
              <w:rPr>
                <w:rStyle w:val="Hyperlink"/>
              </w:rPr>
              <w:t>IHMS health services</w:t>
            </w:r>
            <w:r>
              <w:rPr>
                <w:webHidden/>
              </w:rPr>
              <w:tab/>
            </w:r>
            <w:r>
              <w:rPr>
                <w:webHidden/>
              </w:rPr>
              <w:fldChar w:fldCharType="begin"/>
            </w:r>
            <w:r>
              <w:rPr>
                <w:webHidden/>
              </w:rPr>
              <w:instrText xml:space="preserve"> PAGEREF _Toc57818907 \h </w:instrText>
            </w:r>
            <w:r>
              <w:rPr>
                <w:webHidden/>
              </w:rPr>
            </w:r>
            <w:r>
              <w:rPr>
                <w:webHidden/>
              </w:rPr>
              <w:fldChar w:fldCharType="separate"/>
            </w:r>
            <w:r w:rsidR="00157AA0">
              <w:rPr>
                <w:webHidden/>
              </w:rPr>
              <w:t>36</w:t>
            </w:r>
            <w:r>
              <w:rPr>
                <w:webHidden/>
              </w:rPr>
              <w:fldChar w:fldCharType="end"/>
            </w:r>
          </w:hyperlink>
        </w:p>
        <w:p w:rsidR="009836D5" w:rsidRDefault="009836D5" w14:paraId="064CDF12" w14:textId="7F975173">
          <w:pPr>
            <w:pStyle w:val="TOC3"/>
            <w:rPr>
              <w:rFonts w:asciiTheme="minorHAnsi" w:hAnsiTheme="minorHAnsi" w:eastAsiaTheme="minorEastAsia" w:cstheme="minorBidi"/>
              <w:i w:val="0"/>
              <w:sz w:val="22"/>
              <w:szCs w:val="22"/>
            </w:rPr>
          </w:pPr>
          <w:hyperlink w:history="1" w:anchor="_Toc57818908">
            <w:r w:rsidRPr="0064602C">
              <w:rPr>
                <w:rStyle w:val="Hyperlink"/>
              </w:rPr>
              <w:t>(b)</w:t>
            </w:r>
            <w:r>
              <w:rPr>
                <w:rFonts w:asciiTheme="minorHAnsi" w:hAnsiTheme="minorHAnsi" w:eastAsiaTheme="minorEastAsia" w:cstheme="minorBidi"/>
                <w:i w:val="0"/>
                <w:sz w:val="22"/>
                <w:szCs w:val="22"/>
              </w:rPr>
              <w:tab/>
            </w:r>
            <w:r w:rsidRPr="0064602C">
              <w:rPr>
                <w:rStyle w:val="Hyperlink"/>
              </w:rPr>
              <w:t>Access to specialist health care</w:t>
            </w:r>
            <w:r>
              <w:rPr>
                <w:webHidden/>
              </w:rPr>
              <w:tab/>
            </w:r>
            <w:r>
              <w:rPr>
                <w:webHidden/>
              </w:rPr>
              <w:fldChar w:fldCharType="begin"/>
            </w:r>
            <w:r>
              <w:rPr>
                <w:webHidden/>
              </w:rPr>
              <w:instrText xml:space="preserve"> PAGEREF _Toc57818908 \h </w:instrText>
            </w:r>
            <w:r>
              <w:rPr>
                <w:webHidden/>
              </w:rPr>
            </w:r>
            <w:r>
              <w:rPr>
                <w:webHidden/>
              </w:rPr>
              <w:fldChar w:fldCharType="separate"/>
            </w:r>
            <w:r w:rsidR="00157AA0">
              <w:rPr>
                <w:webHidden/>
              </w:rPr>
              <w:t>39</w:t>
            </w:r>
            <w:r>
              <w:rPr>
                <w:webHidden/>
              </w:rPr>
              <w:fldChar w:fldCharType="end"/>
            </w:r>
          </w:hyperlink>
        </w:p>
        <w:p w:rsidR="009836D5" w:rsidRDefault="009836D5" w14:paraId="4E1658D4" w14:textId="46B94947">
          <w:pPr>
            <w:pStyle w:val="TOC3"/>
            <w:rPr>
              <w:rFonts w:asciiTheme="minorHAnsi" w:hAnsiTheme="minorHAnsi" w:eastAsiaTheme="minorEastAsia" w:cstheme="minorBidi"/>
              <w:i w:val="0"/>
              <w:sz w:val="22"/>
              <w:szCs w:val="22"/>
            </w:rPr>
          </w:pPr>
          <w:hyperlink w:history="1" w:anchor="_Toc57818909">
            <w:r w:rsidRPr="0064602C">
              <w:rPr>
                <w:rStyle w:val="Hyperlink"/>
              </w:rPr>
              <w:t>(c)</w:t>
            </w:r>
            <w:r>
              <w:rPr>
                <w:rFonts w:asciiTheme="minorHAnsi" w:hAnsiTheme="minorHAnsi" w:eastAsiaTheme="minorEastAsia" w:cstheme="minorBidi"/>
                <w:i w:val="0"/>
                <w:sz w:val="22"/>
                <w:szCs w:val="22"/>
              </w:rPr>
              <w:tab/>
            </w:r>
            <w:r w:rsidRPr="0064602C">
              <w:rPr>
                <w:rStyle w:val="Hyperlink"/>
              </w:rPr>
              <w:t>Medical transferees from Nauru and PNG</w:t>
            </w:r>
            <w:r>
              <w:rPr>
                <w:webHidden/>
              </w:rPr>
              <w:tab/>
            </w:r>
            <w:r>
              <w:rPr>
                <w:webHidden/>
              </w:rPr>
              <w:fldChar w:fldCharType="begin"/>
            </w:r>
            <w:r>
              <w:rPr>
                <w:webHidden/>
              </w:rPr>
              <w:instrText xml:space="preserve"> PAGEREF _Toc57818909 \h </w:instrText>
            </w:r>
            <w:r>
              <w:rPr>
                <w:webHidden/>
              </w:rPr>
            </w:r>
            <w:r>
              <w:rPr>
                <w:webHidden/>
              </w:rPr>
              <w:fldChar w:fldCharType="separate"/>
            </w:r>
            <w:r w:rsidR="00157AA0">
              <w:rPr>
                <w:webHidden/>
              </w:rPr>
              <w:t>41</w:t>
            </w:r>
            <w:r>
              <w:rPr>
                <w:webHidden/>
              </w:rPr>
              <w:fldChar w:fldCharType="end"/>
            </w:r>
          </w:hyperlink>
        </w:p>
        <w:p w:rsidR="009836D5" w:rsidRDefault="009836D5" w14:paraId="4A5AAC0F" w14:textId="36F165AA">
          <w:pPr>
            <w:pStyle w:val="TOC3"/>
            <w:rPr>
              <w:rFonts w:asciiTheme="minorHAnsi" w:hAnsiTheme="minorHAnsi" w:eastAsiaTheme="minorEastAsia" w:cstheme="minorBidi"/>
              <w:i w:val="0"/>
              <w:sz w:val="22"/>
              <w:szCs w:val="22"/>
            </w:rPr>
          </w:pPr>
          <w:hyperlink w:history="1" w:anchor="_Toc57818910">
            <w:r w:rsidRPr="0064602C">
              <w:rPr>
                <w:rStyle w:val="Hyperlink"/>
              </w:rPr>
              <w:t>(d)</w:t>
            </w:r>
            <w:r>
              <w:rPr>
                <w:rFonts w:asciiTheme="minorHAnsi" w:hAnsiTheme="minorHAnsi" w:eastAsiaTheme="minorEastAsia" w:cstheme="minorBidi"/>
                <w:i w:val="0"/>
                <w:sz w:val="22"/>
                <w:szCs w:val="22"/>
              </w:rPr>
              <w:tab/>
            </w:r>
            <w:r w:rsidRPr="0064602C">
              <w:rPr>
                <w:rStyle w:val="Hyperlink"/>
              </w:rPr>
              <w:t>Dental care</w:t>
            </w:r>
            <w:r>
              <w:rPr>
                <w:webHidden/>
              </w:rPr>
              <w:tab/>
            </w:r>
            <w:r>
              <w:rPr>
                <w:webHidden/>
              </w:rPr>
              <w:fldChar w:fldCharType="begin"/>
            </w:r>
            <w:r>
              <w:rPr>
                <w:webHidden/>
              </w:rPr>
              <w:instrText xml:space="preserve"> PAGEREF _Toc57818910 \h </w:instrText>
            </w:r>
            <w:r>
              <w:rPr>
                <w:webHidden/>
              </w:rPr>
            </w:r>
            <w:r>
              <w:rPr>
                <w:webHidden/>
              </w:rPr>
              <w:fldChar w:fldCharType="separate"/>
            </w:r>
            <w:r w:rsidR="00157AA0">
              <w:rPr>
                <w:webHidden/>
              </w:rPr>
              <w:t>43</w:t>
            </w:r>
            <w:r>
              <w:rPr>
                <w:webHidden/>
              </w:rPr>
              <w:fldChar w:fldCharType="end"/>
            </w:r>
          </w:hyperlink>
        </w:p>
        <w:p w:rsidR="009836D5" w:rsidRDefault="009836D5" w14:paraId="13879CA2" w14:textId="5DD47AC1">
          <w:pPr>
            <w:pStyle w:val="TOC3"/>
            <w:rPr>
              <w:rFonts w:asciiTheme="minorHAnsi" w:hAnsiTheme="minorHAnsi" w:eastAsiaTheme="minorEastAsia" w:cstheme="minorBidi"/>
              <w:i w:val="0"/>
              <w:sz w:val="22"/>
              <w:szCs w:val="22"/>
            </w:rPr>
          </w:pPr>
          <w:hyperlink w:history="1" w:anchor="_Toc57818911">
            <w:r w:rsidRPr="0064602C">
              <w:rPr>
                <w:rStyle w:val="Hyperlink"/>
              </w:rPr>
              <w:t>(e)</w:t>
            </w:r>
            <w:r>
              <w:rPr>
                <w:rFonts w:asciiTheme="minorHAnsi" w:hAnsiTheme="minorHAnsi" w:eastAsiaTheme="minorEastAsia" w:cstheme="minorBidi"/>
                <w:i w:val="0"/>
                <w:sz w:val="22"/>
                <w:szCs w:val="22"/>
              </w:rPr>
              <w:tab/>
            </w:r>
            <w:r w:rsidRPr="0064602C">
              <w:rPr>
                <w:rStyle w:val="Hyperlink"/>
              </w:rPr>
              <w:t>Drug and alcohol rehabilitation</w:t>
            </w:r>
            <w:r>
              <w:rPr>
                <w:webHidden/>
              </w:rPr>
              <w:tab/>
            </w:r>
            <w:r>
              <w:rPr>
                <w:webHidden/>
              </w:rPr>
              <w:fldChar w:fldCharType="begin"/>
            </w:r>
            <w:r>
              <w:rPr>
                <w:webHidden/>
              </w:rPr>
              <w:instrText xml:space="preserve"> PAGEREF _Toc57818911 \h </w:instrText>
            </w:r>
            <w:r>
              <w:rPr>
                <w:webHidden/>
              </w:rPr>
            </w:r>
            <w:r>
              <w:rPr>
                <w:webHidden/>
              </w:rPr>
              <w:fldChar w:fldCharType="separate"/>
            </w:r>
            <w:r w:rsidR="00157AA0">
              <w:rPr>
                <w:webHidden/>
              </w:rPr>
              <w:t>45</w:t>
            </w:r>
            <w:r>
              <w:rPr>
                <w:webHidden/>
              </w:rPr>
              <w:fldChar w:fldCharType="end"/>
            </w:r>
          </w:hyperlink>
        </w:p>
        <w:p w:rsidR="009836D5" w:rsidRDefault="009836D5" w14:paraId="5490BCE1" w14:textId="3DC3AED4">
          <w:pPr>
            <w:pStyle w:val="TOC3"/>
            <w:rPr>
              <w:rFonts w:asciiTheme="minorHAnsi" w:hAnsiTheme="minorHAnsi" w:eastAsiaTheme="minorEastAsia" w:cstheme="minorBidi"/>
              <w:i w:val="0"/>
              <w:sz w:val="22"/>
              <w:szCs w:val="22"/>
            </w:rPr>
          </w:pPr>
          <w:hyperlink w:history="1" w:anchor="_Toc57818912">
            <w:r w:rsidRPr="0064602C">
              <w:rPr>
                <w:rStyle w:val="Hyperlink"/>
              </w:rPr>
              <w:t>(f)</w:t>
            </w:r>
            <w:r>
              <w:rPr>
                <w:rFonts w:asciiTheme="minorHAnsi" w:hAnsiTheme="minorHAnsi" w:eastAsiaTheme="minorEastAsia" w:cstheme="minorBidi"/>
                <w:i w:val="0"/>
                <w:sz w:val="22"/>
                <w:szCs w:val="22"/>
              </w:rPr>
              <w:tab/>
            </w:r>
            <w:r w:rsidRPr="0064602C">
              <w:rPr>
                <w:rStyle w:val="Hyperlink"/>
              </w:rPr>
              <w:t>Mental health care</w:t>
            </w:r>
            <w:r>
              <w:rPr>
                <w:webHidden/>
              </w:rPr>
              <w:tab/>
            </w:r>
            <w:r>
              <w:rPr>
                <w:webHidden/>
              </w:rPr>
              <w:fldChar w:fldCharType="begin"/>
            </w:r>
            <w:r>
              <w:rPr>
                <w:webHidden/>
              </w:rPr>
              <w:instrText xml:space="preserve"> PAGEREF _Toc57818912 \h </w:instrText>
            </w:r>
            <w:r>
              <w:rPr>
                <w:webHidden/>
              </w:rPr>
            </w:r>
            <w:r>
              <w:rPr>
                <w:webHidden/>
              </w:rPr>
              <w:fldChar w:fldCharType="separate"/>
            </w:r>
            <w:r w:rsidR="00157AA0">
              <w:rPr>
                <w:webHidden/>
              </w:rPr>
              <w:t>47</w:t>
            </w:r>
            <w:r>
              <w:rPr>
                <w:webHidden/>
              </w:rPr>
              <w:fldChar w:fldCharType="end"/>
            </w:r>
          </w:hyperlink>
        </w:p>
        <w:p w:rsidR="009836D5" w:rsidRDefault="009836D5" w14:paraId="4FAAEF42" w14:textId="61B16A13">
          <w:pPr>
            <w:pStyle w:val="TOC3"/>
            <w:rPr>
              <w:rFonts w:asciiTheme="minorHAnsi" w:hAnsiTheme="minorHAnsi" w:eastAsiaTheme="minorEastAsia" w:cstheme="minorBidi"/>
              <w:i w:val="0"/>
              <w:sz w:val="22"/>
              <w:szCs w:val="22"/>
            </w:rPr>
          </w:pPr>
          <w:hyperlink w:history="1" w:anchor="_Toc57818913">
            <w:r w:rsidRPr="0064602C">
              <w:rPr>
                <w:rStyle w:val="Hyperlink"/>
              </w:rPr>
              <w:t>(g)</w:t>
            </w:r>
            <w:r>
              <w:rPr>
                <w:rFonts w:asciiTheme="minorHAnsi" w:hAnsiTheme="minorHAnsi" w:eastAsiaTheme="minorEastAsia" w:cstheme="minorBidi"/>
                <w:i w:val="0"/>
                <w:sz w:val="22"/>
                <w:szCs w:val="22"/>
              </w:rPr>
              <w:tab/>
            </w:r>
            <w:r w:rsidRPr="0064602C">
              <w:rPr>
                <w:rStyle w:val="Hyperlink"/>
              </w:rPr>
              <w:t>Mental health care at BITA</w:t>
            </w:r>
            <w:r>
              <w:rPr>
                <w:webHidden/>
              </w:rPr>
              <w:tab/>
            </w:r>
            <w:r>
              <w:rPr>
                <w:webHidden/>
              </w:rPr>
              <w:fldChar w:fldCharType="begin"/>
            </w:r>
            <w:r>
              <w:rPr>
                <w:webHidden/>
              </w:rPr>
              <w:instrText xml:space="preserve"> PAGEREF _Toc57818913 \h </w:instrText>
            </w:r>
            <w:r>
              <w:rPr>
                <w:webHidden/>
              </w:rPr>
            </w:r>
            <w:r>
              <w:rPr>
                <w:webHidden/>
              </w:rPr>
              <w:fldChar w:fldCharType="separate"/>
            </w:r>
            <w:r w:rsidR="00157AA0">
              <w:rPr>
                <w:webHidden/>
              </w:rPr>
              <w:t>51</w:t>
            </w:r>
            <w:r>
              <w:rPr>
                <w:webHidden/>
              </w:rPr>
              <w:fldChar w:fldCharType="end"/>
            </w:r>
          </w:hyperlink>
        </w:p>
        <w:p w:rsidR="009836D5" w:rsidRDefault="009836D5" w14:paraId="6BA9A9EA" w14:textId="0BDC976C">
          <w:pPr>
            <w:pStyle w:val="TOC3"/>
            <w:rPr>
              <w:rFonts w:asciiTheme="minorHAnsi" w:hAnsiTheme="minorHAnsi" w:eastAsiaTheme="minorEastAsia" w:cstheme="minorBidi"/>
              <w:i w:val="0"/>
              <w:sz w:val="22"/>
              <w:szCs w:val="22"/>
            </w:rPr>
          </w:pPr>
          <w:hyperlink w:history="1" w:anchor="_Toc57818914">
            <w:r w:rsidRPr="0064602C">
              <w:rPr>
                <w:rStyle w:val="Hyperlink"/>
              </w:rPr>
              <w:t>(h)</w:t>
            </w:r>
            <w:r>
              <w:rPr>
                <w:rFonts w:asciiTheme="minorHAnsi" w:hAnsiTheme="minorHAnsi" w:eastAsiaTheme="minorEastAsia" w:cstheme="minorBidi"/>
                <w:i w:val="0"/>
                <w:sz w:val="22"/>
                <w:szCs w:val="22"/>
              </w:rPr>
              <w:tab/>
            </w:r>
            <w:r w:rsidRPr="0064602C">
              <w:rPr>
                <w:rStyle w:val="Hyperlink"/>
              </w:rPr>
              <w:t>Responses to self-harm and suicide</w:t>
            </w:r>
            <w:r>
              <w:rPr>
                <w:webHidden/>
              </w:rPr>
              <w:tab/>
            </w:r>
            <w:r>
              <w:rPr>
                <w:webHidden/>
              </w:rPr>
              <w:fldChar w:fldCharType="begin"/>
            </w:r>
            <w:r>
              <w:rPr>
                <w:webHidden/>
              </w:rPr>
              <w:instrText xml:space="preserve"> PAGEREF _Toc57818914 \h </w:instrText>
            </w:r>
            <w:r>
              <w:rPr>
                <w:webHidden/>
              </w:rPr>
            </w:r>
            <w:r>
              <w:rPr>
                <w:webHidden/>
              </w:rPr>
              <w:fldChar w:fldCharType="separate"/>
            </w:r>
            <w:r w:rsidR="00157AA0">
              <w:rPr>
                <w:webHidden/>
              </w:rPr>
              <w:t>53</w:t>
            </w:r>
            <w:r>
              <w:rPr>
                <w:webHidden/>
              </w:rPr>
              <w:fldChar w:fldCharType="end"/>
            </w:r>
          </w:hyperlink>
        </w:p>
        <w:p w:rsidR="009836D5" w:rsidRDefault="009836D5" w14:paraId="66E86845" w14:textId="10E5D78E">
          <w:pPr>
            <w:pStyle w:val="TOC3"/>
            <w:rPr>
              <w:rFonts w:asciiTheme="minorHAnsi" w:hAnsiTheme="minorHAnsi" w:eastAsiaTheme="minorEastAsia" w:cstheme="minorBidi"/>
              <w:i w:val="0"/>
              <w:sz w:val="22"/>
              <w:szCs w:val="22"/>
            </w:rPr>
          </w:pPr>
          <w:hyperlink w:history="1" w:anchor="_Toc57818915">
            <w:r w:rsidRPr="0064602C">
              <w:rPr>
                <w:rStyle w:val="Hyperlink"/>
              </w:rPr>
              <w:t>(i)</w:t>
            </w:r>
            <w:r>
              <w:rPr>
                <w:rFonts w:asciiTheme="minorHAnsi" w:hAnsiTheme="minorHAnsi" w:eastAsiaTheme="minorEastAsia" w:cstheme="minorBidi"/>
                <w:i w:val="0"/>
                <w:sz w:val="22"/>
                <w:szCs w:val="22"/>
              </w:rPr>
              <w:tab/>
            </w:r>
            <w:r w:rsidRPr="0064602C">
              <w:rPr>
                <w:rStyle w:val="Hyperlink"/>
              </w:rPr>
              <w:t>Continuity of care</w:t>
            </w:r>
            <w:r>
              <w:rPr>
                <w:webHidden/>
              </w:rPr>
              <w:tab/>
            </w:r>
            <w:r>
              <w:rPr>
                <w:webHidden/>
              </w:rPr>
              <w:fldChar w:fldCharType="begin"/>
            </w:r>
            <w:r>
              <w:rPr>
                <w:webHidden/>
              </w:rPr>
              <w:instrText xml:space="preserve"> PAGEREF _Toc57818915 \h </w:instrText>
            </w:r>
            <w:r>
              <w:rPr>
                <w:webHidden/>
              </w:rPr>
            </w:r>
            <w:r>
              <w:rPr>
                <w:webHidden/>
              </w:rPr>
              <w:fldChar w:fldCharType="separate"/>
            </w:r>
            <w:r w:rsidR="00157AA0">
              <w:rPr>
                <w:webHidden/>
              </w:rPr>
              <w:t>56</w:t>
            </w:r>
            <w:r>
              <w:rPr>
                <w:webHidden/>
              </w:rPr>
              <w:fldChar w:fldCharType="end"/>
            </w:r>
          </w:hyperlink>
        </w:p>
        <w:p w:rsidR="009836D5" w:rsidRDefault="009836D5" w14:paraId="7CF51F6A" w14:textId="5E3EFC77">
          <w:pPr>
            <w:pStyle w:val="TOC3"/>
            <w:rPr>
              <w:rFonts w:asciiTheme="minorHAnsi" w:hAnsiTheme="minorHAnsi" w:eastAsiaTheme="minorEastAsia" w:cstheme="minorBidi"/>
              <w:i w:val="0"/>
              <w:sz w:val="22"/>
              <w:szCs w:val="22"/>
            </w:rPr>
          </w:pPr>
          <w:hyperlink w:history="1" w:anchor="_Toc57818916">
            <w:r w:rsidRPr="0064602C">
              <w:rPr>
                <w:rStyle w:val="Hyperlink"/>
              </w:rPr>
              <w:t>(j)</w:t>
            </w:r>
            <w:r>
              <w:rPr>
                <w:rFonts w:asciiTheme="minorHAnsi" w:hAnsiTheme="minorHAnsi" w:eastAsiaTheme="minorEastAsia" w:cstheme="minorBidi"/>
                <w:i w:val="0"/>
                <w:sz w:val="22"/>
                <w:szCs w:val="22"/>
              </w:rPr>
              <w:tab/>
            </w:r>
            <w:r w:rsidRPr="0064602C">
              <w:rPr>
                <w:rStyle w:val="Hyperlink"/>
              </w:rPr>
              <w:t>Privacy and confidentiality</w:t>
            </w:r>
            <w:r>
              <w:rPr>
                <w:webHidden/>
              </w:rPr>
              <w:tab/>
            </w:r>
            <w:r>
              <w:rPr>
                <w:webHidden/>
              </w:rPr>
              <w:fldChar w:fldCharType="begin"/>
            </w:r>
            <w:r>
              <w:rPr>
                <w:webHidden/>
              </w:rPr>
              <w:instrText xml:space="preserve"> PAGEREF _Toc57818916 \h </w:instrText>
            </w:r>
            <w:r>
              <w:rPr>
                <w:webHidden/>
              </w:rPr>
            </w:r>
            <w:r>
              <w:rPr>
                <w:webHidden/>
              </w:rPr>
              <w:fldChar w:fldCharType="separate"/>
            </w:r>
            <w:r w:rsidR="00157AA0">
              <w:rPr>
                <w:webHidden/>
              </w:rPr>
              <w:t>58</w:t>
            </w:r>
            <w:r>
              <w:rPr>
                <w:webHidden/>
              </w:rPr>
              <w:fldChar w:fldCharType="end"/>
            </w:r>
          </w:hyperlink>
        </w:p>
        <w:p w:rsidR="009836D5" w:rsidRDefault="009836D5" w14:paraId="62C32B7A" w14:textId="0B383EF8">
          <w:pPr>
            <w:pStyle w:val="TOC2"/>
            <w:rPr>
              <w:rFonts w:asciiTheme="minorHAnsi" w:hAnsiTheme="minorHAnsi" w:eastAsiaTheme="minorEastAsia" w:cstheme="minorBidi"/>
              <w:b w:val="0"/>
              <w:i w:val="0"/>
              <w:sz w:val="22"/>
              <w:szCs w:val="22"/>
            </w:rPr>
          </w:pPr>
          <w:hyperlink w:history="1" w:anchor="_Toc57818917">
            <w:r w:rsidRPr="0064602C">
              <w:rPr>
                <w:rStyle w:val="Hyperlink"/>
              </w:rPr>
              <w:t>3.3</w:t>
            </w:r>
            <w:r>
              <w:rPr>
                <w:rFonts w:asciiTheme="minorHAnsi" w:hAnsiTheme="minorHAnsi" w:eastAsiaTheme="minorEastAsia" w:cstheme="minorBidi"/>
                <w:b w:val="0"/>
                <w:i w:val="0"/>
                <w:sz w:val="22"/>
                <w:szCs w:val="22"/>
              </w:rPr>
              <w:tab/>
            </w:r>
            <w:r w:rsidRPr="0064602C">
              <w:rPr>
                <w:rStyle w:val="Hyperlink"/>
              </w:rPr>
              <w:t>Physical safety</w:t>
            </w:r>
            <w:r>
              <w:rPr>
                <w:webHidden/>
              </w:rPr>
              <w:tab/>
            </w:r>
            <w:r>
              <w:rPr>
                <w:webHidden/>
              </w:rPr>
              <w:fldChar w:fldCharType="begin"/>
            </w:r>
            <w:r>
              <w:rPr>
                <w:webHidden/>
              </w:rPr>
              <w:instrText xml:space="preserve"> PAGEREF _Toc57818917 \h </w:instrText>
            </w:r>
            <w:r>
              <w:rPr>
                <w:webHidden/>
              </w:rPr>
            </w:r>
            <w:r>
              <w:rPr>
                <w:webHidden/>
              </w:rPr>
              <w:fldChar w:fldCharType="separate"/>
            </w:r>
            <w:r w:rsidR="00157AA0">
              <w:rPr>
                <w:webHidden/>
              </w:rPr>
              <w:t>59</w:t>
            </w:r>
            <w:r>
              <w:rPr>
                <w:webHidden/>
              </w:rPr>
              <w:fldChar w:fldCharType="end"/>
            </w:r>
          </w:hyperlink>
        </w:p>
        <w:p w:rsidR="009836D5" w:rsidRDefault="009836D5" w14:paraId="7467DED4" w14:textId="77A104DE">
          <w:pPr>
            <w:pStyle w:val="TOC2"/>
            <w:rPr>
              <w:rFonts w:asciiTheme="minorHAnsi" w:hAnsiTheme="minorHAnsi" w:eastAsiaTheme="minorEastAsia" w:cstheme="minorBidi"/>
              <w:b w:val="0"/>
              <w:i w:val="0"/>
              <w:sz w:val="22"/>
              <w:szCs w:val="22"/>
            </w:rPr>
          </w:pPr>
          <w:hyperlink w:history="1" w:anchor="_Toc57818918">
            <w:r w:rsidRPr="0064602C">
              <w:rPr>
                <w:rStyle w:val="Hyperlink"/>
              </w:rPr>
              <w:t>3.4</w:t>
            </w:r>
            <w:r>
              <w:rPr>
                <w:rFonts w:asciiTheme="minorHAnsi" w:hAnsiTheme="minorHAnsi" w:eastAsiaTheme="minorEastAsia" w:cstheme="minorBidi"/>
                <w:b w:val="0"/>
                <w:i w:val="0"/>
                <w:sz w:val="22"/>
                <w:szCs w:val="22"/>
              </w:rPr>
              <w:tab/>
            </w:r>
            <w:r w:rsidRPr="0064602C">
              <w:rPr>
                <w:rStyle w:val="Hyperlink"/>
              </w:rPr>
              <w:t>Placements and escort</w:t>
            </w:r>
            <w:r>
              <w:rPr>
                <w:webHidden/>
              </w:rPr>
              <w:tab/>
            </w:r>
            <w:r>
              <w:rPr>
                <w:webHidden/>
              </w:rPr>
              <w:fldChar w:fldCharType="begin"/>
            </w:r>
            <w:r>
              <w:rPr>
                <w:webHidden/>
              </w:rPr>
              <w:instrText xml:space="preserve"> PAGEREF _Toc57818918 \h </w:instrText>
            </w:r>
            <w:r>
              <w:rPr>
                <w:webHidden/>
              </w:rPr>
            </w:r>
            <w:r>
              <w:rPr>
                <w:webHidden/>
              </w:rPr>
              <w:fldChar w:fldCharType="separate"/>
            </w:r>
            <w:r w:rsidR="00157AA0">
              <w:rPr>
                <w:webHidden/>
              </w:rPr>
              <w:t>60</w:t>
            </w:r>
            <w:r>
              <w:rPr>
                <w:webHidden/>
              </w:rPr>
              <w:fldChar w:fldCharType="end"/>
            </w:r>
          </w:hyperlink>
        </w:p>
        <w:p w:rsidR="009836D5" w:rsidRDefault="009836D5" w14:paraId="4FDC605A" w14:textId="1FD972F3">
          <w:pPr>
            <w:pStyle w:val="TOC3"/>
            <w:rPr>
              <w:rFonts w:asciiTheme="minorHAnsi" w:hAnsiTheme="minorHAnsi" w:eastAsiaTheme="minorEastAsia" w:cstheme="minorBidi"/>
              <w:i w:val="0"/>
              <w:sz w:val="22"/>
              <w:szCs w:val="22"/>
            </w:rPr>
          </w:pPr>
          <w:hyperlink w:history="1" w:anchor="_Toc57818919">
            <w:r w:rsidRPr="0064602C">
              <w:rPr>
                <w:rStyle w:val="Hyperlink"/>
              </w:rPr>
              <w:t>(a)</w:t>
            </w:r>
            <w:r>
              <w:rPr>
                <w:rFonts w:asciiTheme="minorHAnsi" w:hAnsiTheme="minorHAnsi" w:eastAsiaTheme="minorEastAsia" w:cstheme="minorBidi"/>
                <w:i w:val="0"/>
                <w:sz w:val="22"/>
                <w:szCs w:val="22"/>
              </w:rPr>
              <w:tab/>
            </w:r>
            <w:r w:rsidRPr="0064602C">
              <w:rPr>
                <w:rStyle w:val="Hyperlink"/>
              </w:rPr>
              <w:t>Placements</w:t>
            </w:r>
            <w:r>
              <w:rPr>
                <w:webHidden/>
              </w:rPr>
              <w:tab/>
            </w:r>
            <w:r>
              <w:rPr>
                <w:webHidden/>
              </w:rPr>
              <w:fldChar w:fldCharType="begin"/>
            </w:r>
            <w:r>
              <w:rPr>
                <w:webHidden/>
              </w:rPr>
              <w:instrText xml:space="preserve"> PAGEREF _Toc57818919 \h </w:instrText>
            </w:r>
            <w:r>
              <w:rPr>
                <w:webHidden/>
              </w:rPr>
            </w:r>
            <w:r>
              <w:rPr>
                <w:webHidden/>
              </w:rPr>
              <w:fldChar w:fldCharType="separate"/>
            </w:r>
            <w:r w:rsidR="00157AA0">
              <w:rPr>
                <w:webHidden/>
              </w:rPr>
              <w:t>60</w:t>
            </w:r>
            <w:r>
              <w:rPr>
                <w:webHidden/>
              </w:rPr>
              <w:fldChar w:fldCharType="end"/>
            </w:r>
          </w:hyperlink>
        </w:p>
        <w:p w:rsidR="009836D5" w:rsidRDefault="009836D5" w14:paraId="546947EB" w14:textId="5FBDC293">
          <w:pPr>
            <w:pStyle w:val="TOC3"/>
            <w:rPr>
              <w:rFonts w:asciiTheme="minorHAnsi" w:hAnsiTheme="minorHAnsi" w:eastAsiaTheme="minorEastAsia" w:cstheme="minorBidi"/>
              <w:i w:val="0"/>
              <w:sz w:val="22"/>
              <w:szCs w:val="22"/>
            </w:rPr>
          </w:pPr>
          <w:hyperlink w:history="1" w:anchor="_Toc57818920">
            <w:r w:rsidRPr="0064602C">
              <w:rPr>
                <w:rStyle w:val="Hyperlink"/>
              </w:rPr>
              <w:t>(b)</w:t>
            </w:r>
            <w:r>
              <w:rPr>
                <w:rFonts w:asciiTheme="minorHAnsi" w:hAnsiTheme="minorHAnsi" w:eastAsiaTheme="minorEastAsia" w:cstheme="minorBidi"/>
                <w:i w:val="0"/>
                <w:sz w:val="22"/>
                <w:szCs w:val="22"/>
              </w:rPr>
              <w:tab/>
            </w:r>
            <w:r w:rsidRPr="0064602C">
              <w:rPr>
                <w:rStyle w:val="Hyperlink"/>
              </w:rPr>
              <w:t>Use of restraints during escort</w:t>
            </w:r>
            <w:r>
              <w:rPr>
                <w:webHidden/>
              </w:rPr>
              <w:tab/>
            </w:r>
            <w:r>
              <w:rPr>
                <w:webHidden/>
              </w:rPr>
              <w:fldChar w:fldCharType="begin"/>
            </w:r>
            <w:r>
              <w:rPr>
                <w:webHidden/>
              </w:rPr>
              <w:instrText xml:space="preserve"> PAGEREF _Toc57818920 \h </w:instrText>
            </w:r>
            <w:r>
              <w:rPr>
                <w:webHidden/>
              </w:rPr>
            </w:r>
            <w:r>
              <w:rPr>
                <w:webHidden/>
              </w:rPr>
              <w:fldChar w:fldCharType="separate"/>
            </w:r>
            <w:r w:rsidR="00157AA0">
              <w:rPr>
                <w:webHidden/>
              </w:rPr>
              <w:t>62</w:t>
            </w:r>
            <w:r>
              <w:rPr>
                <w:webHidden/>
              </w:rPr>
              <w:fldChar w:fldCharType="end"/>
            </w:r>
          </w:hyperlink>
        </w:p>
        <w:p w:rsidR="009836D5" w:rsidRDefault="009836D5" w14:paraId="65F8D970" w14:textId="2B2D73D8">
          <w:pPr>
            <w:pStyle w:val="TOC2"/>
            <w:rPr>
              <w:rFonts w:asciiTheme="minorHAnsi" w:hAnsiTheme="minorHAnsi" w:eastAsiaTheme="minorEastAsia" w:cstheme="minorBidi"/>
              <w:b w:val="0"/>
              <w:i w:val="0"/>
              <w:sz w:val="22"/>
              <w:szCs w:val="22"/>
            </w:rPr>
          </w:pPr>
          <w:hyperlink w:history="1" w:anchor="_Toc57818921">
            <w:r w:rsidRPr="0064602C">
              <w:rPr>
                <w:rStyle w:val="Hyperlink"/>
              </w:rPr>
              <w:t>3.5</w:t>
            </w:r>
            <w:r>
              <w:rPr>
                <w:rFonts w:asciiTheme="minorHAnsi" w:hAnsiTheme="minorHAnsi" w:eastAsiaTheme="minorEastAsia" w:cstheme="minorBidi"/>
                <w:b w:val="0"/>
                <w:i w:val="0"/>
                <w:sz w:val="22"/>
                <w:szCs w:val="22"/>
              </w:rPr>
              <w:tab/>
            </w:r>
            <w:r w:rsidRPr="0064602C">
              <w:rPr>
                <w:rStyle w:val="Hyperlink"/>
              </w:rPr>
              <w:t>Programs and activities</w:t>
            </w:r>
            <w:r>
              <w:rPr>
                <w:webHidden/>
              </w:rPr>
              <w:tab/>
            </w:r>
            <w:r>
              <w:rPr>
                <w:webHidden/>
              </w:rPr>
              <w:fldChar w:fldCharType="begin"/>
            </w:r>
            <w:r>
              <w:rPr>
                <w:webHidden/>
              </w:rPr>
              <w:instrText xml:space="preserve"> PAGEREF _Toc57818921 \h </w:instrText>
            </w:r>
            <w:r>
              <w:rPr>
                <w:webHidden/>
              </w:rPr>
            </w:r>
            <w:r>
              <w:rPr>
                <w:webHidden/>
              </w:rPr>
              <w:fldChar w:fldCharType="separate"/>
            </w:r>
            <w:r w:rsidR="00157AA0">
              <w:rPr>
                <w:webHidden/>
              </w:rPr>
              <w:t>67</w:t>
            </w:r>
            <w:r>
              <w:rPr>
                <w:webHidden/>
              </w:rPr>
              <w:fldChar w:fldCharType="end"/>
            </w:r>
          </w:hyperlink>
        </w:p>
        <w:p w:rsidR="009836D5" w:rsidRDefault="009836D5" w14:paraId="16BA7A14" w14:textId="727D8A98">
          <w:pPr>
            <w:pStyle w:val="TOC2"/>
            <w:rPr>
              <w:rFonts w:asciiTheme="minorHAnsi" w:hAnsiTheme="minorHAnsi" w:eastAsiaTheme="minorEastAsia" w:cstheme="minorBidi"/>
              <w:b w:val="0"/>
              <w:i w:val="0"/>
              <w:sz w:val="22"/>
              <w:szCs w:val="22"/>
            </w:rPr>
          </w:pPr>
          <w:hyperlink w:history="1" w:anchor="_Toc57818922">
            <w:r w:rsidRPr="0064602C">
              <w:rPr>
                <w:rStyle w:val="Hyperlink"/>
              </w:rPr>
              <w:t>3.6</w:t>
            </w:r>
            <w:r>
              <w:rPr>
                <w:rFonts w:asciiTheme="minorHAnsi" w:hAnsiTheme="minorHAnsi" w:eastAsiaTheme="minorEastAsia" w:cstheme="minorBidi"/>
                <w:b w:val="0"/>
                <w:i w:val="0"/>
                <w:sz w:val="22"/>
                <w:szCs w:val="22"/>
              </w:rPr>
              <w:tab/>
            </w:r>
            <w:r w:rsidRPr="0064602C">
              <w:rPr>
                <w:rStyle w:val="Hyperlink"/>
              </w:rPr>
              <w:t>Excursions</w:t>
            </w:r>
            <w:r>
              <w:rPr>
                <w:webHidden/>
              </w:rPr>
              <w:tab/>
            </w:r>
            <w:r>
              <w:rPr>
                <w:webHidden/>
              </w:rPr>
              <w:fldChar w:fldCharType="begin"/>
            </w:r>
            <w:r>
              <w:rPr>
                <w:webHidden/>
              </w:rPr>
              <w:instrText xml:space="preserve"> PAGEREF _Toc57818922 \h </w:instrText>
            </w:r>
            <w:r>
              <w:rPr>
                <w:webHidden/>
              </w:rPr>
            </w:r>
            <w:r>
              <w:rPr>
                <w:webHidden/>
              </w:rPr>
              <w:fldChar w:fldCharType="separate"/>
            </w:r>
            <w:r w:rsidR="00157AA0">
              <w:rPr>
                <w:webHidden/>
              </w:rPr>
              <w:t>72</w:t>
            </w:r>
            <w:r>
              <w:rPr>
                <w:webHidden/>
              </w:rPr>
              <w:fldChar w:fldCharType="end"/>
            </w:r>
          </w:hyperlink>
        </w:p>
        <w:p w:rsidR="009836D5" w:rsidRDefault="009836D5" w14:paraId="0AEA0352" w14:textId="4C53D16F">
          <w:pPr>
            <w:pStyle w:val="TOC2"/>
            <w:rPr>
              <w:rFonts w:asciiTheme="minorHAnsi" w:hAnsiTheme="minorHAnsi" w:eastAsiaTheme="minorEastAsia" w:cstheme="minorBidi"/>
              <w:b w:val="0"/>
              <w:i w:val="0"/>
              <w:sz w:val="22"/>
              <w:szCs w:val="22"/>
            </w:rPr>
          </w:pPr>
          <w:hyperlink w:history="1" w:anchor="_Toc57818923">
            <w:r w:rsidRPr="0064602C">
              <w:rPr>
                <w:rStyle w:val="Hyperlink"/>
              </w:rPr>
              <w:t>3.7</w:t>
            </w:r>
            <w:r>
              <w:rPr>
                <w:rFonts w:asciiTheme="minorHAnsi" w:hAnsiTheme="minorHAnsi" w:eastAsiaTheme="minorEastAsia" w:cstheme="minorBidi"/>
                <w:b w:val="0"/>
                <w:i w:val="0"/>
                <w:sz w:val="22"/>
                <w:szCs w:val="22"/>
              </w:rPr>
              <w:tab/>
            </w:r>
            <w:r w:rsidRPr="0064602C">
              <w:rPr>
                <w:rStyle w:val="Hyperlink"/>
              </w:rPr>
              <w:t>Hotel APODs</w:t>
            </w:r>
            <w:r>
              <w:rPr>
                <w:webHidden/>
              </w:rPr>
              <w:tab/>
            </w:r>
            <w:r>
              <w:rPr>
                <w:webHidden/>
              </w:rPr>
              <w:fldChar w:fldCharType="begin"/>
            </w:r>
            <w:r>
              <w:rPr>
                <w:webHidden/>
              </w:rPr>
              <w:instrText xml:space="preserve"> PAGEREF _Toc57818923 \h </w:instrText>
            </w:r>
            <w:r>
              <w:rPr>
                <w:webHidden/>
              </w:rPr>
            </w:r>
            <w:r>
              <w:rPr>
                <w:webHidden/>
              </w:rPr>
              <w:fldChar w:fldCharType="separate"/>
            </w:r>
            <w:r w:rsidR="00157AA0">
              <w:rPr>
                <w:webHidden/>
              </w:rPr>
              <w:t>74</w:t>
            </w:r>
            <w:r>
              <w:rPr>
                <w:webHidden/>
              </w:rPr>
              <w:fldChar w:fldCharType="end"/>
            </w:r>
          </w:hyperlink>
        </w:p>
        <w:p w:rsidR="009836D5" w:rsidRDefault="009836D5" w14:paraId="4E8E2127" w14:textId="14D15079">
          <w:pPr>
            <w:pStyle w:val="TOC3"/>
            <w:rPr>
              <w:rFonts w:asciiTheme="minorHAnsi" w:hAnsiTheme="minorHAnsi" w:eastAsiaTheme="minorEastAsia" w:cstheme="minorBidi"/>
              <w:i w:val="0"/>
              <w:sz w:val="22"/>
              <w:szCs w:val="22"/>
            </w:rPr>
          </w:pPr>
          <w:hyperlink w:history="1" w:anchor="_Toc57818924">
            <w:r w:rsidRPr="0064602C">
              <w:rPr>
                <w:rStyle w:val="Hyperlink"/>
              </w:rPr>
              <w:t>(a)</w:t>
            </w:r>
            <w:r>
              <w:rPr>
                <w:rFonts w:asciiTheme="minorHAnsi" w:hAnsiTheme="minorHAnsi" w:eastAsiaTheme="minorEastAsia" w:cstheme="minorBidi"/>
                <w:i w:val="0"/>
                <w:sz w:val="22"/>
                <w:szCs w:val="22"/>
              </w:rPr>
              <w:tab/>
            </w:r>
            <w:r w:rsidRPr="0064602C">
              <w:rPr>
                <w:rStyle w:val="Hyperlink"/>
              </w:rPr>
              <w:t>Accommodation</w:t>
            </w:r>
            <w:r>
              <w:rPr>
                <w:webHidden/>
              </w:rPr>
              <w:tab/>
            </w:r>
            <w:r>
              <w:rPr>
                <w:webHidden/>
              </w:rPr>
              <w:fldChar w:fldCharType="begin"/>
            </w:r>
            <w:r>
              <w:rPr>
                <w:webHidden/>
              </w:rPr>
              <w:instrText xml:space="preserve"> PAGEREF _Toc57818924 \h </w:instrText>
            </w:r>
            <w:r>
              <w:rPr>
                <w:webHidden/>
              </w:rPr>
            </w:r>
            <w:r>
              <w:rPr>
                <w:webHidden/>
              </w:rPr>
              <w:fldChar w:fldCharType="separate"/>
            </w:r>
            <w:r w:rsidR="00157AA0">
              <w:rPr>
                <w:webHidden/>
              </w:rPr>
              <w:t>76</w:t>
            </w:r>
            <w:r>
              <w:rPr>
                <w:webHidden/>
              </w:rPr>
              <w:fldChar w:fldCharType="end"/>
            </w:r>
          </w:hyperlink>
        </w:p>
        <w:p w:rsidR="009836D5" w:rsidRDefault="009836D5" w14:paraId="3D9AB022" w14:textId="1C2264CC">
          <w:pPr>
            <w:pStyle w:val="TOC3"/>
            <w:rPr>
              <w:rFonts w:asciiTheme="minorHAnsi" w:hAnsiTheme="minorHAnsi" w:eastAsiaTheme="minorEastAsia" w:cstheme="minorBidi"/>
              <w:i w:val="0"/>
              <w:sz w:val="22"/>
              <w:szCs w:val="22"/>
            </w:rPr>
          </w:pPr>
          <w:hyperlink w:history="1" w:anchor="_Toc57818925">
            <w:r w:rsidRPr="0064602C">
              <w:rPr>
                <w:rStyle w:val="Hyperlink"/>
              </w:rPr>
              <w:t>(b)</w:t>
            </w:r>
            <w:r>
              <w:rPr>
                <w:rFonts w:asciiTheme="minorHAnsi" w:hAnsiTheme="minorHAnsi" w:eastAsiaTheme="minorEastAsia" w:cstheme="minorBidi"/>
                <w:i w:val="0"/>
                <w:sz w:val="22"/>
                <w:szCs w:val="22"/>
              </w:rPr>
              <w:tab/>
            </w:r>
            <w:r w:rsidRPr="0064602C">
              <w:rPr>
                <w:rStyle w:val="Hyperlink"/>
              </w:rPr>
              <w:t>Shared facilities and outdoor space</w:t>
            </w:r>
            <w:r>
              <w:rPr>
                <w:webHidden/>
              </w:rPr>
              <w:tab/>
            </w:r>
            <w:r>
              <w:rPr>
                <w:webHidden/>
              </w:rPr>
              <w:fldChar w:fldCharType="begin"/>
            </w:r>
            <w:r>
              <w:rPr>
                <w:webHidden/>
              </w:rPr>
              <w:instrText xml:space="preserve"> PAGEREF _Toc57818925 \h </w:instrText>
            </w:r>
            <w:r>
              <w:rPr>
                <w:webHidden/>
              </w:rPr>
            </w:r>
            <w:r>
              <w:rPr>
                <w:webHidden/>
              </w:rPr>
              <w:fldChar w:fldCharType="separate"/>
            </w:r>
            <w:r w:rsidR="00157AA0">
              <w:rPr>
                <w:webHidden/>
              </w:rPr>
              <w:t>78</w:t>
            </w:r>
            <w:r>
              <w:rPr>
                <w:webHidden/>
              </w:rPr>
              <w:fldChar w:fldCharType="end"/>
            </w:r>
          </w:hyperlink>
        </w:p>
        <w:p w:rsidR="009836D5" w:rsidRDefault="009836D5" w14:paraId="7263CF75" w14:textId="7E4F7141">
          <w:pPr>
            <w:pStyle w:val="TOC3"/>
            <w:rPr>
              <w:rFonts w:asciiTheme="minorHAnsi" w:hAnsiTheme="minorHAnsi" w:eastAsiaTheme="minorEastAsia" w:cstheme="minorBidi"/>
              <w:i w:val="0"/>
              <w:sz w:val="22"/>
              <w:szCs w:val="22"/>
            </w:rPr>
          </w:pPr>
          <w:hyperlink w:history="1" w:anchor="_Toc57818926">
            <w:r w:rsidRPr="0064602C">
              <w:rPr>
                <w:rStyle w:val="Hyperlink"/>
              </w:rPr>
              <w:t>(c)</w:t>
            </w:r>
            <w:r>
              <w:rPr>
                <w:rFonts w:asciiTheme="minorHAnsi" w:hAnsiTheme="minorHAnsi" w:eastAsiaTheme="minorEastAsia" w:cstheme="minorBidi"/>
                <w:i w:val="0"/>
                <w:sz w:val="22"/>
                <w:szCs w:val="22"/>
              </w:rPr>
              <w:tab/>
            </w:r>
            <w:r w:rsidRPr="0064602C">
              <w:rPr>
                <w:rStyle w:val="Hyperlink"/>
              </w:rPr>
              <w:t>Freedom of movement</w:t>
            </w:r>
            <w:r>
              <w:rPr>
                <w:webHidden/>
              </w:rPr>
              <w:tab/>
            </w:r>
            <w:r>
              <w:rPr>
                <w:webHidden/>
              </w:rPr>
              <w:fldChar w:fldCharType="begin"/>
            </w:r>
            <w:r>
              <w:rPr>
                <w:webHidden/>
              </w:rPr>
              <w:instrText xml:space="preserve"> PAGEREF _Toc57818926 \h </w:instrText>
            </w:r>
            <w:r>
              <w:rPr>
                <w:webHidden/>
              </w:rPr>
            </w:r>
            <w:r>
              <w:rPr>
                <w:webHidden/>
              </w:rPr>
              <w:fldChar w:fldCharType="separate"/>
            </w:r>
            <w:r w:rsidR="00157AA0">
              <w:rPr>
                <w:webHidden/>
              </w:rPr>
              <w:t>85</w:t>
            </w:r>
            <w:r>
              <w:rPr>
                <w:webHidden/>
              </w:rPr>
              <w:fldChar w:fldCharType="end"/>
            </w:r>
          </w:hyperlink>
        </w:p>
        <w:p w:rsidR="009836D5" w:rsidRDefault="009836D5" w14:paraId="7A1AA3CD" w14:textId="7301D46A">
          <w:pPr>
            <w:pStyle w:val="TOC3"/>
            <w:rPr>
              <w:rFonts w:asciiTheme="minorHAnsi" w:hAnsiTheme="minorHAnsi" w:eastAsiaTheme="minorEastAsia" w:cstheme="minorBidi"/>
              <w:i w:val="0"/>
              <w:sz w:val="22"/>
              <w:szCs w:val="22"/>
            </w:rPr>
          </w:pPr>
          <w:hyperlink w:history="1" w:anchor="_Toc57818927">
            <w:r w:rsidRPr="0064602C">
              <w:rPr>
                <w:rStyle w:val="Hyperlink"/>
              </w:rPr>
              <w:t>(d)</w:t>
            </w:r>
            <w:r>
              <w:rPr>
                <w:rFonts w:asciiTheme="minorHAnsi" w:hAnsiTheme="minorHAnsi" w:eastAsiaTheme="minorEastAsia" w:cstheme="minorBidi"/>
                <w:i w:val="0"/>
                <w:sz w:val="22"/>
                <w:szCs w:val="22"/>
              </w:rPr>
              <w:tab/>
            </w:r>
            <w:r w:rsidRPr="0064602C">
              <w:rPr>
                <w:rStyle w:val="Hyperlink"/>
              </w:rPr>
              <w:t>Pat searches</w:t>
            </w:r>
            <w:r>
              <w:rPr>
                <w:webHidden/>
              </w:rPr>
              <w:tab/>
            </w:r>
            <w:r>
              <w:rPr>
                <w:webHidden/>
              </w:rPr>
              <w:fldChar w:fldCharType="begin"/>
            </w:r>
            <w:r>
              <w:rPr>
                <w:webHidden/>
              </w:rPr>
              <w:instrText xml:space="preserve"> PAGEREF _Toc57818927 \h </w:instrText>
            </w:r>
            <w:r>
              <w:rPr>
                <w:webHidden/>
              </w:rPr>
            </w:r>
            <w:r>
              <w:rPr>
                <w:webHidden/>
              </w:rPr>
              <w:fldChar w:fldCharType="separate"/>
            </w:r>
            <w:r w:rsidR="00157AA0">
              <w:rPr>
                <w:webHidden/>
              </w:rPr>
              <w:t>86</w:t>
            </w:r>
            <w:r>
              <w:rPr>
                <w:webHidden/>
              </w:rPr>
              <w:fldChar w:fldCharType="end"/>
            </w:r>
          </w:hyperlink>
        </w:p>
        <w:p w:rsidR="009836D5" w:rsidRDefault="009836D5" w14:paraId="6B0AE9AE" w14:textId="0CCA2C76">
          <w:pPr>
            <w:pStyle w:val="TOC3"/>
            <w:rPr>
              <w:rFonts w:asciiTheme="minorHAnsi" w:hAnsiTheme="minorHAnsi" w:eastAsiaTheme="minorEastAsia" w:cstheme="minorBidi"/>
              <w:i w:val="0"/>
              <w:sz w:val="22"/>
              <w:szCs w:val="22"/>
            </w:rPr>
          </w:pPr>
          <w:hyperlink w:history="1" w:anchor="_Toc57818928">
            <w:r w:rsidRPr="0064602C">
              <w:rPr>
                <w:rStyle w:val="Hyperlink"/>
              </w:rPr>
              <w:t>(e)</w:t>
            </w:r>
            <w:r>
              <w:rPr>
                <w:rFonts w:asciiTheme="minorHAnsi" w:hAnsiTheme="minorHAnsi" w:eastAsiaTheme="minorEastAsia" w:cstheme="minorBidi"/>
                <w:i w:val="0"/>
                <w:sz w:val="22"/>
                <w:szCs w:val="22"/>
              </w:rPr>
              <w:tab/>
            </w:r>
            <w:r w:rsidRPr="0064602C">
              <w:rPr>
                <w:rStyle w:val="Hyperlink"/>
              </w:rPr>
              <w:t>Food</w:t>
            </w:r>
            <w:r>
              <w:rPr>
                <w:webHidden/>
              </w:rPr>
              <w:tab/>
            </w:r>
            <w:r>
              <w:rPr>
                <w:webHidden/>
              </w:rPr>
              <w:fldChar w:fldCharType="begin"/>
            </w:r>
            <w:r>
              <w:rPr>
                <w:webHidden/>
              </w:rPr>
              <w:instrText xml:space="preserve"> PAGEREF _Toc57818928 \h </w:instrText>
            </w:r>
            <w:r>
              <w:rPr>
                <w:webHidden/>
              </w:rPr>
            </w:r>
            <w:r>
              <w:rPr>
                <w:webHidden/>
              </w:rPr>
              <w:fldChar w:fldCharType="separate"/>
            </w:r>
            <w:r w:rsidR="00157AA0">
              <w:rPr>
                <w:webHidden/>
              </w:rPr>
              <w:t>87</w:t>
            </w:r>
            <w:r>
              <w:rPr>
                <w:webHidden/>
              </w:rPr>
              <w:fldChar w:fldCharType="end"/>
            </w:r>
          </w:hyperlink>
        </w:p>
        <w:p w:rsidR="009836D5" w:rsidRDefault="009836D5" w14:paraId="1CB39BF1" w14:textId="19864088">
          <w:pPr>
            <w:pStyle w:val="TOC2"/>
            <w:rPr>
              <w:rFonts w:asciiTheme="minorHAnsi" w:hAnsiTheme="minorHAnsi" w:eastAsiaTheme="minorEastAsia" w:cstheme="minorBidi"/>
              <w:b w:val="0"/>
              <w:i w:val="0"/>
              <w:sz w:val="22"/>
              <w:szCs w:val="22"/>
            </w:rPr>
          </w:pPr>
          <w:hyperlink w:history="1" w:anchor="_Toc57818929">
            <w:r w:rsidRPr="0064602C">
              <w:rPr>
                <w:rStyle w:val="Hyperlink"/>
              </w:rPr>
              <w:t>3.8</w:t>
            </w:r>
            <w:r>
              <w:rPr>
                <w:rFonts w:asciiTheme="minorHAnsi" w:hAnsiTheme="minorHAnsi" w:eastAsiaTheme="minorEastAsia" w:cstheme="minorBidi"/>
                <w:b w:val="0"/>
                <w:i w:val="0"/>
                <w:sz w:val="22"/>
                <w:szCs w:val="22"/>
              </w:rPr>
              <w:tab/>
            </w:r>
            <w:r w:rsidRPr="0064602C">
              <w:rPr>
                <w:rStyle w:val="Hyperlink"/>
              </w:rPr>
              <w:t>Physical conditions of detention</w:t>
            </w:r>
            <w:r>
              <w:rPr>
                <w:webHidden/>
              </w:rPr>
              <w:tab/>
            </w:r>
            <w:r>
              <w:rPr>
                <w:webHidden/>
              </w:rPr>
              <w:fldChar w:fldCharType="begin"/>
            </w:r>
            <w:r>
              <w:rPr>
                <w:webHidden/>
              </w:rPr>
              <w:instrText xml:space="preserve"> PAGEREF _Toc57818929 \h </w:instrText>
            </w:r>
            <w:r>
              <w:rPr>
                <w:webHidden/>
              </w:rPr>
            </w:r>
            <w:r>
              <w:rPr>
                <w:webHidden/>
              </w:rPr>
              <w:fldChar w:fldCharType="separate"/>
            </w:r>
            <w:r w:rsidR="00157AA0">
              <w:rPr>
                <w:webHidden/>
              </w:rPr>
              <w:t>87</w:t>
            </w:r>
            <w:r>
              <w:rPr>
                <w:webHidden/>
              </w:rPr>
              <w:fldChar w:fldCharType="end"/>
            </w:r>
          </w:hyperlink>
        </w:p>
        <w:p w:rsidR="009836D5" w:rsidRDefault="009836D5" w14:paraId="31723D66" w14:textId="47490E79">
          <w:pPr>
            <w:pStyle w:val="TOC3"/>
            <w:rPr>
              <w:rFonts w:asciiTheme="minorHAnsi" w:hAnsiTheme="minorHAnsi" w:eastAsiaTheme="minorEastAsia" w:cstheme="minorBidi"/>
              <w:i w:val="0"/>
              <w:sz w:val="22"/>
              <w:szCs w:val="22"/>
            </w:rPr>
          </w:pPr>
          <w:hyperlink w:history="1" w:anchor="_Toc57818930">
            <w:r w:rsidRPr="0064602C">
              <w:rPr>
                <w:rStyle w:val="Hyperlink"/>
              </w:rPr>
              <w:t>(a)</w:t>
            </w:r>
            <w:r>
              <w:rPr>
                <w:rFonts w:asciiTheme="minorHAnsi" w:hAnsiTheme="minorHAnsi" w:eastAsiaTheme="minorEastAsia" w:cstheme="minorBidi"/>
                <w:i w:val="0"/>
                <w:sz w:val="22"/>
                <w:szCs w:val="22"/>
              </w:rPr>
              <w:tab/>
            </w:r>
            <w:r w:rsidRPr="0064602C">
              <w:rPr>
                <w:rStyle w:val="Hyperlink"/>
              </w:rPr>
              <w:t>Dormitory-style accommodation in low and medium security compounds</w:t>
            </w:r>
            <w:r>
              <w:rPr>
                <w:webHidden/>
              </w:rPr>
              <w:tab/>
            </w:r>
            <w:r>
              <w:rPr>
                <w:webHidden/>
              </w:rPr>
              <w:fldChar w:fldCharType="begin"/>
            </w:r>
            <w:r>
              <w:rPr>
                <w:webHidden/>
              </w:rPr>
              <w:instrText xml:space="preserve"> PAGEREF _Toc57818930 \h </w:instrText>
            </w:r>
            <w:r>
              <w:rPr>
                <w:webHidden/>
              </w:rPr>
            </w:r>
            <w:r>
              <w:rPr>
                <w:webHidden/>
              </w:rPr>
              <w:fldChar w:fldCharType="separate"/>
            </w:r>
            <w:r w:rsidR="00157AA0">
              <w:rPr>
                <w:webHidden/>
              </w:rPr>
              <w:t>87</w:t>
            </w:r>
            <w:r>
              <w:rPr>
                <w:webHidden/>
              </w:rPr>
              <w:fldChar w:fldCharType="end"/>
            </w:r>
          </w:hyperlink>
        </w:p>
        <w:p w:rsidR="009836D5" w:rsidRDefault="009836D5" w14:paraId="06AA4B86" w14:textId="65FC4C53">
          <w:pPr>
            <w:pStyle w:val="TOC3"/>
            <w:rPr>
              <w:rFonts w:asciiTheme="minorHAnsi" w:hAnsiTheme="minorHAnsi" w:eastAsiaTheme="minorEastAsia" w:cstheme="minorBidi"/>
              <w:i w:val="0"/>
              <w:sz w:val="22"/>
              <w:szCs w:val="22"/>
            </w:rPr>
          </w:pPr>
          <w:hyperlink w:history="1" w:anchor="_Toc57818931">
            <w:r w:rsidRPr="0064602C">
              <w:rPr>
                <w:rStyle w:val="Hyperlink"/>
              </w:rPr>
              <w:t>(b)</w:t>
            </w:r>
            <w:r>
              <w:rPr>
                <w:rFonts w:asciiTheme="minorHAnsi" w:hAnsiTheme="minorHAnsi" w:eastAsiaTheme="minorEastAsia" w:cstheme="minorBidi"/>
                <w:i w:val="0"/>
                <w:sz w:val="22"/>
                <w:szCs w:val="22"/>
              </w:rPr>
              <w:tab/>
            </w:r>
            <w:r w:rsidRPr="0064602C">
              <w:rPr>
                <w:rStyle w:val="Hyperlink"/>
              </w:rPr>
              <w:t>High-security compounds</w:t>
            </w:r>
            <w:r>
              <w:rPr>
                <w:webHidden/>
              </w:rPr>
              <w:tab/>
            </w:r>
            <w:r>
              <w:rPr>
                <w:webHidden/>
              </w:rPr>
              <w:fldChar w:fldCharType="begin"/>
            </w:r>
            <w:r>
              <w:rPr>
                <w:webHidden/>
              </w:rPr>
              <w:instrText xml:space="preserve"> PAGEREF _Toc57818931 \h </w:instrText>
            </w:r>
            <w:r>
              <w:rPr>
                <w:webHidden/>
              </w:rPr>
            </w:r>
            <w:r>
              <w:rPr>
                <w:webHidden/>
              </w:rPr>
              <w:fldChar w:fldCharType="separate"/>
            </w:r>
            <w:r w:rsidR="00157AA0">
              <w:rPr>
                <w:webHidden/>
              </w:rPr>
              <w:t>91</w:t>
            </w:r>
            <w:r>
              <w:rPr>
                <w:webHidden/>
              </w:rPr>
              <w:fldChar w:fldCharType="end"/>
            </w:r>
          </w:hyperlink>
        </w:p>
        <w:p w:rsidR="009836D5" w:rsidRDefault="009836D5" w14:paraId="4E200282" w14:textId="446B3965">
          <w:pPr>
            <w:pStyle w:val="TOC3"/>
            <w:rPr>
              <w:rFonts w:asciiTheme="minorHAnsi" w:hAnsiTheme="minorHAnsi" w:eastAsiaTheme="minorEastAsia" w:cstheme="minorBidi"/>
              <w:i w:val="0"/>
              <w:sz w:val="22"/>
              <w:szCs w:val="22"/>
            </w:rPr>
          </w:pPr>
          <w:hyperlink w:history="1" w:anchor="_Toc57818932">
            <w:r w:rsidRPr="0064602C">
              <w:rPr>
                <w:rStyle w:val="Hyperlink"/>
              </w:rPr>
              <w:t>(c)</w:t>
            </w:r>
            <w:r>
              <w:rPr>
                <w:rFonts w:asciiTheme="minorHAnsi" w:hAnsiTheme="minorHAnsi" w:eastAsiaTheme="minorEastAsia" w:cstheme="minorBidi"/>
                <w:i w:val="0"/>
                <w:sz w:val="22"/>
                <w:szCs w:val="22"/>
              </w:rPr>
              <w:tab/>
            </w:r>
            <w:r w:rsidRPr="0064602C">
              <w:rPr>
                <w:rStyle w:val="Hyperlink"/>
              </w:rPr>
              <w:t>Dargo compound</w:t>
            </w:r>
            <w:r>
              <w:rPr>
                <w:webHidden/>
              </w:rPr>
              <w:tab/>
            </w:r>
            <w:r>
              <w:rPr>
                <w:webHidden/>
              </w:rPr>
              <w:fldChar w:fldCharType="begin"/>
            </w:r>
            <w:r>
              <w:rPr>
                <w:webHidden/>
              </w:rPr>
              <w:instrText xml:space="preserve"> PAGEREF _Toc57818932 \h </w:instrText>
            </w:r>
            <w:r>
              <w:rPr>
                <w:webHidden/>
              </w:rPr>
            </w:r>
            <w:r>
              <w:rPr>
                <w:webHidden/>
              </w:rPr>
              <w:fldChar w:fldCharType="separate"/>
            </w:r>
            <w:r w:rsidR="00157AA0">
              <w:rPr>
                <w:webHidden/>
              </w:rPr>
              <w:t>98</w:t>
            </w:r>
            <w:r>
              <w:rPr>
                <w:webHidden/>
              </w:rPr>
              <w:fldChar w:fldCharType="end"/>
            </w:r>
          </w:hyperlink>
        </w:p>
        <w:p w:rsidR="009836D5" w:rsidRDefault="009836D5" w14:paraId="3D0D2339" w14:textId="050993CC">
          <w:pPr>
            <w:pStyle w:val="TOC3"/>
            <w:rPr>
              <w:rFonts w:asciiTheme="minorHAnsi" w:hAnsiTheme="minorHAnsi" w:eastAsiaTheme="minorEastAsia" w:cstheme="minorBidi"/>
              <w:i w:val="0"/>
              <w:sz w:val="22"/>
              <w:szCs w:val="22"/>
            </w:rPr>
          </w:pPr>
          <w:hyperlink w:history="1" w:anchor="_Toc57818933">
            <w:r w:rsidRPr="0064602C">
              <w:rPr>
                <w:rStyle w:val="Hyperlink"/>
              </w:rPr>
              <w:t>(d)</w:t>
            </w:r>
            <w:r>
              <w:rPr>
                <w:rFonts w:asciiTheme="minorHAnsi" w:hAnsiTheme="minorHAnsi" w:eastAsiaTheme="minorEastAsia" w:cstheme="minorBidi"/>
                <w:i w:val="0"/>
                <w:sz w:val="22"/>
                <w:szCs w:val="22"/>
              </w:rPr>
              <w:tab/>
            </w:r>
            <w:r w:rsidRPr="0064602C">
              <w:rPr>
                <w:rStyle w:val="Hyperlink"/>
              </w:rPr>
              <w:t>Closure of Blaxland</w:t>
            </w:r>
            <w:r>
              <w:rPr>
                <w:webHidden/>
              </w:rPr>
              <w:tab/>
            </w:r>
            <w:r>
              <w:rPr>
                <w:webHidden/>
              </w:rPr>
              <w:fldChar w:fldCharType="begin"/>
            </w:r>
            <w:r>
              <w:rPr>
                <w:webHidden/>
              </w:rPr>
              <w:instrText xml:space="preserve"> PAGEREF _Toc57818933 \h </w:instrText>
            </w:r>
            <w:r>
              <w:rPr>
                <w:webHidden/>
              </w:rPr>
            </w:r>
            <w:r>
              <w:rPr>
                <w:webHidden/>
              </w:rPr>
              <w:fldChar w:fldCharType="separate"/>
            </w:r>
            <w:r w:rsidR="00157AA0">
              <w:rPr>
                <w:webHidden/>
              </w:rPr>
              <w:t>100</w:t>
            </w:r>
            <w:r>
              <w:rPr>
                <w:webHidden/>
              </w:rPr>
              <w:fldChar w:fldCharType="end"/>
            </w:r>
          </w:hyperlink>
        </w:p>
        <w:p w:rsidR="009836D5" w:rsidRDefault="009836D5" w14:paraId="3C0D0E0F" w14:textId="17E5B686">
          <w:pPr>
            <w:pStyle w:val="TOC3"/>
            <w:rPr>
              <w:rFonts w:asciiTheme="minorHAnsi" w:hAnsiTheme="minorHAnsi" w:eastAsiaTheme="minorEastAsia" w:cstheme="minorBidi"/>
              <w:i w:val="0"/>
              <w:sz w:val="22"/>
              <w:szCs w:val="22"/>
            </w:rPr>
          </w:pPr>
          <w:hyperlink w:history="1" w:anchor="_Toc57818934">
            <w:r w:rsidRPr="0064602C">
              <w:rPr>
                <w:rStyle w:val="Hyperlink"/>
              </w:rPr>
              <w:t>(e)</w:t>
            </w:r>
            <w:r>
              <w:rPr>
                <w:rFonts w:asciiTheme="minorHAnsi" w:hAnsiTheme="minorHAnsi" w:eastAsiaTheme="minorEastAsia" w:cstheme="minorBidi"/>
                <w:i w:val="0"/>
                <w:sz w:val="22"/>
                <w:szCs w:val="22"/>
              </w:rPr>
              <w:tab/>
            </w:r>
            <w:r w:rsidRPr="0064602C">
              <w:rPr>
                <w:rStyle w:val="Hyperlink"/>
              </w:rPr>
              <w:t>Recreational space and facilities</w:t>
            </w:r>
            <w:r>
              <w:rPr>
                <w:webHidden/>
              </w:rPr>
              <w:tab/>
            </w:r>
            <w:r>
              <w:rPr>
                <w:webHidden/>
              </w:rPr>
              <w:fldChar w:fldCharType="begin"/>
            </w:r>
            <w:r>
              <w:rPr>
                <w:webHidden/>
              </w:rPr>
              <w:instrText xml:space="preserve"> PAGEREF _Toc57818934 \h </w:instrText>
            </w:r>
            <w:r>
              <w:rPr>
                <w:webHidden/>
              </w:rPr>
            </w:r>
            <w:r>
              <w:rPr>
                <w:webHidden/>
              </w:rPr>
              <w:fldChar w:fldCharType="separate"/>
            </w:r>
            <w:r w:rsidR="00157AA0">
              <w:rPr>
                <w:webHidden/>
              </w:rPr>
              <w:t>103</w:t>
            </w:r>
            <w:r>
              <w:rPr>
                <w:webHidden/>
              </w:rPr>
              <w:fldChar w:fldCharType="end"/>
            </w:r>
          </w:hyperlink>
        </w:p>
        <w:p w:rsidR="009836D5" w:rsidRDefault="009836D5" w14:paraId="5BE132CF" w14:textId="77E40405">
          <w:pPr>
            <w:pStyle w:val="TOC3"/>
            <w:rPr>
              <w:rFonts w:asciiTheme="minorHAnsi" w:hAnsiTheme="minorHAnsi" w:eastAsiaTheme="minorEastAsia" w:cstheme="minorBidi"/>
              <w:i w:val="0"/>
              <w:sz w:val="22"/>
              <w:szCs w:val="22"/>
            </w:rPr>
          </w:pPr>
          <w:hyperlink w:history="1" w:anchor="_Toc57818935">
            <w:r w:rsidRPr="0064602C">
              <w:rPr>
                <w:rStyle w:val="Hyperlink"/>
              </w:rPr>
              <w:t>(f)</w:t>
            </w:r>
            <w:r>
              <w:rPr>
                <w:rFonts w:asciiTheme="minorHAnsi" w:hAnsiTheme="minorHAnsi" w:eastAsiaTheme="minorEastAsia" w:cstheme="minorBidi"/>
                <w:i w:val="0"/>
                <w:sz w:val="22"/>
                <w:szCs w:val="22"/>
              </w:rPr>
              <w:tab/>
            </w:r>
            <w:r w:rsidRPr="0064602C">
              <w:rPr>
                <w:rStyle w:val="Hyperlink"/>
              </w:rPr>
              <w:t>High-care accommodation</w:t>
            </w:r>
            <w:r>
              <w:rPr>
                <w:webHidden/>
              </w:rPr>
              <w:tab/>
            </w:r>
            <w:r>
              <w:rPr>
                <w:webHidden/>
              </w:rPr>
              <w:fldChar w:fldCharType="begin"/>
            </w:r>
            <w:r>
              <w:rPr>
                <w:webHidden/>
              </w:rPr>
              <w:instrText xml:space="preserve"> PAGEREF _Toc57818935 \h </w:instrText>
            </w:r>
            <w:r>
              <w:rPr>
                <w:webHidden/>
              </w:rPr>
            </w:r>
            <w:r>
              <w:rPr>
                <w:webHidden/>
              </w:rPr>
              <w:fldChar w:fldCharType="separate"/>
            </w:r>
            <w:r w:rsidR="00157AA0">
              <w:rPr>
                <w:webHidden/>
              </w:rPr>
              <w:t>116</w:t>
            </w:r>
            <w:r>
              <w:rPr>
                <w:webHidden/>
              </w:rPr>
              <w:fldChar w:fldCharType="end"/>
            </w:r>
          </w:hyperlink>
        </w:p>
        <w:p w:rsidR="009836D5" w:rsidRDefault="009836D5" w14:paraId="69671579" w14:textId="6D81E141">
          <w:pPr>
            <w:pStyle w:val="TOC2"/>
            <w:rPr>
              <w:rFonts w:asciiTheme="minorHAnsi" w:hAnsiTheme="minorHAnsi" w:eastAsiaTheme="minorEastAsia" w:cstheme="minorBidi"/>
              <w:b w:val="0"/>
              <w:i w:val="0"/>
              <w:sz w:val="22"/>
              <w:szCs w:val="22"/>
            </w:rPr>
          </w:pPr>
          <w:hyperlink w:history="1" w:anchor="_Toc57818936">
            <w:r w:rsidRPr="0064602C">
              <w:rPr>
                <w:rStyle w:val="Hyperlink"/>
              </w:rPr>
              <w:t>3.9</w:t>
            </w:r>
            <w:r>
              <w:rPr>
                <w:rFonts w:asciiTheme="minorHAnsi" w:hAnsiTheme="minorHAnsi" w:eastAsiaTheme="minorEastAsia" w:cstheme="minorBidi"/>
                <w:b w:val="0"/>
                <w:i w:val="0"/>
                <w:sz w:val="22"/>
                <w:szCs w:val="22"/>
              </w:rPr>
              <w:tab/>
            </w:r>
            <w:r w:rsidRPr="0064602C">
              <w:rPr>
                <w:rStyle w:val="Hyperlink"/>
              </w:rPr>
              <w:t>Communication</w:t>
            </w:r>
            <w:r>
              <w:rPr>
                <w:webHidden/>
              </w:rPr>
              <w:tab/>
            </w:r>
            <w:r>
              <w:rPr>
                <w:webHidden/>
              </w:rPr>
              <w:fldChar w:fldCharType="begin"/>
            </w:r>
            <w:r>
              <w:rPr>
                <w:webHidden/>
              </w:rPr>
              <w:instrText xml:space="preserve"> PAGEREF _Toc57818936 \h </w:instrText>
            </w:r>
            <w:r>
              <w:rPr>
                <w:webHidden/>
              </w:rPr>
            </w:r>
            <w:r>
              <w:rPr>
                <w:webHidden/>
              </w:rPr>
              <w:fldChar w:fldCharType="separate"/>
            </w:r>
            <w:r w:rsidR="00157AA0">
              <w:rPr>
                <w:webHidden/>
              </w:rPr>
              <w:t>121</w:t>
            </w:r>
            <w:r>
              <w:rPr>
                <w:webHidden/>
              </w:rPr>
              <w:fldChar w:fldCharType="end"/>
            </w:r>
          </w:hyperlink>
        </w:p>
        <w:p w:rsidR="009836D5" w:rsidRDefault="009836D5" w14:paraId="32AFC0D6" w14:textId="0E37B0CA">
          <w:pPr>
            <w:pStyle w:val="TOC3"/>
            <w:rPr>
              <w:rFonts w:asciiTheme="minorHAnsi" w:hAnsiTheme="minorHAnsi" w:eastAsiaTheme="minorEastAsia" w:cstheme="minorBidi"/>
              <w:i w:val="0"/>
              <w:sz w:val="22"/>
              <w:szCs w:val="22"/>
            </w:rPr>
          </w:pPr>
          <w:hyperlink w:history="1" w:anchor="_Toc57818937">
            <w:r w:rsidRPr="0064602C">
              <w:rPr>
                <w:rStyle w:val="Hyperlink"/>
              </w:rPr>
              <w:t>(a)</w:t>
            </w:r>
            <w:r>
              <w:rPr>
                <w:rFonts w:asciiTheme="minorHAnsi" w:hAnsiTheme="minorHAnsi" w:eastAsiaTheme="minorEastAsia" w:cstheme="minorBidi"/>
                <w:i w:val="0"/>
                <w:sz w:val="22"/>
                <w:szCs w:val="22"/>
              </w:rPr>
              <w:tab/>
            </w:r>
            <w:r w:rsidRPr="0064602C">
              <w:rPr>
                <w:rStyle w:val="Hyperlink"/>
              </w:rPr>
              <w:t>Mobile phones</w:t>
            </w:r>
            <w:r>
              <w:rPr>
                <w:webHidden/>
              </w:rPr>
              <w:tab/>
            </w:r>
            <w:r>
              <w:rPr>
                <w:webHidden/>
              </w:rPr>
              <w:fldChar w:fldCharType="begin"/>
            </w:r>
            <w:r>
              <w:rPr>
                <w:webHidden/>
              </w:rPr>
              <w:instrText xml:space="preserve"> PAGEREF _Toc57818937 \h </w:instrText>
            </w:r>
            <w:r>
              <w:rPr>
                <w:webHidden/>
              </w:rPr>
            </w:r>
            <w:r>
              <w:rPr>
                <w:webHidden/>
              </w:rPr>
              <w:fldChar w:fldCharType="separate"/>
            </w:r>
            <w:r w:rsidR="00157AA0">
              <w:rPr>
                <w:webHidden/>
              </w:rPr>
              <w:t>121</w:t>
            </w:r>
            <w:r>
              <w:rPr>
                <w:webHidden/>
              </w:rPr>
              <w:fldChar w:fldCharType="end"/>
            </w:r>
          </w:hyperlink>
        </w:p>
        <w:p w:rsidR="009836D5" w:rsidRDefault="009836D5" w14:paraId="1B85B194" w14:textId="7106B44F">
          <w:pPr>
            <w:pStyle w:val="TOC3"/>
            <w:rPr>
              <w:rFonts w:asciiTheme="minorHAnsi" w:hAnsiTheme="minorHAnsi" w:eastAsiaTheme="minorEastAsia" w:cstheme="minorBidi"/>
              <w:i w:val="0"/>
              <w:sz w:val="22"/>
              <w:szCs w:val="22"/>
            </w:rPr>
          </w:pPr>
          <w:hyperlink w:history="1" w:anchor="_Toc57818938">
            <w:r w:rsidRPr="0064602C">
              <w:rPr>
                <w:rStyle w:val="Hyperlink"/>
              </w:rPr>
              <w:t>(b)</w:t>
            </w:r>
            <w:r>
              <w:rPr>
                <w:rFonts w:asciiTheme="minorHAnsi" w:hAnsiTheme="minorHAnsi" w:eastAsiaTheme="minorEastAsia" w:cstheme="minorBidi"/>
                <w:i w:val="0"/>
                <w:sz w:val="22"/>
                <w:szCs w:val="22"/>
              </w:rPr>
              <w:tab/>
            </w:r>
            <w:r w:rsidRPr="0064602C">
              <w:rPr>
                <w:rStyle w:val="Hyperlink"/>
              </w:rPr>
              <w:t>Visits</w:t>
            </w:r>
            <w:r>
              <w:rPr>
                <w:webHidden/>
              </w:rPr>
              <w:tab/>
            </w:r>
            <w:r>
              <w:rPr>
                <w:webHidden/>
              </w:rPr>
              <w:fldChar w:fldCharType="begin"/>
            </w:r>
            <w:r>
              <w:rPr>
                <w:webHidden/>
              </w:rPr>
              <w:instrText xml:space="preserve"> PAGEREF _Toc57818938 \h </w:instrText>
            </w:r>
            <w:r>
              <w:rPr>
                <w:webHidden/>
              </w:rPr>
            </w:r>
            <w:r>
              <w:rPr>
                <w:webHidden/>
              </w:rPr>
              <w:fldChar w:fldCharType="separate"/>
            </w:r>
            <w:r w:rsidR="00157AA0">
              <w:rPr>
                <w:webHidden/>
              </w:rPr>
              <w:t>125</w:t>
            </w:r>
            <w:r>
              <w:rPr>
                <w:webHidden/>
              </w:rPr>
              <w:fldChar w:fldCharType="end"/>
            </w:r>
          </w:hyperlink>
        </w:p>
        <w:p w:rsidR="009836D5" w:rsidRDefault="009836D5" w14:paraId="72FA3A74" w14:textId="1BC813A4">
          <w:pPr>
            <w:pStyle w:val="TOC2"/>
            <w:rPr>
              <w:rFonts w:asciiTheme="minorHAnsi" w:hAnsiTheme="minorHAnsi" w:eastAsiaTheme="minorEastAsia" w:cstheme="minorBidi"/>
              <w:b w:val="0"/>
              <w:i w:val="0"/>
              <w:sz w:val="22"/>
              <w:szCs w:val="22"/>
            </w:rPr>
          </w:pPr>
          <w:hyperlink w:history="1" w:anchor="_Toc57818939">
            <w:r w:rsidRPr="0064602C">
              <w:rPr>
                <w:rStyle w:val="Hyperlink"/>
              </w:rPr>
              <w:t>3.10</w:t>
            </w:r>
            <w:r>
              <w:rPr>
                <w:rFonts w:asciiTheme="minorHAnsi" w:hAnsiTheme="minorHAnsi" w:eastAsiaTheme="minorEastAsia" w:cstheme="minorBidi"/>
                <w:b w:val="0"/>
                <w:i w:val="0"/>
                <w:sz w:val="22"/>
                <w:szCs w:val="22"/>
              </w:rPr>
              <w:tab/>
            </w:r>
            <w:r w:rsidRPr="0064602C">
              <w:rPr>
                <w:rStyle w:val="Hyperlink"/>
              </w:rPr>
              <w:t>Length of detention</w:t>
            </w:r>
            <w:r>
              <w:rPr>
                <w:webHidden/>
              </w:rPr>
              <w:tab/>
            </w:r>
            <w:r>
              <w:rPr>
                <w:webHidden/>
              </w:rPr>
              <w:fldChar w:fldCharType="begin"/>
            </w:r>
            <w:r>
              <w:rPr>
                <w:webHidden/>
              </w:rPr>
              <w:instrText xml:space="preserve"> PAGEREF _Toc57818939 \h </w:instrText>
            </w:r>
            <w:r>
              <w:rPr>
                <w:webHidden/>
              </w:rPr>
            </w:r>
            <w:r>
              <w:rPr>
                <w:webHidden/>
              </w:rPr>
              <w:fldChar w:fldCharType="separate"/>
            </w:r>
            <w:r w:rsidR="00157AA0">
              <w:rPr>
                <w:webHidden/>
              </w:rPr>
              <w:t>133</w:t>
            </w:r>
            <w:r>
              <w:rPr>
                <w:webHidden/>
              </w:rPr>
              <w:fldChar w:fldCharType="end"/>
            </w:r>
          </w:hyperlink>
        </w:p>
        <w:p w:rsidR="009836D5" w:rsidRDefault="009836D5" w14:paraId="04A15D1E" w14:textId="367A9BA4">
          <w:pPr>
            <w:pStyle w:val="TOC2"/>
            <w:rPr>
              <w:rFonts w:asciiTheme="minorHAnsi" w:hAnsiTheme="minorHAnsi" w:eastAsiaTheme="minorEastAsia" w:cstheme="minorBidi"/>
              <w:b w:val="0"/>
              <w:i w:val="0"/>
              <w:sz w:val="22"/>
              <w:szCs w:val="22"/>
            </w:rPr>
          </w:pPr>
          <w:hyperlink w:history="1" w:anchor="_Toc57818940">
            <w:r w:rsidRPr="0064602C">
              <w:rPr>
                <w:rStyle w:val="Hyperlink"/>
                <w:rFonts w:eastAsia="Times New Roman" w:cs="Open Sans"/>
                <w:lang w:val="en-US"/>
              </w:rPr>
              <w:t>3.11</w:t>
            </w:r>
            <w:r>
              <w:rPr>
                <w:rFonts w:asciiTheme="minorHAnsi" w:hAnsiTheme="minorHAnsi" w:eastAsiaTheme="minorEastAsia" w:cstheme="minorBidi"/>
                <w:b w:val="0"/>
                <w:i w:val="0"/>
                <w:sz w:val="22"/>
                <w:szCs w:val="22"/>
              </w:rPr>
              <w:tab/>
            </w:r>
            <w:r w:rsidRPr="0064602C">
              <w:rPr>
                <w:rStyle w:val="Hyperlink"/>
              </w:rPr>
              <w:t>Status resolution</w:t>
            </w:r>
            <w:r>
              <w:rPr>
                <w:webHidden/>
              </w:rPr>
              <w:tab/>
            </w:r>
            <w:r>
              <w:rPr>
                <w:webHidden/>
              </w:rPr>
              <w:fldChar w:fldCharType="begin"/>
            </w:r>
            <w:r>
              <w:rPr>
                <w:webHidden/>
              </w:rPr>
              <w:instrText xml:space="preserve"> PAGEREF _Toc57818940 \h </w:instrText>
            </w:r>
            <w:r>
              <w:rPr>
                <w:webHidden/>
              </w:rPr>
            </w:r>
            <w:r>
              <w:rPr>
                <w:webHidden/>
              </w:rPr>
              <w:fldChar w:fldCharType="separate"/>
            </w:r>
            <w:r w:rsidR="00157AA0">
              <w:rPr>
                <w:webHidden/>
              </w:rPr>
              <w:t>136</w:t>
            </w:r>
            <w:r>
              <w:rPr>
                <w:webHidden/>
              </w:rPr>
              <w:fldChar w:fldCharType="end"/>
            </w:r>
          </w:hyperlink>
        </w:p>
        <w:p w:rsidR="009836D5" w:rsidRDefault="009836D5" w14:paraId="3D7E0DCF" w14:textId="767EFC11">
          <w:pPr>
            <w:pStyle w:val="TOC3"/>
            <w:rPr>
              <w:rFonts w:asciiTheme="minorHAnsi" w:hAnsiTheme="minorHAnsi" w:eastAsiaTheme="minorEastAsia" w:cstheme="minorBidi"/>
              <w:i w:val="0"/>
              <w:sz w:val="22"/>
              <w:szCs w:val="22"/>
            </w:rPr>
          </w:pPr>
          <w:hyperlink w:history="1" w:anchor="_Toc57818941">
            <w:r w:rsidRPr="0064602C">
              <w:rPr>
                <w:rStyle w:val="Hyperlink"/>
              </w:rPr>
              <w:t>(a)</w:t>
            </w:r>
            <w:r>
              <w:rPr>
                <w:rFonts w:asciiTheme="minorHAnsi" w:hAnsiTheme="minorHAnsi" w:eastAsiaTheme="minorEastAsia" w:cstheme="minorBidi"/>
                <w:i w:val="0"/>
                <w:sz w:val="22"/>
                <w:szCs w:val="22"/>
              </w:rPr>
              <w:tab/>
            </w:r>
            <w:r w:rsidRPr="0064602C">
              <w:rPr>
                <w:rStyle w:val="Hyperlink"/>
              </w:rPr>
              <w:t>Contact with status resolution officers</w:t>
            </w:r>
            <w:r>
              <w:rPr>
                <w:webHidden/>
              </w:rPr>
              <w:tab/>
            </w:r>
            <w:r>
              <w:rPr>
                <w:webHidden/>
              </w:rPr>
              <w:fldChar w:fldCharType="begin"/>
            </w:r>
            <w:r>
              <w:rPr>
                <w:webHidden/>
              </w:rPr>
              <w:instrText xml:space="preserve"> PAGEREF _Toc57818941 \h </w:instrText>
            </w:r>
            <w:r>
              <w:rPr>
                <w:webHidden/>
              </w:rPr>
            </w:r>
            <w:r>
              <w:rPr>
                <w:webHidden/>
              </w:rPr>
              <w:fldChar w:fldCharType="separate"/>
            </w:r>
            <w:r w:rsidR="00157AA0">
              <w:rPr>
                <w:webHidden/>
              </w:rPr>
              <w:t>136</w:t>
            </w:r>
            <w:r>
              <w:rPr>
                <w:webHidden/>
              </w:rPr>
              <w:fldChar w:fldCharType="end"/>
            </w:r>
          </w:hyperlink>
        </w:p>
        <w:p w:rsidR="009836D5" w:rsidRDefault="009836D5" w14:paraId="27E483BC" w14:textId="082FE245">
          <w:pPr>
            <w:pStyle w:val="TOC3"/>
            <w:rPr>
              <w:rFonts w:asciiTheme="minorHAnsi" w:hAnsiTheme="minorHAnsi" w:eastAsiaTheme="minorEastAsia" w:cstheme="minorBidi"/>
              <w:i w:val="0"/>
              <w:sz w:val="22"/>
              <w:szCs w:val="22"/>
            </w:rPr>
          </w:pPr>
          <w:hyperlink w:history="1" w:anchor="_Toc57818942">
            <w:r w:rsidRPr="0064602C">
              <w:rPr>
                <w:rStyle w:val="Hyperlink"/>
              </w:rPr>
              <w:t>(b)</w:t>
            </w:r>
            <w:r>
              <w:rPr>
                <w:rFonts w:asciiTheme="minorHAnsi" w:hAnsiTheme="minorHAnsi" w:eastAsiaTheme="minorEastAsia" w:cstheme="minorBidi"/>
                <w:i w:val="0"/>
                <w:sz w:val="22"/>
                <w:szCs w:val="22"/>
              </w:rPr>
              <w:tab/>
            </w:r>
            <w:r w:rsidRPr="0064602C">
              <w:rPr>
                <w:rStyle w:val="Hyperlink"/>
              </w:rPr>
              <w:t>Assistance provided by status resolution officers</w:t>
            </w:r>
            <w:r>
              <w:rPr>
                <w:webHidden/>
              </w:rPr>
              <w:tab/>
            </w:r>
            <w:r>
              <w:rPr>
                <w:webHidden/>
              </w:rPr>
              <w:fldChar w:fldCharType="begin"/>
            </w:r>
            <w:r>
              <w:rPr>
                <w:webHidden/>
              </w:rPr>
              <w:instrText xml:space="preserve"> PAGEREF _Toc57818942 \h </w:instrText>
            </w:r>
            <w:r>
              <w:rPr>
                <w:webHidden/>
              </w:rPr>
            </w:r>
            <w:r>
              <w:rPr>
                <w:webHidden/>
              </w:rPr>
              <w:fldChar w:fldCharType="separate"/>
            </w:r>
            <w:r w:rsidR="00157AA0">
              <w:rPr>
                <w:webHidden/>
              </w:rPr>
              <w:t>140</w:t>
            </w:r>
            <w:r>
              <w:rPr>
                <w:webHidden/>
              </w:rPr>
              <w:fldChar w:fldCharType="end"/>
            </w:r>
          </w:hyperlink>
        </w:p>
        <w:p w:rsidR="009836D5" w:rsidRDefault="009836D5" w14:paraId="049E8C5B" w14:textId="40E802C5">
          <w:pPr>
            <w:pStyle w:val="TOC3"/>
            <w:rPr>
              <w:rFonts w:asciiTheme="minorHAnsi" w:hAnsiTheme="minorHAnsi" w:eastAsiaTheme="minorEastAsia" w:cstheme="minorBidi"/>
              <w:i w:val="0"/>
              <w:sz w:val="22"/>
              <w:szCs w:val="22"/>
            </w:rPr>
          </w:pPr>
          <w:hyperlink w:history="1" w:anchor="_Toc57818943">
            <w:r w:rsidRPr="0064602C">
              <w:rPr>
                <w:rStyle w:val="Hyperlink"/>
              </w:rPr>
              <w:t>(c)</w:t>
            </w:r>
            <w:r>
              <w:rPr>
                <w:rFonts w:asciiTheme="minorHAnsi" w:hAnsiTheme="minorHAnsi" w:eastAsiaTheme="minorEastAsia" w:cstheme="minorBidi"/>
                <w:i w:val="0"/>
                <w:sz w:val="22"/>
                <w:szCs w:val="22"/>
              </w:rPr>
              <w:tab/>
            </w:r>
            <w:r w:rsidRPr="0064602C">
              <w:rPr>
                <w:rStyle w:val="Hyperlink"/>
              </w:rPr>
              <w:t>Risk of constructive refoulement</w:t>
            </w:r>
            <w:r>
              <w:rPr>
                <w:webHidden/>
              </w:rPr>
              <w:tab/>
            </w:r>
            <w:r>
              <w:rPr>
                <w:webHidden/>
              </w:rPr>
              <w:fldChar w:fldCharType="begin"/>
            </w:r>
            <w:r>
              <w:rPr>
                <w:webHidden/>
              </w:rPr>
              <w:instrText xml:space="preserve"> PAGEREF _Toc57818943 \h </w:instrText>
            </w:r>
            <w:r>
              <w:rPr>
                <w:webHidden/>
              </w:rPr>
            </w:r>
            <w:r>
              <w:rPr>
                <w:webHidden/>
              </w:rPr>
              <w:fldChar w:fldCharType="separate"/>
            </w:r>
            <w:r w:rsidR="00157AA0">
              <w:rPr>
                <w:webHidden/>
              </w:rPr>
              <w:t>143</w:t>
            </w:r>
            <w:r>
              <w:rPr>
                <w:webHidden/>
              </w:rPr>
              <w:fldChar w:fldCharType="end"/>
            </w:r>
          </w:hyperlink>
        </w:p>
        <w:p w:rsidR="009836D5" w:rsidRDefault="009836D5" w14:paraId="517B365B" w14:textId="7E998ADE">
          <w:pPr>
            <w:pStyle w:val="TOC2"/>
            <w:rPr>
              <w:rFonts w:asciiTheme="minorHAnsi" w:hAnsiTheme="minorHAnsi" w:eastAsiaTheme="minorEastAsia" w:cstheme="minorBidi"/>
              <w:b w:val="0"/>
              <w:i w:val="0"/>
              <w:sz w:val="22"/>
              <w:szCs w:val="22"/>
            </w:rPr>
          </w:pPr>
          <w:hyperlink w:history="1" w:anchor="_Toc57818944">
            <w:r w:rsidRPr="0064602C">
              <w:rPr>
                <w:rStyle w:val="Hyperlink"/>
                <w:bCs/>
              </w:rPr>
              <w:t>3.12</w:t>
            </w:r>
            <w:r>
              <w:rPr>
                <w:rFonts w:asciiTheme="minorHAnsi" w:hAnsiTheme="minorHAnsi" w:eastAsiaTheme="minorEastAsia" w:cstheme="minorBidi"/>
                <w:b w:val="0"/>
                <w:i w:val="0"/>
                <w:sz w:val="22"/>
                <w:szCs w:val="22"/>
              </w:rPr>
              <w:tab/>
            </w:r>
            <w:r w:rsidRPr="0064602C">
              <w:rPr>
                <w:rStyle w:val="Hyperlink"/>
              </w:rPr>
              <w:t>Alternatives to closed detention</w:t>
            </w:r>
            <w:r>
              <w:rPr>
                <w:webHidden/>
              </w:rPr>
              <w:tab/>
            </w:r>
            <w:r>
              <w:rPr>
                <w:webHidden/>
              </w:rPr>
              <w:fldChar w:fldCharType="begin"/>
            </w:r>
            <w:r>
              <w:rPr>
                <w:webHidden/>
              </w:rPr>
              <w:instrText xml:space="preserve"> PAGEREF _Toc57818944 \h </w:instrText>
            </w:r>
            <w:r>
              <w:rPr>
                <w:webHidden/>
              </w:rPr>
            </w:r>
            <w:r>
              <w:rPr>
                <w:webHidden/>
              </w:rPr>
              <w:fldChar w:fldCharType="separate"/>
            </w:r>
            <w:r w:rsidR="00157AA0">
              <w:rPr>
                <w:webHidden/>
              </w:rPr>
              <w:t>143</w:t>
            </w:r>
            <w:r>
              <w:rPr>
                <w:webHidden/>
              </w:rPr>
              <w:fldChar w:fldCharType="end"/>
            </w:r>
          </w:hyperlink>
        </w:p>
        <w:p w:rsidR="009836D5" w:rsidRDefault="009836D5" w14:paraId="7EE11CD8" w14:textId="11A2FE03">
          <w:pPr>
            <w:pStyle w:val="TOC1"/>
            <w:rPr>
              <w:rFonts w:asciiTheme="minorHAnsi" w:hAnsiTheme="minorHAnsi" w:eastAsiaTheme="minorEastAsia" w:cstheme="minorBidi"/>
              <w:b w:val="0"/>
              <w:sz w:val="22"/>
              <w:szCs w:val="22"/>
            </w:rPr>
          </w:pPr>
          <w:hyperlink w:history="1" w:anchor="_Toc57818945">
            <w:r w:rsidRPr="0064602C">
              <w:rPr>
                <w:rStyle w:val="Hyperlink"/>
              </w:rPr>
              <w:t>Appendix 1 – List of recommendations</w:t>
            </w:r>
            <w:r>
              <w:rPr>
                <w:webHidden/>
              </w:rPr>
              <w:tab/>
            </w:r>
            <w:r>
              <w:rPr>
                <w:webHidden/>
              </w:rPr>
              <w:fldChar w:fldCharType="begin"/>
            </w:r>
            <w:r>
              <w:rPr>
                <w:webHidden/>
              </w:rPr>
              <w:instrText xml:space="preserve"> PAGEREF _Toc57818945 \h </w:instrText>
            </w:r>
            <w:r>
              <w:rPr>
                <w:webHidden/>
              </w:rPr>
            </w:r>
            <w:r>
              <w:rPr>
                <w:webHidden/>
              </w:rPr>
              <w:fldChar w:fldCharType="separate"/>
            </w:r>
            <w:r w:rsidR="00157AA0">
              <w:rPr>
                <w:webHidden/>
              </w:rPr>
              <w:t>148</w:t>
            </w:r>
            <w:r>
              <w:rPr>
                <w:webHidden/>
              </w:rPr>
              <w:fldChar w:fldCharType="end"/>
            </w:r>
          </w:hyperlink>
        </w:p>
        <w:p w:rsidR="009836D5" w:rsidRDefault="009836D5" w14:paraId="1D1C77DE" w14:textId="15824C07">
          <w:pPr>
            <w:pStyle w:val="TOC1"/>
            <w:rPr>
              <w:rFonts w:asciiTheme="minorHAnsi" w:hAnsiTheme="minorHAnsi" w:eastAsiaTheme="minorEastAsia" w:cstheme="minorBidi"/>
              <w:b w:val="0"/>
              <w:sz w:val="22"/>
              <w:szCs w:val="22"/>
            </w:rPr>
          </w:pPr>
          <w:hyperlink w:history="1" w:anchor="_Toc57818946">
            <w:r w:rsidRPr="0064602C">
              <w:rPr>
                <w:rStyle w:val="Hyperlink"/>
              </w:rPr>
              <w:t>Appendix 2 - Human rights standards relevant to immigration detention</w:t>
            </w:r>
            <w:r>
              <w:rPr>
                <w:webHidden/>
              </w:rPr>
              <w:tab/>
            </w:r>
            <w:r>
              <w:rPr>
                <w:webHidden/>
              </w:rPr>
              <w:fldChar w:fldCharType="begin"/>
            </w:r>
            <w:r>
              <w:rPr>
                <w:webHidden/>
              </w:rPr>
              <w:instrText xml:space="preserve"> PAGEREF _Toc57818946 \h </w:instrText>
            </w:r>
            <w:r>
              <w:rPr>
                <w:webHidden/>
              </w:rPr>
            </w:r>
            <w:r>
              <w:rPr>
                <w:webHidden/>
              </w:rPr>
              <w:fldChar w:fldCharType="separate"/>
            </w:r>
            <w:r w:rsidR="00157AA0">
              <w:rPr>
                <w:webHidden/>
              </w:rPr>
              <w:t>156</w:t>
            </w:r>
            <w:r>
              <w:rPr>
                <w:webHidden/>
              </w:rPr>
              <w:fldChar w:fldCharType="end"/>
            </w:r>
          </w:hyperlink>
        </w:p>
        <w:p w:rsidR="009836D5" w:rsidRDefault="009836D5" w14:paraId="682F3A9D" w14:textId="459F3ED7">
          <w:pPr>
            <w:pStyle w:val="TOC1"/>
            <w:rPr>
              <w:rFonts w:asciiTheme="minorHAnsi" w:hAnsiTheme="minorHAnsi" w:eastAsiaTheme="minorEastAsia" w:cstheme="minorBidi"/>
              <w:b w:val="0"/>
              <w:sz w:val="22"/>
              <w:szCs w:val="22"/>
            </w:rPr>
          </w:pPr>
          <w:hyperlink w:history="1" w:anchor="_Toc57818947">
            <w:r w:rsidRPr="0064602C">
              <w:rPr>
                <w:rStyle w:val="Hyperlink"/>
              </w:rPr>
              <w:t>Appendix 3 - Residence determinations</w:t>
            </w:r>
            <w:r>
              <w:rPr>
                <w:webHidden/>
              </w:rPr>
              <w:tab/>
            </w:r>
            <w:r>
              <w:rPr>
                <w:webHidden/>
              </w:rPr>
              <w:fldChar w:fldCharType="begin"/>
            </w:r>
            <w:r>
              <w:rPr>
                <w:webHidden/>
              </w:rPr>
              <w:instrText xml:space="preserve"> PAGEREF _Toc57818947 \h </w:instrText>
            </w:r>
            <w:r>
              <w:rPr>
                <w:webHidden/>
              </w:rPr>
            </w:r>
            <w:r>
              <w:rPr>
                <w:webHidden/>
              </w:rPr>
              <w:fldChar w:fldCharType="separate"/>
            </w:r>
            <w:r w:rsidR="00157AA0">
              <w:rPr>
                <w:webHidden/>
              </w:rPr>
              <w:t>161</w:t>
            </w:r>
            <w:r>
              <w:rPr>
                <w:webHidden/>
              </w:rPr>
              <w:fldChar w:fldCharType="end"/>
            </w:r>
          </w:hyperlink>
        </w:p>
        <w:p w:rsidR="009836D5" w:rsidRDefault="009836D5" w14:paraId="76E8975C" w14:textId="252F2FC1">
          <w:pPr>
            <w:pStyle w:val="TOC1"/>
            <w:rPr>
              <w:rFonts w:asciiTheme="minorHAnsi" w:hAnsiTheme="minorHAnsi" w:eastAsiaTheme="minorEastAsia" w:cstheme="minorBidi"/>
              <w:b w:val="0"/>
              <w:sz w:val="22"/>
              <w:szCs w:val="22"/>
            </w:rPr>
          </w:pPr>
          <w:hyperlink w:history="1" w:anchor="_Toc57818948">
            <w:r w:rsidRPr="0064602C">
              <w:rPr>
                <w:rStyle w:val="Hyperlink"/>
              </w:rPr>
              <w:t>Appendix 4 – Further photos taken during the Commission’s inspections in 2019</w:t>
            </w:r>
            <w:r>
              <w:rPr>
                <w:webHidden/>
              </w:rPr>
              <w:tab/>
            </w:r>
            <w:r>
              <w:rPr>
                <w:webHidden/>
              </w:rPr>
              <w:fldChar w:fldCharType="begin"/>
            </w:r>
            <w:r>
              <w:rPr>
                <w:webHidden/>
              </w:rPr>
              <w:instrText xml:space="preserve"> PAGEREF _Toc57818948 \h </w:instrText>
            </w:r>
            <w:r>
              <w:rPr>
                <w:webHidden/>
              </w:rPr>
            </w:r>
            <w:r>
              <w:rPr>
                <w:webHidden/>
              </w:rPr>
              <w:fldChar w:fldCharType="separate"/>
            </w:r>
            <w:r w:rsidR="00157AA0">
              <w:rPr>
                <w:webHidden/>
              </w:rPr>
              <w:t>163</w:t>
            </w:r>
            <w:r>
              <w:rPr>
                <w:webHidden/>
              </w:rPr>
              <w:fldChar w:fldCharType="end"/>
            </w:r>
          </w:hyperlink>
        </w:p>
        <w:p w:rsidR="009836D5" w:rsidRDefault="009836D5" w14:paraId="5403AE10" w14:textId="44A5C276">
          <w:pPr>
            <w:pStyle w:val="TOC1"/>
            <w:rPr>
              <w:rFonts w:asciiTheme="minorHAnsi" w:hAnsiTheme="minorHAnsi" w:eastAsiaTheme="minorEastAsia" w:cstheme="minorBidi"/>
              <w:b w:val="0"/>
              <w:sz w:val="22"/>
              <w:szCs w:val="22"/>
            </w:rPr>
          </w:pPr>
          <w:hyperlink w:history="1" w:anchor="_Toc57818949">
            <w:r w:rsidRPr="0064602C">
              <w:rPr>
                <w:rStyle w:val="Hyperlink"/>
              </w:rPr>
              <w:t>Endnotes</w:t>
            </w:r>
            <w:r>
              <w:rPr>
                <w:webHidden/>
              </w:rPr>
              <w:tab/>
            </w:r>
            <w:r>
              <w:rPr>
                <w:webHidden/>
              </w:rPr>
              <w:fldChar w:fldCharType="begin"/>
            </w:r>
            <w:r>
              <w:rPr>
                <w:webHidden/>
              </w:rPr>
              <w:instrText xml:space="preserve"> PAGEREF _Toc57818949 \h </w:instrText>
            </w:r>
            <w:r>
              <w:rPr>
                <w:webHidden/>
              </w:rPr>
            </w:r>
            <w:r>
              <w:rPr>
                <w:webHidden/>
              </w:rPr>
              <w:fldChar w:fldCharType="separate"/>
            </w:r>
            <w:r w:rsidR="00157AA0">
              <w:rPr>
                <w:webHidden/>
              </w:rPr>
              <w:t>197</w:t>
            </w:r>
            <w:r>
              <w:rPr>
                <w:webHidden/>
              </w:rPr>
              <w:fldChar w:fldCharType="end"/>
            </w:r>
          </w:hyperlink>
        </w:p>
        <w:p w:rsidR="00F216AC" w:rsidRDefault="00F216AC" w14:paraId="2D67E7A2" w14:textId="57662B2A">
          <w:r>
            <w:rPr>
              <w:b/>
              <w:bCs/>
              <w:noProof/>
            </w:rPr>
            <w:fldChar w:fldCharType="end"/>
          </w:r>
        </w:p>
      </w:sdtContent>
    </w:sdt>
    <w:p w:rsidR="00EC1E89" w:rsidRDefault="00EC1E89" w14:paraId="56D487DC" w14:textId="77777777">
      <w:pPr>
        <w:spacing w:before="0" w:after="0"/>
        <w:rPr>
          <w:b/>
          <w:bCs/>
          <w:sz w:val="36"/>
          <w:szCs w:val="28"/>
        </w:rPr>
      </w:pPr>
      <w:bookmarkStart w:name="_Toc209316062" w:id="14"/>
      <w:bookmarkEnd w:id="14"/>
      <w:r>
        <w:br w:type="page"/>
      </w:r>
    </w:p>
    <w:p w:rsidR="00810C73" w:rsidP="00B74A1B" w:rsidRDefault="00907F7A" w14:paraId="0CCEFC04" w14:textId="66831F8C">
      <w:pPr>
        <w:pStyle w:val="Heading1"/>
        <w:numPr>
          <w:ilvl w:val="0"/>
          <w:numId w:val="0"/>
        </w:numPr>
        <w:tabs>
          <w:tab w:val="left" w:pos="8355"/>
          <w:tab w:val="right" w:pos="9070"/>
        </w:tabs>
        <w:ind w:left="851" w:hanging="851"/>
      </w:pPr>
      <w:bookmarkStart w:name="_Toc57818881" w:id="15"/>
      <w:r>
        <w:t xml:space="preserve">Human Rights </w:t>
      </w:r>
      <w:r w:rsidR="00F53D0B">
        <w:t xml:space="preserve">Commissioner’s </w:t>
      </w:r>
      <w:r w:rsidR="000C0393">
        <w:t>foreword</w:t>
      </w:r>
      <w:bookmarkEnd w:id="15"/>
      <w:r w:rsidR="00E86923">
        <w:tab/>
      </w:r>
      <w:r w:rsidR="00B74A1B">
        <w:tab/>
      </w:r>
    </w:p>
    <w:p w:rsidRPr="009F268A" w:rsidR="009F268A" w:rsidP="009F268A" w:rsidRDefault="009F268A" w14:paraId="435D6717" w14:textId="77777777">
      <w:pPr>
        <w:keepLines/>
      </w:pPr>
      <w:r w:rsidRPr="009F268A">
        <w:t xml:space="preserve">For several decades, the Australian Human Rights Commission has expressed deep and longstanding concern about the human rights of people held in Australia’s immigration detention facilities. As a result of our most recent inspection process, that concern has deepened. </w:t>
      </w:r>
    </w:p>
    <w:p w:rsidRPr="009F268A" w:rsidR="009F268A" w:rsidP="009F268A" w:rsidRDefault="009F268A" w14:paraId="7148B82A" w14:textId="77777777">
      <w:pPr>
        <w:keepLines/>
      </w:pPr>
      <w:r w:rsidRPr="009F268A">
        <w:t>Some of the issues of greatest concern to the Commission are as follows.</w:t>
      </w:r>
    </w:p>
    <w:p w:rsidRPr="009F268A" w:rsidR="009F268A" w:rsidP="009F268A" w:rsidRDefault="009F268A" w14:paraId="0DCE2928" w14:textId="77777777">
      <w:pPr>
        <w:keepLines/>
        <w:numPr>
          <w:ilvl w:val="0"/>
          <w:numId w:val="46"/>
        </w:numPr>
      </w:pPr>
      <w:r w:rsidRPr="009F268A">
        <w:t>A number of hotels, which have been temporarily repurposed as ‘alternative places of detention’ (APODs), provide very limited access to communal or outdoor facilities. While APODs are generally to be used only for short periods, many people are currently detained in these facilities for long periods, with significant negative consequences for their health and wellbeing.</w:t>
      </w:r>
    </w:p>
    <w:p w:rsidRPr="009F268A" w:rsidR="009F268A" w:rsidP="009F268A" w:rsidRDefault="009F268A" w14:paraId="390DADC9" w14:textId="77777777">
      <w:pPr>
        <w:keepLines/>
        <w:numPr>
          <w:ilvl w:val="0"/>
          <w:numId w:val="46"/>
        </w:numPr>
      </w:pPr>
      <w:r w:rsidRPr="009F268A">
        <w:t>Many asylum seekers and refugees, who have serious medical conditions, have been transferred from Papua New Guinea and Nauru to Australia for assessment and treatment. While some of these people have been permitted to receive their care in the community, a large number remain in closed detention facilities where the Commission holds strong concern about their physical and mental health.</w:t>
      </w:r>
    </w:p>
    <w:p w:rsidRPr="009F268A" w:rsidR="009F268A" w:rsidP="009F268A" w:rsidRDefault="009F268A" w14:paraId="5CD0D215" w14:textId="77777777">
      <w:pPr>
        <w:keepLines/>
        <w:numPr>
          <w:ilvl w:val="0"/>
          <w:numId w:val="46"/>
        </w:numPr>
      </w:pPr>
      <w:r w:rsidRPr="009F268A">
        <w:t>The Commission also expresses alarm about the mental health of the broader detention population, with concerning rates of self-harm. Current treatment practices appear inadequate to deal with this problem.</w:t>
      </w:r>
    </w:p>
    <w:p w:rsidRPr="009F268A" w:rsidR="009F268A" w:rsidP="009F268A" w:rsidRDefault="009F268A" w14:paraId="52185634" w14:textId="7563A047">
      <w:pPr>
        <w:keepLines/>
        <w:numPr>
          <w:ilvl w:val="0"/>
          <w:numId w:val="46"/>
        </w:numPr>
      </w:pPr>
      <w:r w:rsidRPr="009F268A">
        <w:t xml:space="preserve">Almost all people in immigration detention rely on having a mobile phone to stay connected to family, friends, legal </w:t>
      </w:r>
      <w:proofErr w:type="gramStart"/>
      <w:r w:rsidRPr="009F268A">
        <w:t>representatives</w:t>
      </w:r>
      <w:proofErr w:type="gramEnd"/>
      <w:r w:rsidRPr="009F268A">
        <w:t xml:space="preserve"> and other professionals. While the Commission accepts </w:t>
      </w:r>
      <w:r w:rsidR="00BB517F">
        <w:t>that</w:t>
      </w:r>
      <w:r w:rsidRPr="009F268A">
        <w:t xml:space="preserve"> it may be legitimate to remove the mobile phone from a particular individual if it is shown that their use of a mobile phone would present an unacceptable security risk, we are concerned about plans to make it easier to remove access to mobile phones in situations beyond this one.</w:t>
      </w:r>
    </w:p>
    <w:p w:rsidRPr="009F268A" w:rsidR="009F268A" w:rsidP="009F268A" w:rsidRDefault="009F268A" w14:paraId="0AAFFC49" w14:textId="77777777">
      <w:pPr>
        <w:keepLines/>
      </w:pPr>
      <w:r w:rsidRPr="009F268A">
        <w:t xml:space="preserve">Moreover, as the Commission and other experts have observed many times in the past, almost every human rights problem in closed immigration detention is made worse the longer an individual is detained. Throughout 2019, the average period that an individual was held in immigration detention was close to or just above 500 days. As I write this foreword in 2020, the average period of detention has increased further. By the middle of this year, it was 553 days. Most recently, in September 2020, it had reached 581 days—the highest ever recorded. </w:t>
      </w:r>
    </w:p>
    <w:p w:rsidRPr="009F268A" w:rsidR="009F268A" w:rsidP="009F268A" w:rsidRDefault="009F268A" w14:paraId="1C6E2582" w14:textId="77777777">
      <w:pPr>
        <w:keepLines/>
      </w:pPr>
      <w:r w:rsidRPr="009F268A">
        <w:t>This is orders of magnitude greater than any comparable jurisdiction. That people are detained for so long in Australia’s immigration detention system is not the necessary consequence of irregular migration, which affects many parts of the world. People are detained for long periods in Australia’s immigration detention network because of Australia’s current legal and policy framework.</w:t>
      </w:r>
    </w:p>
    <w:p w:rsidRPr="009F268A" w:rsidR="009F268A" w:rsidP="009F268A" w:rsidRDefault="009F268A" w14:paraId="48A1AD6A" w14:textId="77777777">
      <w:pPr>
        <w:keepLines/>
      </w:pPr>
      <w:r w:rsidRPr="009F268A">
        <w:t>Many developed countries face similar challenges to Australia in controlling their borders and, more specifically, in determining which non-citizens are permitted to enter and remain in the country. Some of these challenges have been made more difficult by events since the conclusion of the Commission’s inspections—especially the COVID-19 pandemic.</w:t>
      </w:r>
    </w:p>
    <w:p w:rsidRPr="009F268A" w:rsidR="009F268A" w:rsidP="009F268A" w:rsidRDefault="009F268A" w14:paraId="7D869664" w14:textId="11E14772">
      <w:pPr>
        <w:keepLines/>
      </w:pPr>
      <w:r w:rsidRPr="009F268A">
        <w:t>Since the inspections in this report were undertaken in 2019, the Government has re-opened the immigration detention facility on Christmas Island and increased its use of APODs, including in Darwin. While other jurisdictions have acted decisively to remove from closed detention people deemed to pose a low risk to the community, Australia’s immigration detention population has increased over the course of 2020. By November 2020, over 1</w:t>
      </w:r>
      <w:r w:rsidR="00564057">
        <w:t>,</w:t>
      </w:r>
      <w:r w:rsidRPr="009F268A">
        <w:t>500 people remained in immigration detention.</w:t>
      </w:r>
    </w:p>
    <w:p w:rsidRPr="009F268A" w:rsidR="009F268A" w:rsidP="009F268A" w:rsidRDefault="009F268A" w14:paraId="2F448732" w14:textId="77777777">
      <w:pPr>
        <w:keepLines/>
      </w:pPr>
      <w:r w:rsidRPr="009F268A">
        <w:t>The Government should act urgently to reduce the total number of people in immigration detention. Over a significant period of time, the Commission has identified many individuals for whom closed detention was not justified.</w:t>
      </w:r>
    </w:p>
    <w:p w:rsidRPr="009F268A" w:rsidR="009F268A" w:rsidP="009F268A" w:rsidRDefault="009F268A" w14:paraId="73034F38" w14:textId="13BE9922">
      <w:pPr>
        <w:keepLines/>
      </w:pPr>
      <w:r w:rsidRPr="009F268A">
        <w:t>The urgency of this issue is increased as a result of the present pandemic and the ease with which infection spreads in places of closed detention. Noting the expert advice of the Australasian Society for Infectious Diseases, the Austral</w:t>
      </w:r>
      <w:r w:rsidR="00956DE0">
        <w:t>as</w:t>
      </w:r>
      <w:r w:rsidRPr="009F268A">
        <w:t xml:space="preserve">ian College </w:t>
      </w:r>
      <w:r w:rsidR="00956DE0">
        <w:t>for</w:t>
      </w:r>
      <w:r w:rsidRPr="009F268A">
        <w:t xml:space="preserve"> Infection Prevention and Control and others, the Commission urges the Government to remove from immigration detention anyone who is not considered to pose a significant threat to the Australian community. </w:t>
      </w:r>
    </w:p>
    <w:p w:rsidR="009617D9" w:rsidP="009617D9" w:rsidRDefault="009617D9" w14:paraId="1DC84617" w14:textId="77777777">
      <w:pPr>
        <w:keepLines/>
      </w:pPr>
      <w:r>
        <w:t xml:space="preserve">On 30 November 2020, the Commission received the Department of Home Affairs’ formal response to this report’s 44 recommendations. That response is published alongside this report. </w:t>
      </w:r>
    </w:p>
    <w:p w:rsidRPr="009F268A" w:rsidR="009617D9" w:rsidP="009617D9" w:rsidRDefault="009617D9" w14:paraId="3930BCD0" w14:textId="05613E90">
      <w:pPr>
        <w:keepLines/>
      </w:pPr>
      <w:r>
        <w:t xml:space="preserve">The Department agrees, in whole or in part, with nine of the Commission’s recommendations in this report. </w:t>
      </w:r>
      <w:r w:rsidR="00E21772">
        <w:t xml:space="preserve">In relation to some, </w:t>
      </w:r>
      <w:r w:rsidR="001163A6">
        <w:t xml:space="preserve">it is unclear what steps the Department plans to take in order to implement </w:t>
      </w:r>
      <w:r w:rsidR="00111903">
        <w:t xml:space="preserve">them </w:t>
      </w:r>
      <w:r w:rsidR="001163A6">
        <w:t xml:space="preserve">in whole or in part. </w:t>
      </w:r>
      <w:r>
        <w:t xml:space="preserve">The Department has stated that it accepts nine further recommendations ‘in principle’, but on those issues the Department disagrees with the Commission regarding the need for changes in law, </w:t>
      </w:r>
      <w:proofErr w:type="gramStart"/>
      <w:r>
        <w:t>policy</w:t>
      </w:r>
      <w:proofErr w:type="gramEnd"/>
      <w:r>
        <w:t xml:space="preserve"> or practice.</w:t>
      </w:r>
      <w:r w:rsidR="00775A9D">
        <w:t xml:space="preserve"> </w:t>
      </w:r>
      <w:bookmarkStart w:name="_GoBack" w:id="16"/>
      <w:bookmarkEnd w:id="16"/>
      <w:r>
        <w:t xml:space="preserve">The Commission is pleased that there are some areas of agreement with the Department on recommendations in this report. However, we urge the Government to </w:t>
      </w:r>
      <w:proofErr w:type="gramStart"/>
      <w:r>
        <w:t>give further consideration to</w:t>
      </w:r>
      <w:proofErr w:type="gramEnd"/>
      <w:r>
        <w:t xml:space="preserve"> </w:t>
      </w:r>
      <w:r w:rsidRPr="00126683">
        <w:rPr>
          <w:i/>
        </w:rPr>
        <w:t>all</w:t>
      </w:r>
      <w:r>
        <w:t xml:space="preserve"> of the report’s recommendations.</w:t>
      </w:r>
    </w:p>
    <w:p w:rsidRPr="009F268A" w:rsidR="009F268A" w:rsidP="009F268A" w:rsidRDefault="009F268A" w14:paraId="6103112D" w14:textId="77777777">
      <w:pPr>
        <w:keepLines/>
      </w:pPr>
      <w:r w:rsidRPr="009F268A">
        <w:t xml:space="preserve">As a liberal democracy, Australia takes its human rights obligations seriously. This means we should confront a difficult truth: we </w:t>
      </w:r>
      <w:proofErr w:type="gramStart"/>
      <w:r w:rsidRPr="009F268A">
        <w:t>can</w:t>
      </w:r>
      <w:proofErr w:type="gramEnd"/>
      <w:r w:rsidRPr="009F268A">
        <w:t xml:space="preserve"> and we must do better to protect the human rights of people subject to immigration detention.</w:t>
      </w:r>
    </w:p>
    <w:p w:rsidRPr="009F268A" w:rsidR="009F268A" w:rsidP="009F268A" w:rsidRDefault="009F268A" w14:paraId="4DB6D2AC" w14:textId="77777777">
      <w:pPr>
        <w:keepLines/>
        <w:rPr>
          <w:rFonts w:eastAsia="Times New Roman" w:cs="Open Sans"/>
          <w:color w:val="000000"/>
          <w:lang w:eastAsia="en-US"/>
        </w:rPr>
      </w:pPr>
      <w:r w:rsidRPr="009F268A">
        <w:t xml:space="preserve">This could start by building on some positive change. For example, </w:t>
      </w:r>
      <w:r w:rsidRPr="009F268A">
        <w:rPr>
          <w:rFonts w:eastAsia="Times New Roman" w:cs="Open Sans"/>
          <w:color w:val="000000"/>
          <w:lang w:eastAsia="en-US"/>
        </w:rPr>
        <w:t xml:space="preserve">since the Commission’s inspection process concluded, the number of children in immigration detention has reduced. </w:t>
      </w:r>
    </w:p>
    <w:p w:rsidRPr="009F268A" w:rsidR="009F268A" w:rsidP="009F268A" w:rsidRDefault="009F268A" w14:paraId="79BCFCD4" w14:textId="77777777">
      <w:pPr>
        <w:keepLines/>
      </w:pPr>
      <w:r w:rsidRPr="009F268A">
        <w:rPr>
          <w:rFonts w:eastAsia="Times New Roman" w:cs="Open Sans"/>
          <w:color w:val="000000"/>
          <w:lang w:eastAsia="en-US"/>
        </w:rPr>
        <w:t xml:space="preserve">While the Commission remains concerned that a small number of children remain detained, most notably two very young children on Christmas Island, it is commendable that the Government has significantly reduced the total number of children in detention over the last few years. </w:t>
      </w:r>
      <w:r w:rsidRPr="009F268A">
        <w:t>The Commission considers that the small number of children who remain in immigration detention should be housed, with their parents or guardians, in the community.</w:t>
      </w:r>
    </w:p>
    <w:p w:rsidRPr="009F268A" w:rsidR="009F268A" w:rsidP="009F268A" w:rsidRDefault="009F268A" w14:paraId="3F6C3A70" w14:textId="0FEFF329">
      <w:pPr>
        <w:spacing w:before="0" w:after="0"/>
        <w:rPr>
          <w:rFonts w:ascii="Calibri" w:hAnsi="Calibri" w:eastAsia="Times New Roman" w:cs="Calibri"/>
          <w:color w:val="000000"/>
          <w:sz w:val="22"/>
          <w:szCs w:val="22"/>
          <w:lang w:eastAsia="en-US"/>
        </w:rPr>
      </w:pPr>
      <w:r w:rsidRPr="009F268A">
        <w:rPr>
          <w:rFonts w:eastAsia="Times New Roman" w:cs="Open Sans"/>
          <w:color w:val="000000"/>
          <w:lang w:eastAsia="en-US"/>
        </w:rPr>
        <w:t xml:space="preserve">Finally, this report makes a number of practical recommendations to improve the mental and physical health, as well as the broader wellbeing, of people whom the Government determines must remain in detention. </w:t>
      </w:r>
      <w:r w:rsidRPr="009F268A">
        <w:t xml:space="preserve">These recommendations would enable genuine risks in immigration detention to be managed safely, while also protecting the human rights of all people held in immigration detention. </w:t>
      </w:r>
    </w:p>
    <w:p w:rsidR="00A464ED" w:rsidP="30F08BD5" w:rsidRDefault="1BFB10AC" w14:paraId="7644B9AD" w14:textId="695AE157">
      <w:pPr>
        <w:pStyle w:val="Normal"/>
        <w:keepLines/>
        <w:spacing w:after="0"/>
      </w:pPr>
    </w:p>
    <w:p w:rsidRPr="009F268A" w:rsidR="009F268A" w:rsidP="009F268A" w:rsidRDefault="009F268A" w14:paraId="152D377F" w14:textId="77777777">
      <w:pPr>
        <w:keepLines/>
        <w:spacing w:after="0"/>
        <w:rPr>
          <w:b/>
          <w:bCs/>
          <w:iCs/>
        </w:rPr>
      </w:pPr>
      <w:r w:rsidRPr="009F268A">
        <w:rPr>
          <w:b/>
          <w:bCs/>
          <w:iCs/>
        </w:rPr>
        <w:t>Edward Santow</w:t>
      </w:r>
    </w:p>
    <w:p w:rsidRPr="009F268A" w:rsidR="009F268A" w:rsidP="009F268A" w:rsidRDefault="009F268A" w14:paraId="02B6B5F2" w14:textId="77777777">
      <w:pPr>
        <w:keepLines/>
        <w:spacing w:before="0"/>
        <w:rPr>
          <w:iCs/>
        </w:rPr>
      </w:pPr>
      <w:r w:rsidRPr="009F268A">
        <w:rPr>
          <w:iCs/>
        </w:rPr>
        <w:t>Human Rights Commissioner</w:t>
      </w:r>
    </w:p>
    <w:p w:rsidR="009F268A" w:rsidP="009F268A" w:rsidRDefault="00111903" w14:paraId="366EAEE0" w14:textId="7EA9C338">
      <w:pPr>
        <w:keepLines/>
        <w:rPr>
          <w:iCs/>
        </w:rPr>
      </w:pPr>
      <w:r>
        <w:rPr>
          <w:iCs/>
        </w:rPr>
        <w:t>3</w:t>
      </w:r>
      <w:r w:rsidR="008845AC">
        <w:rPr>
          <w:iCs/>
        </w:rPr>
        <w:t xml:space="preserve"> December </w:t>
      </w:r>
      <w:r w:rsidRPr="009F268A" w:rsidR="009F268A">
        <w:rPr>
          <w:iCs/>
        </w:rPr>
        <w:t>2020</w:t>
      </w:r>
    </w:p>
    <w:p w:rsidRPr="009F268A" w:rsidR="009F268A" w:rsidP="009F268A" w:rsidRDefault="009F268A" w14:paraId="42BCCCA0" w14:textId="75B223BD">
      <w:pPr>
        <w:spacing w:before="0" w:after="0"/>
        <w:rPr>
          <w:iCs/>
        </w:rPr>
      </w:pPr>
      <w:r>
        <w:rPr>
          <w:iCs/>
        </w:rPr>
        <w:br w:type="page"/>
      </w:r>
    </w:p>
    <w:p w:rsidR="00E17723" w:rsidP="00E17723" w:rsidRDefault="00E17723" w14:paraId="719049B4" w14:textId="025AA060">
      <w:pPr>
        <w:pStyle w:val="Heading1"/>
      </w:pPr>
      <w:bookmarkStart w:name="_Toc57818882" w:id="17"/>
      <w:r>
        <w:t>Introduction</w:t>
      </w:r>
      <w:bookmarkEnd w:id="17"/>
    </w:p>
    <w:p w:rsidRPr="006725FE" w:rsidR="005E1CF9" w:rsidP="005E1CF9" w:rsidRDefault="005E1CF9" w14:paraId="05FEB24C" w14:textId="314FEFDF">
      <w:r w:rsidRPr="00AE46A7">
        <w:t xml:space="preserve">The </w:t>
      </w:r>
      <w:r w:rsidR="005321D8">
        <w:t xml:space="preserve">Australian Human Rights </w:t>
      </w:r>
      <w:r w:rsidRPr="00AE46A7">
        <w:t xml:space="preserve">Commission </w:t>
      </w:r>
      <w:r w:rsidR="005321D8">
        <w:t xml:space="preserve">(Commission) </w:t>
      </w:r>
      <w:r w:rsidRPr="00AE46A7">
        <w:t>has conducted inspections of immigration detention facilities in Australia since the mid-1990s. This has included periodic monitoring of detention facilities across the country</w:t>
      </w:r>
      <w:r>
        <w:rPr>
          <w:rStyle w:val="EndnoteReference"/>
        </w:rPr>
        <w:endnoteReference w:id="2"/>
      </w:r>
      <w:r w:rsidRPr="006616F2">
        <w:t xml:space="preserve"> </w:t>
      </w:r>
      <w:r w:rsidRPr="00AE46A7">
        <w:t xml:space="preserve">and </w:t>
      </w:r>
      <w:r>
        <w:t xml:space="preserve">inspections carried out during </w:t>
      </w:r>
      <w:r w:rsidRPr="00AE46A7">
        <w:t>three national inquiries into immigration detention</w:t>
      </w:r>
      <w:r>
        <w:t>.</w:t>
      </w:r>
      <w:r>
        <w:rPr>
          <w:rStyle w:val="EndnoteReference"/>
        </w:rPr>
        <w:endnoteReference w:id="3"/>
      </w:r>
    </w:p>
    <w:p w:rsidR="005E1CF9" w:rsidP="00E17723" w:rsidRDefault="005E1CF9" w14:paraId="6256F264" w14:textId="6539058E">
      <w:r w:rsidRPr="00AE46A7">
        <w:t xml:space="preserve">The Commission’s detention inspections </w:t>
      </w:r>
      <w:r>
        <w:t xml:space="preserve">assess whether </w:t>
      </w:r>
      <w:r w:rsidRPr="00AE46A7">
        <w:t xml:space="preserve">Australia’s immigration detention system </w:t>
      </w:r>
      <w:r>
        <w:t xml:space="preserve">complies with Australia’s </w:t>
      </w:r>
      <w:r w:rsidRPr="00AE46A7">
        <w:t>obligations under international human rights law. For many years, the Commission has expressed a range of concerns about aspects of the detention system</w:t>
      </w:r>
      <w:r>
        <w:t xml:space="preserve">, which </w:t>
      </w:r>
      <w:r w:rsidRPr="00AE46A7">
        <w:t>may lead to breaches of international human rights law</w:t>
      </w:r>
      <w:r>
        <w:t>.</w:t>
      </w:r>
      <w:r>
        <w:rPr>
          <w:rStyle w:val="EndnoteReference"/>
        </w:rPr>
        <w:endnoteReference w:id="4"/>
      </w:r>
    </w:p>
    <w:p w:rsidR="002E0AB6" w:rsidP="00252B43" w:rsidRDefault="00252B43" w14:paraId="6FD15715" w14:textId="6AE0800A">
      <w:r>
        <w:t xml:space="preserve">This report </w:t>
      </w:r>
      <w:r w:rsidR="007A02CD">
        <w:t xml:space="preserve">documents the Commission’s </w:t>
      </w:r>
      <w:r>
        <w:t xml:space="preserve">key observations and concerns </w:t>
      </w:r>
      <w:r w:rsidR="002932C8">
        <w:t xml:space="preserve">in relation to treatment and conditions </w:t>
      </w:r>
      <w:r w:rsidR="00A844AD">
        <w:t xml:space="preserve">in immigration detention </w:t>
      </w:r>
      <w:r>
        <w:t xml:space="preserve">arising from inspections of all facilities on the Australian mainland conducted during the second half of 2019. </w:t>
      </w:r>
      <w:r w:rsidR="0061007B">
        <w:t xml:space="preserve">Some </w:t>
      </w:r>
      <w:r w:rsidR="003A28B2">
        <w:t>of the</w:t>
      </w:r>
      <w:r w:rsidR="0061007B">
        <w:t xml:space="preserve"> issues </w:t>
      </w:r>
      <w:r w:rsidR="003A28B2">
        <w:t>that</w:t>
      </w:r>
      <w:r w:rsidR="0061007B">
        <w:t xml:space="preserve"> the Commission identifies are specific to individual facilities and others are systemic in nature and relevant to </w:t>
      </w:r>
      <w:r w:rsidR="009A4F0B">
        <w:t xml:space="preserve">Australia’s network of immigration detention facilities. </w:t>
      </w:r>
    </w:p>
    <w:p w:rsidR="00014F7E" w:rsidP="00E17723" w:rsidRDefault="00014F7E" w14:paraId="4A219616" w14:textId="5FD9AF00">
      <w:r>
        <w:t xml:space="preserve">The rationale for the Commission undertaking such inspections is to identify problems in the way that detainees’ human rights are being protected and to suggest ways of addressing those problems. </w:t>
      </w:r>
      <w:r w:rsidR="00255AA1">
        <w:t>W</w:t>
      </w:r>
      <w:r>
        <w:t xml:space="preserve">hile the report </w:t>
      </w:r>
      <w:r w:rsidR="00DA0C77">
        <w:t xml:space="preserve">documents </w:t>
      </w:r>
      <w:r>
        <w:t xml:space="preserve">some good practices, its primary focus is on issues of concern identified by the Commission. </w:t>
      </w:r>
      <w:r w:rsidR="0061007B">
        <w:t xml:space="preserve">This report makes </w:t>
      </w:r>
      <w:r w:rsidRPr="00E86923" w:rsidR="00AB0708">
        <w:t>4</w:t>
      </w:r>
      <w:r w:rsidRPr="00E86923" w:rsidR="00C7504C">
        <w:t>4</w:t>
      </w:r>
      <w:r w:rsidRPr="00E86923" w:rsidR="0061007B">
        <w:t xml:space="preserve"> recommendations</w:t>
      </w:r>
      <w:r w:rsidR="0061007B">
        <w:t xml:space="preserve"> to address these concerns.</w:t>
      </w:r>
    </w:p>
    <w:p w:rsidR="00DA4CB2" w:rsidP="00E17723" w:rsidRDefault="00E769DF" w14:paraId="1A72DE51" w14:textId="08E0ADEB">
      <w:r>
        <w:t>The Commission acknowledge</w:t>
      </w:r>
      <w:r w:rsidR="000B2276">
        <w:t>s</w:t>
      </w:r>
      <w:r>
        <w:t xml:space="preserve"> the contributions of </w:t>
      </w:r>
      <w:r w:rsidR="00C11785">
        <w:t xml:space="preserve">the following </w:t>
      </w:r>
      <w:r>
        <w:t>independent medical consultants</w:t>
      </w:r>
      <w:r w:rsidR="00A31FE6">
        <w:t xml:space="preserve">: </w:t>
      </w:r>
      <w:r w:rsidR="006F5568">
        <w:t>Dr Bernadette Wright</w:t>
      </w:r>
      <w:r w:rsidR="00C11785">
        <w:t xml:space="preserve">, </w:t>
      </w:r>
      <w:r w:rsidR="00590E99">
        <w:t xml:space="preserve">Dr Jane Standish, Dr Penny </w:t>
      </w:r>
      <w:proofErr w:type="gramStart"/>
      <w:r w:rsidR="00590E99">
        <w:t>Abbot</w:t>
      </w:r>
      <w:r w:rsidR="00934401">
        <w:t>t</w:t>
      </w:r>
      <w:proofErr w:type="gramEnd"/>
      <w:r w:rsidR="00934401">
        <w:t xml:space="preserve"> and Dr Edward Heffernan. </w:t>
      </w:r>
      <w:r w:rsidR="00967A3C">
        <w:t>They</w:t>
      </w:r>
      <w:r w:rsidR="005E4D95">
        <w:t xml:space="preserve"> each </w:t>
      </w:r>
      <w:r w:rsidR="00DA4CB2">
        <w:t>participated in</w:t>
      </w:r>
      <w:r w:rsidR="00967A3C">
        <w:t xml:space="preserve"> an</w:t>
      </w:r>
      <w:r w:rsidR="00DA4CB2">
        <w:t xml:space="preserve"> inspection</w:t>
      </w:r>
      <w:r w:rsidR="00967A3C">
        <w:t xml:space="preserve"> of an immigration detention facility</w:t>
      </w:r>
      <w:r w:rsidR="00DA4CB2">
        <w:t xml:space="preserve"> alongside Commission </w:t>
      </w:r>
      <w:r w:rsidR="00DA0D6B">
        <w:t>staff and</w:t>
      </w:r>
      <w:r w:rsidR="00967A3C">
        <w:t xml:space="preserve"> </w:t>
      </w:r>
      <w:r w:rsidR="00861AC7">
        <w:t xml:space="preserve">provided </w:t>
      </w:r>
      <w:r w:rsidR="0083523B">
        <w:t xml:space="preserve">advice </w:t>
      </w:r>
      <w:r w:rsidR="005032A2">
        <w:t xml:space="preserve">on issues relating to the health </w:t>
      </w:r>
      <w:r w:rsidR="0083523B">
        <w:t>and/</w:t>
      </w:r>
      <w:r w:rsidR="005032A2">
        <w:t xml:space="preserve">or health care of people in immigration detention. </w:t>
      </w:r>
    </w:p>
    <w:p w:rsidR="009D1F77" w:rsidP="00E17723" w:rsidRDefault="00231F39" w14:paraId="08F873E1" w14:textId="78F1C975">
      <w:r>
        <w:t xml:space="preserve">The Commission </w:t>
      </w:r>
      <w:r w:rsidR="000B2276">
        <w:t xml:space="preserve">also </w:t>
      </w:r>
      <w:r>
        <w:t>acknowledges the assistance provided by the Department of Home Affairs (</w:t>
      </w:r>
      <w:r w:rsidR="00F216AC">
        <w:t>Home Aff</w:t>
      </w:r>
      <w:r w:rsidR="007C453C">
        <w:t>airs) and the Australian Border Force (ABF) in facilitating the</w:t>
      </w:r>
      <w:r w:rsidR="0078036A">
        <w:t xml:space="preserve"> Commission’s detention inspections.</w:t>
      </w:r>
      <w:r w:rsidR="00687B87">
        <w:t xml:space="preserve"> The Commission is grateful to the staff of Home Affairs, the </w:t>
      </w:r>
      <w:r w:rsidR="00E865DD">
        <w:t xml:space="preserve">ABF </w:t>
      </w:r>
      <w:r w:rsidR="001F5D9F">
        <w:t xml:space="preserve">and detention service providers who assisted the Commission </w:t>
      </w:r>
      <w:r w:rsidR="00386649">
        <w:t>team during the inspections.</w:t>
      </w:r>
    </w:p>
    <w:p w:rsidRPr="00301A50" w:rsidR="00332A7E" w:rsidP="00403524" w:rsidRDefault="00403524" w14:paraId="03BC4C5C" w14:textId="5C6FB62C">
      <w:r w:rsidRPr="00301A50">
        <w:t xml:space="preserve">In accordance with usual practice, the Commission provided a copy of this report to Home Affairs on 28 August 2020 to provide an opportunity for response to the Commission’s findings and recommendations prior to publication. The Commission requested that Home Affairs provide a response to this report in </w:t>
      </w:r>
      <w:r w:rsidRPr="00301A50" w:rsidR="004B1B32">
        <w:t xml:space="preserve">the usual period for comment, which is </w:t>
      </w:r>
      <w:r w:rsidRPr="00301A50">
        <w:t>28 days. The Commission understands that additional demands on resources over recent months delayed Home Affairs’ response to this report.</w:t>
      </w:r>
      <w:r w:rsidRPr="00301A50" w:rsidR="00332A7E">
        <w:t xml:space="preserve"> On a number of occasions</w:t>
      </w:r>
      <w:r w:rsidRPr="00301A50" w:rsidR="004B1B32">
        <w:t xml:space="preserve"> since the original deadline for response of 24 September 2020</w:t>
      </w:r>
      <w:r w:rsidRPr="00301A50" w:rsidR="00332A7E">
        <w:t xml:space="preserve">, the Commission </w:t>
      </w:r>
      <w:r w:rsidRPr="00301A50" w:rsidR="004B1B32">
        <w:t xml:space="preserve">agreed to requests from Home Affairs for </w:t>
      </w:r>
      <w:r w:rsidRPr="00301A50" w:rsidR="00332A7E">
        <w:t xml:space="preserve">extensions of time to provide a response. </w:t>
      </w:r>
      <w:r w:rsidRPr="00301A50" w:rsidR="00B24E3B">
        <w:t xml:space="preserve">The Commission received a response from Home Affairs on </w:t>
      </w:r>
      <w:r w:rsidRPr="00301A50" w:rsidR="00111903">
        <w:t>30 November 2020</w:t>
      </w:r>
      <w:r w:rsidRPr="00301A50" w:rsidR="00B835AA">
        <w:t xml:space="preserve"> which has been published alongside this report.</w:t>
      </w:r>
    </w:p>
    <w:p w:rsidR="00332A7E" w:rsidP="00403524" w:rsidRDefault="00332A7E" w14:paraId="08B146A9" w14:textId="77777777">
      <w:pPr>
        <w:rPr>
          <w:highlight w:val="yellow"/>
        </w:rPr>
      </w:pPr>
    </w:p>
    <w:p w:rsidR="00403524" w:rsidP="00B835AA" w:rsidRDefault="00403524" w14:paraId="4B139F7A" w14:textId="2C4E649A">
      <w:pPr>
        <w:rPr>
          <w:highlight w:val="yellow"/>
        </w:rPr>
      </w:pPr>
    </w:p>
    <w:p w:rsidR="00403524" w:rsidP="00E17723" w:rsidRDefault="00403524" w14:paraId="795ADE2F" w14:textId="77777777">
      <w:pPr>
        <w:rPr>
          <w:highlight w:val="yellow"/>
        </w:rPr>
      </w:pPr>
    </w:p>
    <w:p w:rsidR="00616476" w:rsidRDefault="00616476" w14:paraId="374DD18A" w14:textId="77777777">
      <w:pPr>
        <w:spacing w:before="0" w:after="0"/>
      </w:pPr>
      <w:r>
        <w:br w:type="page"/>
      </w:r>
    </w:p>
    <w:p w:rsidR="00386649" w:rsidP="00616476" w:rsidRDefault="00616476" w14:paraId="7A7E7B5B" w14:textId="7A6CDE8E">
      <w:pPr>
        <w:pStyle w:val="Heading1"/>
      </w:pPr>
      <w:bookmarkStart w:name="_Toc57818883" w:id="18"/>
      <w:r>
        <w:t>Background</w:t>
      </w:r>
      <w:bookmarkEnd w:id="18"/>
    </w:p>
    <w:p w:rsidR="00DB3497" w:rsidP="000B6DF8" w:rsidRDefault="00EB5F3C" w14:paraId="674B3B35" w14:textId="59E52ED6">
      <w:pPr>
        <w:pStyle w:val="Heading2"/>
      </w:pPr>
      <w:bookmarkStart w:name="_Toc57818884" w:id="19"/>
      <w:r>
        <w:t>Immigration detention in Australia</w:t>
      </w:r>
      <w:bookmarkEnd w:id="19"/>
    </w:p>
    <w:p w:rsidR="00EB5F3C" w:rsidP="00EB5F3C" w:rsidRDefault="00EB5F3C" w14:paraId="07B50328" w14:textId="77777777">
      <w:r w:rsidRPr="001052D3">
        <w:t>Under s 189</w:t>
      </w:r>
      <w:r>
        <w:t xml:space="preserve"> of</w:t>
      </w:r>
      <w:r w:rsidRPr="001052D3">
        <w:t xml:space="preserve"> the </w:t>
      </w:r>
      <w:r>
        <w:rPr>
          <w:i/>
        </w:rPr>
        <w:t xml:space="preserve">Migration Act 1958 </w:t>
      </w:r>
      <w:r>
        <w:t>(</w:t>
      </w:r>
      <w:proofErr w:type="spellStart"/>
      <w:r>
        <w:t>Cth</w:t>
      </w:r>
      <w:proofErr w:type="spellEnd"/>
      <w:r>
        <w:t xml:space="preserve">) (the </w:t>
      </w:r>
      <w:r w:rsidRPr="001052D3">
        <w:t>Migration Act</w:t>
      </w:r>
      <w:r>
        <w:t>)</w:t>
      </w:r>
      <w:r w:rsidRPr="001052D3">
        <w:t xml:space="preserve">, immigration detention is mandatory for all </w:t>
      </w:r>
      <w:r>
        <w:t>‘</w:t>
      </w:r>
      <w:r w:rsidRPr="001052D3">
        <w:t>unlawful non-citizens</w:t>
      </w:r>
      <w:r>
        <w:t>’</w:t>
      </w:r>
      <w:r w:rsidRPr="001052D3">
        <w:t xml:space="preserve"> (that is, non-citizens</w:t>
      </w:r>
      <w:r>
        <w:t xml:space="preserve"> within Australia</w:t>
      </w:r>
      <w:r w:rsidRPr="001052D3">
        <w:t xml:space="preserve"> who do not hold a valid visa), regardless of circumstances. Once detained, unlawful non-citizens must remain in detention until they are either granted a v</w:t>
      </w:r>
      <w:r>
        <w:t>isa or removed from Australia.</w:t>
      </w:r>
      <w:r>
        <w:rPr>
          <w:rStyle w:val="EndnoteReference"/>
        </w:rPr>
        <w:endnoteReference w:id="5"/>
      </w:r>
    </w:p>
    <w:p w:rsidR="00EB5F3C" w:rsidP="00EB5F3C" w:rsidRDefault="00EB5F3C" w14:paraId="4646CF73" w14:textId="77777777">
      <w:r>
        <w:t xml:space="preserve">The detention of an unlawful non-citizen is not based on an individual assessment of the need for detention. All unlawful non-citizens must be detained, regardless of whether they individually pose an unacceptable risk to the community. </w:t>
      </w:r>
    </w:p>
    <w:p w:rsidR="00EB5F3C" w:rsidP="00EB5F3C" w:rsidRDefault="00EB5F3C" w14:paraId="62E1AA13" w14:textId="4535C88D">
      <w:r>
        <w:t>The Migration Act does not require that unlawful non-citizens be detained in purpose-built</w:t>
      </w:r>
      <w:r w:rsidR="0010274D">
        <w:t>, closed</w:t>
      </w:r>
      <w:r>
        <w:t xml:space="preserve"> immigration detention facilities.</w:t>
      </w:r>
      <w:r>
        <w:rPr>
          <w:rStyle w:val="EndnoteReference"/>
        </w:rPr>
        <w:endnoteReference w:id="6"/>
      </w:r>
      <w:r w:rsidR="002A4556">
        <w:t xml:space="preserve"> </w:t>
      </w:r>
      <w:r>
        <w:t>In some circumstances, people in detention can be released from closed facilities into alternative, community-based arrangements. Community alternatives to detention include:</w:t>
      </w:r>
    </w:p>
    <w:p w:rsidR="00EB5F3C" w:rsidP="00E31831" w:rsidRDefault="08F07CAA" w14:paraId="06469111" w14:textId="3FEF4128">
      <w:pPr>
        <w:pStyle w:val="ListParagraph"/>
        <w:numPr>
          <w:ilvl w:val="0"/>
          <w:numId w:val="19"/>
        </w:numPr>
      </w:pPr>
      <w:r>
        <w:t>release on short-term visas, such as Bridging Visas</w:t>
      </w:r>
    </w:p>
    <w:p w:rsidR="00EB5F3C" w:rsidP="00E31831" w:rsidRDefault="00EB5F3C" w14:paraId="5C37FDCF" w14:textId="55F8DEB6">
      <w:pPr>
        <w:pStyle w:val="ListParagraph"/>
        <w:numPr>
          <w:ilvl w:val="0"/>
          <w:numId w:val="19"/>
        </w:numPr>
      </w:pPr>
      <w:r>
        <w:t xml:space="preserve">residence determinations (also known as community detention), whereby the Minister </w:t>
      </w:r>
      <w:proofErr w:type="gramStart"/>
      <w:r>
        <w:t>makes a determination</w:t>
      </w:r>
      <w:proofErr w:type="gramEnd"/>
      <w:r>
        <w:t xml:space="preserve"> under s 197AB of the Migration Act that a person is to reside in a specified place rather than being held in a detention facility.</w:t>
      </w:r>
      <w:r>
        <w:rPr>
          <w:rStyle w:val="EndnoteReference"/>
        </w:rPr>
        <w:endnoteReference w:id="7"/>
      </w:r>
    </w:p>
    <w:p w:rsidR="00616476" w:rsidP="00E3193B" w:rsidRDefault="00DB3E6E" w14:paraId="3DA2E4CC" w14:textId="795969F0">
      <w:r>
        <w:t>Both</w:t>
      </w:r>
      <w:r w:rsidR="00EB5F3C">
        <w:t xml:space="preserve"> options involve the Minister exercising a personal, non-compellable, discretionary power under the Migration Act.</w:t>
      </w:r>
      <w:bookmarkStart w:name="JD_197AB40141" w:id="20"/>
      <w:bookmarkStart w:name="JD_197AB40241" w:id="21"/>
      <w:bookmarkStart w:name="ql-temp9" w:id="22"/>
      <w:bookmarkStart w:name="ql-temp10" w:id="23"/>
      <w:bookmarkStart w:name="ql-temp11" w:id="24"/>
      <w:bookmarkEnd w:id="20"/>
      <w:bookmarkEnd w:id="21"/>
      <w:bookmarkEnd w:id="22"/>
      <w:bookmarkEnd w:id="23"/>
      <w:bookmarkEnd w:id="24"/>
    </w:p>
    <w:p w:rsidR="007A64F2" w:rsidP="007A64F2" w:rsidRDefault="007A64F2" w14:paraId="106270F8" w14:textId="27B35F23">
      <w:pPr>
        <w:pStyle w:val="Heading2"/>
      </w:pPr>
      <w:bookmarkStart w:name="_Toc33519197" w:id="25"/>
      <w:bookmarkStart w:name="_Toc33519241" w:id="26"/>
      <w:bookmarkStart w:name="_Toc33519242" w:id="27"/>
      <w:bookmarkStart w:name="_Toc57818885" w:id="28"/>
      <w:bookmarkEnd w:id="25"/>
      <w:bookmarkEnd w:id="26"/>
      <w:bookmarkEnd w:id="27"/>
      <w:r>
        <w:t>2018 inspections</w:t>
      </w:r>
      <w:bookmarkEnd w:id="28"/>
    </w:p>
    <w:p w:rsidR="00384737" w:rsidP="002362AD" w:rsidRDefault="041E7156" w14:paraId="4C12DC3E" w14:textId="58A360EA">
      <w:r>
        <w:t>During 2018, the Commission con</w:t>
      </w:r>
      <w:r w:rsidR="3836C242">
        <w:t xml:space="preserve">ducted </w:t>
      </w:r>
      <w:r w:rsidR="1113C857">
        <w:t xml:space="preserve">a </w:t>
      </w:r>
      <w:r w:rsidR="403B8E8F">
        <w:t xml:space="preserve">series of </w:t>
      </w:r>
      <w:r w:rsidR="3836C242">
        <w:t>inspections</w:t>
      </w:r>
      <w:r w:rsidR="403B8E8F">
        <w:t xml:space="preserve"> of immigration detention facilities</w:t>
      </w:r>
      <w:r w:rsidR="3260698A">
        <w:t xml:space="preserve"> </w:t>
      </w:r>
      <w:r w:rsidR="3291B917">
        <w:t xml:space="preserve">focusing on </w:t>
      </w:r>
      <w:r w:rsidR="1113C857">
        <w:t>risk management practices</w:t>
      </w:r>
      <w:r w:rsidR="3FEBE892">
        <w:t xml:space="preserve"> </w:t>
      </w:r>
      <w:r w:rsidR="421AF696">
        <w:t>in immigration detention</w:t>
      </w:r>
      <w:r w:rsidR="3FEBE892">
        <w:t>.</w:t>
      </w:r>
      <w:r w:rsidR="006F7118">
        <w:rPr>
          <w:rStyle w:val="EndnoteReference"/>
        </w:rPr>
        <w:endnoteReference w:id="8"/>
      </w:r>
      <w:r w:rsidR="051BC06E">
        <w:t xml:space="preserve"> </w:t>
      </w:r>
    </w:p>
    <w:p w:rsidR="000A6850" w:rsidP="000A6850" w:rsidRDefault="005930F0" w14:paraId="75FD720B" w14:textId="3529D195">
      <w:pPr>
        <w:rPr>
          <w:rFonts w:cs="Open Sans"/>
        </w:rPr>
      </w:pPr>
      <w:r>
        <w:t>In preceding years, t</w:t>
      </w:r>
      <w:r w:rsidR="004A27FB">
        <w:t>h</w:t>
      </w:r>
      <w:r w:rsidR="001D779A">
        <w:t>e Commission had identified a significant shi</w:t>
      </w:r>
      <w:r w:rsidR="00903FF5">
        <w:t>ft in risk management practices in immigration detention</w:t>
      </w:r>
      <w:r w:rsidR="009D3609">
        <w:t>.</w:t>
      </w:r>
      <w:r w:rsidR="000A6850">
        <w:rPr>
          <w:rStyle w:val="EndnoteReference"/>
        </w:rPr>
        <w:endnoteReference w:id="9"/>
      </w:r>
      <w:r w:rsidR="009D3609">
        <w:t xml:space="preserve"> This shift emerged largely as a result of the changing</w:t>
      </w:r>
      <w:r w:rsidR="00481DED">
        <w:t xml:space="preserve"> composition of the immigration detention population, </w:t>
      </w:r>
      <w:r w:rsidR="000A6850">
        <w:t>specifically the increase in the number and proportion of people in detention who have had visas cancelled on character grounds.</w:t>
      </w:r>
    </w:p>
    <w:p w:rsidR="00696A53" w:rsidP="002362AD" w:rsidRDefault="00D31F23" w14:paraId="0C667FBC" w14:textId="661415E2">
      <w:r>
        <w:t xml:space="preserve">The Commission </w:t>
      </w:r>
      <w:r w:rsidR="00DD4851">
        <w:t xml:space="preserve">expressed concern about </w:t>
      </w:r>
      <w:r w:rsidR="00CD3F9B">
        <w:t xml:space="preserve">some </w:t>
      </w:r>
      <w:r w:rsidR="00DD4851">
        <w:t xml:space="preserve">risk </w:t>
      </w:r>
      <w:r w:rsidR="00231EA3">
        <w:t>manage</w:t>
      </w:r>
      <w:r w:rsidR="00DD4851">
        <w:t>ment strategies</w:t>
      </w:r>
      <w:r w:rsidR="00CD3F9B">
        <w:t>, including</w:t>
      </w:r>
      <w:r w:rsidR="00C2657D">
        <w:t>:</w:t>
      </w:r>
    </w:p>
    <w:p w:rsidRPr="00221B45" w:rsidR="00970684" w:rsidP="003D5A63" w:rsidRDefault="00970684" w14:paraId="3288AF1A" w14:textId="2411E90E">
      <w:pPr>
        <w:numPr>
          <w:ilvl w:val="0"/>
          <w:numId w:val="14"/>
        </w:numPr>
      </w:pPr>
      <w:r w:rsidRPr="00221B45">
        <w:t>Inaccurate risk assessments</w:t>
      </w:r>
      <w:r w:rsidR="00293A3D">
        <w:t xml:space="preserve"> </w:t>
      </w:r>
      <w:r w:rsidRPr="00221B45">
        <w:t xml:space="preserve">may result in people in detention being subject to restrictions that are not warranted in their individual circumstances. </w:t>
      </w:r>
    </w:p>
    <w:p w:rsidRPr="00221B45" w:rsidR="00970684" w:rsidP="003D5A63" w:rsidRDefault="00970684" w14:paraId="40B24180" w14:textId="26218694">
      <w:pPr>
        <w:numPr>
          <w:ilvl w:val="0"/>
          <w:numId w:val="14"/>
        </w:numPr>
      </w:pPr>
      <w:r w:rsidRPr="00221B45">
        <w:t xml:space="preserve">The use of restraints during escort outside detention facilities has become </w:t>
      </w:r>
      <w:r w:rsidRPr="00221B45" w:rsidR="002B404C">
        <w:t>routine and</w:t>
      </w:r>
      <w:r w:rsidRPr="00221B45">
        <w:t xml:space="preserve"> may in some cases be disproportionate to the risk of absconding. </w:t>
      </w:r>
    </w:p>
    <w:p w:rsidRPr="00221B45" w:rsidR="00970684" w:rsidP="003D5A63" w:rsidRDefault="00970684" w14:paraId="1187A92A" w14:textId="77777777">
      <w:pPr>
        <w:numPr>
          <w:ilvl w:val="0"/>
          <w:numId w:val="14"/>
        </w:numPr>
      </w:pPr>
      <w:r w:rsidRPr="00221B45">
        <w:t xml:space="preserve">Conditions in high-security accommodation compounds and single separation units are typically harsh, </w:t>
      </w:r>
      <w:proofErr w:type="gramStart"/>
      <w:r w:rsidRPr="00221B45">
        <w:t>restrictive</w:t>
      </w:r>
      <w:proofErr w:type="gramEnd"/>
      <w:r w:rsidRPr="00221B45">
        <w:t xml:space="preserve"> and prison-like.  </w:t>
      </w:r>
    </w:p>
    <w:p w:rsidRPr="00532F81" w:rsidR="00A24264" w:rsidP="0034406E" w:rsidRDefault="00970684" w14:paraId="02111E95" w14:textId="38B14134">
      <w:pPr>
        <w:numPr>
          <w:ilvl w:val="0"/>
          <w:numId w:val="14"/>
        </w:numPr>
      </w:pPr>
      <w:r w:rsidRPr="00221B45">
        <w:t>Restrictions relating to excursions, personal items and external visits are applied on a blanket basis, regardless of whether they are necessary in a person’s individual circumstances.</w:t>
      </w:r>
      <w:r w:rsidR="006243D0">
        <w:rPr>
          <w:rStyle w:val="EndnoteReference"/>
        </w:rPr>
        <w:endnoteReference w:id="10"/>
      </w:r>
    </w:p>
    <w:p w:rsidR="00B3691F" w:rsidP="00AA2D67" w:rsidRDefault="00AA2D67" w14:paraId="20D46999" w14:textId="7A76C0C7">
      <w:pPr>
        <w:pStyle w:val="Heading2"/>
      </w:pPr>
      <w:bookmarkStart w:name="_Toc57818886" w:id="29"/>
      <w:r>
        <w:t>Methodology</w:t>
      </w:r>
      <w:bookmarkEnd w:id="29"/>
    </w:p>
    <w:p w:rsidR="003E2D0C" w:rsidP="00AA2D67" w:rsidRDefault="006456C3" w14:paraId="0E199711" w14:textId="66031F4B">
      <w:r>
        <w:t xml:space="preserve">Between </w:t>
      </w:r>
      <w:r w:rsidR="00485233">
        <w:t>August and November 2019, the Commission conducted inspections of</w:t>
      </w:r>
      <w:r w:rsidR="003E2D0C">
        <w:t xml:space="preserve"> the following immigration detention facilities:</w:t>
      </w:r>
    </w:p>
    <w:p w:rsidR="00AA2D67" w:rsidP="003D5A63" w:rsidRDefault="00D610DC" w14:paraId="41BD37AC" w14:textId="718E8A16">
      <w:pPr>
        <w:pStyle w:val="ListParagraph"/>
        <w:numPr>
          <w:ilvl w:val="0"/>
          <w:numId w:val="13"/>
        </w:numPr>
      </w:pPr>
      <w:r>
        <w:t>Perth Immigration Detention Centre (PIDC)</w:t>
      </w:r>
    </w:p>
    <w:p w:rsidR="00D610DC" w:rsidP="003D5A63" w:rsidRDefault="00D610DC" w14:paraId="12D46E69" w14:textId="125E4B90">
      <w:pPr>
        <w:pStyle w:val="ListParagraph"/>
        <w:numPr>
          <w:ilvl w:val="0"/>
          <w:numId w:val="13"/>
        </w:numPr>
      </w:pPr>
      <w:proofErr w:type="spellStart"/>
      <w:r>
        <w:t>Yongah</w:t>
      </w:r>
      <w:proofErr w:type="spellEnd"/>
      <w:r>
        <w:t xml:space="preserve"> Hill Immigration Detention Centre (YHIDC)</w:t>
      </w:r>
    </w:p>
    <w:p w:rsidR="00D610DC" w:rsidP="003D5A63" w:rsidRDefault="004F28A5" w14:paraId="4685807F" w14:textId="50F0337E">
      <w:pPr>
        <w:pStyle w:val="ListParagraph"/>
        <w:numPr>
          <w:ilvl w:val="0"/>
          <w:numId w:val="13"/>
        </w:numPr>
      </w:pPr>
      <w:r>
        <w:t>Adelaide Immigration</w:t>
      </w:r>
      <w:r w:rsidR="00332574">
        <w:t xml:space="preserve"> Transit Accommodation (AITA)</w:t>
      </w:r>
    </w:p>
    <w:p w:rsidR="00332574" w:rsidP="003D5A63" w:rsidRDefault="00AF2B57" w14:paraId="29F437E6" w14:textId="0F6226FC">
      <w:pPr>
        <w:pStyle w:val="ListParagraph"/>
        <w:numPr>
          <w:ilvl w:val="0"/>
          <w:numId w:val="13"/>
        </w:numPr>
      </w:pPr>
      <w:r>
        <w:t>Melbourne Immigration Transit Accommodation (MITA)</w:t>
      </w:r>
    </w:p>
    <w:p w:rsidR="00AF2B57" w:rsidP="003D5A63" w:rsidRDefault="00B80D2D" w14:paraId="1F54C95E" w14:textId="59E2FFA1">
      <w:pPr>
        <w:pStyle w:val="ListParagraph"/>
        <w:numPr>
          <w:ilvl w:val="0"/>
          <w:numId w:val="13"/>
        </w:numPr>
      </w:pPr>
      <w:r>
        <w:t>Villawood Immigration Detention Centre (VIDC)</w:t>
      </w:r>
    </w:p>
    <w:p w:rsidRPr="00AA2D67" w:rsidR="00B80D2D" w:rsidP="003D5A63" w:rsidRDefault="009967C4" w14:paraId="7475B53A" w14:textId="11747F52">
      <w:pPr>
        <w:pStyle w:val="ListParagraph"/>
        <w:numPr>
          <w:ilvl w:val="0"/>
          <w:numId w:val="13"/>
        </w:numPr>
      </w:pPr>
      <w:r>
        <w:t>Brisbane Immigration Transit Accommodation (BITA)</w:t>
      </w:r>
      <w:r w:rsidR="000E33D5">
        <w:t>.</w:t>
      </w:r>
      <w:r w:rsidR="00686AFC">
        <w:rPr>
          <w:rStyle w:val="EndnoteReference"/>
        </w:rPr>
        <w:endnoteReference w:id="11"/>
      </w:r>
    </w:p>
    <w:p w:rsidR="0003792F" w:rsidP="0003792F" w:rsidRDefault="00DC1F26" w14:paraId="7AB6C89C" w14:textId="12DC356A">
      <w:r>
        <w:t xml:space="preserve">The Commission also inspected several ‘alternative places of detention’ (APODs) in </w:t>
      </w:r>
      <w:r w:rsidR="00665424">
        <w:t xml:space="preserve">Melbourne and Brisbane </w:t>
      </w:r>
      <w:r>
        <w:t>(</w:t>
      </w:r>
      <w:r w:rsidR="00665424">
        <w:t>see Section 2.</w:t>
      </w:r>
      <w:r w:rsidR="00471791">
        <w:t>8</w:t>
      </w:r>
      <w:r w:rsidR="00665424">
        <w:t>(h) below</w:t>
      </w:r>
      <w:r w:rsidR="006444F6">
        <w:t>).</w:t>
      </w:r>
    </w:p>
    <w:p w:rsidR="0003792F" w:rsidP="0003792F" w:rsidRDefault="0003792F" w14:paraId="1DBBE0DE" w14:textId="5821084A">
      <w:r w:rsidRPr="00AE46A7">
        <w:t xml:space="preserve">During the inspections, the Commission met with representatives from Home Affairs, ABF and </w:t>
      </w:r>
      <w:r>
        <w:t xml:space="preserve">contracted </w:t>
      </w:r>
      <w:r w:rsidRPr="00AE46A7">
        <w:t>detention service providers</w:t>
      </w:r>
      <w:r w:rsidR="00CD3F9B">
        <w:t xml:space="preserve">, </w:t>
      </w:r>
      <w:r>
        <w:t>Serco and International Health and Medical Services</w:t>
      </w:r>
      <w:r w:rsidR="00CD3F9B">
        <w:t xml:space="preserve"> (IHMS</w:t>
      </w:r>
      <w:r>
        <w:t>)</w:t>
      </w:r>
      <w:r w:rsidR="00A4163D">
        <w:t>;</w:t>
      </w:r>
      <w:r w:rsidRPr="00AE46A7">
        <w:t xml:space="preserve"> conducted inspections of the physical conditions of detention in each facility; and held over </w:t>
      </w:r>
      <w:r w:rsidRPr="007B1CED" w:rsidR="00034EE4">
        <w:t>2</w:t>
      </w:r>
      <w:r w:rsidRPr="007B1CED" w:rsidR="007B1CED">
        <w:t>8</w:t>
      </w:r>
      <w:r w:rsidRPr="007B1CED">
        <w:t>0 interviews</w:t>
      </w:r>
      <w:r w:rsidRPr="00AE46A7">
        <w:t xml:space="preserve"> with people detained across the</w:t>
      </w:r>
      <w:r w:rsidR="005E69B0">
        <w:t xml:space="preserve"> six</w:t>
      </w:r>
      <w:r w:rsidRPr="00AE46A7">
        <w:t xml:space="preserve"> facilities</w:t>
      </w:r>
      <w:r>
        <w:t xml:space="preserve"> and in APODs</w:t>
      </w:r>
      <w:r w:rsidRPr="00AE46A7">
        <w:t>.</w:t>
      </w:r>
    </w:p>
    <w:p w:rsidR="00B95870" w:rsidP="005E4D95" w:rsidRDefault="0064693A" w14:paraId="5EC99393" w14:textId="56C44A9E">
      <w:r>
        <w:t xml:space="preserve">The Commission engaged </w:t>
      </w:r>
      <w:r w:rsidR="00CD7864">
        <w:t xml:space="preserve">a number of independent medical consultants </w:t>
      </w:r>
      <w:r w:rsidR="00015758">
        <w:t>with expertise across</w:t>
      </w:r>
      <w:r w:rsidR="00CE6DEA">
        <w:t xml:space="preserve"> psychology, psychiatry, paediatrics and general practice </w:t>
      </w:r>
      <w:r w:rsidR="00CD7864">
        <w:t>(</w:t>
      </w:r>
      <w:r w:rsidR="00734D67">
        <w:t>Dr Bernadette Wright, Dr Jane Standish, Dr Penny Abbott and Dr Edward Heffernan</w:t>
      </w:r>
      <w:r w:rsidR="00CD7864">
        <w:t>)</w:t>
      </w:r>
      <w:r w:rsidR="00492EC2">
        <w:t xml:space="preserve"> </w:t>
      </w:r>
      <w:r>
        <w:t xml:space="preserve">to participate in the inspection of </w:t>
      </w:r>
      <w:r w:rsidR="00986A08">
        <w:t>an immigration detention facility alongside Commission staf</w:t>
      </w:r>
      <w:r w:rsidR="00754085">
        <w:t>f, and provide advice on issues</w:t>
      </w:r>
      <w:r w:rsidRPr="00754085" w:rsidR="00754085">
        <w:t xml:space="preserve"> </w:t>
      </w:r>
      <w:r w:rsidR="00754085">
        <w:t>relating to the health and/or health care of people in immigration detention.</w:t>
      </w:r>
      <w:r w:rsidR="00CE6DEA">
        <w:t xml:space="preserve"> </w:t>
      </w:r>
      <w:r w:rsidR="00747B32">
        <w:t>An independent medical consultant</w:t>
      </w:r>
      <w:r w:rsidR="002645F0">
        <w:t xml:space="preserve"> participated in the Commission’s inspections</w:t>
      </w:r>
      <w:r w:rsidR="00747B32">
        <w:t xml:space="preserve"> </w:t>
      </w:r>
      <w:r w:rsidR="002645F0">
        <w:t>of all facilities, except for AITA.</w:t>
      </w:r>
      <w:r w:rsidR="00986A08">
        <w:t xml:space="preserve"> </w:t>
      </w:r>
    </w:p>
    <w:p w:rsidR="007B08D5" w:rsidP="0003792F" w:rsidRDefault="136F7FC9" w14:paraId="6DE195D7" w14:textId="5A89A9C9">
      <w:r>
        <w:t xml:space="preserve">In conducting the inspections, the Commission focused </w:t>
      </w:r>
      <w:r w:rsidR="0F5319CE">
        <w:t xml:space="preserve">on </w:t>
      </w:r>
      <w:r w:rsidRPr="0F0BDEB5" w:rsidR="0F5319CE">
        <w:rPr>
          <w:rFonts w:cs="Open Sans"/>
        </w:rPr>
        <w:t xml:space="preserve">gathering information </w:t>
      </w:r>
      <w:r w:rsidRPr="0F0BDEB5" w:rsidR="59C1EFBB">
        <w:rPr>
          <w:rFonts w:cs="Open Sans"/>
        </w:rPr>
        <w:t xml:space="preserve">about </w:t>
      </w:r>
      <w:r w:rsidRPr="0F0BDEB5" w:rsidR="0F5319CE">
        <w:rPr>
          <w:rFonts w:cs="Open Sans"/>
        </w:rPr>
        <w:t>conditions and treatment in immigration detention.</w:t>
      </w:r>
      <w:r w:rsidRPr="0F0BDEB5" w:rsidR="6D633FC2">
        <w:rPr>
          <w:rFonts w:cs="Open Sans"/>
        </w:rPr>
        <w:t xml:space="preserve"> This included information about </w:t>
      </w:r>
      <w:r w:rsidRPr="0F0BDEB5" w:rsidR="19BC89AB">
        <w:rPr>
          <w:rFonts w:cs="Open Sans"/>
        </w:rPr>
        <w:t xml:space="preserve">the following: </w:t>
      </w:r>
      <w:r w:rsidRPr="0F0BDEB5" w:rsidR="44A33C65">
        <w:rPr>
          <w:rFonts w:cs="Open Sans"/>
        </w:rPr>
        <w:t>case management and status resolution</w:t>
      </w:r>
      <w:r w:rsidRPr="0F0BDEB5" w:rsidR="0AE85607">
        <w:rPr>
          <w:rFonts w:cs="Open Sans"/>
        </w:rPr>
        <w:t>;</w:t>
      </w:r>
      <w:r w:rsidRPr="0F0BDEB5" w:rsidR="44A33C65">
        <w:rPr>
          <w:rFonts w:cs="Open Sans"/>
        </w:rPr>
        <w:t xml:space="preserve"> </w:t>
      </w:r>
      <w:r w:rsidRPr="0F0BDEB5" w:rsidR="19BC89AB">
        <w:rPr>
          <w:rFonts w:cs="Open Sans"/>
        </w:rPr>
        <w:t>treatment in detentio</w:t>
      </w:r>
      <w:r w:rsidRPr="0F0BDEB5" w:rsidR="0AE85607">
        <w:rPr>
          <w:rFonts w:cs="Open Sans"/>
        </w:rPr>
        <w:t>n</w:t>
      </w:r>
      <w:r w:rsidRPr="0F0BDEB5" w:rsidR="2780EEC0">
        <w:rPr>
          <w:rFonts w:cs="Open Sans"/>
        </w:rPr>
        <w:t>,</w:t>
      </w:r>
      <w:r w:rsidRPr="0F0BDEB5" w:rsidR="0AE85607">
        <w:rPr>
          <w:rFonts w:cs="Open Sans"/>
        </w:rPr>
        <w:t xml:space="preserve"> such as</w:t>
      </w:r>
      <w:r w:rsidRPr="0F0BDEB5" w:rsidR="19BC89AB">
        <w:rPr>
          <w:rFonts w:cs="Open Sans"/>
        </w:rPr>
        <w:t xml:space="preserve"> safety and security</w:t>
      </w:r>
      <w:r w:rsidRPr="0F0BDEB5" w:rsidR="0AE85607">
        <w:rPr>
          <w:rFonts w:cs="Open Sans"/>
        </w:rPr>
        <w:t xml:space="preserve"> and </w:t>
      </w:r>
      <w:r w:rsidRPr="0F0BDEB5" w:rsidR="44A63775">
        <w:rPr>
          <w:rFonts w:cs="Open Sans"/>
        </w:rPr>
        <w:t>use of</w:t>
      </w:r>
      <w:r w:rsidRPr="0F0BDEB5" w:rsidR="0AE85607">
        <w:rPr>
          <w:rFonts w:cs="Open Sans"/>
        </w:rPr>
        <w:t xml:space="preserve"> </w:t>
      </w:r>
      <w:r w:rsidRPr="0F0BDEB5" w:rsidR="44A63775">
        <w:rPr>
          <w:rFonts w:cs="Open Sans"/>
        </w:rPr>
        <w:t>restraints</w:t>
      </w:r>
      <w:r w:rsidRPr="0F0BDEB5" w:rsidR="0202175F">
        <w:rPr>
          <w:rFonts w:cs="Open Sans"/>
        </w:rPr>
        <w:t xml:space="preserve">; </w:t>
      </w:r>
      <w:r w:rsidRPr="0F0BDEB5" w:rsidR="1FAAB7E4">
        <w:rPr>
          <w:rFonts w:cs="Open Sans"/>
        </w:rPr>
        <w:t>health</w:t>
      </w:r>
      <w:r w:rsidRPr="0F0BDEB5" w:rsidR="1E5C2F89">
        <w:rPr>
          <w:rFonts w:cs="Open Sans"/>
        </w:rPr>
        <w:t xml:space="preserve"> care; </w:t>
      </w:r>
      <w:r w:rsidRPr="0F0BDEB5" w:rsidR="587A23F4">
        <w:rPr>
          <w:rFonts w:cs="Open Sans"/>
        </w:rPr>
        <w:t xml:space="preserve">accommodation and other facilities; </w:t>
      </w:r>
      <w:r w:rsidRPr="0F0BDEB5" w:rsidR="1333FF1A">
        <w:rPr>
          <w:rFonts w:cs="Open Sans"/>
        </w:rPr>
        <w:t xml:space="preserve">recreation and </w:t>
      </w:r>
      <w:r w:rsidRPr="0F0BDEB5" w:rsidR="19FDC444">
        <w:rPr>
          <w:rFonts w:cs="Open Sans"/>
        </w:rPr>
        <w:t>activities; communication</w:t>
      </w:r>
      <w:r w:rsidRPr="0F0BDEB5" w:rsidR="113B754C">
        <w:rPr>
          <w:rFonts w:cs="Open Sans"/>
        </w:rPr>
        <w:t xml:space="preserve"> and visits; and impacts of </w:t>
      </w:r>
      <w:r w:rsidRPr="0F0BDEB5" w:rsidR="5450A24D">
        <w:rPr>
          <w:rFonts w:cs="Open Sans"/>
        </w:rPr>
        <w:t>detention.</w:t>
      </w:r>
    </w:p>
    <w:p w:rsidRPr="00D24253" w:rsidR="00D24253" w:rsidP="00D24253" w:rsidRDefault="00D24253" w14:paraId="75E1B9BE" w14:textId="02CDAB5A">
      <w:pPr>
        <w:keepLines/>
      </w:pPr>
      <w:r w:rsidRPr="00D24253">
        <w:t xml:space="preserve">The Commission considered the </w:t>
      </w:r>
      <w:r w:rsidR="00A4591B">
        <w:t>material</w:t>
      </w:r>
      <w:r w:rsidRPr="00D24253" w:rsidR="00A4591B">
        <w:t xml:space="preserve"> </w:t>
      </w:r>
      <w:r w:rsidRPr="00D24253">
        <w:t xml:space="preserve">gathered during the inspection </w:t>
      </w:r>
      <w:r w:rsidR="00A4591B">
        <w:t>by reference to</w:t>
      </w:r>
      <w:r w:rsidRPr="00D24253" w:rsidR="00A4591B">
        <w:t xml:space="preserve"> </w:t>
      </w:r>
      <w:r w:rsidRPr="00D24253">
        <w:t xml:space="preserve">international human rights </w:t>
      </w:r>
      <w:r w:rsidR="00A4591B">
        <w:t xml:space="preserve">law </w:t>
      </w:r>
      <w:r w:rsidRPr="00D24253">
        <w:t>standards that are relevant to immigration detention, as outlined below.</w:t>
      </w:r>
    </w:p>
    <w:p w:rsidRPr="00D24253" w:rsidR="00D24253" w:rsidP="00D24253" w:rsidRDefault="00D24253" w14:paraId="6F9FB557" w14:textId="23980CED">
      <w:pPr>
        <w:keepLines/>
      </w:pPr>
      <w:r w:rsidRPr="00D24253">
        <w:t>The Commission’s methodology reflects international guidelines for the conduct of detention inspections, including a core focus on prevention of harm.</w:t>
      </w:r>
      <w:r w:rsidRPr="00D24253">
        <w:rPr>
          <w:sz w:val="20"/>
          <w:vertAlign w:val="superscript"/>
        </w:rPr>
        <w:endnoteReference w:id="12"/>
      </w:r>
      <w:r w:rsidRPr="00D24253">
        <w:t xml:space="preserve"> This preventative approach </w:t>
      </w:r>
      <w:r w:rsidR="00EF3606">
        <w:t xml:space="preserve">involves considering </w:t>
      </w:r>
      <w:r w:rsidRPr="00D24253">
        <w:t xml:space="preserve">root causes and risk factors </w:t>
      </w:r>
      <w:r w:rsidR="008B3B81">
        <w:t xml:space="preserve">related to </w:t>
      </w:r>
      <w:r w:rsidRPr="00D24253">
        <w:t xml:space="preserve">human rights </w:t>
      </w:r>
      <w:r w:rsidR="008B3B81">
        <w:t>issues</w:t>
      </w:r>
      <w:r w:rsidRPr="00D24253">
        <w:t>.</w:t>
      </w:r>
    </w:p>
    <w:p w:rsidR="00F95259" w:rsidP="00C6557E" w:rsidRDefault="00C6557E" w14:paraId="71C3D284" w14:textId="03BC6B25">
      <w:pPr>
        <w:pStyle w:val="Heading2"/>
      </w:pPr>
      <w:bookmarkStart w:name="_Toc57818887" w:id="30"/>
      <w:r>
        <w:t>Relevant human rights standards</w:t>
      </w:r>
      <w:bookmarkEnd w:id="30"/>
    </w:p>
    <w:p w:rsidR="00830053" w:rsidP="00830053" w:rsidRDefault="00830053" w14:paraId="7EDAE740" w14:textId="63A3E4BA">
      <w:r>
        <w:t>There are nine core international human rights instruments, of which seven have been ratified by Australia.</w:t>
      </w:r>
      <w:r>
        <w:rPr>
          <w:rStyle w:val="EndnoteReference"/>
        </w:rPr>
        <w:endnoteReference w:id="13"/>
      </w:r>
      <w:r>
        <w:t xml:space="preserve"> </w:t>
      </w:r>
      <w:r w:rsidR="00E03A3A">
        <w:t>T</w:t>
      </w:r>
      <w:r>
        <w:t xml:space="preserve">hese treaties contain obligations that are relevant to the </w:t>
      </w:r>
      <w:r w:rsidR="00FA3DA8">
        <w:t xml:space="preserve">conditions and treatment </w:t>
      </w:r>
      <w:r>
        <w:t>of people in immigration detention:</w:t>
      </w:r>
    </w:p>
    <w:p w:rsidR="00830053" w:rsidP="003D5A63" w:rsidRDefault="0F57B09B" w14:paraId="2EE67351" w14:textId="0EC9D27E">
      <w:pPr>
        <w:pStyle w:val="ListParagraph"/>
        <w:numPr>
          <w:ilvl w:val="0"/>
          <w:numId w:val="15"/>
        </w:numPr>
        <w:ind w:left="714" w:hanging="357"/>
        <w:contextualSpacing/>
      </w:pPr>
      <w:r w:rsidRPr="0F0BDEB5">
        <w:rPr>
          <w:i/>
          <w:iCs/>
        </w:rPr>
        <w:t>International Covenant on Civil and Political Rights</w:t>
      </w:r>
      <w:r>
        <w:t xml:space="preserve"> (ICCPR)</w:t>
      </w:r>
    </w:p>
    <w:p w:rsidR="00830053" w:rsidP="003D5A63" w:rsidRDefault="0F57B09B" w14:paraId="59E2C803" w14:textId="6F9CEB4F">
      <w:pPr>
        <w:pStyle w:val="ListParagraph"/>
        <w:numPr>
          <w:ilvl w:val="0"/>
          <w:numId w:val="15"/>
        </w:numPr>
        <w:ind w:left="714" w:hanging="357"/>
        <w:contextualSpacing/>
      </w:pPr>
      <w:r w:rsidRPr="0F0BDEB5">
        <w:rPr>
          <w:i/>
          <w:iCs/>
        </w:rPr>
        <w:t>International Covenant on Economic, Social and Cultural Rights</w:t>
      </w:r>
      <w:r>
        <w:t xml:space="preserve"> (ICESCR)</w:t>
      </w:r>
    </w:p>
    <w:p w:rsidR="00830053" w:rsidP="003D5A63" w:rsidRDefault="0F57B09B" w14:paraId="6C1FEFE8" w14:textId="71FC3719">
      <w:pPr>
        <w:pStyle w:val="ListParagraph"/>
        <w:numPr>
          <w:ilvl w:val="0"/>
          <w:numId w:val="15"/>
        </w:numPr>
        <w:ind w:left="714" w:hanging="357"/>
        <w:contextualSpacing/>
      </w:pPr>
      <w:r w:rsidRPr="0F0BDEB5">
        <w:rPr>
          <w:i/>
          <w:iCs/>
        </w:rPr>
        <w:t>Convention against Torture and Other Cruel, Inhuman or Degrading Treatment or Punishment</w:t>
      </w:r>
      <w:r>
        <w:t xml:space="preserve"> (CAT)</w:t>
      </w:r>
    </w:p>
    <w:p w:rsidR="000E376B" w:rsidP="003D5A63" w:rsidRDefault="0F57B09B" w14:paraId="381DC354" w14:textId="73DAAE98">
      <w:pPr>
        <w:pStyle w:val="ListParagraph"/>
        <w:numPr>
          <w:ilvl w:val="0"/>
          <w:numId w:val="15"/>
        </w:numPr>
        <w:ind w:left="714" w:hanging="357"/>
        <w:contextualSpacing/>
      </w:pPr>
      <w:r w:rsidRPr="0F0BDEB5">
        <w:rPr>
          <w:i/>
          <w:iCs/>
        </w:rPr>
        <w:t>Convention on the Rights of the Child</w:t>
      </w:r>
      <w:r>
        <w:t xml:space="preserve"> (CRC)</w:t>
      </w:r>
    </w:p>
    <w:p w:rsidR="000E376B" w:rsidP="003D5A63" w:rsidRDefault="3F6A9F3F" w14:paraId="52798C17" w14:textId="2768E871">
      <w:pPr>
        <w:pStyle w:val="ListParagraph"/>
        <w:numPr>
          <w:ilvl w:val="0"/>
          <w:numId w:val="15"/>
        </w:numPr>
        <w:ind w:left="714" w:hanging="357"/>
        <w:contextualSpacing/>
      </w:pPr>
      <w:r w:rsidRPr="0F0BDEB5">
        <w:rPr>
          <w:i/>
          <w:iCs/>
        </w:rPr>
        <w:t>Convention on the Rights of Persons with Disabilities</w:t>
      </w:r>
      <w:r>
        <w:t xml:space="preserve"> (CRPD)</w:t>
      </w:r>
    </w:p>
    <w:p w:rsidR="00830053" w:rsidP="003D5A63" w:rsidRDefault="3F6A9F3F" w14:paraId="204388CD" w14:textId="5BBA551F">
      <w:pPr>
        <w:pStyle w:val="ListParagraph"/>
        <w:numPr>
          <w:ilvl w:val="0"/>
          <w:numId w:val="15"/>
        </w:numPr>
        <w:ind w:left="714" w:hanging="357"/>
        <w:contextualSpacing/>
      </w:pPr>
      <w:r w:rsidRPr="0F0BDEB5">
        <w:rPr>
          <w:i/>
          <w:iCs/>
        </w:rPr>
        <w:t>Convention on the Elimination of All Forms of Discrimination against Women</w:t>
      </w:r>
      <w:r>
        <w:t xml:space="preserve"> (CEDAW)</w:t>
      </w:r>
    </w:p>
    <w:p w:rsidR="5D196D17" w:rsidP="0F0BDEB5" w:rsidRDefault="5D196D17" w14:paraId="5227DC67" w14:textId="148C2C3C">
      <w:pPr>
        <w:pStyle w:val="ListParagraph"/>
        <w:numPr>
          <w:ilvl w:val="0"/>
          <w:numId w:val="15"/>
        </w:numPr>
        <w:ind w:left="714" w:hanging="357"/>
        <w:rPr>
          <w:rFonts w:eastAsia="Open Sans" w:cs="Open Sans"/>
        </w:rPr>
      </w:pPr>
      <w:r w:rsidRPr="0F0BDEB5">
        <w:rPr>
          <w:i/>
          <w:iCs/>
        </w:rPr>
        <w:t>Convention relating to the Status of Refugees</w:t>
      </w:r>
      <w:r>
        <w:t xml:space="preserve"> (the Refugee Convention)</w:t>
      </w:r>
      <w:r w:rsidR="00E17357">
        <w:t>.</w:t>
      </w:r>
    </w:p>
    <w:p w:rsidRPr="007A48D4" w:rsidR="00F47EAC" w:rsidP="00830053" w:rsidRDefault="001F5122" w14:paraId="6A8DA990" w14:textId="626A9243">
      <w:r>
        <w:t>Australia has</w:t>
      </w:r>
      <w:r w:rsidR="36AE661C">
        <w:t xml:space="preserve"> a range of specific obligations towards refugees </w:t>
      </w:r>
      <w:r w:rsidR="5F90971C">
        <w:t xml:space="preserve">and asylum seekers </w:t>
      </w:r>
      <w:r w:rsidR="36AE661C">
        <w:t xml:space="preserve">under the </w:t>
      </w:r>
      <w:r w:rsidR="7DEC6A9A">
        <w:t>last of these conventions</w:t>
      </w:r>
      <w:r w:rsidR="35F6DB4F">
        <w:t>.</w:t>
      </w:r>
    </w:p>
    <w:p w:rsidRPr="00F84E58" w:rsidR="00830053" w:rsidP="00830053" w:rsidRDefault="00F84E58" w14:paraId="59E3DB24" w14:textId="039BCB85">
      <w:r w:rsidRPr="00F84E58">
        <w:t xml:space="preserve">Some key obligations relevant to conditions and treatment in immigration detention include those </w:t>
      </w:r>
      <w:r w:rsidRPr="00F84E58" w:rsidR="00830053">
        <w:t>relating to</w:t>
      </w:r>
      <w:r w:rsidR="008B3B81">
        <w:t>:</w:t>
      </w:r>
      <w:r w:rsidRPr="00F84E58" w:rsidR="00830053">
        <w:t xml:space="preserve"> security of </w:t>
      </w:r>
      <w:r w:rsidR="008B3B81">
        <w:t xml:space="preserve">the </w:t>
      </w:r>
      <w:r w:rsidRPr="00F84E58" w:rsidR="00830053">
        <w:t>person; humane treatment in detention; freedom from arbitrary detention; freedom from torture and other cruel, inhuman or degrading treatment or punishment; privacy; freedom of religion; freedom of expression and association; education; an adequate standard of living; health, participation in cultural life; protection of the family; and</w:t>
      </w:r>
      <w:r w:rsidR="008B3B81">
        <w:t>,</w:t>
      </w:r>
      <w:r w:rsidRPr="00F84E58" w:rsidR="00830053">
        <w:t xml:space="preserve"> consideration of the best interests of the child. </w:t>
      </w:r>
    </w:p>
    <w:p w:rsidR="00C6557E" w:rsidP="00C6557E" w:rsidRDefault="00F264FF" w14:paraId="6E67154C" w14:textId="5594B9A0">
      <w:pPr>
        <w:rPr>
          <w:i/>
        </w:rPr>
      </w:pPr>
      <w:r w:rsidRPr="00E219BA">
        <w:t xml:space="preserve">Further information about relevant standards can be found in </w:t>
      </w:r>
      <w:r w:rsidRPr="00C913D6">
        <w:t>Appendix</w:t>
      </w:r>
      <w:r w:rsidRPr="00C913D6" w:rsidR="00C913D6">
        <w:t xml:space="preserve"> </w:t>
      </w:r>
      <w:r w:rsidR="00A64F2F">
        <w:t>2</w:t>
      </w:r>
      <w:r w:rsidRPr="00E219BA">
        <w:t xml:space="preserve"> to</w:t>
      </w:r>
      <w:r>
        <w:t xml:space="preserve"> </w:t>
      </w:r>
      <w:r w:rsidRPr="00495457">
        <w:t>this report, as well as in the Commission publication</w:t>
      </w:r>
      <w:r>
        <w:t>,</w:t>
      </w:r>
      <w:r w:rsidRPr="00495457">
        <w:t xml:space="preserve"> </w:t>
      </w:r>
      <w:r w:rsidRPr="00F84749">
        <w:rPr>
          <w:i/>
        </w:rPr>
        <w:t>Human rights standards for immigration detention</w:t>
      </w:r>
      <w:r>
        <w:rPr>
          <w:i/>
        </w:rPr>
        <w:t>.</w:t>
      </w:r>
      <w:r w:rsidRPr="00D208D3">
        <w:rPr>
          <w:rStyle w:val="EndnoteReference"/>
          <w:iCs/>
        </w:rPr>
        <w:endnoteReference w:id="14"/>
      </w:r>
    </w:p>
    <w:p w:rsidR="008776D0" w:rsidP="00270E3E" w:rsidRDefault="008776D0" w14:paraId="5F1C16F2" w14:textId="49A474A1">
      <w:pPr>
        <w:pStyle w:val="Heading2"/>
      </w:pPr>
      <w:bookmarkStart w:name="_Toc57818888" w:id="31"/>
      <w:r>
        <w:t>COVID-19 and immigration detention</w:t>
      </w:r>
      <w:bookmarkEnd w:id="31"/>
    </w:p>
    <w:p w:rsidR="003C10EB" w:rsidP="002E0112" w:rsidRDefault="00D208D3" w14:paraId="0B94037A" w14:textId="1B349945">
      <w:r>
        <w:t xml:space="preserve">Since the </w:t>
      </w:r>
      <w:r w:rsidR="00A167F5">
        <w:t>Commission completed its inspections in the second half of 2019</w:t>
      </w:r>
      <w:r w:rsidR="002D62A9">
        <w:t xml:space="preserve">, the </w:t>
      </w:r>
      <w:r w:rsidR="007F1647">
        <w:t xml:space="preserve">outbreak of the </w:t>
      </w:r>
      <w:r w:rsidR="008B3B81">
        <w:t>c</w:t>
      </w:r>
      <w:r w:rsidR="00C45E8A">
        <w:t xml:space="preserve">oronavirus </w:t>
      </w:r>
      <w:r w:rsidR="00D5418F">
        <w:t>(</w:t>
      </w:r>
      <w:r w:rsidR="002D62A9">
        <w:t>COVID-19</w:t>
      </w:r>
      <w:r w:rsidR="00D5418F">
        <w:t>)</w:t>
      </w:r>
      <w:r w:rsidR="002D62A9">
        <w:t xml:space="preserve"> </w:t>
      </w:r>
      <w:r w:rsidR="00D5418F">
        <w:t>pandemic</w:t>
      </w:r>
      <w:r w:rsidR="007F1647">
        <w:t xml:space="preserve"> has introduced</w:t>
      </w:r>
      <w:r w:rsidR="00520E33">
        <w:t xml:space="preserve"> significant</w:t>
      </w:r>
      <w:r w:rsidR="007F1647">
        <w:t xml:space="preserve"> </w:t>
      </w:r>
      <w:r w:rsidR="00C2334A">
        <w:t xml:space="preserve">new challenges </w:t>
      </w:r>
      <w:r w:rsidR="008D3BB0">
        <w:t>for</w:t>
      </w:r>
      <w:r w:rsidR="00F81F7D">
        <w:t xml:space="preserve"> Australia’s</w:t>
      </w:r>
      <w:r w:rsidR="007F4730">
        <w:t xml:space="preserve"> immigration detention</w:t>
      </w:r>
      <w:r w:rsidR="00FF6955">
        <w:t xml:space="preserve"> facilities</w:t>
      </w:r>
      <w:r w:rsidR="007F4730">
        <w:t xml:space="preserve">. </w:t>
      </w:r>
    </w:p>
    <w:p w:rsidRPr="001228CF" w:rsidR="001228CF" w:rsidP="005802F5" w:rsidRDefault="31F8FE13" w14:paraId="3E715765" w14:textId="3C643FDB">
      <w:pPr>
        <w:rPr>
          <w:b/>
          <w:bCs/>
        </w:rPr>
      </w:pPr>
      <w:r>
        <w:t>It has been widely recognised</w:t>
      </w:r>
      <w:r w:rsidR="133F4615">
        <w:t xml:space="preserve"> that COVID-19 poses </w:t>
      </w:r>
      <w:r>
        <w:t xml:space="preserve">heightened risks </w:t>
      </w:r>
      <w:r w:rsidR="133F4615">
        <w:t xml:space="preserve">to </w:t>
      </w:r>
      <w:r w:rsidR="699FD9AF">
        <w:t xml:space="preserve">people in </w:t>
      </w:r>
      <w:r>
        <w:t xml:space="preserve">all forms </w:t>
      </w:r>
      <w:r w:rsidR="699FD9AF">
        <w:t>of detention</w:t>
      </w:r>
      <w:r>
        <w:t xml:space="preserve">, including </w:t>
      </w:r>
      <w:r w:rsidR="744D2B3A">
        <w:t>immigration detention</w:t>
      </w:r>
      <w:r w:rsidR="6397DBF8">
        <w:t xml:space="preserve"> facilities and prisons</w:t>
      </w:r>
      <w:r w:rsidR="65422119">
        <w:t xml:space="preserve">, where adequate </w:t>
      </w:r>
      <w:r w:rsidR="6257B4D8">
        <w:t>physical</w:t>
      </w:r>
      <w:r w:rsidR="65422119">
        <w:t xml:space="preserve"> distancing may be </w:t>
      </w:r>
      <w:r w:rsidR="29E3FCB4">
        <w:t>difficult or im</w:t>
      </w:r>
      <w:r w:rsidR="65422119">
        <w:t>possible</w:t>
      </w:r>
      <w:r w:rsidR="6FACCB76">
        <w:t>.</w:t>
      </w:r>
      <w:r w:rsidRPr="0F0BDEB5" w:rsidR="005802F5">
        <w:rPr>
          <w:rStyle w:val="EndnoteReference"/>
          <w:rFonts w:cstheme="minorBidi"/>
        </w:rPr>
        <w:endnoteReference w:id="15"/>
      </w:r>
      <w:r w:rsidR="1DF6AF77">
        <w:t xml:space="preserve"> </w:t>
      </w:r>
      <w:r w:rsidR="333154EA">
        <w:t xml:space="preserve">The Department of Health has recognised </w:t>
      </w:r>
      <w:r w:rsidR="33F3DC42">
        <w:t xml:space="preserve">that people in </w:t>
      </w:r>
      <w:r w:rsidR="0925F984">
        <w:t xml:space="preserve">correctional and detention facilities are among those most at risk of </w:t>
      </w:r>
      <w:r w:rsidR="12DA5AE1">
        <w:t>contracting the virus in Australia.</w:t>
      </w:r>
      <w:r w:rsidR="00192B80">
        <w:rPr>
          <w:rStyle w:val="EndnoteReference"/>
        </w:rPr>
        <w:endnoteReference w:id="16"/>
      </w:r>
      <w:r w:rsidR="12DA5AE1">
        <w:t xml:space="preserve"> </w:t>
      </w:r>
    </w:p>
    <w:p w:rsidRPr="005802F5" w:rsidR="00516A34" w:rsidP="005802F5" w:rsidRDefault="00516A34" w14:paraId="1F7AC151" w14:textId="5219AF92">
      <w:r>
        <w:rPr>
          <w:rFonts w:cs="Open Sans"/>
        </w:rPr>
        <w:t>COVID-19 is also acknowledged as a significant health risk for individuals who are at higher risk of developing severe illness. This includes elderly people, people with chronic medical conditions and people with compromised immune systems.</w:t>
      </w:r>
      <w:r>
        <w:rPr>
          <w:rStyle w:val="EndnoteReference"/>
        </w:rPr>
        <w:endnoteReference w:id="17"/>
      </w:r>
      <w:r>
        <w:rPr>
          <w:rFonts w:cs="Open Sans"/>
        </w:rPr>
        <w:t xml:space="preserve"> </w:t>
      </w:r>
    </w:p>
    <w:p w:rsidR="001B51B6" w:rsidP="00C738B6" w:rsidRDefault="00133127" w14:paraId="04C41F88" w14:textId="73330CA0">
      <w:pPr>
        <w:spacing w:before="100" w:beforeAutospacing="1" w:after="100" w:afterAutospacing="1"/>
      </w:pPr>
      <w:r>
        <w:rPr>
          <w:rFonts w:eastAsia="Times New Roman" w:cs="Open Sans"/>
          <w:color w:val="1F1923"/>
          <w:lang w:val="en-US" w:eastAsia="en-US"/>
        </w:rPr>
        <w:t>While the inspections for t</w:t>
      </w:r>
      <w:r w:rsidR="00004F74">
        <w:rPr>
          <w:rFonts w:eastAsia="Times New Roman" w:cs="Open Sans"/>
          <w:color w:val="1F1923"/>
          <w:lang w:val="en-US" w:eastAsia="en-US"/>
        </w:rPr>
        <w:t xml:space="preserve">his report </w:t>
      </w:r>
      <w:r>
        <w:rPr>
          <w:rFonts w:eastAsia="Times New Roman" w:cs="Open Sans"/>
          <w:color w:val="1F1923"/>
          <w:lang w:val="en-US" w:eastAsia="en-US"/>
        </w:rPr>
        <w:t xml:space="preserve">took place before the pandemic, many of the matters dealt with here are of elevated importance because </w:t>
      </w:r>
      <w:r w:rsidR="005F2884">
        <w:t>of COVID-19</w:t>
      </w:r>
      <w:r w:rsidR="00AE6EB0">
        <w:t>.</w:t>
      </w:r>
      <w:r w:rsidR="005F2884">
        <w:t xml:space="preserve"> </w:t>
      </w:r>
      <w:r w:rsidR="00FB0B37">
        <w:t>P</w:t>
      </w:r>
      <w:r w:rsidR="002465FD">
        <w:t xml:space="preserve">eople </w:t>
      </w:r>
      <w:r w:rsidR="00FB0B37">
        <w:t xml:space="preserve">detained </w:t>
      </w:r>
      <w:r w:rsidR="002465FD">
        <w:t>in immigration detention</w:t>
      </w:r>
      <w:r w:rsidR="00FB0B37">
        <w:t xml:space="preserve"> facilities</w:t>
      </w:r>
      <w:r w:rsidR="002465FD">
        <w:t xml:space="preserve"> </w:t>
      </w:r>
      <w:r w:rsidR="000F27E0">
        <w:t xml:space="preserve">live in </w:t>
      </w:r>
      <w:r w:rsidR="00FB0B37">
        <w:t xml:space="preserve">close </w:t>
      </w:r>
      <w:r w:rsidR="006C4ABD">
        <w:t>proximity</w:t>
      </w:r>
      <w:r w:rsidR="004E2EDF">
        <w:t xml:space="preserve"> and generally share living arrangements</w:t>
      </w:r>
      <w:r w:rsidR="00D0562F">
        <w:t>. Implementing adequate physical distancing</w:t>
      </w:r>
      <w:r w:rsidR="007C239B">
        <w:t xml:space="preserve"> </w:t>
      </w:r>
      <w:r w:rsidR="00D0562F">
        <w:t xml:space="preserve">in such conditions would be very difficult. </w:t>
      </w:r>
      <w:r w:rsidR="00F61F0E">
        <w:t>In addition, many people in immigration detention</w:t>
      </w:r>
      <w:r w:rsidR="00B4414D">
        <w:t xml:space="preserve"> would be at higher risk of </w:t>
      </w:r>
      <w:r w:rsidR="004B16A8">
        <w:t xml:space="preserve">developing severe illness if they </w:t>
      </w:r>
      <w:r w:rsidR="007D2F70">
        <w:t>contracted COVID-19.</w:t>
      </w:r>
      <w:r w:rsidR="00500226">
        <w:t xml:space="preserve"> </w:t>
      </w:r>
      <w:r w:rsidR="00376F13">
        <w:t>Releva</w:t>
      </w:r>
      <w:r w:rsidR="00410380">
        <w:t>nt factors identified in this report include:</w:t>
      </w:r>
    </w:p>
    <w:p w:rsidRPr="001A4868" w:rsidR="001A4868" w:rsidP="009708E0" w:rsidRDefault="00507ECF" w14:paraId="3102443A" w14:textId="77777777">
      <w:pPr>
        <w:pStyle w:val="ListParagraph"/>
        <w:numPr>
          <w:ilvl w:val="0"/>
          <w:numId w:val="34"/>
        </w:numPr>
      </w:pPr>
      <w:r>
        <w:rPr>
          <w:rFonts w:cs="Open Sans"/>
        </w:rPr>
        <w:t xml:space="preserve">some </w:t>
      </w:r>
      <w:r w:rsidRPr="00DF7B0A" w:rsidR="001A4868">
        <w:rPr>
          <w:rFonts w:cs="Open Sans"/>
        </w:rPr>
        <w:t>immigration detention facilities</w:t>
      </w:r>
      <w:r w:rsidR="005416B1">
        <w:rPr>
          <w:rFonts w:cs="Open Sans"/>
        </w:rPr>
        <w:t xml:space="preserve"> </w:t>
      </w:r>
      <w:r w:rsidR="00AC6385">
        <w:rPr>
          <w:rFonts w:cs="Open Sans"/>
        </w:rPr>
        <w:t xml:space="preserve">were </w:t>
      </w:r>
      <w:r w:rsidRPr="00DF7B0A" w:rsidR="001A4868">
        <w:rPr>
          <w:rFonts w:cs="Open Sans"/>
        </w:rPr>
        <w:t>operat</w:t>
      </w:r>
      <w:r w:rsidR="005416B1">
        <w:rPr>
          <w:rFonts w:cs="Open Sans"/>
        </w:rPr>
        <w:t>ing</w:t>
      </w:r>
      <w:r w:rsidRPr="00DF7B0A" w:rsidR="001A4868">
        <w:rPr>
          <w:rFonts w:cs="Open Sans"/>
        </w:rPr>
        <w:t xml:space="preserve"> over</w:t>
      </w:r>
      <w:r w:rsidR="00E83667">
        <w:rPr>
          <w:rFonts w:cs="Open Sans"/>
        </w:rPr>
        <w:t xml:space="preserve"> </w:t>
      </w:r>
      <w:r w:rsidRPr="00DF7B0A" w:rsidR="001A4868">
        <w:rPr>
          <w:rFonts w:cs="Open Sans"/>
        </w:rPr>
        <w:t>their o</w:t>
      </w:r>
      <w:r w:rsidR="00004F74">
        <w:rPr>
          <w:rFonts w:cs="Open Sans"/>
        </w:rPr>
        <w:t xml:space="preserve">perational </w:t>
      </w:r>
      <w:r w:rsidRPr="00DF7B0A" w:rsidR="001A4868">
        <w:rPr>
          <w:rFonts w:cs="Open Sans"/>
        </w:rPr>
        <w:t>capacity</w:t>
      </w:r>
      <w:r w:rsidR="005416B1">
        <w:rPr>
          <w:rFonts w:cs="Open Sans"/>
        </w:rPr>
        <w:t xml:space="preserve"> (see Section </w:t>
      </w:r>
      <w:r w:rsidR="00795006">
        <w:rPr>
          <w:rFonts w:cs="Open Sans"/>
        </w:rPr>
        <w:t>2</w:t>
      </w:r>
      <w:r w:rsidR="00F32FB5">
        <w:rPr>
          <w:rFonts w:cs="Open Sans"/>
        </w:rPr>
        <w:t>.</w:t>
      </w:r>
      <w:r w:rsidR="003A3C11">
        <w:rPr>
          <w:rFonts w:cs="Open Sans"/>
        </w:rPr>
        <w:t>8</w:t>
      </w:r>
      <w:r w:rsidR="00F32FB5">
        <w:rPr>
          <w:rFonts w:cs="Open Sans"/>
        </w:rPr>
        <w:t>(a))</w:t>
      </w:r>
    </w:p>
    <w:p w:rsidRPr="001A4868" w:rsidR="001A4868" w:rsidP="009708E0" w:rsidRDefault="00895E32" w14:paraId="4782890E" w14:textId="759B6CB2">
      <w:pPr>
        <w:pStyle w:val="ListParagraph"/>
        <w:numPr>
          <w:ilvl w:val="0"/>
          <w:numId w:val="34"/>
        </w:numPr>
      </w:pPr>
      <w:r>
        <w:rPr>
          <w:rFonts w:cs="Open Sans"/>
        </w:rPr>
        <w:t xml:space="preserve">there is </w:t>
      </w:r>
      <w:r w:rsidRPr="00DF7B0A" w:rsidR="001A4868">
        <w:rPr>
          <w:rFonts w:cs="Open Sans"/>
        </w:rPr>
        <w:t>overcrowding</w:t>
      </w:r>
      <w:r w:rsidR="001A4868">
        <w:rPr>
          <w:rFonts w:cs="Open Sans"/>
        </w:rPr>
        <w:t xml:space="preserve"> in </w:t>
      </w:r>
      <w:r w:rsidR="00E83667">
        <w:rPr>
          <w:rFonts w:cs="Open Sans"/>
        </w:rPr>
        <w:t xml:space="preserve">some </w:t>
      </w:r>
      <w:r w:rsidRPr="00DF7B0A" w:rsidR="001A4868">
        <w:rPr>
          <w:rFonts w:cs="Open Sans"/>
        </w:rPr>
        <w:t>compounds</w:t>
      </w:r>
      <w:r w:rsidR="00F32FB5">
        <w:rPr>
          <w:rFonts w:cs="Open Sans"/>
        </w:rPr>
        <w:t xml:space="preserve"> </w:t>
      </w:r>
      <w:r w:rsidR="00F96ABF">
        <w:rPr>
          <w:rFonts w:cs="Open Sans"/>
        </w:rPr>
        <w:t>with dormitory</w:t>
      </w:r>
      <w:r w:rsidR="008530D5">
        <w:rPr>
          <w:rFonts w:cs="Open Sans"/>
        </w:rPr>
        <w:t>-</w:t>
      </w:r>
      <w:r w:rsidR="00F96ABF">
        <w:rPr>
          <w:rFonts w:cs="Open Sans"/>
        </w:rPr>
        <w:t xml:space="preserve">style accommodation </w:t>
      </w:r>
      <w:r w:rsidR="00A107B1">
        <w:rPr>
          <w:rFonts w:cs="Open Sans"/>
        </w:rPr>
        <w:t>(see Section 3.</w:t>
      </w:r>
      <w:r w:rsidR="00795006">
        <w:rPr>
          <w:rFonts w:cs="Open Sans"/>
        </w:rPr>
        <w:t>8</w:t>
      </w:r>
      <w:r w:rsidR="00A107B1">
        <w:rPr>
          <w:rFonts w:cs="Open Sans"/>
        </w:rPr>
        <w:t>(a))</w:t>
      </w:r>
    </w:p>
    <w:p w:rsidRPr="00F964F1" w:rsidR="001E31F0" w:rsidP="009708E0" w:rsidRDefault="001A4868" w14:paraId="30C6CF3F" w14:textId="1109D6A4">
      <w:pPr>
        <w:pStyle w:val="ListParagraph"/>
        <w:numPr>
          <w:ilvl w:val="0"/>
          <w:numId w:val="34"/>
        </w:numPr>
      </w:pPr>
      <w:r>
        <w:rPr>
          <w:rFonts w:cs="Open Sans"/>
        </w:rPr>
        <w:t>people in immigration detention</w:t>
      </w:r>
      <w:r w:rsidR="00F3574F">
        <w:rPr>
          <w:rFonts w:cs="Open Sans"/>
        </w:rPr>
        <w:t xml:space="preserve"> facilities generally</w:t>
      </w:r>
      <w:r>
        <w:rPr>
          <w:rFonts w:cs="Open Sans"/>
        </w:rPr>
        <w:t xml:space="preserve"> share </w:t>
      </w:r>
      <w:r w:rsidR="0008724E">
        <w:rPr>
          <w:rFonts w:cs="Open Sans"/>
        </w:rPr>
        <w:t>bed</w:t>
      </w:r>
      <w:r>
        <w:rPr>
          <w:rFonts w:cs="Open Sans"/>
        </w:rPr>
        <w:t>rooms</w:t>
      </w:r>
      <w:r w:rsidR="005547F1">
        <w:rPr>
          <w:rFonts w:cs="Open Sans"/>
        </w:rPr>
        <w:t xml:space="preserve"> as well as toilet and </w:t>
      </w:r>
      <w:r w:rsidR="001B2928">
        <w:rPr>
          <w:rFonts w:cs="Open Sans"/>
        </w:rPr>
        <w:t>shower facilities</w:t>
      </w:r>
      <w:r w:rsidR="00891E86">
        <w:rPr>
          <w:rFonts w:cs="Open Sans"/>
        </w:rPr>
        <w:t xml:space="preserve"> with other peopl</w:t>
      </w:r>
      <w:r w:rsidR="00F96ABF">
        <w:rPr>
          <w:rFonts w:cs="Open Sans"/>
        </w:rPr>
        <w:t xml:space="preserve">e, in some cases </w:t>
      </w:r>
      <w:r w:rsidR="00953A18">
        <w:rPr>
          <w:rFonts w:cs="Open Sans"/>
        </w:rPr>
        <w:t xml:space="preserve">with </w:t>
      </w:r>
      <w:r w:rsidR="00F96ABF">
        <w:rPr>
          <w:rFonts w:cs="Open Sans"/>
        </w:rPr>
        <w:t>large numbers of other people</w:t>
      </w:r>
      <w:r w:rsidR="00A107B1">
        <w:rPr>
          <w:rFonts w:cs="Open Sans"/>
        </w:rPr>
        <w:t xml:space="preserve"> (see Section 3.</w:t>
      </w:r>
      <w:r w:rsidR="00795006">
        <w:rPr>
          <w:rFonts w:cs="Open Sans"/>
        </w:rPr>
        <w:t>8</w:t>
      </w:r>
      <w:r w:rsidR="00A107B1">
        <w:rPr>
          <w:rFonts w:cs="Open Sans"/>
        </w:rPr>
        <w:t>)</w:t>
      </w:r>
    </w:p>
    <w:p w:rsidRPr="00D70CCA" w:rsidR="00A33ED6" w:rsidP="009708E0" w:rsidRDefault="00891E86" w14:paraId="5582DBF0" w14:textId="2992D0AC">
      <w:pPr>
        <w:pStyle w:val="ListParagraph"/>
        <w:numPr>
          <w:ilvl w:val="0"/>
          <w:numId w:val="34"/>
        </w:numPr>
      </w:pPr>
      <w:r>
        <w:rPr>
          <w:rFonts w:cs="Open Sans"/>
        </w:rPr>
        <w:t xml:space="preserve">significant numbers of </w:t>
      </w:r>
      <w:r w:rsidR="00D47EAC">
        <w:rPr>
          <w:rFonts w:cs="Open Sans"/>
        </w:rPr>
        <w:t xml:space="preserve">people </w:t>
      </w:r>
      <w:r>
        <w:rPr>
          <w:rFonts w:cs="Open Sans"/>
        </w:rPr>
        <w:t xml:space="preserve">in immigration detention have </w:t>
      </w:r>
      <w:r w:rsidR="00AF7970">
        <w:rPr>
          <w:rFonts w:cs="Open Sans"/>
        </w:rPr>
        <w:t xml:space="preserve">pre-existing </w:t>
      </w:r>
      <w:r w:rsidR="00D47EAC">
        <w:rPr>
          <w:rFonts w:cs="Open Sans"/>
        </w:rPr>
        <w:t xml:space="preserve">health </w:t>
      </w:r>
      <w:r w:rsidR="00EA613C">
        <w:rPr>
          <w:rFonts w:cs="Open Sans"/>
        </w:rPr>
        <w:t>conditions</w:t>
      </w:r>
      <w:r w:rsidR="00004F74">
        <w:rPr>
          <w:rFonts w:cs="Open Sans"/>
        </w:rPr>
        <w:t xml:space="preserve"> that may put them at higher risk</w:t>
      </w:r>
      <w:r w:rsidR="00A00EBE">
        <w:rPr>
          <w:rFonts w:cs="Open Sans"/>
        </w:rPr>
        <w:t xml:space="preserve"> </w:t>
      </w:r>
      <w:r w:rsidR="00F45C88">
        <w:rPr>
          <w:rFonts w:cs="Open Sans"/>
        </w:rPr>
        <w:t xml:space="preserve">if they contract COVID-19 </w:t>
      </w:r>
      <w:r w:rsidR="002F2813">
        <w:rPr>
          <w:rFonts w:cs="Open Sans"/>
        </w:rPr>
        <w:t>(see Section 3.</w:t>
      </w:r>
      <w:r w:rsidR="00F62C8A">
        <w:rPr>
          <w:rFonts w:cs="Open Sans"/>
        </w:rPr>
        <w:t>2</w:t>
      </w:r>
      <w:r w:rsidR="000B0F0B">
        <w:rPr>
          <w:rFonts w:cs="Open Sans"/>
        </w:rPr>
        <w:t>(a)</w:t>
      </w:r>
      <w:r w:rsidR="002F2813">
        <w:rPr>
          <w:rFonts w:cs="Open Sans"/>
        </w:rPr>
        <w:t>)</w:t>
      </w:r>
      <w:r w:rsidR="003A3C11">
        <w:rPr>
          <w:rFonts w:cs="Open Sans"/>
        </w:rPr>
        <w:t>.</w:t>
      </w:r>
    </w:p>
    <w:p w:rsidRPr="00F964F1" w:rsidR="00D70CCA" w:rsidP="0F0BDEB5" w:rsidRDefault="061A8190" w14:paraId="66F6B593" w14:textId="199CF38E">
      <w:pPr>
        <w:spacing w:before="100" w:beforeAutospacing="1" w:after="100" w:afterAutospacing="1"/>
      </w:pPr>
      <w:r w:rsidRPr="00D70CCA">
        <w:rPr>
          <w:rFonts w:eastAsia="Times New Roman" w:cs="Open Sans"/>
          <w:color w:val="1F1923"/>
          <w:lang w:val="en-US" w:eastAsia="en-US"/>
        </w:rPr>
        <w:t xml:space="preserve">The </w:t>
      </w:r>
      <w:r w:rsidR="2082A820">
        <w:rPr>
          <w:rFonts w:eastAsia="Times New Roman" w:cs="Open Sans"/>
          <w:color w:val="1F1923"/>
          <w:lang w:val="en-US" w:eastAsia="en-US"/>
        </w:rPr>
        <w:t>Commission acknowledges the work</w:t>
      </w:r>
      <w:r w:rsidR="66145506">
        <w:rPr>
          <w:rFonts w:eastAsia="Times New Roman" w:cs="Open Sans"/>
          <w:color w:val="1F1923"/>
          <w:lang w:val="en-US" w:eastAsia="en-US"/>
        </w:rPr>
        <w:t xml:space="preserve"> of the </w:t>
      </w:r>
      <w:r w:rsidRPr="00D70CCA">
        <w:rPr>
          <w:rFonts w:eastAsia="Times New Roman" w:cs="Open Sans"/>
          <w:color w:val="1F1923"/>
          <w:lang w:val="en-US" w:eastAsia="en-US"/>
        </w:rPr>
        <w:t xml:space="preserve">Australian Health Protection Principal Committee (AHPPC) </w:t>
      </w:r>
      <w:r w:rsidR="66145506">
        <w:rPr>
          <w:rFonts w:eastAsia="Times New Roman" w:cs="Open Sans"/>
          <w:color w:val="1F1923"/>
          <w:lang w:val="en-US" w:eastAsia="en-US"/>
        </w:rPr>
        <w:t>in providing advice to the Government on preventing and managing a potential outbreak</w:t>
      </w:r>
      <w:r w:rsidR="2B0875FD">
        <w:rPr>
          <w:rFonts w:eastAsia="Times New Roman" w:cs="Open Sans"/>
          <w:color w:val="1F1923"/>
          <w:lang w:val="en-US" w:eastAsia="en-US"/>
        </w:rPr>
        <w:t xml:space="preserve"> of COVID-19 in detention settings</w:t>
      </w:r>
      <w:r w:rsidR="5D5A1CB9">
        <w:rPr>
          <w:rFonts w:eastAsia="Times New Roman" w:cs="Open Sans"/>
          <w:color w:val="1F1923"/>
          <w:lang w:val="en-US" w:eastAsia="en-US"/>
        </w:rPr>
        <w:t>.</w:t>
      </w:r>
      <w:r w:rsidR="2B0875FD">
        <w:rPr>
          <w:rFonts w:eastAsia="Times New Roman" w:cs="Open Sans"/>
          <w:color w:val="1F1923"/>
          <w:lang w:val="en-US" w:eastAsia="en-US"/>
        </w:rPr>
        <w:t xml:space="preserve"> The AHPPC </w:t>
      </w:r>
      <w:r>
        <w:t xml:space="preserve">endorsed guidelines developed by the Communicable Diseases Network Australia (CDNA Guidelines) for addressing risks posed by COVID-19 for Australia’s correctional and </w:t>
      </w:r>
      <w:r w:rsidR="29E3FCB4">
        <w:t xml:space="preserve">other </w:t>
      </w:r>
      <w:r>
        <w:t>detention facilities.</w:t>
      </w:r>
      <w:r w:rsidRPr="0F0BDEB5" w:rsidR="00D70CCA">
        <w:rPr>
          <w:rStyle w:val="EndnoteReference"/>
          <w:rFonts w:cstheme="minorBidi"/>
        </w:rPr>
        <w:endnoteReference w:id="18"/>
      </w:r>
      <w:r>
        <w:t xml:space="preserve"> The CDNA Guidelines are necessarily broad, in that they apply to all forms of detention</w:t>
      </w:r>
      <w:r w:rsidR="552BD006">
        <w:t xml:space="preserve"> and </w:t>
      </w:r>
      <w:r w:rsidR="7FDC987F">
        <w:t xml:space="preserve">correctional facilities in Australia, </w:t>
      </w:r>
      <w:r w:rsidR="2F16482C">
        <w:t xml:space="preserve">including prisons, juvenile detention </w:t>
      </w:r>
      <w:r w:rsidR="5DD8B52B">
        <w:t>centres</w:t>
      </w:r>
      <w:r w:rsidR="2F16482C">
        <w:t xml:space="preserve">, youth justice </w:t>
      </w:r>
      <w:r w:rsidR="1BE87621">
        <w:t>centres</w:t>
      </w:r>
      <w:r w:rsidR="6FE706E1">
        <w:t xml:space="preserve"> an</w:t>
      </w:r>
      <w:r w:rsidR="003E1B49">
        <w:t>d immigration detention facilities</w:t>
      </w:r>
      <w:r>
        <w:t>.</w:t>
      </w:r>
      <w:r w:rsidR="4002CE02">
        <w:t xml:space="preserve"> </w:t>
      </w:r>
      <w:r>
        <w:t>They do not refer to the specific characteristics of Australia’s immigration detention facilities, and their application to this context requires</w:t>
      </w:r>
      <w:r w:rsidR="08C62AB4">
        <w:t xml:space="preserve"> </w:t>
      </w:r>
      <w:r w:rsidR="79AB4FE4">
        <w:t>consideration of the particular issues that arise in this environment and the use of</w:t>
      </w:r>
      <w:r>
        <w:t xml:space="preserve"> clinical judgment</w:t>
      </w:r>
      <w:r w:rsidR="1DB656EF">
        <w:t>.</w:t>
      </w:r>
      <w:r w:rsidR="0054340C">
        <w:rPr>
          <w:rStyle w:val="EndnoteReference"/>
        </w:rPr>
        <w:endnoteReference w:id="19"/>
      </w:r>
    </w:p>
    <w:p w:rsidR="002E0112" w:rsidP="002E0112" w:rsidRDefault="46A6BA9E" w14:paraId="03CA066A" w14:textId="45A2152D">
      <w:r>
        <w:t>Public health experts, including</w:t>
      </w:r>
      <w:r w:rsidR="6EAD5D3B">
        <w:t xml:space="preserve"> the Australasian Society for Infectious Diseases (ASID) and the Austral</w:t>
      </w:r>
      <w:r w:rsidR="00C52D52">
        <w:t>as</w:t>
      </w:r>
      <w:r w:rsidR="6EAD5D3B">
        <w:t xml:space="preserve">ian College </w:t>
      </w:r>
      <w:r w:rsidR="00665B7B">
        <w:t>for</w:t>
      </w:r>
      <w:r w:rsidR="6EAD5D3B">
        <w:t xml:space="preserve"> Infection Prevention and Control (ACIPC), have advised that an effective response to </w:t>
      </w:r>
      <w:r w:rsidR="7F4D0290">
        <w:t>protect</w:t>
      </w:r>
      <w:r w:rsidR="6E85E406">
        <w:t>ing</w:t>
      </w:r>
      <w:r w:rsidR="7F4D0290">
        <w:t xml:space="preserve"> the health of people in immigration detention and the broader community </w:t>
      </w:r>
      <w:r w:rsidR="677078FD">
        <w:t xml:space="preserve">requires </w:t>
      </w:r>
      <w:r w:rsidR="6EAD5D3B">
        <w:t xml:space="preserve">a significant reduction of the numbers of people in </w:t>
      </w:r>
      <w:r w:rsidR="691CA937">
        <w:t xml:space="preserve">immigration </w:t>
      </w:r>
      <w:r w:rsidR="6EAD5D3B">
        <w:t>detention, in addition to other risk mitigation strategies to prevent and manage an outbreak of COVID-19.</w:t>
      </w:r>
      <w:r w:rsidR="001A4868">
        <w:rPr>
          <w:rStyle w:val="EndnoteReference"/>
        </w:rPr>
        <w:endnoteReference w:id="20"/>
      </w:r>
      <w:r w:rsidR="630309C9">
        <w:t xml:space="preserve"> </w:t>
      </w:r>
    </w:p>
    <w:p w:rsidRPr="008A34F5" w:rsidR="00DD05A3" w:rsidP="002E0112" w:rsidRDefault="002D78C2" w14:paraId="0AA38D24" w14:textId="547B3CBD">
      <w:pPr>
        <w:rPr>
          <w:bCs/>
        </w:rPr>
      </w:pPr>
      <w:r>
        <w:rPr>
          <w:bCs/>
        </w:rPr>
        <w:t>T</w:t>
      </w:r>
      <w:r w:rsidR="009854B7">
        <w:rPr>
          <w:bCs/>
        </w:rPr>
        <w:t xml:space="preserve">he Commission </w:t>
      </w:r>
      <w:r w:rsidR="00A26408">
        <w:rPr>
          <w:bCs/>
        </w:rPr>
        <w:t xml:space="preserve">is </w:t>
      </w:r>
      <w:r w:rsidR="00CC143D">
        <w:rPr>
          <w:bCs/>
        </w:rPr>
        <w:t xml:space="preserve">currently </w:t>
      </w:r>
      <w:r w:rsidR="00A26408">
        <w:rPr>
          <w:bCs/>
        </w:rPr>
        <w:t xml:space="preserve">conducting </w:t>
      </w:r>
      <w:r w:rsidR="009A60CA">
        <w:rPr>
          <w:bCs/>
        </w:rPr>
        <w:t xml:space="preserve">a targeted review of the </w:t>
      </w:r>
      <w:r w:rsidR="00842216">
        <w:rPr>
          <w:bCs/>
        </w:rPr>
        <w:t xml:space="preserve">management of </w:t>
      </w:r>
      <w:r w:rsidR="009A60CA">
        <w:rPr>
          <w:bCs/>
        </w:rPr>
        <w:t>COVID-19</w:t>
      </w:r>
      <w:r w:rsidR="00CC143D">
        <w:rPr>
          <w:bCs/>
        </w:rPr>
        <w:t xml:space="preserve"> risks</w:t>
      </w:r>
      <w:r w:rsidR="009A60CA">
        <w:rPr>
          <w:bCs/>
        </w:rPr>
        <w:t xml:space="preserve"> in </w:t>
      </w:r>
      <w:r w:rsidR="00842216">
        <w:rPr>
          <w:bCs/>
        </w:rPr>
        <w:t xml:space="preserve">Australia’s </w:t>
      </w:r>
      <w:r w:rsidR="009A60CA">
        <w:rPr>
          <w:bCs/>
        </w:rPr>
        <w:t>immigration detention</w:t>
      </w:r>
      <w:r w:rsidR="00842216">
        <w:rPr>
          <w:bCs/>
        </w:rPr>
        <w:t xml:space="preserve"> facilities.</w:t>
      </w:r>
      <w:r w:rsidR="009A60CA">
        <w:rPr>
          <w:bCs/>
        </w:rPr>
        <w:t xml:space="preserve"> </w:t>
      </w:r>
      <w:r w:rsidR="003317BE">
        <w:rPr>
          <w:bCs/>
        </w:rPr>
        <w:t xml:space="preserve">The </w:t>
      </w:r>
      <w:r w:rsidR="00DA3803">
        <w:rPr>
          <w:bCs/>
        </w:rPr>
        <w:t xml:space="preserve">review </w:t>
      </w:r>
      <w:r w:rsidR="003317BE">
        <w:rPr>
          <w:bCs/>
        </w:rPr>
        <w:t xml:space="preserve">will </w:t>
      </w:r>
      <w:r w:rsidR="00EF3F4A">
        <w:rPr>
          <w:bCs/>
        </w:rPr>
        <w:t xml:space="preserve">consider these matters in the context of Australia’s obligations under international human rights law, </w:t>
      </w:r>
      <w:r w:rsidR="00842216">
        <w:rPr>
          <w:bCs/>
        </w:rPr>
        <w:t>with particular reference to expert public health and infectious diseases advice</w:t>
      </w:r>
      <w:r w:rsidR="00DA3803">
        <w:rPr>
          <w:bCs/>
        </w:rPr>
        <w:t xml:space="preserve">. </w:t>
      </w:r>
      <w:r w:rsidR="00842216">
        <w:rPr>
          <w:bCs/>
        </w:rPr>
        <w:t>The Commissio</w:t>
      </w:r>
      <w:r w:rsidR="00B97A2E">
        <w:rPr>
          <w:bCs/>
        </w:rPr>
        <w:t xml:space="preserve">n </w:t>
      </w:r>
      <w:r w:rsidR="00842216">
        <w:rPr>
          <w:bCs/>
        </w:rPr>
        <w:t xml:space="preserve">will </w:t>
      </w:r>
      <w:r w:rsidR="008A34F5">
        <w:rPr>
          <w:bCs/>
        </w:rPr>
        <w:t>document its findings and recommendations in a report.</w:t>
      </w:r>
    </w:p>
    <w:p w:rsidR="00574199" w:rsidP="00270E3E" w:rsidRDefault="00EF7648" w14:paraId="304BCAC9" w14:textId="7343C299">
      <w:pPr>
        <w:pStyle w:val="Heading2"/>
      </w:pPr>
      <w:bookmarkStart w:name="_Toc57818889" w:id="32"/>
      <w:r>
        <w:t>Refugees and a</w:t>
      </w:r>
      <w:r w:rsidR="00905109">
        <w:t>sylum seekers</w:t>
      </w:r>
      <w:r w:rsidR="001A4538">
        <w:t xml:space="preserve"> subject to third country processing</w:t>
      </w:r>
      <w:bookmarkEnd w:id="32"/>
    </w:p>
    <w:p w:rsidR="003F40F1" w:rsidP="00431E9F" w:rsidRDefault="002815DF" w14:paraId="5BC2B91B" w14:textId="37C9E63B">
      <w:r>
        <w:t>At the time of the Commission’s</w:t>
      </w:r>
      <w:r w:rsidR="00ED3AC7">
        <w:t xml:space="preserve"> 2019</w:t>
      </w:r>
      <w:r>
        <w:t xml:space="preserve"> inspections,</w:t>
      </w:r>
      <w:r w:rsidR="006E497F">
        <w:t xml:space="preserve"> </w:t>
      </w:r>
      <w:r w:rsidR="009529D0">
        <w:t xml:space="preserve">there were </w:t>
      </w:r>
      <w:r w:rsidR="00A453C1">
        <w:t xml:space="preserve">196 </w:t>
      </w:r>
      <w:r w:rsidR="009529D0">
        <w:t>refugees and asylum seekers</w:t>
      </w:r>
      <w:r w:rsidR="00776E9B">
        <w:t xml:space="preserve"> </w:t>
      </w:r>
      <w:r w:rsidR="009529D0">
        <w:t>subject to third country processing</w:t>
      </w:r>
      <w:r w:rsidR="006238E4">
        <w:t xml:space="preserve"> </w:t>
      </w:r>
      <w:r w:rsidR="00E87405">
        <w:t xml:space="preserve">detained </w:t>
      </w:r>
      <w:r w:rsidR="00905A0F">
        <w:t xml:space="preserve">in </w:t>
      </w:r>
      <w:r w:rsidR="006238E4">
        <w:t xml:space="preserve">immigration detention facilities in Australia. </w:t>
      </w:r>
      <w:r w:rsidR="00431E9F">
        <w:t xml:space="preserve">Most </w:t>
      </w:r>
      <w:r w:rsidR="003F40F1">
        <w:t>people the Commission interviewed in th</w:t>
      </w:r>
      <w:r w:rsidR="00844CAC">
        <w:t>is</w:t>
      </w:r>
      <w:r w:rsidR="003F40F1">
        <w:t xml:space="preserve"> group </w:t>
      </w:r>
      <w:r w:rsidR="00844CAC">
        <w:t>had been transferred to Australia from Papua New Guinea and Nauru</w:t>
      </w:r>
      <w:r w:rsidR="009F26A2">
        <w:t xml:space="preserve"> for medical treatment and/or assessment</w:t>
      </w:r>
      <w:r w:rsidR="00EA04C6">
        <w:t>. Only a few ha</w:t>
      </w:r>
      <w:r w:rsidR="00651DB3">
        <w:t>d</w:t>
      </w:r>
      <w:r w:rsidR="00EA04C6">
        <w:t xml:space="preserve"> been transferred as accompanying family members.</w:t>
      </w:r>
    </w:p>
    <w:p w:rsidRPr="00F1534F" w:rsidR="00F1534F" w:rsidP="00F1534F" w:rsidRDefault="00F1534F" w14:paraId="3072F3E4" w14:textId="77777777"/>
    <w:p w:rsidR="006C15A9" w:rsidP="00431E9F" w:rsidRDefault="006C15A9" w14:paraId="4F2FAD31" w14:textId="77777777"/>
    <w:p w:rsidRPr="00F36391" w:rsidR="00431E9F" w:rsidP="00776E9B" w:rsidRDefault="00735400" w14:paraId="40C18661" w14:textId="70168F17">
      <w:pPr>
        <w:rPr>
          <w:b/>
          <w:i/>
        </w:rPr>
      </w:pPr>
      <w:r w:rsidRPr="00F36391">
        <w:rPr>
          <w:b/>
          <w:bCs/>
          <w:i/>
          <w:iCs/>
        </w:rPr>
        <w:t>Figure 1: Number of refugees and asylum seekers subject to third country processing in onshore immigration detention at the time of the Commission’s 2019 inspections</w:t>
      </w:r>
      <w:r w:rsidR="00303BFC">
        <w:rPr>
          <w:b/>
          <w:bCs/>
          <w:i/>
          <w:iCs/>
        </w:rPr>
        <w:t>.</w:t>
      </w:r>
      <w:r w:rsidRPr="00F36391">
        <w:rPr>
          <w:rStyle w:val="EndnoteReference"/>
          <w:b/>
          <w:bCs/>
          <w:i/>
          <w:iCs/>
          <w:sz w:val="24"/>
        </w:rPr>
        <w:endnoteReference w:id="21"/>
      </w:r>
    </w:p>
    <w:p w:rsidR="005E31CD" w:rsidP="002815DF" w:rsidRDefault="005E31CD" w14:paraId="72A0A875" w14:textId="210CE80E">
      <w:r>
        <w:rPr>
          <w:noProof/>
        </w:rPr>
        <w:drawing>
          <wp:inline distT="0" distB="0" distL="0" distR="0" wp14:anchorId="072F34EF" wp14:editId="5C3CB3F9">
            <wp:extent cx="5486400" cy="3200400"/>
            <wp:effectExtent l="0" t="0" r="0" b="0"/>
            <wp:docPr id="8" name="Chart 8" descr="Horizontal bar graph depicting the number of refugees and asylum seekers subject to third country processing in onshore immigration detention by facility during the Commission's 2019 inspections. Most were detained in Brisbane with 70 in a hotel APOD in Brisbane and 51 in Brisbane Immigration Transit Accommodation."/>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rsidR="009E1498" w:rsidP="003A4FED" w:rsidRDefault="00B35CDA" w14:paraId="136F7E7C" w14:textId="375CA6A4">
      <w:pPr>
        <w:rPr>
          <w:rStyle w:val="normaltextrun"/>
          <w:rFonts w:cs="Open Sans"/>
          <w:color w:val="000000"/>
          <w:shd w:val="clear" w:color="auto" w:fill="FFFFFF"/>
        </w:rPr>
      </w:pPr>
      <w:r>
        <w:t>The Commission has expressed serious concerns about t</w:t>
      </w:r>
      <w:r w:rsidR="006A76F7">
        <w:t>reatment and conditions, including</w:t>
      </w:r>
      <w:r>
        <w:t xml:space="preserve"> availability of timely and appropriate health care</w:t>
      </w:r>
      <w:r w:rsidR="00B56584">
        <w:t>,</w:t>
      </w:r>
      <w:r>
        <w:t xml:space="preserve"> for refugees and asylum seekers</w:t>
      </w:r>
      <w:r w:rsidR="009309F8">
        <w:t xml:space="preserve"> subject to third country processing in PNG and Nauru</w:t>
      </w:r>
      <w:r w:rsidRPr="009A0DFB">
        <w:t>.</w:t>
      </w:r>
      <w:r w:rsidR="00C52360">
        <w:rPr>
          <w:rStyle w:val="EndnoteReference"/>
        </w:rPr>
        <w:endnoteReference w:id="22"/>
      </w:r>
      <w:r w:rsidR="008025B1">
        <w:t xml:space="preserve"> </w:t>
      </w:r>
      <w:r w:rsidR="00ED21B2">
        <w:rPr>
          <w:rFonts w:cs="Open Sans"/>
        </w:rPr>
        <w:t xml:space="preserve">The Commission considered the </w:t>
      </w:r>
      <w:r w:rsidRPr="003A4FED" w:rsidR="00ED21B2">
        <w:rPr>
          <w:rFonts w:cs="Open Sans"/>
        </w:rPr>
        <w:t xml:space="preserve">repeal of the ‘medevac legislation’ in December 2019 to be </w:t>
      </w:r>
      <w:r w:rsidRPr="003A4FED" w:rsidR="00ED21B2">
        <w:rPr>
          <w:rStyle w:val="normaltextrun"/>
          <w:rFonts w:cs="Open Sans"/>
          <w:color w:val="000000"/>
          <w:shd w:val="clear" w:color="auto" w:fill="FFFFFF"/>
        </w:rPr>
        <w:t>a retrogressive measure in relation to the</w:t>
      </w:r>
      <w:r w:rsidRPr="003A4FED" w:rsidR="00ED21B2">
        <w:rPr>
          <w:rStyle w:val="normaltextrun"/>
          <w:rFonts w:ascii="Arial" w:hAnsi="Arial" w:cs="Arial"/>
          <w:color w:val="000000"/>
          <w:shd w:val="clear" w:color="auto" w:fill="FFFFFF"/>
        </w:rPr>
        <w:t> </w:t>
      </w:r>
      <w:r w:rsidRPr="003A4FED" w:rsidR="00ED21B2">
        <w:rPr>
          <w:rStyle w:val="normaltextrun"/>
          <w:rFonts w:cs="Open Sans"/>
          <w:color w:val="000000"/>
          <w:shd w:val="clear" w:color="auto" w:fill="FFFFFF"/>
        </w:rPr>
        <w:t>right to the highest attainable standard of physical and mental health.</w:t>
      </w:r>
      <w:r w:rsidR="00ED21B2">
        <w:rPr>
          <w:rStyle w:val="EndnoteReference"/>
          <w:rFonts w:cs="Open Sans"/>
          <w:color w:val="000000"/>
          <w:shd w:val="clear" w:color="auto" w:fill="FFFFFF"/>
        </w:rPr>
        <w:endnoteReference w:id="23"/>
      </w:r>
    </w:p>
    <w:p w:rsidR="00EF517A" w:rsidP="003A4FED" w:rsidRDefault="002C602F" w14:paraId="6533F715" w14:textId="4DCF7CA3">
      <w:r>
        <w:t>Refugees and asylum seekers subject to third country processing</w:t>
      </w:r>
      <w:r w:rsidR="007076B0">
        <w:t>, who have been transferred to Australia,</w:t>
      </w:r>
      <w:r>
        <w:t xml:space="preserve"> are defined as ‘transitory persons’ under the Migration Act.</w:t>
      </w:r>
      <w:r w:rsidR="008E5EE8">
        <w:rPr>
          <w:rStyle w:val="EndnoteReference"/>
        </w:rPr>
        <w:endnoteReference w:id="24"/>
      </w:r>
      <w:r>
        <w:t xml:space="preserve"> </w:t>
      </w:r>
      <w:r w:rsidR="001E71E5">
        <w:t>T</w:t>
      </w:r>
      <w:r w:rsidR="00EF517A">
        <w:t>ransitory persons are subject to mandatory immigration detention</w:t>
      </w:r>
      <w:r w:rsidR="005C6CD8">
        <w:t xml:space="preserve"> in</w:t>
      </w:r>
      <w:r w:rsidR="00A853B3">
        <w:t xml:space="preserve"> Australia.</w:t>
      </w:r>
      <w:r w:rsidR="00EF517A">
        <w:rPr>
          <w:rStyle w:val="EndnoteReference"/>
        </w:rPr>
        <w:endnoteReference w:id="25"/>
      </w:r>
      <w:r w:rsidR="00EF517A">
        <w:t xml:space="preserve"> </w:t>
      </w:r>
      <w:r w:rsidR="00A853B3">
        <w:t xml:space="preserve">As outlined in Section 2.1, </w:t>
      </w:r>
      <w:r w:rsidR="00E93D70">
        <w:t>the Minister</w:t>
      </w:r>
      <w:r w:rsidR="00D87095">
        <w:t xml:space="preserve"> </w:t>
      </w:r>
      <w:r w:rsidR="00A853B3">
        <w:t xml:space="preserve">can </w:t>
      </w:r>
      <w:r w:rsidR="00D87095">
        <w:t xml:space="preserve">exercise </w:t>
      </w:r>
      <w:r w:rsidR="00F0539A">
        <w:t xml:space="preserve">a </w:t>
      </w:r>
      <w:r w:rsidR="00D87095">
        <w:t xml:space="preserve">personal and non-compellable power to </w:t>
      </w:r>
      <w:r w:rsidR="006B3A99">
        <w:t>release a person</w:t>
      </w:r>
      <w:r w:rsidR="00A853B3">
        <w:t xml:space="preserve"> from a closed facility</w:t>
      </w:r>
      <w:r w:rsidR="00F0539A">
        <w:t xml:space="preserve"> </w:t>
      </w:r>
      <w:r w:rsidR="005C6CD8">
        <w:t>into alternative,</w:t>
      </w:r>
      <w:r w:rsidR="00F0539A">
        <w:t xml:space="preserve"> community-based arrangements</w:t>
      </w:r>
      <w:r w:rsidR="00160915">
        <w:t>.</w:t>
      </w:r>
      <w:r w:rsidR="005C6CD8">
        <w:t xml:space="preserve"> </w:t>
      </w:r>
    </w:p>
    <w:p w:rsidR="00F270A2" w:rsidP="00F270A2" w:rsidRDefault="17875FD4" w14:paraId="0A6D1C5C" w14:textId="20EF727E">
      <w:r>
        <w:t>Transitory persons are not able to</w:t>
      </w:r>
      <w:r w:rsidR="6DF24330">
        <w:t xml:space="preserve"> apply for any visas in Australia</w:t>
      </w:r>
      <w:r>
        <w:t xml:space="preserve"> unless the Minister exercises a personal and non-compellable power to ‘lift the bar’</w:t>
      </w:r>
      <w:r w:rsidR="65FC3BA0">
        <w:t xml:space="preserve"> and allow an individual to lodge a visa application.</w:t>
      </w:r>
      <w:r w:rsidR="00F270A2">
        <w:rPr>
          <w:rStyle w:val="EndnoteReference"/>
        </w:rPr>
        <w:endnoteReference w:id="26"/>
      </w:r>
    </w:p>
    <w:p w:rsidR="00F270A2" w:rsidP="003A4FED" w:rsidRDefault="00F270A2" w14:paraId="05FE5E1C" w14:textId="77777777"/>
    <w:p w:rsidRPr="00822468" w:rsidR="00822468" w:rsidP="002F29A2" w:rsidRDefault="002F29A2" w14:paraId="1E6F9ADD" w14:textId="56D39AA5">
      <w:pPr>
        <w:pStyle w:val="Heading2"/>
      </w:pPr>
      <w:bookmarkStart w:name="_Toc57818890" w:id="33"/>
      <w:r>
        <w:t>Key statistics</w:t>
      </w:r>
      <w:bookmarkEnd w:id="33"/>
    </w:p>
    <w:p w:rsidRPr="00822468" w:rsidR="00822468" w:rsidP="00822468" w:rsidRDefault="116E0692" w14:paraId="3E37C8AB" w14:textId="22E5AD97">
      <w:pPr>
        <w:keepLines/>
      </w:pPr>
      <w:r w:rsidRPr="00822468">
        <w:t>Beginning in 2013, there was a significant reduction in the number of people in immigration detention.</w:t>
      </w:r>
      <w:r w:rsidRPr="0F0BDEB5" w:rsidR="00822468">
        <w:rPr>
          <w:sz w:val="20"/>
          <w:szCs w:val="20"/>
          <w:vertAlign w:val="superscript"/>
        </w:rPr>
        <w:endnoteReference w:id="27"/>
      </w:r>
      <w:r w:rsidRPr="00822468">
        <w:t xml:space="preserve"> This reduction was largely due to the release of </w:t>
      </w:r>
      <w:r w:rsidR="008B4E24">
        <w:t>a significant number</w:t>
      </w:r>
      <w:r w:rsidRPr="00822468">
        <w:t xml:space="preserve"> of asylum seekers from closed detention into alternative community arrangements; and a decrease in the number of people entering detention</w:t>
      </w:r>
      <w:r w:rsidRPr="00822468" w:rsidR="5E5239ED">
        <w:t>,</w:t>
      </w:r>
      <w:r w:rsidRPr="00822468">
        <w:t xml:space="preserve"> following a significant decline in boat arrivals to Australia. </w:t>
      </w:r>
    </w:p>
    <w:p w:rsidR="00184F50" w:rsidP="00822468" w:rsidRDefault="00854150" w14:paraId="1CD1A640" w14:textId="77777777">
      <w:pPr>
        <w:keepLines/>
      </w:pPr>
      <w:r>
        <w:t>H</w:t>
      </w:r>
      <w:r w:rsidR="116E0692">
        <w:t xml:space="preserve">owever, </w:t>
      </w:r>
      <w:r>
        <w:t>since mid-2016</w:t>
      </w:r>
      <w:r w:rsidR="116E0692">
        <w:t xml:space="preserve">, the number of people in detention has </w:t>
      </w:r>
      <w:r>
        <w:t xml:space="preserve">ranged </w:t>
      </w:r>
      <w:r w:rsidR="116E0692">
        <w:t>between 1,200 and 1,500.</w:t>
      </w:r>
    </w:p>
    <w:p w:rsidRPr="00425BE2" w:rsidR="00822468" w:rsidP="00425BE2" w:rsidRDefault="002C7A4E" w14:paraId="6F4DA3C2" w14:textId="34CF2D52">
      <w:pPr>
        <w:rPr>
          <w:b/>
          <w:i/>
        </w:rPr>
      </w:pPr>
      <w:r w:rsidRPr="00425BE2">
        <w:rPr>
          <w:b/>
          <w:bCs/>
          <w:i/>
          <w:iCs/>
        </w:rPr>
        <w:t>Figure 2: Number of people in immigration detention</w:t>
      </w:r>
      <w:r w:rsidR="005E7F47">
        <w:rPr>
          <w:b/>
          <w:bCs/>
          <w:i/>
          <w:iCs/>
        </w:rPr>
        <w:t>—</w:t>
      </w:r>
      <w:r w:rsidRPr="00425BE2">
        <w:rPr>
          <w:b/>
          <w:bCs/>
          <w:i/>
          <w:iCs/>
        </w:rPr>
        <w:t>July 2013 to December 2019</w:t>
      </w:r>
      <w:r w:rsidR="00303BFC">
        <w:rPr>
          <w:b/>
          <w:bCs/>
          <w:i/>
          <w:iCs/>
        </w:rPr>
        <w:t>.</w:t>
      </w:r>
      <w:r w:rsidRPr="00425BE2">
        <w:rPr>
          <w:rStyle w:val="EndnoteReference"/>
          <w:b/>
          <w:bCs/>
          <w:i/>
          <w:iCs/>
          <w:sz w:val="24"/>
        </w:rPr>
        <w:endnoteReference w:id="28"/>
      </w:r>
    </w:p>
    <w:p w:rsidR="00F6281E" w:rsidP="002F29A2" w:rsidRDefault="006F3275" w14:paraId="60D5E36C" w14:textId="00103B57">
      <w:pPr>
        <w:rPr>
          <w:sz w:val="18"/>
          <w:szCs w:val="18"/>
        </w:rPr>
      </w:pPr>
      <w:r>
        <w:rPr>
          <w:noProof/>
        </w:rPr>
        <w:drawing>
          <wp:inline distT="0" distB="0" distL="0" distR="0" wp14:anchorId="3E070FDF" wp14:editId="45F8CD7B">
            <wp:extent cx="5486400" cy="3200400"/>
            <wp:effectExtent l="0" t="0" r="0" b="0"/>
            <wp:docPr id="2" name="Chart 2" descr="Line graph that depicts the number of people in immigration detention over time. It shows a sharp reduction in the population from mid 2013 to 2016, with a relatively stable population from mid 2016 to the end of 2019."/>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rsidR="006C15A9" w:rsidP="002F29A2" w:rsidRDefault="006C15A9" w14:paraId="09347D60" w14:textId="77777777">
      <w:pPr>
        <w:rPr>
          <w:sz w:val="18"/>
          <w:szCs w:val="18"/>
        </w:rPr>
      </w:pPr>
    </w:p>
    <w:p w:rsidR="00836AB8" w:rsidRDefault="00836AB8" w14:paraId="5E499023" w14:textId="77777777">
      <w:pPr>
        <w:spacing w:before="0" w:after="0"/>
        <w:rPr>
          <w:b/>
          <w:bCs/>
          <w:i/>
          <w:iCs/>
        </w:rPr>
      </w:pPr>
      <w:r>
        <w:rPr>
          <w:b/>
          <w:bCs/>
          <w:i/>
          <w:iCs/>
        </w:rPr>
        <w:br w:type="page"/>
      </w:r>
    </w:p>
    <w:p w:rsidRPr="00CF601C" w:rsidR="007A3277" w:rsidP="002F29A2" w:rsidRDefault="007A3277" w14:paraId="1BCAEEBD" w14:textId="5E181E26">
      <w:pPr>
        <w:rPr>
          <w:b/>
          <w:bCs/>
          <w:i/>
          <w:iCs/>
        </w:rPr>
      </w:pPr>
      <w:r w:rsidRPr="00CF601C">
        <w:rPr>
          <w:b/>
          <w:bCs/>
          <w:i/>
          <w:iCs/>
        </w:rPr>
        <w:t>Figure 3: Number of people in immigration detention</w:t>
      </w:r>
      <w:r w:rsidR="005E7F47">
        <w:rPr>
          <w:b/>
          <w:bCs/>
          <w:i/>
          <w:iCs/>
        </w:rPr>
        <w:t>—</w:t>
      </w:r>
      <w:r w:rsidRPr="00CF601C">
        <w:rPr>
          <w:b/>
          <w:bCs/>
          <w:i/>
          <w:iCs/>
        </w:rPr>
        <w:t>2019</w:t>
      </w:r>
      <w:r w:rsidR="00303BFC">
        <w:rPr>
          <w:b/>
          <w:bCs/>
          <w:i/>
          <w:iCs/>
        </w:rPr>
        <w:t>.</w:t>
      </w:r>
      <w:r w:rsidRPr="00CF601C">
        <w:rPr>
          <w:rStyle w:val="EndnoteReference"/>
          <w:b/>
          <w:bCs/>
          <w:i/>
          <w:iCs/>
          <w:sz w:val="24"/>
        </w:rPr>
        <w:endnoteReference w:id="29"/>
      </w:r>
    </w:p>
    <w:p w:rsidR="00045B93" w:rsidP="006A2F72" w:rsidRDefault="00E743DB" w14:paraId="028DE5C6" w14:textId="280FA62D">
      <w:r w:rsidRPr="00303BFC">
        <w:rPr>
          <w:rFonts w:cs="Open Sans"/>
          <w:noProof/>
        </w:rPr>
        <w:drawing>
          <wp:inline distT="0" distB="0" distL="0" distR="0" wp14:anchorId="3289DD2E" wp14:editId="71895A88">
            <wp:extent cx="5486400" cy="3200400"/>
            <wp:effectExtent l="0" t="0" r="0" b="0"/>
            <wp:docPr id="3" name="Chart 3" descr="Vertical bar graph that shows number of people in immigration detention each month of 2019. It depicts an increase in population in the last three months of 2019 where population increased above 1,350 and reached 1,450 at the end of 2019."/>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rsidR="003577A5" w:rsidP="005039A9" w:rsidRDefault="5FF295FA" w14:paraId="3806F598" w14:textId="50A2CBE0">
      <w:pPr>
        <w:keepLines/>
      </w:pPr>
      <w:r>
        <w:t>The average length of detention has remain</w:t>
      </w:r>
      <w:r w:rsidR="24C63D49">
        <w:t>ed</w:t>
      </w:r>
      <w:r>
        <w:t xml:space="preserve"> at over 400 days since mid-2015. </w:t>
      </w:r>
      <w:r w:rsidR="0D6CD550">
        <w:t xml:space="preserve">It exceeded 500 days for the first time on public record by </w:t>
      </w:r>
      <w:r w:rsidR="3A974CC8">
        <w:t>December 2018.</w:t>
      </w:r>
      <w:r w:rsidR="13B3830C">
        <w:t xml:space="preserve"> Th</w:t>
      </w:r>
      <w:r w:rsidR="1ECC7AF3">
        <w:t>roughout the course of 2019</w:t>
      </w:r>
      <w:r w:rsidR="3581AD11">
        <w:t>,</w:t>
      </w:r>
      <w:r w:rsidR="1ECC7AF3">
        <w:t xml:space="preserve"> the average </w:t>
      </w:r>
      <w:r w:rsidR="13FDD2F0">
        <w:t xml:space="preserve">remained </w:t>
      </w:r>
      <w:r w:rsidR="6DA17698">
        <w:t>close to or just above 500 days</w:t>
      </w:r>
      <w:r w:rsidR="003B7D8B">
        <w:t>—</w:t>
      </w:r>
      <w:r w:rsidR="328F515D">
        <w:t>the average did not drop below 483 days</w:t>
      </w:r>
      <w:r w:rsidR="5F27BDAB">
        <w:t>,</w:t>
      </w:r>
      <w:r w:rsidR="52FBCFC3">
        <w:t xml:space="preserve"> and the highest average was 509 days</w:t>
      </w:r>
      <w:r w:rsidR="003B7D8B">
        <w:t xml:space="preserve"> at the end of the year.</w:t>
      </w:r>
      <w:r w:rsidR="22D0BC22">
        <w:t xml:space="preserve"> </w:t>
      </w:r>
    </w:p>
    <w:p w:rsidRPr="00EE6010" w:rsidR="005039A9" w:rsidP="005039A9" w:rsidRDefault="1EA295C0" w14:paraId="43AA9BF3" w14:textId="521AD9E5">
      <w:pPr>
        <w:keepLines/>
      </w:pPr>
      <w:r>
        <w:t>T</w:t>
      </w:r>
      <w:r w:rsidR="79A3D7AF">
        <w:t xml:space="preserve">he average </w:t>
      </w:r>
      <w:r w:rsidR="592A3294">
        <w:t xml:space="preserve">length of detention continued to increase </w:t>
      </w:r>
      <w:r>
        <w:t xml:space="preserve">in 2020, </w:t>
      </w:r>
      <w:r w:rsidR="592A3294">
        <w:t>with 5</w:t>
      </w:r>
      <w:r w:rsidR="009844E2">
        <w:t>81</w:t>
      </w:r>
      <w:r w:rsidR="0CEC6FDF">
        <w:t xml:space="preserve"> days in </w:t>
      </w:r>
      <w:r w:rsidR="009844E2">
        <w:t>September</w:t>
      </w:r>
      <w:r w:rsidR="0CEC6FDF">
        <w:t xml:space="preserve"> 2020</w:t>
      </w:r>
      <w:r w:rsidR="52558A73">
        <w:t>—</w:t>
      </w:r>
      <w:r w:rsidR="0CEC6FDF">
        <w:t xml:space="preserve">which is the highest ever recorded. </w:t>
      </w:r>
      <w:r w:rsidRPr="00EE6010" w:rsidR="63FDF969">
        <w:t>On average, the number of people in very long-term detention (two years or longer) comprised around 2</w:t>
      </w:r>
      <w:r w:rsidR="1FD53DBF">
        <w:t>2</w:t>
      </w:r>
      <w:r w:rsidRPr="00EE6010" w:rsidR="63FDF969">
        <w:t>% of the detention population during 201</w:t>
      </w:r>
      <w:r w:rsidR="1FD53DBF">
        <w:t>9</w:t>
      </w:r>
      <w:r w:rsidR="530B26A4">
        <w:t>, which is an increase from around 20% in 2018</w:t>
      </w:r>
      <w:r w:rsidRPr="00EE6010" w:rsidR="63FDF969">
        <w:t>.</w:t>
      </w:r>
      <w:r w:rsidRPr="0F0BDEB5" w:rsidR="005039A9">
        <w:rPr>
          <w:sz w:val="20"/>
          <w:szCs w:val="20"/>
          <w:vertAlign w:val="superscript"/>
        </w:rPr>
        <w:endnoteReference w:id="30"/>
      </w:r>
    </w:p>
    <w:p w:rsidRPr="00B45528" w:rsidR="00F6281E" w:rsidP="006A2F72" w:rsidRDefault="1B93DE7E" w14:paraId="788322FC" w14:textId="002A9677">
      <w:r>
        <w:t>The length of time in immigration detention is far higher in Australia than in</w:t>
      </w:r>
      <w:r w:rsidR="6F13D595">
        <w:t xml:space="preserve"> </w:t>
      </w:r>
      <w:r>
        <w:t xml:space="preserve">comparable jurisdictions. For example, in the United Kingdom, in December 2018, 87% of all detainees had been in immigration detention for </w:t>
      </w:r>
      <w:r w:rsidR="37A1FDBE">
        <w:t>under</w:t>
      </w:r>
      <w:r>
        <w:t xml:space="preserve"> 6 months and 30% for </w:t>
      </w:r>
      <w:r w:rsidR="717B7F25">
        <w:t xml:space="preserve">fewer </w:t>
      </w:r>
      <w:r>
        <w:t>than 28 days.</w:t>
      </w:r>
      <w:r w:rsidR="005D1932">
        <w:rPr>
          <w:rStyle w:val="EndnoteReference"/>
        </w:rPr>
        <w:endnoteReference w:id="31"/>
      </w:r>
      <w:r>
        <w:t xml:space="preserve"> In Canada, the average length of detention was 12.3 days between January and March 2019.</w:t>
      </w:r>
      <w:r w:rsidR="005D1932">
        <w:rPr>
          <w:rStyle w:val="EndnoteReference"/>
        </w:rPr>
        <w:endnoteReference w:id="32"/>
      </w:r>
    </w:p>
    <w:p w:rsidR="009E15EA" w:rsidP="006A2F72" w:rsidRDefault="009E15EA" w14:paraId="12719D40" w14:textId="77777777"/>
    <w:p w:rsidR="009E15EA" w:rsidP="006A2F72" w:rsidRDefault="009E15EA" w14:paraId="438B3384" w14:textId="77777777"/>
    <w:p w:rsidR="009E15EA" w:rsidP="006A2F72" w:rsidRDefault="009E15EA" w14:paraId="24E127D2" w14:textId="77777777"/>
    <w:p w:rsidR="009E15EA" w:rsidP="006A2F72" w:rsidRDefault="009E15EA" w14:paraId="536649A1" w14:textId="77777777"/>
    <w:p w:rsidR="00E83FAF" w:rsidP="009E15EA" w:rsidRDefault="00E83FAF" w14:paraId="2F3E36B6" w14:textId="77777777">
      <w:pPr>
        <w:rPr>
          <w:sz w:val="18"/>
          <w:szCs w:val="18"/>
        </w:rPr>
      </w:pPr>
    </w:p>
    <w:p w:rsidRPr="00E83FAF" w:rsidR="009E15EA" w:rsidP="006A2F72" w:rsidRDefault="009E15EA" w14:paraId="6B290790" w14:textId="2AEE348A">
      <w:pPr>
        <w:rPr>
          <w:b/>
          <w:bCs/>
          <w:i/>
          <w:iCs/>
        </w:rPr>
      </w:pPr>
      <w:r w:rsidRPr="30F08BD5" w:rsidR="45205CB3">
        <w:rPr>
          <w:b w:val="1"/>
          <w:bCs w:val="1"/>
          <w:i w:val="1"/>
          <w:iCs w:val="1"/>
        </w:rPr>
        <w:t>Figure 4: Average length of time in immigration detention</w:t>
      </w:r>
      <w:r w:rsidR="57B64DF5">
        <w:rPr/>
        <w:t>—</w:t>
      </w:r>
      <w:r w:rsidRPr="30F08BD5" w:rsidR="45205CB3">
        <w:rPr>
          <w:b w:val="1"/>
          <w:bCs w:val="1"/>
          <w:i w:val="1"/>
          <w:iCs w:val="1"/>
        </w:rPr>
        <w:t>July 2013 to December 2019</w:t>
      </w:r>
      <w:r w:rsidRPr="30F08BD5" w:rsidR="57B64DF5">
        <w:rPr>
          <w:b w:val="1"/>
          <w:bCs w:val="1"/>
          <w:i w:val="1"/>
          <w:iCs w:val="1"/>
        </w:rPr>
        <w:t>.</w:t>
      </w:r>
      <w:r w:rsidRPr="30F08BD5">
        <w:rPr>
          <w:rStyle w:val="EndnoteReference"/>
          <w:b w:val="1"/>
          <w:bCs w:val="1"/>
          <w:i w:val="1"/>
          <w:iCs w:val="1"/>
          <w:sz w:val="24"/>
          <w:szCs w:val="24"/>
        </w:rPr>
        <w:endnoteReference w:id="33"/>
      </w:r>
    </w:p>
    <w:p w:rsidRPr="00F85A2D" w:rsidR="00F85A2D" w:rsidP="00DA73C3" w:rsidRDefault="00BF4187" w14:paraId="57D175E1" w14:textId="081FFBC8">
      <w:r>
        <w:rPr>
          <w:noProof/>
        </w:rPr>
        <w:drawing>
          <wp:inline distT="0" distB="0" distL="0" distR="0" wp14:anchorId="750ED6D0" wp14:editId="6267D324">
            <wp:extent cx="5486400" cy="3200400"/>
            <wp:effectExtent l="0" t="0" r="0" b="0"/>
            <wp:docPr id="1" name="Chart 1" descr="Line graph that depicts increase in average length of time in detention from mid 2013 to the end of 2019. Sharp increase is depicted from mid 2013 to late 2014, followed by smaller fluctuations that trend upwards to the highest point in late 2019. "/>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rsidR="006C15A9" w:rsidP="004914BC" w:rsidRDefault="006C15A9" w14:paraId="66EC0577" w14:textId="77777777">
      <w:pPr>
        <w:rPr>
          <w:sz w:val="18"/>
          <w:szCs w:val="18"/>
        </w:rPr>
      </w:pPr>
    </w:p>
    <w:p w:rsidRPr="00E82CCF" w:rsidR="003E1269" w:rsidP="004914BC" w:rsidRDefault="003E1269" w14:paraId="4589728D" w14:textId="4D6A32F0">
      <w:pPr>
        <w:rPr>
          <w:b/>
          <w:bCs/>
          <w:i/>
          <w:iCs/>
        </w:rPr>
      </w:pPr>
      <w:r w:rsidRPr="30F08BD5" w:rsidR="4FB6DACF">
        <w:rPr>
          <w:b w:val="1"/>
          <w:bCs w:val="1"/>
          <w:i w:val="1"/>
          <w:iCs w:val="1"/>
        </w:rPr>
        <w:t>Figure 5: Average length of time in immigration detention</w:t>
      </w:r>
      <w:r w:rsidR="57B64DF5">
        <w:rPr/>
        <w:t>—</w:t>
      </w:r>
      <w:r w:rsidRPr="30F08BD5" w:rsidR="4FB6DACF">
        <w:rPr>
          <w:b w:val="1"/>
          <w:bCs w:val="1"/>
          <w:i w:val="1"/>
          <w:iCs w:val="1"/>
        </w:rPr>
        <w:t>January 2019 to March 2020</w:t>
      </w:r>
      <w:r w:rsidRPr="30F08BD5" w:rsidR="57B64DF5">
        <w:rPr>
          <w:b w:val="1"/>
          <w:bCs w:val="1"/>
          <w:i w:val="1"/>
          <w:iCs w:val="1"/>
        </w:rPr>
        <w:t>.</w:t>
      </w:r>
      <w:r w:rsidRPr="30F08BD5">
        <w:rPr>
          <w:rStyle w:val="EndnoteReference"/>
          <w:b w:val="1"/>
          <w:bCs w:val="1"/>
          <w:i w:val="1"/>
          <w:iCs w:val="1"/>
          <w:sz w:val="24"/>
          <w:szCs w:val="24"/>
        </w:rPr>
        <w:endnoteReference w:id="34"/>
      </w:r>
    </w:p>
    <w:p w:rsidR="00F6281E" w:rsidP="00DA73C3" w:rsidRDefault="004A3AF3" w14:paraId="733D4724" w14:textId="66875048">
      <w:r>
        <w:rPr>
          <w:noProof/>
        </w:rPr>
        <w:drawing>
          <wp:inline distT="0" distB="0" distL="0" distR="0" wp14:anchorId="68E397D0" wp14:editId="4C97AE20">
            <wp:extent cx="5486400" cy="3200400"/>
            <wp:effectExtent l="0" t="0" r="0" b="0"/>
            <wp:docPr id="5" name="Chart 5" descr="Vertical bar graph that shows the average length of time in detention by month from January 2019 to March 2020. It increases to well over 500 days in 2020."/>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rsidR="00FA1188" w:rsidP="00FA1188" w:rsidRDefault="00FA1188" w14:paraId="00DD8772" w14:textId="1738C42F">
      <w:r w:rsidRPr="00AE46A7">
        <w:t xml:space="preserve">The </w:t>
      </w:r>
      <w:r w:rsidRPr="00AE46A7">
        <w:rPr>
          <w:i/>
        </w:rPr>
        <w:t xml:space="preserve">Migration Amendment (Character and General Visa Cancellation) Act 2014 </w:t>
      </w:r>
      <w:r w:rsidRPr="00AE46A7">
        <w:t>(</w:t>
      </w:r>
      <w:proofErr w:type="spellStart"/>
      <w:r w:rsidRPr="00AE46A7">
        <w:t>Cth</w:t>
      </w:r>
      <w:proofErr w:type="spellEnd"/>
      <w:r w:rsidRPr="00AE46A7">
        <w:t>), which came into effect in December 2014, significantly broadened the scope of s 501. These changes led to a substantial increase in visa refusals and cancellations under s 501.</w:t>
      </w:r>
      <w:r>
        <w:rPr>
          <w:rStyle w:val="EndnoteReference"/>
        </w:rPr>
        <w:endnoteReference w:id="35"/>
      </w:r>
      <w:r w:rsidRPr="00AE46A7">
        <w:t xml:space="preserve"> Consequently, the number of people in immigration detention due to character-related visa decisions also increased</w:t>
      </w:r>
      <w:r w:rsidR="00890C76">
        <w:t xml:space="preserve"> from 2015 onwards</w:t>
      </w:r>
      <w:r w:rsidRPr="00AE46A7">
        <w:t>.</w:t>
      </w:r>
      <w:r>
        <w:rPr>
          <w:rStyle w:val="EndnoteReference"/>
        </w:rPr>
        <w:endnoteReference w:id="36"/>
      </w:r>
      <w:r>
        <w:t xml:space="preserve"> </w:t>
      </w:r>
    </w:p>
    <w:p w:rsidRPr="00AC7D14" w:rsidR="00FA1188" w:rsidP="00DA73C3" w:rsidRDefault="008C6E4C" w14:paraId="36CB04A8" w14:textId="10F8BDCF">
      <w:pPr>
        <w:rPr>
          <w:b/>
          <w:i/>
        </w:rPr>
      </w:pPr>
      <w:r w:rsidRPr="30F08BD5" w:rsidR="137B5D58">
        <w:rPr>
          <w:b w:val="1"/>
          <w:bCs w:val="1"/>
          <w:i w:val="1"/>
          <w:iCs w:val="1"/>
          <w:lang w:val="en"/>
        </w:rPr>
        <w:t>Figure 6: People in immigration detention by reason for detention</w:t>
      </w:r>
      <w:r w:rsidRPr="30F08BD5" w:rsidR="52EAB727">
        <w:rPr>
          <w:b w:val="1"/>
          <w:bCs w:val="1"/>
          <w:i w:val="1"/>
          <w:iCs w:val="1"/>
          <w:lang w:val="en"/>
        </w:rPr>
        <w:t>—</w:t>
      </w:r>
      <w:r w:rsidRPr="30F08BD5" w:rsidR="137B5D58">
        <w:rPr>
          <w:b w:val="1"/>
          <w:bCs w:val="1"/>
          <w:i w:val="1"/>
          <w:iCs w:val="1"/>
          <w:lang w:val="en"/>
        </w:rPr>
        <w:t>January 2015 to December 2019</w:t>
      </w:r>
      <w:r w:rsidRPr="30F08BD5" w:rsidR="4A14FC07">
        <w:rPr>
          <w:b w:val="1"/>
          <w:bCs w:val="1"/>
          <w:i w:val="1"/>
          <w:iCs w:val="1"/>
          <w:lang w:val="en"/>
        </w:rPr>
        <w:t>.</w:t>
      </w:r>
      <w:r w:rsidRPr="30F08BD5">
        <w:rPr>
          <w:rStyle w:val="EndnoteReference"/>
          <w:b w:val="1"/>
          <w:bCs w:val="1"/>
          <w:i w:val="1"/>
          <w:iCs w:val="1"/>
          <w:sz w:val="24"/>
          <w:szCs w:val="24"/>
          <w:lang w:val="en"/>
        </w:rPr>
        <w:endnoteReference w:id="37"/>
      </w:r>
    </w:p>
    <w:p w:rsidRPr="00C07DB3" w:rsidR="005A53F6" w:rsidP="00DA73C3" w:rsidRDefault="00A75E6E" w14:paraId="249944D5" w14:textId="56B4C250">
      <w:r>
        <w:rPr>
          <w:noProof/>
        </w:rPr>
        <w:drawing>
          <wp:inline distT="0" distB="0" distL="0" distR="0" wp14:anchorId="1F09018D" wp14:editId="055EC579">
            <wp:extent cx="5486400" cy="4648200"/>
            <wp:effectExtent l="0" t="0" r="0" b="0"/>
            <wp:docPr id="4" name="Chart 4" descr="Graph shows an increase in the number of people in immigration detention due to visa cancellations from 2015 onwards. It shows a decrease over this period up until late 2018 of asylum seekers who arrived by boat, and then a slight increase until the end of 2019. It shows that the detention of other groups over this period including overstayers, unauthorised air arrivals, seaport arrivals and illegal fishers has remained relatively stable."/>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rsidR="00450832" w:rsidP="00450832" w:rsidRDefault="00450832" w14:paraId="0EA351ED" w14:textId="671148E1">
      <w:r>
        <w:t xml:space="preserve">Throughout 2019, people detained due to having their visa cancelled (either under s 501 or another provision) consistently comprised around half of the overall detention population. </w:t>
      </w:r>
    </w:p>
    <w:p w:rsidRPr="00B45528" w:rsidR="00F6281E" w:rsidP="00DA73C3" w:rsidRDefault="5BCF2F42" w14:paraId="385165B0" w14:textId="7CDAFC83">
      <w:r>
        <w:t xml:space="preserve">During the first half of 2019, the number of people detained </w:t>
      </w:r>
      <w:r w:rsidR="51F6D74D">
        <w:t xml:space="preserve">due </w:t>
      </w:r>
      <w:r w:rsidR="004C8E9C">
        <w:t xml:space="preserve">to </w:t>
      </w:r>
      <w:r w:rsidR="51F6D74D">
        <w:t xml:space="preserve">visa cancellation </w:t>
      </w:r>
      <w:r w:rsidR="3AEE2AE2">
        <w:t>under s</w:t>
      </w:r>
      <w:r w:rsidR="004C8E9C">
        <w:t> </w:t>
      </w:r>
      <w:r w:rsidR="3AEE2AE2">
        <w:t xml:space="preserve">501 </w:t>
      </w:r>
      <w:r w:rsidR="51F6D74D">
        <w:t>was only slightly higher overall tha</w:t>
      </w:r>
      <w:r w:rsidR="42E02BD1">
        <w:t>n</w:t>
      </w:r>
      <w:r w:rsidR="51F6D74D">
        <w:t xml:space="preserve"> those </w:t>
      </w:r>
      <w:r w:rsidR="004C8E9C">
        <w:t xml:space="preserve">whose </w:t>
      </w:r>
      <w:r w:rsidR="51F6D74D">
        <w:t>visa</w:t>
      </w:r>
      <w:r w:rsidR="004C8E9C">
        <w:t xml:space="preserve"> wa</w:t>
      </w:r>
      <w:r w:rsidR="51F6D74D">
        <w:t xml:space="preserve">s cancelled under other provisions. However, </w:t>
      </w:r>
      <w:r w:rsidR="4155AE95">
        <w:t xml:space="preserve">those in detention as a result of s 501 cancellations were substantially higher </w:t>
      </w:r>
      <w:r w:rsidR="7BD0DA2B">
        <w:t>in the second half</w:t>
      </w:r>
      <w:r w:rsidR="3EBA0DB1">
        <w:t xml:space="preserve"> of 2019</w:t>
      </w:r>
      <w:r w:rsidR="7BD0DA2B">
        <w:t xml:space="preserve">. </w:t>
      </w:r>
    </w:p>
    <w:p w:rsidR="00BB29E4" w:rsidP="00DA73C3" w:rsidRDefault="00BB29E4" w14:paraId="020846A3" w14:textId="77777777"/>
    <w:p w:rsidR="00BB29E4" w:rsidP="00DA73C3" w:rsidRDefault="00BB29E4" w14:paraId="696B6425" w14:textId="77777777"/>
    <w:p w:rsidRPr="00F75A2B" w:rsidR="00F75A2B" w:rsidP="00F75A2B" w:rsidRDefault="00F75A2B" w14:paraId="40B3F495" w14:textId="77777777">
      <w:pPr>
        <w:rPr>
          <w:b/>
          <w:bCs/>
          <w:i/>
          <w:iCs/>
        </w:rPr>
      </w:pPr>
    </w:p>
    <w:p w:rsidRPr="006563DB" w:rsidR="00000BDD" w:rsidP="00BB29E4" w:rsidRDefault="00000BDD" w14:paraId="17300EEB" w14:textId="77777777">
      <w:pPr>
        <w:rPr>
          <w:b/>
          <w:bCs/>
          <w:i/>
          <w:iCs/>
        </w:rPr>
      </w:pPr>
    </w:p>
    <w:p w:rsidRPr="006563DB" w:rsidR="00BB29E4" w:rsidP="00DA73C3" w:rsidRDefault="00BB29E4" w14:paraId="585994C3" w14:textId="729DEAF7">
      <w:pPr>
        <w:rPr>
          <w:b/>
          <w:bCs/>
          <w:i/>
          <w:iCs/>
        </w:rPr>
      </w:pPr>
      <w:r w:rsidRPr="780E82B4">
        <w:rPr>
          <w:b/>
          <w:bCs/>
          <w:i/>
          <w:iCs/>
        </w:rPr>
        <w:t>Figure 7: People detained due to visa cancellations</w:t>
      </w:r>
      <w:r w:rsidR="00873B40">
        <w:t>—</w:t>
      </w:r>
      <w:r w:rsidRPr="780E82B4">
        <w:rPr>
          <w:b/>
          <w:bCs/>
          <w:i/>
          <w:iCs/>
        </w:rPr>
        <w:t>2019</w:t>
      </w:r>
      <w:r w:rsidRPr="780E82B4" w:rsidR="00873B40">
        <w:rPr>
          <w:b/>
          <w:bCs/>
          <w:i/>
          <w:iCs/>
        </w:rPr>
        <w:t>.</w:t>
      </w:r>
      <w:r w:rsidRPr="780E82B4">
        <w:rPr>
          <w:b/>
          <w:bCs/>
          <w:i/>
          <w:iCs/>
          <w:vertAlign w:val="superscript"/>
        </w:rPr>
        <w:endnoteReference w:id="38"/>
      </w:r>
    </w:p>
    <w:p w:rsidRPr="001D45DF" w:rsidR="001D45DF" w:rsidP="001D45DF" w:rsidRDefault="00992822" w14:paraId="24118BC2" w14:textId="6C0539B3">
      <w:r>
        <w:rPr>
          <w:noProof/>
        </w:rPr>
        <w:drawing>
          <wp:inline distT="0" distB="0" distL="0" distR="0" wp14:anchorId="48949B0F" wp14:editId="75B80A5A">
            <wp:extent cx="5486400" cy="3200400"/>
            <wp:effectExtent l="0" t="0" r="0" b="0"/>
            <wp:docPr id="12" name="Chart 12" descr="Vertical bar graph that compares the number of people detained due to visa cancellations under section 501 with cancellations under other provisions. It shows a significant increase in section 501 visa cancellations in the second half of 2019 compared with cancellations under other provisions."/>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rsidR="002F29A2" w:rsidP="002F29A2" w:rsidRDefault="00D66994" w14:paraId="213352DD" w14:textId="407EEA89">
      <w:pPr>
        <w:pStyle w:val="Heading2"/>
      </w:pPr>
      <w:bookmarkStart w:name="_Toc57818891" w:id="34"/>
      <w:r>
        <w:t>Facility information</w:t>
      </w:r>
      <w:bookmarkEnd w:id="34"/>
    </w:p>
    <w:p w:rsidRPr="009A63C0" w:rsidR="004914BC" w:rsidP="004914BC" w:rsidRDefault="0042324F" w14:paraId="71C64AB1" w14:textId="3C4873ED">
      <w:pPr>
        <w:pStyle w:val="Heading3"/>
      </w:pPr>
      <w:bookmarkStart w:name="_Toc57818892" w:id="35"/>
      <w:r w:rsidRPr="009A63C0">
        <w:t xml:space="preserve">Summary of </w:t>
      </w:r>
      <w:r w:rsidRPr="009A63C0" w:rsidR="00EA511A">
        <w:t>inspections</w:t>
      </w:r>
      <w:bookmarkEnd w:id="35"/>
    </w:p>
    <w:p w:rsidRPr="00444618" w:rsidR="00F06586" w:rsidP="0034406E" w:rsidRDefault="00444618" w14:paraId="6E068BCA" w14:textId="545AA16F">
      <w:r>
        <w:t>The table below provides an overview of the</w:t>
      </w:r>
      <w:r w:rsidR="00DB683C">
        <w:t xml:space="preserve"> main</w:t>
      </w:r>
      <w:r>
        <w:t xml:space="preserve"> </w:t>
      </w:r>
      <w:r w:rsidR="00724144">
        <w:t xml:space="preserve">purpose-built </w:t>
      </w:r>
      <w:r>
        <w:t>facilities the Commission inspected in 2019</w:t>
      </w:r>
      <w:r w:rsidR="00D27129">
        <w:t>,</w:t>
      </w:r>
      <w:r>
        <w:t xml:space="preserve"> and the dates that these inspections took place. It also contains information about the capacity of each facility, where available, as well as the number of detainees at each facility </w:t>
      </w:r>
      <w:r w:rsidR="002D63BE">
        <w:t>at or around</w:t>
      </w:r>
      <w:r>
        <w:t xml:space="preserve"> the time of the Commission’s inspections.</w:t>
      </w:r>
    </w:p>
    <w:p w:rsidR="00836AB8" w:rsidRDefault="00836AB8" w14:paraId="6B72F1EC" w14:textId="77777777">
      <w:pPr>
        <w:spacing w:before="0" w:after="0"/>
        <w:rPr>
          <w:b/>
          <w:bCs/>
          <w:i/>
          <w:iCs/>
        </w:rPr>
      </w:pPr>
      <w:r>
        <w:rPr>
          <w:b/>
          <w:bCs/>
          <w:i/>
          <w:iCs/>
        </w:rPr>
        <w:br w:type="page"/>
      </w:r>
    </w:p>
    <w:p w:rsidRPr="005F7EEB" w:rsidR="00C366F7" w:rsidP="0034406E" w:rsidRDefault="00C366F7" w14:paraId="20CA91EF" w14:textId="472B83FA">
      <w:pPr>
        <w:rPr>
          <w:b/>
          <w:bCs/>
          <w:i/>
          <w:iCs/>
        </w:rPr>
      </w:pPr>
      <w:r w:rsidRPr="005F7EEB">
        <w:rPr>
          <w:b/>
          <w:bCs/>
          <w:i/>
          <w:iCs/>
        </w:rPr>
        <w:t xml:space="preserve">Table 1: Summary of </w:t>
      </w:r>
      <w:r w:rsidRPr="005F7EEB" w:rsidR="005F7EEB">
        <w:rPr>
          <w:b/>
          <w:bCs/>
          <w:i/>
          <w:iCs/>
        </w:rPr>
        <w:t>the Commission’s 2019 inspections.</w:t>
      </w:r>
    </w:p>
    <w:tbl>
      <w:tblPr>
        <w:tblStyle w:val="TableGrid"/>
        <w:tblW w:w="0" w:type="auto"/>
        <w:tblLook w:val="04A0" w:firstRow="1" w:lastRow="0" w:firstColumn="1" w:lastColumn="0" w:noHBand="0" w:noVBand="1"/>
      </w:tblPr>
      <w:tblGrid>
        <w:gridCol w:w="1345"/>
        <w:gridCol w:w="2054"/>
        <w:gridCol w:w="1987"/>
        <w:gridCol w:w="1596"/>
        <w:gridCol w:w="2078"/>
      </w:tblGrid>
      <w:tr w:rsidRPr="00CB3EB5" w:rsidR="00FE7D33" w:rsidTr="00137690" w14:paraId="1D949A77" w14:textId="77777777">
        <w:tc>
          <w:tcPr>
            <w:tcW w:w="1345" w:type="dxa"/>
            <w:shd w:val="clear" w:color="auto" w:fill="237BBC"/>
            <w:vAlign w:val="center"/>
          </w:tcPr>
          <w:p w:rsidRPr="00CB3EB5" w:rsidR="00AB2835" w:rsidP="007817C0" w:rsidRDefault="00AB2835" w14:paraId="030A61AD" w14:textId="77777777">
            <w:pPr>
              <w:spacing w:before="80" w:after="80"/>
              <w:jc w:val="center"/>
              <w:rPr>
                <w:b/>
                <w:color w:val="FFFFFF" w:themeColor="background1"/>
                <w:sz w:val="22"/>
                <w:szCs w:val="22"/>
              </w:rPr>
            </w:pPr>
            <w:r w:rsidRPr="00CB3EB5">
              <w:rPr>
                <w:b/>
                <w:color w:val="FFFFFF" w:themeColor="background1"/>
                <w:sz w:val="22"/>
                <w:szCs w:val="22"/>
              </w:rPr>
              <w:t>Facility</w:t>
            </w:r>
          </w:p>
        </w:tc>
        <w:tc>
          <w:tcPr>
            <w:tcW w:w="2054" w:type="dxa"/>
            <w:shd w:val="clear" w:color="auto" w:fill="237BBC"/>
            <w:vAlign w:val="center"/>
          </w:tcPr>
          <w:p w:rsidRPr="00CB3EB5" w:rsidR="00AB2835" w:rsidP="007817C0" w:rsidRDefault="00AB2835" w14:paraId="4051DBD3" w14:textId="77777777">
            <w:pPr>
              <w:spacing w:before="80" w:after="80"/>
              <w:jc w:val="center"/>
              <w:rPr>
                <w:b/>
                <w:color w:val="FFFFFF" w:themeColor="background1"/>
                <w:sz w:val="22"/>
                <w:szCs w:val="22"/>
              </w:rPr>
            </w:pPr>
            <w:r w:rsidRPr="00CB3EB5">
              <w:rPr>
                <w:b/>
                <w:color w:val="FFFFFF" w:themeColor="background1"/>
                <w:sz w:val="22"/>
                <w:szCs w:val="22"/>
              </w:rPr>
              <w:t>Dates of inspection</w:t>
            </w:r>
          </w:p>
        </w:tc>
        <w:tc>
          <w:tcPr>
            <w:tcW w:w="1987" w:type="dxa"/>
            <w:shd w:val="clear" w:color="auto" w:fill="237BBC"/>
            <w:vAlign w:val="center"/>
          </w:tcPr>
          <w:p w:rsidRPr="00CB3EB5" w:rsidR="00AB2835" w:rsidP="007817C0" w:rsidRDefault="00AB2835" w14:paraId="1F6B0D6A" w14:textId="5989AED9">
            <w:pPr>
              <w:spacing w:before="80" w:after="80"/>
              <w:jc w:val="center"/>
              <w:rPr>
                <w:b/>
                <w:color w:val="FFFFFF" w:themeColor="background1"/>
                <w:sz w:val="22"/>
                <w:szCs w:val="22"/>
              </w:rPr>
            </w:pPr>
            <w:r w:rsidRPr="00CB3EB5">
              <w:rPr>
                <w:b/>
                <w:color w:val="FFFFFF" w:themeColor="background1"/>
                <w:sz w:val="22"/>
                <w:szCs w:val="22"/>
              </w:rPr>
              <w:t>O</w:t>
            </w:r>
            <w:r w:rsidR="008902D0">
              <w:rPr>
                <w:b/>
                <w:color w:val="FFFFFF" w:themeColor="background1"/>
                <w:sz w:val="22"/>
                <w:szCs w:val="22"/>
              </w:rPr>
              <w:t>perational</w:t>
            </w:r>
            <w:r w:rsidRPr="00CB3EB5">
              <w:rPr>
                <w:b/>
                <w:color w:val="FFFFFF" w:themeColor="background1"/>
                <w:sz w:val="22"/>
                <w:szCs w:val="22"/>
              </w:rPr>
              <w:t xml:space="preserve"> capacity </w:t>
            </w:r>
          </w:p>
        </w:tc>
        <w:tc>
          <w:tcPr>
            <w:tcW w:w="1596" w:type="dxa"/>
            <w:shd w:val="clear" w:color="auto" w:fill="237BBC"/>
          </w:tcPr>
          <w:p w:rsidRPr="00CB3EB5" w:rsidR="00AB2835" w:rsidP="007817C0" w:rsidRDefault="00AB2835" w14:paraId="60505157" w14:textId="185D8E64">
            <w:pPr>
              <w:spacing w:before="80" w:after="80"/>
              <w:jc w:val="center"/>
              <w:rPr>
                <w:b/>
                <w:color w:val="FFFFFF" w:themeColor="background1"/>
                <w:sz w:val="22"/>
                <w:szCs w:val="22"/>
              </w:rPr>
            </w:pPr>
            <w:r>
              <w:rPr>
                <w:b/>
                <w:color w:val="FFFFFF" w:themeColor="background1"/>
                <w:sz w:val="22"/>
                <w:szCs w:val="22"/>
              </w:rPr>
              <w:t>Surge capacity</w:t>
            </w:r>
          </w:p>
        </w:tc>
        <w:tc>
          <w:tcPr>
            <w:tcW w:w="2078" w:type="dxa"/>
            <w:shd w:val="clear" w:color="auto" w:fill="237BBC"/>
            <w:vAlign w:val="center"/>
          </w:tcPr>
          <w:p w:rsidRPr="00CB3EB5" w:rsidR="00AB2835" w:rsidP="007817C0" w:rsidRDefault="00AB2835" w14:paraId="68EE6B3B" w14:textId="31B644BA">
            <w:pPr>
              <w:spacing w:before="80" w:after="80"/>
              <w:jc w:val="center"/>
              <w:rPr>
                <w:b/>
                <w:color w:val="FFFFFF" w:themeColor="background1"/>
                <w:sz w:val="22"/>
                <w:szCs w:val="22"/>
              </w:rPr>
            </w:pPr>
            <w:r w:rsidRPr="00CB3EB5">
              <w:rPr>
                <w:b/>
                <w:color w:val="FFFFFF" w:themeColor="background1"/>
                <w:sz w:val="22"/>
                <w:szCs w:val="22"/>
              </w:rPr>
              <w:t xml:space="preserve">Population at </w:t>
            </w:r>
            <w:r w:rsidR="00805F2F">
              <w:rPr>
                <w:b/>
                <w:color w:val="FFFFFF" w:themeColor="background1"/>
                <w:sz w:val="22"/>
                <w:szCs w:val="22"/>
              </w:rPr>
              <w:t xml:space="preserve">or around the </w:t>
            </w:r>
            <w:r w:rsidRPr="00CB3EB5">
              <w:rPr>
                <w:b/>
                <w:color w:val="FFFFFF" w:themeColor="background1"/>
                <w:sz w:val="22"/>
                <w:szCs w:val="22"/>
              </w:rPr>
              <w:t>time of inspection</w:t>
            </w:r>
            <w:r w:rsidR="00CE6CE7">
              <w:rPr>
                <w:rStyle w:val="EndnoteReference"/>
                <w:b/>
                <w:color w:val="FFFFFF" w:themeColor="background1"/>
                <w:szCs w:val="22"/>
              </w:rPr>
              <w:endnoteReference w:id="39"/>
            </w:r>
          </w:p>
        </w:tc>
      </w:tr>
      <w:tr w:rsidRPr="00CB3EB5" w:rsidR="00FE7D33" w:rsidTr="00137690" w14:paraId="25C0792A" w14:textId="77777777">
        <w:tc>
          <w:tcPr>
            <w:tcW w:w="1345" w:type="dxa"/>
          </w:tcPr>
          <w:p w:rsidRPr="00EF0B92" w:rsidR="00AB2835" w:rsidP="007817C0" w:rsidRDefault="00AB2835" w14:paraId="68F68D83" w14:textId="36731684">
            <w:pPr>
              <w:spacing w:before="80" w:after="80"/>
              <w:rPr>
                <w:b/>
                <w:bCs/>
                <w:sz w:val="22"/>
                <w:szCs w:val="22"/>
              </w:rPr>
            </w:pPr>
            <w:r w:rsidRPr="00EF0B92">
              <w:rPr>
                <w:b/>
                <w:bCs/>
                <w:sz w:val="22"/>
                <w:szCs w:val="22"/>
              </w:rPr>
              <w:t>PIDC</w:t>
            </w:r>
          </w:p>
        </w:tc>
        <w:tc>
          <w:tcPr>
            <w:tcW w:w="2054" w:type="dxa"/>
          </w:tcPr>
          <w:p w:rsidRPr="00CB3EB5" w:rsidR="00AB2835" w:rsidP="007817C0" w:rsidRDefault="00C12434" w14:paraId="559FC2F7" w14:textId="6ADBCE85">
            <w:pPr>
              <w:spacing w:before="80" w:after="80"/>
              <w:rPr>
                <w:sz w:val="22"/>
                <w:szCs w:val="22"/>
              </w:rPr>
            </w:pPr>
            <w:r>
              <w:rPr>
                <w:sz w:val="22"/>
                <w:szCs w:val="22"/>
              </w:rPr>
              <w:t>12</w:t>
            </w:r>
            <w:r w:rsidR="00B421BD">
              <w:rPr>
                <w:sz w:val="22"/>
                <w:szCs w:val="22"/>
              </w:rPr>
              <w:t xml:space="preserve"> August</w:t>
            </w:r>
          </w:p>
        </w:tc>
        <w:tc>
          <w:tcPr>
            <w:tcW w:w="1987" w:type="dxa"/>
          </w:tcPr>
          <w:p w:rsidRPr="00CB3EB5" w:rsidR="00AB2835" w:rsidP="007817C0" w:rsidRDefault="00C87C7C" w14:paraId="6D07588B" w14:textId="51889F0D">
            <w:pPr>
              <w:spacing w:before="80" w:after="80"/>
              <w:rPr>
                <w:sz w:val="22"/>
                <w:szCs w:val="22"/>
              </w:rPr>
            </w:pPr>
            <w:r>
              <w:rPr>
                <w:sz w:val="22"/>
                <w:szCs w:val="22"/>
              </w:rPr>
              <w:t>3</w:t>
            </w:r>
            <w:r w:rsidR="003745EA">
              <w:rPr>
                <w:sz w:val="22"/>
                <w:szCs w:val="22"/>
              </w:rPr>
              <w:t>2</w:t>
            </w:r>
          </w:p>
        </w:tc>
        <w:tc>
          <w:tcPr>
            <w:tcW w:w="1596" w:type="dxa"/>
          </w:tcPr>
          <w:p w:rsidRPr="00CB3EB5" w:rsidR="00AB2835" w:rsidP="007817C0" w:rsidRDefault="00C87C7C" w14:paraId="1A817841" w14:textId="285AABFB">
            <w:pPr>
              <w:spacing w:before="80" w:after="80"/>
              <w:rPr>
                <w:sz w:val="22"/>
                <w:szCs w:val="22"/>
              </w:rPr>
            </w:pPr>
            <w:r>
              <w:rPr>
                <w:sz w:val="22"/>
                <w:szCs w:val="22"/>
              </w:rPr>
              <w:t>4</w:t>
            </w:r>
            <w:r w:rsidR="00A72C30">
              <w:rPr>
                <w:sz w:val="22"/>
                <w:szCs w:val="22"/>
              </w:rPr>
              <w:t>0</w:t>
            </w:r>
          </w:p>
        </w:tc>
        <w:tc>
          <w:tcPr>
            <w:tcW w:w="2078" w:type="dxa"/>
          </w:tcPr>
          <w:p w:rsidRPr="00CB3EB5" w:rsidR="00AB2835" w:rsidP="007817C0" w:rsidRDefault="00FE59BE" w14:paraId="4DDCAC07" w14:textId="518F7065">
            <w:pPr>
              <w:spacing w:before="80" w:after="80"/>
              <w:rPr>
                <w:sz w:val="22"/>
                <w:szCs w:val="22"/>
              </w:rPr>
            </w:pPr>
            <w:r>
              <w:rPr>
                <w:sz w:val="22"/>
                <w:szCs w:val="22"/>
              </w:rPr>
              <w:t>25</w:t>
            </w:r>
          </w:p>
        </w:tc>
      </w:tr>
      <w:tr w:rsidRPr="00CB3EB5" w:rsidR="00FE7D33" w:rsidTr="00137690" w14:paraId="52C2755D" w14:textId="77777777">
        <w:tc>
          <w:tcPr>
            <w:tcW w:w="1345" w:type="dxa"/>
          </w:tcPr>
          <w:p w:rsidRPr="00EF0B92" w:rsidR="00AB2835" w:rsidP="007817C0" w:rsidRDefault="00CE54AF" w14:paraId="63F4F3F5" w14:textId="32E62374">
            <w:pPr>
              <w:spacing w:before="80" w:after="80"/>
              <w:rPr>
                <w:b/>
                <w:bCs/>
                <w:sz w:val="22"/>
                <w:szCs w:val="22"/>
              </w:rPr>
            </w:pPr>
            <w:r w:rsidRPr="00EF0B92">
              <w:rPr>
                <w:b/>
                <w:bCs/>
                <w:sz w:val="22"/>
                <w:szCs w:val="22"/>
              </w:rPr>
              <w:t>YHIDC</w:t>
            </w:r>
          </w:p>
        </w:tc>
        <w:tc>
          <w:tcPr>
            <w:tcW w:w="2054" w:type="dxa"/>
          </w:tcPr>
          <w:p w:rsidRPr="00CB3EB5" w:rsidR="00AB2835" w:rsidP="007817C0" w:rsidRDefault="00FF2FF9" w14:paraId="473FE495" w14:textId="2E2784F8">
            <w:pPr>
              <w:spacing w:before="80" w:after="80"/>
              <w:rPr>
                <w:sz w:val="22"/>
                <w:szCs w:val="22"/>
              </w:rPr>
            </w:pPr>
            <w:r>
              <w:rPr>
                <w:sz w:val="22"/>
                <w:szCs w:val="22"/>
              </w:rPr>
              <w:t>13</w:t>
            </w:r>
            <w:r w:rsidR="00E066C9">
              <w:rPr>
                <w:sz w:val="22"/>
                <w:szCs w:val="22"/>
              </w:rPr>
              <w:t>-</w:t>
            </w:r>
            <w:r>
              <w:rPr>
                <w:sz w:val="22"/>
                <w:szCs w:val="22"/>
              </w:rPr>
              <w:t>15 August</w:t>
            </w:r>
          </w:p>
        </w:tc>
        <w:tc>
          <w:tcPr>
            <w:tcW w:w="1987" w:type="dxa"/>
          </w:tcPr>
          <w:p w:rsidRPr="00CB3EB5" w:rsidR="00AB2835" w:rsidP="007817C0" w:rsidRDefault="00024F07" w14:paraId="7930F527" w14:textId="3749E998">
            <w:pPr>
              <w:spacing w:before="80" w:after="80"/>
              <w:rPr>
                <w:sz w:val="22"/>
                <w:szCs w:val="22"/>
              </w:rPr>
            </w:pPr>
            <w:r>
              <w:rPr>
                <w:sz w:val="22"/>
                <w:szCs w:val="22"/>
              </w:rPr>
              <w:t>420</w:t>
            </w:r>
          </w:p>
        </w:tc>
        <w:tc>
          <w:tcPr>
            <w:tcW w:w="1596" w:type="dxa"/>
          </w:tcPr>
          <w:p w:rsidRPr="00CB3EB5" w:rsidR="00AB2835" w:rsidP="007817C0" w:rsidRDefault="00024F07" w14:paraId="603CBF9C" w14:textId="1E8B233F">
            <w:pPr>
              <w:spacing w:before="80" w:after="80"/>
              <w:rPr>
                <w:sz w:val="22"/>
                <w:szCs w:val="22"/>
              </w:rPr>
            </w:pPr>
            <w:r>
              <w:rPr>
                <w:sz w:val="22"/>
                <w:szCs w:val="22"/>
              </w:rPr>
              <w:t>460</w:t>
            </w:r>
          </w:p>
        </w:tc>
        <w:tc>
          <w:tcPr>
            <w:tcW w:w="2078" w:type="dxa"/>
          </w:tcPr>
          <w:p w:rsidRPr="00CB3EB5" w:rsidR="00AB2835" w:rsidP="007817C0" w:rsidRDefault="00BD5EB6" w14:paraId="6639CEE1" w14:textId="243C233C">
            <w:pPr>
              <w:spacing w:before="80" w:after="80"/>
              <w:rPr>
                <w:sz w:val="22"/>
                <w:szCs w:val="22"/>
              </w:rPr>
            </w:pPr>
            <w:r>
              <w:rPr>
                <w:sz w:val="22"/>
                <w:szCs w:val="22"/>
              </w:rPr>
              <w:t>327</w:t>
            </w:r>
          </w:p>
        </w:tc>
      </w:tr>
      <w:tr w:rsidRPr="00CB3EB5" w:rsidR="00FE7D33" w:rsidTr="00137690" w14:paraId="437E9FCF" w14:textId="77777777">
        <w:tc>
          <w:tcPr>
            <w:tcW w:w="1345" w:type="dxa"/>
          </w:tcPr>
          <w:p w:rsidRPr="00EF0B92" w:rsidR="00AB2835" w:rsidP="007817C0" w:rsidRDefault="00CE54AF" w14:paraId="091D52A5" w14:textId="63161FC7">
            <w:pPr>
              <w:spacing w:before="80" w:after="80"/>
              <w:rPr>
                <w:b/>
                <w:bCs/>
                <w:sz w:val="22"/>
                <w:szCs w:val="22"/>
              </w:rPr>
            </w:pPr>
            <w:r w:rsidRPr="00EF0B92">
              <w:rPr>
                <w:b/>
                <w:bCs/>
                <w:sz w:val="22"/>
                <w:szCs w:val="22"/>
              </w:rPr>
              <w:t>AITA</w:t>
            </w:r>
          </w:p>
        </w:tc>
        <w:tc>
          <w:tcPr>
            <w:tcW w:w="2054" w:type="dxa"/>
          </w:tcPr>
          <w:p w:rsidRPr="00CB3EB5" w:rsidR="00AB2835" w:rsidP="007817C0" w:rsidRDefault="00714994" w14:paraId="44F83FF6" w14:textId="5A50DAB6">
            <w:pPr>
              <w:spacing w:before="80" w:after="80"/>
              <w:rPr>
                <w:sz w:val="22"/>
                <w:szCs w:val="22"/>
              </w:rPr>
            </w:pPr>
            <w:r>
              <w:rPr>
                <w:sz w:val="22"/>
                <w:szCs w:val="22"/>
              </w:rPr>
              <w:t>27 August</w:t>
            </w:r>
          </w:p>
        </w:tc>
        <w:tc>
          <w:tcPr>
            <w:tcW w:w="1987" w:type="dxa"/>
          </w:tcPr>
          <w:p w:rsidRPr="00CB3EB5" w:rsidR="00AB2835" w:rsidP="007817C0" w:rsidRDefault="00984DA9" w14:paraId="02BA86CE" w14:textId="787B1729">
            <w:pPr>
              <w:spacing w:before="80" w:after="80"/>
              <w:rPr>
                <w:sz w:val="22"/>
                <w:szCs w:val="22"/>
              </w:rPr>
            </w:pPr>
            <w:r>
              <w:rPr>
                <w:sz w:val="22"/>
                <w:szCs w:val="22"/>
              </w:rPr>
              <w:t>25</w:t>
            </w:r>
          </w:p>
        </w:tc>
        <w:tc>
          <w:tcPr>
            <w:tcW w:w="1596" w:type="dxa"/>
          </w:tcPr>
          <w:p w:rsidRPr="00CB3EB5" w:rsidR="00AB2835" w:rsidP="007817C0" w:rsidRDefault="00B3419D" w14:paraId="7CF5376A" w14:textId="7350E9FC">
            <w:pPr>
              <w:spacing w:before="80" w:after="80"/>
              <w:rPr>
                <w:sz w:val="22"/>
                <w:szCs w:val="22"/>
              </w:rPr>
            </w:pPr>
            <w:r>
              <w:rPr>
                <w:sz w:val="22"/>
                <w:szCs w:val="22"/>
              </w:rPr>
              <w:t>38</w:t>
            </w:r>
          </w:p>
        </w:tc>
        <w:tc>
          <w:tcPr>
            <w:tcW w:w="2078" w:type="dxa"/>
          </w:tcPr>
          <w:p w:rsidRPr="00CB3EB5" w:rsidR="00AB2835" w:rsidP="007817C0" w:rsidRDefault="003A2561" w14:paraId="48D2366C" w14:textId="105CFE35">
            <w:pPr>
              <w:spacing w:before="80" w:after="80"/>
              <w:rPr>
                <w:sz w:val="22"/>
                <w:szCs w:val="22"/>
              </w:rPr>
            </w:pPr>
            <w:r>
              <w:rPr>
                <w:sz w:val="22"/>
                <w:szCs w:val="22"/>
              </w:rPr>
              <w:t>32</w:t>
            </w:r>
          </w:p>
        </w:tc>
      </w:tr>
      <w:tr w:rsidRPr="00CB3EB5" w:rsidR="00FE7D33" w:rsidTr="00137690" w14:paraId="30A1EBD8" w14:textId="77777777">
        <w:tc>
          <w:tcPr>
            <w:tcW w:w="1345" w:type="dxa"/>
          </w:tcPr>
          <w:p w:rsidRPr="00EF0B92" w:rsidR="00AB2835" w:rsidP="007817C0" w:rsidRDefault="00CE54AF" w14:paraId="6BC5991F" w14:textId="6A1EB0D8">
            <w:pPr>
              <w:spacing w:before="80" w:after="80"/>
              <w:rPr>
                <w:b/>
                <w:bCs/>
                <w:sz w:val="22"/>
                <w:szCs w:val="22"/>
              </w:rPr>
            </w:pPr>
            <w:r w:rsidRPr="00EF0B92">
              <w:rPr>
                <w:b/>
                <w:bCs/>
                <w:sz w:val="22"/>
                <w:szCs w:val="22"/>
              </w:rPr>
              <w:t>MITA</w:t>
            </w:r>
            <w:r w:rsidRPr="00EF0B92" w:rsidR="00520ED6">
              <w:rPr>
                <w:b/>
                <w:bCs/>
                <w:sz w:val="22"/>
                <w:szCs w:val="22"/>
              </w:rPr>
              <w:t xml:space="preserve"> </w:t>
            </w:r>
            <w:r w:rsidRPr="00EF0B92" w:rsidR="00C04236">
              <w:rPr>
                <w:b/>
                <w:bCs/>
                <w:sz w:val="22"/>
                <w:szCs w:val="22"/>
              </w:rPr>
              <w:t>(including BRP)</w:t>
            </w:r>
          </w:p>
        </w:tc>
        <w:tc>
          <w:tcPr>
            <w:tcW w:w="2054" w:type="dxa"/>
          </w:tcPr>
          <w:p w:rsidRPr="00CB3EB5" w:rsidR="00AB2835" w:rsidP="007817C0" w:rsidRDefault="00261A6A" w14:paraId="16901AB3" w14:textId="21CF71EE">
            <w:pPr>
              <w:spacing w:before="80" w:after="80"/>
              <w:rPr>
                <w:sz w:val="22"/>
                <w:szCs w:val="22"/>
              </w:rPr>
            </w:pPr>
            <w:r>
              <w:rPr>
                <w:sz w:val="22"/>
                <w:szCs w:val="22"/>
              </w:rPr>
              <w:t>9</w:t>
            </w:r>
            <w:r w:rsidR="00E066C9">
              <w:rPr>
                <w:sz w:val="22"/>
                <w:szCs w:val="22"/>
              </w:rPr>
              <w:t>-</w:t>
            </w:r>
            <w:r>
              <w:rPr>
                <w:sz w:val="22"/>
                <w:szCs w:val="22"/>
              </w:rPr>
              <w:t xml:space="preserve">12 </w:t>
            </w:r>
            <w:r w:rsidR="00137690">
              <w:rPr>
                <w:sz w:val="22"/>
                <w:szCs w:val="22"/>
              </w:rPr>
              <w:t>September</w:t>
            </w:r>
          </w:p>
        </w:tc>
        <w:tc>
          <w:tcPr>
            <w:tcW w:w="1987" w:type="dxa"/>
          </w:tcPr>
          <w:p w:rsidRPr="00CB3EB5" w:rsidR="00AB2835" w:rsidP="007817C0" w:rsidRDefault="00D23334" w14:paraId="315CEFD0" w14:textId="077B9A9C">
            <w:pPr>
              <w:spacing w:before="80" w:after="80"/>
              <w:rPr>
                <w:sz w:val="22"/>
                <w:szCs w:val="22"/>
              </w:rPr>
            </w:pPr>
            <w:r>
              <w:rPr>
                <w:sz w:val="22"/>
                <w:szCs w:val="22"/>
              </w:rPr>
              <w:t>263</w:t>
            </w:r>
          </w:p>
        </w:tc>
        <w:tc>
          <w:tcPr>
            <w:tcW w:w="1596" w:type="dxa"/>
          </w:tcPr>
          <w:p w:rsidRPr="00CB3EB5" w:rsidR="00AB2835" w:rsidP="007817C0" w:rsidRDefault="00D23334" w14:paraId="63ACB3BD" w14:textId="60F8F34F">
            <w:pPr>
              <w:spacing w:before="80" w:after="80"/>
              <w:rPr>
                <w:sz w:val="22"/>
                <w:szCs w:val="22"/>
              </w:rPr>
            </w:pPr>
            <w:r>
              <w:rPr>
                <w:sz w:val="22"/>
                <w:szCs w:val="22"/>
              </w:rPr>
              <w:t>309</w:t>
            </w:r>
          </w:p>
        </w:tc>
        <w:tc>
          <w:tcPr>
            <w:tcW w:w="2078" w:type="dxa"/>
          </w:tcPr>
          <w:p w:rsidRPr="00CB3EB5" w:rsidR="00AB2835" w:rsidP="007817C0" w:rsidRDefault="002455F5" w14:paraId="5568CD89" w14:textId="2A4FC2DC">
            <w:pPr>
              <w:spacing w:before="80" w:after="80"/>
              <w:rPr>
                <w:sz w:val="22"/>
                <w:szCs w:val="22"/>
              </w:rPr>
            </w:pPr>
            <w:r>
              <w:rPr>
                <w:sz w:val="22"/>
                <w:szCs w:val="22"/>
              </w:rPr>
              <w:t>2</w:t>
            </w:r>
            <w:r w:rsidR="00A458C7">
              <w:rPr>
                <w:sz w:val="22"/>
                <w:szCs w:val="22"/>
              </w:rPr>
              <w:t>60</w:t>
            </w:r>
            <w:r>
              <w:rPr>
                <w:rStyle w:val="EndnoteReference"/>
                <w:szCs w:val="22"/>
              </w:rPr>
              <w:endnoteReference w:id="40"/>
            </w:r>
          </w:p>
        </w:tc>
      </w:tr>
      <w:tr w:rsidRPr="00CB3EB5" w:rsidR="00137690" w:rsidTr="00137690" w14:paraId="7D96506F" w14:textId="77777777">
        <w:tc>
          <w:tcPr>
            <w:tcW w:w="1345" w:type="dxa"/>
          </w:tcPr>
          <w:p w:rsidRPr="00EF0B92" w:rsidR="00137690" w:rsidP="00137690" w:rsidRDefault="00137690" w14:paraId="64F0C501" w14:textId="497494F4">
            <w:pPr>
              <w:spacing w:before="80" w:after="80"/>
              <w:rPr>
                <w:b/>
                <w:bCs/>
                <w:sz w:val="22"/>
                <w:szCs w:val="22"/>
              </w:rPr>
            </w:pPr>
            <w:r w:rsidRPr="00EF0B92">
              <w:rPr>
                <w:b/>
                <w:bCs/>
                <w:sz w:val="22"/>
                <w:szCs w:val="22"/>
              </w:rPr>
              <w:t>VIDC</w:t>
            </w:r>
          </w:p>
        </w:tc>
        <w:tc>
          <w:tcPr>
            <w:tcW w:w="2054" w:type="dxa"/>
          </w:tcPr>
          <w:p w:rsidRPr="00CB3EB5" w:rsidR="00137690" w:rsidP="00137690" w:rsidRDefault="00152D54" w14:paraId="03C29C98" w14:textId="7D0AE84C">
            <w:pPr>
              <w:spacing w:before="80" w:after="80"/>
              <w:rPr>
                <w:sz w:val="22"/>
                <w:szCs w:val="22"/>
              </w:rPr>
            </w:pPr>
            <w:r>
              <w:rPr>
                <w:sz w:val="22"/>
                <w:szCs w:val="22"/>
              </w:rPr>
              <w:t>23-26 September</w:t>
            </w:r>
          </w:p>
        </w:tc>
        <w:tc>
          <w:tcPr>
            <w:tcW w:w="1987" w:type="dxa"/>
          </w:tcPr>
          <w:p w:rsidRPr="00CB3EB5" w:rsidR="00137690" w:rsidP="00137690" w:rsidRDefault="005F6B85" w14:paraId="5BFE35E7" w14:textId="7BA7A24D">
            <w:pPr>
              <w:spacing w:before="80" w:after="80"/>
              <w:rPr>
                <w:sz w:val="22"/>
                <w:szCs w:val="22"/>
              </w:rPr>
            </w:pPr>
            <w:r>
              <w:rPr>
                <w:sz w:val="22"/>
                <w:szCs w:val="22"/>
              </w:rPr>
              <w:t>480</w:t>
            </w:r>
          </w:p>
        </w:tc>
        <w:tc>
          <w:tcPr>
            <w:tcW w:w="1596" w:type="dxa"/>
          </w:tcPr>
          <w:p w:rsidRPr="00CB3EB5" w:rsidR="00137690" w:rsidP="00137690" w:rsidRDefault="005F6B85" w14:paraId="134C2BAC" w14:textId="1B6F3125">
            <w:pPr>
              <w:spacing w:before="80" w:after="80"/>
              <w:rPr>
                <w:sz w:val="22"/>
                <w:szCs w:val="22"/>
              </w:rPr>
            </w:pPr>
            <w:r>
              <w:rPr>
                <w:sz w:val="22"/>
                <w:szCs w:val="22"/>
              </w:rPr>
              <w:t>559</w:t>
            </w:r>
          </w:p>
        </w:tc>
        <w:tc>
          <w:tcPr>
            <w:tcW w:w="2078" w:type="dxa"/>
          </w:tcPr>
          <w:p w:rsidRPr="00CB3EB5" w:rsidR="00137690" w:rsidP="00137690" w:rsidRDefault="00D824E3" w14:paraId="4266D215" w14:textId="3AC02138">
            <w:pPr>
              <w:spacing w:before="80" w:after="80"/>
              <w:rPr>
                <w:sz w:val="22"/>
                <w:szCs w:val="22"/>
              </w:rPr>
            </w:pPr>
            <w:r>
              <w:rPr>
                <w:sz w:val="22"/>
                <w:szCs w:val="22"/>
              </w:rPr>
              <w:t>45</w:t>
            </w:r>
            <w:r w:rsidR="00B00797">
              <w:rPr>
                <w:sz w:val="22"/>
                <w:szCs w:val="22"/>
              </w:rPr>
              <w:t>0</w:t>
            </w:r>
            <w:r w:rsidR="00B64D36">
              <w:rPr>
                <w:rStyle w:val="EndnoteReference"/>
                <w:szCs w:val="22"/>
              </w:rPr>
              <w:endnoteReference w:id="41"/>
            </w:r>
          </w:p>
        </w:tc>
      </w:tr>
      <w:tr w:rsidRPr="00CB3EB5" w:rsidR="00137690" w:rsidTr="00137690" w14:paraId="571BC5C6" w14:textId="77777777">
        <w:tc>
          <w:tcPr>
            <w:tcW w:w="1345" w:type="dxa"/>
          </w:tcPr>
          <w:p w:rsidRPr="00EF0B92" w:rsidR="00137690" w:rsidP="00137690" w:rsidRDefault="00137690" w14:paraId="2A90C629" w14:textId="037B38D9">
            <w:pPr>
              <w:spacing w:before="80" w:after="80"/>
              <w:rPr>
                <w:b/>
                <w:bCs/>
                <w:sz w:val="22"/>
                <w:szCs w:val="22"/>
              </w:rPr>
            </w:pPr>
            <w:r w:rsidRPr="00EF0B92">
              <w:rPr>
                <w:b/>
                <w:bCs/>
                <w:sz w:val="22"/>
                <w:szCs w:val="22"/>
              </w:rPr>
              <w:t>BITA</w:t>
            </w:r>
            <w:r w:rsidRPr="00EF0B92" w:rsidR="00520ED6">
              <w:rPr>
                <w:b/>
                <w:bCs/>
                <w:sz w:val="22"/>
                <w:szCs w:val="22"/>
              </w:rPr>
              <w:t xml:space="preserve"> </w:t>
            </w:r>
          </w:p>
        </w:tc>
        <w:tc>
          <w:tcPr>
            <w:tcW w:w="2054" w:type="dxa"/>
          </w:tcPr>
          <w:p w:rsidRPr="00CB3EB5" w:rsidR="00137690" w:rsidP="00137690" w:rsidRDefault="00E066C9" w14:paraId="0F0EE0AC" w14:textId="72DE8B2F">
            <w:pPr>
              <w:spacing w:before="80" w:after="80"/>
              <w:rPr>
                <w:sz w:val="22"/>
                <w:szCs w:val="22"/>
              </w:rPr>
            </w:pPr>
            <w:r>
              <w:rPr>
                <w:sz w:val="22"/>
                <w:szCs w:val="22"/>
              </w:rPr>
              <w:t>11</w:t>
            </w:r>
            <w:r w:rsidR="00A41BED">
              <w:rPr>
                <w:sz w:val="22"/>
                <w:szCs w:val="22"/>
              </w:rPr>
              <w:t>-14 November</w:t>
            </w:r>
          </w:p>
        </w:tc>
        <w:tc>
          <w:tcPr>
            <w:tcW w:w="1987" w:type="dxa"/>
          </w:tcPr>
          <w:p w:rsidRPr="00CB3EB5" w:rsidR="00137690" w:rsidP="00137690" w:rsidRDefault="002B42C9" w14:paraId="48CDEECA" w14:textId="6D1FD0AA">
            <w:pPr>
              <w:spacing w:before="80" w:after="80"/>
              <w:rPr>
                <w:sz w:val="22"/>
                <w:szCs w:val="22"/>
              </w:rPr>
            </w:pPr>
            <w:r>
              <w:rPr>
                <w:sz w:val="22"/>
                <w:szCs w:val="22"/>
              </w:rPr>
              <w:t>119</w:t>
            </w:r>
          </w:p>
        </w:tc>
        <w:tc>
          <w:tcPr>
            <w:tcW w:w="1596" w:type="dxa"/>
          </w:tcPr>
          <w:p w:rsidRPr="00CB3EB5" w:rsidR="00137690" w:rsidP="00137690" w:rsidRDefault="00BC73B1" w14:paraId="1F4EA017" w14:textId="1B5E4C0C">
            <w:pPr>
              <w:spacing w:before="80" w:after="80"/>
              <w:rPr>
                <w:sz w:val="22"/>
                <w:szCs w:val="22"/>
              </w:rPr>
            </w:pPr>
            <w:r>
              <w:rPr>
                <w:sz w:val="22"/>
                <w:szCs w:val="22"/>
              </w:rPr>
              <w:t>140</w:t>
            </w:r>
          </w:p>
        </w:tc>
        <w:tc>
          <w:tcPr>
            <w:tcW w:w="2078" w:type="dxa"/>
          </w:tcPr>
          <w:p w:rsidRPr="00CB3EB5" w:rsidR="00137690" w:rsidP="00137690" w:rsidRDefault="000A7666" w14:paraId="26604AA1" w14:textId="086B6985">
            <w:pPr>
              <w:spacing w:before="80" w:after="80"/>
              <w:rPr>
                <w:sz w:val="22"/>
                <w:szCs w:val="22"/>
              </w:rPr>
            </w:pPr>
            <w:r>
              <w:rPr>
                <w:sz w:val="22"/>
                <w:szCs w:val="22"/>
              </w:rPr>
              <w:t>1</w:t>
            </w:r>
            <w:r w:rsidR="00BB2953">
              <w:rPr>
                <w:sz w:val="22"/>
                <w:szCs w:val="22"/>
              </w:rPr>
              <w:t>20</w:t>
            </w:r>
            <w:r w:rsidR="00C009D4">
              <w:rPr>
                <w:rStyle w:val="EndnoteReference"/>
                <w:szCs w:val="22"/>
              </w:rPr>
              <w:endnoteReference w:id="42"/>
            </w:r>
          </w:p>
        </w:tc>
      </w:tr>
      <w:tr w:rsidRPr="00CB3EB5" w:rsidR="00256132" w:rsidTr="004045CA" w14:paraId="62850FFE" w14:textId="77777777">
        <w:tc>
          <w:tcPr>
            <w:tcW w:w="3399" w:type="dxa"/>
            <w:gridSpan w:val="2"/>
          </w:tcPr>
          <w:p w:rsidRPr="00256132" w:rsidR="00256132" w:rsidP="00256132" w:rsidRDefault="00256132" w14:paraId="3E681F73" w14:textId="49AC6DC0">
            <w:pPr>
              <w:spacing w:before="80" w:after="80"/>
              <w:jc w:val="center"/>
              <w:rPr>
                <w:b/>
                <w:bCs/>
                <w:sz w:val="22"/>
                <w:szCs w:val="22"/>
              </w:rPr>
            </w:pPr>
            <w:r w:rsidRPr="00256132">
              <w:rPr>
                <w:b/>
                <w:bCs/>
                <w:sz w:val="22"/>
                <w:szCs w:val="22"/>
              </w:rPr>
              <w:t>Total</w:t>
            </w:r>
          </w:p>
        </w:tc>
        <w:tc>
          <w:tcPr>
            <w:tcW w:w="1987" w:type="dxa"/>
          </w:tcPr>
          <w:p w:rsidR="00256132" w:rsidP="00137690" w:rsidRDefault="00FD0D9B" w14:paraId="3B8B5625" w14:textId="074D2962">
            <w:pPr>
              <w:spacing w:before="80" w:after="80"/>
              <w:rPr>
                <w:sz w:val="22"/>
                <w:szCs w:val="22"/>
              </w:rPr>
            </w:pPr>
            <w:r>
              <w:rPr>
                <w:sz w:val="22"/>
                <w:szCs w:val="22"/>
              </w:rPr>
              <w:t>1339</w:t>
            </w:r>
          </w:p>
        </w:tc>
        <w:tc>
          <w:tcPr>
            <w:tcW w:w="1596" w:type="dxa"/>
          </w:tcPr>
          <w:p w:rsidR="00256132" w:rsidP="00137690" w:rsidRDefault="0012775B" w14:paraId="6B749B56" w14:textId="2930DB83">
            <w:pPr>
              <w:spacing w:before="80" w:after="80"/>
              <w:rPr>
                <w:sz w:val="22"/>
                <w:szCs w:val="22"/>
              </w:rPr>
            </w:pPr>
            <w:r>
              <w:rPr>
                <w:sz w:val="22"/>
                <w:szCs w:val="22"/>
              </w:rPr>
              <w:t>1546</w:t>
            </w:r>
          </w:p>
        </w:tc>
        <w:tc>
          <w:tcPr>
            <w:tcW w:w="2078" w:type="dxa"/>
          </w:tcPr>
          <w:p w:rsidR="00256132" w:rsidP="00137690" w:rsidRDefault="000C5743" w14:paraId="73782089" w14:textId="645454BA">
            <w:pPr>
              <w:spacing w:before="80" w:after="80"/>
              <w:rPr>
                <w:sz w:val="22"/>
                <w:szCs w:val="22"/>
              </w:rPr>
            </w:pPr>
            <w:r>
              <w:rPr>
                <w:sz w:val="22"/>
                <w:szCs w:val="22"/>
              </w:rPr>
              <w:t>1214</w:t>
            </w:r>
          </w:p>
        </w:tc>
      </w:tr>
    </w:tbl>
    <w:p w:rsidR="00DB683C" w:rsidP="00F234CC" w:rsidRDefault="00F06586" w14:paraId="0946EF35" w14:textId="79E41E31">
      <w:r>
        <w:t>This table does not include</w:t>
      </w:r>
      <w:r w:rsidR="00D8321B">
        <w:t xml:space="preserve"> </w:t>
      </w:r>
      <w:r w:rsidR="00587661">
        <w:t xml:space="preserve">information </w:t>
      </w:r>
      <w:r w:rsidR="009F3564">
        <w:t xml:space="preserve">about </w:t>
      </w:r>
      <w:r w:rsidR="000E5CA7">
        <w:t xml:space="preserve">the capacity or population of any </w:t>
      </w:r>
      <w:r w:rsidR="00D8321B">
        <w:t>offsite APODs</w:t>
      </w:r>
      <w:r w:rsidR="000E5CA7">
        <w:t xml:space="preserve"> in operation</w:t>
      </w:r>
      <w:r w:rsidR="00D8321B">
        <w:t xml:space="preserve"> at or around the time of the Commission’s inspections. </w:t>
      </w:r>
      <w:r w:rsidR="00F14B87">
        <w:t>As outlined further</w:t>
      </w:r>
      <w:r w:rsidR="00256132">
        <w:t xml:space="preserve"> below</w:t>
      </w:r>
      <w:r w:rsidR="00F14B87">
        <w:t xml:space="preserve"> in Section 2.8(h), the Commission inspected two offsite APODs</w:t>
      </w:r>
      <w:r w:rsidR="009178FD">
        <w:t xml:space="preserve"> </w:t>
      </w:r>
      <w:r w:rsidR="003137D4">
        <w:t>during its 2019 inspections</w:t>
      </w:r>
      <w:r w:rsidR="009178FD">
        <w:t>—</w:t>
      </w:r>
      <w:r w:rsidR="00A52287">
        <w:t>a hotel in Preston, Melbourne</w:t>
      </w:r>
      <w:r w:rsidR="00FB2259">
        <w:t>,</w:t>
      </w:r>
      <w:r w:rsidR="009178FD">
        <w:t xml:space="preserve"> </w:t>
      </w:r>
      <w:r w:rsidR="002523A5">
        <w:t xml:space="preserve">where 23 people were detained, and a </w:t>
      </w:r>
      <w:r w:rsidR="00C96025">
        <w:t>hotel in Kangaroo Point, Brisbane</w:t>
      </w:r>
      <w:r w:rsidR="000A78A1">
        <w:t>,</w:t>
      </w:r>
      <w:r w:rsidR="002523A5">
        <w:t xml:space="preserve"> where 72 people were detained.</w:t>
      </w:r>
    </w:p>
    <w:p w:rsidR="00EF718A" w:rsidP="00F234CC" w:rsidRDefault="397178BC" w14:paraId="4E392112" w14:textId="7EC2E866">
      <w:r>
        <w:t>As outlined in the table above, t</w:t>
      </w:r>
      <w:r w:rsidR="7D540594">
        <w:t xml:space="preserve">he </w:t>
      </w:r>
      <w:r w:rsidR="07D6DE65">
        <w:t xml:space="preserve">operational </w:t>
      </w:r>
      <w:r w:rsidR="7D540594">
        <w:t>capacity of</w:t>
      </w:r>
      <w:r w:rsidR="715B3E57">
        <w:t xml:space="preserve"> all</w:t>
      </w:r>
      <w:r w:rsidR="7D540594">
        <w:t xml:space="preserve"> </w:t>
      </w:r>
      <w:r w:rsidR="5580791A">
        <w:t>purpose-built</w:t>
      </w:r>
      <w:r w:rsidR="2546A8CD">
        <w:t xml:space="preserve"> </w:t>
      </w:r>
      <w:r w:rsidR="7D540594">
        <w:t>immigration detention facilities</w:t>
      </w:r>
      <w:r w:rsidR="7B8DE2D7">
        <w:t xml:space="preserve">, excluding </w:t>
      </w:r>
      <w:r w:rsidR="1C83E1CA">
        <w:t>all</w:t>
      </w:r>
      <w:r w:rsidR="7B8DE2D7">
        <w:t xml:space="preserve"> offsite APODs,</w:t>
      </w:r>
      <w:r w:rsidR="7D540594">
        <w:t xml:space="preserve"> is 1</w:t>
      </w:r>
      <w:r w:rsidR="6EC39F87">
        <w:t>,</w:t>
      </w:r>
      <w:r w:rsidR="7D540594">
        <w:t>339</w:t>
      </w:r>
      <w:r w:rsidR="2D043FB9">
        <w:t xml:space="preserve"> </w:t>
      </w:r>
      <w:r w:rsidR="2546A8CD">
        <w:t xml:space="preserve">and </w:t>
      </w:r>
      <w:r w:rsidR="7D540594">
        <w:t xml:space="preserve">the total number of people detained in these facilities </w:t>
      </w:r>
      <w:r w:rsidR="2546A8CD">
        <w:t xml:space="preserve">at the time of the Commission’s 2019 inspections </w:t>
      </w:r>
      <w:r w:rsidR="7D540594">
        <w:t>was 1</w:t>
      </w:r>
      <w:r w:rsidR="004D1E21">
        <w:t>,</w:t>
      </w:r>
      <w:r w:rsidR="7D540594">
        <w:t>214</w:t>
      </w:r>
      <w:r w:rsidR="2546A8CD">
        <w:t>.</w:t>
      </w:r>
      <w:r w:rsidR="00C708D1">
        <w:t xml:space="preserve"> </w:t>
      </w:r>
    </w:p>
    <w:p w:rsidR="00461076" w:rsidP="00F234CC" w:rsidRDefault="00EF718A" w14:paraId="501E9914" w14:textId="11181DEE">
      <w:r>
        <w:t xml:space="preserve">Each </w:t>
      </w:r>
      <w:r w:rsidR="00042E6E">
        <w:t>facilit</w:t>
      </w:r>
      <w:r>
        <w:t xml:space="preserve">y </w:t>
      </w:r>
      <w:r w:rsidR="008D3999">
        <w:t xml:space="preserve">is </w:t>
      </w:r>
      <w:r w:rsidR="00926F41">
        <w:t xml:space="preserve">able to accommodate </w:t>
      </w:r>
      <w:r w:rsidR="00747C53">
        <w:t xml:space="preserve">population numbers </w:t>
      </w:r>
      <w:r w:rsidR="00926F41">
        <w:t>over operational capacity</w:t>
      </w:r>
      <w:r w:rsidR="00641AEC">
        <w:t xml:space="preserve"> to a limit</w:t>
      </w:r>
      <w:r w:rsidR="00ED6FB6">
        <w:t>, which is referred to as their</w:t>
      </w:r>
      <w:r w:rsidR="00AE25F8">
        <w:t xml:space="preserve"> </w:t>
      </w:r>
      <w:r w:rsidR="00285EB7">
        <w:t>‘surge capacity’</w:t>
      </w:r>
      <w:r w:rsidR="007A7DF2">
        <w:t>.</w:t>
      </w:r>
      <w:r w:rsidR="002A0C1D">
        <w:t xml:space="preserve"> </w:t>
      </w:r>
      <w:r w:rsidR="00BD6EFC">
        <w:t xml:space="preserve">In </w:t>
      </w:r>
      <w:r w:rsidR="00606EFB">
        <w:t xml:space="preserve">exceptional </w:t>
      </w:r>
      <w:r w:rsidR="00EC4C0B">
        <w:t>circumstances</w:t>
      </w:r>
      <w:r w:rsidR="00027E42">
        <w:t xml:space="preserve">, </w:t>
      </w:r>
      <w:r w:rsidR="00B83511">
        <w:t xml:space="preserve">a facility </w:t>
      </w:r>
      <w:r w:rsidR="00027E42">
        <w:t xml:space="preserve">may need </w:t>
      </w:r>
      <w:r w:rsidR="00B83511">
        <w:t>to operat</w:t>
      </w:r>
      <w:r w:rsidR="00E32A3E">
        <w:t>e</w:t>
      </w:r>
      <w:r w:rsidR="00B83511">
        <w:t xml:space="preserve"> at </w:t>
      </w:r>
      <w:r w:rsidR="0007337E">
        <w:t>surge level capacity</w:t>
      </w:r>
      <w:r w:rsidR="006541C7">
        <w:t>,</w:t>
      </w:r>
      <w:r w:rsidR="00D47385">
        <w:t xml:space="preserve"> however</w:t>
      </w:r>
      <w:r w:rsidR="003A6897">
        <w:t xml:space="preserve">, the Commission considers that </w:t>
      </w:r>
      <w:r w:rsidR="00D57A44">
        <w:t>this</w:t>
      </w:r>
      <w:r w:rsidR="001B4021">
        <w:t xml:space="preserve"> </w:t>
      </w:r>
      <w:r w:rsidR="00EB7F6A">
        <w:t xml:space="preserve">would only </w:t>
      </w:r>
      <w:r w:rsidR="00D57A44">
        <w:t xml:space="preserve">be appropriate for </w:t>
      </w:r>
      <w:r w:rsidR="00027E42">
        <w:t>very short periods of time.</w:t>
      </w:r>
    </w:p>
    <w:p w:rsidR="00F12143" w:rsidP="00767AB2" w:rsidRDefault="00B73B35" w14:paraId="2D8D3855" w14:textId="788BA67B">
      <w:r>
        <w:t>In addition, t</w:t>
      </w:r>
      <w:r w:rsidR="00461076">
        <w:t>he Commission has previously</w:t>
      </w:r>
      <w:r w:rsidR="008C55F8">
        <w:t xml:space="preserve"> </w:t>
      </w:r>
      <w:r w:rsidR="00767AB2">
        <w:t>found tha</w:t>
      </w:r>
      <w:r w:rsidR="007A77F5">
        <w:t xml:space="preserve">t offsite hotel </w:t>
      </w:r>
      <w:r w:rsidR="00767AB2">
        <w:t>APODs</w:t>
      </w:r>
      <w:r w:rsidR="007A77F5">
        <w:t xml:space="preserve"> </w:t>
      </w:r>
      <w:r w:rsidR="00767AB2">
        <w:t>are not appropriate places of detention and should only be used in exceptional circumstances and for very short periods of time.</w:t>
      </w:r>
      <w:r w:rsidR="007A77F5">
        <w:rPr>
          <w:rStyle w:val="EndnoteReference"/>
        </w:rPr>
        <w:endnoteReference w:id="43"/>
      </w:r>
      <w:r w:rsidR="00767AB2">
        <w:t xml:space="preserve"> </w:t>
      </w:r>
      <w:r w:rsidR="00F12143">
        <w:t>These concerns are ongoing and documented further in Section 3.7 of this report.</w:t>
      </w:r>
    </w:p>
    <w:p w:rsidR="00F4108F" w:rsidP="00767AB2" w:rsidRDefault="00BA5E0F" w14:paraId="6D7E7C71" w14:textId="207EAD61">
      <w:r>
        <w:t xml:space="preserve">The Commission does not consider that </w:t>
      </w:r>
      <w:r w:rsidR="00F4108F">
        <w:t>the surge capacity o</w:t>
      </w:r>
      <w:r w:rsidR="009451AC">
        <w:t xml:space="preserve">f each facility </w:t>
      </w:r>
      <w:r w:rsidR="009B56FA">
        <w:t>n</w:t>
      </w:r>
      <w:r w:rsidR="009451AC">
        <w:t>or the capacity of offsite APODs</w:t>
      </w:r>
      <w:r w:rsidR="00AB45EC">
        <w:t xml:space="preserve"> provide suitable additional capacity </w:t>
      </w:r>
      <w:r w:rsidR="00462EC6">
        <w:t>to accommodate higher numbers</w:t>
      </w:r>
      <w:r w:rsidR="008C5104">
        <w:t xml:space="preserve"> of detainees</w:t>
      </w:r>
      <w:r w:rsidR="00A16488">
        <w:t xml:space="preserve"> for longer periods</w:t>
      </w:r>
      <w:r w:rsidR="00F676FE">
        <w:t>.</w:t>
      </w:r>
    </w:p>
    <w:p w:rsidR="001D76A8" w:rsidP="001D76A8" w:rsidRDefault="43C16C18" w14:paraId="4F231D34" w14:textId="23CA9DD2">
      <w:r>
        <w:t>Since the</w:t>
      </w:r>
      <w:r w:rsidR="272DCA22">
        <w:t xml:space="preserve"> Commission’s</w:t>
      </w:r>
      <w:r>
        <w:t xml:space="preserve"> inspections</w:t>
      </w:r>
      <w:r w:rsidR="272DCA22">
        <w:t xml:space="preserve"> in 2019</w:t>
      </w:r>
      <w:r>
        <w:t xml:space="preserve">, the number of people in immigration detention has </w:t>
      </w:r>
      <w:r w:rsidR="272DCA22">
        <w:t xml:space="preserve">continued to </w:t>
      </w:r>
      <w:r>
        <w:t xml:space="preserve">increase. </w:t>
      </w:r>
      <w:r w:rsidR="00681939">
        <w:t>I</w:t>
      </w:r>
      <w:r>
        <w:t xml:space="preserve">n </w:t>
      </w:r>
      <w:r w:rsidR="0035402F">
        <w:t>September</w:t>
      </w:r>
      <w:r>
        <w:t xml:space="preserve"> 2020</w:t>
      </w:r>
      <w:r w:rsidR="0035402F">
        <w:t>,</w:t>
      </w:r>
      <w:r>
        <w:t xml:space="preserve"> the total number of people in immigration detention </w:t>
      </w:r>
      <w:r w:rsidR="006E2ECD">
        <w:t>facilities</w:t>
      </w:r>
      <w:r w:rsidR="00847A33">
        <w:t xml:space="preserve">, </w:t>
      </w:r>
      <w:r w:rsidR="006E2ECD">
        <w:t xml:space="preserve">including </w:t>
      </w:r>
      <w:r w:rsidR="00571DC6">
        <w:t>all offsite APODs</w:t>
      </w:r>
      <w:r w:rsidR="00847A33">
        <w:t xml:space="preserve">, </w:t>
      </w:r>
      <w:r>
        <w:t>was 1</w:t>
      </w:r>
      <w:r w:rsidR="60D2446D">
        <w:t>,</w:t>
      </w:r>
      <w:r w:rsidR="00D21998">
        <w:t>534</w:t>
      </w:r>
      <w:r>
        <w:t>.</w:t>
      </w:r>
      <w:r w:rsidR="001D76A8">
        <w:rPr>
          <w:rStyle w:val="EndnoteReference"/>
        </w:rPr>
        <w:endnoteReference w:id="44"/>
      </w:r>
    </w:p>
    <w:p w:rsidR="00207707" w:rsidP="0F0BDEB5" w:rsidRDefault="71223A69" w14:paraId="5BC7EDEE" w14:textId="42431C1E">
      <w:r>
        <w:t xml:space="preserve">Numerous </w:t>
      </w:r>
      <w:r w:rsidR="0E0D1ADF">
        <w:t xml:space="preserve">risks </w:t>
      </w:r>
      <w:r>
        <w:t xml:space="preserve">are </w:t>
      </w:r>
      <w:r w:rsidR="0E0D1ADF">
        <w:t xml:space="preserve">presented by </w:t>
      </w:r>
      <w:r w:rsidR="0502C65F">
        <w:t>increasing numbers of people in closed immigration detention facilities</w:t>
      </w:r>
      <w:r>
        <w:t>, and these</w:t>
      </w:r>
      <w:r w:rsidR="01267415">
        <w:t xml:space="preserve"> </w:t>
      </w:r>
      <w:r w:rsidR="0E0D1ADF">
        <w:t xml:space="preserve">are heightened significantly because of COVID-19. </w:t>
      </w:r>
      <w:r w:rsidR="272DCA22">
        <w:t>The Commonw</w:t>
      </w:r>
      <w:r w:rsidR="2E459500">
        <w:t>ealth Ombudsman</w:t>
      </w:r>
      <w:r w:rsidR="2E3DCAF4">
        <w:t xml:space="preserve"> </w:t>
      </w:r>
      <w:r w:rsidR="4D31E914">
        <w:t xml:space="preserve">has stated </w:t>
      </w:r>
      <w:r w:rsidR="2E3DCAF4">
        <w:t>that</w:t>
      </w:r>
      <w:r w:rsidR="35FDE451">
        <w:t xml:space="preserve"> increasing numbers of detainees</w:t>
      </w:r>
      <w:r w:rsidR="4733E955">
        <w:t xml:space="preserve"> during COVID-19</w:t>
      </w:r>
      <w:r w:rsidR="2E3DCAF4">
        <w:t xml:space="preserve"> </w:t>
      </w:r>
      <w:r w:rsidR="4733E955">
        <w:t>will</w:t>
      </w:r>
      <w:r w:rsidR="293E081B">
        <w:t xml:space="preserve"> increase the risk</w:t>
      </w:r>
      <w:r w:rsidR="3AA6B510">
        <w:t>,</w:t>
      </w:r>
      <w:r w:rsidR="293E081B">
        <w:t xml:space="preserve"> should the COVID-19 virus occur in one of the </w:t>
      </w:r>
      <w:r w:rsidR="0E0D1ADF">
        <w:t>facilities</w:t>
      </w:r>
      <w:r w:rsidR="33D5706A">
        <w:t>,</w:t>
      </w:r>
      <w:r w:rsidR="0E0D1ADF">
        <w:t xml:space="preserve"> and</w:t>
      </w:r>
      <w:r w:rsidR="0A9C72B8">
        <w:t xml:space="preserve"> recommended that the numbers of people held in immigration detention facilities </w:t>
      </w:r>
      <w:r w:rsidR="0B633B68">
        <w:t>be</w:t>
      </w:r>
      <w:r w:rsidR="71770E96">
        <w:t xml:space="preserve"> </w:t>
      </w:r>
      <w:r w:rsidR="0A9C72B8">
        <w:t>reduced.</w:t>
      </w:r>
      <w:r w:rsidR="00260EAD">
        <w:rPr>
          <w:rStyle w:val="EndnoteReference"/>
        </w:rPr>
        <w:endnoteReference w:id="45"/>
      </w:r>
      <w:r w:rsidR="0A9C72B8">
        <w:t xml:space="preserve"> </w:t>
      </w:r>
      <w:r w:rsidR="4D31E914">
        <w:t>The Commission shares these concern</w:t>
      </w:r>
      <w:r w:rsidR="08095FF2">
        <w:t xml:space="preserve">s. </w:t>
      </w:r>
      <w:r w:rsidR="60DAC8BE">
        <w:t xml:space="preserve">Consistent with </w:t>
      </w:r>
      <w:r w:rsidR="33AA378A">
        <w:t xml:space="preserve">the view of </w:t>
      </w:r>
      <w:r w:rsidR="08095FF2">
        <w:t>public health and infectious diseases experts</w:t>
      </w:r>
      <w:r w:rsidR="08EE2068">
        <w:t xml:space="preserve">, the Commission </w:t>
      </w:r>
      <w:r w:rsidR="3AC2E0C9">
        <w:t xml:space="preserve">has </w:t>
      </w:r>
      <w:r w:rsidR="4E8F6A06">
        <w:t>urged the Government to release</w:t>
      </w:r>
      <w:r w:rsidR="3AC2E0C9">
        <w:t xml:space="preserve"> people </w:t>
      </w:r>
      <w:r w:rsidR="4E8F6A06">
        <w:t xml:space="preserve">detained in closed </w:t>
      </w:r>
      <w:r w:rsidR="3AC2E0C9">
        <w:t xml:space="preserve">immigration detention facilities </w:t>
      </w:r>
      <w:r w:rsidR="4F5EBBB4">
        <w:t>into community detention</w:t>
      </w:r>
      <w:r w:rsidR="6527E094">
        <w:t>, if those people do not pose a security risk to the community</w:t>
      </w:r>
      <w:r w:rsidR="00854150">
        <w:t>.</w:t>
      </w:r>
      <w:r w:rsidR="005A1129">
        <w:rPr>
          <w:rStyle w:val="EndnoteReference"/>
        </w:rPr>
        <w:endnoteReference w:id="46"/>
      </w:r>
    </w:p>
    <w:p w:rsidRPr="00E951CD" w:rsidR="00A32C28" w:rsidP="006530FA" w:rsidRDefault="00A32C28" w14:paraId="53A7E492" w14:textId="7A08739E">
      <w:pPr>
        <w:pStyle w:val="Heading3"/>
      </w:pPr>
      <w:bookmarkStart w:name="_Toc57818893" w:id="36"/>
      <w:r w:rsidRPr="00E951CD">
        <w:t>Perth Immigration Detention Centre</w:t>
      </w:r>
      <w:bookmarkEnd w:id="36"/>
    </w:p>
    <w:p w:rsidR="000200AA" w:rsidP="006530FA" w:rsidRDefault="004418A2" w14:paraId="7DB17D7C" w14:textId="3358306C">
      <w:r>
        <w:t xml:space="preserve">The PIDC </w:t>
      </w:r>
      <w:r w:rsidR="006530FA">
        <w:t xml:space="preserve">is a small, medium-security </w:t>
      </w:r>
      <w:r w:rsidR="00881C05">
        <w:t xml:space="preserve">detention </w:t>
      </w:r>
      <w:r w:rsidR="006530FA">
        <w:t xml:space="preserve">facility adjacent to Perth airport. </w:t>
      </w:r>
      <w:r w:rsidR="003B48FE">
        <w:t xml:space="preserve">It currently </w:t>
      </w:r>
      <w:r w:rsidR="006530FA">
        <w:t xml:space="preserve">accommodates adult men and women. </w:t>
      </w:r>
    </w:p>
    <w:p w:rsidR="002563F8" w:rsidP="006530FA" w:rsidRDefault="00BC0824" w14:paraId="19757F68" w14:textId="4E8640E5">
      <w:r>
        <w:t xml:space="preserve">The facility </w:t>
      </w:r>
      <w:r w:rsidR="00A54E18">
        <w:t xml:space="preserve">is currently divided into two main </w:t>
      </w:r>
      <w:r w:rsidR="00A97152">
        <w:t>compounds</w:t>
      </w:r>
      <w:r w:rsidR="00A54E18">
        <w:t xml:space="preserve">, </w:t>
      </w:r>
      <w:r w:rsidR="00271D8D">
        <w:t>a larger</w:t>
      </w:r>
      <w:r w:rsidR="00A54E18">
        <w:t xml:space="preserve"> compound for men and a</w:t>
      </w:r>
      <w:r w:rsidR="00FA770A">
        <w:t xml:space="preserve"> smaller</w:t>
      </w:r>
      <w:r w:rsidR="00A54E18">
        <w:t xml:space="preserve"> compound for women</w:t>
      </w:r>
      <w:r w:rsidR="00285B03">
        <w:t xml:space="preserve">, which both contain </w:t>
      </w:r>
      <w:r w:rsidR="00921026">
        <w:t>small</w:t>
      </w:r>
      <w:r w:rsidR="00285B03">
        <w:t xml:space="preserve"> outdoor </w:t>
      </w:r>
      <w:r w:rsidR="00921026">
        <w:t xml:space="preserve">and indoor recreational </w:t>
      </w:r>
      <w:r w:rsidR="00285B03">
        <w:t>area</w:t>
      </w:r>
      <w:r w:rsidR="00921026">
        <w:t>s</w:t>
      </w:r>
      <w:r w:rsidR="00A97152">
        <w:t xml:space="preserve">. </w:t>
      </w:r>
      <w:r w:rsidR="009865E4">
        <w:t xml:space="preserve">There is a </w:t>
      </w:r>
      <w:r w:rsidR="00CF62A9">
        <w:t>small</w:t>
      </w:r>
      <w:r w:rsidR="00E951CD">
        <w:t>,</w:t>
      </w:r>
      <w:r w:rsidR="00CF62A9">
        <w:t xml:space="preserve"> </w:t>
      </w:r>
      <w:r w:rsidRPr="009865E4" w:rsidR="0006297C">
        <w:t>shared dining</w:t>
      </w:r>
      <w:r w:rsidRPr="009865E4" w:rsidR="00F1533A">
        <w:t xml:space="preserve"> </w:t>
      </w:r>
      <w:r w:rsidR="00CF62A9">
        <w:t xml:space="preserve">area </w:t>
      </w:r>
      <w:r w:rsidRPr="009865E4" w:rsidR="00F1533A">
        <w:t>that doubles as an activities space</w:t>
      </w:r>
      <w:r w:rsidRPr="009865E4" w:rsidR="009865E4">
        <w:t xml:space="preserve"> for both men and women</w:t>
      </w:r>
      <w:r w:rsidRPr="009865E4" w:rsidR="00F1533A">
        <w:t>.</w:t>
      </w:r>
      <w:r w:rsidR="00D02D98">
        <w:t xml:space="preserve"> It also contains two ‘high care accommodation’ rooms </w:t>
      </w:r>
      <w:r w:rsidR="002F382C">
        <w:t xml:space="preserve">used </w:t>
      </w:r>
      <w:r w:rsidR="00D02D98">
        <w:t>for single separation</w:t>
      </w:r>
      <w:r w:rsidR="002F382C">
        <w:t xml:space="preserve">. </w:t>
      </w:r>
    </w:p>
    <w:p w:rsidR="00126F03" w:rsidP="006530FA" w:rsidRDefault="00126F03" w14:paraId="148E3224" w14:textId="53F79235">
      <w:r>
        <w:t>Facility staff reported that people with complex mental health needs are often placed</w:t>
      </w:r>
      <w:r w:rsidR="008F7185">
        <w:t xml:space="preserve"> at PIDC. </w:t>
      </w:r>
    </w:p>
    <w:p w:rsidRPr="00E951CD" w:rsidR="006530FA" w:rsidP="002364B7" w:rsidRDefault="002364B7" w14:paraId="2D3D518A" w14:textId="4BA6555A">
      <w:pPr>
        <w:pStyle w:val="Heading3"/>
      </w:pPr>
      <w:bookmarkStart w:name="_Toc57818894" w:id="37"/>
      <w:proofErr w:type="spellStart"/>
      <w:r w:rsidRPr="00E951CD">
        <w:t>Yongah</w:t>
      </w:r>
      <w:proofErr w:type="spellEnd"/>
      <w:r w:rsidRPr="00E951CD">
        <w:t xml:space="preserve"> Hill</w:t>
      </w:r>
      <w:r w:rsidRPr="00E951CD" w:rsidR="002A09E6">
        <w:t xml:space="preserve"> Immigration Detention Centre</w:t>
      </w:r>
      <w:bookmarkEnd w:id="37"/>
    </w:p>
    <w:p w:rsidR="007B6BE6" w:rsidP="007B6BE6" w:rsidRDefault="007B6BE6" w14:paraId="21EAFC1A" w14:textId="00C79A93">
      <w:r>
        <w:t>YHIDC is a</w:t>
      </w:r>
      <w:r w:rsidR="00302582">
        <w:t xml:space="preserve"> large</w:t>
      </w:r>
      <w:r w:rsidR="00D818F8">
        <w:t>,</w:t>
      </w:r>
      <w:r>
        <w:t xml:space="preserve"> high</w:t>
      </w:r>
      <w:r w:rsidR="00B82914">
        <w:t>-</w:t>
      </w:r>
      <w:r>
        <w:t>security detention facility</w:t>
      </w:r>
      <w:r w:rsidR="000F6172">
        <w:t xml:space="preserve"> with a securitised perimeter </w:t>
      </w:r>
      <w:r w:rsidR="008015BE">
        <w:t xml:space="preserve">including </w:t>
      </w:r>
      <w:r w:rsidR="000F6172">
        <w:t>high fencin</w:t>
      </w:r>
      <w:r w:rsidR="00781F1B">
        <w:t xml:space="preserve">g, anti-climb </w:t>
      </w:r>
      <w:r w:rsidR="00BC554C">
        <w:t xml:space="preserve">measures </w:t>
      </w:r>
      <w:r w:rsidR="00781F1B">
        <w:t xml:space="preserve">and other security features. It </w:t>
      </w:r>
      <w:r w:rsidR="00620C13">
        <w:t>is located</w:t>
      </w:r>
      <w:r>
        <w:t xml:space="preserve"> in the town of Northam in Western Australia, approximately 100</w:t>
      </w:r>
      <w:r w:rsidR="00F777AF">
        <w:t xml:space="preserve"> </w:t>
      </w:r>
      <w:r>
        <w:t>k</w:t>
      </w:r>
      <w:r w:rsidR="00F777AF">
        <w:t>ilo</w:t>
      </w:r>
      <w:r>
        <w:t>m</w:t>
      </w:r>
      <w:r w:rsidR="00F777AF">
        <w:t>etres</w:t>
      </w:r>
      <w:r>
        <w:t xml:space="preserve"> from Perth. It accommodates adult men. </w:t>
      </w:r>
    </w:p>
    <w:p w:rsidR="00C531CE" w:rsidP="0009416A" w:rsidRDefault="31EA9A28" w14:paraId="54443E40" w14:textId="69B8A039">
      <w:r>
        <w:t xml:space="preserve">The YHIDC </w:t>
      </w:r>
      <w:r w:rsidR="19CDA186">
        <w:t>has two main accommodation compounds</w:t>
      </w:r>
      <w:r w:rsidR="28D3D09D">
        <w:t>, Falcon and Hawk</w:t>
      </w:r>
      <w:r w:rsidR="024377D5">
        <w:t>,</w:t>
      </w:r>
      <w:r w:rsidR="3AA8AD90">
        <w:t xml:space="preserve"> that are used for detainees assessed a</w:t>
      </w:r>
      <w:r w:rsidR="7B0D76E4">
        <w:t>s</w:t>
      </w:r>
      <w:r w:rsidR="3AA8AD90">
        <w:t xml:space="preserve"> low to medium risk by facility staff</w:t>
      </w:r>
      <w:r w:rsidR="143BE906">
        <w:t xml:space="preserve">. </w:t>
      </w:r>
      <w:r w:rsidR="5807BBC1">
        <w:t>In addition, f</w:t>
      </w:r>
      <w:r w:rsidR="3AAB8ACB">
        <w:t xml:space="preserve">our new </w:t>
      </w:r>
      <w:r w:rsidR="530E2914">
        <w:t>high</w:t>
      </w:r>
      <w:r w:rsidR="4C8BC7D1">
        <w:t>-</w:t>
      </w:r>
      <w:r w:rsidR="530E2914">
        <w:t>security</w:t>
      </w:r>
      <w:r w:rsidR="3AAB8ACB">
        <w:t xml:space="preserve"> accommodation compounds</w:t>
      </w:r>
      <w:r w:rsidR="0D7AEBF4">
        <w:t xml:space="preserve"> (</w:t>
      </w:r>
      <w:r w:rsidR="3AAB8ACB">
        <w:t xml:space="preserve">Cassowary, Eagle, </w:t>
      </w:r>
      <w:proofErr w:type="gramStart"/>
      <w:r w:rsidR="3AAB8ACB">
        <w:t>Kingfisher</w:t>
      </w:r>
      <w:proofErr w:type="gramEnd"/>
      <w:r w:rsidR="3AAB8ACB">
        <w:t xml:space="preserve"> and Swa</w:t>
      </w:r>
      <w:r w:rsidR="0D7AEBF4">
        <w:t xml:space="preserve">n) </w:t>
      </w:r>
      <w:r w:rsidR="489911BD">
        <w:t xml:space="preserve">have been </w:t>
      </w:r>
      <w:r w:rsidR="2BD0017C">
        <w:t xml:space="preserve">in </w:t>
      </w:r>
      <w:r w:rsidR="489911BD">
        <w:t>operation</w:t>
      </w:r>
      <w:r w:rsidR="2BD0017C">
        <w:t xml:space="preserve"> si</w:t>
      </w:r>
      <w:r w:rsidR="489911BD">
        <w:t xml:space="preserve">nce </w:t>
      </w:r>
      <w:r w:rsidR="4B5E277A">
        <w:t>December 2018.</w:t>
      </w:r>
      <w:r w:rsidR="36285E0B">
        <w:t xml:space="preserve"> </w:t>
      </w:r>
      <w:r w:rsidR="7B0D76E4">
        <w:t>These new compounds are used for detainees assessed as high risk by facility staff.</w:t>
      </w:r>
      <w:r w:rsidR="00A577EF">
        <w:rPr>
          <w:rStyle w:val="EndnoteReference"/>
        </w:rPr>
        <w:endnoteReference w:id="47"/>
      </w:r>
      <w:r w:rsidR="024377D5">
        <w:t xml:space="preserve"> </w:t>
      </w:r>
      <w:r w:rsidR="59CD69EA">
        <w:t xml:space="preserve">At the time of </w:t>
      </w:r>
      <w:r w:rsidR="36285E0B">
        <w:t xml:space="preserve">the Commission’s </w:t>
      </w:r>
      <w:r w:rsidR="59CD69EA">
        <w:t xml:space="preserve">previous </w:t>
      </w:r>
      <w:r w:rsidR="36285E0B">
        <w:t>inspection in 2018</w:t>
      </w:r>
      <w:r w:rsidR="69F94E12">
        <w:t>,</w:t>
      </w:r>
      <w:r w:rsidR="36285E0B">
        <w:t xml:space="preserve"> these compounds had been </w:t>
      </w:r>
      <w:r w:rsidR="1C160691">
        <w:t>constructed but</w:t>
      </w:r>
      <w:r w:rsidR="36285E0B">
        <w:t xml:space="preserve"> were not yet in use</w:t>
      </w:r>
      <w:r w:rsidR="489911BD">
        <w:t>.</w:t>
      </w:r>
      <w:r w:rsidR="200AB178">
        <w:t xml:space="preserve"> </w:t>
      </w:r>
    </w:p>
    <w:p w:rsidR="0009416A" w:rsidP="0009416A" w:rsidRDefault="024377D5" w14:paraId="0741803C" w14:textId="6671B15C">
      <w:r>
        <w:t>Detainees in t</w:t>
      </w:r>
      <w:r w:rsidR="200AB178">
        <w:t xml:space="preserve">hese </w:t>
      </w:r>
      <w:r>
        <w:t xml:space="preserve">high-security </w:t>
      </w:r>
      <w:r w:rsidR="200AB178">
        <w:t xml:space="preserve">compounds have </w:t>
      </w:r>
      <w:r w:rsidR="1F734D41">
        <w:t xml:space="preserve">more </w:t>
      </w:r>
      <w:r w:rsidR="200AB178">
        <w:t xml:space="preserve">restricted access to shared spaces and </w:t>
      </w:r>
      <w:r w:rsidR="1F734D41">
        <w:t>facilities outside</w:t>
      </w:r>
      <w:r>
        <w:t xml:space="preserve"> of their compounds</w:t>
      </w:r>
      <w:r w:rsidR="606DA037">
        <w:t xml:space="preserve">, </w:t>
      </w:r>
      <w:r w:rsidR="1F734D41">
        <w:t xml:space="preserve">compared to </w:t>
      </w:r>
      <w:r w:rsidR="5B114861">
        <w:t xml:space="preserve">those in </w:t>
      </w:r>
      <w:r w:rsidR="1F734D41">
        <w:t xml:space="preserve">the Falcon and Hawk compounds. The Swan compound is the most </w:t>
      </w:r>
      <w:r w:rsidR="5B114861">
        <w:t>restrictive and</w:t>
      </w:r>
      <w:r w:rsidR="3D9F208F">
        <w:t xml:space="preserve"> is used for detainees that have the highest risk rating as assessed by facility staff</w:t>
      </w:r>
      <w:r w:rsidR="42EDF27C">
        <w:t xml:space="preserve">. </w:t>
      </w:r>
      <w:r w:rsidR="3D9F208F">
        <w:t>Kingfisher is used for detainees who</w:t>
      </w:r>
      <w:r w:rsidR="0AD2E24D">
        <w:t>,</w:t>
      </w:r>
      <w:r w:rsidR="3D9F208F">
        <w:t xml:space="preserve"> for various reasons</w:t>
      </w:r>
      <w:r w:rsidR="525A8ABA">
        <w:t>,</w:t>
      </w:r>
      <w:r w:rsidR="3D9F208F">
        <w:t xml:space="preserve"> are assessed by facility staff to require protection from others. </w:t>
      </w:r>
    </w:p>
    <w:p w:rsidR="000F6172" w:rsidP="007B6BE6" w:rsidRDefault="000F6172" w14:paraId="7F7DD22F" w14:textId="6B261156">
      <w:r>
        <w:t xml:space="preserve">YHIDC has an expansive, central outdoor area (called the ‘Green Heart’) </w:t>
      </w:r>
      <w:r w:rsidR="0009416A">
        <w:t xml:space="preserve">that is used for recreation. It contains two full-size soccer fields, a large outdoor gym, two full-size basketball </w:t>
      </w:r>
      <w:proofErr w:type="gramStart"/>
      <w:r w:rsidR="00781F1B">
        <w:t>courts</w:t>
      </w:r>
      <w:proofErr w:type="gramEnd"/>
      <w:r w:rsidR="0009416A">
        <w:t xml:space="preserve"> and some gardening plots. There is also a </w:t>
      </w:r>
      <w:r w:rsidR="002B25B6">
        <w:t>large activity</w:t>
      </w:r>
      <w:r w:rsidR="0009416A">
        <w:t xml:space="preserve"> complex with various purpose-built facilities, such as </w:t>
      </w:r>
      <w:r w:rsidR="00781F1B">
        <w:t xml:space="preserve">a </w:t>
      </w:r>
      <w:r w:rsidR="00E4588A">
        <w:t xml:space="preserve">large kitchen for </w:t>
      </w:r>
      <w:r w:rsidR="00781F1B">
        <w:t>coo</w:t>
      </w:r>
      <w:r w:rsidR="00E4588A">
        <w:t xml:space="preserve">king classes, a woodwork </w:t>
      </w:r>
      <w:proofErr w:type="gramStart"/>
      <w:r w:rsidR="00E4588A">
        <w:t>studio</w:t>
      </w:r>
      <w:proofErr w:type="gramEnd"/>
      <w:r w:rsidR="00E4588A">
        <w:t xml:space="preserve"> and an indoor gym.</w:t>
      </w:r>
    </w:p>
    <w:p w:rsidRPr="00165EB9" w:rsidR="005F5F4E" w:rsidP="007B6BE6" w:rsidRDefault="7802629A" w14:paraId="7FB85A15" w14:textId="7978BD1D">
      <w:r>
        <w:t>YHIDC also has several smaller ‘</w:t>
      </w:r>
      <w:r w:rsidR="59CD69EA">
        <w:t>h</w:t>
      </w:r>
      <w:r>
        <w:t xml:space="preserve">ealth </w:t>
      </w:r>
      <w:r w:rsidR="59CD69EA">
        <w:t>c</w:t>
      </w:r>
      <w:r>
        <w:t xml:space="preserve">are’ compounds, located </w:t>
      </w:r>
      <w:r w:rsidR="44DCDE2A">
        <w:t xml:space="preserve">next </w:t>
      </w:r>
      <w:r>
        <w:t>to the medical facilities</w:t>
      </w:r>
      <w:r w:rsidR="21FEA026">
        <w:t>. These</w:t>
      </w:r>
      <w:r>
        <w:t xml:space="preserve"> are used for people who have significant health care needs. YHIDC also has a ‘high-care accommodation’ unit used for single separation. </w:t>
      </w:r>
    </w:p>
    <w:p w:rsidRPr="001D1BC1" w:rsidR="007B6BE6" w:rsidP="007B6BE6" w:rsidRDefault="006C2653" w14:paraId="2D68A0BB" w14:textId="3DA628A6">
      <w:pPr>
        <w:pStyle w:val="Heading3"/>
      </w:pPr>
      <w:bookmarkStart w:name="_Toc57818895" w:id="38"/>
      <w:r w:rsidRPr="001D1BC1">
        <w:t>Adelaide Immigration Transit Accommodation</w:t>
      </w:r>
      <w:bookmarkEnd w:id="38"/>
    </w:p>
    <w:p w:rsidR="0005511C" w:rsidP="00224258" w:rsidRDefault="005671A1" w14:paraId="05714089" w14:textId="343207F9">
      <w:r>
        <w:t xml:space="preserve">AITA </w:t>
      </w:r>
      <w:r w:rsidR="00224258">
        <w:t xml:space="preserve">is a small, low-security detention facility. </w:t>
      </w:r>
      <w:r>
        <w:t xml:space="preserve">It </w:t>
      </w:r>
      <w:r w:rsidR="00224258">
        <w:t xml:space="preserve">currently accommodates adult men and women across </w:t>
      </w:r>
      <w:r w:rsidR="001931D3">
        <w:t xml:space="preserve">three </w:t>
      </w:r>
      <w:r w:rsidR="00224258">
        <w:t>compounds</w:t>
      </w:r>
      <w:r w:rsidR="00503D56">
        <w:t>—</w:t>
      </w:r>
      <w:r w:rsidR="00000A80">
        <w:t xml:space="preserve">Kangaroo, </w:t>
      </w:r>
      <w:proofErr w:type="gramStart"/>
      <w:r w:rsidR="00000A80">
        <w:t>Emu</w:t>
      </w:r>
      <w:proofErr w:type="gramEnd"/>
      <w:r w:rsidR="00000A80">
        <w:t xml:space="preserve"> and Platypus</w:t>
      </w:r>
      <w:r w:rsidR="0037257C">
        <w:t>.</w:t>
      </w:r>
      <w:r w:rsidR="005C1BD8">
        <w:t xml:space="preserve"> There is </w:t>
      </w:r>
      <w:r w:rsidR="00D44927">
        <w:t xml:space="preserve">also </w:t>
      </w:r>
      <w:r w:rsidR="00280738">
        <w:t xml:space="preserve">a </w:t>
      </w:r>
      <w:r w:rsidR="0005511C">
        <w:t>self-contained unit</w:t>
      </w:r>
      <w:r w:rsidR="00043EC3">
        <w:t xml:space="preserve"> </w:t>
      </w:r>
      <w:r w:rsidR="00D50B3F">
        <w:t xml:space="preserve">(Koala) </w:t>
      </w:r>
      <w:r w:rsidR="00043EC3">
        <w:t>with disability access</w:t>
      </w:r>
      <w:r w:rsidR="00331CE6">
        <w:t xml:space="preserve"> that can</w:t>
      </w:r>
      <w:r w:rsidR="0005511C">
        <w:t xml:space="preserve"> accommodate up to two people </w:t>
      </w:r>
      <w:r w:rsidR="00C734A3">
        <w:t>with higher needs.</w:t>
      </w:r>
    </w:p>
    <w:p w:rsidR="005C1BD8" w:rsidP="00224258" w:rsidRDefault="005C1BD8" w14:paraId="7321BC07" w14:textId="312E03E0">
      <w:r>
        <w:t>AITA has a small central outdoor courtyard with a volleyball court and an indoor common area that is used for meals and visits.</w:t>
      </w:r>
    </w:p>
    <w:p w:rsidRPr="001D1BC1" w:rsidR="006C2653" w:rsidP="00676201" w:rsidRDefault="00676201" w14:paraId="5A52FE54" w14:textId="12CC87EA">
      <w:pPr>
        <w:pStyle w:val="Heading3"/>
      </w:pPr>
      <w:bookmarkStart w:name="_Toc57818896" w:id="39"/>
      <w:r w:rsidRPr="001D1BC1">
        <w:t xml:space="preserve">Melbourne Immigration </w:t>
      </w:r>
      <w:r w:rsidRPr="001D1BC1" w:rsidR="00464D99">
        <w:t xml:space="preserve">Transit </w:t>
      </w:r>
      <w:r w:rsidRPr="001D1BC1" w:rsidR="00320D04">
        <w:t>Accommodation</w:t>
      </w:r>
      <w:bookmarkEnd w:id="39"/>
    </w:p>
    <w:p w:rsidR="000B6B47" w:rsidP="0F0BDEB5" w:rsidRDefault="2ED4276E" w14:paraId="0754B488" w14:textId="7E68BA76">
      <w:r>
        <w:t>Following significant infrastructure works, the site of the original MITA facility</w:t>
      </w:r>
      <w:r w:rsidR="735A38B3">
        <w:t xml:space="preserve"> (which was </w:t>
      </w:r>
      <w:r w:rsidR="3D7104B2">
        <w:t xml:space="preserve">a </w:t>
      </w:r>
      <w:r w:rsidR="735A38B3">
        <w:t>low-security facility</w:t>
      </w:r>
      <w:r w:rsidR="7D1AB2A3">
        <w:t xml:space="preserve"> designed for short-term detention</w:t>
      </w:r>
      <w:r w:rsidR="735A38B3">
        <w:t>)</w:t>
      </w:r>
      <w:r>
        <w:t xml:space="preserve"> has been split into two </w:t>
      </w:r>
      <w:r w:rsidR="12E835F6">
        <w:t xml:space="preserve">separate </w:t>
      </w:r>
      <w:r>
        <w:t>complexes. MITA North is a high-security complex</w:t>
      </w:r>
      <w:r w:rsidR="3D7104B2">
        <w:t xml:space="preserve"> with high fences and other extensive security features</w:t>
      </w:r>
      <w:r>
        <w:t xml:space="preserve"> that</w:t>
      </w:r>
      <w:r w:rsidR="16F8C941">
        <w:t xml:space="preserve"> has been in operation since 2018 and</w:t>
      </w:r>
      <w:r>
        <w:t xml:space="preserve"> is used to detain adult men. The complex is divided into four main accommodation compounds (Dargo, Erskine, </w:t>
      </w:r>
      <w:proofErr w:type="gramStart"/>
      <w:r>
        <w:t>Ford</w:t>
      </w:r>
      <w:proofErr w:type="gramEnd"/>
      <w:r>
        <w:t xml:space="preserve"> and Glenelg). </w:t>
      </w:r>
      <w:r w:rsidR="0385BE82">
        <w:t xml:space="preserve">Dargo is used for detainees who for various reasons are assessed by facility staff to require protection from others. </w:t>
      </w:r>
      <w:r>
        <w:t>The complex also contains the Shaw compound, a ‘high-care accommodation’ unit used for single separation.</w:t>
      </w:r>
    </w:p>
    <w:p w:rsidR="000B6B47" w:rsidP="000B6B47" w:rsidRDefault="000B6B47" w14:paraId="579E76DC" w14:textId="5675F1D5">
      <w:r>
        <w:t xml:space="preserve">MITA South is a </w:t>
      </w:r>
      <w:r w:rsidR="00420AE5">
        <w:t>medium</w:t>
      </w:r>
      <w:r w:rsidR="00EC43E3">
        <w:t>-</w:t>
      </w:r>
      <w:r>
        <w:t xml:space="preserve">security complex that is divided into three accommodation compounds. The Avon compound accommodates adult men. At the time of the Commission’s inspection, there was one </w:t>
      </w:r>
      <w:r w:rsidR="00C62A06">
        <w:t>teenage</w:t>
      </w:r>
      <w:r w:rsidR="00DE10F6">
        <w:t>r</w:t>
      </w:r>
      <w:r>
        <w:t xml:space="preserve"> in an annex </w:t>
      </w:r>
      <w:r w:rsidR="000B186A">
        <w:t>in</w:t>
      </w:r>
      <w:r>
        <w:t xml:space="preserve"> the Avon compound. The Bass 1 and Bass 2 compounds accommodate adult men and adult </w:t>
      </w:r>
      <w:proofErr w:type="gramStart"/>
      <w:r>
        <w:t>women</w:t>
      </w:r>
      <w:proofErr w:type="gramEnd"/>
      <w:r>
        <w:t xml:space="preserve"> respectively.</w:t>
      </w:r>
      <w:r w:rsidR="00C90882">
        <w:t xml:space="preserve"> </w:t>
      </w:r>
    </w:p>
    <w:p w:rsidR="001C1647" w:rsidP="000B6B47" w:rsidRDefault="3D7104B2" w14:paraId="05CB6BC6" w14:textId="21D7A06F">
      <w:r>
        <w:t>Both complexes contain</w:t>
      </w:r>
      <w:r w:rsidR="0385BE82">
        <w:t xml:space="preserve"> access to outdoor areas and shared facilities, however compared to other larger immigration detention facilities</w:t>
      </w:r>
      <w:r w:rsidR="3E6F42EE">
        <w:t>,</w:t>
      </w:r>
      <w:r w:rsidR="0385BE82">
        <w:t xml:space="preserve"> such as YHIDC and VIDC</w:t>
      </w:r>
      <w:r w:rsidR="3F4C6C99">
        <w:t>,</w:t>
      </w:r>
      <w:r w:rsidR="0385BE82">
        <w:t xml:space="preserve"> these recreation areas are generally olde</w:t>
      </w:r>
      <w:r w:rsidR="0E005033">
        <w:t xml:space="preserve">r, </w:t>
      </w:r>
      <w:proofErr w:type="gramStart"/>
      <w:r w:rsidR="0385BE82">
        <w:t>smalle</w:t>
      </w:r>
      <w:r w:rsidR="0E005033">
        <w:t>r</w:t>
      </w:r>
      <w:proofErr w:type="gramEnd"/>
      <w:r w:rsidR="0E005033">
        <w:t xml:space="preserve"> and more limited</w:t>
      </w:r>
      <w:r w:rsidR="0385BE82">
        <w:t xml:space="preserve">. There is no movement of detainees between these two complexes to access facilities or services. </w:t>
      </w:r>
    </w:p>
    <w:p w:rsidRPr="001D1BC1" w:rsidR="000B6B47" w:rsidP="00F32DE0" w:rsidRDefault="00F32DE0" w14:paraId="65829E40" w14:textId="11C14AE0">
      <w:pPr>
        <w:pStyle w:val="Heading3"/>
      </w:pPr>
      <w:bookmarkStart w:name="_Toc57818897" w:id="40"/>
      <w:r w:rsidRPr="001D1BC1">
        <w:t>Villawood Immigration Detention Centre</w:t>
      </w:r>
      <w:bookmarkEnd w:id="40"/>
    </w:p>
    <w:p w:rsidR="00AB1DFD" w:rsidP="009614C7" w:rsidRDefault="009614C7" w14:paraId="074E1094" w14:textId="7E34F121">
      <w:r>
        <w:t xml:space="preserve">VIDC is a large, high-security detention facility located in the western suburbs of Sydney. </w:t>
      </w:r>
      <w:r w:rsidR="00AB1DFD">
        <w:t>It has undergone extensive refurbishment since 2011, with much of the previous infrastructure demolished and replaced with new accommodation and facilities.</w:t>
      </w:r>
    </w:p>
    <w:p w:rsidR="009614C7" w:rsidP="009614C7" w:rsidRDefault="00B872B5" w14:paraId="3C6AAFCE" w14:textId="35FE3007">
      <w:r>
        <w:t xml:space="preserve">VIDC is used to detain </w:t>
      </w:r>
      <w:r w:rsidR="007C505C">
        <w:t>a</w:t>
      </w:r>
      <w:r w:rsidR="009614C7">
        <w:t>dult men and women across several compounds.</w:t>
      </w:r>
      <w:r w:rsidR="00762092">
        <w:t xml:space="preserve"> </w:t>
      </w:r>
      <w:r w:rsidR="009614C7">
        <w:t xml:space="preserve">La Trobe and Lachlan are lower-security compounds that accommodate adult men. Lima, also a lower-security compound, is used to accommodate adult women. </w:t>
      </w:r>
    </w:p>
    <w:p w:rsidR="003F7CE5" w:rsidP="009614C7" w:rsidRDefault="009614C7" w14:paraId="6A6430E2" w14:textId="73706A49">
      <w:r>
        <w:t xml:space="preserve">Hotham, </w:t>
      </w:r>
      <w:proofErr w:type="gramStart"/>
      <w:r>
        <w:t>Mackenzie</w:t>
      </w:r>
      <w:proofErr w:type="gramEnd"/>
      <w:r>
        <w:t xml:space="preserve"> and Mitchell are self-contained, medium</w:t>
      </w:r>
      <w:r w:rsidR="00494C97">
        <w:t xml:space="preserve"> to high </w:t>
      </w:r>
      <w:r>
        <w:t>security compounds that accommodate adult men.</w:t>
      </w:r>
      <w:r w:rsidR="00BA3688">
        <w:t xml:space="preserve"> They </w:t>
      </w:r>
      <w:r w:rsidR="00762092">
        <w:t xml:space="preserve">each </w:t>
      </w:r>
      <w:r w:rsidR="00BA3688">
        <w:t>contain an outdoor courtyard, a full-size soccer pitch, a half-size basketball court and other facilities such as a small gym and an educational classroom.</w:t>
      </w:r>
      <w:r>
        <w:t xml:space="preserve"> The Hotham compound, located closest to the medical facilities, typically accommodates people with significant health conditions</w:t>
      </w:r>
      <w:r w:rsidR="00E91F5B">
        <w:t xml:space="preserve"> and/or </w:t>
      </w:r>
      <w:r w:rsidR="00860C35">
        <w:t xml:space="preserve">other significant </w:t>
      </w:r>
      <w:r w:rsidR="00E91F5B">
        <w:t>needs</w:t>
      </w:r>
      <w:r>
        <w:t xml:space="preserve">. </w:t>
      </w:r>
      <w:r w:rsidRPr="002B1D92">
        <w:t xml:space="preserve">The Hotham compound also contains </w:t>
      </w:r>
      <w:r w:rsidR="00860C35">
        <w:t xml:space="preserve">12 </w:t>
      </w:r>
      <w:r w:rsidRPr="002B1D92">
        <w:t>‘high-care accommodation’ rooms used for single separation.</w:t>
      </w:r>
      <w:r>
        <w:t xml:space="preserve"> </w:t>
      </w:r>
    </w:p>
    <w:p w:rsidR="00B872B5" w:rsidP="009614C7" w:rsidRDefault="00B872B5" w14:paraId="61E358BE" w14:textId="5E349DE9">
      <w:r>
        <w:t>VIDC contains a large, central ‘community area’ with various facilities such as an indoor gymnasium</w:t>
      </w:r>
      <w:r w:rsidR="00E43C11">
        <w:t xml:space="preserve">, </w:t>
      </w:r>
      <w:r>
        <w:t xml:space="preserve">a gym, educational classrooms, a </w:t>
      </w:r>
      <w:proofErr w:type="gramStart"/>
      <w:r>
        <w:t>shop</w:t>
      </w:r>
      <w:proofErr w:type="gramEnd"/>
      <w:r>
        <w:t xml:space="preserve"> and a large</w:t>
      </w:r>
      <w:r w:rsidR="00C8043D">
        <w:t xml:space="preserve">, </w:t>
      </w:r>
      <w:r>
        <w:t>grassy oval. This area is only accessible to those in the lower-security compounds.</w:t>
      </w:r>
    </w:p>
    <w:p w:rsidR="00965B05" w:rsidP="009614C7" w:rsidRDefault="00AA2503" w14:paraId="5FAC857D" w14:textId="5794FDAA">
      <w:r>
        <w:t>At the time of the Commission’s in</w:t>
      </w:r>
      <w:r w:rsidR="00AA2BC4">
        <w:t>sp</w:t>
      </w:r>
      <w:r>
        <w:t>ections, t</w:t>
      </w:r>
      <w:r w:rsidR="00A721D2">
        <w:t>he Blaxland high-security compound</w:t>
      </w:r>
      <w:r w:rsidR="00860C35">
        <w:t>, which</w:t>
      </w:r>
      <w:r w:rsidR="00A721D2">
        <w:t xml:space="preserve"> is separate from the main facility</w:t>
      </w:r>
      <w:r w:rsidR="00860C35">
        <w:t>,</w:t>
      </w:r>
      <w:r w:rsidR="00A721D2">
        <w:t xml:space="preserve"> was the only </w:t>
      </w:r>
      <w:r w:rsidR="004665F0">
        <w:t xml:space="preserve">compound that </w:t>
      </w:r>
      <w:r>
        <w:t xml:space="preserve">had not yet undergone refurbishment. </w:t>
      </w:r>
      <w:r w:rsidR="003F7CE5">
        <w:t>Since the Commission’s inspections of VIDC in September 2019, the Blaxland compound has closed. The transfer of people from Blaxland to the new high-security compound was completed in March 2020</w:t>
      </w:r>
      <w:r w:rsidR="00D458C2">
        <w:t>.</w:t>
      </w:r>
    </w:p>
    <w:p w:rsidRPr="001D1BC1" w:rsidR="005D49B2" w:rsidP="005D49B2" w:rsidRDefault="005D49B2" w14:paraId="54AC5EA8" w14:textId="6B501821">
      <w:pPr>
        <w:pStyle w:val="Heading3"/>
      </w:pPr>
      <w:bookmarkStart w:name="_Toc57818898" w:id="41"/>
      <w:r w:rsidRPr="001D1BC1">
        <w:t xml:space="preserve">Brisbane Immigration Transit </w:t>
      </w:r>
      <w:r w:rsidRPr="001D1BC1" w:rsidR="00A05FA3">
        <w:t>Accommodation</w:t>
      </w:r>
      <w:bookmarkEnd w:id="41"/>
    </w:p>
    <w:p w:rsidR="00D51600" w:rsidP="005D49B2" w:rsidRDefault="00236614" w14:paraId="095B2185" w14:textId="08218F36">
      <w:r>
        <w:t>Similar to MITA, the BITA</w:t>
      </w:r>
      <w:r w:rsidR="00D51600">
        <w:t xml:space="preserve"> was also originally a low-security facility used for short-term detention. It has also been split into two separate areas.</w:t>
      </w:r>
    </w:p>
    <w:p w:rsidR="0058296C" w:rsidP="005D49B2" w:rsidRDefault="005D49B2" w14:paraId="10F0D894" w14:textId="4C14FA58">
      <w:r>
        <w:t>The</w:t>
      </w:r>
      <w:r w:rsidR="00D51600">
        <w:t xml:space="preserve"> low security</w:t>
      </w:r>
      <w:r>
        <w:t xml:space="preserve"> ‘residential’ area of the facility contains four accommodation compounds (</w:t>
      </w:r>
      <w:proofErr w:type="spellStart"/>
      <w:r>
        <w:t>Bedarra</w:t>
      </w:r>
      <w:proofErr w:type="spellEnd"/>
      <w:r>
        <w:t xml:space="preserve">, Carlisle, </w:t>
      </w:r>
      <w:proofErr w:type="gramStart"/>
      <w:r>
        <w:t>Daintree</w:t>
      </w:r>
      <w:proofErr w:type="gramEnd"/>
      <w:r>
        <w:t xml:space="preserve"> and Eucalyptus). </w:t>
      </w:r>
      <w:r w:rsidR="00D51600">
        <w:t xml:space="preserve">It is </w:t>
      </w:r>
      <w:r>
        <w:t>used to accommodate people who are</w:t>
      </w:r>
      <w:r w:rsidR="0058296C">
        <w:t xml:space="preserve"> assessed by facility staff to </w:t>
      </w:r>
      <w:r>
        <w:t xml:space="preserve">present a low to medium risk. </w:t>
      </w:r>
      <w:r w:rsidR="0058296C">
        <w:t>The ‘residential area’ contains an outdoor grassed area with a garden, a full-size basketball court, an indoor gym and a small common area that is used for meals.</w:t>
      </w:r>
    </w:p>
    <w:p w:rsidR="0058296C" w:rsidP="005D49B2" w:rsidRDefault="005D49B2" w14:paraId="5B11B8ED" w14:textId="2B959E07">
      <w:r>
        <w:t xml:space="preserve">At the time of the Commission’s inspection, the </w:t>
      </w:r>
      <w:r w:rsidR="004E02C8">
        <w:t>‘</w:t>
      </w:r>
      <w:r>
        <w:t>residential area</w:t>
      </w:r>
      <w:r w:rsidR="004E02C8">
        <w:t>’</w:t>
      </w:r>
      <w:r>
        <w:t xml:space="preserve"> was being used exclusively to detain adult men.</w:t>
      </w:r>
      <w:r w:rsidR="000E0400">
        <w:t xml:space="preserve"> S</w:t>
      </w:r>
      <w:r w:rsidR="000F1FD6">
        <w:t xml:space="preserve">taff advised that </w:t>
      </w:r>
      <w:r w:rsidR="00AA2BBA">
        <w:t>BITA has no</w:t>
      </w:r>
      <w:r w:rsidR="00C61904">
        <w:t xml:space="preserve">t </w:t>
      </w:r>
      <w:r w:rsidR="00D872F0">
        <w:t xml:space="preserve">had </w:t>
      </w:r>
      <w:r w:rsidR="00757ADC">
        <w:t>any</w:t>
      </w:r>
      <w:r w:rsidR="00C61904">
        <w:t xml:space="preserve"> women</w:t>
      </w:r>
      <w:r w:rsidR="00757ADC">
        <w:t xml:space="preserve"> in the</w:t>
      </w:r>
      <w:r w:rsidR="00D872F0">
        <w:t xml:space="preserve"> main </w:t>
      </w:r>
      <w:r w:rsidR="00965D93">
        <w:t>accommodation</w:t>
      </w:r>
      <w:r w:rsidR="00D872F0">
        <w:t xml:space="preserve"> areas</w:t>
      </w:r>
      <w:r w:rsidR="00FE1B02">
        <w:t xml:space="preserve"> since September 2018</w:t>
      </w:r>
      <w:r w:rsidR="00757ADC">
        <w:t>.</w:t>
      </w:r>
      <w:r w:rsidR="0058296C">
        <w:t xml:space="preserve"> </w:t>
      </w:r>
    </w:p>
    <w:p w:rsidR="005D49B2" w:rsidP="005D49B2" w:rsidRDefault="005D49B2" w14:paraId="62904255" w14:textId="78AB0F78">
      <w:r>
        <w:t>Fraser and Moreton are high-security compounds set apart from the ‘residential</w:t>
      </w:r>
      <w:r w:rsidR="004E02C8">
        <w:t xml:space="preserve"> </w:t>
      </w:r>
      <w:r>
        <w:t>area</w:t>
      </w:r>
      <w:r w:rsidR="004E02C8">
        <w:t>’</w:t>
      </w:r>
      <w:r w:rsidRPr="00BA3688" w:rsidR="00BA3688">
        <w:t xml:space="preserve"> </w:t>
      </w:r>
      <w:r w:rsidR="00BA3688">
        <w:t xml:space="preserve">with high fencing, anti-climb </w:t>
      </w:r>
      <w:r w:rsidR="00CD53ED">
        <w:t xml:space="preserve">measures </w:t>
      </w:r>
      <w:r w:rsidR="00BA3688">
        <w:t xml:space="preserve">and other security </w:t>
      </w:r>
      <w:r w:rsidR="00F10029">
        <w:t>features. They</w:t>
      </w:r>
      <w:r w:rsidR="00BA3688">
        <w:t xml:space="preserve"> are</w:t>
      </w:r>
      <w:r w:rsidR="003C5B10">
        <w:t xml:space="preserve"> </w:t>
      </w:r>
      <w:r>
        <w:t>used to detain adult men</w:t>
      </w:r>
      <w:r w:rsidR="0058296C">
        <w:t xml:space="preserve"> who are assessed to present a high risk by facility staff</w:t>
      </w:r>
      <w:r>
        <w:t>.</w:t>
      </w:r>
      <w:r w:rsidR="0058296C">
        <w:t xml:space="preserve"> </w:t>
      </w:r>
      <w:r w:rsidR="00BA3688">
        <w:t>There is a small, fenced outdoor area with a half-size basketball court that may be accessed by those detained in Fraser and Moreton on a rostered basis</w:t>
      </w:r>
      <w:r w:rsidR="0004516D">
        <w:t xml:space="preserve">, and the shared dining area is also used for programs and </w:t>
      </w:r>
      <w:r w:rsidR="00F10029">
        <w:t>activities.</w:t>
      </w:r>
      <w:r w:rsidRPr="00FE1B02" w:rsidR="00F10029">
        <w:t xml:space="preserve"> The</w:t>
      </w:r>
      <w:r w:rsidRPr="00FE1B02">
        <w:t xml:space="preserve"> Hamilton compound, located adjacent to Fraser and Moreton, is a ‘high-care accommodation’ unit used for single separation.</w:t>
      </w:r>
    </w:p>
    <w:p w:rsidRPr="00972497" w:rsidR="00701C67" w:rsidP="00701C67" w:rsidRDefault="00701C67" w14:paraId="27BC5A56" w14:textId="29814861">
      <w:pPr>
        <w:pStyle w:val="Heading3"/>
      </w:pPr>
      <w:bookmarkStart w:name="_Toc57818899" w:id="42"/>
      <w:r w:rsidRPr="00972497">
        <w:t xml:space="preserve">Alternative </w:t>
      </w:r>
      <w:r w:rsidRPr="00972497" w:rsidR="003C5B10">
        <w:t>p</w:t>
      </w:r>
      <w:r w:rsidRPr="00972497">
        <w:t xml:space="preserve">laces of </w:t>
      </w:r>
      <w:r w:rsidRPr="00972497" w:rsidR="003C5B10">
        <w:t>d</w:t>
      </w:r>
      <w:r w:rsidRPr="00972497">
        <w:t>etention</w:t>
      </w:r>
      <w:bookmarkEnd w:id="42"/>
    </w:p>
    <w:p w:rsidR="00F569B5" w:rsidP="00B10FE4" w:rsidRDefault="170AA8BB" w14:paraId="01EC14EB" w14:textId="1B925F66">
      <w:r>
        <w:t>APODs are closed detention facilities</w:t>
      </w:r>
      <w:r w:rsidR="2619A63B">
        <w:t xml:space="preserve"> that are </w:t>
      </w:r>
      <w:r w:rsidR="5DE7ECE4">
        <w:t xml:space="preserve">set up for </w:t>
      </w:r>
      <w:r>
        <w:t>people whose needs cannot be adequately met in other facilities</w:t>
      </w:r>
      <w:r w:rsidR="4C770398">
        <w:t>,</w:t>
      </w:r>
      <w:r w:rsidR="5DE7ECE4">
        <w:t xml:space="preserve"> or </w:t>
      </w:r>
      <w:r w:rsidR="64CB223E">
        <w:t xml:space="preserve">where </w:t>
      </w:r>
      <w:r w:rsidR="5DE7ECE4">
        <w:t>there is in</w:t>
      </w:r>
      <w:r w:rsidR="53DF502F">
        <w:t>adequate</w:t>
      </w:r>
      <w:r w:rsidR="5DE7ECE4">
        <w:t xml:space="preserve"> capacity in other facilities</w:t>
      </w:r>
      <w:r>
        <w:t>. Some APODs are purpose</w:t>
      </w:r>
      <w:r w:rsidR="6ED02BCF">
        <w:t>-</w:t>
      </w:r>
      <w:r>
        <w:t xml:space="preserve">built </w:t>
      </w:r>
      <w:r w:rsidR="0F627EC8">
        <w:t>for detention</w:t>
      </w:r>
      <w:r>
        <w:t xml:space="preserve">, while others </w:t>
      </w:r>
      <w:r w:rsidR="0F627EC8">
        <w:t>were built for another purpose (such as hospitals and hotels</w:t>
      </w:r>
      <w:r w:rsidR="004E02C8">
        <w:t>)</w:t>
      </w:r>
      <w:r w:rsidR="0F627EC8">
        <w:t xml:space="preserve"> but </w:t>
      </w:r>
      <w:r>
        <w:t>have been temporarily designated as places of detention for the purposes of the Migration Act.</w:t>
      </w:r>
    </w:p>
    <w:p w:rsidR="00F92AA4" w:rsidP="00B10FE4" w:rsidRDefault="0F627EC8" w14:paraId="641DCB83" w14:textId="255A750D">
      <w:r>
        <w:t xml:space="preserve">The Commission inspected three APODs. </w:t>
      </w:r>
      <w:r w:rsidR="4683A9B7">
        <w:t xml:space="preserve">The first was </w:t>
      </w:r>
      <w:r w:rsidR="46EBBC23">
        <w:t>the Broadmeadows Residential Precinct (BRP). BRP is a small,</w:t>
      </w:r>
      <w:r w:rsidR="54938277">
        <w:t xml:space="preserve"> permanent</w:t>
      </w:r>
      <w:r w:rsidR="46EBBC23">
        <w:t xml:space="preserve"> purpose-built APOD adjacent to MITA. It is a low-security facility that provides residential-style accommodation. </w:t>
      </w:r>
      <w:r w:rsidR="5D1C0F7C">
        <w:t xml:space="preserve">It contains </w:t>
      </w:r>
      <w:r>
        <w:t xml:space="preserve">10 </w:t>
      </w:r>
      <w:r w:rsidR="37DF0E66">
        <w:t>three-bedroom</w:t>
      </w:r>
      <w:r w:rsidR="5A8D0DE5">
        <w:t xml:space="preserve"> units</w:t>
      </w:r>
      <w:r w:rsidR="2BA2DB0E">
        <w:t xml:space="preserve"> with fully equipped </w:t>
      </w:r>
      <w:r w:rsidR="7C94C189">
        <w:t>kitchens in each unit</w:t>
      </w:r>
      <w:r w:rsidR="02E94B4D">
        <w:t xml:space="preserve">, where people </w:t>
      </w:r>
      <w:r w:rsidR="736CAD1E">
        <w:t>can</w:t>
      </w:r>
      <w:r w:rsidR="02E94B4D">
        <w:t xml:space="preserve"> cook their own meals</w:t>
      </w:r>
      <w:r w:rsidR="37DF0E66">
        <w:t xml:space="preserve">. Two units </w:t>
      </w:r>
      <w:r w:rsidR="18136CA1">
        <w:t>have been built to ensure disability access.</w:t>
      </w:r>
      <w:r w:rsidR="37DF0E66">
        <w:t xml:space="preserve"> </w:t>
      </w:r>
      <w:r w:rsidR="6F2578D6">
        <w:t>At</w:t>
      </w:r>
      <w:r w:rsidR="3F27A1D7">
        <w:t xml:space="preserve"> the</w:t>
      </w:r>
      <w:r w:rsidR="6F2578D6">
        <w:t xml:space="preserve"> time of the Commission’s </w:t>
      </w:r>
      <w:r>
        <w:t xml:space="preserve">visits, </w:t>
      </w:r>
      <w:r w:rsidR="6B56076A">
        <w:t>two</w:t>
      </w:r>
      <w:r w:rsidR="0620B004">
        <w:t xml:space="preserve"> infants resided </w:t>
      </w:r>
      <w:r w:rsidR="005A3AA8">
        <w:t>at BRP</w:t>
      </w:r>
      <w:r w:rsidR="0620B004">
        <w:t xml:space="preserve"> with their </w:t>
      </w:r>
      <w:r>
        <w:t xml:space="preserve">respective </w:t>
      </w:r>
      <w:r w:rsidR="47A89F83">
        <w:t xml:space="preserve">mothers. </w:t>
      </w:r>
      <w:r w:rsidR="6B56076A">
        <w:t xml:space="preserve"> </w:t>
      </w:r>
    </w:p>
    <w:p w:rsidR="002B311E" w:rsidP="00B10FE4" w:rsidRDefault="00705D94" w14:paraId="4FEAEA5C" w14:textId="32C1967A">
      <w:r>
        <w:t>The Commission also inspected</w:t>
      </w:r>
      <w:r w:rsidR="00783BA2">
        <w:t xml:space="preserve"> </w:t>
      </w:r>
      <w:r w:rsidR="005B6D0D">
        <w:t xml:space="preserve">a </w:t>
      </w:r>
      <w:r w:rsidR="00135E2E">
        <w:t>h</w:t>
      </w:r>
      <w:r w:rsidR="005B6D0D">
        <w:t xml:space="preserve">otel in </w:t>
      </w:r>
      <w:r w:rsidR="00E3324D">
        <w:t>Preston</w:t>
      </w:r>
      <w:r w:rsidR="003C5B10">
        <w:t xml:space="preserve">, </w:t>
      </w:r>
      <w:r w:rsidR="00D8444C">
        <w:t xml:space="preserve">Melbourne, </w:t>
      </w:r>
      <w:r w:rsidR="003C5B10">
        <w:t>which</w:t>
      </w:r>
      <w:r w:rsidR="006E47AB">
        <w:t xml:space="preserve"> </w:t>
      </w:r>
      <w:r w:rsidR="00066DC1">
        <w:t>had been</w:t>
      </w:r>
      <w:r w:rsidR="009E24B0">
        <w:t xml:space="preserve"> temporarily designated as a place of detention</w:t>
      </w:r>
      <w:r w:rsidR="00444F10">
        <w:t xml:space="preserve"> and in operation since</w:t>
      </w:r>
      <w:r w:rsidR="009261BC">
        <w:t xml:space="preserve"> July 2019</w:t>
      </w:r>
      <w:r w:rsidR="009E24B0">
        <w:t>.</w:t>
      </w:r>
      <w:r w:rsidR="007C14A4">
        <w:t xml:space="preserve"> </w:t>
      </w:r>
      <w:r w:rsidR="004979DD">
        <w:t xml:space="preserve">At the time of the Commission’s inspection, </w:t>
      </w:r>
      <w:r w:rsidR="0045638D">
        <w:t xml:space="preserve">it </w:t>
      </w:r>
      <w:r w:rsidR="008E1F58">
        <w:t>consist</w:t>
      </w:r>
      <w:r w:rsidR="004979DD">
        <w:t>ed</w:t>
      </w:r>
      <w:r w:rsidR="008E1F58">
        <w:t xml:space="preserve"> of </w:t>
      </w:r>
      <w:r w:rsidR="004979DD">
        <w:t xml:space="preserve">two wings (East and South) </w:t>
      </w:r>
      <w:r w:rsidR="00D9779D">
        <w:t>across</w:t>
      </w:r>
      <w:r w:rsidR="004979DD">
        <w:t xml:space="preserve"> </w:t>
      </w:r>
      <w:r w:rsidR="00D9779D">
        <w:t xml:space="preserve">one level of the </w:t>
      </w:r>
      <w:r w:rsidR="00393EF8">
        <w:t>h</w:t>
      </w:r>
      <w:r w:rsidR="00D9779D">
        <w:t>otel</w:t>
      </w:r>
      <w:r w:rsidR="00AE2F10">
        <w:t>.</w:t>
      </w:r>
      <w:r w:rsidR="003977C0">
        <w:t xml:space="preserve"> At the time of inspections,</w:t>
      </w:r>
      <w:r w:rsidR="00AE2F10">
        <w:t xml:space="preserve"> </w:t>
      </w:r>
      <w:r w:rsidR="00F74701">
        <w:t xml:space="preserve">23 adult men </w:t>
      </w:r>
      <w:r w:rsidR="003C5B10">
        <w:t xml:space="preserve">were </w:t>
      </w:r>
      <w:r w:rsidR="00F74701">
        <w:t xml:space="preserve">detained there. They were all </w:t>
      </w:r>
      <w:r w:rsidR="00AE2F10">
        <w:t xml:space="preserve">subject to </w:t>
      </w:r>
      <w:r w:rsidR="006D4BC6">
        <w:t>third country processing and had been transferred to Australia</w:t>
      </w:r>
      <w:r w:rsidR="004E2DD2">
        <w:t xml:space="preserve"> from Papua New Guinea</w:t>
      </w:r>
      <w:r w:rsidR="006D4BC6">
        <w:t xml:space="preserve"> for medical assessment and/or treatment.</w:t>
      </w:r>
    </w:p>
    <w:p w:rsidR="00D35955" w:rsidP="00D35955" w:rsidRDefault="00802889" w14:paraId="03047274" w14:textId="26AC8766">
      <w:r>
        <w:t xml:space="preserve">The third APOD inspected was </w:t>
      </w:r>
      <w:r w:rsidR="00084A96">
        <w:t xml:space="preserve">a </w:t>
      </w:r>
      <w:r w:rsidR="00135E2E">
        <w:t>h</w:t>
      </w:r>
      <w:r w:rsidR="00084A96">
        <w:t>otel in Kangaroo</w:t>
      </w:r>
      <w:r w:rsidR="004B3D14">
        <w:t xml:space="preserve"> Point</w:t>
      </w:r>
      <w:r>
        <w:t xml:space="preserve">, Brisbane, which </w:t>
      </w:r>
      <w:r w:rsidR="00FF68E3">
        <w:t>had been temporarily designated as a place of detention and</w:t>
      </w:r>
      <w:r>
        <w:t xml:space="preserve"> had been</w:t>
      </w:r>
      <w:r w:rsidR="00FF68E3">
        <w:t xml:space="preserve"> in operation since </w:t>
      </w:r>
      <w:r w:rsidR="003E32FE">
        <w:t>Febr</w:t>
      </w:r>
      <w:r w:rsidR="00CF27F9">
        <w:t xml:space="preserve">uary 2019. </w:t>
      </w:r>
      <w:r w:rsidR="00794540">
        <w:t xml:space="preserve">Prior to </w:t>
      </w:r>
      <w:r w:rsidR="00835575">
        <w:t>February 2019</w:t>
      </w:r>
      <w:r w:rsidR="007824C2">
        <w:t>, there was an APOD operating at another hotel in Brisbane</w:t>
      </w:r>
      <w:r>
        <w:t>, which</w:t>
      </w:r>
      <w:r w:rsidR="007824C2">
        <w:t xml:space="preserve"> the Commission inspect</w:t>
      </w:r>
      <w:r w:rsidR="00E93BBA">
        <w:t>ed</w:t>
      </w:r>
      <w:r w:rsidR="007824C2">
        <w:t xml:space="preserve"> in 2018</w:t>
      </w:r>
      <w:r w:rsidR="00DC6FF0">
        <w:t>. Facility staff informed th</w:t>
      </w:r>
      <w:r>
        <w:t>e</w:t>
      </w:r>
      <w:r w:rsidR="00DC6FF0">
        <w:t xml:space="preserve"> Commission that they reloca</w:t>
      </w:r>
      <w:r w:rsidR="00E93BBA">
        <w:t xml:space="preserve">ted to Kangaroo Point due to space constraints. </w:t>
      </w:r>
      <w:r w:rsidR="0045638D">
        <w:t xml:space="preserve">At the time of the Commission’s inspection, it was much larger than the </w:t>
      </w:r>
      <w:r w:rsidR="00AA1D7A">
        <w:t xml:space="preserve">Melbourne hotel APOD and </w:t>
      </w:r>
      <w:r w:rsidR="00D35955">
        <w:t xml:space="preserve">included </w:t>
      </w:r>
      <w:r w:rsidR="00AA1D7A">
        <w:t>an entire</w:t>
      </w:r>
      <w:r w:rsidR="00AD6350">
        <w:t xml:space="preserve"> building of the hotel with four level</w:t>
      </w:r>
      <w:r w:rsidR="00D35955">
        <w:t xml:space="preserve">s (the Lockerbie building) and a few levels of another </w:t>
      </w:r>
      <w:r w:rsidR="00AD6350">
        <w:t>building</w:t>
      </w:r>
      <w:r w:rsidR="00D35955">
        <w:t xml:space="preserve"> (the Walmsley building).</w:t>
      </w:r>
      <w:r w:rsidR="00A5227C">
        <w:t xml:space="preserve"> </w:t>
      </w:r>
      <w:r w:rsidR="00733BB0">
        <w:t>At the time of inspection, t</w:t>
      </w:r>
      <w:r w:rsidR="00ED02F7">
        <w:t>here were 7</w:t>
      </w:r>
      <w:r w:rsidR="004B5CA3">
        <w:t>1</w:t>
      </w:r>
      <w:r w:rsidR="00ED02F7">
        <w:t xml:space="preserve"> adult men and one adult woman detained there</w:t>
      </w:r>
      <w:r w:rsidR="003977C0">
        <w:t xml:space="preserve">, with capacity for 84 people. </w:t>
      </w:r>
      <w:r w:rsidR="00ED02F7">
        <w:t>They were all subject to third country processing and had been transferred to Australia from Nauru or Papua New Guinea for medical assessment and/or treatment.</w:t>
      </w:r>
    </w:p>
    <w:p w:rsidR="00D35955" w:rsidP="00147F4D" w:rsidRDefault="00EB02E4" w14:paraId="53A3DFBB" w14:textId="2D7D04C9">
      <w:pPr>
        <w:spacing w:before="0" w:after="0"/>
      </w:pPr>
      <w:r>
        <w:br w:type="page"/>
      </w:r>
    </w:p>
    <w:p w:rsidRPr="00083C07" w:rsidR="00083C07" w:rsidP="00147F4D" w:rsidRDefault="00F8295D" w14:paraId="2DD84B79" w14:textId="29D6AAF9">
      <w:pPr>
        <w:pStyle w:val="Heading1"/>
        <w:ind w:left="850" w:hanging="850"/>
      </w:pPr>
      <w:bookmarkStart w:name="_Toc57818900" w:id="43"/>
      <w:r>
        <w:t>Key observations and concerns</w:t>
      </w:r>
      <w:bookmarkEnd w:id="43"/>
    </w:p>
    <w:p w:rsidR="00D571BB" w:rsidP="00083C07" w:rsidRDefault="00D571BB" w14:paraId="2582BC2F" w14:textId="314CBCA8">
      <w:bookmarkStart w:name="_Toc35622785" w:id="44"/>
      <w:r>
        <w:t>During its 2019 inspections, the Commission’s key observations and concerns</w:t>
      </w:r>
      <w:r w:rsidR="00361AC7">
        <w:t xml:space="preserve"> related to:</w:t>
      </w:r>
    </w:p>
    <w:p w:rsidR="00361AC7" w:rsidP="009708E0" w:rsidRDefault="00361AC7" w14:paraId="2D45B444" w14:textId="1C692E82">
      <w:pPr>
        <w:pStyle w:val="ListParagraph"/>
        <w:numPr>
          <w:ilvl w:val="0"/>
          <w:numId w:val="42"/>
        </w:numPr>
      </w:pPr>
      <w:r>
        <w:t>children</w:t>
      </w:r>
    </w:p>
    <w:p w:rsidR="00361AC7" w:rsidP="009708E0" w:rsidRDefault="00361AC7" w14:paraId="6FEB2D72" w14:textId="466FAEF6">
      <w:pPr>
        <w:pStyle w:val="ListParagraph"/>
        <w:numPr>
          <w:ilvl w:val="0"/>
          <w:numId w:val="42"/>
        </w:numPr>
      </w:pPr>
      <w:r>
        <w:t>health care</w:t>
      </w:r>
    </w:p>
    <w:p w:rsidR="00361AC7" w:rsidP="009708E0" w:rsidRDefault="00361AC7" w14:paraId="4597F73F" w14:textId="6E16F1F1">
      <w:pPr>
        <w:pStyle w:val="ListParagraph"/>
        <w:numPr>
          <w:ilvl w:val="0"/>
          <w:numId w:val="42"/>
        </w:numPr>
      </w:pPr>
      <w:r>
        <w:t>physical safety</w:t>
      </w:r>
    </w:p>
    <w:p w:rsidR="00361AC7" w:rsidP="009708E0" w:rsidRDefault="00361AC7" w14:paraId="014CA6B6" w14:textId="7FC94D2D">
      <w:pPr>
        <w:pStyle w:val="ListParagraph"/>
        <w:numPr>
          <w:ilvl w:val="0"/>
          <w:numId w:val="42"/>
        </w:numPr>
      </w:pPr>
      <w:r>
        <w:t>placements and escorts</w:t>
      </w:r>
    </w:p>
    <w:p w:rsidR="00361AC7" w:rsidP="009708E0" w:rsidRDefault="00361AC7" w14:paraId="68A2C3B0" w14:textId="41B12C1E">
      <w:pPr>
        <w:pStyle w:val="ListParagraph"/>
        <w:numPr>
          <w:ilvl w:val="0"/>
          <w:numId w:val="42"/>
        </w:numPr>
      </w:pPr>
      <w:r>
        <w:t>programs and activities</w:t>
      </w:r>
    </w:p>
    <w:p w:rsidR="00361AC7" w:rsidP="009708E0" w:rsidRDefault="00361AC7" w14:paraId="44F654AA" w14:textId="1296542F">
      <w:pPr>
        <w:pStyle w:val="ListParagraph"/>
        <w:numPr>
          <w:ilvl w:val="0"/>
          <w:numId w:val="42"/>
        </w:numPr>
      </w:pPr>
      <w:r>
        <w:t>excursions</w:t>
      </w:r>
    </w:p>
    <w:p w:rsidR="00361AC7" w:rsidP="009708E0" w:rsidRDefault="00361AC7" w14:paraId="2C28471F" w14:textId="5B5F32DC">
      <w:pPr>
        <w:pStyle w:val="ListParagraph"/>
        <w:numPr>
          <w:ilvl w:val="0"/>
          <w:numId w:val="42"/>
        </w:numPr>
      </w:pPr>
      <w:r>
        <w:t>hotel APODs</w:t>
      </w:r>
    </w:p>
    <w:p w:rsidR="00361AC7" w:rsidP="009708E0" w:rsidRDefault="00361AC7" w14:paraId="6E2F0187" w14:textId="5CA6BC32">
      <w:pPr>
        <w:pStyle w:val="ListParagraph"/>
        <w:numPr>
          <w:ilvl w:val="0"/>
          <w:numId w:val="42"/>
        </w:numPr>
      </w:pPr>
      <w:r>
        <w:t>physical conditions of detention</w:t>
      </w:r>
    </w:p>
    <w:p w:rsidR="00361AC7" w:rsidP="009708E0" w:rsidRDefault="00361AC7" w14:paraId="038EC2BA" w14:textId="1A8F89CA">
      <w:pPr>
        <w:pStyle w:val="ListParagraph"/>
        <w:numPr>
          <w:ilvl w:val="0"/>
          <w:numId w:val="42"/>
        </w:numPr>
      </w:pPr>
      <w:r>
        <w:t>communication</w:t>
      </w:r>
    </w:p>
    <w:p w:rsidR="00361AC7" w:rsidP="009708E0" w:rsidRDefault="00361AC7" w14:paraId="0FA5BFA9" w14:textId="1BFDB796">
      <w:pPr>
        <w:pStyle w:val="ListParagraph"/>
        <w:numPr>
          <w:ilvl w:val="0"/>
          <w:numId w:val="42"/>
        </w:numPr>
      </w:pPr>
      <w:r>
        <w:t>length of detention</w:t>
      </w:r>
    </w:p>
    <w:p w:rsidR="00361AC7" w:rsidP="009708E0" w:rsidRDefault="00361AC7" w14:paraId="6F78B1BB" w14:textId="68A7EF92">
      <w:pPr>
        <w:pStyle w:val="ListParagraph"/>
        <w:numPr>
          <w:ilvl w:val="0"/>
          <w:numId w:val="42"/>
        </w:numPr>
      </w:pPr>
      <w:r>
        <w:t>status resolution</w:t>
      </w:r>
    </w:p>
    <w:p w:rsidR="00361AC7" w:rsidP="009708E0" w:rsidRDefault="00534DE4" w14:paraId="59A470D9" w14:textId="664B9C32">
      <w:pPr>
        <w:pStyle w:val="ListParagraph"/>
        <w:numPr>
          <w:ilvl w:val="0"/>
          <w:numId w:val="42"/>
        </w:numPr>
      </w:pPr>
      <w:r>
        <w:t>alternatives to closed detention.</w:t>
      </w:r>
    </w:p>
    <w:p w:rsidR="00914D5C" w:rsidP="00083C07" w:rsidRDefault="00914D5C" w14:paraId="049C2177" w14:textId="5C928C13">
      <w:r>
        <w:t>The</w:t>
      </w:r>
      <w:r w:rsidR="00A94088">
        <w:t xml:space="preserve">se </w:t>
      </w:r>
      <w:r>
        <w:t>issues are detailed in the following sections—some</w:t>
      </w:r>
      <w:r w:rsidR="00A94088">
        <w:t xml:space="preserve"> observations and concerns</w:t>
      </w:r>
      <w:r>
        <w:t xml:space="preserve"> relate to individual facilities and </w:t>
      </w:r>
      <w:r w:rsidR="00F46524">
        <w:t xml:space="preserve">some apply to all </w:t>
      </w:r>
      <w:r>
        <w:t>immigration detention facilities.</w:t>
      </w:r>
    </w:p>
    <w:p w:rsidR="00D571BB" w:rsidP="0034406E" w:rsidRDefault="00914D5C" w14:paraId="43ED40DF" w14:textId="55F3F52F">
      <w:r>
        <w:t>By far the most</w:t>
      </w:r>
      <w:r w:rsidR="00A94088">
        <w:t xml:space="preserve"> important, </w:t>
      </w:r>
      <w:proofErr w:type="gramStart"/>
      <w:r w:rsidR="00F46524">
        <w:t>urgent</w:t>
      </w:r>
      <w:proofErr w:type="gramEnd"/>
      <w:r w:rsidR="00A94088">
        <w:t xml:space="preserve"> and consistent</w:t>
      </w:r>
      <w:r>
        <w:t xml:space="preserve"> concerns raised by people in immigration detention during interviews with the Commission </w:t>
      </w:r>
      <w:r w:rsidR="0039457F">
        <w:t>were</w:t>
      </w:r>
      <w:r w:rsidR="0096784B">
        <w:t xml:space="preserve"> </w:t>
      </w:r>
      <w:r>
        <w:t>the length of</w:t>
      </w:r>
      <w:r w:rsidR="00044769">
        <w:t xml:space="preserve"> </w:t>
      </w:r>
      <w:r>
        <w:t>their detention and resolving their immigration status.</w:t>
      </w:r>
    </w:p>
    <w:p w:rsidR="004154FC" w:rsidP="00A33B24" w:rsidRDefault="004154FC" w14:paraId="3914E6ED" w14:textId="2185FB8A">
      <w:pPr>
        <w:pStyle w:val="Heading2"/>
      </w:pPr>
      <w:bookmarkStart w:name="_Toc43279518" w:id="45"/>
      <w:bookmarkStart w:name="_Toc43279519" w:id="46"/>
      <w:bookmarkStart w:name="_Toc43279520" w:id="47"/>
      <w:bookmarkStart w:name="_Toc43279521" w:id="48"/>
      <w:bookmarkStart w:name="_Toc43279522" w:id="49"/>
      <w:bookmarkStart w:name="_Toc43279523" w:id="50"/>
      <w:bookmarkStart w:name="_Toc43279524" w:id="51"/>
      <w:bookmarkStart w:name="_Toc43279525" w:id="52"/>
      <w:bookmarkStart w:name="_Toc43279526" w:id="53"/>
      <w:bookmarkStart w:name="_Toc43279527" w:id="54"/>
      <w:bookmarkStart w:name="_Toc43279530" w:id="55"/>
      <w:bookmarkStart w:name="_Toc43279531" w:id="56"/>
      <w:bookmarkStart w:name="_Toc43279532" w:id="57"/>
      <w:bookmarkStart w:name="_Toc43279533" w:id="58"/>
      <w:bookmarkStart w:name="_Toc43279534" w:id="59"/>
      <w:bookmarkStart w:name="_Toc43279535" w:id="60"/>
      <w:bookmarkStart w:name="_Toc43279536" w:id="61"/>
      <w:bookmarkStart w:name="_Toc43279537" w:id="62"/>
      <w:bookmarkStart w:name="_Toc43279538" w:id="63"/>
      <w:bookmarkStart w:name="_Toc43279539" w:id="64"/>
      <w:bookmarkStart w:name="_Toc43279540" w:id="65"/>
      <w:bookmarkStart w:name="_Toc43279541" w:id="66"/>
      <w:bookmarkStart w:name="_Toc43279542" w:id="67"/>
      <w:bookmarkStart w:name="_Toc43279543" w:id="68"/>
      <w:bookmarkStart w:name="_Toc43279544" w:id="69"/>
      <w:bookmarkStart w:name="_Toc43279545" w:id="70"/>
      <w:bookmarkStart w:name="_Toc43279546" w:id="71"/>
      <w:bookmarkStart w:name="_Toc43279547" w:id="72"/>
      <w:bookmarkStart w:name="_Toc43279548" w:id="73"/>
      <w:bookmarkStart w:name="_Toc57818901" w:id="74"/>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r>
        <w:t>Children</w:t>
      </w:r>
      <w:bookmarkEnd w:id="74"/>
    </w:p>
    <w:p w:rsidR="008852F9" w:rsidP="008852F9" w:rsidRDefault="003326E0" w14:paraId="715D053B" w14:textId="02536F77">
      <w:pPr>
        <w:spacing w:before="0" w:after="0"/>
        <w:rPr>
          <w:rFonts w:cs="Open Sans"/>
        </w:rPr>
      </w:pPr>
      <w:bookmarkStart w:name="_Hlk23783686" w:id="75"/>
      <w:r w:rsidR="4620CD55">
        <w:rPr>
          <w:rFonts w:eastAsia="Open Sans" w:cs="Open Sans"/>
          <w:color w:val="000000" w:themeColor="text1"/>
        </w:rPr>
        <w:t>The number of children in closed immigration detention</w:t>
      </w:r>
      <w:r w:rsidRPr="30F08BD5" w:rsidR="4620CD55">
        <w:rPr>
          <w:rFonts w:eastAsia="Calibri" w:cs="Open Sans" w:eastAsiaTheme="minorAscii"/>
          <w:color w:val="000000"/>
        </w:rPr>
        <w:t xml:space="preserve"> </w:t>
      </w:r>
      <w:r w:rsidR="4620CD55">
        <w:rPr>
          <w:rFonts w:cs="Open Sans"/>
        </w:rPr>
        <w:t>has decreased markedly since 2012, and community-based alternatives to closed detention are most commonly used for children.</w:t>
      </w:r>
      <w:r>
        <w:rPr>
          <w:rStyle w:val="EndnoteReference"/>
          <w:rFonts w:cs="Open Sans"/>
        </w:rPr>
        <w:endnoteReference w:id="48"/>
      </w:r>
      <w:r w:rsidR="4620CD55">
        <w:rPr>
          <w:rFonts w:cs="Open Sans"/>
        </w:rPr>
        <w:t xml:space="preserve"> There were five children in closed immigration detention facilities during the Commission’s 2019 inspections</w:t>
      </w:r>
      <w:r w:rsidR="76994461">
        <w:rPr>
          <w:rFonts w:cs="Open Sans"/>
        </w:rPr>
        <w:t>:</w:t>
      </w:r>
    </w:p>
    <w:p w:rsidR="008A05F3" w:rsidP="008852F9" w:rsidRDefault="008A05F3" w14:paraId="55E7DB8E" w14:textId="77777777">
      <w:pPr>
        <w:spacing w:before="0" w:after="0"/>
        <w:rPr>
          <w:rFonts w:cs="Open Sans"/>
        </w:rPr>
      </w:pPr>
    </w:p>
    <w:p w:rsidR="00720253" w:rsidP="00E86923" w:rsidRDefault="00720253" w14:paraId="27D3C5A4" w14:textId="3C52BDB6">
      <w:pPr>
        <w:pStyle w:val="ListParagraph"/>
        <w:numPr>
          <w:ilvl w:val="0"/>
          <w:numId w:val="44"/>
        </w:numPr>
        <w:spacing w:before="0"/>
        <w:rPr>
          <w:rFonts w:cs="Open Sans"/>
        </w:rPr>
      </w:pPr>
      <w:r>
        <w:rPr>
          <w:rFonts w:cs="Open Sans"/>
        </w:rPr>
        <w:t>t</w:t>
      </w:r>
      <w:r w:rsidR="007D46E6">
        <w:rPr>
          <w:rFonts w:cs="Open Sans"/>
        </w:rPr>
        <w:t xml:space="preserve">wo </w:t>
      </w:r>
      <w:r w:rsidR="000C3506">
        <w:rPr>
          <w:rFonts w:cs="Open Sans"/>
        </w:rPr>
        <w:t>young children</w:t>
      </w:r>
      <w:r w:rsidR="007D46E6">
        <w:rPr>
          <w:rFonts w:cs="Open Sans"/>
        </w:rPr>
        <w:t xml:space="preserve"> resided with their respective mothers </w:t>
      </w:r>
      <w:r>
        <w:rPr>
          <w:rFonts w:cs="Open Sans"/>
        </w:rPr>
        <w:t xml:space="preserve">at BRP (the mothers were interviewed by the </w:t>
      </w:r>
      <w:r w:rsidR="008852F9">
        <w:rPr>
          <w:rFonts w:cs="Open Sans"/>
        </w:rPr>
        <w:t xml:space="preserve">Commission </w:t>
      </w:r>
      <w:r>
        <w:rPr>
          <w:rFonts w:cs="Open Sans"/>
        </w:rPr>
        <w:t>during its inspection)</w:t>
      </w:r>
    </w:p>
    <w:p w:rsidR="00720253" w:rsidP="00EC1046" w:rsidRDefault="00720253" w14:paraId="767781FC" w14:textId="3B42256B">
      <w:pPr>
        <w:pStyle w:val="ListParagraph"/>
        <w:numPr>
          <w:ilvl w:val="0"/>
          <w:numId w:val="44"/>
        </w:numPr>
        <w:rPr>
          <w:rFonts w:cs="Open Sans"/>
        </w:rPr>
      </w:pPr>
      <w:r>
        <w:rPr>
          <w:rFonts w:cs="Open Sans"/>
        </w:rPr>
        <w:t>a</w:t>
      </w:r>
      <w:r w:rsidR="008852F9">
        <w:rPr>
          <w:rFonts w:cs="Open Sans"/>
        </w:rPr>
        <w:t>n unaccompanied teenager</w:t>
      </w:r>
      <w:r>
        <w:rPr>
          <w:rFonts w:cs="Open Sans"/>
        </w:rPr>
        <w:t xml:space="preserve"> was detained at</w:t>
      </w:r>
      <w:r w:rsidR="008852F9">
        <w:rPr>
          <w:rFonts w:cs="Open Sans"/>
        </w:rPr>
        <w:t xml:space="preserve"> MITA </w:t>
      </w:r>
      <w:r>
        <w:rPr>
          <w:rFonts w:cs="Open Sans"/>
        </w:rPr>
        <w:t>(the teenager was interviewed by the Commission)</w:t>
      </w:r>
    </w:p>
    <w:p w:rsidRPr="00EC1046" w:rsidR="007D46E6" w:rsidP="00EC1046" w:rsidRDefault="380753C0" w14:paraId="31D62A2C" w14:textId="3ECF65C1">
      <w:pPr>
        <w:pStyle w:val="ListParagraph"/>
        <w:numPr>
          <w:ilvl w:val="0"/>
          <w:numId w:val="44"/>
        </w:numPr>
        <w:rPr>
          <w:rFonts w:cs="Open Sans"/>
        </w:rPr>
      </w:pPr>
      <w:r>
        <w:rPr>
          <w:rFonts w:cs="Open Sans"/>
        </w:rPr>
        <w:t>t</w:t>
      </w:r>
      <w:r w:rsidR="722F1CFC">
        <w:rPr>
          <w:rFonts w:cs="Open Sans"/>
        </w:rPr>
        <w:t>wo children, aged two and four years old, were transferred to an immigration detention facility on Christmas Island with their parents from BRP shortly prior to the Commission’s inspection of MITA.</w:t>
      </w:r>
      <w:r w:rsidR="008852F9">
        <w:rPr>
          <w:rStyle w:val="EndnoteReference"/>
          <w:rFonts w:cs="Open Sans"/>
        </w:rPr>
        <w:endnoteReference w:id="49"/>
      </w:r>
    </w:p>
    <w:p w:rsidR="00C563B5" w:rsidP="00E86923" w:rsidRDefault="007D46E6" w14:paraId="656A39DD" w14:textId="77777777">
      <w:pPr>
        <w:spacing w:before="0" w:after="0"/>
        <w:rPr>
          <w:rFonts w:cs="Open Sans"/>
        </w:rPr>
      </w:pPr>
      <w:r>
        <w:rPr>
          <w:rFonts w:cs="Open Sans"/>
        </w:rPr>
        <w:t>For over 30 years, the Commission has expressed strong concern about the human rights impact of closed immigration detention on children.</w:t>
      </w:r>
      <w:r>
        <w:rPr>
          <w:rStyle w:val="EndnoteReference"/>
          <w:rFonts w:cs="Open Sans"/>
        </w:rPr>
        <w:endnoteReference w:id="50"/>
      </w:r>
      <w:r>
        <w:rPr>
          <w:rFonts w:cs="Open Sans"/>
        </w:rPr>
        <w:t xml:space="preserve"> The current number of children in detention is significantly lower than at some other times over the past three decades, and this is to be commended. </w:t>
      </w:r>
    </w:p>
    <w:p w:rsidR="00C563B5" w:rsidP="00E86923" w:rsidRDefault="00C563B5" w14:paraId="64B6AC44" w14:textId="77777777">
      <w:pPr>
        <w:spacing w:before="0" w:after="0"/>
        <w:rPr>
          <w:rFonts w:cs="Open Sans"/>
        </w:rPr>
      </w:pPr>
    </w:p>
    <w:p w:rsidR="00E86923" w:rsidP="00E86923" w:rsidRDefault="007D46E6" w14:paraId="01CE7613" w14:textId="373AC57A">
      <w:pPr>
        <w:spacing w:before="0" w:after="0"/>
        <w:rPr>
          <w:rFonts w:cs="Open Sans"/>
        </w:rPr>
      </w:pPr>
      <w:r>
        <w:rPr>
          <w:rFonts w:cs="Open Sans"/>
        </w:rPr>
        <w:t xml:space="preserve">However, as outlined in greater detail below, the Commission is deeply concerned about the respective situations of the </w:t>
      </w:r>
      <w:r w:rsidR="00373B16">
        <w:rPr>
          <w:rFonts w:cs="Open Sans"/>
        </w:rPr>
        <w:t xml:space="preserve">children who </w:t>
      </w:r>
      <w:r>
        <w:rPr>
          <w:rFonts w:cs="Open Sans"/>
        </w:rPr>
        <w:t xml:space="preserve">remain in immigration detention. </w:t>
      </w:r>
      <w:r w:rsidR="007400D4">
        <w:rPr>
          <w:rFonts w:cs="Open Sans"/>
        </w:rPr>
        <w:t>Since the Commission’s 2019 inspections</w:t>
      </w:r>
      <w:r w:rsidR="00094A6A">
        <w:rPr>
          <w:rFonts w:cs="Open Sans"/>
        </w:rPr>
        <w:t>,</w:t>
      </w:r>
      <w:r w:rsidR="007400D4">
        <w:rPr>
          <w:rFonts w:cs="Open Sans"/>
        </w:rPr>
        <w:t xml:space="preserve"> </w:t>
      </w:r>
      <w:r w:rsidR="001634B5">
        <w:rPr>
          <w:rFonts w:cs="Open Sans"/>
        </w:rPr>
        <w:t xml:space="preserve">one mother </w:t>
      </w:r>
      <w:r w:rsidR="00B6219D">
        <w:rPr>
          <w:rFonts w:cs="Open Sans"/>
        </w:rPr>
        <w:t xml:space="preserve">with a </w:t>
      </w:r>
      <w:r w:rsidR="001634B5">
        <w:rPr>
          <w:rFonts w:cs="Open Sans"/>
        </w:rPr>
        <w:t xml:space="preserve">young child at BRP </w:t>
      </w:r>
      <w:r w:rsidR="00B6219D">
        <w:rPr>
          <w:rFonts w:cs="Open Sans"/>
        </w:rPr>
        <w:t>was granted a bridging visa and</w:t>
      </w:r>
      <w:r w:rsidR="00C1740E">
        <w:rPr>
          <w:rFonts w:cs="Open Sans"/>
        </w:rPr>
        <w:t xml:space="preserve"> released from immigration detention to reside in the Australian community</w:t>
      </w:r>
      <w:r w:rsidR="00FC2A64">
        <w:rPr>
          <w:rFonts w:cs="Open Sans"/>
        </w:rPr>
        <w:t xml:space="preserve"> in August 2020</w:t>
      </w:r>
      <w:r w:rsidR="00C1740E">
        <w:rPr>
          <w:rFonts w:cs="Open Sans"/>
        </w:rPr>
        <w:t>.</w:t>
      </w:r>
      <w:r w:rsidR="009432D1">
        <w:rPr>
          <w:rStyle w:val="EndnoteReference"/>
          <w:rFonts w:cs="Open Sans"/>
        </w:rPr>
        <w:endnoteReference w:id="51"/>
      </w:r>
      <w:r w:rsidR="00C1740E">
        <w:rPr>
          <w:rFonts w:cs="Open Sans"/>
        </w:rPr>
        <w:t xml:space="preserve"> </w:t>
      </w:r>
      <w:r w:rsidR="00FC2A64">
        <w:rPr>
          <w:rFonts w:cs="Open Sans"/>
        </w:rPr>
        <w:t>The Commission</w:t>
      </w:r>
      <w:r w:rsidR="00350C6F">
        <w:rPr>
          <w:rFonts w:cs="Open Sans"/>
        </w:rPr>
        <w:t xml:space="preserve"> welcomes</w:t>
      </w:r>
      <w:r w:rsidR="00DF2AB8">
        <w:rPr>
          <w:rFonts w:cs="Open Sans"/>
        </w:rPr>
        <w:t xml:space="preserve"> t</w:t>
      </w:r>
      <w:r w:rsidR="00012AFC">
        <w:rPr>
          <w:rFonts w:cs="Open Sans"/>
        </w:rPr>
        <w:t>he Government’s decision</w:t>
      </w:r>
      <w:r w:rsidR="0080298B">
        <w:rPr>
          <w:rFonts w:cs="Open Sans"/>
        </w:rPr>
        <w:t xml:space="preserve"> to</w:t>
      </w:r>
      <w:r w:rsidR="0024278F">
        <w:rPr>
          <w:rFonts w:cs="Open Sans"/>
        </w:rPr>
        <w:t xml:space="preserve"> allow</w:t>
      </w:r>
      <w:r w:rsidR="00EC395E">
        <w:rPr>
          <w:rFonts w:cs="Open Sans"/>
        </w:rPr>
        <w:t xml:space="preserve"> this </w:t>
      </w:r>
      <w:r w:rsidR="00C94D5F">
        <w:rPr>
          <w:rFonts w:cs="Open Sans"/>
        </w:rPr>
        <w:t xml:space="preserve">mother and her </w:t>
      </w:r>
      <w:r w:rsidR="00EC395E">
        <w:rPr>
          <w:rFonts w:cs="Open Sans"/>
        </w:rPr>
        <w:t>young child to</w:t>
      </w:r>
      <w:r w:rsidR="007C104E">
        <w:rPr>
          <w:rFonts w:cs="Open Sans"/>
        </w:rPr>
        <w:t xml:space="preserve"> </w:t>
      </w:r>
      <w:r w:rsidR="009637F7">
        <w:rPr>
          <w:rFonts w:cs="Open Sans"/>
        </w:rPr>
        <w:t>reside together in the Australian community.</w:t>
      </w:r>
    </w:p>
    <w:p w:rsidRPr="00E03BAF" w:rsidR="008407E6" w:rsidP="00E86923" w:rsidRDefault="00AC5ADE" w14:paraId="5D9EFF9D" w14:textId="1E8C275A">
      <w:pPr>
        <w:pStyle w:val="Heading3"/>
      </w:pPr>
      <w:r w:rsidRPr="00E86923">
        <w:t xml:space="preserve"> </w:t>
      </w:r>
      <w:bookmarkStart w:name="_Toc57818902" w:id="76"/>
      <w:r w:rsidRPr="00E03BAF" w:rsidR="13FF9A5E">
        <w:t xml:space="preserve">Two </w:t>
      </w:r>
      <w:r w:rsidRPr="00E03BAF" w:rsidR="06D59CB9">
        <w:t xml:space="preserve">young children </w:t>
      </w:r>
      <w:r w:rsidRPr="00E03BAF" w:rsidR="13FF9A5E">
        <w:t>at BRP</w:t>
      </w:r>
      <w:bookmarkEnd w:id="76"/>
    </w:p>
    <w:p w:rsidR="00191C48" w:rsidP="007F67C7" w:rsidRDefault="1DE0D272" w14:paraId="3D8B062A" w14:textId="0C7450B9">
      <w:pPr>
        <w:spacing w:before="0" w:after="0"/>
        <w:rPr>
          <w:rFonts w:cs="Open Sans"/>
        </w:rPr>
      </w:pPr>
      <w:r w:rsidRPr="0F0BDEB5">
        <w:rPr>
          <w:rFonts w:cs="Open Sans"/>
        </w:rPr>
        <w:t xml:space="preserve">The two </w:t>
      </w:r>
      <w:r w:rsidRPr="0F0BDEB5" w:rsidR="06D59CB9">
        <w:rPr>
          <w:rFonts w:cs="Open Sans"/>
        </w:rPr>
        <w:t>young children</w:t>
      </w:r>
      <w:r w:rsidRPr="0F0BDEB5">
        <w:rPr>
          <w:rFonts w:cs="Open Sans"/>
        </w:rPr>
        <w:t xml:space="preserve">, both 18 months old, were in the low-security BRP adjacent to MITA, each in a self-contained unit with their respective mothers. </w:t>
      </w:r>
      <w:r>
        <w:t xml:space="preserve">The units at BRP are spacious, </w:t>
      </w:r>
      <w:proofErr w:type="gramStart"/>
      <w:r>
        <w:t>well-furnished</w:t>
      </w:r>
      <w:proofErr w:type="gramEnd"/>
      <w:r>
        <w:t xml:space="preserve"> and comfortable. Each unit contains a fully</w:t>
      </w:r>
      <w:r w:rsidR="00E03BAF">
        <w:t xml:space="preserve"> </w:t>
      </w:r>
      <w:r>
        <w:t xml:space="preserve">equipped kitchen, where people can cook their own meals. The units open onto a shared outdoor common area, containing seating, shaded areas, garden beds and children’s play equipment. The external fences are lower and less imposing than those typically used for immigration detention facilities. </w:t>
      </w:r>
    </w:p>
    <w:p w:rsidRPr="00A22E6C" w:rsidR="00F62CF2" w:rsidP="00A22E6C" w:rsidRDefault="00E64B81" w14:paraId="79634880" w14:textId="6BC2F451">
      <w:r w:rsidR="22CF377F">
        <w:drawing>
          <wp:inline wp14:editId="4F302380" wp14:anchorId="3123BCD7">
            <wp:extent cx="5759449" cy="3463290"/>
            <wp:effectExtent l="0" t="0" r="0" b="3810"/>
            <wp:docPr id="17" name="Picture 17" descr="Grey self-contained accommodation units next to a garden with a small park bench and footpath, with trees in the background." title=""/>
            <wp:cNvGraphicFramePr>
              <a:graphicFrameLocks noChangeAspect="1"/>
            </wp:cNvGraphicFramePr>
            <a:graphic>
              <a:graphicData uri="http://schemas.openxmlformats.org/drawingml/2006/picture">
                <pic:pic>
                  <pic:nvPicPr>
                    <pic:cNvPr id="0" name="Picture 17"/>
                    <pic:cNvPicPr/>
                  </pic:nvPicPr>
                  <pic:blipFill>
                    <a:blip r:embed="Rfaf10a3edef84d11">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63290"/>
                    </a:xfrm>
                    <a:prstGeom prst="rect">
                      <a:avLst/>
                    </a:prstGeom>
                  </pic:spPr>
                </pic:pic>
              </a:graphicData>
            </a:graphic>
          </wp:inline>
        </w:drawing>
      </w:r>
    </w:p>
    <w:p w:rsidRPr="005C016B" w:rsidR="00543638" w:rsidP="00543638" w:rsidRDefault="00543638" w14:paraId="7A458A57" w14:textId="7D2D2077">
      <w:pPr>
        <w:keepLines/>
        <w:rPr>
          <w:b/>
          <w:i/>
        </w:rPr>
      </w:pPr>
      <w:r w:rsidRPr="005C016B">
        <w:rPr>
          <w:b/>
          <w:i/>
        </w:rPr>
        <w:t xml:space="preserve">Accommodation units, BRP, MITA </w:t>
      </w:r>
    </w:p>
    <w:p w:rsidR="003326E0" w:rsidP="003326E0" w:rsidRDefault="7F38106D" w14:paraId="2A847D62" w14:textId="10912E70">
      <w:pPr>
        <w:spacing w:before="0" w:after="0"/>
        <w:rPr>
          <w:rFonts w:cs="Open Sans"/>
        </w:rPr>
      </w:pPr>
      <w:r w:rsidRPr="0F0BDEB5">
        <w:rPr>
          <w:rFonts w:cs="Open Sans"/>
        </w:rPr>
        <w:t xml:space="preserve">During interviews, the two mothers raised concerns about restrictions on learning and socialisation for their children in immigration detention. Both reported that they </w:t>
      </w:r>
      <w:r w:rsidRPr="0F0BDEB5" w:rsidR="2F3F63BE">
        <w:rPr>
          <w:rFonts w:cs="Open Sans"/>
        </w:rPr>
        <w:t>were permitted to</w:t>
      </w:r>
      <w:r w:rsidRPr="0F0BDEB5">
        <w:rPr>
          <w:rFonts w:cs="Open Sans"/>
        </w:rPr>
        <w:t xml:space="preserve"> take their children on a weekly excursion to a public library</w:t>
      </w:r>
      <w:r w:rsidRPr="0F0BDEB5" w:rsidR="0E2E9669">
        <w:rPr>
          <w:rFonts w:cs="Open Sans"/>
        </w:rPr>
        <w:t xml:space="preserve"> to participate in a </w:t>
      </w:r>
      <w:r w:rsidRPr="0F0BDEB5" w:rsidR="6CDB237B">
        <w:rPr>
          <w:rFonts w:cs="Open Sans"/>
        </w:rPr>
        <w:t>playgroup run by the local council</w:t>
      </w:r>
      <w:r w:rsidRPr="0F0BDEB5">
        <w:rPr>
          <w:rFonts w:cs="Open Sans"/>
        </w:rPr>
        <w:t xml:space="preserve">. They recognised that some officers exercised more discretion than </w:t>
      </w:r>
      <w:r w:rsidRPr="0F0BDEB5" w:rsidR="1ABE156B">
        <w:rPr>
          <w:rFonts w:cs="Open Sans"/>
        </w:rPr>
        <w:t>others but</w:t>
      </w:r>
      <w:r w:rsidRPr="0F0BDEB5" w:rsidR="5917929C">
        <w:rPr>
          <w:rFonts w:cs="Open Sans"/>
        </w:rPr>
        <w:t xml:space="preserve"> </w:t>
      </w:r>
      <w:r w:rsidRPr="0F0BDEB5">
        <w:rPr>
          <w:rFonts w:cs="Open Sans"/>
        </w:rPr>
        <w:t xml:space="preserve">expressed concern </w:t>
      </w:r>
      <w:r w:rsidRPr="0F0BDEB5" w:rsidR="2F3F63BE">
        <w:rPr>
          <w:rFonts w:cs="Open Sans"/>
        </w:rPr>
        <w:t xml:space="preserve">about </w:t>
      </w:r>
      <w:r w:rsidRPr="0F0BDEB5">
        <w:rPr>
          <w:rFonts w:cs="Open Sans"/>
        </w:rPr>
        <w:t xml:space="preserve">the close supervision </w:t>
      </w:r>
      <w:r w:rsidRPr="0F0BDEB5" w:rsidR="3CCD331E">
        <w:rPr>
          <w:rFonts w:cs="Open Sans"/>
        </w:rPr>
        <w:t xml:space="preserve">by </w:t>
      </w:r>
      <w:r w:rsidRPr="0F0BDEB5">
        <w:rPr>
          <w:rFonts w:cs="Open Sans"/>
        </w:rPr>
        <w:t xml:space="preserve">officers during these excursions. One </w:t>
      </w:r>
      <w:r w:rsidRPr="0F0BDEB5" w:rsidR="2F3F63BE">
        <w:rPr>
          <w:rFonts w:cs="Open Sans"/>
        </w:rPr>
        <w:t>mother</w:t>
      </w:r>
      <w:r w:rsidRPr="0F0BDEB5">
        <w:rPr>
          <w:rFonts w:cs="Open Sans"/>
        </w:rPr>
        <w:t xml:space="preserve"> said:</w:t>
      </w:r>
    </w:p>
    <w:p w:rsidR="003326E0" w:rsidP="003326E0" w:rsidRDefault="003326E0" w14:paraId="37CAEA80" w14:textId="77777777">
      <w:pPr>
        <w:spacing w:before="0" w:after="0"/>
        <w:rPr>
          <w:rFonts w:cs="Open Sans"/>
        </w:rPr>
      </w:pPr>
    </w:p>
    <w:p w:rsidRPr="002D0BF6" w:rsidR="003326E0" w:rsidP="003326E0" w:rsidRDefault="7F38106D" w14:paraId="7E92F86D" w14:textId="73808A3D">
      <w:pPr>
        <w:spacing w:before="0" w:after="0"/>
        <w:ind w:left="720"/>
        <w:rPr>
          <w:rFonts w:cs="Open Sans"/>
          <w:sz w:val="22"/>
          <w:szCs w:val="22"/>
        </w:rPr>
      </w:pPr>
      <w:r w:rsidRPr="0F0BDEB5">
        <w:rPr>
          <w:rFonts w:cs="Open Sans"/>
          <w:sz w:val="22"/>
          <w:szCs w:val="22"/>
        </w:rPr>
        <w:t>When they give us a trip to the library, [</w:t>
      </w:r>
      <w:r w:rsidRPr="0F0BDEB5" w:rsidR="2F3F63BE">
        <w:rPr>
          <w:rFonts w:cs="Open Sans"/>
          <w:sz w:val="22"/>
          <w:szCs w:val="22"/>
        </w:rPr>
        <w:t xml:space="preserve">my </w:t>
      </w:r>
      <w:r w:rsidRPr="0F0BDEB5">
        <w:rPr>
          <w:rFonts w:cs="Open Sans"/>
          <w:sz w:val="22"/>
          <w:szCs w:val="22"/>
        </w:rPr>
        <w:t xml:space="preserve">child] </w:t>
      </w:r>
      <w:proofErr w:type="gramStart"/>
      <w:r w:rsidRPr="0F0BDEB5">
        <w:rPr>
          <w:rFonts w:cs="Open Sans"/>
          <w:sz w:val="22"/>
          <w:szCs w:val="22"/>
        </w:rPr>
        <w:t>doesn’t</w:t>
      </w:r>
      <w:proofErr w:type="gramEnd"/>
      <w:r w:rsidRPr="0F0BDEB5">
        <w:rPr>
          <w:rFonts w:cs="Open Sans"/>
          <w:sz w:val="22"/>
          <w:szCs w:val="22"/>
        </w:rPr>
        <w:t xml:space="preserve"> like it. Three officers come with us and they stand close where they can see us. If my child starts to run, I chase her and then the officers chase me</w:t>
      </w:r>
      <w:r w:rsidRPr="0F0BDEB5" w:rsidR="047A4D2F">
        <w:rPr>
          <w:rFonts w:cs="Open Sans"/>
          <w:sz w:val="22"/>
          <w:szCs w:val="22"/>
        </w:rPr>
        <w:t xml:space="preserve"> </w:t>
      </w:r>
      <w:r w:rsidRPr="0F0BDEB5">
        <w:rPr>
          <w:rFonts w:cs="Open Sans"/>
          <w:sz w:val="22"/>
          <w:szCs w:val="22"/>
        </w:rPr>
        <w:t>…</w:t>
      </w:r>
      <w:r w:rsidRPr="0F0BDEB5" w:rsidR="5B227827">
        <w:rPr>
          <w:rFonts w:cs="Open Sans"/>
          <w:sz w:val="22"/>
          <w:szCs w:val="22"/>
        </w:rPr>
        <w:t xml:space="preserve"> </w:t>
      </w:r>
      <w:r w:rsidRPr="0F0BDEB5">
        <w:rPr>
          <w:rFonts w:cs="Open Sans"/>
          <w:sz w:val="22"/>
          <w:szCs w:val="22"/>
        </w:rPr>
        <w:t>I want to go somewhere that she can explore.</w:t>
      </w:r>
    </w:p>
    <w:p w:rsidR="003326E0" w:rsidP="003326E0" w:rsidRDefault="003326E0" w14:paraId="67517C2F" w14:textId="77777777">
      <w:pPr>
        <w:spacing w:before="0" w:after="0"/>
        <w:rPr>
          <w:rFonts w:cs="Open Sans"/>
        </w:rPr>
      </w:pPr>
    </w:p>
    <w:p w:rsidR="003326E0" w:rsidP="003326E0" w:rsidRDefault="003326E0" w14:paraId="3C160A64" w14:textId="77777777">
      <w:pPr>
        <w:spacing w:before="0" w:after="0"/>
        <w:rPr>
          <w:rFonts w:cs="Open Sans"/>
        </w:rPr>
      </w:pPr>
      <w:r>
        <w:rPr>
          <w:rFonts w:cs="Open Sans"/>
        </w:rPr>
        <w:t>One mother reported that her requests for additional excursions to the zoo or the aquarium had not been approved.</w:t>
      </w:r>
    </w:p>
    <w:p w:rsidR="003326E0" w:rsidP="003326E0" w:rsidRDefault="003326E0" w14:paraId="349966B6" w14:textId="77777777">
      <w:pPr>
        <w:spacing w:before="0" w:after="0"/>
        <w:rPr>
          <w:rFonts w:cs="Open Sans"/>
        </w:rPr>
      </w:pPr>
    </w:p>
    <w:p w:rsidR="00B946C6" w:rsidP="003326E0" w:rsidRDefault="00A4750C" w14:paraId="52F6BEC4" w14:textId="01F01001">
      <w:pPr>
        <w:spacing w:before="0" w:after="0"/>
        <w:rPr>
          <w:rFonts w:cs="Open Sans"/>
        </w:rPr>
      </w:pPr>
      <w:r w:rsidR="4826E85C">
        <w:drawing>
          <wp:inline wp14:editId="409C9151" wp14:anchorId="71A2B4C7">
            <wp:extent cx="5759449" cy="3455670"/>
            <wp:effectExtent l="0" t="0" r="0" b="0"/>
            <wp:docPr id="44" name="Picture 44" descr="A children's playground and garden area in between pathways on either side and self-contained accommodation units, with trees in the background. " title=""/>
            <wp:cNvGraphicFramePr>
              <a:graphicFrameLocks noChangeAspect="1"/>
            </wp:cNvGraphicFramePr>
            <a:graphic>
              <a:graphicData uri="http://schemas.openxmlformats.org/drawingml/2006/picture">
                <pic:pic>
                  <pic:nvPicPr>
                    <pic:cNvPr id="0" name="Picture 44"/>
                    <pic:cNvPicPr/>
                  </pic:nvPicPr>
                  <pic:blipFill>
                    <a:blip r:embed="R8bcf7d4708444dfa">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FE4B6E" w:rsidR="00B946C6" w:rsidP="003326E0" w:rsidRDefault="00B946C6" w14:paraId="4DA2DD41" w14:textId="77777777">
      <w:pPr>
        <w:spacing w:before="0" w:after="0"/>
        <w:rPr>
          <w:rFonts w:cs="Open Sans"/>
          <w:sz w:val="20"/>
          <w:szCs w:val="20"/>
        </w:rPr>
      </w:pPr>
    </w:p>
    <w:p w:rsidRPr="00162810" w:rsidR="00B946C6" w:rsidP="003326E0" w:rsidRDefault="00693946" w14:paraId="628ECAC2" w14:textId="65DFEF3C">
      <w:pPr>
        <w:spacing w:before="0" w:after="0"/>
        <w:rPr>
          <w:rFonts w:cs="Open Sans"/>
          <w:b/>
          <w:i/>
        </w:rPr>
      </w:pPr>
      <w:r w:rsidRPr="00162810">
        <w:rPr>
          <w:rFonts w:cs="Open Sans"/>
          <w:b/>
          <w:i/>
        </w:rPr>
        <w:t>Outdoor area and children’s playground</w:t>
      </w:r>
      <w:r w:rsidRPr="00162810" w:rsidR="006F5AD8">
        <w:rPr>
          <w:rFonts w:cs="Open Sans"/>
          <w:b/>
          <w:i/>
        </w:rPr>
        <w:t>, BRP, MITA</w:t>
      </w:r>
    </w:p>
    <w:p w:rsidR="008371B2" w:rsidP="003326E0" w:rsidRDefault="008371B2" w14:paraId="3A295698" w14:textId="77777777">
      <w:pPr>
        <w:spacing w:before="0" w:after="0"/>
        <w:rPr>
          <w:rFonts w:cs="Open Sans"/>
        </w:rPr>
      </w:pPr>
    </w:p>
    <w:p w:rsidR="003326E0" w:rsidP="003326E0" w:rsidRDefault="7F38106D" w14:paraId="520A2D32" w14:textId="2CAF4AAB">
      <w:pPr>
        <w:spacing w:before="0" w:after="0"/>
        <w:rPr>
          <w:rFonts w:cs="Open Sans"/>
        </w:rPr>
      </w:pPr>
      <w:r w:rsidRPr="0F0BDEB5">
        <w:rPr>
          <w:rFonts w:cs="Open Sans"/>
        </w:rPr>
        <w:t xml:space="preserve">While family members are able </w:t>
      </w:r>
      <w:r w:rsidRPr="0F0BDEB5" w:rsidR="12A4A49C">
        <w:rPr>
          <w:rFonts w:cs="Open Sans"/>
        </w:rPr>
        <w:t xml:space="preserve">to </w:t>
      </w:r>
      <w:r w:rsidRPr="0F0BDEB5">
        <w:rPr>
          <w:rFonts w:cs="Open Sans"/>
        </w:rPr>
        <w:t>visit children in immigration detention, there were restrictions on infants at BRP spend</w:t>
      </w:r>
      <w:r w:rsidRPr="0F0BDEB5" w:rsidR="30A6ED7E">
        <w:rPr>
          <w:rFonts w:cs="Open Sans"/>
        </w:rPr>
        <w:t>ing</w:t>
      </w:r>
      <w:r w:rsidRPr="0F0BDEB5">
        <w:rPr>
          <w:rFonts w:cs="Open Sans"/>
        </w:rPr>
        <w:t xml:space="preserve"> time with both of their parents. For example, one mother said:</w:t>
      </w:r>
    </w:p>
    <w:p w:rsidR="003326E0" w:rsidP="003326E0" w:rsidRDefault="003326E0" w14:paraId="6B74B1D3" w14:textId="77777777">
      <w:pPr>
        <w:spacing w:before="0" w:after="0"/>
        <w:rPr>
          <w:rFonts w:cs="Open Sans"/>
        </w:rPr>
      </w:pPr>
    </w:p>
    <w:p w:rsidRPr="002D71A0" w:rsidR="003326E0" w:rsidP="003326E0" w:rsidRDefault="003326E0" w14:paraId="76D6E39C" w14:textId="77777777">
      <w:pPr>
        <w:spacing w:before="0" w:after="0"/>
        <w:ind w:left="720"/>
        <w:rPr>
          <w:rFonts w:cs="Open Sans"/>
          <w:sz w:val="22"/>
          <w:szCs w:val="22"/>
        </w:rPr>
      </w:pPr>
      <w:r w:rsidRPr="002D71A0">
        <w:rPr>
          <w:rFonts w:cs="Open Sans"/>
          <w:sz w:val="22"/>
          <w:szCs w:val="22"/>
        </w:rPr>
        <w:t xml:space="preserve">Visits with my husband can be a few hours. When he wants to give our daughter gifts, they have to go through property and security. He brought a baby book, but it had pop-up pages and it was not allowed, I </w:t>
      </w:r>
      <w:proofErr w:type="gramStart"/>
      <w:r w:rsidRPr="002D71A0">
        <w:rPr>
          <w:rFonts w:cs="Open Sans"/>
          <w:sz w:val="22"/>
          <w:szCs w:val="22"/>
        </w:rPr>
        <w:t>don’t</w:t>
      </w:r>
      <w:proofErr w:type="gramEnd"/>
      <w:r w:rsidRPr="002D71A0">
        <w:rPr>
          <w:rFonts w:cs="Open Sans"/>
          <w:sz w:val="22"/>
          <w:szCs w:val="22"/>
        </w:rPr>
        <w:t xml:space="preserve"> know why. My husband can play with our daughter, but he is not allowed to hug or kiss me. I am not allowed to bring a cooked meal to the visitor centre, they make me throw it out before I meet him. </w:t>
      </w:r>
    </w:p>
    <w:p w:rsidR="003326E0" w:rsidP="003326E0" w:rsidRDefault="003326E0" w14:paraId="2CE6D088" w14:textId="77777777">
      <w:pPr>
        <w:spacing w:before="0" w:after="0"/>
        <w:rPr>
          <w:rFonts w:cs="Open Sans"/>
        </w:rPr>
      </w:pPr>
    </w:p>
    <w:p w:rsidR="003326E0" w:rsidP="003326E0" w:rsidRDefault="7F38106D" w14:paraId="2DDACACC" w14:textId="5BD03CA4">
      <w:pPr>
        <w:spacing w:before="0" w:after="0"/>
        <w:rPr>
          <w:rFonts w:cs="Open Sans"/>
        </w:rPr>
      </w:pPr>
      <w:r w:rsidRPr="0F0BDEB5">
        <w:rPr>
          <w:rFonts w:cs="Open Sans"/>
        </w:rPr>
        <w:t>Both mothers said that they would like their children’s fathers to be able to visit them in their units at BRP, instead of at the visitors’ centre at MITA. They said this would allow them to spend time as a family in a more private setting and engage in more normal activities together such as making a home cooked meal and playing with their child in a more residential environment.</w:t>
      </w:r>
    </w:p>
    <w:p w:rsidR="003326E0" w:rsidP="003326E0" w:rsidRDefault="003326E0" w14:paraId="3DA2C256" w14:textId="77777777">
      <w:pPr>
        <w:spacing w:before="0" w:after="0"/>
        <w:rPr>
          <w:rFonts w:cs="Open Sans"/>
        </w:rPr>
      </w:pPr>
    </w:p>
    <w:p w:rsidR="00713908" w:rsidP="003326E0" w:rsidRDefault="47FD2356" w14:paraId="7D1F874A" w14:textId="2534E837">
      <w:pPr>
        <w:spacing w:before="0" w:after="0"/>
        <w:rPr>
          <w:rFonts w:cs="Open Sans"/>
        </w:rPr>
      </w:pPr>
      <w:r>
        <w:rPr>
          <w:rFonts w:cs="Open Sans"/>
        </w:rPr>
        <w:t>Early childhood experiences for children under five years old lay the developmental foundations for learning, health and behaviour</w:t>
      </w:r>
      <w:r w:rsidR="67659E84">
        <w:rPr>
          <w:rFonts w:cs="Open Sans"/>
        </w:rPr>
        <w:t xml:space="preserve"> throughout life.</w:t>
      </w:r>
      <w:r w:rsidR="00D7164C">
        <w:rPr>
          <w:rStyle w:val="EndnoteReference"/>
          <w:rFonts w:cs="Open Sans"/>
        </w:rPr>
        <w:endnoteReference w:id="52"/>
      </w:r>
      <w:r w:rsidR="67659E84">
        <w:rPr>
          <w:rFonts w:cs="Open Sans"/>
        </w:rPr>
        <w:t xml:space="preserve"> </w:t>
      </w:r>
      <w:r w:rsidRPr="00B83C1F" w:rsidR="7F38106D">
        <w:rPr>
          <w:rFonts w:cs="Open Sans"/>
        </w:rPr>
        <w:t>The Commission observed that</w:t>
      </w:r>
      <w:r w:rsidRPr="00B83C1F" w:rsidR="67709DDE">
        <w:rPr>
          <w:rFonts w:cs="Open Sans"/>
        </w:rPr>
        <w:t>,</w:t>
      </w:r>
      <w:r w:rsidRPr="00B83C1F" w:rsidR="7F38106D">
        <w:rPr>
          <w:rFonts w:cs="Open Sans"/>
        </w:rPr>
        <w:t xml:space="preserve"> despite efforts made by facility staff, the nature of immigration detention makes it difficult (if not impossible) to cater to the specific needs of children and families, including opportunities for children to learn and socialise with peers and have an appropriate family-based environment.</w:t>
      </w:r>
      <w:r w:rsidR="0ED749B8">
        <w:rPr>
          <w:rFonts w:cs="Open Sans"/>
        </w:rPr>
        <w:t xml:space="preserve"> </w:t>
      </w:r>
      <w:r w:rsidR="6361CC67">
        <w:rPr>
          <w:rFonts w:cs="Open Sans"/>
        </w:rPr>
        <w:t>The developmental needs of young children</w:t>
      </w:r>
      <w:r w:rsidR="2D77D321">
        <w:rPr>
          <w:rFonts w:cs="Open Sans"/>
        </w:rPr>
        <w:t xml:space="preserve"> cannot be met in closed immigration detention</w:t>
      </w:r>
      <w:r w:rsidR="5D28CB53">
        <w:rPr>
          <w:rFonts w:cs="Open Sans"/>
        </w:rPr>
        <w:t xml:space="preserve">, and furthermore the adverse, </w:t>
      </w:r>
      <w:r w:rsidR="5982D320">
        <w:rPr>
          <w:rFonts w:cs="Open Sans"/>
        </w:rPr>
        <w:t>long</w:t>
      </w:r>
      <w:r w:rsidR="2DB623E3">
        <w:rPr>
          <w:rFonts w:cs="Open Sans"/>
        </w:rPr>
        <w:t>-</w:t>
      </w:r>
      <w:r w:rsidR="5982D320">
        <w:rPr>
          <w:rFonts w:cs="Open Sans"/>
        </w:rPr>
        <w:t>term</w:t>
      </w:r>
      <w:r w:rsidR="5D28CB53">
        <w:rPr>
          <w:rFonts w:cs="Open Sans"/>
        </w:rPr>
        <w:t xml:space="preserve"> impacts of childhood detention are well establishe</w:t>
      </w:r>
      <w:r w:rsidR="5982D320">
        <w:rPr>
          <w:rFonts w:cs="Open Sans"/>
        </w:rPr>
        <w:t>d.</w:t>
      </w:r>
      <w:r w:rsidR="00611B85">
        <w:rPr>
          <w:rStyle w:val="EndnoteReference"/>
          <w:rFonts w:cs="Open Sans"/>
        </w:rPr>
        <w:endnoteReference w:id="53"/>
      </w:r>
    </w:p>
    <w:p w:rsidRPr="00162810" w:rsidR="00390166" w:rsidP="00713908" w:rsidRDefault="00713908" w14:paraId="5A66B17A" w14:textId="712E82E3">
      <w:pPr>
        <w:pStyle w:val="Heading3"/>
      </w:pPr>
      <w:bookmarkStart w:name="_Toc57818903" w:id="77"/>
      <w:r w:rsidRPr="00162810">
        <w:t xml:space="preserve">Definition of </w:t>
      </w:r>
      <w:r w:rsidRPr="00162810" w:rsidR="005C2502">
        <w:t>child detention</w:t>
      </w:r>
      <w:bookmarkEnd w:id="77"/>
    </w:p>
    <w:p w:rsidR="0000736A" w:rsidP="0000736A" w:rsidRDefault="0000736A" w14:paraId="019AB3D9" w14:textId="03076810">
      <w:pPr>
        <w:spacing w:before="0" w:after="0"/>
        <w:rPr>
          <w:rFonts w:cs="Open Sans"/>
        </w:rPr>
      </w:pPr>
      <w:r>
        <w:rPr>
          <w:rFonts w:cs="Open Sans"/>
        </w:rPr>
        <w:t xml:space="preserve">As outlined above, there were five children in closed immigration detention at the time of the Commission’s inspections. </w:t>
      </w:r>
      <w:r w:rsidR="008C399D">
        <w:rPr>
          <w:rFonts w:cs="Open Sans"/>
        </w:rPr>
        <w:t>However, t</w:t>
      </w:r>
      <w:r>
        <w:rPr>
          <w:rFonts w:cs="Open Sans"/>
        </w:rPr>
        <w:t>his figure was not reflected in the then-current publicly available Home Affairs statistics, which indicated that there were fewer than five children in closed detention at the time.</w:t>
      </w:r>
    </w:p>
    <w:p w:rsidR="0000736A" w:rsidP="0000736A" w:rsidRDefault="0000736A" w14:paraId="26F22E27" w14:textId="77777777">
      <w:pPr>
        <w:spacing w:before="0" w:after="0"/>
        <w:rPr>
          <w:rFonts w:cs="Open Sans"/>
        </w:rPr>
      </w:pPr>
    </w:p>
    <w:p w:rsidR="0000736A" w:rsidP="0000736A" w:rsidRDefault="0000736A" w14:paraId="64B9E770" w14:textId="391BADF6">
      <w:pPr>
        <w:spacing w:before="0" w:after="0"/>
        <w:rPr>
          <w:rStyle w:val="normaltextrun"/>
          <w:rFonts w:cs="Open Sans"/>
          <w:color w:val="000000"/>
          <w:shd w:val="clear" w:color="auto" w:fill="FFFFFF"/>
        </w:rPr>
      </w:pPr>
      <w:r>
        <w:rPr>
          <w:rFonts w:cs="Open Sans"/>
        </w:rPr>
        <w:t>During inspections, the Commission sought clarification from facility staff in relation to the discrepancy. Facility staff advised that two of the five children living in closed detention facilities were legally allowed to live in the community, and so were not considered by the Department to be ‘detained’. These two children were living in detention facilities with their mothers, who were detained under the Migration Act. For that reason, they were not included in the relevant statistics.</w:t>
      </w:r>
      <w:r>
        <w:rPr>
          <w:rStyle w:val="normaltextrun"/>
          <w:rFonts w:cs="Open Sans"/>
          <w:color w:val="000000"/>
          <w:shd w:val="clear" w:color="auto" w:fill="FFFFFF"/>
        </w:rPr>
        <w:t xml:space="preserve"> Facility staff indicated that the Department refers to children in this position as ‘guests’ in immigration detention. </w:t>
      </w:r>
    </w:p>
    <w:p w:rsidR="0000736A" w:rsidP="0000736A" w:rsidRDefault="0000736A" w14:paraId="0E4A9DF4" w14:textId="77777777">
      <w:pPr>
        <w:rPr>
          <w:rFonts w:eastAsia="Open Sans" w:cs="Open Sans"/>
        </w:rPr>
      </w:pPr>
      <w:r>
        <w:rPr>
          <w:rFonts w:eastAsia="Open Sans" w:cs="Open Sans"/>
        </w:rPr>
        <w:t>The legal status of one of the children was confirmed by one mother, who explained that she was asked to sign paperwork in order to provide consent for her child to remain with her in immigration detention. She said:</w:t>
      </w:r>
    </w:p>
    <w:p w:rsidRPr="00B7454E" w:rsidR="0000736A" w:rsidP="0000736A" w:rsidRDefault="0000736A" w14:paraId="5F9A42A0" w14:textId="13804FF9">
      <w:pPr>
        <w:ind w:left="720"/>
        <w:rPr>
          <w:rFonts w:eastAsia="Open Sans" w:cs="Open Sans"/>
          <w:sz w:val="22"/>
          <w:szCs w:val="22"/>
        </w:rPr>
      </w:pPr>
      <w:r w:rsidRPr="00B7454E">
        <w:rPr>
          <w:rFonts w:eastAsia="Open Sans" w:cs="Open Sans"/>
          <w:sz w:val="22"/>
          <w:szCs w:val="22"/>
        </w:rPr>
        <w:t>They were going to take her away. Now they say that I requested for [</w:t>
      </w:r>
      <w:r w:rsidR="007642F4">
        <w:rPr>
          <w:rFonts w:eastAsia="Open Sans" w:cs="Open Sans"/>
          <w:sz w:val="22"/>
          <w:szCs w:val="22"/>
        </w:rPr>
        <w:t xml:space="preserve">my </w:t>
      </w:r>
      <w:r w:rsidRPr="00B7454E">
        <w:rPr>
          <w:rFonts w:eastAsia="Open Sans" w:cs="Open Sans"/>
          <w:sz w:val="22"/>
          <w:szCs w:val="22"/>
        </w:rPr>
        <w:t>child] to live in detention. She is a ‘guest</w:t>
      </w:r>
      <w:proofErr w:type="gramStart"/>
      <w:r w:rsidRPr="00B7454E">
        <w:rPr>
          <w:rFonts w:eastAsia="Open Sans" w:cs="Open Sans"/>
          <w:sz w:val="22"/>
          <w:szCs w:val="22"/>
        </w:rPr>
        <w:t>’</w:t>
      </w:r>
      <w:proofErr w:type="gramEnd"/>
      <w:r w:rsidRPr="00B7454E">
        <w:rPr>
          <w:rFonts w:eastAsia="Open Sans" w:cs="Open Sans"/>
          <w:sz w:val="22"/>
          <w:szCs w:val="22"/>
        </w:rPr>
        <w:t xml:space="preserve"> but she is locked in. I am breastfeeding. She goes out for some days with her </w:t>
      </w:r>
      <w:r w:rsidRPr="00B7454E" w:rsidR="00B7454E">
        <w:rPr>
          <w:rFonts w:eastAsia="Open Sans" w:cs="Open Sans"/>
          <w:sz w:val="22"/>
          <w:szCs w:val="22"/>
        </w:rPr>
        <w:t>father,</w:t>
      </w:r>
      <w:r w:rsidRPr="00B7454E">
        <w:rPr>
          <w:rFonts w:eastAsia="Open Sans" w:cs="Open Sans"/>
          <w:sz w:val="22"/>
          <w:szCs w:val="22"/>
        </w:rPr>
        <w:t xml:space="preserve"> but it is unsettling for her.</w:t>
      </w:r>
    </w:p>
    <w:p w:rsidR="0000736A" w:rsidP="00B7454E" w:rsidRDefault="0046158A" w14:paraId="3BFADBAD" w14:textId="1F3C088C">
      <w:pPr>
        <w:spacing w:before="0" w:after="0"/>
        <w:rPr>
          <w:rStyle w:val="normaltextrun"/>
          <w:rFonts w:cs="Open Sans"/>
          <w:color w:val="000000"/>
          <w:shd w:val="clear" w:color="auto" w:fill="FFFFFF"/>
        </w:rPr>
      </w:pPr>
      <w:r>
        <w:rPr>
          <w:rFonts w:eastAsia="Open Sans" w:cs="Open Sans"/>
        </w:rPr>
        <w:t>Both mothers</w:t>
      </w:r>
      <w:r w:rsidR="0000736A">
        <w:rPr>
          <w:rFonts w:eastAsia="Open Sans" w:cs="Open Sans"/>
        </w:rPr>
        <w:t xml:space="preserve"> reported that </w:t>
      </w:r>
      <w:r>
        <w:rPr>
          <w:rFonts w:eastAsia="Open Sans" w:cs="Open Sans"/>
        </w:rPr>
        <w:t xml:space="preserve">they </w:t>
      </w:r>
      <w:r w:rsidR="009C2355">
        <w:rPr>
          <w:rFonts w:eastAsia="Open Sans" w:cs="Open Sans"/>
        </w:rPr>
        <w:t xml:space="preserve">are </w:t>
      </w:r>
      <w:r w:rsidR="0000736A">
        <w:rPr>
          <w:rFonts w:eastAsia="Open Sans" w:cs="Open Sans"/>
        </w:rPr>
        <w:t xml:space="preserve">the primary </w:t>
      </w:r>
      <w:r w:rsidR="00900B8E">
        <w:rPr>
          <w:rFonts w:eastAsia="Open Sans" w:cs="Open Sans"/>
        </w:rPr>
        <w:t>caregiver</w:t>
      </w:r>
      <w:r w:rsidR="009C2355">
        <w:rPr>
          <w:rFonts w:eastAsia="Open Sans" w:cs="Open Sans"/>
        </w:rPr>
        <w:t>s</w:t>
      </w:r>
      <w:r w:rsidR="0000736A">
        <w:rPr>
          <w:rFonts w:eastAsia="Open Sans" w:cs="Open Sans"/>
        </w:rPr>
        <w:t xml:space="preserve"> for their </w:t>
      </w:r>
      <w:r w:rsidR="007642F4">
        <w:rPr>
          <w:rFonts w:eastAsia="Open Sans" w:cs="Open Sans"/>
        </w:rPr>
        <w:t xml:space="preserve">respective </w:t>
      </w:r>
      <w:r w:rsidR="0000736A">
        <w:rPr>
          <w:rFonts w:eastAsia="Open Sans" w:cs="Open Sans"/>
        </w:rPr>
        <w:t xml:space="preserve">children, and that the fathers are not in a position to provide the full-time care that their young children require in the community. </w:t>
      </w:r>
      <w:r w:rsidR="00B7454E">
        <w:rPr>
          <w:rFonts w:cs="Open Sans"/>
        </w:rPr>
        <w:t xml:space="preserve">One </w:t>
      </w:r>
      <w:r w:rsidR="004D263B">
        <w:rPr>
          <w:rFonts w:cs="Open Sans"/>
        </w:rPr>
        <w:t xml:space="preserve">infant </w:t>
      </w:r>
      <w:r w:rsidR="00B7454E">
        <w:rPr>
          <w:rFonts w:cs="Open Sans"/>
        </w:rPr>
        <w:t>had been residing with their mother in immigration detention for eight months and the other since birth.</w:t>
      </w:r>
      <w:r w:rsidR="00263220">
        <w:rPr>
          <w:rFonts w:cs="Open Sans"/>
        </w:rPr>
        <w:t xml:space="preserve"> </w:t>
      </w:r>
    </w:p>
    <w:p w:rsidR="0000736A" w:rsidP="0000736A" w:rsidRDefault="37D3C524" w14:paraId="6A6E50CC" w14:textId="58213254">
      <w:pPr>
        <w:rPr>
          <w:rStyle w:val="normaltextrun"/>
          <w:rFonts w:cs="Open Sans"/>
          <w:color w:val="000000"/>
          <w:shd w:val="clear" w:color="auto" w:fill="FFFFFF"/>
        </w:rPr>
      </w:pPr>
      <w:r>
        <w:rPr>
          <w:rStyle w:val="normaltextrun"/>
          <w:rFonts w:cs="Open Sans"/>
          <w:color w:val="000000"/>
          <w:shd w:val="clear" w:color="auto" w:fill="FFFFFF"/>
        </w:rPr>
        <w:t>The UN Working Group on Arbitrary Detention (the UN WGAD) has considered the circumstances of one of these children.</w:t>
      </w:r>
      <w:r w:rsidR="0000736A">
        <w:rPr>
          <w:rStyle w:val="EndnoteReference"/>
          <w:rFonts w:cs="Open Sans"/>
          <w:color w:val="000000"/>
          <w:shd w:val="clear" w:color="auto" w:fill="FFFFFF"/>
        </w:rPr>
        <w:endnoteReference w:id="54"/>
      </w:r>
      <w:r>
        <w:rPr>
          <w:rStyle w:val="normaltextrun"/>
          <w:rFonts w:cs="Open Sans"/>
          <w:color w:val="000000"/>
          <w:shd w:val="clear" w:color="auto" w:fill="FFFFFF"/>
        </w:rPr>
        <w:t xml:space="preserve"> Given this child has the visa status of her father, who resides in the community, the Government consider</w:t>
      </w:r>
      <w:r w:rsidR="61148D68">
        <w:rPr>
          <w:rStyle w:val="normaltextrun"/>
          <w:rFonts w:cs="Open Sans"/>
          <w:color w:val="000000"/>
          <w:shd w:val="clear" w:color="auto" w:fill="FFFFFF"/>
        </w:rPr>
        <w:t xml:space="preserve">s </w:t>
      </w:r>
      <w:r>
        <w:rPr>
          <w:rStyle w:val="normaltextrun"/>
          <w:rFonts w:cs="Open Sans"/>
          <w:color w:val="000000"/>
          <w:shd w:val="clear" w:color="auto" w:fill="FFFFFF"/>
        </w:rPr>
        <w:t xml:space="preserve">that she is residing in detention due to a decision made by her parents, which may be withdrawn at any time, rather than </w:t>
      </w:r>
      <w:r w:rsidR="669763C6">
        <w:rPr>
          <w:rStyle w:val="normaltextrun"/>
          <w:rFonts w:cs="Open Sans"/>
          <w:color w:val="000000"/>
          <w:shd w:val="clear" w:color="auto" w:fill="FFFFFF"/>
        </w:rPr>
        <w:t xml:space="preserve">being detained by </w:t>
      </w:r>
      <w:r>
        <w:rPr>
          <w:rStyle w:val="normaltextrun"/>
          <w:rFonts w:cs="Open Sans"/>
          <w:color w:val="000000"/>
          <w:shd w:val="clear" w:color="auto" w:fill="FFFFFF"/>
        </w:rPr>
        <w:t>the Government. However, the opinion of the UN WGAD is that the situation of this child qualifies as detention.</w:t>
      </w:r>
      <w:r w:rsidR="0000736A">
        <w:rPr>
          <w:rStyle w:val="EndnoteReference"/>
          <w:rFonts w:cs="Open Sans"/>
          <w:color w:val="000000"/>
          <w:shd w:val="clear" w:color="auto" w:fill="FFFFFF"/>
        </w:rPr>
        <w:endnoteReference w:id="55"/>
      </w:r>
      <w:r>
        <w:rPr>
          <w:rStyle w:val="normaltextrun"/>
          <w:rFonts w:cs="Open Sans"/>
          <w:color w:val="000000"/>
          <w:shd w:val="clear" w:color="auto" w:fill="FFFFFF"/>
        </w:rPr>
        <w:t xml:space="preserve"> </w:t>
      </w:r>
    </w:p>
    <w:p w:rsidR="000C1F68" w:rsidP="0000736A" w:rsidRDefault="0000736A" w14:paraId="09AA4A95" w14:textId="5934408E">
      <w:pPr>
        <w:rPr>
          <w:rFonts w:eastAsia="Open Sans" w:cs="Open Sans"/>
        </w:rPr>
      </w:pPr>
      <w:r>
        <w:rPr>
          <w:rStyle w:val="normaltextrun"/>
          <w:rFonts w:cs="Open Sans"/>
          <w:color w:val="000000"/>
          <w:shd w:val="clear" w:color="auto" w:fill="FFFFFF"/>
        </w:rPr>
        <w:t>The Commission agrees with the assessment of the UN WGAD.</w:t>
      </w:r>
      <w:r w:rsidRPr="00A87B67">
        <w:rPr>
          <w:rFonts w:eastAsia="Open Sans" w:cs="Open Sans"/>
        </w:rPr>
        <w:t xml:space="preserve"> </w:t>
      </w:r>
      <w:r>
        <w:rPr>
          <w:rFonts w:eastAsia="Open Sans" w:cs="Open Sans"/>
        </w:rPr>
        <w:t xml:space="preserve">Australian law does not require </w:t>
      </w:r>
      <w:r w:rsidRPr="00FC211B">
        <w:rPr>
          <w:rFonts w:eastAsia="Open Sans" w:cs="Open Sans"/>
        </w:rPr>
        <w:t xml:space="preserve">these infants </w:t>
      </w:r>
      <w:r>
        <w:rPr>
          <w:rFonts w:eastAsia="Open Sans" w:cs="Open Sans"/>
        </w:rPr>
        <w:t>to</w:t>
      </w:r>
      <w:r w:rsidRPr="00FC211B">
        <w:rPr>
          <w:rFonts w:eastAsia="Open Sans" w:cs="Open Sans"/>
        </w:rPr>
        <w:t xml:space="preserve"> be detained; however,</w:t>
      </w:r>
      <w:r>
        <w:rPr>
          <w:rFonts w:eastAsia="Open Sans" w:cs="Open Sans"/>
        </w:rPr>
        <w:t xml:space="preserve"> </w:t>
      </w:r>
      <w:r w:rsidRPr="00FC211B">
        <w:rPr>
          <w:rFonts w:eastAsia="Open Sans" w:cs="Open Sans"/>
        </w:rPr>
        <w:t>if th</w:t>
      </w:r>
      <w:r>
        <w:rPr>
          <w:rFonts w:eastAsia="Open Sans" w:cs="Open Sans"/>
        </w:rPr>
        <w:t xml:space="preserve">ey </w:t>
      </w:r>
      <w:r w:rsidRPr="00FC211B">
        <w:rPr>
          <w:rFonts w:eastAsia="Open Sans" w:cs="Open Sans"/>
        </w:rPr>
        <w:t>are to remain with their respective mothers</w:t>
      </w:r>
      <w:r w:rsidR="004E122A">
        <w:rPr>
          <w:rFonts w:eastAsia="Open Sans" w:cs="Open Sans"/>
        </w:rPr>
        <w:t xml:space="preserve">, who are the primary caregivers </w:t>
      </w:r>
      <w:r w:rsidR="008372C1">
        <w:rPr>
          <w:rFonts w:eastAsia="Open Sans" w:cs="Open Sans"/>
        </w:rPr>
        <w:t xml:space="preserve">and </w:t>
      </w:r>
      <w:r w:rsidRPr="00FC211B">
        <w:rPr>
          <w:rFonts w:eastAsia="Open Sans" w:cs="Open Sans"/>
        </w:rPr>
        <w:t>who are both in immigration detention</w:t>
      </w:r>
      <w:r>
        <w:rPr>
          <w:rFonts w:eastAsia="Open Sans" w:cs="Open Sans"/>
        </w:rPr>
        <w:t>, t</w:t>
      </w:r>
      <w:r w:rsidRPr="00FC211B">
        <w:rPr>
          <w:rFonts w:eastAsia="Open Sans" w:cs="Open Sans"/>
        </w:rPr>
        <w:t xml:space="preserve">he Government has </w:t>
      </w:r>
      <w:r>
        <w:rPr>
          <w:rFonts w:eastAsia="Open Sans" w:cs="Open Sans"/>
        </w:rPr>
        <w:t xml:space="preserve">effectively </w:t>
      </w:r>
      <w:r w:rsidRPr="00FC211B">
        <w:rPr>
          <w:rFonts w:eastAsia="Open Sans" w:cs="Open Sans"/>
        </w:rPr>
        <w:t>required that the infants must also be detained.</w:t>
      </w:r>
      <w:r>
        <w:rPr>
          <w:rFonts w:eastAsia="Open Sans" w:cs="Open Sans"/>
        </w:rPr>
        <w:t xml:space="preserve"> </w:t>
      </w:r>
    </w:p>
    <w:p w:rsidRPr="00BD6A98" w:rsidR="000C1F68" w:rsidP="001D6979" w:rsidRDefault="001D6979" w14:paraId="40170681" w14:textId="5154DF52">
      <w:pPr>
        <w:spacing w:before="0" w:after="0"/>
        <w:rPr>
          <w:rFonts w:cs="Open Sans"/>
        </w:rPr>
      </w:pPr>
      <w:r>
        <w:rPr>
          <w:rFonts w:cs="Open Sans"/>
        </w:rPr>
        <w:t>Applying relevant international law,</w:t>
      </w:r>
      <w:r>
        <w:rPr>
          <w:rStyle w:val="EndnoteReference"/>
        </w:rPr>
        <w:endnoteReference w:id="56"/>
      </w:r>
      <w:r>
        <w:rPr>
          <w:rFonts w:cs="Open Sans"/>
        </w:rPr>
        <w:t xml:space="preserve"> the Commission’s human rights standards for immigration detention make clear that children should not be detained, except as a last resort and for the shortest </w:t>
      </w:r>
      <w:r w:rsidR="00455E3E">
        <w:rPr>
          <w:rFonts w:cs="Open Sans"/>
        </w:rPr>
        <w:t>possible</w:t>
      </w:r>
      <w:r>
        <w:rPr>
          <w:rFonts w:cs="Open Sans"/>
        </w:rPr>
        <w:t xml:space="preserve"> period</w:t>
      </w:r>
      <w:r w:rsidR="0055282F">
        <w:rPr>
          <w:rFonts w:cs="Open Sans"/>
        </w:rPr>
        <w:t xml:space="preserve">. </w:t>
      </w:r>
      <w:r w:rsidR="0055282F">
        <w:t>T</w:t>
      </w:r>
      <w:r>
        <w:t xml:space="preserve">here is also an emerging consensus that the relevant human rights standard for immigration detention is one of ‘no detention’ </w:t>
      </w:r>
      <w:r w:rsidRPr="00BD4093">
        <w:t xml:space="preserve">(see Appendix </w:t>
      </w:r>
      <w:r w:rsidR="000D1C5B">
        <w:t>2</w:t>
      </w:r>
      <w:r w:rsidRPr="00BD4093">
        <w:t xml:space="preserve"> for further information).</w:t>
      </w:r>
      <w:r w:rsidRPr="005149E2">
        <w:rPr>
          <w:rFonts w:cs="Open Sans"/>
        </w:rPr>
        <w:t xml:space="preserve"> </w:t>
      </w:r>
      <w:r w:rsidR="005072AF">
        <w:rPr>
          <w:rFonts w:cs="Open Sans"/>
        </w:rPr>
        <w:t>For example, t</w:t>
      </w:r>
      <w:r>
        <w:t xml:space="preserve">he Joint General Comment from the </w:t>
      </w:r>
      <w:r w:rsidR="003256CC">
        <w:t>UN</w:t>
      </w:r>
      <w:r>
        <w:t xml:space="preserve"> Committee on the Protection of the Rights of All Migrant Workers and Members of Their Families, and the </w:t>
      </w:r>
      <w:r w:rsidR="003256CC">
        <w:t xml:space="preserve">UN </w:t>
      </w:r>
      <w:r>
        <w:t xml:space="preserve">Committee on the Rights of the Child, states that detaining children as a measure of last resort is not applicable in immigration proceedings as it would </w:t>
      </w:r>
      <w:r w:rsidR="007642F4">
        <w:t>be contrary to</w:t>
      </w:r>
      <w:r>
        <w:t xml:space="preserve"> the best interests of the child and the right to development.</w:t>
      </w:r>
      <w:r>
        <w:rPr>
          <w:rStyle w:val="EndnoteReference"/>
        </w:rPr>
        <w:endnoteReference w:id="57"/>
      </w:r>
      <w:r>
        <w:t xml:space="preserve"> </w:t>
      </w:r>
      <w:r w:rsidR="007642F4">
        <w:t>The Joint General Comment</w:t>
      </w:r>
      <w:r>
        <w:t xml:space="preserve"> states that </w:t>
      </w:r>
      <w:r w:rsidRPr="00BD4093">
        <w:rPr>
          <w:i/>
        </w:rPr>
        <w:t>any kind</w:t>
      </w:r>
      <w:r>
        <w:t xml:space="preserve"> of immigration detention </w:t>
      </w:r>
      <w:r w:rsidR="007642F4">
        <w:t xml:space="preserve">of children </w:t>
      </w:r>
      <w:r>
        <w:t>should be prohibited by law and should be fully implemented in practice.</w:t>
      </w:r>
      <w:r>
        <w:rPr>
          <w:rStyle w:val="EndnoteReference"/>
        </w:rPr>
        <w:endnoteReference w:id="58"/>
      </w:r>
      <w:r>
        <w:t xml:space="preserve"> </w:t>
      </w:r>
      <w:r>
        <w:rPr>
          <w:rFonts w:cs="Open Sans"/>
        </w:rPr>
        <w:t xml:space="preserve">The Commission recently recommended that the </w:t>
      </w:r>
      <w:r w:rsidRPr="000D71F9">
        <w:rPr>
          <w:rFonts w:eastAsia="Open Sans" w:cs="Open Sans"/>
          <w:color w:val="000000" w:themeColor="text1"/>
        </w:rPr>
        <w:t>Australian Government legislate to prohibit placing children in closed immigration detention and use alternative community-based measures.</w:t>
      </w:r>
      <w:r>
        <w:rPr>
          <w:rStyle w:val="EndnoteReference"/>
          <w:rFonts w:eastAsia="Open Sans" w:cs="Open Sans"/>
          <w:color w:val="000000" w:themeColor="text1"/>
        </w:rPr>
        <w:endnoteReference w:id="59"/>
      </w:r>
    </w:p>
    <w:p w:rsidR="00311A2E" w:rsidP="001D6979" w:rsidRDefault="5E827D21" w14:paraId="2FFC18F1" w14:textId="49D5B703">
      <w:r>
        <w:rPr>
          <w:rFonts w:cs="Open Sans"/>
        </w:rPr>
        <w:t xml:space="preserve">The Commission’s </w:t>
      </w:r>
      <w:r w:rsidR="79755FC2">
        <w:rPr>
          <w:rFonts w:cs="Open Sans"/>
        </w:rPr>
        <w:t xml:space="preserve">Standards further </w:t>
      </w:r>
      <w:r>
        <w:rPr>
          <w:rFonts w:cs="Open Sans"/>
        </w:rPr>
        <w:t>state that children should not be separated from parents or primary caregivers unless this is in the best interests of the child.</w:t>
      </w:r>
      <w:r w:rsidR="000C1F68">
        <w:rPr>
          <w:rStyle w:val="EndnoteReference"/>
          <w:rFonts w:cs="Open Sans"/>
        </w:rPr>
        <w:endnoteReference w:id="60"/>
      </w:r>
      <w:r>
        <w:rPr>
          <w:rFonts w:cs="Open Sans"/>
        </w:rPr>
        <w:t xml:space="preserve"> Furthermore, </w:t>
      </w:r>
      <w:r>
        <w:t>p</w:t>
      </w:r>
      <w:r w:rsidRPr="00536096">
        <w:t xml:space="preserve">rimary care-givers of children </w:t>
      </w:r>
      <w:r>
        <w:t xml:space="preserve">should not be </w:t>
      </w:r>
      <w:r w:rsidRPr="00536096">
        <w:t>detained unless they are individually assessed as posing an unacceptable risk to the Australian community and that risk cannot be met in a less restrictive way.</w:t>
      </w:r>
      <w:r w:rsidR="000C1F68">
        <w:rPr>
          <w:rStyle w:val="EndnoteReference"/>
        </w:rPr>
        <w:endnoteReference w:id="61"/>
      </w:r>
      <w:r w:rsidR="1177C272">
        <w:t xml:space="preserve"> </w:t>
      </w:r>
      <w:r w:rsidR="630F81E5">
        <w:t>The Commission also notes tha</w:t>
      </w:r>
      <w:r w:rsidR="493F6EFE">
        <w:t xml:space="preserve">t </w:t>
      </w:r>
      <w:r w:rsidRPr="00A45BEB" w:rsidR="42DE301A">
        <w:t>Australia has obligations under article 17(1) of the ICCPR and article 16(1) of the CRC not to subject anyone to arbitrary or unlawful interference with their family.</w:t>
      </w:r>
      <w:r w:rsidRPr="0F0BDEB5" w:rsidR="00417BB0">
        <w:rPr>
          <w:sz w:val="20"/>
          <w:szCs w:val="20"/>
          <w:vertAlign w:val="superscript"/>
        </w:rPr>
        <w:endnoteReference w:id="62"/>
      </w:r>
    </w:p>
    <w:p w:rsidRPr="002C3C54" w:rsidR="001D6979" w:rsidP="001D6979" w:rsidRDefault="001D6979" w14:paraId="7965F6F1" w14:textId="0586B2A6">
      <w:pPr>
        <w:rPr>
          <w:rStyle w:val="normaltextrun"/>
        </w:rPr>
      </w:pPr>
      <w:r w:rsidRPr="00290F69">
        <w:rPr>
          <w:rFonts w:cs="Open Sans"/>
          <w:shd w:val="clear" w:color="auto" w:fill="FFFFFF"/>
        </w:rPr>
        <w:t>In accordance with its obligations under international human rights law, Australia must consider the best interests of the child. In the Commission’s view, the detention of children, especially very young children, in</w:t>
      </w:r>
      <w:r>
        <w:rPr>
          <w:rFonts w:cs="Open Sans"/>
          <w:shd w:val="clear" w:color="auto" w:fill="FFFFFF"/>
        </w:rPr>
        <w:t xml:space="preserve"> closed</w:t>
      </w:r>
      <w:r w:rsidRPr="00290F69">
        <w:rPr>
          <w:rFonts w:cs="Open Sans"/>
          <w:shd w:val="clear" w:color="auto" w:fill="FFFFFF"/>
        </w:rPr>
        <w:t xml:space="preserve"> immigration detention facilities is never appropriate and cannot be justified.</w:t>
      </w:r>
      <w:r w:rsidRPr="00290F69">
        <w:rPr>
          <w:rFonts w:cs="Open Sans"/>
        </w:rPr>
        <w:t xml:space="preserve"> Community-based alternatives to closed detention are readily available and </w:t>
      </w:r>
      <w:r>
        <w:rPr>
          <w:rFonts w:cs="Open Sans"/>
        </w:rPr>
        <w:t xml:space="preserve">already </w:t>
      </w:r>
      <w:r w:rsidRPr="00290F69">
        <w:rPr>
          <w:rFonts w:cs="Open Sans"/>
        </w:rPr>
        <w:t>most commonly used for children and their families i</w:t>
      </w:r>
      <w:r>
        <w:rPr>
          <w:rFonts w:cs="Open Sans"/>
        </w:rPr>
        <w:t>n</w:t>
      </w:r>
      <w:r w:rsidRPr="00290F69">
        <w:rPr>
          <w:rFonts w:cs="Open Sans"/>
        </w:rPr>
        <w:t xml:space="preserve"> Australia. </w:t>
      </w:r>
      <w:r>
        <w:t>The Commission considers that a</w:t>
      </w:r>
      <w:r w:rsidRPr="00290F69">
        <w:t>ll parents with children, including unaccompanied children</w:t>
      </w:r>
      <w:r>
        <w:t>,</w:t>
      </w:r>
      <w:r w:rsidRPr="00290F69">
        <w:t xml:space="preserve"> </w:t>
      </w:r>
      <w:r>
        <w:t xml:space="preserve">should be </w:t>
      </w:r>
      <w:r w:rsidRPr="00290F69">
        <w:t xml:space="preserve">able to reside in </w:t>
      </w:r>
      <w:r>
        <w:t>community-based alternatives to closed immigration detention.</w:t>
      </w:r>
    </w:p>
    <w:p w:rsidRPr="00E10C6B" w:rsidR="001D6979" w:rsidP="001D6979" w:rsidRDefault="001D6979" w14:paraId="3CB603A4"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3E3947" w:rsidP="009A5231" w:rsidRDefault="001D6979" w14:paraId="6534AD6B" w14:textId="247919DF">
      <w:pPr>
        <w:keepLines/>
        <w:pBdr>
          <w:top w:val="single" w:color="auto" w:sz="4" w:space="4"/>
          <w:left w:val="single" w:color="auto" w:sz="4" w:space="4"/>
          <w:bottom w:val="single" w:color="auto" w:sz="4" w:space="4"/>
          <w:right w:val="single" w:color="auto" w:sz="4" w:space="4"/>
        </w:pBdr>
        <w:shd w:val="clear" w:color="auto" w:fill="237BBC"/>
        <w:spacing w:after="0"/>
        <w:rPr>
          <w:rFonts w:eastAsia="Open Sans" w:cs="Open Sans"/>
        </w:rPr>
      </w:pPr>
      <w:r>
        <w:rPr>
          <w:i/>
          <w:color w:val="FFFFFF" w:themeColor="background1"/>
        </w:rPr>
        <w:t xml:space="preserve">The Minister for Home Affairs or the Minister for Immigration, Citizenship, Migrant Services and Multicultural Affairs should </w:t>
      </w:r>
      <w:r w:rsidR="009A5231">
        <w:rPr>
          <w:i/>
          <w:color w:val="FFFFFF" w:themeColor="background1"/>
        </w:rPr>
        <w:t xml:space="preserve">release </w:t>
      </w:r>
      <w:r>
        <w:rPr>
          <w:i/>
          <w:color w:val="FFFFFF" w:themeColor="background1"/>
        </w:rPr>
        <w:t>all parents with</w:t>
      </w:r>
      <w:r w:rsidR="00861FA8">
        <w:rPr>
          <w:i/>
          <w:color w:val="FFFFFF" w:themeColor="background1"/>
        </w:rPr>
        <w:t xml:space="preserve"> dependent</w:t>
      </w:r>
      <w:r>
        <w:rPr>
          <w:i/>
          <w:color w:val="FFFFFF" w:themeColor="background1"/>
        </w:rPr>
        <w:t xml:space="preserve"> children, including unaccompanied children, </w:t>
      </w:r>
      <w:r w:rsidR="009A5231">
        <w:rPr>
          <w:i/>
          <w:color w:val="FFFFFF" w:themeColor="background1"/>
        </w:rPr>
        <w:t>into community-based alternatives to closed immigration detention.</w:t>
      </w:r>
    </w:p>
    <w:p w:rsidR="00311A2E" w:rsidP="0000736A" w:rsidRDefault="00311A2E" w14:paraId="6F8A6B49" w14:textId="77777777">
      <w:pPr>
        <w:spacing w:before="0" w:after="0"/>
        <w:rPr>
          <w:rFonts w:eastAsia="Open Sans" w:cs="Open Sans"/>
        </w:rPr>
      </w:pPr>
    </w:p>
    <w:p w:rsidR="006B3E0A" w:rsidP="0F0BDEB5" w:rsidRDefault="37D3C524" w14:paraId="6FA188A4" w14:textId="5EA36D25">
      <w:pPr>
        <w:spacing w:before="0" w:after="0"/>
        <w:rPr>
          <w:rFonts w:eastAsia="Open Sans" w:cs="Open Sans"/>
        </w:rPr>
      </w:pPr>
      <w:r w:rsidRPr="0F0BDEB5">
        <w:rPr>
          <w:rFonts w:eastAsia="Open Sans" w:cs="Open Sans"/>
        </w:rPr>
        <w:t xml:space="preserve">The Commission considers that </w:t>
      </w:r>
      <w:r w:rsidRPr="0F0BDEB5" w:rsidR="28318758">
        <w:rPr>
          <w:rFonts w:eastAsia="Open Sans" w:cs="Open Sans"/>
        </w:rPr>
        <w:t>the situation of a child who reside</w:t>
      </w:r>
      <w:r w:rsidRPr="0F0BDEB5" w:rsidR="3976E834">
        <w:rPr>
          <w:rFonts w:eastAsia="Open Sans" w:cs="Open Sans"/>
        </w:rPr>
        <w:t>s</w:t>
      </w:r>
      <w:r w:rsidRPr="0F0BDEB5" w:rsidR="28318758">
        <w:rPr>
          <w:rFonts w:eastAsia="Open Sans" w:cs="Open Sans"/>
        </w:rPr>
        <w:t xml:space="preserve"> with one or more detained parents </w:t>
      </w:r>
      <w:r w:rsidRPr="0F0BDEB5" w:rsidR="3976E834">
        <w:rPr>
          <w:rFonts w:eastAsia="Open Sans" w:cs="Open Sans"/>
        </w:rPr>
        <w:t>is</w:t>
      </w:r>
      <w:r w:rsidRPr="0F0BDEB5" w:rsidR="28318758">
        <w:rPr>
          <w:rFonts w:eastAsia="Open Sans" w:cs="Open Sans"/>
        </w:rPr>
        <w:t xml:space="preserve"> functionally identical to that of a child who is themselves detained. The effects of </w:t>
      </w:r>
      <w:r w:rsidRPr="0F0BDEB5" w:rsidR="3976E834">
        <w:rPr>
          <w:rFonts w:eastAsia="Open Sans" w:cs="Open Sans"/>
        </w:rPr>
        <w:t xml:space="preserve">the </w:t>
      </w:r>
      <w:r w:rsidRPr="0F0BDEB5" w:rsidR="28318758">
        <w:rPr>
          <w:rFonts w:eastAsia="Open Sans" w:cs="Open Sans"/>
        </w:rPr>
        <w:t xml:space="preserve">detention </w:t>
      </w:r>
      <w:r w:rsidRPr="0F0BDEB5" w:rsidR="3976E834">
        <w:rPr>
          <w:rFonts w:eastAsia="Open Sans" w:cs="Open Sans"/>
        </w:rPr>
        <w:t xml:space="preserve">environment </w:t>
      </w:r>
      <w:r w:rsidRPr="0F0BDEB5" w:rsidR="28318758">
        <w:rPr>
          <w:rFonts w:eastAsia="Open Sans" w:cs="Open Sans"/>
        </w:rPr>
        <w:t>on the child will be the same</w:t>
      </w:r>
      <w:r w:rsidRPr="0F0BDEB5" w:rsidR="3976E834">
        <w:rPr>
          <w:rFonts w:eastAsia="Open Sans" w:cs="Open Sans"/>
        </w:rPr>
        <w:t xml:space="preserve"> in both cases</w:t>
      </w:r>
      <w:r w:rsidRPr="0F0BDEB5" w:rsidR="28318758">
        <w:rPr>
          <w:rFonts w:eastAsia="Open Sans" w:cs="Open Sans"/>
        </w:rPr>
        <w:t xml:space="preserve">. </w:t>
      </w:r>
      <w:r w:rsidRPr="0F0BDEB5" w:rsidR="3976E834">
        <w:rPr>
          <w:rFonts w:eastAsia="Open Sans" w:cs="Open Sans"/>
        </w:rPr>
        <w:t>Home Affairs refers to the first category of child as a ‘guest’. However, t</w:t>
      </w:r>
      <w:r w:rsidRPr="0F0BDEB5" w:rsidR="28318758">
        <w:rPr>
          <w:rFonts w:eastAsia="Open Sans" w:cs="Open Sans"/>
        </w:rPr>
        <w:t>he only way such a child would be able to leave detention would be to remove the child from their detained parent or parents</w:t>
      </w:r>
      <w:r w:rsidRPr="0F0BDEB5" w:rsidR="0C99830E">
        <w:rPr>
          <w:rFonts w:eastAsia="Open Sans" w:cs="Open Sans"/>
        </w:rPr>
        <w:t>.</w:t>
      </w:r>
      <w:r w:rsidRPr="0F0BDEB5" w:rsidR="28318758">
        <w:rPr>
          <w:rFonts w:eastAsia="Open Sans" w:cs="Open Sans"/>
        </w:rPr>
        <w:t xml:space="preserve"> </w:t>
      </w:r>
      <w:r w:rsidRPr="0F0BDEB5" w:rsidR="0C99830E">
        <w:rPr>
          <w:rFonts w:eastAsia="Open Sans" w:cs="Open Sans"/>
        </w:rPr>
        <w:t>E</w:t>
      </w:r>
      <w:r w:rsidRPr="0F0BDEB5" w:rsidR="28318758">
        <w:rPr>
          <w:rFonts w:eastAsia="Open Sans" w:cs="Open Sans"/>
        </w:rPr>
        <w:t>specially where a detained parent is the primary caregiver</w:t>
      </w:r>
      <w:r w:rsidRPr="0F0BDEB5" w:rsidR="0C99830E">
        <w:rPr>
          <w:rFonts w:eastAsia="Open Sans" w:cs="Open Sans"/>
        </w:rPr>
        <w:t xml:space="preserve">, </w:t>
      </w:r>
      <w:r w:rsidRPr="0F0BDEB5" w:rsidR="31DE1B3D">
        <w:rPr>
          <w:rFonts w:eastAsia="Open Sans" w:cs="Open Sans"/>
        </w:rPr>
        <w:t>this would almost never</w:t>
      </w:r>
      <w:r w:rsidRPr="0F0BDEB5" w:rsidR="0C99830E">
        <w:rPr>
          <w:rFonts w:eastAsia="Open Sans" w:cs="Open Sans"/>
        </w:rPr>
        <w:t xml:space="preserve"> be in the best interests of the child</w:t>
      </w:r>
      <w:r w:rsidRPr="0F0BDEB5" w:rsidR="28318758">
        <w:rPr>
          <w:rFonts w:eastAsia="Open Sans" w:cs="Open Sans"/>
        </w:rPr>
        <w:t xml:space="preserve">. </w:t>
      </w:r>
    </w:p>
    <w:p w:rsidR="006B3E0A" w:rsidP="0000736A" w:rsidRDefault="006B3E0A" w14:paraId="699A2817" w14:textId="77777777">
      <w:pPr>
        <w:spacing w:before="0" w:after="0"/>
        <w:rPr>
          <w:rFonts w:eastAsia="Open Sans" w:cs="Open Sans"/>
        </w:rPr>
      </w:pPr>
    </w:p>
    <w:p w:rsidR="0000736A" w:rsidP="0F0BDEB5" w:rsidRDefault="28318758" w14:paraId="204ECAE1" w14:textId="60271966">
      <w:pPr>
        <w:spacing w:before="0" w:after="0"/>
        <w:rPr>
          <w:rFonts w:eastAsia="Open Sans" w:cs="Open Sans"/>
        </w:rPr>
      </w:pPr>
      <w:r w:rsidRPr="0F0BDEB5">
        <w:rPr>
          <w:rFonts w:eastAsia="Open Sans" w:cs="Open Sans"/>
        </w:rPr>
        <w:t>Consequently, t</w:t>
      </w:r>
      <w:r w:rsidRPr="0F0BDEB5" w:rsidR="37D3C524">
        <w:rPr>
          <w:rFonts w:eastAsia="Open Sans" w:cs="Open Sans"/>
        </w:rPr>
        <w:t>he Commission</w:t>
      </w:r>
      <w:r w:rsidRPr="0F0BDEB5">
        <w:rPr>
          <w:rFonts w:eastAsia="Open Sans" w:cs="Open Sans"/>
        </w:rPr>
        <w:t>’s view is</w:t>
      </w:r>
      <w:r w:rsidRPr="0F0BDEB5" w:rsidR="37D3C524">
        <w:rPr>
          <w:rFonts w:eastAsia="Open Sans" w:cs="Open Sans"/>
        </w:rPr>
        <w:t xml:space="preserve"> that all children residing in closed immigration detention facilities (including APODs) should be included in the Department’s reports on immigration detention statistics</w:t>
      </w:r>
      <w:r w:rsidRPr="0F0BDEB5" w:rsidR="782D7DC1">
        <w:rPr>
          <w:rFonts w:eastAsia="Open Sans" w:cs="Open Sans"/>
        </w:rPr>
        <w:t xml:space="preserve">. </w:t>
      </w:r>
      <w:r w:rsidRPr="0F0BDEB5">
        <w:rPr>
          <w:rFonts w:eastAsia="Open Sans" w:cs="Open Sans"/>
        </w:rPr>
        <w:t>Regardless of whether</w:t>
      </w:r>
      <w:r w:rsidRPr="0F0BDEB5" w:rsidR="3976E834">
        <w:rPr>
          <w:rFonts w:eastAsia="Open Sans" w:cs="Open Sans"/>
        </w:rPr>
        <w:t>, for its own purposes,</w:t>
      </w:r>
      <w:r w:rsidRPr="0F0BDEB5">
        <w:rPr>
          <w:rFonts w:eastAsia="Open Sans" w:cs="Open Sans"/>
        </w:rPr>
        <w:t xml:space="preserve"> </w:t>
      </w:r>
      <w:r w:rsidRPr="0F0BDEB5" w:rsidR="782D7DC1">
        <w:rPr>
          <w:rFonts w:eastAsia="Open Sans" w:cs="Open Sans"/>
        </w:rPr>
        <w:t xml:space="preserve">the </w:t>
      </w:r>
      <w:r w:rsidRPr="0F0BDEB5" w:rsidR="27CFEB30">
        <w:rPr>
          <w:rFonts w:eastAsia="Open Sans" w:cs="Open Sans"/>
        </w:rPr>
        <w:t xml:space="preserve">Government </w:t>
      </w:r>
      <w:r w:rsidRPr="0F0BDEB5">
        <w:rPr>
          <w:rFonts w:eastAsia="Open Sans" w:cs="Open Sans"/>
        </w:rPr>
        <w:t xml:space="preserve">seeks to categorise children who are </w:t>
      </w:r>
      <w:r w:rsidRPr="0F0BDEB5" w:rsidR="27CFEB30">
        <w:rPr>
          <w:rFonts w:eastAsia="Open Sans" w:cs="Open Sans"/>
        </w:rPr>
        <w:t>in immigration detention</w:t>
      </w:r>
      <w:r w:rsidR="00FF761C">
        <w:rPr>
          <w:rFonts w:eastAsia="Open Sans" w:cs="Open Sans"/>
        </w:rPr>
        <w:t>,</w:t>
      </w:r>
      <w:r w:rsidRPr="0F0BDEB5">
        <w:rPr>
          <w:rFonts w:eastAsia="Open Sans" w:cs="Open Sans"/>
        </w:rPr>
        <w:t xml:space="preserve"> for reasons such as those referred to above, </w:t>
      </w:r>
      <w:r w:rsidRPr="0F0BDEB5" w:rsidR="441B734D">
        <w:rPr>
          <w:rFonts w:eastAsia="Open Sans" w:cs="Open Sans"/>
        </w:rPr>
        <w:t xml:space="preserve">separately, </w:t>
      </w:r>
      <w:r w:rsidRPr="0F0BDEB5">
        <w:rPr>
          <w:rFonts w:eastAsia="Open Sans" w:cs="Open Sans"/>
        </w:rPr>
        <w:t xml:space="preserve">it is </w:t>
      </w:r>
      <w:r w:rsidRPr="0F0BDEB5" w:rsidR="3976E834">
        <w:rPr>
          <w:rFonts w:eastAsia="Open Sans" w:cs="Open Sans"/>
        </w:rPr>
        <w:t>important to understand clearly the number of children who are in immigration detention at any moment in time</w:t>
      </w:r>
      <w:r w:rsidRPr="0F0BDEB5" w:rsidR="4E16534B">
        <w:rPr>
          <w:rFonts w:eastAsia="Open Sans" w:cs="Open Sans"/>
        </w:rPr>
        <w:t>.</w:t>
      </w:r>
      <w:r w:rsidRPr="0F0BDEB5" w:rsidR="37D3C524">
        <w:rPr>
          <w:rFonts w:eastAsia="Open Sans" w:cs="Open Sans"/>
        </w:rPr>
        <w:t xml:space="preserve"> This will enable </w:t>
      </w:r>
      <w:r w:rsidRPr="0F0BDEB5" w:rsidR="3976E834">
        <w:rPr>
          <w:rFonts w:eastAsia="Open Sans" w:cs="Open Sans"/>
        </w:rPr>
        <w:t xml:space="preserve">appropriate </w:t>
      </w:r>
      <w:r w:rsidRPr="0F0BDEB5" w:rsidR="37D3C524">
        <w:rPr>
          <w:rFonts w:eastAsia="Open Sans" w:cs="Open Sans"/>
        </w:rPr>
        <w:t>public scrutiny of the detention of children in Australia.</w:t>
      </w:r>
    </w:p>
    <w:p w:rsidR="0000736A" w:rsidP="0000736A" w:rsidRDefault="0000736A" w14:paraId="09C9DA8E" w14:textId="77777777">
      <w:pPr>
        <w:spacing w:before="0" w:after="0"/>
        <w:rPr>
          <w:rFonts w:eastAsia="Open Sans" w:cs="Open Sans"/>
        </w:rPr>
      </w:pPr>
    </w:p>
    <w:p w:rsidRPr="00E10C6B" w:rsidR="0000736A" w:rsidP="0000736A" w:rsidRDefault="0000736A" w14:paraId="1FD231A2"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0F3998" w:rsidR="00576EEE" w:rsidP="000F3998" w:rsidRDefault="0000736A" w14:paraId="22D77592" w14:textId="3F90708C">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i/>
          <w:color w:val="FFFFFF" w:themeColor="background1"/>
        </w:rPr>
        <w:t>The Department of Home Affairs should include</w:t>
      </w:r>
      <w:r w:rsidR="00785BE4">
        <w:rPr>
          <w:i/>
          <w:color w:val="FFFFFF" w:themeColor="background1"/>
        </w:rPr>
        <w:t xml:space="preserve"> all children residing in closed immigration detention facilities (including alternative places of detention)</w:t>
      </w:r>
      <w:r>
        <w:rPr>
          <w:i/>
          <w:color w:val="FFFFFF" w:themeColor="background1"/>
        </w:rPr>
        <w:t xml:space="preserve"> in its immigration detention statistics</w:t>
      </w:r>
      <w:r w:rsidR="008B07CC">
        <w:rPr>
          <w:i/>
          <w:color w:val="FFFFFF" w:themeColor="background1"/>
        </w:rPr>
        <w:t>.</w:t>
      </w:r>
      <w:r>
        <w:rPr>
          <w:i/>
          <w:color w:val="FFFFFF" w:themeColor="background1"/>
        </w:rPr>
        <w:t xml:space="preserve"> </w:t>
      </w:r>
      <w:bookmarkEnd w:id="75"/>
    </w:p>
    <w:p w:rsidRPr="000F2D41" w:rsidR="00713908" w:rsidP="00B23A14" w:rsidRDefault="00713908" w14:paraId="3C80DE5B" w14:textId="28F9A25E">
      <w:pPr>
        <w:pStyle w:val="Heading3"/>
      </w:pPr>
      <w:bookmarkStart w:name="_Toc57818904" w:id="78"/>
      <w:r w:rsidRPr="000F2D41">
        <w:t>Unacc</w:t>
      </w:r>
      <w:r w:rsidRPr="000F2D41" w:rsidR="00B23A14">
        <w:t>ompanied 17-year-old at MITA</w:t>
      </w:r>
      <w:bookmarkEnd w:id="78"/>
    </w:p>
    <w:p w:rsidR="00576EEE" w:rsidP="00576EEE" w:rsidRDefault="00576EEE" w14:paraId="7186F695" w14:textId="3ED59102">
      <w:pPr>
        <w:spacing w:before="0" w:after="0"/>
      </w:pPr>
      <w:r>
        <w:rPr>
          <w:rFonts w:cs="Open Sans"/>
        </w:rPr>
        <w:t>The 17-year-old unaccompanied teenager was detained in the medium-security</w:t>
      </w:r>
      <w:r>
        <w:t xml:space="preserve"> Avon compound in the main facility at MITA. </w:t>
      </w:r>
      <w:r>
        <w:rPr>
          <w:rFonts w:cs="Open Sans"/>
        </w:rPr>
        <w:t>He had separate sleeping and bathroom quarters with a small common room in an annex</w:t>
      </w:r>
      <w:r w:rsidR="003256CC">
        <w:rPr>
          <w:rFonts w:cs="Open Sans"/>
        </w:rPr>
        <w:t>;</w:t>
      </w:r>
      <w:r>
        <w:rPr>
          <w:rFonts w:cs="Open Sans"/>
        </w:rPr>
        <w:t xml:space="preserve"> however</w:t>
      </w:r>
      <w:r w:rsidR="003256CC">
        <w:rPr>
          <w:rFonts w:cs="Open Sans"/>
        </w:rPr>
        <w:t>,</w:t>
      </w:r>
      <w:r>
        <w:rPr>
          <w:rFonts w:cs="Open Sans"/>
        </w:rPr>
        <w:t xml:space="preserve"> he shared other areas in the compound with adult men. He had </w:t>
      </w:r>
      <w:r>
        <w:t xml:space="preserve">been in immigration detention for two years. </w:t>
      </w:r>
    </w:p>
    <w:p w:rsidR="00576EEE" w:rsidP="00576EEE" w:rsidRDefault="00576EEE" w14:paraId="61AEB5DA" w14:textId="77777777">
      <w:pPr>
        <w:spacing w:before="0" w:after="0"/>
      </w:pPr>
    </w:p>
    <w:p w:rsidR="00576EEE" w:rsidP="00576EEE" w:rsidRDefault="00576EEE" w14:paraId="068352A0" w14:textId="77777777">
      <w:pPr>
        <w:spacing w:before="0" w:after="0"/>
        <w:rPr>
          <w:rFonts w:cs="Open Sans"/>
        </w:rPr>
      </w:pPr>
      <w:r w:rsidR="5785BEB1">
        <w:drawing>
          <wp:inline wp14:editId="7F2A61AD" wp14:anchorId="58498B5B">
            <wp:extent cx="5760720" cy="3456432"/>
            <wp:effectExtent l="0" t="0" r="0" b="0"/>
            <wp:docPr id="31" name="Picture 31" descr="The view over an outdoor courtyard with a volleyball net, a few picnic tables,  and a soccer pitch in the background. There are 4 tall trees and fenced areas are visible in the background. " title=""/>
            <wp:cNvGraphicFramePr>
              <a:graphicFrameLocks noChangeAspect="1"/>
            </wp:cNvGraphicFramePr>
            <a:graphic>
              <a:graphicData uri="http://schemas.openxmlformats.org/drawingml/2006/picture">
                <pic:pic>
                  <pic:nvPicPr>
                    <pic:cNvPr id="0" name="Picture 31"/>
                    <pic:cNvPicPr/>
                  </pic:nvPicPr>
                  <pic:blipFill>
                    <a:blip r:embed="Rea28c87fa73d417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60720" cy="3456432"/>
                    </a:xfrm>
                    <a:prstGeom prst="rect">
                      <a:avLst/>
                    </a:prstGeom>
                  </pic:spPr>
                </pic:pic>
              </a:graphicData>
            </a:graphic>
          </wp:inline>
        </w:drawing>
      </w:r>
    </w:p>
    <w:p w:rsidR="001868E2" w:rsidP="001868E2" w:rsidRDefault="001868E2" w14:paraId="4A0405B4" w14:textId="77777777">
      <w:pPr>
        <w:spacing w:before="0" w:after="0"/>
        <w:rPr>
          <w:rFonts w:cs="Open Sans"/>
          <w:sz w:val="18"/>
          <w:szCs w:val="18"/>
        </w:rPr>
      </w:pPr>
    </w:p>
    <w:p w:rsidRPr="000F2D41" w:rsidR="00497F21" w:rsidP="00547A9E" w:rsidRDefault="001868E2" w14:paraId="5F8ABC8E" w14:textId="3CA27E65">
      <w:pPr>
        <w:spacing w:before="0" w:after="0"/>
        <w:rPr>
          <w:rFonts w:cs="Open Sans"/>
          <w:b/>
          <w:i/>
        </w:rPr>
      </w:pPr>
      <w:r w:rsidRPr="000F2D41">
        <w:rPr>
          <w:rFonts w:cs="Open Sans"/>
          <w:b/>
          <w:i/>
        </w:rPr>
        <w:t>Avon compound, MITA</w:t>
      </w:r>
    </w:p>
    <w:p w:rsidR="00311A2E" w:rsidP="0018699F" w:rsidRDefault="00497F21" w14:paraId="5A2FEB70" w14:textId="77777777">
      <w:pPr>
        <w:rPr>
          <w:rFonts w:cs="Open Sans"/>
        </w:rPr>
      </w:pPr>
      <w:r>
        <w:rPr>
          <w:rFonts w:cs="Open Sans"/>
        </w:rPr>
        <w:t xml:space="preserve">The teenager told the Commission that he receives individual tuition for one hour each day by a facility staff member. He said that it was difficult to engage in these classes because it was not ‘proper school’ and requested increased hours with a qualified teacher, who was not also a facility employee. He had no opportunities to engage in social or learning activities with other teenagers of a similar age. </w:t>
      </w:r>
      <w:r w:rsidR="00F30B39">
        <w:rPr>
          <w:rFonts w:cs="Open Sans"/>
        </w:rPr>
        <w:t>Facility staff at MITA informed the Commission</w:t>
      </w:r>
      <w:r w:rsidR="00B53090">
        <w:rPr>
          <w:rFonts w:cs="Open Sans"/>
        </w:rPr>
        <w:t xml:space="preserve"> that </w:t>
      </w:r>
      <w:r w:rsidR="006E0A06">
        <w:rPr>
          <w:rFonts w:cs="Open Sans"/>
        </w:rPr>
        <w:t>they offer</w:t>
      </w:r>
      <w:r w:rsidR="001E0267">
        <w:rPr>
          <w:rFonts w:cs="Open Sans"/>
        </w:rPr>
        <w:t>ed</w:t>
      </w:r>
      <w:r w:rsidR="009B4AC2">
        <w:rPr>
          <w:rFonts w:cs="Open Sans"/>
        </w:rPr>
        <w:t xml:space="preserve"> </w:t>
      </w:r>
      <w:r w:rsidR="006E0A06">
        <w:rPr>
          <w:rFonts w:cs="Open Sans"/>
        </w:rPr>
        <w:t xml:space="preserve">individual </w:t>
      </w:r>
      <w:r w:rsidR="009B4AC2">
        <w:rPr>
          <w:rFonts w:cs="Open Sans"/>
        </w:rPr>
        <w:t>tuition</w:t>
      </w:r>
      <w:r w:rsidR="001B3D8A">
        <w:rPr>
          <w:rFonts w:cs="Open Sans"/>
        </w:rPr>
        <w:t xml:space="preserve"> with a teacher</w:t>
      </w:r>
      <w:r w:rsidR="009B4AC2">
        <w:rPr>
          <w:rFonts w:cs="Open Sans"/>
        </w:rPr>
        <w:t xml:space="preserve"> </w:t>
      </w:r>
      <w:r w:rsidR="006E0A06">
        <w:rPr>
          <w:rFonts w:cs="Open Sans"/>
        </w:rPr>
        <w:t>within the facility</w:t>
      </w:r>
      <w:r w:rsidR="001E0267">
        <w:rPr>
          <w:rFonts w:cs="Open Sans"/>
        </w:rPr>
        <w:t xml:space="preserve"> as well as opportunities to develop</w:t>
      </w:r>
      <w:r w:rsidR="004B455A">
        <w:rPr>
          <w:rFonts w:cs="Open Sans"/>
        </w:rPr>
        <w:t xml:space="preserve"> other skills such as </w:t>
      </w:r>
      <w:r w:rsidR="0033508F">
        <w:rPr>
          <w:rFonts w:cs="Open Sans"/>
        </w:rPr>
        <w:t xml:space="preserve">computer </w:t>
      </w:r>
      <w:r w:rsidR="004B455A">
        <w:rPr>
          <w:rFonts w:cs="Open Sans"/>
        </w:rPr>
        <w:t>courses</w:t>
      </w:r>
      <w:r w:rsidR="001B3D8A">
        <w:rPr>
          <w:rFonts w:cs="Open Sans"/>
        </w:rPr>
        <w:t>.</w:t>
      </w:r>
      <w:r w:rsidR="00311A2E">
        <w:rPr>
          <w:rFonts w:cs="Open Sans"/>
        </w:rPr>
        <w:t xml:space="preserve"> </w:t>
      </w:r>
    </w:p>
    <w:p w:rsidR="0018699F" w:rsidP="0018699F" w:rsidRDefault="00FB4C0B" w14:paraId="308F5B09" w14:textId="1AD43632">
      <w:pPr>
        <w:rPr>
          <w:rFonts w:cs="Open Sans"/>
        </w:rPr>
      </w:pPr>
      <w:r>
        <w:t>Access to education is vital for healthy teenage development. Schooling provides opportunities to build social networks and to develop knowledge and skills to facilitate the transition to adulthood.</w:t>
      </w:r>
      <w:r w:rsidR="00EF3604">
        <w:t xml:space="preserve"> In accordance with its obligations under international human rights law, Australia is required to provide children in detention</w:t>
      </w:r>
      <w:r w:rsidRPr="00EF3604" w:rsidR="00EF3604">
        <w:rPr>
          <w:rFonts w:cs="Open Sans"/>
        </w:rPr>
        <w:t xml:space="preserve"> </w:t>
      </w:r>
      <w:r w:rsidR="00EF3604">
        <w:rPr>
          <w:rFonts w:cs="Open Sans"/>
        </w:rPr>
        <w:t>access to the same level of education as any other child in Australia with similar needs.</w:t>
      </w:r>
      <w:r w:rsidR="00E35175">
        <w:rPr>
          <w:rStyle w:val="EndnoteReference"/>
          <w:rFonts w:cs="Open Sans"/>
        </w:rPr>
        <w:endnoteReference w:id="63"/>
      </w:r>
      <w:r w:rsidR="00FA28A5">
        <w:rPr>
          <w:rFonts w:cs="Open Sans"/>
        </w:rPr>
        <w:t xml:space="preserve"> </w:t>
      </w:r>
    </w:p>
    <w:p w:rsidR="00D54578" w:rsidP="000247C4" w:rsidRDefault="78A53885" w14:paraId="7C7400BA" w14:textId="633A31B7">
      <w:pPr>
        <w:rPr>
          <w:rFonts w:cs="Open Sans"/>
        </w:rPr>
      </w:pPr>
      <w:r>
        <w:rPr>
          <w:rFonts w:cs="Open Sans"/>
        </w:rPr>
        <w:t>During an Inquiry conducted in 2004, the Commission found that the education available onsite to children in immigration detention facilities between 1999 to 2002 did not meet relevant human rights standards.</w:t>
      </w:r>
      <w:r w:rsidR="00142776">
        <w:rPr>
          <w:rStyle w:val="EndnoteReference"/>
          <w:rFonts w:cs="Open Sans"/>
        </w:rPr>
        <w:endnoteReference w:id="64"/>
      </w:r>
      <w:r>
        <w:rPr>
          <w:rFonts w:cs="Open Sans"/>
        </w:rPr>
        <w:t xml:space="preserve"> Numerous barriers to provid</w:t>
      </w:r>
      <w:r w:rsidR="192E1B7B">
        <w:rPr>
          <w:rFonts w:cs="Open Sans"/>
        </w:rPr>
        <w:t>ing</w:t>
      </w:r>
      <w:r>
        <w:rPr>
          <w:rFonts w:cs="Open Sans"/>
        </w:rPr>
        <w:t xml:space="preserve"> an adequate education for children within facilities wer</w:t>
      </w:r>
      <w:r w:rsidR="70C6ED12">
        <w:rPr>
          <w:rFonts w:cs="Open Sans"/>
        </w:rPr>
        <w:t>e identified</w:t>
      </w:r>
      <w:r>
        <w:rPr>
          <w:rFonts w:cs="Open Sans"/>
        </w:rPr>
        <w:t>: insufficient curriculum design and implementation</w:t>
      </w:r>
      <w:r w:rsidR="73CCB4A0">
        <w:rPr>
          <w:rFonts w:cs="Open Sans"/>
        </w:rPr>
        <w:t>;</w:t>
      </w:r>
      <w:r>
        <w:rPr>
          <w:rFonts w:cs="Open Sans"/>
        </w:rPr>
        <w:t xml:space="preserve"> inadequate assessment of educational needs</w:t>
      </w:r>
      <w:r w:rsidR="74DA15EB">
        <w:rPr>
          <w:rFonts w:cs="Open Sans"/>
        </w:rPr>
        <w:t>;</w:t>
      </w:r>
      <w:r>
        <w:rPr>
          <w:rFonts w:cs="Open Sans"/>
        </w:rPr>
        <w:t xml:space="preserve"> insufficient infrastructure and resources</w:t>
      </w:r>
      <w:r w:rsidR="1F898D30">
        <w:rPr>
          <w:rFonts w:cs="Open Sans"/>
        </w:rPr>
        <w:t>;</w:t>
      </w:r>
      <w:r>
        <w:rPr>
          <w:rFonts w:cs="Open Sans"/>
        </w:rPr>
        <w:t xml:space="preserve"> a shortfall and a high turnover of qualified teachers</w:t>
      </w:r>
      <w:r w:rsidR="5080EC96">
        <w:rPr>
          <w:rFonts w:cs="Open Sans"/>
        </w:rPr>
        <w:t>;</w:t>
      </w:r>
      <w:r>
        <w:rPr>
          <w:rFonts w:cs="Open Sans"/>
        </w:rPr>
        <w:t xml:space="preserve"> inadequate hours of schooling that fell well under the standard six-hour day in Australian schools</w:t>
      </w:r>
      <w:r w:rsidR="3060BAAD">
        <w:rPr>
          <w:rFonts w:cs="Open Sans"/>
        </w:rPr>
        <w:t>;</w:t>
      </w:r>
      <w:r>
        <w:rPr>
          <w:rFonts w:cs="Open Sans"/>
        </w:rPr>
        <w:t xml:space="preserve"> and low attendance levels particularly amongst older children</w:t>
      </w:r>
      <w:r w:rsidR="55AAD8F5">
        <w:rPr>
          <w:rFonts w:cs="Open Sans"/>
        </w:rPr>
        <w:t>,</w:t>
      </w:r>
      <w:r>
        <w:rPr>
          <w:rFonts w:cs="Open Sans"/>
        </w:rPr>
        <w:t xml:space="preserve"> due to mental health issues and the absence of a sufficiently stimulating curriculum.</w:t>
      </w:r>
      <w:r w:rsidR="00A95619">
        <w:rPr>
          <w:rStyle w:val="EndnoteReference"/>
          <w:rFonts w:cs="Open Sans"/>
        </w:rPr>
        <w:endnoteReference w:id="65"/>
      </w:r>
      <w:r w:rsidR="477BE713">
        <w:rPr>
          <w:rFonts w:cs="Open Sans"/>
        </w:rPr>
        <w:t xml:space="preserve"> The Commission</w:t>
      </w:r>
      <w:r w:rsidR="15CC8C49">
        <w:rPr>
          <w:rFonts w:cs="Open Sans"/>
        </w:rPr>
        <w:t xml:space="preserve"> also</w:t>
      </w:r>
      <w:r w:rsidR="477BE713">
        <w:rPr>
          <w:rFonts w:cs="Open Sans"/>
        </w:rPr>
        <w:t xml:space="preserve"> observed that where arrangements for external schooling were made, this resulted in a significant improvement in the level of education </w:t>
      </w:r>
      <w:r w:rsidR="034AEDF9">
        <w:rPr>
          <w:rFonts w:cs="Open Sans"/>
        </w:rPr>
        <w:t>provided to children in detention.</w:t>
      </w:r>
      <w:r w:rsidR="002E7F7F">
        <w:rPr>
          <w:rStyle w:val="EndnoteReference"/>
          <w:rFonts w:cs="Open Sans"/>
        </w:rPr>
        <w:endnoteReference w:id="66"/>
      </w:r>
      <w:r w:rsidR="034AEDF9">
        <w:rPr>
          <w:rFonts w:cs="Open Sans"/>
        </w:rPr>
        <w:t xml:space="preserve"> </w:t>
      </w:r>
    </w:p>
    <w:p w:rsidR="00A50280" w:rsidP="00A50280" w:rsidRDefault="00A50280" w14:paraId="24B5C97D" w14:textId="4A92230E">
      <w:pPr>
        <w:spacing w:before="0" w:after="0"/>
        <w:rPr>
          <w:rFonts w:cs="Arial"/>
          <w:szCs w:val="20"/>
        </w:rPr>
      </w:pPr>
      <w:r>
        <w:rPr>
          <w:rFonts w:cs="Open Sans"/>
        </w:rPr>
        <w:t xml:space="preserve">Even where education is available and adequate for children in immigration detention, </w:t>
      </w:r>
      <w:r>
        <w:rPr>
          <w:rFonts w:cs="Arial"/>
          <w:szCs w:val="20"/>
        </w:rPr>
        <w:t>it is well</w:t>
      </w:r>
      <w:r w:rsidR="009E01E1">
        <w:rPr>
          <w:rFonts w:cs="Arial"/>
          <w:szCs w:val="20"/>
        </w:rPr>
        <w:t xml:space="preserve"> </w:t>
      </w:r>
      <w:r>
        <w:rPr>
          <w:rFonts w:cs="Arial"/>
          <w:szCs w:val="20"/>
        </w:rPr>
        <w:t>established that the stress of being in detention can have a negative impact on teenage learning (such as the ability to concentrate and absorb new information).</w:t>
      </w:r>
      <w:r>
        <w:rPr>
          <w:rStyle w:val="EndnoteReference"/>
          <w:rFonts w:cs="Arial"/>
          <w:szCs w:val="20"/>
        </w:rPr>
        <w:endnoteReference w:id="67"/>
      </w:r>
      <w:r w:rsidRPr="003130F2">
        <w:rPr>
          <w:rFonts w:cs="Open Sans"/>
        </w:rPr>
        <w:t xml:space="preserve"> </w:t>
      </w:r>
      <w:r>
        <w:rPr>
          <w:rFonts w:cs="Open Sans"/>
        </w:rPr>
        <w:t xml:space="preserve">The Commission has previously found that detention impedes the social and emotional maturation of teenagers, and puts them at high risk of mental illness, </w:t>
      </w:r>
      <w:r>
        <w:rPr>
          <w:rFonts w:cs="Arial"/>
          <w:szCs w:val="20"/>
        </w:rPr>
        <w:t>emotional distress and self-harming behaviour.</w:t>
      </w:r>
      <w:r>
        <w:rPr>
          <w:rStyle w:val="EndnoteReference"/>
          <w:rFonts w:cs="Arial"/>
          <w:szCs w:val="20"/>
        </w:rPr>
        <w:endnoteReference w:id="68"/>
      </w:r>
    </w:p>
    <w:p w:rsidRPr="00A50280" w:rsidR="00A50280" w:rsidP="00311A2E" w:rsidRDefault="00A50280" w14:paraId="01B05CEC" w14:textId="77777777">
      <w:pPr>
        <w:spacing w:before="0" w:after="0"/>
        <w:rPr>
          <w:rFonts w:cs="Arial"/>
          <w:szCs w:val="20"/>
        </w:rPr>
      </w:pPr>
    </w:p>
    <w:p w:rsidR="00CE6011" w:rsidP="00E46442" w:rsidRDefault="00B429B8" w14:paraId="7533557D" w14:textId="7B680844">
      <w:pPr>
        <w:spacing w:before="0" w:after="0"/>
        <w:rPr>
          <w:rFonts w:cs="Open Sans"/>
        </w:rPr>
      </w:pPr>
      <w:r>
        <w:rPr>
          <w:rFonts w:cs="Open Sans"/>
        </w:rPr>
        <w:t xml:space="preserve">While the </w:t>
      </w:r>
      <w:r w:rsidR="00675FFD">
        <w:rPr>
          <w:rFonts w:cs="Open Sans"/>
        </w:rPr>
        <w:t xml:space="preserve">Commission does not have sufficient information to assess whether </w:t>
      </w:r>
      <w:r w:rsidR="00CB6F0E">
        <w:rPr>
          <w:rFonts w:cs="Open Sans"/>
        </w:rPr>
        <w:t>the education available</w:t>
      </w:r>
      <w:r w:rsidR="00994208">
        <w:rPr>
          <w:rFonts w:cs="Open Sans"/>
        </w:rPr>
        <w:t xml:space="preserve"> to </w:t>
      </w:r>
      <w:r w:rsidR="00212BF6">
        <w:rPr>
          <w:rFonts w:cs="Open Sans"/>
        </w:rPr>
        <w:t>th</w:t>
      </w:r>
      <w:r w:rsidR="00C67A1C">
        <w:rPr>
          <w:rFonts w:cs="Open Sans"/>
        </w:rPr>
        <w:t>e</w:t>
      </w:r>
      <w:r w:rsidR="00212BF6">
        <w:rPr>
          <w:rFonts w:cs="Open Sans"/>
        </w:rPr>
        <w:t xml:space="preserve"> teenager</w:t>
      </w:r>
      <w:r w:rsidDel="00212BF6" w:rsidR="00CB6F0E">
        <w:rPr>
          <w:rFonts w:cs="Open Sans"/>
        </w:rPr>
        <w:t xml:space="preserve"> </w:t>
      </w:r>
      <w:r w:rsidR="00C67A1C">
        <w:rPr>
          <w:rFonts w:cs="Open Sans"/>
        </w:rPr>
        <w:t>at MITA</w:t>
      </w:r>
      <w:r w:rsidR="00311A2E">
        <w:rPr>
          <w:rFonts w:cs="Open Sans"/>
        </w:rPr>
        <w:t xml:space="preserve"> </w:t>
      </w:r>
      <w:r w:rsidR="00D45695">
        <w:rPr>
          <w:rFonts w:cs="Open Sans"/>
        </w:rPr>
        <w:t xml:space="preserve">meets </w:t>
      </w:r>
      <w:r w:rsidR="002B451C">
        <w:rPr>
          <w:rFonts w:cs="Open Sans"/>
        </w:rPr>
        <w:t>relevant human rights</w:t>
      </w:r>
      <w:r w:rsidR="00D45695">
        <w:rPr>
          <w:rFonts w:cs="Open Sans"/>
        </w:rPr>
        <w:t xml:space="preserve"> standards</w:t>
      </w:r>
      <w:r>
        <w:rPr>
          <w:rFonts w:cs="Open Sans"/>
        </w:rPr>
        <w:t xml:space="preserve">, </w:t>
      </w:r>
      <w:r w:rsidR="002B451C">
        <w:rPr>
          <w:rFonts w:cs="Open Sans"/>
        </w:rPr>
        <w:t>the</w:t>
      </w:r>
      <w:r w:rsidR="00980CBB">
        <w:rPr>
          <w:rFonts w:cs="Open Sans"/>
        </w:rPr>
        <w:t xml:space="preserve"> </w:t>
      </w:r>
      <w:r w:rsidR="00921158">
        <w:rPr>
          <w:rFonts w:cs="Open Sans"/>
        </w:rPr>
        <w:t>limited hours of tuitio</w:t>
      </w:r>
      <w:r w:rsidR="00F456CB">
        <w:rPr>
          <w:rFonts w:cs="Open Sans"/>
        </w:rPr>
        <w:t>n provided and the absence of a</w:t>
      </w:r>
      <w:r w:rsidR="004F32CE">
        <w:rPr>
          <w:rFonts w:cs="Open Sans"/>
        </w:rPr>
        <w:t xml:space="preserve"> learning </w:t>
      </w:r>
      <w:r w:rsidR="00F456CB">
        <w:rPr>
          <w:rFonts w:cs="Open Sans"/>
        </w:rPr>
        <w:t>environment with pee</w:t>
      </w:r>
      <w:r w:rsidR="004F32CE">
        <w:rPr>
          <w:rFonts w:cs="Open Sans"/>
        </w:rPr>
        <w:t>rs is ca</w:t>
      </w:r>
      <w:r w:rsidR="00980CBB">
        <w:rPr>
          <w:rFonts w:cs="Open Sans"/>
        </w:rPr>
        <w:t>use for concern.</w:t>
      </w:r>
      <w:r w:rsidR="008503DF">
        <w:rPr>
          <w:rFonts w:cs="Open Sans"/>
        </w:rPr>
        <w:t xml:space="preserve"> </w:t>
      </w:r>
    </w:p>
    <w:p w:rsidRPr="002133BD" w:rsidR="00A50280" w:rsidP="00A50280" w:rsidRDefault="00A50280" w14:paraId="49A1F441" w14:textId="3DE29AD1">
      <w:pPr>
        <w:rPr>
          <w:rFonts w:cs="Open Sans"/>
        </w:rPr>
      </w:pPr>
      <w:r>
        <w:rPr>
          <w:rFonts w:cs="Open Sans"/>
        </w:rPr>
        <w:t>The Commission considers that arrangements for children in immigration detention to access education externally in Australian schools</w:t>
      </w:r>
      <w:r w:rsidR="009E01E1">
        <w:rPr>
          <w:rFonts w:cs="Open Sans"/>
        </w:rPr>
        <w:t>,</w:t>
      </w:r>
      <w:r>
        <w:rPr>
          <w:rFonts w:cs="Open Sans"/>
        </w:rPr>
        <w:t xml:space="preserve"> where they are able to learn and develop alongside their peers</w:t>
      </w:r>
      <w:r w:rsidR="009E01E1">
        <w:rPr>
          <w:rFonts w:cs="Open Sans"/>
        </w:rPr>
        <w:t>,</w:t>
      </w:r>
      <w:r>
        <w:rPr>
          <w:rFonts w:cs="Open Sans"/>
        </w:rPr>
        <w:t xml:space="preserve"> is preferable, and all efforts should be made to facilitate this. </w:t>
      </w:r>
    </w:p>
    <w:p w:rsidRPr="00E10C6B" w:rsidR="00A50280" w:rsidP="00A50280" w:rsidRDefault="00A50280" w14:paraId="72F4D3A8"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576EEE" w:rsidR="00A50280" w:rsidP="00A50280" w:rsidRDefault="00BC3B3F" w14:paraId="3568D5F5" w14:textId="292E37F8">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w:t>
      </w:r>
      <w:r w:rsidRPr="00CD7940" w:rsidR="00A50280">
        <w:rPr>
          <w:i/>
          <w:color w:val="FFFFFF" w:themeColor="background1"/>
        </w:rPr>
        <w:t>he Department of Home Affairs</w:t>
      </w:r>
      <w:r w:rsidR="00A50280">
        <w:rPr>
          <w:i/>
          <w:color w:val="FFFFFF" w:themeColor="background1"/>
        </w:rPr>
        <w:t xml:space="preserve"> </w:t>
      </w:r>
      <w:r w:rsidRPr="00CD7940" w:rsidR="00A50280">
        <w:rPr>
          <w:i/>
          <w:color w:val="FFFFFF" w:themeColor="background1"/>
        </w:rPr>
        <w:t>shou</w:t>
      </w:r>
      <w:r w:rsidR="00532D07">
        <w:rPr>
          <w:i/>
          <w:color w:val="FFFFFF" w:themeColor="background1"/>
        </w:rPr>
        <w:t xml:space="preserve">ld ensure that all children </w:t>
      </w:r>
      <w:r w:rsidR="00A50280">
        <w:rPr>
          <w:i/>
          <w:color w:val="FFFFFF" w:themeColor="background1"/>
        </w:rPr>
        <w:t xml:space="preserve">in </w:t>
      </w:r>
      <w:r w:rsidRPr="001643AD" w:rsidR="00A50280">
        <w:rPr>
          <w:i/>
          <w:color w:val="FFFFFF" w:themeColor="background1"/>
        </w:rPr>
        <w:t xml:space="preserve">closed </w:t>
      </w:r>
      <w:r w:rsidRPr="00293419" w:rsidR="00A50280">
        <w:rPr>
          <w:i/>
          <w:color w:val="FFFFFF" w:themeColor="background1"/>
        </w:rPr>
        <w:t>immigration detention</w:t>
      </w:r>
      <w:r w:rsidR="00A50280">
        <w:rPr>
          <w:i/>
          <w:color w:val="FFFFFF" w:themeColor="background1"/>
        </w:rPr>
        <w:t xml:space="preserve"> </w:t>
      </w:r>
      <w:r w:rsidR="00532D07">
        <w:rPr>
          <w:i/>
          <w:color w:val="FFFFFF" w:themeColor="background1"/>
        </w:rPr>
        <w:t xml:space="preserve">have the opportunity to access education externally in Australian schools. </w:t>
      </w:r>
    </w:p>
    <w:p w:rsidRPr="00311A2E" w:rsidR="00CE6011" w:rsidP="00E46442" w:rsidRDefault="00CE6011" w14:paraId="7EDB630A" w14:textId="77777777">
      <w:pPr>
        <w:spacing w:before="0" w:after="0"/>
        <w:rPr>
          <w:rFonts w:cs="Open Sans"/>
          <w:color w:val="FFFFFF" w:themeColor="background1"/>
        </w:rPr>
      </w:pPr>
    </w:p>
    <w:p w:rsidR="00610E58" w:rsidP="00576EEE" w:rsidRDefault="7E34B49D" w14:paraId="6338EEDF" w14:textId="7A8CBE21">
      <w:pPr>
        <w:spacing w:before="0" w:after="0"/>
        <w:rPr>
          <w:rFonts w:cs="Open Sans"/>
        </w:rPr>
      </w:pPr>
      <w:r w:rsidRPr="0F0BDEB5">
        <w:rPr>
          <w:rFonts w:cs="Open Sans"/>
        </w:rPr>
        <w:t>The teenager reported that</w:t>
      </w:r>
      <w:r w:rsidRPr="0F0BDEB5" w:rsidR="27BE87CD">
        <w:rPr>
          <w:rFonts w:cs="Open Sans"/>
        </w:rPr>
        <w:t>,</w:t>
      </w:r>
      <w:r w:rsidRPr="0F0BDEB5">
        <w:rPr>
          <w:rFonts w:cs="Open Sans"/>
        </w:rPr>
        <w:t xml:space="preserve"> while most staff in the Avon compound were ‘good and respectful’, two incidents involving two different officers</w:t>
      </w:r>
      <w:r w:rsidRPr="0F0BDEB5" w:rsidR="009E01E1">
        <w:rPr>
          <w:rFonts w:cs="Open Sans"/>
        </w:rPr>
        <w:t xml:space="preserve">, which </w:t>
      </w:r>
      <w:r w:rsidRPr="0F0BDEB5">
        <w:rPr>
          <w:rFonts w:cs="Open Sans"/>
        </w:rPr>
        <w:t>had since been addressed by facility</w:t>
      </w:r>
      <w:r w:rsidRPr="0F0BDEB5" w:rsidR="066C48CC">
        <w:rPr>
          <w:rFonts w:cs="Open Sans"/>
        </w:rPr>
        <w:t xml:space="preserve"> management</w:t>
      </w:r>
      <w:r w:rsidRPr="0F0BDEB5" w:rsidR="009E01E1">
        <w:rPr>
          <w:rFonts w:cs="Open Sans"/>
        </w:rPr>
        <w:t>,</w:t>
      </w:r>
      <w:r w:rsidRPr="0F0BDEB5">
        <w:rPr>
          <w:rFonts w:cs="Open Sans"/>
        </w:rPr>
        <w:t xml:space="preserve"> had significantly </w:t>
      </w:r>
      <w:r w:rsidRPr="0F0BDEB5" w:rsidR="009E01E1">
        <w:rPr>
          <w:rFonts w:cs="Open Sans"/>
        </w:rPr>
        <w:t xml:space="preserve">affected </w:t>
      </w:r>
      <w:r w:rsidRPr="0F0BDEB5">
        <w:rPr>
          <w:rFonts w:cs="Open Sans"/>
        </w:rPr>
        <w:t xml:space="preserve">his mental health and </w:t>
      </w:r>
      <w:r w:rsidRPr="0F0BDEB5" w:rsidR="009E01E1">
        <w:rPr>
          <w:rFonts w:cs="Open Sans"/>
        </w:rPr>
        <w:t xml:space="preserve">his </w:t>
      </w:r>
      <w:r w:rsidRPr="0F0BDEB5">
        <w:rPr>
          <w:rFonts w:cs="Open Sans"/>
        </w:rPr>
        <w:t xml:space="preserve">ongoing perception in relation to his physical safety. </w:t>
      </w:r>
    </w:p>
    <w:p w:rsidR="00610E58" w:rsidP="00576EEE" w:rsidRDefault="00610E58" w14:paraId="5C855775" w14:textId="77777777">
      <w:pPr>
        <w:spacing w:before="0" w:after="0"/>
        <w:rPr>
          <w:rFonts w:cs="Open Sans"/>
        </w:rPr>
      </w:pPr>
    </w:p>
    <w:p w:rsidR="00ED3E40" w:rsidP="000F64A1" w:rsidRDefault="00576EEE" w14:paraId="1A221112" w14:textId="0466F246">
      <w:pPr>
        <w:spacing w:before="0" w:after="0"/>
        <w:rPr>
          <w:rFonts w:cs="Open Sans"/>
        </w:rPr>
      </w:pPr>
      <w:r>
        <w:rPr>
          <w:rFonts w:cs="Open Sans"/>
        </w:rPr>
        <w:t xml:space="preserve">He reported routine use of </w:t>
      </w:r>
      <w:r w:rsidR="009A6165">
        <w:rPr>
          <w:rFonts w:cs="Open Sans"/>
        </w:rPr>
        <w:t>restraints (</w:t>
      </w:r>
      <w:r>
        <w:rPr>
          <w:rFonts w:cs="Open Sans"/>
        </w:rPr>
        <w:t>metal handcuffs</w:t>
      </w:r>
      <w:r w:rsidR="009A6165">
        <w:rPr>
          <w:rFonts w:cs="Open Sans"/>
        </w:rPr>
        <w:t>)</w:t>
      </w:r>
      <w:r w:rsidR="00311A2E">
        <w:rPr>
          <w:rFonts w:cs="Open Sans"/>
        </w:rPr>
        <w:t xml:space="preserve"> </w:t>
      </w:r>
      <w:r>
        <w:rPr>
          <w:rFonts w:cs="Open Sans"/>
        </w:rPr>
        <w:t>during escort</w:t>
      </w:r>
      <w:r w:rsidR="008E03F7">
        <w:rPr>
          <w:rFonts w:cs="Open Sans"/>
        </w:rPr>
        <w:t>, and that</w:t>
      </w:r>
      <w:r w:rsidR="002A2A37">
        <w:rPr>
          <w:rFonts w:cs="Open Sans"/>
        </w:rPr>
        <w:t xml:space="preserve"> </w:t>
      </w:r>
      <w:r w:rsidR="00D91067">
        <w:rPr>
          <w:rFonts w:cs="Open Sans"/>
        </w:rPr>
        <w:t xml:space="preserve">he had </w:t>
      </w:r>
      <w:r w:rsidR="002A2A37">
        <w:rPr>
          <w:rFonts w:cs="Open Sans"/>
        </w:rPr>
        <w:t>previously been subject to the use of a body belt</w:t>
      </w:r>
      <w:r w:rsidR="00C6542D">
        <w:rPr>
          <w:rFonts w:cs="Open Sans"/>
        </w:rPr>
        <w:t xml:space="preserve"> during escort</w:t>
      </w:r>
      <w:r w:rsidR="002A2A37">
        <w:rPr>
          <w:rFonts w:cs="Open Sans"/>
        </w:rPr>
        <w:t>.</w:t>
      </w:r>
      <w:r w:rsidR="005F072F">
        <w:rPr>
          <w:rFonts w:cs="Open Sans"/>
        </w:rPr>
        <w:t xml:space="preserve"> </w:t>
      </w:r>
      <w:r w:rsidR="00473C10">
        <w:rPr>
          <w:rFonts w:cs="Open Sans"/>
        </w:rPr>
        <w:t>He also sai</w:t>
      </w:r>
      <w:r w:rsidR="001F6122">
        <w:rPr>
          <w:rFonts w:cs="Open Sans"/>
        </w:rPr>
        <w:t xml:space="preserve">d that </w:t>
      </w:r>
      <w:r w:rsidR="00A456CD">
        <w:rPr>
          <w:rFonts w:cs="Open Sans"/>
        </w:rPr>
        <w:t xml:space="preserve">previously he had been isolated in the </w:t>
      </w:r>
      <w:r w:rsidR="00196B4C">
        <w:rPr>
          <w:rFonts w:cs="Open Sans"/>
        </w:rPr>
        <w:t xml:space="preserve">annex </w:t>
      </w:r>
      <w:r w:rsidR="00A456CD">
        <w:rPr>
          <w:rFonts w:cs="Open Sans"/>
        </w:rPr>
        <w:t xml:space="preserve">in handcuffs </w:t>
      </w:r>
      <w:r w:rsidR="00316AA2">
        <w:rPr>
          <w:rFonts w:cs="Open Sans"/>
        </w:rPr>
        <w:t xml:space="preserve">under the supervision of six </w:t>
      </w:r>
      <w:r w:rsidR="00F05E1D">
        <w:rPr>
          <w:rFonts w:cs="Open Sans"/>
        </w:rPr>
        <w:t>Serco officers.</w:t>
      </w:r>
    </w:p>
    <w:p w:rsidR="00311A2E" w:rsidP="000F64A1" w:rsidRDefault="00311A2E" w14:paraId="3F7FED7C" w14:textId="77777777">
      <w:pPr>
        <w:spacing w:before="0" w:after="0"/>
        <w:rPr>
          <w:rFonts w:cs="Open Sans"/>
        </w:rPr>
      </w:pPr>
    </w:p>
    <w:p w:rsidR="00ED3E40" w:rsidP="000F64A1" w:rsidRDefault="00DE5384" w14:paraId="13FEA7A7" w14:textId="5143EF4B">
      <w:pPr>
        <w:spacing w:before="0" w:after="0"/>
        <w:rPr>
          <w:rFonts w:cs="Open Sans"/>
        </w:rPr>
      </w:pPr>
      <w:r>
        <w:rPr>
          <w:rFonts w:cs="Open Sans"/>
        </w:rPr>
        <w:t xml:space="preserve">Australia </w:t>
      </w:r>
      <w:r w:rsidR="009E01E1">
        <w:rPr>
          <w:rFonts w:cs="Open Sans"/>
        </w:rPr>
        <w:t>must</w:t>
      </w:r>
      <w:r w:rsidR="00883C51">
        <w:rPr>
          <w:rFonts w:cs="Open Sans"/>
        </w:rPr>
        <w:t xml:space="preserve"> ensure that </w:t>
      </w:r>
      <w:r w:rsidR="00AC664B">
        <w:rPr>
          <w:rFonts w:cs="Open Sans"/>
        </w:rPr>
        <w:t xml:space="preserve">all children are </w:t>
      </w:r>
      <w:r w:rsidR="007302F5">
        <w:rPr>
          <w:rFonts w:cs="Open Sans"/>
        </w:rPr>
        <w:t>safe,</w:t>
      </w:r>
      <w:r w:rsidR="007302F5">
        <w:rPr>
          <w:rStyle w:val="EndnoteReference"/>
          <w:rFonts w:cs="Open Sans"/>
        </w:rPr>
        <w:endnoteReference w:id="69"/>
      </w:r>
      <w:r w:rsidR="007302F5">
        <w:rPr>
          <w:rFonts w:cs="Open Sans"/>
        </w:rPr>
        <w:t xml:space="preserve"> and </w:t>
      </w:r>
      <w:r w:rsidR="00883C51">
        <w:rPr>
          <w:rFonts w:cs="Open Sans"/>
        </w:rPr>
        <w:t>any child deprived of their liberty should be treated with humanity</w:t>
      </w:r>
      <w:r w:rsidR="00684482">
        <w:rPr>
          <w:rFonts w:cs="Open Sans"/>
        </w:rPr>
        <w:t xml:space="preserve"> and respect for the inherent dignity of the human person</w:t>
      </w:r>
      <w:r w:rsidR="00E144EF">
        <w:rPr>
          <w:rFonts w:cs="Open Sans"/>
        </w:rPr>
        <w:t>, in a manner which takes into account the needs of persons of his or her age.</w:t>
      </w:r>
      <w:r w:rsidR="00B02CF4">
        <w:rPr>
          <w:rStyle w:val="EndnoteReference"/>
          <w:rFonts w:cs="Open Sans"/>
        </w:rPr>
        <w:endnoteReference w:id="70"/>
      </w:r>
      <w:r w:rsidRPr="008E6DEF" w:rsidR="008E6DEF">
        <w:t xml:space="preserve"> </w:t>
      </w:r>
      <w:r w:rsidR="009C4145">
        <w:t>I</w:t>
      </w:r>
      <w:r w:rsidR="008E6DEF">
        <w:t xml:space="preserve">n 2016, the Australian Government developed a </w:t>
      </w:r>
      <w:r w:rsidRPr="00B56CB3" w:rsidR="008E6DEF">
        <w:t>Child Safeguarding Framework</w:t>
      </w:r>
      <w:r w:rsidR="008E6DEF">
        <w:t xml:space="preserve">, </w:t>
      </w:r>
      <w:r w:rsidRPr="00B56CB3" w:rsidR="008E6DEF">
        <w:t xml:space="preserve">designed to ensure that the </w:t>
      </w:r>
      <w:r w:rsidR="008E6DEF">
        <w:t xml:space="preserve">Australian </w:t>
      </w:r>
      <w:r w:rsidRPr="00B56CB3" w:rsidR="008E6DEF">
        <w:t>Government meets its child protection and wellbeing obligations in an immigration context (including in relation to immigration detention).</w:t>
      </w:r>
      <w:r w:rsidRPr="000B364B" w:rsidR="008E6DEF">
        <w:rPr>
          <w:rStyle w:val="EndnoteReference"/>
        </w:rPr>
        <w:endnoteReference w:id="71"/>
      </w:r>
      <w:r w:rsidR="008E6DEF">
        <w:rPr>
          <w:rStyle w:val="EndnoteReference"/>
        </w:rPr>
        <w:t xml:space="preserve"> </w:t>
      </w:r>
      <w:r w:rsidR="008E6DEF">
        <w:t xml:space="preserve"> </w:t>
      </w:r>
    </w:p>
    <w:p w:rsidR="001F6281" w:rsidP="000F64A1" w:rsidRDefault="001F6281" w14:paraId="10BF67EA" w14:textId="1A0228D1">
      <w:pPr>
        <w:spacing w:before="0" w:after="0"/>
        <w:rPr>
          <w:rFonts w:cs="Open Sans"/>
        </w:rPr>
      </w:pPr>
    </w:p>
    <w:p w:rsidR="0095509A" w:rsidP="0013366F" w:rsidRDefault="001F6281" w14:paraId="1441B264" w14:textId="58930132">
      <w:pPr>
        <w:spacing w:before="0" w:after="0"/>
        <w:rPr>
          <w:rFonts w:cs="Open Sans"/>
        </w:rPr>
      </w:pPr>
      <w:r>
        <w:rPr>
          <w:rFonts w:cs="Open Sans"/>
        </w:rPr>
        <w:t>The Commission considers that</w:t>
      </w:r>
      <w:r w:rsidR="00E82523">
        <w:rPr>
          <w:rFonts w:cs="Open Sans"/>
        </w:rPr>
        <w:t xml:space="preserve"> the use of </w:t>
      </w:r>
      <w:r w:rsidR="00B017E8">
        <w:rPr>
          <w:rFonts w:cs="Open Sans"/>
        </w:rPr>
        <w:t xml:space="preserve">physical </w:t>
      </w:r>
      <w:r w:rsidR="00E82523">
        <w:rPr>
          <w:rFonts w:cs="Open Sans"/>
        </w:rPr>
        <w:t xml:space="preserve">restraints, as well as other practices </w:t>
      </w:r>
      <w:r w:rsidR="005C1183">
        <w:rPr>
          <w:rFonts w:cs="Open Sans"/>
        </w:rPr>
        <w:t>employed to manage the risk and behaviour of adults (</w:t>
      </w:r>
      <w:r w:rsidR="00E82523">
        <w:rPr>
          <w:rFonts w:cs="Open Sans"/>
        </w:rPr>
        <w:t xml:space="preserve">such as </w:t>
      </w:r>
      <w:r w:rsidR="005C1183">
        <w:rPr>
          <w:rFonts w:cs="Open Sans"/>
        </w:rPr>
        <w:t>single separatio</w:t>
      </w:r>
      <w:r w:rsidR="00512044">
        <w:rPr>
          <w:rFonts w:cs="Open Sans"/>
        </w:rPr>
        <w:t>n)</w:t>
      </w:r>
      <w:r w:rsidR="009E01E1">
        <w:rPr>
          <w:rFonts w:cs="Open Sans"/>
        </w:rPr>
        <w:t>,</w:t>
      </w:r>
      <w:r w:rsidRPr="00512044" w:rsidR="00512044">
        <w:rPr>
          <w:rFonts w:cs="Open Sans"/>
        </w:rPr>
        <w:t xml:space="preserve"> </w:t>
      </w:r>
      <w:r w:rsidR="00512044">
        <w:rPr>
          <w:rFonts w:cs="Open Sans"/>
        </w:rPr>
        <w:t xml:space="preserve">are not suitable for children and </w:t>
      </w:r>
      <w:r w:rsidR="009C7B3A">
        <w:rPr>
          <w:rFonts w:cs="Open Sans"/>
        </w:rPr>
        <w:t>teenagers and</w:t>
      </w:r>
      <w:r w:rsidRPr="0013366F" w:rsidR="0013366F">
        <w:rPr>
          <w:rFonts w:cs="Open Sans"/>
        </w:rPr>
        <w:t xml:space="preserve"> </w:t>
      </w:r>
      <w:r w:rsidR="0013366F">
        <w:rPr>
          <w:rFonts w:cs="Open Sans"/>
        </w:rPr>
        <w:t>may cause significant and disproportionate harm.</w:t>
      </w:r>
      <w:r w:rsidR="00B017E8">
        <w:rPr>
          <w:rFonts w:cs="Open Sans"/>
        </w:rPr>
        <w:t xml:space="preserve"> </w:t>
      </w:r>
      <w:bookmarkStart w:name="_Hlk48729276" w:id="79"/>
      <w:r w:rsidR="00B16E6D">
        <w:rPr>
          <w:rFonts w:cs="Open Sans"/>
        </w:rPr>
        <w:t>T</w:t>
      </w:r>
      <w:r w:rsidR="00876148">
        <w:rPr>
          <w:rFonts w:cs="Open Sans"/>
        </w:rPr>
        <w:t xml:space="preserve">he use </w:t>
      </w:r>
      <w:r w:rsidR="0095509A">
        <w:rPr>
          <w:rFonts w:cs="Open Sans"/>
        </w:rPr>
        <w:t>of physical restraints</w:t>
      </w:r>
      <w:r w:rsidR="001F2031">
        <w:rPr>
          <w:rFonts w:cs="Open Sans"/>
        </w:rPr>
        <w:t xml:space="preserve"> and single separation</w:t>
      </w:r>
      <w:r w:rsidR="00530663">
        <w:rPr>
          <w:rFonts w:cs="Open Sans"/>
        </w:rPr>
        <w:t xml:space="preserve"> should </w:t>
      </w:r>
      <w:r w:rsidR="00B16E6D">
        <w:rPr>
          <w:rFonts w:cs="Open Sans"/>
        </w:rPr>
        <w:t>not be applied to children or teenagers</w:t>
      </w:r>
      <w:r w:rsidR="00CA48A3">
        <w:rPr>
          <w:rFonts w:cs="Open Sans"/>
        </w:rPr>
        <w:t xml:space="preserve"> in immigration detention</w:t>
      </w:r>
      <w:r w:rsidR="00B16E6D">
        <w:rPr>
          <w:rFonts w:cs="Open Sans"/>
        </w:rPr>
        <w:t xml:space="preserve"> </w:t>
      </w:r>
      <w:r w:rsidR="00530663">
        <w:rPr>
          <w:rFonts w:cs="Open Sans"/>
        </w:rPr>
        <w:t xml:space="preserve">as a security </w:t>
      </w:r>
      <w:r w:rsidR="00B45E73">
        <w:rPr>
          <w:rFonts w:cs="Open Sans"/>
        </w:rPr>
        <w:t>measure or as a means of discipline</w:t>
      </w:r>
      <w:r w:rsidR="00A56155">
        <w:rPr>
          <w:rFonts w:cs="Open Sans"/>
        </w:rPr>
        <w:t>.</w:t>
      </w:r>
    </w:p>
    <w:bookmarkEnd w:id="79"/>
    <w:p w:rsidR="00576EEE" w:rsidP="00576EEE" w:rsidRDefault="00576EEE" w14:paraId="689F3E64" w14:textId="77777777">
      <w:pPr>
        <w:spacing w:before="0" w:after="0"/>
        <w:rPr>
          <w:rFonts w:cs="Open Sans"/>
        </w:rPr>
      </w:pPr>
    </w:p>
    <w:p w:rsidRPr="00E10C6B" w:rsidR="00576EEE" w:rsidP="00576EEE" w:rsidRDefault="00576EEE" w14:paraId="40296336"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bookmarkStart w:name="_Hlk48572332" w:id="80"/>
    </w:p>
    <w:p w:rsidR="004E1507" w:rsidP="00311A2E" w:rsidRDefault="009F5583" w14:paraId="641377A5" w14:textId="29C69620">
      <w:pPr>
        <w:keepLines/>
        <w:pBdr>
          <w:top w:val="single" w:color="auto" w:sz="4" w:space="4"/>
          <w:left w:val="single" w:color="auto" w:sz="4" w:space="4"/>
          <w:bottom w:val="single" w:color="auto" w:sz="4" w:space="4"/>
          <w:right w:val="single" w:color="auto" w:sz="4" w:space="4"/>
        </w:pBdr>
        <w:shd w:val="clear" w:color="auto" w:fill="237BBC"/>
        <w:spacing w:after="0"/>
      </w:pPr>
      <w:r>
        <w:rPr>
          <w:i/>
          <w:color w:val="FFFFFF" w:themeColor="background1"/>
        </w:rPr>
        <w:t>T</w:t>
      </w:r>
      <w:r w:rsidRPr="00CD7940" w:rsidR="00576EEE">
        <w:rPr>
          <w:i/>
          <w:color w:val="FFFFFF" w:themeColor="background1"/>
        </w:rPr>
        <w:t>he Department of Home Affairs</w:t>
      </w:r>
      <w:r w:rsidR="00576EEE">
        <w:rPr>
          <w:i/>
          <w:color w:val="FFFFFF" w:themeColor="background1"/>
        </w:rPr>
        <w:t xml:space="preserve"> </w:t>
      </w:r>
      <w:r w:rsidRPr="00CD7940" w:rsidR="00576EEE">
        <w:rPr>
          <w:i/>
          <w:color w:val="FFFFFF" w:themeColor="background1"/>
        </w:rPr>
        <w:t xml:space="preserve">should </w:t>
      </w:r>
      <w:r w:rsidR="003576D2">
        <w:rPr>
          <w:i/>
          <w:color w:val="FFFFFF" w:themeColor="background1"/>
        </w:rPr>
        <w:t xml:space="preserve">prohibit the </w:t>
      </w:r>
      <w:r w:rsidR="00EA3C82">
        <w:rPr>
          <w:i/>
          <w:color w:val="FFFFFF" w:themeColor="background1"/>
        </w:rPr>
        <w:t xml:space="preserve">use of </w:t>
      </w:r>
      <w:r w:rsidR="003576D2">
        <w:rPr>
          <w:i/>
          <w:color w:val="FFFFFF" w:themeColor="background1"/>
        </w:rPr>
        <w:t xml:space="preserve">physical </w:t>
      </w:r>
      <w:r w:rsidR="009D0435">
        <w:rPr>
          <w:i/>
          <w:color w:val="FFFFFF" w:themeColor="background1"/>
        </w:rPr>
        <w:t xml:space="preserve">restraints and single separation </w:t>
      </w:r>
      <w:r w:rsidR="00EA3C82">
        <w:rPr>
          <w:i/>
          <w:color w:val="FFFFFF" w:themeColor="background1"/>
        </w:rPr>
        <w:t>on</w:t>
      </w:r>
      <w:r w:rsidR="007B7AED">
        <w:rPr>
          <w:i/>
          <w:color w:val="FFFFFF" w:themeColor="background1"/>
        </w:rPr>
        <w:t xml:space="preserve"> children </w:t>
      </w:r>
      <w:r w:rsidR="00EA3C82">
        <w:rPr>
          <w:i/>
          <w:color w:val="FFFFFF" w:themeColor="background1"/>
        </w:rPr>
        <w:t xml:space="preserve">and teenagers </w:t>
      </w:r>
      <w:r w:rsidR="007B7AED">
        <w:rPr>
          <w:i/>
          <w:color w:val="FFFFFF" w:themeColor="background1"/>
        </w:rPr>
        <w:t xml:space="preserve">in </w:t>
      </w:r>
      <w:r w:rsidRPr="00293419" w:rsidR="00576EEE">
        <w:rPr>
          <w:i/>
          <w:color w:val="FFFFFF" w:themeColor="background1"/>
        </w:rPr>
        <w:t>immigration detention</w:t>
      </w:r>
      <w:r w:rsidR="00EA3C82">
        <w:rPr>
          <w:i/>
          <w:color w:val="FFFFFF" w:themeColor="background1"/>
        </w:rPr>
        <w:t>.</w:t>
      </w:r>
      <w:bookmarkEnd w:id="80"/>
    </w:p>
    <w:p w:rsidRPr="00DD502D" w:rsidR="000D5B00" w:rsidP="00180B00" w:rsidRDefault="00180B00" w14:paraId="0D87D483" w14:textId="4DA8E985">
      <w:pPr>
        <w:pStyle w:val="Heading3"/>
      </w:pPr>
      <w:bookmarkStart w:name="_Toc57818905" w:id="81"/>
      <w:r w:rsidRPr="00DD502D">
        <w:t xml:space="preserve">Children </w:t>
      </w:r>
      <w:r w:rsidRPr="00DD502D" w:rsidR="00B40420">
        <w:t>on</w:t>
      </w:r>
      <w:r w:rsidRPr="00DD502D">
        <w:t xml:space="preserve"> Christmas Island</w:t>
      </w:r>
      <w:bookmarkEnd w:id="81"/>
      <w:r w:rsidRPr="00DD502D">
        <w:t xml:space="preserve"> </w:t>
      </w:r>
    </w:p>
    <w:p w:rsidR="005A19C0" w:rsidP="005A19C0" w:rsidRDefault="61E64113" w14:paraId="11E75DA6" w14:textId="363FE48B">
      <w:r>
        <w:t xml:space="preserve">As noted above, </w:t>
      </w:r>
      <w:r w:rsidR="490520B6">
        <w:t>two children, aged two and four years old, were transferred to an immigration detention facility on Christmas Island with their parents from BRP shortly prior to the Commission’s inspection of MITA.</w:t>
      </w:r>
      <w:r w:rsidR="005A19C0">
        <w:rPr>
          <w:rStyle w:val="EndnoteReference"/>
          <w:rFonts w:cs="Open Sans"/>
        </w:rPr>
        <w:endnoteReference w:id="72"/>
      </w:r>
    </w:p>
    <w:p w:rsidR="001E6DFF" w:rsidP="005A19C0" w:rsidRDefault="29E6D4F8" w14:paraId="4A8550AB" w14:textId="4C2F693C">
      <w:r>
        <w:t>The Commission did not inspect the Christmas Island Immigration Detention Centre because during planning</w:t>
      </w:r>
      <w:r w:rsidR="23DB91B7">
        <w:t xml:space="preserve"> for its 2019 inspections</w:t>
      </w:r>
      <w:r>
        <w:t xml:space="preserve"> these facilities had only recently been re-opened and at the time nobody was detained there. </w:t>
      </w:r>
      <w:r w:rsidR="323B3DAF">
        <w:t>Th</w:t>
      </w:r>
      <w:r w:rsidR="23DB91B7">
        <w:t xml:space="preserve">e Commission </w:t>
      </w:r>
      <w:r w:rsidR="73DE6DE7">
        <w:t xml:space="preserve">was </w:t>
      </w:r>
      <w:r w:rsidR="562211DD">
        <w:t xml:space="preserve">therefore </w:t>
      </w:r>
      <w:r w:rsidR="73DE6DE7">
        <w:t xml:space="preserve">not able to </w:t>
      </w:r>
      <w:r w:rsidR="47E7E5E9">
        <w:t xml:space="preserve">see the children or interview their parents during its inspections in 2019. </w:t>
      </w:r>
    </w:p>
    <w:p w:rsidR="001D7BAB" w:rsidP="005A19C0" w:rsidRDefault="000C7826" w14:paraId="2979E165" w14:textId="553F6128">
      <w:pPr>
        <w:rPr>
          <w:rFonts w:cs="Open Sans"/>
        </w:rPr>
      </w:pPr>
      <w:r>
        <w:t>In September 2019</w:t>
      </w:r>
      <w:r w:rsidR="001D7BAB">
        <w:t>,</w:t>
      </w:r>
      <w:r>
        <w:t xml:space="preserve"> t</w:t>
      </w:r>
      <w:r w:rsidR="004A49B5">
        <w:t>he</w:t>
      </w:r>
      <w:r w:rsidR="00D87489">
        <w:t xml:space="preserve"> Human Rights</w:t>
      </w:r>
      <w:r w:rsidR="004A49B5">
        <w:t xml:space="preserve"> Commission</w:t>
      </w:r>
      <w:r w:rsidR="00D87489">
        <w:t xml:space="preserve">er, Edward Santow, and the </w:t>
      </w:r>
      <w:r w:rsidR="001D7BAB">
        <w:t xml:space="preserve">then </w:t>
      </w:r>
      <w:r w:rsidR="00D87489">
        <w:t>National Children’s Commissioner, Megan Mitchell</w:t>
      </w:r>
      <w:r>
        <w:t>, wrote to the Minister</w:t>
      </w:r>
      <w:r w:rsidR="000E6059">
        <w:t xml:space="preserve"> </w:t>
      </w:r>
      <w:r w:rsidR="004C17CF">
        <w:t xml:space="preserve">for Immigration, Citizenship, Migrant Services and Multicultural Affairs, </w:t>
      </w:r>
      <w:r w:rsidR="001D7BAB">
        <w:t xml:space="preserve">the Hon </w:t>
      </w:r>
      <w:r w:rsidR="004C17CF">
        <w:t>David Coleman</w:t>
      </w:r>
      <w:r w:rsidR="001D7BAB">
        <w:t xml:space="preserve"> MP</w:t>
      </w:r>
      <w:r w:rsidR="004C17CF">
        <w:t xml:space="preserve">, </w:t>
      </w:r>
      <w:r w:rsidR="000E6059">
        <w:t>outlining concerns</w:t>
      </w:r>
      <w:r w:rsidR="0020298E">
        <w:t xml:space="preserve"> </w:t>
      </w:r>
      <w:r w:rsidR="00F747CB">
        <w:t>that the measures taken in relation to this family</w:t>
      </w:r>
      <w:r w:rsidR="00F747CB">
        <w:rPr>
          <w:rFonts w:cs="Open Sans"/>
        </w:rPr>
        <w:t>—especially their detention—d</w:t>
      </w:r>
      <w:r w:rsidR="2625B2AB">
        <w:rPr>
          <w:rFonts w:cs="Open Sans"/>
        </w:rPr>
        <w:t>id</w:t>
      </w:r>
      <w:r w:rsidR="00F747CB">
        <w:rPr>
          <w:rFonts w:cs="Open Sans"/>
        </w:rPr>
        <w:t xml:space="preserve"> not comply with Australia’s international human rights obligations to uphold the best interests of the child.</w:t>
      </w:r>
      <w:r w:rsidR="002C2D0A">
        <w:rPr>
          <w:rFonts w:cs="Open Sans"/>
        </w:rPr>
        <w:t xml:space="preserve"> </w:t>
      </w:r>
      <w:r w:rsidRPr="0F0BDEB5" w:rsidR="001D7BAB">
        <w:rPr>
          <w:rFonts w:cs="Open Sans"/>
        </w:rPr>
        <w:t>T</w:t>
      </w:r>
      <w:r w:rsidR="000D5493">
        <w:rPr>
          <w:rFonts w:cs="Open Sans"/>
        </w:rPr>
        <w:t xml:space="preserve">he Commission </w:t>
      </w:r>
      <w:r w:rsidRPr="0F0BDEB5" w:rsidR="001D7BAB">
        <w:rPr>
          <w:rFonts w:cs="Open Sans"/>
        </w:rPr>
        <w:t xml:space="preserve">has previously recommended, as a matter of urgency, that the Minister exercise his power to remove these children, and </w:t>
      </w:r>
      <w:r w:rsidR="00FF4814">
        <w:rPr>
          <w:rFonts w:cs="Open Sans"/>
        </w:rPr>
        <w:t xml:space="preserve">their </w:t>
      </w:r>
      <w:r w:rsidRPr="0F0BDEB5" w:rsidR="001D7BAB">
        <w:rPr>
          <w:rFonts w:cs="Open Sans"/>
        </w:rPr>
        <w:t>parents, from closed detention on Christmas Island and place the family in community detention</w:t>
      </w:r>
      <w:r w:rsidR="005E6759">
        <w:rPr>
          <w:rFonts w:cs="Open Sans"/>
        </w:rPr>
        <w:t>.</w:t>
      </w:r>
      <w:r w:rsidR="00D50FD3">
        <w:rPr>
          <w:rStyle w:val="EndnoteReference"/>
          <w:rFonts w:cs="Open Sans"/>
        </w:rPr>
        <w:endnoteReference w:id="73"/>
      </w:r>
      <w:r w:rsidR="00204BF7">
        <w:rPr>
          <w:rFonts w:cs="Open Sans"/>
        </w:rPr>
        <w:t xml:space="preserve"> </w:t>
      </w:r>
    </w:p>
    <w:p w:rsidRPr="00C563B5" w:rsidR="0020298E" w:rsidP="005A19C0" w:rsidRDefault="00204BF7" w14:paraId="02DA354B" w14:textId="15466F97">
      <w:r>
        <w:t xml:space="preserve">The Commission’s concerns about the </w:t>
      </w:r>
      <w:r w:rsidR="0020298E">
        <w:t>safety and well-being of this family and their two young children</w:t>
      </w:r>
      <w:r>
        <w:t xml:space="preserve"> are ongoing.</w:t>
      </w:r>
      <w:r w:rsidR="001D7BAB">
        <w:t xml:space="preserve"> </w:t>
      </w:r>
    </w:p>
    <w:p w:rsidRPr="002A6BFE" w:rsidR="002A6BFE" w:rsidP="002A6BFE" w:rsidRDefault="00E3641D" w14:paraId="0C1F8813" w14:textId="53F8DECA">
      <w:pPr>
        <w:pStyle w:val="Heading2"/>
      </w:pPr>
      <w:bookmarkStart w:name="_Toc57818906" w:id="82"/>
      <w:r>
        <w:t>Health care</w:t>
      </w:r>
      <w:bookmarkEnd w:id="82"/>
    </w:p>
    <w:p w:rsidRPr="00921FAD" w:rsidR="00E3641D" w:rsidP="00E3641D" w:rsidRDefault="00E3641D" w14:paraId="50B4ACF5" w14:textId="77777777">
      <w:pPr>
        <w:pStyle w:val="Heading3"/>
      </w:pPr>
      <w:bookmarkStart w:name="_Toc57818907" w:id="83"/>
      <w:r w:rsidRPr="00921FAD">
        <w:t>IHMS health services</w:t>
      </w:r>
      <w:bookmarkEnd w:id="83"/>
    </w:p>
    <w:p w:rsidR="00960C16" w:rsidP="00E3641D" w:rsidRDefault="00E3641D" w14:paraId="33DCB26D" w14:textId="320AB3EA">
      <w:r>
        <w:t>IHMS is contracted by Home Affairs to provide primary and mental health care services in Australia’s immigration detention facilities. The</w:t>
      </w:r>
      <w:r w:rsidR="00960C16">
        <w:t xml:space="preserve"> IHMS</w:t>
      </w:r>
      <w:r>
        <w:t xml:space="preserve"> health service</w:t>
      </w:r>
      <w:r w:rsidR="00960C16">
        <w:t xml:space="preserve"> in each facility</w:t>
      </w:r>
      <w:r>
        <w:t xml:space="preserve"> </w:t>
      </w:r>
      <w:r w:rsidR="0067609B">
        <w:t xml:space="preserve">is </w:t>
      </w:r>
      <w:r>
        <w:t>‘nurse-led</w:t>
      </w:r>
      <w:r w:rsidR="00D676B7">
        <w:t>’</w:t>
      </w:r>
      <w:r w:rsidR="00906000">
        <w:t>: n</w:t>
      </w:r>
      <w:r w:rsidR="005035E7">
        <w:t xml:space="preserve">urses </w:t>
      </w:r>
      <w:r>
        <w:t xml:space="preserve">triage all requests for health care; all appointments are initially made with a nurse; nurses undertake detailed health assessments, planning of health care, delivery of treatments, ongoing monitoring of treatment and management of medicines; and the service is led by managers and team leaders who are also nurses. </w:t>
      </w:r>
    </w:p>
    <w:p w:rsidR="00AD5CB6" w:rsidP="00E3641D" w:rsidRDefault="00A904DA" w14:paraId="6B77E2D4" w14:textId="4DD0D3B9">
      <w:r w:rsidR="2DF96943">
        <w:drawing>
          <wp:inline wp14:editId="6450089F" wp14:anchorId="5F574F19">
            <wp:extent cx="5779008" cy="3465576"/>
            <wp:effectExtent l="0" t="0" r="0" b="1905"/>
            <wp:docPr id="9" name="Picture 9" descr="A mesh gate leading to the entrance of a medical centre building." title=""/>
            <wp:cNvGraphicFramePr>
              <a:graphicFrameLocks noChangeAspect="1"/>
            </wp:cNvGraphicFramePr>
            <a:graphic>
              <a:graphicData uri="http://schemas.openxmlformats.org/drawingml/2006/picture">
                <pic:pic>
                  <pic:nvPicPr>
                    <pic:cNvPr id="0" name="Picture 9"/>
                    <pic:cNvPicPr/>
                  </pic:nvPicPr>
                  <pic:blipFill>
                    <a:blip r:embed="R0ef21740e9d94dc2">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79008" cy="3465576"/>
                    </a:xfrm>
                    <a:prstGeom prst="rect">
                      <a:avLst/>
                    </a:prstGeom>
                  </pic:spPr>
                </pic:pic>
              </a:graphicData>
            </a:graphic>
          </wp:inline>
        </w:drawing>
      </w:r>
    </w:p>
    <w:p w:rsidRPr="00921FAD" w:rsidR="0058727D" w:rsidP="00E3641D" w:rsidRDefault="00D9377F" w14:paraId="72538000" w14:textId="64CAED00">
      <w:pPr>
        <w:rPr>
          <w:b/>
          <w:i/>
        </w:rPr>
      </w:pPr>
      <w:r w:rsidRPr="00921FAD">
        <w:rPr>
          <w:b/>
          <w:i/>
        </w:rPr>
        <w:t xml:space="preserve">IHMS </w:t>
      </w:r>
      <w:r w:rsidRPr="00921FAD" w:rsidR="00FD7231">
        <w:rPr>
          <w:b/>
          <w:i/>
        </w:rPr>
        <w:t>health clinic (Medical 1), MITA</w:t>
      </w:r>
    </w:p>
    <w:p w:rsidR="00E3641D" w:rsidP="00E3641D" w:rsidRDefault="00E03D53" w14:paraId="6C7C8B1B" w14:textId="1B923BFA">
      <w:r>
        <w:t xml:space="preserve">The </w:t>
      </w:r>
      <w:r w:rsidR="00E3641D">
        <w:t>nurses</w:t>
      </w:r>
      <w:r>
        <w:t xml:space="preserve"> are all registered nurses, and some have specialisations in </w:t>
      </w:r>
      <w:r w:rsidR="00E5589B">
        <w:t xml:space="preserve">areas such as </w:t>
      </w:r>
      <w:r>
        <w:t>mental health</w:t>
      </w:r>
      <w:r w:rsidR="00F34EDD">
        <w:t>. They</w:t>
      </w:r>
      <w:r>
        <w:t xml:space="preserve"> </w:t>
      </w:r>
      <w:r w:rsidR="00E3641D">
        <w:t xml:space="preserve">work </w:t>
      </w:r>
      <w:r w:rsidR="00F34EDD">
        <w:t>in</w:t>
      </w:r>
      <w:r w:rsidR="00E3641D">
        <w:t xml:space="preserve"> multidisciplinary team</w:t>
      </w:r>
      <w:r w:rsidR="00F34EDD">
        <w:t>s</w:t>
      </w:r>
      <w:r w:rsidR="00E3641D">
        <w:t xml:space="preserve"> with other health professionals, such as general practitioners, </w:t>
      </w:r>
      <w:r w:rsidR="00F34EDD">
        <w:t xml:space="preserve">to </w:t>
      </w:r>
      <w:r w:rsidR="00E3641D">
        <w:t>who</w:t>
      </w:r>
      <w:r w:rsidR="00F34EDD">
        <w:t>m</w:t>
      </w:r>
      <w:r w:rsidR="00E3641D">
        <w:t xml:space="preserve"> they will refer </w:t>
      </w:r>
      <w:r w:rsidR="00F34EDD">
        <w:t xml:space="preserve">people in detention, </w:t>
      </w:r>
      <w:r w:rsidR="00E3641D">
        <w:t xml:space="preserve">if required. </w:t>
      </w:r>
      <w:r w:rsidR="001E304A">
        <w:t xml:space="preserve">IHMS staff </w:t>
      </w:r>
      <w:r w:rsidR="004D2BFC">
        <w:t>can refer people to external providers</w:t>
      </w:r>
      <w:r w:rsidR="005B7957">
        <w:t xml:space="preserve"> (</w:t>
      </w:r>
      <w:r w:rsidR="00A8571C">
        <w:t xml:space="preserve">such as </w:t>
      </w:r>
      <w:r w:rsidR="006E364D">
        <w:t xml:space="preserve">medical specialists </w:t>
      </w:r>
      <w:r w:rsidR="00A8571C">
        <w:t xml:space="preserve">or </w:t>
      </w:r>
      <w:r w:rsidR="005B7957">
        <w:t>allied health services)</w:t>
      </w:r>
      <w:r w:rsidR="004D2BFC">
        <w:t xml:space="preserve"> in relation to health care that is not </w:t>
      </w:r>
      <w:r w:rsidR="00E3641D">
        <w:t>available from IHMS in the facility</w:t>
      </w:r>
      <w:r w:rsidR="001E304A">
        <w:t xml:space="preserve"> </w:t>
      </w:r>
      <w:r w:rsidR="00E3641D">
        <w:t>(see Section 3.</w:t>
      </w:r>
      <w:r w:rsidR="003B35CE">
        <w:t>2</w:t>
      </w:r>
      <w:r w:rsidR="00E3641D">
        <w:t>(</w:t>
      </w:r>
      <w:r w:rsidR="003B35CE">
        <w:t>b</w:t>
      </w:r>
      <w:r w:rsidR="00E3641D">
        <w:t xml:space="preserve">) on </w:t>
      </w:r>
      <w:r w:rsidR="00414089">
        <w:t xml:space="preserve">access to </w:t>
      </w:r>
      <w:r w:rsidR="00E3641D">
        <w:t xml:space="preserve">specialist health care and </w:t>
      </w:r>
      <w:r w:rsidR="002C5A39">
        <w:t>S</w:t>
      </w:r>
      <w:r w:rsidRPr="002C5A39" w:rsidR="00E3641D">
        <w:t>ection 3.</w:t>
      </w:r>
      <w:r w:rsidR="003B35CE">
        <w:t>2</w:t>
      </w:r>
      <w:r w:rsidRPr="002C5A39" w:rsidR="00E3641D">
        <w:t>(</w:t>
      </w:r>
      <w:r w:rsidRPr="002C5A39" w:rsidR="002C5A39">
        <w:t>f</w:t>
      </w:r>
      <w:r w:rsidRPr="002C5A39" w:rsidR="00E3641D">
        <w:t>) on mental health</w:t>
      </w:r>
      <w:r w:rsidR="00E3641D">
        <w:t>).</w:t>
      </w:r>
    </w:p>
    <w:p w:rsidR="00E3641D" w:rsidP="00E3641D" w:rsidRDefault="00E3641D" w14:paraId="486CBD84" w14:textId="1284A0E6">
      <w:r>
        <w:t>The composition and number of health professionals in the IHMS staff team varied across each facility</w:t>
      </w:r>
      <w:r w:rsidR="006967AB">
        <w:t>.</w:t>
      </w:r>
      <w:r>
        <w:t xml:space="preserve"> </w:t>
      </w:r>
      <w:r w:rsidR="006967AB">
        <w:t>H</w:t>
      </w:r>
      <w:r>
        <w:t>owever</w:t>
      </w:r>
      <w:r w:rsidR="006967AB">
        <w:t>, it</w:t>
      </w:r>
      <w:r>
        <w:t xml:space="preserve"> generally comprised staff in the following roles: a health services manager</w:t>
      </w:r>
      <w:r w:rsidR="0A4F7257">
        <w:t>;</w:t>
      </w:r>
      <w:r>
        <w:t xml:space="preserve"> </w:t>
      </w:r>
      <w:r w:rsidR="006967AB">
        <w:t xml:space="preserve">a </w:t>
      </w:r>
      <w:r>
        <w:t>clinical team leader and administrator to manage and coordinate the health service</w:t>
      </w:r>
      <w:r w:rsidR="0CEDE9F3">
        <w:t>;</w:t>
      </w:r>
      <w:r>
        <w:t xml:space="preserve"> an</w:t>
      </w:r>
      <w:r w:rsidR="00433D64">
        <w:t xml:space="preserve">d </w:t>
      </w:r>
      <w:r>
        <w:t xml:space="preserve">general practitioners, registered nurses and mental health nurses to deliver health services. </w:t>
      </w:r>
      <w:r w:rsidR="00E75585">
        <w:t>At some facilities,</w:t>
      </w:r>
      <w:r w:rsidR="007E44E7">
        <w:t xml:space="preserve"> IHMS employed health professionals in additional roles</w:t>
      </w:r>
      <w:r w:rsidR="00094679">
        <w:t>. For example,</w:t>
      </w:r>
      <w:r w:rsidR="00B1607C">
        <w:t xml:space="preserve"> </w:t>
      </w:r>
      <w:r>
        <w:t xml:space="preserve">MITA and VIDC also had a drug and alcohol clinical specialist nurse, a </w:t>
      </w:r>
      <w:proofErr w:type="gramStart"/>
      <w:r>
        <w:t>counsellor</w:t>
      </w:r>
      <w:proofErr w:type="gramEnd"/>
      <w:r>
        <w:t xml:space="preserve"> and a mental health team leader to coordinate the provision of mental health services</w:t>
      </w:r>
      <w:r w:rsidR="00B1607C">
        <w:t>, and Y</w:t>
      </w:r>
      <w:r>
        <w:t>HIDC ha</w:t>
      </w:r>
      <w:r w:rsidR="00B1607C">
        <w:t>d</w:t>
      </w:r>
      <w:r>
        <w:t xml:space="preserve"> two part-time psychiatrists. </w:t>
      </w:r>
    </w:p>
    <w:p w:rsidR="00740BC3" w:rsidP="00E3641D" w:rsidRDefault="00E3641D" w14:paraId="44A40FD2" w14:textId="0D6B1D2B">
      <w:r>
        <w:t xml:space="preserve">In most facilities, the IHMS health service operated from Monday to Friday, </w:t>
      </w:r>
      <w:r w:rsidR="00094679">
        <w:t xml:space="preserve">but </w:t>
      </w:r>
      <w:r>
        <w:t>the</w:t>
      </w:r>
      <w:r w:rsidR="00FE152F">
        <w:t xml:space="preserve"> IHMS</w:t>
      </w:r>
      <w:r>
        <w:t xml:space="preserve"> health service at AITA and the mental health clinic at BITA operated over the weekend. Outside the operating hours of the IHMS health service, Serco staff at all facilities could call the Health Advice Service (HAS), a nurse-led phone advice service</w:t>
      </w:r>
      <w:r w:rsidR="003B5988">
        <w:t>,</w:t>
      </w:r>
      <w:r>
        <w:t xml:space="preserve"> if required.</w:t>
      </w:r>
      <w:r w:rsidR="0023600B">
        <w:t xml:space="preserve"> </w:t>
      </w:r>
      <w:r w:rsidR="005540B4">
        <w:t>Facility staff can also request external emergency medical</w:t>
      </w:r>
      <w:r w:rsidR="00D41F28">
        <w:t xml:space="preserve"> assistance whenever this is required.</w:t>
      </w:r>
    </w:p>
    <w:p w:rsidR="00E3641D" w:rsidP="00E3641D" w:rsidRDefault="00E3641D" w14:paraId="764B0594" w14:textId="6F89C31D">
      <w:r>
        <w:t>People in detention can request an appointment with the health service by completing a medical request form and putting it into a collection box.</w:t>
      </w:r>
      <w:r w:rsidRPr="005178F0">
        <w:t xml:space="preserve"> </w:t>
      </w:r>
      <w:r>
        <w:t xml:space="preserve"> IHMS staff at all facilities collect the medical request forms daily, and a nurse will review the requests, assess their </w:t>
      </w:r>
      <w:proofErr w:type="gramStart"/>
      <w:r>
        <w:t>priority</w:t>
      </w:r>
      <w:proofErr w:type="gramEnd"/>
      <w:r>
        <w:t xml:space="preserve"> and then allocate accordingly. For example, at MITA the nurses triage these requests to identify whether they will provide an appointment immediately, in 24 hours, </w:t>
      </w:r>
      <w:r w:rsidR="00037376">
        <w:t>three</w:t>
      </w:r>
      <w:r>
        <w:t xml:space="preserve"> days or </w:t>
      </w:r>
      <w:r w:rsidR="00037376">
        <w:t>seven</w:t>
      </w:r>
      <w:r>
        <w:t xml:space="preserve"> days.</w:t>
      </w:r>
    </w:p>
    <w:p w:rsidR="00D93A23" w:rsidP="00E3641D" w:rsidRDefault="00142254" w14:paraId="46A4D507" w14:textId="2795F937">
      <w:r w:rsidR="5B90CE9F">
        <w:drawing>
          <wp:inline wp14:editId="72D44092" wp14:anchorId="3F867824">
            <wp:extent cx="5779008" cy="3465576"/>
            <wp:effectExtent l="0" t="0" r="0" b="1905"/>
            <wp:docPr id="61" name="Picture 61" descr="Image of medical request form boxes fixed to a grey wall, next to a holder containing paper forms. " title=""/>
            <wp:cNvGraphicFramePr>
              <a:graphicFrameLocks noChangeAspect="1"/>
            </wp:cNvGraphicFramePr>
            <a:graphic>
              <a:graphicData uri="http://schemas.openxmlformats.org/drawingml/2006/picture">
                <pic:pic>
                  <pic:nvPicPr>
                    <pic:cNvPr id="0" name="Picture 61"/>
                    <pic:cNvPicPr/>
                  </pic:nvPicPr>
                  <pic:blipFill>
                    <a:blip r:embed="R8392cb8cf3db47f0">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79008" cy="3465576"/>
                    </a:xfrm>
                    <a:prstGeom prst="rect">
                      <a:avLst/>
                    </a:prstGeom>
                  </pic:spPr>
                </pic:pic>
              </a:graphicData>
            </a:graphic>
          </wp:inline>
        </w:drawing>
      </w:r>
    </w:p>
    <w:p w:rsidRPr="00821187" w:rsidR="00D93A23" w:rsidP="00E3641D" w:rsidRDefault="00EA24EE" w14:paraId="15DB0B0A" w14:textId="7615C41F">
      <w:pPr>
        <w:rPr>
          <w:b/>
          <w:i/>
        </w:rPr>
      </w:pPr>
      <w:r w:rsidRPr="00821187">
        <w:rPr>
          <w:b/>
          <w:i/>
        </w:rPr>
        <w:t>Medical request forms box, Bass 2, MITA</w:t>
      </w:r>
    </w:p>
    <w:p w:rsidR="00E3641D" w:rsidP="00E3641D" w:rsidRDefault="00E3641D" w14:paraId="3721E6FE" w14:textId="20BCC86D">
      <w:r>
        <w:t>In some facilities</w:t>
      </w:r>
      <w:r w:rsidR="777D4D2B">
        <w:t>,</w:t>
      </w:r>
      <w:r>
        <w:t xml:space="preserve"> health staff advised there are other ways for health appointments to be made. </w:t>
      </w:r>
      <w:r w:rsidR="000F71D2">
        <w:t>People detained at</w:t>
      </w:r>
      <w:r w:rsidR="003B0321">
        <w:t xml:space="preserve"> </w:t>
      </w:r>
      <w:r>
        <w:t>YHIDC</w:t>
      </w:r>
      <w:r w:rsidR="2F473D58">
        <w:t>, for example,</w:t>
      </w:r>
      <w:r>
        <w:t xml:space="preserve"> could call the IHMS health service directly by phone to make an appointment and at MITA IHMS staff said they would also accept referrals from other facility staff such as a Serco welfare officer. IHMS staff at PIDC and AITA</w:t>
      </w:r>
      <w:r w:rsidR="00B36E8D">
        <w:t xml:space="preserve"> </w:t>
      </w:r>
      <w:r>
        <w:t xml:space="preserve">said that most appointments were made </w:t>
      </w:r>
      <w:r w:rsidR="00D87854">
        <w:t xml:space="preserve">with </w:t>
      </w:r>
      <w:r>
        <w:t xml:space="preserve">IHMS staff directly, and that this was feasible given the much smaller number of people at these facilities.  </w:t>
      </w:r>
    </w:p>
    <w:p w:rsidRPr="00D14552" w:rsidR="00E3641D" w:rsidP="00E3641D" w:rsidRDefault="00E3641D" w14:paraId="2AA76B3A" w14:textId="300025D8">
      <w:pPr>
        <w:rPr>
          <w:b/>
          <w:bCs/>
        </w:rPr>
      </w:pPr>
      <w:r>
        <w:t xml:space="preserve">IHMS staff at </w:t>
      </w:r>
      <w:r w:rsidR="00224669">
        <w:t xml:space="preserve">all </w:t>
      </w:r>
      <w:r>
        <w:t>facilit</w:t>
      </w:r>
      <w:r w:rsidR="00224669">
        <w:t>ies</w:t>
      </w:r>
      <w:r>
        <w:t xml:space="preserve"> advised that waiting times for appointments vary depending on the assessment of priority, as well as the capacity of a particular clinic or service. </w:t>
      </w:r>
      <w:r w:rsidRPr="001F0B1B">
        <w:t xml:space="preserve">For example, health staff at PIDC advised that it may take </w:t>
      </w:r>
      <w:r>
        <w:t>one</w:t>
      </w:r>
      <w:r w:rsidRPr="001F0B1B">
        <w:t xml:space="preserve"> to </w:t>
      </w:r>
      <w:r>
        <w:t>two</w:t>
      </w:r>
      <w:r w:rsidRPr="001F0B1B">
        <w:t xml:space="preserve"> days for an appointment with the</w:t>
      </w:r>
      <w:r>
        <w:t xml:space="preserve"> general </w:t>
      </w:r>
      <w:r w:rsidR="00224669">
        <w:t>practitioner</w:t>
      </w:r>
      <w:r w:rsidR="47C0EA10">
        <w:t>,</w:t>
      </w:r>
      <w:r w:rsidRPr="001F0B1B" w:rsidR="00224669">
        <w:t xml:space="preserve"> but</w:t>
      </w:r>
      <w:r w:rsidRPr="001F0B1B">
        <w:t xml:space="preserve"> at least two weeks for an appointment with a psychiatrist.</w:t>
      </w:r>
      <w:r>
        <w:t xml:space="preserve"> </w:t>
      </w:r>
    </w:p>
    <w:p w:rsidR="008808B7" w:rsidP="00E3641D" w:rsidRDefault="00E3641D" w14:paraId="0EF7D7BD" w14:textId="051D6290">
      <w:r>
        <w:t xml:space="preserve">People in immigration detention </w:t>
      </w:r>
      <w:r w:rsidR="6378B929">
        <w:t>provided</w:t>
      </w:r>
      <w:r>
        <w:t xml:space="preserve"> a variety of views at each facility in relation </w:t>
      </w:r>
      <w:r w:rsidR="00224669">
        <w:t>to IHMS</w:t>
      </w:r>
      <w:r>
        <w:t xml:space="preserve"> </w:t>
      </w:r>
      <w:r w:rsidR="00224669">
        <w:t>health services</w:t>
      </w:r>
      <w:r>
        <w:t xml:space="preserve"> generally. These views were largely consistent </w:t>
      </w:r>
      <w:r w:rsidR="00E35214">
        <w:t>within</w:t>
      </w:r>
      <w:r>
        <w:t xml:space="preserve"> each facility.  </w:t>
      </w:r>
    </w:p>
    <w:p w:rsidR="00E3641D" w:rsidP="00E3641D" w:rsidRDefault="00BD6E86" w14:paraId="73C95873" w14:textId="553B1FC3">
      <w:r>
        <w:t xml:space="preserve">Some people told the Commission that they were satisfied with the health services provided by IHMS. For example, one person with </w:t>
      </w:r>
      <w:r w:rsidR="00E3641D">
        <w:t>complex health needs said</w:t>
      </w:r>
      <w:r w:rsidR="000C73BC">
        <w:t>,</w:t>
      </w:r>
      <w:r w:rsidR="00E3641D">
        <w:t xml:space="preserve"> ‘</w:t>
      </w:r>
      <w:r w:rsidR="000C73BC">
        <w:t>E</w:t>
      </w:r>
      <w:r w:rsidR="00E3641D">
        <w:t>very day I see IHMS and they look after me well and give me the medicine that I need.’ Another said that the ‘health staff are good, and they will always see me when I ask.’</w:t>
      </w:r>
    </w:p>
    <w:p w:rsidR="00E3641D" w:rsidP="00E3641D" w:rsidRDefault="00E3641D" w14:paraId="0E531F74" w14:textId="1A1FB6C3">
      <w:r>
        <w:t>Some people at the larger facilities (VIDC, YHIDC, MITA and BITA)</w:t>
      </w:r>
      <w:r w:rsidR="00BD6E86">
        <w:t xml:space="preserve"> </w:t>
      </w:r>
      <w:r>
        <w:t>said that</w:t>
      </w:r>
      <w:r w:rsidR="76537519">
        <w:t>,</w:t>
      </w:r>
      <w:r>
        <w:t xml:space="preserve"> while they had no </w:t>
      </w:r>
      <w:r w:rsidR="000C73BC">
        <w:t xml:space="preserve">problems </w:t>
      </w:r>
      <w:r>
        <w:t>with the health service once they were able to access it, it could take a long time to get an appointment. For example, one person said, ‘</w:t>
      </w:r>
      <w:r w:rsidR="0012674A">
        <w:t>Y</w:t>
      </w:r>
      <w:r>
        <w:t xml:space="preserve">ou can’t rely on getting help when you really need it, and some people just give up.’ This issue was not raised by people interviewed at PIDC </w:t>
      </w:r>
      <w:r w:rsidR="0012674A">
        <w:t xml:space="preserve">or </w:t>
      </w:r>
      <w:r>
        <w:t xml:space="preserve">AITA. </w:t>
      </w:r>
    </w:p>
    <w:p w:rsidR="00E3641D" w:rsidP="00E3641D" w:rsidRDefault="00E3641D" w14:paraId="25EA595E" w14:textId="5846CBB6">
      <w:r>
        <w:t>Some people said they were not getting the health care they needed. These concerns usually related to mental health care or access to specialist health care</w:t>
      </w:r>
      <w:r w:rsidRPr="009F4BD6">
        <w:t xml:space="preserve"> </w:t>
      </w:r>
      <w:r>
        <w:t xml:space="preserve">(see further details in </w:t>
      </w:r>
      <w:r w:rsidRPr="001F2ACC">
        <w:t xml:space="preserve">Sections </w:t>
      </w:r>
      <w:r w:rsidRPr="001F2ACC" w:rsidR="00E85745">
        <w:t>3.</w:t>
      </w:r>
      <w:r w:rsidR="00C87E9D">
        <w:t>2</w:t>
      </w:r>
      <w:r w:rsidRPr="001F2ACC" w:rsidR="001F2ACC">
        <w:t>(</w:t>
      </w:r>
      <w:r w:rsidR="009C7227">
        <w:t>b</w:t>
      </w:r>
      <w:r w:rsidRPr="001F2ACC" w:rsidR="001F2ACC">
        <w:t>)</w:t>
      </w:r>
      <w:r w:rsidRPr="001F2ACC" w:rsidR="00E85745">
        <w:t xml:space="preserve"> and </w:t>
      </w:r>
      <w:r w:rsidRPr="001F2ACC" w:rsidR="001F2ACC">
        <w:t xml:space="preserve">3.6(f) </w:t>
      </w:r>
      <w:r w:rsidRPr="001F2ACC">
        <w:t>below</w:t>
      </w:r>
      <w:r>
        <w:t xml:space="preserve">). </w:t>
      </w:r>
    </w:p>
    <w:p w:rsidR="00E3641D" w:rsidP="00E3641D" w:rsidRDefault="00E3641D" w14:paraId="2A7335C7" w14:textId="226EEE9D">
      <w:r>
        <w:t>A small number of people expressed some concerns about the general approach of</w:t>
      </w:r>
      <w:r w:rsidR="00817DA0">
        <w:t xml:space="preserve"> </w:t>
      </w:r>
      <w:r>
        <w:t>IHMS staff. For example, one person said</w:t>
      </w:r>
      <w:r w:rsidR="0090059C">
        <w:t>,</w:t>
      </w:r>
      <w:r>
        <w:t xml:space="preserve"> ‘</w:t>
      </w:r>
      <w:r w:rsidR="0090059C">
        <w:t>T</w:t>
      </w:r>
      <w:r>
        <w:t xml:space="preserve">hey don’t believe us, whatever I say, it is not credible to them’. Another said he had little faith in long-term health staff because </w:t>
      </w:r>
      <w:r w:rsidR="00817DA0">
        <w:t xml:space="preserve">he </w:t>
      </w:r>
      <w:r w:rsidR="002A6135">
        <w:t xml:space="preserve">believed </w:t>
      </w:r>
      <w:r>
        <w:t xml:space="preserve">they were no longer trying to help their patients. A few people said that they no longer engage with IHMS because they were not able to assist with their immigration situation or they </w:t>
      </w:r>
      <w:r w:rsidR="00C7656B">
        <w:t xml:space="preserve">felt </w:t>
      </w:r>
      <w:r>
        <w:t>they could manage their health better on their own by</w:t>
      </w:r>
      <w:r w:rsidR="0061197C">
        <w:t>, for example,</w:t>
      </w:r>
      <w:r>
        <w:t xml:space="preserve"> going to the gym.</w:t>
      </w:r>
    </w:p>
    <w:p w:rsidR="007C2AB4" w:rsidP="00E3641D" w:rsidRDefault="009D2D13" w14:paraId="04BAA318" w14:textId="67663E5D">
      <w:r w:rsidR="6951C3FF">
        <w:drawing>
          <wp:inline wp14:editId="7DECE05E" wp14:anchorId="58737443">
            <wp:extent cx="5759449" cy="3456940"/>
            <wp:effectExtent l="0" t="0" r="0" b="0"/>
            <wp:docPr id="74" name="Picture 74" descr="A small room with a desk, chair, and a computer." title=""/>
            <wp:cNvGraphicFramePr>
              <a:graphicFrameLocks noChangeAspect="1"/>
            </wp:cNvGraphicFramePr>
            <a:graphic>
              <a:graphicData uri="http://schemas.openxmlformats.org/drawingml/2006/picture">
                <pic:pic>
                  <pic:nvPicPr>
                    <pic:cNvPr id="0" name="Picture 74"/>
                    <pic:cNvPicPr/>
                  </pic:nvPicPr>
                  <pic:blipFill>
                    <a:blip r:embed="Rbdc5c42fc29b4729">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6940"/>
                    </a:xfrm>
                    <a:prstGeom prst="rect">
                      <a:avLst/>
                    </a:prstGeom>
                  </pic:spPr>
                </pic:pic>
              </a:graphicData>
            </a:graphic>
          </wp:inline>
        </w:drawing>
      </w:r>
    </w:p>
    <w:p w:rsidRPr="00775923" w:rsidR="00604006" w:rsidP="00E3641D" w:rsidRDefault="00604006" w14:paraId="33AE3E63" w14:textId="1CD7EF35">
      <w:pPr>
        <w:rPr>
          <w:b/>
          <w:i/>
        </w:rPr>
      </w:pPr>
      <w:r w:rsidRPr="00775923">
        <w:rPr>
          <w:b/>
          <w:i/>
        </w:rPr>
        <w:t xml:space="preserve">IHMS </w:t>
      </w:r>
      <w:r w:rsidRPr="00775923" w:rsidR="00336729">
        <w:rPr>
          <w:b/>
          <w:i/>
        </w:rPr>
        <w:t>consultation room, YHIDC</w:t>
      </w:r>
    </w:p>
    <w:p w:rsidR="00E3641D" w:rsidP="00E3641D" w:rsidRDefault="00E3641D" w14:paraId="20E2E9D6" w14:textId="614ABAE8">
      <w:r>
        <w:t xml:space="preserve">IHMS staff consistently reported that significant numbers of people in immigration detention had complex health </w:t>
      </w:r>
      <w:r w:rsidR="00AF7970">
        <w:t>conditions</w:t>
      </w:r>
      <w:r>
        <w:t xml:space="preserve">, including both physical and mental health issues. One IHMS staff member observed </w:t>
      </w:r>
      <w:r w:rsidR="00AC3715">
        <w:t>that</w:t>
      </w:r>
      <w:r>
        <w:t xml:space="preserve"> there was often a need for tertiary level care (as </w:t>
      </w:r>
      <w:r w:rsidR="007F14C7">
        <w:t>distinct from</w:t>
      </w:r>
      <w:r>
        <w:t xml:space="preserve"> the primary level care provided by IHMS)</w:t>
      </w:r>
      <w:r w:rsidR="06754900">
        <w:t>,</w:t>
      </w:r>
      <w:r>
        <w:t xml:space="preserve"> due to the complexity of health needs. Common physical health issues reported across facilities included hepatitis C, diabetes,</w:t>
      </w:r>
      <w:r w:rsidRPr="00AB3B22">
        <w:t xml:space="preserve"> </w:t>
      </w:r>
      <w:r>
        <w:t>chronic</w:t>
      </w:r>
      <w:r w:rsidR="00311A2E">
        <w:t xml:space="preserve"> </w:t>
      </w:r>
      <w:r w:rsidR="00D71B4E">
        <w:t xml:space="preserve">lung </w:t>
      </w:r>
      <w:r w:rsidR="00311A2E">
        <w:t>disease,</w:t>
      </w:r>
      <w:r>
        <w:t xml:space="preserve"> high blood pressure and mobility issues. Common mental health issues included</w:t>
      </w:r>
      <w:r w:rsidR="00673DF2">
        <w:t xml:space="preserve"> PTSD</w:t>
      </w:r>
      <w:r w:rsidR="00773CFF">
        <w:t xml:space="preserve"> and trauma</w:t>
      </w:r>
      <w:r w:rsidR="652D1CA6">
        <w:t>-</w:t>
      </w:r>
      <w:r w:rsidR="00773CFF">
        <w:t>related symptoms</w:t>
      </w:r>
      <w:r w:rsidR="000E7B39">
        <w:t>, mood and</w:t>
      </w:r>
      <w:r>
        <w:t xml:space="preserve"> anxiety</w:t>
      </w:r>
      <w:r w:rsidR="000E7B39">
        <w:t xml:space="preserve"> disorders</w:t>
      </w:r>
      <w:r w:rsidR="003F290A">
        <w:t xml:space="preserve"> and psychotic disorders.</w:t>
      </w:r>
      <w:r>
        <w:t xml:space="preserve"> Some IHMS staff reported a growing number of elderly people in immigration detention, who </w:t>
      </w:r>
      <w:r w:rsidR="588FA4DD">
        <w:t>were</w:t>
      </w:r>
      <w:r>
        <w:t xml:space="preserve"> very unwell with multiple chronic conditions.</w:t>
      </w:r>
    </w:p>
    <w:p w:rsidRPr="005B503F" w:rsidR="00E3641D" w:rsidP="00E3641D" w:rsidRDefault="00E3641D" w14:paraId="3C3188B7" w14:textId="71725C08">
      <w:r>
        <w:t xml:space="preserve">All IHMS staff </w:t>
      </w:r>
      <w:r w:rsidR="1FDC8640">
        <w:t xml:space="preserve">interviewed by </w:t>
      </w:r>
      <w:r>
        <w:t>the Commission felt that they had an appropriate level of autonomy in treating patients, and that any recommendations they ma</w:t>
      </w:r>
      <w:r w:rsidR="5A35FC84">
        <w:t>d</w:t>
      </w:r>
      <w:r>
        <w:t xml:space="preserve">e in relation to a person’s health </w:t>
      </w:r>
      <w:r w:rsidR="5F674B38">
        <w:t>were</w:t>
      </w:r>
      <w:r>
        <w:t xml:space="preserve"> generally respected and facilitated by other </w:t>
      </w:r>
      <w:r w:rsidR="008B75B5">
        <w:t xml:space="preserve">ABF and Serco facility staff. </w:t>
      </w:r>
      <w:bookmarkStart w:name="_Toc35622796" w:id="84"/>
    </w:p>
    <w:p w:rsidRPr="00775923" w:rsidR="00E3641D" w:rsidP="00E3641D" w:rsidRDefault="00E3641D" w14:paraId="5356A361" w14:textId="77777777">
      <w:pPr>
        <w:pStyle w:val="Heading3"/>
      </w:pPr>
      <w:bookmarkStart w:name="_Toc57818908" w:id="85"/>
      <w:r w:rsidRPr="00775923">
        <w:t xml:space="preserve">Access to specialist </w:t>
      </w:r>
      <w:bookmarkEnd w:id="84"/>
      <w:r w:rsidRPr="00775923">
        <w:t>health care</w:t>
      </w:r>
      <w:bookmarkEnd w:id="85"/>
    </w:p>
    <w:p w:rsidR="00E3641D" w:rsidP="00E3641D" w:rsidRDefault="00E3641D" w14:paraId="089B9139" w14:textId="4C8270D8">
      <w:r>
        <w:t xml:space="preserve">When people in detention require specialist health care that cannot be provided by the </w:t>
      </w:r>
      <w:r w:rsidR="00E63A80">
        <w:t>IHMS health service</w:t>
      </w:r>
      <w:r w:rsidR="00A45F27">
        <w:t xml:space="preserve"> (such as dental, optometry or physiotherapy)</w:t>
      </w:r>
      <w:r w:rsidR="00E63A80">
        <w:t xml:space="preserve">, </w:t>
      </w:r>
      <w:r>
        <w:t xml:space="preserve">IHMS </w:t>
      </w:r>
      <w:r w:rsidR="00214FD0">
        <w:t xml:space="preserve">often contracts </w:t>
      </w:r>
      <w:r>
        <w:t xml:space="preserve">external providers. </w:t>
      </w:r>
      <w:r w:rsidR="00E1562A">
        <w:t xml:space="preserve">IHMS </w:t>
      </w:r>
      <w:r w:rsidR="003354A2">
        <w:t xml:space="preserve">advised that </w:t>
      </w:r>
      <w:r w:rsidR="00AC5ADE">
        <w:t>its</w:t>
      </w:r>
      <w:r w:rsidR="00FC58C0">
        <w:t xml:space="preserve"> </w:t>
      </w:r>
      <w:r>
        <w:t xml:space="preserve">preference </w:t>
      </w:r>
      <w:r w:rsidR="00FC58C0">
        <w:t xml:space="preserve">was </w:t>
      </w:r>
      <w:r>
        <w:t xml:space="preserve">for </w:t>
      </w:r>
      <w:r w:rsidR="00876DFF">
        <w:t xml:space="preserve">contracted </w:t>
      </w:r>
      <w:r>
        <w:t xml:space="preserve">specialist health care to be delivered onsite. Facilities generally had regular scheduled visits from some external providers, </w:t>
      </w:r>
      <w:r w:rsidR="00617889">
        <w:t xml:space="preserve">but </w:t>
      </w:r>
      <w:r>
        <w:t xml:space="preserve">this varied across facilities.  </w:t>
      </w:r>
    </w:p>
    <w:p w:rsidR="00E3641D" w:rsidP="00E3641D" w:rsidRDefault="00E3641D" w14:paraId="531EF599" w14:textId="733ABCC2">
      <w:r>
        <w:t xml:space="preserve">For example, YHIDC </w:t>
      </w:r>
      <w:r w:rsidR="002E531B">
        <w:t xml:space="preserve">has </w:t>
      </w:r>
      <w:r>
        <w:t xml:space="preserve">a psychologist </w:t>
      </w:r>
      <w:r w:rsidR="00361A43">
        <w:t>that</w:t>
      </w:r>
      <w:r>
        <w:t xml:space="preserve"> attend</w:t>
      </w:r>
      <w:r w:rsidR="53B1B0C4">
        <w:t>s</w:t>
      </w:r>
      <w:r>
        <w:t xml:space="preserve"> once per fortnight to deliver up to 22 hours of psychology every month, a dental clinic that operates one to one and a half days per week (</w:t>
      </w:r>
      <w:r w:rsidR="00777580">
        <w:t xml:space="preserve">it </w:t>
      </w:r>
      <w:r>
        <w:t>also services PIDC), a physiotherapist that attends once per week, and an optometrist that attends once per month. MITA has a dental clinic that operates once per week, a radiologist three times per week, and a dietician and an optometrist attend once per month.</w:t>
      </w:r>
      <w:r w:rsidRPr="0027256B">
        <w:t xml:space="preserve"> </w:t>
      </w:r>
      <w:r w:rsidR="00F36AA4">
        <w:t>At MITA</w:t>
      </w:r>
      <w:r w:rsidR="00447ADE">
        <w:t xml:space="preserve">, there was also access to a </w:t>
      </w:r>
      <w:r w:rsidR="00E145DC">
        <w:t xml:space="preserve">maternal child health nurse. </w:t>
      </w:r>
      <w:r>
        <w:t>At BITA a psychiatrist attends once per week for four to five hours, and physiotherapy and optometry are also delivered onsite.</w:t>
      </w:r>
    </w:p>
    <w:p w:rsidR="00C43377" w:rsidP="00E3641D" w:rsidRDefault="001E34C5" w14:paraId="48B9A574" w14:textId="153EBFCB">
      <w:r w:rsidR="62773E7C">
        <w:drawing>
          <wp:inline wp14:editId="468A428C" wp14:anchorId="23507BDB">
            <wp:extent cx="5759449" cy="3456940"/>
            <wp:effectExtent l="0" t="0" r="0" b="0"/>
            <wp:docPr id="77" name="Picture 77" descr="A large room with two stretcher beds with various pieces of medical equipment." title=""/>
            <wp:cNvGraphicFramePr>
              <a:graphicFrameLocks noChangeAspect="1"/>
            </wp:cNvGraphicFramePr>
            <a:graphic>
              <a:graphicData uri="http://schemas.openxmlformats.org/drawingml/2006/picture">
                <pic:pic>
                  <pic:nvPicPr>
                    <pic:cNvPr id="0" name="Picture 77"/>
                    <pic:cNvPicPr/>
                  </pic:nvPicPr>
                  <pic:blipFill>
                    <a:blip r:embed="Reeeb4a20a023411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6940"/>
                    </a:xfrm>
                    <a:prstGeom prst="rect">
                      <a:avLst/>
                    </a:prstGeom>
                  </pic:spPr>
                </pic:pic>
              </a:graphicData>
            </a:graphic>
          </wp:inline>
        </w:drawing>
      </w:r>
    </w:p>
    <w:p w:rsidRPr="00C50CE4" w:rsidR="00C43377" w:rsidP="00E3641D" w:rsidRDefault="004E6B72" w14:paraId="37EA8F2E" w14:textId="46039E90">
      <w:pPr>
        <w:rPr>
          <w:b/>
          <w:i/>
        </w:rPr>
      </w:pPr>
      <w:r w:rsidRPr="00C50CE4">
        <w:rPr>
          <w:b/>
          <w:i/>
        </w:rPr>
        <w:t>IHMS emergency bay, YHIDC</w:t>
      </w:r>
    </w:p>
    <w:p w:rsidR="001247A5" w:rsidP="001247A5" w:rsidRDefault="00E3641D" w14:paraId="3B11992F" w14:textId="1F9325B5">
      <w:r>
        <w:t>Where IHMS or an</w:t>
      </w:r>
      <w:r w:rsidR="005313BF">
        <w:t>other contracted</w:t>
      </w:r>
      <w:r>
        <w:t xml:space="preserve"> external </w:t>
      </w:r>
      <w:r w:rsidR="00876DFF">
        <w:t xml:space="preserve">provider </w:t>
      </w:r>
      <w:r>
        <w:t xml:space="preserve">is not able to provide </w:t>
      </w:r>
      <w:r w:rsidR="007B6F73">
        <w:t>the required</w:t>
      </w:r>
      <w:r>
        <w:t xml:space="preserve"> health</w:t>
      </w:r>
      <w:r w:rsidR="00691574">
        <w:t xml:space="preserve"> care</w:t>
      </w:r>
      <w:r>
        <w:t>, IHMS</w:t>
      </w:r>
      <w:r w:rsidR="00691574">
        <w:t xml:space="preserve"> </w:t>
      </w:r>
      <w:r>
        <w:t>make</w:t>
      </w:r>
      <w:r w:rsidR="00691574">
        <w:t>s</w:t>
      </w:r>
      <w:r>
        <w:t xml:space="preserve"> referral</w:t>
      </w:r>
      <w:r w:rsidR="00691574">
        <w:t>s</w:t>
      </w:r>
      <w:r>
        <w:t xml:space="preserve"> </w:t>
      </w:r>
      <w:r w:rsidR="00691574">
        <w:t xml:space="preserve">through </w:t>
      </w:r>
      <w:r>
        <w:t xml:space="preserve">the public health system. </w:t>
      </w:r>
      <w:r w:rsidR="001247A5">
        <w:t xml:space="preserve">IHMS staff informed the Commission that they provide health services in immigration detention to a standard of care broadly comparable to that available to the Australian community </w:t>
      </w:r>
      <w:r w:rsidR="001F449C">
        <w:t xml:space="preserve">in </w:t>
      </w:r>
      <w:r w:rsidR="001247A5">
        <w:t xml:space="preserve">the public health system. </w:t>
      </w:r>
    </w:p>
    <w:p w:rsidR="00E3641D" w:rsidP="00E3641D" w:rsidRDefault="00E3641D" w14:paraId="6BE7295B" w14:textId="46DDFC13">
      <w:r>
        <w:t>Upon referral, the person will be added to a public wait</w:t>
      </w:r>
      <w:r w:rsidR="54D95422">
        <w:t>ing</w:t>
      </w:r>
      <w:r>
        <w:t xml:space="preserve"> list to access the required medical assessment and/or treatment. IHMS staff advised that wait</w:t>
      </w:r>
      <w:r w:rsidR="55AB7BF2">
        <w:t>ing</w:t>
      </w:r>
      <w:r>
        <w:t xml:space="preserve"> times could be lengthy (in some cases a matter of years), but that these were commensurate with the wait</w:t>
      </w:r>
      <w:r w:rsidR="13A98E95">
        <w:t>ing</w:t>
      </w:r>
      <w:r>
        <w:t xml:space="preserve"> times </w:t>
      </w:r>
      <w:r w:rsidR="003A2A58">
        <w:t>for</w:t>
      </w:r>
      <w:r>
        <w:t xml:space="preserve"> other</w:t>
      </w:r>
      <w:r w:rsidR="00576E7B">
        <w:t>s</w:t>
      </w:r>
      <w:r>
        <w:t xml:space="preserve"> seeking similar treatment in the Australian community </w:t>
      </w:r>
      <w:r w:rsidR="00576E7B">
        <w:t xml:space="preserve">through </w:t>
      </w:r>
      <w:r>
        <w:t xml:space="preserve">the public health system. </w:t>
      </w:r>
    </w:p>
    <w:p w:rsidR="00E3641D" w:rsidP="00E3641D" w:rsidRDefault="00E3641D" w14:paraId="1E2A87AA" w14:textId="7BE41AD9">
      <w:r>
        <w:t>IHMS staff informed the Commission that</w:t>
      </w:r>
      <w:r w:rsidR="460CE6C8">
        <w:t>,</w:t>
      </w:r>
      <w:r>
        <w:t xml:space="preserve"> in exceptional circumstances</w:t>
      </w:r>
      <w:r w:rsidR="27D65131">
        <w:t>,</w:t>
      </w:r>
      <w:r>
        <w:t xml:space="preserve"> they could seek costs approval from Home Affairs to arrange an appointment in the private health system, </w:t>
      </w:r>
      <w:r w:rsidR="00F91E08">
        <w:t>but</w:t>
      </w:r>
      <w:r>
        <w:t xml:space="preserve"> such approval was rarely sought.</w:t>
      </w:r>
    </w:p>
    <w:p w:rsidRPr="00AF4548" w:rsidR="00E3641D" w:rsidP="00E3641D" w:rsidRDefault="002324A2" w14:paraId="60A3451F" w14:textId="659AC053">
      <w:pPr>
        <w:pStyle w:val="Heading3"/>
      </w:pPr>
      <w:bookmarkStart w:name="_Toc57818909" w:id="86"/>
      <w:r w:rsidRPr="00C50CE4">
        <w:t xml:space="preserve">Medical transferees from </w:t>
      </w:r>
      <w:r w:rsidRPr="00C50CE4" w:rsidR="00E3641D">
        <w:t>Nauru and PNG</w:t>
      </w:r>
      <w:bookmarkEnd w:id="86"/>
      <w:r w:rsidRPr="00C50CE4" w:rsidR="00E3641D">
        <w:t xml:space="preserve"> </w:t>
      </w:r>
    </w:p>
    <w:p w:rsidR="00E3641D" w:rsidP="00E3641D" w:rsidRDefault="00E3641D" w14:paraId="6E93252D" w14:textId="455C8435">
      <w:r>
        <w:t>One particular concern that emerged during inspections w</w:t>
      </w:r>
      <w:r w:rsidR="00555811">
        <w:t>as</w:t>
      </w:r>
      <w:r>
        <w:t xml:space="preserve"> the waiting times for refugees and asylum seekers transferred from Nauru and PNG for the specific purpose of receiving medical treatment and/or assessment in Australia</w:t>
      </w:r>
      <w:r w:rsidRPr="008F15E5" w:rsidR="008F15E5">
        <w:t xml:space="preserve"> </w:t>
      </w:r>
      <w:r w:rsidR="008F15E5">
        <w:t>to access the health care they required</w:t>
      </w:r>
      <w:r>
        <w:t xml:space="preserve">. </w:t>
      </w:r>
      <w:r w:rsidR="0037465F">
        <w:t>P</w:t>
      </w:r>
      <w:r>
        <w:t>eople in this cohort were spread across a number</w:t>
      </w:r>
      <w:r w:rsidR="002324A2">
        <w:t xml:space="preserve"> </w:t>
      </w:r>
      <w:r>
        <w:t xml:space="preserve">of facilities, </w:t>
      </w:r>
      <w:r w:rsidR="003F4B6A">
        <w:t xml:space="preserve">but </w:t>
      </w:r>
      <w:r>
        <w:t>most were detained at MITA, BITA and the hotel APODs in Melbourne and Brisbane</w:t>
      </w:r>
      <w:r w:rsidR="0037465F">
        <w:t xml:space="preserve"> (see Section 2.</w:t>
      </w:r>
      <w:r w:rsidR="00F04167">
        <w:t>6</w:t>
      </w:r>
      <w:r w:rsidR="0037465F">
        <w:t>)</w:t>
      </w:r>
      <w:r>
        <w:t>.</w:t>
      </w:r>
    </w:p>
    <w:p w:rsidR="00175FF6" w:rsidP="00E3641D" w:rsidRDefault="00D44735" w14:paraId="39A43E73" w14:textId="2B4B47CA">
      <w:r w:rsidR="00A9BF61">
        <w:drawing>
          <wp:inline wp14:editId="19E158A4" wp14:anchorId="020DD519">
            <wp:extent cx="5759449" cy="3839845"/>
            <wp:effectExtent l="0" t="0" r="0" b="8255"/>
            <wp:docPr id="79" name="Picture 79" descr="A small room with a small bed, some medical supplies and equipment. " title=""/>
            <wp:cNvGraphicFramePr>
              <a:graphicFrameLocks noChangeAspect="1"/>
            </wp:cNvGraphicFramePr>
            <a:graphic>
              <a:graphicData uri="http://schemas.openxmlformats.org/drawingml/2006/picture">
                <pic:pic>
                  <pic:nvPicPr>
                    <pic:cNvPr id="0" name="Picture 79"/>
                    <pic:cNvPicPr/>
                  </pic:nvPicPr>
                  <pic:blipFill>
                    <a:blip r:embed="Rb7ee86438b144dd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839845"/>
                    </a:xfrm>
                    <a:prstGeom prst="rect">
                      <a:avLst/>
                    </a:prstGeom>
                  </pic:spPr>
                </pic:pic>
              </a:graphicData>
            </a:graphic>
          </wp:inline>
        </w:drawing>
      </w:r>
    </w:p>
    <w:p w:rsidRPr="00C50CE4" w:rsidR="002E39DC" w:rsidP="00E3641D" w:rsidRDefault="006F3605" w14:paraId="7FEC7A64" w14:textId="52EC1C49">
      <w:pPr>
        <w:rPr>
          <w:b/>
          <w:i/>
        </w:rPr>
      </w:pPr>
      <w:r w:rsidRPr="00C50CE4">
        <w:rPr>
          <w:b/>
          <w:i/>
        </w:rPr>
        <w:t>IHMS</w:t>
      </w:r>
      <w:r w:rsidRPr="00C50CE4" w:rsidR="00BB2459">
        <w:rPr>
          <w:b/>
          <w:i/>
        </w:rPr>
        <w:t xml:space="preserve"> clinic, Brisbane hotel APOD</w:t>
      </w:r>
    </w:p>
    <w:p w:rsidR="00E3641D" w:rsidP="00E3641D" w:rsidRDefault="00E3641D" w14:paraId="1E0617BA" w14:textId="20E72540">
      <w:r>
        <w:t>The Commission interviewed</w:t>
      </w:r>
      <w:r w:rsidR="00DF6B63">
        <w:t xml:space="preserve"> 69 </w:t>
      </w:r>
      <w:r>
        <w:t xml:space="preserve">people in this cohort and most reported delays </w:t>
      </w:r>
      <w:r w:rsidR="00940F89">
        <w:t>in</w:t>
      </w:r>
      <w:r>
        <w:t xml:space="preserve"> access</w:t>
      </w:r>
      <w:r w:rsidR="00940F89">
        <w:t>ing</w:t>
      </w:r>
      <w:r>
        <w:t xml:space="preserve"> the medical treatment and/or assessment for which they were transferred. This issue applied across all relevant facilities. </w:t>
      </w:r>
    </w:p>
    <w:p w:rsidR="00E3641D" w:rsidP="00E3641D" w:rsidRDefault="00765B7A" w14:paraId="6AC8EF18" w14:textId="5E8CD87F">
      <w:r>
        <w:t>The</w:t>
      </w:r>
      <w:r w:rsidR="00940F89">
        <w:t>se</w:t>
      </w:r>
      <w:r>
        <w:t xml:space="preserve"> people </w:t>
      </w:r>
      <w:r w:rsidR="00E3641D">
        <w:t>had been in immigration detention in Australia for varying periods following their transfer from Nauru or PNG. However, a significant number</w:t>
      </w:r>
      <w:r w:rsidR="00597FB6">
        <w:t>, in particular</w:t>
      </w:r>
      <w:r w:rsidR="00E3641D">
        <w:t xml:space="preserve"> at BITA and the hotel APOD in Brisbane</w:t>
      </w:r>
      <w:r w:rsidR="007C7289">
        <w:t>,</w:t>
      </w:r>
      <w:r w:rsidR="00E3641D">
        <w:t xml:space="preserve"> reported that they had been in Australia for 6 months or </w:t>
      </w:r>
      <w:r w:rsidR="2C2D8992">
        <w:t>more</w:t>
      </w:r>
      <w:r w:rsidR="00E3641D">
        <w:t>, and in a few cases for one year.</w:t>
      </w:r>
    </w:p>
    <w:p w:rsidR="00E3641D" w:rsidP="00E3641D" w:rsidRDefault="00E3641D" w14:paraId="64241AC3" w14:textId="14DDC1E2">
      <w:r>
        <w:t xml:space="preserve">People in this group reported various physical and mental health issues, and in many cases multiple health issues. Most said they had not yet seen the relevant specialist or received treatment (often surgery or other significant treatment); some were waiting for radiology, medical imaging or similar </w:t>
      </w:r>
      <w:r w:rsidR="17B7E688">
        <w:t xml:space="preserve">treatment </w:t>
      </w:r>
      <w:r>
        <w:t>before they could have an appointment with a specialist; and some were on a wait</w:t>
      </w:r>
      <w:r w:rsidR="64106DE9">
        <w:t>ing</w:t>
      </w:r>
      <w:r>
        <w:t xml:space="preserve"> list for treatment. Some people appeared confused about what health care they could access, and how long they would need to wait to access this.</w:t>
      </w:r>
    </w:p>
    <w:p w:rsidR="00E3641D" w:rsidP="00E3641D" w:rsidRDefault="00E3641D" w14:paraId="5823A4AC" w14:textId="065C8419">
      <w:r>
        <w:t>Most people said they had been waiting long periods in Nauru and PNG for proper assessment and treatment of their health conditions prior to their transfer to Australia. For example, one person reported that he developed a hernia four years ago in PNG where he was unable to access the required treatment</w:t>
      </w:r>
      <w:r w:rsidR="003C5084">
        <w:t>. The</w:t>
      </w:r>
      <w:r w:rsidR="00426C35">
        <w:t xml:space="preserve"> hernia had</w:t>
      </w:r>
      <w:r w:rsidR="006341A9">
        <w:t xml:space="preserve"> limited his ability to eat and drink adequate</w:t>
      </w:r>
      <w:r w:rsidR="003C5084">
        <w:t>l</w:t>
      </w:r>
      <w:r w:rsidR="00417F11">
        <w:t>y and</w:t>
      </w:r>
      <w:r w:rsidR="003C5084">
        <w:t xml:space="preserve"> </w:t>
      </w:r>
      <w:r w:rsidR="00417F11">
        <w:t>he had lost a lot of weight</w:t>
      </w:r>
      <w:r>
        <w:t>. He was transferred to Australia for surgery to repair the hernia</w:t>
      </w:r>
      <w:r w:rsidR="001021B8">
        <w:t xml:space="preserve">, as well as </w:t>
      </w:r>
      <w:r>
        <w:t>an assessment of his kidneys by a specialis</w:t>
      </w:r>
      <w:r w:rsidR="001021B8">
        <w:t>t</w:t>
      </w:r>
      <w:r w:rsidR="00E84EFC">
        <w:t>,</w:t>
      </w:r>
      <w:r w:rsidR="001021B8">
        <w:t xml:space="preserve"> </w:t>
      </w:r>
      <w:r>
        <w:t xml:space="preserve">and </w:t>
      </w:r>
      <w:r w:rsidR="00E84EFC">
        <w:t>he</w:t>
      </w:r>
      <w:r>
        <w:t xml:space="preserve"> reported that he </w:t>
      </w:r>
      <w:r w:rsidR="003A501F">
        <w:t>was</w:t>
      </w:r>
      <w:r>
        <w:t xml:space="preserve"> on a wait</w:t>
      </w:r>
      <w:r w:rsidR="332B831E">
        <w:t>ing</w:t>
      </w:r>
      <w:r>
        <w:t xml:space="preserve"> list</w:t>
      </w:r>
      <w:r w:rsidR="003A501F">
        <w:t xml:space="preserve"> for surgery</w:t>
      </w:r>
      <w:r w:rsidR="001021B8">
        <w:t xml:space="preserve"> and had not yet </w:t>
      </w:r>
      <w:r w:rsidR="0058769D">
        <w:t>seen a specialist</w:t>
      </w:r>
      <w:r>
        <w:t xml:space="preserve">. </w:t>
      </w:r>
      <w:r w:rsidR="00E84EFC">
        <w:t xml:space="preserve">In other words, no allowance </w:t>
      </w:r>
      <w:r w:rsidR="6888E7FC">
        <w:t>appeared to have been</w:t>
      </w:r>
      <w:r w:rsidR="00E84EFC">
        <w:t xml:space="preserve"> made for the fact that he had already been waiting for four years in PNG.</w:t>
      </w:r>
    </w:p>
    <w:p w:rsidR="00E3641D" w:rsidP="00E3641D" w:rsidRDefault="00E3641D" w14:paraId="15F0CECF" w14:textId="2B52B446">
      <w:r>
        <w:t xml:space="preserve">Many people also reported difficulty managing symptoms while waiting </w:t>
      </w:r>
      <w:r w:rsidR="6F8897D2">
        <w:t>for</w:t>
      </w:r>
      <w:r>
        <w:t xml:space="preserve"> treatment and were concerned that their health conditions would deteriorate further. For example, one person reported experiencing instability and lack of sensation in his legs as a result of a lower back issue that </w:t>
      </w:r>
      <w:r w:rsidR="00944E44">
        <w:t xml:space="preserve">had </w:t>
      </w:r>
      <w:r>
        <w:t xml:space="preserve">developed four years </w:t>
      </w:r>
      <w:r w:rsidR="35508A1A">
        <w:t xml:space="preserve">previously </w:t>
      </w:r>
      <w:r>
        <w:t>in Nauru. He reported that he was on a wait</w:t>
      </w:r>
      <w:r w:rsidR="2C3BCEBD">
        <w:t>ing</w:t>
      </w:r>
      <w:r>
        <w:t xml:space="preserve"> list for surgery and had been advised by IHMS that this could take one year or more. </w:t>
      </w:r>
    </w:p>
    <w:p w:rsidR="00957EC2" w:rsidP="00E3641D" w:rsidRDefault="00957EC2" w14:paraId="5EC2A076" w14:textId="102AE6A0">
      <w:r w:rsidR="6484FCA9">
        <w:drawing>
          <wp:inline wp14:editId="4AE84CC0" wp14:anchorId="58DE3442">
            <wp:extent cx="5759449" cy="3454400"/>
            <wp:effectExtent l="0" t="0" r="0" b="0"/>
            <wp:docPr id="37" name="Picture 37" descr="A room labelled Consultation Room 4, with a desk, phone, computer, chairs and a filing cabinet.  " title=""/>
            <wp:cNvGraphicFramePr>
              <a:graphicFrameLocks noChangeAspect="1"/>
            </wp:cNvGraphicFramePr>
            <a:graphic>
              <a:graphicData uri="http://schemas.openxmlformats.org/drawingml/2006/picture">
                <pic:pic>
                  <pic:nvPicPr>
                    <pic:cNvPr id="0" name="Picture 37"/>
                    <pic:cNvPicPr/>
                  </pic:nvPicPr>
                  <pic:blipFill>
                    <a:blip r:embed="Re49042bf8a7e47b6">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4400"/>
                    </a:xfrm>
                    <a:prstGeom prst="rect">
                      <a:avLst/>
                    </a:prstGeom>
                  </pic:spPr>
                </pic:pic>
              </a:graphicData>
            </a:graphic>
          </wp:inline>
        </w:drawing>
      </w:r>
    </w:p>
    <w:p w:rsidRPr="003014E0" w:rsidR="00957EC2" w:rsidP="00E3641D" w:rsidRDefault="00957EC2" w14:paraId="768F8034" w14:textId="103B24BB">
      <w:pPr>
        <w:rPr>
          <w:rFonts w:cs="Open Sans"/>
          <w:b/>
          <w:i/>
        </w:rPr>
      </w:pPr>
      <w:r w:rsidRPr="003014E0">
        <w:rPr>
          <w:rFonts w:cs="Open Sans"/>
          <w:b/>
          <w:i/>
        </w:rPr>
        <w:t>IHMS consultation room, MITA</w:t>
      </w:r>
    </w:p>
    <w:p w:rsidR="00E3641D" w:rsidP="00E3641D" w:rsidRDefault="00E3641D" w14:paraId="2ABCDD51" w14:textId="1EDAB8B9">
      <w:r>
        <w:t xml:space="preserve">IHMS staff informed the Commission that medical transferees from Nauru and PNG were, like other people in detention, referred for treatment and/or assessment under the public health system where this could not be provided </w:t>
      </w:r>
      <w:r w:rsidR="00644409">
        <w:t xml:space="preserve">by IHMS or a contracted external provider. </w:t>
      </w:r>
      <w:r>
        <w:t xml:space="preserve">As outlined above, waiting times to access the required treatment or procedure under the public health system can be lengthy. </w:t>
      </w:r>
      <w:r w:rsidR="00CD5BE1">
        <w:t>IHMS staff advised the Commission that t</w:t>
      </w:r>
      <w:r>
        <w:t xml:space="preserve">he length of time a person has waited for assessment or treatment in Nauru or PNG is not </w:t>
      </w:r>
      <w:r w:rsidR="00C11773">
        <w:t>considered</w:t>
      </w:r>
      <w:r>
        <w:t xml:space="preserve"> in accessing health care </w:t>
      </w:r>
      <w:r w:rsidR="005260B2">
        <w:t xml:space="preserve">through </w:t>
      </w:r>
      <w:r>
        <w:t>the public health system. ABF and IHM</w:t>
      </w:r>
      <w:r w:rsidR="00CC18D6">
        <w:t>S</w:t>
      </w:r>
      <w:r>
        <w:t xml:space="preserve"> staff told the Commission that it was challenging to manage the expectations of this group in relation to</w:t>
      </w:r>
      <w:r w:rsidR="005260B2">
        <w:t xml:space="preserve"> waiting times</w:t>
      </w:r>
      <w:r>
        <w:t xml:space="preserve">. </w:t>
      </w:r>
    </w:p>
    <w:p w:rsidRPr="00C66022" w:rsidR="00E3641D" w:rsidP="00E3641D" w:rsidRDefault="00E3641D" w14:paraId="72F12FD7" w14:textId="2F4651B9">
      <w:r>
        <w:t>It is of significant concern that many refugees and asylum seekers transferred to Australia for the specific purpose of medical treatment and/or assessment have not received the health care they require in a timely manner.</w:t>
      </w:r>
      <w:r w:rsidR="00E51518">
        <w:t xml:space="preserve"> </w:t>
      </w:r>
      <w:r>
        <w:t xml:space="preserve">In the Commission’s view, the health needs of this group differ significantly from those of people in the Australian community, and those of other groups of people in immigration detention. As outlined above, they were transferred to Australia for medical reasons, and many waited long periods in Nauru and PNG for proper assessment and treatment of their health conditions prior to their transfer to Australia. </w:t>
      </w:r>
    </w:p>
    <w:p w:rsidRPr="009212A9" w:rsidR="00E3641D" w:rsidP="00E3641D" w:rsidRDefault="00E3641D" w14:paraId="11D57CCA" w14:textId="7E6CB9BA">
      <w:pPr>
        <w:rPr>
          <w:rFonts w:eastAsia="Open Sans" w:cs="Open Sans"/>
        </w:rPr>
      </w:pPr>
      <w:r>
        <w:rPr>
          <w:rFonts w:eastAsia="Open Sans" w:cs="Open Sans"/>
        </w:rPr>
        <w:t xml:space="preserve">Where a person in this group cannot access the </w:t>
      </w:r>
      <w:r w:rsidR="000E0EBC">
        <w:rPr>
          <w:rFonts w:eastAsia="Open Sans" w:cs="Open Sans"/>
        </w:rPr>
        <w:t xml:space="preserve">medical </w:t>
      </w:r>
      <w:r>
        <w:rPr>
          <w:rFonts w:eastAsia="Open Sans" w:cs="Open Sans"/>
        </w:rPr>
        <w:t>treatmen</w:t>
      </w:r>
      <w:r w:rsidR="003F259F">
        <w:rPr>
          <w:rFonts w:eastAsia="Open Sans" w:cs="Open Sans"/>
        </w:rPr>
        <w:t>t</w:t>
      </w:r>
      <w:r>
        <w:rPr>
          <w:rFonts w:eastAsia="Open Sans" w:cs="Open Sans"/>
        </w:rPr>
        <w:t xml:space="preserve"> </w:t>
      </w:r>
      <w:r w:rsidR="000E0EBC">
        <w:rPr>
          <w:rFonts w:eastAsia="Open Sans" w:cs="Open Sans"/>
        </w:rPr>
        <w:t xml:space="preserve">and/or assessment </w:t>
      </w:r>
      <w:r>
        <w:rPr>
          <w:rFonts w:eastAsia="Open Sans" w:cs="Open Sans"/>
        </w:rPr>
        <w:t>they require through the public health system within a month of arrival</w:t>
      </w:r>
      <w:r w:rsidR="000E0EBC">
        <w:rPr>
          <w:rFonts w:eastAsia="Open Sans" w:cs="Open Sans"/>
        </w:rPr>
        <w:t xml:space="preserve"> in Australia</w:t>
      </w:r>
      <w:r>
        <w:rPr>
          <w:rFonts w:eastAsia="Open Sans" w:cs="Open Sans"/>
        </w:rPr>
        <w:t>, alternative arrangements should be made to ensure timely access</w:t>
      </w:r>
      <w:r w:rsidR="000E0EBC">
        <w:rPr>
          <w:rFonts w:eastAsia="Open Sans" w:cs="Open Sans"/>
        </w:rPr>
        <w:t xml:space="preserve"> to the required health care</w:t>
      </w:r>
      <w:r>
        <w:rPr>
          <w:rFonts w:eastAsia="Open Sans" w:cs="Open Sans"/>
        </w:rPr>
        <w:t xml:space="preserve">. In these circumstances, the Commission considers that Home Affairs should ensure immediate access to health care through the private health </w:t>
      </w:r>
      <w:r w:rsidR="00FD1BB2">
        <w:rPr>
          <w:rFonts w:eastAsia="Open Sans" w:cs="Open Sans"/>
        </w:rPr>
        <w:t>system and</w:t>
      </w:r>
      <w:r>
        <w:rPr>
          <w:rFonts w:eastAsia="Open Sans" w:cs="Open Sans"/>
        </w:rPr>
        <w:t xml:space="preserve"> provide funding for this. </w:t>
      </w:r>
    </w:p>
    <w:p w:rsidRPr="00E10C6B" w:rsidR="00E3641D" w:rsidP="00E31831" w:rsidRDefault="00E3641D" w14:paraId="46211591"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D356B7" w:rsidP="00E3641D" w:rsidRDefault="00072CAB" w14:paraId="437D5718" w14:textId="70237569">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As a matter of urgency</w:t>
      </w:r>
      <w:r w:rsidR="006054F7">
        <w:rPr>
          <w:i/>
          <w:color w:val="FFFFFF" w:themeColor="background1"/>
        </w:rPr>
        <w:t>,</w:t>
      </w:r>
      <w:r>
        <w:rPr>
          <w:i/>
          <w:color w:val="FFFFFF" w:themeColor="background1"/>
        </w:rPr>
        <w:t xml:space="preserve"> t</w:t>
      </w:r>
      <w:r w:rsidR="00E3641D">
        <w:rPr>
          <w:i/>
          <w:color w:val="FFFFFF" w:themeColor="background1"/>
        </w:rPr>
        <w:t xml:space="preserve">he Department </w:t>
      </w:r>
      <w:r w:rsidR="006517AF">
        <w:rPr>
          <w:i/>
          <w:color w:val="FFFFFF" w:themeColor="background1"/>
        </w:rPr>
        <w:t>of</w:t>
      </w:r>
      <w:r w:rsidR="00E3641D">
        <w:rPr>
          <w:i/>
          <w:color w:val="FFFFFF" w:themeColor="background1"/>
        </w:rPr>
        <w:t xml:space="preserve"> Home Affairs should ensure immediate </w:t>
      </w:r>
      <w:r w:rsidR="00AE030C">
        <w:rPr>
          <w:i/>
          <w:color w:val="FFFFFF" w:themeColor="background1"/>
        </w:rPr>
        <w:t>and expedited</w:t>
      </w:r>
      <w:r w:rsidR="00E3641D">
        <w:rPr>
          <w:i/>
          <w:color w:val="FFFFFF" w:themeColor="background1"/>
        </w:rPr>
        <w:t xml:space="preserve"> access to </w:t>
      </w:r>
      <w:r w:rsidR="00B02CDB">
        <w:rPr>
          <w:i/>
          <w:color w:val="FFFFFF" w:themeColor="background1"/>
        </w:rPr>
        <w:t>medical treatment and/or assessment</w:t>
      </w:r>
      <w:r w:rsidDel="00D42292" w:rsidR="00E3641D">
        <w:rPr>
          <w:i/>
          <w:color w:val="FFFFFF" w:themeColor="background1"/>
        </w:rPr>
        <w:t xml:space="preserve"> </w:t>
      </w:r>
      <w:r w:rsidR="00C505E5">
        <w:rPr>
          <w:i/>
          <w:color w:val="FFFFFF" w:themeColor="background1"/>
        </w:rPr>
        <w:t xml:space="preserve">for </w:t>
      </w:r>
      <w:r w:rsidR="00FB5C8F">
        <w:rPr>
          <w:i/>
          <w:color w:val="FFFFFF" w:themeColor="background1"/>
        </w:rPr>
        <w:t xml:space="preserve">all </w:t>
      </w:r>
      <w:r w:rsidR="00D72B4F">
        <w:rPr>
          <w:i/>
          <w:color w:val="FFFFFF" w:themeColor="background1"/>
        </w:rPr>
        <w:t xml:space="preserve">medical transferees </w:t>
      </w:r>
      <w:r w:rsidR="009D5395">
        <w:rPr>
          <w:i/>
          <w:color w:val="FFFFFF" w:themeColor="background1"/>
        </w:rPr>
        <w:t xml:space="preserve">from </w:t>
      </w:r>
      <w:r w:rsidR="00917748">
        <w:rPr>
          <w:i/>
          <w:color w:val="FFFFFF" w:themeColor="background1"/>
        </w:rPr>
        <w:t>Nauru and PNG</w:t>
      </w:r>
      <w:r w:rsidR="00117EAB">
        <w:rPr>
          <w:i/>
          <w:color w:val="FFFFFF" w:themeColor="background1"/>
        </w:rPr>
        <w:t xml:space="preserve"> </w:t>
      </w:r>
      <w:r w:rsidR="0009122C">
        <w:rPr>
          <w:i/>
          <w:color w:val="FFFFFF" w:themeColor="background1"/>
        </w:rPr>
        <w:t>through the public health system</w:t>
      </w:r>
      <w:r w:rsidR="006C70DF">
        <w:rPr>
          <w:i/>
          <w:color w:val="FFFFFF" w:themeColor="background1"/>
        </w:rPr>
        <w:t>.</w:t>
      </w:r>
      <w:r w:rsidR="006F7B9C">
        <w:rPr>
          <w:i/>
          <w:color w:val="FFFFFF" w:themeColor="background1"/>
        </w:rPr>
        <w:t xml:space="preserve"> </w:t>
      </w:r>
    </w:p>
    <w:p w:rsidR="009A66F0" w:rsidP="0058149E" w:rsidRDefault="009A66F0" w14:paraId="6A1B5E83" w14:textId="77777777">
      <w:pPr>
        <w:pStyle w:val="Heading3"/>
        <w:numPr>
          <w:ilvl w:val="0"/>
          <w:numId w:val="0"/>
        </w:numPr>
        <w:spacing w:before="120" w:after="120"/>
        <w:ind w:left="850" w:hanging="850"/>
        <w:rPr>
          <w:b w:val="0"/>
          <w:bCs w:val="0"/>
        </w:rPr>
      </w:pPr>
    </w:p>
    <w:p w:rsidRPr="00E10C6B" w:rsidR="009A66F0" w:rsidP="009A66F0" w:rsidRDefault="009A66F0" w14:paraId="787E8BC0"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9A66F0" w:rsidR="009A66F0" w:rsidP="00311A2E" w:rsidRDefault="0009122C" w14:paraId="72B0822A" w14:textId="35107C00">
      <w:pPr>
        <w:keepLines/>
        <w:pBdr>
          <w:top w:val="single" w:color="auto" w:sz="4" w:space="4"/>
          <w:left w:val="single" w:color="auto" w:sz="4" w:space="4"/>
          <w:bottom w:val="single" w:color="auto" w:sz="4" w:space="4"/>
          <w:right w:val="single" w:color="auto" w:sz="4" w:space="4"/>
        </w:pBdr>
        <w:shd w:val="clear" w:color="auto" w:fill="237BBC"/>
        <w:spacing w:after="0"/>
      </w:pPr>
      <w:r>
        <w:rPr>
          <w:i/>
          <w:color w:val="FFFFFF" w:themeColor="background1"/>
        </w:rPr>
        <w:t xml:space="preserve">Where </w:t>
      </w:r>
      <w:r w:rsidR="00D72B4F">
        <w:rPr>
          <w:i/>
          <w:color w:val="FFFFFF" w:themeColor="background1"/>
        </w:rPr>
        <w:t>medical transferees</w:t>
      </w:r>
      <w:r w:rsidR="00D42292">
        <w:rPr>
          <w:i/>
          <w:color w:val="FFFFFF" w:themeColor="background1"/>
        </w:rPr>
        <w:t xml:space="preserve"> from Nauru and PNG </w:t>
      </w:r>
      <w:r w:rsidR="00F062DD">
        <w:rPr>
          <w:i/>
          <w:color w:val="FFFFFF" w:themeColor="background1"/>
        </w:rPr>
        <w:t>cannot access the medical treatment and/or assessment they require through the public health system within a month of arrival in Australia, the Department of Home Affairs should ensure immediate access to health care through the private health system and provide funding for this</w:t>
      </w:r>
      <w:r w:rsidRPr="00CD7940" w:rsidR="009A66F0">
        <w:rPr>
          <w:i/>
          <w:color w:val="FFFFFF" w:themeColor="background1"/>
        </w:rPr>
        <w:t>.</w:t>
      </w:r>
    </w:p>
    <w:p w:rsidRPr="00B61C4C" w:rsidR="00E3641D" w:rsidP="00E3641D" w:rsidRDefault="00E3641D" w14:paraId="316C111D" w14:textId="6081AECA">
      <w:pPr>
        <w:pStyle w:val="Heading3"/>
      </w:pPr>
      <w:bookmarkStart w:name="_Toc57818910" w:id="87"/>
      <w:r w:rsidRPr="00B61C4C">
        <w:t>Dental care</w:t>
      </w:r>
      <w:bookmarkEnd w:id="87"/>
    </w:p>
    <w:p w:rsidR="007F7CD7" w:rsidP="00E3641D" w:rsidRDefault="00834546" w14:paraId="65F56230" w14:textId="5471D68D">
      <w:r>
        <w:t>Dental care in immi</w:t>
      </w:r>
      <w:r w:rsidR="00B91EB9">
        <w:t>gration detention i</w:t>
      </w:r>
      <w:r>
        <w:t>s delivered by</w:t>
      </w:r>
      <w:r w:rsidR="00B91EB9">
        <w:t xml:space="preserve"> external providers</w:t>
      </w:r>
      <w:r w:rsidR="00DE5F34">
        <w:t xml:space="preserve">. </w:t>
      </w:r>
      <w:r w:rsidR="002519F7">
        <w:t>In some</w:t>
      </w:r>
      <w:r w:rsidR="00DE5F34">
        <w:t xml:space="preserve"> facilities</w:t>
      </w:r>
      <w:r w:rsidR="002519F7">
        <w:t xml:space="preserve">, </w:t>
      </w:r>
      <w:r w:rsidR="002B6056">
        <w:t>dental care is delivered onsite</w:t>
      </w:r>
      <w:r w:rsidR="002519F7">
        <w:t xml:space="preserve">; in others, it is delivered </w:t>
      </w:r>
      <w:r w:rsidR="002E7B29">
        <w:t xml:space="preserve">at an offsite dental clinic. </w:t>
      </w:r>
    </w:p>
    <w:p w:rsidR="0097011F" w:rsidP="00E3641D" w:rsidRDefault="00462332" w14:paraId="5DAA3D29" w14:textId="04AA7478">
      <w:r>
        <w:t>A</w:t>
      </w:r>
      <w:r w:rsidR="00711622">
        <w:t>n external dentist deliver</w:t>
      </w:r>
      <w:r w:rsidR="002A745C">
        <w:t>s</w:t>
      </w:r>
      <w:r w:rsidR="00711622">
        <w:t xml:space="preserve"> dental care </w:t>
      </w:r>
      <w:r w:rsidR="004D5A81">
        <w:t>onsite</w:t>
      </w:r>
      <w:r w:rsidR="00711622">
        <w:t xml:space="preserve"> at YHIDC </w:t>
      </w:r>
      <w:r w:rsidR="004D5A81">
        <w:t>for</w:t>
      </w:r>
      <w:r w:rsidR="00711622">
        <w:t xml:space="preserve"> people detained at YHIDC or PIDC.</w:t>
      </w:r>
      <w:r w:rsidR="00324A60">
        <w:t xml:space="preserve"> </w:t>
      </w:r>
      <w:r w:rsidR="007F7CD7">
        <w:t>Generally,</w:t>
      </w:r>
      <w:r w:rsidR="00324A60">
        <w:t xml:space="preserve"> the dental clinic at YHIDC operates from one to one and a half days </w:t>
      </w:r>
      <w:r w:rsidR="007F7CD7">
        <w:t>each</w:t>
      </w:r>
      <w:r w:rsidR="00324A60">
        <w:t xml:space="preserve"> week. However, at the time of</w:t>
      </w:r>
      <w:r w:rsidR="00DF64B0">
        <w:t xml:space="preserve"> the Commission’s inspections</w:t>
      </w:r>
      <w:r w:rsidR="3F69352B">
        <w:t>,</w:t>
      </w:r>
      <w:r w:rsidR="00DF64B0">
        <w:t xml:space="preserve"> the dental chair was </w:t>
      </w:r>
      <w:r w:rsidR="007F7CD7">
        <w:t>broken,</w:t>
      </w:r>
      <w:r w:rsidR="00DF64B0">
        <w:t xml:space="preserve"> and the dental clinic had not been in operation for about two months. </w:t>
      </w:r>
      <w:r w:rsidR="008A6FCD">
        <w:t>Dental care at</w:t>
      </w:r>
      <w:r w:rsidR="00900949">
        <w:t xml:space="preserve"> MITA and VIDC</w:t>
      </w:r>
      <w:r w:rsidR="00215FD6">
        <w:t xml:space="preserve"> is also delivered onsite, with a dentist attending one day each week at MITA, and </w:t>
      </w:r>
      <w:r w:rsidR="008A6FCD">
        <w:t>three days per week at VIDC. At BITA and AITA</w:t>
      </w:r>
      <w:r w:rsidR="00FB2F7C">
        <w:t xml:space="preserve">, dental care is delivered at an offsite dental clinic. </w:t>
      </w:r>
    </w:p>
    <w:p w:rsidR="00FA3953" w:rsidP="00E3641D" w:rsidRDefault="009074D1" w14:paraId="550F2AF8" w14:textId="3FB3B109">
      <w:r w:rsidR="7879DAD8">
        <w:drawing>
          <wp:inline wp14:editId="31EA63E3" wp14:anchorId="6B9B83DA">
            <wp:extent cx="5759449" cy="5759449"/>
            <wp:effectExtent l="0" t="0" r="0" b="0"/>
            <wp:docPr id="82" name="Picture 82" descr="A room with a dental chair and a sink." title=""/>
            <wp:cNvGraphicFramePr>
              <a:graphicFrameLocks noChangeAspect="1"/>
            </wp:cNvGraphicFramePr>
            <a:graphic>
              <a:graphicData uri="http://schemas.openxmlformats.org/drawingml/2006/picture">
                <pic:pic>
                  <pic:nvPicPr>
                    <pic:cNvPr id="0" name="Picture 82"/>
                    <pic:cNvPicPr/>
                  </pic:nvPicPr>
                  <pic:blipFill>
                    <a:blip r:embed="R11f1e059ab4d4f30">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3014E0" w:rsidR="00FA3953" w:rsidP="00E3641D" w:rsidRDefault="00986081" w14:paraId="38B25AA7" w14:textId="502F40E3">
      <w:pPr>
        <w:rPr>
          <w:b/>
          <w:i/>
        </w:rPr>
      </w:pPr>
      <w:r w:rsidRPr="003014E0">
        <w:rPr>
          <w:b/>
          <w:i/>
        </w:rPr>
        <w:t>D</w:t>
      </w:r>
      <w:r w:rsidRPr="003014E0" w:rsidR="00E02B98">
        <w:rPr>
          <w:b/>
          <w:i/>
        </w:rPr>
        <w:t>ental c</w:t>
      </w:r>
      <w:r w:rsidRPr="003014E0" w:rsidR="00CF02EB">
        <w:rPr>
          <w:b/>
          <w:i/>
        </w:rPr>
        <w:t>hair</w:t>
      </w:r>
      <w:r w:rsidRPr="003014E0" w:rsidR="00E02B98">
        <w:rPr>
          <w:b/>
          <w:i/>
        </w:rPr>
        <w:t xml:space="preserve">, </w:t>
      </w:r>
      <w:r w:rsidRPr="003014E0" w:rsidR="00CF02EB">
        <w:rPr>
          <w:b/>
          <w:i/>
        </w:rPr>
        <w:t xml:space="preserve">IHMS health service, </w:t>
      </w:r>
      <w:r w:rsidRPr="003014E0" w:rsidR="00E02B98">
        <w:rPr>
          <w:b/>
          <w:i/>
        </w:rPr>
        <w:t>YHIDC</w:t>
      </w:r>
    </w:p>
    <w:p w:rsidR="00E3641D" w:rsidP="00E3641D" w:rsidRDefault="00E3641D" w14:paraId="19D96599" w14:textId="7E4C49E5">
      <w:r>
        <w:t xml:space="preserve">People </w:t>
      </w:r>
      <w:r w:rsidR="00A80213">
        <w:t xml:space="preserve">interviewed </w:t>
      </w:r>
      <w:r>
        <w:t xml:space="preserve">at YHIDC, MITA and BITA reported some delays </w:t>
      </w:r>
      <w:r w:rsidR="678E9FA7">
        <w:t xml:space="preserve">in </w:t>
      </w:r>
      <w:r>
        <w:t xml:space="preserve">accessing dental care. A significant number of people at YHIDC reported waiting over </w:t>
      </w:r>
      <w:r w:rsidR="00A80213">
        <w:t>two</w:t>
      </w:r>
      <w:r>
        <w:t xml:space="preserve"> months to see the dentist, and in a few cases over a year. Some said they were experiencing considerable tooth and/or gum pain and were having difficulty chewing their food.</w:t>
      </w:r>
      <w:r w:rsidR="00CA1E87">
        <w:t xml:space="preserve"> </w:t>
      </w:r>
      <w:r w:rsidR="005E31FD">
        <w:t>Some p</w:t>
      </w:r>
      <w:r>
        <w:t xml:space="preserve">eople at MITA and BITA also reported delays, </w:t>
      </w:r>
      <w:r w:rsidR="008E3B48">
        <w:t xml:space="preserve">but </w:t>
      </w:r>
      <w:r>
        <w:t xml:space="preserve">this did not appear to be as widespread as at YHIDC. </w:t>
      </w:r>
    </w:p>
    <w:p w:rsidR="00E3641D" w:rsidP="00E3641D" w:rsidRDefault="00E3641D" w14:paraId="441B4CD0" w14:textId="5833864B">
      <w:r>
        <w:t>IHMS staff at YHIDC acknowledged delays in dental care</w:t>
      </w:r>
      <w:r w:rsidR="00C033C6">
        <w:t xml:space="preserve"> because </w:t>
      </w:r>
      <w:r w:rsidR="0075575F">
        <w:t xml:space="preserve">the dental chair was </w:t>
      </w:r>
      <w:r w:rsidR="000535C6">
        <w:t>broken,</w:t>
      </w:r>
      <w:r w:rsidR="0075575F">
        <w:t xml:space="preserve"> and this had cause</w:t>
      </w:r>
      <w:r w:rsidR="00BA1A66">
        <w:t>d</w:t>
      </w:r>
      <w:r w:rsidR="0075575F">
        <w:t xml:space="preserve"> </w:t>
      </w:r>
      <w:r>
        <w:t xml:space="preserve">a backlog of dental appointments. Given the considerable delay to repair the chair, and the number of people in detention who complained </w:t>
      </w:r>
      <w:r w:rsidR="00AF1C02">
        <w:t xml:space="preserve">about </w:t>
      </w:r>
      <w:r>
        <w:t xml:space="preserve">delays in accessing dentistry during this period, the Commission considers that an alternative option for dental care should have been arranged for people at YHIDC and PIDC during this time. </w:t>
      </w:r>
    </w:p>
    <w:p w:rsidR="00B073C1" w:rsidP="00E3641D" w:rsidRDefault="00E3641D" w14:paraId="0DFA7FFA" w14:textId="2F685C35">
      <w:r>
        <w:t xml:space="preserve">A small number of people the Commission interviewed reported more severe dental issues that required significant treatment. People in this situation commonly reported that recommended dental care plans provided by dentists or requests for dentures, bridges or implants had not been approved. </w:t>
      </w:r>
      <w:r w:rsidR="000535C6">
        <w:t xml:space="preserve">IHMS staff </w:t>
      </w:r>
      <w:r w:rsidR="004F6912">
        <w:t>at</w:t>
      </w:r>
      <w:r w:rsidR="0030466E">
        <w:t xml:space="preserve"> MITA </w:t>
      </w:r>
      <w:r w:rsidR="000535C6">
        <w:t>advised that where costs for dental treatment exceeded $2</w:t>
      </w:r>
      <w:r w:rsidR="00A90832">
        <w:t>,</w:t>
      </w:r>
      <w:r w:rsidR="000535C6">
        <w:t>000, they must seek costs approval from Home Affairs</w:t>
      </w:r>
      <w:r w:rsidR="00011E25">
        <w:t>,</w:t>
      </w:r>
      <w:r w:rsidR="000535C6">
        <w:t xml:space="preserve"> </w:t>
      </w:r>
      <w:r w:rsidR="00011E25">
        <w:t>however t</w:t>
      </w:r>
      <w:r w:rsidR="00705407">
        <w:t>he Commission does not have</w:t>
      </w:r>
      <w:r w:rsidR="00C8530B">
        <w:t xml:space="preserve"> </w:t>
      </w:r>
      <w:r w:rsidR="00705407">
        <w:t>information about</w:t>
      </w:r>
      <w:r w:rsidR="00682AF2">
        <w:t xml:space="preserve"> any</w:t>
      </w:r>
      <w:r w:rsidR="00F045D1">
        <w:t xml:space="preserve"> </w:t>
      </w:r>
      <w:r w:rsidR="00B245A8">
        <w:t xml:space="preserve">relevant national policies </w:t>
      </w:r>
      <w:r w:rsidR="00F045D1">
        <w:t>in relation to dental care for people in immigration detention.</w:t>
      </w:r>
    </w:p>
    <w:p w:rsidR="00E3641D" w:rsidP="00E3641D" w:rsidRDefault="00E3641D" w14:paraId="57CD194E" w14:textId="3E1132F2">
      <w:r>
        <w:t xml:space="preserve">Most said that their </w:t>
      </w:r>
      <w:r w:rsidR="00B073C1">
        <w:t xml:space="preserve">unresolved </w:t>
      </w:r>
      <w:r>
        <w:t>dental issues were causing significant pain and</w:t>
      </w:r>
      <w:r w:rsidR="00033CB7">
        <w:t>/or</w:t>
      </w:r>
      <w:r>
        <w:t xml:space="preserve"> difficulties eating solid food. For example, one person reported that he was unable to eat food regularly at mealtimes as there were often no soft options.</w:t>
      </w:r>
      <w:r w:rsidR="00216F0A">
        <w:t xml:space="preserve"> </w:t>
      </w:r>
      <w:r>
        <w:t xml:space="preserve">IHMS was providing him with protein mixes as a supplement, </w:t>
      </w:r>
      <w:r w:rsidR="00581ED0">
        <w:t xml:space="preserve">but </w:t>
      </w:r>
      <w:r>
        <w:t xml:space="preserve">he did not find this sufficient. </w:t>
      </w:r>
    </w:p>
    <w:p w:rsidR="00E3641D" w:rsidP="00E3641D" w:rsidRDefault="00E3641D" w14:paraId="1A0B721E" w14:textId="370BFA71">
      <w:r>
        <w:t xml:space="preserve">It appears that the needs of people with more severe dental issues </w:t>
      </w:r>
      <w:r w:rsidR="00F30D4A">
        <w:t>are not</w:t>
      </w:r>
      <w:r>
        <w:t xml:space="preserve"> be</w:t>
      </w:r>
      <w:r w:rsidR="006D1759">
        <w:t>ing</w:t>
      </w:r>
      <w:r>
        <w:t xml:space="preserve"> adequately met by the dental care provided in immigration detention. </w:t>
      </w:r>
      <w:r w:rsidR="006805A0">
        <w:t>Ongoing dental issues and associated dental pain</w:t>
      </w:r>
      <w:r w:rsidR="002D00A6">
        <w:t xml:space="preserve"> that are not addressed in a timely manner</w:t>
      </w:r>
      <w:r w:rsidR="003A75B0">
        <w:t xml:space="preserve"> can lead to the deterioration of a person’s general health (for example</w:t>
      </w:r>
      <w:r w:rsidR="002D00A6">
        <w:t>, if this impacts a person’s ability to eat or drink</w:t>
      </w:r>
      <w:r w:rsidR="007024F0">
        <w:t>) and may impact a person’s mental health.</w:t>
      </w:r>
    </w:p>
    <w:p w:rsidRPr="003756A8" w:rsidR="00E3641D" w:rsidP="00E3641D" w:rsidRDefault="00E3641D" w14:paraId="4425A584" w14:textId="77777777">
      <w:pPr>
        <w:pStyle w:val="Heading3"/>
      </w:pPr>
      <w:bookmarkStart w:name="_Toc57818911" w:id="88"/>
      <w:r w:rsidRPr="003756A8">
        <w:t>Drug and alcohol rehabilitation</w:t>
      </w:r>
      <w:bookmarkEnd w:id="88"/>
    </w:p>
    <w:p w:rsidR="00E3641D" w:rsidP="00E3641D" w:rsidRDefault="00E3641D" w14:paraId="734B90C4" w14:textId="2CAA7442">
      <w:pPr>
        <w:keepLines/>
      </w:pPr>
      <w:r w:rsidRPr="00412ECF">
        <w:t>As was the case during the Commission’s 201</w:t>
      </w:r>
      <w:r>
        <w:t>8</w:t>
      </w:r>
      <w:r w:rsidRPr="00412ECF">
        <w:t xml:space="preserve"> inspections, facility staff continued to report concerns about the presence of illicit drugs within immigration detention facilities</w:t>
      </w:r>
      <w:r>
        <w:t xml:space="preserve">. The presence of illicit drugs was also referred to by people detained in some facilities </w:t>
      </w:r>
      <w:r w:rsidRPr="00412ECF">
        <w:t>as a factor that made them feel unsafe.</w:t>
      </w:r>
    </w:p>
    <w:p w:rsidR="00E3641D" w:rsidP="00E3641D" w:rsidRDefault="003069D6" w14:paraId="0292824B" w14:textId="32B8CD5B">
      <w:pPr>
        <w:keepLines/>
      </w:pPr>
      <w:r>
        <w:t>In its previous report,</w:t>
      </w:r>
      <w:r w:rsidR="00E3641D">
        <w:t xml:space="preserve"> t</w:t>
      </w:r>
      <w:r w:rsidRPr="00412ECF" w:rsidR="00E3641D">
        <w:t xml:space="preserve">he Commission </w:t>
      </w:r>
      <w:r w:rsidR="00E3641D">
        <w:t xml:space="preserve">recommended that </w:t>
      </w:r>
      <w:r w:rsidRPr="00412ECF" w:rsidR="00E3641D">
        <w:t xml:space="preserve">drug and alcohol rehabilitation </w:t>
      </w:r>
      <w:r w:rsidR="00323E42">
        <w:t xml:space="preserve">be introduced </w:t>
      </w:r>
      <w:r w:rsidRPr="00412ECF" w:rsidR="00E3641D">
        <w:t>as a core component of the health care services and activities delivered in immigration detention.</w:t>
      </w:r>
      <w:r w:rsidR="00E3641D">
        <w:rPr>
          <w:rStyle w:val="EndnoteReference"/>
        </w:rPr>
        <w:endnoteReference w:id="74"/>
      </w:r>
      <w:r w:rsidRPr="00412ECF" w:rsidR="00E3641D">
        <w:t xml:space="preserve"> The Commission suggest</w:t>
      </w:r>
      <w:r w:rsidR="00E3641D">
        <w:t xml:space="preserve">ed </w:t>
      </w:r>
      <w:r w:rsidRPr="00412ECF" w:rsidR="00E3641D">
        <w:t>that these services could form part of the contractual obligations of detention service providers to ensure consistent access across the immigration detention network.</w:t>
      </w:r>
      <w:r w:rsidR="00730C82">
        <w:t xml:space="preserve"> </w:t>
      </w:r>
      <w:r w:rsidR="00E3641D">
        <w:t>In response</w:t>
      </w:r>
      <w:r w:rsidR="00730C82">
        <w:t>,</w:t>
      </w:r>
      <w:r w:rsidR="00E3641D">
        <w:t xml:space="preserve"> Home Affairs advised that they were implementing a new policy regarding the provision of nationally consistent drug and alcohol services, including opioid substitution programs, </w:t>
      </w:r>
      <w:proofErr w:type="gramStart"/>
      <w:r w:rsidR="00D92EDE">
        <w:t>counselling</w:t>
      </w:r>
      <w:proofErr w:type="gramEnd"/>
      <w:r w:rsidR="00D92EDE">
        <w:t xml:space="preserve"> </w:t>
      </w:r>
      <w:r w:rsidR="00E3641D">
        <w:t>and peer support arrangements.</w:t>
      </w:r>
      <w:r w:rsidR="00E3641D">
        <w:rPr>
          <w:rStyle w:val="EndnoteReference"/>
        </w:rPr>
        <w:endnoteReference w:id="75"/>
      </w:r>
      <w:r w:rsidR="00E3641D">
        <w:t xml:space="preserve"> </w:t>
      </w:r>
    </w:p>
    <w:p w:rsidR="00E3641D" w:rsidP="00E3641D" w:rsidRDefault="00A93829" w14:paraId="6BD35990" w14:textId="326A7756">
      <w:pPr>
        <w:keepLines/>
      </w:pPr>
      <w:r>
        <w:t>All f</w:t>
      </w:r>
      <w:r w:rsidR="00E3641D">
        <w:t xml:space="preserve">acilities provide access to opioid substitution programs where required. </w:t>
      </w:r>
      <w:r>
        <w:t>At the time of the Commission’s inspections</w:t>
      </w:r>
      <w:r w:rsidR="00B9797D">
        <w:t>,</w:t>
      </w:r>
      <w:r>
        <w:t xml:space="preserve"> </w:t>
      </w:r>
      <w:r w:rsidR="00E3641D">
        <w:t xml:space="preserve">VIDC, MITA, YHIDC and PIDC were </w:t>
      </w:r>
      <w:r w:rsidR="00B9797D">
        <w:t xml:space="preserve">meeting </w:t>
      </w:r>
      <w:r w:rsidR="00AD6BA5">
        <w:t xml:space="preserve">a need in those facilities by </w:t>
      </w:r>
      <w:r w:rsidR="00E3641D">
        <w:t>providing opioid substitution</w:t>
      </w:r>
      <w:r w:rsidR="003A7EA9">
        <w:t xml:space="preserve"> programs</w:t>
      </w:r>
      <w:r w:rsidR="00E3641D">
        <w:t>. However, not all facilities offered specialist drug and alcohol counselling and peer support programs. The Commission notes that while people in detention can access opioid substitution programs, these programs are not suitable for all drug users and do not provide holistic rehabilitation services.</w:t>
      </w:r>
    </w:p>
    <w:p w:rsidR="00684413" w:rsidP="00E3641D" w:rsidRDefault="00EF7219" w14:paraId="153559CB" w14:textId="3970DCCF">
      <w:pPr>
        <w:keepLines/>
      </w:pPr>
      <w:r>
        <w:t>Since the Commission’s inspections in 2018, t</w:t>
      </w:r>
      <w:r w:rsidR="00E3641D">
        <w:t>here had been some increases in the availability of</w:t>
      </w:r>
      <w:r w:rsidRPr="000A1CD4" w:rsidR="00E3641D">
        <w:t xml:space="preserve"> </w:t>
      </w:r>
      <w:r w:rsidR="00E3641D">
        <w:t>specialist drug and alcohol counselling and peer support programs at VIDC. VIDC ha</w:t>
      </w:r>
      <w:r w:rsidR="002858F2">
        <w:t>d</w:t>
      </w:r>
      <w:r w:rsidR="00E3641D">
        <w:t xml:space="preserve"> a drug and alcohol clinical specialist nurse, who conducts monthly health promotion, outreach activities and group therapy sessions. The specialist nurse works closely with the mental health team, including the counsellor, and the program draws on the SMART (Self-Management and Recovery Training) Recovery program that </w:t>
      </w:r>
      <w:r w:rsidR="007D1BDC">
        <w:t xml:space="preserve">is </w:t>
      </w:r>
      <w:r w:rsidR="00E3641D">
        <w:t>run in Australian prisons. There were plans to expand this program to MITA</w:t>
      </w:r>
      <w:r w:rsidR="007D1BDC">
        <w:t xml:space="preserve"> and at</w:t>
      </w:r>
      <w:r w:rsidR="00E3641D">
        <w:t xml:space="preserve"> the time of inspections, MITA had recently hired a drug and alcohol clinical specialist nurse. The Commission welcomes these developments.  </w:t>
      </w:r>
    </w:p>
    <w:p w:rsidR="00F57634" w:rsidP="00E3641D" w:rsidRDefault="00E3641D" w14:paraId="359714BB" w14:textId="235718CC">
      <w:pPr>
        <w:keepLines/>
      </w:pPr>
      <w:r>
        <w:t xml:space="preserve">However, </w:t>
      </w:r>
      <w:r w:rsidR="005A205D">
        <w:t xml:space="preserve">at </w:t>
      </w:r>
      <w:r>
        <w:t>facilities such as YHIDC and PIDC</w:t>
      </w:r>
      <w:r w:rsidR="005A205D">
        <w:t>,</w:t>
      </w:r>
      <w:r w:rsidR="3A9FF2BD">
        <w:t xml:space="preserve"> </w:t>
      </w:r>
      <w:r>
        <w:t xml:space="preserve">people on opioid substitution </w:t>
      </w:r>
      <w:r w:rsidR="00CA56D2">
        <w:t>programs</w:t>
      </w:r>
      <w:r w:rsidR="002950E9">
        <w:t xml:space="preserve"> were </w:t>
      </w:r>
      <w:r w:rsidR="00C361AB">
        <w:t xml:space="preserve">not </w:t>
      </w:r>
      <w:r w:rsidR="00CA56D2">
        <w:t>offer</w:t>
      </w:r>
      <w:r w:rsidR="002950E9">
        <w:t>ed</w:t>
      </w:r>
      <w:r w:rsidR="00CA56D2">
        <w:t xml:space="preserve"> </w:t>
      </w:r>
      <w:r w:rsidR="00375733">
        <w:t>specialist drug and alcohol counselling and peer support programs</w:t>
      </w:r>
      <w:r>
        <w:t xml:space="preserve">. IHMS staff at YHIDC reported that further resources </w:t>
      </w:r>
      <w:r w:rsidR="00472231">
        <w:t xml:space="preserve">would be needed if they were </w:t>
      </w:r>
      <w:r>
        <w:t>to offer a more holistic approach to drugs and alcohol</w:t>
      </w:r>
      <w:r w:rsidR="00C361AB">
        <w:t xml:space="preserve">, including </w:t>
      </w:r>
      <w:r>
        <w:t xml:space="preserve">counselling, peer support and education, in addition to opiate substitution. </w:t>
      </w:r>
    </w:p>
    <w:p w:rsidR="00E3641D" w:rsidP="00E3641D" w:rsidRDefault="00E3641D" w14:paraId="2FCD1008" w14:textId="3C717D76">
      <w:pPr>
        <w:keepLines/>
      </w:pPr>
      <w:r>
        <w:t>A small number of people in detention told the Commission that they required support in relation to drug, alcohol and/or gambling addictions and either were not aware of any support they could access or had been advised that this was not available. In addition to facilities where holistic drug and alcohol support was not available,</w:t>
      </w:r>
      <w:r w:rsidR="001B1E72">
        <w:t xml:space="preserve"> the Commission also heard this from </w:t>
      </w:r>
      <w:r w:rsidR="00772D53">
        <w:t>several</w:t>
      </w:r>
      <w:r>
        <w:t xml:space="preserve"> people detained at VIDC. This may indicate</w:t>
      </w:r>
      <w:r w:rsidR="00772D53">
        <w:t xml:space="preserve"> a need to improve</w:t>
      </w:r>
      <w:r>
        <w:t xml:space="preserve"> communication in relation to services available at VIDC or that the program is not meeting all needs. </w:t>
      </w:r>
    </w:p>
    <w:p w:rsidR="00081295" w:rsidP="00E3641D" w:rsidRDefault="0002071E" w14:paraId="1150BA70" w14:textId="7B3E7A0E">
      <w:pPr>
        <w:keepLines/>
      </w:pPr>
      <w:r>
        <w:t>A</w:t>
      </w:r>
      <w:r w:rsidR="00D2212B">
        <w:t xml:space="preserve"> small number </w:t>
      </w:r>
      <w:r w:rsidR="008873DF">
        <w:t>of IHMS</w:t>
      </w:r>
      <w:r w:rsidR="00E3641D">
        <w:t xml:space="preserve"> staff </w:t>
      </w:r>
      <w:r w:rsidR="00C169C6">
        <w:t xml:space="preserve">indicated </w:t>
      </w:r>
      <w:r w:rsidR="0024259C">
        <w:t>that</w:t>
      </w:r>
      <w:r w:rsidR="00C169C6">
        <w:t xml:space="preserve"> </w:t>
      </w:r>
      <w:r w:rsidR="00FC2640">
        <w:t xml:space="preserve">there </w:t>
      </w:r>
      <w:r w:rsidR="00BB6816">
        <w:t xml:space="preserve">is </w:t>
      </w:r>
      <w:r w:rsidR="00FC2640">
        <w:t xml:space="preserve">an expectation that they would report </w:t>
      </w:r>
      <w:r w:rsidR="00C169C6">
        <w:t>drug use</w:t>
      </w:r>
      <w:r w:rsidR="00FC2640">
        <w:t xml:space="preserve"> in the facility</w:t>
      </w:r>
      <w:r w:rsidR="00C169C6">
        <w:t xml:space="preserve"> to </w:t>
      </w:r>
      <w:r w:rsidR="00070D62">
        <w:t>the ABF and Serco.</w:t>
      </w:r>
      <w:r w:rsidR="00D729D8">
        <w:t xml:space="preserve"> </w:t>
      </w:r>
      <w:r w:rsidR="005B6893">
        <w:t xml:space="preserve">Different service providers </w:t>
      </w:r>
      <w:r w:rsidR="00C022A3">
        <w:t>may have different responses to drug use</w:t>
      </w:r>
      <w:r w:rsidR="005F63BE">
        <w:t>—</w:t>
      </w:r>
      <w:r w:rsidR="00D729D8">
        <w:t xml:space="preserve">IHMS may seek to refer a person to drug and alcohol counselling, </w:t>
      </w:r>
      <w:r w:rsidR="00A83BC6">
        <w:t xml:space="preserve">whereas </w:t>
      </w:r>
      <w:r w:rsidR="00D729D8">
        <w:t xml:space="preserve">the ABF and Serco may </w:t>
      </w:r>
      <w:r w:rsidR="005F63BE">
        <w:t xml:space="preserve">place a person in a </w:t>
      </w:r>
      <w:r w:rsidR="00C32717">
        <w:t xml:space="preserve">higher security compound. </w:t>
      </w:r>
      <w:r w:rsidR="00D9628D">
        <w:t xml:space="preserve">The Commission considers that there may </w:t>
      </w:r>
      <w:r w:rsidR="00B04CB0">
        <w:t xml:space="preserve">be difficulties </w:t>
      </w:r>
      <w:r w:rsidR="00A97F07">
        <w:t xml:space="preserve">balancing </w:t>
      </w:r>
      <w:r w:rsidR="00B32C41">
        <w:t xml:space="preserve">a person’s </w:t>
      </w:r>
      <w:r w:rsidR="00A35264">
        <w:t>health care</w:t>
      </w:r>
      <w:r w:rsidR="00A21A10">
        <w:t xml:space="preserve"> needs</w:t>
      </w:r>
      <w:r w:rsidR="009A5CF9">
        <w:t xml:space="preserve"> with any</w:t>
      </w:r>
      <w:r w:rsidR="00A35264">
        <w:t xml:space="preserve"> security considerations</w:t>
      </w:r>
      <w:r w:rsidR="002B7B86">
        <w:t xml:space="preserve"> in current responses to drug use in immigration detention</w:t>
      </w:r>
      <w:r w:rsidR="00F304F1">
        <w:t>.</w:t>
      </w:r>
    </w:p>
    <w:p w:rsidR="006728D5" w:rsidP="00E3641D" w:rsidRDefault="00E3641D" w14:paraId="1E7171B9" w14:textId="71326454">
      <w:pPr>
        <w:keepLines/>
      </w:pPr>
      <w:r>
        <w:t>The Commission suggests that Home Affairs continues to develop drug and alcohol rehabilitation services and activities in immigration detention. The Commission considers that an independent evaluation of the program at VIDC by drug and alcohol specialists, including an assessment of the program’s accessibility, could inform steps to</w:t>
      </w:r>
      <w:r w:rsidR="001B5F29">
        <w:t xml:space="preserve"> improve and</w:t>
      </w:r>
      <w:r w:rsidR="00206EBA">
        <w:t xml:space="preserve"> </w:t>
      </w:r>
      <w:r>
        <w:t xml:space="preserve">expand the program across immigration detention facilities. </w:t>
      </w:r>
      <w:bookmarkStart w:name="_Toc35622798" w:id="89"/>
    </w:p>
    <w:p w:rsidRPr="00DE3FB4" w:rsidR="00EA40EC" w:rsidP="00E04483" w:rsidRDefault="00EA40EC" w14:paraId="016009A2"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p>
    <w:p w:rsidR="00544088" w:rsidP="00E04483" w:rsidRDefault="00544088" w14:paraId="680FE6B8" w14:textId="246C1C1B">
      <w:pPr>
        <w:keepNext/>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Pr>
          <w:i/>
          <w:color w:val="FFFFFF" w:themeColor="background1"/>
        </w:rPr>
        <w:t xml:space="preserve">The Department of Home Affairs and IHMS should commission an independent </w:t>
      </w:r>
      <w:r w:rsidR="00206EBA">
        <w:rPr>
          <w:i/>
          <w:color w:val="FFFFFF" w:themeColor="background1"/>
        </w:rPr>
        <w:t>evaluation</w:t>
      </w:r>
      <w:r>
        <w:rPr>
          <w:i/>
          <w:color w:val="FFFFFF" w:themeColor="background1"/>
        </w:rPr>
        <w:t xml:space="preserve"> of the</w:t>
      </w:r>
      <w:r w:rsidR="00206EBA">
        <w:rPr>
          <w:i/>
          <w:color w:val="FFFFFF" w:themeColor="background1"/>
        </w:rPr>
        <w:t xml:space="preserve"> drug and alcohol program at VIDC. </w:t>
      </w:r>
    </w:p>
    <w:p w:rsidRPr="003756A8" w:rsidR="00E3641D" w:rsidP="006728D5" w:rsidRDefault="00E3641D" w14:paraId="5F5C59E6" w14:textId="7702FBF9">
      <w:pPr>
        <w:pStyle w:val="Heading3"/>
      </w:pPr>
      <w:bookmarkStart w:name="_Toc57818912" w:id="90"/>
      <w:r w:rsidRPr="003756A8">
        <w:t>Mental health</w:t>
      </w:r>
      <w:bookmarkEnd w:id="89"/>
      <w:r w:rsidRPr="003756A8" w:rsidR="00511D59">
        <w:t xml:space="preserve"> care</w:t>
      </w:r>
      <w:bookmarkEnd w:id="90"/>
      <w:r w:rsidRPr="003756A8">
        <w:t xml:space="preserve"> </w:t>
      </w:r>
    </w:p>
    <w:p w:rsidR="00333FE7" w:rsidP="00333FE7" w:rsidRDefault="00386267" w14:paraId="72E6A30A" w14:textId="60DF3C4D">
      <w:r>
        <w:t>I</w:t>
      </w:r>
      <w:r w:rsidR="00333FE7">
        <w:t>HMS health services in all facilities deliver mental health care under a ‘nurse-led’ model</w:t>
      </w:r>
      <w:r>
        <w:t xml:space="preserve"> by specialist</w:t>
      </w:r>
      <w:r w:rsidR="00333FE7">
        <w:t xml:space="preserve"> mental health nurses. Where a person requires mental health support, they can request an appoint</w:t>
      </w:r>
      <w:r w:rsidR="00511D59">
        <w:t>ment</w:t>
      </w:r>
      <w:r w:rsidR="00333FE7">
        <w:t xml:space="preserve"> with a mental health nurse, who will undertake an initial assessment</w:t>
      </w:r>
      <w:r w:rsidR="00511D59">
        <w:t>,</w:t>
      </w:r>
      <w:r w:rsidR="00333FE7">
        <w:t xml:space="preserve"> and can make referrals to other IHMS colleagues such as a counsellor or general practitioner as required. IHMS may also refer to an external provider, where a service cannot be offered by the IHMS staff </w:t>
      </w:r>
      <w:proofErr w:type="gramStart"/>
      <w:r w:rsidR="00333FE7">
        <w:t>team</w:t>
      </w:r>
      <w:r w:rsidR="00F63B2D">
        <w:t>;</w:t>
      </w:r>
      <w:proofErr w:type="gramEnd"/>
      <w:r w:rsidR="00333FE7">
        <w:t xml:space="preserve"> for example</w:t>
      </w:r>
      <w:r w:rsidR="00F63B2D">
        <w:t>,</w:t>
      </w:r>
      <w:r w:rsidR="00333FE7">
        <w:t xml:space="preserve"> psychology, psychiatry or torture and trauma counselling.</w:t>
      </w:r>
    </w:p>
    <w:p w:rsidR="00276BFB" w:rsidP="00333FE7" w:rsidRDefault="00276BFB" w14:paraId="137BCC01" w14:textId="44E38D7A">
      <w:r>
        <w:t xml:space="preserve">Some </w:t>
      </w:r>
      <w:r w:rsidR="00333FE7">
        <w:t>IHMS health services employ</w:t>
      </w:r>
      <w:r>
        <w:t>ed</w:t>
      </w:r>
      <w:r w:rsidR="00333FE7">
        <w:t xml:space="preserve"> </w:t>
      </w:r>
      <w:r>
        <w:t xml:space="preserve">mental </w:t>
      </w:r>
      <w:r w:rsidR="00333FE7">
        <w:t>health professionals in</w:t>
      </w:r>
      <w:r>
        <w:t xml:space="preserve"> addition to mental health nurses</w:t>
      </w:r>
      <w:r w:rsidR="00333FE7">
        <w:t xml:space="preserve">. At the time of inspections, </w:t>
      </w:r>
      <w:r w:rsidR="00E0588C">
        <w:t xml:space="preserve">the </w:t>
      </w:r>
      <w:r w:rsidR="00333FE7">
        <w:t>IHMS</w:t>
      </w:r>
      <w:r w:rsidR="00E0588C">
        <w:t xml:space="preserve"> health services</w:t>
      </w:r>
      <w:r w:rsidR="00333FE7">
        <w:t xml:space="preserve"> at VIDC and MITA had an on-staff mental health leader and counsellor, and YHIDC had two on-staff part-time psychiatrists. There were no on-staff psychologists at any facility. </w:t>
      </w:r>
    </w:p>
    <w:p w:rsidR="00333FE7" w:rsidP="00333FE7" w:rsidRDefault="0017704E" w14:paraId="2D53E88C" w14:textId="6271737D">
      <w:r>
        <w:t>T</w:t>
      </w:r>
      <w:r w:rsidR="00333FE7">
        <w:t>he IHMS health services had</w:t>
      </w:r>
      <w:r w:rsidRPr="003B615C" w:rsidR="00333FE7">
        <w:t xml:space="preserve"> </w:t>
      </w:r>
      <w:r w:rsidR="00333FE7">
        <w:t xml:space="preserve">different arrangements in place </w:t>
      </w:r>
      <w:r w:rsidR="00551D43">
        <w:t xml:space="preserve">in each facility </w:t>
      </w:r>
      <w:r w:rsidR="00333FE7">
        <w:t>with external providers</w:t>
      </w:r>
      <w:r>
        <w:t xml:space="preserve"> for services such as psychology and psychiatry</w:t>
      </w:r>
      <w:r w:rsidR="00333FE7">
        <w:t>. For example</w:t>
      </w:r>
      <w:r w:rsidR="00D0548E">
        <w:t>,</w:t>
      </w:r>
      <w:r w:rsidR="00333FE7">
        <w:t xml:space="preserve"> YHIDC had a psychologist attend fortnightly with access of up to 22 hours per month; BITA had a psychiatrist attend weekly for four to five hours; PIDC had a psychiatrist attend fortnightly for two hours; AITA had a psychologist attend weekly for one day (who also delivered torture and trauma counselling) and a psychiatrist attend every two months for one day; MITA ha</w:t>
      </w:r>
      <w:r w:rsidR="00BA024E">
        <w:t>d</w:t>
      </w:r>
      <w:r w:rsidR="00333FE7">
        <w:t xml:space="preserve"> a psychologist attend weekly with access </w:t>
      </w:r>
      <w:r w:rsidR="000B47A5">
        <w:t>of</w:t>
      </w:r>
      <w:r w:rsidR="00333FE7">
        <w:t xml:space="preserve"> up to 40 hours per month (this was new);</w:t>
      </w:r>
      <w:r w:rsidR="007C14F2">
        <w:t xml:space="preserve"> and</w:t>
      </w:r>
      <w:r w:rsidR="00333FE7">
        <w:t xml:space="preserve"> VIDC had a psychiatrist attend two days per week. </w:t>
      </w:r>
    </w:p>
    <w:p w:rsidR="00082DF3" w:rsidP="00333FE7" w:rsidRDefault="00333FE7" w14:paraId="2E8B5994" w14:textId="52D6217A">
      <w:r>
        <w:t>IHMS health services at all facilities provided referrals to torture and trauma counselling. In most cases (except for AITA)</w:t>
      </w:r>
      <w:r w:rsidR="00D0548E">
        <w:t>,</w:t>
      </w:r>
      <w:r>
        <w:t xml:space="preserve"> this was provided by the relevant state-based member of the Forum of Australian Services </w:t>
      </w:r>
      <w:r w:rsidR="008861D4">
        <w:t xml:space="preserve">for Survivors </w:t>
      </w:r>
      <w:r>
        <w:t>of Torture and Trauma (FASST</w:t>
      </w:r>
      <w:r w:rsidR="008861D4">
        <w:t>T</w:t>
      </w:r>
      <w:r>
        <w:t xml:space="preserve">) network. Most appointments with these services occurred onsite at the facility, </w:t>
      </w:r>
      <w:r w:rsidR="007C14F2">
        <w:t>except for</w:t>
      </w:r>
      <w:r>
        <w:t xml:space="preserve"> BITA where all torture and trauma counselling appointments occurred offsite with </w:t>
      </w:r>
      <w:r w:rsidR="00926A7E">
        <w:t>the</w:t>
      </w:r>
      <w:r>
        <w:t xml:space="preserve"> Queensland Program of Assistance to Survivors of Torture and Trauma (QPAS</w:t>
      </w:r>
      <w:r w:rsidR="000627EE">
        <w:t>T</w:t>
      </w:r>
      <w:r>
        <w:t>T)</w:t>
      </w:r>
      <w:r w:rsidR="00FB4ED6">
        <w:t>.</w:t>
      </w:r>
    </w:p>
    <w:p w:rsidR="00082DF3" w:rsidP="00333FE7" w:rsidRDefault="005A7D34" w14:paraId="791D24FC" w14:textId="1A3109CA">
      <w:r w:rsidR="17343F81">
        <w:drawing>
          <wp:inline wp14:editId="77823D70" wp14:anchorId="66515921">
            <wp:extent cx="5759449" cy="5759449"/>
            <wp:effectExtent l="0" t="0" r="0" b="0"/>
            <wp:docPr id="87" name="Picture 87" descr="A banner displayed in a corridor. It says 'ASETTS' and 'to enable healing and acceptance for refugees affected by torture or trauma.' It also displays the ASETTS web address." title=""/>
            <wp:cNvGraphicFramePr>
              <a:graphicFrameLocks noChangeAspect="1"/>
            </wp:cNvGraphicFramePr>
            <a:graphic>
              <a:graphicData uri="http://schemas.openxmlformats.org/drawingml/2006/picture">
                <pic:pic>
                  <pic:nvPicPr>
                    <pic:cNvPr id="0" name="Picture 87"/>
                    <pic:cNvPicPr/>
                  </pic:nvPicPr>
                  <pic:blipFill>
                    <a:blip r:embed="R3a99aa6fd7f245ea">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EB62E0" w:rsidR="00373586" w:rsidP="00E3641D" w:rsidRDefault="00892FF8" w14:paraId="164E55E9" w14:textId="25506ABB">
      <w:pPr>
        <w:rPr>
          <w:b/>
          <w:i/>
        </w:rPr>
      </w:pPr>
      <w:r w:rsidRPr="00EB62E0">
        <w:rPr>
          <w:b/>
          <w:i/>
        </w:rPr>
        <w:t>ASET</w:t>
      </w:r>
      <w:r w:rsidRPr="00EB62E0" w:rsidR="002A7BAE">
        <w:rPr>
          <w:b/>
          <w:i/>
        </w:rPr>
        <w:t>T</w:t>
      </w:r>
      <w:r w:rsidRPr="00EB62E0" w:rsidR="000C674C">
        <w:rPr>
          <w:b/>
          <w:i/>
        </w:rPr>
        <w:t>S</w:t>
      </w:r>
      <w:r w:rsidRPr="00EB62E0">
        <w:rPr>
          <w:b/>
          <w:i/>
        </w:rPr>
        <w:t xml:space="preserve"> b</w:t>
      </w:r>
      <w:r w:rsidRPr="00EB62E0" w:rsidR="000C3981">
        <w:rPr>
          <w:b/>
          <w:i/>
        </w:rPr>
        <w:t>anner</w:t>
      </w:r>
      <w:r w:rsidRPr="00EB62E0" w:rsidR="000C674C">
        <w:rPr>
          <w:b/>
          <w:i/>
        </w:rPr>
        <w:t xml:space="preserve">, </w:t>
      </w:r>
      <w:r w:rsidRPr="00EB62E0" w:rsidR="00CE44AD">
        <w:rPr>
          <w:b/>
          <w:i/>
        </w:rPr>
        <w:t>IHMS health service, YHIDC</w:t>
      </w:r>
    </w:p>
    <w:p w:rsidR="00E3641D" w:rsidP="00E3641D" w:rsidRDefault="00E3641D" w14:paraId="74F1A438" w14:textId="74035AA2">
      <w:r>
        <w:t>During interviews with the Commission, many people reported concerns about their mental health. This was consistent across all facilities. They reported experiencing depression, anxiety, stress, difficulties sleeping, problems with concentration and/or memory and lack of motivation. One person said, ‘It is mentally stressful to pass the days. Pounding in my head is so heavy I can’t think.’ Another said, ‘I am really tired. I don’t feel normal, I can’t be happy.’ Some people said they find it difficult to participate in activities, leave their rooms or talk to others. In some cases, the Commission observed</w:t>
      </w:r>
      <w:r w:rsidR="002460E4">
        <w:t xml:space="preserve"> distress</w:t>
      </w:r>
      <w:r>
        <w:t xml:space="preserve">, fatigue, and a few people presented as withdrawn. </w:t>
      </w:r>
    </w:p>
    <w:p w:rsidR="00E3641D" w:rsidP="00E3641D" w:rsidRDefault="00624E19" w14:paraId="7535E61C" w14:textId="460772BB">
      <w:r>
        <w:t>Many</w:t>
      </w:r>
      <w:r w:rsidR="00E3641D">
        <w:t xml:space="preserve"> people also reported that the length of time they had spent in detention and the uncertainty of their situation was contributing to or causing their mental health issues (see Section 3.</w:t>
      </w:r>
      <w:r w:rsidR="00C81FF7">
        <w:t>10</w:t>
      </w:r>
      <w:r w:rsidR="00E3641D">
        <w:t xml:space="preserve">). </w:t>
      </w:r>
    </w:p>
    <w:p w:rsidR="00E3641D" w:rsidP="00E3641D" w:rsidRDefault="00E3641D" w14:paraId="6B8FDF3A" w14:textId="35686BD6">
      <w:r>
        <w:t>IHMS staff reported significant numbers of people in detention with complex health needs, including mental health issues (see Section 3.</w:t>
      </w:r>
      <w:r w:rsidR="000A577A">
        <w:t>2</w:t>
      </w:r>
      <w:r>
        <w:t>(</w:t>
      </w:r>
      <w:r w:rsidR="000A577A">
        <w:t>a</w:t>
      </w:r>
      <w:r>
        <w:t xml:space="preserve">)). Some IHMS staff </w:t>
      </w:r>
      <w:r w:rsidRPr="00606AF3">
        <w:t>attributed the complexity of mental health needs</w:t>
      </w:r>
      <w:r>
        <w:t xml:space="preserve"> </w:t>
      </w:r>
      <w:r w:rsidRPr="00606AF3">
        <w:t>to an increasing number of people who have spent a long time in immigration detention. Other</w:t>
      </w:r>
      <w:r>
        <w:t xml:space="preserve"> </w:t>
      </w:r>
      <w:r w:rsidR="00D81584">
        <w:t xml:space="preserve">facility </w:t>
      </w:r>
      <w:r>
        <w:t>staff</w:t>
      </w:r>
      <w:r w:rsidR="00D81584">
        <w:t xml:space="preserve">, including </w:t>
      </w:r>
      <w:r w:rsidR="00387819">
        <w:t>IHMS staff</w:t>
      </w:r>
      <w:r w:rsidR="004A48C1">
        <w:t>,</w:t>
      </w:r>
      <w:r>
        <w:t xml:space="preserve"> recognised that </w:t>
      </w:r>
      <w:r w:rsidRPr="00606AF3">
        <w:t xml:space="preserve">while prolonged immigration detention is a factor, there are other relevant factors such as pre-existing conditions, individual </w:t>
      </w:r>
      <w:proofErr w:type="gramStart"/>
      <w:r w:rsidRPr="00606AF3">
        <w:t>resilience</w:t>
      </w:r>
      <w:proofErr w:type="gramEnd"/>
      <w:r w:rsidRPr="00606AF3">
        <w:t xml:space="preserve"> and family background. M</w:t>
      </w:r>
      <w:r>
        <w:t xml:space="preserve">ost facility staff </w:t>
      </w:r>
      <w:r w:rsidR="00387819">
        <w:t xml:space="preserve">reported </w:t>
      </w:r>
      <w:r w:rsidRPr="00606AF3">
        <w:t xml:space="preserve">that mental health </w:t>
      </w:r>
      <w:r>
        <w:t xml:space="preserve">is </w:t>
      </w:r>
      <w:r w:rsidRPr="00606AF3">
        <w:t>complex and difficult to manage in</w:t>
      </w:r>
      <w:r>
        <w:t xml:space="preserve"> </w:t>
      </w:r>
      <w:r w:rsidRPr="00606AF3">
        <w:t>immigration detention.</w:t>
      </w:r>
    </w:p>
    <w:p w:rsidR="00E3641D" w:rsidP="00E3641D" w:rsidRDefault="00E3641D" w14:paraId="097391F6" w14:textId="7EDE09B8">
      <w:r>
        <w:t>Most people who reported mental health issues</w:t>
      </w:r>
      <w:r w:rsidR="001C5CC7">
        <w:t xml:space="preserve"> </w:t>
      </w:r>
      <w:r>
        <w:t>(particularly those who had spent a year or more in detention) said they had accessed mental health support from the IHMS health service, and many reported taking some form of medication provided by the health service in relation to their mental health.</w:t>
      </w:r>
    </w:p>
    <w:p w:rsidR="00E3641D" w:rsidP="00E3641D" w:rsidRDefault="00E3641D" w14:paraId="31B32E69" w14:textId="450519D8">
      <w:r>
        <w:t xml:space="preserve">Some people provided positive feedback on </w:t>
      </w:r>
      <w:r w:rsidR="001C7A90">
        <w:t>available mental health</w:t>
      </w:r>
      <w:r>
        <w:t xml:space="preserve"> services. One person said, ‘I see mental health nurses and the psychiatrist, they are good. I wasn’t talking before I came here, now I am.’ </w:t>
      </w:r>
      <w:r w:rsidR="001C7A90">
        <w:t>Those</w:t>
      </w:r>
      <w:r>
        <w:t xml:space="preserve"> accessing torture and trauma counselling </w:t>
      </w:r>
      <w:r w:rsidR="003C575A">
        <w:t xml:space="preserve">generally </w:t>
      </w:r>
      <w:r w:rsidR="00CD1D0D">
        <w:t xml:space="preserve">noted </w:t>
      </w:r>
      <w:r>
        <w:t xml:space="preserve">the importance of this service for their mental health and wellbeing. </w:t>
      </w:r>
    </w:p>
    <w:p w:rsidR="00E3641D" w:rsidP="00E3641D" w:rsidRDefault="00E3641D" w14:paraId="420833C8" w14:textId="3FB8DCE2">
      <w:r>
        <w:t>However,</w:t>
      </w:r>
      <w:r w:rsidR="00650494">
        <w:t xml:space="preserve"> many</w:t>
      </w:r>
      <w:r>
        <w:t xml:space="preserve"> people (including some of those who provided </w:t>
      </w:r>
      <w:r w:rsidR="00846024">
        <w:t xml:space="preserve">some </w:t>
      </w:r>
      <w:r>
        <w:t>positive feedback) felt the mental health care provided was not helpful or of limited effectiveness given their ongoing detention and uncertain future. One person said</w:t>
      </w:r>
      <w:r w:rsidR="00846024">
        <w:t>,</w:t>
      </w:r>
      <w:r>
        <w:t xml:space="preserve"> in relation to his mental health</w:t>
      </w:r>
      <w:r w:rsidR="00846024">
        <w:t>,</w:t>
      </w:r>
      <w:r>
        <w:t xml:space="preserve"> ‘</w:t>
      </w:r>
      <w:r w:rsidR="00846024">
        <w:t>I</w:t>
      </w:r>
      <w:r>
        <w:t xml:space="preserve">t is like you are on a sinking boat and you empty it out but then it keeps filling up again.’ Another said, ‘I feel alright when talking to the </w:t>
      </w:r>
      <w:r w:rsidRPr="00B478A2">
        <w:t>mental health people but then I have to go back and I see the fences, the same people and I can't sleep and I lose my appetite.</w:t>
      </w:r>
      <w:r>
        <w:t xml:space="preserve">’ </w:t>
      </w:r>
    </w:p>
    <w:p w:rsidR="00E3641D" w:rsidP="00E3641D" w:rsidRDefault="00E3641D" w14:paraId="4FB75DFE" w14:textId="47DAE510">
      <w:r>
        <w:t>Some people also expressed concerns about the way in which IHMS staff responded to their mental health</w:t>
      </w:r>
      <w:r w:rsidR="33665FE5">
        <w:t xml:space="preserve"> issues</w:t>
      </w:r>
      <w:r>
        <w:t>. In relation to mental health care specifically, the Commission heard comments to the effect that ‘IHMS don’t have feelings’ and ‘it is like speaking to a robot.’ One person said that some IHMS staff minimise the way people feel and say things like ‘others are in a worse condition than you.’ Another person said, ‘I see IHMS every 3 months, but they tell me not to worry. How can I not worry? I am stressed about my family.’ Others expressed concern that mental health is not taken seriously</w:t>
      </w:r>
      <w:r w:rsidR="00D941D5">
        <w:t xml:space="preserve"> enough</w:t>
      </w:r>
      <w:r>
        <w:t>. For example, one person said</w:t>
      </w:r>
      <w:r w:rsidR="00C12B74">
        <w:t>,</w:t>
      </w:r>
      <w:r w:rsidRPr="00AF740B">
        <w:t xml:space="preserve"> </w:t>
      </w:r>
      <w:r>
        <w:t>‘You need to be extreme or threatening self-harm for any action to be taken. People are given tablets and sent away.’</w:t>
      </w:r>
    </w:p>
    <w:p w:rsidR="00E3641D" w:rsidP="00E3641D" w:rsidRDefault="00E3641D" w14:paraId="489DA70C" w14:textId="31FE9076">
      <w:r>
        <w:t xml:space="preserve">Many people at the larger facilities (VIDC, MITA, YHIDC and BITA) reported that it </w:t>
      </w:r>
      <w:r w:rsidR="6A0E1681">
        <w:t>was</w:t>
      </w:r>
      <w:r>
        <w:t xml:space="preserve"> difficult to access mental health support when required</w:t>
      </w:r>
      <w:r w:rsidR="00D941D5">
        <w:t>.</w:t>
      </w:r>
      <w:r>
        <w:t xml:space="preserve"> One person recounted their experience seeking regular support from a psychologist:</w:t>
      </w:r>
    </w:p>
    <w:p w:rsidRPr="000A577A" w:rsidR="00E3641D" w:rsidP="00E3641D" w:rsidRDefault="00E3641D" w14:paraId="631E6607" w14:textId="0DC95DAE">
      <w:pPr>
        <w:ind w:left="720"/>
        <w:rPr>
          <w:sz w:val="22"/>
          <w:szCs w:val="22"/>
        </w:rPr>
      </w:pPr>
      <w:r w:rsidRPr="000A577A">
        <w:rPr>
          <w:sz w:val="22"/>
          <w:szCs w:val="22"/>
        </w:rPr>
        <w:t xml:space="preserve">When I first arrived, I went to health and spoke to a nurse and said I would like to see a psychologist and she noted this down. Two weeks later I saw the nurse again and they told me that I needed to fill in the form to request to see the psychologist. Two weeks later I saw the psychologist. I was feeling </w:t>
      </w:r>
      <w:r w:rsidRPr="000A577A" w:rsidR="00AA0146">
        <w:rPr>
          <w:sz w:val="22"/>
          <w:szCs w:val="22"/>
        </w:rPr>
        <w:t>really down</w:t>
      </w:r>
      <w:r w:rsidRPr="000A577A">
        <w:rPr>
          <w:sz w:val="22"/>
          <w:szCs w:val="22"/>
        </w:rPr>
        <w:t xml:space="preserve"> and not doing well, </w:t>
      </w:r>
      <w:proofErr w:type="gramStart"/>
      <w:r w:rsidRPr="000A577A">
        <w:rPr>
          <w:sz w:val="22"/>
          <w:szCs w:val="22"/>
        </w:rPr>
        <w:t>couldn't</w:t>
      </w:r>
      <w:proofErr w:type="gramEnd"/>
      <w:r w:rsidRPr="000A577A">
        <w:rPr>
          <w:sz w:val="22"/>
          <w:szCs w:val="22"/>
        </w:rPr>
        <w:t xml:space="preserve"> sleep. I said I needed to see psychologist again and they told me I needed to fill in another form.</w:t>
      </w:r>
    </w:p>
    <w:p w:rsidR="00E3641D" w:rsidP="00E3641D" w:rsidRDefault="00E3641D" w14:paraId="203CFF40" w14:textId="17B64D75">
      <w:r>
        <w:t>Some people said the</w:t>
      </w:r>
      <w:r w:rsidR="003109CF">
        <w:t>y</w:t>
      </w:r>
      <w:r>
        <w:t xml:space="preserve"> were not able to access mental health support in a timely manner after a distressing event, such as a visa refusal, the suicide of a friend, death</w:t>
      </w:r>
      <w:r w:rsidR="007F7920">
        <w:t xml:space="preserve"> of a family member</w:t>
      </w:r>
      <w:r>
        <w:t xml:space="preserve"> or notice of removal. One person said that after an unsuccessful outcome at the Tribunal, ‘I was very </w:t>
      </w:r>
      <w:proofErr w:type="gramStart"/>
      <w:r>
        <w:t>low</w:t>
      </w:r>
      <w:proofErr w:type="gramEnd"/>
      <w:r>
        <w:t xml:space="preserve"> and I needed help. It took three weeks for me to get in to see someone and by then it was too late.’ Similarly, another person said, ‘I put in a request to see the mental health nurse two to three weeks ago. I was very anxious about my removal and I wanted to speak to a someone. No point in going now.’ Several people requested more mental health education, promotion and peer support groups, and a few people said that IHMS staff should engage more proactively with people about their mental health. </w:t>
      </w:r>
    </w:p>
    <w:p w:rsidR="00E3641D" w:rsidP="00E3641D" w:rsidRDefault="00E3641D" w14:paraId="5F18F285" w14:textId="2F7A4613">
      <w:r>
        <w:t xml:space="preserve">The Commission acknowledges the challenges of providing mental health care in the immigration detention environment. </w:t>
      </w:r>
      <w:r w:rsidR="00EE6F1F">
        <w:t>O</w:t>
      </w:r>
      <w:r>
        <w:t xml:space="preserve">ften the detention environment </w:t>
      </w:r>
      <w:r w:rsidR="00EE6F1F">
        <w:t xml:space="preserve">itself </w:t>
      </w:r>
      <w:r>
        <w:t>contributes</w:t>
      </w:r>
      <w:r w:rsidR="00EE6F1F">
        <w:t xml:space="preserve"> to</w:t>
      </w:r>
      <w:r>
        <w:t>,</w:t>
      </w:r>
      <w:r w:rsidR="00EE6F1F">
        <w:t xml:space="preserve"> </w:t>
      </w:r>
      <w:r w:rsidR="00F30D4A">
        <w:t>exacerbates,</w:t>
      </w:r>
      <w:r>
        <w:t xml:space="preserve"> or causes a deterioration of a person’s mental health, </w:t>
      </w:r>
      <w:r w:rsidRPr="006659D3">
        <w:t xml:space="preserve">particularly where people have been detained for prolonged periods (see Section </w:t>
      </w:r>
      <w:r w:rsidRPr="006659D3" w:rsidR="006659D3">
        <w:t>3.</w:t>
      </w:r>
      <w:r w:rsidR="00EB41AD">
        <w:t>10</w:t>
      </w:r>
      <w:r w:rsidRPr="006659D3">
        <w:t>).</w:t>
      </w:r>
    </w:p>
    <w:p w:rsidR="00E3641D" w:rsidP="00E3641D" w:rsidRDefault="00E3641D" w14:paraId="5B1CC1F7" w14:textId="11B1296F">
      <w:r>
        <w:t xml:space="preserve">The Commission </w:t>
      </w:r>
      <w:r w:rsidR="002B5E5A">
        <w:t>cannot</w:t>
      </w:r>
      <w:r>
        <w:t xml:space="preserve"> assess individual claims about access to services. However, the volume of co</w:t>
      </w:r>
      <w:r w:rsidR="0068728D">
        <w:t>ncerns</w:t>
      </w:r>
      <w:r>
        <w:t xml:space="preserve"> the Commission heard </w:t>
      </w:r>
      <w:r w:rsidR="008006BF">
        <w:t>suggests</w:t>
      </w:r>
      <w:r>
        <w:t xml:space="preserve"> that </w:t>
      </w:r>
      <w:r w:rsidR="00894DE3">
        <w:t>the nature and amount of</w:t>
      </w:r>
      <w:r>
        <w:t xml:space="preserve"> mental health care </w:t>
      </w:r>
      <w:r w:rsidR="00894DE3">
        <w:t>should be improved</w:t>
      </w:r>
      <w:r>
        <w:t xml:space="preserve">. In </w:t>
      </w:r>
      <w:r w:rsidR="005874F7">
        <w:t>particular</w:t>
      </w:r>
      <w:r>
        <w:t>,</w:t>
      </w:r>
      <w:r w:rsidR="00D17C0A">
        <w:t xml:space="preserve"> the Commission </w:t>
      </w:r>
      <w:r w:rsidR="005874F7">
        <w:t>is concerned about the</w:t>
      </w:r>
      <w:r>
        <w:t xml:space="preserve"> risk of people </w:t>
      </w:r>
      <w:r w:rsidR="00E75084">
        <w:t xml:space="preserve">failing to receive </w:t>
      </w:r>
      <w:r w:rsidR="00496A0A">
        <w:t xml:space="preserve">timely access to </w:t>
      </w:r>
      <w:r w:rsidR="00FD30E8">
        <w:t>mental health support</w:t>
      </w:r>
      <w:r w:rsidR="00E75084">
        <w:t xml:space="preserve"> when they need it most</w:t>
      </w:r>
      <w:r w:rsidR="00FD30E8">
        <w:t>.</w:t>
      </w:r>
    </w:p>
    <w:p w:rsidR="00990F3D" w:rsidP="00E3641D" w:rsidRDefault="00990F3D" w14:paraId="772EE66D" w14:textId="1B014EB6">
      <w:r>
        <w:t xml:space="preserve">The Commission </w:t>
      </w:r>
      <w:r w:rsidR="00DE2619">
        <w:t xml:space="preserve">proposes that Home Affairs commission </w:t>
      </w:r>
      <w:r w:rsidR="00E73392">
        <w:t>a comprehensive</w:t>
      </w:r>
      <w:r w:rsidR="00DE2619">
        <w:t>, independent</w:t>
      </w:r>
      <w:r w:rsidR="00A46D7D">
        <w:t>, expert</w:t>
      </w:r>
      <w:r w:rsidR="00DE2619">
        <w:t xml:space="preserve"> </w:t>
      </w:r>
      <w:r w:rsidR="00E73392">
        <w:t xml:space="preserve">review of the </w:t>
      </w:r>
      <w:r w:rsidR="002C5F48">
        <w:t xml:space="preserve">adequacy of </w:t>
      </w:r>
      <w:r w:rsidR="00E73392">
        <w:t>mental health care provided in immigration detention</w:t>
      </w:r>
      <w:r w:rsidR="00676DAD">
        <w:t xml:space="preserve">. The Commission also suggests that </w:t>
      </w:r>
      <w:r w:rsidR="00834D06">
        <w:t>the</w:t>
      </w:r>
      <w:r w:rsidR="00AF48D4">
        <w:t xml:space="preserve"> </w:t>
      </w:r>
      <w:r w:rsidR="007D5D99">
        <w:t xml:space="preserve">review </w:t>
      </w:r>
      <w:r w:rsidR="00676DAD">
        <w:t>includ</w:t>
      </w:r>
      <w:r w:rsidR="00BC2006">
        <w:t>e</w:t>
      </w:r>
      <w:r w:rsidR="007D5D99">
        <w:t xml:space="preserve"> an element of</w:t>
      </w:r>
      <w:r w:rsidR="00676DAD">
        <w:t xml:space="preserve"> ongoing monitori</w:t>
      </w:r>
      <w:r w:rsidR="00F21441">
        <w:t xml:space="preserve">ng </w:t>
      </w:r>
      <w:r w:rsidR="00001A4D">
        <w:t xml:space="preserve">and reporting in relation to </w:t>
      </w:r>
      <w:r w:rsidR="00F21441">
        <w:t>mental</w:t>
      </w:r>
      <w:r w:rsidR="00834D06">
        <w:t xml:space="preserve"> </w:t>
      </w:r>
      <w:r w:rsidR="00F21441">
        <w:t>health care in immigration detention</w:t>
      </w:r>
      <w:r w:rsidR="00F95348">
        <w:t>.</w:t>
      </w:r>
    </w:p>
    <w:p w:rsidRPr="00001A4D" w:rsidR="00001A4D" w:rsidP="00E31831" w:rsidRDefault="00E3641D" w14:paraId="7A2AFAA9" w14:textId="25443CC3">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t xml:space="preserve"> </w:t>
      </w:r>
    </w:p>
    <w:p w:rsidR="00C43585" w:rsidP="00C43585" w:rsidRDefault="00C43585" w14:paraId="1CBBA4C0" w14:textId="77777777">
      <w:pPr>
        <w:keepNext/>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p>
    <w:p w:rsidRPr="00BD1E92" w:rsidR="00E3641D" w:rsidP="00C43585" w:rsidRDefault="00E3641D" w14:paraId="77CA1129" w14:textId="63273160">
      <w:pPr>
        <w:keepNext/>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BD1E92">
        <w:rPr>
          <w:i/>
          <w:color w:val="FFFFFF" w:themeColor="background1"/>
        </w:rPr>
        <w:t>The Department of Home Affairs should commission</w:t>
      </w:r>
      <w:r w:rsidR="00CF70C1">
        <w:rPr>
          <w:i/>
          <w:color w:val="FFFFFF" w:themeColor="background1"/>
        </w:rPr>
        <w:t xml:space="preserve"> a</w:t>
      </w:r>
      <w:r w:rsidR="002D049D">
        <w:rPr>
          <w:i/>
          <w:color w:val="FFFFFF" w:themeColor="background1"/>
        </w:rPr>
        <w:t xml:space="preserve"> group </w:t>
      </w:r>
      <w:r w:rsidR="00591810">
        <w:rPr>
          <w:i/>
          <w:color w:val="FFFFFF" w:themeColor="background1"/>
        </w:rPr>
        <w:t xml:space="preserve">of </w:t>
      </w:r>
      <w:r w:rsidRPr="00BD1E92" w:rsidR="00591810">
        <w:rPr>
          <w:i/>
          <w:color w:val="FFFFFF" w:themeColor="background1"/>
        </w:rPr>
        <w:t>independent</w:t>
      </w:r>
      <w:r w:rsidRPr="00BD1E92">
        <w:rPr>
          <w:i/>
          <w:color w:val="FFFFFF" w:themeColor="background1"/>
        </w:rPr>
        <w:t xml:space="preserve"> mental health experts to conduct a comprehensive review of the mental health care provided in immigration detention.</w:t>
      </w:r>
    </w:p>
    <w:p w:rsidRPr="00D32EC0" w:rsidR="002F1216" w:rsidP="00E3641D" w:rsidRDefault="00262149" w14:paraId="796EABBE" w14:textId="60B0DD7E">
      <w:pPr>
        <w:pStyle w:val="Heading3"/>
      </w:pPr>
      <w:bookmarkStart w:name="_Toc57818913" w:id="91"/>
      <w:r w:rsidRPr="00D32EC0">
        <w:t>M</w:t>
      </w:r>
      <w:r w:rsidRPr="00D32EC0" w:rsidR="0078479E">
        <w:t>ental health care at BITA</w:t>
      </w:r>
      <w:bookmarkEnd w:id="91"/>
    </w:p>
    <w:p w:rsidR="003F4B19" w:rsidP="002F1216" w:rsidRDefault="002F1216" w14:paraId="7F90DC7F" w14:textId="5BFDA891">
      <w:r>
        <w:t xml:space="preserve">While mental health </w:t>
      </w:r>
      <w:r w:rsidR="00004440">
        <w:t xml:space="preserve">issues </w:t>
      </w:r>
      <w:r>
        <w:t>were prevalent across</w:t>
      </w:r>
      <w:r w:rsidR="00D66D8E">
        <w:t xml:space="preserve"> </w:t>
      </w:r>
      <w:r w:rsidR="003F4B19">
        <w:t xml:space="preserve">all </w:t>
      </w:r>
      <w:r w:rsidR="00D66D8E">
        <w:t>immigration detention facilities</w:t>
      </w:r>
      <w:r>
        <w:t xml:space="preserve">, the Commission </w:t>
      </w:r>
      <w:r w:rsidR="00026621">
        <w:t xml:space="preserve">received a </w:t>
      </w:r>
      <w:r>
        <w:t xml:space="preserve">particularly high </w:t>
      </w:r>
      <w:r w:rsidR="007C1BE8">
        <w:t xml:space="preserve">number of reports of </w:t>
      </w:r>
      <w:r>
        <w:t xml:space="preserve">mental health conditions </w:t>
      </w:r>
      <w:r w:rsidR="007C1BE8">
        <w:t xml:space="preserve">from </w:t>
      </w:r>
      <w:r w:rsidR="00487ACC">
        <w:t>refugees and asylum seekers transferred from PNG and Nauru</w:t>
      </w:r>
      <w:r w:rsidR="0082743C">
        <w:t xml:space="preserve"> for medical reason</w:t>
      </w:r>
      <w:r w:rsidR="00791FBF">
        <w:t>s</w:t>
      </w:r>
      <w:r w:rsidR="003E176F">
        <w:t xml:space="preserve"> (including mental health)</w:t>
      </w:r>
      <w:r w:rsidR="00791FBF">
        <w:t>. This was</w:t>
      </w:r>
      <w:r w:rsidR="007C1BE8">
        <w:t xml:space="preserve"> </w:t>
      </w:r>
      <w:r w:rsidR="00791FBF">
        <w:t>particularly</w:t>
      </w:r>
      <w:r w:rsidR="00FD7711">
        <w:t xml:space="preserve"> </w:t>
      </w:r>
      <w:r w:rsidR="00940A2C">
        <w:t>prevalent</w:t>
      </w:r>
      <w:r w:rsidR="007C1BE8">
        <w:t xml:space="preserve"> </w:t>
      </w:r>
      <w:r w:rsidR="00FD7711">
        <w:t xml:space="preserve">at BITA and the hotel APOD in Brisbane, where </w:t>
      </w:r>
      <w:r w:rsidR="003813D8">
        <w:t>most</w:t>
      </w:r>
      <w:r w:rsidR="00847C4E">
        <w:t xml:space="preserve"> people in this group were detained at the time of the Commission’s inspections</w:t>
      </w:r>
      <w:r w:rsidR="001B09C4">
        <w:t xml:space="preserve"> (see Section 2.</w:t>
      </w:r>
      <w:r w:rsidR="001A10A7">
        <w:t>6</w:t>
      </w:r>
      <w:r w:rsidR="001B09C4">
        <w:t>)</w:t>
      </w:r>
      <w:r w:rsidR="00847C4E">
        <w:t>.</w:t>
      </w:r>
    </w:p>
    <w:p w:rsidR="002F1216" w:rsidP="00E3641D" w:rsidRDefault="002F1216" w14:paraId="4D826FAC" w14:textId="4411EE83">
      <w:r>
        <w:t xml:space="preserve">The Commission received a higher number of reports from people </w:t>
      </w:r>
      <w:r w:rsidR="00D61B67">
        <w:t xml:space="preserve">detained </w:t>
      </w:r>
      <w:r>
        <w:t xml:space="preserve">at BITA </w:t>
      </w:r>
      <w:r w:rsidR="00D61B67">
        <w:t>and the hotel APOD in Brisbane</w:t>
      </w:r>
      <w:r w:rsidR="009603B2">
        <w:t>,</w:t>
      </w:r>
      <w:r w:rsidR="00D61B67">
        <w:t xml:space="preserve"> </w:t>
      </w:r>
      <w:r w:rsidR="009603B2">
        <w:t xml:space="preserve">as compared with </w:t>
      </w:r>
      <w:r>
        <w:t>other facilities</w:t>
      </w:r>
      <w:r w:rsidR="009603B2">
        <w:t>,</w:t>
      </w:r>
      <w:r>
        <w:t xml:space="preserve"> </w:t>
      </w:r>
      <w:r w:rsidR="00D61B67">
        <w:t xml:space="preserve">that they had </w:t>
      </w:r>
      <w:r>
        <w:t xml:space="preserve">not been </w:t>
      </w:r>
      <w:r w:rsidR="002951D4">
        <w:t xml:space="preserve">able to access </w:t>
      </w:r>
      <w:r w:rsidR="00280757">
        <w:t xml:space="preserve">ongoing </w:t>
      </w:r>
      <w:r w:rsidR="002951D4">
        <w:t xml:space="preserve">mental health care </w:t>
      </w:r>
      <w:r w:rsidR="00D51C00">
        <w:t>that</w:t>
      </w:r>
      <w:r>
        <w:t xml:space="preserve"> they felt they </w:t>
      </w:r>
      <w:r w:rsidR="00D51C00">
        <w:t>needed</w:t>
      </w:r>
      <w:r>
        <w:t>.</w:t>
      </w:r>
      <w:r w:rsidR="00B9685D">
        <w:t xml:space="preserve"> </w:t>
      </w:r>
      <w:r w:rsidR="00B34D68">
        <w:t>Many</w:t>
      </w:r>
      <w:r>
        <w:t xml:space="preserve"> people said that while they had an initial appointment with a </w:t>
      </w:r>
      <w:r w:rsidR="003F6B7F">
        <w:t>psychiatrist, who had</w:t>
      </w:r>
      <w:r>
        <w:t xml:space="preserve"> prescribed some form of medication, they had received no further support for their mental health conditions.</w:t>
      </w:r>
      <w:r w:rsidR="006E3B2E">
        <w:t xml:space="preserve"> Some said they were accessing torture and trauma counselling from QPAS</w:t>
      </w:r>
      <w:r w:rsidR="00A349FB">
        <w:t>T</w:t>
      </w:r>
      <w:r w:rsidR="006E3B2E">
        <w:t xml:space="preserve">T, </w:t>
      </w:r>
      <w:r w:rsidR="00D51C00">
        <w:t xml:space="preserve">but </w:t>
      </w:r>
      <w:r w:rsidR="005A5B95">
        <w:t xml:space="preserve">a significant number of people reported that </w:t>
      </w:r>
      <w:r w:rsidR="00132FFF">
        <w:t xml:space="preserve">they were waiting for an appointment </w:t>
      </w:r>
      <w:r w:rsidR="00EB0D3B">
        <w:t>with QPAS</w:t>
      </w:r>
      <w:r w:rsidR="00A349FB">
        <w:t>T</w:t>
      </w:r>
      <w:r w:rsidR="00EB0D3B">
        <w:t xml:space="preserve">T </w:t>
      </w:r>
      <w:r w:rsidR="00132FFF">
        <w:t>or they did not know that this was a service they could access.</w:t>
      </w:r>
    </w:p>
    <w:p w:rsidR="00CC669F" w:rsidP="00E3641D" w:rsidRDefault="00EF1F2C" w14:paraId="1740A22C" w14:textId="0B659E93">
      <w:r>
        <w:t xml:space="preserve">As outlined above, </w:t>
      </w:r>
      <w:r w:rsidR="008E4BAD">
        <w:t xml:space="preserve">the IHMS health service at </w:t>
      </w:r>
      <w:r>
        <w:t xml:space="preserve">BITA had a psychiatrist attend weekly for </w:t>
      </w:r>
      <w:r w:rsidR="00B36AA1">
        <w:t xml:space="preserve">four to five </w:t>
      </w:r>
      <w:r w:rsidR="00434064">
        <w:t>hours and</w:t>
      </w:r>
      <w:r w:rsidR="00CD5059">
        <w:t xml:space="preserve"> could refer people to QPAS</w:t>
      </w:r>
      <w:r w:rsidR="00A349FB">
        <w:t>T</w:t>
      </w:r>
      <w:r w:rsidR="00CD5059">
        <w:t xml:space="preserve">T for torture and trauma </w:t>
      </w:r>
      <w:r w:rsidR="00AD1148">
        <w:t>counselling and</w:t>
      </w:r>
      <w:r w:rsidR="008E4BAD">
        <w:t xml:space="preserve"> </w:t>
      </w:r>
      <w:r w:rsidR="000B3DE1">
        <w:t xml:space="preserve">employed </w:t>
      </w:r>
      <w:r w:rsidR="00DC25A9">
        <w:t xml:space="preserve">1.9 full-time equivalent (FTE) mental health nurses. </w:t>
      </w:r>
      <w:r w:rsidR="00FD3CDF">
        <w:t>While there was a small IHMS health clinic at the hotel APOD in Brisbane</w:t>
      </w:r>
      <w:r w:rsidR="00C446D7">
        <w:t>,</w:t>
      </w:r>
      <w:r w:rsidR="00895F5C">
        <w:t xml:space="preserve"> which operated two days a week with a general practitioner, </w:t>
      </w:r>
      <w:r w:rsidR="00AD1148">
        <w:t xml:space="preserve">most health care (including mental health care) was still provided from the IHMS health service at BITA. </w:t>
      </w:r>
      <w:r w:rsidR="00391C58">
        <w:t xml:space="preserve">Compared to other facilities, </w:t>
      </w:r>
      <w:r w:rsidR="000C034B">
        <w:t xml:space="preserve">the IHMS health service at </w:t>
      </w:r>
      <w:r w:rsidR="00391C58">
        <w:t>BITA had</w:t>
      </w:r>
      <w:r w:rsidR="000C034B">
        <w:t xml:space="preserve"> </w:t>
      </w:r>
      <w:r w:rsidR="003F0BFD">
        <w:t xml:space="preserve">significantly </w:t>
      </w:r>
      <w:r w:rsidR="000201DE">
        <w:t>fewer</w:t>
      </w:r>
      <w:r w:rsidR="00D85427">
        <w:t xml:space="preserve"> </w:t>
      </w:r>
      <w:r w:rsidR="000C034B">
        <w:t xml:space="preserve">resources </w:t>
      </w:r>
      <w:r w:rsidR="008B2832">
        <w:t xml:space="preserve">available </w:t>
      </w:r>
      <w:r w:rsidR="000C034B">
        <w:t>to provide mental health care</w:t>
      </w:r>
      <w:r w:rsidR="003F0BFD">
        <w:t>, given the</w:t>
      </w:r>
      <w:r w:rsidR="00A04AA3">
        <w:t xml:space="preserve"> high numbers of people with mental health conditions detained there. </w:t>
      </w:r>
    </w:p>
    <w:p w:rsidR="00915543" w:rsidP="00E3641D" w:rsidRDefault="00AC0599" w14:paraId="30C38E6E" w14:textId="5609C800">
      <w:r w:rsidR="09969C8B">
        <w:drawing>
          <wp:inline wp14:editId="412D2C32" wp14:anchorId="504A8A4E">
            <wp:extent cx="5759449" cy="3456940"/>
            <wp:effectExtent l="0" t="0" r="0" b="0"/>
            <wp:docPr id="90" name="Picture 90" descr="A room with a medical bed, with small drawers and a bin next to it." title=""/>
            <wp:cNvGraphicFramePr>
              <a:graphicFrameLocks noChangeAspect="1"/>
            </wp:cNvGraphicFramePr>
            <a:graphic>
              <a:graphicData uri="http://schemas.openxmlformats.org/drawingml/2006/picture">
                <pic:pic>
                  <pic:nvPicPr>
                    <pic:cNvPr id="0" name="Picture 90"/>
                    <pic:cNvPicPr/>
                  </pic:nvPicPr>
                  <pic:blipFill>
                    <a:blip r:embed="R4ada6843e6fd44dc">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6940"/>
                    </a:xfrm>
                    <a:prstGeom prst="rect">
                      <a:avLst/>
                    </a:prstGeom>
                  </pic:spPr>
                </pic:pic>
              </a:graphicData>
            </a:graphic>
          </wp:inline>
        </w:drawing>
      </w:r>
    </w:p>
    <w:p w:rsidRPr="00076182" w:rsidR="00E3398A" w:rsidP="00E3641D" w:rsidRDefault="0038783B" w14:paraId="4E90CD5E" w14:textId="34878971">
      <w:pPr>
        <w:rPr>
          <w:b/>
          <w:i/>
        </w:rPr>
      </w:pPr>
      <w:r w:rsidRPr="00076182">
        <w:rPr>
          <w:b/>
          <w:i/>
        </w:rPr>
        <w:t>IHMS consultation room, BITA</w:t>
      </w:r>
    </w:p>
    <w:p w:rsidR="004043C0" w:rsidP="00E3641D" w:rsidRDefault="006650EE" w14:paraId="5D362FA9" w14:textId="33262EF6">
      <w:r>
        <w:t xml:space="preserve">Notably, the IHMS health service at BITA did not provide any access to </w:t>
      </w:r>
      <w:r w:rsidR="0095335D">
        <w:t>psycholog</w:t>
      </w:r>
      <w:r w:rsidR="00B2512F">
        <w:t>ists</w:t>
      </w:r>
      <w:r w:rsidR="001A10A7">
        <w:t>.</w:t>
      </w:r>
      <w:r w:rsidR="0095335D">
        <w:t xml:space="preserve"> </w:t>
      </w:r>
      <w:r w:rsidR="00BE0137">
        <w:t>The ability to access psy</w:t>
      </w:r>
      <w:r w:rsidR="0096641C">
        <w:t>chological interventions (talking therapies), particularly in a group with a high prevalence of mental health problems and trauma experiences</w:t>
      </w:r>
      <w:r w:rsidR="00DB70C1">
        <w:t>,</w:t>
      </w:r>
      <w:r w:rsidR="0096641C">
        <w:t xml:space="preserve"> is considered a key component </w:t>
      </w:r>
      <w:r w:rsidR="00820144">
        <w:t xml:space="preserve">of good mental health </w:t>
      </w:r>
      <w:r w:rsidR="00F30D4A">
        <w:t>care. Psychologists</w:t>
      </w:r>
      <w:r w:rsidR="0086163E">
        <w:t xml:space="preserve"> work with </w:t>
      </w:r>
      <w:r w:rsidR="00E3641D">
        <w:t>psychiatrists</w:t>
      </w:r>
      <w:r w:rsidR="00920A19">
        <w:t>,</w:t>
      </w:r>
      <w:r w:rsidR="00E3641D">
        <w:t xml:space="preserve"> medical doctors who undertake psychiatric assessments to </w:t>
      </w:r>
      <w:r w:rsidR="002A4E2F">
        <w:t xml:space="preserve">determine </w:t>
      </w:r>
      <w:r w:rsidR="00B22484">
        <w:t>diagnostic and treatment planning</w:t>
      </w:r>
      <w:r w:rsidR="00DE1278">
        <w:t>, and other health professionals</w:t>
      </w:r>
      <w:r w:rsidR="006B625A">
        <w:t>, including nurses</w:t>
      </w:r>
      <w:r w:rsidR="5C6506BF">
        <w:t>,</w:t>
      </w:r>
      <w:r w:rsidR="006B625A">
        <w:t xml:space="preserve"> to provide </w:t>
      </w:r>
      <w:r w:rsidR="000D61DB">
        <w:t>multidisciplinary</w:t>
      </w:r>
      <w:r w:rsidR="00572997">
        <w:t xml:space="preserve"> and holistic</w:t>
      </w:r>
      <w:r w:rsidR="004A29FA">
        <w:t xml:space="preserve"> mental</w:t>
      </w:r>
      <w:r w:rsidR="00572997">
        <w:t xml:space="preserve"> health care</w:t>
      </w:r>
      <w:r w:rsidR="00ED5E31">
        <w:t>, which</w:t>
      </w:r>
      <w:r w:rsidR="004A29FA">
        <w:t xml:space="preserve"> frequently</w:t>
      </w:r>
      <w:r w:rsidR="00713951">
        <w:t xml:space="preserve"> </w:t>
      </w:r>
      <w:r w:rsidR="1E756FDA">
        <w:t>includes psychological</w:t>
      </w:r>
      <w:r w:rsidR="00E3641D">
        <w:t xml:space="preserve"> therapy.</w:t>
      </w:r>
      <w:r w:rsidR="00E3641D">
        <w:rPr>
          <w:rStyle w:val="EndnoteReference"/>
        </w:rPr>
        <w:endnoteReference w:id="76"/>
      </w:r>
      <w:r w:rsidR="00E3641D">
        <w:t xml:space="preserve"> </w:t>
      </w:r>
    </w:p>
    <w:p w:rsidR="00E3641D" w:rsidP="00E3641D" w:rsidRDefault="00E3641D" w14:paraId="353B6972" w14:textId="31AA4B4E">
      <w:r>
        <w:t xml:space="preserve">The Commission acknowledges that mental health care will vary depending on the </w:t>
      </w:r>
      <w:r w:rsidR="00380B84">
        <w:t>needs</w:t>
      </w:r>
      <w:r>
        <w:t xml:space="preserve"> of an individual.  However, given the prevalence of mental health conditions</w:t>
      </w:r>
      <w:r w:rsidR="00380B84">
        <w:t xml:space="preserve"> </w:t>
      </w:r>
      <w:r w:rsidR="000E27A9">
        <w:t>for people detained at BITA and the hotel APOD in Brisbane</w:t>
      </w:r>
      <w:r>
        <w:t>, it</w:t>
      </w:r>
      <w:r w:rsidR="00A9273B">
        <w:t xml:space="preserve"> </w:t>
      </w:r>
      <w:r>
        <w:t xml:space="preserve">appeared that psychological care </w:t>
      </w:r>
      <w:r w:rsidR="00A03D67">
        <w:t xml:space="preserve">should be offered as a </w:t>
      </w:r>
      <w:r>
        <w:t>form of treatment.</w:t>
      </w:r>
      <w:r w:rsidR="00A03D67">
        <w:t xml:space="preserve"> </w:t>
      </w:r>
    </w:p>
    <w:p w:rsidR="00E3641D" w:rsidP="00E3641D" w:rsidRDefault="00E3641D" w14:paraId="547A9754" w14:textId="5ED91ED9">
      <w:r>
        <w:t>The Commission acknowledges that there have been significant pressures on resources at BITA</w:t>
      </w:r>
      <w:r w:rsidR="00EB7229">
        <w:t xml:space="preserve"> over the last 12 months,</w:t>
      </w:r>
      <w:r>
        <w:t xml:space="preserve"> with a siz</w:t>
      </w:r>
      <w:r w:rsidR="17ECD519">
        <w:t>e</w:t>
      </w:r>
      <w:r>
        <w:t xml:space="preserve">able increase in population as a result of </w:t>
      </w:r>
      <w:r w:rsidR="00EB7229">
        <w:t xml:space="preserve">medical </w:t>
      </w:r>
      <w:r>
        <w:t>transfers</w:t>
      </w:r>
      <w:r w:rsidR="00EB7229">
        <w:t xml:space="preserve"> from Nauru and PNG</w:t>
      </w:r>
      <w:r>
        <w:t xml:space="preserve">. Within resourcing and facility constraints, the Commission observed that facility staff at BITA were trying their best to adjust to an influx of people with complex medical needs. </w:t>
      </w:r>
    </w:p>
    <w:p w:rsidR="007417C3" w:rsidP="00E3641D" w:rsidRDefault="00E3641D" w14:paraId="1FEF6547" w14:textId="0E5C8BE2">
      <w:r>
        <w:t xml:space="preserve">However, the Commission was concerned that the IHMS </w:t>
      </w:r>
      <w:r w:rsidR="002A4CE2">
        <w:t xml:space="preserve">health service </w:t>
      </w:r>
      <w:r>
        <w:t xml:space="preserve">team </w:t>
      </w:r>
      <w:r w:rsidR="007A7B6B">
        <w:t xml:space="preserve">was </w:t>
      </w:r>
      <w:r w:rsidR="009938BE">
        <w:t>not adequately resource</w:t>
      </w:r>
      <w:r w:rsidR="006C7035">
        <w:t>d</w:t>
      </w:r>
      <w:r w:rsidR="009938BE">
        <w:t xml:space="preserve"> to </w:t>
      </w:r>
      <w:r w:rsidR="007A7B6B">
        <w:t>meet the mental health needs of people detained at BITA and the hotel APOD in Brisbane</w:t>
      </w:r>
      <w:r w:rsidR="009938BE">
        <w:t xml:space="preserve">. </w:t>
      </w:r>
      <w:r w:rsidR="006C7035">
        <w:t>The Commission considers</w:t>
      </w:r>
      <w:r w:rsidR="00822940">
        <w:t xml:space="preserve"> that the </w:t>
      </w:r>
      <w:r w:rsidR="007417C3">
        <w:t xml:space="preserve">capacity and expertise of the mental health clinic at </w:t>
      </w:r>
      <w:r w:rsidR="008C5D21">
        <w:t>B</w:t>
      </w:r>
      <w:r w:rsidR="007417C3">
        <w:t>ITA should be increased</w:t>
      </w:r>
      <w:r w:rsidR="00DC5F9C">
        <w:t>, including appropriate access to psycholog</w:t>
      </w:r>
      <w:r w:rsidR="0084733D">
        <w:t>ists</w:t>
      </w:r>
      <w:r w:rsidR="00DC5F9C">
        <w:t xml:space="preserve">. </w:t>
      </w:r>
    </w:p>
    <w:p w:rsidRPr="00E10C6B" w:rsidR="00E3641D" w:rsidP="00E31831" w:rsidRDefault="00E3641D" w14:paraId="3863375A"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E3641D" w:rsidP="00E3641D" w:rsidRDefault="00E3641D" w14:paraId="514F5189" w14:textId="67CEB3F5">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w:t>
      </w:r>
      <w:r w:rsidR="003E4928">
        <w:rPr>
          <w:i/>
          <w:color w:val="FFFFFF" w:themeColor="background1"/>
        </w:rPr>
        <w:t xml:space="preserve">increase the capacity and expertise of the </w:t>
      </w:r>
      <w:r w:rsidR="00950108">
        <w:rPr>
          <w:i/>
          <w:color w:val="FFFFFF" w:themeColor="background1"/>
        </w:rPr>
        <w:t xml:space="preserve">IHMS </w:t>
      </w:r>
      <w:r w:rsidR="003E4928">
        <w:rPr>
          <w:i/>
          <w:color w:val="FFFFFF" w:themeColor="background1"/>
        </w:rPr>
        <w:t xml:space="preserve">mental health clinic </w:t>
      </w:r>
      <w:r>
        <w:rPr>
          <w:i/>
          <w:color w:val="FFFFFF" w:themeColor="background1"/>
        </w:rPr>
        <w:t xml:space="preserve">at BITA, including </w:t>
      </w:r>
      <w:r w:rsidR="003E4928">
        <w:rPr>
          <w:i/>
          <w:color w:val="FFFFFF" w:themeColor="background1"/>
        </w:rPr>
        <w:t>appropriate access to psycholog</w:t>
      </w:r>
      <w:r w:rsidR="00732564">
        <w:rPr>
          <w:i/>
          <w:color w:val="FFFFFF" w:themeColor="background1"/>
        </w:rPr>
        <w:t>ists</w:t>
      </w:r>
      <w:r w:rsidR="003E4928">
        <w:rPr>
          <w:i/>
          <w:color w:val="FFFFFF" w:themeColor="background1"/>
        </w:rPr>
        <w:t xml:space="preserve">. </w:t>
      </w:r>
    </w:p>
    <w:p w:rsidRPr="00076182" w:rsidR="00E3641D" w:rsidP="00E3641D" w:rsidRDefault="00E3641D" w14:paraId="6AF7C670" w14:textId="77777777">
      <w:pPr>
        <w:pStyle w:val="Heading3"/>
      </w:pPr>
      <w:bookmarkStart w:name="_Toc35622799" w:id="92"/>
      <w:bookmarkStart w:name="_Toc57818914" w:id="93"/>
      <w:r w:rsidRPr="00076182">
        <w:t xml:space="preserve">Responses to </w:t>
      </w:r>
      <w:bookmarkEnd w:id="92"/>
      <w:r w:rsidRPr="00076182">
        <w:t>self-harm and suicide</w:t>
      </w:r>
      <w:bookmarkEnd w:id="93"/>
      <w:r w:rsidRPr="00076182">
        <w:t xml:space="preserve"> </w:t>
      </w:r>
    </w:p>
    <w:p w:rsidR="0037016F" w:rsidP="00E3641D" w:rsidRDefault="00435DFE" w14:paraId="6054D945" w14:textId="00496663">
      <w:r>
        <w:t>A</w:t>
      </w:r>
      <w:r w:rsidR="00E3641D">
        <w:t xml:space="preserve"> considerable number of people in each facility reported they had engaged in self-harm or attempted suicide while in immigration detention. Some people, in particular at MITA and VIDC</w:t>
      </w:r>
      <w:r>
        <w:t>,</w:t>
      </w:r>
      <w:r w:rsidR="00E3641D">
        <w:t xml:space="preserve"> also refer</w:t>
      </w:r>
      <w:r>
        <w:t>red to</w:t>
      </w:r>
      <w:r w:rsidR="00E3641D">
        <w:t xml:space="preserve"> the prevalence of self-harm and suicide as a factor that made them feel</w:t>
      </w:r>
      <w:r w:rsidR="002006F1">
        <w:t xml:space="preserve"> unsafe</w:t>
      </w:r>
      <w:r w:rsidR="00E3641D">
        <w:t>. Some people expressed grief about people they knew who had committed suicide in immigration detention.</w:t>
      </w:r>
    </w:p>
    <w:p w:rsidR="0057765F" w:rsidP="0057765F" w:rsidRDefault="0037016F" w14:paraId="7A898312" w14:textId="7DD64461">
      <w:r>
        <w:t>Facility s</w:t>
      </w:r>
      <w:r w:rsidR="0057765F">
        <w:t xml:space="preserve">taff advised that </w:t>
      </w:r>
      <w:r w:rsidR="000C4375">
        <w:t>they have a protocol</w:t>
      </w:r>
      <w:r w:rsidR="00CF3356">
        <w:t xml:space="preserve">, referred to as </w:t>
      </w:r>
      <w:r w:rsidR="0057765F">
        <w:t>Supportive Monitoring and Engagement (SME)</w:t>
      </w:r>
      <w:r w:rsidR="00CF3356">
        <w:t xml:space="preserve">, which they apply where an individual </w:t>
      </w:r>
      <w:r w:rsidR="0057765F">
        <w:t xml:space="preserve">is identified to be at risk of self-harm or suicide. </w:t>
      </w:r>
      <w:r w:rsidR="009C5A4D">
        <w:t>F</w:t>
      </w:r>
      <w:r w:rsidR="00304866">
        <w:t xml:space="preserve">acility staff explained that </w:t>
      </w:r>
      <w:r w:rsidR="009C5A4D">
        <w:t xml:space="preserve">such individuals are </w:t>
      </w:r>
      <w:r w:rsidR="00304866">
        <w:t>assessed by</w:t>
      </w:r>
      <w:r w:rsidR="00795F29">
        <w:t xml:space="preserve"> </w:t>
      </w:r>
      <w:r w:rsidR="00477740">
        <w:t xml:space="preserve">the IHMS health service to assess their level of risk. </w:t>
      </w:r>
      <w:r w:rsidR="00795F29">
        <w:t>There are five levels of risk under S</w:t>
      </w:r>
      <w:r w:rsidR="00AA7743">
        <w:t>ME, which determine the frequency and mode of monitoring.</w:t>
      </w:r>
      <w:r w:rsidR="00931A8F">
        <w:t xml:space="preserve"> For example, i</w:t>
      </w:r>
      <w:r w:rsidR="0057765F">
        <w:t xml:space="preserve">f a person is assessed as high risk, they will receive constant one-on-one monitoring by a Serco officer at arm’s length or line of sight. </w:t>
      </w:r>
      <w:r w:rsidR="00B46B46">
        <w:t>F</w:t>
      </w:r>
      <w:r w:rsidR="0057765F">
        <w:t xml:space="preserve">ollowing guidance of IHMS staff, the Serco officer will ensure the person is in a safe environment, engage where appropriate and observe and record behaviour. </w:t>
      </w:r>
      <w:r w:rsidR="00801C90">
        <w:t>Facility staff confirmed that</w:t>
      </w:r>
      <w:r w:rsidR="416D349C">
        <w:t>,</w:t>
      </w:r>
      <w:r w:rsidR="00801C90">
        <w:t xml:space="preserve"> in some cases</w:t>
      </w:r>
      <w:r w:rsidR="6FA74395">
        <w:t>,</w:t>
      </w:r>
      <w:r w:rsidR="00801C90">
        <w:t xml:space="preserve"> individuals assessed to be at risk of self-harm or suicide are subject to </w:t>
      </w:r>
      <w:r w:rsidR="00E51E3E">
        <w:t>24</w:t>
      </w:r>
      <w:r w:rsidR="009542B8">
        <w:t>-</w:t>
      </w:r>
      <w:r w:rsidR="00E51E3E">
        <w:t>hour</w:t>
      </w:r>
      <w:r w:rsidR="003556C5">
        <w:t>-</w:t>
      </w:r>
      <w:r w:rsidR="00E51E3E">
        <w:t>a</w:t>
      </w:r>
      <w:r w:rsidR="003556C5">
        <w:t>-</w:t>
      </w:r>
      <w:r w:rsidR="00E51E3E">
        <w:t>day direct personal supervision</w:t>
      </w:r>
      <w:r w:rsidR="00B52308">
        <w:t xml:space="preserve"> by a Serco officer</w:t>
      </w:r>
      <w:r w:rsidR="00E51E3E">
        <w:t>.</w:t>
      </w:r>
    </w:p>
    <w:p w:rsidR="009E074C" w:rsidP="0057765F" w:rsidRDefault="0057765F" w14:paraId="04D15FDC" w14:textId="7BF9E222">
      <w:r>
        <w:t xml:space="preserve">In some cases, </w:t>
      </w:r>
      <w:r w:rsidR="00E51E3E">
        <w:t xml:space="preserve">facility </w:t>
      </w:r>
      <w:r>
        <w:t>staff advised that single separation in a ‘high-care accommodation’ compound may be used. A small number of people the Commission spoke to reported that they had been held in</w:t>
      </w:r>
      <w:r w:rsidR="003B4D9A">
        <w:t xml:space="preserve"> the ‘high-care accommodation’ </w:t>
      </w:r>
      <w:r w:rsidR="003C7ECC">
        <w:t xml:space="preserve">following a </w:t>
      </w:r>
      <w:r>
        <w:t>self-har</w:t>
      </w:r>
      <w:r w:rsidR="003C7ECC">
        <w:t>m</w:t>
      </w:r>
      <w:r>
        <w:t xml:space="preserve"> attempt</w:t>
      </w:r>
      <w:r w:rsidR="00B354E1">
        <w:t xml:space="preserve"> (see Section 3.</w:t>
      </w:r>
      <w:r w:rsidR="007E188B">
        <w:t>8</w:t>
      </w:r>
      <w:r w:rsidR="00B354E1">
        <w:t xml:space="preserve"> (f)</w:t>
      </w:r>
      <w:r w:rsidR="003C7ECC">
        <w:t xml:space="preserve"> on </w:t>
      </w:r>
      <w:r w:rsidR="00E8074C">
        <w:t>high-care accommodation)</w:t>
      </w:r>
      <w:r>
        <w:t>.</w:t>
      </w:r>
    </w:p>
    <w:p w:rsidR="0057765F" w:rsidP="0057765F" w:rsidRDefault="000A07F5" w14:paraId="087638F6" w14:textId="7EB002AB">
      <w:r w:rsidR="4B133BB6">
        <w:drawing>
          <wp:inline wp14:editId="65105892" wp14:anchorId="41635CD5">
            <wp:extent cx="5759449" cy="5759449"/>
            <wp:effectExtent l="0" t="0" r="0" b="0"/>
            <wp:docPr id="91" name="Picture 91" descr="A small white room with a raised platform with a small mattress on it and a CCTV camera in the corner." title=""/>
            <wp:cNvGraphicFramePr>
              <a:graphicFrameLocks noChangeAspect="1"/>
            </wp:cNvGraphicFramePr>
            <a:graphic>
              <a:graphicData uri="http://schemas.openxmlformats.org/drawingml/2006/picture">
                <pic:pic>
                  <pic:nvPicPr>
                    <pic:cNvPr id="0" name="Picture 91"/>
                    <pic:cNvPicPr/>
                  </pic:nvPicPr>
                  <pic:blipFill>
                    <a:blip r:embed="R86cf9a827de54fbc">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E67DD3" w:rsidR="00D074AD" w:rsidP="00E3641D" w:rsidRDefault="00104552" w14:paraId="71449B1C" w14:textId="2A1C7B30">
      <w:pPr>
        <w:rPr>
          <w:b/>
          <w:i/>
        </w:rPr>
      </w:pPr>
      <w:r w:rsidRPr="00E67DD3">
        <w:rPr>
          <w:b/>
          <w:i/>
        </w:rPr>
        <w:t>High-care accommodation, PIDC</w:t>
      </w:r>
    </w:p>
    <w:p w:rsidR="0057765F" w:rsidP="00E3641D" w:rsidRDefault="005A7DF4" w14:paraId="3FD8413D" w14:textId="7CEDD6B1">
      <w:r>
        <w:t>For all people subject to SME, f</w:t>
      </w:r>
      <w:r w:rsidR="0057765F">
        <w:t>acility staff reported that a mental health clinician assess</w:t>
      </w:r>
      <w:r w:rsidR="007630F0">
        <w:t>es</w:t>
      </w:r>
      <w:r w:rsidR="0057765F">
        <w:t xml:space="preserve"> a person’s level of risk daily, and the length of time a person is subject to one-on-one monitoring is subject to their assessment. If the risk assessment is lowered, the monitoring and engagement by Serco officers will be revised</w:t>
      </w:r>
      <w:r w:rsidR="000C0FFF">
        <w:t>.</w:t>
      </w:r>
      <w:r w:rsidR="0057765F">
        <w:t xml:space="preserve"> </w:t>
      </w:r>
      <w:r w:rsidR="000C0FFF">
        <w:t>F</w:t>
      </w:r>
      <w:r w:rsidR="0057765F">
        <w:t>or example</w:t>
      </w:r>
      <w:r w:rsidR="0075367B">
        <w:t>,</w:t>
      </w:r>
      <w:r w:rsidR="0057765F">
        <w:t xml:space="preserve"> the step down from constant </w:t>
      </w:r>
      <w:r w:rsidR="0075367B">
        <w:t xml:space="preserve">one-on-one </w:t>
      </w:r>
      <w:r w:rsidR="0057765F">
        <w:t xml:space="preserve">monitoring is </w:t>
      </w:r>
      <w:r w:rsidR="489ECBF7">
        <w:t xml:space="preserve">to </w:t>
      </w:r>
      <w:r w:rsidR="0057765F">
        <w:t xml:space="preserve">30-minute checks, and a further step down is </w:t>
      </w:r>
      <w:r w:rsidR="5770690F">
        <w:t xml:space="preserve">to </w:t>
      </w:r>
      <w:r w:rsidR="0075367B">
        <w:t>three</w:t>
      </w:r>
      <w:r w:rsidR="0057765F">
        <w:t xml:space="preserve"> checks </w:t>
      </w:r>
      <w:r w:rsidR="0075367B">
        <w:t>each</w:t>
      </w:r>
      <w:r w:rsidR="0057765F">
        <w:t xml:space="preserve"> day.</w:t>
      </w:r>
      <w:r w:rsidRPr="00736F35" w:rsidR="0057765F">
        <w:t xml:space="preserve"> </w:t>
      </w:r>
      <w:r w:rsidR="0075367B">
        <w:t>Facility s</w:t>
      </w:r>
      <w:r w:rsidR="0057765F">
        <w:t>taff advised that if a person cannot be safely managed in immigration detention</w:t>
      </w:r>
      <w:r w:rsidR="0075367B">
        <w:t>,</w:t>
      </w:r>
      <w:r w:rsidR="0057765F">
        <w:t xml:space="preserve"> they would be sent to a hospital for inpatient care.</w:t>
      </w:r>
    </w:p>
    <w:p w:rsidR="00E3641D" w:rsidP="00E3641D" w:rsidRDefault="00E3641D" w14:paraId="0457DB5B" w14:textId="5075B19E">
      <w:r>
        <w:t xml:space="preserve">The Commission </w:t>
      </w:r>
      <w:r w:rsidR="0059295A">
        <w:t xml:space="preserve">interviewed </w:t>
      </w:r>
      <w:r>
        <w:t xml:space="preserve">a small number of people who reported </w:t>
      </w:r>
      <w:r w:rsidR="00F06A37">
        <w:t xml:space="preserve">that </w:t>
      </w:r>
      <w:r>
        <w:t>they were being monitored by Serco officers in relation to their mental health in response to suicid</w:t>
      </w:r>
      <w:r w:rsidR="00714F3E">
        <w:t>al</w:t>
      </w:r>
      <w:r>
        <w:t xml:space="preserve"> ideation or self-harm attempts. They </w:t>
      </w:r>
      <w:r w:rsidR="00341C4D">
        <w:t>said</w:t>
      </w:r>
      <w:r>
        <w:t xml:space="preserve"> that a Serco officer would follow them closely in the facility, including when they were in their room or the bathroom, or that they had a Serco officer regularly check on them throughout the day. Some reported that the close monitoring by Serco officers was important for their safety, while others expressed </w:t>
      </w:r>
      <w:r w:rsidR="007D17DB">
        <w:t xml:space="preserve">significant </w:t>
      </w:r>
      <w:r>
        <w:t xml:space="preserve">discomfort with these arrangements. </w:t>
      </w:r>
    </w:p>
    <w:p w:rsidR="00E3641D" w:rsidP="00E3641D" w:rsidRDefault="00E3641D" w14:paraId="3986DE6B" w14:textId="3D70C372">
      <w:r>
        <w:t xml:space="preserve">One person with schizophrenia found </w:t>
      </w:r>
      <w:r w:rsidR="074C2728">
        <w:t xml:space="preserve">that being </w:t>
      </w:r>
      <w:r w:rsidR="1403963A">
        <w:t>followed</w:t>
      </w:r>
      <w:r>
        <w:t xml:space="preserve"> by a Serco officer </w:t>
      </w:r>
      <w:r w:rsidR="5D42CE3D">
        <w:t>was</w:t>
      </w:r>
      <w:r>
        <w:t xml:space="preserve"> therapeutic when he experienced psychotic symptoms and said that he would often request this support. Another person said he was moved to a room on his own with monitoring from </w:t>
      </w:r>
      <w:r w:rsidR="005653A4">
        <w:t xml:space="preserve">Serco </w:t>
      </w:r>
      <w:r>
        <w:t>officers after he self-harmed</w:t>
      </w:r>
      <w:r w:rsidR="00DC2A1C">
        <w:t>, and that he</w:t>
      </w:r>
      <w:r>
        <w:t xml:space="preserve"> felt he received the support he needed to assist with his distress.</w:t>
      </w:r>
    </w:p>
    <w:p w:rsidR="00E3641D" w:rsidP="00E3641D" w:rsidRDefault="00E3641D" w14:paraId="060F76BB" w14:textId="10A9F100">
      <w:r>
        <w:t xml:space="preserve">However, others reported </w:t>
      </w:r>
      <w:r w:rsidR="00DC2A1C">
        <w:t xml:space="preserve">concerns </w:t>
      </w:r>
      <w:r>
        <w:t xml:space="preserve">in relation to the role of Serco officers. One person said: </w:t>
      </w:r>
    </w:p>
    <w:p w:rsidRPr="002A7811" w:rsidR="00E3641D" w:rsidP="00E3641D" w:rsidRDefault="00E3641D" w14:paraId="1A4A9ED4" w14:textId="77777777">
      <w:pPr>
        <w:ind w:left="720"/>
        <w:rPr>
          <w:sz w:val="22"/>
          <w:szCs w:val="22"/>
        </w:rPr>
      </w:pPr>
      <w:r w:rsidRPr="002A7811">
        <w:rPr>
          <w:sz w:val="22"/>
          <w:szCs w:val="22"/>
        </w:rPr>
        <w:t xml:space="preserve">I wanted to hurt myself and the security guards started to guard </w:t>
      </w:r>
      <w:proofErr w:type="gramStart"/>
      <w:r w:rsidRPr="002A7811">
        <w:rPr>
          <w:sz w:val="22"/>
          <w:szCs w:val="22"/>
        </w:rPr>
        <w:t>me</w:t>
      </w:r>
      <w:proofErr w:type="gramEnd"/>
      <w:r w:rsidRPr="002A7811">
        <w:rPr>
          <w:sz w:val="22"/>
          <w:szCs w:val="22"/>
        </w:rPr>
        <w:t xml:space="preserve"> so I'm scared to talk to the doctors and nurses. When I say something to the nurse, they tell Serco and then they start guarding us, that places bad character on us.</w:t>
      </w:r>
    </w:p>
    <w:p w:rsidR="00E3641D" w:rsidP="00E3641D" w:rsidRDefault="00E3641D" w14:paraId="3BBBFC04" w14:textId="43CDD38F">
      <w:r>
        <w:t>Another person reported that his roommate was on constant supervision by a Serco officer for one week. He said, ‘</w:t>
      </w:r>
      <w:r w:rsidR="002F7B15">
        <w:t>T</w:t>
      </w:r>
      <w:r>
        <w:t>his really upset him as the Serco guard would come into the room all the time and made him feel uneasy and disrupted his sleep.’</w:t>
      </w:r>
    </w:p>
    <w:p w:rsidR="00BB5E09" w:rsidP="00BB5E09" w:rsidRDefault="00E3641D" w14:paraId="5429BBE3" w14:textId="64226648">
      <w:r>
        <w:t xml:space="preserve">The Commission </w:t>
      </w:r>
      <w:r w:rsidR="00B46709">
        <w:t>observes</w:t>
      </w:r>
      <w:r>
        <w:t xml:space="preserve"> that the SME</w:t>
      </w:r>
      <w:r w:rsidR="00B46709">
        <w:t xml:space="preserve"> commonly</w:t>
      </w:r>
      <w:r w:rsidR="009607ED">
        <w:t xml:space="preserve"> </w:t>
      </w:r>
      <w:r w:rsidR="00CA3637">
        <w:t xml:space="preserve">involves significant restrictions on freedom of movement and privacy, as a </w:t>
      </w:r>
      <w:r w:rsidR="00604103">
        <w:t>p</w:t>
      </w:r>
      <w:r w:rsidR="00CA3637">
        <w:t>erson</w:t>
      </w:r>
      <w:r w:rsidR="00604103">
        <w:t xml:space="preserve"> may</w:t>
      </w:r>
      <w:r w:rsidR="00E41E57">
        <w:t xml:space="preserve"> be subject to</w:t>
      </w:r>
      <w:r w:rsidR="00604103">
        <w:t xml:space="preserve"> </w:t>
      </w:r>
      <w:r w:rsidR="00BB5E09">
        <w:t>24</w:t>
      </w:r>
      <w:r w:rsidR="005B47DA">
        <w:t>-</w:t>
      </w:r>
      <w:r w:rsidR="00BB5E09">
        <w:t>hour</w:t>
      </w:r>
      <w:r w:rsidR="005B47DA">
        <w:t>-</w:t>
      </w:r>
      <w:r w:rsidR="00BB5E09">
        <w:t>a</w:t>
      </w:r>
      <w:r w:rsidR="005B47DA">
        <w:t>-</w:t>
      </w:r>
      <w:r w:rsidR="00BB5E09">
        <w:t>day direct personal supervision by a Serco officer</w:t>
      </w:r>
      <w:r w:rsidR="00E41E57">
        <w:t>, including when they are in their rooms or going to the bathroom.</w:t>
      </w:r>
      <w:r w:rsidR="005B47DA">
        <w:t xml:space="preserve"> Such restrictions must be applied carefully, with appropriate oversight, so that they do not restrict human rights more than is necessary and proportionate.</w:t>
      </w:r>
    </w:p>
    <w:p w:rsidR="00675AB5" w:rsidP="00BB5E09" w:rsidRDefault="003A33C6" w14:paraId="1CEA0BF0" w14:textId="18CBBD4D">
      <w:r>
        <w:t>T</w:t>
      </w:r>
      <w:r w:rsidR="002E314C">
        <w:t>he role of non-clinic</w:t>
      </w:r>
      <w:r w:rsidR="0024225B">
        <w:t>al</w:t>
      </w:r>
      <w:r w:rsidR="002E314C">
        <w:t xml:space="preserve"> staff in </w:t>
      </w:r>
      <w:r w:rsidR="0024225B">
        <w:t xml:space="preserve">constant one-on-one </w:t>
      </w:r>
      <w:r w:rsidR="002E314C">
        <w:t>monitoring and engagement</w:t>
      </w:r>
      <w:r w:rsidR="00D505B9">
        <w:t xml:space="preserve"> may not be suitable to establish a safe environment for all people at risk of self-harm or suicide in immigration detent</w:t>
      </w:r>
      <w:r w:rsidR="0024225B">
        <w:t xml:space="preserve">ion. </w:t>
      </w:r>
      <w:r w:rsidR="00596FAC">
        <w:t xml:space="preserve">As outlined above, some </w:t>
      </w:r>
      <w:r w:rsidR="00621D2A">
        <w:t xml:space="preserve">people </w:t>
      </w:r>
      <w:r w:rsidR="00A63D69">
        <w:t xml:space="preserve">reported </w:t>
      </w:r>
      <w:r>
        <w:t>feeling</w:t>
      </w:r>
      <w:r w:rsidR="00A15F3D">
        <w:t xml:space="preserve"> that close supervision by Serco officers </w:t>
      </w:r>
      <w:r>
        <w:t xml:space="preserve">was </w:t>
      </w:r>
      <w:r w:rsidR="00A15F3D">
        <w:t>punitive</w:t>
      </w:r>
      <w:r w:rsidR="001E29D2">
        <w:t>, which may heighten</w:t>
      </w:r>
      <w:r w:rsidR="008273F8">
        <w:t xml:space="preserve"> </w:t>
      </w:r>
      <w:r w:rsidR="001E29D2">
        <w:t xml:space="preserve">levels of </w:t>
      </w:r>
      <w:r w:rsidR="00653B98">
        <w:t>discomfort and distrust.</w:t>
      </w:r>
    </w:p>
    <w:p w:rsidR="00D27E64" w:rsidP="00BB5E09" w:rsidRDefault="00675AB5" w14:paraId="2541EC2D" w14:textId="1B329209">
      <w:r>
        <w:t xml:space="preserve">The Commission acknowledges that facility staff may have limited options available to ensure a person’s safety when </w:t>
      </w:r>
      <w:r w:rsidR="00A63D69">
        <w:t xml:space="preserve">a </w:t>
      </w:r>
      <w:r>
        <w:t>risk of self-harm or suicide has been identified.</w:t>
      </w:r>
    </w:p>
    <w:p w:rsidR="00E3641D" w:rsidP="00E3641D" w:rsidRDefault="00E3641D" w14:paraId="29DB1C91" w14:textId="763DE3DE">
      <w:r>
        <w:t>Given the complexity of responses to self-harm and suicide in a detention environment, the Commission considers that an independent review of the use of SME may assist in determining whether current practices are in line with medical advice and Australia’s human rights obligations.</w:t>
      </w:r>
      <w:r w:rsidR="00A63D69">
        <w:t xml:space="preserve"> </w:t>
      </w:r>
      <w:r>
        <w:t>Given concerns raised with the Commission about the role of Serco officers in monitoring and engagement, it would be beneficial for alternative options</w:t>
      </w:r>
      <w:r w:rsidR="00C17083">
        <w:t xml:space="preserve"> for monitoring and engagement</w:t>
      </w:r>
      <w:r>
        <w:t xml:space="preserve"> to</w:t>
      </w:r>
      <w:r w:rsidR="00405339">
        <w:t xml:space="preserve"> also</w:t>
      </w:r>
      <w:r>
        <w:t xml:space="preserve"> be investigated</w:t>
      </w:r>
      <w:r w:rsidR="00C17083">
        <w:t>.</w:t>
      </w:r>
      <w:r>
        <w:t xml:space="preserve"> </w:t>
      </w:r>
    </w:p>
    <w:p w:rsidRPr="00E10C6B" w:rsidR="00E3641D" w:rsidP="00E31831" w:rsidRDefault="00E3641D" w14:paraId="55E3B62C"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E3641D" w:rsidP="00E3641D" w:rsidRDefault="005A0D1B" w14:paraId="1BD0AB79" w14:textId="0F6F1BBF">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w:t>
      </w:r>
      <w:r w:rsidR="00960AA2">
        <w:rPr>
          <w:i/>
          <w:color w:val="FFFFFF" w:themeColor="background1"/>
        </w:rPr>
        <w:t xml:space="preserve">he </w:t>
      </w:r>
      <w:r w:rsidR="00F5557C">
        <w:rPr>
          <w:i/>
          <w:color w:val="FFFFFF" w:themeColor="background1"/>
        </w:rPr>
        <w:t xml:space="preserve">independent </w:t>
      </w:r>
      <w:r>
        <w:rPr>
          <w:i/>
          <w:color w:val="FFFFFF" w:themeColor="background1"/>
        </w:rPr>
        <w:t xml:space="preserve">review of </w:t>
      </w:r>
      <w:r w:rsidR="00E726CF">
        <w:rPr>
          <w:i/>
          <w:color w:val="FFFFFF" w:themeColor="background1"/>
        </w:rPr>
        <w:t>mental health care</w:t>
      </w:r>
      <w:r w:rsidR="00AC5769">
        <w:rPr>
          <w:i/>
          <w:color w:val="FFFFFF" w:themeColor="background1"/>
        </w:rPr>
        <w:t xml:space="preserve"> </w:t>
      </w:r>
      <w:r w:rsidR="00960AA2">
        <w:rPr>
          <w:i/>
          <w:color w:val="FFFFFF" w:themeColor="background1"/>
        </w:rPr>
        <w:t xml:space="preserve">in Recommendation </w:t>
      </w:r>
      <w:r w:rsidR="000C4CDE">
        <w:rPr>
          <w:i/>
          <w:color w:val="FFFFFF" w:themeColor="background1"/>
        </w:rPr>
        <w:t>8</w:t>
      </w:r>
      <w:r w:rsidR="00F5557C">
        <w:rPr>
          <w:i/>
          <w:color w:val="FFFFFF" w:themeColor="background1"/>
        </w:rPr>
        <w:t xml:space="preserve"> should </w:t>
      </w:r>
      <w:r w:rsidR="005E32CF">
        <w:rPr>
          <w:i/>
          <w:color w:val="FFFFFF" w:themeColor="background1"/>
        </w:rPr>
        <w:t>include review</w:t>
      </w:r>
      <w:r w:rsidR="00AC5769">
        <w:rPr>
          <w:i/>
          <w:color w:val="FFFFFF" w:themeColor="background1"/>
        </w:rPr>
        <w:t xml:space="preserve"> </w:t>
      </w:r>
      <w:r w:rsidR="005E32CF">
        <w:rPr>
          <w:i/>
          <w:color w:val="FFFFFF" w:themeColor="background1"/>
        </w:rPr>
        <w:t>of the</w:t>
      </w:r>
      <w:r w:rsidR="00E3641D">
        <w:rPr>
          <w:i/>
          <w:color w:val="FFFFFF" w:themeColor="background1"/>
        </w:rPr>
        <w:t xml:space="preserve"> use of Supportive Monitoring and Engagement to determin</w:t>
      </w:r>
      <w:r w:rsidR="00AB1EAD">
        <w:rPr>
          <w:i/>
          <w:color w:val="FFFFFF" w:themeColor="background1"/>
        </w:rPr>
        <w:t>e</w:t>
      </w:r>
      <w:r w:rsidR="00E3641D">
        <w:rPr>
          <w:i/>
          <w:color w:val="FFFFFF" w:themeColor="background1"/>
        </w:rPr>
        <w:t>:</w:t>
      </w:r>
    </w:p>
    <w:p w:rsidRPr="008B2423" w:rsidR="00E3641D" w:rsidP="00E3641D" w:rsidRDefault="00E3641D" w14:paraId="2F4F139B" w14:textId="03CE54F3">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w:t>
      </w:r>
      <w:r w:rsidR="009C43C6">
        <w:rPr>
          <w:i/>
          <w:color w:val="FFFFFF" w:themeColor="background1"/>
        </w:rPr>
        <w:t xml:space="preserve"> </w:t>
      </w:r>
      <w:r w:rsidRPr="008B2423">
        <w:rPr>
          <w:i/>
          <w:color w:val="FFFFFF" w:themeColor="background1"/>
        </w:rPr>
        <w:t>whether current practices are in line with medical advice and Australia’s human rights obligations</w:t>
      </w:r>
    </w:p>
    <w:p w:rsidR="00E3641D" w:rsidP="00E3641D" w:rsidRDefault="00E3641D" w14:paraId="07AFE233" w14:textId="23D1A883">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w:t>
      </w:r>
      <w:r w:rsidR="009C43C6">
        <w:rPr>
          <w:i/>
          <w:color w:val="FFFFFF" w:themeColor="background1"/>
        </w:rPr>
        <w:t xml:space="preserve"> </w:t>
      </w:r>
      <w:r>
        <w:rPr>
          <w:i/>
          <w:color w:val="FFFFFF" w:themeColor="background1"/>
        </w:rPr>
        <w:t>the impacts of current practices on people in immigration detention</w:t>
      </w:r>
    </w:p>
    <w:p w:rsidRPr="00A14CEF" w:rsidR="00E3641D" w:rsidP="00E3641D" w:rsidRDefault="00E3641D" w14:paraId="01857D8C" w14:textId="031FB435">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w:t>
      </w:r>
      <w:r w:rsidR="009C43C6">
        <w:rPr>
          <w:i/>
          <w:color w:val="FFFFFF" w:themeColor="background1"/>
        </w:rPr>
        <w:t xml:space="preserve"> </w:t>
      </w:r>
      <w:r>
        <w:rPr>
          <w:i/>
          <w:color w:val="FFFFFF" w:themeColor="background1"/>
        </w:rPr>
        <w:t>alternative options for monitoring and engagement.</w:t>
      </w:r>
    </w:p>
    <w:p w:rsidRPr="00064953" w:rsidR="00E3641D" w:rsidP="00E3641D" w:rsidRDefault="00E3641D" w14:paraId="792E0E1E" w14:textId="77777777">
      <w:pPr>
        <w:pStyle w:val="Heading3"/>
      </w:pPr>
      <w:bookmarkStart w:name="_Toc35622797" w:id="94"/>
      <w:bookmarkStart w:name="_Toc57818915" w:id="95"/>
      <w:r w:rsidRPr="00064953">
        <w:t>Continuity of care</w:t>
      </w:r>
      <w:bookmarkEnd w:id="94"/>
      <w:bookmarkEnd w:id="95"/>
    </w:p>
    <w:p w:rsidR="006056CA" w:rsidP="00E3641D" w:rsidRDefault="001913DF" w14:paraId="426C8A18" w14:textId="595B354E">
      <w:r>
        <w:t xml:space="preserve">Some people </w:t>
      </w:r>
      <w:r w:rsidR="008E3512">
        <w:t>in</w:t>
      </w:r>
      <w:r>
        <w:t xml:space="preserve"> immigration detention have pre-existing medical conditions </w:t>
      </w:r>
      <w:r w:rsidR="00665E24">
        <w:t xml:space="preserve">that require ongoing care. </w:t>
      </w:r>
      <w:r w:rsidR="00136C4E">
        <w:t xml:space="preserve">While some </w:t>
      </w:r>
      <w:r w:rsidR="008E3512">
        <w:t>of these</w:t>
      </w:r>
      <w:r w:rsidR="00136C4E">
        <w:t xml:space="preserve"> people reported no significant interruption in their medical care on entering immigration detention</w:t>
      </w:r>
      <w:r w:rsidR="004B468A">
        <w:t xml:space="preserve">, others reported significant delays in accessing the care they </w:t>
      </w:r>
      <w:r w:rsidR="002D29F9">
        <w:t>needed and</w:t>
      </w:r>
      <w:r w:rsidR="004B468A">
        <w:t xml:space="preserve"> had previously been receiving. </w:t>
      </w:r>
      <w:r w:rsidR="00BA4016">
        <w:t>This experience varied, depending on whether people entered immigration detention from prison, had been transferred from Nauru or PNG for medical treatment</w:t>
      </w:r>
      <w:r w:rsidR="002D29F9">
        <w:t xml:space="preserve">, or from another immigration detention facility. </w:t>
      </w:r>
    </w:p>
    <w:p w:rsidR="006056CA" w:rsidP="00E3641D" w:rsidRDefault="00FD27E3" w14:paraId="0A301B35" w14:textId="4ED26C16">
      <w:r>
        <w:t xml:space="preserve">The Commission spoke to </w:t>
      </w:r>
      <w:r w:rsidR="00A95E3D">
        <w:t xml:space="preserve">a significant number of people who had been transferred to immigration detention from prison at the end of their </w:t>
      </w:r>
      <w:r w:rsidR="004F1B7D">
        <w:t>sentences and</w:t>
      </w:r>
      <w:r w:rsidR="0095448B">
        <w:t xml:space="preserve"> </w:t>
      </w:r>
      <w:r w:rsidR="007A0765">
        <w:t>had an ongoing need for medical care. Most of these people reported</w:t>
      </w:r>
      <w:r w:rsidR="00FD56AF">
        <w:t xml:space="preserve"> that they did not experience</w:t>
      </w:r>
      <w:r w:rsidR="00C0541F">
        <w:t xml:space="preserve"> significant interruptions to their </w:t>
      </w:r>
      <w:r w:rsidR="0003124C">
        <w:t xml:space="preserve">medical care following their transfer to immigration detention. Only a few people in this situation </w:t>
      </w:r>
      <w:r w:rsidR="005762C1">
        <w:t xml:space="preserve">felt there had been some delays. </w:t>
      </w:r>
    </w:p>
    <w:p w:rsidR="00E3641D" w:rsidP="00E3641D" w:rsidRDefault="00916771" w14:paraId="76E07FD2" w14:textId="3C86905A">
      <w:r>
        <w:t>IHMS staff at some facilities described some recent measures</w:t>
      </w:r>
      <w:r w:rsidR="001E77CF">
        <w:t xml:space="preserve"> to reduce gaps in access to ongoing health care for people transferred from prison. </w:t>
      </w:r>
      <w:r w:rsidR="00E3641D">
        <w:t>For example, IHMS staff at VIDC advised that</w:t>
      </w:r>
      <w:r w:rsidR="19B0BD71">
        <w:t>,</w:t>
      </w:r>
      <w:r w:rsidR="00E3641D">
        <w:t xml:space="preserve"> in the last year</w:t>
      </w:r>
      <w:r w:rsidR="3311A16E">
        <w:t>,</w:t>
      </w:r>
      <w:r w:rsidR="00E3641D">
        <w:t xml:space="preserve"> Home Affairs commenced notifying the Justice Health and Forensic Mental Health Network, which provides health care to people in prisons in NSW, that a person will be transferred to immigration detention upon their release. This allowed</w:t>
      </w:r>
      <w:r w:rsidR="00DE5EB7">
        <w:t xml:space="preserve"> IHMS</w:t>
      </w:r>
      <w:r w:rsidR="00BE60DD">
        <w:t xml:space="preserve"> staff at VIDC to access </w:t>
      </w:r>
      <w:r w:rsidR="00EB5F6F">
        <w:t xml:space="preserve">relevant </w:t>
      </w:r>
      <w:r w:rsidR="00BE60DD">
        <w:t>medical information prior to their</w:t>
      </w:r>
      <w:r w:rsidR="00E3641D">
        <w:t xml:space="preserve"> arrival from prison.</w:t>
      </w:r>
    </w:p>
    <w:p w:rsidR="00A517DA" w:rsidP="00E3641D" w:rsidRDefault="00243092" w14:paraId="12F8DE9C" w14:textId="5DFF5F2B">
      <w:r>
        <w:t xml:space="preserve">IHMS staff at MITA and BITA </w:t>
      </w:r>
      <w:r w:rsidR="00E3641D">
        <w:t xml:space="preserve">reported that they </w:t>
      </w:r>
      <w:r w:rsidR="00613D59">
        <w:t>generally d</w:t>
      </w:r>
      <w:r w:rsidR="0793237E">
        <w:t>id</w:t>
      </w:r>
      <w:r w:rsidR="00613D59">
        <w:t xml:space="preserve"> </w:t>
      </w:r>
      <w:r>
        <w:t xml:space="preserve">not </w:t>
      </w:r>
      <w:r w:rsidR="00E3641D">
        <w:t xml:space="preserve">receive </w:t>
      </w:r>
      <w:r w:rsidR="004630BA">
        <w:t xml:space="preserve">timely </w:t>
      </w:r>
      <w:r w:rsidR="00E3641D">
        <w:t xml:space="preserve">medical handovers </w:t>
      </w:r>
      <w:r w:rsidR="009B55C0">
        <w:t>(</w:t>
      </w:r>
      <w:r w:rsidR="002E256D">
        <w:t xml:space="preserve">medical records and/or briefings from </w:t>
      </w:r>
      <w:r w:rsidR="00C75C6A">
        <w:t xml:space="preserve">prior </w:t>
      </w:r>
      <w:r w:rsidR="002E256D">
        <w:t>treating</w:t>
      </w:r>
      <w:r w:rsidR="00C75C6A">
        <w:t xml:space="preserve"> practitioners</w:t>
      </w:r>
      <w:r w:rsidR="00613D59">
        <w:t>) for people transferred from Nauru and PNG</w:t>
      </w:r>
      <w:r w:rsidR="00E3641D">
        <w:t xml:space="preserve">.  </w:t>
      </w:r>
      <w:r w:rsidR="00246189">
        <w:t>F</w:t>
      </w:r>
      <w:r w:rsidR="00E3641D">
        <w:t>acility staff</w:t>
      </w:r>
      <w:r w:rsidR="00246189">
        <w:t xml:space="preserve"> said that they</w:t>
      </w:r>
      <w:r w:rsidR="00E3641D">
        <w:t xml:space="preserve"> </w:t>
      </w:r>
      <w:r w:rsidR="00246189">
        <w:t xml:space="preserve">usually </w:t>
      </w:r>
      <w:r w:rsidR="00E3641D">
        <w:t>receive</w:t>
      </w:r>
      <w:r w:rsidR="471C7438">
        <w:t>d</w:t>
      </w:r>
      <w:r w:rsidR="00E3641D">
        <w:t xml:space="preserve"> notice of a transfer </w:t>
      </w:r>
      <w:r w:rsidR="00246189">
        <w:t xml:space="preserve">from Nauru or PNG </w:t>
      </w:r>
      <w:r w:rsidR="00E3641D">
        <w:t xml:space="preserve">a few days prior to arrival, and </w:t>
      </w:r>
      <w:r w:rsidR="00246189">
        <w:t xml:space="preserve">IHMS staff </w:t>
      </w:r>
      <w:r w:rsidR="00CB47DD">
        <w:t>receive</w:t>
      </w:r>
      <w:r w:rsidR="63032488">
        <w:t>d</w:t>
      </w:r>
      <w:r w:rsidR="00CB47DD">
        <w:t xml:space="preserve"> </w:t>
      </w:r>
      <w:r w:rsidR="00E3641D">
        <w:t>medical handovers the day before or the day of arrival, and in some cases this may take longer. Some</w:t>
      </w:r>
      <w:r w:rsidR="00CB47DD">
        <w:t xml:space="preserve"> IHMS</w:t>
      </w:r>
      <w:r w:rsidR="00E3641D">
        <w:t xml:space="preserve"> staff commented on the poor quality of medical handovers from Pacific International Hospital (PIH) in PNG and</w:t>
      </w:r>
      <w:r w:rsidR="0046357B">
        <w:t>,</w:t>
      </w:r>
      <w:r w:rsidR="00E3641D">
        <w:t xml:space="preserve"> in some cases, this</w:t>
      </w:r>
      <w:r w:rsidR="008E0ED5">
        <w:t xml:space="preserve"> could</w:t>
      </w:r>
      <w:r w:rsidR="00E3641D">
        <w:t xml:space="preserve"> </w:t>
      </w:r>
      <w:r w:rsidR="00CB47DD">
        <w:t>cause</w:t>
      </w:r>
      <w:r w:rsidR="008E0ED5">
        <w:t xml:space="preserve"> </w:t>
      </w:r>
      <w:r w:rsidR="00E3641D">
        <w:t xml:space="preserve">delays </w:t>
      </w:r>
      <w:r w:rsidR="008E0ED5">
        <w:t>in providing medical care</w:t>
      </w:r>
      <w:r w:rsidR="3566A6C9">
        <w:t>:</w:t>
      </w:r>
      <w:r w:rsidR="00B2780E">
        <w:t xml:space="preserve"> </w:t>
      </w:r>
      <w:r w:rsidR="008E0ED5">
        <w:t>for example</w:t>
      </w:r>
      <w:r w:rsidR="00BF6C34">
        <w:t>,</w:t>
      </w:r>
      <w:r w:rsidR="008E0ED5">
        <w:t xml:space="preserve"> </w:t>
      </w:r>
      <w:r w:rsidR="00D071BE">
        <w:t xml:space="preserve">by requiring </w:t>
      </w:r>
      <w:r w:rsidR="00E3641D">
        <w:t>re-assessments. Most people who had been transferred from PNG and Nauru did not provide</w:t>
      </w:r>
      <w:r w:rsidR="00D071BE">
        <w:t xml:space="preserve"> </w:t>
      </w:r>
      <w:r w:rsidR="00E3641D">
        <w:t>feedback</w:t>
      </w:r>
      <w:r w:rsidR="00761499">
        <w:t xml:space="preserve"> </w:t>
      </w:r>
      <w:r w:rsidR="00F74ED1">
        <w:t>specifically relating</w:t>
      </w:r>
      <w:r w:rsidR="00E3641D">
        <w:t xml:space="preserve"> to continuity of care</w:t>
      </w:r>
      <w:r w:rsidR="00161E34">
        <w:t xml:space="preserve">, </w:t>
      </w:r>
      <w:r w:rsidR="00BF6C34">
        <w:t xml:space="preserve">but </w:t>
      </w:r>
      <w:r w:rsidR="00161E34">
        <w:t>s</w:t>
      </w:r>
      <w:r w:rsidR="00A517DA">
        <w:t>ome said the health care in Australia was better than in PNG or Nauru.</w:t>
      </w:r>
    </w:p>
    <w:p w:rsidR="00EA0816" w:rsidP="00E3641D" w:rsidRDefault="00E3641D" w14:paraId="1C6AE253" w14:textId="51654377">
      <w:r>
        <w:t xml:space="preserve">The Commission heard concerns from people at YHIDC, MITA and VIDC </w:t>
      </w:r>
      <w:r w:rsidR="00BB3146">
        <w:t xml:space="preserve">that transfers between immigration detention </w:t>
      </w:r>
      <w:r w:rsidR="00CF2B24">
        <w:t xml:space="preserve">facilities had caused significant delays to their medical care. </w:t>
      </w:r>
      <w:r w:rsidR="008E1FC5">
        <w:t xml:space="preserve">They reported that </w:t>
      </w:r>
      <w:r w:rsidR="00F76EF6">
        <w:t xml:space="preserve">after transfer to an immigration detention facility in another </w:t>
      </w:r>
      <w:r w:rsidR="00047AF6">
        <w:t>s</w:t>
      </w:r>
      <w:r w:rsidR="00F76EF6">
        <w:t xml:space="preserve">tate, </w:t>
      </w:r>
      <w:r>
        <w:t>the process of referral for a specialist health appointment had to start again</w:t>
      </w:r>
      <w:r w:rsidR="00EA0816">
        <w:t xml:space="preserve">. </w:t>
      </w:r>
      <w:r w:rsidR="003917D7">
        <w:t>Some people in these circumstances had already been waiting significant periods</w:t>
      </w:r>
      <w:r w:rsidR="00990A03">
        <w:t xml:space="preserve"> to access specialist health care</w:t>
      </w:r>
      <w:r w:rsidR="00A95669">
        <w:t>.</w:t>
      </w:r>
      <w:r w:rsidRPr="003336D0" w:rsidR="003336D0">
        <w:t xml:space="preserve"> </w:t>
      </w:r>
      <w:r w:rsidR="003336D0">
        <w:t xml:space="preserve">For example, one person reported that he had been on a waiting list for surgery for over a </w:t>
      </w:r>
      <w:r w:rsidR="00B2780E">
        <w:t>year and</w:t>
      </w:r>
      <w:r w:rsidR="003336D0">
        <w:t xml:space="preserve"> had recently </w:t>
      </w:r>
      <w:r w:rsidR="0085463D">
        <w:t xml:space="preserve">received a date for </w:t>
      </w:r>
      <w:r w:rsidR="003336D0">
        <w:t xml:space="preserve">his surgery. Shortly after, he was transferred to </w:t>
      </w:r>
      <w:r w:rsidR="0073205B">
        <w:t xml:space="preserve">a </w:t>
      </w:r>
      <w:r w:rsidR="003336D0">
        <w:t>detention facility</w:t>
      </w:r>
      <w:r w:rsidR="0073205B">
        <w:t xml:space="preserve"> in another </w:t>
      </w:r>
      <w:r w:rsidR="00B2780E">
        <w:t>state and</w:t>
      </w:r>
      <w:r w:rsidR="003336D0">
        <w:t xml:space="preserve"> advised he </w:t>
      </w:r>
      <w:r w:rsidR="00CF53DC">
        <w:t xml:space="preserve">must </w:t>
      </w:r>
      <w:r w:rsidR="003336D0">
        <w:t xml:space="preserve">wait a further </w:t>
      </w:r>
      <w:r w:rsidR="00CF53DC">
        <w:t>six</w:t>
      </w:r>
      <w:r w:rsidR="003336D0">
        <w:t xml:space="preserve"> months for the surgery.</w:t>
      </w:r>
    </w:p>
    <w:p w:rsidR="00D05106" w:rsidP="00D05106" w:rsidRDefault="00D05106" w14:paraId="406DDB5F" w14:textId="4741C839">
      <w:r>
        <w:t xml:space="preserve">IHMS staff </w:t>
      </w:r>
      <w:r w:rsidR="00CF53DC">
        <w:t xml:space="preserve">confirmed </w:t>
      </w:r>
      <w:r>
        <w:t xml:space="preserve">that when a person is transferred to a detention facility in another </w:t>
      </w:r>
      <w:r w:rsidR="000A3E66">
        <w:t>s</w:t>
      </w:r>
      <w:r>
        <w:t>tate, the referral process for specialist health appointments,</w:t>
      </w:r>
      <w:r w:rsidR="00CB360E">
        <w:t xml:space="preserve"> </w:t>
      </w:r>
      <w:r>
        <w:t>assessments and treatments must re-start, and people may lose their place on the public health waiting list.</w:t>
      </w:r>
    </w:p>
    <w:p w:rsidR="00E3641D" w:rsidP="00E3641D" w:rsidRDefault="00E3641D" w14:paraId="55767872" w14:textId="7217B4BE">
      <w:r>
        <w:t>Transfer and placement decisions are made centrally by the ABF Detention Placements team</w:t>
      </w:r>
      <w:r w:rsidR="20C98BD7">
        <w:t>,</w:t>
      </w:r>
      <w:r>
        <w:t xml:space="preserve"> with limited input from facility staff</w:t>
      </w:r>
      <w:r w:rsidR="0085463D">
        <w:t xml:space="preserve"> (see </w:t>
      </w:r>
      <w:r w:rsidR="00763B35">
        <w:t xml:space="preserve">Section </w:t>
      </w:r>
      <w:r w:rsidR="0085463D">
        <w:t>3.</w:t>
      </w:r>
      <w:r w:rsidR="007631AE">
        <w:t>4</w:t>
      </w:r>
      <w:r w:rsidR="0085463D">
        <w:t>(a))</w:t>
      </w:r>
      <w:r>
        <w:t xml:space="preserve">. Prior to a transfer between detention facilities, a ‘Fitness for Travel Assessment’ (FFTA) is generally conducted by a health professional to determine whether a person can undertake travel. Departmental policy outlines that an FFTA can be undertaken ‘on the papers’ and must </w:t>
      </w:r>
      <w:r w:rsidR="00763B35">
        <w:t>consider</w:t>
      </w:r>
      <w:r>
        <w:t>:</w:t>
      </w:r>
    </w:p>
    <w:p w:rsidR="00E3641D" w:rsidP="00E31831" w:rsidRDefault="00E3641D" w14:paraId="3CF78B73" w14:textId="77777777">
      <w:pPr>
        <w:pStyle w:val="ListParagraph"/>
        <w:numPr>
          <w:ilvl w:val="0"/>
          <w:numId w:val="22"/>
        </w:numPr>
      </w:pPr>
      <w:r>
        <w:t>the physical and mental health of the detainee/transferee</w:t>
      </w:r>
    </w:p>
    <w:p w:rsidR="00E3641D" w:rsidP="00E31831" w:rsidRDefault="00E3641D" w14:paraId="7FAD930A" w14:textId="77777777">
      <w:pPr>
        <w:pStyle w:val="ListParagraph"/>
        <w:numPr>
          <w:ilvl w:val="0"/>
          <w:numId w:val="22"/>
        </w:numPr>
      </w:pPr>
      <w:r>
        <w:t>the mode of transport required</w:t>
      </w:r>
    </w:p>
    <w:p w:rsidR="00E3641D" w:rsidP="00E31831" w:rsidRDefault="00E3641D" w14:paraId="40EEE5C9" w14:textId="77777777">
      <w:pPr>
        <w:pStyle w:val="ListParagraph"/>
        <w:numPr>
          <w:ilvl w:val="0"/>
          <w:numId w:val="22"/>
        </w:numPr>
      </w:pPr>
      <w:r>
        <w:t>whether additional clinical or mental health support is required during travel</w:t>
      </w:r>
    </w:p>
    <w:p w:rsidR="00E3641D" w:rsidP="00E31831" w:rsidRDefault="00E3641D" w14:paraId="27F2334D" w14:textId="7536B2F5">
      <w:pPr>
        <w:pStyle w:val="ListParagraph"/>
        <w:numPr>
          <w:ilvl w:val="0"/>
          <w:numId w:val="22"/>
        </w:numPr>
      </w:pPr>
      <w:r>
        <w:t xml:space="preserve">any other special considerations such as, </w:t>
      </w:r>
      <w:r w:rsidR="6E9AB277">
        <w:t xml:space="preserve">the </w:t>
      </w:r>
      <w:r>
        <w:t>administration</w:t>
      </w:r>
      <w:r w:rsidR="6E9AB277">
        <w:t xml:space="preserve"> of medication during travel</w:t>
      </w:r>
      <w:r>
        <w:t>.</w:t>
      </w:r>
      <w:r>
        <w:rPr>
          <w:rStyle w:val="EndnoteReference"/>
        </w:rPr>
        <w:endnoteReference w:id="77"/>
      </w:r>
    </w:p>
    <w:p w:rsidR="00E3641D" w:rsidP="00E3641D" w:rsidRDefault="00E3641D" w14:paraId="11A6DE4D" w14:textId="2BA26272">
      <w:r>
        <w:t xml:space="preserve">IHMS staff reported that the FFTA is conducted by IHMS </w:t>
      </w:r>
      <w:r w:rsidR="00763B35">
        <w:t>centrally and</w:t>
      </w:r>
      <w:r>
        <w:t xml:space="preserve"> provided to the ABF Detention Placements team who make the final decision about whether a transfer is to proceed. In some cases, IHMS staff at the detention facility of origin may be consulted in relation to the FFTA. The Commission heard concerns </w:t>
      </w:r>
      <w:r w:rsidR="00051760">
        <w:t xml:space="preserve">from IHMS staff </w:t>
      </w:r>
      <w:r>
        <w:t>that the FFTA is too narrow in scope</w:t>
      </w:r>
      <w:r w:rsidR="005E6A19">
        <w:t>.</w:t>
      </w:r>
      <w:r>
        <w:t xml:space="preserve"> </w:t>
      </w:r>
      <w:r w:rsidR="005E6A19">
        <w:t>W</w:t>
      </w:r>
      <w:r>
        <w:t>hile it assesses a person’s ability to travel, it does not assess the impacts of a person’s transfer and placement in another detention facility on their health care.</w:t>
      </w:r>
    </w:p>
    <w:p w:rsidR="009B7A68" w:rsidP="00E3641D" w:rsidRDefault="00F91D08" w14:paraId="51DBCFE7" w14:textId="425472C7">
      <w:r>
        <w:t xml:space="preserve">In order to ensure </w:t>
      </w:r>
      <w:r w:rsidR="00A671E2">
        <w:t>the</w:t>
      </w:r>
      <w:r w:rsidRPr="00A671E2" w:rsidR="00A671E2">
        <w:t xml:space="preserve"> </w:t>
      </w:r>
      <w:r w:rsidR="00A671E2">
        <w:t>health impacts of a person’s transfer are properly considered,</w:t>
      </w:r>
      <w:r w:rsidR="00540250">
        <w:t xml:space="preserve"> </w:t>
      </w:r>
      <w:r w:rsidR="00C9764B">
        <w:t xml:space="preserve">policies regulating </w:t>
      </w:r>
      <w:r w:rsidR="00540250">
        <w:t>transfer</w:t>
      </w:r>
      <w:r w:rsidR="00C9764B">
        <w:t>s</w:t>
      </w:r>
      <w:r w:rsidR="00540250">
        <w:t xml:space="preserve"> and placement</w:t>
      </w:r>
      <w:r w:rsidR="00C9764B">
        <w:t>s</w:t>
      </w:r>
      <w:r w:rsidR="00A671E2">
        <w:t xml:space="preserve"> </w:t>
      </w:r>
      <w:r w:rsidR="00BB2C2A">
        <w:t>should be revised</w:t>
      </w:r>
      <w:r w:rsidR="0063461C">
        <w:t xml:space="preserve"> </w:t>
      </w:r>
      <w:r w:rsidR="00F31DAD">
        <w:t xml:space="preserve">to </w:t>
      </w:r>
      <w:r w:rsidR="00B312FF">
        <w:t xml:space="preserve">require </w:t>
      </w:r>
      <w:r w:rsidR="003463A4">
        <w:t>that</w:t>
      </w:r>
      <w:r w:rsidR="00623016">
        <w:t xml:space="preserve"> the impacts of transfer and placement at another detention facility on </w:t>
      </w:r>
      <w:r>
        <w:t>a person’s</w:t>
      </w:r>
      <w:r w:rsidR="00623016">
        <w:t xml:space="preserve"> health and </w:t>
      </w:r>
      <w:r w:rsidR="003463A4">
        <w:t xml:space="preserve">their </w:t>
      </w:r>
      <w:r w:rsidR="00623016">
        <w:t>continuity of care</w:t>
      </w:r>
      <w:r w:rsidR="00B312FF">
        <w:t xml:space="preserve"> </w:t>
      </w:r>
      <w:r w:rsidR="003463A4">
        <w:t xml:space="preserve">are undertaken </w:t>
      </w:r>
      <w:r w:rsidR="006F65D6">
        <w:t xml:space="preserve">by </w:t>
      </w:r>
      <w:r w:rsidR="00742DFF">
        <w:t xml:space="preserve">the </w:t>
      </w:r>
      <w:r w:rsidR="00251A6C">
        <w:t xml:space="preserve">person’s </w:t>
      </w:r>
      <w:r w:rsidR="006F65D6">
        <w:t>treating</w:t>
      </w:r>
      <w:r w:rsidR="00800BA9">
        <w:t xml:space="preserve"> health professional</w:t>
      </w:r>
      <w:r w:rsidR="0049633D">
        <w:t xml:space="preserve"> prior to their transfer</w:t>
      </w:r>
      <w:r w:rsidR="00800BA9">
        <w:t xml:space="preserve">. </w:t>
      </w:r>
      <w:r w:rsidR="00684B2F">
        <w:t>This assessment should consider physical and mental health conditions and treatment, referrals and appointments for specialist treatment and personal history.</w:t>
      </w:r>
      <w:r w:rsidR="00B86664">
        <w:t xml:space="preserve"> </w:t>
      </w:r>
      <w:r w:rsidR="009B7A68">
        <w:t xml:space="preserve">In addition, </w:t>
      </w:r>
      <w:r w:rsidR="00551125">
        <w:t xml:space="preserve">people </w:t>
      </w:r>
      <w:r w:rsidR="00AE55A7">
        <w:t xml:space="preserve">should not be </w:t>
      </w:r>
      <w:r w:rsidR="00551125">
        <w:t>selected for non-voluntary transfer where that would interfere with their timely access to health care.</w:t>
      </w:r>
    </w:p>
    <w:p w:rsidRPr="00E10C6B" w:rsidR="00E3641D" w:rsidP="00E31831" w:rsidRDefault="00E3641D" w14:paraId="3E7F6672"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E3641D" w:rsidP="00E3641D" w:rsidRDefault="00E3641D" w14:paraId="3889FFCD" w14:textId="36069D3C">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The Department of Home Affairs should</w:t>
      </w:r>
      <w:r w:rsidR="009D39D0">
        <w:rPr>
          <w:i/>
          <w:color w:val="FFFFFF" w:themeColor="background1"/>
        </w:rPr>
        <w:t xml:space="preserve"> revise </w:t>
      </w:r>
      <w:r w:rsidR="00DF1631">
        <w:rPr>
          <w:i/>
          <w:color w:val="FFFFFF" w:themeColor="background1"/>
        </w:rPr>
        <w:t xml:space="preserve">transfer and placement policy </w:t>
      </w:r>
      <w:r w:rsidR="009D39D0">
        <w:rPr>
          <w:i/>
          <w:color w:val="FFFFFF" w:themeColor="background1"/>
        </w:rPr>
        <w:t xml:space="preserve">to </w:t>
      </w:r>
      <w:r w:rsidR="00DF1631">
        <w:rPr>
          <w:i/>
          <w:color w:val="FFFFFF" w:themeColor="background1"/>
        </w:rPr>
        <w:t xml:space="preserve">require that </w:t>
      </w:r>
      <w:r w:rsidR="0049633D">
        <w:rPr>
          <w:i/>
          <w:color w:val="FFFFFF" w:themeColor="background1"/>
        </w:rPr>
        <w:t xml:space="preserve">a person’s </w:t>
      </w:r>
      <w:r w:rsidR="00392841">
        <w:rPr>
          <w:i/>
          <w:color w:val="FFFFFF" w:themeColor="background1"/>
        </w:rPr>
        <w:t>treating health professional asses</w:t>
      </w:r>
      <w:r>
        <w:rPr>
          <w:i/>
          <w:color w:val="FFFFFF" w:themeColor="background1"/>
        </w:rPr>
        <w:t>s</w:t>
      </w:r>
      <w:r w:rsidR="00C93047">
        <w:rPr>
          <w:i/>
          <w:color w:val="FFFFFF" w:themeColor="background1"/>
        </w:rPr>
        <w:t xml:space="preserve"> the impact</w:t>
      </w:r>
      <w:r w:rsidR="00B766FF">
        <w:rPr>
          <w:i/>
          <w:color w:val="FFFFFF" w:themeColor="background1"/>
        </w:rPr>
        <w:t xml:space="preserve"> of transfer and placement at </w:t>
      </w:r>
      <w:r w:rsidR="00DB701F">
        <w:rPr>
          <w:i/>
          <w:color w:val="FFFFFF" w:themeColor="background1"/>
        </w:rPr>
        <w:t xml:space="preserve">another detention facility </w:t>
      </w:r>
      <w:r w:rsidR="00C93047">
        <w:rPr>
          <w:i/>
          <w:color w:val="FFFFFF" w:themeColor="background1"/>
        </w:rPr>
        <w:t>on a person’s health and their continuity of care prior</w:t>
      </w:r>
      <w:r w:rsidR="00DB701F">
        <w:rPr>
          <w:i/>
          <w:color w:val="FFFFFF" w:themeColor="background1"/>
        </w:rPr>
        <w:t xml:space="preserve"> to any transfer</w:t>
      </w:r>
      <w:r>
        <w:rPr>
          <w:i/>
          <w:color w:val="FFFFFF" w:themeColor="background1"/>
        </w:rPr>
        <w:t>. This assessment should consider:</w:t>
      </w:r>
    </w:p>
    <w:p w:rsidR="00E3641D" w:rsidP="00E3641D" w:rsidRDefault="00E3641D" w14:paraId="212733E4"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 physical and mental health conditions and treatment </w:t>
      </w:r>
    </w:p>
    <w:p w:rsidR="00E3641D" w:rsidP="00E3641D" w:rsidRDefault="00E3641D" w14:paraId="77FE7230" w14:textId="3CC410F6">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referrals and appointments for specialist treatment</w:t>
      </w:r>
    </w:p>
    <w:p w:rsidRPr="00B86664" w:rsidR="00BC02B9" w:rsidP="00B86664" w:rsidRDefault="00E3641D" w14:paraId="3B384290" w14:textId="70AE7021">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personal history</w:t>
      </w:r>
      <w:r w:rsidR="00DB701F">
        <w:rPr>
          <w:i/>
          <w:color w:val="FFFFFF" w:themeColor="background1"/>
        </w:rPr>
        <w:t>.</w:t>
      </w:r>
      <w:bookmarkStart w:name="_Toc35622800" w:id="96"/>
      <w:r w:rsidR="00BC02B9">
        <w:rPr>
          <w:i/>
          <w:color w:val="FFFFFF" w:themeColor="background1"/>
        </w:rPr>
        <w:t xml:space="preserve"> </w:t>
      </w:r>
    </w:p>
    <w:p w:rsidR="00A653A2" w:rsidP="00FE2D91" w:rsidRDefault="00A653A2" w14:paraId="5908C495" w14:textId="77777777">
      <w:pPr>
        <w:pStyle w:val="Heading3"/>
        <w:numPr>
          <w:ilvl w:val="0"/>
          <w:numId w:val="0"/>
        </w:numPr>
        <w:spacing w:before="120" w:after="120"/>
        <w:rPr>
          <w:b w:val="0"/>
          <w:bCs w:val="0"/>
        </w:rPr>
      </w:pPr>
    </w:p>
    <w:p w:rsidRPr="00E10C6B" w:rsidR="007D3E41" w:rsidP="007D3E41" w:rsidRDefault="007D3E41" w14:paraId="1DCC34EC"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AE5944" w:rsidR="00A653A2" w:rsidP="00AE5944" w:rsidRDefault="007D3E41" w14:paraId="4D4E4C7B" w14:textId="1B8FC28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revise transfer and placement policy to ensure that people are not selected for involuntary transfer to another immigration detention facility where this would interfere with their timely access to health care.  </w:t>
      </w:r>
    </w:p>
    <w:p w:rsidRPr="00FE2D91" w:rsidR="00E3641D" w:rsidP="00E3641D" w:rsidRDefault="00E3641D" w14:paraId="4BDFC8D1" w14:textId="3C27AC46">
      <w:pPr>
        <w:pStyle w:val="Heading3"/>
      </w:pPr>
      <w:bookmarkStart w:name="_Toc57818916" w:id="97"/>
      <w:r w:rsidRPr="00FE2D91">
        <w:t>Privacy and confidentiality</w:t>
      </w:r>
      <w:bookmarkEnd w:id="96"/>
      <w:bookmarkEnd w:id="97"/>
    </w:p>
    <w:p w:rsidR="00E3641D" w:rsidP="00E3641D" w:rsidRDefault="00E3641D" w14:paraId="6327CC7F" w14:textId="0D9B0BE3">
      <w:r>
        <w:t xml:space="preserve">Some people reported that Serco officers were present in the consultation room during external medical appointments, or the door was left open and Serco officers were able to hear the medical appointment. Some people said that it depends on which Serco officers are on escort whether it is possible to speak privately with the doctor. Others </w:t>
      </w:r>
      <w:r w:rsidR="001B755C">
        <w:t>reported</w:t>
      </w:r>
      <w:r>
        <w:t xml:space="preserve"> that </w:t>
      </w:r>
      <w:r w:rsidR="001B755C">
        <w:t xml:space="preserve">sometimes, but not always, </w:t>
      </w:r>
      <w:r>
        <w:t>the treating doctor or nurse ask</w:t>
      </w:r>
      <w:r w:rsidR="001B755C">
        <w:t>s</w:t>
      </w:r>
      <w:r>
        <w:t xml:space="preserve"> the Serco officer to leave the room. Most concerns of this nature were raised by people at MITA and VIDC.</w:t>
      </w:r>
    </w:p>
    <w:p w:rsidR="002B6407" w:rsidP="00E3641D" w:rsidRDefault="00E3641D" w14:paraId="73F780B6" w14:textId="4803C591">
      <w:r>
        <w:t>Serco staff informed the Commission that</w:t>
      </w:r>
      <w:r w:rsidR="00F169FC">
        <w:t xml:space="preserve"> their policies require </w:t>
      </w:r>
      <w:r>
        <w:t xml:space="preserve">accompanying Serco officers to maintain ‘line of sight’ during offsite medical appointments to manage the risk of absconding. The positioning of Serco staff during escort may vary depending on the configuration of the </w:t>
      </w:r>
      <w:r w:rsidR="00F7761C">
        <w:t xml:space="preserve">room </w:t>
      </w:r>
      <w:r>
        <w:t xml:space="preserve">of the offsite visit. </w:t>
      </w:r>
    </w:p>
    <w:p w:rsidR="00234D12" w:rsidP="00E3641D" w:rsidRDefault="00E3641D" w14:paraId="0625D3AC" w14:textId="1A1BD162">
      <w:r>
        <w:t xml:space="preserve">The Commission appreciates that Serco manages a range of risks during transport and escort, including the risk of absconding. In order to manage these risks, the Commission understands it may be necessary for Serco officers to be stationed at particular exits during an offsite visit (such as points of entry/exit to </w:t>
      </w:r>
      <w:r w:rsidR="00C35B01">
        <w:t xml:space="preserve">the </w:t>
      </w:r>
      <w:r>
        <w:t xml:space="preserve">consultation room or building). However, stationing officers inside consultation rooms or within earshot of the appointment may not be necessary, </w:t>
      </w:r>
      <w:proofErr w:type="gramStart"/>
      <w:r>
        <w:t>reasonable</w:t>
      </w:r>
      <w:proofErr w:type="gramEnd"/>
      <w:r>
        <w:t xml:space="preserve"> or proportionate in an individual’s circumstances. </w:t>
      </w:r>
    </w:p>
    <w:p w:rsidR="003E104D" w:rsidP="00E3641D" w:rsidRDefault="003E104D" w14:paraId="383C4D61" w14:textId="19C7D99F">
      <w:r>
        <w:t>Patients should be able to communicate freely and confidentially with health professionals, and their medical information should remain private. Consequently, the Commission considers that anything that detracts from these rights should be permitted only as a last resort, where it is necessary and proportionate to manage identified risks that apply to the particular individual in question. Where there is a single entry and exit to a medical consultation room, there would need to be compelling reasons to establish that i</w:t>
      </w:r>
      <w:r w:rsidR="00986F0A">
        <w:t xml:space="preserve">t is </w:t>
      </w:r>
      <w:r>
        <w:t>necessary for an officer to be present to prevent a person absconding</w:t>
      </w:r>
      <w:r w:rsidR="00B41897">
        <w:t>.</w:t>
      </w:r>
    </w:p>
    <w:p w:rsidRPr="00E10C6B" w:rsidR="00E3641D" w:rsidP="00E31831" w:rsidRDefault="00E3641D" w14:paraId="5E071AC2" w14:textId="07AB24C5">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AE55A7" w:rsidR="00E3641D" w:rsidP="00AE55A7" w:rsidRDefault="00D47DC2" w14:paraId="69ECACBC" w14:textId="60073B72">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w:t>
      </w:r>
      <w:r w:rsidR="00A95EAA">
        <w:rPr>
          <w:i/>
          <w:color w:val="FFFFFF" w:themeColor="background1"/>
        </w:rPr>
        <w:t xml:space="preserve">Home Affairs and </w:t>
      </w:r>
      <w:r w:rsidR="00D7561A">
        <w:rPr>
          <w:i/>
          <w:color w:val="FFFFFF" w:themeColor="background1"/>
        </w:rPr>
        <w:t>Serco</w:t>
      </w:r>
      <w:r w:rsidR="00747A23">
        <w:rPr>
          <w:i/>
          <w:color w:val="FFFFFF" w:themeColor="background1"/>
        </w:rPr>
        <w:t xml:space="preserve"> should revise poli</w:t>
      </w:r>
      <w:r w:rsidR="00AC3CA2">
        <w:rPr>
          <w:i/>
          <w:color w:val="FFFFFF" w:themeColor="background1"/>
        </w:rPr>
        <w:t>cies</w:t>
      </w:r>
      <w:r w:rsidR="00747A23">
        <w:rPr>
          <w:i/>
          <w:color w:val="FFFFFF" w:themeColor="background1"/>
        </w:rPr>
        <w:t xml:space="preserve"> in relation to </w:t>
      </w:r>
      <w:r w:rsidR="00E3641D">
        <w:rPr>
          <w:i/>
          <w:color w:val="FFFFFF" w:themeColor="background1"/>
        </w:rPr>
        <w:t>escort protocols for offsite health appointments to ensure confidentiality and privacy is only restricted as a last resort, where necessary and proportionate to manage identified risks in an individual’s circumstances.</w:t>
      </w:r>
    </w:p>
    <w:p w:rsidR="009B1DC1" w:rsidP="009B1DC1" w:rsidRDefault="009B1DC1" w14:paraId="45223E56" w14:textId="77777777">
      <w:pPr>
        <w:pStyle w:val="Heading2"/>
      </w:pPr>
      <w:bookmarkStart w:name="_Toc38640935" w:id="98"/>
      <w:bookmarkStart w:name="_Toc33519225" w:id="99"/>
      <w:bookmarkStart w:name="_Toc33519221" w:id="100"/>
      <w:bookmarkStart w:name="_Toc57818917" w:id="101"/>
      <w:r>
        <w:t>Physical safety</w:t>
      </w:r>
      <w:bookmarkEnd w:id="101"/>
      <w:r>
        <w:t xml:space="preserve"> </w:t>
      </w:r>
      <w:bookmarkEnd w:id="98"/>
    </w:p>
    <w:p w:rsidR="007D171F" w:rsidP="009B1DC1" w:rsidRDefault="007D171F" w14:paraId="282939AF" w14:textId="28F2D38F">
      <w:r>
        <w:t>A significant number of people</w:t>
      </w:r>
      <w:r w:rsidR="00490841">
        <w:t xml:space="preserve"> interviewed</w:t>
      </w:r>
      <w:r w:rsidR="00CB4977">
        <w:t xml:space="preserve"> at VIDC, YHIDC and MITA</w:t>
      </w:r>
      <w:r w:rsidR="00490841">
        <w:t xml:space="preserve"> reported that they were</w:t>
      </w:r>
      <w:r w:rsidR="00BC358D">
        <w:t xml:space="preserve"> apprehensive about their physical safety and that they may be at risk of harm </w:t>
      </w:r>
      <w:r w:rsidR="27D730DE">
        <w:t>by</w:t>
      </w:r>
      <w:r w:rsidR="00BC358D">
        <w:t xml:space="preserve"> others. </w:t>
      </w:r>
      <w:r w:rsidR="00CB4977">
        <w:t>There were very few concerns about physical safety raised</w:t>
      </w:r>
      <w:r w:rsidRPr="00CB4977" w:rsidR="00CB4977">
        <w:t xml:space="preserve"> </w:t>
      </w:r>
      <w:r w:rsidR="00CB4977">
        <w:t>by people interviewed at BITA, PIDC and AITA.</w:t>
      </w:r>
    </w:p>
    <w:p w:rsidR="009B1DC1" w:rsidP="009B1DC1" w:rsidRDefault="006D6F21" w14:paraId="1898DD5D" w14:textId="61A3E616">
      <w:r>
        <w:t xml:space="preserve">However, a </w:t>
      </w:r>
      <w:r w:rsidR="009B1DC1">
        <w:t xml:space="preserve">higher number of people at VIDC raised concerns about physical safety during interviews with the Commission than at other facilities. </w:t>
      </w:r>
      <w:r w:rsidR="0078495E">
        <w:t>Several</w:t>
      </w:r>
      <w:r w:rsidR="00EC43AE">
        <w:t xml:space="preserve"> people at VIDC</w:t>
      </w:r>
      <w:r w:rsidR="009B1DC1">
        <w:t xml:space="preserve"> </w:t>
      </w:r>
      <w:r w:rsidR="0078495E">
        <w:t>reported experiencing or witnessing</w:t>
      </w:r>
      <w:r w:rsidR="009B1DC1">
        <w:t xml:space="preserve"> physical violence between </w:t>
      </w:r>
      <w:r w:rsidR="00466B47">
        <w:t>detainees</w:t>
      </w:r>
      <w:r w:rsidR="009B1DC1">
        <w:t xml:space="preserve"> in immigration detention</w:t>
      </w:r>
      <w:r w:rsidR="00A575CF">
        <w:t xml:space="preserve">. </w:t>
      </w:r>
    </w:p>
    <w:p w:rsidR="009B1DC1" w:rsidP="009B1DC1" w:rsidRDefault="009B1DC1" w14:paraId="3B70E90A" w14:textId="10CAD724">
      <w:r>
        <w:t xml:space="preserve">Some people </w:t>
      </w:r>
      <w:r w:rsidR="005B465B">
        <w:t xml:space="preserve">at VIDC expressed dissatisfaction </w:t>
      </w:r>
      <w:r>
        <w:t xml:space="preserve">with the responses of the ABF and Serco to </w:t>
      </w:r>
      <w:r w:rsidR="005B465B">
        <w:t xml:space="preserve">such </w:t>
      </w:r>
      <w:r>
        <w:t xml:space="preserve">incidents. </w:t>
      </w:r>
      <w:r w:rsidR="005B465B">
        <w:t xml:space="preserve">Some reported </w:t>
      </w:r>
      <w:r>
        <w:t>that the police were not often involved in</w:t>
      </w:r>
      <w:r w:rsidR="005B465B">
        <w:t xml:space="preserve"> any response or investigation </w:t>
      </w:r>
      <w:r>
        <w:t xml:space="preserve">and that </w:t>
      </w:r>
      <w:r w:rsidR="005B465B">
        <w:t xml:space="preserve">the </w:t>
      </w:r>
      <w:r>
        <w:t xml:space="preserve">perpetrators often faced no consequences. A few people who reported that they had experienced a serious injury following an assault </w:t>
      </w:r>
      <w:r w:rsidR="005B465B">
        <w:t xml:space="preserve">by another person in detention </w:t>
      </w:r>
      <w:r>
        <w:t xml:space="preserve">said </w:t>
      </w:r>
      <w:r w:rsidR="001F49E2">
        <w:t xml:space="preserve">that </w:t>
      </w:r>
      <w:r>
        <w:t xml:space="preserve">they felt ABF or Serco staff were unwilling to refer an incident to the police, or that they had discouraged them from doing so. </w:t>
      </w:r>
      <w:r w:rsidR="005B465B">
        <w:t>S</w:t>
      </w:r>
      <w:r>
        <w:t>ome people</w:t>
      </w:r>
      <w:r w:rsidR="005B465B">
        <w:t xml:space="preserve"> also reported</w:t>
      </w:r>
      <w:r>
        <w:t xml:space="preserve"> difficulties accessing CCTV footage in relation to incidents of physical violence. </w:t>
      </w:r>
    </w:p>
    <w:p w:rsidR="00C129AC" w:rsidP="009B1DC1" w:rsidRDefault="009B1DC1" w14:paraId="6DDD25E5" w14:textId="77777777">
      <w:r>
        <w:t>Facility staff at VIDC informed the Commission that if a party requests police involvement they would consider the incident further, and they would generally report incidents involving physical violence to the Australian Federal Police (AFP). In addition, they said that people in immigration detention could make their own police complaints.</w:t>
      </w:r>
    </w:p>
    <w:p w:rsidR="00C80960" w:rsidP="009B1DC1" w:rsidRDefault="00657DAD" w14:paraId="307A4861" w14:textId="48CB90F2">
      <w:r>
        <w:t xml:space="preserve">The Commission </w:t>
      </w:r>
      <w:r w:rsidR="00DA5900">
        <w:t>cannot</w:t>
      </w:r>
      <w:r>
        <w:t xml:space="preserve"> assess the merits </w:t>
      </w:r>
      <w:r w:rsidR="009136BC">
        <w:t xml:space="preserve">of allegations in relation to </w:t>
      </w:r>
      <w:r w:rsidR="0063583D">
        <w:t xml:space="preserve">specific </w:t>
      </w:r>
      <w:r w:rsidR="001946CC">
        <w:t>incidents</w:t>
      </w:r>
      <w:r w:rsidR="00136C46">
        <w:t>,</w:t>
      </w:r>
      <w:r w:rsidR="009136BC">
        <w:t xml:space="preserve"> or</w:t>
      </w:r>
      <w:r w:rsidR="00C33C7D">
        <w:t xml:space="preserve"> the</w:t>
      </w:r>
      <w:r w:rsidR="009136BC">
        <w:t xml:space="preserve"> </w:t>
      </w:r>
      <w:r w:rsidR="00C22DE7">
        <w:t xml:space="preserve">responses </w:t>
      </w:r>
      <w:r w:rsidR="00C33C7D">
        <w:t xml:space="preserve">of </w:t>
      </w:r>
      <w:r w:rsidR="00C22DE7">
        <w:t xml:space="preserve">facility staff. </w:t>
      </w:r>
      <w:r w:rsidR="007922B5">
        <w:t>However,</w:t>
      </w:r>
      <w:r w:rsidR="00B24BE6">
        <w:t xml:space="preserve"> </w:t>
      </w:r>
      <w:r w:rsidR="006C2317">
        <w:t>it is concern</w:t>
      </w:r>
      <w:r w:rsidR="001946CC">
        <w:t>ing</w:t>
      </w:r>
      <w:r w:rsidR="006C2317">
        <w:t xml:space="preserve"> that a </w:t>
      </w:r>
      <w:r w:rsidR="00422C75">
        <w:t xml:space="preserve">significant number of people at </w:t>
      </w:r>
      <w:r w:rsidR="00D33207">
        <w:t>VIDC, YHIDC and MITA</w:t>
      </w:r>
      <w:r w:rsidR="001946CC">
        <w:t xml:space="preserve"> </w:t>
      </w:r>
      <w:r w:rsidR="7BF2C58C">
        <w:t xml:space="preserve">said they felt </w:t>
      </w:r>
      <w:r w:rsidR="001946CC">
        <w:t xml:space="preserve">unsafe, and that at </w:t>
      </w:r>
      <w:r w:rsidR="00AF4F14">
        <w:t>VIDC, reported</w:t>
      </w:r>
      <w:r w:rsidR="001946CC">
        <w:t xml:space="preserve"> witnessing or experiencing physical violence.</w:t>
      </w:r>
      <w:r w:rsidR="0086089A">
        <w:t xml:space="preserve"> </w:t>
      </w:r>
      <w:r w:rsidR="001C03C0">
        <w:t>The a</w:t>
      </w:r>
      <w:r w:rsidR="0086089A">
        <w:t xml:space="preserve">ccounts </w:t>
      </w:r>
      <w:r w:rsidR="001C03C0">
        <w:t xml:space="preserve">provided by people at </w:t>
      </w:r>
      <w:r w:rsidR="0086089A">
        <w:t xml:space="preserve">VIDC </w:t>
      </w:r>
      <w:r w:rsidR="006F258C">
        <w:t xml:space="preserve">also </w:t>
      </w:r>
      <w:r w:rsidR="0086089A">
        <w:t>suggest t</w:t>
      </w:r>
      <w:r w:rsidR="00C80960">
        <w:t xml:space="preserve">hat some people </w:t>
      </w:r>
      <w:r w:rsidR="00E55144">
        <w:t>do not</w:t>
      </w:r>
      <w:r w:rsidR="006B207E">
        <w:t xml:space="preserve"> </w:t>
      </w:r>
      <w:r w:rsidR="00C80960">
        <w:t>understan</w:t>
      </w:r>
      <w:r w:rsidR="003B5831">
        <w:t>d</w:t>
      </w:r>
      <w:r w:rsidR="0032777B">
        <w:t xml:space="preserve"> protocols for police reporting</w:t>
      </w:r>
      <w:r w:rsidR="001F15B0">
        <w:t>,</w:t>
      </w:r>
      <w:r w:rsidR="006B207E">
        <w:t xml:space="preserve"> </w:t>
      </w:r>
      <w:r w:rsidR="001F15B0">
        <w:t>may</w:t>
      </w:r>
      <w:r w:rsidR="006B207E">
        <w:t xml:space="preserve"> feel discouraged fr</w:t>
      </w:r>
      <w:r w:rsidR="00E55144">
        <w:t>om making a police complaint</w:t>
      </w:r>
      <w:r w:rsidR="002E1FB1">
        <w:t xml:space="preserve"> </w:t>
      </w:r>
      <w:r w:rsidR="001F15B0">
        <w:t>or</w:t>
      </w:r>
      <w:r w:rsidR="002E1FB1">
        <w:t xml:space="preserve"> that facility staff </w:t>
      </w:r>
      <w:r w:rsidR="00BA2E77">
        <w:t>do</w:t>
      </w:r>
      <w:r w:rsidR="001F15B0">
        <w:t xml:space="preserve"> not always refer </w:t>
      </w:r>
      <w:r w:rsidR="00E8687E">
        <w:t xml:space="preserve">appropriate </w:t>
      </w:r>
      <w:r w:rsidR="001F15B0">
        <w:t xml:space="preserve">matters to the police. </w:t>
      </w:r>
    </w:p>
    <w:p w:rsidR="00374C14" w:rsidP="009B1DC1" w:rsidRDefault="001E60AF" w14:paraId="29C56F5B" w14:textId="551C1706">
      <w:r>
        <w:t xml:space="preserve">Human rights standards require that </w:t>
      </w:r>
      <w:r w:rsidR="00F21C5D">
        <w:t xml:space="preserve">facility </w:t>
      </w:r>
      <w:r w:rsidR="007F384A">
        <w:t xml:space="preserve">staff provide protection from violence in all areas of </w:t>
      </w:r>
      <w:r w:rsidR="007024DE">
        <w:t>an</w:t>
      </w:r>
      <w:r w:rsidR="007F384A">
        <w:t xml:space="preserve"> </w:t>
      </w:r>
      <w:r w:rsidR="00D47D20">
        <w:t xml:space="preserve">immigration detention </w:t>
      </w:r>
      <w:r w:rsidR="007F384A">
        <w:t>facility</w:t>
      </w:r>
      <w:r w:rsidR="00F21C5D">
        <w:t xml:space="preserve"> and</w:t>
      </w:r>
      <w:r w:rsidR="007F2075">
        <w:t xml:space="preserve"> should </w:t>
      </w:r>
      <w:r w:rsidR="00F21C5D">
        <w:t xml:space="preserve">notify the police of all </w:t>
      </w:r>
      <w:r w:rsidR="007F2075">
        <w:t>incidents of violence such as assault.</w:t>
      </w:r>
      <w:r w:rsidR="007F2075">
        <w:rPr>
          <w:rStyle w:val="EndnoteReference"/>
        </w:rPr>
        <w:endnoteReference w:id="78"/>
      </w:r>
      <w:r w:rsidR="00E17F11">
        <w:t xml:space="preserve"> </w:t>
      </w:r>
    </w:p>
    <w:p w:rsidR="00802B01" w:rsidP="009B1DC1" w:rsidRDefault="00BF41B8" w14:paraId="1B6050AC" w14:textId="25195D98">
      <w:r>
        <w:t>The Commission considers that policies and procedures</w:t>
      </w:r>
      <w:r w:rsidR="001A5671">
        <w:t xml:space="preserve"> in relation to</w:t>
      </w:r>
      <w:r w:rsidR="006876DA">
        <w:t xml:space="preserve"> physical</w:t>
      </w:r>
      <w:r w:rsidR="001A5671">
        <w:t xml:space="preserve"> violence </w:t>
      </w:r>
      <w:r w:rsidR="00304180">
        <w:t xml:space="preserve">in immigration detention </w:t>
      </w:r>
      <w:r w:rsidR="001A5671">
        <w:t>should be reviewed</w:t>
      </w:r>
      <w:r w:rsidR="00AA464F">
        <w:t xml:space="preserve"> t</w:t>
      </w:r>
      <w:r w:rsidR="00304180">
        <w:t>o ensur</w:t>
      </w:r>
      <w:r w:rsidR="0066559C">
        <w:t xml:space="preserve">e </w:t>
      </w:r>
      <w:r w:rsidR="00157DCB">
        <w:t xml:space="preserve">that </w:t>
      </w:r>
      <w:r w:rsidR="00707B7B">
        <w:t xml:space="preserve">adequate </w:t>
      </w:r>
      <w:r w:rsidR="00304180">
        <w:t>strategies to protect the ph</w:t>
      </w:r>
      <w:r w:rsidR="00625191">
        <w:t>ysical safety of people in detention</w:t>
      </w:r>
      <w:r w:rsidR="00157DCB">
        <w:t xml:space="preserve"> and </w:t>
      </w:r>
      <w:r w:rsidR="00720FDB">
        <w:t xml:space="preserve">clear </w:t>
      </w:r>
      <w:r w:rsidR="007501DC">
        <w:t>police reporting protocols are implemented.</w:t>
      </w:r>
    </w:p>
    <w:p w:rsidRPr="00E10C6B" w:rsidR="009B1DC1" w:rsidP="00E31831" w:rsidRDefault="009B1DC1" w14:paraId="34127A38"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CF07E2" w:rsidR="009B1DC1" w:rsidP="009B1DC1" w:rsidRDefault="009B1DC1" w14:paraId="558657B9" w14:textId="68474C44">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The Department of Home Affairs should</w:t>
      </w:r>
      <w:r w:rsidR="006876DA">
        <w:rPr>
          <w:i/>
          <w:color w:val="FFFFFF" w:themeColor="background1"/>
        </w:rPr>
        <w:t xml:space="preserve"> review policies and procedures</w:t>
      </w:r>
      <w:r w:rsidR="00E1420D">
        <w:rPr>
          <w:i/>
          <w:color w:val="FFFFFF" w:themeColor="background1"/>
        </w:rPr>
        <w:t xml:space="preserve"> in relation to physical violence in immigration detention, with a vie</w:t>
      </w:r>
      <w:r w:rsidR="00397F1D">
        <w:rPr>
          <w:i/>
          <w:color w:val="FFFFFF" w:themeColor="background1"/>
        </w:rPr>
        <w:t xml:space="preserve">w to ensuring </w:t>
      </w:r>
      <w:r w:rsidR="008B245F">
        <w:rPr>
          <w:i/>
          <w:color w:val="FFFFFF" w:themeColor="background1"/>
        </w:rPr>
        <w:t xml:space="preserve">adequate </w:t>
      </w:r>
      <w:r w:rsidR="00397F1D">
        <w:rPr>
          <w:i/>
          <w:color w:val="FFFFFF" w:themeColor="background1"/>
        </w:rPr>
        <w:t xml:space="preserve">strategies </w:t>
      </w:r>
      <w:r w:rsidR="008B245F">
        <w:rPr>
          <w:i/>
          <w:color w:val="FFFFFF" w:themeColor="background1"/>
        </w:rPr>
        <w:t xml:space="preserve">to protect the physical safety of people in detention and clear police reporting protocols are implemented. </w:t>
      </w:r>
      <w:r w:rsidR="006876DA">
        <w:rPr>
          <w:i/>
          <w:color w:val="FFFFFF" w:themeColor="background1"/>
        </w:rPr>
        <w:t xml:space="preserve"> </w:t>
      </w:r>
      <w:r>
        <w:rPr>
          <w:i/>
          <w:color w:val="FFFFFF" w:themeColor="background1"/>
        </w:rPr>
        <w:t xml:space="preserve">  </w:t>
      </w:r>
    </w:p>
    <w:p w:rsidR="009B1DC1" w:rsidP="009B1DC1" w:rsidRDefault="009B1DC1" w14:paraId="1DE03517" w14:textId="77777777">
      <w:pPr>
        <w:pStyle w:val="Heading2"/>
      </w:pPr>
      <w:r>
        <w:t xml:space="preserve"> </w:t>
      </w:r>
      <w:bookmarkStart w:name="_Toc38640937" w:id="102"/>
      <w:bookmarkStart w:name="_Toc57818918" w:id="103"/>
      <w:r>
        <w:t>Placements and escort</w:t>
      </w:r>
      <w:bookmarkEnd w:id="102"/>
      <w:bookmarkEnd w:id="103"/>
    </w:p>
    <w:p w:rsidRPr="00185C86" w:rsidR="009B1DC1" w:rsidP="009B1DC1" w:rsidRDefault="009B1DC1" w14:paraId="3D6187E0" w14:textId="376E2A72">
      <w:pPr>
        <w:pStyle w:val="Heading3"/>
      </w:pPr>
      <w:bookmarkStart w:name="_Toc38640938" w:id="104"/>
      <w:bookmarkStart w:name="_Toc57818919" w:id="105"/>
      <w:r w:rsidRPr="00185C86">
        <w:t>Placements</w:t>
      </w:r>
      <w:bookmarkEnd w:id="104"/>
      <w:bookmarkEnd w:id="105"/>
      <w:r w:rsidRPr="00185C86">
        <w:t xml:space="preserve"> </w:t>
      </w:r>
    </w:p>
    <w:p w:rsidR="009B1DC1" w:rsidP="009B1DC1" w:rsidRDefault="009B1DC1" w14:paraId="61A67204" w14:textId="1C198C21">
      <w:r>
        <w:t>Decisions about</w:t>
      </w:r>
      <w:r w:rsidR="004A3E42">
        <w:t xml:space="preserve"> which facilities people will be detained in</w:t>
      </w:r>
      <w:r w:rsidR="002D3689">
        <w:t xml:space="preserve"> </w:t>
      </w:r>
      <w:r>
        <w:t>are made at a national level by the ABF Detention Placements team. Home Affairs has previously informed the Commission that placement decisions are ‘part of a process of assessing and minimising risk to other detainees, service providers, visitors and staff</w:t>
      </w:r>
      <w:r w:rsidR="4A247D72">
        <w:t>’</w:t>
      </w:r>
      <w:r>
        <w:t>.</w:t>
      </w:r>
      <w:r>
        <w:rPr>
          <w:rStyle w:val="EndnoteReference"/>
        </w:rPr>
        <w:endnoteReference w:id="79"/>
      </w:r>
      <w:r>
        <w:t xml:space="preserve"> Factors such as medical needs (considered as a priority), family and community links, and the need for balance across the network are also considered.</w:t>
      </w:r>
      <w:r>
        <w:rPr>
          <w:rStyle w:val="EndnoteReference"/>
        </w:rPr>
        <w:endnoteReference w:id="80"/>
      </w:r>
    </w:p>
    <w:p w:rsidR="009B1DC1" w:rsidP="009B1DC1" w:rsidRDefault="009B1DC1" w14:paraId="4970F4E5" w14:textId="1BC2101D">
      <w:r>
        <w:t xml:space="preserve">Facility staff informed the Commission </w:t>
      </w:r>
      <w:r w:rsidR="00761972">
        <w:t xml:space="preserve">that </w:t>
      </w:r>
      <w:r>
        <w:t xml:space="preserve">where there are concerns about a person’s placement, they can request </w:t>
      </w:r>
      <w:r w:rsidR="009805F7">
        <w:t xml:space="preserve">a reconsideration by </w:t>
      </w:r>
      <w:r>
        <w:t xml:space="preserve">the ABF Detention Placements team. For example, facility staff at YHIDC said that in circumstances where a person had children in another </w:t>
      </w:r>
      <w:r w:rsidR="009805F7">
        <w:t>s</w:t>
      </w:r>
      <w:r>
        <w:t>tate, they would generally</w:t>
      </w:r>
      <w:r w:rsidR="00587010">
        <w:t xml:space="preserve"> request that their placement be reconsidered. </w:t>
      </w:r>
    </w:p>
    <w:p w:rsidR="009B1DC1" w:rsidP="009B1DC1" w:rsidRDefault="00684050" w14:paraId="0D6FCF2F" w14:textId="44847D1D">
      <w:r>
        <w:t>S</w:t>
      </w:r>
      <w:r w:rsidR="009B1DC1">
        <w:t xml:space="preserve">everal people at each facility raised concerns about being separated from their immediate families, including young children, </w:t>
      </w:r>
      <w:proofErr w:type="gramStart"/>
      <w:r w:rsidR="009B1DC1">
        <w:t>partners</w:t>
      </w:r>
      <w:proofErr w:type="gramEnd"/>
      <w:r w:rsidR="009B1DC1">
        <w:t xml:space="preserve"> and parents, who resided in other </w:t>
      </w:r>
      <w:r>
        <w:t>s</w:t>
      </w:r>
      <w:r w:rsidR="009B1DC1">
        <w:t xml:space="preserve">tates. </w:t>
      </w:r>
      <w:r w:rsidR="006C25AA">
        <w:t>These p</w:t>
      </w:r>
      <w:r w:rsidR="009B1DC1">
        <w:t xml:space="preserve">eople commonly reported </w:t>
      </w:r>
      <w:r w:rsidR="006C25AA">
        <w:t>being un</w:t>
      </w:r>
      <w:r w:rsidR="009B1DC1">
        <w:t xml:space="preserve">able to see their family regularly, mostly due </w:t>
      </w:r>
      <w:r w:rsidR="006C25AA">
        <w:t xml:space="preserve">to </w:t>
      </w:r>
      <w:r w:rsidR="009B1DC1">
        <w:t xml:space="preserve">financial or travel constraints. For example, one person said </w:t>
      </w:r>
      <w:r w:rsidR="00931EE6">
        <w:t xml:space="preserve">that </w:t>
      </w:r>
      <w:r w:rsidR="009B1DC1">
        <w:t xml:space="preserve">their elderly parents </w:t>
      </w:r>
      <w:r w:rsidR="006C25AA">
        <w:t xml:space="preserve">could not </w:t>
      </w:r>
      <w:r w:rsidR="009B1DC1">
        <w:t xml:space="preserve">travel interstate to visit them due to ill health. Some </w:t>
      </w:r>
      <w:r w:rsidR="003C7E0D">
        <w:t xml:space="preserve">people </w:t>
      </w:r>
      <w:r w:rsidR="0090545D">
        <w:t>said</w:t>
      </w:r>
      <w:r w:rsidR="009B1DC1">
        <w:t xml:space="preserve"> </w:t>
      </w:r>
      <w:r w:rsidR="006541A0">
        <w:t>that</w:t>
      </w:r>
      <w:r w:rsidR="009B1DC1">
        <w:t xml:space="preserve"> they had no social connections in the town or city of </w:t>
      </w:r>
      <w:r w:rsidR="0090545D">
        <w:t xml:space="preserve">their </w:t>
      </w:r>
      <w:r w:rsidR="009B1DC1">
        <w:t xml:space="preserve">detention </w:t>
      </w:r>
      <w:r w:rsidR="0090545D">
        <w:t xml:space="preserve">facility </w:t>
      </w:r>
      <w:r w:rsidR="009B1DC1">
        <w:t xml:space="preserve">and </w:t>
      </w:r>
      <w:r w:rsidR="0090545D">
        <w:t xml:space="preserve">so they </w:t>
      </w:r>
      <w:r w:rsidR="009B1DC1">
        <w:t>receive</w:t>
      </w:r>
      <w:r w:rsidR="0090545D">
        <w:t>d</w:t>
      </w:r>
      <w:r w:rsidR="009B1DC1">
        <w:t xml:space="preserve"> </w:t>
      </w:r>
      <w:r w:rsidR="0090545D">
        <w:t xml:space="preserve">no </w:t>
      </w:r>
      <w:r w:rsidR="009B1DC1">
        <w:t xml:space="preserve">visits. </w:t>
      </w:r>
    </w:p>
    <w:p w:rsidR="009B1DC1" w:rsidP="009B1DC1" w:rsidRDefault="009B1DC1" w14:paraId="156BF753" w14:textId="77777777">
      <w:r>
        <w:t xml:space="preserve">A few people told the Commission that they had been relocated to be closer to their families, and one person said that ABF staff had recently discussed with them a possible transfer due to family separation. </w:t>
      </w:r>
    </w:p>
    <w:p w:rsidR="009B1DC1" w:rsidP="009B1DC1" w:rsidRDefault="009B1DC1" w14:paraId="69FBD5EF" w14:textId="0530A3C0">
      <w:r>
        <w:t xml:space="preserve">Several people at YHIDC said it was difficult to see their families in Perth due to </w:t>
      </w:r>
      <w:r w:rsidR="002E6487">
        <w:t>its location—</w:t>
      </w:r>
      <w:r>
        <w:t xml:space="preserve">YHIDC is in Northam, </w:t>
      </w:r>
      <w:r w:rsidR="004D6FB5">
        <w:t xml:space="preserve">which </w:t>
      </w:r>
      <w:r>
        <w:t xml:space="preserve">is approximately </w:t>
      </w:r>
      <w:r w:rsidR="00BE4399">
        <w:t>two</w:t>
      </w:r>
      <w:r w:rsidR="004D6FB5">
        <w:t xml:space="preserve"> </w:t>
      </w:r>
      <w:r w:rsidR="00BE4399">
        <w:t>hour</w:t>
      </w:r>
      <w:r w:rsidR="004D6FB5">
        <w:t>s’</w:t>
      </w:r>
      <w:r>
        <w:t xml:space="preserve"> drive from Perth. One person said that his wife and child, who live in Perth, were </w:t>
      </w:r>
      <w:r w:rsidR="00BB3546">
        <w:t>un</w:t>
      </w:r>
      <w:r>
        <w:t>able to visit very often because his wife does not own a car, and it was too expensive for her to rent a car to visit regular</w:t>
      </w:r>
      <w:r w:rsidR="00BB3546">
        <w:t>ly</w:t>
      </w:r>
      <w:r>
        <w:t xml:space="preserve">. Another said it was very difficult for his wife and </w:t>
      </w:r>
      <w:r w:rsidR="00BB3546">
        <w:t xml:space="preserve">three </w:t>
      </w:r>
      <w:r>
        <w:t xml:space="preserve">young children to travel from Perth to YHIDC because his wife was working and caring for </w:t>
      </w:r>
      <w:r w:rsidR="00BB3546">
        <w:t xml:space="preserve">the </w:t>
      </w:r>
      <w:r>
        <w:t>children without other support. One person said that previously it had been possible for people at YHIDC to arrange family visits at PIDC, which is located near Perth airport</w:t>
      </w:r>
      <w:r w:rsidR="003F1873">
        <w:t xml:space="preserve">, </w:t>
      </w:r>
      <w:r w:rsidR="00F44A9C">
        <w:t>but</w:t>
      </w:r>
      <w:r w:rsidR="003F1873">
        <w:t xml:space="preserve"> this was no longer the case. </w:t>
      </w:r>
    </w:p>
    <w:p w:rsidR="009B1DC1" w:rsidP="009B1DC1" w:rsidRDefault="009B1DC1" w14:paraId="7D4B2729" w14:textId="77777777">
      <w:r>
        <w:t xml:space="preserve">A small number said they had requested transfer to another facility to be closer to family. Some had not received a response at the time of interview, while others said they had been advised that they could not be transferred due to ‘operational reasons’, lack of capacity at another facility or safety concerns. A few said they had not received an explanation. </w:t>
      </w:r>
    </w:p>
    <w:p w:rsidR="009B1DC1" w:rsidP="009B1DC1" w:rsidRDefault="009B1DC1" w14:paraId="472A3AF8" w14:textId="60261138">
      <w:r w:rsidRPr="00DC586E">
        <w:t>As outlined</w:t>
      </w:r>
      <w:r w:rsidR="00667D1E">
        <w:t xml:space="preserve"> </w:t>
      </w:r>
      <w:r w:rsidR="00DC586E">
        <w:t>elsewhere in this report</w:t>
      </w:r>
      <w:r>
        <w:t>, immigration detention</w:t>
      </w:r>
      <w:r w:rsidR="00DC586E">
        <w:t xml:space="preserve"> facilities were</w:t>
      </w:r>
      <w:r>
        <w:t xml:space="preserve"> experiencing some capacity issues at the time of the Commission’s 2019 inspections</w:t>
      </w:r>
      <w:r w:rsidR="001D2160">
        <w:t xml:space="preserve"> (see Section</w:t>
      </w:r>
      <w:r w:rsidR="008C35E4">
        <w:t xml:space="preserve"> 3.</w:t>
      </w:r>
      <w:r w:rsidR="00C34584">
        <w:t>8</w:t>
      </w:r>
      <w:r w:rsidR="008C35E4">
        <w:t xml:space="preserve"> (a))</w:t>
      </w:r>
      <w:r>
        <w:t xml:space="preserve">. The Commission appreciates that this would have </w:t>
      </w:r>
      <w:r w:rsidR="006C4951">
        <w:t xml:space="preserve">made it more challenging to locate all people in facilities close to their ordinary place of residence. </w:t>
      </w:r>
    </w:p>
    <w:p w:rsidR="009B1DC1" w:rsidP="009B1DC1" w:rsidRDefault="009B1DC1" w14:paraId="3A25054D" w14:textId="0EC09802">
      <w:r>
        <w:t>However, the Commission remains concerned about the significant negative impacts that placement decisions can have on people in detention when they result in separation from family. As recommended following inspections in 2018, family links should be considered as a priority in decision</w:t>
      </w:r>
      <w:r w:rsidR="00500B9E">
        <w:t xml:space="preserve"> </w:t>
      </w:r>
      <w:r>
        <w:t>making regarding placements.</w:t>
      </w:r>
      <w:r w:rsidRPr="00632E60" w:rsidR="00632E60">
        <w:rPr>
          <w:rStyle w:val="EndnoteReference"/>
        </w:rPr>
        <w:t xml:space="preserve"> </w:t>
      </w:r>
      <w:r w:rsidR="00632E60">
        <w:rPr>
          <w:rStyle w:val="EndnoteReference"/>
        </w:rPr>
        <w:endnoteReference w:id="81"/>
      </w:r>
      <w:r>
        <w:t xml:space="preserve"> </w:t>
      </w:r>
    </w:p>
    <w:p w:rsidR="009B1DC1" w:rsidP="009B1DC1" w:rsidRDefault="009B1DC1" w14:paraId="39492035" w14:textId="32FA57A9">
      <w:r>
        <w:t xml:space="preserve">The remote location of YHIDC </w:t>
      </w:r>
      <w:r w:rsidR="00632E60">
        <w:t xml:space="preserve">also </w:t>
      </w:r>
      <w:r>
        <w:t>creates speci</w:t>
      </w:r>
      <w:r w:rsidR="00500B9E">
        <w:t>al</w:t>
      </w:r>
      <w:r>
        <w:t xml:space="preserve"> challenges for families to visit people </w:t>
      </w:r>
      <w:r w:rsidR="00D24C2E">
        <w:t xml:space="preserve">detained </w:t>
      </w:r>
      <w:r>
        <w:t xml:space="preserve">at YHIDC, even when families reside in Perth. The Commission considers that where families face significant barriers to visit YHIDC, visits </w:t>
      </w:r>
      <w:r w:rsidR="00D24C2E">
        <w:t>should</w:t>
      </w:r>
      <w:r>
        <w:t xml:space="preserve"> be facilitated at PIDC.</w:t>
      </w:r>
    </w:p>
    <w:p w:rsidRPr="00E10C6B" w:rsidR="009B1DC1" w:rsidP="00E31831" w:rsidRDefault="009B1DC1" w14:paraId="456564CD"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463CE5" w:rsidR="009B1DC1" w:rsidP="009B1DC1" w:rsidRDefault="009B1DC1" w14:paraId="5DD8D441"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consider family links as a priority when making decisions about placements across the detention network. </w:t>
      </w:r>
    </w:p>
    <w:p w:rsidR="009B1DC1" w:rsidP="00185C86" w:rsidRDefault="009B1DC1" w14:paraId="62539BE6" w14:textId="77777777">
      <w:pPr>
        <w:spacing w:before="120" w:after="120"/>
      </w:pPr>
    </w:p>
    <w:p w:rsidRPr="00E10C6B" w:rsidR="009B1DC1" w:rsidP="00E31831" w:rsidRDefault="009B1DC1" w14:paraId="3C90C209"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164D8C" w:rsidR="009B1DC1" w:rsidP="009B1DC1" w:rsidRDefault="009B1DC1" w14:paraId="1870BA4C" w14:textId="5496C771">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Where families face significant barriers to visit people detained in YHIDC, facility staff should facilitate visits at PIDC. </w:t>
      </w:r>
      <w:bookmarkStart w:name="_Toc38640940" w:id="106"/>
    </w:p>
    <w:p w:rsidRPr="003C18F4" w:rsidR="009B1DC1" w:rsidP="009B1DC1" w:rsidRDefault="009B1DC1" w14:paraId="37A7C615" w14:textId="77777777">
      <w:pPr>
        <w:pStyle w:val="Heading3"/>
      </w:pPr>
      <w:bookmarkStart w:name="_Toc57818920" w:id="107"/>
      <w:r w:rsidRPr="003C18F4">
        <w:t>Use of restraints during escort</w:t>
      </w:r>
      <w:bookmarkEnd w:id="106"/>
      <w:bookmarkEnd w:id="107"/>
    </w:p>
    <w:p w:rsidR="00795E4A" w:rsidP="009B1DC1" w:rsidRDefault="00E1070E" w14:paraId="27C726AF" w14:textId="03433E64">
      <w:pPr>
        <w:rPr>
          <w:rFonts w:cs="Open Sans"/>
        </w:rPr>
      </w:pPr>
      <w:r>
        <w:t xml:space="preserve">A key theme of the Commission’s inspections of immigration detention facilities </w:t>
      </w:r>
      <w:r w:rsidR="000B42EA">
        <w:t>in 2017 and 2018 has been the use of mechanical restraints</w:t>
      </w:r>
      <w:r w:rsidRPr="28A372A5" w:rsidR="36B2CE0C">
        <w:rPr>
          <w:rFonts w:cs="Open Sans"/>
        </w:rPr>
        <w:t>—</w:t>
      </w:r>
      <w:r w:rsidRPr="00EC55BE" w:rsidR="000B42EA">
        <w:rPr>
          <w:rFonts w:cs="Open Sans"/>
        </w:rPr>
        <w:t>handcuffs</w:t>
      </w:r>
      <w:r w:rsidRPr="28A372A5" w:rsidR="720EBB38">
        <w:rPr>
          <w:rFonts w:cs="Open Sans"/>
        </w:rPr>
        <w:t>—</w:t>
      </w:r>
      <w:r w:rsidR="002D6344">
        <w:rPr>
          <w:rFonts w:cs="Open Sans"/>
        </w:rPr>
        <w:t xml:space="preserve">on people </w:t>
      </w:r>
      <w:r w:rsidRPr="00EC55BE" w:rsidR="000B42EA">
        <w:rPr>
          <w:rFonts w:cs="Open Sans"/>
        </w:rPr>
        <w:t xml:space="preserve">during escorts outside detention </w:t>
      </w:r>
      <w:r w:rsidR="000B42EA">
        <w:rPr>
          <w:rFonts w:cs="Open Sans"/>
        </w:rPr>
        <w:t>facilities</w:t>
      </w:r>
      <w:r w:rsidR="009A13BF">
        <w:rPr>
          <w:rFonts w:cs="Open Sans"/>
        </w:rPr>
        <w:t xml:space="preserve">, such as during </w:t>
      </w:r>
      <w:r w:rsidR="003262FC">
        <w:rPr>
          <w:rFonts w:cs="Open Sans"/>
        </w:rPr>
        <w:t>transfers between immigration detention facilities</w:t>
      </w:r>
      <w:r w:rsidR="009A13BF">
        <w:rPr>
          <w:rFonts w:cs="Open Sans"/>
        </w:rPr>
        <w:t xml:space="preserve"> as well as</w:t>
      </w:r>
      <w:r w:rsidR="008B774D">
        <w:rPr>
          <w:rFonts w:cs="Open Sans"/>
        </w:rPr>
        <w:t xml:space="preserve"> </w:t>
      </w:r>
      <w:r w:rsidR="009E09DD">
        <w:rPr>
          <w:rFonts w:cs="Open Sans"/>
        </w:rPr>
        <w:t>escort</w:t>
      </w:r>
      <w:r w:rsidR="009A13BF">
        <w:rPr>
          <w:rFonts w:cs="Open Sans"/>
        </w:rPr>
        <w:t>s</w:t>
      </w:r>
      <w:r w:rsidR="009E09DD">
        <w:rPr>
          <w:rFonts w:cs="Open Sans"/>
        </w:rPr>
        <w:t xml:space="preserve"> to medical or court appointments.</w:t>
      </w:r>
      <w:r w:rsidR="00826E30">
        <w:rPr>
          <w:rFonts w:cs="Open Sans"/>
        </w:rPr>
        <w:t xml:space="preserve"> </w:t>
      </w:r>
      <w:r w:rsidR="00C57053">
        <w:rPr>
          <w:rFonts w:cs="Open Sans"/>
        </w:rPr>
        <w:t xml:space="preserve">This continued to be </w:t>
      </w:r>
      <w:r w:rsidR="00FA4B07">
        <w:rPr>
          <w:rFonts w:cs="Open Sans"/>
        </w:rPr>
        <w:t>a concern raised by some people in their interviews with Commission staff in 2019.</w:t>
      </w:r>
    </w:p>
    <w:p w:rsidR="000D0465" w:rsidP="009B1DC1" w:rsidRDefault="00B62C80" w14:paraId="39D353A7" w14:textId="4DB454A0">
      <w:r>
        <w:t xml:space="preserve">The Department’s policy </w:t>
      </w:r>
      <w:r w:rsidR="00E8713F">
        <w:t>was previously</w:t>
      </w:r>
      <w:r w:rsidR="002F1D1E">
        <w:t xml:space="preserve"> that </w:t>
      </w:r>
      <w:r w:rsidR="00EB7C70">
        <w:t xml:space="preserve">the use of </w:t>
      </w:r>
      <w:r w:rsidR="002F1D1E">
        <w:t>restraints</w:t>
      </w:r>
      <w:r w:rsidR="004655C0">
        <w:t xml:space="preserve"> during escort </w:t>
      </w:r>
      <w:r w:rsidR="007001D2">
        <w:t xml:space="preserve">between or </w:t>
      </w:r>
      <w:r w:rsidR="004655C0">
        <w:t>outside an immigration detention</w:t>
      </w:r>
      <w:r w:rsidR="002F1D1E">
        <w:t xml:space="preserve"> </w:t>
      </w:r>
      <w:r w:rsidR="007001D2">
        <w:t xml:space="preserve">facility </w:t>
      </w:r>
      <w:r w:rsidR="002F1D1E">
        <w:t xml:space="preserve">applied </w:t>
      </w:r>
      <w:r w:rsidR="00F866F2">
        <w:t>to all people in detention who had a serious o</w:t>
      </w:r>
      <w:r w:rsidR="004655C0">
        <w:t>r</w:t>
      </w:r>
      <w:r w:rsidR="00F866F2">
        <w:t xml:space="preserve"> violent criminal history, those who had a history of escape and those</w:t>
      </w:r>
      <w:r w:rsidR="00D209DA">
        <w:t xml:space="preserve"> </w:t>
      </w:r>
      <w:r w:rsidR="002F1E10">
        <w:t>who</w:t>
      </w:r>
      <w:r w:rsidR="00880103">
        <w:t>se risk assessment by Serco</w:t>
      </w:r>
      <w:r w:rsidR="007748DD">
        <w:t xml:space="preserve"> resulted in a ‘high risk’ rating</w:t>
      </w:r>
      <w:r w:rsidR="003E4D7E">
        <w:t>.</w:t>
      </w:r>
      <w:r w:rsidR="002A42F8">
        <w:rPr>
          <w:rStyle w:val="EndnoteReference"/>
        </w:rPr>
        <w:endnoteReference w:id="82"/>
      </w:r>
      <w:r w:rsidR="00023183">
        <w:t xml:space="preserve"> </w:t>
      </w:r>
      <w:r w:rsidR="00197C51">
        <w:t>Risk assessments are developed using an algorithm (referred to as the Security Risk Assessment Tool) that determines a person’s risk rating based on inputs from Serco staff</w:t>
      </w:r>
      <w:r w:rsidR="00981B18">
        <w:t xml:space="preserve"> and are used t</w:t>
      </w:r>
      <w:r w:rsidR="009C30AE">
        <w:t>o determine the types of risk management measures that will be applied</w:t>
      </w:r>
      <w:r w:rsidR="009E7E30">
        <w:t xml:space="preserve"> </w:t>
      </w:r>
      <w:r w:rsidR="00BC6878">
        <w:t>to a person in immigration detention, including the use of restraints during escort</w:t>
      </w:r>
      <w:r w:rsidR="00197C51">
        <w:t>.</w:t>
      </w:r>
      <w:r w:rsidR="001B6A98">
        <w:rPr>
          <w:rStyle w:val="EndnoteReference"/>
        </w:rPr>
        <w:endnoteReference w:id="83"/>
      </w:r>
      <w:r w:rsidR="0099640C">
        <w:t xml:space="preserve"> The Commission has</w:t>
      </w:r>
      <w:r w:rsidR="004208F7">
        <w:t xml:space="preserve"> previously</w:t>
      </w:r>
      <w:r w:rsidR="0099640C">
        <w:t xml:space="preserve"> identified a number of concerns </w:t>
      </w:r>
      <w:r w:rsidR="00C04FCB">
        <w:t xml:space="preserve">about the </w:t>
      </w:r>
      <w:r w:rsidR="0099640C">
        <w:t>risk assessment process conducted by Serco</w:t>
      </w:r>
      <w:r w:rsidR="001F77A9">
        <w:t xml:space="preserve">, including whether </w:t>
      </w:r>
      <w:r w:rsidR="00697081">
        <w:t xml:space="preserve">the risk rating system is </w:t>
      </w:r>
      <w:r w:rsidR="001F77A9">
        <w:t>sufficiently nuanced to</w:t>
      </w:r>
      <w:r w:rsidR="001020DF">
        <w:t xml:space="preserve"> avoid the </w:t>
      </w:r>
      <w:r w:rsidR="008A4F4E">
        <w:t>unnecessary use of restrictive measures</w:t>
      </w:r>
      <w:r w:rsidR="00B829EC">
        <w:t>.</w:t>
      </w:r>
      <w:r w:rsidR="00B829EC">
        <w:rPr>
          <w:rStyle w:val="EndnoteReference"/>
        </w:rPr>
        <w:endnoteReference w:id="84"/>
      </w:r>
    </w:p>
    <w:p w:rsidR="009B1DC1" w:rsidP="009B1DC1" w:rsidRDefault="00241510" w14:paraId="3A66F09E" w14:textId="70BC23D4">
      <w:pPr>
        <w:rPr>
          <w:rFonts w:cs="Open Sans"/>
        </w:rPr>
      </w:pPr>
      <w:r>
        <w:t xml:space="preserve">In response to the </w:t>
      </w:r>
      <w:r w:rsidR="00B7319A">
        <w:t>Commission’s inquiry into the use of force in immigration</w:t>
      </w:r>
      <w:r w:rsidR="00C0129F">
        <w:t xml:space="preserve"> detention,</w:t>
      </w:r>
      <w:r w:rsidR="000C0C3E">
        <w:t xml:space="preserve"> Home Affairs indicated that the po</w:t>
      </w:r>
      <w:r w:rsidR="00617FB8">
        <w:t>licy</w:t>
      </w:r>
      <w:r w:rsidR="0076115C">
        <w:t xml:space="preserve"> </w:t>
      </w:r>
      <w:r w:rsidR="00F60995">
        <w:t xml:space="preserve">on the </w:t>
      </w:r>
      <w:r w:rsidR="0076115C">
        <w:t>use of restraints during escort</w:t>
      </w:r>
      <w:r w:rsidR="00617FB8">
        <w:t xml:space="preserve"> had changed</w:t>
      </w:r>
      <w:r w:rsidR="0076115C">
        <w:t xml:space="preserve"> and that a new policy had come into effect on </w:t>
      </w:r>
      <w:r w:rsidR="009B1DC1">
        <w:t>10 January 2019.</w:t>
      </w:r>
      <w:r w:rsidR="009B1DC1">
        <w:rPr>
          <w:rStyle w:val="EndnoteReference"/>
          <w:rFonts w:cs="Open Sans"/>
        </w:rPr>
        <w:endnoteReference w:id="85"/>
      </w:r>
      <w:r w:rsidR="009B1DC1">
        <w:rPr>
          <w:rFonts w:cs="Open Sans"/>
        </w:rPr>
        <w:t xml:space="preserve"> Home Affairs stated:</w:t>
      </w:r>
    </w:p>
    <w:p w:rsidRPr="00CB7243" w:rsidR="009B1DC1" w:rsidP="009B1DC1" w:rsidRDefault="009B1DC1" w14:paraId="1A29A0D6" w14:textId="5B1505CF">
      <w:pPr>
        <w:spacing w:before="200" w:after="200"/>
        <w:ind w:left="720"/>
        <w:rPr>
          <w:rFonts w:cs="Open Sans"/>
          <w:sz w:val="22"/>
          <w:szCs w:val="22"/>
        </w:rPr>
      </w:pPr>
      <w:r w:rsidRPr="00CB7243">
        <w:rPr>
          <w:rFonts w:cs="Open Sans"/>
          <w:sz w:val="22"/>
          <w:szCs w:val="22"/>
        </w:rPr>
        <w:t>Under departmental operational policy, the pre-planned use of force, including application of restraints, may only be applied to a detainee where an individual assessment of their risk shows that it is warranted and the relevant Australian Border Force (ABF) Detention Superintendent has provided written approval for such force to be used in the particular circumstances and prior to that force being applied.</w:t>
      </w:r>
      <w:r w:rsidRPr="00CB7243">
        <w:rPr>
          <w:rStyle w:val="EndnoteReference"/>
          <w:rFonts w:cs="Open Sans"/>
          <w:sz w:val="22"/>
          <w:szCs w:val="22"/>
        </w:rPr>
        <w:endnoteReference w:id="86"/>
      </w:r>
    </w:p>
    <w:p w:rsidRPr="00E0379A" w:rsidR="009B1DC1" w:rsidP="00E0379A" w:rsidRDefault="00E0379A" w14:paraId="4A0BF780" w14:textId="26534006">
      <w:pPr>
        <w:spacing w:before="200" w:after="200"/>
        <w:rPr>
          <w:rFonts w:cs="Open Sans"/>
        </w:rPr>
      </w:pPr>
      <w:r>
        <w:rPr>
          <w:rFonts w:cs="Open Sans"/>
        </w:rPr>
        <w:t xml:space="preserve">During the Commission’s inspections in 2019, which followed this change in policy, facility </w:t>
      </w:r>
      <w:r w:rsidR="009B1DC1">
        <w:rPr>
          <w:rFonts w:cs="Open Sans"/>
        </w:rPr>
        <w:t xml:space="preserve">staff </w:t>
      </w:r>
      <w:r>
        <w:rPr>
          <w:rFonts w:cs="Open Sans"/>
        </w:rPr>
        <w:t xml:space="preserve">advised </w:t>
      </w:r>
      <w:r w:rsidR="009B1DC1">
        <w:t>that</w:t>
      </w:r>
      <w:r w:rsidR="00077C64">
        <w:t xml:space="preserve"> all</w:t>
      </w:r>
      <w:r w:rsidR="009B1DC1">
        <w:t xml:space="preserve"> requests for the planned use of force, including the use of restraints during escort, are submitted to the</w:t>
      </w:r>
      <w:r w:rsidR="00DF1370">
        <w:t xml:space="preserve"> relevant</w:t>
      </w:r>
      <w:r w:rsidR="009B1DC1">
        <w:t xml:space="preserve"> ABF Detention Superintendent</w:t>
      </w:r>
      <w:r w:rsidR="00077C64">
        <w:t xml:space="preserve"> for approval</w:t>
      </w:r>
      <w:r w:rsidR="00D95165">
        <w:t xml:space="preserve"> on a case</w:t>
      </w:r>
      <w:r w:rsidR="002D79C8">
        <w:t>-</w:t>
      </w:r>
      <w:r w:rsidR="00D95165">
        <w:t>by</w:t>
      </w:r>
      <w:r w:rsidR="002D79C8">
        <w:t>-</w:t>
      </w:r>
      <w:r w:rsidR="00D95165">
        <w:t>case basis</w:t>
      </w:r>
      <w:r w:rsidR="009B1DC1">
        <w:t>. The Commission was informed that the</w:t>
      </w:r>
      <w:r w:rsidR="00DF1370">
        <w:t xml:space="preserve"> Superintendent considers the</w:t>
      </w:r>
      <w:r w:rsidR="009B1DC1">
        <w:t xml:space="preserve"> following i</w:t>
      </w:r>
      <w:r w:rsidR="00000B7E">
        <w:t>nformation</w:t>
      </w:r>
      <w:r w:rsidR="00D95165">
        <w:t xml:space="preserve"> in such decisions</w:t>
      </w:r>
      <w:r w:rsidR="009B1DC1">
        <w:t xml:space="preserve">: </w:t>
      </w:r>
    </w:p>
    <w:p w:rsidR="009B1DC1" w:rsidP="00E31831" w:rsidRDefault="00D95165" w14:paraId="4822C776" w14:textId="62CBEB09">
      <w:pPr>
        <w:pStyle w:val="ListParagraph"/>
        <w:numPr>
          <w:ilvl w:val="0"/>
          <w:numId w:val="24"/>
        </w:numPr>
      </w:pPr>
      <w:r>
        <w:t xml:space="preserve">a </w:t>
      </w:r>
      <w:r w:rsidR="009B1DC1">
        <w:t>person’s risk assessment</w:t>
      </w:r>
      <w:r w:rsidR="00B60040">
        <w:t xml:space="preserve"> </w:t>
      </w:r>
      <w:r w:rsidR="00E55519">
        <w:t xml:space="preserve">by Serco </w:t>
      </w:r>
    </w:p>
    <w:p w:rsidR="009B1DC1" w:rsidP="00E31831" w:rsidRDefault="00D95165" w14:paraId="794ACB29" w14:textId="29C09C46">
      <w:pPr>
        <w:pStyle w:val="ListParagraph"/>
        <w:numPr>
          <w:ilvl w:val="0"/>
          <w:numId w:val="24"/>
        </w:numPr>
      </w:pPr>
      <w:r>
        <w:t>s</w:t>
      </w:r>
      <w:r w:rsidR="009B1DC1">
        <w:t>ecurity considerations for the escort operation</w:t>
      </w:r>
      <w:r w:rsidR="00F1641A">
        <w:t>—</w:t>
      </w:r>
      <w:r w:rsidR="009B1DC1">
        <w:t>for example</w:t>
      </w:r>
      <w:r w:rsidR="00F1641A">
        <w:t>,</w:t>
      </w:r>
      <w:r w:rsidR="009B1DC1">
        <w:t xml:space="preserve"> the lay-out of a destination building</w:t>
      </w:r>
    </w:p>
    <w:p w:rsidR="009B1DC1" w:rsidP="00E31831" w:rsidRDefault="00D95165" w14:paraId="4560E72B" w14:textId="328605A4">
      <w:pPr>
        <w:pStyle w:val="ListParagraph"/>
        <w:numPr>
          <w:ilvl w:val="0"/>
          <w:numId w:val="24"/>
        </w:numPr>
      </w:pPr>
      <w:r>
        <w:t>a</w:t>
      </w:r>
      <w:r w:rsidR="009B1DC1">
        <w:t xml:space="preserve"> health assessment by IHMS.</w:t>
      </w:r>
    </w:p>
    <w:p w:rsidR="009B1DC1" w:rsidP="009B1DC1" w:rsidRDefault="009B1DC1" w14:paraId="31913F74" w14:textId="03BB706B">
      <w:r>
        <w:t>IHMS staff informed the Commission that the health assessment involves completion of a standard form to indicate whether the use of restraints should be precluded due to a physical condition, mental health condition or a history of torture and trauma. The assessment does not consider the impact that non-attendance at a medical appointment would have on a person’s health condition or treatment.</w:t>
      </w:r>
    </w:p>
    <w:p w:rsidR="009B1DC1" w:rsidP="009B1DC1" w:rsidRDefault="009B1DC1" w14:paraId="2C3C0F05" w14:textId="386FA018">
      <w:r>
        <w:t xml:space="preserve">It appeared that IHMS staff teams at </w:t>
      </w:r>
      <w:r w:rsidR="00FC0112">
        <w:t xml:space="preserve">each </w:t>
      </w:r>
      <w:r>
        <w:t>detention facili</w:t>
      </w:r>
      <w:r w:rsidR="00FC0112">
        <w:t>ty</w:t>
      </w:r>
      <w:r>
        <w:t xml:space="preserve"> may adopt differing approaches to this assessment. For example, IHMS staff at VIDC advised </w:t>
      </w:r>
      <w:r w:rsidR="00373D79">
        <w:t xml:space="preserve">that </w:t>
      </w:r>
      <w:r>
        <w:t xml:space="preserve">they understood their role in providing such a heath assessment was to comment on whether the use of restraints will cause physical harm, rather than mental harm. IHMS staff at other facilities indicated that they </w:t>
      </w:r>
      <w:r w:rsidR="00842353">
        <w:t xml:space="preserve">also </w:t>
      </w:r>
      <w:r>
        <w:t xml:space="preserve">consider the mental health impacts as part of this assessment. </w:t>
      </w:r>
    </w:p>
    <w:p w:rsidR="009B1DC1" w:rsidP="009B1DC1" w:rsidRDefault="009B1DC1" w14:paraId="17191068" w14:textId="3C766DC2">
      <w:r>
        <w:t xml:space="preserve">Facility staff advised that the number of approvals sought for the planned use of force can be quite high, particularly at larger facilities. For example, facility staff at YHIDC indicated that the Superintendent may receive 15 to 20 requests </w:t>
      </w:r>
      <w:r w:rsidR="00E14AC4">
        <w:t>each</w:t>
      </w:r>
      <w:r>
        <w:t xml:space="preserve"> day. Some facility staff observed that the process relies on the ability of the Superintendent to allocate sufficient time to individually review such requests. </w:t>
      </w:r>
    </w:p>
    <w:p w:rsidR="009B1DC1" w:rsidP="009B1DC1" w:rsidRDefault="009B1DC1" w14:paraId="3797143D" w14:textId="21A158E5">
      <w:r>
        <w:t>Serco staff advised that they use an ‘Enhanced Escort Position’ (EEP)</w:t>
      </w:r>
      <w:r w:rsidR="0009099D">
        <w:t xml:space="preserve"> </w:t>
      </w:r>
      <w:r w:rsidR="00676BEB">
        <w:t>whether or not a person is placed in handcuffs during escort.</w:t>
      </w:r>
      <w:r w:rsidR="0009099D">
        <w:t xml:space="preserve"> The EEP involves the</w:t>
      </w:r>
      <w:r w:rsidR="0094497E">
        <w:t xml:space="preserve"> </w:t>
      </w:r>
      <w:r>
        <w:t>positioning of a Serco officer on either side of a person with their palm placed at the back of the person’s arm.</w:t>
      </w:r>
    </w:p>
    <w:p w:rsidR="00382D0D" w:rsidP="009B1DC1" w:rsidRDefault="009B1DC1" w14:paraId="37DBE12D" w14:textId="77777777">
      <w:r>
        <w:t xml:space="preserve">While the use of restraints during escort (in most cases metal handcuffs) remained widespread during inspections in 2019, there appeared to be a reduction in the overall use of restraints since previous inspections in 2017 and 2018. </w:t>
      </w:r>
    </w:p>
    <w:p w:rsidR="0083492C" w:rsidP="0083492C" w:rsidRDefault="00382D0D" w14:paraId="3F7EFD86" w14:textId="09AC6A99">
      <w:r>
        <w:t xml:space="preserve">During interviews in 2019, a </w:t>
      </w:r>
      <w:r w:rsidR="009B1DC1">
        <w:t xml:space="preserve">higher number of people reported that restraints were not applied to them or </w:t>
      </w:r>
      <w:r w:rsidR="007254FB">
        <w:t xml:space="preserve">were applied </w:t>
      </w:r>
      <w:r w:rsidR="00C14DA7">
        <w:t xml:space="preserve">less frequently. </w:t>
      </w:r>
      <w:r w:rsidR="0083492C">
        <w:t xml:space="preserve">For example, some people </w:t>
      </w:r>
      <w:r w:rsidR="001B0942">
        <w:t>said</w:t>
      </w:r>
      <w:r w:rsidR="00034420">
        <w:t xml:space="preserve"> that</w:t>
      </w:r>
      <w:r w:rsidR="0083492C">
        <w:t xml:space="preserve"> they had not been restrained during escorts; that they had previously been restrained during escort but this was no longer the case and instead they were closely escorted by Serco officers; </w:t>
      </w:r>
      <w:r w:rsidR="00715A0E">
        <w:t>or</w:t>
      </w:r>
      <w:r w:rsidR="003356F9">
        <w:t xml:space="preserve"> </w:t>
      </w:r>
      <w:r w:rsidR="0083492C">
        <w:t>that they were restrained during transfer to an offsite appointment but had restraints removed during the appointment (for example</w:t>
      </w:r>
      <w:r w:rsidR="00715A0E">
        <w:t>,</w:t>
      </w:r>
      <w:r w:rsidR="0083492C">
        <w:t xml:space="preserve"> at a Tribunal hearing or while seeing the doctor or receiving treatment). </w:t>
      </w:r>
    </w:p>
    <w:p w:rsidR="00BD7C18" w:rsidP="009B1DC1" w:rsidRDefault="00896AB2" w14:paraId="1A11E4EE" w14:textId="77777777">
      <w:r>
        <w:t xml:space="preserve">A reduction in the use of restraints during escorts was </w:t>
      </w:r>
      <w:r w:rsidR="009B1DC1">
        <w:t xml:space="preserve">more evident at some immigration detention facilities than others. </w:t>
      </w:r>
      <w:r w:rsidR="00A971FB">
        <w:t>R</w:t>
      </w:r>
      <w:r w:rsidR="00C53135">
        <w:t xml:space="preserve">eports suggest that </w:t>
      </w:r>
      <w:r w:rsidR="009B1DC1">
        <w:t>the</w:t>
      </w:r>
      <w:r w:rsidR="00C53135">
        <w:t xml:space="preserve"> </w:t>
      </w:r>
      <w:r w:rsidR="009B1DC1">
        <w:t xml:space="preserve">use of restraints was more routine at VIDC than at other facilities. </w:t>
      </w:r>
    </w:p>
    <w:p w:rsidR="00A971FB" w:rsidP="009B1DC1" w:rsidRDefault="00D57183" w14:paraId="409934C7" w14:textId="71A9ED7C">
      <w:r>
        <w:t xml:space="preserve">The cohorts </w:t>
      </w:r>
      <w:r w:rsidR="00BD7C18">
        <w:t xml:space="preserve">of people detained at particular facilities may also </w:t>
      </w:r>
      <w:r w:rsidR="002B7C6F">
        <w:t xml:space="preserve">have led to a reduction in the use of </w:t>
      </w:r>
      <w:r w:rsidR="00C24E8A">
        <w:t>restraints during escorts. For example, m</w:t>
      </w:r>
      <w:r w:rsidR="007A0A74">
        <w:t>ost refugees and asylum seekers transferred from PNG and Nauru who were detained at MITA or BITA</w:t>
      </w:r>
      <w:r w:rsidR="00667ED8">
        <w:t xml:space="preserve"> reported that they were not restrained during escort. </w:t>
      </w:r>
      <w:r w:rsidR="00997423">
        <w:t>Facility staff at BITA advised tha</w:t>
      </w:r>
      <w:r w:rsidR="00646FCF">
        <w:t xml:space="preserve">t restraints during escorts </w:t>
      </w:r>
      <w:r w:rsidR="00AD00E7">
        <w:t xml:space="preserve">are </w:t>
      </w:r>
      <w:r w:rsidR="00646FCF">
        <w:t>not generally used for people in this</w:t>
      </w:r>
      <w:r w:rsidR="006539E9">
        <w:t xml:space="preserve"> group</w:t>
      </w:r>
      <w:r w:rsidR="00646FCF">
        <w:t xml:space="preserve">. </w:t>
      </w:r>
    </w:p>
    <w:p w:rsidR="00E22F09" w:rsidP="009B1DC1" w:rsidRDefault="00E22F09" w14:paraId="6805E322" w14:textId="4E63700F">
      <w:r>
        <w:t xml:space="preserve">While it appears that the use of restraints for escorts outside immigration detention facilities has reduced, the Commission is concerned that they continue to be used in ways that are not demonstrated to be </w:t>
      </w:r>
      <w:r w:rsidR="006E6BBC">
        <w:t>necessary and proportionate in each individual case</w:t>
      </w:r>
      <w:r w:rsidR="00BB4373">
        <w:t>, and which can cause significant distress to affected people</w:t>
      </w:r>
      <w:r w:rsidR="00C00331">
        <w:t>. Particular issues include:</w:t>
      </w:r>
    </w:p>
    <w:p w:rsidR="009B1DC1" w:rsidP="00E31831" w:rsidRDefault="009B1DC1" w14:paraId="0B011DDD" w14:textId="168DDE09">
      <w:pPr>
        <w:pStyle w:val="ListParagraph"/>
        <w:numPr>
          <w:ilvl w:val="0"/>
          <w:numId w:val="23"/>
        </w:numPr>
      </w:pPr>
      <w:r>
        <w:t>The</w:t>
      </w:r>
      <w:r w:rsidR="00697039">
        <w:t xml:space="preserve"> Superintendent’s </w:t>
      </w:r>
      <w:r w:rsidR="00C90F43">
        <w:t xml:space="preserve">assessment </w:t>
      </w:r>
      <w:r w:rsidR="002F4E4E">
        <w:t xml:space="preserve">of the need for restraints during escort </w:t>
      </w:r>
      <w:r w:rsidR="00C90F43">
        <w:t xml:space="preserve">is informed </w:t>
      </w:r>
      <w:r>
        <w:t>by the risk assessment process which</w:t>
      </w:r>
      <w:r w:rsidR="00A6247D">
        <w:t xml:space="preserve"> </w:t>
      </w:r>
      <w:r>
        <w:t xml:space="preserve">may produce outcomes that do not accurately reflect a person’s risk </w:t>
      </w:r>
      <w:r w:rsidR="007D3954">
        <w:t>profile and</w:t>
      </w:r>
      <w:r w:rsidR="00402219">
        <w:t xml:space="preserve"> may</w:t>
      </w:r>
      <w:r>
        <w:t xml:space="preserve"> lead to </w:t>
      </w:r>
      <w:r w:rsidR="00833E70">
        <w:t xml:space="preserve">the </w:t>
      </w:r>
      <w:r>
        <w:t>unnecessary use of restraints.</w:t>
      </w:r>
    </w:p>
    <w:p w:rsidR="00F0435C" w:rsidP="00E31831" w:rsidRDefault="000D7D15" w14:paraId="4795152F" w14:textId="7BE79FA6">
      <w:pPr>
        <w:pStyle w:val="ListParagraph"/>
        <w:numPr>
          <w:ilvl w:val="0"/>
          <w:numId w:val="23"/>
        </w:numPr>
      </w:pPr>
      <w:r>
        <w:t xml:space="preserve">Restraints </w:t>
      </w:r>
      <w:r w:rsidR="000E6C8A">
        <w:t xml:space="preserve">can be </w:t>
      </w:r>
      <w:r w:rsidR="002E69C0">
        <w:t>un</w:t>
      </w:r>
      <w:r w:rsidR="00A977F1">
        <w:t xml:space="preserve">necessary </w:t>
      </w:r>
      <w:r w:rsidR="000E6C8A">
        <w:t xml:space="preserve">for people with </w:t>
      </w:r>
      <w:r w:rsidR="00560AC1">
        <w:t>restricted mobility</w:t>
      </w:r>
      <w:r w:rsidR="00BC233E">
        <w:t xml:space="preserve">, </w:t>
      </w:r>
      <w:r w:rsidR="000E6C8A">
        <w:t xml:space="preserve">caused by </w:t>
      </w:r>
      <w:r w:rsidR="00BC233E">
        <w:t>physical disability</w:t>
      </w:r>
      <w:r w:rsidR="0088682C">
        <w:t>,</w:t>
      </w:r>
      <w:r w:rsidR="00BC233E">
        <w:t xml:space="preserve"> </w:t>
      </w:r>
      <w:proofErr w:type="gramStart"/>
      <w:r w:rsidR="00BC233E">
        <w:t>frail</w:t>
      </w:r>
      <w:r w:rsidR="0088682C">
        <w:t>ty</w:t>
      </w:r>
      <w:proofErr w:type="gramEnd"/>
      <w:r w:rsidR="00BC233E">
        <w:t xml:space="preserve"> or </w:t>
      </w:r>
      <w:r w:rsidR="0088682C">
        <w:t>old age</w:t>
      </w:r>
      <w:r w:rsidR="001620B0">
        <w:t>.</w:t>
      </w:r>
      <w:r w:rsidRPr="001620B0" w:rsidR="001620B0">
        <w:t xml:space="preserve"> </w:t>
      </w:r>
      <w:r w:rsidR="001620B0">
        <w:t xml:space="preserve">A few people reported </w:t>
      </w:r>
      <w:r w:rsidR="0088682C">
        <w:t xml:space="preserve">being </w:t>
      </w:r>
      <w:r w:rsidR="001620B0">
        <w:t xml:space="preserve">handcuffed </w:t>
      </w:r>
      <w:r w:rsidR="311D853A">
        <w:t xml:space="preserve">while </w:t>
      </w:r>
      <w:r w:rsidR="001620B0">
        <w:t xml:space="preserve">in a wheelchair, and one person reported </w:t>
      </w:r>
      <w:r w:rsidR="0088682C">
        <w:t xml:space="preserve">being </w:t>
      </w:r>
      <w:r w:rsidR="001620B0">
        <w:t>handcuffed to a hospital stretcher bed.</w:t>
      </w:r>
    </w:p>
    <w:p w:rsidR="000D7D15" w:rsidP="00E31831" w:rsidRDefault="007564C8" w14:paraId="3D06A7FB" w14:textId="2295ECED">
      <w:pPr>
        <w:pStyle w:val="ListParagraph"/>
        <w:numPr>
          <w:ilvl w:val="0"/>
          <w:numId w:val="23"/>
        </w:numPr>
      </w:pPr>
      <w:r>
        <w:t xml:space="preserve">Restraints </w:t>
      </w:r>
      <w:r w:rsidR="00C307B1">
        <w:t xml:space="preserve">can </w:t>
      </w:r>
      <w:r>
        <w:t xml:space="preserve">be left on </w:t>
      </w:r>
      <w:r w:rsidR="000D7D15">
        <w:t>inappropriate</w:t>
      </w:r>
      <w:r w:rsidR="00C307B1">
        <w:t>ly</w:t>
      </w:r>
      <w:r w:rsidR="000D7D15">
        <w:t xml:space="preserve"> or </w:t>
      </w:r>
      <w:r w:rsidR="00C307B1">
        <w:t>where they</w:t>
      </w:r>
      <w:r w:rsidR="000D7D15">
        <w:t xml:space="preserve"> cause discomfort or distress, such as during medical consultations or while a person is attempting to eat or use the toilet</w:t>
      </w:r>
      <w:r>
        <w:t>.</w:t>
      </w:r>
      <w:r w:rsidR="00972E89">
        <w:t xml:space="preserve"> </w:t>
      </w:r>
    </w:p>
    <w:p w:rsidR="000D7D15" w:rsidP="00E31831" w:rsidRDefault="000D7D15" w14:paraId="5D5911A4" w14:textId="71AF7175">
      <w:pPr>
        <w:pStyle w:val="ListParagraph"/>
        <w:numPr>
          <w:ilvl w:val="0"/>
          <w:numId w:val="23"/>
        </w:numPr>
      </w:pPr>
      <w:r>
        <w:t xml:space="preserve">Restraints </w:t>
      </w:r>
      <w:r w:rsidR="00C307B1">
        <w:t xml:space="preserve">can </w:t>
      </w:r>
      <w:r>
        <w:t xml:space="preserve">be left on for the duration of </w:t>
      </w:r>
      <w:r w:rsidR="00B31AA4">
        <w:t xml:space="preserve">an external </w:t>
      </w:r>
      <w:r>
        <w:t xml:space="preserve">escort, which in some cases (such as during lengthy transfers) may result in people being restrained for many hours or most of the day. For example, one person reported </w:t>
      </w:r>
      <w:r w:rsidR="00EE6CB9">
        <w:t xml:space="preserve">being </w:t>
      </w:r>
      <w:r>
        <w:t>handcuffed for 16 hours during transfer by car between facilities</w:t>
      </w:r>
      <w:r w:rsidR="7463C121">
        <w:t>,</w:t>
      </w:r>
      <w:r>
        <w:t xml:space="preserve"> causing bruising to wrists and arms.</w:t>
      </w:r>
    </w:p>
    <w:p w:rsidR="009B1DC1" w:rsidP="00E31831" w:rsidRDefault="00F84CB4" w14:paraId="44E34C60" w14:textId="36754C67">
      <w:pPr>
        <w:pStyle w:val="ListParagraph"/>
        <w:numPr>
          <w:ilvl w:val="0"/>
          <w:numId w:val="23"/>
        </w:numPr>
      </w:pPr>
      <w:r>
        <w:t>R</w:t>
      </w:r>
      <w:r w:rsidR="009B1DC1">
        <w:t>estraints can cause significant distress for some people in immigration detention, with some people reporting that they had refused to attend appointments (including medical appointments) due to advice from Serco that they would be restrained.</w:t>
      </w:r>
    </w:p>
    <w:p w:rsidR="00826E30" w:rsidP="00826E30" w:rsidRDefault="00826E30" w14:paraId="4CE05FA6" w14:textId="664DE24D">
      <w:r>
        <w:t>These concerns are similar to those expressed by the Commission following inspections in 2018.</w:t>
      </w:r>
      <w:r w:rsidRPr="00452709">
        <w:rPr>
          <w:sz w:val="20"/>
          <w:vertAlign w:val="superscript"/>
        </w:rPr>
        <w:endnoteReference w:id="87"/>
      </w:r>
    </w:p>
    <w:p w:rsidR="009B1DC1" w:rsidP="009B1DC1" w:rsidRDefault="009B1DC1" w14:paraId="4703327A" w14:textId="352E94BF">
      <w:r w:rsidRPr="00452709">
        <w:t>The Commission welcomes efforts to reduce the use of restraints where possible</w:t>
      </w:r>
      <w:r>
        <w:t xml:space="preserve">. However, </w:t>
      </w:r>
      <w:r w:rsidR="00FF3A23">
        <w:t>policies and procedures</w:t>
      </w:r>
      <w:r>
        <w:t xml:space="preserve"> regarding the use of restraints require improvement to ensure that people in detention are not subject to more restrictive measures than are necessary</w:t>
      </w:r>
      <w:r w:rsidR="004469C1">
        <w:t>.</w:t>
      </w:r>
    </w:p>
    <w:p w:rsidR="002D14DB" w:rsidP="009C2910" w:rsidRDefault="00416100" w14:paraId="437E8B77" w14:textId="10DE2E4F">
      <w:r>
        <w:t xml:space="preserve">Following an inquiry into the use of force in immigration detention, the Commission set out detailed recommendations </w:t>
      </w:r>
      <w:r w:rsidR="00821019">
        <w:t>on</w:t>
      </w:r>
      <w:r>
        <w:t xml:space="preserve"> the use of restraints.</w:t>
      </w:r>
      <w:r>
        <w:rPr>
          <w:rStyle w:val="EndnoteReference"/>
        </w:rPr>
        <w:endnoteReference w:id="88"/>
      </w:r>
      <w:r w:rsidRPr="00FB4F3D">
        <w:t xml:space="preserve"> </w:t>
      </w:r>
      <w:r>
        <w:t xml:space="preserve">While acknowledging that Home Affairs did not accept some of these recommendations, they remain relevant </w:t>
      </w:r>
      <w:r w:rsidR="00821019">
        <w:t>now</w:t>
      </w:r>
      <w:r w:rsidR="003D1AB1">
        <w:t>, and</w:t>
      </w:r>
      <w:r w:rsidR="00447B69">
        <w:t xml:space="preserve"> </w:t>
      </w:r>
      <w:r w:rsidR="00821019">
        <w:t xml:space="preserve">inform </w:t>
      </w:r>
      <w:r w:rsidR="00447B69">
        <w:t xml:space="preserve">some of the </w:t>
      </w:r>
      <w:r w:rsidR="001820CF">
        <w:t>recommendations</w:t>
      </w:r>
      <w:r w:rsidR="003D1AB1">
        <w:t xml:space="preserve"> </w:t>
      </w:r>
      <w:r w:rsidR="001820CF">
        <w:t>below.</w:t>
      </w:r>
    </w:p>
    <w:p w:rsidR="00D75E3B" w:rsidP="00D75E3B" w:rsidRDefault="00D573F4" w14:paraId="74A9D4E5" w14:textId="7FE4A5FA">
      <w:r>
        <w:t>As outlined above, t</w:t>
      </w:r>
      <w:r w:rsidR="0044237B">
        <w:t>he Superi</w:t>
      </w:r>
      <w:r w:rsidR="00B60040">
        <w:t xml:space="preserve">ntendent is provided with a person’s general </w:t>
      </w:r>
      <w:r w:rsidR="007E6ADF">
        <w:t>risk assessment</w:t>
      </w:r>
      <w:r w:rsidRPr="00D75E3B" w:rsidR="00D75E3B">
        <w:t xml:space="preserve"> </w:t>
      </w:r>
      <w:r w:rsidR="00D75E3B">
        <w:t xml:space="preserve">(as produced by the Security Risk Assessment Tool) and </w:t>
      </w:r>
      <w:r w:rsidR="00722454">
        <w:t>security considerations for the escort operation by Serco</w:t>
      </w:r>
      <w:r w:rsidR="00AE2FF9">
        <w:t xml:space="preserve">, </w:t>
      </w:r>
      <w:r w:rsidR="006D1954">
        <w:t xml:space="preserve">but </w:t>
      </w:r>
      <w:r w:rsidR="00AE2FF9">
        <w:t>th</w:t>
      </w:r>
      <w:r w:rsidR="00AE2F64">
        <w:t>is information does not include an assessment of</w:t>
      </w:r>
      <w:r w:rsidR="00AE2FF9">
        <w:t xml:space="preserve"> </w:t>
      </w:r>
      <w:r w:rsidR="00B41127">
        <w:t xml:space="preserve">what is required to mitigate any specific risks </w:t>
      </w:r>
      <w:r w:rsidR="00FD7014">
        <w:t xml:space="preserve">posed by an individual in relation to the particular escort operation. </w:t>
      </w:r>
    </w:p>
    <w:p w:rsidRPr="0031228A" w:rsidR="00705151" w:rsidP="00D75E3B" w:rsidRDefault="00B3754B" w14:paraId="46C6AAE8" w14:textId="05C746B8">
      <w:pPr>
        <w:rPr>
          <w:iCs/>
        </w:rPr>
      </w:pPr>
      <w:r>
        <w:t xml:space="preserve">The Commission considers that </w:t>
      </w:r>
      <w:r w:rsidR="00BC54EF">
        <w:t>policy and procedure</w:t>
      </w:r>
      <w:r w:rsidR="58326BF9">
        <w:t>s</w:t>
      </w:r>
      <w:r w:rsidR="00BC54EF">
        <w:t xml:space="preserve"> should be revised </w:t>
      </w:r>
      <w:r w:rsidR="000C5A61">
        <w:t xml:space="preserve">to require </w:t>
      </w:r>
      <w:r w:rsidR="00050558">
        <w:t xml:space="preserve">that </w:t>
      </w:r>
      <w:r w:rsidRPr="0031228A" w:rsidR="00B25F87">
        <w:rPr>
          <w:rFonts w:cs="Open Sans"/>
        </w:rPr>
        <w:t xml:space="preserve">a new individualised risk assessment in the context of the particular </w:t>
      </w:r>
      <w:r w:rsidR="00F129BD">
        <w:rPr>
          <w:rFonts w:cs="Open Sans"/>
        </w:rPr>
        <w:t xml:space="preserve">escort </w:t>
      </w:r>
      <w:r w:rsidRPr="0031228A" w:rsidR="00B25F87">
        <w:rPr>
          <w:rFonts w:cs="Open Sans"/>
        </w:rPr>
        <w:t>operation</w:t>
      </w:r>
      <w:r w:rsidRPr="0031228A" w:rsidR="00052CA5">
        <w:rPr>
          <w:rFonts w:cs="Open Sans"/>
        </w:rPr>
        <w:t xml:space="preserve"> </w:t>
      </w:r>
      <w:r w:rsidR="001306D9">
        <w:rPr>
          <w:rFonts w:cs="Open Sans"/>
        </w:rPr>
        <w:t xml:space="preserve">is provided to the </w:t>
      </w:r>
      <w:r w:rsidR="00301797">
        <w:t xml:space="preserve">relevant ABF Detention </w:t>
      </w:r>
      <w:r w:rsidR="001306D9">
        <w:t xml:space="preserve">Superintendent </w:t>
      </w:r>
      <w:r w:rsidR="00291E72">
        <w:t>whenever</w:t>
      </w:r>
      <w:r w:rsidRPr="0031228A" w:rsidR="00052CA5">
        <w:rPr>
          <w:rFonts w:cs="Open Sans"/>
        </w:rPr>
        <w:t xml:space="preserve"> restraints </w:t>
      </w:r>
      <w:r w:rsidR="00291E72">
        <w:rPr>
          <w:rFonts w:cs="Open Sans"/>
        </w:rPr>
        <w:t xml:space="preserve">are </w:t>
      </w:r>
      <w:r w:rsidRPr="0031228A" w:rsidR="00052CA5">
        <w:rPr>
          <w:rFonts w:cs="Open Sans"/>
        </w:rPr>
        <w:t>proposed</w:t>
      </w:r>
      <w:r w:rsidR="003A601A">
        <w:rPr>
          <w:rFonts w:cs="Open Sans"/>
        </w:rPr>
        <w:t xml:space="preserve"> </w:t>
      </w:r>
      <w:r w:rsidR="00291E72">
        <w:rPr>
          <w:rFonts w:cs="Open Sans"/>
        </w:rPr>
        <w:t xml:space="preserve">for </w:t>
      </w:r>
      <w:r w:rsidR="003A601A">
        <w:rPr>
          <w:rFonts w:cs="Open Sans"/>
        </w:rPr>
        <w:t>a particular person</w:t>
      </w:r>
      <w:r w:rsidRPr="0031228A" w:rsidR="00052CA5">
        <w:rPr>
          <w:rFonts w:cs="Open Sans"/>
        </w:rPr>
        <w:t>.</w:t>
      </w:r>
      <w:r w:rsidRPr="0031228A" w:rsidR="00052CA5">
        <w:rPr>
          <w:rFonts w:cs="Open Sans"/>
          <w:i/>
        </w:rPr>
        <w:t xml:space="preserve"> </w:t>
      </w:r>
      <w:r w:rsidR="00C34C8D">
        <w:rPr>
          <w:rFonts w:cs="Open Sans"/>
          <w:iCs/>
        </w:rPr>
        <w:t>This should include an assessment</w:t>
      </w:r>
      <w:r w:rsidR="00D04AB9">
        <w:rPr>
          <w:rFonts w:cs="Open Sans"/>
          <w:iCs/>
        </w:rPr>
        <w:t xml:space="preserve"> of whether that operation can be conducted safely without the need</w:t>
      </w:r>
      <w:r w:rsidR="004541B2">
        <w:rPr>
          <w:rFonts w:cs="Open Sans"/>
          <w:iCs/>
        </w:rPr>
        <w:t xml:space="preserve"> for restraints to be applied. The Commission notes that the EEP is applied whether or not restraints are used during escorts. </w:t>
      </w:r>
    </w:p>
    <w:p w:rsidRPr="00E10C6B" w:rsidR="00656497" w:rsidP="00E31831" w:rsidRDefault="00656497" w14:paraId="4910FCC5"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B46800" w:rsidP="00656497" w:rsidRDefault="00FF6B28" w14:paraId="7B401ED7" w14:textId="1AFA227F">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revise policy and </w:t>
      </w:r>
      <w:r w:rsidRPr="28A372A5">
        <w:rPr>
          <w:i/>
          <w:iCs/>
          <w:color w:val="FFFFFF" w:themeColor="background1"/>
        </w:rPr>
        <w:t>procedure</w:t>
      </w:r>
      <w:r w:rsidRPr="28A372A5" w:rsidR="2884CE20">
        <w:rPr>
          <w:i/>
          <w:iCs/>
          <w:color w:val="FFFFFF" w:themeColor="background1"/>
        </w:rPr>
        <w:t>s</w:t>
      </w:r>
      <w:r>
        <w:rPr>
          <w:i/>
          <w:color w:val="FFFFFF" w:themeColor="background1"/>
        </w:rPr>
        <w:t xml:space="preserve"> to </w:t>
      </w:r>
      <w:r w:rsidR="00050558">
        <w:rPr>
          <w:i/>
          <w:color w:val="FFFFFF" w:themeColor="background1"/>
        </w:rPr>
        <w:t xml:space="preserve">require that a new </w:t>
      </w:r>
      <w:r w:rsidR="00F129BD">
        <w:rPr>
          <w:i/>
          <w:color w:val="FFFFFF" w:themeColor="background1"/>
        </w:rPr>
        <w:t>individualised risk assessment</w:t>
      </w:r>
      <w:r w:rsidR="00C81641">
        <w:rPr>
          <w:i/>
          <w:color w:val="FFFFFF" w:themeColor="background1"/>
        </w:rPr>
        <w:t xml:space="preserve"> in the context of the </w:t>
      </w:r>
      <w:r w:rsidR="0010177D">
        <w:rPr>
          <w:i/>
          <w:color w:val="FFFFFF" w:themeColor="background1"/>
        </w:rPr>
        <w:t>escort operation</w:t>
      </w:r>
      <w:r w:rsidR="00F129BD">
        <w:rPr>
          <w:i/>
          <w:color w:val="FFFFFF" w:themeColor="background1"/>
        </w:rPr>
        <w:t xml:space="preserve"> is provided to the relevant ABF Detention Superintendent on each occasion the use of restraints</w:t>
      </w:r>
      <w:r w:rsidR="00706E3B">
        <w:rPr>
          <w:i/>
          <w:color w:val="FFFFFF" w:themeColor="background1"/>
        </w:rPr>
        <w:t xml:space="preserve"> is proposed</w:t>
      </w:r>
      <w:r w:rsidR="0010177D">
        <w:rPr>
          <w:i/>
          <w:color w:val="FFFFFF" w:themeColor="background1"/>
        </w:rPr>
        <w:t>. This assessment must consider</w:t>
      </w:r>
      <w:r w:rsidR="00706E3B">
        <w:rPr>
          <w:i/>
          <w:color w:val="FFFFFF" w:themeColor="background1"/>
        </w:rPr>
        <w:t xml:space="preserve"> </w:t>
      </w:r>
      <w:r w:rsidR="00325472">
        <w:rPr>
          <w:i/>
          <w:color w:val="FFFFFF" w:themeColor="background1"/>
        </w:rPr>
        <w:t xml:space="preserve">whether </w:t>
      </w:r>
      <w:r w:rsidR="00034B68">
        <w:rPr>
          <w:i/>
          <w:color w:val="FFFFFF" w:themeColor="background1"/>
        </w:rPr>
        <w:t xml:space="preserve">that </w:t>
      </w:r>
      <w:r w:rsidR="00325472">
        <w:rPr>
          <w:i/>
          <w:color w:val="FFFFFF" w:themeColor="background1"/>
        </w:rPr>
        <w:t xml:space="preserve">escort operation can be conducted safely without the need for restraints to be applied. </w:t>
      </w:r>
    </w:p>
    <w:p w:rsidR="001820CF" w:rsidP="00416100" w:rsidRDefault="00E752FE" w14:paraId="04ECB936" w14:textId="5D55EA6D">
      <w:r>
        <w:t>It is unnecessary to use r</w:t>
      </w:r>
      <w:r w:rsidR="00E2670B">
        <w:t xml:space="preserve">estraints where </w:t>
      </w:r>
      <w:r w:rsidR="00A166B1">
        <w:t xml:space="preserve">people have </w:t>
      </w:r>
      <w:r w:rsidR="00C20D48">
        <w:t>re</w:t>
      </w:r>
      <w:r w:rsidR="00DA3E73">
        <w:t>stricted mobility</w:t>
      </w:r>
      <w:r w:rsidR="00A166B1">
        <w:t xml:space="preserve"> and pose a low risk of absconding</w:t>
      </w:r>
      <w:r w:rsidR="003B4ED6">
        <w:t xml:space="preserve">, such as </w:t>
      </w:r>
      <w:r w:rsidR="00C86B22">
        <w:t>when a person is in a wheelchair or a stretcher bed.</w:t>
      </w:r>
      <w:r w:rsidR="00235E05">
        <w:t xml:space="preserve"> </w:t>
      </w:r>
      <w:r w:rsidR="005C6D9A">
        <w:t>R</w:t>
      </w:r>
      <w:r w:rsidR="002A7CFC">
        <w:t xml:space="preserve">estraints should </w:t>
      </w:r>
      <w:r w:rsidR="00902766">
        <w:t>not</w:t>
      </w:r>
      <w:r w:rsidR="002A7CFC">
        <w:t xml:space="preserve"> be used on people </w:t>
      </w:r>
      <w:r w:rsidR="005A19C8">
        <w:t xml:space="preserve">who have a </w:t>
      </w:r>
      <w:r w:rsidR="00831F1E">
        <w:t>physical disability</w:t>
      </w:r>
      <w:r w:rsidR="002112CE">
        <w:t xml:space="preserve"> or </w:t>
      </w:r>
      <w:r w:rsidR="005A19C8">
        <w:t>are</w:t>
      </w:r>
      <w:r w:rsidR="002112CE">
        <w:t xml:space="preserve"> frail </w:t>
      </w:r>
      <w:r w:rsidR="005A19C8">
        <w:t>and/</w:t>
      </w:r>
      <w:r w:rsidR="002112CE">
        <w:t>or elderly</w:t>
      </w:r>
      <w:r w:rsidR="00235E05">
        <w:t>.</w:t>
      </w:r>
    </w:p>
    <w:p w:rsidRPr="00E10C6B" w:rsidR="00AD798A" w:rsidP="00E31831" w:rsidRDefault="00AD798A" w14:paraId="72628EBD"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AD798A" w:rsidP="00AD798A" w:rsidRDefault="00AD798A" w14:paraId="756A5343" w14:textId="17F144D0">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revise policy and </w:t>
      </w:r>
      <w:r w:rsidRPr="28A372A5">
        <w:rPr>
          <w:i/>
          <w:iCs/>
          <w:color w:val="FFFFFF" w:themeColor="background1"/>
        </w:rPr>
        <w:t>procedure</w:t>
      </w:r>
      <w:r w:rsidRPr="28A372A5" w:rsidR="58A12223">
        <w:rPr>
          <w:i/>
          <w:iCs/>
          <w:color w:val="FFFFFF" w:themeColor="background1"/>
        </w:rPr>
        <w:t>s</w:t>
      </w:r>
      <w:r>
        <w:rPr>
          <w:i/>
          <w:color w:val="FFFFFF" w:themeColor="background1"/>
        </w:rPr>
        <w:t xml:space="preserve"> to</w:t>
      </w:r>
      <w:r w:rsidR="00981324">
        <w:rPr>
          <w:i/>
          <w:color w:val="FFFFFF" w:themeColor="background1"/>
        </w:rPr>
        <w:t xml:space="preserve"> </w:t>
      </w:r>
      <w:r w:rsidR="006F667B">
        <w:rPr>
          <w:i/>
          <w:color w:val="FFFFFF" w:themeColor="background1"/>
        </w:rPr>
        <w:t>make clear that restraints should not be used</w:t>
      </w:r>
      <w:r w:rsidR="002D1FAC">
        <w:rPr>
          <w:i/>
          <w:color w:val="FFFFFF" w:themeColor="background1"/>
        </w:rPr>
        <w:t xml:space="preserve"> on people who have a physical disability or a</w:t>
      </w:r>
      <w:r w:rsidR="00621DBD">
        <w:rPr>
          <w:i/>
          <w:color w:val="FFFFFF" w:themeColor="background1"/>
        </w:rPr>
        <w:t>re</w:t>
      </w:r>
      <w:r w:rsidR="002D1FAC">
        <w:rPr>
          <w:i/>
          <w:color w:val="FFFFFF" w:themeColor="background1"/>
        </w:rPr>
        <w:t xml:space="preserve"> frail and/or elderly</w:t>
      </w:r>
      <w:r w:rsidR="0004391B">
        <w:rPr>
          <w:i/>
          <w:color w:val="FFFFFF" w:themeColor="background1"/>
        </w:rPr>
        <w:t>.</w:t>
      </w:r>
    </w:p>
    <w:p w:rsidR="00E879BA" w:rsidP="009B1DC1" w:rsidRDefault="00E879BA" w14:paraId="220F818B" w14:textId="61AFEAF4">
      <w:r>
        <w:t>Restraints should not be used when they may adversely affect a person’s health condition or treatment. As outlined above, some people in immigration detention reported that they refused to attend medical appointments due to advice from Serco that they would be restrained. The Commission considers that the templates used by IHMS staff to conduct health assessments in relation to the use of restraints should be updated to seek information on the impact that non-attendance at a medical appointment would have on a person’s health condition or treatment.</w:t>
      </w:r>
    </w:p>
    <w:p w:rsidR="00F30D4A" w:rsidP="009B1DC1" w:rsidRDefault="00E879BA" w14:paraId="212FE3FB" w14:textId="2FFFAD1C">
      <w:r>
        <w:t>In addition, it</w:t>
      </w:r>
      <w:r w:rsidR="00F30D4A">
        <w:t xml:space="preserve"> is concerning that the mental health impacts of the use of restraints </w:t>
      </w:r>
      <w:r>
        <w:t xml:space="preserve">are not considered in the health assessments conducted by all IHMS staff teams. Home Affairs and IHMS should ensure that all IHMS staff consider whether the use of restraints will cause mental harm (as well as physical harm) as part of their health assessment. </w:t>
      </w:r>
    </w:p>
    <w:p w:rsidRPr="00E879BA" w:rsidR="00E879BA" w:rsidP="001F6E01" w:rsidRDefault="00E879BA" w14:paraId="0664288D"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p>
    <w:p w:rsidR="00E879BA" w:rsidP="00E879BA" w:rsidRDefault="00E879BA" w14:paraId="4A62AD35" w14:textId="77777777">
      <w:pPr>
        <w:keepNext/>
        <w:keepLines/>
        <w:pBdr>
          <w:top w:val="single" w:color="auto" w:sz="4" w:space="4"/>
          <w:left w:val="single" w:color="auto" w:sz="4" w:space="4"/>
          <w:bottom w:val="single" w:color="auto" w:sz="4" w:space="4"/>
          <w:right w:val="single" w:color="auto" w:sz="4" w:space="4"/>
        </w:pBdr>
        <w:shd w:val="clear" w:color="auto" w:fill="237BBC"/>
        <w:spacing w:before="0" w:after="0"/>
      </w:pPr>
    </w:p>
    <w:p w:rsidRPr="00E879BA" w:rsidR="007371D3" w:rsidP="00E879BA" w:rsidRDefault="009B1DC1" w14:paraId="62E3D7F3" w14:textId="4B745EB9">
      <w:pPr>
        <w:keepNext/>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E879BA">
        <w:rPr>
          <w:i/>
          <w:color w:val="FFFFFF" w:themeColor="background1"/>
        </w:rPr>
        <w:t xml:space="preserve">The Department of Home Affairs </w:t>
      </w:r>
      <w:r w:rsidRPr="00E879BA" w:rsidR="0013494A">
        <w:rPr>
          <w:i/>
          <w:color w:val="FFFFFF" w:themeColor="background1"/>
        </w:rPr>
        <w:t xml:space="preserve">and IHMS </w:t>
      </w:r>
      <w:r w:rsidRPr="00E879BA">
        <w:rPr>
          <w:i/>
          <w:color w:val="FFFFFF" w:themeColor="background1"/>
        </w:rPr>
        <w:t>should update</w:t>
      </w:r>
      <w:r w:rsidRPr="00E879BA" w:rsidR="00B36D67">
        <w:rPr>
          <w:i/>
          <w:color w:val="FFFFFF" w:themeColor="background1"/>
        </w:rPr>
        <w:t xml:space="preserve"> the health assessment templates</w:t>
      </w:r>
      <w:r w:rsidRPr="00E879BA" w:rsidR="00EF7888">
        <w:rPr>
          <w:i/>
          <w:color w:val="FFFFFF" w:themeColor="background1"/>
        </w:rPr>
        <w:t xml:space="preserve"> to</w:t>
      </w:r>
      <w:r w:rsidRPr="00E879BA" w:rsidR="0013494A">
        <w:rPr>
          <w:i/>
          <w:color w:val="FFFFFF" w:themeColor="background1"/>
        </w:rPr>
        <w:t xml:space="preserve"> </w:t>
      </w:r>
      <w:r w:rsidRPr="00E879BA" w:rsidR="00D93740">
        <w:rPr>
          <w:i/>
          <w:color w:val="FFFFFF" w:themeColor="background1"/>
        </w:rPr>
        <w:t>include information</w:t>
      </w:r>
      <w:r w:rsidRPr="00E879BA" w:rsidR="00EF7888">
        <w:rPr>
          <w:i/>
          <w:color w:val="FFFFFF" w:themeColor="background1"/>
        </w:rPr>
        <w:t xml:space="preserve"> </w:t>
      </w:r>
      <w:r w:rsidRPr="00E879BA">
        <w:rPr>
          <w:i/>
          <w:color w:val="FFFFFF" w:themeColor="background1"/>
        </w:rPr>
        <w:t xml:space="preserve">on the impact </w:t>
      </w:r>
      <w:r w:rsidRPr="00E879BA" w:rsidR="000A3C3F">
        <w:rPr>
          <w:i/>
          <w:color w:val="FFFFFF" w:themeColor="background1"/>
        </w:rPr>
        <w:t>that</w:t>
      </w:r>
      <w:r w:rsidRPr="00E879BA">
        <w:rPr>
          <w:i/>
          <w:color w:val="FFFFFF" w:themeColor="background1"/>
        </w:rPr>
        <w:t xml:space="preserve"> non-attendance at a medical appointment would have on a person’s health condition or treatment</w:t>
      </w:r>
      <w:r w:rsidRPr="00E879BA" w:rsidR="00F523D3">
        <w:rPr>
          <w:i/>
          <w:color w:val="FFFFFF" w:themeColor="background1"/>
        </w:rPr>
        <w:t>.</w:t>
      </w:r>
    </w:p>
    <w:p w:rsidRPr="00311A2E" w:rsidR="007371D3" w:rsidP="00DF21CC" w:rsidRDefault="007371D3" w14:paraId="1034ED7F" w14:textId="77777777">
      <w:pPr>
        <w:pStyle w:val="CommentText"/>
        <w:spacing w:before="120" w:after="120"/>
      </w:pPr>
    </w:p>
    <w:p w:rsidRPr="00E10C6B" w:rsidR="007001A3" w:rsidP="007001A3" w:rsidRDefault="007001A3" w14:paraId="77A80DF9"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bookmarkStart w:name="_Toc38640941" w:id="108"/>
    </w:p>
    <w:p w:rsidRPr="00311A2E" w:rsidR="007001A3" w:rsidP="00311A2E" w:rsidRDefault="007001A3" w14:paraId="0BFF325E" w14:textId="70E0A764">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The Department of Home Affairs and IHMS should</w:t>
      </w:r>
      <w:r w:rsidR="006130E9">
        <w:rPr>
          <w:i/>
          <w:color w:val="FFFFFF" w:themeColor="background1"/>
        </w:rPr>
        <w:t xml:space="preserve"> ensure that all IHMS staff</w:t>
      </w:r>
      <w:r w:rsidR="00047876">
        <w:rPr>
          <w:i/>
          <w:color w:val="FFFFFF" w:themeColor="background1"/>
        </w:rPr>
        <w:t xml:space="preserve"> consider whether the use of restraints will cause mental harm</w:t>
      </w:r>
      <w:r w:rsidR="007371D3">
        <w:rPr>
          <w:i/>
          <w:color w:val="FFFFFF" w:themeColor="background1"/>
        </w:rPr>
        <w:t xml:space="preserve"> (as well as physical harm) as part of their health assessment.</w:t>
      </w:r>
    </w:p>
    <w:p w:rsidR="009B1DC1" w:rsidP="009B1DC1" w:rsidRDefault="009B1DC1" w14:paraId="5301D93B" w14:textId="7DE4C7EA">
      <w:pPr>
        <w:pStyle w:val="Heading2"/>
      </w:pPr>
      <w:bookmarkStart w:name="_Toc57818921" w:id="109"/>
      <w:r>
        <w:t>Programs and activities</w:t>
      </w:r>
      <w:bookmarkEnd w:id="109"/>
      <w:r>
        <w:t xml:space="preserve"> </w:t>
      </w:r>
    </w:p>
    <w:p w:rsidR="00C00E16" w:rsidP="009B1DC1" w:rsidRDefault="0029490E" w14:paraId="3BFEC574" w14:textId="1C22E4B5">
      <w:pPr>
        <w:keepLines/>
      </w:pPr>
      <w:r>
        <w:t>Recreational p</w:t>
      </w:r>
      <w:r w:rsidR="009B1DC1">
        <w:t xml:space="preserve">rograms and activities </w:t>
      </w:r>
      <w:r>
        <w:t>for people in immigration detention facilities are offered at all facilities</w:t>
      </w:r>
      <w:r w:rsidR="001F0832">
        <w:t>. These are developed and managed by Serco</w:t>
      </w:r>
      <w:r w:rsidR="00CF5AD0">
        <w:t xml:space="preserve"> </w:t>
      </w:r>
      <w:r w:rsidR="009B1DC1">
        <w:t>in line with relevant</w:t>
      </w:r>
      <w:r w:rsidR="003E55A8">
        <w:t xml:space="preserve"> </w:t>
      </w:r>
      <w:r w:rsidR="009B1DC1">
        <w:t>polic</w:t>
      </w:r>
      <w:r w:rsidR="00392322">
        <w:t>ies</w:t>
      </w:r>
      <w:r w:rsidR="009B1DC1">
        <w:t xml:space="preserve">. </w:t>
      </w:r>
      <w:r w:rsidR="00F631B2">
        <w:t>Facility staff informed the Commission that</w:t>
      </w:r>
      <w:r w:rsidR="00392322">
        <w:t xml:space="preserve"> it is Home Affairs</w:t>
      </w:r>
      <w:r w:rsidR="00174BCA">
        <w:t>’</w:t>
      </w:r>
      <w:r w:rsidR="00392322">
        <w:t xml:space="preserve"> policy that</w:t>
      </w:r>
      <w:r w:rsidR="00CF5AD0">
        <w:t xml:space="preserve"> people in </w:t>
      </w:r>
      <w:r w:rsidR="009B1DC1">
        <w:t>immigration detention are not able to participate in programs and activities that constitute work or lead to a qualification or certification.</w:t>
      </w:r>
    </w:p>
    <w:p w:rsidRPr="00D11537" w:rsidR="009B1DC1" w:rsidP="009B1DC1" w:rsidRDefault="009B1DC1" w14:paraId="08F78826" w14:textId="17698BC1">
      <w:pPr>
        <w:keepLines/>
      </w:pPr>
      <w:r>
        <w:t xml:space="preserve">Consistent with inspections in 2017 and 2018, facility staff continued to report </w:t>
      </w:r>
      <w:r w:rsidRPr="00D11537">
        <w:t xml:space="preserve">challenges </w:t>
      </w:r>
      <w:r>
        <w:t>in</w:t>
      </w:r>
      <w:r w:rsidRPr="00D11537">
        <w:t xml:space="preserve"> providing activities to people in immigration detention, which were sufficiently meaningful to prevent boredom and</w:t>
      </w:r>
      <w:r>
        <w:t xml:space="preserve"> to</w:t>
      </w:r>
      <w:r w:rsidRPr="00D11537">
        <w:t xml:space="preserve"> provide structure and routine. </w:t>
      </w:r>
      <w:r>
        <w:t xml:space="preserve">Most </w:t>
      </w:r>
      <w:r w:rsidRPr="00D11537">
        <w:t>cited the inability to provide vocational training</w:t>
      </w:r>
      <w:r>
        <w:t>, and others also referred to the limitations of facility infrastructure.</w:t>
      </w:r>
    </w:p>
    <w:p w:rsidR="009B1DC1" w:rsidP="009B1DC1" w:rsidRDefault="009B1DC1" w14:paraId="1B2ED9DF" w14:textId="01C05FA3">
      <w:r>
        <w:t>The</w:t>
      </w:r>
      <w:r w:rsidR="00F17511">
        <w:t xml:space="preserve">re was </w:t>
      </w:r>
      <w:r>
        <w:t xml:space="preserve">variation in the programs and activities offered at each facility. While all facilities offered educational activities, sports and fitness, games, art and crafts and religious services, the form and frequency of these activities </w:t>
      </w:r>
      <w:r w:rsidR="08369445">
        <w:t>varied</w:t>
      </w:r>
      <w:r>
        <w:t>.</w:t>
      </w:r>
    </w:p>
    <w:p w:rsidR="009B1DC1" w:rsidP="009B1DC1" w:rsidRDefault="009B1DC1" w14:paraId="6F68FF19" w14:textId="5D3801FE">
      <w:r>
        <w:t>Some differences can be attributed to the</w:t>
      </w:r>
      <w:r w:rsidR="00232344">
        <w:t xml:space="preserve"> extent and nature</w:t>
      </w:r>
      <w:r>
        <w:t xml:space="preserve"> of facilities</w:t>
      </w:r>
      <w:r w:rsidR="00232344">
        <w:t xml:space="preserve"> available</w:t>
      </w:r>
      <w:r>
        <w:t xml:space="preserve">. For example, the facilities at YHIDC allow for a much wider range of activities compared to other </w:t>
      </w:r>
      <w:r w:rsidR="00D56D92">
        <w:t xml:space="preserve">detention </w:t>
      </w:r>
      <w:r w:rsidR="001D3353">
        <w:t>centres and APODs</w:t>
      </w:r>
      <w:r>
        <w:t>. YHIDC has a range of dedicated, purpose-built facilities for activities</w:t>
      </w:r>
      <w:r w:rsidR="001D3353">
        <w:t xml:space="preserve">, which </w:t>
      </w:r>
      <w:r>
        <w:t xml:space="preserve">include an art room, a workshop for a woodwork program and a large kitchen for cooking classes, educational </w:t>
      </w:r>
      <w:proofErr w:type="gramStart"/>
      <w:r>
        <w:t>classrooms</w:t>
      </w:r>
      <w:proofErr w:type="gramEnd"/>
      <w:r>
        <w:t xml:space="preserve"> and a music room. </w:t>
      </w:r>
    </w:p>
    <w:p w:rsidR="00711CA7" w:rsidP="009B1DC1" w:rsidRDefault="00B51F1F" w14:paraId="4616582F" w14:textId="43444459">
      <w:r w:rsidR="66655131">
        <w:drawing>
          <wp:inline wp14:editId="06D09A69" wp14:anchorId="2CFEF45B">
            <wp:extent cx="5759449" cy="3455670"/>
            <wp:effectExtent l="0" t="0" r="0" b="0"/>
            <wp:docPr id="46" name="Picture 46" descr="A large workshop room with several desks, wooden cabinet and pieces of wood, as well as woodwork equipment including an electric circular saw. " title=""/>
            <wp:cNvGraphicFramePr>
              <a:graphicFrameLocks noChangeAspect="1"/>
            </wp:cNvGraphicFramePr>
            <a:graphic>
              <a:graphicData uri="http://schemas.openxmlformats.org/drawingml/2006/picture">
                <pic:pic>
                  <pic:nvPicPr>
                    <pic:cNvPr id="0" name="Picture 46"/>
                    <pic:cNvPicPr/>
                  </pic:nvPicPr>
                  <pic:blipFill>
                    <a:blip r:embed="R74cc18a232244f1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4E3109" w:rsidR="00B51F1F" w:rsidP="009B1DC1" w:rsidRDefault="00B51F1F" w14:paraId="2A7C6068" w14:textId="3CA014C8">
      <w:pPr>
        <w:rPr>
          <w:b/>
          <w:i/>
        </w:rPr>
      </w:pPr>
      <w:r w:rsidRPr="004E3109">
        <w:rPr>
          <w:b/>
          <w:i/>
        </w:rPr>
        <w:t>Woodwork workshop, YHIDC</w:t>
      </w:r>
    </w:p>
    <w:p w:rsidR="009B1DC1" w:rsidP="009B1DC1" w:rsidRDefault="009B1DC1" w14:paraId="2AE42026" w14:textId="4B00206A">
      <w:r>
        <w:t>Following inspections in 2018, the Commission suggested that YHIDC could provide a possible model to improve activities at other immigration detention facilities.</w:t>
      </w:r>
      <w:r>
        <w:rPr>
          <w:rStyle w:val="EndnoteReference"/>
        </w:rPr>
        <w:endnoteReference w:id="89"/>
      </w:r>
      <w:r>
        <w:t xml:space="preserve"> During inspections</w:t>
      </w:r>
      <w:r w:rsidR="00673770">
        <w:t xml:space="preserve"> in 2019</w:t>
      </w:r>
      <w:r>
        <w:t>, the Commission identified some improve</w:t>
      </w:r>
      <w:r w:rsidR="000936E0">
        <w:t>ments elsewhere</w:t>
      </w:r>
      <w:r>
        <w:t xml:space="preserve">. For example, facility staff </w:t>
      </w:r>
      <w:r w:rsidR="00B40567">
        <w:t xml:space="preserve">said </w:t>
      </w:r>
      <w:r>
        <w:t xml:space="preserve">that a new purpose-built kitchen for cooking classes at MITA was almost complete, and that plans for building a </w:t>
      </w:r>
      <w:r w:rsidR="008D280C">
        <w:t>‘</w:t>
      </w:r>
      <w:r>
        <w:t>multipurpose</w:t>
      </w:r>
      <w:r w:rsidR="008D280C">
        <w:t>’</w:t>
      </w:r>
      <w:r>
        <w:t xml:space="preserve"> room at AITA</w:t>
      </w:r>
      <w:r w:rsidR="008D280C">
        <w:t xml:space="preserve"> </w:t>
      </w:r>
      <w:r>
        <w:t>had been approved</w:t>
      </w:r>
      <w:r w:rsidR="0019094F">
        <w:t xml:space="preserve">. </w:t>
      </w:r>
    </w:p>
    <w:p w:rsidR="009B1DC1" w:rsidP="00885D23" w:rsidRDefault="00D20B2B" w14:paraId="25DDD9FA" w14:textId="4E5C9AF0">
      <w:pPr>
        <w:spacing w:before="0" w:after="0"/>
      </w:pPr>
      <w:r>
        <w:br w:type="page"/>
      </w:r>
    </w:p>
    <w:p w:rsidR="00CD3FED" w:rsidP="009B1DC1" w:rsidRDefault="00915C7E" w14:paraId="1698BA92" w14:textId="1F35FF42">
      <w:r w:rsidR="4CE5F6DD">
        <w:drawing>
          <wp:inline wp14:editId="79471877" wp14:anchorId="758E55CC">
            <wp:extent cx="5759449" cy="3455670"/>
            <wp:effectExtent l="0" t="0" r="0" b="0"/>
            <wp:docPr id="45" name="Picture 45" descr="A large purpose-built kitchen with multiple cooking stations with benches,  stoves and other cooking equipment.&#10;&#10;" title=""/>
            <wp:cNvGraphicFramePr>
              <a:graphicFrameLocks noChangeAspect="1"/>
            </wp:cNvGraphicFramePr>
            <a:graphic>
              <a:graphicData uri="http://schemas.openxmlformats.org/drawingml/2006/picture">
                <pic:pic>
                  <pic:nvPicPr>
                    <pic:cNvPr id="0" name="Picture 45"/>
                    <pic:cNvPicPr/>
                  </pic:nvPicPr>
                  <pic:blipFill>
                    <a:blip r:embed="Ra7093327a61e478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5C6785" w:rsidR="00CD3FED" w:rsidP="009B1DC1" w:rsidRDefault="00915C7E" w14:paraId="5EDE7C5F" w14:textId="6C6878A6">
      <w:pPr>
        <w:rPr>
          <w:b/>
          <w:i/>
        </w:rPr>
      </w:pPr>
      <w:r w:rsidRPr="005C6785">
        <w:rPr>
          <w:b/>
          <w:i/>
        </w:rPr>
        <w:t xml:space="preserve">Purpose-built </w:t>
      </w:r>
      <w:r w:rsidRPr="005C6785" w:rsidR="0017368B">
        <w:rPr>
          <w:b/>
          <w:i/>
        </w:rPr>
        <w:t>kitchen, YHIDC</w:t>
      </w:r>
    </w:p>
    <w:p w:rsidR="009B1DC1" w:rsidP="009B1DC1" w:rsidRDefault="003F3D44" w14:paraId="0CB21458" w14:textId="580706E8">
      <w:r>
        <w:t xml:space="preserve">There </w:t>
      </w:r>
      <w:r w:rsidR="00385B71">
        <w:t>were</w:t>
      </w:r>
      <w:r w:rsidR="009B1DC1">
        <w:t xml:space="preserve"> a range of views about the activities program at each facility. Some people provided positive feedback in relation to programs and activities in general, and others identified activities that they personally enjoyed. The Commission heard </w:t>
      </w:r>
      <w:r w:rsidR="60A44B6C">
        <w:t>much</w:t>
      </w:r>
      <w:r w:rsidR="009B1DC1">
        <w:t xml:space="preserve"> positive feedback in relation to opportunities to undertake cooking classes or to prepare </w:t>
      </w:r>
      <w:r>
        <w:t xml:space="preserve">one’s </w:t>
      </w:r>
      <w:r w:rsidR="009B1DC1">
        <w:t xml:space="preserve">own meals. </w:t>
      </w:r>
      <w:r>
        <w:t>C</w:t>
      </w:r>
      <w:r w:rsidR="009B1DC1">
        <w:t>ooking classes were offered at YHIDC, AITA and PIDC and the accommodation units at AITA and BRP include</w:t>
      </w:r>
      <w:r w:rsidR="006A47A5">
        <w:t>d</w:t>
      </w:r>
      <w:r w:rsidR="009B1DC1">
        <w:t xml:space="preserve"> self-contained kitchens </w:t>
      </w:r>
      <w:r w:rsidR="000519C6">
        <w:t xml:space="preserve">where </w:t>
      </w:r>
      <w:r w:rsidR="009B1DC1">
        <w:t>people could cook their own meals.</w:t>
      </w:r>
    </w:p>
    <w:p w:rsidR="009B1DC1" w:rsidP="009B1DC1" w:rsidRDefault="00034B1A" w14:paraId="26C332D6" w14:textId="7B0D626A">
      <w:r>
        <w:t>Most p</w:t>
      </w:r>
      <w:r w:rsidR="009B1DC1">
        <w:t xml:space="preserve">eople </w:t>
      </w:r>
      <w:r>
        <w:t xml:space="preserve">interviewed </w:t>
      </w:r>
      <w:r w:rsidR="009B1DC1">
        <w:t xml:space="preserve">reported general satisfaction in relation to access to religious services and the availability of spaces for prayer. However, </w:t>
      </w:r>
      <w:r w:rsidR="000D1E8D">
        <w:t xml:space="preserve">some </w:t>
      </w:r>
      <w:r w:rsidR="009B1DC1">
        <w:t xml:space="preserve">people said that they would like to be able to attend places of worship in the community as part of their religious practice (see </w:t>
      </w:r>
      <w:r>
        <w:t>S</w:t>
      </w:r>
      <w:r w:rsidR="009B1DC1">
        <w:t>ection 3.</w:t>
      </w:r>
      <w:r w:rsidR="007017D0">
        <w:t>6</w:t>
      </w:r>
      <w:r w:rsidR="009B1DC1">
        <w:t>).</w:t>
      </w:r>
    </w:p>
    <w:p w:rsidR="009B1DC1" w:rsidP="009B1DC1" w:rsidRDefault="009B1DC1" w14:paraId="2981FE6E" w14:textId="46ABAD6B">
      <w:pPr>
        <w:keepLines/>
      </w:pPr>
      <w:r>
        <w:t>A s</w:t>
      </w:r>
      <w:r w:rsidR="000D1E8D">
        <w:t xml:space="preserve">ignificant </w:t>
      </w:r>
      <w:r>
        <w:t xml:space="preserve">number of </w:t>
      </w:r>
      <w:r w:rsidRPr="00D11537">
        <w:t xml:space="preserve">people </w:t>
      </w:r>
      <w:r>
        <w:t xml:space="preserve">at each facility said that </w:t>
      </w:r>
      <w:r w:rsidRPr="00D11537">
        <w:t>they did not find activities interesting or meaningful</w:t>
      </w:r>
      <w:r>
        <w:t xml:space="preserve">. Some people said that the activities were of a poor quality or that they were not age appropriate. For example, one person </w:t>
      </w:r>
      <w:r w:rsidR="007F4B34">
        <w:t xml:space="preserve">at VIDC </w:t>
      </w:r>
      <w:r>
        <w:t>told the Commission:</w:t>
      </w:r>
    </w:p>
    <w:p w:rsidRPr="008015A3" w:rsidR="009B1DC1" w:rsidP="009B1DC1" w:rsidRDefault="009B1DC1" w14:paraId="7B0A8EC2" w14:textId="77777777">
      <w:pPr>
        <w:keepLines/>
        <w:ind w:left="720"/>
        <w:rPr>
          <w:sz w:val="22"/>
          <w:szCs w:val="22"/>
        </w:rPr>
      </w:pPr>
      <w:r w:rsidRPr="008015A3">
        <w:rPr>
          <w:sz w:val="22"/>
          <w:szCs w:val="22"/>
        </w:rPr>
        <w:t>I would like to be able to fix things and do activities that involve building. There is an activity here where you can make things with match sticks and glue, but it is for kids.</w:t>
      </w:r>
    </w:p>
    <w:p w:rsidR="000D2F3A" w:rsidP="009B1DC1" w:rsidRDefault="009B1DC1" w14:paraId="6067B52E" w14:textId="792FD865">
      <w:pPr>
        <w:keepLines/>
      </w:pPr>
      <w:r>
        <w:t xml:space="preserve">Some people reported that they only attended activities to receive ‘points’ to purchase personal items, such as phone credit, cigarettes or snacks. </w:t>
      </w:r>
      <w:r w:rsidR="00E95D62">
        <w:t xml:space="preserve">People in detention </w:t>
      </w:r>
      <w:r w:rsidR="008178C3">
        <w:t xml:space="preserve">can earn additional points through participation in activities. </w:t>
      </w:r>
      <w:r>
        <w:t>A number of people said that they did not attend activities.</w:t>
      </w:r>
      <w:r w:rsidRPr="00FC36EE">
        <w:t xml:space="preserve"> </w:t>
      </w:r>
    </w:p>
    <w:p w:rsidR="009A5FDF" w:rsidP="009B1DC1" w:rsidRDefault="00F12CDA" w14:paraId="6FD3E978" w14:textId="570F8886">
      <w:pPr>
        <w:keepLines/>
      </w:pPr>
      <w:r w:rsidR="4E21F09A">
        <w:drawing>
          <wp:inline wp14:editId="23462A2A" wp14:anchorId="09F556E6">
            <wp:extent cx="5759449" cy="3455670"/>
            <wp:effectExtent l="0" t="0" r="0" b="0"/>
            <wp:docPr id="47" name="Picture 47" descr="A room with two large desks and chairs with a whiteboard on the wall and a drum kit in the corner. There is some artwork on the wall and a cupboard with various boxes in the corner. " title=""/>
            <wp:cNvGraphicFramePr>
              <a:graphicFrameLocks noChangeAspect="1"/>
            </wp:cNvGraphicFramePr>
            <a:graphic>
              <a:graphicData uri="http://schemas.openxmlformats.org/drawingml/2006/picture">
                <pic:pic>
                  <pic:nvPicPr>
                    <pic:cNvPr id="0" name="Picture 47"/>
                    <pic:cNvPicPr/>
                  </pic:nvPicPr>
                  <pic:blipFill>
                    <a:blip r:embed="Rdd2c0e772eb749fa">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0D2A18" w:rsidR="00F12CDA" w:rsidP="009B1DC1" w:rsidRDefault="00F12CDA" w14:paraId="6791B1EE" w14:textId="5ADFACB6">
      <w:pPr>
        <w:keepLines/>
        <w:rPr>
          <w:b/>
          <w:i/>
        </w:rPr>
      </w:pPr>
      <w:r w:rsidRPr="000D2A18">
        <w:rPr>
          <w:b/>
          <w:i/>
        </w:rPr>
        <w:t>Activities room, Blaxland compound, VIDC</w:t>
      </w:r>
    </w:p>
    <w:p w:rsidR="009B1DC1" w:rsidP="009B1DC1" w:rsidRDefault="009B1DC1" w14:paraId="114640DC" w14:textId="0F99D8C2">
      <w:pPr>
        <w:keepLines/>
      </w:pPr>
      <w:r>
        <w:t xml:space="preserve">Some people expressed frustration that they did not learn new skills, and many said they would like to undertake study or vocational training. </w:t>
      </w:r>
      <w:r w:rsidRPr="00D11537">
        <w:t>Some contrasted the activities available in detention with those available in prison, noting the lack of opportunities for education and employment</w:t>
      </w:r>
      <w:r w:rsidR="00881DD1">
        <w:t xml:space="preserve"> in immigration detention</w:t>
      </w:r>
      <w:r w:rsidRPr="00D11537">
        <w:t>.</w:t>
      </w:r>
      <w:r>
        <w:t xml:space="preserve"> One person who was previously in prison said:</w:t>
      </w:r>
    </w:p>
    <w:p w:rsidRPr="00A36565" w:rsidR="009B1DC1" w:rsidP="009B1DC1" w:rsidRDefault="009B1DC1" w14:paraId="4F32EB52" w14:textId="122BE246">
      <w:pPr>
        <w:keepLines/>
        <w:ind w:left="720"/>
        <w:rPr>
          <w:sz w:val="22"/>
          <w:szCs w:val="22"/>
        </w:rPr>
      </w:pPr>
      <w:r w:rsidRPr="00A36565">
        <w:rPr>
          <w:sz w:val="22"/>
          <w:szCs w:val="22"/>
        </w:rPr>
        <w:t xml:space="preserve">Life was easier in prison as I was working and earned $70 per week and I was studying. I did </w:t>
      </w:r>
      <w:r w:rsidRPr="00A36565" w:rsidR="00881DD1">
        <w:rPr>
          <w:sz w:val="22"/>
          <w:szCs w:val="22"/>
        </w:rPr>
        <w:t xml:space="preserve">a </w:t>
      </w:r>
      <w:r w:rsidRPr="00A36565">
        <w:rPr>
          <w:sz w:val="22"/>
          <w:szCs w:val="22"/>
        </w:rPr>
        <w:t>course on rural operations</w:t>
      </w:r>
      <w:r w:rsidRPr="00A36565" w:rsidR="00881DD1">
        <w:rPr>
          <w:sz w:val="22"/>
          <w:szCs w:val="22"/>
        </w:rPr>
        <w:t>, and another on</w:t>
      </w:r>
      <w:r w:rsidRPr="00A36565">
        <w:rPr>
          <w:sz w:val="22"/>
          <w:szCs w:val="22"/>
        </w:rPr>
        <w:t xml:space="preserve"> business.</w:t>
      </w:r>
    </w:p>
    <w:p w:rsidR="009B1DC1" w:rsidP="009B1DC1" w:rsidRDefault="009B1DC1" w14:paraId="73D93463" w14:textId="0F696DDE">
      <w:pPr>
        <w:keepLines/>
      </w:pPr>
      <w:r>
        <w:t xml:space="preserve">The Commission is aware that </w:t>
      </w:r>
      <w:r w:rsidR="008777A8">
        <w:t>a few</w:t>
      </w:r>
      <w:r w:rsidR="00A36565">
        <w:t xml:space="preserve"> </w:t>
      </w:r>
      <w:r>
        <w:t>facilities provide</w:t>
      </w:r>
      <w:r w:rsidR="008777A8">
        <w:t xml:space="preserve"> some</w:t>
      </w:r>
      <w:r>
        <w:t xml:space="preserve"> information</w:t>
      </w:r>
      <w:r w:rsidR="00975EA8">
        <w:t xml:space="preserve"> about </w:t>
      </w:r>
      <w:r w:rsidR="00A46B3E">
        <w:t xml:space="preserve">how </w:t>
      </w:r>
      <w:r w:rsidR="009831D7">
        <w:t>online study</w:t>
      </w:r>
      <w:r w:rsidR="00EC6E5E">
        <w:t xml:space="preserve"> options can be accessed, however </w:t>
      </w:r>
      <w:r w:rsidR="003F546C">
        <w:t>facility staff</w:t>
      </w:r>
      <w:r w:rsidR="00EC6E5E">
        <w:t xml:space="preserve"> do not </w:t>
      </w:r>
      <w:r w:rsidR="0079509D">
        <w:t xml:space="preserve">facilitate or support people </w:t>
      </w:r>
      <w:r w:rsidR="003F546C">
        <w:t xml:space="preserve">to </w:t>
      </w:r>
      <w:r w:rsidR="0079509D">
        <w:t>undertake any online study</w:t>
      </w:r>
      <w:r>
        <w:t xml:space="preserve">. While a few people said they had successfully completed online courses, many said they could not afford the fees or found it very difficult to undertake self-study and learn in an online environment. </w:t>
      </w:r>
    </w:p>
    <w:p w:rsidR="00D2498E" w:rsidP="009B1DC1" w:rsidRDefault="009B1DC1" w14:paraId="44BADA7F" w14:textId="4A054B90">
      <w:pPr>
        <w:keepLines/>
      </w:pPr>
      <w:r w:rsidRPr="00D11537">
        <w:t>Some expressed the view that the programs and activities available in detention were insufficient, particularly on weekends</w:t>
      </w:r>
      <w:r w:rsidR="00F64696">
        <w:t>,</w:t>
      </w:r>
      <w:r>
        <w:t xml:space="preserve"> or that facilities available for activities were inadequate. This was a prominent issue for people at</w:t>
      </w:r>
      <w:r w:rsidR="002B4DC6">
        <w:t xml:space="preserve"> the</w:t>
      </w:r>
      <w:r>
        <w:t xml:space="preserve"> </w:t>
      </w:r>
      <w:r w:rsidR="002B4DC6">
        <w:t>h</w:t>
      </w:r>
      <w:r>
        <w:t xml:space="preserve">otel APODs in Melbourne and Brisbane due to inadequate facilities and access to outdoor space (see </w:t>
      </w:r>
      <w:r w:rsidR="002B4DC6">
        <w:t>S</w:t>
      </w:r>
      <w:r>
        <w:t>ection</w:t>
      </w:r>
      <w:r w:rsidR="00AC2AC8">
        <w:t xml:space="preserve"> 3.</w:t>
      </w:r>
      <w:r w:rsidR="00151D1A">
        <w:t>7</w:t>
      </w:r>
      <w:r>
        <w:t>).</w:t>
      </w:r>
    </w:p>
    <w:p w:rsidR="00412BE7" w:rsidP="009B1DC1" w:rsidRDefault="009B1DC1" w14:paraId="2AEA87A2" w14:textId="7F99A779">
      <w:pPr>
        <w:keepLines/>
      </w:pPr>
      <w:r w:rsidRPr="00E720D5">
        <w:t>The Commission is concerned that the limitations of current</w:t>
      </w:r>
      <w:r w:rsidR="00412BE7">
        <w:t xml:space="preserve"> recreational</w:t>
      </w:r>
      <w:r w:rsidRPr="00E720D5">
        <w:t xml:space="preserve"> </w:t>
      </w:r>
      <w:r>
        <w:t xml:space="preserve">programs and </w:t>
      </w:r>
      <w:r w:rsidRPr="00E720D5">
        <w:t xml:space="preserve">activities </w:t>
      </w:r>
      <w:r>
        <w:t xml:space="preserve">in immigration detention </w:t>
      </w:r>
      <w:r w:rsidRPr="00E720D5">
        <w:t>may contribute to</w:t>
      </w:r>
      <w:r w:rsidR="00B71205">
        <w:t xml:space="preserve"> boredom, frustration, lack of engagement as well a</w:t>
      </w:r>
      <w:r w:rsidR="004E7C9F">
        <w:t>s</w:t>
      </w:r>
      <w:r w:rsidR="00B71205">
        <w:t xml:space="preserve"> health problems.</w:t>
      </w:r>
    </w:p>
    <w:p w:rsidR="00151D1A" w:rsidP="009B1DC1" w:rsidRDefault="003F23B4" w14:paraId="6768254C" w14:textId="77777777">
      <w:pPr>
        <w:keepLines/>
        <w:rPr>
          <w:sz w:val="18"/>
          <w:szCs w:val="18"/>
        </w:rPr>
      </w:pPr>
      <w:r w:rsidR="5F396BFC">
        <w:drawing>
          <wp:inline wp14:editId="03AA1467" wp14:anchorId="7BED8558">
            <wp:extent cx="5759449" cy="3456940"/>
            <wp:effectExtent l="0" t="0" r="0" b="0"/>
            <wp:docPr id="48" name="Picture 48" descr="A classroom with tables and desks, a whiteboard and lots of colorful artwork on the walls." title=""/>
            <wp:cNvGraphicFramePr>
              <a:graphicFrameLocks noChangeAspect="1"/>
            </wp:cNvGraphicFramePr>
            <a:graphic>
              <a:graphicData uri="http://schemas.openxmlformats.org/drawingml/2006/picture">
                <pic:pic>
                  <pic:nvPicPr>
                    <pic:cNvPr id="0" name="Picture 48"/>
                    <pic:cNvPicPr/>
                  </pic:nvPicPr>
                  <pic:blipFill>
                    <a:blip r:embed="Rafb13fa936a146f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6940"/>
                    </a:xfrm>
                    <a:prstGeom prst="rect">
                      <a:avLst/>
                    </a:prstGeom>
                  </pic:spPr>
                </pic:pic>
              </a:graphicData>
            </a:graphic>
          </wp:inline>
        </w:drawing>
      </w:r>
    </w:p>
    <w:p w:rsidRPr="000D2A18" w:rsidR="003F23B4" w:rsidP="009B1DC1" w:rsidRDefault="004C6B27" w14:paraId="04033AB5" w14:textId="09218E98">
      <w:pPr>
        <w:keepLines/>
        <w:rPr>
          <w:b/>
          <w:i/>
          <w:sz w:val="32"/>
          <w:szCs w:val="32"/>
        </w:rPr>
      </w:pPr>
      <w:r w:rsidRPr="000D2A18">
        <w:rPr>
          <w:b/>
          <w:i/>
          <w:sz w:val="22"/>
          <w:szCs w:val="22"/>
        </w:rPr>
        <w:t>Classroom, VIDC</w:t>
      </w:r>
    </w:p>
    <w:p w:rsidR="009B1DC1" w:rsidP="009B1DC1" w:rsidRDefault="009B1DC1" w14:paraId="5FFDE4DE" w14:textId="6FE77A20">
      <w:pPr>
        <w:keepLines/>
      </w:pPr>
      <w:r>
        <w:t>Following inspections in 2018, the Commission recommended that Home Affairs review i</w:t>
      </w:r>
      <w:r w:rsidR="00EB5377">
        <w:t>t</w:t>
      </w:r>
      <w:r>
        <w:t>s policy on access to vocational training, with a view to enhancing educational opportunities for people held in immigration detention for prolonged periods.</w:t>
      </w:r>
      <w:r>
        <w:rPr>
          <w:rStyle w:val="EndnoteReference"/>
        </w:rPr>
        <w:endnoteReference w:id="90"/>
      </w:r>
      <w:r>
        <w:t xml:space="preserve"> Home Affairs responded that </w:t>
      </w:r>
      <w:r w:rsidR="002257E5">
        <w:t>it would</w:t>
      </w:r>
      <w:r>
        <w:t xml:space="preserve"> consider how </w:t>
      </w:r>
      <w:r w:rsidR="002257E5">
        <w:t xml:space="preserve">such </w:t>
      </w:r>
      <w:r>
        <w:t xml:space="preserve">educational opportunities </w:t>
      </w:r>
      <w:r w:rsidR="002257E5">
        <w:t xml:space="preserve">could </w:t>
      </w:r>
      <w:r>
        <w:t>be enhanced.</w:t>
      </w:r>
      <w:r>
        <w:rPr>
          <w:rStyle w:val="EndnoteReference"/>
        </w:rPr>
        <w:endnoteReference w:id="91"/>
      </w:r>
    </w:p>
    <w:p w:rsidR="009B1DC1" w:rsidP="009B1DC1" w:rsidRDefault="009B1DC1" w14:paraId="2A41FD81" w14:textId="744D20F4">
      <w:pPr>
        <w:keepLines/>
      </w:pPr>
      <w:r>
        <w:t xml:space="preserve">Restricting access to study and vocational training may be justifiable in situations where people are only held in detention for </w:t>
      </w:r>
      <w:r w:rsidR="004D02D6">
        <w:t xml:space="preserve">very </w:t>
      </w:r>
      <w:r>
        <w:t>short periods. However, when immigration detention becomes prolonged, the</w:t>
      </w:r>
      <w:r w:rsidR="004D02D6">
        <w:t>re is no compelling</w:t>
      </w:r>
      <w:r>
        <w:t xml:space="preserve"> rationale for this </w:t>
      </w:r>
      <w:r w:rsidR="004D02D6">
        <w:t>rule</w:t>
      </w:r>
      <w:r>
        <w:t xml:space="preserve">. As discussed in Section </w:t>
      </w:r>
      <w:r w:rsidR="00977A74">
        <w:t>2.7</w:t>
      </w:r>
      <w:r>
        <w:t>, the length of time people spend in immigration detention has increased.</w:t>
      </w:r>
    </w:p>
    <w:p w:rsidR="009B1DC1" w:rsidP="009B1DC1" w:rsidRDefault="009B1DC1" w14:paraId="40A70412" w14:textId="098F063B">
      <w:pPr>
        <w:keepLines/>
      </w:pPr>
      <w:r>
        <w:t>There were no significant improvements in the programs and activities offered to people in detention between inspections in 2018 and 2019. The Commission considers that access to recognised programs of study and vocational training is essential to ensure people in immigration detention have access to adequate and appropriate adult education.</w:t>
      </w:r>
    </w:p>
    <w:p w:rsidRPr="000960A4" w:rsidR="009B1DC1" w:rsidP="00E31831" w:rsidRDefault="009B1DC1" w14:paraId="625407F2"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AD03CE" w:rsidR="009B1DC1" w:rsidP="009B1DC1" w:rsidRDefault="009B1DC1" w14:paraId="4CC1ADD9" w14:textId="65745B8F">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sidRPr="000960A4">
        <w:rPr>
          <w:i/>
          <w:color w:val="FFFFFF" w:themeColor="background1"/>
        </w:rPr>
        <w:t>The Department of Home Affairs should rev</w:t>
      </w:r>
      <w:r>
        <w:rPr>
          <w:i/>
          <w:color w:val="FFFFFF" w:themeColor="background1"/>
        </w:rPr>
        <w:t>ise</w:t>
      </w:r>
      <w:r w:rsidRPr="000960A4">
        <w:rPr>
          <w:i/>
          <w:color w:val="FFFFFF" w:themeColor="background1"/>
        </w:rPr>
        <w:t xml:space="preserve"> its</w:t>
      </w:r>
      <w:r>
        <w:rPr>
          <w:i/>
          <w:color w:val="FFFFFF" w:themeColor="background1"/>
        </w:rPr>
        <w:t xml:space="preserve"> programs and activities</w:t>
      </w:r>
      <w:r w:rsidRPr="000960A4">
        <w:rPr>
          <w:i/>
          <w:color w:val="FFFFFF" w:themeColor="background1"/>
        </w:rPr>
        <w:t xml:space="preserve"> policy to </w:t>
      </w:r>
      <w:r w:rsidR="00B224BD">
        <w:rPr>
          <w:i/>
          <w:color w:val="FFFFFF" w:themeColor="background1"/>
        </w:rPr>
        <w:t xml:space="preserve">give people in immigration </w:t>
      </w:r>
      <w:r w:rsidR="00085F2D">
        <w:rPr>
          <w:i/>
          <w:color w:val="FFFFFF" w:themeColor="background1"/>
        </w:rPr>
        <w:t xml:space="preserve">detention </w:t>
      </w:r>
      <w:r>
        <w:rPr>
          <w:i/>
          <w:color w:val="FFFFFF" w:themeColor="background1"/>
        </w:rPr>
        <w:t xml:space="preserve">access to recognised programs of study and </w:t>
      </w:r>
      <w:r w:rsidRPr="000960A4">
        <w:rPr>
          <w:i/>
          <w:color w:val="FFFFFF" w:themeColor="background1"/>
        </w:rPr>
        <w:t>vocational training</w:t>
      </w:r>
      <w:r>
        <w:rPr>
          <w:i/>
          <w:color w:val="FFFFFF" w:themeColor="background1"/>
        </w:rPr>
        <w:t>.</w:t>
      </w:r>
      <w:r w:rsidRPr="000960A4">
        <w:rPr>
          <w:i/>
          <w:color w:val="FFFFFF" w:themeColor="background1"/>
        </w:rPr>
        <w:t xml:space="preserve"> </w:t>
      </w:r>
    </w:p>
    <w:p w:rsidR="009B1DC1" w:rsidP="009B1DC1" w:rsidRDefault="009B1DC1" w14:paraId="3D373CFE" w14:textId="77777777">
      <w:pPr>
        <w:pStyle w:val="Heading2"/>
      </w:pPr>
      <w:bookmarkStart w:name="_Toc57818922" w:id="110"/>
      <w:r>
        <w:t>Excursions</w:t>
      </w:r>
      <w:bookmarkEnd w:id="110"/>
      <w:r>
        <w:t xml:space="preserve"> </w:t>
      </w:r>
      <w:bookmarkEnd w:id="108"/>
    </w:p>
    <w:p w:rsidR="00F24979" w:rsidP="009B1DC1" w:rsidRDefault="00476192" w14:paraId="46C99E28" w14:textId="7295C620">
      <w:pPr>
        <w:keepLines/>
      </w:pPr>
      <w:r>
        <w:t xml:space="preserve">In late 2017 access to excursions for people in immigration detention was restricted. </w:t>
      </w:r>
      <w:r w:rsidR="001A0B45">
        <w:t xml:space="preserve">The Commission discussed this policy and its impacts on people in detention in its report following inspections in 2018. </w:t>
      </w:r>
      <w:r w:rsidR="0064203C">
        <w:t xml:space="preserve">These restrictions on excursions remain in place. </w:t>
      </w:r>
    </w:p>
    <w:p w:rsidR="009B1DC1" w:rsidP="009B1DC1" w:rsidRDefault="00FF4D17" w14:paraId="0B2BA9FA" w14:textId="2E9344BC">
      <w:pPr>
        <w:keepLines/>
      </w:pPr>
      <w:r>
        <w:t>During inspections in 2019, f</w:t>
      </w:r>
      <w:r w:rsidR="009B1DC1">
        <w:t>acility staff informed the Commission that closed immigration detention facilities (with the exception of AITA and the BRP) do not offer a regular schedule of excursions due to concerns about people</w:t>
      </w:r>
      <w:r w:rsidRPr="00FA036D" w:rsidR="009B1DC1">
        <w:t>—especially those considered to be ‘high risk’—absconding.</w:t>
      </w:r>
      <w:r w:rsidR="009B1DC1">
        <w:t xml:space="preserve"> </w:t>
      </w:r>
    </w:p>
    <w:p w:rsidR="009B1DC1" w:rsidP="009B1DC1" w:rsidRDefault="002970FB" w14:paraId="25249D29" w14:textId="04E61F86">
      <w:pPr>
        <w:keepLines/>
      </w:pPr>
      <w:r>
        <w:t>With the exception of a f</w:t>
      </w:r>
      <w:r w:rsidR="00882328">
        <w:t>ew</w:t>
      </w:r>
      <w:r>
        <w:t xml:space="preserve"> people at AITA and the BRP, n</w:t>
      </w:r>
      <w:r w:rsidRPr="00175C56" w:rsidR="009B1DC1">
        <w:t>o</w:t>
      </w:r>
      <w:r>
        <w:t xml:space="preserve">body </w:t>
      </w:r>
      <w:r w:rsidRPr="00175C56" w:rsidR="009B1DC1">
        <w:t>the Commission</w:t>
      </w:r>
      <w:r>
        <w:t xml:space="preserve"> interviewed said</w:t>
      </w:r>
      <w:r w:rsidRPr="00175C56" w:rsidR="009B1DC1">
        <w:t xml:space="preserve"> that they had participated in excursions in recent times</w:t>
      </w:r>
      <w:r w:rsidR="009B1DC1">
        <w:t xml:space="preserve">. A number of people </w:t>
      </w:r>
      <w:r w:rsidRPr="00E02D1E" w:rsidR="009B1DC1">
        <w:t xml:space="preserve">reported that they had participated in excursions </w:t>
      </w:r>
      <w:r w:rsidR="009B1DC1">
        <w:t xml:space="preserve">prior to the introduction of restrictions, </w:t>
      </w:r>
      <w:r w:rsidRPr="00E02D1E" w:rsidR="009B1DC1">
        <w:t xml:space="preserve">without incident. </w:t>
      </w:r>
      <w:r w:rsidR="009B1DC1">
        <w:t xml:space="preserve">They recalled participating in excursions such as attending the swimming pool, going for walks at a park or visiting the mosque or temple for prayer. </w:t>
      </w:r>
    </w:p>
    <w:p w:rsidR="009B1DC1" w:rsidP="009B1DC1" w:rsidRDefault="009B1DC1" w14:paraId="08ADF05C" w14:textId="3F26C387">
      <w:pPr>
        <w:keepLines/>
      </w:pPr>
      <w:r>
        <w:t xml:space="preserve">Facility staff at AITA informed the Commission that they offer four excursions each week to </w:t>
      </w:r>
      <w:r w:rsidR="008653A5">
        <w:t>c</w:t>
      </w:r>
      <w:r>
        <w:t>hurch, and that there are no blanket restrictions on who can attend. The Commission only interviewed a small number of people at AITA—one person reported regularly attend</w:t>
      </w:r>
      <w:r w:rsidR="008653A5">
        <w:t>ing</w:t>
      </w:r>
      <w:r>
        <w:t xml:space="preserve"> these excursions, and another reported that they were not permitted to attend. </w:t>
      </w:r>
    </w:p>
    <w:p w:rsidR="009B1DC1" w:rsidP="009B1DC1" w:rsidRDefault="009B1DC1" w14:paraId="13EAB152" w14:textId="56D16FC1">
      <w:pPr>
        <w:keepLines/>
      </w:pPr>
      <w:r>
        <w:t xml:space="preserve">The two mothers with toddlers at BRP reported attending weekly excursions to a public library. One person at the </w:t>
      </w:r>
      <w:r w:rsidR="00D91D8C">
        <w:t>h</w:t>
      </w:r>
      <w:r>
        <w:t xml:space="preserve">otel APOD in Brisbane said that about </w:t>
      </w:r>
      <w:r w:rsidR="00D91D8C">
        <w:t>six</w:t>
      </w:r>
      <w:r>
        <w:t xml:space="preserve"> months ago they were able to participate in excursions to a park and a library, </w:t>
      </w:r>
      <w:r w:rsidR="00E80F52">
        <w:t>but</w:t>
      </w:r>
      <w:r w:rsidR="00D91D8C">
        <w:t xml:space="preserve"> </w:t>
      </w:r>
      <w:r>
        <w:t xml:space="preserve">these excursions no longer </w:t>
      </w:r>
      <w:r w:rsidR="00D91D8C">
        <w:t>occurred</w:t>
      </w:r>
      <w:r>
        <w:t>.</w:t>
      </w:r>
      <w:r w:rsidRPr="0056108A">
        <w:t xml:space="preserve"> </w:t>
      </w:r>
      <w:r>
        <w:t>Nobody else the Commission spoke to at BRP or any of the other APODs reported participatin</w:t>
      </w:r>
      <w:r w:rsidR="00165A43">
        <w:t xml:space="preserve">g </w:t>
      </w:r>
      <w:r>
        <w:t>in excursions.</w:t>
      </w:r>
    </w:p>
    <w:p w:rsidRPr="00265B72" w:rsidR="009B1DC1" w:rsidP="009B1DC1" w:rsidRDefault="009B1DC1" w14:paraId="2DA15D99" w14:textId="3FB820EC">
      <w:pPr>
        <w:keepLines/>
      </w:pPr>
      <w:r w:rsidRPr="00265B72">
        <w:t xml:space="preserve">Excursions can play a key role in promoting the wellbeing of people in immigration detention, particularly those who have been detained for prolonged periods. Excursions can also provide important opportunities for religious observance </w:t>
      </w:r>
      <w:r w:rsidR="00352356">
        <w:t xml:space="preserve">by </w:t>
      </w:r>
      <w:r w:rsidRPr="00265B72">
        <w:t>allowing people to attend places of worship and practi</w:t>
      </w:r>
      <w:r w:rsidR="00352356">
        <w:t>s</w:t>
      </w:r>
      <w:r w:rsidRPr="00265B72">
        <w:t xml:space="preserve">e their religion in community with others. </w:t>
      </w:r>
    </w:p>
    <w:p w:rsidR="009B1DC1" w:rsidP="009B1DC1" w:rsidRDefault="009B1DC1" w14:paraId="22908303" w14:textId="77777777">
      <w:pPr>
        <w:keepLines/>
      </w:pPr>
      <w:r w:rsidRPr="00E02D1E">
        <w:t>The Commission’s human rights standards for immigration detention state that restrictions on excursions should be imposed on an individual basis and only if they are necessary and proportionate for the purpose of managing a particular risk.</w:t>
      </w:r>
      <w:r w:rsidRPr="00E02D1E">
        <w:rPr>
          <w:sz w:val="20"/>
          <w:vertAlign w:val="superscript"/>
        </w:rPr>
        <w:endnoteReference w:id="92"/>
      </w:r>
    </w:p>
    <w:p w:rsidR="009B1DC1" w:rsidP="009B1DC1" w:rsidRDefault="009B1DC1" w14:paraId="1CFEC80F" w14:textId="2013D077">
      <w:pPr>
        <w:keepLines/>
      </w:pPr>
      <w:r>
        <w:t xml:space="preserve">The Commission appreciates that </w:t>
      </w:r>
      <w:r w:rsidRPr="00E02D1E">
        <w:t xml:space="preserve">restrictions on excursions may be reasonable in some circumstances, such as where a person presents a significant risk to the safety of </w:t>
      </w:r>
      <w:r w:rsidRPr="00E02D1E" w:rsidR="00F31A1F">
        <w:t>others or</w:t>
      </w:r>
      <w:r w:rsidRPr="00E02D1E">
        <w:t xml:space="preserve"> is likely to abscond. However, applying a blanket restriction on excursions to all people in immigration detention, </w:t>
      </w:r>
      <w:r w:rsidR="00F8035C">
        <w:t>or in a particular facility,</w:t>
      </w:r>
      <w:r w:rsidRPr="00E02D1E">
        <w:t xml:space="preserve"> without asses</w:t>
      </w:r>
      <w:r w:rsidR="00F8035C">
        <w:t>sing</w:t>
      </w:r>
      <w:r w:rsidRPr="00E02D1E">
        <w:t xml:space="preserve"> the risks </w:t>
      </w:r>
      <w:r w:rsidR="00E2215D">
        <w:t xml:space="preserve">of each </w:t>
      </w:r>
      <w:r w:rsidRPr="00E02D1E">
        <w:t xml:space="preserve">individual, is unlikely to be necessary or proportionate. </w:t>
      </w:r>
    </w:p>
    <w:p w:rsidR="009B1DC1" w:rsidP="009B1DC1" w:rsidRDefault="009B1DC1" w14:paraId="754DA33D" w14:textId="3152ED18">
      <w:pPr>
        <w:keepLines/>
      </w:pPr>
      <w:r>
        <w:t xml:space="preserve">The Commission welcomes efforts by facility staff at AITA and BRP to facilitate excursions for some people. </w:t>
      </w:r>
      <w:r w:rsidR="00E2215D">
        <w:t>W</w:t>
      </w:r>
      <w:r>
        <w:t xml:space="preserve">hile AITA is a small facility, the population includes people with a range of risk profiles, including people designated as ‘high risk’. This demonstrates that while the composition of immigration detention (including at AITA) has changed significantly in recent years, it is possible to </w:t>
      </w:r>
      <w:r w:rsidR="00590075">
        <w:t xml:space="preserve">run a safe and secure </w:t>
      </w:r>
      <w:r>
        <w:t>excursions</w:t>
      </w:r>
      <w:r w:rsidR="00590075">
        <w:t xml:space="preserve"> program</w:t>
      </w:r>
      <w:r>
        <w:t xml:space="preserve">. </w:t>
      </w:r>
    </w:p>
    <w:p w:rsidR="00416042" w:rsidP="009B1DC1" w:rsidRDefault="009B1DC1" w14:paraId="4231374E" w14:textId="27BAD783">
      <w:r>
        <w:t>Following inspections in 2018, the Commission recommended that access to excursions should only be restricted when it is necessary and proportionate in an individual’s circumstances.</w:t>
      </w:r>
      <w:r>
        <w:rPr>
          <w:rStyle w:val="EndnoteReference"/>
        </w:rPr>
        <w:endnoteReference w:id="93"/>
      </w:r>
      <w:r>
        <w:t xml:space="preserve"> The Commission </w:t>
      </w:r>
      <w:r w:rsidR="007936EE">
        <w:t>notes</w:t>
      </w:r>
      <w:r>
        <w:t xml:space="preserve"> Home Affairs’ position that current settings in relation to excursions are appropriate</w:t>
      </w:r>
      <w:r w:rsidR="002E0A03">
        <w:t xml:space="preserve"> to current cohorts in immigration detention</w:t>
      </w:r>
      <w:r w:rsidR="0035635E">
        <w:t>, and that meaningful programs and activities can be delivered</w:t>
      </w:r>
      <w:r w:rsidR="00A832B9">
        <w:t xml:space="preserve"> </w:t>
      </w:r>
      <w:r w:rsidR="0035635E">
        <w:t>without th</w:t>
      </w:r>
      <w:r w:rsidR="00A832B9">
        <w:t>e need to facilitate excursions</w:t>
      </w:r>
      <w:r>
        <w:t>.</w:t>
      </w:r>
      <w:r>
        <w:rPr>
          <w:rStyle w:val="EndnoteReference"/>
        </w:rPr>
        <w:endnoteReference w:id="94"/>
      </w:r>
      <w:r w:rsidRPr="00C76718">
        <w:t xml:space="preserve"> </w:t>
      </w:r>
    </w:p>
    <w:p w:rsidR="00C16675" w:rsidP="009B1DC1" w:rsidRDefault="009B1DC1" w14:paraId="1F1E3237" w14:textId="232E4C48">
      <w:r>
        <w:t xml:space="preserve">Nevertheless, the </w:t>
      </w:r>
      <w:r w:rsidRPr="00C76718">
        <w:t xml:space="preserve">Commission considers that the </w:t>
      </w:r>
      <w:r>
        <w:t xml:space="preserve">blanket </w:t>
      </w:r>
      <w:r w:rsidRPr="00C76718">
        <w:t>restrictions on excursions</w:t>
      </w:r>
      <w:r>
        <w:t xml:space="preserve"> applied to most people</w:t>
      </w:r>
      <w:r w:rsidRPr="00C76718">
        <w:t xml:space="preserve"> </w:t>
      </w:r>
      <w:r>
        <w:t xml:space="preserve">in immigration detention (with the exception of AITA) </w:t>
      </w:r>
      <w:r w:rsidRPr="00C76718">
        <w:t xml:space="preserve">should be reconsidered. </w:t>
      </w:r>
      <w:r w:rsidR="005E30B2">
        <w:t xml:space="preserve">Excursions should be available to people in immigration detention, and only restricted </w:t>
      </w:r>
      <w:r w:rsidR="00184ADA">
        <w:t xml:space="preserve">when necessary and proportionate in an individual’s circumstances. </w:t>
      </w:r>
    </w:p>
    <w:p w:rsidR="009B1DC1" w:rsidP="009B1DC1" w:rsidRDefault="009B1DC1" w14:paraId="437F13E5" w14:textId="759187FF">
      <w:r>
        <w:t>As an initial step</w:t>
      </w:r>
      <w:r w:rsidR="009A3B8B">
        <w:t xml:space="preserve"> towards </w:t>
      </w:r>
      <w:r w:rsidR="00F84008">
        <w:t>increasing access to e</w:t>
      </w:r>
      <w:r w:rsidR="00BE2672">
        <w:t>xcursions in immigration detention</w:t>
      </w:r>
      <w:r>
        <w:t xml:space="preserve">, the Commission suggests that other facilities could pilot an excursion program </w:t>
      </w:r>
      <w:r w:rsidR="00415C82">
        <w:t xml:space="preserve">similar to what is currently </w:t>
      </w:r>
      <w:r>
        <w:t xml:space="preserve">offered at AITA. Such a pilot program would provide </w:t>
      </w:r>
      <w:r w:rsidR="292D3527">
        <w:t xml:space="preserve">the </w:t>
      </w:r>
      <w:r>
        <w:t xml:space="preserve">opportunity for Home Affairs, in consultation with facility staff, to reconsider current policy settings. The Commission considers that any review of such a pilot program should consider the benefits of excursions for people in immigration detention, in addition to relevant security considerations. </w:t>
      </w:r>
    </w:p>
    <w:p w:rsidRPr="00C01BD0" w:rsidR="00BE2672" w:rsidP="00E31831" w:rsidRDefault="00BE2672" w14:paraId="6129B67E"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75439B" w:rsidR="00BE2672" w:rsidP="0075439B" w:rsidRDefault="00C12006" w14:paraId="1A047480" w14:textId="5DB0C9F8">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The Department of Home Affairs should only restrict access to excursions when it is necessary and proportionate in an individual’s circumstances</w:t>
      </w:r>
      <w:r w:rsidR="0008434B">
        <w:rPr>
          <w:i/>
          <w:color w:val="FFFFFF" w:themeColor="background1"/>
        </w:rPr>
        <w:t>.</w:t>
      </w:r>
      <w:r w:rsidR="00451636">
        <w:rPr>
          <w:i/>
          <w:color w:val="FFFFFF" w:themeColor="background1"/>
        </w:rPr>
        <w:t xml:space="preserve"> A</w:t>
      </w:r>
      <w:r w:rsidR="0008434B">
        <w:rPr>
          <w:i/>
          <w:color w:val="FFFFFF" w:themeColor="background1"/>
        </w:rPr>
        <w:t xml:space="preserve">n excursion program </w:t>
      </w:r>
      <w:r w:rsidR="00451636">
        <w:rPr>
          <w:i/>
          <w:color w:val="FFFFFF" w:themeColor="background1"/>
        </w:rPr>
        <w:t xml:space="preserve">should be piloted </w:t>
      </w:r>
      <w:r w:rsidR="0008434B">
        <w:rPr>
          <w:i/>
          <w:color w:val="FFFFFF" w:themeColor="background1"/>
        </w:rPr>
        <w:t>at each immigration detention facility, with a view to reconsidering current restrictions on excursions.</w:t>
      </w:r>
    </w:p>
    <w:p w:rsidR="0093230F" w:rsidP="00F553D1" w:rsidRDefault="00717C5D" w14:paraId="28CE1367" w14:textId="3FD66ACD">
      <w:pPr>
        <w:pStyle w:val="Heading2"/>
      </w:pPr>
      <w:bookmarkStart w:name="_Toc33519232" w:id="111"/>
      <w:bookmarkStart w:name="_Toc57818923" w:id="112"/>
      <w:bookmarkEnd w:id="99"/>
      <w:bookmarkEnd w:id="100"/>
      <w:r>
        <w:t>Hotel APODs</w:t>
      </w:r>
      <w:bookmarkEnd w:id="112"/>
    </w:p>
    <w:p w:rsidR="00791908" w:rsidP="0093230F" w:rsidRDefault="0093230F" w14:paraId="44B178DB" w14:textId="506417F4">
      <w:r>
        <w:t>The Commission inspected two hotels in Melbourne and Brisbane that had been designated as alternative places of detention (APODs)</w:t>
      </w:r>
      <w:r w:rsidR="00AE6F62">
        <w:t xml:space="preserve"> (see Section 2</w:t>
      </w:r>
      <w:r w:rsidR="00E17F57">
        <w:t xml:space="preserve">.7 </w:t>
      </w:r>
      <w:r w:rsidR="00AE6F62">
        <w:t>(h))</w:t>
      </w:r>
      <w:r w:rsidR="00C55CD5">
        <w:t>.</w:t>
      </w:r>
      <w:r w:rsidR="004E7246">
        <w:t xml:space="preserve"> </w:t>
      </w:r>
    </w:p>
    <w:p w:rsidR="00FF352C" w:rsidP="0093230F" w:rsidRDefault="004E7246" w14:paraId="64DEC69C" w14:textId="7D7A2C5D">
      <w:r>
        <w:t xml:space="preserve">As </w:t>
      </w:r>
      <w:r w:rsidR="001778F0">
        <w:t>noted above</w:t>
      </w:r>
      <w:r w:rsidR="004D15CC">
        <w:t>, APODs can be designated in locations such as hospitals, mental health facilities, age</w:t>
      </w:r>
      <w:r w:rsidR="001778F0">
        <w:t>d</w:t>
      </w:r>
      <w:r w:rsidR="004D15CC">
        <w:t xml:space="preserve"> care facilities and hotels</w:t>
      </w:r>
      <w:r w:rsidR="00791908">
        <w:t>. APODs are generally used to meet the needs of a small number of in</w:t>
      </w:r>
      <w:r w:rsidR="00503985">
        <w:t xml:space="preserve">dividuals for the shortest period necessary. </w:t>
      </w:r>
      <w:r w:rsidR="00E8060F">
        <w:t>For example, a hospital may be designated as an APOD for the duration of a person’s medical treatment after which they would be returned to an immigration detention facility.</w:t>
      </w:r>
    </w:p>
    <w:p w:rsidR="00CC650A" w:rsidP="0093230F" w:rsidRDefault="007C4833" w14:paraId="59FE7EB8" w14:textId="25297637">
      <w:r w:rsidR="12D4883B">
        <w:drawing>
          <wp:inline wp14:editId="24AAC547" wp14:anchorId="42A8D886">
            <wp:extent cx="5759449" cy="5759449"/>
            <wp:effectExtent l="0" t="0" r="0" b="0"/>
            <wp:docPr id="50" name="Picture 50" descr="Grey exterior of a multi-story building. There is a small balcony and some windows on each level." title=""/>
            <wp:cNvGraphicFramePr>
              <a:graphicFrameLocks noChangeAspect="1"/>
            </wp:cNvGraphicFramePr>
            <a:graphic>
              <a:graphicData uri="http://schemas.openxmlformats.org/drawingml/2006/picture">
                <pic:pic>
                  <pic:nvPicPr>
                    <pic:cNvPr id="0" name="Picture 50"/>
                    <pic:cNvPicPr/>
                  </pic:nvPicPr>
                  <pic:blipFill>
                    <a:blip r:embed="R6e52624d155641d2">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1C2BD1" w:rsidR="00CE79DA" w:rsidP="0093230F" w:rsidRDefault="00CE79DA" w14:paraId="60E3351D" w14:textId="767C095C">
      <w:pPr>
        <w:rPr>
          <w:b/>
          <w:i/>
        </w:rPr>
      </w:pPr>
      <w:r w:rsidRPr="001C2BD1">
        <w:rPr>
          <w:b/>
          <w:i/>
        </w:rPr>
        <w:t>Lockerbie building, Brisbane hotel APOD</w:t>
      </w:r>
    </w:p>
    <w:p w:rsidR="007F3BCA" w:rsidP="0093230F" w:rsidRDefault="0093230F" w14:paraId="7BDCF16C" w14:textId="3F3713AE">
      <w:r>
        <w:t xml:space="preserve">The hotel APODs in Brisbane and Melbourne were established in response to the transfer of significant numbers </w:t>
      </w:r>
      <w:r w:rsidR="0017014C">
        <w:t xml:space="preserve">of </w:t>
      </w:r>
      <w:r>
        <w:t>refugees and asylum seekers from</w:t>
      </w:r>
      <w:r w:rsidR="006504A0">
        <w:t xml:space="preserve"> Nauru and PNG</w:t>
      </w:r>
      <w:r w:rsidR="00AC0D09">
        <w:t xml:space="preserve"> for medical treatment and/or assessment (see Section 2.</w:t>
      </w:r>
      <w:r w:rsidR="00CE58BB">
        <w:t>6</w:t>
      </w:r>
      <w:r w:rsidR="00AC0D09">
        <w:t>)</w:t>
      </w:r>
      <w:r w:rsidR="00526B37">
        <w:t xml:space="preserve">, who could not all be accommodated </w:t>
      </w:r>
      <w:r w:rsidR="0064313E">
        <w:t>at MITA or BITA due to limited capacity.</w:t>
      </w:r>
      <w:r w:rsidR="00B72ED7">
        <w:t xml:space="preserve"> </w:t>
      </w:r>
      <w:r w:rsidR="0014335E">
        <w:t xml:space="preserve">Facility staff at </w:t>
      </w:r>
      <w:r w:rsidR="003B1483">
        <w:t xml:space="preserve">BITA advised the Commission that the hotel APOD in Brisbane is </w:t>
      </w:r>
      <w:r w:rsidR="007F3BCA">
        <w:t>an expansion of BITA and is treated as a</w:t>
      </w:r>
      <w:r w:rsidR="00E70C46">
        <w:t xml:space="preserve">nother site of the </w:t>
      </w:r>
      <w:r w:rsidR="005D7345">
        <w:t xml:space="preserve">facility with the application of the same policies and procedures. </w:t>
      </w:r>
    </w:p>
    <w:p w:rsidR="000244AD" w:rsidP="0093230F" w:rsidRDefault="003A6E47" w14:paraId="128276C3" w14:textId="570BB12E">
      <w:r w:rsidR="2770B226">
        <w:drawing>
          <wp:inline wp14:editId="04937C98" wp14:anchorId="76991463">
            <wp:extent cx="5715000" cy="5715000"/>
            <wp:effectExtent l="0" t="0" r="0" b="0"/>
            <wp:docPr id="51" name="Picture 51" descr="An indoor hotel corridor with doors to bedrooms on either side. There is one chair at the end of the hallway. " title=""/>
            <wp:cNvGraphicFramePr>
              <a:graphicFrameLocks noChangeAspect="1"/>
            </wp:cNvGraphicFramePr>
            <a:graphic>
              <a:graphicData uri="http://schemas.openxmlformats.org/drawingml/2006/picture">
                <pic:pic>
                  <pic:nvPicPr>
                    <pic:cNvPr id="0" name="Picture 51"/>
                    <pic:cNvPicPr/>
                  </pic:nvPicPr>
                  <pic:blipFill>
                    <a:blip r:embed="R205acdf2283a47a0">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15000" cy="5715000"/>
                    </a:xfrm>
                    <a:prstGeom prst="rect">
                      <a:avLst/>
                    </a:prstGeom>
                  </pic:spPr>
                </pic:pic>
              </a:graphicData>
            </a:graphic>
          </wp:inline>
        </w:drawing>
      </w:r>
    </w:p>
    <w:p w:rsidRPr="00040D34" w:rsidR="003A6E47" w:rsidP="0093230F" w:rsidRDefault="003A6E47" w14:paraId="31F94B3E" w14:textId="50A658B2">
      <w:pPr>
        <w:rPr>
          <w:b/>
          <w:i/>
        </w:rPr>
      </w:pPr>
      <w:r w:rsidRPr="00040D34">
        <w:rPr>
          <w:b/>
          <w:i/>
        </w:rPr>
        <w:t>Corridor</w:t>
      </w:r>
      <w:r w:rsidRPr="00040D34" w:rsidR="00155533">
        <w:rPr>
          <w:b/>
          <w:i/>
        </w:rPr>
        <w:t>, Melbourne hotel APOD</w:t>
      </w:r>
    </w:p>
    <w:p w:rsidR="000244AD" w:rsidP="0093230F" w:rsidRDefault="0093230F" w14:paraId="49E5CA72" w14:textId="32095DE7">
      <w:r>
        <w:t xml:space="preserve">The structure and layout of the hotel APODs in Melbourne and Brisbane are different. At the time of the Commission’s 2019 inspections, the APOD in Melbourne was much smaller, and set up primarily across one floor of a hotel.  The APOD in Brisbane included one hotel tower with </w:t>
      </w:r>
      <w:r w:rsidR="0D5B4955">
        <w:t>four</w:t>
      </w:r>
      <w:r>
        <w:t xml:space="preserve"> levels (the Lockerbie building) and a few levels of another tower (the Walmsley building).</w:t>
      </w:r>
    </w:p>
    <w:p w:rsidRPr="00B92224" w:rsidR="0093230F" w:rsidP="0093230F" w:rsidRDefault="0093230F" w14:paraId="2AE8E369" w14:textId="45F73C23">
      <w:pPr>
        <w:pStyle w:val="Heading3"/>
      </w:pPr>
      <w:bookmarkStart w:name="_Toc40718037" w:id="113"/>
      <w:bookmarkStart w:name="_Toc57818924" w:id="114"/>
      <w:r w:rsidRPr="00B92224">
        <w:t>Accommodation</w:t>
      </w:r>
      <w:bookmarkEnd w:id="113"/>
      <w:bookmarkEnd w:id="114"/>
    </w:p>
    <w:p w:rsidR="0093230F" w:rsidP="0093230F" w:rsidRDefault="0093230F" w14:paraId="4368EE0A" w14:textId="091E390D">
      <w:r>
        <w:t xml:space="preserve">At the Melbourne APOD, people were accommodated in two and </w:t>
      </w:r>
      <w:r w:rsidR="007B3502">
        <w:t>three-person</w:t>
      </w:r>
      <w:r>
        <w:t xml:space="preserve"> </w:t>
      </w:r>
      <w:r w:rsidR="00060E4A">
        <w:t xml:space="preserve">hotel </w:t>
      </w:r>
      <w:r>
        <w:t>rooms. Each room contained a shared bathroom with a toilet and shower and a small kitchenette.</w:t>
      </w:r>
      <w:r w:rsidR="004A1B7E">
        <w:t xml:space="preserve"> Any windows in the room or bathroom were locked and could not be opened.</w:t>
      </w:r>
    </w:p>
    <w:p w:rsidR="008F5971" w:rsidP="0093230F" w:rsidRDefault="005B509D" w14:paraId="677F6C34" w14:textId="55988749">
      <w:r w:rsidR="67BCC5D7">
        <w:drawing>
          <wp:inline wp14:editId="6BF2AEEB" wp14:anchorId="578AE744">
            <wp:extent cx="5759449" cy="5759449"/>
            <wp:effectExtent l="0" t="0" r="0" b="0"/>
            <wp:docPr id="52" name="Picture 52" descr="A small bedroom with three small beds, a lamp and a television fixed to the wall near the ceiling. " title=""/>
            <wp:cNvGraphicFramePr>
              <a:graphicFrameLocks noChangeAspect="1"/>
            </wp:cNvGraphicFramePr>
            <a:graphic>
              <a:graphicData uri="http://schemas.openxmlformats.org/drawingml/2006/picture">
                <pic:pic>
                  <pic:nvPicPr>
                    <pic:cNvPr id="0" name="Picture 52"/>
                    <pic:cNvPicPr/>
                  </pic:nvPicPr>
                  <pic:blipFill>
                    <a:blip r:embed="R02bb9b6dba034d2f">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374088" w:rsidR="00155533" w:rsidP="0093230F" w:rsidRDefault="005B509D" w14:paraId="20B663BE" w14:textId="13E11243">
      <w:pPr>
        <w:rPr>
          <w:b/>
          <w:i/>
        </w:rPr>
      </w:pPr>
      <w:r w:rsidRPr="00374088">
        <w:rPr>
          <w:b/>
          <w:i/>
        </w:rPr>
        <w:t>Three-person room, Melbourne hotel APOD</w:t>
      </w:r>
    </w:p>
    <w:p w:rsidR="0093230F" w:rsidP="0093230F" w:rsidRDefault="0093230F" w14:paraId="2B80C6A2" w14:textId="1B4938D8">
      <w:r>
        <w:t>The</w:t>
      </w:r>
      <w:r w:rsidR="00060E4A">
        <w:t xml:space="preserve"> accommodation </w:t>
      </w:r>
      <w:r>
        <w:t>at the Brisbane APOD w</w:t>
      </w:r>
      <w:r w:rsidR="006D6200">
        <w:t>as</w:t>
      </w:r>
      <w:r>
        <w:t xml:space="preserve"> more spacious. There were </w:t>
      </w:r>
      <w:r w:rsidR="00A810CE">
        <w:t>single rooms and two</w:t>
      </w:r>
      <w:r w:rsidR="53F2D142">
        <w:t>-</w:t>
      </w:r>
      <w:r w:rsidR="00A810CE">
        <w:t xml:space="preserve">person </w:t>
      </w:r>
      <w:r w:rsidR="00E018D3">
        <w:t>unit</w:t>
      </w:r>
      <w:r w:rsidR="00A810CE">
        <w:t>s</w:t>
      </w:r>
      <w:r>
        <w:t>, each with a shared bathroom with a toilet and shower and a kitchenette. The two</w:t>
      </w:r>
      <w:r w:rsidR="00BF6028">
        <w:t>-</w:t>
      </w:r>
      <w:r>
        <w:t xml:space="preserve">person </w:t>
      </w:r>
      <w:r w:rsidR="00F60AC1">
        <w:t xml:space="preserve">apartments </w:t>
      </w:r>
      <w:r>
        <w:t>also contained a lounge area with a TV. Most rooms also contained balconies; however, these were locked and not accessible.</w:t>
      </w:r>
      <w:r w:rsidR="004A1B7E">
        <w:t xml:space="preserve"> Like the Melbourne APOD, any windows</w:t>
      </w:r>
      <w:r w:rsidR="00860BAD">
        <w:t xml:space="preserve"> in the room or bathroom were also locked and could not be opened. </w:t>
      </w:r>
    </w:p>
    <w:p w:rsidR="0093230F" w:rsidP="0093230F" w:rsidRDefault="0093230F" w14:paraId="0650F5E5" w14:textId="0AE187FF">
      <w:r>
        <w:t xml:space="preserve">Most people </w:t>
      </w:r>
      <w:r w:rsidR="002D6790">
        <w:t xml:space="preserve">that </w:t>
      </w:r>
      <w:r>
        <w:t>the Commission interviewed reported that they were satisfied with the accommodation areas at both hotel APODs.</w:t>
      </w:r>
    </w:p>
    <w:p w:rsidR="00316B72" w:rsidP="00316B72" w:rsidRDefault="009C39C2" w14:paraId="1117C417" w14:textId="77777777">
      <w:pPr>
        <w:rPr>
          <w:b/>
          <w:bCs/>
          <w:i/>
          <w:iCs/>
        </w:rPr>
      </w:pPr>
      <w:r w:rsidR="193BDDB3">
        <w:drawing>
          <wp:inline wp14:editId="39A19030" wp14:anchorId="74DB73A9">
            <wp:extent cx="5759449" cy="3455670"/>
            <wp:effectExtent l="0" t="0" r="0" b="0"/>
            <wp:docPr id="53" name="Picture 53" descr="A room with two single beds, with two small bedside cabinets in between them. " title=""/>
            <wp:cNvGraphicFramePr>
              <a:graphicFrameLocks noChangeAspect="1"/>
            </wp:cNvGraphicFramePr>
            <a:graphic>
              <a:graphicData uri="http://schemas.openxmlformats.org/drawingml/2006/picture">
                <pic:pic>
                  <pic:nvPicPr>
                    <pic:cNvPr id="0" name="Picture 53"/>
                    <pic:cNvPicPr/>
                  </pic:nvPicPr>
                  <pic:blipFill>
                    <a:blip r:embed="Rc12c4eee997c4379">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bookmarkStart w:name="_Toc43749255" w:id="115"/>
      <w:bookmarkStart w:name="_Toc43833793" w:id="116"/>
      <w:bookmarkStart w:name="_Toc43833979" w:id="117"/>
      <w:bookmarkStart w:name="_Toc47343677" w:id="118"/>
    </w:p>
    <w:p w:rsidRPr="00282D1B" w:rsidR="00CE58BB" w:rsidP="00282D1B" w:rsidRDefault="009C39C2" w14:paraId="1B8ADB96" w14:textId="0B889062">
      <w:r w:rsidRPr="001B6203">
        <w:rPr>
          <w:b/>
          <w:i/>
        </w:rPr>
        <w:t>Bedroom in two-person</w:t>
      </w:r>
      <w:r w:rsidRPr="001B6203" w:rsidR="00295FC3">
        <w:rPr>
          <w:b/>
          <w:i/>
        </w:rPr>
        <w:t xml:space="preserve"> unit</w:t>
      </w:r>
      <w:r w:rsidRPr="001B6203">
        <w:rPr>
          <w:b/>
          <w:i/>
        </w:rPr>
        <w:t>, Brisbane hotel APOD</w:t>
      </w:r>
      <w:bookmarkEnd w:id="115"/>
      <w:bookmarkEnd w:id="116"/>
      <w:bookmarkEnd w:id="117"/>
      <w:bookmarkEnd w:id="118"/>
    </w:p>
    <w:p w:rsidR="00316B72" w:rsidP="00CE58BB" w:rsidRDefault="000D478E" w14:paraId="0901D0C3" w14:textId="77777777">
      <w:pPr>
        <w:rPr>
          <w:b/>
          <w:bCs/>
          <w:i/>
          <w:iCs/>
        </w:rPr>
      </w:pPr>
      <w:r w:rsidR="7F55E183">
        <w:drawing>
          <wp:inline wp14:editId="096130AE" wp14:anchorId="47EFB343">
            <wp:extent cx="5759449" cy="3458845"/>
            <wp:effectExtent l="0" t="0" r="0" b="8255"/>
            <wp:docPr id="54" name="Picture 54" descr="A living room with a two seater couch, a coffee table, a small table, a clothes hanger and a large window." title=""/>
            <wp:cNvGraphicFramePr>
              <a:graphicFrameLocks noChangeAspect="1"/>
            </wp:cNvGraphicFramePr>
            <a:graphic>
              <a:graphicData uri="http://schemas.openxmlformats.org/drawingml/2006/picture">
                <pic:pic>
                  <pic:nvPicPr>
                    <pic:cNvPr id="0" name="Picture 54"/>
                    <pic:cNvPicPr/>
                  </pic:nvPicPr>
                  <pic:blipFill>
                    <a:blip r:embed="R224c134d8371408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8845"/>
                    </a:xfrm>
                    <a:prstGeom prst="rect">
                      <a:avLst/>
                    </a:prstGeom>
                  </pic:spPr>
                </pic:pic>
              </a:graphicData>
            </a:graphic>
          </wp:inline>
        </w:drawing>
      </w:r>
      <w:bookmarkStart w:name="_Toc43749256" w:id="119"/>
      <w:bookmarkStart w:name="_Toc43833794" w:id="120"/>
      <w:bookmarkStart w:name="_Toc43833980" w:id="121"/>
      <w:bookmarkStart w:name="_Toc47343678" w:id="122"/>
    </w:p>
    <w:p w:rsidRPr="00316B72" w:rsidR="00E018D3" w:rsidP="00CE58BB" w:rsidRDefault="00E018D3" w14:paraId="697DF8EF" w14:textId="57CA5A94">
      <w:pPr>
        <w:rPr>
          <w:b/>
          <w:i/>
          <w:sz w:val="36"/>
          <w:szCs w:val="36"/>
        </w:rPr>
      </w:pPr>
      <w:r w:rsidRPr="00316B72">
        <w:rPr>
          <w:b/>
          <w:i/>
        </w:rPr>
        <w:t xml:space="preserve">Lounge </w:t>
      </w:r>
      <w:r w:rsidRPr="00316B72" w:rsidR="00295FC3">
        <w:rPr>
          <w:b/>
          <w:i/>
        </w:rPr>
        <w:t xml:space="preserve">area </w:t>
      </w:r>
      <w:r w:rsidRPr="00316B72">
        <w:rPr>
          <w:b/>
          <w:i/>
        </w:rPr>
        <w:t xml:space="preserve">in two-person </w:t>
      </w:r>
      <w:r w:rsidRPr="00316B72" w:rsidR="00295FC3">
        <w:rPr>
          <w:b/>
          <w:i/>
        </w:rPr>
        <w:t>unit, Brisbane hotel APOD</w:t>
      </w:r>
      <w:bookmarkEnd w:id="119"/>
      <w:bookmarkEnd w:id="120"/>
      <w:bookmarkEnd w:id="121"/>
      <w:bookmarkEnd w:id="122"/>
    </w:p>
    <w:p w:rsidRPr="00316B72" w:rsidR="0093230F" w:rsidP="0093230F" w:rsidRDefault="0093230F" w14:paraId="6AF5F8C7" w14:textId="0CE287BC">
      <w:pPr>
        <w:pStyle w:val="Heading3"/>
      </w:pPr>
      <w:bookmarkStart w:name="_Toc57818925" w:id="123"/>
      <w:r w:rsidRPr="00316B72">
        <w:t>Shared facilities and outdoor space</w:t>
      </w:r>
      <w:bookmarkEnd w:id="123"/>
    </w:p>
    <w:p w:rsidR="0093230F" w:rsidP="0093230F" w:rsidRDefault="0093230F" w14:paraId="7955D909" w14:textId="561C5A73">
      <w:r>
        <w:t>While the accommodation areas at the hotel APODs were somewhat more spacious (particularly at the Brisbane APOD) than those at MITA and BITA, the shared facilities and outdoor space were significantly more limited</w:t>
      </w:r>
      <w:r w:rsidR="00FB44CE">
        <w:t xml:space="preserve"> at the hotel APODs</w:t>
      </w:r>
      <w:r>
        <w:t>.</w:t>
      </w:r>
    </w:p>
    <w:p w:rsidR="0093230F" w:rsidP="0093230F" w:rsidRDefault="0093230F" w14:paraId="6D741A17" w14:textId="7C00415F">
      <w:r>
        <w:t>At the Melbourne APOD, there were two small</w:t>
      </w:r>
      <w:r w:rsidR="00316B72">
        <w:t>,</w:t>
      </w:r>
      <w:r>
        <w:t xml:space="preserve"> shared areas on the same floor as the accommodation area—a </w:t>
      </w:r>
      <w:r w:rsidR="0084697D">
        <w:t>small common</w:t>
      </w:r>
      <w:r>
        <w:t xml:space="preserve"> room and a </w:t>
      </w:r>
      <w:r w:rsidR="00FE76D6">
        <w:t>‘</w:t>
      </w:r>
      <w:r>
        <w:t>multipurpose</w:t>
      </w:r>
      <w:r w:rsidR="00FE76D6">
        <w:t>’</w:t>
      </w:r>
      <w:r>
        <w:t xml:space="preserve"> room. The multipurpose room contained a pool table, a small table for activities and five computers. There was also a dining room area downstairs used for mealtimes and visits. It was not accessible outside of set mealtimes or arranged visits and could only be accessed under escort by Serco officers. The small indoor hotel gym was </w:t>
      </w:r>
      <w:r w:rsidR="007D582F">
        <w:t xml:space="preserve">booked for use by </w:t>
      </w:r>
      <w:r>
        <w:t xml:space="preserve">people in the APOD for one </w:t>
      </w:r>
      <w:r w:rsidR="005B6DCC">
        <w:t xml:space="preserve">set </w:t>
      </w:r>
      <w:r>
        <w:t xml:space="preserve">hour </w:t>
      </w:r>
      <w:r w:rsidR="005B6DCC">
        <w:t>each d</w:t>
      </w:r>
      <w:r>
        <w:t>ay. There was no outdoor space.</w:t>
      </w:r>
    </w:p>
    <w:p w:rsidR="000C56DB" w:rsidP="0093230F" w:rsidRDefault="003974D2" w14:paraId="63E99580" w14:textId="61A1968E">
      <w:r w:rsidR="330619A1">
        <w:drawing>
          <wp:inline wp14:editId="24FD0463" wp14:anchorId="0F19B90E">
            <wp:extent cx="5759449" cy="3455670"/>
            <wp:effectExtent l="0" t="0" r="0" b="0"/>
            <wp:docPr id="55" name="Picture 55" descr="A common area with a desk, a pool table, some chairs, a television fixed to the wall close to the ceiling, and a computer in the corner." title=""/>
            <wp:cNvGraphicFramePr>
              <a:graphicFrameLocks noChangeAspect="1"/>
            </wp:cNvGraphicFramePr>
            <a:graphic>
              <a:graphicData uri="http://schemas.openxmlformats.org/drawingml/2006/picture">
                <pic:pic>
                  <pic:nvPicPr>
                    <pic:cNvPr id="0" name="Picture 55"/>
                    <pic:cNvPicPr/>
                  </pic:nvPicPr>
                  <pic:blipFill>
                    <a:blip r:embed="Re3c4be2d73404a52">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316B72" w:rsidR="003974D2" w:rsidP="0093230F" w:rsidRDefault="003974D2" w14:paraId="6ADC066B" w14:textId="7C385612">
      <w:pPr>
        <w:rPr>
          <w:b/>
          <w:i/>
        </w:rPr>
      </w:pPr>
      <w:r w:rsidRPr="00316B72">
        <w:rPr>
          <w:b/>
          <w:i/>
        </w:rPr>
        <w:t>Multipurpose room, Melbourne hotel APOD</w:t>
      </w:r>
    </w:p>
    <w:p w:rsidR="0093230F" w:rsidP="0093230F" w:rsidRDefault="0093230F" w14:paraId="1A19CCE2" w14:textId="44E2C2F7">
      <w:r>
        <w:t xml:space="preserve">The Brisbane APOD had a small </w:t>
      </w:r>
      <w:r w:rsidR="0084697D">
        <w:t xml:space="preserve">common room that was also used as a </w:t>
      </w:r>
      <w:r>
        <w:t xml:space="preserve">dining room and </w:t>
      </w:r>
      <w:r w:rsidR="00E9595E">
        <w:t>‘</w:t>
      </w:r>
      <w:r>
        <w:t>multipurpose</w:t>
      </w:r>
      <w:r w:rsidR="00E9595E">
        <w:t>’</w:t>
      </w:r>
      <w:r>
        <w:t xml:space="preserve"> room in the Lockerbie building. There were no shared facilities in the Walmsley building. Serco officers escorted people from the Walmsley building to the Lockerbie building to access these spaces. The multipurpose room was used for activities as well as visits. Similar to the Melbourne APOD, there was no dedicated outdoor space. However, people in the Brisbane APOD had limited access to a small outdoor swimming pool </w:t>
      </w:r>
      <w:r w:rsidR="00FC555F">
        <w:t>three</w:t>
      </w:r>
      <w:r>
        <w:t xml:space="preserve"> mornings </w:t>
      </w:r>
      <w:r w:rsidR="001A3948">
        <w:t>each</w:t>
      </w:r>
      <w:r>
        <w:t xml:space="preserve"> week for 30 minutes</w:t>
      </w:r>
      <w:r w:rsidR="00850692">
        <w:t xml:space="preserve">. At other times, the pool was </w:t>
      </w:r>
      <w:r w:rsidR="00F15FC2">
        <w:t xml:space="preserve">available to </w:t>
      </w:r>
      <w:r w:rsidR="00850692">
        <w:t>other hotel guests</w:t>
      </w:r>
      <w:r w:rsidR="00F15FC2">
        <w:t>.</w:t>
      </w:r>
      <w:r>
        <w:t xml:space="preserve"> </w:t>
      </w:r>
      <w:r w:rsidR="00F15FC2">
        <w:t>The people detained at the Brisbane APOD</w:t>
      </w:r>
      <w:r>
        <w:t xml:space="preserve"> were able to </w:t>
      </w:r>
      <w:r w:rsidR="00FE440C">
        <w:t xml:space="preserve">use </w:t>
      </w:r>
      <w:r>
        <w:t xml:space="preserve">the area next to the swimming pool for </w:t>
      </w:r>
      <w:r w:rsidR="00762129">
        <w:t xml:space="preserve">a set </w:t>
      </w:r>
      <w:r w:rsidR="00FE440C">
        <w:t xml:space="preserve">period </w:t>
      </w:r>
      <w:r w:rsidR="00762129">
        <w:t xml:space="preserve">on the weekend </w:t>
      </w:r>
      <w:r w:rsidR="000E353B">
        <w:t>to have</w:t>
      </w:r>
      <w:r w:rsidR="00762129">
        <w:t xml:space="preserve"> a </w:t>
      </w:r>
      <w:r w:rsidR="00F15FC2">
        <w:t>barbecue</w:t>
      </w:r>
      <w:r w:rsidR="00762129">
        <w:t xml:space="preserve">. </w:t>
      </w:r>
    </w:p>
    <w:p w:rsidRPr="00282D1B" w:rsidR="00907A2C" w:rsidP="0093230F" w:rsidRDefault="00A34E66" w14:paraId="3988F837" w14:textId="591CB59B">
      <w:pPr>
        <w:rPr>
          <w:sz w:val="18"/>
          <w:szCs w:val="18"/>
        </w:rPr>
      </w:pPr>
      <w:r w:rsidR="10B0435A">
        <w:drawing>
          <wp:inline wp14:editId="1EFF7B26" wp14:anchorId="3D6FE9E7">
            <wp:extent cx="5759449" cy="3455035"/>
            <wp:effectExtent l="0" t="0" r="0" b="0"/>
            <wp:docPr id="56" name="Picture 56" descr="A room with a large television with a bookshelf next to it containing books and some games. There is a cabinet with tea and coffee sachets next to sink. " title=""/>
            <wp:cNvGraphicFramePr>
              <a:graphicFrameLocks noChangeAspect="1"/>
            </wp:cNvGraphicFramePr>
            <a:graphic>
              <a:graphicData uri="http://schemas.openxmlformats.org/drawingml/2006/picture">
                <pic:pic>
                  <pic:nvPicPr>
                    <pic:cNvPr id="0" name="Picture 56"/>
                    <pic:cNvPicPr/>
                  </pic:nvPicPr>
                  <pic:blipFill>
                    <a:blip r:embed="Rbb62fd684b1f4d59">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035"/>
                    </a:xfrm>
                    <a:prstGeom prst="rect">
                      <a:avLst/>
                    </a:prstGeom>
                  </pic:spPr>
                </pic:pic>
              </a:graphicData>
            </a:graphic>
          </wp:inline>
        </w:drawing>
      </w:r>
    </w:p>
    <w:p w:rsidRPr="00D75445" w:rsidR="00A34E66" w:rsidP="0093230F" w:rsidRDefault="00E2109E" w14:paraId="47D97F39" w14:textId="4A224D82">
      <w:pPr>
        <w:rPr>
          <w:b/>
          <w:i/>
        </w:rPr>
      </w:pPr>
      <w:r w:rsidRPr="00D75445">
        <w:rPr>
          <w:b/>
          <w:i/>
        </w:rPr>
        <w:t>Common room/dining room, Brisbane hotel APOD</w:t>
      </w:r>
    </w:p>
    <w:p w:rsidR="00A748C3" w:rsidP="0093230F" w:rsidRDefault="004B3108" w14:paraId="28DB57EF" w14:textId="64329BBD">
      <w:r w:rsidR="426617CB">
        <w:drawing>
          <wp:inline wp14:editId="40FF101F" wp14:anchorId="048D967B">
            <wp:extent cx="5759449" cy="3455670"/>
            <wp:effectExtent l="0" t="0" r="0" b="0"/>
            <wp:docPr id="57" name="Picture 57" descr="A small outdoor inground pool in a backyard with a small grassed area and short hedges. " title=""/>
            <wp:cNvGraphicFramePr>
              <a:graphicFrameLocks noChangeAspect="1"/>
            </wp:cNvGraphicFramePr>
            <a:graphic>
              <a:graphicData uri="http://schemas.openxmlformats.org/drawingml/2006/picture">
                <pic:pic>
                  <pic:nvPicPr>
                    <pic:cNvPr id="0" name="Picture 57"/>
                    <pic:cNvPicPr/>
                  </pic:nvPicPr>
                  <pic:blipFill>
                    <a:blip r:embed="R521138a560d8436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D75445" w:rsidR="00A748C3" w:rsidP="0093230F" w:rsidRDefault="006D7FBF" w14:paraId="1E1E437D" w14:textId="6F6A2516">
      <w:pPr>
        <w:rPr>
          <w:b/>
          <w:i/>
        </w:rPr>
      </w:pPr>
      <w:r w:rsidRPr="00D75445">
        <w:rPr>
          <w:b/>
          <w:i/>
        </w:rPr>
        <w:t>Hotel swimming pool, Brisbane hotel APOD</w:t>
      </w:r>
    </w:p>
    <w:p w:rsidR="0093230F" w:rsidP="0093230F" w:rsidRDefault="0093230F" w14:paraId="6AD5BC90" w14:textId="01C92F0A">
      <w:r>
        <w:t xml:space="preserve">At the time of inspections, there were four trips each day from Monday to Friday from the Brisbane APOD to BITA. Each group of about 20 people would spend an hour at BITA. During this time, they could use the gym, join in </w:t>
      </w:r>
      <w:r w:rsidR="00A65CB9">
        <w:t xml:space="preserve">organised </w:t>
      </w:r>
      <w:r>
        <w:t>activit</w:t>
      </w:r>
      <w:r w:rsidR="00A65CB9">
        <w:t>ies run by staff at BITA</w:t>
      </w:r>
      <w:r>
        <w:t xml:space="preserve">, or spend time in the outdoor space in the residential compound at BITA. </w:t>
      </w:r>
    </w:p>
    <w:p w:rsidR="0093230F" w:rsidP="0093230F" w:rsidRDefault="0093230F" w14:paraId="24AFBE93" w14:textId="30D8C842">
      <w:r>
        <w:t xml:space="preserve">However, there was no regular schedule of trips to access the shared facilities and outdoor space for people at the Melbourne APOD. People at the Melbourne APOD reported that there had previously been regular trips organised for them to use the gym at MITA, </w:t>
      </w:r>
      <w:r w:rsidR="00B57EEB">
        <w:t xml:space="preserve">but </w:t>
      </w:r>
      <w:r>
        <w:t>these trips had not occurred for three to four weeks at the time of the inspection. Facility staff at MITA informed the Commission that they were working to put together a more structured program</w:t>
      </w:r>
      <w:r w:rsidR="00AE6DC8">
        <w:t xml:space="preserve"> of t</w:t>
      </w:r>
      <w:r w:rsidR="005713A0">
        <w:t>rips to MITA to access shared facilities and outdoor areas</w:t>
      </w:r>
      <w:r w:rsidR="00EB4336">
        <w:t xml:space="preserve"> and participate in </w:t>
      </w:r>
      <w:r w:rsidR="00DD0EA6">
        <w:t xml:space="preserve">other </w:t>
      </w:r>
      <w:r w:rsidR="00EB4336">
        <w:t>organised activities run by staff at MITA</w:t>
      </w:r>
      <w:r>
        <w:t xml:space="preserve">. </w:t>
      </w:r>
    </w:p>
    <w:p w:rsidR="006D7FBF" w:rsidP="0093230F" w:rsidRDefault="004D6A7D" w14:paraId="4C0FEE6F" w14:textId="0885FB83">
      <w:r w:rsidR="72BA15DA">
        <w:drawing>
          <wp:inline wp14:editId="1C552541" wp14:anchorId="170E7F33">
            <wp:extent cx="5759449" cy="3455670"/>
            <wp:effectExtent l="0" t="0" r="0" b="0"/>
            <wp:docPr id="58" name="Picture 58" descr="A gym with some treadmills and exercise bikes, and some weight equipment." title=""/>
            <wp:cNvGraphicFramePr>
              <a:graphicFrameLocks noChangeAspect="1"/>
            </wp:cNvGraphicFramePr>
            <a:graphic>
              <a:graphicData uri="http://schemas.openxmlformats.org/drawingml/2006/picture">
                <pic:pic>
                  <pic:nvPicPr>
                    <pic:cNvPr id="0" name="Picture 58"/>
                    <pic:cNvPicPr/>
                  </pic:nvPicPr>
                  <pic:blipFill>
                    <a:blip r:embed="R8efa21e6e6334dd1">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D75445" w:rsidR="006D7FBF" w:rsidP="0093230F" w:rsidRDefault="004D6A7D" w14:paraId="7D1B2EEA" w14:textId="65A01606">
      <w:pPr>
        <w:rPr>
          <w:b/>
          <w:i/>
        </w:rPr>
      </w:pPr>
      <w:r w:rsidRPr="00D75445">
        <w:rPr>
          <w:b/>
          <w:i/>
        </w:rPr>
        <w:t xml:space="preserve">Gym, </w:t>
      </w:r>
      <w:r w:rsidRPr="00D75445" w:rsidR="002117A3">
        <w:rPr>
          <w:b/>
          <w:i/>
        </w:rPr>
        <w:t>R</w:t>
      </w:r>
      <w:r w:rsidRPr="00D75445">
        <w:rPr>
          <w:b/>
          <w:i/>
        </w:rPr>
        <w:t>esidential area, BITA</w:t>
      </w:r>
    </w:p>
    <w:p w:rsidR="0093230F" w:rsidP="0093230F" w:rsidRDefault="0093230F" w14:paraId="052ED45D" w14:textId="68DDCCD6">
      <w:r>
        <w:t xml:space="preserve">During interviews with the Commission, people at the Melbourne APOD raised concerns that they did not get enough fresh air or sunlight. For example, one person at the Melbourne APOD told the Commission there is ‘no fresh air and you can’t see the sun.’ Several people commented that they felt ‘locked in’ and complained that they were not allowed to open any windows to let in fresh air. The Commission observed that the Melbourne APOD was entirely indoors, and some spaces had limited access to natural light. For example, the dining room </w:t>
      </w:r>
      <w:r w:rsidR="002D1AA2">
        <w:t>are</w:t>
      </w:r>
      <w:r w:rsidR="00EA328D">
        <w:t xml:space="preserve">a </w:t>
      </w:r>
      <w:r>
        <w:t>on the lower level had no windows. While the Brisbane APOD also had no dedicated access to outdoor space, it contained open air corridors on each level that provided fresh air and sunlight.</w:t>
      </w:r>
    </w:p>
    <w:p w:rsidR="004C6D3D" w:rsidP="0093230F" w:rsidRDefault="001247EB" w14:paraId="18D5DBA7" w14:textId="40768CD6">
      <w:r w:rsidR="1C0CC0A9">
        <w:drawing>
          <wp:inline wp14:editId="7EE48AC4" wp14:anchorId="1F05BC45">
            <wp:extent cx="5759449" cy="3455670"/>
            <wp:effectExtent l="0" t="0" r="0" b="0"/>
            <wp:docPr id="59" name="Picture 59" descr="A room with no natural light containing a table tennis table and some seating areas." title=""/>
            <wp:cNvGraphicFramePr>
              <a:graphicFrameLocks noChangeAspect="1"/>
            </wp:cNvGraphicFramePr>
            <a:graphic>
              <a:graphicData uri="http://schemas.openxmlformats.org/drawingml/2006/picture">
                <pic:pic>
                  <pic:nvPicPr>
                    <pic:cNvPr id="0" name="Picture 59"/>
                    <pic:cNvPicPr/>
                  </pic:nvPicPr>
                  <pic:blipFill>
                    <a:blip r:embed="R7639775bce434c4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9E3128" w:rsidR="001247EB" w:rsidP="0093230F" w:rsidRDefault="001247EB" w14:paraId="0F41883E" w14:textId="04CE8103">
      <w:pPr>
        <w:rPr>
          <w:b/>
          <w:i/>
        </w:rPr>
      </w:pPr>
      <w:r w:rsidRPr="009E3128">
        <w:rPr>
          <w:b/>
          <w:i/>
        </w:rPr>
        <w:t>Dining and visits area, Melbourne hotel APOD</w:t>
      </w:r>
    </w:p>
    <w:p w:rsidR="0093230F" w:rsidP="0093230F" w:rsidRDefault="0093230F" w14:paraId="7095A7C8" w14:textId="07875170">
      <w:r>
        <w:t xml:space="preserve">People at both hotel APODs told the Commission that they did not have enough access to outdoor space. Many people </w:t>
      </w:r>
      <w:r w:rsidR="00E52D39">
        <w:t xml:space="preserve">said </w:t>
      </w:r>
      <w:r>
        <w:t xml:space="preserve">that they wanted to go outside more often, and that current levels </w:t>
      </w:r>
      <w:r w:rsidR="711C7D87">
        <w:t xml:space="preserve">of access </w:t>
      </w:r>
      <w:r>
        <w:t xml:space="preserve">were </w:t>
      </w:r>
      <w:r w:rsidR="00E52D39">
        <w:t>i</w:t>
      </w:r>
      <w:r>
        <w:t>nsufficient. They variously spoke about wanting to go outside to walk, undertake other physical exercise and play sports. This issue was particularly pronounced at the Melbourne APOD where a few people reported that they had not been outside for three to four weeks since trips to the MITA gym had stopped.</w:t>
      </w:r>
    </w:p>
    <w:p w:rsidR="0093230F" w:rsidP="0093230F" w:rsidRDefault="0093230F" w14:paraId="3852A61B" w14:textId="6EEDEEF2">
      <w:r>
        <w:t xml:space="preserve">In addition, people at both APODs reported that the shared facilities did not offer sufficient space for recreational or educational activities. Many people at the Brisbane APOD reported that it was difficult to join activities in the multipurpose room as these activities were capped at </w:t>
      </w:r>
      <w:r w:rsidR="00235C83">
        <w:t>16</w:t>
      </w:r>
      <w:r>
        <w:t xml:space="preserve"> people. For example, one person said that there are ‘races between people running to do the </w:t>
      </w:r>
      <w:proofErr w:type="gramStart"/>
      <w:r>
        <w:t>activities</w:t>
      </w:r>
      <w:r w:rsidR="46C5A398">
        <w:t>’</w:t>
      </w:r>
      <w:proofErr w:type="gramEnd"/>
      <w:r>
        <w:t xml:space="preserve">. Several people at the Melbourne APOD said that the multipurpose room was always busy. For example, one person said that they attended English classes in the multipurpose room, but that it was ‘noisy and difficult to follow because there is no separate area for </w:t>
      </w:r>
      <w:proofErr w:type="gramStart"/>
      <w:r>
        <w:t>classes</w:t>
      </w:r>
      <w:r w:rsidR="0AA0BA80">
        <w:t>’</w:t>
      </w:r>
      <w:proofErr w:type="gramEnd"/>
      <w:r>
        <w:t>.</w:t>
      </w:r>
    </w:p>
    <w:p w:rsidR="00786639" w:rsidP="0093230F" w:rsidRDefault="003001EF" w14:paraId="4834B410" w14:textId="4D0F990F">
      <w:r w:rsidR="1A98A1CA">
        <w:drawing>
          <wp:inline wp14:editId="4B4AE231" wp14:anchorId="6A6FAA3E">
            <wp:extent cx="5759449" cy="3455670"/>
            <wp:effectExtent l="0" t="0" r="0" b="0"/>
            <wp:docPr id="60" name="Picture 60" descr="An outdoor BBQ with table and chairs and plants visible to the left. " title=""/>
            <wp:cNvGraphicFramePr>
              <a:graphicFrameLocks noChangeAspect="1"/>
            </wp:cNvGraphicFramePr>
            <a:graphic>
              <a:graphicData uri="http://schemas.openxmlformats.org/drawingml/2006/picture">
                <pic:pic>
                  <pic:nvPicPr>
                    <pic:cNvPr id="0" name="Picture 60"/>
                    <pic:cNvPicPr/>
                  </pic:nvPicPr>
                  <pic:blipFill>
                    <a:blip r:embed="R935ae4f5bfda477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9E3128" w:rsidR="003001EF" w:rsidP="0093230F" w:rsidRDefault="003001EF" w14:paraId="4F76450C" w14:textId="380B6ACF">
      <w:pPr>
        <w:rPr>
          <w:b/>
          <w:i/>
        </w:rPr>
      </w:pPr>
      <w:r w:rsidRPr="009E3128">
        <w:rPr>
          <w:b/>
          <w:i/>
        </w:rPr>
        <w:t>BBQ area, Brisbane hotel APOD</w:t>
      </w:r>
    </w:p>
    <w:p w:rsidR="0093230F" w:rsidP="0093230F" w:rsidRDefault="0093230F" w14:paraId="55BB3CCA" w14:textId="166D48B7">
      <w:pPr>
        <w:rPr>
          <w:rFonts w:eastAsia="Open Sans" w:cs="Open Sans"/>
        </w:rPr>
      </w:pPr>
      <w:r w:rsidRPr="0092319A">
        <w:t>The</w:t>
      </w:r>
      <w:r>
        <w:t xml:space="preserve"> Commission’s human rights standards for immigration detention state that there must be sufficient opportunities for</w:t>
      </w:r>
      <w:r w:rsidRPr="0092319A">
        <w:t xml:space="preserve"> association with peers and participation in cultural, spiritual and religious activities, </w:t>
      </w:r>
      <w:r>
        <w:t xml:space="preserve">including voluntary work in the community, </w:t>
      </w:r>
      <w:r w:rsidRPr="0092319A">
        <w:t xml:space="preserve">sports, physical exercise and leisure activities </w:t>
      </w:r>
      <w:r>
        <w:t>and</w:t>
      </w:r>
      <w:r w:rsidRPr="0092319A">
        <w:t xml:space="preserve"> activities in the open air, to provide physical and mental stimulation</w:t>
      </w:r>
      <w:r>
        <w:t>.</w:t>
      </w:r>
      <w:r>
        <w:rPr>
          <w:rStyle w:val="EndnoteReference"/>
        </w:rPr>
        <w:endnoteReference w:id="95"/>
      </w:r>
      <w:r>
        <w:t xml:space="preserve"> The hotel </w:t>
      </w:r>
      <w:r>
        <w:rPr>
          <w:rFonts w:eastAsia="Open Sans" w:cs="Open Sans"/>
        </w:rPr>
        <w:t xml:space="preserve">APODs </w:t>
      </w:r>
      <w:r w:rsidRPr="0019630B">
        <w:rPr>
          <w:rFonts w:eastAsia="Open Sans" w:cs="Open Sans"/>
        </w:rPr>
        <w:t>in Brisbane and Melbourne</w:t>
      </w:r>
      <w:r>
        <w:rPr>
          <w:rFonts w:eastAsia="Open Sans" w:cs="Open Sans"/>
        </w:rPr>
        <w:t xml:space="preserve"> </w:t>
      </w:r>
      <w:r w:rsidRPr="0019630B">
        <w:rPr>
          <w:rFonts w:eastAsia="Open Sans" w:cs="Open Sans"/>
        </w:rPr>
        <w:t xml:space="preserve">lacked important features </w:t>
      </w:r>
      <w:r>
        <w:rPr>
          <w:rFonts w:eastAsia="Open Sans" w:cs="Open Sans"/>
        </w:rPr>
        <w:t xml:space="preserve">necessary to facilitate such opportunities, including </w:t>
      </w:r>
      <w:r w:rsidRPr="0019630B">
        <w:rPr>
          <w:rFonts w:eastAsia="Open Sans" w:cs="Open Sans"/>
        </w:rPr>
        <w:t>significant outdoor areas, open space and shared facilities for exercise, recreation and activities</w:t>
      </w:r>
      <w:r>
        <w:rPr>
          <w:rFonts w:eastAsia="Open Sans" w:cs="Open Sans"/>
        </w:rPr>
        <w:t xml:space="preserve">. </w:t>
      </w:r>
    </w:p>
    <w:p w:rsidR="00D43B4E" w:rsidP="0093230F" w:rsidRDefault="0093230F" w14:paraId="7CC0A237" w14:textId="625DB9B7">
      <w:pPr>
        <w:rPr>
          <w:rFonts w:eastAsia="Open Sans" w:cs="Open Sans"/>
        </w:rPr>
      </w:pPr>
      <w:r>
        <w:t>The Commission appreciates that</w:t>
      </w:r>
      <w:r w:rsidR="0053364C">
        <w:t xml:space="preserve"> the ABF</w:t>
      </w:r>
      <w:r>
        <w:t xml:space="preserve"> </w:t>
      </w:r>
      <w:r w:rsidR="00AB5225">
        <w:t xml:space="preserve">has </w:t>
      </w:r>
      <w:r>
        <w:t>faced challenges to find</w:t>
      </w:r>
      <w:r w:rsidR="004547EA">
        <w:t xml:space="preserve"> appropriate low-security</w:t>
      </w:r>
      <w:r w:rsidR="0022324D">
        <w:t xml:space="preserve"> </w:t>
      </w:r>
      <w:r w:rsidR="00204DAA">
        <w:t>accommodation</w:t>
      </w:r>
      <w:r>
        <w:t xml:space="preserve"> for a significant number of vulnerable people transferred from Nauru and PNG to Australia at short notice. </w:t>
      </w:r>
      <w:r>
        <w:rPr>
          <w:rFonts w:eastAsia="Open Sans" w:cs="Open Sans"/>
        </w:rPr>
        <w:t xml:space="preserve">The Commission also </w:t>
      </w:r>
      <w:r w:rsidR="009C7567">
        <w:rPr>
          <w:rFonts w:eastAsia="Open Sans" w:cs="Open Sans"/>
        </w:rPr>
        <w:t xml:space="preserve">recognises that </w:t>
      </w:r>
      <w:r>
        <w:rPr>
          <w:rFonts w:eastAsia="Open Sans" w:cs="Open Sans"/>
        </w:rPr>
        <w:t>the use of the hotel APODs in Brisbane and Melbourne may have initially been intended as a short-term measure</w:t>
      </w:r>
      <w:r w:rsidR="00BC1AFB">
        <w:rPr>
          <w:rFonts w:eastAsia="Open Sans" w:cs="Open Sans"/>
        </w:rPr>
        <w:t>, and that it may not have been known how long people would be detained there</w:t>
      </w:r>
      <w:r w:rsidR="009C7567">
        <w:rPr>
          <w:rFonts w:eastAsia="Open Sans" w:cs="Open Sans"/>
        </w:rPr>
        <w:t xml:space="preserve"> from the outset</w:t>
      </w:r>
      <w:r w:rsidR="005249CB">
        <w:rPr>
          <w:rFonts w:eastAsia="Open Sans" w:cs="Open Sans"/>
        </w:rPr>
        <w:t>.</w:t>
      </w:r>
    </w:p>
    <w:p w:rsidRPr="005249CB" w:rsidR="0093230F" w:rsidP="0093230F" w:rsidRDefault="00E61923" w14:paraId="2F5A1EDF" w14:textId="68D9587C">
      <w:r>
        <w:rPr>
          <w:rFonts w:eastAsia="Open Sans" w:cs="Open Sans"/>
        </w:rPr>
        <w:t>M</w:t>
      </w:r>
      <w:r w:rsidR="0093230F">
        <w:rPr>
          <w:rFonts w:eastAsia="Open Sans" w:cs="Open Sans"/>
        </w:rPr>
        <w:t>ost people the Commission interviewed reported that they had been detained at the hotel APOD for weeks or months. Some people at the Brisbane APOD</w:t>
      </w:r>
      <w:r w:rsidR="00B13919">
        <w:rPr>
          <w:rFonts w:eastAsia="Open Sans" w:cs="Open Sans"/>
        </w:rPr>
        <w:t>,</w:t>
      </w:r>
      <w:r w:rsidR="0093230F">
        <w:rPr>
          <w:rFonts w:eastAsia="Open Sans" w:cs="Open Sans"/>
        </w:rPr>
        <w:t xml:space="preserve"> which had been in operation for longer</w:t>
      </w:r>
      <w:r w:rsidR="00B13919">
        <w:rPr>
          <w:rFonts w:eastAsia="Open Sans" w:cs="Open Sans"/>
        </w:rPr>
        <w:t>,</w:t>
      </w:r>
      <w:r w:rsidR="0093230F">
        <w:rPr>
          <w:rFonts w:eastAsia="Open Sans" w:cs="Open Sans"/>
        </w:rPr>
        <w:t xml:space="preserve"> reported they had been detained there for </w:t>
      </w:r>
      <w:r w:rsidR="00FD14F3">
        <w:rPr>
          <w:rFonts w:eastAsia="Open Sans" w:cs="Open Sans"/>
        </w:rPr>
        <w:t>six</w:t>
      </w:r>
      <w:r w:rsidR="0093230F">
        <w:rPr>
          <w:rFonts w:eastAsia="Open Sans" w:cs="Open Sans"/>
        </w:rPr>
        <w:t xml:space="preserve"> months or more.</w:t>
      </w:r>
    </w:p>
    <w:p w:rsidR="003077C9" w:rsidP="00BC302A" w:rsidRDefault="009B7C3E" w14:paraId="23B24B36" w14:textId="798B499A">
      <w:r>
        <w:t xml:space="preserve">The conditions of detention at the Melbourne and Brisbane hotel APODs are inadequate. They </w:t>
      </w:r>
      <w:r w:rsidR="0093230F">
        <w:t xml:space="preserve">are </w:t>
      </w:r>
      <w:r w:rsidR="00616114">
        <w:t>extremely restrictive</w:t>
      </w:r>
      <w:r w:rsidR="0093230F">
        <w:t xml:space="preserve"> </w:t>
      </w:r>
      <w:r w:rsidR="002A1245">
        <w:t xml:space="preserve">and </w:t>
      </w:r>
      <w:r w:rsidR="0093230F">
        <w:t>lack</w:t>
      </w:r>
      <w:r w:rsidRPr="001C30E0" w:rsidR="0093230F">
        <w:t xml:space="preserve"> sufficient o</w:t>
      </w:r>
      <w:r w:rsidR="0093230F">
        <w:t>utdoor</w:t>
      </w:r>
      <w:r w:rsidRPr="001C30E0" w:rsidR="0093230F">
        <w:t xml:space="preserve"> space and facilities for exercise, </w:t>
      </w:r>
      <w:proofErr w:type="gramStart"/>
      <w:r w:rsidRPr="001C30E0" w:rsidR="0093230F">
        <w:t>recreation</w:t>
      </w:r>
      <w:proofErr w:type="gramEnd"/>
      <w:r w:rsidRPr="001C30E0" w:rsidR="0093230F">
        <w:t xml:space="preserve"> and activities.</w:t>
      </w:r>
      <w:r w:rsidR="0093230F">
        <w:t xml:space="preserve"> </w:t>
      </w:r>
      <w:r w:rsidR="00CA0C3F">
        <w:t xml:space="preserve">Such </w:t>
      </w:r>
      <w:r w:rsidR="00A2357F">
        <w:t xml:space="preserve">restrictive conditions and </w:t>
      </w:r>
      <w:r w:rsidR="00CA0C3F">
        <w:t xml:space="preserve">lack of </w:t>
      </w:r>
      <w:r w:rsidR="0093230F">
        <w:t>access to these essential amenities</w:t>
      </w:r>
      <w:r w:rsidR="00A2357F">
        <w:t xml:space="preserve"> appeared to be </w:t>
      </w:r>
      <w:r w:rsidR="0093230F">
        <w:t>contribut</w:t>
      </w:r>
      <w:r w:rsidR="00A2357F">
        <w:t>ing</w:t>
      </w:r>
      <w:r w:rsidR="0093230F">
        <w:t xml:space="preserve"> to a decline in</w:t>
      </w:r>
      <w:r w:rsidR="00A2357F">
        <w:t xml:space="preserve"> the</w:t>
      </w:r>
      <w:r w:rsidR="0093230F">
        <w:t xml:space="preserve"> physical and mental wellbeing</w:t>
      </w:r>
      <w:r w:rsidR="006025C9">
        <w:t xml:space="preserve"> of those detained in the hotel APODs</w:t>
      </w:r>
      <w:r w:rsidR="0093230F">
        <w:t xml:space="preserve">. </w:t>
      </w:r>
    </w:p>
    <w:p w:rsidRPr="00D42388" w:rsidR="005F3997" w:rsidP="00BC302A" w:rsidRDefault="00E91730" w14:paraId="1E60C5DF" w14:textId="6F9390D4">
      <w:r>
        <w:t>The Commission considers that</w:t>
      </w:r>
      <w:r w:rsidR="000245F4">
        <w:t xml:space="preserve"> these hotel APODs are not suitable for use as places of detention on a </w:t>
      </w:r>
      <w:r w:rsidR="00C96F6D">
        <w:t>semi-permanent basis</w:t>
      </w:r>
      <w:r w:rsidR="00A063FD">
        <w:t xml:space="preserve"> for periods of weeks or months.</w:t>
      </w:r>
      <w:r w:rsidR="00F52F12">
        <w:t xml:space="preserve"> While people remain detained in these hotel APODs, Home Affairs </w:t>
      </w:r>
      <w:r w:rsidR="006F00ED">
        <w:t>should identify other locatio</w:t>
      </w:r>
      <w:r w:rsidR="00F50510">
        <w:t>ns</w:t>
      </w:r>
      <w:r w:rsidR="006F00ED">
        <w:t xml:space="preserve"> </w:t>
      </w:r>
      <w:r w:rsidR="00C4090C">
        <w:t>with more appropriate conditions</w:t>
      </w:r>
      <w:r w:rsidR="007130E8">
        <w:t>, including adequate access to outdoor space and shared facilities for</w:t>
      </w:r>
      <w:r w:rsidRPr="007130E8" w:rsidR="007130E8">
        <w:t xml:space="preserve"> </w:t>
      </w:r>
      <w:r w:rsidRPr="001C30E0" w:rsidR="007130E8">
        <w:t xml:space="preserve">exercise, </w:t>
      </w:r>
      <w:proofErr w:type="gramStart"/>
      <w:r w:rsidRPr="001C30E0" w:rsidR="007130E8">
        <w:t>recreation</w:t>
      </w:r>
      <w:proofErr w:type="gramEnd"/>
      <w:r w:rsidRPr="001C30E0" w:rsidR="007130E8">
        <w:t xml:space="preserve"> and activities</w:t>
      </w:r>
      <w:r w:rsidR="007130E8">
        <w:t>.</w:t>
      </w:r>
    </w:p>
    <w:p w:rsidR="0093230F" w:rsidP="0093230F" w:rsidRDefault="0093230F" w14:paraId="7057E63C" w14:textId="47FC2C2E">
      <w:pPr>
        <w:keepLines/>
      </w:pPr>
      <w:r>
        <w:t xml:space="preserve">In general, the Commission considers that hotels are not appropriate places of detention, given their lack of dedicated facilities and restrictions on access to open space. Consistent with observations following </w:t>
      </w:r>
      <w:r w:rsidR="00F4577D">
        <w:t xml:space="preserve">inspections in </w:t>
      </w:r>
      <w:r>
        <w:t>2018,</w:t>
      </w:r>
      <w:r>
        <w:rPr>
          <w:rStyle w:val="EndnoteReference"/>
        </w:rPr>
        <w:endnoteReference w:id="96"/>
      </w:r>
      <w:r>
        <w:t xml:space="preserve"> the Commission considers that hotels should only be used as APODs in exceptional circumstances and for very short periods.</w:t>
      </w:r>
    </w:p>
    <w:p w:rsidRPr="00406FCE" w:rsidR="009E5E71" w:rsidP="009E5E71" w:rsidRDefault="009E5E71" w14:paraId="58BC72FA"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C23AF7" w:rsidR="009E5E71" w:rsidP="009E5E71" w:rsidRDefault="009E5E71" w14:paraId="5093D6D5" w14:textId="77777777">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sidRPr="00406FCE">
        <w:rPr>
          <w:i/>
          <w:color w:val="FFFFFF" w:themeColor="background1"/>
        </w:rPr>
        <w:t>The Department of Home Affairs should ensure that hotels are only used as Alternative Places of Detention in exceptional circumstances and for very short periods of immigration detention.</w:t>
      </w:r>
    </w:p>
    <w:p w:rsidR="009E5E71" w:rsidP="00D61267" w:rsidRDefault="009E5E71" w14:paraId="2F793A40" w14:textId="77777777">
      <w:pPr>
        <w:keepLines/>
        <w:spacing w:before="120" w:after="120"/>
      </w:pPr>
    </w:p>
    <w:p w:rsidRPr="00406FCE" w:rsidR="003810A4" w:rsidP="00E31831" w:rsidRDefault="003810A4" w14:paraId="11A871E4"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7A4F9C" w:rsidR="003810A4" w:rsidP="007A4F9C" w:rsidRDefault="003810A4" w14:paraId="7424048A" w14:textId="08CF8D2B">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sidRPr="00406FCE">
        <w:rPr>
          <w:i/>
          <w:color w:val="FFFFFF" w:themeColor="background1"/>
        </w:rPr>
        <w:t xml:space="preserve">The Department of Home Affairs should </w:t>
      </w:r>
      <w:r w:rsidR="00436AD7">
        <w:rPr>
          <w:i/>
          <w:color w:val="FFFFFF" w:themeColor="background1"/>
        </w:rPr>
        <w:t>identify</w:t>
      </w:r>
      <w:r w:rsidR="00926AF8">
        <w:rPr>
          <w:i/>
          <w:color w:val="FFFFFF" w:themeColor="background1"/>
        </w:rPr>
        <w:t xml:space="preserve"> alternative placements</w:t>
      </w:r>
      <w:r w:rsidR="00166287">
        <w:rPr>
          <w:i/>
          <w:color w:val="FFFFFF" w:themeColor="background1"/>
        </w:rPr>
        <w:t>,</w:t>
      </w:r>
      <w:r w:rsidRPr="00166287" w:rsidR="00166287">
        <w:rPr>
          <w:i/>
          <w:color w:val="FFFFFF" w:themeColor="background1"/>
        </w:rPr>
        <w:t xml:space="preserve"> </w:t>
      </w:r>
      <w:r w:rsidR="0010188B">
        <w:rPr>
          <w:i/>
          <w:color w:val="FFFFFF" w:themeColor="background1"/>
        </w:rPr>
        <w:t>including community detention</w:t>
      </w:r>
      <w:r w:rsidR="00FD0AE0">
        <w:rPr>
          <w:i/>
          <w:color w:val="FFFFFF" w:themeColor="background1"/>
        </w:rPr>
        <w:t>,</w:t>
      </w:r>
      <w:r w:rsidR="0010188B">
        <w:rPr>
          <w:i/>
          <w:color w:val="FFFFFF" w:themeColor="background1"/>
        </w:rPr>
        <w:t xml:space="preserve"> for those </w:t>
      </w:r>
      <w:r w:rsidR="00FD0AE0">
        <w:rPr>
          <w:i/>
          <w:color w:val="FFFFFF" w:themeColor="background1"/>
        </w:rPr>
        <w:t xml:space="preserve">detained in hotel APODs as a matter of urgency. </w:t>
      </w:r>
    </w:p>
    <w:p w:rsidR="0093230F" w:rsidP="0093230F" w:rsidRDefault="0093230F" w14:paraId="55B40CB7" w14:textId="0B2806D6">
      <w:pPr>
        <w:keepLines/>
      </w:pPr>
      <w:r w:rsidRPr="00C8235F">
        <w:t>The Commission</w:t>
      </w:r>
      <w:r>
        <w:t xml:space="preserve"> also</w:t>
      </w:r>
      <w:r w:rsidRPr="00C8235F">
        <w:t xml:space="preserve"> considers that </w:t>
      </w:r>
      <w:r>
        <w:t>there is a need to explore further strategies to increase access to outdoor space and other shared facilities</w:t>
      </w:r>
      <w:r w:rsidRPr="00946391">
        <w:t xml:space="preserve"> </w:t>
      </w:r>
      <w:r>
        <w:t xml:space="preserve">for people in the Melbourne and Brisbane APODs. This will provide more opportunities for engagement in exercise, </w:t>
      </w:r>
      <w:proofErr w:type="gramStart"/>
      <w:r>
        <w:t>recreation</w:t>
      </w:r>
      <w:proofErr w:type="gramEnd"/>
      <w:r>
        <w:t xml:space="preserve"> and other activities. </w:t>
      </w:r>
    </w:p>
    <w:p w:rsidR="0093230F" w:rsidP="0093230F" w:rsidRDefault="0093230F" w14:paraId="7758B307" w14:textId="77777777">
      <w:pPr>
        <w:keepLines/>
      </w:pPr>
      <w:r>
        <w:t xml:space="preserve">This is particularly urgent for those in the Melbourne APOD. As outlined above, at the time of inspections there was no access to outdoor space at the Melbourne APOD and no regular schedule of trips to MITA. </w:t>
      </w:r>
    </w:p>
    <w:p w:rsidR="0093230F" w:rsidP="0093230F" w:rsidRDefault="0093230F" w14:paraId="20D8F8A0" w14:textId="77777777">
      <w:pPr>
        <w:keepLines/>
      </w:pPr>
      <w:r>
        <w:t>These strategies could include the introduction (or increase, in the case of the Brisbane APOD) of regular trips to MITA or BITA; and the introduction of excursions to other locations such as parks, sport fields or libraries.</w:t>
      </w:r>
    </w:p>
    <w:p w:rsidRPr="00D43ABF" w:rsidR="0093230F" w:rsidP="00E31831" w:rsidRDefault="0093230F" w14:paraId="3EC6C6F3"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DE75C2" w:rsidR="0093230F" w:rsidP="0093230F" w:rsidRDefault="0093230F" w14:paraId="6ACB3449" w14:textId="22262F28">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sidRPr="00D43ABF">
        <w:rPr>
          <w:i/>
          <w:color w:val="FFFFFF" w:themeColor="background1"/>
        </w:rPr>
        <w:t>The Department of Home Affairs should implement strategies to provide greater access to outdoor space</w:t>
      </w:r>
      <w:r>
        <w:rPr>
          <w:i/>
          <w:color w:val="FFFFFF" w:themeColor="background1"/>
        </w:rPr>
        <w:t xml:space="preserve"> and shared facilities for people detained in hotel APODs.</w:t>
      </w:r>
    </w:p>
    <w:p w:rsidRPr="00736F6E" w:rsidR="0093230F" w:rsidP="0093230F" w:rsidRDefault="0093230F" w14:paraId="10A1D6D3" w14:textId="77777777">
      <w:pPr>
        <w:pStyle w:val="Heading3"/>
      </w:pPr>
      <w:bookmarkStart w:name="_Toc40718039" w:id="124"/>
      <w:bookmarkStart w:name="_Toc57818926" w:id="125"/>
      <w:r w:rsidRPr="00736F6E">
        <w:t>Freedom of movement</w:t>
      </w:r>
      <w:bookmarkEnd w:id="124"/>
      <w:bookmarkEnd w:id="125"/>
    </w:p>
    <w:p w:rsidR="0093230F" w:rsidP="0093230F" w:rsidRDefault="0093230F" w14:paraId="2BBB0B56" w14:textId="2DEBD4F8">
      <w:pPr>
        <w:spacing w:before="0" w:after="0"/>
      </w:pPr>
      <w:r>
        <w:t>While people at the hotel APODs were not confined to their hotel rooms and could move around their hotel floor and use any shared spaces available on that floor, they were not able to move freely between hotel floors or hotel buildings.</w:t>
      </w:r>
    </w:p>
    <w:p w:rsidR="0093230F" w:rsidP="0093230F" w:rsidRDefault="0093230F" w14:paraId="41AE9BF0" w14:textId="77777777">
      <w:pPr>
        <w:spacing w:before="0" w:after="0"/>
      </w:pPr>
    </w:p>
    <w:p w:rsidR="0093230F" w:rsidP="0093230F" w:rsidRDefault="0093230F" w14:paraId="62A11AC8" w14:textId="14B29D00">
      <w:pPr>
        <w:spacing w:before="0" w:after="0"/>
      </w:pPr>
      <w:r>
        <w:t xml:space="preserve">This was </w:t>
      </w:r>
      <w:r w:rsidR="00A60E48">
        <w:t xml:space="preserve">especially </w:t>
      </w:r>
      <w:r>
        <w:t>restrictive for those without access to shared spaces on their hotel floor. For example, all people at the Melbourne APOD required Serco officers to escort them from their accommodation area to the downstairs dining room for lunch and dinner each day</w:t>
      </w:r>
      <w:r w:rsidR="00880EDC">
        <w:t>, or to the small indoor hotel gym</w:t>
      </w:r>
      <w:r>
        <w:t xml:space="preserve">. Similarly, </w:t>
      </w:r>
      <w:r w:rsidR="00DB1291">
        <w:t xml:space="preserve">the vast majority of </w:t>
      </w:r>
      <w:r>
        <w:t xml:space="preserve">those at the Brisbane APOD would require Serco officers to escort them from their accommodation area to the multipurpose room </w:t>
      </w:r>
      <w:r w:rsidR="00E97299">
        <w:t>on the fourth flo</w:t>
      </w:r>
      <w:r w:rsidR="008E0905">
        <w:t xml:space="preserve">or </w:t>
      </w:r>
      <w:r>
        <w:t xml:space="preserve">or </w:t>
      </w:r>
      <w:r w:rsidR="008E0905">
        <w:t xml:space="preserve">the </w:t>
      </w:r>
      <w:r>
        <w:t>dining room</w:t>
      </w:r>
      <w:r w:rsidR="006644DF">
        <w:t xml:space="preserve"> on the first floo</w:t>
      </w:r>
      <w:r w:rsidR="00B35A3F">
        <w:t>r</w:t>
      </w:r>
      <w:r w:rsidR="00DB1291">
        <w:t xml:space="preserve"> (unless they</w:t>
      </w:r>
      <w:r w:rsidR="008B04FF">
        <w:t xml:space="preserve"> resided on the first or fourth floor of the Lockerbie building). </w:t>
      </w:r>
    </w:p>
    <w:p w:rsidR="00696CAA" w:rsidP="0093230F" w:rsidRDefault="00696CAA" w14:paraId="233DC9D1" w14:textId="1D3EFE14">
      <w:pPr>
        <w:spacing w:before="0" w:after="0"/>
      </w:pPr>
    </w:p>
    <w:p w:rsidRPr="00BC4B78" w:rsidR="0093230F" w:rsidP="0093230F" w:rsidRDefault="0093230F" w14:paraId="1BF3E907" w14:textId="084D0124">
      <w:pPr>
        <w:spacing w:before="0" w:after="0"/>
        <w:rPr>
          <w:rFonts w:eastAsia="Open Sans" w:cs="Open Sans"/>
        </w:rPr>
      </w:pPr>
      <w:r>
        <w:rPr>
          <w:rFonts w:eastAsia="Open Sans" w:cs="Open Sans"/>
        </w:rPr>
        <w:t xml:space="preserve">At the time of the Commission’s inspections, a curfew from 7pm to 7am applied to </w:t>
      </w:r>
      <w:r w:rsidRPr="00BC4B78">
        <w:rPr>
          <w:rFonts w:eastAsia="Open Sans" w:cs="Open Sans"/>
        </w:rPr>
        <w:t xml:space="preserve">the Walmsley building </w:t>
      </w:r>
      <w:r>
        <w:rPr>
          <w:rFonts w:eastAsia="Open Sans" w:cs="Open Sans"/>
        </w:rPr>
        <w:t xml:space="preserve">but did </w:t>
      </w:r>
      <w:r w:rsidRPr="00BC4B78">
        <w:rPr>
          <w:rFonts w:eastAsia="Open Sans" w:cs="Open Sans"/>
        </w:rPr>
        <w:t xml:space="preserve">not apply to other areas of the </w:t>
      </w:r>
      <w:r w:rsidR="00FE4250">
        <w:rPr>
          <w:rFonts w:eastAsia="Open Sans" w:cs="Open Sans"/>
        </w:rPr>
        <w:t xml:space="preserve">Brisbane </w:t>
      </w:r>
      <w:r w:rsidRPr="00BC4B78">
        <w:rPr>
          <w:rFonts w:eastAsia="Open Sans" w:cs="Open Sans"/>
        </w:rPr>
        <w:t xml:space="preserve">APOD. </w:t>
      </w:r>
      <w:r>
        <w:rPr>
          <w:rFonts w:eastAsia="Open Sans" w:cs="Open Sans"/>
        </w:rPr>
        <w:t xml:space="preserve">During these hours, people detained in the Walmsley building were confined to their rooms without access to any shared spaces. </w:t>
      </w:r>
      <w:r>
        <w:t>Indeed, several people interviewed by the Commission complained about the curfew at the Walmsley building.</w:t>
      </w:r>
    </w:p>
    <w:p w:rsidR="0093230F" w:rsidP="0093230F" w:rsidRDefault="0093230F" w14:paraId="773F658A" w14:textId="77777777">
      <w:pPr>
        <w:spacing w:before="0" w:after="0"/>
        <w:rPr>
          <w:rFonts w:eastAsia="Open Sans" w:cs="Open Sans"/>
        </w:rPr>
      </w:pPr>
    </w:p>
    <w:p w:rsidR="0093230F" w:rsidP="0093230F" w:rsidRDefault="0093230F" w14:paraId="56276195" w14:textId="50D538AC">
      <w:pPr>
        <w:spacing w:before="0" w:after="0"/>
      </w:pPr>
      <w:r w:rsidRPr="00583B2E">
        <w:t xml:space="preserve">Restrictions on freedom of movement within immigration detention facilities may be reasonable in some situations if they are necessary to manage risks and are proportionate in the circumstances. However, </w:t>
      </w:r>
      <w:r>
        <w:rPr>
          <w:rFonts w:eastAsia="Open Sans" w:cs="Open Sans"/>
        </w:rPr>
        <w:t>f</w:t>
      </w:r>
      <w:r w:rsidRPr="00BC4B78">
        <w:rPr>
          <w:rFonts w:eastAsia="Open Sans" w:cs="Open Sans"/>
        </w:rPr>
        <w:t xml:space="preserve">acility staff </w:t>
      </w:r>
      <w:r>
        <w:rPr>
          <w:rFonts w:eastAsia="Open Sans" w:cs="Open Sans"/>
        </w:rPr>
        <w:t xml:space="preserve">explained that the curfew at the Walmsley building existed </w:t>
      </w:r>
      <w:r w:rsidRPr="00BC4B78">
        <w:rPr>
          <w:rFonts w:eastAsia="Open Sans" w:cs="Open Sans"/>
        </w:rPr>
        <w:t>because there were not enough staff on roster during these hours to escort people to the Lockerbie building</w:t>
      </w:r>
      <w:r>
        <w:rPr>
          <w:rFonts w:eastAsia="Open Sans" w:cs="Open Sans"/>
        </w:rPr>
        <w:t>.</w:t>
      </w:r>
      <w:r w:rsidRPr="003E235E">
        <w:t xml:space="preserve"> </w:t>
      </w:r>
      <w:r w:rsidRPr="00583B2E">
        <w:t>They did not indicate that the curfews were considered necessary for risk management.</w:t>
      </w:r>
    </w:p>
    <w:p w:rsidR="0093230F" w:rsidP="0093230F" w:rsidRDefault="0093230F" w14:paraId="3FD7741C" w14:textId="77777777">
      <w:pPr>
        <w:spacing w:before="0" w:after="0"/>
      </w:pPr>
    </w:p>
    <w:p w:rsidR="00C31E59" w:rsidP="0093230F" w:rsidRDefault="0093230F" w14:paraId="73C381D7" w14:textId="67F302B4">
      <w:pPr>
        <w:spacing w:before="0" w:after="0"/>
        <w:rPr>
          <w:rFonts w:eastAsia="Open Sans" w:cs="Open Sans"/>
        </w:rPr>
      </w:pPr>
      <w:r w:rsidRPr="00837902">
        <w:rPr>
          <w:rFonts w:eastAsia="Open Sans" w:cs="Open Sans"/>
        </w:rPr>
        <w:t>While</w:t>
      </w:r>
      <w:r w:rsidR="00C565CD">
        <w:rPr>
          <w:rFonts w:eastAsia="Open Sans" w:cs="Open Sans"/>
        </w:rPr>
        <w:t xml:space="preserve"> the hotel</w:t>
      </w:r>
      <w:r w:rsidRPr="00837902">
        <w:rPr>
          <w:rFonts w:eastAsia="Open Sans" w:cs="Open Sans"/>
        </w:rPr>
        <w:t xml:space="preserve"> APODs </w:t>
      </w:r>
      <w:r w:rsidR="00C565CD">
        <w:rPr>
          <w:rFonts w:eastAsia="Open Sans" w:cs="Open Sans"/>
        </w:rPr>
        <w:t xml:space="preserve">in Brisbane and Melbourne were being used to detain a </w:t>
      </w:r>
      <w:r w:rsidRPr="00837902">
        <w:rPr>
          <w:rFonts w:eastAsia="Open Sans" w:cs="Open Sans"/>
        </w:rPr>
        <w:t>vulnerable</w:t>
      </w:r>
      <w:r w:rsidR="00C565CD">
        <w:rPr>
          <w:rFonts w:eastAsia="Open Sans" w:cs="Open Sans"/>
        </w:rPr>
        <w:t xml:space="preserve"> cohort</w:t>
      </w:r>
      <w:r w:rsidR="00433830">
        <w:rPr>
          <w:rFonts w:eastAsia="Open Sans" w:cs="Open Sans"/>
        </w:rPr>
        <w:t xml:space="preserve"> </w:t>
      </w:r>
      <w:r w:rsidR="00456CFF">
        <w:rPr>
          <w:rFonts w:eastAsia="Open Sans" w:cs="Open Sans"/>
        </w:rPr>
        <w:t>considered to be ‘low-risk’</w:t>
      </w:r>
      <w:r w:rsidRPr="00837902">
        <w:rPr>
          <w:rFonts w:eastAsia="Open Sans" w:cs="Open Sans"/>
        </w:rPr>
        <w:t xml:space="preserve">, </w:t>
      </w:r>
      <w:r>
        <w:rPr>
          <w:rFonts w:eastAsia="Open Sans" w:cs="Open Sans"/>
        </w:rPr>
        <w:t xml:space="preserve">they </w:t>
      </w:r>
      <w:r w:rsidR="00433830">
        <w:rPr>
          <w:rFonts w:eastAsia="Open Sans" w:cs="Open Sans"/>
        </w:rPr>
        <w:t xml:space="preserve">were </w:t>
      </w:r>
      <w:r w:rsidR="00E530EA">
        <w:rPr>
          <w:rFonts w:eastAsia="Open Sans" w:cs="Open Sans"/>
        </w:rPr>
        <w:t xml:space="preserve">extremely </w:t>
      </w:r>
      <w:r w:rsidRPr="00837902">
        <w:rPr>
          <w:rFonts w:eastAsia="Open Sans" w:cs="Open Sans"/>
        </w:rPr>
        <w:t xml:space="preserve">restrictive environments with limited freedom of movement. </w:t>
      </w:r>
      <w:r w:rsidR="0080259E">
        <w:rPr>
          <w:rFonts w:eastAsia="Open Sans" w:cs="Open Sans"/>
        </w:rPr>
        <w:t xml:space="preserve">The conditions of detention at these APODs </w:t>
      </w:r>
      <w:r w:rsidR="009D3333">
        <w:rPr>
          <w:rFonts w:eastAsia="Open Sans" w:cs="Open Sans"/>
        </w:rPr>
        <w:t>were</w:t>
      </w:r>
      <w:r w:rsidR="0080259E">
        <w:rPr>
          <w:rFonts w:eastAsia="Open Sans" w:cs="Open Sans"/>
        </w:rPr>
        <w:t xml:space="preserve"> significantly more restrictive </w:t>
      </w:r>
      <w:r w:rsidR="00301A3D">
        <w:rPr>
          <w:rFonts w:eastAsia="Open Sans" w:cs="Open Sans"/>
        </w:rPr>
        <w:t>than low security compounds in</w:t>
      </w:r>
      <w:r w:rsidR="008565B2">
        <w:rPr>
          <w:rFonts w:eastAsia="Open Sans" w:cs="Open Sans"/>
        </w:rPr>
        <w:t xml:space="preserve"> other immigration detention facilities (such as the residential compound at BITA). </w:t>
      </w:r>
    </w:p>
    <w:p w:rsidR="00C31E59" w:rsidP="0093230F" w:rsidRDefault="00C31E59" w14:paraId="27D5E901" w14:textId="77777777">
      <w:pPr>
        <w:spacing w:before="0" w:after="0"/>
        <w:rPr>
          <w:rFonts w:eastAsia="Open Sans" w:cs="Open Sans"/>
        </w:rPr>
      </w:pPr>
    </w:p>
    <w:p w:rsidRPr="00B3339C" w:rsidR="0093230F" w:rsidP="0093230F" w:rsidRDefault="0093230F" w14:paraId="3DBA4B2F" w14:textId="71831865">
      <w:pPr>
        <w:spacing w:before="0" w:after="0"/>
        <w:rPr>
          <w:rFonts w:eastAsia="Open Sans" w:cs="Open Sans"/>
        </w:rPr>
      </w:pPr>
      <w:r>
        <w:rPr>
          <w:rFonts w:eastAsia="Open Sans" w:cs="Open Sans"/>
        </w:rPr>
        <w:t>T</w:t>
      </w:r>
      <w:r w:rsidRPr="00BC4B78">
        <w:rPr>
          <w:rFonts w:eastAsia="Open Sans" w:cs="Open Sans"/>
        </w:rPr>
        <w:t>he Commission considers that th</w:t>
      </w:r>
      <w:r w:rsidR="00341E14">
        <w:rPr>
          <w:rFonts w:eastAsia="Open Sans" w:cs="Open Sans"/>
        </w:rPr>
        <w:t>e</w:t>
      </w:r>
      <w:r w:rsidRPr="00BC4B78">
        <w:rPr>
          <w:rFonts w:eastAsia="Open Sans" w:cs="Open Sans"/>
        </w:rPr>
        <w:t xml:space="preserve"> curfew </w:t>
      </w:r>
      <w:r w:rsidR="00341E14">
        <w:rPr>
          <w:rFonts w:eastAsia="Open Sans" w:cs="Open Sans"/>
        </w:rPr>
        <w:t xml:space="preserve">applied to people in the Walmsley building </w:t>
      </w:r>
      <w:r w:rsidRPr="00BC4B78">
        <w:rPr>
          <w:rFonts w:eastAsia="Open Sans" w:cs="Open Sans"/>
        </w:rPr>
        <w:t>is unreasonable and unnecessary and</w:t>
      </w:r>
      <w:r>
        <w:rPr>
          <w:rFonts w:eastAsia="Open Sans" w:cs="Open Sans"/>
        </w:rPr>
        <w:t xml:space="preserve"> only</w:t>
      </w:r>
      <w:r w:rsidRPr="00BC4B78">
        <w:rPr>
          <w:rFonts w:eastAsia="Open Sans" w:cs="Open Sans"/>
        </w:rPr>
        <w:t xml:space="preserve"> </w:t>
      </w:r>
      <w:r>
        <w:rPr>
          <w:rFonts w:eastAsia="Open Sans" w:cs="Open Sans"/>
        </w:rPr>
        <w:t xml:space="preserve">serves to </w:t>
      </w:r>
      <w:r w:rsidRPr="00BC4B78">
        <w:rPr>
          <w:rFonts w:eastAsia="Open Sans" w:cs="Open Sans"/>
        </w:rPr>
        <w:t>amplify the restrictiveness of the environment</w:t>
      </w:r>
      <w:r>
        <w:rPr>
          <w:rFonts w:eastAsia="Open Sans" w:cs="Open Sans"/>
        </w:rPr>
        <w:t>.</w:t>
      </w:r>
      <w:r w:rsidRPr="00BC4B78">
        <w:rPr>
          <w:rFonts w:eastAsia="Open Sans" w:cs="Open Sans"/>
        </w:rPr>
        <w:t xml:space="preserve"> </w:t>
      </w:r>
      <w:r w:rsidRPr="00B3339C">
        <w:t>The Commission suggests that the use o</w:t>
      </w:r>
      <w:r w:rsidR="00C31E59">
        <w:t>f curfews</w:t>
      </w:r>
      <w:r w:rsidRPr="00B3339C">
        <w:t xml:space="preserve"> </w:t>
      </w:r>
      <w:r>
        <w:t xml:space="preserve">at the Walmsley building </w:t>
      </w:r>
      <w:r w:rsidRPr="00B3339C">
        <w:t xml:space="preserve">should be reviewed, with a view to removing curfews that are not strictly necessary to ensure safety and security. </w:t>
      </w:r>
      <w:r w:rsidR="0035343D">
        <w:t>To the extent necessary, staffing should be increased to allow for the</w:t>
      </w:r>
      <w:r w:rsidR="004825B2">
        <w:t xml:space="preserve"> reduction or</w:t>
      </w:r>
      <w:r w:rsidR="0035343D">
        <w:t xml:space="preserve"> elimination</w:t>
      </w:r>
      <w:r w:rsidR="004825B2">
        <w:t xml:space="preserve"> of unnecessary curfews.</w:t>
      </w:r>
    </w:p>
    <w:p w:rsidRPr="00DF3F9B" w:rsidR="0093230F" w:rsidP="00E31831" w:rsidRDefault="0093230F" w14:paraId="2EE30E2F"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195C6C" w:rsidR="0093230F" w:rsidP="0093230F" w:rsidRDefault="0093230F" w14:paraId="57A3FF2F" w14:textId="78199651">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sidRPr="00DF3F9B">
        <w:rPr>
          <w:i/>
          <w:color w:val="FFFFFF" w:themeColor="background1"/>
        </w:rPr>
        <w:t xml:space="preserve">The Department of Home Affairs should consult with facility staff </w:t>
      </w:r>
      <w:r>
        <w:rPr>
          <w:i/>
          <w:color w:val="FFFFFF" w:themeColor="background1"/>
        </w:rPr>
        <w:t xml:space="preserve">at the Brisbane Immigration Transit Accommodation </w:t>
      </w:r>
      <w:r w:rsidRPr="00DF3F9B">
        <w:rPr>
          <w:i/>
          <w:color w:val="FFFFFF" w:themeColor="background1"/>
        </w:rPr>
        <w:t>about the use of curfews at the</w:t>
      </w:r>
      <w:r>
        <w:rPr>
          <w:i/>
          <w:color w:val="FFFFFF" w:themeColor="background1"/>
        </w:rPr>
        <w:t xml:space="preserve"> Walmsley building</w:t>
      </w:r>
      <w:r w:rsidRPr="00DF3F9B">
        <w:rPr>
          <w:i/>
          <w:color w:val="FFFFFF" w:themeColor="background1"/>
        </w:rPr>
        <w:t xml:space="preserve">, with a view to removing curfews that are not strictly necessary to ensure safety and security. </w:t>
      </w:r>
    </w:p>
    <w:p w:rsidRPr="00736F6E" w:rsidR="0093230F" w:rsidP="0093230F" w:rsidRDefault="0093230F" w14:paraId="49818D4F" w14:textId="5FE297E2">
      <w:pPr>
        <w:pStyle w:val="Heading3"/>
      </w:pPr>
      <w:bookmarkStart w:name="_Toc40718040" w:id="126"/>
      <w:bookmarkStart w:name="_Toc57818927" w:id="127"/>
      <w:r w:rsidRPr="00736F6E">
        <w:t>Pat searches</w:t>
      </w:r>
      <w:bookmarkEnd w:id="126"/>
      <w:bookmarkEnd w:id="127"/>
    </w:p>
    <w:p w:rsidRPr="00550F22" w:rsidR="00A079FB" w:rsidP="0093230F" w:rsidRDefault="0093230F" w14:paraId="06F4C50D" w14:textId="72087032">
      <w:pPr>
        <w:rPr>
          <w:rFonts w:eastAsia="Open Sans" w:cs="Open Sans"/>
          <w:color w:val="000000" w:themeColor="text1"/>
        </w:rPr>
      </w:pPr>
      <w:r>
        <w:t xml:space="preserve">During interviews with the Commission, many people at the Brisbane APOD raised concerns about the frequency of pat searches during trips between the APOD and BITA. They reported that they are </w:t>
      </w:r>
      <w:r w:rsidR="00665975">
        <w:t xml:space="preserve">subject to </w:t>
      </w:r>
      <w:r>
        <w:t>pat searche</w:t>
      </w:r>
      <w:r w:rsidR="00665975">
        <w:t>s</w:t>
      </w:r>
      <w:r>
        <w:t xml:space="preserve"> four times </w:t>
      </w:r>
      <w:r w:rsidR="00264484">
        <w:t>per</w:t>
      </w:r>
      <w:r>
        <w:t xml:space="preserve"> trip—when leaving the APOD and before entering BITA, and then twice more on the reverse trip. For example, one person explained that when he attended BITA twice in one day—once to use the gym, and another time to attend a health appointment—he was pat searched eight times. </w:t>
      </w:r>
      <w:r>
        <w:rPr>
          <w:rFonts w:eastAsia="Open Sans" w:cs="Open Sans"/>
          <w:color w:val="000000" w:themeColor="text1"/>
        </w:rPr>
        <w:t xml:space="preserve">Facility staff at BITA confirmed these reports about the frequency of </w:t>
      </w:r>
      <w:r w:rsidR="00264484">
        <w:rPr>
          <w:rFonts w:eastAsia="Open Sans" w:cs="Open Sans"/>
          <w:color w:val="000000" w:themeColor="text1"/>
        </w:rPr>
        <w:t>searches and</w:t>
      </w:r>
      <w:r>
        <w:rPr>
          <w:rFonts w:eastAsia="Open Sans" w:cs="Open Sans"/>
          <w:color w:val="000000" w:themeColor="text1"/>
        </w:rPr>
        <w:t xml:space="preserve"> explained that polic</w:t>
      </w:r>
      <w:r w:rsidR="00DD0579">
        <w:rPr>
          <w:rFonts w:eastAsia="Open Sans" w:cs="Open Sans"/>
          <w:color w:val="000000" w:themeColor="text1"/>
        </w:rPr>
        <w:t>y and procedure</w:t>
      </w:r>
      <w:r>
        <w:rPr>
          <w:rFonts w:eastAsia="Open Sans" w:cs="Open Sans"/>
          <w:color w:val="000000" w:themeColor="text1"/>
        </w:rPr>
        <w:t xml:space="preserve"> require</w:t>
      </w:r>
      <w:r w:rsidR="00264484">
        <w:rPr>
          <w:rFonts w:eastAsia="Open Sans" w:cs="Open Sans"/>
          <w:color w:val="000000" w:themeColor="text1"/>
        </w:rPr>
        <w:t xml:space="preserve"> </w:t>
      </w:r>
      <w:r>
        <w:rPr>
          <w:rFonts w:eastAsia="Open Sans" w:cs="Open Sans"/>
          <w:color w:val="000000" w:themeColor="text1"/>
        </w:rPr>
        <w:t xml:space="preserve">one pat search on exit from, and one on entry to, each </w:t>
      </w:r>
      <w:r w:rsidR="00DD0579">
        <w:rPr>
          <w:rFonts w:eastAsia="Open Sans" w:cs="Open Sans"/>
          <w:color w:val="000000" w:themeColor="text1"/>
        </w:rPr>
        <w:t xml:space="preserve">immigration detention </w:t>
      </w:r>
      <w:r>
        <w:rPr>
          <w:rFonts w:eastAsia="Open Sans" w:cs="Open Sans"/>
          <w:color w:val="000000" w:themeColor="text1"/>
        </w:rPr>
        <w:t xml:space="preserve">facility. They said a </w:t>
      </w:r>
      <w:r w:rsidR="00D46055">
        <w:rPr>
          <w:rFonts w:eastAsia="Open Sans" w:cs="Open Sans"/>
          <w:color w:val="000000" w:themeColor="text1"/>
        </w:rPr>
        <w:t>typical</w:t>
      </w:r>
      <w:r>
        <w:rPr>
          <w:rFonts w:eastAsia="Open Sans" w:cs="Open Sans"/>
          <w:color w:val="000000" w:themeColor="text1"/>
        </w:rPr>
        <w:t xml:space="preserve"> return trip from the Brisbane APOD to BITA requires four pat searches.</w:t>
      </w:r>
    </w:p>
    <w:p w:rsidRPr="00D83FAC" w:rsidR="0093230F" w:rsidP="0093230F" w:rsidRDefault="0093230F" w14:paraId="2B43CDBB" w14:textId="3B78D028">
      <w:r>
        <w:t xml:space="preserve">Many people reported that the frequency of pat searches can </w:t>
      </w:r>
      <w:r w:rsidR="002669B2">
        <w:t>discourage</w:t>
      </w:r>
      <w:r>
        <w:t xml:space="preserve"> attend</w:t>
      </w:r>
      <w:r w:rsidR="002669B2">
        <w:t>ance at</w:t>
      </w:r>
      <w:r>
        <w:t xml:space="preserve"> appointments or access</w:t>
      </w:r>
      <w:r w:rsidR="002669B2">
        <w:t>ing</w:t>
      </w:r>
      <w:r>
        <w:t xml:space="preserve"> facilities at BITA.</w:t>
      </w:r>
      <w:r w:rsidR="00F1665C">
        <w:t xml:space="preserve"> People detained at the Brisbane APOD attend BITA for health </w:t>
      </w:r>
      <w:r w:rsidR="00AB0675">
        <w:t>appointments, to use the</w:t>
      </w:r>
      <w:r w:rsidR="00997395">
        <w:t xml:space="preserve"> gym</w:t>
      </w:r>
      <w:r w:rsidR="00AB0675">
        <w:t xml:space="preserve">, </w:t>
      </w:r>
      <w:r w:rsidR="001D2675">
        <w:t xml:space="preserve">access outdoor space and other shared facilities, </w:t>
      </w:r>
      <w:r w:rsidR="00AB0675">
        <w:t xml:space="preserve">and for any </w:t>
      </w:r>
      <w:r w:rsidR="000A17D6">
        <w:t xml:space="preserve">meetings with status resolution officers from Home Affairs or </w:t>
      </w:r>
      <w:r w:rsidR="00D566AC">
        <w:t xml:space="preserve">professional visits such as with a lawyer. </w:t>
      </w:r>
      <w:r>
        <w:t xml:space="preserve"> Several people said that they no longer attend BITA</w:t>
      </w:r>
      <w:r w:rsidR="00715664">
        <w:t xml:space="preserve"> due to the frequency of pat searches</w:t>
      </w:r>
      <w:r>
        <w:t xml:space="preserve">. A few people also said that they find the pat searches to be ‘humiliating’, especially when they are conducted in front of other people. </w:t>
      </w:r>
    </w:p>
    <w:p w:rsidR="0093230F" w:rsidP="0093230F" w:rsidRDefault="00F45051" w14:paraId="633841C5" w14:textId="03410CF8">
      <w:pPr>
        <w:rPr>
          <w:rFonts w:eastAsia="Open Sans" w:cs="Open Sans"/>
          <w:color w:val="000000" w:themeColor="text1"/>
        </w:rPr>
      </w:pPr>
      <w:r w:rsidRPr="322563DA">
        <w:rPr>
          <w:rFonts w:eastAsia="Open Sans" w:cs="Open Sans"/>
          <w:color w:val="000000" w:themeColor="text1"/>
        </w:rPr>
        <w:t>R</w:t>
      </w:r>
      <w:r w:rsidRPr="322563DA" w:rsidR="0093230F">
        <w:rPr>
          <w:rFonts w:eastAsia="Open Sans" w:cs="Open Sans"/>
          <w:color w:val="000000" w:themeColor="text1"/>
        </w:rPr>
        <w:t xml:space="preserve">equiring pat searches at the point of entry and exit during direct trips between an APOD and a nearby immigration detention facility </w:t>
      </w:r>
      <w:r w:rsidRPr="322563DA">
        <w:rPr>
          <w:rFonts w:eastAsia="Open Sans" w:cs="Open Sans"/>
          <w:color w:val="000000" w:themeColor="text1"/>
        </w:rPr>
        <w:t xml:space="preserve">appears </w:t>
      </w:r>
      <w:r w:rsidRPr="322563DA" w:rsidR="0093230F">
        <w:rPr>
          <w:rFonts w:eastAsia="Open Sans" w:cs="Open Sans"/>
          <w:color w:val="000000" w:themeColor="text1"/>
        </w:rPr>
        <w:t>excessive</w:t>
      </w:r>
      <w:r w:rsidRPr="322563DA">
        <w:rPr>
          <w:rFonts w:eastAsia="Open Sans" w:cs="Open Sans"/>
          <w:color w:val="000000" w:themeColor="text1"/>
        </w:rPr>
        <w:t xml:space="preserve"> to the Commission</w:t>
      </w:r>
      <w:r w:rsidRPr="322563DA" w:rsidR="00E61D2E">
        <w:rPr>
          <w:rFonts w:eastAsia="Open Sans" w:cs="Open Sans"/>
          <w:color w:val="000000" w:themeColor="text1"/>
        </w:rPr>
        <w:t>, especially given most of the people being searched</w:t>
      </w:r>
      <w:r w:rsidRPr="322563DA" w:rsidR="0093230F">
        <w:rPr>
          <w:rFonts w:eastAsia="Open Sans" w:cs="Open Sans"/>
          <w:color w:val="000000" w:themeColor="text1"/>
        </w:rPr>
        <w:t xml:space="preserve"> are considered </w:t>
      </w:r>
      <w:r w:rsidRPr="322563DA" w:rsidR="008F7C5C">
        <w:rPr>
          <w:rFonts w:eastAsia="Open Sans" w:cs="Open Sans"/>
          <w:color w:val="000000" w:themeColor="text1"/>
        </w:rPr>
        <w:t>‘</w:t>
      </w:r>
      <w:r w:rsidRPr="322563DA" w:rsidR="0093230F">
        <w:rPr>
          <w:rFonts w:eastAsia="Open Sans" w:cs="Open Sans"/>
          <w:color w:val="000000" w:themeColor="text1"/>
        </w:rPr>
        <w:t>low risk</w:t>
      </w:r>
      <w:r w:rsidRPr="322563DA" w:rsidR="008F7C5C">
        <w:rPr>
          <w:rFonts w:eastAsia="Open Sans" w:cs="Open Sans"/>
          <w:color w:val="000000" w:themeColor="text1"/>
        </w:rPr>
        <w:t>’</w:t>
      </w:r>
      <w:r w:rsidRPr="322563DA" w:rsidR="0093230F">
        <w:rPr>
          <w:rFonts w:eastAsia="Open Sans" w:cs="Open Sans"/>
          <w:color w:val="000000" w:themeColor="text1"/>
        </w:rPr>
        <w:t xml:space="preserve"> </w:t>
      </w:r>
      <w:r w:rsidRPr="322563DA" w:rsidR="00585496">
        <w:rPr>
          <w:rFonts w:eastAsia="Open Sans" w:cs="Open Sans"/>
          <w:color w:val="000000" w:themeColor="text1"/>
        </w:rPr>
        <w:t xml:space="preserve">and </w:t>
      </w:r>
      <w:r w:rsidRPr="322563DA" w:rsidR="0093230F">
        <w:rPr>
          <w:rFonts w:eastAsia="Open Sans" w:cs="Open Sans"/>
          <w:color w:val="000000" w:themeColor="text1"/>
        </w:rPr>
        <w:t xml:space="preserve">are escorted by Serco officers between secure facilities. This practice </w:t>
      </w:r>
      <w:r w:rsidRPr="322563DA" w:rsidR="00585496">
        <w:rPr>
          <w:rFonts w:eastAsia="Open Sans" w:cs="Open Sans"/>
          <w:color w:val="000000" w:themeColor="text1"/>
        </w:rPr>
        <w:t xml:space="preserve">affects </w:t>
      </w:r>
      <w:r w:rsidRPr="322563DA" w:rsidR="0093230F">
        <w:rPr>
          <w:rFonts w:eastAsia="Open Sans" w:cs="Open Sans"/>
          <w:color w:val="000000" w:themeColor="text1"/>
        </w:rPr>
        <w:t xml:space="preserve">people detained in APODs disproportionately as they generally require regular access to services or facilities at other nearby immigration detention facilities. </w:t>
      </w:r>
    </w:p>
    <w:p w:rsidR="0093230F" w:rsidP="0093230F" w:rsidRDefault="0093230F" w14:paraId="003FFD4F" w14:textId="77777777">
      <w:r>
        <w:t>The Commission considers that the frequency of pat searches during direct trips between an APOD and a nearby immigration detention facility should be reviewed, with a view to significantly reducing the number of pat searches required.</w:t>
      </w:r>
    </w:p>
    <w:p w:rsidRPr="00DF3F9B" w:rsidR="0093230F" w:rsidP="00E31831" w:rsidRDefault="0093230F" w14:paraId="31E571E7"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EE0B42" w:rsidR="0093230F" w:rsidP="0093230F" w:rsidRDefault="0093230F" w14:paraId="4A4F7938" w14:textId="23759359">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sidRPr="00DF3F9B">
        <w:rPr>
          <w:i/>
          <w:color w:val="FFFFFF" w:themeColor="background1"/>
        </w:rPr>
        <w:t xml:space="preserve">The Department of Home </w:t>
      </w:r>
      <w:r w:rsidRPr="00DF3F9B" w:rsidR="00171B49">
        <w:rPr>
          <w:i/>
          <w:color w:val="FFFFFF" w:themeColor="background1"/>
        </w:rPr>
        <w:t xml:space="preserve">Affairs </w:t>
      </w:r>
      <w:r w:rsidR="00171B49">
        <w:rPr>
          <w:i/>
          <w:color w:val="FFFFFF" w:themeColor="background1"/>
        </w:rPr>
        <w:t>and</w:t>
      </w:r>
      <w:r w:rsidR="0084333D">
        <w:rPr>
          <w:i/>
          <w:color w:val="FFFFFF" w:themeColor="background1"/>
        </w:rPr>
        <w:t xml:space="preserve"> Serco </w:t>
      </w:r>
      <w:r w:rsidRPr="00DF3F9B">
        <w:rPr>
          <w:i/>
          <w:color w:val="FFFFFF" w:themeColor="background1"/>
        </w:rPr>
        <w:t>should</w:t>
      </w:r>
      <w:r>
        <w:rPr>
          <w:i/>
          <w:color w:val="FFFFFF" w:themeColor="background1"/>
        </w:rPr>
        <w:t xml:space="preserve"> review the frequency of pat searches</w:t>
      </w:r>
      <w:r w:rsidR="00D54EFE">
        <w:rPr>
          <w:i/>
          <w:color w:val="FFFFFF" w:themeColor="background1"/>
        </w:rPr>
        <w:t xml:space="preserve"> </w:t>
      </w:r>
      <w:r>
        <w:rPr>
          <w:i/>
          <w:color w:val="FFFFFF" w:themeColor="background1"/>
        </w:rPr>
        <w:t>during escorts between Alternative Places of Detention and nearby immigration detention facilities</w:t>
      </w:r>
      <w:r w:rsidR="009525B0">
        <w:rPr>
          <w:i/>
          <w:color w:val="FFFFFF" w:themeColor="background1"/>
        </w:rPr>
        <w:t xml:space="preserve"> to ensure that pat searches are only </w:t>
      </w:r>
      <w:r w:rsidR="0086477F">
        <w:rPr>
          <w:i/>
          <w:color w:val="FFFFFF" w:themeColor="background1"/>
        </w:rPr>
        <w:t>conducted when strictly necessary.</w:t>
      </w:r>
    </w:p>
    <w:p w:rsidRPr="00736F6E" w:rsidR="0093230F" w:rsidP="0093230F" w:rsidRDefault="0093230F" w14:paraId="65EA3A73" w14:textId="77777777">
      <w:pPr>
        <w:pStyle w:val="Heading3"/>
      </w:pPr>
      <w:bookmarkStart w:name="_Toc40718041" w:id="128"/>
      <w:bookmarkStart w:name="_Toc57818928" w:id="129"/>
      <w:r w:rsidRPr="00736F6E">
        <w:t>Food</w:t>
      </w:r>
      <w:bookmarkEnd w:id="128"/>
      <w:bookmarkEnd w:id="129"/>
    </w:p>
    <w:p w:rsidR="00980C93" w:rsidP="0093230F" w:rsidRDefault="0093230F" w14:paraId="6F8F9F91" w14:textId="13240C5E">
      <w:pPr>
        <w:rPr>
          <w:rFonts w:eastAsia="Open Sans" w:cs="Open Sans"/>
          <w:color w:val="000000" w:themeColor="text1"/>
        </w:rPr>
      </w:pPr>
      <w:r>
        <w:rPr>
          <w:rFonts w:eastAsia="Open Sans" w:cs="Open Sans"/>
          <w:color w:val="000000" w:themeColor="text1"/>
        </w:rPr>
        <w:t>People detained at the Brisbane APOD raised concerns with the Commission about the quality of the food provided for dinner.</w:t>
      </w:r>
      <w:r w:rsidR="00F1041D">
        <w:rPr>
          <w:rFonts w:eastAsia="Open Sans" w:cs="Open Sans"/>
          <w:color w:val="000000" w:themeColor="text1"/>
        </w:rPr>
        <w:t xml:space="preserve"> The Commission received no complaints in relation to the food provided at the Melbourne APOD. </w:t>
      </w:r>
    </w:p>
    <w:p w:rsidR="00980C93" w:rsidP="0093230F" w:rsidRDefault="0093230F" w14:paraId="735B9547" w14:textId="4FB03C8C">
      <w:pPr>
        <w:rPr>
          <w:rFonts w:eastAsia="Open Sans" w:cs="Open Sans"/>
          <w:color w:val="000000" w:themeColor="text1"/>
        </w:rPr>
      </w:pPr>
      <w:r>
        <w:rPr>
          <w:rFonts w:eastAsia="Open Sans" w:cs="Open Sans"/>
          <w:color w:val="000000" w:themeColor="text1"/>
        </w:rPr>
        <w:t>The Brisbane APOD serves a daily hot lunch in the dining area and frozen meals for dinner</w:t>
      </w:r>
      <w:r w:rsidR="002E3659">
        <w:rPr>
          <w:rFonts w:eastAsia="Open Sans" w:cs="Open Sans"/>
          <w:color w:val="000000" w:themeColor="text1"/>
        </w:rPr>
        <w:t xml:space="preserve"> that people can heat in the microwaves in the kitchenettes in their accommodation area</w:t>
      </w:r>
      <w:r>
        <w:rPr>
          <w:rFonts w:eastAsia="Open Sans" w:cs="Open Sans"/>
          <w:color w:val="000000" w:themeColor="text1"/>
        </w:rPr>
        <w:t xml:space="preserve">. Many people at the Brisbane APOD said that they find the frozen dinners to be inedible, and some said that they do not eat them—instead they take additional food at lunch or eat other snacks that they can </w:t>
      </w:r>
      <w:r w:rsidR="008770FB">
        <w:rPr>
          <w:rFonts w:eastAsia="Open Sans" w:cs="Open Sans"/>
          <w:color w:val="000000" w:themeColor="text1"/>
        </w:rPr>
        <w:t xml:space="preserve">purchase or </w:t>
      </w:r>
      <w:r w:rsidR="00454CCA">
        <w:rPr>
          <w:rFonts w:eastAsia="Open Sans" w:cs="Open Sans"/>
          <w:color w:val="000000" w:themeColor="text1"/>
        </w:rPr>
        <w:t xml:space="preserve">order from the canteen at BITA. </w:t>
      </w:r>
    </w:p>
    <w:p w:rsidR="0093230F" w:rsidP="0093230F" w:rsidRDefault="0093230F" w14:paraId="263F8F2C" w14:textId="77777777">
      <w:pPr>
        <w:rPr>
          <w:rFonts w:eastAsia="Open Sans" w:cs="Open Sans"/>
          <w:color w:val="000000" w:themeColor="text1"/>
        </w:rPr>
      </w:pPr>
      <w:r>
        <w:rPr>
          <w:rFonts w:eastAsia="Open Sans" w:cs="Open Sans"/>
          <w:color w:val="000000" w:themeColor="text1"/>
        </w:rPr>
        <w:t xml:space="preserve">Facility staff at BITA advised the Commission that they were taking steps to provide both hot lunches and dinners at the Brisbane APOD. At the time of inspections, they were in the process of sourcing a third party to provide this service. </w:t>
      </w:r>
    </w:p>
    <w:p w:rsidRPr="00FF0EE8" w:rsidR="0093230F" w:rsidP="0093230F" w:rsidRDefault="0093230F" w14:paraId="6F64572F" w14:textId="2FDD59A9">
      <w:pPr>
        <w:rPr>
          <w:rFonts w:eastAsia="Open Sans" w:cs="Open Sans"/>
          <w:color w:val="000000" w:themeColor="text1"/>
        </w:rPr>
      </w:pPr>
      <w:r>
        <w:rPr>
          <w:rFonts w:eastAsia="Open Sans" w:cs="Open Sans"/>
          <w:color w:val="000000" w:themeColor="text1"/>
        </w:rPr>
        <w:t>The Commission welcomes efforts by facility staff at BITA to improve the quality of meals provided at the B</w:t>
      </w:r>
      <w:r w:rsidR="00E779A0">
        <w:rPr>
          <w:rFonts w:eastAsia="Open Sans" w:cs="Open Sans"/>
          <w:color w:val="000000" w:themeColor="text1"/>
        </w:rPr>
        <w:t>risbane</w:t>
      </w:r>
      <w:r>
        <w:rPr>
          <w:rFonts w:eastAsia="Open Sans" w:cs="Open Sans"/>
          <w:color w:val="000000" w:themeColor="text1"/>
        </w:rPr>
        <w:t xml:space="preserve"> APOD. </w:t>
      </w:r>
      <w:r w:rsidRPr="00783E97">
        <w:rPr>
          <w:rFonts w:eastAsia="Open Sans" w:cs="Open Sans"/>
        </w:rPr>
        <w:t xml:space="preserve">The Commission considers that </w:t>
      </w:r>
      <w:r>
        <w:rPr>
          <w:rFonts w:eastAsia="Open Sans" w:cs="Open Sans"/>
        </w:rPr>
        <w:t xml:space="preserve">people at the Brisbane APOD </w:t>
      </w:r>
      <w:r w:rsidRPr="00783E97">
        <w:rPr>
          <w:rFonts w:eastAsia="Open Sans" w:cs="Open Sans"/>
        </w:rPr>
        <w:t>should have access to a hot meal for dinner and/or the option to cook their own hot meal like people detained at other facilities, including other APODs.</w:t>
      </w:r>
    </w:p>
    <w:p w:rsidR="0093230F" w:rsidP="0093230F" w:rsidRDefault="0093230F" w14:paraId="77719BDC" w14:textId="77777777">
      <w:pPr>
        <w:pStyle w:val="Heading2"/>
      </w:pPr>
      <w:bookmarkStart w:name="_Toc40718042" w:id="130"/>
      <w:bookmarkStart w:name="_Toc57818929" w:id="131"/>
      <w:r>
        <w:t>Physical conditions of detention</w:t>
      </w:r>
      <w:bookmarkEnd w:id="130"/>
      <w:bookmarkEnd w:id="131"/>
    </w:p>
    <w:p w:rsidRPr="00E549EA" w:rsidR="0093230F" w:rsidP="0093230F" w:rsidRDefault="0093230F" w14:paraId="56457714" w14:textId="719B3B37">
      <w:pPr>
        <w:pStyle w:val="Heading3"/>
      </w:pPr>
      <w:bookmarkStart w:name="_Toc40718044" w:id="132"/>
      <w:bookmarkStart w:name="_Toc57818930" w:id="133"/>
      <w:r w:rsidRPr="00E549EA">
        <w:t>Dormitory-style accommodation in low</w:t>
      </w:r>
      <w:r w:rsidRPr="00E549EA" w:rsidR="005B5A8B">
        <w:t xml:space="preserve"> and </w:t>
      </w:r>
      <w:r w:rsidRPr="00E549EA">
        <w:t>medium security compounds</w:t>
      </w:r>
      <w:bookmarkEnd w:id="132"/>
      <w:bookmarkEnd w:id="133"/>
    </w:p>
    <w:p w:rsidR="0093230F" w:rsidP="0093230F" w:rsidRDefault="00281D6A" w14:paraId="41F618D3" w14:textId="6B3BA4DE">
      <w:r>
        <w:t>S</w:t>
      </w:r>
      <w:r w:rsidR="0093230F">
        <w:t>ome low</w:t>
      </w:r>
      <w:r w:rsidR="005B5A8B">
        <w:t xml:space="preserve"> and </w:t>
      </w:r>
      <w:r w:rsidR="0093230F">
        <w:t>medium security compounds have dormitory-style accommodation that contain</w:t>
      </w:r>
      <w:r w:rsidR="00085E5C">
        <w:t>s</w:t>
      </w:r>
      <w:r w:rsidR="0093230F">
        <w:t xml:space="preserve"> more than one set of bunk beds and may accommodate </w:t>
      </w:r>
      <w:r w:rsidR="008D0A0F">
        <w:t xml:space="preserve">between </w:t>
      </w:r>
      <w:r w:rsidR="0093230F">
        <w:t xml:space="preserve">four to 10 people: </w:t>
      </w:r>
    </w:p>
    <w:p w:rsidR="0093230F" w:rsidP="00E31831" w:rsidRDefault="00085E5C" w14:paraId="19233956" w14:textId="6A30BB2D">
      <w:pPr>
        <w:pStyle w:val="ListParagraph"/>
        <w:numPr>
          <w:ilvl w:val="0"/>
          <w:numId w:val="25"/>
        </w:numPr>
      </w:pPr>
      <w:r>
        <w:t>a</w:t>
      </w:r>
      <w:r w:rsidR="0093230F">
        <w:t xml:space="preserve">ll rooms in the residential compound at BITA contain two sets of bunks that accommodate up to four people </w:t>
      </w:r>
    </w:p>
    <w:p w:rsidR="0093230F" w:rsidP="00E31831" w:rsidRDefault="00085E5C" w14:paraId="775B542F" w14:textId="6A89A827">
      <w:pPr>
        <w:pStyle w:val="ListParagraph"/>
        <w:numPr>
          <w:ilvl w:val="0"/>
          <w:numId w:val="25"/>
        </w:numPr>
      </w:pPr>
      <w:r>
        <w:t>m</w:t>
      </w:r>
      <w:r w:rsidR="0093230F">
        <w:t>ost rooms in the Avon compound at MITA contain two sets of bunks that accommodate up to four people, and some rooms contain five sets of bunks that accommodate up to 10 people</w:t>
      </w:r>
    </w:p>
    <w:p w:rsidR="0093230F" w:rsidP="00E31831" w:rsidRDefault="00085E5C" w14:paraId="05B974E8" w14:textId="3E04D535">
      <w:pPr>
        <w:pStyle w:val="ListParagraph"/>
        <w:numPr>
          <w:ilvl w:val="0"/>
          <w:numId w:val="25"/>
        </w:numPr>
      </w:pPr>
      <w:r>
        <w:t>t</w:t>
      </w:r>
      <w:r w:rsidR="0093230F">
        <w:t xml:space="preserve">he Kangaroo and Emu accommodation areas at AITA contain rooms with two sets of bunks that accommodate up to four people </w:t>
      </w:r>
    </w:p>
    <w:p w:rsidR="0093230F" w:rsidP="00E31831" w:rsidRDefault="008D16BA" w14:paraId="36C69610" w14:textId="6E8ED972">
      <w:pPr>
        <w:pStyle w:val="ListParagraph"/>
        <w:numPr>
          <w:ilvl w:val="0"/>
          <w:numId w:val="25"/>
        </w:numPr>
      </w:pPr>
      <w:r>
        <w:t>a</w:t>
      </w:r>
      <w:r w:rsidR="0093230F">
        <w:t xml:space="preserve">ll rooms in the male compound at PIDC contain a mixture of bunk and single beds that accommodate up to </w:t>
      </w:r>
      <w:r w:rsidR="00834A4B">
        <w:t>seven</w:t>
      </w:r>
      <w:r w:rsidR="0093230F">
        <w:t xml:space="preserve"> people</w:t>
      </w:r>
      <w:r w:rsidR="00AD2C4C">
        <w:t>—th</w:t>
      </w:r>
      <w:r w:rsidR="00F2266E">
        <w:t>e</w:t>
      </w:r>
      <w:r w:rsidR="00AD2C4C">
        <w:t xml:space="preserve"> space for each set of bunks </w:t>
      </w:r>
      <w:r w:rsidR="00344A7F">
        <w:t xml:space="preserve">was separated by curtains and was </w:t>
      </w:r>
      <w:r w:rsidR="00AD2C4C">
        <w:t>particularly</w:t>
      </w:r>
      <w:r w:rsidR="00F64A80">
        <w:t xml:space="preserve"> smal</w:t>
      </w:r>
      <w:r w:rsidR="000076C8">
        <w:t>l and dark</w:t>
      </w:r>
      <w:r w:rsidR="0093230F">
        <w:t>.</w:t>
      </w:r>
    </w:p>
    <w:p w:rsidR="00991780" w:rsidP="00991780" w:rsidRDefault="00991780" w14:paraId="3EB5160B" w14:textId="77777777">
      <w:pPr>
        <w:pStyle w:val="ListParagraph"/>
      </w:pPr>
    </w:p>
    <w:p w:rsidR="00E12EF0" w:rsidP="0093230F" w:rsidRDefault="00D945AD" w14:paraId="743817BB" w14:textId="42F322B1">
      <w:r w:rsidR="501E0784">
        <w:drawing>
          <wp:inline wp14:editId="04668499" wp14:anchorId="0486AA1C">
            <wp:extent cx="5759449" cy="4319905"/>
            <wp:effectExtent l="0" t="0" r="0" b="4445"/>
            <wp:docPr id="69" name="Picture 69" descr="A small bedroom with two sets of bunk beds and a small cabinet with a desktop screen in between. There are towels and sheets hanging from the top bunks. " title=""/>
            <wp:cNvGraphicFramePr>
              <a:graphicFrameLocks noChangeAspect="1"/>
            </wp:cNvGraphicFramePr>
            <a:graphic>
              <a:graphicData uri="http://schemas.openxmlformats.org/drawingml/2006/picture">
                <pic:pic>
                  <pic:nvPicPr>
                    <pic:cNvPr id="0" name="Picture 69"/>
                    <pic:cNvPicPr/>
                  </pic:nvPicPr>
                  <pic:blipFill>
                    <a:blip r:embed="Rfa3d897a0f2d415f">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4319905"/>
                    </a:xfrm>
                    <a:prstGeom prst="rect">
                      <a:avLst/>
                    </a:prstGeom>
                  </pic:spPr>
                </pic:pic>
              </a:graphicData>
            </a:graphic>
          </wp:inline>
        </w:drawing>
      </w:r>
    </w:p>
    <w:p w:rsidRPr="00C64184" w:rsidR="00D945AD" w:rsidP="0093230F" w:rsidRDefault="00E16F69" w14:paraId="28B01C55" w14:textId="1FCF9438">
      <w:pPr>
        <w:rPr>
          <w:b/>
          <w:i/>
        </w:rPr>
      </w:pPr>
      <w:r w:rsidRPr="00C64184">
        <w:rPr>
          <w:b/>
          <w:i/>
        </w:rPr>
        <w:t>Four-person dorm, Avon compound, MITA</w:t>
      </w:r>
    </w:p>
    <w:p w:rsidR="00AD2C4C" w:rsidP="0093230F" w:rsidRDefault="00834A4B" w14:paraId="64C4C238" w14:textId="5272273E">
      <w:r>
        <w:t>Most</w:t>
      </w:r>
      <w:r w:rsidR="0093230F">
        <w:t xml:space="preserve"> people the Commission interviewed from these compounds reported </w:t>
      </w:r>
      <w:r w:rsidR="0024523E">
        <w:t xml:space="preserve">that </w:t>
      </w:r>
      <w:r w:rsidR="00D538A7">
        <w:t>all</w:t>
      </w:r>
      <w:r w:rsidR="00392729">
        <w:t xml:space="preserve"> the </w:t>
      </w:r>
      <w:r w:rsidR="0024523E">
        <w:t xml:space="preserve">beds in their rooms were usually occupied. </w:t>
      </w:r>
      <w:r w:rsidR="005E4906">
        <w:t xml:space="preserve">Many also </w:t>
      </w:r>
      <w:r w:rsidR="0093230F">
        <w:t>raised concerns about overcrowding. These concerns included: limited privacy due to</w:t>
      </w:r>
      <w:r w:rsidR="00AD2C4C">
        <w:t xml:space="preserve"> the</w:t>
      </w:r>
      <w:r w:rsidR="0093230F">
        <w:t xml:space="preserve"> number of people in their room; difficulty or inability </w:t>
      </w:r>
      <w:r w:rsidR="0075368B">
        <w:t xml:space="preserve">to </w:t>
      </w:r>
      <w:r w:rsidR="0093230F">
        <w:t xml:space="preserve">sleep due to noise; hygiene issues in rooms and shared bathrooms due to high usage levels and irregular cleaning; and insufficient storage space for clothing and toiletries. </w:t>
      </w:r>
    </w:p>
    <w:p w:rsidR="00E02510" w:rsidP="0093230F" w:rsidRDefault="0093230F" w14:paraId="0621266C" w14:textId="17218E9B">
      <w:r>
        <w:t>People in the Avon compound at MITA also raised concerns about lengthy wait</w:t>
      </w:r>
      <w:r w:rsidR="3211ABB3">
        <w:t>ing</w:t>
      </w:r>
      <w:r>
        <w:t xml:space="preserve"> times to access the toilets and showers. </w:t>
      </w:r>
      <w:r w:rsidR="003C511E">
        <w:t xml:space="preserve">The Avon compound has </w:t>
      </w:r>
      <w:r w:rsidR="00306E73">
        <w:t>two floors</w:t>
      </w:r>
      <w:r w:rsidR="00AA0B36">
        <w:t xml:space="preserve"> with 18 rooms </w:t>
      </w:r>
      <w:r w:rsidR="00545AF5">
        <w:t xml:space="preserve">and shared toilets and showers on each level. </w:t>
      </w:r>
      <w:r w:rsidR="003B7A90">
        <w:t xml:space="preserve">There were </w:t>
      </w:r>
      <w:r w:rsidR="00CC1C04">
        <w:t>seven</w:t>
      </w:r>
      <w:r w:rsidR="003B7A90">
        <w:t xml:space="preserve"> showers available on the </w:t>
      </w:r>
      <w:r w:rsidR="00390FF5">
        <w:t xml:space="preserve">lower </w:t>
      </w:r>
      <w:r w:rsidR="00CC1C04">
        <w:t xml:space="preserve">floor, however only </w:t>
      </w:r>
      <w:r w:rsidR="00F16C05">
        <w:t xml:space="preserve">two showers </w:t>
      </w:r>
      <w:r w:rsidR="00390FF5">
        <w:t xml:space="preserve">available on the upper floor. </w:t>
      </w:r>
    </w:p>
    <w:p w:rsidR="009B5E10" w:rsidP="0093230F" w:rsidRDefault="0054556E" w14:paraId="2183BD74" w14:textId="252EF576">
      <w:r w:rsidR="053B4654">
        <w:drawing>
          <wp:inline wp14:editId="490AE128" wp14:anchorId="158B6631">
            <wp:extent cx="5759449" cy="4319905"/>
            <wp:effectExtent l="0" t="0" r="0" b="4445"/>
            <wp:docPr id="70" name="Picture 70" descr="A long corridor with bedroom doors on either side, and lots of shoes lining the corridor." title=""/>
            <wp:cNvGraphicFramePr>
              <a:graphicFrameLocks noChangeAspect="1"/>
            </wp:cNvGraphicFramePr>
            <a:graphic>
              <a:graphicData uri="http://schemas.openxmlformats.org/drawingml/2006/picture">
                <pic:pic>
                  <pic:nvPicPr>
                    <pic:cNvPr id="0" name="Picture 70"/>
                    <pic:cNvPicPr/>
                  </pic:nvPicPr>
                  <pic:blipFill>
                    <a:blip r:embed="R7f16df1baff0465c">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4319905"/>
                    </a:xfrm>
                    <a:prstGeom prst="rect">
                      <a:avLst/>
                    </a:prstGeom>
                  </pic:spPr>
                </pic:pic>
              </a:graphicData>
            </a:graphic>
          </wp:inline>
        </w:drawing>
      </w:r>
    </w:p>
    <w:p w:rsidRPr="00DA7EC7" w:rsidR="0054556E" w:rsidP="0093230F" w:rsidRDefault="0029491A" w14:paraId="65E89B15" w14:textId="54EB0538">
      <w:pPr>
        <w:rPr>
          <w:b/>
          <w:i/>
        </w:rPr>
      </w:pPr>
      <w:r w:rsidRPr="00DA7EC7">
        <w:rPr>
          <w:b/>
          <w:i/>
        </w:rPr>
        <w:t>Avon compound, MITA</w:t>
      </w:r>
    </w:p>
    <w:p w:rsidR="0093230F" w:rsidP="0093230F" w:rsidRDefault="0093230F" w14:paraId="0FFC070F" w14:textId="00585B48">
      <w:r>
        <w:t xml:space="preserve">A number of people reported that these conditions were adversely </w:t>
      </w:r>
      <w:r w:rsidR="00015457">
        <w:t xml:space="preserve">affecting </w:t>
      </w:r>
      <w:r>
        <w:t>their health. For example, they reported that issues such as lack of sleep, insufficient access to quiet and private space,</w:t>
      </w:r>
      <w:r w:rsidR="00EB1FFF">
        <w:t xml:space="preserve"> and that their</w:t>
      </w:r>
      <w:r>
        <w:t xml:space="preserve"> inability to control their environment was compounding existing health conditions. Some said that health professionals had recommended that they are placed in a single room. A long-term detainee </w:t>
      </w:r>
      <w:r w:rsidR="00F92208">
        <w:t xml:space="preserve">with </w:t>
      </w:r>
      <w:r>
        <w:t>significant mental health issues reported that he had</w:t>
      </w:r>
      <w:r w:rsidR="00F92208">
        <w:t xml:space="preserve"> </w:t>
      </w:r>
      <w:r>
        <w:t>been living in the 10-person room in the Avon compound for 10 months and that this was causing him considerable distress.</w:t>
      </w:r>
    </w:p>
    <w:p w:rsidR="008D5C86" w:rsidP="0093230F" w:rsidRDefault="000D25EF" w14:paraId="7B5DA2C1" w14:textId="03F8809D">
      <w:r w:rsidR="2CEAB444">
        <w:drawing>
          <wp:inline wp14:editId="20717151" wp14:anchorId="6F6ABC15">
            <wp:extent cx="5759449" cy="5759449"/>
            <wp:effectExtent l="0" t="0" r="0" b="0"/>
            <wp:docPr id="71" name="Picture 71" descr="A dormitory with curtains separating sets of bunk beds on either side. " title=""/>
            <wp:cNvGraphicFramePr>
              <a:graphicFrameLocks noChangeAspect="1"/>
            </wp:cNvGraphicFramePr>
            <a:graphic>
              <a:graphicData uri="http://schemas.openxmlformats.org/drawingml/2006/picture">
                <pic:pic>
                  <pic:nvPicPr>
                    <pic:cNvPr id="0" name="Picture 71"/>
                    <pic:cNvPicPr/>
                  </pic:nvPicPr>
                  <pic:blipFill>
                    <a:blip r:embed="R0390b49d7b34478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C7497F" w:rsidR="000D25EF" w:rsidP="0093230F" w:rsidRDefault="000D25EF" w14:paraId="211030D1" w14:textId="204CFE21">
      <w:pPr>
        <w:rPr>
          <w:b/>
          <w:i/>
        </w:rPr>
      </w:pPr>
      <w:r w:rsidRPr="00C7497F">
        <w:rPr>
          <w:b/>
          <w:i/>
        </w:rPr>
        <w:t>Male dorm, PIDC</w:t>
      </w:r>
    </w:p>
    <w:p w:rsidR="005326BC" w:rsidP="0093230F" w:rsidRDefault="0093230F" w14:paraId="4051FBEF" w14:textId="317999DB">
      <w:r>
        <w:t xml:space="preserve">The Commission acknowledges that </w:t>
      </w:r>
      <w:r w:rsidR="002272B6">
        <w:t>low-medium security compounds</w:t>
      </w:r>
      <w:r w:rsidR="00B13D48">
        <w:t>, particularly at MITA and BITA,</w:t>
      </w:r>
      <w:r w:rsidR="002272B6">
        <w:t xml:space="preserve"> have had significant population increases</w:t>
      </w:r>
      <w:r w:rsidR="00E30BE4">
        <w:t xml:space="preserve"> due to </w:t>
      </w:r>
      <w:r w:rsidR="005D653F">
        <w:t>transfers of people from Nauru and PNG</w:t>
      </w:r>
      <w:r w:rsidR="00F82008">
        <w:t xml:space="preserve">, </w:t>
      </w:r>
      <w:r w:rsidR="00CA60D3">
        <w:t>which has</w:t>
      </w:r>
      <w:r>
        <w:t xml:space="preserve"> contributed to </w:t>
      </w:r>
      <w:r w:rsidR="00264B64">
        <w:t xml:space="preserve">some of </w:t>
      </w:r>
      <w:r>
        <w:t>the issues reported abov</w:t>
      </w:r>
      <w:r w:rsidR="00F82008">
        <w:t xml:space="preserve">e. </w:t>
      </w:r>
    </w:p>
    <w:p w:rsidR="00FA0E53" w:rsidP="0093230F" w:rsidRDefault="003F5A73" w14:paraId="117D6FDB" w14:textId="7938DCE7">
      <w:r>
        <w:t>T</w:t>
      </w:r>
      <w:r w:rsidR="00277DBC">
        <w:t>he number of people detained in these compounds</w:t>
      </w:r>
      <w:r w:rsidR="002F4181">
        <w:t xml:space="preserve"> </w:t>
      </w:r>
      <w:r w:rsidR="006C1D8D">
        <w:t>was</w:t>
      </w:r>
      <w:r w:rsidR="008A6AA8">
        <w:t xml:space="preserve"> </w:t>
      </w:r>
      <w:r w:rsidR="002F4181">
        <w:t>a</w:t>
      </w:r>
      <w:r w:rsidR="00D00741">
        <w:t>ffe</w:t>
      </w:r>
      <w:r w:rsidR="002F4181">
        <w:t>cting conditions of detention</w:t>
      </w:r>
      <w:r w:rsidR="00C121C2">
        <w:t xml:space="preserve">. The </w:t>
      </w:r>
      <w:r w:rsidR="00277DBC">
        <w:t>dormitory</w:t>
      </w:r>
      <w:r w:rsidR="00B84D05">
        <w:t xml:space="preserve">-style </w:t>
      </w:r>
      <w:r w:rsidR="00715219">
        <w:t>accommodation</w:t>
      </w:r>
      <w:r w:rsidR="00A91B28">
        <w:t xml:space="preserve"> available in these compounds</w:t>
      </w:r>
      <w:r w:rsidR="00E75F3E">
        <w:t>, which is predisposed to</w:t>
      </w:r>
      <w:r w:rsidR="005444A5">
        <w:t xml:space="preserve"> issues</w:t>
      </w:r>
      <w:r w:rsidR="008A6AA8">
        <w:t xml:space="preserve"> such as overcrowding</w:t>
      </w:r>
      <w:r w:rsidR="00E75F3E">
        <w:t>,</w:t>
      </w:r>
      <w:r w:rsidR="00FE1916">
        <w:t xml:space="preserve"> </w:t>
      </w:r>
      <w:r w:rsidR="00D16B3E">
        <w:t xml:space="preserve">could not give sufficient space or privacy to </w:t>
      </w:r>
      <w:r w:rsidR="00E75F3E">
        <w:t>this number of people</w:t>
      </w:r>
      <w:r w:rsidR="005444A5">
        <w:t xml:space="preserve">. </w:t>
      </w:r>
      <w:r w:rsidR="00A91B28">
        <w:t>Such conditions</w:t>
      </w:r>
      <w:r w:rsidR="00163B7B">
        <w:t xml:space="preserve"> </w:t>
      </w:r>
      <w:r w:rsidR="009608C9">
        <w:t xml:space="preserve">appeared to be adversely affecting the health and well-being of </w:t>
      </w:r>
      <w:r w:rsidR="00B711C2">
        <w:t>some people</w:t>
      </w:r>
      <w:r w:rsidR="0014039F">
        <w:t xml:space="preserve"> detained in these compounds</w:t>
      </w:r>
      <w:r w:rsidR="00E17514">
        <w:t>.</w:t>
      </w:r>
      <w:r w:rsidR="0098138B">
        <w:t xml:space="preserve"> </w:t>
      </w:r>
      <w:r w:rsidR="002776CE">
        <w:t>T</w:t>
      </w:r>
      <w:r w:rsidR="00B74F99">
        <w:t xml:space="preserve">he Commission considers that </w:t>
      </w:r>
      <w:r w:rsidR="002776CE">
        <w:t xml:space="preserve">these conditions of detention </w:t>
      </w:r>
      <w:r w:rsidR="00FA0E53">
        <w:t xml:space="preserve">are </w:t>
      </w:r>
      <w:r w:rsidR="00CD7D1F">
        <w:t>unsuitable</w:t>
      </w:r>
      <w:r w:rsidR="00C31A63">
        <w:t xml:space="preserve">, especially for </w:t>
      </w:r>
      <w:r w:rsidR="00B74F99">
        <w:t>people with significant physical and/or mental health conditions.</w:t>
      </w:r>
      <w:r w:rsidR="00FE55B0">
        <w:t xml:space="preserve"> </w:t>
      </w:r>
    </w:p>
    <w:p w:rsidR="00393CE7" w:rsidP="0093230F" w:rsidRDefault="00B40F0D" w14:paraId="20867706" w14:textId="460FC259">
      <w:r>
        <w:t xml:space="preserve">The numbers of people in dormitory-style accommodation should be closely monitored to prevent issues such as overcrowding. </w:t>
      </w:r>
      <w:r w:rsidR="0098138B">
        <w:t xml:space="preserve">Given the number of people </w:t>
      </w:r>
      <w:r w:rsidR="00E50D68">
        <w:t>detained in</w:t>
      </w:r>
      <w:r w:rsidR="0098138B">
        <w:t xml:space="preserve"> these compounds</w:t>
      </w:r>
      <w:r w:rsidR="006F412F">
        <w:t>, s</w:t>
      </w:r>
      <w:r w:rsidR="00027C20">
        <w:t>trategies to reduce the numbers of people in these compounds should be considered</w:t>
      </w:r>
      <w:r w:rsidR="006F412F">
        <w:t xml:space="preserve">. It </w:t>
      </w:r>
      <w:r w:rsidR="00027C20">
        <w:t>would not be appropr</w:t>
      </w:r>
      <w:r w:rsidR="00B16487">
        <w:t>iate for this to include transfers to compounds or facilities with higher security settings</w:t>
      </w:r>
      <w:r w:rsidR="006F412F">
        <w:t xml:space="preserve">, as people </w:t>
      </w:r>
      <w:r w:rsidR="00393CE7">
        <w:t>detained in these compounds are generally considered to be ‘low-risk’</w:t>
      </w:r>
      <w:r w:rsidR="00AB4DB9">
        <w:t>. In order to reduce the number</w:t>
      </w:r>
      <w:r w:rsidR="00E53D65">
        <w:t xml:space="preserve"> of people in these compounds</w:t>
      </w:r>
      <w:r w:rsidR="00AB4DB9">
        <w:t>, the Commission considers</w:t>
      </w:r>
      <w:r w:rsidR="007B5D9D">
        <w:t xml:space="preserve"> that</w:t>
      </w:r>
      <w:r w:rsidR="00B65426">
        <w:t xml:space="preserve"> people detained in these compounds</w:t>
      </w:r>
      <w:r w:rsidR="001F4301">
        <w:t xml:space="preserve"> should be considered for release into alternative community-based </w:t>
      </w:r>
      <w:r w:rsidR="002B74D3">
        <w:t>arrangements.</w:t>
      </w:r>
    </w:p>
    <w:p w:rsidRPr="00DF3F9B" w:rsidR="00C31565" w:rsidP="00E31831" w:rsidRDefault="00C31565" w14:paraId="5AB1B36D"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00400E1D" w:rsidP="00C31565" w:rsidRDefault="00C31565" w14:paraId="341892E7" w14:textId="30F61BF4">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sidRPr="00DF3F9B">
        <w:rPr>
          <w:i/>
          <w:color w:val="FFFFFF" w:themeColor="background1"/>
        </w:rPr>
        <w:t xml:space="preserve">The </w:t>
      </w:r>
      <w:r w:rsidR="00E16B09">
        <w:rPr>
          <w:i/>
          <w:color w:val="FFFFFF" w:themeColor="background1"/>
        </w:rPr>
        <w:t xml:space="preserve">Minister and </w:t>
      </w:r>
      <w:r w:rsidRPr="00DF3F9B">
        <w:rPr>
          <w:i/>
          <w:color w:val="FFFFFF" w:themeColor="background1"/>
        </w:rPr>
        <w:t>Department of Home Affairs should</w:t>
      </w:r>
      <w:r w:rsidR="00E16B09">
        <w:rPr>
          <w:i/>
          <w:color w:val="FFFFFF" w:themeColor="background1"/>
        </w:rPr>
        <w:t xml:space="preserve"> consider</w:t>
      </w:r>
      <w:r w:rsidR="00ED31AF">
        <w:rPr>
          <w:i/>
          <w:color w:val="FFFFFF" w:themeColor="background1"/>
        </w:rPr>
        <w:t xml:space="preserve"> all</w:t>
      </w:r>
      <w:r w:rsidR="00E16B09">
        <w:rPr>
          <w:i/>
          <w:color w:val="FFFFFF" w:themeColor="background1"/>
        </w:rPr>
        <w:t xml:space="preserve"> people in </w:t>
      </w:r>
      <w:r w:rsidR="00ED31AF">
        <w:rPr>
          <w:i/>
          <w:color w:val="FFFFFF" w:themeColor="background1"/>
        </w:rPr>
        <w:t xml:space="preserve">dormitory-style accommodation in low-medium security compounds </w:t>
      </w:r>
      <w:r w:rsidR="00400E1D">
        <w:rPr>
          <w:i/>
          <w:color w:val="FFFFFF" w:themeColor="background1"/>
        </w:rPr>
        <w:t xml:space="preserve">for release into alternative community-based arrangements. </w:t>
      </w:r>
    </w:p>
    <w:p w:rsidRPr="00254455" w:rsidR="0093230F" w:rsidP="0093230F" w:rsidRDefault="0093230F" w14:paraId="593B75E4" w14:textId="77777777">
      <w:pPr>
        <w:pStyle w:val="Heading3"/>
      </w:pPr>
      <w:bookmarkStart w:name="_Toc40718045" w:id="134"/>
      <w:bookmarkStart w:name="_Toc57818931" w:id="135"/>
      <w:r w:rsidRPr="00254455">
        <w:t>High-security compounds</w:t>
      </w:r>
      <w:bookmarkEnd w:id="134"/>
      <w:bookmarkEnd w:id="135"/>
    </w:p>
    <w:p w:rsidR="00B52402" w:rsidP="0093230F" w:rsidRDefault="00FC3D51" w14:paraId="169DE451" w14:textId="29C5360E">
      <w:r>
        <w:t>The larger immigration detention facilities</w:t>
      </w:r>
      <w:r w:rsidR="003928FA">
        <w:t xml:space="preserve"> all contain </w:t>
      </w:r>
      <w:r w:rsidR="001D6667">
        <w:t>high-security compounds.</w:t>
      </w:r>
      <w:r w:rsidR="00490E75">
        <w:t xml:space="preserve"> Most of the high-security compounds currently in use</w:t>
      </w:r>
      <w:r w:rsidR="002A0D10">
        <w:t xml:space="preserve"> have been constructed since 2017.</w:t>
      </w:r>
      <w:r w:rsidR="00703FED">
        <w:t xml:space="preserve"> They are used for people in immigration detention</w:t>
      </w:r>
      <w:r w:rsidR="00BC2DF8">
        <w:t xml:space="preserve"> who are considered ‘high</w:t>
      </w:r>
      <w:r w:rsidR="009F5785">
        <w:t xml:space="preserve"> </w:t>
      </w:r>
      <w:r w:rsidR="00BC2DF8">
        <w:t>risk’</w:t>
      </w:r>
      <w:r w:rsidR="00793DB7">
        <w:t xml:space="preserve"> on</w:t>
      </w:r>
      <w:r w:rsidR="00B5309F">
        <w:t xml:space="preserve"> the basis of</w:t>
      </w:r>
      <w:r w:rsidR="00B52402">
        <w:t xml:space="preserve"> </w:t>
      </w:r>
      <w:r w:rsidR="00604188">
        <w:t xml:space="preserve">facility staff assessment of their security risk, which includes a person’s risk assessment by Serco </w:t>
      </w:r>
      <w:r w:rsidR="00B52402">
        <w:t>(as produced by the Security Risk Assessment Tool)</w:t>
      </w:r>
      <w:r w:rsidR="00E234A0">
        <w:t>.</w:t>
      </w:r>
    </w:p>
    <w:p w:rsidR="0093230F" w:rsidP="0093230F" w:rsidRDefault="0093230F" w14:paraId="355E88BE" w14:textId="77777777">
      <w:r>
        <w:t xml:space="preserve">The high-security compounds included: </w:t>
      </w:r>
    </w:p>
    <w:p w:rsidR="0093230F" w:rsidP="00E31831" w:rsidRDefault="0093230F" w14:paraId="06B0B82B" w14:textId="77777777">
      <w:pPr>
        <w:pStyle w:val="ListParagraph"/>
        <w:keepLines/>
        <w:numPr>
          <w:ilvl w:val="0"/>
          <w:numId w:val="26"/>
        </w:numPr>
      </w:pPr>
      <w:r>
        <w:t xml:space="preserve">the </w:t>
      </w:r>
      <w:r w:rsidRPr="00C11C41">
        <w:t xml:space="preserve">Dargo, Erskine, </w:t>
      </w:r>
      <w:proofErr w:type="gramStart"/>
      <w:r w:rsidRPr="00C11C41">
        <w:t>Ford</w:t>
      </w:r>
      <w:proofErr w:type="gramEnd"/>
      <w:r w:rsidRPr="00C11C41">
        <w:t xml:space="preserve"> and Glenelg</w:t>
      </w:r>
      <w:r>
        <w:t xml:space="preserve"> compounds in MITA North complex</w:t>
      </w:r>
    </w:p>
    <w:p w:rsidR="0093230F" w:rsidP="00E31831" w:rsidRDefault="0093230F" w14:paraId="4496069D" w14:textId="77777777">
      <w:pPr>
        <w:pStyle w:val="ListParagraph"/>
        <w:keepLines/>
        <w:numPr>
          <w:ilvl w:val="0"/>
          <w:numId w:val="26"/>
        </w:numPr>
      </w:pPr>
      <w:r>
        <w:t xml:space="preserve">the </w:t>
      </w:r>
      <w:r w:rsidRPr="00C11C41">
        <w:t xml:space="preserve">Cassowary, Eagle, </w:t>
      </w:r>
      <w:proofErr w:type="gramStart"/>
      <w:r w:rsidRPr="00C11C41">
        <w:t>Kingfisher</w:t>
      </w:r>
      <w:proofErr w:type="gramEnd"/>
      <w:r w:rsidRPr="00C11C41">
        <w:t xml:space="preserve"> and Swan</w:t>
      </w:r>
      <w:r>
        <w:t xml:space="preserve"> compounds at the YHIDC</w:t>
      </w:r>
    </w:p>
    <w:p w:rsidR="0093230F" w:rsidP="00E31831" w:rsidRDefault="0093230F" w14:paraId="4A888954" w14:textId="77777777">
      <w:pPr>
        <w:pStyle w:val="ListParagraph"/>
        <w:keepLines/>
        <w:numPr>
          <w:ilvl w:val="0"/>
          <w:numId w:val="26"/>
        </w:numPr>
      </w:pPr>
      <w:r>
        <w:t>the Moreton and Fraser compounds at BITA.</w:t>
      </w:r>
      <w:r>
        <w:rPr>
          <w:rStyle w:val="EndnoteReference"/>
        </w:rPr>
        <w:endnoteReference w:id="97"/>
      </w:r>
    </w:p>
    <w:p w:rsidR="001B6AFE" w:rsidP="0093230F" w:rsidRDefault="000F4D5A" w14:paraId="35113044" w14:textId="385C1D31">
      <w:r w:rsidR="4888021F">
        <w:drawing>
          <wp:inline wp14:editId="2653024F" wp14:anchorId="40D8B8FE">
            <wp:extent cx="5759449" cy="3627755"/>
            <wp:effectExtent l="0" t="0" r="0" b="0"/>
            <wp:docPr id="27" name="Picture 27" descr="High meshed fencing enclosing the outdoor area of a compound which is partially grass and partially concrete. " title=""/>
            <wp:cNvGraphicFramePr>
              <a:graphicFrameLocks noChangeAspect="1"/>
            </wp:cNvGraphicFramePr>
            <a:graphic>
              <a:graphicData uri="http://schemas.openxmlformats.org/drawingml/2006/picture">
                <pic:pic>
                  <pic:nvPicPr>
                    <pic:cNvPr id="0" name="Picture 27"/>
                    <pic:cNvPicPr/>
                  </pic:nvPicPr>
                  <pic:blipFill>
                    <a:blip r:embed="Rb52568f5670742b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627755"/>
                    </a:xfrm>
                    <a:prstGeom prst="rect">
                      <a:avLst/>
                    </a:prstGeom>
                  </pic:spPr>
                </pic:pic>
              </a:graphicData>
            </a:graphic>
          </wp:inline>
        </w:drawing>
      </w:r>
    </w:p>
    <w:p w:rsidRPr="00254455" w:rsidR="001B6AFE" w:rsidP="0093230F" w:rsidRDefault="00894AAD" w14:paraId="61871903" w14:textId="44161873">
      <w:pPr>
        <w:rPr>
          <w:b/>
          <w:i/>
        </w:rPr>
      </w:pPr>
      <w:r w:rsidRPr="00254455">
        <w:rPr>
          <w:b/>
          <w:i/>
        </w:rPr>
        <w:t>Outdoor courtyard, E</w:t>
      </w:r>
      <w:r w:rsidR="00660248">
        <w:rPr>
          <w:b/>
          <w:i/>
        </w:rPr>
        <w:t>rs</w:t>
      </w:r>
      <w:r w:rsidRPr="00254455">
        <w:rPr>
          <w:b/>
          <w:i/>
        </w:rPr>
        <w:t>kine</w:t>
      </w:r>
      <w:r w:rsidRPr="00254455" w:rsidR="001B6AFE">
        <w:rPr>
          <w:b/>
          <w:i/>
        </w:rPr>
        <w:t xml:space="preserve"> compound, MITA</w:t>
      </w:r>
    </w:p>
    <w:p w:rsidR="008666BC" w:rsidP="0093230F" w:rsidRDefault="0093230F" w14:paraId="48F891C5" w14:textId="0E35974D">
      <w:r>
        <w:t xml:space="preserve">At the time of the Commission’s inspections, the older Blaxland compound at VIDC was </w:t>
      </w:r>
      <w:r w:rsidR="004578F1">
        <w:t xml:space="preserve">still </w:t>
      </w:r>
      <w:r>
        <w:t xml:space="preserve">in operation as a high-security compound. It has since closed, and a </w:t>
      </w:r>
      <w:r w:rsidR="00842A93">
        <w:t>newly constructed</w:t>
      </w:r>
      <w:r>
        <w:t xml:space="preserve"> high</w:t>
      </w:r>
      <w:r w:rsidR="004578F1">
        <w:t>-</w:t>
      </w:r>
      <w:r>
        <w:t xml:space="preserve">security compound has </w:t>
      </w:r>
      <w:r w:rsidR="00203428">
        <w:t xml:space="preserve">opened and is currently in </w:t>
      </w:r>
      <w:r>
        <w:t>use</w:t>
      </w:r>
      <w:r w:rsidR="0000245F">
        <w:t xml:space="preserve"> </w:t>
      </w:r>
      <w:r>
        <w:t>(</w:t>
      </w:r>
      <w:r w:rsidR="00DA2D66">
        <w:t xml:space="preserve">see </w:t>
      </w:r>
      <w:r w:rsidR="00822E11">
        <w:t>Section 3.</w:t>
      </w:r>
      <w:r w:rsidR="00F60F42">
        <w:t>8</w:t>
      </w:r>
      <w:r w:rsidR="00822E11">
        <w:t xml:space="preserve"> (</w:t>
      </w:r>
      <w:r w:rsidR="00F60F42">
        <w:t>d</w:t>
      </w:r>
      <w:r w:rsidR="00822E11">
        <w:t>)</w:t>
      </w:r>
      <w:r>
        <w:t xml:space="preserve">). </w:t>
      </w:r>
    </w:p>
    <w:p w:rsidR="00822E11" w:rsidP="0093230F" w:rsidRDefault="00ED705E" w14:paraId="2FF9DB4E" w14:textId="659FB183">
      <w:r>
        <w:t xml:space="preserve">The layout of these compounds </w:t>
      </w:r>
      <w:r w:rsidR="00C10CF9">
        <w:t>is</w:t>
      </w:r>
      <w:r w:rsidR="00842A93">
        <w:t xml:space="preserve"> generally the same </w:t>
      </w:r>
      <w:r w:rsidR="00DA2D66">
        <w:t>in each facility.</w:t>
      </w:r>
      <w:r w:rsidR="00842A93">
        <w:t xml:space="preserve"> Each compound is </w:t>
      </w:r>
      <w:r w:rsidR="00297740">
        <w:t xml:space="preserve">separated </w:t>
      </w:r>
      <w:r w:rsidR="00842A93">
        <w:t>by high internal</w:t>
      </w:r>
      <w:r w:rsidR="00297740">
        <w:t xml:space="preserve"> fences that enclose a </w:t>
      </w:r>
      <w:r w:rsidR="00E03510">
        <w:t>small outdoor courtyard</w:t>
      </w:r>
      <w:r w:rsidR="00225B40">
        <w:t xml:space="preserve">. </w:t>
      </w:r>
      <w:r w:rsidR="00750B12">
        <w:t xml:space="preserve">Overlooking the courtyard is </w:t>
      </w:r>
      <w:r w:rsidR="00B32DBE">
        <w:t xml:space="preserve">a </w:t>
      </w:r>
      <w:r w:rsidR="00CB282F">
        <w:t xml:space="preserve">covered outdoor balcony </w:t>
      </w:r>
      <w:r w:rsidR="005E271D">
        <w:t>area and</w:t>
      </w:r>
      <w:r w:rsidR="00BF30FE">
        <w:t xml:space="preserve"> </w:t>
      </w:r>
      <w:r w:rsidR="00750B12">
        <w:t xml:space="preserve">the indoor area </w:t>
      </w:r>
      <w:r w:rsidR="00BF30FE">
        <w:t xml:space="preserve">contains </w:t>
      </w:r>
      <w:r w:rsidR="0042239E">
        <w:t>a common a</w:t>
      </w:r>
      <w:r w:rsidR="007B195F">
        <w:t xml:space="preserve">rea (that also serves as a dining area) </w:t>
      </w:r>
      <w:r w:rsidR="0042239E">
        <w:t xml:space="preserve">that </w:t>
      </w:r>
      <w:r w:rsidR="00536323">
        <w:t>c</w:t>
      </w:r>
      <w:r w:rsidR="0014263A">
        <w:t>onnects</w:t>
      </w:r>
      <w:r w:rsidR="00536323">
        <w:t xml:space="preserve"> to corridors</w:t>
      </w:r>
      <w:r w:rsidR="00FB7E39">
        <w:t>, which each contain</w:t>
      </w:r>
      <w:r w:rsidR="00536323">
        <w:t xml:space="preserve"> </w:t>
      </w:r>
      <w:r w:rsidR="00A86DBA">
        <w:t xml:space="preserve">a total of </w:t>
      </w:r>
      <w:r w:rsidR="00337614">
        <w:t xml:space="preserve">10 </w:t>
      </w:r>
      <w:r w:rsidR="00F56066">
        <w:t>rooms</w:t>
      </w:r>
      <w:r w:rsidR="00A86DBA">
        <w:t>, with five</w:t>
      </w:r>
      <w:r w:rsidR="00F56066">
        <w:t xml:space="preserve"> along each side.</w:t>
      </w:r>
      <w:r w:rsidR="00B04E07">
        <w:t xml:space="preserve"> These compounds</w:t>
      </w:r>
      <w:r w:rsidR="002A083D">
        <w:t xml:space="preserve"> generally</w:t>
      </w:r>
      <w:r w:rsidR="00B04E07">
        <w:t xml:space="preserve"> </w:t>
      </w:r>
      <w:r w:rsidR="008F7F1E">
        <w:t>contain two corridors</w:t>
      </w:r>
      <w:r w:rsidR="00804BB7">
        <w:t xml:space="preserve"> of rooms</w:t>
      </w:r>
      <w:r w:rsidR="000A55F6">
        <w:t xml:space="preserve"> (</w:t>
      </w:r>
      <w:r w:rsidR="002A083D">
        <w:t>a total of 20 rooms</w:t>
      </w:r>
      <w:r w:rsidR="000A55F6">
        <w:t>)</w:t>
      </w:r>
      <w:r w:rsidR="002A083D">
        <w:t xml:space="preserve"> with </w:t>
      </w:r>
      <w:r w:rsidR="00B407C2">
        <w:t xml:space="preserve">capacity for </w:t>
      </w:r>
      <w:r w:rsidR="000A55F6">
        <w:t xml:space="preserve">up to </w:t>
      </w:r>
      <w:r w:rsidR="00B407C2">
        <w:t>40 people</w:t>
      </w:r>
      <w:r w:rsidR="000A55F6">
        <w:t>.</w:t>
      </w:r>
      <w:r w:rsidR="00D71766">
        <w:t xml:space="preserve"> </w:t>
      </w:r>
      <w:r w:rsidR="00604188">
        <w:t>However,</w:t>
      </w:r>
      <w:r w:rsidR="00D71766">
        <w:t xml:space="preserve"> some compounds are smaller</w:t>
      </w:r>
      <w:r w:rsidR="00C32D36">
        <w:t>,</w:t>
      </w:r>
      <w:r w:rsidR="00D71766">
        <w:t xml:space="preserve"> such as the Swan compound at YHIDC and the Fraser compound at BITA</w:t>
      </w:r>
      <w:r w:rsidR="000A55F6">
        <w:t>,</w:t>
      </w:r>
      <w:r w:rsidR="00D71766">
        <w:t xml:space="preserve"> which have capacity for 20 people.</w:t>
      </w:r>
    </w:p>
    <w:p w:rsidR="00D03866" w:rsidP="0093230F" w:rsidRDefault="00781FB0" w14:paraId="5780F8A5" w14:textId="4D7A8027">
      <w:r w:rsidR="470726D9">
        <w:drawing>
          <wp:inline wp14:editId="3716C645" wp14:anchorId="6F932D6F">
            <wp:extent cx="5759449" cy="3455670"/>
            <wp:effectExtent l="0" t="0" r="0" b="0"/>
            <wp:docPr id="16" name="Picture 16" descr="View of the outdoor area in a compound containing a half-size basketball court." title=""/>
            <wp:cNvGraphicFramePr>
              <a:graphicFrameLocks noChangeAspect="1"/>
            </wp:cNvGraphicFramePr>
            <a:graphic>
              <a:graphicData uri="http://schemas.openxmlformats.org/drawingml/2006/picture">
                <pic:pic>
                  <pic:nvPicPr>
                    <pic:cNvPr id="0" name="Picture 16"/>
                    <pic:cNvPicPr/>
                  </pic:nvPicPr>
                  <pic:blipFill>
                    <a:blip r:embed="R7c0456729ff8498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F81B65" w:rsidR="00D03866" w:rsidP="0093230F" w:rsidRDefault="00C17DBD" w14:paraId="02F77B8D" w14:textId="44418C36">
      <w:pPr>
        <w:rPr>
          <w:b/>
          <w:i/>
        </w:rPr>
      </w:pPr>
      <w:r w:rsidRPr="00F81B65">
        <w:rPr>
          <w:b/>
          <w:i/>
        </w:rPr>
        <w:t>Cassowary compound, YHIDC</w:t>
      </w:r>
    </w:p>
    <w:p w:rsidR="0093230F" w:rsidP="0093230F" w:rsidRDefault="0093230F" w14:paraId="454D7ED7" w14:textId="77777777">
      <w:r>
        <w:t>The Commission observed the following conditions in these compounds:</w:t>
      </w:r>
    </w:p>
    <w:p w:rsidR="0093230F" w:rsidP="00E31831" w:rsidRDefault="0093230F" w14:paraId="4907D70C" w14:textId="6E87058C">
      <w:pPr>
        <w:pStyle w:val="ListParagraph"/>
        <w:numPr>
          <w:ilvl w:val="0"/>
          <w:numId w:val="27"/>
        </w:numPr>
      </w:pPr>
      <w:r>
        <w:t>Most furniture is made of hard materials (often metal) and fixed in place, and most seating comprised of metal stools and benches without backs</w:t>
      </w:r>
      <w:r w:rsidR="00531DB8">
        <w:t>.</w:t>
      </w:r>
    </w:p>
    <w:p w:rsidR="0093230F" w:rsidP="00E31831" w:rsidRDefault="0093230F" w14:paraId="4CD1B223" w14:textId="06726B32">
      <w:pPr>
        <w:pStyle w:val="ListParagraph"/>
        <w:numPr>
          <w:ilvl w:val="0"/>
          <w:numId w:val="27"/>
        </w:numPr>
      </w:pPr>
      <w:r>
        <w:t>Bedrooms</w:t>
      </w:r>
      <w:r w:rsidR="0014263A">
        <w:t xml:space="preserve"> contain</w:t>
      </w:r>
      <w:r w:rsidR="00EB1630">
        <w:t xml:space="preserve"> a single bunk bed and</w:t>
      </w:r>
      <w:r>
        <w:t xml:space="preserve"> are generally shared between two people (except for Moreton compound at BITA where rooms are shared between three people)</w:t>
      </w:r>
      <w:r w:rsidR="00531DB8">
        <w:t>.</w:t>
      </w:r>
    </w:p>
    <w:p w:rsidR="0093230F" w:rsidP="00E31831" w:rsidRDefault="0093230F" w14:paraId="23ABCD32" w14:textId="57E6409C">
      <w:pPr>
        <w:pStyle w:val="ListParagraph"/>
        <w:numPr>
          <w:ilvl w:val="0"/>
          <w:numId w:val="27"/>
        </w:numPr>
      </w:pPr>
      <w:r>
        <w:t xml:space="preserve">Each bedroom contains </w:t>
      </w:r>
      <w:r w:rsidR="00F56066">
        <w:t>a</w:t>
      </w:r>
      <w:r>
        <w:t xml:space="preserve"> bathroom with a toilet and a shower, </w:t>
      </w:r>
      <w:r w:rsidR="00C32D36">
        <w:t xml:space="preserve">but </w:t>
      </w:r>
      <w:r>
        <w:t>there is no door or solid partition between the bathroom and the sleeping quarters</w:t>
      </w:r>
      <w:r w:rsidR="00531DB8">
        <w:t xml:space="preserve">. </w:t>
      </w:r>
      <w:r w:rsidR="002C24A8">
        <w:t xml:space="preserve">In </w:t>
      </w:r>
      <w:r w:rsidR="00531DB8">
        <w:t>some compounds, curtains had been installed</w:t>
      </w:r>
      <w:r w:rsidR="00823B6B">
        <w:t>.</w:t>
      </w:r>
    </w:p>
    <w:p w:rsidR="0093230F" w:rsidP="00E31831" w:rsidRDefault="0093230F" w14:paraId="10EBC0E6" w14:textId="157F78BD">
      <w:pPr>
        <w:pStyle w:val="ListParagraph"/>
        <w:numPr>
          <w:ilvl w:val="0"/>
          <w:numId w:val="27"/>
        </w:numPr>
      </w:pPr>
      <w:r>
        <w:t>The bathrooms in most compounds (except Moreton compound at BITA) contain combined</w:t>
      </w:r>
      <w:r w:rsidR="0092718A">
        <w:t xml:space="preserve"> metal</w:t>
      </w:r>
      <w:r>
        <w:t xml:space="preserve"> toilet and sink units</w:t>
      </w:r>
      <w:r w:rsidR="008B0702">
        <w:t>, where the sink is</w:t>
      </w:r>
      <w:r w:rsidR="0051006A">
        <w:t xml:space="preserve"> positioned </w:t>
      </w:r>
      <w:r w:rsidR="00911C6C">
        <w:t xml:space="preserve">directly </w:t>
      </w:r>
      <w:r w:rsidR="0051006A">
        <w:t>above the toilet</w:t>
      </w:r>
      <w:r w:rsidR="00911C6C">
        <w:t xml:space="preserve"> and its use requires leaning over the toilet bowl</w:t>
      </w:r>
      <w:r w:rsidR="0051006A">
        <w:t xml:space="preserve">. </w:t>
      </w:r>
    </w:p>
    <w:p w:rsidR="0093230F" w:rsidP="00E31831" w:rsidRDefault="0093230F" w14:paraId="36F4FE0C" w14:textId="0F887F57">
      <w:pPr>
        <w:pStyle w:val="ListParagraph"/>
        <w:numPr>
          <w:ilvl w:val="0"/>
          <w:numId w:val="27"/>
        </w:numPr>
      </w:pPr>
      <w:r>
        <w:t>Within each compound there is generally</w:t>
      </w:r>
      <w:r w:rsidR="00491950">
        <w:t xml:space="preserve"> </w:t>
      </w:r>
      <w:r>
        <w:t>a small outdoor courtyard enclosed by high fencing with anti-climb mesh</w:t>
      </w:r>
      <w:r w:rsidR="00491950">
        <w:t xml:space="preserve">, </w:t>
      </w:r>
      <w:r>
        <w:t>some gym equipmen</w:t>
      </w:r>
      <w:r w:rsidR="00491950">
        <w:t xml:space="preserve">t, </w:t>
      </w:r>
      <w:r>
        <w:t>laundry facilities</w:t>
      </w:r>
      <w:r w:rsidR="00491950">
        <w:t xml:space="preserve">, </w:t>
      </w:r>
      <w:r>
        <w:t xml:space="preserve">an indoor common </w:t>
      </w:r>
      <w:r w:rsidR="00203428">
        <w:t>area with</w:t>
      </w:r>
      <w:r>
        <w:t xml:space="preserve"> a kitchenette</w:t>
      </w:r>
      <w:r w:rsidR="00AC3B51">
        <w:t xml:space="preserve"> that</w:t>
      </w:r>
      <w:r w:rsidR="00E1057F">
        <w:t xml:space="preserve"> provides tea, coffee and supplies for a cold breakfast</w:t>
      </w:r>
      <w:r w:rsidR="00491950">
        <w:t xml:space="preserve"> (</w:t>
      </w:r>
      <w:r w:rsidR="00082C60">
        <w:t>however there are no amenities for cooking</w:t>
      </w:r>
      <w:r w:rsidR="00491950">
        <w:t xml:space="preserve">) and </w:t>
      </w:r>
      <w:r>
        <w:t>a small computer room and a prayer room.</w:t>
      </w:r>
    </w:p>
    <w:p w:rsidR="0093230F" w:rsidP="00E31831" w:rsidRDefault="0093230F" w14:paraId="6FC2E035" w14:textId="3068AF33">
      <w:pPr>
        <w:pStyle w:val="ListParagraph"/>
        <w:numPr>
          <w:ilvl w:val="0"/>
          <w:numId w:val="27"/>
        </w:numPr>
      </w:pPr>
      <w:r>
        <w:t xml:space="preserve">The compounds at YHIDC each contained a basketball half-court, however this was not a feature within </w:t>
      </w:r>
      <w:r w:rsidR="00A70FC7">
        <w:t xml:space="preserve">any of the high-security </w:t>
      </w:r>
      <w:r>
        <w:t xml:space="preserve">compounds at MITA or </w:t>
      </w:r>
      <w:r w:rsidR="00A70FC7">
        <w:t xml:space="preserve">the Fraser compound at </w:t>
      </w:r>
      <w:r>
        <w:t>BITA.</w:t>
      </w:r>
    </w:p>
    <w:p w:rsidR="00D51170" w:rsidP="0093230F" w:rsidRDefault="0093230F" w14:paraId="00FD7280" w14:textId="48B96426">
      <w:pPr>
        <w:pStyle w:val="ListParagraph"/>
        <w:numPr>
          <w:ilvl w:val="0"/>
          <w:numId w:val="28"/>
        </w:numPr>
      </w:pPr>
      <w:r>
        <w:t xml:space="preserve">Compounds are separated by high internal fences with anti-climb mesh and visible security cameras overlooking the compounds, and </w:t>
      </w:r>
      <w:r w:rsidR="00A70FC7">
        <w:t xml:space="preserve">the balcony area of the Fraser compound </w:t>
      </w:r>
      <w:r>
        <w:t>at BITA</w:t>
      </w:r>
      <w:r w:rsidR="00A70FC7">
        <w:t>, which is used as a gym,</w:t>
      </w:r>
      <w:r>
        <w:t xml:space="preserve"> w</w:t>
      </w:r>
      <w:r w:rsidR="00A70FC7">
        <w:t>as</w:t>
      </w:r>
      <w:r>
        <w:t xml:space="preserve"> enclosed by security grilles.</w:t>
      </w:r>
    </w:p>
    <w:p w:rsidR="00D51170" w:rsidP="0093230F" w:rsidRDefault="0037032B" w14:paraId="21B79A1E" w14:textId="2990870D">
      <w:r w:rsidR="6E465BC7">
        <w:drawing>
          <wp:inline wp14:editId="496ED020" wp14:anchorId="2899C6C8">
            <wp:extent cx="5759449" cy="3839845"/>
            <wp:effectExtent l="0" t="0" r="0" b="8255"/>
            <wp:docPr id="14" name="Picture 14" descr="A small area with gym equipment that is enclosed by metal security grilles." title=""/>
            <wp:cNvGraphicFramePr>
              <a:graphicFrameLocks noChangeAspect="1"/>
            </wp:cNvGraphicFramePr>
            <a:graphic>
              <a:graphicData uri="http://schemas.openxmlformats.org/drawingml/2006/picture">
                <pic:pic>
                  <pic:nvPicPr>
                    <pic:cNvPr id="0" name="Picture 14"/>
                    <pic:cNvPicPr/>
                  </pic:nvPicPr>
                  <pic:blipFill>
                    <a:blip r:embed="Reec770bc37374e27">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839845"/>
                    </a:xfrm>
                    <a:prstGeom prst="rect">
                      <a:avLst/>
                    </a:prstGeom>
                  </pic:spPr>
                </pic:pic>
              </a:graphicData>
            </a:graphic>
          </wp:inline>
        </w:drawing>
      </w:r>
    </w:p>
    <w:p w:rsidRPr="00624263" w:rsidR="00D51170" w:rsidP="0093230F" w:rsidRDefault="00B34A27" w14:paraId="35DC5829" w14:textId="09A5ED1D">
      <w:pPr>
        <w:rPr>
          <w:b/>
          <w:i/>
        </w:rPr>
      </w:pPr>
      <w:r w:rsidRPr="00624263">
        <w:rPr>
          <w:b/>
          <w:i/>
        </w:rPr>
        <w:t>Gym, Fraser compound, BITA</w:t>
      </w:r>
    </w:p>
    <w:p w:rsidR="0093230F" w:rsidP="0093230F" w:rsidRDefault="004D675E" w14:paraId="4B4C798F" w14:textId="19033DBC">
      <w:r>
        <w:t>P</w:t>
      </w:r>
      <w:r w:rsidR="0093230F">
        <w:t>eople detained in the high-security compounds at MITA, BITA and YHIDC raised a range of concerns about the conditions of their detention. These concerns included: limited privacy due to the lack of doors between the bathroom and sleeping quarters; hygiene issues, particularly in relation to combined toilet and sink units (which are used for toileting, washing and shaving) as well as the lack of doors between the bathroom and sleeping quarters; lack of comfortable seating; safety issues arising from the lack of safety rails on bunk beds; insufficient access to secure storage space; not able to watch free to air television; limited access to outdoor space and facilities for meaningful activities; the prison-like nature of the infrastructure; and accessibility issues for elderly people or people with a disability.</w:t>
      </w:r>
    </w:p>
    <w:p w:rsidR="005C5526" w:rsidP="0093230F" w:rsidRDefault="00B67D58" w14:paraId="73FDED6A" w14:textId="5D3982C4">
      <w:r w:rsidR="1D7B12D2">
        <w:drawing>
          <wp:inline wp14:editId="4425EDAE" wp14:anchorId="025A8EEB">
            <wp:extent cx="5759449" cy="3455670"/>
            <wp:effectExtent l="0" t="0" r="0" b="0"/>
            <wp:docPr id="18" name="Picture 18" descr="A dining area with two tables each with six stools. The furniture is hard and all pieces are bolted to the ground. There is a small kitchenette to the side with a fridge and microwave." title=""/>
            <wp:cNvGraphicFramePr>
              <a:graphicFrameLocks noChangeAspect="1"/>
            </wp:cNvGraphicFramePr>
            <a:graphic>
              <a:graphicData uri="http://schemas.openxmlformats.org/drawingml/2006/picture">
                <pic:pic>
                  <pic:nvPicPr>
                    <pic:cNvPr id="0" name="Picture 18"/>
                    <pic:cNvPicPr/>
                  </pic:nvPicPr>
                  <pic:blipFill>
                    <a:blip r:embed="Rff53475dda41446e">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624263" w:rsidR="005C5526" w:rsidP="0093230F" w:rsidRDefault="00B67D58" w14:paraId="66D00AD4" w14:textId="554600E4">
      <w:pPr>
        <w:rPr>
          <w:b/>
          <w:i/>
        </w:rPr>
      </w:pPr>
      <w:r w:rsidRPr="00624263">
        <w:rPr>
          <w:b/>
          <w:i/>
        </w:rPr>
        <w:t>Indoor common area</w:t>
      </w:r>
      <w:r w:rsidRPr="00624263" w:rsidR="007B195F">
        <w:rPr>
          <w:b/>
          <w:i/>
        </w:rPr>
        <w:t>/dining area, Cassowary compound, YHIDC</w:t>
      </w:r>
    </w:p>
    <w:p w:rsidR="0093230F" w:rsidP="0093230F" w:rsidRDefault="0093230F" w14:paraId="4FE04FE5" w14:textId="56326816">
      <w:r>
        <w:t xml:space="preserve">The Commission is concerned that the infrastructure in these high-security </w:t>
      </w:r>
      <w:r w:rsidR="009641BD">
        <w:t xml:space="preserve">compounds </w:t>
      </w:r>
      <w:r>
        <w:t>is harsh and prison-like and generally not appropriate for administrative detention. The compounds also do not offer adequate privacy, particularly due to the lack of bathroom doors, limited secluded spaces and the use of shared accommodation arrangements. The Commission observed that shower curtains had been installed in some compounds to provide some separation between bathrooms and sleeping quarters. Even with curtains installed, however, the Commission is concerned that this does not afford sufficient privacy under shared accommodation arrangements.</w:t>
      </w:r>
    </w:p>
    <w:p w:rsidRPr="009B110F" w:rsidR="005C5526" w:rsidP="0093230F" w:rsidRDefault="005D2EAB" w14:paraId="1D81F441" w14:textId="06BF7557">
      <w:r w:rsidR="671A2E50">
        <w:drawing>
          <wp:inline wp14:editId="68EBE6FF" wp14:anchorId="7A054652">
            <wp:extent cx="5759449" cy="4319905"/>
            <wp:effectExtent l="0" t="0" r="0" b="4445"/>
            <wp:docPr id="22" name="Picture 22" descr="A bunk bed structure with mattresses. There are two small open storage compartments underneath the bottom bunk." title=""/>
            <wp:cNvGraphicFramePr>
              <a:graphicFrameLocks noChangeAspect="1"/>
            </wp:cNvGraphicFramePr>
            <a:graphic>
              <a:graphicData uri="http://schemas.openxmlformats.org/drawingml/2006/picture">
                <pic:pic>
                  <pic:nvPicPr>
                    <pic:cNvPr id="0" name="Picture 22"/>
                    <pic:cNvPicPr/>
                  </pic:nvPicPr>
                  <pic:blipFill>
                    <a:blip r:embed="R76e16a1a7588475e">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4319905"/>
                    </a:xfrm>
                    <a:prstGeom prst="rect">
                      <a:avLst/>
                    </a:prstGeom>
                  </pic:spPr>
                </pic:pic>
              </a:graphicData>
            </a:graphic>
          </wp:inline>
        </w:drawing>
      </w:r>
    </w:p>
    <w:p w:rsidRPr="00624263" w:rsidR="00161CEB" w:rsidP="0093230F" w:rsidRDefault="0061333E" w14:paraId="1C9630D0" w14:textId="678A4C3B">
      <w:pPr>
        <w:rPr>
          <w:b/>
          <w:i/>
        </w:rPr>
      </w:pPr>
      <w:r w:rsidRPr="00624263">
        <w:rPr>
          <w:b/>
          <w:i/>
        </w:rPr>
        <w:t xml:space="preserve">Bunk bed, </w:t>
      </w:r>
      <w:r w:rsidRPr="00624263" w:rsidR="00AE5118">
        <w:rPr>
          <w:b/>
          <w:i/>
        </w:rPr>
        <w:t xml:space="preserve">Glenelg </w:t>
      </w:r>
      <w:r w:rsidRPr="00624263">
        <w:rPr>
          <w:b/>
          <w:i/>
        </w:rPr>
        <w:t xml:space="preserve">compound, </w:t>
      </w:r>
      <w:r w:rsidRPr="00624263" w:rsidR="00AE5118">
        <w:rPr>
          <w:b/>
          <w:i/>
        </w:rPr>
        <w:t>MITA</w:t>
      </w:r>
    </w:p>
    <w:p w:rsidR="00161CEB" w:rsidP="0093230F" w:rsidRDefault="00B90ECB" w14:paraId="21BE956F" w14:textId="3C74E70B">
      <w:r w:rsidR="7FEBB25F">
        <w:drawing>
          <wp:inline wp14:editId="71A11C40" wp14:anchorId="6BD056D4">
            <wp:extent cx="5759449" cy="5759449"/>
            <wp:effectExtent l="0" t="0" r="0" b="0"/>
            <wp:docPr id="21" name="Picture 21" descr="A metal toilet bowl with an attached metal sink on the top. Situated next to bunk bed without any door or separation." title=""/>
            <wp:cNvGraphicFramePr>
              <a:graphicFrameLocks noChangeAspect="1"/>
            </wp:cNvGraphicFramePr>
            <a:graphic>
              <a:graphicData uri="http://schemas.openxmlformats.org/drawingml/2006/picture">
                <pic:pic>
                  <pic:nvPicPr>
                    <pic:cNvPr id="0" name="Picture 21"/>
                    <pic:cNvPicPr/>
                  </pic:nvPicPr>
                  <pic:blipFill>
                    <a:blip r:embed="R7b4768382eb5490a">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984405" w:rsidR="00161CEB" w:rsidP="0093230F" w:rsidRDefault="00926D07" w14:paraId="30BB9E1D" w14:textId="644DE7FA">
      <w:pPr>
        <w:rPr>
          <w:b/>
          <w:i/>
        </w:rPr>
      </w:pPr>
      <w:r w:rsidRPr="00984405">
        <w:rPr>
          <w:b/>
          <w:i/>
        </w:rPr>
        <w:t>Combined toilet and sink unit next to sleeping quarters, Cassowary compound, YHIDC</w:t>
      </w:r>
    </w:p>
    <w:p w:rsidR="0093230F" w:rsidP="0093230F" w:rsidRDefault="0093230F" w14:paraId="6B65E213" w14:textId="785B35ED">
      <w:r>
        <w:t xml:space="preserve">The Commission has previously recommended that the high-security compounds </w:t>
      </w:r>
      <w:r w:rsidR="00C76F7A">
        <w:t xml:space="preserve">be </w:t>
      </w:r>
      <w:r>
        <w:t>modified, to lessen some of their harsh</w:t>
      </w:r>
      <w:r w:rsidR="00C76F7A">
        <w:t>er</w:t>
      </w:r>
      <w:r>
        <w:t xml:space="preserve"> and </w:t>
      </w:r>
      <w:r w:rsidR="00C76F7A">
        <w:t>more</w:t>
      </w:r>
      <w:r>
        <w:t xml:space="preserve"> restrictive elements</w:t>
      </w:r>
      <w:r w:rsidR="0065490C">
        <w:t xml:space="preserve">, </w:t>
      </w:r>
      <w:r w:rsidR="007357C8">
        <w:t>including by</w:t>
      </w:r>
      <w:r>
        <w:t>:</w:t>
      </w:r>
    </w:p>
    <w:p w:rsidR="0093230F" w:rsidP="00E31831" w:rsidRDefault="00574572" w14:paraId="3E9EE398" w14:textId="5B12BFCF">
      <w:pPr>
        <w:pStyle w:val="ListParagraph"/>
        <w:numPr>
          <w:ilvl w:val="0"/>
          <w:numId w:val="28"/>
        </w:numPr>
      </w:pPr>
      <w:r>
        <w:t>i</w:t>
      </w:r>
      <w:r w:rsidR="0093230F">
        <w:t>nstalling doors to separate bathrooms from sleeping quarters</w:t>
      </w:r>
    </w:p>
    <w:p w:rsidR="0093230F" w:rsidP="00E31831" w:rsidRDefault="0093230F" w14:paraId="708E1F40" w14:textId="691565E0">
      <w:pPr>
        <w:pStyle w:val="ListParagraph"/>
        <w:numPr>
          <w:ilvl w:val="0"/>
          <w:numId w:val="28"/>
        </w:numPr>
      </w:pPr>
      <w:r>
        <w:t xml:space="preserve">replacing hard, fixed furniture with unfixed furniture made of more comfortable materials, such as couches, </w:t>
      </w:r>
      <w:proofErr w:type="gramStart"/>
      <w:r>
        <w:t>armchairs</w:t>
      </w:r>
      <w:proofErr w:type="gramEnd"/>
      <w:r>
        <w:t xml:space="preserve"> and chairs with back support </w:t>
      </w:r>
    </w:p>
    <w:p w:rsidR="0093230F" w:rsidP="00E31831" w:rsidRDefault="0093230F" w14:paraId="1751BCB5" w14:textId="77777777">
      <w:pPr>
        <w:pStyle w:val="ListParagraph"/>
        <w:numPr>
          <w:ilvl w:val="0"/>
          <w:numId w:val="28"/>
        </w:numPr>
      </w:pPr>
      <w:r>
        <w:t>replacing stainless steel bathroom fittings with plastic or ceramic fittings, including separate toilets and sinks</w:t>
      </w:r>
    </w:p>
    <w:p w:rsidR="0093230F" w:rsidP="00E31831" w:rsidRDefault="0093230F" w14:paraId="35C1394E" w14:textId="77777777">
      <w:pPr>
        <w:pStyle w:val="ListParagraph"/>
        <w:numPr>
          <w:ilvl w:val="0"/>
          <w:numId w:val="28"/>
        </w:numPr>
      </w:pPr>
      <w:r>
        <w:t>installing beds with appropriate safety rails on the top bunk and secure storage facilities in bedrooms</w:t>
      </w:r>
    </w:p>
    <w:p w:rsidR="0093230F" w:rsidP="00E31831" w:rsidRDefault="0093230F" w14:paraId="50C03F19" w14:textId="77777777">
      <w:pPr>
        <w:pStyle w:val="ListParagraph"/>
        <w:numPr>
          <w:ilvl w:val="0"/>
          <w:numId w:val="28"/>
        </w:numPr>
      </w:pPr>
      <w:r>
        <w:t>removing security grilles from balconies</w:t>
      </w:r>
    </w:p>
    <w:p w:rsidR="0093230F" w:rsidP="00E31831" w:rsidRDefault="0093230F" w14:paraId="7A419325" w14:textId="77777777">
      <w:pPr>
        <w:pStyle w:val="ListParagraph"/>
        <w:numPr>
          <w:ilvl w:val="0"/>
          <w:numId w:val="28"/>
        </w:numPr>
      </w:pPr>
      <w:r>
        <w:t xml:space="preserve">dismantling non-essential fences (such as those separating accommodation areas from outdoor common areas) </w:t>
      </w:r>
    </w:p>
    <w:p w:rsidR="0093230F" w:rsidP="00E31831" w:rsidRDefault="0093230F" w14:paraId="40B6F651" w14:textId="5DFFD652">
      <w:pPr>
        <w:pStyle w:val="ListParagraph"/>
        <w:numPr>
          <w:ilvl w:val="0"/>
          <w:numId w:val="28"/>
        </w:numPr>
      </w:pPr>
      <w:r>
        <w:t>limiting shared accommodation arrangements to the extent possible.</w:t>
      </w:r>
      <w:r w:rsidR="0065490C">
        <w:rPr>
          <w:rStyle w:val="EndnoteReference"/>
        </w:rPr>
        <w:endnoteReference w:id="98"/>
      </w:r>
    </w:p>
    <w:p w:rsidR="004F25BC" w:rsidP="0065490C" w:rsidRDefault="004F25BC" w14:paraId="5BF36D0F" w14:textId="74F23DC7">
      <w:r>
        <w:t xml:space="preserve">There have been no significant modifications to </w:t>
      </w:r>
      <w:r w:rsidR="0026464B">
        <w:t>the infrastructure (including fixtures and finish</w:t>
      </w:r>
      <w:r w:rsidR="00D656EE">
        <w:t>es</w:t>
      </w:r>
      <w:r w:rsidR="0026464B">
        <w:t xml:space="preserve">) since the Commission made this recommendation following inspections in 2018. </w:t>
      </w:r>
    </w:p>
    <w:p w:rsidRPr="00DF3F9B" w:rsidR="0093230F" w:rsidP="00E31831" w:rsidRDefault="0093230F" w14:paraId="46144F47"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CB69D7" w:rsidR="0093230F" w:rsidP="0093230F" w:rsidRDefault="004C7095" w14:paraId="14322612" w14:textId="391E4D2D">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Pr>
          <w:i/>
          <w:color w:val="FFFFFF" w:themeColor="background1"/>
        </w:rPr>
        <w:t>As a matter of urgency</w:t>
      </w:r>
      <w:r w:rsidR="00CD6D90">
        <w:rPr>
          <w:i/>
          <w:color w:val="FFFFFF" w:themeColor="background1"/>
        </w:rPr>
        <w:t>, the Department of Home Affairs should</w:t>
      </w:r>
      <w:r>
        <w:rPr>
          <w:i/>
          <w:color w:val="FFFFFF" w:themeColor="background1"/>
        </w:rPr>
        <w:t xml:space="preserve"> </w:t>
      </w:r>
      <w:r w:rsidR="0093230F">
        <w:rPr>
          <w:i/>
          <w:color w:val="FFFFFF" w:themeColor="background1"/>
        </w:rPr>
        <w:t>modify infrastructure (including fixtures and finish</w:t>
      </w:r>
      <w:r w:rsidR="00D656EE">
        <w:rPr>
          <w:i/>
          <w:color w:val="FFFFFF" w:themeColor="background1"/>
        </w:rPr>
        <w:t>es</w:t>
      </w:r>
      <w:r w:rsidR="0093230F">
        <w:rPr>
          <w:i/>
          <w:color w:val="FFFFFF" w:themeColor="background1"/>
        </w:rPr>
        <w:t xml:space="preserve">) in the high-security compounds at BITA, MITA and YHIDC to lessen </w:t>
      </w:r>
      <w:r w:rsidR="00412953">
        <w:rPr>
          <w:i/>
          <w:color w:val="FFFFFF" w:themeColor="background1"/>
        </w:rPr>
        <w:t xml:space="preserve">their </w:t>
      </w:r>
      <w:r w:rsidR="0093230F">
        <w:rPr>
          <w:i/>
          <w:color w:val="FFFFFF" w:themeColor="background1"/>
        </w:rPr>
        <w:t xml:space="preserve">harsh and restrictive conditions </w:t>
      </w:r>
      <w:r w:rsidR="00255989">
        <w:rPr>
          <w:i/>
          <w:color w:val="FFFFFF" w:themeColor="background1"/>
        </w:rPr>
        <w:t xml:space="preserve">and ensure </w:t>
      </w:r>
      <w:r w:rsidR="00490AFD">
        <w:rPr>
          <w:i/>
          <w:color w:val="FFFFFF" w:themeColor="background1"/>
        </w:rPr>
        <w:t>these facilities are appropriate</w:t>
      </w:r>
      <w:r w:rsidR="005818C0">
        <w:rPr>
          <w:i/>
          <w:color w:val="FFFFFF" w:themeColor="background1"/>
        </w:rPr>
        <w:t xml:space="preserve"> for administrative detention.</w:t>
      </w:r>
      <w:r w:rsidR="0093230F">
        <w:rPr>
          <w:i/>
          <w:color w:val="FFFFFF" w:themeColor="background1"/>
        </w:rPr>
        <w:t xml:space="preserve"> </w:t>
      </w:r>
    </w:p>
    <w:p w:rsidRPr="00520441" w:rsidR="0093230F" w:rsidP="0093230F" w:rsidRDefault="0093230F" w14:paraId="5B629D71" w14:textId="77777777">
      <w:pPr>
        <w:pStyle w:val="Heading3"/>
      </w:pPr>
      <w:bookmarkStart w:name="_Toc40718046" w:id="136"/>
      <w:bookmarkStart w:name="_Toc57818932" w:id="137"/>
      <w:r w:rsidRPr="00520441">
        <w:t>Dargo compound</w:t>
      </w:r>
      <w:bookmarkEnd w:id="136"/>
      <w:bookmarkEnd w:id="137"/>
    </w:p>
    <w:p w:rsidR="004F523E" w:rsidP="0093230F" w:rsidRDefault="0093230F" w14:paraId="15C3872D" w14:textId="77777777">
      <w:r>
        <w:t>The Dargo compound in MITA North had opaque fencing around the perimeter of the compound. This compound is used for people in immigration detention who for various reasons are assessed by facility staff to require protection from others.</w:t>
      </w:r>
      <w:r w:rsidR="00D4251C">
        <w:t xml:space="preserve"> </w:t>
      </w:r>
    </w:p>
    <w:p w:rsidR="0093230F" w:rsidP="0093230F" w:rsidRDefault="00D4251C" w14:paraId="713ECDD8" w14:textId="004893D5">
      <w:r>
        <w:t xml:space="preserve">The Dargo compound </w:t>
      </w:r>
      <w:r w:rsidR="004F523E">
        <w:t>i</w:t>
      </w:r>
      <w:r>
        <w:t>s located</w:t>
      </w:r>
      <w:r w:rsidR="00AB035E">
        <w:t xml:space="preserve"> next to a central thoroughfare </w:t>
      </w:r>
      <w:r w:rsidR="0014655C">
        <w:t xml:space="preserve">in MITA North, </w:t>
      </w:r>
      <w:r w:rsidR="004F523E">
        <w:t>which is used by people detained in all high-security compound</w:t>
      </w:r>
      <w:r w:rsidR="00EF074C">
        <w:t>s to access</w:t>
      </w:r>
      <w:r w:rsidR="00D0446C">
        <w:t xml:space="preserve"> all shared facilities in the MITA North complex, such as</w:t>
      </w:r>
      <w:r w:rsidR="00EF074C">
        <w:t xml:space="preserve"> </w:t>
      </w:r>
      <w:r w:rsidR="00D0446C">
        <w:t>the mess hall and the gym.</w:t>
      </w:r>
    </w:p>
    <w:p w:rsidR="00311E45" w:rsidP="0093230F" w:rsidRDefault="000075A1" w14:paraId="7B5C0EB1" w14:textId="757D8AA2">
      <w:r w:rsidR="5D2155C8">
        <w:drawing>
          <wp:inline wp14:editId="1CFF4CBD" wp14:anchorId="6C3C648E">
            <wp:extent cx="5759449" cy="5759449"/>
            <wp:effectExtent l="0" t="0" r="0" b="0"/>
            <wp:docPr id="25" name="Picture 25" descr="High fencing running along the edge of an outdoor area in a compound. There is a high opaque section of the fence that prevents a view outside of the compound." title=""/>
            <wp:cNvGraphicFramePr>
              <a:graphicFrameLocks noChangeAspect="1"/>
            </wp:cNvGraphicFramePr>
            <a:graphic>
              <a:graphicData uri="http://schemas.openxmlformats.org/drawingml/2006/picture">
                <pic:pic>
                  <pic:nvPicPr>
                    <pic:cNvPr id="0" name="Picture 25"/>
                    <pic:cNvPicPr/>
                  </pic:nvPicPr>
                  <pic:blipFill>
                    <a:blip r:embed="R93fe291c110f41c6">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652E24" w:rsidR="00311E45" w:rsidP="0093230F" w:rsidRDefault="00652E24" w14:paraId="1B41B24F" w14:textId="307DB910">
      <w:pPr>
        <w:rPr>
          <w:b/>
          <w:bCs/>
          <w:i/>
          <w:iCs/>
        </w:rPr>
      </w:pPr>
      <w:r w:rsidRPr="00652E24">
        <w:rPr>
          <w:b/>
          <w:bCs/>
          <w:i/>
          <w:iCs/>
        </w:rPr>
        <w:t>Opaque fencing, Dargo compound, MITA</w:t>
      </w:r>
    </w:p>
    <w:p w:rsidR="0093230F" w:rsidP="0093230F" w:rsidRDefault="0093230F" w14:paraId="116BC77D" w14:textId="37F4F786">
      <w:r>
        <w:t xml:space="preserve">The Commission observed that the opaque fencing around the Dargo compound was a particularly restrictive feature of the MITA North high-security complex. It prevented those detained in Dargo compound from any view out of the compound and exacerbated an already restrictive environment (as outlined in sections </w:t>
      </w:r>
      <w:r w:rsidR="00DF08C7">
        <w:t>3.12(c)</w:t>
      </w:r>
      <w:r>
        <w:t xml:space="preserve"> above).</w:t>
      </w:r>
      <w:r w:rsidR="00D306F0">
        <w:t xml:space="preserve"> </w:t>
      </w:r>
    </w:p>
    <w:p w:rsidR="0093230F" w:rsidP="0093230F" w:rsidRDefault="0093230F" w14:paraId="6ED0CF2A" w14:textId="77777777">
      <w:r>
        <w:t>Most people the Commission interviewed from Dargo compound raised significant concerns including that the opaque fencing unnecessarily restricts their view, making them feel ‘caged in’; and that it has the effect of further ‘singling out’ and ‘stigmatising’ those in the Dargo compound.</w:t>
      </w:r>
    </w:p>
    <w:p w:rsidR="0093230F" w:rsidP="0093230F" w:rsidRDefault="0093230F" w14:paraId="5BA86668" w14:textId="56C4D2BA">
      <w:r>
        <w:t xml:space="preserve">Facility staff at MITA informed the Commission that the opaque fencing was installed in response to a recommendation made by the Commonwealth Ombudsman to address concerns about the safety of people in the Dargo compound. </w:t>
      </w:r>
      <w:r w:rsidR="000A4276">
        <w:t xml:space="preserve">The location of the Dargo compound next to a central thoroughfare in MITA North may contribute to the safety concerns that the installation of opaque fencing around the compound </w:t>
      </w:r>
      <w:r w:rsidR="006C1FC5">
        <w:t xml:space="preserve">seeks </w:t>
      </w:r>
      <w:r w:rsidR="000A4276">
        <w:t xml:space="preserve">to address. </w:t>
      </w:r>
    </w:p>
    <w:p w:rsidR="008A6D46" w:rsidP="0093230F" w:rsidRDefault="00226F95" w14:paraId="57D51132" w14:textId="7CCD96A0">
      <w:r w:rsidR="0643E008">
        <w:drawing>
          <wp:inline wp14:editId="3195FDFB" wp14:anchorId="761875ED">
            <wp:extent cx="5715000" cy="3429000"/>
            <wp:effectExtent l="0" t="0" r="0" b="0"/>
            <wp:docPr id="26" name="Picture 26" descr="An outdoor area in a compound with some grass and a concrete area in the middle with an outdoor picnic table and outdoor exercise machines." title=""/>
            <wp:cNvGraphicFramePr>
              <a:graphicFrameLocks noChangeAspect="1"/>
            </wp:cNvGraphicFramePr>
            <a:graphic>
              <a:graphicData uri="http://schemas.openxmlformats.org/drawingml/2006/picture">
                <pic:pic>
                  <pic:nvPicPr>
                    <pic:cNvPr id="0" name="Picture 26"/>
                    <pic:cNvPicPr/>
                  </pic:nvPicPr>
                  <pic:blipFill>
                    <a:blip r:embed="R382496ca56204b5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15000" cy="3429000"/>
                    </a:xfrm>
                    <a:prstGeom prst="rect">
                      <a:avLst/>
                    </a:prstGeom>
                  </pic:spPr>
                </pic:pic>
              </a:graphicData>
            </a:graphic>
          </wp:inline>
        </w:drawing>
      </w:r>
    </w:p>
    <w:p w:rsidRPr="00981895" w:rsidR="008A6D46" w:rsidP="0093230F" w:rsidRDefault="00981895" w14:paraId="6A8BDB32" w14:textId="1AEC38AB">
      <w:pPr>
        <w:rPr>
          <w:b/>
          <w:bCs/>
          <w:i/>
          <w:iCs/>
        </w:rPr>
      </w:pPr>
      <w:r w:rsidRPr="00981895">
        <w:rPr>
          <w:b/>
          <w:bCs/>
          <w:i/>
          <w:iCs/>
        </w:rPr>
        <w:t>Outdoor courtyard, Dargo compound, MITA</w:t>
      </w:r>
    </w:p>
    <w:p w:rsidR="001A19CB" w:rsidP="0093230F" w:rsidRDefault="0093230F" w14:paraId="1770FF09" w14:textId="61B5ECAC">
      <w:r>
        <w:t xml:space="preserve">The opaque fencing has had an adverse impact on the conditions of detention for people detained in </w:t>
      </w:r>
      <w:r w:rsidR="0084629E">
        <w:t xml:space="preserve">the </w:t>
      </w:r>
      <w:r>
        <w:t>Dargo compound.</w:t>
      </w:r>
      <w:r w:rsidR="00803CB5">
        <w:t xml:space="preserve"> This restrictive feature renders the Dargo compound inappropriate for use as a place of immigration detention.</w:t>
      </w:r>
      <w:r w:rsidR="003872F9">
        <w:t xml:space="preserve"> </w:t>
      </w:r>
      <w:r w:rsidR="006C1FC5">
        <w:t>The Commission considers that the location of the Dargo compound</w:t>
      </w:r>
      <w:r w:rsidR="00BB6E63">
        <w:t xml:space="preserve"> should be reviewed to </w:t>
      </w:r>
      <w:r w:rsidR="00280780">
        <w:t>ensur</w:t>
      </w:r>
      <w:r w:rsidR="0050282F">
        <w:t>e</w:t>
      </w:r>
      <w:r w:rsidR="00280780">
        <w:t xml:space="preserve"> </w:t>
      </w:r>
      <w:r w:rsidR="00886F64">
        <w:t xml:space="preserve">that </w:t>
      </w:r>
      <w:r w:rsidR="0050282F">
        <w:t xml:space="preserve">the safety needs of </w:t>
      </w:r>
      <w:r w:rsidR="00886F64">
        <w:t xml:space="preserve">people </w:t>
      </w:r>
      <w:r w:rsidR="00280780">
        <w:t>in the Dargo compound</w:t>
      </w:r>
      <w:r w:rsidR="0050282F">
        <w:t xml:space="preserve"> are addressed, while also ensuring </w:t>
      </w:r>
      <w:r w:rsidR="00280780">
        <w:t>adequate conditions of detention</w:t>
      </w:r>
      <w:r w:rsidR="005055F0">
        <w:t xml:space="preserve">. </w:t>
      </w:r>
    </w:p>
    <w:p w:rsidRPr="00DF3F9B" w:rsidR="00257AB4" w:rsidP="00E31831" w:rsidRDefault="00257AB4" w14:paraId="63E91B6A"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840F15" w:rsidR="00257AB4" w:rsidP="00257AB4" w:rsidRDefault="00257AB4" w14:paraId="00CDAA85" w14:textId="69B77B38">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Pr>
          <w:i/>
          <w:color w:val="FFFFFF" w:themeColor="background1"/>
        </w:rPr>
        <w:t xml:space="preserve">In consultation with facility staff, the Department of Home Affairs </w:t>
      </w:r>
      <w:r w:rsidR="00C56C03">
        <w:rPr>
          <w:i/>
          <w:color w:val="FFFFFF" w:themeColor="background1"/>
        </w:rPr>
        <w:t>should review the location of the Dargo compound at MITA</w:t>
      </w:r>
      <w:r w:rsidR="00233777">
        <w:rPr>
          <w:i/>
          <w:color w:val="FFFFFF" w:themeColor="background1"/>
        </w:rPr>
        <w:t xml:space="preserve"> to ensure th</w:t>
      </w:r>
      <w:r w:rsidR="009C6C39">
        <w:rPr>
          <w:i/>
          <w:color w:val="FFFFFF" w:themeColor="background1"/>
        </w:rPr>
        <w:t>at the safety needs of people in the Dargo</w:t>
      </w:r>
      <w:r w:rsidR="009C5FAE">
        <w:rPr>
          <w:i/>
          <w:color w:val="FFFFFF" w:themeColor="background1"/>
        </w:rPr>
        <w:t xml:space="preserve"> compound are addressed, while also ensuring adequate conditions of detention.</w:t>
      </w:r>
    </w:p>
    <w:p w:rsidRPr="00555385" w:rsidR="0093230F" w:rsidP="0093230F" w:rsidRDefault="0093230F" w14:paraId="106F99FF" w14:textId="77777777">
      <w:pPr>
        <w:pStyle w:val="Heading3"/>
      </w:pPr>
      <w:bookmarkStart w:name="_Toc40718047" w:id="138"/>
      <w:bookmarkStart w:name="_Toc57818933" w:id="139"/>
      <w:r w:rsidRPr="00555385">
        <w:t>Closure of Blaxland</w:t>
      </w:r>
      <w:bookmarkEnd w:id="138"/>
      <w:bookmarkEnd w:id="139"/>
    </w:p>
    <w:p w:rsidR="00B612DB" w:rsidP="0093230F" w:rsidRDefault="0093230F" w14:paraId="1614BF39" w14:textId="5647B703">
      <w:r>
        <w:t xml:space="preserve">At the time of the Commission’s inspection of VIDC, the Blaxland compound continued to be used for high-security accommodation. The Commission has repeatedly expressed concern about conditions of detention in this </w:t>
      </w:r>
      <w:r w:rsidR="005F1C96">
        <w:t>compound and</w:t>
      </w:r>
      <w:r>
        <w:t xml:space="preserve"> has recommended that it be closed.</w:t>
      </w:r>
      <w:r>
        <w:rPr>
          <w:rStyle w:val="EndnoteReference"/>
        </w:rPr>
        <w:endnoteReference w:id="99"/>
      </w:r>
    </w:p>
    <w:p w:rsidR="0096630E" w:rsidP="00F4480E" w:rsidRDefault="0096630E" w14:paraId="7BA92AD6" w14:textId="23DD5A8A">
      <w:pPr>
        <w:rPr>
          <w:rFonts w:cs="Open Sans"/>
        </w:rPr>
      </w:pPr>
      <w:r w:rsidR="0EE34FC8">
        <w:drawing>
          <wp:inline wp14:editId="056817E9" wp14:anchorId="7DE73147">
            <wp:extent cx="5759449" cy="4319905"/>
            <wp:effectExtent l="0" t="0" r="0" b="4445"/>
            <wp:docPr id="29" name="Picture 29" descr="A dark corridor with bedroom doors on either side. There is no ceiling separation between the rooms. There are some hanging bedsheets and makeshift bottles of water and honey to catch insects." title=""/>
            <wp:cNvGraphicFramePr>
              <a:graphicFrameLocks noChangeAspect="1"/>
            </wp:cNvGraphicFramePr>
            <a:graphic>
              <a:graphicData uri="http://schemas.openxmlformats.org/drawingml/2006/picture">
                <pic:pic>
                  <pic:nvPicPr>
                    <pic:cNvPr id="0" name="Picture 29"/>
                    <pic:cNvPicPr/>
                  </pic:nvPicPr>
                  <pic:blipFill>
                    <a:blip r:embed="R3988f6ba69f146a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4319905"/>
                    </a:xfrm>
                    <a:prstGeom prst="rect">
                      <a:avLst/>
                    </a:prstGeom>
                  </pic:spPr>
                </pic:pic>
              </a:graphicData>
            </a:graphic>
          </wp:inline>
        </w:drawing>
      </w:r>
    </w:p>
    <w:p w:rsidRPr="008F5510" w:rsidR="0096630E" w:rsidP="00F4480E" w:rsidRDefault="0096630E" w14:paraId="5AA8424F" w14:textId="7EE7BF0F">
      <w:pPr>
        <w:rPr>
          <w:rFonts w:cs="Open Sans"/>
          <w:b/>
          <w:i/>
        </w:rPr>
      </w:pPr>
      <w:r w:rsidRPr="008F5510">
        <w:rPr>
          <w:rFonts w:cs="Open Sans"/>
          <w:b/>
          <w:i/>
        </w:rPr>
        <w:t>Dorm 1, Blaxland compound, VIDC</w:t>
      </w:r>
    </w:p>
    <w:p w:rsidR="00F4480E" w:rsidP="00F4480E" w:rsidRDefault="009A6C2E" w14:paraId="37B08E1E" w14:textId="59F02C05">
      <w:pPr>
        <w:rPr>
          <w:rFonts w:cs="Open Sans"/>
        </w:rPr>
      </w:pPr>
      <w:r w:rsidRPr="00BE0AE9">
        <w:rPr>
          <w:rFonts w:cs="Open Sans"/>
        </w:rPr>
        <w:t>There are three separate accommodation areas in Blaxland compound. In Dorm 1</w:t>
      </w:r>
      <w:r w:rsidR="00CB43DA">
        <w:rPr>
          <w:rFonts w:cs="Open Sans"/>
        </w:rPr>
        <w:t>,</w:t>
      </w:r>
      <w:r w:rsidRPr="00BE0AE9">
        <w:rPr>
          <w:rFonts w:cs="Open Sans"/>
        </w:rPr>
        <w:t xml:space="preserve"> up to six people share dormitory-style bedrooms, </w:t>
      </w:r>
      <w:r w:rsidR="002D52F1">
        <w:rPr>
          <w:rFonts w:cs="Open Sans"/>
        </w:rPr>
        <w:t>with</w:t>
      </w:r>
      <w:r w:rsidRPr="00BE0AE9">
        <w:rPr>
          <w:rFonts w:cs="Open Sans"/>
        </w:rPr>
        <w:t xml:space="preserve"> </w:t>
      </w:r>
      <w:r w:rsidR="002D52F1">
        <w:rPr>
          <w:rFonts w:cs="Open Sans"/>
        </w:rPr>
        <w:t xml:space="preserve">no </w:t>
      </w:r>
      <w:r w:rsidRPr="00BE0AE9">
        <w:rPr>
          <w:rFonts w:cs="Open Sans"/>
        </w:rPr>
        <w:t>enclosed ceilings and virtually no privacy.</w:t>
      </w:r>
      <w:r w:rsidR="000D1D5E">
        <w:rPr>
          <w:rFonts w:cs="Open Sans"/>
        </w:rPr>
        <w:t xml:space="preserve"> </w:t>
      </w:r>
      <w:r w:rsidR="00B4422D">
        <w:rPr>
          <w:rFonts w:cs="Open Sans"/>
        </w:rPr>
        <w:t xml:space="preserve">In Dorm </w:t>
      </w:r>
      <w:r w:rsidR="003259FC">
        <w:rPr>
          <w:rFonts w:cs="Open Sans"/>
        </w:rPr>
        <w:t xml:space="preserve">2, </w:t>
      </w:r>
      <w:r w:rsidR="00B02385">
        <w:rPr>
          <w:rFonts w:cs="Open Sans"/>
        </w:rPr>
        <w:t>up to four people sh</w:t>
      </w:r>
      <w:r w:rsidR="00C9651E">
        <w:rPr>
          <w:rFonts w:cs="Open Sans"/>
        </w:rPr>
        <w:t>are</w:t>
      </w:r>
      <w:r w:rsidR="007103A9">
        <w:rPr>
          <w:rFonts w:cs="Open Sans"/>
        </w:rPr>
        <w:t xml:space="preserve"> a</w:t>
      </w:r>
      <w:r w:rsidR="00C9651E">
        <w:rPr>
          <w:rFonts w:cs="Open Sans"/>
        </w:rPr>
        <w:t xml:space="preserve"> bedroom</w:t>
      </w:r>
      <w:r w:rsidR="00D23124">
        <w:rPr>
          <w:rFonts w:cs="Open Sans"/>
        </w:rPr>
        <w:t>. Dorm 1 and Dorm 2 had limited natural light</w:t>
      </w:r>
      <w:r w:rsidR="00CF4E52">
        <w:rPr>
          <w:rFonts w:cs="Open Sans"/>
        </w:rPr>
        <w:t xml:space="preserve"> and people in these compounds were not able to control the light switch</w:t>
      </w:r>
      <w:r w:rsidR="00FE67B8">
        <w:rPr>
          <w:rFonts w:cs="Open Sans"/>
        </w:rPr>
        <w:t>es</w:t>
      </w:r>
      <w:r w:rsidR="00CF4E52">
        <w:rPr>
          <w:rFonts w:cs="Open Sans"/>
        </w:rPr>
        <w:t xml:space="preserve"> in the </w:t>
      </w:r>
      <w:r w:rsidR="00EE2835">
        <w:rPr>
          <w:rFonts w:cs="Open Sans"/>
        </w:rPr>
        <w:t>rooms and</w:t>
      </w:r>
      <w:r w:rsidR="00CF4E52">
        <w:rPr>
          <w:rFonts w:cs="Open Sans"/>
        </w:rPr>
        <w:t xml:space="preserve"> had to request for lights to be switched on and off through the intercom system</w:t>
      </w:r>
      <w:r w:rsidR="00D23124">
        <w:rPr>
          <w:rFonts w:cs="Open Sans"/>
        </w:rPr>
        <w:t>. I</w:t>
      </w:r>
      <w:r w:rsidRPr="00BE0AE9" w:rsidR="007103A9">
        <w:rPr>
          <w:rFonts w:cs="Open Sans"/>
        </w:rPr>
        <w:t xml:space="preserve">n Dorm 3, bedrooms contain single beds and accommodate up to two people. </w:t>
      </w:r>
      <w:r w:rsidR="007103A9">
        <w:rPr>
          <w:rFonts w:cs="Open Sans"/>
        </w:rPr>
        <w:t>Each Dorm ha</w:t>
      </w:r>
      <w:r w:rsidR="00D23124">
        <w:rPr>
          <w:rFonts w:cs="Open Sans"/>
        </w:rPr>
        <w:t>d</w:t>
      </w:r>
      <w:r w:rsidR="007103A9">
        <w:rPr>
          <w:rFonts w:cs="Open Sans"/>
        </w:rPr>
        <w:t xml:space="preserve"> a common area </w:t>
      </w:r>
      <w:r w:rsidR="006C4011">
        <w:rPr>
          <w:rFonts w:cs="Open Sans"/>
        </w:rPr>
        <w:t xml:space="preserve">furnished with </w:t>
      </w:r>
      <w:r w:rsidR="00F84AD7">
        <w:rPr>
          <w:rFonts w:cs="Open Sans"/>
        </w:rPr>
        <w:t xml:space="preserve">old, </w:t>
      </w:r>
      <w:r w:rsidR="00214204">
        <w:rPr>
          <w:rFonts w:cs="Open Sans"/>
        </w:rPr>
        <w:t>worn furniture</w:t>
      </w:r>
      <w:r w:rsidR="007103A9">
        <w:rPr>
          <w:rFonts w:cs="Open Sans"/>
        </w:rPr>
        <w:t xml:space="preserve"> </w:t>
      </w:r>
      <w:r w:rsidR="006C4011">
        <w:rPr>
          <w:rFonts w:cs="Open Sans"/>
        </w:rPr>
        <w:t xml:space="preserve">and a kitchenette. The </w:t>
      </w:r>
      <w:r w:rsidRPr="00BE0AE9" w:rsidR="007103A9">
        <w:rPr>
          <w:rFonts w:cs="Open Sans"/>
        </w:rPr>
        <w:t>shared bathroom and laundry facilities</w:t>
      </w:r>
      <w:r w:rsidR="00F84AD7">
        <w:rPr>
          <w:rFonts w:cs="Open Sans"/>
        </w:rPr>
        <w:t xml:space="preserve"> </w:t>
      </w:r>
      <w:r w:rsidR="006C4011">
        <w:rPr>
          <w:rFonts w:cs="Open Sans"/>
        </w:rPr>
        <w:t xml:space="preserve">in each Dorm </w:t>
      </w:r>
      <w:r w:rsidR="00F84AD7">
        <w:rPr>
          <w:rFonts w:cs="Open Sans"/>
        </w:rPr>
        <w:t>were</w:t>
      </w:r>
      <w:r w:rsidR="00424CD2">
        <w:rPr>
          <w:rFonts w:cs="Open Sans"/>
        </w:rPr>
        <w:t xml:space="preserve"> often</w:t>
      </w:r>
      <w:r w:rsidR="00F84AD7">
        <w:rPr>
          <w:rFonts w:cs="Open Sans"/>
        </w:rPr>
        <w:t xml:space="preserve"> dirty</w:t>
      </w:r>
      <w:r w:rsidRPr="00BE0AE9" w:rsidR="007103A9">
        <w:rPr>
          <w:rFonts w:cs="Open Sans"/>
        </w:rPr>
        <w:t xml:space="preserve">. </w:t>
      </w:r>
    </w:p>
    <w:p w:rsidR="007D6921" w:rsidP="00F4480E" w:rsidRDefault="0004280A" w14:paraId="1759AEEE" w14:textId="325DAF8D">
      <w:pPr>
        <w:rPr>
          <w:rFonts w:cs="Open Sans"/>
        </w:rPr>
      </w:pPr>
      <w:r w:rsidR="00856E09">
        <w:drawing>
          <wp:inline wp14:editId="22D2048D" wp14:anchorId="4F2488BE">
            <wp:extent cx="5759449" cy="5759449"/>
            <wp:effectExtent l="0" t="0" r="0" b="0"/>
            <wp:docPr id="33" name="Picture 33" descr="A common room with a television and three couches. The couches are old and covered with blankets. There are three computers at a desk along the wall with one chair. " title=""/>
            <wp:cNvGraphicFramePr>
              <a:graphicFrameLocks noChangeAspect="1"/>
            </wp:cNvGraphicFramePr>
            <a:graphic>
              <a:graphicData uri="http://schemas.openxmlformats.org/drawingml/2006/picture">
                <pic:pic>
                  <pic:nvPicPr>
                    <pic:cNvPr id="0" name="Picture 33"/>
                    <pic:cNvPicPr/>
                  </pic:nvPicPr>
                  <pic:blipFill>
                    <a:blip r:embed="Rd24654bb43b641d7">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8F5510" w:rsidR="0004280A" w:rsidP="00F4480E" w:rsidRDefault="00CE07AE" w14:paraId="666DCF2D" w14:textId="61A06F36">
      <w:pPr>
        <w:rPr>
          <w:rFonts w:cs="Open Sans"/>
          <w:b/>
          <w:i/>
        </w:rPr>
      </w:pPr>
      <w:r w:rsidRPr="008F5510">
        <w:rPr>
          <w:rFonts w:cs="Open Sans"/>
          <w:b/>
          <w:i/>
        </w:rPr>
        <w:t>Common area, Dorm 2, Blaxland</w:t>
      </w:r>
      <w:r w:rsidRPr="008F5510" w:rsidR="00A97F5B">
        <w:rPr>
          <w:rFonts w:cs="Open Sans"/>
          <w:b/>
          <w:i/>
        </w:rPr>
        <w:t xml:space="preserve"> compound</w:t>
      </w:r>
      <w:r w:rsidRPr="008F5510">
        <w:rPr>
          <w:rFonts w:cs="Open Sans"/>
          <w:b/>
          <w:i/>
        </w:rPr>
        <w:t>, VIDC</w:t>
      </w:r>
    </w:p>
    <w:p w:rsidR="00F62776" w:rsidP="00F4480E" w:rsidRDefault="00F4480E" w14:paraId="4E99CFEF" w14:textId="02039E3A">
      <w:pPr>
        <w:rPr>
          <w:rFonts w:cs="Open Sans"/>
        </w:rPr>
      </w:pPr>
      <w:r w:rsidRPr="00FB5824">
        <w:rPr>
          <w:rFonts w:cs="Open Sans"/>
        </w:rPr>
        <w:t>P</w:t>
      </w:r>
      <w:r w:rsidRPr="00BE0AE9">
        <w:rPr>
          <w:rFonts w:cs="Open Sans"/>
        </w:rPr>
        <w:t xml:space="preserve">eople in Blaxland compound raised significant concerns about their accommodation. Those living in the dormitory-style bedrooms </w:t>
      </w:r>
      <w:r>
        <w:rPr>
          <w:rFonts w:cs="Open Sans"/>
        </w:rPr>
        <w:t xml:space="preserve">in Dorm 1 and 2 </w:t>
      </w:r>
      <w:r w:rsidRPr="00BE0AE9">
        <w:rPr>
          <w:rFonts w:cs="Open Sans"/>
        </w:rPr>
        <w:t>reported that their bedrooms were cramped, offered ‘no privacy’</w:t>
      </w:r>
      <w:r>
        <w:rPr>
          <w:rFonts w:cs="Open Sans"/>
        </w:rPr>
        <w:t xml:space="preserve">, had poor temperature regulation, offered no independent lighting controls, and </w:t>
      </w:r>
      <w:r w:rsidRPr="00BE0AE9">
        <w:rPr>
          <w:rFonts w:cs="Open Sans"/>
        </w:rPr>
        <w:t>were noisy due to the number of people sharing the rooms and the lack of enclosed ceilings.</w:t>
      </w:r>
      <w:r>
        <w:rPr>
          <w:rFonts w:cs="Open Sans"/>
        </w:rPr>
        <w:t xml:space="preserve"> </w:t>
      </w:r>
      <w:r w:rsidR="00292696">
        <w:rPr>
          <w:rFonts w:cs="Open Sans"/>
        </w:rPr>
        <w:t xml:space="preserve">Some people had hung up bed sheets around their bunks to provide some privacy. </w:t>
      </w:r>
    </w:p>
    <w:p w:rsidR="007103A9" w:rsidP="007103A9" w:rsidRDefault="00F4480E" w14:paraId="0425D0AC" w14:textId="42CB50E4">
      <w:pPr>
        <w:rPr>
          <w:rFonts w:cs="Open Sans"/>
        </w:rPr>
      </w:pPr>
      <w:r w:rsidRPr="00BE0AE9">
        <w:rPr>
          <w:rFonts w:cs="Open Sans"/>
        </w:rPr>
        <w:t xml:space="preserve">Some also reported the presence of vermin </w:t>
      </w:r>
      <w:r>
        <w:rPr>
          <w:rFonts w:cs="Open Sans"/>
        </w:rPr>
        <w:t xml:space="preserve">and insects </w:t>
      </w:r>
      <w:r w:rsidRPr="00BE0AE9">
        <w:rPr>
          <w:rFonts w:cs="Open Sans"/>
        </w:rPr>
        <w:t>(such as rats</w:t>
      </w:r>
      <w:r>
        <w:rPr>
          <w:rFonts w:cs="Open Sans"/>
        </w:rPr>
        <w:t xml:space="preserve">, </w:t>
      </w:r>
      <w:proofErr w:type="gramStart"/>
      <w:r w:rsidRPr="00BE0AE9">
        <w:rPr>
          <w:rFonts w:cs="Open Sans"/>
        </w:rPr>
        <w:t>cockroaches</w:t>
      </w:r>
      <w:proofErr w:type="gramEnd"/>
      <w:r>
        <w:rPr>
          <w:rFonts w:cs="Open Sans"/>
        </w:rPr>
        <w:t xml:space="preserve"> and mosquitos</w:t>
      </w:r>
      <w:r w:rsidRPr="00BE0AE9">
        <w:rPr>
          <w:rFonts w:cs="Open Sans"/>
        </w:rPr>
        <w:t xml:space="preserve">) in accommodation areas. </w:t>
      </w:r>
      <w:r>
        <w:rPr>
          <w:rFonts w:cs="Open Sans"/>
        </w:rPr>
        <w:t xml:space="preserve">In Dorm 1 makeshift bottles of water and honey had been placed on top of a wall dividing each room to attract insects such as mosquitos. </w:t>
      </w:r>
      <w:r w:rsidRPr="00BE0AE9">
        <w:rPr>
          <w:rFonts w:cs="Open Sans"/>
        </w:rPr>
        <w:t xml:space="preserve">Several people raised concerns </w:t>
      </w:r>
      <w:r>
        <w:rPr>
          <w:rFonts w:cs="Open Sans"/>
        </w:rPr>
        <w:t>that the sanitation facilities were mouldy and unhygienic, and that there were only a small number of showers and toilets that were shared between large numbers of people.</w:t>
      </w:r>
    </w:p>
    <w:p w:rsidR="009A6C2E" w:rsidP="0093230F" w:rsidRDefault="002C6BD8" w14:paraId="1D07E4D1" w14:textId="2DD243F1">
      <w:pPr>
        <w:rPr>
          <w:rFonts w:cs="Open Sans"/>
        </w:rPr>
      </w:pPr>
      <w:r w:rsidRPr="002C6BD8">
        <w:rPr>
          <w:rFonts w:cs="Open Sans"/>
        </w:rPr>
        <w:t xml:space="preserve">The outdoor areas </w:t>
      </w:r>
      <w:r w:rsidRPr="00B06DD2">
        <w:rPr>
          <w:rFonts w:cs="Open Sans"/>
        </w:rPr>
        <w:t>consist</w:t>
      </w:r>
      <w:r w:rsidRPr="002C6BD8">
        <w:rPr>
          <w:rFonts w:cs="Open Sans"/>
        </w:rPr>
        <w:t>ed</w:t>
      </w:r>
      <w:r w:rsidRPr="00B06DD2">
        <w:rPr>
          <w:rFonts w:cs="Open Sans"/>
        </w:rPr>
        <w:t xml:space="preserve"> of courtyards and a basketball court. These areas have limited shade, synthetic </w:t>
      </w:r>
      <w:proofErr w:type="gramStart"/>
      <w:r w:rsidRPr="00B06DD2">
        <w:rPr>
          <w:rFonts w:cs="Open Sans"/>
        </w:rPr>
        <w:t>grass</w:t>
      </w:r>
      <w:proofErr w:type="gramEnd"/>
      <w:r w:rsidRPr="00B06DD2">
        <w:rPr>
          <w:rFonts w:cs="Open Sans"/>
        </w:rPr>
        <w:t xml:space="preserve"> and insufficient space for people to run around. Dorms 1 and 2 share an indoor gym on rotation, while Dorm 3 has its own exercise equipment located in the outdoor courtyard.</w:t>
      </w:r>
      <w:r w:rsidR="00CF5C92">
        <w:rPr>
          <w:rFonts w:cs="Open Sans"/>
        </w:rPr>
        <w:t xml:space="preserve"> </w:t>
      </w:r>
    </w:p>
    <w:p w:rsidRPr="007F43A7" w:rsidR="00CE07AE" w:rsidP="0093230F" w:rsidRDefault="002A454F" w14:paraId="76854E50" w14:textId="28063511">
      <w:pPr>
        <w:rPr>
          <w:rFonts w:cs="Open Sans"/>
        </w:rPr>
      </w:pPr>
      <w:r w:rsidR="1B36BDD4">
        <w:drawing>
          <wp:inline wp14:editId="7C7A5A6E" wp14:anchorId="112E8ED1">
            <wp:extent cx="5759449" cy="3455670"/>
            <wp:effectExtent l="0" t="0" r="0" b="0"/>
            <wp:docPr id="43" name="Picture 43" descr="A small outdoor area with artificial surfaces and an outdoor table that is enclosed by a high fence with anti-climb features." title=""/>
            <wp:cNvGraphicFramePr>
              <a:graphicFrameLocks noChangeAspect="1"/>
            </wp:cNvGraphicFramePr>
            <a:graphic>
              <a:graphicData uri="http://schemas.openxmlformats.org/drawingml/2006/picture">
                <pic:pic>
                  <pic:nvPicPr>
                    <pic:cNvPr id="0" name="Picture 43"/>
                    <pic:cNvPicPr/>
                  </pic:nvPicPr>
                  <pic:blipFill>
                    <a:blip r:embed="R8bd693c9f1144c3a">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4A057F" w:rsidR="002A454F" w:rsidP="0093230F" w:rsidRDefault="00A97F5B" w14:paraId="1986EE93" w14:textId="632F3B25">
      <w:pPr>
        <w:rPr>
          <w:b/>
          <w:i/>
        </w:rPr>
      </w:pPr>
      <w:r w:rsidRPr="004A057F">
        <w:rPr>
          <w:b/>
          <w:i/>
        </w:rPr>
        <w:t>Outdoor area, Dorm 2, Blaxland compound, VIDC</w:t>
      </w:r>
    </w:p>
    <w:p w:rsidRPr="00D20AB1" w:rsidR="0093230F" w:rsidP="0093230F" w:rsidRDefault="0093230F" w14:paraId="564AA314" w14:textId="3DAD96B7">
      <w:r>
        <w:t>Facility staff at VIDC advised that construction works were ongoing to establish a new high-security compound in the main complex. Since the Commission’s inspections of VIDC in September 2019, the Blaxland compound has closed. The transfer of people from Blaxland to the new high-security compound was completed in March 2020.</w:t>
      </w:r>
      <w:r w:rsidRPr="006228AD">
        <w:t xml:space="preserve"> </w:t>
      </w:r>
      <w:r>
        <w:t>The Commission welcomes the closure of the Blaxland compound.</w:t>
      </w:r>
    </w:p>
    <w:p w:rsidRPr="001231B4" w:rsidR="00431598" w:rsidP="0093230F" w:rsidRDefault="00220F2B" w14:paraId="7BB97389" w14:textId="36B6E6F9">
      <w:pPr>
        <w:pStyle w:val="Heading3"/>
      </w:pPr>
      <w:bookmarkStart w:name="_Toc40718048" w:id="140"/>
      <w:bookmarkStart w:name="_Toc57818934" w:id="141"/>
      <w:r w:rsidRPr="001231B4">
        <w:t>R</w:t>
      </w:r>
      <w:r w:rsidRPr="001231B4" w:rsidR="00431598">
        <w:t>ecreational</w:t>
      </w:r>
      <w:r w:rsidRPr="001231B4" w:rsidR="00E83062">
        <w:t xml:space="preserve"> space</w:t>
      </w:r>
      <w:r w:rsidRPr="001231B4" w:rsidR="00527C50">
        <w:t xml:space="preserve"> and facilities</w:t>
      </w:r>
      <w:bookmarkEnd w:id="141"/>
    </w:p>
    <w:p w:rsidR="001A20BB" w:rsidP="004A7365" w:rsidRDefault="00A86700" w14:paraId="7CDFC798" w14:textId="4D1FD556">
      <w:r>
        <w:t xml:space="preserve">Access to recreational space and facilities </w:t>
      </w:r>
      <w:r w:rsidR="003A6521">
        <w:t>varies across compounds</w:t>
      </w:r>
      <w:r w:rsidR="00FF7673">
        <w:t xml:space="preserve"> </w:t>
      </w:r>
      <w:r w:rsidR="00013C25">
        <w:t xml:space="preserve">within and across </w:t>
      </w:r>
      <w:r w:rsidR="000F562E">
        <w:t>immigration detention facilities</w:t>
      </w:r>
      <w:r w:rsidR="005C7922">
        <w:t>.</w:t>
      </w:r>
      <w:r w:rsidR="003A6521">
        <w:t xml:space="preserve"> The level of access is </w:t>
      </w:r>
      <w:r w:rsidR="007B73FC">
        <w:t xml:space="preserve">generally </w:t>
      </w:r>
      <w:r w:rsidR="00B563B0">
        <w:t>de</w:t>
      </w:r>
      <w:r w:rsidR="009631E9">
        <w:t xml:space="preserve">termined by </w:t>
      </w:r>
      <w:r w:rsidR="007B73FC">
        <w:t>what</w:t>
      </w:r>
      <w:r w:rsidR="00B563B0">
        <w:t xml:space="preserve"> recreational </w:t>
      </w:r>
      <w:r w:rsidR="00BD4D32">
        <w:t xml:space="preserve">space and facilities </w:t>
      </w:r>
      <w:r w:rsidR="00B563B0">
        <w:t xml:space="preserve">are </w:t>
      </w:r>
      <w:r w:rsidR="000F5B3F">
        <w:t>available within</w:t>
      </w:r>
      <w:r w:rsidR="001A20BB">
        <w:t xml:space="preserve"> </w:t>
      </w:r>
      <w:r w:rsidR="002F415C">
        <w:t xml:space="preserve">a particular </w:t>
      </w:r>
      <w:r w:rsidR="001A20BB">
        <w:t xml:space="preserve">compound, as well as </w:t>
      </w:r>
      <w:r w:rsidR="00394625">
        <w:t xml:space="preserve">whether compounds are subject to </w:t>
      </w:r>
      <w:r w:rsidR="008D37E9">
        <w:t xml:space="preserve">any </w:t>
      </w:r>
      <w:r w:rsidR="00394625">
        <w:t>‘controlled</w:t>
      </w:r>
      <w:r w:rsidR="008D37E9">
        <w:t xml:space="preserve"> </w:t>
      </w:r>
      <w:r w:rsidR="00394625">
        <w:t>movemen</w:t>
      </w:r>
      <w:r w:rsidR="00702DA3">
        <w:t>t</w:t>
      </w:r>
      <w:r w:rsidR="008D37E9">
        <w:t>’ policies</w:t>
      </w:r>
      <w:r w:rsidR="004A5690">
        <w:t xml:space="preserve">, which limit freedom of </w:t>
      </w:r>
      <w:r w:rsidR="00AD73D7">
        <w:t>movement within detention facilities</w:t>
      </w:r>
      <w:r w:rsidR="002F415C">
        <w:t>,</w:t>
      </w:r>
      <w:r w:rsidR="00AD73D7">
        <w:t xml:space="preserve"> and</w:t>
      </w:r>
      <w:r w:rsidR="00D9244F">
        <w:t xml:space="preserve"> </w:t>
      </w:r>
      <w:r w:rsidR="009631E9">
        <w:t xml:space="preserve">may </w:t>
      </w:r>
      <w:r w:rsidR="00D9244F">
        <w:t>restrict</w:t>
      </w:r>
      <w:r w:rsidR="009218A9">
        <w:t xml:space="preserve"> </w:t>
      </w:r>
      <w:r w:rsidR="00D9244F">
        <w:t xml:space="preserve">access to </w:t>
      </w:r>
      <w:r w:rsidR="00ED3AFD">
        <w:t>recreational space</w:t>
      </w:r>
      <w:r w:rsidR="00D9244F">
        <w:t xml:space="preserve"> and facilities</w:t>
      </w:r>
      <w:r w:rsidR="00ED3AFD">
        <w:t xml:space="preserve"> </w:t>
      </w:r>
      <w:r w:rsidR="001A20BB">
        <w:t>outside of compounds.</w:t>
      </w:r>
      <w:r w:rsidR="00B563B0">
        <w:t xml:space="preserve"> </w:t>
      </w:r>
    </w:p>
    <w:p w:rsidR="006A22D4" w:rsidP="004A7365" w:rsidRDefault="00A94194" w14:paraId="594824F9" w14:textId="1FBCC8DF">
      <w:r w:rsidR="0FC7CC4E">
        <w:drawing>
          <wp:inline wp14:editId="3AAB023A" wp14:anchorId="2872E0CA">
            <wp:extent cx="5759449" cy="3455670"/>
            <wp:effectExtent l="0" t="0" r="0" b="0"/>
            <wp:docPr id="49" name="Picture 49" descr="A large, green open space with trees and two full-size soccer fields." title=""/>
            <wp:cNvGraphicFramePr>
              <a:graphicFrameLocks noChangeAspect="1"/>
            </wp:cNvGraphicFramePr>
            <a:graphic>
              <a:graphicData uri="http://schemas.openxmlformats.org/drawingml/2006/picture">
                <pic:pic>
                  <pic:nvPicPr>
                    <pic:cNvPr id="0" name="Picture 49"/>
                    <pic:cNvPicPr/>
                  </pic:nvPicPr>
                  <pic:blipFill>
                    <a:blip r:embed="R08c545f81f7f4d2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4A057F" w:rsidR="00A94194" w:rsidP="00AF3E9B" w:rsidRDefault="001C2FC3" w14:paraId="449920AB" w14:textId="004A2FC2">
      <w:pPr>
        <w:rPr>
          <w:b/>
          <w:i/>
        </w:rPr>
      </w:pPr>
      <w:r w:rsidRPr="004A057F">
        <w:rPr>
          <w:b/>
          <w:i/>
        </w:rPr>
        <w:t>Green Heart, YHIDC</w:t>
      </w:r>
    </w:p>
    <w:p w:rsidR="00AF3E9B" w:rsidP="00AF3E9B" w:rsidRDefault="00143236" w14:paraId="13EDAFE3" w14:textId="715B38A4">
      <w:r>
        <w:t xml:space="preserve">Since 2017 the Commission has observed an increase in the </w:t>
      </w:r>
      <w:r w:rsidRPr="00E87304">
        <w:t>use of ‘controlled movement’ policies</w:t>
      </w:r>
      <w:r w:rsidR="008E2397">
        <w:t xml:space="preserve"> </w:t>
      </w:r>
      <w:r w:rsidRPr="00E87304">
        <w:t>for the purposes of risk management (for example, to allow for separation of people who may pose a risk to others; or to prevent people in detention from congregating in large numbers and thereby reduce the risk of a major disturbance)</w:t>
      </w:r>
      <w:r w:rsidR="00751BD5">
        <w:t xml:space="preserve">.  </w:t>
      </w:r>
      <w:r w:rsidR="003E1BEC">
        <w:t xml:space="preserve">Following inspections in 2017 and 2018, the </w:t>
      </w:r>
      <w:r w:rsidR="00751BD5">
        <w:t>Commission</w:t>
      </w:r>
      <w:r w:rsidR="00821477">
        <w:t xml:space="preserve"> </w:t>
      </w:r>
      <w:r w:rsidRPr="00E87304">
        <w:t>acknowledged that controlled movement policies aimed to ensure the safety of facility staff and people in immigration detention</w:t>
      </w:r>
      <w:r w:rsidR="003E1BEC">
        <w:t xml:space="preserve">, </w:t>
      </w:r>
      <w:r w:rsidR="00BB3B71">
        <w:t xml:space="preserve">but </w:t>
      </w:r>
      <w:r w:rsidR="000942F8">
        <w:t>also raised concerns that these</w:t>
      </w:r>
      <w:r w:rsidR="00B27460">
        <w:t xml:space="preserve"> </w:t>
      </w:r>
      <w:r w:rsidR="00B13232">
        <w:t xml:space="preserve">policies </w:t>
      </w:r>
      <w:r w:rsidRPr="00E87304" w:rsidR="00B27460">
        <w:t xml:space="preserve">could have a significant impact on living conditions and access to </w:t>
      </w:r>
      <w:r w:rsidR="00E416AE">
        <w:t xml:space="preserve">recreational space and </w:t>
      </w:r>
      <w:r w:rsidRPr="00E87304" w:rsidR="00B27460">
        <w:t>facilities for people in detention.</w:t>
      </w:r>
      <w:r w:rsidRPr="00E87304" w:rsidR="00B27460">
        <w:rPr>
          <w:sz w:val="20"/>
          <w:vertAlign w:val="superscript"/>
        </w:rPr>
        <w:endnoteReference w:id="100"/>
      </w:r>
      <w:r w:rsidR="00F23048">
        <w:t xml:space="preserve"> </w:t>
      </w:r>
    </w:p>
    <w:p w:rsidR="00577CB9" w:rsidP="00232B49" w:rsidRDefault="00577CB9" w14:paraId="2BDB9ECC" w14:textId="5F2ADD40">
      <w:r w:rsidR="4E020C35">
        <w:drawing>
          <wp:inline wp14:editId="37DB75A5" wp14:anchorId="0A76DAD6">
            <wp:extent cx="5759449" cy="3455670"/>
            <wp:effectExtent l="0" t="0" r="0" b="0"/>
            <wp:docPr id="65" name="Picture 65" descr="A shaded concrete courtyard surrounded by buildings with some seating in the middle. The building has signs that say 'shop', 'library' and 'hobby.' There is coiled barbed wire fencing that runs along the top of each building." title=""/>
            <wp:cNvGraphicFramePr>
              <a:graphicFrameLocks noChangeAspect="1"/>
            </wp:cNvGraphicFramePr>
            <a:graphic>
              <a:graphicData uri="http://schemas.openxmlformats.org/drawingml/2006/picture">
                <pic:pic>
                  <pic:nvPicPr>
                    <pic:cNvPr id="0" name="Picture 65"/>
                    <pic:cNvPicPr/>
                  </pic:nvPicPr>
                  <pic:blipFill>
                    <a:blip r:embed="R7551d451073d475a">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2E62C9" w:rsidR="00577CB9" w:rsidP="00232B49" w:rsidRDefault="00577CB9" w14:paraId="2E05E5A9" w14:textId="25D4A932">
      <w:pPr>
        <w:rPr>
          <w:b/>
          <w:i/>
        </w:rPr>
      </w:pPr>
      <w:r w:rsidRPr="002E62C9">
        <w:rPr>
          <w:b/>
          <w:i/>
        </w:rPr>
        <w:t>Community area, VIDC</w:t>
      </w:r>
    </w:p>
    <w:p w:rsidR="00232F43" w:rsidP="00232B49" w:rsidRDefault="00213C24" w14:paraId="2C1B51FF" w14:textId="5398DD05">
      <w:r>
        <w:t>During inspections in 2019 s</w:t>
      </w:r>
      <w:r w:rsidR="00784796">
        <w:t xml:space="preserve">ome </w:t>
      </w:r>
      <w:r w:rsidR="006526DE">
        <w:t>lower</w:t>
      </w:r>
      <w:r w:rsidR="008655F7">
        <w:t>-</w:t>
      </w:r>
      <w:r w:rsidR="006526DE">
        <w:t xml:space="preserve">security </w:t>
      </w:r>
      <w:r w:rsidR="00784796">
        <w:t xml:space="preserve">compounds </w:t>
      </w:r>
      <w:r w:rsidR="00D920B2">
        <w:t>continue</w:t>
      </w:r>
      <w:r>
        <w:t>d</w:t>
      </w:r>
      <w:r w:rsidR="00D920B2">
        <w:t xml:space="preserve"> to operate</w:t>
      </w:r>
      <w:r w:rsidR="00EA79AD">
        <w:t xml:space="preserve"> on a more ‘open’ model</w:t>
      </w:r>
      <w:r w:rsidR="00A350D6">
        <w:t xml:space="preserve"> and remain</w:t>
      </w:r>
      <w:r w:rsidR="002F415C">
        <w:t>ed</w:t>
      </w:r>
      <w:r w:rsidR="00A350D6">
        <w:t xml:space="preserve"> largely unaffected by controlled movement policies</w:t>
      </w:r>
      <w:r w:rsidR="00232F43">
        <w:t>.</w:t>
      </w:r>
      <w:r w:rsidR="00905077">
        <w:t xml:space="preserve"> People in these compounds c</w:t>
      </w:r>
      <w:r w:rsidR="002F415C">
        <w:t>ould</w:t>
      </w:r>
      <w:r w:rsidR="00905077">
        <w:t xml:space="preserve"> </w:t>
      </w:r>
      <w:r w:rsidR="00232F43">
        <w:t>move</w:t>
      </w:r>
      <w:r w:rsidR="00BD77CC">
        <w:t xml:space="preserve"> relatively</w:t>
      </w:r>
      <w:r w:rsidR="00232F43">
        <w:t xml:space="preserve"> freely between their compounds </w:t>
      </w:r>
      <w:r w:rsidR="00905077">
        <w:t xml:space="preserve">and other </w:t>
      </w:r>
      <w:r w:rsidR="00BD77CC">
        <w:t>areas in the facility.</w:t>
      </w:r>
      <w:r w:rsidR="00340AE7">
        <w:t xml:space="preserve"> For example</w:t>
      </w:r>
      <w:r w:rsidR="00BD77CC">
        <w:t>:</w:t>
      </w:r>
    </w:p>
    <w:p w:rsidR="005B3EC7" w:rsidP="005B3EC7" w:rsidRDefault="00F656AD" w14:paraId="6C59F30F" w14:textId="223DE10E">
      <w:pPr>
        <w:pStyle w:val="ListParagraph"/>
        <w:numPr>
          <w:ilvl w:val="0"/>
          <w:numId w:val="41"/>
        </w:numPr>
      </w:pPr>
      <w:r>
        <w:t>T</w:t>
      </w:r>
      <w:r w:rsidR="00490B90">
        <w:t xml:space="preserve">he </w:t>
      </w:r>
      <w:r w:rsidR="00232B49">
        <w:t>Falcon and Hawk compounds at YHIDC have full access to the expansive outdoor area (called the ‘Green Heart’) throughout the day</w:t>
      </w:r>
      <w:r w:rsidR="00D411B9">
        <w:t xml:space="preserve">, as well as the large activities </w:t>
      </w:r>
      <w:r w:rsidR="007C2E24">
        <w:t>complex</w:t>
      </w:r>
      <w:r w:rsidR="00232B49">
        <w:t xml:space="preserve">. The Green Heart contains two full-size soccer fields, a large outdoor </w:t>
      </w:r>
      <w:proofErr w:type="gramStart"/>
      <w:r w:rsidR="00232B49">
        <w:t>gym</w:t>
      </w:r>
      <w:proofErr w:type="gramEnd"/>
      <w:r w:rsidR="00232B49">
        <w:t xml:space="preserve"> and two full-size basketball courts.</w:t>
      </w:r>
    </w:p>
    <w:p w:rsidR="00232B49" w:rsidP="005B3EC7" w:rsidRDefault="00F656AD" w14:paraId="77C5B28F" w14:textId="1933D459">
      <w:pPr>
        <w:pStyle w:val="ListParagraph"/>
        <w:numPr>
          <w:ilvl w:val="0"/>
          <w:numId w:val="41"/>
        </w:numPr>
      </w:pPr>
      <w:r>
        <w:t>T</w:t>
      </w:r>
      <w:r w:rsidR="00232B49">
        <w:t xml:space="preserve">he La Trobe compound at VIDC </w:t>
      </w:r>
      <w:r w:rsidR="00EC4527">
        <w:t>has</w:t>
      </w:r>
      <w:r w:rsidR="00232B49">
        <w:t xml:space="preserve"> full daily access (up until curfew at 8pm) to the large, central </w:t>
      </w:r>
      <w:r w:rsidR="004F2CB6">
        <w:t>‘</w:t>
      </w:r>
      <w:r w:rsidR="00232B49">
        <w:t>community area</w:t>
      </w:r>
      <w:r w:rsidR="004F2CB6">
        <w:t xml:space="preserve">’ </w:t>
      </w:r>
      <w:r w:rsidR="00232B49">
        <w:t>that includes a large oval, well-equipped indoor gym, an indoor gymnasium for sport, as well as other facilities such as educational classrooms</w:t>
      </w:r>
      <w:r w:rsidR="005B3EC7">
        <w:t xml:space="preserve">, a canteen </w:t>
      </w:r>
      <w:r w:rsidR="0006128A">
        <w:t>and a coffee shop.</w:t>
      </w:r>
    </w:p>
    <w:p w:rsidR="00232B49" w:rsidP="00232B49" w:rsidRDefault="00F656AD" w14:paraId="76601514" w14:textId="6E27C550">
      <w:pPr>
        <w:pStyle w:val="ListParagraph"/>
        <w:numPr>
          <w:ilvl w:val="0"/>
          <w:numId w:val="41"/>
        </w:numPr>
      </w:pPr>
      <w:r>
        <w:t>T</w:t>
      </w:r>
      <w:r w:rsidR="00D6566A">
        <w:t xml:space="preserve">he ‘residential’ compound at BITA also </w:t>
      </w:r>
      <w:r w:rsidR="000B2F4E">
        <w:t>has</w:t>
      </w:r>
      <w:r w:rsidR="00D6566A">
        <w:t xml:space="preserve"> full daily access to an open area with a garden and covered space, a small indoor gym and a full-size basketball court (although the</w:t>
      </w:r>
      <w:r w:rsidR="003C0D26">
        <w:t xml:space="preserve">se facilities are </w:t>
      </w:r>
      <w:r w:rsidR="00232B49">
        <w:t xml:space="preserve">not as large or well-equipped as the facilities </w:t>
      </w:r>
      <w:r w:rsidR="003C0D26">
        <w:t xml:space="preserve">referred to above that are </w:t>
      </w:r>
      <w:r w:rsidR="00232B49">
        <w:t>available at YHIDC or VIDC</w:t>
      </w:r>
      <w:r w:rsidR="003C0D26">
        <w:t>).</w:t>
      </w:r>
    </w:p>
    <w:p w:rsidR="000D3363" w:rsidP="003D6FBD" w:rsidRDefault="000D3363" w14:paraId="6EB0616D" w14:textId="77777777"/>
    <w:p w:rsidR="000D3363" w:rsidP="003D6FBD" w:rsidRDefault="000D3363" w14:paraId="49A82C67" w14:textId="77777777"/>
    <w:p w:rsidR="000D3363" w:rsidP="003D6FBD" w:rsidRDefault="000D3363" w14:paraId="771BD945" w14:textId="77777777"/>
    <w:p w:rsidR="002A4051" w:rsidP="003D6FBD" w:rsidRDefault="002A4051" w14:paraId="169FF2E3" w14:textId="54558C68">
      <w:r w:rsidR="3C1B4238">
        <w:drawing>
          <wp:inline wp14:editId="18B71EFA" wp14:anchorId="70F86132">
            <wp:extent cx="5759449" cy="3455670"/>
            <wp:effectExtent l="0" t="0" r="0" b="0"/>
            <wp:docPr id="72" name="Picture 72" descr="A grassed outdoor area with some trees and a short fence separating two areas. " title=""/>
            <wp:cNvGraphicFramePr>
              <a:graphicFrameLocks noChangeAspect="1"/>
            </wp:cNvGraphicFramePr>
            <a:graphic>
              <a:graphicData uri="http://schemas.openxmlformats.org/drawingml/2006/picture">
                <pic:pic>
                  <pic:nvPicPr>
                    <pic:cNvPr id="0" name="Picture 72"/>
                    <pic:cNvPicPr/>
                  </pic:nvPicPr>
                  <pic:blipFill>
                    <a:blip r:embed="R2e96268dfa1444df">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2E62C9" w:rsidR="002A4051" w:rsidP="003D6FBD" w:rsidRDefault="00771450" w14:paraId="208891E4" w14:textId="0E400AA5">
      <w:pPr>
        <w:rPr>
          <w:b/>
          <w:i/>
        </w:rPr>
      </w:pPr>
      <w:r w:rsidRPr="002E62C9">
        <w:rPr>
          <w:b/>
          <w:i/>
        </w:rPr>
        <w:t>Outdoor area, residential compound, BITA</w:t>
      </w:r>
    </w:p>
    <w:p w:rsidR="007B7E19" w:rsidP="003D6FBD" w:rsidRDefault="007B7E19" w14:paraId="194381C9" w14:textId="7135303D">
      <w:r>
        <w:t xml:space="preserve">While there are </w:t>
      </w:r>
      <w:r w:rsidR="00363991">
        <w:t xml:space="preserve">significant </w:t>
      </w:r>
      <w:r>
        <w:t xml:space="preserve">differences in the quality </w:t>
      </w:r>
      <w:r w:rsidR="00363991">
        <w:t xml:space="preserve">and size </w:t>
      </w:r>
      <w:r>
        <w:t>of the amenities available</w:t>
      </w:r>
      <w:r w:rsidR="000E2DC7">
        <w:t xml:space="preserve"> </w:t>
      </w:r>
      <w:r w:rsidR="004567F2">
        <w:t>at these facilities (</w:t>
      </w:r>
      <w:r w:rsidR="009075D3">
        <w:t xml:space="preserve">for example, </w:t>
      </w:r>
      <w:r w:rsidR="004567F2">
        <w:t>the infrastructure at BITA is older</w:t>
      </w:r>
      <w:r w:rsidR="009075D3">
        <w:t xml:space="preserve">, smaller and </w:t>
      </w:r>
      <w:r w:rsidR="001069FB">
        <w:t xml:space="preserve">much </w:t>
      </w:r>
      <w:r w:rsidR="009075D3">
        <w:t>more limited</w:t>
      </w:r>
      <w:r w:rsidR="001069FB">
        <w:t xml:space="preserve"> than at YHIDC and VIDC</w:t>
      </w:r>
      <w:r w:rsidR="004567F2">
        <w:t>)</w:t>
      </w:r>
      <w:r w:rsidR="00787A2E">
        <w:t xml:space="preserve">, the Commission considers that people in </w:t>
      </w:r>
      <w:r w:rsidR="006746A8">
        <w:t xml:space="preserve">these compounds </w:t>
      </w:r>
      <w:r w:rsidR="001069FB">
        <w:t xml:space="preserve">generally </w:t>
      </w:r>
      <w:r w:rsidR="009075D3">
        <w:t>have</w:t>
      </w:r>
      <w:r w:rsidR="00CE5390">
        <w:t xml:space="preserve"> access to</w:t>
      </w:r>
      <w:r w:rsidR="009075D3">
        <w:t xml:space="preserve"> adequate recreational space and facilities.</w:t>
      </w:r>
    </w:p>
    <w:p w:rsidR="002C45E9" w:rsidP="004A7365" w:rsidRDefault="00094086" w14:paraId="7DD084B0" w14:textId="2E6E6151">
      <w:r>
        <w:t>T</w:t>
      </w:r>
      <w:r w:rsidR="000F6DC4">
        <w:t xml:space="preserve">here were </w:t>
      </w:r>
      <w:r w:rsidR="002C45E9">
        <w:t>a</w:t>
      </w:r>
      <w:r w:rsidR="001069FB">
        <w:t>lso a</w:t>
      </w:r>
      <w:r w:rsidR="002C45E9">
        <w:t xml:space="preserve"> large number of compounds subject to controlled movement policies in 2019. </w:t>
      </w:r>
      <w:r w:rsidR="002735F3">
        <w:t>People in these compounds</w:t>
      </w:r>
      <w:r w:rsidRPr="00F47CB9" w:rsidR="002735F3">
        <w:t xml:space="preserve"> </w:t>
      </w:r>
      <w:r w:rsidR="002735F3">
        <w:t xml:space="preserve">were not permitted to leave their compound unless they had rostered access to areas outside of their compounds. In most cases, they required escort by Serco officers in order to move between their compound and other areas in the facility. </w:t>
      </w:r>
      <w:r w:rsidR="006008FB">
        <w:t>This included:</w:t>
      </w:r>
    </w:p>
    <w:p w:rsidR="00D96A17" w:rsidP="00E31831" w:rsidRDefault="00D96A17" w14:paraId="3E33B366" w14:textId="6D50E521">
      <w:pPr>
        <w:pStyle w:val="ListParagraph"/>
        <w:numPr>
          <w:ilvl w:val="0"/>
          <w:numId w:val="38"/>
        </w:numPr>
      </w:pPr>
      <w:r>
        <w:t>the high-security compounds at MITA, YHIDC and BITA (as outlined in Section 3.</w:t>
      </w:r>
      <w:r w:rsidR="001D071C">
        <w:t>8</w:t>
      </w:r>
      <w:r>
        <w:t xml:space="preserve"> (b))</w:t>
      </w:r>
    </w:p>
    <w:p w:rsidR="00D96A17" w:rsidP="00E31831" w:rsidRDefault="00D96A17" w14:paraId="6076265F" w14:textId="77777777">
      <w:pPr>
        <w:pStyle w:val="ListParagraph"/>
        <w:numPr>
          <w:ilvl w:val="0"/>
          <w:numId w:val="38"/>
        </w:numPr>
      </w:pPr>
      <w:r>
        <w:t>Bass 1 and Bass 2 compounds in the low-medium security MITA South complex</w:t>
      </w:r>
    </w:p>
    <w:p w:rsidR="00D96A17" w:rsidP="00E31831" w:rsidRDefault="00D96A17" w14:paraId="2FAAEDF1" w14:textId="53553D46">
      <w:pPr>
        <w:pStyle w:val="ListParagraph"/>
        <w:numPr>
          <w:ilvl w:val="0"/>
          <w:numId w:val="38"/>
        </w:numPr>
      </w:pPr>
      <w:r>
        <w:t>the medium</w:t>
      </w:r>
      <w:r w:rsidR="00F54392">
        <w:t>-</w:t>
      </w:r>
      <w:r>
        <w:t xml:space="preserve">security Mitchell, </w:t>
      </w:r>
      <w:proofErr w:type="spellStart"/>
      <w:r>
        <w:t>M</w:t>
      </w:r>
      <w:r w:rsidR="00CB5405">
        <w:t>a</w:t>
      </w:r>
      <w:r>
        <w:t>cKenzie</w:t>
      </w:r>
      <w:proofErr w:type="spellEnd"/>
      <w:r>
        <w:t xml:space="preserve"> and Hotham compounds at VIDC</w:t>
      </w:r>
    </w:p>
    <w:p w:rsidR="00474056" w:rsidP="001747CF" w:rsidRDefault="00D96A17" w14:paraId="0DF699F6" w14:textId="0D5F05E3">
      <w:pPr>
        <w:pStyle w:val="ListParagraph"/>
        <w:numPr>
          <w:ilvl w:val="0"/>
          <w:numId w:val="38"/>
        </w:numPr>
      </w:pPr>
      <w:r>
        <w:t>the low-medium security Lachlan and Lima compounds at VIDC.</w:t>
      </w:r>
    </w:p>
    <w:p w:rsidR="00DD00DB" w:rsidP="00C25950" w:rsidRDefault="00280454" w14:paraId="6A888BE0" w14:textId="46432F9A">
      <w:r>
        <w:t>As outlined</w:t>
      </w:r>
      <w:r w:rsidR="00083B94">
        <w:t xml:space="preserve"> in Section 3</w:t>
      </w:r>
      <w:r w:rsidR="001D071C">
        <w:t xml:space="preserve">.8 </w:t>
      </w:r>
      <w:r w:rsidR="00083B94">
        <w:t xml:space="preserve">(b), the high-security compounds at MITA, YHIDC and BITA </w:t>
      </w:r>
      <w:r w:rsidR="003E0398">
        <w:t xml:space="preserve">are </w:t>
      </w:r>
      <w:r w:rsidR="00182939">
        <w:t>harsh and restrictive</w:t>
      </w:r>
      <w:r w:rsidR="001342BB">
        <w:t xml:space="preserve"> and do not offer appropriate</w:t>
      </w:r>
      <w:r w:rsidR="005913C5">
        <w:t xml:space="preserve"> conditions for administrative detention. </w:t>
      </w:r>
      <w:r w:rsidR="00F8049E">
        <w:t xml:space="preserve">As described above, </w:t>
      </w:r>
      <w:r w:rsidR="0054689A">
        <w:t>the compounds are small, enclosed spaces that contain accommodation areas</w:t>
      </w:r>
      <w:r w:rsidR="006D5B5E">
        <w:t>, a small outdoor courtyard, some gym equipment (usually in a small room),</w:t>
      </w:r>
      <w:r w:rsidR="0088489F">
        <w:t xml:space="preserve"> an indoor common area with no comfortable seating, a small computer room and a prayer room.</w:t>
      </w:r>
      <w:r w:rsidRPr="0088489F" w:rsidR="0088489F">
        <w:t xml:space="preserve"> </w:t>
      </w:r>
      <w:r w:rsidR="0088489F">
        <w:t xml:space="preserve">The high-security compounds at YHIDC </w:t>
      </w:r>
      <w:r w:rsidR="002143C6">
        <w:t xml:space="preserve">and the Moreton compound </w:t>
      </w:r>
      <w:r w:rsidR="004F18F5">
        <w:t xml:space="preserve">at BITA </w:t>
      </w:r>
      <w:r w:rsidR="0088489F">
        <w:t>each contained a half-size basketball court</w:t>
      </w:r>
      <w:r w:rsidR="004F18F5">
        <w:t>. However,</w:t>
      </w:r>
      <w:r w:rsidR="0088489F">
        <w:t xml:space="preserve"> this was not a feature in the high-security compounds at MITA or </w:t>
      </w:r>
      <w:r w:rsidR="002143C6">
        <w:t>the Fraser</w:t>
      </w:r>
      <w:r w:rsidR="004F18F5">
        <w:t xml:space="preserve"> compound at </w:t>
      </w:r>
      <w:r w:rsidR="0088489F">
        <w:t>BITA.</w:t>
      </w:r>
      <w:r w:rsidR="00DD00DB">
        <w:t xml:space="preserve"> </w:t>
      </w:r>
    </w:p>
    <w:p w:rsidR="004F18F5" w:rsidP="00C25950" w:rsidRDefault="005831B7" w14:paraId="39091EE6" w14:textId="1129AEF9">
      <w:r w:rsidR="25E5CF5E">
        <w:drawing>
          <wp:inline wp14:editId="12371F81" wp14:anchorId="072A324B">
            <wp:extent cx="5759449" cy="3455670"/>
            <wp:effectExtent l="0" t="0" r="0" b="0"/>
            <wp:docPr id="73" name="Picture 73" descr="An outdoor area with a half-size basketball court, some grass and some outdoor tables in a covered area. It is enclosed by high meshed fences and there are tall posts with lighting that also contain CCTV cameras." title=""/>
            <wp:cNvGraphicFramePr>
              <a:graphicFrameLocks noChangeAspect="1"/>
            </wp:cNvGraphicFramePr>
            <a:graphic>
              <a:graphicData uri="http://schemas.openxmlformats.org/drawingml/2006/picture">
                <pic:pic>
                  <pic:nvPicPr>
                    <pic:cNvPr id="0" name="Picture 73"/>
                    <pic:cNvPicPr/>
                  </pic:nvPicPr>
                  <pic:blipFill>
                    <a:blip r:embed="Rae2d4e536a494c2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352BC7" w:rsidR="00DE5AAF" w:rsidP="00C25950" w:rsidRDefault="00DE5AAF" w14:paraId="7DA3BFC9" w14:textId="7FE104B5">
      <w:pPr>
        <w:rPr>
          <w:b/>
          <w:i/>
        </w:rPr>
      </w:pPr>
      <w:r w:rsidRPr="00352BC7">
        <w:rPr>
          <w:b/>
          <w:i/>
        </w:rPr>
        <w:t>Outdoor area, Moreton compound, BITA</w:t>
      </w:r>
    </w:p>
    <w:p w:rsidR="009F4E41" w:rsidP="00C25950" w:rsidRDefault="008A73A5" w14:paraId="5DFBCC08" w14:textId="06C9819B">
      <w:r>
        <w:t>The high-security compounds ha</w:t>
      </w:r>
      <w:r w:rsidR="001B2AA2">
        <w:t>ve</w:t>
      </w:r>
      <w:r>
        <w:t xml:space="preserve"> </w:t>
      </w:r>
      <w:r w:rsidR="003C52F4">
        <w:t xml:space="preserve">limited </w:t>
      </w:r>
      <w:r w:rsidR="00B203C1">
        <w:t>access</w:t>
      </w:r>
      <w:r w:rsidR="00014F0B">
        <w:t xml:space="preserve"> to </w:t>
      </w:r>
      <w:r w:rsidR="00ED3AFD">
        <w:t>recreational space</w:t>
      </w:r>
      <w:r>
        <w:t xml:space="preserve"> and facilities</w:t>
      </w:r>
      <w:r w:rsidR="00ED3AFD">
        <w:t xml:space="preserve"> outside of the compounds</w:t>
      </w:r>
      <w:r w:rsidR="00EA0979">
        <w:t xml:space="preserve">. </w:t>
      </w:r>
      <w:r w:rsidR="00E56CD6">
        <w:t>The MITA North complex had rostered access to an indoor gym</w:t>
      </w:r>
      <w:r w:rsidR="008F5A4A">
        <w:t xml:space="preserve">, </w:t>
      </w:r>
      <w:r w:rsidR="00E56CD6">
        <w:t>recreation hall</w:t>
      </w:r>
      <w:r w:rsidR="008F5A4A">
        <w:t xml:space="preserve">, </w:t>
      </w:r>
      <w:r w:rsidR="0005186A">
        <w:t xml:space="preserve">educational </w:t>
      </w:r>
      <w:proofErr w:type="gramStart"/>
      <w:r w:rsidR="00E37A67">
        <w:t>classroom</w:t>
      </w:r>
      <w:proofErr w:type="gramEnd"/>
      <w:r w:rsidR="0005186A">
        <w:t xml:space="preserve"> and small outdoor courtyard</w:t>
      </w:r>
      <w:r w:rsidR="00E56CD6">
        <w:t xml:space="preserve"> for </w:t>
      </w:r>
      <w:r w:rsidR="000D0D9A">
        <w:t xml:space="preserve">two to three </w:t>
      </w:r>
      <w:r w:rsidR="00E56CD6">
        <w:t xml:space="preserve">hours </w:t>
      </w:r>
      <w:r w:rsidR="00DB29BC">
        <w:t>each</w:t>
      </w:r>
      <w:r w:rsidR="00E56CD6">
        <w:t xml:space="preserve"> day. </w:t>
      </w:r>
      <w:r w:rsidR="00E37A67">
        <w:t>A</w:t>
      </w:r>
      <w:r w:rsidR="00E56CD6">
        <w:t>t YHIDC</w:t>
      </w:r>
      <w:r w:rsidR="00E37A67">
        <w:t>, the high-security compounds</w:t>
      </w:r>
      <w:r w:rsidR="00E56CD6">
        <w:t xml:space="preserve"> ha</w:t>
      </w:r>
      <w:r w:rsidR="00E37A67">
        <w:t>d</w:t>
      </w:r>
      <w:r w:rsidR="00E56CD6">
        <w:t xml:space="preserve"> rostered access to the </w:t>
      </w:r>
      <w:r w:rsidR="00E526FB">
        <w:t xml:space="preserve">‘Green Heart’ </w:t>
      </w:r>
      <w:r w:rsidR="00E56CD6">
        <w:t>at the centre of the facility</w:t>
      </w:r>
      <w:r w:rsidR="00E03FBA">
        <w:t xml:space="preserve">. </w:t>
      </w:r>
      <w:r w:rsidR="00060347">
        <w:t xml:space="preserve">The </w:t>
      </w:r>
      <w:r w:rsidR="009F4E41">
        <w:t>Swan</w:t>
      </w:r>
      <w:r w:rsidR="00060347">
        <w:t xml:space="preserve"> compound</w:t>
      </w:r>
      <w:r w:rsidR="009F4E41">
        <w:t xml:space="preserve"> had access for one hour each day</w:t>
      </w:r>
      <w:r w:rsidR="00BD779E">
        <w:t>,</w:t>
      </w:r>
      <w:r w:rsidR="009F4E41">
        <w:t xml:space="preserve"> Cassowary</w:t>
      </w:r>
      <w:r w:rsidR="00060347">
        <w:t xml:space="preserve"> compound</w:t>
      </w:r>
      <w:r w:rsidR="009F4E41">
        <w:t xml:space="preserve"> for two hours each day</w:t>
      </w:r>
      <w:r w:rsidR="00BD779E">
        <w:t>,</w:t>
      </w:r>
      <w:r w:rsidR="002D5BA9">
        <w:t xml:space="preserve"> and </w:t>
      </w:r>
      <w:r w:rsidR="00060347">
        <w:t xml:space="preserve">the </w:t>
      </w:r>
      <w:r w:rsidR="008D016A">
        <w:t>Eagle and Kingfisher</w:t>
      </w:r>
      <w:r w:rsidR="002D5BA9">
        <w:t xml:space="preserve"> compounds </w:t>
      </w:r>
      <w:r w:rsidR="00BD779E">
        <w:t xml:space="preserve">for </w:t>
      </w:r>
      <w:r w:rsidR="00ED31D8">
        <w:t>four hours either in the morning or the evening or two hour</w:t>
      </w:r>
      <w:r w:rsidR="002A38C1">
        <w:t>s</w:t>
      </w:r>
      <w:r w:rsidR="00ED31D8">
        <w:t xml:space="preserve"> in the afternoon.</w:t>
      </w:r>
    </w:p>
    <w:p w:rsidR="00A35E8B" w:rsidP="00C25950" w:rsidRDefault="00FD5A19" w14:paraId="69B84508" w14:textId="5FFED55E">
      <w:r w:rsidR="65DD501E">
        <w:drawing>
          <wp:inline wp14:editId="3905F3DB" wp14:anchorId="4E4C5748">
            <wp:extent cx="5759449" cy="3455670"/>
            <wp:effectExtent l="0" t="0" r="0" b="0"/>
            <wp:docPr id="81" name="Picture 81" descr="A small room with some gym equipment: two treadmills, two exercise bikes and some exercise balls lined up against the wall." title=""/>
            <wp:cNvGraphicFramePr>
              <a:graphicFrameLocks noChangeAspect="1"/>
            </wp:cNvGraphicFramePr>
            <a:graphic>
              <a:graphicData uri="http://schemas.openxmlformats.org/drawingml/2006/picture">
                <pic:pic>
                  <pic:nvPicPr>
                    <pic:cNvPr id="0" name="Picture 81"/>
                    <pic:cNvPicPr/>
                  </pic:nvPicPr>
                  <pic:blipFill>
                    <a:blip r:embed="Raaed4733f68d42a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352BC7" w:rsidR="00FD5A19" w:rsidP="00C25950" w:rsidRDefault="00FD5A19" w14:paraId="77D5A2C6" w14:textId="2ACE72E8">
      <w:pPr>
        <w:rPr>
          <w:b/>
          <w:i/>
        </w:rPr>
      </w:pPr>
      <w:r w:rsidRPr="00352BC7">
        <w:rPr>
          <w:b/>
          <w:i/>
        </w:rPr>
        <w:t>Gym, Swan compound, YHIDC</w:t>
      </w:r>
    </w:p>
    <w:p w:rsidR="008F5870" w:rsidP="00C25950" w:rsidRDefault="00EA0979" w14:paraId="2FCBA7EA" w14:textId="35962A20">
      <w:r>
        <w:t>The high-security compounds</w:t>
      </w:r>
      <w:r w:rsidR="008072C2">
        <w:t xml:space="preserve"> </w:t>
      </w:r>
      <w:r>
        <w:t xml:space="preserve">at BITA had rostered access to </w:t>
      </w:r>
      <w:r w:rsidR="008072C2">
        <w:t>a</w:t>
      </w:r>
      <w:r w:rsidR="00A400A8">
        <w:t xml:space="preserve"> small</w:t>
      </w:r>
      <w:r>
        <w:t xml:space="preserve"> outdoor area</w:t>
      </w:r>
      <w:r w:rsidR="00085EF9">
        <w:t xml:space="preserve"> </w:t>
      </w:r>
      <w:r w:rsidR="00337A30">
        <w:t xml:space="preserve">enclosed by </w:t>
      </w:r>
      <w:r w:rsidR="00085EF9">
        <w:t>high fences that contained a half-size basketball court</w:t>
      </w:r>
      <w:r w:rsidR="00337A30">
        <w:t xml:space="preserve">. </w:t>
      </w:r>
      <w:r w:rsidR="00876C1F">
        <w:t>This</w:t>
      </w:r>
      <w:r w:rsidR="00F719D0">
        <w:t xml:space="preserve"> was a </w:t>
      </w:r>
      <w:r w:rsidR="005D755B">
        <w:t xml:space="preserve">significantly </w:t>
      </w:r>
      <w:r w:rsidR="00F719D0">
        <w:t>smaller area with</w:t>
      </w:r>
      <w:r w:rsidR="008072C2">
        <w:t xml:space="preserve"> access to less</w:t>
      </w:r>
      <w:r w:rsidR="00C70AFD">
        <w:t xml:space="preserve"> </w:t>
      </w:r>
      <w:r w:rsidR="008072C2">
        <w:t xml:space="preserve">facilities </w:t>
      </w:r>
      <w:r w:rsidR="00C70AFD">
        <w:t>tha</w:t>
      </w:r>
      <w:r w:rsidR="005D755B">
        <w:t>n</w:t>
      </w:r>
      <w:r w:rsidR="00C70AFD">
        <w:t xml:space="preserve"> the areas that people in the MITA North complex and high-security compounds at YHIDC </w:t>
      </w:r>
      <w:r w:rsidR="005D755B">
        <w:t>were able to access outside of their compounds</w:t>
      </w:r>
      <w:r w:rsidR="00355C79">
        <w:t>.</w:t>
      </w:r>
    </w:p>
    <w:p w:rsidR="00077F37" w:rsidP="00E61E0F" w:rsidRDefault="00885D23" w14:paraId="08CE8BD6" w14:textId="2B9AE061">
      <w:pPr>
        <w:spacing w:before="0" w:after="0"/>
      </w:pPr>
      <w:r>
        <w:br w:type="page"/>
      </w:r>
    </w:p>
    <w:p w:rsidR="00F10133" w:rsidP="00A13402" w:rsidRDefault="008F5870" w14:paraId="4E5F8412" w14:textId="0C2B3360">
      <w:pPr>
        <w:keepLines/>
      </w:pPr>
      <w:r w:rsidR="5EBB0B81">
        <w:drawing>
          <wp:inline wp14:editId="653311E5" wp14:anchorId="705EA06C">
            <wp:extent cx="5759449" cy="3455670"/>
            <wp:effectExtent l="0" t="0" r="0" b="0"/>
            <wp:docPr id="75" name="Picture 75" descr="An outdoor area with a half-size basketball court, some grass and some outdoor tables in a covered area. It is enclosed by high metal mesh fences." title=""/>
            <wp:cNvGraphicFramePr>
              <a:graphicFrameLocks noChangeAspect="1"/>
            </wp:cNvGraphicFramePr>
            <a:graphic>
              <a:graphicData uri="http://schemas.openxmlformats.org/drawingml/2006/picture">
                <pic:pic>
                  <pic:nvPicPr>
                    <pic:cNvPr id="0" name="Picture 75"/>
                    <pic:cNvPicPr/>
                  </pic:nvPicPr>
                  <pic:blipFill>
                    <a:blip r:embed="Rac50e12a5c15491e">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355C08" w:rsidR="00F10133" w:rsidP="00A13402" w:rsidRDefault="000826F6" w14:paraId="28015836" w14:textId="31CDA9A0">
      <w:pPr>
        <w:keepLines/>
        <w:rPr>
          <w:b/>
          <w:i/>
        </w:rPr>
      </w:pPr>
      <w:r w:rsidRPr="00355C08">
        <w:rPr>
          <w:b/>
          <w:i/>
        </w:rPr>
        <w:t>Recreation area, high-security compounds, BITA</w:t>
      </w:r>
    </w:p>
    <w:p w:rsidR="00A13402" w:rsidP="00A13402" w:rsidRDefault="00573AFA" w14:paraId="12EA5A3E" w14:textId="24634C7C">
      <w:pPr>
        <w:keepLines/>
      </w:pPr>
      <w:r>
        <w:t>The Hotham</w:t>
      </w:r>
      <w:r w:rsidR="00314302">
        <w:t xml:space="preserve">, Mackenzie and Mitchell compounds </w:t>
      </w:r>
      <w:r w:rsidR="00D7637A">
        <w:t xml:space="preserve">are </w:t>
      </w:r>
      <w:r w:rsidR="00314302">
        <w:t>larger than the high-security compounds</w:t>
      </w:r>
      <w:r w:rsidR="004D324A">
        <w:t xml:space="preserve"> outlined above and contain</w:t>
      </w:r>
      <w:r w:rsidRPr="005B5569" w:rsidR="005B5569">
        <w:t xml:space="preserve"> </w:t>
      </w:r>
      <w:r w:rsidR="005B5569">
        <w:t>more ‘</w:t>
      </w:r>
      <w:r w:rsidRPr="00E87304" w:rsidR="005B5569">
        <w:t xml:space="preserve">built-in’ facilities for exercise, </w:t>
      </w:r>
      <w:proofErr w:type="gramStart"/>
      <w:r w:rsidRPr="00E87304" w:rsidR="00C817C2">
        <w:t>recreation</w:t>
      </w:r>
      <w:proofErr w:type="gramEnd"/>
      <w:r w:rsidRPr="00E87304" w:rsidR="005B5569">
        <w:t xml:space="preserve"> and activities</w:t>
      </w:r>
      <w:r w:rsidR="005B5569">
        <w:t xml:space="preserve">. </w:t>
      </w:r>
      <w:r w:rsidR="008F559F">
        <w:t xml:space="preserve">In addition to </w:t>
      </w:r>
      <w:r w:rsidR="007819EE">
        <w:t xml:space="preserve">the </w:t>
      </w:r>
      <w:r w:rsidR="008F559F">
        <w:t>accommodation areas</w:t>
      </w:r>
      <w:r w:rsidR="006104C8">
        <w:t xml:space="preserve"> (</w:t>
      </w:r>
      <w:r w:rsidR="007819EE">
        <w:t>that</w:t>
      </w:r>
      <w:r w:rsidR="00612F80">
        <w:t xml:space="preserve"> also contained small common areas</w:t>
      </w:r>
      <w:r w:rsidR="006104C8">
        <w:t xml:space="preserve"> in each unit)</w:t>
      </w:r>
      <w:r w:rsidR="006A5545">
        <w:t>, these compounds also contained a soccer field, basketball</w:t>
      </w:r>
      <w:r w:rsidR="00612F80">
        <w:t xml:space="preserve"> court</w:t>
      </w:r>
      <w:r w:rsidR="00EF778D">
        <w:t>,</w:t>
      </w:r>
      <w:r w:rsidR="00612F80">
        <w:t xml:space="preserve"> </w:t>
      </w:r>
      <w:r w:rsidR="00EF778D">
        <w:t>outdoor garden area</w:t>
      </w:r>
      <w:r w:rsidR="007A7C9D">
        <w:t>, a classroom and a ‘recreation’ room that contained some gym equipment</w:t>
      </w:r>
      <w:r w:rsidR="004E1B21">
        <w:t>, a ping pong table and a pool table.</w:t>
      </w:r>
      <w:r w:rsidR="002C4382">
        <w:t xml:space="preserve"> </w:t>
      </w:r>
      <w:r w:rsidR="00B75ED3">
        <w:t xml:space="preserve">People in </w:t>
      </w:r>
      <w:r w:rsidR="008C28D3">
        <w:t xml:space="preserve">the Hotham, </w:t>
      </w:r>
      <w:proofErr w:type="spellStart"/>
      <w:r w:rsidR="008C28D3">
        <w:t>Mac</w:t>
      </w:r>
      <w:r w:rsidR="00CB5405">
        <w:t>K</w:t>
      </w:r>
      <w:r w:rsidR="008C28D3">
        <w:t>enzie</w:t>
      </w:r>
      <w:proofErr w:type="spellEnd"/>
      <w:r w:rsidR="008C28D3">
        <w:t xml:space="preserve"> and Mitchell </w:t>
      </w:r>
      <w:r w:rsidR="002C4382">
        <w:t xml:space="preserve">compounds did not have access to any other recreational space </w:t>
      </w:r>
      <w:r w:rsidR="00FD4032">
        <w:t xml:space="preserve">or facilities </w:t>
      </w:r>
      <w:r w:rsidR="002C4382">
        <w:t>outside their compounds</w:t>
      </w:r>
      <w:r w:rsidR="00FD4032">
        <w:t>.</w:t>
      </w:r>
      <w:r w:rsidR="009B1214">
        <w:t xml:space="preserve"> </w:t>
      </w:r>
      <w:r w:rsidR="007F4D57">
        <w:t>They did not have</w:t>
      </w:r>
      <w:r w:rsidR="000B2401">
        <w:t xml:space="preserve"> any</w:t>
      </w:r>
      <w:r w:rsidR="007F4D57">
        <w:t xml:space="preserve"> access to </w:t>
      </w:r>
      <w:r w:rsidR="00A13402">
        <w:t>the large</w:t>
      </w:r>
      <w:r w:rsidRPr="00A13402" w:rsidR="00A13402">
        <w:t xml:space="preserve"> </w:t>
      </w:r>
      <w:r w:rsidR="00A13402">
        <w:t xml:space="preserve">central </w:t>
      </w:r>
      <w:r w:rsidR="004F2CB6">
        <w:t>‘</w:t>
      </w:r>
      <w:r w:rsidR="00A13402">
        <w:t>community area</w:t>
      </w:r>
      <w:r w:rsidR="004F2CB6">
        <w:t>’</w:t>
      </w:r>
      <w:r w:rsidR="00A13402">
        <w:t xml:space="preserve"> at VIDC</w:t>
      </w:r>
      <w:r w:rsidR="003A1BAF">
        <w:t xml:space="preserve">. </w:t>
      </w:r>
      <w:r w:rsidR="00A13402">
        <w:t xml:space="preserve"> </w:t>
      </w:r>
    </w:p>
    <w:p w:rsidR="0039799F" w:rsidP="00A13402" w:rsidRDefault="00A70B4B" w14:paraId="07B0DA87" w14:textId="5CFD2204">
      <w:pPr>
        <w:keepLines/>
      </w:pPr>
      <w:r w:rsidR="0AD05718">
        <w:drawing>
          <wp:inline wp14:editId="54D1C5BC" wp14:anchorId="760EDBC0">
            <wp:extent cx="5759449" cy="3455670"/>
            <wp:effectExtent l="0" t="0" r="0" b="0"/>
            <wp:docPr id="76" name="Picture 76" descr="A large outdoor grassy area with some trees and a full-size soccer field. The area is enclosed by high fences with anti-climb features." title=""/>
            <wp:cNvGraphicFramePr>
              <a:graphicFrameLocks noChangeAspect="1"/>
            </wp:cNvGraphicFramePr>
            <a:graphic>
              <a:graphicData uri="http://schemas.openxmlformats.org/drawingml/2006/picture">
                <pic:pic>
                  <pic:nvPicPr>
                    <pic:cNvPr id="0" name="Picture 76"/>
                    <pic:cNvPicPr/>
                  </pic:nvPicPr>
                  <pic:blipFill>
                    <a:blip r:embed="Rcc43da175fa04d36">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355C08" w:rsidR="00A70B4B" w:rsidP="00A13402" w:rsidRDefault="005161E9" w14:paraId="2238CAA0" w14:textId="51830EDC">
      <w:pPr>
        <w:keepLines/>
        <w:rPr>
          <w:b/>
          <w:i/>
        </w:rPr>
      </w:pPr>
      <w:r w:rsidRPr="00355C08">
        <w:rPr>
          <w:b/>
          <w:i/>
        </w:rPr>
        <w:t xml:space="preserve">Soccer field in </w:t>
      </w:r>
      <w:r w:rsidRPr="00355C08" w:rsidR="00CD4378">
        <w:rPr>
          <w:b/>
          <w:i/>
        </w:rPr>
        <w:t>Hotham compound</w:t>
      </w:r>
      <w:r w:rsidRPr="00355C08" w:rsidR="00F87414">
        <w:rPr>
          <w:b/>
          <w:i/>
        </w:rPr>
        <w:t xml:space="preserve"> with a view of Mitchell and </w:t>
      </w:r>
      <w:proofErr w:type="spellStart"/>
      <w:r w:rsidRPr="00355C08" w:rsidR="00F87414">
        <w:rPr>
          <w:b/>
          <w:i/>
        </w:rPr>
        <w:t>M</w:t>
      </w:r>
      <w:r w:rsidRPr="00355C08" w:rsidR="00CB5405">
        <w:rPr>
          <w:b/>
          <w:i/>
        </w:rPr>
        <w:t>a</w:t>
      </w:r>
      <w:r w:rsidRPr="00355C08" w:rsidR="00F87414">
        <w:rPr>
          <w:b/>
          <w:i/>
        </w:rPr>
        <w:t>cKenzie</w:t>
      </w:r>
      <w:proofErr w:type="spellEnd"/>
      <w:r w:rsidRPr="00355C08" w:rsidR="00CB5405">
        <w:rPr>
          <w:b/>
          <w:i/>
        </w:rPr>
        <w:t xml:space="preserve"> compounds</w:t>
      </w:r>
      <w:r w:rsidRPr="00355C08" w:rsidR="00F87414">
        <w:rPr>
          <w:b/>
          <w:i/>
        </w:rPr>
        <w:t>, VIDC</w:t>
      </w:r>
    </w:p>
    <w:p w:rsidR="007B7E3F" w:rsidP="00A13402" w:rsidRDefault="007B7E3F" w14:paraId="2C653EC8" w14:textId="1236B430">
      <w:pPr>
        <w:keepLines/>
      </w:pPr>
      <w:r w:rsidR="0194EA35">
        <w:drawing>
          <wp:inline wp14:editId="1814FF95" wp14:anchorId="57AB5A38">
            <wp:extent cx="5759449" cy="3455670"/>
            <wp:effectExtent l="0" t="0" r="0" b="0"/>
            <wp:docPr id="78" name="Picture 78" descr="An outdoor half-size basketball court in front of a building." title=""/>
            <wp:cNvGraphicFramePr>
              <a:graphicFrameLocks noChangeAspect="1"/>
            </wp:cNvGraphicFramePr>
            <a:graphic>
              <a:graphicData uri="http://schemas.openxmlformats.org/drawingml/2006/picture">
                <pic:pic>
                  <pic:nvPicPr>
                    <pic:cNvPr id="0" name="Picture 78"/>
                    <pic:cNvPicPr/>
                  </pic:nvPicPr>
                  <pic:blipFill>
                    <a:blip r:embed="R5afd56d390e8464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355C08" w:rsidR="007B7E3F" w:rsidP="00A13402" w:rsidRDefault="007B7E3F" w14:paraId="2C3E49F0" w14:textId="6DAEA756">
      <w:pPr>
        <w:keepLines/>
        <w:rPr>
          <w:b/>
          <w:i/>
        </w:rPr>
      </w:pPr>
      <w:r w:rsidRPr="00355C08">
        <w:rPr>
          <w:b/>
          <w:i/>
        </w:rPr>
        <w:t>Hotham compound, VIDC</w:t>
      </w:r>
    </w:p>
    <w:p w:rsidR="006F76B2" w:rsidP="00A13402" w:rsidRDefault="00D86DD6" w14:paraId="084A3267" w14:textId="107A0498">
      <w:pPr>
        <w:keepLines/>
      </w:pPr>
      <w:r>
        <w:t xml:space="preserve">The Bass 1 </w:t>
      </w:r>
      <w:r w:rsidR="00AB72D7">
        <w:t xml:space="preserve">and Bass 2 </w:t>
      </w:r>
      <w:r>
        <w:t>compound</w:t>
      </w:r>
      <w:r w:rsidR="00AB72D7">
        <w:t xml:space="preserve">s at MITA </w:t>
      </w:r>
      <w:r w:rsidR="00CD6106">
        <w:t xml:space="preserve">are smaller </w:t>
      </w:r>
      <w:r w:rsidR="00EE6AA6">
        <w:t xml:space="preserve">with </w:t>
      </w:r>
      <w:r w:rsidR="00E80980">
        <w:t xml:space="preserve">less recreational space </w:t>
      </w:r>
      <w:r w:rsidR="00CD6106">
        <w:t>and facilities</w:t>
      </w:r>
      <w:r w:rsidR="00EE6AA6">
        <w:t xml:space="preserve"> as</w:t>
      </w:r>
      <w:r w:rsidR="00CD6106">
        <w:t xml:space="preserve"> </w:t>
      </w:r>
      <w:r w:rsidR="00E80980">
        <w:t xml:space="preserve">compared to </w:t>
      </w:r>
      <w:r w:rsidRPr="00022342" w:rsidR="00E80980">
        <w:t xml:space="preserve">the Hotham, </w:t>
      </w:r>
      <w:proofErr w:type="gramStart"/>
      <w:r w:rsidRPr="00022342" w:rsidR="00E80980">
        <w:t>Mackenzie</w:t>
      </w:r>
      <w:proofErr w:type="gramEnd"/>
      <w:r w:rsidRPr="00022342" w:rsidR="00E80980">
        <w:t xml:space="preserve"> and Mitchell compounds</w:t>
      </w:r>
      <w:r w:rsidR="00CD6106">
        <w:t xml:space="preserve"> at VIDC. </w:t>
      </w:r>
      <w:r w:rsidR="0025281D">
        <w:t>The Bass 1 compound contain</w:t>
      </w:r>
      <w:r w:rsidR="004B3694">
        <w:t>ed</w:t>
      </w:r>
      <w:r w:rsidR="0025281D">
        <w:t xml:space="preserve"> a shared indoor common area with a small kitchenette </w:t>
      </w:r>
      <w:r w:rsidR="006052FF">
        <w:t>(</w:t>
      </w:r>
      <w:r w:rsidR="0025281D">
        <w:t>for</w:t>
      </w:r>
      <w:r w:rsidR="006052FF">
        <w:t xml:space="preserve"> </w:t>
      </w:r>
      <w:r w:rsidR="0025281D">
        <w:t>tea and coffee</w:t>
      </w:r>
      <w:r w:rsidR="006052FF">
        <w:t>),</w:t>
      </w:r>
      <w:r w:rsidR="00C30A2F">
        <w:t xml:space="preserve"> </w:t>
      </w:r>
      <w:r w:rsidR="00546973">
        <w:t xml:space="preserve">some computers, </w:t>
      </w:r>
      <w:r w:rsidR="00C30A2F">
        <w:t>a lounge area with a TV, a pool table and a tennis table</w:t>
      </w:r>
      <w:r w:rsidR="00EE2CF9">
        <w:t xml:space="preserve"> and a separate prayer room</w:t>
      </w:r>
      <w:r w:rsidR="00C30A2F">
        <w:t>. It also contained</w:t>
      </w:r>
      <w:r w:rsidR="00665E46">
        <w:t xml:space="preserve"> an outdoor courtyard including</w:t>
      </w:r>
      <w:r w:rsidR="00C30A2F">
        <w:t xml:space="preserve"> </w:t>
      </w:r>
      <w:r w:rsidR="0064625B">
        <w:t>a</w:t>
      </w:r>
      <w:r w:rsidR="00975DA3">
        <w:t>n artificial turf area with a basketball hoop</w:t>
      </w:r>
      <w:r w:rsidR="0064625B">
        <w:t xml:space="preserve">. </w:t>
      </w:r>
    </w:p>
    <w:p w:rsidR="009C09EC" w:rsidP="00A13402" w:rsidRDefault="00F13497" w14:paraId="75CB8E23" w14:textId="3E11D6C7">
      <w:pPr>
        <w:keepLines/>
      </w:pPr>
      <w:r w:rsidR="3441F15B">
        <w:drawing>
          <wp:inline wp14:editId="6476B2B7" wp14:anchorId="4D69614A">
            <wp:extent cx="5715000" cy="3810000"/>
            <wp:effectExtent l="0" t="0" r="0" b="0"/>
            <wp:docPr id="84" name="Picture 84" descr="A common area with a television on the wall, a coffee table and two couches." title=""/>
            <wp:cNvGraphicFramePr>
              <a:graphicFrameLocks noChangeAspect="1"/>
            </wp:cNvGraphicFramePr>
            <a:graphic>
              <a:graphicData uri="http://schemas.openxmlformats.org/drawingml/2006/picture">
                <pic:pic>
                  <pic:nvPicPr>
                    <pic:cNvPr id="0" name="Picture 84"/>
                    <pic:cNvPicPr/>
                  </pic:nvPicPr>
                  <pic:blipFill>
                    <a:blip r:embed="Ra0586de14b0c47e2">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15000" cy="3810000"/>
                    </a:xfrm>
                    <a:prstGeom prst="rect">
                      <a:avLst/>
                    </a:prstGeom>
                  </pic:spPr>
                </pic:pic>
              </a:graphicData>
            </a:graphic>
          </wp:inline>
        </w:drawing>
      </w:r>
    </w:p>
    <w:p w:rsidRPr="00BE1705" w:rsidR="00F13497" w:rsidP="00A13402" w:rsidRDefault="00F13497" w14:paraId="3E00471F" w14:textId="7CFC3EA3">
      <w:pPr>
        <w:keepLines/>
        <w:rPr>
          <w:b/>
          <w:i/>
        </w:rPr>
      </w:pPr>
      <w:r w:rsidRPr="00BE1705">
        <w:rPr>
          <w:b/>
          <w:i/>
        </w:rPr>
        <w:t>Common area, Bass 1, MITA</w:t>
      </w:r>
    </w:p>
    <w:p w:rsidR="00D86DD6" w:rsidP="00A13402" w:rsidRDefault="00072412" w14:paraId="7661BECA" w14:textId="73FBDC56">
      <w:pPr>
        <w:keepLines/>
      </w:pPr>
      <w:r>
        <w:t xml:space="preserve">The Bass 2 compound </w:t>
      </w:r>
      <w:r w:rsidR="00EF16C3">
        <w:t xml:space="preserve">that is used to detain women is smaller than Bass 1, however contains </w:t>
      </w:r>
      <w:r w:rsidR="0060679F">
        <w:t xml:space="preserve">much lower numbers of people. </w:t>
      </w:r>
      <w:r w:rsidR="005F1622">
        <w:t>It contained a</w:t>
      </w:r>
      <w:r w:rsidR="0060679F">
        <w:t>n outdoor courtyard with a</w:t>
      </w:r>
      <w:r w:rsidR="005F1622">
        <w:t xml:space="preserve"> half-size basketball court</w:t>
      </w:r>
      <w:r w:rsidR="001E36F3">
        <w:t>, a small room with limited gym equipment, a</w:t>
      </w:r>
      <w:r w:rsidRPr="001E36F3" w:rsidR="001E36F3">
        <w:t xml:space="preserve"> </w:t>
      </w:r>
      <w:r w:rsidR="001E36F3">
        <w:t xml:space="preserve">shared indoor common area with a lounge area with a TV, </w:t>
      </w:r>
      <w:r w:rsidR="00A76F31">
        <w:t xml:space="preserve">a table for activities and some computers. </w:t>
      </w:r>
    </w:p>
    <w:p w:rsidR="00F13497" w:rsidP="00A13402" w:rsidRDefault="00723662" w14:paraId="2040C974" w14:textId="0BC476B3">
      <w:pPr>
        <w:keepLines/>
      </w:pPr>
      <w:r w:rsidR="40162EEC">
        <w:drawing>
          <wp:inline wp14:editId="21693A6B" wp14:anchorId="0B0A748B">
            <wp:extent cx="5759449" cy="3455670"/>
            <wp:effectExtent l="0" t="0" r="0" b="0"/>
            <wp:docPr id="88" name="Picture 88" descr="An outdoor area with a half-size basketball court and some undercover tables." title=""/>
            <wp:cNvGraphicFramePr>
              <a:graphicFrameLocks noChangeAspect="1"/>
            </wp:cNvGraphicFramePr>
            <a:graphic>
              <a:graphicData uri="http://schemas.openxmlformats.org/drawingml/2006/picture">
                <pic:pic>
                  <pic:nvPicPr>
                    <pic:cNvPr id="0" name="Picture 88"/>
                    <pic:cNvPicPr/>
                  </pic:nvPicPr>
                  <pic:blipFill>
                    <a:blip r:embed="R60262fdf86674d81">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BE1705" w:rsidR="00723662" w:rsidP="00DC739E" w:rsidRDefault="00723662" w14:paraId="1F68C889" w14:textId="691DDF1D">
      <w:pPr>
        <w:keepLines/>
        <w:rPr>
          <w:b/>
          <w:i/>
        </w:rPr>
      </w:pPr>
      <w:r w:rsidRPr="00BE1705">
        <w:rPr>
          <w:b/>
          <w:i/>
        </w:rPr>
        <w:t>Outdoor area, Bass 2, MITA</w:t>
      </w:r>
    </w:p>
    <w:p w:rsidR="009959EF" w:rsidP="00DC739E" w:rsidRDefault="00906C12" w14:paraId="1BC322FD" w14:textId="1252FB05">
      <w:pPr>
        <w:keepLines/>
      </w:pPr>
      <w:r>
        <w:t>There was r</w:t>
      </w:r>
      <w:r w:rsidR="00C034D9">
        <w:t>estricted m</w:t>
      </w:r>
      <w:r w:rsidR="005D23C8">
        <w:t xml:space="preserve">ovement between </w:t>
      </w:r>
      <w:r w:rsidR="00C034D9">
        <w:t xml:space="preserve">the </w:t>
      </w:r>
      <w:r w:rsidR="005D23C8">
        <w:t>Avon</w:t>
      </w:r>
      <w:r>
        <w:t xml:space="preserve"> compound</w:t>
      </w:r>
      <w:r w:rsidR="005D23C8">
        <w:t xml:space="preserve"> and Bass 1</w:t>
      </w:r>
      <w:r w:rsidR="00C034D9">
        <w:t xml:space="preserve"> compounds </w:t>
      </w:r>
      <w:r w:rsidR="00D07859">
        <w:t>which are adjacent</w:t>
      </w:r>
      <w:r w:rsidR="00EA394F">
        <w:t xml:space="preserve"> in the MITA South complex. </w:t>
      </w:r>
      <w:r w:rsidR="008B7D29">
        <w:t xml:space="preserve">The Avon compound is larger than Bass 1 </w:t>
      </w:r>
      <w:r w:rsidR="0026432B">
        <w:t xml:space="preserve">and Bass </w:t>
      </w:r>
      <w:r w:rsidR="00E73F09">
        <w:t>2 and</w:t>
      </w:r>
      <w:r w:rsidR="008B7D29">
        <w:t xml:space="preserve"> contains</w:t>
      </w:r>
      <w:r w:rsidR="00AB5905">
        <w:t xml:space="preserve"> more recreational space and facilities.</w:t>
      </w:r>
      <w:r w:rsidR="00DC739E">
        <w:t xml:space="preserve"> </w:t>
      </w:r>
      <w:r w:rsidR="00E73F09">
        <w:t>P</w:t>
      </w:r>
      <w:r w:rsidR="00DC739E">
        <w:t xml:space="preserve">eople in the Bass 1 compound </w:t>
      </w:r>
      <w:r w:rsidR="00E73F09">
        <w:t xml:space="preserve">had rostered access to </w:t>
      </w:r>
      <w:r w:rsidR="00063933">
        <w:t>facilities available in the Avon compound</w:t>
      </w:r>
      <w:r w:rsidR="003C1F1E">
        <w:t>, i</w:t>
      </w:r>
      <w:r w:rsidR="00063933">
        <w:t>nclud</w:t>
      </w:r>
      <w:r w:rsidR="003C1F1E">
        <w:t>ing</w:t>
      </w:r>
      <w:r w:rsidR="00063933">
        <w:t xml:space="preserve"> a full-size synthetic soccer pitch, an outdoor courtyard with a volleyball net and a</w:t>
      </w:r>
      <w:r w:rsidR="00257EF1">
        <w:t xml:space="preserve"> well-equipped</w:t>
      </w:r>
      <w:r w:rsidR="00063933">
        <w:t xml:space="preserve"> indoor gym. </w:t>
      </w:r>
    </w:p>
    <w:p w:rsidR="00723662" w:rsidP="00DC739E" w:rsidRDefault="00723662" w14:paraId="1474B45A" w14:textId="77777777">
      <w:pPr>
        <w:keepLines/>
      </w:pPr>
    </w:p>
    <w:p w:rsidR="00723662" w:rsidP="00DC739E" w:rsidRDefault="00723662" w14:paraId="51A1C86B" w14:textId="57071605">
      <w:pPr>
        <w:keepLines/>
      </w:pPr>
      <w:r w:rsidR="40162EEC">
        <w:drawing>
          <wp:inline wp14:editId="543A01DC" wp14:anchorId="45E49376">
            <wp:extent cx="5759449" cy="3454400"/>
            <wp:effectExtent l="0" t="0" r="0" b="0"/>
            <wp:docPr id="86" name="Picture 86" descr="A path leading to a synthetic, full-size soccer field surrounded by a low fence, with an outdoor table and two tall trees nearby. " title=""/>
            <wp:cNvGraphicFramePr>
              <a:graphicFrameLocks noChangeAspect="1"/>
            </wp:cNvGraphicFramePr>
            <a:graphic>
              <a:graphicData uri="http://schemas.openxmlformats.org/drawingml/2006/picture">
                <pic:pic>
                  <pic:nvPicPr>
                    <pic:cNvPr id="0" name="Picture 86"/>
                    <pic:cNvPicPr/>
                  </pic:nvPicPr>
                  <pic:blipFill>
                    <a:blip r:embed="Rc1cb2f1d5205442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4400"/>
                    </a:xfrm>
                    <a:prstGeom prst="rect">
                      <a:avLst/>
                    </a:prstGeom>
                  </pic:spPr>
                </pic:pic>
              </a:graphicData>
            </a:graphic>
          </wp:inline>
        </w:drawing>
      </w:r>
    </w:p>
    <w:p w:rsidRPr="00BE1705" w:rsidR="00723662" w:rsidP="00723662" w:rsidRDefault="00723662" w14:paraId="5E780869" w14:textId="6293B6DE">
      <w:pPr>
        <w:rPr>
          <w:b/>
          <w:i/>
        </w:rPr>
      </w:pPr>
      <w:r w:rsidRPr="00BE1705">
        <w:rPr>
          <w:b/>
          <w:i/>
        </w:rPr>
        <w:t>Soccer pitch, Avon compound, MITA</w:t>
      </w:r>
    </w:p>
    <w:p w:rsidR="00063933" w:rsidP="00DC739E" w:rsidRDefault="00257EF1" w14:paraId="07A445F5" w14:textId="5C37A9C0">
      <w:pPr>
        <w:keepLines/>
      </w:pPr>
      <w:r>
        <w:t>T</w:t>
      </w:r>
      <w:r w:rsidR="000D2E8C">
        <w:t>he Bass 2 compound had less access to</w:t>
      </w:r>
      <w:r w:rsidR="004B761A">
        <w:t xml:space="preserve"> the facilities in Avon compound than Bass 1. </w:t>
      </w:r>
      <w:r w:rsidR="00063933">
        <w:t>At the time of the Commission’s inspections, the</w:t>
      </w:r>
      <w:r w:rsidR="003E3FD6">
        <w:t xml:space="preserve"> women in</w:t>
      </w:r>
      <w:r w:rsidR="00063933">
        <w:t xml:space="preserve"> Bass 2 </w:t>
      </w:r>
      <w:r w:rsidR="003E3FD6">
        <w:t xml:space="preserve">could </w:t>
      </w:r>
      <w:r w:rsidR="00B15B7E">
        <w:t xml:space="preserve">only </w:t>
      </w:r>
      <w:r w:rsidR="00063933">
        <w:t>use the indoor gym in the Avon compound for two hours each week</w:t>
      </w:r>
      <w:r w:rsidR="00B15B7E">
        <w:t xml:space="preserve">. </w:t>
      </w:r>
      <w:r w:rsidR="00C10877">
        <w:t xml:space="preserve">Access to the synthetic </w:t>
      </w:r>
      <w:r w:rsidR="00063933">
        <w:t>soccer pitch had ceased due to a</w:t>
      </w:r>
      <w:r w:rsidR="00C10877">
        <w:t xml:space="preserve"> recent</w:t>
      </w:r>
      <w:r w:rsidR="00063933">
        <w:t xml:space="preserve"> incident that occurred on the soccer pitch. Facility staff at MITA advised that they were reviewing the incident, </w:t>
      </w:r>
      <w:r w:rsidR="00CD4F57">
        <w:t xml:space="preserve">and </w:t>
      </w:r>
      <w:r w:rsidR="00063933">
        <w:t>options to reintroduce access to the soccer pitch for Bass 2.</w:t>
      </w:r>
    </w:p>
    <w:p w:rsidR="00F01C26" w:rsidP="00DC739E" w:rsidRDefault="005A4E27" w14:paraId="0E8FCC6A" w14:textId="79093257">
      <w:pPr>
        <w:keepLines/>
      </w:pPr>
      <w:r>
        <w:t>The</w:t>
      </w:r>
      <w:r w:rsidR="003507CF">
        <w:t xml:space="preserve"> ‘lock-down’ of the Lachlan and Lima compounds at VIDC</w:t>
      </w:r>
      <w:r w:rsidR="000B4DA2">
        <w:t xml:space="preserve"> that was in place during</w:t>
      </w:r>
      <w:r w:rsidR="00A56B36">
        <w:t xml:space="preserve"> the Commission’s</w:t>
      </w:r>
      <w:r w:rsidR="000B4DA2">
        <w:t xml:space="preserve"> inspection</w:t>
      </w:r>
      <w:r w:rsidR="00A56B36">
        <w:t xml:space="preserve"> of VIDC </w:t>
      </w:r>
      <w:r w:rsidR="000B4DA2">
        <w:t>in 2018</w:t>
      </w:r>
      <w:r w:rsidR="00A56B36">
        <w:t xml:space="preserve"> </w:t>
      </w:r>
      <w:r w:rsidR="000B4DA2">
        <w:t xml:space="preserve">had been slightly </w:t>
      </w:r>
      <w:r w:rsidR="00E451C5">
        <w:t xml:space="preserve">relaxed in 2019. </w:t>
      </w:r>
      <w:r w:rsidR="003B1D2F">
        <w:t>Th</w:t>
      </w:r>
      <w:r w:rsidR="004140E6">
        <w:t>e lock down of these compounds</w:t>
      </w:r>
      <w:r w:rsidR="003B1D2F">
        <w:t xml:space="preserve"> had occurred due to concerns </w:t>
      </w:r>
      <w:r w:rsidR="00160D94">
        <w:t>that the transfer of a new cohort considered to be ‘high-risk’</w:t>
      </w:r>
      <w:r w:rsidR="0003018F">
        <w:t xml:space="preserve"> may po</w:t>
      </w:r>
      <w:r w:rsidR="005D08D3">
        <w:t xml:space="preserve">se risks to the safety of </w:t>
      </w:r>
      <w:r w:rsidRPr="00E87304" w:rsidR="005D08D3">
        <w:t>women and people who had been convicted of certain sexual offences.</w:t>
      </w:r>
    </w:p>
    <w:p w:rsidR="0048060A" w:rsidP="00DC739E" w:rsidRDefault="0048060A" w14:paraId="30028FB1" w14:textId="4DDC8315">
      <w:pPr>
        <w:keepLines/>
      </w:pPr>
      <w:r>
        <w:t xml:space="preserve">The Lachlan and Lima compounds were originally designed to </w:t>
      </w:r>
      <w:r w:rsidRPr="00E9257E">
        <w:t>operate on a more ‘open’ model, whereby the people detained there would have free access to the community area</w:t>
      </w:r>
      <w:r>
        <w:t xml:space="preserve"> (like the La Trobe compound)</w:t>
      </w:r>
      <w:r w:rsidRPr="00E9257E">
        <w:t xml:space="preserve">. </w:t>
      </w:r>
      <w:r w:rsidR="008914CC">
        <w:t>Consequently</w:t>
      </w:r>
      <w:r w:rsidR="00F21CE4">
        <w:t>,</w:t>
      </w:r>
      <w:r>
        <w:t xml:space="preserve"> access to recreational space and facilities within these compounds is more limited.</w:t>
      </w:r>
      <w:r w:rsidR="00AC3F18">
        <w:t xml:space="preserve"> Both compounds contain a full-size basketball court, and Lachlan also contains a demountable </w:t>
      </w:r>
      <w:r w:rsidR="002B2DCA">
        <w:t xml:space="preserve">block </w:t>
      </w:r>
      <w:r w:rsidR="00AC3F18">
        <w:t>that is used as a classroom.</w:t>
      </w:r>
    </w:p>
    <w:p w:rsidR="007D4DD8" w:rsidP="00DC739E" w:rsidRDefault="007D4DD8" w14:paraId="149EF3B1" w14:textId="21452D47">
      <w:pPr>
        <w:keepLines/>
      </w:pPr>
      <w:r w:rsidR="22A449E1">
        <w:drawing>
          <wp:inline wp14:editId="3BDFA28A" wp14:anchorId="75E6CBFD">
            <wp:extent cx="5759449" cy="3456940"/>
            <wp:effectExtent l="0" t="0" r="0" b="0"/>
            <wp:docPr id="95" name="Picture 95" descr="An outdoor area with a full-size basketball court, an outdoor table, some outdoor exercise machines, and small grassy areas, surrounded by high fencing." title=""/>
            <wp:cNvGraphicFramePr>
              <a:graphicFrameLocks noChangeAspect="1"/>
            </wp:cNvGraphicFramePr>
            <a:graphic>
              <a:graphicData uri="http://schemas.openxmlformats.org/drawingml/2006/picture">
                <pic:pic>
                  <pic:nvPicPr>
                    <pic:cNvPr id="0" name="Picture 95"/>
                    <pic:cNvPicPr/>
                  </pic:nvPicPr>
                  <pic:blipFill>
                    <a:blip r:embed="R9d03421e59a94051">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6940"/>
                    </a:xfrm>
                    <a:prstGeom prst="rect">
                      <a:avLst/>
                    </a:prstGeom>
                  </pic:spPr>
                </pic:pic>
              </a:graphicData>
            </a:graphic>
          </wp:inline>
        </w:drawing>
      </w:r>
    </w:p>
    <w:p w:rsidRPr="00F32097" w:rsidR="007D4DD8" w:rsidP="006A253A" w:rsidRDefault="007D4DD8" w14:paraId="69027C04" w14:textId="41DA7E5F">
      <w:pPr>
        <w:keepLines/>
        <w:rPr>
          <w:b/>
          <w:i/>
        </w:rPr>
      </w:pPr>
      <w:r w:rsidRPr="00F32097">
        <w:rPr>
          <w:b/>
          <w:i/>
        </w:rPr>
        <w:t>Outdoor area, Lima compound, VIDC</w:t>
      </w:r>
    </w:p>
    <w:p w:rsidR="000E1DE7" w:rsidP="006A253A" w:rsidRDefault="001B7382" w14:paraId="7B03271D" w14:textId="6EF5DBE9">
      <w:pPr>
        <w:keepLines/>
      </w:pPr>
      <w:r>
        <w:t xml:space="preserve">During inspections in 2019, </w:t>
      </w:r>
      <w:r w:rsidR="006A253A">
        <w:t xml:space="preserve">the Lima and Lachlan compounds had alternate access on every second day to the ‘community area’ and the gym. They had access to the gym from 6am to 8am, and to the community area from 4.30pm to 6pm. </w:t>
      </w:r>
      <w:r w:rsidR="00AC1BEF">
        <w:t xml:space="preserve">A few people in the Lima compound reported that some services available in the community area, such as the coffee shop, </w:t>
      </w:r>
      <w:proofErr w:type="gramStart"/>
      <w:r w:rsidR="00AC1BEF">
        <w:t>canteen</w:t>
      </w:r>
      <w:proofErr w:type="gramEnd"/>
      <w:r w:rsidR="00AC1BEF">
        <w:t xml:space="preserve"> and library, were not operational during </w:t>
      </w:r>
      <w:r w:rsidR="00BA632A">
        <w:t>their allocated access time.</w:t>
      </w:r>
    </w:p>
    <w:p w:rsidR="0000302C" w:rsidP="00166452" w:rsidRDefault="00EF259D" w14:paraId="006B336B" w14:textId="340F0300">
      <w:r>
        <w:t>T</w:t>
      </w:r>
      <w:r w:rsidR="00E17A99">
        <w:t xml:space="preserve">he high-security compounds at </w:t>
      </w:r>
      <w:r w:rsidR="00716C86">
        <w:t xml:space="preserve">YHIDC, MITA and BITA </w:t>
      </w:r>
      <w:r w:rsidR="00DE1ADA">
        <w:t xml:space="preserve">do not have access to </w:t>
      </w:r>
      <w:r w:rsidRPr="00DE1ADA" w:rsidR="00DE1ADA">
        <w:t>adequate recreational space</w:t>
      </w:r>
      <w:r>
        <w:t xml:space="preserve"> and facilities</w:t>
      </w:r>
      <w:r w:rsidRPr="00DE1ADA" w:rsidR="00DE1ADA">
        <w:t xml:space="preserve"> to engage in meaningful activities.</w:t>
      </w:r>
      <w:r w:rsidRPr="00EF259D">
        <w:t xml:space="preserve"> </w:t>
      </w:r>
      <w:r>
        <w:t xml:space="preserve">The </w:t>
      </w:r>
      <w:r w:rsidR="00675511">
        <w:t>controlled movement</w:t>
      </w:r>
      <w:r w:rsidR="008041DA">
        <w:t xml:space="preserve"> </w:t>
      </w:r>
      <w:r w:rsidR="00563FEE">
        <w:t xml:space="preserve">policies </w:t>
      </w:r>
      <w:r w:rsidR="00675511">
        <w:t xml:space="preserve">applied to these compounds result in people spending significant periods of time within </w:t>
      </w:r>
      <w:r w:rsidR="000C11A3">
        <w:t>compound</w:t>
      </w:r>
      <w:r w:rsidR="007E2979">
        <w:t xml:space="preserve">s that are generally harsh and restrictive and </w:t>
      </w:r>
      <w:r w:rsidR="000C11A3">
        <w:t>have</w:t>
      </w:r>
      <w:r w:rsidRPr="000C11A3" w:rsidR="000C11A3">
        <w:t xml:space="preserve"> </w:t>
      </w:r>
      <w:r w:rsidR="000C11A3">
        <w:t>limited recreational space and facilities</w:t>
      </w:r>
      <w:r w:rsidR="002B783A">
        <w:t>.</w:t>
      </w:r>
      <w:r w:rsidR="0000302C">
        <w:t xml:space="preserve"> </w:t>
      </w:r>
      <w:r w:rsidR="008C7DCC">
        <w:t>As outlined in section</w:t>
      </w:r>
      <w:r w:rsidR="0000302C">
        <w:t xml:space="preserve"> 3.</w:t>
      </w:r>
      <w:r w:rsidR="009366CB">
        <w:t>8</w:t>
      </w:r>
      <w:r w:rsidR="0000302C">
        <w:t>(b), t</w:t>
      </w:r>
      <w:r w:rsidRPr="00EE1D4F" w:rsidR="00166452">
        <w:t xml:space="preserve">he Commission considers that these conditions are unnecessarily restrictive and generally not appropriate for administrative detention. </w:t>
      </w:r>
    </w:p>
    <w:p w:rsidR="00982D75" w:rsidP="00166452" w:rsidRDefault="00CD70A6" w14:paraId="6318E08A" w14:textId="3F68CDBE">
      <w:r w:rsidR="5E64077D">
        <w:drawing>
          <wp:inline wp14:editId="0D041811" wp14:anchorId="32A9CEDC">
            <wp:extent cx="5759449" cy="3455670"/>
            <wp:effectExtent l="0" t="0" r="0" b="0"/>
            <wp:docPr id="83" name="Picture 83" descr="An outdoor area with high metal fencing and a high pole with a CCTV camera. It contains some grass and a concrete area with some shading and an outdoor table and a fire hydrant." title=""/>
            <wp:cNvGraphicFramePr>
              <a:graphicFrameLocks noChangeAspect="1"/>
            </wp:cNvGraphicFramePr>
            <a:graphic>
              <a:graphicData uri="http://schemas.openxmlformats.org/drawingml/2006/picture">
                <pic:pic>
                  <pic:nvPicPr>
                    <pic:cNvPr id="0" name="Picture 83"/>
                    <pic:cNvPicPr/>
                  </pic:nvPicPr>
                  <pic:blipFill>
                    <a:blip r:embed="R0db9d65ca0864a7c">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19670E" w:rsidR="00CD70A6" w:rsidP="002C5004" w:rsidRDefault="00CD70A6" w14:paraId="079C566A" w14:textId="40FABC3E">
      <w:pPr>
        <w:rPr>
          <w:b/>
          <w:i/>
        </w:rPr>
      </w:pPr>
      <w:r w:rsidRPr="0019670E">
        <w:rPr>
          <w:b/>
          <w:i/>
        </w:rPr>
        <w:t>Outdoor courtyard, Swan compound, YHIDC</w:t>
      </w:r>
    </w:p>
    <w:p w:rsidR="00E24307" w:rsidP="002C5004" w:rsidRDefault="001E573A" w14:paraId="62A9189D" w14:textId="0612C905">
      <w:r>
        <w:t xml:space="preserve">While </w:t>
      </w:r>
      <w:r w:rsidRPr="00B46E4F">
        <w:t xml:space="preserve">the Hotham, </w:t>
      </w:r>
      <w:r w:rsidRPr="00B46E4F" w:rsidR="003E6188">
        <w:t>Mackenzie</w:t>
      </w:r>
      <w:r w:rsidRPr="00B46E4F">
        <w:t xml:space="preserve"> and Mitchell compounds</w:t>
      </w:r>
      <w:r w:rsidR="00EB56FC">
        <w:t>—</w:t>
      </w:r>
      <w:r w:rsidR="000A31F4">
        <w:t>as well as Lima and Lachlan compounds</w:t>
      </w:r>
      <w:r w:rsidRPr="00B46E4F">
        <w:t xml:space="preserve"> at VIDC</w:t>
      </w:r>
      <w:r w:rsidR="000A31F4">
        <w:t xml:space="preserve"> and B</w:t>
      </w:r>
      <w:r w:rsidRPr="00B46E4F">
        <w:t>ass 1 and Bass 2 compounds at MITA</w:t>
      </w:r>
      <w:r w:rsidR="0014779D">
        <w:t>—</w:t>
      </w:r>
      <w:r w:rsidRPr="00B46E4F">
        <w:t>generally provide satisfactory conditions of detention and access to facilities</w:t>
      </w:r>
      <w:r w:rsidR="00E24307">
        <w:t xml:space="preserve">, </w:t>
      </w:r>
      <w:r w:rsidRPr="00B46E4F">
        <w:t>the</w:t>
      </w:r>
      <w:r w:rsidR="003501B2">
        <w:t>y</w:t>
      </w:r>
      <w:r w:rsidRPr="00B46E4F">
        <w:t xml:space="preserve"> are typically smaller and more cramped than lower-security compounds that operate on a more ‘open’ model</w:t>
      </w:r>
      <w:r w:rsidR="00E24307">
        <w:t>, and they have less access to</w:t>
      </w:r>
      <w:r w:rsidR="00B962D7">
        <w:t xml:space="preserve"> recreational space and facilities outside of their compounds.</w:t>
      </w:r>
    </w:p>
    <w:p w:rsidR="006C6E9A" w:rsidP="002C5004" w:rsidRDefault="00EE43EB" w14:paraId="1F0D8DC2" w14:textId="19B67B71">
      <w:r>
        <w:t>Following inspections in 2018, the Commission recommended</w:t>
      </w:r>
      <w:r w:rsidR="00217D2D">
        <w:t xml:space="preserve"> that facility staff implement strategies to provide increased access to outdoor space and facilities for exercise</w:t>
      </w:r>
      <w:r w:rsidR="00C63FE5">
        <w:t xml:space="preserve">, activities and recreations for people detained in medium and </w:t>
      </w:r>
      <w:r w:rsidR="009721C5">
        <w:t>high-security compounds</w:t>
      </w:r>
      <w:r w:rsidR="00487A85">
        <w:t xml:space="preserve"> (such as by rostered access to facilities in adjacent </w:t>
      </w:r>
      <w:r w:rsidR="00021E8E">
        <w:t>lower-security compounds).</w:t>
      </w:r>
      <w:r w:rsidR="009E2992">
        <w:t xml:space="preserve"> </w:t>
      </w:r>
      <w:r w:rsidR="00D25E07">
        <w:t>This recommendation remains relevant</w:t>
      </w:r>
      <w:r w:rsidR="009B6FF1">
        <w:t xml:space="preserve">, </w:t>
      </w:r>
      <w:r w:rsidR="001669E0">
        <w:t xml:space="preserve">including for the </w:t>
      </w:r>
      <w:r w:rsidR="0043176F">
        <w:t>lower security Lachlan and Lima compounds at VIDC</w:t>
      </w:r>
      <w:r w:rsidR="009B6FF1">
        <w:t xml:space="preserve">. </w:t>
      </w:r>
      <w:r w:rsidRPr="00EE1D4F" w:rsidR="00125B17">
        <w:t xml:space="preserve">There is a need to </w:t>
      </w:r>
      <w:r w:rsidR="009B6FF1">
        <w:t xml:space="preserve">further </w:t>
      </w:r>
      <w:r w:rsidRPr="00EE1D4F" w:rsidR="00125B17">
        <w:t>develop strategies to increase the access that people</w:t>
      </w:r>
      <w:r w:rsidR="00913BCF">
        <w:t xml:space="preserve"> in these compounds</w:t>
      </w:r>
      <w:r w:rsidR="0028049A">
        <w:t xml:space="preserve">, </w:t>
      </w:r>
      <w:r w:rsidR="00F46A11">
        <w:t xml:space="preserve">in </w:t>
      </w:r>
      <w:r w:rsidR="0028049A">
        <w:t xml:space="preserve">particular </w:t>
      </w:r>
      <w:r w:rsidR="004A23BE">
        <w:t>high-security compounds</w:t>
      </w:r>
      <w:r w:rsidR="00F46A11">
        <w:t>,</w:t>
      </w:r>
      <w:r w:rsidRPr="00EE1D4F" w:rsidR="00125B17">
        <w:t xml:space="preserve"> have to facilities for exercise, recreation and activities outside of their compounds</w:t>
      </w:r>
      <w:r w:rsidR="00125B17">
        <w:t>.</w:t>
      </w:r>
      <w:r w:rsidRPr="00EE1D4F" w:rsidR="00125B17">
        <w:t xml:space="preserve"> </w:t>
      </w:r>
    </w:p>
    <w:p w:rsidR="004D400D" w:rsidP="002C5004" w:rsidRDefault="004C14F2" w14:paraId="17BD6BCD" w14:textId="055A8B38">
      <w:pPr>
        <w:rPr>
          <w:b/>
          <w:bCs/>
        </w:rPr>
      </w:pPr>
      <w:r>
        <w:t>T</w:t>
      </w:r>
      <w:r w:rsidR="00F237BB">
        <w:t>he Commission acknowledges that</w:t>
      </w:r>
      <w:r w:rsidR="00BB5ABA">
        <w:t xml:space="preserve"> some strategies</w:t>
      </w:r>
      <w:r w:rsidR="0064686A">
        <w:t xml:space="preserve"> have been put in place</w:t>
      </w:r>
      <w:r w:rsidR="00604E17">
        <w:t>—</w:t>
      </w:r>
      <w:r w:rsidR="0064686A">
        <w:t>for example</w:t>
      </w:r>
      <w:r w:rsidR="00604E17">
        <w:t>,</w:t>
      </w:r>
      <w:r w:rsidR="0064686A">
        <w:t xml:space="preserve"> people detained in the Bass compounds at MITA </w:t>
      </w:r>
      <w:r w:rsidR="00667D32">
        <w:t>have some</w:t>
      </w:r>
      <w:r w:rsidR="0064686A">
        <w:t xml:space="preserve"> access</w:t>
      </w:r>
      <w:r w:rsidR="001D30BE">
        <w:t xml:space="preserve"> to</w:t>
      </w:r>
      <w:r w:rsidR="0064686A">
        <w:t xml:space="preserve"> </w:t>
      </w:r>
      <w:r w:rsidR="00F46A11">
        <w:t>facilities in the Avon compound</w:t>
      </w:r>
      <w:r w:rsidR="00667D32">
        <w:t xml:space="preserve">, and people detained in the </w:t>
      </w:r>
      <w:r w:rsidR="00174AA9">
        <w:t>Lima and Lachlan compounds at VIDC</w:t>
      </w:r>
      <w:r w:rsidR="00667D32">
        <w:t xml:space="preserve"> now have some access to the community area</w:t>
      </w:r>
      <w:r w:rsidR="00BA2431">
        <w:t>.</w:t>
      </w:r>
      <w:r w:rsidR="006C6E9A">
        <w:t xml:space="preserve"> However, the Commission </w:t>
      </w:r>
      <w:r w:rsidR="00E97B39">
        <w:t xml:space="preserve">considers that this access </w:t>
      </w:r>
      <w:r w:rsidR="001D30BE">
        <w:t>sh</w:t>
      </w:r>
      <w:r w:rsidR="00E97B39">
        <w:t>ould be increased</w:t>
      </w:r>
      <w:r w:rsidR="004D400D">
        <w:t>, and</w:t>
      </w:r>
      <w:r w:rsidRPr="006778EF" w:rsidR="004D400D">
        <w:t xml:space="preserve"> a similar approach could be used to provide increased access </w:t>
      </w:r>
      <w:r w:rsidRPr="006778EF" w:rsidR="00CD7B45">
        <w:t>to recreational spaces and facilities for people in the medium-security compounds at VIDC and the high-security compound</w:t>
      </w:r>
      <w:r w:rsidRPr="006778EF" w:rsidR="00700D2A">
        <w:t>s at YHIDC, MITA and BITA.</w:t>
      </w:r>
    </w:p>
    <w:p w:rsidR="00BB5ABA" w:rsidP="002C5004" w:rsidRDefault="00A3545F" w14:paraId="48451083" w14:textId="3A69DEFC">
      <w:r w:rsidRPr="00EE1D4F">
        <w:t>In addition, th</w:t>
      </w:r>
      <w:r w:rsidR="00813D07">
        <w:t>e</w:t>
      </w:r>
      <w:r w:rsidRPr="00EE1D4F">
        <w:t xml:space="preserve"> Commission suggests consideration </w:t>
      </w:r>
      <w:r w:rsidR="3D3C316B">
        <w:t xml:space="preserve">be given to </w:t>
      </w:r>
      <w:r w:rsidRPr="00EE1D4F">
        <w:t>the additional resources and infrastructure required to ensure adequate access to facilities for exercise, recreation and activities in circumstances where is it necessary for an accommodation compound to operate under a ‘controlled movement’ policy</w:t>
      </w:r>
      <w:r>
        <w:t>.</w:t>
      </w:r>
    </w:p>
    <w:p w:rsidRPr="009D1FB8" w:rsidR="0058368A" w:rsidP="0058368A" w:rsidRDefault="0058368A" w14:paraId="0F1D1C71"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9D1FB8" w:rsidR="0058368A" w:rsidP="0058368A" w:rsidRDefault="0058368A" w14:paraId="6AD8C59C" w14:textId="08AA617D">
      <w:pPr>
        <w:keepNext/>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9D1FB8">
        <w:rPr>
          <w:i/>
          <w:color w:val="FFFFFF" w:themeColor="background1"/>
        </w:rPr>
        <w:t>The Department of Home Affairs and facility staff should implement strategies to provide increased access to outdoor space and facilities for exercise, activities and recreation for people detained in medium and high-security compounds (such as rostered access to facilities in adjacent lower-security compounds).</w:t>
      </w:r>
    </w:p>
    <w:p w:rsidR="0058368A" w:rsidP="0058368A" w:rsidRDefault="0058368A" w14:paraId="2C4F88E5" w14:textId="77777777"/>
    <w:p w:rsidRPr="00DF3F9B" w:rsidR="0058368A" w:rsidP="0058368A" w:rsidRDefault="0058368A" w14:paraId="02438253"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7829E1" w:rsidR="00193749" w:rsidP="007829E1" w:rsidRDefault="00986006" w14:paraId="1AA14F2B" w14:textId="0B6ABE2C">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Pr>
          <w:i/>
          <w:color w:val="FFFFFF" w:themeColor="background1"/>
        </w:rPr>
        <w:t>T</w:t>
      </w:r>
      <w:r w:rsidR="0058368A">
        <w:rPr>
          <w:i/>
          <w:color w:val="FFFFFF" w:themeColor="background1"/>
        </w:rPr>
        <w:t>he Department of Home Affairs</w:t>
      </w:r>
      <w:r>
        <w:rPr>
          <w:i/>
          <w:color w:val="FFFFFF" w:themeColor="background1"/>
        </w:rPr>
        <w:t xml:space="preserve"> and facility staff</w:t>
      </w:r>
      <w:r w:rsidR="0058368A">
        <w:rPr>
          <w:i/>
          <w:color w:val="FFFFFF" w:themeColor="background1"/>
        </w:rPr>
        <w:t xml:space="preserve"> should consider the additional resources and infrastructure required to ensure adequate access to facilities for exercise, recreation and activities, in circumstances where controlled movement is necessary</w:t>
      </w:r>
      <w:r w:rsidR="00326839">
        <w:rPr>
          <w:i/>
          <w:color w:val="FFFFFF" w:themeColor="background1"/>
        </w:rPr>
        <w:t>, and provide</w:t>
      </w:r>
      <w:r w:rsidR="00F32898">
        <w:rPr>
          <w:i/>
          <w:color w:val="FFFFFF" w:themeColor="background1"/>
        </w:rPr>
        <w:t xml:space="preserve"> the required</w:t>
      </w:r>
      <w:r w:rsidR="00326839">
        <w:rPr>
          <w:i/>
          <w:color w:val="FFFFFF" w:themeColor="background1"/>
        </w:rPr>
        <w:t xml:space="preserve"> resources for this</w:t>
      </w:r>
      <w:r w:rsidR="0058368A">
        <w:rPr>
          <w:i/>
          <w:color w:val="FFFFFF" w:themeColor="background1"/>
        </w:rPr>
        <w:t xml:space="preserve">. </w:t>
      </w:r>
    </w:p>
    <w:p w:rsidRPr="005949B2" w:rsidR="0093230F" w:rsidP="0093230F" w:rsidRDefault="0093230F" w14:paraId="085F1175" w14:textId="265DE8D1">
      <w:pPr>
        <w:pStyle w:val="Heading3"/>
      </w:pPr>
      <w:bookmarkStart w:name="_Toc57818935" w:id="142"/>
      <w:r w:rsidRPr="005949B2">
        <w:t xml:space="preserve">High-care </w:t>
      </w:r>
      <w:bookmarkEnd w:id="140"/>
      <w:r w:rsidRPr="005949B2">
        <w:t>accommodation</w:t>
      </w:r>
      <w:bookmarkEnd w:id="142"/>
    </w:p>
    <w:p w:rsidR="0093230F" w:rsidP="0093230F" w:rsidRDefault="0093230F" w14:paraId="422D6B27" w14:textId="77777777">
      <w:r>
        <w:t>Most of the purpose-built immigration detention facilities inspected by the Commission in 2019 contained a ‘high-care accommodation’ unit used for single separation (except for AITA). These included:</w:t>
      </w:r>
    </w:p>
    <w:p w:rsidR="0093230F" w:rsidP="00E31831" w:rsidRDefault="0093230F" w14:paraId="6374931A" w14:textId="77777777">
      <w:pPr>
        <w:pStyle w:val="ListParagraph"/>
        <w:numPr>
          <w:ilvl w:val="0"/>
          <w:numId w:val="29"/>
        </w:numPr>
      </w:pPr>
      <w:r>
        <w:t>12 high-care accommodation rooms in the Hotham compound at VIDC</w:t>
      </w:r>
      <w:r>
        <w:rPr>
          <w:rStyle w:val="EndnoteReference"/>
        </w:rPr>
        <w:endnoteReference w:id="101"/>
      </w:r>
    </w:p>
    <w:p w:rsidR="0093230F" w:rsidP="00E31831" w:rsidRDefault="00B85F92" w14:paraId="0A3C47C8" w14:textId="190E5595">
      <w:pPr>
        <w:pStyle w:val="ListParagraph"/>
        <w:numPr>
          <w:ilvl w:val="0"/>
          <w:numId w:val="29"/>
        </w:numPr>
      </w:pPr>
      <w:r>
        <w:t>e</w:t>
      </w:r>
      <w:r w:rsidR="0093230F">
        <w:t>ight high-care accommodation rooms in the Shaw compound at MITA</w:t>
      </w:r>
    </w:p>
    <w:p w:rsidR="0093230F" w:rsidP="00E31831" w:rsidRDefault="00B85F92" w14:paraId="459A7662" w14:textId="55F6066D">
      <w:pPr>
        <w:pStyle w:val="ListParagraph"/>
        <w:numPr>
          <w:ilvl w:val="0"/>
          <w:numId w:val="29"/>
        </w:numPr>
      </w:pPr>
      <w:r>
        <w:t>t</w:t>
      </w:r>
      <w:r w:rsidR="004033ED">
        <w:t>en</w:t>
      </w:r>
      <w:r w:rsidR="0093230F">
        <w:t xml:space="preserve"> high-care accommodation rooms at YHIDC</w:t>
      </w:r>
    </w:p>
    <w:p w:rsidR="0093230F" w:rsidP="00E31831" w:rsidRDefault="00B85F92" w14:paraId="51BC6651" w14:textId="5A616082">
      <w:pPr>
        <w:pStyle w:val="ListParagraph"/>
        <w:numPr>
          <w:ilvl w:val="0"/>
          <w:numId w:val="29"/>
        </w:numPr>
      </w:pPr>
      <w:r>
        <w:t>o</w:t>
      </w:r>
      <w:r w:rsidR="0093230F">
        <w:t>ne high-care accommodation room in the Hamilton compound at BITA</w:t>
      </w:r>
    </w:p>
    <w:p w:rsidR="0093230F" w:rsidP="00E31831" w:rsidRDefault="00B85F92" w14:paraId="43AE0DAA" w14:textId="64C03E0E">
      <w:pPr>
        <w:pStyle w:val="ListParagraph"/>
        <w:numPr>
          <w:ilvl w:val="0"/>
          <w:numId w:val="29"/>
        </w:numPr>
      </w:pPr>
      <w:r>
        <w:t>t</w:t>
      </w:r>
      <w:r w:rsidR="0093230F">
        <w:t>wo high-care accommodation rooms in the centre of PIDC.</w:t>
      </w:r>
    </w:p>
    <w:p w:rsidR="00E14213" w:rsidP="0093230F" w:rsidRDefault="00236A4F" w14:paraId="1DC5F71D" w14:textId="6BDB50C6">
      <w:r w:rsidR="5D5D66AE">
        <w:drawing>
          <wp:inline wp14:editId="62A2F6DB" wp14:anchorId="57B6A55A">
            <wp:extent cx="5759449" cy="3455670"/>
            <wp:effectExtent l="0" t="0" r="0" b="0"/>
            <wp:docPr id="96" name="Picture 96" descr="A small room with a mattress on a raised platform with a small wall separating a shower from the bed. There is one small opaque window." title=""/>
            <wp:cNvGraphicFramePr>
              <a:graphicFrameLocks noChangeAspect="1"/>
            </wp:cNvGraphicFramePr>
            <a:graphic>
              <a:graphicData uri="http://schemas.openxmlformats.org/drawingml/2006/picture">
                <pic:pic>
                  <pic:nvPicPr>
                    <pic:cNvPr id="0" name="Picture 96"/>
                    <pic:cNvPicPr/>
                  </pic:nvPicPr>
                  <pic:blipFill>
                    <a:blip r:embed="Rcb254caabdd247b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7F794B" w:rsidR="00852828" w:rsidP="0093230F" w:rsidRDefault="00236A4F" w14:paraId="7C09DB58" w14:textId="1D28D44C">
      <w:pPr>
        <w:rPr>
          <w:b/>
          <w:i/>
        </w:rPr>
      </w:pPr>
      <w:r w:rsidRPr="007F794B">
        <w:rPr>
          <w:b/>
          <w:i/>
        </w:rPr>
        <w:t>High-care accommodation, YHIDC</w:t>
      </w:r>
    </w:p>
    <w:p w:rsidR="0093230F" w:rsidP="0093230F" w:rsidRDefault="0093230F" w14:paraId="074EFD3E" w14:textId="7C85F162">
      <w:r>
        <w:t>These units typically comprise a series of single-occupancy bedrooms that are sparsely furnished with hard, fixed furniture. Bathrooms contain stainless steel fittings and are located within the room, with some separated by walls or partitions (but not doors). The rooms are constantly monitored via CCTV.</w:t>
      </w:r>
    </w:p>
    <w:p w:rsidR="004B70CA" w:rsidP="0093230F" w:rsidRDefault="0093230F" w14:paraId="7DBFA84E" w14:textId="5588615D">
      <w:r>
        <w:t xml:space="preserve">‘High-care’ units also generally contain small common areas </w:t>
      </w:r>
      <w:r w:rsidR="002A734B">
        <w:t>with</w:t>
      </w:r>
      <w:r>
        <w:t xml:space="preserve"> seating, televisions and basic kitchen and laundry facilities. People being held in single separation under ‘open door’ arrangements can move freely between their rooms and these common areas. Those being held under ‘closed door’ arrangements </w:t>
      </w:r>
      <w:r w:rsidR="002A734B">
        <w:t xml:space="preserve">are </w:t>
      </w:r>
      <w:r>
        <w:t>confined to their rooms.</w:t>
      </w:r>
    </w:p>
    <w:p w:rsidR="004E36FE" w:rsidP="0093230F" w:rsidRDefault="004B0D7E" w14:paraId="0676C628" w14:textId="13E2FB3A">
      <w:r w:rsidR="237955FB">
        <w:drawing>
          <wp:inline wp14:editId="10CF5D1C" wp14:anchorId="05CC938D">
            <wp:extent cx="5759449" cy="3455670"/>
            <wp:effectExtent l="0" t="0" r="0" b="0"/>
            <wp:docPr id="97" name="Picture 97" descr="A spare room with a small couch and a television on the wall. There is an opaque window." title=""/>
            <wp:cNvGraphicFramePr>
              <a:graphicFrameLocks noChangeAspect="1"/>
            </wp:cNvGraphicFramePr>
            <a:graphic>
              <a:graphicData uri="http://schemas.openxmlformats.org/drawingml/2006/picture">
                <pic:pic>
                  <pic:nvPicPr>
                    <pic:cNvPr id="0" name="Picture 97"/>
                    <pic:cNvPicPr/>
                  </pic:nvPicPr>
                  <pic:blipFill>
                    <a:blip r:embed="Ra997b4ef421343b7">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284995" w:rsidR="004B0D7E" w:rsidP="0093230F" w:rsidRDefault="004B0D7E" w14:paraId="32BD6052" w14:textId="4ADCDAA7">
      <w:pPr>
        <w:rPr>
          <w:b/>
          <w:i/>
        </w:rPr>
      </w:pPr>
      <w:r w:rsidRPr="00284995">
        <w:rPr>
          <w:b/>
          <w:i/>
        </w:rPr>
        <w:t>Day room, Shaw compound, MITA</w:t>
      </w:r>
    </w:p>
    <w:p w:rsidR="00E8249C" w:rsidP="0093230F" w:rsidRDefault="00E8249C" w14:paraId="4D648148" w14:textId="275817EA">
      <w:r>
        <w:t>In addition to ‘high-care accommodation’, the YHIDC also has several small ‘</w:t>
      </w:r>
      <w:r w:rsidR="00250D54">
        <w:t>h</w:t>
      </w:r>
      <w:r>
        <w:t xml:space="preserve">ealth </w:t>
      </w:r>
      <w:r w:rsidR="00250D54">
        <w:t>c</w:t>
      </w:r>
      <w:r>
        <w:t xml:space="preserve">are’ compounds, located next to the IHMS medical centre, that can be used for separate detention. People are generally held in these compounds if they have significant health care needs. </w:t>
      </w:r>
    </w:p>
    <w:p w:rsidR="0093230F" w:rsidP="0093230F" w:rsidRDefault="0093230F" w14:paraId="268EC906" w14:textId="72C9D05B">
      <w:r>
        <w:t>The</w:t>
      </w:r>
      <w:r w:rsidR="00E8249C">
        <w:t xml:space="preserve"> ‘</w:t>
      </w:r>
      <w:r w:rsidR="00250D54">
        <w:t>h</w:t>
      </w:r>
      <w:r w:rsidR="00E8249C">
        <w:t xml:space="preserve">ealth </w:t>
      </w:r>
      <w:r w:rsidR="00250D54">
        <w:t>c</w:t>
      </w:r>
      <w:r w:rsidR="00E8249C">
        <w:t>are’</w:t>
      </w:r>
      <w:r>
        <w:t xml:space="preserve"> compounds are significantly less restrictive than ‘high-care accommodation’ units: furniture is more comfortable and is not fixed in place; bathrooms offer more privacy and fittings are not exclusively stainless steel; and the common areas are larger and open onto an outdoor courtyard. The location of these compounds next the IHMS medical centre also allows for frequent checks by health staff if required. The ‘</w:t>
      </w:r>
      <w:r w:rsidR="00250D54">
        <w:t>h</w:t>
      </w:r>
      <w:r>
        <w:t xml:space="preserve">ealth </w:t>
      </w:r>
      <w:r w:rsidR="00250D54">
        <w:t>c</w:t>
      </w:r>
      <w:r>
        <w:t>are’ compounds also have rostered access to the ‘Green Heart’ at certain times of the day.</w:t>
      </w:r>
    </w:p>
    <w:p w:rsidR="00523C3C" w:rsidP="0093230F" w:rsidRDefault="00783372" w14:paraId="04E7A375" w14:textId="5696D00E">
      <w:r w:rsidR="1520CEBB">
        <w:drawing>
          <wp:inline wp14:editId="1A86DD6D" wp14:anchorId="72B8949B">
            <wp:extent cx="5759449" cy="3455670"/>
            <wp:effectExtent l="0" t="0" r="0" b="0"/>
            <wp:docPr id="98" name="Picture 98" descr="A large common area with comfortable seating around a coffee table. It has windows, including large sliding doors that open onto a small outdoor courtyard." title=""/>
            <wp:cNvGraphicFramePr>
              <a:graphicFrameLocks noChangeAspect="1"/>
            </wp:cNvGraphicFramePr>
            <a:graphic>
              <a:graphicData uri="http://schemas.openxmlformats.org/drawingml/2006/picture">
                <pic:pic>
                  <pic:nvPicPr>
                    <pic:cNvPr id="0" name="Picture 98"/>
                    <pic:cNvPicPr/>
                  </pic:nvPicPr>
                  <pic:blipFill>
                    <a:blip r:embed="R4fdc143611d3424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E62E9D" w:rsidR="00783372" w:rsidP="0093230F" w:rsidRDefault="00EE3BC7" w14:paraId="6239FD83" w14:textId="2982C18F">
      <w:pPr>
        <w:rPr>
          <w:b/>
          <w:i/>
        </w:rPr>
      </w:pPr>
      <w:r w:rsidRPr="00E62E9D">
        <w:rPr>
          <w:b/>
          <w:i/>
        </w:rPr>
        <w:t xml:space="preserve">Common area, </w:t>
      </w:r>
      <w:r w:rsidRPr="00E62E9D" w:rsidR="00783372">
        <w:rPr>
          <w:b/>
          <w:i/>
        </w:rPr>
        <w:t xml:space="preserve">Health </w:t>
      </w:r>
      <w:r w:rsidRPr="00E62E9D">
        <w:rPr>
          <w:b/>
          <w:i/>
        </w:rPr>
        <w:t>care compound, YHIDC</w:t>
      </w:r>
    </w:p>
    <w:p w:rsidR="0093230F" w:rsidP="0093230F" w:rsidRDefault="0093230F" w14:paraId="4EC2AFF7" w14:textId="2FBC3495">
      <w:r>
        <w:t xml:space="preserve">Only a small number of people interviewed by the Commission reported that they had been held in a ‘high-care </w:t>
      </w:r>
      <w:r w:rsidR="001151FF">
        <w:t>accommodation</w:t>
      </w:r>
      <w:r>
        <w:t>’ compound for the purposes of single separation during their time in immigration detention. A few people reported that this was in response to concerns about their mental health arising from a ‘mental health episode’ or self-harm.</w:t>
      </w:r>
    </w:p>
    <w:p w:rsidR="0093230F" w:rsidP="0093230F" w:rsidRDefault="0093230F" w14:paraId="1DE566D5" w14:textId="359BB2DE">
      <w:r>
        <w:t xml:space="preserve">Following the Commission’s inspections in 2018, Home Affairs </w:t>
      </w:r>
      <w:r w:rsidR="00BB3B64">
        <w:t xml:space="preserve">previously </w:t>
      </w:r>
      <w:r>
        <w:t>advised:</w:t>
      </w:r>
    </w:p>
    <w:p w:rsidRPr="004919A0" w:rsidR="0093230F" w:rsidP="0093230F" w:rsidRDefault="0093230F" w14:paraId="04A6B387" w14:textId="77777777">
      <w:pPr>
        <w:ind w:left="720"/>
        <w:rPr>
          <w:sz w:val="22"/>
          <w:szCs w:val="22"/>
        </w:rPr>
      </w:pPr>
      <w:r w:rsidRPr="004919A0">
        <w:rPr>
          <w:sz w:val="22"/>
          <w:szCs w:val="22"/>
        </w:rPr>
        <w:t xml:space="preserve">High-care accommodation is to be used in the best interest of a detainee or in the best interest and safety of other detainees, departmental </w:t>
      </w:r>
      <w:proofErr w:type="gramStart"/>
      <w:r w:rsidRPr="004919A0">
        <w:rPr>
          <w:sz w:val="22"/>
          <w:szCs w:val="22"/>
        </w:rPr>
        <w:t>staff</w:t>
      </w:r>
      <w:proofErr w:type="gramEnd"/>
      <w:r w:rsidRPr="004919A0">
        <w:rPr>
          <w:sz w:val="22"/>
          <w:szCs w:val="22"/>
        </w:rPr>
        <w:t xml:space="preserve"> and contractors. High-care accommodation must always be for the shortest practicable time. Placement in high-care accommodation must be approved by the relevant ABF Detention Superintendent (Facility) for periods of less than 24 hours and by the ABF Commander Detention Operations (National) for periods exceeding 24 hours.</w:t>
      </w:r>
      <w:r w:rsidRPr="004919A0">
        <w:rPr>
          <w:rStyle w:val="EndnoteReference"/>
          <w:sz w:val="22"/>
          <w:szCs w:val="22"/>
        </w:rPr>
        <w:endnoteReference w:id="102"/>
      </w:r>
    </w:p>
    <w:p w:rsidR="0093230F" w:rsidP="0093230F" w:rsidRDefault="0093230F" w14:paraId="0A41F3B9" w14:textId="759C6719">
      <w:r>
        <w:t xml:space="preserve">Facility staff informed the Commission that single separation in the high-care accommodation is primarily used for behaviour </w:t>
      </w:r>
      <w:r w:rsidR="00A140A2">
        <w:t>management but</w:t>
      </w:r>
      <w:r>
        <w:t xml:space="preserve"> may also be used for health reasons. The examples of health reasons provided included if someone requires medical isolation due to diagnosis of an infectious condition or if they have a mental health condition and pose a risk of harm to themselves. In the case of YHIDC, facility staff advised that the ‘</w:t>
      </w:r>
      <w:r w:rsidR="004F7682">
        <w:t>h</w:t>
      </w:r>
      <w:r>
        <w:t xml:space="preserve">ealth </w:t>
      </w:r>
      <w:r w:rsidR="004F7682">
        <w:t>c</w:t>
      </w:r>
      <w:r>
        <w:t>are’ compounds are generally used where single separation is required for health reasons.</w:t>
      </w:r>
    </w:p>
    <w:p w:rsidR="0093230F" w:rsidP="0093230F" w:rsidRDefault="0093230F" w14:paraId="1F2FC418" w14:textId="77777777">
      <w:r>
        <w:t>Facility staff also affirmed that approvals for placement in the high-care accommodation for periods of less than 24 hours are sought initially from the Superintendent and that longer periods require the approval of the ABF Commander. They also indicated that they seek to return people in high-care accommodation to regular accommodation as soon as possible. However, there is no overall limit on the amount of time that people can be held in isolation or separate detention.</w:t>
      </w:r>
    </w:p>
    <w:p w:rsidR="0093230F" w:rsidP="0093230F" w:rsidRDefault="0093230F" w14:paraId="068295ED" w14:textId="52CDE430">
      <w:r>
        <w:t xml:space="preserve">The Commission acknowledges that there may be some circumstances in which there is a need to use separate accommodation for people in immigration detention (such as where a person poses a serious risk of harm to others). However, the Commission is concerned that conditions in ‘high-care accommodation’ units are typically harsh and highly restrictive. </w:t>
      </w:r>
    </w:p>
    <w:p w:rsidR="00CD342D" w:rsidP="0093230F" w:rsidRDefault="00422712" w14:paraId="3FB7D89C" w14:textId="13792F11">
      <w:r w:rsidR="46D57B57">
        <w:drawing>
          <wp:inline wp14:editId="2A5C43A2" wp14:anchorId="2B0F5EF1">
            <wp:extent cx="5759449" cy="3455670"/>
            <wp:effectExtent l="0" t="0" r="0" b="0"/>
            <wp:docPr id="99" name="Picture 99" descr="A metal toilet unit with a sink attached on the top." title=""/>
            <wp:cNvGraphicFramePr>
              <a:graphicFrameLocks noChangeAspect="1"/>
            </wp:cNvGraphicFramePr>
            <a:graphic>
              <a:graphicData uri="http://schemas.openxmlformats.org/drawingml/2006/picture">
                <pic:pic>
                  <pic:nvPicPr>
                    <pic:cNvPr id="0" name="Picture 99"/>
                    <pic:cNvPicPr/>
                  </pic:nvPicPr>
                  <pic:blipFill>
                    <a:blip r:embed="R70f08884be464e6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E62E9D" w:rsidR="00515546" w:rsidP="0093230F" w:rsidRDefault="00515546" w14:paraId="2FF07006" w14:textId="369D4612">
      <w:pPr>
        <w:rPr>
          <w:b/>
          <w:i/>
        </w:rPr>
      </w:pPr>
      <w:r w:rsidRPr="00E62E9D">
        <w:rPr>
          <w:b/>
          <w:i/>
        </w:rPr>
        <w:t>Combined toilet and sink unit</w:t>
      </w:r>
      <w:r w:rsidRPr="00E62E9D" w:rsidR="000969E1">
        <w:rPr>
          <w:b/>
          <w:i/>
        </w:rPr>
        <w:t xml:space="preserve"> in</w:t>
      </w:r>
      <w:r w:rsidRPr="00E62E9D">
        <w:rPr>
          <w:b/>
          <w:i/>
        </w:rPr>
        <w:t xml:space="preserve"> </w:t>
      </w:r>
      <w:r w:rsidRPr="00E62E9D" w:rsidR="000969E1">
        <w:rPr>
          <w:b/>
          <w:i/>
        </w:rPr>
        <w:t>high-care accommodation, Shaw compound, MITA</w:t>
      </w:r>
    </w:p>
    <w:p w:rsidR="0093230F" w:rsidP="0093230F" w:rsidRDefault="0093230F" w14:paraId="5ABE6A55" w14:textId="220B8B6C">
      <w:r>
        <w:t xml:space="preserve">In the Commission’s view, these prison-like conditions would not be necessary, </w:t>
      </w:r>
      <w:r w:rsidR="007B1E3C">
        <w:t>reasonable,</w:t>
      </w:r>
      <w:r>
        <w:t xml:space="preserve"> or proportionate in any but the most exceptional cases. These conditions are particularly unsuitable for people with significant mental health issues or who are at risk of self-harm. </w:t>
      </w:r>
    </w:p>
    <w:p w:rsidR="0093230F" w:rsidP="0093230F" w:rsidRDefault="0093230F" w14:paraId="5602126C" w14:textId="149E6CDC">
      <w:r>
        <w:t>The Commission considers that conditions in the ‘</w:t>
      </w:r>
      <w:r w:rsidR="00543564">
        <w:t>h</w:t>
      </w:r>
      <w:r>
        <w:t xml:space="preserve">ealth </w:t>
      </w:r>
      <w:r w:rsidR="00543564">
        <w:t>c</w:t>
      </w:r>
      <w:r>
        <w:t>are’ compounds at YHIDC are more appropriate for short-term separate detention for health reasons, including where a person has significant mental health issues or is at risk of self-harm.</w:t>
      </w:r>
      <w:r>
        <w:rPr>
          <w:rStyle w:val="EndnoteReference"/>
        </w:rPr>
        <w:endnoteReference w:id="103"/>
      </w:r>
      <w:r>
        <w:t xml:space="preserve"> The proximity of these compounds to the YHIDC medical facility allows health staff to regularly check-in with those in the compound and provides a more therapeutic, health-focused response. The Commission acknowledges that most facilities, with the exception of YHIDC, have limited options for separating people in immigration detention other than through the use of high-care accommodation, due to lack of appropriate facilities.</w:t>
      </w:r>
    </w:p>
    <w:p w:rsidR="0093230F" w:rsidP="0093230F" w:rsidRDefault="0093230F" w14:paraId="2889A761" w14:textId="7D451970">
      <w:r>
        <w:t>Drawing on the model of the ‘</w:t>
      </w:r>
      <w:r w:rsidR="004919A0">
        <w:t>h</w:t>
      </w:r>
      <w:r>
        <w:t xml:space="preserve">ealth </w:t>
      </w:r>
      <w:r w:rsidR="004919A0">
        <w:t>c</w:t>
      </w:r>
      <w:r>
        <w:t>are’ compounds at YHIDC, the Commission considers that it would be beneficial to investigate alternative options for separating people in detention where the use of high-care accommodation is not warranted—for example where single separation is required for health reasons, including if they have a mental health condition and pose a risk of harm to themselves. This should include consideration of the additional facilities required to provide appropriate alternative options for separate detention in these circumstances.</w:t>
      </w:r>
    </w:p>
    <w:p w:rsidRPr="00DF3F9B" w:rsidR="0093230F" w:rsidP="00E31831" w:rsidRDefault="0093230F" w14:paraId="43E70E87"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7A6F72" w:rsidR="00E87304" w:rsidP="007A6F72" w:rsidRDefault="0093230F" w14:paraId="7574013D" w14:textId="763099CC">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Pr>
          <w:i/>
          <w:color w:val="FFFFFF" w:themeColor="background1"/>
        </w:rPr>
        <w:t xml:space="preserve">In consultation with facility staff, the Department of Home Affairs should investigate alternative options for separating people in detention in circumstances where separation is </w:t>
      </w:r>
      <w:r w:rsidR="004919A0">
        <w:rPr>
          <w:i/>
          <w:color w:val="FFFFFF" w:themeColor="background1"/>
        </w:rPr>
        <w:t>necessary,</w:t>
      </w:r>
      <w:r>
        <w:rPr>
          <w:i/>
          <w:color w:val="FFFFFF" w:themeColor="background1"/>
        </w:rPr>
        <w:t xml:space="preserve"> but the </w:t>
      </w:r>
      <w:r w:rsidR="00270101">
        <w:rPr>
          <w:i/>
          <w:color w:val="FFFFFF" w:themeColor="background1"/>
        </w:rPr>
        <w:t xml:space="preserve">restrictions </w:t>
      </w:r>
      <w:r w:rsidR="0026412D">
        <w:rPr>
          <w:i/>
          <w:color w:val="FFFFFF" w:themeColor="background1"/>
        </w:rPr>
        <w:t xml:space="preserve">associated with </w:t>
      </w:r>
      <w:r>
        <w:rPr>
          <w:i/>
          <w:color w:val="FFFFFF" w:themeColor="background1"/>
        </w:rPr>
        <w:t xml:space="preserve">‘high-care </w:t>
      </w:r>
      <w:r w:rsidR="009B5E33">
        <w:rPr>
          <w:i/>
          <w:color w:val="FFFFFF" w:themeColor="background1"/>
        </w:rPr>
        <w:t>accommodation</w:t>
      </w:r>
      <w:r>
        <w:rPr>
          <w:i/>
          <w:color w:val="FFFFFF" w:themeColor="background1"/>
        </w:rPr>
        <w:t xml:space="preserve">’ would be unreasonable or disproportionate. </w:t>
      </w:r>
      <w:bookmarkStart w:name="_Toc33519238" w:id="143"/>
      <w:bookmarkEnd w:id="111"/>
    </w:p>
    <w:p w:rsidR="00023808" w:rsidP="00023808" w:rsidRDefault="00023808" w14:paraId="33584330" w14:textId="0B68DFB4">
      <w:pPr>
        <w:pStyle w:val="Heading2"/>
      </w:pPr>
      <w:bookmarkStart w:name="_Toc57818936" w:id="144"/>
      <w:r>
        <w:t>Communication</w:t>
      </w:r>
      <w:bookmarkEnd w:id="143"/>
      <w:bookmarkEnd w:id="144"/>
      <w:r>
        <w:t xml:space="preserve"> </w:t>
      </w:r>
    </w:p>
    <w:p w:rsidRPr="00E62E9D" w:rsidR="00023808" w:rsidP="00023808" w:rsidRDefault="00023808" w14:paraId="5C1666C6" w14:textId="6F5F40FB">
      <w:pPr>
        <w:pStyle w:val="Heading3"/>
      </w:pPr>
      <w:bookmarkStart w:name="_Toc33519239" w:id="145"/>
      <w:bookmarkStart w:name="_Toc57818937" w:id="146"/>
      <w:r w:rsidRPr="00E62E9D">
        <w:t>Mobile phones</w:t>
      </w:r>
      <w:bookmarkEnd w:id="145"/>
      <w:bookmarkEnd w:id="146"/>
    </w:p>
    <w:p w:rsidR="002A52F1" w:rsidP="009B45BC" w:rsidRDefault="00A86063" w14:paraId="2EDCAC14" w14:textId="6DE19C9C">
      <w:r>
        <w:t xml:space="preserve">Nearly all </w:t>
      </w:r>
      <w:r w:rsidR="00A720F1">
        <w:t xml:space="preserve">people the Commission </w:t>
      </w:r>
      <w:r w:rsidR="00B60E69">
        <w:t xml:space="preserve">spoke to in 2019 reported </w:t>
      </w:r>
      <w:r w:rsidR="008859F9">
        <w:t>that</w:t>
      </w:r>
      <w:r w:rsidR="001B5294">
        <w:t xml:space="preserve"> they relied on</w:t>
      </w:r>
      <w:r w:rsidR="008859F9">
        <w:t xml:space="preserve"> </w:t>
      </w:r>
      <w:r w:rsidR="003A6324">
        <w:t xml:space="preserve">their mobile phone </w:t>
      </w:r>
      <w:r w:rsidR="00302199">
        <w:t xml:space="preserve">(mostly smartphones) </w:t>
      </w:r>
      <w:r w:rsidR="001B5294">
        <w:t xml:space="preserve">as </w:t>
      </w:r>
      <w:r w:rsidR="003A6324">
        <w:t>their primary method of communication</w:t>
      </w:r>
      <w:r w:rsidR="003F15C3">
        <w:t xml:space="preserve"> wi</w:t>
      </w:r>
      <w:r w:rsidR="00912614">
        <w:t>th</w:t>
      </w:r>
      <w:r w:rsidR="00D627C3">
        <w:t xml:space="preserve"> </w:t>
      </w:r>
      <w:r w:rsidR="00C55D67">
        <w:t>family</w:t>
      </w:r>
      <w:r w:rsidR="00B30DC7">
        <w:t xml:space="preserve">, </w:t>
      </w:r>
      <w:r w:rsidR="00FB53C0">
        <w:t>friends,</w:t>
      </w:r>
      <w:r w:rsidR="00B30DC7">
        <w:t xml:space="preserve"> legal </w:t>
      </w:r>
      <w:proofErr w:type="gramStart"/>
      <w:r w:rsidR="00B30DC7">
        <w:t>representatives</w:t>
      </w:r>
      <w:proofErr w:type="gramEnd"/>
      <w:r w:rsidR="00CD0BA5">
        <w:t xml:space="preserve"> and other professionals</w:t>
      </w:r>
      <w:r w:rsidR="00B30DC7">
        <w:t xml:space="preserve">. </w:t>
      </w:r>
      <w:r w:rsidR="002A52F1">
        <w:t xml:space="preserve"> </w:t>
      </w:r>
    </w:p>
    <w:p w:rsidR="002D083C" w:rsidP="009A5565" w:rsidRDefault="002D083C" w14:paraId="191323B1" w14:textId="44CCC61D">
      <w:pPr>
        <w:keepLines/>
      </w:pPr>
      <w:r w:rsidRPr="00731E5E">
        <w:t>Beginning in February 2017, the possession and use of mobile phones and SIM cards in immigration detention facilities was prohibited.</w:t>
      </w:r>
      <w:r w:rsidRPr="00731E5E">
        <w:rPr>
          <w:sz w:val="20"/>
          <w:vertAlign w:val="superscript"/>
        </w:rPr>
        <w:endnoteReference w:id="104"/>
      </w:r>
      <w:r w:rsidRPr="00731E5E">
        <w:t xml:space="preserve"> </w:t>
      </w:r>
      <w:r>
        <w:t>However, in June 2018 the Federal Court of Australia ruled that this</w:t>
      </w:r>
      <w:r w:rsidRPr="00731E5E">
        <w:t xml:space="preserve"> mobile phone policy was invalid on the basis that it was not authorised by any provision of the Migration Act</w:t>
      </w:r>
      <w:r>
        <w:t>.</w:t>
      </w:r>
      <w:r w:rsidRPr="00731E5E">
        <w:rPr>
          <w:sz w:val="20"/>
          <w:vertAlign w:val="superscript"/>
        </w:rPr>
        <w:endnoteReference w:id="105"/>
      </w:r>
      <w:r>
        <w:t xml:space="preserve"> </w:t>
      </w:r>
      <w:r w:rsidR="0080265A">
        <w:t>Since this decision, people in immigration detention have been permitted to possess and use SIM cards and mobile phones of any kind, including smartphones.</w:t>
      </w:r>
    </w:p>
    <w:p w:rsidR="004C4C6F" w:rsidP="00A80B4C" w:rsidRDefault="00A80B4C" w14:paraId="1CB31ADA" w14:textId="7EDECA94">
      <w:pPr>
        <w:keepLines/>
      </w:pPr>
      <w:r>
        <w:t>Most people</w:t>
      </w:r>
      <w:r w:rsidR="009A5565">
        <w:t xml:space="preserve"> </w:t>
      </w:r>
      <w:r>
        <w:t>provided strong</w:t>
      </w:r>
      <w:r w:rsidRPr="002A52F1">
        <w:t xml:space="preserve"> </w:t>
      </w:r>
      <w:r w:rsidRPr="00FC5DB0">
        <w:t xml:space="preserve">positive feedback on the benefits of mobile phone </w:t>
      </w:r>
      <w:r w:rsidR="00273123">
        <w:t>access</w:t>
      </w:r>
      <w:r w:rsidR="000E3F80">
        <w:t xml:space="preserve">. </w:t>
      </w:r>
      <w:r w:rsidR="000142DD">
        <w:t xml:space="preserve">This included: </w:t>
      </w:r>
      <w:r w:rsidR="008A650C">
        <w:t>regular</w:t>
      </w:r>
      <w:r w:rsidR="00432CCA">
        <w:t xml:space="preserve"> (</w:t>
      </w:r>
      <w:r w:rsidR="008A650C">
        <w:t>in m</w:t>
      </w:r>
      <w:r w:rsidR="008B2708">
        <w:t>ost</w:t>
      </w:r>
      <w:r w:rsidR="008A650C">
        <w:t xml:space="preserve"> cases daily</w:t>
      </w:r>
      <w:r w:rsidR="00DB064F">
        <w:t xml:space="preserve">) </w:t>
      </w:r>
      <w:r w:rsidR="008A650C">
        <w:t>contact with their families</w:t>
      </w:r>
      <w:r w:rsidR="0071204D">
        <w:t xml:space="preserve"> and friends</w:t>
      </w:r>
      <w:r w:rsidR="00093EDC">
        <w:t>;</w:t>
      </w:r>
      <w:r w:rsidR="001D4DF8">
        <w:t xml:space="preserve"> </w:t>
      </w:r>
      <w:r w:rsidR="00EA2C4E">
        <w:t xml:space="preserve">access to </w:t>
      </w:r>
      <w:r w:rsidR="00F64668">
        <w:t>video</w:t>
      </w:r>
      <w:r w:rsidR="00744841">
        <w:t>-</w:t>
      </w:r>
      <w:r w:rsidR="00F64668">
        <w:t>call</w:t>
      </w:r>
      <w:r w:rsidR="00542A47">
        <w:t>ing</w:t>
      </w:r>
      <w:r w:rsidR="00F64668">
        <w:t xml:space="preserve"> </w:t>
      </w:r>
      <w:r w:rsidR="008A3D06">
        <w:t xml:space="preserve">and instant messaging </w:t>
      </w:r>
      <w:r w:rsidR="00744841">
        <w:t>using applications such as WhatsApp</w:t>
      </w:r>
      <w:r w:rsidR="00093EDC">
        <w:t>;</w:t>
      </w:r>
      <w:r w:rsidR="00873119">
        <w:t xml:space="preserve"> </w:t>
      </w:r>
      <w:r w:rsidR="00911D7D">
        <w:t xml:space="preserve">access to the internet; </w:t>
      </w:r>
      <w:r w:rsidR="00873119">
        <w:t>and</w:t>
      </w:r>
      <w:r w:rsidR="00093EDC">
        <w:t xml:space="preserve"> </w:t>
      </w:r>
      <w:r w:rsidR="008F5FB9">
        <w:t>having contact with</w:t>
      </w:r>
      <w:r w:rsidR="00266F43">
        <w:t xml:space="preserve"> </w:t>
      </w:r>
      <w:r w:rsidR="00780BBA">
        <w:t xml:space="preserve">family and/or legal representatives </w:t>
      </w:r>
      <w:r w:rsidR="00C660E3">
        <w:t xml:space="preserve">at </w:t>
      </w:r>
      <w:r w:rsidR="00780BBA">
        <w:t>a suitable tim</w:t>
      </w:r>
      <w:r w:rsidR="009F6EAB">
        <w:t>e,</w:t>
      </w:r>
      <w:r w:rsidR="00C660E3">
        <w:t xml:space="preserve"> in privacy</w:t>
      </w:r>
      <w:r w:rsidR="009F6EAB">
        <w:t xml:space="preserve"> and for as long as needed</w:t>
      </w:r>
      <w:r w:rsidR="00873119">
        <w:t>.</w:t>
      </w:r>
      <w:r w:rsidR="007A43A2">
        <w:t xml:space="preserve"> </w:t>
      </w:r>
      <w:r w:rsidR="00955C05">
        <w:t xml:space="preserve">Mobile phone access was particularly important for </w:t>
      </w:r>
      <w:r w:rsidR="00973C13">
        <w:t>people whose families live</w:t>
      </w:r>
      <w:r w:rsidR="00E50513">
        <w:t>d</w:t>
      </w:r>
      <w:r w:rsidR="00973C13">
        <w:t xml:space="preserve"> interstate or overseas and were un</w:t>
      </w:r>
      <w:r w:rsidR="00A63D95">
        <w:t>able to visit regularly or at all.</w:t>
      </w:r>
      <w:r w:rsidR="007B5FD6">
        <w:t xml:space="preserve"> </w:t>
      </w:r>
    </w:p>
    <w:p w:rsidR="00C54B39" w:rsidP="00A80B4C" w:rsidRDefault="00CA18AC" w14:paraId="787BD357" w14:textId="0D0A6D19">
      <w:pPr>
        <w:keepLines/>
      </w:pPr>
      <w:r>
        <w:t>Several</w:t>
      </w:r>
      <w:r w:rsidR="00C54B39">
        <w:t xml:space="preserve"> people </w:t>
      </w:r>
      <w:r w:rsidR="00482425">
        <w:t>spoke</w:t>
      </w:r>
      <w:r w:rsidR="00873119">
        <w:t xml:space="preserve"> about the positive impacts of being able to </w:t>
      </w:r>
      <w:r w:rsidR="00B15E9A">
        <w:t xml:space="preserve">communicate regularly with family </w:t>
      </w:r>
      <w:r>
        <w:t>on their mental health</w:t>
      </w:r>
      <w:r w:rsidR="00531E9E">
        <w:t>. For example, one person</w:t>
      </w:r>
      <w:r w:rsidR="007F20C3">
        <w:t xml:space="preserve"> </w:t>
      </w:r>
      <w:r w:rsidR="00BE41CA">
        <w:t xml:space="preserve">explained </w:t>
      </w:r>
      <w:r w:rsidR="00531E9E">
        <w:t>that</w:t>
      </w:r>
      <w:r w:rsidR="00587932">
        <w:t xml:space="preserve"> </w:t>
      </w:r>
      <w:r w:rsidR="00531E9E">
        <w:t>he</w:t>
      </w:r>
      <w:r w:rsidR="00BE41CA">
        <w:t xml:space="preserve"> used his mobile to</w:t>
      </w:r>
      <w:r w:rsidR="00531E9E">
        <w:t xml:space="preserve"> </w:t>
      </w:r>
      <w:r w:rsidR="003835BB">
        <w:t xml:space="preserve">video-call </w:t>
      </w:r>
      <w:r w:rsidR="00BE41CA">
        <w:t xml:space="preserve">his </w:t>
      </w:r>
      <w:r w:rsidR="006E0FA4">
        <w:t xml:space="preserve">family </w:t>
      </w:r>
      <w:r w:rsidR="00BE41CA">
        <w:t>every day and said that ‘speaking to them on the mobile really helps when you are going through anxiety and depression, it gives you hope</w:t>
      </w:r>
      <w:r w:rsidR="6774D8FB">
        <w:t>’</w:t>
      </w:r>
      <w:r w:rsidR="00BE41CA">
        <w:t>.</w:t>
      </w:r>
    </w:p>
    <w:p w:rsidR="00BC3699" w:rsidP="00A80B4C" w:rsidRDefault="00BC3699" w14:paraId="5D4A4562" w14:textId="1C8CF201">
      <w:pPr>
        <w:keepLines/>
      </w:pPr>
      <w:r w:rsidR="6B935177">
        <w:drawing>
          <wp:inline wp14:editId="612916DC" wp14:anchorId="662CE2EF">
            <wp:extent cx="5759449" cy="3455670"/>
            <wp:effectExtent l="0" t="0" r="0" b="0"/>
            <wp:docPr id="100" name="Picture 100" descr="A row of five open phone booths under an outdoor shelter. They are situated close together with limited privacy." title=""/>
            <wp:cNvGraphicFramePr>
              <a:graphicFrameLocks noChangeAspect="1"/>
            </wp:cNvGraphicFramePr>
            <a:graphic>
              <a:graphicData uri="http://schemas.openxmlformats.org/drawingml/2006/picture">
                <pic:pic>
                  <pic:nvPicPr>
                    <pic:cNvPr id="0" name="Picture 100"/>
                    <pic:cNvPicPr/>
                  </pic:nvPicPr>
                  <pic:blipFill>
                    <a:blip r:embed="R3d4aeb6023b84a8c">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E62E9D" w:rsidR="00BC3699" w:rsidP="00BA2BAF" w:rsidRDefault="00BC3699" w14:paraId="720F15F3" w14:textId="57FF5368">
      <w:pPr>
        <w:keepLines/>
        <w:rPr>
          <w:b/>
          <w:i/>
        </w:rPr>
      </w:pPr>
      <w:r w:rsidRPr="00E62E9D">
        <w:rPr>
          <w:b/>
          <w:i/>
        </w:rPr>
        <w:t>Phones, Hawk compound, YHIDC</w:t>
      </w:r>
    </w:p>
    <w:p w:rsidR="00BA2BAF" w:rsidP="00BA2BAF" w:rsidRDefault="00943A9B" w14:paraId="568E5309" w14:textId="12C6DCBE">
      <w:pPr>
        <w:keepLines/>
      </w:pPr>
      <w:r>
        <w:t xml:space="preserve">Relatively few people raised concerns about </w:t>
      </w:r>
      <w:r w:rsidR="00EF3A73">
        <w:t>access to communication facilities in detention or their ability to maintain contact with famil</w:t>
      </w:r>
      <w:r w:rsidR="00211BE7">
        <w:t>y members and friends outside detentio</w:t>
      </w:r>
      <w:r w:rsidR="00FA4645">
        <w:t xml:space="preserve">n, which appears to be </w:t>
      </w:r>
      <w:r w:rsidR="00EA3637">
        <w:t xml:space="preserve">largely </w:t>
      </w:r>
      <w:r w:rsidR="00B21602">
        <w:t>attributable to mobile phone access.</w:t>
      </w:r>
      <w:r w:rsidRPr="00BA2BAF" w:rsidR="00BA2BAF">
        <w:t xml:space="preserve"> </w:t>
      </w:r>
    </w:p>
    <w:p w:rsidR="00EB0502" w:rsidP="00BA2BAF" w:rsidRDefault="00EB0502" w14:paraId="4C022F58" w14:textId="3FF21D0A">
      <w:pPr>
        <w:keepLines/>
      </w:pPr>
      <w:r w:rsidRPr="004C4C6F">
        <w:t xml:space="preserve">Some people specifically noted that they were now able to use their </w:t>
      </w:r>
      <w:r>
        <w:t xml:space="preserve">mobile phones </w:t>
      </w:r>
      <w:r w:rsidRPr="004C4C6F">
        <w:t xml:space="preserve">for </w:t>
      </w:r>
      <w:r>
        <w:t>communication</w:t>
      </w:r>
      <w:r w:rsidRPr="004C4C6F">
        <w:t xml:space="preserve"> that would previously have required the use of a landline phone or desktop computer</w:t>
      </w:r>
      <w:r>
        <w:t>, and that access to mobile phones improved their ability to do this. They refer</w:t>
      </w:r>
      <w:r w:rsidR="00DA2EFC">
        <w:t>red to</w:t>
      </w:r>
      <w:r>
        <w:t xml:space="preserve"> a range of issues in relation to the access and use of landline phones and desktop computers in detention including: limited and rostered access to these facilities (in particular computers); the absence of a video function on computers; lack of privacy; concerns that phone calls and correspondence were monitored; slow internet connection on desktop computers; and poor maintenance of communication facilities.</w:t>
      </w:r>
    </w:p>
    <w:p w:rsidR="00BC3699" w:rsidP="00BA2BAF" w:rsidRDefault="00D76D27" w14:paraId="332212E2" w14:textId="4FF2B83E">
      <w:pPr>
        <w:keepLines/>
      </w:pPr>
      <w:r w:rsidR="68D6B8C4">
        <w:drawing>
          <wp:inline wp14:editId="0F516A4F" wp14:anchorId="2D92F060">
            <wp:extent cx="5759449" cy="3455670"/>
            <wp:effectExtent l="0" t="0" r="0" b="0"/>
            <wp:docPr id="101" name="Picture 101" descr="A small room with four desktop computers on a desk that runs along the edges of the room. There are three stools next to the desk that are bolted to the ground." title=""/>
            <wp:cNvGraphicFramePr>
              <a:graphicFrameLocks noChangeAspect="1"/>
            </wp:cNvGraphicFramePr>
            <a:graphic>
              <a:graphicData uri="http://schemas.openxmlformats.org/drawingml/2006/picture">
                <pic:pic>
                  <pic:nvPicPr>
                    <pic:cNvPr id="0" name="Picture 101"/>
                    <pic:cNvPicPr/>
                  </pic:nvPicPr>
                  <pic:blipFill>
                    <a:blip r:embed="Rfb55956d58354c8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E35A46" w:rsidR="002077C7" w:rsidP="006415A3" w:rsidRDefault="002077C7" w14:paraId="16864B06" w14:textId="781104FB">
      <w:pPr>
        <w:keepLines/>
        <w:rPr>
          <w:b/>
          <w:i/>
        </w:rPr>
      </w:pPr>
      <w:r w:rsidRPr="00E35A46">
        <w:rPr>
          <w:b/>
          <w:i/>
        </w:rPr>
        <w:t>Computer room, Cassowary compound, YHIDC</w:t>
      </w:r>
    </w:p>
    <w:p w:rsidR="00BA7D83" w:rsidP="006415A3" w:rsidRDefault="006415A3" w14:paraId="6210B365" w14:textId="4650E864">
      <w:pPr>
        <w:keepLines/>
      </w:pPr>
      <w:r w:rsidRPr="006415A3">
        <w:t xml:space="preserve">Facility staff </w:t>
      </w:r>
      <w:r w:rsidR="00C353CC">
        <w:t xml:space="preserve">at </w:t>
      </w:r>
      <w:r w:rsidR="0006710C">
        <w:t>some facilities (YHIDC,</w:t>
      </w:r>
      <w:r w:rsidR="00E56FF8">
        <w:t xml:space="preserve"> MITA and PIDC) reported </w:t>
      </w:r>
      <w:r w:rsidR="00823F15">
        <w:t xml:space="preserve">that </w:t>
      </w:r>
      <w:r w:rsidR="00353F2D">
        <w:t xml:space="preserve">unrestricted access to mobile phones </w:t>
      </w:r>
      <w:r w:rsidR="00DC747B">
        <w:t xml:space="preserve">created significant challenges </w:t>
      </w:r>
      <w:r w:rsidR="00C25E50">
        <w:t xml:space="preserve">to ensure the </w:t>
      </w:r>
      <w:r w:rsidR="009945E8">
        <w:t xml:space="preserve">privacy and safety of </w:t>
      </w:r>
      <w:r w:rsidR="006979FD">
        <w:t>staff</w:t>
      </w:r>
      <w:r w:rsidR="009945E8">
        <w:t xml:space="preserve">. </w:t>
      </w:r>
      <w:r w:rsidR="007D0E08">
        <w:t xml:space="preserve">They reported that some people in detention used their mobile phones to take photos </w:t>
      </w:r>
      <w:r w:rsidR="003D77E2">
        <w:t>or video recordings of staff</w:t>
      </w:r>
      <w:r w:rsidR="004E5EFD">
        <w:t xml:space="preserve">, which </w:t>
      </w:r>
      <w:r w:rsidR="00D35849">
        <w:t xml:space="preserve">could then be distributed publicly without permission. </w:t>
      </w:r>
      <w:r w:rsidR="009C1A00">
        <w:t xml:space="preserve">Staff </w:t>
      </w:r>
      <w:r w:rsidRPr="006415A3">
        <w:t xml:space="preserve">provided examples where </w:t>
      </w:r>
      <w:r w:rsidR="00F22F90">
        <w:t xml:space="preserve">such </w:t>
      </w:r>
      <w:r w:rsidRPr="006415A3">
        <w:t xml:space="preserve">photos or recordings of staff </w:t>
      </w:r>
      <w:r w:rsidR="00A103DB">
        <w:t xml:space="preserve">were posted </w:t>
      </w:r>
      <w:r w:rsidR="00A955B2">
        <w:t xml:space="preserve">on social media. </w:t>
      </w:r>
      <w:r w:rsidR="006E25C0">
        <w:t xml:space="preserve">They also highlighted a small number of cases </w:t>
      </w:r>
      <w:r w:rsidR="00CB14CB">
        <w:t xml:space="preserve">in which this had resulted in </w:t>
      </w:r>
      <w:r w:rsidR="00C6307C">
        <w:t xml:space="preserve">applications for intervention orders through the court system. </w:t>
      </w:r>
    </w:p>
    <w:p w:rsidR="001631BD" w:rsidP="006415A3" w:rsidRDefault="001631BD" w14:paraId="54A1A6E9" w14:textId="4AA61EAD">
      <w:pPr>
        <w:keepLines/>
      </w:pPr>
      <w:r>
        <w:t xml:space="preserve">Some facility staff acknowledged that access to mobile phones had significant benefits, such as allowing more regular contact with family members, which had a positive impact on mental health. </w:t>
      </w:r>
    </w:p>
    <w:p w:rsidR="009F3944" w:rsidP="006415A3" w:rsidRDefault="00932358" w14:paraId="32FA5D31" w14:textId="64082029">
      <w:pPr>
        <w:keepLines/>
      </w:pPr>
      <w:r>
        <w:t xml:space="preserve">The Commission </w:t>
      </w:r>
      <w:r w:rsidR="00E416E7">
        <w:t>recognises the challenges</w:t>
      </w:r>
      <w:r w:rsidR="00CC078A">
        <w:t xml:space="preserve"> presented in </w:t>
      </w:r>
      <w:r w:rsidR="00DF6277">
        <w:t>cases where mobile phones are used in the man</w:t>
      </w:r>
      <w:r w:rsidR="00D702DE">
        <w:t xml:space="preserve">ner that </w:t>
      </w:r>
      <w:r w:rsidR="1E036529">
        <w:t>affects</w:t>
      </w:r>
      <w:r w:rsidR="00CD2B68">
        <w:t xml:space="preserve"> the privacy and safety of staff.</w:t>
      </w:r>
      <w:r w:rsidR="008F61E3">
        <w:t xml:space="preserve"> </w:t>
      </w:r>
      <w:r w:rsidR="00005610">
        <w:t xml:space="preserve">However, information </w:t>
      </w:r>
      <w:r w:rsidR="008F61E3">
        <w:t xml:space="preserve">gathered by </w:t>
      </w:r>
      <w:r w:rsidR="00005610">
        <w:t xml:space="preserve">the Commission suggests that only a small </w:t>
      </w:r>
      <w:r w:rsidR="00331E5D">
        <w:t xml:space="preserve">proportion </w:t>
      </w:r>
      <w:r w:rsidR="00005610">
        <w:t>of people in immigration detention</w:t>
      </w:r>
      <w:r w:rsidR="00331E5D">
        <w:t xml:space="preserve"> are using their mobile phones inappropriately</w:t>
      </w:r>
      <w:r w:rsidR="008F61E3">
        <w:t>, and</w:t>
      </w:r>
      <w:r w:rsidRPr="00026480" w:rsidR="00026480">
        <w:t xml:space="preserve"> </w:t>
      </w:r>
      <w:r w:rsidRPr="009F3944" w:rsidR="00026480">
        <w:t>incidents of a serious nature involving mobile phone use are exceptional rather than commonplace.</w:t>
      </w:r>
    </w:p>
    <w:p w:rsidR="00C0105B" w:rsidP="006415A3" w:rsidRDefault="00CE38FA" w14:paraId="64C90758" w14:textId="0DC03CCF">
      <w:pPr>
        <w:keepLines/>
      </w:pPr>
      <w:r w:rsidR="4D450356">
        <w:drawing>
          <wp:inline wp14:editId="49D12266" wp14:anchorId="22E98F9E">
            <wp:extent cx="5759449" cy="5759449"/>
            <wp:effectExtent l="0" t="0" r="0" b="0"/>
            <wp:docPr id="103" name="Picture 103" descr="Three phones attached to the wall. There are no barriers between each phone. " title=""/>
            <wp:cNvGraphicFramePr>
              <a:graphicFrameLocks noChangeAspect="1"/>
            </wp:cNvGraphicFramePr>
            <a:graphic>
              <a:graphicData uri="http://schemas.openxmlformats.org/drawingml/2006/picture">
                <pic:pic>
                  <pic:nvPicPr>
                    <pic:cNvPr id="0" name="Picture 103"/>
                    <pic:cNvPicPr/>
                  </pic:nvPicPr>
                  <pic:blipFill>
                    <a:blip r:embed="Rac47fe3cbdbf46fd">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E35A46" w:rsidR="00B12A02" w:rsidP="006415A3" w:rsidRDefault="00B12A02" w14:paraId="064FF8D8" w14:textId="4A1F6556">
      <w:pPr>
        <w:keepLines/>
        <w:rPr>
          <w:b/>
          <w:i/>
        </w:rPr>
      </w:pPr>
      <w:r w:rsidRPr="00E35A46">
        <w:rPr>
          <w:b/>
          <w:i/>
        </w:rPr>
        <w:t xml:space="preserve">Phones, </w:t>
      </w:r>
      <w:r w:rsidRPr="00E35A46" w:rsidR="008A2205">
        <w:rPr>
          <w:b/>
          <w:i/>
        </w:rPr>
        <w:t>Dargo compound</w:t>
      </w:r>
      <w:r w:rsidRPr="00E35A46">
        <w:rPr>
          <w:b/>
          <w:i/>
        </w:rPr>
        <w:t xml:space="preserve">, </w:t>
      </w:r>
      <w:r w:rsidRPr="00E35A46" w:rsidR="008A2205">
        <w:rPr>
          <w:b/>
          <w:i/>
        </w:rPr>
        <w:t>MITA</w:t>
      </w:r>
    </w:p>
    <w:p w:rsidR="000B4722" w:rsidP="006415A3" w:rsidRDefault="00D5579D" w14:paraId="300124E3" w14:textId="22E5FD71">
      <w:pPr>
        <w:keepLines/>
      </w:pPr>
      <w:r>
        <w:t>T</w:t>
      </w:r>
      <w:r w:rsidR="000B4722">
        <w:t>he Commission strongly oppose</w:t>
      </w:r>
      <w:r w:rsidR="00FA7689">
        <w:t>s</w:t>
      </w:r>
      <w:r w:rsidR="000B4722">
        <w:t xml:space="preserve"> any blanket prohibition on mobile phones in immigration</w:t>
      </w:r>
      <w:r w:rsidR="00C6417C">
        <w:t xml:space="preserve"> detention</w:t>
      </w:r>
      <w:r w:rsidR="6FAC3D1E">
        <w:t>,</w:t>
      </w:r>
      <w:r w:rsidR="000B4722">
        <w:t xml:space="preserve"> or at a particular immigration detention facility</w:t>
      </w:r>
      <w:r w:rsidR="30FCB84E">
        <w:t>,</w:t>
      </w:r>
      <w:r w:rsidR="000B4722">
        <w:t xml:space="preserve"> as it would not be a necessary, reasonable or proportionate response to the risks</w:t>
      </w:r>
      <w:r w:rsidR="004B2EC7">
        <w:t xml:space="preserve"> arising from their use.</w:t>
      </w:r>
      <w:r w:rsidR="00EE4D1A">
        <w:rPr>
          <w:rStyle w:val="EndnoteReference"/>
        </w:rPr>
        <w:endnoteReference w:id="106"/>
      </w:r>
      <w:r w:rsidR="006421AB">
        <w:t xml:space="preserve"> </w:t>
      </w:r>
      <w:r w:rsidR="009B1A90">
        <w:t xml:space="preserve">Any </w:t>
      </w:r>
      <w:r w:rsidR="00D745DC">
        <w:t xml:space="preserve">limits on access to mobile phones should be imposed </w:t>
      </w:r>
      <w:r w:rsidR="009B1A90">
        <w:t>on an individual basis, and only if the individual is found to have used their mobile phone to conduct unlawful activity, or carry out other forms of serious misconduct.</w:t>
      </w:r>
      <w:r w:rsidR="009B1A90">
        <w:rPr>
          <w:rStyle w:val="EndnoteReference"/>
        </w:rPr>
        <w:endnoteReference w:id="107"/>
      </w:r>
    </w:p>
    <w:p w:rsidR="002E4084" w:rsidP="002E4084" w:rsidRDefault="001E1F4A" w14:paraId="1C8EA31C" w14:textId="173C982E">
      <w:pPr>
        <w:keepLines/>
      </w:pPr>
      <w:r>
        <w:t>T</w:t>
      </w:r>
      <w:r w:rsidR="00AF796D">
        <w:t>he Commission consider</w:t>
      </w:r>
      <w:r w:rsidR="00F540BF">
        <w:t xml:space="preserve">s </w:t>
      </w:r>
      <w:r w:rsidR="001B2ACE">
        <w:t>that mobile phones</w:t>
      </w:r>
      <w:r w:rsidR="00F540BF">
        <w:t>, including smartphones,</w:t>
      </w:r>
      <w:r w:rsidR="00172062">
        <w:t xml:space="preserve"> are</w:t>
      </w:r>
      <w:r w:rsidR="001B2ACE">
        <w:t xml:space="preserve"> a vital resource for people in immigration detention</w:t>
      </w:r>
      <w:r w:rsidR="00A1392C">
        <w:t xml:space="preserve"> to maintain regular contact with </w:t>
      </w:r>
      <w:r w:rsidR="003E300A">
        <w:t xml:space="preserve">family, friends and legal representatives and offer significant benefits for the wellbeing of people in detention. </w:t>
      </w:r>
      <w:r w:rsidR="002E4084">
        <w:t>They are also essential to bridge significant gaps that can occur between in-person visits (where applicable), as outlined further in section 3.</w:t>
      </w:r>
      <w:r w:rsidR="00F64A1C">
        <w:t>9</w:t>
      </w:r>
      <w:r w:rsidR="002E4084">
        <w:t xml:space="preserve"> (b). </w:t>
      </w:r>
    </w:p>
    <w:p w:rsidR="000D1F11" w:rsidP="0020300E" w:rsidRDefault="00805B3E" w14:paraId="16E2E92F" w14:textId="1503DC8A">
      <w:pPr>
        <w:keepLines/>
      </w:pPr>
      <w:r>
        <w:t>In the Commission’s view</w:t>
      </w:r>
      <w:r w:rsidR="000866B3">
        <w:t xml:space="preserve">, the </w:t>
      </w:r>
      <w:r w:rsidR="00B44D80">
        <w:t xml:space="preserve">communication </w:t>
      </w:r>
      <w:r w:rsidR="003B4608">
        <w:t>enabled by mobile phone</w:t>
      </w:r>
      <w:r w:rsidR="001D0568">
        <w:t>s</w:t>
      </w:r>
      <w:r w:rsidR="00B6159F">
        <w:t xml:space="preserve"> (in particular smartphones)</w:t>
      </w:r>
      <w:r w:rsidR="003B4608">
        <w:t xml:space="preserve"> cannot be </w:t>
      </w:r>
      <w:r w:rsidR="00CB7F15">
        <w:t>replicated</w:t>
      </w:r>
      <w:r w:rsidR="00B7720E">
        <w:t xml:space="preserve"> by </w:t>
      </w:r>
      <w:r w:rsidR="00337681">
        <w:t xml:space="preserve">other </w:t>
      </w:r>
      <w:r w:rsidR="00B7720E">
        <w:t>facilities such</w:t>
      </w:r>
      <w:r w:rsidR="00337681">
        <w:t xml:space="preserve"> as landline phones and desktop computers</w:t>
      </w:r>
      <w:r w:rsidR="00305941">
        <w:t xml:space="preserve"> in the detention environment</w:t>
      </w:r>
      <w:r w:rsidR="00337681">
        <w:t xml:space="preserve">. </w:t>
      </w:r>
      <w:r w:rsidR="00B275E2">
        <w:t>They allow</w:t>
      </w:r>
      <w:r w:rsidR="005B439A">
        <w:t xml:space="preserve"> </w:t>
      </w:r>
      <w:r w:rsidR="00B275E2">
        <w:t xml:space="preserve">communications </w:t>
      </w:r>
      <w:r w:rsidR="002108DB">
        <w:t>that can occur at convenience, in privacy and for as long as needed</w:t>
      </w:r>
      <w:r w:rsidR="001E1F4A">
        <w:t xml:space="preserve"> and t</w:t>
      </w:r>
      <w:r w:rsidR="00F63CC3">
        <w:t xml:space="preserve">hey </w:t>
      </w:r>
      <w:r w:rsidR="00305941">
        <w:t xml:space="preserve">also </w:t>
      </w:r>
      <w:r w:rsidR="00F63CC3">
        <w:t>offer important functions such as video-calls</w:t>
      </w:r>
      <w:r w:rsidR="00125F93">
        <w:t xml:space="preserve">. </w:t>
      </w:r>
      <w:r w:rsidR="00411FD6">
        <w:t>Overall, mobile phones significantly improve access to communication with people outside detention, and the quality of those communications.</w:t>
      </w:r>
      <w:r w:rsidRPr="00CB7D02" w:rsidR="00411FD6">
        <w:t xml:space="preserve"> </w:t>
      </w:r>
    </w:p>
    <w:p w:rsidRPr="00620E4D" w:rsidR="00023808" w:rsidP="00023808" w:rsidRDefault="00023808" w14:paraId="62719EB5" w14:textId="1AD89994">
      <w:pPr>
        <w:pStyle w:val="Heading3"/>
      </w:pPr>
      <w:bookmarkStart w:name="_Toc33519240" w:id="147"/>
      <w:bookmarkStart w:name="_Toc57818938" w:id="148"/>
      <w:r w:rsidRPr="00620E4D">
        <w:t>Visits</w:t>
      </w:r>
      <w:bookmarkEnd w:id="147"/>
      <w:bookmarkEnd w:id="148"/>
    </w:p>
    <w:p w:rsidR="006D003B" w:rsidP="00904A85" w:rsidRDefault="007522BE" w14:paraId="54EB2A24" w14:textId="66DAEC4D">
      <w:r>
        <w:t>The size and capacity of facilities for visits at each immigration detention facility varied significantly</w:t>
      </w:r>
      <w:r w:rsidR="0075150B">
        <w:t>:</w:t>
      </w:r>
    </w:p>
    <w:p w:rsidR="0000015A" w:rsidP="00E31831" w:rsidRDefault="00535795" w14:paraId="160BC541" w14:textId="26C6BB0F">
      <w:pPr>
        <w:pStyle w:val="ListParagraph"/>
        <w:numPr>
          <w:ilvl w:val="0"/>
          <w:numId w:val="30"/>
        </w:numPr>
      </w:pPr>
      <w:r>
        <w:t xml:space="preserve">PIDC has a very small </w:t>
      </w:r>
      <w:r w:rsidR="007518D8">
        <w:t>visit</w:t>
      </w:r>
      <w:r w:rsidR="42DEECC8">
        <w:t>ing</w:t>
      </w:r>
      <w:r w:rsidR="007518D8">
        <w:t xml:space="preserve"> room</w:t>
      </w:r>
      <w:r w:rsidR="0000015A">
        <w:t xml:space="preserve"> that can hold up to four to five people at a </w:t>
      </w:r>
      <w:r w:rsidR="00B85FAF">
        <w:t>time and</w:t>
      </w:r>
      <w:r w:rsidR="0000015A">
        <w:t xml:space="preserve"> is generally used for one visit at a time.</w:t>
      </w:r>
    </w:p>
    <w:p w:rsidR="006B60B8" w:rsidP="00E31831" w:rsidRDefault="00D42697" w14:paraId="3914E8F4" w14:textId="1F529924">
      <w:pPr>
        <w:pStyle w:val="ListParagraph"/>
        <w:numPr>
          <w:ilvl w:val="0"/>
          <w:numId w:val="30"/>
        </w:numPr>
      </w:pPr>
      <w:r>
        <w:t>The common area at AITA is also used for visits</w:t>
      </w:r>
      <w:r w:rsidR="00AF2097">
        <w:t xml:space="preserve"> (as well as dining)</w:t>
      </w:r>
      <w:r w:rsidR="00E33040">
        <w:t xml:space="preserve"> and </w:t>
      </w:r>
      <w:r w:rsidR="00CA74CF">
        <w:t xml:space="preserve">generally </w:t>
      </w:r>
      <w:r w:rsidR="009633FD">
        <w:t>they have about five groups</w:t>
      </w:r>
      <w:r w:rsidR="00181D51">
        <w:t xml:space="preserve"> in each</w:t>
      </w:r>
      <w:r w:rsidR="009633FD">
        <w:t xml:space="preserve"> session.</w:t>
      </w:r>
    </w:p>
    <w:p w:rsidR="009633FD" w:rsidP="00E31831" w:rsidRDefault="00EA1979" w14:paraId="29E76E79" w14:textId="61FFD26F">
      <w:pPr>
        <w:pStyle w:val="ListParagraph"/>
        <w:numPr>
          <w:ilvl w:val="0"/>
          <w:numId w:val="30"/>
        </w:numPr>
      </w:pPr>
      <w:r>
        <w:t xml:space="preserve">VIDC contains </w:t>
      </w:r>
      <w:r w:rsidR="00B23710">
        <w:t>visit</w:t>
      </w:r>
      <w:r w:rsidR="64948F6B">
        <w:t>ing</w:t>
      </w:r>
      <w:r w:rsidR="00B23710">
        <w:t xml:space="preserve"> areas that cater to</w:t>
      </w:r>
      <w:r w:rsidR="009517F5">
        <w:t xml:space="preserve"> different </w:t>
      </w:r>
      <w:r w:rsidR="00222FF0">
        <w:t xml:space="preserve">compounds in </w:t>
      </w:r>
      <w:r w:rsidR="009517F5">
        <w:t>the facility.</w:t>
      </w:r>
      <w:r w:rsidR="00C9323B">
        <w:rPr>
          <w:rStyle w:val="EndnoteReference"/>
        </w:rPr>
        <w:endnoteReference w:id="108"/>
      </w:r>
      <w:r w:rsidR="009517F5">
        <w:t xml:space="preserve"> </w:t>
      </w:r>
      <w:r w:rsidR="0020726F">
        <w:t xml:space="preserve">The large and well-furnished </w:t>
      </w:r>
      <w:r w:rsidR="00EB69A5">
        <w:t xml:space="preserve">Logan </w:t>
      </w:r>
      <w:r w:rsidR="00B233E5">
        <w:t>visit</w:t>
      </w:r>
      <w:r w:rsidR="56255A31">
        <w:t>ing</w:t>
      </w:r>
      <w:r w:rsidR="00B233E5">
        <w:t xml:space="preserve"> area</w:t>
      </w:r>
      <w:r w:rsidR="00560FF8">
        <w:t xml:space="preserve"> is</w:t>
      </w:r>
      <w:r w:rsidR="00316941">
        <w:t xml:space="preserve"> </w:t>
      </w:r>
      <w:r w:rsidR="00560FF8">
        <w:t>used for people in the low</w:t>
      </w:r>
      <w:r w:rsidR="5D2D5966">
        <w:t>-</w:t>
      </w:r>
      <w:r w:rsidR="00560FF8">
        <w:t xml:space="preserve">risk compounds (La Trobe, </w:t>
      </w:r>
      <w:proofErr w:type="gramStart"/>
      <w:r w:rsidR="00560FF8">
        <w:t>Lima</w:t>
      </w:r>
      <w:proofErr w:type="gramEnd"/>
      <w:r w:rsidR="00971B2D">
        <w:t xml:space="preserve"> and</w:t>
      </w:r>
      <w:r w:rsidR="00560FF8">
        <w:t xml:space="preserve"> Lachlan)</w:t>
      </w:r>
      <w:r w:rsidR="009E043D">
        <w:t>. It contains an outdoor area with a children’s playground.</w:t>
      </w:r>
      <w:r w:rsidR="009425B2">
        <w:t xml:space="preserve"> T</w:t>
      </w:r>
      <w:r w:rsidR="00C06A3C">
        <w:t>here is a separate visit</w:t>
      </w:r>
      <w:r w:rsidR="2E1D2C40">
        <w:t>ing</w:t>
      </w:r>
      <w:r w:rsidR="00C06A3C">
        <w:t xml:space="preserve"> area for those </w:t>
      </w:r>
      <w:r w:rsidR="00C62C97">
        <w:t xml:space="preserve">in the </w:t>
      </w:r>
      <w:r w:rsidR="00105D8B">
        <w:t xml:space="preserve">higher </w:t>
      </w:r>
      <w:r w:rsidR="00C62C97">
        <w:t>risk compounds</w:t>
      </w:r>
      <w:r w:rsidR="00CB3ADF">
        <w:t xml:space="preserve"> (Hotham, </w:t>
      </w:r>
      <w:proofErr w:type="gramStart"/>
      <w:r w:rsidR="00CB3ADF">
        <w:t>Mitchell</w:t>
      </w:r>
      <w:proofErr w:type="gramEnd"/>
      <w:r w:rsidR="00A11C3F">
        <w:t xml:space="preserve"> and</w:t>
      </w:r>
      <w:r w:rsidR="00CB3ADF">
        <w:t xml:space="preserve"> McKenzie).</w:t>
      </w:r>
    </w:p>
    <w:p w:rsidR="00D7345E" w:rsidP="00E31831" w:rsidRDefault="00D1426D" w14:paraId="41D642C3" w14:textId="2E38CA23">
      <w:pPr>
        <w:pStyle w:val="ListParagraph"/>
        <w:numPr>
          <w:ilvl w:val="0"/>
          <w:numId w:val="30"/>
        </w:numPr>
      </w:pPr>
      <w:r>
        <w:t>MITA</w:t>
      </w:r>
      <w:r w:rsidR="00910C2E">
        <w:t xml:space="preserve"> </w:t>
      </w:r>
      <w:r w:rsidR="00694DB0">
        <w:t xml:space="preserve">also </w:t>
      </w:r>
      <w:r w:rsidR="00910C2E">
        <w:t xml:space="preserve">contains </w:t>
      </w:r>
      <w:r w:rsidR="00694DB0">
        <w:t>two visit</w:t>
      </w:r>
      <w:r w:rsidR="295A3341">
        <w:t>ing</w:t>
      </w:r>
      <w:r w:rsidR="00694DB0">
        <w:t xml:space="preserve"> areas</w:t>
      </w:r>
      <w:r w:rsidR="00C73DED">
        <w:t xml:space="preserve">: </w:t>
      </w:r>
      <w:r w:rsidR="00910C2E">
        <w:t>a large</w:t>
      </w:r>
      <w:r w:rsidR="002907F8">
        <w:t xml:space="preserve">, </w:t>
      </w:r>
      <w:proofErr w:type="gramStart"/>
      <w:r w:rsidR="00D414D1">
        <w:t>spacious</w:t>
      </w:r>
      <w:proofErr w:type="gramEnd"/>
      <w:r w:rsidR="0030405A">
        <w:t xml:space="preserve"> </w:t>
      </w:r>
      <w:r w:rsidR="002907F8">
        <w:t xml:space="preserve">and well-furnished </w:t>
      </w:r>
      <w:r w:rsidR="0030405A">
        <w:t>visit</w:t>
      </w:r>
      <w:r w:rsidR="5E27FCCB">
        <w:t>ing</w:t>
      </w:r>
      <w:r w:rsidR="0030405A">
        <w:t xml:space="preserve"> </w:t>
      </w:r>
      <w:r w:rsidR="002907F8">
        <w:t>area</w:t>
      </w:r>
      <w:r w:rsidR="00D04ADC">
        <w:t xml:space="preserve"> that caters to MITA South and BRP</w:t>
      </w:r>
      <w:r w:rsidR="009061EF">
        <w:t xml:space="preserve">; and a </w:t>
      </w:r>
      <w:r w:rsidR="00C31317">
        <w:t>separate visits area for MITA North.</w:t>
      </w:r>
      <w:r w:rsidR="006B006B">
        <w:t xml:space="preserve"> </w:t>
      </w:r>
    </w:p>
    <w:p w:rsidR="004A664E" w:rsidP="00E31831" w:rsidRDefault="004A664E" w14:paraId="4D7C1C45" w14:textId="225C8BC3">
      <w:pPr>
        <w:pStyle w:val="ListParagraph"/>
        <w:numPr>
          <w:ilvl w:val="0"/>
          <w:numId w:val="30"/>
        </w:numPr>
      </w:pPr>
      <w:r>
        <w:t xml:space="preserve">At YHIDC </w:t>
      </w:r>
      <w:r w:rsidR="009A088C">
        <w:t>all visits take place in a</w:t>
      </w:r>
      <w:r w:rsidR="00EB0433">
        <w:t xml:space="preserve"> small</w:t>
      </w:r>
      <w:r w:rsidR="009A088C">
        <w:t xml:space="preserve"> </w:t>
      </w:r>
      <w:r w:rsidR="00EB0433">
        <w:t xml:space="preserve">area </w:t>
      </w:r>
      <w:r w:rsidR="009A088C">
        <w:t>shared by people from all compounds</w:t>
      </w:r>
      <w:r w:rsidR="00181D51">
        <w:t>, which has capacity for about 21 people</w:t>
      </w:r>
      <w:r w:rsidR="00211821">
        <w:t xml:space="preserve"> (both detainees and visitors) in each session. </w:t>
      </w:r>
      <w:r w:rsidR="00651F00">
        <w:t>It contains a room</w:t>
      </w:r>
      <w:r w:rsidR="00111E99">
        <w:t xml:space="preserve"> ne</w:t>
      </w:r>
      <w:r w:rsidR="008B4760">
        <w:t>xt to</w:t>
      </w:r>
      <w:r w:rsidR="00111E99">
        <w:t xml:space="preserve"> the visit</w:t>
      </w:r>
      <w:r w:rsidR="26683CCE">
        <w:t>ing</w:t>
      </w:r>
      <w:r w:rsidR="00111E99">
        <w:t xml:space="preserve"> area for children that was sparse</w:t>
      </w:r>
      <w:r w:rsidR="00294245">
        <w:t>ly furnished with limited toys.</w:t>
      </w:r>
    </w:p>
    <w:p w:rsidR="00363DF3" w:rsidP="00E31831" w:rsidRDefault="007F5D5B" w14:paraId="263E2DFD" w14:textId="536A883D">
      <w:pPr>
        <w:pStyle w:val="ListParagraph"/>
        <w:numPr>
          <w:ilvl w:val="0"/>
          <w:numId w:val="30"/>
        </w:numPr>
      </w:pPr>
      <w:r>
        <w:t>BITA contains a small visit</w:t>
      </w:r>
      <w:r w:rsidR="068FB09E">
        <w:t>ing</w:t>
      </w:r>
      <w:r>
        <w:t xml:space="preserve"> </w:t>
      </w:r>
      <w:r w:rsidR="00F11008">
        <w:t>room</w:t>
      </w:r>
      <w:r w:rsidR="00E8483E">
        <w:t xml:space="preserve"> shared by </w:t>
      </w:r>
      <w:r w:rsidR="00793C9E">
        <w:t xml:space="preserve">people from all compounds, which has capacity for </w:t>
      </w:r>
      <w:r w:rsidR="00242570">
        <w:t xml:space="preserve">about 15 people (both detainees and visitors) in each session. </w:t>
      </w:r>
    </w:p>
    <w:p w:rsidR="000B2370" w:rsidP="00363DF3" w:rsidRDefault="00EC533E" w14:paraId="43DA49F4" w14:textId="3EE3373E">
      <w:r w:rsidR="47DE9CB2">
        <w:drawing>
          <wp:inline wp14:editId="710C9508" wp14:anchorId="2DCB0BBC">
            <wp:extent cx="5759449" cy="3839845"/>
            <wp:effectExtent l="0" t="0" r="0" b="8255"/>
            <wp:docPr id="104" name="Picture 104" descr="A room with three coffees tables surrounded by seating for four people. A few pictures are on the wall, and a chair nearby. " title=""/>
            <wp:cNvGraphicFramePr>
              <a:graphicFrameLocks noChangeAspect="1"/>
            </wp:cNvGraphicFramePr>
            <a:graphic>
              <a:graphicData uri="http://schemas.openxmlformats.org/drawingml/2006/picture">
                <pic:pic>
                  <pic:nvPicPr>
                    <pic:cNvPr id="0" name="Picture 104"/>
                    <pic:cNvPicPr/>
                  </pic:nvPicPr>
                  <pic:blipFill>
                    <a:blip r:embed="R6d0248bc0cdc4e9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839845"/>
                    </a:xfrm>
                    <a:prstGeom prst="rect">
                      <a:avLst/>
                    </a:prstGeom>
                  </pic:spPr>
                </pic:pic>
              </a:graphicData>
            </a:graphic>
          </wp:inline>
        </w:drawing>
      </w:r>
    </w:p>
    <w:p w:rsidRPr="00620E4D" w:rsidR="000B2370" w:rsidP="00363DF3" w:rsidRDefault="00EC533E" w14:paraId="355C6746" w14:textId="697FD796">
      <w:pPr>
        <w:rPr>
          <w:b/>
          <w:i/>
        </w:rPr>
      </w:pPr>
      <w:r w:rsidRPr="00620E4D">
        <w:rPr>
          <w:b/>
          <w:i/>
        </w:rPr>
        <w:t>Visits room, BITA</w:t>
      </w:r>
    </w:p>
    <w:p w:rsidR="00363DF3" w:rsidP="00363DF3" w:rsidRDefault="005C7EA2" w14:paraId="6EB0F0FA" w14:textId="4AD98F72">
      <w:r>
        <w:t>Several</w:t>
      </w:r>
      <w:r w:rsidR="00AC5E23">
        <w:t xml:space="preserve"> people at YHIDC </w:t>
      </w:r>
      <w:r w:rsidR="009B7700">
        <w:t>raised concerns that some applications for visits lodged by family members were refused due to lack of capacity</w:t>
      </w:r>
      <w:r w:rsidR="00287661">
        <w:t xml:space="preserve"> in the visits roo</w:t>
      </w:r>
      <w:r w:rsidR="000D7D68">
        <w:t>m</w:t>
      </w:r>
      <w:r w:rsidR="00685FB3">
        <w:t>.</w:t>
      </w:r>
      <w:r w:rsidRPr="00287661" w:rsidR="00287661">
        <w:t xml:space="preserve"> </w:t>
      </w:r>
      <w:r w:rsidR="00287661">
        <w:t>The Commission observed that the visit</w:t>
      </w:r>
      <w:r w:rsidR="7D209D4A">
        <w:t xml:space="preserve">ing </w:t>
      </w:r>
      <w:r w:rsidR="00287661">
        <w:t>room at YHIDC was particularly small relative to the population</w:t>
      </w:r>
      <w:r>
        <w:t xml:space="preserve">. </w:t>
      </w:r>
      <w:r w:rsidR="00694007">
        <w:t>Facility staff at YHIDC</w:t>
      </w:r>
      <w:r w:rsidR="00754206">
        <w:t xml:space="preserve"> informed the Commission that i</w:t>
      </w:r>
      <w:r w:rsidR="007D7381">
        <w:t>t</w:t>
      </w:r>
      <w:r w:rsidR="00754206">
        <w:t xml:space="preserve"> was </w:t>
      </w:r>
      <w:r w:rsidR="00CC0365">
        <w:t xml:space="preserve">unusual </w:t>
      </w:r>
      <w:r w:rsidR="00754206">
        <w:t>for the visits to be fully booked</w:t>
      </w:r>
      <w:r>
        <w:t>.</w:t>
      </w:r>
      <w:r w:rsidR="00603660">
        <w:t xml:space="preserve"> </w:t>
      </w:r>
    </w:p>
    <w:p w:rsidR="00363DF3" w:rsidP="00E61E0F" w:rsidRDefault="00E61E0F" w14:paraId="38164ECB" w14:textId="658D6488">
      <w:pPr>
        <w:spacing w:before="0" w:after="0"/>
      </w:pPr>
      <w:r>
        <w:br w:type="page"/>
      </w:r>
    </w:p>
    <w:p w:rsidR="00522BE4" w:rsidP="00265C23" w:rsidRDefault="00B61268" w14:paraId="2C07A735" w14:textId="409F97CE">
      <w:r w:rsidR="308BB7DC">
        <w:drawing>
          <wp:inline wp14:editId="0FD183E1" wp14:anchorId="458F8A16">
            <wp:extent cx="5759449" cy="3455670"/>
            <wp:effectExtent l="0" t="0" r="0" b="0"/>
            <wp:docPr id="105" name="Picture 105" descr="A room with five groupings of chairs each surrounding a coffee table. There is a small kitchenette in the corner. A CCTV camera is visible on the roof and no windows are visible." title=""/>
            <wp:cNvGraphicFramePr>
              <a:graphicFrameLocks noChangeAspect="1"/>
            </wp:cNvGraphicFramePr>
            <a:graphic>
              <a:graphicData uri="http://schemas.openxmlformats.org/drawingml/2006/picture">
                <pic:pic>
                  <pic:nvPicPr>
                    <pic:cNvPr id="0" name="Picture 105"/>
                    <pic:cNvPicPr/>
                  </pic:nvPicPr>
                  <pic:blipFill>
                    <a:blip r:embed="Ra0e25f3f579140f7">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6B7ECE" w:rsidR="00522BE4" w:rsidP="00265C23" w:rsidRDefault="00B61268" w14:paraId="56ABE3CE" w14:textId="392C2185">
      <w:pPr>
        <w:rPr>
          <w:b/>
          <w:i/>
        </w:rPr>
      </w:pPr>
      <w:r w:rsidRPr="006B7ECE">
        <w:rPr>
          <w:b/>
          <w:i/>
        </w:rPr>
        <w:t>Visits room, YHIDC</w:t>
      </w:r>
    </w:p>
    <w:p w:rsidR="004E32C9" w:rsidP="00265C23" w:rsidRDefault="00B85A9F" w14:paraId="228011B2" w14:textId="52384644">
      <w:r>
        <w:t xml:space="preserve">At </w:t>
      </w:r>
      <w:r w:rsidR="00006B3E">
        <w:t>most</w:t>
      </w:r>
      <w:r>
        <w:t xml:space="preserve"> </w:t>
      </w:r>
      <w:proofErr w:type="gramStart"/>
      <w:r>
        <w:t>facilities</w:t>
      </w:r>
      <w:proofErr w:type="gramEnd"/>
      <w:r>
        <w:t xml:space="preserve"> </w:t>
      </w:r>
      <w:r w:rsidR="00F75DF0">
        <w:t xml:space="preserve">a few </w:t>
      </w:r>
      <w:r>
        <w:t>people raised concerns that there</w:t>
      </w:r>
      <w:r w:rsidR="001A0504">
        <w:t xml:space="preserve"> w</w:t>
      </w:r>
      <w:r w:rsidR="009205DD">
        <w:t xml:space="preserve">as insufficient space or </w:t>
      </w:r>
      <w:r w:rsidR="0026412C">
        <w:t xml:space="preserve">facilities </w:t>
      </w:r>
      <w:r w:rsidR="001A0504">
        <w:t>to play with young children</w:t>
      </w:r>
      <w:r w:rsidR="00006B3E">
        <w:t xml:space="preserve"> during </w:t>
      </w:r>
      <w:r w:rsidR="00102022">
        <w:t>visits.</w:t>
      </w:r>
      <w:r w:rsidR="00DA11BB">
        <w:t xml:space="preserve"> </w:t>
      </w:r>
      <w:r w:rsidR="009205DD">
        <w:t>For example, some p</w:t>
      </w:r>
      <w:r w:rsidR="00FF2DDA">
        <w:t>eople</w:t>
      </w:r>
      <w:r w:rsidR="00DF3BC2">
        <w:t xml:space="preserve"> highlighted lack of access to outdoor spaces to play with their children</w:t>
      </w:r>
      <w:r w:rsidR="00065051">
        <w:t xml:space="preserve"> </w:t>
      </w:r>
      <w:r w:rsidR="004E32C9">
        <w:t>and other</w:t>
      </w:r>
      <w:r w:rsidR="00B7782A">
        <w:t>s</w:t>
      </w:r>
      <w:r w:rsidR="004E32C9">
        <w:t xml:space="preserve"> said that </w:t>
      </w:r>
      <w:r w:rsidR="00E926A0">
        <w:t>the available toys were limited</w:t>
      </w:r>
      <w:r w:rsidR="001E5AF8">
        <w:t xml:space="preserve"> and very old. The </w:t>
      </w:r>
      <w:r w:rsidR="008C11B1">
        <w:t>Logan visit</w:t>
      </w:r>
      <w:r w:rsidR="3CBDEAF3">
        <w:t>ing</w:t>
      </w:r>
      <w:r w:rsidR="008C11B1">
        <w:t xml:space="preserve"> area at VIDC was the on</w:t>
      </w:r>
      <w:r w:rsidR="00A77B87">
        <w:t xml:space="preserve">ly </w:t>
      </w:r>
      <w:r w:rsidR="00F75BA8">
        <w:t xml:space="preserve">facility </w:t>
      </w:r>
      <w:r w:rsidR="00EE2A38">
        <w:t xml:space="preserve">that also </w:t>
      </w:r>
      <w:r w:rsidR="00A66BF6">
        <w:t xml:space="preserve">contained </w:t>
      </w:r>
      <w:r w:rsidR="00F75BA8">
        <w:t xml:space="preserve">access to </w:t>
      </w:r>
      <w:r w:rsidR="008558C8">
        <w:t xml:space="preserve">an </w:t>
      </w:r>
      <w:r w:rsidR="00F75BA8">
        <w:t>outdoor</w:t>
      </w:r>
      <w:r w:rsidR="00220F84">
        <w:t xml:space="preserve"> area </w:t>
      </w:r>
      <w:r w:rsidR="008558C8">
        <w:t>with a children’s playground</w:t>
      </w:r>
      <w:r w:rsidR="00882914">
        <w:t>.</w:t>
      </w:r>
    </w:p>
    <w:p w:rsidR="00166F95" w:rsidP="00265C23" w:rsidRDefault="00166F95" w14:paraId="409255A0" w14:textId="77777777"/>
    <w:p w:rsidR="000B3314" w:rsidP="00265C23" w:rsidRDefault="00166F95" w14:paraId="0E506EE7" w14:textId="76E202E8">
      <w:r w:rsidR="5F49B655">
        <w:drawing>
          <wp:inline wp14:editId="4712CEC6" wp14:anchorId="579676FD">
            <wp:extent cx="5759449" cy="3455670"/>
            <wp:effectExtent l="0" t="0" r="0" b="0"/>
            <wp:docPr id="107" name="Picture 107" descr="A sparse area with a few children's posters on the wall, some small chairs for children and a few toys." title=""/>
            <wp:cNvGraphicFramePr>
              <a:graphicFrameLocks noChangeAspect="1"/>
            </wp:cNvGraphicFramePr>
            <a:graphic>
              <a:graphicData uri="http://schemas.openxmlformats.org/drawingml/2006/picture">
                <pic:pic>
                  <pic:nvPicPr>
                    <pic:cNvPr id="0" name="Picture 107"/>
                    <pic:cNvPicPr/>
                  </pic:nvPicPr>
                  <pic:blipFill>
                    <a:blip r:embed="R5e86163525eb4150">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6B7ECE" w:rsidR="00166F95" w:rsidP="00265C23" w:rsidRDefault="005715D7" w14:paraId="14EF0064" w14:textId="5AA692EB">
      <w:pPr>
        <w:rPr>
          <w:b/>
          <w:i/>
        </w:rPr>
      </w:pPr>
      <w:r w:rsidRPr="006B7ECE">
        <w:rPr>
          <w:b/>
          <w:i/>
        </w:rPr>
        <w:t>Children’s area next to visits room, YHIDC</w:t>
      </w:r>
    </w:p>
    <w:p w:rsidR="00213036" w:rsidP="00265C23" w:rsidRDefault="00A73D04" w14:paraId="0A07A075" w14:textId="6DDAF4F2">
      <w:r>
        <w:t xml:space="preserve">Most </w:t>
      </w:r>
      <w:r w:rsidR="00D73890">
        <w:t xml:space="preserve">facilities </w:t>
      </w:r>
      <w:r w:rsidR="00EE02E1">
        <w:t xml:space="preserve">allocate two hours </w:t>
      </w:r>
      <w:r w:rsidR="00EE2A38">
        <w:t>for</w:t>
      </w:r>
      <w:r w:rsidR="00EE02E1">
        <w:t xml:space="preserve"> each visit</w:t>
      </w:r>
      <w:r w:rsidR="20A31C0F">
        <w:t>ing</w:t>
      </w:r>
      <w:r>
        <w:t xml:space="preserve"> session</w:t>
      </w:r>
      <w:r w:rsidR="00EE2A38">
        <w:t>. However,</w:t>
      </w:r>
      <w:r w:rsidR="00FA1FB9">
        <w:t xml:space="preserve"> </w:t>
      </w:r>
      <w:r w:rsidR="0070633D">
        <w:t xml:space="preserve">at BITA </w:t>
      </w:r>
      <w:r w:rsidR="009549C9">
        <w:t xml:space="preserve">visits </w:t>
      </w:r>
      <w:r w:rsidR="0070633D">
        <w:t>run for 1.5 hours</w:t>
      </w:r>
      <w:r w:rsidR="009549C9">
        <w:t>, and</w:t>
      </w:r>
      <w:r w:rsidR="00FA1FB9">
        <w:t xml:space="preserve"> </w:t>
      </w:r>
      <w:r w:rsidR="009549C9">
        <w:t>a</w:t>
      </w:r>
      <w:r w:rsidR="00DC787C">
        <w:t xml:space="preserve">t </w:t>
      </w:r>
      <w:r w:rsidR="00DE747C">
        <w:t xml:space="preserve">VIDC visits commence at </w:t>
      </w:r>
      <w:r w:rsidR="008F0B16">
        <w:t xml:space="preserve">12pm and finish at 8pm and </w:t>
      </w:r>
      <w:r w:rsidR="006973E9">
        <w:t xml:space="preserve">people </w:t>
      </w:r>
      <w:r w:rsidR="0007401D">
        <w:t>can</w:t>
      </w:r>
      <w:r w:rsidR="008F0B16">
        <w:t xml:space="preserve"> spend the</w:t>
      </w:r>
      <w:r w:rsidR="006973E9">
        <w:t xml:space="preserve"> whole time with their visitors, without any time limits.</w:t>
      </w:r>
      <w:r w:rsidR="007217C7">
        <w:t xml:space="preserve"> The Commission heard </w:t>
      </w:r>
      <w:r w:rsidR="004E4CD7">
        <w:t xml:space="preserve">positive feedback about </w:t>
      </w:r>
      <w:r w:rsidR="007D3BB3">
        <w:t xml:space="preserve">the </w:t>
      </w:r>
      <w:r w:rsidR="004E4CD7">
        <w:t>visits</w:t>
      </w:r>
      <w:r w:rsidR="007D3BB3">
        <w:t xml:space="preserve"> program</w:t>
      </w:r>
      <w:r w:rsidR="004E4CD7">
        <w:t xml:space="preserve"> from people at VIDC,</w:t>
      </w:r>
      <w:r w:rsidR="00983E77">
        <w:t xml:space="preserve"> in particular</w:t>
      </w:r>
      <w:r w:rsidR="004E4CD7">
        <w:t xml:space="preserve"> </w:t>
      </w:r>
      <w:r w:rsidR="007D3BB3">
        <w:t>their</w:t>
      </w:r>
      <w:r w:rsidR="004E4CD7">
        <w:t xml:space="preserve"> ability to spend </w:t>
      </w:r>
      <w:r w:rsidR="00156840">
        <w:t xml:space="preserve">significant </w:t>
      </w:r>
      <w:r w:rsidR="00E92D6E">
        <w:t xml:space="preserve">periods </w:t>
      </w:r>
      <w:r w:rsidR="00156840">
        <w:t>of time with family and friends during vi</w:t>
      </w:r>
      <w:r w:rsidR="00606C0B">
        <w:t>sit sessions</w:t>
      </w:r>
      <w:r w:rsidR="00213036">
        <w:t>.</w:t>
      </w:r>
    </w:p>
    <w:p w:rsidR="006B7ECE" w:rsidP="00265C23" w:rsidRDefault="006B7ECE" w14:paraId="4AC4429E" w14:textId="77777777"/>
    <w:p w:rsidR="005B30E8" w:rsidP="00265C23" w:rsidRDefault="00F943ED" w14:paraId="45FC35FF" w14:textId="1F4CF704">
      <w:r w:rsidR="4B8F2694">
        <w:drawing>
          <wp:inline wp14:editId="278BAFA8" wp14:anchorId="66AD1018">
            <wp:extent cx="5759449" cy="3455670"/>
            <wp:effectExtent l="0" t="0" r="0" b="0"/>
            <wp:docPr id="106" name="Picture 106" descr="A large bright space with six groupings of chairs and tables spread out, a small kitchenette and a colourful mural on the wall." title=""/>
            <wp:cNvGraphicFramePr>
              <a:graphicFrameLocks noChangeAspect="1"/>
            </wp:cNvGraphicFramePr>
            <a:graphic>
              <a:graphicData uri="http://schemas.openxmlformats.org/drawingml/2006/picture">
                <pic:pic>
                  <pic:nvPicPr>
                    <pic:cNvPr id="0" name="Picture 106"/>
                    <pic:cNvPicPr/>
                  </pic:nvPicPr>
                  <pic:blipFill>
                    <a:blip r:embed="Rbb3b66f220404a78">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6B7ECE" w:rsidR="00F943ED" w:rsidP="00265C23" w:rsidRDefault="00F943ED" w14:paraId="3640E68C" w14:textId="42AE46DA">
      <w:pPr>
        <w:rPr>
          <w:b/>
          <w:i/>
        </w:rPr>
      </w:pPr>
      <w:r w:rsidRPr="006B7ECE">
        <w:rPr>
          <w:b/>
          <w:i/>
        </w:rPr>
        <w:t>Visits room, MITA South</w:t>
      </w:r>
    </w:p>
    <w:p w:rsidR="00B92B4B" w:rsidP="00265C23" w:rsidRDefault="00213036" w14:paraId="08437F6D" w14:textId="77A5FF52">
      <w:r>
        <w:t xml:space="preserve">A significant number of people at MITA raised concerns </w:t>
      </w:r>
      <w:r w:rsidR="00D01F03">
        <w:t xml:space="preserve">about the </w:t>
      </w:r>
      <w:r w:rsidR="00D11F8D">
        <w:t>way staff facilitate visits.</w:t>
      </w:r>
      <w:r w:rsidR="00B10BAD">
        <w:t xml:space="preserve"> They reported that there are often delays in </w:t>
      </w:r>
      <w:r w:rsidR="003B249C">
        <w:t xml:space="preserve">staff notifying people that their visitors have arrived, and delays in arranging staff </w:t>
      </w:r>
      <w:r w:rsidR="0032444A">
        <w:t xml:space="preserve">to escort people to their visits. </w:t>
      </w:r>
      <w:r w:rsidR="00572ECE">
        <w:t>They said that the</w:t>
      </w:r>
      <w:r w:rsidR="0067319E">
        <w:t>se</w:t>
      </w:r>
      <w:r w:rsidR="00572ECE">
        <w:t xml:space="preserve"> delays </w:t>
      </w:r>
      <w:r w:rsidR="00BB1979">
        <w:t xml:space="preserve">eat into their </w:t>
      </w:r>
      <w:r w:rsidR="005E77D4">
        <w:t>allocated visit time of two hours</w:t>
      </w:r>
      <w:r w:rsidR="00FA4372">
        <w:t xml:space="preserve">, which are then cut short. The Commission considers that facility staff at MITA should </w:t>
      </w:r>
      <w:r w:rsidR="00B97CD2">
        <w:t>ensure people are able to spend th</w:t>
      </w:r>
      <w:r w:rsidR="00A0558E">
        <w:t xml:space="preserve">e full two hours of their allocated visit time with family and friends. </w:t>
      </w:r>
    </w:p>
    <w:p w:rsidR="002207DF" w:rsidP="00265C23" w:rsidRDefault="00455F1D" w14:paraId="65403A8B" w14:textId="53EC8A73">
      <w:r>
        <w:t xml:space="preserve">People across the detention </w:t>
      </w:r>
      <w:r w:rsidR="00B309A4">
        <w:t xml:space="preserve">facilities </w:t>
      </w:r>
      <w:r>
        <w:t>raised concern</w:t>
      </w:r>
      <w:r w:rsidR="00F35C5E">
        <w:t xml:space="preserve">s in relation to their ability to have physical contact with their </w:t>
      </w:r>
      <w:r w:rsidR="00880FE3">
        <w:t xml:space="preserve">partners and families during visits. </w:t>
      </w:r>
      <w:r w:rsidR="004C61C9">
        <w:t>People reported that</w:t>
      </w:r>
      <w:r w:rsidR="00870792">
        <w:t xml:space="preserve"> the officers</w:t>
      </w:r>
      <w:r w:rsidR="00386342">
        <w:t xml:space="preserve"> who supervise the visits often have different approaches to physical contact during visits. </w:t>
      </w:r>
      <w:r w:rsidR="00EF2BA7">
        <w:t xml:space="preserve">For example, people said that during some visits </w:t>
      </w:r>
      <w:r w:rsidR="00C07607">
        <w:t xml:space="preserve">they were able to have some physical contact, whereas during other visits they </w:t>
      </w:r>
      <w:r w:rsidR="00EA682F">
        <w:t>were not</w:t>
      </w:r>
      <w:r w:rsidR="00C07607">
        <w:t xml:space="preserve"> permitted to have </w:t>
      </w:r>
      <w:r w:rsidR="00077D8F">
        <w:t xml:space="preserve">any. </w:t>
      </w:r>
      <w:r w:rsidR="001E4E9E">
        <w:t>One person said that</w:t>
      </w:r>
      <w:r w:rsidR="006E1A47">
        <w:t xml:space="preserve"> </w:t>
      </w:r>
      <w:r w:rsidR="00497B47">
        <w:t xml:space="preserve">during some visits </w:t>
      </w:r>
      <w:r w:rsidR="006E1A47">
        <w:t>he was able to kiss his partner and</w:t>
      </w:r>
      <w:r w:rsidR="00497B47">
        <w:t xml:space="preserve"> at</w:t>
      </w:r>
      <w:r w:rsidR="006E1A47">
        <w:t xml:space="preserve"> </w:t>
      </w:r>
      <w:r w:rsidR="0034333F">
        <w:t>other</w:t>
      </w:r>
      <w:r w:rsidR="006E1A47">
        <w:t xml:space="preserve"> times</w:t>
      </w:r>
      <w:r w:rsidR="00497B47">
        <w:t xml:space="preserve"> he was told that</w:t>
      </w:r>
      <w:r w:rsidR="002D51B6">
        <w:t xml:space="preserve"> this was not allowed.</w:t>
      </w:r>
      <w:r w:rsidR="007036AB">
        <w:t xml:space="preserve"> Another person said that</w:t>
      </w:r>
      <w:r w:rsidR="001E4E9E">
        <w:t xml:space="preserve"> ‘my understanding is that we </w:t>
      </w:r>
      <w:r w:rsidR="00A1726F">
        <w:t>can</w:t>
      </w:r>
      <w:r w:rsidR="001E4E9E">
        <w:t xml:space="preserve"> have contact, but it is confusing and inconsistent</w:t>
      </w:r>
      <w:r w:rsidR="323DE4A5">
        <w:t>’</w:t>
      </w:r>
      <w:r w:rsidR="002207DF">
        <w:t>.</w:t>
      </w:r>
    </w:p>
    <w:p w:rsidR="00C20557" w:rsidP="00265C23" w:rsidRDefault="00FB0218" w14:paraId="3F8835C1" w14:textId="0356DD88">
      <w:r w:rsidR="4EAC3D61">
        <w:drawing>
          <wp:inline wp14:editId="59EC66C2" wp14:anchorId="367D49A7">
            <wp:extent cx="5759449" cy="3455035"/>
            <wp:effectExtent l="0" t="0" r="0" b="0"/>
            <wp:docPr id="108" name="Picture 108" descr="A Serco poster on the wall that outlines 'acceptable visits behaviour.' It says for example that 'a greeting and goodbye embrace and kiss are acceptable.'" title=""/>
            <wp:cNvGraphicFramePr>
              <a:graphicFrameLocks noChangeAspect="1"/>
            </wp:cNvGraphicFramePr>
            <a:graphic>
              <a:graphicData uri="http://schemas.openxmlformats.org/drawingml/2006/picture">
                <pic:pic>
                  <pic:nvPicPr>
                    <pic:cNvPr id="0" name="Picture 108"/>
                    <pic:cNvPicPr/>
                  </pic:nvPicPr>
                  <pic:blipFill>
                    <a:blip r:embed="R97c753bb1a654ef6">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035"/>
                    </a:xfrm>
                    <a:prstGeom prst="rect">
                      <a:avLst/>
                    </a:prstGeom>
                  </pic:spPr>
                </pic:pic>
              </a:graphicData>
            </a:graphic>
          </wp:inline>
        </w:drawing>
      </w:r>
    </w:p>
    <w:p w:rsidRPr="006B7ECE" w:rsidR="000E737A" w:rsidP="00265C23" w:rsidRDefault="000E737A" w14:paraId="50FB8329" w14:textId="4E8AC559">
      <w:pPr>
        <w:rPr>
          <w:b/>
          <w:i/>
        </w:rPr>
      </w:pPr>
      <w:r w:rsidRPr="006B7ECE">
        <w:rPr>
          <w:b/>
          <w:i/>
        </w:rPr>
        <w:t>Sign displayed in visits room, YHIDC</w:t>
      </w:r>
    </w:p>
    <w:p w:rsidR="00D0772E" w:rsidP="00265C23" w:rsidRDefault="00A1726F" w14:paraId="4A4D3EC5" w14:textId="6D5E2D44">
      <w:r>
        <w:t>People also raised concerns about</w:t>
      </w:r>
      <w:r w:rsidR="00B1581C">
        <w:t xml:space="preserve"> the types of physical contact that </w:t>
      </w:r>
      <w:r w:rsidR="00D17446">
        <w:t>were considered inappropriate. For example, on</w:t>
      </w:r>
      <w:r w:rsidR="002C7395">
        <w:t>e</w:t>
      </w:r>
      <w:r w:rsidR="00D17446">
        <w:t xml:space="preserve"> person reported that </w:t>
      </w:r>
      <w:r w:rsidR="002C7395">
        <w:t>an officer told him he was not allowed to hug his wife</w:t>
      </w:r>
      <w:r w:rsidR="00D822F2">
        <w:t>, and another person said that</w:t>
      </w:r>
      <w:r w:rsidR="00410B15">
        <w:t xml:space="preserve"> an officer</w:t>
      </w:r>
      <w:r w:rsidR="007C7E3E">
        <w:t xml:space="preserve"> told him not to hug his child.</w:t>
      </w:r>
      <w:r w:rsidR="00D07E02">
        <w:t xml:space="preserve"> Incidents of this nature appeared to cause significant distress for people in detention and their families. </w:t>
      </w:r>
    </w:p>
    <w:p w:rsidR="00A1726F" w:rsidP="00265C23" w:rsidRDefault="00D0772E" w14:paraId="6675D559" w14:textId="268E35C8">
      <w:r>
        <w:t xml:space="preserve">Some people also said that they felt they </w:t>
      </w:r>
      <w:r w:rsidR="009E3F74">
        <w:t>did not</w:t>
      </w:r>
      <w:r>
        <w:t xml:space="preserve"> have enough privacy for their visits as officers stood very close and were able to hear their conversations.</w:t>
      </w:r>
      <w:r w:rsidR="00D07775">
        <w:t xml:space="preserve"> </w:t>
      </w:r>
      <w:r w:rsidR="00AF6AFA">
        <w:t>For example, o</w:t>
      </w:r>
      <w:r w:rsidR="00D07775">
        <w:t xml:space="preserve">ne person said </w:t>
      </w:r>
      <w:r w:rsidR="00AF6AFA">
        <w:t>that</w:t>
      </w:r>
      <w:r w:rsidR="006E52B6">
        <w:t xml:space="preserve"> officer</w:t>
      </w:r>
      <w:r w:rsidR="00D408D5">
        <w:t xml:space="preserve">s sometimes </w:t>
      </w:r>
      <w:r w:rsidR="006C548B">
        <w:t>joined in with</w:t>
      </w:r>
      <w:r w:rsidR="00D07775">
        <w:t xml:space="preserve"> conversations </w:t>
      </w:r>
      <w:r w:rsidR="00195889">
        <w:t>during visits</w:t>
      </w:r>
      <w:r w:rsidR="005D4399">
        <w:t xml:space="preserve"> because they were standing so close</w:t>
      </w:r>
      <w:r w:rsidR="00204F9B">
        <w:t>.</w:t>
      </w:r>
    </w:p>
    <w:p w:rsidR="002C3323" w:rsidP="00904A85" w:rsidRDefault="004269BF" w14:paraId="3658324F" w14:textId="34883F43">
      <w:r>
        <w:t>Facility staff</w:t>
      </w:r>
      <w:r w:rsidR="00B6398C">
        <w:t xml:space="preserve"> </w:t>
      </w:r>
      <w:r w:rsidR="00C11526">
        <w:t xml:space="preserve">advised that people in detention </w:t>
      </w:r>
      <w:r w:rsidR="00D35F05">
        <w:t>can</w:t>
      </w:r>
      <w:r w:rsidR="00F252E9">
        <w:t xml:space="preserve"> greet</w:t>
      </w:r>
      <w:r w:rsidR="005A207A">
        <w:t xml:space="preserve"> and have </w:t>
      </w:r>
      <w:r w:rsidR="00F73767">
        <w:t>‘</w:t>
      </w:r>
      <w:r w:rsidR="005A207A">
        <w:t>everyday contact</w:t>
      </w:r>
      <w:r w:rsidR="00F73767">
        <w:t>’</w:t>
      </w:r>
      <w:r w:rsidR="005A207A">
        <w:t xml:space="preserve"> in the visit</w:t>
      </w:r>
      <w:r w:rsidR="5740FC9D">
        <w:t>ing</w:t>
      </w:r>
      <w:r w:rsidR="005A207A">
        <w:t xml:space="preserve"> are</w:t>
      </w:r>
      <w:r w:rsidR="00B63C44">
        <w:t xml:space="preserve">a, however that inappropriate physical contact would not be permitted. </w:t>
      </w:r>
      <w:r w:rsidR="009107EF">
        <w:t xml:space="preserve">In addition, </w:t>
      </w:r>
      <w:r w:rsidR="002C3323">
        <w:t xml:space="preserve">facility </w:t>
      </w:r>
      <w:r w:rsidR="009107EF">
        <w:t>staff indi</w:t>
      </w:r>
      <w:r w:rsidR="002C3323">
        <w:t>cated that the</w:t>
      </w:r>
      <w:r w:rsidR="00B355C8">
        <w:t>re</w:t>
      </w:r>
      <w:r w:rsidR="002C3323">
        <w:t xml:space="preserve"> were also</w:t>
      </w:r>
      <w:r w:rsidR="00B355C8">
        <w:t xml:space="preserve"> security considerations</w:t>
      </w:r>
      <w:r w:rsidR="00914601">
        <w:t xml:space="preserve"> </w:t>
      </w:r>
      <w:r w:rsidR="00C7456B">
        <w:t xml:space="preserve">in relation to the </w:t>
      </w:r>
      <w:r w:rsidR="00914601">
        <w:t>passing of contraband during visits.</w:t>
      </w:r>
      <w:r w:rsidR="001F3BBA">
        <w:t xml:space="preserve"> </w:t>
      </w:r>
    </w:p>
    <w:p w:rsidR="00760FE1" w:rsidP="00904A85" w:rsidRDefault="00401571" w14:paraId="7B761316" w14:textId="5BCC8C42">
      <w:r>
        <w:t>The</w:t>
      </w:r>
      <w:r w:rsidR="00760FE1">
        <w:t xml:space="preserve"> Commission’s human rights standards for immigration detention state </w:t>
      </w:r>
      <w:r w:rsidR="00EC17EA">
        <w:t>that visitors</w:t>
      </w:r>
      <w:r w:rsidR="00760FE1">
        <w:t xml:space="preserve"> should be able to ‘make appropriate physical contact with detainees they are </w:t>
      </w:r>
      <w:r w:rsidR="005F0DAF">
        <w:t xml:space="preserve">visiting’ and that visits should </w:t>
      </w:r>
      <w:r w:rsidR="007228D2">
        <w:t>take place ‘in private’.</w:t>
      </w:r>
      <w:r w:rsidR="007228D2">
        <w:rPr>
          <w:rStyle w:val="EndnoteReference"/>
        </w:rPr>
        <w:endnoteReference w:id="109"/>
      </w:r>
    </w:p>
    <w:p w:rsidR="000D5E3E" w:rsidP="00904A85" w:rsidRDefault="00D275D5" w14:paraId="30FC4B3A" w14:textId="3A3F37A7">
      <w:r>
        <w:t xml:space="preserve">The information gathered by the Commission indicates that there is inconsistency in the way </w:t>
      </w:r>
      <w:r w:rsidR="003604A1">
        <w:t xml:space="preserve">that </w:t>
      </w:r>
      <w:r w:rsidR="004F5D14">
        <w:t>officers enforce</w:t>
      </w:r>
      <w:r w:rsidR="003604A1">
        <w:t xml:space="preserve"> </w:t>
      </w:r>
      <w:r w:rsidR="00806EDD">
        <w:t xml:space="preserve">standards of appropriate physical contact during visits. </w:t>
      </w:r>
      <w:r w:rsidR="00DC331B">
        <w:t xml:space="preserve">The Commission is concerned </w:t>
      </w:r>
      <w:r w:rsidR="00780E00">
        <w:t xml:space="preserve">about reports </w:t>
      </w:r>
      <w:r w:rsidR="00236B0E">
        <w:t xml:space="preserve">that </w:t>
      </w:r>
      <w:r w:rsidR="0050498F">
        <w:t>some people have not been permitted any physical contact with their visitors</w:t>
      </w:r>
      <w:r w:rsidR="00383158">
        <w:t xml:space="preserve"> during some visits. </w:t>
      </w:r>
      <w:r w:rsidR="00371764">
        <w:t>S</w:t>
      </w:r>
      <w:r w:rsidR="00286AF0">
        <w:t xml:space="preserve">ome circumstances in </w:t>
      </w:r>
      <w:r w:rsidR="006C1FA2">
        <w:t xml:space="preserve">which </w:t>
      </w:r>
      <w:r w:rsidR="00AB648F">
        <w:t>officers</w:t>
      </w:r>
      <w:r w:rsidR="00371764">
        <w:t xml:space="preserve"> were reported to</w:t>
      </w:r>
      <w:r w:rsidR="00AB648F">
        <w:t xml:space="preserve"> restrict </w:t>
      </w:r>
      <w:r w:rsidR="006C1FA2">
        <w:t xml:space="preserve">physical contact </w:t>
      </w:r>
      <w:r w:rsidR="00B37E67">
        <w:t>appeared to be unreasonable. For example, the Commission considers that people in detention should be able to hug and kiss their family and friends during visits.</w:t>
      </w:r>
    </w:p>
    <w:p w:rsidRPr="00DF3F9B" w:rsidR="000D5E3E" w:rsidP="00E31831" w:rsidRDefault="000D5E3E" w14:paraId="66A9430F"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Pr="006A45C6" w:rsidR="000D5E3E" w:rsidP="000D5E3E" w:rsidRDefault="00BE320D" w14:paraId="067E78C2" w14:textId="512DACD9">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Pr>
          <w:i/>
          <w:color w:val="FFFFFF" w:themeColor="background1"/>
        </w:rPr>
        <w:t xml:space="preserve">The Department of Home Affairs and Serco </w:t>
      </w:r>
      <w:r w:rsidR="00B43D64">
        <w:rPr>
          <w:i/>
          <w:color w:val="FFFFFF" w:themeColor="background1"/>
        </w:rPr>
        <w:t>ensure that appropriate physical contact</w:t>
      </w:r>
      <w:r w:rsidR="006841A2">
        <w:rPr>
          <w:i/>
          <w:color w:val="FFFFFF" w:themeColor="background1"/>
        </w:rPr>
        <w:t xml:space="preserve"> is permitted during visits</w:t>
      </w:r>
      <w:r w:rsidR="006C6AA1">
        <w:rPr>
          <w:i/>
          <w:color w:val="FFFFFF" w:themeColor="background1"/>
        </w:rPr>
        <w:t>, and that visits take place privately.</w:t>
      </w:r>
    </w:p>
    <w:p w:rsidR="00FC05A6" w:rsidP="00553614" w:rsidRDefault="00FC05A6" w14:paraId="1E662B6C" w14:textId="604B230B">
      <w:r>
        <w:t xml:space="preserve">As outlined in the Commission’s </w:t>
      </w:r>
      <w:r w:rsidRPr="00C17EAD">
        <w:rPr>
          <w:i/>
          <w:iCs/>
        </w:rPr>
        <w:t>Risk Management</w:t>
      </w:r>
      <w:r>
        <w:t xml:space="preserve"> report following inspections in 2018, </w:t>
      </w:r>
      <w:r w:rsidR="00680B1E">
        <w:t xml:space="preserve">there are a range of policies </w:t>
      </w:r>
      <w:r w:rsidR="00C17EAD">
        <w:t xml:space="preserve">that regulate </w:t>
      </w:r>
      <w:r w:rsidR="00CC277F">
        <w:t>visits to immigration detention facilities</w:t>
      </w:r>
      <w:r w:rsidR="00686024">
        <w:t xml:space="preserve"> that continue to be applied</w:t>
      </w:r>
      <w:r w:rsidR="00785707">
        <w:t>,</w:t>
      </w:r>
      <w:r w:rsidR="00A263F5">
        <w:rPr>
          <w:rStyle w:val="EndnoteReference"/>
        </w:rPr>
        <w:endnoteReference w:id="110"/>
      </w:r>
      <w:r w:rsidR="00785707">
        <w:t xml:space="preserve"> including</w:t>
      </w:r>
      <w:r w:rsidR="00CC277F">
        <w:t>:</w:t>
      </w:r>
    </w:p>
    <w:p w:rsidR="00553614" w:rsidP="00E31831" w:rsidRDefault="00A02110" w14:paraId="084EDDEC" w14:textId="7BE17A16">
      <w:pPr>
        <w:pStyle w:val="ListParagraph"/>
        <w:numPr>
          <w:ilvl w:val="0"/>
          <w:numId w:val="33"/>
        </w:numPr>
      </w:pPr>
      <w:r>
        <w:t>Personal v</w:t>
      </w:r>
      <w:r w:rsidR="0060578F">
        <w:t>isitors (such as family members and commu</w:t>
      </w:r>
      <w:r w:rsidR="00686024">
        <w:t>nity groups) must apply for a visit through an online form</w:t>
      </w:r>
      <w:r w:rsidRPr="00D10AE0" w:rsidR="00D10AE0">
        <w:t xml:space="preserve"> </w:t>
      </w:r>
      <w:r w:rsidR="00D10AE0">
        <w:t>at least five business days in advance of the visit.</w:t>
      </w:r>
      <w:r w:rsidRPr="00223F90" w:rsidR="00223F90">
        <w:t xml:space="preserve"> </w:t>
      </w:r>
      <w:r w:rsidR="00223F90">
        <w:t>If they are over the age of 18, personal visitors must also provide 100 points of identification to support their application. Visitors must reapply each time they seek to visit a detention facility</w:t>
      </w:r>
      <w:r w:rsidR="00553614">
        <w:t>.</w:t>
      </w:r>
      <w:r w:rsidR="00553614">
        <w:rPr>
          <w:rStyle w:val="EndnoteReference"/>
        </w:rPr>
        <w:endnoteReference w:id="111"/>
      </w:r>
    </w:p>
    <w:p w:rsidR="00553614" w:rsidP="00E31831" w:rsidRDefault="00553614" w14:paraId="54A448D3" w14:textId="77777777">
      <w:pPr>
        <w:pStyle w:val="ListParagraph"/>
        <w:keepLines/>
        <w:numPr>
          <w:ilvl w:val="0"/>
          <w:numId w:val="31"/>
        </w:numPr>
      </w:pPr>
      <w:r>
        <w:t>Food brought into detention facilities by visitors must be commercially packaged and labelled, factory sealed, and have a visible and valid expiry date; must not have any metal or glass packaging; and must be of a quantity that can be eaten during the visit. Any leftover food must be disposed of at the end of the visit.</w:t>
      </w:r>
      <w:r>
        <w:rPr>
          <w:rStyle w:val="EndnoteReference"/>
        </w:rPr>
        <w:endnoteReference w:id="112"/>
      </w:r>
    </w:p>
    <w:p w:rsidR="00033AA2" w:rsidP="00A96A75" w:rsidRDefault="00553614" w14:paraId="6E3FC8AA" w14:textId="5EE5FEEA">
      <w:pPr>
        <w:pStyle w:val="ListParagraph"/>
        <w:keepLines/>
        <w:numPr>
          <w:ilvl w:val="0"/>
          <w:numId w:val="31"/>
        </w:numPr>
      </w:pPr>
      <w:r>
        <w:t>Visitors must undergo screening procedures, which may include metal detectors and drug trace detection.</w:t>
      </w:r>
      <w:r>
        <w:rPr>
          <w:rStyle w:val="EndnoteReference"/>
        </w:rPr>
        <w:endnoteReference w:id="113"/>
      </w:r>
    </w:p>
    <w:p w:rsidR="00B454BF" w:rsidP="00A96A75" w:rsidRDefault="0040436F" w14:paraId="0605BBD1" w14:textId="775E0DAE">
      <w:r>
        <w:t>D</w:t>
      </w:r>
      <w:r w:rsidR="00B454BF">
        <w:t>uring interviews with</w:t>
      </w:r>
      <w:r w:rsidR="008C2D0E">
        <w:t xml:space="preserve"> </w:t>
      </w:r>
      <w:r>
        <w:t xml:space="preserve">the Commission, </w:t>
      </w:r>
      <w:r w:rsidR="008C2D0E">
        <w:t>people in detention</w:t>
      </w:r>
      <w:r w:rsidR="00B454BF">
        <w:t xml:space="preserve"> </w:t>
      </w:r>
      <w:r>
        <w:t xml:space="preserve">raised </w:t>
      </w:r>
      <w:r w:rsidR="006F6BF0">
        <w:t xml:space="preserve">mostly the </w:t>
      </w:r>
      <w:r w:rsidR="00257C17">
        <w:t>same concerns in relation to these policies as they did in 2018:</w:t>
      </w:r>
    </w:p>
    <w:p w:rsidR="00A96A75" w:rsidP="00E31831" w:rsidRDefault="00A96A75" w14:paraId="36617AA3" w14:textId="12AC06E6">
      <w:pPr>
        <w:pStyle w:val="ListParagraph"/>
        <w:keepLines/>
        <w:numPr>
          <w:ilvl w:val="0"/>
          <w:numId w:val="32"/>
        </w:numPr>
      </w:pPr>
      <w:r>
        <w:t xml:space="preserve">The visit application process can be complicated and cumbersome for some visitors. For example, regular visitors must apply five business days in advance, fill in the lengthy online form and provide ID for every visit; and the online form may be difficult to use for some visitors (such as those who have limited English language skills or computer literacy). </w:t>
      </w:r>
    </w:p>
    <w:p w:rsidR="009D7F40" w:rsidP="00E31831" w:rsidRDefault="00163372" w14:paraId="521F6CFF" w14:textId="53AF6413">
      <w:pPr>
        <w:pStyle w:val="ListParagraph"/>
        <w:keepLines/>
        <w:numPr>
          <w:ilvl w:val="0"/>
          <w:numId w:val="32"/>
        </w:numPr>
      </w:pPr>
      <w:r>
        <w:t>S</w:t>
      </w:r>
      <w:r w:rsidR="00313776">
        <w:t xml:space="preserve">ignificant </w:t>
      </w:r>
      <w:r>
        <w:t xml:space="preserve">time can pass </w:t>
      </w:r>
      <w:r w:rsidR="00453BF7">
        <w:t>between in</w:t>
      </w:r>
      <w:r w:rsidR="00BB303B">
        <w:t xml:space="preserve"> </w:t>
      </w:r>
      <w:r w:rsidR="00453BF7">
        <w:t>person</w:t>
      </w:r>
      <w:r w:rsidR="00A845D5">
        <w:t xml:space="preserve"> visits</w:t>
      </w:r>
      <w:r w:rsidR="00BB303B">
        <w:t xml:space="preserve"> with family and friends</w:t>
      </w:r>
      <w:r w:rsidR="006476D2">
        <w:t xml:space="preserve"> due to delays between lodging the visits application</w:t>
      </w:r>
      <w:r w:rsidR="004A142B">
        <w:t xml:space="preserve"> (which must be lodged five business days in advance</w:t>
      </w:r>
      <w:r w:rsidR="00C43294">
        <w:t xml:space="preserve"> via the online system)</w:t>
      </w:r>
      <w:r w:rsidR="006476D2">
        <w:t>, receiving approval to visit</w:t>
      </w:r>
      <w:r w:rsidR="00327BD1">
        <w:t xml:space="preserve"> and then attending to visit at an allocated appointment.</w:t>
      </w:r>
      <w:r w:rsidR="00A845D5">
        <w:t xml:space="preserve"> </w:t>
      </w:r>
      <w:r w:rsidR="00F96A87">
        <w:t>One person compared this to the visits system in prison</w:t>
      </w:r>
      <w:r w:rsidR="00686345">
        <w:t xml:space="preserve"> and said, ‘</w:t>
      </w:r>
      <w:r w:rsidR="008E5989">
        <w:t>I</w:t>
      </w:r>
      <w:r w:rsidR="00686345">
        <w:t>n prison you could call family and friends if you were not doing well and they could come the next da</w:t>
      </w:r>
      <w:r w:rsidR="00C43046">
        <w:t>y.’</w:t>
      </w:r>
      <w:r w:rsidR="002F164D">
        <w:t xml:space="preserve"> </w:t>
      </w:r>
      <w:r w:rsidR="000059FF">
        <w:t xml:space="preserve">This can </w:t>
      </w:r>
      <w:r w:rsidR="005E3348">
        <w:t>cause significant</w:t>
      </w:r>
      <w:r w:rsidR="00F95705">
        <w:t xml:space="preserve"> challenges </w:t>
      </w:r>
      <w:r w:rsidR="005E3348">
        <w:t>for</w:t>
      </w:r>
      <w:r w:rsidR="00B240F1">
        <w:t xml:space="preserve"> </w:t>
      </w:r>
      <w:r w:rsidR="004B37EC">
        <w:t>family members visiting from interstate</w:t>
      </w:r>
      <w:r w:rsidR="00B240F1">
        <w:t xml:space="preserve">, </w:t>
      </w:r>
      <w:r w:rsidR="00F95705">
        <w:t>w</w:t>
      </w:r>
      <w:r w:rsidR="009A2D38">
        <w:t>ho often need to arrange flights and accommodation.</w:t>
      </w:r>
    </w:p>
    <w:p w:rsidR="00C73D36" w:rsidP="00E31831" w:rsidRDefault="00A96A75" w14:paraId="0A5F013C" w14:textId="58993090">
      <w:pPr>
        <w:pStyle w:val="ListParagraph"/>
        <w:keepLines/>
        <w:numPr>
          <w:ilvl w:val="0"/>
          <w:numId w:val="32"/>
        </w:numPr>
      </w:pPr>
      <w:r>
        <w:t>People who do not have 100 points of identification may be unable to visit people in detention.</w:t>
      </w:r>
      <w:r w:rsidR="00B53403">
        <w:t xml:space="preserve"> </w:t>
      </w:r>
      <w:r w:rsidR="0073245B">
        <w:t>For example, one person said that</w:t>
      </w:r>
      <w:r w:rsidR="00ED2DB4">
        <w:t xml:space="preserve"> </w:t>
      </w:r>
      <w:r w:rsidR="005C5131">
        <w:t xml:space="preserve">family and </w:t>
      </w:r>
      <w:r w:rsidR="00ED2DB4">
        <w:t>friends who did not have passports</w:t>
      </w:r>
      <w:r w:rsidR="005C5131">
        <w:t xml:space="preserve"> were often unable to meet these requirements.</w:t>
      </w:r>
    </w:p>
    <w:p w:rsidR="00A56F09" w:rsidP="00E31831" w:rsidRDefault="00A96A75" w14:paraId="5EDA607E" w14:textId="3D328142">
      <w:pPr>
        <w:pStyle w:val="ListParagraph"/>
        <w:keepLines/>
        <w:numPr>
          <w:ilvl w:val="0"/>
          <w:numId w:val="32"/>
        </w:numPr>
      </w:pPr>
      <w:r>
        <w:t>Drug trace detection machines may return ‘false positives’ or detect traces of substances from other sources (such as the visitor’s work environment</w:t>
      </w:r>
      <w:r w:rsidR="0056146F">
        <w:t xml:space="preserve"> or money</w:t>
      </w:r>
      <w:r>
        <w:t>), with visitors potentially denied entry as a consequence.</w:t>
      </w:r>
      <w:r w:rsidR="00A56F09">
        <w:t xml:space="preserve"> </w:t>
      </w:r>
    </w:p>
    <w:p w:rsidR="00A96A75" w:rsidP="00E31831" w:rsidRDefault="00A96A75" w14:paraId="011E674F" w14:textId="62CB93C7">
      <w:pPr>
        <w:pStyle w:val="ListParagraph"/>
        <w:keepLines/>
        <w:numPr>
          <w:ilvl w:val="0"/>
          <w:numId w:val="32"/>
        </w:numPr>
      </w:pPr>
      <w:r>
        <w:t xml:space="preserve">Restrictions on food prevent visitors from bringing in home-cooked food and fresh food (such as fruit), and can make it difficult for visitors to bring in substantial meals (the latter being a particular issue for visitors who have travelled long distances, booked lengthy visits or are visiting with children). </w:t>
      </w:r>
      <w:r w:rsidR="003C1623">
        <w:t xml:space="preserve">Many people the Commission interviewed expressed that sharing a home-cooked meal with their family during visits was very important to them. </w:t>
      </w:r>
      <w:r w:rsidR="00514303">
        <w:t>For example, one person said that this allows ‘some aspect of normal family life.’</w:t>
      </w:r>
    </w:p>
    <w:p w:rsidR="005E7BEE" w:rsidP="00A96A75" w:rsidRDefault="00A96A75" w14:paraId="1BD34F3E" w14:textId="710046BB">
      <w:r>
        <w:t>The Commission appreciates th</w:t>
      </w:r>
      <w:r w:rsidR="0046377F">
        <w:t>at these policies were introduced</w:t>
      </w:r>
      <w:r w:rsidRPr="0046377F" w:rsidR="0046377F">
        <w:t xml:space="preserve"> </w:t>
      </w:r>
      <w:r w:rsidR="0046377F">
        <w:t xml:space="preserve">with the aim of improving safety and security, in particular </w:t>
      </w:r>
      <w:r w:rsidR="00D0642D">
        <w:t>to</w:t>
      </w:r>
      <w:r w:rsidR="0046377F">
        <w:t xml:space="preserve"> prevent</w:t>
      </w:r>
      <w:r w:rsidR="00D0642D">
        <w:t xml:space="preserve"> </w:t>
      </w:r>
      <w:r w:rsidR="0046377F">
        <w:t xml:space="preserve">the entry of contraband </w:t>
      </w:r>
      <w:r w:rsidR="00D0642D">
        <w:t xml:space="preserve">and </w:t>
      </w:r>
      <w:r w:rsidR="0046377F">
        <w:t>perishable foods that may cause illness; and ensuring that Home Affairs ‘has accurate information about the identity of individuals visiting its facilities’.</w:t>
      </w:r>
      <w:r w:rsidR="0046377F">
        <w:rPr>
          <w:rStyle w:val="EndnoteReference"/>
        </w:rPr>
        <w:endnoteReference w:id="114"/>
      </w:r>
      <w:r w:rsidR="003E757C">
        <w:t xml:space="preserve"> </w:t>
      </w:r>
    </w:p>
    <w:p w:rsidR="00512B89" w:rsidP="00A96A75" w:rsidRDefault="00A96A75" w14:paraId="618D6F20" w14:textId="0A9F120F">
      <w:r>
        <w:t xml:space="preserve">However, applying the entry conditions and restrictions described above to all visitors may not be necessary, </w:t>
      </w:r>
      <w:proofErr w:type="gramStart"/>
      <w:r w:rsidR="009E1979">
        <w:t>reasonable</w:t>
      </w:r>
      <w:proofErr w:type="gramEnd"/>
      <w:r>
        <w:t xml:space="preserve"> and proportionate</w:t>
      </w:r>
      <w:r w:rsidR="00153768">
        <w:t xml:space="preserve"> in the circumstances.</w:t>
      </w:r>
      <w:r w:rsidR="000F422D">
        <w:t xml:space="preserve"> </w:t>
      </w:r>
      <w:r w:rsidR="0025401D">
        <w:t>T</w:t>
      </w:r>
      <w:r w:rsidR="005606CA">
        <w:t>hese measures do not appear to be appropriate</w:t>
      </w:r>
      <w:r w:rsidR="0025401D">
        <w:t>, for example,</w:t>
      </w:r>
      <w:r w:rsidR="005606CA">
        <w:t xml:space="preserve"> for regular visitors to immigration detention facilities</w:t>
      </w:r>
      <w:r w:rsidR="0006220F">
        <w:t xml:space="preserve">, who </w:t>
      </w:r>
      <w:r w:rsidR="0009263B">
        <w:t xml:space="preserve">have a proven track record of complying </w:t>
      </w:r>
      <w:r>
        <w:t xml:space="preserve">with entry requirements and have never been suspected of bringing in contraband or presenting incorrect information about their identity. </w:t>
      </w:r>
      <w:r w:rsidR="00C935F6">
        <w:t>For example,</w:t>
      </w:r>
      <w:r w:rsidR="00B87003">
        <w:t xml:space="preserve"> t</w:t>
      </w:r>
      <w:r w:rsidR="00462F61">
        <w:t>he Commission considers that</w:t>
      </w:r>
      <w:r w:rsidR="00B87003">
        <w:t xml:space="preserve"> </w:t>
      </w:r>
      <w:r w:rsidR="00341826">
        <w:t xml:space="preserve">for </w:t>
      </w:r>
      <w:r w:rsidR="00B87003">
        <w:t>regular visitors who meet these conditions,</w:t>
      </w:r>
      <w:r w:rsidR="00462F61">
        <w:t xml:space="preserve"> </w:t>
      </w:r>
      <w:r w:rsidR="00512B89">
        <w:t>it would be unnecessarily cumbersome</w:t>
      </w:r>
      <w:r w:rsidRPr="00512B89" w:rsidR="00512B89">
        <w:t xml:space="preserve"> </w:t>
      </w:r>
      <w:r w:rsidR="00512B89">
        <w:t xml:space="preserve">to require </w:t>
      </w:r>
      <w:r w:rsidR="00B87003">
        <w:t xml:space="preserve">them </w:t>
      </w:r>
      <w:r w:rsidR="00732A2C">
        <w:t xml:space="preserve">to </w:t>
      </w:r>
      <w:r w:rsidR="00512B89">
        <w:t>submit a separate application form and identification for every visi</w:t>
      </w:r>
      <w:r w:rsidR="00C935F6">
        <w:t>t</w:t>
      </w:r>
      <w:r w:rsidR="00EC145F">
        <w:t>, and unreasonable to restrict them from bringing</w:t>
      </w:r>
      <w:r w:rsidR="006C0CC1">
        <w:t xml:space="preserve"> home-cooked food to </w:t>
      </w:r>
      <w:r w:rsidR="004526A7">
        <w:t>visits.</w:t>
      </w:r>
    </w:p>
    <w:p w:rsidR="00685C0F" w:rsidP="004526A7" w:rsidRDefault="004526A7" w14:paraId="6CB44686" w14:textId="4F051A78">
      <w:r>
        <w:t xml:space="preserve">The Commission notes that Home Affairs is piloting </w:t>
      </w:r>
      <w:r w:rsidR="00984537">
        <w:t>the Community Support Sector Visitor Programme (CSSVP)</w:t>
      </w:r>
      <w:r w:rsidR="00C21634">
        <w:t xml:space="preserve"> at VIDC</w:t>
      </w:r>
      <w:r w:rsidR="00475752">
        <w:t>, a</w:t>
      </w:r>
      <w:r>
        <w:t xml:space="preserve"> ‘trusted visitor’ program for community groups that visit immigration detention facilities on a regular basis</w:t>
      </w:r>
      <w:r w:rsidR="00475752">
        <w:t>.</w:t>
      </w:r>
      <w:r w:rsidR="00E23A26">
        <w:rPr>
          <w:rStyle w:val="EndnoteReference"/>
        </w:rPr>
        <w:endnoteReference w:id="115"/>
      </w:r>
      <w:r w:rsidR="00475752">
        <w:t xml:space="preserve"> Th</w:t>
      </w:r>
      <w:r w:rsidR="003E2472">
        <w:t xml:space="preserve">e CSSVP </w:t>
      </w:r>
      <w:r w:rsidR="00475752">
        <w:t>was introduced in recogni</w:t>
      </w:r>
      <w:r w:rsidR="00F2523B">
        <w:t>tion of the administrative burden placed on community support sector groups, who</w:t>
      </w:r>
      <w:r w:rsidR="00E23A26">
        <w:t xml:space="preserve"> frequently apply to visit large numbers of people in detention</w:t>
      </w:r>
      <w:r w:rsidR="00685C0F">
        <w:t>,</w:t>
      </w:r>
      <w:r w:rsidR="006778E2">
        <w:t xml:space="preserve"> </w:t>
      </w:r>
      <w:r>
        <w:t xml:space="preserve">with a view to streamlining the entry requirements for these visitors. </w:t>
      </w:r>
    </w:p>
    <w:p w:rsidR="00DE763B" w:rsidP="003A5FDE" w:rsidRDefault="004526A7" w14:paraId="113FB578" w14:textId="6DA81849">
      <w:r>
        <w:t>The Commission</w:t>
      </w:r>
      <w:r w:rsidR="00685C0F">
        <w:t xml:space="preserve"> considers that similar strategies could be adopted for </w:t>
      </w:r>
      <w:r w:rsidR="00610712">
        <w:t>other regular visitors</w:t>
      </w:r>
      <w:r w:rsidR="0094318F">
        <w:t xml:space="preserve"> who routinely comply with entry conditions</w:t>
      </w:r>
      <w:r w:rsidR="002D0153">
        <w:t xml:space="preserve">, </w:t>
      </w:r>
      <w:r w:rsidR="0094318F">
        <w:t>have never been suspected of bringing in contraband or present</w:t>
      </w:r>
      <w:r w:rsidR="006778E2">
        <w:t>ed</w:t>
      </w:r>
      <w:r w:rsidR="0094318F">
        <w:t xml:space="preserve"> incorrect information about their identity.</w:t>
      </w:r>
      <w:r w:rsidR="002D0153">
        <w:t xml:space="preserve"> </w:t>
      </w:r>
    </w:p>
    <w:p w:rsidRPr="00DE763B" w:rsidR="00995D60" w:rsidP="00995D60" w:rsidRDefault="002D0153" w14:paraId="71BB9C51" w14:textId="5F62AE36">
      <w:r>
        <w:t xml:space="preserve">Where regular visitors meet these conditions, the Commission also suggests it would be </w:t>
      </w:r>
      <w:r w:rsidR="003A5FDE">
        <w:t xml:space="preserve">beneficial to </w:t>
      </w:r>
      <w:r w:rsidR="00B07F25">
        <w:t xml:space="preserve">review </w:t>
      </w:r>
      <w:r w:rsidR="00142CE2">
        <w:t xml:space="preserve">the restrictions that apply to </w:t>
      </w:r>
      <w:r w:rsidR="00CE0320">
        <w:t xml:space="preserve">these </w:t>
      </w:r>
      <w:r w:rsidR="00142CE2">
        <w:t>visit</w:t>
      </w:r>
      <w:r w:rsidR="00995D60">
        <w:t>ors</w:t>
      </w:r>
      <w:r w:rsidR="00CE0320">
        <w:t xml:space="preserve"> (</w:t>
      </w:r>
      <w:r w:rsidR="00142CE2">
        <w:t xml:space="preserve">in </w:t>
      </w:r>
      <w:r w:rsidRPr="00995D60" w:rsidR="00142CE2">
        <w:t>particular those</w:t>
      </w:r>
      <w:r w:rsidRPr="00995D60" w:rsidR="00CE0320">
        <w:t xml:space="preserve"> that apply to food)</w:t>
      </w:r>
      <w:r w:rsidRPr="00995D60" w:rsidR="00995D60">
        <w:t xml:space="preserve"> to ensure that restrictions are only applied when necessary to manage specific risks in a visitor’s individual circumstances.</w:t>
      </w:r>
    </w:p>
    <w:p w:rsidRPr="00DF3F9B" w:rsidR="00995D60" w:rsidP="00E31831" w:rsidRDefault="00995D60" w14:paraId="318B264D"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rPr>
          <w:color w:val="FFFFFF" w:themeColor="background1"/>
        </w:rPr>
      </w:pPr>
    </w:p>
    <w:p w:rsidR="00995D60" w:rsidP="00995D60" w:rsidRDefault="006159AC" w14:paraId="424932B6" w14:textId="604CD7BF">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Pr>
          <w:i/>
          <w:color w:val="FFFFFF" w:themeColor="background1"/>
        </w:rPr>
        <w:t>The Department of Home Affairs should revise entry conditions for regular visitors</w:t>
      </w:r>
      <w:r w:rsidR="001A0A31">
        <w:rPr>
          <w:i/>
          <w:color w:val="FFFFFF" w:themeColor="background1"/>
        </w:rPr>
        <w:t xml:space="preserve">, </w:t>
      </w:r>
      <w:r w:rsidR="007E0AFA">
        <w:rPr>
          <w:i/>
          <w:color w:val="FFFFFF" w:themeColor="background1"/>
        </w:rPr>
        <w:t xml:space="preserve">who routinely comply with entry conditions, </w:t>
      </w:r>
      <w:r w:rsidR="00B55492">
        <w:rPr>
          <w:i/>
          <w:color w:val="FFFFFF" w:themeColor="background1"/>
        </w:rPr>
        <w:t xml:space="preserve">and </w:t>
      </w:r>
      <w:r w:rsidR="00BD69A7">
        <w:rPr>
          <w:i/>
          <w:color w:val="FFFFFF" w:themeColor="background1"/>
        </w:rPr>
        <w:t xml:space="preserve">are not reasonably </w:t>
      </w:r>
      <w:r w:rsidR="007E0AFA">
        <w:rPr>
          <w:i/>
          <w:color w:val="FFFFFF" w:themeColor="background1"/>
        </w:rPr>
        <w:t>suspected of bring</w:t>
      </w:r>
      <w:r w:rsidR="00110684">
        <w:rPr>
          <w:i/>
          <w:color w:val="FFFFFF" w:themeColor="background1"/>
        </w:rPr>
        <w:t>ing</w:t>
      </w:r>
      <w:r w:rsidR="007E0AFA">
        <w:rPr>
          <w:i/>
          <w:color w:val="FFFFFF" w:themeColor="background1"/>
        </w:rPr>
        <w:t xml:space="preserve"> in contraband or presenting incorrect information about their identity</w:t>
      </w:r>
      <w:r w:rsidR="006B75A7">
        <w:rPr>
          <w:i/>
          <w:color w:val="FFFFFF" w:themeColor="background1"/>
        </w:rPr>
        <w:t xml:space="preserve"> by:</w:t>
      </w:r>
    </w:p>
    <w:p w:rsidR="006B75A7" w:rsidP="00995D60" w:rsidRDefault="006B75A7" w14:paraId="38106C0B" w14:textId="01CE280A">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Pr>
          <w:i/>
          <w:color w:val="FFFFFF" w:themeColor="background1"/>
        </w:rPr>
        <w:t>-</w:t>
      </w:r>
      <w:r w:rsidR="00BD69A7">
        <w:rPr>
          <w:i/>
          <w:color w:val="FFFFFF" w:themeColor="background1"/>
        </w:rPr>
        <w:t xml:space="preserve"> </w:t>
      </w:r>
      <w:r>
        <w:rPr>
          <w:i/>
          <w:color w:val="FFFFFF" w:themeColor="background1"/>
        </w:rPr>
        <w:t>streamlining entry requirements</w:t>
      </w:r>
      <w:r w:rsidR="007D07A1">
        <w:rPr>
          <w:i/>
          <w:color w:val="FFFFFF" w:themeColor="background1"/>
        </w:rPr>
        <w:t xml:space="preserve"> for these visitors in a similar manner to the CSSVP, and</w:t>
      </w:r>
    </w:p>
    <w:p w:rsidRPr="00577020" w:rsidR="00B07F25" w:rsidP="00577020" w:rsidRDefault="007D07A1" w14:paraId="454C45D8" w14:textId="29193DD4">
      <w:pPr>
        <w:keepLines/>
        <w:pBdr>
          <w:top w:val="single" w:color="auto" w:sz="4" w:space="4"/>
          <w:left w:val="single" w:color="auto" w:sz="4" w:space="4"/>
          <w:bottom w:val="single" w:color="auto" w:sz="4" w:space="4"/>
          <w:right w:val="single" w:color="auto" w:sz="4" w:space="4"/>
        </w:pBdr>
        <w:shd w:val="clear" w:color="auto" w:fill="237BBC"/>
        <w:rPr>
          <w:i/>
          <w:color w:val="FFFFFF" w:themeColor="background1"/>
        </w:rPr>
      </w:pPr>
      <w:r>
        <w:rPr>
          <w:i/>
          <w:color w:val="FFFFFF" w:themeColor="background1"/>
        </w:rPr>
        <w:t>-</w:t>
      </w:r>
      <w:r w:rsidR="00452CDA">
        <w:rPr>
          <w:i/>
          <w:color w:val="FFFFFF" w:themeColor="background1"/>
        </w:rPr>
        <w:t xml:space="preserve"> reviewing restrictions that apply to these visitors, with a view to ensuring that restrictions are only applied when neces</w:t>
      </w:r>
      <w:r w:rsidR="00D05312">
        <w:rPr>
          <w:i/>
          <w:color w:val="FFFFFF" w:themeColor="background1"/>
        </w:rPr>
        <w:t xml:space="preserve">sary. </w:t>
      </w:r>
      <w:r>
        <w:rPr>
          <w:i/>
          <w:color w:val="FFFFFF" w:themeColor="background1"/>
        </w:rPr>
        <w:t xml:space="preserve"> </w:t>
      </w:r>
    </w:p>
    <w:p w:rsidRPr="007130A8" w:rsidR="00206DA9" w:rsidP="00206DA9" w:rsidRDefault="00206DA9" w14:paraId="3D8902B7" w14:textId="77777777">
      <w:pPr>
        <w:pStyle w:val="Heading2"/>
      </w:pPr>
      <w:bookmarkStart w:name="_Toc35622791" w:id="149"/>
      <w:bookmarkStart w:name="_Toc57818939" w:id="150"/>
      <w:r>
        <w:t>Length of detention</w:t>
      </w:r>
      <w:bookmarkEnd w:id="150"/>
    </w:p>
    <w:p w:rsidR="00206DA9" w:rsidP="00206DA9" w:rsidRDefault="00206DA9" w14:paraId="4C39FE5F" w14:textId="14B8C340">
      <w:r>
        <w:t xml:space="preserve">Facility staff and people in immigration detention across all facilities consistently raised </w:t>
      </w:r>
      <w:r w:rsidR="2B9A92F8">
        <w:t xml:space="preserve">the </w:t>
      </w:r>
      <w:r>
        <w:t>length of time in immigration detention as a key issue of concern during the Commission’s 2019 inspections. The average length of time in immigration detention facilities has continued to increase since 2013, and throughout 2019 the average remained close to or just above 500 days (see Section 2.</w:t>
      </w:r>
      <w:r w:rsidR="00C607A7">
        <w:t>7</w:t>
      </w:r>
      <w:r>
        <w:t>).</w:t>
      </w:r>
    </w:p>
    <w:p w:rsidR="00206DA9" w:rsidP="00206DA9" w:rsidRDefault="00206DA9" w14:paraId="67E05ED2" w14:textId="77777777">
      <w:r>
        <w:t>A significant proportion of the people interviewed by the Commission during its 2019 inspections reported that they had been in closed</w:t>
      </w:r>
      <w:r w:rsidRPr="001A18EF">
        <w:t xml:space="preserve"> immigration detention for</w:t>
      </w:r>
      <w:r>
        <w:t xml:space="preserve"> </w:t>
      </w:r>
      <w:r w:rsidRPr="001A18EF">
        <w:t xml:space="preserve">at least </w:t>
      </w:r>
      <w:r>
        <w:t>two</w:t>
      </w:r>
      <w:r w:rsidRPr="001A18EF">
        <w:t xml:space="preserve"> year</w:t>
      </w:r>
      <w:r>
        <w:t>s</w:t>
      </w:r>
      <w:r w:rsidRPr="001A18EF">
        <w:t>, and in some cases for far longer.</w:t>
      </w:r>
      <w:r>
        <w:t xml:space="preserve"> Of the 281 people interviewed during inspections in 2019, 170 (60%) reported that they had been held for over two years and of these people 110 (39%) reported over five years. A few people the Commission spoke to reported that they had been in immigration detention facilities for 10 years or more. </w:t>
      </w:r>
    </w:p>
    <w:p w:rsidR="00206DA9" w:rsidP="00206DA9" w:rsidRDefault="00206DA9" w14:paraId="25A2961A" w14:textId="5DF5938B">
      <w:r>
        <w:t>Many people the Commission interviewed (in particular people who had been in closed detention for two years or more) reported that their ongoing detention and the uncertainty of their situation was causing, contributing to, or exacerbating mental health issues. One person said, ‘</w:t>
      </w:r>
      <w:r w:rsidR="00DD51BB">
        <w:t>M</w:t>
      </w:r>
      <w:r>
        <w:t>y situation in detention is very frustrating, it makes me sick’ and another that ‘mentally I would be better if I had a decision on my visa</w:t>
      </w:r>
      <w:r w:rsidR="1914A4AA">
        <w:t>’</w:t>
      </w:r>
      <w:r>
        <w:t>. A person who had previously been in jail said, ‘</w:t>
      </w:r>
      <w:r w:rsidR="00116903">
        <w:t>I</w:t>
      </w:r>
      <w:r>
        <w:t>n jail you know your release date, but there is no end here in detention</w:t>
      </w:r>
      <w:r w:rsidR="36E19C94">
        <w:t>’</w:t>
      </w:r>
      <w:r>
        <w:t xml:space="preserve">. Some people, who had been in immigration detention for very prolonged periods, said they felt their ongoing detention was a form of punishment, rather than an administrative process. </w:t>
      </w:r>
    </w:p>
    <w:p w:rsidR="00206DA9" w:rsidP="00206DA9" w:rsidRDefault="00206DA9" w14:paraId="696527ED" w14:textId="312A1BEE">
      <w:r>
        <w:t>Many facility staff observed that people are now spending much longer in immigration detention facilities and that such situations are complex and can be difficult to manage. As outlined</w:t>
      </w:r>
      <w:r w:rsidR="008C757C">
        <w:t xml:space="preserve"> above</w:t>
      </w:r>
      <w:r>
        <w:t>, IHMS staff reported significant numbers of people with complex health, including mental health</w:t>
      </w:r>
      <w:r w:rsidR="008E07E6">
        <w:t>,</w:t>
      </w:r>
      <w:r w:rsidR="008C757C">
        <w:t xml:space="preserve"> </w:t>
      </w:r>
      <w:r>
        <w:t>needs.</w:t>
      </w:r>
      <w:r w:rsidR="008C757C">
        <w:t xml:space="preserve"> </w:t>
      </w:r>
      <w:r>
        <w:t xml:space="preserve">Some IHMS staff </w:t>
      </w:r>
      <w:r w:rsidRPr="00606AF3">
        <w:t>attributed the complexity of mental health</w:t>
      </w:r>
      <w:r>
        <w:t xml:space="preserve"> issues </w:t>
      </w:r>
      <w:r w:rsidRPr="00606AF3">
        <w:t>to an increasing number of people who have spent a long time in immigration detention</w:t>
      </w:r>
      <w:r>
        <w:t xml:space="preserve"> facilities</w:t>
      </w:r>
      <w:r w:rsidRPr="00606AF3">
        <w:t>. Other</w:t>
      </w:r>
      <w:r>
        <w:t xml:space="preserve"> staff </w:t>
      </w:r>
      <w:r w:rsidRPr="00606AF3">
        <w:t xml:space="preserve">said that while prolonged </w:t>
      </w:r>
      <w:r>
        <w:t xml:space="preserve">closed </w:t>
      </w:r>
      <w:r w:rsidRPr="00606AF3">
        <w:t xml:space="preserve">immigration detention is a factor, there are other relevant factors such as pre-existing conditions, individual </w:t>
      </w:r>
      <w:proofErr w:type="gramStart"/>
      <w:r w:rsidRPr="00606AF3">
        <w:t>resilience</w:t>
      </w:r>
      <w:proofErr w:type="gramEnd"/>
      <w:r w:rsidRPr="00606AF3">
        <w:t xml:space="preserve"> and family background.</w:t>
      </w:r>
    </w:p>
    <w:p w:rsidR="00206DA9" w:rsidP="00206DA9" w:rsidRDefault="00206DA9" w14:paraId="68B9B00C" w14:textId="77777777">
      <w:r>
        <w:t>Prolonged detention is a risk factor for mental ill-health, as t</w:t>
      </w:r>
      <w:r w:rsidRPr="00A10F51">
        <w:t>he negative impacts of immigration detention on mental health tend to worsen as the length of detention increases.</w:t>
      </w:r>
      <w:r>
        <w:rPr>
          <w:rStyle w:val="EndnoteReference"/>
        </w:rPr>
        <w:endnoteReference w:id="116"/>
      </w:r>
      <w:r w:rsidRPr="00A10F51">
        <w:t xml:space="preserve"> This is of particular concern </w:t>
      </w:r>
      <w:r>
        <w:t xml:space="preserve">in the current context given the consistently high average length of detention in recent years, and the large number of people being held in closed facilities for prolonged periods. </w:t>
      </w:r>
    </w:p>
    <w:p w:rsidR="00206DA9" w:rsidP="00206DA9" w:rsidRDefault="00206DA9" w14:paraId="36A3AD5A" w14:textId="77777777">
      <w:r>
        <w:t>Following inspections in 2018, the Commission recommended that the Australian Government introduce legislation to ensure that the necessity for continued immigration detention is periodically assessed by a court or tribunal up to a maximum time limit.</w:t>
      </w:r>
      <w:r>
        <w:rPr>
          <w:rStyle w:val="EndnoteReference"/>
        </w:rPr>
        <w:endnoteReference w:id="117"/>
      </w:r>
      <w:r>
        <w:t xml:space="preserve"> The Commission repeats this recommendation, which is now even more pressing given the longer periods that people are detained. Independent oversight of the necessity of closed detention, and the introduction of an overall time limit on closed detention, would help to reduce the likelihood of closed detention becoming so lengthy as to breach human rights. </w:t>
      </w:r>
    </w:p>
    <w:p w:rsidR="00206DA9" w:rsidP="00206DA9" w:rsidRDefault="00206DA9" w14:paraId="403E2C3D" w14:textId="0939B844">
      <w:r>
        <w:t>In addition, the Commission repeats its previous recommendation that a review take place to identify factors contributing to the high average length of immigration detention since 2015, and strategies to reduce the average length of immigration detention.</w:t>
      </w:r>
      <w:r>
        <w:rPr>
          <w:rStyle w:val="EndnoteReference"/>
        </w:rPr>
        <w:endnoteReference w:id="118"/>
      </w:r>
      <w:r>
        <w:t xml:space="preserve"> As noted in Section 2.</w:t>
      </w:r>
      <w:r w:rsidR="00B53D74">
        <w:t>8</w:t>
      </w:r>
      <w:r>
        <w:t>, the time spent in immigration detention is far higher in Australia than in comparable jurisdictions, such as the United Kingdom and Canada. By considering approaches in comparable jurisdictions, Australia could identify proven ways of reducing the average length of time in immigration detention without compromising Australia’s sovereignty or system of orderly migration.</w:t>
      </w:r>
    </w:p>
    <w:p w:rsidRPr="00A279C3" w:rsidR="00206DA9" w:rsidP="00206DA9" w:rsidRDefault="00206DA9" w14:paraId="2C33F222" w14:textId="77777777">
      <w:pPr>
        <w:pStyle w:val="ListParagraph"/>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DD3D09" w:rsidR="00206DA9" w:rsidP="00206DA9" w:rsidRDefault="00206DA9" w14:paraId="5FDCD140"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E43AD0">
        <w:rPr>
          <w:i/>
          <w:color w:val="FFFFFF" w:themeColor="background1"/>
        </w:rPr>
        <w:t>The Australian Government should introduce legislation to ensure that</w:t>
      </w:r>
      <w:r>
        <w:rPr>
          <w:i/>
          <w:color w:val="FFFFFF" w:themeColor="background1"/>
        </w:rPr>
        <w:t xml:space="preserve"> </w:t>
      </w:r>
      <w:r w:rsidRPr="00E43AD0">
        <w:rPr>
          <w:i/>
          <w:color w:val="FFFFFF" w:themeColor="background1"/>
        </w:rPr>
        <w:t xml:space="preserve">the necessity for continued </w:t>
      </w:r>
      <w:r>
        <w:rPr>
          <w:i/>
          <w:color w:val="FFFFFF" w:themeColor="background1"/>
        </w:rPr>
        <w:t xml:space="preserve">immigration </w:t>
      </w:r>
      <w:r w:rsidRPr="00E43AD0">
        <w:rPr>
          <w:i/>
          <w:color w:val="FFFFFF" w:themeColor="background1"/>
        </w:rPr>
        <w:t xml:space="preserve">detention </w:t>
      </w:r>
      <w:r>
        <w:rPr>
          <w:i/>
          <w:color w:val="FFFFFF" w:themeColor="background1"/>
        </w:rPr>
        <w:t xml:space="preserve">is periodically </w:t>
      </w:r>
      <w:r w:rsidRPr="00E43AD0">
        <w:rPr>
          <w:i/>
          <w:color w:val="FFFFFF" w:themeColor="background1"/>
        </w:rPr>
        <w:t>a</w:t>
      </w:r>
      <w:r>
        <w:rPr>
          <w:i/>
          <w:color w:val="FFFFFF" w:themeColor="background1"/>
        </w:rPr>
        <w:t xml:space="preserve">ssessed by a court or tribunal, </w:t>
      </w:r>
      <w:r w:rsidRPr="00E43AD0">
        <w:rPr>
          <w:i/>
          <w:color w:val="FFFFFF" w:themeColor="background1"/>
        </w:rPr>
        <w:t>up to a maximum time limit.</w:t>
      </w:r>
    </w:p>
    <w:p w:rsidR="00206DA9" w:rsidP="00206DA9" w:rsidRDefault="00206DA9" w14:paraId="3554685B" w14:textId="77777777"/>
    <w:p w:rsidRPr="00A279C3" w:rsidR="00206DA9" w:rsidP="00206DA9" w:rsidRDefault="00206DA9" w14:paraId="02343850" w14:textId="77777777">
      <w:pPr>
        <w:pStyle w:val="ListParagraph"/>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206DA9" w:rsidP="00206DA9" w:rsidRDefault="00206DA9" w14:paraId="286112F4" w14:textId="77777777">
      <w:pPr>
        <w:keepNext/>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E43AD0">
        <w:rPr>
          <w:i/>
          <w:color w:val="FFFFFF" w:themeColor="background1"/>
        </w:rPr>
        <w:t xml:space="preserve">The </w:t>
      </w:r>
      <w:r>
        <w:rPr>
          <w:i/>
          <w:color w:val="FFFFFF" w:themeColor="background1"/>
        </w:rPr>
        <w:t>Department of Home Affairs should conduct a review to identify:</w:t>
      </w:r>
    </w:p>
    <w:p w:rsidR="00206DA9" w:rsidP="00206DA9" w:rsidRDefault="00206DA9" w14:paraId="2F20F5D5" w14:textId="77777777">
      <w:pPr>
        <w:keepNext/>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factors contributing to the high average length of immigration detention since 2015</w:t>
      </w:r>
    </w:p>
    <w:p w:rsidRPr="000244B2" w:rsidR="00206DA9" w:rsidP="00206DA9" w:rsidRDefault="00206DA9" w14:paraId="1E83B908"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strategies to reduce the average length of immigration detention.</w:t>
      </w:r>
    </w:p>
    <w:p w:rsidR="00206DA9" w:rsidP="00206DA9" w:rsidRDefault="00206DA9" w14:paraId="3E5E3AC7" w14:textId="77777777">
      <w:r>
        <w:t>As outlined above, over half of the people the Commission interviewed reported that they had been detained for two years or more. As noted in Section 2.11, on average 22% of the population in immigration detention facilities in 2019 had been detained for two years or longer</w:t>
      </w:r>
      <w:r w:rsidRPr="00EE6010">
        <w:t>.</w:t>
      </w:r>
      <w:r w:rsidRPr="00EE6010">
        <w:rPr>
          <w:sz w:val="20"/>
          <w:vertAlign w:val="superscript"/>
        </w:rPr>
        <w:endnoteReference w:id="119"/>
      </w:r>
    </w:p>
    <w:p w:rsidRPr="00460880" w:rsidR="00206DA9" w:rsidP="00206DA9" w:rsidRDefault="00206DA9" w14:paraId="4001BA16" w14:textId="77777777">
      <w:pPr>
        <w:rPr>
          <w:rFonts w:eastAsia="Open Sans" w:cs="Open Sans"/>
        </w:rPr>
      </w:pPr>
      <w:r>
        <w:t>In publicly available Home Affairs statistics, people in immigration detention facilities who have been detained for two years or more are grouped together. These statistics do not distinguish periods of detention longer than two years. The Commission considers that this information should be disaggregated, given the significant number of people that are being detained for two years or more.</w:t>
      </w:r>
      <w:r w:rsidRPr="00D66736">
        <w:rPr>
          <w:rFonts w:eastAsia="Open Sans" w:cs="Open Sans"/>
        </w:rPr>
        <w:t xml:space="preserve"> </w:t>
      </w:r>
      <w:r>
        <w:rPr>
          <w:rFonts w:eastAsia="Open Sans" w:cs="Open Sans"/>
        </w:rPr>
        <w:t>This would provide a more accurate account of the length of time people are detained in closed facilities and improve public scrutiny over prolonged detention, which is a serious risk factor for human rights breaches such as arbitrary detention.</w:t>
      </w:r>
    </w:p>
    <w:p w:rsidRPr="00A279C3" w:rsidR="00206DA9" w:rsidP="00206DA9" w:rsidRDefault="00206DA9" w14:paraId="1D4CB702" w14:textId="77777777">
      <w:pPr>
        <w:pStyle w:val="ListParagraph"/>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206DA9" w:rsidP="00206DA9" w:rsidRDefault="00206DA9" w14:paraId="2315997A"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E43AD0">
        <w:rPr>
          <w:i/>
          <w:color w:val="FFFFFF" w:themeColor="background1"/>
        </w:rPr>
        <w:t xml:space="preserve">The </w:t>
      </w:r>
      <w:r>
        <w:rPr>
          <w:i/>
          <w:color w:val="FFFFFF" w:themeColor="background1"/>
        </w:rPr>
        <w:t xml:space="preserve">Department of Home Affairs </w:t>
      </w:r>
      <w:r w:rsidRPr="00E43AD0">
        <w:rPr>
          <w:i/>
          <w:color w:val="FFFFFF" w:themeColor="background1"/>
        </w:rPr>
        <w:t xml:space="preserve">should </w:t>
      </w:r>
      <w:r>
        <w:rPr>
          <w:i/>
          <w:color w:val="FFFFFF" w:themeColor="background1"/>
        </w:rPr>
        <w:t>further breakdown the length of time people grouped in two years and above have been detained in its monthly statistical reports on immigration detention.</w:t>
      </w:r>
    </w:p>
    <w:p w:rsidR="00206DA9" w:rsidP="00206DA9" w:rsidRDefault="00206DA9" w14:paraId="0EAD9751" w14:textId="77777777">
      <w:r>
        <w:t>Some people the Commission interviewed, who reported being in closed immigration detention in Australia for very prolonged periods, belonged to one of the following groups:</w:t>
      </w:r>
    </w:p>
    <w:p w:rsidR="00206DA9" w:rsidP="00206DA9" w:rsidRDefault="00206DA9" w14:paraId="3492C888" w14:textId="377E4A89">
      <w:pPr>
        <w:pStyle w:val="ListParagraph"/>
        <w:numPr>
          <w:ilvl w:val="0"/>
          <w:numId w:val="18"/>
        </w:numPr>
      </w:pPr>
      <w:r>
        <w:t>those owed protection who have had their protection visas refused or cancelled on character grounds</w:t>
      </w:r>
    </w:p>
    <w:p w:rsidR="00206DA9" w:rsidP="00206DA9" w:rsidRDefault="00206DA9" w14:paraId="7E23D588" w14:textId="77777777">
      <w:pPr>
        <w:pStyle w:val="ListParagraph"/>
        <w:numPr>
          <w:ilvl w:val="0"/>
          <w:numId w:val="18"/>
        </w:numPr>
      </w:pPr>
      <w:r>
        <w:t>those owed protection with adverse security assessments.</w:t>
      </w:r>
    </w:p>
    <w:p w:rsidR="005561F7" w:rsidP="00206DA9" w:rsidRDefault="002B6A16" w14:paraId="655BD8F9" w14:textId="6CC8681F">
      <w:pPr>
        <w:rPr>
          <w:rFonts w:eastAsia="Times New Roman" w:cs="Open Sans"/>
          <w:color w:val="000000"/>
          <w:lang w:val="en-US"/>
        </w:rPr>
      </w:pPr>
      <w:r>
        <w:rPr>
          <w:rFonts w:eastAsia="Times New Roman" w:cs="Open Sans"/>
          <w:color w:val="000000"/>
          <w:lang w:val="en-US"/>
        </w:rPr>
        <w:t xml:space="preserve">As outlined further in Appendix </w:t>
      </w:r>
      <w:r w:rsidR="005A25B2">
        <w:rPr>
          <w:rFonts w:eastAsia="Times New Roman" w:cs="Open Sans"/>
          <w:color w:val="000000"/>
          <w:lang w:val="en-US"/>
        </w:rPr>
        <w:t>3</w:t>
      </w:r>
      <w:r>
        <w:rPr>
          <w:rFonts w:eastAsia="Times New Roman" w:cs="Open Sans"/>
          <w:color w:val="000000"/>
          <w:lang w:val="en-US"/>
        </w:rPr>
        <w:t xml:space="preserve">, </w:t>
      </w:r>
      <w:r w:rsidR="00D30CAB">
        <w:rPr>
          <w:rFonts w:eastAsia="Times New Roman" w:cs="Open Sans"/>
          <w:color w:val="000000"/>
          <w:lang w:val="en-US"/>
        </w:rPr>
        <w:t>pe</w:t>
      </w:r>
      <w:r w:rsidR="00BB105E">
        <w:rPr>
          <w:rFonts w:eastAsia="Times New Roman" w:cs="Open Sans"/>
          <w:color w:val="000000"/>
          <w:lang w:val="en-US"/>
        </w:rPr>
        <w:t>rsons</w:t>
      </w:r>
      <w:r w:rsidR="004D407B">
        <w:rPr>
          <w:rFonts w:eastAsia="Times New Roman" w:cs="Open Sans"/>
          <w:color w:val="000000"/>
          <w:lang w:val="en-US"/>
        </w:rPr>
        <w:t xml:space="preserve"> sub</w:t>
      </w:r>
      <w:r w:rsidR="002C12F3">
        <w:rPr>
          <w:rFonts w:eastAsia="Times New Roman" w:cs="Open Sans"/>
          <w:color w:val="000000"/>
          <w:lang w:val="en-US"/>
        </w:rPr>
        <w:t>ject to an adverse security assessment</w:t>
      </w:r>
      <w:r w:rsidR="007A0B24">
        <w:rPr>
          <w:rFonts w:eastAsia="Times New Roman" w:cs="Open Sans"/>
          <w:color w:val="000000"/>
          <w:lang w:val="en-US"/>
        </w:rPr>
        <w:t xml:space="preserve"> </w:t>
      </w:r>
      <w:r w:rsidR="003E5A10">
        <w:rPr>
          <w:rFonts w:eastAsia="Times New Roman" w:cs="Open Sans"/>
          <w:color w:val="000000"/>
          <w:lang w:val="en-US"/>
        </w:rPr>
        <w:t xml:space="preserve">issued by the Australian Security Intelligence </w:t>
      </w:r>
      <w:proofErr w:type="spellStart"/>
      <w:r w:rsidR="00BB105E">
        <w:rPr>
          <w:rFonts w:eastAsia="Times New Roman" w:cs="Open Sans"/>
          <w:color w:val="000000"/>
          <w:lang w:val="en-US"/>
        </w:rPr>
        <w:t>Organi</w:t>
      </w:r>
      <w:r w:rsidR="00813681">
        <w:rPr>
          <w:rFonts w:eastAsia="Times New Roman" w:cs="Open Sans"/>
          <w:color w:val="000000"/>
          <w:lang w:val="en-US"/>
        </w:rPr>
        <w:t>s</w:t>
      </w:r>
      <w:r w:rsidR="00BB105E">
        <w:rPr>
          <w:rFonts w:eastAsia="Times New Roman" w:cs="Open Sans"/>
          <w:color w:val="000000"/>
          <w:lang w:val="en-US"/>
        </w:rPr>
        <w:t>ation</w:t>
      </w:r>
      <w:proofErr w:type="spellEnd"/>
      <w:r w:rsidR="00BB105E">
        <w:rPr>
          <w:rFonts w:eastAsia="Times New Roman" w:cs="Open Sans"/>
          <w:color w:val="000000"/>
          <w:lang w:val="en-US"/>
        </w:rPr>
        <w:t xml:space="preserve"> (ASIO)</w:t>
      </w:r>
      <w:r w:rsidR="00900866">
        <w:rPr>
          <w:rFonts w:eastAsia="Times New Roman" w:cs="Open Sans"/>
          <w:color w:val="000000"/>
          <w:lang w:val="en-US"/>
        </w:rPr>
        <w:t xml:space="preserve"> or who</w:t>
      </w:r>
      <w:r w:rsidR="000F5D02">
        <w:rPr>
          <w:rFonts w:eastAsia="Times New Roman" w:cs="Open Sans"/>
          <w:color w:val="000000"/>
          <w:lang w:val="en-US"/>
        </w:rPr>
        <w:t xml:space="preserve"> present character issues that</w:t>
      </w:r>
      <w:r w:rsidR="00900866">
        <w:rPr>
          <w:rFonts w:eastAsia="Times New Roman" w:cs="Open Sans"/>
          <w:color w:val="000000"/>
          <w:lang w:val="en-US"/>
        </w:rPr>
        <w:t xml:space="preserve"> </w:t>
      </w:r>
      <w:r w:rsidR="00510C3C">
        <w:rPr>
          <w:rFonts w:eastAsia="Times New Roman" w:cs="Open Sans"/>
          <w:color w:val="000000"/>
          <w:lang w:val="en-US"/>
        </w:rPr>
        <w:t>may</w:t>
      </w:r>
      <w:r w:rsidR="000F5D02">
        <w:rPr>
          <w:rFonts w:eastAsia="Times New Roman" w:cs="Open Sans"/>
          <w:color w:val="000000"/>
          <w:lang w:val="en-US"/>
        </w:rPr>
        <w:t xml:space="preserve"> indicate they</w:t>
      </w:r>
      <w:r w:rsidR="00510C3C">
        <w:rPr>
          <w:rFonts w:eastAsia="Times New Roman" w:cs="Open Sans"/>
          <w:color w:val="000000"/>
          <w:lang w:val="en-US"/>
        </w:rPr>
        <w:t xml:space="preserve"> fail the character tes</w:t>
      </w:r>
      <w:r w:rsidR="000F5D02">
        <w:rPr>
          <w:rFonts w:eastAsia="Times New Roman" w:cs="Open Sans"/>
          <w:color w:val="000000"/>
          <w:lang w:val="en-US"/>
        </w:rPr>
        <w:t>t</w:t>
      </w:r>
      <w:r w:rsidR="008066B1">
        <w:rPr>
          <w:rFonts w:eastAsia="Times New Roman" w:cs="Open Sans"/>
          <w:color w:val="000000"/>
          <w:lang w:val="en-US"/>
        </w:rPr>
        <w:t>, are generally not considered for alternative</w:t>
      </w:r>
      <w:r w:rsidR="009A635F">
        <w:rPr>
          <w:rFonts w:eastAsia="Times New Roman" w:cs="Open Sans"/>
          <w:color w:val="000000"/>
          <w:lang w:val="en-US"/>
        </w:rPr>
        <w:t>, less restrictive forms of detention such as community detention as a matter of Government policy.</w:t>
      </w:r>
      <w:r w:rsidR="00AF20B0">
        <w:rPr>
          <w:rFonts w:eastAsia="Times New Roman" w:cs="Open Sans"/>
          <w:color w:val="000000"/>
          <w:lang w:val="en-US"/>
        </w:rPr>
        <w:t xml:space="preserve"> </w:t>
      </w:r>
      <w:r w:rsidR="00B855A1">
        <w:t xml:space="preserve">In addition, those found to be owed protection </w:t>
      </w:r>
      <w:r w:rsidRPr="009F78B6" w:rsidR="00206DA9">
        <w:t>cannot be involuntarily returned to their country of origin</w:t>
      </w:r>
      <w:r w:rsidR="00206DA9">
        <w:t xml:space="preserve">, as this would contravene </w:t>
      </w:r>
      <w:r w:rsidRPr="009F78B6" w:rsidR="00206DA9">
        <w:rPr>
          <w:rFonts w:eastAsia="Times New Roman" w:cs="Open Sans"/>
          <w:color w:val="000000"/>
          <w:lang w:val="en-US"/>
        </w:rPr>
        <w:t xml:space="preserve">Australia’s </w:t>
      </w:r>
      <w:r w:rsidRPr="00311A2E" w:rsidR="00206DA9">
        <w:rPr>
          <w:rFonts w:eastAsia="Times New Roman" w:cs="Open Sans"/>
          <w:i/>
          <w:iCs/>
          <w:color w:val="000000"/>
          <w:lang w:val="en-US"/>
        </w:rPr>
        <w:t>non-refoulement</w:t>
      </w:r>
      <w:r w:rsidRPr="009F78B6" w:rsidR="00206DA9">
        <w:rPr>
          <w:rFonts w:eastAsia="Times New Roman" w:cs="Open Sans"/>
          <w:color w:val="000000"/>
          <w:lang w:val="en-US"/>
        </w:rPr>
        <w:t xml:space="preserve"> obligations arising under international law.</w:t>
      </w:r>
      <w:r w:rsidR="00206DA9">
        <w:rPr>
          <w:rStyle w:val="EndnoteReference"/>
          <w:rFonts w:eastAsia="Times New Roman" w:cs="Open Sans"/>
          <w:color w:val="000000"/>
          <w:lang w:val="en-US"/>
        </w:rPr>
        <w:endnoteReference w:id="120"/>
      </w:r>
      <w:r w:rsidR="00206DA9">
        <w:rPr>
          <w:rFonts w:eastAsia="Times New Roman" w:cs="Open Sans"/>
          <w:color w:val="000000"/>
          <w:lang w:val="en-US"/>
        </w:rPr>
        <w:t xml:space="preserve"> </w:t>
      </w:r>
    </w:p>
    <w:p w:rsidR="00206DA9" w:rsidP="00206DA9" w:rsidRDefault="5DC998E1" w14:paraId="3FC3B13A" w14:textId="4C7222BC">
      <w:pPr>
        <w:rPr>
          <w:rFonts w:eastAsia="Times New Roman" w:cs="Open Sans"/>
          <w:color w:val="000000"/>
          <w:lang w:val="en-US"/>
        </w:rPr>
      </w:pPr>
      <w:r w:rsidRPr="28A372A5">
        <w:rPr>
          <w:rFonts w:eastAsia="Times New Roman" w:cs="Open Sans"/>
          <w:color w:val="000000" w:themeColor="text1"/>
          <w:lang w:val="en-US"/>
        </w:rPr>
        <w:t>P</w:t>
      </w:r>
      <w:r w:rsidRPr="28A372A5" w:rsidR="00D7412B">
        <w:rPr>
          <w:rFonts w:eastAsia="Times New Roman" w:cs="Open Sans"/>
          <w:color w:val="000000" w:themeColor="text1"/>
          <w:lang w:val="en-US"/>
        </w:rPr>
        <w:t>ersons subject to</w:t>
      </w:r>
      <w:r w:rsidRPr="28A372A5" w:rsidR="00AF20B0">
        <w:rPr>
          <w:rFonts w:eastAsia="Times New Roman" w:cs="Open Sans"/>
          <w:color w:val="000000" w:themeColor="text1"/>
          <w:lang w:val="en-US"/>
        </w:rPr>
        <w:t xml:space="preserve"> visa cancellations or refusals on character grounds or adverse security assessments, who have also been found to be owed protection obligations under international law (assessed to be a refugee or owed complementary protection), can </w:t>
      </w:r>
      <w:r w:rsidRPr="28A372A5" w:rsidR="41B1DEBC">
        <w:rPr>
          <w:rFonts w:eastAsia="Times New Roman" w:cs="Open Sans"/>
          <w:color w:val="000000" w:themeColor="text1"/>
          <w:lang w:val="en-US"/>
        </w:rPr>
        <w:t xml:space="preserve">therefore </w:t>
      </w:r>
      <w:r w:rsidRPr="28A372A5" w:rsidR="00AF20B0">
        <w:rPr>
          <w:rFonts w:eastAsia="Times New Roman" w:cs="Open Sans"/>
          <w:color w:val="000000" w:themeColor="text1"/>
          <w:lang w:val="en-US"/>
        </w:rPr>
        <w:t>remain indefinitely in closed immigration detention facilities.</w:t>
      </w:r>
    </w:p>
    <w:p w:rsidR="00C10766" w:rsidP="008949E5" w:rsidRDefault="00206DA9" w14:paraId="5C9AB98A" w14:textId="51AB666E">
      <w:pPr>
        <w:rPr>
          <w:rFonts w:eastAsia="Times New Roman" w:cs="Open Sans"/>
          <w:color w:val="000000"/>
          <w:lang w:val="en-US"/>
        </w:rPr>
      </w:pPr>
      <w:r w:rsidR="428F75B1">
        <w:rPr>
          <w:rFonts w:eastAsia="Times New Roman" w:cs="Open Sans"/>
          <w:color w:val="000000"/>
          <w:lang w:val="en-US"/>
        </w:rPr>
        <w:t>The Commission has previously investigated complaints in relation to refugees with adverse security assessments in closed immigration detention. In these cases, the Commission found that ongoing detention in closed immigration detention facilities, in circumstances where there was a failure to individually assess whether they could be placed in a less restrictive form of detention, such as community detention, was arbitrary.</w:t>
      </w:r>
      <w:r>
        <w:rPr>
          <w:rStyle w:val="EndnoteReference"/>
          <w:rFonts w:eastAsia="Times New Roman" w:cs="Open Sans"/>
          <w:color w:val="000000"/>
          <w:lang w:val="en-US"/>
        </w:rPr>
        <w:endnoteReference w:id="121"/>
      </w:r>
      <w:r w:rsidRPr="28A372A5" w:rsidR="5CCCDFEE">
        <w:rPr>
          <w:rStyle w:val="EndnoteReference"/>
          <w:rFonts w:eastAsia="Times New Roman" w:cs="Open Sans"/>
          <w:color w:val="000000"/>
          <w:lang w:val="en-US"/>
        </w:rPr>
        <w:t xml:space="preserve"> </w:t>
      </w:r>
      <w:r w:rsidRPr="28A372A5" w:rsidR="428F75B1">
        <w:rPr>
          <w:rFonts w:eastAsia="Times New Roman" w:cs="Open Sans"/>
          <w:color w:val="000000" w:themeColor="text1"/>
          <w:lang w:val="en-US"/>
        </w:rPr>
        <w:t>The Commission is concerned that the ongoing detention of people found to be owed protection, who have had their visas cancelled or refused on character grounds or have an adverse security assessment in closed immigration detention facilities, may amount to arbitrary detention</w:t>
      </w:r>
      <w:r w:rsidRPr="28A372A5" w:rsidR="48EA3E5F">
        <w:rPr>
          <w:rFonts w:eastAsia="Times New Roman" w:cs="Open Sans"/>
          <w:color w:val="000000" w:themeColor="text1"/>
          <w:lang w:val="en-US"/>
        </w:rPr>
        <w:t xml:space="preserve"> under international law</w:t>
      </w:r>
      <w:r w:rsidRPr="28A372A5" w:rsidR="428F75B1">
        <w:rPr>
          <w:rFonts w:eastAsia="Times New Roman" w:cs="Open Sans"/>
          <w:color w:val="000000" w:themeColor="text1"/>
          <w:lang w:val="en-US"/>
        </w:rPr>
        <w:t xml:space="preserve">. </w:t>
      </w:r>
    </w:p>
    <w:p w:rsidRPr="008949E5" w:rsidR="00206DA9" w:rsidP="00402D33" w:rsidRDefault="00206DA9" w14:paraId="3BCC6E98" w14:textId="3ABD9B14">
      <w:pPr>
        <w:pStyle w:val="Heading2"/>
        <w:rPr>
          <w:rFonts w:eastAsia="Times New Roman" w:cs="Open Sans"/>
          <w:color w:val="000000"/>
          <w:lang w:val="en-US"/>
        </w:rPr>
      </w:pPr>
      <w:bookmarkStart w:name="_Toc57818940" w:id="151"/>
      <w:r>
        <w:t>Status resolution</w:t>
      </w:r>
      <w:bookmarkEnd w:id="151"/>
    </w:p>
    <w:p w:rsidR="00206DA9" w:rsidP="00206DA9" w:rsidRDefault="00206DA9" w14:paraId="2CBBA37F" w14:textId="5DD97D51">
      <w:r>
        <w:t xml:space="preserve">Status resolution (formerly case management) is managed by Home Affairs. Status resolution officers are allocated to people in immigration detention and their role is to assist </w:t>
      </w:r>
      <w:r w:rsidR="0023698E">
        <w:t xml:space="preserve">with </w:t>
      </w:r>
      <w:r>
        <w:t>progress</w:t>
      </w:r>
      <w:r w:rsidR="0023698E">
        <w:t>ing</w:t>
      </w:r>
      <w:r>
        <w:t xml:space="preserve"> immigration pathways in a timely manner within current legal and policy settings. </w:t>
      </w:r>
    </w:p>
    <w:p w:rsidR="00206DA9" w:rsidP="00206DA9" w:rsidRDefault="00206DA9" w14:paraId="357C16A7" w14:textId="77777777">
      <w:pPr>
        <w:pStyle w:val="Heading3"/>
      </w:pPr>
      <w:bookmarkStart w:name="_Toc57818941" w:id="152"/>
      <w:r w:rsidRPr="008C5981">
        <w:t>Contact with status resolution officers</w:t>
      </w:r>
      <w:bookmarkEnd w:id="152"/>
    </w:p>
    <w:p w:rsidR="00206DA9" w:rsidP="00206DA9" w:rsidRDefault="00206DA9" w14:paraId="747DE480" w14:textId="5F4F5C62">
      <w:r>
        <w:t xml:space="preserve">Upon transfer to an immigration detention facility for the first time, Home Affairs advised that a person </w:t>
      </w:r>
      <w:r w:rsidR="00156194">
        <w:t>generally</w:t>
      </w:r>
      <w:r>
        <w:t xml:space="preserve"> ha</w:t>
      </w:r>
      <w:r w:rsidR="00156194">
        <w:t>s</w:t>
      </w:r>
      <w:r>
        <w:t xml:space="preserve"> an appointment with a status resolution officer within one to three days of arrival. During this initial appointment, the officer will conduct an interview to gather general information about a person, including their identity; consider whether a person would like to return to their home country on a voluntary basis; and what a person’s options are should they remain in immigration detention in Australia.  </w:t>
      </w:r>
    </w:p>
    <w:p w:rsidR="00206DA9" w:rsidP="00206DA9" w:rsidRDefault="00206DA9" w14:paraId="1CB3E88E" w14:textId="454144FC">
      <w:r>
        <w:t>After this initial appointment, status resolution staff</w:t>
      </w:r>
      <w:r w:rsidRPr="00533E7C">
        <w:t xml:space="preserve"> </w:t>
      </w:r>
      <w:r>
        <w:t xml:space="preserve">advised that they provide different levels of service to different groups of people in detention based on assessment of the type of detainee and achievable practical outcomes. This was </w:t>
      </w:r>
      <w:r w:rsidR="007C7F86">
        <w:t>contained</w:t>
      </w:r>
      <w:r>
        <w:t xml:space="preserve"> in a policy document that outlined different levels of service; for example, Service Level One required contact every three months and Service Level Two required contact each month.</w:t>
      </w:r>
      <w:r w:rsidRPr="008966A3">
        <w:t xml:space="preserve"> </w:t>
      </w:r>
      <w:r>
        <w:t xml:space="preserve">Status resolution staff advised that Service Level One was generally applied to people in immigration detention as a result of a visa cancellation under s 501 (see Section 2.8). Status resolution staff also said that there had been an overall reduction in regular, face-to-face contact initiated by status resolution officers, in a shift to encourage self-agency from people in immigration detention. </w:t>
      </w:r>
    </w:p>
    <w:p w:rsidR="00206DA9" w:rsidP="00206DA9" w:rsidRDefault="00206DA9" w14:paraId="3CED5259" w14:textId="77777777">
      <w:r>
        <w:t xml:space="preserve">People in immigration detention could also request contact with a status resolution officer. </w:t>
      </w:r>
      <w:r w:rsidRPr="004C3D92">
        <w:t>At all facilities, an appointment could be requested with a status resolution officer by completing a request form and placing it in a designated request box for collection, and at BITA this could also occur by phone call or text message to a designated mobile number.</w:t>
      </w:r>
      <w:r>
        <w:t xml:space="preserve"> The request boxes were checked daily by facility staff.</w:t>
      </w:r>
    </w:p>
    <w:p w:rsidR="00206DA9" w:rsidP="00206DA9" w:rsidRDefault="00206DA9" w14:paraId="777CF419" w14:textId="77777777">
      <w:r w:rsidR="428F75B1">
        <w:drawing>
          <wp:inline wp14:editId="52B42302" wp14:anchorId="685C9F66">
            <wp:extent cx="5759449" cy="3455670"/>
            <wp:effectExtent l="0" t="0" r="0" b="0"/>
            <wp:docPr id="11" name="Picture 11" descr="A locked box attached to the wall. There is a Serco sign on it that says 'All requests and complaints are to be placed in the request box. This box is checked by staff daily.'" title=""/>
            <wp:cNvGraphicFramePr>
              <a:graphicFrameLocks noChangeAspect="1"/>
            </wp:cNvGraphicFramePr>
            <a:graphic>
              <a:graphicData uri="http://schemas.openxmlformats.org/drawingml/2006/picture">
                <pic:pic>
                  <pic:nvPicPr>
                    <pic:cNvPr id="0" name="Picture 11"/>
                    <pic:cNvPicPr/>
                  </pic:nvPicPr>
                  <pic:blipFill>
                    <a:blip r:embed="R5ae37c8d7ef84a01">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8C5981" w:rsidR="00206DA9" w:rsidP="00206DA9" w:rsidRDefault="00206DA9" w14:paraId="0FAD6623" w14:textId="77777777">
      <w:pPr>
        <w:rPr>
          <w:b/>
          <w:i/>
        </w:rPr>
      </w:pPr>
      <w:r w:rsidRPr="008C5981">
        <w:rPr>
          <w:b/>
          <w:i/>
        </w:rPr>
        <w:t>Request and complaints box, PIDC</w:t>
      </w:r>
    </w:p>
    <w:p w:rsidR="00206DA9" w:rsidP="00206DA9" w:rsidRDefault="00206DA9" w14:paraId="0A33F45B" w14:textId="77777777">
      <w:r>
        <w:t xml:space="preserve">The way in which status resolution officers communicated with people in immigration detention varied across facilities. In most facilities, the primary method of communication was face to face with some phone contact. However, in some facilities communication with some people in detention was either entirely, or mostly, by phone, and some would not have any face-to-face contact with their status resolution officer. </w:t>
      </w:r>
    </w:p>
    <w:p w:rsidR="00206DA9" w:rsidP="00206DA9" w:rsidRDefault="00206DA9" w14:paraId="0631FDE9" w14:textId="77777777">
      <w:r>
        <w:t xml:space="preserve">Home Affairs staff at YHIDC informed the Commission that about half of the population are managed by a status resolution officer locally with access to face-to-face contact. However, the other half are managed remotely by phone with no access to face-to-face contact. They said that allocation of a remote officer did not affect the service provided, and that in some circumstances, for example, where contact by phone was not working, they could review the appropriateness of remote management. </w:t>
      </w:r>
    </w:p>
    <w:p w:rsidR="00206DA9" w:rsidP="00206DA9" w:rsidRDefault="00206DA9" w14:paraId="46E6859F" w14:textId="77777777">
      <w:r>
        <w:t>While people at BITA and the Brisbane hotel APOD could request face-to-face appointments with status resolution officers in interview rooms at BITA, they generally communicated with status resolution officers by calling or texting a designated mobile phone. Home Affairs staff at BITA advised that the mobile phone was monitored daily by status resolution staff, who would return calls and text messages. They said that often it was difficult to provide responses because people would not answer their mobile phones, and that most communication occurred by text message.</w:t>
      </w:r>
    </w:p>
    <w:p w:rsidR="00206DA9" w:rsidP="00206DA9" w:rsidRDefault="00206DA9" w14:paraId="14A10486" w14:textId="3DA1B552">
      <w:r>
        <w:t>While a small number of people said that they received regular contact from their status resolution officer or were able to easily contact them if they needed, a significant number of people at most facilities (except AITA) raised concerns about the level of contact they had with status resolution officers.</w:t>
      </w:r>
      <w:r w:rsidRPr="00DA756A">
        <w:t xml:space="preserve"> </w:t>
      </w:r>
      <w:r>
        <w:t>People reported limited contact from status resolution officers, and that there could be significant delays in receiving a response after they put in a request.</w:t>
      </w:r>
      <w:r w:rsidRPr="004426EF">
        <w:t xml:space="preserve"> </w:t>
      </w:r>
      <w:r>
        <w:t xml:space="preserve">Some said that they only heard from their status resolution officer when there was a development in their legal matter in relation to their immigration </w:t>
      </w:r>
      <w:r w:rsidR="00402D33">
        <w:t>status;</w:t>
      </w:r>
      <w:r>
        <w:t xml:space="preserve"> for example, when a </w:t>
      </w:r>
      <w:r w:rsidR="00DC7DAA">
        <w:t>t</w:t>
      </w:r>
      <w:r>
        <w:t xml:space="preserve">ribunal or </w:t>
      </w:r>
      <w:r w:rsidR="00402D33">
        <w:t>court handed</w:t>
      </w:r>
      <w:r>
        <w:t xml:space="preserve"> down a decision in relation to their case. </w:t>
      </w:r>
    </w:p>
    <w:p w:rsidR="00206DA9" w:rsidP="00206DA9" w:rsidRDefault="00206DA9" w14:paraId="00374168" w14:textId="77777777">
      <w:r>
        <w:t xml:space="preserve">Limited contact with status resolution officers created uncertainty for some people, particularly those without legal representation or with limited English. Some did not appear to clearly understand where their cases were up to, and if any progress had been made, what the next steps were or what options they had. </w:t>
      </w:r>
    </w:p>
    <w:p w:rsidR="00206DA9" w:rsidP="00206DA9" w:rsidRDefault="00206DA9" w14:paraId="62D4D326" w14:textId="74EF9093">
      <w:r>
        <w:t xml:space="preserve">The concerns people raised about contact with status resolution officers during interviews with the Commission were particularly prevalent at YHIDC, PIDC and BITA and the Brisbane hotel APOD. Many people interviewed in these facilities reported that they rarely met with a status resolution officer in person, and that contact was usually very brief and conducted over the phone (or by text message in the case of people at BITA and the Brisbane hotel APOD). A number of people </w:t>
      </w:r>
      <w:r w:rsidR="00195681">
        <w:t>said</w:t>
      </w:r>
      <w:r w:rsidR="000D0466">
        <w:t xml:space="preserve"> that</w:t>
      </w:r>
      <w:r w:rsidR="00195681">
        <w:t xml:space="preserve"> they</w:t>
      </w:r>
      <w:r>
        <w:t xml:space="preserve"> did not know how to contact their status resolution officer and a small number of people said that they </w:t>
      </w:r>
      <w:proofErr w:type="gramStart"/>
      <w:r>
        <w:t>didn’t</w:t>
      </w:r>
      <w:proofErr w:type="gramEnd"/>
      <w:r>
        <w:t xml:space="preserve"> have a status resolution </w:t>
      </w:r>
      <w:r w:rsidR="00195681">
        <w:t>officer or</w:t>
      </w:r>
      <w:r>
        <w:t xml:space="preserve"> didn’t know who they were. Some people said that they found it very difficult to contact their status resolution officer in these circumstances. For example, one person said it was difficult to make contact because it was hard to speak on the phone, he did not know who he would speak to, and he felt too upset and depressed.</w:t>
      </w:r>
    </w:p>
    <w:p w:rsidR="00206DA9" w:rsidP="00206DA9" w:rsidRDefault="00BE3648" w14:paraId="19B544A1" w14:textId="07AA9DAF">
      <w:r w:rsidR="65CBC88C">
        <w:drawing>
          <wp:inline wp14:editId="7FD837E3" wp14:anchorId="3770069C">
            <wp:extent cx="5759449" cy="3839845"/>
            <wp:effectExtent l="0" t="0" r="0" b="8255"/>
            <wp:docPr id="40" name="Picture 40" descr="A noticeboard that contains two posters. One poster provides a mobile number to call or text a status resolution officer. The instructions on the poster indicate that you must leave your name, number and your case manager's name in order to receive a call back. The other is an Australian Human Rights Commission poster advising of our inspections." title=""/>
            <wp:cNvGraphicFramePr>
              <a:graphicFrameLocks noChangeAspect="1"/>
            </wp:cNvGraphicFramePr>
            <a:graphic>
              <a:graphicData uri="http://schemas.openxmlformats.org/drawingml/2006/picture">
                <pic:pic>
                  <pic:nvPicPr>
                    <pic:cNvPr id="0" name="Picture 40"/>
                    <pic:cNvPicPr/>
                  </pic:nvPicPr>
                  <pic:blipFill>
                    <a:blip r:embed="Rc702d9d7b21b4328">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839845"/>
                    </a:xfrm>
                    <a:prstGeom prst="rect">
                      <a:avLst/>
                    </a:prstGeom>
                  </pic:spPr>
                </pic:pic>
              </a:graphicData>
            </a:graphic>
          </wp:inline>
        </w:drawing>
      </w:r>
    </w:p>
    <w:p w:rsidRPr="00AD51E1" w:rsidR="00206DA9" w:rsidP="00206DA9" w:rsidRDefault="00206DA9" w14:paraId="5A16A4F6" w14:textId="77777777">
      <w:pPr>
        <w:rPr>
          <w:b/>
          <w:i/>
        </w:rPr>
      </w:pPr>
      <w:r w:rsidRPr="00AD51E1">
        <w:rPr>
          <w:b/>
          <w:i/>
        </w:rPr>
        <w:t>Notice board, Brisbane hotel APOD</w:t>
      </w:r>
    </w:p>
    <w:p w:rsidR="00206DA9" w:rsidP="00206DA9" w:rsidRDefault="00206DA9" w14:paraId="31C34E5B" w14:textId="77777777">
      <w:r>
        <w:t>The Commission observes that status resolution staffing levels at immigration detention facilities would make it difficult to maintain regular contact with all people in immigration detention. The staffing levels at BITA and YHIDC were particularly small relative to the size of the detention population. At the time of the Commission’s inspections, Home Affairs advised that there were two to four officers at BITA and nine at YHIDC, which is significantly fewer staff compared with other facilities relative to their respective populations.</w:t>
      </w:r>
    </w:p>
    <w:p w:rsidRPr="00D905EF" w:rsidR="00206DA9" w:rsidP="00206DA9" w:rsidRDefault="00206DA9" w14:paraId="2CA1BC7F" w14:textId="211FE334">
      <w:pPr>
        <w:pStyle w:val="CommentText"/>
      </w:pPr>
      <w:r w:rsidRPr="00D905EF">
        <w:rPr>
          <w:sz w:val="24"/>
          <w:szCs w:val="24"/>
        </w:rPr>
        <w:t>The significant number of concerns raised by people in detention about infrequent contact with status resolution officers and the lack of understanding some people had about their own cases</w:t>
      </w:r>
      <w:r>
        <w:rPr>
          <w:sz w:val="24"/>
          <w:szCs w:val="24"/>
        </w:rPr>
        <w:t>, as well as status resolution staffing levels and modes of contact with detainees</w:t>
      </w:r>
      <w:r w:rsidR="00F26335">
        <w:rPr>
          <w:sz w:val="24"/>
          <w:szCs w:val="24"/>
        </w:rPr>
        <w:t>,</w:t>
      </w:r>
      <w:r w:rsidRPr="00D905EF">
        <w:rPr>
          <w:sz w:val="24"/>
          <w:szCs w:val="24"/>
        </w:rPr>
        <w:t xml:space="preserve"> suggest that the delivery of status resolution services could be improved.</w:t>
      </w:r>
      <w:r>
        <w:rPr>
          <w:sz w:val="24"/>
          <w:szCs w:val="24"/>
        </w:rPr>
        <w:t xml:space="preserve"> </w:t>
      </w:r>
    </w:p>
    <w:p w:rsidR="00206DA9" w:rsidP="00206DA9" w:rsidRDefault="00206DA9" w14:paraId="53C919E5" w14:textId="73AEAEDF">
      <w:pPr>
        <w:spacing w:before="0" w:after="0"/>
        <w:rPr>
          <w:rFonts w:eastAsia="Open Sans" w:cs="Open Sans"/>
        </w:rPr>
      </w:pPr>
      <w:r>
        <w:rPr>
          <w:rFonts w:eastAsia="Open Sans" w:cs="Open Sans"/>
        </w:rPr>
        <w:t xml:space="preserve">People in immigration detention </w:t>
      </w:r>
      <w:r w:rsidRPr="00D06B06">
        <w:rPr>
          <w:rFonts w:eastAsia="Open Sans" w:cs="Open Sans"/>
        </w:rPr>
        <w:t>are a particularly vulnerable cohort</w:t>
      </w:r>
      <w:r>
        <w:rPr>
          <w:rFonts w:eastAsia="Open Sans" w:cs="Open Sans"/>
        </w:rPr>
        <w:t>, and many</w:t>
      </w:r>
      <w:r w:rsidRPr="00D06B06">
        <w:rPr>
          <w:rFonts w:eastAsia="Open Sans" w:cs="Open Sans"/>
        </w:rPr>
        <w:t xml:space="preserve"> face difficulties articulating their needs or understanding complex processes</w:t>
      </w:r>
      <w:r>
        <w:rPr>
          <w:rFonts w:eastAsia="Open Sans" w:cs="Open Sans"/>
        </w:rPr>
        <w:t>. As a result, the Commission considers</w:t>
      </w:r>
      <w:r w:rsidRPr="00D06B06">
        <w:rPr>
          <w:rFonts w:eastAsia="Open Sans" w:cs="Open Sans"/>
        </w:rPr>
        <w:t xml:space="preserve"> that </w:t>
      </w:r>
      <w:r>
        <w:rPr>
          <w:rFonts w:eastAsia="Open Sans" w:cs="Open Sans"/>
        </w:rPr>
        <w:t xml:space="preserve">unnecessary </w:t>
      </w:r>
      <w:r w:rsidRPr="00D06B06">
        <w:rPr>
          <w:rFonts w:eastAsia="Open Sans" w:cs="Open Sans"/>
        </w:rPr>
        <w:t xml:space="preserve">barriers to </w:t>
      </w:r>
      <w:r>
        <w:rPr>
          <w:rFonts w:eastAsia="Open Sans" w:cs="Open Sans"/>
        </w:rPr>
        <w:t xml:space="preserve">the delivery of </w:t>
      </w:r>
      <w:r w:rsidRPr="00D06B06">
        <w:rPr>
          <w:rFonts w:eastAsia="Open Sans" w:cs="Open Sans"/>
        </w:rPr>
        <w:t xml:space="preserve">services </w:t>
      </w:r>
      <w:r>
        <w:rPr>
          <w:rFonts w:eastAsia="Open Sans" w:cs="Open Sans"/>
        </w:rPr>
        <w:t>should be eliminated</w:t>
      </w:r>
      <w:r w:rsidRPr="00D06B06">
        <w:rPr>
          <w:rFonts w:eastAsia="Open Sans" w:cs="Open Sans"/>
        </w:rPr>
        <w:t>.</w:t>
      </w:r>
      <w:r>
        <w:rPr>
          <w:rFonts w:eastAsia="Open Sans" w:cs="Open Sans"/>
        </w:rPr>
        <w:t xml:space="preserve"> This includes ensuring that all people in immigration detention have the opportunity for regular, face-to-face contact, initiated by a status resolution officer. This would assist individuals understand their options, reduce some </w:t>
      </w:r>
      <w:proofErr w:type="gramStart"/>
      <w:r>
        <w:rPr>
          <w:rFonts w:eastAsia="Open Sans" w:cs="Open Sans"/>
        </w:rPr>
        <w:t>uncertainty</w:t>
      </w:r>
      <w:proofErr w:type="gramEnd"/>
      <w:r>
        <w:rPr>
          <w:rFonts w:eastAsia="Open Sans" w:cs="Open Sans"/>
        </w:rPr>
        <w:t xml:space="preserve"> and ensure status resolution officers are aware of a person’s individual circumstances.</w:t>
      </w:r>
      <w:r w:rsidR="00CD2871">
        <w:rPr>
          <w:rFonts w:eastAsia="Open Sans" w:cs="Open Sans"/>
        </w:rPr>
        <w:t xml:space="preserve"> </w:t>
      </w:r>
      <w:r>
        <w:rPr>
          <w:rFonts w:eastAsia="Open Sans" w:cs="Open Sans"/>
        </w:rPr>
        <w:t xml:space="preserve">This should occur irrespective of any legal developments in a person’s case. </w:t>
      </w:r>
    </w:p>
    <w:p w:rsidR="00206DA9" w:rsidP="00206DA9" w:rsidRDefault="00206DA9" w14:paraId="64F34426" w14:textId="77777777">
      <w:pPr>
        <w:spacing w:before="0" w:after="0"/>
        <w:rPr>
          <w:rFonts w:eastAsia="Open Sans" w:cs="Open Sans"/>
        </w:rPr>
      </w:pPr>
    </w:p>
    <w:p w:rsidRPr="00A279C3" w:rsidR="00206DA9" w:rsidP="00206DA9" w:rsidRDefault="00206DA9" w14:paraId="638A5D77" w14:textId="77777777">
      <w:pPr>
        <w:pStyle w:val="ListParagraph"/>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F964F1" w:rsidR="00206DA9" w:rsidP="00206DA9" w:rsidRDefault="00206DA9" w14:paraId="4E307B24"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E43AD0">
        <w:rPr>
          <w:i/>
          <w:color w:val="FFFFFF" w:themeColor="background1"/>
        </w:rPr>
        <w:t xml:space="preserve">The </w:t>
      </w:r>
      <w:r>
        <w:rPr>
          <w:i/>
          <w:color w:val="FFFFFF" w:themeColor="background1"/>
        </w:rPr>
        <w:t>Department of Home Affairs should ensure that all people in immigration detention have the opportunity for regular, face-to-face contact with status resolution officers and it should provide adequate resourcing for this.</w:t>
      </w:r>
    </w:p>
    <w:p w:rsidRPr="00CD14E2" w:rsidR="00206DA9" w:rsidP="00206DA9" w:rsidRDefault="00206DA9" w14:paraId="34F0F6E9" w14:textId="77777777">
      <w:pPr>
        <w:pStyle w:val="Heading3"/>
      </w:pPr>
      <w:bookmarkStart w:name="_Toc57818942" w:id="153"/>
      <w:r w:rsidRPr="00CD14E2">
        <w:t>Assistance provided by status resolution officers</w:t>
      </w:r>
      <w:bookmarkEnd w:id="153"/>
      <w:r w:rsidRPr="00CD14E2">
        <w:t xml:space="preserve"> </w:t>
      </w:r>
    </w:p>
    <w:p w:rsidR="00206DA9" w:rsidP="00206DA9" w:rsidRDefault="00206DA9" w14:paraId="1B3D1287" w14:textId="77777777">
      <w:pPr>
        <w:spacing w:before="0" w:after="0"/>
        <w:rPr>
          <w:rFonts w:eastAsia="Open Sans" w:cs="Open Sans"/>
        </w:rPr>
      </w:pPr>
      <w:r>
        <w:rPr>
          <w:rFonts w:eastAsia="Open Sans" w:cs="Open Sans"/>
        </w:rPr>
        <w:t>Many people the Commission spoke to raised concerns that status resolution officers were not able to assist resolve their situation or progress their case in a timely manner. This included people who provided positive feedback about status resolution officers.</w:t>
      </w:r>
    </w:p>
    <w:p w:rsidR="00206DA9" w:rsidP="00206DA9" w:rsidRDefault="00206DA9" w14:paraId="10FC7C45" w14:textId="77777777">
      <w:pPr>
        <w:spacing w:before="0" w:after="0"/>
        <w:rPr>
          <w:rFonts w:eastAsia="Open Sans" w:cs="Open Sans"/>
        </w:rPr>
      </w:pPr>
    </w:p>
    <w:p w:rsidR="00206DA9" w:rsidP="00206DA9" w:rsidRDefault="00206DA9" w14:paraId="41381186" w14:textId="77777777">
      <w:pPr>
        <w:spacing w:before="0" w:after="0"/>
        <w:rPr>
          <w:rFonts w:eastAsia="Open Sans" w:cs="Open Sans"/>
        </w:rPr>
      </w:pPr>
      <w:r>
        <w:rPr>
          <w:rFonts w:eastAsia="Open Sans" w:cs="Open Sans"/>
        </w:rPr>
        <w:t>While some people acknowledged that officers do the best they can within their limited roles, many commented that officers were not able to provide clear information about: the status or progress of their case; reasons that decisions have been made; any next steps or available options; or timeframes.</w:t>
      </w:r>
      <w:r w:rsidRPr="00CC7270">
        <w:rPr>
          <w:rFonts w:eastAsia="Open Sans" w:cs="Open Sans"/>
        </w:rPr>
        <w:t xml:space="preserve"> </w:t>
      </w:r>
      <w:r>
        <w:rPr>
          <w:rFonts w:eastAsia="Open Sans" w:cs="Open Sans"/>
        </w:rPr>
        <w:t>They reported that typical responses to queries put to officers about their cases included that:</w:t>
      </w:r>
    </w:p>
    <w:p w:rsidR="00206DA9" w:rsidP="00206DA9" w:rsidRDefault="00206DA9" w14:paraId="1F050CD6" w14:textId="77777777">
      <w:pPr>
        <w:spacing w:before="0" w:after="0"/>
        <w:rPr>
          <w:rFonts w:eastAsia="Open Sans" w:cs="Open Sans"/>
        </w:rPr>
      </w:pPr>
    </w:p>
    <w:p w:rsidR="00206DA9" w:rsidP="00206DA9" w:rsidRDefault="00206DA9" w14:paraId="1FCA2857" w14:textId="77777777">
      <w:pPr>
        <w:pStyle w:val="ListParagraph"/>
        <w:numPr>
          <w:ilvl w:val="0"/>
          <w:numId w:val="20"/>
        </w:numPr>
        <w:spacing w:before="0" w:after="0"/>
        <w:rPr>
          <w:rFonts w:eastAsia="Open Sans" w:cs="Open Sans"/>
        </w:rPr>
      </w:pPr>
      <w:r>
        <w:rPr>
          <w:rFonts w:eastAsia="Open Sans" w:cs="Open Sans"/>
        </w:rPr>
        <w:t>there is no news or information</w:t>
      </w:r>
    </w:p>
    <w:p w:rsidR="00206DA9" w:rsidP="00206DA9" w:rsidRDefault="00206DA9" w14:paraId="297A46BB" w14:textId="77777777">
      <w:pPr>
        <w:pStyle w:val="ListParagraph"/>
        <w:spacing w:before="0" w:after="0"/>
        <w:rPr>
          <w:rFonts w:eastAsia="Open Sans" w:cs="Open Sans"/>
        </w:rPr>
      </w:pPr>
    </w:p>
    <w:p w:rsidR="00206DA9" w:rsidP="00206DA9" w:rsidRDefault="00206DA9" w14:paraId="52F84574" w14:textId="74A5E878">
      <w:pPr>
        <w:pStyle w:val="ListParagraph"/>
        <w:numPr>
          <w:ilvl w:val="0"/>
          <w:numId w:val="20"/>
        </w:numPr>
        <w:spacing w:before="0" w:after="0"/>
        <w:rPr>
          <w:rFonts w:eastAsia="Open Sans" w:cs="Open Sans"/>
        </w:rPr>
      </w:pPr>
      <w:r>
        <w:rPr>
          <w:rFonts w:eastAsia="Open Sans" w:cs="Open Sans"/>
        </w:rPr>
        <w:t xml:space="preserve">they must wait for a particular event to occur, such as a decision in relation to their visa from Home Affairs or a decision from a </w:t>
      </w:r>
      <w:r w:rsidR="00344252">
        <w:rPr>
          <w:rFonts w:eastAsia="Open Sans" w:cs="Open Sans"/>
        </w:rPr>
        <w:t>t</w:t>
      </w:r>
      <w:r>
        <w:rPr>
          <w:rFonts w:eastAsia="Open Sans" w:cs="Open Sans"/>
        </w:rPr>
        <w:t xml:space="preserve">ribunal or </w:t>
      </w:r>
      <w:r w:rsidR="000105F0">
        <w:rPr>
          <w:rFonts w:eastAsia="Open Sans" w:cs="Open Sans"/>
        </w:rPr>
        <w:t>court to</w:t>
      </w:r>
      <w:r>
        <w:rPr>
          <w:rFonts w:eastAsia="Open Sans" w:cs="Open Sans"/>
        </w:rPr>
        <w:t xml:space="preserve"> be handed down, without providing a timeframe, or indication of what the next </w:t>
      </w:r>
      <w:r w:rsidR="000105F0">
        <w:rPr>
          <w:rFonts w:eastAsia="Open Sans" w:cs="Open Sans"/>
        </w:rPr>
        <w:t>steps are</w:t>
      </w:r>
    </w:p>
    <w:p w:rsidRPr="00132FEF" w:rsidR="00206DA9" w:rsidP="00206DA9" w:rsidRDefault="00206DA9" w14:paraId="198D64F6" w14:textId="77777777">
      <w:pPr>
        <w:spacing w:before="0" w:after="0"/>
        <w:rPr>
          <w:rFonts w:eastAsia="Open Sans" w:cs="Open Sans"/>
        </w:rPr>
      </w:pPr>
    </w:p>
    <w:p w:rsidR="00206DA9" w:rsidP="00206DA9" w:rsidRDefault="00206DA9" w14:paraId="6066E178" w14:textId="77777777">
      <w:pPr>
        <w:pStyle w:val="ListParagraph"/>
        <w:numPr>
          <w:ilvl w:val="0"/>
          <w:numId w:val="20"/>
        </w:numPr>
        <w:spacing w:before="0" w:after="0"/>
        <w:rPr>
          <w:rFonts w:eastAsia="Open Sans" w:cs="Open Sans"/>
        </w:rPr>
      </w:pPr>
      <w:r>
        <w:rPr>
          <w:rFonts w:eastAsia="Open Sans" w:cs="Open Sans"/>
        </w:rPr>
        <w:t>they are unable to provide an indication of prospects or reasons for a decision because it is a matter for the Minister to determine.</w:t>
      </w:r>
    </w:p>
    <w:p w:rsidR="00206DA9" w:rsidP="00206DA9" w:rsidRDefault="00206DA9" w14:paraId="65E4A9F5" w14:textId="77777777">
      <w:pPr>
        <w:spacing w:before="0" w:after="0"/>
        <w:rPr>
          <w:rFonts w:eastAsia="Open Sans" w:cs="Open Sans"/>
        </w:rPr>
      </w:pPr>
    </w:p>
    <w:p w:rsidR="00206DA9" w:rsidP="00206DA9" w:rsidRDefault="00206DA9" w14:paraId="10591564" w14:textId="74851D1D">
      <w:pPr>
        <w:spacing w:before="0" w:after="0"/>
        <w:rPr>
          <w:rFonts w:eastAsia="Open Sans" w:cs="Open Sans"/>
        </w:rPr>
      </w:pPr>
      <w:r>
        <w:rPr>
          <w:rFonts w:eastAsia="Open Sans" w:cs="Open Sans"/>
        </w:rPr>
        <w:t>Generally, people the Commission interviewed did not consider that status resolution officers proactively assist people to resolve their immigration status or seek to understand their individual circumstances.</w:t>
      </w:r>
      <w:r w:rsidRPr="00F6187E">
        <w:rPr>
          <w:rFonts w:eastAsia="Open Sans" w:cs="Open Sans"/>
        </w:rPr>
        <w:t xml:space="preserve"> </w:t>
      </w:r>
      <w:r>
        <w:rPr>
          <w:rFonts w:eastAsia="Open Sans" w:cs="Open Sans"/>
        </w:rPr>
        <w:t xml:space="preserve">The Commission acknowledges that, in some instances, these comments may reflect the scope and limits of the status resolution officer role, rather than the performance of individual officers. However, taking this into account, the Commission still considers that it would be desirable to enable status resolution officers to do more to assist people in immigration detention </w:t>
      </w:r>
      <w:r w:rsidR="00F60762">
        <w:rPr>
          <w:rFonts w:eastAsia="Open Sans" w:cs="Open Sans"/>
        </w:rPr>
        <w:t xml:space="preserve">to </w:t>
      </w:r>
      <w:r>
        <w:rPr>
          <w:rFonts w:eastAsia="Open Sans" w:cs="Open Sans"/>
        </w:rPr>
        <w:t>resolve their status.</w:t>
      </w:r>
    </w:p>
    <w:p w:rsidR="00206DA9" w:rsidP="00206DA9" w:rsidRDefault="00206DA9" w14:paraId="44965AB2" w14:textId="77777777">
      <w:pPr>
        <w:spacing w:before="0" w:after="0"/>
        <w:rPr>
          <w:rFonts w:eastAsia="Open Sans" w:cs="Open Sans"/>
        </w:rPr>
      </w:pPr>
    </w:p>
    <w:p w:rsidR="00206DA9" w:rsidP="00206DA9" w:rsidRDefault="00206DA9" w14:paraId="57222F70" w14:textId="11852953">
      <w:pPr>
        <w:spacing w:before="0" w:after="0"/>
        <w:rPr>
          <w:rFonts w:eastAsia="Open Sans" w:cs="Open Sans"/>
        </w:rPr>
      </w:pPr>
      <w:r>
        <w:rPr>
          <w:rFonts w:eastAsia="Open Sans" w:cs="Open Sans"/>
        </w:rPr>
        <w:t xml:space="preserve">The Commission is concerned that the limited role of status resolution officers, including their </w:t>
      </w:r>
      <w:r w:rsidR="000105F0">
        <w:rPr>
          <w:rFonts w:eastAsia="Open Sans" w:cs="Open Sans"/>
        </w:rPr>
        <w:t>infrequent contact</w:t>
      </w:r>
      <w:r>
        <w:rPr>
          <w:rFonts w:eastAsia="Open Sans" w:cs="Open Sans"/>
        </w:rPr>
        <w:t xml:space="preserve"> with people in immigration detention outlined above, may contribute to delays in</w:t>
      </w:r>
      <w:r w:rsidRPr="00624F16">
        <w:t xml:space="preserve"> </w:t>
      </w:r>
      <w:r>
        <w:t>progressing immigration pathways</w:t>
      </w:r>
      <w:r>
        <w:rPr>
          <w:rFonts w:eastAsia="Open Sans" w:cs="Open Sans"/>
        </w:rPr>
        <w:t>. This may result in people being detained for longer than necessary or missing opportunities to progress their cases due to a lack of knowledge or support. In light of the increasing time people are spending in immigration detention (</w:t>
      </w:r>
      <w:r w:rsidRPr="00F964F1">
        <w:rPr>
          <w:rFonts w:eastAsia="Open Sans" w:cs="Open Sans"/>
        </w:rPr>
        <w:t xml:space="preserve">see section </w:t>
      </w:r>
      <w:r>
        <w:rPr>
          <w:rFonts w:eastAsia="Open Sans" w:cs="Open Sans"/>
        </w:rPr>
        <w:t xml:space="preserve">3.2), the role of status resolution officers should be reviewed to determine the extent to which they currently address the needs of people in detention, and how they could operate more effectively, including by reducing the time spent in immigration detention. </w:t>
      </w:r>
    </w:p>
    <w:p w:rsidR="00206DA9" w:rsidP="00206DA9" w:rsidRDefault="00206DA9" w14:paraId="5582AE2F" w14:textId="77777777">
      <w:pPr>
        <w:spacing w:before="0" w:after="0"/>
        <w:rPr>
          <w:rFonts w:eastAsia="Open Sans" w:cs="Open Sans"/>
        </w:rPr>
      </w:pPr>
    </w:p>
    <w:p w:rsidRPr="00A279C3" w:rsidR="00206DA9" w:rsidP="00206DA9" w:rsidRDefault="00206DA9" w14:paraId="11611A64" w14:textId="77777777">
      <w:pPr>
        <w:pStyle w:val="ListParagraph"/>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206DA9" w:rsidP="00206DA9" w:rsidRDefault="00206DA9" w14:paraId="553E3595"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E43AD0">
        <w:rPr>
          <w:i/>
          <w:color w:val="FFFFFF" w:themeColor="background1"/>
        </w:rPr>
        <w:t xml:space="preserve">The </w:t>
      </w:r>
      <w:r>
        <w:rPr>
          <w:i/>
          <w:color w:val="FFFFFF" w:themeColor="background1"/>
        </w:rPr>
        <w:t>Department of Home Affairs should commission an independent review of the role of status resolution officers to determine:</w:t>
      </w:r>
    </w:p>
    <w:p w:rsidR="00206DA9" w:rsidP="00206DA9" w:rsidRDefault="00206DA9" w14:paraId="4E9A8B5D"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rFonts w:cs="Open Sans"/>
          <w:i/>
          <w:color w:val="FFFFFF" w:themeColor="background1"/>
        </w:rPr>
        <w:t>− the extent to which status resolution is currently addressing the needs of people in detention</w:t>
      </w:r>
    </w:p>
    <w:p w:rsidR="00206DA9" w:rsidP="00206DA9" w:rsidRDefault="00206DA9" w14:paraId="19E160C1"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rFonts w:cs="Open Sans"/>
          <w:i/>
          <w:color w:val="FFFFFF" w:themeColor="background1"/>
        </w:rPr>
        <w:t xml:space="preserve">−  how status resolution can operate more effectively to assist people in immigration detention to resolve their status, including by reducing the time spent in immigration detention. </w:t>
      </w:r>
    </w:p>
    <w:p w:rsidR="00206DA9" w:rsidP="00206DA9" w:rsidRDefault="00206DA9" w14:paraId="76498A27" w14:textId="77777777">
      <w:pPr>
        <w:spacing w:before="0" w:after="0"/>
        <w:rPr>
          <w:rFonts w:eastAsia="Open Sans" w:cs="Open Sans"/>
        </w:rPr>
      </w:pPr>
    </w:p>
    <w:p w:rsidR="00206DA9" w:rsidP="00206DA9" w:rsidRDefault="00206DA9" w14:paraId="7E45E34A" w14:textId="77777777">
      <w:pPr>
        <w:spacing w:before="0" w:after="0"/>
        <w:rPr>
          <w:rFonts w:eastAsia="Open Sans" w:cs="Open Sans"/>
        </w:rPr>
      </w:pPr>
      <w:r>
        <w:rPr>
          <w:rFonts w:eastAsia="Open Sans" w:cs="Open Sans"/>
        </w:rPr>
        <w:t>Some people reported that they had received independent legal advice regarding their immigration status; however, few reported having access to ongoing legal representation. Many people reported that they were unable to afford a private lawyer and relied on limited free legal services to access legal advice and assistance. People who had their visas cancelled and were unable to afford a private lawyer often said that they</w:t>
      </w:r>
      <w:r w:rsidRPr="006D0140">
        <w:rPr>
          <w:rFonts w:eastAsia="Open Sans" w:cs="Open Sans"/>
        </w:rPr>
        <w:t xml:space="preserve"> </w:t>
      </w:r>
      <w:r>
        <w:rPr>
          <w:rFonts w:eastAsia="Open Sans" w:cs="Open Sans"/>
        </w:rPr>
        <w:t xml:space="preserve">had been unable to access any free legal advice or assistance in relation to their migration matters. In some cases, people reported that they had missed deadlines to appeal migration decisions as a result. A small number of people specifically indicated that either they were not aware that a lawyer could assist them, or that they did not know how to access any legal assistance. </w:t>
      </w:r>
    </w:p>
    <w:p w:rsidR="00206DA9" w:rsidP="00206DA9" w:rsidRDefault="00206DA9" w14:paraId="5A2D8817" w14:textId="77777777">
      <w:pPr>
        <w:spacing w:before="0" w:after="0"/>
        <w:rPr>
          <w:rFonts w:eastAsia="Open Sans" w:cs="Open Sans"/>
        </w:rPr>
      </w:pPr>
    </w:p>
    <w:p w:rsidR="00206DA9" w:rsidP="00206DA9" w:rsidRDefault="00206DA9" w14:paraId="1FCABE16" w14:textId="77777777">
      <w:pPr>
        <w:spacing w:before="0" w:after="0"/>
        <w:rPr>
          <w:rFonts w:eastAsia="Open Sans" w:cs="Open Sans"/>
        </w:rPr>
      </w:pPr>
      <w:r>
        <w:rPr>
          <w:rFonts w:eastAsia="Open Sans" w:cs="Open Sans"/>
        </w:rPr>
        <w:t xml:space="preserve">Home Affairs staff informed the Commission that Departmental policy does not permit status resolution officers to provide people in immigration detention with any referral information in relation to migration agents, </w:t>
      </w:r>
      <w:proofErr w:type="gramStart"/>
      <w:r>
        <w:rPr>
          <w:rFonts w:eastAsia="Open Sans" w:cs="Open Sans"/>
        </w:rPr>
        <w:t>lawyers</w:t>
      </w:r>
      <w:proofErr w:type="gramEnd"/>
      <w:r>
        <w:rPr>
          <w:rFonts w:eastAsia="Open Sans" w:cs="Open Sans"/>
        </w:rPr>
        <w:t xml:space="preserve"> or free legal services.</w:t>
      </w:r>
      <w:r w:rsidRPr="00DB5AFE">
        <w:rPr>
          <w:rFonts w:eastAsia="Open Sans" w:cs="Open Sans"/>
        </w:rPr>
        <w:t xml:space="preserve"> </w:t>
      </w:r>
      <w:r>
        <w:rPr>
          <w:rFonts w:eastAsia="Open Sans" w:cs="Open Sans"/>
        </w:rPr>
        <w:t>They advised that it is the responsibility of individuals to seek avenues for legal assistance, and that status resolution officers must maintain impartiality in this regard.</w:t>
      </w:r>
    </w:p>
    <w:p w:rsidR="00206DA9" w:rsidP="00206DA9" w:rsidRDefault="00206DA9" w14:paraId="3FEB22C4" w14:textId="77777777">
      <w:pPr>
        <w:spacing w:before="0" w:after="0"/>
        <w:rPr>
          <w:rFonts w:eastAsia="Open Sans" w:cs="Open Sans"/>
        </w:rPr>
      </w:pPr>
    </w:p>
    <w:p w:rsidR="00206DA9" w:rsidP="00206DA9" w:rsidRDefault="00206DA9" w14:paraId="3AA18BB3" w14:textId="227CE663">
      <w:pPr>
        <w:spacing w:before="0" w:after="0"/>
        <w:rPr>
          <w:rFonts w:eastAsia="Open Sans" w:cs="Open Sans"/>
        </w:rPr>
      </w:pPr>
      <w:r>
        <w:rPr>
          <w:rFonts w:eastAsia="Open Sans" w:cs="Open Sans"/>
        </w:rPr>
        <w:t>The Commission notes the important role of legal advice and assistance in ensuring that people in immigration detention understand their legal options, and can navigate and engage with complex, and often time-sensitive</w:t>
      </w:r>
      <w:r w:rsidR="00570C29">
        <w:rPr>
          <w:rFonts w:eastAsia="Open Sans" w:cs="Open Sans"/>
        </w:rPr>
        <w:t>,</w:t>
      </w:r>
      <w:r>
        <w:rPr>
          <w:rFonts w:eastAsia="Open Sans" w:cs="Open Sans"/>
        </w:rPr>
        <w:t xml:space="preserve"> legal processes. The inability to access legal advice and assistance would likely have a significant negative impact on the ability for people in immigration detention to understand, navigate and engage with these sometimes-complex legal processes. </w:t>
      </w:r>
    </w:p>
    <w:p w:rsidR="00206DA9" w:rsidP="00206DA9" w:rsidRDefault="00206DA9" w14:paraId="62792B57" w14:textId="77777777">
      <w:pPr>
        <w:spacing w:before="0" w:after="0"/>
        <w:rPr>
          <w:rFonts w:eastAsia="Open Sans" w:cs="Open Sans"/>
        </w:rPr>
      </w:pPr>
    </w:p>
    <w:p w:rsidR="00206DA9" w:rsidP="00206DA9" w:rsidRDefault="00206DA9" w14:paraId="5D809639" w14:textId="37856586">
      <w:pPr>
        <w:spacing w:before="0" w:after="0"/>
        <w:rPr>
          <w:rFonts w:eastAsia="Open Sans" w:cs="Open Sans"/>
        </w:rPr>
      </w:pPr>
      <w:r>
        <w:rPr>
          <w:rFonts w:eastAsia="Open Sans" w:cs="Open Sans"/>
        </w:rPr>
        <w:t xml:space="preserve">In addition to the utility of legal assistance for people in immigration detention, such assistance can also improve the overall immigration decision and review processes, reducing the burden on decision makers and making it more likely that important, probative evidentiary material is made available and considered. With these factors in mind, the Commission has previously expressed concern regarding significant reductions in Australian Government funding for free legal assistance </w:t>
      </w:r>
      <w:r w:rsidR="00D925FB">
        <w:rPr>
          <w:rFonts w:eastAsia="Open Sans" w:cs="Open Sans"/>
        </w:rPr>
        <w:t xml:space="preserve">for </w:t>
      </w:r>
      <w:r>
        <w:rPr>
          <w:rFonts w:eastAsia="Open Sans" w:cs="Open Sans"/>
        </w:rPr>
        <w:t>people seeking asylum who arrived in Australia without a valid visa (whether by boat or plane), including those in immigration detention.</w:t>
      </w:r>
      <w:r w:rsidR="00BA3F94">
        <w:rPr>
          <w:rStyle w:val="EndnoteReference"/>
          <w:rFonts w:eastAsia="Open Sans" w:cs="Open Sans"/>
        </w:rPr>
        <w:endnoteReference w:id="122"/>
      </w:r>
      <w:r>
        <w:rPr>
          <w:rFonts w:eastAsia="Open Sans" w:cs="Open Sans"/>
        </w:rPr>
        <w:t xml:space="preserve"> This concern is ongoing. </w:t>
      </w:r>
    </w:p>
    <w:p w:rsidR="00206DA9" w:rsidP="00206DA9" w:rsidRDefault="00206DA9" w14:paraId="290FFEF2" w14:textId="77777777">
      <w:pPr>
        <w:spacing w:before="0" w:after="0"/>
        <w:rPr>
          <w:rFonts w:eastAsia="Open Sans" w:cs="Open Sans"/>
        </w:rPr>
      </w:pPr>
    </w:p>
    <w:p w:rsidR="00206DA9" w:rsidP="00206DA9" w:rsidRDefault="00206DA9" w14:paraId="65B45584" w14:textId="78130283">
      <w:pPr>
        <w:spacing w:before="0" w:after="0"/>
        <w:rPr>
          <w:rFonts w:eastAsia="Open Sans" w:cs="Open Sans"/>
        </w:rPr>
      </w:pPr>
      <w:r>
        <w:rPr>
          <w:rFonts w:eastAsia="Open Sans" w:cs="Open Sans"/>
        </w:rPr>
        <w:t xml:space="preserve">Separately, and at a minimum, the Australian Government should provide practical support to people in detention in making contact with lawyers who have indicated </w:t>
      </w:r>
      <w:r w:rsidR="008D4DE4">
        <w:rPr>
          <w:rFonts w:eastAsia="Open Sans" w:cs="Open Sans"/>
        </w:rPr>
        <w:t xml:space="preserve">that </w:t>
      </w:r>
      <w:r>
        <w:rPr>
          <w:rFonts w:eastAsia="Open Sans" w:cs="Open Sans"/>
        </w:rPr>
        <w:t>they are willing and able to provide some legal advice and assistance pro bono or otherwise at no cost. The Commission does not accept that providing such referral support necessarily would compromise the impartiality of status resolution officers. After all, it is common for courts and other dispute resolution bodies, for whom impartiality is of fundamental importance, to provide such referral support. Therefore, the Commission considers that status resolution officers should be required to support people in immigration detention access legal advice and assistance by providing information and referrals to relevant services.</w:t>
      </w:r>
    </w:p>
    <w:p w:rsidR="00206DA9" w:rsidP="00206DA9" w:rsidRDefault="00206DA9" w14:paraId="52418D5B" w14:textId="77777777">
      <w:pPr>
        <w:spacing w:before="0" w:after="0"/>
        <w:rPr>
          <w:rFonts w:eastAsia="Open Sans" w:cs="Open Sans"/>
        </w:rPr>
      </w:pPr>
    </w:p>
    <w:p w:rsidRPr="00A279C3" w:rsidR="00206DA9" w:rsidP="00206DA9" w:rsidRDefault="00206DA9" w14:paraId="37D8C52F" w14:textId="77777777">
      <w:pPr>
        <w:pStyle w:val="ListParagraph"/>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206DA9" w:rsidP="00206DA9" w:rsidRDefault="00206DA9" w14:paraId="12116FD9"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eastAsia="Open Sans" w:cs="Open Sans"/>
        </w:rPr>
      </w:pPr>
      <w:r w:rsidRPr="00E43AD0">
        <w:rPr>
          <w:i/>
          <w:color w:val="FFFFFF" w:themeColor="background1"/>
        </w:rPr>
        <w:t xml:space="preserve">The </w:t>
      </w:r>
      <w:r>
        <w:rPr>
          <w:i/>
          <w:color w:val="FFFFFF" w:themeColor="background1"/>
        </w:rPr>
        <w:t>Department of Home Affairs should revise relevant policy to require status resolution officers to provide people in immigration detention with appropriate information and referrals to access legal advice and assistance.</w:t>
      </w:r>
    </w:p>
    <w:p w:rsidRPr="00164050" w:rsidR="00206DA9" w:rsidP="00206DA9" w:rsidRDefault="00206DA9" w14:paraId="41FC8E28" w14:textId="77777777">
      <w:pPr>
        <w:pStyle w:val="Heading3"/>
      </w:pPr>
      <w:bookmarkStart w:name="_Toc57818943" w:id="154"/>
      <w:r w:rsidRPr="00164050">
        <w:t>Risk of constructive refoulement</w:t>
      </w:r>
      <w:bookmarkEnd w:id="154"/>
      <w:r w:rsidRPr="00164050">
        <w:t xml:space="preserve"> </w:t>
      </w:r>
    </w:p>
    <w:p w:rsidR="00206DA9" w:rsidP="00206DA9" w:rsidRDefault="00206DA9" w14:paraId="10E66276" w14:textId="77777777">
      <w:r>
        <w:t xml:space="preserve">A small number of </w:t>
      </w:r>
      <w:r w:rsidRPr="00CA5323">
        <w:t>people r</w:t>
      </w:r>
      <w:r>
        <w:t xml:space="preserve">aised concerns that they felt significant pressure from status resolutions officers to return to their home country ‘voluntarily’, in circumstances where they were unable to return due to risk of persecution or others forms of serious harm. The people who raised these concerns reported that they had been found to be owed protection obligations under international law or had not yet had the opportunity to have their protection claims assessed. </w:t>
      </w:r>
    </w:p>
    <w:p w:rsidR="00206DA9" w:rsidP="00206DA9" w:rsidRDefault="00206DA9" w14:paraId="715BF8BE" w14:textId="0297F465">
      <w:r>
        <w:t>They reported that they had been advised by their status resolution officer that if they did not consent to return, they would otherwise remain in an immigration detention facility or they would be involuntarily removed. In some cases, they reported that this message had been consistently repeated to them over the course of a series of engagements with a status resolution officer. One person said, ‘</w:t>
      </w:r>
      <w:r w:rsidR="00EE0041">
        <w:t>E</w:t>
      </w:r>
      <w:r>
        <w:t xml:space="preserve">very time I speak to [status resolution officer] they ask me why </w:t>
      </w:r>
      <w:proofErr w:type="gramStart"/>
      <w:r>
        <w:t>are you not</w:t>
      </w:r>
      <w:proofErr w:type="gramEnd"/>
      <w:r>
        <w:t xml:space="preserve"> going back. I say I can’t go back because they will kill me in [home country].’ This situation was causing considerable distress, and in a few cases, people reported that it was severely affecting their mental health.</w:t>
      </w:r>
    </w:p>
    <w:p w:rsidR="00206DA9" w:rsidP="00206DA9" w:rsidRDefault="00206DA9" w14:paraId="706293D8" w14:textId="04C643A6">
      <w:r>
        <w:t xml:space="preserve">The Commission is not able to assess the veracity of these claims. As a general principle, any element of compulsion or undue pressure to return to an individual’s home country would mean that this return is not truly voluntary. If proven, such conduct could have grave and irreversible consequences for affected </w:t>
      </w:r>
      <w:r w:rsidR="007707A2">
        <w:t>individuals and</w:t>
      </w:r>
      <w:r>
        <w:t xml:space="preserve"> </w:t>
      </w:r>
      <w:r w:rsidRPr="00CA5323">
        <w:t xml:space="preserve">may be contrary to Australia’s </w:t>
      </w:r>
      <w:r w:rsidRPr="00CA5323">
        <w:rPr>
          <w:i/>
          <w:iCs/>
        </w:rPr>
        <w:t>non-refoulement</w:t>
      </w:r>
      <w:r w:rsidRPr="00CA5323">
        <w:t xml:space="preserve"> obligations</w:t>
      </w:r>
      <w:r>
        <w:t>.</w:t>
      </w:r>
    </w:p>
    <w:p w:rsidRPr="0034406E" w:rsidR="00206DA9" w:rsidP="0034406E" w:rsidRDefault="00206DA9" w14:paraId="23959BDC" w14:textId="0338AF2D">
      <w:pPr>
        <w:rPr>
          <w:i/>
          <w:color w:val="FFFFFF" w:themeColor="background1"/>
        </w:rPr>
      </w:pPr>
      <w:r>
        <w:t xml:space="preserve">It is a matter of serious concern that some people in detention perceive pressure from some status resolution officers to return to their home country when they have established protection needs or have not had the opportunity to have their refugee claims assessed through a fair and thorough process. If a person is indirectly but effectively compelled to return to a situation where they are at risk of persecution or other forms of serious harm as a result of such pressure this could amount to constructive </w:t>
      </w:r>
      <w:r w:rsidRPr="00FA7E6F">
        <w:rPr>
          <w:i/>
          <w:iCs/>
        </w:rPr>
        <w:t>refoulement</w:t>
      </w:r>
      <w:r>
        <w:t>.</w:t>
      </w:r>
    </w:p>
    <w:p w:rsidRPr="00DD7372" w:rsidR="008570AA" w:rsidP="008570AA" w:rsidRDefault="008570AA" w14:paraId="7FB16488" w14:textId="43EE2F33">
      <w:pPr>
        <w:pStyle w:val="Heading2"/>
        <w:rPr>
          <w:bCs/>
        </w:rPr>
      </w:pPr>
      <w:bookmarkStart w:name="_Toc57818944" w:id="155"/>
      <w:r w:rsidRPr="00A7086E">
        <w:t>Alternatives to</w:t>
      </w:r>
      <w:r>
        <w:t xml:space="preserve"> closed </w:t>
      </w:r>
      <w:r w:rsidRPr="00A7086E">
        <w:t>detention</w:t>
      </w:r>
      <w:bookmarkEnd w:id="149"/>
      <w:bookmarkEnd w:id="155"/>
    </w:p>
    <w:p w:rsidR="008570AA" w:rsidP="008570AA" w:rsidRDefault="008570AA" w14:paraId="536AA2F3" w14:textId="77777777">
      <w:r>
        <w:t>As outlined in Section 2.1, there is no legal requirement for people without valid visas to be detained in closed immigration detention facilities, and people may be released from closed detention into alternative community-based arrangements, such as community detention or on short-term bridging visas.</w:t>
      </w:r>
    </w:p>
    <w:p w:rsidR="008570AA" w:rsidP="008570AA" w:rsidRDefault="008570AA" w14:paraId="3CFA33B2" w14:textId="77777777">
      <w:r>
        <w:t>The Commission has long recommended that the Migration Act be amended to ensure that closed immigration detention is only used in circumstances where it is strictly necessary to manage unacceptable risks to the community.</w:t>
      </w:r>
      <w:r>
        <w:rPr>
          <w:rStyle w:val="EndnoteReference"/>
        </w:rPr>
        <w:endnoteReference w:id="123"/>
      </w:r>
      <w:r>
        <w:t xml:space="preserve"> </w:t>
      </w:r>
      <w:r w:rsidRPr="00CF197C">
        <w:t xml:space="preserve">A short period of </w:t>
      </w:r>
      <w:r>
        <w:t xml:space="preserve">closed </w:t>
      </w:r>
      <w:r w:rsidRPr="00CF197C">
        <w:t xml:space="preserve">detention aimed at managing risks </w:t>
      </w:r>
      <w:r>
        <w:t xml:space="preserve">to the Australian community  </w:t>
      </w:r>
      <w:r w:rsidRPr="00CF197C">
        <w:t>may be justifiable under international law, provided that the risks cannot be managed in a less restrictive way, and that</w:t>
      </w:r>
      <w:r>
        <w:t xml:space="preserve"> detention is necessary, </w:t>
      </w:r>
      <w:r w:rsidRPr="00CF197C">
        <w:t>reasonable and proportionate in the</w:t>
      </w:r>
      <w:r>
        <w:t xml:space="preserve"> individual’s</w:t>
      </w:r>
      <w:r w:rsidRPr="00CF197C">
        <w:t xml:space="preserve"> circumstances. </w:t>
      </w:r>
    </w:p>
    <w:p w:rsidR="008570AA" w:rsidP="008570AA" w:rsidRDefault="008570AA" w14:paraId="659E1153" w14:textId="77777777">
      <w:r>
        <w:t>During inspections over many years, the Commission has consistently identified cases in which closed immigration detention did not appear to be justified.</w:t>
      </w:r>
      <w:r>
        <w:rPr>
          <w:rStyle w:val="EndnoteReference"/>
        </w:rPr>
        <w:endnoteReference w:id="124"/>
      </w:r>
      <w:r>
        <w:t xml:space="preserve"> The Commission continued to encounter such cases during its 2019 inspections.</w:t>
      </w:r>
    </w:p>
    <w:p w:rsidR="008570AA" w:rsidP="008570AA" w:rsidRDefault="008570AA" w14:paraId="7C0B78F0" w14:textId="77777777">
      <w:r>
        <w:t>D</w:t>
      </w:r>
      <w:r w:rsidRPr="00A7086E">
        <w:t>uring interviews with the Commission</w:t>
      </w:r>
      <w:r>
        <w:t xml:space="preserve"> in 2019</w:t>
      </w:r>
      <w:r w:rsidRPr="00A7086E">
        <w:t xml:space="preserve">, </w:t>
      </w:r>
      <w:r>
        <w:t xml:space="preserve">many </w:t>
      </w:r>
      <w:r w:rsidRPr="00A7086E">
        <w:t>people reported that</w:t>
      </w:r>
      <w:r>
        <w:t xml:space="preserve"> status resolutions officers had never discussed</w:t>
      </w:r>
      <w:r w:rsidRPr="00A7086E">
        <w:t xml:space="preserve"> </w:t>
      </w:r>
      <w:r>
        <w:t xml:space="preserve">alternatives to </w:t>
      </w:r>
      <w:proofErr w:type="gramStart"/>
      <w:r>
        <w:t>closed</w:t>
      </w:r>
      <w:proofErr w:type="gramEnd"/>
      <w:r>
        <w:t xml:space="preserve"> detention </w:t>
      </w:r>
      <w:r w:rsidRPr="00A7086E">
        <w:t xml:space="preserve">with them. </w:t>
      </w:r>
      <w:r>
        <w:t>Some said</w:t>
      </w:r>
      <w:r w:rsidRPr="00A7086E">
        <w:t xml:space="preserve"> that they had sought to apply for release but were informed that they were not eligible; or had applied for release and been rejected.</w:t>
      </w:r>
    </w:p>
    <w:p w:rsidR="008570AA" w:rsidP="008570AA" w:rsidRDefault="008570AA" w14:paraId="5F2B7C95" w14:textId="449A0CE8">
      <w:pPr>
        <w:rPr>
          <w:rFonts w:eastAsia="Open Sans" w:cs="Open Sans"/>
        </w:rPr>
      </w:pPr>
      <w:r>
        <w:rPr>
          <w:rFonts w:eastAsia="Open Sans" w:cs="Open Sans"/>
        </w:rPr>
        <w:t xml:space="preserve">Status resolution staff advised the Commission that in very limited circumstances, they can make referrals for the Minister to consider alternatives to closed detention, such as community detention, </w:t>
      </w:r>
      <w:r w:rsidR="00DC15AF">
        <w:rPr>
          <w:rFonts w:eastAsia="Open Sans" w:cs="Open Sans"/>
        </w:rPr>
        <w:t>but</w:t>
      </w:r>
      <w:r>
        <w:rPr>
          <w:rFonts w:eastAsia="Open Sans" w:cs="Open Sans"/>
        </w:rPr>
        <w:t xml:space="preserve"> ultimately the decision lies with the Minister. Some staff observed</w:t>
      </w:r>
      <w:r w:rsidR="008D7409">
        <w:rPr>
          <w:rFonts w:eastAsia="Open Sans" w:cs="Open Sans"/>
        </w:rPr>
        <w:t xml:space="preserve"> that</w:t>
      </w:r>
      <w:r>
        <w:rPr>
          <w:rFonts w:eastAsia="Open Sans" w:cs="Open Sans"/>
        </w:rPr>
        <w:t xml:space="preserve"> it was very difficult for people in detention to be considered for alternatives to closed detention because they will often not meet the guidelines for referral to the Minister.</w:t>
      </w:r>
    </w:p>
    <w:p w:rsidR="008570AA" w:rsidP="008570AA" w:rsidRDefault="008570AA" w14:paraId="22574177" w14:textId="17E615C3">
      <w:r>
        <w:t xml:space="preserve">These comments reflect current legal and policy settings outlined in Section 2.1. Both options for people in closed detention to be released into alternative, community-based arrangements involve the Minister exercising a personal, non-compellable, discretionary power under the Migration Act. </w:t>
      </w:r>
    </w:p>
    <w:p w:rsidRPr="00156194" w:rsidR="00156194" w:rsidP="008570AA" w:rsidRDefault="008570AA" w14:paraId="104F195E" w14:textId="13E14830">
      <w:pPr>
        <w:rPr>
          <w:rFonts w:eastAsia="Open Sans" w:cs="Open Sans"/>
        </w:rPr>
      </w:pPr>
      <w:r>
        <w:t xml:space="preserve">In addition, there are </w:t>
      </w:r>
      <w:r>
        <w:rPr>
          <w:rFonts w:eastAsia="Open Sans" w:cs="Open Sans"/>
        </w:rPr>
        <w:t xml:space="preserve">broad categories of people who are generally excluded </w:t>
      </w:r>
      <w:r w:rsidR="00D073D3">
        <w:rPr>
          <w:rFonts w:eastAsia="Open Sans" w:cs="Open Sans"/>
        </w:rPr>
        <w:t xml:space="preserve">even </w:t>
      </w:r>
      <w:r>
        <w:rPr>
          <w:rFonts w:eastAsia="Open Sans" w:cs="Open Sans"/>
        </w:rPr>
        <w:t xml:space="preserve">from </w:t>
      </w:r>
      <w:r w:rsidR="008324D1">
        <w:rPr>
          <w:rFonts w:eastAsia="Open Sans" w:cs="Open Sans"/>
        </w:rPr>
        <w:t xml:space="preserve">being </w:t>
      </w:r>
      <w:r>
        <w:rPr>
          <w:rFonts w:eastAsia="Open Sans" w:cs="Open Sans"/>
        </w:rPr>
        <w:t>refer</w:t>
      </w:r>
      <w:r w:rsidR="008324D1">
        <w:rPr>
          <w:rFonts w:eastAsia="Open Sans" w:cs="Open Sans"/>
        </w:rPr>
        <w:t>red</w:t>
      </w:r>
      <w:r>
        <w:rPr>
          <w:rFonts w:eastAsia="Open Sans" w:cs="Open Sans"/>
        </w:rPr>
        <w:t xml:space="preserve"> for the Minister’s consideration. For example, anyone who arrived in Australia on or after </w:t>
      </w:r>
      <w:r w:rsidRPr="00F221A0">
        <w:t>1 January 2014</w:t>
      </w:r>
      <w:r w:rsidR="46EA8F01">
        <w:t>,</w:t>
      </w:r>
      <w:r>
        <w:t xml:space="preserve"> and </w:t>
      </w:r>
      <w:r w:rsidRPr="00F221A0">
        <w:t>asylum seekers whose claims have been rejected at both the primary and review stages</w:t>
      </w:r>
      <w:r w:rsidR="423CF6E7">
        <w:t>,</w:t>
      </w:r>
      <w:r>
        <w:t xml:space="preserve"> are generally excluded from consideration of community detention</w:t>
      </w:r>
      <w:r>
        <w:rPr>
          <w:rFonts w:eastAsia="Open Sans" w:cs="Open Sans"/>
        </w:rPr>
        <w:t xml:space="preserve"> (</w:t>
      </w:r>
      <w:r w:rsidRPr="003240C8">
        <w:rPr>
          <w:rFonts w:eastAsia="Open Sans" w:cs="Open Sans"/>
        </w:rPr>
        <w:t>see</w:t>
      </w:r>
      <w:r w:rsidRPr="003240C8" w:rsidR="00D168BF">
        <w:rPr>
          <w:rFonts w:eastAsia="Open Sans" w:cs="Open Sans"/>
        </w:rPr>
        <w:t xml:space="preserve"> Appendix </w:t>
      </w:r>
      <w:r w:rsidR="00FF27F5">
        <w:rPr>
          <w:rFonts w:eastAsia="Open Sans" w:cs="Open Sans"/>
        </w:rPr>
        <w:t>3</w:t>
      </w:r>
      <w:r>
        <w:rPr>
          <w:rFonts w:eastAsia="Open Sans" w:cs="Open Sans"/>
        </w:rPr>
        <w:t xml:space="preserve">). </w:t>
      </w:r>
      <w:r w:rsidR="00156194">
        <w:rPr>
          <w:rFonts w:eastAsia="Open Sans" w:cs="Open Sans"/>
        </w:rPr>
        <w:t xml:space="preserve"> </w:t>
      </w:r>
      <w:r w:rsidR="000F0F86">
        <w:t>A</w:t>
      </w:r>
      <w:r w:rsidR="006850C5">
        <w:t>s outlined in Section 3.10,</w:t>
      </w:r>
      <w:r w:rsidR="002502CF">
        <w:t xml:space="preserve"> </w:t>
      </w:r>
      <w:r w:rsidRPr="28A372A5" w:rsidR="002502CF">
        <w:rPr>
          <w:rFonts w:eastAsia="Times New Roman" w:cs="Open Sans"/>
          <w:color w:val="000000" w:themeColor="text1"/>
          <w:lang w:val="en-US"/>
        </w:rPr>
        <w:t>persons subject to visa cancellations or refusals on character grounds or adverse security assessments</w:t>
      </w:r>
      <w:r w:rsidRPr="00974B43" w:rsidR="002502CF">
        <w:t xml:space="preserve"> </w:t>
      </w:r>
      <w:r w:rsidR="002502CF">
        <w:t>are also excluded from consideration of community detention</w:t>
      </w:r>
      <w:r w:rsidR="36D188FE">
        <w:t>. Therefore</w:t>
      </w:r>
      <w:r w:rsidR="002502CF">
        <w:t>, people in these categories, who have also been found to be owed protection obligations under international law</w:t>
      </w:r>
      <w:r w:rsidR="00B33409">
        <w:t>,</w:t>
      </w:r>
      <w:r w:rsidRPr="28A372A5" w:rsidR="002502CF">
        <w:rPr>
          <w:rFonts w:eastAsia="Times New Roman" w:cs="Open Sans"/>
          <w:color w:val="000000" w:themeColor="text1"/>
          <w:lang w:val="en-US"/>
        </w:rPr>
        <w:t xml:space="preserve"> can remain indefinitely in closed immigration detention facilities. </w:t>
      </w:r>
      <w:r>
        <w:t>T</w:t>
      </w:r>
      <w:r w:rsidRPr="00A7086E">
        <w:t>he Commission</w:t>
      </w:r>
      <w:r>
        <w:t xml:space="preserve"> notes that not all</w:t>
      </w:r>
      <w:r w:rsidRPr="00A7086E">
        <w:t xml:space="preserve"> </w:t>
      </w:r>
      <w:r>
        <w:t>people who fall into these</w:t>
      </w:r>
      <w:r w:rsidRPr="00A7086E">
        <w:t xml:space="preserve"> </w:t>
      </w:r>
      <w:r>
        <w:t xml:space="preserve">broad categories </w:t>
      </w:r>
      <w:r w:rsidRPr="00A7086E">
        <w:t>would necessarily present an unacceptable risk to the Australian community,</w:t>
      </w:r>
      <w:r w:rsidR="00537648">
        <w:t xml:space="preserve"> or </w:t>
      </w:r>
      <w:r w:rsidR="001F56B2">
        <w:t>pose risks that</w:t>
      </w:r>
      <w:r w:rsidR="00A94CEB">
        <w:t xml:space="preserve"> cannot be</w:t>
      </w:r>
      <w:r w:rsidR="001C4363">
        <w:t xml:space="preserve"> effectively managed by other means,</w:t>
      </w:r>
      <w:r w:rsidR="00A94CEB">
        <w:t xml:space="preserve"> </w:t>
      </w:r>
      <w:r>
        <w:t xml:space="preserve">and </w:t>
      </w:r>
      <w:r w:rsidRPr="00A7086E">
        <w:t>some may present no risk to the community at all.</w:t>
      </w:r>
      <w:r w:rsidR="00861A0D">
        <w:t xml:space="preserve"> </w:t>
      </w:r>
    </w:p>
    <w:p w:rsidRPr="00F964F1" w:rsidR="008570AA" w:rsidP="008570AA" w:rsidRDefault="008570AA" w14:paraId="5DA685A8" w14:textId="33CE66EB">
      <w:r>
        <w:t xml:space="preserve">The consideration of alternatives to closed detention does not occur on a routine basis for most people in closed immigration detention facilities. In some cases, this may not occur. A person could be excluded from consideration under relevant guidelines or relevant circumstances may not have come to the attention or consideration of a status resolution officer. </w:t>
      </w:r>
      <w:r>
        <w:rPr>
          <w:rFonts w:eastAsia="Open Sans" w:cs="Open Sans"/>
        </w:rPr>
        <w:t>Given the limited role and contact that status resolution officers have with people in detention</w:t>
      </w:r>
      <w:r>
        <w:t xml:space="preserve"> (as outlined above in Sections 3.</w:t>
      </w:r>
      <w:r w:rsidR="00977639">
        <w:t>11</w:t>
      </w:r>
      <w:r>
        <w:t xml:space="preserve"> (a) and (b)), </w:t>
      </w:r>
      <w:r>
        <w:rPr>
          <w:rFonts w:eastAsia="Open Sans" w:cs="Open Sans"/>
        </w:rPr>
        <w:t>the Commission considers that it may be difficult for status resolution officers to maintain a comprehensive and up</w:t>
      </w:r>
      <w:r w:rsidR="00D02E73">
        <w:rPr>
          <w:rFonts w:eastAsia="Open Sans" w:cs="Open Sans"/>
        </w:rPr>
        <w:t>-</w:t>
      </w:r>
      <w:r>
        <w:rPr>
          <w:rFonts w:eastAsia="Open Sans" w:cs="Open Sans"/>
        </w:rPr>
        <w:t>to</w:t>
      </w:r>
      <w:r w:rsidR="00D02E73">
        <w:rPr>
          <w:rFonts w:eastAsia="Open Sans" w:cs="Open Sans"/>
        </w:rPr>
        <w:t>-</w:t>
      </w:r>
      <w:r>
        <w:rPr>
          <w:rFonts w:eastAsia="Open Sans" w:cs="Open Sans"/>
        </w:rPr>
        <w:t>date understanding of a person’s individual circumstances or routinely consider their suitability for alternatives to closed detention.</w:t>
      </w:r>
    </w:p>
    <w:p w:rsidR="008570AA" w:rsidP="008570AA" w:rsidRDefault="008570AA" w14:paraId="586271B8" w14:textId="77777777">
      <w:r>
        <w:t>The Commission considers that all people in closed detention should be routinely considered for alternative community-based arrangements to closed detention, such as community detention or the grant of a short-term bridging visa. Broad categories of people in closed detention should not be excluded from consideration as a general rule.</w:t>
      </w:r>
    </w:p>
    <w:p w:rsidR="008570AA" w:rsidP="008570AA" w:rsidRDefault="008570AA" w14:paraId="53B18B11" w14:textId="77777777">
      <w:r>
        <w:t>This requires an individual assessment of a person’s circumstances to assess whether they could be placed in a less restrictive, community-based alternative to closed detention. This assessment should identify any relevant risks and protective factors, and how any identified risks could be managed, for example, by a requirement to reside at a specified location, curfews, travel restrictions, reporting requirements or sureties.</w:t>
      </w:r>
    </w:p>
    <w:p w:rsidRPr="00A7086E" w:rsidR="008570AA" w:rsidP="008570AA" w:rsidRDefault="008570AA" w14:paraId="5D30E23E"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B676C8" w:rsidR="008570AA" w:rsidP="008570AA" w:rsidRDefault="008570AA" w14:paraId="376440E9"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A7086E">
        <w:rPr>
          <w:i/>
          <w:color w:val="FFFFFF" w:themeColor="background1"/>
        </w:rPr>
        <w:t xml:space="preserve">The Minister and Department of Home Affairs should routinely consider all people in </w:t>
      </w:r>
      <w:r>
        <w:rPr>
          <w:i/>
          <w:color w:val="FFFFFF" w:themeColor="background1"/>
        </w:rPr>
        <w:t xml:space="preserve">closed </w:t>
      </w:r>
      <w:r w:rsidRPr="00A7086E">
        <w:rPr>
          <w:i/>
          <w:color w:val="FFFFFF" w:themeColor="background1"/>
        </w:rPr>
        <w:t>detention for release into alternative community-based arrangements.</w:t>
      </w:r>
      <w:r>
        <w:rPr>
          <w:i/>
          <w:color w:val="FFFFFF" w:themeColor="background1"/>
        </w:rPr>
        <w:t xml:space="preserve"> </w:t>
      </w:r>
    </w:p>
    <w:p w:rsidR="008570AA" w:rsidP="00AE1C36" w:rsidRDefault="008570AA" w14:paraId="1C1B0310" w14:textId="77777777">
      <w:pPr>
        <w:spacing w:before="120" w:after="120"/>
      </w:pPr>
    </w:p>
    <w:p w:rsidRPr="00A7086E" w:rsidR="008570AA" w:rsidP="008570AA" w:rsidRDefault="008570AA" w14:paraId="53513D2D"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8570AA" w:rsidP="008570AA" w:rsidRDefault="008570AA" w14:paraId="6EA4C24F"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w:t>
      </w:r>
      <w:r w:rsidRPr="00A7086E">
        <w:rPr>
          <w:i/>
          <w:color w:val="FFFFFF" w:themeColor="background1"/>
        </w:rPr>
        <w:t xml:space="preserve">Department of Home Affairs should </w:t>
      </w:r>
      <w:r>
        <w:rPr>
          <w:i/>
          <w:color w:val="FFFFFF" w:themeColor="background1"/>
        </w:rPr>
        <w:t>provide the following assessments in all referrals to the Minister to consider alternative community-based arrangements:</w:t>
      </w:r>
    </w:p>
    <w:p w:rsidR="008570AA" w:rsidP="008570AA" w:rsidRDefault="008570AA" w14:paraId="41BF3E2B"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rFonts w:cs="Open Sans"/>
          <w:i/>
          <w:color w:val="FFFFFF" w:themeColor="background1"/>
        </w:rPr>
        <w:t xml:space="preserve">−  identify relevant risks and protective factors </w:t>
      </w:r>
    </w:p>
    <w:p w:rsidRPr="008879A3" w:rsidR="008570AA" w:rsidP="008570AA" w:rsidRDefault="008570AA" w14:paraId="60C0DFFF"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rFonts w:cs="Open Sans"/>
          <w:i/>
          <w:color w:val="FFFFFF" w:themeColor="background1"/>
        </w:rPr>
        <w:t>−  how any identified risks could be managed, for example, by a requirement to reside at a specified location, curfews, travel restrictions, reporting requirements or sureties.</w:t>
      </w:r>
      <w:r>
        <w:rPr>
          <w:i/>
          <w:color w:val="FFFFFF" w:themeColor="background1"/>
        </w:rPr>
        <w:t xml:space="preserve"> </w:t>
      </w:r>
    </w:p>
    <w:p w:rsidR="008570AA" w:rsidP="008570AA" w:rsidRDefault="008570AA" w14:paraId="625E1473" w14:textId="0C0E872C">
      <w:r>
        <w:t>There were significant numbers of refugees and asylum seekers subject to third country processing in immigration detention facilities in Australia at the time of the Commission’s 2019 inspections (see Section 2.</w:t>
      </w:r>
      <w:r w:rsidR="00977639">
        <w:t>6</w:t>
      </w:r>
      <w:r>
        <w:t>).</w:t>
      </w:r>
    </w:p>
    <w:p w:rsidR="008570AA" w:rsidP="008570AA" w:rsidRDefault="008570AA" w14:paraId="4E435F4F" w14:textId="77777777">
      <w:r>
        <w:t xml:space="preserve">Many people the Commission interviewed in this group expressed concerns about the adverse impacts of prolonged detention (in most cases six years or more) on their physical and mental health. They all reported that they were initially detained upon their arrival in Australia (usually on Christmas Island) and then detained in regional processing centres in PNG or Nauru. </w:t>
      </w:r>
    </w:p>
    <w:p w:rsidR="008570AA" w:rsidP="008570AA" w:rsidRDefault="008570AA" w14:paraId="09AC4A3F" w14:textId="06BCA51E">
      <w:r>
        <w:t>As outlined in Section 2.</w:t>
      </w:r>
      <w:r w:rsidR="00082220">
        <w:t>6</w:t>
      </w:r>
      <w:r>
        <w:t xml:space="preserve">, most people in this group had been transferred to Australia from PNG and Nauru for the purpose of medical treatment and/or assessment. At the time of the Commission’s inspections people had been held in closed detention since their transfer to Australia for various periods ranging from a few days to one year. However, a significant number had been in immigration detention for 6 months and over. </w:t>
      </w:r>
    </w:p>
    <w:p w:rsidR="008570AA" w:rsidP="008570AA" w:rsidRDefault="008570AA" w14:paraId="31A8FF9F" w14:textId="77777777">
      <w:r>
        <w:t>Some reported that the health conditions for which they were transferred, in particular mental health conditions, were adversely affected by their ongoing closed detention since their arrival in Australia. For example, one person who had been transferred relatively recently to Australia for medical treatment in relation to a mental health condition said:</w:t>
      </w:r>
    </w:p>
    <w:p w:rsidRPr="00082220" w:rsidR="008570AA" w:rsidP="008570AA" w:rsidRDefault="008570AA" w14:paraId="3B633B19" w14:textId="77777777">
      <w:pPr>
        <w:ind w:left="720"/>
        <w:rPr>
          <w:sz w:val="22"/>
          <w:szCs w:val="22"/>
        </w:rPr>
      </w:pPr>
      <w:r w:rsidRPr="00082220">
        <w:rPr>
          <w:sz w:val="22"/>
          <w:szCs w:val="22"/>
        </w:rPr>
        <w:t xml:space="preserve">It is ok to be here for </w:t>
      </w:r>
      <w:proofErr w:type="gramStart"/>
      <w:r w:rsidRPr="00082220">
        <w:rPr>
          <w:sz w:val="22"/>
          <w:szCs w:val="22"/>
        </w:rPr>
        <w:t>now</w:t>
      </w:r>
      <w:proofErr w:type="gramEnd"/>
      <w:r w:rsidRPr="00082220">
        <w:rPr>
          <w:sz w:val="22"/>
          <w:szCs w:val="22"/>
        </w:rPr>
        <w:t xml:space="preserve"> but I can’t be here for long term, I need to live in the community for my mental health. I have a long history of problems and I need good care. My problem is that I need freedom, enough detention. If they hold me in detention for much longer, my mental health will decline.</w:t>
      </w:r>
    </w:p>
    <w:p w:rsidR="008570AA" w:rsidP="008570AA" w:rsidRDefault="008570AA" w14:paraId="68DEFABB" w14:textId="77777777">
      <w:r>
        <w:t>Another person, transferred to Australia for similar reasons said, ‘I have been getting counselling, but it can’t help me properly. I have been badly affected by my time in Manus. I am not sure how long I can continue like this.’</w:t>
      </w:r>
    </w:p>
    <w:p w:rsidRPr="00F964F1" w:rsidR="008570AA" w:rsidP="008570AA" w:rsidRDefault="008570AA" w14:paraId="4D45D12B" w14:textId="449B1275">
      <w:r>
        <w:t xml:space="preserve">Most people in this group reported that status resolution staff had referred their cases to the Minister to consider them for community detention. Some reported that they were waiting for a decision, and others that they had been advised that the Minister had refused to intervene in their case and allow them to be released from closed detention into community detention. Many people, in particular those who had been notified of the Minister’s refusal, expressed confusion in relation to the process. Some said that they did not understand why others like them had been released into community detention, while they remained in closed detention. </w:t>
      </w:r>
      <w:r w:rsidRPr="00F964F1">
        <w:t>One person said, ‘</w:t>
      </w:r>
      <w:r w:rsidR="0070545B">
        <w:t>T</w:t>
      </w:r>
      <w:r w:rsidRPr="00F964F1">
        <w:t>hey tell us that we have been declined for community detention but give us no reason. This makes us more stressed and frustrated. I just applied again for community detention and now I am waiting again.’</w:t>
      </w:r>
    </w:p>
    <w:p w:rsidR="008570AA" w:rsidP="008570AA" w:rsidRDefault="008570AA" w14:paraId="0A76346B" w14:textId="763D1958">
      <w:r>
        <w:t>Status resolution staff informed the Commission that all people in this group were being referred to the Minister for consideration for community detention shortly after their arrival in Australia. In circumstances where the Minister refused to make a residence determination, status resolution staff said that they could refer the case to the Minister again at a later date</w:t>
      </w:r>
      <w:r w:rsidR="0356BE8A">
        <w:t>,</w:t>
      </w:r>
      <w:r>
        <w:t xml:space="preserve"> or where there is a material change in a person’s circumstances. </w:t>
      </w:r>
    </w:p>
    <w:p w:rsidR="008570AA" w:rsidP="008570AA" w:rsidRDefault="008570AA" w14:paraId="73C59F85" w14:textId="77777777">
      <w:r>
        <w:t>Status resolution staff at MITA advised that it was generally their practice to refer cases to the Minister again two to three months after a refusal, whereas the practice at BITA was to do so three to six months later. Some status resolution staff said that it was difficult to deliver news to people in this group that the Minister had refused to make a residence determination, as they were unable to provide any reasons for the Minister’s decision. They observed that the absence of any reasons often caused confusion and distress for people.</w:t>
      </w:r>
    </w:p>
    <w:p w:rsidR="008570AA" w:rsidP="008570AA" w:rsidRDefault="008570AA" w14:paraId="7F85A96C" w14:textId="77777777">
      <w:r>
        <w:t>Refugees and asylum seekers subject to third country processing are a particularly vulnerable group of people, given their prolonged detention (cumulatively in Australia and offshore) and complex physical and mental health conditions. The Commission is concerned that the ongoing detention of people in this group in closed facilities in Australia may adversely impact their health, and in some cases frustrate the medical purpose of their transfer to Australia.</w:t>
      </w:r>
      <w:r w:rsidRPr="00BA7FF7">
        <w:t xml:space="preserve"> </w:t>
      </w:r>
      <w:r>
        <w:t>Furthermore, people in this group are generally considered to be low risk by facility staff and the Commission was unable to identify any legitimate reason for their ongoing detention in closed facilities.</w:t>
      </w:r>
    </w:p>
    <w:p w:rsidR="008570AA" w:rsidP="008570AA" w:rsidRDefault="008570AA" w14:paraId="45C19B08" w14:textId="0C1FF51D">
      <w:r>
        <w:t xml:space="preserve">The detention of most refugees and asylum seekers transferred from Nauru and PNG for medical treatment and/or assessment in closed facilities may not be necessary, </w:t>
      </w:r>
      <w:proofErr w:type="gramStart"/>
      <w:r w:rsidRPr="00CF197C">
        <w:t>reasonable</w:t>
      </w:r>
      <w:proofErr w:type="gramEnd"/>
      <w:r w:rsidRPr="00CF197C">
        <w:t xml:space="preserve"> and proportionate in the</w:t>
      </w:r>
      <w:r>
        <w:t xml:space="preserve"> individual’s</w:t>
      </w:r>
      <w:r w:rsidRPr="00CF197C">
        <w:t xml:space="preserve"> circumstances. </w:t>
      </w:r>
      <w:r>
        <w:t>The Commission considers that community detention would be more appropriate for most people in this group. In addition, the Commission is concerned that closed detention may be an unsafe environment for some people in this group who have serious mental health conditions.</w:t>
      </w:r>
    </w:p>
    <w:p w:rsidRPr="00E10C6B" w:rsidR="008570AA" w:rsidP="008570AA" w:rsidRDefault="008570AA" w14:paraId="2F65530E" w14:textId="77777777">
      <w:pPr>
        <w:keepNext/>
        <w:keepLines/>
        <w:numPr>
          <w:ilvl w:val="0"/>
          <w:numId w:val="16"/>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8570AA" w:rsidR="008570AA" w:rsidP="008570AA" w:rsidRDefault="008570AA" w14:paraId="3EB6A3A9" w14:textId="3DCAC14E">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i/>
          <w:color w:val="FFFFFF" w:themeColor="background1"/>
        </w:rPr>
        <w:t>The Minister for Home Affairs or</w:t>
      </w:r>
      <w:r w:rsidRPr="00F740AE">
        <w:rPr>
          <w:i/>
          <w:color w:val="FFFFFF" w:themeColor="background1"/>
        </w:rPr>
        <w:t xml:space="preserve"> </w:t>
      </w:r>
      <w:r>
        <w:rPr>
          <w:i/>
          <w:color w:val="FFFFFF" w:themeColor="background1"/>
        </w:rPr>
        <w:t>the Minister for Immigration, Citizenship, Migrant Services and Multicultural Affairs should release all refugees and asylum seekers transferred from PNG and Nauru for medical treatment and/or assessment into community detention, unless</w:t>
      </w:r>
      <w:r w:rsidR="00B14102">
        <w:rPr>
          <w:i/>
          <w:color w:val="FFFFFF" w:themeColor="background1"/>
        </w:rPr>
        <w:t xml:space="preserve"> an individual assessment identifies </w:t>
      </w:r>
      <w:r w:rsidR="00475544">
        <w:rPr>
          <w:i/>
          <w:color w:val="FFFFFF" w:themeColor="background1"/>
        </w:rPr>
        <w:t xml:space="preserve">risks that could not be managed in community detention. </w:t>
      </w:r>
      <w:r>
        <w:rPr>
          <w:i/>
          <w:color w:val="FFFFFF" w:themeColor="background1"/>
        </w:rPr>
        <w:t xml:space="preserve"> </w:t>
      </w:r>
    </w:p>
    <w:p w:rsidRPr="00F77375" w:rsidR="00980FC4" w:rsidP="00F77375" w:rsidRDefault="00F77375" w14:paraId="148E99FC" w14:textId="2AE9784D">
      <w:pPr>
        <w:spacing w:before="0" w:after="0"/>
        <w:rPr>
          <w:b/>
          <w:bCs/>
          <w:sz w:val="36"/>
          <w:szCs w:val="28"/>
        </w:rPr>
      </w:pPr>
      <w:r>
        <w:br w:type="page"/>
      </w:r>
    </w:p>
    <w:p w:rsidR="002C3C54" w:rsidP="00765F91" w:rsidRDefault="00A90778" w14:paraId="1F8A4D74" w14:textId="0E092F04">
      <w:pPr>
        <w:pStyle w:val="Heading1"/>
        <w:numPr>
          <w:ilvl w:val="0"/>
          <w:numId w:val="0"/>
        </w:numPr>
        <w:ind w:left="851" w:hanging="851"/>
      </w:pPr>
      <w:bookmarkStart w:name="_Toc57818945" w:id="156"/>
      <w:r>
        <w:t>Appendix</w:t>
      </w:r>
      <w:r w:rsidR="00765F91">
        <w:t xml:space="preserve"> 1 </w:t>
      </w:r>
      <w:r w:rsidR="002C3C54">
        <w:t>– List of recommendations</w:t>
      </w:r>
      <w:bookmarkEnd w:id="156"/>
    </w:p>
    <w:p w:rsidRPr="00E10C6B" w:rsidR="000F2D41" w:rsidP="000F2D41" w:rsidRDefault="000F2D41" w14:paraId="4BDD3786"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0F2D41" w:rsidP="000F2D41" w:rsidRDefault="000F2D41" w14:paraId="00A7EB52"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eastAsia="Open Sans" w:cs="Open Sans"/>
        </w:rPr>
      </w:pPr>
      <w:r>
        <w:rPr>
          <w:i/>
          <w:color w:val="FFFFFF" w:themeColor="background1"/>
        </w:rPr>
        <w:t>The Minister for Home Affairs or the Minister for Immigration, Citizenship, Migrant Services and Multicultural Affairs should release all parents with dependent children, including unaccompanied children, into community-based alternatives to closed immigration detention.</w:t>
      </w:r>
    </w:p>
    <w:p w:rsidR="002C3C54" w:rsidP="000F2D41" w:rsidRDefault="002C3C54" w14:paraId="473E733C" w14:textId="77777777">
      <w:pPr>
        <w:spacing w:before="0" w:after="0"/>
      </w:pPr>
    </w:p>
    <w:p w:rsidRPr="00E10C6B" w:rsidR="000F2D41" w:rsidP="000F2D41" w:rsidRDefault="000F2D41" w14:paraId="4480EB54"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0F3998" w:rsidR="000F2D41" w:rsidP="000F2D41" w:rsidRDefault="000F2D41" w14:paraId="20D0D61A"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i/>
          <w:color w:val="FFFFFF" w:themeColor="background1"/>
        </w:rPr>
        <w:t xml:space="preserve">The Department of Home Affairs should include all children residing in closed immigration detention facilities (including alternative places of detention) in its immigration detention statistics. </w:t>
      </w:r>
    </w:p>
    <w:p w:rsidRPr="002C3C54" w:rsidR="000F2D41" w:rsidP="00BF23B8" w:rsidRDefault="000F2D41" w14:paraId="777AFE76" w14:textId="77777777">
      <w:pPr>
        <w:spacing w:before="0" w:after="0"/>
      </w:pPr>
    </w:p>
    <w:p w:rsidRPr="00E10C6B" w:rsidR="00DD502D" w:rsidP="00DD502D" w:rsidRDefault="00DD502D" w14:paraId="6BFB30FB"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576EEE" w:rsidR="00DD502D" w:rsidP="00DD502D" w:rsidRDefault="00DD502D" w14:paraId="1E92EB72"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w:t>
      </w:r>
      <w:r w:rsidRPr="00CD7940">
        <w:rPr>
          <w:i/>
          <w:color w:val="FFFFFF" w:themeColor="background1"/>
        </w:rPr>
        <w:t>he Department of Home Affairs</w:t>
      </w:r>
      <w:r>
        <w:rPr>
          <w:i/>
          <w:color w:val="FFFFFF" w:themeColor="background1"/>
        </w:rPr>
        <w:t xml:space="preserve"> </w:t>
      </w:r>
      <w:r w:rsidRPr="00CD7940">
        <w:rPr>
          <w:i/>
          <w:color w:val="FFFFFF" w:themeColor="background1"/>
        </w:rPr>
        <w:t>shou</w:t>
      </w:r>
      <w:r>
        <w:rPr>
          <w:i/>
          <w:color w:val="FFFFFF" w:themeColor="background1"/>
        </w:rPr>
        <w:t xml:space="preserve">ld ensure that all children in </w:t>
      </w:r>
      <w:r w:rsidRPr="001643AD">
        <w:rPr>
          <w:i/>
          <w:color w:val="FFFFFF" w:themeColor="background1"/>
        </w:rPr>
        <w:t xml:space="preserve">closed </w:t>
      </w:r>
      <w:r w:rsidRPr="00293419">
        <w:rPr>
          <w:i/>
          <w:color w:val="FFFFFF" w:themeColor="background1"/>
        </w:rPr>
        <w:t>immigration detention</w:t>
      </w:r>
      <w:r>
        <w:rPr>
          <w:i/>
          <w:color w:val="FFFFFF" w:themeColor="background1"/>
        </w:rPr>
        <w:t xml:space="preserve"> have the opportunity to access education externally in Australian schools. </w:t>
      </w:r>
    </w:p>
    <w:p w:rsidRPr="00E64A88" w:rsidR="00E64A88" w:rsidP="00E64A88" w:rsidRDefault="00E64A88" w14:paraId="4193678C" w14:textId="77777777">
      <w:pPr>
        <w:pStyle w:val="Heading1"/>
        <w:numPr>
          <w:ilvl w:val="0"/>
          <w:numId w:val="0"/>
        </w:numPr>
        <w:spacing w:before="0" w:after="0"/>
        <w:ind w:left="851" w:hanging="851"/>
      </w:pPr>
    </w:p>
    <w:p w:rsidRPr="00E10C6B" w:rsidR="00CB11FD" w:rsidP="00CB11FD" w:rsidRDefault="00CB11FD" w14:paraId="24047FD0"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CB11FD" w:rsidP="00CB11FD" w:rsidRDefault="00CB11FD" w14:paraId="5BA8172B" w14:textId="77777777">
      <w:pPr>
        <w:keepLines/>
        <w:pBdr>
          <w:top w:val="single" w:color="auto" w:sz="4" w:space="4"/>
          <w:left w:val="single" w:color="auto" w:sz="4" w:space="4"/>
          <w:bottom w:val="single" w:color="auto" w:sz="4" w:space="4"/>
          <w:right w:val="single" w:color="auto" w:sz="4" w:space="4"/>
        </w:pBdr>
        <w:shd w:val="clear" w:color="auto" w:fill="237BBC"/>
        <w:spacing w:after="0"/>
      </w:pPr>
      <w:r>
        <w:rPr>
          <w:i/>
          <w:color w:val="FFFFFF" w:themeColor="background1"/>
        </w:rPr>
        <w:t>T</w:t>
      </w:r>
      <w:r w:rsidRPr="00CD7940">
        <w:rPr>
          <w:i/>
          <w:color w:val="FFFFFF" w:themeColor="background1"/>
        </w:rPr>
        <w:t>he Department of Home Affairs</w:t>
      </w:r>
      <w:r>
        <w:rPr>
          <w:i/>
          <w:color w:val="FFFFFF" w:themeColor="background1"/>
        </w:rPr>
        <w:t xml:space="preserve"> </w:t>
      </w:r>
      <w:r w:rsidRPr="00CD7940">
        <w:rPr>
          <w:i/>
          <w:color w:val="FFFFFF" w:themeColor="background1"/>
        </w:rPr>
        <w:t xml:space="preserve">should </w:t>
      </w:r>
      <w:r>
        <w:rPr>
          <w:i/>
          <w:color w:val="FFFFFF" w:themeColor="background1"/>
        </w:rPr>
        <w:t xml:space="preserve">prohibit the use of physical restraints and single separation on children and teenagers in </w:t>
      </w:r>
      <w:r w:rsidRPr="00293419">
        <w:rPr>
          <w:i/>
          <w:color w:val="FFFFFF" w:themeColor="background1"/>
        </w:rPr>
        <w:t>immigration detention</w:t>
      </w:r>
      <w:r>
        <w:rPr>
          <w:i/>
          <w:color w:val="FFFFFF" w:themeColor="background1"/>
        </w:rPr>
        <w:t>.</w:t>
      </w:r>
    </w:p>
    <w:p w:rsidR="00CB11FD" w:rsidP="00EF7BF2" w:rsidRDefault="00CB11FD" w14:paraId="5B4FEB58" w14:textId="77777777">
      <w:pPr>
        <w:spacing w:before="0" w:after="0"/>
      </w:pPr>
    </w:p>
    <w:p w:rsidRPr="00E10C6B" w:rsidR="0051472F" w:rsidP="0051472F" w:rsidRDefault="0051472F" w14:paraId="7A71F49E"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E65E0D" w:rsidR="0051472F" w:rsidP="0051472F" w:rsidRDefault="0051472F" w14:paraId="00C25427"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As a matter of urgency, the Department of Home Affairs should ensure immediate and expedited access to medical treatment and/or assessment</w:t>
      </w:r>
      <w:r w:rsidDel="00D42292">
        <w:rPr>
          <w:i/>
          <w:color w:val="FFFFFF" w:themeColor="background1"/>
        </w:rPr>
        <w:t xml:space="preserve"> </w:t>
      </w:r>
      <w:r>
        <w:rPr>
          <w:i/>
          <w:color w:val="FFFFFF" w:themeColor="background1"/>
        </w:rPr>
        <w:t xml:space="preserve">for all medical transferees from Nauru and PNG through the public health system. </w:t>
      </w:r>
    </w:p>
    <w:p w:rsidR="0051472F" w:rsidP="00EF7BF2" w:rsidRDefault="0051472F" w14:paraId="76ECEDF6" w14:textId="77777777">
      <w:pPr>
        <w:spacing w:before="0" w:after="0"/>
      </w:pPr>
    </w:p>
    <w:p w:rsidRPr="00E10C6B" w:rsidR="005E23CE" w:rsidP="005E23CE" w:rsidRDefault="005E23CE" w14:paraId="2C028CBB"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FA65A6" w:rsidR="005E23CE" w:rsidP="005E23CE" w:rsidRDefault="005E23CE" w14:paraId="78DDB6AD" w14:textId="77777777">
      <w:pPr>
        <w:keepLines/>
        <w:pBdr>
          <w:top w:val="single" w:color="auto" w:sz="4" w:space="4"/>
          <w:left w:val="single" w:color="auto" w:sz="4" w:space="4"/>
          <w:bottom w:val="single" w:color="auto" w:sz="4" w:space="4"/>
          <w:right w:val="single" w:color="auto" w:sz="4" w:space="4"/>
        </w:pBdr>
        <w:shd w:val="clear" w:color="auto" w:fill="237BBC"/>
        <w:spacing w:after="0"/>
      </w:pPr>
      <w:r>
        <w:rPr>
          <w:i/>
          <w:color w:val="FFFFFF" w:themeColor="background1"/>
        </w:rPr>
        <w:t>Where medical transferees from Nauru and PNG cannot access the medical treatment and/or assessment they require through the public health system within a month of arrival in Australia, the Department of Home Affairs should ensure immediate access to health care through the private health system and provide funding for this</w:t>
      </w:r>
      <w:r w:rsidRPr="00CD7940">
        <w:rPr>
          <w:i/>
          <w:color w:val="FFFFFF" w:themeColor="background1"/>
        </w:rPr>
        <w:t>.</w:t>
      </w:r>
    </w:p>
    <w:p w:rsidR="005E23CE" w:rsidP="00EF7BF2" w:rsidRDefault="005E23CE" w14:paraId="7B84AD8A" w14:textId="77777777">
      <w:pPr>
        <w:spacing w:before="0" w:after="0"/>
      </w:pPr>
    </w:p>
    <w:p w:rsidR="00F1094E" w:rsidP="00EF7BF2" w:rsidRDefault="00F1094E" w14:paraId="282E8427" w14:textId="77777777">
      <w:pPr>
        <w:spacing w:before="0" w:after="0"/>
      </w:pPr>
    </w:p>
    <w:p w:rsidR="00F1094E" w:rsidP="00EF7BF2" w:rsidRDefault="00F1094E" w14:paraId="13D95375" w14:textId="77777777">
      <w:pPr>
        <w:spacing w:before="0" w:after="0"/>
      </w:pPr>
    </w:p>
    <w:p w:rsidR="00F1094E" w:rsidP="00EF7BF2" w:rsidRDefault="00F1094E" w14:paraId="69516C67" w14:textId="77777777">
      <w:pPr>
        <w:spacing w:before="0" w:after="0"/>
      </w:pPr>
    </w:p>
    <w:p w:rsidRPr="00DE3FB4" w:rsidR="00F1094E" w:rsidP="00F1094E" w:rsidRDefault="00F1094E" w14:paraId="08642FCC"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p>
    <w:p w:rsidR="00085CD2" w:rsidP="00F1094E" w:rsidRDefault="00085CD2" w14:paraId="132A8BF2" w14:textId="77777777">
      <w:pPr>
        <w:keepNext/>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p>
    <w:p w:rsidR="00F1094E" w:rsidP="00F1094E" w:rsidRDefault="00F1094E" w14:paraId="068A6ACC" w14:textId="51465B54">
      <w:pPr>
        <w:keepNext/>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Pr>
          <w:i/>
          <w:color w:val="FFFFFF" w:themeColor="background1"/>
        </w:rPr>
        <w:t xml:space="preserve">The Department of Home Affairs and IHMS should commission an independent evaluation of the drug and alcohol program at VIDC. </w:t>
      </w:r>
    </w:p>
    <w:p w:rsidR="00F1094E" w:rsidP="00EF7BF2" w:rsidRDefault="00F1094E" w14:paraId="0AE82F1D" w14:textId="77777777">
      <w:pPr>
        <w:spacing w:before="0" w:after="0"/>
      </w:pPr>
    </w:p>
    <w:p w:rsidRPr="00001A4D" w:rsidR="00323D53" w:rsidP="00323D53" w:rsidRDefault="00323D53" w14:paraId="2D56A617"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p>
    <w:p w:rsidR="00323D53" w:rsidP="00323D53" w:rsidRDefault="00323D53" w14:paraId="702E9818" w14:textId="77777777">
      <w:pPr>
        <w:keepNext/>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p>
    <w:p w:rsidRPr="00BD1E92" w:rsidR="00323D53" w:rsidP="00323D53" w:rsidRDefault="00323D53" w14:paraId="468DC575" w14:textId="77777777">
      <w:pPr>
        <w:keepNext/>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BD1E92">
        <w:rPr>
          <w:i/>
          <w:color w:val="FFFFFF" w:themeColor="background1"/>
        </w:rPr>
        <w:t>The Department of Home Affairs should commission</w:t>
      </w:r>
      <w:r>
        <w:rPr>
          <w:i/>
          <w:color w:val="FFFFFF" w:themeColor="background1"/>
        </w:rPr>
        <w:t xml:space="preserve"> a group of </w:t>
      </w:r>
      <w:r w:rsidRPr="00BD1E92">
        <w:rPr>
          <w:i/>
          <w:color w:val="FFFFFF" w:themeColor="background1"/>
        </w:rPr>
        <w:t>independent mental health experts to conduct a comprehensive review of the mental health care provided in immigration detention.</w:t>
      </w:r>
    </w:p>
    <w:p w:rsidR="00323D53" w:rsidP="00EF7BF2" w:rsidRDefault="00323D53" w14:paraId="2C438799" w14:textId="77777777">
      <w:pPr>
        <w:spacing w:before="0" w:after="0"/>
      </w:pPr>
    </w:p>
    <w:p w:rsidRPr="00E10C6B" w:rsidR="00076182" w:rsidP="00076182" w:rsidRDefault="00076182" w14:paraId="1262B30D"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076182" w:rsidP="00076182" w:rsidRDefault="00076182" w14:paraId="6F7BC120"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increase the capacity and expertise of the IHMS mental health clinic at BITA, including appropriate access to psychologists. </w:t>
      </w:r>
    </w:p>
    <w:p w:rsidR="00076182" w:rsidP="00EF7BF2" w:rsidRDefault="00076182" w14:paraId="6AB08EC9" w14:textId="77777777">
      <w:pPr>
        <w:spacing w:before="0" w:after="0"/>
      </w:pPr>
    </w:p>
    <w:p w:rsidRPr="00E10C6B" w:rsidR="00751228" w:rsidP="00751228" w:rsidRDefault="00751228" w14:paraId="4682273F"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751228" w:rsidP="00751228" w:rsidRDefault="00751228" w14:paraId="0A288923"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The independent review of mental health care in Recommendation 8 should include review of the use of Supportive Monitoring and Engagement to determine:</w:t>
      </w:r>
    </w:p>
    <w:p w:rsidRPr="008B2423" w:rsidR="00751228" w:rsidP="00751228" w:rsidRDefault="00751228" w14:paraId="5021B0BF"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 </w:t>
      </w:r>
      <w:r w:rsidRPr="008B2423">
        <w:rPr>
          <w:i/>
          <w:color w:val="FFFFFF" w:themeColor="background1"/>
        </w:rPr>
        <w:t>whether current practices are in line with medical advice and Australia’s human rights obligations</w:t>
      </w:r>
    </w:p>
    <w:p w:rsidR="00751228" w:rsidP="00751228" w:rsidRDefault="00751228" w14:paraId="37866F98"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the impacts of current practices on people in immigration detention</w:t>
      </w:r>
    </w:p>
    <w:p w:rsidRPr="00A14CEF" w:rsidR="00751228" w:rsidP="00751228" w:rsidRDefault="00751228" w14:paraId="3B73FCC0"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alternative options for monitoring and engagement.</w:t>
      </w:r>
    </w:p>
    <w:p w:rsidR="00751228" w:rsidP="00EF7BF2" w:rsidRDefault="00751228" w14:paraId="27C83411" w14:textId="77777777">
      <w:pPr>
        <w:spacing w:before="0" w:after="0"/>
      </w:pPr>
    </w:p>
    <w:p w:rsidRPr="00E10C6B" w:rsidR="00FE2D91" w:rsidP="00FE2D91" w:rsidRDefault="00FE2D91" w14:paraId="5DBD26D6"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FE2D91" w:rsidP="00FE2D91" w:rsidRDefault="00FE2D91" w14:paraId="3C87B6BC"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The Department of Home Affairs should revise transfer and placement policy to require that a person’s treating health professional assess the impact of transfer and placement at another detention facility on a person’s health and their continuity of care prior to any transfer. This assessment should consider:</w:t>
      </w:r>
    </w:p>
    <w:p w:rsidR="00FE2D91" w:rsidP="00FE2D91" w:rsidRDefault="00FE2D91" w14:paraId="3D7A1FB7"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 physical and mental health conditions and treatment </w:t>
      </w:r>
    </w:p>
    <w:p w:rsidR="00FE2D91" w:rsidP="00FE2D91" w:rsidRDefault="00FE2D91" w14:paraId="111F8C05"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referrals and appointments for specialist treatment, and</w:t>
      </w:r>
    </w:p>
    <w:p w:rsidRPr="00B86664" w:rsidR="00FE2D91" w:rsidP="00FE2D91" w:rsidRDefault="00FE2D91" w14:paraId="024B5BCF"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 personal history. </w:t>
      </w:r>
    </w:p>
    <w:p w:rsidR="00FE2D91" w:rsidP="00EF7BF2" w:rsidRDefault="00FE2D91" w14:paraId="77B7B58F" w14:textId="77777777">
      <w:pPr>
        <w:spacing w:before="0" w:after="0"/>
      </w:pPr>
    </w:p>
    <w:p w:rsidR="00FB2F90" w:rsidP="00EF7BF2" w:rsidRDefault="00FB2F90" w14:paraId="52ECEA79" w14:textId="77777777">
      <w:pPr>
        <w:spacing w:before="0" w:after="0"/>
      </w:pPr>
    </w:p>
    <w:p w:rsidRPr="00E10C6B" w:rsidR="00262AE6" w:rsidP="00262AE6" w:rsidRDefault="00262AE6" w14:paraId="1C18B4C6"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B86664" w:rsidR="00262AE6" w:rsidP="00262AE6" w:rsidRDefault="00262AE6" w14:paraId="7ADBDD7A"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revise transfer and placement policy to ensure that people are not selected for involuntary transfer to another immigration detention facility where this would interfere with their timely access to health care.  </w:t>
      </w:r>
    </w:p>
    <w:p w:rsidR="00262AE6" w:rsidP="00EF7BF2" w:rsidRDefault="00262AE6" w14:paraId="743B2573" w14:textId="77777777">
      <w:pPr>
        <w:spacing w:before="0" w:after="0"/>
      </w:pPr>
    </w:p>
    <w:p w:rsidRPr="00E10C6B" w:rsidR="00515047" w:rsidP="00515047" w:rsidRDefault="00515047" w14:paraId="34CDA91B"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AE55A7" w:rsidR="00515047" w:rsidP="00515047" w:rsidRDefault="00515047" w14:paraId="50DD4075"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The Department of Home Affairs and Serco should revise policies in relation to escort protocols for offsite health appointments to ensure confidentiality and privacy is only restricted as a last resort, where necessary and proportionate to manage identified risks in an individual’s circumstances.</w:t>
      </w:r>
    </w:p>
    <w:p w:rsidR="00515047" w:rsidP="00EF7BF2" w:rsidRDefault="00515047" w14:paraId="76A1B5F0" w14:textId="77777777">
      <w:pPr>
        <w:spacing w:before="0" w:after="0"/>
      </w:pPr>
    </w:p>
    <w:p w:rsidRPr="00E10C6B" w:rsidR="000205C6" w:rsidP="000205C6" w:rsidRDefault="000205C6" w14:paraId="5635FF78"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CF07E2" w:rsidR="000205C6" w:rsidP="000205C6" w:rsidRDefault="000205C6" w14:paraId="70967C40"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review policies and procedures in relation to physical violence in immigration detention, with a view to ensuring adequate strategies to protect the physical safety of people in detention and clear police reporting protocols are implemented.    </w:t>
      </w:r>
    </w:p>
    <w:p w:rsidR="000205C6" w:rsidP="00EF7BF2" w:rsidRDefault="000205C6" w14:paraId="51A98423" w14:textId="77777777">
      <w:pPr>
        <w:spacing w:before="0" w:after="0"/>
      </w:pPr>
    </w:p>
    <w:p w:rsidRPr="00E10C6B" w:rsidR="00185C86" w:rsidP="00185C86" w:rsidRDefault="00185C86" w14:paraId="5FF2B730"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463CE5" w:rsidR="00185C86" w:rsidP="00185C86" w:rsidRDefault="00185C86" w14:paraId="7D6A879F"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consider family links as a priority when making decisions about placements across the detention network. </w:t>
      </w:r>
    </w:p>
    <w:p w:rsidR="00185C86" w:rsidP="00EF7BF2" w:rsidRDefault="00185C86" w14:paraId="381A31BB" w14:textId="77777777">
      <w:pPr>
        <w:spacing w:before="0" w:after="0"/>
      </w:pPr>
    </w:p>
    <w:p w:rsidRPr="00E10C6B" w:rsidR="00DF224D" w:rsidP="00DF224D" w:rsidRDefault="00DF224D" w14:paraId="57C2C80D"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164D8C" w:rsidR="00DF224D" w:rsidP="00DF224D" w:rsidRDefault="00DF224D" w14:paraId="66818B56"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Where families face significant barriers to visit people detained in YHIDC, facility staff should facilitate visits at PIDC. </w:t>
      </w:r>
    </w:p>
    <w:p w:rsidR="00DF224D" w:rsidP="00EF7BF2" w:rsidRDefault="00DF224D" w14:paraId="42E14938" w14:textId="77777777">
      <w:pPr>
        <w:spacing w:before="0" w:after="0"/>
      </w:pPr>
    </w:p>
    <w:p w:rsidRPr="00E10C6B" w:rsidR="003C18F4" w:rsidP="003C18F4" w:rsidRDefault="003C18F4" w14:paraId="27988F41"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3C18F4" w:rsidP="003C18F4" w:rsidRDefault="003C18F4" w14:paraId="22BC7B05"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revise policy and </w:t>
      </w:r>
      <w:r w:rsidRPr="28A372A5">
        <w:rPr>
          <w:i/>
          <w:iCs/>
          <w:color w:val="FFFFFF" w:themeColor="background1"/>
        </w:rPr>
        <w:t>procedures</w:t>
      </w:r>
      <w:r>
        <w:rPr>
          <w:i/>
          <w:color w:val="FFFFFF" w:themeColor="background1"/>
        </w:rPr>
        <w:t xml:space="preserve"> to require that a new individualised risk assessment in the context of the escort operation is provided to the relevant ABF Detention Superintendent on each occasion the use of restraints is proposed. This assessment must consider whether that escort operation can be conducted safely without the need for restraints to be applied. </w:t>
      </w:r>
    </w:p>
    <w:p w:rsidR="003C18F4" w:rsidP="00EF7BF2" w:rsidRDefault="003C18F4" w14:paraId="1A96D5E6" w14:textId="77777777">
      <w:pPr>
        <w:spacing w:before="0" w:after="0"/>
      </w:pPr>
    </w:p>
    <w:p w:rsidR="007119FD" w:rsidP="00EF7BF2" w:rsidRDefault="007119FD" w14:paraId="5F845D95" w14:textId="77777777">
      <w:pPr>
        <w:spacing w:before="0" w:after="0"/>
      </w:pPr>
    </w:p>
    <w:p w:rsidR="007119FD" w:rsidP="00EF7BF2" w:rsidRDefault="007119FD" w14:paraId="2D1BA56A" w14:textId="77777777">
      <w:pPr>
        <w:spacing w:before="0" w:after="0"/>
      </w:pPr>
    </w:p>
    <w:p w:rsidRPr="00E10C6B" w:rsidR="007119FD" w:rsidP="007119FD" w:rsidRDefault="007119FD" w14:paraId="7279C33D"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7119FD" w:rsidP="007119FD" w:rsidRDefault="007119FD" w14:paraId="4443DEF7"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Department of Home Affairs should revise policy and </w:t>
      </w:r>
      <w:r w:rsidRPr="28A372A5">
        <w:rPr>
          <w:i/>
          <w:iCs/>
          <w:color w:val="FFFFFF" w:themeColor="background1"/>
        </w:rPr>
        <w:t>procedures</w:t>
      </w:r>
      <w:r>
        <w:rPr>
          <w:i/>
          <w:color w:val="FFFFFF" w:themeColor="background1"/>
        </w:rPr>
        <w:t xml:space="preserve"> to make clear that restraints should not be used on people who have a physical disability or are frail and/or elderly.</w:t>
      </w:r>
    </w:p>
    <w:p w:rsidR="007119FD" w:rsidP="00961789" w:rsidRDefault="007119FD" w14:paraId="23042E87" w14:textId="77777777">
      <w:pPr>
        <w:spacing w:before="0" w:after="0"/>
      </w:pPr>
    </w:p>
    <w:p w:rsidRPr="00E879BA" w:rsidR="00DF21CC" w:rsidP="00DF21CC" w:rsidRDefault="00DF21CC" w14:paraId="50B6C21E"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p>
    <w:p w:rsidR="00DF21CC" w:rsidP="00DF21CC" w:rsidRDefault="00DF21CC" w14:paraId="0E41D7FC" w14:textId="77777777">
      <w:pPr>
        <w:keepNext/>
        <w:keepLines/>
        <w:pBdr>
          <w:top w:val="single" w:color="auto" w:sz="4" w:space="4"/>
          <w:left w:val="single" w:color="auto" w:sz="4" w:space="4"/>
          <w:bottom w:val="single" w:color="auto" w:sz="4" w:space="4"/>
          <w:right w:val="single" w:color="auto" w:sz="4" w:space="4"/>
        </w:pBdr>
        <w:shd w:val="clear" w:color="auto" w:fill="237BBC"/>
        <w:spacing w:before="0" w:after="0"/>
      </w:pPr>
    </w:p>
    <w:p w:rsidRPr="00642C13" w:rsidR="00DF21CC" w:rsidP="00642C13" w:rsidRDefault="00DF21CC" w14:paraId="4152FD49" w14:textId="2C72AA0C">
      <w:pPr>
        <w:keepNext/>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E879BA">
        <w:rPr>
          <w:i/>
          <w:color w:val="FFFFFF" w:themeColor="background1"/>
        </w:rPr>
        <w:t>The Department of Home Affairs and IHMS should update the health assessment templates to include information on the impact that non-attendance at a medical appointment would have on a person’s health condition or treatment.</w:t>
      </w:r>
    </w:p>
    <w:p w:rsidR="00F73684" w:rsidP="00EF7BF2" w:rsidRDefault="00F73684" w14:paraId="6DD6B05B" w14:textId="77777777">
      <w:pPr>
        <w:spacing w:before="0" w:after="0"/>
      </w:pPr>
    </w:p>
    <w:p w:rsidRPr="00E10C6B" w:rsidR="00015DCF" w:rsidP="00015DCF" w:rsidRDefault="00015DCF" w14:paraId="4EB82FAD"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311A2E" w:rsidR="00015DCF" w:rsidP="00015DCF" w:rsidRDefault="00015DCF" w14:paraId="0B09DA84"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The Department of Home Affairs and IHMS should ensure that all IHMS staff consider whether the use of restraints will cause mental harm (as well as physical harm) as part of their health assessment.</w:t>
      </w:r>
    </w:p>
    <w:p w:rsidR="00015DCF" w:rsidP="00961789" w:rsidRDefault="00015DCF" w14:paraId="2AD1D3D4" w14:textId="77777777">
      <w:pPr>
        <w:spacing w:before="0" w:after="0"/>
      </w:pPr>
    </w:p>
    <w:p w:rsidRPr="000960A4" w:rsidR="001173B2" w:rsidP="008272C3" w:rsidRDefault="001173B2" w14:paraId="24886BEC"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AD03CE" w:rsidR="001173B2" w:rsidP="008272C3" w:rsidRDefault="001173B2" w14:paraId="20A0F455" w14:textId="77777777">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0960A4">
        <w:rPr>
          <w:i/>
          <w:color w:val="FFFFFF" w:themeColor="background1"/>
        </w:rPr>
        <w:t>The Department of Home Affairs should rev</w:t>
      </w:r>
      <w:r>
        <w:rPr>
          <w:i/>
          <w:color w:val="FFFFFF" w:themeColor="background1"/>
        </w:rPr>
        <w:t>ise</w:t>
      </w:r>
      <w:r w:rsidRPr="000960A4">
        <w:rPr>
          <w:i/>
          <w:color w:val="FFFFFF" w:themeColor="background1"/>
        </w:rPr>
        <w:t xml:space="preserve"> its</w:t>
      </w:r>
      <w:r>
        <w:rPr>
          <w:i/>
          <w:color w:val="FFFFFF" w:themeColor="background1"/>
        </w:rPr>
        <w:t xml:space="preserve"> programs and activities</w:t>
      </w:r>
      <w:r w:rsidRPr="000960A4">
        <w:rPr>
          <w:i/>
          <w:color w:val="FFFFFF" w:themeColor="background1"/>
        </w:rPr>
        <w:t xml:space="preserve"> policy to </w:t>
      </w:r>
      <w:r>
        <w:rPr>
          <w:i/>
          <w:color w:val="FFFFFF" w:themeColor="background1"/>
        </w:rPr>
        <w:t xml:space="preserve">give people in immigration access to recognised programs of study and </w:t>
      </w:r>
      <w:r w:rsidRPr="000960A4">
        <w:rPr>
          <w:i/>
          <w:color w:val="FFFFFF" w:themeColor="background1"/>
        </w:rPr>
        <w:t>vocational training</w:t>
      </w:r>
      <w:r>
        <w:rPr>
          <w:i/>
          <w:color w:val="FFFFFF" w:themeColor="background1"/>
        </w:rPr>
        <w:t>.</w:t>
      </w:r>
      <w:r w:rsidRPr="000960A4">
        <w:rPr>
          <w:i/>
          <w:color w:val="FFFFFF" w:themeColor="background1"/>
        </w:rPr>
        <w:t xml:space="preserve"> </w:t>
      </w:r>
    </w:p>
    <w:p w:rsidR="001173B2" w:rsidP="00915F91" w:rsidRDefault="001173B2" w14:paraId="26D06A3D" w14:textId="77777777">
      <w:pPr>
        <w:spacing w:before="0" w:after="0"/>
      </w:pPr>
    </w:p>
    <w:p w:rsidRPr="00C01BD0" w:rsidR="006C4227" w:rsidP="008272C3" w:rsidRDefault="006C4227" w14:paraId="58904BD2"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75439B" w:rsidR="006C4227" w:rsidP="006C4227" w:rsidRDefault="006C4227" w14:paraId="32B997B9"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The Department of Home Affairs should only restrict access to excursions when it is necessary and proportionate in an individual’s circumstances. An excursion program should be piloted at each immigration detention facility, with a view to reconsidering current restrictions on excursions.</w:t>
      </w:r>
    </w:p>
    <w:p w:rsidR="006C4227" w:rsidP="00EF7BF2" w:rsidRDefault="006C4227" w14:paraId="76132C1D" w14:textId="77777777">
      <w:pPr>
        <w:spacing w:before="0" w:after="0"/>
      </w:pPr>
    </w:p>
    <w:p w:rsidRPr="00406FCE" w:rsidR="00D61267" w:rsidP="008272C3" w:rsidRDefault="00D61267" w14:paraId="3ED0D95A"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C23AF7" w:rsidR="00D61267" w:rsidP="008272C3" w:rsidRDefault="00D61267" w14:paraId="6D2F3067" w14:textId="77777777">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406FCE">
        <w:rPr>
          <w:i/>
          <w:color w:val="FFFFFF" w:themeColor="background1"/>
        </w:rPr>
        <w:t>The Department of Home Affairs should ensure that hotels are only used as Alternative Places of Detention in exceptional circumstances and for very short periods of immigration detention.</w:t>
      </w:r>
    </w:p>
    <w:p w:rsidR="00D61267" w:rsidP="00EF7BF2" w:rsidRDefault="00D61267" w14:paraId="5FCC61CD" w14:textId="77777777">
      <w:pPr>
        <w:spacing w:before="0" w:after="0"/>
      </w:pPr>
    </w:p>
    <w:p w:rsidRPr="00406FCE" w:rsidR="00ED791D" w:rsidP="008272C3" w:rsidRDefault="00ED791D" w14:paraId="56E5C0BB"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7A4F9C" w:rsidR="00ED791D" w:rsidP="00705E4A" w:rsidRDefault="00ED791D" w14:paraId="471FA159" w14:textId="77777777">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406FCE">
        <w:rPr>
          <w:i/>
          <w:color w:val="FFFFFF" w:themeColor="background1"/>
        </w:rPr>
        <w:t xml:space="preserve">The Department of Home Affairs should </w:t>
      </w:r>
      <w:r>
        <w:rPr>
          <w:i/>
          <w:color w:val="FFFFFF" w:themeColor="background1"/>
        </w:rPr>
        <w:t>identify alternative placements,</w:t>
      </w:r>
      <w:r w:rsidRPr="00166287">
        <w:rPr>
          <w:i/>
          <w:color w:val="FFFFFF" w:themeColor="background1"/>
        </w:rPr>
        <w:t xml:space="preserve"> </w:t>
      </w:r>
      <w:r>
        <w:rPr>
          <w:i/>
          <w:color w:val="FFFFFF" w:themeColor="background1"/>
        </w:rPr>
        <w:t xml:space="preserve">including community detention, for those detained in hotel APODs as a matter of urgency. </w:t>
      </w:r>
    </w:p>
    <w:p w:rsidR="00ED791D" w:rsidP="00EF7BF2" w:rsidRDefault="00ED791D" w14:paraId="3B98258F" w14:textId="77777777">
      <w:pPr>
        <w:spacing w:before="0" w:after="0"/>
      </w:pPr>
    </w:p>
    <w:p w:rsidRPr="00D43ABF" w:rsidR="003A4EB9" w:rsidP="00705E4A" w:rsidRDefault="003A4EB9" w14:paraId="3AE0F7DD"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DE75C2" w:rsidR="003A4EB9" w:rsidP="00705E4A" w:rsidRDefault="003A4EB9" w14:paraId="6391BA64" w14:textId="77777777">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D43ABF">
        <w:rPr>
          <w:i/>
          <w:color w:val="FFFFFF" w:themeColor="background1"/>
        </w:rPr>
        <w:t>The Department of Home Affairs should implement strategies to provide greater access to outdoor space</w:t>
      </w:r>
      <w:r>
        <w:rPr>
          <w:i/>
          <w:color w:val="FFFFFF" w:themeColor="background1"/>
        </w:rPr>
        <w:t xml:space="preserve"> and shared facilities for people detained in hotel APODs.</w:t>
      </w:r>
    </w:p>
    <w:p w:rsidR="003A4EB9" w:rsidP="00EF7BF2" w:rsidRDefault="003A4EB9" w14:paraId="34F1CA0C" w14:textId="77777777">
      <w:pPr>
        <w:spacing w:before="0" w:after="0"/>
      </w:pPr>
    </w:p>
    <w:p w:rsidRPr="00DF3F9B" w:rsidR="00995900" w:rsidP="00705E4A" w:rsidRDefault="00995900" w14:paraId="7CB8D759"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195C6C" w:rsidR="00995900" w:rsidP="00B654DD" w:rsidRDefault="00995900" w14:paraId="5A2A7188" w14:textId="77777777">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DF3F9B">
        <w:rPr>
          <w:i/>
          <w:color w:val="FFFFFF" w:themeColor="background1"/>
        </w:rPr>
        <w:t xml:space="preserve">The Department of Home Affairs should consult with facility staff </w:t>
      </w:r>
      <w:r>
        <w:rPr>
          <w:i/>
          <w:color w:val="FFFFFF" w:themeColor="background1"/>
        </w:rPr>
        <w:t xml:space="preserve">at the Brisbane Immigration Transit Accommodation </w:t>
      </w:r>
      <w:r w:rsidRPr="00DF3F9B">
        <w:rPr>
          <w:i/>
          <w:color w:val="FFFFFF" w:themeColor="background1"/>
        </w:rPr>
        <w:t>about the use of curfews at the</w:t>
      </w:r>
      <w:r>
        <w:rPr>
          <w:i/>
          <w:color w:val="FFFFFF" w:themeColor="background1"/>
        </w:rPr>
        <w:t xml:space="preserve"> Walmsley building</w:t>
      </w:r>
      <w:r w:rsidRPr="00DF3F9B">
        <w:rPr>
          <w:i/>
          <w:color w:val="FFFFFF" w:themeColor="background1"/>
        </w:rPr>
        <w:t xml:space="preserve">, with a view to removing curfews that are not strictly necessary to ensure safety and security. </w:t>
      </w:r>
    </w:p>
    <w:p w:rsidR="00B7716D" w:rsidP="00B654DD" w:rsidRDefault="00B7716D" w14:paraId="1BA339AA" w14:textId="77777777">
      <w:pPr>
        <w:spacing w:before="0" w:after="0"/>
      </w:pPr>
    </w:p>
    <w:p w:rsidRPr="00DF3F9B" w:rsidR="00B7716D" w:rsidP="00B654DD" w:rsidRDefault="00B7716D" w14:paraId="5FE7DE69"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EE0B42" w:rsidR="00B7716D" w:rsidP="00B654DD" w:rsidRDefault="00B7716D" w14:paraId="5D4C5010" w14:textId="77777777">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DF3F9B">
        <w:rPr>
          <w:i/>
          <w:color w:val="FFFFFF" w:themeColor="background1"/>
        </w:rPr>
        <w:t xml:space="preserve">The Department of Home Affairs </w:t>
      </w:r>
      <w:r>
        <w:rPr>
          <w:i/>
          <w:color w:val="FFFFFF" w:themeColor="background1"/>
        </w:rPr>
        <w:t xml:space="preserve">and Serco </w:t>
      </w:r>
      <w:r w:rsidRPr="00DF3F9B">
        <w:rPr>
          <w:i/>
          <w:color w:val="FFFFFF" w:themeColor="background1"/>
        </w:rPr>
        <w:t>should</w:t>
      </w:r>
      <w:r>
        <w:rPr>
          <w:i/>
          <w:color w:val="FFFFFF" w:themeColor="background1"/>
        </w:rPr>
        <w:t xml:space="preserve"> review the frequency of pat searches during escorts between Alternative Places of Detention and nearby immigration detention facilities to ensure that pat searches are only conducted when strictly necessary.</w:t>
      </w:r>
    </w:p>
    <w:p w:rsidRPr="00E64A88" w:rsidR="00E64A88" w:rsidP="00E64A88" w:rsidRDefault="00E64A88" w14:paraId="6F1E6941" w14:textId="77777777">
      <w:pPr>
        <w:spacing w:before="0" w:after="0"/>
      </w:pPr>
    </w:p>
    <w:p w:rsidRPr="00DF3F9B" w:rsidR="00254455" w:rsidP="00B654DD" w:rsidRDefault="00254455" w14:paraId="50C3DCA0"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E64A88" w:rsidR="005838C2" w:rsidP="00E6672B" w:rsidRDefault="00254455" w14:paraId="6FE04468" w14:textId="2563359E">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DF3F9B">
        <w:rPr>
          <w:i/>
          <w:color w:val="FFFFFF" w:themeColor="background1"/>
        </w:rPr>
        <w:t xml:space="preserve">The </w:t>
      </w:r>
      <w:r>
        <w:rPr>
          <w:i/>
          <w:color w:val="FFFFFF" w:themeColor="background1"/>
        </w:rPr>
        <w:t xml:space="preserve">Minister and </w:t>
      </w:r>
      <w:r w:rsidRPr="00DF3F9B">
        <w:rPr>
          <w:i/>
          <w:color w:val="FFFFFF" w:themeColor="background1"/>
        </w:rPr>
        <w:t>Department of Home Affairs should</w:t>
      </w:r>
      <w:r>
        <w:rPr>
          <w:i/>
          <w:color w:val="FFFFFF" w:themeColor="background1"/>
        </w:rPr>
        <w:t xml:space="preserve"> consider all people in dormitory-style accommodation in low-medium security compounds for release into alternative community-based arrangements. </w:t>
      </w:r>
    </w:p>
    <w:p w:rsidR="00254455" w:rsidP="00E6672B" w:rsidRDefault="00254455" w14:paraId="45330140" w14:textId="77777777">
      <w:pPr>
        <w:spacing w:before="0" w:after="0"/>
      </w:pPr>
    </w:p>
    <w:p w:rsidRPr="00DF3F9B" w:rsidR="00E6672B" w:rsidP="00E6672B" w:rsidRDefault="00E6672B" w14:paraId="1BDD19AA"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after="0"/>
        <w:ind w:left="360" w:hanging="360"/>
        <w:rPr>
          <w:color w:val="FFFFFF" w:themeColor="background1"/>
        </w:rPr>
      </w:pPr>
    </w:p>
    <w:p w:rsidRPr="00CB69D7" w:rsidR="00E6672B" w:rsidP="00E6672B" w:rsidRDefault="00E6672B" w14:paraId="0C2E57E4" w14:textId="77777777">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Pr>
          <w:i/>
          <w:color w:val="FFFFFF" w:themeColor="background1"/>
        </w:rPr>
        <w:t xml:space="preserve">As a matter of urgency, the Department of Home Affairs should modify infrastructure (including fixtures and finishes) in the high-security compounds at BITA, MITA and YHIDC to lessen their harsh and restrictive conditions and ensure these facilities are appropriate for administrative detention. </w:t>
      </w:r>
    </w:p>
    <w:p w:rsidR="005838C2" w:rsidP="00EF7BF2" w:rsidRDefault="005838C2" w14:paraId="506D2622" w14:textId="77777777">
      <w:pPr>
        <w:spacing w:before="0" w:after="0"/>
      </w:pPr>
    </w:p>
    <w:p w:rsidRPr="00DF3F9B" w:rsidR="001C4845" w:rsidP="005F1EF2" w:rsidRDefault="001C4845" w14:paraId="64C76164"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840F15" w:rsidR="001C4845" w:rsidP="005F1EF2" w:rsidRDefault="001C4845" w14:paraId="4FF01D22" w14:textId="77777777">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Pr>
          <w:i/>
          <w:color w:val="FFFFFF" w:themeColor="background1"/>
        </w:rPr>
        <w:t>In consultation with facility staff, the Department of Home Affairs should review the location of the Dargo compound at MITA to ensure that the safety needs of people in the Dargo compound are addressed, while also ensuring adequate conditions of detention.</w:t>
      </w:r>
    </w:p>
    <w:p w:rsidR="001C4845" w:rsidP="00EF7BF2" w:rsidRDefault="001C4845" w14:paraId="2E1B34DA" w14:textId="77777777">
      <w:pPr>
        <w:spacing w:before="0" w:after="0"/>
      </w:pPr>
    </w:p>
    <w:p w:rsidRPr="009D1FB8" w:rsidR="00331204" w:rsidP="005F1EF2" w:rsidRDefault="00331204" w14:paraId="15E1723A"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9D1FB8" w:rsidR="00331204" w:rsidP="005F1EF2" w:rsidRDefault="00331204" w14:paraId="04E7C988" w14:textId="410B0E82">
      <w:pPr>
        <w:keepNext/>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sidRPr="009D1FB8">
        <w:rPr>
          <w:i/>
          <w:color w:val="FFFFFF" w:themeColor="background1"/>
        </w:rPr>
        <w:t>The Department of Home Affairs and facility staff should implement strategies to provide increased access to outdoor space and facilities for exercise, activities and recreation for people detained in medium and high-security compounds (such as rostered access to facilities in adjacent lower-security compounds).</w:t>
      </w:r>
    </w:p>
    <w:p w:rsidR="00331204" w:rsidP="00EF7BF2" w:rsidRDefault="00331204" w14:paraId="050E0456" w14:textId="77777777">
      <w:pPr>
        <w:spacing w:before="0" w:after="0"/>
      </w:pPr>
    </w:p>
    <w:p w:rsidRPr="00DF3F9B" w:rsidR="009D79AD" w:rsidP="005F1EF2" w:rsidRDefault="009D79AD" w14:paraId="1B69ADF4"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7829E1" w:rsidR="009D79AD" w:rsidP="005F1EF2" w:rsidRDefault="009D79AD" w14:paraId="40431EEA" w14:textId="60387B2C">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Pr>
          <w:i/>
          <w:color w:val="FFFFFF" w:themeColor="background1"/>
        </w:rPr>
        <w:t xml:space="preserve">The Department of Home Affairs and facility staff should consider the additional resources and infrastructure required to ensure adequate access to facilities for exercise, recreation and activities, in circumstances where controlled movement is necessary, and provide the required resources for this. </w:t>
      </w:r>
    </w:p>
    <w:p w:rsidR="009D79AD" w:rsidP="00EF7BF2" w:rsidRDefault="009D79AD" w14:paraId="415956F4" w14:textId="77777777">
      <w:pPr>
        <w:spacing w:before="0" w:after="0"/>
      </w:pPr>
    </w:p>
    <w:p w:rsidRPr="00DF3F9B" w:rsidR="00D11AF7" w:rsidP="005F1EF2" w:rsidRDefault="00D11AF7" w14:paraId="43AF55A6"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7A6F72" w:rsidR="00D11AF7" w:rsidP="005F1EF2" w:rsidRDefault="00D11AF7" w14:paraId="3875ACC1" w14:textId="77777777">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Pr>
          <w:i/>
          <w:color w:val="FFFFFF" w:themeColor="background1"/>
        </w:rPr>
        <w:t xml:space="preserve">In consultation with facility staff, the Department of Home Affairs should investigate alternative options for separating people in detention in circumstances where separation is necessary, but the restrictions associated with ‘high-care accommodation’ would be unreasonable or disproportionate. </w:t>
      </w:r>
    </w:p>
    <w:p w:rsidR="007A474A" w:rsidP="00EF7BF2" w:rsidRDefault="007A474A" w14:paraId="4E18EBCB" w14:textId="77777777">
      <w:pPr>
        <w:spacing w:before="0" w:after="0"/>
      </w:pPr>
    </w:p>
    <w:p w:rsidRPr="00DF3F9B" w:rsidR="007A474A" w:rsidP="005176D4" w:rsidRDefault="007A474A" w14:paraId="6E37FB5C"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Pr="006A45C6" w:rsidR="007A474A" w:rsidP="005176D4" w:rsidRDefault="007A474A" w14:paraId="74B2EEBB" w14:textId="77777777">
      <w:pPr>
        <w:keepLines/>
        <w:pBdr>
          <w:top w:val="single" w:color="auto" w:sz="4" w:space="4"/>
          <w:left w:val="single" w:color="auto" w:sz="4" w:space="4"/>
          <w:bottom w:val="single" w:color="auto" w:sz="4" w:space="4"/>
          <w:right w:val="single" w:color="auto" w:sz="4" w:space="4"/>
        </w:pBdr>
        <w:shd w:val="clear" w:color="auto" w:fill="237BBC"/>
        <w:spacing w:before="0" w:after="0"/>
        <w:rPr>
          <w:i/>
          <w:color w:val="FFFFFF" w:themeColor="background1"/>
        </w:rPr>
      </w:pPr>
      <w:r>
        <w:rPr>
          <w:i/>
          <w:color w:val="FFFFFF" w:themeColor="background1"/>
        </w:rPr>
        <w:t>The Department of Home Affairs and Serco ensure that appropriate physical contact is permitted during visits, and that visits take place privately.</w:t>
      </w:r>
    </w:p>
    <w:p w:rsidR="007A474A" w:rsidP="00EF7BF2" w:rsidRDefault="007A474A" w14:paraId="710F2CD6" w14:textId="77777777">
      <w:pPr>
        <w:spacing w:before="0" w:after="0"/>
      </w:pPr>
    </w:p>
    <w:p w:rsidRPr="00DF3F9B" w:rsidR="00F22F49" w:rsidP="005176D4" w:rsidRDefault="00F22F49" w14:paraId="6B85DEB8"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ind w:left="360" w:hanging="360"/>
        <w:rPr>
          <w:color w:val="FFFFFF" w:themeColor="background1"/>
        </w:rPr>
      </w:pPr>
    </w:p>
    <w:p w:rsidR="00F22F49" w:rsidP="005176D4" w:rsidRDefault="00F22F49" w14:paraId="09BE3BE6"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The Department of Home Affairs should revise entry conditions for regular visitors, who routinely comply with entry conditions, and are not reasonably suspected of bringing in contraband or presenting incorrect information about their identity by:</w:t>
      </w:r>
    </w:p>
    <w:p w:rsidR="00F22F49" w:rsidP="005176D4" w:rsidRDefault="00F22F49" w14:paraId="620C8E31"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streamlining entry requirements for these visitors in a similar manner to the CSSVP, and</w:t>
      </w:r>
    </w:p>
    <w:p w:rsidRPr="00577020" w:rsidR="00F22F49" w:rsidP="005176D4" w:rsidRDefault="00F22F49" w14:paraId="16B7CB04"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 reviewing restrictions that apply to these visitors, with a view to ensuring that restrictions are only applied when necessary.  </w:t>
      </w:r>
    </w:p>
    <w:p w:rsidR="00F22F49" w:rsidP="00EF7BF2" w:rsidRDefault="00F22F49" w14:paraId="3EC01F84" w14:textId="77777777">
      <w:pPr>
        <w:spacing w:before="0" w:after="0"/>
      </w:pPr>
    </w:p>
    <w:p w:rsidRPr="00A279C3" w:rsidR="00E732CD" w:rsidP="00E732CD" w:rsidRDefault="00E732CD" w14:paraId="4EE1A8F0" w14:textId="77777777">
      <w:pPr>
        <w:pStyle w:val="ListParagraph"/>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DD3D09" w:rsidR="00E732CD" w:rsidP="00E732CD" w:rsidRDefault="00E732CD" w14:paraId="421AEDEF"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E43AD0">
        <w:rPr>
          <w:i/>
          <w:color w:val="FFFFFF" w:themeColor="background1"/>
        </w:rPr>
        <w:t>The Australian Government should introduce legislation to ensure that</w:t>
      </w:r>
      <w:r>
        <w:rPr>
          <w:i/>
          <w:color w:val="FFFFFF" w:themeColor="background1"/>
        </w:rPr>
        <w:t xml:space="preserve"> </w:t>
      </w:r>
      <w:r w:rsidRPr="00E43AD0">
        <w:rPr>
          <w:i/>
          <w:color w:val="FFFFFF" w:themeColor="background1"/>
        </w:rPr>
        <w:t xml:space="preserve">the necessity for continued </w:t>
      </w:r>
      <w:r>
        <w:rPr>
          <w:i/>
          <w:color w:val="FFFFFF" w:themeColor="background1"/>
        </w:rPr>
        <w:t xml:space="preserve">immigration </w:t>
      </w:r>
      <w:r w:rsidRPr="00E43AD0">
        <w:rPr>
          <w:i/>
          <w:color w:val="FFFFFF" w:themeColor="background1"/>
        </w:rPr>
        <w:t xml:space="preserve">detention </w:t>
      </w:r>
      <w:r>
        <w:rPr>
          <w:i/>
          <w:color w:val="FFFFFF" w:themeColor="background1"/>
        </w:rPr>
        <w:t xml:space="preserve">is periodically </w:t>
      </w:r>
      <w:r w:rsidRPr="00E43AD0">
        <w:rPr>
          <w:i/>
          <w:color w:val="FFFFFF" w:themeColor="background1"/>
        </w:rPr>
        <w:t>a</w:t>
      </w:r>
      <w:r>
        <w:rPr>
          <w:i/>
          <w:color w:val="FFFFFF" w:themeColor="background1"/>
        </w:rPr>
        <w:t xml:space="preserve">ssessed by a court or tribunal, </w:t>
      </w:r>
      <w:r w:rsidRPr="00E43AD0">
        <w:rPr>
          <w:i/>
          <w:color w:val="FFFFFF" w:themeColor="background1"/>
        </w:rPr>
        <w:t>up to a maximum time limit.</w:t>
      </w:r>
    </w:p>
    <w:p w:rsidR="00E732CD" w:rsidP="00EF7BF2" w:rsidRDefault="00E732CD" w14:paraId="3CFCF221" w14:textId="77777777">
      <w:pPr>
        <w:spacing w:before="0" w:after="0"/>
      </w:pPr>
    </w:p>
    <w:p w:rsidRPr="00A279C3" w:rsidR="0062339C" w:rsidP="0062339C" w:rsidRDefault="0062339C" w14:paraId="1BCF0FFE" w14:textId="77777777">
      <w:pPr>
        <w:pStyle w:val="ListParagraph"/>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62339C" w:rsidP="0062339C" w:rsidRDefault="0062339C" w14:paraId="71A5370C" w14:textId="77777777">
      <w:pPr>
        <w:keepNext/>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E43AD0">
        <w:rPr>
          <w:i/>
          <w:color w:val="FFFFFF" w:themeColor="background1"/>
        </w:rPr>
        <w:t xml:space="preserve">The </w:t>
      </w:r>
      <w:r>
        <w:rPr>
          <w:i/>
          <w:color w:val="FFFFFF" w:themeColor="background1"/>
        </w:rPr>
        <w:t>Department of Home Affairs should conduct a review to identify:</w:t>
      </w:r>
    </w:p>
    <w:p w:rsidR="0062339C" w:rsidP="0062339C" w:rsidRDefault="0062339C" w14:paraId="6A3DB4E7" w14:textId="77777777">
      <w:pPr>
        <w:keepNext/>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factors contributing to the high average length of immigration detention since 2015</w:t>
      </w:r>
    </w:p>
    <w:p w:rsidRPr="000244B2" w:rsidR="0062339C" w:rsidP="0062339C" w:rsidRDefault="0062339C" w14:paraId="5C51F156"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strategies to reduce the average length of immigration detention.</w:t>
      </w:r>
    </w:p>
    <w:p w:rsidR="0062339C" w:rsidP="00EF7BF2" w:rsidRDefault="0062339C" w14:paraId="5185F9DA" w14:textId="77777777">
      <w:pPr>
        <w:spacing w:before="0" w:after="0"/>
      </w:pPr>
    </w:p>
    <w:p w:rsidRPr="00A279C3" w:rsidR="00EC6D06" w:rsidP="00EC6D06" w:rsidRDefault="00EC6D06" w14:paraId="6DF8BEB5" w14:textId="77777777">
      <w:pPr>
        <w:pStyle w:val="ListParagraph"/>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EC6D06" w:rsidP="00EC6D06" w:rsidRDefault="00EC6D06" w14:paraId="7AB90CA1"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E43AD0">
        <w:rPr>
          <w:i/>
          <w:color w:val="FFFFFF" w:themeColor="background1"/>
        </w:rPr>
        <w:t xml:space="preserve">The </w:t>
      </w:r>
      <w:r>
        <w:rPr>
          <w:i/>
          <w:color w:val="FFFFFF" w:themeColor="background1"/>
        </w:rPr>
        <w:t xml:space="preserve">Department of Home Affairs </w:t>
      </w:r>
      <w:r w:rsidRPr="00E43AD0">
        <w:rPr>
          <w:i/>
          <w:color w:val="FFFFFF" w:themeColor="background1"/>
        </w:rPr>
        <w:t xml:space="preserve">should </w:t>
      </w:r>
      <w:r>
        <w:rPr>
          <w:i/>
          <w:color w:val="FFFFFF" w:themeColor="background1"/>
        </w:rPr>
        <w:t>further breakdown the length of time people grouped in two years and above have been detained in its monthly statistical reports on immigration detention.</w:t>
      </w:r>
    </w:p>
    <w:p w:rsidR="00EC6D06" w:rsidP="00EF7BF2" w:rsidRDefault="00EC6D06" w14:paraId="00D106A6" w14:textId="77777777">
      <w:pPr>
        <w:spacing w:before="0" w:after="0"/>
      </w:pPr>
    </w:p>
    <w:p w:rsidRPr="00A279C3" w:rsidR="006A087B" w:rsidP="006A087B" w:rsidRDefault="006A087B" w14:paraId="11D18F62" w14:textId="77777777">
      <w:pPr>
        <w:pStyle w:val="ListParagraph"/>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F964F1" w:rsidR="006A087B" w:rsidP="006A087B" w:rsidRDefault="006A087B" w14:paraId="2F765913"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E43AD0">
        <w:rPr>
          <w:i/>
          <w:color w:val="FFFFFF" w:themeColor="background1"/>
        </w:rPr>
        <w:t xml:space="preserve">The </w:t>
      </w:r>
      <w:r>
        <w:rPr>
          <w:i/>
          <w:color w:val="FFFFFF" w:themeColor="background1"/>
        </w:rPr>
        <w:t>Department of Home Affairs should ensure that all people in immigration detention have the opportunity for regular, face-to-face contact with status resolution officers and it should provide adequate resourcing for this.</w:t>
      </w:r>
    </w:p>
    <w:p w:rsidR="00CD14E2" w:rsidP="00EF7BF2" w:rsidRDefault="00CD14E2" w14:paraId="7631CE30" w14:textId="77777777">
      <w:pPr>
        <w:spacing w:before="0" w:after="0"/>
      </w:pPr>
    </w:p>
    <w:p w:rsidRPr="00A279C3" w:rsidR="00B04B8A" w:rsidP="00B04B8A" w:rsidRDefault="00B04B8A" w14:paraId="1650B257" w14:textId="77777777">
      <w:pPr>
        <w:pStyle w:val="ListParagraph"/>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B04B8A" w:rsidP="00B04B8A" w:rsidRDefault="00B04B8A" w14:paraId="30D660B7"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E43AD0">
        <w:rPr>
          <w:i/>
          <w:color w:val="FFFFFF" w:themeColor="background1"/>
        </w:rPr>
        <w:t xml:space="preserve">The </w:t>
      </w:r>
      <w:r>
        <w:rPr>
          <w:i/>
          <w:color w:val="FFFFFF" w:themeColor="background1"/>
        </w:rPr>
        <w:t>Department of Home Affairs should commission an independent review of the role of status resolution officers to determine:</w:t>
      </w:r>
    </w:p>
    <w:p w:rsidR="00B04B8A" w:rsidP="00B04B8A" w:rsidRDefault="00B04B8A" w14:paraId="2B490D4C"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rFonts w:cs="Open Sans"/>
          <w:i/>
          <w:color w:val="FFFFFF" w:themeColor="background1"/>
        </w:rPr>
        <w:t>− the extent to which status resolution is currently addressing the needs of people in detention</w:t>
      </w:r>
    </w:p>
    <w:p w:rsidR="00B04B8A" w:rsidP="00B04B8A" w:rsidRDefault="00B04B8A" w14:paraId="2C8FD4A8"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rFonts w:cs="Open Sans"/>
          <w:i/>
          <w:color w:val="FFFFFF" w:themeColor="background1"/>
        </w:rPr>
        <w:t xml:space="preserve">−  how status resolution can operate more effectively to assist people in immigration detention to resolve their status, including by reducing the time spent in immigration detention. </w:t>
      </w:r>
    </w:p>
    <w:p w:rsidR="00CD14E2" w:rsidP="00EF7BF2" w:rsidRDefault="00CD14E2" w14:paraId="326B2D80" w14:textId="452D7F72">
      <w:pPr>
        <w:spacing w:before="0" w:after="0"/>
      </w:pPr>
    </w:p>
    <w:p w:rsidRPr="00A279C3" w:rsidR="00164050" w:rsidP="00164050" w:rsidRDefault="00164050" w14:paraId="2BE86D2F" w14:textId="77777777">
      <w:pPr>
        <w:pStyle w:val="ListParagraph"/>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164050" w:rsidP="00164050" w:rsidRDefault="00164050" w14:paraId="0EB15FB8"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eastAsia="Open Sans" w:cs="Open Sans"/>
        </w:rPr>
      </w:pPr>
      <w:r w:rsidRPr="00E43AD0">
        <w:rPr>
          <w:i/>
          <w:color w:val="FFFFFF" w:themeColor="background1"/>
        </w:rPr>
        <w:t xml:space="preserve">The </w:t>
      </w:r>
      <w:r>
        <w:rPr>
          <w:i/>
          <w:color w:val="FFFFFF" w:themeColor="background1"/>
        </w:rPr>
        <w:t>Department of Home Affairs should revise relevant policy to require status resolution officers to provide people in immigration detention with appropriate information and referrals to access legal advice and assistance.</w:t>
      </w:r>
    </w:p>
    <w:p w:rsidR="003164BD" w:rsidP="00EF7BF2" w:rsidRDefault="003164BD" w14:paraId="108A06AA" w14:textId="77777777">
      <w:pPr>
        <w:spacing w:before="0" w:after="0"/>
      </w:pPr>
    </w:p>
    <w:p w:rsidRPr="00A7086E" w:rsidR="00AE1C36" w:rsidP="00AE1C36" w:rsidRDefault="00AE1C36" w14:paraId="6CF21A91"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B676C8" w:rsidR="00AE1C36" w:rsidP="00AE1C36" w:rsidRDefault="00AE1C36" w14:paraId="1EF21F05"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sidRPr="00A7086E">
        <w:rPr>
          <w:i/>
          <w:color w:val="FFFFFF" w:themeColor="background1"/>
        </w:rPr>
        <w:t xml:space="preserve">The Minister and Department of Home Affairs should routinely consider all people in </w:t>
      </w:r>
      <w:r>
        <w:rPr>
          <w:i/>
          <w:color w:val="FFFFFF" w:themeColor="background1"/>
        </w:rPr>
        <w:t xml:space="preserve">closed </w:t>
      </w:r>
      <w:r w:rsidRPr="00A7086E">
        <w:rPr>
          <w:i/>
          <w:color w:val="FFFFFF" w:themeColor="background1"/>
        </w:rPr>
        <w:t>detention for release into alternative community-based arrangements.</w:t>
      </w:r>
      <w:r>
        <w:rPr>
          <w:i/>
          <w:color w:val="FFFFFF" w:themeColor="background1"/>
        </w:rPr>
        <w:t xml:space="preserve"> </w:t>
      </w:r>
    </w:p>
    <w:p w:rsidR="00AE1C36" w:rsidP="00EF7BF2" w:rsidRDefault="00AE1C36" w14:paraId="5E2FDB04" w14:textId="77777777">
      <w:pPr>
        <w:spacing w:before="0" w:after="0"/>
      </w:pPr>
    </w:p>
    <w:p w:rsidRPr="00A7086E" w:rsidR="006631E3" w:rsidP="006631E3" w:rsidRDefault="006631E3" w14:paraId="2588151B"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006631E3" w:rsidP="006631E3" w:rsidRDefault="006631E3" w14:paraId="709E7590" w14:textId="77777777">
      <w:pPr>
        <w:keepLines/>
        <w:pBdr>
          <w:top w:val="single" w:color="auto" w:sz="4" w:space="4"/>
          <w:left w:val="single" w:color="auto" w:sz="4" w:space="4"/>
          <w:bottom w:val="single" w:color="auto" w:sz="4" w:space="4"/>
          <w:right w:val="single" w:color="auto" w:sz="4" w:space="4"/>
        </w:pBdr>
        <w:shd w:val="clear" w:color="auto" w:fill="237BBC"/>
        <w:spacing w:after="0"/>
        <w:rPr>
          <w:i/>
          <w:color w:val="FFFFFF" w:themeColor="background1"/>
        </w:rPr>
      </w:pPr>
      <w:r>
        <w:rPr>
          <w:i/>
          <w:color w:val="FFFFFF" w:themeColor="background1"/>
        </w:rPr>
        <w:t xml:space="preserve">The </w:t>
      </w:r>
      <w:r w:rsidRPr="00A7086E">
        <w:rPr>
          <w:i/>
          <w:color w:val="FFFFFF" w:themeColor="background1"/>
        </w:rPr>
        <w:t xml:space="preserve">Department of Home Affairs should </w:t>
      </w:r>
      <w:r>
        <w:rPr>
          <w:i/>
          <w:color w:val="FFFFFF" w:themeColor="background1"/>
        </w:rPr>
        <w:t>provide the following assessments in all referrals to the Minister to consider alternative community-based arrangements:</w:t>
      </w:r>
    </w:p>
    <w:p w:rsidR="006631E3" w:rsidP="006631E3" w:rsidRDefault="006631E3" w14:paraId="0A10FD77"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rFonts w:cs="Open Sans"/>
          <w:i/>
          <w:color w:val="FFFFFF" w:themeColor="background1"/>
        </w:rPr>
        <w:t xml:space="preserve">−  identify relevant risks and protective factors </w:t>
      </w:r>
    </w:p>
    <w:p w:rsidRPr="008879A3" w:rsidR="006631E3" w:rsidP="006631E3" w:rsidRDefault="006631E3" w14:paraId="48D8844A"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rFonts w:cs="Open Sans"/>
          <w:i/>
          <w:color w:val="FFFFFF" w:themeColor="background1"/>
        </w:rPr>
        <w:t>−  how any identified risks could be managed, for example, by a requirement to reside at a specified location, curfews, travel restrictions, reporting requirements or sureties.</w:t>
      </w:r>
      <w:r>
        <w:rPr>
          <w:i/>
          <w:color w:val="FFFFFF" w:themeColor="background1"/>
        </w:rPr>
        <w:t xml:space="preserve"> </w:t>
      </w:r>
    </w:p>
    <w:p w:rsidR="0099391A" w:rsidP="00EF7BF2" w:rsidRDefault="0099391A" w14:paraId="00BAE47C" w14:textId="77777777">
      <w:pPr>
        <w:spacing w:before="0" w:after="0"/>
      </w:pPr>
    </w:p>
    <w:p w:rsidRPr="00E10C6B" w:rsidR="0099391A" w:rsidP="0099391A" w:rsidRDefault="0099391A" w14:paraId="38BA4B0D" w14:textId="77777777">
      <w:pPr>
        <w:keepNext/>
        <w:keepLines/>
        <w:numPr>
          <w:ilvl w:val="0"/>
          <w:numId w:val="45"/>
        </w:numPr>
        <w:pBdr>
          <w:top w:val="single" w:color="auto" w:sz="4" w:space="4"/>
          <w:left w:val="single" w:color="auto" w:sz="4" w:space="4"/>
          <w:bottom w:val="single" w:color="auto" w:sz="4" w:space="4"/>
          <w:right w:val="single" w:color="auto" w:sz="4" w:space="4"/>
        </w:pBdr>
        <w:shd w:val="clear" w:color="auto" w:fill="237BBC"/>
        <w:spacing w:before="0"/>
        <w:rPr>
          <w:color w:val="FFFFFF" w:themeColor="background1"/>
        </w:rPr>
      </w:pPr>
    </w:p>
    <w:p w:rsidRPr="008570AA" w:rsidR="0099391A" w:rsidP="0099391A" w:rsidRDefault="0099391A" w14:paraId="5DDDF24F" w14:textId="77777777">
      <w:pPr>
        <w:keepLines/>
        <w:pBdr>
          <w:top w:val="single" w:color="auto" w:sz="4" w:space="4"/>
          <w:left w:val="single" w:color="auto" w:sz="4" w:space="4"/>
          <w:bottom w:val="single" w:color="auto" w:sz="4" w:space="4"/>
          <w:right w:val="single" w:color="auto" w:sz="4" w:space="4"/>
        </w:pBdr>
        <w:shd w:val="clear" w:color="auto" w:fill="237BBC"/>
        <w:spacing w:after="0"/>
        <w:rPr>
          <w:rFonts w:cs="Open Sans"/>
          <w:i/>
          <w:color w:val="FFFFFF" w:themeColor="background1"/>
        </w:rPr>
      </w:pPr>
      <w:r>
        <w:rPr>
          <w:i/>
          <w:color w:val="FFFFFF" w:themeColor="background1"/>
        </w:rPr>
        <w:t>The Minister for Home Affairs or</w:t>
      </w:r>
      <w:r w:rsidRPr="00F740AE">
        <w:rPr>
          <w:i/>
          <w:color w:val="FFFFFF" w:themeColor="background1"/>
        </w:rPr>
        <w:t xml:space="preserve"> </w:t>
      </w:r>
      <w:r>
        <w:rPr>
          <w:i/>
          <w:color w:val="FFFFFF" w:themeColor="background1"/>
        </w:rPr>
        <w:t xml:space="preserve">the Minister for Immigration, Citizenship, Migrant Services and Multicultural Affairs should release all refugees and asylum seekers transferred from PNG and Nauru for medical treatment and/or assessment into community detention, unless an individual assessment identifies risks that could not be managed in community detention.  </w:t>
      </w:r>
    </w:p>
    <w:p w:rsidRPr="00CB11FD" w:rsidR="0099391A" w:rsidP="00EF7BF2" w:rsidRDefault="0099391A" w14:paraId="413F695F" w14:textId="77777777">
      <w:pPr>
        <w:spacing w:before="0" w:after="0"/>
      </w:pPr>
    </w:p>
    <w:p w:rsidR="002C3C54" w:rsidP="00765F91" w:rsidRDefault="002C3C54" w14:paraId="25B33C10" w14:textId="77777777">
      <w:pPr>
        <w:pStyle w:val="Heading1"/>
        <w:numPr>
          <w:ilvl w:val="0"/>
          <w:numId w:val="0"/>
        </w:numPr>
        <w:ind w:left="851" w:hanging="851"/>
      </w:pPr>
    </w:p>
    <w:p w:rsidR="002C3C54" w:rsidP="00765F91" w:rsidRDefault="002C3C54" w14:paraId="60278458" w14:textId="77777777">
      <w:pPr>
        <w:pStyle w:val="Heading1"/>
        <w:numPr>
          <w:ilvl w:val="0"/>
          <w:numId w:val="0"/>
        </w:numPr>
        <w:ind w:left="851" w:hanging="851"/>
      </w:pPr>
    </w:p>
    <w:p w:rsidR="002C3C54" w:rsidP="00765F91" w:rsidRDefault="002C3C54" w14:paraId="7A93E74C" w14:textId="77777777">
      <w:pPr>
        <w:pStyle w:val="Heading1"/>
        <w:numPr>
          <w:ilvl w:val="0"/>
          <w:numId w:val="0"/>
        </w:numPr>
        <w:ind w:left="851" w:hanging="851"/>
      </w:pPr>
    </w:p>
    <w:p w:rsidR="00623F18" w:rsidRDefault="00623F18" w14:paraId="1B1F0222" w14:textId="77777777">
      <w:pPr>
        <w:spacing w:before="0" w:after="0"/>
        <w:rPr>
          <w:b/>
          <w:bCs/>
          <w:sz w:val="36"/>
          <w:szCs w:val="28"/>
        </w:rPr>
      </w:pPr>
      <w:r>
        <w:br w:type="page"/>
      </w:r>
    </w:p>
    <w:p w:rsidR="00A90778" w:rsidP="00765F91" w:rsidRDefault="00A90778" w14:paraId="12077145" w14:textId="4DDFBB3D">
      <w:pPr>
        <w:pStyle w:val="Heading1"/>
        <w:numPr>
          <w:ilvl w:val="0"/>
          <w:numId w:val="0"/>
        </w:numPr>
        <w:ind w:left="851" w:hanging="851"/>
      </w:pPr>
      <w:bookmarkStart w:name="_Toc57818946" w:id="157"/>
      <w:r>
        <w:t>Appendix</w:t>
      </w:r>
      <w:r w:rsidR="00765F91">
        <w:t xml:space="preserve"> </w:t>
      </w:r>
      <w:r w:rsidR="00623F18">
        <w:t>2</w:t>
      </w:r>
      <w:r w:rsidR="00765F91">
        <w:t xml:space="preserve"> - </w:t>
      </w:r>
      <w:r>
        <w:t>Human rights standards relevant to</w:t>
      </w:r>
      <w:r w:rsidR="00156194">
        <w:t xml:space="preserve"> </w:t>
      </w:r>
      <w:r>
        <w:t>immigration detention</w:t>
      </w:r>
      <w:bookmarkEnd w:id="157"/>
    </w:p>
    <w:p w:rsidRPr="0020729D" w:rsidR="00A90778" w:rsidP="0020729D" w:rsidRDefault="00A90778" w14:paraId="42911525" w14:textId="77777777">
      <w:pPr>
        <w:rPr>
          <w:b/>
          <w:sz w:val="28"/>
          <w:szCs w:val="28"/>
        </w:rPr>
      </w:pPr>
      <w:bookmarkStart w:name="_Toc47375835" w:id="158"/>
      <w:bookmarkStart w:name="_Toc47447428" w:id="159"/>
      <w:r w:rsidRPr="0020729D">
        <w:rPr>
          <w:b/>
          <w:sz w:val="28"/>
          <w:szCs w:val="28"/>
        </w:rPr>
        <w:t>Arbitrary detention</w:t>
      </w:r>
      <w:bookmarkEnd w:id="158"/>
      <w:bookmarkEnd w:id="159"/>
    </w:p>
    <w:p w:rsidR="00A90778" w:rsidP="00A90778" w:rsidRDefault="00A90778" w14:paraId="52E5054E" w14:textId="71DA410A">
      <w:r>
        <w:t xml:space="preserve">Australia has an obligation under article 9 of the </w:t>
      </w:r>
      <w:r w:rsidRPr="00DA3C8E" w:rsidR="00AD7622">
        <w:rPr>
          <w:i/>
        </w:rPr>
        <w:t>International Covenant on Civil and Political Rights</w:t>
      </w:r>
      <w:r w:rsidRPr="00DA3C8E" w:rsidR="00AD7622">
        <w:t xml:space="preserve"> </w:t>
      </w:r>
      <w:r w:rsidR="00AD7622">
        <w:t>(</w:t>
      </w:r>
      <w:r>
        <w:t>ICCPR</w:t>
      </w:r>
      <w:r w:rsidR="00AD7622">
        <w:t>)</w:t>
      </w:r>
      <w:r>
        <w:t xml:space="preserve"> not to subject anyone to arbitrary detention.</w:t>
      </w:r>
      <w:r>
        <w:rPr>
          <w:rStyle w:val="EndnoteReference"/>
        </w:rPr>
        <w:endnoteReference w:id="125"/>
      </w:r>
      <w:r>
        <w:t xml:space="preserve"> According to the United Nations Human Rights Committee, ‘arbitrary detention’ includes detention that, although lawful under domestic law, is unjust or disproportionate.</w:t>
      </w:r>
      <w:r>
        <w:rPr>
          <w:rStyle w:val="EndnoteReference"/>
        </w:rPr>
        <w:endnoteReference w:id="126"/>
      </w:r>
      <w:r>
        <w:t xml:space="preserve"> In order for the detention of a person not to be arbitrary, it must be a reasonable, necessary and proportionate measure in all the circumstances.</w:t>
      </w:r>
      <w:r>
        <w:rPr>
          <w:rStyle w:val="EndnoteReference"/>
        </w:rPr>
        <w:endnoteReference w:id="127"/>
      </w:r>
    </w:p>
    <w:p w:rsidR="00A90778" w:rsidP="00A90778" w:rsidRDefault="00A90778" w14:paraId="37096B83" w14:textId="77777777">
      <w:r>
        <w:t>Australia has further obligations under article 9 of the ICCPR to ensure that anyone who is arrested has the right to be informed of the reasons for their arrest and the charges against them, and that anyone who is detained has the right to challenge the legality of their detention in court.</w:t>
      </w:r>
      <w:r>
        <w:rPr>
          <w:rStyle w:val="EndnoteReference"/>
        </w:rPr>
        <w:endnoteReference w:id="128"/>
      </w:r>
    </w:p>
    <w:p w:rsidR="00A90778" w:rsidP="00A90778" w:rsidRDefault="00A90778" w14:paraId="7F6E42D3" w14:textId="77777777">
      <w:r>
        <w:t>These obligations require Australia to ensure that people are only detained in closed immigration detention facilities when it is reasonable, necessary and proportionate in their individual circumstances (such as where they pose an unacceptable health or security risk), and for a limited period of time. Community-based alternatives to detention should be used wherever possible. People held in immigration detention should be informed of the reasons for their detention and be able to seek judicial review of whether their detention is arbitrary.</w:t>
      </w:r>
    </w:p>
    <w:p w:rsidRPr="0020729D" w:rsidR="00A90778" w:rsidP="0020729D" w:rsidRDefault="00A90778" w14:paraId="4406885F" w14:textId="77777777">
      <w:pPr>
        <w:rPr>
          <w:b/>
          <w:sz w:val="28"/>
          <w:szCs w:val="28"/>
        </w:rPr>
      </w:pPr>
      <w:bookmarkStart w:name="_Toc47375836" w:id="160"/>
      <w:bookmarkStart w:name="_Toc47447429" w:id="161"/>
      <w:r w:rsidRPr="0020729D">
        <w:rPr>
          <w:b/>
          <w:sz w:val="28"/>
          <w:szCs w:val="28"/>
        </w:rPr>
        <w:t>Treatment of people in detention</w:t>
      </w:r>
      <w:bookmarkEnd w:id="160"/>
      <w:bookmarkEnd w:id="161"/>
    </w:p>
    <w:p w:rsidRPr="00DA3C8E" w:rsidR="00A90778" w:rsidP="00A90778" w:rsidRDefault="00A90778" w14:paraId="49AA77C2" w14:textId="752C6EE8">
      <w:pPr>
        <w:keepLines/>
        <w:rPr>
          <w:rFonts w:ascii="Arial" w:hAnsi="Arial"/>
        </w:rPr>
      </w:pPr>
      <w:r w:rsidRPr="00DA3C8E">
        <w:t>Australia has obligations under articles 9(1) and 10(1) of the ICCPR respectively, to uphold the right to security of the person and ensure that people in detention are treated with humanity and respect for the inherent dignity of the human person.</w:t>
      </w:r>
      <w:r w:rsidRPr="00DA3C8E">
        <w:rPr>
          <w:sz w:val="20"/>
          <w:vertAlign w:val="superscript"/>
        </w:rPr>
        <w:endnoteReference w:id="129"/>
      </w:r>
      <w:r w:rsidRPr="00DA3C8E">
        <w:t xml:space="preserve"> Australia also has obligations under article 7 of the ICCPR and articles 2(1) and 16(1) of the </w:t>
      </w:r>
      <w:r w:rsidRPr="00DA3C8E">
        <w:rPr>
          <w:i/>
        </w:rPr>
        <w:t xml:space="preserve">Convention Against Torture and other Cruel, Inhuman or Degrading Treatment or Punishment </w:t>
      </w:r>
      <w:r w:rsidRPr="00DA3C8E">
        <w:t>(CAT) not to subject anyone to torture or to cruel, inhuman or degrading treatment or punishment, and to take effective measures to prevent these acts from occurring.</w:t>
      </w:r>
      <w:r w:rsidRPr="00DA3C8E">
        <w:rPr>
          <w:sz w:val="20"/>
          <w:vertAlign w:val="superscript"/>
        </w:rPr>
        <w:endnoteReference w:id="130"/>
      </w:r>
    </w:p>
    <w:p w:rsidRPr="00DA3C8E" w:rsidR="00A90778" w:rsidP="00A90778" w:rsidRDefault="00A90778" w14:paraId="2BC11FC0" w14:textId="77777777">
      <w:pPr>
        <w:keepLines/>
      </w:pPr>
      <w:r w:rsidRPr="00DA3C8E">
        <w:t xml:space="preserve">These obligations require Australia to ensure that people in detention—including immigration detention—are treated fairly and reasonably, and in a manner that upholds their dignity. They should enjoy a safe environment free from bullying, harassment, </w:t>
      </w:r>
      <w:proofErr w:type="gramStart"/>
      <w:r w:rsidRPr="00DA3C8E">
        <w:t>abuse</w:t>
      </w:r>
      <w:proofErr w:type="gramEnd"/>
      <w:r w:rsidRPr="00DA3C8E">
        <w:t xml:space="preserve"> and violence. Security measures should be commensurate with identified </w:t>
      </w:r>
      <w:proofErr w:type="gramStart"/>
      <w:r w:rsidRPr="00DA3C8E">
        <w:t>risks, and</w:t>
      </w:r>
      <w:proofErr w:type="gramEnd"/>
      <w:r w:rsidRPr="00DA3C8E">
        <w:t xml:space="preserve"> should be the least restrictive possible in the circumstances, taking into account the particular vulnerabilities of people in detention. Measures that may constitute torture or cruel, </w:t>
      </w:r>
      <w:proofErr w:type="gramStart"/>
      <w:r w:rsidRPr="00DA3C8E">
        <w:t>inhuman</w:t>
      </w:r>
      <w:proofErr w:type="gramEnd"/>
      <w:r w:rsidRPr="00DA3C8E">
        <w:t xml:space="preserve"> or degrading treatment or punishment (such as collective punishment, corporal punishment, excessive use of force and holding people incommunicado) should be prohibited. </w:t>
      </w:r>
    </w:p>
    <w:p w:rsidRPr="0020729D" w:rsidR="00A90778" w:rsidP="0020729D" w:rsidRDefault="00A90778" w14:paraId="2AEBCD29" w14:textId="77777777">
      <w:pPr>
        <w:rPr>
          <w:b/>
          <w:sz w:val="28"/>
          <w:szCs w:val="28"/>
        </w:rPr>
      </w:pPr>
      <w:bookmarkStart w:name="_Toc47375837" w:id="162"/>
      <w:bookmarkStart w:name="_Toc47447430" w:id="163"/>
      <w:r w:rsidRPr="0020729D">
        <w:rPr>
          <w:b/>
          <w:sz w:val="28"/>
          <w:szCs w:val="28"/>
        </w:rPr>
        <w:t>Conditions of detention</w:t>
      </w:r>
      <w:bookmarkEnd w:id="162"/>
      <w:bookmarkEnd w:id="163"/>
    </w:p>
    <w:p w:rsidRPr="00822957" w:rsidR="00A90778" w:rsidP="00A90778" w:rsidRDefault="00A90778" w14:paraId="332A7184" w14:textId="77777777">
      <w:pPr>
        <w:keepLines/>
      </w:pPr>
      <w:r w:rsidRPr="00822957">
        <w:t xml:space="preserve">Australia has a range of obligations under the </w:t>
      </w:r>
      <w:r w:rsidRPr="00822957">
        <w:rPr>
          <w:i/>
        </w:rPr>
        <w:t>International Covenant on Economic, Social and Cultural Rights</w:t>
      </w:r>
      <w:r w:rsidRPr="00822957">
        <w:t xml:space="preserve"> (ICESCR) relevant to the material conditions of immigration detention. These include the right to education (articles 6(2) and 13); the right to an adequate standard of living, including adequate food, clothing and housing (article 11); the right to the highest attainable standard of health (article 12); and the right to take part in cultural life (article 15(1)(a)).</w:t>
      </w:r>
      <w:r w:rsidRPr="00822957">
        <w:rPr>
          <w:sz w:val="20"/>
          <w:vertAlign w:val="superscript"/>
        </w:rPr>
        <w:endnoteReference w:id="131"/>
      </w:r>
      <w:r w:rsidRPr="00822957">
        <w:t xml:space="preserve"> </w:t>
      </w:r>
    </w:p>
    <w:p w:rsidRPr="00822957" w:rsidR="00A90778" w:rsidP="00A90778" w:rsidRDefault="00A90778" w14:paraId="7E51A3B3" w14:textId="77777777">
      <w:pPr>
        <w:keepLines/>
      </w:pPr>
      <w:r w:rsidRPr="00822957">
        <w:t>Australia’s obligations under the ICCPR and the CAT to treat people in detention with humanity and respect, and not to subject anyone to cruel, inhuman or degrading treatment or punishment, are also relevant to conditions of detention.</w:t>
      </w:r>
      <w:r w:rsidRPr="00822957">
        <w:rPr>
          <w:sz w:val="20"/>
          <w:vertAlign w:val="superscript"/>
        </w:rPr>
        <w:endnoteReference w:id="132"/>
      </w:r>
      <w:r w:rsidRPr="00822957">
        <w:t xml:space="preserve"> In addition, Australia has an obligation under articles 17 and 18 of the ICCPR to uphold the right to privacy and freedom of religion respectively.</w:t>
      </w:r>
      <w:r w:rsidRPr="00822957">
        <w:rPr>
          <w:sz w:val="20"/>
          <w:vertAlign w:val="superscript"/>
        </w:rPr>
        <w:endnoteReference w:id="133"/>
      </w:r>
    </w:p>
    <w:p w:rsidRPr="00822957" w:rsidR="00A90778" w:rsidP="00A90778" w:rsidRDefault="00A90778" w14:paraId="1D020690" w14:textId="77777777">
      <w:pPr>
        <w:keepLines/>
      </w:pPr>
      <w:r w:rsidRPr="00822957">
        <w:t xml:space="preserve">These obligations require Australia to ensure that immigration detention facilities are safe, hygienic and uphold human dignity. People in detention should have their basic needs met and have access to essential services (such as health care and primary and secondary education) to a standard commensurate with those provided in the Australian community. </w:t>
      </w:r>
    </w:p>
    <w:p w:rsidRPr="00822957" w:rsidR="00A90778" w:rsidP="00A90778" w:rsidRDefault="00A90778" w14:paraId="71C27197" w14:textId="77777777">
      <w:pPr>
        <w:keepLines/>
      </w:pPr>
      <w:r w:rsidRPr="00822957">
        <w:t>People in immigration detention should have opportunities to engage in meaningful activities and excursions that provide physical and mental stimulation. People in detention should also be able to profess and practise the religion of their choice, including through being able to attend religious services, receiving pastoral visits from religious representatives and celebrating major religious holidays and festivals.</w:t>
      </w:r>
    </w:p>
    <w:p w:rsidRPr="00822957" w:rsidR="00A90778" w:rsidP="00A90778" w:rsidRDefault="00A90778" w14:paraId="4B8C9F4C" w14:textId="77777777">
      <w:pPr>
        <w:keepLines/>
      </w:pPr>
      <w:r w:rsidRPr="00822957">
        <w:t xml:space="preserve">In light of the negative impact of detention on mental health, the length of immigration detention should be limited to the minimum period necessary to achieve a legitimate aim, and community-based alternatives to detention should be used wherever feasible. </w:t>
      </w:r>
    </w:p>
    <w:p w:rsidR="00623F18" w:rsidP="0020729D" w:rsidRDefault="00623F18" w14:paraId="42A6470A" w14:textId="77777777">
      <w:pPr>
        <w:rPr>
          <w:b/>
          <w:bCs/>
          <w:sz w:val="28"/>
          <w:szCs w:val="28"/>
        </w:rPr>
      </w:pPr>
      <w:bookmarkStart w:name="_Toc47375838" w:id="164"/>
      <w:bookmarkStart w:name="_Toc47447431" w:id="165"/>
    </w:p>
    <w:p w:rsidRPr="0020729D" w:rsidR="00A90778" w:rsidP="0020729D" w:rsidRDefault="00A90778" w14:paraId="6CC800BF" w14:textId="0FA18635">
      <w:pPr>
        <w:rPr>
          <w:b/>
          <w:sz w:val="28"/>
          <w:szCs w:val="28"/>
        </w:rPr>
      </w:pPr>
      <w:r w:rsidRPr="0020729D">
        <w:rPr>
          <w:b/>
          <w:sz w:val="28"/>
          <w:szCs w:val="28"/>
        </w:rPr>
        <w:t>Communication, association, and complaints</w:t>
      </w:r>
      <w:bookmarkEnd w:id="164"/>
      <w:bookmarkEnd w:id="165"/>
    </w:p>
    <w:p w:rsidRPr="00A45BEB" w:rsidR="00A90778" w:rsidP="00A90778" w:rsidRDefault="00A90778" w14:paraId="4FD18CEE" w14:textId="77777777">
      <w:pPr>
        <w:keepLines/>
      </w:pPr>
      <w:r w:rsidRPr="00A45BEB">
        <w:t xml:space="preserve">Australia has a range of obligations under the ICCPR relevant to communication between people in immigration detention and their family members, friends, </w:t>
      </w:r>
      <w:proofErr w:type="gramStart"/>
      <w:r w:rsidRPr="00A45BEB">
        <w:t>representatives</w:t>
      </w:r>
      <w:proofErr w:type="gramEnd"/>
      <w:r w:rsidRPr="00A45BEB">
        <w:t xml:space="preserve"> and communities outside closed detention. </w:t>
      </w:r>
    </w:p>
    <w:p w:rsidRPr="00A45BEB" w:rsidR="00A90778" w:rsidP="00A90778" w:rsidRDefault="00A90778" w14:paraId="351875E1" w14:textId="77777777">
      <w:pPr>
        <w:keepLines/>
      </w:pPr>
      <w:r w:rsidRPr="00A45BEB">
        <w:t>These include the right to freedom of expression and to seek, receive and impart information and ideas (article 19(b)); the right to freedom of association with others (article 22); and the right of ethnic, religious and linguistic minorities, in community with the other members of their group, to enjoy their own culture, to profess and practise their own religion and to use their own language (article 27).</w:t>
      </w:r>
      <w:r w:rsidRPr="00A45BEB">
        <w:rPr>
          <w:sz w:val="20"/>
          <w:vertAlign w:val="superscript"/>
        </w:rPr>
        <w:endnoteReference w:id="134"/>
      </w:r>
      <w:r w:rsidRPr="00A45BEB">
        <w:t xml:space="preserve"> Under the ICESCR, Australia also has an obligation to uphold the right to take part in cultural life (article 15(1)(a)).</w:t>
      </w:r>
      <w:r w:rsidRPr="00A45BEB">
        <w:rPr>
          <w:sz w:val="20"/>
          <w:vertAlign w:val="superscript"/>
        </w:rPr>
        <w:endnoteReference w:id="135"/>
      </w:r>
    </w:p>
    <w:p w:rsidRPr="00A45BEB" w:rsidR="00A90778" w:rsidP="00A90778" w:rsidRDefault="00A90778" w14:paraId="066F1667" w14:textId="77777777">
      <w:pPr>
        <w:keepLines/>
      </w:pPr>
      <w:r w:rsidRPr="00A45BEB">
        <w:t>In addition, Australia has obligations under articles 23(1) of the ICCPR and 10(1) of the ICESCR to afford protection and assistance to the family as the natural and fundamental group unit of society.</w:t>
      </w:r>
      <w:r w:rsidRPr="00A45BEB">
        <w:rPr>
          <w:sz w:val="20"/>
          <w:vertAlign w:val="superscript"/>
        </w:rPr>
        <w:endnoteReference w:id="136"/>
      </w:r>
      <w:r w:rsidRPr="00A45BEB">
        <w:t xml:space="preserve"> Australia also has obligations under article 17(1) of the ICCPR and article 16(1) of the </w:t>
      </w:r>
      <w:r w:rsidRPr="00A45BEB">
        <w:rPr>
          <w:i/>
        </w:rPr>
        <w:t>Convention on the Rights of the Child</w:t>
      </w:r>
      <w:r w:rsidRPr="00A45BEB">
        <w:t xml:space="preserve"> (CRC) not to subject anyone to arbitrary or unlawful interference with their family.</w:t>
      </w:r>
      <w:r w:rsidRPr="00A45BEB">
        <w:rPr>
          <w:sz w:val="20"/>
          <w:vertAlign w:val="superscript"/>
        </w:rPr>
        <w:endnoteReference w:id="137"/>
      </w:r>
    </w:p>
    <w:p w:rsidRPr="00A45BEB" w:rsidR="00A90778" w:rsidP="00A90778" w:rsidRDefault="00A90778" w14:paraId="1C347F81" w14:textId="52049DA8">
      <w:pPr>
        <w:keepLines/>
        <w:spacing w:before="0" w:after="0"/>
      </w:pPr>
      <w:r w:rsidRPr="00A45BEB">
        <w:t xml:space="preserve">These obligations require Australia to ensure that immigration detention does not have a disproportionate impact on people’s ability to express themselves, communicate and associate with others, and remain in contact with their family members, friends, </w:t>
      </w:r>
      <w:proofErr w:type="gramStart"/>
      <w:r w:rsidRPr="00A45BEB">
        <w:t>representatives</w:t>
      </w:r>
      <w:proofErr w:type="gramEnd"/>
      <w:r w:rsidRPr="00A45BEB">
        <w:t xml:space="preserve"> and communities. People in immigration detention should be able to receive regular </w:t>
      </w:r>
      <w:proofErr w:type="gramStart"/>
      <w:r w:rsidRPr="00A45BEB">
        <w:t>visits, and</w:t>
      </w:r>
      <w:proofErr w:type="gramEnd"/>
      <w:r w:rsidRPr="00A45BEB">
        <w:t xml:space="preserve"> should have access to adequate communication facilities (such as telephones and computers) as well as news and library services. People in detention should, if possible, be located in facilities within a reasonable distance from their family members, </w:t>
      </w:r>
      <w:proofErr w:type="gramStart"/>
      <w:r w:rsidRPr="00A45BEB">
        <w:t>friends</w:t>
      </w:r>
      <w:proofErr w:type="gramEnd"/>
      <w:r w:rsidRPr="00A45BEB">
        <w:t xml:space="preserve"> and communities. </w:t>
      </w:r>
    </w:p>
    <w:p w:rsidRPr="00A45BEB" w:rsidR="00A90778" w:rsidP="00A90778" w:rsidRDefault="00A90778" w14:paraId="250C32D5" w14:textId="77777777">
      <w:pPr>
        <w:keepLines/>
      </w:pPr>
      <w:r w:rsidRPr="00A45BEB">
        <w:t xml:space="preserve">External communication, particularly access to complaints processes, is also essential for the prevention of torture and other cruel, </w:t>
      </w:r>
      <w:proofErr w:type="gramStart"/>
      <w:r w:rsidRPr="00A45BEB">
        <w:t>inhuman</w:t>
      </w:r>
      <w:proofErr w:type="gramEnd"/>
      <w:r w:rsidRPr="00A45BEB">
        <w:t xml:space="preserve"> or degrading treatment or punishment. Australia has obligations under articles 13 and 16(1) of the CAT to ensure that anyone who alleges that they have been subjected to torture or to cruel, inhuman or degrading treatment or punishment, has the right to complain to and have their case examined by competent authorities.</w:t>
      </w:r>
      <w:r w:rsidRPr="00A45BEB">
        <w:rPr>
          <w:sz w:val="20"/>
          <w:vertAlign w:val="superscript"/>
        </w:rPr>
        <w:endnoteReference w:id="138"/>
      </w:r>
    </w:p>
    <w:p w:rsidRPr="00A45BEB" w:rsidR="00A90778" w:rsidP="00A90778" w:rsidRDefault="00A90778" w14:paraId="6006ED58" w14:textId="77777777">
      <w:pPr>
        <w:keepLines/>
      </w:pPr>
      <w:r w:rsidRPr="00A45BEB">
        <w:t xml:space="preserve">To ensure these obligations are upheld, people in immigration detention should have opportunities to raise concerns and issues regarding treatment and conditions in detention, and make complaints both internally and to independent monitors (including the Commission and the Commonwealth Ombudsman), without fear of repercussions. </w:t>
      </w:r>
    </w:p>
    <w:p w:rsidR="002F4AA0" w:rsidP="0020729D" w:rsidRDefault="002F4AA0" w14:paraId="2D24630A" w14:textId="77777777">
      <w:pPr>
        <w:rPr>
          <w:b/>
          <w:bCs/>
          <w:sz w:val="28"/>
          <w:szCs w:val="28"/>
        </w:rPr>
      </w:pPr>
      <w:bookmarkStart w:name="_Toc47375839" w:id="166"/>
      <w:bookmarkStart w:name="_Toc47447432" w:id="167"/>
    </w:p>
    <w:p w:rsidRPr="0020729D" w:rsidR="00A90778" w:rsidP="0020729D" w:rsidRDefault="00A90778" w14:paraId="04CC2C41" w14:textId="2CFE26D4">
      <w:pPr>
        <w:rPr>
          <w:b/>
          <w:sz w:val="28"/>
          <w:szCs w:val="28"/>
        </w:rPr>
      </w:pPr>
      <w:r w:rsidRPr="0020729D">
        <w:rPr>
          <w:b/>
          <w:sz w:val="28"/>
          <w:szCs w:val="28"/>
        </w:rPr>
        <w:t>Detention of children</w:t>
      </w:r>
      <w:bookmarkEnd w:id="166"/>
      <w:bookmarkEnd w:id="167"/>
    </w:p>
    <w:p w:rsidR="00A90778" w:rsidP="00A90778" w:rsidRDefault="00A90778" w14:paraId="27CA6094" w14:textId="77777777">
      <w:r>
        <w:t>Australia has an obligation under article 3(1) of the CRC to ensure that in all actions concerning children, the best interests of the child shall be a primary consideration.</w:t>
      </w:r>
      <w:r>
        <w:rPr>
          <w:rStyle w:val="EndnoteReference"/>
        </w:rPr>
        <w:endnoteReference w:id="139"/>
      </w:r>
      <w:r>
        <w:t xml:space="preserve"> </w:t>
      </w:r>
    </w:p>
    <w:p w:rsidR="00A90778" w:rsidP="00A90778" w:rsidRDefault="00A90778" w14:paraId="19E7D2A1" w14:textId="77777777">
      <w:r>
        <w:t>Australia also has an obligation under articles 37(a), (b) and (c) of the CRC to ensure, respectively, that children are not subjected to torture or other cruel, inhuman or degrading treatment or punishment; that children are only detained as a last resort and for the shortest appropriate period of time; and that children in detention are treated in a manner that takes into account the needs of people their age.</w:t>
      </w:r>
      <w:r>
        <w:rPr>
          <w:rStyle w:val="EndnoteReference"/>
        </w:rPr>
        <w:endnoteReference w:id="140"/>
      </w:r>
    </w:p>
    <w:p w:rsidR="00A90778" w:rsidP="00A90778" w:rsidRDefault="00A90778" w14:paraId="6D881B30" w14:textId="77777777">
      <w:r>
        <w:t>There is an emerging consensus that the obligations under article 37(b) of the CRC apply specifically in the context of juvenile detention facilities, and that the relevant standard for immigration detention is one of ‘no detention’. For example, a Joint General Comment issued by the Committee on the Protection of the Rights of All Migrant Workers and Members of Their Families and the Committee on the Rights of the Child provided the following advice on the application of article 37(b):</w:t>
      </w:r>
    </w:p>
    <w:p w:rsidR="00A90778" w:rsidP="00A90778" w:rsidRDefault="00A90778" w14:paraId="19880331" w14:textId="77777777">
      <w:pPr>
        <w:ind w:left="567"/>
        <w:rPr>
          <w:sz w:val="22"/>
        </w:rPr>
      </w:pPr>
      <w:r>
        <w:rPr>
          <w:sz w:val="22"/>
        </w:rPr>
        <w:t>Offences concerning irregular entry or stay cannot under any circumstances have consequences similar to those derived from the commission of a crime. Therefore, the possibility of detaining children as a measure of last resort, which may apply in other contexts such as juvenile criminal justice, is not applicable in immigration proceedings as it would conflict with the principle of the best interests of the child and the right to development.</w:t>
      </w:r>
      <w:r>
        <w:rPr>
          <w:rStyle w:val="EndnoteReference"/>
        </w:rPr>
        <w:endnoteReference w:id="141"/>
      </w:r>
    </w:p>
    <w:p w:rsidR="00A90778" w:rsidP="00A90778" w:rsidRDefault="00A90778" w14:paraId="11EF20EE" w14:textId="77777777">
      <w:r>
        <w:t>In light of this principle, the General Comment affirmed that:</w:t>
      </w:r>
    </w:p>
    <w:p w:rsidR="00A90778" w:rsidP="00A90778" w:rsidRDefault="00A90778" w14:paraId="1DCF11CC" w14:textId="77777777">
      <w:pPr>
        <w:ind w:left="567"/>
        <w:rPr>
          <w:sz w:val="22"/>
        </w:rPr>
      </w:pPr>
      <w:r>
        <w:rPr>
          <w:sz w:val="22"/>
        </w:rPr>
        <w:t>Children should never be detained for reasons related to their or their parents’ migration status and states should expeditiously and completely cease or eradicate the immigration detention of children. Any kind of child immigration detention should be forbidden by law and such prohibition should be fully implemented in practice.</w:t>
      </w:r>
      <w:r>
        <w:rPr>
          <w:rStyle w:val="EndnoteReference"/>
        </w:rPr>
        <w:endnoteReference w:id="142"/>
      </w:r>
    </w:p>
    <w:p w:rsidR="00A90778" w:rsidP="00A90778" w:rsidRDefault="00A90778" w14:paraId="2BEA6F97" w14:textId="77777777">
      <w:r>
        <w:t>The Independent Expert leading the Global Study on Children Deprived of Liberty, Professor Manfred Nowak, reported to the United Nations General Assembly on 11 July 2019. The Global Study argues that the detention of children in immigration facilities is never appropriate and cannot be justified as a measure of last resort, as there are always other options (such as community detention) and urges countries to prohibit and end all forms of migration-related detention of children and their families.</w:t>
      </w:r>
      <w:r>
        <w:rPr>
          <w:rStyle w:val="EndnoteReference"/>
        </w:rPr>
        <w:endnoteReference w:id="143"/>
      </w:r>
    </w:p>
    <w:p w:rsidRPr="0020729D" w:rsidR="00980FC4" w:rsidP="0020729D" w:rsidRDefault="00A90778" w14:paraId="0C765AAE" w14:textId="29BC4219">
      <w:r w:rsidRPr="005971F3">
        <w:t xml:space="preserve">In its Concluding Observations (2019), the Committee on the Rights of the Child recommended that the Australian Government amend the Migration Act to prohibit the detention of asylum seekers, </w:t>
      </w:r>
      <w:proofErr w:type="gramStart"/>
      <w:r w:rsidRPr="005971F3">
        <w:t>refugee</w:t>
      </w:r>
      <w:proofErr w:type="gramEnd"/>
      <w:r w:rsidRPr="005971F3">
        <w:t xml:space="preserve"> and migrant children.</w:t>
      </w:r>
      <w:r w:rsidRPr="005971F3">
        <w:rPr>
          <w:rStyle w:val="EndnoteReference"/>
        </w:rPr>
        <w:endnoteReference w:id="144"/>
      </w:r>
      <w:r w:rsidRPr="005971F3">
        <w:t xml:space="preserve"> </w:t>
      </w:r>
      <w:r w:rsidR="00F77375">
        <w:br w:type="page"/>
      </w:r>
    </w:p>
    <w:p w:rsidR="0012715F" w:rsidP="00B26631" w:rsidRDefault="009A39CF" w14:paraId="4199B85C" w14:textId="231C09C2">
      <w:pPr>
        <w:pStyle w:val="Heading1"/>
        <w:numPr>
          <w:ilvl w:val="0"/>
          <w:numId w:val="0"/>
        </w:numPr>
        <w:ind w:left="851" w:hanging="851"/>
      </w:pPr>
      <w:bookmarkStart w:name="_Toc57818947" w:id="168"/>
      <w:r>
        <w:t>Appendix</w:t>
      </w:r>
      <w:r w:rsidR="00BF4F4E">
        <w:t xml:space="preserve"> </w:t>
      </w:r>
      <w:r w:rsidR="00623F18">
        <w:t>3</w:t>
      </w:r>
      <w:r w:rsidR="00BF4F4E">
        <w:t xml:space="preserve"> -</w:t>
      </w:r>
      <w:r>
        <w:t xml:space="preserve"> Residence determinations</w:t>
      </w:r>
      <w:bookmarkEnd w:id="168"/>
    </w:p>
    <w:p w:rsidR="009A39CF" w:rsidP="009A39CF" w:rsidRDefault="009A39CF" w14:paraId="20E2FDDD" w14:textId="2A7E1288">
      <w:r>
        <w:t>As outlined in Section 2.1, if the Minister thinks that it is in the public interest to do so, the Minister may make a determination (a residence determination) that a person is to reside at a specified place rather than being held in a detention facility (more commonly referred to as community detention).</w:t>
      </w:r>
      <w:r>
        <w:rPr>
          <w:rStyle w:val="EndnoteReference"/>
        </w:rPr>
        <w:endnoteReference w:id="145"/>
      </w:r>
      <w:r>
        <w:t xml:space="preserve"> The residence determination must specify the conditions that the person subject to the determination must comply with.</w:t>
      </w:r>
      <w:r>
        <w:rPr>
          <w:rStyle w:val="EndnoteReference"/>
        </w:rPr>
        <w:endnoteReference w:id="146"/>
      </w:r>
      <w:r>
        <w:t xml:space="preserve"> </w:t>
      </w:r>
    </w:p>
    <w:p w:rsidR="009A39CF" w:rsidP="009A39CF" w:rsidRDefault="009A39CF" w14:paraId="3F31B85D" w14:textId="0475B98A">
      <w:r w:rsidRPr="00A7086E">
        <w:t>The Minister has issued guidelines for</w:t>
      </w:r>
      <w:r>
        <w:t xml:space="preserve"> </w:t>
      </w:r>
      <w:r w:rsidRPr="00A7086E">
        <w:t>referring cases for consideration of a residence determination</w:t>
      </w:r>
      <w:r>
        <w:t xml:space="preserve"> (or community detention) under s</w:t>
      </w:r>
      <w:r w:rsidR="008627D1">
        <w:t xml:space="preserve"> </w:t>
      </w:r>
      <w:r>
        <w:t>197AB.</w:t>
      </w:r>
      <w:r w:rsidRPr="00A7086E">
        <w:rPr>
          <w:sz w:val="20"/>
          <w:vertAlign w:val="superscript"/>
        </w:rPr>
        <w:endnoteReference w:id="147"/>
      </w:r>
      <w:r>
        <w:t xml:space="preserve"> These guidelines outline the types of cases that should be and generally should not be referred to the Minister for </w:t>
      </w:r>
      <w:r w:rsidRPr="00A7086E">
        <w:t>consideration (other than in exceptional circumstances or on request).</w:t>
      </w:r>
      <w:r w:rsidRPr="00A7086E">
        <w:rPr>
          <w:sz w:val="20"/>
          <w:vertAlign w:val="superscript"/>
        </w:rPr>
        <w:endnoteReference w:id="148"/>
      </w:r>
      <w:r w:rsidRPr="00A7086E">
        <w:t xml:space="preserve"> </w:t>
      </w:r>
    </w:p>
    <w:p w:rsidR="009A39CF" w:rsidP="009A39CF" w:rsidRDefault="009A39CF" w14:paraId="717AA0A6" w14:textId="77777777">
      <w:r>
        <w:t>The guidelines generally exclude referral of the following cases for consideration:</w:t>
      </w:r>
    </w:p>
    <w:p w:rsidRPr="00F221A0" w:rsidR="009A39CF" w:rsidP="009A39CF" w:rsidRDefault="009A39CF" w14:paraId="0871EA7B" w14:textId="77777777">
      <w:pPr>
        <w:numPr>
          <w:ilvl w:val="0"/>
          <w:numId w:val="21"/>
        </w:numPr>
      </w:pPr>
      <w:r w:rsidRPr="00F221A0">
        <w:t>anyone who arrived in Australia on or after 1 January 2014</w:t>
      </w:r>
    </w:p>
    <w:p w:rsidRPr="001465B8" w:rsidR="009A39CF" w:rsidP="009A39CF" w:rsidRDefault="009A39CF" w14:paraId="153D3300" w14:textId="77777777">
      <w:pPr>
        <w:numPr>
          <w:ilvl w:val="0"/>
          <w:numId w:val="21"/>
        </w:numPr>
        <w:shd w:val="clear" w:color="auto" w:fill="FFFFFF"/>
        <w:spacing w:before="0" w:after="0"/>
        <w:rPr>
          <w:rFonts w:eastAsia="Times New Roman" w:cs="Open Sans"/>
          <w:color w:val="000000"/>
          <w:lang w:val="en-US" w:eastAsia="en-US"/>
        </w:rPr>
      </w:pPr>
      <w:r w:rsidRPr="001465B8">
        <w:rPr>
          <w:rFonts w:eastAsia="Times New Roman" w:cs="Open Sans"/>
          <w:color w:val="000000"/>
          <w:lang w:val="en-US" w:eastAsia="en-US"/>
        </w:rPr>
        <w:t xml:space="preserve">people transferred from an offshore processing </w:t>
      </w:r>
      <w:proofErr w:type="spellStart"/>
      <w:r w:rsidRPr="001465B8">
        <w:rPr>
          <w:rFonts w:eastAsia="Times New Roman" w:cs="Open Sans"/>
          <w:color w:val="000000"/>
          <w:lang w:val="en-US" w:eastAsia="en-US"/>
        </w:rPr>
        <w:t>centre</w:t>
      </w:r>
      <w:proofErr w:type="spellEnd"/>
      <w:r w:rsidRPr="001465B8">
        <w:rPr>
          <w:rFonts w:eastAsia="Times New Roman" w:cs="Open Sans"/>
          <w:color w:val="000000"/>
          <w:lang w:val="en-US" w:eastAsia="en-US"/>
        </w:rPr>
        <w:t xml:space="preserve"> to Australia for medical treatment or any other reason</w:t>
      </w:r>
    </w:p>
    <w:p w:rsidRPr="00F221A0" w:rsidR="009A39CF" w:rsidP="009A39CF" w:rsidRDefault="009A39CF" w14:paraId="67DA30F5" w14:textId="77777777">
      <w:pPr>
        <w:numPr>
          <w:ilvl w:val="0"/>
          <w:numId w:val="21"/>
        </w:numPr>
      </w:pPr>
      <w:r w:rsidRPr="00F221A0">
        <w:t xml:space="preserve">asylum seekers whose claims have been rejected at both the primary and review stages </w:t>
      </w:r>
    </w:p>
    <w:p w:rsidRPr="00F221A0" w:rsidR="009A39CF" w:rsidP="009A39CF" w:rsidRDefault="009A39CF" w14:paraId="38951C6B" w14:textId="77777777">
      <w:pPr>
        <w:numPr>
          <w:ilvl w:val="0"/>
          <w:numId w:val="21"/>
        </w:numPr>
      </w:pPr>
      <w:r w:rsidRPr="00F221A0">
        <w:t>where ASIO has issued an adverse security assessment</w:t>
      </w:r>
    </w:p>
    <w:p w:rsidRPr="00F221A0" w:rsidR="009A39CF" w:rsidP="009A39CF" w:rsidRDefault="009A39CF" w14:paraId="4B70008C" w14:textId="77777777">
      <w:pPr>
        <w:numPr>
          <w:ilvl w:val="0"/>
          <w:numId w:val="21"/>
        </w:numPr>
      </w:pPr>
      <w:r w:rsidRPr="00F221A0">
        <w:t>where a person’s continued presence in Australia would pose a threat to an individual in Australia, to Australian society or security, or may prejudice Australia’s international relations</w:t>
      </w:r>
    </w:p>
    <w:p w:rsidRPr="00F221A0" w:rsidR="009A39CF" w:rsidP="009A39CF" w:rsidRDefault="009A39CF" w14:paraId="22D1E63C" w14:textId="77777777">
      <w:pPr>
        <w:numPr>
          <w:ilvl w:val="0"/>
          <w:numId w:val="21"/>
        </w:numPr>
      </w:pPr>
      <w:r w:rsidRPr="00F221A0">
        <w:t>people who present character issues that may indicate they fail the character test under s 501</w:t>
      </w:r>
    </w:p>
    <w:p w:rsidRPr="00F221A0" w:rsidR="009A39CF" w:rsidP="009A39CF" w:rsidRDefault="009A39CF" w14:paraId="697A4A6F" w14:textId="77777777">
      <w:pPr>
        <w:numPr>
          <w:ilvl w:val="0"/>
          <w:numId w:val="21"/>
        </w:numPr>
      </w:pPr>
      <w:r w:rsidRPr="00F221A0">
        <w:t>people who have been charged with an offence and are awaiting the outcome of the charge</w:t>
      </w:r>
    </w:p>
    <w:p w:rsidRPr="00F221A0" w:rsidR="009A39CF" w:rsidP="009A39CF" w:rsidRDefault="009A39CF" w14:paraId="13867ED6" w14:textId="77777777">
      <w:pPr>
        <w:numPr>
          <w:ilvl w:val="0"/>
          <w:numId w:val="21"/>
        </w:numPr>
      </w:pPr>
      <w:r w:rsidRPr="00F221A0">
        <w:t xml:space="preserve">where a person knowingly fails to provide information, or provides misleading information, about their identity (such as age, nationality, </w:t>
      </w:r>
      <w:proofErr w:type="gramStart"/>
      <w:r w:rsidRPr="00F221A0">
        <w:t>citizenship</w:t>
      </w:r>
      <w:proofErr w:type="gramEnd"/>
      <w:r w:rsidRPr="00F221A0">
        <w:t xml:space="preserve"> or ethnicity)</w:t>
      </w:r>
    </w:p>
    <w:p w:rsidRPr="00F221A0" w:rsidR="009A39CF" w:rsidP="009A39CF" w:rsidRDefault="009A39CF" w14:paraId="29BC8A8C" w14:textId="77777777">
      <w:pPr>
        <w:numPr>
          <w:ilvl w:val="0"/>
          <w:numId w:val="21"/>
        </w:numPr>
      </w:pPr>
      <w:r w:rsidRPr="00F221A0">
        <w:t>where there is a real chance the person may not comply with the conditions specified in the determination (such as not residing at the specified address) or cause harm to the Australian community</w:t>
      </w:r>
    </w:p>
    <w:p w:rsidRPr="00F221A0" w:rsidR="009A39CF" w:rsidP="009A39CF" w:rsidRDefault="009A39CF" w14:paraId="411BD62E" w14:textId="77777777">
      <w:pPr>
        <w:numPr>
          <w:ilvl w:val="0"/>
          <w:numId w:val="21"/>
        </w:numPr>
      </w:pPr>
      <w:r w:rsidRPr="00F221A0">
        <w:t>people whose removal is considered imminent (within three months from the time of consideration)</w:t>
      </w:r>
    </w:p>
    <w:p w:rsidRPr="00F77375" w:rsidR="009A39CF" w:rsidP="0034406E" w:rsidRDefault="009A39CF" w14:paraId="3EC84811" w14:textId="2AAA973F">
      <w:pPr>
        <w:numPr>
          <w:ilvl w:val="0"/>
          <w:numId w:val="21"/>
        </w:numPr>
        <w:shd w:val="clear" w:color="auto" w:fill="FFFFFF"/>
        <w:spacing w:before="0" w:after="0"/>
      </w:pPr>
      <w:r w:rsidRPr="001465B8">
        <w:rPr>
          <w:rFonts w:eastAsia="Times New Roman" w:cs="Open Sans"/>
          <w:color w:val="000000"/>
          <w:lang w:val="en-US" w:eastAsia="en-US"/>
        </w:rPr>
        <w:t>people whose visa grant is considered imminent.</w:t>
      </w:r>
      <w:r>
        <w:rPr>
          <w:rStyle w:val="EndnoteReference"/>
          <w:rFonts w:eastAsia="Times New Roman" w:cs="Open Sans"/>
          <w:color w:val="000000"/>
          <w:lang w:val="en-US" w:eastAsia="en-US"/>
        </w:rPr>
        <w:endnoteReference w:id="149"/>
      </w:r>
    </w:p>
    <w:p w:rsidRPr="00F77375" w:rsidR="00F77375" w:rsidP="00F77375" w:rsidRDefault="00F77375" w14:paraId="5D396DA1" w14:textId="54B61E2B">
      <w:pPr>
        <w:spacing w:before="0" w:after="0"/>
        <w:rPr>
          <w:rFonts w:eastAsia="Times New Roman" w:cs="Open Sans"/>
          <w:color w:val="000000"/>
          <w:lang w:val="en-US" w:eastAsia="en-US"/>
        </w:rPr>
      </w:pPr>
      <w:r>
        <w:rPr>
          <w:rFonts w:eastAsia="Times New Roman" w:cs="Open Sans"/>
          <w:color w:val="000000"/>
          <w:lang w:val="en-US" w:eastAsia="en-US"/>
        </w:rPr>
        <w:br w:type="page"/>
      </w:r>
    </w:p>
    <w:p w:rsidR="00112234" w:rsidP="00DA29A4" w:rsidRDefault="00C76837" w14:paraId="0A9EEB74" w14:textId="7E024835">
      <w:pPr>
        <w:pStyle w:val="Heading1"/>
        <w:numPr>
          <w:ilvl w:val="0"/>
          <w:numId w:val="0"/>
        </w:numPr>
        <w:ind w:left="851" w:hanging="851"/>
      </w:pPr>
      <w:bookmarkStart w:name="_Toc57818948" w:id="169"/>
      <w:r>
        <w:t>Appendix</w:t>
      </w:r>
      <w:r w:rsidR="00BF4F4E">
        <w:t xml:space="preserve"> </w:t>
      </w:r>
      <w:r w:rsidR="002351C0">
        <w:t>4</w:t>
      </w:r>
      <w:r w:rsidR="00BF4F4E">
        <w:t xml:space="preserve"> </w:t>
      </w:r>
      <w:r w:rsidR="005F3B4C">
        <w:t>–</w:t>
      </w:r>
      <w:r>
        <w:t xml:space="preserve"> </w:t>
      </w:r>
      <w:r w:rsidR="005F3B4C">
        <w:t>Further p</w:t>
      </w:r>
      <w:r>
        <w:t xml:space="preserve">hotos taken </w:t>
      </w:r>
      <w:r w:rsidR="00DE48BE">
        <w:t xml:space="preserve">during </w:t>
      </w:r>
      <w:r>
        <w:t>the</w:t>
      </w:r>
      <w:r w:rsidR="00DA29A4">
        <w:t xml:space="preserve"> </w:t>
      </w:r>
      <w:r>
        <w:t>Commission’s inspections in 2019</w:t>
      </w:r>
      <w:bookmarkEnd w:id="169"/>
    </w:p>
    <w:p w:rsidRPr="001D22E6" w:rsidR="00C76837" w:rsidP="001D22E6" w:rsidRDefault="00C76837" w14:paraId="538FB2B9" w14:textId="29F67ED7">
      <w:pPr>
        <w:rPr>
          <w:b/>
          <w:sz w:val="28"/>
          <w:szCs w:val="28"/>
        </w:rPr>
      </w:pPr>
      <w:bookmarkStart w:name="_Toc47375845" w:id="170"/>
      <w:bookmarkStart w:name="_Toc47447435" w:id="171"/>
      <w:r w:rsidRPr="001D22E6">
        <w:rPr>
          <w:b/>
          <w:sz w:val="28"/>
          <w:szCs w:val="28"/>
        </w:rPr>
        <w:t>Perth Immigration Detention Centre</w:t>
      </w:r>
      <w:bookmarkEnd w:id="170"/>
      <w:bookmarkEnd w:id="171"/>
    </w:p>
    <w:p w:rsidR="000705A2" w:rsidP="00C76837" w:rsidRDefault="004758A3" w14:paraId="5EC10DA1" w14:textId="21F24FB1">
      <w:r w:rsidR="4E363E3A">
        <w:drawing>
          <wp:inline wp14:editId="67E72DBE" wp14:anchorId="67E7EB47">
            <wp:extent cx="5759449" cy="3455670"/>
            <wp:effectExtent l="0" t="0" r="0" b="0"/>
            <wp:docPr id="119" name="Picture 119" descr="A shared bathroom with two single urinals next to each other, behind a short wall, as well two small sinks with mirrors and soap dispensers. " title=""/>
            <wp:cNvGraphicFramePr>
              <a:graphicFrameLocks noChangeAspect="1"/>
            </wp:cNvGraphicFramePr>
            <a:graphic>
              <a:graphicData uri="http://schemas.openxmlformats.org/drawingml/2006/picture">
                <pic:pic>
                  <pic:nvPicPr>
                    <pic:cNvPr id="0" name="Picture 119"/>
                    <pic:cNvPicPr/>
                  </pic:nvPicPr>
                  <pic:blipFill>
                    <a:blip r:embed="R7e500ee8bcbb421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5F3B4C" w:rsidR="00C76837" w:rsidP="00C76837" w:rsidRDefault="004758A3" w14:paraId="706CD19C" w14:textId="5EC1C8F3">
      <w:pPr>
        <w:rPr>
          <w:b/>
          <w:i/>
        </w:rPr>
      </w:pPr>
      <w:r w:rsidRPr="005F3B4C">
        <w:rPr>
          <w:b/>
          <w:i/>
        </w:rPr>
        <w:t>Shared bathroom</w:t>
      </w:r>
      <w:r w:rsidRPr="005F3B4C" w:rsidR="009C6D37">
        <w:rPr>
          <w:b/>
          <w:i/>
        </w:rPr>
        <w:t xml:space="preserve"> in </w:t>
      </w:r>
      <w:r w:rsidRPr="005F3B4C">
        <w:rPr>
          <w:b/>
          <w:i/>
        </w:rPr>
        <w:t>male compound, PIDC</w:t>
      </w:r>
    </w:p>
    <w:p w:rsidR="009C6D37" w:rsidP="00C76837" w:rsidRDefault="009C6D37" w14:paraId="2E1517BD" w14:textId="7DB43BDA">
      <w:pPr>
        <w:rPr>
          <w:b/>
          <w:bCs/>
          <w:i/>
          <w:iCs/>
        </w:rPr>
      </w:pPr>
      <w:r w:rsidR="02181634">
        <w:drawing>
          <wp:inline wp14:editId="39E5C8D4" wp14:anchorId="0669148F">
            <wp:extent cx="5759449" cy="3455670"/>
            <wp:effectExtent l="0" t="0" r="0" b="0"/>
            <wp:docPr id="121" name="Picture 121" descr="A common room with no windows. There are three couches and two coffee tables, as well as a television fixed to the wall and large bookshelves filled with books. " title=""/>
            <wp:cNvGraphicFramePr>
              <a:graphicFrameLocks noChangeAspect="1"/>
            </wp:cNvGraphicFramePr>
            <a:graphic>
              <a:graphicData uri="http://schemas.openxmlformats.org/drawingml/2006/picture">
                <pic:pic>
                  <pic:nvPicPr>
                    <pic:cNvPr id="0" name="Picture 121"/>
                    <pic:cNvPicPr/>
                  </pic:nvPicPr>
                  <pic:blipFill>
                    <a:blip r:embed="Rf06e9bd24d284fc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5F3B4C" w:rsidR="004758A3" w:rsidP="00C76837" w:rsidRDefault="009C6D37" w14:paraId="35E87CF1" w14:textId="75F816BB">
      <w:pPr>
        <w:rPr>
          <w:b/>
          <w:i/>
        </w:rPr>
      </w:pPr>
      <w:r w:rsidRPr="005F3B4C">
        <w:rPr>
          <w:b/>
          <w:i/>
        </w:rPr>
        <w:t>Common area in male compound, PIDC</w:t>
      </w:r>
    </w:p>
    <w:p w:rsidR="009C6D37" w:rsidP="00C76837" w:rsidRDefault="009C6D37" w14:paraId="1B0C967C" w14:textId="5BFA18AF">
      <w:pPr>
        <w:rPr>
          <w:b/>
          <w:bCs/>
          <w:i/>
          <w:iCs/>
        </w:rPr>
      </w:pPr>
      <w:r w:rsidR="02181634">
        <w:drawing>
          <wp:inline wp14:editId="4CA29787" wp14:anchorId="2491D9F4">
            <wp:extent cx="5759449" cy="3455670"/>
            <wp:effectExtent l="0" t="0" r="0" b="0"/>
            <wp:docPr id="122" name="Picture 122" descr="An undercover gym with various weights equipment, with a partition across the outside allowing natural some light in. " title=""/>
            <wp:cNvGraphicFramePr>
              <a:graphicFrameLocks noChangeAspect="1"/>
            </wp:cNvGraphicFramePr>
            <a:graphic>
              <a:graphicData uri="http://schemas.openxmlformats.org/drawingml/2006/picture">
                <pic:pic>
                  <pic:nvPicPr>
                    <pic:cNvPr id="0" name="Picture 122"/>
                    <pic:cNvPicPr/>
                  </pic:nvPicPr>
                  <pic:blipFill>
                    <a:blip r:embed="Rf7077b0ac3924c3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5F3B4C" w:rsidR="009C6D37" w:rsidP="00C76837" w:rsidRDefault="009C6D37" w14:paraId="0CF0274B" w14:textId="544E2A00">
      <w:pPr>
        <w:rPr>
          <w:b/>
          <w:i/>
        </w:rPr>
      </w:pPr>
      <w:r w:rsidRPr="005F3B4C">
        <w:rPr>
          <w:b/>
          <w:i/>
        </w:rPr>
        <w:t>Gym, PIDC</w:t>
      </w:r>
    </w:p>
    <w:p w:rsidR="009C6D37" w:rsidP="00C76837" w:rsidRDefault="009C6D37" w14:paraId="6E44FC8A" w14:textId="7D584FFC">
      <w:pPr>
        <w:rPr>
          <w:b/>
          <w:bCs/>
          <w:i/>
          <w:iCs/>
        </w:rPr>
      </w:pPr>
      <w:r w:rsidR="02181634">
        <w:drawing>
          <wp:inline wp14:editId="2DCED994" wp14:anchorId="40018044">
            <wp:extent cx="5759449" cy="3455670"/>
            <wp:effectExtent l="0" t="0" r="0" b="0"/>
            <wp:docPr id="124" name="Picture 124" descr="An outdoor courtyard surrounded by high walls with anti-climb features, with shade coverings, artificial floor surfaces, pot plants, some tables and chairs and a large mural on the wall. " title=""/>
            <wp:cNvGraphicFramePr>
              <a:graphicFrameLocks noChangeAspect="1"/>
            </wp:cNvGraphicFramePr>
            <a:graphic>
              <a:graphicData uri="http://schemas.openxmlformats.org/drawingml/2006/picture">
                <pic:pic>
                  <pic:nvPicPr>
                    <pic:cNvPr id="0" name="Picture 124"/>
                    <pic:cNvPicPr/>
                  </pic:nvPicPr>
                  <pic:blipFill>
                    <a:blip r:embed="R8008b25df6e043f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5F3B4C" w:rsidR="009C6D37" w:rsidP="00C76837" w:rsidRDefault="009C6D37" w14:paraId="7B4BD367" w14:textId="08D5D740">
      <w:pPr>
        <w:rPr>
          <w:b/>
          <w:i/>
        </w:rPr>
      </w:pPr>
      <w:r w:rsidRPr="005F3B4C">
        <w:rPr>
          <w:b/>
          <w:i/>
        </w:rPr>
        <w:t>Outdoor area in women’s compound, PIDC</w:t>
      </w:r>
    </w:p>
    <w:p w:rsidR="005F3B4C" w:rsidP="001D22E6" w:rsidRDefault="005F3B4C" w14:paraId="33314F50" w14:textId="77777777">
      <w:pPr>
        <w:rPr>
          <w:b/>
          <w:bCs/>
          <w:sz w:val="28"/>
          <w:szCs w:val="28"/>
        </w:rPr>
      </w:pPr>
      <w:bookmarkStart w:name="_Toc47375846" w:id="172"/>
      <w:bookmarkStart w:name="_Toc47447436" w:id="173"/>
    </w:p>
    <w:p w:rsidR="00E61E0F" w:rsidRDefault="00E61E0F" w14:paraId="1FD93487" w14:textId="77777777">
      <w:pPr>
        <w:spacing w:before="0" w:after="0"/>
        <w:rPr>
          <w:b/>
          <w:bCs/>
          <w:sz w:val="28"/>
          <w:szCs w:val="28"/>
        </w:rPr>
      </w:pPr>
      <w:r>
        <w:rPr>
          <w:b/>
          <w:bCs/>
          <w:sz w:val="28"/>
          <w:szCs w:val="28"/>
        </w:rPr>
        <w:br w:type="page"/>
      </w:r>
    </w:p>
    <w:p w:rsidRPr="001D22E6" w:rsidR="00C76837" w:rsidP="001D22E6" w:rsidRDefault="00C76837" w14:paraId="0199BD84" w14:textId="7C568FD7">
      <w:pPr>
        <w:rPr>
          <w:b/>
          <w:sz w:val="28"/>
          <w:szCs w:val="28"/>
        </w:rPr>
      </w:pPr>
      <w:proofErr w:type="spellStart"/>
      <w:r w:rsidRPr="001D22E6">
        <w:rPr>
          <w:b/>
          <w:sz w:val="28"/>
          <w:szCs w:val="28"/>
        </w:rPr>
        <w:t>Yongah</w:t>
      </w:r>
      <w:proofErr w:type="spellEnd"/>
      <w:r w:rsidRPr="001D22E6">
        <w:rPr>
          <w:b/>
          <w:sz w:val="28"/>
          <w:szCs w:val="28"/>
        </w:rPr>
        <w:t xml:space="preserve"> Hill Immigration Detention Centre</w:t>
      </w:r>
      <w:bookmarkEnd w:id="172"/>
      <w:bookmarkEnd w:id="173"/>
    </w:p>
    <w:p w:rsidR="006E1A85" w:rsidP="006E1A85" w:rsidRDefault="009B68CF" w14:paraId="396CBD81" w14:textId="1AFE66F8">
      <w:r w:rsidR="0C90A833">
        <w:drawing>
          <wp:inline wp14:editId="5D8CAA76" wp14:anchorId="2CC0FD54">
            <wp:extent cx="5759449" cy="3456940"/>
            <wp:effectExtent l="0" t="0" r="0" b="0"/>
            <wp:docPr id="125" name="Picture 125" descr="A stretch of bitumen road with a small patch of grass running alongside demountable buildings." title=""/>
            <wp:cNvGraphicFramePr>
              <a:graphicFrameLocks noChangeAspect="1"/>
            </wp:cNvGraphicFramePr>
            <a:graphic>
              <a:graphicData uri="http://schemas.openxmlformats.org/drawingml/2006/picture">
                <pic:pic>
                  <pic:nvPicPr>
                    <pic:cNvPr id="0" name="Picture 125"/>
                    <pic:cNvPicPr/>
                  </pic:nvPicPr>
                  <pic:blipFill>
                    <a:blip r:embed="Re05f886ebc13408d">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6940"/>
                    </a:xfrm>
                    <a:prstGeom prst="rect">
                      <a:avLst/>
                    </a:prstGeom>
                  </pic:spPr>
                </pic:pic>
              </a:graphicData>
            </a:graphic>
          </wp:inline>
        </w:drawing>
      </w:r>
    </w:p>
    <w:p w:rsidRPr="0098232F" w:rsidR="009C6D37" w:rsidP="006E1A85" w:rsidRDefault="009B68CF" w14:paraId="369617AA" w14:textId="7B6A5A05">
      <w:pPr>
        <w:rPr>
          <w:b/>
          <w:i/>
        </w:rPr>
      </w:pPr>
      <w:r w:rsidRPr="0098232F">
        <w:rPr>
          <w:b/>
          <w:i/>
        </w:rPr>
        <w:t>Hawk compound, YHIDC</w:t>
      </w:r>
    </w:p>
    <w:p w:rsidR="009B68CF" w:rsidP="006E1A85" w:rsidRDefault="009B68CF" w14:paraId="3A0C7C6F" w14:textId="186C1DF9">
      <w:r w:rsidR="0C90A833">
        <w:drawing>
          <wp:inline wp14:editId="1412EF84" wp14:anchorId="06C6A9DC">
            <wp:extent cx="5759449" cy="3455670"/>
            <wp:effectExtent l="0" t="0" r="0" b="0"/>
            <wp:docPr id="127" name="Picture 127" descr="A small outdoor kitchenette with a metal benchtop and sink, a toaster and a microwave. " title=""/>
            <wp:cNvGraphicFramePr>
              <a:graphicFrameLocks noChangeAspect="1"/>
            </wp:cNvGraphicFramePr>
            <a:graphic>
              <a:graphicData uri="http://schemas.openxmlformats.org/drawingml/2006/picture">
                <pic:pic>
                  <pic:nvPicPr>
                    <pic:cNvPr id="0" name="Picture 127"/>
                    <pic:cNvPicPr/>
                  </pic:nvPicPr>
                  <pic:blipFill>
                    <a:blip r:embed="R451affb8dc734f5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98232F" w:rsidR="009B68CF" w:rsidP="006E1A85" w:rsidRDefault="009B68CF" w14:paraId="24C40258" w14:textId="0590CD4A">
      <w:pPr>
        <w:rPr>
          <w:b/>
          <w:i/>
        </w:rPr>
      </w:pPr>
      <w:r w:rsidRPr="0098232F">
        <w:rPr>
          <w:b/>
          <w:i/>
        </w:rPr>
        <w:t>Outdoor kitchenette, Hawk compound, YHIDC</w:t>
      </w:r>
    </w:p>
    <w:p w:rsidR="007664EB" w:rsidP="006E1A85" w:rsidRDefault="007664EB" w14:paraId="71060D9D" w14:textId="053B283F">
      <w:r w:rsidR="188D625E">
        <w:drawing>
          <wp:inline wp14:editId="686EAE7C" wp14:anchorId="766006D9">
            <wp:extent cx="5759449" cy="3455670"/>
            <wp:effectExtent l="0" t="0" r="0" b="0"/>
            <wp:docPr id="128" name="Picture 128" descr="A narrow common room with a desk, three small couches facing a television fixed to the wall. At the end of the room there is a fridge, cabinet and sink. " title=""/>
            <wp:cNvGraphicFramePr>
              <a:graphicFrameLocks noChangeAspect="1"/>
            </wp:cNvGraphicFramePr>
            <a:graphic>
              <a:graphicData uri="http://schemas.openxmlformats.org/drawingml/2006/picture">
                <pic:pic>
                  <pic:nvPicPr>
                    <pic:cNvPr id="0" name="Picture 128"/>
                    <pic:cNvPicPr/>
                  </pic:nvPicPr>
                  <pic:blipFill>
                    <a:blip r:embed="R39057090aa9b4de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98232F" w:rsidR="007664EB" w:rsidP="006E1A85" w:rsidRDefault="007664EB" w14:paraId="482EFEFA" w14:textId="4DFDCDFD">
      <w:pPr>
        <w:rPr>
          <w:b/>
          <w:i/>
        </w:rPr>
      </w:pPr>
      <w:r w:rsidRPr="0098232F">
        <w:rPr>
          <w:b/>
          <w:i/>
        </w:rPr>
        <w:t>Common room, Hawk compound YHIDC</w:t>
      </w:r>
    </w:p>
    <w:p w:rsidR="007664EB" w:rsidP="006E1A85" w:rsidRDefault="00B45998" w14:paraId="1CD42F44" w14:textId="068DFC9E">
      <w:r w:rsidR="673757CE">
        <w:drawing>
          <wp:inline wp14:editId="0C6400BA" wp14:anchorId="1020ED7A">
            <wp:extent cx="5759449" cy="3456940"/>
            <wp:effectExtent l="0" t="0" r="0" b="0"/>
            <wp:docPr id="129" name="Picture 129" descr="A classroom filled with desks and chairs, with lots of posters and images on the walls. " title=""/>
            <wp:cNvGraphicFramePr>
              <a:graphicFrameLocks noChangeAspect="1"/>
            </wp:cNvGraphicFramePr>
            <a:graphic>
              <a:graphicData uri="http://schemas.openxmlformats.org/drawingml/2006/picture">
                <pic:pic>
                  <pic:nvPicPr>
                    <pic:cNvPr id="0" name="Picture 129"/>
                    <pic:cNvPicPr/>
                  </pic:nvPicPr>
                  <pic:blipFill>
                    <a:blip r:embed="R00ed2d140da34d28">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6940"/>
                    </a:xfrm>
                    <a:prstGeom prst="rect">
                      <a:avLst/>
                    </a:prstGeom>
                  </pic:spPr>
                </pic:pic>
              </a:graphicData>
            </a:graphic>
          </wp:inline>
        </w:drawing>
      </w:r>
    </w:p>
    <w:p w:rsidRPr="0098232F" w:rsidR="009C6D37" w:rsidP="006E1A85" w:rsidRDefault="00B45998" w14:paraId="48359EBF" w14:textId="06F1B129">
      <w:pPr>
        <w:rPr>
          <w:b/>
          <w:i/>
        </w:rPr>
      </w:pPr>
      <w:r w:rsidRPr="0098232F">
        <w:rPr>
          <w:b/>
          <w:i/>
        </w:rPr>
        <w:t>Classroom in the activities block, YHIDC</w:t>
      </w:r>
    </w:p>
    <w:p w:rsidR="00B45998" w:rsidP="006E1A85" w:rsidRDefault="00B45998" w14:paraId="2E7A6A70" w14:textId="7B281345">
      <w:r w:rsidR="673757CE">
        <w:drawing>
          <wp:inline wp14:editId="4E7EBA1F" wp14:anchorId="4B783846">
            <wp:extent cx="5759449" cy="3456940"/>
            <wp:effectExtent l="0" t="0" r="0" b="0"/>
            <wp:docPr id="130" name="Picture 130" descr="A large room filled with desks, each with a computer, screen, keyboard and chair. The desks are connected but there is a small partition separating them that is the same height as the computer screens. " title=""/>
            <wp:cNvGraphicFramePr>
              <a:graphicFrameLocks noChangeAspect="1"/>
            </wp:cNvGraphicFramePr>
            <a:graphic>
              <a:graphicData uri="http://schemas.openxmlformats.org/drawingml/2006/picture">
                <pic:pic>
                  <pic:nvPicPr>
                    <pic:cNvPr id="0" name="Picture 130"/>
                    <pic:cNvPicPr/>
                  </pic:nvPicPr>
                  <pic:blipFill>
                    <a:blip r:embed="R761b8444992c45e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6940"/>
                    </a:xfrm>
                    <a:prstGeom prst="rect">
                      <a:avLst/>
                    </a:prstGeom>
                  </pic:spPr>
                </pic:pic>
              </a:graphicData>
            </a:graphic>
          </wp:inline>
        </w:drawing>
      </w:r>
    </w:p>
    <w:p w:rsidRPr="009475AC" w:rsidR="00B45998" w:rsidP="006E1A85" w:rsidRDefault="00B45998" w14:paraId="4B7BF851" w14:textId="7A422128">
      <w:pPr>
        <w:rPr>
          <w:b/>
          <w:i/>
        </w:rPr>
      </w:pPr>
      <w:r w:rsidRPr="009475AC">
        <w:rPr>
          <w:b/>
          <w:i/>
        </w:rPr>
        <w:t>Computer room in the activities block, YHIDC</w:t>
      </w:r>
    </w:p>
    <w:p w:rsidR="00B45998" w:rsidP="006E1A85" w:rsidRDefault="00B45998" w14:paraId="30939DE9" w14:textId="04BCD550">
      <w:r w:rsidR="673757CE">
        <w:drawing>
          <wp:inline wp14:editId="72A6175E" wp14:anchorId="5B500972">
            <wp:extent cx="5759449" cy="3456940"/>
            <wp:effectExtent l="0" t="0" r="0" b="0"/>
            <wp:docPr id="131" name="Picture 131" descr="A large indoor gym with various equipment, with posters on the walls, a stand with fitness and health magazines, a large front desk and a television fixed to the wall. " title=""/>
            <wp:cNvGraphicFramePr>
              <a:graphicFrameLocks noChangeAspect="1"/>
            </wp:cNvGraphicFramePr>
            <a:graphic>
              <a:graphicData uri="http://schemas.openxmlformats.org/drawingml/2006/picture">
                <pic:pic>
                  <pic:nvPicPr>
                    <pic:cNvPr id="0" name="Picture 131"/>
                    <pic:cNvPicPr/>
                  </pic:nvPicPr>
                  <pic:blipFill>
                    <a:blip r:embed="R2ce3495f2f17423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6940"/>
                    </a:xfrm>
                    <a:prstGeom prst="rect">
                      <a:avLst/>
                    </a:prstGeom>
                  </pic:spPr>
                </pic:pic>
              </a:graphicData>
            </a:graphic>
          </wp:inline>
        </w:drawing>
      </w:r>
    </w:p>
    <w:p w:rsidRPr="009475AC" w:rsidR="00B45998" w:rsidP="006E1A85" w:rsidRDefault="00B45998" w14:paraId="54B9FBB5" w14:textId="0E840F8F">
      <w:pPr>
        <w:rPr>
          <w:b/>
          <w:i/>
        </w:rPr>
      </w:pPr>
      <w:r w:rsidRPr="009475AC">
        <w:rPr>
          <w:b/>
          <w:i/>
        </w:rPr>
        <w:t>Gym in the activities block, YHIDC</w:t>
      </w:r>
    </w:p>
    <w:p w:rsidR="00B45998" w:rsidP="006E1A85" w:rsidRDefault="00B45998" w14:paraId="7B559B51" w14:textId="5A3B9D8C">
      <w:r w:rsidR="673757CE">
        <w:drawing>
          <wp:inline wp14:editId="4CAEC68C" wp14:anchorId="3C17DC20">
            <wp:extent cx="5759449" cy="3455670"/>
            <wp:effectExtent l="0" t="0" r="0" b="0"/>
            <wp:docPr id="132" name="Picture 132" descr="Two high mesh fences on either side of a bitumen road, with a gate structure in the centre. A large grassy area is on the other side of the gate. " title=""/>
            <wp:cNvGraphicFramePr>
              <a:graphicFrameLocks noChangeAspect="1"/>
            </wp:cNvGraphicFramePr>
            <a:graphic>
              <a:graphicData uri="http://schemas.openxmlformats.org/drawingml/2006/picture">
                <pic:pic>
                  <pic:nvPicPr>
                    <pic:cNvPr id="0" name="Picture 132"/>
                    <pic:cNvPicPr/>
                  </pic:nvPicPr>
                  <pic:blipFill>
                    <a:blip r:embed="R0ebcf3dcac844a0e">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9475AC" w:rsidR="006E1A85" w:rsidP="006E1A85" w:rsidRDefault="005951F9" w14:paraId="57844914" w14:textId="6B812BB1">
      <w:pPr>
        <w:rPr>
          <w:b/>
          <w:i/>
        </w:rPr>
      </w:pPr>
      <w:r w:rsidRPr="009475AC">
        <w:rPr>
          <w:b/>
          <w:i/>
        </w:rPr>
        <w:t>Gate from compounds to the Green Heart, YHIDC</w:t>
      </w:r>
    </w:p>
    <w:p w:rsidRPr="005951F9" w:rsidR="005951F9" w:rsidP="006E1A85" w:rsidRDefault="005951F9" w14:paraId="557603DC" w14:textId="5DFEB7BD">
      <w:pPr>
        <w:rPr>
          <w:b/>
          <w:bCs/>
          <w:i/>
          <w:iCs/>
        </w:rPr>
      </w:pPr>
      <w:r w:rsidR="7E051FDE">
        <w:drawing>
          <wp:inline wp14:editId="43AC29A3" wp14:anchorId="0FDBBF2E">
            <wp:extent cx="5759449" cy="3455670"/>
            <wp:effectExtent l="0" t="0" r="0" b="0"/>
            <wp:docPr id="135" name="Picture 135" descr="A long and narrow concrete walkway with a covered roof and surrounded by high mesh fences. Buildings and outdoor areas are visible on either side of the fences. " title=""/>
            <wp:cNvGraphicFramePr>
              <a:graphicFrameLocks noChangeAspect="1"/>
            </wp:cNvGraphicFramePr>
            <a:graphic>
              <a:graphicData uri="http://schemas.openxmlformats.org/drawingml/2006/picture">
                <pic:pic>
                  <pic:nvPicPr>
                    <pic:cNvPr id="0" name="Picture 135"/>
                    <pic:cNvPicPr/>
                  </pic:nvPicPr>
                  <pic:blipFill>
                    <a:blip r:embed="Rafbb28f686b944e6">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D56405" w:rsidR="006E1A85" w:rsidP="006E1A85" w:rsidRDefault="005951F9" w14:paraId="79E0D03A" w14:textId="43EB2129">
      <w:pPr>
        <w:rPr>
          <w:b/>
          <w:i/>
        </w:rPr>
      </w:pPr>
      <w:r w:rsidRPr="00D56405">
        <w:rPr>
          <w:b/>
          <w:i/>
        </w:rPr>
        <w:t>Walkway between high-security compounds</w:t>
      </w:r>
      <w:r w:rsidRPr="00D56405" w:rsidR="00316A56">
        <w:rPr>
          <w:b/>
          <w:i/>
        </w:rPr>
        <w:t>, YHIDC</w:t>
      </w:r>
    </w:p>
    <w:p w:rsidR="00316A56" w:rsidP="006E1A85" w:rsidRDefault="00316A56" w14:paraId="4C5B715E" w14:textId="7502EEF9">
      <w:r w:rsidR="6F8E1535">
        <w:drawing>
          <wp:inline wp14:editId="0B8BDB52" wp14:anchorId="0C96AC23">
            <wp:extent cx="5759449" cy="4319905"/>
            <wp:effectExtent l="0" t="0" r="0" b="4445"/>
            <wp:docPr id="136" name="Picture 136" descr="A metal toilet with an attached sink on top. " title=""/>
            <wp:cNvGraphicFramePr>
              <a:graphicFrameLocks noChangeAspect="1"/>
            </wp:cNvGraphicFramePr>
            <a:graphic>
              <a:graphicData uri="http://schemas.openxmlformats.org/drawingml/2006/picture">
                <pic:pic>
                  <pic:nvPicPr>
                    <pic:cNvPr id="0" name="Picture 136"/>
                    <pic:cNvPicPr/>
                  </pic:nvPicPr>
                  <pic:blipFill>
                    <a:blip r:embed="Rb5c3cfeca5f3416c">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4319905"/>
                    </a:xfrm>
                    <a:prstGeom prst="rect">
                      <a:avLst/>
                    </a:prstGeom>
                  </pic:spPr>
                </pic:pic>
              </a:graphicData>
            </a:graphic>
          </wp:inline>
        </w:drawing>
      </w:r>
    </w:p>
    <w:p w:rsidRPr="00D56405" w:rsidR="00316A56" w:rsidP="006E1A85" w:rsidRDefault="00316A56" w14:paraId="369D5F61" w14:textId="6E55941C">
      <w:pPr>
        <w:rPr>
          <w:b/>
          <w:i/>
        </w:rPr>
      </w:pPr>
      <w:r w:rsidRPr="00D56405">
        <w:rPr>
          <w:b/>
          <w:i/>
        </w:rPr>
        <w:t>Combined toilet and sink unit, Cassowary compound, YHIDC</w:t>
      </w:r>
    </w:p>
    <w:p w:rsidR="00316A56" w:rsidP="006E1A85" w:rsidRDefault="00316A56" w14:paraId="34A107A5" w14:textId="6FFB3BC1">
      <w:r w:rsidR="6F8E1535">
        <w:drawing>
          <wp:inline wp14:editId="2761BD24" wp14:anchorId="14305AF2">
            <wp:extent cx="5759449" cy="3455670"/>
            <wp:effectExtent l="0" t="0" r="0" b="0"/>
            <wp:docPr id="137" name="Picture 137" descr="A dimly lit hallway with doors to rooms on either side. " title=""/>
            <wp:cNvGraphicFramePr>
              <a:graphicFrameLocks noChangeAspect="1"/>
            </wp:cNvGraphicFramePr>
            <a:graphic>
              <a:graphicData uri="http://schemas.openxmlformats.org/drawingml/2006/picture">
                <pic:pic>
                  <pic:nvPicPr>
                    <pic:cNvPr id="0" name="Picture 137"/>
                    <pic:cNvPicPr/>
                  </pic:nvPicPr>
                  <pic:blipFill>
                    <a:blip r:embed="Re990ed382fe441ec">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D56405" w:rsidR="00316A56" w:rsidP="006E1A85" w:rsidRDefault="00316A56" w14:paraId="7A76023A" w14:textId="1814F16D">
      <w:pPr>
        <w:rPr>
          <w:b/>
          <w:i/>
        </w:rPr>
      </w:pPr>
      <w:r w:rsidRPr="00D56405">
        <w:rPr>
          <w:b/>
          <w:i/>
        </w:rPr>
        <w:t>High-care accommodation unit, YHIDC</w:t>
      </w:r>
    </w:p>
    <w:p w:rsidRPr="00316A56" w:rsidR="00316A56" w:rsidP="006E1A85" w:rsidRDefault="00316A56" w14:paraId="767EA74E" w14:textId="3E748BA5">
      <w:pPr>
        <w:rPr>
          <w:b/>
          <w:bCs/>
          <w:i/>
          <w:iCs/>
        </w:rPr>
      </w:pPr>
      <w:r w:rsidR="6F8E1535">
        <w:drawing>
          <wp:inline wp14:editId="3878B77E" wp14:anchorId="181E10AF">
            <wp:extent cx="5759449" cy="4319905"/>
            <wp:effectExtent l="0" t="0" r="0" b="4445"/>
            <wp:docPr id="138" name="Picture 138" descr="A room with a couch, a picnic table with chairs, a fridge, and a kitchenette with a sink, a microwave and cabinets. " title=""/>
            <wp:cNvGraphicFramePr>
              <a:graphicFrameLocks noChangeAspect="1"/>
            </wp:cNvGraphicFramePr>
            <a:graphic>
              <a:graphicData uri="http://schemas.openxmlformats.org/drawingml/2006/picture">
                <pic:pic>
                  <pic:nvPicPr>
                    <pic:cNvPr id="0" name="Picture 138"/>
                    <pic:cNvPicPr/>
                  </pic:nvPicPr>
                  <pic:blipFill>
                    <a:blip r:embed="Rac13fb6350ef46a8">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4319905"/>
                    </a:xfrm>
                    <a:prstGeom prst="rect">
                      <a:avLst/>
                    </a:prstGeom>
                  </pic:spPr>
                </pic:pic>
              </a:graphicData>
            </a:graphic>
          </wp:inline>
        </w:drawing>
      </w:r>
    </w:p>
    <w:p w:rsidRPr="00D56405" w:rsidR="00316A56" w:rsidP="006E1A85" w:rsidRDefault="00316A56" w14:paraId="0E2C31DF" w14:textId="1ABBA3E5">
      <w:pPr>
        <w:rPr>
          <w:b/>
          <w:i/>
        </w:rPr>
      </w:pPr>
      <w:r w:rsidRPr="00D56405">
        <w:rPr>
          <w:b/>
          <w:i/>
        </w:rPr>
        <w:t>Day room, high-care accommodation unit, YHIDC</w:t>
      </w:r>
    </w:p>
    <w:p w:rsidR="00316A56" w:rsidP="006E1A85" w:rsidRDefault="00316A56" w14:paraId="21EF1AB3" w14:textId="1737E3E6">
      <w:r w:rsidR="6F8E1535">
        <w:drawing>
          <wp:inline wp14:editId="3F2BE86B" wp14:anchorId="562EB7C2">
            <wp:extent cx="5759449" cy="3455035"/>
            <wp:effectExtent l="0" t="0" r="0" b="0"/>
            <wp:docPr id="139" name="Picture 139" descr="A hallway with doors to rooms on either side. " title=""/>
            <wp:cNvGraphicFramePr>
              <a:graphicFrameLocks noChangeAspect="1"/>
            </wp:cNvGraphicFramePr>
            <a:graphic>
              <a:graphicData uri="http://schemas.openxmlformats.org/drawingml/2006/picture">
                <pic:pic>
                  <pic:nvPicPr>
                    <pic:cNvPr id="0" name="Picture 139"/>
                    <pic:cNvPicPr/>
                  </pic:nvPicPr>
                  <pic:blipFill>
                    <a:blip r:embed="R6064e49e14dc423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035"/>
                    </a:xfrm>
                    <a:prstGeom prst="rect">
                      <a:avLst/>
                    </a:prstGeom>
                  </pic:spPr>
                </pic:pic>
              </a:graphicData>
            </a:graphic>
          </wp:inline>
        </w:drawing>
      </w:r>
    </w:p>
    <w:p w:rsidRPr="00D56405" w:rsidR="005951F9" w:rsidP="006E1A85" w:rsidRDefault="00E13D44" w14:paraId="28C36833" w14:textId="04D3F9BC">
      <w:pPr>
        <w:rPr>
          <w:b/>
          <w:i/>
        </w:rPr>
      </w:pPr>
      <w:r w:rsidRPr="00D56405">
        <w:rPr>
          <w:b/>
          <w:i/>
        </w:rPr>
        <w:t>Accommodation area, Cassowary compound, YHIDC</w:t>
      </w:r>
    </w:p>
    <w:p w:rsidR="00E61E0F" w:rsidRDefault="00E61E0F" w14:paraId="031C8133" w14:textId="77777777">
      <w:pPr>
        <w:spacing w:before="0" w:after="0"/>
        <w:rPr>
          <w:b/>
          <w:bCs/>
          <w:sz w:val="28"/>
          <w:szCs w:val="28"/>
        </w:rPr>
      </w:pPr>
      <w:bookmarkStart w:name="_Toc47375847" w:id="174"/>
      <w:bookmarkStart w:name="_Toc47447437" w:id="175"/>
      <w:r>
        <w:rPr>
          <w:b/>
          <w:bCs/>
          <w:sz w:val="28"/>
          <w:szCs w:val="28"/>
        </w:rPr>
        <w:br w:type="page"/>
      </w:r>
    </w:p>
    <w:p w:rsidRPr="001D22E6" w:rsidR="00C76837" w:rsidP="001D22E6" w:rsidRDefault="009E6D53" w14:paraId="026FC904" w14:textId="6AC0D79D">
      <w:pPr>
        <w:rPr>
          <w:b/>
          <w:sz w:val="28"/>
          <w:szCs w:val="28"/>
        </w:rPr>
      </w:pPr>
      <w:r w:rsidRPr="001D22E6">
        <w:rPr>
          <w:b/>
          <w:sz w:val="28"/>
          <w:szCs w:val="28"/>
        </w:rPr>
        <w:t xml:space="preserve">Adelaide Immigration Transit </w:t>
      </w:r>
      <w:r w:rsidRPr="001D22E6" w:rsidR="00AB3DDE">
        <w:rPr>
          <w:b/>
          <w:sz w:val="28"/>
          <w:szCs w:val="28"/>
        </w:rPr>
        <w:t>Accommodation</w:t>
      </w:r>
      <w:bookmarkEnd w:id="174"/>
      <w:bookmarkEnd w:id="175"/>
    </w:p>
    <w:p w:rsidR="00C74CCF" w:rsidP="009E6D53" w:rsidRDefault="00C74CCF" w14:paraId="200F1EA0" w14:textId="420E1167">
      <w:r w:rsidR="65040D6B">
        <w:drawing>
          <wp:inline wp14:editId="7F57C71D" wp14:anchorId="1FFE5395">
            <wp:extent cx="5759449" cy="3454400"/>
            <wp:effectExtent l="0" t="0" r="0" b="0"/>
            <wp:docPr id="110" name="Picture 110" descr="A small room with coffee tables, two couches and an armchair, as well as a desk with a computer and a television fixed to the wall. The computer screen is behind a clear plastic partition. " title=""/>
            <wp:cNvGraphicFramePr>
              <a:graphicFrameLocks noChangeAspect="1"/>
            </wp:cNvGraphicFramePr>
            <a:graphic>
              <a:graphicData uri="http://schemas.openxmlformats.org/drawingml/2006/picture">
                <pic:pic>
                  <pic:nvPicPr>
                    <pic:cNvPr id="0" name="Picture 110"/>
                    <pic:cNvPicPr/>
                  </pic:nvPicPr>
                  <pic:blipFill>
                    <a:blip r:embed="Rdb8e715a42364417">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4400"/>
                    </a:xfrm>
                    <a:prstGeom prst="rect">
                      <a:avLst/>
                    </a:prstGeom>
                  </pic:spPr>
                </pic:pic>
              </a:graphicData>
            </a:graphic>
          </wp:inline>
        </w:drawing>
      </w:r>
    </w:p>
    <w:p w:rsidRPr="00D56405" w:rsidR="009E6D53" w:rsidP="009E6D53" w:rsidRDefault="00C74CCF" w14:paraId="6F504F7C" w14:textId="140AC8EB">
      <w:pPr>
        <w:rPr>
          <w:b/>
          <w:i/>
        </w:rPr>
      </w:pPr>
      <w:r w:rsidRPr="00D56405">
        <w:rPr>
          <w:b/>
          <w:i/>
        </w:rPr>
        <w:t>Common area in unit, Kangaroo compound, AITA</w:t>
      </w:r>
    </w:p>
    <w:p w:rsidR="00C74CCF" w:rsidP="009E6D53" w:rsidRDefault="00C74CCF" w14:paraId="7CCA9385" w14:textId="6B836C19">
      <w:r w:rsidR="65040D6B">
        <w:drawing>
          <wp:inline wp14:editId="024AA4F5" wp14:anchorId="2BD6F19F">
            <wp:extent cx="5759449" cy="3454400"/>
            <wp:effectExtent l="0" t="0" r="0" b="0"/>
            <wp:docPr id="111" name="Picture 111" descr="A fully equipped kitchen with a table and chairs, a fridge, oven, microwave, sink and various storage cabinets and cupboards. " title=""/>
            <wp:cNvGraphicFramePr>
              <a:graphicFrameLocks noChangeAspect="1"/>
            </wp:cNvGraphicFramePr>
            <a:graphic>
              <a:graphicData uri="http://schemas.openxmlformats.org/drawingml/2006/picture">
                <pic:pic>
                  <pic:nvPicPr>
                    <pic:cNvPr id="0" name="Picture 111"/>
                    <pic:cNvPicPr/>
                  </pic:nvPicPr>
                  <pic:blipFill>
                    <a:blip r:embed="R0278a1fe10424b56">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4400"/>
                    </a:xfrm>
                    <a:prstGeom prst="rect">
                      <a:avLst/>
                    </a:prstGeom>
                  </pic:spPr>
                </pic:pic>
              </a:graphicData>
            </a:graphic>
          </wp:inline>
        </w:drawing>
      </w:r>
    </w:p>
    <w:p w:rsidRPr="00D56405" w:rsidR="00C74CCF" w:rsidP="009E6D53" w:rsidRDefault="00C74CCF" w14:paraId="0E660388" w14:textId="7351ADC9">
      <w:pPr>
        <w:rPr>
          <w:b/>
          <w:i/>
        </w:rPr>
      </w:pPr>
      <w:r w:rsidRPr="00D56405">
        <w:rPr>
          <w:b/>
          <w:i/>
        </w:rPr>
        <w:t>Self-contained kitchen in unit, Kangaroo compound, AITA</w:t>
      </w:r>
    </w:p>
    <w:p w:rsidR="00156456" w:rsidP="009E6D53" w:rsidRDefault="00156456" w14:paraId="1F84E079" w14:textId="0D80D4F7">
      <w:pPr>
        <w:rPr>
          <w:b/>
          <w:bCs/>
          <w:i/>
          <w:iCs/>
        </w:rPr>
      </w:pPr>
    </w:p>
    <w:p w:rsidR="00156456" w:rsidP="009E6D53" w:rsidRDefault="00156456" w14:paraId="28CFD4AC" w14:textId="5316E1FC">
      <w:pPr>
        <w:rPr>
          <w:b/>
          <w:bCs/>
          <w:i/>
          <w:iCs/>
        </w:rPr>
      </w:pPr>
      <w:r w:rsidR="54950121">
        <w:drawing>
          <wp:inline wp14:editId="076B9212" wp14:anchorId="2FE87403">
            <wp:extent cx="5759449" cy="3454400"/>
            <wp:effectExtent l="0" t="0" r="0" b="0"/>
            <wp:docPr id="115" name="Picture 115" descr="A room with five small circular tables surrounded by chairs, all close together. There is a medium sized window, various forms and boxes fixed to the wall, and one large framed artwork." title=""/>
            <wp:cNvGraphicFramePr>
              <a:graphicFrameLocks noChangeAspect="1"/>
            </wp:cNvGraphicFramePr>
            <a:graphic>
              <a:graphicData uri="http://schemas.openxmlformats.org/drawingml/2006/picture">
                <pic:pic>
                  <pic:nvPicPr>
                    <pic:cNvPr id="0" name="Picture 115"/>
                    <pic:cNvPicPr/>
                  </pic:nvPicPr>
                  <pic:blipFill>
                    <a:blip r:embed="R5d3ac3abd56d4002">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4400"/>
                    </a:xfrm>
                    <a:prstGeom prst="rect">
                      <a:avLst/>
                    </a:prstGeom>
                  </pic:spPr>
                </pic:pic>
              </a:graphicData>
            </a:graphic>
          </wp:inline>
        </w:drawing>
      </w:r>
    </w:p>
    <w:p w:rsidRPr="00D56405" w:rsidR="00156456" w:rsidP="009E6D53" w:rsidRDefault="00156456" w14:paraId="273E340B" w14:textId="09204425">
      <w:pPr>
        <w:rPr>
          <w:b/>
          <w:i/>
        </w:rPr>
      </w:pPr>
      <w:r w:rsidRPr="00D56405">
        <w:rPr>
          <w:b/>
          <w:i/>
        </w:rPr>
        <w:t>Dining and visits, AITA</w:t>
      </w:r>
    </w:p>
    <w:p w:rsidR="00C74CCF" w:rsidP="009E6D53" w:rsidRDefault="00156456" w14:paraId="624415C0" w14:textId="5C0CEFE2">
      <w:r w:rsidR="54950121">
        <w:drawing>
          <wp:inline wp14:editId="23258900" wp14:anchorId="775B88C4">
            <wp:extent cx="5759449" cy="3455670"/>
            <wp:effectExtent l="0" t="0" r="0" b="0"/>
            <wp:docPr id="116" name="Picture 116" descr="A grassy outdoor area with a volleyball court and net, some small hedges and a building in the background. There is a medium sized opaque fence behind the volleyball court. " title=""/>
            <wp:cNvGraphicFramePr>
              <a:graphicFrameLocks noChangeAspect="1"/>
            </wp:cNvGraphicFramePr>
            <a:graphic>
              <a:graphicData uri="http://schemas.openxmlformats.org/drawingml/2006/picture">
                <pic:pic>
                  <pic:nvPicPr>
                    <pic:cNvPr id="0" name="Picture 116"/>
                    <pic:cNvPicPr/>
                  </pic:nvPicPr>
                  <pic:blipFill>
                    <a:blip r:embed="R4869697e0fb5414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D56405" w:rsidR="00C74CCF" w:rsidP="009E6D53" w:rsidRDefault="00156456" w14:paraId="40106D27" w14:textId="32EDFFF1">
      <w:pPr>
        <w:rPr>
          <w:b/>
          <w:i/>
        </w:rPr>
      </w:pPr>
      <w:r w:rsidRPr="00D56405">
        <w:rPr>
          <w:b/>
          <w:i/>
        </w:rPr>
        <w:t>Outdoor area, AITA</w:t>
      </w:r>
    </w:p>
    <w:p w:rsidR="00156456" w:rsidP="009E6D53" w:rsidRDefault="00156456" w14:paraId="6F808C3A" w14:textId="0E696C22">
      <w:r w:rsidR="54950121">
        <w:drawing>
          <wp:inline wp14:editId="05E543AA" wp14:anchorId="7D660919">
            <wp:extent cx="5759449" cy="3455670"/>
            <wp:effectExtent l="0" t="0" r="0" b="0"/>
            <wp:docPr id="117" name="Picture 117" descr="A courtyard gym with various equipment including two treadmills and two exercise bikes, surrounded by brick walls with a semi-opaque roof. " title=""/>
            <wp:cNvGraphicFramePr>
              <a:graphicFrameLocks noChangeAspect="1"/>
            </wp:cNvGraphicFramePr>
            <a:graphic>
              <a:graphicData uri="http://schemas.openxmlformats.org/drawingml/2006/picture">
                <pic:pic>
                  <pic:nvPicPr>
                    <pic:cNvPr id="0" name="Picture 117"/>
                    <pic:cNvPicPr/>
                  </pic:nvPicPr>
                  <pic:blipFill>
                    <a:blip r:embed="R12758aa1cc824aff">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D56405" w:rsidR="00C74CCF" w:rsidP="009E6D53" w:rsidRDefault="005B6BF0" w14:paraId="774F0125" w14:textId="53B75EF1">
      <w:pPr>
        <w:rPr>
          <w:b/>
          <w:i/>
        </w:rPr>
      </w:pPr>
      <w:r w:rsidRPr="00D56405">
        <w:rPr>
          <w:b/>
          <w:i/>
        </w:rPr>
        <w:t>Gym, AITA</w:t>
      </w:r>
    </w:p>
    <w:p w:rsidR="005B6BF0" w:rsidP="009E6D53" w:rsidRDefault="005B6BF0" w14:paraId="3CC22EC6" w14:textId="2B5C6B06">
      <w:r w:rsidR="1C80486D">
        <w:drawing>
          <wp:inline wp14:editId="1D0334F6" wp14:anchorId="13829D99">
            <wp:extent cx="5759449" cy="3454400"/>
            <wp:effectExtent l="0" t="0" r="0" b="0"/>
            <wp:docPr id="118" name="Picture 118" descr="A small room with desks lined along the wall containing three computers, three chairs and a printer. There is a semi-opaque window at the end of the room. " title=""/>
            <wp:cNvGraphicFramePr>
              <a:graphicFrameLocks noChangeAspect="1"/>
            </wp:cNvGraphicFramePr>
            <a:graphic>
              <a:graphicData uri="http://schemas.openxmlformats.org/drawingml/2006/picture">
                <pic:pic>
                  <pic:nvPicPr>
                    <pic:cNvPr id="0" name="Picture 118"/>
                    <pic:cNvPicPr/>
                  </pic:nvPicPr>
                  <pic:blipFill>
                    <a:blip r:embed="R61160c90fb27468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4400"/>
                    </a:xfrm>
                    <a:prstGeom prst="rect">
                      <a:avLst/>
                    </a:prstGeom>
                  </pic:spPr>
                </pic:pic>
              </a:graphicData>
            </a:graphic>
          </wp:inline>
        </w:drawing>
      </w:r>
    </w:p>
    <w:p w:rsidRPr="00D56405" w:rsidR="00C74CCF" w:rsidP="009E6D53" w:rsidRDefault="005B6BF0" w14:paraId="3DBEE025" w14:textId="62DADC8D">
      <w:pPr>
        <w:rPr>
          <w:b/>
          <w:i/>
        </w:rPr>
      </w:pPr>
      <w:r w:rsidRPr="00D56405">
        <w:rPr>
          <w:b/>
          <w:i/>
        </w:rPr>
        <w:t>Computer room, AITA</w:t>
      </w:r>
    </w:p>
    <w:p w:rsidR="00D56405" w:rsidP="001D22E6" w:rsidRDefault="00D56405" w14:paraId="13A7ACEC" w14:textId="77777777">
      <w:pPr>
        <w:rPr>
          <w:b/>
          <w:bCs/>
          <w:sz w:val="28"/>
          <w:szCs w:val="28"/>
        </w:rPr>
      </w:pPr>
      <w:bookmarkStart w:name="_Toc47375848" w:id="176"/>
      <w:bookmarkStart w:name="_Toc47447438" w:id="177"/>
    </w:p>
    <w:p w:rsidR="00D56405" w:rsidP="001D22E6" w:rsidRDefault="00D56405" w14:paraId="2EA6F4C5" w14:textId="77777777">
      <w:pPr>
        <w:rPr>
          <w:b/>
          <w:bCs/>
          <w:sz w:val="28"/>
          <w:szCs w:val="28"/>
        </w:rPr>
      </w:pPr>
    </w:p>
    <w:p w:rsidR="00E61E0F" w:rsidRDefault="00E61E0F" w14:paraId="304D8DFD" w14:textId="77777777">
      <w:pPr>
        <w:spacing w:before="0" w:after="0"/>
        <w:rPr>
          <w:b/>
          <w:bCs/>
          <w:sz w:val="28"/>
          <w:szCs w:val="28"/>
        </w:rPr>
      </w:pPr>
      <w:r>
        <w:rPr>
          <w:b/>
          <w:bCs/>
          <w:sz w:val="28"/>
          <w:szCs w:val="28"/>
        </w:rPr>
        <w:br w:type="page"/>
      </w:r>
    </w:p>
    <w:p w:rsidRPr="001D22E6" w:rsidR="009E6D53" w:rsidP="001D22E6" w:rsidRDefault="009E6D53" w14:paraId="5CD8B496" w14:textId="779528DD">
      <w:pPr>
        <w:rPr>
          <w:b/>
          <w:sz w:val="28"/>
          <w:szCs w:val="28"/>
        </w:rPr>
      </w:pPr>
      <w:r w:rsidRPr="001D22E6">
        <w:rPr>
          <w:b/>
          <w:sz w:val="28"/>
          <w:szCs w:val="28"/>
        </w:rPr>
        <w:t xml:space="preserve">Melbourne </w:t>
      </w:r>
      <w:r w:rsidRPr="001D22E6" w:rsidR="00723662">
        <w:rPr>
          <w:b/>
          <w:sz w:val="28"/>
          <w:szCs w:val="28"/>
        </w:rPr>
        <w:t>Immigration</w:t>
      </w:r>
      <w:r w:rsidRPr="001D22E6">
        <w:rPr>
          <w:b/>
          <w:sz w:val="28"/>
          <w:szCs w:val="28"/>
        </w:rPr>
        <w:t xml:space="preserve"> Transit </w:t>
      </w:r>
      <w:r w:rsidRPr="001D22E6" w:rsidR="00AB3DDE">
        <w:rPr>
          <w:b/>
          <w:sz w:val="28"/>
          <w:szCs w:val="28"/>
        </w:rPr>
        <w:t>Accommodation</w:t>
      </w:r>
      <w:bookmarkEnd w:id="176"/>
      <w:bookmarkEnd w:id="177"/>
    </w:p>
    <w:p w:rsidR="00986081" w:rsidP="00986081" w:rsidRDefault="000C353F" w14:paraId="4AC39048" w14:textId="506443E5">
      <w:r w:rsidR="0CDCC5BC">
        <w:drawing>
          <wp:inline wp14:editId="2EF45FCB" wp14:anchorId="318D8B8C">
            <wp:extent cx="5759449" cy="3455670"/>
            <wp:effectExtent l="0" t="0" r="0" b="0"/>
            <wp:docPr id="85" name="Picture 85" descr="A room with two couches facing a television that is fixed to the wall. At the other end of the room are tables and a bench with a sink and cupboards. There are large glass doors allowing natural light inside. " title=""/>
            <wp:cNvGraphicFramePr>
              <a:graphicFrameLocks noChangeAspect="1"/>
            </wp:cNvGraphicFramePr>
            <a:graphic>
              <a:graphicData uri="http://schemas.openxmlformats.org/drawingml/2006/picture">
                <pic:pic>
                  <pic:nvPicPr>
                    <pic:cNvPr id="0" name="Picture 85"/>
                    <pic:cNvPicPr/>
                  </pic:nvPicPr>
                  <pic:blipFill>
                    <a:blip r:embed="Re46b52e0a309470e">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D56405" w:rsidR="000C353F" w:rsidP="00986081" w:rsidRDefault="000C353F" w14:paraId="39973035" w14:textId="7D9C8B99">
      <w:pPr>
        <w:rPr>
          <w:b/>
          <w:i/>
        </w:rPr>
      </w:pPr>
      <w:r w:rsidRPr="00D56405">
        <w:rPr>
          <w:b/>
          <w:i/>
        </w:rPr>
        <w:t>Common area, Avon compound, MITA</w:t>
      </w:r>
    </w:p>
    <w:p w:rsidR="00F41BF3" w:rsidP="00986081" w:rsidRDefault="0003253A" w14:paraId="7F8BB53B" w14:textId="5D5F785A">
      <w:pPr>
        <w:rPr>
          <w:b/>
          <w:bCs/>
          <w:i/>
          <w:iCs/>
        </w:rPr>
      </w:pPr>
      <w:r w:rsidR="3D51B527">
        <w:drawing>
          <wp:inline wp14:editId="21C5AC21" wp14:anchorId="3298FBF3">
            <wp:extent cx="5759449" cy="3455670"/>
            <wp:effectExtent l="0" t="0" r="0" b="0"/>
            <wp:docPr id="89" name="Picture 89" descr="A common room with three couches, a television fixed to the wall, a bookshelf, a large table surrounded by chairs, and some colourful artwork on the walls. At the end of the room is a kitchenette with two fridges and a sink. " title=""/>
            <wp:cNvGraphicFramePr>
              <a:graphicFrameLocks noChangeAspect="1"/>
            </wp:cNvGraphicFramePr>
            <a:graphic>
              <a:graphicData uri="http://schemas.openxmlformats.org/drawingml/2006/picture">
                <pic:pic>
                  <pic:nvPicPr>
                    <pic:cNvPr id="0" name="Picture 89"/>
                    <pic:cNvPicPr/>
                  </pic:nvPicPr>
                  <pic:blipFill>
                    <a:blip r:embed="R8097d436e06f4e36">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D56405" w:rsidR="00AC3F18" w:rsidP="00986081" w:rsidRDefault="0003253A" w14:paraId="4C3EBD84" w14:textId="72F9AC90">
      <w:pPr>
        <w:rPr>
          <w:b/>
          <w:i/>
        </w:rPr>
      </w:pPr>
      <w:r w:rsidRPr="00D56405">
        <w:rPr>
          <w:b/>
          <w:i/>
        </w:rPr>
        <w:t>Common area, Bass 2, MITA</w:t>
      </w:r>
    </w:p>
    <w:p w:rsidR="0003253A" w:rsidP="00986081" w:rsidRDefault="00B13ABD" w14:paraId="06AC69B4" w14:textId="172E81DC">
      <w:pPr>
        <w:rPr>
          <w:b/>
          <w:bCs/>
          <w:i/>
          <w:iCs/>
        </w:rPr>
      </w:pPr>
      <w:r w:rsidR="0FC84AB2">
        <w:drawing>
          <wp:inline wp14:editId="37A4E5AA" wp14:anchorId="6E389176">
            <wp:extent cx="5759449" cy="6563362"/>
            <wp:effectExtent l="0" t="0" r="0" b="8890"/>
            <wp:docPr id="92" name="Picture 92" descr="A small room with metal bunk beds containing two white mattresses. " title=""/>
            <wp:cNvGraphicFramePr>
              <a:graphicFrameLocks noChangeAspect="1"/>
            </wp:cNvGraphicFramePr>
            <a:graphic>
              <a:graphicData uri="http://schemas.openxmlformats.org/drawingml/2006/picture">
                <pic:pic>
                  <pic:nvPicPr>
                    <pic:cNvPr id="0" name="Picture 92"/>
                    <pic:cNvPicPr/>
                  </pic:nvPicPr>
                  <pic:blipFill>
                    <a:blip r:embed="Re30bb4335fe5465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6563362"/>
                    </a:xfrm>
                    <a:prstGeom prst="rect">
                      <a:avLst/>
                    </a:prstGeom>
                  </pic:spPr>
                </pic:pic>
              </a:graphicData>
            </a:graphic>
          </wp:inline>
        </w:drawing>
      </w:r>
    </w:p>
    <w:p w:rsidRPr="00D56405" w:rsidR="0003253A" w:rsidP="00986081" w:rsidRDefault="008429E7" w14:paraId="3AFFF7F1" w14:textId="70714FFF">
      <w:pPr>
        <w:rPr>
          <w:b/>
          <w:i/>
        </w:rPr>
      </w:pPr>
      <w:r w:rsidRPr="00D56405">
        <w:rPr>
          <w:b/>
          <w:i/>
        </w:rPr>
        <w:t>Bedr</w:t>
      </w:r>
      <w:r w:rsidRPr="00D56405" w:rsidR="00F80960">
        <w:rPr>
          <w:b/>
          <w:i/>
        </w:rPr>
        <w:t>oom in</w:t>
      </w:r>
      <w:r w:rsidRPr="00D56405" w:rsidR="00B13ABD">
        <w:rPr>
          <w:b/>
          <w:i/>
        </w:rPr>
        <w:t xml:space="preserve"> Bass 2, MITA</w:t>
      </w:r>
    </w:p>
    <w:p w:rsidR="00B13ABD" w:rsidP="00986081" w:rsidRDefault="00953D7F" w14:paraId="4CCE958C" w14:textId="14BC5F18">
      <w:pPr>
        <w:rPr>
          <w:b/>
          <w:bCs/>
          <w:i/>
          <w:iCs/>
        </w:rPr>
      </w:pPr>
      <w:r w:rsidR="4E891D4F">
        <w:drawing>
          <wp:inline wp14:editId="5919395A" wp14:anchorId="1998C801">
            <wp:extent cx="5534026" cy="5534026"/>
            <wp:effectExtent l="0" t="0" r="9525" b="9525"/>
            <wp:docPr id="94" name="Picture 94" descr="A porcelain toilet with a bin next to it, as well as a seperate metal sink." title=""/>
            <wp:cNvGraphicFramePr>
              <a:graphicFrameLocks noChangeAspect="1"/>
            </wp:cNvGraphicFramePr>
            <a:graphic>
              <a:graphicData uri="http://schemas.openxmlformats.org/drawingml/2006/picture">
                <pic:pic>
                  <pic:nvPicPr>
                    <pic:cNvPr id="0" name="Picture 94"/>
                    <pic:cNvPicPr/>
                  </pic:nvPicPr>
                  <pic:blipFill>
                    <a:blip r:embed="Rb3e140baddf54b7e">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534026" cy="5534026"/>
                    </a:xfrm>
                    <a:prstGeom prst="rect">
                      <a:avLst/>
                    </a:prstGeom>
                  </pic:spPr>
                </pic:pic>
              </a:graphicData>
            </a:graphic>
          </wp:inline>
        </w:drawing>
      </w:r>
    </w:p>
    <w:p w:rsidRPr="00D56405" w:rsidR="00AC3F18" w:rsidP="00986081" w:rsidRDefault="00953D7F" w14:paraId="7E4FCF95" w14:textId="11DBF15B">
      <w:pPr>
        <w:rPr>
          <w:b/>
          <w:i/>
        </w:rPr>
      </w:pPr>
      <w:r w:rsidRPr="00D56405">
        <w:rPr>
          <w:b/>
          <w:i/>
        </w:rPr>
        <w:t>Bathroom</w:t>
      </w:r>
      <w:r w:rsidRPr="00D56405" w:rsidR="00F80960">
        <w:rPr>
          <w:b/>
          <w:i/>
        </w:rPr>
        <w:t xml:space="preserve"> in </w:t>
      </w:r>
      <w:r w:rsidRPr="00D56405">
        <w:rPr>
          <w:b/>
          <w:i/>
        </w:rPr>
        <w:t>Bass 2, MITA</w:t>
      </w:r>
    </w:p>
    <w:p w:rsidR="00953D7F" w:rsidP="00986081" w:rsidRDefault="00181FD1" w14:paraId="48956B58" w14:textId="69495BA7">
      <w:pPr>
        <w:rPr>
          <w:b/>
          <w:bCs/>
          <w:i/>
          <w:iCs/>
        </w:rPr>
      </w:pPr>
      <w:r w:rsidR="50F954F8">
        <w:drawing>
          <wp:inline wp14:editId="73B4B368" wp14:anchorId="3E4DF2E1">
            <wp:extent cx="5759449" cy="3455670"/>
            <wp:effectExtent l="0" t="0" r="0" b="0"/>
            <wp:docPr id="140" name="Picture 140" descr="An outdoor area beside a building, with artificial grass, some pot plants, and an undercover area with a picnic table. " title=""/>
            <wp:cNvGraphicFramePr>
              <a:graphicFrameLocks noChangeAspect="1"/>
            </wp:cNvGraphicFramePr>
            <a:graphic>
              <a:graphicData uri="http://schemas.openxmlformats.org/drawingml/2006/picture">
                <pic:pic>
                  <pic:nvPicPr>
                    <pic:cNvPr id="0" name="Picture 140"/>
                    <pic:cNvPicPr/>
                  </pic:nvPicPr>
                  <pic:blipFill>
                    <a:blip r:embed="R6c64ddbc6ec54b97">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D56405" w:rsidR="00181FD1" w:rsidP="0020729D" w:rsidRDefault="00181FD1" w14:paraId="47FF569C" w14:textId="3499202E">
      <w:pPr>
        <w:rPr>
          <w:b/>
          <w:i/>
        </w:rPr>
      </w:pPr>
      <w:bookmarkStart w:name="_Toc43833822" w:id="178"/>
      <w:bookmarkStart w:name="_Toc43834008" w:id="179"/>
      <w:bookmarkStart w:name="_Toc47343713" w:id="180"/>
      <w:bookmarkStart w:name="_Toc47375849" w:id="181"/>
      <w:bookmarkStart w:name="_Toc47447439" w:id="182"/>
      <w:r w:rsidRPr="00D56405">
        <w:rPr>
          <w:b/>
          <w:i/>
        </w:rPr>
        <w:t>Courtyard</w:t>
      </w:r>
      <w:r w:rsidRPr="00D56405" w:rsidR="00C33150">
        <w:rPr>
          <w:b/>
          <w:i/>
        </w:rPr>
        <w:t>, Bass 1 compound, MITA</w:t>
      </w:r>
      <w:bookmarkEnd w:id="178"/>
      <w:bookmarkEnd w:id="179"/>
      <w:bookmarkEnd w:id="180"/>
      <w:bookmarkEnd w:id="181"/>
      <w:bookmarkEnd w:id="182"/>
    </w:p>
    <w:p w:rsidR="00B023F1" w:rsidP="00C33150" w:rsidRDefault="00B023F1" w14:paraId="0642743D" w14:textId="0E9287AF">
      <w:r w:rsidR="6CD48557">
        <w:drawing>
          <wp:inline wp14:editId="7210384C" wp14:anchorId="266C0324">
            <wp:extent cx="5759449" cy="3837305"/>
            <wp:effectExtent l="0" t="0" r="0" b="0"/>
            <wp:docPr id="142" name="Picture 142" descr="A small indoor gym with some equipment including a weight machine and a rowing machine, with a couple of posters on the wall. " title=""/>
            <wp:cNvGraphicFramePr>
              <a:graphicFrameLocks noChangeAspect="1"/>
            </wp:cNvGraphicFramePr>
            <a:graphic>
              <a:graphicData uri="http://schemas.openxmlformats.org/drawingml/2006/picture">
                <pic:pic>
                  <pic:nvPicPr>
                    <pic:cNvPr id="0" name="Picture 142"/>
                    <pic:cNvPicPr/>
                  </pic:nvPicPr>
                  <pic:blipFill>
                    <a:blip r:embed="R1f0e32ea0f49485d">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837305"/>
                    </a:xfrm>
                    <a:prstGeom prst="rect">
                      <a:avLst/>
                    </a:prstGeom>
                  </pic:spPr>
                </pic:pic>
              </a:graphicData>
            </a:graphic>
          </wp:inline>
        </w:drawing>
      </w:r>
    </w:p>
    <w:p w:rsidRPr="00C80216" w:rsidR="00B023F1" w:rsidP="00C33150" w:rsidRDefault="00B023F1" w14:paraId="3587911F" w14:textId="2ADCBFAE">
      <w:pPr>
        <w:rPr>
          <w:b/>
          <w:i/>
        </w:rPr>
      </w:pPr>
      <w:r w:rsidRPr="00C80216">
        <w:rPr>
          <w:b/>
          <w:i/>
        </w:rPr>
        <w:t>Gym, Bass 1 compound, MITA</w:t>
      </w:r>
    </w:p>
    <w:p w:rsidR="00B023F1" w:rsidP="00C33150" w:rsidRDefault="00B023F1" w14:paraId="53E3A8B7" w14:textId="77777777"/>
    <w:p w:rsidR="00B023F1" w:rsidP="00C33150" w:rsidRDefault="00B023F1" w14:paraId="61202F9C" w14:textId="77777777"/>
    <w:p w:rsidR="00986081" w:rsidP="00AB3DDE" w:rsidRDefault="00986081" w14:paraId="3719FA1D" w14:textId="134BF1C7">
      <w:r w:rsidR="25E3B83E">
        <w:drawing>
          <wp:inline wp14:editId="23812B12" wp14:anchorId="63871BAF">
            <wp:extent cx="5715000" cy="3429000"/>
            <wp:effectExtent l="0" t="0" r="0" b="0"/>
            <wp:docPr id="15" name="Picture 15" descr="An outdoor area containing picnic tables and outdoor exercise equipment surrounded by a grassy area. Behind the outdoor area there are demountable buildings, and a fence is in the background. " title=""/>
            <wp:cNvGraphicFramePr>
              <a:graphicFrameLocks noChangeAspect="1"/>
            </wp:cNvGraphicFramePr>
            <a:graphic>
              <a:graphicData uri="http://schemas.openxmlformats.org/drawingml/2006/picture">
                <pic:pic>
                  <pic:nvPicPr>
                    <pic:cNvPr id="0" name="Picture 15"/>
                    <pic:cNvPicPr/>
                  </pic:nvPicPr>
                  <pic:blipFill>
                    <a:blip r:embed="R104d40e5153143f1">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15000" cy="3429000"/>
                    </a:xfrm>
                    <a:prstGeom prst="rect">
                      <a:avLst/>
                    </a:prstGeom>
                  </pic:spPr>
                </pic:pic>
              </a:graphicData>
            </a:graphic>
          </wp:inline>
        </w:drawing>
      </w:r>
    </w:p>
    <w:p w:rsidRPr="00C80216" w:rsidR="00986081" w:rsidP="00AB3DDE" w:rsidRDefault="00986081" w14:paraId="7378D728" w14:textId="0AB4AA36">
      <w:pPr>
        <w:rPr>
          <w:b/>
          <w:i/>
        </w:rPr>
      </w:pPr>
      <w:r w:rsidRPr="00C80216">
        <w:rPr>
          <w:b/>
          <w:i/>
        </w:rPr>
        <w:t>Dargo compound, MITA</w:t>
      </w:r>
    </w:p>
    <w:p w:rsidR="00986081" w:rsidP="00AB3DDE" w:rsidRDefault="00FD5A19" w14:paraId="05A1936B" w14:textId="1C92554A">
      <w:r w:rsidR="65DD501E">
        <w:drawing>
          <wp:inline wp14:editId="59B0F03A" wp14:anchorId="34DEBC5E">
            <wp:extent cx="5759449" cy="3455670"/>
            <wp:effectExtent l="0" t="0" r="0" b="0"/>
            <wp:docPr id="80" name="Picture 80" descr="A classroom with desks running along each wall, with small partitions separating each work space. In the centre of the room there are more desks and chairs, with some storage cupboards and a mobile whiteboard at the end of the room." title=""/>
            <wp:cNvGraphicFramePr>
              <a:graphicFrameLocks noChangeAspect="1"/>
            </wp:cNvGraphicFramePr>
            <a:graphic>
              <a:graphicData uri="http://schemas.openxmlformats.org/drawingml/2006/picture">
                <pic:pic>
                  <pic:nvPicPr>
                    <pic:cNvPr id="0" name="Picture 80"/>
                    <pic:cNvPicPr/>
                  </pic:nvPicPr>
                  <pic:blipFill>
                    <a:blip r:embed="R1814010611dc4a0a">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FD5A19" w:rsidP="00FD5A19" w:rsidRDefault="00FD5A19" w14:paraId="7C57BA30" w14:textId="77777777">
      <w:pPr>
        <w:rPr>
          <w:b/>
          <w:i/>
        </w:rPr>
      </w:pPr>
      <w:r w:rsidRPr="00C80216">
        <w:rPr>
          <w:b/>
          <w:i/>
        </w:rPr>
        <w:t>Classroom, MITA North</w:t>
      </w:r>
    </w:p>
    <w:p w:rsidR="001632B6" w:rsidP="00AB3DDE" w:rsidRDefault="001632B6" w14:paraId="46B1CF4F" w14:textId="4D4AA5D0">
      <w:r w:rsidR="68A31F5B">
        <w:rPr/>
        <w:t xml:space="preserve"> </w:t>
      </w:r>
      <w:r w:rsidR="68A31F5B">
        <w:drawing>
          <wp:inline wp14:editId="2267F509" wp14:anchorId="43C7EDDC">
            <wp:extent cx="5715000" cy="3429000"/>
            <wp:effectExtent l="0" t="0" r="0" b="0"/>
            <wp:docPr id="144" name="Picture 144" descr="A large outdoor grassy area with some picnic tables, raised garden beds and a couple of large trees. There are buildings in the background." title=""/>
            <wp:cNvGraphicFramePr>
              <a:graphicFrameLocks noChangeAspect="1"/>
            </wp:cNvGraphicFramePr>
            <a:graphic>
              <a:graphicData uri="http://schemas.openxmlformats.org/drawingml/2006/picture">
                <pic:pic>
                  <pic:nvPicPr>
                    <pic:cNvPr id="0" name="Picture 144"/>
                    <pic:cNvPicPr/>
                  </pic:nvPicPr>
                  <pic:blipFill>
                    <a:blip r:embed="R71f5aee4da4b410f">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15000" cy="3429000"/>
                    </a:xfrm>
                    <a:prstGeom prst="rect">
                      <a:avLst/>
                    </a:prstGeom>
                  </pic:spPr>
                </pic:pic>
              </a:graphicData>
            </a:graphic>
          </wp:inline>
        </w:drawing>
      </w:r>
    </w:p>
    <w:p w:rsidRPr="00C80216" w:rsidR="00986081" w:rsidP="00AB3DDE" w:rsidRDefault="001632B6" w14:paraId="5A07E5D0" w14:textId="2FB0F963">
      <w:pPr>
        <w:rPr>
          <w:b/>
          <w:i/>
        </w:rPr>
      </w:pPr>
      <w:r w:rsidRPr="00C80216">
        <w:rPr>
          <w:b/>
          <w:i/>
        </w:rPr>
        <w:t>Outdoor courtyard, MITA North</w:t>
      </w:r>
    </w:p>
    <w:p w:rsidR="001632B6" w:rsidP="00AB3DDE" w:rsidRDefault="001632B6" w14:paraId="271928F9" w14:textId="21467D49">
      <w:r w:rsidR="68A31F5B">
        <w:drawing>
          <wp:inline wp14:editId="475949C1" wp14:anchorId="6A7ECC06">
            <wp:extent cx="5759449" cy="3454400"/>
            <wp:effectExtent l="0" t="0" r="0" b="0"/>
            <wp:docPr id="145" name="Picture 145" descr="A large and sparse dining area with multiple tables surrounded by chairs. " title=""/>
            <wp:cNvGraphicFramePr>
              <a:graphicFrameLocks noChangeAspect="1"/>
            </wp:cNvGraphicFramePr>
            <a:graphic>
              <a:graphicData uri="http://schemas.openxmlformats.org/drawingml/2006/picture">
                <pic:pic>
                  <pic:nvPicPr>
                    <pic:cNvPr id="0" name="Picture 145"/>
                    <pic:cNvPicPr/>
                  </pic:nvPicPr>
                  <pic:blipFill>
                    <a:blip r:embed="Ra9cbb3550d72409d">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4400"/>
                    </a:xfrm>
                    <a:prstGeom prst="rect">
                      <a:avLst/>
                    </a:prstGeom>
                  </pic:spPr>
                </pic:pic>
              </a:graphicData>
            </a:graphic>
          </wp:inline>
        </w:drawing>
      </w:r>
    </w:p>
    <w:p w:rsidRPr="00C80216" w:rsidR="001632B6" w:rsidP="00AB3DDE" w:rsidRDefault="001632B6" w14:paraId="0BD2FF6A" w14:textId="3D903AFD">
      <w:pPr>
        <w:rPr>
          <w:b/>
          <w:i/>
        </w:rPr>
      </w:pPr>
      <w:r w:rsidRPr="00C80216">
        <w:rPr>
          <w:b/>
          <w:i/>
        </w:rPr>
        <w:t>Dining area, MITA North</w:t>
      </w:r>
    </w:p>
    <w:p w:rsidR="001632B6" w:rsidP="00AB3DDE" w:rsidRDefault="001632B6" w14:paraId="032CC6E3" w14:textId="668D56EA">
      <w:r w:rsidR="68A31F5B">
        <w:drawing>
          <wp:inline wp14:editId="67FA0001" wp14:anchorId="574C33B6">
            <wp:extent cx="5759449" cy="3455670"/>
            <wp:effectExtent l="0" t="0" r="0" b="0"/>
            <wp:docPr id="146" name="Picture 146" descr="A small room with a raised platform bed with no mattress, and a window behind the bed." title=""/>
            <wp:cNvGraphicFramePr>
              <a:graphicFrameLocks noChangeAspect="1"/>
            </wp:cNvGraphicFramePr>
            <a:graphic>
              <a:graphicData uri="http://schemas.openxmlformats.org/drawingml/2006/picture">
                <pic:pic>
                  <pic:nvPicPr>
                    <pic:cNvPr id="0" name="Picture 146"/>
                    <pic:cNvPicPr/>
                  </pic:nvPicPr>
                  <pic:blipFill>
                    <a:blip r:embed="R389b45e9de3f462e">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1632B6" w:rsidP="00AB3DDE" w:rsidRDefault="001632B6" w14:paraId="415DF25B" w14:textId="338E85AC">
      <w:pPr>
        <w:rPr>
          <w:b/>
          <w:i/>
        </w:rPr>
      </w:pPr>
      <w:r w:rsidRPr="00C80216">
        <w:rPr>
          <w:b/>
          <w:i/>
        </w:rPr>
        <w:t>High-care accommodation, MITA</w:t>
      </w:r>
    </w:p>
    <w:p w:rsidRPr="0020729D" w:rsidR="00AB3DDE" w:rsidP="0020729D" w:rsidRDefault="000A5269" w14:paraId="71CC1D96" w14:textId="669E4E3F">
      <w:pPr>
        <w:rPr>
          <w:b/>
          <w:sz w:val="28"/>
          <w:szCs w:val="28"/>
        </w:rPr>
      </w:pPr>
      <w:bookmarkStart w:name="_Toc47375850" w:id="183"/>
      <w:bookmarkStart w:name="_Toc47447440" w:id="184"/>
      <w:r w:rsidRPr="0020729D">
        <w:rPr>
          <w:b/>
          <w:sz w:val="28"/>
          <w:szCs w:val="28"/>
        </w:rPr>
        <w:t>Villawood Immigration Detention Centre</w:t>
      </w:r>
      <w:bookmarkEnd w:id="183"/>
      <w:bookmarkEnd w:id="184"/>
    </w:p>
    <w:p w:rsidR="007871B3" w:rsidP="000A5269" w:rsidRDefault="007871B3" w14:paraId="4B8235D8" w14:textId="2532C8E2">
      <w:r w:rsidR="10E8F519">
        <w:drawing>
          <wp:inline wp14:editId="66AB4BC5" wp14:anchorId="28514EA2">
            <wp:extent cx="5759449" cy="3455670"/>
            <wp:effectExtent l="0" t="0" r="0" b="0"/>
            <wp:docPr id="149" name="Picture 149" descr="A bedroom with metal bunkbeds, two chairs and a small cupboard with two doors and two small drawers. " title=""/>
            <wp:cNvGraphicFramePr>
              <a:graphicFrameLocks noChangeAspect="1"/>
            </wp:cNvGraphicFramePr>
            <a:graphic>
              <a:graphicData uri="http://schemas.openxmlformats.org/drawingml/2006/picture">
                <pic:pic>
                  <pic:nvPicPr>
                    <pic:cNvPr id="0" name="Picture 149"/>
                    <pic:cNvPicPr/>
                  </pic:nvPicPr>
                  <pic:blipFill>
                    <a:blip r:embed="R5ee9c517cb7c4b8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0A5269" w:rsidP="000A5269" w:rsidRDefault="00D00AE0" w14:paraId="111A7689" w14:textId="7C1EC7ED">
      <w:pPr>
        <w:rPr>
          <w:b/>
          <w:i/>
        </w:rPr>
      </w:pPr>
      <w:r w:rsidRPr="00C80216">
        <w:rPr>
          <w:b/>
          <w:i/>
        </w:rPr>
        <w:t>Bedroom</w:t>
      </w:r>
      <w:r w:rsidRPr="00C80216" w:rsidR="005E1E83">
        <w:rPr>
          <w:b/>
          <w:i/>
        </w:rPr>
        <w:t xml:space="preserve"> in Lachlan compound, VIDC </w:t>
      </w:r>
    </w:p>
    <w:p w:rsidR="007871B3" w:rsidP="000A5269" w:rsidRDefault="007871B3" w14:paraId="1B9361F1" w14:textId="259761ED"/>
    <w:p w:rsidR="007871B3" w:rsidP="000A5269" w:rsidRDefault="007871B3" w14:paraId="20C94CD0" w14:textId="107F8F6C">
      <w:r w:rsidR="10E8F519">
        <w:drawing>
          <wp:inline wp14:editId="68554E13" wp14:anchorId="08ADE466">
            <wp:extent cx="5759449" cy="3455670"/>
            <wp:effectExtent l="0" t="0" r="0" b="0"/>
            <wp:docPr id="151" name="Picture 151" descr="An outdoor area with a full-size soccer field, surrounded by high fences. A large building is to the right, and there are trees in the background behind the fence. " title=""/>
            <wp:cNvGraphicFramePr>
              <a:graphicFrameLocks noChangeAspect="1"/>
            </wp:cNvGraphicFramePr>
            <a:graphic>
              <a:graphicData uri="http://schemas.openxmlformats.org/drawingml/2006/picture">
                <pic:pic>
                  <pic:nvPicPr>
                    <pic:cNvPr id="0" name="Picture 151"/>
                    <pic:cNvPicPr/>
                  </pic:nvPicPr>
                  <pic:blipFill>
                    <a:blip r:embed="Rd566b28a27c9432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7871B3" w:rsidP="000A5269" w:rsidRDefault="005E1E83" w14:paraId="7E0C14D9" w14:textId="1C1632B8">
      <w:pPr>
        <w:rPr>
          <w:b/>
          <w:i/>
        </w:rPr>
      </w:pPr>
      <w:r w:rsidRPr="00C80216">
        <w:rPr>
          <w:b/>
          <w:i/>
        </w:rPr>
        <w:t>Outdoor area in La Trobe compound, VIDC</w:t>
      </w:r>
    </w:p>
    <w:p w:rsidR="007871B3" w:rsidP="000A5269" w:rsidRDefault="007871B3" w14:paraId="01C4B59E" w14:textId="7DDDAE3A">
      <w:r w:rsidR="10E8F519">
        <w:drawing>
          <wp:inline wp14:editId="4F58129C" wp14:anchorId="2BEA4FB6">
            <wp:extent cx="5759449" cy="3455670"/>
            <wp:effectExtent l="0" t="0" r="0" b="0"/>
            <wp:docPr id="152" name="Picture 152" descr="A small room with a raised platform bed with a mattress, a desk and a cupboard with open shelves." title=""/>
            <wp:cNvGraphicFramePr>
              <a:graphicFrameLocks noChangeAspect="1"/>
            </wp:cNvGraphicFramePr>
            <a:graphic>
              <a:graphicData uri="http://schemas.openxmlformats.org/drawingml/2006/picture">
                <pic:pic>
                  <pic:nvPicPr>
                    <pic:cNvPr id="0" name="Picture 152"/>
                    <pic:cNvPicPr/>
                  </pic:nvPicPr>
                  <pic:blipFill>
                    <a:blip r:embed="R199119e5fa394f0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7871B3" w:rsidP="000A5269" w:rsidRDefault="005E1E83" w14:paraId="3CF4E2F8" w14:textId="0455C990">
      <w:pPr>
        <w:rPr>
          <w:b/>
          <w:i/>
        </w:rPr>
      </w:pPr>
      <w:r w:rsidRPr="00C80216">
        <w:rPr>
          <w:b/>
          <w:i/>
        </w:rPr>
        <w:t>High-care accommodation, VIDC</w:t>
      </w:r>
    </w:p>
    <w:p w:rsidR="007871B3" w:rsidP="000A5269" w:rsidRDefault="007871B3" w14:paraId="3DC37955" w14:textId="798E5111">
      <w:r w:rsidR="10E8F519">
        <w:drawing>
          <wp:inline wp14:editId="5189092F" wp14:anchorId="63C8EED0">
            <wp:extent cx="5759449" cy="3455670"/>
            <wp:effectExtent l="0" t="0" r="0" b="0"/>
            <wp:docPr id="153" name="Picture 153" descr="A large grassy area with three shaded zones containing tables. High fences wrap around the outside of the grassy area with buildings in the background. " title=""/>
            <wp:cNvGraphicFramePr>
              <a:graphicFrameLocks noChangeAspect="1"/>
            </wp:cNvGraphicFramePr>
            <a:graphic>
              <a:graphicData uri="http://schemas.openxmlformats.org/drawingml/2006/picture">
                <pic:pic>
                  <pic:nvPicPr>
                    <pic:cNvPr id="0" name="Picture 153"/>
                    <pic:cNvPicPr/>
                  </pic:nvPicPr>
                  <pic:blipFill>
                    <a:blip r:embed="Rf72de9cd6530483c">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7871B3" w:rsidP="000A5269" w:rsidRDefault="005E1E83" w14:paraId="246144BA" w14:textId="1426F883">
      <w:pPr>
        <w:rPr>
          <w:b/>
          <w:i/>
        </w:rPr>
      </w:pPr>
      <w:r w:rsidRPr="00C80216">
        <w:rPr>
          <w:b/>
          <w:i/>
        </w:rPr>
        <w:t>Community area, VIDC</w:t>
      </w:r>
    </w:p>
    <w:p w:rsidR="007871B3" w:rsidP="000A5269" w:rsidRDefault="007871B3" w14:paraId="04E6DD9B" w14:textId="67E8F572">
      <w:r w:rsidR="10E8F519">
        <w:drawing>
          <wp:inline wp14:editId="67CFD982" wp14:anchorId="53C1570D">
            <wp:extent cx="5759449" cy="3455670"/>
            <wp:effectExtent l="0" t="0" r="0" b="0"/>
            <wp:docPr id="154" name="Picture 154" descr="A room with desks, chairs and multiple computers, as well as colourful artwork on the wall. " title=""/>
            <wp:cNvGraphicFramePr>
              <a:graphicFrameLocks noChangeAspect="1"/>
            </wp:cNvGraphicFramePr>
            <a:graphic>
              <a:graphicData uri="http://schemas.openxmlformats.org/drawingml/2006/picture">
                <pic:pic>
                  <pic:nvPicPr>
                    <pic:cNvPr id="0" name="Picture 154"/>
                    <pic:cNvPicPr/>
                  </pic:nvPicPr>
                  <pic:blipFill>
                    <a:blip r:embed="Rf4932e3fcd094019">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7871B3" w:rsidP="000A5269" w:rsidRDefault="005E1E83" w14:paraId="5C568D6F" w14:textId="315FA8F8">
      <w:pPr>
        <w:rPr>
          <w:b/>
          <w:i/>
        </w:rPr>
      </w:pPr>
      <w:r w:rsidRPr="00C80216">
        <w:rPr>
          <w:b/>
          <w:i/>
        </w:rPr>
        <w:t>Computer room in community area, VIDC</w:t>
      </w:r>
    </w:p>
    <w:p w:rsidR="007871B3" w:rsidP="000A5269" w:rsidRDefault="007871B3" w14:paraId="3E986370" w14:textId="2A543D26">
      <w:r w:rsidR="10E8F519">
        <w:drawing>
          <wp:inline wp14:editId="3CA6ED79" wp14:anchorId="370DDA58">
            <wp:extent cx="5759449" cy="3455670"/>
            <wp:effectExtent l="0" t="0" r="0" b="0"/>
            <wp:docPr id="155" name="Picture 155" descr="A carpeted room with seating and with wall-to-wall bookshelves filled with books. " title=""/>
            <wp:cNvGraphicFramePr>
              <a:graphicFrameLocks noChangeAspect="1"/>
            </wp:cNvGraphicFramePr>
            <a:graphic>
              <a:graphicData uri="http://schemas.openxmlformats.org/drawingml/2006/picture">
                <pic:pic>
                  <pic:nvPicPr>
                    <pic:cNvPr id="0" name="Picture 155"/>
                    <pic:cNvPicPr/>
                  </pic:nvPicPr>
                  <pic:blipFill>
                    <a:blip r:embed="Rd4ea40405b9144e0">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7871B3" w:rsidP="000A5269" w:rsidRDefault="005E1E83" w14:paraId="6087EC60" w14:textId="13F16DCD">
      <w:pPr>
        <w:rPr>
          <w:b/>
          <w:i/>
        </w:rPr>
      </w:pPr>
      <w:r w:rsidRPr="00C80216">
        <w:rPr>
          <w:b/>
          <w:i/>
        </w:rPr>
        <w:t>Library in community area, VIDC</w:t>
      </w:r>
    </w:p>
    <w:p w:rsidR="007871B3" w:rsidP="000A5269" w:rsidRDefault="007871B3" w14:paraId="2AAE8187" w14:textId="1FEE6A47">
      <w:r w:rsidR="10E8F519">
        <w:drawing>
          <wp:inline wp14:editId="49E3F36F" wp14:anchorId="68965ADA">
            <wp:extent cx="5759449" cy="3456940"/>
            <wp:effectExtent l="0" t="0" r="0" b="0"/>
            <wp:docPr id="157" name="Picture 157" descr="A large and sparse carpeted room with chairs stacked along one wall and additional lounges and seating at the end of the room. " title=""/>
            <wp:cNvGraphicFramePr>
              <a:graphicFrameLocks noChangeAspect="1"/>
            </wp:cNvGraphicFramePr>
            <a:graphic>
              <a:graphicData uri="http://schemas.openxmlformats.org/drawingml/2006/picture">
                <pic:pic>
                  <pic:nvPicPr>
                    <pic:cNvPr id="0" name="Picture 157"/>
                    <pic:cNvPicPr/>
                  </pic:nvPicPr>
                  <pic:blipFill>
                    <a:blip r:embed="Re7ddef6079ec4db0">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6940"/>
                    </a:xfrm>
                    <a:prstGeom prst="rect">
                      <a:avLst/>
                    </a:prstGeom>
                  </pic:spPr>
                </pic:pic>
              </a:graphicData>
            </a:graphic>
          </wp:inline>
        </w:drawing>
      </w:r>
    </w:p>
    <w:p w:rsidRPr="00C80216" w:rsidR="007871B3" w:rsidP="000A5269" w:rsidRDefault="005E1E83" w14:paraId="75ECC276" w14:textId="2C453525">
      <w:pPr>
        <w:rPr>
          <w:b/>
          <w:i/>
        </w:rPr>
      </w:pPr>
      <w:r w:rsidRPr="00C80216">
        <w:rPr>
          <w:b/>
          <w:i/>
        </w:rPr>
        <w:t>Multipurpose room in Logan visits area, VIDC</w:t>
      </w:r>
    </w:p>
    <w:p w:rsidR="003D5D13" w:rsidP="001406A0" w:rsidRDefault="003D5D13" w14:paraId="6E8CD82A" w14:textId="77777777">
      <w:pPr>
        <w:rPr>
          <w:b/>
          <w:bCs/>
          <w:sz w:val="28"/>
          <w:szCs w:val="28"/>
        </w:rPr>
      </w:pPr>
      <w:bookmarkStart w:name="_Toc47375851" w:id="185"/>
      <w:bookmarkStart w:name="_Toc47447441" w:id="186"/>
    </w:p>
    <w:p w:rsidR="003D5D13" w:rsidP="001406A0" w:rsidRDefault="003D5D13" w14:paraId="3D75E171" w14:textId="77777777">
      <w:pPr>
        <w:rPr>
          <w:b/>
          <w:bCs/>
          <w:sz w:val="28"/>
          <w:szCs w:val="28"/>
        </w:rPr>
      </w:pPr>
    </w:p>
    <w:p w:rsidR="00627715" w:rsidRDefault="00627715" w14:paraId="179497FC" w14:textId="77777777">
      <w:pPr>
        <w:spacing w:before="0" w:after="0"/>
        <w:rPr>
          <w:b/>
          <w:bCs/>
          <w:sz w:val="28"/>
          <w:szCs w:val="28"/>
        </w:rPr>
      </w:pPr>
      <w:r>
        <w:rPr>
          <w:b/>
          <w:bCs/>
          <w:sz w:val="28"/>
          <w:szCs w:val="28"/>
        </w:rPr>
        <w:br w:type="page"/>
      </w:r>
    </w:p>
    <w:p w:rsidRPr="001406A0" w:rsidR="000A5269" w:rsidP="001406A0" w:rsidRDefault="00FF2660" w14:paraId="4928257A" w14:textId="2D90658D">
      <w:pPr>
        <w:rPr>
          <w:b/>
          <w:sz w:val="28"/>
          <w:szCs w:val="28"/>
        </w:rPr>
      </w:pPr>
      <w:r w:rsidRPr="001406A0">
        <w:rPr>
          <w:b/>
          <w:sz w:val="28"/>
          <w:szCs w:val="28"/>
        </w:rPr>
        <w:t xml:space="preserve">Brisbane Immigration Transit </w:t>
      </w:r>
      <w:r w:rsidRPr="001406A0" w:rsidR="00E65297">
        <w:rPr>
          <w:b/>
          <w:sz w:val="28"/>
          <w:szCs w:val="28"/>
        </w:rPr>
        <w:t>Accommodation</w:t>
      </w:r>
      <w:bookmarkEnd w:id="185"/>
      <w:bookmarkEnd w:id="186"/>
    </w:p>
    <w:p w:rsidR="00DF1DFA" w:rsidP="00FF2660" w:rsidRDefault="00D26625" w14:paraId="17458B59" w14:textId="722A1A8E">
      <w:r w:rsidR="7A01BCD6">
        <w:drawing>
          <wp:inline wp14:editId="610A1151" wp14:anchorId="5449AB7A">
            <wp:extent cx="5759449" cy="3455035"/>
            <wp:effectExtent l="0" t="0" r="0" b="0"/>
            <wp:docPr id="158" name="Picture 158" descr="A room with two couches, a coffee table, and a television fixed to the wall. There are glass doors allowing natural light into the room." title=""/>
            <wp:cNvGraphicFramePr>
              <a:graphicFrameLocks noChangeAspect="1"/>
            </wp:cNvGraphicFramePr>
            <a:graphic>
              <a:graphicData uri="http://schemas.openxmlformats.org/drawingml/2006/picture">
                <pic:pic>
                  <pic:nvPicPr>
                    <pic:cNvPr id="0" name="Picture 158"/>
                    <pic:cNvPicPr/>
                  </pic:nvPicPr>
                  <pic:blipFill>
                    <a:blip r:embed="R34137bab5736464d">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035"/>
                    </a:xfrm>
                    <a:prstGeom prst="rect">
                      <a:avLst/>
                    </a:prstGeom>
                  </pic:spPr>
                </pic:pic>
              </a:graphicData>
            </a:graphic>
          </wp:inline>
        </w:drawing>
      </w:r>
    </w:p>
    <w:p w:rsidRPr="00C80216" w:rsidR="000B41B8" w:rsidP="00FF2660" w:rsidRDefault="00D26625" w14:paraId="5E2723B0" w14:textId="39E65EEA">
      <w:pPr>
        <w:rPr>
          <w:b/>
          <w:i/>
        </w:rPr>
      </w:pPr>
      <w:r w:rsidRPr="00C80216">
        <w:rPr>
          <w:b/>
          <w:i/>
        </w:rPr>
        <w:t>Common room</w:t>
      </w:r>
      <w:r w:rsidRPr="00C80216" w:rsidR="006D47CE">
        <w:rPr>
          <w:b/>
          <w:i/>
        </w:rPr>
        <w:t xml:space="preserve"> in </w:t>
      </w:r>
      <w:r w:rsidRPr="00C80216" w:rsidR="00B604F2">
        <w:rPr>
          <w:b/>
          <w:i/>
        </w:rPr>
        <w:t xml:space="preserve">residential </w:t>
      </w:r>
      <w:r w:rsidRPr="00C80216" w:rsidR="006D47CE">
        <w:rPr>
          <w:b/>
          <w:i/>
        </w:rPr>
        <w:t>accommodation area</w:t>
      </w:r>
      <w:r w:rsidRPr="00C80216" w:rsidR="00B604F2">
        <w:rPr>
          <w:b/>
          <w:i/>
        </w:rPr>
        <w:t>, BITA</w:t>
      </w:r>
    </w:p>
    <w:p w:rsidR="00B604F2" w:rsidP="00FF2660" w:rsidRDefault="00B604F2" w14:paraId="1FCCF3B7" w14:textId="0628A335">
      <w:r w:rsidR="51F95F95">
        <w:drawing>
          <wp:inline wp14:editId="66F52ACC" wp14:anchorId="6009E4B8">
            <wp:extent cx="5759449" cy="3455670"/>
            <wp:effectExtent l="0" t="0" r="0" b="0"/>
            <wp:docPr id="159" name="Picture 159" descr="An outdoor full-size basketball court surrounded by high fences. " title=""/>
            <wp:cNvGraphicFramePr>
              <a:graphicFrameLocks noChangeAspect="1"/>
            </wp:cNvGraphicFramePr>
            <a:graphic>
              <a:graphicData uri="http://schemas.openxmlformats.org/drawingml/2006/picture">
                <pic:pic>
                  <pic:nvPicPr>
                    <pic:cNvPr id="0" name="Picture 159"/>
                    <pic:cNvPicPr/>
                  </pic:nvPicPr>
                  <pic:blipFill>
                    <a:blip r:embed="R57b0f6b0af584886">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6D47CE" w:rsidP="00FF2660" w:rsidRDefault="00B604F2" w14:paraId="47CEC526" w14:textId="77777777">
      <w:pPr>
        <w:rPr>
          <w:b/>
          <w:i/>
        </w:rPr>
      </w:pPr>
      <w:r w:rsidRPr="00C80216">
        <w:rPr>
          <w:b/>
          <w:i/>
        </w:rPr>
        <w:t xml:space="preserve">Basketball court, </w:t>
      </w:r>
      <w:r w:rsidRPr="00C80216" w:rsidR="006D47CE">
        <w:rPr>
          <w:b/>
          <w:i/>
        </w:rPr>
        <w:t xml:space="preserve">residential area, BITA </w:t>
      </w:r>
    </w:p>
    <w:p w:rsidR="006D47CE" w:rsidP="00FF2660" w:rsidRDefault="006D47CE" w14:paraId="337EEC70" w14:textId="0DB5422E">
      <w:r w:rsidR="39163708">
        <w:drawing>
          <wp:inline wp14:editId="101E3047" wp14:anchorId="7DB8A1FE">
            <wp:extent cx="5759449" cy="3455670"/>
            <wp:effectExtent l="0" t="0" r="0" b="0"/>
            <wp:docPr id="160" name="Picture 160" descr="A bedroom with metal bunkbeds and an extra single bed, with a stool bolted to the ground and a small desk with a computer screen. " title=""/>
            <wp:cNvGraphicFramePr>
              <a:graphicFrameLocks noChangeAspect="1"/>
            </wp:cNvGraphicFramePr>
            <a:graphic>
              <a:graphicData uri="http://schemas.openxmlformats.org/drawingml/2006/picture">
                <pic:pic>
                  <pic:nvPicPr>
                    <pic:cNvPr id="0" name="Picture 160"/>
                    <pic:cNvPicPr/>
                  </pic:nvPicPr>
                  <pic:blipFill>
                    <a:blip r:embed="R99e0ca4e27bd4578">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6D47CE" w:rsidP="00FF2660" w:rsidRDefault="006D47CE" w14:paraId="79DBB83F" w14:textId="510B89FC">
      <w:pPr>
        <w:rPr>
          <w:b/>
          <w:i/>
        </w:rPr>
      </w:pPr>
      <w:r w:rsidRPr="00C80216">
        <w:rPr>
          <w:b/>
          <w:i/>
        </w:rPr>
        <w:t xml:space="preserve">Three-person </w:t>
      </w:r>
      <w:r w:rsidRPr="00C80216" w:rsidR="00BC6F39">
        <w:rPr>
          <w:b/>
          <w:i/>
        </w:rPr>
        <w:t>bed</w:t>
      </w:r>
      <w:r w:rsidRPr="00C80216">
        <w:rPr>
          <w:b/>
          <w:i/>
        </w:rPr>
        <w:t>room, Morton compound, BITA</w:t>
      </w:r>
    </w:p>
    <w:p w:rsidR="006D47CE" w:rsidP="00FF2660" w:rsidRDefault="006D47CE" w14:paraId="47925FF8" w14:textId="42B9696E"/>
    <w:p w:rsidR="006D47CE" w:rsidP="00FF2660" w:rsidRDefault="006D47CE" w14:paraId="278F304D" w14:textId="6EA9E85A">
      <w:r w:rsidR="39163708">
        <w:drawing>
          <wp:inline wp14:editId="40775F3C" wp14:anchorId="0743AE0C">
            <wp:extent cx="5759449" cy="5759449"/>
            <wp:effectExtent l="0" t="0" r="0" b="0"/>
            <wp:docPr id="162" name="Picture 162" descr="A hanging curtain separating a small bathroom from a bedroom. " title=""/>
            <wp:cNvGraphicFramePr>
              <a:graphicFrameLocks noChangeAspect="1"/>
            </wp:cNvGraphicFramePr>
            <a:graphic>
              <a:graphicData uri="http://schemas.openxmlformats.org/drawingml/2006/picture">
                <pic:pic>
                  <pic:nvPicPr>
                    <pic:cNvPr id="0" name="Picture 162"/>
                    <pic:cNvPicPr/>
                  </pic:nvPicPr>
                  <pic:blipFill>
                    <a:blip r:embed="Red8b3cafbaa5447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C80216" w:rsidR="006D47CE" w:rsidP="00FF2660" w:rsidRDefault="006D47CE" w14:paraId="7D324C09" w14:textId="77777777">
      <w:pPr>
        <w:rPr>
          <w:b/>
          <w:i/>
        </w:rPr>
      </w:pPr>
      <w:r w:rsidRPr="00C80216">
        <w:rPr>
          <w:b/>
          <w:i/>
        </w:rPr>
        <w:t>Curtain separating bathroom from sleeping quarters, Fraser compound, BITA</w:t>
      </w:r>
    </w:p>
    <w:p w:rsidR="006D47CE" w:rsidP="00FF2660" w:rsidRDefault="006D47CE" w14:paraId="347265B4" w14:textId="65383A8A">
      <w:r w:rsidR="39163708">
        <w:drawing>
          <wp:inline wp14:editId="798D0C7B" wp14:anchorId="392AA5E3">
            <wp:extent cx="5759449" cy="3455035"/>
            <wp:effectExtent l="0" t="0" r="0" b="0"/>
            <wp:docPr id="163" name="Picture 163" descr="A room with one couch, and metal tables and stools bolted to the ground. There is a television fixed to the wall, as well as two other metal desks, one with two computer screens. There is a noticeboard on the wall and a piece of artwork. " title=""/>
            <wp:cNvGraphicFramePr>
              <a:graphicFrameLocks noChangeAspect="1"/>
            </wp:cNvGraphicFramePr>
            <a:graphic>
              <a:graphicData uri="http://schemas.openxmlformats.org/drawingml/2006/picture">
                <pic:pic>
                  <pic:nvPicPr>
                    <pic:cNvPr id="0" name="Picture 163"/>
                    <pic:cNvPicPr/>
                  </pic:nvPicPr>
                  <pic:blipFill>
                    <a:blip r:embed="R3532b48dbabc4e5f">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035"/>
                    </a:xfrm>
                    <a:prstGeom prst="rect">
                      <a:avLst/>
                    </a:prstGeom>
                  </pic:spPr>
                </pic:pic>
              </a:graphicData>
            </a:graphic>
          </wp:inline>
        </w:drawing>
      </w:r>
    </w:p>
    <w:p w:rsidRPr="00C80216" w:rsidR="006D47CE" w:rsidP="00FF2660" w:rsidRDefault="006D47CE" w14:paraId="5D955060" w14:textId="26A422CB">
      <w:pPr>
        <w:rPr>
          <w:b/>
          <w:i/>
        </w:rPr>
      </w:pPr>
      <w:r w:rsidRPr="00C80216">
        <w:rPr>
          <w:b/>
          <w:i/>
        </w:rPr>
        <w:t>Common area, Fraser compound, BITA</w:t>
      </w:r>
    </w:p>
    <w:p w:rsidR="00D26625" w:rsidP="00FF2660" w:rsidRDefault="006D47CE" w14:paraId="170D61E3" w14:textId="1B83842B">
      <w:r w:rsidR="39163708">
        <w:drawing>
          <wp:inline wp14:editId="567A9714" wp14:anchorId="1F7218F3">
            <wp:extent cx="5759449" cy="5759449"/>
            <wp:effectExtent l="0" t="0" r="0" b="0"/>
            <wp:docPr id="164" name="Picture 164" descr="A small room with a bed and a metal toilet with a seperate metal sink fixed to the wall. " title=""/>
            <wp:cNvGraphicFramePr>
              <a:graphicFrameLocks noChangeAspect="1"/>
            </wp:cNvGraphicFramePr>
            <a:graphic>
              <a:graphicData uri="http://schemas.openxmlformats.org/drawingml/2006/picture">
                <pic:pic>
                  <pic:nvPicPr>
                    <pic:cNvPr id="0" name="Picture 164"/>
                    <pic:cNvPicPr/>
                  </pic:nvPicPr>
                  <pic:blipFill>
                    <a:blip r:embed="Rbc018fedfb394c02">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C80216" w:rsidR="00D26625" w:rsidP="00FF2660" w:rsidRDefault="006D47CE" w14:paraId="28A14D61" w14:textId="408DBC3C">
      <w:pPr>
        <w:rPr>
          <w:b/>
          <w:i/>
        </w:rPr>
      </w:pPr>
      <w:r w:rsidRPr="00C80216">
        <w:rPr>
          <w:b/>
          <w:i/>
        </w:rPr>
        <w:t>High-care accommodation, BITA</w:t>
      </w:r>
    </w:p>
    <w:p w:rsidR="00C80216" w:rsidP="001406A0" w:rsidRDefault="00C80216" w14:paraId="4509F5D2" w14:textId="77777777">
      <w:pPr>
        <w:rPr>
          <w:b/>
          <w:bCs/>
          <w:sz w:val="28"/>
          <w:szCs w:val="28"/>
        </w:rPr>
      </w:pPr>
      <w:bookmarkStart w:name="_Toc47375852" w:id="187"/>
      <w:bookmarkStart w:name="_Toc47447442" w:id="188"/>
    </w:p>
    <w:p w:rsidR="00C80216" w:rsidP="001406A0" w:rsidRDefault="00C80216" w14:paraId="68CA81FE" w14:textId="77777777">
      <w:pPr>
        <w:rPr>
          <w:b/>
          <w:bCs/>
          <w:sz w:val="28"/>
          <w:szCs w:val="28"/>
        </w:rPr>
      </w:pPr>
    </w:p>
    <w:p w:rsidR="00C80216" w:rsidP="001406A0" w:rsidRDefault="00C80216" w14:paraId="1714A0D5" w14:textId="77777777">
      <w:pPr>
        <w:rPr>
          <w:b/>
          <w:bCs/>
          <w:sz w:val="28"/>
          <w:szCs w:val="28"/>
        </w:rPr>
      </w:pPr>
    </w:p>
    <w:p w:rsidR="00C80216" w:rsidP="001406A0" w:rsidRDefault="00C80216" w14:paraId="55EEA949" w14:textId="77777777">
      <w:pPr>
        <w:rPr>
          <w:b/>
          <w:bCs/>
          <w:sz w:val="28"/>
          <w:szCs w:val="28"/>
        </w:rPr>
      </w:pPr>
    </w:p>
    <w:p w:rsidR="00C80216" w:rsidP="001406A0" w:rsidRDefault="00C80216" w14:paraId="3F806FF6" w14:textId="77777777">
      <w:pPr>
        <w:rPr>
          <w:b/>
          <w:bCs/>
          <w:sz w:val="28"/>
          <w:szCs w:val="28"/>
        </w:rPr>
      </w:pPr>
    </w:p>
    <w:p w:rsidR="00C80216" w:rsidP="001406A0" w:rsidRDefault="00C80216" w14:paraId="5BDC07A4" w14:textId="77777777">
      <w:pPr>
        <w:rPr>
          <w:b/>
          <w:bCs/>
          <w:sz w:val="28"/>
          <w:szCs w:val="28"/>
        </w:rPr>
      </w:pPr>
    </w:p>
    <w:p w:rsidR="00C80216" w:rsidP="001406A0" w:rsidRDefault="00C80216" w14:paraId="51374260" w14:textId="77777777">
      <w:pPr>
        <w:rPr>
          <w:b/>
          <w:bCs/>
          <w:sz w:val="28"/>
          <w:szCs w:val="28"/>
        </w:rPr>
      </w:pPr>
    </w:p>
    <w:p w:rsidRPr="001406A0" w:rsidR="00FF2660" w:rsidP="001406A0" w:rsidRDefault="00FF2660" w14:paraId="30C518F7" w14:textId="231E01C9">
      <w:pPr>
        <w:rPr>
          <w:b/>
          <w:sz w:val="28"/>
          <w:szCs w:val="28"/>
        </w:rPr>
      </w:pPr>
      <w:r w:rsidRPr="001406A0">
        <w:rPr>
          <w:b/>
          <w:sz w:val="28"/>
          <w:szCs w:val="28"/>
        </w:rPr>
        <w:t>Alternative places of detention</w:t>
      </w:r>
      <w:bookmarkEnd w:id="187"/>
      <w:bookmarkEnd w:id="188"/>
    </w:p>
    <w:p w:rsidR="00AA3813" w:rsidP="00AA3813" w:rsidRDefault="0011227D" w14:paraId="01B47570" w14:textId="7F2795EC">
      <w:r w:rsidR="718E0450">
        <w:drawing>
          <wp:inline wp14:editId="5063AE87" wp14:anchorId="2CAF83E2">
            <wp:extent cx="5759449" cy="3455670"/>
            <wp:effectExtent l="0" t="0" r="0" b="0"/>
            <wp:docPr id="13" name="Picture 13" descr="A room a couch facing a table with a computer and two chairs. Behind this is a coffee table with two couches, a cabinet and a television fixed to the wall. There are double doors allowing natural light in. " title=""/>
            <wp:cNvGraphicFramePr>
              <a:graphicFrameLocks noChangeAspect="1"/>
            </wp:cNvGraphicFramePr>
            <a:graphic>
              <a:graphicData uri="http://schemas.openxmlformats.org/drawingml/2006/picture">
                <pic:pic>
                  <pic:nvPicPr>
                    <pic:cNvPr id="0" name="Picture 13"/>
                    <pic:cNvPicPr/>
                  </pic:nvPicPr>
                  <pic:blipFill>
                    <a:blip r:embed="R4213257bc729450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C80216" w:rsidR="0011227D" w:rsidP="00AA3813" w:rsidRDefault="0011227D" w14:paraId="50AC5E92" w14:textId="4C7CF041">
      <w:pPr>
        <w:rPr>
          <w:b/>
          <w:i/>
        </w:rPr>
      </w:pPr>
      <w:r w:rsidRPr="00C80216">
        <w:rPr>
          <w:b/>
          <w:i/>
        </w:rPr>
        <w:t>Lounge room, BRP, MITA</w:t>
      </w:r>
    </w:p>
    <w:p w:rsidR="00C03B7E" w:rsidP="00AA3813" w:rsidRDefault="00E870C7" w14:paraId="106BD394" w14:textId="7D781BAE">
      <w:pPr>
        <w:rPr>
          <w:b/>
          <w:bCs/>
          <w:i/>
          <w:iCs/>
        </w:rPr>
      </w:pPr>
      <w:r w:rsidR="1D6D2743">
        <w:drawing>
          <wp:inline wp14:editId="5D9F7B2F" wp14:anchorId="4087E8B6">
            <wp:extent cx="3590925" cy="4791076"/>
            <wp:effectExtent l="0" t="0" r="9525" b="9525"/>
            <wp:docPr id="24" name="Picture 24" descr="A kitchen with a window, an oven, microwave and various cabinets, with a separate island bench containing a sink. " title=""/>
            <wp:cNvGraphicFramePr>
              <a:graphicFrameLocks noChangeAspect="1"/>
            </wp:cNvGraphicFramePr>
            <a:graphic>
              <a:graphicData uri="http://schemas.openxmlformats.org/drawingml/2006/picture">
                <pic:pic>
                  <pic:nvPicPr>
                    <pic:cNvPr id="0" name="Picture 24"/>
                    <pic:cNvPicPr/>
                  </pic:nvPicPr>
                  <pic:blipFill>
                    <a:blip r:embed="Rdbd19dc2d15b453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3590925" cy="4791076"/>
                    </a:xfrm>
                    <a:prstGeom prst="rect">
                      <a:avLst/>
                    </a:prstGeom>
                  </pic:spPr>
                </pic:pic>
              </a:graphicData>
            </a:graphic>
          </wp:inline>
        </w:drawing>
      </w:r>
    </w:p>
    <w:p w:rsidRPr="00C80216" w:rsidR="00C03B7E" w:rsidP="00AA3813" w:rsidRDefault="00C03B7E" w14:paraId="152ACF59" w14:textId="7019BC10">
      <w:pPr>
        <w:rPr>
          <w:b/>
          <w:i/>
        </w:rPr>
      </w:pPr>
      <w:r w:rsidRPr="00C80216">
        <w:rPr>
          <w:b/>
          <w:i/>
        </w:rPr>
        <w:t>Self-contained kitchen, BRP, MITA</w:t>
      </w:r>
    </w:p>
    <w:p w:rsidR="0011227D" w:rsidP="00AA3813" w:rsidRDefault="0011227D" w14:paraId="3E82850D" w14:textId="74AB6F67">
      <w:pPr>
        <w:rPr>
          <w:b/>
          <w:bCs/>
          <w:i/>
          <w:iCs/>
        </w:rPr>
      </w:pPr>
    </w:p>
    <w:p w:rsidR="006E19CE" w:rsidP="00AA3813" w:rsidRDefault="00006AB0" w14:paraId="17AC7559" w14:textId="1EE34AC6">
      <w:pPr>
        <w:rPr>
          <w:b/>
          <w:bCs/>
          <w:i/>
          <w:iCs/>
        </w:rPr>
      </w:pPr>
      <w:r w:rsidR="419E4C71">
        <w:drawing>
          <wp:inline wp14:editId="29E14A07" wp14:anchorId="10B84BE6">
            <wp:extent cx="5759449" cy="3455670"/>
            <wp:effectExtent l="0" t="0" r="0" b="0"/>
            <wp:docPr id="28" name="Picture 28" descr="A small room with two metal single beds, one with a mattress. " title=""/>
            <wp:cNvGraphicFramePr>
              <a:graphicFrameLocks noChangeAspect="1"/>
            </wp:cNvGraphicFramePr>
            <a:graphic>
              <a:graphicData uri="http://schemas.openxmlformats.org/drawingml/2006/picture">
                <pic:pic>
                  <pic:nvPicPr>
                    <pic:cNvPr id="0" name="Picture 28"/>
                    <pic:cNvPicPr/>
                  </pic:nvPicPr>
                  <pic:blipFill>
                    <a:blip r:embed="Rd1b8ecf1623d4fed">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8F6FA8" w:rsidR="006E19CE" w:rsidP="00AA3813" w:rsidRDefault="00006AB0" w14:paraId="03950653" w14:textId="7A23B09C">
      <w:pPr>
        <w:rPr>
          <w:b/>
          <w:i/>
        </w:rPr>
      </w:pPr>
      <w:r w:rsidRPr="008F6FA8">
        <w:rPr>
          <w:b/>
          <w:i/>
        </w:rPr>
        <w:t>Bedroom, BRP, MITA</w:t>
      </w:r>
    </w:p>
    <w:p w:rsidRPr="0011227D" w:rsidR="006E19CE" w:rsidP="00AA3813" w:rsidRDefault="006E19CE" w14:paraId="7ED4148D" w14:textId="77777777">
      <w:pPr>
        <w:rPr>
          <w:b/>
          <w:bCs/>
          <w:i/>
          <w:iCs/>
        </w:rPr>
      </w:pPr>
    </w:p>
    <w:p w:rsidRPr="00704DE8" w:rsidR="00704DE8" w:rsidP="00704DE8" w:rsidRDefault="00C12ED7" w14:paraId="0FB5BF10" w14:textId="2FA6736E">
      <w:r w:rsidR="38A6D156">
        <w:drawing>
          <wp:inline wp14:editId="00B19B72" wp14:anchorId="1FA710BD">
            <wp:extent cx="5759449" cy="3455670"/>
            <wp:effectExtent l="0" t="0" r="0" b="0"/>
            <wp:docPr id="10" name="Picture 10" descr="A demountable building with a small grassy area out the front with two small raised platform garden beds. " title=""/>
            <wp:cNvGraphicFramePr>
              <a:graphicFrameLocks noChangeAspect="1"/>
            </wp:cNvGraphicFramePr>
            <a:graphic>
              <a:graphicData uri="http://schemas.openxmlformats.org/drawingml/2006/picture">
                <pic:pic>
                  <pic:nvPicPr>
                    <pic:cNvPr id="0" name="Picture 10"/>
                    <pic:cNvPicPr/>
                  </pic:nvPicPr>
                  <pic:blipFill>
                    <a:blip r:embed="R491cc4f63ee14584">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8F6FA8" w:rsidR="00C12ED7" w:rsidP="0020729D" w:rsidRDefault="00997279" w14:paraId="0B2D0C9B" w14:textId="066183A8">
      <w:pPr>
        <w:rPr>
          <w:b/>
          <w:i/>
        </w:rPr>
      </w:pPr>
      <w:bookmarkStart w:name="_Toc43749288" w:id="189"/>
      <w:bookmarkStart w:name="_Toc43833828" w:id="190"/>
      <w:bookmarkStart w:name="_Toc43834014" w:id="191"/>
      <w:bookmarkStart w:name="_Toc47343719" w:id="192"/>
      <w:bookmarkStart w:name="_Toc47375855" w:id="193"/>
      <w:bookmarkStart w:name="_Toc47447444" w:id="194"/>
      <w:r w:rsidRPr="008F6FA8">
        <w:rPr>
          <w:b/>
          <w:i/>
        </w:rPr>
        <w:t>Activity block, BRP, MITA</w:t>
      </w:r>
      <w:bookmarkEnd w:id="189"/>
      <w:bookmarkEnd w:id="190"/>
      <w:bookmarkEnd w:id="191"/>
      <w:bookmarkEnd w:id="192"/>
      <w:bookmarkEnd w:id="193"/>
      <w:bookmarkEnd w:id="194"/>
    </w:p>
    <w:p w:rsidR="00DD0D9E" w:rsidP="00DD0D9E" w:rsidRDefault="004E39F6" w14:paraId="29CC5005" w14:textId="400EB36A">
      <w:r w:rsidR="6AAB05F7">
        <w:drawing>
          <wp:inline wp14:editId="7A64701C" wp14:anchorId="0F05ADFF">
            <wp:extent cx="5759449" cy="3454400"/>
            <wp:effectExtent l="0" t="0" r="0" b="0"/>
            <wp:docPr id="62" name="Picture 62" descr="A dimly lit, carpeted dining room with bench seating in the centre surrounded by tables and chairs, and another seperate table with chairs. " title=""/>
            <wp:cNvGraphicFramePr>
              <a:graphicFrameLocks noChangeAspect="1"/>
            </wp:cNvGraphicFramePr>
            <a:graphic>
              <a:graphicData uri="http://schemas.openxmlformats.org/drawingml/2006/picture">
                <pic:pic>
                  <pic:nvPicPr>
                    <pic:cNvPr id="0" name="Picture 62"/>
                    <pic:cNvPicPr/>
                  </pic:nvPicPr>
                  <pic:blipFill>
                    <a:blip r:embed="R7f98a0724ec84ce7">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4400"/>
                    </a:xfrm>
                    <a:prstGeom prst="rect">
                      <a:avLst/>
                    </a:prstGeom>
                  </pic:spPr>
                </pic:pic>
              </a:graphicData>
            </a:graphic>
          </wp:inline>
        </w:drawing>
      </w:r>
    </w:p>
    <w:p w:rsidRPr="008F6FA8" w:rsidR="00B323E4" w:rsidP="00DD0D9E" w:rsidRDefault="004E39F6" w14:paraId="6E2EACFF" w14:textId="302F150A">
      <w:pPr>
        <w:rPr>
          <w:b/>
          <w:i/>
        </w:rPr>
      </w:pPr>
      <w:r w:rsidRPr="008F6FA8">
        <w:rPr>
          <w:b/>
          <w:i/>
        </w:rPr>
        <w:t>Dining area, Melbourne hotel APOD</w:t>
      </w:r>
    </w:p>
    <w:p w:rsidRPr="004E39F6" w:rsidR="004E39F6" w:rsidP="00DD0D9E" w:rsidRDefault="00FF63EF" w14:paraId="1946FF58" w14:textId="1D366072">
      <w:pPr>
        <w:rPr>
          <w:b/>
          <w:bCs/>
          <w:i/>
          <w:iCs/>
        </w:rPr>
      </w:pPr>
      <w:r w:rsidR="307E15F8">
        <w:drawing>
          <wp:inline wp14:editId="54966E8B" wp14:anchorId="4A1EB2DB">
            <wp:extent cx="5759449" cy="5759449"/>
            <wp:effectExtent l="0" t="0" r="0" b="0"/>
            <wp:docPr id="63" name="Picture 63" descr="A bathroom with a porcelain toilet, shower, sink, cabinets and a mirror. " title=""/>
            <wp:cNvGraphicFramePr>
              <a:graphicFrameLocks noChangeAspect="1"/>
            </wp:cNvGraphicFramePr>
            <a:graphic>
              <a:graphicData uri="http://schemas.openxmlformats.org/drawingml/2006/picture">
                <pic:pic>
                  <pic:nvPicPr>
                    <pic:cNvPr id="0" name="Picture 63"/>
                    <pic:cNvPicPr/>
                  </pic:nvPicPr>
                  <pic:blipFill>
                    <a:blip r:embed="Rebf9f2fb99a74da8">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8F6FA8" w:rsidR="00B323E4" w:rsidP="00DD0D9E" w:rsidRDefault="00FF63EF" w14:paraId="7C6567BE" w14:textId="54323176">
      <w:pPr>
        <w:rPr>
          <w:b/>
          <w:i/>
        </w:rPr>
      </w:pPr>
      <w:r w:rsidRPr="008F6FA8">
        <w:rPr>
          <w:b/>
          <w:i/>
        </w:rPr>
        <w:t>Bathroom, Melbourne hotel APOD</w:t>
      </w:r>
    </w:p>
    <w:p w:rsidRPr="00FF63EF" w:rsidR="00FF63EF" w:rsidP="00DD0D9E" w:rsidRDefault="006B4B38" w14:paraId="24A0502A" w14:textId="70C32F57">
      <w:pPr>
        <w:rPr>
          <w:b/>
          <w:bCs/>
          <w:i/>
          <w:iCs/>
        </w:rPr>
      </w:pPr>
      <w:r w:rsidR="0272E5A1">
        <w:drawing>
          <wp:inline wp14:editId="33D0AF77" wp14:anchorId="0AFC0F66">
            <wp:extent cx="5715000" cy="3429000"/>
            <wp:effectExtent l="0" t="0" r="0" b="0"/>
            <wp:docPr id="64" name="Picture 64" descr="A room with desks along the walls with several computers, some chairs, lamps and a television fixed to the wall near the ceiling. " title=""/>
            <wp:cNvGraphicFramePr>
              <a:graphicFrameLocks noChangeAspect="1"/>
            </wp:cNvGraphicFramePr>
            <a:graphic>
              <a:graphicData uri="http://schemas.openxmlformats.org/drawingml/2006/picture">
                <pic:pic>
                  <pic:nvPicPr>
                    <pic:cNvPr id="0" name="Picture 64"/>
                    <pic:cNvPicPr/>
                  </pic:nvPicPr>
                  <pic:blipFill>
                    <a:blip r:embed="R8211e3763783419e">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15000" cy="3429000"/>
                    </a:xfrm>
                    <a:prstGeom prst="rect">
                      <a:avLst/>
                    </a:prstGeom>
                  </pic:spPr>
                </pic:pic>
              </a:graphicData>
            </a:graphic>
          </wp:inline>
        </w:drawing>
      </w:r>
    </w:p>
    <w:p w:rsidRPr="008F6FA8" w:rsidR="006B4B38" w:rsidP="0020729D" w:rsidRDefault="006B4B38" w14:paraId="228B3809" w14:textId="283B90F8">
      <w:pPr>
        <w:rPr>
          <w:b/>
          <w:i/>
        </w:rPr>
      </w:pPr>
      <w:bookmarkStart w:name="_Toc43749290" w:id="195"/>
      <w:bookmarkStart w:name="_Toc43833830" w:id="196"/>
      <w:bookmarkStart w:name="_Toc43834016" w:id="197"/>
      <w:bookmarkStart w:name="_Toc47343721" w:id="198"/>
      <w:bookmarkStart w:name="_Toc47375857" w:id="199"/>
      <w:bookmarkStart w:name="_Toc47447446" w:id="200"/>
      <w:r w:rsidRPr="008F6FA8">
        <w:rPr>
          <w:b/>
          <w:i/>
        </w:rPr>
        <w:t>Computers</w:t>
      </w:r>
      <w:r w:rsidRPr="008F6FA8" w:rsidR="000616F8">
        <w:rPr>
          <w:b/>
          <w:i/>
        </w:rPr>
        <w:t xml:space="preserve"> in the multipurpose room, Melbourne hotel APOD</w:t>
      </w:r>
      <w:bookmarkEnd w:id="195"/>
      <w:bookmarkEnd w:id="196"/>
      <w:bookmarkEnd w:id="197"/>
      <w:bookmarkEnd w:id="198"/>
      <w:bookmarkEnd w:id="199"/>
      <w:bookmarkEnd w:id="200"/>
    </w:p>
    <w:p w:rsidR="000616F8" w:rsidP="000616F8" w:rsidRDefault="00EB5EE9" w14:paraId="65FC2ADC" w14:textId="51058606">
      <w:r w:rsidR="6D6F04D6">
        <w:drawing>
          <wp:inline wp14:editId="0C7C87A3" wp14:anchorId="5BF37FED">
            <wp:extent cx="5759449" cy="3455670"/>
            <wp:effectExtent l="0" t="0" r="0" b="0"/>
            <wp:docPr id="66" name="Picture 66" descr="A unit with a double bed, two bedside tables, a table and chairs, and a kitchenette with a small fridge and microwave. At the end are double doors leading out to a small balcony with a table and chair. " title=""/>
            <wp:cNvGraphicFramePr>
              <a:graphicFrameLocks noChangeAspect="1"/>
            </wp:cNvGraphicFramePr>
            <a:graphic>
              <a:graphicData uri="http://schemas.openxmlformats.org/drawingml/2006/picture">
                <pic:pic>
                  <pic:nvPicPr>
                    <pic:cNvPr id="0" name="Picture 66"/>
                    <pic:cNvPicPr/>
                  </pic:nvPicPr>
                  <pic:blipFill>
                    <a:blip r:embed="R0e9b1c234f72455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670"/>
                    </a:xfrm>
                    <a:prstGeom prst="rect">
                      <a:avLst/>
                    </a:prstGeom>
                  </pic:spPr>
                </pic:pic>
              </a:graphicData>
            </a:graphic>
          </wp:inline>
        </w:drawing>
      </w:r>
    </w:p>
    <w:p w:rsidRPr="008F6FA8" w:rsidR="00EB5EE9" w:rsidP="000616F8" w:rsidRDefault="00EB5EE9" w14:paraId="6C0A8372" w14:textId="2F5C2F0C">
      <w:pPr>
        <w:rPr>
          <w:b/>
          <w:i/>
        </w:rPr>
      </w:pPr>
      <w:r w:rsidRPr="008F6FA8">
        <w:rPr>
          <w:b/>
          <w:i/>
        </w:rPr>
        <w:t>Single unit, Brisbane hotel APOD</w:t>
      </w:r>
    </w:p>
    <w:p w:rsidR="00EB5EE9" w:rsidP="000616F8" w:rsidRDefault="00EB5EE9" w14:paraId="3C200980" w14:textId="7E85AEDB"/>
    <w:p w:rsidR="00EB5EE9" w:rsidP="000616F8" w:rsidRDefault="001B4FBE" w14:paraId="6992140C" w14:textId="6E140C01">
      <w:r w:rsidR="635659AC">
        <w:drawing>
          <wp:inline wp14:editId="2A534134" wp14:anchorId="121D7801">
            <wp:extent cx="5759449" cy="5759449"/>
            <wp:effectExtent l="0" t="0" r="0" b="0"/>
            <wp:docPr id="67" name="Picture 67" descr="A bathroom with a sink and cabinets, a mirror, a porcelain toilet, a shower over a bathtub and a window." title=""/>
            <wp:cNvGraphicFramePr>
              <a:graphicFrameLocks noChangeAspect="1"/>
            </wp:cNvGraphicFramePr>
            <a:graphic>
              <a:graphicData uri="http://schemas.openxmlformats.org/drawingml/2006/picture">
                <pic:pic>
                  <pic:nvPicPr>
                    <pic:cNvPr id="0" name="Picture 67"/>
                    <pic:cNvPicPr/>
                  </pic:nvPicPr>
                  <pic:blipFill>
                    <a:blip r:embed="Recf41bd4ecc94d99">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5759449"/>
                    </a:xfrm>
                    <a:prstGeom prst="rect">
                      <a:avLst/>
                    </a:prstGeom>
                  </pic:spPr>
                </pic:pic>
              </a:graphicData>
            </a:graphic>
          </wp:inline>
        </w:drawing>
      </w:r>
    </w:p>
    <w:p w:rsidRPr="008F6FA8" w:rsidR="00EB5EE9" w:rsidP="000616F8" w:rsidRDefault="001B4FBE" w14:paraId="47D351EB" w14:textId="1BB18FF8">
      <w:pPr>
        <w:rPr>
          <w:b/>
          <w:i/>
        </w:rPr>
      </w:pPr>
      <w:r w:rsidRPr="008F6FA8">
        <w:rPr>
          <w:b/>
          <w:i/>
        </w:rPr>
        <w:t>Bathroom, Brisbane hotel APOD</w:t>
      </w:r>
    </w:p>
    <w:p w:rsidR="00EB5EE9" w:rsidP="000616F8" w:rsidRDefault="00E12EF0" w14:paraId="75E2629D" w14:textId="6639924B">
      <w:r w:rsidR="09107030">
        <w:drawing>
          <wp:inline wp14:editId="51961DD5" wp14:anchorId="49AE28CD">
            <wp:extent cx="5759449" cy="3455035"/>
            <wp:effectExtent l="0" t="0" r="0" b="0"/>
            <wp:docPr id="68" name="Picture 68" descr="A kitchen with a fridge, an oven, a sink, some cabinets and a microwave. " title=""/>
            <wp:cNvGraphicFramePr>
              <a:graphicFrameLocks noChangeAspect="1"/>
            </wp:cNvGraphicFramePr>
            <a:graphic>
              <a:graphicData uri="http://schemas.openxmlformats.org/drawingml/2006/picture">
                <pic:pic>
                  <pic:nvPicPr>
                    <pic:cNvPr id="0" name="Picture 68"/>
                    <pic:cNvPicPr/>
                  </pic:nvPicPr>
                  <pic:blipFill>
                    <a:blip r:embed="R13eccbdad9e64f7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59449" cy="3455035"/>
                    </a:xfrm>
                    <a:prstGeom prst="rect">
                      <a:avLst/>
                    </a:prstGeom>
                  </pic:spPr>
                </pic:pic>
              </a:graphicData>
            </a:graphic>
          </wp:inline>
        </w:drawing>
      </w:r>
    </w:p>
    <w:p w:rsidRPr="008F6FA8" w:rsidR="00EB5EE9" w:rsidP="000616F8" w:rsidRDefault="00E12EF0" w14:paraId="472691E5" w14:textId="2703E486">
      <w:pPr>
        <w:rPr>
          <w:b/>
          <w:i/>
        </w:rPr>
      </w:pPr>
      <w:r w:rsidRPr="008F6FA8">
        <w:rPr>
          <w:b/>
          <w:i/>
        </w:rPr>
        <w:t>Kitchenette in two-person unit, Brisbane hotel APOD</w:t>
      </w:r>
    </w:p>
    <w:p w:rsidR="00EB5EE9" w:rsidP="000616F8" w:rsidRDefault="00EB5EE9" w14:paraId="7E88F7DD" w14:textId="6799CC39"/>
    <w:p w:rsidR="00EB5EE9" w:rsidP="000616F8" w:rsidRDefault="00EB5EE9" w14:paraId="123C9920" w14:textId="7DD10D1D"/>
    <w:p w:rsidR="00FC175E" w:rsidP="000616F8" w:rsidRDefault="00FC175E" w14:paraId="57F113D6" w14:textId="5692CDC9"/>
    <w:p w:rsidR="00FC175E" w:rsidP="000616F8" w:rsidRDefault="00FC175E" w14:paraId="58ED7814" w14:textId="29246BDD"/>
    <w:p w:rsidR="00FC175E" w:rsidP="000616F8" w:rsidRDefault="00FC175E" w14:paraId="754AB388" w14:textId="4DD655BA"/>
    <w:p w:rsidR="00FC175E" w:rsidP="000616F8" w:rsidRDefault="00FC175E" w14:paraId="32A39B03" w14:textId="497E7EC8"/>
    <w:p w:rsidR="00FC175E" w:rsidP="000616F8" w:rsidRDefault="00FC175E" w14:paraId="14D29D72" w14:textId="6EEEC945"/>
    <w:p w:rsidR="00FC175E" w:rsidP="000616F8" w:rsidRDefault="00FC175E" w14:paraId="59AC585F" w14:textId="43C71B8A"/>
    <w:p w:rsidR="00FC175E" w:rsidP="000616F8" w:rsidRDefault="00FC175E" w14:paraId="48784D9B" w14:textId="4A46104B"/>
    <w:p w:rsidR="00FC175E" w:rsidP="000616F8" w:rsidRDefault="00FC175E" w14:paraId="7CEBF70B" w14:textId="03714D1F"/>
    <w:p w:rsidR="00FC175E" w:rsidP="000616F8" w:rsidRDefault="00FC175E" w14:paraId="2CA855EF" w14:textId="50F58A17"/>
    <w:p w:rsidR="00FC175E" w:rsidP="000616F8" w:rsidRDefault="00FC175E" w14:paraId="76BF6D24" w14:textId="28CB07A6"/>
    <w:p w:rsidR="00FC175E" w:rsidP="000616F8" w:rsidRDefault="00FC175E" w14:paraId="0FF131AA" w14:textId="330B0FBD"/>
    <w:p w:rsidR="00FC175E" w:rsidP="000616F8" w:rsidRDefault="00FC175E" w14:paraId="4A679C5A" w14:textId="77777777"/>
    <w:p w:rsidRPr="000616F8" w:rsidR="00EB5EE9" w:rsidP="00FC175E" w:rsidRDefault="00FC175E" w14:paraId="40E882EF" w14:textId="4DE24DD7">
      <w:pPr>
        <w:pStyle w:val="Heading1"/>
        <w:numPr>
          <w:ilvl w:val="0"/>
          <w:numId w:val="0"/>
        </w:numPr>
        <w:ind w:left="851" w:hanging="851"/>
      </w:pPr>
      <w:bookmarkStart w:name="_Toc57818949" w:id="201"/>
      <w:r>
        <w:t>Endnotes</w:t>
      </w:r>
      <w:bookmarkEnd w:id="201"/>
    </w:p>
    <w:sectPr w:rsidRPr="000616F8" w:rsidR="00EB5EE9" w:rsidSect="00460EE0">
      <w:headerReference w:type="even" r:id="rId153"/>
      <w:headerReference w:type="default" r:id="rId154"/>
      <w:footerReference w:type="even" r:id="rId155"/>
      <w:footerReference w:type="default" r:id="rId156"/>
      <w:headerReference w:type="first" r:id="rId157"/>
      <w:footerReference w:type="first" r:id="rId158"/>
      <w:endnotePr>
        <w:numFmt w:val="decimal"/>
      </w:endnotePr>
      <w:pgSz w:w="11906" w:h="16838" w:orient="portrait" w:code="9"/>
      <w:pgMar w:top="1134" w:right="1418" w:bottom="1134" w:left="1418" w:header="907" w:footer="283" w:gutter="0"/>
      <w:pgNumType w:start="2"/>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rsidR="00C51913" w:rsidP="00F14C6D" w:rsidRDefault="00C51913" w14:paraId="5E6AD41E" w14:textId="77777777">
      <w:r>
        <w:separator/>
      </w:r>
    </w:p>
  </w:endnote>
  <w:endnote w:type="continuationSeparator" w:id="0">
    <w:p w:rsidR="00C51913" w:rsidP="00F14C6D" w:rsidRDefault="00C51913" w14:paraId="2F8BB49A" w14:textId="77777777">
      <w:r>
        <w:continuationSeparator/>
      </w:r>
    </w:p>
  </w:endnote>
  <w:endnote w:type="continuationNotice" w:id="1">
    <w:p w:rsidR="00C51913" w:rsidRDefault="00C51913" w14:paraId="0E4B5C9B" w14:textId="77777777">
      <w:pPr>
        <w:spacing w:before="0" w:after="0"/>
      </w:pPr>
    </w:p>
  </w:endnote>
  <w:endnote w:id="2">
    <w:p w:rsidR="00CB2587" w:rsidP="005E1CF9" w:rsidRDefault="00CB2587" w14:paraId="108A7298" w14:textId="77777777">
      <w:pPr>
        <w:pStyle w:val="EndnoteText"/>
      </w:pPr>
      <w:r>
        <w:rPr>
          <w:rStyle w:val="EndnoteReference"/>
        </w:rPr>
        <w:endnoteRef/>
      </w:r>
      <w:r>
        <w:t xml:space="preserve"> </w:t>
      </w:r>
      <w:r w:rsidRPr="0067721B">
        <w:t>Reports from previous inspections of immigration detention facilities can be found on the Commission’s website at &lt;</w:t>
      </w:r>
      <w:hyperlink w:history="1" r:id="rId1">
        <w:r w:rsidRPr="0067721B">
          <w:rPr>
            <w:rStyle w:val="Hyperlink"/>
          </w:rPr>
          <w:t>https://www.humanrights.gov.au/our-work/asylum-seekers-and-refugees/publications</w:t>
        </w:r>
      </w:hyperlink>
      <w:r w:rsidRPr="0067721B">
        <w:rPr>
          <w:rStyle w:val="Hyperlink"/>
          <w:color w:val="auto"/>
          <w:u w:val="none"/>
        </w:rPr>
        <w:t>&gt;.</w:t>
      </w:r>
    </w:p>
  </w:endnote>
  <w:endnote w:id="3">
    <w:p w:rsidR="00CB2587" w:rsidP="005E1CF9" w:rsidRDefault="00CB2587" w14:paraId="2A5ADF60" w14:textId="77777777">
      <w:pPr>
        <w:pStyle w:val="EndnoteText"/>
      </w:pPr>
      <w:r>
        <w:rPr>
          <w:rStyle w:val="EndnoteReference"/>
        </w:rPr>
        <w:endnoteRef/>
      </w:r>
      <w:r>
        <w:t xml:space="preserve"> </w:t>
      </w:r>
      <w:r>
        <w:fldChar w:fldCharType="begin"/>
      </w:r>
      <w:r>
        <w:instrText xml:space="preserve"> ADDIN ZOTERO_ITEM CSL_CITATION {"citationID":"APIvARN4","properties":{"formattedCitation":"Human Rights and Equal Opportunity Commission, {\\i{}Those Who\\uc0\\u8217{}ve Come across the Seas: Detention of Unauthorised Arrivals} (Report, 1998); Human Rights and Equal Opportunity Commission, {\\i{}A Last Resort? National Inquiry into Children in Immigration Detention} (Report, 2004); Australian Human Rights Commission, {\\i{}The Forgotten Children: National Inquiry into Children in Immigration Detention} (Report, 2014).","plainCitation":"Human Rights and Equal Opportunity Commission, Those Who’ve Come across the Seas: Detention of Unauthorised Arrivals (Report, 1998); Human Rights and Equal Opportunity Commission, A Last Resort? National Inquiry into Children in Immigration Detention (Report, 2004); Australian Human Rights Commission, The Forgotten Children: National Inquiry into Children in Immigration Detention (Report, 2014).","noteIndex":5},"citationItems":[{"id":1066,"uris":["http://zotero.org/groups/1703699/items/6ZG5T6K4"],"uri":["http://zotero.org/groups/1703699/items/6ZG5T6K4"],"itemData":{"id":1066,"type":"bill","title":"Human Rights and Equal Opportunity Commission, &lt;i&gt;Those who've come across the seas: Detention of unauthorised arrivals&lt;/i&gt; (Report, 1998)"}},{"id":1065,"uris":["http://zotero.org/groups/1703699/items/HEJ6S2FK"],"uri":["http://zotero.org/groups/1703699/items/HEJ6S2FK"],"itemData":{"id":1065,"type":"bill","title":"Human Rights and Equal Opportunity Commission, &lt;i&gt;A last resort? National Inquiry into Children in Immigration Detention&lt;/i&gt; (Report, 2004)"}},{"id":2209,"uris":["http://zotero.org/groups/1703699/items/C3AN8VVC"],"uri":["http://zotero.org/groups/1703699/items/C3AN8VVC"],"itemData":{"id":2209,"type":"bill","title":"Australian Human Rights Commission, &lt;i&gt;The Forgotten Children: National Inquiry into Children in Immigration Detention&lt;/i&gt; (Report, 2014)"}}],"schema":"https://github.com/citation-style-language/schema/raw/master/csl-citation.json"} </w:instrText>
      </w:r>
      <w:r>
        <w:fldChar w:fldCharType="separate"/>
      </w:r>
      <w:r w:rsidRPr="00FB4638">
        <w:rPr>
          <w:rFonts w:cs="Open Sans"/>
          <w:szCs w:val="24"/>
        </w:rPr>
        <w:t xml:space="preserve">Human Rights and Equal Opportunity Commission, </w:t>
      </w:r>
      <w:r w:rsidRPr="00FB4638">
        <w:rPr>
          <w:rFonts w:cs="Open Sans"/>
          <w:i/>
          <w:iCs/>
          <w:szCs w:val="24"/>
        </w:rPr>
        <w:t>Those Who’ve Come across the Seas: Detention of Unauthorised Arrivals</w:t>
      </w:r>
      <w:r w:rsidRPr="00FB4638">
        <w:rPr>
          <w:rFonts w:cs="Open Sans"/>
          <w:szCs w:val="24"/>
        </w:rPr>
        <w:t xml:space="preserve"> (Report, 1998); Human Rights and Equal Opportunity Commission, </w:t>
      </w:r>
      <w:r w:rsidRPr="00FB4638">
        <w:rPr>
          <w:rFonts w:cs="Open Sans"/>
          <w:i/>
          <w:iCs/>
          <w:szCs w:val="24"/>
        </w:rPr>
        <w:t>A Last Resort? National Inquiry into Children in Immigration Detention</w:t>
      </w:r>
      <w:r w:rsidRPr="00FB4638">
        <w:rPr>
          <w:rFonts w:cs="Open Sans"/>
          <w:szCs w:val="24"/>
        </w:rPr>
        <w:t xml:space="preserve"> (Report, 2004); Australian Human Rights Commission, </w:t>
      </w:r>
      <w:r w:rsidRPr="00FB4638">
        <w:rPr>
          <w:rFonts w:cs="Open Sans"/>
          <w:i/>
          <w:iCs/>
          <w:szCs w:val="24"/>
        </w:rPr>
        <w:t>The Forgotten Children: National Inquiry into Children in Immigration Detention</w:t>
      </w:r>
      <w:r w:rsidRPr="00FB4638">
        <w:rPr>
          <w:rFonts w:cs="Open Sans"/>
          <w:szCs w:val="24"/>
        </w:rPr>
        <w:t xml:space="preserve"> (Report, 2014).</w:t>
      </w:r>
      <w:r>
        <w:fldChar w:fldCharType="end"/>
      </w:r>
    </w:p>
  </w:endnote>
  <w:endnote w:id="4">
    <w:p w:rsidR="00CB2587" w:rsidP="005E1CF9" w:rsidRDefault="00CB2587" w14:paraId="7B383B84" w14:textId="77777777">
      <w:pPr>
        <w:pStyle w:val="EndnoteText"/>
      </w:pPr>
      <w:r>
        <w:rPr>
          <w:rStyle w:val="EndnoteReference"/>
        </w:rPr>
        <w:endnoteRef/>
      </w:r>
      <w:r>
        <w:t xml:space="preserve"> </w:t>
      </w:r>
      <w:r>
        <w:fldChar w:fldCharType="begin"/>
      </w:r>
      <w:r>
        <w:instrText xml:space="preserve"> ADDIN ZOTERO_ITEM CSL_CITATION {"citationID":"u9h0ICk7","properties":{"formattedCitation":"Australian Human Rights Commission, {\\i{}Asylum Seekers, Refugees and Human Rights: Snapshot Report (2nd Edition)} (Report, 2017).","plainCitation":"Australian Human Rights Commission, Asylum Seekers, Refugees and Human Rights: Snapshot Report (2nd Edition) (Report, 2017).","noteIndex":6},"citationItems":[{"id":2208,"uris":["http://zotero.org/groups/1703699/items/543J4E4K"],"uri":["http://zotero.org/groups/1703699/items/543J4E4K"],"itemData":{"id":2208,"type":"bill","title":"Australian Human Rights Commission, &lt;i&gt;Asylum seekers, refugees and human rights: Snapshot Report (2nd edition)&lt;/i&gt; (Report, 2017)"}}],"schema":"https://github.com/citation-style-language/schema/raw/master/csl-citation.json"} </w:instrText>
      </w:r>
      <w:r>
        <w:fldChar w:fldCharType="separate"/>
      </w:r>
      <w:r w:rsidRPr="006A31DB">
        <w:rPr>
          <w:rFonts w:cs="Open Sans"/>
          <w:szCs w:val="24"/>
        </w:rPr>
        <w:t xml:space="preserve">Australian Human Rights Commission, </w:t>
      </w:r>
      <w:r w:rsidRPr="006A31DB">
        <w:rPr>
          <w:rFonts w:cs="Open Sans"/>
          <w:i/>
          <w:iCs/>
          <w:szCs w:val="24"/>
        </w:rPr>
        <w:t>Asylum Seekers, Refugees and Human Rights: Snapshot Report (2nd Edition)</w:t>
      </w:r>
      <w:r w:rsidRPr="006A31DB">
        <w:rPr>
          <w:rFonts w:cs="Open Sans"/>
          <w:szCs w:val="24"/>
        </w:rPr>
        <w:t xml:space="preserve"> (Report, 2017).</w:t>
      </w:r>
      <w:r>
        <w:fldChar w:fldCharType="end"/>
      </w:r>
    </w:p>
  </w:endnote>
  <w:endnote w:id="5">
    <w:p w:rsidR="00CB2587" w:rsidP="00EB5F3C" w:rsidRDefault="00CB2587" w14:paraId="000A5FF6" w14:textId="5DE826B4">
      <w:pPr>
        <w:pStyle w:val="EndnoteText"/>
      </w:pPr>
      <w:r>
        <w:rPr>
          <w:rStyle w:val="EndnoteReference"/>
        </w:rPr>
        <w:endnoteRef/>
      </w:r>
      <w:r>
        <w:t xml:space="preserve"> </w:t>
      </w:r>
      <w:r>
        <w:fldChar w:fldCharType="begin"/>
      </w:r>
      <w:r>
        <w:instrText xml:space="preserve"> ADDIN ZOTERO_ITEM CSL_CITATION {"citationID":"67y1xJqy","properties":{"formattedCitation":"{\\i{}Migration Act 1958} (Cth) s 189.","plainCitation":"Migration Act 1958 (Cth) s 189.","noteIndex":1},"citationItems":[{"id":1058,"uris":["http://zotero.org/groups/1703699/items/MDTRQGD4"],"uri":["http://zotero.org/groups/1703699/items/MDTRQGD4"],"itemData":{"id":1058,"type":"legislation","container-title":"Cth","title":"Migration Act 1958"},"locator":"s 189","label":"section"}],"schema":"https://github.com/citation-style-language/schema/raw/master/csl-citation.json"} </w:instrText>
      </w:r>
      <w:r>
        <w:fldChar w:fldCharType="separate"/>
      </w:r>
      <w:r w:rsidRPr="00F506A4">
        <w:rPr>
          <w:rFonts w:cs="Open Sans"/>
          <w:i/>
          <w:iCs/>
          <w:szCs w:val="24"/>
        </w:rPr>
        <w:t>Migration Act 1958</w:t>
      </w:r>
      <w:r w:rsidRPr="00F506A4">
        <w:rPr>
          <w:rFonts w:cs="Open Sans"/>
          <w:szCs w:val="24"/>
        </w:rPr>
        <w:t xml:space="preserve"> (Cth) s 189.</w:t>
      </w:r>
      <w:r>
        <w:fldChar w:fldCharType="end"/>
      </w:r>
    </w:p>
  </w:endnote>
  <w:endnote w:id="6">
    <w:p w:rsidR="00CB2587" w:rsidP="00EB5F3C" w:rsidRDefault="00CB2587" w14:paraId="29101172" w14:textId="77777777">
      <w:pPr>
        <w:pStyle w:val="EndnoteText"/>
      </w:pPr>
      <w:r>
        <w:rPr>
          <w:rStyle w:val="EndnoteReference"/>
        </w:rPr>
        <w:endnoteRef/>
      </w:r>
      <w:r>
        <w:t xml:space="preserve"> Section</w:t>
      </w:r>
      <w:r w:rsidRPr="004B088D">
        <w:t xml:space="preserve"> 5 of the Migration Act defines ‘immigration detention’ to include ‘being held by, or on behalf of, an officer in another place approved by the Minister in writing’</w:t>
      </w:r>
      <w:r>
        <w:t>.</w:t>
      </w:r>
    </w:p>
  </w:endnote>
  <w:endnote w:id="7">
    <w:p w:rsidR="00CB2587" w:rsidP="00EB5F3C" w:rsidRDefault="00CB2587" w14:paraId="687A1B47" w14:textId="03D679BD">
      <w:pPr>
        <w:pStyle w:val="EndnoteText"/>
      </w:pPr>
      <w:r>
        <w:rPr>
          <w:rStyle w:val="EndnoteReference"/>
        </w:rPr>
        <w:endnoteRef/>
      </w:r>
      <w:r>
        <w:t xml:space="preserve"> </w:t>
      </w:r>
      <w:r>
        <w:fldChar w:fldCharType="begin"/>
      </w:r>
      <w:r>
        <w:instrText xml:space="preserve"> ADDIN ZOTERO_ITEM CSL_CITATION {"citationID":"njUqLRNE","properties":{"formattedCitation":"{\\i{}Migration Act 1958} (Cth) s 187AB.","plainCitation":"Migration Act 1958 (Cth) s 187AB.","noteIndex":3},"citationItems":[{"id":1058,"uris":["http://zotero.org/groups/1703699/items/MDTRQGD4"],"uri":["http://zotero.org/groups/1703699/items/MDTRQGD4"],"itemData":{"id":1058,"type":"legislation","container-title":"Cth","title":"Migration Act 1958"},"locator":"s 187AB","label":"section"}],"schema":"https://github.com/citation-style-language/schema/raw/master/csl-citation.json"} </w:instrText>
      </w:r>
      <w:r>
        <w:fldChar w:fldCharType="separate"/>
      </w:r>
      <w:r w:rsidRPr="00F506A4">
        <w:rPr>
          <w:rFonts w:cs="Open Sans"/>
          <w:i/>
          <w:iCs/>
          <w:szCs w:val="24"/>
        </w:rPr>
        <w:t>Migration Act 1958</w:t>
      </w:r>
      <w:r w:rsidRPr="00F506A4">
        <w:rPr>
          <w:rFonts w:cs="Open Sans"/>
          <w:szCs w:val="24"/>
        </w:rPr>
        <w:t xml:space="preserve"> (Cth) s 1</w:t>
      </w:r>
      <w:r>
        <w:rPr>
          <w:rFonts w:cs="Open Sans"/>
          <w:szCs w:val="24"/>
        </w:rPr>
        <w:t>97</w:t>
      </w:r>
      <w:r w:rsidRPr="00F506A4">
        <w:rPr>
          <w:rFonts w:cs="Open Sans"/>
          <w:szCs w:val="24"/>
        </w:rPr>
        <w:t>AB.</w:t>
      </w:r>
      <w:r>
        <w:fldChar w:fldCharType="end"/>
      </w:r>
    </w:p>
  </w:endnote>
  <w:endnote w:id="8">
    <w:p w:rsidR="00CB2587" w:rsidP="004E2BE5" w:rsidRDefault="00CB2587" w14:paraId="58C9492D" w14:textId="28FB4951">
      <w:pPr>
        <w:pStyle w:val="EndnoteText"/>
      </w:pPr>
      <w:r>
        <w:rPr>
          <w:rStyle w:val="EndnoteReference"/>
        </w:rPr>
        <w:endnoteRef/>
      </w:r>
      <w:r>
        <w:t xml:space="preserve"> In 2018 the Commission inspected four immigration detention facilities, including Villawood Immigration Detention Centre, Brisbane Immigration Transit Accommodation, Melbourne Immigration Transit Accommodation and Yongah Hill Immigration Detention Centre, as well as several ‘alternative places of detention’ in Brisbane and Melbourne. See </w:t>
      </w:r>
      <w:r>
        <w:fldChar w:fldCharType="begin"/>
      </w:r>
      <w:r>
        <w:instrText xml:space="preserve"> ADDIN ZOTERO_ITEM CSL_CITATION {"citationID":"1Jj4Rhq5","properties":{"formattedCitation":"Australian Human Rights Commission, {\\i{}Risk Management in Immigration Detention} (Report, 2019).","plainCitation":"Australian Human Rights Commission, Risk Management in Immigration Detention (Report, 2019).","noteIndex":8},"citationItems":[{"id":7080,"uris":["http://zotero.org/groups/1703699/items/KAPR3TFP"],"uri":["http://zotero.org/groups/1703699/items/KAPR3TFP"],"itemData":{"id":7080,"type":"bill","title":"Australian Human Rights Commission, &lt;i&gt;Risk management in immigration detention&lt;/i&gt; (Report, 2019)"}}],"schema":"https://github.com/citation-style-language/schema/raw/master/csl-citation.json"} </w:instrText>
      </w:r>
      <w:r>
        <w:fldChar w:fldCharType="separate"/>
      </w:r>
      <w:r w:rsidRPr="00D8731B">
        <w:rPr>
          <w:rFonts w:cs="Open Sans"/>
          <w:szCs w:val="24"/>
        </w:rPr>
        <w:t xml:space="preserve">Australian Human Rights Commission, </w:t>
      </w:r>
      <w:r w:rsidRPr="00D8731B">
        <w:rPr>
          <w:rFonts w:cs="Open Sans"/>
          <w:i/>
          <w:iCs/>
          <w:szCs w:val="24"/>
        </w:rPr>
        <w:t>Risk Management in Immigration Detention</w:t>
      </w:r>
      <w:r w:rsidRPr="00D8731B">
        <w:rPr>
          <w:rFonts w:cs="Open Sans"/>
          <w:szCs w:val="24"/>
        </w:rPr>
        <w:t xml:space="preserve"> (Report, 2019).</w:t>
      </w:r>
      <w:r>
        <w:fldChar w:fldCharType="end"/>
      </w:r>
    </w:p>
  </w:endnote>
  <w:endnote w:id="9">
    <w:p w:rsidRPr="000A6850" w:rsidR="00CB2587" w:rsidRDefault="00CB2587" w14:paraId="1DB27368" w14:textId="226EECA6">
      <w:pPr>
        <w:pStyle w:val="EndnoteText"/>
        <w:rPr>
          <w:lang w:val="en-US"/>
        </w:rPr>
      </w:pPr>
      <w:r>
        <w:rPr>
          <w:rStyle w:val="EndnoteReference"/>
        </w:rPr>
        <w:endnoteRef/>
      </w:r>
      <w:r>
        <w:t xml:space="preserve"> </w:t>
      </w:r>
      <w:r w:rsidRPr="00D8731B">
        <w:rPr>
          <w:rFonts w:cs="Open Sans"/>
          <w:szCs w:val="24"/>
        </w:rPr>
        <w:t xml:space="preserve">Australian Human Rights Commission, </w:t>
      </w:r>
      <w:r w:rsidRPr="00D8731B">
        <w:rPr>
          <w:rFonts w:cs="Open Sans"/>
          <w:i/>
          <w:iCs/>
          <w:szCs w:val="24"/>
        </w:rPr>
        <w:t>Risk Management in Immigration Detention</w:t>
      </w:r>
      <w:r w:rsidRPr="00D8731B">
        <w:rPr>
          <w:rFonts w:cs="Open Sans"/>
          <w:szCs w:val="24"/>
        </w:rPr>
        <w:t xml:space="preserve"> (Report, 2019)</w:t>
      </w:r>
      <w:r>
        <w:rPr>
          <w:rFonts w:cs="Open Sans"/>
          <w:szCs w:val="24"/>
        </w:rPr>
        <w:t xml:space="preserve"> 10.</w:t>
      </w:r>
    </w:p>
  </w:endnote>
  <w:endnote w:id="10">
    <w:p w:rsidR="00CB2587" w:rsidRDefault="00CB2587" w14:paraId="6A1EF280" w14:textId="49AE4693">
      <w:pPr>
        <w:pStyle w:val="EndnoteText"/>
      </w:pPr>
      <w:r>
        <w:rPr>
          <w:rStyle w:val="EndnoteReference"/>
        </w:rPr>
        <w:endnoteRef/>
      </w:r>
      <w:r>
        <w:t xml:space="preserve"> </w:t>
      </w:r>
      <w:r>
        <w:fldChar w:fldCharType="begin"/>
      </w:r>
      <w:r>
        <w:instrText xml:space="preserve"> ADDIN ZOTERO_ITEM CSL_CITATION {"citationID":"uggRLVyi","properties":{"formattedCitation":"Australian Human Rights Commission, {\\i{}Risk Management in Immigration Detention} (Report, 2019).","plainCitation":"Australian Human Rights Commission, Risk Management in Immigration Detention (Report, 2019).","noteIndex":9},"citationItems":[{"id":7080,"uris":["http://zotero.org/groups/1703699/items/KAPR3TFP"],"uri":["http://zotero.org/groups/1703699/items/KAPR3TFP"],"itemData":{"id":7080,"type":"bill","title":"Australian Human Rights Commission, &lt;i&gt;Risk management in immigration detention&lt;/i&gt; (Report, 2019)"}}],"schema":"https://github.com/citation-style-language/schema/raw/master/csl-citation.json"} </w:instrText>
      </w:r>
      <w:r>
        <w:fldChar w:fldCharType="separate"/>
      </w:r>
      <w:r w:rsidRPr="003A3F40">
        <w:rPr>
          <w:rFonts w:cs="Open Sans"/>
          <w:szCs w:val="24"/>
        </w:rPr>
        <w:t xml:space="preserve">Australian Human Rights Commission, </w:t>
      </w:r>
      <w:r w:rsidRPr="003A3F40">
        <w:rPr>
          <w:rFonts w:cs="Open Sans"/>
          <w:i/>
          <w:iCs/>
          <w:szCs w:val="24"/>
        </w:rPr>
        <w:t>Risk Management in Immigration Detention</w:t>
      </w:r>
      <w:r w:rsidRPr="003A3F40">
        <w:rPr>
          <w:rFonts w:cs="Open Sans"/>
          <w:szCs w:val="24"/>
        </w:rPr>
        <w:t xml:space="preserve"> (Report, 2019).</w:t>
      </w:r>
      <w:r>
        <w:fldChar w:fldCharType="end"/>
      </w:r>
    </w:p>
  </w:endnote>
  <w:endnote w:id="11">
    <w:p w:rsidR="00CB2587" w:rsidRDefault="00CB2587" w14:paraId="3D451B2C" w14:textId="016D9203">
      <w:pPr>
        <w:pStyle w:val="EndnoteText"/>
      </w:pPr>
      <w:r>
        <w:rPr>
          <w:rStyle w:val="EndnoteReference"/>
        </w:rPr>
        <w:endnoteRef/>
      </w:r>
      <w:r>
        <w:t xml:space="preserve"> </w:t>
      </w:r>
      <w:r w:rsidRPr="009A3B63">
        <w:t xml:space="preserve">The Commission did not inspect the Christmas Island Immigration Detention Centre </w:t>
      </w:r>
      <w:r>
        <w:t xml:space="preserve">because during planning these facilities had only recently been re-opened and nobody was detained there. Half-way through the Commission’s inspections, a family of four including two children were transferred to Christmas Island, and at the time of writing they remain in detention there. The Commission released a statement in relation to this family that can be found on the Commission’s website at </w:t>
      </w:r>
      <w:r w:rsidRPr="00C744BA">
        <w:t>&lt;</w:t>
      </w:r>
      <w:hyperlink w:history="1" r:id="rId2">
        <w:r w:rsidRPr="00C744BA">
          <w:rPr>
            <w:color w:val="0000FF"/>
            <w:u w:val="single"/>
          </w:rPr>
          <w:t>https://www.humanrights.gov.au/about/news/commissioners-call-compassionate-approach-tamil-family</w:t>
        </w:r>
      </w:hyperlink>
      <w:r>
        <w:t>&gt;.</w:t>
      </w:r>
    </w:p>
  </w:endnote>
  <w:endnote w:id="12">
    <w:p w:rsidR="00CB2587" w:rsidP="00D24253" w:rsidRDefault="00CB2587" w14:paraId="5CFCCC9B" w14:textId="21A729E8">
      <w:pPr>
        <w:pStyle w:val="EndnoteText"/>
      </w:pPr>
      <w:r>
        <w:rPr>
          <w:rStyle w:val="EndnoteReference"/>
        </w:rPr>
        <w:endnoteRef/>
      </w:r>
      <w:r>
        <w:t xml:space="preserve"> </w:t>
      </w:r>
      <w:r>
        <w:fldChar w:fldCharType="begin"/>
      </w:r>
      <w:r>
        <w:instrText xml:space="preserve"> ADDIN ZOTERO_ITEM CSL_CITATION {"citationID":"bWsmVUwX","properties":{"formattedCitation":"Subcommittee on Prevention of Torture and Other Cruel, Inhuman or Degrading Treatment or Punishment, {\\i{}Guidelines on National Preventive Mechanisms}, 12th Sess, UN Doc CAT/OP/12/5 (9 December 2010); Subcommittee on Prevention of Torture and Other Cruel, Inhuman or Degrading Treatment or Punishment, {\\i{}The Approach of the Subcommittee on Prevention of Torture to the Concept of Prevention of Torture and Other Cruel, Inhuman or Degrading Treatment or Punishment under the Optional Protocol to the Convention against Torture and Other Cruel, Inhuman or Degrading Treatment or Punishment}, 12th Sess, UN Doc CAT/OP/12/6 (30 December 2010); Association for the Prevention of Torture and Inter-American Institute for Human Rights, {\\i{}Optional Protocol to the UN Convention against Torture Implementation Manual} (Manual, 2010); Association for the Prevention of Torture, International Detention Coalition and United Nations High Commissioner for Refugees, {\\i{}Monitoring Immigration Detention: Practical Manual} (Manual, 2014) 2014.","plainCitation":"Subcommittee on Prevention of Torture and Other Cruel, Inhuman or Degrading Treatment or Punishment, Guidelines on National Preventive Mechanisms, 12th Sess, UN Doc CAT/OP/12/5 (9 December 2010); Subcommittee on Prevention of Torture and Other Cruel, Inhuman or Degrading Treatment or Punishment, The Approach of the Subcommittee on Prevention of Torture to the Concept of Prevention of Torture and Other Cruel, Inhuman or Degrading Treatment or Punishment under the Optional Protocol to the Convention against Torture and Other Cruel, Inhuman or Degrading Treatment or Punishment, 12th Sess, UN Doc CAT/OP/12/6 (30 December 2010); Association for the Prevention of Torture and Inter-American Institute for Human Rights, Optional Protocol to the UN Convention against Torture Implementation Manual (Manual, 2010); Association for the Prevention of Torture, International Detention Coalition and United Nations High Commissioner for Refugees, Monitoring Immigration Detention: Practical Manual (Manual, 2014) 2014.","noteIndex":9},"citationItems":[{"id":2335,"uris":["http://zotero.org/groups/1703699/items/7T2WM6ZF"],"uri":["http://zotero.org/groups/1703699/items/7T2WM6ZF"],"itemData":{"id":2335,"type":"bill","title":"Subcommittee on Prevention of Torture and Other Cruel, Inhuman or Degrading Treatment or Punishment, &lt;i&gt;Guidelines on national preventive mechanisms&lt;/i&gt;, 12th sess, UN Doc CAT/OP/12/5 (9 December 2010)"},"label":"page"},{"id":2336,"uris":["http://zotero.org/groups/1703699/items/YGU33V7C"],"uri":["http://zotero.org/groups/1703699/items/YGU33V7C"],"itemData":{"id":2336,"type":"bill","title":"Subcommittee on Prevention of Torture and Other Cruel, Inhuman or Degrading Treatment or Punishment, &lt;i&gt;The approach of the Subcommittee on Prevention of Torture to the concept of prevention of torture and other cruel, inhuman or degrading treatment or punishment under the Optional Protocol to the Convention against Torture and Other Cruel, Inhuman or Degrading Treatment or Punishment&lt;/i&gt;, 12th sess, UN Doc CAT/OP/12/6 (30 December 2010)"},"label":"page"},{"id":2337,"uris":["http://zotero.org/groups/1703699/items/KAEAQTRJ"],"uri":["http://zotero.org/groups/1703699/items/KAEAQTRJ"],"itemData":{"id":2337,"type":"bill","title":"Association for the Prevention of Torture and Inter-American Institute for Human Rights, &lt;i&gt;Optional Protocol to the UN Convention against Torture Implementation Manual&lt;/i&gt; (Manual, 2010)"},"label":"page"},{"id":1031,"uris":["http://zotero.org/groups/1703699/items/AP6KIXUQ"],"uri":["http://zotero.org/groups/1703699/items/AP6KIXUQ"],"itemData":{"id":1031,"type":"bill","title":"Association for the Prevention of Torture, International Detention Coalition and United Nations High Commissioner for Refugees, &lt;i&gt;Monitoring Immigration Detention: Practical Manual&lt;/i&gt; (Manual, 2014)","issued":{"date-parts":[["2014"]]}},"label":"page"}],"schema":"https://github.com/citation-style-language/schema/raw/master/csl-citation.json"} </w:instrText>
      </w:r>
      <w:r>
        <w:fldChar w:fldCharType="separate"/>
      </w:r>
      <w:r w:rsidRPr="00F506A4">
        <w:rPr>
          <w:rFonts w:cs="Open Sans"/>
          <w:szCs w:val="24"/>
        </w:rPr>
        <w:t xml:space="preserve">Subcommittee on Prevention of Torture and Other Cruel, Inhuman or Degrading Treatment or Punishment, </w:t>
      </w:r>
      <w:r w:rsidRPr="00F506A4">
        <w:rPr>
          <w:rFonts w:cs="Open Sans"/>
          <w:i/>
          <w:iCs/>
          <w:szCs w:val="24"/>
        </w:rPr>
        <w:t>Guidelines on National Preventive Mechanisms</w:t>
      </w:r>
      <w:r w:rsidRPr="00F506A4">
        <w:rPr>
          <w:rFonts w:cs="Open Sans"/>
          <w:szCs w:val="24"/>
        </w:rPr>
        <w:t>, 12</w:t>
      </w:r>
      <w:r w:rsidRPr="00DF1245">
        <w:rPr>
          <w:rFonts w:cs="Open Sans"/>
          <w:szCs w:val="24"/>
          <w:vertAlign w:val="superscript"/>
        </w:rPr>
        <w:t>th</w:t>
      </w:r>
      <w:r w:rsidRPr="00F506A4">
        <w:rPr>
          <w:rFonts w:cs="Open Sans"/>
          <w:szCs w:val="24"/>
        </w:rPr>
        <w:t xml:space="preserve"> Sess, UN Doc CAT/OP/12/5 (9 December 2010); Subcommittee on Prevention of Torture and Other Cruel, Inhuman or Degrading Treatment or Punishment, </w:t>
      </w:r>
      <w:r w:rsidRPr="00F506A4">
        <w:rPr>
          <w:rFonts w:cs="Open Sans"/>
          <w:i/>
          <w:iCs/>
          <w:szCs w:val="24"/>
        </w:rPr>
        <w:t>The Approach of the Subcommittee on Prevention of Torture to the Concept of Prevention of Torture and Other Cruel, Inhuman or Degrading Treatment or Punishment under the Optional Protocol to the Convention against Torture and Other Cruel, Inhuman or Degrading Treatment or Punishment</w:t>
      </w:r>
      <w:r w:rsidRPr="00F506A4">
        <w:rPr>
          <w:rFonts w:cs="Open Sans"/>
          <w:szCs w:val="24"/>
        </w:rPr>
        <w:t xml:space="preserve">, 12th Sess, UN Doc CAT/OP/12/6 (30 December 2010); Association for the Prevention of Torture and Inter-American Institute for Human Rights, </w:t>
      </w:r>
      <w:r w:rsidRPr="00F506A4">
        <w:rPr>
          <w:rFonts w:cs="Open Sans"/>
          <w:i/>
          <w:iCs/>
          <w:szCs w:val="24"/>
        </w:rPr>
        <w:t>Optional Protocol to the UN Convention against Torture Implementation Manual</w:t>
      </w:r>
      <w:r w:rsidRPr="00F506A4">
        <w:rPr>
          <w:rFonts w:cs="Open Sans"/>
          <w:szCs w:val="24"/>
        </w:rPr>
        <w:t xml:space="preserve"> (Manual, 2010); Association for the Prevention of Torture, International Detention Coalition and United Nations High Commissioner for Refugees, </w:t>
      </w:r>
      <w:r w:rsidRPr="00F506A4">
        <w:rPr>
          <w:rFonts w:cs="Open Sans"/>
          <w:i/>
          <w:iCs/>
          <w:szCs w:val="24"/>
        </w:rPr>
        <w:t>Monitoring Immigration Detention: Practical Manual</w:t>
      </w:r>
      <w:r w:rsidRPr="00F506A4">
        <w:rPr>
          <w:rFonts w:cs="Open Sans"/>
          <w:szCs w:val="24"/>
        </w:rPr>
        <w:t xml:space="preserve"> (Manual, 2014).</w:t>
      </w:r>
      <w:r>
        <w:fldChar w:fldCharType="end"/>
      </w:r>
    </w:p>
  </w:endnote>
  <w:endnote w:id="13">
    <w:p w:rsidR="00CB2587" w:rsidP="00830053" w:rsidRDefault="00CB2587" w14:paraId="155AD689" w14:textId="77777777">
      <w:pPr>
        <w:pStyle w:val="EndnoteText"/>
      </w:pPr>
      <w:r>
        <w:rPr>
          <w:rStyle w:val="EndnoteReference"/>
        </w:rPr>
        <w:endnoteRef/>
      </w:r>
      <w:r>
        <w:t xml:space="preserve"> Australia has not ratified the International Convention on the Protection of the Rights of All Migrant Workers and Members of Their Families, or the International Convention for the Protection of All Persons from Enforced Disappearance.</w:t>
      </w:r>
    </w:p>
  </w:endnote>
  <w:endnote w:id="14">
    <w:p w:rsidR="00CB2587" w:rsidRDefault="00CB2587" w14:paraId="6D57D285" w14:textId="2FF38F55">
      <w:pPr>
        <w:pStyle w:val="EndnoteText"/>
      </w:pPr>
      <w:r>
        <w:rPr>
          <w:rStyle w:val="EndnoteReference"/>
        </w:rPr>
        <w:endnoteRef/>
      </w:r>
      <w:r>
        <w:t xml:space="preserve"> </w:t>
      </w:r>
      <w:r>
        <w:fldChar w:fldCharType="begin"/>
      </w:r>
      <w:r>
        <w:instrText xml:space="preserve"> ADDIN ZOTERO_ITEM CSL_CITATION {"citationID":"OcY20fT5","properties":{"formattedCitation":"Australian Human Rights Commission, {\\i{}Human Rights Standards for Immigration Detention} (Report, 2013).","plainCitation":"Australian Human Rights Commission, Human Rights Standards for Immigration Detention (Report, 2013).","noteIndex":12},"citationItems":[{"id":1067,"uris":["http://zotero.org/groups/1703699/items/HHC3GEYC"],"uri":["http://zotero.org/groups/1703699/items/HHC3GEYC"],"itemData":{"id":1067,"type":"bill","title":"Australian Human Rights Commission, &lt;i&gt;Human rights standards for immigration detention&lt;/i&gt; (Report, 2013)"}}],"schema":"https://github.com/citation-style-language/schema/raw/master/csl-citation.json"} </w:instrText>
      </w:r>
      <w:r>
        <w:fldChar w:fldCharType="separate"/>
      </w:r>
      <w:r w:rsidRPr="00566CCE">
        <w:rPr>
          <w:rFonts w:cs="Open Sans"/>
          <w:szCs w:val="24"/>
        </w:rPr>
        <w:t xml:space="preserve">Australian Human Rights Commission, </w:t>
      </w:r>
      <w:r w:rsidRPr="00566CCE">
        <w:rPr>
          <w:rFonts w:cs="Open Sans"/>
          <w:i/>
          <w:iCs/>
          <w:szCs w:val="24"/>
        </w:rPr>
        <w:t>Human Rights Standards for Immigration Detention</w:t>
      </w:r>
      <w:r w:rsidRPr="00566CCE">
        <w:rPr>
          <w:rFonts w:cs="Open Sans"/>
          <w:szCs w:val="24"/>
        </w:rPr>
        <w:t xml:space="preserve"> (Report, 2013).</w:t>
      </w:r>
      <w:r>
        <w:fldChar w:fldCharType="end"/>
      </w:r>
    </w:p>
  </w:endnote>
  <w:endnote w:id="15">
    <w:p w:rsidR="00CB2587" w:rsidP="005802F5" w:rsidRDefault="00CB2587" w14:paraId="113E4AC2" w14:textId="2B159A70">
      <w:pPr>
        <w:pStyle w:val="EndnoteText"/>
      </w:pPr>
      <w:r>
        <w:rPr>
          <w:rStyle w:val="EndnoteReference"/>
          <w:rFonts w:cstheme="minorBidi"/>
        </w:rPr>
        <w:endnoteRef/>
      </w:r>
      <w:r>
        <w:t xml:space="preserve"> See, eg, United Nations Office on Drugs and Crime et al, ‘UNODC, WHO, UNAIDS and OHCHR joint statement on COVID-19 in prisons and other closed settings’ (Joint Statement, 13 May 2020) &lt;</w:t>
      </w:r>
      <w:hyperlink w:history="1" r:id="rId3">
        <w:r>
          <w:rPr>
            <w:rStyle w:val="Hyperlink"/>
          </w:rPr>
          <w:t>https://www.who.int/news-room/detail/13-05-2020-unodc-who-unaids-and-ohchr-joint-statement-on-covid-19-in-prisons-and-other-closed-settings</w:t>
        </w:r>
      </w:hyperlink>
      <w:r>
        <w:t>&gt;;</w:t>
      </w:r>
      <w:r>
        <w:rPr>
          <w:rFonts w:cs="Open Sans"/>
          <w:lang w:val="en-US"/>
        </w:rPr>
        <w:t xml:space="preserve"> Communicable Diseases Network Australia, </w:t>
      </w:r>
      <w:r>
        <w:rPr>
          <w:rFonts w:cs="Open Sans"/>
          <w:i/>
          <w:iCs/>
        </w:rPr>
        <w:t>CDNA National Guidelines for the Prevention, Control and Public Health Management of COVID-19 Outbreaks in Correctional and Detention Facilities in Australia</w:t>
      </w:r>
      <w:r>
        <w:rPr>
          <w:rFonts w:cs="Open Sans"/>
        </w:rPr>
        <w:t xml:space="preserve"> (Guidelines, Version 3.0, 31 March 2020) &lt;</w:t>
      </w:r>
      <w:hyperlink w:history="1" r:id="rId4">
        <w:r>
          <w:rPr>
            <w:rStyle w:val="Hyperlink"/>
          </w:rPr>
          <w:t>https://www.health.gov.au/resources/publications/cdna-guidelines-for-the-prevention-control-and-public-health-management-of-covid-19-outbreaks-in-correctional-and-detention-facilities-in-australia</w:t>
        </w:r>
      </w:hyperlink>
      <w:r>
        <w:t xml:space="preserve">&gt;; ‘What you need to know about coronavirus (COVID-19)’, </w:t>
      </w:r>
      <w:r>
        <w:rPr>
          <w:i/>
          <w:iCs/>
          <w:lang w:val="en-US"/>
        </w:rPr>
        <w:t>Department of Health (Cth)</w:t>
      </w:r>
      <w:r>
        <w:rPr>
          <w:lang w:val="en-US"/>
        </w:rPr>
        <w:t xml:space="preserve"> (Web Page, 22 May 2020) &lt; </w:t>
      </w:r>
      <w:hyperlink w:history="1" w:anchor="who-is-most-at-risk" r:id="rId5">
        <w:r>
          <w:rPr>
            <w:rStyle w:val="Hyperlink"/>
          </w:rPr>
          <w:t>https://www.health.gov.au/news/health-alerts/novel-coronavirus-2019-ncov-health-alert/what-you-need-to-know-about-coronavirus-covid-19#who-is-most-at-risk</w:t>
        </w:r>
      </w:hyperlink>
      <w:r>
        <w:t>&gt;.</w:t>
      </w:r>
    </w:p>
  </w:endnote>
  <w:endnote w:id="16">
    <w:p w:rsidRPr="00192B80" w:rsidR="00CB2587" w:rsidRDefault="00CB2587" w14:paraId="747E8DF8" w14:textId="4CA9107C">
      <w:pPr>
        <w:pStyle w:val="EndnoteText"/>
        <w:rPr>
          <w:lang w:val="en-US"/>
        </w:rPr>
      </w:pPr>
      <w:r>
        <w:rPr>
          <w:rStyle w:val="EndnoteReference"/>
        </w:rPr>
        <w:endnoteRef/>
      </w:r>
      <w:r>
        <w:t xml:space="preserve"> </w:t>
      </w:r>
      <w:r w:rsidRPr="00731BD2">
        <w:t xml:space="preserve">‘What you need to know about coronavirus (COVID-19)’, </w:t>
      </w:r>
      <w:r w:rsidRPr="00731BD2">
        <w:rPr>
          <w:i/>
          <w:iCs/>
          <w:lang w:val="en-US"/>
        </w:rPr>
        <w:t>Department of Health (Cth)</w:t>
      </w:r>
      <w:r w:rsidRPr="00731BD2">
        <w:rPr>
          <w:lang w:val="en-US"/>
        </w:rPr>
        <w:t xml:space="preserve"> (Web Page, 22 May 2020) </w:t>
      </w:r>
      <w:r w:rsidRPr="00731BD2" w:rsidR="780E82B4">
        <w:rPr>
          <w:lang w:val="en-US"/>
        </w:rPr>
        <w:t>&lt;</w:t>
      </w:r>
      <w:hyperlink w:history="1" w:anchor="who-is-most-at-risk" r:id="rId6">
        <w:r w:rsidRPr="00731BD2">
          <w:rPr>
            <w:color w:val="0000FF"/>
            <w:u w:val="single"/>
          </w:rPr>
          <w:t>https://www.health.gov.au/news/health-alerts/novel-coronavirus-2019-ncov-health-alert/what-you-need-to-know-about-coronavirus-covid-19#who-is-most-at-risk</w:t>
        </w:r>
      </w:hyperlink>
      <w:r w:rsidRPr="00731BD2">
        <w:t>&gt;.</w:t>
      </w:r>
    </w:p>
  </w:endnote>
  <w:endnote w:id="17">
    <w:p w:rsidR="00CB2587" w:rsidP="00516A34" w:rsidRDefault="00CB2587" w14:paraId="7A162FE2" w14:textId="2B499141">
      <w:pPr>
        <w:pStyle w:val="EndnoteText"/>
        <w:rPr>
          <w:lang w:val="en-US"/>
        </w:rPr>
      </w:pPr>
      <w:r>
        <w:rPr>
          <w:rStyle w:val="EndnoteReference"/>
          <w:rFonts w:cstheme="minorBidi"/>
        </w:rPr>
        <w:endnoteRef/>
      </w:r>
      <w:r>
        <w:t xml:space="preserve"> ‘What you need to know about coronavirus (COVID-19)’, </w:t>
      </w:r>
      <w:r>
        <w:rPr>
          <w:i/>
          <w:iCs/>
          <w:lang w:val="en-US"/>
        </w:rPr>
        <w:t>Department of Health (Cth)</w:t>
      </w:r>
      <w:r>
        <w:rPr>
          <w:lang w:val="en-US"/>
        </w:rPr>
        <w:t xml:space="preserve"> (Web Page, 22 May 2020) &lt; </w:t>
      </w:r>
      <w:hyperlink w:history="1" w:anchor="who-is-most-at-risk" r:id="rId7">
        <w:r>
          <w:rPr>
            <w:rStyle w:val="Hyperlink"/>
          </w:rPr>
          <w:t>https://www.health.gov.au/news/health-alerts/novel-coronavirus-2019-ncov-health-alert/what-you-need-to-know-about-coronavirus-covid-19#who-is-most-at-risk</w:t>
        </w:r>
      </w:hyperlink>
      <w:r>
        <w:t xml:space="preserve">&gt;; </w:t>
      </w:r>
      <w:r>
        <w:rPr>
          <w:rFonts w:cs="Open Sans"/>
          <w:lang w:val="en-US"/>
        </w:rPr>
        <w:t xml:space="preserve">Communicable Diseases Network Australia, </w:t>
      </w:r>
      <w:r>
        <w:rPr>
          <w:rFonts w:cs="Open Sans"/>
          <w:i/>
          <w:iCs/>
        </w:rPr>
        <w:t>CDNA National Guidelines for the Prevention, Control and Public Health Management of COVID-19 Outbreaks in Correctional and Detention Facilities in Australia</w:t>
      </w:r>
      <w:r>
        <w:rPr>
          <w:rFonts w:cs="Open Sans"/>
        </w:rPr>
        <w:t xml:space="preserve"> (Guidelines, Version 3.0, 31 March 2020) &lt;</w:t>
      </w:r>
      <w:hyperlink w:history="1" r:id="rId8">
        <w:r>
          <w:rPr>
            <w:rStyle w:val="Hyperlink"/>
          </w:rPr>
          <w:t>https://www.health.gov.au/resources/publications/cdna-guidelines-for-the-prevention-control-and-public-health-management-of-covid-19-outbreaks-in-correctional-and-detention-facilities-in-australia</w:t>
        </w:r>
      </w:hyperlink>
      <w:r>
        <w:t>&gt;.</w:t>
      </w:r>
    </w:p>
  </w:endnote>
  <w:endnote w:id="18">
    <w:p w:rsidR="00CB2587" w:rsidP="00D70CCA" w:rsidRDefault="00CB2587" w14:paraId="21A0A325" w14:textId="57472D0D">
      <w:pPr>
        <w:pStyle w:val="EndnoteText"/>
        <w:rPr>
          <w:lang w:val="en-US"/>
        </w:rPr>
      </w:pPr>
      <w:r>
        <w:rPr>
          <w:rStyle w:val="EndnoteReference"/>
          <w:rFonts w:cstheme="minorBidi"/>
        </w:rPr>
        <w:endnoteRef/>
      </w:r>
      <w:r>
        <w:t xml:space="preserve"> </w:t>
      </w:r>
      <w:r>
        <w:rPr>
          <w:rFonts w:cs="Open Sans"/>
          <w:lang w:val="en-US"/>
        </w:rPr>
        <w:t xml:space="preserve">Communicable Diseases Network Australia, </w:t>
      </w:r>
      <w:r>
        <w:rPr>
          <w:rFonts w:cs="Open Sans"/>
          <w:i/>
          <w:iCs/>
        </w:rPr>
        <w:t>CDNA National Guidelines for the Prevention, Control and Public Health Management of COVID-19 Outbreaks in Correctional and Detention Facilities in Australia</w:t>
      </w:r>
      <w:r>
        <w:rPr>
          <w:rFonts w:cs="Open Sans"/>
        </w:rPr>
        <w:t xml:space="preserve"> (Guidelines, Version 3.0, 31 March 2020) &lt;</w:t>
      </w:r>
      <w:hyperlink w:history="1" r:id="rId9">
        <w:r>
          <w:rPr>
            <w:rStyle w:val="Hyperlink"/>
          </w:rPr>
          <w:t>https://www.health.gov.au/resources/publications/cdna-guidelines-for-the-prevention-control-and-public-health-management-of-covid-19-outbreaks-in-correctional-and-detention-facilities-in-australia</w:t>
        </w:r>
      </w:hyperlink>
      <w:r>
        <w:t>&gt;.</w:t>
      </w:r>
    </w:p>
  </w:endnote>
  <w:endnote w:id="19">
    <w:p w:rsidRPr="00D42087" w:rsidR="00CB2587" w:rsidP="0054340C" w:rsidRDefault="00CB2587" w14:paraId="7D251072" w14:textId="77777777">
      <w:pPr>
        <w:pStyle w:val="EndnoteText"/>
        <w:rPr>
          <w:lang w:val="en-US"/>
        </w:rPr>
      </w:pPr>
      <w:r>
        <w:rPr>
          <w:rStyle w:val="EndnoteReference"/>
        </w:rPr>
        <w:endnoteRef/>
      </w:r>
      <w:r>
        <w:t xml:space="preserve"> </w:t>
      </w:r>
      <w:r>
        <w:rPr>
          <w:rFonts w:cs="Open Sans"/>
          <w:lang w:val="en-US"/>
        </w:rPr>
        <w:t xml:space="preserve">Communicable Diseases Network Australia, </w:t>
      </w:r>
      <w:r>
        <w:rPr>
          <w:rFonts w:cs="Open Sans"/>
          <w:i/>
          <w:iCs/>
        </w:rPr>
        <w:t>CDNA National Guidelines for the Prevention, Control and Public Health Management of COVID-19 Outbreaks in Correctional and Detention Facilities in Australia</w:t>
      </w:r>
      <w:r>
        <w:rPr>
          <w:rFonts w:cs="Open Sans"/>
        </w:rPr>
        <w:t xml:space="preserve"> (Guidelines, Version 3.0, 31 March 2020) 2 &lt;</w:t>
      </w:r>
      <w:hyperlink w:history="1" r:id="rId10">
        <w:r>
          <w:rPr>
            <w:rStyle w:val="Hyperlink"/>
          </w:rPr>
          <w:t>https://www.health.gov.au/resources/publications/cdna-guidelines-for-the-prevention-control-and-public-health-management-of-covid-19-outbreaks-in-correctional-and-detention-facilities-in-australia</w:t>
        </w:r>
      </w:hyperlink>
      <w:r>
        <w:t>&gt;.</w:t>
      </w:r>
    </w:p>
  </w:endnote>
  <w:endnote w:id="20">
    <w:p w:rsidRPr="00032EB6" w:rsidR="00CB2587" w:rsidP="001A4868" w:rsidRDefault="00CB2587" w14:paraId="059AA377" w14:textId="77777777">
      <w:pPr>
        <w:pStyle w:val="EndnoteText"/>
        <w:rPr>
          <w:lang w:val="en-US"/>
        </w:rPr>
      </w:pPr>
      <w:r>
        <w:rPr>
          <w:rStyle w:val="EndnoteReference"/>
        </w:rPr>
        <w:endnoteRef/>
      </w:r>
      <w:r>
        <w:t xml:space="preserve"> </w:t>
      </w:r>
      <w:r w:rsidRPr="007A154B">
        <w:t>Australasian Society for Infectious Diseases and the Australian College of Infection Prevention and Control, ‘ASID ACIPC Joint Statement: COVID-19 and detainees – recommendation for action’ (Joint Statement, 19 March 2020) &lt;</w:t>
      </w:r>
      <w:hyperlink w:history="1" r:id="rId11">
        <w:r w:rsidRPr="007A154B">
          <w:rPr>
            <w:rStyle w:val="Hyperlink"/>
          </w:rPr>
          <w:t>https://www.asid.net.au/groups/covid-19/covid-19-media</w:t>
        </w:r>
      </w:hyperlink>
      <w:r w:rsidRPr="007A154B">
        <w:t>&gt;.</w:t>
      </w:r>
    </w:p>
  </w:endnote>
  <w:endnote w:id="21">
    <w:p w:rsidRPr="004316E9" w:rsidR="00735400" w:rsidP="00735400" w:rsidRDefault="00735400" w14:paraId="4C695255" w14:textId="77777777">
      <w:pPr>
        <w:pStyle w:val="EndnoteText"/>
        <w:rPr>
          <w:lang w:val="en-US"/>
        </w:rPr>
      </w:pPr>
      <w:r>
        <w:rPr>
          <w:rStyle w:val="EndnoteReference"/>
        </w:rPr>
        <w:endnoteRef/>
      </w:r>
      <w:r>
        <w:t xml:space="preserve"> </w:t>
      </w:r>
      <w:r>
        <w:rPr>
          <w:lang w:val="en-US"/>
        </w:rPr>
        <w:t>This data was provided by the Department of Home Affairs.</w:t>
      </w:r>
    </w:p>
  </w:endnote>
  <w:endnote w:id="22">
    <w:p w:rsidRPr="00C52360" w:rsidR="00CB2587" w:rsidRDefault="00CB2587" w14:paraId="1AB61637" w14:textId="14BB773D">
      <w:pPr>
        <w:pStyle w:val="EndnoteText"/>
        <w:rPr>
          <w:lang w:val="en-US"/>
        </w:rPr>
      </w:pPr>
      <w:r>
        <w:rPr>
          <w:rStyle w:val="EndnoteReference"/>
        </w:rPr>
        <w:endnoteRef/>
      </w:r>
      <w:r>
        <w:t xml:space="preserve"> </w:t>
      </w:r>
      <w:r>
        <w:fldChar w:fldCharType="begin"/>
      </w:r>
      <w:r>
        <w:instrText xml:space="preserve"> ADDIN ZOTERO_ITEM CSL_CITATION {"citationID":"OPHv9QL8","properties":{"formattedCitation":"Australian Human Rights Commission, Submission No 54 to Senate Standing Committee on Legal and Constitutional Affairs, Parliament of Australia {\\i{}Migration Amendment (Repairing Medical Transfers) Bill 2019 [Provisions]} (21 August 2019); {\\i{}Ms BK, Ms CO and Mr DE on behalf of themselves and their families v Commonwealth of Australia} [2018] AusHRC 128; Australian Human Rights Commission, \\uc0\\u8217{}Media Statement - Children on Nauru (Media Release, 23 October 2018); Elizabeth Elliott and Hasantha Gunasekera, {\\i{}The Health and Well-Being of Children in Immigration Detention: Report to the Australian Human Rights Commission \\uc0\\u8211{} Monitoring Visit to Wickham Point Detention Centre, Darwin, NT}(Report, 2016); Australian Human Rights Commission, {\\i{}The Forgotten Children: National Inquiry into Children in Immigration Detention} (Report, 2014).","plainCitation":"Australian Human Rights Commission, Submission No 54 to Senate Standing Committee on Legal and Constitutional Affairs, Parliament of Australia Migration Amendment (Repairing Medical Transfers) Bill 2019 [Provisions] (21 August 2019); Ms BK, Ms CO and Mr DE on behalf of themselves and their families v Commonwealth of Australia [2018] AusHRC 128; Australian Human Rights Commission, ’Media Statement - Children on Nauru (Media Release, 23 October 2018); Elizabeth Elliott and Hasantha Gunasekera, The Health and Well-Being of Children in Immigration Detention: Report to the Australian Human Rights Commission – Monitoring Visit to Wickham Point Detention Centre, Darwin, NT(Report, 2016); Australian Human Rights Commission, The Forgotten Children: National Inquiry into Children in Immigration Detention (Report, 2014).","noteIndex":16},"citationItems":[{"id":7102,"uris":["http://zotero.org/groups/1703699/items/5CS5DKZS"],"uri":["http://zotero.org/groups/1703699/items/5CS5DKZS"],"itemData":{"id":7102,"type":"bill","title":"Australian Human Rights Commission, Submission No 54 to Senate Standing Committee on Legal and Constitutional Affairs, Parliament of Australia &lt;i&gt;Migration Amendment (Repairing Medical Transfers) Bill 2019 [Provisions]&lt;/i&gt; (21 August 2019)"}},{"id":7101,"uris":["http://zotero.org/groups/1703699/items/QSI4LA6X"],"uri":["http://zotero.org/groups/1703699/items/QSI4LA6X"],"itemData":{"id":7101,"type":"legal_case","container-title":"AusHRC","page":"128","title":"Ms BK, Ms CO and Mr DE on behalf of themselves and their families v Commonwealth of Australia","volume":"[2018]"}},{"id":7094,"uris":["http://zotero.org/groups/1703699/items/8WBHSK84"],"uri":["http://zotero.org/groups/1703699/items/8WBHSK84"],"itemData":{"id":7094,"type":"bill","title":"Australian Human Rights Commission, 'Media statement - Children on Nauru (Media release, 23 October 2018)"}},{"id":7095,"uris":["http://zotero.org/groups/1703699/items/MQ3KFNWD"],"uri":["http://zotero.org/groups/1703699/items/MQ3KFNWD"],"itemData":{"id":7095,"type":"bill","title":"Elizabeth Elliott and Hasantha Gunasekera, &lt;i&gt;The health and well-being of children in immigration detention: Report to the Australian Human Rights Commission – Monitoring Visit to Wickham Point Detention Centre, Darwin, NT&lt;/i&gt;(Report, 2016)"}},{"id":2209,"uris":["http://zotero.org/groups/1703699/items/C3AN8VVC"],"uri":["http://zotero.org/groups/1703699/items/C3AN8VVC"],"itemData":{"id":2209,"type":"bill","title":"Australian Human Rights Commission, &lt;i&gt;The Forgotten Children: National Inquiry into Children in Immigration Detention&lt;/i&gt; (Report, 2014)"}}],"schema":"https://github.com/citation-style-language/schema/raw/master/csl-citation.json"} </w:instrText>
      </w:r>
      <w:r>
        <w:fldChar w:fldCharType="separate"/>
      </w:r>
      <w:r w:rsidRPr="007048EF">
        <w:rPr>
          <w:rFonts w:cs="Open Sans"/>
          <w:szCs w:val="24"/>
        </w:rPr>
        <w:t>Australian Human Rights Commission, Submission No 54 to Senate Standing Committee on Legal and Constitutional Affairs, Parliament of Australia</w:t>
      </w:r>
      <w:r w:rsidR="000839C8">
        <w:rPr>
          <w:rFonts w:cs="Open Sans"/>
          <w:szCs w:val="24"/>
        </w:rPr>
        <w:t>,</w:t>
      </w:r>
      <w:r w:rsidRPr="007048EF">
        <w:rPr>
          <w:rFonts w:cs="Open Sans"/>
          <w:szCs w:val="24"/>
        </w:rPr>
        <w:t xml:space="preserve"> </w:t>
      </w:r>
      <w:r w:rsidRPr="007048EF">
        <w:rPr>
          <w:rFonts w:cs="Open Sans"/>
          <w:i/>
          <w:iCs/>
          <w:szCs w:val="24"/>
        </w:rPr>
        <w:t>Migration Amendment (Repairing Medical Transfers) Bill 2019 [Provisions]</w:t>
      </w:r>
      <w:r w:rsidRPr="007048EF">
        <w:rPr>
          <w:rFonts w:cs="Open Sans"/>
          <w:szCs w:val="24"/>
        </w:rPr>
        <w:t xml:space="preserve"> (21 August 2019); </w:t>
      </w:r>
      <w:r w:rsidRPr="007048EF">
        <w:rPr>
          <w:rFonts w:cs="Open Sans"/>
          <w:i/>
          <w:iCs/>
          <w:szCs w:val="24"/>
        </w:rPr>
        <w:t>Ms BK, Ms CO and Mr DE on behalf of themselves and their families v Commonwealth of Australia</w:t>
      </w:r>
      <w:r w:rsidRPr="007048EF">
        <w:rPr>
          <w:rFonts w:cs="Open Sans"/>
          <w:szCs w:val="24"/>
        </w:rPr>
        <w:t xml:space="preserve"> [2018] AusHRC 128; Australian Human Rights Commission, </w:t>
      </w:r>
      <w:r w:rsidR="00F57B7A">
        <w:rPr>
          <w:rFonts w:cs="Open Sans"/>
          <w:szCs w:val="24"/>
        </w:rPr>
        <w:t>'</w:t>
      </w:r>
      <w:r w:rsidRPr="007048EF">
        <w:rPr>
          <w:rFonts w:cs="Open Sans"/>
          <w:szCs w:val="24"/>
        </w:rPr>
        <w:t>Media Statement - Children on Nauru</w:t>
      </w:r>
      <w:r w:rsidR="00C321F8">
        <w:rPr>
          <w:rFonts w:cs="Open Sans"/>
          <w:szCs w:val="24"/>
        </w:rPr>
        <w:t>'</w:t>
      </w:r>
      <w:r w:rsidRPr="007048EF">
        <w:rPr>
          <w:rFonts w:cs="Open Sans"/>
          <w:szCs w:val="24"/>
        </w:rPr>
        <w:t xml:space="preserve"> (Media Release, 23 October 2018); Elizabeth Elliott and </w:t>
      </w:r>
      <w:proofErr w:type="spellStart"/>
      <w:r w:rsidRPr="007048EF">
        <w:rPr>
          <w:rFonts w:cs="Open Sans"/>
          <w:szCs w:val="24"/>
        </w:rPr>
        <w:t>Hasantha</w:t>
      </w:r>
      <w:proofErr w:type="spellEnd"/>
      <w:r w:rsidRPr="007048EF">
        <w:rPr>
          <w:rFonts w:cs="Open Sans"/>
          <w:szCs w:val="24"/>
        </w:rPr>
        <w:t xml:space="preserve"> </w:t>
      </w:r>
      <w:proofErr w:type="spellStart"/>
      <w:r w:rsidRPr="007048EF">
        <w:rPr>
          <w:rFonts w:cs="Open Sans"/>
          <w:szCs w:val="24"/>
        </w:rPr>
        <w:t>Gunasekera</w:t>
      </w:r>
      <w:proofErr w:type="spellEnd"/>
      <w:r w:rsidRPr="007048EF">
        <w:rPr>
          <w:rFonts w:cs="Open Sans"/>
          <w:szCs w:val="24"/>
        </w:rPr>
        <w:t xml:space="preserve">, </w:t>
      </w:r>
      <w:r w:rsidRPr="007048EF">
        <w:rPr>
          <w:rFonts w:cs="Open Sans"/>
          <w:i/>
          <w:iCs/>
          <w:szCs w:val="24"/>
        </w:rPr>
        <w:t>The Health and Well-Being of Children in Immigration Detention: Report to the Australian Human Rights Commission – Monitoring Visit to Wickham Point Detention Centre, Darwin, NT</w:t>
      </w:r>
      <w:r w:rsidR="001415B0">
        <w:rPr>
          <w:rFonts w:cs="Open Sans"/>
          <w:i/>
          <w:iCs/>
          <w:szCs w:val="24"/>
        </w:rPr>
        <w:t xml:space="preserve"> </w:t>
      </w:r>
      <w:r w:rsidRPr="007048EF">
        <w:rPr>
          <w:rFonts w:cs="Open Sans"/>
          <w:szCs w:val="24"/>
        </w:rPr>
        <w:t xml:space="preserve">(Report, 2016); Australian Human Rights Commission, </w:t>
      </w:r>
      <w:r w:rsidRPr="007048EF">
        <w:rPr>
          <w:rFonts w:cs="Open Sans"/>
          <w:i/>
          <w:iCs/>
          <w:szCs w:val="24"/>
        </w:rPr>
        <w:t>The Forgotten Children: National Inquiry into Children in Immigration Detention</w:t>
      </w:r>
      <w:r w:rsidRPr="007048EF">
        <w:rPr>
          <w:rFonts w:cs="Open Sans"/>
          <w:szCs w:val="24"/>
        </w:rPr>
        <w:t xml:space="preserve"> (Report, 2014).</w:t>
      </w:r>
      <w:r>
        <w:fldChar w:fldCharType="end"/>
      </w:r>
    </w:p>
  </w:endnote>
  <w:endnote w:id="23">
    <w:p w:rsidR="00CB2587" w:rsidP="00ED21B2" w:rsidRDefault="00CB2587" w14:paraId="74AB9C12" w14:textId="712099B7">
      <w:pPr>
        <w:pStyle w:val="EndnoteText"/>
      </w:pPr>
      <w:r>
        <w:rPr>
          <w:rStyle w:val="EndnoteReference"/>
        </w:rPr>
        <w:endnoteRef/>
      </w:r>
      <w:r>
        <w:t xml:space="preserve"> </w:t>
      </w:r>
      <w:r w:rsidRPr="780E82B4">
        <w:rPr>
          <w:rFonts w:cs="Open Sans"/>
        </w:rPr>
        <w:t>Australian Human Rights Commission, Submission No 54 to Senate Standing Committee on Legal and Constitutional Affairs, Parliament of Australia</w:t>
      </w:r>
      <w:r w:rsidRPr="780E82B4" w:rsidR="780E82B4">
        <w:rPr>
          <w:rFonts w:cs="Open Sans"/>
        </w:rPr>
        <w:t>,</w:t>
      </w:r>
      <w:r w:rsidRPr="780E82B4">
        <w:rPr>
          <w:rFonts w:cs="Open Sans"/>
        </w:rPr>
        <w:t xml:space="preserve"> </w:t>
      </w:r>
      <w:r w:rsidRPr="780E82B4">
        <w:rPr>
          <w:rFonts w:cs="Open Sans"/>
          <w:i/>
        </w:rPr>
        <w:t>Migration Amendment (Repairing Medical Transfers) Bill 2019 [Provisions]</w:t>
      </w:r>
      <w:r w:rsidRPr="780E82B4">
        <w:rPr>
          <w:rFonts w:cs="Open Sans"/>
        </w:rPr>
        <w:t xml:space="preserve"> (21 August 2019</w:t>
      </w:r>
      <w:r w:rsidRPr="780E82B4" w:rsidR="780E82B4">
        <w:rPr>
          <w:rFonts w:cs="Open Sans"/>
        </w:rPr>
        <w:t xml:space="preserve">). </w:t>
      </w:r>
      <w:r>
        <w:fldChar w:fldCharType="begin"/>
      </w:r>
      <w:r>
        <w:instrText xml:space="preserve"> ADDIN ZOTERO_ITEM CSL_CITATION {"citationID":"AVW81uMo","properties":{"formattedCitation":"Australian Human Rights Commission, Submission No 54 to Senate Standing Committee on Legal and Constitutional Affairs, Parliament of Australia {\\i{}Migration Amendment (Repairing Medical Transfers) Bill 2019 [Provisions]} (21 August 2019); Australian Human Rights Commission, Supplementary Submission to No 54 to Senate Standing Committee on Legal and Constitutional Affairs, Parliament of Australia {\\i{}Migration Amendment (Repairing Medical Transfers) Bill 2019 [Provisions]} (23 September 2019).","plainCitation":"Australian Human Rights Commission, Submission No 54 to Senate Standing Committee on Legal and Constitutional Affairs, Parliament of Australia Migration Amendment (Repairing Medical Transfers) Bill 2019 [Provisions] (21 August 2019); Australian Human Rights Commission, Supplementary Submission to No 54 to Senate Standing Committee on Legal and Constitutional Affairs, Parliament of Australia Migration Amendment (Repairing Medical Transfers) Bill 2019 [Provisions] (23 September 2019).","noteIndex":19},"citationItems":[{"id":7102,"uris":["http://zotero.org/groups/1703699/items/5CS5DKZS"],"uri":["http://zotero.org/groups/1703699/items/5CS5DKZS"],"itemData":{"id":7102,"type":"bill","title":"Australian Human Rights Commission, Submission No 54 to Senate Standing Committee on Legal and Constitutional Affairs, Parliament of Australia &lt;i&gt;Migration Amendment (Repairing Medical Transfers) Bill 2019 [Provisions]&lt;/i&gt; (21 August 2019)"}},{"id":7103,"uris":["http://zotero.org/groups/1703699/items/PZWTWYYZ"],"uri":["http://zotero.org/groups/1703699/items/PZWTWYYZ"],"itemData":{"id":7103,"type":"bill","title":"Australian Human Rights Commission, Supplementary Submission to No 54 to Senate Standing Committee on Legal and Constitutional Affairs, Parliament of Australia &lt;i&gt;Migration Amendment (Repairing Medical Transfers) Bill 2019 [Provisions]&lt;/i&gt; (23 September 2019)"}}],"schema":"https://github.com/citation-style-language/schema/raw/master/csl-citation.json"} </w:instrText>
      </w:r>
      <w:r>
        <w:fldChar w:fldCharType="end"/>
      </w:r>
    </w:p>
  </w:endnote>
  <w:endnote w:id="24">
    <w:p w:rsidRPr="007076B0" w:rsidR="00CB2587" w:rsidP="007076B0" w:rsidRDefault="00CB2587" w14:paraId="376E4D87" w14:textId="7E6B0A01">
      <w:pPr>
        <w:pStyle w:val="EndnoteText"/>
      </w:pPr>
      <w:r>
        <w:rPr>
          <w:rStyle w:val="EndnoteReference"/>
        </w:rPr>
        <w:endnoteRef/>
      </w:r>
      <w:r>
        <w:t xml:space="preserve"> </w:t>
      </w:r>
      <w:r>
        <w:fldChar w:fldCharType="begin"/>
      </w:r>
      <w:r>
        <w:instrText xml:space="preserve"> ADDIN ZOTERO_ITEM CSL_CITATION {"citationID":"ygdxVNl2","properties":{"formattedCitation":"{\\i{}Migration Act 1958} (Cth) s 5(1).","plainCitation":"Migration Act 1958 (Cth) s 5(1).","noteIndex":20},"citationItems":[{"id":1058,"uris":["http://zotero.org/groups/1703699/items/MDTRQGD4"],"uri":["http://zotero.org/groups/1703699/items/MDTRQGD4"],"itemData":{"id":1058,"type":"legislation","container-title":"Cth","title":"Migration Act 1958"},"locator":"s 5(1)"}],"schema":"https://github.com/citation-style-language/schema/raw/master/csl-citation.json"} </w:instrText>
      </w:r>
      <w:r>
        <w:fldChar w:fldCharType="separate"/>
      </w:r>
      <w:r w:rsidRPr="0049351F">
        <w:rPr>
          <w:rFonts w:cs="Open Sans"/>
          <w:i/>
          <w:iCs/>
          <w:szCs w:val="24"/>
        </w:rPr>
        <w:t>Migration Act 1958</w:t>
      </w:r>
      <w:r w:rsidRPr="0049351F">
        <w:rPr>
          <w:rFonts w:cs="Open Sans"/>
          <w:szCs w:val="24"/>
        </w:rPr>
        <w:t xml:space="preserve"> (Cth) s 5(1).</w:t>
      </w:r>
      <w:r>
        <w:fldChar w:fldCharType="end"/>
      </w:r>
    </w:p>
  </w:endnote>
  <w:endnote w:id="25">
    <w:p w:rsidRPr="001504D5" w:rsidR="00CB2587" w:rsidP="00EF517A" w:rsidRDefault="00CB2587" w14:paraId="6BEA9F86" w14:textId="77777777">
      <w:pPr>
        <w:pStyle w:val="EndnoteText"/>
        <w:rPr>
          <w:lang w:val="en-US"/>
        </w:rPr>
      </w:pPr>
      <w:r>
        <w:rPr>
          <w:rStyle w:val="EndnoteReference"/>
        </w:rPr>
        <w:endnoteRef/>
      </w:r>
      <w:r>
        <w:t xml:space="preserve"> </w:t>
      </w:r>
      <w:r>
        <w:rPr>
          <w:i/>
          <w:iCs/>
          <w:lang w:val="en-US"/>
        </w:rPr>
        <w:t xml:space="preserve">Migration Act 1958 </w:t>
      </w:r>
      <w:r>
        <w:rPr>
          <w:lang w:val="en-US"/>
        </w:rPr>
        <w:t>(Cth) s 189.</w:t>
      </w:r>
    </w:p>
  </w:endnote>
  <w:endnote w:id="26">
    <w:p w:rsidRPr="00AB170E" w:rsidR="00CB2587" w:rsidP="00F270A2" w:rsidRDefault="00CB2587" w14:paraId="16E5B424" w14:textId="77777777">
      <w:pPr>
        <w:pStyle w:val="EndnoteText"/>
        <w:rPr>
          <w:lang w:val="en-US"/>
        </w:rPr>
      </w:pPr>
      <w:r>
        <w:rPr>
          <w:rStyle w:val="EndnoteReference"/>
        </w:rPr>
        <w:endnoteRef/>
      </w:r>
      <w:r>
        <w:t xml:space="preserve"> </w:t>
      </w:r>
      <w:r w:rsidRPr="00031B10">
        <w:rPr>
          <w:i/>
          <w:iCs/>
          <w:lang w:val="en-US"/>
        </w:rPr>
        <w:t>Migration Act 1958</w:t>
      </w:r>
      <w:r>
        <w:rPr>
          <w:lang w:val="en-US"/>
        </w:rPr>
        <w:t xml:space="preserve"> (Cth) s 46B.</w:t>
      </w:r>
    </w:p>
  </w:endnote>
  <w:endnote w:id="27">
    <w:p w:rsidR="00CB2587" w:rsidP="00822468" w:rsidRDefault="00CB2587" w14:paraId="10904E2E" w14:textId="77777777">
      <w:pPr>
        <w:pStyle w:val="EndnoteText"/>
      </w:pPr>
      <w:r>
        <w:rPr>
          <w:rStyle w:val="EndnoteReference"/>
        </w:rPr>
        <w:endnoteRef/>
      </w:r>
      <w:r>
        <w:t xml:space="preserve"> </w:t>
      </w:r>
      <w:r>
        <w:fldChar w:fldCharType="begin"/>
      </w:r>
      <w:r>
        <w:instrText xml:space="preserve"> ADDIN ZOTERO_ITEM CSL_CITATION {"citationID":"DfIMg7lj","properties":{"formattedCitation":"\\uc0\\u8216{}Immigration Detention Statistics\\uc0\\u8217{}, {\\i{}Department of Home Affairs} (Webpage), &lt;https://Www.Homeaffairs.Gov.Au/Research-and-Statistics/Statistics/Visa-Statistics/Live/Immigration-Detention&gt;.","plainCitation":"‘Immigration Detention Statistics’, Department of Home Affairs (Webpage), &lt;https://Www.Homeaffairs.Gov.Au/Research-and-Statistics/Statistics/Visa-Statistics/Live/Immigration-Detention&gt;.","noteIndex":18},"citationItems":[{"id":2349,"uris":["http://zotero.org/groups/1703699/items/LRMJPUP3"],"uri":["http://zotero.org/groups/1703699/items/LRMJPUP3"],"itemData":{"id":2349,"type":"bill","title":"'Immigration detention statistics', &lt;i&gt;Department of Home Affairs&lt;/i&gt; (webpage), &lt;https://www.homeaffairs.gov.au/research-and-statistics/statistics/visa-statistics/live/immigration-detention&gt;"}}],"schema":"https://github.com/citation-style-language/schema/raw/master/csl-citation.json"} </w:instrText>
      </w:r>
      <w:r>
        <w:fldChar w:fldCharType="separate"/>
      </w:r>
      <w:r w:rsidRPr="00ED461A">
        <w:rPr>
          <w:rFonts w:cs="Open Sans"/>
          <w:szCs w:val="24"/>
        </w:rPr>
        <w:t xml:space="preserve">‘Immigration Detention Statistics’, </w:t>
      </w:r>
      <w:r w:rsidRPr="00ED461A">
        <w:rPr>
          <w:rFonts w:cs="Open Sans"/>
          <w:i/>
          <w:iCs/>
          <w:szCs w:val="24"/>
        </w:rPr>
        <w:t>Department of Home Affairs</w:t>
      </w:r>
      <w:r w:rsidRPr="00ED461A">
        <w:rPr>
          <w:rFonts w:cs="Open Sans"/>
          <w:szCs w:val="24"/>
        </w:rPr>
        <w:t xml:space="preserve"> (Webpage), &lt;</w:t>
      </w:r>
      <w:hyperlink w:history="1" r:id="rId12">
        <w:r w:rsidRPr="007D1AD6">
          <w:rPr>
            <w:rStyle w:val="Hyperlink"/>
            <w:rFonts w:cs="Open Sans"/>
            <w:szCs w:val="24"/>
          </w:rPr>
          <w:t>https://www.Homeaffairs.Gov.Au/Research-and-Statistics/Statistics/Visa-Statistics/Live/Immigration-Detention</w:t>
        </w:r>
      </w:hyperlink>
      <w:r w:rsidRPr="00ED461A">
        <w:rPr>
          <w:rFonts w:cs="Open Sans"/>
          <w:szCs w:val="24"/>
        </w:rPr>
        <w:t>&gt;.</w:t>
      </w:r>
      <w:r>
        <w:fldChar w:fldCharType="end"/>
      </w:r>
    </w:p>
  </w:endnote>
  <w:endnote w:id="28">
    <w:p w:rsidR="002C7A4E" w:rsidP="002C7A4E" w:rsidRDefault="002C7A4E" w14:paraId="21B4371C" w14:textId="77777777">
      <w:pPr>
        <w:pStyle w:val="EndnoteText"/>
      </w:pPr>
      <w:r>
        <w:rPr>
          <w:rStyle w:val="EndnoteReference"/>
        </w:rPr>
        <w:endnoteRef/>
      </w:r>
      <w:r>
        <w:t xml:space="preserve"> </w:t>
      </w:r>
      <w:r>
        <w:fldChar w:fldCharType="begin"/>
      </w:r>
      <w:r>
        <w:instrText xml:space="preserve"> ADDIN ZOTERO_ITEM CSL_CITATION {"citationID":"jqC4rGHM","properties":{"formattedCitation":"\\uc0\\u8216{}Immigration Detention Statistics\\uc0\\u8217{}, {\\i{}Department of Home Affairs} (Webpage), &lt;https://Www.Homeaffairs.Gov.Au/Research-and-Statistics/Statistics/Visa-Statistics/Live/Immigration-Detention&gt;.","plainCitation":"‘Immigration Detention Statistics’, Department of Home Affairs (Webpage), &lt;https://Www.Homeaffairs.Gov.Au/Research-and-Statistics/Statistics/Visa-Statistics/Live/Immigration-Detention&gt;.","noteIndex":30},"citationItems":[{"id":2349,"uris":["http://zotero.org/groups/1703699/items/LRMJPUP3"],"uri":["http://zotero.org/groups/1703699/items/LRMJPUP3"],"itemData":{"id":2349,"type":"bill","title":"'Immigration detention statistics', &lt;i&gt;Department of Home Affairs&lt;/i&gt; (webpage), &lt;https://www.homeaffairs.gov.au/research-and-statistics/statistics/visa-statistics/live/immigration-detention&gt;"}}],"schema":"https://github.com/citation-style-language/schema/raw/master/csl-citation.json"} </w:instrText>
      </w:r>
      <w:r>
        <w:fldChar w:fldCharType="separate"/>
      </w:r>
      <w:r w:rsidRPr="009674B8">
        <w:rPr>
          <w:rFonts w:cs="Open Sans"/>
          <w:szCs w:val="24"/>
        </w:rPr>
        <w:t xml:space="preserve">‘Immigration Detention Statistics’, </w:t>
      </w:r>
      <w:r w:rsidRPr="009674B8">
        <w:rPr>
          <w:rFonts w:cs="Open Sans"/>
          <w:i/>
          <w:iCs/>
          <w:szCs w:val="24"/>
        </w:rPr>
        <w:t>Department of Home Affairs</w:t>
      </w:r>
      <w:r w:rsidRPr="009674B8">
        <w:rPr>
          <w:rFonts w:cs="Open Sans"/>
          <w:szCs w:val="24"/>
        </w:rPr>
        <w:t xml:space="preserve"> (Webpage), &lt;https://Www.Homeaffairs.Gov.Au/Research-and-Statistics/Statistics/Visa-Statistics/Live/Immigration-Detention&gt;.</w:t>
      </w:r>
      <w:r>
        <w:fldChar w:fldCharType="end"/>
      </w:r>
    </w:p>
  </w:endnote>
  <w:endnote w:id="29">
    <w:p w:rsidR="007A3277" w:rsidP="007A3277" w:rsidRDefault="007A3277" w14:paraId="6852E7CD" w14:textId="77777777">
      <w:pPr>
        <w:pStyle w:val="EndnoteText"/>
      </w:pPr>
      <w:r>
        <w:rPr>
          <w:rStyle w:val="EndnoteReference"/>
        </w:rPr>
        <w:endnoteRef/>
      </w:r>
      <w:r>
        <w:t xml:space="preserve"> </w:t>
      </w:r>
      <w:r>
        <w:fldChar w:fldCharType="begin"/>
      </w:r>
      <w:r>
        <w:instrText xml:space="preserve"> ADDIN ZOTERO_ITEM CSL_CITATION {"citationID":"jqC4rGHM","properties":{"formattedCitation":"\\uc0\\u8216{}Immigration Detention Statistics\\uc0\\u8217{}, {\\i{}Department of Home Affairs} (Webpage), &lt;https://Www.Homeaffairs.Gov.Au/Research-and-Statistics/Statistics/Visa-Statistics/Live/Immigration-Detention&gt;.","plainCitation":"‘Immigration Detention Statistics’, Department of Home Affairs (Webpage), &lt;https://Www.Homeaffairs.Gov.Au/Research-and-Statistics/Statistics/Visa-Statistics/Live/Immigration-Detention&gt;.","noteIndex":30},"citationItems":[{"id":2349,"uris":["http://zotero.org/groups/1703699/items/LRMJPUP3"],"uri":["http://zotero.org/groups/1703699/items/LRMJPUP3"],"itemData":{"id":2349,"type":"bill","title":"'Immigration detention statistics', &lt;i&gt;Department of Home Affairs&lt;/i&gt; (webpage), &lt;https://www.homeaffairs.gov.au/research-and-statistics/statistics/visa-statistics/live/immigration-detention&gt;"}}],"schema":"https://github.com/citation-style-language/schema/raw/master/csl-citation.json"} </w:instrText>
      </w:r>
      <w:r>
        <w:fldChar w:fldCharType="separate"/>
      </w:r>
      <w:r w:rsidRPr="009674B8">
        <w:rPr>
          <w:rFonts w:cs="Open Sans"/>
          <w:szCs w:val="24"/>
        </w:rPr>
        <w:t xml:space="preserve">‘Immigration Detention Statistics’, </w:t>
      </w:r>
      <w:r w:rsidRPr="009674B8">
        <w:rPr>
          <w:rFonts w:cs="Open Sans"/>
          <w:i/>
          <w:iCs/>
          <w:szCs w:val="24"/>
        </w:rPr>
        <w:t>Department of Home Affairs</w:t>
      </w:r>
      <w:r w:rsidRPr="009674B8">
        <w:rPr>
          <w:rFonts w:cs="Open Sans"/>
          <w:szCs w:val="24"/>
        </w:rPr>
        <w:t xml:space="preserve"> (Webpage), &lt;https://Www.Homeaffairs.Gov.Au/Research-and-Statistics/Statistics/Visa-Statistics/Live/Immigration-Detention&gt;.</w:t>
      </w:r>
      <w:r>
        <w:fldChar w:fldCharType="end"/>
      </w:r>
    </w:p>
  </w:endnote>
  <w:endnote w:id="30">
    <w:p w:rsidR="00CB2587" w:rsidP="005039A9" w:rsidRDefault="00CB2587" w14:paraId="032D9884" w14:textId="77777777">
      <w:pPr>
        <w:pStyle w:val="EndnoteText"/>
      </w:pPr>
      <w:r>
        <w:rPr>
          <w:rStyle w:val="EndnoteReference"/>
        </w:rPr>
        <w:endnoteRef/>
      </w:r>
      <w:r>
        <w:t xml:space="preserve"> </w:t>
      </w:r>
      <w:r>
        <w:fldChar w:fldCharType="begin"/>
      </w:r>
      <w:r>
        <w:instrText xml:space="preserve"> ADDIN ZOTERO_ITEM CSL_CITATION {"citationID":"Kum6PTH8","properties":{"formattedCitation":"\\uc0\\u8216{}Immigration Detention Statistics\\uc0\\u8217{}, {\\i{}Department of Home Affairs} (Webpage), &lt;https://Www.Homeaffairs.Gov.Au/Research-and-Statistics/Statistics/Visa-Statistics/Live/Immigration-Detention&gt;.","plainCitation":"‘Immigration Detention Statistics’, Department of Home Affairs (Webpage), &lt;https://Www.Homeaffairs.Gov.Au/Research-and-Statistics/Statistics/Visa-Statistics/Live/Immigration-Detention&gt;.","noteIndex":24},"citationItems":[{"id":2349,"uris":["http://zotero.org/groups/1703699/items/LRMJPUP3"],"uri":["http://zotero.org/groups/1703699/items/LRMJPUP3"],"itemData":{"id":2349,"type":"bill","title":"'Immigration detention statistics', &lt;i&gt;Department of Home Affairs&lt;/i&gt; (webpage), &lt;https://www.homeaffairs.gov.au/research-and-statistics/statistics/visa-statistics/live/immigration-detention&gt;"}}],"schema":"https://github.com/citation-style-language/schema/raw/master/csl-citation.json"} </w:instrText>
      </w:r>
      <w:r>
        <w:fldChar w:fldCharType="separate"/>
      </w:r>
      <w:r w:rsidRPr="009674B8">
        <w:rPr>
          <w:rFonts w:cs="Open Sans"/>
          <w:szCs w:val="24"/>
        </w:rPr>
        <w:t xml:space="preserve">‘Immigration Detention Statistics’, </w:t>
      </w:r>
      <w:r w:rsidRPr="009674B8">
        <w:rPr>
          <w:rFonts w:cs="Open Sans"/>
          <w:i/>
          <w:iCs/>
          <w:szCs w:val="24"/>
        </w:rPr>
        <w:t>Department of Home Affairs</w:t>
      </w:r>
      <w:r w:rsidRPr="009674B8">
        <w:rPr>
          <w:rFonts w:cs="Open Sans"/>
          <w:szCs w:val="24"/>
        </w:rPr>
        <w:t xml:space="preserve"> (Webpage), &lt;</w:t>
      </w:r>
      <w:hyperlink w:history="1" r:id="rId13">
        <w:r w:rsidRPr="007D1AD6">
          <w:rPr>
            <w:rStyle w:val="Hyperlink"/>
            <w:rFonts w:cs="Open Sans"/>
            <w:szCs w:val="24"/>
          </w:rPr>
          <w:t>https://www.Homeaffairs.Gov.Au/Research-and-Statistics/Statistics/Visa-Statistics/Live/Immigration-Detention</w:t>
        </w:r>
      </w:hyperlink>
      <w:r w:rsidRPr="009674B8">
        <w:rPr>
          <w:rFonts w:cs="Open Sans"/>
          <w:szCs w:val="24"/>
        </w:rPr>
        <w:t>&gt;.</w:t>
      </w:r>
      <w:r>
        <w:fldChar w:fldCharType="end"/>
      </w:r>
    </w:p>
  </w:endnote>
  <w:endnote w:id="31">
    <w:p w:rsidR="00CB2587" w:rsidP="005D1932" w:rsidRDefault="00CB2587" w14:paraId="7E58E9B5" w14:textId="77777777">
      <w:pPr>
        <w:pStyle w:val="EndnoteText"/>
      </w:pPr>
      <w:r>
        <w:rPr>
          <w:rStyle w:val="EndnoteReference"/>
        </w:rPr>
        <w:endnoteRef/>
      </w:r>
      <w:r>
        <w:t xml:space="preserve"> </w:t>
      </w:r>
      <w:r w:rsidRPr="00AE527A">
        <w:t>Home A</w:t>
      </w:r>
      <w:r w:rsidRPr="00C671C1">
        <w:t>f</w:t>
      </w:r>
      <w:r w:rsidRPr="00A10BAD">
        <w:t xml:space="preserve">fairs Committee, </w:t>
      </w:r>
      <w:r w:rsidRPr="00956125">
        <w:rPr>
          <w:i/>
          <w:iCs/>
        </w:rPr>
        <w:t>Immigration detention</w:t>
      </w:r>
      <w:r w:rsidRPr="00AE527A">
        <w:t xml:space="preserve"> (</w:t>
      </w:r>
      <w:r w:rsidRPr="00C671C1">
        <w:t>House of Commons</w:t>
      </w:r>
      <w:r w:rsidRPr="00A10BAD">
        <w:t xml:space="preserve"> Paper No 14, Session 2017-19</w:t>
      </w:r>
      <w:r w:rsidRPr="00B42746">
        <w:t>)</w:t>
      </w:r>
      <w:r w:rsidRPr="00AE395E">
        <w:t xml:space="preserve"> 68 &lt;</w:t>
      </w:r>
      <w:hyperlink w:history="1" r:id="rId14">
        <w:r w:rsidRPr="00956125">
          <w:rPr>
            <w:rStyle w:val="Hyperlink"/>
          </w:rPr>
          <w:t>https://publications.parliament.uk/pa/cm201719/cmselect/cmhaff/913/913.pdf</w:t>
        </w:r>
      </w:hyperlink>
      <w:r w:rsidRPr="00956125">
        <w:rPr>
          <w:color w:val="0000FF"/>
          <w:u w:val="single"/>
        </w:rPr>
        <w:t>&gt;.</w:t>
      </w:r>
    </w:p>
  </w:endnote>
  <w:endnote w:id="32">
    <w:p w:rsidR="00CB2587" w:rsidP="005D1932" w:rsidRDefault="00CB2587" w14:paraId="340AAEEE" w14:textId="24A5AE9B">
      <w:pPr>
        <w:pStyle w:val="EndnoteText"/>
      </w:pPr>
      <w:r>
        <w:rPr>
          <w:rStyle w:val="EndnoteReference"/>
        </w:rPr>
        <w:endnoteRef/>
      </w:r>
      <w:r>
        <w:t xml:space="preserve"> Canada Border Services Agency, </w:t>
      </w:r>
      <w:r w:rsidRPr="780E82B4">
        <w:rPr>
          <w:i/>
        </w:rPr>
        <w:t>Quarterly Detention Statistics – 2018 to 2019</w:t>
      </w:r>
      <w:r>
        <w:t xml:space="preserve"> (</w:t>
      </w:r>
      <w:r w:rsidR="780E82B4">
        <w:t>Webpage</w:t>
      </w:r>
      <w:r>
        <w:t>, 20 August 2019)</w:t>
      </w:r>
      <w:r w:rsidRPr="007A7CDD">
        <w:t xml:space="preserve"> &lt;</w:t>
      </w:r>
      <w:hyperlink w:history="1" r:id="rId15">
        <w:r w:rsidRPr="00956125">
          <w:rPr>
            <w:rStyle w:val="Hyperlink"/>
          </w:rPr>
          <w:t>https://www.cbsa-asfc.gc.ca/security-securite/detent/qstat-2018-2019-eng.html</w:t>
        </w:r>
      </w:hyperlink>
      <w:r w:rsidRPr="00956125">
        <w:rPr>
          <w:color w:val="0000FF"/>
          <w:u w:val="single"/>
        </w:rPr>
        <w:t>&gt;.</w:t>
      </w:r>
    </w:p>
  </w:endnote>
  <w:endnote w:id="33">
    <w:p w:rsidRPr="00B87473" w:rsidR="009E15EA" w:rsidP="009E15EA" w:rsidRDefault="009E15EA" w14:paraId="5F87740B" w14:textId="13678651">
      <w:pPr>
        <w:pStyle w:val="EndnoteText"/>
        <w:rPr>
          <w:lang w:val="en-US"/>
        </w:rPr>
      </w:pPr>
      <w:r>
        <w:rPr>
          <w:rStyle w:val="EndnoteReference"/>
        </w:rPr>
        <w:endnoteRef/>
      </w:r>
      <w:r w:rsidR="30F08BD5">
        <w:rPr/>
        <w:t xml:space="preserve"> </w:t>
      </w:r>
      <w:r>
        <w:fldChar w:fldCharType="begin"/>
      </w:r>
      <w:r>
        <w:instrText xml:space="preserve"> ADDIN ZOTERO_ITEM CSL_CITATION {"citationID":"jqC4rGHM","properties":{"formattedCitation":"\\uc0\\u8216{}Immigration Detention Statistics\\uc0\\u8217{}, {\\i{}Department of Home Affairs} (Webpage), &lt;https://Www.Homeaffairs.Gov.Au/Research-and-Statistics/Statistics/Visa-Statistics/Live/Immigration-Detention&gt;.","plainCitation":"‘Immigration Detention Statistics’, Department of Home Affairs (Webpage), &lt;https://Www.Homeaffairs.Gov.Au/Research-and-Statistics/Statistics/Visa-Statistics/Live/Immigration-Detention&gt;.","noteIndex":30},"citationItems":[{"id":2349,"uris":["http://zotero.org/groups/1703699/items/LRMJPUP3"],"uri":["http://zotero.org/groups/1703699/items/LRMJPUP3"],"itemData":{"id":2349,"type":"bill","title":"'Immigration detention statistics', &lt;i&gt;Department of Home Affairs&lt;/i&gt; (webpage), &lt;https://www.homeaffairs.gov.au/research-and-statistics/statistics/visa-statistics/live/immigration-detention&gt;"}}],"schema":"https://github.com/citation-style-language/schema/raw/master/csl-citation.json"} </w:instrText>
      </w:r>
      <w:r>
        <w:fldChar w:fldCharType="separate"/>
      </w:r>
      <w:r w:rsidRPr="30F08BD5" w:rsidR="30F08BD5">
        <w:rPr>
          <w:rFonts w:cs="Open Sans"/>
        </w:rPr>
        <w:t xml:space="preserve">‘Immigration Detention Statistics’, </w:t>
      </w:r>
      <w:r w:rsidRPr="30F08BD5" w:rsidR="30F08BD5">
        <w:rPr>
          <w:rFonts w:cs="Open Sans"/>
          <w:i w:val="1"/>
          <w:iCs w:val="1"/>
        </w:rPr>
        <w:t>Department of Home Affairs</w:t>
      </w:r>
      <w:r w:rsidRPr="30F08BD5" w:rsidR="30F08BD5">
        <w:rPr>
          <w:rFonts w:cs="Open Sans"/>
        </w:rPr>
        <w:t xml:space="preserve"> (Webpage), </w:t>
      </w:r>
      <w:r w:rsidRPr="30F08BD5" w:rsidR="30F08BD5">
        <w:rPr>
          <w:rFonts w:cs="Open Sans"/>
        </w:rPr>
        <w:t>&lt;</w:t>
      </w:r>
      <w:r w:rsidRPr="30F08BD5" w:rsidR="00D57800">
        <w:rPr>
          <w:rFonts w:cs="Open Sans"/>
        </w:rPr>
        <w:fldChar w:fldCharType="begin"/>
      </w:r>
      <w:r w:rsidRPr="30F08BD5" w:rsidR="00D57800">
        <w:rPr>
          <w:rFonts w:cs="Open Sans"/>
        </w:rPr>
        <w:instrText xml:space="preserve"> HYPERLINK "https://www.Homeaffairs.Gov.Au/Research-and-Statistics/Statistics/Visa-Statistics/Live/Immigration-Detention" </w:instrText>
      </w:r>
      <w:r w:rsidR="00D57800">
        <w:rPr>
          <w:rFonts w:cs="Open Sans"/>
          <w:szCs w:val="24"/>
        </w:rPr>
      </w:r>
      <w:r w:rsidRPr="30F08BD5" w:rsidR="00D57800">
        <w:rPr>
          <w:rFonts w:cs="Open Sans"/>
        </w:rPr>
        <w:fldChar w:fldCharType="separate"/>
      </w:r>
      <w:r w:rsidRPr="30F08BD5" w:rsidR="30F08BD5">
        <w:rPr>
          <w:rStyle w:val="Hyperlink"/>
          <w:rFonts w:cs="Open Sans"/>
        </w:rPr>
        <w:t>https://</w:t>
      </w:r>
      <w:r w:rsidRPr="30F08BD5" w:rsidR="30F08BD5">
        <w:rPr>
          <w:rStyle w:val="Hyperlink"/>
          <w:rFonts w:cs="Open Sans"/>
        </w:rPr>
        <w:t>w</w:t>
      </w:r>
      <w:r w:rsidRPr="30F08BD5" w:rsidR="30F08BD5">
        <w:rPr>
          <w:rStyle w:val="Hyperlink"/>
          <w:rFonts w:cs="Open Sans"/>
        </w:rPr>
        <w:t>ww.Homeaffairs.Gov.Au/Research-and-Statistics/Statistics/Visa-Statistics/Live/Immigration-Detention</w:t>
      </w:r>
      <w:r w:rsidRPr="30F08BD5" w:rsidR="00D57800">
        <w:rPr>
          <w:rFonts w:cs="Open Sans"/>
        </w:rPr>
        <w:fldChar w:fldCharType="end"/>
      </w:r>
      <w:r w:rsidRPr="30F08BD5" w:rsidR="30F08BD5">
        <w:rPr>
          <w:rFonts w:cs="Open Sans"/>
        </w:rPr>
        <w:t>&gt;</w:t>
      </w:r>
      <w:r w:rsidRPr="30F08BD5" w:rsidR="30F08BD5">
        <w:rPr>
          <w:rFonts w:cs="Open Sans"/>
        </w:rPr>
        <w:t>.</w:t>
      </w:r>
      <w:r>
        <w:fldChar w:fldCharType="end"/>
      </w:r>
    </w:p>
  </w:endnote>
  <w:endnote w:id="34">
    <w:p w:rsidRPr="002F5C5D" w:rsidR="003E1269" w:rsidP="003E1269" w:rsidRDefault="003E1269" w14:paraId="2D52E1EF" w14:textId="08896725">
      <w:pPr>
        <w:pStyle w:val="EndnoteText"/>
        <w:rPr>
          <w:lang w:val="en-US"/>
        </w:rPr>
      </w:pPr>
      <w:r>
        <w:rPr>
          <w:rStyle w:val="EndnoteReference"/>
        </w:rPr>
        <w:endnoteRef/>
      </w:r>
      <w:r w:rsidR="30F08BD5">
        <w:rPr/>
        <w:t xml:space="preserve"> </w:t>
      </w:r>
      <w:r>
        <w:fldChar w:fldCharType="begin"/>
      </w:r>
      <w:r>
        <w:instrText xml:space="preserve"> ADDIN ZOTERO_ITEM CSL_CITATION {"citationID":"jqC4rGHM","properties":{"formattedCitation":"\\uc0\\u8216{}Immigration Detention Statistics\\uc0\\u8217{}, {\\i{}Department of Home Affairs} (Webpage), &lt;https://Www.Homeaffairs.Gov.Au/Research-and-Statistics/Statistics/Visa-Statistics/Live/Immigration-Detention&gt;.","plainCitation":"‘Immigration Detention Statistics’, Department of Home Affairs (Webpage), &lt;https://Www.Homeaffairs.Gov.Au/Research-and-Statistics/Statistics/Visa-Statistics/Live/Immigration-Detention&gt;.","noteIndex":30},"citationItems":[{"id":2349,"uris":["http://zotero.org/groups/1703699/items/LRMJPUP3"],"uri":["http://zotero.org/groups/1703699/items/LRMJPUP3"],"itemData":{"id":2349,"type":"bill","title":"'Immigration detention statistics', &lt;i&gt;Department of Home Affairs&lt;/i&gt; (webpage), &lt;https://www.homeaffairs.gov.au/research-and-statistics/statistics/visa-statistics/live/immigration-detention&gt;"}}],"schema":"https://github.com/citation-style-language/schema/raw/master/csl-citation.json"} </w:instrText>
      </w:r>
      <w:r>
        <w:fldChar w:fldCharType="separate"/>
      </w:r>
      <w:r w:rsidRPr="30F08BD5" w:rsidR="30F08BD5">
        <w:rPr>
          <w:rFonts w:cs="Open Sans"/>
        </w:rPr>
        <w:t xml:space="preserve">‘Immigration Detention Statistics’, </w:t>
      </w:r>
      <w:r w:rsidRPr="30F08BD5" w:rsidR="30F08BD5">
        <w:rPr>
          <w:rFonts w:cs="Open Sans"/>
          <w:i w:val="1"/>
          <w:iCs w:val="1"/>
        </w:rPr>
        <w:t>Department of Home Affairs</w:t>
      </w:r>
      <w:r w:rsidRPr="30F08BD5" w:rsidR="30F08BD5">
        <w:rPr>
          <w:rFonts w:cs="Open Sans"/>
        </w:rPr>
        <w:t xml:space="preserve"> (Webpage), </w:t>
      </w:r>
      <w:r w:rsidRPr="30F08BD5" w:rsidR="30F08BD5">
        <w:rPr>
          <w:rFonts w:cs="Open Sans"/>
        </w:rPr>
        <w:t>&lt;</w:t>
      </w:r>
      <w:r w:rsidRPr="30F08BD5" w:rsidR="00D57800">
        <w:rPr>
          <w:rFonts w:cs="Open Sans"/>
        </w:rPr>
        <w:fldChar w:fldCharType="begin"/>
      </w:r>
      <w:r w:rsidRPr="30F08BD5" w:rsidR="00D57800">
        <w:rPr>
          <w:rFonts w:cs="Open Sans"/>
        </w:rPr>
        <w:instrText xml:space="preserve"> HYPERLINK "https://www.Homeaffairs.Gov.Au/Research-and-Statistics/Statistics/Visa-Statistics/Live/Immigration-Detention" </w:instrText>
      </w:r>
      <w:r w:rsidR="00D57800">
        <w:rPr>
          <w:rFonts w:cs="Open Sans"/>
          <w:szCs w:val="24"/>
        </w:rPr>
      </w:r>
      <w:r w:rsidRPr="30F08BD5" w:rsidR="00D57800">
        <w:rPr>
          <w:rFonts w:cs="Open Sans"/>
        </w:rPr>
        <w:fldChar w:fldCharType="separate"/>
      </w:r>
      <w:r w:rsidRPr="30F08BD5" w:rsidR="30F08BD5">
        <w:rPr>
          <w:rStyle w:val="Hyperlink"/>
          <w:rFonts w:cs="Open Sans"/>
        </w:rPr>
        <w:t>https://</w:t>
      </w:r>
      <w:r w:rsidRPr="30F08BD5" w:rsidR="30F08BD5">
        <w:rPr>
          <w:rStyle w:val="Hyperlink"/>
          <w:rFonts w:cs="Open Sans"/>
        </w:rPr>
        <w:t>w</w:t>
      </w:r>
      <w:r w:rsidRPr="30F08BD5" w:rsidR="30F08BD5">
        <w:rPr>
          <w:rStyle w:val="Hyperlink"/>
          <w:rFonts w:cs="Open Sans"/>
        </w:rPr>
        <w:t>ww.Homeaffairs.Gov.Au/Research-and-Statistics/Statistics/Visa-Statistics/Live/Immigration-Detention</w:t>
      </w:r>
      <w:r w:rsidRPr="30F08BD5" w:rsidR="00D57800">
        <w:rPr>
          <w:rFonts w:cs="Open Sans"/>
        </w:rPr>
        <w:fldChar w:fldCharType="end"/>
      </w:r>
      <w:r w:rsidRPr="30F08BD5" w:rsidR="30F08BD5">
        <w:rPr>
          <w:rFonts w:cs="Open Sans"/>
        </w:rPr>
        <w:t>&gt;</w:t>
      </w:r>
      <w:r w:rsidRPr="30F08BD5" w:rsidR="30F08BD5">
        <w:rPr>
          <w:rFonts w:cs="Open Sans"/>
        </w:rPr>
        <w:t>.</w:t>
      </w:r>
      <w:r>
        <w:fldChar w:fldCharType="end"/>
      </w:r>
    </w:p>
  </w:endnote>
  <w:endnote w:id="35">
    <w:p w:rsidR="00FA1188" w:rsidP="00FA1188" w:rsidRDefault="00FA1188" w14:paraId="54226550" w14:textId="77777777">
      <w:pPr>
        <w:pStyle w:val="EndnoteText"/>
      </w:pPr>
      <w:r>
        <w:rPr>
          <w:rStyle w:val="EndnoteReference"/>
        </w:rPr>
        <w:endnoteRef/>
      </w:r>
      <w:r>
        <w:t xml:space="preserve"> </w:t>
      </w:r>
      <w:r>
        <w:fldChar w:fldCharType="begin"/>
      </w:r>
      <w:r>
        <w:instrText xml:space="preserve"> ADDIN ZOTERO_ITEM CSL_CITATION {"citationID":"U46r2xN4","properties":{"formattedCitation":"\\uc0\\u8216{}Key Visa Cancellation Statistics\\uc0\\u8217{}, {\\i{}Department of Home Affairs} (Webpage), &lt;https://Www.Homeaffairs.Gov.Au/Research-and-Statistics/Statistics/Visa-Statistics/Visa-Cancellation&gt;.","plainCitation":"‘Key Visa Cancellation Statistics’, Department of Home Affairs (Webpage), &lt;https://Www.Homeaffairs.Gov.Au/Research-and-Statistics/Statistics/Visa-Statistics/Visa-Cancellation&gt;.","noteIndex":16},"citationItems":[{"id":2348,"uris":["http://zotero.org/groups/1703699/items/8S2KAIQW"],"uri":["http://zotero.org/groups/1703699/items/8S2KAIQW"],"itemData":{"id":2348,"type":"bill","title":"'Key visa cancellation statistics', &lt;i&gt;Department of Home Affairs&lt;/i&gt; (webpage), &lt;https://www.homeaffairs.gov.au/research-and-statistics/statistics/visa-statistics/visa-cancellation&gt;"}}],"schema":"https://github.com/citation-style-language/schema/raw/master/csl-citation.json"} </w:instrText>
      </w:r>
      <w:r>
        <w:fldChar w:fldCharType="separate"/>
      </w:r>
      <w:r w:rsidRPr="001D0726">
        <w:rPr>
          <w:rFonts w:cs="Open Sans"/>
          <w:szCs w:val="24"/>
        </w:rPr>
        <w:t xml:space="preserve">‘Key Visa Cancellation Statistics’, </w:t>
      </w:r>
      <w:r w:rsidRPr="001D0726">
        <w:rPr>
          <w:rFonts w:cs="Open Sans"/>
          <w:i/>
          <w:iCs/>
          <w:szCs w:val="24"/>
        </w:rPr>
        <w:t>Department of Home Affairs</w:t>
      </w:r>
      <w:r w:rsidRPr="001D0726">
        <w:rPr>
          <w:rFonts w:cs="Open Sans"/>
          <w:szCs w:val="24"/>
        </w:rPr>
        <w:t xml:space="preserve"> (Webpage), &lt;</w:t>
      </w:r>
      <w:hyperlink w:history="1" r:id="rId16">
        <w:r w:rsidRPr="007D1AD6">
          <w:rPr>
            <w:rStyle w:val="Hyperlink"/>
            <w:rFonts w:cs="Open Sans"/>
            <w:szCs w:val="24"/>
          </w:rPr>
          <w:t>https://www.Homeaffairs.Gov.Au/Research-and-Statistics/Statistics/Visa-Statistics/Visa-Cancellation</w:t>
        </w:r>
      </w:hyperlink>
      <w:r w:rsidRPr="001D0726">
        <w:rPr>
          <w:rFonts w:cs="Open Sans"/>
          <w:szCs w:val="24"/>
        </w:rPr>
        <w:t>&gt;.</w:t>
      </w:r>
      <w:r>
        <w:fldChar w:fldCharType="end"/>
      </w:r>
    </w:p>
  </w:endnote>
  <w:endnote w:id="36">
    <w:p w:rsidR="00FA1188" w:rsidP="00FA1188" w:rsidRDefault="00FA1188" w14:paraId="46957FE2" w14:textId="77777777">
      <w:pPr>
        <w:pStyle w:val="EndnoteText"/>
      </w:pPr>
      <w:r>
        <w:rPr>
          <w:rStyle w:val="EndnoteReference"/>
        </w:rPr>
        <w:endnoteRef/>
      </w:r>
      <w:r>
        <w:t xml:space="preserve"> </w:t>
      </w:r>
      <w:r>
        <w:fldChar w:fldCharType="begin"/>
      </w:r>
      <w:r>
        <w:instrText xml:space="preserve"> ADDIN ZOTERO_ITEM CSL_CITATION {"citationID":"SpqOpNtY","properties":{"formattedCitation":"\\uc0\\u8216{}Immigration Detention Statistics\\uc0\\u8217{}, {\\i{}Department of Home Affairs} (Webpage), &lt;https://Www.Homeaffairs.Gov.Au/Research-and-Statistics/Statistics/Visa-Statistics/Live/Immigration-Detention&gt;.","plainCitation":"‘Immigration Detention Statistics’, Department of Home Affairs (Webpage), &lt;https://Www.Homeaffairs.Gov.Au/Research-and-Statistics/Statistics/Visa-Statistics/Live/Immigration-Detention&gt;.","noteIndex":17},"citationItems":[{"id":2349,"uris":["http://zotero.org/groups/1703699/items/LRMJPUP3"],"uri":["http://zotero.org/groups/1703699/items/LRMJPUP3"],"itemData":{"id":2349,"type":"bill","title":"'Immigration detention statistics', &lt;i&gt;Department of Home Affairs&lt;/i&gt; (webpage), &lt;https://www.homeaffairs.gov.au/research-and-statistics/statistics/visa-statistics/live/immigration-detention&gt;"}}],"schema":"https://github.com/citation-style-language/schema/raw/master/csl-citation.json"} </w:instrText>
      </w:r>
      <w:r>
        <w:fldChar w:fldCharType="separate"/>
      </w:r>
      <w:r w:rsidRPr="001D0726">
        <w:rPr>
          <w:rFonts w:cs="Open Sans"/>
          <w:szCs w:val="24"/>
        </w:rPr>
        <w:t xml:space="preserve">‘Immigration Detention Statistics’, </w:t>
      </w:r>
      <w:r w:rsidRPr="001D0726">
        <w:rPr>
          <w:rFonts w:cs="Open Sans"/>
          <w:i/>
          <w:iCs/>
          <w:szCs w:val="24"/>
        </w:rPr>
        <w:t>Department of Home Affairs</w:t>
      </w:r>
      <w:r w:rsidRPr="001D0726">
        <w:rPr>
          <w:rFonts w:cs="Open Sans"/>
          <w:szCs w:val="24"/>
        </w:rPr>
        <w:t xml:space="preserve"> (Webpage), &lt;</w:t>
      </w:r>
      <w:hyperlink w:history="1" r:id="rId17">
        <w:r w:rsidRPr="007D1AD6">
          <w:rPr>
            <w:rStyle w:val="Hyperlink"/>
            <w:rFonts w:cs="Open Sans"/>
            <w:szCs w:val="24"/>
          </w:rPr>
          <w:t>https://www.Homeaffairs.Gov.Au/Research-and-Statistics/Statistics/Visa-Statistics/Live/Immigration-Detention</w:t>
        </w:r>
      </w:hyperlink>
      <w:r w:rsidRPr="001D0726">
        <w:rPr>
          <w:rFonts w:cs="Open Sans"/>
          <w:szCs w:val="24"/>
        </w:rPr>
        <w:t>&gt;.</w:t>
      </w:r>
      <w:r>
        <w:fldChar w:fldCharType="end"/>
      </w:r>
    </w:p>
  </w:endnote>
  <w:endnote w:id="37">
    <w:p w:rsidRPr="00230493" w:rsidR="008C6E4C" w:rsidP="008C6E4C" w:rsidRDefault="008C6E4C" w14:paraId="132E90FF" w14:textId="6F5FC0F2">
      <w:pPr>
        <w:pStyle w:val="EndnoteText"/>
        <w:rPr>
          <w:lang w:val="en-US"/>
        </w:rPr>
      </w:pPr>
      <w:r>
        <w:rPr>
          <w:rStyle w:val="EndnoteReference"/>
        </w:rPr>
        <w:endnoteRef/>
      </w:r>
      <w:r w:rsidR="30F08BD5">
        <w:rPr/>
        <w:t xml:space="preserve"> </w:t>
      </w:r>
      <w:r>
        <w:fldChar w:fldCharType="begin"/>
      </w:r>
      <w:r>
        <w:instrText xml:space="preserve"> ADDIN ZOTERO_ITEM CSL_CITATION {"citationID":"jqC4rGHM","properties":{"formattedCitation":"\\uc0\\u8216{}Immigration Detention Statistics\\uc0\\u8217{}, {\\i{}Department of Home Affairs} (Webpage), &lt;https://Www.Homeaffairs.Gov.Au/Research-and-Statistics/Statistics/Visa-Statistics/Live/Immigration-Detention&gt;.","plainCitation":"‘Immigration Detention Statistics’, Department of Home Affairs (Webpage), &lt;https://Www.Homeaffairs.Gov.Au/Research-and-Statistics/Statistics/Visa-Statistics/Live/Immigration-Detention&gt;.","noteIndex":30},"citationItems":[{"id":2349,"uris":["http://zotero.org/groups/1703699/items/LRMJPUP3"],"uri":["http://zotero.org/groups/1703699/items/LRMJPUP3"],"itemData":{"id":2349,"type":"bill","title":"'Immigration detention statistics', &lt;i&gt;Department of Home Affairs&lt;/i&gt; (webpage), &lt;https://www.homeaffairs.gov.au/research-and-statistics/statistics/visa-statistics/live/immigration-detention&gt;"}}],"schema":"https://github.com/citation-style-language/schema/raw/master/csl-citation.json"} </w:instrText>
      </w:r>
      <w:r>
        <w:fldChar w:fldCharType="separate"/>
      </w:r>
      <w:r w:rsidRPr="30F08BD5" w:rsidR="30F08BD5">
        <w:rPr>
          <w:rFonts w:cs="Open Sans"/>
        </w:rPr>
        <w:t xml:space="preserve">‘Immigration Detention Statistics’, </w:t>
      </w:r>
      <w:r w:rsidRPr="30F08BD5" w:rsidR="30F08BD5">
        <w:rPr>
          <w:rFonts w:cs="Open Sans"/>
          <w:i w:val="1"/>
          <w:iCs w:val="1"/>
        </w:rPr>
        <w:t>Department of Home Affairs</w:t>
      </w:r>
      <w:r w:rsidRPr="30F08BD5" w:rsidR="30F08BD5">
        <w:rPr>
          <w:rFonts w:cs="Open Sans"/>
        </w:rPr>
        <w:t xml:space="preserve"> (Webpage), </w:t>
      </w:r>
      <w:r w:rsidRPr="30F08BD5" w:rsidR="30F08BD5">
        <w:rPr>
          <w:rFonts w:cs="Open Sans"/>
        </w:rPr>
        <w:t>&lt;</w:t>
      </w:r>
      <w:r w:rsidRPr="30F08BD5" w:rsidR="00D57800">
        <w:rPr>
          <w:rFonts w:cs="Open Sans"/>
        </w:rPr>
        <w:fldChar w:fldCharType="begin"/>
      </w:r>
      <w:r w:rsidRPr="30F08BD5" w:rsidR="00D57800">
        <w:rPr>
          <w:rFonts w:cs="Open Sans"/>
        </w:rPr>
        <w:instrText xml:space="preserve"> HYPERLINK "https://www.Homeaffairs.Gov.Au/Research-and-Statistics/Statistics/Visa-Statistics/Live/Immigration-Detention" </w:instrText>
      </w:r>
      <w:r w:rsidR="00D57800">
        <w:rPr>
          <w:rFonts w:cs="Open Sans"/>
          <w:szCs w:val="24"/>
        </w:rPr>
      </w:r>
      <w:r w:rsidRPr="30F08BD5" w:rsidR="00D57800">
        <w:rPr>
          <w:rFonts w:cs="Open Sans"/>
        </w:rPr>
        <w:fldChar w:fldCharType="separate"/>
      </w:r>
      <w:r w:rsidRPr="30F08BD5" w:rsidR="30F08BD5">
        <w:rPr>
          <w:rStyle w:val="Hyperlink"/>
          <w:rFonts w:cs="Open Sans"/>
        </w:rPr>
        <w:t>https://</w:t>
      </w:r>
      <w:r w:rsidRPr="30F08BD5" w:rsidR="30F08BD5">
        <w:rPr>
          <w:rStyle w:val="Hyperlink"/>
          <w:rFonts w:cs="Open Sans"/>
        </w:rPr>
        <w:t>w</w:t>
      </w:r>
      <w:r w:rsidRPr="30F08BD5" w:rsidR="30F08BD5">
        <w:rPr>
          <w:rStyle w:val="Hyperlink"/>
          <w:rFonts w:cs="Open Sans"/>
        </w:rPr>
        <w:t>ww.Homeaffairs.Gov.Au/Research-and-Statistics/Statistics/Visa-Statistics/Live/Immigration-Detention</w:t>
      </w:r>
      <w:r w:rsidRPr="30F08BD5" w:rsidR="00D57800">
        <w:rPr>
          <w:rFonts w:cs="Open Sans"/>
        </w:rPr>
        <w:fldChar w:fldCharType="end"/>
      </w:r>
      <w:r w:rsidRPr="30F08BD5" w:rsidR="30F08BD5">
        <w:rPr>
          <w:rFonts w:cs="Open Sans"/>
        </w:rPr>
        <w:t>&gt;</w:t>
      </w:r>
      <w:r w:rsidRPr="30F08BD5" w:rsidR="30F08BD5">
        <w:rPr>
          <w:rFonts w:cs="Open Sans"/>
        </w:rPr>
        <w:t>.</w:t>
      </w:r>
      <w:r>
        <w:fldChar w:fldCharType="end"/>
      </w:r>
    </w:p>
  </w:endnote>
  <w:endnote w:id="38">
    <w:p w:rsidRPr="00230493" w:rsidR="00BB29E4" w:rsidP="00BB29E4" w:rsidRDefault="00BB29E4" w14:paraId="4C1F9641" w14:textId="7CD7FB71">
      <w:pPr>
        <w:pStyle w:val="EndnoteText"/>
        <w:rPr>
          <w:lang w:val="en-US"/>
        </w:rPr>
      </w:pPr>
      <w:r>
        <w:rPr>
          <w:rStyle w:val="EndnoteReference"/>
        </w:rPr>
        <w:endnoteRef/>
      </w:r>
      <w:r w:rsidR="780E82B4">
        <w:t xml:space="preserve"> </w:t>
      </w:r>
      <w:r w:rsidRPr="780E82B4" w:rsidR="780E82B4">
        <w:rPr>
          <w:rFonts w:cs="Open Sans"/>
        </w:rPr>
        <w:t xml:space="preserve">‘Immigration Detention Statistics’, </w:t>
      </w:r>
      <w:r w:rsidRPr="780E82B4" w:rsidR="780E82B4">
        <w:rPr>
          <w:rFonts w:cs="Open Sans"/>
          <w:i/>
          <w:iCs/>
        </w:rPr>
        <w:t>Department of Home Affairs</w:t>
      </w:r>
      <w:r w:rsidRPr="780E82B4" w:rsidR="780E82B4">
        <w:rPr>
          <w:rFonts w:cs="Open Sans"/>
        </w:rPr>
        <w:t xml:space="preserve"> (Webpage), &lt;</w:t>
      </w:r>
      <w:hyperlink r:id="rId18">
        <w:r w:rsidRPr="780E82B4" w:rsidR="780E82B4">
          <w:rPr>
            <w:rStyle w:val="Hyperlink"/>
          </w:rPr>
          <w:t>https://www.Homeaffairs.Gov.Au/Research-and-Statistics/Statistics/Visa-Statistics/Live/Immigration-Detention</w:t>
        </w:r>
      </w:hyperlink>
      <w:r w:rsidRPr="780E82B4" w:rsidR="780E82B4">
        <w:rPr>
          <w:rFonts w:cs="Open Sans"/>
        </w:rPr>
        <w:t>&gt;.</w:t>
      </w:r>
    </w:p>
  </w:endnote>
  <w:endnote w:id="39">
    <w:p w:rsidR="00CB2587" w:rsidRDefault="00CB2587" w14:paraId="48B69ABE" w14:textId="55F6ED95">
      <w:pPr>
        <w:pStyle w:val="EndnoteText"/>
      </w:pPr>
      <w:r>
        <w:rPr>
          <w:rStyle w:val="EndnoteReference"/>
        </w:rPr>
        <w:endnoteRef/>
      </w:r>
      <w:r>
        <w:t xml:space="preserve"> The Department of Home Affairs provided requested information for MITA, VIDC and BITA in advance of the Commission’s inspection dates, and as such the numbers provided for these facilities are not representative of exact numbers at the time of the Commission’s inspection.</w:t>
      </w:r>
    </w:p>
  </w:endnote>
  <w:endnote w:id="40">
    <w:p w:rsidR="00CB2587" w:rsidP="002C0B28" w:rsidRDefault="00CB2587" w14:paraId="568A1341" w14:textId="3228EE57">
      <w:pPr>
        <w:pStyle w:val="EndnoteText"/>
        <w:ind w:left="0" w:firstLine="0"/>
      </w:pPr>
      <w:r>
        <w:rPr>
          <w:rStyle w:val="EndnoteReference"/>
        </w:rPr>
        <w:endnoteRef/>
      </w:r>
      <w:r>
        <w:t xml:space="preserve"> As </w:t>
      </w:r>
      <w:proofErr w:type="gramStart"/>
      <w:r>
        <w:t>at</w:t>
      </w:r>
      <w:proofErr w:type="gramEnd"/>
      <w:r>
        <w:t xml:space="preserve"> 1 September 2019, noting the Commission’s inspection of MITA and the BRP was from 9 to 12 September. BRP is a permanent APOD which is adjacent to the main facility.</w:t>
      </w:r>
    </w:p>
  </w:endnote>
  <w:endnote w:id="41">
    <w:p w:rsidR="00CB2587" w:rsidP="00C009D4" w:rsidRDefault="00CB2587" w14:paraId="1131C553" w14:textId="086A209F">
      <w:pPr>
        <w:pStyle w:val="EndnoteText"/>
        <w:ind w:left="0" w:firstLine="0"/>
      </w:pPr>
      <w:r>
        <w:rPr>
          <w:rStyle w:val="EndnoteReference"/>
        </w:rPr>
        <w:endnoteRef/>
      </w:r>
      <w:r>
        <w:t xml:space="preserve"> As </w:t>
      </w:r>
      <w:proofErr w:type="gramStart"/>
      <w:r>
        <w:t>at</w:t>
      </w:r>
      <w:proofErr w:type="gramEnd"/>
      <w:r>
        <w:t xml:space="preserve"> 1 September 2019, noting the Commission’s inspection of VIDC was from 23 to 26 September. </w:t>
      </w:r>
    </w:p>
  </w:endnote>
  <w:endnote w:id="42">
    <w:p w:rsidR="00CB2587" w:rsidRDefault="00CB2587" w14:paraId="28DD7257" w14:textId="50616698">
      <w:pPr>
        <w:pStyle w:val="EndnoteText"/>
      </w:pPr>
      <w:r>
        <w:rPr>
          <w:rStyle w:val="EndnoteReference"/>
        </w:rPr>
        <w:endnoteRef/>
      </w:r>
      <w:r>
        <w:t xml:space="preserve"> As </w:t>
      </w:r>
      <w:proofErr w:type="gramStart"/>
      <w:r>
        <w:t>at</w:t>
      </w:r>
      <w:proofErr w:type="gramEnd"/>
      <w:r>
        <w:t xml:space="preserve"> 18 October 2019, noting the Commission’s inspection of BITA was from 23 to 26 September. </w:t>
      </w:r>
    </w:p>
  </w:endnote>
  <w:endnote w:id="43">
    <w:p w:rsidRPr="007A77F5" w:rsidR="00CB2587" w:rsidRDefault="00CB2587" w14:paraId="02D4AC93" w14:textId="1A3F3C2A">
      <w:pPr>
        <w:pStyle w:val="EndnoteText"/>
        <w:rPr>
          <w:lang w:val="en-US"/>
        </w:rPr>
      </w:pPr>
      <w:r>
        <w:rPr>
          <w:rStyle w:val="EndnoteReference"/>
        </w:rPr>
        <w:endnoteRef/>
      </w:r>
      <w:r>
        <w:t xml:space="preserve"> </w:t>
      </w:r>
      <w:r w:rsidRPr="00D8731B">
        <w:rPr>
          <w:rFonts w:cs="Open Sans"/>
          <w:szCs w:val="24"/>
        </w:rPr>
        <w:t xml:space="preserve">Australian Human Rights Commission, </w:t>
      </w:r>
      <w:r w:rsidRPr="00D8731B">
        <w:rPr>
          <w:rFonts w:cs="Open Sans"/>
          <w:i/>
          <w:iCs/>
          <w:szCs w:val="24"/>
        </w:rPr>
        <w:t>Risk Management in Immigration Detention</w:t>
      </w:r>
      <w:r w:rsidRPr="00D8731B">
        <w:rPr>
          <w:rFonts w:cs="Open Sans"/>
          <w:szCs w:val="24"/>
        </w:rPr>
        <w:t xml:space="preserve"> (Report, 2019)</w:t>
      </w:r>
      <w:r>
        <w:rPr>
          <w:rFonts w:cs="Open Sans"/>
          <w:szCs w:val="24"/>
        </w:rPr>
        <w:t xml:space="preserve"> 35-36.</w:t>
      </w:r>
    </w:p>
  </w:endnote>
  <w:endnote w:id="44">
    <w:p w:rsidR="00CB2587" w:rsidP="001D76A8" w:rsidRDefault="00CB2587" w14:paraId="04187FBA" w14:textId="79F7B12E">
      <w:pPr>
        <w:pStyle w:val="EndnoteText"/>
      </w:pPr>
      <w:r>
        <w:rPr>
          <w:rStyle w:val="EndnoteReference"/>
        </w:rPr>
        <w:endnoteRef/>
      </w:r>
      <w:r w:rsidR="780E82B4">
        <w:t xml:space="preserve"> </w:t>
      </w:r>
      <w:r w:rsidRPr="780E82B4" w:rsidR="780E82B4">
        <w:rPr>
          <w:rFonts w:cs="Open Sans"/>
        </w:rPr>
        <w:t xml:space="preserve">‘Immigration Detention Statistics’, </w:t>
      </w:r>
      <w:r w:rsidRPr="780E82B4" w:rsidR="780E82B4">
        <w:rPr>
          <w:rFonts w:cs="Open Sans"/>
          <w:i/>
          <w:iCs/>
        </w:rPr>
        <w:t>Department of Home Affairs</w:t>
      </w:r>
      <w:r w:rsidRPr="780E82B4" w:rsidR="780E82B4">
        <w:rPr>
          <w:rFonts w:cs="Open Sans"/>
        </w:rPr>
        <w:t xml:space="preserve"> (Webpage), &lt;</w:t>
      </w:r>
      <w:r w:rsidR="00BD1F8F">
        <w:fldChar w:fldCharType="begin"/>
      </w:r>
      <w:r w:rsidR="00BD1F8F">
        <w:instrText xml:space="preserve"> HYPERLINK "</w:instrText>
      </w:r>
      <w:r w:rsidRPr="00BD1F8F" w:rsidR="00BD1F8F">
        <w:instrText>https://www.Homeaffairs.Gov.Au/Research-and-Statistics/Statistics/Visa-Statistics/Live/Immigration-Detention</w:instrText>
      </w:r>
      <w:r w:rsidR="00BD1F8F">
        <w:instrText xml:space="preserve">" </w:instrText>
      </w:r>
      <w:r w:rsidR="00BD1F8F">
        <w:fldChar w:fldCharType="separate"/>
      </w:r>
      <w:r w:rsidRPr="00EB1D73" w:rsidR="00BD1F8F">
        <w:rPr>
          <w:rStyle w:val="Hyperlink"/>
        </w:rPr>
        <w:t>https://www.Homeaffairs.Gov.Au/Research-and-Statistics/Statistics/Visa-Statistics/Live/Immigration-Detention</w:t>
      </w:r>
      <w:r w:rsidR="00BD1F8F">
        <w:fldChar w:fldCharType="end"/>
      </w:r>
      <w:r w:rsidRPr="780E82B4" w:rsidR="780E82B4">
        <w:rPr>
          <w:rFonts w:cs="Open Sans"/>
        </w:rPr>
        <w:t>&gt;.</w:t>
      </w:r>
    </w:p>
  </w:endnote>
  <w:endnote w:id="45">
    <w:p w:rsidRPr="00260EAD" w:rsidR="00CB2587" w:rsidRDefault="00CB2587" w14:paraId="17B48A60" w14:textId="3A9896ED">
      <w:pPr>
        <w:pStyle w:val="EndnoteText"/>
        <w:rPr>
          <w:lang w:val="en-US"/>
        </w:rPr>
      </w:pPr>
      <w:r>
        <w:rPr>
          <w:rStyle w:val="EndnoteReference"/>
        </w:rPr>
        <w:endnoteRef/>
      </w:r>
      <w:r>
        <w:t xml:space="preserve"> </w:t>
      </w:r>
      <w:r>
        <w:rPr>
          <w:lang w:val="en-US"/>
        </w:rPr>
        <w:t xml:space="preserve">Commonwealth Ombudsman, </w:t>
      </w:r>
      <w:r w:rsidRPr="00612031">
        <w:rPr>
          <w:i/>
          <w:iCs/>
          <w:lang w:val="en-US"/>
        </w:rPr>
        <w:t>Statement by the Commonwealth Ombudsman Michael Manthorpe on the management of COVID-19 risks in immigration detention facilities</w:t>
      </w:r>
      <w:r>
        <w:rPr>
          <w:lang w:val="en-US"/>
        </w:rPr>
        <w:t xml:space="preserve"> (Statement, July 2020) 5-6.</w:t>
      </w:r>
    </w:p>
  </w:endnote>
  <w:endnote w:id="46">
    <w:p w:rsidRPr="005A1129" w:rsidR="00CB2587" w:rsidRDefault="00CB2587" w14:paraId="76F71292" w14:textId="2096314F">
      <w:pPr>
        <w:pStyle w:val="EndnoteText"/>
        <w:rPr>
          <w:lang w:val="en-US"/>
        </w:rPr>
      </w:pPr>
      <w:r>
        <w:rPr>
          <w:rStyle w:val="EndnoteReference"/>
        </w:rPr>
        <w:endnoteRef/>
      </w:r>
      <w:r>
        <w:t xml:space="preserve"> </w:t>
      </w:r>
      <w:r w:rsidRPr="007048EF">
        <w:rPr>
          <w:rFonts w:cs="Open Sans"/>
          <w:szCs w:val="24"/>
        </w:rPr>
        <w:t>Australian Human Rights Commission, ’</w:t>
      </w:r>
      <w:r>
        <w:rPr>
          <w:rFonts w:cs="Open Sans"/>
          <w:szCs w:val="24"/>
        </w:rPr>
        <w:t xml:space="preserve">Commission concerned for detainees during COVID-19’ </w:t>
      </w:r>
      <w:r w:rsidRPr="007048EF">
        <w:rPr>
          <w:rFonts w:cs="Open Sans"/>
          <w:szCs w:val="24"/>
        </w:rPr>
        <w:t>(Media Release,</w:t>
      </w:r>
      <w:r>
        <w:rPr>
          <w:rFonts w:cs="Open Sans"/>
          <w:szCs w:val="24"/>
        </w:rPr>
        <w:t xml:space="preserve"> 16 July 2020</w:t>
      </w:r>
      <w:r w:rsidRPr="007048EF">
        <w:rPr>
          <w:rFonts w:cs="Open Sans"/>
          <w:szCs w:val="24"/>
        </w:rPr>
        <w:t>)</w:t>
      </w:r>
      <w:r>
        <w:rPr>
          <w:rFonts w:cs="Open Sans"/>
          <w:szCs w:val="24"/>
        </w:rPr>
        <w:t>.</w:t>
      </w:r>
    </w:p>
  </w:endnote>
  <w:endnote w:id="47">
    <w:p w:rsidRPr="00A577EF" w:rsidR="00CB2587" w:rsidRDefault="00CB2587" w14:paraId="5ED27F08" w14:textId="43CDB4B9">
      <w:pPr>
        <w:pStyle w:val="EndnoteText"/>
        <w:rPr>
          <w:lang w:val="en-US"/>
        </w:rPr>
      </w:pPr>
      <w:r>
        <w:rPr>
          <w:rStyle w:val="EndnoteReference"/>
        </w:rPr>
        <w:endnoteRef/>
      </w:r>
      <w:r>
        <w:t xml:space="preserve"> The Commission considered how facility staff assess risk and assign risk ratings to people in immigration detention during inspections in 2018. See </w:t>
      </w:r>
      <w:r w:rsidRPr="00D8731B">
        <w:rPr>
          <w:rFonts w:cs="Open Sans"/>
          <w:szCs w:val="24"/>
        </w:rPr>
        <w:t xml:space="preserve">Australian Human Rights Commission, </w:t>
      </w:r>
      <w:r w:rsidRPr="00D8731B">
        <w:rPr>
          <w:rFonts w:cs="Open Sans"/>
          <w:i/>
          <w:iCs/>
          <w:szCs w:val="24"/>
        </w:rPr>
        <w:t>Risk Management in Immigration Detention</w:t>
      </w:r>
      <w:r w:rsidRPr="00D8731B">
        <w:rPr>
          <w:rFonts w:cs="Open Sans"/>
          <w:szCs w:val="24"/>
        </w:rPr>
        <w:t xml:space="preserve"> (Report, 2019)</w:t>
      </w:r>
      <w:r>
        <w:rPr>
          <w:rFonts w:cs="Open Sans"/>
          <w:szCs w:val="24"/>
        </w:rPr>
        <w:t>.</w:t>
      </w:r>
    </w:p>
  </w:endnote>
  <w:endnote w:id="48">
    <w:p w:rsidRPr="000F79FF" w:rsidR="00CB2587" w:rsidP="003326E0" w:rsidRDefault="00CB2587" w14:paraId="39EDBCA9" w14:textId="6033A81B">
      <w:pPr>
        <w:pStyle w:val="EndnoteText"/>
      </w:pPr>
      <w:r>
        <w:rPr>
          <w:rStyle w:val="EndnoteReference"/>
        </w:rPr>
        <w:endnoteRef/>
      </w:r>
      <w:r w:rsidR="30F08BD5">
        <w:rPr/>
        <w:t xml:space="preserve"> </w:t>
      </w:r>
      <w:r>
        <w:fldChar w:fldCharType="begin"/>
      </w:r>
      <w:r>
        <w:instrText xml:space="preserve"> ADDIN ZOTERO_ITEM CSL_CITATION {"citationID":"jqC4rGHM","properties":{"formattedCitation":"\\uc0\\u8216{}Immigration Detention Statistics\\uc0\\u8217{}, {\\i{}Department of Home Affairs} (Webpage), &lt;https://Www.Homeaffairs.Gov.Au/Research-and-Statistics/Statistics/Visa-Statistics/Live/Immigration-Detention&gt;.","plainCitation":"‘Immigration Detention Statistics’, Department of Home Affairs (Webpage), &lt;https://Www.Homeaffairs.Gov.Au/Research-and-Statistics/Statistics/Visa-Statistics/Live/Immigration-Detention&gt;.","noteIndex":30},"citationItems":[{"id":2349,"uris":["http://zotero.org/groups/1703699/items/LRMJPUP3"],"uri":["http://zotero.org/groups/1703699/items/LRMJPUP3"],"itemData":{"id":2349,"type":"bill","title":"'Immigration detention statistics', &lt;i&gt;Department of Home Affairs&lt;/i&gt; (webpage), &lt;https://www.homeaffairs.gov.au/research-and-statistics/statistics/visa-statistics/live/immigration-detention&gt;"}}],"schema":"https://github.com/citation-style-language/schema/raw/master/csl-citation.json"} </w:instrText>
      </w:r>
      <w:r>
        <w:fldChar w:fldCharType="separate"/>
      </w:r>
      <w:r w:rsidRPr="30F08BD5" w:rsidR="30F08BD5">
        <w:rPr>
          <w:rFonts w:cs="Open Sans"/>
        </w:rPr>
        <w:t xml:space="preserve">‘Immigration Detention Statistics’, </w:t>
      </w:r>
      <w:r w:rsidRPr="30F08BD5" w:rsidR="30F08BD5">
        <w:rPr>
          <w:rFonts w:cs="Open Sans"/>
          <w:i w:val="1"/>
          <w:iCs w:val="1"/>
        </w:rPr>
        <w:t>Department of Home Affairs</w:t>
      </w:r>
      <w:r w:rsidRPr="30F08BD5" w:rsidR="30F08BD5">
        <w:rPr>
          <w:rFonts w:cs="Open Sans"/>
        </w:rPr>
        <w:t xml:space="preserve"> (Webpage), </w:t>
      </w:r>
      <w:r w:rsidRPr="30F08BD5" w:rsidR="30F08BD5">
        <w:rPr>
          <w:rFonts w:cs="Open Sans"/>
        </w:rPr>
        <w:t>&lt;</w:t>
      </w:r>
      <w:r w:rsidRPr="30F08BD5" w:rsidR="00D57800">
        <w:rPr>
          <w:rFonts w:cs="Open Sans"/>
        </w:rPr>
        <w:fldChar w:fldCharType="begin"/>
      </w:r>
      <w:r w:rsidRPr="30F08BD5" w:rsidR="00D57800">
        <w:rPr>
          <w:rFonts w:cs="Open Sans"/>
        </w:rPr>
        <w:instrText xml:space="preserve"> HYPERLINK "https://www.Homeaffairs.Gov.Au/Research-and-Statistics/Statistics/Visa-Statistics/Live/Immigration-Detention" </w:instrText>
      </w:r>
      <w:r w:rsidR="00D57800">
        <w:rPr>
          <w:rFonts w:cs="Open Sans"/>
          <w:szCs w:val="24"/>
        </w:rPr>
      </w:r>
      <w:r w:rsidRPr="30F08BD5" w:rsidR="00D57800">
        <w:rPr>
          <w:rFonts w:cs="Open Sans"/>
        </w:rPr>
        <w:fldChar w:fldCharType="separate"/>
      </w:r>
      <w:r w:rsidRPr="30F08BD5" w:rsidR="30F08BD5">
        <w:rPr>
          <w:rStyle w:val="Hyperlink"/>
          <w:rFonts w:cs="Open Sans"/>
        </w:rPr>
        <w:t>https://</w:t>
      </w:r>
      <w:r w:rsidRPr="30F08BD5" w:rsidR="30F08BD5">
        <w:rPr>
          <w:rStyle w:val="Hyperlink"/>
          <w:rFonts w:cs="Open Sans"/>
        </w:rPr>
        <w:t>w</w:t>
      </w:r>
      <w:r w:rsidRPr="30F08BD5" w:rsidR="30F08BD5">
        <w:rPr>
          <w:rStyle w:val="Hyperlink"/>
          <w:rFonts w:cs="Open Sans"/>
        </w:rPr>
        <w:t>ww.Homeaffairs.Gov.Au/Research-and-Statistics/Statistics/Visa-Statistics/Live/Immigration-Detention</w:t>
      </w:r>
      <w:r w:rsidRPr="30F08BD5" w:rsidR="00D57800">
        <w:rPr>
          <w:rFonts w:cs="Open Sans"/>
        </w:rPr>
        <w:fldChar w:fldCharType="end"/>
      </w:r>
      <w:r w:rsidRPr="30F08BD5" w:rsidR="30F08BD5">
        <w:rPr>
          <w:rFonts w:cs="Open Sans"/>
        </w:rPr>
        <w:t>&gt;</w:t>
      </w:r>
      <w:r w:rsidRPr="30F08BD5" w:rsidR="30F08BD5">
        <w:rPr>
          <w:rFonts w:cs="Open Sans"/>
        </w:rPr>
        <w:t>.</w:t>
      </w:r>
      <w:r>
        <w:fldChar w:fldCharType="end"/>
      </w:r>
    </w:p>
  </w:endnote>
  <w:endnote w:id="49">
    <w:p w:rsidRPr="003D06E2" w:rsidR="00CB2587" w:rsidP="008852F9" w:rsidRDefault="00CB2587" w14:paraId="594D9144" w14:textId="74EE80CF">
      <w:pPr>
        <w:pStyle w:val="EndnoteText"/>
        <w:rPr>
          <w:lang w:val="en-US"/>
        </w:rPr>
      </w:pPr>
      <w:r>
        <w:rPr>
          <w:rStyle w:val="EndnoteReference"/>
        </w:rPr>
        <w:endnoteRef/>
      </w:r>
      <w:r>
        <w:t xml:space="preserve"> </w:t>
      </w:r>
      <w:r w:rsidRPr="002A7BE7">
        <w:rPr>
          <w:lang w:val="en-US"/>
        </w:rPr>
        <w:t>Rachel Mealy and Robert French</w:t>
      </w:r>
      <w:r w:rsidRPr="00025353">
        <w:rPr>
          <w:lang w:val="en-US"/>
        </w:rPr>
        <w:t xml:space="preserve">, </w:t>
      </w:r>
      <w:r w:rsidRPr="00111F87">
        <w:rPr>
          <w:lang w:val="en-US"/>
        </w:rPr>
        <w:t>‘</w:t>
      </w:r>
      <w:r w:rsidRPr="00C108D9">
        <w:rPr>
          <w:lang w:val="en-US"/>
        </w:rPr>
        <w:t>Tamil</w:t>
      </w:r>
      <w:r w:rsidRPr="004430A5">
        <w:rPr>
          <w:lang w:val="en-US"/>
        </w:rPr>
        <w:t xml:space="preserve"> asylum seeker family from Biloela </w:t>
      </w:r>
      <w:r w:rsidRPr="000F12D7">
        <w:rPr>
          <w:lang w:val="en-US"/>
        </w:rPr>
        <w:t xml:space="preserve">taken to Christmas Island detention centre, </w:t>
      </w:r>
      <w:r w:rsidRPr="000D3681">
        <w:rPr>
          <w:lang w:val="en-US"/>
        </w:rPr>
        <w:t>lawyer</w:t>
      </w:r>
      <w:r w:rsidRPr="00660F15">
        <w:rPr>
          <w:lang w:val="en-US"/>
        </w:rPr>
        <w:t xml:space="preserve"> says</w:t>
      </w:r>
      <w:r w:rsidRPr="00A81896">
        <w:rPr>
          <w:lang w:val="en-US"/>
        </w:rPr>
        <w:t>’</w:t>
      </w:r>
      <w:r w:rsidRPr="000D2503">
        <w:rPr>
          <w:lang w:val="en-US"/>
        </w:rPr>
        <w:t xml:space="preserve">, </w:t>
      </w:r>
      <w:r w:rsidRPr="003D06E2">
        <w:rPr>
          <w:i/>
          <w:iCs/>
          <w:lang w:val="en-US"/>
        </w:rPr>
        <w:t>ABC</w:t>
      </w:r>
      <w:r w:rsidRPr="002A7BE7">
        <w:rPr>
          <w:i/>
          <w:iCs/>
          <w:lang w:val="en-US"/>
        </w:rPr>
        <w:t xml:space="preserve"> </w:t>
      </w:r>
      <w:r w:rsidRPr="00025353">
        <w:rPr>
          <w:lang w:val="en-US"/>
        </w:rPr>
        <w:t>(online</w:t>
      </w:r>
      <w:r w:rsidRPr="00111F87">
        <w:rPr>
          <w:lang w:val="en-US"/>
        </w:rPr>
        <w:t>,</w:t>
      </w:r>
      <w:r w:rsidRPr="00C108D9">
        <w:rPr>
          <w:lang w:val="en-US"/>
        </w:rPr>
        <w:t xml:space="preserve"> 31 August 2019) </w:t>
      </w:r>
      <w:r w:rsidRPr="00C108D9" w:rsidR="780E82B4">
        <w:rPr>
          <w:lang w:val="en-US"/>
        </w:rPr>
        <w:t>&lt;</w:t>
      </w:r>
      <w:hyperlink w:history="1" r:id="rId19">
        <w:r w:rsidRPr="003D06E2">
          <w:rPr>
            <w:color w:val="0000FF"/>
            <w:u w:val="single"/>
          </w:rPr>
          <w:t>https://www.abc.net.au/news/2019-08-31/tamil-asylum-seeker-family-taken-to-christmas-island-lawyer-says/11467312</w:t>
        </w:r>
      </w:hyperlink>
      <w:r>
        <w:t>&gt;.</w:t>
      </w:r>
    </w:p>
  </w:endnote>
  <w:endnote w:id="50">
    <w:p w:rsidRPr="009B72D7" w:rsidR="00CB2587" w:rsidP="007D46E6" w:rsidRDefault="00CB2587" w14:paraId="144C992B" w14:textId="77777777">
      <w:pPr>
        <w:pStyle w:val="EndnoteText"/>
        <w:rPr>
          <w:lang w:val="en-US"/>
        </w:rPr>
      </w:pPr>
      <w:r>
        <w:rPr>
          <w:rStyle w:val="EndnoteReference"/>
        </w:rPr>
        <w:endnoteRef/>
      </w:r>
      <w:r>
        <w:t xml:space="preserve"> See, eg, </w:t>
      </w:r>
      <w:r w:rsidRPr="00D8731B">
        <w:rPr>
          <w:rFonts w:cs="Open Sans"/>
          <w:szCs w:val="24"/>
        </w:rPr>
        <w:t xml:space="preserve">Australian Human Rights Commission, </w:t>
      </w:r>
      <w:r>
        <w:rPr>
          <w:rFonts w:cs="Open Sans"/>
          <w:i/>
          <w:iCs/>
          <w:szCs w:val="24"/>
        </w:rPr>
        <w:t xml:space="preserve">The Forgotten Children: National Inquiry into Children in Immigration Detention </w:t>
      </w:r>
      <w:r w:rsidRPr="00D8731B">
        <w:rPr>
          <w:rFonts w:cs="Open Sans"/>
          <w:szCs w:val="24"/>
        </w:rPr>
        <w:t>(</w:t>
      </w:r>
      <w:r>
        <w:rPr>
          <w:rFonts w:cs="Open Sans"/>
          <w:szCs w:val="24"/>
        </w:rPr>
        <w:t>Inquiry</w:t>
      </w:r>
      <w:r w:rsidRPr="00D8731B">
        <w:rPr>
          <w:rFonts w:cs="Open Sans"/>
          <w:szCs w:val="24"/>
        </w:rPr>
        <w:t>, 201</w:t>
      </w:r>
      <w:r>
        <w:rPr>
          <w:rFonts w:cs="Open Sans"/>
          <w:szCs w:val="24"/>
        </w:rPr>
        <w:t>4</w:t>
      </w:r>
      <w:r w:rsidRPr="00D8731B">
        <w:rPr>
          <w:rFonts w:cs="Open Sans"/>
          <w:szCs w:val="24"/>
        </w:rPr>
        <w:t>)</w:t>
      </w:r>
      <w:r>
        <w:rPr>
          <w:rFonts w:cs="Open Sans"/>
          <w:szCs w:val="24"/>
        </w:rPr>
        <w:t xml:space="preserve">; </w:t>
      </w:r>
      <w:r>
        <w:rPr>
          <w:lang w:val="en-US"/>
        </w:rPr>
        <w:t xml:space="preserve">Australian Human Rights Commission, </w:t>
      </w:r>
      <w:r w:rsidRPr="004E718C">
        <w:rPr>
          <w:i/>
          <w:iCs/>
          <w:lang w:val="en-US"/>
        </w:rPr>
        <w:t>Children’s Rights Report 2019 — In Their Own Right: Children’s Rights in Australia</w:t>
      </w:r>
      <w:r>
        <w:rPr>
          <w:lang w:val="en-US"/>
        </w:rPr>
        <w:t xml:space="preserve"> (Report, 2019).</w:t>
      </w:r>
    </w:p>
  </w:endnote>
  <w:endnote w:id="51">
    <w:p w:rsidRPr="00E86923" w:rsidR="009432D1" w:rsidRDefault="009432D1" w14:paraId="4E497257" w14:textId="32CDE79B">
      <w:pPr>
        <w:pStyle w:val="EndnoteText"/>
        <w:rPr>
          <w:lang w:val="en-US"/>
        </w:rPr>
      </w:pPr>
      <w:r>
        <w:rPr>
          <w:rStyle w:val="EndnoteReference"/>
        </w:rPr>
        <w:endnoteRef/>
      </w:r>
      <w:r>
        <w:t xml:space="preserve"> </w:t>
      </w:r>
      <w:r w:rsidRPr="001A69FD" w:rsidR="009F28BA">
        <w:rPr>
          <w:lang w:val="en-US"/>
        </w:rPr>
        <w:t>Reb</w:t>
      </w:r>
      <w:r w:rsidRPr="001A69FD" w:rsidR="00005005">
        <w:rPr>
          <w:lang w:val="en-US"/>
        </w:rPr>
        <w:t>ekah Ho</w:t>
      </w:r>
      <w:r w:rsidRPr="00785BE4" w:rsidR="00005005">
        <w:rPr>
          <w:lang w:val="en-US"/>
        </w:rPr>
        <w:t xml:space="preserve">lt, </w:t>
      </w:r>
      <w:r w:rsidRPr="00650494" w:rsidR="00005005">
        <w:rPr>
          <w:lang w:val="en-US"/>
        </w:rPr>
        <w:t>‘Two-year-old girl and mother release</w:t>
      </w:r>
      <w:r w:rsidRPr="001A69FD" w:rsidR="00005005">
        <w:rPr>
          <w:lang w:val="en-US"/>
        </w:rPr>
        <w:t>d after years in Australian immigration detention’</w:t>
      </w:r>
      <w:r w:rsidRPr="001A69FD" w:rsidR="007E5995">
        <w:rPr>
          <w:lang w:val="en-US"/>
        </w:rPr>
        <w:t xml:space="preserve"> </w:t>
      </w:r>
      <w:r w:rsidRPr="00E86923" w:rsidR="007E5995">
        <w:rPr>
          <w:i/>
          <w:iCs/>
          <w:lang w:val="en-US"/>
        </w:rPr>
        <w:t>SBS News</w:t>
      </w:r>
      <w:r w:rsidRPr="001A69FD" w:rsidR="004E6D52">
        <w:rPr>
          <w:lang w:val="en-US"/>
        </w:rPr>
        <w:t xml:space="preserve"> (online, </w:t>
      </w:r>
      <w:r w:rsidRPr="00785BE4" w:rsidR="00E52090">
        <w:rPr>
          <w:lang w:val="en-US"/>
        </w:rPr>
        <w:t>26 August 2020</w:t>
      </w:r>
      <w:r w:rsidRPr="00650494" w:rsidR="00F7002F">
        <w:rPr>
          <w:lang w:val="en-US"/>
        </w:rPr>
        <w:t>) &lt;</w:t>
      </w:r>
      <w:hyperlink w:history="1" r:id="rId20">
        <w:r w:rsidRPr="00E86923" w:rsidR="001A69FD">
          <w:rPr>
            <w:color w:val="0000FF"/>
            <w:u w:val="single"/>
          </w:rPr>
          <w:t>https://www.sbs.com.au/news/two-year-old-girl-and-mother-released-after-years-in-australian-immigration-detention</w:t>
        </w:r>
      </w:hyperlink>
      <w:r w:rsidRPr="00E86923" w:rsidR="001A69FD">
        <w:t>&gt;.</w:t>
      </w:r>
    </w:p>
  </w:endnote>
  <w:endnote w:id="52">
    <w:p w:rsidR="00CB2587" w:rsidRDefault="00CB2587" w14:paraId="2328EF88" w14:textId="2FABE07D">
      <w:pPr>
        <w:pStyle w:val="EndnoteText"/>
      </w:pPr>
      <w:r>
        <w:rPr>
          <w:rStyle w:val="EndnoteReference"/>
        </w:rPr>
        <w:endnoteRef/>
      </w:r>
      <w:r>
        <w:t xml:space="preserve"> </w:t>
      </w:r>
      <w:r w:rsidRPr="00600842">
        <w:t>Raisingchildren.net.au: the Australian parenting webs</w:t>
      </w:r>
      <w:r w:rsidRPr="009F4A7D">
        <w:t xml:space="preserve">ite, </w:t>
      </w:r>
      <w:r w:rsidRPr="00311A2E">
        <w:rPr>
          <w:i/>
          <w:iCs/>
        </w:rPr>
        <w:t xml:space="preserve">Child development: the first five years </w:t>
      </w:r>
      <w:r w:rsidRPr="00600842">
        <w:t>(</w:t>
      </w:r>
      <w:r w:rsidRPr="00600842" w:rsidR="780E82B4">
        <w:t>Webpage</w:t>
      </w:r>
      <w:r w:rsidRPr="00600842">
        <w:t>, 13 August 2020) &lt;</w:t>
      </w:r>
      <w:hyperlink w:history="1" r:id="rId21">
        <w:r w:rsidRPr="00311A2E">
          <w:rPr>
            <w:rStyle w:val="Hyperlink"/>
          </w:rPr>
          <w:t>https://raisingchildren.net.au/newborns/development/understanding-development/development-first-five-years</w:t>
        </w:r>
      </w:hyperlink>
      <w:r w:rsidRPr="00311A2E">
        <w:t>&gt;</w:t>
      </w:r>
      <w:r>
        <w:t xml:space="preserve">; Fox et al, ‘How the timing and quality of early experiences influence the development of brain architecture’ (2010) 81(1) </w:t>
      </w:r>
      <w:r w:rsidRPr="00311A2E">
        <w:rPr>
          <w:i/>
          <w:iCs/>
        </w:rPr>
        <w:t>Child Development</w:t>
      </w:r>
      <w:r>
        <w:t xml:space="preserve"> 28.</w:t>
      </w:r>
    </w:p>
  </w:endnote>
  <w:endnote w:id="53">
    <w:p w:rsidR="00CB2587" w:rsidRDefault="00CB2587" w14:paraId="5103A7A2" w14:textId="29D6DC4C">
      <w:pPr>
        <w:pStyle w:val="EndnoteText"/>
      </w:pPr>
      <w:r>
        <w:rPr>
          <w:rStyle w:val="EndnoteReference"/>
        </w:rPr>
        <w:endnoteRef/>
      </w:r>
      <w:r>
        <w:t xml:space="preserve"> See, eg, Louise K Newman and Zachary Steel, ‘The child asylum seeker: psychological and developmental impact of immigration detention’ (July 2008) 17(3) </w:t>
      </w:r>
      <w:r w:rsidRPr="00311A2E">
        <w:rPr>
          <w:i/>
          <w:iCs/>
        </w:rPr>
        <w:t>Child &amp; Adolescent Psychiatric Clinics of North America</w:t>
      </w:r>
      <w:r>
        <w:t xml:space="preserve"> 665.</w:t>
      </w:r>
    </w:p>
  </w:endnote>
  <w:endnote w:id="54">
    <w:p w:rsidR="00CB2587" w:rsidP="0000736A" w:rsidRDefault="00CB2587" w14:paraId="695FDA44" w14:textId="1C320489">
      <w:pPr>
        <w:pStyle w:val="EndnoteText"/>
      </w:pPr>
      <w:r>
        <w:rPr>
          <w:rStyle w:val="EndnoteReference"/>
        </w:rPr>
        <w:endnoteRef/>
      </w:r>
      <w:r>
        <w:t xml:space="preserve"> UN Working Group on Arbitrary Detention, </w:t>
      </w:r>
      <w:r>
        <w:rPr>
          <w:i/>
          <w:iCs/>
        </w:rPr>
        <w:t>Opinion No 2/2019 concerning Huyen Thu Thi Tran and Isabella Lee Pin Loong (Austra</w:t>
      </w:r>
      <w:r>
        <w:t>lia), Opinions adopted by the Working Group on Arbitrary Detention, 84</w:t>
      </w:r>
      <w:r>
        <w:rPr>
          <w:vertAlign w:val="superscript"/>
        </w:rPr>
        <w:t>th</w:t>
      </w:r>
      <w:r>
        <w:t xml:space="preserve"> </w:t>
      </w:r>
      <w:proofErr w:type="spellStart"/>
      <w:r>
        <w:t>sess</w:t>
      </w:r>
      <w:proofErr w:type="spellEnd"/>
      <w:r>
        <w:t>, 23 April</w:t>
      </w:r>
      <w:r w:rsidR="780E82B4">
        <w:t xml:space="preserve"> – </w:t>
      </w:r>
      <w:r>
        <w:t>3 May 2019, UN Doc A/HRC/WGAD/2019/2 (Advanced Edited Version, 6 June 2019).</w:t>
      </w:r>
    </w:p>
  </w:endnote>
  <w:endnote w:id="55">
    <w:p w:rsidR="00CB2587" w:rsidP="0000736A" w:rsidRDefault="00CB2587" w14:paraId="1D455E1D" w14:textId="0C4A569B">
      <w:pPr>
        <w:pStyle w:val="EndnoteText"/>
      </w:pPr>
      <w:r>
        <w:rPr>
          <w:rStyle w:val="EndnoteReference"/>
        </w:rPr>
        <w:endnoteRef/>
      </w:r>
      <w:r>
        <w:t xml:space="preserve"> UN Working Group on Arbitrary Detention, </w:t>
      </w:r>
      <w:r>
        <w:rPr>
          <w:i/>
          <w:iCs/>
        </w:rPr>
        <w:t>Opinion No 2/2019 concerning Huyen Thu Thi Tran and Isabella Lee Pin Loong (Austra</w:t>
      </w:r>
      <w:r>
        <w:t>lia), Opinions adopted by the Working Group on Arbitrary Detention, 84</w:t>
      </w:r>
      <w:r w:rsidRPr="780E82B4">
        <w:rPr>
          <w:vertAlign w:val="superscript"/>
        </w:rPr>
        <w:t>th</w:t>
      </w:r>
      <w:r>
        <w:t xml:space="preserve"> </w:t>
      </w:r>
      <w:proofErr w:type="spellStart"/>
      <w:r>
        <w:t>sess</w:t>
      </w:r>
      <w:proofErr w:type="spellEnd"/>
      <w:r>
        <w:t>, 23 April</w:t>
      </w:r>
      <w:r w:rsidR="780E82B4">
        <w:t xml:space="preserve"> – </w:t>
      </w:r>
      <w:r>
        <w:t>3 May 2019, UN Doc A/HRC/WGAD/2019/2 (Advanced Edited Version, 6 June 2019) para 105.</w:t>
      </w:r>
    </w:p>
  </w:endnote>
  <w:endnote w:id="56">
    <w:p w:rsidR="00CB2587" w:rsidP="001D6979" w:rsidRDefault="00CB2587" w14:paraId="4ABC660D" w14:textId="2A874F38">
      <w:pPr>
        <w:pStyle w:val="EndnoteText"/>
      </w:pPr>
      <w:r>
        <w:rPr>
          <w:rStyle w:val="EndnoteReference"/>
        </w:rPr>
        <w:endnoteRef/>
      </w:r>
      <w:r>
        <w:t xml:space="preserve"> </w:t>
      </w:r>
      <w:r>
        <w:fldChar w:fldCharType="begin"/>
      </w:r>
      <w:r>
        <w:instrText xml:space="preserve"> ADDIN ZOTERO_ITEM CSL_CITATION {"citationID":"VrjMK1Sr","properties":{"formattedCitation":"{\\i{} Convention on the Rights of the Child}, Opened for Signature 20 November 1989, 1577 UNTS 3 (Entered into Force 2 September 1990) 37(a), (b), (c).","plainCitation":" Convention on the Rights of the Child, Opened for Signature 20 November 1989, 1577 UNTS 3 (Entered into Force 2 September 1990) 37(a), (b), (c).","noteIndex":59},"citationItems":[{"id":4887,"uris":["http://zotero.org/groups/1703699/items/RA28LY8G"],"uri":["http://zotero.org/groups/1703699/items/RA28LY8G"],"itemData":{"id":4887,"type":"bill","title":"&lt;i&gt; Convention on the Rights of the Child&lt;/i&gt;, opened for signature 20 November 1989, 1577 UNTS 3 (entered into force 2 September 1990)"},"locator":"37(a), (b), (c)","label":"page"}],"schema":"https://github.com/citation-style-language/schema/raw/master/csl-citation.json"} </w:instrText>
      </w:r>
      <w:r>
        <w:fldChar w:fldCharType="separate"/>
      </w:r>
      <w:r w:rsidRPr="009A2720">
        <w:rPr>
          <w:rFonts w:cs="Open Sans"/>
          <w:i/>
          <w:iCs/>
          <w:szCs w:val="24"/>
        </w:rPr>
        <w:t xml:space="preserve"> Convention on the Rights of the Child</w:t>
      </w:r>
      <w:r w:rsidRPr="009A2720">
        <w:rPr>
          <w:rFonts w:cs="Open Sans"/>
          <w:szCs w:val="24"/>
        </w:rPr>
        <w:t xml:space="preserve">, </w:t>
      </w:r>
      <w:r w:rsidR="00B606B0">
        <w:rPr>
          <w:rFonts w:cs="Open Sans"/>
          <w:szCs w:val="24"/>
        </w:rPr>
        <w:t>o</w:t>
      </w:r>
      <w:r w:rsidRPr="009A2720">
        <w:rPr>
          <w:rFonts w:cs="Open Sans"/>
          <w:szCs w:val="24"/>
        </w:rPr>
        <w:t xml:space="preserve">pened for </w:t>
      </w:r>
      <w:r w:rsidR="00B606B0">
        <w:rPr>
          <w:rFonts w:cs="Open Sans"/>
          <w:szCs w:val="24"/>
        </w:rPr>
        <w:t>s</w:t>
      </w:r>
      <w:r w:rsidRPr="009A2720">
        <w:rPr>
          <w:rFonts w:cs="Open Sans"/>
          <w:szCs w:val="24"/>
        </w:rPr>
        <w:t>ignature 20 November 1989, 1577 UNTS 3 (</w:t>
      </w:r>
      <w:r w:rsidR="008F6042">
        <w:rPr>
          <w:rFonts w:cs="Open Sans"/>
          <w:szCs w:val="24"/>
        </w:rPr>
        <w:t>e</w:t>
      </w:r>
      <w:r w:rsidRPr="009A2720">
        <w:rPr>
          <w:rFonts w:cs="Open Sans"/>
          <w:szCs w:val="24"/>
        </w:rPr>
        <w:t xml:space="preserve">ntered into </w:t>
      </w:r>
      <w:r w:rsidR="008F6042">
        <w:rPr>
          <w:rFonts w:cs="Open Sans"/>
          <w:szCs w:val="24"/>
        </w:rPr>
        <w:t>f</w:t>
      </w:r>
      <w:r w:rsidRPr="009A2720">
        <w:rPr>
          <w:rFonts w:cs="Open Sans"/>
          <w:szCs w:val="24"/>
        </w:rPr>
        <w:t xml:space="preserve">orce 2 September 1990) </w:t>
      </w:r>
      <w:r>
        <w:rPr>
          <w:rFonts w:cs="Open Sans"/>
          <w:szCs w:val="24"/>
        </w:rPr>
        <w:t xml:space="preserve">art </w:t>
      </w:r>
      <w:r w:rsidRPr="009A2720">
        <w:rPr>
          <w:rFonts w:cs="Open Sans"/>
          <w:szCs w:val="24"/>
        </w:rPr>
        <w:t>37.</w:t>
      </w:r>
      <w:r>
        <w:fldChar w:fldCharType="end"/>
      </w:r>
    </w:p>
  </w:endnote>
  <w:endnote w:id="57">
    <w:p w:rsidR="00CB2587" w:rsidP="001D6979" w:rsidRDefault="00CB2587" w14:paraId="38A3DCCF" w14:textId="1BA996A4">
      <w:pPr>
        <w:pStyle w:val="EndnoteText"/>
        <w:rPr>
          <w:rFonts w:eastAsia="Times New Roman"/>
        </w:rPr>
      </w:pPr>
      <w:r>
        <w:rPr>
          <w:rStyle w:val="EndnoteReference"/>
        </w:rPr>
        <w:endnoteRef/>
      </w:r>
      <w:r>
        <w:t xml:space="preserve"> United Nations </w:t>
      </w:r>
      <w:r>
        <w:rPr>
          <w:rFonts w:cs="Open Sans"/>
        </w:rPr>
        <w:t xml:space="preserve">Committee on the Protection of the Rights of All Migrant Workers and Members of Their Families and Committee on the Rights of the Child, </w:t>
      </w:r>
      <w:r>
        <w:rPr>
          <w:rFonts w:cs="Open Sans"/>
          <w:i/>
          <w:iCs/>
        </w:rPr>
        <w:t>Joint general comment No 4 (2017)</w:t>
      </w:r>
      <w:r w:rsidRPr="780E82B4" w:rsidR="780E82B4">
        <w:rPr>
          <w:rFonts w:cs="Open Sans"/>
          <w:i/>
          <w:iCs/>
        </w:rPr>
        <w:t xml:space="preserve"> </w:t>
      </w:r>
      <w:r>
        <w:rPr>
          <w:rFonts w:cs="Open Sans"/>
          <w:i/>
          <w:iCs/>
        </w:rPr>
        <w:t>of the Committee on the Protection of the Rights of All Migrant Workers and Members of Their Families and No 23 (2017) of the Committee on the Rights of the Child on State obligations regarding the human rights of children in the context of international migration in countries of origin, transit, destination and return</w:t>
      </w:r>
      <w:r>
        <w:rPr>
          <w:rFonts w:cs="Open Sans"/>
        </w:rPr>
        <w:t>, UN Doc CMW/C/GC/4-CRC/C/GC/23 (16 November 2017) para 10.</w:t>
      </w:r>
    </w:p>
  </w:endnote>
  <w:endnote w:id="58">
    <w:p w:rsidR="00CB2587" w:rsidP="001D6979" w:rsidRDefault="00CB2587" w14:paraId="015AD41C" w14:textId="0E160875">
      <w:pPr>
        <w:pStyle w:val="EndnoteText"/>
      </w:pPr>
      <w:r>
        <w:rPr>
          <w:rStyle w:val="EndnoteReference"/>
        </w:rPr>
        <w:endnoteRef/>
      </w:r>
      <w:r>
        <w:t xml:space="preserve"> United Nations </w:t>
      </w:r>
      <w:r>
        <w:rPr>
          <w:rFonts w:cs="Open Sans"/>
        </w:rPr>
        <w:t xml:space="preserve">Committee on the Protection of the Rights of All Migrant Workers and Members of Their Families and Committee on the Rights of the Child, </w:t>
      </w:r>
      <w:r>
        <w:rPr>
          <w:rFonts w:cs="Open Sans"/>
          <w:i/>
          <w:iCs/>
        </w:rPr>
        <w:t>Joint general comment No 4 (2017)</w:t>
      </w:r>
      <w:r w:rsidRPr="780E82B4" w:rsidR="780E82B4">
        <w:rPr>
          <w:rFonts w:cs="Open Sans"/>
          <w:i/>
          <w:iCs/>
        </w:rPr>
        <w:t xml:space="preserve"> </w:t>
      </w:r>
      <w:r>
        <w:rPr>
          <w:rFonts w:cs="Open Sans"/>
          <w:i/>
          <w:iCs/>
        </w:rPr>
        <w:t>of the Committee on the Protection of the Rights of All Migrant Workers and Members of Their Families and No 23 (2017) of the Committee on the Rights of the Child on State obligations regarding the human rights of children in the context of international migration in countries of origin, transit, destination and return</w:t>
      </w:r>
      <w:r>
        <w:rPr>
          <w:rFonts w:cs="Open Sans"/>
        </w:rPr>
        <w:t>, UN Doc CMW/C/GC/4-CRC/C/GC/23 (16 November 2017) para 5.</w:t>
      </w:r>
    </w:p>
  </w:endnote>
  <w:endnote w:id="59">
    <w:p w:rsidRPr="00181234" w:rsidR="00CB2587" w:rsidP="001D6979" w:rsidRDefault="00CB2587" w14:paraId="1487E0A9" w14:textId="77777777">
      <w:pPr>
        <w:pStyle w:val="EndnoteText"/>
        <w:rPr>
          <w:lang w:val="en-US"/>
        </w:rPr>
      </w:pPr>
      <w:r>
        <w:rPr>
          <w:rStyle w:val="EndnoteReference"/>
        </w:rPr>
        <w:endnoteRef/>
      </w:r>
      <w:r>
        <w:t xml:space="preserve"> </w:t>
      </w:r>
      <w:r>
        <w:rPr>
          <w:lang w:val="en-US"/>
        </w:rPr>
        <w:t xml:space="preserve">Australian Human Rights Commission, </w:t>
      </w:r>
      <w:r w:rsidRPr="004E718C">
        <w:rPr>
          <w:i/>
          <w:iCs/>
          <w:lang w:val="en-US"/>
        </w:rPr>
        <w:t>Children’s Rights Report 2019</w:t>
      </w:r>
      <w:r w:rsidRPr="780E82B4" w:rsidR="780E82B4">
        <w:rPr>
          <w:i/>
          <w:iCs/>
          <w:lang w:val="en-US"/>
        </w:rPr>
        <w:t>—</w:t>
      </w:r>
      <w:r w:rsidRPr="004E718C">
        <w:rPr>
          <w:i/>
          <w:iCs/>
          <w:lang w:val="en-US"/>
        </w:rPr>
        <w:t>In Their Own Right: Children’s Rights in Australia</w:t>
      </w:r>
      <w:r>
        <w:rPr>
          <w:lang w:val="en-US"/>
        </w:rPr>
        <w:t xml:space="preserve"> (Report, 2019).</w:t>
      </w:r>
    </w:p>
  </w:endnote>
  <w:endnote w:id="60">
    <w:p w:rsidRPr="003D06E2" w:rsidR="00CB2587" w:rsidP="000C1F68" w:rsidRDefault="00CB2587" w14:paraId="14988782" w14:textId="77777777">
      <w:pPr>
        <w:pStyle w:val="EndnoteText"/>
        <w:rPr>
          <w:lang w:val="en-US"/>
        </w:rPr>
      </w:pPr>
      <w:r>
        <w:rPr>
          <w:rStyle w:val="EndnoteReference"/>
        </w:rPr>
        <w:endnoteRef/>
      </w:r>
      <w:r>
        <w:t xml:space="preserve"> </w:t>
      </w:r>
      <w:r>
        <w:fldChar w:fldCharType="begin"/>
      </w:r>
      <w:r>
        <w:instrText xml:space="preserve"> ADDIN ZOTERO_ITEM CSL_CITATION {"citationID":"OcY20fT5","properties":{"formattedCitation":"Australian Human Rights Commission, {\\i{}Human Rights Standards for Immigration Detention} (Report, 2013).","plainCitation":"Australian Human Rights Commission, Human Rights Standards for Immigration Detention (Report, 2013).","noteIndex":12},"citationItems":[{"id":1067,"uris":["http://zotero.org/groups/1703699/items/HHC3GEYC"],"uri":["http://zotero.org/groups/1703699/items/HHC3GEYC"],"itemData":{"id":1067,"type":"bill","title":"Australian Human Rights Commission, &lt;i&gt;Human rights standards for immigration detention&lt;/i&gt; (Report, 2013)"}}],"schema":"https://github.com/citation-style-language/schema/raw/master/csl-citation.json"} </w:instrText>
      </w:r>
      <w:r>
        <w:fldChar w:fldCharType="separate"/>
      </w:r>
      <w:r w:rsidRPr="00566CCE">
        <w:rPr>
          <w:rFonts w:cs="Open Sans"/>
          <w:szCs w:val="24"/>
        </w:rPr>
        <w:t xml:space="preserve">Australian Human Rights Commission, </w:t>
      </w:r>
      <w:r w:rsidRPr="00566CCE">
        <w:rPr>
          <w:rFonts w:cs="Open Sans"/>
          <w:i/>
          <w:iCs/>
          <w:szCs w:val="24"/>
        </w:rPr>
        <w:t>Human Rights Standards for Immigration Detention</w:t>
      </w:r>
      <w:r w:rsidRPr="00566CCE">
        <w:rPr>
          <w:rFonts w:cs="Open Sans"/>
          <w:szCs w:val="24"/>
        </w:rPr>
        <w:t xml:space="preserve"> (Report, 2013)</w:t>
      </w:r>
      <w:r>
        <w:rPr>
          <w:rFonts w:cs="Open Sans"/>
          <w:szCs w:val="24"/>
        </w:rPr>
        <w:t xml:space="preserve"> 54</w:t>
      </w:r>
      <w:r w:rsidRPr="00566CCE">
        <w:rPr>
          <w:rFonts w:cs="Open Sans"/>
          <w:szCs w:val="24"/>
        </w:rPr>
        <w:t>.</w:t>
      </w:r>
      <w:r>
        <w:fldChar w:fldCharType="end"/>
      </w:r>
    </w:p>
  </w:endnote>
  <w:endnote w:id="61">
    <w:p w:rsidRPr="007F2321" w:rsidR="00CB2587" w:rsidP="000C1F68" w:rsidRDefault="00CB2587" w14:paraId="3A933150" w14:textId="77777777">
      <w:pPr>
        <w:pStyle w:val="EndnoteText"/>
        <w:rPr>
          <w:lang w:val="en-US"/>
        </w:rPr>
      </w:pPr>
      <w:r>
        <w:rPr>
          <w:rStyle w:val="EndnoteReference"/>
        </w:rPr>
        <w:endnoteRef/>
      </w:r>
      <w:r>
        <w:t xml:space="preserve"> </w:t>
      </w:r>
      <w:r>
        <w:fldChar w:fldCharType="begin"/>
      </w:r>
      <w:r>
        <w:instrText xml:space="preserve"> ADDIN ZOTERO_ITEM CSL_CITATION {"citationID":"OcY20fT5","properties":{"formattedCitation":"Australian Human Rights Commission, {\\i{}Human Rights Standards for Immigration Detention} (Report, 2013).","plainCitation":"Australian Human Rights Commission, Human Rights Standards for Immigration Detention (Report, 2013).","noteIndex":12},"citationItems":[{"id":1067,"uris":["http://zotero.org/groups/1703699/items/HHC3GEYC"],"uri":["http://zotero.org/groups/1703699/items/HHC3GEYC"],"itemData":{"id":1067,"type":"bill","title":"Australian Human Rights Commission, &lt;i&gt;Human rights standards for immigration detention&lt;/i&gt; (Report, 2013)"}}],"schema":"https://github.com/citation-style-language/schema/raw/master/csl-citation.json"} </w:instrText>
      </w:r>
      <w:r>
        <w:fldChar w:fldCharType="separate"/>
      </w:r>
      <w:r w:rsidRPr="00566CCE">
        <w:rPr>
          <w:rFonts w:cs="Open Sans"/>
          <w:szCs w:val="24"/>
        </w:rPr>
        <w:t xml:space="preserve">Australian Human Rights Commission, </w:t>
      </w:r>
      <w:r w:rsidRPr="00566CCE">
        <w:rPr>
          <w:rFonts w:cs="Open Sans"/>
          <w:i/>
          <w:iCs/>
          <w:szCs w:val="24"/>
        </w:rPr>
        <w:t>Human Rights Standards for Immigration Detention</w:t>
      </w:r>
      <w:r w:rsidRPr="00566CCE">
        <w:rPr>
          <w:rFonts w:cs="Open Sans"/>
          <w:szCs w:val="24"/>
        </w:rPr>
        <w:t xml:space="preserve"> (Report, 2013)</w:t>
      </w:r>
      <w:r>
        <w:rPr>
          <w:rFonts w:cs="Open Sans"/>
          <w:szCs w:val="24"/>
        </w:rPr>
        <w:t xml:space="preserve"> 54</w:t>
      </w:r>
      <w:r w:rsidRPr="00566CCE">
        <w:rPr>
          <w:rFonts w:cs="Open Sans"/>
          <w:szCs w:val="24"/>
        </w:rPr>
        <w:t>.</w:t>
      </w:r>
      <w:r>
        <w:fldChar w:fldCharType="end"/>
      </w:r>
    </w:p>
  </w:endnote>
  <w:endnote w:id="62">
    <w:p w:rsidR="00CB2587" w:rsidP="00417BB0" w:rsidRDefault="00CB2587" w14:paraId="1BF8EE69" w14:textId="0089112A">
      <w:pPr>
        <w:pStyle w:val="EndnoteText"/>
      </w:pPr>
      <w:r>
        <w:rPr>
          <w:rStyle w:val="EndnoteReference"/>
        </w:rPr>
        <w:endnoteRef/>
      </w:r>
      <w:r>
        <w:t xml:space="preserve"> </w:t>
      </w:r>
      <w:r>
        <w:fldChar w:fldCharType="begin"/>
      </w:r>
      <w:r>
        <w:instrText xml:space="preserve"> ADDIN ZOTERO_ITEM CSL_CITATION {"citationID":"JudDLHwX","properties":{"formattedCitation":"{\\i{}International Covenant on Civil and Political Rights}, opened for signature 16 December 1966, 999 UNTS 171 (entered into force 23 March 1976) 17(1); {\\i{}Convention on the Rights of the Child,} opened for signature 20 November 1989, 1577 UNTS 3 (entered into force 2 September 1990) 16(1).","plainCitation":"International Covenant on Civil and Political Rights, opened for signature 16 December 1966, 999 UNTS 171 (entered into force 23 March 1976) 17(1); Convention on the Rights of the Child, opened for signature 20 November 1989, 1577 UNTS 3 (entered into force 2 September 1990) 16(1).","noteIndex":90},"citationItems":[{"id":488,"uris":["http://zotero.org/groups/1703699/items/YEB923KK"],"uri":["http://zotero.org/groups/1703699/items/YEB923KK"],"itemData":{"id":488,"type":"manuscript","title":"International Covenant on Civil and Political Rights","genre":"opened for signature 16 December 1966, 999 UNTS 171 (entered into force 23 March 1976)","accessed":{"date-parts":[["2013",9,23]]}},"locator":"17(1)","label":"page"},{"id":377,"uris":["http://zotero.org/groups/1703699/items/RA28LY8G"],"uri":["http://zotero.org/groups/1703699/items/RA28LY8G"],"itemData":{"id":377,"type":"manuscript","title":"Convention on the Rights of the Child,","genre":"opened for signature 20 November 1989, 1577 UNTS 3 (entered into force 2 September 1990)"},"locator":"16(1)","label":"page"}],"schema":"https://github.com/citation-style-language/schema/raw/master/csl-citation.json"} </w:instrText>
      </w:r>
      <w:r>
        <w:fldChar w:fldCharType="separate"/>
      </w:r>
      <w:r w:rsidRPr="000E6D78">
        <w:rPr>
          <w:rFonts w:cs="Open Sans"/>
          <w:i/>
          <w:iCs/>
          <w:szCs w:val="24"/>
        </w:rPr>
        <w:t>International Covenant on Civil and Political Rights</w:t>
      </w:r>
      <w:r w:rsidRPr="000E6D78">
        <w:rPr>
          <w:rFonts w:cs="Open Sans"/>
          <w:szCs w:val="24"/>
        </w:rPr>
        <w:t xml:space="preserve">, opened for signature 16 December 1966, 999 UNTS 171 (entered into force 23 March 1976) </w:t>
      </w:r>
      <w:r w:rsidR="002A5DB7">
        <w:rPr>
          <w:rFonts w:cs="Open Sans"/>
          <w:szCs w:val="24"/>
        </w:rPr>
        <w:t>art</w:t>
      </w:r>
      <w:r w:rsidR="00624796">
        <w:rPr>
          <w:rFonts w:cs="Open Sans"/>
          <w:szCs w:val="24"/>
        </w:rPr>
        <w:t xml:space="preserve"> </w:t>
      </w:r>
      <w:r w:rsidRPr="000E6D78">
        <w:rPr>
          <w:rFonts w:cs="Open Sans"/>
          <w:szCs w:val="24"/>
        </w:rPr>
        <w:t xml:space="preserve">17(1); </w:t>
      </w:r>
      <w:r w:rsidRPr="000E6D78">
        <w:rPr>
          <w:rFonts w:cs="Open Sans"/>
          <w:i/>
          <w:iCs/>
          <w:szCs w:val="24"/>
        </w:rPr>
        <w:t>Convention on the Rights of the Child,</w:t>
      </w:r>
      <w:r w:rsidRPr="000E6D78">
        <w:rPr>
          <w:rFonts w:cs="Open Sans"/>
          <w:szCs w:val="24"/>
        </w:rPr>
        <w:t xml:space="preserve"> opened for signature 20 November 1989, 1577 UNTS 3 (entered into force 2 September 1990) </w:t>
      </w:r>
      <w:r w:rsidR="00624796">
        <w:rPr>
          <w:rFonts w:cs="Open Sans"/>
          <w:szCs w:val="24"/>
        </w:rPr>
        <w:t xml:space="preserve">art </w:t>
      </w:r>
      <w:r w:rsidRPr="000E6D78">
        <w:rPr>
          <w:rFonts w:cs="Open Sans"/>
          <w:szCs w:val="24"/>
        </w:rPr>
        <w:t>16(1).</w:t>
      </w:r>
      <w:r>
        <w:fldChar w:fldCharType="end"/>
      </w:r>
    </w:p>
  </w:endnote>
  <w:endnote w:id="63">
    <w:p w:rsidRPr="00311A2E" w:rsidR="00CB2587" w:rsidRDefault="00CB2587" w14:paraId="2060AF64" w14:textId="32532957">
      <w:pPr>
        <w:pStyle w:val="EndnoteText"/>
        <w:rPr>
          <w:lang w:val="en-US"/>
        </w:rPr>
      </w:pPr>
      <w:r>
        <w:rPr>
          <w:rStyle w:val="EndnoteReference"/>
        </w:rPr>
        <w:endnoteRef/>
      </w:r>
      <w:r>
        <w:t xml:space="preserve"> </w:t>
      </w:r>
      <w:proofErr w:type="gramStart"/>
      <w:r w:rsidRPr="780E82B4">
        <w:rPr>
          <w:rFonts w:cs="Open Sans"/>
          <w:i/>
        </w:rPr>
        <w:t>Convention on the Rights of the Child,</w:t>
      </w:r>
      <w:proofErr w:type="gramEnd"/>
      <w:r w:rsidRPr="780E82B4">
        <w:rPr>
          <w:rFonts w:cs="Open Sans"/>
        </w:rPr>
        <w:t xml:space="preserve"> opened for signature 20 November 1989, 1577 UNTS 3 (entered into force 2 September 1990) </w:t>
      </w:r>
      <w:r w:rsidRPr="780E82B4" w:rsidR="780E82B4">
        <w:rPr>
          <w:rFonts w:cs="Open Sans"/>
        </w:rPr>
        <w:t xml:space="preserve">art </w:t>
      </w:r>
      <w:r w:rsidRPr="780E82B4">
        <w:rPr>
          <w:rFonts w:cs="Open Sans"/>
        </w:rPr>
        <w:t>2(1),</w:t>
      </w:r>
      <w:r w:rsidRPr="780E82B4" w:rsidR="780E82B4">
        <w:rPr>
          <w:rFonts w:cs="Open Sans"/>
        </w:rPr>
        <w:t xml:space="preserve"> art</w:t>
      </w:r>
      <w:r w:rsidRPr="780E82B4">
        <w:rPr>
          <w:rFonts w:cs="Open Sans"/>
        </w:rPr>
        <w:t xml:space="preserve"> 28(1).</w:t>
      </w:r>
    </w:p>
  </w:endnote>
  <w:endnote w:id="64">
    <w:p w:rsidRPr="00311A2E" w:rsidR="00CB2587" w:rsidRDefault="00CB2587" w14:paraId="7527A38D" w14:textId="5AF58F15">
      <w:pPr>
        <w:pStyle w:val="EndnoteText"/>
        <w:rPr>
          <w:lang w:val="en-US"/>
        </w:rPr>
      </w:pPr>
      <w:r>
        <w:rPr>
          <w:rStyle w:val="EndnoteReference"/>
        </w:rPr>
        <w:endnoteRef/>
      </w:r>
      <w:r>
        <w:t xml:space="preserve"> </w:t>
      </w:r>
      <w:r>
        <w:rPr>
          <w:lang w:val="en-US"/>
        </w:rPr>
        <w:t xml:space="preserve">Human Rights and Equal Opportunity Commission, </w:t>
      </w:r>
      <w:r w:rsidRPr="00311A2E">
        <w:rPr>
          <w:i/>
          <w:iCs/>
          <w:lang w:val="en-US"/>
        </w:rPr>
        <w:t>A last resort? National Inquiry into Children in Immigration detention</w:t>
      </w:r>
      <w:r>
        <w:rPr>
          <w:lang w:val="en-US"/>
        </w:rPr>
        <w:t xml:space="preserve"> (Report, 2004) Chapter 12.</w:t>
      </w:r>
    </w:p>
  </w:endnote>
  <w:endnote w:id="65">
    <w:p w:rsidRPr="00311A2E" w:rsidR="00CB2587" w:rsidRDefault="00CB2587" w14:paraId="24FD468D" w14:textId="6623DEA5">
      <w:pPr>
        <w:pStyle w:val="EndnoteText"/>
        <w:rPr>
          <w:lang w:val="en-US"/>
        </w:rPr>
      </w:pPr>
      <w:r>
        <w:rPr>
          <w:rStyle w:val="EndnoteReference"/>
        </w:rPr>
        <w:endnoteRef/>
      </w:r>
      <w:r>
        <w:t xml:space="preserve"> </w:t>
      </w:r>
      <w:r>
        <w:rPr>
          <w:lang w:val="en-US"/>
        </w:rPr>
        <w:t xml:space="preserve">Human Rights and Equal Opportunity Commission, </w:t>
      </w:r>
      <w:r w:rsidRPr="002133BD">
        <w:rPr>
          <w:i/>
          <w:iCs/>
          <w:lang w:val="en-US"/>
        </w:rPr>
        <w:t>A last resort? National Inquiry into Children in Immigration detention</w:t>
      </w:r>
      <w:r>
        <w:rPr>
          <w:lang w:val="en-US"/>
        </w:rPr>
        <w:t xml:space="preserve"> (Report, 2004) 636 – 638.</w:t>
      </w:r>
    </w:p>
  </w:endnote>
  <w:endnote w:id="66">
    <w:p w:rsidRPr="00311A2E" w:rsidR="00CB2587" w:rsidRDefault="00CB2587" w14:paraId="03421193" w14:textId="30D824A8">
      <w:pPr>
        <w:pStyle w:val="EndnoteText"/>
        <w:rPr>
          <w:lang w:val="en-US"/>
        </w:rPr>
      </w:pPr>
      <w:r>
        <w:rPr>
          <w:rStyle w:val="EndnoteReference"/>
        </w:rPr>
        <w:endnoteRef/>
      </w:r>
      <w:r>
        <w:t xml:space="preserve"> </w:t>
      </w:r>
      <w:r>
        <w:rPr>
          <w:lang w:val="en-US"/>
        </w:rPr>
        <w:t xml:space="preserve">Human Rights and Equal Opportunity Commission, </w:t>
      </w:r>
      <w:r w:rsidRPr="002133BD">
        <w:rPr>
          <w:i/>
          <w:iCs/>
          <w:lang w:val="en-US"/>
        </w:rPr>
        <w:t>A last resort? National Inquiry into Children in Immigration detention</w:t>
      </w:r>
      <w:r>
        <w:rPr>
          <w:lang w:val="en-US"/>
        </w:rPr>
        <w:t xml:space="preserve"> (Report, 2004) 636 – 638.</w:t>
      </w:r>
    </w:p>
  </w:endnote>
  <w:endnote w:id="67">
    <w:p w:rsidRPr="000E3416" w:rsidR="00CB2587" w:rsidP="00A50280" w:rsidRDefault="00CB2587" w14:paraId="1F301B96" w14:textId="77777777">
      <w:pPr>
        <w:pStyle w:val="EndnoteText"/>
        <w:rPr>
          <w:lang w:val="en-US"/>
        </w:rPr>
      </w:pPr>
      <w:r>
        <w:rPr>
          <w:rStyle w:val="EndnoteReference"/>
        </w:rPr>
        <w:endnoteRef/>
      </w:r>
      <w:r>
        <w:t xml:space="preserve"> </w:t>
      </w:r>
      <w:r w:rsidRPr="00FB4638">
        <w:rPr>
          <w:rFonts w:cs="Open Sans"/>
          <w:szCs w:val="24"/>
        </w:rPr>
        <w:t xml:space="preserve">Australian Human Rights Commission, </w:t>
      </w:r>
      <w:r w:rsidRPr="00FB4638">
        <w:rPr>
          <w:rFonts w:cs="Open Sans"/>
          <w:i/>
          <w:iCs/>
          <w:szCs w:val="24"/>
        </w:rPr>
        <w:t>The Forgotten Children: National Inquiry into Children in Immigration Detention</w:t>
      </w:r>
      <w:r w:rsidRPr="00FB4638">
        <w:rPr>
          <w:rFonts w:cs="Open Sans"/>
          <w:szCs w:val="24"/>
        </w:rPr>
        <w:t xml:space="preserve"> (Report, 2014)</w:t>
      </w:r>
      <w:r>
        <w:rPr>
          <w:rFonts w:cs="Open Sans"/>
          <w:szCs w:val="24"/>
        </w:rPr>
        <w:t xml:space="preserve"> 150.</w:t>
      </w:r>
    </w:p>
  </w:endnote>
  <w:endnote w:id="68">
    <w:p w:rsidRPr="00E46442" w:rsidR="00CB2587" w:rsidP="00A50280" w:rsidRDefault="00CB2587" w14:paraId="139F17F2" w14:textId="77777777">
      <w:pPr>
        <w:pStyle w:val="EndnoteText"/>
        <w:rPr>
          <w:lang w:val="en-US"/>
        </w:rPr>
      </w:pPr>
      <w:r>
        <w:rPr>
          <w:rStyle w:val="EndnoteReference"/>
        </w:rPr>
        <w:endnoteRef/>
      </w:r>
      <w:r>
        <w:t xml:space="preserve"> </w:t>
      </w:r>
      <w:r w:rsidRPr="00FB4638">
        <w:rPr>
          <w:rFonts w:cs="Open Sans"/>
          <w:szCs w:val="24"/>
        </w:rPr>
        <w:t xml:space="preserve">Australian Human Rights Commission, </w:t>
      </w:r>
      <w:r w:rsidRPr="00FB4638">
        <w:rPr>
          <w:rFonts w:cs="Open Sans"/>
          <w:i/>
          <w:iCs/>
          <w:szCs w:val="24"/>
        </w:rPr>
        <w:t>The Forgotten Children: National Inquiry into Children in Immigration Detention</w:t>
      </w:r>
      <w:r w:rsidRPr="00FB4638">
        <w:rPr>
          <w:rFonts w:cs="Open Sans"/>
          <w:szCs w:val="24"/>
        </w:rPr>
        <w:t xml:space="preserve"> (Report, 2014)</w:t>
      </w:r>
      <w:r>
        <w:rPr>
          <w:rFonts w:cs="Open Sans"/>
          <w:szCs w:val="24"/>
        </w:rPr>
        <w:t xml:space="preserve"> 151.</w:t>
      </w:r>
    </w:p>
  </w:endnote>
  <w:endnote w:id="69">
    <w:p w:rsidR="00CB2587" w:rsidRDefault="00CB2587" w14:paraId="0F0FB17F" w14:textId="5384ED55">
      <w:pPr>
        <w:pStyle w:val="EndnoteText"/>
      </w:pPr>
      <w:r>
        <w:rPr>
          <w:rStyle w:val="EndnoteReference"/>
        </w:rPr>
        <w:endnoteRef/>
      </w:r>
      <w:r>
        <w:t xml:space="preserve"> </w:t>
      </w:r>
      <w:proofErr w:type="gramStart"/>
      <w:r w:rsidRPr="780E82B4">
        <w:rPr>
          <w:rFonts w:cs="Open Sans"/>
          <w:i/>
        </w:rPr>
        <w:t>Convention on the Rights of the Child,</w:t>
      </w:r>
      <w:proofErr w:type="gramEnd"/>
      <w:r w:rsidRPr="780E82B4">
        <w:rPr>
          <w:rFonts w:cs="Open Sans"/>
        </w:rPr>
        <w:t xml:space="preserve"> opened for signature 20 November 1989, 1577 UNTS 3 (entered into force 2 September 1990) </w:t>
      </w:r>
      <w:r w:rsidRPr="780E82B4" w:rsidR="780E82B4">
        <w:rPr>
          <w:rFonts w:cs="Open Sans"/>
        </w:rPr>
        <w:t xml:space="preserve">art </w:t>
      </w:r>
      <w:r w:rsidRPr="780E82B4">
        <w:rPr>
          <w:rFonts w:cs="Open Sans"/>
        </w:rPr>
        <w:t>19.</w:t>
      </w:r>
    </w:p>
  </w:endnote>
  <w:endnote w:id="70">
    <w:p w:rsidR="00CB2587" w:rsidRDefault="00CB2587" w14:paraId="1BBE5A6F" w14:textId="2BCEA42A">
      <w:pPr>
        <w:pStyle w:val="EndnoteText"/>
      </w:pPr>
      <w:r>
        <w:rPr>
          <w:rStyle w:val="EndnoteReference"/>
        </w:rPr>
        <w:endnoteRef/>
      </w:r>
      <w:r>
        <w:t xml:space="preserve"> </w:t>
      </w:r>
      <w:proofErr w:type="gramStart"/>
      <w:r w:rsidRPr="780E82B4">
        <w:rPr>
          <w:rFonts w:cs="Open Sans"/>
          <w:i/>
        </w:rPr>
        <w:t>Convention on the Rights of the Child,</w:t>
      </w:r>
      <w:proofErr w:type="gramEnd"/>
      <w:r w:rsidRPr="780E82B4">
        <w:rPr>
          <w:rFonts w:cs="Open Sans"/>
        </w:rPr>
        <w:t xml:space="preserve"> opened for signature 20 November 1989, 1577 UNTS 3 (entered into force 2 September 1990) </w:t>
      </w:r>
      <w:r w:rsidRPr="780E82B4" w:rsidR="780E82B4">
        <w:rPr>
          <w:rFonts w:cs="Open Sans"/>
        </w:rPr>
        <w:t xml:space="preserve">art </w:t>
      </w:r>
      <w:r w:rsidRPr="780E82B4">
        <w:rPr>
          <w:rFonts w:cs="Open Sans"/>
        </w:rPr>
        <w:t>37(c).</w:t>
      </w:r>
    </w:p>
  </w:endnote>
  <w:endnote w:id="71">
    <w:p w:rsidRPr="00345271" w:rsidR="00CB2587" w:rsidP="008E6DEF" w:rsidRDefault="00CB2587" w14:paraId="6495AE34" w14:textId="77777777">
      <w:pPr>
        <w:pStyle w:val="EndnoteText"/>
        <w:rPr>
          <w:rFonts w:cs="Open Sans"/>
        </w:rPr>
      </w:pPr>
      <w:r w:rsidRPr="00345271">
        <w:rPr>
          <w:rStyle w:val="EndnoteReference"/>
        </w:rPr>
        <w:endnoteRef/>
      </w:r>
      <w:r w:rsidRPr="00345271" w:rsidR="780E82B4">
        <w:rPr>
          <w:rFonts w:cs="Open Sans"/>
        </w:rPr>
        <w:t xml:space="preserve"> Department of Immigration and Border Protection, </w:t>
      </w:r>
      <w:r w:rsidRPr="780E82B4" w:rsidR="780E82B4">
        <w:rPr>
          <w:rFonts w:cs="Open Sans"/>
          <w:i/>
          <w:iCs/>
        </w:rPr>
        <w:t>Child Safeguarding Framework</w:t>
      </w:r>
      <w:r w:rsidRPr="00345271" w:rsidR="780E82B4">
        <w:rPr>
          <w:rFonts w:cs="Open Sans"/>
        </w:rPr>
        <w:t xml:space="preserve"> (2016) &lt;</w:t>
      </w:r>
      <w:hyperlink r:id="rId22">
        <w:r w:rsidRPr="780E82B4" w:rsidR="780E82B4">
          <w:rPr>
            <w:rStyle w:val="Hyperlink"/>
          </w:rPr>
          <w:t>www.border.gov.au/ReportsandPublications/Documents/child-safeguarding-framework.pdf</w:t>
        </w:r>
      </w:hyperlink>
      <w:r w:rsidRPr="00345271" w:rsidR="780E82B4">
        <w:rPr>
          <w:rFonts w:cs="Open Sans"/>
        </w:rPr>
        <w:t>&gt;.</w:t>
      </w:r>
    </w:p>
  </w:endnote>
  <w:endnote w:id="72">
    <w:p w:rsidRPr="003D06E2" w:rsidR="00CB2587" w:rsidP="005A19C0" w:rsidRDefault="00CB2587" w14:paraId="74007461" w14:textId="412FE734">
      <w:pPr>
        <w:pStyle w:val="EndnoteText"/>
        <w:rPr>
          <w:lang w:val="en-US"/>
        </w:rPr>
      </w:pPr>
      <w:r>
        <w:rPr>
          <w:rStyle w:val="EndnoteReference"/>
        </w:rPr>
        <w:endnoteRef/>
      </w:r>
      <w:r>
        <w:t xml:space="preserve"> </w:t>
      </w:r>
      <w:r w:rsidRPr="002A7BE7">
        <w:rPr>
          <w:lang w:val="en-US"/>
        </w:rPr>
        <w:t>Rachel Mealy and Robert French</w:t>
      </w:r>
      <w:r w:rsidRPr="00025353">
        <w:rPr>
          <w:lang w:val="en-US"/>
        </w:rPr>
        <w:t xml:space="preserve">, </w:t>
      </w:r>
      <w:r w:rsidRPr="00111F87">
        <w:rPr>
          <w:lang w:val="en-US"/>
        </w:rPr>
        <w:t>‘</w:t>
      </w:r>
      <w:r w:rsidRPr="00C108D9">
        <w:rPr>
          <w:lang w:val="en-US"/>
        </w:rPr>
        <w:t>Tamil</w:t>
      </w:r>
      <w:r w:rsidRPr="004430A5">
        <w:rPr>
          <w:lang w:val="en-US"/>
        </w:rPr>
        <w:t xml:space="preserve"> asylum seeker family from Biloela </w:t>
      </w:r>
      <w:r w:rsidRPr="000F12D7">
        <w:rPr>
          <w:lang w:val="en-US"/>
        </w:rPr>
        <w:t xml:space="preserve">taken to Christmas Island detention centre, </w:t>
      </w:r>
      <w:r w:rsidRPr="000D3681">
        <w:rPr>
          <w:lang w:val="en-US"/>
        </w:rPr>
        <w:t>lawyer</w:t>
      </w:r>
      <w:r w:rsidRPr="00660F15">
        <w:rPr>
          <w:lang w:val="en-US"/>
        </w:rPr>
        <w:t xml:space="preserve"> says</w:t>
      </w:r>
      <w:r w:rsidRPr="00A81896">
        <w:rPr>
          <w:lang w:val="en-US"/>
        </w:rPr>
        <w:t>’</w:t>
      </w:r>
      <w:r w:rsidRPr="000D2503">
        <w:rPr>
          <w:lang w:val="en-US"/>
        </w:rPr>
        <w:t xml:space="preserve">, </w:t>
      </w:r>
      <w:r w:rsidRPr="003D06E2">
        <w:rPr>
          <w:i/>
          <w:iCs/>
          <w:lang w:val="en-US"/>
        </w:rPr>
        <w:t>ABC</w:t>
      </w:r>
      <w:r w:rsidRPr="002A7BE7">
        <w:rPr>
          <w:i/>
          <w:iCs/>
          <w:lang w:val="en-US"/>
        </w:rPr>
        <w:t xml:space="preserve"> </w:t>
      </w:r>
      <w:r w:rsidRPr="00025353">
        <w:rPr>
          <w:lang w:val="en-US"/>
        </w:rPr>
        <w:t>(online</w:t>
      </w:r>
      <w:r w:rsidRPr="00111F87">
        <w:rPr>
          <w:lang w:val="en-US"/>
        </w:rPr>
        <w:t>,</w:t>
      </w:r>
      <w:r w:rsidRPr="00C108D9">
        <w:rPr>
          <w:lang w:val="en-US"/>
        </w:rPr>
        <w:t xml:space="preserve"> 31 August 2019) </w:t>
      </w:r>
      <w:r w:rsidRPr="00C108D9" w:rsidR="780E82B4">
        <w:rPr>
          <w:lang w:val="en-US"/>
        </w:rPr>
        <w:t>&lt;</w:t>
      </w:r>
      <w:hyperlink w:history="1" r:id="rId23">
        <w:r w:rsidRPr="003D06E2">
          <w:rPr>
            <w:color w:val="0000FF"/>
            <w:u w:val="single"/>
          </w:rPr>
          <w:t>https://www.abc.net.au/news/2019-08-31/tamil-asylum-seeker-family-taken-to-christmas-island-lawyer-says/11467312</w:t>
        </w:r>
      </w:hyperlink>
      <w:r>
        <w:t>&gt;.</w:t>
      </w:r>
    </w:p>
  </w:endnote>
  <w:endnote w:id="73">
    <w:p w:rsidRPr="00D50FD3" w:rsidR="00CB2587" w:rsidRDefault="00CB2587" w14:paraId="766275B8" w14:textId="62C3B267">
      <w:pPr>
        <w:pStyle w:val="EndnoteText"/>
        <w:rPr>
          <w:lang w:val="en-US"/>
        </w:rPr>
      </w:pPr>
      <w:r>
        <w:rPr>
          <w:rStyle w:val="EndnoteReference"/>
        </w:rPr>
        <w:endnoteRef/>
      </w:r>
      <w:r>
        <w:t xml:space="preserve"> </w:t>
      </w:r>
      <w:r w:rsidRPr="780E82B4">
        <w:rPr>
          <w:rFonts w:cs="Open Sans"/>
        </w:rPr>
        <w:t>Australian Human Rights Commission, ’Commissioners call for compassionate approach for Tamil family’ (Statement, 2 September 2019).</w:t>
      </w:r>
    </w:p>
  </w:endnote>
  <w:endnote w:id="74">
    <w:p w:rsidRPr="00952B71" w:rsidR="00CB2587" w:rsidP="00E3641D" w:rsidRDefault="00CB2587" w14:paraId="6D261F2B" w14:textId="487CC4D0">
      <w:pPr>
        <w:pStyle w:val="EndnoteText"/>
        <w:rPr>
          <w:lang w:val="en-US"/>
        </w:rPr>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 </w:t>
      </w:r>
      <w:r>
        <w:rPr>
          <w:rFonts w:cs="Open Sans"/>
          <w:szCs w:val="24"/>
        </w:rPr>
        <w:t xml:space="preserve">56. </w:t>
      </w:r>
    </w:p>
  </w:endnote>
  <w:endnote w:id="75">
    <w:p w:rsidRPr="005807D7" w:rsidR="00CB2587" w:rsidP="00E3641D" w:rsidRDefault="00CB2587" w14:paraId="6A86B1C0" w14:textId="77777777">
      <w:pPr>
        <w:pStyle w:val="EndnoteText"/>
      </w:pPr>
      <w:r>
        <w:rPr>
          <w:rStyle w:val="EndnoteReference"/>
        </w:rPr>
        <w:endnoteRef/>
      </w:r>
      <w:r>
        <w:t xml:space="preserve"> </w:t>
      </w:r>
      <w:r>
        <w:fldChar w:fldCharType="begin"/>
      </w:r>
      <w:r>
        <w:instrText xml:space="preserve"> ADDIN ZOTERO_ITEM CSL_CITATION {"citationID":"ZzPZ8khY","properties":{"formattedCitation":"Department of Home Affairs, {\\i{}Response to the Australian Human Rights Commission Risk Management in Immigration Detention Report} (Response to Recommendations, 2019).","plainCitation":"Department of Home Affairs, Response to the Australian Human Rights Commission Risk Management in Immigration Detention Report (Response to Recommendations, 2019).","noteIndex":39},"citationItems":[{"id":7086,"uris":["http://zotero.org/groups/1703699/items/2NLUMI28"],"uri":["http://zotero.org/groups/1703699/items/2NLUMI28"],"itemData":{"id":7086,"type":"bill","title":"Department of Home Affairs, &lt;i&gt;Response to the Australian Human Rights Commission Risk Management in Immigration Detention Report&lt;/i&gt; (Response to recommendations, 2019)"}}],"schema":"https://github.com/citation-style-language/schema/raw/master/csl-citation.json"} </w:instrText>
      </w:r>
      <w:r>
        <w:fldChar w:fldCharType="separate"/>
      </w:r>
      <w:r w:rsidRPr="00417EF7">
        <w:rPr>
          <w:rFonts w:cs="Open Sans"/>
          <w:szCs w:val="24"/>
        </w:rPr>
        <w:t xml:space="preserve">Department of Home Affairs, </w:t>
      </w:r>
      <w:r w:rsidRPr="00417EF7">
        <w:rPr>
          <w:rFonts w:cs="Open Sans"/>
          <w:i/>
          <w:iCs/>
          <w:szCs w:val="24"/>
        </w:rPr>
        <w:t>Response to the Australian Human Rights Commission Risk Management in Immigration Detention Report</w:t>
      </w:r>
      <w:r w:rsidRPr="00417EF7">
        <w:rPr>
          <w:rFonts w:cs="Open Sans"/>
          <w:szCs w:val="24"/>
        </w:rPr>
        <w:t xml:space="preserve"> (Response to Recommendations, 2019).</w:t>
      </w:r>
      <w:r>
        <w:fldChar w:fldCharType="end"/>
      </w:r>
    </w:p>
  </w:endnote>
  <w:endnote w:id="76">
    <w:p w:rsidRPr="007F4E96" w:rsidR="00CB2587" w:rsidP="00E3641D" w:rsidRDefault="00CB2587" w14:paraId="4C4417C4" w14:textId="23B9153C">
      <w:pPr>
        <w:pStyle w:val="EndnoteText"/>
        <w:rPr>
          <w:highlight w:val="yellow"/>
          <w:lang w:val="en-US"/>
        </w:rPr>
      </w:pPr>
      <w:r w:rsidRPr="007F4E96">
        <w:rPr>
          <w:rStyle w:val="EndnoteReference"/>
        </w:rPr>
        <w:endnoteRef/>
      </w:r>
      <w:r w:rsidRPr="007F4E96">
        <w:t xml:space="preserve"> ‘The role of the psychiatrist in Australia and New Zealand’, The Royal Australian and New Zealand College of Psychiatrists (Webpage), &lt;</w:t>
      </w:r>
      <w:hyperlink w:history="1" r:id="rId24">
        <w:r w:rsidRPr="007F4E96">
          <w:rPr>
            <w:rStyle w:val="Hyperlink"/>
          </w:rPr>
          <w:t>https://www.ranzcp.org/news-policy/policy-and-advocacy/position-statements/the-role-of-the-psychiatrist-in-australia-and-new</w:t>
        </w:r>
      </w:hyperlink>
      <w:r w:rsidRPr="007F4E96">
        <w:rPr>
          <w:color w:val="0000FF"/>
          <w:u w:val="single"/>
        </w:rPr>
        <w:t>&gt;.</w:t>
      </w:r>
    </w:p>
  </w:endnote>
  <w:endnote w:id="77">
    <w:p w:rsidRPr="00413531" w:rsidR="00CB2587" w:rsidP="00E3641D" w:rsidRDefault="00CB2587" w14:paraId="0DC4F63D" w14:textId="2C9E352E">
      <w:pPr>
        <w:pStyle w:val="EndnoteText"/>
        <w:rPr>
          <w:lang w:val="en-US"/>
        </w:rPr>
      </w:pPr>
      <w:r w:rsidRPr="00EB6881">
        <w:rPr>
          <w:rStyle w:val="EndnoteReference"/>
        </w:rPr>
        <w:endnoteRef/>
      </w:r>
      <w:r w:rsidRPr="00EB6881">
        <w:t xml:space="preserve"> </w:t>
      </w:r>
      <w:r>
        <w:t xml:space="preserve">Department of Immigration and Border Protection, </w:t>
      </w:r>
      <w:r w:rsidRPr="00266D8F">
        <w:rPr>
          <w:i/>
          <w:iCs/>
          <w:lang w:val="en-US"/>
        </w:rPr>
        <w:t>Detention Health</w:t>
      </w:r>
      <w:r w:rsidRPr="780E82B4" w:rsidR="780E82B4">
        <w:rPr>
          <w:i/>
          <w:iCs/>
          <w:lang w:val="en-US"/>
        </w:rPr>
        <w:t>—</w:t>
      </w:r>
      <w:r w:rsidRPr="00266D8F">
        <w:rPr>
          <w:i/>
          <w:iCs/>
          <w:lang w:val="en-US"/>
        </w:rPr>
        <w:t>Fitness to Travel Assessments</w:t>
      </w:r>
      <w:r w:rsidRPr="780E82B4" w:rsidR="780E82B4">
        <w:rPr>
          <w:i/>
          <w:iCs/>
          <w:lang w:val="en-US"/>
        </w:rPr>
        <w:t>—</w:t>
      </w:r>
      <w:r w:rsidRPr="00266D8F">
        <w:rPr>
          <w:i/>
          <w:iCs/>
          <w:lang w:val="en-US"/>
        </w:rPr>
        <w:t xml:space="preserve">Procedural Instruction </w:t>
      </w:r>
      <w:r w:rsidRPr="00EB6881">
        <w:rPr>
          <w:lang w:val="en-US"/>
        </w:rPr>
        <w:t>(17 November 2018) 4.2.2</w:t>
      </w:r>
      <w:r w:rsidRPr="00EB6881" w:rsidR="780E82B4">
        <w:rPr>
          <w:lang w:val="en-US"/>
        </w:rPr>
        <w:t xml:space="preserve">. </w:t>
      </w:r>
    </w:p>
  </w:endnote>
  <w:endnote w:id="78">
    <w:p w:rsidRPr="00C83411" w:rsidR="00CB2587" w:rsidP="007F2075" w:rsidRDefault="00CB2587" w14:paraId="10EADE08" w14:textId="12CA27D4">
      <w:pPr>
        <w:pStyle w:val="EndnoteText"/>
        <w:rPr>
          <w:lang w:val="en-US"/>
        </w:rPr>
      </w:pPr>
      <w:r>
        <w:rPr>
          <w:rStyle w:val="EndnoteReference"/>
        </w:rPr>
        <w:endnoteRef/>
      </w:r>
      <w:r w:rsidRPr="780E82B4" w:rsidR="780E82B4">
        <w:rPr>
          <w:rFonts w:cs="Open Sans"/>
          <w:i/>
          <w:iCs/>
        </w:rPr>
        <w:t xml:space="preserve"> </w:t>
      </w:r>
      <w:r>
        <w:fldChar w:fldCharType="begin"/>
      </w:r>
      <w:r>
        <w:instrText xml:space="preserve"> ADDIN ZOTERO_ITEM CSL_CITATION {"citationID":"OcY20fT5","properties":{"formattedCitation":"Australian Human Rights Commission, {\\i{}Human Rights Standards for Immigration Detention} (Report, 2013).","plainCitation":"Australian Human Rights Commission, Human Rights Standards for Immigration Detention (Report, 2013).","noteIndex":12},"citationItems":[{"id":1067,"uris":["http://zotero.org/groups/1703699/items/HHC3GEYC"],"uri":["http://zotero.org/groups/1703699/items/HHC3GEYC"],"itemData":{"id":1067,"type":"bill","title":"Australian Human Rights Commission, &lt;i&gt;Human rights standards for immigration detention&lt;/i&gt; (Report, 2013)"}}],"schema":"https://github.com/citation-style-language/schema/raw/master/csl-citation.json"} </w:instrText>
      </w:r>
      <w:r>
        <w:fldChar w:fldCharType="separate"/>
      </w:r>
      <w:r w:rsidRPr="780E82B4">
        <w:rPr>
          <w:rFonts w:cs="Open Sans"/>
        </w:rPr>
        <w:t xml:space="preserve">Australian Human Rights Commission, </w:t>
      </w:r>
      <w:r w:rsidRPr="780E82B4">
        <w:rPr>
          <w:rFonts w:cs="Open Sans"/>
          <w:i/>
        </w:rPr>
        <w:t>Human Rights Standards for Immigration Detention</w:t>
      </w:r>
      <w:r w:rsidRPr="780E82B4">
        <w:rPr>
          <w:rFonts w:cs="Open Sans"/>
        </w:rPr>
        <w:t xml:space="preserve"> (Report, 2013) 19.</w:t>
      </w:r>
      <w:r>
        <w:fldChar w:fldCharType="end"/>
      </w:r>
    </w:p>
  </w:endnote>
  <w:endnote w:id="79">
    <w:p w:rsidRPr="004821D3" w:rsidR="00CB2587" w:rsidP="009B1DC1" w:rsidRDefault="00CB2587" w14:paraId="1A69E55E" w14:textId="6D90E56B">
      <w:pPr>
        <w:pStyle w:val="EndnoteText"/>
        <w:rPr>
          <w:lang w:val="en-US"/>
        </w:rPr>
      </w:pPr>
      <w:r>
        <w:rPr>
          <w:rStyle w:val="EndnoteReference"/>
        </w:rPr>
        <w:endnoteRef/>
      </w:r>
      <w:r>
        <w:t xml:space="preserve"> </w:t>
      </w:r>
      <w:r>
        <w:fldChar w:fldCharType="begin"/>
      </w:r>
      <w:r>
        <w:instrText xml:space="preserve"> ADDIN ZOTERO_ITEM CSL_CITATION {"citationID":"ZzPZ8khY","properties":{"formattedCitation":"Department of Home Affairs, {\\i{}Response to the Australian Human Rights Commission Risk Management in Immigration Detention Report} (Response to Recommendations, 2019).","plainCitation":"Department of Home Affairs, Response to the Australian Human Rights Commission Risk Management in Immigration Detention Report (Response to Recommendations, 2019).","noteIndex":39},"citationItems":[{"id":7086,"uris":["http://zotero.org/groups/1703699/items/2NLUMI28"],"uri":["http://zotero.org/groups/1703699/items/2NLUMI28"],"itemData":{"id":7086,"type":"bill","title":"Department of Home Affairs, &lt;i&gt;Response to the Australian Human Rights Commission Risk Management in Immigration Detention Report&lt;/i&gt; (Response to recommendations, 2019)"}}],"schema":"https://github.com/citation-style-language/schema/raw/master/csl-citation.json"} </w:instrText>
      </w:r>
      <w:r>
        <w:fldChar w:fldCharType="separate"/>
      </w:r>
      <w:r w:rsidRPr="00417EF7">
        <w:rPr>
          <w:rFonts w:cs="Open Sans"/>
          <w:szCs w:val="24"/>
        </w:rPr>
        <w:t xml:space="preserve">Department of Home Affairs, </w:t>
      </w:r>
      <w:r w:rsidRPr="00417EF7">
        <w:rPr>
          <w:rFonts w:cs="Open Sans"/>
          <w:i/>
          <w:iCs/>
          <w:szCs w:val="24"/>
        </w:rPr>
        <w:t>Response to the Australian Human Rights Commission Risk Management in Immigration Detention Report</w:t>
      </w:r>
      <w:r w:rsidRPr="00417EF7">
        <w:rPr>
          <w:rFonts w:cs="Open Sans"/>
          <w:szCs w:val="24"/>
        </w:rPr>
        <w:t xml:space="preserve"> (Response to Recommendations, 2019).</w:t>
      </w:r>
      <w:r>
        <w:fldChar w:fldCharType="end"/>
      </w:r>
      <w:r>
        <w:rPr>
          <w:lang w:val="en-US"/>
        </w:rPr>
        <w:t xml:space="preserve"> </w:t>
      </w:r>
    </w:p>
  </w:endnote>
  <w:endnote w:id="80">
    <w:p w:rsidRPr="00F51EFA" w:rsidR="00CB2587" w:rsidP="009B1DC1" w:rsidRDefault="00CB2587" w14:paraId="6B910D5B" w14:textId="7089A062">
      <w:pPr>
        <w:pStyle w:val="EndnoteText"/>
        <w:rPr>
          <w:lang w:val="en-US"/>
        </w:rPr>
      </w:pPr>
      <w:r>
        <w:rPr>
          <w:rStyle w:val="EndnoteReference"/>
        </w:rPr>
        <w:endnoteRef/>
      </w:r>
      <w:r>
        <w:t xml:space="preserve"> </w:t>
      </w:r>
      <w:r>
        <w:fldChar w:fldCharType="begin"/>
      </w:r>
      <w:r>
        <w:instrText xml:space="preserve"> ADDIN ZOTERO_ITEM CSL_CITATION {"citationID":"ZzPZ8khY","properties":{"formattedCitation":"Department of Home Affairs, {\\i{}Response to the Australian Human Rights Commission Risk Management in Immigration Detention Report} (Response to Recommendations, 2019).","plainCitation":"Department of Home Affairs, Response to the Australian Human Rights Commission Risk Management in Immigration Detention Report (Response to Recommendations, 2019).","noteIndex":39},"citationItems":[{"id":7086,"uris":["http://zotero.org/groups/1703699/items/2NLUMI28"],"uri":["http://zotero.org/groups/1703699/items/2NLUMI28"],"itemData":{"id":7086,"type":"bill","title":"Department of Home Affairs, &lt;i&gt;Response to the Australian Human Rights Commission Risk Management in Immigration Detention Report&lt;/i&gt; (Response to recommendations, 2019)"}}],"schema":"https://github.com/citation-style-language/schema/raw/master/csl-citation.json"} </w:instrText>
      </w:r>
      <w:r>
        <w:fldChar w:fldCharType="separate"/>
      </w:r>
      <w:r w:rsidRPr="00417EF7">
        <w:rPr>
          <w:rFonts w:cs="Open Sans"/>
          <w:szCs w:val="24"/>
        </w:rPr>
        <w:t xml:space="preserve">Department of Home Affairs, </w:t>
      </w:r>
      <w:r w:rsidRPr="00417EF7">
        <w:rPr>
          <w:rFonts w:cs="Open Sans"/>
          <w:i/>
          <w:iCs/>
          <w:szCs w:val="24"/>
        </w:rPr>
        <w:t>Response to the Australian Human Rights Commission Risk Management in Immigration Detention Report</w:t>
      </w:r>
      <w:r w:rsidRPr="00417EF7">
        <w:rPr>
          <w:rFonts w:cs="Open Sans"/>
          <w:szCs w:val="24"/>
        </w:rPr>
        <w:t xml:space="preserve"> (Response to Recommendations, 2019).</w:t>
      </w:r>
      <w:r>
        <w:fldChar w:fldCharType="end"/>
      </w:r>
    </w:p>
  </w:endnote>
  <w:endnote w:id="81">
    <w:p w:rsidRPr="00A45F2D" w:rsidR="00CB2587" w:rsidP="00632E60" w:rsidRDefault="00CB2587" w14:paraId="31FD575A" w14:textId="77777777">
      <w:pPr>
        <w:pStyle w:val="EndnoteText"/>
        <w:rPr>
          <w:lang w:val="en-US"/>
        </w:rPr>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 </w:t>
      </w:r>
      <w:r>
        <w:rPr>
          <w:rFonts w:cs="Open Sans"/>
          <w:szCs w:val="24"/>
        </w:rPr>
        <w:t xml:space="preserve">56. </w:t>
      </w:r>
    </w:p>
  </w:endnote>
  <w:endnote w:id="82">
    <w:p w:rsidRPr="002A42F8" w:rsidR="00CB2587" w:rsidRDefault="00CB2587" w14:paraId="562C12D3" w14:textId="49F6C47D">
      <w:pPr>
        <w:pStyle w:val="EndnoteText"/>
        <w:rPr>
          <w:lang w:val="en-US"/>
        </w:rPr>
      </w:pPr>
      <w:r>
        <w:rPr>
          <w:rStyle w:val="EndnoteReference"/>
        </w:rPr>
        <w:endnoteRef/>
      </w:r>
      <w:r>
        <w:t xml:space="preserve"> </w:t>
      </w:r>
      <w:r w:rsidRPr="00131FF3">
        <w:rPr>
          <w:i/>
          <w:iCs/>
        </w:rPr>
        <w:t>Use of force in immigration detention</w:t>
      </w:r>
      <w:r>
        <w:t xml:space="preserve"> [2019] AusHRC</w:t>
      </w:r>
      <w:r w:rsidR="00375770">
        <w:t xml:space="preserve"> </w:t>
      </w:r>
      <w:r w:rsidR="00F211AE">
        <w:t>130</w:t>
      </w:r>
      <w:r w:rsidR="00375770">
        <w:t>,</w:t>
      </w:r>
      <w:r>
        <w:t xml:space="preserve"> [65] – [69]. </w:t>
      </w:r>
    </w:p>
  </w:endnote>
  <w:endnote w:id="83">
    <w:p w:rsidRPr="001B6A98" w:rsidR="00CB2587" w:rsidRDefault="00CB2587" w14:paraId="4D8F7E57" w14:textId="3C379307">
      <w:pPr>
        <w:pStyle w:val="EndnoteText"/>
        <w:rPr>
          <w:lang w:val="en-US"/>
        </w:rPr>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 </w:t>
      </w:r>
      <w:r>
        <w:rPr>
          <w:rFonts w:cs="Open Sans"/>
          <w:szCs w:val="24"/>
        </w:rPr>
        <w:t xml:space="preserve">21. See also </w:t>
      </w:r>
      <w:r w:rsidRPr="00131FF3">
        <w:rPr>
          <w:i/>
          <w:iCs/>
        </w:rPr>
        <w:t>Use of force in immigration detention</w:t>
      </w:r>
      <w:r>
        <w:t xml:space="preserve"> [2019] AusHRC</w:t>
      </w:r>
      <w:r w:rsidR="00486640">
        <w:t xml:space="preserve"> 130,</w:t>
      </w:r>
      <w:r>
        <w:t xml:space="preserve"> [75] – [109].</w:t>
      </w:r>
    </w:p>
  </w:endnote>
  <w:endnote w:id="84">
    <w:p w:rsidRPr="00B829EC" w:rsidR="00CB2587" w:rsidRDefault="00CB2587" w14:paraId="25AE9F68" w14:textId="05169187">
      <w:pPr>
        <w:pStyle w:val="EndnoteText"/>
        <w:rPr>
          <w:lang w:val="en-US"/>
        </w:rPr>
      </w:pPr>
      <w:r>
        <w:rPr>
          <w:rStyle w:val="EndnoteReference"/>
        </w:rPr>
        <w:endnoteRef/>
      </w:r>
      <w:r>
        <w:t xml:space="preserve"> </w:t>
      </w:r>
      <w:r w:rsidRPr="780E82B4">
        <w:rPr>
          <w:rFonts w:cs="Open Sans"/>
        </w:rPr>
        <w:t xml:space="preserve">Australian Human Rights Commission, </w:t>
      </w:r>
      <w:r w:rsidRPr="780E82B4">
        <w:rPr>
          <w:rFonts w:cs="Open Sans"/>
          <w:i/>
        </w:rPr>
        <w:t>Risk Management in Immigration Detention</w:t>
      </w:r>
      <w:r w:rsidRPr="780E82B4">
        <w:rPr>
          <w:rFonts w:cs="Open Sans"/>
        </w:rPr>
        <w:t xml:space="preserve"> (Report, 2019) 21</w:t>
      </w:r>
      <w:r w:rsidRPr="780E82B4" w:rsidR="780E82B4">
        <w:rPr>
          <w:rFonts w:cs="Open Sans"/>
        </w:rPr>
        <w:t xml:space="preserve"> – </w:t>
      </w:r>
      <w:r w:rsidRPr="780E82B4">
        <w:rPr>
          <w:rFonts w:cs="Open Sans"/>
        </w:rPr>
        <w:t xml:space="preserve">22. See also </w:t>
      </w:r>
      <w:r w:rsidRPr="00131FF3">
        <w:rPr>
          <w:i/>
          <w:iCs/>
        </w:rPr>
        <w:t>Use of force in immigration detention</w:t>
      </w:r>
      <w:r>
        <w:t xml:space="preserve"> [2019] AusHRC </w:t>
      </w:r>
      <w:r w:rsidR="00486640">
        <w:t xml:space="preserve">130, </w:t>
      </w:r>
      <w:r>
        <w:t>[75] – [109].</w:t>
      </w:r>
    </w:p>
  </w:endnote>
  <w:endnote w:id="85">
    <w:p w:rsidRPr="00E000A2" w:rsidR="00CB2587" w:rsidP="009B1DC1" w:rsidRDefault="00CB2587" w14:paraId="21D4DD2B" w14:textId="756A86E1">
      <w:pPr>
        <w:pStyle w:val="EndnoteText"/>
        <w:rPr>
          <w:highlight w:val="yellow"/>
          <w:lang w:val="en-US"/>
        </w:rPr>
      </w:pPr>
      <w:r>
        <w:rPr>
          <w:rStyle w:val="EndnoteReference"/>
        </w:rPr>
        <w:endnoteRef/>
      </w:r>
      <w:r w:rsidRPr="780E82B4" w:rsidR="780E82B4">
        <w:rPr>
          <w:i/>
          <w:iCs/>
        </w:rPr>
        <w:t xml:space="preserve"> </w:t>
      </w:r>
      <w:r w:rsidRPr="00131FF3">
        <w:rPr>
          <w:i/>
          <w:iCs/>
        </w:rPr>
        <w:t>Use of force in immigration detention</w:t>
      </w:r>
      <w:r>
        <w:t xml:space="preserve"> [2019] AusHRC </w:t>
      </w:r>
      <w:r w:rsidR="00486640">
        <w:t xml:space="preserve">130, </w:t>
      </w:r>
      <w:r>
        <w:t xml:space="preserve">[186] – [187]. </w:t>
      </w:r>
    </w:p>
  </w:endnote>
  <w:endnote w:id="86">
    <w:p w:rsidRPr="00185F42" w:rsidR="00CB2587" w:rsidP="009B1DC1" w:rsidRDefault="00CB2587" w14:paraId="7E35736A" w14:textId="0D0B4386">
      <w:pPr>
        <w:pStyle w:val="EndnoteText"/>
        <w:rPr>
          <w:lang w:val="en-US"/>
        </w:rPr>
      </w:pPr>
      <w:r w:rsidRPr="0024043D">
        <w:rPr>
          <w:rStyle w:val="EndnoteReference"/>
        </w:rPr>
        <w:endnoteRef/>
      </w:r>
      <w:r w:rsidRPr="0024043D">
        <w:t xml:space="preserve"> </w:t>
      </w:r>
      <w:r w:rsidRPr="00131FF3">
        <w:rPr>
          <w:i/>
          <w:iCs/>
        </w:rPr>
        <w:t>Use of force in immigration detention</w:t>
      </w:r>
      <w:r>
        <w:t xml:space="preserve"> [2019] AusHRC</w:t>
      </w:r>
      <w:r w:rsidR="00486640">
        <w:t xml:space="preserve"> 130, </w:t>
      </w:r>
      <w:r>
        <w:t>[186] – [187].</w:t>
      </w:r>
    </w:p>
  </w:endnote>
  <w:endnote w:id="87">
    <w:p w:rsidR="00CB2587" w:rsidP="00826E30" w:rsidRDefault="00CB2587" w14:paraId="766E1211" w14:textId="66259A71">
      <w:pPr>
        <w:pStyle w:val="EndnoteText"/>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 </w:t>
      </w:r>
      <w:r>
        <w:rPr>
          <w:rFonts w:cs="Open Sans"/>
          <w:szCs w:val="24"/>
        </w:rPr>
        <w:t xml:space="preserve">29 – 30; </w:t>
      </w:r>
      <w:r>
        <w:fldChar w:fldCharType="begin"/>
      </w:r>
      <w:r>
        <w:instrText xml:space="preserve"> ADDIN ZOTERO_ITEM CSL_CITATION {"citationID":"xIa8SSJW","properties":{"formattedCitation":"Australian Human Rights Commission, {\\i{}Inspection of Adelaide Immigration Transit Accommodation} (Report, 2017) 11\\uc0\\u8211{}12; Australian Human Rights Commission, {\\i{}Inspection of Brisbane Immigration Transit Accommodation} (Report, 2017) 11\\uc0\\u8211{}12; Australian Human Rights Commission, {\\i{}Inspection of Christmas Island Immigration Detention Centre} (Report, 2017) 14\\uc0\\u8211{}15; Australian Human Rights Commission, {\\i{}Inspection of Maribyrnong Immigration Detention Centre} (Report, 2017) 15; Australian Human Rights Commission, {\\i{}Inspection of Melbourne Immigration Transit Accommodation} (Report, 2017) 13\\uc0\\u8211{}14; Australian Human Rights Commission, {\\i{}Inspection of Perth Immigration Detention Centre} (Report, 2017) 12\\uc0\\u8211{}13; Australian Human Rights Commission, {\\i{}Inspection of Villawood Immigration Detention Centre} (Report, 2017) 15\\uc0\\u8211{}16; Australian Human Rights Commission, {\\i{}Inspection of Yongah Hill Immigration Detention Centre} (Report, 2017) 13\\uc0\\u8211{}14.","plainCitation":"Australian Human Rights Commission, Inspection of Adelaide Immigration Transit Accommodation (Report, 2017) 11–12; Australian Human Rights Commission, Inspection of Brisbane Immigration Transit Accommodation (Report, 2017) 11–12; Australian Human Rights Commission, Inspection of Christmas Island Immigration Detention Centre (Report, 2017) 14–15; Australian Human Rights Commission, Inspection of Maribyrnong Immigration Detention Centre (Report, 2017) 15; Australian Human Rights Commission, Inspection of Melbourne Immigration Transit Accommodation (Report, 2017) 13–14; Australian Human Rights Commission, Inspection of Perth Immigration Detention Centre (Report, 2017) 12–13; Australian Human Rights Commission, Inspection of Villawood Immigration Detention Centre (Report, 2017) 15–16; Australian Human Rights Commission, Inspection of Yongah Hill Immigration Detention Centre (Report, 2017) 13–14.","noteIndex":40},"citationItems":[{"id":2358,"uris":["http://zotero.org/groups/1703699/items/8GMFGBVF"],"uri":["http://zotero.org/groups/1703699/items/8GMFGBVF"],"itemData":{"id":2358,"type":"bill","title":"Australian Human Rights Commission, &lt;i&gt;Inspection of Adelaide Immigration Transit Accommodation&lt;/i&gt; (Report, 2017)"},"locator":"11–12","label":"page"},{"id":2359,"uris":["http://zotero.org/groups/1703699/items/B4I237R5"],"uri":["http://zotero.org/groups/1703699/items/B4I237R5"],"itemData":{"id":2359,"type":"bill","title":"Australian Human Rights Commission, &lt;i&gt;Inspection of Brisbane Immigration Transit Accommodation&lt;/i&gt; (Report, 2017)"},"locator":"11–12","label":"page"},{"id":2356,"uris":["http://zotero.org/groups/1703699/items/BI227NXC"],"uri":["http://zotero.org/groups/1703699/items/BI227NXC"],"itemData":{"id":2356,"type":"bill","title":"Australian Human Rights Commission, &lt;i&gt;Inspection of Christmas Island Immigration Detention Centre&lt;/i&gt; (Report, 2017)"},"locator":"14–15","label":"page"},{"id":2354,"uris":["http://zotero.org/groups/1703699/items/NMS4LH3U"],"uri":["http://zotero.org/groups/1703699/items/NMS4LH3U"],"itemData":{"id":2354,"type":"bill","title":"Australian Human Rights Commission, &lt;i&gt;Inspection of Maribyrnong Immigration Detention Centre&lt;/i&gt; (Report, 2017)"},"locator":"15","label":"page"},{"id":2357,"uris":["http://zotero.org/groups/1703699/items/IX4DAPYQ"],"uri":["http://zotero.org/groups/1703699/items/IX4DAPYQ"],"itemData":{"id":2357,"type":"bill","title":"Australian Human Rights Commission, &lt;i&gt;Inspection of Melbourne Immigration Transit Accommodation&lt;/i&gt; (Report, 2017)"},"locator":"13–14","label":"page"},{"id":2355,"uris":["http://zotero.org/groups/1703699/items/FTCXGUMT"],"uri":["http://zotero.org/groups/1703699/items/FTCXGUMT"],"itemData":{"id":2355,"type":"bill","title":"Australian Human Rights Commission, &lt;i&gt;Inspection of Perth Immigration Detention Centre&lt;/i&gt; (Report, 2017)"},"locator":"12–13","label":"page"},{"id":2353,"uris":["http://zotero.org/groups/1703699/items/3GVI4NSB"],"uri":["http://zotero.org/groups/1703699/items/3GVI4NSB"],"itemData":{"id":2353,"type":"bill","title":"Australian Human Rights Commission, &lt;i&gt;Inspection of Villawood Immigration Detention Centre&lt;/i&gt; (Report, 2017)"},"locator":"15–16","label":"page"},{"id":2352,"uris":["http://zotero.org/groups/1703699/items/RAKF482S"],"uri":["http://zotero.org/groups/1703699/items/RAKF482S"],"itemData":{"id":2352,"type":"bill","title":"Australian Human Rights Commission, &lt;i&gt;Inspection of Yongah Hill Immigration Detention Centre&lt;/i&gt; (Report, 2017)"},"locator":"13–14","label":"page"}],"schema":"https://github.com/citation-style-language/schema/raw/master/csl-citation.json"} </w:instrText>
      </w:r>
      <w:r>
        <w:fldChar w:fldCharType="separate"/>
      </w:r>
      <w:r w:rsidRPr="00742D8A">
        <w:rPr>
          <w:rFonts w:cs="Open Sans"/>
          <w:szCs w:val="24"/>
        </w:rPr>
        <w:t xml:space="preserve">Australian Human Rights Commission, </w:t>
      </w:r>
      <w:r w:rsidRPr="00742D8A">
        <w:rPr>
          <w:rFonts w:cs="Open Sans"/>
          <w:i/>
          <w:iCs/>
          <w:szCs w:val="24"/>
        </w:rPr>
        <w:t>Inspection of Adelaide Immigration Transit Accommodation</w:t>
      </w:r>
      <w:r w:rsidRPr="00742D8A">
        <w:rPr>
          <w:rFonts w:cs="Open Sans"/>
          <w:szCs w:val="24"/>
        </w:rPr>
        <w:t xml:space="preserve"> (Report, 2017) 11</w:t>
      </w:r>
      <w:r w:rsidR="00E51443">
        <w:rPr>
          <w:rFonts w:cs="Open Sans"/>
          <w:szCs w:val="24"/>
        </w:rPr>
        <w:t xml:space="preserve"> </w:t>
      </w:r>
      <w:r w:rsidRPr="00742D8A">
        <w:rPr>
          <w:rFonts w:cs="Open Sans"/>
          <w:szCs w:val="24"/>
        </w:rPr>
        <w:t>–</w:t>
      </w:r>
      <w:r w:rsidR="00E51443">
        <w:rPr>
          <w:rFonts w:cs="Open Sans"/>
          <w:szCs w:val="24"/>
        </w:rPr>
        <w:t xml:space="preserve"> </w:t>
      </w:r>
      <w:r w:rsidRPr="00742D8A">
        <w:rPr>
          <w:rFonts w:cs="Open Sans"/>
          <w:szCs w:val="24"/>
        </w:rPr>
        <w:t xml:space="preserve">12; Australian Human Rights Commission, </w:t>
      </w:r>
      <w:r w:rsidRPr="00742D8A">
        <w:rPr>
          <w:rFonts w:cs="Open Sans"/>
          <w:i/>
          <w:iCs/>
          <w:szCs w:val="24"/>
        </w:rPr>
        <w:t>Inspection of Brisbane Immigration Transit Accommodation</w:t>
      </w:r>
      <w:r w:rsidRPr="00742D8A">
        <w:rPr>
          <w:rFonts w:cs="Open Sans"/>
          <w:szCs w:val="24"/>
        </w:rPr>
        <w:t xml:space="preserve"> (Report, 2017) 11</w:t>
      </w:r>
      <w:r w:rsidR="00E51443">
        <w:rPr>
          <w:rFonts w:cs="Open Sans"/>
          <w:szCs w:val="24"/>
        </w:rPr>
        <w:t xml:space="preserve"> </w:t>
      </w:r>
      <w:r w:rsidRPr="00742D8A">
        <w:rPr>
          <w:rFonts w:cs="Open Sans"/>
          <w:szCs w:val="24"/>
        </w:rPr>
        <w:t>–</w:t>
      </w:r>
      <w:r w:rsidR="00E51443">
        <w:rPr>
          <w:rFonts w:cs="Open Sans"/>
          <w:szCs w:val="24"/>
        </w:rPr>
        <w:t xml:space="preserve"> </w:t>
      </w:r>
      <w:r w:rsidRPr="00742D8A">
        <w:rPr>
          <w:rFonts w:cs="Open Sans"/>
          <w:szCs w:val="24"/>
        </w:rPr>
        <w:t xml:space="preserve">12; Australian Human Rights Commission, </w:t>
      </w:r>
      <w:r w:rsidRPr="00742D8A">
        <w:rPr>
          <w:rFonts w:cs="Open Sans"/>
          <w:i/>
          <w:iCs/>
          <w:szCs w:val="24"/>
        </w:rPr>
        <w:t>Inspection of Christmas Island Immigration Detention Centre</w:t>
      </w:r>
      <w:r w:rsidRPr="00742D8A">
        <w:rPr>
          <w:rFonts w:cs="Open Sans"/>
          <w:szCs w:val="24"/>
        </w:rPr>
        <w:t xml:space="preserve"> (Report, 2017) 14</w:t>
      </w:r>
      <w:r w:rsidR="00E51443">
        <w:rPr>
          <w:rFonts w:cs="Open Sans"/>
          <w:szCs w:val="24"/>
        </w:rPr>
        <w:t xml:space="preserve"> </w:t>
      </w:r>
      <w:r w:rsidRPr="00742D8A">
        <w:rPr>
          <w:rFonts w:cs="Open Sans"/>
          <w:szCs w:val="24"/>
        </w:rPr>
        <w:t>–</w:t>
      </w:r>
      <w:r w:rsidR="00E51443">
        <w:rPr>
          <w:rFonts w:cs="Open Sans"/>
          <w:szCs w:val="24"/>
        </w:rPr>
        <w:t xml:space="preserve"> </w:t>
      </w:r>
      <w:r w:rsidRPr="00742D8A">
        <w:rPr>
          <w:rFonts w:cs="Open Sans"/>
          <w:szCs w:val="24"/>
        </w:rPr>
        <w:t xml:space="preserve">15; Australian Human Rights Commission, </w:t>
      </w:r>
      <w:r w:rsidRPr="00742D8A">
        <w:rPr>
          <w:rFonts w:cs="Open Sans"/>
          <w:i/>
          <w:iCs/>
          <w:szCs w:val="24"/>
        </w:rPr>
        <w:t>Inspection of Maribyrnong Immigration Detention Centre</w:t>
      </w:r>
      <w:r w:rsidRPr="00742D8A">
        <w:rPr>
          <w:rFonts w:cs="Open Sans"/>
          <w:szCs w:val="24"/>
        </w:rPr>
        <w:t xml:space="preserve"> (Report, 2017) 15; Australian Human Rights Commission, </w:t>
      </w:r>
      <w:r w:rsidRPr="00742D8A">
        <w:rPr>
          <w:rFonts w:cs="Open Sans"/>
          <w:i/>
          <w:iCs/>
          <w:szCs w:val="24"/>
        </w:rPr>
        <w:t>Inspection of Melbourne Immigration Transit Accommodation</w:t>
      </w:r>
      <w:r w:rsidRPr="00742D8A">
        <w:rPr>
          <w:rFonts w:cs="Open Sans"/>
          <w:szCs w:val="24"/>
        </w:rPr>
        <w:t xml:space="preserve"> (Report, 2017) 13</w:t>
      </w:r>
      <w:r w:rsidR="00E51443">
        <w:rPr>
          <w:rFonts w:cs="Open Sans"/>
          <w:szCs w:val="24"/>
        </w:rPr>
        <w:t xml:space="preserve"> </w:t>
      </w:r>
      <w:r w:rsidRPr="00742D8A">
        <w:rPr>
          <w:rFonts w:cs="Open Sans"/>
          <w:szCs w:val="24"/>
        </w:rPr>
        <w:t>–</w:t>
      </w:r>
      <w:r w:rsidR="00E51443">
        <w:rPr>
          <w:rFonts w:cs="Open Sans"/>
          <w:szCs w:val="24"/>
        </w:rPr>
        <w:t xml:space="preserve"> </w:t>
      </w:r>
      <w:r w:rsidRPr="00742D8A">
        <w:rPr>
          <w:rFonts w:cs="Open Sans"/>
          <w:szCs w:val="24"/>
        </w:rPr>
        <w:t xml:space="preserve">14; Australian Human Rights Commission, </w:t>
      </w:r>
      <w:r w:rsidRPr="00742D8A">
        <w:rPr>
          <w:rFonts w:cs="Open Sans"/>
          <w:i/>
          <w:iCs/>
          <w:szCs w:val="24"/>
        </w:rPr>
        <w:t>Inspection of Perth Immigration Detention Centre</w:t>
      </w:r>
      <w:r w:rsidRPr="00742D8A">
        <w:rPr>
          <w:rFonts w:cs="Open Sans"/>
          <w:szCs w:val="24"/>
        </w:rPr>
        <w:t xml:space="preserve"> (Report, 2017) 12</w:t>
      </w:r>
      <w:r w:rsidR="00E51443">
        <w:rPr>
          <w:rFonts w:cs="Open Sans"/>
          <w:szCs w:val="24"/>
        </w:rPr>
        <w:t xml:space="preserve"> </w:t>
      </w:r>
      <w:r w:rsidRPr="00742D8A">
        <w:rPr>
          <w:rFonts w:cs="Open Sans"/>
          <w:szCs w:val="24"/>
        </w:rPr>
        <w:t>–</w:t>
      </w:r>
      <w:r w:rsidR="00E51443">
        <w:rPr>
          <w:rFonts w:cs="Open Sans"/>
          <w:szCs w:val="24"/>
        </w:rPr>
        <w:t xml:space="preserve"> </w:t>
      </w:r>
      <w:r w:rsidRPr="00742D8A">
        <w:rPr>
          <w:rFonts w:cs="Open Sans"/>
          <w:szCs w:val="24"/>
        </w:rPr>
        <w:t xml:space="preserve">13; Australian Human Rights Commission, </w:t>
      </w:r>
      <w:r w:rsidRPr="00742D8A">
        <w:rPr>
          <w:rFonts w:cs="Open Sans"/>
          <w:i/>
          <w:iCs/>
          <w:szCs w:val="24"/>
        </w:rPr>
        <w:t>Inspection of Villawood Immigration Detention Centre</w:t>
      </w:r>
      <w:r w:rsidRPr="00742D8A">
        <w:rPr>
          <w:rFonts w:cs="Open Sans"/>
          <w:szCs w:val="24"/>
        </w:rPr>
        <w:t xml:space="preserve"> (Report, 2017) 15</w:t>
      </w:r>
      <w:r w:rsidR="00E51443">
        <w:rPr>
          <w:rFonts w:cs="Open Sans"/>
          <w:szCs w:val="24"/>
        </w:rPr>
        <w:t xml:space="preserve"> </w:t>
      </w:r>
      <w:r w:rsidRPr="00742D8A">
        <w:rPr>
          <w:rFonts w:cs="Open Sans"/>
          <w:szCs w:val="24"/>
        </w:rPr>
        <w:t>–</w:t>
      </w:r>
      <w:r w:rsidR="00E51443">
        <w:rPr>
          <w:rFonts w:cs="Open Sans"/>
          <w:szCs w:val="24"/>
        </w:rPr>
        <w:t xml:space="preserve"> </w:t>
      </w:r>
      <w:r w:rsidRPr="00742D8A">
        <w:rPr>
          <w:rFonts w:cs="Open Sans"/>
          <w:szCs w:val="24"/>
        </w:rPr>
        <w:t xml:space="preserve">16; Australian Human Rights Commission, </w:t>
      </w:r>
      <w:r w:rsidRPr="00742D8A">
        <w:rPr>
          <w:rFonts w:cs="Open Sans"/>
          <w:i/>
          <w:iCs/>
          <w:szCs w:val="24"/>
        </w:rPr>
        <w:t>Inspection of Yongah Hill Immigration Detention Centre</w:t>
      </w:r>
      <w:r w:rsidRPr="00742D8A">
        <w:rPr>
          <w:rFonts w:cs="Open Sans"/>
          <w:szCs w:val="24"/>
        </w:rPr>
        <w:t xml:space="preserve"> (Report, 2017) 13</w:t>
      </w:r>
      <w:r w:rsidR="00E51443">
        <w:rPr>
          <w:rFonts w:cs="Open Sans"/>
          <w:szCs w:val="24"/>
        </w:rPr>
        <w:t xml:space="preserve"> </w:t>
      </w:r>
      <w:r w:rsidRPr="00742D8A">
        <w:rPr>
          <w:rFonts w:cs="Open Sans"/>
          <w:szCs w:val="24"/>
        </w:rPr>
        <w:t>–</w:t>
      </w:r>
      <w:r w:rsidR="00E51443">
        <w:rPr>
          <w:rFonts w:cs="Open Sans"/>
          <w:szCs w:val="24"/>
        </w:rPr>
        <w:t xml:space="preserve"> </w:t>
      </w:r>
      <w:r w:rsidRPr="00742D8A">
        <w:rPr>
          <w:rFonts w:cs="Open Sans"/>
          <w:szCs w:val="24"/>
        </w:rPr>
        <w:t>14.</w:t>
      </w:r>
      <w:r>
        <w:fldChar w:fldCharType="end"/>
      </w:r>
      <w:r>
        <w:t xml:space="preserve"> </w:t>
      </w:r>
    </w:p>
  </w:endnote>
  <w:endnote w:id="88">
    <w:p w:rsidRPr="00652B01" w:rsidR="00CB2587" w:rsidP="00416100" w:rsidRDefault="00CB2587" w14:paraId="760E8021" w14:textId="0ECB690C">
      <w:pPr>
        <w:pStyle w:val="EndnoteText"/>
        <w:rPr>
          <w:lang w:val="en-US"/>
        </w:rPr>
      </w:pPr>
      <w:r>
        <w:rPr>
          <w:rStyle w:val="EndnoteReference"/>
        </w:rPr>
        <w:endnoteRef/>
      </w:r>
      <w:r>
        <w:t xml:space="preserve"> </w:t>
      </w:r>
      <w:r w:rsidRPr="00131FF3">
        <w:rPr>
          <w:i/>
          <w:iCs/>
        </w:rPr>
        <w:t>Use of force in immigration detention</w:t>
      </w:r>
      <w:r>
        <w:t xml:space="preserve"> [2019] AusHRC </w:t>
      </w:r>
      <w:r w:rsidR="00AE63D8">
        <w:t>130.</w:t>
      </w:r>
    </w:p>
  </w:endnote>
  <w:endnote w:id="89">
    <w:p w:rsidRPr="004D259D" w:rsidR="00CB2587" w:rsidP="009B1DC1" w:rsidRDefault="00CB2587" w14:paraId="37541CB6" w14:textId="6D9BD670">
      <w:pPr>
        <w:pStyle w:val="EndnoteText"/>
        <w:rPr>
          <w:lang w:val="en-US"/>
        </w:rPr>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 </w:t>
      </w:r>
      <w:r>
        <w:rPr>
          <w:lang w:val="en-US"/>
        </w:rPr>
        <w:t>65.</w:t>
      </w:r>
    </w:p>
  </w:endnote>
  <w:endnote w:id="90">
    <w:p w:rsidRPr="00134A41" w:rsidR="00CB2587" w:rsidP="009B1DC1" w:rsidRDefault="00CB2587" w14:paraId="30DE3B06" w14:textId="324B846B">
      <w:pPr>
        <w:pStyle w:val="EndnoteText"/>
        <w:rPr>
          <w:lang w:val="en-US"/>
        </w:rPr>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 </w:t>
      </w:r>
      <w:r>
        <w:rPr>
          <w:lang w:val="en-US"/>
        </w:rPr>
        <w:t>65.</w:t>
      </w:r>
    </w:p>
  </w:endnote>
  <w:endnote w:id="91">
    <w:p w:rsidRPr="00E975ED" w:rsidR="00CB2587" w:rsidP="00627C4D" w:rsidRDefault="00CB2587" w14:paraId="588B24E7" w14:textId="71A2E3C6">
      <w:pPr>
        <w:pStyle w:val="EndnoteText"/>
        <w:rPr>
          <w:lang w:val="en-US"/>
        </w:rPr>
      </w:pPr>
      <w:r>
        <w:rPr>
          <w:rStyle w:val="EndnoteReference"/>
        </w:rPr>
        <w:endnoteRef/>
      </w:r>
      <w:r>
        <w:t xml:space="preserve"> </w:t>
      </w:r>
      <w:r>
        <w:fldChar w:fldCharType="begin"/>
      </w:r>
      <w:r>
        <w:instrText xml:space="preserve"> ADDIN ZOTERO_ITEM CSL_CITATION {"citationID":"ZzPZ8khY","properties":{"formattedCitation":"Department of Home Affairs, {\\i{}Response to the Australian Human Rights Commission Risk Management in Immigration Detention Report} (Response to Recommendations, 2019).","plainCitation":"Department of Home Affairs, Response to the Australian Human Rights Commission Risk Management in Immigration Detention Report (Response to Recommendations, 2019).","noteIndex":39},"citationItems":[{"id":7086,"uris":["http://zotero.org/groups/1703699/items/2NLUMI28"],"uri":["http://zotero.org/groups/1703699/items/2NLUMI28"],"itemData":{"id":7086,"type":"bill","title":"Department of Home Affairs, &lt;i&gt;Response to the Australian Human Rights Commission Risk Management in Immigration Detention Report&lt;/i&gt; (Response to recommendations, 2019)"}}],"schema":"https://github.com/citation-style-language/schema/raw/master/csl-citation.json"} </w:instrText>
      </w:r>
      <w:r>
        <w:fldChar w:fldCharType="separate"/>
      </w:r>
      <w:r w:rsidRPr="00417EF7">
        <w:rPr>
          <w:rFonts w:cs="Open Sans"/>
          <w:szCs w:val="24"/>
        </w:rPr>
        <w:t xml:space="preserve">Department of Home Affairs, </w:t>
      </w:r>
      <w:r w:rsidRPr="00417EF7">
        <w:rPr>
          <w:rFonts w:cs="Open Sans"/>
          <w:i/>
          <w:iCs/>
          <w:szCs w:val="24"/>
        </w:rPr>
        <w:t>Response to the Australian Human Rights Commission Risk Management in Immigration Detention Report</w:t>
      </w:r>
      <w:r w:rsidRPr="00417EF7">
        <w:rPr>
          <w:rFonts w:cs="Open Sans"/>
          <w:szCs w:val="24"/>
        </w:rPr>
        <w:t xml:space="preserve"> (Response to Recommendations, 2019).</w:t>
      </w:r>
      <w:r>
        <w:fldChar w:fldCharType="end"/>
      </w:r>
      <w:r>
        <w:rPr>
          <w:lang w:val="en-US"/>
        </w:rPr>
        <w:t xml:space="preserve"> </w:t>
      </w:r>
    </w:p>
  </w:endnote>
  <w:endnote w:id="92">
    <w:p w:rsidR="00CB2587" w:rsidP="009B1DC1" w:rsidRDefault="00CB2587" w14:paraId="6D1395F2" w14:textId="77777777">
      <w:pPr>
        <w:pStyle w:val="EndnoteText"/>
      </w:pPr>
      <w:r>
        <w:rPr>
          <w:rStyle w:val="EndnoteReference"/>
        </w:rPr>
        <w:endnoteRef/>
      </w:r>
      <w:r>
        <w:t xml:space="preserve"> </w:t>
      </w:r>
      <w:r>
        <w:fldChar w:fldCharType="begin"/>
      </w:r>
      <w:r>
        <w:instrText xml:space="preserve"> ADDIN ZOTERO_ITEM CSL_CITATION {"citationID":"y9eM4Cei","properties":{"formattedCitation":"Australian Human Rights Commission, {\\i{}Human Rights Standards for Immigration Detention} (Report, 2013) 42.","plainCitation":"Australian Human Rights Commission, Human Rights Standards for Immigration Detention (Report, 2013) 42.","noteIndex":43},"citationItems":[{"id":2338,"uris":["http://zotero.org/groups/1703699/items/HHC3GEYC"],"uri":["http://zotero.org/groups/1703699/items/HHC3GEYC"],"itemData":{"id":2338,"type":"bill","title":"Australian Human Rights Commission, &lt;i&gt;Human rights standards for immigration detention&lt;/i&gt; (Report, 2013)"},"locator":"42","label":"page"}],"schema":"https://github.com/citation-style-language/schema/raw/master/csl-citation.json"} </w:instrText>
      </w:r>
      <w:r>
        <w:fldChar w:fldCharType="separate"/>
      </w:r>
      <w:r w:rsidRPr="008179AF">
        <w:rPr>
          <w:rFonts w:cs="Open Sans"/>
          <w:szCs w:val="24"/>
        </w:rPr>
        <w:t xml:space="preserve">Australian Human Rights Commission, </w:t>
      </w:r>
      <w:r w:rsidRPr="008179AF">
        <w:rPr>
          <w:rFonts w:cs="Open Sans"/>
          <w:i/>
          <w:iCs/>
          <w:szCs w:val="24"/>
        </w:rPr>
        <w:t>Human Rights Standards for Immigration Detention</w:t>
      </w:r>
      <w:r w:rsidRPr="008179AF">
        <w:rPr>
          <w:rFonts w:cs="Open Sans"/>
          <w:szCs w:val="24"/>
        </w:rPr>
        <w:t xml:space="preserve"> (Report, 2013) 42.</w:t>
      </w:r>
      <w:r>
        <w:fldChar w:fldCharType="end"/>
      </w:r>
    </w:p>
  </w:endnote>
  <w:endnote w:id="93">
    <w:p w:rsidRPr="00A70588" w:rsidR="00CB2587" w:rsidP="009B1DC1" w:rsidRDefault="00CB2587" w14:paraId="236C5190" w14:textId="16DCADFC">
      <w:pPr>
        <w:pStyle w:val="EndnoteText"/>
        <w:rPr>
          <w:lang w:val="en-US"/>
        </w:rPr>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 </w:t>
      </w:r>
      <w:r>
        <w:rPr>
          <w:lang w:val="en-US"/>
        </w:rPr>
        <w:t>31.</w:t>
      </w:r>
    </w:p>
  </w:endnote>
  <w:endnote w:id="94">
    <w:p w:rsidRPr="00581268" w:rsidR="00CB2587" w:rsidP="00627C4D" w:rsidRDefault="00CB2587" w14:paraId="0D81C37A" w14:textId="52B15CD4">
      <w:pPr>
        <w:pStyle w:val="EndnoteText"/>
        <w:rPr>
          <w:lang w:val="en-US"/>
        </w:rPr>
      </w:pPr>
      <w:r>
        <w:rPr>
          <w:rStyle w:val="EndnoteReference"/>
        </w:rPr>
        <w:endnoteRef/>
      </w:r>
      <w:r>
        <w:t xml:space="preserve"> </w:t>
      </w:r>
      <w:r>
        <w:fldChar w:fldCharType="begin"/>
      </w:r>
      <w:r>
        <w:instrText xml:space="preserve"> ADDIN ZOTERO_ITEM CSL_CITATION {"citationID":"ZzPZ8khY","properties":{"formattedCitation":"Department of Home Affairs, {\\i{}Response to the Australian Human Rights Commission Risk Management in Immigration Detention Report} (Response to Recommendations, 2019).","plainCitation":"Department of Home Affairs, Response to the Australian Human Rights Commission Risk Management in Immigration Detention Report (Response to Recommendations, 2019).","noteIndex":39},"citationItems":[{"id":7086,"uris":["http://zotero.org/groups/1703699/items/2NLUMI28"],"uri":["http://zotero.org/groups/1703699/items/2NLUMI28"],"itemData":{"id":7086,"type":"bill","title":"Department of Home Affairs, &lt;i&gt;Response to the Australian Human Rights Commission Risk Management in Immigration Detention Report&lt;/i&gt; (Response to recommendations, 2019)"}}],"schema":"https://github.com/citation-style-language/schema/raw/master/csl-citation.json"} </w:instrText>
      </w:r>
      <w:r>
        <w:fldChar w:fldCharType="separate"/>
      </w:r>
      <w:r w:rsidRPr="00417EF7">
        <w:rPr>
          <w:rFonts w:cs="Open Sans"/>
          <w:szCs w:val="24"/>
        </w:rPr>
        <w:t xml:space="preserve">Department of Home Affairs, </w:t>
      </w:r>
      <w:r w:rsidRPr="00417EF7">
        <w:rPr>
          <w:rFonts w:cs="Open Sans"/>
          <w:i/>
          <w:iCs/>
          <w:szCs w:val="24"/>
        </w:rPr>
        <w:t>Response to the Australian Human Rights Commission Risk Management in Immigration Detention Report</w:t>
      </w:r>
      <w:r w:rsidRPr="00417EF7">
        <w:rPr>
          <w:rFonts w:cs="Open Sans"/>
          <w:szCs w:val="24"/>
        </w:rPr>
        <w:t xml:space="preserve"> (Response to Recommendations, 2019).</w:t>
      </w:r>
      <w:r>
        <w:fldChar w:fldCharType="end"/>
      </w:r>
      <w:r>
        <w:rPr>
          <w:lang w:val="en-US"/>
        </w:rPr>
        <w:t xml:space="preserve"> </w:t>
      </w:r>
    </w:p>
  </w:endnote>
  <w:endnote w:id="95">
    <w:p w:rsidRPr="00F645BF" w:rsidR="00CB2587" w:rsidP="00F645BF" w:rsidRDefault="00CB2587" w14:paraId="2F5711E0" w14:textId="30903098">
      <w:pPr>
        <w:pStyle w:val="EndnoteText"/>
      </w:pPr>
      <w:r>
        <w:rPr>
          <w:rStyle w:val="EndnoteReference"/>
        </w:rPr>
        <w:endnoteRef/>
      </w:r>
      <w:r>
        <w:t xml:space="preserve"> </w:t>
      </w:r>
      <w:r>
        <w:fldChar w:fldCharType="begin"/>
      </w:r>
      <w:r>
        <w:instrText xml:space="preserve"> ADDIN ZOTERO_ITEM CSL_CITATION {"citationID":"y9eM4Cei","properties":{"formattedCitation":"Australian Human Rights Commission, {\\i{}Human Rights Standards for Immigration Detention} (Report, 2013) 42.","plainCitation":"Australian Human Rights Commission, Human Rights Standards for Immigration Detention (Report, 2013) 42.","noteIndex":43},"citationItems":[{"id":2338,"uris":["http://zotero.org/groups/1703699/items/HHC3GEYC"],"uri":["http://zotero.org/groups/1703699/items/HHC3GEYC"],"itemData":{"id":2338,"type":"bill","title":"Australian Human Rights Commission, &lt;i&gt;Human rights standards for immigration detention&lt;/i&gt; (Report, 2013)"},"locator":"42","label":"page"}],"schema":"https://github.com/citation-style-language/schema/raw/master/csl-citation.json"} </w:instrText>
      </w:r>
      <w:r>
        <w:fldChar w:fldCharType="separate"/>
      </w:r>
      <w:r w:rsidRPr="008179AF">
        <w:rPr>
          <w:rFonts w:cs="Open Sans"/>
          <w:szCs w:val="24"/>
        </w:rPr>
        <w:t xml:space="preserve">Australian Human Rights Commission, </w:t>
      </w:r>
      <w:r w:rsidRPr="008179AF">
        <w:rPr>
          <w:rFonts w:cs="Open Sans"/>
          <w:i/>
          <w:iCs/>
          <w:szCs w:val="24"/>
        </w:rPr>
        <w:t>Human Rights Standards for Immigration Detention</w:t>
      </w:r>
      <w:r w:rsidRPr="008179AF">
        <w:rPr>
          <w:rFonts w:cs="Open Sans"/>
          <w:szCs w:val="24"/>
        </w:rPr>
        <w:t xml:space="preserve"> (Report, 2013) </w:t>
      </w:r>
      <w:r>
        <w:rPr>
          <w:rFonts w:cs="Open Sans"/>
          <w:szCs w:val="24"/>
        </w:rPr>
        <w:t>51</w:t>
      </w:r>
      <w:r w:rsidRPr="008179AF">
        <w:rPr>
          <w:rFonts w:cs="Open Sans"/>
          <w:szCs w:val="24"/>
        </w:rPr>
        <w:t>.</w:t>
      </w:r>
      <w:r>
        <w:fldChar w:fldCharType="end"/>
      </w:r>
    </w:p>
  </w:endnote>
  <w:endnote w:id="96">
    <w:p w:rsidRPr="00A54EB4" w:rsidR="00CB2587" w:rsidP="0093230F" w:rsidRDefault="00CB2587" w14:paraId="3A559B36" w14:textId="30461073">
      <w:pPr>
        <w:pStyle w:val="EndnoteText"/>
        <w:rPr>
          <w:lang w:val="en-US"/>
        </w:rPr>
      </w:pPr>
      <w:r w:rsidRPr="00F645BF">
        <w:rPr>
          <w:rStyle w:val="EndnoteReference"/>
        </w:rPr>
        <w:endnoteRef/>
      </w:r>
      <w:r w:rsidRPr="00F645BF">
        <w:t xml:space="preserve"> </w:t>
      </w:r>
      <w:r w:rsidRPr="00F645BF">
        <w:rPr>
          <w:rFonts w:cs="Open Sans"/>
          <w:szCs w:val="24"/>
        </w:rPr>
        <w:t>Australian</w:t>
      </w:r>
      <w:r w:rsidRPr="005D7BEA">
        <w:rPr>
          <w:rFonts w:cs="Open Sans"/>
          <w:szCs w:val="24"/>
        </w:rPr>
        <w:t xml:space="preserve"> Human Rights Commission, </w:t>
      </w:r>
      <w:r w:rsidRPr="005D7BEA">
        <w:rPr>
          <w:rFonts w:cs="Open Sans"/>
          <w:i/>
          <w:iCs/>
          <w:szCs w:val="24"/>
        </w:rPr>
        <w:t>Risk Management in Immigration Detention</w:t>
      </w:r>
      <w:r w:rsidRPr="005D7BEA">
        <w:rPr>
          <w:rFonts w:cs="Open Sans"/>
          <w:szCs w:val="24"/>
        </w:rPr>
        <w:t xml:space="preserve"> (Report, 2019)</w:t>
      </w:r>
      <w:r>
        <w:rPr>
          <w:rFonts w:cs="Open Sans"/>
          <w:szCs w:val="24"/>
        </w:rPr>
        <w:t xml:space="preserve"> 49.</w:t>
      </w:r>
      <w:r w:rsidRPr="005D7BEA">
        <w:rPr>
          <w:rFonts w:cs="Open Sans"/>
          <w:szCs w:val="24"/>
        </w:rPr>
        <w:t xml:space="preserve"> </w:t>
      </w:r>
    </w:p>
  </w:endnote>
  <w:endnote w:id="97">
    <w:p w:rsidRPr="001D6858" w:rsidR="00CB2587" w:rsidP="0093230F" w:rsidRDefault="00CB2587" w14:paraId="6605B4C9" w14:textId="77777777">
      <w:pPr>
        <w:pStyle w:val="EndnoteText"/>
        <w:rPr>
          <w:lang w:val="en-US"/>
        </w:rPr>
      </w:pPr>
      <w:r>
        <w:rPr>
          <w:rStyle w:val="EndnoteReference"/>
        </w:rPr>
        <w:endnoteRef/>
      </w:r>
      <w:r>
        <w:t xml:space="preserve"> </w:t>
      </w:r>
      <w:r>
        <w:rPr>
          <w:lang w:val="en-US"/>
        </w:rPr>
        <w:t>Unlike other high-security compounds, the Moreton compound at BITA is not a purpose-built high-security compound.</w:t>
      </w:r>
    </w:p>
  </w:endnote>
  <w:endnote w:id="98">
    <w:p w:rsidRPr="00EB0FF0" w:rsidR="00CB2587" w:rsidP="0065490C" w:rsidRDefault="00CB2587" w14:paraId="104DE8EE" w14:textId="4F393A15">
      <w:pPr>
        <w:pStyle w:val="EndnoteText"/>
        <w:rPr>
          <w:lang w:val="en-US"/>
        </w:rPr>
      </w:pPr>
      <w:r>
        <w:rPr>
          <w:rStyle w:val="EndnoteReference"/>
        </w:rPr>
        <w:endnoteRef/>
      </w:r>
      <w:r>
        <w:t xml:space="preserve"> </w:t>
      </w:r>
      <w:r w:rsidRPr="00F645BF">
        <w:rPr>
          <w:rFonts w:cs="Open Sans"/>
          <w:szCs w:val="24"/>
        </w:rPr>
        <w:t>Australian</w:t>
      </w:r>
      <w:r w:rsidRPr="005D7BEA">
        <w:rPr>
          <w:rFonts w:cs="Open Sans"/>
          <w:szCs w:val="24"/>
        </w:rPr>
        <w:t xml:space="preserve"> Human Rights Commission, </w:t>
      </w:r>
      <w:r w:rsidRPr="005D7BEA">
        <w:rPr>
          <w:rFonts w:cs="Open Sans"/>
          <w:i/>
          <w:iCs/>
          <w:szCs w:val="24"/>
        </w:rPr>
        <w:t>Risk Management in Immigration Detention</w:t>
      </w:r>
      <w:r w:rsidRPr="005D7BEA">
        <w:rPr>
          <w:rFonts w:cs="Open Sans"/>
          <w:szCs w:val="24"/>
        </w:rPr>
        <w:t xml:space="preserve"> (Report, 2019)</w:t>
      </w:r>
      <w:r>
        <w:rPr>
          <w:rFonts w:cs="Open Sans"/>
          <w:szCs w:val="24"/>
        </w:rPr>
        <w:t xml:space="preserve"> </w:t>
      </w:r>
      <w:r>
        <w:rPr>
          <w:lang w:val="en-US"/>
        </w:rPr>
        <w:t>39.</w:t>
      </w:r>
    </w:p>
  </w:endnote>
  <w:endnote w:id="99">
    <w:p w:rsidRPr="00E72A85" w:rsidR="00CB2587" w:rsidP="0093230F" w:rsidRDefault="00CB2587" w14:paraId="2346F3FD" w14:textId="6CB85456">
      <w:pPr>
        <w:pStyle w:val="EndnoteText"/>
        <w:rPr>
          <w:lang w:val="en-US"/>
        </w:rPr>
      </w:pPr>
      <w:r>
        <w:rPr>
          <w:rStyle w:val="EndnoteReference"/>
        </w:rPr>
        <w:endnoteRef/>
      </w:r>
      <w:r>
        <w:t xml:space="preserve"> </w:t>
      </w:r>
      <w:r>
        <w:fldChar w:fldCharType="begin"/>
      </w:r>
      <w:r>
        <w:instrText xml:space="preserve"> ADDIN ZOTERO_ITEM CSL_CITATION {"citationID":"1ryQiW8y","properties":{"formattedCitation":"Human Rights and Equal Opportunity Commission, {\\i{}Summary of Observations Following the Inspection of Mainland Immigration Detention Facilities} (Report, January 2007) 25, 33; Human Rights and Equal Opportunity Commission, {\\i{}Summary of Observations Following the Inspection of Mainland Immigration Detention Facilities} (Report, December 2007) 43\\uc0\\u8211{}44; Australian Human Rights Commission, {\\i{}Immigration Detention Report: Summary of Observations Following Visits to Australia\\uc0\\u8217{}s Immigration Detention Facilities} (Report, December 2008) 47; Australian Human Rights Commission, {\\i{}Immigration Detention at Villawood: Summary of Observations from Visit to Immigration Detention Facilities at Villawood} (Report, 2011) 16\\uc0\\u8211{}17, 30; Australian Human Rights Commission, {\\i{}Inspection of Villawood Immigration Detention Centre} (Report, 2017) 17\\uc0\\u8211{}19.","plainCitation":"Human Rights and Equal Opportunity Commission, Summary of Observations Following the Inspection of Mainland Immigration Detention Facilities (Report, January 2007) 25, 33; Human Rights and Equal Opportunity Commission, Summary of Observations Following the Inspection of Mainland Immigration Detention Facilities (Report, December 2007) 43–44; Australian Human Rights Commission, Immigration Detention Report: Summary of Observations Following Visits to Australia’s Immigration Detention Facilities (Report, December 2008) 47; Australian Human Rights Commission, Immigration Detention at Villawood: Summary of Observations from Visit to Immigration Detention Facilities at Villawood (Report, 2011) 16–17, 30; Australian Human Rights Commission, Inspection of Villawood Immigration Detention Centre (Report, 2017) 17–19.","noteIndex":46},"citationItems":[{"id":2478,"uris":["http://zotero.org/groups/1703699/items/R4RMLNA3"],"uri":["http://zotero.org/groups/1703699/items/R4RMLNA3"],"itemData":{"id":2478,"type":"bill","title":"Human Rights and Equal Opportunity Commission, &lt;i&gt;Summary of Observations following the Inspection of Mainland Immigration Detention Facilities&lt;/i&gt; (Report, January 2007)"},"locator":"25, 33","label":"page"},{"id":2479,"uris":["http://zotero.org/groups/1703699/items/ZZPN3XZG"],"uri":["http://zotero.org/groups/1703699/items/ZZPN3XZG"],"itemData":{"id":2479,"type":"bill","title":"Human Rights and Equal Opportunity Commission, &lt;i&gt;Summary of Observations following the Inspection of Mainland Immigration Detention Facilities&lt;/i&gt; (Report, December 2007)"},"locator":"43–44","label":"page"},{"id":2480,"uris":["http://zotero.org/groups/1703699/items/XIEM9B8R"],"uri":["http://zotero.org/groups/1703699/items/XIEM9B8R"],"itemData":{"id":2480,"type":"bill","title":"Australian Human Rights Commission, &lt;i&gt;Immigration detention report: Summary of observations following visits to Australia’s immigration detention facilities&lt;/i&gt; (Report, December 2008)"},"locator":"47","label":"page"},{"id":2481,"uris":["http://zotero.org/groups/1703699/items/MCJ4BMDV"],"uri":["http://zotero.org/groups/1703699/items/MCJ4BMDV"],"itemData":{"id":2481,"type":"bill","title":"Australian Human Rights Commission, &lt;i&gt;Immigration detention at Villawood: Summary of observations from visit to immigration detention facilities at Villawood&lt;/i&gt; (Report, 2011)"},"locator":"16–17, 30","label":"page"},{"id":2353,"uris":["http://zotero.org/groups/1703699/items/3GVI4NSB"],"uri":["http://zotero.org/groups/1703699/items/3GVI4NSB"],"itemData":{"id":2353,"type":"bill","title":"Australian Human Rights Commission, &lt;i&gt;Inspection of Villawood Immigration Detention Centre&lt;/i&gt; (Report, 2017)"},"locator":"17–19","label":"page"}],"schema":"https://github.com/citation-style-language/schema/raw/master/csl-citation.json"} </w:instrText>
      </w:r>
      <w:r>
        <w:fldChar w:fldCharType="separate"/>
      </w:r>
      <w:r w:rsidRPr="780E82B4">
        <w:rPr>
          <w:rFonts w:cs="Open Sans"/>
        </w:rPr>
        <w:t xml:space="preserve">Human Rights and Equal Opportunity Commission, </w:t>
      </w:r>
      <w:r w:rsidRPr="780E82B4">
        <w:rPr>
          <w:rFonts w:cs="Open Sans"/>
          <w:i/>
        </w:rPr>
        <w:t>Summary of Observations Following the Inspection of Mainland Immigration Detention Facilities</w:t>
      </w:r>
      <w:r w:rsidRPr="780E82B4">
        <w:rPr>
          <w:rFonts w:cs="Open Sans"/>
        </w:rPr>
        <w:t xml:space="preserve"> (Report, January 2007) 25, 33; Human Rights and Equal Opportunity Commission, </w:t>
      </w:r>
      <w:r w:rsidRPr="780E82B4">
        <w:rPr>
          <w:rFonts w:cs="Open Sans"/>
          <w:i/>
        </w:rPr>
        <w:t>Summary of Observations Following the Inspection of Mainland Immigration Detention Facilities</w:t>
      </w:r>
      <w:r w:rsidRPr="780E82B4">
        <w:rPr>
          <w:rFonts w:cs="Open Sans"/>
        </w:rPr>
        <w:t xml:space="preserve"> (Report, December 2007) 43</w:t>
      </w:r>
      <w:r w:rsidR="006B43B1">
        <w:rPr>
          <w:rFonts w:cs="Open Sans"/>
        </w:rPr>
        <w:t xml:space="preserve"> </w:t>
      </w:r>
      <w:r w:rsidRPr="780E82B4">
        <w:rPr>
          <w:rFonts w:cs="Open Sans"/>
        </w:rPr>
        <w:t>–</w:t>
      </w:r>
      <w:r w:rsidR="006B43B1">
        <w:rPr>
          <w:rFonts w:cs="Open Sans"/>
        </w:rPr>
        <w:t xml:space="preserve"> </w:t>
      </w:r>
      <w:r w:rsidRPr="780E82B4">
        <w:rPr>
          <w:rFonts w:cs="Open Sans"/>
        </w:rPr>
        <w:t xml:space="preserve">44; Australian Human Rights Commission, </w:t>
      </w:r>
      <w:r w:rsidRPr="780E82B4">
        <w:rPr>
          <w:rFonts w:cs="Open Sans"/>
          <w:i/>
        </w:rPr>
        <w:t>Immigration Detention Report: Summary of Observations Following Visits to Australia’s Immigration Detention Facilities</w:t>
      </w:r>
      <w:r w:rsidRPr="780E82B4">
        <w:rPr>
          <w:rFonts w:cs="Open Sans"/>
        </w:rPr>
        <w:t xml:space="preserve"> (Report, December 2008) 47; Australian Human Rights Commission, </w:t>
      </w:r>
      <w:r w:rsidRPr="780E82B4">
        <w:rPr>
          <w:rFonts w:cs="Open Sans"/>
          <w:i/>
        </w:rPr>
        <w:t>Immigration Detention at Villawood: Summary of Observations from Visit to Immigration Detention Facilities at Villawood</w:t>
      </w:r>
      <w:r w:rsidRPr="780E82B4">
        <w:rPr>
          <w:rFonts w:cs="Open Sans"/>
        </w:rPr>
        <w:t xml:space="preserve"> (Report, 2011) 16</w:t>
      </w:r>
      <w:r w:rsidR="006B43B1">
        <w:rPr>
          <w:rFonts w:cs="Open Sans"/>
        </w:rPr>
        <w:t xml:space="preserve"> </w:t>
      </w:r>
      <w:r w:rsidRPr="780E82B4">
        <w:rPr>
          <w:rFonts w:cs="Open Sans"/>
        </w:rPr>
        <w:t>–</w:t>
      </w:r>
      <w:r w:rsidR="006B43B1">
        <w:rPr>
          <w:rFonts w:cs="Open Sans"/>
        </w:rPr>
        <w:t xml:space="preserve"> </w:t>
      </w:r>
      <w:r w:rsidRPr="780E82B4">
        <w:rPr>
          <w:rFonts w:cs="Open Sans"/>
        </w:rPr>
        <w:t xml:space="preserve">17, 30; Australian Human Rights Commission, </w:t>
      </w:r>
      <w:r w:rsidRPr="780E82B4">
        <w:rPr>
          <w:rFonts w:cs="Open Sans"/>
          <w:i/>
        </w:rPr>
        <w:t>Inspection of Villawood Immigration Detention Centre</w:t>
      </w:r>
      <w:r w:rsidRPr="780E82B4">
        <w:rPr>
          <w:rFonts w:cs="Open Sans"/>
        </w:rPr>
        <w:t xml:space="preserve"> (Report, 2017) 17</w:t>
      </w:r>
      <w:r w:rsidR="006B43B1">
        <w:rPr>
          <w:rFonts w:cs="Open Sans"/>
        </w:rPr>
        <w:t xml:space="preserve"> </w:t>
      </w:r>
      <w:r w:rsidRPr="780E82B4">
        <w:rPr>
          <w:rFonts w:cs="Open Sans"/>
        </w:rPr>
        <w:t>–</w:t>
      </w:r>
      <w:r w:rsidR="006B43B1">
        <w:rPr>
          <w:rFonts w:cs="Open Sans"/>
        </w:rPr>
        <w:t xml:space="preserve"> </w:t>
      </w:r>
      <w:r w:rsidRPr="780E82B4">
        <w:rPr>
          <w:rFonts w:cs="Open Sans"/>
        </w:rPr>
        <w:t>19.</w:t>
      </w:r>
      <w:r>
        <w:fldChar w:fldCharType="end"/>
      </w:r>
      <w:r>
        <w:t xml:space="preserve"> Note that the Blaxland compound was previously known as Stage One. </w:t>
      </w:r>
      <w:r w:rsidRPr="780E82B4" w:rsidR="780E82B4">
        <w:rPr>
          <w:rFonts w:cs="Open Sans"/>
        </w:rPr>
        <w:t xml:space="preserve">Australian Human Rights Commission, </w:t>
      </w:r>
      <w:r w:rsidRPr="780E82B4" w:rsidR="780E82B4">
        <w:rPr>
          <w:rFonts w:cs="Open Sans"/>
          <w:i/>
          <w:iCs/>
        </w:rPr>
        <w:t>Risk Management in Immigration Detention</w:t>
      </w:r>
      <w:r w:rsidRPr="780E82B4" w:rsidR="780E82B4">
        <w:rPr>
          <w:rFonts w:cs="Open Sans"/>
        </w:rPr>
        <w:t xml:space="preserve"> (Report, 2019) </w:t>
      </w:r>
      <w:r w:rsidRPr="780E82B4" w:rsidR="780E82B4">
        <w:rPr>
          <w:lang w:val="en-US"/>
        </w:rPr>
        <w:t>39.</w:t>
      </w:r>
    </w:p>
  </w:endnote>
  <w:endnote w:id="100">
    <w:p w:rsidR="00CB2587" w:rsidP="00B27460" w:rsidRDefault="00CB2587" w14:paraId="04EE498A" w14:textId="0C3F6A0D">
      <w:pPr>
        <w:pStyle w:val="EndnoteText"/>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w:t>
      </w:r>
      <w:r>
        <w:rPr>
          <w:rFonts w:cs="Open Sans"/>
          <w:szCs w:val="24"/>
        </w:rPr>
        <w:t xml:space="preserve"> Section 3.4(a)</w:t>
      </w:r>
      <w:r>
        <w:rPr>
          <w:lang w:val="en-US"/>
        </w:rPr>
        <w:t xml:space="preserve">; </w:t>
      </w:r>
      <w:r>
        <w:fldChar w:fldCharType="begin"/>
      </w:r>
      <w:r>
        <w:instrText xml:space="preserve"> ADDIN ZOTERO_ITEM CSL_CITATION {"citationID":"gGDwI5nt","properties":{"formattedCitation":"Australian Human Rights Commission, {\\i{}Inspection of Maribyrnong Immigration Detention Centre} (Report, 2017) 17; Australian Human Rights Commission, {\\i{}Inspection of Melbourne Immigration Transit Accommodation} (Report, 2017) 15\\uc0\\u8211{}16; Australian Human Rights Commission, {\\i{}Inspection of Christmas Island Immigration Detention Centre} (Report, 2017) 17\\uc0\\u8211{}19.","plainCitation":"Australian Human Rights Commission, Inspection of Maribyrnong Immigration Detention Centre (Report, 2017) 17; Australian Human Rights Commission, Inspection of Melbourne Immigration Transit Accommodation (Report, 2017) 15–16; Australian Human Rights Commission, Inspection of Christmas Island Immigration Detention Centre (Report, 2017) 17–19.","noteIndex":48},"citationItems":[{"id":2354,"uris":["http://zotero.org/groups/1703699/items/NMS4LH3U"],"uri":["http://zotero.org/groups/1703699/items/NMS4LH3U"],"itemData":{"id":2354,"type":"bill","title":"Australian Human Rights Commission, &lt;i&gt;Inspection of Maribyrnong Immigration Detention Centre&lt;/i&gt; (Report, 2017)"},"locator":"17","label":"page"},{"id":2357,"uris":["http://zotero.org/groups/1703699/items/IX4DAPYQ"],"uri":["http://zotero.org/groups/1703699/items/IX4DAPYQ"],"itemData":{"id":2357,"type":"bill","title":"Australian Human Rights Commission, &lt;i&gt;Inspection of Melbourne Immigration Transit Accommodation&lt;/i&gt; (Report, 2017)"},"locator":"15–16","label":"page"},{"id":2356,"uris":["http://zotero.org/groups/1703699/items/BI227NXC"],"uri":["http://zotero.org/groups/1703699/items/BI227NXC"],"itemData":{"id":2356,"type":"bill","title":"Australian Human Rights Commission, &lt;i&gt;Inspection of Christmas Island Immigration Detention Centre&lt;/i&gt; (Report, 2017)"},"locator":"17–19","label":"page"}],"schema":"https://github.com/citation-style-language/schema/raw/master/csl-citation.json"} </w:instrText>
      </w:r>
      <w:r>
        <w:fldChar w:fldCharType="separate"/>
      </w:r>
      <w:r w:rsidRPr="004302F5">
        <w:rPr>
          <w:rFonts w:cs="Open Sans"/>
          <w:szCs w:val="24"/>
        </w:rPr>
        <w:t xml:space="preserve">Australian Human Rights Commission, </w:t>
      </w:r>
      <w:r w:rsidRPr="004302F5">
        <w:rPr>
          <w:rFonts w:cs="Open Sans"/>
          <w:i/>
          <w:iCs/>
          <w:szCs w:val="24"/>
        </w:rPr>
        <w:t>Inspection of Maribyrnong Immigration Detention Centre</w:t>
      </w:r>
      <w:r w:rsidRPr="004302F5">
        <w:rPr>
          <w:rFonts w:cs="Open Sans"/>
          <w:szCs w:val="24"/>
        </w:rPr>
        <w:t xml:space="preserve"> (Report, 2017) 17; Australian Human Rights Commission, </w:t>
      </w:r>
      <w:r w:rsidRPr="004302F5">
        <w:rPr>
          <w:rFonts w:cs="Open Sans"/>
          <w:i/>
          <w:iCs/>
          <w:szCs w:val="24"/>
        </w:rPr>
        <w:t>Inspection of Melbourne Immigration Transit Accommodation</w:t>
      </w:r>
      <w:r w:rsidRPr="004302F5">
        <w:rPr>
          <w:rFonts w:cs="Open Sans"/>
          <w:szCs w:val="24"/>
        </w:rPr>
        <w:t xml:space="preserve"> (Report, 2017) 15</w:t>
      </w:r>
      <w:r w:rsidR="00037EEB">
        <w:rPr>
          <w:rFonts w:cs="Open Sans"/>
          <w:szCs w:val="24"/>
        </w:rPr>
        <w:t xml:space="preserve"> </w:t>
      </w:r>
      <w:r w:rsidRPr="004302F5">
        <w:rPr>
          <w:rFonts w:cs="Open Sans"/>
          <w:szCs w:val="24"/>
        </w:rPr>
        <w:t>–</w:t>
      </w:r>
      <w:r w:rsidR="00037EEB">
        <w:rPr>
          <w:rFonts w:cs="Open Sans"/>
          <w:szCs w:val="24"/>
        </w:rPr>
        <w:t xml:space="preserve"> </w:t>
      </w:r>
      <w:r w:rsidRPr="004302F5">
        <w:rPr>
          <w:rFonts w:cs="Open Sans"/>
          <w:szCs w:val="24"/>
        </w:rPr>
        <w:t xml:space="preserve">16; Australian Human Rights Commission, </w:t>
      </w:r>
      <w:r w:rsidRPr="004302F5">
        <w:rPr>
          <w:rFonts w:cs="Open Sans"/>
          <w:i/>
          <w:iCs/>
          <w:szCs w:val="24"/>
        </w:rPr>
        <w:t>Inspection of Christmas Island Immigration Detention Centre</w:t>
      </w:r>
      <w:r w:rsidRPr="004302F5">
        <w:rPr>
          <w:rFonts w:cs="Open Sans"/>
          <w:szCs w:val="24"/>
        </w:rPr>
        <w:t xml:space="preserve"> (Report, 2017) 17</w:t>
      </w:r>
      <w:r w:rsidR="00037EEB">
        <w:rPr>
          <w:rFonts w:cs="Open Sans"/>
          <w:szCs w:val="24"/>
        </w:rPr>
        <w:t xml:space="preserve"> </w:t>
      </w:r>
      <w:r w:rsidRPr="004302F5">
        <w:rPr>
          <w:rFonts w:cs="Open Sans"/>
          <w:szCs w:val="24"/>
        </w:rPr>
        <w:t>–</w:t>
      </w:r>
      <w:r w:rsidR="00037EEB">
        <w:rPr>
          <w:rFonts w:cs="Open Sans"/>
          <w:szCs w:val="24"/>
        </w:rPr>
        <w:t xml:space="preserve"> </w:t>
      </w:r>
      <w:r w:rsidRPr="004302F5">
        <w:rPr>
          <w:rFonts w:cs="Open Sans"/>
          <w:szCs w:val="24"/>
        </w:rPr>
        <w:t>19.</w:t>
      </w:r>
      <w:r>
        <w:fldChar w:fldCharType="end"/>
      </w:r>
    </w:p>
  </w:endnote>
  <w:endnote w:id="101">
    <w:p w:rsidRPr="00E706F2" w:rsidR="00CB2587" w:rsidP="0093230F" w:rsidRDefault="00CB2587" w14:paraId="740AFA0A" w14:textId="316176DE">
      <w:pPr>
        <w:pStyle w:val="EndnoteText"/>
        <w:rPr>
          <w:lang w:val="en-US"/>
        </w:rPr>
      </w:pPr>
      <w:r>
        <w:rPr>
          <w:rStyle w:val="EndnoteReference"/>
        </w:rPr>
        <w:endnoteRef/>
      </w:r>
      <w:r>
        <w:t xml:space="preserve"> Note that there were also three annexes </w:t>
      </w:r>
      <w:r w:rsidRPr="00EA50C2">
        <w:t xml:space="preserve">in Dorm 3 </w:t>
      </w:r>
      <w:r>
        <w:t xml:space="preserve">at Blaxland </w:t>
      </w:r>
      <w:r w:rsidRPr="00EA50C2">
        <w:t xml:space="preserve">that </w:t>
      </w:r>
      <w:r>
        <w:t xml:space="preserve">could be used for single separation, however as outlined in </w:t>
      </w:r>
      <w:r w:rsidRPr="00906B48">
        <w:t>Section 3.10(d),</w:t>
      </w:r>
      <w:r>
        <w:t xml:space="preserve"> the Blaxland compound has since closed. </w:t>
      </w:r>
    </w:p>
  </w:endnote>
  <w:endnote w:id="102">
    <w:p w:rsidRPr="00EF6A44" w:rsidR="00CB2587" w:rsidP="0001396F" w:rsidRDefault="00CB2587" w14:paraId="64273642" w14:textId="4728FECC">
      <w:pPr>
        <w:pStyle w:val="EndnoteText"/>
        <w:rPr>
          <w:lang w:val="en-US"/>
        </w:rPr>
      </w:pPr>
      <w:r>
        <w:rPr>
          <w:rStyle w:val="EndnoteReference"/>
        </w:rPr>
        <w:endnoteRef/>
      </w:r>
      <w:r>
        <w:t xml:space="preserve"> </w:t>
      </w:r>
      <w:r>
        <w:fldChar w:fldCharType="begin"/>
      </w:r>
      <w:r>
        <w:instrText xml:space="preserve"> ADDIN ZOTERO_ITEM CSL_CITATION {"citationID":"ZzPZ8khY","properties":{"formattedCitation":"Department of Home Affairs, {\\i{}Response to the Australian Human Rights Commission Risk Management in Immigration Detention Report} (Response to Recommendations, 2019).","plainCitation":"Department of Home Affairs, Response to the Australian Human Rights Commission Risk Management in Immigration Detention Report (Response to Recommendations, 2019).","noteIndex":39},"citationItems":[{"id":7086,"uris":["http://zotero.org/groups/1703699/items/2NLUMI28"],"uri":["http://zotero.org/groups/1703699/items/2NLUMI28"],"itemData":{"id":7086,"type":"bill","title":"Department of Home Affairs, &lt;i&gt;Response to the Australian Human Rights Commission Risk Management in Immigration Detention Report&lt;/i&gt; (Response to recommendations, 2019)"}}],"schema":"https://github.com/citation-style-language/schema/raw/master/csl-citation.json"} </w:instrText>
      </w:r>
      <w:r>
        <w:fldChar w:fldCharType="separate"/>
      </w:r>
      <w:r w:rsidRPr="00417EF7">
        <w:rPr>
          <w:rFonts w:cs="Open Sans"/>
          <w:szCs w:val="24"/>
        </w:rPr>
        <w:t xml:space="preserve">Department of Home Affairs, </w:t>
      </w:r>
      <w:r w:rsidRPr="00417EF7">
        <w:rPr>
          <w:rFonts w:cs="Open Sans"/>
          <w:i/>
          <w:iCs/>
          <w:szCs w:val="24"/>
        </w:rPr>
        <w:t>Response to the Australian Human Rights Commission Risk Management in Immigration Detention Report</w:t>
      </w:r>
      <w:r w:rsidRPr="00417EF7">
        <w:rPr>
          <w:rFonts w:cs="Open Sans"/>
          <w:szCs w:val="24"/>
        </w:rPr>
        <w:t xml:space="preserve"> (Response to Recommendations, 2019).</w:t>
      </w:r>
      <w:r>
        <w:fldChar w:fldCharType="end"/>
      </w:r>
      <w:r>
        <w:rPr>
          <w:lang w:val="en-US"/>
        </w:rPr>
        <w:t xml:space="preserve"> </w:t>
      </w:r>
    </w:p>
  </w:endnote>
  <w:endnote w:id="103">
    <w:p w:rsidRPr="00A55E12" w:rsidR="00CB2587" w:rsidP="0093230F" w:rsidRDefault="00CB2587" w14:paraId="4F598015" w14:textId="77777777">
      <w:pPr>
        <w:pStyle w:val="EndnoteText"/>
        <w:rPr>
          <w:lang w:val="en-US"/>
        </w:rPr>
      </w:pPr>
      <w:r>
        <w:rPr>
          <w:rStyle w:val="EndnoteReference"/>
        </w:rPr>
        <w:endnoteRef/>
      </w:r>
      <w:r>
        <w:t xml:space="preserve"> However, given their small and limited facilities for activities and exercise, the Commission considers that these compounds would not be appropriate for longer-term separate detention.</w:t>
      </w:r>
    </w:p>
  </w:endnote>
  <w:endnote w:id="104">
    <w:p w:rsidR="00CB2587" w:rsidP="002D083C" w:rsidRDefault="00CB2587" w14:paraId="3F0CB2DC" w14:textId="77777777">
      <w:pPr>
        <w:pStyle w:val="EndnoteText"/>
      </w:pPr>
      <w:r>
        <w:rPr>
          <w:rStyle w:val="EndnoteReference"/>
        </w:rPr>
        <w:endnoteRef/>
      </w:r>
      <w:r>
        <w:t xml:space="preserve"> </w:t>
      </w:r>
      <w:r>
        <w:fldChar w:fldCharType="begin"/>
      </w:r>
      <w:r>
        <w:instrText xml:space="preserve"> ADDIN ZOTERO_ITEM CSL_CITATION {"citationID":"7L0Gcq5E","properties":{"formattedCitation":"Australian Border Force, \\uc0\\u8216{}New Measures to Combat Illegal Activity within Immigration Detention Facilities\\uc0\\u8217{} (Media Release, 21 November 2016).","plainCitation":"Australian Border Force, ‘New Measures to Combat Illegal Activity within Immigration Detention Facilities’ (Media Release, 21 November 2016).","noteIndex":58},"citationItems":[{"id":2400,"uris":["http://zotero.org/groups/1703699/items/4VVU95LM"],"uri":["http://zotero.org/groups/1703699/items/4VVU95LM"],"itemData":{"id":2400,"type":"bill","title":"Australian Border Force, 'New measures to combat illegal activity within immigration detention facilities' (Media Release, 21 November 2016)"}}],"schema":"https://github.com/citation-style-language/schema/raw/master/csl-citation.json"} </w:instrText>
      </w:r>
      <w:r>
        <w:fldChar w:fldCharType="separate"/>
      </w:r>
      <w:r w:rsidRPr="00FF7531">
        <w:rPr>
          <w:rFonts w:cs="Open Sans"/>
          <w:szCs w:val="24"/>
        </w:rPr>
        <w:t>Australian Border Force, ‘New Measures to Combat Illegal Activity within Immigration Detention Facilities’ (Media Release, 21 November 2016).</w:t>
      </w:r>
      <w:r>
        <w:fldChar w:fldCharType="end"/>
      </w:r>
    </w:p>
  </w:endnote>
  <w:endnote w:id="105">
    <w:p w:rsidR="00CB2587" w:rsidP="002D083C" w:rsidRDefault="00CB2587" w14:paraId="653684FA" w14:textId="77777777">
      <w:pPr>
        <w:pStyle w:val="EndnoteText"/>
      </w:pPr>
      <w:r>
        <w:rPr>
          <w:rStyle w:val="EndnoteReference"/>
        </w:rPr>
        <w:endnoteRef/>
      </w:r>
      <w:r>
        <w:t xml:space="preserve"> </w:t>
      </w:r>
      <w:r>
        <w:fldChar w:fldCharType="begin"/>
      </w:r>
      <w:r>
        <w:instrText xml:space="preserve"> ADDIN ZOTERO_ITEM CSL_CITATION {"citationID":"HLy5pRq0","properties":{"formattedCitation":"{\\i{}ARJ17 v Minister for Immigration and Border Protection} (2018) 250 FCR 446, [103\\uc0\\u8211{}104].","plainCitation":"ARJ17 v Minister for Immigration and Border Protection (2018) 250 FCR 446, [103–104].","noteIndex":59},"citationItems":[{"id":2401,"uris":["http://zotero.org/groups/1703699/items/FKDWYNWD"],"uri":["http://zotero.org/groups/1703699/items/FKDWYNWD"],"itemData":{"id":2401,"type":"legal_case","title":"ARJ17 v Minister for Immigration and Border Protection","container-title":"FCR","authority":"Federal Court of Australia","page":"446","volume":"250","issued":{"date-parts":[["2018",6,22]]}},"locator":"[103–104]","label":"paragraph"}],"schema":"https://github.com/citation-style-language/schema/raw/master/csl-citation.json"} </w:instrText>
      </w:r>
      <w:r>
        <w:fldChar w:fldCharType="separate"/>
      </w:r>
      <w:r w:rsidRPr="00A840BB">
        <w:rPr>
          <w:rFonts w:cs="Open Sans"/>
          <w:i/>
          <w:iCs/>
          <w:szCs w:val="24"/>
        </w:rPr>
        <w:t>ARJ17 v Minister for Immigration and Border Protection</w:t>
      </w:r>
      <w:r w:rsidRPr="00A840BB">
        <w:rPr>
          <w:rFonts w:cs="Open Sans"/>
          <w:szCs w:val="24"/>
        </w:rPr>
        <w:t xml:space="preserve"> (2018) 250 FCR 446, [103–104].</w:t>
      </w:r>
      <w:r>
        <w:fldChar w:fldCharType="end"/>
      </w:r>
    </w:p>
  </w:endnote>
  <w:endnote w:id="106">
    <w:p w:rsidR="00CB2587" w:rsidRDefault="00CB2587" w14:paraId="1E0735A3" w14:textId="66402AE1">
      <w:pPr>
        <w:pStyle w:val="EndnoteText"/>
      </w:pPr>
      <w:r>
        <w:rPr>
          <w:rStyle w:val="EndnoteReference"/>
        </w:rPr>
        <w:endnoteRef/>
      </w:r>
      <w:r>
        <w:t xml:space="preserve"> Australian Human Rights Commission, Submission No 26 to Senate Standing Committee on Legal and Constitutional Affairs, Parliament of Australia, </w:t>
      </w:r>
      <w:r w:rsidRPr="00505CBC">
        <w:rPr>
          <w:i/>
          <w:iCs/>
        </w:rPr>
        <w:t>Migration Amendment (Prohibiting Items in Immigration Detention Facilities) Bill 2020 [Provisions]</w:t>
      </w:r>
      <w:r>
        <w:t xml:space="preserve"> (11 June 2020) [27]. </w:t>
      </w:r>
    </w:p>
  </w:endnote>
  <w:endnote w:id="107">
    <w:p w:rsidR="00CB2587" w:rsidRDefault="00CB2587" w14:paraId="52E48465" w14:textId="1DB125A9">
      <w:pPr>
        <w:pStyle w:val="EndnoteText"/>
      </w:pPr>
      <w:r>
        <w:rPr>
          <w:rStyle w:val="EndnoteReference"/>
        </w:rPr>
        <w:endnoteRef/>
      </w:r>
      <w:r>
        <w:t xml:space="preserve"> Australian Human Rights Commission, Submission No 26 to Senate Standing Committee on Legal and Constitutional Affairs, Parliament of Australia, </w:t>
      </w:r>
      <w:r w:rsidRPr="00505CBC">
        <w:rPr>
          <w:i/>
          <w:iCs/>
        </w:rPr>
        <w:t>Migration Amendment (Prohibiting Items in Immigration Detention Facilities) Bill 2020 [Provisions]</w:t>
      </w:r>
      <w:r>
        <w:t xml:space="preserve"> (11 June 2020) [27].</w:t>
      </w:r>
    </w:p>
  </w:endnote>
  <w:endnote w:id="108">
    <w:p w:rsidRPr="00C9323B" w:rsidR="00CB2587" w:rsidRDefault="00CB2587" w14:paraId="4C1B3675" w14:textId="39773007">
      <w:pPr>
        <w:pStyle w:val="EndnoteText"/>
        <w:rPr>
          <w:lang w:val="en-US"/>
        </w:rPr>
      </w:pPr>
      <w:r>
        <w:rPr>
          <w:rStyle w:val="EndnoteReference"/>
        </w:rPr>
        <w:endnoteRef/>
      </w:r>
      <w:r>
        <w:t xml:space="preserve"> The Blaxland compound at VIDC contained its own visits area, but as outlined in </w:t>
      </w:r>
      <w:r w:rsidRPr="00906B48">
        <w:t>Section 3.10(d)</w:t>
      </w:r>
      <w:r>
        <w:t>, the Blaxland compound has since closed.</w:t>
      </w:r>
    </w:p>
  </w:endnote>
  <w:endnote w:id="109">
    <w:p w:rsidRPr="007228D2" w:rsidR="00CB2587" w:rsidRDefault="00CB2587" w14:paraId="4CEDE5F3" w14:textId="333815B6">
      <w:pPr>
        <w:pStyle w:val="EndnoteText"/>
        <w:rPr>
          <w:lang w:val="en-US"/>
        </w:rPr>
      </w:pPr>
      <w:r>
        <w:rPr>
          <w:rStyle w:val="EndnoteReference"/>
        </w:rPr>
        <w:endnoteRef/>
      </w:r>
      <w:r>
        <w:t xml:space="preserve"> </w:t>
      </w:r>
      <w:r>
        <w:fldChar w:fldCharType="begin"/>
      </w:r>
      <w:r>
        <w:instrText xml:space="preserve"> ADDIN ZOTERO_ITEM CSL_CITATION {"citationID":"OcY20fT5","properties":{"formattedCitation":"Australian Human Rights Commission, {\\i{}Human Rights Standards for Immigration Detention} (Report, 2013).","plainCitation":"Australian Human Rights Commission, Human Rights Standards for Immigration Detention (Report, 2013).","noteIndex":12},"citationItems":[{"id":1067,"uris":["http://zotero.org/groups/1703699/items/HHC3GEYC"],"uri":["http://zotero.org/groups/1703699/items/HHC3GEYC"],"itemData":{"id":1067,"type":"bill","title":"Australian Human Rights Commission, &lt;i&gt;Human rights standards for immigration detention&lt;/i&gt; (Report, 2013)"}}],"schema":"https://github.com/citation-style-language/schema/raw/master/csl-citation.json"} </w:instrText>
      </w:r>
      <w:r>
        <w:fldChar w:fldCharType="separate"/>
      </w:r>
      <w:r w:rsidRPr="00566CCE">
        <w:rPr>
          <w:rFonts w:cs="Open Sans"/>
          <w:szCs w:val="24"/>
        </w:rPr>
        <w:t xml:space="preserve">Australian Human Rights Commission, </w:t>
      </w:r>
      <w:r w:rsidRPr="00566CCE">
        <w:rPr>
          <w:rFonts w:cs="Open Sans"/>
          <w:i/>
          <w:iCs/>
          <w:szCs w:val="24"/>
        </w:rPr>
        <w:t>Human Rights Standards for Immigration Detention</w:t>
      </w:r>
      <w:r w:rsidRPr="00566CCE">
        <w:rPr>
          <w:rFonts w:cs="Open Sans"/>
          <w:szCs w:val="24"/>
        </w:rPr>
        <w:t xml:space="preserve"> (Report, 2013)</w:t>
      </w:r>
      <w:r>
        <w:rPr>
          <w:rFonts w:cs="Open Sans"/>
          <w:szCs w:val="24"/>
        </w:rPr>
        <w:t xml:space="preserve"> 32</w:t>
      </w:r>
      <w:r w:rsidRPr="00566CCE">
        <w:rPr>
          <w:rFonts w:cs="Open Sans"/>
          <w:szCs w:val="24"/>
        </w:rPr>
        <w:t>.</w:t>
      </w:r>
      <w:r>
        <w:fldChar w:fldCharType="end"/>
      </w:r>
    </w:p>
  </w:endnote>
  <w:endnote w:id="110">
    <w:p w:rsidRPr="00A263F5" w:rsidR="00CB2587" w:rsidRDefault="00CB2587" w14:paraId="2C0CFCD1" w14:textId="3527BAFB">
      <w:pPr>
        <w:pStyle w:val="EndnoteText"/>
        <w:rPr>
          <w:lang w:val="en-US"/>
        </w:rPr>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w:t>
      </w:r>
      <w:r w:rsidRPr="005163D4">
        <w:rPr>
          <w:rFonts w:cs="Open Sans"/>
          <w:szCs w:val="24"/>
        </w:rPr>
        <w:t xml:space="preserve">) </w:t>
      </w:r>
      <w:r w:rsidRPr="005163D4">
        <w:rPr>
          <w:lang w:val="en-US"/>
        </w:rPr>
        <w:t>58.</w:t>
      </w:r>
    </w:p>
  </w:endnote>
  <w:endnote w:id="111">
    <w:p w:rsidR="00CB2587" w:rsidP="00553614" w:rsidRDefault="00CB2587" w14:paraId="49367F9D" w14:textId="77777777">
      <w:pPr>
        <w:pStyle w:val="EndnoteText"/>
      </w:pPr>
      <w:r>
        <w:rPr>
          <w:rStyle w:val="EndnoteReference"/>
        </w:rPr>
        <w:endnoteRef/>
      </w:r>
      <w:r>
        <w:t xml:space="preserve"> </w:t>
      </w:r>
      <w:r>
        <w:fldChar w:fldCharType="begin"/>
      </w:r>
      <w:r>
        <w:instrText xml:space="preserve"> ADDIN ZOTERO_ITEM CSL_CITATION {"citationID":"DUHqaMr4","properties":{"formattedCitation":"Department of Immigration and Border Protection, {\\i{}Detention Services Manual\\uc0\\u8212{}Chapter 8\\uc0\\u8212{}Visitor Management} (Manual, 18 March 2018).","plainCitation":"Department of Immigration and Border Protection, Detention Services Manual—Chapter 8—Visitor Management (Manual, 18 March 2018).","noteIndex":63},"citationItems":[{"id":2403,"uris":["http://zotero.org/groups/1703699/items/ZGHH8VHP"],"uri":["http://zotero.org/groups/1703699/items/ZGHH8VHP"],"itemData":{"id":2403,"type":"bill","title":"Department of Immigration and Border Protection, &lt;i&gt;Detention Services Manual—Chapter 8—Visitor Management&lt;/i&gt; (Manual, 18 March 2018)"}}],"schema":"https://github.com/citation-style-language/schema/raw/master/csl-citation.json"} </w:instrText>
      </w:r>
      <w:r>
        <w:fldChar w:fldCharType="separate"/>
      </w:r>
      <w:r>
        <w:rPr>
          <w:rFonts w:cs="Open Sans"/>
          <w:szCs w:val="24"/>
        </w:rPr>
        <w:t xml:space="preserve">Department of Immigration and Border Protection, </w:t>
      </w:r>
      <w:r>
        <w:rPr>
          <w:rFonts w:cs="Open Sans"/>
          <w:i/>
          <w:iCs/>
          <w:szCs w:val="24"/>
        </w:rPr>
        <w:t>Detention Services Manual—Chapter 8—Visitor Management</w:t>
      </w:r>
      <w:r>
        <w:rPr>
          <w:rFonts w:cs="Open Sans"/>
          <w:szCs w:val="24"/>
        </w:rPr>
        <w:t xml:space="preserve"> (Manual, 18 March 2018).</w:t>
      </w:r>
      <w:r>
        <w:fldChar w:fldCharType="end"/>
      </w:r>
    </w:p>
  </w:endnote>
  <w:endnote w:id="112">
    <w:p w:rsidR="00CB2587" w:rsidP="00553614" w:rsidRDefault="00CB2587" w14:paraId="4ACA812D" w14:textId="77777777">
      <w:pPr>
        <w:pStyle w:val="EndnoteText"/>
      </w:pPr>
      <w:r>
        <w:rPr>
          <w:rStyle w:val="EndnoteReference"/>
        </w:rPr>
        <w:endnoteRef/>
      </w:r>
      <w:r>
        <w:t xml:space="preserve"> </w:t>
      </w:r>
      <w:r>
        <w:fldChar w:fldCharType="begin"/>
      </w:r>
      <w:r>
        <w:instrText xml:space="preserve"> ADDIN ZOTERO_ITEM CSL_CITATION {"citationID":"fPQWYsJP","properties":{"formattedCitation":"Department of Immigration and Border Protection, {\\i{}Detention Services Manual\\uc0\\u8212{}Chapter 8\\uc0\\u8212{}Safety and Security in Detention\\uc0\\u8212{}Items Not Permitted in Immigration Detention} (Manual, 1 July 2016).","plainCitation":"Department of Immigration and Border Protection, Detention Services Manual—Chapter 8—Safety and Security in Detention—Items Not Permitted in Immigration Detention (Manual, 1 July 2016).","noteIndex":64},"citationItems":[{"id":2350,"uris":["http://zotero.org/groups/1703699/items/3RWTSCHV"],"uri":["http://zotero.org/groups/1703699/items/3RWTSCHV"],"itemData":{"id":2350,"type":"bill","title":"Department of Immigration and Border Protection, &lt;i&gt;Detention Services Manual—Chapter 8—Safety and security in detention—Items not permitted in immigration detention&lt;/i&gt; (Manual, 1 July 2016)"}}],"schema":"https://github.com/citation-style-language/schema/raw/master/csl-citation.json"} </w:instrText>
      </w:r>
      <w:r>
        <w:fldChar w:fldCharType="separate"/>
      </w:r>
      <w:r>
        <w:rPr>
          <w:rFonts w:cs="Open Sans"/>
          <w:szCs w:val="24"/>
        </w:rPr>
        <w:t xml:space="preserve">Department of Immigration and Border Protection, </w:t>
      </w:r>
      <w:r>
        <w:rPr>
          <w:rFonts w:cs="Open Sans"/>
          <w:i/>
          <w:iCs/>
          <w:szCs w:val="24"/>
        </w:rPr>
        <w:t>Detention Services Manual—Chapter 8—Safety and Security in Detention—Items Not Permitted in Immigration Detention</w:t>
      </w:r>
      <w:r>
        <w:rPr>
          <w:rFonts w:cs="Open Sans"/>
          <w:szCs w:val="24"/>
        </w:rPr>
        <w:t xml:space="preserve"> (Manual, 1 July 2016).</w:t>
      </w:r>
      <w:r>
        <w:fldChar w:fldCharType="end"/>
      </w:r>
    </w:p>
  </w:endnote>
  <w:endnote w:id="113">
    <w:p w:rsidR="00CB2587" w:rsidP="00553614" w:rsidRDefault="00CB2587" w14:paraId="55CA7EB4" w14:textId="77777777">
      <w:pPr>
        <w:pStyle w:val="EndnoteText"/>
      </w:pPr>
      <w:r>
        <w:rPr>
          <w:rStyle w:val="EndnoteReference"/>
        </w:rPr>
        <w:endnoteRef/>
      </w:r>
      <w:r>
        <w:t xml:space="preserve"> </w:t>
      </w:r>
      <w:r>
        <w:fldChar w:fldCharType="begin"/>
      </w:r>
      <w:r>
        <w:instrText xml:space="preserve"> ADDIN ZOTERO_ITEM CSL_CITATION {"citationID":"NmiIUbJZ","properties":{"formattedCitation":"Department of Immigration and Border Protection, {\\i{}Detention Services Manual\\uc0\\u8212{}Chapter 8\\uc0\\u8212{}Visitor Management} (Manual, 18 March 2018).","plainCitation":"Department of Immigration and Border Protection, Detention Services Manual—Chapter 8—Visitor Management (Manual, 18 March 2018).","noteIndex":65},"citationItems":[{"id":2403,"uris":["http://zotero.org/groups/1703699/items/ZGHH8VHP"],"uri":["http://zotero.org/groups/1703699/items/ZGHH8VHP"],"itemData":{"id":2403,"type":"bill","title":"Department of Immigration and Border Protection, &lt;i&gt;Detention Services Manual—Chapter 8—Visitor Management&lt;/i&gt; (Manual, 18 March 2018)"}}],"schema":"https://github.com/citation-style-language/schema/raw/master/csl-citation.json"} </w:instrText>
      </w:r>
      <w:r>
        <w:fldChar w:fldCharType="separate"/>
      </w:r>
      <w:r>
        <w:rPr>
          <w:rFonts w:cs="Open Sans"/>
          <w:szCs w:val="24"/>
        </w:rPr>
        <w:t xml:space="preserve">Department of Immigration and Border Protection, </w:t>
      </w:r>
      <w:r>
        <w:rPr>
          <w:rFonts w:cs="Open Sans"/>
          <w:i/>
          <w:iCs/>
          <w:szCs w:val="24"/>
        </w:rPr>
        <w:t>Detention Services Manual—Chapter 8—Visitor Management</w:t>
      </w:r>
      <w:r>
        <w:rPr>
          <w:rFonts w:cs="Open Sans"/>
          <w:szCs w:val="24"/>
        </w:rPr>
        <w:t xml:space="preserve"> (Manual, 18 March 2018).</w:t>
      </w:r>
      <w:r>
        <w:fldChar w:fldCharType="end"/>
      </w:r>
    </w:p>
  </w:endnote>
  <w:endnote w:id="114">
    <w:p w:rsidR="00CB2587" w:rsidP="0046377F" w:rsidRDefault="00CB2587" w14:paraId="5B5FF0D1" w14:textId="4D95685B">
      <w:pPr>
        <w:pStyle w:val="EndnoteText"/>
      </w:pPr>
      <w:r>
        <w:rPr>
          <w:rStyle w:val="EndnoteReference"/>
        </w:rPr>
        <w:endnoteRef/>
      </w:r>
      <w:r>
        <w:t xml:space="preserve"> </w:t>
      </w:r>
      <w:r>
        <w:fldChar w:fldCharType="begin"/>
      </w:r>
      <w:r>
        <w:instrText xml:space="preserve"> ADDIN ZOTERO_ITEM CSL_CITATION {"citationID":"Ma4XH4bu","properties":{"formattedCitation":"Department of Immigration and Border Protection, {\\i{}Changes to Visitor Conditions and Application Forms} (Document Released under the {\\i{}Freedom of Information Act 1982}, 10 April 2018); \\uc0\\u8216{}Immigration Detention in Australia\\uc0\\u8212{}Visit Detention\\uc0\\u8217{}, {\\i{}Australian Border Force} (Webpage), &lt;https://Www.Abf.Gov.Au/about-Us/What-We-Do/Border-Protection/Immigration-Detention/Visit-Detention&gt;.","plainCitation":"Department of Immigration and Border Protection, Changes to Visitor Conditions and Application Forms (Document Released under the Freedom of Information Act 1982, 10 April 2018); ‘Immigration Detention in Australia—Visit Detention’, Australian Border Force (Webpage), &lt;https://Www.Abf.Gov.Au/about-Us/What-We-Do/Border-Protection/Immigration-Detention/Visit-Detention&gt;.","noteIndex":62},"citationItems":[{"id":2404,"uris":["http://zotero.org/groups/1703699/items/UB23VZNH"],"uri":["http://zotero.org/groups/1703699/items/UB23VZNH"],"itemData":{"id":2404,"type":"bill","title":"Department of Immigration and Border Protection, &lt;i&gt;Changes to visitor conditions and application forms&lt;/i&gt; (Document released under the &lt;i&gt;Freedom of Information Act 1982&lt;/i&gt;, 10 April 2018)"},"label":"page"},{"id":2405,"uris":["http://zotero.org/groups/1703699/items/2PPMZX4P"],"uri":["http://zotero.org/groups/1703699/items/2PPMZX4P"],"itemData":{"id":2405,"type":"bill","title":"'Immigration detention in Australia—Visit detention', &lt;i&gt;Australian Border Force&lt;/i&gt; (webpage), &lt;https://www.abf.gov.au/about-us/what-we-do/border-protection/immigration-detention/visit-detention&gt;"},"label":"page"}],"schema":"https://github.com/citation-style-language/schema/raw/master/csl-citation.json"} </w:instrText>
      </w:r>
      <w:r>
        <w:fldChar w:fldCharType="separate"/>
      </w:r>
      <w:r>
        <w:rPr>
          <w:rFonts w:cs="Open Sans"/>
          <w:szCs w:val="24"/>
        </w:rPr>
        <w:t xml:space="preserve">Department of Immigration and Border Protection, </w:t>
      </w:r>
      <w:r>
        <w:rPr>
          <w:rFonts w:cs="Open Sans"/>
          <w:i/>
          <w:iCs/>
          <w:szCs w:val="24"/>
        </w:rPr>
        <w:t>Changes to Visitor Conditions and Application Forms</w:t>
      </w:r>
      <w:r>
        <w:rPr>
          <w:rFonts w:cs="Open Sans"/>
          <w:szCs w:val="24"/>
        </w:rPr>
        <w:t xml:space="preserve"> (Document Released under the </w:t>
      </w:r>
      <w:r>
        <w:rPr>
          <w:rFonts w:cs="Open Sans"/>
          <w:i/>
          <w:iCs/>
          <w:szCs w:val="24"/>
        </w:rPr>
        <w:t>Freedom of Information Act 1982</w:t>
      </w:r>
      <w:r>
        <w:rPr>
          <w:rFonts w:cs="Open Sans"/>
          <w:szCs w:val="24"/>
        </w:rPr>
        <w:t xml:space="preserve">, 10 April </w:t>
      </w:r>
      <w:r w:rsidRPr="005D7085">
        <w:rPr>
          <w:rFonts w:cs="Open Sans"/>
          <w:szCs w:val="24"/>
        </w:rPr>
        <w:t xml:space="preserve">2018); ‘Immigration Detention in Australia—Visit Detention’, </w:t>
      </w:r>
      <w:r w:rsidRPr="005D7085">
        <w:rPr>
          <w:rFonts w:cs="Open Sans"/>
          <w:i/>
          <w:iCs/>
          <w:szCs w:val="24"/>
        </w:rPr>
        <w:t>Australian Border Force</w:t>
      </w:r>
      <w:r w:rsidRPr="005D7085">
        <w:rPr>
          <w:rFonts w:cs="Open Sans"/>
          <w:szCs w:val="24"/>
        </w:rPr>
        <w:t xml:space="preserve"> (Webpage), &lt;</w:t>
      </w:r>
      <w:hyperlink w:history="1" r:id="rId25">
        <w:r w:rsidRPr="003D2285" w:rsidR="003D2285">
          <w:rPr>
            <w:rStyle w:val="Hyperlink"/>
            <w:rFonts w:cs="Open Sans"/>
            <w:szCs w:val="24"/>
          </w:rPr>
          <w:t>https://www.abf.gov.au/about-Us/What-We-Do/Border-Protection/Immigration-Detention/Visit-Detention</w:t>
        </w:r>
      </w:hyperlink>
      <w:r w:rsidRPr="005D7085">
        <w:rPr>
          <w:rFonts w:cs="Open Sans"/>
          <w:szCs w:val="24"/>
        </w:rPr>
        <w:t>&gt;.</w:t>
      </w:r>
      <w:r>
        <w:fldChar w:fldCharType="end"/>
      </w:r>
    </w:p>
  </w:endnote>
  <w:endnote w:id="115">
    <w:p w:rsidRPr="00E23A26" w:rsidR="00CB2587" w:rsidRDefault="00CB2587" w14:paraId="1C03B11D" w14:textId="64004D37">
      <w:pPr>
        <w:pStyle w:val="EndnoteText"/>
        <w:rPr>
          <w:lang w:val="en-US"/>
        </w:rPr>
      </w:pPr>
      <w:r>
        <w:rPr>
          <w:rStyle w:val="EndnoteReference"/>
        </w:rPr>
        <w:endnoteRef/>
      </w:r>
      <w:r>
        <w:t xml:space="preserve"> </w:t>
      </w:r>
      <w:r>
        <w:rPr>
          <w:lang w:val="en-US"/>
        </w:rPr>
        <w:t>At the time of inspections, this program was only available at VIDC.</w:t>
      </w:r>
    </w:p>
  </w:endnote>
  <w:endnote w:id="116">
    <w:p w:rsidR="00CB2587" w:rsidP="00206DA9" w:rsidRDefault="00CB2587" w14:paraId="738A078A" w14:textId="30322BD7">
      <w:pPr>
        <w:pStyle w:val="EndnoteText"/>
      </w:pPr>
      <w:r>
        <w:rPr>
          <w:rStyle w:val="EndnoteReference"/>
        </w:rPr>
        <w:endnoteRef/>
      </w:r>
      <w:r>
        <w:t xml:space="preserve"> See, </w:t>
      </w:r>
      <w:r w:rsidR="780E82B4">
        <w:t>eg</w:t>
      </w:r>
      <w:r>
        <w:t xml:space="preserve">, </w:t>
      </w:r>
      <w:r>
        <w:fldChar w:fldCharType="begin"/>
      </w:r>
      <w:r>
        <w:instrText xml:space="preserve"> ADDIN ZOTERO_ITEM CSL_CITATION {"citationID":"L8fKrrDL","properties":{"formattedCitation":"Zachary Steel et al, \\uc0\\u8216{}Psychiatric Status of Asylum Seeker Families Held for a Protracted Period in a Remote Detention Centre in Australia\\uc0\\u8217{} (2004) 28(2) {\\i{}Australian and New Zealand Journal of Public Health} 23; M von Werthern et al, \\uc0\\u8216{}The Impact of Immigration Detention on Mental Health: A Systematic Review\\uc0\\u8217{} (2018) 18(1) {\\i{}BMC Psychiatry} 382.","plainCitation":"Zachary Steel et al, ‘Psychiatric Status of Asylum Seeker Families Held for a Protracted Period in a Remote Detention Centre in Australia’ (2004) 28(2) Australian and New Zealand Journal of Public Health 23; M von Werthern et al, ‘The Impact of Immigration Detention on Mental Health: A Systematic Review’ (2018) 18(1) BMC Psychiatry 382.","noteIndex":54},"citationItems":[{"id":1255,"uris":["http://zotero.org/groups/1703699/items/ZJSIEF3Z"],"uri":["http://zotero.org/groups/1703699/items/ZJSIEF3Z"],"itemData":{"id":1255,"type":"article-journal","container-title":"Australian and New Zealand Journal of Public Health","issue":"2","page":"23","title":"Psychiatric status of asylum seeker families held for a protracted period in a remote detention centre in Australia","volume":"28","author":[{"family":"Steel","given":"Zachary"},{"family":"Momartin","given":"Shakeh"},{"family":"Bateman","given":"Catherine"},{"family":"Hafshejani","given":"Atena"},{"family":"Silove","given":"Derrick M"},{"family":"Everson","given":"Naleya"},{"family":"Roy","given":"Konya"},{"family":"Dudley","given":"Michael"},{"family":"Newman","given":"Louise"},{"family":"Blick","given":"Bijou"},{"family":"Mares","given":"Sarah"}],"issued":{"date-parts":[["2004"]]}}},{"id":7113,"uris":["http://zotero.org/groups/1703699/items/PIVMQABU"],"uri":["http://zotero.org/groups/1703699/items/PIVMQABU"],"itemData":{"id":7113,"type":"article-journal","abstract":"The number of asylum seekers, refugees and internally displaced people worldwide has increased dramatically over the past 5 years. Many countries are continuing to resort to detaining asylum seekers and other migrants, despite concerns that this may be harmful. In light of the considerable body of recent research, this review aims to update and expand on a 2009 systematic review on the mental health consequences of detention on adult, adolescent and child immigration detainees, which found (on the basis on 9 studies) that there was consistent evidence that immigration detention had adverse effects on mental health.","container-title":"BMC Psychiatry","DOI":"10.1186/s12888-018-1945-y","ISSN":"1471-244X","issue":"1","journalAbbreviation":"BMC Psychiatry","page":"382","title":"The impact of immigration detention on mental health: a systematic review","volume":"18","author":[{"family":"Werthern","given":"M.","non-dropping-particle":"von"},{"family":"Robjant","given":"K."},{"family":"Chui","given":"Z."},{"family":"Schon","given":"R."},{"family":"Ottisova","given":"L."},{"family":"Mason","given":"C."},{"family":"Katona","given":"C."}],"issued":{"date-parts":[["2018",12,6]]}}}],"schema":"https://github.com/citation-style-language/schema/raw/master/csl-citation.json"} </w:instrText>
      </w:r>
      <w:r>
        <w:fldChar w:fldCharType="separate"/>
      </w:r>
      <w:r w:rsidRPr="780E82B4">
        <w:rPr>
          <w:rFonts w:cs="Open Sans"/>
        </w:rPr>
        <w:t xml:space="preserve">Zachary Steel et al, ‘Psychiatric Status of Asylum Seeker Families Held for a Protracted Period in a Remote Detention Centre in Australia’ (2004) 28(2) </w:t>
      </w:r>
      <w:r w:rsidRPr="780E82B4">
        <w:rPr>
          <w:rFonts w:cs="Open Sans"/>
          <w:i/>
        </w:rPr>
        <w:t>Australian and New Zealand Journal of Public Health</w:t>
      </w:r>
      <w:r w:rsidRPr="780E82B4">
        <w:rPr>
          <w:rFonts w:cs="Open Sans"/>
        </w:rPr>
        <w:t xml:space="preserve"> 23; M von Werthern et al, ‘The Impact of Immigration Detention on Mental Health: A Systematic Review’ (2018) 18(1) </w:t>
      </w:r>
      <w:r w:rsidRPr="780E82B4">
        <w:rPr>
          <w:rFonts w:cs="Open Sans"/>
          <w:i/>
        </w:rPr>
        <w:t>BMC Psychiatry</w:t>
      </w:r>
      <w:r w:rsidRPr="780E82B4">
        <w:rPr>
          <w:rFonts w:cs="Open Sans"/>
        </w:rPr>
        <w:t xml:space="preserve"> 382.</w:t>
      </w:r>
      <w:r>
        <w:fldChar w:fldCharType="end"/>
      </w:r>
    </w:p>
  </w:endnote>
  <w:endnote w:id="117">
    <w:p w:rsidRPr="00F964F1" w:rsidR="00CB2587" w:rsidP="00206DA9" w:rsidRDefault="00CB2587" w14:paraId="1150281B" w14:textId="77777777">
      <w:pPr>
        <w:pStyle w:val="EndnoteText"/>
        <w:rPr>
          <w:lang w:val="en-US"/>
        </w:rPr>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 6</w:t>
      </w:r>
      <w:r>
        <w:rPr>
          <w:rFonts w:cs="Open Sans"/>
          <w:szCs w:val="24"/>
        </w:rPr>
        <w:t>8.</w:t>
      </w:r>
    </w:p>
  </w:endnote>
  <w:endnote w:id="118">
    <w:p w:rsidRPr="00C06D71" w:rsidR="00CB2587" w:rsidP="00206DA9" w:rsidRDefault="00CB2587" w14:paraId="4B1F47BC" w14:textId="77777777">
      <w:pPr>
        <w:pStyle w:val="EndnoteText"/>
        <w:rPr>
          <w:lang w:val="en-US"/>
        </w:rPr>
      </w:pPr>
      <w:r>
        <w:rPr>
          <w:rStyle w:val="EndnoteReference"/>
        </w:rPr>
        <w:endnoteRef/>
      </w:r>
      <w:r>
        <w:t xml:space="preserve"> </w:t>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 6</w:t>
      </w:r>
      <w:r>
        <w:rPr>
          <w:rFonts w:cs="Open Sans"/>
          <w:szCs w:val="24"/>
        </w:rPr>
        <w:t>8.</w:t>
      </w:r>
    </w:p>
  </w:endnote>
  <w:endnote w:id="119">
    <w:p w:rsidR="00CB2587" w:rsidP="00206DA9" w:rsidRDefault="00CB2587" w14:paraId="0A0FCC6B" w14:textId="77777777">
      <w:pPr>
        <w:pStyle w:val="EndnoteText"/>
      </w:pPr>
      <w:r>
        <w:rPr>
          <w:rStyle w:val="EndnoteReference"/>
        </w:rPr>
        <w:endnoteRef/>
      </w:r>
      <w:r>
        <w:t xml:space="preserve"> </w:t>
      </w:r>
      <w:r>
        <w:fldChar w:fldCharType="begin"/>
      </w:r>
      <w:r>
        <w:instrText xml:space="preserve"> ADDIN ZOTERO_ITEM CSL_CITATION {"citationID":"Kum6PTH8","properties":{"formattedCitation":"\\uc0\\u8216{}Immigration Detention Statistics\\uc0\\u8217{}, {\\i{}Department of Home Affairs} (Webpage), &lt;https://Www.Homeaffairs.Gov.Au/Research-and-Statistics/Statistics/Visa-Statistics/Live/Immigration-Detention&gt;.","plainCitation":"‘Immigration Detention Statistics’, Department of Home Affairs (Webpage), &lt;https://Www.Homeaffairs.Gov.Au/Research-and-Statistics/Statistics/Visa-Statistics/Live/Immigration-Detention&gt;.","noteIndex":24},"citationItems":[{"id":2349,"uris":["http://zotero.org/groups/1703699/items/LRMJPUP3"],"uri":["http://zotero.org/groups/1703699/items/LRMJPUP3"],"itemData":{"id":2349,"type":"bill","title":"'Immigration detention statistics', &lt;i&gt;Department of Home Affairs&lt;/i&gt; (webpage), &lt;https://www.homeaffairs.gov.au/research-and-statistics/statistics/visa-statistics/live/immigration-detention&gt;"}}],"schema":"https://github.com/citation-style-language/schema/raw/master/csl-citation.json"} </w:instrText>
      </w:r>
      <w:r>
        <w:fldChar w:fldCharType="separate"/>
      </w:r>
      <w:r w:rsidRPr="009674B8">
        <w:rPr>
          <w:rFonts w:cs="Open Sans"/>
          <w:szCs w:val="24"/>
        </w:rPr>
        <w:t xml:space="preserve">‘Immigration Detention Statistics’, </w:t>
      </w:r>
      <w:r w:rsidRPr="009674B8">
        <w:rPr>
          <w:rFonts w:cs="Open Sans"/>
          <w:i/>
          <w:iCs/>
          <w:szCs w:val="24"/>
        </w:rPr>
        <w:t>Department of Home Affairs</w:t>
      </w:r>
      <w:r w:rsidRPr="009674B8">
        <w:rPr>
          <w:rFonts w:cs="Open Sans"/>
          <w:szCs w:val="24"/>
        </w:rPr>
        <w:t xml:space="preserve"> (Webpage), &lt;</w:t>
      </w:r>
      <w:hyperlink w:history="1" r:id="rId26">
        <w:r w:rsidRPr="007D1AD6">
          <w:rPr>
            <w:rStyle w:val="Hyperlink"/>
            <w:rFonts w:cs="Open Sans"/>
            <w:szCs w:val="24"/>
          </w:rPr>
          <w:t>https://www.Homeaffairs.Gov.Au/Research-and-Statistics/Statistics/Visa-Statistics/Live/Immigration-Detention</w:t>
        </w:r>
      </w:hyperlink>
      <w:r w:rsidRPr="009674B8">
        <w:rPr>
          <w:rFonts w:cs="Open Sans"/>
          <w:szCs w:val="24"/>
        </w:rPr>
        <w:t>&gt;.</w:t>
      </w:r>
      <w:r>
        <w:fldChar w:fldCharType="end"/>
      </w:r>
    </w:p>
  </w:endnote>
  <w:endnote w:id="120">
    <w:p w:rsidRPr="00DA62FF" w:rsidR="00CB2587" w:rsidP="00206DA9" w:rsidRDefault="00CB2587" w14:paraId="1B21E589" w14:textId="77777777">
      <w:pPr>
        <w:pStyle w:val="EndnoteText"/>
        <w:rPr>
          <w:lang w:val="en-US"/>
        </w:rPr>
      </w:pPr>
      <w:r>
        <w:rPr>
          <w:rStyle w:val="EndnoteReference"/>
        </w:rPr>
        <w:endnoteRef/>
      </w:r>
      <w:r>
        <w:t xml:space="preserve"> </w:t>
      </w:r>
      <w:r w:rsidRPr="00576188">
        <w:rPr>
          <w:i/>
          <w:iCs/>
        </w:rPr>
        <w:t>Convention Relating to the Status of Refugees</w:t>
      </w:r>
      <w:r>
        <w:t xml:space="preserve">, opened for signature 28 July 1951, 189 UNTS 137 (entered into force 22 April 1954) art 33(1); </w:t>
      </w:r>
      <w:r w:rsidRPr="00202F15">
        <w:rPr>
          <w:i/>
          <w:iCs/>
        </w:rPr>
        <w:t>Convention against Torture and Other Cruel, Inhuman or Degrading Treatment of Punishment</w:t>
      </w:r>
      <w:r>
        <w:t xml:space="preserve">, opened for signature 10 December 1984, 1465 UNTS 85 (entered into force 26 June 1987) art 3(1). </w:t>
      </w:r>
    </w:p>
  </w:endnote>
  <w:endnote w:id="121">
    <w:p w:rsidRPr="00F935BA" w:rsidR="00CB2587" w:rsidP="00F935BA" w:rsidRDefault="00CB2587" w14:paraId="7E6F893D" w14:textId="64BF633F">
      <w:pPr>
        <w:pStyle w:val="EndnoteText"/>
        <w:rPr>
          <w:rFonts w:cs="Open Sans"/>
        </w:rPr>
      </w:pPr>
      <w:r>
        <w:rPr>
          <w:rStyle w:val="EndnoteReference"/>
        </w:rPr>
        <w:endnoteRef/>
      </w:r>
      <w:r w:rsidR="30F08BD5">
        <w:rPr/>
        <w:t xml:space="preserve"> </w:t>
      </w:r>
      <w:r w:rsidRPr="30F08BD5" w:rsidR="30F08BD5">
        <w:rPr>
          <w:i w:val="1"/>
          <w:iCs w:val="1"/>
          <w:lang w:val="en-US"/>
        </w:rPr>
        <w:t>Immigration detainees with adverse security assessments v Commonwealth</w:t>
      </w:r>
      <w:r w:rsidRPr="30F08BD5" w:rsidR="30F08BD5">
        <w:rPr>
          <w:i w:val="1"/>
          <w:iCs w:val="1"/>
          <w:lang w:val="en-US"/>
        </w:rPr>
        <w:t xml:space="preserve"> of Australia (Department of Immigration and Citizenship)</w:t>
      </w:r>
      <w:r w:rsidR="30F08BD5">
        <w:rPr>
          <w:lang w:val="en-US"/>
        </w:rPr>
        <w:t xml:space="preserve"> </w:t>
      </w:r>
      <w:r w:rsidR="30F08BD5">
        <w:rPr/>
        <w:t>[2013] AusHRC 64, [113</w:t>
      </w:r>
      <w:r w:rsidR="30F08BD5">
        <w:rPr/>
        <w:t>] - [</w:t>
      </w:r>
      <w:r w:rsidR="30F08BD5">
        <w:rPr/>
        <w:t xml:space="preserve">114]; </w:t>
      </w:r>
      <w:r w:rsidRPr="30F08BD5" w:rsidR="30F08BD5">
        <w:rPr>
          <w:i w:val="1"/>
          <w:iCs w:val="1"/>
        </w:rPr>
        <w:t>Sri Lankan refugees v Commonwealth of Australia (Department of Immigration &amp; Citizenship)</w:t>
      </w:r>
      <w:r w:rsidR="30F08BD5">
        <w:rPr/>
        <w:t xml:space="preserve"> [2012] AusHRC 56, 43.</w:t>
      </w:r>
    </w:p>
  </w:endnote>
  <w:endnote w:id="122">
    <w:p w:rsidRPr="00BA3F94" w:rsidR="00CB2587" w:rsidRDefault="00CB2587" w14:paraId="125CC199" w14:textId="019F0568">
      <w:pPr>
        <w:pStyle w:val="EndnoteText"/>
        <w:rPr>
          <w:lang w:val="en-US"/>
        </w:rPr>
      </w:pPr>
      <w:r>
        <w:rPr>
          <w:rStyle w:val="EndnoteReference"/>
        </w:rPr>
        <w:endnoteRef/>
      </w:r>
      <w:r>
        <w:t xml:space="preserve"> </w:t>
      </w:r>
      <w:r w:rsidRPr="0079019B">
        <w:rPr>
          <w:rFonts w:cs="Open Sans"/>
          <w:szCs w:val="24"/>
        </w:rPr>
        <w:t xml:space="preserve">Australian Human Rights Commission, </w:t>
      </w:r>
      <w:r w:rsidRPr="0079019B">
        <w:rPr>
          <w:rFonts w:cs="Open Sans"/>
          <w:i/>
          <w:iCs/>
          <w:szCs w:val="24"/>
        </w:rPr>
        <w:t>Lives on Hold: Refugees and Asylum Seekers in the ‘Legacy Caseload’</w:t>
      </w:r>
      <w:r w:rsidRPr="0079019B">
        <w:rPr>
          <w:rFonts w:cs="Open Sans"/>
          <w:szCs w:val="24"/>
        </w:rPr>
        <w:t xml:space="preserve"> (</w:t>
      </w:r>
      <w:r>
        <w:rPr>
          <w:rFonts w:cs="Open Sans"/>
          <w:szCs w:val="24"/>
        </w:rPr>
        <w:t>Report</w:t>
      </w:r>
      <w:r w:rsidRPr="0079019B">
        <w:rPr>
          <w:rFonts w:cs="Open Sans"/>
          <w:szCs w:val="24"/>
        </w:rPr>
        <w:t xml:space="preserve">, 2019) </w:t>
      </w:r>
      <w:r>
        <w:rPr>
          <w:rFonts w:cs="Open Sans"/>
          <w:szCs w:val="24"/>
        </w:rPr>
        <w:t>32-39.</w:t>
      </w:r>
    </w:p>
  </w:endnote>
  <w:endnote w:id="123">
    <w:p w:rsidR="00CB2587" w:rsidP="008570AA" w:rsidRDefault="00CB2587" w14:paraId="3A0DD7AF" w14:textId="77777777">
      <w:pPr>
        <w:pStyle w:val="EndnoteText"/>
      </w:pPr>
      <w:r>
        <w:rPr>
          <w:rStyle w:val="EndnoteReference"/>
        </w:rPr>
        <w:endnoteRef/>
      </w:r>
      <w:r w:rsidR="780E82B4">
        <w:t xml:space="preserve"> See reports from previous inspections of immigration detention facilities on the Commission’s website at &lt;</w:t>
      </w:r>
      <w:hyperlink r:id="rId27">
        <w:r w:rsidRPr="780E82B4" w:rsidR="780E82B4">
          <w:rPr>
            <w:rStyle w:val="Hyperlink"/>
          </w:rPr>
          <w:t>https://www.humanrights.gov.au/our-work/asylum-seekers-and-refugees/immigration-detention-reports-and-photos</w:t>
        </w:r>
      </w:hyperlink>
      <w:r w:rsidR="780E82B4">
        <w:rPr>
          <w:rStyle w:val="Hyperlink"/>
          <w:color w:val="auto"/>
          <w:u w:val="none"/>
        </w:rPr>
        <w:t>&gt;.</w:t>
      </w:r>
    </w:p>
  </w:endnote>
  <w:endnote w:id="124">
    <w:p w:rsidR="00CB2587" w:rsidP="008570AA" w:rsidRDefault="00CB2587" w14:paraId="40181BFB" w14:textId="77777777">
      <w:pPr>
        <w:pStyle w:val="EndnoteText"/>
      </w:pPr>
      <w:r>
        <w:rPr>
          <w:rStyle w:val="EndnoteReference"/>
        </w:rPr>
        <w:endnoteRef/>
      </w:r>
      <w:r>
        <w:t xml:space="preserve"> </w:t>
      </w:r>
      <w:r>
        <w:fldChar w:fldCharType="begin"/>
      </w:r>
      <w:r>
        <w:instrText xml:space="preserve"> ADDIN ZOTERO_ITEM CSL_CITATION {"citationID":"klQgglOa","properties":{"formattedCitation":"Australian Human Rights Commission, {\\i{}Risk Management in Immigration Detention} (Report, 2019) 67; Australian Human Rights Commission, {\\i{}Inspection of Brisbane Immigration Transit Accommodation} (Report, 2017) 23; Australian Human Rights Commission, {\\i{}Inspection of Christmas Island Immigration Detention Centre} (Report, 2017) 33; Australian Human Rights Commission, {\\i{}Inspection of Maribyrnong Immigration Detention Centre} (Report, 2017) 28; Australian Human Rights Commission, {\\i{}Inspection of Perth Immigration Detention Centre} (Report, 2017) 20; Australian Human Rights Commission, {\\i{}Inspection of Villawood Immigration Detention Centre} (Report, 2017) 27.","plainCitation":"Australian Human Rights Commission, Risk Management in Immigration Detention (Report, 2019) 67; Australian Human Rights Commission, Inspection of Brisbane Immigration Transit Accommodation (Report, 2017) 23; Australian Human Rights Commission, Inspection of Christmas Island Immigration Detention Centre (Report, 2017) 33; Australian Human Rights Commission, Inspection of Maribyrnong Immigration Detention Centre (Report, 2017) 28; Australian Human Rights Commission, Inspection of Perth Immigration Detention Centre (Report, 2017) 20; Australian Human Rights Commission, Inspection of Villawood Immigration Detention Centre (Report, 2017) 27.","noteIndex":40},"citationItems":[{"id":7080,"uris":["http://zotero.org/groups/1703699/items/KAPR3TFP"],"uri":["http://zotero.org/groups/1703699/items/KAPR3TFP"],"itemData":{"id":7080,"type":"bill","title":"Australian Human Rights Commission, &lt;i&gt;Risk management in immigration detention&lt;/i&gt; (Report, 2019)"},"locator":"67"},{"id":1047,"uris":["http://zotero.org/groups/1703699/items/B4I237R5"],"uri":["http://zotero.org/groups/1703699/items/B4I237R5"],"itemData":{"id":1047,"type":"bill","title":"Australian Human Rights Commission, &lt;i&gt;Inspection of Brisbane Immigration Transit Accommodation&lt;/i&gt; (Report, 2017)"},"locator":"23"},{"id":1049,"uris":["http://zotero.org/groups/1703699/items/BI227NXC"],"uri":["http://zotero.org/groups/1703699/items/BI227NXC"],"itemData":{"id":1049,"type":"bill","title":"Australian Human Rights Commission, &lt;i&gt;Inspection of Christmas Island Immigration Detention Centre&lt;/i&gt; (Report, 2017)"},"locator":"33"},{"id":1051,"uris":["http://zotero.org/groups/1703699/items/NMS4LH3U"],"uri":["http://zotero.org/groups/1703699/items/NMS4LH3U"],"itemData":{"id":1051,"type":"bill","title":"Australian Human Rights Commission, &lt;i&gt;Inspection of Maribyrnong Immigration Detention Centre&lt;/i&gt; (Report, 2017)"},"locator":"28"},{"id":1050,"uris":["http://zotero.org/groups/1703699/items/FTCXGUMT"],"uri":["http://zotero.org/groups/1703699/items/FTCXGUMT"],"itemData":{"id":1050,"type":"bill","title":"Australian Human Rights Commission, &lt;i&gt;Inspection of Perth Immigration Detention Centre&lt;/i&gt; (Report, 2017)"},"locator":"20"},{"id":1052,"uris":["http://zotero.org/groups/1703699/items/3GVI4NSB"],"uri":["http://zotero.org/groups/1703699/items/3GVI4NSB"],"itemData":{"id":1052,"type":"bill","title":"Australian Human Rights Commission, &lt;i&gt;Inspection of Villawood Immigration Detention Centre&lt;/i&gt; (Report, 2017)"},"locator":"27"}],"schema":"https://github.com/citation-style-language/schema/raw/master/csl-citation.json"} </w:instrText>
      </w:r>
      <w:r>
        <w:fldChar w:fldCharType="separate"/>
      </w:r>
      <w:r w:rsidRPr="005D7BEA">
        <w:rPr>
          <w:rFonts w:cs="Open Sans"/>
          <w:szCs w:val="24"/>
        </w:rPr>
        <w:t xml:space="preserve">Australian Human Rights Commission, </w:t>
      </w:r>
      <w:r w:rsidRPr="005D7BEA">
        <w:rPr>
          <w:rFonts w:cs="Open Sans"/>
          <w:i/>
          <w:iCs/>
          <w:szCs w:val="24"/>
        </w:rPr>
        <w:t>Risk Management in Immigration Detention</w:t>
      </w:r>
      <w:r w:rsidRPr="005D7BEA">
        <w:rPr>
          <w:rFonts w:cs="Open Sans"/>
          <w:szCs w:val="24"/>
        </w:rPr>
        <w:t xml:space="preserve"> (Report, 2019) 67; Australian Human Rights Commission, </w:t>
      </w:r>
      <w:r w:rsidRPr="005D7BEA">
        <w:rPr>
          <w:rFonts w:cs="Open Sans"/>
          <w:i/>
          <w:iCs/>
          <w:szCs w:val="24"/>
        </w:rPr>
        <w:t>Inspection of Brisbane Immigration Transit Accommodation</w:t>
      </w:r>
      <w:r w:rsidRPr="005D7BEA">
        <w:rPr>
          <w:rFonts w:cs="Open Sans"/>
          <w:szCs w:val="24"/>
        </w:rPr>
        <w:t xml:space="preserve"> (Report, 2017) 23; Australian Human Rights Commission, </w:t>
      </w:r>
      <w:r w:rsidRPr="005D7BEA">
        <w:rPr>
          <w:rFonts w:cs="Open Sans"/>
          <w:i/>
          <w:iCs/>
          <w:szCs w:val="24"/>
        </w:rPr>
        <w:t>Inspection of Christmas Island Immigration Detention Centre</w:t>
      </w:r>
      <w:r w:rsidRPr="005D7BEA">
        <w:rPr>
          <w:rFonts w:cs="Open Sans"/>
          <w:szCs w:val="24"/>
        </w:rPr>
        <w:t xml:space="preserve"> (Report, 2017) 33; Australian Human Rights Commission, </w:t>
      </w:r>
      <w:r w:rsidRPr="005D7BEA">
        <w:rPr>
          <w:rFonts w:cs="Open Sans"/>
          <w:i/>
          <w:iCs/>
          <w:szCs w:val="24"/>
        </w:rPr>
        <w:t>Inspection of Maribyrnong Immigration Detention Centre</w:t>
      </w:r>
      <w:r w:rsidRPr="005D7BEA">
        <w:rPr>
          <w:rFonts w:cs="Open Sans"/>
          <w:szCs w:val="24"/>
        </w:rPr>
        <w:t xml:space="preserve"> (Report, 2017) 28; Australian Human Rights Commission, </w:t>
      </w:r>
      <w:r w:rsidRPr="005D7BEA">
        <w:rPr>
          <w:rFonts w:cs="Open Sans"/>
          <w:i/>
          <w:iCs/>
          <w:szCs w:val="24"/>
        </w:rPr>
        <w:t>Inspection of Perth Immigration Detention Centre</w:t>
      </w:r>
      <w:r w:rsidRPr="005D7BEA">
        <w:rPr>
          <w:rFonts w:cs="Open Sans"/>
          <w:szCs w:val="24"/>
        </w:rPr>
        <w:t xml:space="preserve"> (Report, 2017) 20; Australian Human Rights Commission, </w:t>
      </w:r>
      <w:r w:rsidRPr="005D7BEA">
        <w:rPr>
          <w:rFonts w:cs="Open Sans"/>
          <w:i/>
          <w:iCs/>
          <w:szCs w:val="24"/>
        </w:rPr>
        <w:t>Inspection of Villawood Immigration Detention Centre</w:t>
      </w:r>
      <w:r w:rsidRPr="005D7BEA">
        <w:rPr>
          <w:rFonts w:cs="Open Sans"/>
          <w:szCs w:val="24"/>
        </w:rPr>
        <w:t xml:space="preserve"> (Report, 2017) 27.</w:t>
      </w:r>
      <w:r>
        <w:fldChar w:fldCharType="end"/>
      </w:r>
    </w:p>
  </w:endnote>
  <w:endnote w:id="125">
    <w:p w:rsidR="00CB2587" w:rsidP="00A90778" w:rsidRDefault="00CB2587" w14:paraId="73748E65" w14:textId="37F3D3E8">
      <w:pPr>
        <w:pStyle w:val="EndnoteText"/>
      </w:pPr>
      <w:r>
        <w:rPr>
          <w:rStyle w:val="EndnoteReference"/>
        </w:rPr>
        <w:endnoteRef/>
      </w:r>
      <w:r>
        <w:t xml:space="preserve"> </w:t>
      </w:r>
      <w:r>
        <w:fldChar w:fldCharType="begin"/>
      </w:r>
      <w:r>
        <w:instrText xml:space="preserve"> ADDIN ZOTERO_ITEM CSL_CITATION {"citationID":"pETTqCmG","properties":{"formattedCitation":"{\\i{}International Covenant on Civil and Political Rights}, opened for signature 16 December 1966, 999 UNTS 171 (entered into force 23 March 1976) 9.","plainCitation":"International Covenant on Civil and Political Rights, opened for signature 16 December 1966, 999 UNTS 171 (entered into force 23 March 1976) 9.","noteIndex":54},"citationItems":[{"id":1608,"uris":["http://zotero.org/groups/1703699/items/YEB923KK"],"uri":["http://zotero.org/groups/1703699/items/YEB923KK"],"itemData":{"id":1608,"type":"manuscript","genre":"opened for signature 16 December 1966, 999 UNTS 171 (entered into force 23 March 1976)","title":"International Covenant on Civil and Political Rights","accessed":{"date-parts":[["2013",9,23]]}},"locator":"9","label":"page"}],"schema":"https://github.com/citation-style-language/schema/raw/master/csl-citation.json"} </w:instrText>
      </w:r>
      <w:r>
        <w:fldChar w:fldCharType="separate"/>
      </w:r>
      <w:r w:rsidRPr="006B1B0B">
        <w:rPr>
          <w:rFonts w:cs="Open Sans"/>
          <w:i/>
          <w:iCs/>
          <w:szCs w:val="24"/>
        </w:rPr>
        <w:t>International Covenant on Civil and Political Rights</w:t>
      </w:r>
      <w:r w:rsidRPr="006B1B0B">
        <w:rPr>
          <w:rFonts w:cs="Open Sans"/>
          <w:szCs w:val="24"/>
        </w:rPr>
        <w:t xml:space="preserve">, opened for signature 16 December 1966, 999 UNTS 171 (entered into force 23 March 1976) </w:t>
      </w:r>
      <w:r w:rsidR="0074732D">
        <w:rPr>
          <w:rFonts w:cs="Open Sans"/>
          <w:szCs w:val="24"/>
        </w:rPr>
        <w:t xml:space="preserve">art </w:t>
      </w:r>
      <w:r w:rsidRPr="006B1B0B">
        <w:rPr>
          <w:rFonts w:cs="Open Sans"/>
          <w:szCs w:val="24"/>
        </w:rPr>
        <w:t>9.</w:t>
      </w:r>
      <w:r>
        <w:fldChar w:fldCharType="end"/>
      </w:r>
    </w:p>
  </w:endnote>
  <w:endnote w:id="126">
    <w:p w:rsidR="00CB2587" w:rsidP="00A90778" w:rsidRDefault="00CB2587" w14:paraId="5987BD9D" w14:textId="77777777">
      <w:pPr>
        <w:pStyle w:val="EndnoteText"/>
      </w:pPr>
      <w:r>
        <w:rPr>
          <w:rStyle w:val="EndnoteReference"/>
        </w:rPr>
        <w:endnoteRef/>
      </w:r>
      <w:r>
        <w:t xml:space="preserve"> </w:t>
      </w:r>
      <w:r>
        <w:fldChar w:fldCharType="begin"/>
      </w:r>
      <w:r>
        <w:instrText xml:space="preserve"> ADDIN ZOTERO_ITEM CSL_CITATION {"citationID":"Uvq5UNT6","properties":{"formattedCitation":"UN Human Rights Committee, {\\i{}General Comment No.35}, UN Doc CCPR/C/GC/35 (16 December 2014) [12].","plainCitation":"UN Human Rights Committee, General Comment No.35, UN Doc CCPR/C/GC/35 (16 December 2014) [12].","noteIndex":56},"citationItems":[{"id":7085,"uris":["http://zotero.org/groups/1703699/items/KI87MJ6B"],"uri":["http://zotero.org/groups/1703699/items/KI87MJ6B"],"itemData":{"id":7085,"type":"bill","title":"UN Human Rights Committee, &lt;i&gt;General Comment No.35&lt;/i&gt;, UN Doc CCPR/C/GC/35 (16 December 2014)"},"locator":"[12]","label":"page"}],"schema":"https://github.com/citation-style-language/schema/raw/master/csl-citation.json"} </w:instrText>
      </w:r>
      <w:r>
        <w:fldChar w:fldCharType="separate"/>
      </w:r>
      <w:r w:rsidRPr="00F167C6">
        <w:rPr>
          <w:rFonts w:cs="Open Sans"/>
          <w:szCs w:val="24"/>
        </w:rPr>
        <w:t xml:space="preserve">UN Human Rights Committee, </w:t>
      </w:r>
      <w:r w:rsidRPr="00F167C6">
        <w:rPr>
          <w:rFonts w:cs="Open Sans"/>
          <w:i/>
          <w:iCs/>
          <w:szCs w:val="24"/>
        </w:rPr>
        <w:t>General Comment No.35</w:t>
      </w:r>
      <w:r w:rsidRPr="00F167C6">
        <w:rPr>
          <w:rFonts w:cs="Open Sans"/>
          <w:szCs w:val="24"/>
        </w:rPr>
        <w:t>, UN Doc CCPR/C/GC/35 (16 December 2014) [12].</w:t>
      </w:r>
      <w:r>
        <w:fldChar w:fldCharType="end"/>
      </w:r>
    </w:p>
  </w:endnote>
  <w:endnote w:id="127">
    <w:p w:rsidR="00CB2587" w:rsidP="00A90778" w:rsidRDefault="00CB2587" w14:paraId="478212DE" w14:textId="77777777">
      <w:pPr>
        <w:pStyle w:val="EndnoteText"/>
      </w:pPr>
      <w:r>
        <w:rPr>
          <w:rStyle w:val="EndnoteReference"/>
        </w:rPr>
        <w:endnoteRef/>
      </w:r>
      <w:r>
        <w:t xml:space="preserve"> </w:t>
      </w:r>
      <w:r>
        <w:fldChar w:fldCharType="begin"/>
      </w:r>
      <w:r>
        <w:instrText xml:space="preserve"> ADDIN ZOTERO_ITEM CSL_CITATION {"citationID":"B2bwNIoc","properties":{"formattedCitation":"{\\i{}A v Australia} [1997] Human Rights Committee, Communication No. 560/1993, UN Doc CCPR/C/59/D/560/1993 5.8; {\\i{}Van Alphen v Netherlands} [1990] Human Rights Committee, Communication No. 305/1988, UN Doc CCPR/C/39/D/305/1988 9.4.","plainCitation":"A v Australia [1997] Human Rights Committee, Communication No. 560/1993, UN Doc CCPR/C/59/D/560/1993 5.8; Van Alphen v Netherlands [1990] Human Rights Committee, Communication No. 305/1988, UN Doc CCPR/C/39/D/305/1988 9.4.","noteIndex":57},"citationItems":[{"id":2482,"uris":["http://zotero.org/groups/1703699/items/IKHSYACQ"],"uri":["http://zotero.org/groups/1703699/items/IKHSYACQ"],"itemData":{"id":2482,"type":"legal_case","authority":"Human Rights Committee","container-title":"Human Rights Committee, Communication No. 560/1993, UN Doc CCPR/C/59/D/560/1993","title":"A v Australia","issued":{"date-parts":[["1997",4,3]]}},"locator":"5.8","label":"paragraph"},{"id":1061,"uris":["http://zotero.org/groups/1703699/items/GHLV2FUY"],"uri":["http://zotero.org/groups/1703699/items/GHLV2FUY"],"itemData":{"id":1061,"type":"legal_case","authority":"Human Rights Committee","container-title":"Human Rights Committee, Communication No. 305/1988, UN Doc CCPR/C/39/D/305/1988","title":"Van Alphen v Netherlands","issued":{"date-parts":[["1990",7,23]]}},"locator":"9.4","label":"paragraph"}],"schema":"https://github.com/citation-style-language/schema/raw/master/csl-citation.json"} </w:instrText>
      </w:r>
      <w:r>
        <w:fldChar w:fldCharType="separate"/>
      </w:r>
      <w:r w:rsidRPr="00E62D75">
        <w:rPr>
          <w:rFonts w:cs="Open Sans"/>
          <w:i/>
          <w:iCs/>
          <w:szCs w:val="24"/>
        </w:rPr>
        <w:t>A v Australia</w:t>
      </w:r>
      <w:r w:rsidRPr="00E62D75">
        <w:rPr>
          <w:rFonts w:cs="Open Sans"/>
          <w:szCs w:val="24"/>
        </w:rPr>
        <w:t xml:space="preserve"> [1997] Human Rights Committee, Communication No. 560/1993, UN Doc CCPR/C/59/D/560/1993 5.8; </w:t>
      </w:r>
      <w:r w:rsidRPr="00E62D75">
        <w:rPr>
          <w:rFonts w:cs="Open Sans"/>
          <w:i/>
          <w:iCs/>
          <w:szCs w:val="24"/>
        </w:rPr>
        <w:t>Van Alphen v Netherlands</w:t>
      </w:r>
      <w:r w:rsidRPr="00E62D75">
        <w:rPr>
          <w:rFonts w:cs="Open Sans"/>
          <w:szCs w:val="24"/>
        </w:rPr>
        <w:t xml:space="preserve"> [1990] Human Rights Committee, Communication No. 305/1988, UN Doc CCPR/C/39/D/305/1988 9.4.</w:t>
      </w:r>
      <w:r>
        <w:fldChar w:fldCharType="end"/>
      </w:r>
    </w:p>
  </w:endnote>
  <w:endnote w:id="128">
    <w:p w:rsidR="00CB2587" w:rsidP="00A90778" w:rsidRDefault="00CB2587" w14:paraId="641A9887" w14:textId="6770FB66">
      <w:pPr>
        <w:pStyle w:val="EndnoteText"/>
      </w:pPr>
      <w:r>
        <w:rPr>
          <w:rStyle w:val="EndnoteReference"/>
        </w:rPr>
        <w:endnoteRef/>
      </w:r>
      <w:r>
        <w:t xml:space="preserve"> </w:t>
      </w:r>
      <w:r>
        <w:fldChar w:fldCharType="begin"/>
      </w:r>
      <w:r>
        <w:instrText xml:space="preserve"> ADDIN ZOTERO_ITEM CSL_CITATION {"citationID":"J0rgc1Je","properties":{"formattedCitation":"{\\i{}International Covenant on Civil and Political Rights}, opened for signature 16 December 1966, 999 UNTS 171 (entered into force 23 March 1976) 9.","plainCitation":"International Covenant on Civil and Political Rights, opened for signature 16 December 1966, 999 UNTS 171 (entered into force 23 March 1976) 9.","noteIndex":57},"citationItems":[{"id":1608,"uris":["http://zotero.org/groups/1703699/items/YEB923KK"],"uri":["http://zotero.org/groups/1703699/items/YEB923KK"],"itemData":{"id":1608,"type":"manuscript","genre":"opened for signature 16 December 1966, 999 UNTS 171 (entered into force 23 March 1976)","title":"International Covenant on Civil and Political Rights","accessed":{"date-parts":[["2013",9,23]]}},"locator":"9","label":"page"}],"schema":"https://github.com/citation-style-language/schema/raw/master/csl-citation.json"} </w:instrText>
      </w:r>
      <w:r>
        <w:fldChar w:fldCharType="separate"/>
      </w:r>
      <w:r w:rsidRPr="008D6B1A">
        <w:rPr>
          <w:rFonts w:cs="Open Sans"/>
          <w:i/>
          <w:iCs/>
          <w:szCs w:val="24"/>
        </w:rPr>
        <w:t>International Covenant on Civil and Political Rights</w:t>
      </w:r>
      <w:r w:rsidRPr="008D6B1A">
        <w:rPr>
          <w:rFonts w:cs="Open Sans"/>
          <w:szCs w:val="24"/>
        </w:rPr>
        <w:t xml:space="preserve">, opened for signature 16 December 1966, 999 UNTS 171 (entered into force 23 March 1976) </w:t>
      </w:r>
      <w:r w:rsidR="008F0148">
        <w:rPr>
          <w:rFonts w:cs="Open Sans"/>
          <w:szCs w:val="24"/>
        </w:rPr>
        <w:t xml:space="preserve">art </w:t>
      </w:r>
      <w:r w:rsidRPr="008D6B1A">
        <w:rPr>
          <w:rFonts w:cs="Open Sans"/>
          <w:szCs w:val="24"/>
        </w:rPr>
        <w:t>9.</w:t>
      </w:r>
      <w:r>
        <w:fldChar w:fldCharType="end"/>
      </w:r>
    </w:p>
  </w:endnote>
  <w:endnote w:id="129">
    <w:p w:rsidR="00CB2587" w:rsidP="00A90778" w:rsidRDefault="00CB2587" w14:paraId="6B5A50A0" w14:textId="157F8D77">
      <w:pPr>
        <w:pStyle w:val="EndnoteText"/>
      </w:pPr>
      <w:r>
        <w:rPr>
          <w:rStyle w:val="EndnoteReference"/>
        </w:rPr>
        <w:endnoteRef/>
      </w:r>
      <w:r>
        <w:t xml:space="preserve"> </w:t>
      </w:r>
      <w:r>
        <w:rPr>
          <w:rFonts w:cs="Open Sans"/>
          <w:i/>
          <w:iCs/>
          <w:szCs w:val="24"/>
        </w:rPr>
        <w:fldChar w:fldCharType="begin"/>
      </w:r>
      <w:r>
        <w:rPr>
          <w:rFonts w:cs="Open Sans"/>
          <w:i/>
          <w:iCs/>
          <w:szCs w:val="24"/>
        </w:rPr>
        <w:instrText xml:space="preserve"> ADDIN ZOTERO_TEMP </w:instrText>
      </w:r>
      <w:r>
        <w:rPr>
          <w:rFonts w:cs="Open Sans"/>
          <w:i/>
          <w:iCs/>
          <w:szCs w:val="24"/>
        </w:rPr>
        <w:fldChar w:fldCharType="separate"/>
      </w:r>
      <w:r w:rsidRPr="00EE3EE0">
        <w:rPr>
          <w:rFonts w:cs="Open Sans"/>
          <w:i/>
          <w:iCs/>
          <w:szCs w:val="24"/>
        </w:rPr>
        <w:t>International Covenant on Civil and Political Rights</w:t>
      </w:r>
      <w:r w:rsidRPr="00EE3EE0">
        <w:rPr>
          <w:rFonts w:cs="Open Sans"/>
          <w:szCs w:val="24"/>
        </w:rPr>
        <w:t xml:space="preserve">, opened for signature 16 December 1966, 999 UNTS 171 (entered into force 23 March 1976) </w:t>
      </w:r>
      <w:r w:rsidR="009A581A">
        <w:rPr>
          <w:rFonts w:cs="Open Sans"/>
          <w:szCs w:val="24"/>
        </w:rPr>
        <w:t xml:space="preserve">art </w:t>
      </w:r>
      <w:r w:rsidRPr="00EE3EE0">
        <w:rPr>
          <w:rFonts w:cs="Open Sans"/>
          <w:szCs w:val="24"/>
        </w:rPr>
        <w:t xml:space="preserve">9(1), </w:t>
      </w:r>
      <w:r w:rsidR="009A581A">
        <w:rPr>
          <w:rFonts w:cs="Open Sans"/>
          <w:szCs w:val="24"/>
        </w:rPr>
        <w:t xml:space="preserve">art </w:t>
      </w:r>
      <w:r w:rsidRPr="00EE3EE0">
        <w:rPr>
          <w:rFonts w:cs="Open Sans"/>
          <w:szCs w:val="24"/>
        </w:rPr>
        <w:t>10(1).</w:t>
      </w:r>
      <w:r>
        <w:rPr>
          <w:rFonts w:cs="Open Sans"/>
          <w:szCs w:val="24"/>
        </w:rPr>
        <w:fldChar w:fldCharType="end"/>
      </w:r>
    </w:p>
  </w:endnote>
  <w:endnote w:id="130">
    <w:p w:rsidR="00CB2587" w:rsidP="00A90778" w:rsidRDefault="00CB2587" w14:paraId="02D40550" w14:textId="603CBE1D">
      <w:pPr>
        <w:pStyle w:val="EndnoteText"/>
      </w:pPr>
      <w:r>
        <w:rPr>
          <w:rStyle w:val="EndnoteReference"/>
        </w:rPr>
        <w:endnoteRef/>
      </w:r>
      <w:r>
        <w:t xml:space="preserve"> </w:t>
      </w:r>
      <w:r>
        <w:fldChar w:fldCharType="begin"/>
      </w:r>
      <w:r>
        <w:instrText xml:space="preserve"> ADDIN ZOTERO_ITEM CSL_CITATION {"citationID":"ocIXEEH1","properties":{"formattedCitation":"{\\i{}International Covenant on Civil and Political Rights}, opened for signature 16 December 1966, 999 UNTS 171 (entered into force 23 March 1976) 7; {\\i{}Convention against Torture and Other Cruel, Inhuman or Degrading Treatment or Punishment}, opened for signature 10 December 1984, 1465 UNTS 85 (entered into force 26 June 1987) 2(1), 16(1).","plainCitation":"International Covenant on Civil and Political Rights, opened for signature 16 December 1966, 999 UNTS 171 (entered into force 23 March 1976) 7; Convention against Torture and Other Cruel, Inhuman or Degrading Treatment or Punishment, opened for signature 10 December 1984, 1465 UNTS 85 (entered into force 26 June 1987) 2(1), 16(1).","noteIndex":83},"citationItems":[{"id":488,"uris":["http://zotero.org/groups/1703699/items/YEB923KK"],"uri":["http://zotero.org/groups/1703699/items/YEB923KK"],"itemData":{"id":488,"type":"manuscript","title":"International Covenant on Civil and Political Rights","genre":"opened for signature 16 December 1966, 999 UNTS 171 (entered into force 23 March 1976)","accessed":{"date-parts":[["2013",9,23]]}},"locator":"7","label":"page"},{"id":2340,"uris":["http://zotero.org/groups/1703699/items/AQXL44DU"],"uri":["http://zotero.org/groups/1703699/items/AQXL44DU"],"itemData":{"id":2340,"type":"manuscript","title":"Convention against Torture and Other Cruel, Inhuman or Degrading Treatment or Punishment","genre":"opened for signature 10 December 1984, 1465 UNTS 85 (entered into force 26 June 1987)"},"locator":"2(1), 16(1)","label":"page"}],"schema":"https://github.com/citation-style-language/schema/raw/master/csl-citation.json"} </w:instrText>
      </w:r>
      <w:r>
        <w:fldChar w:fldCharType="separate"/>
      </w:r>
      <w:r w:rsidRPr="00885B66">
        <w:rPr>
          <w:rFonts w:cs="Open Sans"/>
          <w:i/>
          <w:iCs/>
          <w:szCs w:val="24"/>
        </w:rPr>
        <w:t>International Covenant on Civil and Political Rights</w:t>
      </w:r>
      <w:r w:rsidRPr="00885B66">
        <w:rPr>
          <w:rFonts w:cs="Open Sans"/>
          <w:szCs w:val="24"/>
        </w:rPr>
        <w:t xml:space="preserve">, opened for signature 16 December 1966, 999 UNTS 171 (entered into force 23 March 1976) </w:t>
      </w:r>
      <w:r w:rsidR="00667968">
        <w:rPr>
          <w:rFonts w:cs="Open Sans"/>
          <w:szCs w:val="24"/>
        </w:rPr>
        <w:t xml:space="preserve">art </w:t>
      </w:r>
      <w:r w:rsidRPr="00885B66">
        <w:rPr>
          <w:rFonts w:cs="Open Sans"/>
          <w:szCs w:val="24"/>
        </w:rPr>
        <w:t xml:space="preserve">7; </w:t>
      </w:r>
      <w:r w:rsidRPr="00885B66">
        <w:rPr>
          <w:rFonts w:cs="Open Sans"/>
          <w:i/>
          <w:iCs/>
          <w:szCs w:val="24"/>
        </w:rPr>
        <w:t>Convention against Torture and Other Cruel, Inhuman or Degrading Treatment or Punishment</w:t>
      </w:r>
      <w:r w:rsidRPr="00885B66">
        <w:rPr>
          <w:rFonts w:cs="Open Sans"/>
          <w:szCs w:val="24"/>
        </w:rPr>
        <w:t xml:space="preserve">, opened for signature 10 December 1984, 1465 UNTS 85 (entered into force 26 June 1987) </w:t>
      </w:r>
      <w:r w:rsidR="009A581A">
        <w:rPr>
          <w:rFonts w:cs="Open Sans"/>
          <w:szCs w:val="24"/>
        </w:rPr>
        <w:t xml:space="preserve">art </w:t>
      </w:r>
      <w:r w:rsidRPr="00885B66">
        <w:rPr>
          <w:rFonts w:cs="Open Sans"/>
          <w:szCs w:val="24"/>
        </w:rPr>
        <w:t xml:space="preserve">2(1), </w:t>
      </w:r>
      <w:r w:rsidR="009A581A">
        <w:rPr>
          <w:rFonts w:cs="Open Sans"/>
          <w:szCs w:val="24"/>
        </w:rPr>
        <w:t xml:space="preserve">art </w:t>
      </w:r>
      <w:r w:rsidRPr="00885B66">
        <w:rPr>
          <w:rFonts w:cs="Open Sans"/>
          <w:szCs w:val="24"/>
        </w:rPr>
        <w:t>16(1).</w:t>
      </w:r>
      <w:r>
        <w:fldChar w:fldCharType="end"/>
      </w:r>
    </w:p>
  </w:endnote>
  <w:endnote w:id="131">
    <w:p w:rsidR="00CB2587" w:rsidP="00A90778" w:rsidRDefault="00CB2587" w14:paraId="1ADC72DB" w14:textId="41359526">
      <w:pPr>
        <w:pStyle w:val="EndnoteText"/>
      </w:pPr>
      <w:r>
        <w:rPr>
          <w:rStyle w:val="EndnoteReference"/>
        </w:rPr>
        <w:endnoteRef/>
      </w:r>
      <w:r>
        <w:t xml:space="preserve"> </w:t>
      </w:r>
      <w:r>
        <w:fldChar w:fldCharType="begin"/>
      </w:r>
      <w:r>
        <w:instrText xml:space="preserve"> ADDIN ZOTERO_ITEM CSL_CITATION {"citationID":"oVLtCAHJ","properties":{"formattedCitation":"{\\i{}International Covenant on Economic, Social and Cultural Rights}, opened for signature 16 December 1966, 993 UNTS 3 (entered into force 3 January 1976) 6(2), 11, 12, 13, 15(1a).","plainCitation":"International Covenant on Economic, Social and Cultural Rights, opened for signature 16 December 1966, 993 UNTS 3 (entered into force 3 January 1976) 6(2), 11, 12, 13, 15(1a).","noteIndex":84},"citationItems":[{"id":2341,"uris":["http://zotero.org/groups/1703699/items/UAE36X9C"],"uri":["http://zotero.org/groups/1703699/items/UAE36X9C"],"itemData":{"id":2341,"type":"manuscript","title":"International Covenant on Economic, Social and Cultural Rights","genre":"opened for signature 16 December 1966, 993 UNTS 3 (entered into force 3 January 1976)"},"locator":"6(2), 11, 12, 13, 15(1a)","label":"page"}],"schema":"https://github.com/citation-style-language/schema/raw/master/csl-citation.json"} </w:instrText>
      </w:r>
      <w:r>
        <w:fldChar w:fldCharType="separate"/>
      </w:r>
      <w:r w:rsidRPr="00EE3EE0">
        <w:rPr>
          <w:rFonts w:cs="Open Sans"/>
          <w:i/>
          <w:iCs/>
          <w:szCs w:val="24"/>
        </w:rPr>
        <w:t>International Covenant on Economic, Social and Cultural Rights</w:t>
      </w:r>
      <w:r w:rsidRPr="00EE3EE0">
        <w:rPr>
          <w:rFonts w:cs="Open Sans"/>
          <w:szCs w:val="24"/>
        </w:rPr>
        <w:t xml:space="preserve">, opened for signature 16 December 1966, 993 UNTS 3 (entered into force 3 January 1976) </w:t>
      </w:r>
      <w:r w:rsidR="009A581A">
        <w:rPr>
          <w:rFonts w:cs="Open Sans"/>
          <w:szCs w:val="24"/>
        </w:rPr>
        <w:t xml:space="preserve">art </w:t>
      </w:r>
      <w:r w:rsidRPr="00EE3EE0">
        <w:rPr>
          <w:rFonts w:cs="Open Sans"/>
          <w:szCs w:val="24"/>
        </w:rPr>
        <w:t>6(2),</w:t>
      </w:r>
      <w:r w:rsidR="004D7EF3">
        <w:rPr>
          <w:rFonts w:cs="Open Sans"/>
          <w:szCs w:val="24"/>
        </w:rPr>
        <w:t xml:space="preserve"> art </w:t>
      </w:r>
      <w:r w:rsidRPr="00EE3EE0">
        <w:rPr>
          <w:rFonts w:cs="Open Sans"/>
          <w:szCs w:val="24"/>
        </w:rPr>
        <w:t>11,</w:t>
      </w:r>
      <w:r w:rsidR="004D7EF3">
        <w:rPr>
          <w:rFonts w:cs="Open Sans"/>
          <w:szCs w:val="24"/>
        </w:rPr>
        <w:t xml:space="preserve"> art</w:t>
      </w:r>
      <w:r w:rsidRPr="00EE3EE0">
        <w:rPr>
          <w:rFonts w:cs="Open Sans"/>
          <w:szCs w:val="24"/>
        </w:rPr>
        <w:t xml:space="preserve"> 12, </w:t>
      </w:r>
      <w:r w:rsidR="004D7EF3">
        <w:rPr>
          <w:rFonts w:cs="Open Sans"/>
          <w:szCs w:val="24"/>
        </w:rPr>
        <w:t xml:space="preserve">art </w:t>
      </w:r>
      <w:r w:rsidRPr="00EE3EE0">
        <w:rPr>
          <w:rFonts w:cs="Open Sans"/>
          <w:szCs w:val="24"/>
        </w:rPr>
        <w:t xml:space="preserve">13, </w:t>
      </w:r>
      <w:r w:rsidR="004D7EF3">
        <w:rPr>
          <w:rFonts w:cs="Open Sans"/>
          <w:szCs w:val="24"/>
        </w:rPr>
        <w:t xml:space="preserve">art </w:t>
      </w:r>
      <w:r w:rsidRPr="00EE3EE0">
        <w:rPr>
          <w:rFonts w:cs="Open Sans"/>
          <w:szCs w:val="24"/>
        </w:rPr>
        <w:t>15(1a).</w:t>
      </w:r>
      <w:r>
        <w:fldChar w:fldCharType="end"/>
      </w:r>
    </w:p>
  </w:endnote>
  <w:endnote w:id="132">
    <w:p w:rsidR="00CB2587" w:rsidP="00A90778" w:rsidRDefault="00CB2587" w14:paraId="162EF628" w14:textId="5985BD3F">
      <w:pPr>
        <w:pStyle w:val="EndnoteText"/>
      </w:pPr>
      <w:r>
        <w:rPr>
          <w:rStyle w:val="EndnoteReference"/>
        </w:rPr>
        <w:endnoteRef/>
      </w:r>
      <w:r>
        <w:t xml:space="preserve"> </w:t>
      </w:r>
      <w:r>
        <w:fldChar w:fldCharType="begin"/>
      </w:r>
      <w:r>
        <w:instrText xml:space="preserve"> ADDIN ZOTERO_ITEM CSL_CITATION {"citationID":"ASVjL5JB","properties":{"formattedCitation":"{\\i{}International Covenant on Civil and Political Rights}, opened for signature 16 December 1966, 999 UNTS 171 (entered into force 23 March 1976) 7, 10(1); {\\i{}Convention against Torture and Other Cruel, Inhuman or Degrading Treatment or Punishment}, opened for signature 10 December 1984, 1465 UNTS 85 (entered into force 26 June 1987) 2(1), 16(1).","plainCitation":"International Covenant on Civil and Political Rights, opened for signature 16 December 1966, 999 UNTS 171 (entered into force 23 March 1976) 7, 10(1); Convention against Torture and Other Cruel, Inhuman or Degrading Treatment or Punishment, opened for signature 10 December 1984, 1465 UNTS 85 (entered into force 26 June 1987) 2(1), 16(1).","noteIndex":85},"citationItems":[{"id":488,"uris":["http://zotero.org/groups/1703699/items/YEB923KK"],"uri":["http://zotero.org/groups/1703699/items/YEB923KK"],"itemData":{"id":488,"type":"manuscript","title":"International Covenant on Civil and Political Rights","genre":"opened for signature 16 December 1966, 999 UNTS 171 (entered into force 23 March 1976)","accessed":{"date-parts":[["2013",9,23]]}},"locator":"7, 10(1)","label":"page"},{"id":2340,"uris":["http://zotero.org/groups/1703699/items/AQXL44DU"],"uri":["http://zotero.org/groups/1703699/items/AQXL44DU"],"itemData":{"id":2340,"type":"manuscript","title":"Convention against Torture and Other Cruel, Inhuman or Degrading Treatment or Punishment","genre":"opened for signature 10 December 1984, 1465 UNTS 85 (entered into force 26 June 1987)"},"locator":"2(1), 16(1)","label":"page"}],"schema":"https://github.com/citation-style-language/schema/raw/master/csl-citation.json"} </w:instrText>
      </w:r>
      <w:r>
        <w:fldChar w:fldCharType="separate"/>
      </w:r>
      <w:r w:rsidRPr="00885B66">
        <w:rPr>
          <w:rFonts w:cs="Open Sans"/>
          <w:i/>
          <w:iCs/>
          <w:szCs w:val="24"/>
        </w:rPr>
        <w:t>International Covenant on Civil and Political Rights</w:t>
      </w:r>
      <w:r w:rsidRPr="00885B66">
        <w:rPr>
          <w:rFonts w:cs="Open Sans"/>
          <w:szCs w:val="24"/>
        </w:rPr>
        <w:t xml:space="preserve">, opened for signature 16 December 1966, 999 UNTS 171 (entered into force 23 March 1976) </w:t>
      </w:r>
      <w:r w:rsidR="004D7EF3">
        <w:rPr>
          <w:rFonts w:cs="Open Sans"/>
          <w:szCs w:val="24"/>
        </w:rPr>
        <w:t xml:space="preserve">art </w:t>
      </w:r>
      <w:r w:rsidRPr="00885B66">
        <w:rPr>
          <w:rFonts w:cs="Open Sans"/>
          <w:szCs w:val="24"/>
        </w:rPr>
        <w:t xml:space="preserve">7, </w:t>
      </w:r>
      <w:r w:rsidR="004D7EF3">
        <w:rPr>
          <w:rFonts w:cs="Open Sans"/>
          <w:szCs w:val="24"/>
        </w:rPr>
        <w:t xml:space="preserve">art </w:t>
      </w:r>
      <w:r w:rsidRPr="00885B66">
        <w:rPr>
          <w:rFonts w:cs="Open Sans"/>
          <w:szCs w:val="24"/>
        </w:rPr>
        <w:t xml:space="preserve">10(1); </w:t>
      </w:r>
      <w:r w:rsidRPr="00885B66">
        <w:rPr>
          <w:rFonts w:cs="Open Sans"/>
          <w:i/>
          <w:iCs/>
          <w:szCs w:val="24"/>
        </w:rPr>
        <w:t>Convention against Torture and Other Cruel, Inhuman or Degrading Treatment or Punishment</w:t>
      </w:r>
      <w:r w:rsidRPr="00885B66">
        <w:rPr>
          <w:rFonts w:cs="Open Sans"/>
          <w:szCs w:val="24"/>
        </w:rPr>
        <w:t xml:space="preserve">, opened for signature 10 December 1984, 1465 UNTS 85 (entered into force 26 June 1987) </w:t>
      </w:r>
      <w:r w:rsidR="004D7EF3">
        <w:rPr>
          <w:rFonts w:cs="Open Sans"/>
          <w:szCs w:val="24"/>
        </w:rPr>
        <w:t xml:space="preserve">art </w:t>
      </w:r>
      <w:r w:rsidRPr="00885B66">
        <w:rPr>
          <w:rFonts w:cs="Open Sans"/>
          <w:szCs w:val="24"/>
        </w:rPr>
        <w:t xml:space="preserve">2(1), </w:t>
      </w:r>
      <w:r w:rsidR="004D7EF3">
        <w:rPr>
          <w:rFonts w:cs="Open Sans"/>
          <w:szCs w:val="24"/>
        </w:rPr>
        <w:t xml:space="preserve">art </w:t>
      </w:r>
      <w:r w:rsidRPr="00885B66">
        <w:rPr>
          <w:rFonts w:cs="Open Sans"/>
          <w:szCs w:val="24"/>
        </w:rPr>
        <w:t>16(1).</w:t>
      </w:r>
      <w:r>
        <w:fldChar w:fldCharType="end"/>
      </w:r>
    </w:p>
  </w:endnote>
  <w:endnote w:id="133">
    <w:p w:rsidR="00CB2587" w:rsidP="00A90778" w:rsidRDefault="00CB2587" w14:paraId="22A628A9" w14:textId="28914E0C">
      <w:pPr>
        <w:pStyle w:val="EndnoteText"/>
      </w:pPr>
      <w:r>
        <w:rPr>
          <w:rStyle w:val="EndnoteReference"/>
        </w:rPr>
        <w:endnoteRef/>
      </w:r>
      <w:r>
        <w:t xml:space="preserve"> </w:t>
      </w:r>
      <w:r>
        <w:fldChar w:fldCharType="begin"/>
      </w:r>
      <w:r>
        <w:instrText xml:space="preserve"> ADDIN ZOTERO_ITEM CSL_CITATION {"citationID":"n6yC82nK","properties":{"formattedCitation":"{\\i{}International Covenant on Civil and Political Rights}, opened for signature 16 December 1966, 999 UNTS 171 (entered into force 23 March 1976) 17, 18.","plainCitation":"International Covenant on Civil and Political Rights, opened for signature 16 December 1966, 999 UNTS 171 (entered into force 23 March 1976) 17, 18.","noteIndex":86},"citationItems":[{"id":488,"uris":["http://zotero.org/groups/1703699/items/YEB923KK"],"uri":["http://zotero.org/groups/1703699/items/YEB923KK"],"itemData":{"id":488,"type":"manuscript","title":"International Covenant on Civil and Political Rights","genre":"opened for signature 16 December 1966, 999 UNTS 171 (entered into force 23 March 1976)","accessed":{"date-parts":[["2013",9,23]]}},"locator":"17, 18","label":"page"}],"schema":"https://github.com/citation-style-language/schema/raw/master/csl-citation.json"} </w:instrText>
      </w:r>
      <w:r>
        <w:fldChar w:fldCharType="separate"/>
      </w:r>
      <w:r w:rsidRPr="00885B66">
        <w:rPr>
          <w:rFonts w:cs="Open Sans"/>
          <w:i/>
          <w:iCs/>
          <w:szCs w:val="24"/>
        </w:rPr>
        <w:t>International Covenant on Civil and Political Rights</w:t>
      </w:r>
      <w:r w:rsidRPr="00885B66">
        <w:rPr>
          <w:rFonts w:cs="Open Sans"/>
          <w:szCs w:val="24"/>
        </w:rPr>
        <w:t xml:space="preserve">, opened for signature 16 December 1966, 999 UNTS 171 (entered into force 23 March 1976) </w:t>
      </w:r>
      <w:r w:rsidR="004D7EF3">
        <w:rPr>
          <w:rFonts w:cs="Open Sans"/>
          <w:szCs w:val="24"/>
        </w:rPr>
        <w:t xml:space="preserve">art </w:t>
      </w:r>
      <w:r w:rsidRPr="00885B66">
        <w:rPr>
          <w:rFonts w:cs="Open Sans"/>
          <w:szCs w:val="24"/>
        </w:rPr>
        <w:t xml:space="preserve">17, </w:t>
      </w:r>
      <w:r w:rsidR="004D7EF3">
        <w:rPr>
          <w:rFonts w:cs="Open Sans"/>
          <w:szCs w:val="24"/>
        </w:rPr>
        <w:t xml:space="preserve">art </w:t>
      </w:r>
      <w:r w:rsidRPr="00885B66">
        <w:rPr>
          <w:rFonts w:cs="Open Sans"/>
          <w:szCs w:val="24"/>
        </w:rPr>
        <w:t>18.</w:t>
      </w:r>
      <w:r>
        <w:fldChar w:fldCharType="end"/>
      </w:r>
    </w:p>
  </w:endnote>
  <w:endnote w:id="134">
    <w:p w:rsidR="00CB2587" w:rsidP="00A90778" w:rsidRDefault="00CB2587" w14:paraId="5B72A3D9" w14:textId="14AF2C3C">
      <w:pPr>
        <w:pStyle w:val="EndnoteText"/>
      </w:pPr>
      <w:r>
        <w:rPr>
          <w:rStyle w:val="EndnoteReference"/>
        </w:rPr>
        <w:endnoteRef/>
      </w:r>
      <w:r>
        <w:t xml:space="preserve"> </w:t>
      </w:r>
      <w:r>
        <w:fldChar w:fldCharType="begin"/>
      </w:r>
      <w:r>
        <w:instrText xml:space="preserve"> ADDIN ZOTERO_ITEM CSL_CITATION {"citationID":"jyeV0aqW","properties":{"formattedCitation":"{\\i{}International Covenant on Civil and Political Rights}, opened for signature 16 December 1966, 999 UNTS 171 (entered into force 23 March 1976) 19(b), 22, 27.","plainCitation":"International Covenant on Civil and Political Rights, opened for signature 16 December 1966, 999 UNTS 171 (entered into force 23 March 1976) 19(b), 22, 27.","noteIndex":87},"citationItems":[{"id":488,"uris":["http://zotero.org/groups/1703699/items/YEB923KK"],"uri":["http://zotero.org/groups/1703699/items/YEB923KK"],"itemData":{"id":488,"type":"manuscript","title":"International Covenant on Civil and Political Rights","genre":"opened for signature 16 December 1966, 999 UNTS 171 (entered into force 23 March 1976)","accessed":{"date-parts":[["2013",9,23]]}},"locator":"19(b), 22, 27","label":"page"}],"schema":"https://github.com/citation-style-language/schema/raw/master/csl-citation.json"} </w:instrText>
      </w:r>
      <w:r>
        <w:fldChar w:fldCharType="separate"/>
      </w:r>
      <w:r w:rsidRPr="00885B66">
        <w:rPr>
          <w:rFonts w:cs="Open Sans"/>
          <w:i/>
          <w:iCs/>
          <w:szCs w:val="24"/>
        </w:rPr>
        <w:t>International Covenant on Civil and Political Rights</w:t>
      </w:r>
      <w:r w:rsidRPr="00885B66">
        <w:rPr>
          <w:rFonts w:cs="Open Sans"/>
          <w:szCs w:val="24"/>
        </w:rPr>
        <w:t xml:space="preserve">, opened for signature 16 December 1966, 999 UNTS 171 (entered into force 23 March 1976) </w:t>
      </w:r>
      <w:r w:rsidR="004D7EF3">
        <w:rPr>
          <w:rFonts w:cs="Open Sans"/>
          <w:szCs w:val="24"/>
        </w:rPr>
        <w:t xml:space="preserve">art </w:t>
      </w:r>
      <w:r w:rsidRPr="00885B66">
        <w:rPr>
          <w:rFonts w:cs="Open Sans"/>
          <w:szCs w:val="24"/>
        </w:rPr>
        <w:t xml:space="preserve">19(b), </w:t>
      </w:r>
      <w:r w:rsidR="004D7EF3">
        <w:rPr>
          <w:rFonts w:cs="Open Sans"/>
          <w:szCs w:val="24"/>
        </w:rPr>
        <w:t xml:space="preserve">art </w:t>
      </w:r>
      <w:r w:rsidRPr="00885B66">
        <w:rPr>
          <w:rFonts w:cs="Open Sans"/>
          <w:szCs w:val="24"/>
        </w:rPr>
        <w:t xml:space="preserve">22, </w:t>
      </w:r>
      <w:r w:rsidR="004D7EF3">
        <w:rPr>
          <w:rFonts w:cs="Open Sans"/>
          <w:szCs w:val="24"/>
        </w:rPr>
        <w:t xml:space="preserve">art </w:t>
      </w:r>
      <w:r w:rsidRPr="00885B66">
        <w:rPr>
          <w:rFonts w:cs="Open Sans"/>
          <w:szCs w:val="24"/>
        </w:rPr>
        <w:t>27.</w:t>
      </w:r>
      <w:r>
        <w:fldChar w:fldCharType="end"/>
      </w:r>
    </w:p>
  </w:endnote>
  <w:endnote w:id="135">
    <w:p w:rsidR="00CB2587" w:rsidP="00A90778" w:rsidRDefault="00CB2587" w14:paraId="5804AE79" w14:textId="17D97E8F">
      <w:pPr>
        <w:pStyle w:val="EndnoteText"/>
      </w:pPr>
      <w:r>
        <w:rPr>
          <w:rStyle w:val="EndnoteReference"/>
        </w:rPr>
        <w:endnoteRef/>
      </w:r>
      <w:r>
        <w:t xml:space="preserve"> </w:t>
      </w:r>
      <w:r>
        <w:fldChar w:fldCharType="begin"/>
      </w:r>
      <w:r>
        <w:instrText xml:space="preserve"> ADDIN ZOTERO_ITEM CSL_CITATION {"citationID":"5OwAGU1q","properties":{"formattedCitation":"{\\i{}International Covenant on Economic, Social and Cultural Rights}, opened for signature 16 December 1966, 993 UNTS 3 (entered into force 3 January 1976) 15(1)(a).","plainCitation":"International Covenant on Economic, Social and Cultural Rights, opened for signature 16 December 1966, 993 UNTS 3 (entered into force 3 January 1976) 15(1)(a).","noteIndex":88},"citationItems":[{"id":2341,"uris":["http://zotero.org/groups/1703699/items/UAE36X9C"],"uri":["http://zotero.org/groups/1703699/items/UAE36X9C"],"itemData":{"id":2341,"type":"manuscript","title":"International Covenant on Economic, Social and Cultural Rights","genre":"opened for signature 16 December 1966, 993 UNTS 3 (entered into force 3 January 1976)"},"locator":"15(1)(a)","label":"page"}],"schema":"https://github.com/citation-style-language/schema/raw/master/csl-citation.json"} </w:instrText>
      </w:r>
      <w:r>
        <w:fldChar w:fldCharType="separate"/>
      </w:r>
      <w:r w:rsidRPr="00885B66">
        <w:rPr>
          <w:rFonts w:cs="Open Sans"/>
          <w:i/>
          <w:iCs/>
          <w:szCs w:val="24"/>
        </w:rPr>
        <w:t>International Covenant on Economic, Social and Cultural Rights</w:t>
      </w:r>
      <w:r w:rsidRPr="00885B66">
        <w:rPr>
          <w:rFonts w:cs="Open Sans"/>
          <w:szCs w:val="24"/>
        </w:rPr>
        <w:t xml:space="preserve">, opened for signature 16 December 1966, 993 UNTS 3 (entered into force 3 January 1976) </w:t>
      </w:r>
      <w:r w:rsidR="004D7EF3">
        <w:rPr>
          <w:rFonts w:cs="Open Sans"/>
          <w:szCs w:val="24"/>
        </w:rPr>
        <w:t xml:space="preserve">art </w:t>
      </w:r>
      <w:r w:rsidRPr="00885B66">
        <w:rPr>
          <w:rFonts w:cs="Open Sans"/>
          <w:szCs w:val="24"/>
        </w:rPr>
        <w:t>15(1)(a).</w:t>
      </w:r>
      <w:r>
        <w:fldChar w:fldCharType="end"/>
      </w:r>
    </w:p>
  </w:endnote>
  <w:endnote w:id="136">
    <w:p w:rsidR="00CB2587" w:rsidP="00A90778" w:rsidRDefault="00CB2587" w14:paraId="46A62E59" w14:textId="0106F640">
      <w:pPr>
        <w:pStyle w:val="EndnoteText"/>
      </w:pPr>
      <w:r>
        <w:rPr>
          <w:rStyle w:val="EndnoteReference"/>
        </w:rPr>
        <w:endnoteRef/>
      </w:r>
      <w:r>
        <w:t xml:space="preserve"> </w:t>
      </w:r>
      <w:r>
        <w:fldChar w:fldCharType="begin"/>
      </w:r>
      <w:r>
        <w:instrText xml:space="preserve"> ADDIN ZOTERO_ITEM CSL_CITATION {"citationID":"IGFsLdY2","properties":{"formattedCitation":"{\\i{}International Covenant on Civil and Political Rights}, opened for signature 16 December 1966, 999 UNTS 171 (entered into force 23 March 1976) 23(1); {\\i{}International Covenant on Economic, Social and Cultural Rights}, opened for signature 16 December 1966, 993 UNTS 3 (entered into force 3 January 1976) 10(1).","plainCitation":"International Covenant on Civil and Political Rights, opened for signature 16 December 1966, 999 UNTS 171 (entered into force 23 March 1976) 23(1); International Covenant on Economic, Social and Cultural Rights, opened for signature 16 December 1966, 993 UNTS 3 (entered into force 3 January 1976) 10(1).","noteIndex":89},"citationItems":[{"id":488,"uris":["http://zotero.org/groups/1703699/items/YEB923KK"],"uri":["http://zotero.org/groups/1703699/items/YEB923KK"],"itemData":{"id":488,"type":"manuscript","title":"International Covenant on Civil and Political Rights","genre":"opened for signature 16 December 1966, 999 UNTS 171 (entered into force 23 March 1976)","accessed":{"date-parts":[["2013",9,23]]}},"locator":"23(1)","label":"page"},{"id":2341,"uris":["http://zotero.org/groups/1703699/items/UAE36X9C"],"uri":["http://zotero.org/groups/1703699/items/UAE36X9C"],"itemData":{"id":2341,"type":"manuscript","title":"International Covenant on Economic, Social and Cultural Rights","genre":"opened for signature 16 December 1966, 993 UNTS 3 (entered into force 3 January 1976)"},"locator":"10(1)","label":"page"}],"schema":"https://github.com/citation-style-language/schema/raw/master/csl-citation.json"} </w:instrText>
      </w:r>
      <w:r>
        <w:fldChar w:fldCharType="separate"/>
      </w:r>
      <w:r w:rsidRPr="00885B66">
        <w:rPr>
          <w:rFonts w:cs="Open Sans"/>
          <w:i/>
          <w:iCs/>
          <w:szCs w:val="24"/>
        </w:rPr>
        <w:t>International Covenant on Civil and Political Rights</w:t>
      </w:r>
      <w:r w:rsidRPr="00885B66">
        <w:rPr>
          <w:rFonts w:cs="Open Sans"/>
          <w:szCs w:val="24"/>
        </w:rPr>
        <w:t xml:space="preserve">, opened for signature 16 December 1966, 999 UNTS 171 (entered into force 23 March 1976) </w:t>
      </w:r>
      <w:r w:rsidR="004D7EF3">
        <w:rPr>
          <w:rFonts w:cs="Open Sans"/>
          <w:szCs w:val="24"/>
        </w:rPr>
        <w:t xml:space="preserve">art </w:t>
      </w:r>
      <w:r w:rsidRPr="00885B66">
        <w:rPr>
          <w:rFonts w:cs="Open Sans"/>
          <w:szCs w:val="24"/>
        </w:rPr>
        <w:t xml:space="preserve">23(1); </w:t>
      </w:r>
      <w:r w:rsidRPr="00885B66">
        <w:rPr>
          <w:rFonts w:cs="Open Sans"/>
          <w:i/>
          <w:iCs/>
          <w:szCs w:val="24"/>
        </w:rPr>
        <w:t>International Covenant on Economic, Social and Cultural Rights</w:t>
      </w:r>
      <w:r w:rsidRPr="00885B66">
        <w:rPr>
          <w:rFonts w:cs="Open Sans"/>
          <w:szCs w:val="24"/>
        </w:rPr>
        <w:t xml:space="preserve">, opened for signature 16 December 1966, 993 UNTS 3 (entered into force 3 January 1976) </w:t>
      </w:r>
      <w:r w:rsidR="004D7EF3">
        <w:rPr>
          <w:rFonts w:cs="Open Sans"/>
          <w:szCs w:val="24"/>
        </w:rPr>
        <w:t xml:space="preserve">art </w:t>
      </w:r>
      <w:r w:rsidRPr="00885B66">
        <w:rPr>
          <w:rFonts w:cs="Open Sans"/>
          <w:szCs w:val="24"/>
        </w:rPr>
        <w:t>10(1).</w:t>
      </w:r>
      <w:r>
        <w:fldChar w:fldCharType="end"/>
      </w:r>
    </w:p>
  </w:endnote>
  <w:endnote w:id="137">
    <w:p w:rsidR="00CB2587" w:rsidP="00A90778" w:rsidRDefault="00CB2587" w14:paraId="704CF6BA" w14:textId="2E458ABE">
      <w:pPr>
        <w:pStyle w:val="EndnoteText"/>
      </w:pPr>
      <w:r>
        <w:rPr>
          <w:rStyle w:val="EndnoteReference"/>
        </w:rPr>
        <w:endnoteRef/>
      </w:r>
      <w:r>
        <w:t xml:space="preserve"> </w:t>
      </w:r>
      <w:r>
        <w:fldChar w:fldCharType="begin"/>
      </w:r>
      <w:r>
        <w:instrText xml:space="preserve"> ADDIN ZOTERO_ITEM CSL_CITATION {"citationID":"JudDLHwX","properties":{"formattedCitation":"{\\i{}International Covenant on Civil and Political Rights}, opened for signature 16 December 1966, 999 UNTS 171 (entered into force 23 March 1976) 17(1); {\\i{}Convention on the Rights of the Child,} opened for signature 20 November 1989, 1577 UNTS 3 (entered into force 2 September 1990) 16(1).","plainCitation":"International Covenant on Civil and Political Rights, opened for signature 16 December 1966, 999 UNTS 171 (entered into force 23 March 1976) 17(1); Convention on the Rights of the Child, opened for signature 20 November 1989, 1577 UNTS 3 (entered into force 2 September 1990) 16(1).","noteIndex":90},"citationItems":[{"id":488,"uris":["http://zotero.org/groups/1703699/items/YEB923KK"],"uri":["http://zotero.org/groups/1703699/items/YEB923KK"],"itemData":{"id":488,"type":"manuscript","title":"International Covenant on Civil and Political Rights","genre":"opened for signature 16 December 1966, 999 UNTS 171 (entered into force 23 March 1976)","accessed":{"date-parts":[["2013",9,23]]}},"locator":"17(1)","label":"page"},{"id":377,"uris":["http://zotero.org/groups/1703699/items/RA28LY8G"],"uri":["http://zotero.org/groups/1703699/items/RA28LY8G"],"itemData":{"id":377,"type":"manuscript","title":"Convention on the Rights of the Child,","genre":"opened for signature 20 November 1989, 1577 UNTS 3 (entered into force 2 September 1990)"},"locator":"16(1)","label":"page"}],"schema":"https://github.com/citation-style-language/schema/raw/master/csl-citation.json"} </w:instrText>
      </w:r>
      <w:r>
        <w:fldChar w:fldCharType="separate"/>
      </w:r>
      <w:r w:rsidRPr="000E6D78">
        <w:rPr>
          <w:rFonts w:cs="Open Sans"/>
          <w:i/>
          <w:iCs/>
          <w:szCs w:val="24"/>
        </w:rPr>
        <w:t>International Covenant on Civil and Political Rights</w:t>
      </w:r>
      <w:r w:rsidRPr="000E6D78">
        <w:rPr>
          <w:rFonts w:cs="Open Sans"/>
          <w:szCs w:val="24"/>
        </w:rPr>
        <w:t xml:space="preserve">, opened for signature 16 December 1966, 999 UNTS 171 (entered into force 23 March 1976) </w:t>
      </w:r>
      <w:r w:rsidR="006F558F">
        <w:rPr>
          <w:rFonts w:cs="Open Sans"/>
          <w:szCs w:val="24"/>
        </w:rPr>
        <w:t xml:space="preserve">art </w:t>
      </w:r>
      <w:r w:rsidRPr="000E6D78">
        <w:rPr>
          <w:rFonts w:cs="Open Sans"/>
          <w:szCs w:val="24"/>
        </w:rPr>
        <w:t xml:space="preserve">17(1); </w:t>
      </w:r>
      <w:r w:rsidRPr="000E6D78">
        <w:rPr>
          <w:rFonts w:cs="Open Sans"/>
          <w:i/>
          <w:iCs/>
          <w:szCs w:val="24"/>
        </w:rPr>
        <w:t>Convention on the Rights of the Child,</w:t>
      </w:r>
      <w:r w:rsidRPr="000E6D78">
        <w:rPr>
          <w:rFonts w:cs="Open Sans"/>
          <w:szCs w:val="24"/>
        </w:rPr>
        <w:t xml:space="preserve"> opened for signature 20 November 1989, 1577 UNTS 3 (entered into force 2 September 1990) </w:t>
      </w:r>
      <w:r w:rsidR="006F558F">
        <w:rPr>
          <w:rFonts w:cs="Open Sans"/>
          <w:szCs w:val="24"/>
        </w:rPr>
        <w:t xml:space="preserve">art </w:t>
      </w:r>
      <w:r w:rsidRPr="000E6D78">
        <w:rPr>
          <w:rFonts w:cs="Open Sans"/>
          <w:szCs w:val="24"/>
        </w:rPr>
        <w:t>16(1).</w:t>
      </w:r>
      <w:r>
        <w:fldChar w:fldCharType="end"/>
      </w:r>
    </w:p>
  </w:endnote>
  <w:endnote w:id="138">
    <w:p w:rsidR="00CB2587" w:rsidP="00A90778" w:rsidRDefault="00CB2587" w14:paraId="53A23B13" w14:textId="4048C726">
      <w:pPr>
        <w:pStyle w:val="EndnoteText"/>
      </w:pPr>
      <w:r>
        <w:rPr>
          <w:rStyle w:val="EndnoteReference"/>
        </w:rPr>
        <w:endnoteRef/>
      </w:r>
      <w:r>
        <w:t xml:space="preserve"> </w:t>
      </w:r>
      <w:r>
        <w:fldChar w:fldCharType="begin"/>
      </w:r>
      <w:r>
        <w:instrText xml:space="preserve"> ADDIN ZOTERO_ITEM CSL_CITATION {"citationID":"3Mbz0ZqQ","properties":{"formattedCitation":"{\\i{}Convention against Torture and Other Cruel, Inhuman or Degrading Treatment or Punishment}, opened for signature 10 December 1984, 1465 UNTS 85 (entered into force 26 June 1987) 13, 16(1).","plainCitation":"Convention against Torture and Other Cruel, Inhuman or Degrading Treatment or Punishment, opened for signature 10 December 1984, 1465 UNTS 85 (entered into force 26 June 1987) 13, 16(1).","noteIndex":91},"citationItems":[{"id":2340,"uris":["http://zotero.org/groups/1703699/items/AQXL44DU"],"uri":["http://zotero.org/groups/1703699/items/AQXL44DU"],"itemData":{"id":2340,"type":"manuscript","title":"Convention against Torture and Other Cruel, Inhuman or Degrading Treatment or Punishment","genre":"opened for signature 10 December 1984, 1465 UNTS 85 (entered into force 26 June 1987)"},"locator":"13, 16(1)","label":"page"}],"schema":"https://github.com/citation-style-language/schema/raw/master/csl-citation.json"} </w:instrText>
      </w:r>
      <w:r>
        <w:fldChar w:fldCharType="separate"/>
      </w:r>
      <w:r w:rsidRPr="000E6D78">
        <w:rPr>
          <w:rFonts w:cs="Open Sans"/>
          <w:i/>
          <w:iCs/>
          <w:szCs w:val="24"/>
        </w:rPr>
        <w:t>Convention against Torture and Other Cruel, Inhuman or Degrading Treatment or Punishment</w:t>
      </w:r>
      <w:r w:rsidRPr="000E6D78">
        <w:rPr>
          <w:rFonts w:cs="Open Sans"/>
          <w:szCs w:val="24"/>
        </w:rPr>
        <w:t xml:space="preserve">, opened for signature 10 December 1984, 1465 UNTS 85 (entered into force 26 June 1987) </w:t>
      </w:r>
      <w:r w:rsidR="006F558F">
        <w:rPr>
          <w:rFonts w:cs="Open Sans"/>
          <w:szCs w:val="24"/>
        </w:rPr>
        <w:t xml:space="preserve">art </w:t>
      </w:r>
      <w:r w:rsidRPr="000E6D78">
        <w:rPr>
          <w:rFonts w:cs="Open Sans"/>
          <w:szCs w:val="24"/>
        </w:rPr>
        <w:t xml:space="preserve">13, </w:t>
      </w:r>
      <w:r w:rsidR="006F558F">
        <w:rPr>
          <w:rFonts w:cs="Open Sans"/>
          <w:szCs w:val="24"/>
        </w:rPr>
        <w:t xml:space="preserve">art </w:t>
      </w:r>
      <w:r w:rsidRPr="000E6D78">
        <w:rPr>
          <w:rFonts w:cs="Open Sans"/>
          <w:szCs w:val="24"/>
        </w:rPr>
        <w:t>16(1).</w:t>
      </w:r>
      <w:r>
        <w:fldChar w:fldCharType="end"/>
      </w:r>
    </w:p>
  </w:endnote>
  <w:endnote w:id="139">
    <w:p w:rsidR="00CB2587" w:rsidP="00A90778" w:rsidRDefault="00CB2587" w14:paraId="11C12B56" w14:textId="0AE66816">
      <w:pPr>
        <w:pStyle w:val="EndnoteText"/>
      </w:pPr>
      <w:r>
        <w:rPr>
          <w:rStyle w:val="EndnoteReference"/>
        </w:rPr>
        <w:endnoteRef/>
      </w:r>
      <w:r>
        <w:t xml:space="preserve"> </w:t>
      </w:r>
      <w:r>
        <w:fldChar w:fldCharType="begin"/>
      </w:r>
      <w:r>
        <w:instrText xml:space="preserve"> ADDIN ZOTERO_ITEM CSL_CITATION {"citationID":"M232VuXN","properties":{"formattedCitation":"{\\i{} Convention on the Rights of the Child}, Opened for Signature 20 November 1989, 1577 UNTS 3 (Entered into Force 2 September 1990) 3(1).","plainCitation":" Convention on the Rights of the Child, Opened for Signature 20 November 1989, 1577 UNTS 3 (Entered into Force 2 September 1990) 3(1).","noteIndex":58},"citationItems":[{"id":4887,"uris":["http://zotero.org/groups/1703699/items/RA28LY8G"],"uri":["http://zotero.org/groups/1703699/items/RA28LY8G"],"itemData":{"id":4887,"type":"bill","title":"&lt;i&gt; Convention on the Rights of the Child&lt;/i&gt;, opened for signature 20 November 1989, 1577 UNTS 3 (entered into force 2 September 1990)"},"locator":"3(1)","label":"page"}],"schema":"https://github.com/citation-style-language/schema/raw/master/csl-citation.json"} </w:instrText>
      </w:r>
      <w:r>
        <w:fldChar w:fldCharType="separate"/>
      </w:r>
      <w:r w:rsidRPr="00BB100C">
        <w:rPr>
          <w:rFonts w:cs="Open Sans"/>
          <w:i/>
          <w:iCs/>
          <w:szCs w:val="24"/>
        </w:rPr>
        <w:t xml:space="preserve"> Convention on the Rights of the Child</w:t>
      </w:r>
      <w:r w:rsidRPr="00BB100C">
        <w:rPr>
          <w:rFonts w:cs="Open Sans"/>
          <w:szCs w:val="24"/>
        </w:rPr>
        <w:t xml:space="preserve">, </w:t>
      </w:r>
      <w:r w:rsidR="00E44B01">
        <w:rPr>
          <w:rFonts w:cs="Open Sans"/>
          <w:szCs w:val="24"/>
        </w:rPr>
        <w:t>o</w:t>
      </w:r>
      <w:r w:rsidRPr="00BB100C">
        <w:rPr>
          <w:rFonts w:cs="Open Sans"/>
          <w:szCs w:val="24"/>
        </w:rPr>
        <w:t xml:space="preserve">pened for </w:t>
      </w:r>
      <w:r w:rsidR="00E44B01">
        <w:rPr>
          <w:rFonts w:cs="Open Sans"/>
          <w:szCs w:val="24"/>
        </w:rPr>
        <w:t>s</w:t>
      </w:r>
      <w:r w:rsidRPr="00BB100C">
        <w:rPr>
          <w:rFonts w:cs="Open Sans"/>
          <w:szCs w:val="24"/>
        </w:rPr>
        <w:t>ignature 20 November 1989, 1577 UNTS 3 (</w:t>
      </w:r>
      <w:r w:rsidR="00E44B01">
        <w:rPr>
          <w:rFonts w:cs="Open Sans"/>
          <w:szCs w:val="24"/>
        </w:rPr>
        <w:t>e</w:t>
      </w:r>
      <w:r w:rsidRPr="00BB100C">
        <w:rPr>
          <w:rFonts w:cs="Open Sans"/>
          <w:szCs w:val="24"/>
        </w:rPr>
        <w:t xml:space="preserve">ntered into </w:t>
      </w:r>
      <w:r w:rsidR="00E44B01">
        <w:rPr>
          <w:rFonts w:cs="Open Sans"/>
          <w:szCs w:val="24"/>
        </w:rPr>
        <w:t>f</w:t>
      </w:r>
      <w:r w:rsidRPr="00BB100C">
        <w:rPr>
          <w:rFonts w:cs="Open Sans"/>
          <w:szCs w:val="24"/>
        </w:rPr>
        <w:t xml:space="preserve">orce 2 September 1990) </w:t>
      </w:r>
      <w:r w:rsidR="006F558F">
        <w:rPr>
          <w:rFonts w:cs="Open Sans"/>
          <w:szCs w:val="24"/>
        </w:rPr>
        <w:t xml:space="preserve">art </w:t>
      </w:r>
      <w:r w:rsidRPr="00BB100C">
        <w:rPr>
          <w:rFonts w:cs="Open Sans"/>
          <w:szCs w:val="24"/>
        </w:rPr>
        <w:t>3(1).</w:t>
      </w:r>
      <w:r>
        <w:fldChar w:fldCharType="end"/>
      </w:r>
    </w:p>
  </w:endnote>
  <w:endnote w:id="140">
    <w:p w:rsidR="00CB2587" w:rsidP="00A90778" w:rsidRDefault="00CB2587" w14:paraId="3AA83724" w14:textId="451E666D">
      <w:pPr>
        <w:pStyle w:val="EndnoteText"/>
      </w:pPr>
      <w:r>
        <w:rPr>
          <w:rStyle w:val="EndnoteReference"/>
        </w:rPr>
        <w:endnoteRef/>
      </w:r>
      <w:r>
        <w:t xml:space="preserve"> </w:t>
      </w:r>
      <w:r>
        <w:fldChar w:fldCharType="begin"/>
      </w:r>
      <w:r>
        <w:instrText xml:space="preserve"> ADDIN ZOTERO_ITEM CSL_CITATION {"citationID":"VrjMK1Sr","properties":{"formattedCitation":"{\\i{} Convention on the Rights of the Child}, Opened for Signature 20 November 1989, 1577 UNTS 3 (Entered into Force 2 September 1990) 37(a), (b), (c).","plainCitation":" Convention on the Rights of the Child, Opened for Signature 20 November 1989, 1577 UNTS 3 (Entered into Force 2 September 1990) 37(a), (b), (c).","noteIndex":59},"citationItems":[{"id":4887,"uris":["http://zotero.org/groups/1703699/items/RA28LY8G"],"uri":["http://zotero.org/groups/1703699/items/RA28LY8G"],"itemData":{"id":4887,"type":"bill","title":"&lt;i&gt; Convention on the Rights of the Child&lt;/i&gt;, opened for signature 20 November 1989, 1577 UNTS 3 (entered into force 2 September 1990)"},"locator":"37(a), (b), (c)","label":"page"}],"schema":"https://github.com/citation-style-language/schema/raw/master/csl-citation.json"} </w:instrText>
      </w:r>
      <w:r>
        <w:fldChar w:fldCharType="separate"/>
      </w:r>
      <w:r w:rsidRPr="009A2720">
        <w:rPr>
          <w:rFonts w:cs="Open Sans"/>
          <w:i/>
          <w:iCs/>
          <w:szCs w:val="24"/>
        </w:rPr>
        <w:t xml:space="preserve"> Convention on the Rights of the Child</w:t>
      </w:r>
      <w:r w:rsidRPr="009A2720">
        <w:rPr>
          <w:rFonts w:cs="Open Sans"/>
          <w:szCs w:val="24"/>
        </w:rPr>
        <w:t xml:space="preserve">, </w:t>
      </w:r>
      <w:r w:rsidR="00E44B01">
        <w:rPr>
          <w:rFonts w:cs="Open Sans"/>
          <w:szCs w:val="24"/>
        </w:rPr>
        <w:t>o</w:t>
      </w:r>
      <w:r w:rsidRPr="009A2720">
        <w:rPr>
          <w:rFonts w:cs="Open Sans"/>
          <w:szCs w:val="24"/>
        </w:rPr>
        <w:t xml:space="preserve">pened for </w:t>
      </w:r>
      <w:r w:rsidR="00E44B01">
        <w:rPr>
          <w:rFonts w:cs="Open Sans"/>
          <w:szCs w:val="24"/>
        </w:rPr>
        <w:t>s</w:t>
      </w:r>
      <w:r w:rsidRPr="009A2720">
        <w:rPr>
          <w:rFonts w:cs="Open Sans"/>
          <w:szCs w:val="24"/>
        </w:rPr>
        <w:t>ignature 20 November 1989, 1577 UNTS 3 (</w:t>
      </w:r>
      <w:r w:rsidR="00E44B01">
        <w:rPr>
          <w:rFonts w:cs="Open Sans"/>
          <w:szCs w:val="24"/>
        </w:rPr>
        <w:t>e</w:t>
      </w:r>
      <w:r w:rsidRPr="009A2720">
        <w:rPr>
          <w:rFonts w:cs="Open Sans"/>
          <w:szCs w:val="24"/>
        </w:rPr>
        <w:t xml:space="preserve">ntered into </w:t>
      </w:r>
      <w:r w:rsidR="00E44B01">
        <w:rPr>
          <w:rFonts w:cs="Open Sans"/>
          <w:szCs w:val="24"/>
        </w:rPr>
        <w:t>f</w:t>
      </w:r>
      <w:r w:rsidRPr="009A2720">
        <w:rPr>
          <w:rFonts w:cs="Open Sans"/>
          <w:szCs w:val="24"/>
        </w:rPr>
        <w:t xml:space="preserve">orce 2 September 1990) </w:t>
      </w:r>
      <w:r w:rsidR="00280F46">
        <w:rPr>
          <w:rFonts w:cs="Open Sans"/>
          <w:szCs w:val="24"/>
        </w:rPr>
        <w:t xml:space="preserve">art </w:t>
      </w:r>
      <w:r w:rsidRPr="009A2720">
        <w:rPr>
          <w:rFonts w:cs="Open Sans"/>
          <w:szCs w:val="24"/>
        </w:rPr>
        <w:t>37(a), (b), (c).</w:t>
      </w:r>
      <w:r>
        <w:fldChar w:fldCharType="end"/>
      </w:r>
    </w:p>
  </w:endnote>
  <w:endnote w:id="141">
    <w:p w:rsidR="00CB2587" w:rsidP="00A90778" w:rsidRDefault="00CB2587" w14:paraId="6258430E" w14:textId="77777777">
      <w:pPr>
        <w:pStyle w:val="EndnoteText"/>
      </w:pPr>
      <w:r>
        <w:rPr>
          <w:rStyle w:val="EndnoteReference"/>
        </w:rPr>
        <w:endnoteRef/>
      </w:r>
      <w:r>
        <w:t xml:space="preserve"> </w:t>
      </w:r>
      <w:r>
        <w:fldChar w:fldCharType="begin"/>
      </w:r>
      <w:r>
        <w:instrText xml:space="preserve"> ADDIN ZOTERO_ITEM CSL_CITATION {"citationID":"Sfm1dvFl","properties":{"formattedCitation":"Committee on the Protection of the Rights of All Migrant Workers and Members of Their Families and Committee on the Rights of the Child, {\\i{}Joint General Comment on State Obligations Regarding the Human Rights of Children in the Context of International Migration in Countries of Origin, Transit, Destination and Return}, UN Doc CMW/C/GC/4-CRC/C/GC/23 (16 November 2017) [5].","plainCitation":"Committee on the Protection of the Rights of All Migrant Workers and Members of Their Families and Committee on the Rights of the Child, Joint General Comment on State Obligations Regarding the Human Rights of Children in the Context of International Migration in Countries of Origin, Transit, Destination and Return, UN Doc CMW/C/GC/4-CRC/C/GC/23 (16 November 2017) [5].","noteIndex":60},"citationItems":[{"id":1060,"uris":["http://zotero.org/groups/1703699/items/ZL98ZM4H"],"uri":["http://zotero.org/groups/1703699/items/ZL98ZM4H"],"itemData":{"id":1060,"type":"bill","title":"Committee on the Protection of the Rights of All Migrant Workers and Members of Their Families and Committee on the Rights of the Child, &lt;i&gt;Joint general comment on state obligations regarding the human rights of children in the context of international migration in countries of origin, transit, destination and return&lt;/i&gt;, UN Doc CMW/C/GC/4-CRC/C/GC/23 (16 November 2017)"},"locator":"[5]","label":"paragraph"}],"schema":"https://github.com/citation-style-language/schema/raw/master/csl-citation.json"} </w:instrText>
      </w:r>
      <w:r>
        <w:fldChar w:fldCharType="separate"/>
      </w:r>
      <w:r w:rsidRPr="00E84E66">
        <w:rPr>
          <w:rFonts w:cs="Open Sans"/>
          <w:szCs w:val="24"/>
        </w:rPr>
        <w:t xml:space="preserve">Committee on the Protection of the Rights of All Migrant Workers and Members of Their Families and Committee on the Rights of the Child, </w:t>
      </w:r>
      <w:r w:rsidRPr="00E84E66">
        <w:rPr>
          <w:rFonts w:cs="Open Sans"/>
          <w:i/>
          <w:iCs/>
          <w:szCs w:val="24"/>
        </w:rPr>
        <w:t>Joint General Comment on State Obligations Regarding the Human Rights of Children in the Context of International Migration in Countries of Origin, Transit, Destination and Return</w:t>
      </w:r>
      <w:r w:rsidRPr="00E84E66">
        <w:rPr>
          <w:rFonts w:cs="Open Sans"/>
          <w:szCs w:val="24"/>
        </w:rPr>
        <w:t>, UN Doc CMW/C/GC/4-CRC/C/GC/23 (16 November 2017) [5].</w:t>
      </w:r>
      <w:r>
        <w:fldChar w:fldCharType="end"/>
      </w:r>
    </w:p>
  </w:endnote>
  <w:endnote w:id="142">
    <w:p w:rsidR="00CB2587" w:rsidP="00A90778" w:rsidRDefault="00CB2587" w14:paraId="6F116E43" w14:textId="77777777">
      <w:pPr>
        <w:pStyle w:val="EndnoteText"/>
      </w:pPr>
      <w:r>
        <w:rPr>
          <w:rStyle w:val="EndnoteReference"/>
        </w:rPr>
        <w:endnoteRef/>
      </w:r>
      <w:r>
        <w:t xml:space="preserve"> </w:t>
      </w:r>
      <w:r>
        <w:fldChar w:fldCharType="begin"/>
      </w:r>
      <w:r>
        <w:instrText xml:space="preserve"> ADDIN ZOTERO_ITEM CSL_CITATION {"citationID":"CFQauoMP","properties":{"formattedCitation":"Committee on the Protection of the Rights of All Migrant Workers and Members of Their Families and Committee on the Rights of the Child, {\\i{}Joint General Comment on State Obligations Regarding the Human Rights of Children in the Context of International Migration in Countries of Origin, Transit, Destination and Return}, UN Doc CMW/C/GC/4-CRC/C/GC/23 (16 November 2017) [10].","plainCitation":"Committee on the Protection of the Rights of All Migrant Workers and Members of Their Families and Committee on the Rights of the Child, Joint General Comment on State Obligations Regarding the Human Rights of Children in the Context of International Migration in Countries of Origin, Transit, Destination and Return, UN Doc CMW/C/GC/4-CRC/C/GC/23 (16 November 2017) [10].","noteIndex":61},"citationItems":[{"id":1060,"uris":["http://zotero.org/groups/1703699/items/ZL98ZM4H"],"uri":["http://zotero.org/groups/1703699/items/ZL98ZM4H"],"itemData":{"id":1060,"type":"bill","title":"Committee on the Protection of the Rights of All Migrant Workers and Members of Their Families and Committee on the Rights of the Child, &lt;i&gt;Joint general comment on state obligations regarding the human rights of children in the context of international migration in countries of origin, transit, destination and return&lt;/i&gt;, UN Doc CMW/C/GC/4-CRC/C/GC/23 (16 November 2017)"},"locator":"[10]","label":"paragraph"}],"schema":"https://github.com/citation-style-language/schema/raw/master/csl-citation.json"} </w:instrText>
      </w:r>
      <w:r>
        <w:fldChar w:fldCharType="separate"/>
      </w:r>
      <w:r w:rsidRPr="00E84E66">
        <w:rPr>
          <w:rFonts w:cs="Open Sans"/>
          <w:szCs w:val="24"/>
        </w:rPr>
        <w:t xml:space="preserve">Committee on the Protection of the Rights of All Migrant Workers and Members of Their Families and Committee on the Rights of the Child, </w:t>
      </w:r>
      <w:r w:rsidRPr="00E84E66">
        <w:rPr>
          <w:rFonts w:cs="Open Sans"/>
          <w:i/>
          <w:iCs/>
          <w:szCs w:val="24"/>
        </w:rPr>
        <w:t>Joint General Comment on State Obligations Regarding the Human Rights of Children in the Context of International Migration in Countries of Origin, Transit, Destination and Return</w:t>
      </w:r>
      <w:r w:rsidRPr="00E84E66">
        <w:rPr>
          <w:rFonts w:cs="Open Sans"/>
          <w:szCs w:val="24"/>
        </w:rPr>
        <w:t>, UN Doc CMW/C/GC/4-CRC/C/GC/23 (16 November 2017) [10].</w:t>
      </w:r>
      <w:r>
        <w:fldChar w:fldCharType="end"/>
      </w:r>
    </w:p>
  </w:endnote>
  <w:endnote w:id="143">
    <w:p w:rsidRPr="00E40ED6" w:rsidR="00CB2587" w:rsidP="00A90778" w:rsidRDefault="00CB2587" w14:paraId="0ABFFC0D" w14:textId="77777777">
      <w:pPr>
        <w:pStyle w:val="EndnoteText"/>
        <w:rPr>
          <w:lang w:val="en-US"/>
        </w:rPr>
      </w:pPr>
      <w:r w:rsidRPr="00E40ED6">
        <w:rPr>
          <w:rStyle w:val="EndnoteReference"/>
        </w:rPr>
        <w:endnoteRef/>
      </w:r>
      <w:r w:rsidRPr="00E40ED6">
        <w:t xml:space="preserve"> Manfred Nowak, </w:t>
      </w:r>
      <w:r>
        <w:t xml:space="preserve">Independent Expert, </w:t>
      </w:r>
      <w:r w:rsidRPr="00A42F6C">
        <w:rPr>
          <w:i/>
          <w:iCs/>
          <w:lang w:val="en-US"/>
        </w:rPr>
        <w:t>Global study on children deprived of liberty</w:t>
      </w:r>
      <w:r w:rsidRPr="00E40ED6">
        <w:rPr>
          <w:lang w:val="en-US"/>
        </w:rPr>
        <w:t>, 74</w:t>
      </w:r>
      <w:r w:rsidRPr="00E40ED6">
        <w:rPr>
          <w:vertAlign w:val="superscript"/>
          <w:lang w:val="en-US"/>
        </w:rPr>
        <w:t>th</w:t>
      </w:r>
      <w:r w:rsidRPr="00E40ED6">
        <w:rPr>
          <w:lang w:val="en-US"/>
        </w:rPr>
        <w:t xml:space="preserve"> sess,</w:t>
      </w:r>
      <w:r>
        <w:rPr>
          <w:lang w:val="en-US"/>
        </w:rPr>
        <w:t xml:space="preserve"> UN Doc </w:t>
      </w:r>
      <w:r w:rsidRPr="00E40ED6">
        <w:rPr>
          <w:lang w:val="en-US"/>
        </w:rPr>
        <w:t xml:space="preserve">A/74/136, </w:t>
      </w:r>
      <w:r>
        <w:rPr>
          <w:lang w:val="en-US"/>
        </w:rPr>
        <w:t>(</w:t>
      </w:r>
      <w:r w:rsidRPr="00E40ED6">
        <w:rPr>
          <w:lang w:val="en-US"/>
        </w:rPr>
        <w:t>11 July 2019</w:t>
      </w:r>
      <w:r>
        <w:rPr>
          <w:lang w:val="en-US"/>
        </w:rPr>
        <w:t>)</w:t>
      </w:r>
      <w:r w:rsidRPr="00E40ED6">
        <w:rPr>
          <w:lang w:val="en-US"/>
        </w:rPr>
        <w:t xml:space="preserve"> para 121.</w:t>
      </w:r>
    </w:p>
  </w:endnote>
  <w:endnote w:id="144">
    <w:p w:rsidRPr="00E40ED6" w:rsidR="00CB2587" w:rsidP="00A90778" w:rsidRDefault="00CB2587" w14:paraId="02352E02" w14:textId="14509E39">
      <w:pPr>
        <w:pStyle w:val="EndnoteText"/>
        <w:rPr>
          <w:rFonts w:eastAsia="Open Sans" w:cs="Open Sans"/>
          <w:b/>
          <w:color w:val="5F6368"/>
        </w:rPr>
      </w:pPr>
      <w:r w:rsidRPr="00E40ED6">
        <w:rPr>
          <w:rStyle w:val="EndnoteReference"/>
        </w:rPr>
        <w:endnoteRef/>
      </w:r>
      <w:r w:rsidRPr="00E40ED6">
        <w:t xml:space="preserve"> </w:t>
      </w:r>
      <w:r w:rsidRPr="780E82B4">
        <w:rPr>
          <w:rFonts w:cs="Open Sans"/>
        </w:rPr>
        <w:t xml:space="preserve">United Nations Committee on the Rights of the Child, </w:t>
      </w:r>
      <w:r w:rsidRPr="780E82B4">
        <w:rPr>
          <w:rFonts w:cs="Open Sans"/>
          <w:i/>
        </w:rPr>
        <w:t>Concluding Observations on the Combined Fifth and Sixth Periodic Reports of Australia</w:t>
      </w:r>
      <w:r w:rsidRPr="780E82B4">
        <w:rPr>
          <w:rFonts w:cs="Open Sans"/>
        </w:rPr>
        <w:t>, 82</w:t>
      </w:r>
      <w:r w:rsidRPr="00E935E8">
        <w:rPr>
          <w:rFonts w:cs="Open Sans"/>
          <w:vertAlign w:val="superscript"/>
        </w:rPr>
        <w:t>nd</w:t>
      </w:r>
      <w:r w:rsidRPr="780E82B4">
        <w:rPr>
          <w:rFonts w:cs="Open Sans"/>
        </w:rPr>
        <w:t xml:space="preserve"> sess, UN Doc CRC/C/AUS/CO/5-6 (30 September 2019) para 45(b).</w:t>
      </w:r>
    </w:p>
  </w:endnote>
  <w:endnote w:id="145">
    <w:p w:rsidR="00CB2587" w:rsidP="009A39CF" w:rsidRDefault="00CB2587" w14:paraId="3518E1DF" w14:textId="77777777">
      <w:pPr>
        <w:pStyle w:val="EndnoteText"/>
      </w:pPr>
      <w:r>
        <w:rPr>
          <w:rStyle w:val="EndnoteReference"/>
        </w:rPr>
        <w:endnoteRef/>
      </w:r>
      <w:r>
        <w:t xml:space="preserve"> </w:t>
      </w:r>
      <w:r>
        <w:fldChar w:fldCharType="begin"/>
      </w:r>
      <w:r>
        <w:instrText xml:space="preserve"> ADDIN ZOTERO_ITEM CSL_CITATION {"citationID":"njUqLRNE","properties":{"formattedCitation":"{\\i{}Migration Act 1958} (Cth) s 187AB.","plainCitation":"Migration Act 1958 (Cth) s 187AB.","noteIndex":3},"citationItems":[{"id":1058,"uris":["http://zotero.org/groups/1703699/items/MDTRQGD4"],"uri":["http://zotero.org/groups/1703699/items/MDTRQGD4"],"itemData":{"id":1058,"type":"legislation","container-title":"Cth","title":"Migration Act 1958"},"locator":"s 187AB","label":"section"}],"schema":"https://github.com/citation-style-language/schema/raw/master/csl-citation.json"} </w:instrText>
      </w:r>
      <w:r>
        <w:fldChar w:fldCharType="separate"/>
      </w:r>
      <w:r w:rsidRPr="00F506A4">
        <w:rPr>
          <w:rFonts w:cs="Open Sans"/>
          <w:i/>
          <w:iCs/>
          <w:szCs w:val="24"/>
        </w:rPr>
        <w:t>Migration Act 1958</w:t>
      </w:r>
      <w:r w:rsidRPr="00F506A4">
        <w:rPr>
          <w:rFonts w:cs="Open Sans"/>
          <w:szCs w:val="24"/>
        </w:rPr>
        <w:t xml:space="preserve"> (Cth) s 1</w:t>
      </w:r>
      <w:r>
        <w:rPr>
          <w:rFonts w:cs="Open Sans"/>
          <w:szCs w:val="24"/>
        </w:rPr>
        <w:t>97</w:t>
      </w:r>
      <w:r w:rsidRPr="00F506A4">
        <w:rPr>
          <w:rFonts w:cs="Open Sans"/>
          <w:szCs w:val="24"/>
        </w:rPr>
        <w:t>AB</w:t>
      </w:r>
      <w:r>
        <w:rPr>
          <w:rFonts w:cs="Open Sans"/>
          <w:szCs w:val="24"/>
        </w:rPr>
        <w:t>(1)</w:t>
      </w:r>
      <w:r w:rsidRPr="00F506A4">
        <w:rPr>
          <w:rFonts w:cs="Open Sans"/>
          <w:szCs w:val="24"/>
        </w:rPr>
        <w:t>.</w:t>
      </w:r>
      <w:r>
        <w:fldChar w:fldCharType="end"/>
      </w:r>
    </w:p>
  </w:endnote>
  <w:endnote w:id="146">
    <w:p w:rsidRPr="001465B8" w:rsidR="00CB2587" w:rsidP="009A39CF" w:rsidRDefault="00CB2587" w14:paraId="169DED19" w14:textId="77777777">
      <w:pPr>
        <w:pStyle w:val="EndnoteText"/>
        <w:rPr>
          <w:lang w:val="en-US"/>
        </w:rPr>
      </w:pPr>
      <w:r>
        <w:rPr>
          <w:rStyle w:val="EndnoteReference"/>
        </w:rPr>
        <w:endnoteRef/>
      </w:r>
      <w:r>
        <w:t xml:space="preserve"> </w:t>
      </w:r>
      <w:r w:rsidRPr="00F506A4">
        <w:rPr>
          <w:rFonts w:cs="Open Sans"/>
          <w:i/>
          <w:iCs/>
          <w:szCs w:val="24"/>
        </w:rPr>
        <w:t>Migration Act 1958</w:t>
      </w:r>
      <w:r w:rsidRPr="00F506A4">
        <w:rPr>
          <w:rFonts w:cs="Open Sans"/>
          <w:szCs w:val="24"/>
        </w:rPr>
        <w:t xml:space="preserve"> (Cth) s 1</w:t>
      </w:r>
      <w:r>
        <w:rPr>
          <w:rFonts w:cs="Open Sans"/>
          <w:szCs w:val="24"/>
        </w:rPr>
        <w:t>97</w:t>
      </w:r>
      <w:r w:rsidRPr="00F506A4">
        <w:rPr>
          <w:rFonts w:cs="Open Sans"/>
          <w:szCs w:val="24"/>
        </w:rPr>
        <w:t>AB</w:t>
      </w:r>
      <w:r>
        <w:rPr>
          <w:rFonts w:cs="Open Sans"/>
          <w:szCs w:val="24"/>
        </w:rPr>
        <w:t>(2)(b).</w:t>
      </w:r>
    </w:p>
  </w:endnote>
  <w:endnote w:id="147">
    <w:p w:rsidR="00CB2587" w:rsidP="009A39CF" w:rsidRDefault="00CB2587" w14:paraId="439D9DB1" w14:textId="77777777">
      <w:pPr>
        <w:pStyle w:val="EndnoteText"/>
      </w:pPr>
      <w:r>
        <w:rPr>
          <w:rStyle w:val="EndnoteReference"/>
        </w:rPr>
        <w:endnoteRef/>
      </w:r>
      <w:r>
        <w:t xml:space="preserve"> </w:t>
      </w:r>
      <w:r>
        <w:fldChar w:fldCharType="begin"/>
      </w:r>
      <w:r>
        <w:instrText xml:space="preserve"> ADDIN ZOTERO_ITEM CSL_CITATION {"citationID":"ixWWUgSx","properties":{"formattedCitation":"Department of Immigration and Border Protection, {\\i{}Procedures Advice Manual 3: Compliance and Case Resolution\\uc0\\u8212{}Case Resolution\\uc0\\u8212{}Minister\\uc0\\u8217{}s Powers\\uc0\\u8212{}Minister\\uc0\\u8217{}s Residence Determination Power} (Manual, 21 October 2017).","plainCitation":"Department of Immigration and Border Protection, Procedures Advice Manual 3: Compliance and Case Resolution—Case Resolution—Minister’s Powers—Minister’s Residence Determination Power (Manual, 21 October 2017).","noteIndex":81},"citationItems":[{"id":2454,"uris":["http://zotero.org/groups/1703699/items/Q94II9P6"],"uri":["http://zotero.org/groups/1703699/items/Q94II9P6"],"itemData":{"id":2454,"type":"bill","title":"Department of Immigration and Border Protection, &lt;i&gt;Procedures Advice Manual 3: Compliance and Case Resolution—Case resolution—Minister's powers—Minister's residence determination power&lt;/i&gt; (Manual, 21 October 2017)"}}],"schema":"https://github.com/citation-style-language/schema/raw/master/csl-citation.json"} </w:instrText>
      </w:r>
      <w:r>
        <w:fldChar w:fldCharType="separate"/>
      </w:r>
      <w:r w:rsidRPr="002D25A0">
        <w:rPr>
          <w:rFonts w:cs="Open Sans"/>
          <w:szCs w:val="24"/>
        </w:rPr>
        <w:t xml:space="preserve">Department of Immigration and Border Protection, </w:t>
      </w:r>
      <w:r w:rsidRPr="002D25A0">
        <w:rPr>
          <w:rFonts w:cs="Open Sans"/>
          <w:i/>
          <w:iCs/>
          <w:szCs w:val="24"/>
        </w:rPr>
        <w:t>Procedures Advice Manual 3: Compliance and Case Resolution—Case Resolution—Minister’s Powers—Minister’s Residence Determination Power</w:t>
      </w:r>
      <w:r w:rsidRPr="002D25A0">
        <w:rPr>
          <w:rFonts w:cs="Open Sans"/>
          <w:szCs w:val="24"/>
        </w:rPr>
        <w:t xml:space="preserve"> (Manual, 21 October 2017).</w:t>
      </w:r>
      <w:r>
        <w:fldChar w:fldCharType="end"/>
      </w:r>
    </w:p>
  </w:endnote>
  <w:endnote w:id="148">
    <w:p w:rsidR="00CB2587" w:rsidP="009A39CF" w:rsidRDefault="00CB2587" w14:paraId="10B75F54" w14:textId="77777777">
      <w:pPr>
        <w:pStyle w:val="EndnoteText"/>
      </w:pPr>
      <w:r>
        <w:rPr>
          <w:rStyle w:val="EndnoteReference"/>
        </w:rPr>
        <w:endnoteRef/>
      </w:r>
      <w:r>
        <w:t xml:space="preserve"> </w:t>
      </w:r>
      <w:r>
        <w:fldChar w:fldCharType="begin"/>
      </w:r>
      <w:r>
        <w:instrText xml:space="preserve"> ADDIN ZOTERO_ITEM CSL_CITATION {"citationID":"ixWWUgSx","properties":{"formattedCitation":"Department of Immigration and Border Protection, {\\i{}Procedures Advice Manual 3: Compliance and Case Resolution\\uc0\\u8212{}Case Resolution\\uc0\\u8212{}Minister\\uc0\\u8217{}s Powers\\uc0\\u8212{}Minister\\uc0\\u8217{}s Residence Determination Power} (Manual, 21 October 2017).","plainCitation":"Department of Immigration and Border Protection, Procedures Advice Manual 3: Compliance and Case Resolution—Case Resolution—Minister’s Powers—Minister’s Residence Determination Power (Manual, 21 October 2017).","noteIndex":81},"citationItems":[{"id":2454,"uris":["http://zotero.org/groups/1703699/items/Q94II9P6"],"uri":["http://zotero.org/groups/1703699/items/Q94II9P6"],"itemData":{"id":2454,"type":"bill","title":"Department of Immigration and Border Protection, &lt;i&gt;Procedures Advice Manual 3: Compliance and Case Resolution—Case resolution—Minister's powers—Minister's residence determination power&lt;/i&gt; (Manual, 21 October 2017)"}}],"schema":"https://github.com/citation-style-language/schema/raw/master/csl-citation.json"} </w:instrText>
      </w:r>
      <w:r>
        <w:fldChar w:fldCharType="separate"/>
      </w:r>
      <w:r w:rsidRPr="002D25A0">
        <w:rPr>
          <w:rFonts w:cs="Open Sans"/>
          <w:szCs w:val="24"/>
        </w:rPr>
        <w:t xml:space="preserve">Department of Immigration and Border Protection, </w:t>
      </w:r>
      <w:r w:rsidRPr="002D25A0">
        <w:rPr>
          <w:rFonts w:cs="Open Sans"/>
          <w:i/>
          <w:iCs/>
          <w:szCs w:val="24"/>
        </w:rPr>
        <w:t>Procedures Advice Manual 3: Compliance and Case Resolution—Case Resolution—Minister’s Powers—Minister’s Residence Determination Power</w:t>
      </w:r>
      <w:r w:rsidRPr="002D25A0">
        <w:rPr>
          <w:rFonts w:cs="Open Sans"/>
          <w:szCs w:val="24"/>
        </w:rPr>
        <w:t xml:space="preserve"> (Manual, 21 October 2017).</w:t>
      </w:r>
      <w:r>
        <w:fldChar w:fldCharType="end"/>
      </w:r>
    </w:p>
  </w:endnote>
  <w:endnote w:id="149">
    <w:p w:rsidRPr="00F964F1" w:rsidR="00CB2587" w:rsidP="009A39CF" w:rsidRDefault="00CB2587" w14:paraId="65D0CCB1" w14:textId="77777777">
      <w:pPr>
        <w:pStyle w:val="EndnoteText"/>
        <w:rPr>
          <w:lang w:val="en-US"/>
        </w:rPr>
      </w:pPr>
      <w:r>
        <w:rPr>
          <w:rStyle w:val="EndnoteReference"/>
        </w:rPr>
        <w:endnoteRef/>
      </w:r>
      <w:r>
        <w:t xml:space="preserve"> </w:t>
      </w:r>
      <w:r>
        <w:fldChar w:fldCharType="begin"/>
      </w:r>
      <w:r>
        <w:instrText xml:space="preserve"> ADDIN ZOTERO_ITEM CSL_CITATION {"citationID":"ixWWUgSx","properties":{"formattedCitation":"Department of Immigration and Border Protection, {\\i{}Procedures Advice Manual 3: Compliance and Case Resolution\\uc0\\u8212{}Case Resolution\\uc0\\u8212{}Minister\\uc0\\u8217{}s Powers\\uc0\\u8212{}Minister\\uc0\\u8217{}s Residence Determination Power} (Manual, 21 October 2017).","plainCitation":"Department of Immigration and Border Protection, Procedures Advice Manual 3: Compliance and Case Resolution—Case Resolution—Minister’s Powers—Minister’s Residence Determination Power (Manual, 21 October 2017).","noteIndex":81},"citationItems":[{"id":2454,"uris":["http://zotero.org/groups/1703699/items/Q94II9P6"],"uri":["http://zotero.org/groups/1703699/items/Q94II9P6"],"itemData":{"id":2454,"type":"bill","title":"Department of Immigration and Border Protection, &lt;i&gt;Procedures Advice Manual 3: Compliance and Case Resolution—Case resolution—Minister's powers—Minister's residence determination power&lt;/i&gt; (Manual, 21 October 2017)"}}],"schema":"https://github.com/citation-style-language/schema/raw/master/csl-citation.json"} </w:instrText>
      </w:r>
      <w:r>
        <w:fldChar w:fldCharType="separate"/>
      </w:r>
      <w:r w:rsidRPr="002D25A0">
        <w:rPr>
          <w:rFonts w:cs="Open Sans"/>
          <w:szCs w:val="24"/>
        </w:rPr>
        <w:t xml:space="preserve">Department of Immigration and Border Protection, </w:t>
      </w:r>
      <w:r w:rsidRPr="002D25A0">
        <w:rPr>
          <w:rFonts w:cs="Open Sans"/>
          <w:i/>
          <w:iCs/>
          <w:szCs w:val="24"/>
        </w:rPr>
        <w:t>Procedures Advice Manual 3: Compliance and Case Resolution—Case Resolution—Minister’s Powers—Minister’s Residence Determination Power</w:t>
      </w:r>
      <w:r w:rsidRPr="002D25A0">
        <w:rPr>
          <w:rFonts w:cs="Open Sans"/>
          <w:szCs w:val="24"/>
        </w:rPr>
        <w:t xml:space="preserve"> (Manual, 21 October 2017).</w:t>
      </w:r>
      <w:r>
        <w:fldChar w:fldCharType="end"/>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altName w:val="Segoe UI"/>
    <w:charset w:val="00"/>
    <w:family w:val="swiss"/>
    <w:pitch w:val="variable"/>
    <w:sig w:usb0="E00002EF" w:usb1="4000205B" w:usb2="00000028" w:usb3="00000000" w:csb0="0000019F" w:csb1="00000000"/>
  </w:font>
  <w:font w:name="MS Mincho">
    <w:altName w:val="ＭＳ 明朝"/>
    <w:panose1 w:val="02020609040205080304"/>
    <w:charset w:val="80"/>
    <w:family w:val="roman"/>
    <w:pitch w:val="fixed"/>
    <w:sig w:usb0="00000001" w:usb1="08070000" w:usb2="00000010" w:usb3="00000000" w:csb0="00020000" w:csb1="00000000"/>
  </w:font>
  <w:font w:name="Arial">
    <w:panose1 w:val="020B0604020202020204"/>
    <w:charset w:val="00"/>
    <w:family w:val="swiss"/>
    <w:pitch w:val="variable"/>
    <w:sig w:usb0="E0002EFF" w:usb1="C000785B" w:usb2="00000009" w:usb3="00000000" w:csb0="000001FF" w:csb1="00000000"/>
  </w:font>
  <w:font w:name="ArialMT">
    <w:altName w:val="Arial"/>
    <w:panose1 w:val="00000000000000000000"/>
    <w:charset w:val="00"/>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HelveticaNeue">
    <w:altName w:val="Arial"/>
    <w:charset w:val="00"/>
    <w:family w:val="swiss"/>
    <w:pitch w:val="default"/>
    <w:sig w:usb0="00000003" w:usb1="00000000" w:usb2="00000000" w:usb3="00000000" w:csb0="00000001" w:csb1="00000000"/>
  </w:font>
  <w:font w:name="Calibri">
    <w:panose1 w:val="020F0502020204030204"/>
    <w:charset w:val="00"/>
    <w:family w:val="swiss"/>
    <w:pitch w:val="variable"/>
    <w:sig w:usb0="E0002EFF" w:usb1="C000247B" w:usb2="00000009" w:usb3="00000000" w:csb0="000001FF" w:csb1="00000000"/>
  </w:font>
  <w:font w:name="Yu Mincho">
    <w:altName w:val="游明朝"/>
    <w:panose1 w:val="00000000000000000000"/>
    <w:charset w:val="80"/>
    <w:family w:val="roman"/>
    <w:notTrueType/>
    <w:pitch w:val="default"/>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2925"/>
      <w:gridCol w:w="2925"/>
      <w:gridCol w:w="2925"/>
    </w:tblGrid>
    <w:tr w:rsidR="780E82B4" w:rsidTr="780E82B4" w14:paraId="1114A55A" w14:textId="77777777">
      <w:tc>
        <w:tcPr>
          <w:tcW w:w="2925" w:type="dxa"/>
        </w:tcPr>
        <w:p w:rsidR="780E82B4" w:rsidP="780E82B4" w:rsidRDefault="780E82B4" w14:paraId="101E82AA" w14:textId="6701F0CC">
          <w:pPr>
            <w:pStyle w:val="Header"/>
            <w:ind w:left="-115"/>
            <w:jc w:val="left"/>
          </w:pPr>
        </w:p>
      </w:tc>
      <w:tc>
        <w:tcPr>
          <w:tcW w:w="2925" w:type="dxa"/>
        </w:tcPr>
        <w:p w:rsidR="780E82B4" w:rsidP="780E82B4" w:rsidRDefault="780E82B4" w14:paraId="40CD4822" w14:textId="4DAE2F75">
          <w:pPr>
            <w:pStyle w:val="Header"/>
            <w:jc w:val="center"/>
          </w:pPr>
        </w:p>
      </w:tc>
      <w:tc>
        <w:tcPr>
          <w:tcW w:w="2925" w:type="dxa"/>
        </w:tcPr>
        <w:p w:rsidR="780E82B4" w:rsidP="780E82B4" w:rsidRDefault="780E82B4" w14:paraId="1470B113" w14:textId="7432FC61">
          <w:pPr>
            <w:pStyle w:val="Header"/>
            <w:ind w:right="-115"/>
          </w:pPr>
        </w:p>
      </w:tc>
    </w:tr>
  </w:tbl>
  <w:p w:rsidR="00FF5489" w:rsidRDefault="00FF5489" w14:paraId="599F0471" w14:textId="7CF9E66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2925"/>
      <w:gridCol w:w="2925"/>
      <w:gridCol w:w="2925"/>
    </w:tblGrid>
    <w:tr w:rsidR="780E82B4" w:rsidTr="780E82B4" w14:paraId="58CD24C3" w14:textId="77777777">
      <w:tc>
        <w:tcPr>
          <w:tcW w:w="2925" w:type="dxa"/>
        </w:tcPr>
        <w:p w:rsidR="780E82B4" w:rsidP="780E82B4" w:rsidRDefault="780E82B4" w14:paraId="754F2DD0" w14:textId="27DD5015">
          <w:pPr>
            <w:pStyle w:val="Header"/>
            <w:ind w:left="-115"/>
            <w:jc w:val="left"/>
          </w:pPr>
        </w:p>
      </w:tc>
      <w:tc>
        <w:tcPr>
          <w:tcW w:w="2925" w:type="dxa"/>
        </w:tcPr>
        <w:p w:rsidR="780E82B4" w:rsidP="780E82B4" w:rsidRDefault="780E82B4" w14:paraId="36D1B7A2" w14:textId="31F4018E">
          <w:pPr>
            <w:pStyle w:val="Header"/>
            <w:jc w:val="center"/>
          </w:pPr>
        </w:p>
      </w:tc>
      <w:tc>
        <w:tcPr>
          <w:tcW w:w="2925" w:type="dxa"/>
        </w:tcPr>
        <w:p w:rsidR="780E82B4" w:rsidP="780E82B4" w:rsidRDefault="780E82B4" w14:paraId="4AD554C5" w14:textId="60506967">
          <w:pPr>
            <w:pStyle w:val="Header"/>
            <w:ind w:right="-115"/>
          </w:pPr>
        </w:p>
      </w:tc>
    </w:tr>
  </w:tbl>
  <w:p w:rsidR="00FF5489" w:rsidRDefault="00FF5489" w14:paraId="4CD596C5" w14:textId="0319B60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Pr="000465F1" w:rsidR="00CB2587" w:rsidP="000465F1" w:rsidRDefault="00CB2587" w14:paraId="3B1396D2" w14:textId="77777777">
    <w:pPr>
      <w:pStyle w:val="Footer"/>
    </w:pPr>
    <w:r w:rsidRPr="000465F1">
      <w:t>ABN 47 996 232 602</w:t>
    </w:r>
  </w:p>
  <w:p w:rsidRPr="000465F1" w:rsidR="00CB2587" w:rsidP="000465F1" w:rsidRDefault="00CB2587" w14:paraId="798DC902" w14:textId="77777777">
    <w:pPr>
      <w:pStyle w:val="Footer"/>
    </w:pPr>
    <w:r w:rsidRPr="000465F1">
      <w:t>Level 3, 175 Pitt Street, Sydney NSW 2000</w:t>
    </w:r>
  </w:p>
  <w:p w:rsidRPr="000465F1" w:rsidR="00CB2587" w:rsidP="000465F1" w:rsidRDefault="00CB2587" w14:paraId="4F653FF2" w14:textId="77777777">
    <w:pPr>
      <w:pStyle w:val="Footer"/>
    </w:pPr>
    <w:r w:rsidRPr="000465F1">
      <w:t>GPO Box 5218, Sydney NSW 2001</w:t>
    </w:r>
  </w:p>
  <w:p w:rsidRPr="000465F1" w:rsidR="00CB2587" w:rsidP="000465F1" w:rsidRDefault="00CB2587" w14:paraId="7A53083E" w14:textId="77777777">
    <w:pPr>
      <w:pStyle w:val="Footer"/>
    </w:pPr>
    <w:r w:rsidRPr="000465F1">
      <w:t>General enquiries 1300 369 711</w:t>
    </w:r>
  </w:p>
  <w:p w:rsidRPr="000465F1" w:rsidR="00CB2587" w:rsidP="000465F1" w:rsidRDefault="00CB2587" w14:paraId="5E7030DA" w14:textId="77777777">
    <w:pPr>
      <w:pStyle w:val="Footer"/>
    </w:pPr>
    <w:r w:rsidRPr="000465F1">
      <w:t>Complaints info line 1300 656 419</w:t>
    </w:r>
  </w:p>
  <w:p w:rsidRPr="000465F1" w:rsidR="00CB2587" w:rsidP="000465F1" w:rsidRDefault="00CB2587" w14:paraId="110EFEA1" w14:textId="77777777">
    <w:pPr>
      <w:pStyle w:val="Footer"/>
    </w:pPr>
    <w:r w:rsidRPr="000465F1">
      <w:t>TTY 1800 620 241</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00CB2587" w:rsidRDefault="00CB2587" w14:paraId="3CC65D35" w14:textId="77777777">
    <w:pPr>
      <w:pStyle w:val="Footer"/>
    </w:pPr>
    <w:r w:rsidRPr="00622508">
      <w:fldChar w:fldCharType="begin"/>
    </w:r>
    <w:r>
      <w:instrText xml:space="preserve"> PAGE   \* MERGEFORMAT </w:instrText>
    </w:r>
    <w:r w:rsidRPr="00622508">
      <w:fldChar w:fldCharType="separate"/>
    </w:r>
    <w:r w:rsidRPr="00AB7C8F">
      <w:t>4</w:t>
    </w:r>
    <w:r w:rsidRPr="00622508">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00CB2587" w:rsidP="00E53546" w:rsidRDefault="00CB2587" w14:paraId="1619A388" w14:textId="77777777">
    <w:pPr>
      <w:pStyle w:val="FooterOddPageNumber"/>
    </w:pPr>
    <w:r w:rsidRPr="00AB7C8F">
      <w:fldChar w:fldCharType="begin"/>
    </w:r>
    <w:r>
      <w:instrText xml:space="preserve"> PAGE   \* MERGEFORMAT </w:instrText>
    </w:r>
    <w:r w:rsidRPr="00AB7C8F">
      <w:fldChar w:fldCharType="separate"/>
    </w:r>
    <w:r>
      <w:rPr>
        <w:noProof/>
      </w:rPr>
      <w:t>3</w:t>
    </w:r>
    <w:r w:rsidRPr="00AB7C8F">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00CB2587" w:rsidP="00E53546" w:rsidRDefault="00CB2587" w14:paraId="6F1E0B90" w14:textId="77777777">
    <w:pPr>
      <w:pStyle w:val="FooterEvenPageNumber"/>
    </w:pPr>
    <w:r w:rsidRPr="00F127A8">
      <w:fldChar w:fldCharType="begin"/>
    </w:r>
    <w:r>
      <w:instrText xml:space="preserve"> PAGE   \* MERGEFORMAT </w:instrText>
    </w:r>
    <w:r w:rsidRPr="00F127A8">
      <w:fldChar w:fldCharType="separate"/>
    </w:r>
    <w:r>
      <w:rPr>
        <w:noProof/>
      </w:rPr>
      <w:t>2</w:t>
    </w:r>
    <w:r w:rsidRPr="00F127A8">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rsidR="00C51913" w:rsidP="00F14C6D" w:rsidRDefault="00C51913" w14:paraId="2B7E111E" w14:textId="77777777">
      <w:r>
        <w:separator/>
      </w:r>
    </w:p>
  </w:footnote>
  <w:footnote w:type="continuationSeparator" w:id="0">
    <w:p w:rsidR="00C51913" w:rsidP="00F14C6D" w:rsidRDefault="00C51913" w14:paraId="6A146095" w14:textId="77777777">
      <w:r>
        <w:continuationSeparator/>
      </w:r>
    </w:p>
  </w:footnote>
  <w:footnote w:type="continuationNotice" w:id="1">
    <w:p w:rsidR="00C51913" w:rsidRDefault="00C51913" w14:paraId="26723EA7" w14:textId="77777777">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p14">
  <w:p w:rsidRPr="000465F1" w:rsidR="00CB2587" w:rsidP="000465F1" w:rsidRDefault="00CB2587" w14:paraId="6AB05508" w14:textId="439ACACA">
    <w:pPr>
      <w:pStyle w:val="Header"/>
    </w:pPr>
    <w:r>
      <w:rPr>
        <w:noProof/>
      </w:rPr>
      <w:drawing>
        <wp:anchor distT="0" distB="0" distL="114300" distR="114300" simplePos="0" relativeHeight="251658240" behindDoc="1" locked="0" layoutInCell="0" allowOverlap="1" wp14:anchorId="48D42FE0" wp14:editId="268093E9">
          <wp:simplePos x="0" y="0"/>
          <wp:positionH relativeFrom="margin">
            <wp:align>center</wp:align>
          </wp:positionH>
          <wp:positionV relativeFrom="margin">
            <wp:align>center</wp:align>
          </wp:positionV>
          <wp:extent cx="11822430" cy="17271365"/>
          <wp:effectExtent l="0" t="0" r="1270" b="635"/>
          <wp:wrapNone/>
          <wp:docPr id="30" name="WordPictureWatermark1034833" descr="report watermark"/>
          <wp:cNvGraphicFramePr>
            <a:graphicFrameLocks xmlns:a="http://schemas.openxmlformats.org/drawingml/2006/main" noGrp="1" noChangeAspect="1" noResize="1"/>
          </wp:cNvGraphicFramePr>
          <a:graphic xmlns:a="http://schemas.openxmlformats.org/drawingml/2006/main">
            <a:graphicData uri="http://schemas.openxmlformats.org/drawingml/2006/picture">
              <pic:pic xmlns:pic="http://schemas.openxmlformats.org/drawingml/2006/picture">
                <pic:nvPicPr>
                  <pic:cNvPr id="0" name="WordPictureWatermark1034833" descr="report watermark"/>
                  <pic:cNvPicPr>
                    <a:picLocks noGrp="1" noRot="1" noChangeAspect="1" noResize="1" noEditPoints="1" noAdjustHandles="1" noChangeArrowheads="1" noChangeShapeType="1" noCrop="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1822430" cy="17271365"/>
                  </a:xfrm>
                  <a:prstGeom prst="rect">
                    <a:avLst/>
                  </a:prstGeom>
                  <a:noFill/>
                </pic:spPr>
              </pic:pic>
            </a:graphicData>
          </a:graphic>
          <wp14:sizeRelH relativeFrom="page">
            <wp14:pctWidth>0</wp14:pctWidth>
          </wp14:sizeRelH>
          <wp14:sizeRelV relativeFrom="page">
            <wp14:pctHeight>0</wp14:pctHeight>
          </wp14:sizeRelV>
        </wp:anchor>
      </w:drawing>
    </w:r>
    <w:r w:rsidRPr="000465F1" w:rsidR="30F08BD5">
      <w:rPr/>
      <w:t>Australian Human Rights Commission</w:t>
    </w:r>
  </w:p>
  <w:p w:rsidRPr="00622508" w:rsidR="00CB2587" w:rsidP="00622508" w:rsidRDefault="00CB2587" w14:paraId="09BAF28B" w14:textId="77777777">
    <w:pPr>
      <w:pStyle w:val="Footer"/>
    </w:pPr>
    <w:r w:rsidRPr="001F62CC">
      <w:rPr>
        <w:rStyle w:val="HeaderDocumentTitle"/>
      </w:rPr>
      <w:t>Short title</w:t>
    </w:r>
    <w:r w:rsidRPr="00622508">
      <w:rPr>
        <w:rStyle w:val="HeaderDocumentTitle"/>
      </w:rPr>
      <w:t>, report name,</w:t>
    </w:r>
    <w:r w:rsidRPr="00622508">
      <w:t xml:space="preserve"> Date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p14">
  <w:p w:rsidRPr="000465F1" w:rsidR="00CB2587" w:rsidP="000465F1" w:rsidRDefault="00CB2587" w14:paraId="293AB3D8" w14:textId="24628425">
    <w:r>
      <w:rPr>
        <w:noProof/>
      </w:rPr>
      <w:drawing>
        <wp:anchor distT="0" distB="0" distL="114300" distR="114300" simplePos="0" relativeHeight="251658241" behindDoc="1" locked="0" layoutInCell="0" allowOverlap="1" wp14:anchorId="2B0122E9" wp14:editId="2DB70C51">
          <wp:simplePos x="0" y="0"/>
          <wp:positionH relativeFrom="margin">
            <wp:align>center</wp:align>
          </wp:positionH>
          <wp:positionV relativeFrom="margin">
            <wp:align>center</wp:align>
          </wp:positionV>
          <wp:extent cx="11822430" cy="17271365"/>
          <wp:effectExtent l="0" t="0" r="1270" b="635"/>
          <wp:wrapNone/>
          <wp:docPr id="20" name="WordPictureWatermark1034834" descr="report watermark"/>
          <wp:cNvGraphicFramePr>
            <a:graphicFrameLocks xmlns:a="http://schemas.openxmlformats.org/drawingml/2006/main" noGrp="1" noChangeAspect="1" noResize="1"/>
          </wp:cNvGraphicFramePr>
          <a:graphic xmlns:a="http://schemas.openxmlformats.org/drawingml/2006/main">
            <a:graphicData uri="http://schemas.openxmlformats.org/drawingml/2006/picture">
              <pic:pic xmlns:pic="http://schemas.openxmlformats.org/drawingml/2006/picture">
                <pic:nvPicPr>
                  <pic:cNvPr id="0" name="WordPictureWatermark1034834" descr="report watermark"/>
                  <pic:cNvPicPr>
                    <a:picLocks noGrp="1" noRot="1" noChangeAspect="1" noResize="1" noEditPoints="1" noAdjustHandles="1" noChangeArrowheads="1" noChangeShapeType="1" noCrop="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1822430" cy="17271365"/>
                  </a:xfrm>
                  <a:prstGeom prst="rect">
                    <a:avLst/>
                  </a:prstGeom>
                  <a:noFill/>
                </pic:spPr>
              </pic:pic>
            </a:graphicData>
          </a:graphic>
          <wp14:sizeRelH relativeFrom="page">
            <wp14:pctWidth>0</wp14:pctWidth>
          </wp14:sizeRelH>
          <wp14:sizeRelV relativeFrom="page">
            <wp14:pctHeight>0</wp14:pctHeight>
          </wp14:sizeRelV>
        </wp:anchor>
      </w:drawing>
    </w:r>
    <w:r w:rsidRPr="000465F1" w:rsidR="30F08BD5">
      <w:rPr/>
      <w:t>Australian Human Rights Commission</w:t>
    </w:r>
  </w:p>
  <w:p w:rsidRPr="000465F1" w:rsidR="00CB2587" w:rsidP="000465F1" w:rsidRDefault="00CB2587" w14:paraId="4C12254F" w14:textId="77777777">
    <w:pPr>
      <w:pStyle w:val="Footer"/>
    </w:pPr>
    <w:r w:rsidRPr="000465F1">
      <w:t>Short document title, Short description – Date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p14">
  <w:p w:rsidR="00CB2587" w:rsidP="002012F7" w:rsidRDefault="00CB2587" w14:paraId="76945182" w14:textId="73D4395C">
    <w:pPr>
      <w:pStyle w:val="Header"/>
    </w:pPr>
    <w:r>
      <w:rPr>
        <w:noProof/>
      </w:rPr>
      <w:drawing>
        <wp:anchor distT="0" distB="0" distL="114300" distR="114300" simplePos="0" relativeHeight="251658242" behindDoc="1" locked="0" layoutInCell="0" allowOverlap="1" wp14:anchorId="6779FC37" wp14:editId="62603B84">
          <wp:simplePos x="0" y="0"/>
          <wp:positionH relativeFrom="margin">
            <wp:posOffset>-902335</wp:posOffset>
          </wp:positionH>
          <wp:positionV relativeFrom="margin">
            <wp:posOffset>-1377950</wp:posOffset>
          </wp:positionV>
          <wp:extent cx="7564755" cy="11050905"/>
          <wp:effectExtent l="0" t="0" r="4445" b="0"/>
          <wp:wrapNone/>
          <wp:docPr id="19" name="WordPictureWatermark14066017" descr="MS word cover1"/>
          <wp:cNvGraphicFramePr>
            <a:graphicFrameLocks xmlns:a="http://schemas.openxmlformats.org/drawingml/2006/main" noGrp="1" noChangeAspect="1" noResize="1"/>
          </wp:cNvGraphicFramePr>
          <a:graphic xmlns:a="http://schemas.openxmlformats.org/drawingml/2006/main">
            <a:graphicData uri="http://schemas.openxmlformats.org/drawingml/2006/picture">
              <pic:pic xmlns:pic="http://schemas.openxmlformats.org/drawingml/2006/picture">
                <pic:nvPicPr>
                  <pic:cNvPr id="0" name="WordPictureWatermark14066017" descr="MS word cover1"/>
                  <pic:cNvPicPr>
                    <a:picLocks noGrp="1" noRot="1" noChangeAspect="1" noResize="1" noEditPoints="1" noAdjustHandles="1" noChangeArrowheads="1" noChangeShapeType="1" noCrop="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4755" cy="11050905"/>
                  </a:xfrm>
                  <a:prstGeom prst="rect">
                    <a:avLst/>
                  </a:prstGeom>
                  <a:noFill/>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3" behindDoc="1" locked="0" layoutInCell="0" allowOverlap="1" wp14:anchorId="7B15529C" wp14:editId="20D82AB8">
          <wp:simplePos x="0" y="0"/>
          <wp:positionH relativeFrom="margin">
            <wp:posOffset>-900430</wp:posOffset>
          </wp:positionH>
          <wp:positionV relativeFrom="margin">
            <wp:posOffset>-1384935</wp:posOffset>
          </wp:positionV>
          <wp:extent cx="7557770" cy="11041380"/>
          <wp:effectExtent l="0" t="0" r="0" b="0"/>
          <wp:wrapNone/>
          <wp:docPr id="6" name="WordPictureWatermark1034832" descr="report watermark"/>
          <wp:cNvGraphicFramePr>
            <a:graphicFrameLocks xmlns:a="http://schemas.openxmlformats.org/drawingml/2006/main" noGrp="1" noChangeAspect="1" noResize="1"/>
          </wp:cNvGraphicFramePr>
          <a:graphic xmlns:a="http://schemas.openxmlformats.org/drawingml/2006/main">
            <a:graphicData uri="http://schemas.openxmlformats.org/drawingml/2006/picture">
              <pic:pic xmlns:pic="http://schemas.openxmlformats.org/drawingml/2006/picture">
                <pic:nvPicPr>
                  <pic:cNvPr id="0" name="WordPictureWatermark1034832" descr="report watermark"/>
                  <pic:cNvPicPr>
                    <a:picLocks noGrp="1" noRot="1" noChangeAspect="1" noResize="1" noEditPoints="1" noAdjustHandles="1" noChangeArrowheads="1" noChangeShapeType="1" noCrop="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7557770" cy="11041380"/>
                  </a:xfrm>
                  <a:prstGeom prst="rect">
                    <a:avLst/>
                  </a:prstGeom>
                  <a:noFill/>
                </pic:spPr>
              </pic:pic>
            </a:graphicData>
          </a:graphic>
          <wp14:sizeRelH relativeFrom="page">
            <wp14:pctWidth>0</wp14:pctWidth>
          </wp14:sizeRelH>
          <wp14:sizeRelV relativeFrom="page">
            <wp14:pctHeight>0</wp14:pctHeight>
          </wp14:sizeRelV>
        </wp:anchor>
      </w:drawing>
    </w:r>
    <w:r w:rsidR="30F08BD5">
      <w:rPr/>
      <w:t/>
    </w:r>
  </w:p>
  <w:p w:rsidR="00CB2587" w:rsidP="002012F7" w:rsidRDefault="00CB2587" w14:paraId="3307DE17" w14:textId="578810C3">
    <w:pPr>
      <w:pStyle w:val="Header"/>
    </w:pPr>
  </w:p>
  <w:p w:rsidR="00CB2587" w:rsidP="002012F7" w:rsidRDefault="00CB2587" w14:paraId="4FDFF318" w14:textId="7777777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Pr="000465F1" w:rsidR="00286CE3" w:rsidP="00286CE3" w:rsidRDefault="00CB2587" w14:paraId="6AE7E9D4" w14:textId="77777777">
    <w:pPr>
      <w:pStyle w:val="HeaderDocumentDate"/>
    </w:pPr>
    <w:r w:rsidRPr="00DD6CCE">
      <w:rPr>
        <w:b/>
      </w:rPr>
      <w:t xml:space="preserve">Inspections of </w:t>
    </w:r>
    <w:r w:rsidRPr="00DD6CCE" w:rsidR="00E86923">
      <w:rPr>
        <w:b/>
      </w:rPr>
      <w:t xml:space="preserve">Australia’s </w:t>
    </w:r>
    <w:r w:rsidRPr="00DD6CCE">
      <w:rPr>
        <w:b/>
      </w:rPr>
      <w:t>immigration detention facilities 2019</w:t>
    </w:r>
    <w:r w:rsidR="00286CE3">
      <w:rPr>
        <w:rFonts w:cs="Open Sans"/>
        <w:b/>
        <w:bCs/>
        <w:sz w:val="20"/>
        <w:szCs w:val="20"/>
      </w:rPr>
      <w:t xml:space="preserve"> </w:t>
    </w:r>
    <w:r w:rsidR="00286CE3">
      <w:rPr>
        <w:rFonts w:cs="Open Sans"/>
        <w:sz w:val="20"/>
        <w:szCs w:val="20"/>
      </w:rPr>
      <w:t>•</w:t>
    </w:r>
    <w:r w:rsidR="00A444EB">
      <w:rPr>
        <w:b/>
      </w:rPr>
      <w:t xml:space="preserve"> </w:t>
    </w:r>
    <w:r w:rsidRPr="00E008CD" w:rsidR="00A444EB">
      <w:t>December</w:t>
    </w:r>
    <w:r w:rsidRPr="00E008CD" w:rsidR="00E86923">
      <w:t xml:space="preserve"> </w:t>
    </w:r>
    <w:r w:rsidRPr="00E008CD">
      <w:t>2020</w:t>
    </w:r>
  </w:p>
  <w:p w:rsidRPr="000465F1" w:rsidR="00CB2587" w:rsidP="00506D9A" w:rsidRDefault="00CB2587" w14:paraId="637A26BA" w14:textId="42F62063">
    <w:pPr>
      <w:pStyle w:val="HeaderDocumentDate"/>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Pr="000465F1" w:rsidR="00CC39D3" w:rsidP="00CC39D3" w:rsidRDefault="00CB2587" w14:paraId="6F947512" w14:textId="77777777">
    <w:pPr>
      <w:pStyle w:val="HeaderDocumentDate"/>
    </w:pPr>
    <w:bookmarkStart w:name="_Hlk514672172" w:id="202"/>
    <w:bookmarkStart w:name="_Hlk514672173" w:id="203"/>
    <w:r w:rsidRPr="00DD6CCE">
      <w:rPr>
        <w:b/>
      </w:rPr>
      <w:t>Inspections of</w:t>
    </w:r>
    <w:r w:rsidRPr="00DD6CCE" w:rsidR="00E86923">
      <w:rPr>
        <w:b/>
      </w:rPr>
      <w:t xml:space="preserve"> Australia’s</w:t>
    </w:r>
    <w:r w:rsidRPr="00DD6CCE">
      <w:rPr>
        <w:b/>
      </w:rPr>
      <w:t xml:space="preserve"> immigration detention facilities 2019</w:t>
    </w:r>
    <w:r w:rsidR="00CC39D3">
      <w:rPr>
        <w:rFonts w:cs="Open Sans"/>
        <w:b/>
        <w:bCs/>
        <w:sz w:val="20"/>
        <w:szCs w:val="20"/>
      </w:rPr>
      <w:t xml:space="preserve"> </w:t>
    </w:r>
    <w:r w:rsidR="00CC39D3">
      <w:rPr>
        <w:rFonts w:cs="Open Sans"/>
        <w:sz w:val="20"/>
        <w:szCs w:val="20"/>
      </w:rPr>
      <w:t>•</w:t>
    </w:r>
    <w:r w:rsidR="00CC39D3">
      <w:rPr>
        <w:b/>
        <w:bCs/>
      </w:rPr>
      <w:t xml:space="preserve"> </w:t>
    </w:r>
    <w:r w:rsidRPr="00E008CD" w:rsidR="00CC39D3">
      <w:t>December</w:t>
    </w:r>
    <w:r w:rsidRPr="00E008CD" w:rsidR="00E86923">
      <w:t xml:space="preserve"> </w:t>
    </w:r>
    <w:r w:rsidRPr="00E008CD">
      <w:t>2020</w:t>
    </w:r>
  </w:p>
  <w:bookmarkEnd w:id="202"/>
  <w:bookmarkEnd w:id="203"/>
  <w:p w:rsidRPr="000465F1" w:rsidR="00CB2587" w:rsidP="00506D9A" w:rsidRDefault="00CB2587" w14:paraId="016D59E6" w14:textId="507E42C3">
    <w:pPr>
      <w:pStyle w:val="HeaderDocumentDate"/>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Pr="000465F1" w:rsidR="00CB2587" w:rsidP="00605D35" w:rsidRDefault="00CB2587" w14:paraId="1BBB894A" w14:textId="2F43C822">
    <w:pPr>
      <w:pStyle w:val="HeaderDocumentDate"/>
    </w:pPr>
    <w:r w:rsidRPr="00DD6CCE">
      <w:rPr>
        <w:b/>
        <w:bCs/>
      </w:rPr>
      <w:t>Inspections of Australia’s immigration detention facilities 2019</w:t>
    </w:r>
    <w:r w:rsidR="00EA190D">
      <w:rPr>
        <w:rFonts w:cs="Open Sans"/>
        <w:b/>
        <w:bCs/>
        <w:sz w:val="20"/>
        <w:szCs w:val="20"/>
      </w:rPr>
      <w:t xml:space="preserve"> </w:t>
    </w:r>
    <w:r w:rsidR="00EA190D">
      <w:rPr>
        <w:rFonts w:cs="Open Sans"/>
        <w:sz w:val="20"/>
        <w:szCs w:val="20"/>
      </w:rPr>
      <w:t>•</w:t>
    </w:r>
    <w:r w:rsidR="004B1B32">
      <w:rPr>
        <w:b/>
        <w:bCs/>
      </w:rPr>
      <w:t xml:space="preserve"> </w:t>
    </w:r>
    <w:r w:rsidRPr="00E008CD" w:rsidR="004B1B32">
      <w:t>December</w:t>
    </w:r>
    <w:r w:rsidRPr="00E008CD">
      <w:t xml:space="preserve"> 2020</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E"/>
    <w:multiLevelType w:val="singleLevel"/>
    <w:tmpl w:val="5558AC88"/>
    <w:lvl w:ilvl="0">
      <w:start w:val="1"/>
      <w:numFmt w:val="decimal"/>
      <w:pStyle w:val="ListNumber3"/>
      <w:lvlText w:val="%1."/>
      <w:lvlJc w:val="left"/>
      <w:pPr>
        <w:tabs>
          <w:tab w:val="num" w:pos="926"/>
        </w:tabs>
        <w:ind w:left="926" w:hanging="360"/>
      </w:pPr>
    </w:lvl>
  </w:abstractNum>
  <w:abstractNum w:abstractNumId="1" w15:restartNumberingAfterBreak="0">
    <w:nsid w:val="FFFFFF7F"/>
    <w:multiLevelType w:val="hybridMultilevel"/>
    <w:tmpl w:val="91EC8FA0"/>
    <w:lvl w:ilvl="0" w:tplc="EFC2745C">
      <w:start w:val="1"/>
      <w:numFmt w:val="decimal"/>
      <w:pStyle w:val="ListNumber2"/>
      <w:lvlText w:val="%1."/>
      <w:lvlJc w:val="left"/>
      <w:pPr>
        <w:tabs>
          <w:tab w:val="num" w:pos="643"/>
        </w:tabs>
        <w:ind w:left="643" w:hanging="360"/>
      </w:pPr>
    </w:lvl>
    <w:lvl w:ilvl="1" w:tplc="89D6614A">
      <w:numFmt w:val="decimal"/>
      <w:lvlText w:val=""/>
      <w:lvlJc w:val="left"/>
    </w:lvl>
    <w:lvl w:ilvl="2" w:tplc="B65C8D3C">
      <w:numFmt w:val="decimal"/>
      <w:lvlText w:val=""/>
      <w:lvlJc w:val="left"/>
    </w:lvl>
    <w:lvl w:ilvl="3" w:tplc="A252BC02">
      <w:numFmt w:val="decimal"/>
      <w:lvlText w:val=""/>
      <w:lvlJc w:val="left"/>
    </w:lvl>
    <w:lvl w:ilvl="4" w:tplc="1F5A27C2">
      <w:numFmt w:val="decimal"/>
      <w:lvlText w:val=""/>
      <w:lvlJc w:val="left"/>
    </w:lvl>
    <w:lvl w:ilvl="5" w:tplc="92A8E3EE">
      <w:numFmt w:val="decimal"/>
      <w:lvlText w:val=""/>
      <w:lvlJc w:val="left"/>
    </w:lvl>
    <w:lvl w:ilvl="6" w:tplc="C558332C">
      <w:numFmt w:val="decimal"/>
      <w:lvlText w:val=""/>
      <w:lvlJc w:val="left"/>
    </w:lvl>
    <w:lvl w:ilvl="7" w:tplc="945E5204">
      <w:numFmt w:val="decimal"/>
      <w:lvlText w:val=""/>
      <w:lvlJc w:val="left"/>
    </w:lvl>
    <w:lvl w:ilvl="8" w:tplc="E226528C">
      <w:numFmt w:val="decimal"/>
      <w:lvlText w:val=""/>
      <w:lvlJc w:val="left"/>
    </w:lvl>
  </w:abstractNum>
  <w:abstractNum w:abstractNumId="2" w15:restartNumberingAfterBreak="0">
    <w:nsid w:val="FFFFFF80"/>
    <w:multiLevelType w:val="singleLevel"/>
    <w:tmpl w:val="3104E1E6"/>
    <w:lvl w:ilvl="0">
      <w:start w:val="1"/>
      <w:numFmt w:val="bullet"/>
      <w:pStyle w:val="ListBullet5"/>
      <w:lvlText w:val=""/>
      <w:lvlJc w:val="left"/>
      <w:pPr>
        <w:tabs>
          <w:tab w:val="num" w:pos="1492"/>
        </w:tabs>
        <w:ind w:left="1492" w:hanging="360"/>
      </w:pPr>
      <w:rPr>
        <w:rFonts w:hint="default" w:ascii="Symbol" w:hAnsi="Symbol"/>
      </w:rPr>
    </w:lvl>
  </w:abstractNum>
  <w:abstractNum w:abstractNumId="3" w15:restartNumberingAfterBreak="0">
    <w:nsid w:val="FFFFFF81"/>
    <w:multiLevelType w:val="singleLevel"/>
    <w:tmpl w:val="C2C21C32"/>
    <w:lvl w:ilvl="0">
      <w:start w:val="1"/>
      <w:numFmt w:val="bullet"/>
      <w:pStyle w:val="ListBullet4"/>
      <w:lvlText w:val=""/>
      <w:lvlJc w:val="left"/>
      <w:pPr>
        <w:tabs>
          <w:tab w:val="num" w:pos="1209"/>
        </w:tabs>
        <w:ind w:left="1209" w:hanging="360"/>
      </w:pPr>
      <w:rPr>
        <w:rFonts w:hint="default" w:ascii="Symbol" w:hAnsi="Symbol"/>
      </w:rPr>
    </w:lvl>
  </w:abstractNum>
  <w:abstractNum w:abstractNumId="4" w15:restartNumberingAfterBreak="0">
    <w:nsid w:val="FFFFFF82"/>
    <w:multiLevelType w:val="singleLevel"/>
    <w:tmpl w:val="5656989A"/>
    <w:lvl w:ilvl="0">
      <w:start w:val="1"/>
      <w:numFmt w:val="bullet"/>
      <w:pStyle w:val="ListBullet3"/>
      <w:lvlText w:val=""/>
      <w:lvlJc w:val="left"/>
      <w:pPr>
        <w:tabs>
          <w:tab w:val="num" w:pos="926"/>
        </w:tabs>
        <w:ind w:left="926" w:hanging="360"/>
      </w:pPr>
      <w:rPr>
        <w:rFonts w:hint="default" w:ascii="Symbol" w:hAnsi="Symbol"/>
      </w:rPr>
    </w:lvl>
  </w:abstractNum>
  <w:abstractNum w:abstractNumId="5" w15:restartNumberingAfterBreak="0">
    <w:nsid w:val="FFFFFF83"/>
    <w:multiLevelType w:val="singleLevel"/>
    <w:tmpl w:val="AF9C86F2"/>
    <w:lvl w:ilvl="0">
      <w:start w:val="1"/>
      <w:numFmt w:val="bullet"/>
      <w:pStyle w:val="ListBullet2"/>
      <w:lvlText w:val=""/>
      <w:lvlJc w:val="left"/>
      <w:pPr>
        <w:tabs>
          <w:tab w:val="num" w:pos="643"/>
        </w:tabs>
        <w:ind w:left="643" w:hanging="360"/>
      </w:pPr>
      <w:rPr>
        <w:rFonts w:hint="default" w:ascii="Symbol" w:hAnsi="Symbol"/>
      </w:rPr>
    </w:lvl>
  </w:abstractNum>
  <w:abstractNum w:abstractNumId="6" w15:restartNumberingAfterBreak="0">
    <w:nsid w:val="FFFFFF89"/>
    <w:multiLevelType w:val="singleLevel"/>
    <w:tmpl w:val="09D44524"/>
    <w:lvl w:ilvl="0">
      <w:start w:val="1"/>
      <w:numFmt w:val="bullet"/>
      <w:pStyle w:val="ListBullet"/>
      <w:lvlText w:val=""/>
      <w:lvlJc w:val="left"/>
      <w:pPr>
        <w:tabs>
          <w:tab w:val="num" w:pos="360"/>
        </w:tabs>
        <w:ind w:left="360" w:hanging="3"/>
      </w:pPr>
      <w:rPr>
        <w:rFonts w:hint="default" w:ascii="Symbol" w:hAnsi="Symbol"/>
      </w:rPr>
    </w:lvl>
  </w:abstractNum>
  <w:abstractNum w:abstractNumId="7" w15:restartNumberingAfterBreak="0">
    <w:nsid w:val="06C550B0"/>
    <w:multiLevelType w:val="hybridMultilevel"/>
    <w:tmpl w:val="4FA61908"/>
    <w:lvl w:ilvl="0" w:tplc="0C090001">
      <w:start w:val="1"/>
      <w:numFmt w:val="bullet"/>
      <w:lvlText w:val=""/>
      <w:lvlJc w:val="left"/>
      <w:pPr>
        <w:ind w:left="780" w:hanging="360"/>
      </w:pPr>
      <w:rPr>
        <w:rFonts w:hint="default" w:ascii="Symbol" w:hAnsi="Symbol"/>
      </w:rPr>
    </w:lvl>
    <w:lvl w:ilvl="1" w:tplc="0C090003" w:tentative="1">
      <w:start w:val="1"/>
      <w:numFmt w:val="bullet"/>
      <w:lvlText w:val="o"/>
      <w:lvlJc w:val="left"/>
      <w:pPr>
        <w:ind w:left="1500" w:hanging="360"/>
      </w:pPr>
      <w:rPr>
        <w:rFonts w:hint="default" w:ascii="Courier New" w:hAnsi="Courier New" w:cs="Courier New"/>
      </w:rPr>
    </w:lvl>
    <w:lvl w:ilvl="2" w:tplc="0C090005" w:tentative="1">
      <w:start w:val="1"/>
      <w:numFmt w:val="bullet"/>
      <w:lvlText w:val=""/>
      <w:lvlJc w:val="left"/>
      <w:pPr>
        <w:ind w:left="2220" w:hanging="360"/>
      </w:pPr>
      <w:rPr>
        <w:rFonts w:hint="default" w:ascii="Wingdings" w:hAnsi="Wingdings"/>
      </w:rPr>
    </w:lvl>
    <w:lvl w:ilvl="3" w:tplc="0C090001" w:tentative="1">
      <w:start w:val="1"/>
      <w:numFmt w:val="bullet"/>
      <w:lvlText w:val=""/>
      <w:lvlJc w:val="left"/>
      <w:pPr>
        <w:ind w:left="2940" w:hanging="360"/>
      </w:pPr>
      <w:rPr>
        <w:rFonts w:hint="default" w:ascii="Symbol" w:hAnsi="Symbol"/>
      </w:rPr>
    </w:lvl>
    <w:lvl w:ilvl="4" w:tplc="0C090003" w:tentative="1">
      <w:start w:val="1"/>
      <w:numFmt w:val="bullet"/>
      <w:lvlText w:val="o"/>
      <w:lvlJc w:val="left"/>
      <w:pPr>
        <w:ind w:left="3660" w:hanging="360"/>
      </w:pPr>
      <w:rPr>
        <w:rFonts w:hint="default" w:ascii="Courier New" w:hAnsi="Courier New" w:cs="Courier New"/>
      </w:rPr>
    </w:lvl>
    <w:lvl w:ilvl="5" w:tplc="0C090005" w:tentative="1">
      <w:start w:val="1"/>
      <w:numFmt w:val="bullet"/>
      <w:lvlText w:val=""/>
      <w:lvlJc w:val="left"/>
      <w:pPr>
        <w:ind w:left="4380" w:hanging="360"/>
      </w:pPr>
      <w:rPr>
        <w:rFonts w:hint="default" w:ascii="Wingdings" w:hAnsi="Wingdings"/>
      </w:rPr>
    </w:lvl>
    <w:lvl w:ilvl="6" w:tplc="0C090001" w:tentative="1">
      <w:start w:val="1"/>
      <w:numFmt w:val="bullet"/>
      <w:lvlText w:val=""/>
      <w:lvlJc w:val="left"/>
      <w:pPr>
        <w:ind w:left="5100" w:hanging="360"/>
      </w:pPr>
      <w:rPr>
        <w:rFonts w:hint="default" w:ascii="Symbol" w:hAnsi="Symbol"/>
      </w:rPr>
    </w:lvl>
    <w:lvl w:ilvl="7" w:tplc="0C090003" w:tentative="1">
      <w:start w:val="1"/>
      <w:numFmt w:val="bullet"/>
      <w:lvlText w:val="o"/>
      <w:lvlJc w:val="left"/>
      <w:pPr>
        <w:ind w:left="5820" w:hanging="360"/>
      </w:pPr>
      <w:rPr>
        <w:rFonts w:hint="default" w:ascii="Courier New" w:hAnsi="Courier New" w:cs="Courier New"/>
      </w:rPr>
    </w:lvl>
    <w:lvl w:ilvl="8" w:tplc="0C090005" w:tentative="1">
      <w:start w:val="1"/>
      <w:numFmt w:val="bullet"/>
      <w:lvlText w:val=""/>
      <w:lvlJc w:val="left"/>
      <w:pPr>
        <w:ind w:left="6540" w:hanging="360"/>
      </w:pPr>
      <w:rPr>
        <w:rFonts w:hint="default" w:ascii="Wingdings" w:hAnsi="Wingdings"/>
      </w:rPr>
    </w:lvl>
  </w:abstractNum>
  <w:abstractNum w:abstractNumId="8" w15:restartNumberingAfterBreak="0">
    <w:nsid w:val="082D50E8"/>
    <w:multiLevelType w:val="hybridMultilevel"/>
    <w:tmpl w:val="1C044114"/>
    <w:lvl w:ilvl="0" w:tplc="0C090001">
      <w:start w:val="1"/>
      <w:numFmt w:val="bullet"/>
      <w:lvlText w:val=""/>
      <w:lvlJc w:val="left"/>
      <w:pPr>
        <w:ind w:left="720" w:hanging="360"/>
      </w:pPr>
      <w:rPr>
        <w:rFonts w:hint="default" w:ascii="Symbol" w:hAnsi="Symbol"/>
      </w:rPr>
    </w:lvl>
    <w:lvl w:ilvl="1" w:tplc="0C090003">
      <w:start w:val="1"/>
      <w:numFmt w:val="bullet"/>
      <w:lvlText w:val="o"/>
      <w:lvlJc w:val="left"/>
      <w:pPr>
        <w:ind w:left="1440" w:hanging="360"/>
      </w:pPr>
      <w:rPr>
        <w:rFonts w:hint="default" w:ascii="Courier New" w:hAnsi="Courier New" w:cs="Courier New"/>
      </w:rPr>
    </w:lvl>
    <w:lvl w:ilvl="2" w:tplc="0C090005">
      <w:start w:val="1"/>
      <w:numFmt w:val="bullet"/>
      <w:lvlText w:val=""/>
      <w:lvlJc w:val="left"/>
      <w:pPr>
        <w:ind w:left="2160" w:hanging="360"/>
      </w:pPr>
      <w:rPr>
        <w:rFonts w:hint="default" w:ascii="Wingdings" w:hAnsi="Wingdings"/>
      </w:rPr>
    </w:lvl>
    <w:lvl w:ilvl="3" w:tplc="0C090001">
      <w:start w:val="1"/>
      <w:numFmt w:val="bullet"/>
      <w:lvlText w:val=""/>
      <w:lvlJc w:val="left"/>
      <w:pPr>
        <w:ind w:left="2880" w:hanging="360"/>
      </w:pPr>
      <w:rPr>
        <w:rFonts w:hint="default" w:ascii="Symbol" w:hAnsi="Symbol"/>
      </w:rPr>
    </w:lvl>
    <w:lvl w:ilvl="4" w:tplc="0C090003">
      <w:start w:val="1"/>
      <w:numFmt w:val="bullet"/>
      <w:lvlText w:val="o"/>
      <w:lvlJc w:val="left"/>
      <w:pPr>
        <w:ind w:left="3600" w:hanging="360"/>
      </w:pPr>
      <w:rPr>
        <w:rFonts w:hint="default" w:ascii="Courier New" w:hAnsi="Courier New" w:cs="Courier New"/>
      </w:rPr>
    </w:lvl>
    <w:lvl w:ilvl="5" w:tplc="0C090005">
      <w:start w:val="1"/>
      <w:numFmt w:val="bullet"/>
      <w:lvlText w:val=""/>
      <w:lvlJc w:val="left"/>
      <w:pPr>
        <w:ind w:left="4320" w:hanging="360"/>
      </w:pPr>
      <w:rPr>
        <w:rFonts w:hint="default" w:ascii="Wingdings" w:hAnsi="Wingdings"/>
      </w:rPr>
    </w:lvl>
    <w:lvl w:ilvl="6" w:tplc="0C090001">
      <w:start w:val="1"/>
      <w:numFmt w:val="bullet"/>
      <w:lvlText w:val=""/>
      <w:lvlJc w:val="left"/>
      <w:pPr>
        <w:ind w:left="5040" w:hanging="360"/>
      </w:pPr>
      <w:rPr>
        <w:rFonts w:hint="default" w:ascii="Symbol" w:hAnsi="Symbol"/>
      </w:rPr>
    </w:lvl>
    <w:lvl w:ilvl="7" w:tplc="0C090003">
      <w:start w:val="1"/>
      <w:numFmt w:val="bullet"/>
      <w:lvlText w:val="o"/>
      <w:lvlJc w:val="left"/>
      <w:pPr>
        <w:ind w:left="5760" w:hanging="360"/>
      </w:pPr>
      <w:rPr>
        <w:rFonts w:hint="default" w:ascii="Courier New" w:hAnsi="Courier New" w:cs="Courier New"/>
      </w:rPr>
    </w:lvl>
    <w:lvl w:ilvl="8" w:tplc="0C090005">
      <w:start w:val="1"/>
      <w:numFmt w:val="bullet"/>
      <w:lvlText w:val=""/>
      <w:lvlJc w:val="left"/>
      <w:pPr>
        <w:ind w:left="6480" w:hanging="360"/>
      </w:pPr>
      <w:rPr>
        <w:rFonts w:hint="default" w:ascii="Wingdings" w:hAnsi="Wingdings"/>
      </w:rPr>
    </w:lvl>
  </w:abstractNum>
  <w:abstractNum w:abstractNumId="9" w15:restartNumberingAfterBreak="0">
    <w:nsid w:val="093A3056"/>
    <w:multiLevelType w:val="hybridMultilevel"/>
    <w:tmpl w:val="26DAE9DE"/>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10" w15:restartNumberingAfterBreak="0">
    <w:nsid w:val="0BAB4449"/>
    <w:multiLevelType w:val="hybridMultilevel"/>
    <w:tmpl w:val="AEDA5FA2"/>
    <w:lvl w:ilvl="0" w:tplc="954E7946">
      <w:start w:val="1"/>
      <w:numFmt w:val="decimal"/>
      <w:suff w:val="nothing"/>
      <w:lvlText w:val="Recommendation %1"/>
      <w:lvlJc w:val="left"/>
      <w:pPr>
        <w:ind w:left="357" w:hanging="357"/>
      </w:pPr>
      <w:rPr>
        <w:rFonts w:hint="default"/>
        <w:b/>
        <w:i/>
        <w:color w:val="FFFFFF" w:themeColor="background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131716A0"/>
    <w:multiLevelType w:val="hybridMultilevel"/>
    <w:tmpl w:val="776E2260"/>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12" w15:restartNumberingAfterBreak="0">
    <w:nsid w:val="136C437C"/>
    <w:multiLevelType w:val="hybridMultilevel"/>
    <w:tmpl w:val="3F5659F2"/>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13" w15:restartNumberingAfterBreak="0">
    <w:nsid w:val="18EE1454"/>
    <w:multiLevelType w:val="hybridMultilevel"/>
    <w:tmpl w:val="248E9DC4"/>
    <w:lvl w:ilvl="0" w:tplc="04090001">
      <w:start w:val="1"/>
      <w:numFmt w:val="bullet"/>
      <w:lvlText w:val=""/>
      <w:lvlJc w:val="left"/>
      <w:pPr>
        <w:ind w:left="720" w:hanging="360"/>
      </w:pPr>
      <w:rPr>
        <w:rFonts w:hint="default" w:ascii="Symbol" w:hAnsi="Symbol" w:cs="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cs="Wingdings"/>
      </w:rPr>
    </w:lvl>
    <w:lvl w:ilvl="3" w:tplc="04090001" w:tentative="1">
      <w:start w:val="1"/>
      <w:numFmt w:val="bullet"/>
      <w:lvlText w:val=""/>
      <w:lvlJc w:val="left"/>
      <w:pPr>
        <w:ind w:left="2880" w:hanging="360"/>
      </w:pPr>
      <w:rPr>
        <w:rFonts w:hint="default" w:ascii="Symbol" w:hAnsi="Symbol" w:cs="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cs="Wingdings"/>
      </w:rPr>
    </w:lvl>
    <w:lvl w:ilvl="6" w:tplc="04090001" w:tentative="1">
      <w:start w:val="1"/>
      <w:numFmt w:val="bullet"/>
      <w:lvlText w:val=""/>
      <w:lvlJc w:val="left"/>
      <w:pPr>
        <w:ind w:left="5040" w:hanging="360"/>
      </w:pPr>
      <w:rPr>
        <w:rFonts w:hint="default" w:ascii="Symbol" w:hAnsi="Symbol" w:cs="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cs="Wingdings"/>
      </w:rPr>
    </w:lvl>
  </w:abstractNum>
  <w:abstractNum w:abstractNumId="14" w15:restartNumberingAfterBreak="0">
    <w:nsid w:val="1DCB237C"/>
    <w:multiLevelType w:val="hybridMultilevel"/>
    <w:tmpl w:val="F6E2FC0A"/>
    <w:lvl w:ilvl="0" w:tplc="A32EC982">
      <w:start w:val="1"/>
      <w:numFmt w:val="decimal"/>
      <w:pStyle w:val="SubmissionNormal"/>
      <w:lvlText w:val="%1."/>
      <w:lvlJc w:val="left"/>
      <w:pPr>
        <w:tabs>
          <w:tab w:val="num" w:pos="720"/>
        </w:tabs>
        <w:ind w:left="720" w:hanging="360"/>
      </w:pPr>
      <w:rPr>
        <w:rFonts w:hint="default"/>
      </w:rPr>
    </w:lvl>
    <w:lvl w:ilvl="1" w:tplc="0C090019">
      <w:start w:val="1"/>
      <w:numFmt w:val="lowerLetter"/>
      <w:lvlText w:val="%2."/>
      <w:lvlJc w:val="left"/>
      <w:pPr>
        <w:tabs>
          <w:tab w:val="num" w:pos="1440"/>
        </w:tabs>
        <w:ind w:left="1440" w:hanging="360"/>
      </w:pPr>
    </w:lvl>
    <w:lvl w:ilvl="2" w:tplc="0C09001B" w:tentative="1">
      <w:start w:val="1"/>
      <w:numFmt w:val="lowerRoman"/>
      <w:lvlText w:val="%3."/>
      <w:lvlJc w:val="right"/>
      <w:pPr>
        <w:tabs>
          <w:tab w:val="num" w:pos="2160"/>
        </w:tabs>
        <w:ind w:left="2160" w:hanging="180"/>
      </w:pPr>
    </w:lvl>
    <w:lvl w:ilvl="3" w:tplc="0C09000F" w:tentative="1">
      <w:start w:val="1"/>
      <w:numFmt w:val="decimal"/>
      <w:lvlText w:val="%4."/>
      <w:lvlJc w:val="left"/>
      <w:pPr>
        <w:tabs>
          <w:tab w:val="num" w:pos="2880"/>
        </w:tabs>
        <w:ind w:left="2880" w:hanging="360"/>
      </w:p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15" w15:restartNumberingAfterBreak="0">
    <w:nsid w:val="1EDC138B"/>
    <w:multiLevelType w:val="hybridMultilevel"/>
    <w:tmpl w:val="FDFAF1D6"/>
    <w:lvl w:ilvl="0" w:tplc="1292A748">
      <w:start w:val="1"/>
      <w:numFmt w:val="bullet"/>
      <w:lvlText w:val=""/>
      <w:lvlJc w:val="left"/>
      <w:pPr>
        <w:tabs>
          <w:tab w:val="num" w:pos="720"/>
        </w:tabs>
        <w:ind w:left="720" w:hanging="360"/>
      </w:pPr>
      <w:rPr>
        <w:rFonts w:hint="default" w:ascii="Symbol" w:hAnsi="Symbol"/>
        <w:sz w:val="20"/>
      </w:rPr>
    </w:lvl>
    <w:lvl w:ilvl="1" w:tplc="E86AD904" w:tentative="1">
      <w:start w:val="1"/>
      <w:numFmt w:val="bullet"/>
      <w:lvlText w:val=""/>
      <w:lvlJc w:val="left"/>
      <w:pPr>
        <w:tabs>
          <w:tab w:val="num" w:pos="1440"/>
        </w:tabs>
        <w:ind w:left="1440" w:hanging="360"/>
      </w:pPr>
      <w:rPr>
        <w:rFonts w:hint="default" w:ascii="Symbol" w:hAnsi="Symbol"/>
        <w:sz w:val="20"/>
      </w:rPr>
    </w:lvl>
    <w:lvl w:ilvl="2" w:tplc="F7460516" w:tentative="1">
      <w:start w:val="1"/>
      <w:numFmt w:val="bullet"/>
      <w:lvlText w:val=""/>
      <w:lvlJc w:val="left"/>
      <w:pPr>
        <w:tabs>
          <w:tab w:val="num" w:pos="2160"/>
        </w:tabs>
        <w:ind w:left="2160" w:hanging="360"/>
      </w:pPr>
      <w:rPr>
        <w:rFonts w:hint="default" w:ascii="Symbol" w:hAnsi="Symbol"/>
        <w:sz w:val="20"/>
      </w:rPr>
    </w:lvl>
    <w:lvl w:ilvl="3" w:tplc="5DAC0FF4" w:tentative="1">
      <w:start w:val="1"/>
      <w:numFmt w:val="bullet"/>
      <w:lvlText w:val=""/>
      <w:lvlJc w:val="left"/>
      <w:pPr>
        <w:tabs>
          <w:tab w:val="num" w:pos="2880"/>
        </w:tabs>
        <w:ind w:left="2880" w:hanging="360"/>
      </w:pPr>
      <w:rPr>
        <w:rFonts w:hint="default" w:ascii="Symbol" w:hAnsi="Symbol"/>
        <w:sz w:val="20"/>
      </w:rPr>
    </w:lvl>
    <w:lvl w:ilvl="4" w:tplc="6ED8E18A" w:tentative="1">
      <w:start w:val="1"/>
      <w:numFmt w:val="bullet"/>
      <w:lvlText w:val=""/>
      <w:lvlJc w:val="left"/>
      <w:pPr>
        <w:tabs>
          <w:tab w:val="num" w:pos="3600"/>
        </w:tabs>
        <w:ind w:left="3600" w:hanging="360"/>
      </w:pPr>
      <w:rPr>
        <w:rFonts w:hint="default" w:ascii="Symbol" w:hAnsi="Symbol"/>
        <w:sz w:val="20"/>
      </w:rPr>
    </w:lvl>
    <w:lvl w:ilvl="5" w:tplc="FC9EBE4E" w:tentative="1">
      <w:start w:val="1"/>
      <w:numFmt w:val="bullet"/>
      <w:lvlText w:val=""/>
      <w:lvlJc w:val="left"/>
      <w:pPr>
        <w:tabs>
          <w:tab w:val="num" w:pos="4320"/>
        </w:tabs>
        <w:ind w:left="4320" w:hanging="360"/>
      </w:pPr>
      <w:rPr>
        <w:rFonts w:hint="default" w:ascii="Symbol" w:hAnsi="Symbol"/>
        <w:sz w:val="20"/>
      </w:rPr>
    </w:lvl>
    <w:lvl w:ilvl="6" w:tplc="25D0E298" w:tentative="1">
      <w:start w:val="1"/>
      <w:numFmt w:val="bullet"/>
      <w:lvlText w:val=""/>
      <w:lvlJc w:val="left"/>
      <w:pPr>
        <w:tabs>
          <w:tab w:val="num" w:pos="5040"/>
        </w:tabs>
        <w:ind w:left="5040" w:hanging="360"/>
      </w:pPr>
      <w:rPr>
        <w:rFonts w:hint="default" w:ascii="Symbol" w:hAnsi="Symbol"/>
        <w:sz w:val="20"/>
      </w:rPr>
    </w:lvl>
    <w:lvl w:ilvl="7" w:tplc="677A19C4" w:tentative="1">
      <w:start w:val="1"/>
      <w:numFmt w:val="bullet"/>
      <w:lvlText w:val=""/>
      <w:lvlJc w:val="left"/>
      <w:pPr>
        <w:tabs>
          <w:tab w:val="num" w:pos="5760"/>
        </w:tabs>
        <w:ind w:left="5760" w:hanging="360"/>
      </w:pPr>
      <w:rPr>
        <w:rFonts w:hint="default" w:ascii="Symbol" w:hAnsi="Symbol"/>
        <w:sz w:val="20"/>
      </w:rPr>
    </w:lvl>
    <w:lvl w:ilvl="8" w:tplc="FBE62E9C" w:tentative="1">
      <w:start w:val="1"/>
      <w:numFmt w:val="bullet"/>
      <w:lvlText w:val=""/>
      <w:lvlJc w:val="left"/>
      <w:pPr>
        <w:tabs>
          <w:tab w:val="num" w:pos="6480"/>
        </w:tabs>
        <w:ind w:left="6480" w:hanging="360"/>
      </w:pPr>
      <w:rPr>
        <w:rFonts w:hint="default" w:ascii="Symbol" w:hAnsi="Symbol"/>
        <w:sz w:val="20"/>
      </w:rPr>
    </w:lvl>
  </w:abstractNum>
  <w:abstractNum w:abstractNumId="16" w15:restartNumberingAfterBreak="0">
    <w:nsid w:val="21B71560"/>
    <w:multiLevelType w:val="hybridMultilevel"/>
    <w:tmpl w:val="4E301292"/>
    <w:styleLink w:val="ArticleSection"/>
    <w:lvl w:ilvl="0" w:tplc="82100600">
      <w:start w:val="1"/>
      <w:numFmt w:val="decimal"/>
      <w:pStyle w:val="ListNumber5"/>
      <w:lvlText w:val="%1."/>
      <w:lvlJc w:val="left"/>
      <w:pPr>
        <w:tabs>
          <w:tab w:val="num" w:pos="2485"/>
        </w:tabs>
        <w:ind w:left="2485" w:hanging="360"/>
      </w:pPr>
    </w:lvl>
    <w:lvl w:ilvl="1" w:tplc="AEA44766">
      <w:numFmt w:val="decimal"/>
      <w:lvlText w:val=""/>
      <w:lvlJc w:val="left"/>
    </w:lvl>
    <w:lvl w:ilvl="2" w:tplc="6916D6A4">
      <w:numFmt w:val="decimal"/>
      <w:lvlText w:val=""/>
      <w:lvlJc w:val="left"/>
    </w:lvl>
    <w:lvl w:ilvl="3" w:tplc="13E6A228">
      <w:numFmt w:val="decimal"/>
      <w:lvlText w:val=""/>
      <w:lvlJc w:val="left"/>
    </w:lvl>
    <w:lvl w:ilvl="4" w:tplc="79AEAC62">
      <w:numFmt w:val="decimal"/>
      <w:lvlText w:val=""/>
      <w:lvlJc w:val="left"/>
    </w:lvl>
    <w:lvl w:ilvl="5" w:tplc="A894B650">
      <w:numFmt w:val="decimal"/>
      <w:lvlText w:val=""/>
      <w:lvlJc w:val="left"/>
    </w:lvl>
    <w:lvl w:ilvl="6" w:tplc="911C81D2">
      <w:numFmt w:val="decimal"/>
      <w:lvlText w:val=""/>
      <w:lvlJc w:val="left"/>
    </w:lvl>
    <w:lvl w:ilvl="7" w:tplc="C6CACD08">
      <w:numFmt w:val="decimal"/>
      <w:lvlText w:val=""/>
      <w:lvlJc w:val="left"/>
    </w:lvl>
    <w:lvl w:ilvl="8" w:tplc="425E716E">
      <w:numFmt w:val="decimal"/>
      <w:lvlText w:val=""/>
      <w:lvlJc w:val="left"/>
    </w:lvl>
  </w:abstractNum>
  <w:abstractNum w:abstractNumId="17" w15:restartNumberingAfterBreak="0">
    <w:nsid w:val="25D33DE1"/>
    <w:multiLevelType w:val="hybridMultilevel"/>
    <w:tmpl w:val="D48C95E2"/>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18" w15:restartNumberingAfterBreak="0">
    <w:nsid w:val="287970A2"/>
    <w:multiLevelType w:val="hybridMultilevel"/>
    <w:tmpl w:val="485EA6EA"/>
    <w:lvl w:ilvl="0" w:tplc="C3DC8B78">
      <w:start w:val="1"/>
      <w:numFmt w:val="decimal"/>
      <w:lvlText w:val="%1."/>
      <w:lvlJc w:val="left"/>
      <w:pPr>
        <w:ind w:left="360" w:hanging="360"/>
      </w:pPr>
      <w:rPr>
        <w:rFonts w:hint="default"/>
      </w:rPr>
    </w:lvl>
    <w:lvl w:ilvl="1" w:tplc="0C090019" w:tentative="1">
      <w:start w:val="1"/>
      <w:numFmt w:val="lowerLetter"/>
      <w:lvlText w:val="%2."/>
      <w:lvlJc w:val="left"/>
      <w:pPr>
        <w:ind w:left="1440" w:hanging="360"/>
      </w:pPr>
    </w:lvl>
    <w:lvl w:ilvl="2" w:tplc="0C09001B">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2B7C77DF"/>
    <w:multiLevelType w:val="hybridMultilevel"/>
    <w:tmpl w:val="0A98EA66"/>
    <w:lvl w:ilvl="0" w:tplc="0C090001">
      <w:start w:val="1"/>
      <w:numFmt w:val="bullet"/>
      <w:lvlText w:val=""/>
      <w:lvlJc w:val="left"/>
      <w:pPr>
        <w:ind w:left="720" w:hanging="360"/>
      </w:pPr>
      <w:rPr>
        <w:rFonts w:hint="default" w:ascii="Symbol" w:hAnsi="Symbol"/>
      </w:rPr>
    </w:lvl>
    <w:lvl w:ilvl="1" w:tplc="0C090003" w:tentative="1">
      <w:start w:val="1"/>
      <w:numFmt w:val="bullet"/>
      <w:lvlText w:val="o"/>
      <w:lvlJc w:val="left"/>
      <w:pPr>
        <w:ind w:left="1440" w:hanging="360"/>
      </w:pPr>
      <w:rPr>
        <w:rFonts w:hint="default" w:ascii="Courier New" w:hAnsi="Courier New" w:cs="Courier New"/>
      </w:rPr>
    </w:lvl>
    <w:lvl w:ilvl="2" w:tplc="0C090005" w:tentative="1">
      <w:start w:val="1"/>
      <w:numFmt w:val="bullet"/>
      <w:lvlText w:val=""/>
      <w:lvlJc w:val="left"/>
      <w:pPr>
        <w:ind w:left="2160" w:hanging="360"/>
      </w:pPr>
      <w:rPr>
        <w:rFonts w:hint="default" w:ascii="Wingdings" w:hAnsi="Wingdings"/>
      </w:rPr>
    </w:lvl>
    <w:lvl w:ilvl="3" w:tplc="0C090001" w:tentative="1">
      <w:start w:val="1"/>
      <w:numFmt w:val="bullet"/>
      <w:lvlText w:val=""/>
      <w:lvlJc w:val="left"/>
      <w:pPr>
        <w:ind w:left="2880" w:hanging="360"/>
      </w:pPr>
      <w:rPr>
        <w:rFonts w:hint="default" w:ascii="Symbol" w:hAnsi="Symbol"/>
      </w:rPr>
    </w:lvl>
    <w:lvl w:ilvl="4" w:tplc="0C090003" w:tentative="1">
      <w:start w:val="1"/>
      <w:numFmt w:val="bullet"/>
      <w:lvlText w:val="o"/>
      <w:lvlJc w:val="left"/>
      <w:pPr>
        <w:ind w:left="3600" w:hanging="360"/>
      </w:pPr>
      <w:rPr>
        <w:rFonts w:hint="default" w:ascii="Courier New" w:hAnsi="Courier New" w:cs="Courier New"/>
      </w:rPr>
    </w:lvl>
    <w:lvl w:ilvl="5" w:tplc="0C090005" w:tentative="1">
      <w:start w:val="1"/>
      <w:numFmt w:val="bullet"/>
      <w:lvlText w:val=""/>
      <w:lvlJc w:val="left"/>
      <w:pPr>
        <w:ind w:left="4320" w:hanging="360"/>
      </w:pPr>
      <w:rPr>
        <w:rFonts w:hint="default" w:ascii="Wingdings" w:hAnsi="Wingdings"/>
      </w:rPr>
    </w:lvl>
    <w:lvl w:ilvl="6" w:tplc="0C090001" w:tentative="1">
      <w:start w:val="1"/>
      <w:numFmt w:val="bullet"/>
      <w:lvlText w:val=""/>
      <w:lvlJc w:val="left"/>
      <w:pPr>
        <w:ind w:left="5040" w:hanging="360"/>
      </w:pPr>
      <w:rPr>
        <w:rFonts w:hint="default" w:ascii="Symbol" w:hAnsi="Symbol"/>
      </w:rPr>
    </w:lvl>
    <w:lvl w:ilvl="7" w:tplc="0C090003" w:tentative="1">
      <w:start w:val="1"/>
      <w:numFmt w:val="bullet"/>
      <w:lvlText w:val="o"/>
      <w:lvlJc w:val="left"/>
      <w:pPr>
        <w:ind w:left="5760" w:hanging="360"/>
      </w:pPr>
      <w:rPr>
        <w:rFonts w:hint="default" w:ascii="Courier New" w:hAnsi="Courier New" w:cs="Courier New"/>
      </w:rPr>
    </w:lvl>
    <w:lvl w:ilvl="8" w:tplc="0C090005" w:tentative="1">
      <w:start w:val="1"/>
      <w:numFmt w:val="bullet"/>
      <w:lvlText w:val=""/>
      <w:lvlJc w:val="left"/>
      <w:pPr>
        <w:ind w:left="6480" w:hanging="360"/>
      </w:pPr>
      <w:rPr>
        <w:rFonts w:hint="default" w:ascii="Wingdings" w:hAnsi="Wingdings"/>
      </w:rPr>
    </w:lvl>
  </w:abstractNum>
  <w:abstractNum w:abstractNumId="20" w15:restartNumberingAfterBreak="0">
    <w:nsid w:val="2BBF042B"/>
    <w:multiLevelType w:val="hybridMultilevel"/>
    <w:tmpl w:val="25F47164"/>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21" w15:restartNumberingAfterBreak="0">
    <w:nsid w:val="2D695A34"/>
    <w:multiLevelType w:val="hybridMultilevel"/>
    <w:tmpl w:val="2C40EBB2"/>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2DCA5D0A"/>
    <w:multiLevelType w:val="hybridMultilevel"/>
    <w:tmpl w:val="35D0FD42"/>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23" w15:restartNumberingAfterBreak="0">
    <w:nsid w:val="2E1A5249"/>
    <w:multiLevelType w:val="hybridMultilevel"/>
    <w:tmpl w:val="E13AF3FC"/>
    <w:lvl w:ilvl="0" w:tplc="0C090001">
      <w:start w:val="1"/>
      <w:numFmt w:val="bullet"/>
      <w:lvlText w:val=""/>
      <w:lvlJc w:val="left"/>
      <w:pPr>
        <w:ind w:left="720" w:hanging="360"/>
      </w:pPr>
      <w:rPr>
        <w:rFonts w:hint="default" w:ascii="Symbol" w:hAnsi="Symbol"/>
      </w:rPr>
    </w:lvl>
    <w:lvl w:ilvl="1" w:tplc="0C090003">
      <w:start w:val="1"/>
      <w:numFmt w:val="bullet"/>
      <w:lvlText w:val="o"/>
      <w:lvlJc w:val="left"/>
      <w:pPr>
        <w:ind w:left="1440" w:hanging="360"/>
      </w:pPr>
      <w:rPr>
        <w:rFonts w:hint="default" w:ascii="Courier New" w:hAnsi="Courier New" w:cs="Courier New"/>
      </w:rPr>
    </w:lvl>
    <w:lvl w:ilvl="2" w:tplc="0C090005">
      <w:start w:val="1"/>
      <w:numFmt w:val="bullet"/>
      <w:lvlText w:val=""/>
      <w:lvlJc w:val="left"/>
      <w:pPr>
        <w:ind w:left="2160" w:hanging="360"/>
      </w:pPr>
      <w:rPr>
        <w:rFonts w:hint="default" w:ascii="Wingdings" w:hAnsi="Wingdings"/>
      </w:rPr>
    </w:lvl>
    <w:lvl w:ilvl="3" w:tplc="0C090001">
      <w:start w:val="1"/>
      <w:numFmt w:val="bullet"/>
      <w:lvlText w:val=""/>
      <w:lvlJc w:val="left"/>
      <w:pPr>
        <w:ind w:left="2880" w:hanging="360"/>
      </w:pPr>
      <w:rPr>
        <w:rFonts w:hint="default" w:ascii="Symbol" w:hAnsi="Symbol"/>
      </w:rPr>
    </w:lvl>
    <w:lvl w:ilvl="4" w:tplc="0C090003">
      <w:start w:val="1"/>
      <w:numFmt w:val="bullet"/>
      <w:lvlText w:val="o"/>
      <w:lvlJc w:val="left"/>
      <w:pPr>
        <w:ind w:left="3600" w:hanging="360"/>
      </w:pPr>
      <w:rPr>
        <w:rFonts w:hint="default" w:ascii="Courier New" w:hAnsi="Courier New" w:cs="Courier New"/>
      </w:rPr>
    </w:lvl>
    <w:lvl w:ilvl="5" w:tplc="0C090005">
      <w:start w:val="1"/>
      <w:numFmt w:val="bullet"/>
      <w:lvlText w:val=""/>
      <w:lvlJc w:val="left"/>
      <w:pPr>
        <w:ind w:left="4320" w:hanging="360"/>
      </w:pPr>
      <w:rPr>
        <w:rFonts w:hint="default" w:ascii="Wingdings" w:hAnsi="Wingdings"/>
      </w:rPr>
    </w:lvl>
    <w:lvl w:ilvl="6" w:tplc="0C090001">
      <w:start w:val="1"/>
      <w:numFmt w:val="bullet"/>
      <w:lvlText w:val=""/>
      <w:lvlJc w:val="left"/>
      <w:pPr>
        <w:ind w:left="5040" w:hanging="360"/>
      </w:pPr>
      <w:rPr>
        <w:rFonts w:hint="default" w:ascii="Symbol" w:hAnsi="Symbol"/>
      </w:rPr>
    </w:lvl>
    <w:lvl w:ilvl="7" w:tplc="0C090003">
      <w:start w:val="1"/>
      <w:numFmt w:val="bullet"/>
      <w:lvlText w:val="o"/>
      <w:lvlJc w:val="left"/>
      <w:pPr>
        <w:ind w:left="5760" w:hanging="360"/>
      </w:pPr>
      <w:rPr>
        <w:rFonts w:hint="default" w:ascii="Courier New" w:hAnsi="Courier New" w:cs="Courier New"/>
      </w:rPr>
    </w:lvl>
    <w:lvl w:ilvl="8" w:tplc="0C090005">
      <w:start w:val="1"/>
      <w:numFmt w:val="bullet"/>
      <w:lvlText w:val=""/>
      <w:lvlJc w:val="left"/>
      <w:pPr>
        <w:ind w:left="6480" w:hanging="360"/>
      </w:pPr>
      <w:rPr>
        <w:rFonts w:hint="default" w:ascii="Wingdings" w:hAnsi="Wingdings"/>
      </w:rPr>
    </w:lvl>
  </w:abstractNum>
  <w:abstractNum w:abstractNumId="24" w15:restartNumberingAfterBreak="0">
    <w:nsid w:val="317B7FCB"/>
    <w:multiLevelType w:val="hybridMultilevel"/>
    <w:tmpl w:val="AB3E059C"/>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25" w15:restartNumberingAfterBreak="0">
    <w:nsid w:val="3273317B"/>
    <w:multiLevelType w:val="hybridMultilevel"/>
    <w:tmpl w:val="74F415F4"/>
    <w:lvl w:ilvl="0" w:tplc="954E7946">
      <w:start w:val="1"/>
      <w:numFmt w:val="decimal"/>
      <w:suff w:val="nothing"/>
      <w:lvlText w:val="Recommendation %1"/>
      <w:lvlJc w:val="left"/>
      <w:pPr>
        <w:ind w:left="357" w:hanging="357"/>
      </w:pPr>
      <w:rPr>
        <w:rFonts w:hint="default"/>
        <w:b/>
        <w:i/>
        <w:color w:val="FFFFFF" w:themeColor="background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39D907EF"/>
    <w:multiLevelType w:val="hybridMultilevel"/>
    <w:tmpl w:val="D72E98AA"/>
    <w:lvl w:ilvl="0" w:tplc="64CA1FB0">
      <w:start w:val="1"/>
      <w:numFmt w:val="decimal"/>
      <w:suff w:val="nothing"/>
      <w:lvlText w:val="Recommendation %1"/>
      <w:lvlJc w:val="left"/>
      <w:pPr>
        <w:ind w:left="360" w:hanging="360"/>
      </w:pPr>
      <w:rPr>
        <w:rFonts w:hint="default"/>
        <w:b/>
        <w:i/>
        <w:color w:val="FFFFFF" w:themeColor="background1"/>
        <w:sz w:val="24"/>
      </w:rPr>
    </w:lvl>
    <w:lvl w:ilvl="1" w:tplc="2C78874E">
      <w:start w:val="1"/>
      <w:numFmt w:val="lowerLetter"/>
      <w:lvlText w:val="%2)"/>
      <w:lvlJc w:val="left"/>
      <w:pPr>
        <w:ind w:left="720" w:hanging="360"/>
      </w:pPr>
      <w:rPr>
        <w:rFonts w:hint="default"/>
      </w:rPr>
    </w:lvl>
    <w:lvl w:ilvl="2" w:tplc="30323A1C">
      <w:start w:val="1"/>
      <w:numFmt w:val="lowerRoman"/>
      <w:lvlText w:val="%3)"/>
      <w:lvlJc w:val="left"/>
      <w:pPr>
        <w:ind w:left="1080" w:hanging="360"/>
      </w:pPr>
      <w:rPr>
        <w:rFonts w:hint="default"/>
      </w:rPr>
    </w:lvl>
    <w:lvl w:ilvl="3" w:tplc="CCD20D5C">
      <w:start w:val="1"/>
      <w:numFmt w:val="decimal"/>
      <w:lvlText w:val="(%4)"/>
      <w:lvlJc w:val="left"/>
      <w:pPr>
        <w:ind w:left="1440" w:hanging="360"/>
      </w:pPr>
      <w:rPr>
        <w:rFonts w:hint="default"/>
      </w:rPr>
    </w:lvl>
    <w:lvl w:ilvl="4" w:tplc="FADC7DBC">
      <w:start w:val="1"/>
      <w:numFmt w:val="lowerLetter"/>
      <w:lvlText w:val="(%5)"/>
      <w:lvlJc w:val="left"/>
      <w:pPr>
        <w:ind w:left="1800" w:hanging="360"/>
      </w:pPr>
      <w:rPr>
        <w:rFonts w:hint="default"/>
      </w:rPr>
    </w:lvl>
    <w:lvl w:ilvl="5" w:tplc="03AEA202">
      <w:start w:val="1"/>
      <w:numFmt w:val="lowerRoman"/>
      <w:lvlText w:val="(%6)"/>
      <w:lvlJc w:val="left"/>
      <w:pPr>
        <w:ind w:left="2160" w:hanging="360"/>
      </w:pPr>
      <w:rPr>
        <w:rFonts w:hint="default"/>
      </w:rPr>
    </w:lvl>
    <w:lvl w:ilvl="6" w:tplc="AE800E22">
      <w:start w:val="1"/>
      <w:numFmt w:val="decimal"/>
      <w:lvlText w:val="%7."/>
      <w:lvlJc w:val="left"/>
      <w:pPr>
        <w:ind w:left="2520" w:hanging="360"/>
      </w:pPr>
      <w:rPr>
        <w:rFonts w:hint="default"/>
      </w:rPr>
    </w:lvl>
    <w:lvl w:ilvl="7" w:tplc="7B5E4DFE">
      <w:start w:val="1"/>
      <w:numFmt w:val="lowerLetter"/>
      <w:lvlText w:val="%8."/>
      <w:lvlJc w:val="left"/>
      <w:pPr>
        <w:ind w:left="2880" w:hanging="360"/>
      </w:pPr>
      <w:rPr>
        <w:rFonts w:hint="default"/>
      </w:rPr>
    </w:lvl>
    <w:lvl w:ilvl="8" w:tplc="8E908BC2">
      <w:start w:val="1"/>
      <w:numFmt w:val="lowerRoman"/>
      <w:lvlText w:val="%9."/>
      <w:lvlJc w:val="left"/>
      <w:pPr>
        <w:ind w:left="3240" w:hanging="360"/>
      </w:pPr>
      <w:rPr>
        <w:rFonts w:hint="default"/>
      </w:rPr>
    </w:lvl>
  </w:abstractNum>
  <w:abstractNum w:abstractNumId="27" w15:restartNumberingAfterBreak="0">
    <w:nsid w:val="3EC42FE8"/>
    <w:multiLevelType w:val="hybridMultilevel"/>
    <w:tmpl w:val="6F36045A"/>
    <w:styleLink w:val="1ai"/>
    <w:lvl w:ilvl="0" w:tplc="D386338A">
      <w:start w:val="1"/>
      <w:numFmt w:val="decimal"/>
      <w:pStyle w:val="ListNumber4"/>
      <w:lvlText w:val="%1."/>
      <w:lvlJc w:val="left"/>
      <w:pPr>
        <w:tabs>
          <w:tab w:val="num" w:pos="1209"/>
        </w:tabs>
        <w:ind w:left="1209" w:hanging="360"/>
      </w:pPr>
    </w:lvl>
    <w:lvl w:ilvl="1" w:tplc="7AFC764C">
      <w:numFmt w:val="decimal"/>
      <w:lvlText w:val=""/>
      <w:lvlJc w:val="left"/>
    </w:lvl>
    <w:lvl w:ilvl="2" w:tplc="AB4038AE">
      <w:numFmt w:val="decimal"/>
      <w:lvlText w:val=""/>
      <w:lvlJc w:val="left"/>
    </w:lvl>
    <w:lvl w:ilvl="3" w:tplc="E4CACBCE">
      <w:numFmt w:val="decimal"/>
      <w:lvlText w:val=""/>
      <w:lvlJc w:val="left"/>
    </w:lvl>
    <w:lvl w:ilvl="4" w:tplc="48844AA8">
      <w:numFmt w:val="decimal"/>
      <w:lvlText w:val=""/>
      <w:lvlJc w:val="left"/>
    </w:lvl>
    <w:lvl w:ilvl="5" w:tplc="A40C0E7E">
      <w:numFmt w:val="decimal"/>
      <w:lvlText w:val=""/>
      <w:lvlJc w:val="left"/>
    </w:lvl>
    <w:lvl w:ilvl="6" w:tplc="448C346C">
      <w:numFmt w:val="decimal"/>
      <w:lvlText w:val=""/>
      <w:lvlJc w:val="left"/>
    </w:lvl>
    <w:lvl w:ilvl="7" w:tplc="5B820B90">
      <w:numFmt w:val="decimal"/>
      <w:lvlText w:val=""/>
      <w:lvlJc w:val="left"/>
    </w:lvl>
    <w:lvl w:ilvl="8" w:tplc="DCFEA290">
      <w:numFmt w:val="decimal"/>
      <w:lvlText w:val=""/>
      <w:lvlJc w:val="left"/>
    </w:lvl>
  </w:abstractNum>
  <w:abstractNum w:abstractNumId="28" w15:restartNumberingAfterBreak="0">
    <w:nsid w:val="41367CB6"/>
    <w:multiLevelType w:val="hybridMultilevel"/>
    <w:tmpl w:val="1AC6A4D6"/>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29" w15:restartNumberingAfterBreak="0">
    <w:nsid w:val="41B04D33"/>
    <w:multiLevelType w:val="hybridMultilevel"/>
    <w:tmpl w:val="E8188472"/>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30" w15:restartNumberingAfterBreak="0">
    <w:nsid w:val="49FF7A73"/>
    <w:multiLevelType w:val="hybridMultilevel"/>
    <w:tmpl w:val="736A4B08"/>
    <w:lvl w:ilvl="0" w:tplc="7B748AB0">
      <w:start w:val="1"/>
      <w:numFmt w:val="decimal"/>
      <w:pStyle w:val="Heading1"/>
      <w:lvlText w:val="%1"/>
      <w:lvlJc w:val="left"/>
      <w:pPr>
        <w:tabs>
          <w:tab w:val="num" w:pos="851"/>
        </w:tabs>
        <w:ind w:left="851" w:hanging="851"/>
      </w:pPr>
      <w:rPr>
        <w:rFonts w:hint="default"/>
      </w:rPr>
    </w:lvl>
    <w:lvl w:ilvl="1" w:tplc="E996D0C4">
      <w:start w:val="1"/>
      <w:numFmt w:val="decimal"/>
      <w:pStyle w:val="Heading2"/>
      <w:lvlText w:val="%1.%2"/>
      <w:lvlJc w:val="left"/>
      <w:pPr>
        <w:tabs>
          <w:tab w:val="num" w:pos="851"/>
        </w:tabs>
        <w:ind w:left="851" w:hanging="851"/>
      </w:pPr>
      <w:rPr>
        <w:rFonts w:hint="default"/>
      </w:rPr>
    </w:lvl>
    <w:lvl w:ilvl="2" w:tplc="8B50E418">
      <w:start w:val="1"/>
      <w:numFmt w:val="lowerLetter"/>
      <w:pStyle w:val="Heading3"/>
      <w:lvlText w:val="(%3)"/>
      <w:lvlJc w:val="left"/>
      <w:pPr>
        <w:tabs>
          <w:tab w:val="num" w:pos="851"/>
        </w:tabs>
        <w:ind w:left="851" w:hanging="851"/>
      </w:pPr>
      <w:rPr>
        <w:rFonts w:hint="default"/>
        <w:b/>
        <w:bCs/>
      </w:rPr>
    </w:lvl>
    <w:lvl w:ilvl="3" w:tplc="22D6F03E">
      <w:start w:val="1"/>
      <w:numFmt w:val="lowerRoman"/>
      <w:pStyle w:val="Heading4"/>
      <w:lvlText w:val="(%4)"/>
      <w:lvlJc w:val="left"/>
      <w:pPr>
        <w:tabs>
          <w:tab w:val="num" w:pos="851"/>
        </w:tabs>
        <w:ind w:left="851" w:hanging="851"/>
      </w:pPr>
      <w:rPr>
        <w:rFonts w:hint="default"/>
      </w:rPr>
    </w:lvl>
    <w:lvl w:ilvl="4" w:tplc="F8C07D82">
      <w:start w:val="1"/>
      <w:numFmt w:val="decimal"/>
      <w:lvlText w:val="%1.%2.%3.%4.%5"/>
      <w:lvlJc w:val="left"/>
      <w:pPr>
        <w:tabs>
          <w:tab w:val="num" w:pos="0"/>
        </w:tabs>
        <w:ind w:left="1008" w:hanging="1008"/>
      </w:pPr>
      <w:rPr>
        <w:rFonts w:hint="default"/>
      </w:rPr>
    </w:lvl>
    <w:lvl w:ilvl="5" w:tplc="78189828">
      <w:start w:val="1"/>
      <w:numFmt w:val="decimal"/>
      <w:lvlText w:val="%1.%2.%3.%4.%5.%6"/>
      <w:lvlJc w:val="left"/>
      <w:pPr>
        <w:tabs>
          <w:tab w:val="num" w:pos="0"/>
        </w:tabs>
        <w:ind w:left="1152" w:hanging="1152"/>
      </w:pPr>
      <w:rPr>
        <w:rFonts w:hint="default"/>
      </w:rPr>
    </w:lvl>
    <w:lvl w:ilvl="6" w:tplc="C1906748">
      <w:start w:val="1"/>
      <w:numFmt w:val="decimal"/>
      <w:lvlText w:val="%1.%2.%3.%4.%5.%6.%7"/>
      <w:lvlJc w:val="left"/>
      <w:pPr>
        <w:tabs>
          <w:tab w:val="num" w:pos="0"/>
        </w:tabs>
        <w:ind w:left="1296" w:hanging="1296"/>
      </w:pPr>
      <w:rPr>
        <w:rFonts w:hint="default"/>
      </w:rPr>
    </w:lvl>
    <w:lvl w:ilvl="7" w:tplc="C6A42FE0">
      <w:start w:val="1"/>
      <w:numFmt w:val="decimal"/>
      <w:lvlText w:val="%1.%2.%3.%4.%5.%6.%7.%8"/>
      <w:lvlJc w:val="left"/>
      <w:pPr>
        <w:tabs>
          <w:tab w:val="num" w:pos="0"/>
        </w:tabs>
        <w:ind w:left="1440" w:hanging="1440"/>
      </w:pPr>
      <w:rPr>
        <w:rFonts w:hint="default"/>
      </w:rPr>
    </w:lvl>
    <w:lvl w:ilvl="8" w:tplc="FC5C017C">
      <w:start w:val="1"/>
      <w:numFmt w:val="decimal"/>
      <w:lvlText w:val="%1.%2.%3.%4.%5.%6.%7.%8.%9"/>
      <w:lvlJc w:val="left"/>
      <w:pPr>
        <w:tabs>
          <w:tab w:val="num" w:pos="0"/>
        </w:tabs>
        <w:ind w:left="1584" w:hanging="1584"/>
      </w:pPr>
      <w:rPr>
        <w:rFonts w:hint="default"/>
      </w:rPr>
    </w:lvl>
  </w:abstractNum>
  <w:abstractNum w:abstractNumId="31" w15:restartNumberingAfterBreak="0">
    <w:nsid w:val="4C802034"/>
    <w:multiLevelType w:val="hybridMultilevel"/>
    <w:tmpl w:val="25F6B114"/>
    <w:lvl w:ilvl="0" w:tplc="04090001">
      <w:start w:val="1"/>
      <w:numFmt w:val="bullet"/>
      <w:lvlText w:val=""/>
      <w:lvlJc w:val="left"/>
      <w:pPr>
        <w:ind w:left="780" w:hanging="360"/>
      </w:pPr>
      <w:rPr>
        <w:rFonts w:hint="default" w:ascii="Symbol" w:hAnsi="Symbol"/>
      </w:rPr>
    </w:lvl>
    <w:lvl w:ilvl="1" w:tplc="04090003" w:tentative="1">
      <w:start w:val="1"/>
      <w:numFmt w:val="bullet"/>
      <w:lvlText w:val="o"/>
      <w:lvlJc w:val="left"/>
      <w:pPr>
        <w:ind w:left="1500" w:hanging="360"/>
      </w:pPr>
      <w:rPr>
        <w:rFonts w:hint="default" w:ascii="Courier New" w:hAnsi="Courier New" w:cs="Courier New"/>
      </w:rPr>
    </w:lvl>
    <w:lvl w:ilvl="2" w:tplc="04090005" w:tentative="1">
      <w:start w:val="1"/>
      <w:numFmt w:val="bullet"/>
      <w:lvlText w:val=""/>
      <w:lvlJc w:val="left"/>
      <w:pPr>
        <w:ind w:left="2220" w:hanging="360"/>
      </w:pPr>
      <w:rPr>
        <w:rFonts w:hint="default" w:ascii="Wingdings" w:hAnsi="Wingdings"/>
      </w:rPr>
    </w:lvl>
    <w:lvl w:ilvl="3" w:tplc="04090001" w:tentative="1">
      <w:start w:val="1"/>
      <w:numFmt w:val="bullet"/>
      <w:lvlText w:val=""/>
      <w:lvlJc w:val="left"/>
      <w:pPr>
        <w:ind w:left="2940" w:hanging="360"/>
      </w:pPr>
      <w:rPr>
        <w:rFonts w:hint="default" w:ascii="Symbol" w:hAnsi="Symbol"/>
      </w:rPr>
    </w:lvl>
    <w:lvl w:ilvl="4" w:tplc="04090003" w:tentative="1">
      <w:start w:val="1"/>
      <w:numFmt w:val="bullet"/>
      <w:lvlText w:val="o"/>
      <w:lvlJc w:val="left"/>
      <w:pPr>
        <w:ind w:left="3660" w:hanging="360"/>
      </w:pPr>
      <w:rPr>
        <w:rFonts w:hint="default" w:ascii="Courier New" w:hAnsi="Courier New" w:cs="Courier New"/>
      </w:rPr>
    </w:lvl>
    <w:lvl w:ilvl="5" w:tplc="04090005" w:tentative="1">
      <w:start w:val="1"/>
      <w:numFmt w:val="bullet"/>
      <w:lvlText w:val=""/>
      <w:lvlJc w:val="left"/>
      <w:pPr>
        <w:ind w:left="4380" w:hanging="360"/>
      </w:pPr>
      <w:rPr>
        <w:rFonts w:hint="default" w:ascii="Wingdings" w:hAnsi="Wingdings"/>
      </w:rPr>
    </w:lvl>
    <w:lvl w:ilvl="6" w:tplc="04090001" w:tentative="1">
      <w:start w:val="1"/>
      <w:numFmt w:val="bullet"/>
      <w:lvlText w:val=""/>
      <w:lvlJc w:val="left"/>
      <w:pPr>
        <w:ind w:left="5100" w:hanging="360"/>
      </w:pPr>
      <w:rPr>
        <w:rFonts w:hint="default" w:ascii="Symbol" w:hAnsi="Symbol"/>
      </w:rPr>
    </w:lvl>
    <w:lvl w:ilvl="7" w:tplc="04090003" w:tentative="1">
      <w:start w:val="1"/>
      <w:numFmt w:val="bullet"/>
      <w:lvlText w:val="o"/>
      <w:lvlJc w:val="left"/>
      <w:pPr>
        <w:ind w:left="5820" w:hanging="360"/>
      </w:pPr>
      <w:rPr>
        <w:rFonts w:hint="default" w:ascii="Courier New" w:hAnsi="Courier New" w:cs="Courier New"/>
      </w:rPr>
    </w:lvl>
    <w:lvl w:ilvl="8" w:tplc="04090005" w:tentative="1">
      <w:start w:val="1"/>
      <w:numFmt w:val="bullet"/>
      <w:lvlText w:val=""/>
      <w:lvlJc w:val="left"/>
      <w:pPr>
        <w:ind w:left="6540" w:hanging="360"/>
      </w:pPr>
      <w:rPr>
        <w:rFonts w:hint="default" w:ascii="Wingdings" w:hAnsi="Wingdings"/>
      </w:rPr>
    </w:lvl>
  </w:abstractNum>
  <w:abstractNum w:abstractNumId="32" w15:restartNumberingAfterBreak="0">
    <w:nsid w:val="4E4322A8"/>
    <w:multiLevelType w:val="hybridMultilevel"/>
    <w:tmpl w:val="8FAE74E2"/>
    <w:styleLink w:val="111111"/>
    <w:lvl w:ilvl="0" w:tplc="098A6260">
      <w:start w:val="1"/>
      <w:numFmt w:val="decimal"/>
      <w:pStyle w:val="ListNumber"/>
      <w:lvlText w:val="%1."/>
      <w:lvlJc w:val="left"/>
      <w:pPr>
        <w:tabs>
          <w:tab w:val="num" w:pos="360"/>
        </w:tabs>
        <w:ind w:left="360" w:hanging="360"/>
      </w:pPr>
    </w:lvl>
    <w:lvl w:ilvl="1" w:tplc="927E8468">
      <w:numFmt w:val="decimal"/>
      <w:lvlText w:val=""/>
      <w:lvlJc w:val="left"/>
    </w:lvl>
    <w:lvl w:ilvl="2" w:tplc="F99C838C">
      <w:numFmt w:val="decimal"/>
      <w:lvlText w:val=""/>
      <w:lvlJc w:val="left"/>
    </w:lvl>
    <w:lvl w:ilvl="3" w:tplc="FAE6F16C">
      <w:numFmt w:val="decimal"/>
      <w:lvlText w:val=""/>
      <w:lvlJc w:val="left"/>
    </w:lvl>
    <w:lvl w:ilvl="4" w:tplc="5726BE72">
      <w:numFmt w:val="decimal"/>
      <w:lvlText w:val=""/>
      <w:lvlJc w:val="left"/>
    </w:lvl>
    <w:lvl w:ilvl="5" w:tplc="C6E6F4CA">
      <w:numFmt w:val="decimal"/>
      <w:lvlText w:val=""/>
      <w:lvlJc w:val="left"/>
    </w:lvl>
    <w:lvl w:ilvl="6" w:tplc="77F2DAC6">
      <w:numFmt w:val="decimal"/>
      <w:lvlText w:val=""/>
      <w:lvlJc w:val="left"/>
    </w:lvl>
    <w:lvl w:ilvl="7" w:tplc="95F0BDEA">
      <w:numFmt w:val="decimal"/>
      <w:lvlText w:val=""/>
      <w:lvlJc w:val="left"/>
    </w:lvl>
    <w:lvl w:ilvl="8" w:tplc="59C2FACA">
      <w:numFmt w:val="decimal"/>
      <w:lvlText w:val=""/>
      <w:lvlJc w:val="left"/>
    </w:lvl>
  </w:abstractNum>
  <w:abstractNum w:abstractNumId="33" w15:restartNumberingAfterBreak="0">
    <w:nsid w:val="4EC46D68"/>
    <w:multiLevelType w:val="hybridMultilevel"/>
    <w:tmpl w:val="E8A82F4C"/>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34" w15:restartNumberingAfterBreak="0">
    <w:nsid w:val="50616717"/>
    <w:multiLevelType w:val="hybridMultilevel"/>
    <w:tmpl w:val="364086B6"/>
    <w:lvl w:ilvl="0" w:tplc="04090001">
      <w:start w:val="1"/>
      <w:numFmt w:val="bullet"/>
      <w:lvlText w:val=""/>
      <w:lvlJc w:val="left"/>
      <w:pPr>
        <w:ind w:left="720" w:hanging="360"/>
      </w:pPr>
      <w:rPr>
        <w:rFonts w:hint="default" w:ascii="Symbol" w:hAnsi="Symbol" w:cs="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cs="Wingdings"/>
      </w:rPr>
    </w:lvl>
    <w:lvl w:ilvl="3" w:tplc="04090001" w:tentative="1">
      <w:start w:val="1"/>
      <w:numFmt w:val="bullet"/>
      <w:lvlText w:val=""/>
      <w:lvlJc w:val="left"/>
      <w:pPr>
        <w:ind w:left="2880" w:hanging="360"/>
      </w:pPr>
      <w:rPr>
        <w:rFonts w:hint="default" w:ascii="Symbol" w:hAnsi="Symbol" w:cs="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cs="Wingdings"/>
      </w:rPr>
    </w:lvl>
    <w:lvl w:ilvl="6" w:tplc="04090001" w:tentative="1">
      <w:start w:val="1"/>
      <w:numFmt w:val="bullet"/>
      <w:lvlText w:val=""/>
      <w:lvlJc w:val="left"/>
      <w:pPr>
        <w:ind w:left="5040" w:hanging="360"/>
      </w:pPr>
      <w:rPr>
        <w:rFonts w:hint="default" w:ascii="Symbol" w:hAnsi="Symbol" w:cs="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cs="Wingdings"/>
      </w:rPr>
    </w:lvl>
  </w:abstractNum>
  <w:abstractNum w:abstractNumId="35" w15:restartNumberingAfterBreak="0">
    <w:nsid w:val="54CF5136"/>
    <w:multiLevelType w:val="hybridMultilevel"/>
    <w:tmpl w:val="24CABAEA"/>
    <w:lvl w:ilvl="0" w:tplc="0C090001">
      <w:start w:val="1"/>
      <w:numFmt w:val="bullet"/>
      <w:lvlText w:val=""/>
      <w:lvlJc w:val="left"/>
      <w:pPr>
        <w:ind w:left="720" w:hanging="360"/>
      </w:pPr>
      <w:rPr>
        <w:rFonts w:hint="default" w:ascii="Symbol" w:hAnsi="Symbol"/>
      </w:rPr>
    </w:lvl>
    <w:lvl w:ilvl="1" w:tplc="0C090003">
      <w:start w:val="1"/>
      <w:numFmt w:val="bullet"/>
      <w:lvlText w:val="o"/>
      <w:lvlJc w:val="left"/>
      <w:pPr>
        <w:ind w:left="1440" w:hanging="360"/>
      </w:pPr>
      <w:rPr>
        <w:rFonts w:hint="default" w:ascii="Courier New" w:hAnsi="Courier New" w:cs="Courier New"/>
      </w:rPr>
    </w:lvl>
    <w:lvl w:ilvl="2" w:tplc="0C090005">
      <w:start w:val="1"/>
      <w:numFmt w:val="bullet"/>
      <w:lvlText w:val=""/>
      <w:lvlJc w:val="left"/>
      <w:pPr>
        <w:ind w:left="2160" w:hanging="360"/>
      </w:pPr>
      <w:rPr>
        <w:rFonts w:hint="default" w:ascii="Wingdings" w:hAnsi="Wingdings"/>
      </w:rPr>
    </w:lvl>
    <w:lvl w:ilvl="3" w:tplc="0C090001">
      <w:start w:val="1"/>
      <w:numFmt w:val="bullet"/>
      <w:lvlText w:val=""/>
      <w:lvlJc w:val="left"/>
      <w:pPr>
        <w:ind w:left="2880" w:hanging="360"/>
      </w:pPr>
      <w:rPr>
        <w:rFonts w:hint="default" w:ascii="Symbol" w:hAnsi="Symbol"/>
      </w:rPr>
    </w:lvl>
    <w:lvl w:ilvl="4" w:tplc="0C090003">
      <w:start w:val="1"/>
      <w:numFmt w:val="bullet"/>
      <w:lvlText w:val="o"/>
      <w:lvlJc w:val="left"/>
      <w:pPr>
        <w:ind w:left="3600" w:hanging="360"/>
      </w:pPr>
      <w:rPr>
        <w:rFonts w:hint="default" w:ascii="Courier New" w:hAnsi="Courier New" w:cs="Courier New"/>
      </w:rPr>
    </w:lvl>
    <w:lvl w:ilvl="5" w:tplc="0C090005">
      <w:start w:val="1"/>
      <w:numFmt w:val="bullet"/>
      <w:lvlText w:val=""/>
      <w:lvlJc w:val="left"/>
      <w:pPr>
        <w:ind w:left="4320" w:hanging="360"/>
      </w:pPr>
      <w:rPr>
        <w:rFonts w:hint="default" w:ascii="Wingdings" w:hAnsi="Wingdings"/>
      </w:rPr>
    </w:lvl>
    <w:lvl w:ilvl="6" w:tplc="0C090001">
      <w:start w:val="1"/>
      <w:numFmt w:val="bullet"/>
      <w:lvlText w:val=""/>
      <w:lvlJc w:val="left"/>
      <w:pPr>
        <w:ind w:left="5040" w:hanging="360"/>
      </w:pPr>
      <w:rPr>
        <w:rFonts w:hint="default" w:ascii="Symbol" w:hAnsi="Symbol"/>
      </w:rPr>
    </w:lvl>
    <w:lvl w:ilvl="7" w:tplc="0C090003">
      <w:start w:val="1"/>
      <w:numFmt w:val="bullet"/>
      <w:lvlText w:val="o"/>
      <w:lvlJc w:val="left"/>
      <w:pPr>
        <w:ind w:left="5760" w:hanging="360"/>
      </w:pPr>
      <w:rPr>
        <w:rFonts w:hint="default" w:ascii="Courier New" w:hAnsi="Courier New" w:cs="Courier New"/>
      </w:rPr>
    </w:lvl>
    <w:lvl w:ilvl="8" w:tplc="0C090005">
      <w:start w:val="1"/>
      <w:numFmt w:val="bullet"/>
      <w:lvlText w:val=""/>
      <w:lvlJc w:val="left"/>
      <w:pPr>
        <w:ind w:left="6480" w:hanging="360"/>
      </w:pPr>
      <w:rPr>
        <w:rFonts w:hint="default" w:ascii="Wingdings" w:hAnsi="Wingdings"/>
      </w:rPr>
    </w:lvl>
  </w:abstractNum>
  <w:abstractNum w:abstractNumId="36" w15:restartNumberingAfterBreak="0">
    <w:nsid w:val="55C1171C"/>
    <w:multiLevelType w:val="hybridMultilevel"/>
    <w:tmpl w:val="8580DE74"/>
    <w:lvl w:ilvl="0" w:tplc="0C090001">
      <w:start w:val="1"/>
      <w:numFmt w:val="bullet"/>
      <w:lvlText w:val=""/>
      <w:lvlJc w:val="left"/>
      <w:pPr>
        <w:ind w:left="720" w:hanging="360"/>
      </w:pPr>
      <w:rPr>
        <w:rFonts w:hint="default" w:ascii="Symbol" w:hAnsi="Symbol"/>
      </w:rPr>
    </w:lvl>
    <w:lvl w:ilvl="1" w:tplc="0C090003" w:tentative="1">
      <w:start w:val="1"/>
      <w:numFmt w:val="bullet"/>
      <w:lvlText w:val="o"/>
      <w:lvlJc w:val="left"/>
      <w:pPr>
        <w:ind w:left="1440" w:hanging="360"/>
      </w:pPr>
      <w:rPr>
        <w:rFonts w:hint="default" w:ascii="Courier New" w:hAnsi="Courier New" w:cs="Courier New"/>
      </w:rPr>
    </w:lvl>
    <w:lvl w:ilvl="2" w:tplc="0C090005" w:tentative="1">
      <w:start w:val="1"/>
      <w:numFmt w:val="bullet"/>
      <w:lvlText w:val=""/>
      <w:lvlJc w:val="left"/>
      <w:pPr>
        <w:ind w:left="2160" w:hanging="360"/>
      </w:pPr>
      <w:rPr>
        <w:rFonts w:hint="default" w:ascii="Wingdings" w:hAnsi="Wingdings"/>
      </w:rPr>
    </w:lvl>
    <w:lvl w:ilvl="3" w:tplc="0C090001" w:tentative="1">
      <w:start w:val="1"/>
      <w:numFmt w:val="bullet"/>
      <w:lvlText w:val=""/>
      <w:lvlJc w:val="left"/>
      <w:pPr>
        <w:ind w:left="2880" w:hanging="360"/>
      </w:pPr>
      <w:rPr>
        <w:rFonts w:hint="default" w:ascii="Symbol" w:hAnsi="Symbol"/>
      </w:rPr>
    </w:lvl>
    <w:lvl w:ilvl="4" w:tplc="0C090003" w:tentative="1">
      <w:start w:val="1"/>
      <w:numFmt w:val="bullet"/>
      <w:lvlText w:val="o"/>
      <w:lvlJc w:val="left"/>
      <w:pPr>
        <w:ind w:left="3600" w:hanging="360"/>
      </w:pPr>
      <w:rPr>
        <w:rFonts w:hint="default" w:ascii="Courier New" w:hAnsi="Courier New" w:cs="Courier New"/>
      </w:rPr>
    </w:lvl>
    <w:lvl w:ilvl="5" w:tplc="0C090005" w:tentative="1">
      <w:start w:val="1"/>
      <w:numFmt w:val="bullet"/>
      <w:lvlText w:val=""/>
      <w:lvlJc w:val="left"/>
      <w:pPr>
        <w:ind w:left="4320" w:hanging="360"/>
      </w:pPr>
      <w:rPr>
        <w:rFonts w:hint="default" w:ascii="Wingdings" w:hAnsi="Wingdings"/>
      </w:rPr>
    </w:lvl>
    <w:lvl w:ilvl="6" w:tplc="0C090001" w:tentative="1">
      <w:start w:val="1"/>
      <w:numFmt w:val="bullet"/>
      <w:lvlText w:val=""/>
      <w:lvlJc w:val="left"/>
      <w:pPr>
        <w:ind w:left="5040" w:hanging="360"/>
      </w:pPr>
      <w:rPr>
        <w:rFonts w:hint="default" w:ascii="Symbol" w:hAnsi="Symbol"/>
      </w:rPr>
    </w:lvl>
    <w:lvl w:ilvl="7" w:tplc="0C090003" w:tentative="1">
      <w:start w:val="1"/>
      <w:numFmt w:val="bullet"/>
      <w:lvlText w:val="o"/>
      <w:lvlJc w:val="left"/>
      <w:pPr>
        <w:ind w:left="5760" w:hanging="360"/>
      </w:pPr>
      <w:rPr>
        <w:rFonts w:hint="default" w:ascii="Courier New" w:hAnsi="Courier New" w:cs="Courier New"/>
      </w:rPr>
    </w:lvl>
    <w:lvl w:ilvl="8" w:tplc="0C090005" w:tentative="1">
      <w:start w:val="1"/>
      <w:numFmt w:val="bullet"/>
      <w:lvlText w:val=""/>
      <w:lvlJc w:val="left"/>
      <w:pPr>
        <w:ind w:left="6480" w:hanging="360"/>
      </w:pPr>
      <w:rPr>
        <w:rFonts w:hint="default" w:ascii="Wingdings" w:hAnsi="Wingdings"/>
      </w:rPr>
    </w:lvl>
  </w:abstractNum>
  <w:abstractNum w:abstractNumId="37" w15:restartNumberingAfterBreak="0">
    <w:nsid w:val="55D0476D"/>
    <w:multiLevelType w:val="hybridMultilevel"/>
    <w:tmpl w:val="ED0A2B6E"/>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38" w15:restartNumberingAfterBreak="0">
    <w:nsid w:val="5A3F7900"/>
    <w:multiLevelType w:val="hybridMultilevel"/>
    <w:tmpl w:val="9E4AFDC6"/>
    <w:lvl w:ilvl="0" w:tplc="0C090001">
      <w:start w:val="1"/>
      <w:numFmt w:val="bullet"/>
      <w:lvlText w:val=""/>
      <w:lvlJc w:val="left"/>
      <w:pPr>
        <w:ind w:left="720" w:hanging="360"/>
      </w:pPr>
      <w:rPr>
        <w:rFonts w:hint="default" w:ascii="Symbol" w:hAnsi="Symbol"/>
      </w:rPr>
    </w:lvl>
    <w:lvl w:ilvl="1" w:tplc="0C090003" w:tentative="1">
      <w:start w:val="1"/>
      <w:numFmt w:val="bullet"/>
      <w:lvlText w:val="o"/>
      <w:lvlJc w:val="left"/>
      <w:pPr>
        <w:ind w:left="1440" w:hanging="360"/>
      </w:pPr>
      <w:rPr>
        <w:rFonts w:hint="default" w:ascii="Courier New" w:hAnsi="Courier New" w:cs="Courier New"/>
      </w:rPr>
    </w:lvl>
    <w:lvl w:ilvl="2" w:tplc="0C090005" w:tentative="1">
      <w:start w:val="1"/>
      <w:numFmt w:val="bullet"/>
      <w:lvlText w:val=""/>
      <w:lvlJc w:val="left"/>
      <w:pPr>
        <w:ind w:left="2160" w:hanging="360"/>
      </w:pPr>
      <w:rPr>
        <w:rFonts w:hint="default" w:ascii="Wingdings" w:hAnsi="Wingdings"/>
      </w:rPr>
    </w:lvl>
    <w:lvl w:ilvl="3" w:tplc="0C090001" w:tentative="1">
      <w:start w:val="1"/>
      <w:numFmt w:val="bullet"/>
      <w:lvlText w:val=""/>
      <w:lvlJc w:val="left"/>
      <w:pPr>
        <w:ind w:left="2880" w:hanging="360"/>
      </w:pPr>
      <w:rPr>
        <w:rFonts w:hint="default" w:ascii="Symbol" w:hAnsi="Symbol"/>
      </w:rPr>
    </w:lvl>
    <w:lvl w:ilvl="4" w:tplc="0C090003" w:tentative="1">
      <w:start w:val="1"/>
      <w:numFmt w:val="bullet"/>
      <w:lvlText w:val="o"/>
      <w:lvlJc w:val="left"/>
      <w:pPr>
        <w:ind w:left="3600" w:hanging="360"/>
      </w:pPr>
      <w:rPr>
        <w:rFonts w:hint="default" w:ascii="Courier New" w:hAnsi="Courier New" w:cs="Courier New"/>
      </w:rPr>
    </w:lvl>
    <w:lvl w:ilvl="5" w:tplc="0C090005" w:tentative="1">
      <w:start w:val="1"/>
      <w:numFmt w:val="bullet"/>
      <w:lvlText w:val=""/>
      <w:lvlJc w:val="left"/>
      <w:pPr>
        <w:ind w:left="4320" w:hanging="360"/>
      </w:pPr>
      <w:rPr>
        <w:rFonts w:hint="default" w:ascii="Wingdings" w:hAnsi="Wingdings"/>
      </w:rPr>
    </w:lvl>
    <w:lvl w:ilvl="6" w:tplc="0C090001" w:tentative="1">
      <w:start w:val="1"/>
      <w:numFmt w:val="bullet"/>
      <w:lvlText w:val=""/>
      <w:lvlJc w:val="left"/>
      <w:pPr>
        <w:ind w:left="5040" w:hanging="360"/>
      </w:pPr>
      <w:rPr>
        <w:rFonts w:hint="default" w:ascii="Symbol" w:hAnsi="Symbol"/>
      </w:rPr>
    </w:lvl>
    <w:lvl w:ilvl="7" w:tplc="0C090003" w:tentative="1">
      <w:start w:val="1"/>
      <w:numFmt w:val="bullet"/>
      <w:lvlText w:val="o"/>
      <w:lvlJc w:val="left"/>
      <w:pPr>
        <w:ind w:left="5760" w:hanging="360"/>
      </w:pPr>
      <w:rPr>
        <w:rFonts w:hint="default" w:ascii="Courier New" w:hAnsi="Courier New" w:cs="Courier New"/>
      </w:rPr>
    </w:lvl>
    <w:lvl w:ilvl="8" w:tplc="0C090005" w:tentative="1">
      <w:start w:val="1"/>
      <w:numFmt w:val="bullet"/>
      <w:lvlText w:val=""/>
      <w:lvlJc w:val="left"/>
      <w:pPr>
        <w:ind w:left="6480" w:hanging="360"/>
      </w:pPr>
      <w:rPr>
        <w:rFonts w:hint="default" w:ascii="Wingdings" w:hAnsi="Wingdings"/>
      </w:rPr>
    </w:lvl>
  </w:abstractNum>
  <w:abstractNum w:abstractNumId="39" w15:restartNumberingAfterBreak="0">
    <w:nsid w:val="67B60F4A"/>
    <w:multiLevelType w:val="hybridMultilevel"/>
    <w:tmpl w:val="99C236CE"/>
    <w:lvl w:ilvl="0" w:tplc="04090001">
      <w:start w:val="1"/>
      <w:numFmt w:val="bullet"/>
      <w:lvlText w:val=""/>
      <w:lvlJc w:val="left"/>
      <w:pPr>
        <w:ind w:left="720" w:hanging="360"/>
      </w:pPr>
      <w:rPr>
        <w:rFonts w:hint="default" w:ascii="Symbol" w:hAnsi="Symbol" w:cs="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cs="Wingdings"/>
      </w:rPr>
    </w:lvl>
    <w:lvl w:ilvl="3" w:tplc="04090001" w:tentative="1">
      <w:start w:val="1"/>
      <w:numFmt w:val="bullet"/>
      <w:lvlText w:val=""/>
      <w:lvlJc w:val="left"/>
      <w:pPr>
        <w:ind w:left="2880" w:hanging="360"/>
      </w:pPr>
      <w:rPr>
        <w:rFonts w:hint="default" w:ascii="Symbol" w:hAnsi="Symbol" w:cs="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cs="Wingdings"/>
      </w:rPr>
    </w:lvl>
    <w:lvl w:ilvl="6" w:tplc="04090001" w:tentative="1">
      <w:start w:val="1"/>
      <w:numFmt w:val="bullet"/>
      <w:lvlText w:val=""/>
      <w:lvlJc w:val="left"/>
      <w:pPr>
        <w:ind w:left="5040" w:hanging="360"/>
      </w:pPr>
      <w:rPr>
        <w:rFonts w:hint="default" w:ascii="Symbol" w:hAnsi="Symbol" w:cs="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cs="Wingdings"/>
      </w:rPr>
    </w:lvl>
  </w:abstractNum>
  <w:abstractNum w:abstractNumId="40" w15:restartNumberingAfterBreak="0">
    <w:nsid w:val="6A8D7024"/>
    <w:multiLevelType w:val="hybridMultilevel"/>
    <w:tmpl w:val="B588B96C"/>
    <w:lvl w:ilvl="0" w:tplc="04090001">
      <w:start w:val="1"/>
      <w:numFmt w:val="bullet"/>
      <w:lvlText w:val=""/>
      <w:lvlJc w:val="left"/>
      <w:pPr>
        <w:ind w:left="720" w:hanging="360"/>
      </w:pPr>
      <w:rPr>
        <w:rFonts w:hint="default" w:ascii="Symbol" w:hAnsi="Symbol"/>
      </w:rPr>
    </w:lvl>
    <w:lvl w:ilvl="1" w:tplc="04090003">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41" w15:restartNumberingAfterBreak="0">
    <w:nsid w:val="6F6B2CA1"/>
    <w:multiLevelType w:val="hybridMultilevel"/>
    <w:tmpl w:val="BAA01E98"/>
    <w:lvl w:ilvl="0" w:tplc="0C090001">
      <w:start w:val="1"/>
      <w:numFmt w:val="bullet"/>
      <w:lvlText w:val=""/>
      <w:lvlJc w:val="left"/>
      <w:pPr>
        <w:ind w:left="720" w:hanging="360"/>
      </w:pPr>
      <w:rPr>
        <w:rFonts w:hint="default" w:ascii="Symbol" w:hAnsi="Symbol"/>
      </w:rPr>
    </w:lvl>
    <w:lvl w:ilvl="1" w:tplc="0C090003" w:tentative="1">
      <w:start w:val="1"/>
      <w:numFmt w:val="bullet"/>
      <w:lvlText w:val="o"/>
      <w:lvlJc w:val="left"/>
      <w:pPr>
        <w:ind w:left="1440" w:hanging="360"/>
      </w:pPr>
      <w:rPr>
        <w:rFonts w:hint="default" w:ascii="Courier New" w:hAnsi="Courier New" w:cs="Courier New"/>
      </w:rPr>
    </w:lvl>
    <w:lvl w:ilvl="2" w:tplc="0C090005" w:tentative="1">
      <w:start w:val="1"/>
      <w:numFmt w:val="bullet"/>
      <w:lvlText w:val=""/>
      <w:lvlJc w:val="left"/>
      <w:pPr>
        <w:ind w:left="2160" w:hanging="360"/>
      </w:pPr>
      <w:rPr>
        <w:rFonts w:hint="default" w:ascii="Wingdings" w:hAnsi="Wingdings"/>
      </w:rPr>
    </w:lvl>
    <w:lvl w:ilvl="3" w:tplc="0C090001" w:tentative="1">
      <w:start w:val="1"/>
      <w:numFmt w:val="bullet"/>
      <w:lvlText w:val=""/>
      <w:lvlJc w:val="left"/>
      <w:pPr>
        <w:ind w:left="2880" w:hanging="360"/>
      </w:pPr>
      <w:rPr>
        <w:rFonts w:hint="default" w:ascii="Symbol" w:hAnsi="Symbol"/>
      </w:rPr>
    </w:lvl>
    <w:lvl w:ilvl="4" w:tplc="0C090003" w:tentative="1">
      <w:start w:val="1"/>
      <w:numFmt w:val="bullet"/>
      <w:lvlText w:val="o"/>
      <w:lvlJc w:val="left"/>
      <w:pPr>
        <w:ind w:left="3600" w:hanging="360"/>
      </w:pPr>
      <w:rPr>
        <w:rFonts w:hint="default" w:ascii="Courier New" w:hAnsi="Courier New" w:cs="Courier New"/>
      </w:rPr>
    </w:lvl>
    <w:lvl w:ilvl="5" w:tplc="0C090005" w:tentative="1">
      <w:start w:val="1"/>
      <w:numFmt w:val="bullet"/>
      <w:lvlText w:val=""/>
      <w:lvlJc w:val="left"/>
      <w:pPr>
        <w:ind w:left="4320" w:hanging="360"/>
      </w:pPr>
      <w:rPr>
        <w:rFonts w:hint="default" w:ascii="Wingdings" w:hAnsi="Wingdings"/>
      </w:rPr>
    </w:lvl>
    <w:lvl w:ilvl="6" w:tplc="0C090001" w:tentative="1">
      <w:start w:val="1"/>
      <w:numFmt w:val="bullet"/>
      <w:lvlText w:val=""/>
      <w:lvlJc w:val="left"/>
      <w:pPr>
        <w:ind w:left="5040" w:hanging="360"/>
      </w:pPr>
      <w:rPr>
        <w:rFonts w:hint="default" w:ascii="Symbol" w:hAnsi="Symbol"/>
      </w:rPr>
    </w:lvl>
    <w:lvl w:ilvl="7" w:tplc="0C090003" w:tentative="1">
      <w:start w:val="1"/>
      <w:numFmt w:val="bullet"/>
      <w:lvlText w:val="o"/>
      <w:lvlJc w:val="left"/>
      <w:pPr>
        <w:ind w:left="5760" w:hanging="360"/>
      </w:pPr>
      <w:rPr>
        <w:rFonts w:hint="default" w:ascii="Courier New" w:hAnsi="Courier New" w:cs="Courier New"/>
      </w:rPr>
    </w:lvl>
    <w:lvl w:ilvl="8" w:tplc="0C090005" w:tentative="1">
      <w:start w:val="1"/>
      <w:numFmt w:val="bullet"/>
      <w:lvlText w:val=""/>
      <w:lvlJc w:val="left"/>
      <w:pPr>
        <w:ind w:left="6480" w:hanging="360"/>
      </w:pPr>
      <w:rPr>
        <w:rFonts w:hint="default" w:ascii="Wingdings" w:hAnsi="Wingdings"/>
      </w:rPr>
    </w:lvl>
  </w:abstractNum>
  <w:abstractNum w:abstractNumId="42" w15:restartNumberingAfterBreak="0">
    <w:nsid w:val="79FF0A4E"/>
    <w:multiLevelType w:val="hybridMultilevel"/>
    <w:tmpl w:val="22E4FEF0"/>
    <w:lvl w:ilvl="0" w:tplc="0C090001">
      <w:start w:val="1"/>
      <w:numFmt w:val="bullet"/>
      <w:lvlText w:val=""/>
      <w:lvlJc w:val="left"/>
      <w:pPr>
        <w:ind w:left="720" w:hanging="360"/>
      </w:pPr>
      <w:rPr>
        <w:rFonts w:hint="default" w:ascii="Symbol" w:hAnsi="Symbol"/>
      </w:rPr>
    </w:lvl>
    <w:lvl w:ilvl="1" w:tplc="0C090003" w:tentative="1">
      <w:start w:val="1"/>
      <w:numFmt w:val="bullet"/>
      <w:lvlText w:val="o"/>
      <w:lvlJc w:val="left"/>
      <w:pPr>
        <w:ind w:left="1440" w:hanging="360"/>
      </w:pPr>
      <w:rPr>
        <w:rFonts w:hint="default" w:ascii="Courier New" w:hAnsi="Courier New" w:cs="Courier New"/>
      </w:rPr>
    </w:lvl>
    <w:lvl w:ilvl="2" w:tplc="0C090005" w:tentative="1">
      <w:start w:val="1"/>
      <w:numFmt w:val="bullet"/>
      <w:lvlText w:val=""/>
      <w:lvlJc w:val="left"/>
      <w:pPr>
        <w:ind w:left="2160" w:hanging="360"/>
      </w:pPr>
      <w:rPr>
        <w:rFonts w:hint="default" w:ascii="Wingdings" w:hAnsi="Wingdings"/>
      </w:rPr>
    </w:lvl>
    <w:lvl w:ilvl="3" w:tplc="0C090001" w:tentative="1">
      <w:start w:val="1"/>
      <w:numFmt w:val="bullet"/>
      <w:lvlText w:val=""/>
      <w:lvlJc w:val="left"/>
      <w:pPr>
        <w:ind w:left="2880" w:hanging="360"/>
      </w:pPr>
      <w:rPr>
        <w:rFonts w:hint="default" w:ascii="Symbol" w:hAnsi="Symbol"/>
      </w:rPr>
    </w:lvl>
    <w:lvl w:ilvl="4" w:tplc="0C090003" w:tentative="1">
      <w:start w:val="1"/>
      <w:numFmt w:val="bullet"/>
      <w:lvlText w:val="o"/>
      <w:lvlJc w:val="left"/>
      <w:pPr>
        <w:ind w:left="3600" w:hanging="360"/>
      </w:pPr>
      <w:rPr>
        <w:rFonts w:hint="default" w:ascii="Courier New" w:hAnsi="Courier New" w:cs="Courier New"/>
      </w:rPr>
    </w:lvl>
    <w:lvl w:ilvl="5" w:tplc="0C090005" w:tentative="1">
      <w:start w:val="1"/>
      <w:numFmt w:val="bullet"/>
      <w:lvlText w:val=""/>
      <w:lvlJc w:val="left"/>
      <w:pPr>
        <w:ind w:left="4320" w:hanging="360"/>
      </w:pPr>
      <w:rPr>
        <w:rFonts w:hint="default" w:ascii="Wingdings" w:hAnsi="Wingdings"/>
      </w:rPr>
    </w:lvl>
    <w:lvl w:ilvl="6" w:tplc="0C090001" w:tentative="1">
      <w:start w:val="1"/>
      <w:numFmt w:val="bullet"/>
      <w:lvlText w:val=""/>
      <w:lvlJc w:val="left"/>
      <w:pPr>
        <w:ind w:left="5040" w:hanging="360"/>
      </w:pPr>
      <w:rPr>
        <w:rFonts w:hint="default" w:ascii="Symbol" w:hAnsi="Symbol"/>
      </w:rPr>
    </w:lvl>
    <w:lvl w:ilvl="7" w:tplc="0C090003" w:tentative="1">
      <w:start w:val="1"/>
      <w:numFmt w:val="bullet"/>
      <w:lvlText w:val="o"/>
      <w:lvlJc w:val="left"/>
      <w:pPr>
        <w:ind w:left="5760" w:hanging="360"/>
      </w:pPr>
      <w:rPr>
        <w:rFonts w:hint="default" w:ascii="Courier New" w:hAnsi="Courier New" w:cs="Courier New"/>
      </w:rPr>
    </w:lvl>
    <w:lvl w:ilvl="8" w:tplc="0C090005" w:tentative="1">
      <w:start w:val="1"/>
      <w:numFmt w:val="bullet"/>
      <w:lvlText w:val=""/>
      <w:lvlJc w:val="left"/>
      <w:pPr>
        <w:ind w:left="6480" w:hanging="360"/>
      </w:pPr>
      <w:rPr>
        <w:rFonts w:hint="default" w:ascii="Wingdings" w:hAnsi="Wingdings"/>
      </w:rPr>
    </w:lvl>
  </w:abstractNum>
  <w:abstractNum w:abstractNumId="43" w15:restartNumberingAfterBreak="0">
    <w:nsid w:val="7A6A1720"/>
    <w:multiLevelType w:val="hybridMultilevel"/>
    <w:tmpl w:val="A65E02FC"/>
    <w:lvl w:ilvl="0" w:tplc="04090001">
      <w:start w:val="1"/>
      <w:numFmt w:val="bullet"/>
      <w:lvlText w:val=""/>
      <w:lvlJc w:val="left"/>
      <w:pPr>
        <w:ind w:left="780" w:hanging="360"/>
      </w:pPr>
      <w:rPr>
        <w:rFonts w:hint="default" w:ascii="Symbol" w:hAnsi="Symbol"/>
      </w:rPr>
    </w:lvl>
    <w:lvl w:ilvl="1" w:tplc="04090003" w:tentative="1">
      <w:start w:val="1"/>
      <w:numFmt w:val="bullet"/>
      <w:lvlText w:val="o"/>
      <w:lvlJc w:val="left"/>
      <w:pPr>
        <w:ind w:left="1500" w:hanging="360"/>
      </w:pPr>
      <w:rPr>
        <w:rFonts w:hint="default" w:ascii="Courier New" w:hAnsi="Courier New" w:cs="Courier New"/>
      </w:rPr>
    </w:lvl>
    <w:lvl w:ilvl="2" w:tplc="04090005" w:tentative="1">
      <w:start w:val="1"/>
      <w:numFmt w:val="bullet"/>
      <w:lvlText w:val=""/>
      <w:lvlJc w:val="left"/>
      <w:pPr>
        <w:ind w:left="2220" w:hanging="360"/>
      </w:pPr>
      <w:rPr>
        <w:rFonts w:hint="default" w:ascii="Wingdings" w:hAnsi="Wingdings"/>
      </w:rPr>
    </w:lvl>
    <w:lvl w:ilvl="3" w:tplc="04090001" w:tentative="1">
      <w:start w:val="1"/>
      <w:numFmt w:val="bullet"/>
      <w:lvlText w:val=""/>
      <w:lvlJc w:val="left"/>
      <w:pPr>
        <w:ind w:left="2940" w:hanging="360"/>
      </w:pPr>
      <w:rPr>
        <w:rFonts w:hint="default" w:ascii="Symbol" w:hAnsi="Symbol"/>
      </w:rPr>
    </w:lvl>
    <w:lvl w:ilvl="4" w:tplc="04090003" w:tentative="1">
      <w:start w:val="1"/>
      <w:numFmt w:val="bullet"/>
      <w:lvlText w:val="o"/>
      <w:lvlJc w:val="left"/>
      <w:pPr>
        <w:ind w:left="3660" w:hanging="360"/>
      </w:pPr>
      <w:rPr>
        <w:rFonts w:hint="default" w:ascii="Courier New" w:hAnsi="Courier New" w:cs="Courier New"/>
      </w:rPr>
    </w:lvl>
    <w:lvl w:ilvl="5" w:tplc="04090005" w:tentative="1">
      <w:start w:val="1"/>
      <w:numFmt w:val="bullet"/>
      <w:lvlText w:val=""/>
      <w:lvlJc w:val="left"/>
      <w:pPr>
        <w:ind w:left="4380" w:hanging="360"/>
      </w:pPr>
      <w:rPr>
        <w:rFonts w:hint="default" w:ascii="Wingdings" w:hAnsi="Wingdings"/>
      </w:rPr>
    </w:lvl>
    <w:lvl w:ilvl="6" w:tplc="04090001" w:tentative="1">
      <w:start w:val="1"/>
      <w:numFmt w:val="bullet"/>
      <w:lvlText w:val=""/>
      <w:lvlJc w:val="left"/>
      <w:pPr>
        <w:ind w:left="5100" w:hanging="360"/>
      </w:pPr>
      <w:rPr>
        <w:rFonts w:hint="default" w:ascii="Symbol" w:hAnsi="Symbol"/>
      </w:rPr>
    </w:lvl>
    <w:lvl w:ilvl="7" w:tplc="04090003" w:tentative="1">
      <w:start w:val="1"/>
      <w:numFmt w:val="bullet"/>
      <w:lvlText w:val="o"/>
      <w:lvlJc w:val="left"/>
      <w:pPr>
        <w:ind w:left="5820" w:hanging="360"/>
      </w:pPr>
      <w:rPr>
        <w:rFonts w:hint="default" w:ascii="Courier New" w:hAnsi="Courier New" w:cs="Courier New"/>
      </w:rPr>
    </w:lvl>
    <w:lvl w:ilvl="8" w:tplc="04090005" w:tentative="1">
      <w:start w:val="1"/>
      <w:numFmt w:val="bullet"/>
      <w:lvlText w:val=""/>
      <w:lvlJc w:val="left"/>
      <w:pPr>
        <w:ind w:left="6540" w:hanging="360"/>
      </w:pPr>
      <w:rPr>
        <w:rFonts w:hint="default" w:ascii="Wingdings" w:hAnsi="Wingdings"/>
      </w:rPr>
    </w:lvl>
  </w:abstractNum>
  <w:abstractNum w:abstractNumId="44" w15:restartNumberingAfterBreak="0">
    <w:nsid w:val="7D9F1CE3"/>
    <w:multiLevelType w:val="hybridMultilevel"/>
    <w:tmpl w:val="D5A0FC38"/>
    <w:lvl w:ilvl="0" w:tplc="0C090001">
      <w:start w:val="1"/>
      <w:numFmt w:val="bullet"/>
      <w:lvlText w:val=""/>
      <w:lvlJc w:val="left"/>
      <w:pPr>
        <w:ind w:left="720" w:hanging="360"/>
      </w:pPr>
      <w:rPr>
        <w:rFonts w:hint="default" w:ascii="Symbol" w:hAnsi="Symbol"/>
      </w:rPr>
    </w:lvl>
    <w:lvl w:ilvl="1" w:tplc="0C090003" w:tentative="1">
      <w:start w:val="1"/>
      <w:numFmt w:val="bullet"/>
      <w:lvlText w:val="o"/>
      <w:lvlJc w:val="left"/>
      <w:pPr>
        <w:ind w:left="1440" w:hanging="360"/>
      </w:pPr>
      <w:rPr>
        <w:rFonts w:hint="default" w:ascii="Courier New" w:hAnsi="Courier New" w:cs="Courier New"/>
      </w:rPr>
    </w:lvl>
    <w:lvl w:ilvl="2" w:tplc="0C090005" w:tentative="1">
      <w:start w:val="1"/>
      <w:numFmt w:val="bullet"/>
      <w:lvlText w:val=""/>
      <w:lvlJc w:val="left"/>
      <w:pPr>
        <w:ind w:left="2160" w:hanging="360"/>
      </w:pPr>
      <w:rPr>
        <w:rFonts w:hint="default" w:ascii="Wingdings" w:hAnsi="Wingdings"/>
      </w:rPr>
    </w:lvl>
    <w:lvl w:ilvl="3" w:tplc="0C090001" w:tentative="1">
      <w:start w:val="1"/>
      <w:numFmt w:val="bullet"/>
      <w:lvlText w:val=""/>
      <w:lvlJc w:val="left"/>
      <w:pPr>
        <w:ind w:left="2880" w:hanging="360"/>
      </w:pPr>
      <w:rPr>
        <w:rFonts w:hint="default" w:ascii="Symbol" w:hAnsi="Symbol"/>
      </w:rPr>
    </w:lvl>
    <w:lvl w:ilvl="4" w:tplc="0C090003" w:tentative="1">
      <w:start w:val="1"/>
      <w:numFmt w:val="bullet"/>
      <w:lvlText w:val="o"/>
      <w:lvlJc w:val="left"/>
      <w:pPr>
        <w:ind w:left="3600" w:hanging="360"/>
      </w:pPr>
      <w:rPr>
        <w:rFonts w:hint="default" w:ascii="Courier New" w:hAnsi="Courier New" w:cs="Courier New"/>
      </w:rPr>
    </w:lvl>
    <w:lvl w:ilvl="5" w:tplc="0C090005" w:tentative="1">
      <w:start w:val="1"/>
      <w:numFmt w:val="bullet"/>
      <w:lvlText w:val=""/>
      <w:lvlJc w:val="left"/>
      <w:pPr>
        <w:ind w:left="4320" w:hanging="360"/>
      </w:pPr>
      <w:rPr>
        <w:rFonts w:hint="default" w:ascii="Wingdings" w:hAnsi="Wingdings"/>
      </w:rPr>
    </w:lvl>
    <w:lvl w:ilvl="6" w:tplc="0C090001" w:tentative="1">
      <w:start w:val="1"/>
      <w:numFmt w:val="bullet"/>
      <w:lvlText w:val=""/>
      <w:lvlJc w:val="left"/>
      <w:pPr>
        <w:ind w:left="5040" w:hanging="360"/>
      </w:pPr>
      <w:rPr>
        <w:rFonts w:hint="default" w:ascii="Symbol" w:hAnsi="Symbol"/>
      </w:rPr>
    </w:lvl>
    <w:lvl w:ilvl="7" w:tplc="0C090003" w:tentative="1">
      <w:start w:val="1"/>
      <w:numFmt w:val="bullet"/>
      <w:lvlText w:val="o"/>
      <w:lvlJc w:val="left"/>
      <w:pPr>
        <w:ind w:left="5760" w:hanging="360"/>
      </w:pPr>
      <w:rPr>
        <w:rFonts w:hint="default" w:ascii="Courier New" w:hAnsi="Courier New" w:cs="Courier New"/>
      </w:rPr>
    </w:lvl>
    <w:lvl w:ilvl="8" w:tplc="0C090005" w:tentative="1">
      <w:start w:val="1"/>
      <w:numFmt w:val="bullet"/>
      <w:lvlText w:val=""/>
      <w:lvlJc w:val="left"/>
      <w:pPr>
        <w:ind w:left="6480" w:hanging="360"/>
      </w:pPr>
      <w:rPr>
        <w:rFonts w:hint="default" w:ascii="Wingdings" w:hAnsi="Wingdings"/>
      </w:rPr>
    </w:lvl>
  </w:abstractNum>
  <w:abstractNum w:abstractNumId="45" w15:restartNumberingAfterBreak="0">
    <w:nsid w:val="7F733867"/>
    <w:multiLevelType w:val="hybridMultilevel"/>
    <w:tmpl w:val="17F809EE"/>
    <w:lvl w:ilvl="0" w:tplc="04090001">
      <w:start w:val="1"/>
      <w:numFmt w:val="bullet"/>
      <w:lvlText w:val=""/>
      <w:lvlJc w:val="left"/>
      <w:pPr>
        <w:ind w:left="780" w:hanging="360"/>
      </w:pPr>
      <w:rPr>
        <w:rFonts w:hint="default" w:ascii="Symbol" w:hAnsi="Symbol"/>
      </w:rPr>
    </w:lvl>
    <w:lvl w:ilvl="1" w:tplc="04090003" w:tentative="1">
      <w:start w:val="1"/>
      <w:numFmt w:val="bullet"/>
      <w:lvlText w:val="o"/>
      <w:lvlJc w:val="left"/>
      <w:pPr>
        <w:ind w:left="1500" w:hanging="360"/>
      </w:pPr>
      <w:rPr>
        <w:rFonts w:hint="default" w:ascii="Courier New" w:hAnsi="Courier New" w:cs="Courier New"/>
      </w:rPr>
    </w:lvl>
    <w:lvl w:ilvl="2" w:tplc="04090005" w:tentative="1">
      <w:start w:val="1"/>
      <w:numFmt w:val="bullet"/>
      <w:lvlText w:val=""/>
      <w:lvlJc w:val="left"/>
      <w:pPr>
        <w:ind w:left="2220" w:hanging="360"/>
      </w:pPr>
      <w:rPr>
        <w:rFonts w:hint="default" w:ascii="Wingdings" w:hAnsi="Wingdings"/>
      </w:rPr>
    </w:lvl>
    <w:lvl w:ilvl="3" w:tplc="04090001" w:tentative="1">
      <w:start w:val="1"/>
      <w:numFmt w:val="bullet"/>
      <w:lvlText w:val=""/>
      <w:lvlJc w:val="left"/>
      <w:pPr>
        <w:ind w:left="2940" w:hanging="360"/>
      </w:pPr>
      <w:rPr>
        <w:rFonts w:hint="default" w:ascii="Symbol" w:hAnsi="Symbol"/>
      </w:rPr>
    </w:lvl>
    <w:lvl w:ilvl="4" w:tplc="04090003" w:tentative="1">
      <w:start w:val="1"/>
      <w:numFmt w:val="bullet"/>
      <w:lvlText w:val="o"/>
      <w:lvlJc w:val="left"/>
      <w:pPr>
        <w:ind w:left="3660" w:hanging="360"/>
      </w:pPr>
      <w:rPr>
        <w:rFonts w:hint="default" w:ascii="Courier New" w:hAnsi="Courier New" w:cs="Courier New"/>
      </w:rPr>
    </w:lvl>
    <w:lvl w:ilvl="5" w:tplc="04090005" w:tentative="1">
      <w:start w:val="1"/>
      <w:numFmt w:val="bullet"/>
      <w:lvlText w:val=""/>
      <w:lvlJc w:val="left"/>
      <w:pPr>
        <w:ind w:left="4380" w:hanging="360"/>
      </w:pPr>
      <w:rPr>
        <w:rFonts w:hint="default" w:ascii="Wingdings" w:hAnsi="Wingdings"/>
      </w:rPr>
    </w:lvl>
    <w:lvl w:ilvl="6" w:tplc="04090001" w:tentative="1">
      <w:start w:val="1"/>
      <w:numFmt w:val="bullet"/>
      <w:lvlText w:val=""/>
      <w:lvlJc w:val="left"/>
      <w:pPr>
        <w:ind w:left="5100" w:hanging="360"/>
      </w:pPr>
      <w:rPr>
        <w:rFonts w:hint="default" w:ascii="Symbol" w:hAnsi="Symbol"/>
      </w:rPr>
    </w:lvl>
    <w:lvl w:ilvl="7" w:tplc="04090003" w:tentative="1">
      <w:start w:val="1"/>
      <w:numFmt w:val="bullet"/>
      <w:lvlText w:val="o"/>
      <w:lvlJc w:val="left"/>
      <w:pPr>
        <w:ind w:left="5820" w:hanging="360"/>
      </w:pPr>
      <w:rPr>
        <w:rFonts w:hint="default" w:ascii="Courier New" w:hAnsi="Courier New" w:cs="Courier New"/>
      </w:rPr>
    </w:lvl>
    <w:lvl w:ilvl="8" w:tplc="04090005" w:tentative="1">
      <w:start w:val="1"/>
      <w:numFmt w:val="bullet"/>
      <w:lvlText w:val=""/>
      <w:lvlJc w:val="left"/>
      <w:pPr>
        <w:ind w:left="6540" w:hanging="360"/>
      </w:pPr>
      <w:rPr>
        <w:rFonts w:hint="default" w:ascii="Wingdings" w:hAnsi="Wingdings"/>
      </w:rPr>
    </w:lvl>
  </w:abstractNum>
  <w:num w:numId="1">
    <w:abstractNumId w:val="30"/>
  </w:num>
  <w:num w:numId="2">
    <w:abstractNumId w:val="6"/>
  </w:num>
  <w:num w:numId="3">
    <w:abstractNumId w:val="5"/>
  </w:num>
  <w:num w:numId="4">
    <w:abstractNumId w:val="4"/>
  </w:num>
  <w:num w:numId="5">
    <w:abstractNumId w:val="3"/>
  </w:num>
  <w:num w:numId="6">
    <w:abstractNumId w:val="2"/>
  </w:num>
  <w:num w:numId="7">
    <w:abstractNumId w:val="1"/>
  </w:num>
  <w:num w:numId="8">
    <w:abstractNumId w:val="0"/>
  </w:num>
  <w:num w:numId="9">
    <w:abstractNumId w:val="32"/>
  </w:num>
  <w:num w:numId="10">
    <w:abstractNumId w:val="27"/>
  </w:num>
  <w:num w:numId="11">
    <w:abstractNumId w:val="16"/>
  </w:num>
  <w:num w:numId="12">
    <w:abstractNumId w:val="14"/>
  </w:num>
  <w:num w:numId="13">
    <w:abstractNumId w:val="7"/>
  </w:num>
  <w:num w:numId="14">
    <w:abstractNumId w:val="41"/>
  </w:num>
  <w:num w:numId="15">
    <w:abstractNumId w:val="38"/>
  </w:num>
  <w:num w:numId="16">
    <w:abstractNumId w:val="25"/>
  </w:num>
  <w:num w:numId="17">
    <w:abstractNumId w:val="36"/>
  </w:num>
  <w:num w:numId="18">
    <w:abstractNumId w:val="12"/>
  </w:num>
  <w:num w:numId="19">
    <w:abstractNumId w:val="19"/>
  </w:num>
  <w:num w:numId="20">
    <w:abstractNumId w:val="37"/>
  </w:num>
  <w:num w:numId="21">
    <w:abstractNumId w:val="42"/>
  </w:num>
  <w:num w:numId="22">
    <w:abstractNumId w:val="34"/>
  </w:num>
  <w:num w:numId="23">
    <w:abstractNumId w:val="13"/>
  </w:num>
  <w:num w:numId="24">
    <w:abstractNumId w:val="39"/>
  </w:num>
  <w:num w:numId="25">
    <w:abstractNumId w:val="17"/>
  </w:num>
  <w:num w:numId="26">
    <w:abstractNumId w:val="44"/>
  </w:num>
  <w:num w:numId="27">
    <w:abstractNumId w:val="40"/>
  </w:num>
  <w:num w:numId="28">
    <w:abstractNumId w:val="28"/>
  </w:num>
  <w:num w:numId="29">
    <w:abstractNumId w:val="20"/>
  </w:num>
  <w:num w:numId="30">
    <w:abstractNumId w:val="9"/>
  </w:num>
  <w:num w:numId="31">
    <w:abstractNumId w:val="23"/>
  </w:num>
  <w:num w:numId="32">
    <w:abstractNumId w:val="8"/>
  </w:num>
  <w:num w:numId="33">
    <w:abstractNumId w:val="24"/>
  </w:num>
  <w:num w:numId="34">
    <w:abstractNumId w:val="22"/>
  </w:num>
  <w:num w:numId="35">
    <w:abstractNumId w:val="31"/>
  </w:num>
  <w:num w:numId="36">
    <w:abstractNumId w:val="45"/>
  </w:num>
  <w:num w:numId="37">
    <w:abstractNumId w:val="21"/>
  </w:num>
  <w:num w:numId="38">
    <w:abstractNumId w:val="29"/>
  </w:num>
  <w:num w:numId="39">
    <w:abstractNumId w:val="18"/>
  </w:num>
  <w:num w:numId="40">
    <w:abstractNumId w:val="26"/>
  </w:num>
  <w:num w:numId="41">
    <w:abstractNumId w:val="43"/>
  </w:num>
  <w:num w:numId="42">
    <w:abstractNumId w:val="11"/>
  </w:num>
  <w:num w:numId="43">
    <w:abstractNumId w:val="35"/>
  </w:num>
  <w:num w:numId="44">
    <w:abstractNumId w:val="33"/>
  </w:num>
  <w:num w:numId="45">
    <w:abstractNumId w:val="10"/>
  </w:num>
  <w:num w:numId="46">
    <w:abstractNumId w:val="15"/>
  </w:num>
  <w:numIdMacAtCleanup w:val="4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trackRevisions w:val="false"/>
  <w:zoom w:percent="100"/>
  <w:proofState w:spelling="clean" w:grammar="dirty"/>
  <w:attachedTemplate r:id="rId1"/>
  <w:stylePaneFormatFilter w:val="0004" w:allStyles="0" w:customStyles="0" w:latentStyles="1" w:stylesInUse="0" w:headingStyles="0" w:numberingStyles="0" w:tableStyles="0" w:directFormattingOnRuns="0" w:directFormattingOnParagraphs="0" w:directFormattingOnNumbering="0" w:directFormattingOnTables="0" w:clearFormatting="0" w:top3HeadingStyles="0" w:visibleStyles="0" w:alternateStyleNames="0"/>
  <w:stylePaneSortMethod w:val="0000"/>
  <w:documentProtection w:edit="trackedChanges" w:formatting="1" w:enforcement="0"/>
  <w:defaultTabStop w:val="720"/>
  <w:evenAndOddHeaders/>
  <w:drawingGridHorizontalSpacing w:val="120"/>
  <w:displayHorizontalDrawingGridEvery w:val="2"/>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E3B9C"/>
    <w:rsid w:val="0000015A"/>
    <w:rsid w:val="0000060B"/>
    <w:rsid w:val="000006EB"/>
    <w:rsid w:val="00000739"/>
    <w:rsid w:val="00000A80"/>
    <w:rsid w:val="00000B7E"/>
    <w:rsid w:val="00000BDD"/>
    <w:rsid w:val="00000C44"/>
    <w:rsid w:val="00000DAE"/>
    <w:rsid w:val="000010C2"/>
    <w:rsid w:val="00001125"/>
    <w:rsid w:val="000013D4"/>
    <w:rsid w:val="000013DA"/>
    <w:rsid w:val="000014DB"/>
    <w:rsid w:val="000015EC"/>
    <w:rsid w:val="000018DE"/>
    <w:rsid w:val="00001A4D"/>
    <w:rsid w:val="00001CE9"/>
    <w:rsid w:val="00001D80"/>
    <w:rsid w:val="00001E01"/>
    <w:rsid w:val="000020E8"/>
    <w:rsid w:val="000022BD"/>
    <w:rsid w:val="0000245F"/>
    <w:rsid w:val="000024BC"/>
    <w:rsid w:val="00002527"/>
    <w:rsid w:val="00002688"/>
    <w:rsid w:val="0000279C"/>
    <w:rsid w:val="000027D0"/>
    <w:rsid w:val="00002D42"/>
    <w:rsid w:val="00002D93"/>
    <w:rsid w:val="00002E73"/>
    <w:rsid w:val="0000302C"/>
    <w:rsid w:val="000035DF"/>
    <w:rsid w:val="000036BB"/>
    <w:rsid w:val="000037D4"/>
    <w:rsid w:val="000037FF"/>
    <w:rsid w:val="00003A05"/>
    <w:rsid w:val="00003C41"/>
    <w:rsid w:val="00003E69"/>
    <w:rsid w:val="00003EA5"/>
    <w:rsid w:val="00004098"/>
    <w:rsid w:val="00004104"/>
    <w:rsid w:val="00004182"/>
    <w:rsid w:val="00004440"/>
    <w:rsid w:val="000048E0"/>
    <w:rsid w:val="00004CA5"/>
    <w:rsid w:val="00004EEB"/>
    <w:rsid w:val="00004F74"/>
    <w:rsid w:val="00004FA5"/>
    <w:rsid w:val="00005005"/>
    <w:rsid w:val="000050DA"/>
    <w:rsid w:val="00005610"/>
    <w:rsid w:val="000059FF"/>
    <w:rsid w:val="00005F9B"/>
    <w:rsid w:val="00005FAD"/>
    <w:rsid w:val="00006009"/>
    <w:rsid w:val="00006096"/>
    <w:rsid w:val="0000637C"/>
    <w:rsid w:val="00006511"/>
    <w:rsid w:val="00006AA3"/>
    <w:rsid w:val="00006AB0"/>
    <w:rsid w:val="00006B27"/>
    <w:rsid w:val="00006B3E"/>
    <w:rsid w:val="00006C02"/>
    <w:rsid w:val="00006C0D"/>
    <w:rsid w:val="00006EA2"/>
    <w:rsid w:val="00006EB3"/>
    <w:rsid w:val="0000717C"/>
    <w:rsid w:val="000071D5"/>
    <w:rsid w:val="0000736A"/>
    <w:rsid w:val="00007396"/>
    <w:rsid w:val="00007461"/>
    <w:rsid w:val="000075A1"/>
    <w:rsid w:val="000075BF"/>
    <w:rsid w:val="000076C8"/>
    <w:rsid w:val="00007AF9"/>
    <w:rsid w:val="00007E56"/>
    <w:rsid w:val="00007FF9"/>
    <w:rsid w:val="000102CE"/>
    <w:rsid w:val="00010380"/>
    <w:rsid w:val="000105F0"/>
    <w:rsid w:val="00010811"/>
    <w:rsid w:val="0001085F"/>
    <w:rsid w:val="000108A4"/>
    <w:rsid w:val="00010A8D"/>
    <w:rsid w:val="00010AD9"/>
    <w:rsid w:val="00010CBC"/>
    <w:rsid w:val="00010F49"/>
    <w:rsid w:val="00010F69"/>
    <w:rsid w:val="000110EB"/>
    <w:rsid w:val="00011125"/>
    <w:rsid w:val="000115ED"/>
    <w:rsid w:val="000116C5"/>
    <w:rsid w:val="00011782"/>
    <w:rsid w:val="00011928"/>
    <w:rsid w:val="0001195A"/>
    <w:rsid w:val="00011E25"/>
    <w:rsid w:val="00011F2A"/>
    <w:rsid w:val="000127AC"/>
    <w:rsid w:val="00012AFC"/>
    <w:rsid w:val="00013317"/>
    <w:rsid w:val="000133AC"/>
    <w:rsid w:val="000135A3"/>
    <w:rsid w:val="0001396F"/>
    <w:rsid w:val="00013C25"/>
    <w:rsid w:val="00013D61"/>
    <w:rsid w:val="00013DDA"/>
    <w:rsid w:val="00013F0C"/>
    <w:rsid w:val="00013F17"/>
    <w:rsid w:val="00014271"/>
    <w:rsid w:val="000142DD"/>
    <w:rsid w:val="000144E6"/>
    <w:rsid w:val="00014D66"/>
    <w:rsid w:val="00014E13"/>
    <w:rsid w:val="00014F0B"/>
    <w:rsid w:val="00014F7E"/>
    <w:rsid w:val="00015012"/>
    <w:rsid w:val="00015052"/>
    <w:rsid w:val="000152B2"/>
    <w:rsid w:val="000153CB"/>
    <w:rsid w:val="00015457"/>
    <w:rsid w:val="00015589"/>
    <w:rsid w:val="000156FF"/>
    <w:rsid w:val="00015758"/>
    <w:rsid w:val="00015762"/>
    <w:rsid w:val="000157D5"/>
    <w:rsid w:val="000157D9"/>
    <w:rsid w:val="0001581C"/>
    <w:rsid w:val="00015999"/>
    <w:rsid w:val="00015DCF"/>
    <w:rsid w:val="00015F29"/>
    <w:rsid w:val="000161C2"/>
    <w:rsid w:val="00016265"/>
    <w:rsid w:val="000165A7"/>
    <w:rsid w:val="000165D7"/>
    <w:rsid w:val="00016E23"/>
    <w:rsid w:val="00016E4F"/>
    <w:rsid w:val="00017221"/>
    <w:rsid w:val="000173F3"/>
    <w:rsid w:val="00017816"/>
    <w:rsid w:val="0001781C"/>
    <w:rsid w:val="00017838"/>
    <w:rsid w:val="000178F5"/>
    <w:rsid w:val="00017B69"/>
    <w:rsid w:val="00017D68"/>
    <w:rsid w:val="00017DC3"/>
    <w:rsid w:val="00017F46"/>
    <w:rsid w:val="000200AA"/>
    <w:rsid w:val="0002015C"/>
    <w:rsid w:val="000201DE"/>
    <w:rsid w:val="00020240"/>
    <w:rsid w:val="0002044B"/>
    <w:rsid w:val="000205C6"/>
    <w:rsid w:val="00020627"/>
    <w:rsid w:val="000206F8"/>
    <w:rsid w:val="0002071E"/>
    <w:rsid w:val="000208B6"/>
    <w:rsid w:val="000208EC"/>
    <w:rsid w:val="000209AC"/>
    <w:rsid w:val="00020E6C"/>
    <w:rsid w:val="00021162"/>
    <w:rsid w:val="0002128C"/>
    <w:rsid w:val="00021524"/>
    <w:rsid w:val="00021A1A"/>
    <w:rsid w:val="00021C8F"/>
    <w:rsid w:val="00021E8E"/>
    <w:rsid w:val="00022342"/>
    <w:rsid w:val="00022550"/>
    <w:rsid w:val="00022E3F"/>
    <w:rsid w:val="00023183"/>
    <w:rsid w:val="000231A2"/>
    <w:rsid w:val="000235AA"/>
    <w:rsid w:val="00023721"/>
    <w:rsid w:val="00023808"/>
    <w:rsid w:val="00023BCF"/>
    <w:rsid w:val="00023D86"/>
    <w:rsid w:val="00023D8D"/>
    <w:rsid w:val="00023D96"/>
    <w:rsid w:val="00024260"/>
    <w:rsid w:val="0002446D"/>
    <w:rsid w:val="000244AD"/>
    <w:rsid w:val="000244B2"/>
    <w:rsid w:val="00024515"/>
    <w:rsid w:val="000245F4"/>
    <w:rsid w:val="0002476A"/>
    <w:rsid w:val="000247C4"/>
    <w:rsid w:val="00024A95"/>
    <w:rsid w:val="00024B51"/>
    <w:rsid w:val="00024D1F"/>
    <w:rsid w:val="00024D55"/>
    <w:rsid w:val="00024F07"/>
    <w:rsid w:val="00025232"/>
    <w:rsid w:val="000252BA"/>
    <w:rsid w:val="000254B7"/>
    <w:rsid w:val="00025604"/>
    <w:rsid w:val="0002574F"/>
    <w:rsid w:val="0002596B"/>
    <w:rsid w:val="00025C5E"/>
    <w:rsid w:val="00025E98"/>
    <w:rsid w:val="00026060"/>
    <w:rsid w:val="000260E2"/>
    <w:rsid w:val="00026106"/>
    <w:rsid w:val="00026480"/>
    <w:rsid w:val="000265CF"/>
    <w:rsid w:val="000265E1"/>
    <w:rsid w:val="00026621"/>
    <w:rsid w:val="00026794"/>
    <w:rsid w:val="00026941"/>
    <w:rsid w:val="00026D4C"/>
    <w:rsid w:val="00026D50"/>
    <w:rsid w:val="0002757D"/>
    <w:rsid w:val="0002780F"/>
    <w:rsid w:val="00027B23"/>
    <w:rsid w:val="00027C20"/>
    <w:rsid w:val="00027DA3"/>
    <w:rsid w:val="00027E42"/>
    <w:rsid w:val="0003018F"/>
    <w:rsid w:val="00030265"/>
    <w:rsid w:val="00030477"/>
    <w:rsid w:val="000306D0"/>
    <w:rsid w:val="000308F2"/>
    <w:rsid w:val="00030958"/>
    <w:rsid w:val="000311CF"/>
    <w:rsid w:val="0003124C"/>
    <w:rsid w:val="000313B9"/>
    <w:rsid w:val="0003153A"/>
    <w:rsid w:val="0003158A"/>
    <w:rsid w:val="00031629"/>
    <w:rsid w:val="00031722"/>
    <w:rsid w:val="00031B10"/>
    <w:rsid w:val="00031D54"/>
    <w:rsid w:val="00032087"/>
    <w:rsid w:val="00032226"/>
    <w:rsid w:val="0003234C"/>
    <w:rsid w:val="000323CF"/>
    <w:rsid w:val="00032436"/>
    <w:rsid w:val="0003253A"/>
    <w:rsid w:val="000325F0"/>
    <w:rsid w:val="00032635"/>
    <w:rsid w:val="000329EB"/>
    <w:rsid w:val="00032AA4"/>
    <w:rsid w:val="00032AEB"/>
    <w:rsid w:val="00032C4C"/>
    <w:rsid w:val="00032DB5"/>
    <w:rsid w:val="00032EB6"/>
    <w:rsid w:val="00033118"/>
    <w:rsid w:val="00033284"/>
    <w:rsid w:val="000338E2"/>
    <w:rsid w:val="00033AA2"/>
    <w:rsid w:val="00033B7F"/>
    <w:rsid w:val="00033BAE"/>
    <w:rsid w:val="00033CB7"/>
    <w:rsid w:val="00033DFC"/>
    <w:rsid w:val="00033E98"/>
    <w:rsid w:val="00033F66"/>
    <w:rsid w:val="0003411C"/>
    <w:rsid w:val="0003419F"/>
    <w:rsid w:val="00034420"/>
    <w:rsid w:val="0003483B"/>
    <w:rsid w:val="0003484A"/>
    <w:rsid w:val="000348C0"/>
    <w:rsid w:val="00034B1A"/>
    <w:rsid w:val="00034B68"/>
    <w:rsid w:val="00034BCA"/>
    <w:rsid w:val="00034EE4"/>
    <w:rsid w:val="00034F6D"/>
    <w:rsid w:val="0003573D"/>
    <w:rsid w:val="00035B97"/>
    <w:rsid w:val="00035C18"/>
    <w:rsid w:val="00035C4A"/>
    <w:rsid w:val="00036145"/>
    <w:rsid w:val="0003638C"/>
    <w:rsid w:val="000363F7"/>
    <w:rsid w:val="00036934"/>
    <w:rsid w:val="00036BE4"/>
    <w:rsid w:val="00036CBD"/>
    <w:rsid w:val="00036DAD"/>
    <w:rsid w:val="00036E8D"/>
    <w:rsid w:val="00036E9B"/>
    <w:rsid w:val="00037035"/>
    <w:rsid w:val="00037193"/>
    <w:rsid w:val="00037287"/>
    <w:rsid w:val="00037376"/>
    <w:rsid w:val="000375F2"/>
    <w:rsid w:val="00037604"/>
    <w:rsid w:val="000377C8"/>
    <w:rsid w:val="000377EC"/>
    <w:rsid w:val="0003792F"/>
    <w:rsid w:val="00037D90"/>
    <w:rsid w:val="00037EEB"/>
    <w:rsid w:val="00037F8B"/>
    <w:rsid w:val="00040045"/>
    <w:rsid w:val="00040218"/>
    <w:rsid w:val="000405B5"/>
    <w:rsid w:val="0004073D"/>
    <w:rsid w:val="0004081B"/>
    <w:rsid w:val="0004092A"/>
    <w:rsid w:val="00040B55"/>
    <w:rsid w:val="00040C99"/>
    <w:rsid w:val="00040D34"/>
    <w:rsid w:val="00040DBC"/>
    <w:rsid w:val="0004114D"/>
    <w:rsid w:val="00041230"/>
    <w:rsid w:val="00041330"/>
    <w:rsid w:val="00041461"/>
    <w:rsid w:val="0004169C"/>
    <w:rsid w:val="000416B8"/>
    <w:rsid w:val="00041717"/>
    <w:rsid w:val="000417FE"/>
    <w:rsid w:val="000419A6"/>
    <w:rsid w:val="00041F2D"/>
    <w:rsid w:val="00041F43"/>
    <w:rsid w:val="00042204"/>
    <w:rsid w:val="000422CE"/>
    <w:rsid w:val="000423DA"/>
    <w:rsid w:val="00042557"/>
    <w:rsid w:val="000426B3"/>
    <w:rsid w:val="0004280A"/>
    <w:rsid w:val="00042AC2"/>
    <w:rsid w:val="00042B82"/>
    <w:rsid w:val="00042BA8"/>
    <w:rsid w:val="00042E6E"/>
    <w:rsid w:val="00042F73"/>
    <w:rsid w:val="0004303D"/>
    <w:rsid w:val="000430B8"/>
    <w:rsid w:val="00043153"/>
    <w:rsid w:val="0004327E"/>
    <w:rsid w:val="000433C2"/>
    <w:rsid w:val="000434C2"/>
    <w:rsid w:val="00043919"/>
    <w:rsid w:val="0004391B"/>
    <w:rsid w:val="000439B7"/>
    <w:rsid w:val="00043B5D"/>
    <w:rsid w:val="00043D69"/>
    <w:rsid w:val="00043DD8"/>
    <w:rsid w:val="00043E72"/>
    <w:rsid w:val="00043EC3"/>
    <w:rsid w:val="00043FAC"/>
    <w:rsid w:val="00044117"/>
    <w:rsid w:val="00044339"/>
    <w:rsid w:val="000443CC"/>
    <w:rsid w:val="00044769"/>
    <w:rsid w:val="00044A99"/>
    <w:rsid w:val="00044B59"/>
    <w:rsid w:val="00044CF1"/>
    <w:rsid w:val="00044E03"/>
    <w:rsid w:val="0004516D"/>
    <w:rsid w:val="000453C9"/>
    <w:rsid w:val="0004545B"/>
    <w:rsid w:val="000454D6"/>
    <w:rsid w:val="00045712"/>
    <w:rsid w:val="00045B44"/>
    <w:rsid w:val="00045B93"/>
    <w:rsid w:val="00045C4B"/>
    <w:rsid w:val="00045D0A"/>
    <w:rsid w:val="0004611E"/>
    <w:rsid w:val="000461A1"/>
    <w:rsid w:val="000463B0"/>
    <w:rsid w:val="000465F1"/>
    <w:rsid w:val="00046684"/>
    <w:rsid w:val="000467BB"/>
    <w:rsid w:val="00046ACE"/>
    <w:rsid w:val="00046D41"/>
    <w:rsid w:val="00046E48"/>
    <w:rsid w:val="00046EB2"/>
    <w:rsid w:val="00047248"/>
    <w:rsid w:val="00047296"/>
    <w:rsid w:val="00047552"/>
    <w:rsid w:val="00047818"/>
    <w:rsid w:val="00047876"/>
    <w:rsid w:val="00047888"/>
    <w:rsid w:val="000479BF"/>
    <w:rsid w:val="00047A7D"/>
    <w:rsid w:val="00047AF6"/>
    <w:rsid w:val="00047B76"/>
    <w:rsid w:val="00047BF9"/>
    <w:rsid w:val="00047CD1"/>
    <w:rsid w:val="00047F0B"/>
    <w:rsid w:val="00047FE2"/>
    <w:rsid w:val="000500D9"/>
    <w:rsid w:val="00050187"/>
    <w:rsid w:val="00050282"/>
    <w:rsid w:val="00050558"/>
    <w:rsid w:val="0005071E"/>
    <w:rsid w:val="00050B43"/>
    <w:rsid w:val="00051000"/>
    <w:rsid w:val="0005111A"/>
    <w:rsid w:val="0005121E"/>
    <w:rsid w:val="000514EC"/>
    <w:rsid w:val="00051554"/>
    <w:rsid w:val="000515C8"/>
    <w:rsid w:val="00051760"/>
    <w:rsid w:val="00051843"/>
    <w:rsid w:val="0005186A"/>
    <w:rsid w:val="000519C6"/>
    <w:rsid w:val="00051B99"/>
    <w:rsid w:val="00051CA9"/>
    <w:rsid w:val="00051FFB"/>
    <w:rsid w:val="000520E8"/>
    <w:rsid w:val="000521C0"/>
    <w:rsid w:val="00052275"/>
    <w:rsid w:val="000524B8"/>
    <w:rsid w:val="00052559"/>
    <w:rsid w:val="000525E4"/>
    <w:rsid w:val="0005267A"/>
    <w:rsid w:val="000526CA"/>
    <w:rsid w:val="000529F6"/>
    <w:rsid w:val="00052BDB"/>
    <w:rsid w:val="00052C30"/>
    <w:rsid w:val="00052CA5"/>
    <w:rsid w:val="00053102"/>
    <w:rsid w:val="00053402"/>
    <w:rsid w:val="00053471"/>
    <w:rsid w:val="00053538"/>
    <w:rsid w:val="000535C6"/>
    <w:rsid w:val="0005397E"/>
    <w:rsid w:val="00053A02"/>
    <w:rsid w:val="00053BFA"/>
    <w:rsid w:val="00054013"/>
    <w:rsid w:val="000540CB"/>
    <w:rsid w:val="0005417D"/>
    <w:rsid w:val="000542CA"/>
    <w:rsid w:val="00054CC2"/>
    <w:rsid w:val="00055082"/>
    <w:rsid w:val="0005511C"/>
    <w:rsid w:val="0005527B"/>
    <w:rsid w:val="0005555F"/>
    <w:rsid w:val="00055572"/>
    <w:rsid w:val="000555ED"/>
    <w:rsid w:val="00055615"/>
    <w:rsid w:val="00055C57"/>
    <w:rsid w:val="00055CD9"/>
    <w:rsid w:val="00055D3D"/>
    <w:rsid w:val="00056253"/>
    <w:rsid w:val="00056278"/>
    <w:rsid w:val="00056622"/>
    <w:rsid w:val="000567D2"/>
    <w:rsid w:val="0005683C"/>
    <w:rsid w:val="00056925"/>
    <w:rsid w:val="000569B5"/>
    <w:rsid w:val="00056A46"/>
    <w:rsid w:val="00056BB1"/>
    <w:rsid w:val="00056CCC"/>
    <w:rsid w:val="00056DA4"/>
    <w:rsid w:val="00056E47"/>
    <w:rsid w:val="000573EF"/>
    <w:rsid w:val="000575F6"/>
    <w:rsid w:val="000575FA"/>
    <w:rsid w:val="000576F6"/>
    <w:rsid w:val="0005780D"/>
    <w:rsid w:val="00057959"/>
    <w:rsid w:val="000579B1"/>
    <w:rsid w:val="00057E0D"/>
    <w:rsid w:val="00057E18"/>
    <w:rsid w:val="00057E3D"/>
    <w:rsid w:val="00060101"/>
    <w:rsid w:val="00060347"/>
    <w:rsid w:val="0006049C"/>
    <w:rsid w:val="000604B6"/>
    <w:rsid w:val="000608A1"/>
    <w:rsid w:val="000608A2"/>
    <w:rsid w:val="000608D1"/>
    <w:rsid w:val="000609F5"/>
    <w:rsid w:val="00060A9D"/>
    <w:rsid w:val="00060E4A"/>
    <w:rsid w:val="00060F66"/>
    <w:rsid w:val="000610A0"/>
    <w:rsid w:val="000611D3"/>
    <w:rsid w:val="0006128A"/>
    <w:rsid w:val="00061480"/>
    <w:rsid w:val="0006153C"/>
    <w:rsid w:val="0006161B"/>
    <w:rsid w:val="000616F8"/>
    <w:rsid w:val="00061A7F"/>
    <w:rsid w:val="00061B6F"/>
    <w:rsid w:val="00061C6C"/>
    <w:rsid w:val="00061FB1"/>
    <w:rsid w:val="000620D7"/>
    <w:rsid w:val="000621A3"/>
    <w:rsid w:val="000621B4"/>
    <w:rsid w:val="0006220F"/>
    <w:rsid w:val="00062629"/>
    <w:rsid w:val="000627EE"/>
    <w:rsid w:val="0006297C"/>
    <w:rsid w:val="00062A5D"/>
    <w:rsid w:val="00062B3F"/>
    <w:rsid w:val="00062B8C"/>
    <w:rsid w:val="00063008"/>
    <w:rsid w:val="00063257"/>
    <w:rsid w:val="0006342F"/>
    <w:rsid w:val="00063622"/>
    <w:rsid w:val="0006372A"/>
    <w:rsid w:val="000637B9"/>
    <w:rsid w:val="00063933"/>
    <w:rsid w:val="00063C21"/>
    <w:rsid w:val="00063C60"/>
    <w:rsid w:val="00063CFF"/>
    <w:rsid w:val="00063D54"/>
    <w:rsid w:val="00063D6F"/>
    <w:rsid w:val="00063DDA"/>
    <w:rsid w:val="00063E04"/>
    <w:rsid w:val="00063FDB"/>
    <w:rsid w:val="000642C0"/>
    <w:rsid w:val="0006449F"/>
    <w:rsid w:val="000645DF"/>
    <w:rsid w:val="00064919"/>
    <w:rsid w:val="00064953"/>
    <w:rsid w:val="000649DB"/>
    <w:rsid w:val="00064E11"/>
    <w:rsid w:val="00064E3E"/>
    <w:rsid w:val="00064E80"/>
    <w:rsid w:val="00064EB3"/>
    <w:rsid w:val="00064ED2"/>
    <w:rsid w:val="00064F3C"/>
    <w:rsid w:val="00065051"/>
    <w:rsid w:val="00065474"/>
    <w:rsid w:val="00065532"/>
    <w:rsid w:val="00065575"/>
    <w:rsid w:val="0006573B"/>
    <w:rsid w:val="00065926"/>
    <w:rsid w:val="00065BD3"/>
    <w:rsid w:val="00066291"/>
    <w:rsid w:val="00066337"/>
    <w:rsid w:val="00066598"/>
    <w:rsid w:val="000669AB"/>
    <w:rsid w:val="00066DC1"/>
    <w:rsid w:val="00066F7E"/>
    <w:rsid w:val="0006701D"/>
    <w:rsid w:val="0006710C"/>
    <w:rsid w:val="00067184"/>
    <w:rsid w:val="000672EF"/>
    <w:rsid w:val="00067449"/>
    <w:rsid w:val="000675B0"/>
    <w:rsid w:val="0006798F"/>
    <w:rsid w:val="00067ECE"/>
    <w:rsid w:val="00067F1E"/>
    <w:rsid w:val="00070002"/>
    <w:rsid w:val="000705A2"/>
    <w:rsid w:val="00070736"/>
    <w:rsid w:val="000707E6"/>
    <w:rsid w:val="00070C4D"/>
    <w:rsid w:val="00070D62"/>
    <w:rsid w:val="00070FFA"/>
    <w:rsid w:val="00071099"/>
    <w:rsid w:val="00071339"/>
    <w:rsid w:val="00071411"/>
    <w:rsid w:val="00071442"/>
    <w:rsid w:val="00071466"/>
    <w:rsid w:val="000714E5"/>
    <w:rsid w:val="00071542"/>
    <w:rsid w:val="00071614"/>
    <w:rsid w:val="00071782"/>
    <w:rsid w:val="000717D3"/>
    <w:rsid w:val="000719A6"/>
    <w:rsid w:val="00071BC5"/>
    <w:rsid w:val="00071C60"/>
    <w:rsid w:val="00071E39"/>
    <w:rsid w:val="00071F3D"/>
    <w:rsid w:val="00072412"/>
    <w:rsid w:val="00072848"/>
    <w:rsid w:val="0007288E"/>
    <w:rsid w:val="000728B8"/>
    <w:rsid w:val="00072937"/>
    <w:rsid w:val="0007293C"/>
    <w:rsid w:val="000729FE"/>
    <w:rsid w:val="00072B6D"/>
    <w:rsid w:val="00072CAB"/>
    <w:rsid w:val="00072E15"/>
    <w:rsid w:val="00072EDA"/>
    <w:rsid w:val="00072F01"/>
    <w:rsid w:val="0007318A"/>
    <w:rsid w:val="0007337E"/>
    <w:rsid w:val="00073537"/>
    <w:rsid w:val="00073AAB"/>
    <w:rsid w:val="00073B36"/>
    <w:rsid w:val="00073B7F"/>
    <w:rsid w:val="00073D5E"/>
    <w:rsid w:val="00073DA0"/>
    <w:rsid w:val="00073EDE"/>
    <w:rsid w:val="0007401D"/>
    <w:rsid w:val="000740E4"/>
    <w:rsid w:val="00074211"/>
    <w:rsid w:val="00074338"/>
    <w:rsid w:val="0007440D"/>
    <w:rsid w:val="0007494E"/>
    <w:rsid w:val="00074E5F"/>
    <w:rsid w:val="00075114"/>
    <w:rsid w:val="000751AC"/>
    <w:rsid w:val="000752B6"/>
    <w:rsid w:val="000757F8"/>
    <w:rsid w:val="0007588E"/>
    <w:rsid w:val="00076182"/>
    <w:rsid w:val="0007637D"/>
    <w:rsid w:val="0007643A"/>
    <w:rsid w:val="00076490"/>
    <w:rsid w:val="000764BC"/>
    <w:rsid w:val="000764C2"/>
    <w:rsid w:val="00076567"/>
    <w:rsid w:val="000766F5"/>
    <w:rsid w:val="0007687D"/>
    <w:rsid w:val="000768A1"/>
    <w:rsid w:val="00076AAA"/>
    <w:rsid w:val="00076D24"/>
    <w:rsid w:val="00076D93"/>
    <w:rsid w:val="000770DA"/>
    <w:rsid w:val="00077394"/>
    <w:rsid w:val="0007763F"/>
    <w:rsid w:val="0007765A"/>
    <w:rsid w:val="0007777B"/>
    <w:rsid w:val="00077AB7"/>
    <w:rsid w:val="00077C64"/>
    <w:rsid w:val="00077D11"/>
    <w:rsid w:val="00077D8F"/>
    <w:rsid w:val="00077D9E"/>
    <w:rsid w:val="00077E36"/>
    <w:rsid w:val="00077EFF"/>
    <w:rsid w:val="00077F30"/>
    <w:rsid w:val="00077F37"/>
    <w:rsid w:val="00077F84"/>
    <w:rsid w:val="00077F9E"/>
    <w:rsid w:val="000800E4"/>
    <w:rsid w:val="000802F8"/>
    <w:rsid w:val="0008051B"/>
    <w:rsid w:val="000805E5"/>
    <w:rsid w:val="000805F1"/>
    <w:rsid w:val="000806A6"/>
    <w:rsid w:val="0008079C"/>
    <w:rsid w:val="000808F3"/>
    <w:rsid w:val="00080931"/>
    <w:rsid w:val="00080934"/>
    <w:rsid w:val="000809F2"/>
    <w:rsid w:val="00080AE7"/>
    <w:rsid w:val="00080B00"/>
    <w:rsid w:val="00080DA1"/>
    <w:rsid w:val="00080DB0"/>
    <w:rsid w:val="00080E3D"/>
    <w:rsid w:val="00081063"/>
    <w:rsid w:val="00081202"/>
    <w:rsid w:val="00081295"/>
    <w:rsid w:val="00081468"/>
    <w:rsid w:val="000814DB"/>
    <w:rsid w:val="000819CC"/>
    <w:rsid w:val="00081A90"/>
    <w:rsid w:val="00081BF5"/>
    <w:rsid w:val="00081CB4"/>
    <w:rsid w:val="00081D09"/>
    <w:rsid w:val="00081D4C"/>
    <w:rsid w:val="00081FF1"/>
    <w:rsid w:val="00082220"/>
    <w:rsid w:val="0008223F"/>
    <w:rsid w:val="000822A8"/>
    <w:rsid w:val="00082365"/>
    <w:rsid w:val="0008242D"/>
    <w:rsid w:val="000826BB"/>
    <w:rsid w:val="000826F6"/>
    <w:rsid w:val="00082B83"/>
    <w:rsid w:val="00082C60"/>
    <w:rsid w:val="00082DF3"/>
    <w:rsid w:val="00083023"/>
    <w:rsid w:val="000831EA"/>
    <w:rsid w:val="0008322F"/>
    <w:rsid w:val="00083231"/>
    <w:rsid w:val="000833F1"/>
    <w:rsid w:val="000834DF"/>
    <w:rsid w:val="00083586"/>
    <w:rsid w:val="0008373C"/>
    <w:rsid w:val="000839C8"/>
    <w:rsid w:val="00083B94"/>
    <w:rsid w:val="00083C07"/>
    <w:rsid w:val="00083CE2"/>
    <w:rsid w:val="0008419E"/>
    <w:rsid w:val="0008434B"/>
    <w:rsid w:val="0008447B"/>
    <w:rsid w:val="00084653"/>
    <w:rsid w:val="00084751"/>
    <w:rsid w:val="000849B3"/>
    <w:rsid w:val="00084A96"/>
    <w:rsid w:val="0008510F"/>
    <w:rsid w:val="00085477"/>
    <w:rsid w:val="00085619"/>
    <w:rsid w:val="00085CD2"/>
    <w:rsid w:val="00085DBA"/>
    <w:rsid w:val="00085E5C"/>
    <w:rsid w:val="00085EF9"/>
    <w:rsid w:val="00085F2D"/>
    <w:rsid w:val="00086101"/>
    <w:rsid w:val="00086155"/>
    <w:rsid w:val="000866B3"/>
    <w:rsid w:val="00086B22"/>
    <w:rsid w:val="00086D18"/>
    <w:rsid w:val="000870C3"/>
    <w:rsid w:val="0008722B"/>
    <w:rsid w:val="0008724E"/>
    <w:rsid w:val="000872BC"/>
    <w:rsid w:val="000875B1"/>
    <w:rsid w:val="000875BE"/>
    <w:rsid w:val="000875C5"/>
    <w:rsid w:val="00087903"/>
    <w:rsid w:val="00087C05"/>
    <w:rsid w:val="000902EA"/>
    <w:rsid w:val="00090739"/>
    <w:rsid w:val="0009080B"/>
    <w:rsid w:val="0009099D"/>
    <w:rsid w:val="00090B49"/>
    <w:rsid w:val="00090BA8"/>
    <w:rsid w:val="00090C00"/>
    <w:rsid w:val="0009122C"/>
    <w:rsid w:val="0009145E"/>
    <w:rsid w:val="0009151C"/>
    <w:rsid w:val="00091D77"/>
    <w:rsid w:val="000920D7"/>
    <w:rsid w:val="000925CB"/>
    <w:rsid w:val="0009263B"/>
    <w:rsid w:val="00092A08"/>
    <w:rsid w:val="00092E20"/>
    <w:rsid w:val="00092E62"/>
    <w:rsid w:val="00092F83"/>
    <w:rsid w:val="0009303A"/>
    <w:rsid w:val="00093198"/>
    <w:rsid w:val="000932BF"/>
    <w:rsid w:val="000932C9"/>
    <w:rsid w:val="0009349D"/>
    <w:rsid w:val="000934D9"/>
    <w:rsid w:val="00093507"/>
    <w:rsid w:val="000936E0"/>
    <w:rsid w:val="00093EDC"/>
    <w:rsid w:val="00093F56"/>
    <w:rsid w:val="00094086"/>
    <w:rsid w:val="0009416A"/>
    <w:rsid w:val="000942F8"/>
    <w:rsid w:val="000943B1"/>
    <w:rsid w:val="00094679"/>
    <w:rsid w:val="00094A59"/>
    <w:rsid w:val="00094A5F"/>
    <w:rsid w:val="00094A6A"/>
    <w:rsid w:val="00094D17"/>
    <w:rsid w:val="00094DF6"/>
    <w:rsid w:val="00094E0C"/>
    <w:rsid w:val="00094ED0"/>
    <w:rsid w:val="00095B12"/>
    <w:rsid w:val="00095E7B"/>
    <w:rsid w:val="000960A4"/>
    <w:rsid w:val="000960FD"/>
    <w:rsid w:val="0009648C"/>
    <w:rsid w:val="0009689C"/>
    <w:rsid w:val="0009694E"/>
    <w:rsid w:val="000969B1"/>
    <w:rsid w:val="000969E1"/>
    <w:rsid w:val="00096A48"/>
    <w:rsid w:val="00096B7A"/>
    <w:rsid w:val="00096D18"/>
    <w:rsid w:val="00096E89"/>
    <w:rsid w:val="0009701C"/>
    <w:rsid w:val="00097023"/>
    <w:rsid w:val="0009705B"/>
    <w:rsid w:val="00097095"/>
    <w:rsid w:val="00097389"/>
    <w:rsid w:val="00097530"/>
    <w:rsid w:val="000975A5"/>
    <w:rsid w:val="000976CB"/>
    <w:rsid w:val="000977F3"/>
    <w:rsid w:val="00097A3B"/>
    <w:rsid w:val="00097C44"/>
    <w:rsid w:val="000A0154"/>
    <w:rsid w:val="000A01AE"/>
    <w:rsid w:val="000A0425"/>
    <w:rsid w:val="000A053F"/>
    <w:rsid w:val="000A07F5"/>
    <w:rsid w:val="000A0BA1"/>
    <w:rsid w:val="000A12FC"/>
    <w:rsid w:val="000A1315"/>
    <w:rsid w:val="000A146B"/>
    <w:rsid w:val="000A17D6"/>
    <w:rsid w:val="000A1ACB"/>
    <w:rsid w:val="000A1DB8"/>
    <w:rsid w:val="000A1DDA"/>
    <w:rsid w:val="000A1FAA"/>
    <w:rsid w:val="000A2231"/>
    <w:rsid w:val="000A24B4"/>
    <w:rsid w:val="000A255D"/>
    <w:rsid w:val="000A25A7"/>
    <w:rsid w:val="000A26F6"/>
    <w:rsid w:val="000A2725"/>
    <w:rsid w:val="000A28DF"/>
    <w:rsid w:val="000A2B35"/>
    <w:rsid w:val="000A2D6B"/>
    <w:rsid w:val="000A2F31"/>
    <w:rsid w:val="000A310D"/>
    <w:rsid w:val="000A31F4"/>
    <w:rsid w:val="000A320A"/>
    <w:rsid w:val="000A366C"/>
    <w:rsid w:val="000A39CC"/>
    <w:rsid w:val="000A3A6F"/>
    <w:rsid w:val="000A3AC7"/>
    <w:rsid w:val="000A3C3F"/>
    <w:rsid w:val="000A3E66"/>
    <w:rsid w:val="000A3F9C"/>
    <w:rsid w:val="000A4166"/>
    <w:rsid w:val="000A4276"/>
    <w:rsid w:val="000A44B7"/>
    <w:rsid w:val="000A4501"/>
    <w:rsid w:val="000A4511"/>
    <w:rsid w:val="000A454C"/>
    <w:rsid w:val="000A465D"/>
    <w:rsid w:val="000A46B3"/>
    <w:rsid w:val="000A4795"/>
    <w:rsid w:val="000A48AC"/>
    <w:rsid w:val="000A48CC"/>
    <w:rsid w:val="000A48DE"/>
    <w:rsid w:val="000A4AE9"/>
    <w:rsid w:val="000A4C0E"/>
    <w:rsid w:val="000A4C3C"/>
    <w:rsid w:val="000A4DF5"/>
    <w:rsid w:val="000A51E3"/>
    <w:rsid w:val="000A520E"/>
    <w:rsid w:val="000A5269"/>
    <w:rsid w:val="000A55F6"/>
    <w:rsid w:val="000A577A"/>
    <w:rsid w:val="000A599D"/>
    <w:rsid w:val="000A5B47"/>
    <w:rsid w:val="000A5B92"/>
    <w:rsid w:val="000A5C9B"/>
    <w:rsid w:val="000A5D56"/>
    <w:rsid w:val="000A5EFA"/>
    <w:rsid w:val="000A6153"/>
    <w:rsid w:val="000A6485"/>
    <w:rsid w:val="000A67F7"/>
    <w:rsid w:val="000A6850"/>
    <w:rsid w:val="000A69A8"/>
    <w:rsid w:val="000A6C17"/>
    <w:rsid w:val="000A6DDC"/>
    <w:rsid w:val="000A7086"/>
    <w:rsid w:val="000A714B"/>
    <w:rsid w:val="000A7268"/>
    <w:rsid w:val="000A7271"/>
    <w:rsid w:val="000A73C5"/>
    <w:rsid w:val="000A7666"/>
    <w:rsid w:val="000A77A7"/>
    <w:rsid w:val="000A7890"/>
    <w:rsid w:val="000A7894"/>
    <w:rsid w:val="000A78A1"/>
    <w:rsid w:val="000A7A67"/>
    <w:rsid w:val="000A7C6B"/>
    <w:rsid w:val="000A7C88"/>
    <w:rsid w:val="000A7C9B"/>
    <w:rsid w:val="000A7D86"/>
    <w:rsid w:val="000B033F"/>
    <w:rsid w:val="000B0603"/>
    <w:rsid w:val="000B08B9"/>
    <w:rsid w:val="000B0972"/>
    <w:rsid w:val="000B0A41"/>
    <w:rsid w:val="000B0A5D"/>
    <w:rsid w:val="000B0DBB"/>
    <w:rsid w:val="000B0F0B"/>
    <w:rsid w:val="000B110F"/>
    <w:rsid w:val="000B1523"/>
    <w:rsid w:val="000B1583"/>
    <w:rsid w:val="000B16E5"/>
    <w:rsid w:val="000B1757"/>
    <w:rsid w:val="000B17B7"/>
    <w:rsid w:val="000B186A"/>
    <w:rsid w:val="000B1890"/>
    <w:rsid w:val="000B19C9"/>
    <w:rsid w:val="000B1B83"/>
    <w:rsid w:val="000B1DF1"/>
    <w:rsid w:val="000B1EDC"/>
    <w:rsid w:val="000B2276"/>
    <w:rsid w:val="000B2370"/>
    <w:rsid w:val="000B2401"/>
    <w:rsid w:val="000B2489"/>
    <w:rsid w:val="000B24BA"/>
    <w:rsid w:val="000B27CA"/>
    <w:rsid w:val="000B2C4F"/>
    <w:rsid w:val="000B2E5F"/>
    <w:rsid w:val="000B2F4E"/>
    <w:rsid w:val="000B3181"/>
    <w:rsid w:val="000B3302"/>
    <w:rsid w:val="000B3314"/>
    <w:rsid w:val="000B3323"/>
    <w:rsid w:val="000B34CA"/>
    <w:rsid w:val="000B36D4"/>
    <w:rsid w:val="000B3876"/>
    <w:rsid w:val="000B3A64"/>
    <w:rsid w:val="000B3C4D"/>
    <w:rsid w:val="000B3CD5"/>
    <w:rsid w:val="000B3DE1"/>
    <w:rsid w:val="000B3E4D"/>
    <w:rsid w:val="000B3F20"/>
    <w:rsid w:val="000B4166"/>
    <w:rsid w:val="000B41B8"/>
    <w:rsid w:val="000B42EA"/>
    <w:rsid w:val="000B45E0"/>
    <w:rsid w:val="000B4722"/>
    <w:rsid w:val="000B478F"/>
    <w:rsid w:val="000B47A5"/>
    <w:rsid w:val="000B485E"/>
    <w:rsid w:val="000B4B2E"/>
    <w:rsid w:val="000B4DA2"/>
    <w:rsid w:val="000B4F09"/>
    <w:rsid w:val="000B525B"/>
    <w:rsid w:val="000B52ED"/>
    <w:rsid w:val="000B53DE"/>
    <w:rsid w:val="000B5B5F"/>
    <w:rsid w:val="000B5B68"/>
    <w:rsid w:val="000B5BC7"/>
    <w:rsid w:val="000B5C61"/>
    <w:rsid w:val="000B5DF0"/>
    <w:rsid w:val="000B5DFB"/>
    <w:rsid w:val="000B5EE7"/>
    <w:rsid w:val="000B6040"/>
    <w:rsid w:val="000B6060"/>
    <w:rsid w:val="000B6170"/>
    <w:rsid w:val="000B63B9"/>
    <w:rsid w:val="000B6494"/>
    <w:rsid w:val="000B64BD"/>
    <w:rsid w:val="000B6672"/>
    <w:rsid w:val="000B66F3"/>
    <w:rsid w:val="000B670A"/>
    <w:rsid w:val="000B68DE"/>
    <w:rsid w:val="000B692E"/>
    <w:rsid w:val="000B6A56"/>
    <w:rsid w:val="000B6B47"/>
    <w:rsid w:val="000B6BA7"/>
    <w:rsid w:val="000B6BCE"/>
    <w:rsid w:val="000B6DCD"/>
    <w:rsid w:val="000B6DF8"/>
    <w:rsid w:val="000B6EE2"/>
    <w:rsid w:val="000B72FF"/>
    <w:rsid w:val="000B758C"/>
    <w:rsid w:val="000B7592"/>
    <w:rsid w:val="000B75BC"/>
    <w:rsid w:val="000B75CC"/>
    <w:rsid w:val="000B7887"/>
    <w:rsid w:val="000B7AF1"/>
    <w:rsid w:val="000B7B43"/>
    <w:rsid w:val="000B7D63"/>
    <w:rsid w:val="000B7EC4"/>
    <w:rsid w:val="000B7FDB"/>
    <w:rsid w:val="000C0299"/>
    <w:rsid w:val="000C029C"/>
    <w:rsid w:val="000C034B"/>
    <w:rsid w:val="000C0393"/>
    <w:rsid w:val="000C03B6"/>
    <w:rsid w:val="000C03C2"/>
    <w:rsid w:val="000C0BFB"/>
    <w:rsid w:val="000C0C3E"/>
    <w:rsid w:val="000C0CDE"/>
    <w:rsid w:val="000C0FFF"/>
    <w:rsid w:val="000C11A3"/>
    <w:rsid w:val="000C124B"/>
    <w:rsid w:val="000C1257"/>
    <w:rsid w:val="000C1413"/>
    <w:rsid w:val="000C1666"/>
    <w:rsid w:val="000C1BE8"/>
    <w:rsid w:val="000C1E3F"/>
    <w:rsid w:val="000C1F68"/>
    <w:rsid w:val="000C21A9"/>
    <w:rsid w:val="000C2239"/>
    <w:rsid w:val="000C2307"/>
    <w:rsid w:val="000C240C"/>
    <w:rsid w:val="000C2567"/>
    <w:rsid w:val="000C2694"/>
    <w:rsid w:val="000C2995"/>
    <w:rsid w:val="000C2B83"/>
    <w:rsid w:val="000C2FF6"/>
    <w:rsid w:val="000C3077"/>
    <w:rsid w:val="000C3446"/>
    <w:rsid w:val="000C345E"/>
    <w:rsid w:val="000C3501"/>
    <w:rsid w:val="000C3506"/>
    <w:rsid w:val="000C353F"/>
    <w:rsid w:val="000C3601"/>
    <w:rsid w:val="000C3981"/>
    <w:rsid w:val="000C3A25"/>
    <w:rsid w:val="000C3C08"/>
    <w:rsid w:val="000C3E2C"/>
    <w:rsid w:val="000C40D0"/>
    <w:rsid w:val="000C4375"/>
    <w:rsid w:val="000C44E1"/>
    <w:rsid w:val="000C4683"/>
    <w:rsid w:val="000C46C4"/>
    <w:rsid w:val="000C472F"/>
    <w:rsid w:val="000C499E"/>
    <w:rsid w:val="000C49D4"/>
    <w:rsid w:val="000C4CDE"/>
    <w:rsid w:val="000C4E3F"/>
    <w:rsid w:val="000C4FC8"/>
    <w:rsid w:val="000C53B8"/>
    <w:rsid w:val="000C53EC"/>
    <w:rsid w:val="000C5608"/>
    <w:rsid w:val="000C56DB"/>
    <w:rsid w:val="000C5743"/>
    <w:rsid w:val="000C5792"/>
    <w:rsid w:val="000C5A61"/>
    <w:rsid w:val="000C5A77"/>
    <w:rsid w:val="000C5BAB"/>
    <w:rsid w:val="000C5DA6"/>
    <w:rsid w:val="000C60F1"/>
    <w:rsid w:val="000C61EB"/>
    <w:rsid w:val="000C6245"/>
    <w:rsid w:val="000C62BA"/>
    <w:rsid w:val="000C6466"/>
    <w:rsid w:val="000C647B"/>
    <w:rsid w:val="000C668F"/>
    <w:rsid w:val="000C674C"/>
    <w:rsid w:val="000C6D74"/>
    <w:rsid w:val="000C6E36"/>
    <w:rsid w:val="000C6F3C"/>
    <w:rsid w:val="000C702E"/>
    <w:rsid w:val="000C720B"/>
    <w:rsid w:val="000C73BC"/>
    <w:rsid w:val="000C7826"/>
    <w:rsid w:val="000C78BE"/>
    <w:rsid w:val="000C7924"/>
    <w:rsid w:val="000C7DB2"/>
    <w:rsid w:val="000C7E33"/>
    <w:rsid w:val="000D00D1"/>
    <w:rsid w:val="000D0360"/>
    <w:rsid w:val="000D0465"/>
    <w:rsid w:val="000D0466"/>
    <w:rsid w:val="000D04FA"/>
    <w:rsid w:val="000D061E"/>
    <w:rsid w:val="000D06E3"/>
    <w:rsid w:val="000D0811"/>
    <w:rsid w:val="000D0932"/>
    <w:rsid w:val="000D0D9A"/>
    <w:rsid w:val="000D190B"/>
    <w:rsid w:val="000D1AF7"/>
    <w:rsid w:val="000D1C5B"/>
    <w:rsid w:val="000D1C6D"/>
    <w:rsid w:val="000D1D4E"/>
    <w:rsid w:val="000D1D5E"/>
    <w:rsid w:val="000D1E8D"/>
    <w:rsid w:val="000D1F11"/>
    <w:rsid w:val="000D20B2"/>
    <w:rsid w:val="000D22DB"/>
    <w:rsid w:val="000D25EF"/>
    <w:rsid w:val="000D2609"/>
    <w:rsid w:val="000D2687"/>
    <w:rsid w:val="000D270F"/>
    <w:rsid w:val="000D290C"/>
    <w:rsid w:val="000D29F4"/>
    <w:rsid w:val="000D2A18"/>
    <w:rsid w:val="000D2B5C"/>
    <w:rsid w:val="000D2B70"/>
    <w:rsid w:val="000D2D4C"/>
    <w:rsid w:val="000D2E8C"/>
    <w:rsid w:val="000D2F3A"/>
    <w:rsid w:val="000D30B9"/>
    <w:rsid w:val="000D3363"/>
    <w:rsid w:val="000D35C7"/>
    <w:rsid w:val="000D36F1"/>
    <w:rsid w:val="000D3A33"/>
    <w:rsid w:val="000D3AAD"/>
    <w:rsid w:val="000D3B63"/>
    <w:rsid w:val="000D3BA0"/>
    <w:rsid w:val="000D40C8"/>
    <w:rsid w:val="000D41F6"/>
    <w:rsid w:val="000D4223"/>
    <w:rsid w:val="000D4381"/>
    <w:rsid w:val="000D43A0"/>
    <w:rsid w:val="000D4418"/>
    <w:rsid w:val="000D45B3"/>
    <w:rsid w:val="000D4601"/>
    <w:rsid w:val="000D478E"/>
    <w:rsid w:val="000D4895"/>
    <w:rsid w:val="000D4AC1"/>
    <w:rsid w:val="000D4B31"/>
    <w:rsid w:val="000D4BA3"/>
    <w:rsid w:val="000D4C85"/>
    <w:rsid w:val="000D4D7D"/>
    <w:rsid w:val="000D50FD"/>
    <w:rsid w:val="000D5248"/>
    <w:rsid w:val="000D526A"/>
    <w:rsid w:val="000D5493"/>
    <w:rsid w:val="000D5542"/>
    <w:rsid w:val="000D570A"/>
    <w:rsid w:val="000D5A04"/>
    <w:rsid w:val="000D5A0B"/>
    <w:rsid w:val="000D5B00"/>
    <w:rsid w:val="000D5CEC"/>
    <w:rsid w:val="000D5E3E"/>
    <w:rsid w:val="000D5F64"/>
    <w:rsid w:val="000D61DB"/>
    <w:rsid w:val="000D6489"/>
    <w:rsid w:val="000D68A2"/>
    <w:rsid w:val="000D6A74"/>
    <w:rsid w:val="000D6B60"/>
    <w:rsid w:val="000D6BA6"/>
    <w:rsid w:val="000D6C5C"/>
    <w:rsid w:val="000D7003"/>
    <w:rsid w:val="000D71F9"/>
    <w:rsid w:val="000D7274"/>
    <w:rsid w:val="000D7AF9"/>
    <w:rsid w:val="000D7D15"/>
    <w:rsid w:val="000D7D68"/>
    <w:rsid w:val="000D7E19"/>
    <w:rsid w:val="000D7E30"/>
    <w:rsid w:val="000E0286"/>
    <w:rsid w:val="000E0400"/>
    <w:rsid w:val="000E05FF"/>
    <w:rsid w:val="000E071F"/>
    <w:rsid w:val="000E081E"/>
    <w:rsid w:val="000E0A7D"/>
    <w:rsid w:val="000E0ABA"/>
    <w:rsid w:val="000E0B8C"/>
    <w:rsid w:val="000E0BC9"/>
    <w:rsid w:val="000E0E54"/>
    <w:rsid w:val="000E0E71"/>
    <w:rsid w:val="000E0EBC"/>
    <w:rsid w:val="000E1194"/>
    <w:rsid w:val="000E130A"/>
    <w:rsid w:val="000E13B8"/>
    <w:rsid w:val="000E141E"/>
    <w:rsid w:val="000E1483"/>
    <w:rsid w:val="000E1497"/>
    <w:rsid w:val="000E1654"/>
    <w:rsid w:val="000E1C5C"/>
    <w:rsid w:val="000E1D05"/>
    <w:rsid w:val="000E1DE7"/>
    <w:rsid w:val="000E1DFC"/>
    <w:rsid w:val="000E1EE1"/>
    <w:rsid w:val="000E1EEC"/>
    <w:rsid w:val="000E1F94"/>
    <w:rsid w:val="000E26BD"/>
    <w:rsid w:val="000E271E"/>
    <w:rsid w:val="000E27A9"/>
    <w:rsid w:val="000E29CE"/>
    <w:rsid w:val="000E2A4B"/>
    <w:rsid w:val="000E2B52"/>
    <w:rsid w:val="000E2DC7"/>
    <w:rsid w:val="000E2FCE"/>
    <w:rsid w:val="000E31CE"/>
    <w:rsid w:val="000E33B8"/>
    <w:rsid w:val="000E33D5"/>
    <w:rsid w:val="000E3416"/>
    <w:rsid w:val="000E353B"/>
    <w:rsid w:val="000E376B"/>
    <w:rsid w:val="000E399D"/>
    <w:rsid w:val="000E3D0B"/>
    <w:rsid w:val="000E3DE8"/>
    <w:rsid w:val="000E3F32"/>
    <w:rsid w:val="000E3F80"/>
    <w:rsid w:val="000E42E9"/>
    <w:rsid w:val="000E4503"/>
    <w:rsid w:val="000E45F6"/>
    <w:rsid w:val="000E4B7A"/>
    <w:rsid w:val="000E4BB5"/>
    <w:rsid w:val="000E4BDC"/>
    <w:rsid w:val="000E4C76"/>
    <w:rsid w:val="000E4F2E"/>
    <w:rsid w:val="000E4FB8"/>
    <w:rsid w:val="000E4FC4"/>
    <w:rsid w:val="000E50CC"/>
    <w:rsid w:val="000E54B8"/>
    <w:rsid w:val="000E55A4"/>
    <w:rsid w:val="000E5630"/>
    <w:rsid w:val="000E57FD"/>
    <w:rsid w:val="000E5841"/>
    <w:rsid w:val="000E586C"/>
    <w:rsid w:val="000E5B00"/>
    <w:rsid w:val="000E5BCB"/>
    <w:rsid w:val="000E5C4A"/>
    <w:rsid w:val="000E5CA7"/>
    <w:rsid w:val="000E5DBF"/>
    <w:rsid w:val="000E5F02"/>
    <w:rsid w:val="000E5F10"/>
    <w:rsid w:val="000E6059"/>
    <w:rsid w:val="000E64C0"/>
    <w:rsid w:val="000E65EA"/>
    <w:rsid w:val="000E6732"/>
    <w:rsid w:val="000E67DE"/>
    <w:rsid w:val="000E6B29"/>
    <w:rsid w:val="000E6C56"/>
    <w:rsid w:val="000E6C8A"/>
    <w:rsid w:val="000E6DCC"/>
    <w:rsid w:val="000E6DDC"/>
    <w:rsid w:val="000E6F45"/>
    <w:rsid w:val="000E7212"/>
    <w:rsid w:val="000E72C8"/>
    <w:rsid w:val="000E737A"/>
    <w:rsid w:val="000E7448"/>
    <w:rsid w:val="000E744E"/>
    <w:rsid w:val="000E7577"/>
    <w:rsid w:val="000E761C"/>
    <w:rsid w:val="000E7816"/>
    <w:rsid w:val="000E7842"/>
    <w:rsid w:val="000E7B39"/>
    <w:rsid w:val="000E7CC4"/>
    <w:rsid w:val="000E7FC2"/>
    <w:rsid w:val="000F0086"/>
    <w:rsid w:val="000F00B9"/>
    <w:rsid w:val="000F016C"/>
    <w:rsid w:val="000F0509"/>
    <w:rsid w:val="000F0694"/>
    <w:rsid w:val="000F069E"/>
    <w:rsid w:val="000F072A"/>
    <w:rsid w:val="000F0920"/>
    <w:rsid w:val="000F092E"/>
    <w:rsid w:val="000F0B8B"/>
    <w:rsid w:val="000F0F3C"/>
    <w:rsid w:val="000F0F86"/>
    <w:rsid w:val="000F10BC"/>
    <w:rsid w:val="000F123D"/>
    <w:rsid w:val="000F1470"/>
    <w:rsid w:val="000F164F"/>
    <w:rsid w:val="000F1685"/>
    <w:rsid w:val="000F1A5E"/>
    <w:rsid w:val="000F1A5F"/>
    <w:rsid w:val="000F1D02"/>
    <w:rsid w:val="000F1FD6"/>
    <w:rsid w:val="000F2354"/>
    <w:rsid w:val="000F259F"/>
    <w:rsid w:val="000F27E0"/>
    <w:rsid w:val="000F294E"/>
    <w:rsid w:val="000F29D1"/>
    <w:rsid w:val="000F29D2"/>
    <w:rsid w:val="000F2BFF"/>
    <w:rsid w:val="000F2C6E"/>
    <w:rsid w:val="000F2CF9"/>
    <w:rsid w:val="000F2D41"/>
    <w:rsid w:val="000F2EF2"/>
    <w:rsid w:val="000F3998"/>
    <w:rsid w:val="000F3A60"/>
    <w:rsid w:val="000F3CD9"/>
    <w:rsid w:val="000F3F6C"/>
    <w:rsid w:val="000F422D"/>
    <w:rsid w:val="000F428A"/>
    <w:rsid w:val="000F433A"/>
    <w:rsid w:val="000F43AB"/>
    <w:rsid w:val="000F46FB"/>
    <w:rsid w:val="000F473A"/>
    <w:rsid w:val="000F4786"/>
    <w:rsid w:val="000F4B09"/>
    <w:rsid w:val="000F4D5A"/>
    <w:rsid w:val="000F5097"/>
    <w:rsid w:val="000F5266"/>
    <w:rsid w:val="000F52A9"/>
    <w:rsid w:val="000F53B6"/>
    <w:rsid w:val="000F552A"/>
    <w:rsid w:val="000F562E"/>
    <w:rsid w:val="000F570D"/>
    <w:rsid w:val="000F5727"/>
    <w:rsid w:val="000F5884"/>
    <w:rsid w:val="000F5A23"/>
    <w:rsid w:val="000F5A47"/>
    <w:rsid w:val="000F5B3F"/>
    <w:rsid w:val="000F5BFB"/>
    <w:rsid w:val="000F5C16"/>
    <w:rsid w:val="000F5D02"/>
    <w:rsid w:val="000F5E4F"/>
    <w:rsid w:val="000F5E86"/>
    <w:rsid w:val="000F5F25"/>
    <w:rsid w:val="000F6113"/>
    <w:rsid w:val="000F6172"/>
    <w:rsid w:val="000F6288"/>
    <w:rsid w:val="000F6404"/>
    <w:rsid w:val="000F64A1"/>
    <w:rsid w:val="000F67D0"/>
    <w:rsid w:val="000F6834"/>
    <w:rsid w:val="000F689B"/>
    <w:rsid w:val="000F6BA7"/>
    <w:rsid w:val="000F6CAB"/>
    <w:rsid w:val="000F6D26"/>
    <w:rsid w:val="000F6DBD"/>
    <w:rsid w:val="000F6DC4"/>
    <w:rsid w:val="000F71D2"/>
    <w:rsid w:val="000F7A4A"/>
    <w:rsid w:val="000F7A89"/>
    <w:rsid w:val="000F7E27"/>
    <w:rsid w:val="000F7E61"/>
    <w:rsid w:val="000F7EC4"/>
    <w:rsid w:val="0010004D"/>
    <w:rsid w:val="0010017C"/>
    <w:rsid w:val="0010020D"/>
    <w:rsid w:val="0010070D"/>
    <w:rsid w:val="00100767"/>
    <w:rsid w:val="00100893"/>
    <w:rsid w:val="0010096C"/>
    <w:rsid w:val="00100AC9"/>
    <w:rsid w:val="00100B47"/>
    <w:rsid w:val="00100FE5"/>
    <w:rsid w:val="0010117E"/>
    <w:rsid w:val="00101571"/>
    <w:rsid w:val="0010177D"/>
    <w:rsid w:val="0010188B"/>
    <w:rsid w:val="0010188C"/>
    <w:rsid w:val="00101D43"/>
    <w:rsid w:val="00102022"/>
    <w:rsid w:val="001020DF"/>
    <w:rsid w:val="0010211F"/>
    <w:rsid w:val="0010214A"/>
    <w:rsid w:val="00102151"/>
    <w:rsid w:val="00102178"/>
    <w:rsid w:val="0010218A"/>
    <w:rsid w:val="001021B8"/>
    <w:rsid w:val="00102298"/>
    <w:rsid w:val="001022A5"/>
    <w:rsid w:val="001026CE"/>
    <w:rsid w:val="0010274D"/>
    <w:rsid w:val="0010299D"/>
    <w:rsid w:val="00102A18"/>
    <w:rsid w:val="00102C96"/>
    <w:rsid w:val="00102F1E"/>
    <w:rsid w:val="001036D4"/>
    <w:rsid w:val="001037B7"/>
    <w:rsid w:val="00103AF6"/>
    <w:rsid w:val="00103CA9"/>
    <w:rsid w:val="00103EF6"/>
    <w:rsid w:val="00103FD8"/>
    <w:rsid w:val="001041E5"/>
    <w:rsid w:val="00104335"/>
    <w:rsid w:val="001043A0"/>
    <w:rsid w:val="0010448F"/>
    <w:rsid w:val="00104552"/>
    <w:rsid w:val="0010456E"/>
    <w:rsid w:val="0010481F"/>
    <w:rsid w:val="00104AAB"/>
    <w:rsid w:val="00104DD0"/>
    <w:rsid w:val="00104F55"/>
    <w:rsid w:val="00104F5E"/>
    <w:rsid w:val="00105129"/>
    <w:rsid w:val="001051D3"/>
    <w:rsid w:val="00105218"/>
    <w:rsid w:val="00105474"/>
    <w:rsid w:val="001055A9"/>
    <w:rsid w:val="001055D5"/>
    <w:rsid w:val="001056D0"/>
    <w:rsid w:val="00105861"/>
    <w:rsid w:val="0010588C"/>
    <w:rsid w:val="00105A50"/>
    <w:rsid w:val="00105D2B"/>
    <w:rsid w:val="00105D8B"/>
    <w:rsid w:val="00105E70"/>
    <w:rsid w:val="00105FD5"/>
    <w:rsid w:val="00106229"/>
    <w:rsid w:val="00106332"/>
    <w:rsid w:val="001069FB"/>
    <w:rsid w:val="00106AE1"/>
    <w:rsid w:val="00106AF5"/>
    <w:rsid w:val="00106BA3"/>
    <w:rsid w:val="00106BDD"/>
    <w:rsid w:val="00106D2D"/>
    <w:rsid w:val="00107140"/>
    <w:rsid w:val="001071BD"/>
    <w:rsid w:val="00107228"/>
    <w:rsid w:val="00107335"/>
    <w:rsid w:val="0010735D"/>
    <w:rsid w:val="00107377"/>
    <w:rsid w:val="001073D6"/>
    <w:rsid w:val="0010765D"/>
    <w:rsid w:val="00107A35"/>
    <w:rsid w:val="00107ABA"/>
    <w:rsid w:val="00107C22"/>
    <w:rsid w:val="00107C2F"/>
    <w:rsid w:val="00110015"/>
    <w:rsid w:val="00110478"/>
    <w:rsid w:val="00110524"/>
    <w:rsid w:val="00110594"/>
    <w:rsid w:val="00110684"/>
    <w:rsid w:val="0011069D"/>
    <w:rsid w:val="00110704"/>
    <w:rsid w:val="00110898"/>
    <w:rsid w:val="001109A7"/>
    <w:rsid w:val="00110A5A"/>
    <w:rsid w:val="00110B06"/>
    <w:rsid w:val="00111146"/>
    <w:rsid w:val="001113BB"/>
    <w:rsid w:val="001114B3"/>
    <w:rsid w:val="001114B8"/>
    <w:rsid w:val="0011154B"/>
    <w:rsid w:val="001117B8"/>
    <w:rsid w:val="0011183C"/>
    <w:rsid w:val="00111903"/>
    <w:rsid w:val="00111A6E"/>
    <w:rsid w:val="00111E30"/>
    <w:rsid w:val="00111E99"/>
    <w:rsid w:val="00111EEA"/>
    <w:rsid w:val="0011206F"/>
    <w:rsid w:val="00112181"/>
    <w:rsid w:val="00112234"/>
    <w:rsid w:val="0011227D"/>
    <w:rsid w:val="001125D3"/>
    <w:rsid w:val="0011267C"/>
    <w:rsid w:val="001126DC"/>
    <w:rsid w:val="00112A5A"/>
    <w:rsid w:val="00112D04"/>
    <w:rsid w:val="00112D89"/>
    <w:rsid w:val="0011320C"/>
    <w:rsid w:val="00113289"/>
    <w:rsid w:val="001134A7"/>
    <w:rsid w:val="00113519"/>
    <w:rsid w:val="001135FA"/>
    <w:rsid w:val="00113ACC"/>
    <w:rsid w:val="00113CA8"/>
    <w:rsid w:val="00113E75"/>
    <w:rsid w:val="00114263"/>
    <w:rsid w:val="00114459"/>
    <w:rsid w:val="001144BF"/>
    <w:rsid w:val="001144F7"/>
    <w:rsid w:val="00114651"/>
    <w:rsid w:val="001146D3"/>
    <w:rsid w:val="001148CF"/>
    <w:rsid w:val="00114A2A"/>
    <w:rsid w:val="00114BF7"/>
    <w:rsid w:val="00114EA7"/>
    <w:rsid w:val="0011508A"/>
    <w:rsid w:val="001151FF"/>
    <w:rsid w:val="00115314"/>
    <w:rsid w:val="00115412"/>
    <w:rsid w:val="00115586"/>
    <w:rsid w:val="00115627"/>
    <w:rsid w:val="00115711"/>
    <w:rsid w:val="00115732"/>
    <w:rsid w:val="00115733"/>
    <w:rsid w:val="00115842"/>
    <w:rsid w:val="00115A68"/>
    <w:rsid w:val="00115AA5"/>
    <w:rsid w:val="00115AAA"/>
    <w:rsid w:val="00115D94"/>
    <w:rsid w:val="00115DFE"/>
    <w:rsid w:val="00116034"/>
    <w:rsid w:val="001161B6"/>
    <w:rsid w:val="00116379"/>
    <w:rsid w:val="001163A6"/>
    <w:rsid w:val="001163DF"/>
    <w:rsid w:val="00116428"/>
    <w:rsid w:val="00116448"/>
    <w:rsid w:val="0011655F"/>
    <w:rsid w:val="0011661A"/>
    <w:rsid w:val="00116669"/>
    <w:rsid w:val="001167CF"/>
    <w:rsid w:val="00116895"/>
    <w:rsid w:val="00116903"/>
    <w:rsid w:val="00116B39"/>
    <w:rsid w:val="00116FA3"/>
    <w:rsid w:val="0011711F"/>
    <w:rsid w:val="00117148"/>
    <w:rsid w:val="0011719F"/>
    <w:rsid w:val="001173B2"/>
    <w:rsid w:val="0011761B"/>
    <w:rsid w:val="00117632"/>
    <w:rsid w:val="00117657"/>
    <w:rsid w:val="001177A4"/>
    <w:rsid w:val="00117914"/>
    <w:rsid w:val="00117CE7"/>
    <w:rsid w:val="00117EAB"/>
    <w:rsid w:val="00117FDF"/>
    <w:rsid w:val="001201EB"/>
    <w:rsid w:val="0012035A"/>
    <w:rsid w:val="00120493"/>
    <w:rsid w:val="001204F6"/>
    <w:rsid w:val="00120659"/>
    <w:rsid w:val="0012068A"/>
    <w:rsid w:val="00120934"/>
    <w:rsid w:val="0012096A"/>
    <w:rsid w:val="00120AB0"/>
    <w:rsid w:val="00120D47"/>
    <w:rsid w:val="00120E39"/>
    <w:rsid w:val="0012104A"/>
    <w:rsid w:val="001214A7"/>
    <w:rsid w:val="001215B0"/>
    <w:rsid w:val="00121931"/>
    <w:rsid w:val="00121964"/>
    <w:rsid w:val="0012196D"/>
    <w:rsid w:val="001219C9"/>
    <w:rsid w:val="00121B9D"/>
    <w:rsid w:val="00121EF0"/>
    <w:rsid w:val="001220FF"/>
    <w:rsid w:val="00122158"/>
    <w:rsid w:val="001222D5"/>
    <w:rsid w:val="001222E5"/>
    <w:rsid w:val="001223A5"/>
    <w:rsid w:val="00122443"/>
    <w:rsid w:val="001224C6"/>
    <w:rsid w:val="001224EE"/>
    <w:rsid w:val="001227CA"/>
    <w:rsid w:val="001228CF"/>
    <w:rsid w:val="00122A89"/>
    <w:rsid w:val="00122B2D"/>
    <w:rsid w:val="00122BED"/>
    <w:rsid w:val="00122CA7"/>
    <w:rsid w:val="00122CC8"/>
    <w:rsid w:val="00122F1F"/>
    <w:rsid w:val="001230FB"/>
    <w:rsid w:val="001231B4"/>
    <w:rsid w:val="0012326C"/>
    <w:rsid w:val="001233DD"/>
    <w:rsid w:val="00123639"/>
    <w:rsid w:val="0012390E"/>
    <w:rsid w:val="00123CBE"/>
    <w:rsid w:val="00123D12"/>
    <w:rsid w:val="00123F9C"/>
    <w:rsid w:val="0012448F"/>
    <w:rsid w:val="001244B3"/>
    <w:rsid w:val="001247A5"/>
    <w:rsid w:val="001247EB"/>
    <w:rsid w:val="001249BC"/>
    <w:rsid w:val="00124A29"/>
    <w:rsid w:val="00124B16"/>
    <w:rsid w:val="00124B5E"/>
    <w:rsid w:val="00125195"/>
    <w:rsid w:val="00125281"/>
    <w:rsid w:val="0012565B"/>
    <w:rsid w:val="001258D6"/>
    <w:rsid w:val="00125ADA"/>
    <w:rsid w:val="00125B17"/>
    <w:rsid w:val="00125E0D"/>
    <w:rsid w:val="00125E61"/>
    <w:rsid w:val="00125ECB"/>
    <w:rsid w:val="00125F93"/>
    <w:rsid w:val="0012649D"/>
    <w:rsid w:val="001265B8"/>
    <w:rsid w:val="001266CB"/>
    <w:rsid w:val="00126728"/>
    <w:rsid w:val="0012674A"/>
    <w:rsid w:val="001267EC"/>
    <w:rsid w:val="00126862"/>
    <w:rsid w:val="00126AED"/>
    <w:rsid w:val="00126C75"/>
    <w:rsid w:val="00126CCD"/>
    <w:rsid w:val="00126F03"/>
    <w:rsid w:val="0012715F"/>
    <w:rsid w:val="00127298"/>
    <w:rsid w:val="0012748C"/>
    <w:rsid w:val="001274F6"/>
    <w:rsid w:val="00127657"/>
    <w:rsid w:val="0012775B"/>
    <w:rsid w:val="00127EFF"/>
    <w:rsid w:val="00127FDA"/>
    <w:rsid w:val="0013050C"/>
    <w:rsid w:val="001306D9"/>
    <w:rsid w:val="00130754"/>
    <w:rsid w:val="001309BE"/>
    <w:rsid w:val="00130B8A"/>
    <w:rsid w:val="00130DEB"/>
    <w:rsid w:val="00130F6B"/>
    <w:rsid w:val="001312AB"/>
    <w:rsid w:val="00131630"/>
    <w:rsid w:val="0013185A"/>
    <w:rsid w:val="00131990"/>
    <w:rsid w:val="001319E2"/>
    <w:rsid w:val="00131BA4"/>
    <w:rsid w:val="00131F7B"/>
    <w:rsid w:val="00131FF3"/>
    <w:rsid w:val="0013205F"/>
    <w:rsid w:val="001320E0"/>
    <w:rsid w:val="00132136"/>
    <w:rsid w:val="001323ED"/>
    <w:rsid w:val="001324C9"/>
    <w:rsid w:val="00132613"/>
    <w:rsid w:val="00132646"/>
    <w:rsid w:val="0013264C"/>
    <w:rsid w:val="001326FD"/>
    <w:rsid w:val="001327CC"/>
    <w:rsid w:val="001328D6"/>
    <w:rsid w:val="001329B4"/>
    <w:rsid w:val="00132C0F"/>
    <w:rsid w:val="00132C92"/>
    <w:rsid w:val="00132C97"/>
    <w:rsid w:val="00132D5E"/>
    <w:rsid w:val="00132E1C"/>
    <w:rsid w:val="00132F4C"/>
    <w:rsid w:val="00132FEF"/>
    <w:rsid w:val="00132FFF"/>
    <w:rsid w:val="00133127"/>
    <w:rsid w:val="001331B0"/>
    <w:rsid w:val="001331CA"/>
    <w:rsid w:val="0013332E"/>
    <w:rsid w:val="0013366F"/>
    <w:rsid w:val="00133706"/>
    <w:rsid w:val="00133A0E"/>
    <w:rsid w:val="00133C52"/>
    <w:rsid w:val="00133D8A"/>
    <w:rsid w:val="00133DDA"/>
    <w:rsid w:val="00133E07"/>
    <w:rsid w:val="00133F5E"/>
    <w:rsid w:val="001340B9"/>
    <w:rsid w:val="001342BB"/>
    <w:rsid w:val="00134374"/>
    <w:rsid w:val="00134771"/>
    <w:rsid w:val="00134774"/>
    <w:rsid w:val="001347D6"/>
    <w:rsid w:val="001347F1"/>
    <w:rsid w:val="00134831"/>
    <w:rsid w:val="0013494A"/>
    <w:rsid w:val="00134A41"/>
    <w:rsid w:val="00134C8A"/>
    <w:rsid w:val="00134F94"/>
    <w:rsid w:val="0013521D"/>
    <w:rsid w:val="0013529A"/>
    <w:rsid w:val="00135370"/>
    <w:rsid w:val="001357F9"/>
    <w:rsid w:val="0013596D"/>
    <w:rsid w:val="00135A00"/>
    <w:rsid w:val="00135E2E"/>
    <w:rsid w:val="00136B9D"/>
    <w:rsid w:val="00136C1E"/>
    <w:rsid w:val="00136C46"/>
    <w:rsid w:val="00136C4E"/>
    <w:rsid w:val="00136C5F"/>
    <w:rsid w:val="00136CE0"/>
    <w:rsid w:val="00136EB6"/>
    <w:rsid w:val="00136F45"/>
    <w:rsid w:val="001372D9"/>
    <w:rsid w:val="00137381"/>
    <w:rsid w:val="001373B9"/>
    <w:rsid w:val="00137422"/>
    <w:rsid w:val="00137690"/>
    <w:rsid w:val="0013771A"/>
    <w:rsid w:val="0013796D"/>
    <w:rsid w:val="00137C7B"/>
    <w:rsid w:val="00137D78"/>
    <w:rsid w:val="00137E56"/>
    <w:rsid w:val="00137FEB"/>
    <w:rsid w:val="00140017"/>
    <w:rsid w:val="00140220"/>
    <w:rsid w:val="00140274"/>
    <w:rsid w:val="001402D3"/>
    <w:rsid w:val="0014039F"/>
    <w:rsid w:val="00140651"/>
    <w:rsid w:val="001406A0"/>
    <w:rsid w:val="001406AC"/>
    <w:rsid w:val="00140772"/>
    <w:rsid w:val="00140863"/>
    <w:rsid w:val="00140B36"/>
    <w:rsid w:val="00140C0C"/>
    <w:rsid w:val="00140C72"/>
    <w:rsid w:val="00140C78"/>
    <w:rsid w:val="00140D27"/>
    <w:rsid w:val="00140E05"/>
    <w:rsid w:val="0014143F"/>
    <w:rsid w:val="001414DF"/>
    <w:rsid w:val="001415B0"/>
    <w:rsid w:val="0014169C"/>
    <w:rsid w:val="00141778"/>
    <w:rsid w:val="00141CB6"/>
    <w:rsid w:val="00141E79"/>
    <w:rsid w:val="00142239"/>
    <w:rsid w:val="00142254"/>
    <w:rsid w:val="0014263A"/>
    <w:rsid w:val="0014263D"/>
    <w:rsid w:val="00142776"/>
    <w:rsid w:val="00142A2E"/>
    <w:rsid w:val="00142B5A"/>
    <w:rsid w:val="00142C44"/>
    <w:rsid w:val="00142CE2"/>
    <w:rsid w:val="001430B4"/>
    <w:rsid w:val="00143236"/>
    <w:rsid w:val="0014335E"/>
    <w:rsid w:val="00143700"/>
    <w:rsid w:val="00143789"/>
    <w:rsid w:val="00143CFA"/>
    <w:rsid w:val="00143DF1"/>
    <w:rsid w:val="001440C2"/>
    <w:rsid w:val="001440CE"/>
    <w:rsid w:val="00144100"/>
    <w:rsid w:val="00144277"/>
    <w:rsid w:val="00144295"/>
    <w:rsid w:val="0014431E"/>
    <w:rsid w:val="0014450B"/>
    <w:rsid w:val="00144796"/>
    <w:rsid w:val="001449DA"/>
    <w:rsid w:val="00144BE5"/>
    <w:rsid w:val="00144CD2"/>
    <w:rsid w:val="00144D63"/>
    <w:rsid w:val="00144DCC"/>
    <w:rsid w:val="00144EB3"/>
    <w:rsid w:val="001450CF"/>
    <w:rsid w:val="001451A8"/>
    <w:rsid w:val="0014560B"/>
    <w:rsid w:val="00146059"/>
    <w:rsid w:val="00146067"/>
    <w:rsid w:val="00146212"/>
    <w:rsid w:val="001463A6"/>
    <w:rsid w:val="001463ED"/>
    <w:rsid w:val="0014655C"/>
    <w:rsid w:val="001465ED"/>
    <w:rsid w:val="001466FE"/>
    <w:rsid w:val="00146B99"/>
    <w:rsid w:val="00146CAE"/>
    <w:rsid w:val="001471BE"/>
    <w:rsid w:val="001472B5"/>
    <w:rsid w:val="001472F3"/>
    <w:rsid w:val="0014737A"/>
    <w:rsid w:val="001475A6"/>
    <w:rsid w:val="0014779D"/>
    <w:rsid w:val="00147997"/>
    <w:rsid w:val="00147A61"/>
    <w:rsid w:val="00147CAA"/>
    <w:rsid w:val="00147E35"/>
    <w:rsid w:val="00147E62"/>
    <w:rsid w:val="00147F4D"/>
    <w:rsid w:val="00150119"/>
    <w:rsid w:val="001503E4"/>
    <w:rsid w:val="001504D5"/>
    <w:rsid w:val="0015070E"/>
    <w:rsid w:val="00150923"/>
    <w:rsid w:val="00150A15"/>
    <w:rsid w:val="00150AF2"/>
    <w:rsid w:val="00150B22"/>
    <w:rsid w:val="00150CF9"/>
    <w:rsid w:val="00151263"/>
    <w:rsid w:val="00151358"/>
    <w:rsid w:val="00151487"/>
    <w:rsid w:val="00151645"/>
    <w:rsid w:val="00151701"/>
    <w:rsid w:val="00151898"/>
    <w:rsid w:val="00151989"/>
    <w:rsid w:val="0015198D"/>
    <w:rsid w:val="001519F0"/>
    <w:rsid w:val="00151D1A"/>
    <w:rsid w:val="00151EFC"/>
    <w:rsid w:val="0015206A"/>
    <w:rsid w:val="0015239E"/>
    <w:rsid w:val="001523C7"/>
    <w:rsid w:val="001523D8"/>
    <w:rsid w:val="0015279B"/>
    <w:rsid w:val="001529FA"/>
    <w:rsid w:val="00152A70"/>
    <w:rsid w:val="00152BA2"/>
    <w:rsid w:val="00152C0F"/>
    <w:rsid w:val="00152C25"/>
    <w:rsid w:val="00152D10"/>
    <w:rsid w:val="00152D54"/>
    <w:rsid w:val="00152D9C"/>
    <w:rsid w:val="00153086"/>
    <w:rsid w:val="001530C3"/>
    <w:rsid w:val="0015316B"/>
    <w:rsid w:val="00153325"/>
    <w:rsid w:val="00153648"/>
    <w:rsid w:val="0015372C"/>
    <w:rsid w:val="00153768"/>
    <w:rsid w:val="001537D4"/>
    <w:rsid w:val="0015394E"/>
    <w:rsid w:val="00153971"/>
    <w:rsid w:val="00153CAB"/>
    <w:rsid w:val="00153FF9"/>
    <w:rsid w:val="001541BA"/>
    <w:rsid w:val="00154339"/>
    <w:rsid w:val="00154352"/>
    <w:rsid w:val="0015485A"/>
    <w:rsid w:val="0015485F"/>
    <w:rsid w:val="00154BD7"/>
    <w:rsid w:val="00155317"/>
    <w:rsid w:val="00155533"/>
    <w:rsid w:val="00155574"/>
    <w:rsid w:val="001555BF"/>
    <w:rsid w:val="00155AA4"/>
    <w:rsid w:val="00155D0E"/>
    <w:rsid w:val="00155E81"/>
    <w:rsid w:val="00155E91"/>
    <w:rsid w:val="00156194"/>
    <w:rsid w:val="001561D0"/>
    <w:rsid w:val="0015632B"/>
    <w:rsid w:val="00156456"/>
    <w:rsid w:val="001566F4"/>
    <w:rsid w:val="00156709"/>
    <w:rsid w:val="0015679F"/>
    <w:rsid w:val="00156840"/>
    <w:rsid w:val="001569FC"/>
    <w:rsid w:val="00156A02"/>
    <w:rsid w:val="00156EA7"/>
    <w:rsid w:val="00156F86"/>
    <w:rsid w:val="00156FCA"/>
    <w:rsid w:val="00156FDA"/>
    <w:rsid w:val="001570AA"/>
    <w:rsid w:val="00157241"/>
    <w:rsid w:val="001573A2"/>
    <w:rsid w:val="00157423"/>
    <w:rsid w:val="001576A7"/>
    <w:rsid w:val="00157AA0"/>
    <w:rsid w:val="00157CB2"/>
    <w:rsid w:val="00157DBA"/>
    <w:rsid w:val="00157DCB"/>
    <w:rsid w:val="00157EA4"/>
    <w:rsid w:val="00160150"/>
    <w:rsid w:val="00160788"/>
    <w:rsid w:val="00160915"/>
    <w:rsid w:val="00160929"/>
    <w:rsid w:val="00160BF7"/>
    <w:rsid w:val="00160D94"/>
    <w:rsid w:val="00160FA6"/>
    <w:rsid w:val="0016110C"/>
    <w:rsid w:val="0016162A"/>
    <w:rsid w:val="0016170A"/>
    <w:rsid w:val="00161773"/>
    <w:rsid w:val="00161849"/>
    <w:rsid w:val="0016195D"/>
    <w:rsid w:val="00161A43"/>
    <w:rsid w:val="00161CEB"/>
    <w:rsid w:val="00161E34"/>
    <w:rsid w:val="001620AF"/>
    <w:rsid w:val="001620B0"/>
    <w:rsid w:val="0016266F"/>
    <w:rsid w:val="00162810"/>
    <w:rsid w:val="00162959"/>
    <w:rsid w:val="0016299D"/>
    <w:rsid w:val="00162A08"/>
    <w:rsid w:val="00162A63"/>
    <w:rsid w:val="00162A8D"/>
    <w:rsid w:val="00162C64"/>
    <w:rsid w:val="00163142"/>
    <w:rsid w:val="001631BD"/>
    <w:rsid w:val="001632B6"/>
    <w:rsid w:val="00163372"/>
    <w:rsid w:val="0016346D"/>
    <w:rsid w:val="001634B5"/>
    <w:rsid w:val="00163852"/>
    <w:rsid w:val="00163B7B"/>
    <w:rsid w:val="00163F17"/>
    <w:rsid w:val="00164050"/>
    <w:rsid w:val="00164186"/>
    <w:rsid w:val="00164276"/>
    <w:rsid w:val="001642F3"/>
    <w:rsid w:val="001643AD"/>
    <w:rsid w:val="0016450F"/>
    <w:rsid w:val="00164705"/>
    <w:rsid w:val="0016484F"/>
    <w:rsid w:val="00164D8C"/>
    <w:rsid w:val="0016520F"/>
    <w:rsid w:val="00165416"/>
    <w:rsid w:val="0016549D"/>
    <w:rsid w:val="001655AF"/>
    <w:rsid w:val="00165840"/>
    <w:rsid w:val="00165A43"/>
    <w:rsid w:val="00165C29"/>
    <w:rsid w:val="00165C31"/>
    <w:rsid w:val="00165D89"/>
    <w:rsid w:val="00165E1D"/>
    <w:rsid w:val="00165E3C"/>
    <w:rsid w:val="00165FC2"/>
    <w:rsid w:val="00166287"/>
    <w:rsid w:val="00166452"/>
    <w:rsid w:val="00166564"/>
    <w:rsid w:val="00166577"/>
    <w:rsid w:val="00166591"/>
    <w:rsid w:val="00166789"/>
    <w:rsid w:val="001669C7"/>
    <w:rsid w:val="001669E0"/>
    <w:rsid w:val="00166A55"/>
    <w:rsid w:val="00166F95"/>
    <w:rsid w:val="00167316"/>
    <w:rsid w:val="001675BF"/>
    <w:rsid w:val="001676D2"/>
    <w:rsid w:val="001677E6"/>
    <w:rsid w:val="00167A19"/>
    <w:rsid w:val="00167C32"/>
    <w:rsid w:val="00167D75"/>
    <w:rsid w:val="00167E64"/>
    <w:rsid w:val="0017014C"/>
    <w:rsid w:val="001701ED"/>
    <w:rsid w:val="001704B9"/>
    <w:rsid w:val="00170764"/>
    <w:rsid w:val="00170863"/>
    <w:rsid w:val="0017089F"/>
    <w:rsid w:val="001708E6"/>
    <w:rsid w:val="00170A78"/>
    <w:rsid w:val="00170BA4"/>
    <w:rsid w:val="00170CD9"/>
    <w:rsid w:val="00170D16"/>
    <w:rsid w:val="00170D84"/>
    <w:rsid w:val="00170EA7"/>
    <w:rsid w:val="00170FA6"/>
    <w:rsid w:val="00171666"/>
    <w:rsid w:val="00171690"/>
    <w:rsid w:val="001716F6"/>
    <w:rsid w:val="0017192A"/>
    <w:rsid w:val="00171942"/>
    <w:rsid w:val="00171B49"/>
    <w:rsid w:val="00171C32"/>
    <w:rsid w:val="00171DE4"/>
    <w:rsid w:val="00171EC7"/>
    <w:rsid w:val="00172062"/>
    <w:rsid w:val="001720A5"/>
    <w:rsid w:val="00172170"/>
    <w:rsid w:val="001721B8"/>
    <w:rsid w:val="001722C5"/>
    <w:rsid w:val="00172512"/>
    <w:rsid w:val="00172629"/>
    <w:rsid w:val="001726F3"/>
    <w:rsid w:val="0017272B"/>
    <w:rsid w:val="00172847"/>
    <w:rsid w:val="00172A36"/>
    <w:rsid w:val="00172DBF"/>
    <w:rsid w:val="00172F85"/>
    <w:rsid w:val="00172F9C"/>
    <w:rsid w:val="00173353"/>
    <w:rsid w:val="001733BB"/>
    <w:rsid w:val="00173435"/>
    <w:rsid w:val="001734B7"/>
    <w:rsid w:val="0017351A"/>
    <w:rsid w:val="001735E2"/>
    <w:rsid w:val="00173614"/>
    <w:rsid w:val="0017367C"/>
    <w:rsid w:val="0017368B"/>
    <w:rsid w:val="00173910"/>
    <w:rsid w:val="00173986"/>
    <w:rsid w:val="00173E42"/>
    <w:rsid w:val="00173F7A"/>
    <w:rsid w:val="00173FB5"/>
    <w:rsid w:val="00174311"/>
    <w:rsid w:val="00174358"/>
    <w:rsid w:val="001747CF"/>
    <w:rsid w:val="001747FB"/>
    <w:rsid w:val="00174A5E"/>
    <w:rsid w:val="00174A84"/>
    <w:rsid w:val="00174AA9"/>
    <w:rsid w:val="00174BCA"/>
    <w:rsid w:val="00174CEC"/>
    <w:rsid w:val="00174CFE"/>
    <w:rsid w:val="00174D4A"/>
    <w:rsid w:val="00174D73"/>
    <w:rsid w:val="00174D9A"/>
    <w:rsid w:val="00174EA3"/>
    <w:rsid w:val="00174F20"/>
    <w:rsid w:val="00175456"/>
    <w:rsid w:val="00175BF6"/>
    <w:rsid w:val="00175C56"/>
    <w:rsid w:val="00175FF6"/>
    <w:rsid w:val="00176151"/>
    <w:rsid w:val="001763B6"/>
    <w:rsid w:val="00176846"/>
    <w:rsid w:val="001768C5"/>
    <w:rsid w:val="00176B4E"/>
    <w:rsid w:val="00176ED5"/>
    <w:rsid w:val="00176EF4"/>
    <w:rsid w:val="00176FB2"/>
    <w:rsid w:val="0017704E"/>
    <w:rsid w:val="001771F1"/>
    <w:rsid w:val="0017738C"/>
    <w:rsid w:val="001773C5"/>
    <w:rsid w:val="001778F0"/>
    <w:rsid w:val="001779A9"/>
    <w:rsid w:val="001779AC"/>
    <w:rsid w:val="00177AD8"/>
    <w:rsid w:val="00177C35"/>
    <w:rsid w:val="0018053B"/>
    <w:rsid w:val="001805AC"/>
    <w:rsid w:val="001807A6"/>
    <w:rsid w:val="001808C2"/>
    <w:rsid w:val="00180B00"/>
    <w:rsid w:val="00180D40"/>
    <w:rsid w:val="00180E03"/>
    <w:rsid w:val="00180F56"/>
    <w:rsid w:val="0018113C"/>
    <w:rsid w:val="00181234"/>
    <w:rsid w:val="00181327"/>
    <w:rsid w:val="001814C4"/>
    <w:rsid w:val="001814D4"/>
    <w:rsid w:val="001815A7"/>
    <w:rsid w:val="0018184A"/>
    <w:rsid w:val="00181A14"/>
    <w:rsid w:val="00181A2C"/>
    <w:rsid w:val="00181AED"/>
    <w:rsid w:val="00181BD7"/>
    <w:rsid w:val="00181D51"/>
    <w:rsid w:val="00181E2C"/>
    <w:rsid w:val="00181EFE"/>
    <w:rsid w:val="00181F93"/>
    <w:rsid w:val="00181FD1"/>
    <w:rsid w:val="001820CF"/>
    <w:rsid w:val="00182420"/>
    <w:rsid w:val="0018253C"/>
    <w:rsid w:val="00182781"/>
    <w:rsid w:val="00182939"/>
    <w:rsid w:val="001829F4"/>
    <w:rsid w:val="00182ADA"/>
    <w:rsid w:val="00182B20"/>
    <w:rsid w:val="00182B57"/>
    <w:rsid w:val="00182BCF"/>
    <w:rsid w:val="00182D4A"/>
    <w:rsid w:val="00182EC2"/>
    <w:rsid w:val="00182FBC"/>
    <w:rsid w:val="00182FCC"/>
    <w:rsid w:val="00183488"/>
    <w:rsid w:val="00183567"/>
    <w:rsid w:val="0018367E"/>
    <w:rsid w:val="0018373F"/>
    <w:rsid w:val="001837A6"/>
    <w:rsid w:val="0018399C"/>
    <w:rsid w:val="00183BAA"/>
    <w:rsid w:val="0018411F"/>
    <w:rsid w:val="0018415B"/>
    <w:rsid w:val="00184414"/>
    <w:rsid w:val="00184448"/>
    <w:rsid w:val="001846E5"/>
    <w:rsid w:val="001847C6"/>
    <w:rsid w:val="0018497C"/>
    <w:rsid w:val="00184ABC"/>
    <w:rsid w:val="00184ADA"/>
    <w:rsid w:val="00184B02"/>
    <w:rsid w:val="00184C6C"/>
    <w:rsid w:val="00184F50"/>
    <w:rsid w:val="001850BF"/>
    <w:rsid w:val="001853D3"/>
    <w:rsid w:val="00185438"/>
    <w:rsid w:val="001857B1"/>
    <w:rsid w:val="001857F0"/>
    <w:rsid w:val="00185952"/>
    <w:rsid w:val="001859FA"/>
    <w:rsid w:val="00185A88"/>
    <w:rsid w:val="00185B49"/>
    <w:rsid w:val="00185C86"/>
    <w:rsid w:val="00185D0A"/>
    <w:rsid w:val="00185E2A"/>
    <w:rsid w:val="00185F42"/>
    <w:rsid w:val="00186337"/>
    <w:rsid w:val="0018667C"/>
    <w:rsid w:val="001868E2"/>
    <w:rsid w:val="0018699F"/>
    <w:rsid w:val="001869F3"/>
    <w:rsid w:val="00186E86"/>
    <w:rsid w:val="00186EDC"/>
    <w:rsid w:val="00186F66"/>
    <w:rsid w:val="00187161"/>
    <w:rsid w:val="00187394"/>
    <w:rsid w:val="00187519"/>
    <w:rsid w:val="00187594"/>
    <w:rsid w:val="001875A8"/>
    <w:rsid w:val="001875DD"/>
    <w:rsid w:val="00187673"/>
    <w:rsid w:val="001879B0"/>
    <w:rsid w:val="00187A38"/>
    <w:rsid w:val="00187B10"/>
    <w:rsid w:val="00187E36"/>
    <w:rsid w:val="00187F43"/>
    <w:rsid w:val="00190014"/>
    <w:rsid w:val="001900AB"/>
    <w:rsid w:val="00190612"/>
    <w:rsid w:val="001906D5"/>
    <w:rsid w:val="0019094F"/>
    <w:rsid w:val="0019095D"/>
    <w:rsid w:val="00190C15"/>
    <w:rsid w:val="00190CDB"/>
    <w:rsid w:val="001910D2"/>
    <w:rsid w:val="001910D4"/>
    <w:rsid w:val="00191102"/>
    <w:rsid w:val="00191246"/>
    <w:rsid w:val="00191288"/>
    <w:rsid w:val="001913DF"/>
    <w:rsid w:val="0019154D"/>
    <w:rsid w:val="0019175D"/>
    <w:rsid w:val="00191909"/>
    <w:rsid w:val="00191982"/>
    <w:rsid w:val="00191C48"/>
    <w:rsid w:val="00191CE9"/>
    <w:rsid w:val="00192093"/>
    <w:rsid w:val="00192649"/>
    <w:rsid w:val="00192758"/>
    <w:rsid w:val="001927CD"/>
    <w:rsid w:val="001928BC"/>
    <w:rsid w:val="001928E9"/>
    <w:rsid w:val="00192B80"/>
    <w:rsid w:val="00192C43"/>
    <w:rsid w:val="00192CC6"/>
    <w:rsid w:val="00192D02"/>
    <w:rsid w:val="00192D77"/>
    <w:rsid w:val="00192D8B"/>
    <w:rsid w:val="001931D3"/>
    <w:rsid w:val="001931DD"/>
    <w:rsid w:val="00193397"/>
    <w:rsid w:val="00193495"/>
    <w:rsid w:val="001935F8"/>
    <w:rsid w:val="00193749"/>
    <w:rsid w:val="00193827"/>
    <w:rsid w:val="001939F2"/>
    <w:rsid w:val="00193CCD"/>
    <w:rsid w:val="00193DCB"/>
    <w:rsid w:val="0019414E"/>
    <w:rsid w:val="001941E5"/>
    <w:rsid w:val="00194299"/>
    <w:rsid w:val="00194436"/>
    <w:rsid w:val="00194472"/>
    <w:rsid w:val="001946CC"/>
    <w:rsid w:val="00194893"/>
    <w:rsid w:val="001948E1"/>
    <w:rsid w:val="00194913"/>
    <w:rsid w:val="00194ACE"/>
    <w:rsid w:val="00194B07"/>
    <w:rsid w:val="00194CB3"/>
    <w:rsid w:val="00194F14"/>
    <w:rsid w:val="00195250"/>
    <w:rsid w:val="001952FC"/>
    <w:rsid w:val="00195681"/>
    <w:rsid w:val="00195696"/>
    <w:rsid w:val="001956F3"/>
    <w:rsid w:val="00195889"/>
    <w:rsid w:val="001958D5"/>
    <w:rsid w:val="00195954"/>
    <w:rsid w:val="00195A2A"/>
    <w:rsid w:val="00195A3D"/>
    <w:rsid w:val="00195B34"/>
    <w:rsid w:val="00195C6C"/>
    <w:rsid w:val="00195EDC"/>
    <w:rsid w:val="00195EDE"/>
    <w:rsid w:val="00195FFE"/>
    <w:rsid w:val="001960C0"/>
    <w:rsid w:val="0019630B"/>
    <w:rsid w:val="001963D7"/>
    <w:rsid w:val="0019670E"/>
    <w:rsid w:val="001969B1"/>
    <w:rsid w:val="00196A78"/>
    <w:rsid w:val="00196B4C"/>
    <w:rsid w:val="00196D5F"/>
    <w:rsid w:val="00196D85"/>
    <w:rsid w:val="00196EA6"/>
    <w:rsid w:val="00196FAE"/>
    <w:rsid w:val="0019705C"/>
    <w:rsid w:val="001970D0"/>
    <w:rsid w:val="001971E1"/>
    <w:rsid w:val="00197247"/>
    <w:rsid w:val="00197305"/>
    <w:rsid w:val="00197327"/>
    <w:rsid w:val="001973EF"/>
    <w:rsid w:val="00197416"/>
    <w:rsid w:val="001978DA"/>
    <w:rsid w:val="00197C51"/>
    <w:rsid w:val="00197D2E"/>
    <w:rsid w:val="00197EDA"/>
    <w:rsid w:val="00197FC4"/>
    <w:rsid w:val="001A0033"/>
    <w:rsid w:val="001A02D2"/>
    <w:rsid w:val="001A0504"/>
    <w:rsid w:val="001A053E"/>
    <w:rsid w:val="001A05F1"/>
    <w:rsid w:val="001A0700"/>
    <w:rsid w:val="001A08C2"/>
    <w:rsid w:val="001A090A"/>
    <w:rsid w:val="001A0A00"/>
    <w:rsid w:val="001A0A31"/>
    <w:rsid w:val="001A0B45"/>
    <w:rsid w:val="001A0CD2"/>
    <w:rsid w:val="001A10A7"/>
    <w:rsid w:val="001A10B2"/>
    <w:rsid w:val="001A10EF"/>
    <w:rsid w:val="001A127E"/>
    <w:rsid w:val="001A1450"/>
    <w:rsid w:val="001A19CB"/>
    <w:rsid w:val="001A1BC5"/>
    <w:rsid w:val="001A1E4C"/>
    <w:rsid w:val="001A1EE6"/>
    <w:rsid w:val="001A20BB"/>
    <w:rsid w:val="001A24D8"/>
    <w:rsid w:val="001A274C"/>
    <w:rsid w:val="001A2CC6"/>
    <w:rsid w:val="001A2D90"/>
    <w:rsid w:val="001A2DD3"/>
    <w:rsid w:val="001A2FAE"/>
    <w:rsid w:val="001A31F2"/>
    <w:rsid w:val="001A34BA"/>
    <w:rsid w:val="001A35C1"/>
    <w:rsid w:val="001A36CE"/>
    <w:rsid w:val="001A3948"/>
    <w:rsid w:val="001A39EB"/>
    <w:rsid w:val="001A3ABA"/>
    <w:rsid w:val="001A3C08"/>
    <w:rsid w:val="001A40CB"/>
    <w:rsid w:val="001A4197"/>
    <w:rsid w:val="001A4473"/>
    <w:rsid w:val="001A4538"/>
    <w:rsid w:val="001A4541"/>
    <w:rsid w:val="001A45F3"/>
    <w:rsid w:val="001A4649"/>
    <w:rsid w:val="001A4868"/>
    <w:rsid w:val="001A4877"/>
    <w:rsid w:val="001A4C25"/>
    <w:rsid w:val="001A4DBA"/>
    <w:rsid w:val="001A5047"/>
    <w:rsid w:val="001A5368"/>
    <w:rsid w:val="001A53AB"/>
    <w:rsid w:val="001A5671"/>
    <w:rsid w:val="001A56A6"/>
    <w:rsid w:val="001A59E1"/>
    <w:rsid w:val="001A5B35"/>
    <w:rsid w:val="001A5B95"/>
    <w:rsid w:val="001A5BBA"/>
    <w:rsid w:val="001A5DAB"/>
    <w:rsid w:val="001A5E19"/>
    <w:rsid w:val="001A5FE3"/>
    <w:rsid w:val="001A6054"/>
    <w:rsid w:val="001A6124"/>
    <w:rsid w:val="001A62E4"/>
    <w:rsid w:val="001A66D1"/>
    <w:rsid w:val="001A68BD"/>
    <w:rsid w:val="001A69FD"/>
    <w:rsid w:val="001A6A54"/>
    <w:rsid w:val="001A6A6A"/>
    <w:rsid w:val="001A6B41"/>
    <w:rsid w:val="001A6C69"/>
    <w:rsid w:val="001A6CEC"/>
    <w:rsid w:val="001A6F96"/>
    <w:rsid w:val="001A719E"/>
    <w:rsid w:val="001A742B"/>
    <w:rsid w:val="001A7578"/>
    <w:rsid w:val="001A75DA"/>
    <w:rsid w:val="001A781A"/>
    <w:rsid w:val="001A7AD0"/>
    <w:rsid w:val="001A7B96"/>
    <w:rsid w:val="001A7BA9"/>
    <w:rsid w:val="001A7CE0"/>
    <w:rsid w:val="001A7F73"/>
    <w:rsid w:val="001B0121"/>
    <w:rsid w:val="001B0353"/>
    <w:rsid w:val="001B0538"/>
    <w:rsid w:val="001B05C5"/>
    <w:rsid w:val="001B090C"/>
    <w:rsid w:val="001B0942"/>
    <w:rsid w:val="001B09C4"/>
    <w:rsid w:val="001B09DA"/>
    <w:rsid w:val="001B0A57"/>
    <w:rsid w:val="001B0A86"/>
    <w:rsid w:val="001B0AC7"/>
    <w:rsid w:val="001B0B08"/>
    <w:rsid w:val="001B0C0B"/>
    <w:rsid w:val="001B1138"/>
    <w:rsid w:val="001B1238"/>
    <w:rsid w:val="001B1356"/>
    <w:rsid w:val="001B13DF"/>
    <w:rsid w:val="001B17B4"/>
    <w:rsid w:val="001B1E72"/>
    <w:rsid w:val="001B2040"/>
    <w:rsid w:val="001B20A3"/>
    <w:rsid w:val="001B20DC"/>
    <w:rsid w:val="001B21A4"/>
    <w:rsid w:val="001B257A"/>
    <w:rsid w:val="001B2655"/>
    <w:rsid w:val="001B2928"/>
    <w:rsid w:val="001B2AA2"/>
    <w:rsid w:val="001B2ACE"/>
    <w:rsid w:val="001B2D2B"/>
    <w:rsid w:val="001B2D76"/>
    <w:rsid w:val="001B2E6B"/>
    <w:rsid w:val="001B3161"/>
    <w:rsid w:val="001B3343"/>
    <w:rsid w:val="001B3367"/>
    <w:rsid w:val="001B336F"/>
    <w:rsid w:val="001B3499"/>
    <w:rsid w:val="001B3618"/>
    <w:rsid w:val="001B3698"/>
    <w:rsid w:val="001B3C49"/>
    <w:rsid w:val="001B3D32"/>
    <w:rsid w:val="001B3D8A"/>
    <w:rsid w:val="001B3DB0"/>
    <w:rsid w:val="001B4021"/>
    <w:rsid w:val="001B41E3"/>
    <w:rsid w:val="001B41FA"/>
    <w:rsid w:val="001B428C"/>
    <w:rsid w:val="001B4576"/>
    <w:rsid w:val="001B46D0"/>
    <w:rsid w:val="001B4AC1"/>
    <w:rsid w:val="001B4D11"/>
    <w:rsid w:val="001B4DE1"/>
    <w:rsid w:val="001B4FBE"/>
    <w:rsid w:val="001B50D6"/>
    <w:rsid w:val="001B50EB"/>
    <w:rsid w:val="001B51B6"/>
    <w:rsid w:val="001B525B"/>
    <w:rsid w:val="001B525C"/>
    <w:rsid w:val="001B5294"/>
    <w:rsid w:val="001B52B3"/>
    <w:rsid w:val="001B5520"/>
    <w:rsid w:val="001B56A3"/>
    <w:rsid w:val="001B5794"/>
    <w:rsid w:val="001B5858"/>
    <w:rsid w:val="001B5A2F"/>
    <w:rsid w:val="001B5BC3"/>
    <w:rsid w:val="001B5C9C"/>
    <w:rsid w:val="001B5CEC"/>
    <w:rsid w:val="001B5F29"/>
    <w:rsid w:val="001B5F7E"/>
    <w:rsid w:val="001B6185"/>
    <w:rsid w:val="001B6203"/>
    <w:rsid w:val="001B64DB"/>
    <w:rsid w:val="001B6505"/>
    <w:rsid w:val="001B6597"/>
    <w:rsid w:val="001B68E2"/>
    <w:rsid w:val="001B6A98"/>
    <w:rsid w:val="001B6AFE"/>
    <w:rsid w:val="001B6BA1"/>
    <w:rsid w:val="001B6CD0"/>
    <w:rsid w:val="001B6F8F"/>
    <w:rsid w:val="001B70A2"/>
    <w:rsid w:val="001B7382"/>
    <w:rsid w:val="001B747D"/>
    <w:rsid w:val="001B753D"/>
    <w:rsid w:val="001B755C"/>
    <w:rsid w:val="001B76C8"/>
    <w:rsid w:val="001B78CD"/>
    <w:rsid w:val="001B7D4D"/>
    <w:rsid w:val="001B7FD6"/>
    <w:rsid w:val="001C03C0"/>
    <w:rsid w:val="001C0412"/>
    <w:rsid w:val="001C0426"/>
    <w:rsid w:val="001C067F"/>
    <w:rsid w:val="001C073F"/>
    <w:rsid w:val="001C08F7"/>
    <w:rsid w:val="001C0A24"/>
    <w:rsid w:val="001C0CE1"/>
    <w:rsid w:val="001C1138"/>
    <w:rsid w:val="001C124F"/>
    <w:rsid w:val="001C1457"/>
    <w:rsid w:val="001C148C"/>
    <w:rsid w:val="001C14A6"/>
    <w:rsid w:val="001C1647"/>
    <w:rsid w:val="001C16FA"/>
    <w:rsid w:val="001C17FF"/>
    <w:rsid w:val="001C18ED"/>
    <w:rsid w:val="001C19A4"/>
    <w:rsid w:val="001C19C9"/>
    <w:rsid w:val="001C1B86"/>
    <w:rsid w:val="001C1C8E"/>
    <w:rsid w:val="001C1E1E"/>
    <w:rsid w:val="001C1E7F"/>
    <w:rsid w:val="001C1F30"/>
    <w:rsid w:val="001C1F8B"/>
    <w:rsid w:val="001C1F90"/>
    <w:rsid w:val="001C1FB8"/>
    <w:rsid w:val="001C1FBE"/>
    <w:rsid w:val="001C1FC1"/>
    <w:rsid w:val="001C2085"/>
    <w:rsid w:val="001C220F"/>
    <w:rsid w:val="001C22AC"/>
    <w:rsid w:val="001C263C"/>
    <w:rsid w:val="001C2832"/>
    <w:rsid w:val="001C2BA5"/>
    <w:rsid w:val="001C2BD1"/>
    <w:rsid w:val="001C2D4E"/>
    <w:rsid w:val="001C2D51"/>
    <w:rsid w:val="001C2D93"/>
    <w:rsid w:val="001C2DFB"/>
    <w:rsid w:val="001C2FC3"/>
    <w:rsid w:val="001C2FE9"/>
    <w:rsid w:val="001C30D2"/>
    <w:rsid w:val="001C30E0"/>
    <w:rsid w:val="001C3344"/>
    <w:rsid w:val="001C3431"/>
    <w:rsid w:val="001C3553"/>
    <w:rsid w:val="001C3935"/>
    <w:rsid w:val="001C3C45"/>
    <w:rsid w:val="001C3F82"/>
    <w:rsid w:val="001C4276"/>
    <w:rsid w:val="001C4331"/>
    <w:rsid w:val="001C4363"/>
    <w:rsid w:val="001C4507"/>
    <w:rsid w:val="001C4845"/>
    <w:rsid w:val="001C497F"/>
    <w:rsid w:val="001C4C04"/>
    <w:rsid w:val="001C53F4"/>
    <w:rsid w:val="001C5513"/>
    <w:rsid w:val="001C55B3"/>
    <w:rsid w:val="001C592F"/>
    <w:rsid w:val="001C597F"/>
    <w:rsid w:val="001C5B11"/>
    <w:rsid w:val="001C5B35"/>
    <w:rsid w:val="001C5B7F"/>
    <w:rsid w:val="001C5CC7"/>
    <w:rsid w:val="001C5FB3"/>
    <w:rsid w:val="001C619D"/>
    <w:rsid w:val="001C61E1"/>
    <w:rsid w:val="001C62C6"/>
    <w:rsid w:val="001C62CB"/>
    <w:rsid w:val="001C6401"/>
    <w:rsid w:val="001C699C"/>
    <w:rsid w:val="001C6FA8"/>
    <w:rsid w:val="001C70DE"/>
    <w:rsid w:val="001C725B"/>
    <w:rsid w:val="001C74F0"/>
    <w:rsid w:val="001C7590"/>
    <w:rsid w:val="001C7779"/>
    <w:rsid w:val="001C78FD"/>
    <w:rsid w:val="001C7A90"/>
    <w:rsid w:val="001C7B71"/>
    <w:rsid w:val="001C7BEE"/>
    <w:rsid w:val="001C7D9C"/>
    <w:rsid w:val="001C7FAA"/>
    <w:rsid w:val="001D0306"/>
    <w:rsid w:val="001D0402"/>
    <w:rsid w:val="001D0568"/>
    <w:rsid w:val="001D0606"/>
    <w:rsid w:val="001D065C"/>
    <w:rsid w:val="001D06D5"/>
    <w:rsid w:val="001D071C"/>
    <w:rsid w:val="001D0B32"/>
    <w:rsid w:val="001D0C73"/>
    <w:rsid w:val="001D1338"/>
    <w:rsid w:val="001D1368"/>
    <w:rsid w:val="001D15E4"/>
    <w:rsid w:val="001D1B19"/>
    <w:rsid w:val="001D1BC1"/>
    <w:rsid w:val="001D1D9A"/>
    <w:rsid w:val="001D1EB1"/>
    <w:rsid w:val="001D1F58"/>
    <w:rsid w:val="001D2160"/>
    <w:rsid w:val="001D22C4"/>
    <w:rsid w:val="001D22E6"/>
    <w:rsid w:val="001D240A"/>
    <w:rsid w:val="001D2436"/>
    <w:rsid w:val="001D2523"/>
    <w:rsid w:val="001D2560"/>
    <w:rsid w:val="001D2663"/>
    <w:rsid w:val="001D2675"/>
    <w:rsid w:val="001D299A"/>
    <w:rsid w:val="001D2C01"/>
    <w:rsid w:val="001D2C78"/>
    <w:rsid w:val="001D2DEC"/>
    <w:rsid w:val="001D2DF5"/>
    <w:rsid w:val="001D30BE"/>
    <w:rsid w:val="001D3141"/>
    <w:rsid w:val="001D3353"/>
    <w:rsid w:val="001D3F32"/>
    <w:rsid w:val="001D3F4D"/>
    <w:rsid w:val="001D407F"/>
    <w:rsid w:val="001D4126"/>
    <w:rsid w:val="001D418B"/>
    <w:rsid w:val="001D41A2"/>
    <w:rsid w:val="001D4383"/>
    <w:rsid w:val="001D4462"/>
    <w:rsid w:val="001D4599"/>
    <w:rsid w:val="001D45DF"/>
    <w:rsid w:val="001D4804"/>
    <w:rsid w:val="001D4814"/>
    <w:rsid w:val="001D4832"/>
    <w:rsid w:val="001D4D44"/>
    <w:rsid w:val="001D4DF2"/>
    <w:rsid w:val="001D4DF8"/>
    <w:rsid w:val="001D4E38"/>
    <w:rsid w:val="001D50BA"/>
    <w:rsid w:val="001D510D"/>
    <w:rsid w:val="001D5595"/>
    <w:rsid w:val="001D5BCE"/>
    <w:rsid w:val="001D5DB7"/>
    <w:rsid w:val="001D5F5A"/>
    <w:rsid w:val="001D60D0"/>
    <w:rsid w:val="001D6202"/>
    <w:rsid w:val="001D6252"/>
    <w:rsid w:val="001D6308"/>
    <w:rsid w:val="001D64FC"/>
    <w:rsid w:val="001D6520"/>
    <w:rsid w:val="001D6667"/>
    <w:rsid w:val="001D6858"/>
    <w:rsid w:val="001D6979"/>
    <w:rsid w:val="001D6A06"/>
    <w:rsid w:val="001D6A70"/>
    <w:rsid w:val="001D6AEE"/>
    <w:rsid w:val="001D6E88"/>
    <w:rsid w:val="001D6EDE"/>
    <w:rsid w:val="001D6F43"/>
    <w:rsid w:val="001D6F6D"/>
    <w:rsid w:val="001D7218"/>
    <w:rsid w:val="001D759A"/>
    <w:rsid w:val="001D76A8"/>
    <w:rsid w:val="001D779A"/>
    <w:rsid w:val="001D7814"/>
    <w:rsid w:val="001D7B33"/>
    <w:rsid w:val="001D7BA7"/>
    <w:rsid w:val="001D7BAB"/>
    <w:rsid w:val="001D7C35"/>
    <w:rsid w:val="001D7DD4"/>
    <w:rsid w:val="001E01D9"/>
    <w:rsid w:val="001E0221"/>
    <w:rsid w:val="001E0267"/>
    <w:rsid w:val="001E0327"/>
    <w:rsid w:val="001E04E8"/>
    <w:rsid w:val="001E100B"/>
    <w:rsid w:val="001E100F"/>
    <w:rsid w:val="001E1020"/>
    <w:rsid w:val="001E13B3"/>
    <w:rsid w:val="001E17B4"/>
    <w:rsid w:val="001E19D6"/>
    <w:rsid w:val="001E19E4"/>
    <w:rsid w:val="001E1A32"/>
    <w:rsid w:val="001E1B9F"/>
    <w:rsid w:val="001E1C03"/>
    <w:rsid w:val="001E1C1A"/>
    <w:rsid w:val="001E1F4A"/>
    <w:rsid w:val="001E2790"/>
    <w:rsid w:val="001E2864"/>
    <w:rsid w:val="001E29D1"/>
    <w:rsid w:val="001E29D2"/>
    <w:rsid w:val="001E2ED1"/>
    <w:rsid w:val="001E2F0A"/>
    <w:rsid w:val="001E2F0E"/>
    <w:rsid w:val="001E304A"/>
    <w:rsid w:val="001E31F0"/>
    <w:rsid w:val="001E3282"/>
    <w:rsid w:val="001E332F"/>
    <w:rsid w:val="001E34C5"/>
    <w:rsid w:val="001E3607"/>
    <w:rsid w:val="001E36F3"/>
    <w:rsid w:val="001E3704"/>
    <w:rsid w:val="001E3791"/>
    <w:rsid w:val="001E3A5E"/>
    <w:rsid w:val="001E3B3F"/>
    <w:rsid w:val="001E4428"/>
    <w:rsid w:val="001E46E3"/>
    <w:rsid w:val="001E489A"/>
    <w:rsid w:val="001E4943"/>
    <w:rsid w:val="001E4C29"/>
    <w:rsid w:val="001E4C4A"/>
    <w:rsid w:val="001E4D79"/>
    <w:rsid w:val="001E4DF8"/>
    <w:rsid w:val="001E4E9E"/>
    <w:rsid w:val="001E50C7"/>
    <w:rsid w:val="001E5163"/>
    <w:rsid w:val="001E51FE"/>
    <w:rsid w:val="001E522C"/>
    <w:rsid w:val="001E52C2"/>
    <w:rsid w:val="001E53ED"/>
    <w:rsid w:val="001E5443"/>
    <w:rsid w:val="001E5676"/>
    <w:rsid w:val="001E573A"/>
    <w:rsid w:val="001E5989"/>
    <w:rsid w:val="001E5AF8"/>
    <w:rsid w:val="001E5B15"/>
    <w:rsid w:val="001E5B90"/>
    <w:rsid w:val="001E5B97"/>
    <w:rsid w:val="001E60AF"/>
    <w:rsid w:val="001E619E"/>
    <w:rsid w:val="001E6225"/>
    <w:rsid w:val="001E6351"/>
    <w:rsid w:val="001E63B6"/>
    <w:rsid w:val="001E671E"/>
    <w:rsid w:val="001E673D"/>
    <w:rsid w:val="001E68E7"/>
    <w:rsid w:val="001E695D"/>
    <w:rsid w:val="001E6A25"/>
    <w:rsid w:val="001E6BBF"/>
    <w:rsid w:val="001E6C50"/>
    <w:rsid w:val="001E6D30"/>
    <w:rsid w:val="001E6DFF"/>
    <w:rsid w:val="001E6FD1"/>
    <w:rsid w:val="001E7070"/>
    <w:rsid w:val="001E71E5"/>
    <w:rsid w:val="001E7448"/>
    <w:rsid w:val="001E7651"/>
    <w:rsid w:val="001E7784"/>
    <w:rsid w:val="001E77CF"/>
    <w:rsid w:val="001E77D5"/>
    <w:rsid w:val="001E78E2"/>
    <w:rsid w:val="001E7AC2"/>
    <w:rsid w:val="001E7B4D"/>
    <w:rsid w:val="001E7C7C"/>
    <w:rsid w:val="001E7C9D"/>
    <w:rsid w:val="001E7D07"/>
    <w:rsid w:val="001E7F18"/>
    <w:rsid w:val="001EBDDD"/>
    <w:rsid w:val="001F011D"/>
    <w:rsid w:val="001F0174"/>
    <w:rsid w:val="001F020A"/>
    <w:rsid w:val="001F0216"/>
    <w:rsid w:val="001F05C1"/>
    <w:rsid w:val="001F06F3"/>
    <w:rsid w:val="001F0832"/>
    <w:rsid w:val="001F0B1B"/>
    <w:rsid w:val="001F0C2C"/>
    <w:rsid w:val="001F102F"/>
    <w:rsid w:val="001F128F"/>
    <w:rsid w:val="001F12CC"/>
    <w:rsid w:val="001F1381"/>
    <w:rsid w:val="001F14B9"/>
    <w:rsid w:val="001F14C1"/>
    <w:rsid w:val="001F1555"/>
    <w:rsid w:val="001F1568"/>
    <w:rsid w:val="001F15B0"/>
    <w:rsid w:val="001F167B"/>
    <w:rsid w:val="001F1756"/>
    <w:rsid w:val="001F184D"/>
    <w:rsid w:val="001F1CA3"/>
    <w:rsid w:val="001F2031"/>
    <w:rsid w:val="001F21B5"/>
    <w:rsid w:val="001F233C"/>
    <w:rsid w:val="001F2369"/>
    <w:rsid w:val="001F23B7"/>
    <w:rsid w:val="001F247F"/>
    <w:rsid w:val="001F24FB"/>
    <w:rsid w:val="001F25C1"/>
    <w:rsid w:val="001F25CB"/>
    <w:rsid w:val="001F262A"/>
    <w:rsid w:val="001F2702"/>
    <w:rsid w:val="001F2824"/>
    <w:rsid w:val="001F28D9"/>
    <w:rsid w:val="001F2ACC"/>
    <w:rsid w:val="001F2AF5"/>
    <w:rsid w:val="001F2B0B"/>
    <w:rsid w:val="001F2BBB"/>
    <w:rsid w:val="001F2CA5"/>
    <w:rsid w:val="001F2D74"/>
    <w:rsid w:val="001F3846"/>
    <w:rsid w:val="001F3883"/>
    <w:rsid w:val="001F38C6"/>
    <w:rsid w:val="001F396E"/>
    <w:rsid w:val="001F3B16"/>
    <w:rsid w:val="001F3BBA"/>
    <w:rsid w:val="001F3CAA"/>
    <w:rsid w:val="001F3DB1"/>
    <w:rsid w:val="001F42A8"/>
    <w:rsid w:val="001F4301"/>
    <w:rsid w:val="001F449C"/>
    <w:rsid w:val="001F450B"/>
    <w:rsid w:val="001F46EB"/>
    <w:rsid w:val="001F46F8"/>
    <w:rsid w:val="001F4744"/>
    <w:rsid w:val="001F4790"/>
    <w:rsid w:val="001F47CB"/>
    <w:rsid w:val="001F4891"/>
    <w:rsid w:val="001F49E2"/>
    <w:rsid w:val="001F49FD"/>
    <w:rsid w:val="001F4B88"/>
    <w:rsid w:val="001F4BD4"/>
    <w:rsid w:val="001F4CC3"/>
    <w:rsid w:val="001F5047"/>
    <w:rsid w:val="001F5122"/>
    <w:rsid w:val="001F512C"/>
    <w:rsid w:val="001F5262"/>
    <w:rsid w:val="001F52FD"/>
    <w:rsid w:val="001F53A7"/>
    <w:rsid w:val="001F560E"/>
    <w:rsid w:val="001F5660"/>
    <w:rsid w:val="001F56B2"/>
    <w:rsid w:val="001F57FD"/>
    <w:rsid w:val="001F5855"/>
    <w:rsid w:val="001F5B01"/>
    <w:rsid w:val="001F5BB5"/>
    <w:rsid w:val="001F5D9F"/>
    <w:rsid w:val="001F5E21"/>
    <w:rsid w:val="001F6031"/>
    <w:rsid w:val="001F6060"/>
    <w:rsid w:val="001F6122"/>
    <w:rsid w:val="001F6281"/>
    <w:rsid w:val="001F62CC"/>
    <w:rsid w:val="001F6366"/>
    <w:rsid w:val="001F64CF"/>
    <w:rsid w:val="001F675F"/>
    <w:rsid w:val="001F67B2"/>
    <w:rsid w:val="001F683E"/>
    <w:rsid w:val="001F6998"/>
    <w:rsid w:val="001F6A05"/>
    <w:rsid w:val="001F6CFA"/>
    <w:rsid w:val="001F6E01"/>
    <w:rsid w:val="001F6E25"/>
    <w:rsid w:val="001F7309"/>
    <w:rsid w:val="001F73B7"/>
    <w:rsid w:val="001F77A9"/>
    <w:rsid w:val="001F79D1"/>
    <w:rsid w:val="001F7B32"/>
    <w:rsid w:val="001F7B5C"/>
    <w:rsid w:val="001F7C32"/>
    <w:rsid w:val="001F7D9A"/>
    <w:rsid w:val="001F7DB1"/>
    <w:rsid w:val="001F7F95"/>
    <w:rsid w:val="00200677"/>
    <w:rsid w:val="002006F1"/>
    <w:rsid w:val="0020083F"/>
    <w:rsid w:val="00200A74"/>
    <w:rsid w:val="00200C1E"/>
    <w:rsid w:val="00200E5B"/>
    <w:rsid w:val="0020101D"/>
    <w:rsid w:val="002010B6"/>
    <w:rsid w:val="002010E4"/>
    <w:rsid w:val="0020118D"/>
    <w:rsid w:val="002011E1"/>
    <w:rsid w:val="002012F7"/>
    <w:rsid w:val="002014D7"/>
    <w:rsid w:val="002015E0"/>
    <w:rsid w:val="00201832"/>
    <w:rsid w:val="002018E8"/>
    <w:rsid w:val="0020196C"/>
    <w:rsid w:val="0020197E"/>
    <w:rsid w:val="002019C7"/>
    <w:rsid w:val="00201A79"/>
    <w:rsid w:val="0020213F"/>
    <w:rsid w:val="002021F9"/>
    <w:rsid w:val="002024CA"/>
    <w:rsid w:val="002025D9"/>
    <w:rsid w:val="002027F6"/>
    <w:rsid w:val="00202829"/>
    <w:rsid w:val="0020298E"/>
    <w:rsid w:val="00202AA5"/>
    <w:rsid w:val="00202B7E"/>
    <w:rsid w:val="00202C87"/>
    <w:rsid w:val="00202CC8"/>
    <w:rsid w:val="00202CFD"/>
    <w:rsid w:val="00202F15"/>
    <w:rsid w:val="00202FBE"/>
    <w:rsid w:val="0020300E"/>
    <w:rsid w:val="00203428"/>
    <w:rsid w:val="0020348D"/>
    <w:rsid w:val="002034CF"/>
    <w:rsid w:val="00203A13"/>
    <w:rsid w:val="00203ABF"/>
    <w:rsid w:val="00203C20"/>
    <w:rsid w:val="00203C50"/>
    <w:rsid w:val="00203CA1"/>
    <w:rsid w:val="00204075"/>
    <w:rsid w:val="00204200"/>
    <w:rsid w:val="0020427E"/>
    <w:rsid w:val="002042F9"/>
    <w:rsid w:val="00204740"/>
    <w:rsid w:val="00204742"/>
    <w:rsid w:val="002048E1"/>
    <w:rsid w:val="002048F6"/>
    <w:rsid w:val="00204BF7"/>
    <w:rsid w:val="00204DAA"/>
    <w:rsid w:val="00204F9B"/>
    <w:rsid w:val="0020500A"/>
    <w:rsid w:val="00205087"/>
    <w:rsid w:val="002050CB"/>
    <w:rsid w:val="00205118"/>
    <w:rsid w:val="00205268"/>
    <w:rsid w:val="002055C4"/>
    <w:rsid w:val="00205B34"/>
    <w:rsid w:val="00205DF0"/>
    <w:rsid w:val="00205FF6"/>
    <w:rsid w:val="0020630F"/>
    <w:rsid w:val="002066F0"/>
    <w:rsid w:val="002067CB"/>
    <w:rsid w:val="002068EB"/>
    <w:rsid w:val="00206A02"/>
    <w:rsid w:val="00206DA9"/>
    <w:rsid w:val="00206E6D"/>
    <w:rsid w:val="00206EBA"/>
    <w:rsid w:val="00206FE1"/>
    <w:rsid w:val="0020726F"/>
    <w:rsid w:val="0020729D"/>
    <w:rsid w:val="002072F6"/>
    <w:rsid w:val="00207707"/>
    <w:rsid w:val="002077C7"/>
    <w:rsid w:val="0020787F"/>
    <w:rsid w:val="0020789D"/>
    <w:rsid w:val="00207EE7"/>
    <w:rsid w:val="00207FFB"/>
    <w:rsid w:val="00210029"/>
    <w:rsid w:val="00210296"/>
    <w:rsid w:val="00210448"/>
    <w:rsid w:val="002108DB"/>
    <w:rsid w:val="00210C54"/>
    <w:rsid w:val="00210E83"/>
    <w:rsid w:val="002112CE"/>
    <w:rsid w:val="002113B0"/>
    <w:rsid w:val="00211606"/>
    <w:rsid w:val="002117A3"/>
    <w:rsid w:val="00211821"/>
    <w:rsid w:val="00211BE7"/>
    <w:rsid w:val="00211E26"/>
    <w:rsid w:val="00211EE9"/>
    <w:rsid w:val="00211F42"/>
    <w:rsid w:val="0021226E"/>
    <w:rsid w:val="002123A2"/>
    <w:rsid w:val="00212602"/>
    <w:rsid w:val="00212743"/>
    <w:rsid w:val="00212825"/>
    <w:rsid w:val="00212867"/>
    <w:rsid w:val="00212BF6"/>
    <w:rsid w:val="00212C38"/>
    <w:rsid w:val="00212E00"/>
    <w:rsid w:val="00212E29"/>
    <w:rsid w:val="00213036"/>
    <w:rsid w:val="00213497"/>
    <w:rsid w:val="002139CB"/>
    <w:rsid w:val="00213AF1"/>
    <w:rsid w:val="00213C24"/>
    <w:rsid w:val="00213D0B"/>
    <w:rsid w:val="00213E67"/>
    <w:rsid w:val="00214059"/>
    <w:rsid w:val="00214204"/>
    <w:rsid w:val="00214250"/>
    <w:rsid w:val="00214251"/>
    <w:rsid w:val="002142A3"/>
    <w:rsid w:val="00214393"/>
    <w:rsid w:val="002143C6"/>
    <w:rsid w:val="0021467C"/>
    <w:rsid w:val="00214A45"/>
    <w:rsid w:val="00214B60"/>
    <w:rsid w:val="00214BB6"/>
    <w:rsid w:val="00214DDC"/>
    <w:rsid w:val="00214E4C"/>
    <w:rsid w:val="00214FD0"/>
    <w:rsid w:val="0021547C"/>
    <w:rsid w:val="0021565C"/>
    <w:rsid w:val="0021567D"/>
    <w:rsid w:val="00215854"/>
    <w:rsid w:val="00215899"/>
    <w:rsid w:val="002159C5"/>
    <w:rsid w:val="002159F8"/>
    <w:rsid w:val="00215B71"/>
    <w:rsid w:val="00215BA5"/>
    <w:rsid w:val="00215D86"/>
    <w:rsid w:val="00215D8E"/>
    <w:rsid w:val="00215DBA"/>
    <w:rsid w:val="00215E84"/>
    <w:rsid w:val="00215FBA"/>
    <w:rsid w:val="00215FD6"/>
    <w:rsid w:val="002164A5"/>
    <w:rsid w:val="0021686B"/>
    <w:rsid w:val="0021693D"/>
    <w:rsid w:val="00216F0A"/>
    <w:rsid w:val="00217433"/>
    <w:rsid w:val="0021757C"/>
    <w:rsid w:val="00217777"/>
    <w:rsid w:val="002177A1"/>
    <w:rsid w:val="00217B27"/>
    <w:rsid w:val="00217D2D"/>
    <w:rsid w:val="00217E10"/>
    <w:rsid w:val="00217E50"/>
    <w:rsid w:val="00217E75"/>
    <w:rsid w:val="00217EC2"/>
    <w:rsid w:val="00217F7C"/>
    <w:rsid w:val="00217FAB"/>
    <w:rsid w:val="002203BD"/>
    <w:rsid w:val="002205A7"/>
    <w:rsid w:val="002207BC"/>
    <w:rsid w:val="002207DF"/>
    <w:rsid w:val="00220AC0"/>
    <w:rsid w:val="00220B14"/>
    <w:rsid w:val="00220DDB"/>
    <w:rsid w:val="00220DFF"/>
    <w:rsid w:val="00220F2B"/>
    <w:rsid w:val="00220F61"/>
    <w:rsid w:val="00220F84"/>
    <w:rsid w:val="00220FA3"/>
    <w:rsid w:val="00220FD5"/>
    <w:rsid w:val="002212B2"/>
    <w:rsid w:val="002212D4"/>
    <w:rsid w:val="00221367"/>
    <w:rsid w:val="00221842"/>
    <w:rsid w:val="0022193C"/>
    <w:rsid w:val="00221AB9"/>
    <w:rsid w:val="00221EA5"/>
    <w:rsid w:val="002221FD"/>
    <w:rsid w:val="002227E6"/>
    <w:rsid w:val="00222914"/>
    <w:rsid w:val="00222A0F"/>
    <w:rsid w:val="00222D44"/>
    <w:rsid w:val="00222EBB"/>
    <w:rsid w:val="00222FF0"/>
    <w:rsid w:val="00223196"/>
    <w:rsid w:val="0022324D"/>
    <w:rsid w:val="002236B2"/>
    <w:rsid w:val="00223816"/>
    <w:rsid w:val="00223860"/>
    <w:rsid w:val="00223932"/>
    <w:rsid w:val="0022399F"/>
    <w:rsid w:val="00223F90"/>
    <w:rsid w:val="00224064"/>
    <w:rsid w:val="002240F6"/>
    <w:rsid w:val="00224177"/>
    <w:rsid w:val="002241BF"/>
    <w:rsid w:val="00224258"/>
    <w:rsid w:val="00224298"/>
    <w:rsid w:val="002243DD"/>
    <w:rsid w:val="00224585"/>
    <w:rsid w:val="00224669"/>
    <w:rsid w:val="002247E1"/>
    <w:rsid w:val="002247F6"/>
    <w:rsid w:val="00224911"/>
    <w:rsid w:val="00224C65"/>
    <w:rsid w:val="00224C97"/>
    <w:rsid w:val="00224FDF"/>
    <w:rsid w:val="00225036"/>
    <w:rsid w:val="002250A1"/>
    <w:rsid w:val="00225179"/>
    <w:rsid w:val="00225253"/>
    <w:rsid w:val="00225271"/>
    <w:rsid w:val="002257E5"/>
    <w:rsid w:val="00225B40"/>
    <w:rsid w:val="00225BBB"/>
    <w:rsid w:val="00225DE4"/>
    <w:rsid w:val="00225F8C"/>
    <w:rsid w:val="00226039"/>
    <w:rsid w:val="00226258"/>
    <w:rsid w:val="00226309"/>
    <w:rsid w:val="0022643A"/>
    <w:rsid w:val="0022660A"/>
    <w:rsid w:val="002267C2"/>
    <w:rsid w:val="00226AA1"/>
    <w:rsid w:val="00226CBC"/>
    <w:rsid w:val="00226CC9"/>
    <w:rsid w:val="00226D02"/>
    <w:rsid w:val="00226E30"/>
    <w:rsid w:val="00226EE9"/>
    <w:rsid w:val="00226F95"/>
    <w:rsid w:val="00226FAC"/>
    <w:rsid w:val="002270C9"/>
    <w:rsid w:val="002270FD"/>
    <w:rsid w:val="0022729D"/>
    <w:rsid w:val="002272B6"/>
    <w:rsid w:val="002272DB"/>
    <w:rsid w:val="002274F4"/>
    <w:rsid w:val="00227A46"/>
    <w:rsid w:val="00227CFE"/>
    <w:rsid w:val="00227DA2"/>
    <w:rsid w:val="00227DB6"/>
    <w:rsid w:val="00227E21"/>
    <w:rsid w:val="00227F3B"/>
    <w:rsid w:val="00230493"/>
    <w:rsid w:val="0023058E"/>
    <w:rsid w:val="002307ED"/>
    <w:rsid w:val="002309CF"/>
    <w:rsid w:val="00230AC5"/>
    <w:rsid w:val="00230F49"/>
    <w:rsid w:val="00231460"/>
    <w:rsid w:val="00231E6B"/>
    <w:rsid w:val="00231EA3"/>
    <w:rsid w:val="00231ED1"/>
    <w:rsid w:val="00231F39"/>
    <w:rsid w:val="00232344"/>
    <w:rsid w:val="00232358"/>
    <w:rsid w:val="00232364"/>
    <w:rsid w:val="002324A2"/>
    <w:rsid w:val="002328AC"/>
    <w:rsid w:val="00232B49"/>
    <w:rsid w:val="00232B95"/>
    <w:rsid w:val="00232EC4"/>
    <w:rsid w:val="00232F43"/>
    <w:rsid w:val="00233156"/>
    <w:rsid w:val="00233777"/>
    <w:rsid w:val="00233814"/>
    <w:rsid w:val="0023387B"/>
    <w:rsid w:val="002338AB"/>
    <w:rsid w:val="002339D7"/>
    <w:rsid w:val="00233A79"/>
    <w:rsid w:val="00233DF4"/>
    <w:rsid w:val="00233E8A"/>
    <w:rsid w:val="0023402D"/>
    <w:rsid w:val="002340CA"/>
    <w:rsid w:val="00234432"/>
    <w:rsid w:val="0023444F"/>
    <w:rsid w:val="0023456E"/>
    <w:rsid w:val="002345D4"/>
    <w:rsid w:val="00234AE1"/>
    <w:rsid w:val="00234D12"/>
    <w:rsid w:val="00235098"/>
    <w:rsid w:val="0023509E"/>
    <w:rsid w:val="002351C0"/>
    <w:rsid w:val="00235250"/>
    <w:rsid w:val="00235454"/>
    <w:rsid w:val="002355A6"/>
    <w:rsid w:val="002355E9"/>
    <w:rsid w:val="00235915"/>
    <w:rsid w:val="00235BC1"/>
    <w:rsid w:val="00235C83"/>
    <w:rsid w:val="00235E05"/>
    <w:rsid w:val="00235E26"/>
    <w:rsid w:val="0023600B"/>
    <w:rsid w:val="002360C8"/>
    <w:rsid w:val="00236242"/>
    <w:rsid w:val="002362AD"/>
    <w:rsid w:val="0023645C"/>
    <w:rsid w:val="0023649B"/>
    <w:rsid w:val="002364B7"/>
    <w:rsid w:val="00236614"/>
    <w:rsid w:val="00236709"/>
    <w:rsid w:val="00236784"/>
    <w:rsid w:val="00236875"/>
    <w:rsid w:val="0023698E"/>
    <w:rsid w:val="00236A4F"/>
    <w:rsid w:val="00236B0E"/>
    <w:rsid w:val="00236CCF"/>
    <w:rsid w:val="00236D9A"/>
    <w:rsid w:val="00236F59"/>
    <w:rsid w:val="00237063"/>
    <w:rsid w:val="002370BC"/>
    <w:rsid w:val="002370C6"/>
    <w:rsid w:val="00237117"/>
    <w:rsid w:val="0023713C"/>
    <w:rsid w:val="002372F2"/>
    <w:rsid w:val="00237529"/>
    <w:rsid w:val="00237716"/>
    <w:rsid w:val="00237D82"/>
    <w:rsid w:val="00237E8B"/>
    <w:rsid w:val="00237F4E"/>
    <w:rsid w:val="0024011F"/>
    <w:rsid w:val="00240165"/>
    <w:rsid w:val="00240349"/>
    <w:rsid w:val="002403C6"/>
    <w:rsid w:val="00240423"/>
    <w:rsid w:val="0024043D"/>
    <w:rsid w:val="002404F0"/>
    <w:rsid w:val="00240586"/>
    <w:rsid w:val="00240594"/>
    <w:rsid w:val="002405E4"/>
    <w:rsid w:val="002406C0"/>
    <w:rsid w:val="002409DA"/>
    <w:rsid w:val="00240BAB"/>
    <w:rsid w:val="00240D7D"/>
    <w:rsid w:val="00240E45"/>
    <w:rsid w:val="00240EF3"/>
    <w:rsid w:val="002410B9"/>
    <w:rsid w:val="0024130C"/>
    <w:rsid w:val="00241427"/>
    <w:rsid w:val="00241510"/>
    <w:rsid w:val="00241523"/>
    <w:rsid w:val="0024184A"/>
    <w:rsid w:val="002419B6"/>
    <w:rsid w:val="00241F6E"/>
    <w:rsid w:val="00242076"/>
    <w:rsid w:val="0024219F"/>
    <w:rsid w:val="002421DE"/>
    <w:rsid w:val="0024225B"/>
    <w:rsid w:val="00242570"/>
    <w:rsid w:val="0024257E"/>
    <w:rsid w:val="0024259C"/>
    <w:rsid w:val="002425C8"/>
    <w:rsid w:val="00242624"/>
    <w:rsid w:val="0024278F"/>
    <w:rsid w:val="002427D3"/>
    <w:rsid w:val="002428B4"/>
    <w:rsid w:val="00242DE0"/>
    <w:rsid w:val="00242E9F"/>
    <w:rsid w:val="00242EE2"/>
    <w:rsid w:val="00242FA5"/>
    <w:rsid w:val="00243092"/>
    <w:rsid w:val="00243098"/>
    <w:rsid w:val="0024348D"/>
    <w:rsid w:val="002438E5"/>
    <w:rsid w:val="00243B85"/>
    <w:rsid w:val="00244103"/>
    <w:rsid w:val="0024417E"/>
    <w:rsid w:val="002443E5"/>
    <w:rsid w:val="00244735"/>
    <w:rsid w:val="0024490B"/>
    <w:rsid w:val="00244A88"/>
    <w:rsid w:val="00244A93"/>
    <w:rsid w:val="00244CB6"/>
    <w:rsid w:val="00245120"/>
    <w:rsid w:val="00245158"/>
    <w:rsid w:val="0024523E"/>
    <w:rsid w:val="0024556C"/>
    <w:rsid w:val="0024557E"/>
    <w:rsid w:val="002455F5"/>
    <w:rsid w:val="00245CBC"/>
    <w:rsid w:val="00245F16"/>
    <w:rsid w:val="0024603C"/>
    <w:rsid w:val="002460E4"/>
    <w:rsid w:val="00246189"/>
    <w:rsid w:val="0024650F"/>
    <w:rsid w:val="002465FD"/>
    <w:rsid w:val="00246850"/>
    <w:rsid w:val="002469C2"/>
    <w:rsid w:val="00246B91"/>
    <w:rsid w:val="00246DFA"/>
    <w:rsid w:val="00246FAE"/>
    <w:rsid w:val="00246FC4"/>
    <w:rsid w:val="002471FD"/>
    <w:rsid w:val="00247332"/>
    <w:rsid w:val="00247616"/>
    <w:rsid w:val="0024778D"/>
    <w:rsid w:val="00247949"/>
    <w:rsid w:val="00247ADB"/>
    <w:rsid w:val="00247F5E"/>
    <w:rsid w:val="002502CF"/>
    <w:rsid w:val="002502DF"/>
    <w:rsid w:val="002502FA"/>
    <w:rsid w:val="002502FE"/>
    <w:rsid w:val="0025032F"/>
    <w:rsid w:val="00250375"/>
    <w:rsid w:val="00250401"/>
    <w:rsid w:val="002504FA"/>
    <w:rsid w:val="002506E6"/>
    <w:rsid w:val="00250794"/>
    <w:rsid w:val="00250A0E"/>
    <w:rsid w:val="00250D16"/>
    <w:rsid w:val="00250D54"/>
    <w:rsid w:val="002511E8"/>
    <w:rsid w:val="0025120D"/>
    <w:rsid w:val="00251223"/>
    <w:rsid w:val="00251476"/>
    <w:rsid w:val="00251498"/>
    <w:rsid w:val="002515DE"/>
    <w:rsid w:val="0025173D"/>
    <w:rsid w:val="0025193C"/>
    <w:rsid w:val="002519F7"/>
    <w:rsid w:val="00251A6C"/>
    <w:rsid w:val="00251EF9"/>
    <w:rsid w:val="00252110"/>
    <w:rsid w:val="00252302"/>
    <w:rsid w:val="002523A5"/>
    <w:rsid w:val="0025281D"/>
    <w:rsid w:val="00252887"/>
    <w:rsid w:val="00252964"/>
    <w:rsid w:val="00252968"/>
    <w:rsid w:val="00252A03"/>
    <w:rsid w:val="00252B43"/>
    <w:rsid w:val="00252BA1"/>
    <w:rsid w:val="00252E89"/>
    <w:rsid w:val="00252E8E"/>
    <w:rsid w:val="00253092"/>
    <w:rsid w:val="00253114"/>
    <w:rsid w:val="00253299"/>
    <w:rsid w:val="00253306"/>
    <w:rsid w:val="00253704"/>
    <w:rsid w:val="00253980"/>
    <w:rsid w:val="002539BB"/>
    <w:rsid w:val="00253AD2"/>
    <w:rsid w:val="00253ADC"/>
    <w:rsid w:val="00253B4E"/>
    <w:rsid w:val="00253BEE"/>
    <w:rsid w:val="00253C51"/>
    <w:rsid w:val="00253C73"/>
    <w:rsid w:val="00253F8F"/>
    <w:rsid w:val="00253FC7"/>
    <w:rsid w:val="0025401D"/>
    <w:rsid w:val="0025412C"/>
    <w:rsid w:val="00254264"/>
    <w:rsid w:val="00254455"/>
    <w:rsid w:val="002546E9"/>
    <w:rsid w:val="00254750"/>
    <w:rsid w:val="00254896"/>
    <w:rsid w:val="002549D0"/>
    <w:rsid w:val="00254A0C"/>
    <w:rsid w:val="00254BEF"/>
    <w:rsid w:val="00254F41"/>
    <w:rsid w:val="00255170"/>
    <w:rsid w:val="0025546E"/>
    <w:rsid w:val="0025549D"/>
    <w:rsid w:val="00255916"/>
    <w:rsid w:val="00255989"/>
    <w:rsid w:val="00255A76"/>
    <w:rsid w:val="00255AA1"/>
    <w:rsid w:val="00255BA6"/>
    <w:rsid w:val="00255ECE"/>
    <w:rsid w:val="00255FCF"/>
    <w:rsid w:val="00256132"/>
    <w:rsid w:val="002563F8"/>
    <w:rsid w:val="00256666"/>
    <w:rsid w:val="002566EA"/>
    <w:rsid w:val="002568C5"/>
    <w:rsid w:val="00256BE4"/>
    <w:rsid w:val="00256C5A"/>
    <w:rsid w:val="00256F01"/>
    <w:rsid w:val="00257077"/>
    <w:rsid w:val="002574E5"/>
    <w:rsid w:val="002575C6"/>
    <w:rsid w:val="0025770A"/>
    <w:rsid w:val="00257807"/>
    <w:rsid w:val="0025791B"/>
    <w:rsid w:val="002579BC"/>
    <w:rsid w:val="00257A53"/>
    <w:rsid w:val="00257AB4"/>
    <w:rsid w:val="00257B6A"/>
    <w:rsid w:val="00257BF9"/>
    <w:rsid w:val="00257C17"/>
    <w:rsid w:val="00257EF1"/>
    <w:rsid w:val="0026011C"/>
    <w:rsid w:val="00260147"/>
    <w:rsid w:val="00260446"/>
    <w:rsid w:val="002606A4"/>
    <w:rsid w:val="0026089E"/>
    <w:rsid w:val="002608BF"/>
    <w:rsid w:val="00260ADB"/>
    <w:rsid w:val="00260C57"/>
    <w:rsid w:val="00260D4F"/>
    <w:rsid w:val="00260E0D"/>
    <w:rsid w:val="00260EAD"/>
    <w:rsid w:val="002610F3"/>
    <w:rsid w:val="002611E8"/>
    <w:rsid w:val="002612C1"/>
    <w:rsid w:val="00261420"/>
    <w:rsid w:val="00261683"/>
    <w:rsid w:val="00261697"/>
    <w:rsid w:val="002616B6"/>
    <w:rsid w:val="002616D2"/>
    <w:rsid w:val="00261848"/>
    <w:rsid w:val="00261A6A"/>
    <w:rsid w:val="00261A9E"/>
    <w:rsid w:val="00261B08"/>
    <w:rsid w:val="00261B9E"/>
    <w:rsid w:val="00261BBD"/>
    <w:rsid w:val="00261BBE"/>
    <w:rsid w:val="00261CC8"/>
    <w:rsid w:val="00261D08"/>
    <w:rsid w:val="00261D18"/>
    <w:rsid w:val="00262149"/>
    <w:rsid w:val="002623B1"/>
    <w:rsid w:val="0026247A"/>
    <w:rsid w:val="002624B8"/>
    <w:rsid w:val="002626A6"/>
    <w:rsid w:val="00262A5A"/>
    <w:rsid w:val="00262AE6"/>
    <w:rsid w:val="00262B40"/>
    <w:rsid w:val="00262B4D"/>
    <w:rsid w:val="002630AD"/>
    <w:rsid w:val="00263220"/>
    <w:rsid w:val="002632AA"/>
    <w:rsid w:val="002632EA"/>
    <w:rsid w:val="00263B81"/>
    <w:rsid w:val="00263D82"/>
    <w:rsid w:val="00263F26"/>
    <w:rsid w:val="00263F9A"/>
    <w:rsid w:val="00263FAC"/>
    <w:rsid w:val="002640DC"/>
    <w:rsid w:val="0026412C"/>
    <w:rsid w:val="0026412D"/>
    <w:rsid w:val="00264251"/>
    <w:rsid w:val="0026432B"/>
    <w:rsid w:val="00264481"/>
    <w:rsid w:val="00264484"/>
    <w:rsid w:val="002644F1"/>
    <w:rsid w:val="0026452E"/>
    <w:rsid w:val="002645F0"/>
    <w:rsid w:val="0026464B"/>
    <w:rsid w:val="00264983"/>
    <w:rsid w:val="00264B64"/>
    <w:rsid w:val="00264C8D"/>
    <w:rsid w:val="00264F1B"/>
    <w:rsid w:val="0026510D"/>
    <w:rsid w:val="002652EE"/>
    <w:rsid w:val="002654C1"/>
    <w:rsid w:val="002655A1"/>
    <w:rsid w:val="00265675"/>
    <w:rsid w:val="00265828"/>
    <w:rsid w:val="00265B72"/>
    <w:rsid w:val="00265BE0"/>
    <w:rsid w:val="00265C23"/>
    <w:rsid w:val="00266039"/>
    <w:rsid w:val="00266623"/>
    <w:rsid w:val="002667DF"/>
    <w:rsid w:val="002669B2"/>
    <w:rsid w:val="00266C89"/>
    <w:rsid w:val="00266CD9"/>
    <w:rsid w:val="00266D8F"/>
    <w:rsid w:val="00266F43"/>
    <w:rsid w:val="0026705E"/>
    <w:rsid w:val="002671CF"/>
    <w:rsid w:val="00267552"/>
    <w:rsid w:val="002675C5"/>
    <w:rsid w:val="00267718"/>
    <w:rsid w:val="00267860"/>
    <w:rsid w:val="002678B0"/>
    <w:rsid w:val="00267AD3"/>
    <w:rsid w:val="00267C11"/>
    <w:rsid w:val="00267E9E"/>
    <w:rsid w:val="002700AE"/>
    <w:rsid w:val="00270101"/>
    <w:rsid w:val="00270258"/>
    <w:rsid w:val="002702E6"/>
    <w:rsid w:val="00270462"/>
    <w:rsid w:val="002706A9"/>
    <w:rsid w:val="0027091F"/>
    <w:rsid w:val="00270B84"/>
    <w:rsid w:val="00270E3E"/>
    <w:rsid w:val="00271190"/>
    <w:rsid w:val="002713DA"/>
    <w:rsid w:val="002713E5"/>
    <w:rsid w:val="0027171B"/>
    <w:rsid w:val="00271836"/>
    <w:rsid w:val="0027190B"/>
    <w:rsid w:val="00271C01"/>
    <w:rsid w:val="00271D8D"/>
    <w:rsid w:val="00271D96"/>
    <w:rsid w:val="002722A9"/>
    <w:rsid w:val="002723C1"/>
    <w:rsid w:val="00272642"/>
    <w:rsid w:val="00272AB6"/>
    <w:rsid w:val="00272D92"/>
    <w:rsid w:val="00273123"/>
    <w:rsid w:val="00273252"/>
    <w:rsid w:val="002735D5"/>
    <w:rsid w:val="002735F3"/>
    <w:rsid w:val="00273A66"/>
    <w:rsid w:val="00273EFE"/>
    <w:rsid w:val="00274252"/>
    <w:rsid w:val="00274461"/>
    <w:rsid w:val="002744E6"/>
    <w:rsid w:val="00274546"/>
    <w:rsid w:val="002745B5"/>
    <w:rsid w:val="002745E7"/>
    <w:rsid w:val="00274600"/>
    <w:rsid w:val="00274752"/>
    <w:rsid w:val="0027490A"/>
    <w:rsid w:val="0027497E"/>
    <w:rsid w:val="00274A3B"/>
    <w:rsid w:val="00275039"/>
    <w:rsid w:val="002753F9"/>
    <w:rsid w:val="002754BB"/>
    <w:rsid w:val="002754F3"/>
    <w:rsid w:val="002756EA"/>
    <w:rsid w:val="00275A79"/>
    <w:rsid w:val="00275AAD"/>
    <w:rsid w:val="00275C87"/>
    <w:rsid w:val="00275ED6"/>
    <w:rsid w:val="002760D7"/>
    <w:rsid w:val="0027625F"/>
    <w:rsid w:val="00276419"/>
    <w:rsid w:val="002764DA"/>
    <w:rsid w:val="00276612"/>
    <w:rsid w:val="00276621"/>
    <w:rsid w:val="00276AC5"/>
    <w:rsid w:val="00276BC7"/>
    <w:rsid w:val="00276BFB"/>
    <w:rsid w:val="00276E41"/>
    <w:rsid w:val="002771F3"/>
    <w:rsid w:val="0027746F"/>
    <w:rsid w:val="00277559"/>
    <w:rsid w:val="0027758B"/>
    <w:rsid w:val="002776CE"/>
    <w:rsid w:val="00277DBC"/>
    <w:rsid w:val="00277FE9"/>
    <w:rsid w:val="002800CE"/>
    <w:rsid w:val="00280104"/>
    <w:rsid w:val="00280150"/>
    <w:rsid w:val="002803A9"/>
    <w:rsid w:val="00280448"/>
    <w:rsid w:val="00280454"/>
    <w:rsid w:val="0028049A"/>
    <w:rsid w:val="00280536"/>
    <w:rsid w:val="00280605"/>
    <w:rsid w:val="00280738"/>
    <w:rsid w:val="00280757"/>
    <w:rsid w:val="00280780"/>
    <w:rsid w:val="002807B7"/>
    <w:rsid w:val="002807C5"/>
    <w:rsid w:val="00280AA9"/>
    <w:rsid w:val="00280AE0"/>
    <w:rsid w:val="00280B18"/>
    <w:rsid w:val="00280BBC"/>
    <w:rsid w:val="00280F32"/>
    <w:rsid w:val="00280F46"/>
    <w:rsid w:val="00280F72"/>
    <w:rsid w:val="00280FD4"/>
    <w:rsid w:val="0028121D"/>
    <w:rsid w:val="00281465"/>
    <w:rsid w:val="002815DF"/>
    <w:rsid w:val="002815E6"/>
    <w:rsid w:val="00281654"/>
    <w:rsid w:val="0028182C"/>
    <w:rsid w:val="00281AB9"/>
    <w:rsid w:val="00281D6A"/>
    <w:rsid w:val="0028215C"/>
    <w:rsid w:val="00282199"/>
    <w:rsid w:val="002822D8"/>
    <w:rsid w:val="00282720"/>
    <w:rsid w:val="00282797"/>
    <w:rsid w:val="00282974"/>
    <w:rsid w:val="00282AA4"/>
    <w:rsid w:val="00282BFF"/>
    <w:rsid w:val="00282CD5"/>
    <w:rsid w:val="00282D1B"/>
    <w:rsid w:val="00282DEA"/>
    <w:rsid w:val="00282EE3"/>
    <w:rsid w:val="0028325F"/>
    <w:rsid w:val="002832BA"/>
    <w:rsid w:val="00283527"/>
    <w:rsid w:val="002837CD"/>
    <w:rsid w:val="002838D3"/>
    <w:rsid w:val="002839BE"/>
    <w:rsid w:val="00283BAC"/>
    <w:rsid w:val="00283BD3"/>
    <w:rsid w:val="00283C37"/>
    <w:rsid w:val="00283CCD"/>
    <w:rsid w:val="002841FB"/>
    <w:rsid w:val="00284456"/>
    <w:rsid w:val="00284724"/>
    <w:rsid w:val="002847A7"/>
    <w:rsid w:val="002848F3"/>
    <w:rsid w:val="00284995"/>
    <w:rsid w:val="00284BAC"/>
    <w:rsid w:val="00284E09"/>
    <w:rsid w:val="00284F28"/>
    <w:rsid w:val="00284F44"/>
    <w:rsid w:val="00285017"/>
    <w:rsid w:val="0028506A"/>
    <w:rsid w:val="002850B0"/>
    <w:rsid w:val="00285419"/>
    <w:rsid w:val="002856C8"/>
    <w:rsid w:val="002856F4"/>
    <w:rsid w:val="002857AC"/>
    <w:rsid w:val="002858CB"/>
    <w:rsid w:val="002858F2"/>
    <w:rsid w:val="00285A60"/>
    <w:rsid w:val="00285B03"/>
    <w:rsid w:val="00285B0D"/>
    <w:rsid w:val="00285EB7"/>
    <w:rsid w:val="00285F5E"/>
    <w:rsid w:val="00286144"/>
    <w:rsid w:val="002863D7"/>
    <w:rsid w:val="0028641B"/>
    <w:rsid w:val="002865A4"/>
    <w:rsid w:val="002869BC"/>
    <w:rsid w:val="002869F2"/>
    <w:rsid w:val="00286AF0"/>
    <w:rsid w:val="00286BC3"/>
    <w:rsid w:val="00286C76"/>
    <w:rsid w:val="00286CE3"/>
    <w:rsid w:val="00286CFC"/>
    <w:rsid w:val="00286DAC"/>
    <w:rsid w:val="00286DD6"/>
    <w:rsid w:val="00286EDB"/>
    <w:rsid w:val="002870C2"/>
    <w:rsid w:val="00287150"/>
    <w:rsid w:val="002871D2"/>
    <w:rsid w:val="00287245"/>
    <w:rsid w:val="002873B4"/>
    <w:rsid w:val="00287661"/>
    <w:rsid w:val="002876BF"/>
    <w:rsid w:val="002877DE"/>
    <w:rsid w:val="002878A2"/>
    <w:rsid w:val="002879EC"/>
    <w:rsid w:val="00287BB9"/>
    <w:rsid w:val="00287CE4"/>
    <w:rsid w:val="00287EE8"/>
    <w:rsid w:val="00290146"/>
    <w:rsid w:val="002903AB"/>
    <w:rsid w:val="00290469"/>
    <w:rsid w:val="002907F8"/>
    <w:rsid w:val="00290BF1"/>
    <w:rsid w:val="00290CBB"/>
    <w:rsid w:val="00290DCD"/>
    <w:rsid w:val="00290E10"/>
    <w:rsid w:val="0029111C"/>
    <w:rsid w:val="0029115B"/>
    <w:rsid w:val="00291174"/>
    <w:rsid w:val="0029123C"/>
    <w:rsid w:val="002912F0"/>
    <w:rsid w:val="0029135A"/>
    <w:rsid w:val="0029144B"/>
    <w:rsid w:val="00291879"/>
    <w:rsid w:val="00291999"/>
    <w:rsid w:val="002919C5"/>
    <w:rsid w:val="00291E72"/>
    <w:rsid w:val="002923F2"/>
    <w:rsid w:val="00292401"/>
    <w:rsid w:val="00292516"/>
    <w:rsid w:val="00292696"/>
    <w:rsid w:val="002928F0"/>
    <w:rsid w:val="00292AB5"/>
    <w:rsid w:val="00292C30"/>
    <w:rsid w:val="00292E88"/>
    <w:rsid w:val="00292F5A"/>
    <w:rsid w:val="00292FA4"/>
    <w:rsid w:val="00293076"/>
    <w:rsid w:val="002930D3"/>
    <w:rsid w:val="002932C8"/>
    <w:rsid w:val="00293419"/>
    <w:rsid w:val="002936A7"/>
    <w:rsid w:val="002936F8"/>
    <w:rsid w:val="002938AE"/>
    <w:rsid w:val="00293A15"/>
    <w:rsid w:val="00293A3D"/>
    <w:rsid w:val="00293A88"/>
    <w:rsid w:val="00294003"/>
    <w:rsid w:val="00294227"/>
    <w:rsid w:val="00294245"/>
    <w:rsid w:val="002944D0"/>
    <w:rsid w:val="0029487E"/>
    <w:rsid w:val="0029490E"/>
    <w:rsid w:val="0029491A"/>
    <w:rsid w:val="00294A3B"/>
    <w:rsid w:val="00294C64"/>
    <w:rsid w:val="00294D1F"/>
    <w:rsid w:val="00294FFB"/>
    <w:rsid w:val="002950E9"/>
    <w:rsid w:val="00295100"/>
    <w:rsid w:val="00295101"/>
    <w:rsid w:val="002951D4"/>
    <w:rsid w:val="002953D2"/>
    <w:rsid w:val="00295836"/>
    <w:rsid w:val="002959AC"/>
    <w:rsid w:val="002959F6"/>
    <w:rsid w:val="00295A3B"/>
    <w:rsid w:val="00295ACE"/>
    <w:rsid w:val="00295FC3"/>
    <w:rsid w:val="002961A5"/>
    <w:rsid w:val="0029638C"/>
    <w:rsid w:val="002963FD"/>
    <w:rsid w:val="00296677"/>
    <w:rsid w:val="0029672F"/>
    <w:rsid w:val="0029679A"/>
    <w:rsid w:val="002967A3"/>
    <w:rsid w:val="00296827"/>
    <w:rsid w:val="0029690C"/>
    <w:rsid w:val="00296A2F"/>
    <w:rsid w:val="00296D45"/>
    <w:rsid w:val="00296DCE"/>
    <w:rsid w:val="00296E47"/>
    <w:rsid w:val="00296EB9"/>
    <w:rsid w:val="00297005"/>
    <w:rsid w:val="002970FB"/>
    <w:rsid w:val="0029715E"/>
    <w:rsid w:val="002972B8"/>
    <w:rsid w:val="00297577"/>
    <w:rsid w:val="0029764F"/>
    <w:rsid w:val="00297653"/>
    <w:rsid w:val="002976D6"/>
    <w:rsid w:val="00297740"/>
    <w:rsid w:val="0029775D"/>
    <w:rsid w:val="00297A58"/>
    <w:rsid w:val="002A0309"/>
    <w:rsid w:val="002A06B7"/>
    <w:rsid w:val="002A083D"/>
    <w:rsid w:val="002A086D"/>
    <w:rsid w:val="002A092C"/>
    <w:rsid w:val="002A09E6"/>
    <w:rsid w:val="002A0A72"/>
    <w:rsid w:val="002A0C1D"/>
    <w:rsid w:val="002A0CF2"/>
    <w:rsid w:val="002A0D10"/>
    <w:rsid w:val="002A0DCC"/>
    <w:rsid w:val="002A0FF0"/>
    <w:rsid w:val="002A1245"/>
    <w:rsid w:val="002A154D"/>
    <w:rsid w:val="002A165A"/>
    <w:rsid w:val="002A166D"/>
    <w:rsid w:val="002A16EB"/>
    <w:rsid w:val="002A1773"/>
    <w:rsid w:val="002A192D"/>
    <w:rsid w:val="002A19BF"/>
    <w:rsid w:val="002A1A44"/>
    <w:rsid w:val="002A1BD4"/>
    <w:rsid w:val="002A1ED4"/>
    <w:rsid w:val="002A1FDC"/>
    <w:rsid w:val="002A214C"/>
    <w:rsid w:val="002A2256"/>
    <w:rsid w:val="002A22A0"/>
    <w:rsid w:val="002A25BB"/>
    <w:rsid w:val="002A2789"/>
    <w:rsid w:val="002A2A37"/>
    <w:rsid w:val="002A2C0F"/>
    <w:rsid w:val="002A2EE4"/>
    <w:rsid w:val="002A3155"/>
    <w:rsid w:val="002A351B"/>
    <w:rsid w:val="002A36B5"/>
    <w:rsid w:val="002A36EF"/>
    <w:rsid w:val="002A387E"/>
    <w:rsid w:val="002A38C1"/>
    <w:rsid w:val="002A3DD1"/>
    <w:rsid w:val="002A3DD5"/>
    <w:rsid w:val="002A3E99"/>
    <w:rsid w:val="002A3FFD"/>
    <w:rsid w:val="002A4051"/>
    <w:rsid w:val="002A4076"/>
    <w:rsid w:val="002A4086"/>
    <w:rsid w:val="002A4143"/>
    <w:rsid w:val="002A42F6"/>
    <w:rsid w:val="002A42F8"/>
    <w:rsid w:val="002A43C2"/>
    <w:rsid w:val="002A4485"/>
    <w:rsid w:val="002A454F"/>
    <w:rsid w:val="002A4556"/>
    <w:rsid w:val="002A45C8"/>
    <w:rsid w:val="002A47AA"/>
    <w:rsid w:val="002A47C7"/>
    <w:rsid w:val="002A48A0"/>
    <w:rsid w:val="002A4B15"/>
    <w:rsid w:val="002A4CE2"/>
    <w:rsid w:val="002A4E2F"/>
    <w:rsid w:val="002A4E50"/>
    <w:rsid w:val="002A4E57"/>
    <w:rsid w:val="002A5016"/>
    <w:rsid w:val="002A52F1"/>
    <w:rsid w:val="002A5325"/>
    <w:rsid w:val="002A559E"/>
    <w:rsid w:val="002A5714"/>
    <w:rsid w:val="002A578F"/>
    <w:rsid w:val="002A5804"/>
    <w:rsid w:val="002A5815"/>
    <w:rsid w:val="002A592E"/>
    <w:rsid w:val="002A5DB7"/>
    <w:rsid w:val="002A5E91"/>
    <w:rsid w:val="002A6054"/>
    <w:rsid w:val="002A605F"/>
    <w:rsid w:val="002A6135"/>
    <w:rsid w:val="002A6546"/>
    <w:rsid w:val="002A65AD"/>
    <w:rsid w:val="002A65D5"/>
    <w:rsid w:val="002A66BF"/>
    <w:rsid w:val="002A6B28"/>
    <w:rsid w:val="002A6BBC"/>
    <w:rsid w:val="002A6BFD"/>
    <w:rsid w:val="002A6BFE"/>
    <w:rsid w:val="002A6E42"/>
    <w:rsid w:val="002A734B"/>
    <w:rsid w:val="002A745C"/>
    <w:rsid w:val="002A7461"/>
    <w:rsid w:val="002A74AF"/>
    <w:rsid w:val="002A7628"/>
    <w:rsid w:val="002A7749"/>
    <w:rsid w:val="002A7811"/>
    <w:rsid w:val="002A78A5"/>
    <w:rsid w:val="002A7BAE"/>
    <w:rsid w:val="002A7C73"/>
    <w:rsid w:val="002A7CFC"/>
    <w:rsid w:val="002A7D31"/>
    <w:rsid w:val="002A7D36"/>
    <w:rsid w:val="002A7D3A"/>
    <w:rsid w:val="002B018E"/>
    <w:rsid w:val="002B0229"/>
    <w:rsid w:val="002B037C"/>
    <w:rsid w:val="002B05F4"/>
    <w:rsid w:val="002B06D6"/>
    <w:rsid w:val="002B07F7"/>
    <w:rsid w:val="002B0862"/>
    <w:rsid w:val="002B0898"/>
    <w:rsid w:val="002B0AB4"/>
    <w:rsid w:val="002B0AB7"/>
    <w:rsid w:val="002B0C63"/>
    <w:rsid w:val="002B0F0E"/>
    <w:rsid w:val="002B1170"/>
    <w:rsid w:val="002B12DE"/>
    <w:rsid w:val="002B1356"/>
    <w:rsid w:val="002B145E"/>
    <w:rsid w:val="002B14C5"/>
    <w:rsid w:val="002B16C8"/>
    <w:rsid w:val="002B1813"/>
    <w:rsid w:val="002B1897"/>
    <w:rsid w:val="002B1A28"/>
    <w:rsid w:val="002B1B34"/>
    <w:rsid w:val="002B1B65"/>
    <w:rsid w:val="002B1BC0"/>
    <w:rsid w:val="002B1C3A"/>
    <w:rsid w:val="002B1C7D"/>
    <w:rsid w:val="002B1D92"/>
    <w:rsid w:val="002B1E77"/>
    <w:rsid w:val="002B2105"/>
    <w:rsid w:val="002B22BB"/>
    <w:rsid w:val="002B2523"/>
    <w:rsid w:val="002B25B6"/>
    <w:rsid w:val="002B28F1"/>
    <w:rsid w:val="002B2D0C"/>
    <w:rsid w:val="002B2D7D"/>
    <w:rsid w:val="002B2DCA"/>
    <w:rsid w:val="002B2E1D"/>
    <w:rsid w:val="002B30AE"/>
    <w:rsid w:val="002B311E"/>
    <w:rsid w:val="002B31B4"/>
    <w:rsid w:val="002B3338"/>
    <w:rsid w:val="002B3394"/>
    <w:rsid w:val="002B3546"/>
    <w:rsid w:val="002B385C"/>
    <w:rsid w:val="002B3BAB"/>
    <w:rsid w:val="002B3D5A"/>
    <w:rsid w:val="002B3E23"/>
    <w:rsid w:val="002B3FEA"/>
    <w:rsid w:val="002B404C"/>
    <w:rsid w:val="002B40AA"/>
    <w:rsid w:val="002B410E"/>
    <w:rsid w:val="002B4186"/>
    <w:rsid w:val="002B41E6"/>
    <w:rsid w:val="002B42C9"/>
    <w:rsid w:val="002B4338"/>
    <w:rsid w:val="002B437F"/>
    <w:rsid w:val="002B4506"/>
    <w:rsid w:val="002B451C"/>
    <w:rsid w:val="002B4617"/>
    <w:rsid w:val="002B4855"/>
    <w:rsid w:val="002B4A90"/>
    <w:rsid w:val="002B4B30"/>
    <w:rsid w:val="002B4C02"/>
    <w:rsid w:val="002B4C21"/>
    <w:rsid w:val="002B4C71"/>
    <w:rsid w:val="002B4C87"/>
    <w:rsid w:val="002B4D05"/>
    <w:rsid w:val="002B4D92"/>
    <w:rsid w:val="002B4DC6"/>
    <w:rsid w:val="002B50E2"/>
    <w:rsid w:val="002B5114"/>
    <w:rsid w:val="002B54CF"/>
    <w:rsid w:val="002B571F"/>
    <w:rsid w:val="002B593A"/>
    <w:rsid w:val="002B59DD"/>
    <w:rsid w:val="002B5AA5"/>
    <w:rsid w:val="002B5E01"/>
    <w:rsid w:val="002B5E5A"/>
    <w:rsid w:val="002B5EC4"/>
    <w:rsid w:val="002B5F49"/>
    <w:rsid w:val="002B6056"/>
    <w:rsid w:val="002B6407"/>
    <w:rsid w:val="002B69F7"/>
    <w:rsid w:val="002B6A16"/>
    <w:rsid w:val="002B6B2F"/>
    <w:rsid w:val="002B6B4C"/>
    <w:rsid w:val="002B70A6"/>
    <w:rsid w:val="002B70C2"/>
    <w:rsid w:val="002B7365"/>
    <w:rsid w:val="002B7374"/>
    <w:rsid w:val="002B74D3"/>
    <w:rsid w:val="002B75E7"/>
    <w:rsid w:val="002B76D4"/>
    <w:rsid w:val="002B783A"/>
    <w:rsid w:val="002B787A"/>
    <w:rsid w:val="002B79A4"/>
    <w:rsid w:val="002B79B9"/>
    <w:rsid w:val="002B7B86"/>
    <w:rsid w:val="002B7C6F"/>
    <w:rsid w:val="002B7D70"/>
    <w:rsid w:val="002B7D86"/>
    <w:rsid w:val="002B7FF4"/>
    <w:rsid w:val="002B7FF8"/>
    <w:rsid w:val="002B7FFA"/>
    <w:rsid w:val="002C02C8"/>
    <w:rsid w:val="002C02DB"/>
    <w:rsid w:val="002C03AF"/>
    <w:rsid w:val="002C0533"/>
    <w:rsid w:val="002C058E"/>
    <w:rsid w:val="002C06F4"/>
    <w:rsid w:val="002C070E"/>
    <w:rsid w:val="002C0873"/>
    <w:rsid w:val="002C0B28"/>
    <w:rsid w:val="002C0BEE"/>
    <w:rsid w:val="002C0DDF"/>
    <w:rsid w:val="002C12F3"/>
    <w:rsid w:val="002C1455"/>
    <w:rsid w:val="002C145B"/>
    <w:rsid w:val="002C1496"/>
    <w:rsid w:val="002C1866"/>
    <w:rsid w:val="002C1D45"/>
    <w:rsid w:val="002C1E7E"/>
    <w:rsid w:val="002C2127"/>
    <w:rsid w:val="002C2266"/>
    <w:rsid w:val="002C2469"/>
    <w:rsid w:val="002C24A8"/>
    <w:rsid w:val="002C2605"/>
    <w:rsid w:val="002C2654"/>
    <w:rsid w:val="002C299A"/>
    <w:rsid w:val="002C2D0A"/>
    <w:rsid w:val="002C32B7"/>
    <w:rsid w:val="002C3323"/>
    <w:rsid w:val="002C3500"/>
    <w:rsid w:val="002C3655"/>
    <w:rsid w:val="002C36DB"/>
    <w:rsid w:val="002C394F"/>
    <w:rsid w:val="002C3AD6"/>
    <w:rsid w:val="002C3C54"/>
    <w:rsid w:val="002C3DA4"/>
    <w:rsid w:val="002C3DC3"/>
    <w:rsid w:val="002C3F49"/>
    <w:rsid w:val="002C4057"/>
    <w:rsid w:val="002C4175"/>
    <w:rsid w:val="002C41BA"/>
    <w:rsid w:val="002C4304"/>
    <w:rsid w:val="002C4382"/>
    <w:rsid w:val="002C43D8"/>
    <w:rsid w:val="002C45E9"/>
    <w:rsid w:val="002C464C"/>
    <w:rsid w:val="002C4888"/>
    <w:rsid w:val="002C4D1F"/>
    <w:rsid w:val="002C4EF0"/>
    <w:rsid w:val="002C5004"/>
    <w:rsid w:val="002C5043"/>
    <w:rsid w:val="002C52E9"/>
    <w:rsid w:val="002C54A5"/>
    <w:rsid w:val="002C54AF"/>
    <w:rsid w:val="002C5A0A"/>
    <w:rsid w:val="002C5A39"/>
    <w:rsid w:val="002C5B57"/>
    <w:rsid w:val="002C5D27"/>
    <w:rsid w:val="002C5EDB"/>
    <w:rsid w:val="002C5EE1"/>
    <w:rsid w:val="002C5F48"/>
    <w:rsid w:val="002C602F"/>
    <w:rsid w:val="002C6125"/>
    <w:rsid w:val="002C63C3"/>
    <w:rsid w:val="002C663D"/>
    <w:rsid w:val="002C6741"/>
    <w:rsid w:val="002C6985"/>
    <w:rsid w:val="002C6BD8"/>
    <w:rsid w:val="002C6D05"/>
    <w:rsid w:val="002C6EB2"/>
    <w:rsid w:val="002C706F"/>
    <w:rsid w:val="002C7395"/>
    <w:rsid w:val="002C7530"/>
    <w:rsid w:val="002C7A4E"/>
    <w:rsid w:val="002C7CE6"/>
    <w:rsid w:val="002C7EF1"/>
    <w:rsid w:val="002D00A6"/>
    <w:rsid w:val="002D0153"/>
    <w:rsid w:val="002D049D"/>
    <w:rsid w:val="002D05BE"/>
    <w:rsid w:val="002D0606"/>
    <w:rsid w:val="002D083C"/>
    <w:rsid w:val="002D0BF6"/>
    <w:rsid w:val="002D0EFB"/>
    <w:rsid w:val="002D110D"/>
    <w:rsid w:val="002D14DB"/>
    <w:rsid w:val="002D190C"/>
    <w:rsid w:val="002D1A1B"/>
    <w:rsid w:val="002D1AA2"/>
    <w:rsid w:val="002D1BB8"/>
    <w:rsid w:val="002D1D52"/>
    <w:rsid w:val="002D1FAC"/>
    <w:rsid w:val="002D20D6"/>
    <w:rsid w:val="002D22E4"/>
    <w:rsid w:val="002D2450"/>
    <w:rsid w:val="002D25F3"/>
    <w:rsid w:val="002D2675"/>
    <w:rsid w:val="002D26E8"/>
    <w:rsid w:val="002D29F9"/>
    <w:rsid w:val="002D30C8"/>
    <w:rsid w:val="002D31DF"/>
    <w:rsid w:val="002D344A"/>
    <w:rsid w:val="002D346E"/>
    <w:rsid w:val="002D34B0"/>
    <w:rsid w:val="002D3689"/>
    <w:rsid w:val="002D371F"/>
    <w:rsid w:val="002D388C"/>
    <w:rsid w:val="002D39A9"/>
    <w:rsid w:val="002D3BD7"/>
    <w:rsid w:val="002D3ED1"/>
    <w:rsid w:val="002D406B"/>
    <w:rsid w:val="002D417A"/>
    <w:rsid w:val="002D434D"/>
    <w:rsid w:val="002D461C"/>
    <w:rsid w:val="002D4669"/>
    <w:rsid w:val="002D4879"/>
    <w:rsid w:val="002D4CDB"/>
    <w:rsid w:val="002D4EE0"/>
    <w:rsid w:val="002D5011"/>
    <w:rsid w:val="002D515A"/>
    <w:rsid w:val="002D51B6"/>
    <w:rsid w:val="002D527A"/>
    <w:rsid w:val="002D52F1"/>
    <w:rsid w:val="002D54D8"/>
    <w:rsid w:val="002D54F5"/>
    <w:rsid w:val="002D55A9"/>
    <w:rsid w:val="002D55F9"/>
    <w:rsid w:val="002D560C"/>
    <w:rsid w:val="002D5686"/>
    <w:rsid w:val="002D5BA9"/>
    <w:rsid w:val="002D5E4B"/>
    <w:rsid w:val="002D5FD2"/>
    <w:rsid w:val="002D60B6"/>
    <w:rsid w:val="002D614C"/>
    <w:rsid w:val="002D62A9"/>
    <w:rsid w:val="002D6344"/>
    <w:rsid w:val="002D63BE"/>
    <w:rsid w:val="002D6427"/>
    <w:rsid w:val="002D65F1"/>
    <w:rsid w:val="002D6790"/>
    <w:rsid w:val="002D68DA"/>
    <w:rsid w:val="002D69EE"/>
    <w:rsid w:val="002D6ABD"/>
    <w:rsid w:val="002D6B10"/>
    <w:rsid w:val="002D6D1C"/>
    <w:rsid w:val="002D6DD1"/>
    <w:rsid w:val="002D70B5"/>
    <w:rsid w:val="002D70CB"/>
    <w:rsid w:val="002D71A0"/>
    <w:rsid w:val="002D749C"/>
    <w:rsid w:val="002D7602"/>
    <w:rsid w:val="002D78AB"/>
    <w:rsid w:val="002D78C2"/>
    <w:rsid w:val="002D79C8"/>
    <w:rsid w:val="002D79F5"/>
    <w:rsid w:val="002D7C3E"/>
    <w:rsid w:val="002D7E89"/>
    <w:rsid w:val="002E002C"/>
    <w:rsid w:val="002E0112"/>
    <w:rsid w:val="002E03A4"/>
    <w:rsid w:val="002E0724"/>
    <w:rsid w:val="002E090B"/>
    <w:rsid w:val="002E09E2"/>
    <w:rsid w:val="002E0A03"/>
    <w:rsid w:val="002E0AB6"/>
    <w:rsid w:val="002E0F64"/>
    <w:rsid w:val="002E1519"/>
    <w:rsid w:val="002E1695"/>
    <w:rsid w:val="002E1985"/>
    <w:rsid w:val="002E1CC2"/>
    <w:rsid w:val="002E1DEE"/>
    <w:rsid w:val="002E1FB1"/>
    <w:rsid w:val="002E203D"/>
    <w:rsid w:val="002E256D"/>
    <w:rsid w:val="002E2583"/>
    <w:rsid w:val="002E25F3"/>
    <w:rsid w:val="002E2629"/>
    <w:rsid w:val="002E2943"/>
    <w:rsid w:val="002E2C8B"/>
    <w:rsid w:val="002E2CC6"/>
    <w:rsid w:val="002E2EDD"/>
    <w:rsid w:val="002E2EF7"/>
    <w:rsid w:val="002E3122"/>
    <w:rsid w:val="002E314C"/>
    <w:rsid w:val="002E3241"/>
    <w:rsid w:val="002E33B1"/>
    <w:rsid w:val="002E3659"/>
    <w:rsid w:val="002E3737"/>
    <w:rsid w:val="002E3769"/>
    <w:rsid w:val="002E39DC"/>
    <w:rsid w:val="002E3B21"/>
    <w:rsid w:val="002E3B74"/>
    <w:rsid w:val="002E3D93"/>
    <w:rsid w:val="002E3EA5"/>
    <w:rsid w:val="002E3EEA"/>
    <w:rsid w:val="002E3F29"/>
    <w:rsid w:val="002E4042"/>
    <w:rsid w:val="002E4084"/>
    <w:rsid w:val="002E4127"/>
    <w:rsid w:val="002E43ED"/>
    <w:rsid w:val="002E45F5"/>
    <w:rsid w:val="002E464F"/>
    <w:rsid w:val="002E467F"/>
    <w:rsid w:val="002E47D0"/>
    <w:rsid w:val="002E482A"/>
    <w:rsid w:val="002E48CB"/>
    <w:rsid w:val="002E4C2F"/>
    <w:rsid w:val="002E5019"/>
    <w:rsid w:val="002E50FB"/>
    <w:rsid w:val="002E5108"/>
    <w:rsid w:val="002E51C0"/>
    <w:rsid w:val="002E531B"/>
    <w:rsid w:val="002E5A1B"/>
    <w:rsid w:val="002E5A5E"/>
    <w:rsid w:val="002E5AAD"/>
    <w:rsid w:val="002E6102"/>
    <w:rsid w:val="002E616B"/>
    <w:rsid w:val="002E6178"/>
    <w:rsid w:val="002E6215"/>
    <w:rsid w:val="002E62C9"/>
    <w:rsid w:val="002E63B7"/>
    <w:rsid w:val="002E6487"/>
    <w:rsid w:val="002E657C"/>
    <w:rsid w:val="002E6712"/>
    <w:rsid w:val="002E69C0"/>
    <w:rsid w:val="002E6A6F"/>
    <w:rsid w:val="002E6B50"/>
    <w:rsid w:val="002E6C88"/>
    <w:rsid w:val="002E6DE7"/>
    <w:rsid w:val="002E6FBE"/>
    <w:rsid w:val="002E6FD0"/>
    <w:rsid w:val="002E7182"/>
    <w:rsid w:val="002E718D"/>
    <w:rsid w:val="002E7455"/>
    <w:rsid w:val="002E7543"/>
    <w:rsid w:val="002E7548"/>
    <w:rsid w:val="002E768A"/>
    <w:rsid w:val="002E771A"/>
    <w:rsid w:val="002E777A"/>
    <w:rsid w:val="002E78DA"/>
    <w:rsid w:val="002E795A"/>
    <w:rsid w:val="002E798E"/>
    <w:rsid w:val="002E7A23"/>
    <w:rsid w:val="002E7B29"/>
    <w:rsid w:val="002E7F7F"/>
    <w:rsid w:val="002E7F91"/>
    <w:rsid w:val="002F0077"/>
    <w:rsid w:val="002F0287"/>
    <w:rsid w:val="002F029D"/>
    <w:rsid w:val="002F0440"/>
    <w:rsid w:val="002F06E8"/>
    <w:rsid w:val="002F07C1"/>
    <w:rsid w:val="002F0A81"/>
    <w:rsid w:val="002F0D26"/>
    <w:rsid w:val="002F0EDD"/>
    <w:rsid w:val="002F0F88"/>
    <w:rsid w:val="002F0F8D"/>
    <w:rsid w:val="002F1216"/>
    <w:rsid w:val="002F1307"/>
    <w:rsid w:val="002F1555"/>
    <w:rsid w:val="002F164D"/>
    <w:rsid w:val="002F1A50"/>
    <w:rsid w:val="002F1D1E"/>
    <w:rsid w:val="002F1DBF"/>
    <w:rsid w:val="002F1E10"/>
    <w:rsid w:val="002F1FC6"/>
    <w:rsid w:val="002F215C"/>
    <w:rsid w:val="002F2170"/>
    <w:rsid w:val="002F25F6"/>
    <w:rsid w:val="002F2813"/>
    <w:rsid w:val="002F29A2"/>
    <w:rsid w:val="002F29E7"/>
    <w:rsid w:val="002F2AF8"/>
    <w:rsid w:val="002F2FBA"/>
    <w:rsid w:val="002F355C"/>
    <w:rsid w:val="002F36FB"/>
    <w:rsid w:val="002F37D3"/>
    <w:rsid w:val="002F382C"/>
    <w:rsid w:val="002F3955"/>
    <w:rsid w:val="002F3A5D"/>
    <w:rsid w:val="002F3D42"/>
    <w:rsid w:val="002F3E0E"/>
    <w:rsid w:val="002F415C"/>
    <w:rsid w:val="002F4181"/>
    <w:rsid w:val="002F41EF"/>
    <w:rsid w:val="002F457A"/>
    <w:rsid w:val="002F4729"/>
    <w:rsid w:val="002F4876"/>
    <w:rsid w:val="002F49F9"/>
    <w:rsid w:val="002F4A2F"/>
    <w:rsid w:val="002F4AA0"/>
    <w:rsid w:val="002F4BFA"/>
    <w:rsid w:val="002F4C9A"/>
    <w:rsid w:val="002F4CE1"/>
    <w:rsid w:val="002F4DE4"/>
    <w:rsid w:val="002F4E4E"/>
    <w:rsid w:val="002F4F42"/>
    <w:rsid w:val="002F51F9"/>
    <w:rsid w:val="002F533F"/>
    <w:rsid w:val="002F539B"/>
    <w:rsid w:val="002F573E"/>
    <w:rsid w:val="002F5833"/>
    <w:rsid w:val="002F5C5D"/>
    <w:rsid w:val="002F5C7A"/>
    <w:rsid w:val="002F5E14"/>
    <w:rsid w:val="002F5E96"/>
    <w:rsid w:val="002F5F7B"/>
    <w:rsid w:val="002F61A2"/>
    <w:rsid w:val="002F6387"/>
    <w:rsid w:val="002F63CC"/>
    <w:rsid w:val="002F66B2"/>
    <w:rsid w:val="002F67F1"/>
    <w:rsid w:val="002F6B26"/>
    <w:rsid w:val="002F6F43"/>
    <w:rsid w:val="002F7156"/>
    <w:rsid w:val="002F7626"/>
    <w:rsid w:val="002F7876"/>
    <w:rsid w:val="002F7B15"/>
    <w:rsid w:val="002F7BBE"/>
    <w:rsid w:val="00300044"/>
    <w:rsid w:val="0030007A"/>
    <w:rsid w:val="00300160"/>
    <w:rsid w:val="003001EF"/>
    <w:rsid w:val="0030024E"/>
    <w:rsid w:val="0030042D"/>
    <w:rsid w:val="003004E9"/>
    <w:rsid w:val="0030053D"/>
    <w:rsid w:val="003007BE"/>
    <w:rsid w:val="003007DE"/>
    <w:rsid w:val="00300992"/>
    <w:rsid w:val="003009E1"/>
    <w:rsid w:val="00300A11"/>
    <w:rsid w:val="00300A54"/>
    <w:rsid w:val="00300B25"/>
    <w:rsid w:val="00300BD0"/>
    <w:rsid w:val="00300C20"/>
    <w:rsid w:val="00300F22"/>
    <w:rsid w:val="00300FDB"/>
    <w:rsid w:val="0030107F"/>
    <w:rsid w:val="003014E0"/>
    <w:rsid w:val="0030170E"/>
    <w:rsid w:val="00301797"/>
    <w:rsid w:val="003018EE"/>
    <w:rsid w:val="00301A3D"/>
    <w:rsid w:val="00301A50"/>
    <w:rsid w:val="00301B59"/>
    <w:rsid w:val="00301B89"/>
    <w:rsid w:val="00301BAD"/>
    <w:rsid w:val="00301F1B"/>
    <w:rsid w:val="00302111"/>
    <w:rsid w:val="00302199"/>
    <w:rsid w:val="003021DA"/>
    <w:rsid w:val="003024CD"/>
    <w:rsid w:val="003024F3"/>
    <w:rsid w:val="00302542"/>
    <w:rsid w:val="00302582"/>
    <w:rsid w:val="0030305A"/>
    <w:rsid w:val="003031B2"/>
    <w:rsid w:val="003031D1"/>
    <w:rsid w:val="003033E1"/>
    <w:rsid w:val="00303439"/>
    <w:rsid w:val="003036E8"/>
    <w:rsid w:val="003039D5"/>
    <w:rsid w:val="00303BFC"/>
    <w:rsid w:val="00303D71"/>
    <w:rsid w:val="00303E13"/>
    <w:rsid w:val="0030405A"/>
    <w:rsid w:val="00304105"/>
    <w:rsid w:val="00304180"/>
    <w:rsid w:val="0030440C"/>
    <w:rsid w:val="0030466E"/>
    <w:rsid w:val="00304866"/>
    <w:rsid w:val="0030498A"/>
    <w:rsid w:val="00304A37"/>
    <w:rsid w:val="00304C17"/>
    <w:rsid w:val="00304D22"/>
    <w:rsid w:val="00304E9E"/>
    <w:rsid w:val="00304ECD"/>
    <w:rsid w:val="00304F1D"/>
    <w:rsid w:val="003050D2"/>
    <w:rsid w:val="00305323"/>
    <w:rsid w:val="00305330"/>
    <w:rsid w:val="00305466"/>
    <w:rsid w:val="003057BC"/>
    <w:rsid w:val="00305941"/>
    <w:rsid w:val="003059F3"/>
    <w:rsid w:val="00305A17"/>
    <w:rsid w:val="00305B1D"/>
    <w:rsid w:val="00305EAB"/>
    <w:rsid w:val="00306006"/>
    <w:rsid w:val="003062AF"/>
    <w:rsid w:val="003062DD"/>
    <w:rsid w:val="003063D3"/>
    <w:rsid w:val="0030673F"/>
    <w:rsid w:val="003069BA"/>
    <w:rsid w:val="003069D6"/>
    <w:rsid w:val="00306C3B"/>
    <w:rsid w:val="00306E73"/>
    <w:rsid w:val="00306EC3"/>
    <w:rsid w:val="00306F31"/>
    <w:rsid w:val="00306F7E"/>
    <w:rsid w:val="003071B6"/>
    <w:rsid w:val="0030724B"/>
    <w:rsid w:val="00307437"/>
    <w:rsid w:val="00307548"/>
    <w:rsid w:val="003077C9"/>
    <w:rsid w:val="00307CA6"/>
    <w:rsid w:val="00307D5F"/>
    <w:rsid w:val="00310136"/>
    <w:rsid w:val="0031017B"/>
    <w:rsid w:val="0031031A"/>
    <w:rsid w:val="0031040E"/>
    <w:rsid w:val="00310504"/>
    <w:rsid w:val="0031067C"/>
    <w:rsid w:val="0031068E"/>
    <w:rsid w:val="003108FB"/>
    <w:rsid w:val="003109CF"/>
    <w:rsid w:val="00310C8A"/>
    <w:rsid w:val="00310D9D"/>
    <w:rsid w:val="00310DCB"/>
    <w:rsid w:val="00310DD8"/>
    <w:rsid w:val="00310ED4"/>
    <w:rsid w:val="003110D2"/>
    <w:rsid w:val="003112F7"/>
    <w:rsid w:val="0031163F"/>
    <w:rsid w:val="00311A2E"/>
    <w:rsid w:val="00311AC7"/>
    <w:rsid w:val="00311BE3"/>
    <w:rsid w:val="00311CF5"/>
    <w:rsid w:val="00311D2A"/>
    <w:rsid w:val="00311E45"/>
    <w:rsid w:val="0031205F"/>
    <w:rsid w:val="00312277"/>
    <w:rsid w:val="0031227B"/>
    <w:rsid w:val="0031228A"/>
    <w:rsid w:val="00312301"/>
    <w:rsid w:val="003125BE"/>
    <w:rsid w:val="003128F8"/>
    <w:rsid w:val="00312A11"/>
    <w:rsid w:val="00312A9E"/>
    <w:rsid w:val="003130F2"/>
    <w:rsid w:val="0031350B"/>
    <w:rsid w:val="00313556"/>
    <w:rsid w:val="00313776"/>
    <w:rsid w:val="003137D4"/>
    <w:rsid w:val="00313B82"/>
    <w:rsid w:val="00313E25"/>
    <w:rsid w:val="00313E2D"/>
    <w:rsid w:val="00313E47"/>
    <w:rsid w:val="003141A2"/>
    <w:rsid w:val="00314302"/>
    <w:rsid w:val="003143E8"/>
    <w:rsid w:val="003144AC"/>
    <w:rsid w:val="0031484B"/>
    <w:rsid w:val="00314880"/>
    <w:rsid w:val="0031492A"/>
    <w:rsid w:val="00314CDD"/>
    <w:rsid w:val="00314F02"/>
    <w:rsid w:val="00315162"/>
    <w:rsid w:val="0031518F"/>
    <w:rsid w:val="00315446"/>
    <w:rsid w:val="003154AE"/>
    <w:rsid w:val="00315A0A"/>
    <w:rsid w:val="00315BC9"/>
    <w:rsid w:val="0031626F"/>
    <w:rsid w:val="003162A0"/>
    <w:rsid w:val="003164BD"/>
    <w:rsid w:val="00316941"/>
    <w:rsid w:val="00316A56"/>
    <w:rsid w:val="00316AA2"/>
    <w:rsid w:val="00316AE6"/>
    <w:rsid w:val="00316B14"/>
    <w:rsid w:val="00316B72"/>
    <w:rsid w:val="00316C1A"/>
    <w:rsid w:val="00316DDD"/>
    <w:rsid w:val="00316EA7"/>
    <w:rsid w:val="00317016"/>
    <w:rsid w:val="003171E1"/>
    <w:rsid w:val="00317291"/>
    <w:rsid w:val="00317364"/>
    <w:rsid w:val="003175E3"/>
    <w:rsid w:val="00317AFE"/>
    <w:rsid w:val="00317DBA"/>
    <w:rsid w:val="00317E7F"/>
    <w:rsid w:val="00320191"/>
    <w:rsid w:val="003201E0"/>
    <w:rsid w:val="003201F0"/>
    <w:rsid w:val="003203F3"/>
    <w:rsid w:val="003205A7"/>
    <w:rsid w:val="0032085A"/>
    <w:rsid w:val="00320C6F"/>
    <w:rsid w:val="00320CB3"/>
    <w:rsid w:val="00320D04"/>
    <w:rsid w:val="00320D42"/>
    <w:rsid w:val="00320F98"/>
    <w:rsid w:val="00320FB4"/>
    <w:rsid w:val="00321029"/>
    <w:rsid w:val="00321038"/>
    <w:rsid w:val="003212E1"/>
    <w:rsid w:val="00321A53"/>
    <w:rsid w:val="00321ADD"/>
    <w:rsid w:val="00322233"/>
    <w:rsid w:val="00322655"/>
    <w:rsid w:val="003226B3"/>
    <w:rsid w:val="0032287A"/>
    <w:rsid w:val="003228C2"/>
    <w:rsid w:val="00322B87"/>
    <w:rsid w:val="00322C4E"/>
    <w:rsid w:val="00322D21"/>
    <w:rsid w:val="00322ED9"/>
    <w:rsid w:val="00323222"/>
    <w:rsid w:val="0032379D"/>
    <w:rsid w:val="003238D3"/>
    <w:rsid w:val="003238DA"/>
    <w:rsid w:val="00323C73"/>
    <w:rsid w:val="00323D53"/>
    <w:rsid w:val="00323E42"/>
    <w:rsid w:val="00323E7D"/>
    <w:rsid w:val="00323EEF"/>
    <w:rsid w:val="003240C8"/>
    <w:rsid w:val="00324395"/>
    <w:rsid w:val="003243C6"/>
    <w:rsid w:val="0032444A"/>
    <w:rsid w:val="0032453C"/>
    <w:rsid w:val="003246CF"/>
    <w:rsid w:val="003248A7"/>
    <w:rsid w:val="00324926"/>
    <w:rsid w:val="00324A60"/>
    <w:rsid w:val="00324E3F"/>
    <w:rsid w:val="00324E93"/>
    <w:rsid w:val="00324ED7"/>
    <w:rsid w:val="00324F62"/>
    <w:rsid w:val="00324F73"/>
    <w:rsid w:val="0032541A"/>
    <w:rsid w:val="00325472"/>
    <w:rsid w:val="00325506"/>
    <w:rsid w:val="0032567A"/>
    <w:rsid w:val="003256CC"/>
    <w:rsid w:val="00325780"/>
    <w:rsid w:val="0032582E"/>
    <w:rsid w:val="003259FC"/>
    <w:rsid w:val="00325A18"/>
    <w:rsid w:val="00325E2C"/>
    <w:rsid w:val="00325F69"/>
    <w:rsid w:val="003260B5"/>
    <w:rsid w:val="003262FC"/>
    <w:rsid w:val="0032635B"/>
    <w:rsid w:val="0032656A"/>
    <w:rsid w:val="00326839"/>
    <w:rsid w:val="00326C3A"/>
    <w:rsid w:val="0032715E"/>
    <w:rsid w:val="00327183"/>
    <w:rsid w:val="00327190"/>
    <w:rsid w:val="0032720B"/>
    <w:rsid w:val="00327232"/>
    <w:rsid w:val="00327305"/>
    <w:rsid w:val="003274B7"/>
    <w:rsid w:val="003274D9"/>
    <w:rsid w:val="00327762"/>
    <w:rsid w:val="0032777B"/>
    <w:rsid w:val="003277DD"/>
    <w:rsid w:val="00327805"/>
    <w:rsid w:val="003278F1"/>
    <w:rsid w:val="00327AC1"/>
    <w:rsid w:val="00327BD1"/>
    <w:rsid w:val="00327CE9"/>
    <w:rsid w:val="00327E06"/>
    <w:rsid w:val="003304E2"/>
    <w:rsid w:val="003306CC"/>
    <w:rsid w:val="00330727"/>
    <w:rsid w:val="003307C3"/>
    <w:rsid w:val="003308CA"/>
    <w:rsid w:val="00330998"/>
    <w:rsid w:val="00330DC1"/>
    <w:rsid w:val="00330E9C"/>
    <w:rsid w:val="00331141"/>
    <w:rsid w:val="00331204"/>
    <w:rsid w:val="00331636"/>
    <w:rsid w:val="00331670"/>
    <w:rsid w:val="003317BE"/>
    <w:rsid w:val="003318F7"/>
    <w:rsid w:val="00331CE6"/>
    <w:rsid w:val="00331E5D"/>
    <w:rsid w:val="00332216"/>
    <w:rsid w:val="00332574"/>
    <w:rsid w:val="003326E0"/>
    <w:rsid w:val="0033278E"/>
    <w:rsid w:val="0033288F"/>
    <w:rsid w:val="003329C7"/>
    <w:rsid w:val="00332A3A"/>
    <w:rsid w:val="00332A7E"/>
    <w:rsid w:val="00332DA6"/>
    <w:rsid w:val="00332EFC"/>
    <w:rsid w:val="00333386"/>
    <w:rsid w:val="00333461"/>
    <w:rsid w:val="00333689"/>
    <w:rsid w:val="003336D0"/>
    <w:rsid w:val="0033372D"/>
    <w:rsid w:val="00333ADB"/>
    <w:rsid w:val="00333C01"/>
    <w:rsid w:val="00333FD8"/>
    <w:rsid w:val="00333FE7"/>
    <w:rsid w:val="00334194"/>
    <w:rsid w:val="003342A1"/>
    <w:rsid w:val="003342D0"/>
    <w:rsid w:val="00334461"/>
    <w:rsid w:val="003345B6"/>
    <w:rsid w:val="00334741"/>
    <w:rsid w:val="00334804"/>
    <w:rsid w:val="003349ED"/>
    <w:rsid w:val="00334A87"/>
    <w:rsid w:val="00334A96"/>
    <w:rsid w:val="00334BD2"/>
    <w:rsid w:val="00334D09"/>
    <w:rsid w:val="00334DF9"/>
    <w:rsid w:val="00334F1C"/>
    <w:rsid w:val="00335056"/>
    <w:rsid w:val="0033508F"/>
    <w:rsid w:val="00335485"/>
    <w:rsid w:val="003354A2"/>
    <w:rsid w:val="003356F9"/>
    <w:rsid w:val="00335832"/>
    <w:rsid w:val="00335843"/>
    <w:rsid w:val="00335AAD"/>
    <w:rsid w:val="00335D40"/>
    <w:rsid w:val="00335FF9"/>
    <w:rsid w:val="0033605F"/>
    <w:rsid w:val="00336073"/>
    <w:rsid w:val="00336328"/>
    <w:rsid w:val="003364E6"/>
    <w:rsid w:val="00336729"/>
    <w:rsid w:val="0033684F"/>
    <w:rsid w:val="003368B2"/>
    <w:rsid w:val="00336A7D"/>
    <w:rsid w:val="00336C74"/>
    <w:rsid w:val="00336D81"/>
    <w:rsid w:val="00336EB3"/>
    <w:rsid w:val="003370E9"/>
    <w:rsid w:val="00337207"/>
    <w:rsid w:val="00337310"/>
    <w:rsid w:val="0033748E"/>
    <w:rsid w:val="003374A5"/>
    <w:rsid w:val="003374B4"/>
    <w:rsid w:val="00337614"/>
    <w:rsid w:val="00337649"/>
    <w:rsid w:val="00337681"/>
    <w:rsid w:val="003378B7"/>
    <w:rsid w:val="00337A30"/>
    <w:rsid w:val="00337AC1"/>
    <w:rsid w:val="00337B09"/>
    <w:rsid w:val="00337C47"/>
    <w:rsid w:val="00337C5F"/>
    <w:rsid w:val="003404B6"/>
    <w:rsid w:val="0034057A"/>
    <w:rsid w:val="00340730"/>
    <w:rsid w:val="0034093B"/>
    <w:rsid w:val="00340AE7"/>
    <w:rsid w:val="00340B5A"/>
    <w:rsid w:val="00340CD7"/>
    <w:rsid w:val="00340EF5"/>
    <w:rsid w:val="00340FA5"/>
    <w:rsid w:val="003411F6"/>
    <w:rsid w:val="0034120D"/>
    <w:rsid w:val="00341826"/>
    <w:rsid w:val="003418B0"/>
    <w:rsid w:val="003418F9"/>
    <w:rsid w:val="00341B29"/>
    <w:rsid w:val="00341B31"/>
    <w:rsid w:val="00341C4D"/>
    <w:rsid w:val="00341CF4"/>
    <w:rsid w:val="00341E02"/>
    <w:rsid w:val="00341E14"/>
    <w:rsid w:val="00341EAE"/>
    <w:rsid w:val="003420E6"/>
    <w:rsid w:val="00342176"/>
    <w:rsid w:val="003421B0"/>
    <w:rsid w:val="003422A4"/>
    <w:rsid w:val="0034237D"/>
    <w:rsid w:val="003423F4"/>
    <w:rsid w:val="00342B56"/>
    <w:rsid w:val="00342C7B"/>
    <w:rsid w:val="00342E0D"/>
    <w:rsid w:val="0034306A"/>
    <w:rsid w:val="003431A9"/>
    <w:rsid w:val="003431FE"/>
    <w:rsid w:val="0034333F"/>
    <w:rsid w:val="00343350"/>
    <w:rsid w:val="003435A5"/>
    <w:rsid w:val="00343A04"/>
    <w:rsid w:val="00343B18"/>
    <w:rsid w:val="00343B2F"/>
    <w:rsid w:val="00343CDF"/>
    <w:rsid w:val="00343D91"/>
    <w:rsid w:val="00343E59"/>
    <w:rsid w:val="00343EC8"/>
    <w:rsid w:val="0034406E"/>
    <w:rsid w:val="003440AD"/>
    <w:rsid w:val="003441B9"/>
    <w:rsid w:val="00344252"/>
    <w:rsid w:val="00344512"/>
    <w:rsid w:val="00344758"/>
    <w:rsid w:val="00344916"/>
    <w:rsid w:val="00344A7F"/>
    <w:rsid w:val="00344A8F"/>
    <w:rsid w:val="00344B5D"/>
    <w:rsid w:val="00344C8C"/>
    <w:rsid w:val="00344D3B"/>
    <w:rsid w:val="00344FEF"/>
    <w:rsid w:val="0034509E"/>
    <w:rsid w:val="003452CF"/>
    <w:rsid w:val="003452E7"/>
    <w:rsid w:val="00345436"/>
    <w:rsid w:val="00345487"/>
    <w:rsid w:val="003454C3"/>
    <w:rsid w:val="003454D7"/>
    <w:rsid w:val="00345564"/>
    <w:rsid w:val="003456B0"/>
    <w:rsid w:val="00345843"/>
    <w:rsid w:val="00345BCC"/>
    <w:rsid w:val="00345D6D"/>
    <w:rsid w:val="00345EC9"/>
    <w:rsid w:val="00345F2E"/>
    <w:rsid w:val="003462F3"/>
    <w:rsid w:val="003462F7"/>
    <w:rsid w:val="00346338"/>
    <w:rsid w:val="00346380"/>
    <w:rsid w:val="003463A4"/>
    <w:rsid w:val="0034646A"/>
    <w:rsid w:val="003464F2"/>
    <w:rsid w:val="00346FC7"/>
    <w:rsid w:val="0034708F"/>
    <w:rsid w:val="00347142"/>
    <w:rsid w:val="003472E0"/>
    <w:rsid w:val="0034746A"/>
    <w:rsid w:val="003474A0"/>
    <w:rsid w:val="003476F6"/>
    <w:rsid w:val="003477EB"/>
    <w:rsid w:val="00347875"/>
    <w:rsid w:val="00347BC1"/>
    <w:rsid w:val="00347DEC"/>
    <w:rsid w:val="00347F45"/>
    <w:rsid w:val="00347FEF"/>
    <w:rsid w:val="003501B2"/>
    <w:rsid w:val="0035077F"/>
    <w:rsid w:val="003507CF"/>
    <w:rsid w:val="00350B0D"/>
    <w:rsid w:val="00350C6F"/>
    <w:rsid w:val="00350D1B"/>
    <w:rsid w:val="00350D9F"/>
    <w:rsid w:val="00350F30"/>
    <w:rsid w:val="00351661"/>
    <w:rsid w:val="003516B0"/>
    <w:rsid w:val="003516C5"/>
    <w:rsid w:val="003516C7"/>
    <w:rsid w:val="003518A5"/>
    <w:rsid w:val="00351E02"/>
    <w:rsid w:val="0035217F"/>
    <w:rsid w:val="00352356"/>
    <w:rsid w:val="00352565"/>
    <w:rsid w:val="0035258C"/>
    <w:rsid w:val="0035275E"/>
    <w:rsid w:val="003528F7"/>
    <w:rsid w:val="00352BC7"/>
    <w:rsid w:val="00352E6C"/>
    <w:rsid w:val="00353270"/>
    <w:rsid w:val="003533A6"/>
    <w:rsid w:val="0035343D"/>
    <w:rsid w:val="003535A2"/>
    <w:rsid w:val="00353610"/>
    <w:rsid w:val="0035372F"/>
    <w:rsid w:val="0035382E"/>
    <w:rsid w:val="00353D74"/>
    <w:rsid w:val="00353F2D"/>
    <w:rsid w:val="0035402F"/>
    <w:rsid w:val="003540F3"/>
    <w:rsid w:val="00354A04"/>
    <w:rsid w:val="00354B7D"/>
    <w:rsid w:val="00354B93"/>
    <w:rsid w:val="00354CD2"/>
    <w:rsid w:val="003550D8"/>
    <w:rsid w:val="003551F2"/>
    <w:rsid w:val="0035524A"/>
    <w:rsid w:val="00355312"/>
    <w:rsid w:val="0035539E"/>
    <w:rsid w:val="0035541E"/>
    <w:rsid w:val="003555EC"/>
    <w:rsid w:val="003556C5"/>
    <w:rsid w:val="00355BB9"/>
    <w:rsid w:val="00355C08"/>
    <w:rsid w:val="00355C79"/>
    <w:rsid w:val="00355CE3"/>
    <w:rsid w:val="00355E16"/>
    <w:rsid w:val="003562E6"/>
    <w:rsid w:val="0035635E"/>
    <w:rsid w:val="003565A8"/>
    <w:rsid w:val="00356662"/>
    <w:rsid w:val="003566EA"/>
    <w:rsid w:val="003566EB"/>
    <w:rsid w:val="0035672E"/>
    <w:rsid w:val="00356B48"/>
    <w:rsid w:val="00356C89"/>
    <w:rsid w:val="003570FC"/>
    <w:rsid w:val="00357149"/>
    <w:rsid w:val="0035715F"/>
    <w:rsid w:val="003573AC"/>
    <w:rsid w:val="00357468"/>
    <w:rsid w:val="003576D2"/>
    <w:rsid w:val="003577A5"/>
    <w:rsid w:val="00357BDA"/>
    <w:rsid w:val="00357C5F"/>
    <w:rsid w:val="00357EDC"/>
    <w:rsid w:val="00357F96"/>
    <w:rsid w:val="0036007D"/>
    <w:rsid w:val="00360427"/>
    <w:rsid w:val="003604A1"/>
    <w:rsid w:val="003608F5"/>
    <w:rsid w:val="00360CDB"/>
    <w:rsid w:val="00360CFC"/>
    <w:rsid w:val="00360F1B"/>
    <w:rsid w:val="00361089"/>
    <w:rsid w:val="00361140"/>
    <w:rsid w:val="0036144A"/>
    <w:rsid w:val="00361648"/>
    <w:rsid w:val="0036178C"/>
    <w:rsid w:val="00361A43"/>
    <w:rsid w:val="00361AC7"/>
    <w:rsid w:val="00361D7A"/>
    <w:rsid w:val="00362070"/>
    <w:rsid w:val="00362202"/>
    <w:rsid w:val="003623B2"/>
    <w:rsid w:val="003629B9"/>
    <w:rsid w:val="00362B59"/>
    <w:rsid w:val="00362BA4"/>
    <w:rsid w:val="003630B4"/>
    <w:rsid w:val="003631DF"/>
    <w:rsid w:val="003632B6"/>
    <w:rsid w:val="003634A9"/>
    <w:rsid w:val="003634BA"/>
    <w:rsid w:val="003635B9"/>
    <w:rsid w:val="00363884"/>
    <w:rsid w:val="003638B0"/>
    <w:rsid w:val="00363991"/>
    <w:rsid w:val="00363A6F"/>
    <w:rsid w:val="00363ADC"/>
    <w:rsid w:val="00363AE6"/>
    <w:rsid w:val="00363D1D"/>
    <w:rsid w:val="00363D79"/>
    <w:rsid w:val="00363DF3"/>
    <w:rsid w:val="00363EB7"/>
    <w:rsid w:val="0036441B"/>
    <w:rsid w:val="003646AD"/>
    <w:rsid w:val="00364988"/>
    <w:rsid w:val="00364999"/>
    <w:rsid w:val="00364A9E"/>
    <w:rsid w:val="00364EFB"/>
    <w:rsid w:val="003650A2"/>
    <w:rsid w:val="003656C0"/>
    <w:rsid w:val="003657CB"/>
    <w:rsid w:val="00366143"/>
    <w:rsid w:val="00366203"/>
    <w:rsid w:val="0036629E"/>
    <w:rsid w:val="003662AC"/>
    <w:rsid w:val="0036630E"/>
    <w:rsid w:val="00366406"/>
    <w:rsid w:val="003664CC"/>
    <w:rsid w:val="0036655F"/>
    <w:rsid w:val="0036664D"/>
    <w:rsid w:val="003666A9"/>
    <w:rsid w:val="003667E9"/>
    <w:rsid w:val="00366890"/>
    <w:rsid w:val="00366A71"/>
    <w:rsid w:val="00366A85"/>
    <w:rsid w:val="00366C6D"/>
    <w:rsid w:val="00366C70"/>
    <w:rsid w:val="00366F38"/>
    <w:rsid w:val="00367255"/>
    <w:rsid w:val="003672A0"/>
    <w:rsid w:val="003676E0"/>
    <w:rsid w:val="003676E4"/>
    <w:rsid w:val="003677D4"/>
    <w:rsid w:val="00367BDC"/>
    <w:rsid w:val="00367D60"/>
    <w:rsid w:val="0037016F"/>
    <w:rsid w:val="003701BF"/>
    <w:rsid w:val="003702D9"/>
    <w:rsid w:val="0037032B"/>
    <w:rsid w:val="003705C1"/>
    <w:rsid w:val="003708E0"/>
    <w:rsid w:val="00370B17"/>
    <w:rsid w:val="00370BB2"/>
    <w:rsid w:val="00370E53"/>
    <w:rsid w:val="00370F37"/>
    <w:rsid w:val="00370FE6"/>
    <w:rsid w:val="0037102C"/>
    <w:rsid w:val="003711CF"/>
    <w:rsid w:val="003714EB"/>
    <w:rsid w:val="00371764"/>
    <w:rsid w:val="003717B0"/>
    <w:rsid w:val="0037184F"/>
    <w:rsid w:val="00371915"/>
    <w:rsid w:val="003719B7"/>
    <w:rsid w:val="00371AAA"/>
    <w:rsid w:val="00371BB5"/>
    <w:rsid w:val="00372178"/>
    <w:rsid w:val="00372314"/>
    <w:rsid w:val="00372388"/>
    <w:rsid w:val="003724B6"/>
    <w:rsid w:val="00372578"/>
    <w:rsid w:val="0037257C"/>
    <w:rsid w:val="00372633"/>
    <w:rsid w:val="003726EA"/>
    <w:rsid w:val="0037283F"/>
    <w:rsid w:val="00372ABF"/>
    <w:rsid w:val="00372C79"/>
    <w:rsid w:val="00372CBD"/>
    <w:rsid w:val="00373210"/>
    <w:rsid w:val="00373328"/>
    <w:rsid w:val="003733BE"/>
    <w:rsid w:val="00373586"/>
    <w:rsid w:val="003737D5"/>
    <w:rsid w:val="00373A96"/>
    <w:rsid w:val="00373B16"/>
    <w:rsid w:val="00373B36"/>
    <w:rsid w:val="00373D79"/>
    <w:rsid w:val="00373DFF"/>
    <w:rsid w:val="00373F04"/>
    <w:rsid w:val="00373F07"/>
    <w:rsid w:val="00374088"/>
    <w:rsid w:val="0037415A"/>
    <w:rsid w:val="003745EA"/>
    <w:rsid w:val="0037465F"/>
    <w:rsid w:val="003746DF"/>
    <w:rsid w:val="003749CC"/>
    <w:rsid w:val="00374AB2"/>
    <w:rsid w:val="00374B44"/>
    <w:rsid w:val="00374C14"/>
    <w:rsid w:val="00374DFA"/>
    <w:rsid w:val="003751F1"/>
    <w:rsid w:val="003753B2"/>
    <w:rsid w:val="003756A8"/>
    <w:rsid w:val="003756BE"/>
    <w:rsid w:val="00375733"/>
    <w:rsid w:val="0037573F"/>
    <w:rsid w:val="0037574F"/>
    <w:rsid w:val="00375770"/>
    <w:rsid w:val="003757B7"/>
    <w:rsid w:val="00375C6F"/>
    <w:rsid w:val="00375DC9"/>
    <w:rsid w:val="00375FEC"/>
    <w:rsid w:val="00375FF4"/>
    <w:rsid w:val="0037611E"/>
    <w:rsid w:val="00376158"/>
    <w:rsid w:val="00376296"/>
    <w:rsid w:val="0037632D"/>
    <w:rsid w:val="0037638C"/>
    <w:rsid w:val="0037645B"/>
    <w:rsid w:val="003764F4"/>
    <w:rsid w:val="00376547"/>
    <w:rsid w:val="003767C5"/>
    <w:rsid w:val="003768E0"/>
    <w:rsid w:val="00376BFB"/>
    <w:rsid w:val="00376C2D"/>
    <w:rsid w:val="00376F13"/>
    <w:rsid w:val="00377037"/>
    <w:rsid w:val="003771E2"/>
    <w:rsid w:val="003772BD"/>
    <w:rsid w:val="00377559"/>
    <w:rsid w:val="003776AF"/>
    <w:rsid w:val="0037774E"/>
    <w:rsid w:val="0037774F"/>
    <w:rsid w:val="00377767"/>
    <w:rsid w:val="00377828"/>
    <w:rsid w:val="00377DD2"/>
    <w:rsid w:val="00377DF3"/>
    <w:rsid w:val="00377FA1"/>
    <w:rsid w:val="00377FBE"/>
    <w:rsid w:val="003801B9"/>
    <w:rsid w:val="003804CD"/>
    <w:rsid w:val="0038061F"/>
    <w:rsid w:val="00380960"/>
    <w:rsid w:val="00380973"/>
    <w:rsid w:val="00380A1D"/>
    <w:rsid w:val="00380A4B"/>
    <w:rsid w:val="00380B84"/>
    <w:rsid w:val="00380C87"/>
    <w:rsid w:val="00380F8E"/>
    <w:rsid w:val="00381045"/>
    <w:rsid w:val="003810A4"/>
    <w:rsid w:val="003810AD"/>
    <w:rsid w:val="003813D8"/>
    <w:rsid w:val="003815E0"/>
    <w:rsid w:val="003816AA"/>
    <w:rsid w:val="00381776"/>
    <w:rsid w:val="00381791"/>
    <w:rsid w:val="003817F2"/>
    <w:rsid w:val="00381C28"/>
    <w:rsid w:val="00381E2E"/>
    <w:rsid w:val="00381ECA"/>
    <w:rsid w:val="00382131"/>
    <w:rsid w:val="00382848"/>
    <w:rsid w:val="00382952"/>
    <w:rsid w:val="00382BCF"/>
    <w:rsid w:val="00382D0D"/>
    <w:rsid w:val="00382E72"/>
    <w:rsid w:val="00382F1B"/>
    <w:rsid w:val="00382FA5"/>
    <w:rsid w:val="00383126"/>
    <w:rsid w:val="00383158"/>
    <w:rsid w:val="003832E5"/>
    <w:rsid w:val="00383461"/>
    <w:rsid w:val="0038346C"/>
    <w:rsid w:val="0038357E"/>
    <w:rsid w:val="003835BB"/>
    <w:rsid w:val="00383A59"/>
    <w:rsid w:val="00383BB1"/>
    <w:rsid w:val="00383BC1"/>
    <w:rsid w:val="00383D82"/>
    <w:rsid w:val="00383E96"/>
    <w:rsid w:val="003845B1"/>
    <w:rsid w:val="00384737"/>
    <w:rsid w:val="00384DF9"/>
    <w:rsid w:val="00384F3F"/>
    <w:rsid w:val="00384FE2"/>
    <w:rsid w:val="00385457"/>
    <w:rsid w:val="0038558D"/>
    <w:rsid w:val="00385753"/>
    <w:rsid w:val="00385B71"/>
    <w:rsid w:val="00385EEC"/>
    <w:rsid w:val="00385FA6"/>
    <w:rsid w:val="00386005"/>
    <w:rsid w:val="00386110"/>
    <w:rsid w:val="00386184"/>
    <w:rsid w:val="00386267"/>
    <w:rsid w:val="00386342"/>
    <w:rsid w:val="0038637B"/>
    <w:rsid w:val="00386541"/>
    <w:rsid w:val="00386649"/>
    <w:rsid w:val="0038675F"/>
    <w:rsid w:val="00386C19"/>
    <w:rsid w:val="00386CF1"/>
    <w:rsid w:val="00386E0A"/>
    <w:rsid w:val="00386EF1"/>
    <w:rsid w:val="00386FB7"/>
    <w:rsid w:val="00387014"/>
    <w:rsid w:val="00387104"/>
    <w:rsid w:val="00387177"/>
    <w:rsid w:val="003872F9"/>
    <w:rsid w:val="00387346"/>
    <w:rsid w:val="003874D0"/>
    <w:rsid w:val="003876C0"/>
    <w:rsid w:val="00387819"/>
    <w:rsid w:val="0038783B"/>
    <w:rsid w:val="00387AF8"/>
    <w:rsid w:val="00387CF8"/>
    <w:rsid w:val="003900FE"/>
    <w:rsid w:val="00390166"/>
    <w:rsid w:val="00390180"/>
    <w:rsid w:val="0039030D"/>
    <w:rsid w:val="00390351"/>
    <w:rsid w:val="00390655"/>
    <w:rsid w:val="00390B58"/>
    <w:rsid w:val="00390CC0"/>
    <w:rsid w:val="00390FDA"/>
    <w:rsid w:val="00390FF5"/>
    <w:rsid w:val="00391080"/>
    <w:rsid w:val="00391164"/>
    <w:rsid w:val="00391215"/>
    <w:rsid w:val="003915D1"/>
    <w:rsid w:val="00391690"/>
    <w:rsid w:val="003916A0"/>
    <w:rsid w:val="003917D7"/>
    <w:rsid w:val="00391A2F"/>
    <w:rsid w:val="00391A92"/>
    <w:rsid w:val="00391B8E"/>
    <w:rsid w:val="00391C58"/>
    <w:rsid w:val="00392030"/>
    <w:rsid w:val="0039211A"/>
    <w:rsid w:val="00392322"/>
    <w:rsid w:val="00392373"/>
    <w:rsid w:val="0039267D"/>
    <w:rsid w:val="00392729"/>
    <w:rsid w:val="00392841"/>
    <w:rsid w:val="003928FA"/>
    <w:rsid w:val="00392CF7"/>
    <w:rsid w:val="00392F8C"/>
    <w:rsid w:val="00392FAD"/>
    <w:rsid w:val="003933E3"/>
    <w:rsid w:val="0039341F"/>
    <w:rsid w:val="00393468"/>
    <w:rsid w:val="00393514"/>
    <w:rsid w:val="003935EE"/>
    <w:rsid w:val="00393619"/>
    <w:rsid w:val="003936A7"/>
    <w:rsid w:val="003938DF"/>
    <w:rsid w:val="00393B76"/>
    <w:rsid w:val="00393BD6"/>
    <w:rsid w:val="00393CE7"/>
    <w:rsid w:val="00393CEB"/>
    <w:rsid w:val="00393DFF"/>
    <w:rsid w:val="00393EF8"/>
    <w:rsid w:val="00393F77"/>
    <w:rsid w:val="00393FF4"/>
    <w:rsid w:val="00394579"/>
    <w:rsid w:val="0039457F"/>
    <w:rsid w:val="00394625"/>
    <w:rsid w:val="003947A1"/>
    <w:rsid w:val="00394840"/>
    <w:rsid w:val="003948B3"/>
    <w:rsid w:val="00394D86"/>
    <w:rsid w:val="00394F43"/>
    <w:rsid w:val="00394F87"/>
    <w:rsid w:val="0039519E"/>
    <w:rsid w:val="0039525F"/>
    <w:rsid w:val="00395630"/>
    <w:rsid w:val="0039570E"/>
    <w:rsid w:val="00395934"/>
    <w:rsid w:val="00395A47"/>
    <w:rsid w:val="00395EA3"/>
    <w:rsid w:val="003960C6"/>
    <w:rsid w:val="003960CF"/>
    <w:rsid w:val="0039611D"/>
    <w:rsid w:val="00396361"/>
    <w:rsid w:val="003964C9"/>
    <w:rsid w:val="0039655E"/>
    <w:rsid w:val="00396661"/>
    <w:rsid w:val="00396708"/>
    <w:rsid w:val="003967A4"/>
    <w:rsid w:val="00396891"/>
    <w:rsid w:val="00396B09"/>
    <w:rsid w:val="00396DD5"/>
    <w:rsid w:val="00397116"/>
    <w:rsid w:val="00397361"/>
    <w:rsid w:val="003973A0"/>
    <w:rsid w:val="003974D2"/>
    <w:rsid w:val="00397556"/>
    <w:rsid w:val="00397774"/>
    <w:rsid w:val="003977C0"/>
    <w:rsid w:val="0039799F"/>
    <w:rsid w:val="00397A5A"/>
    <w:rsid w:val="00397DA2"/>
    <w:rsid w:val="00397DA3"/>
    <w:rsid w:val="00397ED6"/>
    <w:rsid w:val="00397F1D"/>
    <w:rsid w:val="003A0059"/>
    <w:rsid w:val="003A0266"/>
    <w:rsid w:val="003A03E2"/>
    <w:rsid w:val="003A03FE"/>
    <w:rsid w:val="003A05B9"/>
    <w:rsid w:val="003A0BF0"/>
    <w:rsid w:val="003A0EBF"/>
    <w:rsid w:val="003A0FC5"/>
    <w:rsid w:val="003A11BF"/>
    <w:rsid w:val="003A133E"/>
    <w:rsid w:val="003A153F"/>
    <w:rsid w:val="003A15A5"/>
    <w:rsid w:val="003A166C"/>
    <w:rsid w:val="003A168E"/>
    <w:rsid w:val="003A185B"/>
    <w:rsid w:val="003A18C2"/>
    <w:rsid w:val="003A1B6D"/>
    <w:rsid w:val="003A1BA2"/>
    <w:rsid w:val="003A1BAF"/>
    <w:rsid w:val="003A1BF8"/>
    <w:rsid w:val="003A1CAF"/>
    <w:rsid w:val="003A1CB0"/>
    <w:rsid w:val="003A1DB0"/>
    <w:rsid w:val="003A218C"/>
    <w:rsid w:val="003A2405"/>
    <w:rsid w:val="003A241F"/>
    <w:rsid w:val="003A2561"/>
    <w:rsid w:val="003A25A7"/>
    <w:rsid w:val="003A2853"/>
    <w:rsid w:val="003A28B2"/>
    <w:rsid w:val="003A2A58"/>
    <w:rsid w:val="003A2D3C"/>
    <w:rsid w:val="003A2E2A"/>
    <w:rsid w:val="003A33BA"/>
    <w:rsid w:val="003A33C6"/>
    <w:rsid w:val="003A3414"/>
    <w:rsid w:val="003A34AB"/>
    <w:rsid w:val="003A34D2"/>
    <w:rsid w:val="003A35F8"/>
    <w:rsid w:val="003A378D"/>
    <w:rsid w:val="003A3C11"/>
    <w:rsid w:val="003A3C7F"/>
    <w:rsid w:val="003A3D0D"/>
    <w:rsid w:val="003A3E3D"/>
    <w:rsid w:val="003A3F40"/>
    <w:rsid w:val="003A4128"/>
    <w:rsid w:val="003A42CC"/>
    <w:rsid w:val="003A4778"/>
    <w:rsid w:val="003A47CD"/>
    <w:rsid w:val="003A4822"/>
    <w:rsid w:val="003A48B7"/>
    <w:rsid w:val="003A4E4C"/>
    <w:rsid w:val="003A4EB9"/>
    <w:rsid w:val="003A4FED"/>
    <w:rsid w:val="003A501F"/>
    <w:rsid w:val="003A50AD"/>
    <w:rsid w:val="003A555B"/>
    <w:rsid w:val="003A5627"/>
    <w:rsid w:val="003A5664"/>
    <w:rsid w:val="003A56BB"/>
    <w:rsid w:val="003A5877"/>
    <w:rsid w:val="003A5AE0"/>
    <w:rsid w:val="003A5BE8"/>
    <w:rsid w:val="003A5C63"/>
    <w:rsid w:val="003A5D02"/>
    <w:rsid w:val="003A5FDE"/>
    <w:rsid w:val="003A601A"/>
    <w:rsid w:val="003A608F"/>
    <w:rsid w:val="003A6205"/>
    <w:rsid w:val="003A62CB"/>
    <w:rsid w:val="003A6324"/>
    <w:rsid w:val="003A643C"/>
    <w:rsid w:val="003A6521"/>
    <w:rsid w:val="003A659B"/>
    <w:rsid w:val="003A6607"/>
    <w:rsid w:val="003A686E"/>
    <w:rsid w:val="003A6897"/>
    <w:rsid w:val="003A6A11"/>
    <w:rsid w:val="003A6A51"/>
    <w:rsid w:val="003A6DA9"/>
    <w:rsid w:val="003A6E38"/>
    <w:rsid w:val="003A6E47"/>
    <w:rsid w:val="003A6FA9"/>
    <w:rsid w:val="003A704F"/>
    <w:rsid w:val="003A723A"/>
    <w:rsid w:val="003A72C9"/>
    <w:rsid w:val="003A74BF"/>
    <w:rsid w:val="003A75B0"/>
    <w:rsid w:val="003A7AEC"/>
    <w:rsid w:val="003A7E5E"/>
    <w:rsid w:val="003A7E6A"/>
    <w:rsid w:val="003A7EA9"/>
    <w:rsid w:val="003B0321"/>
    <w:rsid w:val="003B03E3"/>
    <w:rsid w:val="003B057F"/>
    <w:rsid w:val="003B0769"/>
    <w:rsid w:val="003B0C25"/>
    <w:rsid w:val="003B0FF5"/>
    <w:rsid w:val="003B11CB"/>
    <w:rsid w:val="003B1483"/>
    <w:rsid w:val="003B14FA"/>
    <w:rsid w:val="003B1525"/>
    <w:rsid w:val="003B1834"/>
    <w:rsid w:val="003B18E0"/>
    <w:rsid w:val="003B199D"/>
    <w:rsid w:val="003B1A63"/>
    <w:rsid w:val="003B1D2F"/>
    <w:rsid w:val="003B1DCE"/>
    <w:rsid w:val="003B1EB7"/>
    <w:rsid w:val="003B1EF5"/>
    <w:rsid w:val="003B2117"/>
    <w:rsid w:val="003B249C"/>
    <w:rsid w:val="003B2A42"/>
    <w:rsid w:val="003B2BBB"/>
    <w:rsid w:val="003B3565"/>
    <w:rsid w:val="003B35CE"/>
    <w:rsid w:val="003B36B2"/>
    <w:rsid w:val="003B3707"/>
    <w:rsid w:val="003B3B88"/>
    <w:rsid w:val="003B4024"/>
    <w:rsid w:val="003B41C4"/>
    <w:rsid w:val="003B4314"/>
    <w:rsid w:val="003B4468"/>
    <w:rsid w:val="003B4482"/>
    <w:rsid w:val="003B4608"/>
    <w:rsid w:val="003B48FE"/>
    <w:rsid w:val="003B4BBA"/>
    <w:rsid w:val="003B4D9A"/>
    <w:rsid w:val="003B4ED6"/>
    <w:rsid w:val="003B4FC9"/>
    <w:rsid w:val="003B509E"/>
    <w:rsid w:val="003B5171"/>
    <w:rsid w:val="003B5373"/>
    <w:rsid w:val="003B5831"/>
    <w:rsid w:val="003B5930"/>
    <w:rsid w:val="003B5946"/>
    <w:rsid w:val="003B5984"/>
    <w:rsid w:val="003B5988"/>
    <w:rsid w:val="003B5AA9"/>
    <w:rsid w:val="003B5E28"/>
    <w:rsid w:val="003B5FDC"/>
    <w:rsid w:val="003B60DF"/>
    <w:rsid w:val="003B6251"/>
    <w:rsid w:val="003B64AD"/>
    <w:rsid w:val="003B69F4"/>
    <w:rsid w:val="003B6A7E"/>
    <w:rsid w:val="003B6AB2"/>
    <w:rsid w:val="003B6AFA"/>
    <w:rsid w:val="003B74C8"/>
    <w:rsid w:val="003B754F"/>
    <w:rsid w:val="003B7797"/>
    <w:rsid w:val="003B77DB"/>
    <w:rsid w:val="003B79D7"/>
    <w:rsid w:val="003B7A90"/>
    <w:rsid w:val="003B7B40"/>
    <w:rsid w:val="003B7C48"/>
    <w:rsid w:val="003B7D07"/>
    <w:rsid w:val="003B7D6F"/>
    <w:rsid w:val="003B7D8B"/>
    <w:rsid w:val="003B9F29"/>
    <w:rsid w:val="003C0042"/>
    <w:rsid w:val="003C0060"/>
    <w:rsid w:val="003C0194"/>
    <w:rsid w:val="003C0490"/>
    <w:rsid w:val="003C0595"/>
    <w:rsid w:val="003C05AA"/>
    <w:rsid w:val="003C0721"/>
    <w:rsid w:val="003C0C83"/>
    <w:rsid w:val="003C0D26"/>
    <w:rsid w:val="003C0FE4"/>
    <w:rsid w:val="003C10EB"/>
    <w:rsid w:val="003C14E3"/>
    <w:rsid w:val="003C160D"/>
    <w:rsid w:val="003C1623"/>
    <w:rsid w:val="003C1730"/>
    <w:rsid w:val="003C17C1"/>
    <w:rsid w:val="003C17CD"/>
    <w:rsid w:val="003C18F4"/>
    <w:rsid w:val="003C1902"/>
    <w:rsid w:val="003C1937"/>
    <w:rsid w:val="003C1C07"/>
    <w:rsid w:val="003C1E24"/>
    <w:rsid w:val="003C1E30"/>
    <w:rsid w:val="003C1F1E"/>
    <w:rsid w:val="003C2829"/>
    <w:rsid w:val="003C2E4E"/>
    <w:rsid w:val="003C2EFE"/>
    <w:rsid w:val="003C3322"/>
    <w:rsid w:val="003C332C"/>
    <w:rsid w:val="003C33A3"/>
    <w:rsid w:val="003C34D2"/>
    <w:rsid w:val="003C374B"/>
    <w:rsid w:val="003C3908"/>
    <w:rsid w:val="003C3938"/>
    <w:rsid w:val="003C39C9"/>
    <w:rsid w:val="003C3B39"/>
    <w:rsid w:val="003C3B3A"/>
    <w:rsid w:val="003C3BAD"/>
    <w:rsid w:val="003C3BED"/>
    <w:rsid w:val="003C3FA4"/>
    <w:rsid w:val="003C3FDB"/>
    <w:rsid w:val="003C42F7"/>
    <w:rsid w:val="003C4376"/>
    <w:rsid w:val="003C4474"/>
    <w:rsid w:val="003C4953"/>
    <w:rsid w:val="003C4B10"/>
    <w:rsid w:val="003C4BD5"/>
    <w:rsid w:val="003C4D66"/>
    <w:rsid w:val="003C4EED"/>
    <w:rsid w:val="003C4F2B"/>
    <w:rsid w:val="003C503F"/>
    <w:rsid w:val="003C5084"/>
    <w:rsid w:val="003C511E"/>
    <w:rsid w:val="003C5172"/>
    <w:rsid w:val="003C5182"/>
    <w:rsid w:val="003C525F"/>
    <w:rsid w:val="003C52F4"/>
    <w:rsid w:val="003C5344"/>
    <w:rsid w:val="003C53D5"/>
    <w:rsid w:val="003C55E1"/>
    <w:rsid w:val="003C564F"/>
    <w:rsid w:val="003C575A"/>
    <w:rsid w:val="003C5860"/>
    <w:rsid w:val="003C588B"/>
    <w:rsid w:val="003C5B10"/>
    <w:rsid w:val="003C5B62"/>
    <w:rsid w:val="003C5E1E"/>
    <w:rsid w:val="003C6089"/>
    <w:rsid w:val="003C6137"/>
    <w:rsid w:val="003C6315"/>
    <w:rsid w:val="003C6FFE"/>
    <w:rsid w:val="003C70B5"/>
    <w:rsid w:val="003C767C"/>
    <w:rsid w:val="003C7706"/>
    <w:rsid w:val="003C7935"/>
    <w:rsid w:val="003C79A4"/>
    <w:rsid w:val="003C7AEA"/>
    <w:rsid w:val="003C7AEF"/>
    <w:rsid w:val="003C7E0D"/>
    <w:rsid w:val="003C7ECC"/>
    <w:rsid w:val="003D00F2"/>
    <w:rsid w:val="003D013C"/>
    <w:rsid w:val="003D01E9"/>
    <w:rsid w:val="003D0331"/>
    <w:rsid w:val="003D035A"/>
    <w:rsid w:val="003D044A"/>
    <w:rsid w:val="003D092A"/>
    <w:rsid w:val="003D0AF9"/>
    <w:rsid w:val="003D1018"/>
    <w:rsid w:val="003D140E"/>
    <w:rsid w:val="003D15F3"/>
    <w:rsid w:val="003D1648"/>
    <w:rsid w:val="003D1AB1"/>
    <w:rsid w:val="003D1B40"/>
    <w:rsid w:val="003D1D19"/>
    <w:rsid w:val="003D1D6C"/>
    <w:rsid w:val="003D1E42"/>
    <w:rsid w:val="003D2048"/>
    <w:rsid w:val="003D2285"/>
    <w:rsid w:val="003D235A"/>
    <w:rsid w:val="003D2558"/>
    <w:rsid w:val="003D25E1"/>
    <w:rsid w:val="003D2B2A"/>
    <w:rsid w:val="003D2B42"/>
    <w:rsid w:val="003D2CF1"/>
    <w:rsid w:val="003D3027"/>
    <w:rsid w:val="003D3244"/>
    <w:rsid w:val="003D3277"/>
    <w:rsid w:val="003D327B"/>
    <w:rsid w:val="003D34BA"/>
    <w:rsid w:val="003D3531"/>
    <w:rsid w:val="003D3706"/>
    <w:rsid w:val="003D37D0"/>
    <w:rsid w:val="003D384E"/>
    <w:rsid w:val="003D38F0"/>
    <w:rsid w:val="003D394B"/>
    <w:rsid w:val="003D3A90"/>
    <w:rsid w:val="003D3D80"/>
    <w:rsid w:val="003D3DCE"/>
    <w:rsid w:val="003D3E02"/>
    <w:rsid w:val="003D401C"/>
    <w:rsid w:val="003D4148"/>
    <w:rsid w:val="003D43A5"/>
    <w:rsid w:val="003D47D2"/>
    <w:rsid w:val="003D49B2"/>
    <w:rsid w:val="003D4B0D"/>
    <w:rsid w:val="003D4D70"/>
    <w:rsid w:val="003D4DB1"/>
    <w:rsid w:val="003D4FDC"/>
    <w:rsid w:val="003D500B"/>
    <w:rsid w:val="003D5122"/>
    <w:rsid w:val="003D5292"/>
    <w:rsid w:val="003D5448"/>
    <w:rsid w:val="003D55CC"/>
    <w:rsid w:val="003D57B5"/>
    <w:rsid w:val="003D5901"/>
    <w:rsid w:val="003D5909"/>
    <w:rsid w:val="003D599B"/>
    <w:rsid w:val="003D5A63"/>
    <w:rsid w:val="003D5B7D"/>
    <w:rsid w:val="003D5D13"/>
    <w:rsid w:val="003D612B"/>
    <w:rsid w:val="003D62B8"/>
    <w:rsid w:val="003D6A96"/>
    <w:rsid w:val="003D6AE6"/>
    <w:rsid w:val="003D6D56"/>
    <w:rsid w:val="003D6F04"/>
    <w:rsid w:val="003D6F7A"/>
    <w:rsid w:val="003D6FBD"/>
    <w:rsid w:val="003D7127"/>
    <w:rsid w:val="003D724C"/>
    <w:rsid w:val="003D738D"/>
    <w:rsid w:val="003D7468"/>
    <w:rsid w:val="003D748A"/>
    <w:rsid w:val="003D75AD"/>
    <w:rsid w:val="003D76F3"/>
    <w:rsid w:val="003D77E2"/>
    <w:rsid w:val="003D7944"/>
    <w:rsid w:val="003D7967"/>
    <w:rsid w:val="003D7A9D"/>
    <w:rsid w:val="003D7BF3"/>
    <w:rsid w:val="003D7CF4"/>
    <w:rsid w:val="003D7ED2"/>
    <w:rsid w:val="003E0181"/>
    <w:rsid w:val="003E0398"/>
    <w:rsid w:val="003E04DF"/>
    <w:rsid w:val="003E056E"/>
    <w:rsid w:val="003E058E"/>
    <w:rsid w:val="003E05CF"/>
    <w:rsid w:val="003E06D3"/>
    <w:rsid w:val="003E0D5F"/>
    <w:rsid w:val="003E0E82"/>
    <w:rsid w:val="003E104D"/>
    <w:rsid w:val="003E11B4"/>
    <w:rsid w:val="003E125D"/>
    <w:rsid w:val="003E1269"/>
    <w:rsid w:val="003E13F1"/>
    <w:rsid w:val="003E144B"/>
    <w:rsid w:val="003E176F"/>
    <w:rsid w:val="003E1B49"/>
    <w:rsid w:val="003E1BEC"/>
    <w:rsid w:val="003E1EAA"/>
    <w:rsid w:val="003E1EB6"/>
    <w:rsid w:val="003E200C"/>
    <w:rsid w:val="003E2142"/>
    <w:rsid w:val="003E235E"/>
    <w:rsid w:val="003E2391"/>
    <w:rsid w:val="003E2472"/>
    <w:rsid w:val="003E24A6"/>
    <w:rsid w:val="003E2BBA"/>
    <w:rsid w:val="003E2C59"/>
    <w:rsid w:val="003E2D0C"/>
    <w:rsid w:val="003E2F14"/>
    <w:rsid w:val="003E300A"/>
    <w:rsid w:val="003E32FE"/>
    <w:rsid w:val="003E3516"/>
    <w:rsid w:val="003E3622"/>
    <w:rsid w:val="003E3695"/>
    <w:rsid w:val="003E38FE"/>
    <w:rsid w:val="003E3932"/>
    <w:rsid w:val="003E3947"/>
    <w:rsid w:val="003E3B1F"/>
    <w:rsid w:val="003E3D89"/>
    <w:rsid w:val="003E3EE4"/>
    <w:rsid w:val="003E3FD6"/>
    <w:rsid w:val="003E4302"/>
    <w:rsid w:val="003E4537"/>
    <w:rsid w:val="003E4561"/>
    <w:rsid w:val="003E45C4"/>
    <w:rsid w:val="003E4705"/>
    <w:rsid w:val="003E4928"/>
    <w:rsid w:val="003E4A0E"/>
    <w:rsid w:val="003E4B84"/>
    <w:rsid w:val="003E4D7E"/>
    <w:rsid w:val="003E4DDF"/>
    <w:rsid w:val="003E520D"/>
    <w:rsid w:val="003E533C"/>
    <w:rsid w:val="003E550F"/>
    <w:rsid w:val="003E55A8"/>
    <w:rsid w:val="003E58FE"/>
    <w:rsid w:val="003E5969"/>
    <w:rsid w:val="003E5A10"/>
    <w:rsid w:val="003E5B1A"/>
    <w:rsid w:val="003E5D34"/>
    <w:rsid w:val="003E5D74"/>
    <w:rsid w:val="003E5DEF"/>
    <w:rsid w:val="003E6170"/>
    <w:rsid w:val="003E6188"/>
    <w:rsid w:val="003E621E"/>
    <w:rsid w:val="003E6393"/>
    <w:rsid w:val="003E6D5F"/>
    <w:rsid w:val="003E7025"/>
    <w:rsid w:val="003E7316"/>
    <w:rsid w:val="003E757C"/>
    <w:rsid w:val="003E767F"/>
    <w:rsid w:val="003E7783"/>
    <w:rsid w:val="003E7839"/>
    <w:rsid w:val="003E7B9C"/>
    <w:rsid w:val="003E7F6E"/>
    <w:rsid w:val="003E7F7F"/>
    <w:rsid w:val="003E7FF8"/>
    <w:rsid w:val="003F0173"/>
    <w:rsid w:val="003F0525"/>
    <w:rsid w:val="003F094E"/>
    <w:rsid w:val="003F0BA7"/>
    <w:rsid w:val="003F0BFD"/>
    <w:rsid w:val="003F0D0E"/>
    <w:rsid w:val="003F0D25"/>
    <w:rsid w:val="003F0E6D"/>
    <w:rsid w:val="003F103D"/>
    <w:rsid w:val="003F10AA"/>
    <w:rsid w:val="003F119A"/>
    <w:rsid w:val="003F15C3"/>
    <w:rsid w:val="003F15DB"/>
    <w:rsid w:val="003F172A"/>
    <w:rsid w:val="003F177D"/>
    <w:rsid w:val="003F1873"/>
    <w:rsid w:val="003F1BB1"/>
    <w:rsid w:val="003F1BD6"/>
    <w:rsid w:val="003F1CE8"/>
    <w:rsid w:val="003F1DC2"/>
    <w:rsid w:val="003F1F03"/>
    <w:rsid w:val="003F2178"/>
    <w:rsid w:val="003F226E"/>
    <w:rsid w:val="003F2338"/>
    <w:rsid w:val="003F23B4"/>
    <w:rsid w:val="003F259F"/>
    <w:rsid w:val="003F290A"/>
    <w:rsid w:val="003F2B06"/>
    <w:rsid w:val="003F2CE9"/>
    <w:rsid w:val="003F2D99"/>
    <w:rsid w:val="003F2E5C"/>
    <w:rsid w:val="003F3087"/>
    <w:rsid w:val="003F31A6"/>
    <w:rsid w:val="003F33EE"/>
    <w:rsid w:val="003F368D"/>
    <w:rsid w:val="003F3AE9"/>
    <w:rsid w:val="003F3D44"/>
    <w:rsid w:val="003F3E1C"/>
    <w:rsid w:val="003F3E38"/>
    <w:rsid w:val="003F3EE3"/>
    <w:rsid w:val="003F3FF3"/>
    <w:rsid w:val="003F40F1"/>
    <w:rsid w:val="003F4338"/>
    <w:rsid w:val="003F45D1"/>
    <w:rsid w:val="003F45EF"/>
    <w:rsid w:val="003F4B19"/>
    <w:rsid w:val="003F4B6A"/>
    <w:rsid w:val="003F4C72"/>
    <w:rsid w:val="003F4E4F"/>
    <w:rsid w:val="003F4FE7"/>
    <w:rsid w:val="003F5117"/>
    <w:rsid w:val="003F53A8"/>
    <w:rsid w:val="003F5445"/>
    <w:rsid w:val="003F546C"/>
    <w:rsid w:val="003F54BD"/>
    <w:rsid w:val="003F55A4"/>
    <w:rsid w:val="003F5755"/>
    <w:rsid w:val="003F5A73"/>
    <w:rsid w:val="003F5A9A"/>
    <w:rsid w:val="003F5B1C"/>
    <w:rsid w:val="003F5D2C"/>
    <w:rsid w:val="003F6163"/>
    <w:rsid w:val="003F61B9"/>
    <w:rsid w:val="003F6223"/>
    <w:rsid w:val="003F632D"/>
    <w:rsid w:val="003F6473"/>
    <w:rsid w:val="003F64AC"/>
    <w:rsid w:val="003F660E"/>
    <w:rsid w:val="003F690F"/>
    <w:rsid w:val="003F6B7F"/>
    <w:rsid w:val="003F6BD1"/>
    <w:rsid w:val="003F6C92"/>
    <w:rsid w:val="003F6D21"/>
    <w:rsid w:val="003F6D4D"/>
    <w:rsid w:val="003F6E0C"/>
    <w:rsid w:val="003F6ECD"/>
    <w:rsid w:val="003F6F65"/>
    <w:rsid w:val="003F7097"/>
    <w:rsid w:val="003F7155"/>
    <w:rsid w:val="003F7173"/>
    <w:rsid w:val="003F7817"/>
    <w:rsid w:val="003F795E"/>
    <w:rsid w:val="003F7AC6"/>
    <w:rsid w:val="003F7CE5"/>
    <w:rsid w:val="003F7CFD"/>
    <w:rsid w:val="003F7DF4"/>
    <w:rsid w:val="003F7E30"/>
    <w:rsid w:val="004002EC"/>
    <w:rsid w:val="0040060A"/>
    <w:rsid w:val="00400989"/>
    <w:rsid w:val="00400A93"/>
    <w:rsid w:val="00400E1D"/>
    <w:rsid w:val="00400E26"/>
    <w:rsid w:val="00401271"/>
    <w:rsid w:val="00401571"/>
    <w:rsid w:val="004019A9"/>
    <w:rsid w:val="00401E44"/>
    <w:rsid w:val="00401F0C"/>
    <w:rsid w:val="00402219"/>
    <w:rsid w:val="00402770"/>
    <w:rsid w:val="00402A5B"/>
    <w:rsid w:val="00402AE4"/>
    <w:rsid w:val="00402B8E"/>
    <w:rsid w:val="00402C26"/>
    <w:rsid w:val="00402CF9"/>
    <w:rsid w:val="00402D33"/>
    <w:rsid w:val="00402D58"/>
    <w:rsid w:val="00402FE6"/>
    <w:rsid w:val="0040301C"/>
    <w:rsid w:val="00403140"/>
    <w:rsid w:val="004032A2"/>
    <w:rsid w:val="004033B7"/>
    <w:rsid w:val="004033ED"/>
    <w:rsid w:val="00403524"/>
    <w:rsid w:val="004035DC"/>
    <w:rsid w:val="00403AEA"/>
    <w:rsid w:val="00403FB0"/>
    <w:rsid w:val="00404252"/>
    <w:rsid w:val="00404273"/>
    <w:rsid w:val="0040436F"/>
    <w:rsid w:val="004043C0"/>
    <w:rsid w:val="0040453B"/>
    <w:rsid w:val="004045BA"/>
    <w:rsid w:val="004045CA"/>
    <w:rsid w:val="00404638"/>
    <w:rsid w:val="004046C3"/>
    <w:rsid w:val="00404753"/>
    <w:rsid w:val="0040497E"/>
    <w:rsid w:val="00404B69"/>
    <w:rsid w:val="00404CB5"/>
    <w:rsid w:val="00405339"/>
    <w:rsid w:val="0040542F"/>
    <w:rsid w:val="0040546C"/>
    <w:rsid w:val="00405A62"/>
    <w:rsid w:val="00405B06"/>
    <w:rsid w:val="00405FCE"/>
    <w:rsid w:val="00406067"/>
    <w:rsid w:val="0040611E"/>
    <w:rsid w:val="0040612C"/>
    <w:rsid w:val="004061DC"/>
    <w:rsid w:val="004061DE"/>
    <w:rsid w:val="0040623C"/>
    <w:rsid w:val="0040631D"/>
    <w:rsid w:val="004064AD"/>
    <w:rsid w:val="004064B9"/>
    <w:rsid w:val="0040657F"/>
    <w:rsid w:val="0040666A"/>
    <w:rsid w:val="0040673A"/>
    <w:rsid w:val="004069EF"/>
    <w:rsid w:val="00406B6A"/>
    <w:rsid w:val="00406FCE"/>
    <w:rsid w:val="0040705E"/>
    <w:rsid w:val="004071ED"/>
    <w:rsid w:val="00407223"/>
    <w:rsid w:val="004073D0"/>
    <w:rsid w:val="0040750E"/>
    <w:rsid w:val="00407A34"/>
    <w:rsid w:val="00407C80"/>
    <w:rsid w:val="00407C8F"/>
    <w:rsid w:val="00407F47"/>
    <w:rsid w:val="00407F6A"/>
    <w:rsid w:val="00407FF8"/>
    <w:rsid w:val="0041015A"/>
    <w:rsid w:val="004102E9"/>
    <w:rsid w:val="004102F2"/>
    <w:rsid w:val="004102F6"/>
    <w:rsid w:val="00410380"/>
    <w:rsid w:val="004104F9"/>
    <w:rsid w:val="00410509"/>
    <w:rsid w:val="0041078B"/>
    <w:rsid w:val="004109B2"/>
    <w:rsid w:val="00410B15"/>
    <w:rsid w:val="00410CD4"/>
    <w:rsid w:val="00410E80"/>
    <w:rsid w:val="0041108B"/>
    <w:rsid w:val="004110BB"/>
    <w:rsid w:val="004117DF"/>
    <w:rsid w:val="0041184D"/>
    <w:rsid w:val="00411D3F"/>
    <w:rsid w:val="00411F37"/>
    <w:rsid w:val="00411FD6"/>
    <w:rsid w:val="00412037"/>
    <w:rsid w:val="00412346"/>
    <w:rsid w:val="004123E4"/>
    <w:rsid w:val="00412953"/>
    <w:rsid w:val="00412AB9"/>
    <w:rsid w:val="00412BE7"/>
    <w:rsid w:val="00412ECF"/>
    <w:rsid w:val="00412F9D"/>
    <w:rsid w:val="0041330E"/>
    <w:rsid w:val="00413531"/>
    <w:rsid w:val="00413555"/>
    <w:rsid w:val="0041374B"/>
    <w:rsid w:val="00413834"/>
    <w:rsid w:val="004138DA"/>
    <w:rsid w:val="00413938"/>
    <w:rsid w:val="00413C87"/>
    <w:rsid w:val="00413D59"/>
    <w:rsid w:val="00413DFC"/>
    <w:rsid w:val="00413F46"/>
    <w:rsid w:val="00413FAF"/>
    <w:rsid w:val="00414089"/>
    <w:rsid w:val="004140E6"/>
    <w:rsid w:val="004142B2"/>
    <w:rsid w:val="004142B5"/>
    <w:rsid w:val="00414848"/>
    <w:rsid w:val="00414917"/>
    <w:rsid w:val="0041498E"/>
    <w:rsid w:val="004149D4"/>
    <w:rsid w:val="00414C87"/>
    <w:rsid w:val="00414CC8"/>
    <w:rsid w:val="00414E98"/>
    <w:rsid w:val="004150D9"/>
    <w:rsid w:val="004151DE"/>
    <w:rsid w:val="0041523C"/>
    <w:rsid w:val="00415405"/>
    <w:rsid w:val="004154FC"/>
    <w:rsid w:val="00415553"/>
    <w:rsid w:val="004155CC"/>
    <w:rsid w:val="00415669"/>
    <w:rsid w:val="0041567D"/>
    <w:rsid w:val="004156FF"/>
    <w:rsid w:val="0041581D"/>
    <w:rsid w:val="00415926"/>
    <w:rsid w:val="00415C82"/>
    <w:rsid w:val="00415CC2"/>
    <w:rsid w:val="00416042"/>
    <w:rsid w:val="00416100"/>
    <w:rsid w:val="004162B1"/>
    <w:rsid w:val="004163B8"/>
    <w:rsid w:val="00416558"/>
    <w:rsid w:val="00416C52"/>
    <w:rsid w:val="00416CB3"/>
    <w:rsid w:val="00416E79"/>
    <w:rsid w:val="00416EF0"/>
    <w:rsid w:val="0041719A"/>
    <w:rsid w:val="00417837"/>
    <w:rsid w:val="00417911"/>
    <w:rsid w:val="00417B54"/>
    <w:rsid w:val="00417BB0"/>
    <w:rsid w:val="00417EF7"/>
    <w:rsid w:val="00417F11"/>
    <w:rsid w:val="00417FA7"/>
    <w:rsid w:val="00417FE1"/>
    <w:rsid w:val="00420062"/>
    <w:rsid w:val="00420207"/>
    <w:rsid w:val="0042046C"/>
    <w:rsid w:val="004205CA"/>
    <w:rsid w:val="004205DF"/>
    <w:rsid w:val="0042062F"/>
    <w:rsid w:val="004208F1"/>
    <w:rsid w:val="004208F7"/>
    <w:rsid w:val="00420AE5"/>
    <w:rsid w:val="00420DA9"/>
    <w:rsid w:val="00420EFA"/>
    <w:rsid w:val="00421148"/>
    <w:rsid w:val="0042127E"/>
    <w:rsid w:val="00421298"/>
    <w:rsid w:val="00421362"/>
    <w:rsid w:val="00421855"/>
    <w:rsid w:val="00421BF6"/>
    <w:rsid w:val="00421C67"/>
    <w:rsid w:val="00421D18"/>
    <w:rsid w:val="00421E0C"/>
    <w:rsid w:val="00421FD5"/>
    <w:rsid w:val="0042230E"/>
    <w:rsid w:val="0042239E"/>
    <w:rsid w:val="00422417"/>
    <w:rsid w:val="00422712"/>
    <w:rsid w:val="004229B7"/>
    <w:rsid w:val="00422A9D"/>
    <w:rsid w:val="00422AD1"/>
    <w:rsid w:val="00422C75"/>
    <w:rsid w:val="00422D4F"/>
    <w:rsid w:val="00422F82"/>
    <w:rsid w:val="00422FA0"/>
    <w:rsid w:val="00422FDB"/>
    <w:rsid w:val="00422FFB"/>
    <w:rsid w:val="004231DB"/>
    <w:rsid w:val="0042320A"/>
    <w:rsid w:val="0042324F"/>
    <w:rsid w:val="004237AE"/>
    <w:rsid w:val="00423CE0"/>
    <w:rsid w:val="00423D78"/>
    <w:rsid w:val="00424233"/>
    <w:rsid w:val="00424292"/>
    <w:rsid w:val="004246E0"/>
    <w:rsid w:val="00424A4C"/>
    <w:rsid w:val="00424A64"/>
    <w:rsid w:val="00424AED"/>
    <w:rsid w:val="00424B39"/>
    <w:rsid w:val="00424CD2"/>
    <w:rsid w:val="00424DC4"/>
    <w:rsid w:val="00424EF8"/>
    <w:rsid w:val="00425244"/>
    <w:rsid w:val="004255BE"/>
    <w:rsid w:val="00425609"/>
    <w:rsid w:val="0042566A"/>
    <w:rsid w:val="00425997"/>
    <w:rsid w:val="00425A80"/>
    <w:rsid w:val="00425B6D"/>
    <w:rsid w:val="00425BE2"/>
    <w:rsid w:val="00425DE7"/>
    <w:rsid w:val="00425EC1"/>
    <w:rsid w:val="00425F41"/>
    <w:rsid w:val="0042603F"/>
    <w:rsid w:val="0042638E"/>
    <w:rsid w:val="00426398"/>
    <w:rsid w:val="0042670F"/>
    <w:rsid w:val="004269BF"/>
    <w:rsid w:val="00426A16"/>
    <w:rsid w:val="00426C0C"/>
    <w:rsid w:val="00426C35"/>
    <w:rsid w:val="00426DB1"/>
    <w:rsid w:val="00426F02"/>
    <w:rsid w:val="00426F50"/>
    <w:rsid w:val="004271D3"/>
    <w:rsid w:val="00427274"/>
    <w:rsid w:val="0042728D"/>
    <w:rsid w:val="004272A2"/>
    <w:rsid w:val="00427788"/>
    <w:rsid w:val="004277EA"/>
    <w:rsid w:val="0042793C"/>
    <w:rsid w:val="0042797C"/>
    <w:rsid w:val="00427F72"/>
    <w:rsid w:val="004301E0"/>
    <w:rsid w:val="0043024B"/>
    <w:rsid w:val="00430255"/>
    <w:rsid w:val="0043069E"/>
    <w:rsid w:val="00430946"/>
    <w:rsid w:val="00430BD2"/>
    <w:rsid w:val="00430DD3"/>
    <w:rsid w:val="00430E57"/>
    <w:rsid w:val="0043103D"/>
    <w:rsid w:val="00431141"/>
    <w:rsid w:val="004311E0"/>
    <w:rsid w:val="00431501"/>
    <w:rsid w:val="00431598"/>
    <w:rsid w:val="004316E9"/>
    <w:rsid w:val="004316F7"/>
    <w:rsid w:val="0043176F"/>
    <w:rsid w:val="004317E1"/>
    <w:rsid w:val="004318F6"/>
    <w:rsid w:val="00431AB1"/>
    <w:rsid w:val="00431ADC"/>
    <w:rsid w:val="00431B88"/>
    <w:rsid w:val="00431E9F"/>
    <w:rsid w:val="0043204C"/>
    <w:rsid w:val="00432106"/>
    <w:rsid w:val="004321C1"/>
    <w:rsid w:val="004324B2"/>
    <w:rsid w:val="004324D1"/>
    <w:rsid w:val="00432548"/>
    <w:rsid w:val="00432824"/>
    <w:rsid w:val="00432959"/>
    <w:rsid w:val="00432A45"/>
    <w:rsid w:val="00432C91"/>
    <w:rsid w:val="00432CCA"/>
    <w:rsid w:val="00433023"/>
    <w:rsid w:val="0043329E"/>
    <w:rsid w:val="004335B4"/>
    <w:rsid w:val="004336CF"/>
    <w:rsid w:val="00433830"/>
    <w:rsid w:val="00433913"/>
    <w:rsid w:val="00433AC6"/>
    <w:rsid w:val="00433BB1"/>
    <w:rsid w:val="00433D64"/>
    <w:rsid w:val="00433E78"/>
    <w:rsid w:val="00434064"/>
    <w:rsid w:val="004343C5"/>
    <w:rsid w:val="004344F6"/>
    <w:rsid w:val="0043459A"/>
    <w:rsid w:val="0043465C"/>
    <w:rsid w:val="004348DE"/>
    <w:rsid w:val="0043499A"/>
    <w:rsid w:val="00434D2C"/>
    <w:rsid w:val="00434F1B"/>
    <w:rsid w:val="004350BF"/>
    <w:rsid w:val="0043512B"/>
    <w:rsid w:val="00435333"/>
    <w:rsid w:val="00435375"/>
    <w:rsid w:val="00435731"/>
    <w:rsid w:val="00435945"/>
    <w:rsid w:val="00435DFE"/>
    <w:rsid w:val="00435F5B"/>
    <w:rsid w:val="0043600E"/>
    <w:rsid w:val="00436AD7"/>
    <w:rsid w:val="00436C07"/>
    <w:rsid w:val="00437954"/>
    <w:rsid w:val="0043797C"/>
    <w:rsid w:val="00437AAE"/>
    <w:rsid w:val="00437B3A"/>
    <w:rsid w:val="00437EB9"/>
    <w:rsid w:val="00437F43"/>
    <w:rsid w:val="0044005D"/>
    <w:rsid w:val="004400C2"/>
    <w:rsid w:val="004402D6"/>
    <w:rsid w:val="00440498"/>
    <w:rsid w:val="004408D4"/>
    <w:rsid w:val="00440ACF"/>
    <w:rsid w:val="00440B84"/>
    <w:rsid w:val="004410A8"/>
    <w:rsid w:val="004414E9"/>
    <w:rsid w:val="0044154B"/>
    <w:rsid w:val="004415AD"/>
    <w:rsid w:val="0044182B"/>
    <w:rsid w:val="004418A2"/>
    <w:rsid w:val="00441C43"/>
    <w:rsid w:val="00441D93"/>
    <w:rsid w:val="00441DD7"/>
    <w:rsid w:val="004421B8"/>
    <w:rsid w:val="0044237B"/>
    <w:rsid w:val="00442408"/>
    <w:rsid w:val="004425B7"/>
    <w:rsid w:val="0044261A"/>
    <w:rsid w:val="004426EF"/>
    <w:rsid w:val="00442990"/>
    <w:rsid w:val="00442A07"/>
    <w:rsid w:val="00442A6A"/>
    <w:rsid w:val="00442C83"/>
    <w:rsid w:val="00442FAC"/>
    <w:rsid w:val="00442FD5"/>
    <w:rsid w:val="00443000"/>
    <w:rsid w:val="0044321B"/>
    <w:rsid w:val="004432A3"/>
    <w:rsid w:val="004433FC"/>
    <w:rsid w:val="0044347D"/>
    <w:rsid w:val="0044353B"/>
    <w:rsid w:val="004437D0"/>
    <w:rsid w:val="00443878"/>
    <w:rsid w:val="00443A3D"/>
    <w:rsid w:val="00443F37"/>
    <w:rsid w:val="00444133"/>
    <w:rsid w:val="00444279"/>
    <w:rsid w:val="00444618"/>
    <w:rsid w:val="00444678"/>
    <w:rsid w:val="00444937"/>
    <w:rsid w:val="0044499B"/>
    <w:rsid w:val="00444AEE"/>
    <w:rsid w:val="00444BFF"/>
    <w:rsid w:val="00444DDF"/>
    <w:rsid w:val="00444EFE"/>
    <w:rsid w:val="00444F10"/>
    <w:rsid w:val="00444FA5"/>
    <w:rsid w:val="004450DA"/>
    <w:rsid w:val="00445327"/>
    <w:rsid w:val="00445353"/>
    <w:rsid w:val="004457B7"/>
    <w:rsid w:val="00445819"/>
    <w:rsid w:val="00445978"/>
    <w:rsid w:val="00445CB5"/>
    <w:rsid w:val="004460D8"/>
    <w:rsid w:val="004461B6"/>
    <w:rsid w:val="00446282"/>
    <w:rsid w:val="00446594"/>
    <w:rsid w:val="00446770"/>
    <w:rsid w:val="004469C1"/>
    <w:rsid w:val="00446A67"/>
    <w:rsid w:val="00446CAF"/>
    <w:rsid w:val="00446E24"/>
    <w:rsid w:val="004473AC"/>
    <w:rsid w:val="004477B5"/>
    <w:rsid w:val="0044793D"/>
    <w:rsid w:val="00447A39"/>
    <w:rsid w:val="00447ADE"/>
    <w:rsid w:val="00447B69"/>
    <w:rsid w:val="00450021"/>
    <w:rsid w:val="00450150"/>
    <w:rsid w:val="00450832"/>
    <w:rsid w:val="004508DC"/>
    <w:rsid w:val="00450A8D"/>
    <w:rsid w:val="00450BBA"/>
    <w:rsid w:val="00450CFE"/>
    <w:rsid w:val="00450DEB"/>
    <w:rsid w:val="004510CC"/>
    <w:rsid w:val="0045137D"/>
    <w:rsid w:val="00451636"/>
    <w:rsid w:val="0045167D"/>
    <w:rsid w:val="004517E0"/>
    <w:rsid w:val="00451940"/>
    <w:rsid w:val="00451AC1"/>
    <w:rsid w:val="00451B3E"/>
    <w:rsid w:val="00451B7E"/>
    <w:rsid w:val="00451BE5"/>
    <w:rsid w:val="0045234F"/>
    <w:rsid w:val="00452374"/>
    <w:rsid w:val="004526A7"/>
    <w:rsid w:val="00452709"/>
    <w:rsid w:val="00452CDA"/>
    <w:rsid w:val="00452D3D"/>
    <w:rsid w:val="00452D5A"/>
    <w:rsid w:val="00452E33"/>
    <w:rsid w:val="00452E3A"/>
    <w:rsid w:val="00452E54"/>
    <w:rsid w:val="00452E8B"/>
    <w:rsid w:val="00452EC5"/>
    <w:rsid w:val="00452F75"/>
    <w:rsid w:val="00452FB5"/>
    <w:rsid w:val="004534A2"/>
    <w:rsid w:val="00453603"/>
    <w:rsid w:val="00453639"/>
    <w:rsid w:val="00453745"/>
    <w:rsid w:val="004538D9"/>
    <w:rsid w:val="00453B3D"/>
    <w:rsid w:val="00453BF7"/>
    <w:rsid w:val="00453C47"/>
    <w:rsid w:val="00453D1E"/>
    <w:rsid w:val="00453E9B"/>
    <w:rsid w:val="00454134"/>
    <w:rsid w:val="004541B2"/>
    <w:rsid w:val="004541F8"/>
    <w:rsid w:val="00454275"/>
    <w:rsid w:val="004542C4"/>
    <w:rsid w:val="0045435E"/>
    <w:rsid w:val="0045450F"/>
    <w:rsid w:val="00454619"/>
    <w:rsid w:val="004547EA"/>
    <w:rsid w:val="00454B62"/>
    <w:rsid w:val="00454C4E"/>
    <w:rsid w:val="00454C83"/>
    <w:rsid w:val="00454C92"/>
    <w:rsid w:val="00454CCA"/>
    <w:rsid w:val="00454DD1"/>
    <w:rsid w:val="00455219"/>
    <w:rsid w:val="00455373"/>
    <w:rsid w:val="004554C5"/>
    <w:rsid w:val="00455610"/>
    <w:rsid w:val="00455851"/>
    <w:rsid w:val="00455872"/>
    <w:rsid w:val="0045598A"/>
    <w:rsid w:val="004559F7"/>
    <w:rsid w:val="00455C40"/>
    <w:rsid w:val="00455E3E"/>
    <w:rsid w:val="00455F1D"/>
    <w:rsid w:val="0045610B"/>
    <w:rsid w:val="00456151"/>
    <w:rsid w:val="0045638D"/>
    <w:rsid w:val="004563FF"/>
    <w:rsid w:val="00456464"/>
    <w:rsid w:val="00456662"/>
    <w:rsid w:val="00456754"/>
    <w:rsid w:val="004567F2"/>
    <w:rsid w:val="00456B7B"/>
    <w:rsid w:val="00456CFF"/>
    <w:rsid w:val="0045711B"/>
    <w:rsid w:val="00457231"/>
    <w:rsid w:val="004573B9"/>
    <w:rsid w:val="00457433"/>
    <w:rsid w:val="00457669"/>
    <w:rsid w:val="0045769B"/>
    <w:rsid w:val="004576CC"/>
    <w:rsid w:val="004577CE"/>
    <w:rsid w:val="004577E1"/>
    <w:rsid w:val="004578F1"/>
    <w:rsid w:val="004579C3"/>
    <w:rsid w:val="00457B8C"/>
    <w:rsid w:val="00457C83"/>
    <w:rsid w:val="00457EA5"/>
    <w:rsid w:val="00457FB5"/>
    <w:rsid w:val="00460206"/>
    <w:rsid w:val="00460241"/>
    <w:rsid w:val="004602BB"/>
    <w:rsid w:val="004602FB"/>
    <w:rsid w:val="004603E8"/>
    <w:rsid w:val="00460564"/>
    <w:rsid w:val="00460674"/>
    <w:rsid w:val="00460880"/>
    <w:rsid w:val="00460C1D"/>
    <w:rsid w:val="00460D4B"/>
    <w:rsid w:val="00460D57"/>
    <w:rsid w:val="00460DCC"/>
    <w:rsid w:val="00460EE0"/>
    <w:rsid w:val="00461076"/>
    <w:rsid w:val="0046114A"/>
    <w:rsid w:val="004612E6"/>
    <w:rsid w:val="004613A7"/>
    <w:rsid w:val="004614ED"/>
    <w:rsid w:val="0046154C"/>
    <w:rsid w:val="0046158A"/>
    <w:rsid w:val="004619EC"/>
    <w:rsid w:val="004619F9"/>
    <w:rsid w:val="00461A99"/>
    <w:rsid w:val="00461BD9"/>
    <w:rsid w:val="00461F4E"/>
    <w:rsid w:val="00461FA3"/>
    <w:rsid w:val="00461FC2"/>
    <w:rsid w:val="00462332"/>
    <w:rsid w:val="0046235A"/>
    <w:rsid w:val="004623F1"/>
    <w:rsid w:val="0046283F"/>
    <w:rsid w:val="00462A44"/>
    <w:rsid w:val="00462B00"/>
    <w:rsid w:val="00462C18"/>
    <w:rsid w:val="00462D0F"/>
    <w:rsid w:val="00462EC6"/>
    <w:rsid w:val="00462F61"/>
    <w:rsid w:val="004630BA"/>
    <w:rsid w:val="004630C0"/>
    <w:rsid w:val="004631CD"/>
    <w:rsid w:val="0046321F"/>
    <w:rsid w:val="00463345"/>
    <w:rsid w:val="004634F3"/>
    <w:rsid w:val="0046357B"/>
    <w:rsid w:val="0046371C"/>
    <w:rsid w:val="0046377F"/>
    <w:rsid w:val="00463CE5"/>
    <w:rsid w:val="00463F95"/>
    <w:rsid w:val="00464186"/>
    <w:rsid w:val="00464444"/>
    <w:rsid w:val="0046444B"/>
    <w:rsid w:val="00464489"/>
    <w:rsid w:val="0046464D"/>
    <w:rsid w:val="00464BDD"/>
    <w:rsid w:val="00464C5E"/>
    <w:rsid w:val="00464CD1"/>
    <w:rsid w:val="00464D99"/>
    <w:rsid w:val="00464E64"/>
    <w:rsid w:val="00464E7C"/>
    <w:rsid w:val="0046517C"/>
    <w:rsid w:val="00465180"/>
    <w:rsid w:val="004651FA"/>
    <w:rsid w:val="00465446"/>
    <w:rsid w:val="00465551"/>
    <w:rsid w:val="004655C0"/>
    <w:rsid w:val="0046569B"/>
    <w:rsid w:val="004656E7"/>
    <w:rsid w:val="004657B4"/>
    <w:rsid w:val="00465BEF"/>
    <w:rsid w:val="00465C52"/>
    <w:rsid w:val="00465CA5"/>
    <w:rsid w:val="00465DB7"/>
    <w:rsid w:val="0046610B"/>
    <w:rsid w:val="0046631D"/>
    <w:rsid w:val="004665F0"/>
    <w:rsid w:val="00466685"/>
    <w:rsid w:val="004666F0"/>
    <w:rsid w:val="00466930"/>
    <w:rsid w:val="00466B47"/>
    <w:rsid w:val="00466BE4"/>
    <w:rsid w:val="00466EF4"/>
    <w:rsid w:val="00466F03"/>
    <w:rsid w:val="00466F84"/>
    <w:rsid w:val="004672CA"/>
    <w:rsid w:val="0046751C"/>
    <w:rsid w:val="004676A2"/>
    <w:rsid w:val="00467971"/>
    <w:rsid w:val="00467A7A"/>
    <w:rsid w:val="00467A8C"/>
    <w:rsid w:val="00467AA5"/>
    <w:rsid w:val="00467ADC"/>
    <w:rsid w:val="00467B86"/>
    <w:rsid w:val="00467C37"/>
    <w:rsid w:val="00467E8D"/>
    <w:rsid w:val="00467FA5"/>
    <w:rsid w:val="00470061"/>
    <w:rsid w:val="00470129"/>
    <w:rsid w:val="00470184"/>
    <w:rsid w:val="004701D9"/>
    <w:rsid w:val="0047051B"/>
    <w:rsid w:val="0047056F"/>
    <w:rsid w:val="00470755"/>
    <w:rsid w:val="004707B5"/>
    <w:rsid w:val="004708EC"/>
    <w:rsid w:val="00470966"/>
    <w:rsid w:val="00470E83"/>
    <w:rsid w:val="004711A7"/>
    <w:rsid w:val="004712FB"/>
    <w:rsid w:val="00471452"/>
    <w:rsid w:val="0047149C"/>
    <w:rsid w:val="00471791"/>
    <w:rsid w:val="00471919"/>
    <w:rsid w:val="00471B1E"/>
    <w:rsid w:val="00471BB7"/>
    <w:rsid w:val="00472041"/>
    <w:rsid w:val="00472112"/>
    <w:rsid w:val="0047216F"/>
    <w:rsid w:val="00472231"/>
    <w:rsid w:val="0047223A"/>
    <w:rsid w:val="0047272D"/>
    <w:rsid w:val="0047289C"/>
    <w:rsid w:val="00472EFF"/>
    <w:rsid w:val="00472F26"/>
    <w:rsid w:val="00473039"/>
    <w:rsid w:val="0047312F"/>
    <w:rsid w:val="00473154"/>
    <w:rsid w:val="004732A6"/>
    <w:rsid w:val="004732CA"/>
    <w:rsid w:val="004732DE"/>
    <w:rsid w:val="00473398"/>
    <w:rsid w:val="004733A7"/>
    <w:rsid w:val="00473470"/>
    <w:rsid w:val="004736E4"/>
    <w:rsid w:val="00473914"/>
    <w:rsid w:val="00473ACF"/>
    <w:rsid w:val="00473C10"/>
    <w:rsid w:val="00473E94"/>
    <w:rsid w:val="00473F60"/>
    <w:rsid w:val="00474056"/>
    <w:rsid w:val="00474063"/>
    <w:rsid w:val="004742D5"/>
    <w:rsid w:val="0047463C"/>
    <w:rsid w:val="00474913"/>
    <w:rsid w:val="00474BF7"/>
    <w:rsid w:val="00474D76"/>
    <w:rsid w:val="00474F68"/>
    <w:rsid w:val="0047510F"/>
    <w:rsid w:val="00475230"/>
    <w:rsid w:val="00475350"/>
    <w:rsid w:val="00475421"/>
    <w:rsid w:val="00475447"/>
    <w:rsid w:val="00475544"/>
    <w:rsid w:val="0047556E"/>
    <w:rsid w:val="00475752"/>
    <w:rsid w:val="004758A3"/>
    <w:rsid w:val="00475A6E"/>
    <w:rsid w:val="00475AF8"/>
    <w:rsid w:val="00475B24"/>
    <w:rsid w:val="00475B8F"/>
    <w:rsid w:val="00475E56"/>
    <w:rsid w:val="00475EE8"/>
    <w:rsid w:val="00476192"/>
    <w:rsid w:val="00476305"/>
    <w:rsid w:val="004763A2"/>
    <w:rsid w:val="004763F3"/>
    <w:rsid w:val="00476660"/>
    <w:rsid w:val="00476793"/>
    <w:rsid w:val="00476BC4"/>
    <w:rsid w:val="00476BD6"/>
    <w:rsid w:val="0047701E"/>
    <w:rsid w:val="0047714B"/>
    <w:rsid w:val="00477165"/>
    <w:rsid w:val="004771A8"/>
    <w:rsid w:val="004771DC"/>
    <w:rsid w:val="00477411"/>
    <w:rsid w:val="004774EF"/>
    <w:rsid w:val="00477740"/>
    <w:rsid w:val="00477770"/>
    <w:rsid w:val="00477871"/>
    <w:rsid w:val="00477B66"/>
    <w:rsid w:val="00477CD9"/>
    <w:rsid w:val="00477E6E"/>
    <w:rsid w:val="00480003"/>
    <w:rsid w:val="00480093"/>
    <w:rsid w:val="004801C4"/>
    <w:rsid w:val="0048060A"/>
    <w:rsid w:val="0048071D"/>
    <w:rsid w:val="00480AA5"/>
    <w:rsid w:val="00480C77"/>
    <w:rsid w:val="00480CBB"/>
    <w:rsid w:val="00480D21"/>
    <w:rsid w:val="00480F1D"/>
    <w:rsid w:val="0048105A"/>
    <w:rsid w:val="004813C0"/>
    <w:rsid w:val="00481401"/>
    <w:rsid w:val="00481415"/>
    <w:rsid w:val="00481AE3"/>
    <w:rsid w:val="00481B2A"/>
    <w:rsid w:val="00481C5F"/>
    <w:rsid w:val="00481CA8"/>
    <w:rsid w:val="00481DED"/>
    <w:rsid w:val="00481ECD"/>
    <w:rsid w:val="00481EFE"/>
    <w:rsid w:val="00482091"/>
    <w:rsid w:val="004821AF"/>
    <w:rsid w:val="004821BA"/>
    <w:rsid w:val="004821D3"/>
    <w:rsid w:val="00482250"/>
    <w:rsid w:val="00482425"/>
    <w:rsid w:val="004825B2"/>
    <w:rsid w:val="004829A6"/>
    <w:rsid w:val="00482A74"/>
    <w:rsid w:val="00482A97"/>
    <w:rsid w:val="00482B98"/>
    <w:rsid w:val="00482F0C"/>
    <w:rsid w:val="004830E9"/>
    <w:rsid w:val="004834C6"/>
    <w:rsid w:val="004838EE"/>
    <w:rsid w:val="00483A86"/>
    <w:rsid w:val="00483A93"/>
    <w:rsid w:val="00483B33"/>
    <w:rsid w:val="00483C77"/>
    <w:rsid w:val="0048405D"/>
    <w:rsid w:val="00484528"/>
    <w:rsid w:val="004847B1"/>
    <w:rsid w:val="004848CA"/>
    <w:rsid w:val="00484DFB"/>
    <w:rsid w:val="00484E21"/>
    <w:rsid w:val="004851AE"/>
    <w:rsid w:val="00485233"/>
    <w:rsid w:val="0048524B"/>
    <w:rsid w:val="004855FA"/>
    <w:rsid w:val="004856E6"/>
    <w:rsid w:val="00485831"/>
    <w:rsid w:val="004858F3"/>
    <w:rsid w:val="0048590A"/>
    <w:rsid w:val="00485B0D"/>
    <w:rsid w:val="00485B2C"/>
    <w:rsid w:val="00485C2C"/>
    <w:rsid w:val="00485DE3"/>
    <w:rsid w:val="004861B8"/>
    <w:rsid w:val="004861FA"/>
    <w:rsid w:val="004865D0"/>
    <w:rsid w:val="00486640"/>
    <w:rsid w:val="004867FD"/>
    <w:rsid w:val="00486816"/>
    <w:rsid w:val="00486A49"/>
    <w:rsid w:val="00486B39"/>
    <w:rsid w:val="00486BC8"/>
    <w:rsid w:val="00486E06"/>
    <w:rsid w:val="004871EE"/>
    <w:rsid w:val="0048736F"/>
    <w:rsid w:val="004876BA"/>
    <w:rsid w:val="00487A85"/>
    <w:rsid w:val="00487AC1"/>
    <w:rsid w:val="00487ACC"/>
    <w:rsid w:val="00487CF8"/>
    <w:rsid w:val="00487D19"/>
    <w:rsid w:val="00487D32"/>
    <w:rsid w:val="0049019F"/>
    <w:rsid w:val="0049032B"/>
    <w:rsid w:val="004903F0"/>
    <w:rsid w:val="0049044F"/>
    <w:rsid w:val="0049053B"/>
    <w:rsid w:val="00490841"/>
    <w:rsid w:val="0049094F"/>
    <w:rsid w:val="00490A8D"/>
    <w:rsid w:val="00490AFD"/>
    <w:rsid w:val="00490B90"/>
    <w:rsid w:val="00490C1D"/>
    <w:rsid w:val="00490CA9"/>
    <w:rsid w:val="00490D54"/>
    <w:rsid w:val="00490E75"/>
    <w:rsid w:val="004910D4"/>
    <w:rsid w:val="004914BC"/>
    <w:rsid w:val="004914E6"/>
    <w:rsid w:val="004915E1"/>
    <w:rsid w:val="004918E0"/>
    <w:rsid w:val="00491950"/>
    <w:rsid w:val="004919A0"/>
    <w:rsid w:val="00491E2C"/>
    <w:rsid w:val="00491FFE"/>
    <w:rsid w:val="00492080"/>
    <w:rsid w:val="004920F8"/>
    <w:rsid w:val="0049228E"/>
    <w:rsid w:val="0049233C"/>
    <w:rsid w:val="00492371"/>
    <w:rsid w:val="00492754"/>
    <w:rsid w:val="0049280B"/>
    <w:rsid w:val="004928F8"/>
    <w:rsid w:val="00492A32"/>
    <w:rsid w:val="00492A38"/>
    <w:rsid w:val="00492CE8"/>
    <w:rsid w:val="00492EC2"/>
    <w:rsid w:val="00492FF6"/>
    <w:rsid w:val="00493033"/>
    <w:rsid w:val="004930F5"/>
    <w:rsid w:val="00493332"/>
    <w:rsid w:val="0049351C"/>
    <w:rsid w:val="0049351F"/>
    <w:rsid w:val="004935FC"/>
    <w:rsid w:val="00493B51"/>
    <w:rsid w:val="00493C20"/>
    <w:rsid w:val="00493DDC"/>
    <w:rsid w:val="00493DEB"/>
    <w:rsid w:val="00493F65"/>
    <w:rsid w:val="004946B1"/>
    <w:rsid w:val="004947CA"/>
    <w:rsid w:val="004947E6"/>
    <w:rsid w:val="00494B2D"/>
    <w:rsid w:val="00494C97"/>
    <w:rsid w:val="00494D5F"/>
    <w:rsid w:val="00494D81"/>
    <w:rsid w:val="00494DD7"/>
    <w:rsid w:val="00494E24"/>
    <w:rsid w:val="00495086"/>
    <w:rsid w:val="00495290"/>
    <w:rsid w:val="00495473"/>
    <w:rsid w:val="004956B1"/>
    <w:rsid w:val="004956E0"/>
    <w:rsid w:val="00495B65"/>
    <w:rsid w:val="00495B8F"/>
    <w:rsid w:val="004960A6"/>
    <w:rsid w:val="0049627E"/>
    <w:rsid w:val="0049633D"/>
    <w:rsid w:val="004965CE"/>
    <w:rsid w:val="0049691F"/>
    <w:rsid w:val="00496A0A"/>
    <w:rsid w:val="00496C8E"/>
    <w:rsid w:val="00496DD3"/>
    <w:rsid w:val="00496EED"/>
    <w:rsid w:val="00496EF5"/>
    <w:rsid w:val="00496FC4"/>
    <w:rsid w:val="00497030"/>
    <w:rsid w:val="00497111"/>
    <w:rsid w:val="0049733E"/>
    <w:rsid w:val="0049737A"/>
    <w:rsid w:val="00497431"/>
    <w:rsid w:val="00497689"/>
    <w:rsid w:val="0049769A"/>
    <w:rsid w:val="004979DD"/>
    <w:rsid w:val="00497B47"/>
    <w:rsid w:val="00497D4E"/>
    <w:rsid w:val="00497D8B"/>
    <w:rsid w:val="00497DAC"/>
    <w:rsid w:val="00497E2D"/>
    <w:rsid w:val="00497F21"/>
    <w:rsid w:val="004A01C2"/>
    <w:rsid w:val="004A02FC"/>
    <w:rsid w:val="004A057F"/>
    <w:rsid w:val="004A0668"/>
    <w:rsid w:val="004A12A9"/>
    <w:rsid w:val="004A142B"/>
    <w:rsid w:val="004A14CF"/>
    <w:rsid w:val="004A187B"/>
    <w:rsid w:val="004A18EF"/>
    <w:rsid w:val="004A1A16"/>
    <w:rsid w:val="004A1B7E"/>
    <w:rsid w:val="004A1B9C"/>
    <w:rsid w:val="004A1DBE"/>
    <w:rsid w:val="004A1DF6"/>
    <w:rsid w:val="004A1E85"/>
    <w:rsid w:val="004A1FD3"/>
    <w:rsid w:val="004A2164"/>
    <w:rsid w:val="004A2226"/>
    <w:rsid w:val="004A23BE"/>
    <w:rsid w:val="004A24E9"/>
    <w:rsid w:val="004A25BD"/>
    <w:rsid w:val="004A27FB"/>
    <w:rsid w:val="004A29FA"/>
    <w:rsid w:val="004A2D3C"/>
    <w:rsid w:val="004A2E0F"/>
    <w:rsid w:val="004A30E7"/>
    <w:rsid w:val="004A3118"/>
    <w:rsid w:val="004A311A"/>
    <w:rsid w:val="004A31A4"/>
    <w:rsid w:val="004A32BB"/>
    <w:rsid w:val="004A331B"/>
    <w:rsid w:val="004A343E"/>
    <w:rsid w:val="004A3523"/>
    <w:rsid w:val="004A367F"/>
    <w:rsid w:val="004A37D0"/>
    <w:rsid w:val="004A393F"/>
    <w:rsid w:val="004A3AF3"/>
    <w:rsid w:val="004A3E42"/>
    <w:rsid w:val="004A3F02"/>
    <w:rsid w:val="004A3FB8"/>
    <w:rsid w:val="004A4000"/>
    <w:rsid w:val="004A408E"/>
    <w:rsid w:val="004A42A0"/>
    <w:rsid w:val="004A434D"/>
    <w:rsid w:val="004A43D1"/>
    <w:rsid w:val="004A440C"/>
    <w:rsid w:val="004A445E"/>
    <w:rsid w:val="004A4588"/>
    <w:rsid w:val="004A45C7"/>
    <w:rsid w:val="004A46C9"/>
    <w:rsid w:val="004A48A8"/>
    <w:rsid w:val="004A48C1"/>
    <w:rsid w:val="004A49B5"/>
    <w:rsid w:val="004A4AFA"/>
    <w:rsid w:val="004A4B2A"/>
    <w:rsid w:val="004A4B8A"/>
    <w:rsid w:val="004A4C41"/>
    <w:rsid w:val="004A4C4C"/>
    <w:rsid w:val="004A4D4D"/>
    <w:rsid w:val="004A4DB4"/>
    <w:rsid w:val="004A546A"/>
    <w:rsid w:val="004A5561"/>
    <w:rsid w:val="004A55D0"/>
    <w:rsid w:val="004A5690"/>
    <w:rsid w:val="004A56A7"/>
    <w:rsid w:val="004A5DD2"/>
    <w:rsid w:val="004A5DD4"/>
    <w:rsid w:val="004A604A"/>
    <w:rsid w:val="004A6073"/>
    <w:rsid w:val="004A6259"/>
    <w:rsid w:val="004A65F5"/>
    <w:rsid w:val="004A664E"/>
    <w:rsid w:val="004A66DA"/>
    <w:rsid w:val="004A6781"/>
    <w:rsid w:val="004A6919"/>
    <w:rsid w:val="004A6BC0"/>
    <w:rsid w:val="004A6E91"/>
    <w:rsid w:val="004A6FD3"/>
    <w:rsid w:val="004A718E"/>
    <w:rsid w:val="004A7365"/>
    <w:rsid w:val="004A73D0"/>
    <w:rsid w:val="004A7455"/>
    <w:rsid w:val="004A74E1"/>
    <w:rsid w:val="004A7603"/>
    <w:rsid w:val="004A7720"/>
    <w:rsid w:val="004A772C"/>
    <w:rsid w:val="004A7F46"/>
    <w:rsid w:val="004A7F8B"/>
    <w:rsid w:val="004A7FB6"/>
    <w:rsid w:val="004A7FC7"/>
    <w:rsid w:val="004B0049"/>
    <w:rsid w:val="004B059B"/>
    <w:rsid w:val="004B0745"/>
    <w:rsid w:val="004B080F"/>
    <w:rsid w:val="004B0A4A"/>
    <w:rsid w:val="004B0D7E"/>
    <w:rsid w:val="004B10AA"/>
    <w:rsid w:val="004B1214"/>
    <w:rsid w:val="004B154B"/>
    <w:rsid w:val="004B1586"/>
    <w:rsid w:val="004B15AB"/>
    <w:rsid w:val="004B166D"/>
    <w:rsid w:val="004B1687"/>
    <w:rsid w:val="004B16A8"/>
    <w:rsid w:val="004B171C"/>
    <w:rsid w:val="004B1794"/>
    <w:rsid w:val="004B17E7"/>
    <w:rsid w:val="004B18BD"/>
    <w:rsid w:val="004B1B32"/>
    <w:rsid w:val="004B1BF3"/>
    <w:rsid w:val="004B1DD8"/>
    <w:rsid w:val="004B1E09"/>
    <w:rsid w:val="004B2001"/>
    <w:rsid w:val="004B22E5"/>
    <w:rsid w:val="004B243F"/>
    <w:rsid w:val="004B24DE"/>
    <w:rsid w:val="004B25F8"/>
    <w:rsid w:val="004B26AA"/>
    <w:rsid w:val="004B2755"/>
    <w:rsid w:val="004B2A04"/>
    <w:rsid w:val="004B2EC7"/>
    <w:rsid w:val="004B308E"/>
    <w:rsid w:val="004B30C7"/>
    <w:rsid w:val="004B30F9"/>
    <w:rsid w:val="004B3108"/>
    <w:rsid w:val="004B3386"/>
    <w:rsid w:val="004B3601"/>
    <w:rsid w:val="004B3626"/>
    <w:rsid w:val="004B3657"/>
    <w:rsid w:val="004B3694"/>
    <w:rsid w:val="004B37EC"/>
    <w:rsid w:val="004B38C2"/>
    <w:rsid w:val="004B3D14"/>
    <w:rsid w:val="004B3F31"/>
    <w:rsid w:val="004B4397"/>
    <w:rsid w:val="004B44A7"/>
    <w:rsid w:val="004B455A"/>
    <w:rsid w:val="004B461D"/>
    <w:rsid w:val="004B468A"/>
    <w:rsid w:val="004B49C9"/>
    <w:rsid w:val="004B4AF2"/>
    <w:rsid w:val="004B4B21"/>
    <w:rsid w:val="004B4BB1"/>
    <w:rsid w:val="004B4BF5"/>
    <w:rsid w:val="004B4CCC"/>
    <w:rsid w:val="004B4DE3"/>
    <w:rsid w:val="004B4E05"/>
    <w:rsid w:val="004B4FEC"/>
    <w:rsid w:val="004B5771"/>
    <w:rsid w:val="004B581E"/>
    <w:rsid w:val="004B58DC"/>
    <w:rsid w:val="004B59A9"/>
    <w:rsid w:val="004B5B09"/>
    <w:rsid w:val="004B5B47"/>
    <w:rsid w:val="004B5C23"/>
    <w:rsid w:val="004B5CA3"/>
    <w:rsid w:val="004B5E1A"/>
    <w:rsid w:val="004B5F0A"/>
    <w:rsid w:val="004B6042"/>
    <w:rsid w:val="004B6065"/>
    <w:rsid w:val="004B60DB"/>
    <w:rsid w:val="004B68C1"/>
    <w:rsid w:val="004B6A42"/>
    <w:rsid w:val="004B6C75"/>
    <w:rsid w:val="004B6ED3"/>
    <w:rsid w:val="004B6F9A"/>
    <w:rsid w:val="004B70CA"/>
    <w:rsid w:val="004B7281"/>
    <w:rsid w:val="004B72EC"/>
    <w:rsid w:val="004B7391"/>
    <w:rsid w:val="004B741E"/>
    <w:rsid w:val="004B761A"/>
    <w:rsid w:val="004B7657"/>
    <w:rsid w:val="004B786F"/>
    <w:rsid w:val="004B7F05"/>
    <w:rsid w:val="004B7FB8"/>
    <w:rsid w:val="004C00A5"/>
    <w:rsid w:val="004C00DF"/>
    <w:rsid w:val="004C02E3"/>
    <w:rsid w:val="004C06D3"/>
    <w:rsid w:val="004C093E"/>
    <w:rsid w:val="004C09C3"/>
    <w:rsid w:val="004C0B3A"/>
    <w:rsid w:val="004C0D4F"/>
    <w:rsid w:val="004C0FED"/>
    <w:rsid w:val="004C13BA"/>
    <w:rsid w:val="004C13C1"/>
    <w:rsid w:val="004C14F2"/>
    <w:rsid w:val="004C17CF"/>
    <w:rsid w:val="004C1DF3"/>
    <w:rsid w:val="004C1F44"/>
    <w:rsid w:val="004C204A"/>
    <w:rsid w:val="004C2388"/>
    <w:rsid w:val="004C240E"/>
    <w:rsid w:val="004C2535"/>
    <w:rsid w:val="004C2A0B"/>
    <w:rsid w:val="004C2BB1"/>
    <w:rsid w:val="004C2C13"/>
    <w:rsid w:val="004C34E1"/>
    <w:rsid w:val="004C352A"/>
    <w:rsid w:val="004C36AB"/>
    <w:rsid w:val="004C3996"/>
    <w:rsid w:val="004C3B1E"/>
    <w:rsid w:val="004C3BB0"/>
    <w:rsid w:val="004C3CBF"/>
    <w:rsid w:val="004C3D92"/>
    <w:rsid w:val="004C3EDC"/>
    <w:rsid w:val="004C414A"/>
    <w:rsid w:val="004C43AB"/>
    <w:rsid w:val="004C45F5"/>
    <w:rsid w:val="004C4638"/>
    <w:rsid w:val="004C4657"/>
    <w:rsid w:val="004C4684"/>
    <w:rsid w:val="004C46F7"/>
    <w:rsid w:val="004C4724"/>
    <w:rsid w:val="004C485F"/>
    <w:rsid w:val="004C49F4"/>
    <w:rsid w:val="004C4A27"/>
    <w:rsid w:val="004C4AA7"/>
    <w:rsid w:val="004C4AAD"/>
    <w:rsid w:val="004C4AAF"/>
    <w:rsid w:val="004C4B7D"/>
    <w:rsid w:val="004C4B9E"/>
    <w:rsid w:val="004C4BA0"/>
    <w:rsid w:val="004C4BEC"/>
    <w:rsid w:val="004C4C6F"/>
    <w:rsid w:val="004C52C7"/>
    <w:rsid w:val="004C545C"/>
    <w:rsid w:val="004C5566"/>
    <w:rsid w:val="004C5909"/>
    <w:rsid w:val="004C59E7"/>
    <w:rsid w:val="004C5B78"/>
    <w:rsid w:val="004C5CBF"/>
    <w:rsid w:val="004C5CF1"/>
    <w:rsid w:val="004C6168"/>
    <w:rsid w:val="004C6188"/>
    <w:rsid w:val="004C61C0"/>
    <w:rsid w:val="004C61C9"/>
    <w:rsid w:val="004C66DF"/>
    <w:rsid w:val="004C6B27"/>
    <w:rsid w:val="004C6C16"/>
    <w:rsid w:val="004C6C65"/>
    <w:rsid w:val="004C6D3D"/>
    <w:rsid w:val="004C7095"/>
    <w:rsid w:val="004C7412"/>
    <w:rsid w:val="004C7874"/>
    <w:rsid w:val="004C7C29"/>
    <w:rsid w:val="004C7C3C"/>
    <w:rsid w:val="004C7D04"/>
    <w:rsid w:val="004C7EF7"/>
    <w:rsid w:val="004C7F3A"/>
    <w:rsid w:val="004C7FF4"/>
    <w:rsid w:val="004C8E9C"/>
    <w:rsid w:val="004D0063"/>
    <w:rsid w:val="004D0199"/>
    <w:rsid w:val="004D02D6"/>
    <w:rsid w:val="004D030D"/>
    <w:rsid w:val="004D03B1"/>
    <w:rsid w:val="004D03B9"/>
    <w:rsid w:val="004D0472"/>
    <w:rsid w:val="004D04BF"/>
    <w:rsid w:val="004D05E9"/>
    <w:rsid w:val="004D0835"/>
    <w:rsid w:val="004D08E4"/>
    <w:rsid w:val="004D0F1B"/>
    <w:rsid w:val="004D104A"/>
    <w:rsid w:val="004D1236"/>
    <w:rsid w:val="004D12A4"/>
    <w:rsid w:val="004D142E"/>
    <w:rsid w:val="004D1473"/>
    <w:rsid w:val="004D153A"/>
    <w:rsid w:val="004D15CC"/>
    <w:rsid w:val="004D1703"/>
    <w:rsid w:val="004D179F"/>
    <w:rsid w:val="004D18AB"/>
    <w:rsid w:val="004D1C5C"/>
    <w:rsid w:val="004D1CCC"/>
    <w:rsid w:val="004D1E21"/>
    <w:rsid w:val="004D1FFB"/>
    <w:rsid w:val="004D2092"/>
    <w:rsid w:val="004D20DD"/>
    <w:rsid w:val="004D2447"/>
    <w:rsid w:val="004D259D"/>
    <w:rsid w:val="004D263B"/>
    <w:rsid w:val="004D26F9"/>
    <w:rsid w:val="004D2BFC"/>
    <w:rsid w:val="004D2F16"/>
    <w:rsid w:val="004D3237"/>
    <w:rsid w:val="004D324A"/>
    <w:rsid w:val="004D32CC"/>
    <w:rsid w:val="004D3339"/>
    <w:rsid w:val="004D333A"/>
    <w:rsid w:val="004D355C"/>
    <w:rsid w:val="004D3569"/>
    <w:rsid w:val="004D3858"/>
    <w:rsid w:val="004D3881"/>
    <w:rsid w:val="004D3908"/>
    <w:rsid w:val="004D3AE0"/>
    <w:rsid w:val="004D3F90"/>
    <w:rsid w:val="004D400D"/>
    <w:rsid w:val="004D407B"/>
    <w:rsid w:val="004D4170"/>
    <w:rsid w:val="004D4555"/>
    <w:rsid w:val="004D4559"/>
    <w:rsid w:val="004D4648"/>
    <w:rsid w:val="004D4878"/>
    <w:rsid w:val="004D4C43"/>
    <w:rsid w:val="004D4FE5"/>
    <w:rsid w:val="004D513A"/>
    <w:rsid w:val="004D52D5"/>
    <w:rsid w:val="004D53F4"/>
    <w:rsid w:val="004D544F"/>
    <w:rsid w:val="004D5528"/>
    <w:rsid w:val="004D59A3"/>
    <w:rsid w:val="004D59DA"/>
    <w:rsid w:val="004D5A81"/>
    <w:rsid w:val="004D5AAF"/>
    <w:rsid w:val="004D5AE6"/>
    <w:rsid w:val="004D5D0F"/>
    <w:rsid w:val="004D5F13"/>
    <w:rsid w:val="004D62EE"/>
    <w:rsid w:val="004D63B4"/>
    <w:rsid w:val="004D6647"/>
    <w:rsid w:val="004D675E"/>
    <w:rsid w:val="004D67B0"/>
    <w:rsid w:val="004D6A7D"/>
    <w:rsid w:val="004D6C0B"/>
    <w:rsid w:val="004D6D93"/>
    <w:rsid w:val="004D6DA1"/>
    <w:rsid w:val="004D6DE9"/>
    <w:rsid w:val="004D6E45"/>
    <w:rsid w:val="004D6FB5"/>
    <w:rsid w:val="004D710C"/>
    <w:rsid w:val="004D7276"/>
    <w:rsid w:val="004D7284"/>
    <w:rsid w:val="004D73F0"/>
    <w:rsid w:val="004D79BA"/>
    <w:rsid w:val="004D7A40"/>
    <w:rsid w:val="004D7D50"/>
    <w:rsid w:val="004D7EF3"/>
    <w:rsid w:val="004D7F41"/>
    <w:rsid w:val="004D7FBA"/>
    <w:rsid w:val="004E0122"/>
    <w:rsid w:val="004E02C8"/>
    <w:rsid w:val="004E036A"/>
    <w:rsid w:val="004E05AA"/>
    <w:rsid w:val="004E06CC"/>
    <w:rsid w:val="004E06D5"/>
    <w:rsid w:val="004E093E"/>
    <w:rsid w:val="004E0A67"/>
    <w:rsid w:val="004E0AEF"/>
    <w:rsid w:val="004E0AF1"/>
    <w:rsid w:val="004E0B55"/>
    <w:rsid w:val="004E0BCA"/>
    <w:rsid w:val="004E0DFF"/>
    <w:rsid w:val="004E0FB2"/>
    <w:rsid w:val="004E0FB4"/>
    <w:rsid w:val="004E11EB"/>
    <w:rsid w:val="004E122A"/>
    <w:rsid w:val="004E1358"/>
    <w:rsid w:val="004E13C9"/>
    <w:rsid w:val="004E1507"/>
    <w:rsid w:val="004E153A"/>
    <w:rsid w:val="004E16D7"/>
    <w:rsid w:val="004E1951"/>
    <w:rsid w:val="004E19D1"/>
    <w:rsid w:val="004E1B21"/>
    <w:rsid w:val="004E1C52"/>
    <w:rsid w:val="004E1F42"/>
    <w:rsid w:val="004E22FA"/>
    <w:rsid w:val="004E26BD"/>
    <w:rsid w:val="004E2965"/>
    <w:rsid w:val="004E2BE5"/>
    <w:rsid w:val="004E2CA9"/>
    <w:rsid w:val="004E2CF1"/>
    <w:rsid w:val="004E2D36"/>
    <w:rsid w:val="004E2DD2"/>
    <w:rsid w:val="004E2EDF"/>
    <w:rsid w:val="004E2FB5"/>
    <w:rsid w:val="004E3090"/>
    <w:rsid w:val="004E3109"/>
    <w:rsid w:val="004E32C9"/>
    <w:rsid w:val="004E36D8"/>
    <w:rsid w:val="004E36FE"/>
    <w:rsid w:val="004E3760"/>
    <w:rsid w:val="004E37E5"/>
    <w:rsid w:val="004E39F6"/>
    <w:rsid w:val="004E3A3B"/>
    <w:rsid w:val="004E3B63"/>
    <w:rsid w:val="004E3DEC"/>
    <w:rsid w:val="004E3F9B"/>
    <w:rsid w:val="004E43AC"/>
    <w:rsid w:val="004E443D"/>
    <w:rsid w:val="004E44C6"/>
    <w:rsid w:val="004E46D5"/>
    <w:rsid w:val="004E4AD2"/>
    <w:rsid w:val="004E4CD7"/>
    <w:rsid w:val="004E4D6D"/>
    <w:rsid w:val="004E4EE0"/>
    <w:rsid w:val="004E4F18"/>
    <w:rsid w:val="004E50A7"/>
    <w:rsid w:val="004E5201"/>
    <w:rsid w:val="004E5397"/>
    <w:rsid w:val="004E5459"/>
    <w:rsid w:val="004E562D"/>
    <w:rsid w:val="004E5931"/>
    <w:rsid w:val="004E5C7D"/>
    <w:rsid w:val="004E5DFB"/>
    <w:rsid w:val="004E5EFD"/>
    <w:rsid w:val="004E61F1"/>
    <w:rsid w:val="004E6288"/>
    <w:rsid w:val="004E6683"/>
    <w:rsid w:val="004E66CC"/>
    <w:rsid w:val="004E6B32"/>
    <w:rsid w:val="004E6B41"/>
    <w:rsid w:val="004E6B72"/>
    <w:rsid w:val="004E6D52"/>
    <w:rsid w:val="004E6D73"/>
    <w:rsid w:val="004E6EE9"/>
    <w:rsid w:val="004E6FDE"/>
    <w:rsid w:val="004E6FFE"/>
    <w:rsid w:val="004E7092"/>
    <w:rsid w:val="004E712B"/>
    <w:rsid w:val="004E718C"/>
    <w:rsid w:val="004E71C5"/>
    <w:rsid w:val="004E7246"/>
    <w:rsid w:val="004E7545"/>
    <w:rsid w:val="004E78D1"/>
    <w:rsid w:val="004E7960"/>
    <w:rsid w:val="004E7A20"/>
    <w:rsid w:val="004E7C9F"/>
    <w:rsid w:val="004E7CC9"/>
    <w:rsid w:val="004F0168"/>
    <w:rsid w:val="004F0265"/>
    <w:rsid w:val="004F0497"/>
    <w:rsid w:val="004F0607"/>
    <w:rsid w:val="004F0BB5"/>
    <w:rsid w:val="004F0F6B"/>
    <w:rsid w:val="004F0FC0"/>
    <w:rsid w:val="004F14C4"/>
    <w:rsid w:val="004F18F5"/>
    <w:rsid w:val="004F1911"/>
    <w:rsid w:val="004F1939"/>
    <w:rsid w:val="004F196F"/>
    <w:rsid w:val="004F1B7D"/>
    <w:rsid w:val="004F1C7C"/>
    <w:rsid w:val="004F235F"/>
    <w:rsid w:val="004F2427"/>
    <w:rsid w:val="004F2444"/>
    <w:rsid w:val="004F24AF"/>
    <w:rsid w:val="004F25BC"/>
    <w:rsid w:val="004F28A5"/>
    <w:rsid w:val="004F28FE"/>
    <w:rsid w:val="004F2BF9"/>
    <w:rsid w:val="004F2CB6"/>
    <w:rsid w:val="004F2DE7"/>
    <w:rsid w:val="004F2E2E"/>
    <w:rsid w:val="004F2E90"/>
    <w:rsid w:val="004F3081"/>
    <w:rsid w:val="004F32AA"/>
    <w:rsid w:val="004F32CE"/>
    <w:rsid w:val="004F3454"/>
    <w:rsid w:val="004F348A"/>
    <w:rsid w:val="004F34A4"/>
    <w:rsid w:val="004F34F6"/>
    <w:rsid w:val="004F35C7"/>
    <w:rsid w:val="004F3714"/>
    <w:rsid w:val="004F3B02"/>
    <w:rsid w:val="004F3C3D"/>
    <w:rsid w:val="004F3DF2"/>
    <w:rsid w:val="004F423B"/>
    <w:rsid w:val="004F42A6"/>
    <w:rsid w:val="004F4384"/>
    <w:rsid w:val="004F439A"/>
    <w:rsid w:val="004F4563"/>
    <w:rsid w:val="004F474E"/>
    <w:rsid w:val="004F4914"/>
    <w:rsid w:val="004F5069"/>
    <w:rsid w:val="004F5134"/>
    <w:rsid w:val="004F523E"/>
    <w:rsid w:val="004F5496"/>
    <w:rsid w:val="004F54E0"/>
    <w:rsid w:val="004F5564"/>
    <w:rsid w:val="004F55BB"/>
    <w:rsid w:val="004F56D9"/>
    <w:rsid w:val="004F573F"/>
    <w:rsid w:val="004F57CC"/>
    <w:rsid w:val="004F5952"/>
    <w:rsid w:val="004F5D14"/>
    <w:rsid w:val="004F5E2A"/>
    <w:rsid w:val="004F5F6E"/>
    <w:rsid w:val="004F631B"/>
    <w:rsid w:val="004F633F"/>
    <w:rsid w:val="004F63BE"/>
    <w:rsid w:val="004F6686"/>
    <w:rsid w:val="004F6727"/>
    <w:rsid w:val="004F6912"/>
    <w:rsid w:val="004F6B8E"/>
    <w:rsid w:val="004F6CC4"/>
    <w:rsid w:val="004F6CC5"/>
    <w:rsid w:val="004F6D4A"/>
    <w:rsid w:val="004F7236"/>
    <w:rsid w:val="004F72FE"/>
    <w:rsid w:val="004F73AA"/>
    <w:rsid w:val="004F749A"/>
    <w:rsid w:val="004F7682"/>
    <w:rsid w:val="004F7692"/>
    <w:rsid w:val="004F76E5"/>
    <w:rsid w:val="004F78DD"/>
    <w:rsid w:val="004F7B01"/>
    <w:rsid w:val="004F7DB2"/>
    <w:rsid w:val="004F7F48"/>
    <w:rsid w:val="00500226"/>
    <w:rsid w:val="00500239"/>
    <w:rsid w:val="0050036B"/>
    <w:rsid w:val="00500502"/>
    <w:rsid w:val="005006E4"/>
    <w:rsid w:val="0050073C"/>
    <w:rsid w:val="0050082F"/>
    <w:rsid w:val="005008AF"/>
    <w:rsid w:val="005008BF"/>
    <w:rsid w:val="005009DD"/>
    <w:rsid w:val="00500AB5"/>
    <w:rsid w:val="00500B9E"/>
    <w:rsid w:val="00500C93"/>
    <w:rsid w:val="00500D84"/>
    <w:rsid w:val="00500DC0"/>
    <w:rsid w:val="00500DD5"/>
    <w:rsid w:val="00500F0B"/>
    <w:rsid w:val="00500FA3"/>
    <w:rsid w:val="005010CF"/>
    <w:rsid w:val="005010EA"/>
    <w:rsid w:val="00501208"/>
    <w:rsid w:val="00501C7D"/>
    <w:rsid w:val="00501CA0"/>
    <w:rsid w:val="00501F99"/>
    <w:rsid w:val="0050224C"/>
    <w:rsid w:val="0050282F"/>
    <w:rsid w:val="005029DE"/>
    <w:rsid w:val="00502A90"/>
    <w:rsid w:val="00502D4C"/>
    <w:rsid w:val="00503049"/>
    <w:rsid w:val="005032A2"/>
    <w:rsid w:val="005032CC"/>
    <w:rsid w:val="00503422"/>
    <w:rsid w:val="00503569"/>
    <w:rsid w:val="005035E7"/>
    <w:rsid w:val="0050370B"/>
    <w:rsid w:val="005037C3"/>
    <w:rsid w:val="00503985"/>
    <w:rsid w:val="005039A9"/>
    <w:rsid w:val="005039BB"/>
    <w:rsid w:val="00503AD3"/>
    <w:rsid w:val="00503C65"/>
    <w:rsid w:val="00503D56"/>
    <w:rsid w:val="005040BF"/>
    <w:rsid w:val="00504452"/>
    <w:rsid w:val="0050483F"/>
    <w:rsid w:val="0050498F"/>
    <w:rsid w:val="005049B6"/>
    <w:rsid w:val="005049C4"/>
    <w:rsid w:val="00504C5C"/>
    <w:rsid w:val="00505041"/>
    <w:rsid w:val="005050E4"/>
    <w:rsid w:val="00505190"/>
    <w:rsid w:val="005054FE"/>
    <w:rsid w:val="0050554F"/>
    <w:rsid w:val="005055F0"/>
    <w:rsid w:val="005056FA"/>
    <w:rsid w:val="00505BA4"/>
    <w:rsid w:val="00505CBC"/>
    <w:rsid w:val="005061A8"/>
    <w:rsid w:val="0050662F"/>
    <w:rsid w:val="00506955"/>
    <w:rsid w:val="00506CFA"/>
    <w:rsid w:val="00506D9A"/>
    <w:rsid w:val="00507045"/>
    <w:rsid w:val="005070C8"/>
    <w:rsid w:val="0050724A"/>
    <w:rsid w:val="005072AF"/>
    <w:rsid w:val="005074D2"/>
    <w:rsid w:val="005078E5"/>
    <w:rsid w:val="00507980"/>
    <w:rsid w:val="00507B02"/>
    <w:rsid w:val="00507B3A"/>
    <w:rsid w:val="00507BC8"/>
    <w:rsid w:val="00507DC1"/>
    <w:rsid w:val="00507E9A"/>
    <w:rsid w:val="00507ECF"/>
    <w:rsid w:val="00507FAD"/>
    <w:rsid w:val="0051006A"/>
    <w:rsid w:val="00510390"/>
    <w:rsid w:val="005105DF"/>
    <w:rsid w:val="00510708"/>
    <w:rsid w:val="00510777"/>
    <w:rsid w:val="005108DF"/>
    <w:rsid w:val="00510C3C"/>
    <w:rsid w:val="00510E08"/>
    <w:rsid w:val="0051118A"/>
    <w:rsid w:val="00511367"/>
    <w:rsid w:val="005115F9"/>
    <w:rsid w:val="00511708"/>
    <w:rsid w:val="0051175C"/>
    <w:rsid w:val="0051188F"/>
    <w:rsid w:val="005119C9"/>
    <w:rsid w:val="00511AE9"/>
    <w:rsid w:val="00511C3F"/>
    <w:rsid w:val="00511C50"/>
    <w:rsid w:val="00511CD1"/>
    <w:rsid w:val="00511D59"/>
    <w:rsid w:val="00512044"/>
    <w:rsid w:val="005120EF"/>
    <w:rsid w:val="005123F0"/>
    <w:rsid w:val="005126F4"/>
    <w:rsid w:val="005128DD"/>
    <w:rsid w:val="00512B89"/>
    <w:rsid w:val="00512DC2"/>
    <w:rsid w:val="00512ECC"/>
    <w:rsid w:val="00513202"/>
    <w:rsid w:val="00513226"/>
    <w:rsid w:val="0051337F"/>
    <w:rsid w:val="005133D6"/>
    <w:rsid w:val="00513540"/>
    <w:rsid w:val="005136A4"/>
    <w:rsid w:val="005136E5"/>
    <w:rsid w:val="00513941"/>
    <w:rsid w:val="005139BF"/>
    <w:rsid w:val="00513A51"/>
    <w:rsid w:val="00513BD6"/>
    <w:rsid w:val="00513BF7"/>
    <w:rsid w:val="00513CA1"/>
    <w:rsid w:val="00513CC5"/>
    <w:rsid w:val="00513DCF"/>
    <w:rsid w:val="00513DDE"/>
    <w:rsid w:val="00513DE9"/>
    <w:rsid w:val="00514075"/>
    <w:rsid w:val="00514302"/>
    <w:rsid w:val="00514303"/>
    <w:rsid w:val="00514391"/>
    <w:rsid w:val="005145EB"/>
    <w:rsid w:val="0051472F"/>
    <w:rsid w:val="005147EE"/>
    <w:rsid w:val="0051490A"/>
    <w:rsid w:val="00514A2A"/>
    <w:rsid w:val="00514AF5"/>
    <w:rsid w:val="00515047"/>
    <w:rsid w:val="0051529F"/>
    <w:rsid w:val="0051547E"/>
    <w:rsid w:val="005154CA"/>
    <w:rsid w:val="00515546"/>
    <w:rsid w:val="00515771"/>
    <w:rsid w:val="005158C2"/>
    <w:rsid w:val="005158F2"/>
    <w:rsid w:val="005158FB"/>
    <w:rsid w:val="00515CA0"/>
    <w:rsid w:val="00515E8B"/>
    <w:rsid w:val="00515F5C"/>
    <w:rsid w:val="00515FDC"/>
    <w:rsid w:val="00516170"/>
    <w:rsid w:val="005161E9"/>
    <w:rsid w:val="00516210"/>
    <w:rsid w:val="005163AC"/>
    <w:rsid w:val="005163C2"/>
    <w:rsid w:val="005163D4"/>
    <w:rsid w:val="005167DC"/>
    <w:rsid w:val="0051698A"/>
    <w:rsid w:val="00516A34"/>
    <w:rsid w:val="00516B90"/>
    <w:rsid w:val="00516D77"/>
    <w:rsid w:val="0051717B"/>
    <w:rsid w:val="005171D1"/>
    <w:rsid w:val="00517257"/>
    <w:rsid w:val="0051734C"/>
    <w:rsid w:val="0051761C"/>
    <w:rsid w:val="005176D4"/>
    <w:rsid w:val="005178F0"/>
    <w:rsid w:val="00517A32"/>
    <w:rsid w:val="00517AE3"/>
    <w:rsid w:val="005200B1"/>
    <w:rsid w:val="005200FC"/>
    <w:rsid w:val="0052027B"/>
    <w:rsid w:val="005202F3"/>
    <w:rsid w:val="00520441"/>
    <w:rsid w:val="005204FE"/>
    <w:rsid w:val="00520614"/>
    <w:rsid w:val="0052080F"/>
    <w:rsid w:val="005208A6"/>
    <w:rsid w:val="005208C3"/>
    <w:rsid w:val="005208DB"/>
    <w:rsid w:val="00520954"/>
    <w:rsid w:val="00520B05"/>
    <w:rsid w:val="00520D22"/>
    <w:rsid w:val="00520E33"/>
    <w:rsid w:val="00520ED6"/>
    <w:rsid w:val="00520F08"/>
    <w:rsid w:val="00521031"/>
    <w:rsid w:val="005211DE"/>
    <w:rsid w:val="0052165B"/>
    <w:rsid w:val="00521663"/>
    <w:rsid w:val="00521747"/>
    <w:rsid w:val="00521AF2"/>
    <w:rsid w:val="00521D41"/>
    <w:rsid w:val="00521E4F"/>
    <w:rsid w:val="00521F24"/>
    <w:rsid w:val="00521FC0"/>
    <w:rsid w:val="00522016"/>
    <w:rsid w:val="00522234"/>
    <w:rsid w:val="00522AB6"/>
    <w:rsid w:val="00522BE4"/>
    <w:rsid w:val="00522BFB"/>
    <w:rsid w:val="00522DC4"/>
    <w:rsid w:val="00522DF6"/>
    <w:rsid w:val="005231DE"/>
    <w:rsid w:val="005232DD"/>
    <w:rsid w:val="0052375D"/>
    <w:rsid w:val="00523951"/>
    <w:rsid w:val="0052399D"/>
    <w:rsid w:val="005239BA"/>
    <w:rsid w:val="005239D2"/>
    <w:rsid w:val="00523AE4"/>
    <w:rsid w:val="00523BA0"/>
    <w:rsid w:val="00523C05"/>
    <w:rsid w:val="00523C3C"/>
    <w:rsid w:val="00523D47"/>
    <w:rsid w:val="00523FC4"/>
    <w:rsid w:val="0052400E"/>
    <w:rsid w:val="005240C1"/>
    <w:rsid w:val="00524359"/>
    <w:rsid w:val="005243AA"/>
    <w:rsid w:val="0052447C"/>
    <w:rsid w:val="005245FC"/>
    <w:rsid w:val="005247F2"/>
    <w:rsid w:val="00524869"/>
    <w:rsid w:val="005249CB"/>
    <w:rsid w:val="00524AFC"/>
    <w:rsid w:val="00524D62"/>
    <w:rsid w:val="00524D84"/>
    <w:rsid w:val="00524DAC"/>
    <w:rsid w:val="00525118"/>
    <w:rsid w:val="00525446"/>
    <w:rsid w:val="00525711"/>
    <w:rsid w:val="00525740"/>
    <w:rsid w:val="00525768"/>
    <w:rsid w:val="00525909"/>
    <w:rsid w:val="0052598E"/>
    <w:rsid w:val="00525BDA"/>
    <w:rsid w:val="00525DE7"/>
    <w:rsid w:val="00525E00"/>
    <w:rsid w:val="00525E26"/>
    <w:rsid w:val="00525EC6"/>
    <w:rsid w:val="00525F3A"/>
    <w:rsid w:val="005260B2"/>
    <w:rsid w:val="005264B7"/>
    <w:rsid w:val="0052657E"/>
    <w:rsid w:val="00526591"/>
    <w:rsid w:val="005265EC"/>
    <w:rsid w:val="0052664B"/>
    <w:rsid w:val="00526789"/>
    <w:rsid w:val="005267B0"/>
    <w:rsid w:val="00526845"/>
    <w:rsid w:val="00526850"/>
    <w:rsid w:val="00526855"/>
    <w:rsid w:val="00526AB5"/>
    <w:rsid w:val="00526B37"/>
    <w:rsid w:val="00526D38"/>
    <w:rsid w:val="00526D7C"/>
    <w:rsid w:val="00526DF4"/>
    <w:rsid w:val="00527064"/>
    <w:rsid w:val="00527121"/>
    <w:rsid w:val="005271F4"/>
    <w:rsid w:val="0052735F"/>
    <w:rsid w:val="005276B6"/>
    <w:rsid w:val="005276C7"/>
    <w:rsid w:val="005278B7"/>
    <w:rsid w:val="00527BB1"/>
    <w:rsid w:val="00527C50"/>
    <w:rsid w:val="00527DDD"/>
    <w:rsid w:val="00527FB1"/>
    <w:rsid w:val="00527FEA"/>
    <w:rsid w:val="0053051D"/>
    <w:rsid w:val="00530552"/>
    <w:rsid w:val="005305AB"/>
    <w:rsid w:val="00530663"/>
    <w:rsid w:val="00530BFD"/>
    <w:rsid w:val="00530C13"/>
    <w:rsid w:val="00530E83"/>
    <w:rsid w:val="00531008"/>
    <w:rsid w:val="0053109D"/>
    <w:rsid w:val="00531362"/>
    <w:rsid w:val="005313BF"/>
    <w:rsid w:val="005315D4"/>
    <w:rsid w:val="005316FD"/>
    <w:rsid w:val="00531A9F"/>
    <w:rsid w:val="00531ACD"/>
    <w:rsid w:val="00531BDF"/>
    <w:rsid w:val="00531D1A"/>
    <w:rsid w:val="00531DB8"/>
    <w:rsid w:val="00531E9E"/>
    <w:rsid w:val="00531EEC"/>
    <w:rsid w:val="005321D8"/>
    <w:rsid w:val="0053254E"/>
    <w:rsid w:val="005326BC"/>
    <w:rsid w:val="005326D1"/>
    <w:rsid w:val="005326FE"/>
    <w:rsid w:val="005327FC"/>
    <w:rsid w:val="00532859"/>
    <w:rsid w:val="00532ABA"/>
    <w:rsid w:val="00532C7C"/>
    <w:rsid w:val="00532C88"/>
    <w:rsid w:val="00532CA1"/>
    <w:rsid w:val="00532D07"/>
    <w:rsid w:val="00532F81"/>
    <w:rsid w:val="005334DD"/>
    <w:rsid w:val="005335E2"/>
    <w:rsid w:val="0053364C"/>
    <w:rsid w:val="005336C0"/>
    <w:rsid w:val="0053374B"/>
    <w:rsid w:val="00533901"/>
    <w:rsid w:val="005339F1"/>
    <w:rsid w:val="00533B09"/>
    <w:rsid w:val="00533B69"/>
    <w:rsid w:val="00533E7C"/>
    <w:rsid w:val="00533F35"/>
    <w:rsid w:val="005341A9"/>
    <w:rsid w:val="00534284"/>
    <w:rsid w:val="00534492"/>
    <w:rsid w:val="005346FB"/>
    <w:rsid w:val="005347AB"/>
    <w:rsid w:val="005348DD"/>
    <w:rsid w:val="005348E4"/>
    <w:rsid w:val="00534AAC"/>
    <w:rsid w:val="00534DE4"/>
    <w:rsid w:val="005350A5"/>
    <w:rsid w:val="00535127"/>
    <w:rsid w:val="00535132"/>
    <w:rsid w:val="005351ED"/>
    <w:rsid w:val="005352CB"/>
    <w:rsid w:val="005356F5"/>
    <w:rsid w:val="00535795"/>
    <w:rsid w:val="00535DE6"/>
    <w:rsid w:val="00535F7A"/>
    <w:rsid w:val="00535FEB"/>
    <w:rsid w:val="005360D5"/>
    <w:rsid w:val="00536281"/>
    <w:rsid w:val="005362A6"/>
    <w:rsid w:val="00536304"/>
    <w:rsid w:val="00536323"/>
    <w:rsid w:val="0053636C"/>
    <w:rsid w:val="00536436"/>
    <w:rsid w:val="005365B9"/>
    <w:rsid w:val="00536698"/>
    <w:rsid w:val="00536722"/>
    <w:rsid w:val="00536899"/>
    <w:rsid w:val="0053698E"/>
    <w:rsid w:val="00536A62"/>
    <w:rsid w:val="00536CD5"/>
    <w:rsid w:val="00536E03"/>
    <w:rsid w:val="00536EC1"/>
    <w:rsid w:val="005370FD"/>
    <w:rsid w:val="00537648"/>
    <w:rsid w:val="005377C4"/>
    <w:rsid w:val="005378AB"/>
    <w:rsid w:val="0053794A"/>
    <w:rsid w:val="005379B0"/>
    <w:rsid w:val="00537B7C"/>
    <w:rsid w:val="00537BDF"/>
    <w:rsid w:val="00537CD0"/>
    <w:rsid w:val="00537E98"/>
    <w:rsid w:val="00540066"/>
    <w:rsid w:val="00540177"/>
    <w:rsid w:val="00540250"/>
    <w:rsid w:val="005405A8"/>
    <w:rsid w:val="005405FF"/>
    <w:rsid w:val="00540AB4"/>
    <w:rsid w:val="00540C1F"/>
    <w:rsid w:val="00541229"/>
    <w:rsid w:val="005413B1"/>
    <w:rsid w:val="005414FF"/>
    <w:rsid w:val="00541522"/>
    <w:rsid w:val="00541662"/>
    <w:rsid w:val="005416B1"/>
    <w:rsid w:val="00541A61"/>
    <w:rsid w:val="00541B87"/>
    <w:rsid w:val="00541BA4"/>
    <w:rsid w:val="00541E37"/>
    <w:rsid w:val="00542185"/>
    <w:rsid w:val="005421C2"/>
    <w:rsid w:val="005422C1"/>
    <w:rsid w:val="00542388"/>
    <w:rsid w:val="00542408"/>
    <w:rsid w:val="00542702"/>
    <w:rsid w:val="00542729"/>
    <w:rsid w:val="0054278F"/>
    <w:rsid w:val="00542826"/>
    <w:rsid w:val="0054291E"/>
    <w:rsid w:val="0054295E"/>
    <w:rsid w:val="00542A47"/>
    <w:rsid w:val="00542A92"/>
    <w:rsid w:val="00542DEC"/>
    <w:rsid w:val="00542E91"/>
    <w:rsid w:val="00542FF6"/>
    <w:rsid w:val="0054340C"/>
    <w:rsid w:val="00543564"/>
    <w:rsid w:val="005435F6"/>
    <w:rsid w:val="00543638"/>
    <w:rsid w:val="00543647"/>
    <w:rsid w:val="0054378E"/>
    <w:rsid w:val="005437B9"/>
    <w:rsid w:val="00543B94"/>
    <w:rsid w:val="00543CA5"/>
    <w:rsid w:val="00543FE5"/>
    <w:rsid w:val="00544088"/>
    <w:rsid w:val="0054435C"/>
    <w:rsid w:val="005444A5"/>
    <w:rsid w:val="005444B5"/>
    <w:rsid w:val="005444D0"/>
    <w:rsid w:val="0054478D"/>
    <w:rsid w:val="00544A25"/>
    <w:rsid w:val="00544C1C"/>
    <w:rsid w:val="00544CE7"/>
    <w:rsid w:val="00544E4F"/>
    <w:rsid w:val="00544F47"/>
    <w:rsid w:val="005451FD"/>
    <w:rsid w:val="0054529A"/>
    <w:rsid w:val="005452D3"/>
    <w:rsid w:val="00545360"/>
    <w:rsid w:val="0054556E"/>
    <w:rsid w:val="005459B8"/>
    <w:rsid w:val="00545A5D"/>
    <w:rsid w:val="00545AF5"/>
    <w:rsid w:val="00545B9F"/>
    <w:rsid w:val="00545F14"/>
    <w:rsid w:val="0054623D"/>
    <w:rsid w:val="00546724"/>
    <w:rsid w:val="00546772"/>
    <w:rsid w:val="005467D2"/>
    <w:rsid w:val="0054689A"/>
    <w:rsid w:val="00546973"/>
    <w:rsid w:val="005469FD"/>
    <w:rsid w:val="00546EC4"/>
    <w:rsid w:val="00546EE9"/>
    <w:rsid w:val="00547061"/>
    <w:rsid w:val="0054721E"/>
    <w:rsid w:val="00547A3A"/>
    <w:rsid w:val="00547A98"/>
    <w:rsid w:val="00547A9E"/>
    <w:rsid w:val="00547E7F"/>
    <w:rsid w:val="00550139"/>
    <w:rsid w:val="0055019A"/>
    <w:rsid w:val="00550334"/>
    <w:rsid w:val="00550802"/>
    <w:rsid w:val="00550A88"/>
    <w:rsid w:val="00550BDE"/>
    <w:rsid w:val="00550D8B"/>
    <w:rsid w:val="00550DBA"/>
    <w:rsid w:val="00550F22"/>
    <w:rsid w:val="005510E5"/>
    <w:rsid w:val="00551125"/>
    <w:rsid w:val="005511C3"/>
    <w:rsid w:val="0055129A"/>
    <w:rsid w:val="00551346"/>
    <w:rsid w:val="00551437"/>
    <w:rsid w:val="005517B3"/>
    <w:rsid w:val="00551930"/>
    <w:rsid w:val="00551D43"/>
    <w:rsid w:val="00551D7A"/>
    <w:rsid w:val="00551EBD"/>
    <w:rsid w:val="00551FEF"/>
    <w:rsid w:val="005521B3"/>
    <w:rsid w:val="00552272"/>
    <w:rsid w:val="0055282F"/>
    <w:rsid w:val="00552FAF"/>
    <w:rsid w:val="0055333D"/>
    <w:rsid w:val="0055360B"/>
    <w:rsid w:val="00553614"/>
    <w:rsid w:val="005536F5"/>
    <w:rsid w:val="00553A3F"/>
    <w:rsid w:val="00553BE7"/>
    <w:rsid w:val="00553CFC"/>
    <w:rsid w:val="00553D0E"/>
    <w:rsid w:val="005540B4"/>
    <w:rsid w:val="005541EA"/>
    <w:rsid w:val="005541F3"/>
    <w:rsid w:val="0055420E"/>
    <w:rsid w:val="005542E0"/>
    <w:rsid w:val="0055441D"/>
    <w:rsid w:val="0055446B"/>
    <w:rsid w:val="005547F1"/>
    <w:rsid w:val="00554A31"/>
    <w:rsid w:val="00554C11"/>
    <w:rsid w:val="00554EED"/>
    <w:rsid w:val="00554FBF"/>
    <w:rsid w:val="00555003"/>
    <w:rsid w:val="00555385"/>
    <w:rsid w:val="00555465"/>
    <w:rsid w:val="00555662"/>
    <w:rsid w:val="00555688"/>
    <w:rsid w:val="00555727"/>
    <w:rsid w:val="00555811"/>
    <w:rsid w:val="00555AD9"/>
    <w:rsid w:val="00555EA9"/>
    <w:rsid w:val="005560A4"/>
    <w:rsid w:val="005561F7"/>
    <w:rsid w:val="005564A2"/>
    <w:rsid w:val="00556828"/>
    <w:rsid w:val="00556952"/>
    <w:rsid w:val="00556A20"/>
    <w:rsid w:val="00556BD0"/>
    <w:rsid w:val="005570B2"/>
    <w:rsid w:val="0055719E"/>
    <w:rsid w:val="005571EF"/>
    <w:rsid w:val="0055754E"/>
    <w:rsid w:val="00557700"/>
    <w:rsid w:val="005578DC"/>
    <w:rsid w:val="0055790B"/>
    <w:rsid w:val="00557A7F"/>
    <w:rsid w:val="00557C86"/>
    <w:rsid w:val="00557D23"/>
    <w:rsid w:val="00557DC2"/>
    <w:rsid w:val="0056028F"/>
    <w:rsid w:val="00560613"/>
    <w:rsid w:val="005606CA"/>
    <w:rsid w:val="00560795"/>
    <w:rsid w:val="00560811"/>
    <w:rsid w:val="00560965"/>
    <w:rsid w:val="00560A51"/>
    <w:rsid w:val="00560AC1"/>
    <w:rsid w:val="00560E82"/>
    <w:rsid w:val="00560E92"/>
    <w:rsid w:val="00560EDB"/>
    <w:rsid w:val="00560EEB"/>
    <w:rsid w:val="00560FF8"/>
    <w:rsid w:val="0056108A"/>
    <w:rsid w:val="00561120"/>
    <w:rsid w:val="0056146F"/>
    <w:rsid w:val="00561865"/>
    <w:rsid w:val="005618E0"/>
    <w:rsid w:val="00561A41"/>
    <w:rsid w:val="00561ADB"/>
    <w:rsid w:val="00561C7E"/>
    <w:rsid w:val="00561F6E"/>
    <w:rsid w:val="005621E2"/>
    <w:rsid w:val="0056243B"/>
    <w:rsid w:val="00562706"/>
    <w:rsid w:val="005628A2"/>
    <w:rsid w:val="00562EBC"/>
    <w:rsid w:val="00562F6F"/>
    <w:rsid w:val="00563304"/>
    <w:rsid w:val="00563313"/>
    <w:rsid w:val="00563867"/>
    <w:rsid w:val="0056393A"/>
    <w:rsid w:val="00563952"/>
    <w:rsid w:val="00563C5D"/>
    <w:rsid w:val="00563CB7"/>
    <w:rsid w:val="00563E3F"/>
    <w:rsid w:val="00563F1F"/>
    <w:rsid w:val="00563FEE"/>
    <w:rsid w:val="00564057"/>
    <w:rsid w:val="005640A5"/>
    <w:rsid w:val="00564208"/>
    <w:rsid w:val="0056422E"/>
    <w:rsid w:val="0056423D"/>
    <w:rsid w:val="00564247"/>
    <w:rsid w:val="00564400"/>
    <w:rsid w:val="005646CA"/>
    <w:rsid w:val="0056478A"/>
    <w:rsid w:val="005649A7"/>
    <w:rsid w:val="00564C3B"/>
    <w:rsid w:val="005653A4"/>
    <w:rsid w:val="0056547B"/>
    <w:rsid w:val="00565844"/>
    <w:rsid w:val="00565E11"/>
    <w:rsid w:val="00565EC7"/>
    <w:rsid w:val="00565EEF"/>
    <w:rsid w:val="00566011"/>
    <w:rsid w:val="0056607A"/>
    <w:rsid w:val="005662D1"/>
    <w:rsid w:val="005662F7"/>
    <w:rsid w:val="00566317"/>
    <w:rsid w:val="00566627"/>
    <w:rsid w:val="00566649"/>
    <w:rsid w:val="005667E9"/>
    <w:rsid w:val="00566815"/>
    <w:rsid w:val="00566922"/>
    <w:rsid w:val="00566ADD"/>
    <w:rsid w:val="00566AFD"/>
    <w:rsid w:val="00566CCE"/>
    <w:rsid w:val="005671A1"/>
    <w:rsid w:val="005671FF"/>
    <w:rsid w:val="00567780"/>
    <w:rsid w:val="005677FC"/>
    <w:rsid w:val="005679C0"/>
    <w:rsid w:val="00567B47"/>
    <w:rsid w:val="005700FD"/>
    <w:rsid w:val="005701DD"/>
    <w:rsid w:val="005702D5"/>
    <w:rsid w:val="00570325"/>
    <w:rsid w:val="0057044A"/>
    <w:rsid w:val="00570561"/>
    <w:rsid w:val="00570C29"/>
    <w:rsid w:val="00570FAE"/>
    <w:rsid w:val="005713A0"/>
    <w:rsid w:val="005714A7"/>
    <w:rsid w:val="005715D7"/>
    <w:rsid w:val="00571653"/>
    <w:rsid w:val="00571A21"/>
    <w:rsid w:val="00571CEB"/>
    <w:rsid w:val="00571D4A"/>
    <w:rsid w:val="00571DC6"/>
    <w:rsid w:val="00571DF7"/>
    <w:rsid w:val="00571E21"/>
    <w:rsid w:val="00571E24"/>
    <w:rsid w:val="00571F39"/>
    <w:rsid w:val="00571F6C"/>
    <w:rsid w:val="0057202E"/>
    <w:rsid w:val="00572278"/>
    <w:rsid w:val="005722F3"/>
    <w:rsid w:val="005728AC"/>
    <w:rsid w:val="00572997"/>
    <w:rsid w:val="00572A05"/>
    <w:rsid w:val="00572A39"/>
    <w:rsid w:val="00572A74"/>
    <w:rsid w:val="00572AB2"/>
    <w:rsid w:val="00572B63"/>
    <w:rsid w:val="00572ECE"/>
    <w:rsid w:val="00573043"/>
    <w:rsid w:val="005730CC"/>
    <w:rsid w:val="005731BD"/>
    <w:rsid w:val="00573573"/>
    <w:rsid w:val="0057384C"/>
    <w:rsid w:val="00573903"/>
    <w:rsid w:val="00573ADE"/>
    <w:rsid w:val="00573AFA"/>
    <w:rsid w:val="00573E04"/>
    <w:rsid w:val="00573EB3"/>
    <w:rsid w:val="00573EE7"/>
    <w:rsid w:val="00573F58"/>
    <w:rsid w:val="00574199"/>
    <w:rsid w:val="005741EB"/>
    <w:rsid w:val="0057432E"/>
    <w:rsid w:val="005743BE"/>
    <w:rsid w:val="00574572"/>
    <w:rsid w:val="00574654"/>
    <w:rsid w:val="00574719"/>
    <w:rsid w:val="005749E9"/>
    <w:rsid w:val="00574DA7"/>
    <w:rsid w:val="0057561F"/>
    <w:rsid w:val="00575696"/>
    <w:rsid w:val="00575AF0"/>
    <w:rsid w:val="00575B88"/>
    <w:rsid w:val="00575CDE"/>
    <w:rsid w:val="00575DDB"/>
    <w:rsid w:val="00575F0D"/>
    <w:rsid w:val="00576188"/>
    <w:rsid w:val="005761AA"/>
    <w:rsid w:val="005762C1"/>
    <w:rsid w:val="00576479"/>
    <w:rsid w:val="00576557"/>
    <w:rsid w:val="005767C4"/>
    <w:rsid w:val="0057680E"/>
    <w:rsid w:val="00576861"/>
    <w:rsid w:val="00576A96"/>
    <w:rsid w:val="00576AEE"/>
    <w:rsid w:val="00576B50"/>
    <w:rsid w:val="00576BF2"/>
    <w:rsid w:val="00576E7B"/>
    <w:rsid w:val="00576EC1"/>
    <w:rsid w:val="00576EEE"/>
    <w:rsid w:val="00577020"/>
    <w:rsid w:val="0057744B"/>
    <w:rsid w:val="00577507"/>
    <w:rsid w:val="005775F5"/>
    <w:rsid w:val="0057765F"/>
    <w:rsid w:val="00577726"/>
    <w:rsid w:val="00577868"/>
    <w:rsid w:val="00577C2A"/>
    <w:rsid w:val="00577CB9"/>
    <w:rsid w:val="00580291"/>
    <w:rsid w:val="005802F5"/>
    <w:rsid w:val="0058041E"/>
    <w:rsid w:val="00580520"/>
    <w:rsid w:val="005805DB"/>
    <w:rsid w:val="0058070B"/>
    <w:rsid w:val="00580794"/>
    <w:rsid w:val="00580811"/>
    <w:rsid w:val="0058094F"/>
    <w:rsid w:val="00580B81"/>
    <w:rsid w:val="00580BED"/>
    <w:rsid w:val="00580C1E"/>
    <w:rsid w:val="00580C29"/>
    <w:rsid w:val="00580DED"/>
    <w:rsid w:val="00580E5F"/>
    <w:rsid w:val="00580EF1"/>
    <w:rsid w:val="00581268"/>
    <w:rsid w:val="0058147D"/>
    <w:rsid w:val="0058149E"/>
    <w:rsid w:val="00581617"/>
    <w:rsid w:val="00581763"/>
    <w:rsid w:val="0058187C"/>
    <w:rsid w:val="005818C0"/>
    <w:rsid w:val="00581B92"/>
    <w:rsid w:val="00581ED0"/>
    <w:rsid w:val="00581F93"/>
    <w:rsid w:val="005821A3"/>
    <w:rsid w:val="005822AF"/>
    <w:rsid w:val="00582629"/>
    <w:rsid w:val="00582886"/>
    <w:rsid w:val="0058296C"/>
    <w:rsid w:val="005831B7"/>
    <w:rsid w:val="00583665"/>
    <w:rsid w:val="0058368A"/>
    <w:rsid w:val="00583696"/>
    <w:rsid w:val="0058382D"/>
    <w:rsid w:val="0058384F"/>
    <w:rsid w:val="005838A3"/>
    <w:rsid w:val="005838C2"/>
    <w:rsid w:val="005839B4"/>
    <w:rsid w:val="00583A70"/>
    <w:rsid w:val="00583B2E"/>
    <w:rsid w:val="00583C53"/>
    <w:rsid w:val="0058416E"/>
    <w:rsid w:val="00584221"/>
    <w:rsid w:val="00584246"/>
    <w:rsid w:val="0058442F"/>
    <w:rsid w:val="00584574"/>
    <w:rsid w:val="005847BE"/>
    <w:rsid w:val="00584853"/>
    <w:rsid w:val="0058487A"/>
    <w:rsid w:val="005848F7"/>
    <w:rsid w:val="00584931"/>
    <w:rsid w:val="00584AF9"/>
    <w:rsid w:val="00584D56"/>
    <w:rsid w:val="005852E0"/>
    <w:rsid w:val="00585496"/>
    <w:rsid w:val="005858AD"/>
    <w:rsid w:val="005859AE"/>
    <w:rsid w:val="00585AA6"/>
    <w:rsid w:val="00585B43"/>
    <w:rsid w:val="00585C5A"/>
    <w:rsid w:val="00586118"/>
    <w:rsid w:val="0058611A"/>
    <w:rsid w:val="00586421"/>
    <w:rsid w:val="005865BD"/>
    <w:rsid w:val="0058662C"/>
    <w:rsid w:val="0058681F"/>
    <w:rsid w:val="00586C4E"/>
    <w:rsid w:val="00586D89"/>
    <w:rsid w:val="00587010"/>
    <w:rsid w:val="0058727D"/>
    <w:rsid w:val="00587282"/>
    <w:rsid w:val="0058728F"/>
    <w:rsid w:val="00587444"/>
    <w:rsid w:val="005874F7"/>
    <w:rsid w:val="005875AE"/>
    <w:rsid w:val="00587661"/>
    <w:rsid w:val="0058769D"/>
    <w:rsid w:val="005877C5"/>
    <w:rsid w:val="00587900"/>
    <w:rsid w:val="00587924"/>
    <w:rsid w:val="00587932"/>
    <w:rsid w:val="00587AAE"/>
    <w:rsid w:val="00587AF2"/>
    <w:rsid w:val="00587B8F"/>
    <w:rsid w:val="00587BCA"/>
    <w:rsid w:val="00587C35"/>
    <w:rsid w:val="00587C82"/>
    <w:rsid w:val="00590075"/>
    <w:rsid w:val="00590080"/>
    <w:rsid w:val="005900DF"/>
    <w:rsid w:val="005900F3"/>
    <w:rsid w:val="005903E4"/>
    <w:rsid w:val="00590424"/>
    <w:rsid w:val="005909FA"/>
    <w:rsid w:val="00590A14"/>
    <w:rsid w:val="00590B75"/>
    <w:rsid w:val="00590C4B"/>
    <w:rsid w:val="00590E99"/>
    <w:rsid w:val="00590E9F"/>
    <w:rsid w:val="005910C4"/>
    <w:rsid w:val="0059123A"/>
    <w:rsid w:val="005913C5"/>
    <w:rsid w:val="005914D5"/>
    <w:rsid w:val="005915B2"/>
    <w:rsid w:val="00591810"/>
    <w:rsid w:val="00591951"/>
    <w:rsid w:val="00591B61"/>
    <w:rsid w:val="0059200D"/>
    <w:rsid w:val="00592679"/>
    <w:rsid w:val="00592704"/>
    <w:rsid w:val="0059295A"/>
    <w:rsid w:val="00592CAB"/>
    <w:rsid w:val="00592F60"/>
    <w:rsid w:val="005930E4"/>
    <w:rsid w:val="005930F0"/>
    <w:rsid w:val="0059329A"/>
    <w:rsid w:val="0059330C"/>
    <w:rsid w:val="005934BE"/>
    <w:rsid w:val="0059353D"/>
    <w:rsid w:val="005937D1"/>
    <w:rsid w:val="00593B1C"/>
    <w:rsid w:val="00593B2E"/>
    <w:rsid w:val="00593F82"/>
    <w:rsid w:val="00594074"/>
    <w:rsid w:val="00594117"/>
    <w:rsid w:val="00594139"/>
    <w:rsid w:val="00594373"/>
    <w:rsid w:val="005943FB"/>
    <w:rsid w:val="005945FC"/>
    <w:rsid w:val="0059466E"/>
    <w:rsid w:val="00594748"/>
    <w:rsid w:val="005949A7"/>
    <w:rsid w:val="005949B2"/>
    <w:rsid w:val="00594CD1"/>
    <w:rsid w:val="00594EA2"/>
    <w:rsid w:val="00594F74"/>
    <w:rsid w:val="00594FDD"/>
    <w:rsid w:val="005950D9"/>
    <w:rsid w:val="005951F9"/>
    <w:rsid w:val="0059558D"/>
    <w:rsid w:val="00595614"/>
    <w:rsid w:val="0059562B"/>
    <w:rsid w:val="005956D9"/>
    <w:rsid w:val="005957F0"/>
    <w:rsid w:val="00595971"/>
    <w:rsid w:val="00595AC2"/>
    <w:rsid w:val="00595BAF"/>
    <w:rsid w:val="00595C03"/>
    <w:rsid w:val="00595C09"/>
    <w:rsid w:val="00595CE9"/>
    <w:rsid w:val="00595DD5"/>
    <w:rsid w:val="00595F1D"/>
    <w:rsid w:val="00596025"/>
    <w:rsid w:val="0059657B"/>
    <w:rsid w:val="0059667E"/>
    <w:rsid w:val="005966DB"/>
    <w:rsid w:val="00596FAC"/>
    <w:rsid w:val="00597099"/>
    <w:rsid w:val="005971F3"/>
    <w:rsid w:val="005972C9"/>
    <w:rsid w:val="0059735E"/>
    <w:rsid w:val="0059737B"/>
    <w:rsid w:val="005974E9"/>
    <w:rsid w:val="00597958"/>
    <w:rsid w:val="00597A1F"/>
    <w:rsid w:val="00597A49"/>
    <w:rsid w:val="00597B70"/>
    <w:rsid w:val="00597BE9"/>
    <w:rsid w:val="00597BFF"/>
    <w:rsid w:val="00597C0D"/>
    <w:rsid w:val="00597D34"/>
    <w:rsid w:val="00597FB6"/>
    <w:rsid w:val="005A01A9"/>
    <w:rsid w:val="005A033B"/>
    <w:rsid w:val="005A0376"/>
    <w:rsid w:val="005A0394"/>
    <w:rsid w:val="005A05C2"/>
    <w:rsid w:val="005A05F3"/>
    <w:rsid w:val="005A0602"/>
    <w:rsid w:val="005A0636"/>
    <w:rsid w:val="005A06CF"/>
    <w:rsid w:val="005A0964"/>
    <w:rsid w:val="005A0A3D"/>
    <w:rsid w:val="005A0A74"/>
    <w:rsid w:val="005A0D1B"/>
    <w:rsid w:val="005A0E3D"/>
    <w:rsid w:val="005A106A"/>
    <w:rsid w:val="005A1129"/>
    <w:rsid w:val="005A1519"/>
    <w:rsid w:val="005A18D0"/>
    <w:rsid w:val="005A19C0"/>
    <w:rsid w:val="005A19C8"/>
    <w:rsid w:val="005A1AA7"/>
    <w:rsid w:val="005A1C82"/>
    <w:rsid w:val="005A1D37"/>
    <w:rsid w:val="005A1D84"/>
    <w:rsid w:val="005A1E34"/>
    <w:rsid w:val="005A2041"/>
    <w:rsid w:val="005A205D"/>
    <w:rsid w:val="005A207A"/>
    <w:rsid w:val="005A2182"/>
    <w:rsid w:val="005A2487"/>
    <w:rsid w:val="005A25B2"/>
    <w:rsid w:val="005A26F4"/>
    <w:rsid w:val="005A277E"/>
    <w:rsid w:val="005A285F"/>
    <w:rsid w:val="005A2C1D"/>
    <w:rsid w:val="005A2DD5"/>
    <w:rsid w:val="005A2EAF"/>
    <w:rsid w:val="005A301D"/>
    <w:rsid w:val="005A31DF"/>
    <w:rsid w:val="005A3348"/>
    <w:rsid w:val="005A3355"/>
    <w:rsid w:val="005A338A"/>
    <w:rsid w:val="005A339D"/>
    <w:rsid w:val="005A3718"/>
    <w:rsid w:val="005A38D9"/>
    <w:rsid w:val="005A39E8"/>
    <w:rsid w:val="005A3AA8"/>
    <w:rsid w:val="005A3D24"/>
    <w:rsid w:val="005A3DB1"/>
    <w:rsid w:val="005A3FB2"/>
    <w:rsid w:val="005A4025"/>
    <w:rsid w:val="005A40D5"/>
    <w:rsid w:val="005A4133"/>
    <w:rsid w:val="005A44AB"/>
    <w:rsid w:val="005A4953"/>
    <w:rsid w:val="005A4C46"/>
    <w:rsid w:val="005A4E27"/>
    <w:rsid w:val="005A5031"/>
    <w:rsid w:val="005A52A2"/>
    <w:rsid w:val="005A53F6"/>
    <w:rsid w:val="005A561D"/>
    <w:rsid w:val="005A5642"/>
    <w:rsid w:val="005A5B95"/>
    <w:rsid w:val="005A5BF3"/>
    <w:rsid w:val="005A6314"/>
    <w:rsid w:val="005A6743"/>
    <w:rsid w:val="005A687A"/>
    <w:rsid w:val="005A689A"/>
    <w:rsid w:val="005A6A48"/>
    <w:rsid w:val="005A6BE5"/>
    <w:rsid w:val="005A6D7E"/>
    <w:rsid w:val="005A6D9F"/>
    <w:rsid w:val="005A6DF0"/>
    <w:rsid w:val="005A7049"/>
    <w:rsid w:val="005A731C"/>
    <w:rsid w:val="005A77E3"/>
    <w:rsid w:val="005A7850"/>
    <w:rsid w:val="005A7C81"/>
    <w:rsid w:val="005A7D34"/>
    <w:rsid w:val="005A7DF4"/>
    <w:rsid w:val="005A7EE7"/>
    <w:rsid w:val="005B0013"/>
    <w:rsid w:val="005B01BD"/>
    <w:rsid w:val="005B02C8"/>
    <w:rsid w:val="005B0459"/>
    <w:rsid w:val="005B0580"/>
    <w:rsid w:val="005B0737"/>
    <w:rsid w:val="005B0D05"/>
    <w:rsid w:val="005B0EB5"/>
    <w:rsid w:val="005B0FAC"/>
    <w:rsid w:val="005B1222"/>
    <w:rsid w:val="005B12F8"/>
    <w:rsid w:val="005B187F"/>
    <w:rsid w:val="005B19F2"/>
    <w:rsid w:val="005B1A7A"/>
    <w:rsid w:val="005B1DCC"/>
    <w:rsid w:val="005B1E2E"/>
    <w:rsid w:val="005B1E96"/>
    <w:rsid w:val="005B1E9F"/>
    <w:rsid w:val="005B2072"/>
    <w:rsid w:val="005B247A"/>
    <w:rsid w:val="005B251A"/>
    <w:rsid w:val="005B2661"/>
    <w:rsid w:val="005B2B4D"/>
    <w:rsid w:val="005B2B73"/>
    <w:rsid w:val="005B2B94"/>
    <w:rsid w:val="005B2BE2"/>
    <w:rsid w:val="005B2DA2"/>
    <w:rsid w:val="005B2EDE"/>
    <w:rsid w:val="005B2EE1"/>
    <w:rsid w:val="005B30E8"/>
    <w:rsid w:val="005B3369"/>
    <w:rsid w:val="005B3585"/>
    <w:rsid w:val="005B36F6"/>
    <w:rsid w:val="005B3A24"/>
    <w:rsid w:val="005B3B63"/>
    <w:rsid w:val="005B3CA2"/>
    <w:rsid w:val="005B3CB3"/>
    <w:rsid w:val="005B3DF8"/>
    <w:rsid w:val="005B3EC7"/>
    <w:rsid w:val="005B42B8"/>
    <w:rsid w:val="005B439A"/>
    <w:rsid w:val="005B457A"/>
    <w:rsid w:val="005B4618"/>
    <w:rsid w:val="005B465B"/>
    <w:rsid w:val="005B475F"/>
    <w:rsid w:val="005B47DA"/>
    <w:rsid w:val="005B48EF"/>
    <w:rsid w:val="005B4A5A"/>
    <w:rsid w:val="005B509D"/>
    <w:rsid w:val="005B52B5"/>
    <w:rsid w:val="005B5310"/>
    <w:rsid w:val="005B53B6"/>
    <w:rsid w:val="005B5569"/>
    <w:rsid w:val="005B56BC"/>
    <w:rsid w:val="005B5A09"/>
    <w:rsid w:val="005B5A8B"/>
    <w:rsid w:val="005B5BF3"/>
    <w:rsid w:val="005B5E1F"/>
    <w:rsid w:val="005B602C"/>
    <w:rsid w:val="005B6183"/>
    <w:rsid w:val="005B61FA"/>
    <w:rsid w:val="005B645E"/>
    <w:rsid w:val="005B66D4"/>
    <w:rsid w:val="005B6893"/>
    <w:rsid w:val="005B6925"/>
    <w:rsid w:val="005B6A61"/>
    <w:rsid w:val="005B6A86"/>
    <w:rsid w:val="005B6BF0"/>
    <w:rsid w:val="005B6D0D"/>
    <w:rsid w:val="005B6DCC"/>
    <w:rsid w:val="005B735B"/>
    <w:rsid w:val="005B7690"/>
    <w:rsid w:val="005B76B3"/>
    <w:rsid w:val="005B7957"/>
    <w:rsid w:val="005B7BD5"/>
    <w:rsid w:val="005B7CCA"/>
    <w:rsid w:val="005B7EF2"/>
    <w:rsid w:val="005C016B"/>
    <w:rsid w:val="005C0193"/>
    <w:rsid w:val="005C0267"/>
    <w:rsid w:val="005C02C5"/>
    <w:rsid w:val="005C04CB"/>
    <w:rsid w:val="005C09DF"/>
    <w:rsid w:val="005C0B0B"/>
    <w:rsid w:val="005C0D66"/>
    <w:rsid w:val="005C0EFF"/>
    <w:rsid w:val="005C0F15"/>
    <w:rsid w:val="005C1060"/>
    <w:rsid w:val="005C1183"/>
    <w:rsid w:val="005C133C"/>
    <w:rsid w:val="005C155A"/>
    <w:rsid w:val="005C15A8"/>
    <w:rsid w:val="005C16F7"/>
    <w:rsid w:val="005C18D6"/>
    <w:rsid w:val="005C1BCF"/>
    <w:rsid w:val="005C1BD8"/>
    <w:rsid w:val="005C1C6E"/>
    <w:rsid w:val="005C1CA4"/>
    <w:rsid w:val="005C1E7B"/>
    <w:rsid w:val="005C1F0C"/>
    <w:rsid w:val="005C206E"/>
    <w:rsid w:val="005C2093"/>
    <w:rsid w:val="005C224C"/>
    <w:rsid w:val="005C226B"/>
    <w:rsid w:val="005C247B"/>
    <w:rsid w:val="005C24C7"/>
    <w:rsid w:val="005C2502"/>
    <w:rsid w:val="005C2552"/>
    <w:rsid w:val="005C2A3A"/>
    <w:rsid w:val="005C2DF3"/>
    <w:rsid w:val="005C2ECF"/>
    <w:rsid w:val="005C2F42"/>
    <w:rsid w:val="005C338A"/>
    <w:rsid w:val="005C33A8"/>
    <w:rsid w:val="005C37BA"/>
    <w:rsid w:val="005C3841"/>
    <w:rsid w:val="005C3E09"/>
    <w:rsid w:val="005C3F6C"/>
    <w:rsid w:val="005C4086"/>
    <w:rsid w:val="005C4218"/>
    <w:rsid w:val="005C42D7"/>
    <w:rsid w:val="005C45DC"/>
    <w:rsid w:val="005C4AF9"/>
    <w:rsid w:val="005C4AFE"/>
    <w:rsid w:val="005C4B6C"/>
    <w:rsid w:val="005C4D7C"/>
    <w:rsid w:val="005C4DF2"/>
    <w:rsid w:val="005C5131"/>
    <w:rsid w:val="005C5244"/>
    <w:rsid w:val="005C52F2"/>
    <w:rsid w:val="005C533C"/>
    <w:rsid w:val="005C5526"/>
    <w:rsid w:val="005C5888"/>
    <w:rsid w:val="005C5D41"/>
    <w:rsid w:val="005C5DFC"/>
    <w:rsid w:val="005C5E3C"/>
    <w:rsid w:val="005C5EF2"/>
    <w:rsid w:val="005C5FFD"/>
    <w:rsid w:val="005C6195"/>
    <w:rsid w:val="005C61D6"/>
    <w:rsid w:val="005C6205"/>
    <w:rsid w:val="005C620F"/>
    <w:rsid w:val="005C62D1"/>
    <w:rsid w:val="005C62DB"/>
    <w:rsid w:val="005C636D"/>
    <w:rsid w:val="005C6428"/>
    <w:rsid w:val="005C6460"/>
    <w:rsid w:val="005C64C7"/>
    <w:rsid w:val="005C66BF"/>
    <w:rsid w:val="005C677D"/>
    <w:rsid w:val="005C6785"/>
    <w:rsid w:val="005C6971"/>
    <w:rsid w:val="005C6CD8"/>
    <w:rsid w:val="005C6D7F"/>
    <w:rsid w:val="005C6D9A"/>
    <w:rsid w:val="005C6DA0"/>
    <w:rsid w:val="005C6EE4"/>
    <w:rsid w:val="005C70E6"/>
    <w:rsid w:val="005C72E2"/>
    <w:rsid w:val="005C7411"/>
    <w:rsid w:val="005C748A"/>
    <w:rsid w:val="005C74EB"/>
    <w:rsid w:val="005C7786"/>
    <w:rsid w:val="005C7922"/>
    <w:rsid w:val="005C792E"/>
    <w:rsid w:val="005C7DB7"/>
    <w:rsid w:val="005C7EA2"/>
    <w:rsid w:val="005C7F4D"/>
    <w:rsid w:val="005D000D"/>
    <w:rsid w:val="005D0154"/>
    <w:rsid w:val="005D01A2"/>
    <w:rsid w:val="005D0362"/>
    <w:rsid w:val="005D08D3"/>
    <w:rsid w:val="005D09A3"/>
    <w:rsid w:val="005D0A80"/>
    <w:rsid w:val="005D0BF3"/>
    <w:rsid w:val="005D0BFE"/>
    <w:rsid w:val="005D0D1E"/>
    <w:rsid w:val="005D0D73"/>
    <w:rsid w:val="005D0E99"/>
    <w:rsid w:val="005D1039"/>
    <w:rsid w:val="005D1055"/>
    <w:rsid w:val="005D129A"/>
    <w:rsid w:val="005D13B4"/>
    <w:rsid w:val="005D14F9"/>
    <w:rsid w:val="005D16A5"/>
    <w:rsid w:val="005D184E"/>
    <w:rsid w:val="005D18BF"/>
    <w:rsid w:val="005D1910"/>
    <w:rsid w:val="005D1932"/>
    <w:rsid w:val="005D1B46"/>
    <w:rsid w:val="005D1D40"/>
    <w:rsid w:val="005D1F34"/>
    <w:rsid w:val="005D2017"/>
    <w:rsid w:val="005D205D"/>
    <w:rsid w:val="005D20DB"/>
    <w:rsid w:val="005D226A"/>
    <w:rsid w:val="005D23C8"/>
    <w:rsid w:val="005D2423"/>
    <w:rsid w:val="005D2742"/>
    <w:rsid w:val="005D277F"/>
    <w:rsid w:val="005D28BA"/>
    <w:rsid w:val="005D2910"/>
    <w:rsid w:val="005D29CC"/>
    <w:rsid w:val="005D2D46"/>
    <w:rsid w:val="005D2EAB"/>
    <w:rsid w:val="005D2EAD"/>
    <w:rsid w:val="005D383D"/>
    <w:rsid w:val="005D3884"/>
    <w:rsid w:val="005D3927"/>
    <w:rsid w:val="005D398D"/>
    <w:rsid w:val="005D39C0"/>
    <w:rsid w:val="005D3A4A"/>
    <w:rsid w:val="005D3BD4"/>
    <w:rsid w:val="005D3F09"/>
    <w:rsid w:val="005D3F71"/>
    <w:rsid w:val="005D4021"/>
    <w:rsid w:val="005D41CF"/>
    <w:rsid w:val="005D4399"/>
    <w:rsid w:val="005D43B0"/>
    <w:rsid w:val="005D4421"/>
    <w:rsid w:val="005D46D6"/>
    <w:rsid w:val="005D49B2"/>
    <w:rsid w:val="005D4A5A"/>
    <w:rsid w:val="005D4BB5"/>
    <w:rsid w:val="005D4CCB"/>
    <w:rsid w:val="005D4EE1"/>
    <w:rsid w:val="005D51D4"/>
    <w:rsid w:val="005D5268"/>
    <w:rsid w:val="005D5349"/>
    <w:rsid w:val="005D5397"/>
    <w:rsid w:val="005D53B5"/>
    <w:rsid w:val="005D5911"/>
    <w:rsid w:val="005D5A81"/>
    <w:rsid w:val="005D5E2D"/>
    <w:rsid w:val="005D6486"/>
    <w:rsid w:val="005D653F"/>
    <w:rsid w:val="005D65B0"/>
    <w:rsid w:val="005D6934"/>
    <w:rsid w:val="005D6A4F"/>
    <w:rsid w:val="005D6A76"/>
    <w:rsid w:val="005D6AAD"/>
    <w:rsid w:val="005D6D74"/>
    <w:rsid w:val="005D6F5A"/>
    <w:rsid w:val="005D6FA2"/>
    <w:rsid w:val="005D7085"/>
    <w:rsid w:val="005D7088"/>
    <w:rsid w:val="005D7136"/>
    <w:rsid w:val="005D72AA"/>
    <w:rsid w:val="005D7345"/>
    <w:rsid w:val="005D7520"/>
    <w:rsid w:val="005D755B"/>
    <w:rsid w:val="005D75FD"/>
    <w:rsid w:val="005D78C1"/>
    <w:rsid w:val="005D795D"/>
    <w:rsid w:val="005D7BEA"/>
    <w:rsid w:val="005D7CF1"/>
    <w:rsid w:val="005E02FC"/>
    <w:rsid w:val="005E0476"/>
    <w:rsid w:val="005E0789"/>
    <w:rsid w:val="005E0944"/>
    <w:rsid w:val="005E0D45"/>
    <w:rsid w:val="005E0F3B"/>
    <w:rsid w:val="005E1163"/>
    <w:rsid w:val="005E12A9"/>
    <w:rsid w:val="005E138C"/>
    <w:rsid w:val="005E14AE"/>
    <w:rsid w:val="005E1522"/>
    <w:rsid w:val="005E18A9"/>
    <w:rsid w:val="005E1BCE"/>
    <w:rsid w:val="005E1C0D"/>
    <w:rsid w:val="005E1CF9"/>
    <w:rsid w:val="005E1DA1"/>
    <w:rsid w:val="005E1E83"/>
    <w:rsid w:val="005E1FE1"/>
    <w:rsid w:val="005E2003"/>
    <w:rsid w:val="005E23CE"/>
    <w:rsid w:val="005E2433"/>
    <w:rsid w:val="005E2710"/>
    <w:rsid w:val="005E271D"/>
    <w:rsid w:val="005E27E8"/>
    <w:rsid w:val="005E2986"/>
    <w:rsid w:val="005E2C6B"/>
    <w:rsid w:val="005E2DB1"/>
    <w:rsid w:val="005E3030"/>
    <w:rsid w:val="005E30B2"/>
    <w:rsid w:val="005E30F6"/>
    <w:rsid w:val="005E313E"/>
    <w:rsid w:val="005E31CD"/>
    <w:rsid w:val="005E31FD"/>
    <w:rsid w:val="005E32CF"/>
    <w:rsid w:val="005E3348"/>
    <w:rsid w:val="005E3737"/>
    <w:rsid w:val="005E37E0"/>
    <w:rsid w:val="005E3900"/>
    <w:rsid w:val="005E3C27"/>
    <w:rsid w:val="005E3DE1"/>
    <w:rsid w:val="005E3E80"/>
    <w:rsid w:val="005E44FE"/>
    <w:rsid w:val="005E454F"/>
    <w:rsid w:val="005E4658"/>
    <w:rsid w:val="005E4878"/>
    <w:rsid w:val="005E4906"/>
    <w:rsid w:val="005E494B"/>
    <w:rsid w:val="005E4AA0"/>
    <w:rsid w:val="005E4C78"/>
    <w:rsid w:val="005E4D3E"/>
    <w:rsid w:val="005E4D63"/>
    <w:rsid w:val="005E4D95"/>
    <w:rsid w:val="005E511A"/>
    <w:rsid w:val="005E5284"/>
    <w:rsid w:val="005E52B9"/>
    <w:rsid w:val="005E5390"/>
    <w:rsid w:val="005E543E"/>
    <w:rsid w:val="005E545C"/>
    <w:rsid w:val="005E55BD"/>
    <w:rsid w:val="005E56E9"/>
    <w:rsid w:val="005E5754"/>
    <w:rsid w:val="005E5B27"/>
    <w:rsid w:val="005E5D59"/>
    <w:rsid w:val="005E5E38"/>
    <w:rsid w:val="005E62F1"/>
    <w:rsid w:val="005E65EF"/>
    <w:rsid w:val="005E6652"/>
    <w:rsid w:val="005E6678"/>
    <w:rsid w:val="005E66E0"/>
    <w:rsid w:val="005E6759"/>
    <w:rsid w:val="005E6761"/>
    <w:rsid w:val="005E6769"/>
    <w:rsid w:val="005E69B0"/>
    <w:rsid w:val="005E6A19"/>
    <w:rsid w:val="005E6CE9"/>
    <w:rsid w:val="005E6E3A"/>
    <w:rsid w:val="005E6EEA"/>
    <w:rsid w:val="005E7006"/>
    <w:rsid w:val="005E7034"/>
    <w:rsid w:val="005E70E9"/>
    <w:rsid w:val="005E70EC"/>
    <w:rsid w:val="005E74FB"/>
    <w:rsid w:val="005E75FA"/>
    <w:rsid w:val="005E77D4"/>
    <w:rsid w:val="005E78DA"/>
    <w:rsid w:val="005E7917"/>
    <w:rsid w:val="005E7BEE"/>
    <w:rsid w:val="005E7C16"/>
    <w:rsid w:val="005E7C62"/>
    <w:rsid w:val="005E7D14"/>
    <w:rsid w:val="005E7D5C"/>
    <w:rsid w:val="005E7F47"/>
    <w:rsid w:val="005E7FD2"/>
    <w:rsid w:val="005F00DD"/>
    <w:rsid w:val="005F072F"/>
    <w:rsid w:val="005F0A21"/>
    <w:rsid w:val="005F0B4F"/>
    <w:rsid w:val="005F0BF8"/>
    <w:rsid w:val="005F0DAF"/>
    <w:rsid w:val="005F1094"/>
    <w:rsid w:val="005F12C9"/>
    <w:rsid w:val="005F133C"/>
    <w:rsid w:val="005F149D"/>
    <w:rsid w:val="005F1622"/>
    <w:rsid w:val="005F162B"/>
    <w:rsid w:val="005F1AC0"/>
    <w:rsid w:val="005F1B09"/>
    <w:rsid w:val="005F1B7F"/>
    <w:rsid w:val="005F1C96"/>
    <w:rsid w:val="005F1EF2"/>
    <w:rsid w:val="005F1F53"/>
    <w:rsid w:val="005F2232"/>
    <w:rsid w:val="005F2296"/>
    <w:rsid w:val="005F2412"/>
    <w:rsid w:val="005F2884"/>
    <w:rsid w:val="005F2C10"/>
    <w:rsid w:val="005F2C6D"/>
    <w:rsid w:val="005F2D02"/>
    <w:rsid w:val="005F2DC5"/>
    <w:rsid w:val="005F3237"/>
    <w:rsid w:val="005F32EC"/>
    <w:rsid w:val="005F386A"/>
    <w:rsid w:val="005F38DD"/>
    <w:rsid w:val="005F3997"/>
    <w:rsid w:val="005F3A47"/>
    <w:rsid w:val="005F3B4C"/>
    <w:rsid w:val="005F3B9C"/>
    <w:rsid w:val="005F3D95"/>
    <w:rsid w:val="005F3DC5"/>
    <w:rsid w:val="005F3DD0"/>
    <w:rsid w:val="005F3FC4"/>
    <w:rsid w:val="005F3FE5"/>
    <w:rsid w:val="005F4969"/>
    <w:rsid w:val="005F49D4"/>
    <w:rsid w:val="005F4A63"/>
    <w:rsid w:val="005F4C26"/>
    <w:rsid w:val="005F5417"/>
    <w:rsid w:val="005F543A"/>
    <w:rsid w:val="005F5616"/>
    <w:rsid w:val="005F5769"/>
    <w:rsid w:val="005F5851"/>
    <w:rsid w:val="005F59E4"/>
    <w:rsid w:val="005F5E59"/>
    <w:rsid w:val="005F5F42"/>
    <w:rsid w:val="005F5F4E"/>
    <w:rsid w:val="005F638D"/>
    <w:rsid w:val="005F63BE"/>
    <w:rsid w:val="005F64F0"/>
    <w:rsid w:val="005F6644"/>
    <w:rsid w:val="005F6725"/>
    <w:rsid w:val="005F68C5"/>
    <w:rsid w:val="005F68ED"/>
    <w:rsid w:val="005F6B85"/>
    <w:rsid w:val="005F6DC2"/>
    <w:rsid w:val="005F6F3F"/>
    <w:rsid w:val="005F6F55"/>
    <w:rsid w:val="005F7304"/>
    <w:rsid w:val="005F7314"/>
    <w:rsid w:val="005F761D"/>
    <w:rsid w:val="005F77AB"/>
    <w:rsid w:val="005F7C1E"/>
    <w:rsid w:val="005F7D82"/>
    <w:rsid w:val="005F7EEB"/>
    <w:rsid w:val="00600281"/>
    <w:rsid w:val="00600452"/>
    <w:rsid w:val="00600580"/>
    <w:rsid w:val="00600842"/>
    <w:rsid w:val="006008FB"/>
    <w:rsid w:val="00600A8E"/>
    <w:rsid w:val="00600AF7"/>
    <w:rsid w:val="00600BEA"/>
    <w:rsid w:val="00600C2A"/>
    <w:rsid w:val="00600C31"/>
    <w:rsid w:val="00600D3C"/>
    <w:rsid w:val="00600E51"/>
    <w:rsid w:val="006014D7"/>
    <w:rsid w:val="006014FF"/>
    <w:rsid w:val="0060170E"/>
    <w:rsid w:val="00601719"/>
    <w:rsid w:val="006018D9"/>
    <w:rsid w:val="006018E1"/>
    <w:rsid w:val="00601A71"/>
    <w:rsid w:val="00601D82"/>
    <w:rsid w:val="00601DE7"/>
    <w:rsid w:val="00602340"/>
    <w:rsid w:val="006025C9"/>
    <w:rsid w:val="00602757"/>
    <w:rsid w:val="006028EF"/>
    <w:rsid w:val="006028FC"/>
    <w:rsid w:val="00602920"/>
    <w:rsid w:val="00602AB3"/>
    <w:rsid w:val="00602B08"/>
    <w:rsid w:val="00602E7A"/>
    <w:rsid w:val="00602F45"/>
    <w:rsid w:val="006030A6"/>
    <w:rsid w:val="006031F6"/>
    <w:rsid w:val="00603280"/>
    <w:rsid w:val="006035B9"/>
    <w:rsid w:val="0060363E"/>
    <w:rsid w:val="00603660"/>
    <w:rsid w:val="0060384C"/>
    <w:rsid w:val="00603B25"/>
    <w:rsid w:val="00603F22"/>
    <w:rsid w:val="00603FD3"/>
    <w:rsid w:val="00604006"/>
    <w:rsid w:val="00604103"/>
    <w:rsid w:val="00604188"/>
    <w:rsid w:val="00604522"/>
    <w:rsid w:val="006045BC"/>
    <w:rsid w:val="0060465D"/>
    <w:rsid w:val="006049DE"/>
    <w:rsid w:val="00604A6D"/>
    <w:rsid w:val="00604E17"/>
    <w:rsid w:val="00604EF3"/>
    <w:rsid w:val="00604FAC"/>
    <w:rsid w:val="00605296"/>
    <w:rsid w:val="006052FF"/>
    <w:rsid w:val="0060530F"/>
    <w:rsid w:val="00605345"/>
    <w:rsid w:val="006054F7"/>
    <w:rsid w:val="0060564E"/>
    <w:rsid w:val="00605664"/>
    <w:rsid w:val="006056CA"/>
    <w:rsid w:val="0060578F"/>
    <w:rsid w:val="00605CCE"/>
    <w:rsid w:val="00605D35"/>
    <w:rsid w:val="00605E39"/>
    <w:rsid w:val="00605F5D"/>
    <w:rsid w:val="00606213"/>
    <w:rsid w:val="0060679F"/>
    <w:rsid w:val="00606AF3"/>
    <w:rsid w:val="00606C0B"/>
    <w:rsid w:val="00606D8A"/>
    <w:rsid w:val="00606E1D"/>
    <w:rsid w:val="00606EFB"/>
    <w:rsid w:val="0060704A"/>
    <w:rsid w:val="0060719F"/>
    <w:rsid w:val="006072FB"/>
    <w:rsid w:val="0060738B"/>
    <w:rsid w:val="00607870"/>
    <w:rsid w:val="0060787A"/>
    <w:rsid w:val="006078BB"/>
    <w:rsid w:val="00607C4D"/>
    <w:rsid w:val="00610069"/>
    <w:rsid w:val="0061007B"/>
    <w:rsid w:val="00610296"/>
    <w:rsid w:val="006103D9"/>
    <w:rsid w:val="0061042F"/>
    <w:rsid w:val="006104C8"/>
    <w:rsid w:val="00610588"/>
    <w:rsid w:val="00610599"/>
    <w:rsid w:val="006105DF"/>
    <w:rsid w:val="00610712"/>
    <w:rsid w:val="00610C80"/>
    <w:rsid w:val="00610D01"/>
    <w:rsid w:val="00610E58"/>
    <w:rsid w:val="00610EB8"/>
    <w:rsid w:val="00610F49"/>
    <w:rsid w:val="0061101E"/>
    <w:rsid w:val="006110C2"/>
    <w:rsid w:val="0061115E"/>
    <w:rsid w:val="00611437"/>
    <w:rsid w:val="006118CD"/>
    <w:rsid w:val="0061197C"/>
    <w:rsid w:val="00611B1E"/>
    <w:rsid w:val="00611B85"/>
    <w:rsid w:val="00611EBA"/>
    <w:rsid w:val="00612031"/>
    <w:rsid w:val="0061213F"/>
    <w:rsid w:val="00612210"/>
    <w:rsid w:val="00612A3F"/>
    <w:rsid w:val="00612AD7"/>
    <w:rsid w:val="00612C9E"/>
    <w:rsid w:val="00612F80"/>
    <w:rsid w:val="006130E9"/>
    <w:rsid w:val="0061330B"/>
    <w:rsid w:val="0061333E"/>
    <w:rsid w:val="0061346E"/>
    <w:rsid w:val="006137DA"/>
    <w:rsid w:val="006137FF"/>
    <w:rsid w:val="0061380E"/>
    <w:rsid w:val="0061386A"/>
    <w:rsid w:val="00613912"/>
    <w:rsid w:val="00613C44"/>
    <w:rsid w:val="00613CC2"/>
    <w:rsid w:val="00613D59"/>
    <w:rsid w:val="006140B4"/>
    <w:rsid w:val="00614247"/>
    <w:rsid w:val="0061433A"/>
    <w:rsid w:val="006143DB"/>
    <w:rsid w:val="00614410"/>
    <w:rsid w:val="006146A5"/>
    <w:rsid w:val="00614B74"/>
    <w:rsid w:val="00614B7C"/>
    <w:rsid w:val="00614BEC"/>
    <w:rsid w:val="00614BF1"/>
    <w:rsid w:val="00614CB6"/>
    <w:rsid w:val="006150AE"/>
    <w:rsid w:val="006152D7"/>
    <w:rsid w:val="006155D2"/>
    <w:rsid w:val="00615861"/>
    <w:rsid w:val="006159AC"/>
    <w:rsid w:val="00615D2F"/>
    <w:rsid w:val="00615E0E"/>
    <w:rsid w:val="00615EFB"/>
    <w:rsid w:val="00616114"/>
    <w:rsid w:val="00616476"/>
    <w:rsid w:val="00616777"/>
    <w:rsid w:val="0061688F"/>
    <w:rsid w:val="00616923"/>
    <w:rsid w:val="00616B6C"/>
    <w:rsid w:val="00616B7D"/>
    <w:rsid w:val="00616BC6"/>
    <w:rsid w:val="00616D1C"/>
    <w:rsid w:val="00616D68"/>
    <w:rsid w:val="00616F88"/>
    <w:rsid w:val="00617048"/>
    <w:rsid w:val="00617210"/>
    <w:rsid w:val="0061744A"/>
    <w:rsid w:val="006176BE"/>
    <w:rsid w:val="00617889"/>
    <w:rsid w:val="00617945"/>
    <w:rsid w:val="00617BEE"/>
    <w:rsid w:val="00617D46"/>
    <w:rsid w:val="00617D8E"/>
    <w:rsid w:val="00617FB8"/>
    <w:rsid w:val="00620728"/>
    <w:rsid w:val="00620A66"/>
    <w:rsid w:val="00620C13"/>
    <w:rsid w:val="00620E4D"/>
    <w:rsid w:val="006211A1"/>
    <w:rsid w:val="0062135C"/>
    <w:rsid w:val="00621369"/>
    <w:rsid w:val="006213B4"/>
    <w:rsid w:val="00621555"/>
    <w:rsid w:val="0062168C"/>
    <w:rsid w:val="006216E2"/>
    <w:rsid w:val="00621A1C"/>
    <w:rsid w:val="00621A97"/>
    <w:rsid w:val="00621BC3"/>
    <w:rsid w:val="00621D04"/>
    <w:rsid w:val="00621D2A"/>
    <w:rsid w:val="00621DBD"/>
    <w:rsid w:val="00621E80"/>
    <w:rsid w:val="00621F18"/>
    <w:rsid w:val="0062214C"/>
    <w:rsid w:val="006221A1"/>
    <w:rsid w:val="00622508"/>
    <w:rsid w:val="00622787"/>
    <w:rsid w:val="00622794"/>
    <w:rsid w:val="006227AD"/>
    <w:rsid w:val="006228AD"/>
    <w:rsid w:val="00622E20"/>
    <w:rsid w:val="00622F77"/>
    <w:rsid w:val="00623016"/>
    <w:rsid w:val="00623131"/>
    <w:rsid w:val="00623181"/>
    <w:rsid w:val="006232A9"/>
    <w:rsid w:val="0062334E"/>
    <w:rsid w:val="0062339C"/>
    <w:rsid w:val="00623426"/>
    <w:rsid w:val="0062351D"/>
    <w:rsid w:val="0062352B"/>
    <w:rsid w:val="006237BB"/>
    <w:rsid w:val="006237EF"/>
    <w:rsid w:val="00623886"/>
    <w:rsid w:val="006238E4"/>
    <w:rsid w:val="00623C6F"/>
    <w:rsid w:val="00623F18"/>
    <w:rsid w:val="0062415E"/>
    <w:rsid w:val="0062416B"/>
    <w:rsid w:val="00624263"/>
    <w:rsid w:val="006243D0"/>
    <w:rsid w:val="00624781"/>
    <w:rsid w:val="00624796"/>
    <w:rsid w:val="00624E19"/>
    <w:rsid w:val="00624F16"/>
    <w:rsid w:val="00624F49"/>
    <w:rsid w:val="00625191"/>
    <w:rsid w:val="006251BA"/>
    <w:rsid w:val="006252A1"/>
    <w:rsid w:val="006254E2"/>
    <w:rsid w:val="006254E6"/>
    <w:rsid w:val="006258B3"/>
    <w:rsid w:val="00625928"/>
    <w:rsid w:val="00625BC8"/>
    <w:rsid w:val="00625C8E"/>
    <w:rsid w:val="00626055"/>
    <w:rsid w:val="0062605D"/>
    <w:rsid w:val="00626390"/>
    <w:rsid w:val="006263D6"/>
    <w:rsid w:val="0062640F"/>
    <w:rsid w:val="006264D8"/>
    <w:rsid w:val="00626548"/>
    <w:rsid w:val="0062674E"/>
    <w:rsid w:val="006267EA"/>
    <w:rsid w:val="006268AF"/>
    <w:rsid w:val="0062697E"/>
    <w:rsid w:val="006269EA"/>
    <w:rsid w:val="00626E3F"/>
    <w:rsid w:val="00626FE0"/>
    <w:rsid w:val="006270A3"/>
    <w:rsid w:val="006272B9"/>
    <w:rsid w:val="006272DA"/>
    <w:rsid w:val="0062758C"/>
    <w:rsid w:val="00627611"/>
    <w:rsid w:val="00627715"/>
    <w:rsid w:val="00627797"/>
    <w:rsid w:val="00627AE9"/>
    <w:rsid w:val="00627B15"/>
    <w:rsid w:val="00627C4D"/>
    <w:rsid w:val="00627F49"/>
    <w:rsid w:val="0063009F"/>
    <w:rsid w:val="00630192"/>
    <w:rsid w:val="0063035E"/>
    <w:rsid w:val="0063037D"/>
    <w:rsid w:val="00630BB2"/>
    <w:rsid w:val="00630E5B"/>
    <w:rsid w:val="00630E5F"/>
    <w:rsid w:val="00631247"/>
    <w:rsid w:val="00631272"/>
    <w:rsid w:val="00631495"/>
    <w:rsid w:val="0063176A"/>
    <w:rsid w:val="00631A5F"/>
    <w:rsid w:val="0063227F"/>
    <w:rsid w:val="006322AE"/>
    <w:rsid w:val="00632654"/>
    <w:rsid w:val="00632793"/>
    <w:rsid w:val="006327F9"/>
    <w:rsid w:val="00632903"/>
    <w:rsid w:val="00632BB0"/>
    <w:rsid w:val="00632E08"/>
    <w:rsid w:val="00632E60"/>
    <w:rsid w:val="0063329D"/>
    <w:rsid w:val="006334F1"/>
    <w:rsid w:val="00633938"/>
    <w:rsid w:val="00633BD9"/>
    <w:rsid w:val="00633C87"/>
    <w:rsid w:val="006340D4"/>
    <w:rsid w:val="006341A9"/>
    <w:rsid w:val="00634296"/>
    <w:rsid w:val="00634452"/>
    <w:rsid w:val="0063461C"/>
    <w:rsid w:val="00634DCD"/>
    <w:rsid w:val="00634E85"/>
    <w:rsid w:val="00635304"/>
    <w:rsid w:val="006356C5"/>
    <w:rsid w:val="00635737"/>
    <w:rsid w:val="0063583D"/>
    <w:rsid w:val="00635A85"/>
    <w:rsid w:val="00635A8E"/>
    <w:rsid w:val="00635CA6"/>
    <w:rsid w:val="00635EA8"/>
    <w:rsid w:val="0063676C"/>
    <w:rsid w:val="0063681A"/>
    <w:rsid w:val="00636C58"/>
    <w:rsid w:val="00636C60"/>
    <w:rsid w:val="00636C62"/>
    <w:rsid w:val="00637012"/>
    <w:rsid w:val="00637275"/>
    <w:rsid w:val="006373ED"/>
    <w:rsid w:val="0063753A"/>
    <w:rsid w:val="00637D34"/>
    <w:rsid w:val="00637EAB"/>
    <w:rsid w:val="00637EF6"/>
    <w:rsid w:val="006401DC"/>
    <w:rsid w:val="006404DF"/>
    <w:rsid w:val="00640586"/>
    <w:rsid w:val="00640602"/>
    <w:rsid w:val="0064071E"/>
    <w:rsid w:val="00640744"/>
    <w:rsid w:val="00640F60"/>
    <w:rsid w:val="0064106E"/>
    <w:rsid w:val="0064107D"/>
    <w:rsid w:val="006410D3"/>
    <w:rsid w:val="00641103"/>
    <w:rsid w:val="006411CB"/>
    <w:rsid w:val="006413B1"/>
    <w:rsid w:val="006414B7"/>
    <w:rsid w:val="00641532"/>
    <w:rsid w:val="006415A3"/>
    <w:rsid w:val="00641920"/>
    <w:rsid w:val="00641AEC"/>
    <w:rsid w:val="00641CC1"/>
    <w:rsid w:val="00641CD6"/>
    <w:rsid w:val="00641EB3"/>
    <w:rsid w:val="0064203C"/>
    <w:rsid w:val="0064204A"/>
    <w:rsid w:val="006421AB"/>
    <w:rsid w:val="006422FC"/>
    <w:rsid w:val="006424A5"/>
    <w:rsid w:val="00642519"/>
    <w:rsid w:val="00642607"/>
    <w:rsid w:val="00642842"/>
    <w:rsid w:val="00642912"/>
    <w:rsid w:val="00642C13"/>
    <w:rsid w:val="00642E1F"/>
    <w:rsid w:val="0064313E"/>
    <w:rsid w:val="00643170"/>
    <w:rsid w:val="00643578"/>
    <w:rsid w:val="00643808"/>
    <w:rsid w:val="006439CA"/>
    <w:rsid w:val="006439DD"/>
    <w:rsid w:val="00643CB8"/>
    <w:rsid w:val="00643EF2"/>
    <w:rsid w:val="0064415D"/>
    <w:rsid w:val="00644409"/>
    <w:rsid w:val="006444F6"/>
    <w:rsid w:val="006447A1"/>
    <w:rsid w:val="00644950"/>
    <w:rsid w:val="006449B4"/>
    <w:rsid w:val="00644AE4"/>
    <w:rsid w:val="00644BB5"/>
    <w:rsid w:val="00644CB8"/>
    <w:rsid w:val="00644D1F"/>
    <w:rsid w:val="00644EA7"/>
    <w:rsid w:val="00644F36"/>
    <w:rsid w:val="00644FD7"/>
    <w:rsid w:val="00645003"/>
    <w:rsid w:val="00645005"/>
    <w:rsid w:val="0064505C"/>
    <w:rsid w:val="00645097"/>
    <w:rsid w:val="006452F4"/>
    <w:rsid w:val="0064560F"/>
    <w:rsid w:val="006456C3"/>
    <w:rsid w:val="0064581C"/>
    <w:rsid w:val="0064592A"/>
    <w:rsid w:val="00645A4C"/>
    <w:rsid w:val="00645D16"/>
    <w:rsid w:val="00645DD3"/>
    <w:rsid w:val="006461C0"/>
    <w:rsid w:val="0064625B"/>
    <w:rsid w:val="006464D9"/>
    <w:rsid w:val="006466F9"/>
    <w:rsid w:val="0064686A"/>
    <w:rsid w:val="00646885"/>
    <w:rsid w:val="0064693A"/>
    <w:rsid w:val="00646B92"/>
    <w:rsid w:val="00646BE0"/>
    <w:rsid w:val="00646DF4"/>
    <w:rsid w:val="00646E02"/>
    <w:rsid w:val="00646E7C"/>
    <w:rsid w:val="00646F48"/>
    <w:rsid w:val="00646FCF"/>
    <w:rsid w:val="00647136"/>
    <w:rsid w:val="0064733C"/>
    <w:rsid w:val="0064734B"/>
    <w:rsid w:val="0064747E"/>
    <w:rsid w:val="006476D2"/>
    <w:rsid w:val="00647806"/>
    <w:rsid w:val="00647973"/>
    <w:rsid w:val="006479F5"/>
    <w:rsid w:val="00647A61"/>
    <w:rsid w:val="00647A9B"/>
    <w:rsid w:val="00647BBF"/>
    <w:rsid w:val="00647CAD"/>
    <w:rsid w:val="00647D1F"/>
    <w:rsid w:val="00647F02"/>
    <w:rsid w:val="006500B3"/>
    <w:rsid w:val="00650377"/>
    <w:rsid w:val="00650494"/>
    <w:rsid w:val="006504A0"/>
    <w:rsid w:val="006504D1"/>
    <w:rsid w:val="006504DD"/>
    <w:rsid w:val="00650559"/>
    <w:rsid w:val="006505B0"/>
    <w:rsid w:val="0065087E"/>
    <w:rsid w:val="00650C15"/>
    <w:rsid w:val="00650E26"/>
    <w:rsid w:val="00650EA8"/>
    <w:rsid w:val="00650EC1"/>
    <w:rsid w:val="00650F61"/>
    <w:rsid w:val="00651080"/>
    <w:rsid w:val="00651105"/>
    <w:rsid w:val="006511FD"/>
    <w:rsid w:val="00651358"/>
    <w:rsid w:val="0065175E"/>
    <w:rsid w:val="006517AF"/>
    <w:rsid w:val="00651D37"/>
    <w:rsid w:val="00651DB3"/>
    <w:rsid w:val="00651F00"/>
    <w:rsid w:val="00651F94"/>
    <w:rsid w:val="006520DD"/>
    <w:rsid w:val="00652371"/>
    <w:rsid w:val="0065242F"/>
    <w:rsid w:val="00652630"/>
    <w:rsid w:val="00652666"/>
    <w:rsid w:val="006526DE"/>
    <w:rsid w:val="006528EB"/>
    <w:rsid w:val="00652920"/>
    <w:rsid w:val="00652B01"/>
    <w:rsid w:val="00652D08"/>
    <w:rsid w:val="00652D64"/>
    <w:rsid w:val="00652D98"/>
    <w:rsid w:val="00652E1F"/>
    <w:rsid w:val="00652E24"/>
    <w:rsid w:val="00652F5E"/>
    <w:rsid w:val="006530FA"/>
    <w:rsid w:val="0065333C"/>
    <w:rsid w:val="0065336F"/>
    <w:rsid w:val="00653824"/>
    <w:rsid w:val="00653836"/>
    <w:rsid w:val="00653848"/>
    <w:rsid w:val="00653852"/>
    <w:rsid w:val="00653942"/>
    <w:rsid w:val="006539E9"/>
    <w:rsid w:val="00653B1C"/>
    <w:rsid w:val="00653B6F"/>
    <w:rsid w:val="00653B8B"/>
    <w:rsid w:val="00653B98"/>
    <w:rsid w:val="00653BBB"/>
    <w:rsid w:val="00653D0E"/>
    <w:rsid w:val="00653D29"/>
    <w:rsid w:val="00653EB6"/>
    <w:rsid w:val="00653EBC"/>
    <w:rsid w:val="00653EBD"/>
    <w:rsid w:val="00653F8A"/>
    <w:rsid w:val="006541A0"/>
    <w:rsid w:val="006541C7"/>
    <w:rsid w:val="006541D3"/>
    <w:rsid w:val="00654521"/>
    <w:rsid w:val="006545FA"/>
    <w:rsid w:val="00654793"/>
    <w:rsid w:val="00654865"/>
    <w:rsid w:val="0065490C"/>
    <w:rsid w:val="00654E98"/>
    <w:rsid w:val="00654FA9"/>
    <w:rsid w:val="00655031"/>
    <w:rsid w:val="006550FF"/>
    <w:rsid w:val="00655156"/>
    <w:rsid w:val="0065515F"/>
    <w:rsid w:val="00655406"/>
    <w:rsid w:val="0065542C"/>
    <w:rsid w:val="0065548E"/>
    <w:rsid w:val="00655543"/>
    <w:rsid w:val="00655A43"/>
    <w:rsid w:val="00655B74"/>
    <w:rsid w:val="00655B95"/>
    <w:rsid w:val="00655D4D"/>
    <w:rsid w:val="00655E59"/>
    <w:rsid w:val="00655F16"/>
    <w:rsid w:val="00655F1D"/>
    <w:rsid w:val="006560CB"/>
    <w:rsid w:val="006563DB"/>
    <w:rsid w:val="00656419"/>
    <w:rsid w:val="0065641B"/>
    <w:rsid w:val="00656493"/>
    <w:rsid w:val="00656497"/>
    <w:rsid w:val="006566A2"/>
    <w:rsid w:val="00656B75"/>
    <w:rsid w:val="00656DA4"/>
    <w:rsid w:val="00656E54"/>
    <w:rsid w:val="00656F69"/>
    <w:rsid w:val="006572A4"/>
    <w:rsid w:val="006572CA"/>
    <w:rsid w:val="0065772D"/>
    <w:rsid w:val="00657C85"/>
    <w:rsid w:val="00657D85"/>
    <w:rsid w:val="00657DAD"/>
    <w:rsid w:val="006601B9"/>
    <w:rsid w:val="00660227"/>
    <w:rsid w:val="00660248"/>
    <w:rsid w:val="00660310"/>
    <w:rsid w:val="00660716"/>
    <w:rsid w:val="00660740"/>
    <w:rsid w:val="00660745"/>
    <w:rsid w:val="00660793"/>
    <w:rsid w:val="00660954"/>
    <w:rsid w:val="00660CB3"/>
    <w:rsid w:val="00660F14"/>
    <w:rsid w:val="006614AE"/>
    <w:rsid w:val="006614F3"/>
    <w:rsid w:val="006616F2"/>
    <w:rsid w:val="006617C5"/>
    <w:rsid w:val="00661859"/>
    <w:rsid w:val="00661C14"/>
    <w:rsid w:val="00661C17"/>
    <w:rsid w:val="00661C34"/>
    <w:rsid w:val="00661DA6"/>
    <w:rsid w:val="00661DDA"/>
    <w:rsid w:val="00662042"/>
    <w:rsid w:val="006621F3"/>
    <w:rsid w:val="00662244"/>
    <w:rsid w:val="00662384"/>
    <w:rsid w:val="006625BC"/>
    <w:rsid w:val="0066277A"/>
    <w:rsid w:val="00662944"/>
    <w:rsid w:val="006629FF"/>
    <w:rsid w:val="00662D2D"/>
    <w:rsid w:val="00662DDF"/>
    <w:rsid w:val="00662E4A"/>
    <w:rsid w:val="006631E3"/>
    <w:rsid w:val="006634F1"/>
    <w:rsid w:val="0066388A"/>
    <w:rsid w:val="00663903"/>
    <w:rsid w:val="00663978"/>
    <w:rsid w:val="00663D75"/>
    <w:rsid w:val="00663D98"/>
    <w:rsid w:val="00663E75"/>
    <w:rsid w:val="00663F45"/>
    <w:rsid w:val="00663F94"/>
    <w:rsid w:val="0066422C"/>
    <w:rsid w:val="00664244"/>
    <w:rsid w:val="006644DF"/>
    <w:rsid w:val="00664656"/>
    <w:rsid w:val="0066469C"/>
    <w:rsid w:val="006646E9"/>
    <w:rsid w:val="0066474F"/>
    <w:rsid w:val="00664F30"/>
    <w:rsid w:val="00665040"/>
    <w:rsid w:val="006650EE"/>
    <w:rsid w:val="006650F2"/>
    <w:rsid w:val="006651EE"/>
    <w:rsid w:val="00665424"/>
    <w:rsid w:val="0066559C"/>
    <w:rsid w:val="00665818"/>
    <w:rsid w:val="00665975"/>
    <w:rsid w:val="006659D3"/>
    <w:rsid w:val="006659E8"/>
    <w:rsid w:val="00665B7B"/>
    <w:rsid w:val="00665C8C"/>
    <w:rsid w:val="00665CAB"/>
    <w:rsid w:val="00665DE1"/>
    <w:rsid w:val="00665E22"/>
    <w:rsid w:val="00665E24"/>
    <w:rsid w:val="00665E46"/>
    <w:rsid w:val="00665FC7"/>
    <w:rsid w:val="00666199"/>
    <w:rsid w:val="006663A2"/>
    <w:rsid w:val="006663DE"/>
    <w:rsid w:val="006664BD"/>
    <w:rsid w:val="00666816"/>
    <w:rsid w:val="0066698D"/>
    <w:rsid w:val="00666A83"/>
    <w:rsid w:val="00666C25"/>
    <w:rsid w:val="00667351"/>
    <w:rsid w:val="006673CC"/>
    <w:rsid w:val="0066746E"/>
    <w:rsid w:val="00667585"/>
    <w:rsid w:val="006675A4"/>
    <w:rsid w:val="00667968"/>
    <w:rsid w:val="00667AF3"/>
    <w:rsid w:val="00667BAD"/>
    <w:rsid w:val="00667C07"/>
    <w:rsid w:val="00667D1E"/>
    <w:rsid w:val="00667D32"/>
    <w:rsid w:val="00667D73"/>
    <w:rsid w:val="00667ED8"/>
    <w:rsid w:val="00667EED"/>
    <w:rsid w:val="00667FA6"/>
    <w:rsid w:val="00670129"/>
    <w:rsid w:val="0067017A"/>
    <w:rsid w:val="0067019D"/>
    <w:rsid w:val="00670577"/>
    <w:rsid w:val="0067058C"/>
    <w:rsid w:val="0067060F"/>
    <w:rsid w:val="0067081B"/>
    <w:rsid w:val="006708C1"/>
    <w:rsid w:val="00670A66"/>
    <w:rsid w:val="00670C97"/>
    <w:rsid w:val="00670F18"/>
    <w:rsid w:val="0067114B"/>
    <w:rsid w:val="0067119D"/>
    <w:rsid w:val="0067120D"/>
    <w:rsid w:val="00671313"/>
    <w:rsid w:val="0067138D"/>
    <w:rsid w:val="00671442"/>
    <w:rsid w:val="006714B1"/>
    <w:rsid w:val="00671795"/>
    <w:rsid w:val="00671796"/>
    <w:rsid w:val="00671975"/>
    <w:rsid w:val="00671D6B"/>
    <w:rsid w:val="00671D9A"/>
    <w:rsid w:val="00671DE1"/>
    <w:rsid w:val="00672215"/>
    <w:rsid w:val="00672534"/>
    <w:rsid w:val="006725A1"/>
    <w:rsid w:val="006725FE"/>
    <w:rsid w:val="006727E8"/>
    <w:rsid w:val="006728D5"/>
    <w:rsid w:val="00672BFA"/>
    <w:rsid w:val="00672D82"/>
    <w:rsid w:val="00673047"/>
    <w:rsid w:val="00673056"/>
    <w:rsid w:val="0067319E"/>
    <w:rsid w:val="006732E0"/>
    <w:rsid w:val="00673770"/>
    <w:rsid w:val="00673788"/>
    <w:rsid w:val="00673BC5"/>
    <w:rsid w:val="00673DF2"/>
    <w:rsid w:val="00673EC7"/>
    <w:rsid w:val="00673EF9"/>
    <w:rsid w:val="00673F41"/>
    <w:rsid w:val="00673FB6"/>
    <w:rsid w:val="00674468"/>
    <w:rsid w:val="006744DB"/>
    <w:rsid w:val="006744E6"/>
    <w:rsid w:val="00674614"/>
    <w:rsid w:val="006746A8"/>
    <w:rsid w:val="006748D8"/>
    <w:rsid w:val="006748DF"/>
    <w:rsid w:val="006748EC"/>
    <w:rsid w:val="00674D35"/>
    <w:rsid w:val="00674E1E"/>
    <w:rsid w:val="00675340"/>
    <w:rsid w:val="00675511"/>
    <w:rsid w:val="00675AB5"/>
    <w:rsid w:val="00675AFD"/>
    <w:rsid w:val="00675D9E"/>
    <w:rsid w:val="00675F50"/>
    <w:rsid w:val="00675FFD"/>
    <w:rsid w:val="0067609B"/>
    <w:rsid w:val="00676201"/>
    <w:rsid w:val="0067633C"/>
    <w:rsid w:val="00676498"/>
    <w:rsid w:val="006766A8"/>
    <w:rsid w:val="0067681D"/>
    <w:rsid w:val="00676BA6"/>
    <w:rsid w:val="00676BEB"/>
    <w:rsid w:val="00676DAD"/>
    <w:rsid w:val="00676DC1"/>
    <w:rsid w:val="00676F26"/>
    <w:rsid w:val="00676F64"/>
    <w:rsid w:val="00677154"/>
    <w:rsid w:val="00677175"/>
    <w:rsid w:val="0067721B"/>
    <w:rsid w:val="0067747E"/>
    <w:rsid w:val="006775D7"/>
    <w:rsid w:val="00677613"/>
    <w:rsid w:val="00677779"/>
    <w:rsid w:val="006778E2"/>
    <w:rsid w:val="006778EF"/>
    <w:rsid w:val="00677BDF"/>
    <w:rsid w:val="00677C61"/>
    <w:rsid w:val="00677DEC"/>
    <w:rsid w:val="00677EAB"/>
    <w:rsid w:val="00680113"/>
    <w:rsid w:val="006803E9"/>
    <w:rsid w:val="00680415"/>
    <w:rsid w:val="00680429"/>
    <w:rsid w:val="006805A0"/>
    <w:rsid w:val="006806BB"/>
    <w:rsid w:val="006808D7"/>
    <w:rsid w:val="006809BA"/>
    <w:rsid w:val="00680B1E"/>
    <w:rsid w:val="00680BE1"/>
    <w:rsid w:val="00680CF0"/>
    <w:rsid w:val="00680E07"/>
    <w:rsid w:val="00680E7E"/>
    <w:rsid w:val="00680F99"/>
    <w:rsid w:val="006810D6"/>
    <w:rsid w:val="00681108"/>
    <w:rsid w:val="006812B6"/>
    <w:rsid w:val="006814DF"/>
    <w:rsid w:val="006814FB"/>
    <w:rsid w:val="0068161D"/>
    <w:rsid w:val="00681939"/>
    <w:rsid w:val="00681F9E"/>
    <w:rsid w:val="006821F0"/>
    <w:rsid w:val="006826AD"/>
    <w:rsid w:val="006826BA"/>
    <w:rsid w:val="0068270F"/>
    <w:rsid w:val="00682AF2"/>
    <w:rsid w:val="00682B7B"/>
    <w:rsid w:val="00682BDA"/>
    <w:rsid w:val="0068308A"/>
    <w:rsid w:val="006831D1"/>
    <w:rsid w:val="00683563"/>
    <w:rsid w:val="00683634"/>
    <w:rsid w:val="0068371B"/>
    <w:rsid w:val="006838B9"/>
    <w:rsid w:val="00683978"/>
    <w:rsid w:val="00683C1C"/>
    <w:rsid w:val="00683F48"/>
    <w:rsid w:val="00684050"/>
    <w:rsid w:val="00684085"/>
    <w:rsid w:val="006841A2"/>
    <w:rsid w:val="00684413"/>
    <w:rsid w:val="00684482"/>
    <w:rsid w:val="00684609"/>
    <w:rsid w:val="00684970"/>
    <w:rsid w:val="00684AF6"/>
    <w:rsid w:val="00684B2F"/>
    <w:rsid w:val="00684C83"/>
    <w:rsid w:val="00684C84"/>
    <w:rsid w:val="00684D54"/>
    <w:rsid w:val="00684DF7"/>
    <w:rsid w:val="006850C5"/>
    <w:rsid w:val="00685296"/>
    <w:rsid w:val="00685388"/>
    <w:rsid w:val="006854B2"/>
    <w:rsid w:val="0068562F"/>
    <w:rsid w:val="00685876"/>
    <w:rsid w:val="006859AA"/>
    <w:rsid w:val="006859D5"/>
    <w:rsid w:val="00685B2C"/>
    <w:rsid w:val="00685C0F"/>
    <w:rsid w:val="00685E05"/>
    <w:rsid w:val="00685F3B"/>
    <w:rsid w:val="00685FB3"/>
    <w:rsid w:val="00685FD1"/>
    <w:rsid w:val="00686024"/>
    <w:rsid w:val="006860AE"/>
    <w:rsid w:val="0068625A"/>
    <w:rsid w:val="0068630D"/>
    <w:rsid w:val="00686345"/>
    <w:rsid w:val="0068638B"/>
    <w:rsid w:val="006863F4"/>
    <w:rsid w:val="00686507"/>
    <w:rsid w:val="00686604"/>
    <w:rsid w:val="006866FC"/>
    <w:rsid w:val="0068693D"/>
    <w:rsid w:val="00686AFC"/>
    <w:rsid w:val="00686CA7"/>
    <w:rsid w:val="00686DBE"/>
    <w:rsid w:val="00687182"/>
    <w:rsid w:val="00687193"/>
    <w:rsid w:val="0068722A"/>
    <w:rsid w:val="0068727B"/>
    <w:rsid w:val="0068728D"/>
    <w:rsid w:val="006874CE"/>
    <w:rsid w:val="006875F1"/>
    <w:rsid w:val="0068769E"/>
    <w:rsid w:val="006876DA"/>
    <w:rsid w:val="00687702"/>
    <w:rsid w:val="00687738"/>
    <w:rsid w:val="006877EB"/>
    <w:rsid w:val="006878AC"/>
    <w:rsid w:val="00687B87"/>
    <w:rsid w:val="00687D08"/>
    <w:rsid w:val="00687D56"/>
    <w:rsid w:val="00690421"/>
    <w:rsid w:val="006904ED"/>
    <w:rsid w:val="006904FE"/>
    <w:rsid w:val="00690669"/>
    <w:rsid w:val="00690898"/>
    <w:rsid w:val="006908B1"/>
    <w:rsid w:val="00690A97"/>
    <w:rsid w:val="00690D5C"/>
    <w:rsid w:val="00690F66"/>
    <w:rsid w:val="00691574"/>
    <w:rsid w:val="00691673"/>
    <w:rsid w:val="006916BD"/>
    <w:rsid w:val="006919C2"/>
    <w:rsid w:val="00691A53"/>
    <w:rsid w:val="00691AFE"/>
    <w:rsid w:val="00691BE8"/>
    <w:rsid w:val="00691CFA"/>
    <w:rsid w:val="00691E3C"/>
    <w:rsid w:val="00691F51"/>
    <w:rsid w:val="00692096"/>
    <w:rsid w:val="006921BB"/>
    <w:rsid w:val="0069234C"/>
    <w:rsid w:val="006927C6"/>
    <w:rsid w:val="00692861"/>
    <w:rsid w:val="006929E3"/>
    <w:rsid w:val="00692C68"/>
    <w:rsid w:val="00692D62"/>
    <w:rsid w:val="00692DE8"/>
    <w:rsid w:val="00692FC7"/>
    <w:rsid w:val="006930C4"/>
    <w:rsid w:val="00693251"/>
    <w:rsid w:val="006932F8"/>
    <w:rsid w:val="006935F9"/>
    <w:rsid w:val="006937E0"/>
    <w:rsid w:val="00693946"/>
    <w:rsid w:val="006939EE"/>
    <w:rsid w:val="00693BC5"/>
    <w:rsid w:val="00694007"/>
    <w:rsid w:val="006940C2"/>
    <w:rsid w:val="00694427"/>
    <w:rsid w:val="006945BD"/>
    <w:rsid w:val="00694861"/>
    <w:rsid w:val="00694C16"/>
    <w:rsid w:val="00694D85"/>
    <w:rsid w:val="00694DB0"/>
    <w:rsid w:val="00694DC2"/>
    <w:rsid w:val="00694E35"/>
    <w:rsid w:val="00695021"/>
    <w:rsid w:val="00695095"/>
    <w:rsid w:val="006951A5"/>
    <w:rsid w:val="00695255"/>
    <w:rsid w:val="0069527A"/>
    <w:rsid w:val="00695342"/>
    <w:rsid w:val="006955D7"/>
    <w:rsid w:val="006956CF"/>
    <w:rsid w:val="00695757"/>
    <w:rsid w:val="006958D8"/>
    <w:rsid w:val="00695F74"/>
    <w:rsid w:val="00695FB9"/>
    <w:rsid w:val="00696053"/>
    <w:rsid w:val="0069609E"/>
    <w:rsid w:val="006962D5"/>
    <w:rsid w:val="0069635C"/>
    <w:rsid w:val="00696386"/>
    <w:rsid w:val="006967AB"/>
    <w:rsid w:val="006968A1"/>
    <w:rsid w:val="006969B0"/>
    <w:rsid w:val="00696A53"/>
    <w:rsid w:val="00696CAA"/>
    <w:rsid w:val="00696ED2"/>
    <w:rsid w:val="00697039"/>
    <w:rsid w:val="00697081"/>
    <w:rsid w:val="006970A6"/>
    <w:rsid w:val="00697262"/>
    <w:rsid w:val="006973E9"/>
    <w:rsid w:val="00697487"/>
    <w:rsid w:val="0069789D"/>
    <w:rsid w:val="0069792E"/>
    <w:rsid w:val="00697995"/>
    <w:rsid w:val="006979FD"/>
    <w:rsid w:val="00697B69"/>
    <w:rsid w:val="00697D4A"/>
    <w:rsid w:val="00697E03"/>
    <w:rsid w:val="00697FB2"/>
    <w:rsid w:val="006A0058"/>
    <w:rsid w:val="006A0224"/>
    <w:rsid w:val="006A0257"/>
    <w:rsid w:val="006A03A6"/>
    <w:rsid w:val="006A06E5"/>
    <w:rsid w:val="006A07FC"/>
    <w:rsid w:val="006A087B"/>
    <w:rsid w:val="006A08E7"/>
    <w:rsid w:val="006A1347"/>
    <w:rsid w:val="006A16D6"/>
    <w:rsid w:val="006A1B09"/>
    <w:rsid w:val="006A1D78"/>
    <w:rsid w:val="006A1DE8"/>
    <w:rsid w:val="006A219E"/>
    <w:rsid w:val="006A2268"/>
    <w:rsid w:val="006A22D4"/>
    <w:rsid w:val="006A24A6"/>
    <w:rsid w:val="006A24E6"/>
    <w:rsid w:val="006A253A"/>
    <w:rsid w:val="006A28A9"/>
    <w:rsid w:val="006A2B22"/>
    <w:rsid w:val="006A2F72"/>
    <w:rsid w:val="006A31DB"/>
    <w:rsid w:val="006A3205"/>
    <w:rsid w:val="006A33AC"/>
    <w:rsid w:val="006A3439"/>
    <w:rsid w:val="006A3641"/>
    <w:rsid w:val="006A3A90"/>
    <w:rsid w:val="006A3C15"/>
    <w:rsid w:val="006A3ED5"/>
    <w:rsid w:val="006A3FD7"/>
    <w:rsid w:val="006A427E"/>
    <w:rsid w:val="006A429A"/>
    <w:rsid w:val="006A4375"/>
    <w:rsid w:val="006A4502"/>
    <w:rsid w:val="006A4529"/>
    <w:rsid w:val="006A45C6"/>
    <w:rsid w:val="006A4607"/>
    <w:rsid w:val="006A4632"/>
    <w:rsid w:val="006A4675"/>
    <w:rsid w:val="006A469C"/>
    <w:rsid w:val="006A4746"/>
    <w:rsid w:val="006A47A5"/>
    <w:rsid w:val="006A47F8"/>
    <w:rsid w:val="006A4993"/>
    <w:rsid w:val="006A49FC"/>
    <w:rsid w:val="006A4A03"/>
    <w:rsid w:val="006A4EE0"/>
    <w:rsid w:val="006A5088"/>
    <w:rsid w:val="006A50E5"/>
    <w:rsid w:val="006A53F4"/>
    <w:rsid w:val="006A5459"/>
    <w:rsid w:val="006A5545"/>
    <w:rsid w:val="006A5605"/>
    <w:rsid w:val="006A5740"/>
    <w:rsid w:val="006A6590"/>
    <w:rsid w:val="006A68A7"/>
    <w:rsid w:val="006A6B43"/>
    <w:rsid w:val="006A6BB3"/>
    <w:rsid w:val="006A6DB0"/>
    <w:rsid w:val="006A6DB1"/>
    <w:rsid w:val="006A6DC7"/>
    <w:rsid w:val="006A6DE2"/>
    <w:rsid w:val="006A6E8D"/>
    <w:rsid w:val="006A7062"/>
    <w:rsid w:val="006A715D"/>
    <w:rsid w:val="006A7640"/>
    <w:rsid w:val="006A76F7"/>
    <w:rsid w:val="006A778C"/>
    <w:rsid w:val="006A779F"/>
    <w:rsid w:val="006A7A38"/>
    <w:rsid w:val="006B006B"/>
    <w:rsid w:val="006B0078"/>
    <w:rsid w:val="006B010B"/>
    <w:rsid w:val="006B0236"/>
    <w:rsid w:val="006B02CF"/>
    <w:rsid w:val="006B03FF"/>
    <w:rsid w:val="006B052A"/>
    <w:rsid w:val="006B0A6A"/>
    <w:rsid w:val="006B11C0"/>
    <w:rsid w:val="006B120D"/>
    <w:rsid w:val="006B12C4"/>
    <w:rsid w:val="006B1318"/>
    <w:rsid w:val="006B182E"/>
    <w:rsid w:val="006B18AD"/>
    <w:rsid w:val="006B191A"/>
    <w:rsid w:val="006B1937"/>
    <w:rsid w:val="006B1B3B"/>
    <w:rsid w:val="006B1CD2"/>
    <w:rsid w:val="006B207E"/>
    <w:rsid w:val="006B2501"/>
    <w:rsid w:val="006B2790"/>
    <w:rsid w:val="006B285B"/>
    <w:rsid w:val="006B28C2"/>
    <w:rsid w:val="006B28E0"/>
    <w:rsid w:val="006B2E34"/>
    <w:rsid w:val="006B2E4D"/>
    <w:rsid w:val="006B30A6"/>
    <w:rsid w:val="006B34D8"/>
    <w:rsid w:val="006B3562"/>
    <w:rsid w:val="006B371D"/>
    <w:rsid w:val="006B382C"/>
    <w:rsid w:val="006B3845"/>
    <w:rsid w:val="006B3996"/>
    <w:rsid w:val="006B3A99"/>
    <w:rsid w:val="006B3B12"/>
    <w:rsid w:val="006B3C4A"/>
    <w:rsid w:val="006B3C4D"/>
    <w:rsid w:val="006B3DE1"/>
    <w:rsid w:val="006B3E0A"/>
    <w:rsid w:val="006B3EA7"/>
    <w:rsid w:val="006B4023"/>
    <w:rsid w:val="006B406E"/>
    <w:rsid w:val="006B40FC"/>
    <w:rsid w:val="006B4249"/>
    <w:rsid w:val="006B43B1"/>
    <w:rsid w:val="006B455D"/>
    <w:rsid w:val="006B4723"/>
    <w:rsid w:val="006B478B"/>
    <w:rsid w:val="006B48E3"/>
    <w:rsid w:val="006B4B38"/>
    <w:rsid w:val="006B4B5D"/>
    <w:rsid w:val="006B4DFA"/>
    <w:rsid w:val="006B5031"/>
    <w:rsid w:val="006B503C"/>
    <w:rsid w:val="006B5190"/>
    <w:rsid w:val="006B51EB"/>
    <w:rsid w:val="006B5370"/>
    <w:rsid w:val="006B53F1"/>
    <w:rsid w:val="006B54F7"/>
    <w:rsid w:val="006B5530"/>
    <w:rsid w:val="006B55D1"/>
    <w:rsid w:val="006B5627"/>
    <w:rsid w:val="006B56D4"/>
    <w:rsid w:val="006B5B42"/>
    <w:rsid w:val="006B5D81"/>
    <w:rsid w:val="006B60B8"/>
    <w:rsid w:val="006B60E4"/>
    <w:rsid w:val="006B625A"/>
    <w:rsid w:val="006B64A4"/>
    <w:rsid w:val="006B655F"/>
    <w:rsid w:val="006B6753"/>
    <w:rsid w:val="006B6890"/>
    <w:rsid w:val="006B6988"/>
    <w:rsid w:val="006B6B44"/>
    <w:rsid w:val="006B6BE4"/>
    <w:rsid w:val="006B6E17"/>
    <w:rsid w:val="006B6FB9"/>
    <w:rsid w:val="006B7275"/>
    <w:rsid w:val="006B72B5"/>
    <w:rsid w:val="006B75A5"/>
    <w:rsid w:val="006B75A7"/>
    <w:rsid w:val="006B7724"/>
    <w:rsid w:val="006B7BFE"/>
    <w:rsid w:val="006B7ECE"/>
    <w:rsid w:val="006C00DF"/>
    <w:rsid w:val="006C04A6"/>
    <w:rsid w:val="006C055B"/>
    <w:rsid w:val="006C05A9"/>
    <w:rsid w:val="006C0642"/>
    <w:rsid w:val="006C065B"/>
    <w:rsid w:val="006C0895"/>
    <w:rsid w:val="006C08E3"/>
    <w:rsid w:val="006C0AEB"/>
    <w:rsid w:val="006C0CC1"/>
    <w:rsid w:val="006C104F"/>
    <w:rsid w:val="006C11D3"/>
    <w:rsid w:val="006C13D0"/>
    <w:rsid w:val="006C15A9"/>
    <w:rsid w:val="006C166D"/>
    <w:rsid w:val="006C176A"/>
    <w:rsid w:val="006C1D8D"/>
    <w:rsid w:val="006C1EC7"/>
    <w:rsid w:val="006C1FA2"/>
    <w:rsid w:val="006C1FC5"/>
    <w:rsid w:val="006C211E"/>
    <w:rsid w:val="006C2317"/>
    <w:rsid w:val="006C24FD"/>
    <w:rsid w:val="006C25AA"/>
    <w:rsid w:val="006C2653"/>
    <w:rsid w:val="006C26F3"/>
    <w:rsid w:val="006C28B6"/>
    <w:rsid w:val="006C2AC1"/>
    <w:rsid w:val="006C2B34"/>
    <w:rsid w:val="006C2C96"/>
    <w:rsid w:val="006C2E4B"/>
    <w:rsid w:val="006C3149"/>
    <w:rsid w:val="006C329B"/>
    <w:rsid w:val="006C330F"/>
    <w:rsid w:val="006C340F"/>
    <w:rsid w:val="006C347F"/>
    <w:rsid w:val="006C3577"/>
    <w:rsid w:val="006C35A7"/>
    <w:rsid w:val="006C3A4B"/>
    <w:rsid w:val="006C4011"/>
    <w:rsid w:val="006C4047"/>
    <w:rsid w:val="006C4227"/>
    <w:rsid w:val="006C4317"/>
    <w:rsid w:val="006C4737"/>
    <w:rsid w:val="006C4951"/>
    <w:rsid w:val="006C4ABD"/>
    <w:rsid w:val="006C4BD2"/>
    <w:rsid w:val="006C4C3B"/>
    <w:rsid w:val="006C4C55"/>
    <w:rsid w:val="006C4D24"/>
    <w:rsid w:val="006C4D37"/>
    <w:rsid w:val="006C4FB8"/>
    <w:rsid w:val="006C548B"/>
    <w:rsid w:val="006C5530"/>
    <w:rsid w:val="006C55F3"/>
    <w:rsid w:val="006C5A9E"/>
    <w:rsid w:val="006C5C01"/>
    <w:rsid w:val="006C673F"/>
    <w:rsid w:val="006C6AA1"/>
    <w:rsid w:val="006C6E9A"/>
    <w:rsid w:val="006C7035"/>
    <w:rsid w:val="006C70DF"/>
    <w:rsid w:val="006C71A1"/>
    <w:rsid w:val="006C7215"/>
    <w:rsid w:val="006C732B"/>
    <w:rsid w:val="006C74C6"/>
    <w:rsid w:val="006C76F0"/>
    <w:rsid w:val="006C7925"/>
    <w:rsid w:val="006C795E"/>
    <w:rsid w:val="006C7DB8"/>
    <w:rsid w:val="006C7EF9"/>
    <w:rsid w:val="006C7F1A"/>
    <w:rsid w:val="006C7FA6"/>
    <w:rsid w:val="006D003B"/>
    <w:rsid w:val="006D0140"/>
    <w:rsid w:val="006D0349"/>
    <w:rsid w:val="006D0407"/>
    <w:rsid w:val="006D0514"/>
    <w:rsid w:val="006D0824"/>
    <w:rsid w:val="006D0BF3"/>
    <w:rsid w:val="006D0C79"/>
    <w:rsid w:val="006D0C9B"/>
    <w:rsid w:val="006D0D7A"/>
    <w:rsid w:val="006D0DCA"/>
    <w:rsid w:val="006D0E3B"/>
    <w:rsid w:val="006D1232"/>
    <w:rsid w:val="006D1452"/>
    <w:rsid w:val="006D161D"/>
    <w:rsid w:val="006D1759"/>
    <w:rsid w:val="006D1835"/>
    <w:rsid w:val="006D18B9"/>
    <w:rsid w:val="006D1954"/>
    <w:rsid w:val="006D19BC"/>
    <w:rsid w:val="006D19D9"/>
    <w:rsid w:val="006D19FB"/>
    <w:rsid w:val="006D1EAB"/>
    <w:rsid w:val="006D2077"/>
    <w:rsid w:val="006D2078"/>
    <w:rsid w:val="006D217A"/>
    <w:rsid w:val="006D24C3"/>
    <w:rsid w:val="006D2546"/>
    <w:rsid w:val="006D25F2"/>
    <w:rsid w:val="006D2729"/>
    <w:rsid w:val="006D28AB"/>
    <w:rsid w:val="006D28FD"/>
    <w:rsid w:val="006D2B0B"/>
    <w:rsid w:val="006D2DAD"/>
    <w:rsid w:val="006D2E1D"/>
    <w:rsid w:val="006D2F22"/>
    <w:rsid w:val="006D3310"/>
    <w:rsid w:val="006D351A"/>
    <w:rsid w:val="006D380B"/>
    <w:rsid w:val="006D3963"/>
    <w:rsid w:val="006D3DB8"/>
    <w:rsid w:val="006D3E47"/>
    <w:rsid w:val="006D3F86"/>
    <w:rsid w:val="006D3FA9"/>
    <w:rsid w:val="006D41CE"/>
    <w:rsid w:val="006D42CB"/>
    <w:rsid w:val="006D435F"/>
    <w:rsid w:val="006D46B0"/>
    <w:rsid w:val="006D471D"/>
    <w:rsid w:val="006D47CE"/>
    <w:rsid w:val="006D499A"/>
    <w:rsid w:val="006D4BC6"/>
    <w:rsid w:val="006D4C6B"/>
    <w:rsid w:val="006D5446"/>
    <w:rsid w:val="006D5586"/>
    <w:rsid w:val="006D58D6"/>
    <w:rsid w:val="006D5B5E"/>
    <w:rsid w:val="006D5CB3"/>
    <w:rsid w:val="006D5DDE"/>
    <w:rsid w:val="006D5EE5"/>
    <w:rsid w:val="006D613B"/>
    <w:rsid w:val="006D6163"/>
    <w:rsid w:val="006D6200"/>
    <w:rsid w:val="006D6224"/>
    <w:rsid w:val="006D6425"/>
    <w:rsid w:val="006D663F"/>
    <w:rsid w:val="006D6CDF"/>
    <w:rsid w:val="006D6E14"/>
    <w:rsid w:val="006D6F21"/>
    <w:rsid w:val="006D6F4C"/>
    <w:rsid w:val="006D75FD"/>
    <w:rsid w:val="006D7684"/>
    <w:rsid w:val="006D769A"/>
    <w:rsid w:val="006D7869"/>
    <w:rsid w:val="006D7C40"/>
    <w:rsid w:val="006D7F8B"/>
    <w:rsid w:val="006D7FBF"/>
    <w:rsid w:val="006D7FCE"/>
    <w:rsid w:val="006E061B"/>
    <w:rsid w:val="006E0687"/>
    <w:rsid w:val="006E0695"/>
    <w:rsid w:val="006E07EF"/>
    <w:rsid w:val="006E0800"/>
    <w:rsid w:val="006E090B"/>
    <w:rsid w:val="006E0995"/>
    <w:rsid w:val="006E0A06"/>
    <w:rsid w:val="006E0FA4"/>
    <w:rsid w:val="006E1024"/>
    <w:rsid w:val="006E1166"/>
    <w:rsid w:val="006E11B3"/>
    <w:rsid w:val="006E133F"/>
    <w:rsid w:val="006E1585"/>
    <w:rsid w:val="006E1696"/>
    <w:rsid w:val="006E1791"/>
    <w:rsid w:val="006E1958"/>
    <w:rsid w:val="006E19CE"/>
    <w:rsid w:val="006E1A47"/>
    <w:rsid w:val="006E1A85"/>
    <w:rsid w:val="006E1C4C"/>
    <w:rsid w:val="006E1D99"/>
    <w:rsid w:val="006E1EC5"/>
    <w:rsid w:val="006E1FD0"/>
    <w:rsid w:val="006E2122"/>
    <w:rsid w:val="006E236D"/>
    <w:rsid w:val="006E243C"/>
    <w:rsid w:val="006E25C0"/>
    <w:rsid w:val="006E2640"/>
    <w:rsid w:val="006E272B"/>
    <w:rsid w:val="006E280B"/>
    <w:rsid w:val="006E286B"/>
    <w:rsid w:val="006E28E2"/>
    <w:rsid w:val="006E28E4"/>
    <w:rsid w:val="006E2C39"/>
    <w:rsid w:val="006E2CD7"/>
    <w:rsid w:val="006E2E04"/>
    <w:rsid w:val="006E2ECA"/>
    <w:rsid w:val="006E2ECD"/>
    <w:rsid w:val="006E2ED7"/>
    <w:rsid w:val="006E30A7"/>
    <w:rsid w:val="006E3120"/>
    <w:rsid w:val="006E33A2"/>
    <w:rsid w:val="006E35F9"/>
    <w:rsid w:val="006E35FD"/>
    <w:rsid w:val="006E364D"/>
    <w:rsid w:val="006E37A4"/>
    <w:rsid w:val="006E3B2E"/>
    <w:rsid w:val="006E3BBB"/>
    <w:rsid w:val="006E3BC1"/>
    <w:rsid w:val="006E3BC9"/>
    <w:rsid w:val="006E3F92"/>
    <w:rsid w:val="006E3F9F"/>
    <w:rsid w:val="006E4173"/>
    <w:rsid w:val="006E47AB"/>
    <w:rsid w:val="006E4907"/>
    <w:rsid w:val="006E497F"/>
    <w:rsid w:val="006E4AA5"/>
    <w:rsid w:val="006E4E53"/>
    <w:rsid w:val="006E4EEA"/>
    <w:rsid w:val="006E4FE3"/>
    <w:rsid w:val="006E5123"/>
    <w:rsid w:val="006E5247"/>
    <w:rsid w:val="006E52B6"/>
    <w:rsid w:val="006E531A"/>
    <w:rsid w:val="006E5341"/>
    <w:rsid w:val="006E5517"/>
    <w:rsid w:val="006E5756"/>
    <w:rsid w:val="006E57E7"/>
    <w:rsid w:val="006E5B56"/>
    <w:rsid w:val="006E5BC5"/>
    <w:rsid w:val="006E5D5A"/>
    <w:rsid w:val="006E5FE8"/>
    <w:rsid w:val="006E61B4"/>
    <w:rsid w:val="006E6293"/>
    <w:rsid w:val="006E64A4"/>
    <w:rsid w:val="006E695F"/>
    <w:rsid w:val="006E69B1"/>
    <w:rsid w:val="006E6A7A"/>
    <w:rsid w:val="006E6AE5"/>
    <w:rsid w:val="006E6BBC"/>
    <w:rsid w:val="006E6D08"/>
    <w:rsid w:val="006E6D3B"/>
    <w:rsid w:val="006E6D78"/>
    <w:rsid w:val="006E6E1F"/>
    <w:rsid w:val="006E7051"/>
    <w:rsid w:val="006E705A"/>
    <w:rsid w:val="006E7648"/>
    <w:rsid w:val="006E7777"/>
    <w:rsid w:val="006E796A"/>
    <w:rsid w:val="006E7A1C"/>
    <w:rsid w:val="006E7CE8"/>
    <w:rsid w:val="006E7E83"/>
    <w:rsid w:val="006E7FAF"/>
    <w:rsid w:val="006F00ED"/>
    <w:rsid w:val="006F03E0"/>
    <w:rsid w:val="006F03E1"/>
    <w:rsid w:val="006F047A"/>
    <w:rsid w:val="006F04E0"/>
    <w:rsid w:val="006F06FE"/>
    <w:rsid w:val="006F0753"/>
    <w:rsid w:val="006F078A"/>
    <w:rsid w:val="006F0A7C"/>
    <w:rsid w:val="006F0A96"/>
    <w:rsid w:val="006F127F"/>
    <w:rsid w:val="006F12CB"/>
    <w:rsid w:val="006F1387"/>
    <w:rsid w:val="006F138F"/>
    <w:rsid w:val="006F1511"/>
    <w:rsid w:val="006F1689"/>
    <w:rsid w:val="006F17F8"/>
    <w:rsid w:val="006F1C9F"/>
    <w:rsid w:val="006F208A"/>
    <w:rsid w:val="006F258C"/>
    <w:rsid w:val="006F2BEC"/>
    <w:rsid w:val="006F2F02"/>
    <w:rsid w:val="006F2F51"/>
    <w:rsid w:val="006F30A2"/>
    <w:rsid w:val="006F3275"/>
    <w:rsid w:val="006F32E9"/>
    <w:rsid w:val="006F3605"/>
    <w:rsid w:val="006F37D1"/>
    <w:rsid w:val="006F392E"/>
    <w:rsid w:val="006F3CAB"/>
    <w:rsid w:val="006F3D9A"/>
    <w:rsid w:val="006F3E42"/>
    <w:rsid w:val="006F3E6C"/>
    <w:rsid w:val="006F3E6E"/>
    <w:rsid w:val="006F3FBF"/>
    <w:rsid w:val="006F412F"/>
    <w:rsid w:val="006F4156"/>
    <w:rsid w:val="006F4339"/>
    <w:rsid w:val="006F43B0"/>
    <w:rsid w:val="006F4878"/>
    <w:rsid w:val="006F4C1D"/>
    <w:rsid w:val="006F4E99"/>
    <w:rsid w:val="006F53F7"/>
    <w:rsid w:val="006F54CB"/>
    <w:rsid w:val="006F5568"/>
    <w:rsid w:val="006F558F"/>
    <w:rsid w:val="006F55FC"/>
    <w:rsid w:val="006F570D"/>
    <w:rsid w:val="006F5781"/>
    <w:rsid w:val="006F5800"/>
    <w:rsid w:val="006F5997"/>
    <w:rsid w:val="006F5A79"/>
    <w:rsid w:val="006F5AC0"/>
    <w:rsid w:val="006F5AD8"/>
    <w:rsid w:val="006F6479"/>
    <w:rsid w:val="006F657D"/>
    <w:rsid w:val="006F65D6"/>
    <w:rsid w:val="006F667B"/>
    <w:rsid w:val="006F688B"/>
    <w:rsid w:val="006F68F9"/>
    <w:rsid w:val="006F6A85"/>
    <w:rsid w:val="006F6BF0"/>
    <w:rsid w:val="006F6D07"/>
    <w:rsid w:val="006F6D26"/>
    <w:rsid w:val="006F6DF9"/>
    <w:rsid w:val="006F6F68"/>
    <w:rsid w:val="006F7058"/>
    <w:rsid w:val="006F705D"/>
    <w:rsid w:val="006F7118"/>
    <w:rsid w:val="006F7196"/>
    <w:rsid w:val="006F7308"/>
    <w:rsid w:val="006F748A"/>
    <w:rsid w:val="006F76B2"/>
    <w:rsid w:val="006F7753"/>
    <w:rsid w:val="006F77D6"/>
    <w:rsid w:val="006F7B9C"/>
    <w:rsid w:val="006F7FE7"/>
    <w:rsid w:val="007001A3"/>
    <w:rsid w:val="007001D2"/>
    <w:rsid w:val="007006CA"/>
    <w:rsid w:val="007009D9"/>
    <w:rsid w:val="00700D2A"/>
    <w:rsid w:val="00700D57"/>
    <w:rsid w:val="00700E13"/>
    <w:rsid w:val="00700E54"/>
    <w:rsid w:val="00701061"/>
    <w:rsid w:val="0070134D"/>
    <w:rsid w:val="00701710"/>
    <w:rsid w:val="007017D0"/>
    <w:rsid w:val="007019E0"/>
    <w:rsid w:val="00701B46"/>
    <w:rsid w:val="00701B7B"/>
    <w:rsid w:val="00701BC0"/>
    <w:rsid w:val="00701BDB"/>
    <w:rsid w:val="00701C12"/>
    <w:rsid w:val="00701C67"/>
    <w:rsid w:val="00701CA8"/>
    <w:rsid w:val="00701D10"/>
    <w:rsid w:val="00701F65"/>
    <w:rsid w:val="00702162"/>
    <w:rsid w:val="00702413"/>
    <w:rsid w:val="007024DE"/>
    <w:rsid w:val="007024F0"/>
    <w:rsid w:val="007025EC"/>
    <w:rsid w:val="007029EC"/>
    <w:rsid w:val="00702AFC"/>
    <w:rsid w:val="00702D3B"/>
    <w:rsid w:val="00702DA3"/>
    <w:rsid w:val="00702DB2"/>
    <w:rsid w:val="00702F6F"/>
    <w:rsid w:val="007036AB"/>
    <w:rsid w:val="00703906"/>
    <w:rsid w:val="0070398E"/>
    <w:rsid w:val="00703B12"/>
    <w:rsid w:val="00703C1F"/>
    <w:rsid w:val="00703E36"/>
    <w:rsid w:val="00703F0C"/>
    <w:rsid w:val="00703FED"/>
    <w:rsid w:val="00704079"/>
    <w:rsid w:val="007040A4"/>
    <w:rsid w:val="0070427D"/>
    <w:rsid w:val="00704465"/>
    <w:rsid w:val="00704593"/>
    <w:rsid w:val="007046E6"/>
    <w:rsid w:val="007048EF"/>
    <w:rsid w:val="00704921"/>
    <w:rsid w:val="00704B45"/>
    <w:rsid w:val="00704CBE"/>
    <w:rsid w:val="00704D59"/>
    <w:rsid w:val="00704DE8"/>
    <w:rsid w:val="00704F20"/>
    <w:rsid w:val="00704FC4"/>
    <w:rsid w:val="00705020"/>
    <w:rsid w:val="00705077"/>
    <w:rsid w:val="00705151"/>
    <w:rsid w:val="007052F5"/>
    <w:rsid w:val="00705407"/>
    <w:rsid w:val="00705443"/>
    <w:rsid w:val="0070545B"/>
    <w:rsid w:val="0070568C"/>
    <w:rsid w:val="00705695"/>
    <w:rsid w:val="00705A66"/>
    <w:rsid w:val="00705AA4"/>
    <w:rsid w:val="00705BCC"/>
    <w:rsid w:val="00705D02"/>
    <w:rsid w:val="00705D6B"/>
    <w:rsid w:val="00705D94"/>
    <w:rsid w:val="00705E4A"/>
    <w:rsid w:val="00705E56"/>
    <w:rsid w:val="00706126"/>
    <w:rsid w:val="0070633D"/>
    <w:rsid w:val="00706396"/>
    <w:rsid w:val="00706751"/>
    <w:rsid w:val="0070681D"/>
    <w:rsid w:val="00706B9F"/>
    <w:rsid w:val="00706E3B"/>
    <w:rsid w:val="00707053"/>
    <w:rsid w:val="0070706C"/>
    <w:rsid w:val="007070CA"/>
    <w:rsid w:val="0070722F"/>
    <w:rsid w:val="007076B0"/>
    <w:rsid w:val="00707845"/>
    <w:rsid w:val="00707AC6"/>
    <w:rsid w:val="00707B7B"/>
    <w:rsid w:val="00707C9A"/>
    <w:rsid w:val="00707CAD"/>
    <w:rsid w:val="007100FE"/>
    <w:rsid w:val="0071016A"/>
    <w:rsid w:val="007101D5"/>
    <w:rsid w:val="007103A9"/>
    <w:rsid w:val="0071052F"/>
    <w:rsid w:val="0071053E"/>
    <w:rsid w:val="00710A73"/>
    <w:rsid w:val="00710C9E"/>
    <w:rsid w:val="00710DDA"/>
    <w:rsid w:val="00710E53"/>
    <w:rsid w:val="00710E77"/>
    <w:rsid w:val="00710F57"/>
    <w:rsid w:val="00710FE6"/>
    <w:rsid w:val="0071122E"/>
    <w:rsid w:val="007113C6"/>
    <w:rsid w:val="00711406"/>
    <w:rsid w:val="00711622"/>
    <w:rsid w:val="007117F3"/>
    <w:rsid w:val="007119FD"/>
    <w:rsid w:val="00711A92"/>
    <w:rsid w:val="00711CA7"/>
    <w:rsid w:val="00711CFC"/>
    <w:rsid w:val="00711D2D"/>
    <w:rsid w:val="00711E90"/>
    <w:rsid w:val="00711F4C"/>
    <w:rsid w:val="00711F65"/>
    <w:rsid w:val="00712047"/>
    <w:rsid w:val="0071204D"/>
    <w:rsid w:val="00712330"/>
    <w:rsid w:val="00712552"/>
    <w:rsid w:val="007126C0"/>
    <w:rsid w:val="007130A8"/>
    <w:rsid w:val="007130E8"/>
    <w:rsid w:val="0071320B"/>
    <w:rsid w:val="00713239"/>
    <w:rsid w:val="007135CD"/>
    <w:rsid w:val="007136E2"/>
    <w:rsid w:val="0071382E"/>
    <w:rsid w:val="00713908"/>
    <w:rsid w:val="00713941"/>
    <w:rsid w:val="00713951"/>
    <w:rsid w:val="00713F78"/>
    <w:rsid w:val="007141B7"/>
    <w:rsid w:val="007143D8"/>
    <w:rsid w:val="0071456E"/>
    <w:rsid w:val="00714606"/>
    <w:rsid w:val="00714612"/>
    <w:rsid w:val="0071462E"/>
    <w:rsid w:val="007147EA"/>
    <w:rsid w:val="00714994"/>
    <w:rsid w:val="00714E34"/>
    <w:rsid w:val="00714F3E"/>
    <w:rsid w:val="00714FF5"/>
    <w:rsid w:val="00715175"/>
    <w:rsid w:val="00715219"/>
    <w:rsid w:val="00715277"/>
    <w:rsid w:val="00715464"/>
    <w:rsid w:val="0071547E"/>
    <w:rsid w:val="007154F3"/>
    <w:rsid w:val="00715664"/>
    <w:rsid w:val="00715A0E"/>
    <w:rsid w:val="00715DBB"/>
    <w:rsid w:val="00715EF2"/>
    <w:rsid w:val="00715F1D"/>
    <w:rsid w:val="007162BE"/>
    <w:rsid w:val="0071657A"/>
    <w:rsid w:val="0071659E"/>
    <w:rsid w:val="00716947"/>
    <w:rsid w:val="00716997"/>
    <w:rsid w:val="007169F9"/>
    <w:rsid w:val="00716A8C"/>
    <w:rsid w:val="00716C1F"/>
    <w:rsid w:val="00716C86"/>
    <w:rsid w:val="00716EB3"/>
    <w:rsid w:val="0071725F"/>
    <w:rsid w:val="00717301"/>
    <w:rsid w:val="007173D3"/>
    <w:rsid w:val="007174AA"/>
    <w:rsid w:val="00717525"/>
    <w:rsid w:val="00717668"/>
    <w:rsid w:val="007178C7"/>
    <w:rsid w:val="00717B3F"/>
    <w:rsid w:val="00717B75"/>
    <w:rsid w:val="00717C5D"/>
    <w:rsid w:val="00717ED6"/>
    <w:rsid w:val="00717F36"/>
    <w:rsid w:val="00720023"/>
    <w:rsid w:val="007200D9"/>
    <w:rsid w:val="00720253"/>
    <w:rsid w:val="007203B2"/>
    <w:rsid w:val="0072045A"/>
    <w:rsid w:val="0072054C"/>
    <w:rsid w:val="007206A1"/>
    <w:rsid w:val="007206AB"/>
    <w:rsid w:val="007206CB"/>
    <w:rsid w:val="00720726"/>
    <w:rsid w:val="00720A03"/>
    <w:rsid w:val="00720B07"/>
    <w:rsid w:val="00720B90"/>
    <w:rsid w:val="00720E7F"/>
    <w:rsid w:val="00720EE8"/>
    <w:rsid w:val="00720FDB"/>
    <w:rsid w:val="007213C3"/>
    <w:rsid w:val="0072171C"/>
    <w:rsid w:val="007217C7"/>
    <w:rsid w:val="007218A1"/>
    <w:rsid w:val="0072196E"/>
    <w:rsid w:val="00721FE7"/>
    <w:rsid w:val="00722195"/>
    <w:rsid w:val="0072225E"/>
    <w:rsid w:val="00722454"/>
    <w:rsid w:val="00722653"/>
    <w:rsid w:val="0072278F"/>
    <w:rsid w:val="007228D2"/>
    <w:rsid w:val="0072290B"/>
    <w:rsid w:val="00722980"/>
    <w:rsid w:val="00722BAD"/>
    <w:rsid w:val="007231FF"/>
    <w:rsid w:val="007235F5"/>
    <w:rsid w:val="00723662"/>
    <w:rsid w:val="00723798"/>
    <w:rsid w:val="007238DC"/>
    <w:rsid w:val="00723A55"/>
    <w:rsid w:val="00723A81"/>
    <w:rsid w:val="00723ACF"/>
    <w:rsid w:val="00723B39"/>
    <w:rsid w:val="00723C73"/>
    <w:rsid w:val="00723CF6"/>
    <w:rsid w:val="00723DFE"/>
    <w:rsid w:val="007240A1"/>
    <w:rsid w:val="0072410F"/>
    <w:rsid w:val="00724144"/>
    <w:rsid w:val="007242BE"/>
    <w:rsid w:val="0072449B"/>
    <w:rsid w:val="00724601"/>
    <w:rsid w:val="0072494B"/>
    <w:rsid w:val="00725388"/>
    <w:rsid w:val="0072542C"/>
    <w:rsid w:val="007254FB"/>
    <w:rsid w:val="00725541"/>
    <w:rsid w:val="00725557"/>
    <w:rsid w:val="0072559B"/>
    <w:rsid w:val="0072574A"/>
    <w:rsid w:val="00725873"/>
    <w:rsid w:val="007258A1"/>
    <w:rsid w:val="00725B1C"/>
    <w:rsid w:val="00725E7B"/>
    <w:rsid w:val="00725F70"/>
    <w:rsid w:val="00726532"/>
    <w:rsid w:val="00726764"/>
    <w:rsid w:val="007267E2"/>
    <w:rsid w:val="00726883"/>
    <w:rsid w:val="00726C09"/>
    <w:rsid w:val="0072716E"/>
    <w:rsid w:val="0072717D"/>
    <w:rsid w:val="00727239"/>
    <w:rsid w:val="0072740F"/>
    <w:rsid w:val="00727473"/>
    <w:rsid w:val="0072752F"/>
    <w:rsid w:val="00727A0A"/>
    <w:rsid w:val="00727AA8"/>
    <w:rsid w:val="00727C70"/>
    <w:rsid w:val="00727DEA"/>
    <w:rsid w:val="00727F56"/>
    <w:rsid w:val="00727F95"/>
    <w:rsid w:val="007300EF"/>
    <w:rsid w:val="00730111"/>
    <w:rsid w:val="007302F5"/>
    <w:rsid w:val="00730349"/>
    <w:rsid w:val="00730ACA"/>
    <w:rsid w:val="00730BD2"/>
    <w:rsid w:val="00730BFA"/>
    <w:rsid w:val="00730C82"/>
    <w:rsid w:val="00731469"/>
    <w:rsid w:val="007314FC"/>
    <w:rsid w:val="0073171F"/>
    <w:rsid w:val="007318DF"/>
    <w:rsid w:val="00731BD2"/>
    <w:rsid w:val="00731DF5"/>
    <w:rsid w:val="00731E5E"/>
    <w:rsid w:val="00731F6E"/>
    <w:rsid w:val="0073205B"/>
    <w:rsid w:val="0073236B"/>
    <w:rsid w:val="0073245B"/>
    <w:rsid w:val="00732564"/>
    <w:rsid w:val="00732788"/>
    <w:rsid w:val="007327FE"/>
    <w:rsid w:val="00732A2C"/>
    <w:rsid w:val="00732B92"/>
    <w:rsid w:val="00732C8A"/>
    <w:rsid w:val="00732D92"/>
    <w:rsid w:val="00732DD5"/>
    <w:rsid w:val="0073329E"/>
    <w:rsid w:val="007334B5"/>
    <w:rsid w:val="0073381E"/>
    <w:rsid w:val="00733968"/>
    <w:rsid w:val="00733BB0"/>
    <w:rsid w:val="00734378"/>
    <w:rsid w:val="007344B4"/>
    <w:rsid w:val="00734555"/>
    <w:rsid w:val="007346AA"/>
    <w:rsid w:val="00734923"/>
    <w:rsid w:val="00734CAE"/>
    <w:rsid w:val="00734D67"/>
    <w:rsid w:val="00734D6E"/>
    <w:rsid w:val="00734DCE"/>
    <w:rsid w:val="00734F9E"/>
    <w:rsid w:val="007350F4"/>
    <w:rsid w:val="00735400"/>
    <w:rsid w:val="007357C8"/>
    <w:rsid w:val="007359FF"/>
    <w:rsid w:val="00735AB1"/>
    <w:rsid w:val="00735E78"/>
    <w:rsid w:val="007361C2"/>
    <w:rsid w:val="00736309"/>
    <w:rsid w:val="00736433"/>
    <w:rsid w:val="00736538"/>
    <w:rsid w:val="007368F1"/>
    <w:rsid w:val="00736C62"/>
    <w:rsid w:val="00736F35"/>
    <w:rsid w:val="00736F6E"/>
    <w:rsid w:val="00737038"/>
    <w:rsid w:val="0073703B"/>
    <w:rsid w:val="007370D9"/>
    <w:rsid w:val="007371CE"/>
    <w:rsid w:val="007371D3"/>
    <w:rsid w:val="0073743E"/>
    <w:rsid w:val="007377DD"/>
    <w:rsid w:val="00737939"/>
    <w:rsid w:val="00737AA0"/>
    <w:rsid w:val="00737B80"/>
    <w:rsid w:val="00737BC1"/>
    <w:rsid w:val="00737C64"/>
    <w:rsid w:val="007400D4"/>
    <w:rsid w:val="0074010C"/>
    <w:rsid w:val="00740241"/>
    <w:rsid w:val="0074068F"/>
    <w:rsid w:val="007409D4"/>
    <w:rsid w:val="007409E5"/>
    <w:rsid w:val="00740BC3"/>
    <w:rsid w:val="00740E78"/>
    <w:rsid w:val="0074137D"/>
    <w:rsid w:val="00741556"/>
    <w:rsid w:val="007417C3"/>
    <w:rsid w:val="007417E8"/>
    <w:rsid w:val="00741A0A"/>
    <w:rsid w:val="00741B8B"/>
    <w:rsid w:val="00741F8E"/>
    <w:rsid w:val="00741FBA"/>
    <w:rsid w:val="00742867"/>
    <w:rsid w:val="00742DFF"/>
    <w:rsid w:val="0074327B"/>
    <w:rsid w:val="00743333"/>
    <w:rsid w:val="007434C7"/>
    <w:rsid w:val="00743577"/>
    <w:rsid w:val="0074394F"/>
    <w:rsid w:val="00743991"/>
    <w:rsid w:val="00743B93"/>
    <w:rsid w:val="00743C54"/>
    <w:rsid w:val="00743CAE"/>
    <w:rsid w:val="00743E2C"/>
    <w:rsid w:val="00743ED9"/>
    <w:rsid w:val="00743F91"/>
    <w:rsid w:val="00744282"/>
    <w:rsid w:val="007442DD"/>
    <w:rsid w:val="007444F9"/>
    <w:rsid w:val="0074450F"/>
    <w:rsid w:val="00744593"/>
    <w:rsid w:val="007447F0"/>
    <w:rsid w:val="00744841"/>
    <w:rsid w:val="00744D3E"/>
    <w:rsid w:val="00744D56"/>
    <w:rsid w:val="00744F5D"/>
    <w:rsid w:val="0074521A"/>
    <w:rsid w:val="00745220"/>
    <w:rsid w:val="00745257"/>
    <w:rsid w:val="007453E1"/>
    <w:rsid w:val="007458C4"/>
    <w:rsid w:val="00745AEB"/>
    <w:rsid w:val="00745DE2"/>
    <w:rsid w:val="00745FD8"/>
    <w:rsid w:val="00745FDF"/>
    <w:rsid w:val="0074608D"/>
    <w:rsid w:val="0074631F"/>
    <w:rsid w:val="00746485"/>
    <w:rsid w:val="00746A4C"/>
    <w:rsid w:val="00746CAC"/>
    <w:rsid w:val="00746F59"/>
    <w:rsid w:val="007472CE"/>
    <w:rsid w:val="0074732D"/>
    <w:rsid w:val="007474A5"/>
    <w:rsid w:val="00747A23"/>
    <w:rsid w:val="00747B32"/>
    <w:rsid w:val="00747BCA"/>
    <w:rsid w:val="00747C53"/>
    <w:rsid w:val="00747E13"/>
    <w:rsid w:val="00747E31"/>
    <w:rsid w:val="00747FCB"/>
    <w:rsid w:val="007500C1"/>
    <w:rsid w:val="007501DC"/>
    <w:rsid w:val="007502C1"/>
    <w:rsid w:val="00750509"/>
    <w:rsid w:val="007505CE"/>
    <w:rsid w:val="00750773"/>
    <w:rsid w:val="00750B12"/>
    <w:rsid w:val="00751228"/>
    <w:rsid w:val="0075150B"/>
    <w:rsid w:val="007518D8"/>
    <w:rsid w:val="00751920"/>
    <w:rsid w:val="0075199B"/>
    <w:rsid w:val="00751B90"/>
    <w:rsid w:val="00751BD5"/>
    <w:rsid w:val="00751D62"/>
    <w:rsid w:val="007521CD"/>
    <w:rsid w:val="007522BE"/>
    <w:rsid w:val="007525C0"/>
    <w:rsid w:val="00752905"/>
    <w:rsid w:val="00752917"/>
    <w:rsid w:val="007534B5"/>
    <w:rsid w:val="0075367B"/>
    <w:rsid w:val="0075368B"/>
    <w:rsid w:val="00753871"/>
    <w:rsid w:val="00753B0C"/>
    <w:rsid w:val="00754085"/>
    <w:rsid w:val="0075408C"/>
    <w:rsid w:val="007540BF"/>
    <w:rsid w:val="00754206"/>
    <w:rsid w:val="00754373"/>
    <w:rsid w:val="0075439B"/>
    <w:rsid w:val="0075459A"/>
    <w:rsid w:val="00754713"/>
    <w:rsid w:val="00754A7E"/>
    <w:rsid w:val="00754EBC"/>
    <w:rsid w:val="0075513E"/>
    <w:rsid w:val="00755253"/>
    <w:rsid w:val="0075525A"/>
    <w:rsid w:val="007553DA"/>
    <w:rsid w:val="00755633"/>
    <w:rsid w:val="0075575F"/>
    <w:rsid w:val="007559D4"/>
    <w:rsid w:val="00755D5B"/>
    <w:rsid w:val="00755D83"/>
    <w:rsid w:val="00755DA0"/>
    <w:rsid w:val="00755E2E"/>
    <w:rsid w:val="007560EC"/>
    <w:rsid w:val="0075627E"/>
    <w:rsid w:val="007563D0"/>
    <w:rsid w:val="007563EF"/>
    <w:rsid w:val="00756411"/>
    <w:rsid w:val="007564C8"/>
    <w:rsid w:val="00756784"/>
    <w:rsid w:val="007567BD"/>
    <w:rsid w:val="00756A62"/>
    <w:rsid w:val="00756A9F"/>
    <w:rsid w:val="00756B4A"/>
    <w:rsid w:val="007570C8"/>
    <w:rsid w:val="00757220"/>
    <w:rsid w:val="007572C2"/>
    <w:rsid w:val="007574B4"/>
    <w:rsid w:val="00757654"/>
    <w:rsid w:val="007577D9"/>
    <w:rsid w:val="00757A0A"/>
    <w:rsid w:val="00757ADC"/>
    <w:rsid w:val="00757E8B"/>
    <w:rsid w:val="00757F70"/>
    <w:rsid w:val="00760029"/>
    <w:rsid w:val="007600D6"/>
    <w:rsid w:val="007603DA"/>
    <w:rsid w:val="00760463"/>
    <w:rsid w:val="0076058D"/>
    <w:rsid w:val="007609A9"/>
    <w:rsid w:val="00760B2A"/>
    <w:rsid w:val="00760CDA"/>
    <w:rsid w:val="00760E9E"/>
    <w:rsid w:val="00760FE1"/>
    <w:rsid w:val="0076115C"/>
    <w:rsid w:val="00761352"/>
    <w:rsid w:val="00761499"/>
    <w:rsid w:val="007615A5"/>
    <w:rsid w:val="0076177C"/>
    <w:rsid w:val="007617DD"/>
    <w:rsid w:val="007617EF"/>
    <w:rsid w:val="00761812"/>
    <w:rsid w:val="00761972"/>
    <w:rsid w:val="00761BEE"/>
    <w:rsid w:val="00762092"/>
    <w:rsid w:val="00762129"/>
    <w:rsid w:val="007622F8"/>
    <w:rsid w:val="0076239A"/>
    <w:rsid w:val="00762AAA"/>
    <w:rsid w:val="00762E10"/>
    <w:rsid w:val="00762EBF"/>
    <w:rsid w:val="00762F6B"/>
    <w:rsid w:val="00762FBE"/>
    <w:rsid w:val="00762FC6"/>
    <w:rsid w:val="007630F0"/>
    <w:rsid w:val="0076310B"/>
    <w:rsid w:val="007631AE"/>
    <w:rsid w:val="0076326B"/>
    <w:rsid w:val="007632EE"/>
    <w:rsid w:val="00763639"/>
    <w:rsid w:val="00763739"/>
    <w:rsid w:val="007637A8"/>
    <w:rsid w:val="0076398F"/>
    <w:rsid w:val="00763A4A"/>
    <w:rsid w:val="00763A76"/>
    <w:rsid w:val="00763B35"/>
    <w:rsid w:val="00763C62"/>
    <w:rsid w:val="00763C8B"/>
    <w:rsid w:val="00764058"/>
    <w:rsid w:val="007642F4"/>
    <w:rsid w:val="007643AA"/>
    <w:rsid w:val="00764692"/>
    <w:rsid w:val="0076474F"/>
    <w:rsid w:val="007648AE"/>
    <w:rsid w:val="007648E4"/>
    <w:rsid w:val="00764C62"/>
    <w:rsid w:val="00764FD0"/>
    <w:rsid w:val="007652F1"/>
    <w:rsid w:val="007654D0"/>
    <w:rsid w:val="00765716"/>
    <w:rsid w:val="00765A16"/>
    <w:rsid w:val="00765B58"/>
    <w:rsid w:val="00765B7A"/>
    <w:rsid w:val="00765F91"/>
    <w:rsid w:val="007664EB"/>
    <w:rsid w:val="00766614"/>
    <w:rsid w:val="00766AC1"/>
    <w:rsid w:val="00767023"/>
    <w:rsid w:val="00767055"/>
    <w:rsid w:val="007670E5"/>
    <w:rsid w:val="00767118"/>
    <w:rsid w:val="0076712E"/>
    <w:rsid w:val="007672B1"/>
    <w:rsid w:val="0076775D"/>
    <w:rsid w:val="0076776E"/>
    <w:rsid w:val="007678AB"/>
    <w:rsid w:val="007678C0"/>
    <w:rsid w:val="00767AB2"/>
    <w:rsid w:val="00767BCF"/>
    <w:rsid w:val="00767E1B"/>
    <w:rsid w:val="0077012A"/>
    <w:rsid w:val="00770191"/>
    <w:rsid w:val="0077022A"/>
    <w:rsid w:val="00770302"/>
    <w:rsid w:val="00770481"/>
    <w:rsid w:val="007707A2"/>
    <w:rsid w:val="007707D3"/>
    <w:rsid w:val="007708EE"/>
    <w:rsid w:val="007709F9"/>
    <w:rsid w:val="00770DCB"/>
    <w:rsid w:val="00770E19"/>
    <w:rsid w:val="0077104A"/>
    <w:rsid w:val="007711D1"/>
    <w:rsid w:val="0077142F"/>
    <w:rsid w:val="00771450"/>
    <w:rsid w:val="007718F9"/>
    <w:rsid w:val="00771D1B"/>
    <w:rsid w:val="00771E28"/>
    <w:rsid w:val="00771E59"/>
    <w:rsid w:val="00772663"/>
    <w:rsid w:val="00772733"/>
    <w:rsid w:val="00772741"/>
    <w:rsid w:val="00772762"/>
    <w:rsid w:val="00772831"/>
    <w:rsid w:val="00772834"/>
    <w:rsid w:val="00772AFB"/>
    <w:rsid w:val="00772BA4"/>
    <w:rsid w:val="00772D53"/>
    <w:rsid w:val="00773146"/>
    <w:rsid w:val="007733C4"/>
    <w:rsid w:val="00773533"/>
    <w:rsid w:val="0077380A"/>
    <w:rsid w:val="00773913"/>
    <w:rsid w:val="00773AE8"/>
    <w:rsid w:val="00773B76"/>
    <w:rsid w:val="00773C5A"/>
    <w:rsid w:val="00773CFF"/>
    <w:rsid w:val="00773DB5"/>
    <w:rsid w:val="00773E46"/>
    <w:rsid w:val="00773F2D"/>
    <w:rsid w:val="0077414E"/>
    <w:rsid w:val="00774387"/>
    <w:rsid w:val="007743D8"/>
    <w:rsid w:val="007743E7"/>
    <w:rsid w:val="00774618"/>
    <w:rsid w:val="0077463C"/>
    <w:rsid w:val="00774742"/>
    <w:rsid w:val="007748DD"/>
    <w:rsid w:val="00774958"/>
    <w:rsid w:val="00774BED"/>
    <w:rsid w:val="00774C11"/>
    <w:rsid w:val="00774D19"/>
    <w:rsid w:val="00774D1F"/>
    <w:rsid w:val="00774E16"/>
    <w:rsid w:val="00774F21"/>
    <w:rsid w:val="007751B7"/>
    <w:rsid w:val="00775253"/>
    <w:rsid w:val="007753A9"/>
    <w:rsid w:val="007753D1"/>
    <w:rsid w:val="00775485"/>
    <w:rsid w:val="007758B1"/>
    <w:rsid w:val="00775923"/>
    <w:rsid w:val="00775A9D"/>
    <w:rsid w:val="00775B9D"/>
    <w:rsid w:val="00775E9C"/>
    <w:rsid w:val="00776294"/>
    <w:rsid w:val="007762C2"/>
    <w:rsid w:val="00776464"/>
    <w:rsid w:val="007764D3"/>
    <w:rsid w:val="007765B6"/>
    <w:rsid w:val="00776738"/>
    <w:rsid w:val="00776822"/>
    <w:rsid w:val="00776831"/>
    <w:rsid w:val="007768BC"/>
    <w:rsid w:val="00776912"/>
    <w:rsid w:val="0077691F"/>
    <w:rsid w:val="00776B11"/>
    <w:rsid w:val="00776BC8"/>
    <w:rsid w:val="00776E9B"/>
    <w:rsid w:val="00776FC3"/>
    <w:rsid w:val="00777580"/>
    <w:rsid w:val="0077783B"/>
    <w:rsid w:val="00777A03"/>
    <w:rsid w:val="00777B93"/>
    <w:rsid w:val="00777C3B"/>
    <w:rsid w:val="00777E87"/>
    <w:rsid w:val="0078036A"/>
    <w:rsid w:val="00780816"/>
    <w:rsid w:val="007809A0"/>
    <w:rsid w:val="00780BBA"/>
    <w:rsid w:val="00780E00"/>
    <w:rsid w:val="00781033"/>
    <w:rsid w:val="007811E5"/>
    <w:rsid w:val="00781389"/>
    <w:rsid w:val="007815C3"/>
    <w:rsid w:val="007817C0"/>
    <w:rsid w:val="007819EE"/>
    <w:rsid w:val="00781A4D"/>
    <w:rsid w:val="00781B5D"/>
    <w:rsid w:val="00781E24"/>
    <w:rsid w:val="00781F1B"/>
    <w:rsid w:val="00781FB0"/>
    <w:rsid w:val="007821D9"/>
    <w:rsid w:val="0078224B"/>
    <w:rsid w:val="007824C2"/>
    <w:rsid w:val="007827FF"/>
    <w:rsid w:val="007828EA"/>
    <w:rsid w:val="007829BA"/>
    <w:rsid w:val="007829E1"/>
    <w:rsid w:val="00782AAB"/>
    <w:rsid w:val="00782B77"/>
    <w:rsid w:val="00782D78"/>
    <w:rsid w:val="00782F68"/>
    <w:rsid w:val="00783350"/>
    <w:rsid w:val="00783372"/>
    <w:rsid w:val="0078339B"/>
    <w:rsid w:val="00783482"/>
    <w:rsid w:val="00783532"/>
    <w:rsid w:val="00783738"/>
    <w:rsid w:val="0078384C"/>
    <w:rsid w:val="00783B0D"/>
    <w:rsid w:val="00783BA2"/>
    <w:rsid w:val="00783E97"/>
    <w:rsid w:val="00783F8C"/>
    <w:rsid w:val="00783FAE"/>
    <w:rsid w:val="00783FBB"/>
    <w:rsid w:val="0078421D"/>
    <w:rsid w:val="007846B5"/>
    <w:rsid w:val="00784796"/>
    <w:rsid w:val="0078479E"/>
    <w:rsid w:val="0078495E"/>
    <w:rsid w:val="00784AAE"/>
    <w:rsid w:val="00784AFD"/>
    <w:rsid w:val="00784DF4"/>
    <w:rsid w:val="007850BB"/>
    <w:rsid w:val="007853E7"/>
    <w:rsid w:val="007855A2"/>
    <w:rsid w:val="00785634"/>
    <w:rsid w:val="00785643"/>
    <w:rsid w:val="00785707"/>
    <w:rsid w:val="0078579C"/>
    <w:rsid w:val="007859AA"/>
    <w:rsid w:val="007859F9"/>
    <w:rsid w:val="00785AE9"/>
    <w:rsid w:val="00785BE4"/>
    <w:rsid w:val="007861A6"/>
    <w:rsid w:val="0078623A"/>
    <w:rsid w:val="00786351"/>
    <w:rsid w:val="00786409"/>
    <w:rsid w:val="0078649F"/>
    <w:rsid w:val="00786639"/>
    <w:rsid w:val="007869A0"/>
    <w:rsid w:val="00786F9C"/>
    <w:rsid w:val="00787139"/>
    <w:rsid w:val="00787199"/>
    <w:rsid w:val="007871B3"/>
    <w:rsid w:val="007871B8"/>
    <w:rsid w:val="007871E9"/>
    <w:rsid w:val="007872D2"/>
    <w:rsid w:val="007872ED"/>
    <w:rsid w:val="007873DD"/>
    <w:rsid w:val="00787813"/>
    <w:rsid w:val="00787821"/>
    <w:rsid w:val="0078787A"/>
    <w:rsid w:val="007879F1"/>
    <w:rsid w:val="00787A2E"/>
    <w:rsid w:val="00787DF3"/>
    <w:rsid w:val="00790197"/>
    <w:rsid w:val="0079019B"/>
    <w:rsid w:val="007901E5"/>
    <w:rsid w:val="0079042F"/>
    <w:rsid w:val="00790563"/>
    <w:rsid w:val="007905E4"/>
    <w:rsid w:val="0079078B"/>
    <w:rsid w:val="007908F2"/>
    <w:rsid w:val="00790A31"/>
    <w:rsid w:val="00791091"/>
    <w:rsid w:val="007910B2"/>
    <w:rsid w:val="007910EE"/>
    <w:rsid w:val="007915D2"/>
    <w:rsid w:val="0079173D"/>
    <w:rsid w:val="007918BE"/>
    <w:rsid w:val="00791908"/>
    <w:rsid w:val="00791A4C"/>
    <w:rsid w:val="00791C96"/>
    <w:rsid w:val="00791FBF"/>
    <w:rsid w:val="007922B5"/>
    <w:rsid w:val="0079235F"/>
    <w:rsid w:val="0079275D"/>
    <w:rsid w:val="00792931"/>
    <w:rsid w:val="00792B47"/>
    <w:rsid w:val="00792C00"/>
    <w:rsid w:val="00792D63"/>
    <w:rsid w:val="00792DB0"/>
    <w:rsid w:val="00792F78"/>
    <w:rsid w:val="007930F3"/>
    <w:rsid w:val="0079326C"/>
    <w:rsid w:val="007933EA"/>
    <w:rsid w:val="007934A3"/>
    <w:rsid w:val="007936EE"/>
    <w:rsid w:val="0079370C"/>
    <w:rsid w:val="00793A5A"/>
    <w:rsid w:val="00793B04"/>
    <w:rsid w:val="00793C9E"/>
    <w:rsid w:val="00793DB7"/>
    <w:rsid w:val="0079400A"/>
    <w:rsid w:val="007941A2"/>
    <w:rsid w:val="007943F6"/>
    <w:rsid w:val="0079442B"/>
    <w:rsid w:val="00794540"/>
    <w:rsid w:val="0079457A"/>
    <w:rsid w:val="00794933"/>
    <w:rsid w:val="00794A0F"/>
    <w:rsid w:val="00794DF2"/>
    <w:rsid w:val="00794EA8"/>
    <w:rsid w:val="00794EBB"/>
    <w:rsid w:val="00794EF8"/>
    <w:rsid w:val="00795006"/>
    <w:rsid w:val="0079509D"/>
    <w:rsid w:val="007952E9"/>
    <w:rsid w:val="00795440"/>
    <w:rsid w:val="007954BC"/>
    <w:rsid w:val="007954EA"/>
    <w:rsid w:val="00795CD2"/>
    <w:rsid w:val="00795CFF"/>
    <w:rsid w:val="00795E4A"/>
    <w:rsid w:val="00795F29"/>
    <w:rsid w:val="00795F37"/>
    <w:rsid w:val="00796041"/>
    <w:rsid w:val="007961C1"/>
    <w:rsid w:val="00796227"/>
    <w:rsid w:val="007962AC"/>
    <w:rsid w:val="0079633E"/>
    <w:rsid w:val="00796387"/>
    <w:rsid w:val="00796635"/>
    <w:rsid w:val="00796987"/>
    <w:rsid w:val="00796E8E"/>
    <w:rsid w:val="007973C4"/>
    <w:rsid w:val="007973C8"/>
    <w:rsid w:val="007973E5"/>
    <w:rsid w:val="007977A2"/>
    <w:rsid w:val="0079781E"/>
    <w:rsid w:val="00797850"/>
    <w:rsid w:val="00797E40"/>
    <w:rsid w:val="00797F50"/>
    <w:rsid w:val="007A023E"/>
    <w:rsid w:val="007A02CD"/>
    <w:rsid w:val="007A037E"/>
    <w:rsid w:val="007A0765"/>
    <w:rsid w:val="007A078D"/>
    <w:rsid w:val="007A08E9"/>
    <w:rsid w:val="007A0A74"/>
    <w:rsid w:val="007A0A8E"/>
    <w:rsid w:val="007A0A94"/>
    <w:rsid w:val="007A0B24"/>
    <w:rsid w:val="007A0D77"/>
    <w:rsid w:val="007A0E73"/>
    <w:rsid w:val="007A1012"/>
    <w:rsid w:val="007A119E"/>
    <w:rsid w:val="007A138C"/>
    <w:rsid w:val="007A1527"/>
    <w:rsid w:val="007A154B"/>
    <w:rsid w:val="007A1780"/>
    <w:rsid w:val="007A187A"/>
    <w:rsid w:val="007A19A8"/>
    <w:rsid w:val="007A19B7"/>
    <w:rsid w:val="007A1BA0"/>
    <w:rsid w:val="007A1D02"/>
    <w:rsid w:val="007A1D68"/>
    <w:rsid w:val="007A2152"/>
    <w:rsid w:val="007A2272"/>
    <w:rsid w:val="007A2428"/>
    <w:rsid w:val="007A27FD"/>
    <w:rsid w:val="007A2AB8"/>
    <w:rsid w:val="007A2B8E"/>
    <w:rsid w:val="007A2BDB"/>
    <w:rsid w:val="007A2F98"/>
    <w:rsid w:val="007A3277"/>
    <w:rsid w:val="007A32DF"/>
    <w:rsid w:val="007A34B3"/>
    <w:rsid w:val="007A3559"/>
    <w:rsid w:val="007A3EB0"/>
    <w:rsid w:val="007A41FC"/>
    <w:rsid w:val="007A43A2"/>
    <w:rsid w:val="007A474A"/>
    <w:rsid w:val="007A47EF"/>
    <w:rsid w:val="007A48D4"/>
    <w:rsid w:val="007A4B94"/>
    <w:rsid w:val="007A4D26"/>
    <w:rsid w:val="007A4D28"/>
    <w:rsid w:val="007A4E28"/>
    <w:rsid w:val="007A4ECB"/>
    <w:rsid w:val="007A4EF3"/>
    <w:rsid w:val="007A4F6D"/>
    <w:rsid w:val="007A4F9C"/>
    <w:rsid w:val="007A5109"/>
    <w:rsid w:val="007A53F7"/>
    <w:rsid w:val="007A551F"/>
    <w:rsid w:val="007A556C"/>
    <w:rsid w:val="007A57B4"/>
    <w:rsid w:val="007A6019"/>
    <w:rsid w:val="007A6357"/>
    <w:rsid w:val="007A63CE"/>
    <w:rsid w:val="007A64F2"/>
    <w:rsid w:val="007A662F"/>
    <w:rsid w:val="007A6956"/>
    <w:rsid w:val="007A69EC"/>
    <w:rsid w:val="007A6C85"/>
    <w:rsid w:val="007A6CC3"/>
    <w:rsid w:val="007A6F11"/>
    <w:rsid w:val="007A6F12"/>
    <w:rsid w:val="007A6F72"/>
    <w:rsid w:val="007A703D"/>
    <w:rsid w:val="007A70D9"/>
    <w:rsid w:val="007A7405"/>
    <w:rsid w:val="007A744B"/>
    <w:rsid w:val="007A77F5"/>
    <w:rsid w:val="007A7832"/>
    <w:rsid w:val="007A7A5F"/>
    <w:rsid w:val="007A7B6B"/>
    <w:rsid w:val="007A7C51"/>
    <w:rsid w:val="007A7C9D"/>
    <w:rsid w:val="007A7DF2"/>
    <w:rsid w:val="007A7E75"/>
    <w:rsid w:val="007B0499"/>
    <w:rsid w:val="007B04CA"/>
    <w:rsid w:val="007B064C"/>
    <w:rsid w:val="007B06EA"/>
    <w:rsid w:val="007B07D3"/>
    <w:rsid w:val="007B08D5"/>
    <w:rsid w:val="007B09FA"/>
    <w:rsid w:val="007B0B0B"/>
    <w:rsid w:val="007B0D51"/>
    <w:rsid w:val="007B0E27"/>
    <w:rsid w:val="007B114D"/>
    <w:rsid w:val="007B14E7"/>
    <w:rsid w:val="007B179E"/>
    <w:rsid w:val="007B1818"/>
    <w:rsid w:val="007B1840"/>
    <w:rsid w:val="007B195F"/>
    <w:rsid w:val="007B1AF1"/>
    <w:rsid w:val="007B1CED"/>
    <w:rsid w:val="007B1E3C"/>
    <w:rsid w:val="007B1E79"/>
    <w:rsid w:val="007B1F49"/>
    <w:rsid w:val="007B1FDA"/>
    <w:rsid w:val="007B21D1"/>
    <w:rsid w:val="007B2502"/>
    <w:rsid w:val="007B2521"/>
    <w:rsid w:val="007B2562"/>
    <w:rsid w:val="007B29B8"/>
    <w:rsid w:val="007B2A37"/>
    <w:rsid w:val="007B2C3B"/>
    <w:rsid w:val="007B2CEB"/>
    <w:rsid w:val="007B2D13"/>
    <w:rsid w:val="007B2DF8"/>
    <w:rsid w:val="007B3502"/>
    <w:rsid w:val="007B36F0"/>
    <w:rsid w:val="007B3840"/>
    <w:rsid w:val="007B3D2D"/>
    <w:rsid w:val="007B3FD3"/>
    <w:rsid w:val="007B4202"/>
    <w:rsid w:val="007B4203"/>
    <w:rsid w:val="007B4434"/>
    <w:rsid w:val="007B4578"/>
    <w:rsid w:val="007B4CF1"/>
    <w:rsid w:val="007B4DED"/>
    <w:rsid w:val="007B5415"/>
    <w:rsid w:val="007B58CB"/>
    <w:rsid w:val="007B5AF1"/>
    <w:rsid w:val="007B5C73"/>
    <w:rsid w:val="007B5D9D"/>
    <w:rsid w:val="007B5FD6"/>
    <w:rsid w:val="007B61F6"/>
    <w:rsid w:val="007B6269"/>
    <w:rsid w:val="007B6295"/>
    <w:rsid w:val="007B63A0"/>
    <w:rsid w:val="007B63BD"/>
    <w:rsid w:val="007B66CF"/>
    <w:rsid w:val="007B67B5"/>
    <w:rsid w:val="007B67E6"/>
    <w:rsid w:val="007B6830"/>
    <w:rsid w:val="007B683D"/>
    <w:rsid w:val="007B6A58"/>
    <w:rsid w:val="007B6B90"/>
    <w:rsid w:val="007B6BE6"/>
    <w:rsid w:val="007B6E82"/>
    <w:rsid w:val="007B6ECF"/>
    <w:rsid w:val="007B6F73"/>
    <w:rsid w:val="007B6FC1"/>
    <w:rsid w:val="007B7046"/>
    <w:rsid w:val="007B706A"/>
    <w:rsid w:val="007B72A9"/>
    <w:rsid w:val="007B73FC"/>
    <w:rsid w:val="007B74BE"/>
    <w:rsid w:val="007B74F5"/>
    <w:rsid w:val="007B76A3"/>
    <w:rsid w:val="007B7AED"/>
    <w:rsid w:val="007B7E19"/>
    <w:rsid w:val="007B7E3F"/>
    <w:rsid w:val="007C005E"/>
    <w:rsid w:val="007C0397"/>
    <w:rsid w:val="007C07BC"/>
    <w:rsid w:val="007C0AF6"/>
    <w:rsid w:val="007C0F46"/>
    <w:rsid w:val="007C104E"/>
    <w:rsid w:val="007C1204"/>
    <w:rsid w:val="007C1331"/>
    <w:rsid w:val="007C1459"/>
    <w:rsid w:val="007C14A4"/>
    <w:rsid w:val="007C14F2"/>
    <w:rsid w:val="007C1648"/>
    <w:rsid w:val="007C199C"/>
    <w:rsid w:val="007C1AB3"/>
    <w:rsid w:val="007C1AFA"/>
    <w:rsid w:val="007C1BE8"/>
    <w:rsid w:val="007C1C00"/>
    <w:rsid w:val="007C1C28"/>
    <w:rsid w:val="007C1CEB"/>
    <w:rsid w:val="007C1D4E"/>
    <w:rsid w:val="007C1D8C"/>
    <w:rsid w:val="007C1DD2"/>
    <w:rsid w:val="007C1EBD"/>
    <w:rsid w:val="007C1F8C"/>
    <w:rsid w:val="007C201B"/>
    <w:rsid w:val="007C2041"/>
    <w:rsid w:val="007C22DC"/>
    <w:rsid w:val="007C239B"/>
    <w:rsid w:val="007C23A6"/>
    <w:rsid w:val="007C263B"/>
    <w:rsid w:val="007C2669"/>
    <w:rsid w:val="007C273C"/>
    <w:rsid w:val="007C2AB4"/>
    <w:rsid w:val="007C2D61"/>
    <w:rsid w:val="007C2E24"/>
    <w:rsid w:val="007C31B6"/>
    <w:rsid w:val="007C330B"/>
    <w:rsid w:val="007C35BB"/>
    <w:rsid w:val="007C3733"/>
    <w:rsid w:val="007C37E3"/>
    <w:rsid w:val="007C382F"/>
    <w:rsid w:val="007C38D8"/>
    <w:rsid w:val="007C399B"/>
    <w:rsid w:val="007C39E2"/>
    <w:rsid w:val="007C4144"/>
    <w:rsid w:val="007C453C"/>
    <w:rsid w:val="007C478F"/>
    <w:rsid w:val="007C47A7"/>
    <w:rsid w:val="007C4808"/>
    <w:rsid w:val="007C4833"/>
    <w:rsid w:val="007C4FE5"/>
    <w:rsid w:val="007C505C"/>
    <w:rsid w:val="007C535B"/>
    <w:rsid w:val="007C53F6"/>
    <w:rsid w:val="007C549C"/>
    <w:rsid w:val="007C5507"/>
    <w:rsid w:val="007C5513"/>
    <w:rsid w:val="007C556E"/>
    <w:rsid w:val="007C55DE"/>
    <w:rsid w:val="007C55F7"/>
    <w:rsid w:val="007C5C37"/>
    <w:rsid w:val="007C5CE4"/>
    <w:rsid w:val="007C5DDD"/>
    <w:rsid w:val="007C612C"/>
    <w:rsid w:val="007C66C3"/>
    <w:rsid w:val="007C66E7"/>
    <w:rsid w:val="007C69A4"/>
    <w:rsid w:val="007C69D7"/>
    <w:rsid w:val="007C6A66"/>
    <w:rsid w:val="007C6D59"/>
    <w:rsid w:val="007C70D6"/>
    <w:rsid w:val="007C7289"/>
    <w:rsid w:val="007C7357"/>
    <w:rsid w:val="007C75FC"/>
    <w:rsid w:val="007C7BCC"/>
    <w:rsid w:val="007C7E3E"/>
    <w:rsid w:val="007C7F86"/>
    <w:rsid w:val="007D025A"/>
    <w:rsid w:val="007D0383"/>
    <w:rsid w:val="007D0585"/>
    <w:rsid w:val="007D07A1"/>
    <w:rsid w:val="007D0C89"/>
    <w:rsid w:val="007D0CA4"/>
    <w:rsid w:val="007D0D1C"/>
    <w:rsid w:val="007D0DC1"/>
    <w:rsid w:val="007D0E08"/>
    <w:rsid w:val="007D0E88"/>
    <w:rsid w:val="007D0F2A"/>
    <w:rsid w:val="007D102E"/>
    <w:rsid w:val="007D10E9"/>
    <w:rsid w:val="007D171F"/>
    <w:rsid w:val="007D1763"/>
    <w:rsid w:val="007D17DB"/>
    <w:rsid w:val="007D19BE"/>
    <w:rsid w:val="007D1BDC"/>
    <w:rsid w:val="007D1DD4"/>
    <w:rsid w:val="007D1E0B"/>
    <w:rsid w:val="007D2118"/>
    <w:rsid w:val="007D2387"/>
    <w:rsid w:val="007D2592"/>
    <w:rsid w:val="007D28D8"/>
    <w:rsid w:val="007D2BA2"/>
    <w:rsid w:val="007D2F00"/>
    <w:rsid w:val="007D2F70"/>
    <w:rsid w:val="007D3286"/>
    <w:rsid w:val="007D368C"/>
    <w:rsid w:val="007D3954"/>
    <w:rsid w:val="007D3A6E"/>
    <w:rsid w:val="007D3BB3"/>
    <w:rsid w:val="007D3E41"/>
    <w:rsid w:val="007D3EA8"/>
    <w:rsid w:val="007D3FBC"/>
    <w:rsid w:val="007D446B"/>
    <w:rsid w:val="007D46E6"/>
    <w:rsid w:val="007D4839"/>
    <w:rsid w:val="007D4ADF"/>
    <w:rsid w:val="007D4BDE"/>
    <w:rsid w:val="007D4DD8"/>
    <w:rsid w:val="007D4E10"/>
    <w:rsid w:val="007D4ED9"/>
    <w:rsid w:val="007D4F36"/>
    <w:rsid w:val="007D50D7"/>
    <w:rsid w:val="007D5379"/>
    <w:rsid w:val="007D550A"/>
    <w:rsid w:val="007D55D4"/>
    <w:rsid w:val="007D56F4"/>
    <w:rsid w:val="007D582F"/>
    <w:rsid w:val="007D5D85"/>
    <w:rsid w:val="007D5D99"/>
    <w:rsid w:val="007D5DDC"/>
    <w:rsid w:val="007D5FE3"/>
    <w:rsid w:val="007D6065"/>
    <w:rsid w:val="007D6203"/>
    <w:rsid w:val="007D6411"/>
    <w:rsid w:val="007D65AF"/>
    <w:rsid w:val="007D65D5"/>
    <w:rsid w:val="007D67AB"/>
    <w:rsid w:val="007D6921"/>
    <w:rsid w:val="007D724F"/>
    <w:rsid w:val="007D7381"/>
    <w:rsid w:val="007D75D4"/>
    <w:rsid w:val="007D7604"/>
    <w:rsid w:val="007D789F"/>
    <w:rsid w:val="007D7EB9"/>
    <w:rsid w:val="007D7EE6"/>
    <w:rsid w:val="007E0069"/>
    <w:rsid w:val="007E0157"/>
    <w:rsid w:val="007E031C"/>
    <w:rsid w:val="007E03C5"/>
    <w:rsid w:val="007E0513"/>
    <w:rsid w:val="007E05BF"/>
    <w:rsid w:val="007E0602"/>
    <w:rsid w:val="007E0AFA"/>
    <w:rsid w:val="007E0CA3"/>
    <w:rsid w:val="007E1119"/>
    <w:rsid w:val="007E12AD"/>
    <w:rsid w:val="007E145D"/>
    <w:rsid w:val="007E188B"/>
    <w:rsid w:val="007E19F2"/>
    <w:rsid w:val="007E1B22"/>
    <w:rsid w:val="007E1C7A"/>
    <w:rsid w:val="007E1E3A"/>
    <w:rsid w:val="007E1EA3"/>
    <w:rsid w:val="007E1F8F"/>
    <w:rsid w:val="007E2031"/>
    <w:rsid w:val="007E2232"/>
    <w:rsid w:val="007E23FC"/>
    <w:rsid w:val="007E26BE"/>
    <w:rsid w:val="007E2968"/>
    <w:rsid w:val="007E2979"/>
    <w:rsid w:val="007E2992"/>
    <w:rsid w:val="007E2D5A"/>
    <w:rsid w:val="007E2E93"/>
    <w:rsid w:val="007E2EA8"/>
    <w:rsid w:val="007E2F8F"/>
    <w:rsid w:val="007E3127"/>
    <w:rsid w:val="007E31B9"/>
    <w:rsid w:val="007E3337"/>
    <w:rsid w:val="007E333C"/>
    <w:rsid w:val="007E3652"/>
    <w:rsid w:val="007E367B"/>
    <w:rsid w:val="007E36B6"/>
    <w:rsid w:val="007E36FC"/>
    <w:rsid w:val="007E3706"/>
    <w:rsid w:val="007E381A"/>
    <w:rsid w:val="007E38C3"/>
    <w:rsid w:val="007E3DF4"/>
    <w:rsid w:val="007E44E7"/>
    <w:rsid w:val="007E4725"/>
    <w:rsid w:val="007E47B4"/>
    <w:rsid w:val="007E4B3F"/>
    <w:rsid w:val="007E4C76"/>
    <w:rsid w:val="007E4CA5"/>
    <w:rsid w:val="007E4CCB"/>
    <w:rsid w:val="007E4CF3"/>
    <w:rsid w:val="007E4D9D"/>
    <w:rsid w:val="007E5097"/>
    <w:rsid w:val="007E5369"/>
    <w:rsid w:val="007E5467"/>
    <w:rsid w:val="007E5995"/>
    <w:rsid w:val="007E5B88"/>
    <w:rsid w:val="007E5E5E"/>
    <w:rsid w:val="007E5ECF"/>
    <w:rsid w:val="007E5FD1"/>
    <w:rsid w:val="007E5FD8"/>
    <w:rsid w:val="007E628B"/>
    <w:rsid w:val="007E68F5"/>
    <w:rsid w:val="007E6ADF"/>
    <w:rsid w:val="007E6B00"/>
    <w:rsid w:val="007E6CEF"/>
    <w:rsid w:val="007E6D10"/>
    <w:rsid w:val="007E6D55"/>
    <w:rsid w:val="007E6E37"/>
    <w:rsid w:val="007E6EE1"/>
    <w:rsid w:val="007E72AE"/>
    <w:rsid w:val="007E73B0"/>
    <w:rsid w:val="007E743A"/>
    <w:rsid w:val="007E7E44"/>
    <w:rsid w:val="007E7FFC"/>
    <w:rsid w:val="007F0188"/>
    <w:rsid w:val="007F079A"/>
    <w:rsid w:val="007F0953"/>
    <w:rsid w:val="007F0ACA"/>
    <w:rsid w:val="007F0C6A"/>
    <w:rsid w:val="007F0D0B"/>
    <w:rsid w:val="007F0D3A"/>
    <w:rsid w:val="007F0E3D"/>
    <w:rsid w:val="007F1041"/>
    <w:rsid w:val="007F1102"/>
    <w:rsid w:val="007F123E"/>
    <w:rsid w:val="007F1256"/>
    <w:rsid w:val="007F127C"/>
    <w:rsid w:val="007F14C7"/>
    <w:rsid w:val="007F1550"/>
    <w:rsid w:val="007F1647"/>
    <w:rsid w:val="007F16E4"/>
    <w:rsid w:val="007F16FE"/>
    <w:rsid w:val="007F178A"/>
    <w:rsid w:val="007F17AE"/>
    <w:rsid w:val="007F1A73"/>
    <w:rsid w:val="007F1DD3"/>
    <w:rsid w:val="007F1DE7"/>
    <w:rsid w:val="007F1E33"/>
    <w:rsid w:val="007F1E4A"/>
    <w:rsid w:val="007F1FD4"/>
    <w:rsid w:val="007F2075"/>
    <w:rsid w:val="007F20C3"/>
    <w:rsid w:val="007F25D3"/>
    <w:rsid w:val="007F27F2"/>
    <w:rsid w:val="007F2B36"/>
    <w:rsid w:val="007F2C28"/>
    <w:rsid w:val="007F2C7A"/>
    <w:rsid w:val="007F2ECF"/>
    <w:rsid w:val="007F2F22"/>
    <w:rsid w:val="007F315E"/>
    <w:rsid w:val="007F31FF"/>
    <w:rsid w:val="007F326E"/>
    <w:rsid w:val="007F328E"/>
    <w:rsid w:val="007F333D"/>
    <w:rsid w:val="007F3603"/>
    <w:rsid w:val="007F384A"/>
    <w:rsid w:val="007F388E"/>
    <w:rsid w:val="007F3B2D"/>
    <w:rsid w:val="007F3BCA"/>
    <w:rsid w:val="007F3E0F"/>
    <w:rsid w:val="007F3F6B"/>
    <w:rsid w:val="007F3F93"/>
    <w:rsid w:val="007F41AA"/>
    <w:rsid w:val="007F42A8"/>
    <w:rsid w:val="007F43A7"/>
    <w:rsid w:val="007F448C"/>
    <w:rsid w:val="007F4730"/>
    <w:rsid w:val="007F47B0"/>
    <w:rsid w:val="007F47CE"/>
    <w:rsid w:val="007F4B22"/>
    <w:rsid w:val="007F4B34"/>
    <w:rsid w:val="007F4B45"/>
    <w:rsid w:val="007F4D57"/>
    <w:rsid w:val="007F4E3A"/>
    <w:rsid w:val="007F4E96"/>
    <w:rsid w:val="007F5011"/>
    <w:rsid w:val="007F5070"/>
    <w:rsid w:val="007F507C"/>
    <w:rsid w:val="007F5232"/>
    <w:rsid w:val="007F524A"/>
    <w:rsid w:val="007F5296"/>
    <w:rsid w:val="007F56EA"/>
    <w:rsid w:val="007F58B4"/>
    <w:rsid w:val="007F594A"/>
    <w:rsid w:val="007F5B03"/>
    <w:rsid w:val="007F5BC5"/>
    <w:rsid w:val="007F5C67"/>
    <w:rsid w:val="007F5D5B"/>
    <w:rsid w:val="007F5F19"/>
    <w:rsid w:val="007F62DF"/>
    <w:rsid w:val="007F64B1"/>
    <w:rsid w:val="007F67C7"/>
    <w:rsid w:val="007F69FE"/>
    <w:rsid w:val="007F6E89"/>
    <w:rsid w:val="007F6F0B"/>
    <w:rsid w:val="007F70A8"/>
    <w:rsid w:val="007F7493"/>
    <w:rsid w:val="007F7729"/>
    <w:rsid w:val="007F7920"/>
    <w:rsid w:val="007F794B"/>
    <w:rsid w:val="007F7A19"/>
    <w:rsid w:val="007F7CD7"/>
    <w:rsid w:val="007F7D3D"/>
    <w:rsid w:val="008004EE"/>
    <w:rsid w:val="008006BF"/>
    <w:rsid w:val="00800751"/>
    <w:rsid w:val="008007A8"/>
    <w:rsid w:val="00800913"/>
    <w:rsid w:val="00800BA9"/>
    <w:rsid w:val="00800C07"/>
    <w:rsid w:val="00800E68"/>
    <w:rsid w:val="008011EC"/>
    <w:rsid w:val="008015A3"/>
    <w:rsid w:val="008015BE"/>
    <w:rsid w:val="0080167F"/>
    <w:rsid w:val="00801942"/>
    <w:rsid w:val="00801A3A"/>
    <w:rsid w:val="00801AC8"/>
    <w:rsid w:val="00801B74"/>
    <w:rsid w:val="00801C90"/>
    <w:rsid w:val="00801EAF"/>
    <w:rsid w:val="00802130"/>
    <w:rsid w:val="0080253E"/>
    <w:rsid w:val="0080259E"/>
    <w:rsid w:val="008025B1"/>
    <w:rsid w:val="0080265A"/>
    <w:rsid w:val="00802889"/>
    <w:rsid w:val="00802939"/>
    <w:rsid w:val="0080298B"/>
    <w:rsid w:val="00802B01"/>
    <w:rsid w:val="00802BE9"/>
    <w:rsid w:val="00802C77"/>
    <w:rsid w:val="00803100"/>
    <w:rsid w:val="00803203"/>
    <w:rsid w:val="0080329D"/>
    <w:rsid w:val="00803373"/>
    <w:rsid w:val="008037FF"/>
    <w:rsid w:val="0080380D"/>
    <w:rsid w:val="0080395E"/>
    <w:rsid w:val="00803CB5"/>
    <w:rsid w:val="00803EA4"/>
    <w:rsid w:val="00803FDE"/>
    <w:rsid w:val="00804127"/>
    <w:rsid w:val="00804174"/>
    <w:rsid w:val="008041DA"/>
    <w:rsid w:val="008042D9"/>
    <w:rsid w:val="008048BD"/>
    <w:rsid w:val="00804A20"/>
    <w:rsid w:val="00804BB7"/>
    <w:rsid w:val="00805570"/>
    <w:rsid w:val="008055F7"/>
    <w:rsid w:val="00805931"/>
    <w:rsid w:val="00805969"/>
    <w:rsid w:val="00805AD4"/>
    <w:rsid w:val="00805B3E"/>
    <w:rsid w:val="00805D9E"/>
    <w:rsid w:val="00805E75"/>
    <w:rsid w:val="00805F2F"/>
    <w:rsid w:val="008061CF"/>
    <w:rsid w:val="00806329"/>
    <w:rsid w:val="008066B1"/>
    <w:rsid w:val="0080677A"/>
    <w:rsid w:val="00806B81"/>
    <w:rsid w:val="00806B84"/>
    <w:rsid w:val="00806D35"/>
    <w:rsid w:val="00806EDD"/>
    <w:rsid w:val="00806F50"/>
    <w:rsid w:val="00806FC7"/>
    <w:rsid w:val="008071FF"/>
    <w:rsid w:val="008072C2"/>
    <w:rsid w:val="008078E1"/>
    <w:rsid w:val="008078E4"/>
    <w:rsid w:val="00807EC5"/>
    <w:rsid w:val="008100D5"/>
    <w:rsid w:val="00810230"/>
    <w:rsid w:val="00810562"/>
    <w:rsid w:val="00810731"/>
    <w:rsid w:val="008107C4"/>
    <w:rsid w:val="00810887"/>
    <w:rsid w:val="008108F8"/>
    <w:rsid w:val="00810C0F"/>
    <w:rsid w:val="00810C73"/>
    <w:rsid w:val="00810CA4"/>
    <w:rsid w:val="00810E89"/>
    <w:rsid w:val="00810F8B"/>
    <w:rsid w:val="0081136C"/>
    <w:rsid w:val="008113EF"/>
    <w:rsid w:val="0081144B"/>
    <w:rsid w:val="0081174E"/>
    <w:rsid w:val="00811897"/>
    <w:rsid w:val="00811923"/>
    <w:rsid w:val="00811A0D"/>
    <w:rsid w:val="00811F0C"/>
    <w:rsid w:val="0081222B"/>
    <w:rsid w:val="0081226B"/>
    <w:rsid w:val="008123CC"/>
    <w:rsid w:val="00812488"/>
    <w:rsid w:val="008124FE"/>
    <w:rsid w:val="0081253C"/>
    <w:rsid w:val="008127E4"/>
    <w:rsid w:val="008128B8"/>
    <w:rsid w:val="00812DF3"/>
    <w:rsid w:val="00812E24"/>
    <w:rsid w:val="00812E67"/>
    <w:rsid w:val="00812FB5"/>
    <w:rsid w:val="008134B4"/>
    <w:rsid w:val="00813681"/>
    <w:rsid w:val="008137B2"/>
    <w:rsid w:val="00813D07"/>
    <w:rsid w:val="00813E52"/>
    <w:rsid w:val="00813FB0"/>
    <w:rsid w:val="00813FDF"/>
    <w:rsid w:val="008143A4"/>
    <w:rsid w:val="00814979"/>
    <w:rsid w:val="008149E3"/>
    <w:rsid w:val="00814A16"/>
    <w:rsid w:val="00814B4E"/>
    <w:rsid w:val="00814C36"/>
    <w:rsid w:val="00814C3A"/>
    <w:rsid w:val="00814D8C"/>
    <w:rsid w:val="00814DDE"/>
    <w:rsid w:val="00814FC0"/>
    <w:rsid w:val="008156C8"/>
    <w:rsid w:val="0081580B"/>
    <w:rsid w:val="00815925"/>
    <w:rsid w:val="0081597B"/>
    <w:rsid w:val="00816245"/>
    <w:rsid w:val="00816680"/>
    <w:rsid w:val="008166B9"/>
    <w:rsid w:val="00816721"/>
    <w:rsid w:val="00816898"/>
    <w:rsid w:val="00816C68"/>
    <w:rsid w:val="0081740D"/>
    <w:rsid w:val="0081744D"/>
    <w:rsid w:val="00817691"/>
    <w:rsid w:val="008178C3"/>
    <w:rsid w:val="00817C73"/>
    <w:rsid w:val="00817DA0"/>
    <w:rsid w:val="00817E14"/>
    <w:rsid w:val="00817F02"/>
    <w:rsid w:val="00820144"/>
    <w:rsid w:val="0082032C"/>
    <w:rsid w:val="0082047C"/>
    <w:rsid w:val="00820592"/>
    <w:rsid w:val="0082068C"/>
    <w:rsid w:val="00820AD9"/>
    <w:rsid w:val="00820CF1"/>
    <w:rsid w:val="00820F62"/>
    <w:rsid w:val="00820FB0"/>
    <w:rsid w:val="00821019"/>
    <w:rsid w:val="00821187"/>
    <w:rsid w:val="008211F6"/>
    <w:rsid w:val="00821477"/>
    <w:rsid w:val="008214BA"/>
    <w:rsid w:val="0082153C"/>
    <w:rsid w:val="0082177E"/>
    <w:rsid w:val="00821A81"/>
    <w:rsid w:val="00821CF3"/>
    <w:rsid w:val="008222C3"/>
    <w:rsid w:val="00822468"/>
    <w:rsid w:val="00822559"/>
    <w:rsid w:val="00822578"/>
    <w:rsid w:val="008226A2"/>
    <w:rsid w:val="008226A4"/>
    <w:rsid w:val="00822940"/>
    <w:rsid w:val="00822957"/>
    <w:rsid w:val="00822A8F"/>
    <w:rsid w:val="00822B9C"/>
    <w:rsid w:val="00822DE8"/>
    <w:rsid w:val="00822E11"/>
    <w:rsid w:val="00822E30"/>
    <w:rsid w:val="00822EDE"/>
    <w:rsid w:val="00822F97"/>
    <w:rsid w:val="00823005"/>
    <w:rsid w:val="00823031"/>
    <w:rsid w:val="008233EA"/>
    <w:rsid w:val="00823870"/>
    <w:rsid w:val="00823B6B"/>
    <w:rsid w:val="00823E13"/>
    <w:rsid w:val="00823EA1"/>
    <w:rsid w:val="00823F15"/>
    <w:rsid w:val="00824155"/>
    <w:rsid w:val="00824305"/>
    <w:rsid w:val="00824413"/>
    <w:rsid w:val="00824521"/>
    <w:rsid w:val="00824609"/>
    <w:rsid w:val="008246A4"/>
    <w:rsid w:val="008246BE"/>
    <w:rsid w:val="0082476E"/>
    <w:rsid w:val="008248EC"/>
    <w:rsid w:val="00824E25"/>
    <w:rsid w:val="00824FC4"/>
    <w:rsid w:val="008250C0"/>
    <w:rsid w:val="00825165"/>
    <w:rsid w:val="00825225"/>
    <w:rsid w:val="008252D7"/>
    <w:rsid w:val="0082535B"/>
    <w:rsid w:val="00825908"/>
    <w:rsid w:val="00825B1F"/>
    <w:rsid w:val="00825C26"/>
    <w:rsid w:val="00825F0E"/>
    <w:rsid w:val="00825F19"/>
    <w:rsid w:val="0082608F"/>
    <w:rsid w:val="008263EB"/>
    <w:rsid w:val="0082640D"/>
    <w:rsid w:val="008264B7"/>
    <w:rsid w:val="008267A6"/>
    <w:rsid w:val="00826D89"/>
    <w:rsid w:val="00826E30"/>
    <w:rsid w:val="00826EA1"/>
    <w:rsid w:val="00826FFB"/>
    <w:rsid w:val="008270F3"/>
    <w:rsid w:val="008272C3"/>
    <w:rsid w:val="008272DD"/>
    <w:rsid w:val="008273F8"/>
    <w:rsid w:val="0082743C"/>
    <w:rsid w:val="0082743E"/>
    <w:rsid w:val="00827743"/>
    <w:rsid w:val="00827857"/>
    <w:rsid w:val="008278CA"/>
    <w:rsid w:val="00827949"/>
    <w:rsid w:val="00827B39"/>
    <w:rsid w:val="00827E08"/>
    <w:rsid w:val="00830053"/>
    <w:rsid w:val="008303D3"/>
    <w:rsid w:val="008306BC"/>
    <w:rsid w:val="0083076A"/>
    <w:rsid w:val="00830885"/>
    <w:rsid w:val="00830AD9"/>
    <w:rsid w:val="00830BC5"/>
    <w:rsid w:val="00830EB4"/>
    <w:rsid w:val="00830FD6"/>
    <w:rsid w:val="00831024"/>
    <w:rsid w:val="0083129B"/>
    <w:rsid w:val="00831485"/>
    <w:rsid w:val="00831561"/>
    <w:rsid w:val="008319AC"/>
    <w:rsid w:val="00831A2D"/>
    <w:rsid w:val="00831B99"/>
    <w:rsid w:val="00831C90"/>
    <w:rsid w:val="00831D56"/>
    <w:rsid w:val="00831DA6"/>
    <w:rsid w:val="00831F1D"/>
    <w:rsid w:val="00831F1E"/>
    <w:rsid w:val="008321D6"/>
    <w:rsid w:val="008321F1"/>
    <w:rsid w:val="008324D1"/>
    <w:rsid w:val="0083256B"/>
    <w:rsid w:val="008329CD"/>
    <w:rsid w:val="00832AC4"/>
    <w:rsid w:val="00832BA8"/>
    <w:rsid w:val="00832F1E"/>
    <w:rsid w:val="008330EC"/>
    <w:rsid w:val="0083310C"/>
    <w:rsid w:val="00833335"/>
    <w:rsid w:val="00833433"/>
    <w:rsid w:val="00833561"/>
    <w:rsid w:val="0083381F"/>
    <w:rsid w:val="00833B43"/>
    <w:rsid w:val="00833BAF"/>
    <w:rsid w:val="00833CF0"/>
    <w:rsid w:val="00833D1F"/>
    <w:rsid w:val="00833D96"/>
    <w:rsid w:val="00833DBC"/>
    <w:rsid w:val="00833E70"/>
    <w:rsid w:val="00833E74"/>
    <w:rsid w:val="00833F29"/>
    <w:rsid w:val="00834091"/>
    <w:rsid w:val="008341FA"/>
    <w:rsid w:val="008342D3"/>
    <w:rsid w:val="00834324"/>
    <w:rsid w:val="00834542"/>
    <w:rsid w:val="00834546"/>
    <w:rsid w:val="0083458A"/>
    <w:rsid w:val="0083492C"/>
    <w:rsid w:val="00834A4B"/>
    <w:rsid w:val="00834A98"/>
    <w:rsid w:val="00834A9C"/>
    <w:rsid w:val="00834AB3"/>
    <w:rsid w:val="00834D06"/>
    <w:rsid w:val="00834E00"/>
    <w:rsid w:val="00834ECA"/>
    <w:rsid w:val="00834F61"/>
    <w:rsid w:val="00834F71"/>
    <w:rsid w:val="008351AB"/>
    <w:rsid w:val="0083523B"/>
    <w:rsid w:val="00835292"/>
    <w:rsid w:val="00835354"/>
    <w:rsid w:val="0083537F"/>
    <w:rsid w:val="00835554"/>
    <w:rsid w:val="00835575"/>
    <w:rsid w:val="008355FD"/>
    <w:rsid w:val="008359DD"/>
    <w:rsid w:val="00835A56"/>
    <w:rsid w:val="00835E7E"/>
    <w:rsid w:val="00835F0C"/>
    <w:rsid w:val="008360C0"/>
    <w:rsid w:val="008363B2"/>
    <w:rsid w:val="00836796"/>
    <w:rsid w:val="008368F5"/>
    <w:rsid w:val="00836AB8"/>
    <w:rsid w:val="00836BBD"/>
    <w:rsid w:val="00836FBA"/>
    <w:rsid w:val="00836FBB"/>
    <w:rsid w:val="00837044"/>
    <w:rsid w:val="0083709C"/>
    <w:rsid w:val="00837148"/>
    <w:rsid w:val="008371AB"/>
    <w:rsid w:val="008371B2"/>
    <w:rsid w:val="008371F5"/>
    <w:rsid w:val="008372A3"/>
    <w:rsid w:val="008372C1"/>
    <w:rsid w:val="008374EE"/>
    <w:rsid w:val="00837902"/>
    <w:rsid w:val="008379B0"/>
    <w:rsid w:val="008379E7"/>
    <w:rsid w:val="00837A19"/>
    <w:rsid w:val="00837AF8"/>
    <w:rsid w:val="00840059"/>
    <w:rsid w:val="00840064"/>
    <w:rsid w:val="008400D7"/>
    <w:rsid w:val="008400FB"/>
    <w:rsid w:val="008407BC"/>
    <w:rsid w:val="008407E6"/>
    <w:rsid w:val="00840CFC"/>
    <w:rsid w:val="00840EAD"/>
    <w:rsid w:val="00840F15"/>
    <w:rsid w:val="008414BA"/>
    <w:rsid w:val="008414F5"/>
    <w:rsid w:val="00841B6D"/>
    <w:rsid w:val="00842216"/>
    <w:rsid w:val="00842353"/>
    <w:rsid w:val="00842653"/>
    <w:rsid w:val="00842720"/>
    <w:rsid w:val="0084295A"/>
    <w:rsid w:val="008429E6"/>
    <w:rsid w:val="008429E7"/>
    <w:rsid w:val="00842A93"/>
    <w:rsid w:val="00842C1B"/>
    <w:rsid w:val="00842D75"/>
    <w:rsid w:val="00842FD5"/>
    <w:rsid w:val="0084333D"/>
    <w:rsid w:val="008433E9"/>
    <w:rsid w:val="0084383D"/>
    <w:rsid w:val="00843A47"/>
    <w:rsid w:val="00843C36"/>
    <w:rsid w:val="0084409C"/>
    <w:rsid w:val="008443A0"/>
    <w:rsid w:val="00844436"/>
    <w:rsid w:val="00844499"/>
    <w:rsid w:val="008444BA"/>
    <w:rsid w:val="00844602"/>
    <w:rsid w:val="008446B0"/>
    <w:rsid w:val="00844764"/>
    <w:rsid w:val="008449B9"/>
    <w:rsid w:val="00844BA3"/>
    <w:rsid w:val="00844C21"/>
    <w:rsid w:val="00844CAC"/>
    <w:rsid w:val="00844D8C"/>
    <w:rsid w:val="00844E00"/>
    <w:rsid w:val="00844E59"/>
    <w:rsid w:val="0084525E"/>
    <w:rsid w:val="008452AC"/>
    <w:rsid w:val="008454E5"/>
    <w:rsid w:val="0084551B"/>
    <w:rsid w:val="008455EA"/>
    <w:rsid w:val="008458AC"/>
    <w:rsid w:val="00845B7F"/>
    <w:rsid w:val="00845E68"/>
    <w:rsid w:val="00846024"/>
    <w:rsid w:val="00846035"/>
    <w:rsid w:val="0084629E"/>
    <w:rsid w:val="00846489"/>
    <w:rsid w:val="0084648D"/>
    <w:rsid w:val="008466B5"/>
    <w:rsid w:val="008466B9"/>
    <w:rsid w:val="0084697D"/>
    <w:rsid w:val="00846C0C"/>
    <w:rsid w:val="00846C1C"/>
    <w:rsid w:val="00846CF3"/>
    <w:rsid w:val="00846E74"/>
    <w:rsid w:val="00846E7F"/>
    <w:rsid w:val="00846E8D"/>
    <w:rsid w:val="00846F61"/>
    <w:rsid w:val="0084716A"/>
    <w:rsid w:val="00847191"/>
    <w:rsid w:val="0084725E"/>
    <w:rsid w:val="0084733D"/>
    <w:rsid w:val="0084746B"/>
    <w:rsid w:val="008475FD"/>
    <w:rsid w:val="0084777A"/>
    <w:rsid w:val="008478CB"/>
    <w:rsid w:val="0084795C"/>
    <w:rsid w:val="00847A33"/>
    <w:rsid w:val="00847BF5"/>
    <w:rsid w:val="00847C4E"/>
    <w:rsid w:val="00847CA4"/>
    <w:rsid w:val="00847CB4"/>
    <w:rsid w:val="00847E9D"/>
    <w:rsid w:val="00850053"/>
    <w:rsid w:val="008500B3"/>
    <w:rsid w:val="0085034F"/>
    <w:rsid w:val="008503AC"/>
    <w:rsid w:val="008503DF"/>
    <w:rsid w:val="00850480"/>
    <w:rsid w:val="00850692"/>
    <w:rsid w:val="008508C4"/>
    <w:rsid w:val="0085093A"/>
    <w:rsid w:val="008509B5"/>
    <w:rsid w:val="00850A99"/>
    <w:rsid w:val="00851161"/>
    <w:rsid w:val="008513A5"/>
    <w:rsid w:val="008515C0"/>
    <w:rsid w:val="008518A6"/>
    <w:rsid w:val="008518F5"/>
    <w:rsid w:val="00851933"/>
    <w:rsid w:val="00851A5A"/>
    <w:rsid w:val="00851A8B"/>
    <w:rsid w:val="00851C03"/>
    <w:rsid w:val="008520A4"/>
    <w:rsid w:val="00852177"/>
    <w:rsid w:val="0085229E"/>
    <w:rsid w:val="0085243E"/>
    <w:rsid w:val="00852464"/>
    <w:rsid w:val="00852723"/>
    <w:rsid w:val="0085273C"/>
    <w:rsid w:val="00852828"/>
    <w:rsid w:val="00852893"/>
    <w:rsid w:val="0085299D"/>
    <w:rsid w:val="008530B1"/>
    <w:rsid w:val="008530D5"/>
    <w:rsid w:val="0085312F"/>
    <w:rsid w:val="008532FB"/>
    <w:rsid w:val="00853466"/>
    <w:rsid w:val="00853605"/>
    <w:rsid w:val="00853950"/>
    <w:rsid w:val="00853984"/>
    <w:rsid w:val="00853DF4"/>
    <w:rsid w:val="00853DFD"/>
    <w:rsid w:val="008540FF"/>
    <w:rsid w:val="00854144"/>
    <w:rsid w:val="00854150"/>
    <w:rsid w:val="008541EF"/>
    <w:rsid w:val="008544F7"/>
    <w:rsid w:val="0085463D"/>
    <w:rsid w:val="008546F6"/>
    <w:rsid w:val="00854705"/>
    <w:rsid w:val="008548A6"/>
    <w:rsid w:val="00854972"/>
    <w:rsid w:val="00854D2F"/>
    <w:rsid w:val="008552CF"/>
    <w:rsid w:val="00855346"/>
    <w:rsid w:val="008553F8"/>
    <w:rsid w:val="008558C8"/>
    <w:rsid w:val="008558D0"/>
    <w:rsid w:val="00855BBB"/>
    <w:rsid w:val="00855D98"/>
    <w:rsid w:val="00855F85"/>
    <w:rsid w:val="008562F2"/>
    <w:rsid w:val="008563EE"/>
    <w:rsid w:val="0085649D"/>
    <w:rsid w:val="008565B2"/>
    <w:rsid w:val="0085670A"/>
    <w:rsid w:val="00856B40"/>
    <w:rsid w:val="00856D1B"/>
    <w:rsid w:val="00856E09"/>
    <w:rsid w:val="00856E11"/>
    <w:rsid w:val="008570AA"/>
    <w:rsid w:val="0085748D"/>
    <w:rsid w:val="0085754B"/>
    <w:rsid w:val="00857560"/>
    <w:rsid w:val="008575E1"/>
    <w:rsid w:val="008579EA"/>
    <w:rsid w:val="00857A6F"/>
    <w:rsid w:val="00857A8B"/>
    <w:rsid w:val="00857D2B"/>
    <w:rsid w:val="00857D42"/>
    <w:rsid w:val="00857E6A"/>
    <w:rsid w:val="00860256"/>
    <w:rsid w:val="008606A0"/>
    <w:rsid w:val="00860758"/>
    <w:rsid w:val="008607F3"/>
    <w:rsid w:val="0086089A"/>
    <w:rsid w:val="008609B2"/>
    <w:rsid w:val="00860A4F"/>
    <w:rsid w:val="00860B0F"/>
    <w:rsid w:val="00860B7B"/>
    <w:rsid w:val="00860BAD"/>
    <w:rsid w:val="00860C32"/>
    <w:rsid w:val="00860C35"/>
    <w:rsid w:val="00860C6E"/>
    <w:rsid w:val="00860D4B"/>
    <w:rsid w:val="0086106B"/>
    <w:rsid w:val="0086163E"/>
    <w:rsid w:val="0086166E"/>
    <w:rsid w:val="00861707"/>
    <w:rsid w:val="00861726"/>
    <w:rsid w:val="0086181C"/>
    <w:rsid w:val="0086187C"/>
    <w:rsid w:val="00861A0D"/>
    <w:rsid w:val="00861A12"/>
    <w:rsid w:val="00861AC7"/>
    <w:rsid w:val="00861B99"/>
    <w:rsid w:val="00861FA8"/>
    <w:rsid w:val="00861FBB"/>
    <w:rsid w:val="0086211B"/>
    <w:rsid w:val="0086235A"/>
    <w:rsid w:val="0086254F"/>
    <w:rsid w:val="00862671"/>
    <w:rsid w:val="00862693"/>
    <w:rsid w:val="008626D1"/>
    <w:rsid w:val="008626FE"/>
    <w:rsid w:val="00862788"/>
    <w:rsid w:val="008627D1"/>
    <w:rsid w:val="008628C0"/>
    <w:rsid w:val="00862D1F"/>
    <w:rsid w:val="00862D6F"/>
    <w:rsid w:val="00862E2D"/>
    <w:rsid w:val="00862F24"/>
    <w:rsid w:val="008634E6"/>
    <w:rsid w:val="00863541"/>
    <w:rsid w:val="00863587"/>
    <w:rsid w:val="0086389A"/>
    <w:rsid w:val="00863A24"/>
    <w:rsid w:val="00863B3B"/>
    <w:rsid w:val="00863B77"/>
    <w:rsid w:val="00863F68"/>
    <w:rsid w:val="00864028"/>
    <w:rsid w:val="00864183"/>
    <w:rsid w:val="00864252"/>
    <w:rsid w:val="0086455A"/>
    <w:rsid w:val="00864629"/>
    <w:rsid w:val="00864640"/>
    <w:rsid w:val="008646DE"/>
    <w:rsid w:val="0086477F"/>
    <w:rsid w:val="008647F6"/>
    <w:rsid w:val="00864977"/>
    <w:rsid w:val="00864B3E"/>
    <w:rsid w:val="00864DF8"/>
    <w:rsid w:val="00864F3B"/>
    <w:rsid w:val="00864FCE"/>
    <w:rsid w:val="008651F1"/>
    <w:rsid w:val="008652B8"/>
    <w:rsid w:val="008653A5"/>
    <w:rsid w:val="00865528"/>
    <w:rsid w:val="008655F7"/>
    <w:rsid w:val="008658A9"/>
    <w:rsid w:val="00865CCD"/>
    <w:rsid w:val="00865FE7"/>
    <w:rsid w:val="008660EA"/>
    <w:rsid w:val="00866148"/>
    <w:rsid w:val="008663C3"/>
    <w:rsid w:val="008664C4"/>
    <w:rsid w:val="008666BC"/>
    <w:rsid w:val="00866977"/>
    <w:rsid w:val="00866B3A"/>
    <w:rsid w:val="00866BF0"/>
    <w:rsid w:val="00866D9A"/>
    <w:rsid w:val="00866D9F"/>
    <w:rsid w:val="0086710F"/>
    <w:rsid w:val="008671A1"/>
    <w:rsid w:val="00867B14"/>
    <w:rsid w:val="00867B29"/>
    <w:rsid w:val="00867E8E"/>
    <w:rsid w:val="00867EA0"/>
    <w:rsid w:val="008701F0"/>
    <w:rsid w:val="00870414"/>
    <w:rsid w:val="008704B7"/>
    <w:rsid w:val="00870792"/>
    <w:rsid w:val="008708DA"/>
    <w:rsid w:val="00870917"/>
    <w:rsid w:val="00870B12"/>
    <w:rsid w:val="00870C48"/>
    <w:rsid w:val="00870CE4"/>
    <w:rsid w:val="00870E21"/>
    <w:rsid w:val="00870ED3"/>
    <w:rsid w:val="00870F67"/>
    <w:rsid w:val="00871211"/>
    <w:rsid w:val="008712FB"/>
    <w:rsid w:val="0087137D"/>
    <w:rsid w:val="0087154A"/>
    <w:rsid w:val="00871584"/>
    <w:rsid w:val="008718CC"/>
    <w:rsid w:val="0087199C"/>
    <w:rsid w:val="00871C01"/>
    <w:rsid w:val="00871CF6"/>
    <w:rsid w:val="0087200E"/>
    <w:rsid w:val="00872178"/>
    <w:rsid w:val="008724DE"/>
    <w:rsid w:val="008724FC"/>
    <w:rsid w:val="008725A4"/>
    <w:rsid w:val="008727A7"/>
    <w:rsid w:val="008727B1"/>
    <w:rsid w:val="008728CB"/>
    <w:rsid w:val="0087290A"/>
    <w:rsid w:val="00872B64"/>
    <w:rsid w:val="00872C01"/>
    <w:rsid w:val="00872E2D"/>
    <w:rsid w:val="00872E38"/>
    <w:rsid w:val="00872E54"/>
    <w:rsid w:val="00872FFA"/>
    <w:rsid w:val="00873119"/>
    <w:rsid w:val="00873274"/>
    <w:rsid w:val="008733CD"/>
    <w:rsid w:val="00873815"/>
    <w:rsid w:val="00873955"/>
    <w:rsid w:val="00873B1E"/>
    <w:rsid w:val="00873B40"/>
    <w:rsid w:val="00873EE4"/>
    <w:rsid w:val="00873EEC"/>
    <w:rsid w:val="00873FF2"/>
    <w:rsid w:val="00874165"/>
    <w:rsid w:val="0087416C"/>
    <w:rsid w:val="00874403"/>
    <w:rsid w:val="0087454B"/>
    <w:rsid w:val="00874926"/>
    <w:rsid w:val="00874940"/>
    <w:rsid w:val="00874A0C"/>
    <w:rsid w:val="00874BF4"/>
    <w:rsid w:val="00874C80"/>
    <w:rsid w:val="00875002"/>
    <w:rsid w:val="008753DB"/>
    <w:rsid w:val="00875868"/>
    <w:rsid w:val="008758D9"/>
    <w:rsid w:val="008758FE"/>
    <w:rsid w:val="00875942"/>
    <w:rsid w:val="00875ABB"/>
    <w:rsid w:val="00875ABD"/>
    <w:rsid w:val="00875AF6"/>
    <w:rsid w:val="00875EF8"/>
    <w:rsid w:val="008760C2"/>
    <w:rsid w:val="0087610E"/>
    <w:rsid w:val="00876148"/>
    <w:rsid w:val="0087617A"/>
    <w:rsid w:val="008761FB"/>
    <w:rsid w:val="008762B8"/>
    <w:rsid w:val="00876352"/>
    <w:rsid w:val="00876523"/>
    <w:rsid w:val="008765E1"/>
    <w:rsid w:val="00876C1F"/>
    <w:rsid w:val="00876D22"/>
    <w:rsid w:val="00876DFF"/>
    <w:rsid w:val="00876E46"/>
    <w:rsid w:val="00876EAE"/>
    <w:rsid w:val="008770BC"/>
    <w:rsid w:val="008770FB"/>
    <w:rsid w:val="008771BF"/>
    <w:rsid w:val="008776D0"/>
    <w:rsid w:val="008777A8"/>
    <w:rsid w:val="0087794E"/>
    <w:rsid w:val="00877983"/>
    <w:rsid w:val="00877A24"/>
    <w:rsid w:val="00877BC9"/>
    <w:rsid w:val="00877C03"/>
    <w:rsid w:val="00877D7E"/>
    <w:rsid w:val="00877FE1"/>
    <w:rsid w:val="00880076"/>
    <w:rsid w:val="00880103"/>
    <w:rsid w:val="00880477"/>
    <w:rsid w:val="008808B7"/>
    <w:rsid w:val="00880A40"/>
    <w:rsid w:val="00880BAE"/>
    <w:rsid w:val="00880E45"/>
    <w:rsid w:val="00880EDC"/>
    <w:rsid w:val="00880FE3"/>
    <w:rsid w:val="00881374"/>
    <w:rsid w:val="008815F3"/>
    <w:rsid w:val="0088191B"/>
    <w:rsid w:val="00881B35"/>
    <w:rsid w:val="00881B94"/>
    <w:rsid w:val="00881BE7"/>
    <w:rsid w:val="00881C05"/>
    <w:rsid w:val="00881C85"/>
    <w:rsid w:val="00881CA9"/>
    <w:rsid w:val="00881DB1"/>
    <w:rsid w:val="00881DD1"/>
    <w:rsid w:val="00881E6B"/>
    <w:rsid w:val="00881ED6"/>
    <w:rsid w:val="0088209F"/>
    <w:rsid w:val="008820B9"/>
    <w:rsid w:val="008822BC"/>
    <w:rsid w:val="00882328"/>
    <w:rsid w:val="008823C6"/>
    <w:rsid w:val="008823DA"/>
    <w:rsid w:val="0088240A"/>
    <w:rsid w:val="00882561"/>
    <w:rsid w:val="0088272B"/>
    <w:rsid w:val="00882814"/>
    <w:rsid w:val="00882914"/>
    <w:rsid w:val="00882AE6"/>
    <w:rsid w:val="00882B0A"/>
    <w:rsid w:val="00882DBC"/>
    <w:rsid w:val="00882F59"/>
    <w:rsid w:val="008831E8"/>
    <w:rsid w:val="008832E4"/>
    <w:rsid w:val="00883460"/>
    <w:rsid w:val="008834A4"/>
    <w:rsid w:val="008838F7"/>
    <w:rsid w:val="00883AA9"/>
    <w:rsid w:val="00883C51"/>
    <w:rsid w:val="00883E14"/>
    <w:rsid w:val="00884161"/>
    <w:rsid w:val="00884168"/>
    <w:rsid w:val="0088447B"/>
    <w:rsid w:val="008845AC"/>
    <w:rsid w:val="0088477D"/>
    <w:rsid w:val="0088489F"/>
    <w:rsid w:val="008848C0"/>
    <w:rsid w:val="00884B3F"/>
    <w:rsid w:val="00884E7D"/>
    <w:rsid w:val="00884F97"/>
    <w:rsid w:val="008852F9"/>
    <w:rsid w:val="008853BC"/>
    <w:rsid w:val="00885530"/>
    <w:rsid w:val="00885546"/>
    <w:rsid w:val="00885613"/>
    <w:rsid w:val="00885702"/>
    <w:rsid w:val="00885864"/>
    <w:rsid w:val="008859F9"/>
    <w:rsid w:val="00885AB8"/>
    <w:rsid w:val="00885BC9"/>
    <w:rsid w:val="00885C2F"/>
    <w:rsid w:val="00885D23"/>
    <w:rsid w:val="00885DB5"/>
    <w:rsid w:val="008861D4"/>
    <w:rsid w:val="00886330"/>
    <w:rsid w:val="008863BF"/>
    <w:rsid w:val="008864C0"/>
    <w:rsid w:val="008867AB"/>
    <w:rsid w:val="0088682C"/>
    <w:rsid w:val="0088683C"/>
    <w:rsid w:val="00886CF1"/>
    <w:rsid w:val="00886F64"/>
    <w:rsid w:val="00887357"/>
    <w:rsid w:val="008873D8"/>
    <w:rsid w:val="008873DF"/>
    <w:rsid w:val="0088747D"/>
    <w:rsid w:val="008876CE"/>
    <w:rsid w:val="00887717"/>
    <w:rsid w:val="008877CD"/>
    <w:rsid w:val="00887923"/>
    <w:rsid w:val="0088795D"/>
    <w:rsid w:val="008879A3"/>
    <w:rsid w:val="00887AB3"/>
    <w:rsid w:val="00887E7D"/>
    <w:rsid w:val="00890188"/>
    <w:rsid w:val="00890222"/>
    <w:rsid w:val="008902CC"/>
    <w:rsid w:val="008902D0"/>
    <w:rsid w:val="0089061A"/>
    <w:rsid w:val="00890770"/>
    <w:rsid w:val="00890794"/>
    <w:rsid w:val="00890B70"/>
    <w:rsid w:val="00890C5C"/>
    <w:rsid w:val="00890C76"/>
    <w:rsid w:val="008910C9"/>
    <w:rsid w:val="008911B3"/>
    <w:rsid w:val="008911BC"/>
    <w:rsid w:val="008913A6"/>
    <w:rsid w:val="0089143C"/>
    <w:rsid w:val="00891495"/>
    <w:rsid w:val="008914CC"/>
    <w:rsid w:val="00891563"/>
    <w:rsid w:val="008915FA"/>
    <w:rsid w:val="0089162A"/>
    <w:rsid w:val="0089189E"/>
    <w:rsid w:val="00891942"/>
    <w:rsid w:val="00891B16"/>
    <w:rsid w:val="00891BAB"/>
    <w:rsid w:val="00891C10"/>
    <w:rsid w:val="00891D13"/>
    <w:rsid w:val="00891DDD"/>
    <w:rsid w:val="00891E86"/>
    <w:rsid w:val="008926F5"/>
    <w:rsid w:val="00892763"/>
    <w:rsid w:val="00892867"/>
    <w:rsid w:val="00892915"/>
    <w:rsid w:val="00892C66"/>
    <w:rsid w:val="00892C91"/>
    <w:rsid w:val="00892CC7"/>
    <w:rsid w:val="00892FF8"/>
    <w:rsid w:val="00893154"/>
    <w:rsid w:val="00893244"/>
    <w:rsid w:val="0089340E"/>
    <w:rsid w:val="0089349A"/>
    <w:rsid w:val="008934E3"/>
    <w:rsid w:val="008935E0"/>
    <w:rsid w:val="00893772"/>
    <w:rsid w:val="008937B0"/>
    <w:rsid w:val="0089380C"/>
    <w:rsid w:val="008938A5"/>
    <w:rsid w:val="008939D5"/>
    <w:rsid w:val="00893A4F"/>
    <w:rsid w:val="00893B39"/>
    <w:rsid w:val="00893B58"/>
    <w:rsid w:val="00893C19"/>
    <w:rsid w:val="00893F8D"/>
    <w:rsid w:val="00894101"/>
    <w:rsid w:val="0089413A"/>
    <w:rsid w:val="00894282"/>
    <w:rsid w:val="008943FD"/>
    <w:rsid w:val="00894451"/>
    <w:rsid w:val="008945FF"/>
    <w:rsid w:val="0089465B"/>
    <w:rsid w:val="008946AB"/>
    <w:rsid w:val="00894832"/>
    <w:rsid w:val="008948E4"/>
    <w:rsid w:val="008949E5"/>
    <w:rsid w:val="00894AAD"/>
    <w:rsid w:val="00894B9F"/>
    <w:rsid w:val="00894CB8"/>
    <w:rsid w:val="00894CF5"/>
    <w:rsid w:val="00894DE3"/>
    <w:rsid w:val="00895434"/>
    <w:rsid w:val="00895A39"/>
    <w:rsid w:val="00895A3F"/>
    <w:rsid w:val="00895AFB"/>
    <w:rsid w:val="00895B2A"/>
    <w:rsid w:val="00895B67"/>
    <w:rsid w:val="00895C17"/>
    <w:rsid w:val="00895CEC"/>
    <w:rsid w:val="00895DA1"/>
    <w:rsid w:val="00895E32"/>
    <w:rsid w:val="00895F5C"/>
    <w:rsid w:val="00896056"/>
    <w:rsid w:val="00896446"/>
    <w:rsid w:val="00896497"/>
    <w:rsid w:val="008966A3"/>
    <w:rsid w:val="008966C0"/>
    <w:rsid w:val="008967C3"/>
    <w:rsid w:val="00896A6E"/>
    <w:rsid w:val="00896AB2"/>
    <w:rsid w:val="00896B5F"/>
    <w:rsid w:val="0089703E"/>
    <w:rsid w:val="0089719C"/>
    <w:rsid w:val="008971D0"/>
    <w:rsid w:val="008972EF"/>
    <w:rsid w:val="008973AE"/>
    <w:rsid w:val="00897688"/>
    <w:rsid w:val="008976B7"/>
    <w:rsid w:val="008976BA"/>
    <w:rsid w:val="00897740"/>
    <w:rsid w:val="00897741"/>
    <w:rsid w:val="008978C9"/>
    <w:rsid w:val="00897A6D"/>
    <w:rsid w:val="00897E6C"/>
    <w:rsid w:val="008A008A"/>
    <w:rsid w:val="008A01C7"/>
    <w:rsid w:val="008A0506"/>
    <w:rsid w:val="008A05F3"/>
    <w:rsid w:val="008A0695"/>
    <w:rsid w:val="008A0807"/>
    <w:rsid w:val="008A08DD"/>
    <w:rsid w:val="008A0AF8"/>
    <w:rsid w:val="008A0B47"/>
    <w:rsid w:val="008A0B89"/>
    <w:rsid w:val="008A10B5"/>
    <w:rsid w:val="008A10C3"/>
    <w:rsid w:val="008A142D"/>
    <w:rsid w:val="008A1611"/>
    <w:rsid w:val="008A180D"/>
    <w:rsid w:val="008A1985"/>
    <w:rsid w:val="008A1AF7"/>
    <w:rsid w:val="008A1B26"/>
    <w:rsid w:val="008A1C3C"/>
    <w:rsid w:val="008A1CD7"/>
    <w:rsid w:val="008A1D65"/>
    <w:rsid w:val="008A1E52"/>
    <w:rsid w:val="008A205A"/>
    <w:rsid w:val="008A216C"/>
    <w:rsid w:val="008A2205"/>
    <w:rsid w:val="008A23E0"/>
    <w:rsid w:val="008A2525"/>
    <w:rsid w:val="008A298D"/>
    <w:rsid w:val="008A2E3F"/>
    <w:rsid w:val="008A3251"/>
    <w:rsid w:val="008A34F5"/>
    <w:rsid w:val="008A3817"/>
    <w:rsid w:val="008A3D02"/>
    <w:rsid w:val="008A3D06"/>
    <w:rsid w:val="008A3D24"/>
    <w:rsid w:val="008A3D57"/>
    <w:rsid w:val="008A41D0"/>
    <w:rsid w:val="008A455C"/>
    <w:rsid w:val="008A46F2"/>
    <w:rsid w:val="008A4F0D"/>
    <w:rsid w:val="008A4F4E"/>
    <w:rsid w:val="008A509B"/>
    <w:rsid w:val="008A556B"/>
    <w:rsid w:val="008A5721"/>
    <w:rsid w:val="008A59A3"/>
    <w:rsid w:val="008A5AC5"/>
    <w:rsid w:val="008A5CF8"/>
    <w:rsid w:val="008A5D72"/>
    <w:rsid w:val="008A608B"/>
    <w:rsid w:val="008A60D0"/>
    <w:rsid w:val="008A6280"/>
    <w:rsid w:val="008A6455"/>
    <w:rsid w:val="008A650C"/>
    <w:rsid w:val="008A6608"/>
    <w:rsid w:val="008A667F"/>
    <w:rsid w:val="008A66D9"/>
    <w:rsid w:val="008A67BA"/>
    <w:rsid w:val="008A6859"/>
    <w:rsid w:val="008A699E"/>
    <w:rsid w:val="008A69B2"/>
    <w:rsid w:val="008A6AA8"/>
    <w:rsid w:val="008A6D00"/>
    <w:rsid w:val="008A6D46"/>
    <w:rsid w:val="008A6ED3"/>
    <w:rsid w:val="008A6FCD"/>
    <w:rsid w:val="008A709C"/>
    <w:rsid w:val="008A70A8"/>
    <w:rsid w:val="008A732A"/>
    <w:rsid w:val="008A73A5"/>
    <w:rsid w:val="008A76CF"/>
    <w:rsid w:val="008A7703"/>
    <w:rsid w:val="008A7756"/>
    <w:rsid w:val="008A793F"/>
    <w:rsid w:val="008A7976"/>
    <w:rsid w:val="008A7A98"/>
    <w:rsid w:val="008A7C5D"/>
    <w:rsid w:val="008A7D22"/>
    <w:rsid w:val="008A7EA1"/>
    <w:rsid w:val="008B0174"/>
    <w:rsid w:val="008B0266"/>
    <w:rsid w:val="008B0468"/>
    <w:rsid w:val="008B04BB"/>
    <w:rsid w:val="008B04FF"/>
    <w:rsid w:val="008B0673"/>
    <w:rsid w:val="008B0702"/>
    <w:rsid w:val="008B07CC"/>
    <w:rsid w:val="008B0E96"/>
    <w:rsid w:val="008B0F55"/>
    <w:rsid w:val="008B128D"/>
    <w:rsid w:val="008B1397"/>
    <w:rsid w:val="008B17AC"/>
    <w:rsid w:val="008B1D59"/>
    <w:rsid w:val="008B1EC0"/>
    <w:rsid w:val="008B1F9B"/>
    <w:rsid w:val="008B2151"/>
    <w:rsid w:val="008B221B"/>
    <w:rsid w:val="008B22F2"/>
    <w:rsid w:val="008B23B0"/>
    <w:rsid w:val="008B23BC"/>
    <w:rsid w:val="008B2423"/>
    <w:rsid w:val="008B245F"/>
    <w:rsid w:val="008B262A"/>
    <w:rsid w:val="008B26D3"/>
    <w:rsid w:val="008B2708"/>
    <w:rsid w:val="008B27E9"/>
    <w:rsid w:val="008B2832"/>
    <w:rsid w:val="008B2A70"/>
    <w:rsid w:val="008B2B5E"/>
    <w:rsid w:val="008B2F77"/>
    <w:rsid w:val="008B3234"/>
    <w:rsid w:val="008B33F1"/>
    <w:rsid w:val="008B355D"/>
    <w:rsid w:val="008B36D3"/>
    <w:rsid w:val="008B3899"/>
    <w:rsid w:val="008B38A5"/>
    <w:rsid w:val="008B3B81"/>
    <w:rsid w:val="008B3E6A"/>
    <w:rsid w:val="008B3F3D"/>
    <w:rsid w:val="008B409A"/>
    <w:rsid w:val="008B4329"/>
    <w:rsid w:val="008B435F"/>
    <w:rsid w:val="008B43E5"/>
    <w:rsid w:val="008B4729"/>
    <w:rsid w:val="008B4760"/>
    <w:rsid w:val="008B4842"/>
    <w:rsid w:val="008B4C7F"/>
    <w:rsid w:val="008B4E24"/>
    <w:rsid w:val="008B56C9"/>
    <w:rsid w:val="008B581E"/>
    <w:rsid w:val="008B5859"/>
    <w:rsid w:val="008B5880"/>
    <w:rsid w:val="008B5978"/>
    <w:rsid w:val="008B5BFE"/>
    <w:rsid w:val="008B5C5B"/>
    <w:rsid w:val="008B5DF5"/>
    <w:rsid w:val="008B5E23"/>
    <w:rsid w:val="008B5F69"/>
    <w:rsid w:val="008B62DC"/>
    <w:rsid w:val="008B62E9"/>
    <w:rsid w:val="008B63D0"/>
    <w:rsid w:val="008B65CA"/>
    <w:rsid w:val="008B682D"/>
    <w:rsid w:val="008B69BF"/>
    <w:rsid w:val="008B6B09"/>
    <w:rsid w:val="008B6B87"/>
    <w:rsid w:val="008B6D40"/>
    <w:rsid w:val="008B6FAB"/>
    <w:rsid w:val="008B7168"/>
    <w:rsid w:val="008B71E7"/>
    <w:rsid w:val="008B72CF"/>
    <w:rsid w:val="008B7334"/>
    <w:rsid w:val="008B7453"/>
    <w:rsid w:val="008B74B3"/>
    <w:rsid w:val="008B75B5"/>
    <w:rsid w:val="008B774D"/>
    <w:rsid w:val="008B7B0A"/>
    <w:rsid w:val="008B7C73"/>
    <w:rsid w:val="008B7D29"/>
    <w:rsid w:val="008B7ED7"/>
    <w:rsid w:val="008B7EE3"/>
    <w:rsid w:val="008C0012"/>
    <w:rsid w:val="008C02C5"/>
    <w:rsid w:val="008C0351"/>
    <w:rsid w:val="008C03C5"/>
    <w:rsid w:val="008C0403"/>
    <w:rsid w:val="008C0532"/>
    <w:rsid w:val="008C05F0"/>
    <w:rsid w:val="008C066E"/>
    <w:rsid w:val="008C0778"/>
    <w:rsid w:val="008C0944"/>
    <w:rsid w:val="008C0B80"/>
    <w:rsid w:val="008C0D55"/>
    <w:rsid w:val="008C1081"/>
    <w:rsid w:val="008C109D"/>
    <w:rsid w:val="008C11B1"/>
    <w:rsid w:val="008C11FA"/>
    <w:rsid w:val="008C1422"/>
    <w:rsid w:val="008C1519"/>
    <w:rsid w:val="008C169A"/>
    <w:rsid w:val="008C16A0"/>
    <w:rsid w:val="008C17B4"/>
    <w:rsid w:val="008C186D"/>
    <w:rsid w:val="008C1870"/>
    <w:rsid w:val="008C1C3F"/>
    <w:rsid w:val="008C1C47"/>
    <w:rsid w:val="008C1FBF"/>
    <w:rsid w:val="008C224A"/>
    <w:rsid w:val="008C234F"/>
    <w:rsid w:val="008C23AE"/>
    <w:rsid w:val="008C25F1"/>
    <w:rsid w:val="008C26AC"/>
    <w:rsid w:val="008C26BC"/>
    <w:rsid w:val="008C27C1"/>
    <w:rsid w:val="008C27ED"/>
    <w:rsid w:val="008C283B"/>
    <w:rsid w:val="008C28D3"/>
    <w:rsid w:val="008C29A3"/>
    <w:rsid w:val="008C2AE9"/>
    <w:rsid w:val="008C2D0E"/>
    <w:rsid w:val="008C2D11"/>
    <w:rsid w:val="008C2F04"/>
    <w:rsid w:val="008C3014"/>
    <w:rsid w:val="008C34A8"/>
    <w:rsid w:val="008C34F6"/>
    <w:rsid w:val="008C35E4"/>
    <w:rsid w:val="008C3883"/>
    <w:rsid w:val="008C399D"/>
    <w:rsid w:val="008C3BE4"/>
    <w:rsid w:val="008C3C1C"/>
    <w:rsid w:val="008C3D47"/>
    <w:rsid w:val="008C3D86"/>
    <w:rsid w:val="008C41DB"/>
    <w:rsid w:val="008C4254"/>
    <w:rsid w:val="008C430B"/>
    <w:rsid w:val="008C4787"/>
    <w:rsid w:val="008C4C68"/>
    <w:rsid w:val="008C5018"/>
    <w:rsid w:val="008C5104"/>
    <w:rsid w:val="008C5155"/>
    <w:rsid w:val="008C52AA"/>
    <w:rsid w:val="008C52C9"/>
    <w:rsid w:val="008C531D"/>
    <w:rsid w:val="008C54BC"/>
    <w:rsid w:val="008C55F8"/>
    <w:rsid w:val="008C56EE"/>
    <w:rsid w:val="008C5915"/>
    <w:rsid w:val="008C5981"/>
    <w:rsid w:val="008C5C88"/>
    <w:rsid w:val="008C5D21"/>
    <w:rsid w:val="008C5F9F"/>
    <w:rsid w:val="008C6406"/>
    <w:rsid w:val="008C65EB"/>
    <w:rsid w:val="008C67FF"/>
    <w:rsid w:val="008C6C2E"/>
    <w:rsid w:val="008C6E13"/>
    <w:rsid w:val="008C6E4C"/>
    <w:rsid w:val="008C6E7E"/>
    <w:rsid w:val="008C6EA5"/>
    <w:rsid w:val="008C7136"/>
    <w:rsid w:val="008C71C4"/>
    <w:rsid w:val="008C72E6"/>
    <w:rsid w:val="008C7439"/>
    <w:rsid w:val="008C757C"/>
    <w:rsid w:val="008C7730"/>
    <w:rsid w:val="008C7903"/>
    <w:rsid w:val="008C7C6D"/>
    <w:rsid w:val="008C7DCC"/>
    <w:rsid w:val="008C7FE0"/>
    <w:rsid w:val="008D016A"/>
    <w:rsid w:val="008D0334"/>
    <w:rsid w:val="008D03AF"/>
    <w:rsid w:val="008D056C"/>
    <w:rsid w:val="008D0769"/>
    <w:rsid w:val="008D082E"/>
    <w:rsid w:val="008D0A0F"/>
    <w:rsid w:val="008D0D6E"/>
    <w:rsid w:val="008D1167"/>
    <w:rsid w:val="008D11FF"/>
    <w:rsid w:val="008D16BA"/>
    <w:rsid w:val="008D18BD"/>
    <w:rsid w:val="008D1F41"/>
    <w:rsid w:val="008D237E"/>
    <w:rsid w:val="008D23A0"/>
    <w:rsid w:val="008D25AA"/>
    <w:rsid w:val="008D26C5"/>
    <w:rsid w:val="008D270A"/>
    <w:rsid w:val="008D280C"/>
    <w:rsid w:val="008D2B43"/>
    <w:rsid w:val="008D2F95"/>
    <w:rsid w:val="008D315C"/>
    <w:rsid w:val="008D32A9"/>
    <w:rsid w:val="008D3345"/>
    <w:rsid w:val="008D3393"/>
    <w:rsid w:val="008D35C4"/>
    <w:rsid w:val="008D37E9"/>
    <w:rsid w:val="008D3902"/>
    <w:rsid w:val="008D3999"/>
    <w:rsid w:val="008D3B1C"/>
    <w:rsid w:val="008D3BB0"/>
    <w:rsid w:val="008D3FE3"/>
    <w:rsid w:val="008D4093"/>
    <w:rsid w:val="008D40EE"/>
    <w:rsid w:val="008D4508"/>
    <w:rsid w:val="008D4573"/>
    <w:rsid w:val="008D48CE"/>
    <w:rsid w:val="008D4D46"/>
    <w:rsid w:val="008D4D7E"/>
    <w:rsid w:val="008D4DE4"/>
    <w:rsid w:val="008D4DE6"/>
    <w:rsid w:val="008D5003"/>
    <w:rsid w:val="008D5257"/>
    <w:rsid w:val="008D5654"/>
    <w:rsid w:val="008D56A2"/>
    <w:rsid w:val="008D5C86"/>
    <w:rsid w:val="008D5DD5"/>
    <w:rsid w:val="008D5E3C"/>
    <w:rsid w:val="008D5F80"/>
    <w:rsid w:val="008D5FDA"/>
    <w:rsid w:val="008D616A"/>
    <w:rsid w:val="008D628D"/>
    <w:rsid w:val="008D65A6"/>
    <w:rsid w:val="008D67AD"/>
    <w:rsid w:val="008D68B0"/>
    <w:rsid w:val="008D6C13"/>
    <w:rsid w:val="008D7070"/>
    <w:rsid w:val="008D70EA"/>
    <w:rsid w:val="008D710E"/>
    <w:rsid w:val="008D7115"/>
    <w:rsid w:val="008D7233"/>
    <w:rsid w:val="008D7296"/>
    <w:rsid w:val="008D7409"/>
    <w:rsid w:val="008D7FB5"/>
    <w:rsid w:val="008E026C"/>
    <w:rsid w:val="008E038C"/>
    <w:rsid w:val="008E03F7"/>
    <w:rsid w:val="008E0565"/>
    <w:rsid w:val="008E068C"/>
    <w:rsid w:val="008E07E6"/>
    <w:rsid w:val="008E0905"/>
    <w:rsid w:val="008E0AD7"/>
    <w:rsid w:val="008E0C2A"/>
    <w:rsid w:val="008E0C2D"/>
    <w:rsid w:val="008E0CA0"/>
    <w:rsid w:val="008E0ED5"/>
    <w:rsid w:val="008E0FD7"/>
    <w:rsid w:val="008E1018"/>
    <w:rsid w:val="008E1164"/>
    <w:rsid w:val="008E1303"/>
    <w:rsid w:val="008E1664"/>
    <w:rsid w:val="008E16FD"/>
    <w:rsid w:val="008E1F58"/>
    <w:rsid w:val="008E1FC5"/>
    <w:rsid w:val="008E209A"/>
    <w:rsid w:val="008E2296"/>
    <w:rsid w:val="008E2397"/>
    <w:rsid w:val="008E25DB"/>
    <w:rsid w:val="008E27C9"/>
    <w:rsid w:val="008E2828"/>
    <w:rsid w:val="008E2B1B"/>
    <w:rsid w:val="008E2BEC"/>
    <w:rsid w:val="008E2E5F"/>
    <w:rsid w:val="008E328C"/>
    <w:rsid w:val="008E32C1"/>
    <w:rsid w:val="008E3512"/>
    <w:rsid w:val="008E3B48"/>
    <w:rsid w:val="008E3B97"/>
    <w:rsid w:val="008E3B9C"/>
    <w:rsid w:val="008E3BEF"/>
    <w:rsid w:val="008E3CD0"/>
    <w:rsid w:val="008E3D2A"/>
    <w:rsid w:val="008E3D60"/>
    <w:rsid w:val="008E3E26"/>
    <w:rsid w:val="008E3F4C"/>
    <w:rsid w:val="008E4193"/>
    <w:rsid w:val="008E460F"/>
    <w:rsid w:val="008E468F"/>
    <w:rsid w:val="008E49F4"/>
    <w:rsid w:val="008E4BAD"/>
    <w:rsid w:val="008E4C29"/>
    <w:rsid w:val="008E4CE0"/>
    <w:rsid w:val="008E4FCF"/>
    <w:rsid w:val="008E5077"/>
    <w:rsid w:val="008E5373"/>
    <w:rsid w:val="008E5479"/>
    <w:rsid w:val="008E56A7"/>
    <w:rsid w:val="008E5989"/>
    <w:rsid w:val="008E5B27"/>
    <w:rsid w:val="008E5EE8"/>
    <w:rsid w:val="008E5F3E"/>
    <w:rsid w:val="008E5F4A"/>
    <w:rsid w:val="008E5F57"/>
    <w:rsid w:val="008E6091"/>
    <w:rsid w:val="008E62F3"/>
    <w:rsid w:val="008E6392"/>
    <w:rsid w:val="008E66A0"/>
    <w:rsid w:val="008E66A1"/>
    <w:rsid w:val="008E66A5"/>
    <w:rsid w:val="008E67FC"/>
    <w:rsid w:val="008E687A"/>
    <w:rsid w:val="008E6D33"/>
    <w:rsid w:val="008E6DEF"/>
    <w:rsid w:val="008E6EEA"/>
    <w:rsid w:val="008E70AF"/>
    <w:rsid w:val="008E70F3"/>
    <w:rsid w:val="008E73B4"/>
    <w:rsid w:val="008E754C"/>
    <w:rsid w:val="008E7570"/>
    <w:rsid w:val="008E75D2"/>
    <w:rsid w:val="008E75D7"/>
    <w:rsid w:val="008E7641"/>
    <w:rsid w:val="008E766A"/>
    <w:rsid w:val="008E7B6B"/>
    <w:rsid w:val="008E7BC5"/>
    <w:rsid w:val="008E7EE8"/>
    <w:rsid w:val="008E7FD1"/>
    <w:rsid w:val="008E7FE2"/>
    <w:rsid w:val="008F00AA"/>
    <w:rsid w:val="008F0148"/>
    <w:rsid w:val="008F021B"/>
    <w:rsid w:val="008F04BB"/>
    <w:rsid w:val="008F053B"/>
    <w:rsid w:val="008F054A"/>
    <w:rsid w:val="008F062E"/>
    <w:rsid w:val="008F07C2"/>
    <w:rsid w:val="008F0969"/>
    <w:rsid w:val="008F098E"/>
    <w:rsid w:val="008F0A8B"/>
    <w:rsid w:val="008F0B16"/>
    <w:rsid w:val="008F10CE"/>
    <w:rsid w:val="008F123F"/>
    <w:rsid w:val="008F12F7"/>
    <w:rsid w:val="008F15E5"/>
    <w:rsid w:val="008F1790"/>
    <w:rsid w:val="008F1903"/>
    <w:rsid w:val="008F1A70"/>
    <w:rsid w:val="008F1C89"/>
    <w:rsid w:val="008F1D32"/>
    <w:rsid w:val="008F1DBA"/>
    <w:rsid w:val="008F1DCE"/>
    <w:rsid w:val="008F2168"/>
    <w:rsid w:val="008F21D0"/>
    <w:rsid w:val="008F236F"/>
    <w:rsid w:val="008F2659"/>
    <w:rsid w:val="008F2720"/>
    <w:rsid w:val="008F2876"/>
    <w:rsid w:val="008F2B95"/>
    <w:rsid w:val="008F2B9E"/>
    <w:rsid w:val="008F2D41"/>
    <w:rsid w:val="008F2E17"/>
    <w:rsid w:val="008F30F8"/>
    <w:rsid w:val="008F32FD"/>
    <w:rsid w:val="008F3492"/>
    <w:rsid w:val="008F39D0"/>
    <w:rsid w:val="008F39F2"/>
    <w:rsid w:val="008F3ACC"/>
    <w:rsid w:val="008F3C79"/>
    <w:rsid w:val="008F4028"/>
    <w:rsid w:val="008F40BD"/>
    <w:rsid w:val="008F41B5"/>
    <w:rsid w:val="008F435D"/>
    <w:rsid w:val="008F496A"/>
    <w:rsid w:val="008F4D9A"/>
    <w:rsid w:val="008F4EC0"/>
    <w:rsid w:val="008F4F70"/>
    <w:rsid w:val="008F52C0"/>
    <w:rsid w:val="008F52D1"/>
    <w:rsid w:val="008F5510"/>
    <w:rsid w:val="008F559F"/>
    <w:rsid w:val="008F57B5"/>
    <w:rsid w:val="008F5834"/>
    <w:rsid w:val="008F5870"/>
    <w:rsid w:val="008F5971"/>
    <w:rsid w:val="008F5A4A"/>
    <w:rsid w:val="008F5DC0"/>
    <w:rsid w:val="008F5FB9"/>
    <w:rsid w:val="008F6042"/>
    <w:rsid w:val="008F61D3"/>
    <w:rsid w:val="008F61E3"/>
    <w:rsid w:val="008F62F3"/>
    <w:rsid w:val="008F6301"/>
    <w:rsid w:val="008F6498"/>
    <w:rsid w:val="008F66FF"/>
    <w:rsid w:val="008F6801"/>
    <w:rsid w:val="008F6E91"/>
    <w:rsid w:val="008F6FA8"/>
    <w:rsid w:val="008F7185"/>
    <w:rsid w:val="008F7C18"/>
    <w:rsid w:val="008F7C19"/>
    <w:rsid w:val="008F7C5C"/>
    <w:rsid w:val="008F7CA2"/>
    <w:rsid w:val="008F7D23"/>
    <w:rsid w:val="008F7D37"/>
    <w:rsid w:val="008F7F1E"/>
    <w:rsid w:val="008F7FBD"/>
    <w:rsid w:val="009000D3"/>
    <w:rsid w:val="0090021C"/>
    <w:rsid w:val="009003F8"/>
    <w:rsid w:val="0090059C"/>
    <w:rsid w:val="00900708"/>
    <w:rsid w:val="009007DE"/>
    <w:rsid w:val="00900866"/>
    <w:rsid w:val="00900949"/>
    <w:rsid w:val="009009A6"/>
    <w:rsid w:val="00900B8E"/>
    <w:rsid w:val="00900BE7"/>
    <w:rsid w:val="00900C25"/>
    <w:rsid w:val="00900D12"/>
    <w:rsid w:val="00900D44"/>
    <w:rsid w:val="00900E4F"/>
    <w:rsid w:val="00901498"/>
    <w:rsid w:val="009014F8"/>
    <w:rsid w:val="00901624"/>
    <w:rsid w:val="0090165F"/>
    <w:rsid w:val="00901A22"/>
    <w:rsid w:val="00901B4F"/>
    <w:rsid w:val="00901B82"/>
    <w:rsid w:val="00901BEC"/>
    <w:rsid w:val="00901CEC"/>
    <w:rsid w:val="00901EE6"/>
    <w:rsid w:val="0090275C"/>
    <w:rsid w:val="00902766"/>
    <w:rsid w:val="00902BA8"/>
    <w:rsid w:val="00902C76"/>
    <w:rsid w:val="00902CA8"/>
    <w:rsid w:val="00902CD7"/>
    <w:rsid w:val="00902DBE"/>
    <w:rsid w:val="00902EDE"/>
    <w:rsid w:val="00902F0F"/>
    <w:rsid w:val="00902FB8"/>
    <w:rsid w:val="009033FC"/>
    <w:rsid w:val="00903515"/>
    <w:rsid w:val="00903696"/>
    <w:rsid w:val="00903729"/>
    <w:rsid w:val="009037F0"/>
    <w:rsid w:val="009039A9"/>
    <w:rsid w:val="00903F45"/>
    <w:rsid w:val="00903FF5"/>
    <w:rsid w:val="0090409D"/>
    <w:rsid w:val="00904311"/>
    <w:rsid w:val="00904604"/>
    <w:rsid w:val="00904689"/>
    <w:rsid w:val="00904A7C"/>
    <w:rsid w:val="00904A85"/>
    <w:rsid w:val="00904E5D"/>
    <w:rsid w:val="00904E7E"/>
    <w:rsid w:val="00905077"/>
    <w:rsid w:val="00905109"/>
    <w:rsid w:val="00905157"/>
    <w:rsid w:val="0090529E"/>
    <w:rsid w:val="009053BF"/>
    <w:rsid w:val="009053D3"/>
    <w:rsid w:val="0090545D"/>
    <w:rsid w:val="0090550F"/>
    <w:rsid w:val="00905A0F"/>
    <w:rsid w:val="00905A71"/>
    <w:rsid w:val="00905AAA"/>
    <w:rsid w:val="00905B19"/>
    <w:rsid w:val="00905CC0"/>
    <w:rsid w:val="00906000"/>
    <w:rsid w:val="009061EF"/>
    <w:rsid w:val="009064AD"/>
    <w:rsid w:val="009065EA"/>
    <w:rsid w:val="00906A30"/>
    <w:rsid w:val="00906B48"/>
    <w:rsid w:val="00906C12"/>
    <w:rsid w:val="00906CCC"/>
    <w:rsid w:val="00906E67"/>
    <w:rsid w:val="00907097"/>
    <w:rsid w:val="0090722C"/>
    <w:rsid w:val="00907334"/>
    <w:rsid w:val="009074D1"/>
    <w:rsid w:val="0090751F"/>
    <w:rsid w:val="00907596"/>
    <w:rsid w:val="009075D3"/>
    <w:rsid w:val="00907778"/>
    <w:rsid w:val="00907A2C"/>
    <w:rsid w:val="00907C88"/>
    <w:rsid w:val="00907F7A"/>
    <w:rsid w:val="00910088"/>
    <w:rsid w:val="00910276"/>
    <w:rsid w:val="0091028D"/>
    <w:rsid w:val="00910471"/>
    <w:rsid w:val="009107EF"/>
    <w:rsid w:val="00910C2E"/>
    <w:rsid w:val="00910D73"/>
    <w:rsid w:val="00910D9E"/>
    <w:rsid w:val="00910E4F"/>
    <w:rsid w:val="00910E81"/>
    <w:rsid w:val="00910E9E"/>
    <w:rsid w:val="0091134C"/>
    <w:rsid w:val="0091174B"/>
    <w:rsid w:val="0091183B"/>
    <w:rsid w:val="009118C0"/>
    <w:rsid w:val="00911960"/>
    <w:rsid w:val="00911983"/>
    <w:rsid w:val="00911A15"/>
    <w:rsid w:val="00911B5B"/>
    <w:rsid w:val="00911C6C"/>
    <w:rsid w:val="00911CF7"/>
    <w:rsid w:val="00911D7D"/>
    <w:rsid w:val="00911E40"/>
    <w:rsid w:val="00911E9E"/>
    <w:rsid w:val="00911F37"/>
    <w:rsid w:val="0091200E"/>
    <w:rsid w:val="00912614"/>
    <w:rsid w:val="009126F5"/>
    <w:rsid w:val="00912725"/>
    <w:rsid w:val="00912B08"/>
    <w:rsid w:val="00912B09"/>
    <w:rsid w:val="00912C31"/>
    <w:rsid w:val="00912F10"/>
    <w:rsid w:val="009130C2"/>
    <w:rsid w:val="0091341B"/>
    <w:rsid w:val="00913470"/>
    <w:rsid w:val="00913600"/>
    <w:rsid w:val="009136BC"/>
    <w:rsid w:val="0091384B"/>
    <w:rsid w:val="00913875"/>
    <w:rsid w:val="0091399C"/>
    <w:rsid w:val="00913BCF"/>
    <w:rsid w:val="00913C76"/>
    <w:rsid w:val="00913CAD"/>
    <w:rsid w:val="00913DE9"/>
    <w:rsid w:val="00913E49"/>
    <w:rsid w:val="00914477"/>
    <w:rsid w:val="009144D4"/>
    <w:rsid w:val="009145D6"/>
    <w:rsid w:val="00914601"/>
    <w:rsid w:val="00914D53"/>
    <w:rsid w:val="00914D5B"/>
    <w:rsid w:val="00914D5C"/>
    <w:rsid w:val="00915064"/>
    <w:rsid w:val="009151B2"/>
    <w:rsid w:val="00915543"/>
    <w:rsid w:val="00915569"/>
    <w:rsid w:val="00915577"/>
    <w:rsid w:val="00915590"/>
    <w:rsid w:val="0091579E"/>
    <w:rsid w:val="009157EF"/>
    <w:rsid w:val="0091590F"/>
    <w:rsid w:val="00915A1F"/>
    <w:rsid w:val="00915AFC"/>
    <w:rsid w:val="00915C7E"/>
    <w:rsid w:val="00915E56"/>
    <w:rsid w:val="00915EB2"/>
    <w:rsid w:val="00915F91"/>
    <w:rsid w:val="00915FBC"/>
    <w:rsid w:val="0091609B"/>
    <w:rsid w:val="009161A7"/>
    <w:rsid w:val="00916258"/>
    <w:rsid w:val="009162F1"/>
    <w:rsid w:val="0091652D"/>
    <w:rsid w:val="0091656B"/>
    <w:rsid w:val="0091666D"/>
    <w:rsid w:val="00916771"/>
    <w:rsid w:val="00916A87"/>
    <w:rsid w:val="00916CD5"/>
    <w:rsid w:val="00916CF7"/>
    <w:rsid w:val="00916F53"/>
    <w:rsid w:val="00916FE2"/>
    <w:rsid w:val="00917280"/>
    <w:rsid w:val="009172E2"/>
    <w:rsid w:val="00917303"/>
    <w:rsid w:val="009175F4"/>
    <w:rsid w:val="00917748"/>
    <w:rsid w:val="009178FD"/>
    <w:rsid w:val="00917DD0"/>
    <w:rsid w:val="00917FE2"/>
    <w:rsid w:val="0092047D"/>
    <w:rsid w:val="009205DD"/>
    <w:rsid w:val="00920716"/>
    <w:rsid w:val="00920745"/>
    <w:rsid w:val="00920A19"/>
    <w:rsid w:val="00920AD0"/>
    <w:rsid w:val="00920AD4"/>
    <w:rsid w:val="00920ADB"/>
    <w:rsid w:val="00920CB0"/>
    <w:rsid w:val="00920D67"/>
    <w:rsid w:val="00921026"/>
    <w:rsid w:val="00921158"/>
    <w:rsid w:val="00921199"/>
    <w:rsid w:val="00921203"/>
    <w:rsid w:val="00921325"/>
    <w:rsid w:val="009213EC"/>
    <w:rsid w:val="0092175F"/>
    <w:rsid w:val="009218A9"/>
    <w:rsid w:val="00921A54"/>
    <w:rsid w:val="00921B25"/>
    <w:rsid w:val="00921B4F"/>
    <w:rsid w:val="00921D8C"/>
    <w:rsid w:val="00921D9C"/>
    <w:rsid w:val="00921ECE"/>
    <w:rsid w:val="00921FAD"/>
    <w:rsid w:val="00921FD3"/>
    <w:rsid w:val="0092217B"/>
    <w:rsid w:val="00922197"/>
    <w:rsid w:val="009221A1"/>
    <w:rsid w:val="009222B5"/>
    <w:rsid w:val="00922678"/>
    <w:rsid w:val="00922BE9"/>
    <w:rsid w:val="00923253"/>
    <w:rsid w:val="0092329B"/>
    <w:rsid w:val="009232AB"/>
    <w:rsid w:val="009234C1"/>
    <w:rsid w:val="00923970"/>
    <w:rsid w:val="00923A1A"/>
    <w:rsid w:val="00923A68"/>
    <w:rsid w:val="00923B70"/>
    <w:rsid w:val="00923BCE"/>
    <w:rsid w:val="00923CD3"/>
    <w:rsid w:val="00923FC7"/>
    <w:rsid w:val="00924109"/>
    <w:rsid w:val="009243C6"/>
    <w:rsid w:val="00924511"/>
    <w:rsid w:val="009245D8"/>
    <w:rsid w:val="00924750"/>
    <w:rsid w:val="0092480E"/>
    <w:rsid w:val="00924B3E"/>
    <w:rsid w:val="00924D86"/>
    <w:rsid w:val="00924F85"/>
    <w:rsid w:val="00925155"/>
    <w:rsid w:val="00925E9E"/>
    <w:rsid w:val="00925F08"/>
    <w:rsid w:val="00925FE0"/>
    <w:rsid w:val="00926016"/>
    <w:rsid w:val="009260A7"/>
    <w:rsid w:val="009261BC"/>
    <w:rsid w:val="00926350"/>
    <w:rsid w:val="00926474"/>
    <w:rsid w:val="009265DF"/>
    <w:rsid w:val="0092670F"/>
    <w:rsid w:val="00926A7E"/>
    <w:rsid w:val="00926AF8"/>
    <w:rsid w:val="00926D07"/>
    <w:rsid w:val="00926D6C"/>
    <w:rsid w:val="00926DA2"/>
    <w:rsid w:val="00926E37"/>
    <w:rsid w:val="00926E7B"/>
    <w:rsid w:val="00926F41"/>
    <w:rsid w:val="00926F7F"/>
    <w:rsid w:val="0092718A"/>
    <w:rsid w:val="00927375"/>
    <w:rsid w:val="00927748"/>
    <w:rsid w:val="00927932"/>
    <w:rsid w:val="00927A70"/>
    <w:rsid w:val="00927B4A"/>
    <w:rsid w:val="00927EB9"/>
    <w:rsid w:val="0093001F"/>
    <w:rsid w:val="009300F6"/>
    <w:rsid w:val="009304D4"/>
    <w:rsid w:val="009309F8"/>
    <w:rsid w:val="00930A0D"/>
    <w:rsid w:val="00930C09"/>
    <w:rsid w:val="00930DDF"/>
    <w:rsid w:val="00930FD7"/>
    <w:rsid w:val="00931320"/>
    <w:rsid w:val="00931859"/>
    <w:rsid w:val="00931941"/>
    <w:rsid w:val="00931A8F"/>
    <w:rsid w:val="00931EE6"/>
    <w:rsid w:val="009322FB"/>
    <w:rsid w:val="0093230F"/>
    <w:rsid w:val="00932358"/>
    <w:rsid w:val="009323AC"/>
    <w:rsid w:val="00932479"/>
    <w:rsid w:val="00932658"/>
    <w:rsid w:val="00932775"/>
    <w:rsid w:val="00932875"/>
    <w:rsid w:val="00932CD6"/>
    <w:rsid w:val="00932EB4"/>
    <w:rsid w:val="00932F3D"/>
    <w:rsid w:val="00933375"/>
    <w:rsid w:val="0093349D"/>
    <w:rsid w:val="00933534"/>
    <w:rsid w:val="00933728"/>
    <w:rsid w:val="00933877"/>
    <w:rsid w:val="00933890"/>
    <w:rsid w:val="009338E8"/>
    <w:rsid w:val="00933B39"/>
    <w:rsid w:val="00934198"/>
    <w:rsid w:val="00934400"/>
    <w:rsid w:val="00934401"/>
    <w:rsid w:val="009345BD"/>
    <w:rsid w:val="009347ED"/>
    <w:rsid w:val="00934932"/>
    <w:rsid w:val="009349B7"/>
    <w:rsid w:val="00934BAB"/>
    <w:rsid w:val="00934BB2"/>
    <w:rsid w:val="00934C29"/>
    <w:rsid w:val="00934D2E"/>
    <w:rsid w:val="00934D3C"/>
    <w:rsid w:val="00934EBF"/>
    <w:rsid w:val="00934F1C"/>
    <w:rsid w:val="009350EB"/>
    <w:rsid w:val="0093513D"/>
    <w:rsid w:val="0093527A"/>
    <w:rsid w:val="00935284"/>
    <w:rsid w:val="009352D9"/>
    <w:rsid w:val="00935579"/>
    <w:rsid w:val="00935637"/>
    <w:rsid w:val="00935A45"/>
    <w:rsid w:val="00935DBE"/>
    <w:rsid w:val="00936096"/>
    <w:rsid w:val="0093615C"/>
    <w:rsid w:val="009361AD"/>
    <w:rsid w:val="00936203"/>
    <w:rsid w:val="00936466"/>
    <w:rsid w:val="009364B7"/>
    <w:rsid w:val="009365E1"/>
    <w:rsid w:val="009366CB"/>
    <w:rsid w:val="00936A07"/>
    <w:rsid w:val="00936FA2"/>
    <w:rsid w:val="00937232"/>
    <w:rsid w:val="0093742D"/>
    <w:rsid w:val="00937480"/>
    <w:rsid w:val="0093757A"/>
    <w:rsid w:val="00937946"/>
    <w:rsid w:val="00937AC7"/>
    <w:rsid w:val="00940563"/>
    <w:rsid w:val="0094062D"/>
    <w:rsid w:val="00940647"/>
    <w:rsid w:val="00940697"/>
    <w:rsid w:val="00940700"/>
    <w:rsid w:val="00940944"/>
    <w:rsid w:val="00940970"/>
    <w:rsid w:val="00940982"/>
    <w:rsid w:val="00940A2C"/>
    <w:rsid w:val="00940EA7"/>
    <w:rsid w:val="00940F89"/>
    <w:rsid w:val="009411E2"/>
    <w:rsid w:val="00941449"/>
    <w:rsid w:val="009414FE"/>
    <w:rsid w:val="00941679"/>
    <w:rsid w:val="0094174A"/>
    <w:rsid w:val="009417E6"/>
    <w:rsid w:val="00941E47"/>
    <w:rsid w:val="00941F0F"/>
    <w:rsid w:val="00942375"/>
    <w:rsid w:val="00942443"/>
    <w:rsid w:val="009425B2"/>
    <w:rsid w:val="009427AF"/>
    <w:rsid w:val="00942916"/>
    <w:rsid w:val="00942A10"/>
    <w:rsid w:val="00942CB6"/>
    <w:rsid w:val="00942D44"/>
    <w:rsid w:val="00942FFC"/>
    <w:rsid w:val="00943135"/>
    <w:rsid w:val="0094318F"/>
    <w:rsid w:val="00943230"/>
    <w:rsid w:val="009432C3"/>
    <w:rsid w:val="009432CF"/>
    <w:rsid w:val="009432D1"/>
    <w:rsid w:val="00943518"/>
    <w:rsid w:val="0094358E"/>
    <w:rsid w:val="009435A1"/>
    <w:rsid w:val="009435E6"/>
    <w:rsid w:val="009437B6"/>
    <w:rsid w:val="0094385D"/>
    <w:rsid w:val="00943A9B"/>
    <w:rsid w:val="00943CB0"/>
    <w:rsid w:val="00943CDF"/>
    <w:rsid w:val="00943E6B"/>
    <w:rsid w:val="0094401D"/>
    <w:rsid w:val="0094406C"/>
    <w:rsid w:val="00944197"/>
    <w:rsid w:val="009441E4"/>
    <w:rsid w:val="00944288"/>
    <w:rsid w:val="009442AC"/>
    <w:rsid w:val="009442D2"/>
    <w:rsid w:val="00944482"/>
    <w:rsid w:val="009444D0"/>
    <w:rsid w:val="009445E4"/>
    <w:rsid w:val="00944861"/>
    <w:rsid w:val="009448C0"/>
    <w:rsid w:val="0094497E"/>
    <w:rsid w:val="009449C8"/>
    <w:rsid w:val="009449E0"/>
    <w:rsid w:val="00944BD8"/>
    <w:rsid w:val="00944CCB"/>
    <w:rsid w:val="00944E44"/>
    <w:rsid w:val="009450F1"/>
    <w:rsid w:val="0094516D"/>
    <w:rsid w:val="009451AC"/>
    <w:rsid w:val="009451BC"/>
    <w:rsid w:val="009451D3"/>
    <w:rsid w:val="0094546A"/>
    <w:rsid w:val="0094547D"/>
    <w:rsid w:val="00945629"/>
    <w:rsid w:val="00945674"/>
    <w:rsid w:val="0094570C"/>
    <w:rsid w:val="009458E5"/>
    <w:rsid w:val="009459A2"/>
    <w:rsid w:val="009459B6"/>
    <w:rsid w:val="00945C2A"/>
    <w:rsid w:val="00945CE1"/>
    <w:rsid w:val="00946150"/>
    <w:rsid w:val="009461C2"/>
    <w:rsid w:val="00946391"/>
    <w:rsid w:val="00946497"/>
    <w:rsid w:val="00946D2F"/>
    <w:rsid w:val="00946D93"/>
    <w:rsid w:val="0094700F"/>
    <w:rsid w:val="009475AC"/>
    <w:rsid w:val="0094771B"/>
    <w:rsid w:val="00947743"/>
    <w:rsid w:val="00947823"/>
    <w:rsid w:val="0094783B"/>
    <w:rsid w:val="00947EE6"/>
    <w:rsid w:val="00947FD2"/>
    <w:rsid w:val="00950094"/>
    <w:rsid w:val="00950108"/>
    <w:rsid w:val="009501A8"/>
    <w:rsid w:val="0095039B"/>
    <w:rsid w:val="0095069B"/>
    <w:rsid w:val="00950AC9"/>
    <w:rsid w:val="00950C9F"/>
    <w:rsid w:val="00950CE9"/>
    <w:rsid w:val="00950F67"/>
    <w:rsid w:val="00951035"/>
    <w:rsid w:val="009510D4"/>
    <w:rsid w:val="009517F5"/>
    <w:rsid w:val="009518F1"/>
    <w:rsid w:val="00951A20"/>
    <w:rsid w:val="00951D6C"/>
    <w:rsid w:val="00951DD4"/>
    <w:rsid w:val="00951DFE"/>
    <w:rsid w:val="00951EA3"/>
    <w:rsid w:val="009521C6"/>
    <w:rsid w:val="009522A6"/>
    <w:rsid w:val="009524C7"/>
    <w:rsid w:val="009524ED"/>
    <w:rsid w:val="009525B0"/>
    <w:rsid w:val="00952874"/>
    <w:rsid w:val="009529D0"/>
    <w:rsid w:val="00952B71"/>
    <w:rsid w:val="00952C0F"/>
    <w:rsid w:val="0095328C"/>
    <w:rsid w:val="0095335D"/>
    <w:rsid w:val="0095341F"/>
    <w:rsid w:val="009534E7"/>
    <w:rsid w:val="009537A8"/>
    <w:rsid w:val="0095383D"/>
    <w:rsid w:val="00953882"/>
    <w:rsid w:val="0095397E"/>
    <w:rsid w:val="00953A18"/>
    <w:rsid w:val="00953CB0"/>
    <w:rsid w:val="00953D7F"/>
    <w:rsid w:val="009542B8"/>
    <w:rsid w:val="00954408"/>
    <w:rsid w:val="0095448B"/>
    <w:rsid w:val="009545FC"/>
    <w:rsid w:val="00954674"/>
    <w:rsid w:val="00954691"/>
    <w:rsid w:val="0095489B"/>
    <w:rsid w:val="009549B7"/>
    <w:rsid w:val="009549C6"/>
    <w:rsid w:val="009549C9"/>
    <w:rsid w:val="00954E98"/>
    <w:rsid w:val="0095509A"/>
    <w:rsid w:val="0095540F"/>
    <w:rsid w:val="00955AE2"/>
    <w:rsid w:val="00955C05"/>
    <w:rsid w:val="00955C92"/>
    <w:rsid w:val="00955D62"/>
    <w:rsid w:val="00955E14"/>
    <w:rsid w:val="00956157"/>
    <w:rsid w:val="00956246"/>
    <w:rsid w:val="009562D4"/>
    <w:rsid w:val="009563E4"/>
    <w:rsid w:val="00956579"/>
    <w:rsid w:val="00956916"/>
    <w:rsid w:val="00956B57"/>
    <w:rsid w:val="00956C45"/>
    <w:rsid w:val="00956CF3"/>
    <w:rsid w:val="00956DA4"/>
    <w:rsid w:val="00956DE0"/>
    <w:rsid w:val="00956F8C"/>
    <w:rsid w:val="00957153"/>
    <w:rsid w:val="00957396"/>
    <w:rsid w:val="009578D6"/>
    <w:rsid w:val="00957A9D"/>
    <w:rsid w:val="00957DDA"/>
    <w:rsid w:val="00957EC2"/>
    <w:rsid w:val="00960064"/>
    <w:rsid w:val="0096013E"/>
    <w:rsid w:val="00960168"/>
    <w:rsid w:val="009601C2"/>
    <w:rsid w:val="009601E6"/>
    <w:rsid w:val="009602D0"/>
    <w:rsid w:val="009603B2"/>
    <w:rsid w:val="009604AE"/>
    <w:rsid w:val="009607ED"/>
    <w:rsid w:val="009608C9"/>
    <w:rsid w:val="00960AA2"/>
    <w:rsid w:val="00960C16"/>
    <w:rsid w:val="00960CBA"/>
    <w:rsid w:val="00960E5E"/>
    <w:rsid w:val="00961023"/>
    <w:rsid w:val="009610EE"/>
    <w:rsid w:val="0096120B"/>
    <w:rsid w:val="0096122C"/>
    <w:rsid w:val="00961260"/>
    <w:rsid w:val="009614C7"/>
    <w:rsid w:val="009615A3"/>
    <w:rsid w:val="009615D6"/>
    <w:rsid w:val="0096168A"/>
    <w:rsid w:val="00961789"/>
    <w:rsid w:val="009617A0"/>
    <w:rsid w:val="009617D9"/>
    <w:rsid w:val="0096189B"/>
    <w:rsid w:val="00961948"/>
    <w:rsid w:val="00961AC2"/>
    <w:rsid w:val="00961B17"/>
    <w:rsid w:val="00961DA8"/>
    <w:rsid w:val="00961DF4"/>
    <w:rsid w:val="00961E26"/>
    <w:rsid w:val="00962142"/>
    <w:rsid w:val="00962287"/>
    <w:rsid w:val="009623C0"/>
    <w:rsid w:val="0096244C"/>
    <w:rsid w:val="009625A0"/>
    <w:rsid w:val="0096266A"/>
    <w:rsid w:val="009627F0"/>
    <w:rsid w:val="00962C96"/>
    <w:rsid w:val="00962E85"/>
    <w:rsid w:val="00962EE6"/>
    <w:rsid w:val="009631AB"/>
    <w:rsid w:val="009631E9"/>
    <w:rsid w:val="009633FD"/>
    <w:rsid w:val="0096342F"/>
    <w:rsid w:val="009637F7"/>
    <w:rsid w:val="00963D60"/>
    <w:rsid w:val="009641BD"/>
    <w:rsid w:val="009644A1"/>
    <w:rsid w:val="00964679"/>
    <w:rsid w:val="00964767"/>
    <w:rsid w:val="00964826"/>
    <w:rsid w:val="00964D0C"/>
    <w:rsid w:val="00964D84"/>
    <w:rsid w:val="00964E5C"/>
    <w:rsid w:val="009650A2"/>
    <w:rsid w:val="00965351"/>
    <w:rsid w:val="00965625"/>
    <w:rsid w:val="00965926"/>
    <w:rsid w:val="009659C9"/>
    <w:rsid w:val="00965B05"/>
    <w:rsid w:val="00965BC4"/>
    <w:rsid w:val="00965CC9"/>
    <w:rsid w:val="00965D93"/>
    <w:rsid w:val="00965EA8"/>
    <w:rsid w:val="00965FFD"/>
    <w:rsid w:val="0096630E"/>
    <w:rsid w:val="0096641C"/>
    <w:rsid w:val="00966801"/>
    <w:rsid w:val="0096699D"/>
    <w:rsid w:val="009669D7"/>
    <w:rsid w:val="009669E8"/>
    <w:rsid w:val="00966C2F"/>
    <w:rsid w:val="00966CFD"/>
    <w:rsid w:val="00966D29"/>
    <w:rsid w:val="00966EC9"/>
    <w:rsid w:val="00966F4B"/>
    <w:rsid w:val="00966F59"/>
    <w:rsid w:val="00967399"/>
    <w:rsid w:val="0096742A"/>
    <w:rsid w:val="0096744D"/>
    <w:rsid w:val="009674A8"/>
    <w:rsid w:val="0096761F"/>
    <w:rsid w:val="009676AF"/>
    <w:rsid w:val="0096772C"/>
    <w:rsid w:val="009677CE"/>
    <w:rsid w:val="0096780A"/>
    <w:rsid w:val="0096784B"/>
    <w:rsid w:val="00967A3C"/>
    <w:rsid w:val="0097011F"/>
    <w:rsid w:val="009703A9"/>
    <w:rsid w:val="00970512"/>
    <w:rsid w:val="0097056F"/>
    <w:rsid w:val="00970629"/>
    <w:rsid w:val="00970684"/>
    <w:rsid w:val="00970721"/>
    <w:rsid w:val="009708E0"/>
    <w:rsid w:val="00970BE6"/>
    <w:rsid w:val="00970D5F"/>
    <w:rsid w:val="0097111E"/>
    <w:rsid w:val="00971422"/>
    <w:rsid w:val="00971686"/>
    <w:rsid w:val="00971952"/>
    <w:rsid w:val="00971960"/>
    <w:rsid w:val="00971A31"/>
    <w:rsid w:val="00971B2D"/>
    <w:rsid w:val="00971F10"/>
    <w:rsid w:val="00971F6B"/>
    <w:rsid w:val="00972141"/>
    <w:rsid w:val="0097218C"/>
    <w:rsid w:val="009721C5"/>
    <w:rsid w:val="0097220A"/>
    <w:rsid w:val="00972277"/>
    <w:rsid w:val="00972497"/>
    <w:rsid w:val="0097271C"/>
    <w:rsid w:val="00972881"/>
    <w:rsid w:val="009728D1"/>
    <w:rsid w:val="00972BE8"/>
    <w:rsid w:val="00972DD4"/>
    <w:rsid w:val="00972E89"/>
    <w:rsid w:val="00972F75"/>
    <w:rsid w:val="00972FD0"/>
    <w:rsid w:val="00973190"/>
    <w:rsid w:val="009731AA"/>
    <w:rsid w:val="00973247"/>
    <w:rsid w:val="00973607"/>
    <w:rsid w:val="00973A0D"/>
    <w:rsid w:val="00973A91"/>
    <w:rsid w:val="00973B84"/>
    <w:rsid w:val="00973C13"/>
    <w:rsid w:val="00973CAC"/>
    <w:rsid w:val="00973D73"/>
    <w:rsid w:val="00973DC8"/>
    <w:rsid w:val="00973E85"/>
    <w:rsid w:val="00974049"/>
    <w:rsid w:val="009741C7"/>
    <w:rsid w:val="00974420"/>
    <w:rsid w:val="00974645"/>
    <w:rsid w:val="00974B43"/>
    <w:rsid w:val="00974C64"/>
    <w:rsid w:val="00974EE2"/>
    <w:rsid w:val="009750C3"/>
    <w:rsid w:val="0097512B"/>
    <w:rsid w:val="00975363"/>
    <w:rsid w:val="009755BF"/>
    <w:rsid w:val="00975616"/>
    <w:rsid w:val="009757E9"/>
    <w:rsid w:val="00975A17"/>
    <w:rsid w:val="00975A31"/>
    <w:rsid w:val="00975C71"/>
    <w:rsid w:val="00975DA3"/>
    <w:rsid w:val="00975EA8"/>
    <w:rsid w:val="009761F9"/>
    <w:rsid w:val="0097633B"/>
    <w:rsid w:val="00976604"/>
    <w:rsid w:val="00976896"/>
    <w:rsid w:val="00976919"/>
    <w:rsid w:val="00976992"/>
    <w:rsid w:val="00976B62"/>
    <w:rsid w:val="00976BC8"/>
    <w:rsid w:val="00976F0F"/>
    <w:rsid w:val="009773D1"/>
    <w:rsid w:val="00977427"/>
    <w:rsid w:val="00977505"/>
    <w:rsid w:val="00977639"/>
    <w:rsid w:val="0097778E"/>
    <w:rsid w:val="009778F5"/>
    <w:rsid w:val="00977A74"/>
    <w:rsid w:val="00977C5A"/>
    <w:rsid w:val="00980342"/>
    <w:rsid w:val="009805EC"/>
    <w:rsid w:val="009805F7"/>
    <w:rsid w:val="009805FA"/>
    <w:rsid w:val="00980685"/>
    <w:rsid w:val="0098070D"/>
    <w:rsid w:val="00980849"/>
    <w:rsid w:val="00980C93"/>
    <w:rsid w:val="00980CBB"/>
    <w:rsid w:val="00980E4E"/>
    <w:rsid w:val="00980FC4"/>
    <w:rsid w:val="009810BF"/>
    <w:rsid w:val="0098119B"/>
    <w:rsid w:val="00981324"/>
    <w:rsid w:val="00981370"/>
    <w:rsid w:val="0098138B"/>
    <w:rsid w:val="00981447"/>
    <w:rsid w:val="0098146B"/>
    <w:rsid w:val="0098153B"/>
    <w:rsid w:val="009815AE"/>
    <w:rsid w:val="00981718"/>
    <w:rsid w:val="00981877"/>
    <w:rsid w:val="00981895"/>
    <w:rsid w:val="00981AA8"/>
    <w:rsid w:val="00981B18"/>
    <w:rsid w:val="00981C24"/>
    <w:rsid w:val="00981CCC"/>
    <w:rsid w:val="00982159"/>
    <w:rsid w:val="0098232F"/>
    <w:rsid w:val="00982404"/>
    <w:rsid w:val="00982414"/>
    <w:rsid w:val="00982425"/>
    <w:rsid w:val="0098246D"/>
    <w:rsid w:val="00982769"/>
    <w:rsid w:val="00982A82"/>
    <w:rsid w:val="00982B31"/>
    <w:rsid w:val="00982CF4"/>
    <w:rsid w:val="00982D2E"/>
    <w:rsid w:val="00982D75"/>
    <w:rsid w:val="00982F53"/>
    <w:rsid w:val="009830DE"/>
    <w:rsid w:val="00983159"/>
    <w:rsid w:val="009831D7"/>
    <w:rsid w:val="0098358B"/>
    <w:rsid w:val="009836D5"/>
    <w:rsid w:val="009837D9"/>
    <w:rsid w:val="00983A24"/>
    <w:rsid w:val="00983E77"/>
    <w:rsid w:val="00983FE3"/>
    <w:rsid w:val="00984182"/>
    <w:rsid w:val="0098422A"/>
    <w:rsid w:val="009842FB"/>
    <w:rsid w:val="00984405"/>
    <w:rsid w:val="009844E2"/>
    <w:rsid w:val="00984537"/>
    <w:rsid w:val="0098456C"/>
    <w:rsid w:val="009848CB"/>
    <w:rsid w:val="0098497A"/>
    <w:rsid w:val="00984A7F"/>
    <w:rsid w:val="00984B7A"/>
    <w:rsid w:val="00984D61"/>
    <w:rsid w:val="00984DA9"/>
    <w:rsid w:val="00984F2C"/>
    <w:rsid w:val="00984F9C"/>
    <w:rsid w:val="009850ED"/>
    <w:rsid w:val="009851F6"/>
    <w:rsid w:val="00985297"/>
    <w:rsid w:val="0098531F"/>
    <w:rsid w:val="00985473"/>
    <w:rsid w:val="009854B7"/>
    <w:rsid w:val="009856EC"/>
    <w:rsid w:val="00985783"/>
    <w:rsid w:val="00985839"/>
    <w:rsid w:val="00985E55"/>
    <w:rsid w:val="00986006"/>
    <w:rsid w:val="00986061"/>
    <w:rsid w:val="0098607A"/>
    <w:rsid w:val="00986081"/>
    <w:rsid w:val="009860F6"/>
    <w:rsid w:val="009864C2"/>
    <w:rsid w:val="009865E4"/>
    <w:rsid w:val="009865E7"/>
    <w:rsid w:val="00986645"/>
    <w:rsid w:val="009866FA"/>
    <w:rsid w:val="00986A08"/>
    <w:rsid w:val="00986A3C"/>
    <w:rsid w:val="00986ACE"/>
    <w:rsid w:val="00986B5E"/>
    <w:rsid w:val="00986F0A"/>
    <w:rsid w:val="00987146"/>
    <w:rsid w:val="009872A3"/>
    <w:rsid w:val="009872A8"/>
    <w:rsid w:val="009877A1"/>
    <w:rsid w:val="00987C16"/>
    <w:rsid w:val="00987CB5"/>
    <w:rsid w:val="00987D5C"/>
    <w:rsid w:val="00987E22"/>
    <w:rsid w:val="009901F9"/>
    <w:rsid w:val="00990602"/>
    <w:rsid w:val="009906BC"/>
    <w:rsid w:val="00990A03"/>
    <w:rsid w:val="00990AAE"/>
    <w:rsid w:val="00990CB4"/>
    <w:rsid w:val="00990DFC"/>
    <w:rsid w:val="00990E4D"/>
    <w:rsid w:val="00990F3D"/>
    <w:rsid w:val="00990F78"/>
    <w:rsid w:val="00991264"/>
    <w:rsid w:val="009915FD"/>
    <w:rsid w:val="00991780"/>
    <w:rsid w:val="009918AB"/>
    <w:rsid w:val="00991920"/>
    <w:rsid w:val="00991A29"/>
    <w:rsid w:val="00991DC7"/>
    <w:rsid w:val="00991EBC"/>
    <w:rsid w:val="0099233E"/>
    <w:rsid w:val="00992555"/>
    <w:rsid w:val="00992822"/>
    <w:rsid w:val="00992870"/>
    <w:rsid w:val="00992A8D"/>
    <w:rsid w:val="00992BC4"/>
    <w:rsid w:val="00992D17"/>
    <w:rsid w:val="009930A9"/>
    <w:rsid w:val="009933E2"/>
    <w:rsid w:val="009937B2"/>
    <w:rsid w:val="009937C5"/>
    <w:rsid w:val="009938BE"/>
    <w:rsid w:val="0099391A"/>
    <w:rsid w:val="009939B3"/>
    <w:rsid w:val="00993B01"/>
    <w:rsid w:val="00993D83"/>
    <w:rsid w:val="00994208"/>
    <w:rsid w:val="009942BF"/>
    <w:rsid w:val="00994593"/>
    <w:rsid w:val="009945E8"/>
    <w:rsid w:val="00994D90"/>
    <w:rsid w:val="00994DC5"/>
    <w:rsid w:val="009950B2"/>
    <w:rsid w:val="009950DC"/>
    <w:rsid w:val="009952BE"/>
    <w:rsid w:val="009956DC"/>
    <w:rsid w:val="00995714"/>
    <w:rsid w:val="009957DD"/>
    <w:rsid w:val="0099585F"/>
    <w:rsid w:val="00995900"/>
    <w:rsid w:val="009959EF"/>
    <w:rsid w:val="00995A31"/>
    <w:rsid w:val="00995A36"/>
    <w:rsid w:val="00995D43"/>
    <w:rsid w:val="00995D60"/>
    <w:rsid w:val="0099602C"/>
    <w:rsid w:val="0099640C"/>
    <w:rsid w:val="009966FB"/>
    <w:rsid w:val="00996799"/>
    <w:rsid w:val="009967C4"/>
    <w:rsid w:val="00996998"/>
    <w:rsid w:val="00996FEE"/>
    <w:rsid w:val="00997279"/>
    <w:rsid w:val="009972AE"/>
    <w:rsid w:val="0099737A"/>
    <w:rsid w:val="00997395"/>
    <w:rsid w:val="00997423"/>
    <w:rsid w:val="00997960"/>
    <w:rsid w:val="00997A34"/>
    <w:rsid w:val="00997C5E"/>
    <w:rsid w:val="009A0161"/>
    <w:rsid w:val="009A0186"/>
    <w:rsid w:val="009A0288"/>
    <w:rsid w:val="009A05B3"/>
    <w:rsid w:val="009A0731"/>
    <w:rsid w:val="009A07C8"/>
    <w:rsid w:val="009A088C"/>
    <w:rsid w:val="009A0AAB"/>
    <w:rsid w:val="009A0D65"/>
    <w:rsid w:val="009A1099"/>
    <w:rsid w:val="009A109C"/>
    <w:rsid w:val="009A1197"/>
    <w:rsid w:val="009A11B1"/>
    <w:rsid w:val="009A11E7"/>
    <w:rsid w:val="009A1259"/>
    <w:rsid w:val="009A13BF"/>
    <w:rsid w:val="009A1493"/>
    <w:rsid w:val="009A1597"/>
    <w:rsid w:val="009A16D6"/>
    <w:rsid w:val="009A1E4A"/>
    <w:rsid w:val="009A203D"/>
    <w:rsid w:val="009A236C"/>
    <w:rsid w:val="009A236D"/>
    <w:rsid w:val="009A2720"/>
    <w:rsid w:val="009A2B06"/>
    <w:rsid w:val="009A2C31"/>
    <w:rsid w:val="009A2D38"/>
    <w:rsid w:val="009A2D4D"/>
    <w:rsid w:val="009A2FF0"/>
    <w:rsid w:val="009A3254"/>
    <w:rsid w:val="009A3326"/>
    <w:rsid w:val="009A3476"/>
    <w:rsid w:val="009A34B1"/>
    <w:rsid w:val="009A3936"/>
    <w:rsid w:val="009A3940"/>
    <w:rsid w:val="009A39CF"/>
    <w:rsid w:val="009A3A06"/>
    <w:rsid w:val="009A3B63"/>
    <w:rsid w:val="009A3B8B"/>
    <w:rsid w:val="009A3E97"/>
    <w:rsid w:val="009A3F16"/>
    <w:rsid w:val="009A3F8C"/>
    <w:rsid w:val="009A4016"/>
    <w:rsid w:val="009A40E7"/>
    <w:rsid w:val="009A4274"/>
    <w:rsid w:val="009A432E"/>
    <w:rsid w:val="009A461A"/>
    <w:rsid w:val="009A4712"/>
    <w:rsid w:val="009A4877"/>
    <w:rsid w:val="009A491B"/>
    <w:rsid w:val="009A49C6"/>
    <w:rsid w:val="009A4AB9"/>
    <w:rsid w:val="009A4ABC"/>
    <w:rsid w:val="009A4B07"/>
    <w:rsid w:val="009A4DA7"/>
    <w:rsid w:val="009A4E30"/>
    <w:rsid w:val="009A4E9D"/>
    <w:rsid w:val="009A4F0B"/>
    <w:rsid w:val="009A5209"/>
    <w:rsid w:val="009A5231"/>
    <w:rsid w:val="009A5565"/>
    <w:rsid w:val="009A5598"/>
    <w:rsid w:val="009A569D"/>
    <w:rsid w:val="009A581A"/>
    <w:rsid w:val="009A5C31"/>
    <w:rsid w:val="009A5CA1"/>
    <w:rsid w:val="009A5CF9"/>
    <w:rsid w:val="009A5E61"/>
    <w:rsid w:val="009A5F48"/>
    <w:rsid w:val="009A5FDF"/>
    <w:rsid w:val="009A60C4"/>
    <w:rsid w:val="009A60CA"/>
    <w:rsid w:val="009A6165"/>
    <w:rsid w:val="009A635F"/>
    <w:rsid w:val="009A63C0"/>
    <w:rsid w:val="009A6677"/>
    <w:rsid w:val="009A66F0"/>
    <w:rsid w:val="009A66FC"/>
    <w:rsid w:val="009A6C2E"/>
    <w:rsid w:val="009A71F6"/>
    <w:rsid w:val="009A7474"/>
    <w:rsid w:val="009A7A35"/>
    <w:rsid w:val="009A7BCE"/>
    <w:rsid w:val="009A7CA5"/>
    <w:rsid w:val="009A7E58"/>
    <w:rsid w:val="009A7F14"/>
    <w:rsid w:val="009A7F50"/>
    <w:rsid w:val="009B0036"/>
    <w:rsid w:val="009B01C6"/>
    <w:rsid w:val="009B0347"/>
    <w:rsid w:val="009B09DF"/>
    <w:rsid w:val="009B0BEC"/>
    <w:rsid w:val="009B0DFF"/>
    <w:rsid w:val="009B0E88"/>
    <w:rsid w:val="009B0F85"/>
    <w:rsid w:val="009B0FE6"/>
    <w:rsid w:val="009B110F"/>
    <w:rsid w:val="009B1214"/>
    <w:rsid w:val="009B123B"/>
    <w:rsid w:val="009B13F0"/>
    <w:rsid w:val="009B166E"/>
    <w:rsid w:val="009B1995"/>
    <w:rsid w:val="009B19AE"/>
    <w:rsid w:val="009B1A90"/>
    <w:rsid w:val="009B1BEF"/>
    <w:rsid w:val="009B1DC1"/>
    <w:rsid w:val="009B1E95"/>
    <w:rsid w:val="009B210B"/>
    <w:rsid w:val="009B2374"/>
    <w:rsid w:val="009B252D"/>
    <w:rsid w:val="009B2592"/>
    <w:rsid w:val="009B296E"/>
    <w:rsid w:val="009B2990"/>
    <w:rsid w:val="009B2B63"/>
    <w:rsid w:val="009B2C5F"/>
    <w:rsid w:val="009B2E7C"/>
    <w:rsid w:val="009B3204"/>
    <w:rsid w:val="009B3243"/>
    <w:rsid w:val="009B35C6"/>
    <w:rsid w:val="009B39C2"/>
    <w:rsid w:val="009B3B6C"/>
    <w:rsid w:val="009B3C18"/>
    <w:rsid w:val="009B3EE6"/>
    <w:rsid w:val="009B3F4C"/>
    <w:rsid w:val="009B3FE7"/>
    <w:rsid w:val="009B406A"/>
    <w:rsid w:val="009B41CF"/>
    <w:rsid w:val="009B41F7"/>
    <w:rsid w:val="009B4474"/>
    <w:rsid w:val="009B44A6"/>
    <w:rsid w:val="009B45BC"/>
    <w:rsid w:val="009B4612"/>
    <w:rsid w:val="009B46E2"/>
    <w:rsid w:val="009B4842"/>
    <w:rsid w:val="009B4AC2"/>
    <w:rsid w:val="009B4B50"/>
    <w:rsid w:val="009B4C23"/>
    <w:rsid w:val="009B4CF2"/>
    <w:rsid w:val="009B55C0"/>
    <w:rsid w:val="009B55DA"/>
    <w:rsid w:val="009B56FA"/>
    <w:rsid w:val="009B571D"/>
    <w:rsid w:val="009B57D4"/>
    <w:rsid w:val="009B5899"/>
    <w:rsid w:val="009B5AD5"/>
    <w:rsid w:val="009B5D50"/>
    <w:rsid w:val="009B5E10"/>
    <w:rsid w:val="009B5E33"/>
    <w:rsid w:val="009B5EC7"/>
    <w:rsid w:val="009B5F5F"/>
    <w:rsid w:val="009B6030"/>
    <w:rsid w:val="009B6093"/>
    <w:rsid w:val="009B60D0"/>
    <w:rsid w:val="009B62D1"/>
    <w:rsid w:val="009B6480"/>
    <w:rsid w:val="009B675B"/>
    <w:rsid w:val="009B68CF"/>
    <w:rsid w:val="009B6ACC"/>
    <w:rsid w:val="009B6B15"/>
    <w:rsid w:val="009B6B77"/>
    <w:rsid w:val="009B6BA4"/>
    <w:rsid w:val="009B6F7F"/>
    <w:rsid w:val="009B6FF1"/>
    <w:rsid w:val="009B717E"/>
    <w:rsid w:val="009B72D7"/>
    <w:rsid w:val="009B7383"/>
    <w:rsid w:val="009B74A3"/>
    <w:rsid w:val="009B7700"/>
    <w:rsid w:val="009B77C0"/>
    <w:rsid w:val="009B7872"/>
    <w:rsid w:val="009B78DC"/>
    <w:rsid w:val="009B7A68"/>
    <w:rsid w:val="009B7C3E"/>
    <w:rsid w:val="009B7E7C"/>
    <w:rsid w:val="009C024A"/>
    <w:rsid w:val="009C09EC"/>
    <w:rsid w:val="009C0A66"/>
    <w:rsid w:val="009C0AAB"/>
    <w:rsid w:val="009C0CBA"/>
    <w:rsid w:val="009C0DEC"/>
    <w:rsid w:val="009C0E76"/>
    <w:rsid w:val="009C0FBC"/>
    <w:rsid w:val="009C1374"/>
    <w:rsid w:val="009C191B"/>
    <w:rsid w:val="009C19A6"/>
    <w:rsid w:val="009C1A00"/>
    <w:rsid w:val="009C1C4D"/>
    <w:rsid w:val="009C1C88"/>
    <w:rsid w:val="009C1EE7"/>
    <w:rsid w:val="009C2058"/>
    <w:rsid w:val="009C207F"/>
    <w:rsid w:val="009C20E5"/>
    <w:rsid w:val="009C2355"/>
    <w:rsid w:val="009C23A7"/>
    <w:rsid w:val="009C2697"/>
    <w:rsid w:val="009C275E"/>
    <w:rsid w:val="009C286A"/>
    <w:rsid w:val="009C2886"/>
    <w:rsid w:val="009C2910"/>
    <w:rsid w:val="009C2A18"/>
    <w:rsid w:val="009C2D23"/>
    <w:rsid w:val="009C2E2A"/>
    <w:rsid w:val="009C2FDD"/>
    <w:rsid w:val="009C307C"/>
    <w:rsid w:val="009C30AE"/>
    <w:rsid w:val="009C32B2"/>
    <w:rsid w:val="009C3310"/>
    <w:rsid w:val="009C35DA"/>
    <w:rsid w:val="009C3654"/>
    <w:rsid w:val="009C3828"/>
    <w:rsid w:val="009C39C2"/>
    <w:rsid w:val="009C3D2F"/>
    <w:rsid w:val="009C3D79"/>
    <w:rsid w:val="009C40A2"/>
    <w:rsid w:val="009C4145"/>
    <w:rsid w:val="009C4369"/>
    <w:rsid w:val="009C43C6"/>
    <w:rsid w:val="009C449D"/>
    <w:rsid w:val="009C49E7"/>
    <w:rsid w:val="009C4A0D"/>
    <w:rsid w:val="009C4B7C"/>
    <w:rsid w:val="009C4F2C"/>
    <w:rsid w:val="009C4F77"/>
    <w:rsid w:val="009C500A"/>
    <w:rsid w:val="009C5084"/>
    <w:rsid w:val="009C545D"/>
    <w:rsid w:val="009C54D8"/>
    <w:rsid w:val="009C57F2"/>
    <w:rsid w:val="009C59C5"/>
    <w:rsid w:val="009C5A4D"/>
    <w:rsid w:val="009C5C30"/>
    <w:rsid w:val="009C5FAE"/>
    <w:rsid w:val="009C6026"/>
    <w:rsid w:val="009C6453"/>
    <w:rsid w:val="009C6608"/>
    <w:rsid w:val="009C664B"/>
    <w:rsid w:val="009C6698"/>
    <w:rsid w:val="009C69D4"/>
    <w:rsid w:val="009C6A51"/>
    <w:rsid w:val="009C6AA2"/>
    <w:rsid w:val="009C6C12"/>
    <w:rsid w:val="009C6C39"/>
    <w:rsid w:val="009C6CF1"/>
    <w:rsid w:val="009C6D0E"/>
    <w:rsid w:val="009C6D29"/>
    <w:rsid w:val="009C6D37"/>
    <w:rsid w:val="009C6D6D"/>
    <w:rsid w:val="009C706E"/>
    <w:rsid w:val="009C718C"/>
    <w:rsid w:val="009C71FD"/>
    <w:rsid w:val="009C721E"/>
    <w:rsid w:val="009C7227"/>
    <w:rsid w:val="009C7567"/>
    <w:rsid w:val="009C75F9"/>
    <w:rsid w:val="009C7842"/>
    <w:rsid w:val="009C7A19"/>
    <w:rsid w:val="009C7A5B"/>
    <w:rsid w:val="009C7B37"/>
    <w:rsid w:val="009C7B3A"/>
    <w:rsid w:val="009C7D32"/>
    <w:rsid w:val="009C7F6B"/>
    <w:rsid w:val="009D011B"/>
    <w:rsid w:val="009D0304"/>
    <w:rsid w:val="009D0435"/>
    <w:rsid w:val="009D05FD"/>
    <w:rsid w:val="009D0824"/>
    <w:rsid w:val="009D0BA8"/>
    <w:rsid w:val="009D0D3E"/>
    <w:rsid w:val="009D0F69"/>
    <w:rsid w:val="009D109A"/>
    <w:rsid w:val="009D1141"/>
    <w:rsid w:val="009D162C"/>
    <w:rsid w:val="009D1738"/>
    <w:rsid w:val="009D192A"/>
    <w:rsid w:val="009D19C2"/>
    <w:rsid w:val="009D1A8B"/>
    <w:rsid w:val="009D1F77"/>
    <w:rsid w:val="009D1FB8"/>
    <w:rsid w:val="009D2013"/>
    <w:rsid w:val="009D2099"/>
    <w:rsid w:val="009D24F2"/>
    <w:rsid w:val="009D25A1"/>
    <w:rsid w:val="009D26F2"/>
    <w:rsid w:val="009D2726"/>
    <w:rsid w:val="009D2850"/>
    <w:rsid w:val="009D2B3A"/>
    <w:rsid w:val="009D2D13"/>
    <w:rsid w:val="009D2E6D"/>
    <w:rsid w:val="009D2F43"/>
    <w:rsid w:val="009D31E3"/>
    <w:rsid w:val="009D330E"/>
    <w:rsid w:val="009D3333"/>
    <w:rsid w:val="009D3384"/>
    <w:rsid w:val="009D3575"/>
    <w:rsid w:val="009D3609"/>
    <w:rsid w:val="009D39D0"/>
    <w:rsid w:val="009D3E90"/>
    <w:rsid w:val="009D4016"/>
    <w:rsid w:val="009D4131"/>
    <w:rsid w:val="009D4234"/>
    <w:rsid w:val="009D4356"/>
    <w:rsid w:val="009D49D3"/>
    <w:rsid w:val="009D4E12"/>
    <w:rsid w:val="009D507E"/>
    <w:rsid w:val="009D51B2"/>
    <w:rsid w:val="009D5395"/>
    <w:rsid w:val="009D56F3"/>
    <w:rsid w:val="009D57BC"/>
    <w:rsid w:val="009D5C3C"/>
    <w:rsid w:val="009D5D46"/>
    <w:rsid w:val="009D64C7"/>
    <w:rsid w:val="009D668C"/>
    <w:rsid w:val="009D67BF"/>
    <w:rsid w:val="009D67F6"/>
    <w:rsid w:val="009D68A5"/>
    <w:rsid w:val="009D756A"/>
    <w:rsid w:val="009D7653"/>
    <w:rsid w:val="009D76AD"/>
    <w:rsid w:val="009D78FA"/>
    <w:rsid w:val="009D79AD"/>
    <w:rsid w:val="009D7C16"/>
    <w:rsid w:val="009D7F40"/>
    <w:rsid w:val="009E01E1"/>
    <w:rsid w:val="009E043D"/>
    <w:rsid w:val="009E074C"/>
    <w:rsid w:val="009E08D1"/>
    <w:rsid w:val="009E09DD"/>
    <w:rsid w:val="009E0AAF"/>
    <w:rsid w:val="009E0B88"/>
    <w:rsid w:val="009E0BAF"/>
    <w:rsid w:val="009E0FE1"/>
    <w:rsid w:val="009E1046"/>
    <w:rsid w:val="009E1140"/>
    <w:rsid w:val="009E1193"/>
    <w:rsid w:val="009E11AD"/>
    <w:rsid w:val="009E1498"/>
    <w:rsid w:val="009E14FB"/>
    <w:rsid w:val="009E15EA"/>
    <w:rsid w:val="009E1788"/>
    <w:rsid w:val="009E1943"/>
    <w:rsid w:val="009E1979"/>
    <w:rsid w:val="009E19C4"/>
    <w:rsid w:val="009E1ED7"/>
    <w:rsid w:val="009E1EF7"/>
    <w:rsid w:val="009E2043"/>
    <w:rsid w:val="009E22B3"/>
    <w:rsid w:val="009E22E5"/>
    <w:rsid w:val="009E24B0"/>
    <w:rsid w:val="009E2992"/>
    <w:rsid w:val="009E2A1E"/>
    <w:rsid w:val="009E2C1C"/>
    <w:rsid w:val="009E2CDD"/>
    <w:rsid w:val="009E2D4F"/>
    <w:rsid w:val="009E2D62"/>
    <w:rsid w:val="009E2E25"/>
    <w:rsid w:val="009E2F0A"/>
    <w:rsid w:val="009E2FA0"/>
    <w:rsid w:val="009E3067"/>
    <w:rsid w:val="009E3128"/>
    <w:rsid w:val="009E32E9"/>
    <w:rsid w:val="009E33A1"/>
    <w:rsid w:val="009E3434"/>
    <w:rsid w:val="009E3489"/>
    <w:rsid w:val="009E351E"/>
    <w:rsid w:val="009E35E1"/>
    <w:rsid w:val="009E38AC"/>
    <w:rsid w:val="009E39CF"/>
    <w:rsid w:val="009E3B42"/>
    <w:rsid w:val="009E3C10"/>
    <w:rsid w:val="009E3F09"/>
    <w:rsid w:val="009E3F74"/>
    <w:rsid w:val="009E3FC4"/>
    <w:rsid w:val="009E428D"/>
    <w:rsid w:val="009E437D"/>
    <w:rsid w:val="009E447A"/>
    <w:rsid w:val="009E47EC"/>
    <w:rsid w:val="009E4932"/>
    <w:rsid w:val="009E4BCD"/>
    <w:rsid w:val="009E4BD0"/>
    <w:rsid w:val="009E4DBC"/>
    <w:rsid w:val="009E5027"/>
    <w:rsid w:val="009E50CA"/>
    <w:rsid w:val="009E52AE"/>
    <w:rsid w:val="009E5412"/>
    <w:rsid w:val="009E55CC"/>
    <w:rsid w:val="009E56AE"/>
    <w:rsid w:val="009E576F"/>
    <w:rsid w:val="009E5A7B"/>
    <w:rsid w:val="009E5ACD"/>
    <w:rsid w:val="009E5CFA"/>
    <w:rsid w:val="009E5E11"/>
    <w:rsid w:val="009E5E71"/>
    <w:rsid w:val="009E5EDC"/>
    <w:rsid w:val="009E5F93"/>
    <w:rsid w:val="009E6184"/>
    <w:rsid w:val="009E61F2"/>
    <w:rsid w:val="009E62D7"/>
    <w:rsid w:val="009E6340"/>
    <w:rsid w:val="009E63DB"/>
    <w:rsid w:val="009E65A3"/>
    <w:rsid w:val="009E66D6"/>
    <w:rsid w:val="009E674A"/>
    <w:rsid w:val="009E6A8D"/>
    <w:rsid w:val="009E6AE8"/>
    <w:rsid w:val="009E6C17"/>
    <w:rsid w:val="009E6D53"/>
    <w:rsid w:val="009E6EC2"/>
    <w:rsid w:val="009E71C1"/>
    <w:rsid w:val="009E734E"/>
    <w:rsid w:val="009E7675"/>
    <w:rsid w:val="009E7C66"/>
    <w:rsid w:val="009E7D59"/>
    <w:rsid w:val="009E7E30"/>
    <w:rsid w:val="009E7E48"/>
    <w:rsid w:val="009E7E6A"/>
    <w:rsid w:val="009E7F39"/>
    <w:rsid w:val="009E7FB9"/>
    <w:rsid w:val="009F062A"/>
    <w:rsid w:val="009F0954"/>
    <w:rsid w:val="009F0A72"/>
    <w:rsid w:val="009F1077"/>
    <w:rsid w:val="009F12EE"/>
    <w:rsid w:val="009F13CF"/>
    <w:rsid w:val="009F1CAF"/>
    <w:rsid w:val="009F1D2E"/>
    <w:rsid w:val="009F1D99"/>
    <w:rsid w:val="009F1E9E"/>
    <w:rsid w:val="009F1F11"/>
    <w:rsid w:val="009F2281"/>
    <w:rsid w:val="009F268A"/>
    <w:rsid w:val="009F26A2"/>
    <w:rsid w:val="009F2764"/>
    <w:rsid w:val="009F28BA"/>
    <w:rsid w:val="009F2929"/>
    <w:rsid w:val="009F2AD5"/>
    <w:rsid w:val="009F2AE6"/>
    <w:rsid w:val="009F2CDD"/>
    <w:rsid w:val="009F2DDB"/>
    <w:rsid w:val="009F3468"/>
    <w:rsid w:val="009F3564"/>
    <w:rsid w:val="009F361C"/>
    <w:rsid w:val="009F3944"/>
    <w:rsid w:val="009F3A4E"/>
    <w:rsid w:val="009F3C67"/>
    <w:rsid w:val="009F3EA5"/>
    <w:rsid w:val="009F3F63"/>
    <w:rsid w:val="009F445B"/>
    <w:rsid w:val="009F45FC"/>
    <w:rsid w:val="009F464B"/>
    <w:rsid w:val="009F4A7D"/>
    <w:rsid w:val="009F4AB9"/>
    <w:rsid w:val="009F4C2E"/>
    <w:rsid w:val="009F4E41"/>
    <w:rsid w:val="009F4E9F"/>
    <w:rsid w:val="009F4F42"/>
    <w:rsid w:val="009F518F"/>
    <w:rsid w:val="009F5583"/>
    <w:rsid w:val="009F5664"/>
    <w:rsid w:val="009F56E3"/>
    <w:rsid w:val="009F5785"/>
    <w:rsid w:val="009F578A"/>
    <w:rsid w:val="009F57E3"/>
    <w:rsid w:val="009F5CA7"/>
    <w:rsid w:val="009F5E41"/>
    <w:rsid w:val="009F6073"/>
    <w:rsid w:val="009F62B1"/>
    <w:rsid w:val="009F639A"/>
    <w:rsid w:val="009F6814"/>
    <w:rsid w:val="009F6A89"/>
    <w:rsid w:val="009F6EAB"/>
    <w:rsid w:val="009F6FEC"/>
    <w:rsid w:val="009F718E"/>
    <w:rsid w:val="009F730D"/>
    <w:rsid w:val="009F732F"/>
    <w:rsid w:val="009F7370"/>
    <w:rsid w:val="009F7412"/>
    <w:rsid w:val="009F74E4"/>
    <w:rsid w:val="009F78B6"/>
    <w:rsid w:val="009F79F3"/>
    <w:rsid w:val="009F7A1D"/>
    <w:rsid w:val="009F7A21"/>
    <w:rsid w:val="009F7C86"/>
    <w:rsid w:val="009F7D8C"/>
    <w:rsid w:val="009F7DAB"/>
    <w:rsid w:val="009F7F09"/>
    <w:rsid w:val="009F7F8B"/>
    <w:rsid w:val="00A00093"/>
    <w:rsid w:val="00A00223"/>
    <w:rsid w:val="00A0035F"/>
    <w:rsid w:val="00A003E7"/>
    <w:rsid w:val="00A00BC0"/>
    <w:rsid w:val="00A00D78"/>
    <w:rsid w:val="00A00DF0"/>
    <w:rsid w:val="00A00E02"/>
    <w:rsid w:val="00A00EBE"/>
    <w:rsid w:val="00A01092"/>
    <w:rsid w:val="00A014F3"/>
    <w:rsid w:val="00A0154F"/>
    <w:rsid w:val="00A015DE"/>
    <w:rsid w:val="00A0165D"/>
    <w:rsid w:val="00A01679"/>
    <w:rsid w:val="00A01701"/>
    <w:rsid w:val="00A0172F"/>
    <w:rsid w:val="00A01739"/>
    <w:rsid w:val="00A01A9E"/>
    <w:rsid w:val="00A01B1D"/>
    <w:rsid w:val="00A01B75"/>
    <w:rsid w:val="00A01E83"/>
    <w:rsid w:val="00A01ED7"/>
    <w:rsid w:val="00A01EDA"/>
    <w:rsid w:val="00A01F99"/>
    <w:rsid w:val="00A02110"/>
    <w:rsid w:val="00A02282"/>
    <w:rsid w:val="00A02297"/>
    <w:rsid w:val="00A023CD"/>
    <w:rsid w:val="00A023CE"/>
    <w:rsid w:val="00A0240C"/>
    <w:rsid w:val="00A02445"/>
    <w:rsid w:val="00A024FB"/>
    <w:rsid w:val="00A027B4"/>
    <w:rsid w:val="00A0285B"/>
    <w:rsid w:val="00A0287C"/>
    <w:rsid w:val="00A02916"/>
    <w:rsid w:val="00A0294E"/>
    <w:rsid w:val="00A02ADB"/>
    <w:rsid w:val="00A02B35"/>
    <w:rsid w:val="00A02DED"/>
    <w:rsid w:val="00A02FC8"/>
    <w:rsid w:val="00A03049"/>
    <w:rsid w:val="00A0328E"/>
    <w:rsid w:val="00A032F3"/>
    <w:rsid w:val="00A033DA"/>
    <w:rsid w:val="00A03490"/>
    <w:rsid w:val="00A034DE"/>
    <w:rsid w:val="00A03840"/>
    <w:rsid w:val="00A03A5E"/>
    <w:rsid w:val="00A03D67"/>
    <w:rsid w:val="00A03DBF"/>
    <w:rsid w:val="00A03E95"/>
    <w:rsid w:val="00A0406E"/>
    <w:rsid w:val="00A04118"/>
    <w:rsid w:val="00A04329"/>
    <w:rsid w:val="00A04345"/>
    <w:rsid w:val="00A04346"/>
    <w:rsid w:val="00A0474F"/>
    <w:rsid w:val="00A047D4"/>
    <w:rsid w:val="00A04AA3"/>
    <w:rsid w:val="00A04AA8"/>
    <w:rsid w:val="00A04B27"/>
    <w:rsid w:val="00A04D5B"/>
    <w:rsid w:val="00A05064"/>
    <w:rsid w:val="00A05508"/>
    <w:rsid w:val="00A0558E"/>
    <w:rsid w:val="00A0564D"/>
    <w:rsid w:val="00A05731"/>
    <w:rsid w:val="00A05892"/>
    <w:rsid w:val="00A058F7"/>
    <w:rsid w:val="00A05CB9"/>
    <w:rsid w:val="00A05F06"/>
    <w:rsid w:val="00A05FA3"/>
    <w:rsid w:val="00A0602F"/>
    <w:rsid w:val="00A060A0"/>
    <w:rsid w:val="00A061C9"/>
    <w:rsid w:val="00A06345"/>
    <w:rsid w:val="00A063FD"/>
    <w:rsid w:val="00A0649A"/>
    <w:rsid w:val="00A064EF"/>
    <w:rsid w:val="00A065CF"/>
    <w:rsid w:val="00A06650"/>
    <w:rsid w:val="00A06920"/>
    <w:rsid w:val="00A06978"/>
    <w:rsid w:val="00A06D65"/>
    <w:rsid w:val="00A06F94"/>
    <w:rsid w:val="00A07415"/>
    <w:rsid w:val="00A0759D"/>
    <w:rsid w:val="00A076F0"/>
    <w:rsid w:val="00A07850"/>
    <w:rsid w:val="00A079FB"/>
    <w:rsid w:val="00A07B2F"/>
    <w:rsid w:val="00A07B5B"/>
    <w:rsid w:val="00A07F17"/>
    <w:rsid w:val="00A10177"/>
    <w:rsid w:val="00A10284"/>
    <w:rsid w:val="00A103DB"/>
    <w:rsid w:val="00A103E5"/>
    <w:rsid w:val="00A10708"/>
    <w:rsid w:val="00A10709"/>
    <w:rsid w:val="00A107B1"/>
    <w:rsid w:val="00A10B8D"/>
    <w:rsid w:val="00A10BB8"/>
    <w:rsid w:val="00A10D1D"/>
    <w:rsid w:val="00A10E74"/>
    <w:rsid w:val="00A11196"/>
    <w:rsid w:val="00A111D3"/>
    <w:rsid w:val="00A112C7"/>
    <w:rsid w:val="00A11307"/>
    <w:rsid w:val="00A114E5"/>
    <w:rsid w:val="00A11C3F"/>
    <w:rsid w:val="00A11CFF"/>
    <w:rsid w:val="00A11D4C"/>
    <w:rsid w:val="00A11D8E"/>
    <w:rsid w:val="00A11E0C"/>
    <w:rsid w:val="00A123B8"/>
    <w:rsid w:val="00A12CCD"/>
    <w:rsid w:val="00A12DA8"/>
    <w:rsid w:val="00A12DAA"/>
    <w:rsid w:val="00A12E15"/>
    <w:rsid w:val="00A12EF3"/>
    <w:rsid w:val="00A13076"/>
    <w:rsid w:val="00A133A6"/>
    <w:rsid w:val="00A13402"/>
    <w:rsid w:val="00A135E3"/>
    <w:rsid w:val="00A135EF"/>
    <w:rsid w:val="00A13731"/>
    <w:rsid w:val="00A1392C"/>
    <w:rsid w:val="00A13971"/>
    <w:rsid w:val="00A13AF3"/>
    <w:rsid w:val="00A13B32"/>
    <w:rsid w:val="00A13DBC"/>
    <w:rsid w:val="00A13EBE"/>
    <w:rsid w:val="00A13ED1"/>
    <w:rsid w:val="00A140A2"/>
    <w:rsid w:val="00A141DD"/>
    <w:rsid w:val="00A143C4"/>
    <w:rsid w:val="00A144D5"/>
    <w:rsid w:val="00A146DE"/>
    <w:rsid w:val="00A1473C"/>
    <w:rsid w:val="00A14874"/>
    <w:rsid w:val="00A14884"/>
    <w:rsid w:val="00A14B49"/>
    <w:rsid w:val="00A14CC4"/>
    <w:rsid w:val="00A14CEF"/>
    <w:rsid w:val="00A14DDC"/>
    <w:rsid w:val="00A14F36"/>
    <w:rsid w:val="00A14F3F"/>
    <w:rsid w:val="00A14FCD"/>
    <w:rsid w:val="00A15777"/>
    <w:rsid w:val="00A157A7"/>
    <w:rsid w:val="00A1593F"/>
    <w:rsid w:val="00A15998"/>
    <w:rsid w:val="00A15A92"/>
    <w:rsid w:val="00A15CBC"/>
    <w:rsid w:val="00A15F3D"/>
    <w:rsid w:val="00A15FFD"/>
    <w:rsid w:val="00A1605B"/>
    <w:rsid w:val="00A160BF"/>
    <w:rsid w:val="00A160E8"/>
    <w:rsid w:val="00A16291"/>
    <w:rsid w:val="00A162A9"/>
    <w:rsid w:val="00A16488"/>
    <w:rsid w:val="00A165BC"/>
    <w:rsid w:val="00A166B1"/>
    <w:rsid w:val="00A167AA"/>
    <w:rsid w:val="00A167F5"/>
    <w:rsid w:val="00A16B1B"/>
    <w:rsid w:val="00A16B5B"/>
    <w:rsid w:val="00A16DE6"/>
    <w:rsid w:val="00A16EEF"/>
    <w:rsid w:val="00A1702C"/>
    <w:rsid w:val="00A17155"/>
    <w:rsid w:val="00A1726F"/>
    <w:rsid w:val="00A1760B"/>
    <w:rsid w:val="00A1773E"/>
    <w:rsid w:val="00A177D8"/>
    <w:rsid w:val="00A17880"/>
    <w:rsid w:val="00A17BB4"/>
    <w:rsid w:val="00A17C35"/>
    <w:rsid w:val="00A17FC6"/>
    <w:rsid w:val="00A20142"/>
    <w:rsid w:val="00A202DE"/>
    <w:rsid w:val="00A203B7"/>
    <w:rsid w:val="00A20624"/>
    <w:rsid w:val="00A2077E"/>
    <w:rsid w:val="00A2088A"/>
    <w:rsid w:val="00A20A67"/>
    <w:rsid w:val="00A20C3A"/>
    <w:rsid w:val="00A21179"/>
    <w:rsid w:val="00A2119C"/>
    <w:rsid w:val="00A21229"/>
    <w:rsid w:val="00A21388"/>
    <w:rsid w:val="00A214DE"/>
    <w:rsid w:val="00A216BC"/>
    <w:rsid w:val="00A216CE"/>
    <w:rsid w:val="00A21994"/>
    <w:rsid w:val="00A21A10"/>
    <w:rsid w:val="00A21C1F"/>
    <w:rsid w:val="00A21F0D"/>
    <w:rsid w:val="00A21FA7"/>
    <w:rsid w:val="00A21FFA"/>
    <w:rsid w:val="00A220F8"/>
    <w:rsid w:val="00A2233D"/>
    <w:rsid w:val="00A223F9"/>
    <w:rsid w:val="00A225D6"/>
    <w:rsid w:val="00A22746"/>
    <w:rsid w:val="00A22A3D"/>
    <w:rsid w:val="00A22B5E"/>
    <w:rsid w:val="00A22C61"/>
    <w:rsid w:val="00A22E6C"/>
    <w:rsid w:val="00A22F08"/>
    <w:rsid w:val="00A22FA4"/>
    <w:rsid w:val="00A230DE"/>
    <w:rsid w:val="00A2329E"/>
    <w:rsid w:val="00A23364"/>
    <w:rsid w:val="00A233DB"/>
    <w:rsid w:val="00A23483"/>
    <w:rsid w:val="00A2357B"/>
    <w:rsid w:val="00A2357F"/>
    <w:rsid w:val="00A23B66"/>
    <w:rsid w:val="00A23C05"/>
    <w:rsid w:val="00A23DE7"/>
    <w:rsid w:val="00A23DFB"/>
    <w:rsid w:val="00A23E3D"/>
    <w:rsid w:val="00A23F4B"/>
    <w:rsid w:val="00A23F65"/>
    <w:rsid w:val="00A24264"/>
    <w:rsid w:val="00A2426B"/>
    <w:rsid w:val="00A242C7"/>
    <w:rsid w:val="00A24695"/>
    <w:rsid w:val="00A24866"/>
    <w:rsid w:val="00A2486A"/>
    <w:rsid w:val="00A24B65"/>
    <w:rsid w:val="00A24BA8"/>
    <w:rsid w:val="00A24CD0"/>
    <w:rsid w:val="00A24F02"/>
    <w:rsid w:val="00A24F34"/>
    <w:rsid w:val="00A25166"/>
    <w:rsid w:val="00A253A2"/>
    <w:rsid w:val="00A25488"/>
    <w:rsid w:val="00A25497"/>
    <w:rsid w:val="00A2590B"/>
    <w:rsid w:val="00A2593C"/>
    <w:rsid w:val="00A25AD2"/>
    <w:rsid w:val="00A25BDD"/>
    <w:rsid w:val="00A2611B"/>
    <w:rsid w:val="00A263F5"/>
    <w:rsid w:val="00A26408"/>
    <w:rsid w:val="00A265B8"/>
    <w:rsid w:val="00A265B9"/>
    <w:rsid w:val="00A2673F"/>
    <w:rsid w:val="00A26AF2"/>
    <w:rsid w:val="00A26CC0"/>
    <w:rsid w:val="00A26CD7"/>
    <w:rsid w:val="00A26DEE"/>
    <w:rsid w:val="00A26EC2"/>
    <w:rsid w:val="00A26F25"/>
    <w:rsid w:val="00A270AD"/>
    <w:rsid w:val="00A27265"/>
    <w:rsid w:val="00A276AC"/>
    <w:rsid w:val="00A27791"/>
    <w:rsid w:val="00A27965"/>
    <w:rsid w:val="00A27A1A"/>
    <w:rsid w:val="00A27ABE"/>
    <w:rsid w:val="00A27DAC"/>
    <w:rsid w:val="00A27E30"/>
    <w:rsid w:val="00A27E59"/>
    <w:rsid w:val="00A27E97"/>
    <w:rsid w:val="00A27FC4"/>
    <w:rsid w:val="00A30644"/>
    <w:rsid w:val="00A30718"/>
    <w:rsid w:val="00A3080A"/>
    <w:rsid w:val="00A3089F"/>
    <w:rsid w:val="00A3098C"/>
    <w:rsid w:val="00A30D87"/>
    <w:rsid w:val="00A30E16"/>
    <w:rsid w:val="00A30E3E"/>
    <w:rsid w:val="00A31252"/>
    <w:rsid w:val="00A312FA"/>
    <w:rsid w:val="00A31440"/>
    <w:rsid w:val="00A317C7"/>
    <w:rsid w:val="00A31812"/>
    <w:rsid w:val="00A319C1"/>
    <w:rsid w:val="00A31DCB"/>
    <w:rsid w:val="00A31FB5"/>
    <w:rsid w:val="00A31FE6"/>
    <w:rsid w:val="00A32325"/>
    <w:rsid w:val="00A32340"/>
    <w:rsid w:val="00A324B9"/>
    <w:rsid w:val="00A325FF"/>
    <w:rsid w:val="00A326D9"/>
    <w:rsid w:val="00A32709"/>
    <w:rsid w:val="00A32C28"/>
    <w:rsid w:val="00A32CF9"/>
    <w:rsid w:val="00A32FA0"/>
    <w:rsid w:val="00A32FA7"/>
    <w:rsid w:val="00A32FC6"/>
    <w:rsid w:val="00A33545"/>
    <w:rsid w:val="00A3354D"/>
    <w:rsid w:val="00A33706"/>
    <w:rsid w:val="00A33828"/>
    <w:rsid w:val="00A338A0"/>
    <w:rsid w:val="00A339F7"/>
    <w:rsid w:val="00A33B24"/>
    <w:rsid w:val="00A33B67"/>
    <w:rsid w:val="00A33B6A"/>
    <w:rsid w:val="00A33CB2"/>
    <w:rsid w:val="00A33ED6"/>
    <w:rsid w:val="00A341AF"/>
    <w:rsid w:val="00A343F8"/>
    <w:rsid w:val="00A3450F"/>
    <w:rsid w:val="00A3480C"/>
    <w:rsid w:val="00A34859"/>
    <w:rsid w:val="00A34888"/>
    <w:rsid w:val="00A349D2"/>
    <w:rsid w:val="00A349FB"/>
    <w:rsid w:val="00A34C5E"/>
    <w:rsid w:val="00A34DD4"/>
    <w:rsid w:val="00A34E66"/>
    <w:rsid w:val="00A35064"/>
    <w:rsid w:val="00A350D6"/>
    <w:rsid w:val="00A35264"/>
    <w:rsid w:val="00A3545B"/>
    <w:rsid w:val="00A3545F"/>
    <w:rsid w:val="00A35556"/>
    <w:rsid w:val="00A355F9"/>
    <w:rsid w:val="00A356EC"/>
    <w:rsid w:val="00A357B0"/>
    <w:rsid w:val="00A359DE"/>
    <w:rsid w:val="00A35B94"/>
    <w:rsid w:val="00A35CA9"/>
    <w:rsid w:val="00A35DA7"/>
    <w:rsid w:val="00A35DB6"/>
    <w:rsid w:val="00A35E54"/>
    <w:rsid w:val="00A35E83"/>
    <w:rsid w:val="00A35E8B"/>
    <w:rsid w:val="00A36093"/>
    <w:rsid w:val="00A362EF"/>
    <w:rsid w:val="00A36498"/>
    <w:rsid w:val="00A36538"/>
    <w:rsid w:val="00A36565"/>
    <w:rsid w:val="00A3659C"/>
    <w:rsid w:val="00A36A68"/>
    <w:rsid w:val="00A36B1A"/>
    <w:rsid w:val="00A36C9D"/>
    <w:rsid w:val="00A36D16"/>
    <w:rsid w:val="00A36D40"/>
    <w:rsid w:val="00A36E52"/>
    <w:rsid w:val="00A370A9"/>
    <w:rsid w:val="00A3746C"/>
    <w:rsid w:val="00A3765E"/>
    <w:rsid w:val="00A377C6"/>
    <w:rsid w:val="00A37942"/>
    <w:rsid w:val="00A37A19"/>
    <w:rsid w:val="00A37B84"/>
    <w:rsid w:val="00A37BB7"/>
    <w:rsid w:val="00A37E9A"/>
    <w:rsid w:val="00A400A8"/>
    <w:rsid w:val="00A40192"/>
    <w:rsid w:val="00A401A9"/>
    <w:rsid w:val="00A40678"/>
    <w:rsid w:val="00A40709"/>
    <w:rsid w:val="00A4089A"/>
    <w:rsid w:val="00A40DE5"/>
    <w:rsid w:val="00A40F5B"/>
    <w:rsid w:val="00A4102D"/>
    <w:rsid w:val="00A41355"/>
    <w:rsid w:val="00A4149D"/>
    <w:rsid w:val="00A4163D"/>
    <w:rsid w:val="00A417F0"/>
    <w:rsid w:val="00A4193D"/>
    <w:rsid w:val="00A419A5"/>
    <w:rsid w:val="00A41B20"/>
    <w:rsid w:val="00A41BED"/>
    <w:rsid w:val="00A422B4"/>
    <w:rsid w:val="00A42397"/>
    <w:rsid w:val="00A425AF"/>
    <w:rsid w:val="00A428EB"/>
    <w:rsid w:val="00A4296A"/>
    <w:rsid w:val="00A42978"/>
    <w:rsid w:val="00A42AF1"/>
    <w:rsid w:val="00A42F59"/>
    <w:rsid w:val="00A42FA8"/>
    <w:rsid w:val="00A4316E"/>
    <w:rsid w:val="00A43223"/>
    <w:rsid w:val="00A43463"/>
    <w:rsid w:val="00A43467"/>
    <w:rsid w:val="00A4348C"/>
    <w:rsid w:val="00A437B6"/>
    <w:rsid w:val="00A43886"/>
    <w:rsid w:val="00A43B92"/>
    <w:rsid w:val="00A444EB"/>
    <w:rsid w:val="00A4470B"/>
    <w:rsid w:val="00A4473B"/>
    <w:rsid w:val="00A44953"/>
    <w:rsid w:val="00A44A3F"/>
    <w:rsid w:val="00A44AB9"/>
    <w:rsid w:val="00A44B83"/>
    <w:rsid w:val="00A44C9B"/>
    <w:rsid w:val="00A44CC1"/>
    <w:rsid w:val="00A44D0B"/>
    <w:rsid w:val="00A44E61"/>
    <w:rsid w:val="00A450F1"/>
    <w:rsid w:val="00A453C1"/>
    <w:rsid w:val="00A45632"/>
    <w:rsid w:val="00A456CD"/>
    <w:rsid w:val="00A458C7"/>
    <w:rsid w:val="00A4591B"/>
    <w:rsid w:val="00A45A8A"/>
    <w:rsid w:val="00A45AA6"/>
    <w:rsid w:val="00A45B93"/>
    <w:rsid w:val="00A45BEB"/>
    <w:rsid w:val="00A45C79"/>
    <w:rsid w:val="00A45F27"/>
    <w:rsid w:val="00A45F2D"/>
    <w:rsid w:val="00A4637B"/>
    <w:rsid w:val="00A46400"/>
    <w:rsid w:val="00A46482"/>
    <w:rsid w:val="00A464ED"/>
    <w:rsid w:val="00A466C8"/>
    <w:rsid w:val="00A468C4"/>
    <w:rsid w:val="00A4697A"/>
    <w:rsid w:val="00A46A7C"/>
    <w:rsid w:val="00A46B3E"/>
    <w:rsid w:val="00A46D7D"/>
    <w:rsid w:val="00A46E27"/>
    <w:rsid w:val="00A46E79"/>
    <w:rsid w:val="00A46FDA"/>
    <w:rsid w:val="00A4714E"/>
    <w:rsid w:val="00A471AA"/>
    <w:rsid w:val="00A4737C"/>
    <w:rsid w:val="00A47449"/>
    <w:rsid w:val="00A47498"/>
    <w:rsid w:val="00A4750C"/>
    <w:rsid w:val="00A475F5"/>
    <w:rsid w:val="00A478E5"/>
    <w:rsid w:val="00A478F7"/>
    <w:rsid w:val="00A479A3"/>
    <w:rsid w:val="00A47A18"/>
    <w:rsid w:val="00A47CAB"/>
    <w:rsid w:val="00A47E5B"/>
    <w:rsid w:val="00A47FFE"/>
    <w:rsid w:val="00A50280"/>
    <w:rsid w:val="00A50523"/>
    <w:rsid w:val="00A50538"/>
    <w:rsid w:val="00A50819"/>
    <w:rsid w:val="00A508B3"/>
    <w:rsid w:val="00A509B0"/>
    <w:rsid w:val="00A50A4D"/>
    <w:rsid w:val="00A50C60"/>
    <w:rsid w:val="00A5176A"/>
    <w:rsid w:val="00A5176F"/>
    <w:rsid w:val="00A517C8"/>
    <w:rsid w:val="00A517DA"/>
    <w:rsid w:val="00A5182F"/>
    <w:rsid w:val="00A51917"/>
    <w:rsid w:val="00A521CA"/>
    <w:rsid w:val="00A5227C"/>
    <w:rsid w:val="00A52287"/>
    <w:rsid w:val="00A52396"/>
    <w:rsid w:val="00A523C2"/>
    <w:rsid w:val="00A523F2"/>
    <w:rsid w:val="00A5240C"/>
    <w:rsid w:val="00A526E7"/>
    <w:rsid w:val="00A52A40"/>
    <w:rsid w:val="00A52B0B"/>
    <w:rsid w:val="00A52C44"/>
    <w:rsid w:val="00A52E1D"/>
    <w:rsid w:val="00A52FB1"/>
    <w:rsid w:val="00A5310C"/>
    <w:rsid w:val="00A53121"/>
    <w:rsid w:val="00A53199"/>
    <w:rsid w:val="00A5319C"/>
    <w:rsid w:val="00A53330"/>
    <w:rsid w:val="00A53713"/>
    <w:rsid w:val="00A53A7E"/>
    <w:rsid w:val="00A53D0A"/>
    <w:rsid w:val="00A53FE4"/>
    <w:rsid w:val="00A541ED"/>
    <w:rsid w:val="00A54251"/>
    <w:rsid w:val="00A54618"/>
    <w:rsid w:val="00A549AF"/>
    <w:rsid w:val="00A54E18"/>
    <w:rsid w:val="00A54E9D"/>
    <w:rsid w:val="00A54EB4"/>
    <w:rsid w:val="00A54F88"/>
    <w:rsid w:val="00A5506A"/>
    <w:rsid w:val="00A55179"/>
    <w:rsid w:val="00A551C8"/>
    <w:rsid w:val="00A55350"/>
    <w:rsid w:val="00A555A3"/>
    <w:rsid w:val="00A5560F"/>
    <w:rsid w:val="00A556B7"/>
    <w:rsid w:val="00A5591F"/>
    <w:rsid w:val="00A5592C"/>
    <w:rsid w:val="00A55C3F"/>
    <w:rsid w:val="00A55D7C"/>
    <w:rsid w:val="00A55E12"/>
    <w:rsid w:val="00A56155"/>
    <w:rsid w:val="00A561E6"/>
    <w:rsid w:val="00A562AF"/>
    <w:rsid w:val="00A565A3"/>
    <w:rsid w:val="00A5681A"/>
    <w:rsid w:val="00A56917"/>
    <w:rsid w:val="00A56A25"/>
    <w:rsid w:val="00A56B36"/>
    <w:rsid w:val="00A56F09"/>
    <w:rsid w:val="00A5705C"/>
    <w:rsid w:val="00A570B9"/>
    <w:rsid w:val="00A571D8"/>
    <w:rsid w:val="00A57398"/>
    <w:rsid w:val="00A5752A"/>
    <w:rsid w:val="00A575CF"/>
    <w:rsid w:val="00A57608"/>
    <w:rsid w:val="00A577EF"/>
    <w:rsid w:val="00A578F1"/>
    <w:rsid w:val="00A57ADE"/>
    <w:rsid w:val="00A57C6A"/>
    <w:rsid w:val="00A57E60"/>
    <w:rsid w:val="00A57F2A"/>
    <w:rsid w:val="00A57F72"/>
    <w:rsid w:val="00A6024C"/>
    <w:rsid w:val="00A60316"/>
    <w:rsid w:val="00A60E48"/>
    <w:rsid w:val="00A60EF9"/>
    <w:rsid w:val="00A6107E"/>
    <w:rsid w:val="00A610A3"/>
    <w:rsid w:val="00A61248"/>
    <w:rsid w:val="00A6135E"/>
    <w:rsid w:val="00A6179E"/>
    <w:rsid w:val="00A61E3D"/>
    <w:rsid w:val="00A62011"/>
    <w:rsid w:val="00A6215E"/>
    <w:rsid w:val="00A62217"/>
    <w:rsid w:val="00A62354"/>
    <w:rsid w:val="00A6247D"/>
    <w:rsid w:val="00A62493"/>
    <w:rsid w:val="00A625FD"/>
    <w:rsid w:val="00A62606"/>
    <w:rsid w:val="00A62878"/>
    <w:rsid w:val="00A62A74"/>
    <w:rsid w:val="00A62B10"/>
    <w:rsid w:val="00A62C2F"/>
    <w:rsid w:val="00A62F3B"/>
    <w:rsid w:val="00A631F4"/>
    <w:rsid w:val="00A635F5"/>
    <w:rsid w:val="00A636B2"/>
    <w:rsid w:val="00A63842"/>
    <w:rsid w:val="00A63859"/>
    <w:rsid w:val="00A63997"/>
    <w:rsid w:val="00A63D69"/>
    <w:rsid w:val="00A63D95"/>
    <w:rsid w:val="00A64316"/>
    <w:rsid w:val="00A6446E"/>
    <w:rsid w:val="00A6488A"/>
    <w:rsid w:val="00A6498C"/>
    <w:rsid w:val="00A64B44"/>
    <w:rsid w:val="00A64E45"/>
    <w:rsid w:val="00A64EA7"/>
    <w:rsid w:val="00A64F2F"/>
    <w:rsid w:val="00A6502E"/>
    <w:rsid w:val="00A65090"/>
    <w:rsid w:val="00A6519D"/>
    <w:rsid w:val="00A653A2"/>
    <w:rsid w:val="00A65CB9"/>
    <w:rsid w:val="00A65CE9"/>
    <w:rsid w:val="00A65D9E"/>
    <w:rsid w:val="00A65EEE"/>
    <w:rsid w:val="00A65FEA"/>
    <w:rsid w:val="00A666F7"/>
    <w:rsid w:val="00A66783"/>
    <w:rsid w:val="00A669C7"/>
    <w:rsid w:val="00A66A1D"/>
    <w:rsid w:val="00A66BF6"/>
    <w:rsid w:val="00A66C60"/>
    <w:rsid w:val="00A66E18"/>
    <w:rsid w:val="00A66F53"/>
    <w:rsid w:val="00A66F5C"/>
    <w:rsid w:val="00A66FC3"/>
    <w:rsid w:val="00A67067"/>
    <w:rsid w:val="00A670EE"/>
    <w:rsid w:val="00A671CF"/>
    <w:rsid w:val="00A671E2"/>
    <w:rsid w:val="00A67732"/>
    <w:rsid w:val="00A67B0A"/>
    <w:rsid w:val="00A67DA7"/>
    <w:rsid w:val="00A7001D"/>
    <w:rsid w:val="00A700BD"/>
    <w:rsid w:val="00A70309"/>
    <w:rsid w:val="00A70330"/>
    <w:rsid w:val="00A70509"/>
    <w:rsid w:val="00A70588"/>
    <w:rsid w:val="00A706CD"/>
    <w:rsid w:val="00A707F7"/>
    <w:rsid w:val="00A7086E"/>
    <w:rsid w:val="00A70913"/>
    <w:rsid w:val="00A7098A"/>
    <w:rsid w:val="00A70AE1"/>
    <w:rsid w:val="00A70B4B"/>
    <w:rsid w:val="00A70B4C"/>
    <w:rsid w:val="00A70B85"/>
    <w:rsid w:val="00A70BF7"/>
    <w:rsid w:val="00A70F79"/>
    <w:rsid w:val="00A70FC7"/>
    <w:rsid w:val="00A70FED"/>
    <w:rsid w:val="00A7116C"/>
    <w:rsid w:val="00A711E5"/>
    <w:rsid w:val="00A71571"/>
    <w:rsid w:val="00A71625"/>
    <w:rsid w:val="00A718B4"/>
    <w:rsid w:val="00A71A3F"/>
    <w:rsid w:val="00A71A4C"/>
    <w:rsid w:val="00A71A66"/>
    <w:rsid w:val="00A71BEF"/>
    <w:rsid w:val="00A71E17"/>
    <w:rsid w:val="00A71E8B"/>
    <w:rsid w:val="00A72073"/>
    <w:rsid w:val="00A720F1"/>
    <w:rsid w:val="00A721CF"/>
    <w:rsid w:val="00A721D2"/>
    <w:rsid w:val="00A7226F"/>
    <w:rsid w:val="00A723A8"/>
    <w:rsid w:val="00A723BC"/>
    <w:rsid w:val="00A72C30"/>
    <w:rsid w:val="00A72F41"/>
    <w:rsid w:val="00A72F4C"/>
    <w:rsid w:val="00A72FD3"/>
    <w:rsid w:val="00A73007"/>
    <w:rsid w:val="00A731D0"/>
    <w:rsid w:val="00A734EB"/>
    <w:rsid w:val="00A7367C"/>
    <w:rsid w:val="00A737DE"/>
    <w:rsid w:val="00A73A81"/>
    <w:rsid w:val="00A73D04"/>
    <w:rsid w:val="00A73D3B"/>
    <w:rsid w:val="00A73FAC"/>
    <w:rsid w:val="00A73FD7"/>
    <w:rsid w:val="00A74664"/>
    <w:rsid w:val="00A748C3"/>
    <w:rsid w:val="00A748D1"/>
    <w:rsid w:val="00A74977"/>
    <w:rsid w:val="00A749F4"/>
    <w:rsid w:val="00A74D8A"/>
    <w:rsid w:val="00A74EC6"/>
    <w:rsid w:val="00A750DD"/>
    <w:rsid w:val="00A75117"/>
    <w:rsid w:val="00A7511F"/>
    <w:rsid w:val="00A755BF"/>
    <w:rsid w:val="00A755E1"/>
    <w:rsid w:val="00A756AC"/>
    <w:rsid w:val="00A75826"/>
    <w:rsid w:val="00A75A0B"/>
    <w:rsid w:val="00A75A26"/>
    <w:rsid w:val="00A75E6E"/>
    <w:rsid w:val="00A7601B"/>
    <w:rsid w:val="00A76094"/>
    <w:rsid w:val="00A7620B"/>
    <w:rsid w:val="00A76344"/>
    <w:rsid w:val="00A763DA"/>
    <w:rsid w:val="00A76591"/>
    <w:rsid w:val="00A768FF"/>
    <w:rsid w:val="00A769A4"/>
    <w:rsid w:val="00A76C0F"/>
    <w:rsid w:val="00A76E27"/>
    <w:rsid w:val="00A76E61"/>
    <w:rsid w:val="00A76F31"/>
    <w:rsid w:val="00A77098"/>
    <w:rsid w:val="00A770A9"/>
    <w:rsid w:val="00A77108"/>
    <w:rsid w:val="00A77109"/>
    <w:rsid w:val="00A772A1"/>
    <w:rsid w:val="00A77505"/>
    <w:rsid w:val="00A77739"/>
    <w:rsid w:val="00A7795D"/>
    <w:rsid w:val="00A77B87"/>
    <w:rsid w:val="00A77BAF"/>
    <w:rsid w:val="00A77D14"/>
    <w:rsid w:val="00A8015A"/>
    <w:rsid w:val="00A80213"/>
    <w:rsid w:val="00A804D9"/>
    <w:rsid w:val="00A806D2"/>
    <w:rsid w:val="00A806FE"/>
    <w:rsid w:val="00A80729"/>
    <w:rsid w:val="00A80A5D"/>
    <w:rsid w:val="00A80A95"/>
    <w:rsid w:val="00A80ACC"/>
    <w:rsid w:val="00A80B4C"/>
    <w:rsid w:val="00A80B54"/>
    <w:rsid w:val="00A80BA9"/>
    <w:rsid w:val="00A80C4E"/>
    <w:rsid w:val="00A80FE5"/>
    <w:rsid w:val="00A81039"/>
    <w:rsid w:val="00A810CE"/>
    <w:rsid w:val="00A810D2"/>
    <w:rsid w:val="00A812D3"/>
    <w:rsid w:val="00A813F3"/>
    <w:rsid w:val="00A81540"/>
    <w:rsid w:val="00A81660"/>
    <w:rsid w:val="00A817A0"/>
    <w:rsid w:val="00A81A1B"/>
    <w:rsid w:val="00A81C85"/>
    <w:rsid w:val="00A81E4A"/>
    <w:rsid w:val="00A821B2"/>
    <w:rsid w:val="00A82369"/>
    <w:rsid w:val="00A826FF"/>
    <w:rsid w:val="00A82984"/>
    <w:rsid w:val="00A829CD"/>
    <w:rsid w:val="00A82AA4"/>
    <w:rsid w:val="00A82AB6"/>
    <w:rsid w:val="00A82BC7"/>
    <w:rsid w:val="00A82C8D"/>
    <w:rsid w:val="00A8320B"/>
    <w:rsid w:val="00A832B9"/>
    <w:rsid w:val="00A833BA"/>
    <w:rsid w:val="00A8340F"/>
    <w:rsid w:val="00A83A88"/>
    <w:rsid w:val="00A83B0F"/>
    <w:rsid w:val="00A83BC4"/>
    <w:rsid w:val="00A83BC6"/>
    <w:rsid w:val="00A83BD7"/>
    <w:rsid w:val="00A83F03"/>
    <w:rsid w:val="00A840C6"/>
    <w:rsid w:val="00A84307"/>
    <w:rsid w:val="00A84458"/>
    <w:rsid w:val="00A844AD"/>
    <w:rsid w:val="00A84548"/>
    <w:rsid w:val="00A845D5"/>
    <w:rsid w:val="00A84992"/>
    <w:rsid w:val="00A849BF"/>
    <w:rsid w:val="00A84D9E"/>
    <w:rsid w:val="00A84DF9"/>
    <w:rsid w:val="00A84E3B"/>
    <w:rsid w:val="00A84E46"/>
    <w:rsid w:val="00A853B3"/>
    <w:rsid w:val="00A85642"/>
    <w:rsid w:val="00A8571C"/>
    <w:rsid w:val="00A8573B"/>
    <w:rsid w:val="00A85788"/>
    <w:rsid w:val="00A857BE"/>
    <w:rsid w:val="00A85A3D"/>
    <w:rsid w:val="00A85C91"/>
    <w:rsid w:val="00A86063"/>
    <w:rsid w:val="00A8607E"/>
    <w:rsid w:val="00A86174"/>
    <w:rsid w:val="00A8622D"/>
    <w:rsid w:val="00A86332"/>
    <w:rsid w:val="00A865D5"/>
    <w:rsid w:val="00A865E1"/>
    <w:rsid w:val="00A86700"/>
    <w:rsid w:val="00A86992"/>
    <w:rsid w:val="00A869E1"/>
    <w:rsid w:val="00A86D4C"/>
    <w:rsid w:val="00A86D58"/>
    <w:rsid w:val="00A86DBA"/>
    <w:rsid w:val="00A86EB1"/>
    <w:rsid w:val="00A8775B"/>
    <w:rsid w:val="00A8786A"/>
    <w:rsid w:val="00A878BE"/>
    <w:rsid w:val="00A87A63"/>
    <w:rsid w:val="00A87D14"/>
    <w:rsid w:val="00A87E88"/>
    <w:rsid w:val="00A87FC3"/>
    <w:rsid w:val="00A904DA"/>
    <w:rsid w:val="00A906ED"/>
    <w:rsid w:val="00A9071F"/>
    <w:rsid w:val="00A90751"/>
    <w:rsid w:val="00A90778"/>
    <w:rsid w:val="00A90832"/>
    <w:rsid w:val="00A90898"/>
    <w:rsid w:val="00A908AD"/>
    <w:rsid w:val="00A910B5"/>
    <w:rsid w:val="00A910E9"/>
    <w:rsid w:val="00A91450"/>
    <w:rsid w:val="00A91B28"/>
    <w:rsid w:val="00A91F35"/>
    <w:rsid w:val="00A924F0"/>
    <w:rsid w:val="00A925D1"/>
    <w:rsid w:val="00A92696"/>
    <w:rsid w:val="00A9273B"/>
    <w:rsid w:val="00A92771"/>
    <w:rsid w:val="00A928A8"/>
    <w:rsid w:val="00A92915"/>
    <w:rsid w:val="00A92996"/>
    <w:rsid w:val="00A929E3"/>
    <w:rsid w:val="00A92AE0"/>
    <w:rsid w:val="00A92B31"/>
    <w:rsid w:val="00A92D3E"/>
    <w:rsid w:val="00A92E9E"/>
    <w:rsid w:val="00A92F48"/>
    <w:rsid w:val="00A92F92"/>
    <w:rsid w:val="00A93196"/>
    <w:rsid w:val="00A93405"/>
    <w:rsid w:val="00A935E9"/>
    <w:rsid w:val="00A93829"/>
    <w:rsid w:val="00A93894"/>
    <w:rsid w:val="00A939E7"/>
    <w:rsid w:val="00A93A1C"/>
    <w:rsid w:val="00A93A7F"/>
    <w:rsid w:val="00A93CBA"/>
    <w:rsid w:val="00A93ED3"/>
    <w:rsid w:val="00A94088"/>
    <w:rsid w:val="00A94194"/>
    <w:rsid w:val="00A941A0"/>
    <w:rsid w:val="00A94516"/>
    <w:rsid w:val="00A94626"/>
    <w:rsid w:val="00A947B2"/>
    <w:rsid w:val="00A94CEB"/>
    <w:rsid w:val="00A950D6"/>
    <w:rsid w:val="00A95229"/>
    <w:rsid w:val="00A95401"/>
    <w:rsid w:val="00A955B2"/>
    <w:rsid w:val="00A95619"/>
    <w:rsid w:val="00A95669"/>
    <w:rsid w:val="00A9572A"/>
    <w:rsid w:val="00A95BBD"/>
    <w:rsid w:val="00A95BCC"/>
    <w:rsid w:val="00A95DBF"/>
    <w:rsid w:val="00A95E3D"/>
    <w:rsid w:val="00A95E47"/>
    <w:rsid w:val="00A95EAA"/>
    <w:rsid w:val="00A95EDC"/>
    <w:rsid w:val="00A95F09"/>
    <w:rsid w:val="00A95FF3"/>
    <w:rsid w:val="00A96126"/>
    <w:rsid w:val="00A965AE"/>
    <w:rsid w:val="00A96666"/>
    <w:rsid w:val="00A96892"/>
    <w:rsid w:val="00A96910"/>
    <w:rsid w:val="00A96927"/>
    <w:rsid w:val="00A96A75"/>
    <w:rsid w:val="00A96C3A"/>
    <w:rsid w:val="00A96DEA"/>
    <w:rsid w:val="00A97152"/>
    <w:rsid w:val="00A971FB"/>
    <w:rsid w:val="00A97399"/>
    <w:rsid w:val="00A974BB"/>
    <w:rsid w:val="00A97721"/>
    <w:rsid w:val="00A977F1"/>
    <w:rsid w:val="00A9795B"/>
    <w:rsid w:val="00A97C87"/>
    <w:rsid w:val="00A97D5E"/>
    <w:rsid w:val="00A97F07"/>
    <w:rsid w:val="00A97F5B"/>
    <w:rsid w:val="00A9BF61"/>
    <w:rsid w:val="00AA0098"/>
    <w:rsid w:val="00AA0146"/>
    <w:rsid w:val="00AA0232"/>
    <w:rsid w:val="00AA055F"/>
    <w:rsid w:val="00AA076A"/>
    <w:rsid w:val="00AA07C0"/>
    <w:rsid w:val="00AA0B36"/>
    <w:rsid w:val="00AA0C71"/>
    <w:rsid w:val="00AA0DFB"/>
    <w:rsid w:val="00AA0F30"/>
    <w:rsid w:val="00AA124E"/>
    <w:rsid w:val="00AA1467"/>
    <w:rsid w:val="00AA1497"/>
    <w:rsid w:val="00AA1A0D"/>
    <w:rsid w:val="00AA1A2D"/>
    <w:rsid w:val="00AA1B9B"/>
    <w:rsid w:val="00AA1C69"/>
    <w:rsid w:val="00AA1CD0"/>
    <w:rsid w:val="00AA1D20"/>
    <w:rsid w:val="00AA1D7A"/>
    <w:rsid w:val="00AA2051"/>
    <w:rsid w:val="00AA209F"/>
    <w:rsid w:val="00AA23BD"/>
    <w:rsid w:val="00AA2503"/>
    <w:rsid w:val="00AA260A"/>
    <w:rsid w:val="00AA26D6"/>
    <w:rsid w:val="00AA277F"/>
    <w:rsid w:val="00AA2BBA"/>
    <w:rsid w:val="00AA2BC4"/>
    <w:rsid w:val="00AA2D67"/>
    <w:rsid w:val="00AA3007"/>
    <w:rsid w:val="00AA3174"/>
    <w:rsid w:val="00AA32A1"/>
    <w:rsid w:val="00AA354C"/>
    <w:rsid w:val="00AA356B"/>
    <w:rsid w:val="00AA35B4"/>
    <w:rsid w:val="00AA3813"/>
    <w:rsid w:val="00AA387E"/>
    <w:rsid w:val="00AA38A8"/>
    <w:rsid w:val="00AA395D"/>
    <w:rsid w:val="00AA398A"/>
    <w:rsid w:val="00AA3B23"/>
    <w:rsid w:val="00AA3B50"/>
    <w:rsid w:val="00AA3D6F"/>
    <w:rsid w:val="00AA3E0A"/>
    <w:rsid w:val="00AA4121"/>
    <w:rsid w:val="00AA4239"/>
    <w:rsid w:val="00AA45F8"/>
    <w:rsid w:val="00AA464F"/>
    <w:rsid w:val="00AA4854"/>
    <w:rsid w:val="00AA485D"/>
    <w:rsid w:val="00AA4ABD"/>
    <w:rsid w:val="00AA4ED9"/>
    <w:rsid w:val="00AA4F37"/>
    <w:rsid w:val="00AA5184"/>
    <w:rsid w:val="00AA51C0"/>
    <w:rsid w:val="00AA5231"/>
    <w:rsid w:val="00AA53C9"/>
    <w:rsid w:val="00AA553C"/>
    <w:rsid w:val="00AA5642"/>
    <w:rsid w:val="00AA576F"/>
    <w:rsid w:val="00AA5856"/>
    <w:rsid w:val="00AA588C"/>
    <w:rsid w:val="00AA5BBC"/>
    <w:rsid w:val="00AA5C2A"/>
    <w:rsid w:val="00AA5C42"/>
    <w:rsid w:val="00AA5EB8"/>
    <w:rsid w:val="00AA6671"/>
    <w:rsid w:val="00AA672B"/>
    <w:rsid w:val="00AA6D23"/>
    <w:rsid w:val="00AA6F94"/>
    <w:rsid w:val="00AA70C4"/>
    <w:rsid w:val="00AA71DE"/>
    <w:rsid w:val="00AA721E"/>
    <w:rsid w:val="00AA7383"/>
    <w:rsid w:val="00AA7452"/>
    <w:rsid w:val="00AA747A"/>
    <w:rsid w:val="00AA7732"/>
    <w:rsid w:val="00AA7743"/>
    <w:rsid w:val="00AA7A67"/>
    <w:rsid w:val="00AA7C11"/>
    <w:rsid w:val="00AA7E18"/>
    <w:rsid w:val="00AA7F83"/>
    <w:rsid w:val="00AB035E"/>
    <w:rsid w:val="00AB0443"/>
    <w:rsid w:val="00AB0675"/>
    <w:rsid w:val="00AB06F8"/>
    <w:rsid w:val="00AB0708"/>
    <w:rsid w:val="00AB0837"/>
    <w:rsid w:val="00AB0ACF"/>
    <w:rsid w:val="00AB0D54"/>
    <w:rsid w:val="00AB0F26"/>
    <w:rsid w:val="00AB0F7C"/>
    <w:rsid w:val="00AB12B4"/>
    <w:rsid w:val="00AB140F"/>
    <w:rsid w:val="00AB143B"/>
    <w:rsid w:val="00AB153C"/>
    <w:rsid w:val="00AB15FE"/>
    <w:rsid w:val="00AB16A5"/>
    <w:rsid w:val="00AB16FD"/>
    <w:rsid w:val="00AB170E"/>
    <w:rsid w:val="00AB1975"/>
    <w:rsid w:val="00AB199B"/>
    <w:rsid w:val="00AB19BD"/>
    <w:rsid w:val="00AB1AEF"/>
    <w:rsid w:val="00AB1B94"/>
    <w:rsid w:val="00AB1BCB"/>
    <w:rsid w:val="00AB1C8D"/>
    <w:rsid w:val="00AB1CD2"/>
    <w:rsid w:val="00AB1D98"/>
    <w:rsid w:val="00AB1DFD"/>
    <w:rsid w:val="00AB1EAD"/>
    <w:rsid w:val="00AB1EB0"/>
    <w:rsid w:val="00AB2107"/>
    <w:rsid w:val="00AB24E2"/>
    <w:rsid w:val="00AB27E1"/>
    <w:rsid w:val="00AB2835"/>
    <w:rsid w:val="00AB28D7"/>
    <w:rsid w:val="00AB2A89"/>
    <w:rsid w:val="00AB2BFA"/>
    <w:rsid w:val="00AB2F39"/>
    <w:rsid w:val="00AB2FF8"/>
    <w:rsid w:val="00AB3082"/>
    <w:rsid w:val="00AB30DD"/>
    <w:rsid w:val="00AB3473"/>
    <w:rsid w:val="00AB3543"/>
    <w:rsid w:val="00AB38A1"/>
    <w:rsid w:val="00AB38A6"/>
    <w:rsid w:val="00AB392F"/>
    <w:rsid w:val="00AB39A5"/>
    <w:rsid w:val="00AB39E0"/>
    <w:rsid w:val="00AB3B22"/>
    <w:rsid w:val="00AB3CE8"/>
    <w:rsid w:val="00AB3DB5"/>
    <w:rsid w:val="00AB3DDE"/>
    <w:rsid w:val="00AB3E7F"/>
    <w:rsid w:val="00AB4495"/>
    <w:rsid w:val="00AB459F"/>
    <w:rsid w:val="00AB45EC"/>
    <w:rsid w:val="00AB4B90"/>
    <w:rsid w:val="00AB4BC9"/>
    <w:rsid w:val="00AB4C10"/>
    <w:rsid w:val="00AB4CD4"/>
    <w:rsid w:val="00AB4DB9"/>
    <w:rsid w:val="00AB5194"/>
    <w:rsid w:val="00AB5225"/>
    <w:rsid w:val="00AB52EE"/>
    <w:rsid w:val="00AB5609"/>
    <w:rsid w:val="00AB57C1"/>
    <w:rsid w:val="00AB58EC"/>
    <w:rsid w:val="00AB5905"/>
    <w:rsid w:val="00AB59B8"/>
    <w:rsid w:val="00AB5D8D"/>
    <w:rsid w:val="00AB63AA"/>
    <w:rsid w:val="00AB645D"/>
    <w:rsid w:val="00AB648F"/>
    <w:rsid w:val="00AB64D5"/>
    <w:rsid w:val="00AB666D"/>
    <w:rsid w:val="00AB6CE2"/>
    <w:rsid w:val="00AB6E69"/>
    <w:rsid w:val="00AB6EC9"/>
    <w:rsid w:val="00AB7030"/>
    <w:rsid w:val="00AB7095"/>
    <w:rsid w:val="00AB7136"/>
    <w:rsid w:val="00AB7232"/>
    <w:rsid w:val="00AB72D3"/>
    <w:rsid w:val="00AB72D7"/>
    <w:rsid w:val="00AB734E"/>
    <w:rsid w:val="00AB73BD"/>
    <w:rsid w:val="00AB7AC7"/>
    <w:rsid w:val="00AB7C8F"/>
    <w:rsid w:val="00AC0399"/>
    <w:rsid w:val="00AC0599"/>
    <w:rsid w:val="00AC05C7"/>
    <w:rsid w:val="00AC06A5"/>
    <w:rsid w:val="00AC0A1C"/>
    <w:rsid w:val="00AC0D09"/>
    <w:rsid w:val="00AC0D8E"/>
    <w:rsid w:val="00AC0DAB"/>
    <w:rsid w:val="00AC0E40"/>
    <w:rsid w:val="00AC1087"/>
    <w:rsid w:val="00AC16AB"/>
    <w:rsid w:val="00AC16AE"/>
    <w:rsid w:val="00AC174E"/>
    <w:rsid w:val="00AC1A40"/>
    <w:rsid w:val="00AC1AD3"/>
    <w:rsid w:val="00AC1BE0"/>
    <w:rsid w:val="00AC1BEF"/>
    <w:rsid w:val="00AC1D33"/>
    <w:rsid w:val="00AC20FF"/>
    <w:rsid w:val="00AC2192"/>
    <w:rsid w:val="00AC22E7"/>
    <w:rsid w:val="00AC2439"/>
    <w:rsid w:val="00AC251A"/>
    <w:rsid w:val="00AC2524"/>
    <w:rsid w:val="00AC2525"/>
    <w:rsid w:val="00AC27D6"/>
    <w:rsid w:val="00AC27F6"/>
    <w:rsid w:val="00AC2816"/>
    <w:rsid w:val="00AC2991"/>
    <w:rsid w:val="00AC2AC8"/>
    <w:rsid w:val="00AC3715"/>
    <w:rsid w:val="00AC38F3"/>
    <w:rsid w:val="00AC3961"/>
    <w:rsid w:val="00AC3B45"/>
    <w:rsid w:val="00AC3B51"/>
    <w:rsid w:val="00AC3C03"/>
    <w:rsid w:val="00AC3C7F"/>
    <w:rsid w:val="00AC3CA2"/>
    <w:rsid w:val="00AC3F18"/>
    <w:rsid w:val="00AC40F8"/>
    <w:rsid w:val="00AC427D"/>
    <w:rsid w:val="00AC46BC"/>
    <w:rsid w:val="00AC4753"/>
    <w:rsid w:val="00AC492F"/>
    <w:rsid w:val="00AC4B1A"/>
    <w:rsid w:val="00AC4CCA"/>
    <w:rsid w:val="00AC4D0A"/>
    <w:rsid w:val="00AC4D6A"/>
    <w:rsid w:val="00AC4DAA"/>
    <w:rsid w:val="00AC4DE5"/>
    <w:rsid w:val="00AC51AD"/>
    <w:rsid w:val="00AC51D2"/>
    <w:rsid w:val="00AC51FA"/>
    <w:rsid w:val="00AC525C"/>
    <w:rsid w:val="00AC546B"/>
    <w:rsid w:val="00AC5577"/>
    <w:rsid w:val="00AC5769"/>
    <w:rsid w:val="00AC57BA"/>
    <w:rsid w:val="00AC5880"/>
    <w:rsid w:val="00AC5ADE"/>
    <w:rsid w:val="00AC5E23"/>
    <w:rsid w:val="00AC5EF9"/>
    <w:rsid w:val="00AC5F00"/>
    <w:rsid w:val="00AC5F24"/>
    <w:rsid w:val="00AC604F"/>
    <w:rsid w:val="00AC6148"/>
    <w:rsid w:val="00AC62BB"/>
    <w:rsid w:val="00AC6323"/>
    <w:rsid w:val="00AC636D"/>
    <w:rsid w:val="00AC6385"/>
    <w:rsid w:val="00AC63BF"/>
    <w:rsid w:val="00AC6520"/>
    <w:rsid w:val="00AC664B"/>
    <w:rsid w:val="00AC67EE"/>
    <w:rsid w:val="00AC6906"/>
    <w:rsid w:val="00AC6A01"/>
    <w:rsid w:val="00AC6A3C"/>
    <w:rsid w:val="00AC6A7D"/>
    <w:rsid w:val="00AC70B6"/>
    <w:rsid w:val="00AC7C28"/>
    <w:rsid w:val="00AC7CAF"/>
    <w:rsid w:val="00AC7D14"/>
    <w:rsid w:val="00AC7F60"/>
    <w:rsid w:val="00AD00E7"/>
    <w:rsid w:val="00AD037A"/>
    <w:rsid w:val="00AD0901"/>
    <w:rsid w:val="00AD0A83"/>
    <w:rsid w:val="00AD0B81"/>
    <w:rsid w:val="00AD1148"/>
    <w:rsid w:val="00AD15E9"/>
    <w:rsid w:val="00AD19A2"/>
    <w:rsid w:val="00AD1B6E"/>
    <w:rsid w:val="00AD1E6C"/>
    <w:rsid w:val="00AD1F33"/>
    <w:rsid w:val="00AD1F55"/>
    <w:rsid w:val="00AD240F"/>
    <w:rsid w:val="00AD25B6"/>
    <w:rsid w:val="00AD2682"/>
    <w:rsid w:val="00AD26E6"/>
    <w:rsid w:val="00AD271B"/>
    <w:rsid w:val="00AD2921"/>
    <w:rsid w:val="00AD2C2F"/>
    <w:rsid w:val="00AD2C4C"/>
    <w:rsid w:val="00AD2DFE"/>
    <w:rsid w:val="00AD3314"/>
    <w:rsid w:val="00AD3838"/>
    <w:rsid w:val="00AD39E2"/>
    <w:rsid w:val="00AD42EB"/>
    <w:rsid w:val="00AD44C8"/>
    <w:rsid w:val="00AD47A4"/>
    <w:rsid w:val="00AD48E6"/>
    <w:rsid w:val="00AD4D03"/>
    <w:rsid w:val="00AD50E3"/>
    <w:rsid w:val="00AD51DC"/>
    <w:rsid w:val="00AD51E1"/>
    <w:rsid w:val="00AD51FB"/>
    <w:rsid w:val="00AD52BD"/>
    <w:rsid w:val="00AD5322"/>
    <w:rsid w:val="00AD5410"/>
    <w:rsid w:val="00AD5521"/>
    <w:rsid w:val="00AD56B8"/>
    <w:rsid w:val="00AD56D1"/>
    <w:rsid w:val="00AD5928"/>
    <w:rsid w:val="00AD599E"/>
    <w:rsid w:val="00AD5C27"/>
    <w:rsid w:val="00AD5C46"/>
    <w:rsid w:val="00AD5CB6"/>
    <w:rsid w:val="00AD6010"/>
    <w:rsid w:val="00AD6350"/>
    <w:rsid w:val="00AD64AD"/>
    <w:rsid w:val="00AD65BB"/>
    <w:rsid w:val="00AD67EB"/>
    <w:rsid w:val="00AD69CC"/>
    <w:rsid w:val="00AD6BA5"/>
    <w:rsid w:val="00AD6E67"/>
    <w:rsid w:val="00AD70B5"/>
    <w:rsid w:val="00AD7107"/>
    <w:rsid w:val="00AD73D7"/>
    <w:rsid w:val="00AD7622"/>
    <w:rsid w:val="00AD7774"/>
    <w:rsid w:val="00AD7881"/>
    <w:rsid w:val="00AD793C"/>
    <w:rsid w:val="00AD798A"/>
    <w:rsid w:val="00AD7A96"/>
    <w:rsid w:val="00AD7BCD"/>
    <w:rsid w:val="00AD7CD0"/>
    <w:rsid w:val="00AE025E"/>
    <w:rsid w:val="00AE030C"/>
    <w:rsid w:val="00AE0355"/>
    <w:rsid w:val="00AE047A"/>
    <w:rsid w:val="00AE057D"/>
    <w:rsid w:val="00AE0834"/>
    <w:rsid w:val="00AE0874"/>
    <w:rsid w:val="00AE0D08"/>
    <w:rsid w:val="00AE0D97"/>
    <w:rsid w:val="00AE0E03"/>
    <w:rsid w:val="00AE0E4D"/>
    <w:rsid w:val="00AE15F1"/>
    <w:rsid w:val="00AE17F2"/>
    <w:rsid w:val="00AE19E4"/>
    <w:rsid w:val="00AE1A86"/>
    <w:rsid w:val="00AE1C36"/>
    <w:rsid w:val="00AE1E36"/>
    <w:rsid w:val="00AE1ECA"/>
    <w:rsid w:val="00AE2079"/>
    <w:rsid w:val="00AE21D0"/>
    <w:rsid w:val="00AE2260"/>
    <w:rsid w:val="00AE251F"/>
    <w:rsid w:val="00AE2543"/>
    <w:rsid w:val="00AE25F8"/>
    <w:rsid w:val="00AE2680"/>
    <w:rsid w:val="00AE26D5"/>
    <w:rsid w:val="00AE2A7F"/>
    <w:rsid w:val="00AE2B42"/>
    <w:rsid w:val="00AE2BD9"/>
    <w:rsid w:val="00AE2F10"/>
    <w:rsid w:val="00AE2F64"/>
    <w:rsid w:val="00AE2FF9"/>
    <w:rsid w:val="00AE34A4"/>
    <w:rsid w:val="00AE35B2"/>
    <w:rsid w:val="00AE373B"/>
    <w:rsid w:val="00AE393F"/>
    <w:rsid w:val="00AE39D5"/>
    <w:rsid w:val="00AE4055"/>
    <w:rsid w:val="00AE40C8"/>
    <w:rsid w:val="00AE40E3"/>
    <w:rsid w:val="00AE42BF"/>
    <w:rsid w:val="00AE44A9"/>
    <w:rsid w:val="00AE4686"/>
    <w:rsid w:val="00AE4707"/>
    <w:rsid w:val="00AE48A5"/>
    <w:rsid w:val="00AE4950"/>
    <w:rsid w:val="00AE4A03"/>
    <w:rsid w:val="00AE4E4A"/>
    <w:rsid w:val="00AE4EA5"/>
    <w:rsid w:val="00AE50F3"/>
    <w:rsid w:val="00AE5118"/>
    <w:rsid w:val="00AE5205"/>
    <w:rsid w:val="00AE53C1"/>
    <w:rsid w:val="00AE54BC"/>
    <w:rsid w:val="00AE54CE"/>
    <w:rsid w:val="00AE55A7"/>
    <w:rsid w:val="00AE5610"/>
    <w:rsid w:val="00AE5661"/>
    <w:rsid w:val="00AE5675"/>
    <w:rsid w:val="00AE5944"/>
    <w:rsid w:val="00AE5DBD"/>
    <w:rsid w:val="00AE5E64"/>
    <w:rsid w:val="00AE60EB"/>
    <w:rsid w:val="00AE621D"/>
    <w:rsid w:val="00AE62C1"/>
    <w:rsid w:val="00AE63D8"/>
    <w:rsid w:val="00AE651E"/>
    <w:rsid w:val="00AE67B1"/>
    <w:rsid w:val="00AE691F"/>
    <w:rsid w:val="00AE6941"/>
    <w:rsid w:val="00AE6A32"/>
    <w:rsid w:val="00AE6A9D"/>
    <w:rsid w:val="00AE6DC8"/>
    <w:rsid w:val="00AE6E27"/>
    <w:rsid w:val="00AE6EB0"/>
    <w:rsid w:val="00AE6EE0"/>
    <w:rsid w:val="00AE6F62"/>
    <w:rsid w:val="00AE708C"/>
    <w:rsid w:val="00AE7215"/>
    <w:rsid w:val="00AE7396"/>
    <w:rsid w:val="00AE744A"/>
    <w:rsid w:val="00AE7498"/>
    <w:rsid w:val="00AE7518"/>
    <w:rsid w:val="00AE77A7"/>
    <w:rsid w:val="00AE7823"/>
    <w:rsid w:val="00AE7BBC"/>
    <w:rsid w:val="00AE7F04"/>
    <w:rsid w:val="00AE7FA1"/>
    <w:rsid w:val="00AF00D3"/>
    <w:rsid w:val="00AF0124"/>
    <w:rsid w:val="00AF01D5"/>
    <w:rsid w:val="00AF029A"/>
    <w:rsid w:val="00AF0799"/>
    <w:rsid w:val="00AF0825"/>
    <w:rsid w:val="00AF09CB"/>
    <w:rsid w:val="00AF0BF6"/>
    <w:rsid w:val="00AF0BF8"/>
    <w:rsid w:val="00AF0EB8"/>
    <w:rsid w:val="00AF0FE3"/>
    <w:rsid w:val="00AF1008"/>
    <w:rsid w:val="00AF10E4"/>
    <w:rsid w:val="00AF11D5"/>
    <w:rsid w:val="00AF14BE"/>
    <w:rsid w:val="00AF158F"/>
    <w:rsid w:val="00AF1C02"/>
    <w:rsid w:val="00AF1C2C"/>
    <w:rsid w:val="00AF1DA2"/>
    <w:rsid w:val="00AF1E0E"/>
    <w:rsid w:val="00AF2097"/>
    <w:rsid w:val="00AF20B0"/>
    <w:rsid w:val="00AF20E6"/>
    <w:rsid w:val="00AF216F"/>
    <w:rsid w:val="00AF2246"/>
    <w:rsid w:val="00AF23BD"/>
    <w:rsid w:val="00AF2459"/>
    <w:rsid w:val="00AF2542"/>
    <w:rsid w:val="00AF282A"/>
    <w:rsid w:val="00AF2839"/>
    <w:rsid w:val="00AF28BB"/>
    <w:rsid w:val="00AF2950"/>
    <w:rsid w:val="00AF2AAA"/>
    <w:rsid w:val="00AF2B57"/>
    <w:rsid w:val="00AF2BBC"/>
    <w:rsid w:val="00AF2C55"/>
    <w:rsid w:val="00AF3135"/>
    <w:rsid w:val="00AF3195"/>
    <w:rsid w:val="00AF3308"/>
    <w:rsid w:val="00AF38DF"/>
    <w:rsid w:val="00AF3AD8"/>
    <w:rsid w:val="00AF3B5F"/>
    <w:rsid w:val="00AF3BEE"/>
    <w:rsid w:val="00AF3D51"/>
    <w:rsid w:val="00AF3E9B"/>
    <w:rsid w:val="00AF3FA5"/>
    <w:rsid w:val="00AF3FBE"/>
    <w:rsid w:val="00AF40F7"/>
    <w:rsid w:val="00AF42F5"/>
    <w:rsid w:val="00AF4317"/>
    <w:rsid w:val="00AF46CF"/>
    <w:rsid w:val="00AF46E8"/>
    <w:rsid w:val="00AF48C7"/>
    <w:rsid w:val="00AF48D4"/>
    <w:rsid w:val="00AF4904"/>
    <w:rsid w:val="00AF4C2D"/>
    <w:rsid w:val="00AF4F14"/>
    <w:rsid w:val="00AF54DA"/>
    <w:rsid w:val="00AF54E5"/>
    <w:rsid w:val="00AF59E1"/>
    <w:rsid w:val="00AF5B96"/>
    <w:rsid w:val="00AF5EAF"/>
    <w:rsid w:val="00AF60E9"/>
    <w:rsid w:val="00AF6771"/>
    <w:rsid w:val="00AF692E"/>
    <w:rsid w:val="00AF6976"/>
    <w:rsid w:val="00AF6AFA"/>
    <w:rsid w:val="00AF703F"/>
    <w:rsid w:val="00AF70FC"/>
    <w:rsid w:val="00AF71D3"/>
    <w:rsid w:val="00AF720E"/>
    <w:rsid w:val="00AF7212"/>
    <w:rsid w:val="00AF72B9"/>
    <w:rsid w:val="00AF740B"/>
    <w:rsid w:val="00AF7473"/>
    <w:rsid w:val="00AF74C1"/>
    <w:rsid w:val="00AF74FE"/>
    <w:rsid w:val="00AF796D"/>
    <w:rsid w:val="00AF7970"/>
    <w:rsid w:val="00AF7A1B"/>
    <w:rsid w:val="00AF7F00"/>
    <w:rsid w:val="00B0010C"/>
    <w:rsid w:val="00B002CF"/>
    <w:rsid w:val="00B00453"/>
    <w:rsid w:val="00B0067B"/>
    <w:rsid w:val="00B00797"/>
    <w:rsid w:val="00B009C6"/>
    <w:rsid w:val="00B00BBD"/>
    <w:rsid w:val="00B00CF6"/>
    <w:rsid w:val="00B00F61"/>
    <w:rsid w:val="00B0123A"/>
    <w:rsid w:val="00B012CA"/>
    <w:rsid w:val="00B0172C"/>
    <w:rsid w:val="00B0174D"/>
    <w:rsid w:val="00B017BE"/>
    <w:rsid w:val="00B017E8"/>
    <w:rsid w:val="00B01891"/>
    <w:rsid w:val="00B019A6"/>
    <w:rsid w:val="00B01CBB"/>
    <w:rsid w:val="00B01D20"/>
    <w:rsid w:val="00B01D63"/>
    <w:rsid w:val="00B02113"/>
    <w:rsid w:val="00B021B3"/>
    <w:rsid w:val="00B02320"/>
    <w:rsid w:val="00B02373"/>
    <w:rsid w:val="00B02385"/>
    <w:rsid w:val="00B023C4"/>
    <w:rsid w:val="00B023F1"/>
    <w:rsid w:val="00B0268F"/>
    <w:rsid w:val="00B0269A"/>
    <w:rsid w:val="00B027AC"/>
    <w:rsid w:val="00B027E8"/>
    <w:rsid w:val="00B02AE6"/>
    <w:rsid w:val="00B02CDB"/>
    <w:rsid w:val="00B02CF4"/>
    <w:rsid w:val="00B02D89"/>
    <w:rsid w:val="00B02DC8"/>
    <w:rsid w:val="00B02E22"/>
    <w:rsid w:val="00B0321D"/>
    <w:rsid w:val="00B0336B"/>
    <w:rsid w:val="00B039B5"/>
    <w:rsid w:val="00B039CF"/>
    <w:rsid w:val="00B03FB5"/>
    <w:rsid w:val="00B04137"/>
    <w:rsid w:val="00B041C6"/>
    <w:rsid w:val="00B0424D"/>
    <w:rsid w:val="00B0450E"/>
    <w:rsid w:val="00B046E9"/>
    <w:rsid w:val="00B04817"/>
    <w:rsid w:val="00B048D9"/>
    <w:rsid w:val="00B04983"/>
    <w:rsid w:val="00B049C6"/>
    <w:rsid w:val="00B04A3D"/>
    <w:rsid w:val="00B04B8A"/>
    <w:rsid w:val="00B04CB0"/>
    <w:rsid w:val="00B04E07"/>
    <w:rsid w:val="00B04EB3"/>
    <w:rsid w:val="00B04F20"/>
    <w:rsid w:val="00B04F2B"/>
    <w:rsid w:val="00B04F5D"/>
    <w:rsid w:val="00B04F8D"/>
    <w:rsid w:val="00B050A2"/>
    <w:rsid w:val="00B051A9"/>
    <w:rsid w:val="00B051B0"/>
    <w:rsid w:val="00B05281"/>
    <w:rsid w:val="00B0529F"/>
    <w:rsid w:val="00B05376"/>
    <w:rsid w:val="00B059B9"/>
    <w:rsid w:val="00B05A37"/>
    <w:rsid w:val="00B05C13"/>
    <w:rsid w:val="00B05C74"/>
    <w:rsid w:val="00B05F5D"/>
    <w:rsid w:val="00B0602B"/>
    <w:rsid w:val="00B0605C"/>
    <w:rsid w:val="00B0607C"/>
    <w:rsid w:val="00B06205"/>
    <w:rsid w:val="00B062F9"/>
    <w:rsid w:val="00B06458"/>
    <w:rsid w:val="00B0651A"/>
    <w:rsid w:val="00B06DD2"/>
    <w:rsid w:val="00B06EC4"/>
    <w:rsid w:val="00B070DD"/>
    <w:rsid w:val="00B073C1"/>
    <w:rsid w:val="00B073D1"/>
    <w:rsid w:val="00B0786A"/>
    <w:rsid w:val="00B07896"/>
    <w:rsid w:val="00B07A2E"/>
    <w:rsid w:val="00B07B0D"/>
    <w:rsid w:val="00B07C71"/>
    <w:rsid w:val="00B07D81"/>
    <w:rsid w:val="00B07F25"/>
    <w:rsid w:val="00B10094"/>
    <w:rsid w:val="00B101F2"/>
    <w:rsid w:val="00B10860"/>
    <w:rsid w:val="00B10BAD"/>
    <w:rsid w:val="00B10E82"/>
    <w:rsid w:val="00B10FE4"/>
    <w:rsid w:val="00B11133"/>
    <w:rsid w:val="00B11294"/>
    <w:rsid w:val="00B112BC"/>
    <w:rsid w:val="00B11759"/>
    <w:rsid w:val="00B11C3E"/>
    <w:rsid w:val="00B11D82"/>
    <w:rsid w:val="00B11E05"/>
    <w:rsid w:val="00B11FB4"/>
    <w:rsid w:val="00B1211F"/>
    <w:rsid w:val="00B12196"/>
    <w:rsid w:val="00B122C3"/>
    <w:rsid w:val="00B122D4"/>
    <w:rsid w:val="00B1269C"/>
    <w:rsid w:val="00B12A02"/>
    <w:rsid w:val="00B12BA4"/>
    <w:rsid w:val="00B12BD0"/>
    <w:rsid w:val="00B12FA1"/>
    <w:rsid w:val="00B1305C"/>
    <w:rsid w:val="00B131A9"/>
    <w:rsid w:val="00B13232"/>
    <w:rsid w:val="00B132C6"/>
    <w:rsid w:val="00B13470"/>
    <w:rsid w:val="00B13553"/>
    <w:rsid w:val="00B13919"/>
    <w:rsid w:val="00B1398B"/>
    <w:rsid w:val="00B139DA"/>
    <w:rsid w:val="00B13ABD"/>
    <w:rsid w:val="00B13BA6"/>
    <w:rsid w:val="00B13C1B"/>
    <w:rsid w:val="00B13C4E"/>
    <w:rsid w:val="00B13D48"/>
    <w:rsid w:val="00B13DF5"/>
    <w:rsid w:val="00B14102"/>
    <w:rsid w:val="00B14122"/>
    <w:rsid w:val="00B14464"/>
    <w:rsid w:val="00B14B51"/>
    <w:rsid w:val="00B14B80"/>
    <w:rsid w:val="00B14B96"/>
    <w:rsid w:val="00B14CB7"/>
    <w:rsid w:val="00B14E45"/>
    <w:rsid w:val="00B14EAE"/>
    <w:rsid w:val="00B14F12"/>
    <w:rsid w:val="00B151C8"/>
    <w:rsid w:val="00B153E8"/>
    <w:rsid w:val="00B1570B"/>
    <w:rsid w:val="00B157A5"/>
    <w:rsid w:val="00B1581C"/>
    <w:rsid w:val="00B15851"/>
    <w:rsid w:val="00B15A9B"/>
    <w:rsid w:val="00B15B4D"/>
    <w:rsid w:val="00B15B7E"/>
    <w:rsid w:val="00B15BD0"/>
    <w:rsid w:val="00B15D0E"/>
    <w:rsid w:val="00B15E3E"/>
    <w:rsid w:val="00B15E9A"/>
    <w:rsid w:val="00B1607C"/>
    <w:rsid w:val="00B16152"/>
    <w:rsid w:val="00B16166"/>
    <w:rsid w:val="00B16487"/>
    <w:rsid w:val="00B164B7"/>
    <w:rsid w:val="00B1660C"/>
    <w:rsid w:val="00B16939"/>
    <w:rsid w:val="00B16E42"/>
    <w:rsid w:val="00B16E6D"/>
    <w:rsid w:val="00B16EA4"/>
    <w:rsid w:val="00B170A3"/>
    <w:rsid w:val="00B170FD"/>
    <w:rsid w:val="00B172A3"/>
    <w:rsid w:val="00B17505"/>
    <w:rsid w:val="00B1767C"/>
    <w:rsid w:val="00B17808"/>
    <w:rsid w:val="00B1799A"/>
    <w:rsid w:val="00B17C11"/>
    <w:rsid w:val="00B17E30"/>
    <w:rsid w:val="00B20318"/>
    <w:rsid w:val="00B203C1"/>
    <w:rsid w:val="00B2043C"/>
    <w:rsid w:val="00B20615"/>
    <w:rsid w:val="00B2074A"/>
    <w:rsid w:val="00B20870"/>
    <w:rsid w:val="00B20E07"/>
    <w:rsid w:val="00B20EDB"/>
    <w:rsid w:val="00B20F78"/>
    <w:rsid w:val="00B21602"/>
    <w:rsid w:val="00B21645"/>
    <w:rsid w:val="00B2182D"/>
    <w:rsid w:val="00B21A57"/>
    <w:rsid w:val="00B22312"/>
    <w:rsid w:val="00B223B5"/>
    <w:rsid w:val="00B22484"/>
    <w:rsid w:val="00B224BD"/>
    <w:rsid w:val="00B22730"/>
    <w:rsid w:val="00B22816"/>
    <w:rsid w:val="00B22CC5"/>
    <w:rsid w:val="00B22F23"/>
    <w:rsid w:val="00B231BA"/>
    <w:rsid w:val="00B2327E"/>
    <w:rsid w:val="00B233E5"/>
    <w:rsid w:val="00B23710"/>
    <w:rsid w:val="00B237FB"/>
    <w:rsid w:val="00B23881"/>
    <w:rsid w:val="00B23A14"/>
    <w:rsid w:val="00B23ABC"/>
    <w:rsid w:val="00B23CF7"/>
    <w:rsid w:val="00B24013"/>
    <w:rsid w:val="00B24093"/>
    <w:rsid w:val="00B240F1"/>
    <w:rsid w:val="00B2441C"/>
    <w:rsid w:val="00B245A8"/>
    <w:rsid w:val="00B246B2"/>
    <w:rsid w:val="00B2481D"/>
    <w:rsid w:val="00B24843"/>
    <w:rsid w:val="00B249B3"/>
    <w:rsid w:val="00B24B1D"/>
    <w:rsid w:val="00B24BE6"/>
    <w:rsid w:val="00B24E3B"/>
    <w:rsid w:val="00B24FF6"/>
    <w:rsid w:val="00B2512F"/>
    <w:rsid w:val="00B25174"/>
    <w:rsid w:val="00B251F5"/>
    <w:rsid w:val="00B255FD"/>
    <w:rsid w:val="00B2575F"/>
    <w:rsid w:val="00B2592E"/>
    <w:rsid w:val="00B25B47"/>
    <w:rsid w:val="00B25BD4"/>
    <w:rsid w:val="00B25D3A"/>
    <w:rsid w:val="00B25F87"/>
    <w:rsid w:val="00B2637A"/>
    <w:rsid w:val="00B263BC"/>
    <w:rsid w:val="00B2650A"/>
    <w:rsid w:val="00B26631"/>
    <w:rsid w:val="00B266FA"/>
    <w:rsid w:val="00B2684C"/>
    <w:rsid w:val="00B2699C"/>
    <w:rsid w:val="00B26C16"/>
    <w:rsid w:val="00B26C33"/>
    <w:rsid w:val="00B26FA5"/>
    <w:rsid w:val="00B2742D"/>
    <w:rsid w:val="00B2745A"/>
    <w:rsid w:val="00B27460"/>
    <w:rsid w:val="00B2759F"/>
    <w:rsid w:val="00B275D2"/>
    <w:rsid w:val="00B275E2"/>
    <w:rsid w:val="00B277E0"/>
    <w:rsid w:val="00B2780E"/>
    <w:rsid w:val="00B2797A"/>
    <w:rsid w:val="00B27B8F"/>
    <w:rsid w:val="00B27D9F"/>
    <w:rsid w:val="00B30245"/>
    <w:rsid w:val="00B302E5"/>
    <w:rsid w:val="00B309A4"/>
    <w:rsid w:val="00B30DC7"/>
    <w:rsid w:val="00B310BC"/>
    <w:rsid w:val="00B312FF"/>
    <w:rsid w:val="00B314A8"/>
    <w:rsid w:val="00B316B2"/>
    <w:rsid w:val="00B318D5"/>
    <w:rsid w:val="00B31AA4"/>
    <w:rsid w:val="00B31D3B"/>
    <w:rsid w:val="00B32054"/>
    <w:rsid w:val="00B3205C"/>
    <w:rsid w:val="00B3205F"/>
    <w:rsid w:val="00B3209A"/>
    <w:rsid w:val="00B32229"/>
    <w:rsid w:val="00B322AA"/>
    <w:rsid w:val="00B322C4"/>
    <w:rsid w:val="00B323E4"/>
    <w:rsid w:val="00B32407"/>
    <w:rsid w:val="00B3286C"/>
    <w:rsid w:val="00B329E3"/>
    <w:rsid w:val="00B32A70"/>
    <w:rsid w:val="00B32AFC"/>
    <w:rsid w:val="00B32B4E"/>
    <w:rsid w:val="00B32BEF"/>
    <w:rsid w:val="00B32C41"/>
    <w:rsid w:val="00B32CBC"/>
    <w:rsid w:val="00B32D6C"/>
    <w:rsid w:val="00B32DBE"/>
    <w:rsid w:val="00B32E87"/>
    <w:rsid w:val="00B32ECA"/>
    <w:rsid w:val="00B32FD4"/>
    <w:rsid w:val="00B331E3"/>
    <w:rsid w:val="00B332B0"/>
    <w:rsid w:val="00B3339C"/>
    <w:rsid w:val="00B333EC"/>
    <w:rsid w:val="00B33409"/>
    <w:rsid w:val="00B335F5"/>
    <w:rsid w:val="00B336B1"/>
    <w:rsid w:val="00B33964"/>
    <w:rsid w:val="00B33C3F"/>
    <w:rsid w:val="00B33E42"/>
    <w:rsid w:val="00B340A1"/>
    <w:rsid w:val="00B3419D"/>
    <w:rsid w:val="00B343FA"/>
    <w:rsid w:val="00B34511"/>
    <w:rsid w:val="00B345D1"/>
    <w:rsid w:val="00B34925"/>
    <w:rsid w:val="00B34946"/>
    <w:rsid w:val="00B34A27"/>
    <w:rsid w:val="00B34AB0"/>
    <w:rsid w:val="00B34CB8"/>
    <w:rsid w:val="00B34D3E"/>
    <w:rsid w:val="00B34D68"/>
    <w:rsid w:val="00B34E98"/>
    <w:rsid w:val="00B34EE7"/>
    <w:rsid w:val="00B350BF"/>
    <w:rsid w:val="00B352F9"/>
    <w:rsid w:val="00B354E1"/>
    <w:rsid w:val="00B355C8"/>
    <w:rsid w:val="00B35752"/>
    <w:rsid w:val="00B35864"/>
    <w:rsid w:val="00B3592F"/>
    <w:rsid w:val="00B35A3F"/>
    <w:rsid w:val="00B35B99"/>
    <w:rsid w:val="00B35CDA"/>
    <w:rsid w:val="00B35EE6"/>
    <w:rsid w:val="00B35FA6"/>
    <w:rsid w:val="00B36260"/>
    <w:rsid w:val="00B36438"/>
    <w:rsid w:val="00B36554"/>
    <w:rsid w:val="00B3657B"/>
    <w:rsid w:val="00B3679F"/>
    <w:rsid w:val="00B3691F"/>
    <w:rsid w:val="00B36AA1"/>
    <w:rsid w:val="00B36D67"/>
    <w:rsid w:val="00B36E8D"/>
    <w:rsid w:val="00B37144"/>
    <w:rsid w:val="00B37327"/>
    <w:rsid w:val="00B3736C"/>
    <w:rsid w:val="00B3754B"/>
    <w:rsid w:val="00B375FB"/>
    <w:rsid w:val="00B37913"/>
    <w:rsid w:val="00B37D27"/>
    <w:rsid w:val="00B37E67"/>
    <w:rsid w:val="00B40332"/>
    <w:rsid w:val="00B4036F"/>
    <w:rsid w:val="00B4038D"/>
    <w:rsid w:val="00B40420"/>
    <w:rsid w:val="00B4055D"/>
    <w:rsid w:val="00B40567"/>
    <w:rsid w:val="00B407C2"/>
    <w:rsid w:val="00B40849"/>
    <w:rsid w:val="00B4095F"/>
    <w:rsid w:val="00B40993"/>
    <w:rsid w:val="00B40D39"/>
    <w:rsid w:val="00B40EFA"/>
    <w:rsid w:val="00B40F0D"/>
    <w:rsid w:val="00B41127"/>
    <w:rsid w:val="00B413AA"/>
    <w:rsid w:val="00B413F5"/>
    <w:rsid w:val="00B41518"/>
    <w:rsid w:val="00B4163B"/>
    <w:rsid w:val="00B41836"/>
    <w:rsid w:val="00B41897"/>
    <w:rsid w:val="00B4199C"/>
    <w:rsid w:val="00B41D18"/>
    <w:rsid w:val="00B41DDB"/>
    <w:rsid w:val="00B41E8E"/>
    <w:rsid w:val="00B41F5B"/>
    <w:rsid w:val="00B41FF7"/>
    <w:rsid w:val="00B4206E"/>
    <w:rsid w:val="00B420E3"/>
    <w:rsid w:val="00B421BD"/>
    <w:rsid w:val="00B42298"/>
    <w:rsid w:val="00B42590"/>
    <w:rsid w:val="00B42912"/>
    <w:rsid w:val="00B429B8"/>
    <w:rsid w:val="00B42C68"/>
    <w:rsid w:val="00B430C7"/>
    <w:rsid w:val="00B433C1"/>
    <w:rsid w:val="00B433DF"/>
    <w:rsid w:val="00B4361E"/>
    <w:rsid w:val="00B43760"/>
    <w:rsid w:val="00B43987"/>
    <w:rsid w:val="00B43A49"/>
    <w:rsid w:val="00B43D64"/>
    <w:rsid w:val="00B4405F"/>
    <w:rsid w:val="00B440D1"/>
    <w:rsid w:val="00B4414D"/>
    <w:rsid w:val="00B4420F"/>
    <w:rsid w:val="00B4422D"/>
    <w:rsid w:val="00B4424B"/>
    <w:rsid w:val="00B4430F"/>
    <w:rsid w:val="00B446B0"/>
    <w:rsid w:val="00B446BD"/>
    <w:rsid w:val="00B44723"/>
    <w:rsid w:val="00B44A72"/>
    <w:rsid w:val="00B44D80"/>
    <w:rsid w:val="00B452CD"/>
    <w:rsid w:val="00B454BF"/>
    <w:rsid w:val="00B454D2"/>
    <w:rsid w:val="00B45528"/>
    <w:rsid w:val="00B455C5"/>
    <w:rsid w:val="00B4568F"/>
    <w:rsid w:val="00B456B1"/>
    <w:rsid w:val="00B45776"/>
    <w:rsid w:val="00B45844"/>
    <w:rsid w:val="00B45911"/>
    <w:rsid w:val="00B45998"/>
    <w:rsid w:val="00B45DDA"/>
    <w:rsid w:val="00B45E73"/>
    <w:rsid w:val="00B46081"/>
    <w:rsid w:val="00B46082"/>
    <w:rsid w:val="00B46308"/>
    <w:rsid w:val="00B46422"/>
    <w:rsid w:val="00B46433"/>
    <w:rsid w:val="00B46565"/>
    <w:rsid w:val="00B466F4"/>
    <w:rsid w:val="00B46709"/>
    <w:rsid w:val="00B46800"/>
    <w:rsid w:val="00B46889"/>
    <w:rsid w:val="00B46B46"/>
    <w:rsid w:val="00B46CE3"/>
    <w:rsid w:val="00B46DC2"/>
    <w:rsid w:val="00B46E4F"/>
    <w:rsid w:val="00B47049"/>
    <w:rsid w:val="00B47288"/>
    <w:rsid w:val="00B478A2"/>
    <w:rsid w:val="00B478B0"/>
    <w:rsid w:val="00B478CB"/>
    <w:rsid w:val="00B47968"/>
    <w:rsid w:val="00B5008E"/>
    <w:rsid w:val="00B501C6"/>
    <w:rsid w:val="00B50260"/>
    <w:rsid w:val="00B50272"/>
    <w:rsid w:val="00B5051D"/>
    <w:rsid w:val="00B5058D"/>
    <w:rsid w:val="00B50594"/>
    <w:rsid w:val="00B5068F"/>
    <w:rsid w:val="00B50706"/>
    <w:rsid w:val="00B50894"/>
    <w:rsid w:val="00B5097F"/>
    <w:rsid w:val="00B50CCE"/>
    <w:rsid w:val="00B50DCB"/>
    <w:rsid w:val="00B50F5A"/>
    <w:rsid w:val="00B50FB2"/>
    <w:rsid w:val="00B512FD"/>
    <w:rsid w:val="00B515B3"/>
    <w:rsid w:val="00B51957"/>
    <w:rsid w:val="00B519FD"/>
    <w:rsid w:val="00B51AAD"/>
    <w:rsid w:val="00B51BAA"/>
    <w:rsid w:val="00B51CBE"/>
    <w:rsid w:val="00B51D49"/>
    <w:rsid w:val="00B51E8E"/>
    <w:rsid w:val="00B51F1F"/>
    <w:rsid w:val="00B520BC"/>
    <w:rsid w:val="00B52308"/>
    <w:rsid w:val="00B52402"/>
    <w:rsid w:val="00B52483"/>
    <w:rsid w:val="00B525B6"/>
    <w:rsid w:val="00B527AA"/>
    <w:rsid w:val="00B527C5"/>
    <w:rsid w:val="00B52892"/>
    <w:rsid w:val="00B52D30"/>
    <w:rsid w:val="00B52E51"/>
    <w:rsid w:val="00B5306D"/>
    <w:rsid w:val="00B53090"/>
    <w:rsid w:val="00B5309F"/>
    <w:rsid w:val="00B5311F"/>
    <w:rsid w:val="00B53330"/>
    <w:rsid w:val="00B53403"/>
    <w:rsid w:val="00B53418"/>
    <w:rsid w:val="00B5344C"/>
    <w:rsid w:val="00B535FE"/>
    <w:rsid w:val="00B539CC"/>
    <w:rsid w:val="00B53D74"/>
    <w:rsid w:val="00B53EBA"/>
    <w:rsid w:val="00B54084"/>
    <w:rsid w:val="00B5413F"/>
    <w:rsid w:val="00B5424D"/>
    <w:rsid w:val="00B543F2"/>
    <w:rsid w:val="00B54C6A"/>
    <w:rsid w:val="00B54DF9"/>
    <w:rsid w:val="00B5502C"/>
    <w:rsid w:val="00B5525B"/>
    <w:rsid w:val="00B55296"/>
    <w:rsid w:val="00B55492"/>
    <w:rsid w:val="00B557C7"/>
    <w:rsid w:val="00B557D6"/>
    <w:rsid w:val="00B55BF6"/>
    <w:rsid w:val="00B5619F"/>
    <w:rsid w:val="00B563B0"/>
    <w:rsid w:val="00B564DD"/>
    <w:rsid w:val="00B56584"/>
    <w:rsid w:val="00B566DD"/>
    <w:rsid w:val="00B5671A"/>
    <w:rsid w:val="00B56A18"/>
    <w:rsid w:val="00B56AF1"/>
    <w:rsid w:val="00B56B34"/>
    <w:rsid w:val="00B56C5D"/>
    <w:rsid w:val="00B56CB4"/>
    <w:rsid w:val="00B56F14"/>
    <w:rsid w:val="00B56F51"/>
    <w:rsid w:val="00B572E3"/>
    <w:rsid w:val="00B5752C"/>
    <w:rsid w:val="00B57954"/>
    <w:rsid w:val="00B57C85"/>
    <w:rsid w:val="00B57CFF"/>
    <w:rsid w:val="00B57EEB"/>
    <w:rsid w:val="00B60040"/>
    <w:rsid w:val="00B600C5"/>
    <w:rsid w:val="00B604F2"/>
    <w:rsid w:val="00B6050E"/>
    <w:rsid w:val="00B605F8"/>
    <w:rsid w:val="00B606B0"/>
    <w:rsid w:val="00B60861"/>
    <w:rsid w:val="00B609BE"/>
    <w:rsid w:val="00B609CF"/>
    <w:rsid w:val="00B60DD1"/>
    <w:rsid w:val="00B60E69"/>
    <w:rsid w:val="00B60E86"/>
    <w:rsid w:val="00B611FD"/>
    <w:rsid w:val="00B61268"/>
    <w:rsid w:val="00B612DB"/>
    <w:rsid w:val="00B61473"/>
    <w:rsid w:val="00B6153A"/>
    <w:rsid w:val="00B61599"/>
    <w:rsid w:val="00B6159F"/>
    <w:rsid w:val="00B61B27"/>
    <w:rsid w:val="00B61C4C"/>
    <w:rsid w:val="00B61DE2"/>
    <w:rsid w:val="00B6201D"/>
    <w:rsid w:val="00B6219D"/>
    <w:rsid w:val="00B623D3"/>
    <w:rsid w:val="00B62455"/>
    <w:rsid w:val="00B6245F"/>
    <w:rsid w:val="00B627FB"/>
    <w:rsid w:val="00B6284C"/>
    <w:rsid w:val="00B62A47"/>
    <w:rsid w:val="00B62C1A"/>
    <w:rsid w:val="00B62C80"/>
    <w:rsid w:val="00B62CEF"/>
    <w:rsid w:val="00B62D3B"/>
    <w:rsid w:val="00B63247"/>
    <w:rsid w:val="00B63410"/>
    <w:rsid w:val="00B6364B"/>
    <w:rsid w:val="00B6365C"/>
    <w:rsid w:val="00B6370F"/>
    <w:rsid w:val="00B63824"/>
    <w:rsid w:val="00B6398C"/>
    <w:rsid w:val="00B63AA7"/>
    <w:rsid w:val="00B63B55"/>
    <w:rsid w:val="00B63C0E"/>
    <w:rsid w:val="00B63C44"/>
    <w:rsid w:val="00B63C45"/>
    <w:rsid w:val="00B63CC9"/>
    <w:rsid w:val="00B63D24"/>
    <w:rsid w:val="00B63F72"/>
    <w:rsid w:val="00B641CE"/>
    <w:rsid w:val="00B64453"/>
    <w:rsid w:val="00B647CC"/>
    <w:rsid w:val="00B648D8"/>
    <w:rsid w:val="00B64A1D"/>
    <w:rsid w:val="00B64D36"/>
    <w:rsid w:val="00B64D5A"/>
    <w:rsid w:val="00B64EB7"/>
    <w:rsid w:val="00B64F02"/>
    <w:rsid w:val="00B64FA0"/>
    <w:rsid w:val="00B64FAA"/>
    <w:rsid w:val="00B6534E"/>
    <w:rsid w:val="00B65426"/>
    <w:rsid w:val="00B654DD"/>
    <w:rsid w:val="00B655C6"/>
    <w:rsid w:val="00B65709"/>
    <w:rsid w:val="00B657C4"/>
    <w:rsid w:val="00B658FA"/>
    <w:rsid w:val="00B658FF"/>
    <w:rsid w:val="00B65BF7"/>
    <w:rsid w:val="00B65C40"/>
    <w:rsid w:val="00B65C78"/>
    <w:rsid w:val="00B65C7C"/>
    <w:rsid w:val="00B65E77"/>
    <w:rsid w:val="00B65FAE"/>
    <w:rsid w:val="00B6628D"/>
    <w:rsid w:val="00B664ED"/>
    <w:rsid w:val="00B66512"/>
    <w:rsid w:val="00B66595"/>
    <w:rsid w:val="00B6692D"/>
    <w:rsid w:val="00B66B12"/>
    <w:rsid w:val="00B66B1D"/>
    <w:rsid w:val="00B66C25"/>
    <w:rsid w:val="00B66D4F"/>
    <w:rsid w:val="00B66E1F"/>
    <w:rsid w:val="00B66F95"/>
    <w:rsid w:val="00B6707F"/>
    <w:rsid w:val="00B6722A"/>
    <w:rsid w:val="00B672D6"/>
    <w:rsid w:val="00B6733F"/>
    <w:rsid w:val="00B676C8"/>
    <w:rsid w:val="00B676CA"/>
    <w:rsid w:val="00B67B10"/>
    <w:rsid w:val="00B67D58"/>
    <w:rsid w:val="00B67F1D"/>
    <w:rsid w:val="00B67F9A"/>
    <w:rsid w:val="00B70300"/>
    <w:rsid w:val="00B70475"/>
    <w:rsid w:val="00B706CB"/>
    <w:rsid w:val="00B707CC"/>
    <w:rsid w:val="00B70937"/>
    <w:rsid w:val="00B70B87"/>
    <w:rsid w:val="00B70C44"/>
    <w:rsid w:val="00B70CFA"/>
    <w:rsid w:val="00B70D5A"/>
    <w:rsid w:val="00B70F10"/>
    <w:rsid w:val="00B711C2"/>
    <w:rsid w:val="00B71205"/>
    <w:rsid w:val="00B7134A"/>
    <w:rsid w:val="00B71374"/>
    <w:rsid w:val="00B716AE"/>
    <w:rsid w:val="00B71BC8"/>
    <w:rsid w:val="00B71CE7"/>
    <w:rsid w:val="00B71D8D"/>
    <w:rsid w:val="00B7245F"/>
    <w:rsid w:val="00B7276F"/>
    <w:rsid w:val="00B727D2"/>
    <w:rsid w:val="00B72956"/>
    <w:rsid w:val="00B729EA"/>
    <w:rsid w:val="00B72D74"/>
    <w:rsid w:val="00B72ED7"/>
    <w:rsid w:val="00B72FAD"/>
    <w:rsid w:val="00B7319A"/>
    <w:rsid w:val="00B73377"/>
    <w:rsid w:val="00B733F5"/>
    <w:rsid w:val="00B736DE"/>
    <w:rsid w:val="00B73B35"/>
    <w:rsid w:val="00B73B4F"/>
    <w:rsid w:val="00B73F36"/>
    <w:rsid w:val="00B7406D"/>
    <w:rsid w:val="00B74142"/>
    <w:rsid w:val="00B74487"/>
    <w:rsid w:val="00B7454E"/>
    <w:rsid w:val="00B746A2"/>
    <w:rsid w:val="00B7477E"/>
    <w:rsid w:val="00B748E5"/>
    <w:rsid w:val="00B74A15"/>
    <w:rsid w:val="00B74A1B"/>
    <w:rsid w:val="00B74A32"/>
    <w:rsid w:val="00B74B29"/>
    <w:rsid w:val="00B74BB6"/>
    <w:rsid w:val="00B74D16"/>
    <w:rsid w:val="00B74DFC"/>
    <w:rsid w:val="00B74E3F"/>
    <w:rsid w:val="00B74E57"/>
    <w:rsid w:val="00B74F99"/>
    <w:rsid w:val="00B7529D"/>
    <w:rsid w:val="00B75693"/>
    <w:rsid w:val="00B75944"/>
    <w:rsid w:val="00B7595D"/>
    <w:rsid w:val="00B759BD"/>
    <w:rsid w:val="00B75DFA"/>
    <w:rsid w:val="00B75E3B"/>
    <w:rsid w:val="00B75ED3"/>
    <w:rsid w:val="00B763C7"/>
    <w:rsid w:val="00B76618"/>
    <w:rsid w:val="00B766FF"/>
    <w:rsid w:val="00B76993"/>
    <w:rsid w:val="00B7716D"/>
    <w:rsid w:val="00B771FB"/>
    <w:rsid w:val="00B7720E"/>
    <w:rsid w:val="00B773CE"/>
    <w:rsid w:val="00B77402"/>
    <w:rsid w:val="00B77621"/>
    <w:rsid w:val="00B776EE"/>
    <w:rsid w:val="00B777A4"/>
    <w:rsid w:val="00B7782A"/>
    <w:rsid w:val="00B778AD"/>
    <w:rsid w:val="00B77997"/>
    <w:rsid w:val="00B77E32"/>
    <w:rsid w:val="00B80167"/>
    <w:rsid w:val="00B801B9"/>
    <w:rsid w:val="00B80A62"/>
    <w:rsid w:val="00B80B26"/>
    <w:rsid w:val="00B80C1F"/>
    <w:rsid w:val="00B80D2D"/>
    <w:rsid w:val="00B80E83"/>
    <w:rsid w:val="00B80F90"/>
    <w:rsid w:val="00B80FC5"/>
    <w:rsid w:val="00B80FF0"/>
    <w:rsid w:val="00B810E1"/>
    <w:rsid w:val="00B810E2"/>
    <w:rsid w:val="00B811D7"/>
    <w:rsid w:val="00B8122A"/>
    <w:rsid w:val="00B81CB5"/>
    <w:rsid w:val="00B81EBC"/>
    <w:rsid w:val="00B81F32"/>
    <w:rsid w:val="00B81F7F"/>
    <w:rsid w:val="00B82356"/>
    <w:rsid w:val="00B823AA"/>
    <w:rsid w:val="00B823D3"/>
    <w:rsid w:val="00B82566"/>
    <w:rsid w:val="00B8262A"/>
    <w:rsid w:val="00B82914"/>
    <w:rsid w:val="00B829E3"/>
    <w:rsid w:val="00B829EC"/>
    <w:rsid w:val="00B82E2E"/>
    <w:rsid w:val="00B82E51"/>
    <w:rsid w:val="00B83407"/>
    <w:rsid w:val="00B8342B"/>
    <w:rsid w:val="00B83511"/>
    <w:rsid w:val="00B835AA"/>
    <w:rsid w:val="00B83671"/>
    <w:rsid w:val="00B83942"/>
    <w:rsid w:val="00B83ADD"/>
    <w:rsid w:val="00B83BD1"/>
    <w:rsid w:val="00B83C1F"/>
    <w:rsid w:val="00B83EF2"/>
    <w:rsid w:val="00B83FFD"/>
    <w:rsid w:val="00B84474"/>
    <w:rsid w:val="00B8477E"/>
    <w:rsid w:val="00B848BF"/>
    <w:rsid w:val="00B84BB3"/>
    <w:rsid w:val="00B84D05"/>
    <w:rsid w:val="00B84E18"/>
    <w:rsid w:val="00B85103"/>
    <w:rsid w:val="00B855A1"/>
    <w:rsid w:val="00B85817"/>
    <w:rsid w:val="00B85974"/>
    <w:rsid w:val="00B85A9F"/>
    <w:rsid w:val="00B85B5B"/>
    <w:rsid w:val="00B85C70"/>
    <w:rsid w:val="00B85F92"/>
    <w:rsid w:val="00B85FAF"/>
    <w:rsid w:val="00B86031"/>
    <w:rsid w:val="00B8607C"/>
    <w:rsid w:val="00B86115"/>
    <w:rsid w:val="00B863C3"/>
    <w:rsid w:val="00B8643C"/>
    <w:rsid w:val="00B8648C"/>
    <w:rsid w:val="00B86540"/>
    <w:rsid w:val="00B86664"/>
    <w:rsid w:val="00B868C8"/>
    <w:rsid w:val="00B86BE0"/>
    <w:rsid w:val="00B86FA7"/>
    <w:rsid w:val="00B87003"/>
    <w:rsid w:val="00B87168"/>
    <w:rsid w:val="00B872B5"/>
    <w:rsid w:val="00B87473"/>
    <w:rsid w:val="00B874FB"/>
    <w:rsid w:val="00B875B6"/>
    <w:rsid w:val="00B877BC"/>
    <w:rsid w:val="00B87875"/>
    <w:rsid w:val="00B87C76"/>
    <w:rsid w:val="00B87DEE"/>
    <w:rsid w:val="00B87DF9"/>
    <w:rsid w:val="00B902A3"/>
    <w:rsid w:val="00B9045F"/>
    <w:rsid w:val="00B9047B"/>
    <w:rsid w:val="00B904D7"/>
    <w:rsid w:val="00B90500"/>
    <w:rsid w:val="00B90826"/>
    <w:rsid w:val="00B9083A"/>
    <w:rsid w:val="00B90848"/>
    <w:rsid w:val="00B90918"/>
    <w:rsid w:val="00B90A92"/>
    <w:rsid w:val="00B90ABD"/>
    <w:rsid w:val="00B90AF6"/>
    <w:rsid w:val="00B90BCD"/>
    <w:rsid w:val="00B90BE3"/>
    <w:rsid w:val="00B90C2D"/>
    <w:rsid w:val="00B90E69"/>
    <w:rsid w:val="00B90E6A"/>
    <w:rsid w:val="00B90ECB"/>
    <w:rsid w:val="00B90FDC"/>
    <w:rsid w:val="00B910D7"/>
    <w:rsid w:val="00B9120F"/>
    <w:rsid w:val="00B91587"/>
    <w:rsid w:val="00B9159A"/>
    <w:rsid w:val="00B91614"/>
    <w:rsid w:val="00B91701"/>
    <w:rsid w:val="00B91DC7"/>
    <w:rsid w:val="00B91EB9"/>
    <w:rsid w:val="00B920B2"/>
    <w:rsid w:val="00B92224"/>
    <w:rsid w:val="00B92481"/>
    <w:rsid w:val="00B924E6"/>
    <w:rsid w:val="00B925F8"/>
    <w:rsid w:val="00B92758"/>
    <w:rsid w:val="00B92B4B"/>
    <w:rsid w:val="00B92BC0"/>
    <w:rsid w:val="00B92CAE"/>
    <w:rsid w:val="00B9338A"/>
    <w:rsid w:val="00B933ED"/>
    <w:rsid w:val="00B935D8"/>
    <w:rsid w:val="00B93C94"/>
    <w:rsid w:val="00B93D7C"/>
    <w:rsid w:val="00B941F3"/>
    <w:rsid w:val="00B943C2"/>
    <w:rsid w:val="00B94617"/>
    <w:rsid w:val="00B946C6"/>
    <w:rsid w:val="00B94824"/>
    <w:rsid w:val="00B94931"/>
    <w:rsid w:val="00B94AE0"/>
    <w:rsid w:val="00B94F56"/>
    <w:rsid w:val="00B950B7"/>
    <w:rsid w:val="00B95292"/>
    <w:rsid w:val="00B95344"/>
    <w:rsid w:val="00B95811"/>
    <w:rsid w:val="00B95870"/>
    <w:rsid w:val="00B95906"/>
    <w:rsid w:val="00B95919"/>
    <w:rsid w:val="00B95955"/>
    <w:rsid w:val="00B95BE2"/>
    <w:rsid w:val="00B95C19"/>
    <w:rsid w:val="00B95CE3"/>
    <w:rsid w:val="00B95CEF"/>
    <w:rsid w:val="00B95DA9"/>
    <w:rsid w:val="00B96104"/>
    <w:rsid w:val="00B9610A"/>
    <w:rsid w:val="00B96284"/>
    <w:rsid w:val="00B962D7"/>
    <w:rsid w:val="00B96320"/>
    <w:rsid w:val="00B96475"/>
    <w:rsid w:val="00B9685D"/>
    <w:rsid w:val="00B969D8"/>
    <w:rsid w:val="00B96A84"/>
    <w:rsid w:val="00B96B63"/>
    <w:rsid w:val="00B96DD8"/>
    <w:rsid w:val="00B96EBC"/>
    <w:rsid w:val="00B97298"/>
    <w:rsid w:val="00B972DD"/>
    <w:rsid w:val="00B975C7"/>
    <w:rsid w:val="00B9797D"/>
    <w:rsid w:val="00B979C2"/>
    <w:rsid w:val="00B979CE"/>
    <w:rsid w:val="00B97A2E"/>
    <w:rsid w:val="00B97A62"/>
    <w:rsid w:val="00B97B22"/>
    <w:rsid w:val="00B97CD2"/>
    <w:rsid w:val="00B97EA6"/>
    <w:rsid w:val="00B97F0D"/>
    <w:rsid w:val="00B97FC9"/>
    <w:rsid w:val="00BA01BF"/>
    <w:rsid w:val="00BA024E"/>
    <w:rsid w:val="00BA0293"/>
    <w:rsid w:val="00BA03D2"/>
    <w:rsid w:val="00BA0513"/>
    <w:rsid w:val="00BA0666"/>
    <w:rsid w:val="00BA093A"/>
    <w:rsid w:val="00BA09CC"/>
    <w:rsid w:val="00BA0D1E"/>
    <w:rsid w:val="00BA0E66"/>
    <w:rsid w:val="00BA1139"/>
    <w:rsid w:val="00BA1165"/>
    <w:rsid w:val="00BA1367"/>
    <w:rsid w:val="00BA1459"/>
    <w:rsid w:val="00BA15C6"/>
    <w:rsid w:val="00BA15FE"/>
    <w:rsid w:val="00BA1A66"/>
    <w:rsid w:val="00BA1B56"/>
    <w:rsid w:val="00BA1C1C"/>
    <w:rsid w:val="00BA1F04"/>
    <w:rsid w:val="00BA232A"/>
    <w:rsid w:val="00BA2431"/>
    <w:rsid w:val="00BA2540"/>
    <w:rsid w:val="00BA2541"/>
    <w:rsid w:val="00BA262D"/>
    <w:rsid w:val="00BA2868"/>
    <w:rsid w:val="00BA2BAF"/>
    <w:rsid w:val="00BA2CD2"/>
    <w:rsid w:val="00BA2E18"/>
    <w:rsid w:val="00BA2E77"/>
    <w:rsid w:val="00BA2ECE"/>
    <w:rsid w:val="00BA3095"/>
    <w:rsid w:val="00BA3688"/>
    <w:rsid w:val="00BA3B6D"/>
    <w:rsid w:val="00BA3DB1"/>
    <w:rsid w:val="00BA3DBD"/>
    <w:rsid w:val="00BA3F94"/>
    <w:rsid w:val="00BA4016"/>
    <w:rsid w:val="00BA4202"/>
    <w:rsid w:val="00BA4380"/>
    <w:rsid w:val="00BA4387"/>
    <w:rsid w:val="00BA483B"/>
    <w:rsid w:val="00BA4C6A"/>
    <w:rsid w:val="00BA4CAC"/>
    <w:rsid w:val="00BA4F3F"/>
    <w:rsid w:val="00BA4F6A"/>
    <w:rsid w:val="00BA5698"/>
    <w:rsid w:val="00BA579B"/>
    <w:rsid w:val="00BA5818"/>
    <w:rsid w:val="00BA5928"/>
    <w:rsid w:val="00BA5E0B"/>
    <w:rsid w:val="00BA5E0F"/>
    <w:rsid w:val="00BA5EBC"/>
    <w:rsid w:val="00BA5FDB"/>
    <w:rsid w:val="00BA602A"/>
    <w:rsid w:val="00BA60E4"/>
    <w:rsid w:val="00BA61A7"/>
    <w:rsid w:val="00BA6244"/>
    <w:rsid w:val="00BA632A"/>
    <w:rsid w:val="00BA6802"/>
    <w:rsid w:val="00BA688E"/>
    <w:rsid w:val="00BA68AB"/>
    <w:rsid w:val="00BA6942"/>
    <w:rsid w:val="00BA6AD3"/>
    <w:rsid w:val="00BA6AE6"/>
    <w:rsid w:val="00BA6E0F"/>
    <w:rsid w:val="00BA6E8A"/>
    <w:rsid w:val="00BA7391"/>
    <w:rsid w:val="00BA73EF"/>
    <w:rsid w:val="00BA793D"/>
    <w:rsid w:val="00BA7AEA"/>
    <w:rsid w:val="00BA7BE0"/>
    <w:rsid w:val="00BA7CE9"/>
    <w:rsid w:val="00BA7D83"/>
    <w:rsid w:val="00BA7D90"/>
    <w:rsid w:val="00BA7FF7"/>
    <w:rsid w:val="00BB0078"/>
    <w:rsid w:val="00BB00E2"/>
    <w:rsid w:val="00BB0258"/>
    <w:rsid w:val="00BB06AB"/>
    <w:rsid w:val="00BB06D1"/>
    <w:rsid w:val="00BB07E8"/>
    <w:rsid w:val="00BB0C0A"/>
    <w:rsid w:val="00BB0D7A"/>
    <w:rsid w:val="00BB0E30"/>
    <w:rsid w:val="00BB100C"/>
    <w:rsid w:val="00BB105E"/>
    <w:rsid w:val="00BB11BB"/>
    <w:rsid w:val="00BB11D2"/>
    <w:rsid w:val="00BB11F1"/>
    <w:rsid w:val="00BB1334"/>
    <w:rsid w:val="00BB1512"/>
    <w:rsid w:val="00BB1608"/>
    <w:rsid w:val="00BB188E"/>
    <w:rsid w:val="00BB196C"/>
    <w:rsid w:val="00BB1979"/>
    <w:rsid w:val="00BB1CDB"/>
    <w:rsid w:val="00BB1E50"/>
    <w:rsid w:val="00BB2073"/>
    <w:rsid w:val="00BB212A"/>
    <w:rsid w:val="00BB21C1"/>
    <w:rsid w:val="00BB2379"/>
    <w:rsid w:val="00BB2459"/>
    <w:rsid w:val="00BB24E5"/>
    <w:rsid w:val="00BB25AF"/>
    <w:rsid w:val="00BB272F"/>
    <w:rsid w:val="00BB2953"/>
    <w:rsid w:val="00BB29E4"/>
    <w:rsid w:val="00BB2C2A"/>
    <w:rsid w:val="00BB2D3A"/>
    <w:rsid w:val="00BB303B"/>
    <w:rsid w:val="00BB3123"/>
    <w:rsid w:val="00BB3146"/>
    <w:rsid w:val="00BB33E1"/>
    <w:rsid w:val="00BB34B2"/>
    <w:rsid w:val="00BB3546"/>
    <w:rsid w:val="00BB386A"/>
    <w:rsid w:val="00BB3A8E"/>
    <w:rsid w:val="00BB3B64"/>
    <w:rsid w:val="00BB3B71"/>
    <w:rsid w:val="00BB3BEB"/>
    <w:rsid w:val="00BB3F15"/>
    <w:rsid w:val="00BB3FB9"/>
    <w:rsid w:val="00BB4373"/>
    <w:rsid w:val="00BB438C"/>
    <w:rsid w:val="00BB43CE"/>
    <w:rsid w:val="00BB43FD"/>
    <w:rsid w:val="00BB46AA"/>
    <w:rsid w:val="00BB4863"/>
    <w:rsid w:val="00BB48E7"/>
    <w:rsid w:val="00BB4EB3"/>
    <w:rsid w:val="00BB4EC8"/>
    <w:rsid w:val="00BB4FDA"/>
    <w:rsid w:val="00BB50FE"/>
    <w:rsid w:val="00BB517F"/>
    <w:rsid w:val="00BB5270"/>
    <w:rsid w:val="00BB55AF"/>
    <w:rsid w:val="00BB58EE"/>
    <w:rsid w:val="00BB5ABA"/>
    <w:rsid w:val="00BB5B5B"/>
    <w:rsid w:val="00BB5E09"/>
    <w:rsid w:val="00BB5E12"/>
    <w:rsid w:val="00BB5E32"/>
    <w:rsid w:val="00BB5F61"/>
    <w:rsid w:val="00BB60AE"/>
    <w:rsid w:val="00BB661B"/>
    <w:rsid w:val="00BB67C6"/>
    <w:rsid w:val="00BB67D2"/>
    <w:rsid w:val="00BB6816"/>
    <w:rsid w:val="00BB68E5"/>
    <w:rsid w:val="00BB6E0C"/>
    <w:rsid w:val="00BB6E63"/>
    <w:rsid w:val="00BB6EEF"/>
    <w:rsid w:val="00BB75E9"/>
    <w:rsid w:val="00BB763E"/>
    <w:rsid w:val="00BB78FC"/>
    <w:rsid w:val="00BB7A5D"/>
    <w:rsid w:val="00BB7BE3"/>
    <w:rsid w:val="00BC02B9"/>
    <w:rsid w:val="00BC02EF"/>
    <w:rsid w:val="00BC04CE"/>
    <w:rsid w:val="00BC04FC"/>
    <w:rsid w:val="00BC0587"/>
    <w:rsid w:val="00BC05E2"/>
    <w:rsid w:val="00BC07B3"/>
    <w:rsid w:val="00BC0824"/>
    <w:rsid w:val="00BC0E80"/>
    <w:rsid w:val="00BC108C"/>
    <w:rsid w:val="00BC1370"/>
    <w:rsid w:val="00BC14B7"/>
    <w:rsid w:val="00BC14D4"/>
    <w:rsid w:val="00BC161D"/>
    <w:rsid w:val="00BC16BE"/>
    <w:rsid w:val="00BC183B"/>
    <w:rsid w:val="00BC19F5"/>
    <w:rsid w:val="00BC1AFB"/>
    <w:rsid w:val="00BC1B50"/>
    <w:rsid w:val="00BC1E8A"/>
    <w:rsid w:val="00BC1F96"/>
    <w:rsid w:val="00BC2006"/>
    <w:rsid w:val="00BC21C0"/>
    <w:rsid w:val="00BC233E"/>
    <w:rsid w:val="00BC2524"/>
    <w:rsid w:val="00BC278C"/>
    <w:rsid w:val="00BC28D8"/>
    <w:rsid w:val="00BC2C5D"/>
    <w:rsid w:val="00BC2D04"/>
    <w:rsid w:val="00BC2DF8"/>
    <w:rsid w:val="00BC3025"/>
    <w:rsid w:val="00BC302A"/>
    <w:rsid w:val="00BC32FB"/>
    <w:rsid w:val="00BC346F"/>
    <w:rsid w:val="00BC358D"/>
    <w:rsid w:val="00BC3699"/>
    <w:rsid w:val="00BC38F8"/>
    <w:rsid w:val="00BC3B3F"/>
    <w:rsid w:val="00BC3D0D"/>
    <w:rsid w:val="00BC3DDF"/>
    <w:rsid w:val="00BC408A"/>
    <w:rsid w:val="00BC40F4"/>
    <w:rsid w:val="00BC412B"/>
    <w:rsid w:val="00BC4220"/>
    <w:rsid w:val="00BC4276"/>
    <w:rsid w:val="00BC42FC"/>
    <w:rsid w:val="00BC4425"/>
    <w:rsid w:val="00BC45B8"/>
    <w:rsid w:val="00BC46E9"/>
    <w:rsid w:val="00BC47C0"/>
    <w:rsid w:val="00BC4A00"/>
    <w:rsid w:val="00BC4B78"/>
    <w:rsid w:val="00BC4F24"/>
    <w:rsid w:val="00BC4F8D"/>
    <w:rsid w:val="00BC50FF"/>
    <w:rsid w:val="00BC5185"/>
    <w:rsid w:val="00BC5276"/>
    <w:rsid w:val="00BC5298"/>
    <w:rsid w:val="00BC541E"/>
    <w:rsid w:val="00BC542B"/>
    <w:rsid w:val="00BC5496"/>
    <w:rsid w:val="00BC54EF"/>
    <w:rsid w:val="00BC554C"/>
    <w:rsid w:val="00BC5BD9"/>
    <w:rsid w:val="00BC5C16"/>
    <w:rsid w:val="00BC5C68"/>
    <w:rsid w:val="00BC5F82"/>
    <w:rsid w:val="00BC60EC"/>
    <w:rsid w:val="00BC6446"/>
    <w:rsid w:val="00BC6878"/>
    <w:rsid w:val="00BC68EF"/>
    <w:rsid w:val="00BC69E1"/>
    <w:rsid w:val="00BC6AC8"/>
    <w:rsid w:val="00BC6D86"/>
    <w:rsid w:val="00BC6E78"/>
    <w:rsid w:val="00BC6EFC"/>
    <w:rsid w:val="00BC6F39"/>
    <w:rsid w:val="00BC7339"/>
    <w:rsid w:val="00BC73B1"/>
    <w:rsid w:val="00BC7446"/>
    <w:rsid w:val="00BC76D0"/>
    <w:rsid w:val="00BC77C6"/>
    <w:rsid w:val="00BC796C"/>
    <w:rsid w:val="00BC79EB"/>
    <w:rsid w:val="00BC7CD9"/>
    <w:rsid w:val="00BC7E1E"/>
    <w:rsid w:val="00BC7EBF"/>
    <w:rsid w:val="00BD0066"/>
    <w:rsid w:val="00BD01D5"/>
    <w:rsid w:val="00BD02AB"/>
    <w:rsid w:val="00BD045A"/>
    <w:rsid w:val="00BD04F7"/>
    <w:rsid w:val="00BD04FE"/>
    <w:rsid w:val="00BD0500"/>
    <w:rsid w:val="00BD07FB"/>
    <w:rsid w:val="00BD084D"/>
    <w:rsid w:val="00BD09CA"/>
    <w:rsid w:val="00BD0ADA"/>
    <w:rsid w:val="00BD0C45"/>
    <w:rsid w:val="00BD0E24"/>
    <w:rsid w:val="00BD0E8C"/>
    <w:rsid w:val="00BD12AF"/>
    <w:rsid w:val="00BD1368"/>
    <w:rsid w:val="00BD1557"/>
    <w:rsid w:val="00BD16CC"/>
    <w:rsid w:val="00BD1821"/>
    <w:rsid w:val="00BD1C20"/>
    <w:rsid w:val="00BD1E24"/>
    <w:rsid w:val="00BD1E92"/>
    <w:rsid w:val="00BD1F8F"/>
    <w:rsid w:val="00BD2048"/>
    <w:rsid w:val="00BD2167"/>
    <w:rsid w:val="00BD2565"/>
    <w:rsid w:val="00BD295C"/>
    <w:rsid w:val="00BD2D4C"/>
    <w:rsid w:val="00BD2E68"/>
    <w:rsid w:val="00BD2EFD"/>
    <w:rsid w:val="00BD3031"/>
    <w:rsid w:val="00BD315F"/>
    <w:rsid w:val="00BD31EA"/>
    <w:rsid w:val="00BD334A"/>
    <w:rsid w:val="00BD358A"/>
    <w:rsid w:val="00BD38E7"/>
    <w:rsid w:val="00BD3F48"/>
    <w:rsid w:val="00BD4093"/>
    <w:rsid w:val="00BD42D0"/>
    <w:rsid w:val="00BD44DF"/>
    <w:rsid w:val="00BD485E"/>
    <w:rsid w:val="00BD4875"/>
    <w:rsid w:val="00BD48E6"/>
    <w:rsid w:val="00BD49DA"/>
    <w:rsid w:val="00BD4A93"/>
    <w:rsid w:val="00BD4B3A"/>
    <w:rsid w:val="00BD4B92"/>
    <w:rsid w:val="00BD4D32"/>
    <w:rsid w:val="00BD4E18"/>
    <w:rsid w:val="00BD4F30"/>
    <w:rsid w:val="00BD4FA5"/>
    <w:rsid w:val="00BD51AB"/>
    <w:rsid w:val="00BD531E"/>
    <w:rsid w:val="00BD57EF"/>
    <w:rsid w:val="00BD58CF"/>
    <w:rsid w:val="00BD59CB"/>
    <w:rsid w:val="00BD59EF"/>
    <w:rsid w:val="00BD5EB6"/>
    <w:rsid w:val="00BD607A"/>
    <w:rsid w:val="00BD60D8"/>
    <w:rsid w:val="00BD615F"/>
    <w:rsid w:val="00BD61D3"/>
    <w:rsid w:val="00BD61F2"/>
    <w:rsid w:val="00BD633D"/>
    <w:rsid w:val="00BD6421"/>
    <w:rsid w:val="00BD665F"/>
    <w:rsid w:val="00BD69A7"/>
    <w:rsid w:val="00BD6A98"/>
    <w:rsid w:val="00BD6B8C"/>
    <w:rsid w:val="00BD6E86"/>
    <w:rsid w:val="00BD6EFC"/>
    <w:rsid w:val="00BD72F4"/>
    <w:rsid w:val="00BD779E"/>
    <w:rsid w:val="00BD77CC"/>
    <w:rsid w:val="00BD77F5"/>
    <w:rsid w:val="00BD7C18"/>
    <w:rsid w:val="00BD7DA9"/>
    <w:rsid w:val="00BD7E8E"/>
    <w:rsid w:val="00BD7F90"/>
    <w:rsid w:val="00BD7FCF"/>
    <w:rsid w:val="00BE0137"/>
    <w:rsid w:val="00BE051E"/>
    <w:rsid w:val="00BE078E"/>
    <w:rsid w:val="00BE0AE9"/>
    <w:rsid w:val="00BE0C59"/>
    <w:rsid w:val="00BE0F30"/>
    <w:rsid w:val="00BE1013"/>
    <w:rsid w:val="00BE1213"/>
    <w:rsid w:val="00BE129B"/>
    <w:rsid w:val="00BE136C"/>
    <w:rsid w:val="00BE1375"/>
    <w:rsid w:val="00BE1705"/>
    <w:rsid w:val="00BE1921"/>
    <w:rsid w:val="00BE1A1D"/>
    <w:rsid w:val="00BE1B29"/>
    <w:rsid w:val="00BE1B60"/>
    <w:rsid w:val="00BE1BB8"/>
    <w:rsid w:val="00BE1ED5"/>
    <w:rsid w:val="00BE1FEF"/>
    <w:rsid w:val="00BE20FE"/>
    <w:rsid w:val="00BE21F4"/>
    <w:rsid w:val="00BE2481"/>
    <w:rsid w:val="00BE2672"/>
    <w:rsid w:val="00BE26A6"/>
    <w:rsid w:val="00BE2871"/>
    <w:rsid w:val="00BE2AD3"/>
    <w:rsid w:val="00BE2BD3"/>
    <w:rsid w:val="00BE2EDB"/>
    <w:rsid w:val="00BE2F7F"/>
    <w:rsid w:val="00BE320D"/>
    <w:rsid w:val="00BE34C7"/>
    <w:rsid w:val="00BE3598"/>
    <w:rsid w:val="00BE3648"/>
    <w:rsid w:val="00BE374D"/>
    <w:rsid w:val="00BE3932"/>
    <w:rsid w:val="00BE3956"/>
    <w:rsid w:val="00BE3A1E"/>
    <w:rsid w:val="00BE3B34"/>
    <w:rsid w:val="00BE3BF7"/>
    <w:rsid w:val="00BE3CDB"/>
    <w:rsid w:val="00BE3FC3"/>
    <w:rsid w:val="00BE4051"/>
    <w:rsid w:val="00BE41CA"/>
    <w:rsid w:val="00BE4399"/>
    <w:rsid w:val="00BE46C9"/>
    <w:rsid w:val="00BE47DD"/>
    <w:rsid w:val="00BE4A21"/>
    <w:rsid w:val="00BE4E15"/>
    <w:rsid w:val="00BE4F45"/>
    <w:rsid w:val="00BE4F93"/>
    <w:rsid w:val="00BE5270"/>
    <w:rsid w:val="00BE52D5"/>
    <w:rsid w:val="00BE532C"/>
    <w:rsid w:val="00BE595F"/>
    <w:rsid w:val="00BE5DDF"/>
    <w:rsid w:val="00BE5FF5"/>
    <w:rsid w:val="00BE60DD"/>
    <w:rsid w:val="00BE61B6"/>
    <w:rsid w:val="00BE632F"/>
    <w:rsid w:val="00BE63F5"/>
    <w:rsid w:val="00BE63F6"/>
    <w:rsid w:val="00BE67A7"/>
    <w:rsid w:val="00BE67C6"/>
    <w:rsid w:val="00BE6A81"/>
    <w:rsid w:val="00BE6CA2"/>
    <w:rsid w:val="00BE6E8E"/>
    <w:rsid w:val="00BE70B1"/>
    <w:rsid w:val="00BE7272"/>
    <w:rsid w:val="00BE7412"/>
    <w:rsid w:val="00BE751D"/>
    <w:rsid w:val="00BE754E"/>
    <w:rsid w:val="00BE7791"/>
    <w:rsid w:val="00BE7C49"/>
    <w:rsid w:val="00BE7E7E"/>
    <w:rsid w:val="00BF02CF"/>
    <w:rsid w:val="00BF03D8"/>
    <w:rsid w:val="00BF047E"/>
    <w:rsid w:val="00BF08AF"/>
    <w:rsid w:val="00BF0930"/>
    <w:rsid w:val="00BF0991"/>
    <w:rsid w:val="00BF09ED"/>
    <w:rsid w:val="00BF0DA6"/>
    <w:rsid w:val="00BF0E15"/>
    <w:rsid w:val="00BF0EB9"/>
    <w:rsid w:val="00BF1060"/>
    <w:rsid w:val="00BF11CB"/>
    <w:rsid w:val="00BF1439"/>
    <w:rsid w:val="00BF169B"/>
    <w:rsid w:val="00BF178E"/>
    <w:rsid w:val="00BF18C6"/>
    <w:rsid w:val="00BF1EE0"/>
    <w:rsid w:val="00BF2118"/>
    <w:rsid w:val="00BF2132"/>
    <w:rsid w:val="00BF23B8"/>
    <w:rsid w:val="00BF23CD"/>
    <w:rsid w:val="00BF23E8"/>
    <w:rsid w:val="00BF246D"/>
    <w:rsid w:val="00BF2549"/>
    <w:rsid w:val="00BF2903"/>
    <w:rsid w:val="00BF29C8"/>
    <w:rsid w:val="00BF2DB5"/>
    <w:rsid w:val="00BF30FE"/>
    <w:rsid w:val="00BF3128"/>
    <w:rsid w:val="00BF3131"/>
    <w:rsid w:val="00BF316B"/>
    <w:rsid w:val="00BF3253"/>
    <w:rsid w:val="00BF3277"/>
    <w:rsid w:val="00BF32AD"/>
    <w:rsid w:val="00BF333F"/>
    <w:rsid w:val="00BF3805"/>
    <w:rsid w:val="00BF38C0"/>
    <w:rsid w:val="00BF3D6E"/>
    <w:rsid w:val="00BF4078"/>
    <w:rsid w:val="00BF4187"/>
    <w:rsid w:val="00BF41B8"/>
    <w:rsid w:val="00BF445B"/>
    <w:rsid w:val="00BF44CA"/>
    <w:rsid w:val="00BF476B"/>
    <w:rsid w:val="00BF47C7"/>
    <w:rsid w:val="00BF4832"/>
    <w:rsid w:val="00BF4919"/>
    <w:rsid w:val="00BF49B8"/>
    <w:rsid w:val="00BF49C6"/>
    <w:rsid w:val="00BF4A01"/>
    <w:rsid w:val="00BF4CA4"/>
    <w:rsid w:val="00BF4D4B"/>
    <w:rsid w:val="00BF4E3A"/>
    <w:rsid w:val="00BF4F4E"/>
    <w:rsid w:val="00BF50C3"/>
    <w:rsid w:val="00BF55DD"/>
    <w:rsid w:val="00BF5B5B"/>
    <w:rsid w:val="00BF5D15"/>
    <w:rsid w:val="00BF5DB5"/>
    <w:rsid w:val="00BF6028"/>
    <w:rsid w:val="00BF615E"/>
    <w:rsid w:val="00BF6406"/>
    <w:rsid w:val="00BF640B"/>
    <w:rsid w:val="00BF647A"/>
    <w:rsid w:val="00BF6673"/>
    <w:rsid w:val="00BF696A"/>
    <w:rsid w:val="00BF6A8D"/>
    <w:rsid w:val="00BF6B62"/>
    <w:rsid w:val="00BF6C34"/>
    <w:rsid w:val="00BF6DF3"/>
    <w:rsid w:val="00BF6E6D"/>
    <w:rsid w:val="00BF6F75"/>
    <w:rsid w:val="00BF705C"/>
    <w:rsid w:val="00BF71CC"/>
    <w:rsid w:val="00BF72AE"/>
    <w:rsid w:val="00BF72E4"/>
    <w:rsid w:val="00BF74BC"/>
    <w:rsid w:val="00BF75FA"/>
    <w:rsid w:val="00BF79CF"/>
    <w:rsid w:val="00BF7A0E"/>
    <w:rsid w:val="00BF7CD6"/>
    <w:rsid w:val="00BF7EFB"/>
    <w:rsid w:val="00C001FF"/>
    <w:rsid w:val="00C002E5"/>
    <w:rsid w:val="00C00331"/>
    <w:rsid w:val="00C0056A"/>
    <w:rsid w:val="00C00764"/>
    <w:rsid w:val="00C0076C"/>
    <w:rsid w:val="00C007D8"/>
    <w:rsid w:val="00C009D4"/>
    <w:rsid w:val="00C00A32"/>
    <w:rsid w:val="00C00D93"/>
    <w:rsid w:val="00C00E16"/>
    <w:rsid w:val="00C0105B"/>
    <w:rsid w:val="00C0129F"/>
    <w:rsid w:val="00C01458"/>
    <w:rsid w:val="00C017A5"/>
    <w:rsid w:val="00C01A61"/>
    <w:rsid w:val="00C01BD0"/>
    <w:rsid w:val="00C01BF9"/>
    <w:rsid w:val="00C01F7B"/>
    <w:rsid w:val="00C02061"/>
    <w:rsid w:val="00C02156"/>
    <w:rsid w:val="00C022A3"/>
    <w:rsid w:val="00C0233E"/>
    <w:rsid w:val="00C02427"/>
    <w:rsid w:val="00C02571"/>
    <w:rsid w:val="00C02688"/>
    <w:rsid w:val="00C026B7"/>
    <w:rsid w:val="00C02BF0"/>
    <w:rsid w:val="00C033C6"/>
    <w:rsid w:val="00C034D9"/>
    <w:rsid w:val="00C03539"/>
    <w:rsid w:val="00C0366D"/>
    <w:rsid w:val="00C0373F"/>
    <w:rsid w:val="00C03942"/>
    <w:rsid w:val="00C039A0"/>
    <w:rsid w:val="00C03AAF"/>
    <w:rsid w:val="00C03B5C"/>
    <w:rsid w:val="00C03B7E"/>
    <w:rsid w:val="00C03EF1"/>
    <w:rsid w:val="00C03F08"/>
    <w:rsid w:val="00C03F61"/>
    <w:rsid w:val="00C04127"/>
    <w:rsid w:val="00C0416C"/>
    <w:rsid w:val="00C041C8"/>
    <w:rsid w:val="00C04214"/>
    <w:rsid w:val="00C04236"/>
    <w:rsid w:val="00C04344"/>
    <w:rsid w:val="00C044F3"/>
    <w:rsid w:val="00C0455F"/>
    <w:rsid w:val="00C048EA"/>
    <w:rsid w:val="00C0492B"/>
    <w:rsid w:val="00C04A7A"/>
    <w:rsid w:val="00C04A95"/>
    <w:rsid w:val="00C04C69"/>
    <w:rsid w:val="00C04CA0"/>
    <w:rsid w:val="00C04E1F"/>
    <w:rsid w:val="00C04FBE"/>
    <w:rsid w:val="00C04FCB"/>
    <w:rsid w:val="00C050A3"/>
    <w:rsid w:val="00C05239"/>
    <w:rsid w:val="00C053C8"/>
    <w:rsid w:val="00C0541F"/>
    <w:rsid w:val="00C05A1B"/>
    <w:rsid w:val="00C05A31"/>
    <w:rsid w:val="00C05B74"/>
    <w:rsid w:val="00C05BD3"/>
    <w:rsid w:val="00C0604F"/>
    <w:rsid w:val="00C0605E"/>
    <w:rsid w:val="00C061A4"/>
    <w:rsid w:val="00C061F4"/>
    <w:rsid w:val="00C0637A"/>
    <w:rsid w:val="00C064DC"/>
    <w:rsid w:val="00C06593"/>
    <w:rsid w:val="00C0679E"/>
    <w:rsid w:val="00C0684A"/>
    <w:rsid w:val="00C06A3C"/>
    <w:rsid w:val="00C06CE6"/>
    <w:rsid w:val="00C06D71"/>
    <w:rsid w:val="00C06D7A"/>
    <w:rsid w:val="00C06E74"/>
    <w:rsid w:val="00C06EAE"/>
    <w:rsid w:val="00C06F3F"/>
    <w:rsid w:val="00C0708B"/>
    <w:rsid w:val="00C07335"/>
    <w:rsid w:val="00C075A1"/>
    <w:rsid w:val="00C07607"/>
    <w:rsid w:val="00C0770A"/>
    <w:rsid w:val="00C077E2"/>
    <w:rsid w:val="00C078A1"/>
    <w:rsid w:val="00C078C6"/>
    <w:rsid w:val="00C0796E"/>
    <w:rsid w:val="00C079CD"/>
    <w:rsid w:val="00C07A4E"/>
    <w:rsid w:val="00C07ABC"/>
    <w:rsid w:val="00C07B0A"/>
    <w:rsid w:val="00C07B5B"/>
    <w:rsid w:val="00C07CA7"/>
    <w:rsid w:val="00C07DB3"/>
    <w:rsid w:val="00C07DCE"/>
    <w:rsid w:val="00C07E59"/>
    <w:rsid w:val="00C1035F"/>
    <w:rsid w:val="00C10370"/>
    <w:rsid w:val="00C10766"/>
    <w:rsid w:val="00C107CF"/>
    <w:rsid w:val="00C10877"/>
    <w:rsid w:val="00C10B2D"/>
    <w:rsid w:val="00C10B90"/>
    <w:rsid w:val="00C10C5E"/>
    <w:rsid w:val="00C10CF9"/>
    <w:rsid w:val="00C1103A"/>
    <w:rsid w:val="00C1108F"/>
    <w:rsid w:val="00C11118"/>
    <w:rsid w:val="00C11206"/>
    <w:rsid w:val="00C112BD"/>
    <w:rsid w:val="00C11460"/>
    <w:rsid w:val="00C11526"/>
    <w:rsid w:val="00C11773"/>
    <w:rsid w:val="00C11785"/>
    <w:rsid w:val="00C117DE"/>
    <w:rsid w:val="00C11BBF"/>
    <w:rsid w:val="00C11C06"/>
    <w:rsid w:val="00C11CF1"/>
    <w:rsid w:val="00C11D80"/>
    <w:rsid w:val="00C12006"/>
    <w:rsid w:val="00C12028"/>
    <w:rsid w:val="00C1205D"/>
    <w:rsid w:val="00C12191"/>
    <w:rsid w:val="00C121C2"/>
    <w:rsid w:val="00C12434"/>
    <w:rsid w:val="00C129A9"/>
    <w:rsid w:val="00C129AC"/>
    <w:rsid w:val="00C12A4C"/>
    <w:rsid w:val="00C12B74"/>
    <w:rsid w:val="00C12BD3"/>
    <w:rsid w:val="00C12E16"/>
    <w:rsid w:val="00C12ED7"/>
    <w:rsid w:val="00C13176"/>
    <w:rsid w:val="00C1326B"/>
    <w:rsid w:val="00C13818"/>
    <w:rsid w:val="00C13866"/>
    <w:rsid w:val="00C138C6"/>
    <w:rsid w:val="00C13952"/>
    <w:rsid w:val="00C139F2"/>
    <w:rsid w:val="00C13FF4"/>
    <w:rsid w:val="00C14122"/>
    <w:rsid w:val="00C144F4"/>
    <w:rsid w:val="00C149BD"/>
    <w:rsid w:val="00C14A11"/>
    <w:rsid w:val="00C14A9D"/>
    <w:rsid w:val="00C14CCA"/>
    <w:rsid w:val="00C14DA7"/>
    <w:rsid w:val="00C152AD"/>
    <w:rsid w:val="00C154A5"/>
    <w:rsid w:val="00C158FA"/>
    <w:rsid w:val="00C15911"/>
    <w:rsid w:val="00C15A44"/>
    <w:rsid w:val="00C15E6B"/>
    <w:rsid w:val="00C1616D"/>
    <w:rsid w:val="00C162CC"/>
    <w:rsid w:val="00C16392"/>
    <w:rsid w:val="00C16541"/>
    <w:rsid w:val="00C16675"/>
    <w:rsid w:val="00C166E7"/>
    <w:rsid w:val="00C16946"/>
    <w:rsid w:val="00C169C6"/>
    <w:rsid w:val="00C16A29"/>
    <w:rsid w:val="00C16D22"/>
    <w:rsid w:val="00C16EB4"/>
    <w:rsid w:val="00C1700B"/>
    <w:rsid w:val="00C17073"/>
    <w:rsid w:val="00C17083"/>
    <w:rsid w:val="00C170B6"/>
    <w:rsid w:val="00C17127"/>
    <w:rsid w:val="00C1726E"/>
    <w:rsid w:val="00C173C1"/>
    <w:rsid w:val="00C173E4"/>
    <w:rsid w:val="00C1740E"/>
    <w:rsid w:val="00C17662"/>
    <w:rsid w:val="00C176CF"/>
    <w:rsid w:val="00C177DB"/>
    <w:rsid w:val="00C17A7C"/>
    <w:rsid w:val="00C17CB9"/>
    <w:rsid w:val="00C17D76"/>
    <w:rsid w:val="00C17DBD"/>
    <w:rsid w:val="00C17EAD"/>
    <w:rsid w:val="00C200AB"/>
    <w:rsid w:val="00C20237"/>
    <w:rsid w:val="00C2023C"/>
    <w:rsid w:val="00C2027D"/>
    <w:rsid w:val="00C20557"/>
    <w:rsid w:val="00C2057E"/>
    <w:rsid w:val="00C20754"/>
    <w:rsid w:val="00C20852"/>
    <w:rsid w:val="00C209E8"/>
    <w:rsid w:val="00C20AE4"/>
    <w:rsid w:val="00C20C7F"/>
    <w:rsid w:val="00C20D48"/>
    <w:rsid w:val="00C20ECF"/>
    <w:rsid w:val="00C20F3D"/>
    <w:rsid w:val="00C21455"/>
    <w:rsid w:val="00C2153E"/>
    <w:rsid w:val="00C21553"/>
    <w:rsid w:val="00C2161B"/>
    <w:rsid w:val="00C21634"/>
    <w:rsid w:val="00C2168E"/>
    <w:rsid w:val="00C219B7"/>
    <w:rsid w:val="00C222F7"/>
    <w:rsid w:val="00C2234B"/>
    <w:rsid w:val="00C223F2"/>
    <w:rsid w:val="00C2263E"/>
    <w:rsid w:val="00C22783"/>
    <w:rsid w:val="00C22928"/>
    <w:rsid w:val="00C22977"/>
    <w:rsid w:val="00C22B18"/>
    <w:rsid w:val="00C22B6A"/>
    <w:rsid w:val="00C22C6E"/>
    <w:rsid w:val="00C22D78"/>
    <w:rsid w:val="00C22D97"/>
    <w:rsid w:val="00C22DE7"/>
    <w:rsid w:val="00C22EAB"/>
    <w:rsid w:val="00C23241"/>
    <w:rsid w:val="00C23293"/>
    <w:rsid w:val="00C2334A"/>
    <w:rsid w:val="00C233DC"/>
    <w:rsid w:val="00C2348B"/>
    <w:rsid w:val="00C23517"/>
    <w:rsid w:val="00C236B6"/>
    <w:rsid w:val="00C236FA"/>
    <w:rsid w:val="00C23AF7"/>
    <w:rsid w:val="00C23B4D"/>
    <w:rsid w:val="00C23C31"/>
    <w:rsid w:val="00C23C59"/>
    <w:rsid w:val="00C23C73"/>
    <w:rsid w:val="00C240B5"/>
    <w:rsid w:val="00C24290"/>
    <w:rsid w:val="00C243F3"/>
    <w:rsid w:val="00C24451"/>
    <w:rsid w:val="00C245DA"/>
    <w:rsid w:val="00C2474B"/>
    <w:rsid w:val="00C24798"/>
    <w:rsid w:val="00C2495D"/>
    <w:rsid w:val="00C249BB"/>
    <w:rsid w:val="00C249DB"/>
    <w:rsid w:val="00C24AB5"/>
    <w:rsid w:val="00C24B3A"/>
    <w:rsid w:val="00C24BF2"/>
    <w:rsid w:val="00C24BFC"/>
    <w:rsid w:val="00C24DA3"/>
    <w:rsid w:val="00C24E8A"/>
    <w:rsid w:val="00C2505E"/>
    <w:rsid w:val="00C255E2"/>
    <w:rsid w:val="00C257BD"/>
    <w:rsid w:val="00C258F0"/>
    <w:rsid w:val="00C25950"/>
    <w:rsid w:val="00C25BDA"/>
    <w:rsid w:val="00C25C22"/>
    <w:rsid w:val="00C25DCC"/>
    <w:rsid w:val="00C25E50"/>
    <w:rsid w:val="00C2630D"/>
    <w:rsid w:val="00C26318"/>
    <w:rsid w:val="00C264F4"/>
    <w:rsid w:val="00C2657D"/>
    <w:rsid w:val="00C26718"/>
    <w:rsid w:val="00C267A5"/>
    <w:rsid w:val="00C26E0B"/>
    <w:rsid w:val="00C270AE"/>
    <w:rsid w:val="00C2711A"/>
    <w:rsid w:val="00C27326"/>
    <w:rsid w:val="00C27504"/>
    <w:rsid w:val="00C27595"/>
    <w:rsid w:val="00C27670"/>
    <w:rsid w:val="00C276D1"/>
    <w:rsid w:val="00C27752"/>
    <w:rsid w:val="00C279DB"/>
    <w:rsid w:val="00C27A1D"/>
    <w:rsid w:val="00C27CAE"/>
    <w:rsid w:val="00C27D4A"/>
    <w:rsid w:val="00C27E86"/>
    <w:rsid w:val="00C30171"/>
    <w:rsid w:val="00C30614"/>
    <w:rsid w:val="00C3067C"/>
    <w:rsid w:val="00C307B1"/>
    <w:rsid w:val="00C307E4"/>
    <w:rsid w:val="00C309AD"/>
    <w:rsid w:val="00C30A2F"/>
    <w:rsid w:val="00C30EDC"/>
    <w:rsid w:val="00C30EF6"/>
    <w:rsid w:val="00C30F12"/>
    <w:rsid w:val="00C310EB"/>
    <w:rsid w:val="00C312E0"/>
    <w:rsid w:val="00C31317"/>
    <w:rsid w:val="00C31362"/>
    <w:rsid w:val="00C31377"/>
    <w:rsid w:val="00C3137F"/>
    <w:rsid w:val="00C31565"/>
    <w:rsid w:val="00C31651"/>
    <w:rsid w:val="00C316DD"/>
    <w:rsid w:val="00C317A7"/>
    <w:rsid w:val="00C31879"/>
    <w:rsid w:val="00C31977"/>
    <w:rsid w:val="00C31994"/>
    <w:rsid w:val="00C31A63"/>
    <w:rsid w:val="00C31B43"/>
    <w:rsid w:val="00C31E59"/>
    <w:rsid w:val="00C3211D"/>
    <w:rsid w:val="00C321F8"/>
    <w:rsid w:val="00C32474"/>
    <w:rsid w:val="00C32553"/>
    <w:rsid w:val="00C32717"/>
    <w:rsid w:val="00C32830"/>
    <w:rsid w:val="00C32880"/>
    <w:rsid w:val="00C329EA"/>
    <w:rsid w:val="00C32A67"/>
    <w:rsid w:val="00C32B36"/>
    <w:rsid w:val="00C32C7C"/>
    <w:rsid w:val="00C32D36"/>
    <w:rsid w:val="00C33104"/>
    <w:rsid w:val="00C33150"/>
    <w:rsid w:val="00C332D4"/>
    <w:rsid w:val="00C33434"/>
    <w:rsid w:val="00C33443"/>
    <w:rsid w:val="00C33468"/>
    <w:rsid w:val="00C33711"/>
    <w:rsid w:val="00C337C5"/>
    <w:rsid w:val="00C339FB"/>
    <w:rsid w:val="00C33A15"/>
    <w:rsid w:val="00C33C2E"/>
    <w:rsid w:val="00C33C7D"/>
    <w:rsid w:val="00C33D7A"/>
    <w:rsid w:val="00C3400B"/>
    <w:rsid w:val="00C34138"/>
    <w:rsid w:val="00C3421D"/>
    <w:rsid w:val="00C34236"/>
    <w:rsid w:val="00C34584"/>
    <w:rsid w:val="00C34632"/>
    <w:rsid w:val="00C347F9"/>
    <w:rsid w:val="00C34970"/>
    <w:rsid w:val="00C34AA2"/>
    <w:rsid w:val="00C34C8D"/>
    <w:rsid w:val="00C34CBF"/>
    <w:rsid w:val="00C35053"/>
    <w:rsid w:val="00C35157"/>
    <w:rsid w:val="00C353CC"/>
    <w:rsid w:val="00C3548E"/>
    <w:rsid w:val="00C357C3"/>
    <w:rsid w:val="00C357CF"/>
    <w:rsid w:val="00C357DF"/>
    <w:rsid w:val="00C35B01"/>
    <w:rsid w:val="00C35DFB"/>
    <w:rsid w:val="00C36016"/>
    <w:rsid w:val="00C360A0"/>
    <w:rsid w:val="00C361AB"/>
    <w:rsid w:val="00C361CA"/>
    <w:rsid w:val="00C36670"/>
    <w:rsid w:val="00C366D3"/>
    <w:rsid w:val="00C366F7"/>
    <w:rsid w:val="00C368E6"/>
    <w:rsid w:val="00C36B70"/>
    <w:rsid w:val="00C36B75"/>
    <w:rsid w:val="00C36E38"/>
    <w:rsid w:val="00C36E77"/>
    <w:rsid w:val="00C36F58"/>
    <w:rsid w:val="00C37065"/>
    <w:rsid w:val="00C37067"/>
    <w:rsid w:val="00C371B8"/>
    <w:rsid w:val="00C3748D"/>
    <w:rsid w:val="00C3761B"/>
    <w:rsid w:val="00C376C5"/>
    <w:rsid w:val="00C37787"/>
    <w:rsid w:val="00C37AE7"/>
    <w:rsid w:val="00C37F5B"/>
    <w:rsid w:val="00C40246"/>
    <w:rsid w:val="00C40319"/>
    <w:rsid w:val="00C40421"/>
    <w:rsid w:val="00C4090C"/>
    <w:rsid w:val="00C40AEB"/>
    <w:rsid w:val="00C40BD6"/>
    <w:rsid w:val="00C40CE1"/>
    <w:rsid w:val="00C41026"/>
    <w:rsid w:val="00C4138A"/>
    <w:rsid w:val="00C4158D"/>
    <w:rsid w:val="00C415D5"/>
    <w:rsid w:val="00C4190B"/>
    <w:rsid w:val="00C41A46"/>
    <w:rsid w:val="00C41B8B"/>
    <w:rsid w:val="00C41BDA"/>
    <w:rsid w:val="00C41C4F"/>
    <w:rsid w:val="00C41E96"/>
    <w:rsid w:val="00C4200B"/>
    <w:rsid w:val="00C4251B"/>
    <w:rsid w:val="00C4252E"/>
    <w:rsid w:val="00C42654"/>
    <w:rsid w:val="00C42AF6"/>
    <w:rsid w:val="00C42D8B"/>
    <w:rsid w:val="00C42F6D"/>
    <w:rsid w:val="00C43046"/>
    <w:rsid w:val="00C431F0"/>
    <w:rsid w:val="00C431F2"/>
    <w:rsid w:val="00C43294"/>
    <w:rsid w:val="00C43377"/>
    <w:rsid w:val="00C433C8"/>
    <w:rsid w:val="00C43585"/>
    <w:rsid w:val="00C4396A"/>
    <w:rsid w:val="00C43C44"/>
    <w:rsid w:val="00C44299"/>
    <w:rsid w:val="00C446D7"/>
    <w:rsid w:val="00C447E5"/>
    <w:rsid w:val="00C449C7"/>
    <w:rsid w:val="00C44A9D"/>
    <w:rsid w:val="00C44B27"/>
    <w:rsid w:val="00C44BFA"/>
    <w:rsid w:val="00C44F38"/>
    <w:rsid w:val="00C44F4B"/>
    <w:rsid w:val="00C4510D"/>
    <w:rsid w:val="00C45151"/>
    <w:rsid w:val="00C45255"/>
    <w:rsid w:val="00C455F3"/>
    <w:rsid w:val="00C45627"/>
    <w:rsid w:val="00C457EA"/>
    <w:rsid w:val="00C45807"/>
    <w:rsid w:val="00C45AD9"/>
    <w:rsid w:val="00C45C4D"/>
    <w:rsid w:val="00C45E8A"/>
    <w:rsid w:val="00C45F02"/>
    <w:rsid w:val="00C45F24"/>
    <w:rsid w:val="00C463DA"/>
    <w:rsid w:val="00C4697C"/>
    <w:rsid w:val="00C46C32"/>
    <w:rsid w:val="00C46E0A"/>
    <w:rsid w:val="00C46EAE"/>
    <w:rsid w:val="00C474BD"/>
    <w:rsid w:val="00C475F0"/>
    <w:rsid w:val="00C4773D"/>
    <w:rsid w:val="00C47975"/>
    <w:rsid w:val="00C47D14"/>
    <w:rsid w:val="00C47D44"/>
    <w:rsid w:val="00C47E49"/>
    <w:rsid w:val="00C47F32"/>
    <w:rsid w:val="00C47F60"/>
    <w:rsid w:val="00C500FE"/>
    <w:rsid w:val="00C503E5"/>
    <w:rsid w:val="00C505E5"/>
    <w:rsid w:val="00C5063D"/>
    <w:rsid w:val="00C50663"/>
    <w:rsid w:val="00C50CCC"/>
    <w:rsid w:val="00C50CE4"/>
    <w:rsid w:val="00C50FCB"/>
    <w:rsid w:val="00C51011"/>
    <w:rsid w:val="00C510F2"/>
    <w:rsid w:val="00C5150E"/>
    <w:rsid w:val="00C51692"/>
    <w:rsid w:val="00C51761"/>
    <w:rsid w:val="00C5176E"/>
    <w:rsid w:val="00C51913"/>
    <w:rsid w:val="00C51932"/>
    <w:rsid w:val="00C519C4"/>
    <w:rsid w:val="00C51B45"/>
    <w:rsid w:val="00C51E32"/>
    <w:rsid w:val="00C51F53"/>
    <w:rsid w:val="00C52003"/>
    <w:rsid w:val="00C521A9"/>
    <w:rsid w:val="00C52360"/>
    <w:rsid w:val="00C52366"/>
    <w:rsid w:val="00C525DE"/>
    <w:rsid w:val="00C5272B"/>
    <w:rsid w:val="00C529EC"/>
    <w:rsid w:val="00C52BB1"/>
    <w:rsid w:val="00C52D52"/>
    <w:rsid w:val="00C52E72"/>
    <w:rsid w:val="00C52F70"/>
    <w:rsid w:val="00C52FD7"/>
    <w:rsid w:val="00C52FE2"/>
    <w:rsid w:val="00C53117"/>
    <w:rsid w:val="00C53135"/>
    <w:rsid w:val="00C531CE"/>
    <w:rsid w:val="00C53308"/>
    <w:rsid w:val="00C5370E"/>
    <w:rsid w:val="00C5372B"/>
    <w:rsid w:val="00C5374C"/>
    <w:rsid w:val="00C537B4"/>
    <w:rsid w:val="00C538A6"/>
    <w:rsid w:val="00C53AED"/>
    <w:rsid w:val="00C53B73"/>
    <w:rsid w:val="00C53E7D"/>
    <w:rsid w:val="00C540F6"/>
    <w:rsid w:val="00C542CA"/>
    <w:rsid w:val="00C543D2"/>
    <w:rsid w:val="00C54824"/>
    <w:rsid w:val="00C54A71"/>
    <w:rsid w:val="00C54B39"/>
    <w:rsid w:val="00C54C7F"/>
    <w:rsid w:val="00C54C84"/>
    <w:rsid w:val="00C55155"/>
    <w:rsid w:val="00C551FD"/>
    <w:rsid w:val="00C55229"/>
    <w:rsid w:val="00C5525F"/>
    <w:rsid w:val="00C55442"/>
    <w:rsid w:val="00C55461"/>
    <w:rsid w:val="00C555E9"/>
    <w:rsid w:val="00C55800"/>
    <w:rsid w:val="00C55824"/>
    <w:rsid w:val="00C558C7"/>
    <w:rsid w:val="00C55BC9"/>
    <w:rsid w:val="00C55C00"/>
    <w:rsid w:val="00C55CD5"/>
    <w:rsid w:val="00C55D67"/>
    <w:rsid w:val="00C55E74"/>
    <w:rsid w:val="00C55EF0"/>
    <w:rsid w:val="00C560AC"/>
    <w:rsid w:val="00C56128"/>
    <w:rsid w:val="00C5625D"/>
    <w:rsid w:val="00C562B3"/>
    <w:rsid w:val="00C563B5"/>
    <w:rsid w:val="00C565CD"/>
    <w:rsid w:val="00C56AAC"/>
    <w:rsid w:val="00C56AC7"/>
    <w:rsid w:val="00C56C03"/>
    <w:rsid w:val="00C56C63"/>
    <w:rsid w:val="00C56D0C"/>
    <w:rsid w:val="00C57053"/>
    <w:rsid w:val="00C57166"/>
    <w:rsid w:val="00C5724E"/>
    <w:rsid w:val="00C57311"/>
    <w:rsid w:val="00C574B3"/>
    <w:rsid w:val="00C57512"/>
    <w:rsid w:val="00C575E1"/>
    <w:rsid w:val="00C577F4"/>
    <w:rsid w:val="00C5781C"/>
    <w:rsid w:val="00C578CD"/>
    <w:rsid w:val="00C5791E"/>
    <w:rsid w:val="00C57B4D"/>
    <w:rsid w:val="00C57C2E"/>
    <w:rsid w:val="00C57C4E"/>
    <w:rsid w:val="00C57D5C"/>
    <w:rsid w:val="00C57DD4"/>
    <w:rsid w:val="00C57DE2"/>
    <w:rsid w:val="00C60040"/>
    <w:rsid w:val="00C60147"/>
    <w:rsid w:val="00C6019B"/>
    <w:rsid w:val="00C601AE"/>
    <w:rsid w:val="00C60343"/>
    <w:rsid w:val="00C6046A"/>
    <w:rsid w:val="00C6047D"/>
    <w:rsid w:val="00C606BA"/>
    <w:rsid w:val="00C607A7"/>
    <w:rsid w:val="00C60883"/>
    <w:rsid w:val="00C60A4D"/>
    <w:rsid w:val="00C60BF1"/>
    <w:rsid w:val="00C60DC2"/>
    <w:rsid w:val="00C60FE2"/>
    <w:rsid w:val="00C61243"/>
    <w:rsid w:val="00C6138B"/>
    <w:rsid w:val="00C6180A"/>
    <w:rsid w:val="00C61904"/>
    <w:rsid w:val="00C61928"/>
    <w:rsid w:val="00C6193C"/>
    <w:rsid w:val="00C61A5B"/>
    <w:rsid w:val="00C61F4C"/>
    <w:rsid w:val="00C6204B"/>
    <w:rsid w:val="00C62247"/>
    <w:rsid w:val="00C6225C"/>
    <w:rsid w:val="00C626A4"/>
    <w:rsid w:val="00C627B8"/>
    <w:rsid w:val="00C6287A"/>
    <w:rsid w:val="00C62A06"/>
    <w:rsid w:val="00C62A22"/>
    <w:rsid w:val="00C62AE1"/>
    <w:rsid w:val="00C62C97"/>
    <w:rsid w:val="00C62DCB"/>
    <w:rsid w:val="00C62E42"/>
    <w:rsid w:val="00C6307C"/>
    <w:rsid w:val="00C631EB"/>
    <w:rsid w:val="00C63330"/>
    <w:rsid w:val="00C63732"/>
    <w:rsid w:val="00C638A6"/>
    <w:rsid w:val="00C638B4"/>
    <w:rsid w:val="00C63913"/>
    <w:rsid w:val="00C639A9"/>
    <w:rsid w:val="00C639F6"/>
    <w:rsid w:val="00C63C45"/>
    <w:rsid w:val="00C63CC2"/>
    <w:rsid w:val="00C63D74"/>
    <w:rsid w:val="00C63D77"/>
    <w:rsid w:val="00C63E24"/>
    <w:rsid w:val="00C63EF7"/>
    <w:rsid w:val="00C63FE5"/>
    <w:rsid w:val="00C64063"/>
    <w:rsid w:val="00C6412B"/>
    <w:rsid w:val="00C6417C"/>
    <w:rsid w:val="00C64184"/>
    <w:rsid w:val="00C642CD"/>
    <w:rsid w:val="00C64340"/>
    <w:rsid w:val="00C646F3"/>
    <w:rsid w:val="00C64853"/>
    <w:rsid w:val="00C64994"/>
    <w:rsid w:val="00C64A2D"/>
    <w:rsid w:val="00C64D02"/>
    <w:rsid w:val="00C64E36"/>
    <w:rsid w:val="00C64E7F"/>
    <w:rsid w:val="00C64ECA"/>
    <w:rsid w:val="00C6542D"/>
    <w:rsid w:val="00C654E1"/>
    <w:rsid w:val="00C65546"/>
    <w:rsid w:val="00C6557E"/>
    <w:rsid w:val="00C657CF"/>
    <w:rsid w:val="00C65D9A"/>
    <w:rsid w:val="00C65DCB"/>
    <w:rsid w:val="00C65E4C"/>
    <w:rsid w:val="00C66022"/>
    <w:rsid w:val="00C660BC"/>
    <w:rsid w:val="00C660E3"/>
    <w:rsid w:val="00C66137"/>
    <w:rsid w:val="00C66322"/>
    <w:rsid w:val="00C665B0"/>
    <w:rsid w:val="00C66840"/>
    <w:rsid w:val="00C66A07"/>
    <w:rsid w:val="00C66A91"/>
    <w:rsid w:val="00C66AEB"/>
    <w:rsid w:val="00C66C5A"/>
    <w:rsid w:val="00C66CE9"/>
    <w:rsid w:val="00C6717C"/>
    <w:rsid w:val="00C67384"/>
    <w:rsid w:val="00C67462"/>
    <w:rsid w:val="00C67649"/>
    <w:rsid w:val="00C67664"/>
    <w:rsid w:val="00C6792B"/>
    <w:rsid w:val="00C67A1C"/>
    <w:rsid w:val="00C67CB0"/>
    <w:rsid w:val="00C67CDF"/>
    <w:rsid w:val="00C67EC3"/>
    <w:rsid w:val="00C67EE5"/>
    <w:rsid w:val="00C67F19"/>
    <w:rsid w:val="00C70171"/>
    <w:rsid w:val="00C70217"/>
    <w:rsid w:val="00C70566"/>
    <w:rsid w:val="00C70681"/>
    <w:rsid w:val="00C70706"/>
    <w:rsid w:val="00C707BB"/>
    <w:rsid w:val="00C70886"/>
    <w:rsid w:val="00C708D1"/>
    <w:rsid w:val="00C70A24"/>
    <w:rsid w:val="00C70AFD"/>
    <w:rsid w:val="00C70B73"/>
    <w:rsid w:val="00C70C6C"/>
    <w:rsid w:val="00C70DF1"/>
    <w:rsid w:val="00C70E53"/>
    <w:rsid w:val="00C70EA0"/>
    <w:rsid w:val="00C70EB0"/>
    <w:rsid w:val="00C71156"/>
    <w:rsid w:val="00C71469"/>
    <w:rsid w:val="00C716EC"/>
    <w:rsid w:val="00C720EB"/>
    <w:rsid w:val="00C72272"/>
    <w:rsid w:val="00C7231E"/>
    <w:rsid w:val="00C72A6C"/>
    <w:rsid w:val="00C72D55"/>
    <w:rsid w:val="00C72DC3"/>
    <w:rsid w:val="00C72E23"/>
    <w:rsid w:val="00C72EF9"/>
    <w:rsid w:val="00C73018"/>
    <w:rsid w:val="00C730A2"/>
    <w:rsid w:val="00C730BE"/>
    <w:rsid w:val="00C734A3"/>
    <w:rsid w:val="00C7362A"/>
    <w:rsid w:val="00C73765"/>
    <w:rsid w:val="00C73769"/>
    <w:rsid w:val="00C7389B"/>
    <w:rsid w:val="00C738B6"/>
    <w:rsid w:val="00C73919"/>
    <w:rsid w:val="00C73A90"/>
    <w:rsid w:val="00C73CF9"/>
    <w:rsid w:val="00C73D36"/>
    <w:rsid w:val="00C73DED"/>
    <w:rsid w:val="00C73E1C"/>
    <w:rsid w:val="00C74468"/>
    <w:rsid w:val="00C744BA"/>
    <w:rsid w:val="00C74516"/>
    <w:rsid w:val="00C7456B"/>
    <w:rsid w:val="00C745C8"/>
    <w:rsid w:val="00C746C2"/>
    <w:rsid w:val="00C747D6"/>
    <w:rsid w:val="00C748B4"/>
    <w:rsid w:val="00C7497F"/>
    <w:rsid w:val="00C74991"/>
    <w:rsid w:val="00C749F9"/>
    <w:rsid w:val="00C74A4F"/>
    <w:rsid w:val="00C74A78"/>
    <w:rsid w:val="00C74A82"/>
    <w:rsid w:val="00C74ADA"/>
    <w:rsid w:val="00C74CCF"/>
    <w:rsid w:val="00C74E16"/>
    <w:rsid w:val="00C74E34"/>
    <w:rsid w:val="00C74E36"/>
    <w:rsid w:val="00C74E63"/>
    <w:rsid w:val="00C74EE8"/>
    <w:rsid w:val="00C75020"/>
    <w:rsid w:val="00C7504C"/>
    <w:rsid w:val="00C7507A"/>
    <w:rsid w:val="00C75152"/>
    <w:rsid w:val="00C753EF"/>
    <w:rsid w:val="00C75428"/>
    <w:rsid w:val="00C75470"/>
    <w:rsid w:val="00C75501"/>
    <w:rsid w:val="00C7562B"/>
    <w:rsid w:val="00C75A85"/>
    <w:rsid w:val="00C75B52"/>
    <w:rsid w:val="00C75BF5"/>
    <w:rsid w:val="00C75C6A"/>
    <w:rsid w:val="00C75DFC"/>
    <w:rsid w:val="00C75E82"/>
    <w:rsid w:val="00C7603B"/>
    <w:rsid w:val="00C762DF"/>
    <w:rsid w:val="00C76319"/>
    <w:rsid w:val="00C7639D"/>
    <w:rsid w:val="00C764CC"/>
    <w:rsid w:val="00C76508"/>
    <w:rsid w:val="00C7656B"/>
    <w:rsid w:val="00C766C6"/>
    <w:rsid w:val="00C76718"/>
    <w:rsid w:val="00C76837"/>
    <w:rsid w:val="00C76A17"/>
    <w:rsid w:val="00C76EA1"/>
    <w:rsid w:val="00C76F7A"/>
    <w:rsid w:val="00C772F4"/>
    <w:rsid w:val="00C773F9"/>
    <w:rsid w:val="00C774E9"/>
    <w:rsid w:val="00C7758D"/>
    <w:rsid w:val="00C77917"/>
    <w:rsid w:val="00C77A12"/>
    <w:rsid w:val="00C77F04"/>
    <w:rsid w:val="00C800CC"/>
    <w:rsid w:val="00C80216"/>
    <w:rsid w:val="00C802BA"/>
    <w:rsid w:val="00C8043D"/>
    <w:rsid w:val="00C80700"/>
    <w:rsid w:val="00C807DE"/>
    <w:rsid w:val="00C8082B"/>
    <w:rsid w:val="00C80960"/>
    <w:rsid w:val="00C80973"/>
    <w:rsid w:val="00C80A16"/>
    <w:rsid w:val="00C80B95"/>
    <w:rsid w:val="00C8102B"/>
    <w:rsid w:val="00C81641"/>
    <w:rsid w:val="00C81657"/>
    <w:rsid w:val="00C8169A"/>
    <w:rsid w:val="00C816D5"/>
    <w:rsid w:val="00C816FC"/>
    <w:rsid w:val="00C817C2"/>
    <w:rsid w:val="00C8185A"/>
    <w:rsid w:val="00C81B19"/>
    <w:rsid w:val="00C81B58"/>
    <w:rsid w:val="00C81D54"/>
    <w:rsid w:val="00C81E04"/>
    <w:rsid w:val="00C81FF7"/>
    <w:rsid w:val="00C82107"/>
    <w:rsid w:val="00C8235F"/>
    <w:rsid w:val="00C8252F"/>
    <w:rsid w:val="00C82669"/>
    <w:rsid w:val="00C8289E"/>
    <w:rsid w:val="00C82A29"/>
    <w:rsid w:val="00C82F20"/>
    <w:rsid w:val="00C830C2"/>
    <w:rsid w:val="00C83411"/>
    <w:rsid w:val="00C83413"/>
    <w:rsid w:val="00C835A3"/>
    <w:rsid w:val="00C83825"/>
    <w:rsid w:val="00C83A45"/>
    <w:rsid w:val="00C83AA7"/>
    <w:rsid w:val="00C83E36"/>
    <w:rsid w:val="00C84171"/>
    <w:rsid w:val="00C8444B"/>
    <w:rsid w:val="00C8462B"/>
    <w:rsid w:val="00C8475C"/>
    <w:rsid w:val="00C8478B"/>
    <w:rsid w:val="00C84B31"/>
    <w:rsid w:val="00C84C93"/>
    <w:rsid w:val="00C84E62"/>
    <w:rsid w:val="00C850B4"/>
    <w:rsid w:val="00C8530B"/>
    <w:rsid w:val="00C854D4"/>
    <w:rsid w:val="00C8561D"/>
    <w:rsid w:val="00C85811"/>
    <w:rsid w:val="00C85DC3"/>
    <w:rsid w:val="00C85F6D"/>
    <w:rsid w:val="00C8608B"/>
    <w:rsid w:val="00C862A6"/>
    <w:rsid w:val="00C86B22"/>
    <w:rsid w:val="00C86CFA"/>
    <w:rsid w:val="00C873A3"/>
    <w:rsid w:val="00C8750E"/>
    <w:rsid w:val="00C8755F"/>
    <w:rsid w:val="00C87611"/>
    <w:rsid w:val="00C87C7C"/>
    <w:rsid w:val="00C87D8E"/>
    <w:rsid w:val="00C87E9D"/>
    <w:rsid w:val="00C87F3E"/>
    <w:rsid w:val="00C902E0"/>
    <w:rsid w:val="00C90556"/>
    <w:rsid w:val="00C9078E"/>
    <w:rsid w:val="00C90882"/>
    <w:rsid w:val="00C90AD1"/>
    <w:rsid w:val="00C90BBB"/>
    <w:rsid w:val="00C90C67"/>
    <w:rsid w:val="00C90C86"/>
    <w:rsid w:val="00C90DAA"/>
    <w:rsid w:val="00C90F43"/>
    <w:rsid w:val="00C91343"/>
    <w:rsid w:val="00C913D6"/>
    <w:rsid w:val="00C91451"/>
    <w:rsid w:val="00C9156F"/>
    <w:rsid w:val="00C9179F"/>
    <w:rsid w:val="00C91811"/>
    <w:rsid w:val="00C91A54"/>
    <w:rsid w:val="00C91FB8"/>
    <w:rsid w:val="00C92605"/>
    <w:rsid w:val="00C9262C"/>
    <w:rsid w:val="00C92672"/>
    <w:rsid w:val="00C9271E"/>
    <w:rsid w:val="00C92A3F"/>
    <w:rsid w:val="00C92DC7"/>
    <w:rsid w:val="00C92F98"/>
    <w:rsid w:val="00C9300B"/>
    <w:rsid w:val="00C93047"/>
    <w:rsid w:val="00C930F3"/>
    <w:rsid w:val="00C93122"/>
    <w:rsid w:val="00C9323B"/>
    <w:rsid w:val="00C93319"/>
    <w:rsid w:val="00C935F6"/>
    <w:rsid w:val="00C93EB7"/>
    <w:rsid w:val="00C93F2F"/>
    <w:rsid w:val="00C941E4"/>
    <w:rsid w:val="00C94295"/>
    <w:rsid w:val="00C94947"/>
    <w:rsid w:val="00C94972"/>
    <w:rsid w:val="00C949A1"/>
    <w:rsid w:val="00C94C32"/>
    <w:rsid w:val="00C94D5F"/>
    <w:rsid w:val="00C94D6D"/>
    <w:rsid w:val="00C9501B"/>
    <w:rsid w:val="00C952BA"/>
    <w:rsid w:val="00C9566E"/>
    <w:rsid w:val="00C95721"/>
    <w:rsid w:val="00C9591F"/>
    <w:rsid w:val="00C95AAE"/>
    <w:rsid w:val="00C95B4B"/>
    <w:rsid w:val="00C95DD9"/>
    <w:rsid w:val="00C95ED4"/>
    <w:rsid w:val="00C95F80"/>
    <w:rsid w:val="00C95FB7"/>
    <w:rsid w:val="00C96025"/>
    <w:rsid w:val="00C9651E"/>
    <w:rsid w:val="00C9674E"/>
    <w:rsid w:val="00C96915"/>
    <w:rsid w:val="00C96A3D"/>
    <w:rsid w:val="00C96B90"/>
    <w:rsid w:val="00C96BFE"/>
    <w:rsid w:val="00C96CFE"/>
    <w:rsid w:val="00C96DDC"/>
    <w:rsid w:val="00C96EBD"/>
    <w:rsid w:val="00C96F6D"/>
    <w:rsid w:val="00C970BA"/>
    <w:rsid w:val="00C9730B"/>
    <w:rsid w:val="00C9764B"/>
    <w:rsid w:val="00C9797B"/>
    <w:rsid w:val="00C979EF"/>
    <w:rsid w:val="00C97A42"/>
    <w:rsid w:val="00C97A94"/>
    <w:rsid w:val="00C97C14"/>
    <w:rsid w:val="00C97C6B"/>
    <w:rsid w:val="00C97D30"/>
    <w:rsid w:val="00C97E4D"/>
    <w:rsid w:val="00C97F8B"/>
    <w:rsid w:val="00CA0083"/>
    <w:rsid w:val="00CA0444"/>
    <w:rsid w:val="00CA09A7"/>
    <w:rsid w:val="00CA0BC4"/>
    <w:rsid w:val="00CA0C3F"/>
    <w:rsid w:val="00CA0D78"/>
    <w:rsid w:val="00CA0E13"/>
    <w:rsid w:val="00CA0F06"/>
    <w:rsid w:val="00CA18AC"/>
    <w:rsid w:val="00CA1946"/>
    <w:rsid w:val="00CA1A1D"/>
    <w:rsid w:val="00CA1AC9"/>
    <w:rsid w:val="00CA1AEB"/>
    <w:rsid w:val="00CA1B14"/>
    <w:rsid w:val="00CA1BF4"/>
    <w:rsid w:val="00CA1C1C"/>
    <w:rsid w:val="00CA1E87"/>
    <w:rsid w:val="00CA1F2B"/>
    <w:rsid w:val="00CA21A0"/>
    <w:rsid w:val="00CA21CD"/>
    <w:rsid w:val="00CA229D"/>
    <w:rsid w:val="00CA22A8"/>
    <w:rsid w:val="00CA2367"/>
    <w:rsid w:val="00CA23D4"/>
    <w:rsid w:val="00CA2587"/>
    <w:rsid w:val="00CA30BA"/>
    <w:rsid w:val="00CA33DD"/>
    <w:rsid w:val="00CA355E"/>
    <w:rsid w:val="00CA3637"/>
    <w:rsid w:val="00CA36E3"/>
    <w:rsid w:val="00CA38CB"/>
    <w:rsid w:val="00CA3944"/>
    <w:rsid w:val="00CA3AD0"/>
    <w:rsid w:val="00CA3D06"/>
    <w:rsid w:val="00CA3E58"/>
    <w:rsid w:val="00CA3F55"/>
    <w:rsid w:val="00CA3F7F"/>
    <w:rsid w:val="00CA400C"/>
    <w:rsid w:val="00CA41BB"/>
    <w:rsid w:val="00CA43D9"/>
    <w:rsid w:val="00CA468A"/>
    <w:rsid w:val="00CA4855"/>
    <w:rsid w:val="00CA48A3"/>
    <w:rsid w:val="00CA4CC3"/>
    <w:rsid w:val="00CA4E00"/>
    <w:rsid w:val="00CA54EE"/>
    <w:rsid w:val="00CA56D2"/>
    <w:rsid w:val="00CA56E3"/>
    <w:rsid w:val="00CA592E"/>
    <w:rsid w:val="00CA5986"/>
    <w:rsid w:val="00CA5D1C"/>
    <w:rsid w:val="00CA5D90"/>
    <w:rsid w:val="00CA5F1A"/>
    <w:rsid w:val="00CA5F80"/>
    <w:rsid w:val="00CA60D3"/>
    <w:rsid w:val="00CA60DF"/>
    <w:rsid w:val="00CA647D"/>
    <w:rsid w:val="00CA6543"/>
    <w:rsid w:val="00CA665F"/>
    <w:rsid w:val="00CA67E4"/>
    <w:rsid w:val="00CA6822"/>
    <w:rsid w:val="00CA6A98"/>
    <w:rsid w:val="00CA6BB3"/>
    <w:rsid w:val="00CA6F76"/>
    <w:rsid w:val="00CA6FC0"/>
    <w:rsid w:val="00CA7362"/>
    <w:rsid w:val="00CA74CF"/>
    <w:rsid w:val="00CA785F"/>
    <w:rsid w:val="00CA79F7"/>
    <w:rsid w:val="00CA7A60"/>
    <w:rsid w:val="00CA7B19"/>
    <w:rsid w:val="00CA7CC9"/>
    <w:rsid w:val="00CA7E19"/>
    <w:rsid w:val="00CA7F38"/>
    <w:rsid w:val="00CB009A"/>
    <w:rsid w:val="00CB00CC"/>
    <w:rsid w:val="00CB0120"/>
    <w:rsid w:val="00CB0285"/>
    <w:rsid w:val="00CB0337"/>
    <w:rsid w:val="00CB03FE"/>
    <w:rsid w:val="00CB04EC"/>
    <w:rsid w:val="00CB06D0"/>
    <w:rsid w:val="00CB0B40"/>
    <w:rsid w:val="00CB0DB0"/>
    <w:rsid w:val="00CB0F65"/>
    <w:rsid w:val="00CB0F80"/>
    <w:rsid w:val="00CB100C"/>
    <w:rsid w:val="00CB1064"/>
    <w:rsid w:val="00CB10F2"/>
    <w:rsid w:val="00CB11FD"/>
    <w:rsid w:val="00CB13F0"/>
    <w:rsid w:val="00CB140D"/>
    <w:rsid w:val="00CB14CB"/>
    <w:rsid w:val="00CB17F5"/>
    <w:rsid w:val="00CB1835"/>
    <w:rsid w:val="00CB18FD"/>
    <w:rsid w:val="00CB1A99"/>
    <w:rsid w:val="00CB2133"/>
    <w:rsid w:val="00CB23E0"/>
    <w:rsid w:val="00CB24B7"/>
    <w:rsid w:val="00CB24FE"/>
    <w:rsid w:val="00CB2587"/>
    <w:rsid w:val="00CB26D1"/>
    <w:rsid w:val="00CB27DF"/>
    <w:rsid w:val="00CB282F"/>
    <w:rsid w:val="00CB2C07"/>
    <w:rsid w:val="00CB2C30"/>
    <w:rsid w:val="00CB2D30"/>
    <w:rsid w:val="00CB2D80"/>
    <w:rsid w:val="00CB2EFD"/>
    <w:rsid w:val="00CB302B"/>
    <w:rsid w:val="00CB311A"/>
    <w:rsid w:val="00CB3362"/>
    <w:rsid w:val="00CB347C"/>
    <w:rsid w:val="00CB360E"/>
    <w:rsid w:val="00CB3692"/>
    <w:rsid w:val="00CB370D"/>
    <w:rsid w:val="00CB3912"/>
    <w:rsid w:val="00CB3ADF"/>
    <w:rsid w:val="00CB3F15"/>
    <w:rsid w:val="00CB4069"/>
    <w:rsid w:val="00CB41CB"/>
    <w:rsid w:val="00CB4291"/>
    <w:rsid w:val="00CB4349"/>
    <w:rsid w:val="00CB43DA"/>
    <w:rsid w:val="00CB4784"/>
    <w:rsid w:val="00CB47DC"/>
    <w:rsid w:val="00CB47DD"/>
    <w:rsid w:val="00CB48DE"/>
    <w:rsid w:val="00CB4955"/>
    <w:rsid w:val="00CB4977"/>
    <w:rsid w:val="00CB4B7D"/>
    <w:rsid w:val="00CB50B4"/>
    <w:rsid w:val="00CB53A8"/>
    <w:rsid w:val="00CB5405"/>
    <w:rsid w:val="00CB57FC"/>
    <w:rsid w:val="00CB591B"/>
    <w:rsid w:val="00CB5AFC"/>
    <w:rsid w:val="00CB5EAB"/>
    <w:rsid w:val="00CB5F93"/>
    <w:rsid w:val="00CB601D"/>
    <w:rsid w:val="00CB64B3"/>
    <w:rsid w:val="00CB67CF"/>
    <w:rsid w:val="00CB68A7"/>
    <w:rsid w:val="00CB69D7"/>
    <w:rsid w:val="00CB6F0E"/>
    <w:rsid w:val="00CB6F37"/>
    <w:rsid w:val="00CB6F5C"/>
    <w:rsid w:val="00CB6FD6"/>
    <w:rsid w:val="00CB713D"/>
    <w:rsid w:val="00CB7156"/>
    <w:rsid w:val="00CB7243"/>
    <w:rsid w:val="00CB72EF"/>
    <w:rsid w:val="00CB7342"/>
    <w:rsid w:val="00CB746E"/>
    <w:rsid w:val="00CB76A6"/>
    <w:rsid w:val="00CB7741"/>
    <w:rsid w:val="00CB780A"/>
    <w:rsid w:val="00CB78EC"/>
    <w:rsid w:val="00CB7B27"/>
    <w:rsid w:val="00CB7D02"/>
    <w:rsid w:val="00CB7F15"/>
    <w:rsid w:val="00CB7F9A"/>
    <w:rsid w:val="00CC0077"/>
    <w:rsid w:val="00CC0365"/>
    <w:rsid w:val="00CC049A"/>
    <w:rsid w:val="00CC0523"/>
    <w:rsid w:val="00CC078A"/>
    <w:rsid w:val="00CC0AB5"/>
    <w:rsid w:val="00CC0C8E"/>
    <w:rsid w:val="00CC0CC0"/>
    <w:rsid w:val="00CC0CF0"/>
    <w:rsid w:val="00CC0E31"/>
    <w:rsid w:val="00CC11C6"/>
    <w:rsid w:val="00CC1274"/>
    <w:rsid w:val="00CC1369"/>
    <w:rsid w:val="00CC13DC"/>
    <w:rsid w:val="00CC143D"/>
    <w:rsid w:val="00CC14DE"/>
    <w:rsid w:val="00CC1524"/>
    <w:rsid w:val="00CC16F6"/>
    <w:rsid w:val="00CC175E"/>
    <w:rsid w:val="00CC18D6"/>
    <w:rsid w:val="00CC19FC"/>
    <w:rsid w:val="00CC1C04"/>
    <w:rsid w:val="00CC1D06"/>
    <w:rsid w:val="00CC1D60"/>
    <w:rsid w:val="00CC1E19"/>
    <w:rsid w:val="00CC1E9E"/>
    <w:rsid w:val="00CC1F7E"/>
    <w:rsid w:val="00CC2031"/>
    <w:rsid w:val="00CC215F"/>
    <w:rsid w:val="00CC21F6"/>
    <w:rsid w:val="00CC2282"/>
    <w:rsid w:val="00CC2283"/>
    <w:rsid w:val="00CC26F7"/>
    <w:rsid w:val="00CC277F"/>
    <w:rsid w:val="00CC2AA0"/>
    <w:rsid w:val="00CC2E1C"/>
    <w:rsid w:val="00CC2E4E"/>
    <w:rsid w:val="00CC2F1C"/>
    <w:rsid w:val="00CC30D5"/>
    <w:rsid w:val="00CC3217"/>
    <w:rsid w:val="00CC39B8"/>
    <w:rsid w:val="00CC39D3"/>
    <w:rsid w:val="00CC3A00"/>
    <w:rsid w:val="00CC3B3D"/>
    <w:rsid w:val="00CC3C03"/>
    <w:rsid w:val="00CC3C88"/>
    <w:rsid w:val="00CC3DF9"/>
    <w:rsid w:val="00CC3EC4"/>
    <w:rsid w:val="00CC4491"/>
    <w:rsid w:val="00CC4564"/>
    <w:rsid w:val="00CC498C"/>
    <w:rsid w:val="00CC4CD4"/>
    <w:rsid w:val="00CC5163"/>
    <w:rsid w:val="00CC51C8"/>
    <w:rsid w:val="00CC5607"/>
    <w:rsid w:val="00CC5671"/>
    <w:rsid w:val="00CC5EB3"/>
    <w:rsid w:val="00CC5F1B"/>
    <w:rsid w:val="00CC6067"/>
    <w:rsid w:val="00CC6122"/>
    <w:rsid w:val="00CC64DE"/>
    <w:rsid w:val="00CC650A"/>
    <w:rsid w:val="00CC669F"/>
    <w:rsid w:val="00CC6E60"/>
    <w:rsid w:val="00CC6EBC"/>
    <w:rsid w:val="00CC6F2A"/>
    <w:rsid w:val="00CC7182"/>
    <w:rsid w:val="00CC7217"/>
    <w:rsid w:val="00CC7270"/>
    <w:rsid w:val="00CC72F3"/>
    <w:rsid w:val="00CC7745"/>
    <w:rsid w:val="00CC7881"/>
    <w:rsid w:val="00CC7BE7"/>
    <w:rsid w:val="00CC7BF8"/>
    <w:rsid w:val="00CC7C03"/>
    <w:rsid w:val="00CC7CAE"/>
    <w:rsid w:val="00CC7D0D"/>
    <w:rsid w:val="00CD04D1"/>
    <w:rsid w:val="00CD0697"/>
    <w:rsid w:val="00CD06F2"/>
    <w:rsid w:val="00CD0850"/>
    <w:rsid w:val="00CD098A"/>
    <w:rsid w:val="00CD0BA5"/>
    <w:rsid w:val="00CD0BE4"/>
    <w:rsid w:val="00CD0ECB"/>
    <w:rsid w:val="00CD111C"/>
    <w:rsid w:val="00CD14E2"/>
    <w:rsid w:val="00CD1881"/>
    <w:rsid w:val="00CD18BF"/>
    <w:rsid w:val="00CD18E2"/>
    <w:rsid w:val="00CD1B27"/>
    <w:rsid w:val="00CD1B4A"/>
    <w:rsid w:val="00CD1B6D"/>
    <w:rsid w:val="00CD1C20"/>
    <w:rsid w:val="00CD1CCB"/>
    <w:rsid w:val="00CD1D01"/>
    <w:rsid w:val="00CD1D0D"/>
    <w:rsid w:val="00CD1DA5"/>
    <w:rsid w:val="00CD1DC9"/>
    <w:rsid w:val="00CD1F4A"/>
    <w:rsid w:val="00CD2038"/>
    <w:rsid w:val="00CD203F"/>
    <w:rsid w:val="00CD22FD"/>
    <w:rsid w:val="00CD237A"/>
    <w:rsid w:val="00CD23E8"/>
    <w:rsid w:val="00CD243D"/>
    <w:rsid w:val="00CD2637"/>
    <w:rsid w:val="00CD26A5"/>
    <w:rsid w:val="00CD2871"/>
    <w:rsid w:val="00CD2B68"/>
    <w:rsid w:val="00CD2D4C"/>
    <w:rsid w:val="00CD2EC2"/>
    <w:rsid w:val="00CD2EE7"/>
    <w:rsid w:val="00CD3363"/>
    <w:rsid w:val="00CD342D"/>
    <w:rsid w:val="00CD3487"/>
    <w:rsid w:val="00CD3599"/>
    <w:rsid w:val="00CD367B"/>
    <w:rsid w:val="00CD36F0"/>
    <w:rsid w:val="00CD36FD"/>
    <w:rsid w:val="00CD37B6"/>
    <w:rsid w:val="00CD39BA"/>
    <w:rsid w:val="00CD3A8D"/>
    <w:rsid w:val="00CD3E68"/>
    <w:rsid w:val="00CD3F9B"/>
    <w:rsid w:val="00CD3FDC"/>
    <w:rsid w:val="00CD3FED"/>
    <w:rsid w:val="00CD408E"/>
    <w:rsid w:val="00CD41E6"/>
    <w:rsid w:val="00CD420A"/>
    <w:rsid w:val="00CD42C7"/>
    <w:rsid w:val="00CD4378"/>
    <w:rsid w:val="00CD463C"/>
    <w:rsid w:val="00CD46A6"/>
    <w:rsid w:val="00CD487F"/>
    <w:rsid w:val="00CD4896"/>
    <w:rsid w:val="00CD4984"/>
    <w:rsid w:val="00CD4CCD"/>
    <w:rsid w:val="00CD4F42"/>
    <w:rsid w:val="00CD4F57"/>
    <w:rsid w:val="00CD4FCE"/>
    <w:rsid w:val="00CD501F"/>
    <w:rsid w:val="00CD5059"/>
    <w:rsid w:val="00CD5126"/>
    <w:rsid w:val="00CD52A2"/>
    <w:rsid w:val="00CD53ED"/>
    <w:rsid w:val="00CD54DD"/>
    <w:rsid w:val="00CD554D"/>
    <w:rsid w:val="00CD5614"/>
    <w:rsid w:val="00CD569E"/>
    <w:rsid w:val="00CD5823"/>
    <w:rsid w:val="00CD58FD"/>
    <w:rsid w:val="00CD5BE1"/>
    <w:rsid w:val="00CD6106"/>
    <w:rsid w:val="00CD63CE"/>
    <w:rsid w:val="00CD66B1"/>
    <w:rsid w:val="00CD6A84"/>
    <w:rsid w:val="00CD6A93"/>
    <w:rsid w:val="00CD6B66"/>
    <w:rsid w:val="00CD6D90"/>
    <w:rsid w:val="00CD70A6"/>
    <w:rsid w:val="00CD72D9"/>
    <w:rsid w:val="00CD7540"/>
    <w:rsid w:val="00CD779E"/>
    <w:rsid w:val="00CD7864"/>
    <w:rsid w:val="00CD7940"/>
    <w:rsid w:val="00CD79DB"/>
    <w:rsid w:val="00CD79F4"/>
    <w:rsid w:val="00CD7B43"/>
    <w:rsid w:val="00CD7B45"/>
    <w:rsid w:val="00CD7BBE"/>
    <w:rsid w:val="00CD7D1F"/>
    <w:rsid w:val="00CE0320"/>
    <w:rsid w:val="00CE043C"/>
    <w:rsid w:val="00CE0486"/>
    <w:rsid w:val="00CE07AE"/>
    <w:rsid w:val="00CE0853"/>
    <w:rsid w:val="00CE0A8B"/>
    <w:rsid w:val="00CE0B1C"/>
    <w:rsid w:val="00CE0EB1"/>
    <w:rsid w:val="00CE0F9F"/>
    <w:rsid w:val="00CE14A2"/>
    <w:rsid w:val="00CE164F"/>
    <w:rsid w:val="00CE1652"/>
    <w:rsid w:val="00CE16DB"/>
    <w:rsid w:val="00CE18FB"/>
    <w:rsid w:val="00CE1956"/>
    <w:rsid w:val="00CE1977"/>
    <w:rsid w:val="00CE199E"/>
    <w:rsid w:val="00CE1D53"/>
    <w:rsid w:val="00CE1FF6"/>
    <w:rsid w:val="00CE2054"/>
    <w:rsid w:val="00CE262A"/>
    <w:rsid w:val="00CE2836"/>
    <w:rsid w:val="00CE28A1"/>
    <w:rsid w:val="00CE2B3F"/>
    <w:rsid w:val="00CE2B50"/>
    <w:rsid w:val="00CE2BE9"/>
    <w:rsid w:val="00CE2C20"/>
    <w:rsid w:val="00CE2C54"/>
    <w:rsid w:val="00CE2DE6"/>
    <w:rsid w:val="00CE2E56"/>
    <w:rsid w:val="00CE2FFA"/>
    <w:rsid w:val="00CE37A4"/>
    <w:rsid w:val="00CE3877"/>
    <w:rsid w:val="00CE38FA"/>
    <w:rsid w:val="00CE3A6D"/>
    <w:rsid w:val="00CE3C91"/>
    <w:rsid w:val="00CE44AD"/>
    <w:rsid w:val="00CE4532"/>
    <w:rsid w:val="00CE4603"/>
    <w:rsid w:val="00CE4858"/>
    <w:rsid w:val="00CE4A49"/>
    <w:rsid w:val="00CE4BD0"/>
    <w:rsid w:val="00CE4CDE"/>
    <w:rsid w:val="00CE4F32"/>
    <w:rsid w:val="00CE4F49"/>
    <w:rsid w:val="00CE4F90"/>
    <w:rsid w:val="00CE51C5"/>
    <w:rsid w:val="00CE521C"/>
    <w:rsid w:val="00CE5390"/>
    <w:rsid w:val="00CE54AF"/>
    <w:rsid w:val="00CE577C"/>
    <w:rsid w:val="00CE58BB"/>
    <w:rsid w:val="00CE5D8B"/>
    <w:rsid w:val="00CE5EA6"/>
    <w:rsid w:val="00CE5F1A"/>
    <w:rsid w:val="00CE5FCA"/>
    <w:rsid w:val="00CE6011"/>
    <w:rsid w:val="00CE60E4"/>
    <w:rsid w:val="00CE6341"/>
    <w:rsid w:val="00CE6577"/>
    <w:rsid w:val="00CE6851"/>
    <w:rsid w:val="00CE6853"/>
    <w:rsid w:val="00CE68A7"/>
    <w:rsid w:val="00CE693E"/>
    <w:rsid w:val="00CE6B66"/>
    <w:rsid w:val="00CE6C4C"/>
    <w:rsid w:val="00CE6CE7"/>
    <w:rsid w:val="00CE6DEA"/>
    <w:rsid w:val="00CE6F8D"/>
    <w:rsid w:val="00CE6FDE"/>
    <w:rsid w:val="00CE716E"/>
    <w:rsid w:val="00CE7686"/>
    <w:rsid w:val="00CE77A5"/>
    <w:rsid w:val="00CE780E"/>
    <w:rsid w:val="00CE7985"/>
    <w:rsid w:val="00CE79DA"/>
    <w:rsid w:val="00CE7A17"/>
    <w:rsid w:val="00CE7B4B"/>
    <w:rsid w:val="00CE7B55"/>
    <w:rsid w:val="00CE7D5F"/>
    <w:rsid w:val="00CF0047"/>
    <w:rsid w:val="00CF00BA"/>
    <w:rsid w:val="00CF00D5"/>
    <w:rsid w:val="00CF02EB"/>
    <w:rsid w:val="00CF0325"/>
    <w:rsid w:val="00CF03BB"/>
    <w:rsid w:val="00CF07E2"/>
    <w:rsid w:val="00CF08FB"/>
    <w:rsid w:val="00CF09E0"/>
    <w:rsid w:val="00CF0A34"/>
    <w:rsid w:val="00CF0C5B"/>
    <w:rsid w:val="00CF0C8F"/>
    <w:rsid w:val="00CF0E93"/>
    <w:rsid w:val="00CF0EDA"/>
    <w:rsid w:val="00CF10ED"/>
    <w:rsid w:val="00CF119B"/>
    <w:rsid w:val="00CF128C"/>
    <w:rsid w:val="00CF132E"/>
    <w:rsid w:val="00CF185E"/>
    <w:rsid w:val="00CF188D"/>
    <w:rsid w:val="00CF1988"/>
    <w:rsid w:val="00CF1A5B"/>
    <w:rsid w:val="00CF1B6A"/>
    <w:rsid w:val="00CF1B7A"/>
    <w:rsid w:val="00CF1CFA"/>
    <w:rsid w:val="00CF1DBF"/>
    <w:rsid w:val="00CF1DF5"/>
    <w:rsid w:val="00CF27F9"/>
    <w:rsid w:val="00CF297C"/>
    <w:rsid w:val="00CF2B1B"/>
    <w:rsid w:val="00CF2B24"/>
    <w:rsid w:val="00CF2CC9"/>
    <w:rsid w:val="00CF2EE0"/>
    <w:rsid w:val="00CF2EF1"/>
    <w:rsid w:val="00CF2F61"/>
    <w:rsid w:val="00CF2FBC"/>
    <w:rsid w:val="00CF306E"/>
    <w:rsid w:val="00CF3356"/>
    <w:rsid w:val="00CF3562"/>
    <w:rsid w:val="00CF37BC"/>
    <w:rsid w:val="00CF3B4A"/>
    <w:rsid w:val="00CF3C93"/>
    <w:rsid w:val="00CF3E30"/>
    <w:rsid w:val="00CF40D9"/>
    <w:rsid w:val="00CF45E4"/>
    <w:rsid w:val="00CF4655"/>
    <w:rsid w:val="00CF4C7D"/>
    <w:rsid w:val="00CF4E52"/>
    <w:rsid w:val="00CF4EBB"/>
    <w:rsid w:val="00CF4FCD"/>
    <w:rsid w:val="00CF507B"/>
    <w:rsid w:val="00CF5298"/>
    <w:rsid w:val="00CF52AD"/>
    <w:rsid w:val="00CF53D2"/>
    <w:rsid w:val="00CF53DC"/>
    <w:rsid w:val="00CF57C7"/>
    <w:rsid w:val="00CF5AD0"/>
    <w:rsid w:val="00CF5C16"/>
    <w:rsid w:val="00CF5C92"/>
    <w:rsid w:val="00CF5D59"/>
    <w:rsid w:val="00CF5E3F"/>
    <w:rsid w:val="00CF601C"/>
    <w:rsid w:val="00CF62A9"/>
    <w:rsid w:val="00CF64B6"/>
    <w:rsid w:val="00CF6931"/>
    <w:rsid w:val="00CF69E1"/>
    <w:rsid w:val="00CF6A17"/>
    <w:rsid w:val="00CF6CF3"/>
    <w:rsid w:val="00CF6F39"/>
    <w:rsid w:val="00CF70C1"/>
    <w:rsid w:val="00CF72EC"/>
    <w:rsid w:val="00CF745A"/>
    <w:rsid w:val="00CF756C"/>
    <w:rsid w:val="00CF7799"/>
    <w:rsid w:val="00CF7861"/>
    <w:rsid w:val="00CF79DB"/>
    <w:rsid w:val="00CF7C24"/>
    <w:rsid w:val="00CF7DDA"/>
    <w:rsid w:val="00D00239"/>
    <w:rsid w:val="00D00456"/>
    <w:rsid w:val="00D00489"/>
    <w:rsid w:val="00D004F4"/>
    <w:rsid w:val="00D00741"/>
    <w:rsid w:val="00D0092B"/>
    <w:rsid w:val="00D00AA8"/>
    <w:rsid w:val="00D00AE0"/>
    <w:rsid w:val="00D00BB7"/>
    <w:rsid w:val="00D01014"/>
    <w:rsid w:val="00D0107A"/>
    <w:rsid w:val="00D010F2"/>
    <w:rsid w:val="00D01275"/>
    <w:rsid w:val="00D015AD"/>
    <w:rsid w:val="00D016F3"/>
    <w:rsid w:val="00D0172F"/>
    <w:rsid w:val="00D018B2"/>
    <w:rsid w:val="00D01DD4"/>
    <w:rsid w:val="00D01F03"/>
    <w:rsid w:val="00D02107"/>
    <w:rsid w:val="00D022DF"/>
    <w:rsid w:val="00D0253A"/>
    <w:rsid w:val="00D0285A"/>
    <w:rsid w:val="00D02AE3"/>
    <w:rsid w:val="00D02BBD"/>
    <w:rsid w:val="00D02D98"/>
    <w:rsid w:val="00D02E73"/>
    <w:rsid w:val="00D02EC3"/>
    <w:rsid w:val="00D03117"/>
    <w:rsid w:val="00D03307"/>
    <w:rsid w:val="00D03531"/>
    <w:rsid w:val="00D03567"/>
    <w:rsid w:val="00D035C1"/>
    <w:rsid w:val="00D03663"/>
    <w:rsid w:val="00D036BA"/>
    <w:rsid w:val="00D036D6"/>
    <w:rsid w:val="00D03866"/>
    <w:rsid w:val="00D03B8F"/>
    <w:rsid w:val="00D03BAD"/>
    <w:rsid w:val="00D03C6D"/>
    <w:rsid w:val="00D03D84"/>
    <w:rsid w:val="00D03DF0"/>
    <w:rsid w:val="00D03F06"/>
    <w:rsid w:val="00D04194"/>
    <w:rsid w:val="00D0446C"/>
    <w:rsid w:val="00D048B6"/>
    <w:rsid w:val="00D048F8"/>
    <w:rsid w:val="00D04AB9"/>
    <w:rsid w:val="00D04ADC"/>
    <w:rsid w:val="00D04C8D"/>
    <w:rsid w:val="00D04DD4"/>
    <w:rsid w:val="00D04F5E"/>
    <w:rsid w:val="00D05104"/>
    <w:rsid w:val="00D05106"/>
    <w:rsid w:val="00D0529D"/>
    <w:rsid w:val="00D05312"/>
    <w:rsid w:val="00D05372"/>
    <w:rsid w:val="00D053DE"/>
    <w:rsid w:val="00D05461"/>
    <w:rsid w:val="00D0548E"/>
    <w:rsid w:val="00D0562F"/>
    <w:rsid w:val="00D0568C"/>
    <w:rsid w:val="00D056FB"/>
    <w:rsid w:val="00D05778"/>
    <w:rsid w:val="00D05877"/>
    <w:rsid w:val="00D058AC"/>
    <w:rsid w:val="00D05A6F"/>
    <w:rsid w:val="00D05AB3"/>
    <w:rsid w:val="00D05C60"/>
    <w:rsid w:val="00D05EF8"/>
    <w:rsid w:val="00D06059"/>
    <w:rsid w:val="00D0611F"/>
    <w:rsid w:val="00D0614F"/>
    <w:rsid w:val="00D06197"/>
    <w:rsid w:val="00D06239"/>
    <w:rsid w:val="00D06250"/>
    <w:rsid w:val="00D0642D"/>
    <w:rsid w:val="00D066FC"/>
    <w:rsid w:val="00D06707"/>
    <w:rsid w:val="00D06B06"/>
    <w:rsid w:val="00D070B6"/>
    <w:rsid w:val="00D071BE"/>
    <w:rsid w:val="00D07211"/>
    <w:rsid w:val="00D0727E"/>
    <w:rsid w:val="00D0735A"/>
    <w:rsid w:val="00D073D3"/>
    <w:rsid w:val="00D074AD"/>
    <w:rsid w:val="00D07524"/>
    <w:rsid w:val="00D07604"/>
    <w:rsid w:val="00D0772E"/>
    <w:rsid w:val="00D07775"/>
    <w:rsid w:val="00D07797"/>
    <w:rsid w:val="00D07859"/>
    <w:rsid w:val="00D07B16"/>
    <w:rsid w:val="00D07E02"/>
    <w:rsid w:val="00D10127"/>
    <w:rsid w:val="00D10230"/>
    <w:rsid w:val="00D103F6"/>
    <w:rsid w:val="00D106FA"/>
    <w:rsid w:val="00D10730"/>
    <w:rsid w:val="00D10AE0"/>
    <w:rsid w:val="00D10C51"/>
    <w:rsid w:val="00D10DDE"/>
    <w:rsid w:val="00D10F6C"/>
    <w:rsid w:val="00D11036"/>
    <w:rsid w:val="00D1140A"/>
    <w:rsid w:val="00D11495"/>
    <w:rsid w:val="00D11537"/>
    <w:rsid w:val="00D11660"/>
    <w:rsid w:val="00D119D0"/>
    <w:rsid w:val="00D11AF7"/>
    <w:rsid w:val="00D11B5C"/>
    <w:rsid w:val="00D11B9A"/>
    <w:rsid w:val="00D11BD9"/>
    <w:rsid w:val="00D11C52"/>
    <w:rsid w:val="00D11CEB"/>
    <w:rsid w:val="00D11F8D"/>
    <w:rsid w:val="00D1246F"/>
    <w:rsid w:val="00D12526"/>
    <w:rsid w:val="00D129BC"/>
    <w:rsid w:val="00D12A46"/>
    <w:rsid w:val="00D12B4B"/>
    <w:rsid w:val="00D12BDF"/>
    <w:rsid w:val="00D12D34"/>
    <w:rsid w:val="00D12E3D"/>
    <w:rsid w:val="00D12E79"/>
    <w:rsid w:val="00D1320C"/>
    <w:rsid w:val="00D1363A"/>
    <w:rsid w:val="00D1371F"/>
    <w:rsid w:val="00D139C5"/>
    <w:rsid w:val="00D13BD8"/>
    <w:rsid w:val="00D13C53"/>
    <w:rsid w:val="00D13C92"/>
    <w:rsid w:val="00D13D04"/>
    <w:rsid w:val="00D13DB8"/>
    <w:rsid w:val="00D1414E"/>
    <w:rsid w:val="00D1415E"/>
    <w:rsid w:val="00D1426D"/>
    <w:rsid w:val="00D14552"/>
    <w:rsid w:val="00D146EE"/>
    <w:rsid w:val="00D149BA"/>
    <w:rsid w:val="00D14AF4"/>
    <w:rsid w:val="00D14C8B"/>
    <w:rsid w:val="00D14D7C"/>
    <w:rsid w:val="00D14E40"/>
    <w:rsid w:val="00D14F4F"/>
    <w:rsid w:val="00D1517A"/>
    <w:rsid w:val="00D151C4"/>
    <w:rsid w:val="00D15494"/>
    <w:rsid w:val="00D157D3"/>
    <w:rsid w:val="00D15AD0"/>
    <w:rsid w:val="00D1603F"/>
    <w:rsid w:val="00D160A7"/>
    <w:rsid w:val="00D161F7"/>
    <w:rsid w:val="00D1622C"/>
    <w:rsid w:val="00D16320"/>
    <w:rsid w:val="00D164FE"/>
    <w:rsid w:val="00D16508"/>
    <w:rsid w:val="00D1651E"/>
    <w:rsid w:val="00D16556"/>
    <w:rsid w:val="00D1662D"/>
    <w:rsid w:val="00D1676F"/>
    <w:rsid w:val="00D168BF"/>
    <w:rsid w:val="00D16952"/>
    <w:rsid w:val="00D169D3"/>
    <w:rsid w:val="00D16B3E"/>
    <w:rsid w:val="00D16E19"/>
    <w:rsid w:val="00D16E5F"/>
    <w:rsid w:val="00D17033"/>
    <w:rsid w:val="00D17041"/>
    <w:rsid w:val="00D171EF"/>
    <w:rsid w:val="00D1724B"/>
    <w:rsid w:val="00D17332"/>
    <w:rsid w:val="00D17446"/>
    <w:rsid w:val="00D17A4D"/>
    <w:rsid w:val="00D17BEB"/>
    <w:rsid w:val="00D17C0A"/>
    <w:rsid w:val="00D17CC0"/>
    <w:rsid w:val="00D17D5E"/>
    <w:rsid w:val="00D17E3B"/>
    <w:rsid w:val="00D17EEA"/>
    <w:rsid w:val="00D204AB"/>
    <w:rsid w:val="00D204CE"/>
    <w:rsid w:val="00D205DE"/>
    <w:rsid w:val="00D206CB"/>
    <w:rsid w:val="00D2082E"/>
    <w:rsid w:val="00D208D3"/>
    <w:rsid w:val="00D209DA"/>
    <w:rsid w:val="00D20AB1"/>
    <w:rsid w:val="00D20B2B"/>
    <w:rsid w:val="00D20B78"/>
    <w:rsid w:val="00D20E58"/>
    <w:rsid w:val="00D211D6"/>
    <w:rsid w:val="00D214BA"/>
    <w:rsid w:val="00D2156F"/>
    <w:rsid w:val="00D215AF"/>
    <w:rsid w:val="00D21998"/>
    <w:rsid w:val="00D21D3F"/>
    <w:rsid w:val="00D2212B"/>
    <w:rsid w:val="00D224AB"/>
    <w:rsid w:val="00D224BF"/>
    <w:rsid w:val="00D227E4"/>
    <w:rsid w:val="00D22EC2"/>
    <w:rsid w:val="00D22EE7"/>
    <w:rsid w:val="00D22FE9"/>
    <w:rsid w:val="00D23124"/>
    <w:rsid w:val="00D23185"/>
    <w:rsid w:val="00D2322A"/>
    <w:rsid w:val="00D23334"/>
    <w:rsid w:val="00D2336A"/>
    <w:rsid w:val="00D237D7"/>
    <w:rsid w:val="00D239E9"/>
    <w:rsid w:val="00D23A4B"/>
    <w:rsid w:val="00D23BAD"/>
    <w:rsid w:val="00D23C7C"/>
    <w:rsid w:val="00D23CA6"/>
    <w:rsid w:val="00D23D40"/>
    <w:rsid w:val="00D23DD7"/>
    <w:rsid w:val="00D24174"/>
    <w:rsid w:val="00D2420A"/>
    <w:rsid w:val="00D24236"/>
    <w:rsid w:val="00D24253"/>
    <w:rsid w:val="00D243D8"/>
    <w:rsid w:val="00D24831"/>
    <w:rsid w:val="00D24866"/>
    <w:rsid w:val="00D248D3"/>
    <w:rsid w:val="00D2491A"/>
    <w:rsid w:val="00D2498E"/>
    <w:rsid w:val="00D24C2E"/>
    <w:rsid w:val="00D25034"/>
    <w:rsid w:val="00D250F9"/>
    <w:rsid w:val="00D251BF"/>
    <w:rsid w:val="00D2534D"/>
    <w:rsid w:val="00D258A9"/>
    <w:rsid w:val="00D25B62"/>
    <w:rsid w:val="00D25CCE"/>
    <w:rsid w:val="00D25E07"/>
    <w:rsid w:val="00D25E5E"/>
    <w:rsid w:val="00D26015"/>
    <w:rsid w:val="00D26177"/>
    <w:rsid w:val="00D262F9"/>
    <w:rsid w:val="00D26393"/>
    <w:rsid w:val="00D26625"/>
    <w:rsid w:val="00D26720"/>
    <w:rsid w:val="00D26938"/>
    <w:rsid w:val="00D26EEE"/>
    <w:rsid w:val="00D26F2F"/>
    <w:rsid w:val="00D27129"/>
    <w:rsid w:val="00D272D5"/>
    <w:rsid w:val="00D27485"/>
    <w:rsid w:val="00D27492"/>
    <w:rsid w:val="00D275D5"/>
    <w:rsid w:val="00D27A7B"/>
    <w:rsid w:val="00D27B69"/>
    <w:rsid w:val="00D27B9C"/>
    <w:rsid w:val="00D27C92"/>
    <w:rsid w:val="00D27E06"/>
    <w:rsid w:val="00D27E64"/>
    <w:rsid w:val="00D300DD"/>
    <w:rsid w:val="00D301D2"/>
    <w:rsid w:val="00D30215"/>
    <w:rsid w:val="00D30244"/>
    <w:rsid w:val="00D30273"/>
    <w:rsid w:val="00D30366"/>
    <w:rsid w:val="00D30435"/>
    <w:rsid w:val="00D306F0"/>
    <w:rsid w:val="00D3080E"/>
    <w:rsid w:val="00D3090D"/>
    <w:rsid w:val="00D30CAB"/>
    <w:rsid w:val="00D30DB6"/>
    <w:rsid w:val="00D30DDF"/>
    <w:rsid w:val="00D3122C"/>
    <w:rsid w:val="00D312D0"/>
    <w:rsid w:val="00D31397"/>
    <w:rsid w:val="00D313F2"/>
    <w:rsid w:val="00D317AD"/>
    <w:rsid w:val="00D317DD"/>
    <w:rsid w:val="00D31A01"/>
    <w:rsid w:val="00D31E56"/>
    <w:rsid w:val="00D31E91"/>
    <w:rsid w:val="00D31F23"/>
    <w:rsid w:val="00D31F53"/>
    <w:rsid w:val="00D320BB"/>
    <w:rsid w:val="00D323B3"/>
    <w:rsid w:val="00D323F1"/>
    <w:rsid w:val="00D3249B"/>
    <w:rsid w:val="00D32987"/>
    <w:rsid w:val="00D32B03"/>
    <w:rsid w:val="00D32B2A"/>
    <w:rsid w:val="00D32EC0"/>
    <w:rsid w:val="00D330BD"/>
    <w:rsid w:val="00D33193"/>
    <w:rsid w:val="00D33207"/>
    <w:rsid w:val="00D33226"/>
    <w:rsid w:val="00D33320"/>
    <w:rsid w:val="00D3332C"/>
    <w:rsid w:val="00D33566"/>
    <w:rsid w:val="00D33631"/>
    <w:rsid w:val="00D3371B"/>
    <w:rsid w:val="00D3379E"/>
    <w:rsid w:val="00D33864"/>
    <w:rsid w:val="00D3395A"/>
    <w:rsid w:val="00D33A21"/>
    <w:rsid w:val="00D33EA4"/>
    <w:rsid w:val="00D33F86"/>
    <w:rsid w:val="00D340DF"/>
    <w:rsid w:val="00D34110"/>
    <w:rsid w:val="00D3412B"/>
    <w:rsid w:val="00D34131"/>
    <w:rsid w:val="00D343FA"/>
    <w:rsid w:val="00D34472"/>
    <w:rsid w:val="00D3466A"/>
    <w:rsid w:val="00D347F2"/>
    <w:rsid w:val="00D34978"/>
    <w:rsid w:val="00D34DD5"/>
    <w:rsid w:val="00D34DD8"/>
    <w:rsid w:val="00D35132"/>
    <w:rsid w:val="00D351F1"/>
    <w:rsid w:val="00D3525A"/>
    <w:rsid w:val="00D353A6"/>
    <w:rsid w:val="00D356B7"/>
    <w:rsid w:val="00D35849"/>
    <w:rsid w:val="00D35955"/>
    <w:rsid w:val="00D35AD1"/>
    <w:rsid w:val="00D35D5D"/>
    <w:rsid w:val="00D35D68"/>
    <w:rsid w:val="00D35EAC"/>
    <w:rsid w:val="00D35F05"/>
    <w:rsid w:val="00D35FD6"/>
    <w:rsid w:val="00D36000"/>
    <w:rsid w:val="00D361C0"/>
    <w:rsid w:val="00D3646B"/>
    <w:rsid w:val="00D36838"/>
    <w:rsid w:val="00D36952"/>
    <w:rsid w:val="00D3699C"/>
    <w:rsid w:val="00D369DE"/>
    <w:rsid w:val="00D3710F"/>
    <w:rsid w:val="00D3711D"/>
    <w:rsid w:val="00D371FC"/>
    <w:rsid w:val="00D372B1"/>
    <w:rsid w:val="00D37390"/>
    <w:rsid w:val="00D375DD"/>
    <w:rsid w:val="00D377E0"/>
    <w:rsid w:val="00D37918"/>
    <w:rsid w:val="00D37B8E"/>
    <w:rsid w:val="00D37BB0"/>
    <w:rsid w:val="00D37CCB"/>
    <w:rsid w:val="00D400FF"/>
    <w:rsid w:val="00D404B2"/>
    <w:rsid w:val="00D408D5"/>
    <w:rsid w:val="00D40B42"/>
    <w:rsid w:val="00D40C5E"/>
    <w:rsid w:val="00D40CAE"/>
    <w:rsid w:val="00D411B9"/>
    <w:rsid w:val="00D411E9"/>
    <w:rsid w:val="00D412A2"/>
    <w:rsid w:val="00D413E2"/>
    <w:rsid w:val="00D414D1"/>
    <w:rsid w:val="00D415E9"/>
    <w:rsid w:val="00D418FF"/>
    <w:rsid w:val="00D41AB5"/>
    <w:rsid w:val="00D41C8E"/>
    <w:rsid w:val="00D41F28"/>
    <w:rsid w:val="00D42292"/>
    <w:rsid w:val="00D42388"/>
    <w:rsid w:val="00D424B5"/>
    <w:rsid w:val="00D4251C"/>
    <w:rsid w:val="00D42697"/>
    <w:rsid w:val="00D426E8"/>
    <w:rsid w:val="00D42897"/>
    <w:rsid w:val="00D42A60"/>
    <w:rsid w:val="00D42BE4"/>
    <w:rsid w:val="00D42F0C"/>
    <w:rsid w:val="00D42F59"/>
    <w:rsid w:val="00D431C8"/>
    <w:rsid w:val="00D431F6"/>
    <w:rsid w:val="00D433A4"/>
    <w:rsid w:val="00D4381F"/>
    <w:rsid w:val="00D43A9C"/>
    <w:rsid w:val="00D43ABF"/>
    <w:rsid w:val="00D43ACD"/>
    <w:rsid w:val="00D43B4E"/>
    <w:rsid w:val="00D43CE4"/>
    <w:rsid w:val="00D43DD1"/>
    <w:rsid w:val="00D43E14"/>
    <w:rsid w:val="00D43F6D"/>
    <w:rsid w:val="00D4427E"/>
    <w:rsid w:val="00D442C4"/>
    <w:rsid w:val="00D443FD"/>
    <w:rsid w:val="00D4463F"/>
    <w:rsid w:val="00D44735"/>
    <w:rsid w:val="00D44927"/>
    <w:rsid w:val="00D44E15"/>
    <w:rsid w:val="00D44F44"/>
    <w:rsid w:val="00D45237"/>
    <w:rsid w:val="00D452DA"/>
    <w:rsid w:val="00D454D6"/>
    <w:rsid w:val="00D45695"/>
    <w:rsid w:val="00D458C2"/>
    <w:rsid w:val="00D45B6E"/>
    <w:rsid w:val="00D45BCC"/>
    <w:rsid w:val="00D46055"/>
    <w:rsid w:val="00D46060"/>
    <w:rsid w:val="00D46414"/>
    <w:rsid w:val="00D46AB6"/>
    <w:rsid w:val="00D46AD0"/>
    <w:rsid w:val="00D46B04"/>
    <w:rsid w:val="00D46B35"/>
    <w:rsid w:val="00D46C95"/>
    <w:rsid w:val="00D46DCD"/>
    <w:rsid w:val="00D46ED2"/>
    <w:rsid w:val="00D46EDF"/>
    <w:rsid w:val="00D46FF6"/>
    <w:rsid w:val="00D47262"/>
    <w:rsid w:val="00D472CF"/>
    <w:rsid w:val="00D47385"/>
    <w:rsid w:val="00D47426"/>
    <w:rsid w:val="00D47560"/>
    <w:rsid w:val="00D475FB"/>
    <w:rsid w:val="00D477C6"/>
    <w:rsid w:val="00D47D0A"/>
    <w:rsid w:val="00D47D20"/>
    <w:rsid w:val="00D47DC2"/>
    <w:rsid w:val="00D47E0E"/>
    <w:rsid w:val="00D47EAC"/>
    <w:rsid w:val="00D47F8F"/>
    <w:rsid w:val="00D50004"/>
    <w:rsid w:val="00D502A6"/>
    <w:rsid w:val="00D50445"/>
    <w:rsid w:val="00D50468"/>
    <w:rsid w:val="00D505B9"/>
    <w:rsid w:val="00D50727"/>
    <w:rsid w:val="00D5074F"/>
    <w:rsid w:val="00D5076C"/>
    <w:rsid w:val="00D50809"/>
    <w:rsid w:val="00D5088D"/>
    <w:rsid w:val="00D508DE"/>
    <w:rsid w:val="00D5099B"/>
    <w:rsid w:val="00D509C5"/>
    <w:rsid w:val="00D50B3F"/>
    <w:rsid w:val="00D50D55"/>
    <w:rsid w:val="00D50FA0"/>
    <w:rsid w:val="00D50FD3"/>
    <w:rsid w:val="00D51039"/>
    <w:rsid w:val="00D51170"/>
    <w:rsid w:val="00D514C1"/>
    <w:rsid w:val="00D5157B"/>
    <w:rsid w:val="00D515E2"/>
    <w:rsid w:val="00D51600"/>
    <w:rsid w:val="00D519D2"/>
    <w:rsid w:val="00D51B69"/>
    <w:rsid w:val="00D51C00"/>
    <w:rsid w:val="00D51D81"/>
    <w:rsid w:val="00D5213B"/>
    <w:rsid w:val="00D521F9"/>
    <w:rsid w:val="00D52470"/>
    <w:rsid w:val="00D527E4"/>
    <w:rsid w:val="00D528AB"/>
    <w:rsid w:val="00D528EE"/>
    <w:rsid w:val="00D52B61"/>
    <w:rsid w:val="00D52EED"/>
    <w:rsid w:val="00D52F68"/>
    <w:rsid w:val="00D53576"/>
    <w:rsid w:val="00D53768"/>
    <w:rsid w:val="00D53837"/>
    <w:rsid w:val="00D538A7"/>
    <w:rsid w:val="00D539D8"/>
    <w:rsid w:val="00D539DF"/>
    <w:rsid w:val="00D53B06"/>
    <w:rsid w:val="00D53B37"/>
    <w:rsid w:val="00D53B43"/>
    <w:rsid w:val="00D53BAF"/>
    <w:rsid w:val="00D53C4F"/>
    <w:rsid w:val="00D53CAA"/>
    <w:rsid w:val="00D53D57"/>
    <w:rsid w:val="00D53F33"/>
    <w:rsid w:val="00D53F9C"/>
    <w:rsid w:val="00D53FB0"/>
    <w:rsid w:val="00D540CC"/>
    <w:rsid w:val="00D5418F"/>
    <w:rsid w:val="00D54578"/>
    <w:rsid w:val="00D5463F"/>
    <w:rsid w:val="00D5471B"/>
    <w:rsid w:val="00D548E8"/>
    <w:rsid w:val="00D549FE"/>
    <w:rsid w:val="00D54BC1"/>
    <w:rsid w:val="00D54C47"/>
    <w:rsid w:val="00D54D0F"/>
    <w:rsid w:val="00D54EFE"/>
    <w:rsid w:val="00D550B2"/>
    <w:rsid w:val="00D551CE"/>
    <w:rsid w:val="00D55748"/>
    <w:rsid w:val="00D5579D"/>
    <w:rsid w:val="00D557BB"/>
    <w:rsid w:val="00D559EB"/>
    <w:rsid w:val="00D5624E"/>
    <w:rsid w:val="00D56405"/>
    <w:rsid w:val="00D566AC"/>
    <w:rsid w:val="00D56708"/>
    <w:rsid w:val="00D5675C"/>
    <w:rsid w:val="00D5696F"/>
    <w:rsid w:val="00D56B3E"/>
    <w:rsid w:val="00D56B79"/>
    <w:rsid w:val="00D56D92"/>
    <w:rsid w:val="00D57183"/>
    <w:rsid w:val="00D571B3"/>
    <w:rsid w:val="00D571BB"/>
    <w:rsid w:val="00D572BC"/>
    <w:rsid w:val="00D573A3"/>
    <w:rsid w:val="00D573F4"/>
    <w:rsid w:val="00D57446"/>
    <w:rsid w:val="00D5746B"/>
    <w:rsid w:val="00D574B9"/>
    <w:rsid w:val="00D57800"/>
    <w:rsid w:val="00D57A44"/>
    <w:rsid w:val="00D57E3B"/>
    <w:rsid w:val="00D60190"/>
    <w:rsid w:val="00D604F3"/>
    <w:rsid w:val="00D605BA"/>
    <w:rsid w:val="00D606DE"/>
    <w:rsid w:val="00D60EB2"/>
    <w:rsid w:val="00D60F25"/>
    <w:rsid w:val="00D6100D"/>
    <w:rsid w:val="00D610DC"/>
    <w:rsid w:val="00D6110A"/>
    <w:rsid w:val="00D61267"/>
    <w:rsid w:val="00D612BC"/>
    <w:rsid w:val="00D613A9"/>
    <w:rsid w:val="00D61526"/>
    <w:rsid w:val="00D61527"/>
    <w:rsid w:val="00D6176B"/>
    <w:rsid w:val="00D61855"/>
    <w:rsid w:val="00D6188C"/>
    <w:rsid w:val="00D61893"/>
    <w:rsid w:val="00D61941"/>
    <w:rsid w:val="00D619D8"/>
    <w:rsid w:val="00D61A10"/>
    <w:rsid w:val="00D61B67"/>
    <w:rsid w:val="00D61BB2"/>
    <w:rsid w:val="00D61C1D"/>
    <w:rsid w:val="00D61E61"/>
    <w:rsid w:val="00D6201A"/>
    <w:rsid w:val="00D6210F"/>
    <w:rsid w:val="00D62113"/>
    <w:rsid w:val="00D625F9"/>
    <w:rsid w:val="00D627C3"/>
    <w:rsid w:val="00D62848"/>
    <w:rsid w:val="00D62853"/>
    <w:rsid w:val="00D628BB"/>
    <w:rsid w:val="00D628F5"/>
    <w:rsid w:val="00D62A18"/>
    <w:rsid w:val="00D62BFC"/>
    <w:rsid w:val="00D62E53"/>
    <w:rsid w:val="00D62ECD"/>
    <w:rsid w:val="00D62F2B"/>
    <w:rsid w:val="00D632B4"/>
    <w:rsid w:val="00D63384"/>
    <w:rsid w:val="00D63A6A"/>
    <w:rsid w:val="00D63B7C"/>
    <w:rsid w:val="00D63BAA"/>
    <w:rsid w:val="00D63BE7"/>
    <w:rsid w:val="00D63C17"/>
    <w:rsid w:val="00D63EEC"/>
    <w:rsid w:val="00D641CE"/>
    <w:rsid w:val="00D6449E"/>
    <w:rsid w:val="00D64653"/>
    <w:rsid w:val="00D64788"/>
    <w:rsid w:val="00D6485A"/>
    <w:rsid w:val="00D64989"/>
    <w:rsid w:val="00D64C7B"/>
    <w:rsid w:val="00D64C86"/>
    <w:rsid w:val="00D64D3F"/>
    <w:rsid w:val="00D64FD6"/>
    <w:rsid w:val="00D65087"/>
    <w:rsid w:val="00D650E9"/>
    <w:rsid w:val="00D65270"/>
    <w:rsid w:val="00D6542A"/>
    <w:rsid w:val="00D655C7"/>
    <w:rsid w:val="00D6566A"/>
    <w:rsid w:val="00D656EE"/>
    <w:rsid w:val="00D65A25"/>
    <w:rsid w:val="00D65AD6"/>
    <w:rsid w:val="00D65B64"/>
    <w:rsid w:val="00D65C21"/>
    <w:rsid w:val="00D65C76"/>
    <w:rsid w:val="00D65DC8"/>
    <w:rsid w:val="00D65F00"/>
    <w:rsid w:val="00D6621A"/>
    <w:rsid w:val="00D66251"/>
    <w:rsid w:val="00D66334"/>
    <w:rsid w:val="00D66350"/>
    <w:rsid w:val="00D66618"/>
    <w:rsid w:val="00D666CE"/>
    <w:rsid w:val="00D66736"/>
    <w:rsid w:val="00D66800"/>
    <w:rsid w:val="00D66994"/>
    <w:rsid w:val="00D66AB2"/>
    <w:rsid w:val="00D66D8E"/>
    <w:rsid w:val="00D66D98"/>
    <w:rsid w:val="00D66F12"/>
    <w:rsid w:val="00D67555"/>
    <w:rsid w:val="00D6767F"/>
    <w:rsid w:val="00D676B7"/>
    <w:rsid w:val="00D67B10"/>
    <w:rsid w:val="00D67C22"/>
    <w:rsid w:val="00D67E0F"/>
    <w:rsid w:val="00D70014"/>
    <w:rsid w:val="00D702DE"/>
    <w:rsid w:val="00D70761"/>
    <w:rsid w:val="00D7088F"/>
    <w:rsid w:val="00D708BF"/>
    <w:rsid w:val="00D70908"/>
    <w:rsid w:val="00D70CCA"/>
    <w:rsid w:val="00D70D0F"/>
    <w:rsid w:val="00D70D55"/>
    <w:rsid w:val="00D70D97"/>
    <w:rsid w:val="00D70D9D"/>
    <w:rsid w:val="00D70FD5"/>
    <w:rsid w:val="00D7111D"/>
    <w:rsid w:val="00D713EF"/>
    <w:rsid w:val="00D7144C"/>
    <w:rsid w:val="00D7164C"/>
    <w:rsid w:val="00D71676"/>
    <w:rsid w:val="00D71747"/>
    <w:rsid w:val="00D71766"/>
    <w:rsid w:val="00D717CC"/>
    <w:rsid w:val="00D71819"/>
    <w:rsid w:val="00D7189B"/>
    <w:rsid w:val="00D719B0"/>
    <w:rsid w:val="00D71B4E"/>
    <w:rsid w:val="00D71D5E"/>
    <w:rsid w:val="00D71DC2"/>
    <w:rsid w:val="00D71E1B"/>
    <w:rsid w:val="00D71E41"/>
    <w:rsid w:val="00D71F06"/>
    <w:rsid w:val="00D71F75"/>
    <w:rsid w:val="00D71FAF"/>
    <w:rsid w:val="00D720FB"/>
    <w:rsid w:val="00D722C3"/>
    <w:rsid w:val="00D72543"/>
    <w:rsid w:val="00D72576"/>
    <w:rsid w:val="00D72624"/>
    <w:rsid w:val="00D729D8"/>
    <w:rsid w:val="00D72A14"/>
    <w:rsid w:val="00D72B4F"/>
    <w:rsid w:val="00D72C43"/>
    <w:rsid w:val="00D72DD4"/>
    <w:rsid w:val="00D72E97"/>
    <w:rsid w:val="00D72F08"/>
    <w:rsid w:val="00D72F9F"/>
    <w:rsid w:val="00D72FBA"/>
    <w:rsid w:val="00D733A9"/>
    <w:rsid w:val="00D73409"/>
    <w:rsid w:val="00D7345E"/>
    <w:rsid w:val="00D734C7"/>
    <w:rsid w:val="00D736EE"/>
    <w:rsid w:val="00D737CC"/>
    <w:rsid w:val="00D7387E"/>
    <w:rsid w:val="00D73890"/>
    <w:rsid w:val="00D73B5A"/>
    <w:rsid w:val="00D73CE5"/>
    <w:rsid w:val="00D73D26"/>
    <w:rsid w:val="00D73D3D"/>
    <w:rsid w:val="00D73D9B"/>
    <w:rsid w:val="00D7412B"/>
    <w:rsid w:val="00D74248"/>
    <w:rsid w:val="00D74538"/>
    <w:rsid w:val="00D745DC"/>
    <w:rsid w:val="00D748D5"/>
    <w:rsid w:val="00D74E41"/>
    <w:rsid w:val="00D74EF2"/>
    <w:rsid w:val="00D74EFB"/>
    <w:rsid w:val="00D7542B"/>
    <w:rsid w:val="00D75445"/>
    <w:rsid w:val="00D75481"/>
    <w:rsid w:val="00D75615"/>
    <w:rsid w:val="00D7561A"/>
    <w:rsid w:val="00D75688"/>
    <w:rsid w:val="00D75AEA"/>
    <w:rsid w:val="00D75CA9"/>
    <w:rsid w:val="00D75E3B"/>
    <w:rsid w:val="00D76070"/>
    <w:rsid w:val="00D76293"/>
    <w:rsid w:val="00D7637A"/>
    <w:rsid w:val="00D76528"/>
    <w:rsid w:val="00D76658"/>
    <w:rsid w:val="00D76D27"/>
    <w:rsid w:val="00D772B3"/>
    <w:rsid w:val="00D776C8"/>
    <w:rsid w:val="00D77842"/>
    <w:rsid w:val="00D778C0"/>
    <w:rsid w:val="00D7798A"/>
    <w:rsid w:val="00D779B8"/>
    <w:rsid w:val="00D77D6F"/>
    <w:rsid w:val="00D77F3A"/>
    <w:rsid w:val="00D77FFB"/>
    <w:rsid w:val="00D800D1"/>
    <w:rsid w:val="00D80108"/>
    <w:rsid w:val="00D80297"/>
    <w:rsid w:val="00D805CC"/>
    <w:rsid w:val="00D80687"/>
    <w:rsid w:val="00D807F5"/>
    <w:rsid w:val="00D80A15"/>
    <w:rsid w:val="00D80CBE"/>
    <w:rsid w:val="00D8107A"/>
    <w:rsid w:val="00D81584"/>
    <w:rsid w:val="00D818F8"/>
    <w:rsid w:val="00D81945"/>
    <w:rsid w:val="00D822F1"/>
    <w:rsid w:val="00D822F2"/>
    <w:rsid w:val="00D824E3"/>
    <w:rsid w:val="00D829A4"/>
    <w:rsid w:val="00D82A04"/>
    <w:rsid w:val="00D82CD6"/>
    <w:rsid w:val="00D82F40"/>
    <w:rsid w:val="00D8321B"/>
    <w:rsid w:val="00D8351F"/>
    <w:rsid w:val="00D83613"/>
    <w:rsid w:val="00D83638"/>
    <w:rsid w:val="00D837CE"/>
    <w:rsid w:val="00D838DF"/>
    <w:rsid w:val="00D83A09"/>
    <w:rsid w:val="00D83C39"/>
    <w:rsid w:val="00D83D13"/>
    <w:rsid w:val="00D83D71"/>
    <w:rsid w:val="00D83DD3"/>
    <w:rsid w:val="00D83E4F"/>
    <w:rsid w:val="00D83FAC"/>
    <w:rsid w:val="00D8444C"/>
    <w:rsid w:val="00D84980"/>
    <w:rsid w:val="00D84A49"/>
    <w:rsid w:val="00D84CC2"/>
    <w:rsid w:val="00D84E0F"/>
    <w:rsid w:val="00D85427"/>
    <w:rsid w:val="00D8564A"/>
    <w:rsid w:val="00D857F2"/>
    <w:rsid w:val="00D85AB6"/>
    <w:rsid w:val="00D85ACC"/>
    <w:rsid w:val="00D85AFB"/>
    <w:rsid w:val="00D85B21"/>
    <w:rsid w:val="00D85DA0"/>
    <w:rsid w:val="00D85E8F"/>
    <w:rsid w:val="00D85EC9"/>
    <w:rsid w:val="00D86082"/>
    <w:rsid w:val="00D86214"/>
    <w:rsid w:val="00D86356"/>
    <w:rsid w:val="00D8638D"/>
    <w:rsid w:val="00D86543"/>
    <w:rsid w:val="00D867C3"/>
    <w:rsid w:val="00D86818"/>
    <w:rsid w:val="00D86AD7"/>
    <w:rsid w:val="00D86C8D"/>
    <w:rsid w:val="00D86D03"/>
    <w:rsid w:val="00D86DD6"/>
    <w:rsid w:val="00D86E3C"/>
    <w:rsid w:val="00D87095"/>
    <w:rsid w:val="00D8712B"/>
    <w:rsid w:val="00D871A7"/>
    <w:rsid w:val="00D872F0"/>
    <w:rsid w:val="00D8731B"/>
    <w:rsid w:val="00D87489"/>
    <w:rsid w:val="00D8780F"/>
    <w:rsid w:val="00D87854"/>
    <w:rsid w:val="00D878BD"/>
    <w:rsid w:val="00D87953"/>
    <w:rsid w:val="00D87BB0"/>
    <w:rsid w:val="00D87C69"/>
    <w:rsid w:val="00D87FE3"/>
    <w:rsid w:val="00D90168"/>
    <w:rsid w:val="00D905EF"/>
    <w:rsid w:val="00D90A97"/>
    <w:rsid w:val="00D90DD1"/>
    <w:rsid w:val="00D90E33"/>
    <w:rsid w:val="00D90F65"/>
    <w:rsid w:val="00D91067"/>
    <w:rsid w:val="00D914A6"/>
    <w:rsid w:val="00D914BB"/>
    <w:rsid w:val="00D9163D"/>
    <w:rsid w:val="00D91826"/>
    <w:rsid w:val="00D91D8C"/>
    <w:rsid w:val="00D91E64"/>
    <w:rsid w:val="00D920B2"/>
    <w:rsid w:val="00D922ED"/>
    <w:rsid w:val="00D922F8"/>
    <w:rsid w:val="00D9244F"/>
    <w:rsid w:val="00D925FB"/>
    <w:rsid w:val="00D92926"/>
    <w:rsid w:val="00D92970"/>
    <w:rsid w:val="00D929B6"/>
    <w:rsid w:val="00D92B38"/>
    <w:rsid w:val="00D92B6B"/>
    <w:rsid w:val="00D92D1A"/>
    <w:rsid w:val="00D92DC2"/>
    <w:rsid w:val="00D92EB4"/>
    <w:rsid w:val="00D92EDE"/>
    <w:rsid w:val="00D93008"/>
    <w:rsid w:val="00D93051"/>
    <w:rsid w:val="00D93137"/>
    <w:rsid w:val="00D9326C"/>
    <w:rsid w:val="00D93740"/>
    <w:rsid w:val="00D9377F"/>
    <w:rsid w:val="00D93A1F"/>
    <w:rsid w:val="00D93A23"/>
    <w:rsid w:val="00D93B34"/>
    <w:rsid w:val="00D9411F"/>
    <w:rsid w:val="00D941D5"/>
    <w:rsid w:val="00D944CB"/>
    <w:rsid w:val="00D945AD"/>
    <w:rsid w:val="00D94681"/>
    <w:rsid w:val="00D94DD7"/>
    <w:rsid w:val="00D94EFF"/>
    <w:rsid w:val="00D94F5E"/>
    <w:rsid w:val="00D95014"/>
    <w:rsid w:val="00D95165"/>
    <w:rsid w:val="00D95288"/>
    <w:rsid w:val="00D9530A"/>
    <w:rsid w:val="00D95397"/>
    <w:rsid w:val="00D95464"/>
    <w:rsid w:val="00D95484"/>
    <w:rsid w:val="00D957AB"/>
    <w:rsid w:val="00D957B1"/>
    <w:rsid w:val="00D958BC"/>
    <w:rsid w:val="00D95FB9"/>
    <w:rsid w:val="00D96072"/>
    <w:rsid w:val="00D9628D"/>
    <w:rsid w:val="00D96506"/>
    <w:rsid w:val="00D965F9"/>
    <w:rsid w:val="00D96A17"/>
    <w:rsid w:val="00D96C9B"/>
    <w:rsid w:val="00D96DEB"/>
    <w:rsid w:val="00D96EE3"/>
    <w:rsid w:val="00D97058"/>
    <w:rsid w:val="00D973D0"/>
    <w:rsid w:val="00D9749A"/>
    <w:rsid w:val="00D9754C"/>
    <w:rsid w:val="00D9761C"/>
    <w:rsid w:val="00D9779D"/>
    <w:rsid w:val="00D978A2"/>
    <w:rsid w:val="00D97AC5"/>
    <w:rsid w:val="00D97B82"/>
    <w:rsid w:val="00D97E48"/>
    <w:rsid w:val="00D97ED8"/>
    <w:rsid w:val="00D97F0D"/>
    <w:rsid w:val="00DA0010"/>
    <w:rsid w:val="00DA091F"/>
    <w:rsid w:val="00DA0B83"/>
    <w:rsid w:val="00DA0C77"/>
    <w:rsid w:val="00DA0D6B"/>
    <w:rsid w:val="00DA0DC7"/>
    <w:rsid w:val="00DA0F71"/>
    <w:rsid w:val="00DA11BB"/>
    <w:rsid w:val="00DA192E"/>
    <w:rsid w:val="00DA1A8D"/>
    <w:rsid w:val="00DA1C03"/>
    <w:rsid w:val="00DA1D32"/>
    <w:rsid w:val="00DA1D47"/>
    <w:rsid w:val="00DA1DB4"/>
    <w:rsid w:val="00DA1E4D"/>
    <w:rsid w:val="00DA1F07"/>
    <w:rsid w:val="00DA202F"/>
    <w:rsid w:val="00DA213C"/>
    <w:rsid w:val="00DA2744"/>
    <w:rsid w:val="00DA2767"/>
    <w:rsid w:val="00DA27FF"/>
    <w:rsid w:val="00DA2851"/>
    <w:rsid w:val="00DA2946"/>
    <w:rsid w:val="00DA297B"/>
    <w:rsid w:val="00DA29A4"/>
    <w:rsid w:val="00DA2A1E"/>
    <w:rsid w:val="00DA2B83"/>
    <w:rsid w:val="00DA2BEE"/>
    <w:rsid w:val="00DA2D66"/>
    <w:rsid w:val="00DA2EFC"/>
    <w:rsid w:val="00DA2F73"/>
    <w:rsid w:val="00DA3012"/>
    <w:rsid w:val="00DA3466"/>
    <w:rsid w:val="00DA35B0"/>
    <w:rsid w:val="00DA37C1"/>
    <w:rsid w:val="00DA3803"/>
    <w:rsid w:val="00DA3B3B"/>
    <w:rsid w:val="00DA3C8E"/>
    <w:rsid w:val="00DA3E73"/>
    <w:rsid w:val="00DA3FF3"/>
    <w:rsid w:val="00DA4020"/>
    <w:rsid w:val="00DA4262"/>
    <w:rsid w:val="00DA45E0"/>
    <w:rsid w:val="00DA46AD"/>
    <w:rsid w:val="00DA4754"/>
    <w:rsid w:val="00DA4990"/>
    <w:rsid w:val="00DA4997"/>
    <w:rsid w:val="00DA4B01"/>
    <w:rsid w:val="00DA4CB2"/>
    <w:rsid w:val="00DA4FDC"/>
    <w:rsid w:val="00DA5015"/>
    <w:rsid w:val="00DA55D4"/>
    <w:rsid w:val="00DA5625"/>
    <w:rsid w:val="00DA56E5"/>
    <w:rsid w:val="00DA5900"/>
    <w:rsid w:val="00DA5B02"/>
    <w:rsid w:val="00DA5B22"/>
    <w:rsid w:val="00DA5B72"/>
    <w:rsid w:val="00DA61BC"/>
    <w:rsid w:val="00DA62FF"/>
    <w:rsid w:val="00DA697E"/>
    <w:rsid w:val="00DA69A2"/>
    <w:rsid w:val="00DA69AA"/>
    <w:rsid w:val="00DA6E8D"/>
    <w:rsid w:val="00DA71D0"/>
    <w:rsid w:val="00DA7218"/>
    <w:rsid w:val="00DA7281"/>
    <w:rsid w:val="00DA729A"/>
    <w:rsid w:val="00DA73C3"/>
    <w:rsid w:val="00DA7460"/>
    <w:rsid w:val="00DA7471"/>
    <w:rsid w:val="00DA74DF"/>
    <w:rsid w:val="00DA756A"/>
    <w:rsid w:val="00DA7A55"/>
    <w:rsid w:val="00DA7C74"/>
    <w:rsid w:val="00DA7EC7"/>
    <w:rsid w:val="00DA7F70"/>
    <w:rsid w:val="00DA7F91"/>
    <w:rsid w:val="00DB00C7"/>
    <w:rsid w:val="00DB01FD"/>
    <w:rsid w:val="00DB02F0"/>
    <w:rsid w:val="00DB03E9"/>
    <w:rsid w:val="00DB064F"/>
    <w:rsid w:val="00DB091D"/>
    <w:rsid w:val="00DB0CE9"/>
    <w:rsid w:val="00DB10BC"/>
    <w:rsid w:val="00DB1154"/>
    <w:rsid w:val="00DB1291"/>
    <w:rsid w:val="00DB14BF"/>
    <w:rsid w:val="00DB1535"/>
    <w:rsid w:val="00DB155F"/>
    <w:rsid w:val="00DB1586"/>
    <w:rsid w:val="00DB159E"/>
    <w:rsid w:val="00DB167B"/>
    <w:rsid w:val="00DB168E"/>
    <w:rsid w:val="00DB186E"/>
    <w:rsid w:val="00DB188D"/>
    <w:rsid w:val="00DB18E8"/>
    <w:rsid w:val="00DB1A08"/>
    <w:rsid w:val="00DB1F4C"/>
    <w:rsid w:val="00DB2245"/>
    <w:rsid w:val="00DB23A6"/>
    <w:rsid w:val="00DB25F8"/>
    <w:rsid w:val="00DB27E7"/>
    <w:rsid w:val="00DB282E"/>
    <w:rsid w:val="00DB2980"/>
    <w:rsid w:val="00DB29BC"/>
    <w:rsid w:val="00DB2A9A"/>
    <w:rsid w:val="00DB2E34"/>
    <w:rsid w:val="00DB30F2"/>
    <w:rsid w:val="00DB310D"/>
    <w:rsid w:val="00DB3497"/>
    <w:rsid w:val="00DB3578"/>
    <w:rsid w:val="00DB3B85"/>
    <w:rsid w:val="00DB3E6E"/>
    <w:rsid w:val="00DB3F21"/>
    <w:rsid w:val="00DB428A"/>
    <w:rsid w:val="00DB4868"/>
    <w:rsid w:val="00DB49D8"/>
    <w:rsid w:val="00DB4A67"/>
    <w:rsid w:val="00DB4B22"/>
    <w:rsid w:val="00DB4BA9"/>
    <w:rsid w:val="00DB4BAB"/>
    <w:rsid w:val="00DB4E2F"/>
    <w:rsid w:val="00DB4EAA"/>
    <w:rsid w:val="00DB4ECA"/>
    <w:rsid w:val="00DB5211"/>
    <w:rsid w:val="00DB52BF"/>
    <w:rsid w:val="00DB54C9"/>
    <w:rsid w:val="00DB56B4"/>
    <w:rsid w:val="00DB5727"/>
    <w:rsid w:val="00DB5AB7"/>
    <w:rsid w:val="00DB5AFE"/>
    <w:rsid w:val="00DB5B48"/>
    <w:rsid w:val="00DB5D8F"/>
    <w:rsid w:val="00DB5E2B"/>
    <w:rsid w:val="00DB5E3E"/>
    <w:rsid w:val="00DB5FC2"/>
    <w:rsid w:val="00DB610A"/>
    <w:rsid w:val="00DB6598"/>
    <w:rsid w:val="00DB66F3"/>
    <w:rsid w:val="00DB683C"/>
    <w:rsid w:val="00DB6843"/>
    <w:rsid w:val="00DB6A98"/>
    <w:rsid w:val="00DB6D31"/>
    <w:rsid w:val="00DB6D90"/>
    <w:rsid w:val="00DB701F"/>
    <w:rsid w:val="00DB702B"/>
    <w:rsid w:val="00DB70C1"/>
    <w:rsid w:val="00DB7810"/>
    <w:rsid w:val="00DB7ADF"/>
    <w:rsid w:val="00DB7B6E"/>
    <w:rsid w:val="00DB7D00"/>
    <w:rsid w:val="00DB7DCE"/>
    <w:rsid w:val="00DC00C3"/>
    <w:rsid w:val="00DC0426"/>
    <w:rsid w:val="00DC050C"/>
    <w:rsid w:val="00DC08EC"/>
    <w:rsid w:val="00DC09DB"/>
    <w:rsid w:val="00DC0C4F"/>
    <w:rsid w:val="00DC0E5B"/>
    <w:rsid w:val="00DC0ED2"/>
    <w:rsid w:val="00DC110E"/>
    <w:rsid w:val="00DC1420"/>
    <w:rsid w:val="00DC1441"/>
    <w:rsid w:val="00DC1545"/>
    <w:rsid w:val="00DC1598"/>
    <w:rsid w:val="00DC15AF"/>
    <w:rsid w:val="00DC15BE"/>
    <w:rsid w:val="00DC1730"/>
    <w:rsid w:val="00DC1A83"/>
    <w:rsid w:val="00DC1AFC"/>
    <w:rsid w:val="00DC1BF1"/>
    <w:rsid w:val="00DC1F06"/>
    <w:rsid w:val="00DC1F26"/>
    <w:rsid w:val="00DC216F"/>
    <w:rsid w:val="00DC2254"/>
    <w:rsid w:val="00DC25A2"/>
    <w:rsid w:val="00DC25A9"/>
    <w:rsid w:val="00DC26A0"/>
    <w:rsid w:val="00DC283D"/>
    <w:rsid w:val="00DC2A1C"/>
    <w:rsid w:val="00DC2B07"/>
    <w:rsid w:val="00DC2DDA"/>
    <w:rsid w:val="00DC307B"/>
    <w:rsid w:val="00DC30CC"/>
    <w:rsid w:val="00DC331B"/>
    <w:rsid w:val="00DC3413"/>
    <w:rsid w:val="00DC343B"/>
    <w:rsid w:val="00DC3634"/>
    <w:rsid w:val="00DC3974"/>
    <w:rsid w:val="00DC3FCC"/>
    <w:rsid w:val="00DC4145"/>
    <w:rsid w:val="00DC4375"/>
    <w:rsid w:val="00DC440B"/>
    <w:rsid w:val="00DC45A2"/>
    <w:rsid w:val="00DC462F"/>
    <w:rsid w:val="00DC468F"/>
    <w:rsid w:val="00DC4846"/>
    <w:rsid w:val="00DC4945"/>
    <w:rsid w:val="00DC499A"/>
    <w:rsid w:val="00DC4C0C"/>
    <w:rsid w:val="00DC5132"/>
    <w:rsid w:val="00DC5199"/>
    <w:rsid w:val="00DC51B1"/>
    <w:rsid w:val="00DC52AA"/>
    <w:rsid w:val="00DC5320"/>
    <w:rsid w:val="00DC56D3"/>
    <w:rsid w:val="00DC586E"/>
    <w:rsid w:val="00DC5998"/>
    <w:rsid w:val="00DC5B72"/>
    <w:rsid w:val="00DC5C7A"/>
    <w:rsid w:val="00DC5F9C"/>
    <w:rsid w:val="00DC62B7"/>
    <w:rsid w:val="00DC63C2"/>
    <w:rsid w:val="00DC6513"/>
    <w:rsid w:val="00DC654F"/>
    <w:rsid w:val="00DC6636"/>
    <w:rsid w:val="00DC66E3"/>
    <w:rsid w:val="00DC6765"/>
    <w:rsid w:val="00DC68FF"/>
    <w:rsid w:val="00DC6A34"/>
    <w:rsid w:val="00DC6AB0"/>
    <w:rsid w:val="00DC6DA3"/>
    <w:rsid w:val="00DC6E05"/>
    <w:rsid w:val="00DC6EE0"/>
    <w:rsid w:val="00DC6FF0"/>
    <w:rsid w:val="00DC729E"/>
    <w:rsid w:val="00DC739E"/>
    <w:rsid w:val="00DC73BD"/>
    <w:rsid w:val="00DC747B"/>
    <w:rsid w:val="00DC763A"/>
    <w:rsid w:val="00DC787C"/>
    <w:rsid w:val="00DC7DAA"/>
    <w:rsid w:val="00DC7E5F"/>
    <w:rsid w:val="00DD00DB"/>
    <w:rsid w:val="00DD012B"/>
    <w:rsid w:val="00DD02DF"/>
    <w:rsid w:val="00DD0579"/>
    <w:rsid w:val="00DD05A3"/>
    <w:rsid w:val="00DD0706"/>
    <w:rsid w:val="00DD08E2"/>
    <w:rsid w:val="00DD0988"/>
    <w:rsid w:val="00DD0AD0"/>
    <w:rsid w:val="00DD0AF4"/>
    <w:rsid w:val="00DD0C62"/>
    <w:rsid w:val="00DD0C89"/>
    <w:rsid w:val="00DD0D17"/>
    <w:rsid w:val="00DD0D9E"/>
    <w:rsid w:val="00DD0EA6"/>
    <w:rsid w:val="00DD0EC8"/>
    <w:rsid w:val="00DD1262"/>
    <w:rsid w:val="00DD1392"/>
    <w:rsid w:val="00DD1434"/>
    <w:rsid w:val="00DD15A5"/>
    <w:rsid w:val="00DD1A28"/>
    <w:rsid w:val="00DD1B72"/>
    <w:rsid w:val="00DD1C90"/>
    <w:rsid w:val="00DD1C9A"/>
    <w:rsid w:val="00DD2028"/>
    <w:rsid w:val="00DD232B"/>
    <w:rsid w:val="00DD2411"/>
    <w:rsid w:val="00DD24F5"/>
    <w:rsid w:val="00DD2544"/>
    <w:rsid w:val="00DD27D1"/>
    <w:rsid w:val="00DD290C"/>
    <w:rsid w:val="00DD2B2B"/>
    <w:rsid w:val="00DD2D55"/>
    <w:rsid w:val="00DD3056"/>
    <w:rsid w:val="00DD343E"/>
    <w:rsid w:val="00DD37D1"/>
    <w:rsid w:val="00DD386B"/>
    <w:rsid w:val="00DD38E5"/>
    <w:rsid w:val="00DD3925"/>
    <w:rsid w:val="00DD398E"/>
    <w:rsid w:val="00DD3A0F"/>
    <w:rsid w:val="00DD3B3D"/>
    <w:rsid w:val="00DD3BE6"/>
    <w:rsid w:val="00DD3D09"/>
    <w:rsid w:val="00DD409F"/>
    <w:rsid w:val="00DD413E"/>
    <w:rsid w:val="00DD41CA"/>
    <w:rsid w:val="00DD4221"/>
    <w:rsid w:val="00DD44DF"/>
    <w:rsid w:val="00DD466E"/>
    <w:rsid w:val="00DD46A5"/>
    <w:rsid w:val="00DD46E7"/>
    <w:rsid w:val="00DD4851"/>
    <w:rsid w:val="00DD49DE"/>
    <w:rsid w:val="00DD4B35"/>
    <w:rsid w:val="00DD4B4E"/>
    <w:rsid w:val="00DD502D"/>
    <w:rsid w:val="00DD511F"/>
    <w:rsid w:val="00DD51BB"/>
    <w:rsid w:val="00DD523F"/>
    <w:rsid w:val="00DD53E0"/>
    <w:rsid w:val="00DD558E"/>
    <w:rsid w:val="00DD55BA"/>
    <w:rsid w:val="00DD5776"/>
    <w:rsid w:val="00DD596C"/>
    <w:rsid w:val="00DD5C98"/>
    <w:rsid w:val="00DD5ECA"/>
    <w:rsid w:val="00DD60B7"/>
    <w:rsid w:val="00DD64E3"/>
    <w:rsid w:val="00DD661B"/>
    <w:rsid w:val="00DD6A21"/>
    <w:rsid w:val="00DD6BC9"/>
    <w:rsid w:val="00DD6CC9"/>
    <w:rsid w:val="00DD6CCE"/>
    <w:rsid w:val="00DD6EC2"/>
    <w:rsid w:val="00DD7052"/>
    <w:rsid w:val="00DD7091"/>
    <w:rsid w:val="00DD70E4"/>
    <w:rsid w:val="00DD70EB"/>
    <w:rsid w:val="00DD71F2"/>
    <w:rsid w:val="00DD722F"/>
    <w:rsid w:val="00DD7273"/>
    <w:rsid w:val="00DD72A5"/>
    <w:rsid w:val="00DD7372"/>
    <w:rsid w:val="00DD7498"/>
    <w:rsid w:val="00DD7B8D"/>
    <w:rsid w:val="00DD7BBB"/>
    <w:rsid w:val="00DD7CA5"/>
    <w:rsid w:val="00DD7D6F"/>
    <w:rsid w:val="00DD7DBD"/>
    <w:rsid w:val="00DD7FA7"/>
    <w:rsid w:val="00DE00B8"/>
    <w:rsid w:val="00DE0204"/>
    <w:rsid w:val="00DE09DF"/>
    <w:rsid w:val="00DE0B7F"/>
    <w:rsid w:val="00DE0C7A"/>
    <w:rsid w:val="00DE10D7"/>
    <w:rsid w:val="00DE10F6"/>
    <w:rsid w:val="00DE119D"/>
    <w:rsid w:val="00DE1278"/>
    <w:rsid w:val="00DE12C3"/>
    <w:rsid w:val="00DE13AE"/>
    <w:rsid w:val="00DE1544"/>
    <w:rsid w:val="00DE155A"/>
    <w:rsid w:val="00DE17DF"/>
    <w:rsid w:val="00DE1855"/>
    <w:rsid w:val="00DE18A7"/>
    <w:rsid w:val="00DE18D0"/>
    <w:rsid w:val="00DE1ADA"/>
    <w:rsid w:val="00DE1AE3"/>
    <w:rsid w:val="00DE1B60"/>
    <w:rsid w:val="00DE1C66"/>
    <w:rsid w:val="00DE1CB9"/>
    <w:rsid w:val="00DE1E43"/>
    <w:rsid w:val="00DE200F"/>
    <w:rsid w:val="00DE20F6"/>
    <w:rsid w:val="00DE2141"/>
    <w:rsid w:val="00DE22B3"/>
    <w:rsid w:val="00DE22D8"/>
    <w:rsid w:val="00DE232B"/>
    <w:rsid w:val="00DE232E"/>
    <w:rsid w:val="00DE23F2"/>
    <w:rsid w:val="00DE2440"/>
    <w:rsid w:val="00DE2619"/>
    <w:rsid w:val="00DE29ED"/>
    <w:rsid w:val="00DE2BB6"/>
    <w:rsid w:val="00DE2D75"/>
    <w:rsid w:val="00DE2E07"/>
    <w:rsid w:val="00DE2E22"/>
    <w:rsid w:val="00DE2EFB"/>
    <w:rsid w:val="00DE2F87"/>
    <w:rsid w:val="00DE33AF"/>
    <w:rsid w:val="00DE36B8"/>
    <w:rsid w:val="00DE37ED"/>
    <w:rsid w:val="00DE3893"/>
    <w:rsid w:val="00DE39F1"/>
    <w:rsid w:val="00DE3BB2"/>
    <w:rsid w:val="00DE3D12"/>
    <w:rsid w:val="00DE3E93"/>
    <w:rsid w:val="00DE3F20"/>
    <w:rsid w:val="00DE3FB4"/>
    <w:rsid w:val="00DE404B"/>
    <w:rsid w:val="00DE4171"/>
    <w:rsid w:val="00DE4234"/>
    <w:rsid w:val="00DE48BE"/>
    <w:rsid w:val="00DE48CA"/>
    <w:rsid w:val="00DE49E5"/>
    <w:rsid w:val="00DE4ABA"/>
    <w:rsid w:val="00DE4D9D"/>
    <w:rsid w:val="00DE516B"/>
    <w:rsid w:val="00DE52B5"/>
    <w:rsid w:val="00DE52E7"/>
    <w:rsid w:val="00DE5384"/>
    <w:rsid w:val="00DE5559"/>
    <w:rsid w:val="00DE5654"/>
    <w:rsid w:val="00DE569E"/>
    <w:rsid w:val="00DE592C"/>
    <w:rsid w:val="00DE5A08"/>
    <w:rsid w:val="00DE5AAF"/>
    <w:rsid w:val="00DE5C4A"/>
    <w:rsid w:val="00DE5EB7"/>
    <w:rsid w:val="00DE5F34"/>
    <w:rsid w:val="00DE60CA"/>
    <w:rsid w:val="00DE611D"/>
    <w:rsid w:val="00DE61C9"/>
    <w:rsid w:val="00DE6222"/>
    <w:rsid w:val="00DE626E"/>
    <w:rsid w:val="00DE6713"/>
    <w:rsid w:val="00DE67D8"/>
    <w:rsid w:val="00DE6804"/>
    <w:rsid w:val="00DE6C92"/>
    <w:rsid w:val="00DE6C95"/>
    <w:rsid w:val="00DE6FE6"/>
    <w:rsid w:val="00DE70BF"/>
    <w:rsid w:val="00DE7163"/>
    <w:rsid w:val="00DE71A5"/>
    <w:rsid w:val="00DE7245"/>
    <w:rsid w:val="00DE747C"/>
    <w:rsid w:val="00DE75C2"/>
    <w:rsid w:val="00DE763B"/>
    <w:rsid w:val="00DE7783"/>
    <w:rsid w:val="00DE77F1"/>
    <w:rsid w:val="00DE78CC"/>
    <w:rsid w:val="00DE7C3F"/>
    <w:rsid w:val="00DE7C9F"/>
    <w:rsid w:val="00DE7DB0"/>
    <w:rsid w:val="00DF0217"/>
    <w:rsid w:val="00DF037E"/>
    <w:rsid w:val="00DF0516"/>
    <w:rsid w:val="00DF08C7"/>
    <w:rsid w:val="00DF114B"/>
    <w:rsid w:val="00DF1245"/>
    <w:rsid w:val="00DF1370"/>
    <w:rsid w:val="00DF1436"/>
    <w:rsid w:val="00DF1631"/>
    <w:rsid w:val="00DF1781"/>
    <w:rsid w:val="00DF17A7"/>
    <w:rsid w:val="00DF17E8"/>
    <w:rsid w:val="00DF19DF"/>
    <w:rsid w:val="00DF1B46"/>
    <w:rsid w:val="00DF1CCB"/>
    <w:rsid w:val="00DF1D09"/>
    <w:rsid w:val="00DF1DB1"/>
    <w:rsid w:val="00DF1DFA"/>
    <w:rsid w:val="00DF1F59"/>
    <w:rsid w:val="00DF21CC"/>
    <w:rsid w:val="00DF224D"/>
    <w:rsid w:val="00DF22DB"/>
    <w:rsid w:val="00DF238C"/>
    <w:rsid w:val="00DF23EF"/>
    <w:rsid w:val="00DF291A"/>
    <w:rsid w:val="00DF29F4"/>
    <w:rsid w:val="00DF2A47"/>
    <w:rsid w:val="00DF2AB8"/>
    <w:rsid w:val="00DF2BA5"/>
    <w:rsid w:val="00DF2C0F"/>
    <w:rsid w:val="00DF2D45"/>
    <w:rsid w:val="00DF2D68"/>
    <w:rsid w:val="00DF2D92"/>
    <w:rsid w:val="00DF2DE5"/>
    <w:rsid w:val="00DF2E74"/>
    <w:rsid w:val="00DF308A"/>
    <w:rsid w:val="00DF30BE"/>
    <w:rsid w:val="00DF31E5"/>
    <w:rsid w:val="00DF365A"/>
    <w:rsid w:val="00DF3A95"/>
    <w:rsid w:val="00DF3BC2"/>
    <w:rsid w:val="00DF3C24"/>
    <w:rsid w:val="00DF3C8B"/>
    <w:rsid w:val="00DF3F9B"/>
    <w:rsid w:val="00DF4049"/>
    <w:rsid w:val="00DF4311"/>
    <w:rsid w:val="00DF4375"/>
    <w:rsid w:val="00DF48D3"/>
    <w:rsid w:val="00DF4AE3"/>
    <w:rsid w:val="00DF4C94"/>
    <w:rsid w:val="00DF4C97"/>
    <w:rsid w:val="00DF507A"/>
    <w:rsid w:val="00DF5623"/>
    <w:rsid w:val="00DF5BE4"/>
    <w:rsid w:val="00DF5DE6"/>
    <w:rsid w:val="00DF5F1A"/>
    <w:rsid w:val="00DF5F56"/>
    <w:rsid w:val="00DF6048"/>
    <w:rsid w:val="00DF6277"/>
    <w:rsid w:val="00DF6305"/>
    <w:rsid w:val="00DF632F"/>
    <w:rsid w:val="00DF64B0"/>
    <w:rsid w:val="00DF64C6"/>
    <w:rsid w:val="00DF6615"/>
    <w:rsid w:val="00DF6B63"/>
    <w:rsid w:val="00DF6E99"/>
    <w:rsid w:val="00DF72D3"/>
    <w:rsid w:val="00DF73CB"/>
    <w:rsid w:val="00DF7586"/>
    <w:rsid w:val="00DF79BC"/>
    <w:rsid w:val="00DF7A7D"/>
    <w:rsid w:val="00DF7C61"/>
    <w:rsid w:val="00DF7F15"/>
    <w:rsid w:val="00E000A2"/>
    <w:rsid w:val="00E004D0"/>
    <w:rsid w:val="00E00788"/>
    <w:rsid w:val="00E007A8"/>
    <w:rsid w:val="00E007B9"/>
    <w:rsid w:val="00E0089D"/>
    <w:rsid w:val="00E008CD"/>
    <w:rsid w:val="00E009A9"/>
    <w:rsid w:val="00E00B6C"/>
    <w:rsid w:val="00E00DB2"/>
    <w:rsid w:val="00E00FB7"/>
    <w:rsid w:val="00E0105D"/>
    <w:rsid w:val="00E011C5"/>
    <w:rsid w:val="00E01289"/>
    <w:rsid w:val="00E018D3"/>
    <w:rsid w:val="00E01A71"/>
    <w:rsid w:val="00E01DC5"/>
    <w:rsid w:val="00E01FDD"/>
    <w:rsid w:val="00E01FF6"/>
    <w:rsid w:val="00E021F4"/>
    <w:rsid w:val="00E023EE"/>
    <w:rsid w:val="00E02419"/>
    <w:rsid w:val="00E02446"/>
    <w:rsid w:val="00E02510"/>
    <w:rsid w:val="00E02517"/>
    <w:rsid w:val="00E02640"/>
    <w:rsid w:val="00E02927"/>
    <w:rsid w:val="00E02B98"/>
    <w:rsid w:val="00E02C79"/>
    <w:rsid w:val="00E02D1E"/>
    <w:rsid w:val="00E02D4D"/>
    <w:rsid w:val="00E02DE7"/>
    <w:rsid w:val="00E02E59"/>
    <w:rsid w:val="00E02F8C"/>
    <w:rsid w:val="00E030C9"/>
    <w:rsid w:val="00E033BE"/>
    <w:rsid w:val="00E03413"/>
    <w:rsid w:val="00E03479"/>
    <w:rsid w:val="00E03510"/>
    <w:rsid w:val="00E0361A"/>
    <w:rsid w:val="00E0379A"/>
    <w:rsid w:val="00E0387F"/>
    <w:rsid w:val="00E03A3A"/>
    <w:rsid w:val="00E03A40"/>
    <w:rsid w:val="00E03BAF"/>
    <w:rsid w:val="00E03C01"/>
    <w:rsid w:val="00E03D53"/>
    <w:rsid w:val="00E03DD5"/>
    <w:rsid w:val="00E03E93"/>
    <w:rsid w:val="00E03FBA"/>
    <w:rsid w:val="00E0410F"/>
    <w:rsid w:val="00E042CB"/>
    <w:rsid w:val="00E04432"/>
    <w:rsid w:val="00E04483"/>
    <w:rsid w:val="00E04599"/>
    <w:rsid w:val="00E046F5"/>
    <w:rsid w:val="00E0493C"/>
    <w:rsid w:val="00E049AC"/>
    <w:rsid w:val="00E049DC"/>
    <w:rsid w:val="00E04A36"/>
    <w:rsid w:val="00E04A5A"/>
    <w:rsid w:val="00E04B36"/>
    <w:rsid w:val="00E04F26"/>
    <w:rsid w:val="00E051C0"/>
    <w:rsid w:val="00E0520D"/>
    <w:rsid w:val="00E05215"/>
    <w:rsid w:val="00E05241"/>
    <w:rsid w:val="00E05335"/>
    <w:rsid w:val="00E05376"/>
    <w:rsid w:val="00E0576B"/>
    <w:rsid w:val="00E05783"/>
    <w:rsid w:val="00E05834"/>
    <w:rsid w:val="00E0588C"/>
    <w:rsid w:val="00E05914"/>
    <w:rsid w:val="00E0596D"/>
    <w:rsid w:val="00E05B63"/>
    <w:rsid w:val="00E05B8E"/>
    <w:rsid w:val="00E05C9A"/>
    <w:rsid w:val="00E05D7F"/>
    <w:rsid w:val="00E061EA"/>
    <w:rsid w:val="00E063F4"/>
    <w:rsid w:val="00E0650F"/>
    <w:rsid w:val="00E066C9"/>
    <w:rsid w:val="00E0683A"/>
    <w:rsid w:val="00E068C8"/>
    <w:rsid w:val="00E06DC3"/>
    <w:rsid w:val="00E06F49"/>
    <w:rsid w:val="00E070A1"/>
    <w:rsid w:val="00E072DC"/>
    <w:rsid w:val="00E07418"/>
    <w:rsid w:val="00E074BB"/>
    <w:rsid w:val="00E075C6"/>
    <w:rsid w:val="00E0770A"/>
    <w:rsid w:val="00E07B24"/>
    <w:rsid w:val="00E07C6D"/>
    <w:rsid w:val="00E07CB2"/>
    <w:rsid w:val="00E07F7E"/>
    <w:rsid w:val="00E103E4"/>
    <w:rsid w:val="00E1046E"/>
    <w:rsid w:val="00E1047A"/>
    <w:rsid w:val="00E104C6"/>
    <w:rsid w:val="00E1057F"/>
    <w:rsid w:val="00E1070E"/>
    <w:rsid w:val="00E10726"/>
    <w:rsid w:val="00E10895"/>
    <w:rsid w:val="00E10C6B"/>
    <w:rsid w:val="00E10CCD"/>
    <w:rsid w:val="00E10D5E"/>
    <w:rsid w:val="00E10F42"/>
    <w:rsid w:val="00E110A9"/>
    <w:rsid w:val="00E1128B"/>
    <w:rsid w:val="00E11335"/>
    <w:rsid w:val="00E114E0"/>
    <w:rsid w:val="00E11AA9"/>
    <w:rsid w:val="00E12027"/>
    <w:rsid w:val="00E121AC"/>
    <w:rsid w:val="00E12C46"/>
    <w:rsid w:val="00E12E14"/>
    <w:rsid w:val="00E12EF0"/>
    <w:rsid w:val="00E12F1C"/>
    <w:rsid w:val="00E12F4C"/>
    <w:rsid w:val="00E13293"/>
    <w:rsid w:val="00E13697"/>
    <w:rsid w:val="00E136E6"/>
    <w:rsid w:val="00E13886"/>
    <w:rsid w:val="00E138EB"/>
    <w:rsid w:val="00E13B27"/>
    <w:rsid w:val="00E13D44"/>
    <w:rsid w:val="00E13E23"/>
    <w:rsid w:val="00E1401B"/>
    <w:rsid w:val="00E141A9"/>
    <w:rsid w:val="00E1420D"/>
    <w:rsid w:val="00E14213"/>
    <w:rsid w:val="00E14231"/>
    <w:rsid w:val="00E142D7"/>
    <w:rsid w:val="00E144EF"/>
    <w:rsid w:val="00E14517"/>
    <w:rsid w:val="00E1452F"/>
    <w:rsid w:val="00E145DC"/>
    <w:rsid w:val="00E14694"/>
    <w:rsid w:val="00E1469B"/>
    <w:rsid w:val="00E14833"/>
    <w:rsid w:val="00E14AC4"/>
    <w:rsid w:val="00E14DE1"/>
    <w:rsid w:val="00E1509C"/>
    <w:rsid w:val="00E1521A"/>
    <w:rsid w:val="00E1562A"/>
    <w:rsid w:val="00E15AE8"/>
    <w:rsid w:val="00E15CEE"/>
    <w:rsid w:val="00E15DA2"/>
    <w:rsid w:val="00E15DBD"/>
    <w:rsid w:val="00E15F20"/>
    <w:rsid w:val="00E1649F"/>
    <w:rsid w:val="00E1650C"/>
    <w:rsid w:val="00E16557"/>
    <w:rsid w:val="00E16619"/>
    <w:rsid w:val="00E16665"/>
    <w:rsid w:val="00E166A4"/>
    <w:rsid w:val="00E1675F"/>
    <w:rsid w:val="00E16B09"/>
    <w:rsid w:val="00E16E49"/>
    <w:rsid w:val="00E16F69"/>
    <w:rsid w:val="00E1709A"/>
    <w:rsid w:val="00E17115"/>
    <w:rsid w:val="00E172D8"/>
    <w:rsid w:val="00E17357"/>
    <w:rsid w:val="00E1739A"/>
    <w:rsid w:val="00E17433"/>
    <w:rsid w:val="00E1748D"/>
    <w:rsid w:val="00E17514"/>
    <w:rsid w:val="00E1753D"/>
    <w:rsid w:val="00E175A1"/>
    <w:rsid w:val="00E175D5"/>
    <w:rsid w:val="00E176CF"/>
    <w:rsid w:val="00E17723"/>
    <w:rsid w:val="00E17769"/>
    <w:rsid w:val="00E17968"/>
    <w:rsid w:val="00E17A99"/>
    <w:rsid w:val="00E17F11"/>
    <w:rsid w:val="00E17F57"/>
    <w:rsid w:val="00E17FA1"/>
    <w:rsid w:val="00E17FEE"/>
    <w:rsid w:val="00E2026F"/>
    <w:rsid w:val="00E203C3"/>
    <w:rsid w:val="00E203D1"/>
    <w:rsid w:val="00E206D1"/>
    <w:rsid w:val="00E208C4"/>
    <w:rsid w:val="00E20AE0"/>
    <w:rsid w:val="00E20C4E"/>
    <w:rsid w:val="00E20CD1"/>
    <w:rsid w:val="00E21062"/>
    <w:rsid w:val="00E2109E"/>
    <w:rsid w:val="00E211ED"/>
    <w:rsid w:val="00E21772"/>
    <w:rsid w:val="00E21810"/>
    <w:rsid w:val="00E21892"/>
    <w:rsid w:val="00E21AF7"/>
    <w:rsid w:val="00E21C2C"/>
    <w:rsid w:val="00E21D76"/>
    <w:rsid w:val="00E22042"/>
    <w:rsid w:val="00E2215D"/>
    <w:rsid w:val="00E2218D"/>
    <w:rsid w:val="00E221D1"/>
    <w:rsid w:val="00E2261C"/>
    <w:rsid w:val="00E2266A"/>
    <w:rsid w:val="00E22706"/>
    <w:rsid w:val="00E2280D"/>
    <w:rsid w:val="00E2282B"/>
    <w:rsid w:val="00E22F09"/>
    <w:rsid w:val="00E233CD"/>
    <w:rsid w:val="00E23491"/>
    <w:rsid w:val="00E234A0"/>
    <w:rsid w:val="00E2363A"/>
    <w:rsid w:val="00E23669"/>
    <w:rsid w:val="00E236A5"/>
    <w:rsid w:val="00E237DD"/>
    <w:rsid w:val="00E23859"/>
    <w:rsid w:val="00E23A26"/>
    <w:rsid w:val="00E23A35"/>
    <w:rsid w:val="00E23AF4"/>
    <w:rsid w:val="00E23F7B"/>
    <w:rsid w:val="00E240A0"/>
    <w:rsid w:val="00E24307"/>
    <w:rsid w:val="00E24336"/>
    <w:rsid w:val="00E246F5"/>
    <w:rsid w:val="00E24AC1"/>
    <w:rsid w:val="00E24D67"/>
    <w:rsid w:val="00E24E23"/>
    <w:rsid w:val="00E24FA3"/>
    <w:rsid w:val="00E25090"/>
    <w:rsid w:val="00E252F3"/>
    <w:rsid w:val="00E25516"/>
    <w:rsid w:val="00E25578"/>
    <w:rsid w:val="00E255CF"/>
    <w:rsid w:val="00E25652"/>
    <w:rsid w:val="00E256F9"/>
    <w:rsid w:val="00E25851"/>
    <w:rsid w:val="00E25AF7"/>
    <w:rsid w:val="00E2626D"/>
    <w:rsid w:val="00E26589"/>
    <w:rsid w:val="00E26623"/>
    <w:rsid w:val="00E266E2"/>
    <w:rsid w:val="00E2670B"/>
    <w:rsid w:val="00E26930"/>
    <w:rsid w:val="00E26AFF"/>
    <w:rsid w:val="00E26B28"/>
    <w:rsid w:val="00E26C18"/>
    <w:rsid w:val="00E26E91"/>
    <w:rsid w:val="00E271BF"/>
    <w:rsid w:val="00E271DC"/>
    <w:rsid w:val="00E273D2"/>
    <w:rsid w:val="00E27875"/>
    <w:rsid w:val="00E27893"/>
    <w:rsid w:val="00E278FF"/>
    <w:rsid w:val="00E2794A"/>
    <w:rsid w:val="00E27A2C"/>
    <w:rsid w:val="00E27AB8"/>
    <w:rsid w:val="00E27C0F"/>
    <w:rsid w:val="00E27E97"/>
    <w:rsid w:val="00E27EBE"/>
    <w:rsid w:val="00E27FB1"/>
    <w:rsid w:val="00E301BE"/>
    <w:rsid w:val="00E301ED"/>
    <w:rsid w:val="00E3025A"/>
    <w:rsid w:val="00E3056E"/>
    <w:rsid w:val="00E306CE"/>
    <w:rsid w:val="00E3071D"/>
    <w:rsid w:val="00E307B7"/>
    <w:rsid w:val="00E30987"/>
    <w:rsid w:val="00E30A2D"/>
    <w:rsid w:val="00E30A95"/>
    <w:rsid w:val="00E30BE4"/>
    <w:rsid w:val="00E30BEB"/>
    <w:rsid w:val="00E310D4"/>
    <w:rsid w:val="00E3122A"/>
    <w:rsid w:val="00E31426"/>
    <w:rsid w:val="00E31465"/>
    <w:rsid w:val="00E316CF"/>
    <w:rsid w:val="00E316F9"/>
    <w:rsid w:val="00E31707"/>
    <w:rsid w:val="00E31831"/>
    <w:rsid w:val="00E31852"/>
    <w:rsid w:val="00E3193B"/>
    <w:rsid w:val="00E31E81"/>
    <w:rsid w:val="00E3202E"/>
    <w:rsid w:val="00E321ED"/>
    <w:rsid w:val="00E32273"/>
    <w:rsid w:val="00E322F3"/>
    <w:rsid w:val="00E323E6"/>
    <w:rsid w:val="00E32644"/>
    <w:rsid w:val="00E3281A"/>
    <w:rsid w:val="00E328CD"/>
    <w:rsid w:val="00E328E2"/>
    <w:rsid w:val="00E32A3E"/>
    <w:rsid w:val="00E32D58"/>
    <w:rsid w:val="00E32D93"/>
    <w:rsid w:val="00E32EE8"/>
    <w:rsid w:val="00E32F16"/>
    <w:rsid w:val="00E32F4B"/>
    <w:rsid w:val="00E33028"/>
    <w:rsid w:val="00E33040"/>
    <w:rsid w:val="00E330E2"/>
    <w:rsid w:val="00E3321D"/>
    <w:rsid w:val="00E3324D"/>
    <w:rsid w:val="00E3376D"/>
    <w:rsid w:val="00E337DD"/>
    <w:rsid w:val="00E3398A"/>
    <w:rsid w:val="00E33ABA"/>
    <w:rsid w:val="00E33B67"/>
    <w:rsid w:val="00E33F4F"/>
    <w:rsid w:val="00E340D3"/>
    <w:rsid w:val="00E342F5"/>
    <w:rsid w:val="00E344F5"/>
    <w:rsid w:val="00E34577"/>
    <w:rsid w:val="00E3489E"/>
    <w:rsid w:val="00E34C27"/>
    <w:rsid w:val="00E34E96"/>
    <w:rsid w:val="00E34F24"/>
    <w:rsid w:val="00E35012"/>
    <w:rsid w:val="00E35175"/>
    <w:rsid w:val="00E35214"/>
    <w:rsid w:val="00E35279"/>
    <w:rsid w:val="00E35388"/>
    <w:rsid w:val="00E35678"/>
    <w:rsid w:val="00E35881"/>
    <w:rsid w:val="00E35938"/>
    <w:rsid w:val="00E359FB"/>
    <w:rsid w:val="00E35A46"/>
    <w:rsid w:val="00E35A68"/>
    <w:rsid w:val="00E35AA1"/>
    <w:rsid w:val="00E35ACC"/>
    <w:rsid w:val="00E35B68"/>
    <w:rsid w:val="00E35BCC"/>
    <w:rsid w:val="00E35BE8"/>
    <w:rsid w:val="00E35D07"/>
    <w:rsid w:val="00E35E60"/>
    <w:rsid w:val="00E362F0"/>
    <w:rsid w:val="00E363E6"/>
    <w:rsid w:val="00E3641D"/>
    <w:rsid w:val="00E364E0"/>
    <w:rsid w:val="00E36B95"/>
    <w:rsid w:val="00E36BFF"/>
    <w:rsid w:val="00E36CDF"/>
    <w:rsid w:val="00E36D9E"/>
    <w:rsid w:val="00E36E18"/>
    <w:rsid w:val="00E36E81"/>
    <w:rsid w:val="00E36F7A"/>
    <w:rsid w:val="00E37265"/>
    <w:rsid w:val="00E3766E"/>
    <w:rsid w:val="00E37677"/>
    <w:rsid w:val="00E376AC"/>
    <w:rsid w:val="00E37A67"/>
    <w:rsid w:val="00E37EC6"/>
    <w:rsid w:val="00E4003F"/>
    <w:rsid w:val="00E402D7"/>
    <w:rsid w:val="00E40459"/>
    <w:rsid w:val="00E40500"/>
    <w:rsid w:val="00E4084A"/>
    <w:rsid w:val="00E40B10"/>
    <w:rsid w:val="00E40C3B"/>
    <w:rsid w:val="00E40E42"/>
    <w:rsid w:val="00E40E86"/>
    <w:rsid w:val="00E40FF8"/>
    <w:rsid w:val="00E4127D"/>
    <w:rsid w:val="00E415D4"/>
    <w:rsid w:val="00E41624"/>
    <w:rsid w:val="00E4165F"/>
    <w:rsid w:val="00E416AE"/>
    <w:rsid w:val="00E416E7"/>
    <w:rsid w:val="00E41779"/>
    <w:rsid w:val="00E4180C"/>
    <w:rsid w:val="00E4189C"/>
    <w:rsid w:val="00E419B8"/>
    <w:rsid w:val="00E41A27"/>
    <w:rsid w:val="00E41A5F"/>
    <w:rsid w:val="00E41C61"/>
    <w:rsid w:val="00E41C63"/>
    <w:rsid w:val="00E41E57"/>
    <w:rsid w:val="00E41EBF"/>
    <w:rsid w:val="00E41FEC"/>
    <w:rsid w:val="00E422F8"/>
    <w:rsid w:val="00E42650"/>
    <w:rsid w:val="00E4274E"/>
    <w:rsid w:val="00E42974"/>
    <w:rsid w:val="00E42A21"/>
    <w:rsid w:val="00E42D57"/>
    <w:rsid w:val="00E42DA1"/>
    <w:rsid w:val="00E42DB3"/>
    <w:rsid w:val="00E42E9B"/>
    <w:rsid w:val="00E42F88"/>
    <w:rsid w:val="00E43181"/>
    <w:rsid w:val="00E43430"/>
    <w:rsid w:val="00E43571"/>
    <w:rsid w:val="00E43826"/>
    <w:rsid w:val="00E43AF5"/>
    <w:rsid w:val="00E43C11"/>
    <w:rsid w:val="00E43C7B"/>
    <w:rsid w:val="00E43DFB"/>
    <w:rsid w:val="00E43E18"/>
    <w:rsid w:val="00E446C6"/>
    <w:rsid w:val="00E447A5"/>
    <w:rsid w:val="00E44971"/>
    <w:rsid w:val="00E44A7B"/>
    <w:rsid w:val="00E44B01"/>
    <w:rsid w:val="00E44D58"/>
    <w:rsid w:val="00E451C5"/>
    <w:rsid w:val="00E4521B"/>
    <w:rsid w:val="00E454BA"/>
    <w:rsid w:val="00E455A6"/>
    <w:rsid w:val="00E45686"/>
    <w:rsid w:val="00E45687"/>
    <w:rsid w:val="00E456EB"/>
    <w:rsid w:val="00E4588A"/>
    <w:rsid w:val="00E458F6"/>
    <w:rsid w:val="00E45954"/>
    <w:rsid w:val="00E4595F"/>
    <w:rsid w:val="00E45A64"/>
    <w:rsid w:val="00E45A9E"/>
    <w:rsid w:val="00E45BEB"/>
    <w:rsid w:val="00E45EE3"/>
    <w:rsid w:val="00E45F41"/>
    <w:rsid w:val="00E46383"/>
    <w:rsid w:val="00E4640D"/>
    <w:rsid w:val="00E46442"/>
    <w:rsid w:val="00E4650C"/>
    <w:rsid w:val="00E46658"/>
    <w:rsid w:val="00E46704"/>
    <w:rsid w:val="00E46AFB"/>
    <w:rsid w:val="00E46B14"/>
    <w:rsid w:val="00E46C08"/>
    <w:rsid w:val="00E46FBB"/>
    <w:rsid w:val="00E4707A"/>
    <w:rsid w:val="00E47088"/>
    <w:rsid w:val="00E473C3"/>
    <w:rsid w:val="00E474F6"/>
    <w:rsid w:val="00E47578"/>
    <w:rsid w:val="00E47687"/>
    <w:rsid w:val="00E47802"/>
    <w:rsid w:val="00E478FE"/>
    <w:rsid w:val="00E47964"/>
    <w:rsid w:val="00E47DD2"/>
    <w:rsid w:val="00E47E5F"/>
    <w:rsid w:val="00E500F6"/>
    <w:rsid w:val="00E5034A"/>
    <w:rsid w:val="00E50513"/>
    <w:rsid w:val="00E505A4"/>
    <w:rsid w:val="00E508A2"/>
    <w:rsid w:val="00E508D2"/>
    <w:rsid w:val="00E50BEF"/>
    <w:rsid w:val="00E50D68"/>
    <w:rsid w:val="00E51009"/>
    <w:rsid w:val="00E510C4"/>
    <w:rsid w:val="00E51173"/>
    <w:rsid w:val="00E51443"/>
    <w:rsid w:val="00E51518"/>
    <w:rsid w:val="00E5169D"/>
    <w:rsid w:val="00E516A4"/>
    <w:rsid w:val="00E517D3"/>
    <w:rsid w:val="00E51A43"/>
    <w:rsid w:val="00E51B4D"/>
    <w:rsid w:val="00E51BFF"/>
    <w:rsid w:val="00E51D3E"/>
    <w:rsid w:val="00E51E30"/>
    <w:rsid w:val="00E51E3E"/>
    <w:rsid w:val="00E51E7B"/>
    <w:rsid w:val="00E51E85"/>
    <w:rsid w:val="00E51F6D"/>
    <w:rsid w:val="00E52090"/>
    <w:rsid w:val="00E5210F"/>
    <w:rsid w:val="00E521E2"/>
    <w:rsid w:val="00E5229E"/>
    <w:rsid w:val="00E5260A"/>
    <w:rsid w:val="00E526FB"/>
    <w:rsid w:val="00E52844"/>
    <w:rsid w:val="00E52B91"/>
    <w:rsid w:val="00E52D2E"/>
    <w:rsid w:val="00E52D39"/>
    <w:rsid w:val="00E52E6A"/>
    <w:rsid w:val="00E530EA"/>
    <w:rsid w:val="00E53114"/>
    <w:rsid w:val="00E5326F"/>
    <w:rsid w:val="00E53546"/>
    <w:rsid w:val="00E537EC"/>
    <w:rsid w:val="00E539A9"/>
    <w:rsid w:val="00E53D65"/>
    <w:rsid w:val="00E53DBC"/>
    <w:rsid w:val="00E541D5"/>
    <w:rsid w:val="00E5451E"/>
    <w:rsid w:val="00E549C9"/>
    <w:rsid w:val="00E549EA"/>
    <w:rsid w:val="00E54B4E"/>
    <w:rsid w:val="00E54B97"/>
    <w:rsid w:val="00E54C28"/>
    <w:rsid w:val="00E54CF8"/>
    <w:rsid w:val="00E54DA0"/>
    <w:rsid w:val="00E5513B"/>
    <w:rsid w:val="00E55144"/>
    <w:rsid w:val="00E55519"/>
    <w:rsid w:val="00E555CF"/>
    <w:rsid w:val="00E55705"/>
    <w:rsid w:val="00E5579C"/>
    <w:rsid w:val="00E5589B"/>
    <w:rsid w:val="00E55AC0"/>
    <w:rsid w:val="00E55E0C"/>
    <w:rsid w:val="00E55F24"/>
    <w:rsid w:val="00E56274"/>
    <w:rsid w:val="00E56343"/>
    <w:rsid w:val="00E563C5"/>
    <w:rsid w:val="00E56455"/>
    <w:rsid w:val="00E564A4"/>
    <w:rsid w:val="00E5676A"/>
    <w:rsid w:val="00E56845"/>
    <w:rsid w:val="00E569C8"/>
    <w:rsid w:val="00E56B44"/>
    <w:rsid w:val="00E56CB0"/>
    <w:rsid w:val="00E56CD6"/>
    <w:rsid w:val="00E56FF8"/>
    <w:rsid w:val="00E57239"/>
    <w:rsid w:val="00E57254"/>
    <w:rsid w:val="00E57907"/>
    <w:rsid w:val="00E579A8"/>
    <w:rsid w:val="00E57A2B"/>
    <w:rsid w:val="00E57C74"/>
    <w:rsid w:val="00E57DD1"/>
    <w:rsid w:val="00E57ECC"/>
    <w:rsid w:val="00E60173"/>
    <w:rsid w:val="00E602BA"/>
    <w:rsid w:val="00E604B4"/>
    <w:rsid w:val="00E604CB"/>
    <w:rsid w:val="00E605B6"/>
    <w:rsid w:val="00E60ADE"/>
    <w:rsid w:val="00E60B3D"/>
    <w:rsid w:val="00E60B63"/>
    <w:rsid w:val="00E60F03"/>
    <w:rsid w:val="00E61379"/>
    <w:rsid w:val="00E6137C"/>
    <w:rsid w:val="00E613A5"/>
    <w:rsid w:val="00E613B5"/>
    <w:rsid w:val="00E614E9"/>
    <w:rsid w:val="00E6158C"/>
    <w:rsid w:val="00E6165D"/>
    <w:rsid w:val="00E61725"/>
    <w:rsid w:val="00E6183D"/>
    <w:rsid w:val="00E61923"/>
    <w:rsid w:val="00E61D2E"/>
    <w:rsid w:val="00E61E0F"/>
    <w:rsid w:val="00E62081"/>
    <w:rsid w:val="00E62279"/>
    <w:rsid w:val="00E622C2"/>
    <w:rsid w:val="00E6243D"/>
    <w:rsid w:val="00E6253B"/>
    <w:rsid w:val="00E62650"/>
    <w:rsid w:val="00E62B34"/>
    <w:rsid w:val="00E62DCC"/>
    <w:rsid w:val="00E62E9D"/>
    <w:rsid w:val="00E62ED9"/>
    <w:rsid w:val="00E62FEB"/>
    <w:rsid w:val="00E63102"/>
    <w:rsid w:val="00E6319E"/>
    <w:rsid w:val="00E631A1"/>
    <w:rsid w:val="00E631FE"/>
    <w:rsid w:val="00E6346F"/>
    <w:rsid w:val="00E638CE"/>
    <w:rsid w:val="00E63A62"/>
    <w:rsid w:val="00E63A80"/>
    <w:rsid w:val="00E63D53"/>
    <w:rsid w:val="00E640A6"/>
    <w:rsid w:val="00E643EA"/>
    <w:rsid w:val="00E64504"/>
    <w:rsid w:val="00E6456A"/>
    <w:rsid w:val="00E646A9"/>
    <w:rsid w:val="00E648E7"/>
    <w:rsid w:val="00E64A88"/>
    <w:rsid w:val="00E64B81"/>
    <w:rsid w:val="00E64D2C"/>
    <w:rsid w:val="00E64D81"/>
    <w:rsid w:val="00E64E88"/>
    <w:rsid w:val="00E65048"/>
    <w:rsid w:val="00E65297"/>
    <w:rsid w:val="00E654AD"/>
    <w:rsid w:val="00E65748"/>
    <w:rsid w:val="00E6592E"/>
    <w:rsid w:val="00E659E4"/>
    <w:rsid w:val="00E65A31"/>
    <w:rsid w:val="00E65CFA"/>
    <w:rsid w:val="00E65E0D"/>
    <w:rsid w:val="00E65EA2"/>
    <w:rsid w:val="00E65ED5"/>
    <w:rsid w:val="00E660A8"/>
    <w:rsid w:val="00E66171"/>
    <w:rsid w:val="00E6618A"/>
    <w:rsid w:val="00E66365"/>
    <w:rsid w:val="00E66627"/>
    <w:rsid w:val="00E6664E"/>
    <w:rsid w:val="00E6672B"/>
    <w:rsid w:val="00E66869"/>
    <w:rsid w:val="00E668B5"/>
    <w:rsid w:val="00E669A4"/>
    <w:rsid w:val="00E66B37"/>
    <w:rsid w:val="00E66BA4"/>
    <w:rsid w:val="00E66CB4"/>
    <w:rsid w:val="00E67083"/>
    <w:rsid w:val="00E672D2"/>
    <w:rsid w:val="00E678D1"/>
    <w:rsid w:val="00E67C82"/>
    <w:rsid w:val="00E67DD3"/>
    <w:rsid w:val="00E701A7"/>
    <w:rsid w:val="00E70344"/>
    <w:rsid w:val="00E7045F"/>
    <w:rsid w:val="00E704C4"/>
    <w:rsid w:val="00E706F2"/>
    <w:rsid w:val="00E70980"/>
    <w:rsid w:val="00E709B0"/>
    <w:rsid w:val="00E70C46"/>
    <w:rsid w:val="00E70F5E"/>
    <w:rsid w:val="00E71249"/>
    <w:rsid w:val="00E7150A"/>
    <w:rsid w:val="00E71839"/>
    <w:rsid w:val="00E7183D"/>
    <w:rsid w:val="00E71F10"/>
    <w:rsid w:val="00E71FB5"/>
    <w:rsid w:val="00E720CC"/>
    <w:rsid w:val="00E720D5"/>
    <w:rsid w:val="00E720E3"/>
    <w:rsid w:val="00E72151"/>
    <w:rsid w:val="00E72174"/>
    <w:rsid w:val="00E72211"/>
    <w:rsid w:val="00E722BE"/>
    <w:rsid w:val="00E72594"/>
    <w:rsid w:val="00E726CF"/>
    <w:rsid w:val="00E72890"/>
    <w:rsid w:val="00E72A61"/>
    <w:rsid w:val="00E72A85"/>
    <w:rsid w:val="00E72F88"/>
    <w:rsid w:val="00E73264"/>
    <w:rsid w:val="00E732C9"/>
    <w:rsid w:val="00E732CD"/>
    <w:rsid w:val="00E73392"/>
    <w:rsid w:val="00E733C9"/>
    <w:rsid w:val="00E735B2"/>
    <w:rsid w:val="00E735BC"/>
    <w:rsid w:val="00E735EA"/>
    <w:rsid w:val="00E73752"/>
    <w:rsid w:val="00E73854"/>
    <w:rsid w:val="00E739DB"/>
    <w:rsid w:val="00E73ABE"/>
    <w:rsid w:val="00E73ABF"/>
    <w:rsid w:val="00E73B43"/>
    <w:rsid w:val="00E73E6B"/>
    <w:rsid w:val="00E73F09"/>
    <w:rsid w:val="00E741F8"/>
    <w:rsid w:val="00E743DB"/>
    <w:rsid w:val="00E74691"/>
    <w:rsid w:val="00E748DD"/>
    <w:rsid w:val="00E74DFA"/>
    <w:rsid w:val="00E75007"/>
    <w:rsid w:val="00E75084"/>
    <w:rsid w:val="00E750F7"/>
    <w:rsid w:val="00E752FE"/>
    <w:rsid w:val="00E75585"/>
    <w:rsid w:val="00E757B0"/>
    <w:rsid w:val="00E75988"/>
    <w:rsid w:val="00E75ACA"/>
    <w:rsid w:val="00E75B3A"/>
    <w:rsid w:val="00E75D5D"/>
    <w:rsid w:val="00E75F3E"/>
    <w:rsid w:val="00E75F4B"/>
    <w:rsid w:val="00E76111"/>
    <w:rsid w:val="00E7614C"/>
    <w:rsid w:val="00E762B4"/>
    <w:rsid w:val="00E762F4"/>
    <w:rsid w:val="00E763D8"/>
    <w:rsid w:val="00E76834"/>
    <w:rsid w:val="00E768EB"/>
    <w:rsid w:val="00E769DF"/>
    <w:rsid w:val="00E76EA1"/>
    <w:rsid w:val="00E76F42"/>
    <w:rsid w:val="00E7701F"/>
    <w:rsid w:val="00E77028"/>
    <w:rsid w:val="00E770BA"/>
    <w:rsid w:val="00E7749A"/>
    <w:rsid w:val="00E77687"/>
    <w:rsid w:val="00E77931"/>
    <w:rsid w:val="00E77937"/>
    <w:rsid w:val="00E779A0"/>
    <w:rsid w:val="00E779FF"/>
    <w:rsid w:val="00E77B78"/>
    <w:rsid w:val="00E77C0B"/>
    <w:rsid w:val="00E77EB3"/>
    <w:rsid w:val="00E77FFB"/>
    <w:rsid w:val="00E800F2"/>
    <w:rsid w:val="00E8033C"/>
    <w:rsid w:val="00E8060F"/>
    <w:rsid w:val="00E80670"/>
    <w:rsid w:val="00E80703"/>
    <w:rsid w:val="00E8074C"/>
    <w:rsid w:val="00E80980"/>
    <w:rsid w:val="00E80B12"/>
    <w:rsid w:val="00E80F46"/>
    <w:rsid w:val="00E80F52"/>
    <w:rsid w:val="00E81172"/>
    <w:rsid w:val="00E811E1"/>
    <w:rsid w:val="00E81308"/>
    <w:rsid w:val="00E8137C"/>
    <w:rsid w:val="00E813DD"/>
    <w:rsid w:val="00E816CE"/>
    <w:rsid w:val="00E8175C"/>
    <w:rsid w:val="00E818A6"/>
    <w:rsid w:val="00E81914"/>
    <w:rsid w:val="00E81A1B"/>
    <w:rsid w:val="00E81AB9"/>
    <w:rsid w:val="00E81D42"/>
    <w:rsid w:val="00E8210B"/>
    <w:rsid w:val="00E8239D"/>
    <w:rsid w:val="00E823F5"/>
    <w:rsid w:val="00E82471"/>
    <w:rsid w:val="00E8249C"/>
    <w:rsid w:val="00E82514"/>
    <w:rsid w:val="00E82515"/>
    <w:rsid w:val="00E82523"/>
    <w:rsid w:val="00E82627"/>
    <w:rsid w:val="00E826D2"/>
    <w:rsid w:val="00E826DB"/>
    <w:rsid w:val="00E82890"/>
    <w:rsid w:val="00E82977"/>
    <w:rsid w:val="00E82B3A"/>
    <w:rsid w:val="00E82B65"/>
    <w:rsid w:val="00E82CCF"/>
    <w:rsid w:val="00E82EC3"/>
    <w:rsid w:val="00E82FB8"/>
    <w:rsid w:val="00E83062"/>
    <w:rsid w:val="00E831F1"/>
    <w:rsid w:val="00E8331B"/>
    <w:rsid w:val="00E83338"/>
    <w:rsid w:val="00E83510"/>
    <w:rsid w:val="00E835C4"/>
    <w:rsid w:val="00E83667"/>
    <w:rsid w:val="00E83E40"/>
    <w:rsid w:val="00E83EC3"/>
    <w:rsid w:val="00E83FAF"/>
    <w:rsid w:val="00E84073"/>
    <w:rsid w:val="00E842E0"/>
    <w:rsid w:val="00E84613"/>
    <w:rsid w:val="00E8462E"/>
    <w:rsid w:val="00E84778"/>
    <w:rsid w:val="00E8483E"/>
    <w:rsid w:val="00E849C9"/>
    <w:rsid w:val="00E84A5A"/>
    <w:rsid w:val="00E84B70"/>
    <w:rsid w:val="00E84E2F"/>
    <w:rsid w:val="00E84EFC"/>
    <w:rsid w:val="00E8513F"/>
    <w:rsid w:val="00E852A4"/>
    <w:rsid w:val="00E8552A"/>
    <w:rsid w:val="00E85608"/>
    <w:rsid w:val="00E856DF"/>
    <w:rsid w:val="00E85745"/>
    <w:rsid w:val="00E8574C"/>
    <w:rsid w:val="00E85A8F"/>
    <w:rsid w:val="00E85ABC"/>
    <w:rsid w:val="00E85CFC"/>
    <w:rsid w:val="00E85E5F"/>
    <w:rsid w:val="00E86082"/>
    <w:rsid w:val="00E861B3"/>
    <w:rsid w:val="00E861C9"/>
    <w:rsid w:val="00E861D1"/>
    <w:rsid w:val="00E865DD"/>
    <w:rsid w:val="00E867BE"/>
    <w:rsid w:val="00E86806"/>
    <w:rsid w:val="00E8687E"/>
    <w:rsid w:val="00E86923"/>
    <w:rsid w:val="00E86A98"/>
    <w:rsid w:val="00E86E4F"/>
    <w:rsid w:val="00E86FC4"/>
    <w:rsid w:val="00E870C7"/>
    <w:rsid w:val="00E8713F"/>
    <w:rsid w:val="00E871B4"/>
    <w:rsid w:val="00E8729C"/>
    <w:rsid w:val="00E87304"/>
    <w:rsid w:val="00E87405"/>
    <w:rsid w:val="00E879BA"/>
    <w:rsid w:val="00E87B0F"/>
    <w:rsid w:val="00E87B20"/>
    <w:rsid w:val="00E87BE9"/>
    <w:rsid w:val="00E900B1"/>
    <w:rsid w:val="00E90255"/>
    <w:rsid w:val="00E9030A"/>
    <w:rsid w:val="00E90650"/>
    <w:rsid w:val="00E907DB"/>
    <w:rsid w:val="00E90814"/>
    <w:rsid w:val="00E908B7"/>
    <w:rsid w:val="00E909B7"/>
    <w:rsid w:val="00E90CA1"/>
    <w:rsid w:val="00E90E24"/>
    <w:rsid w:val="00E90F4D"/>
    <w:rsid w:val="00E91051"/>
    <w:rsid w:val="00E914E4"/>
    <w:rsid w:val="00E916D0"/>
    <w:rsid w:val="00E916D5"/>
    <w:rsid w:val="00E91730"/>
    <w:rsid w:val="00E91F5B"/>
    <w:rsid w:val="00E92089"/>
    <w:rsid w:val="00E92243"/>
    <w:rsid w:val="00E922C6"/>
    <w:rsid w:val="00E9257E"/>
    <w:rsid w:val="00E925B3"/>
    <w:rsid w:val="00E9266F"/>
    <w:rsid w:val="00E926A0"/>
    <w:rsid w:val="00E92750"/>
    <w:rsid w:val="00E928FC"/>
    <w:rsid w:val="00E92D6E"/>
    <w:rsid w:val="00E92E80"/>
    <w:rsid w:val="00E93056"/>
    <w:rsid w:val="00E931BA"/>
    <w:rsid w:val="00E935E8"/>
    <w:rsid w:val="00E93AA8"/>
    <w:rsid w:val="00E93BBA"/>
    <w:rsid w:val="00E93C03"/>
    <w:rsid w:val="00E93C4A"/>
    <w:rsid w:val="00E93D70"/>
    <w:rsid w:val="00E93D86"/>
    <w:rsid w:val="00E9421F"/>
    <w:rsid w:val="00E9427D"/>
    <w:rsid w:val="00E9470C"/>
    <w:rsid w:val="00E9472A"/>
    <w:rsid w:val="00E948A3"/>
    <w:rsid w:val="00E94AFA"/>
    <w:rsid w:val="00E94C8C"/>
    <w:rsid w:val="00E94E60"/>
    <w:rsid w:val="00E94F50"/>
    <w:rsid w:val="00E9517B"/>
    <w:rsid w:val="00E951CD"/>
    <w:rsid w:val="00E951DE"/>
    <w:rsid w:val="00E95281"/>
    <w:rsid w:val="00E95373"/>
    <w:rsid w:val="00E9544F"/>
    <w:rsid w:val="00E95557"/>
    <w:rsid w:val="00E955B7"/>
    <w:rsid w:val="00E9564F"/>
    <w:rsid w:val="00E957DE"/>
    <w:rsid w:val="00E95839"/>
    <w:rsid w:val="00E9595E"/>
    <w:rsid w:val="00E95B18"/>
    <w:rsid w:val="00E95D62"/>
    <w:rsid w:val="00E95DA7"/>
    <w:rsid w:val="00E9602B"/>
    <w:rsid w:val="00E96081"/>
    <w:rsid w:val="00E96331"/>
    <w:rsid w:val="00E96578"/>
    <w:rsid w:val="00E96653"/>
    <w:rsid w:val="00E96712"/>
    <w:rsid w:val="00E969A4"/>
    <w:rsid w:val="00E96B97"/>
    <w:rsid w:val="00E96ECD"/>
    <w:rsid w:val="00E97299"/>
    <w:rsid w:val="00E97306"/>
    <w:rsid w:val="00E975ED"/>
    <w:rsid w:val="00E979AA"/>
    <w:rsid w:val="00E97B39"/>
    <w:rsid w:val="00E97D16"/>
    <w:rsid w:val="00E97E8F"/>
    <w:rsid w:val="00E97EEC"/>
    <w:rsid w:val="00EA03C5"/>
    <w:rsid w:val="00EA0445"/>
    <w:rsid w:val="00EA04C6"/>
    <w:rsid w:val="00EA0712"/>
    <w:rsid w:val="00EA0816"/>
    <w:rsid w:val="00EA0979"/>
    <w:rsid w:val="00EA108D"/>
    <w:rsid w:val="00EA1090"/>
    <w:rsid w:val="00EA1279"/>
    <w:rsid w:val="00EA1366"/>
    <w:rsid w:val="00EA13A6"/>
    <w:rsid w:val="00EA13B4"/>
    <w:rsid w:val="00EA1471"/>
    <w:rsid w:val="00EA18CF"/>
    <w:rsid w:val="00EA190D"/>
    <w:rsid w:val="00EA1979"/>
    <w:rsid w:val="00EA19DD"/>
    <w:rsid w:val="00EA1B32"/>
    <w:rsid w:val="00EA1E18"/>
    <w:rsid w:val="00EA2209"/>
    <w:rsid w:val="00EA22B6"/>
    <w:rsid w:val="00EA233F"/>
    <w:rsid w:val="00EA24EE"/>
    <w:rsid w:val="00EA2618"/>
    <w:rsid w:val="00EA267E"/>
    <w:rsid w:val="00EA2720"/>
    <w:rsid w:val="00EA28B6"/>
    <w:rsid w:val="00EA2A2F"/>
    <w:rsid w:val="00EA2A82"/>
    <w:rsid w:val="00EA2B6F"/>
    <w:rsid w:val="00EA2C4E"/>
    <w:rsid w:val="00EA2FC5"/>
    <w:rsid w:val="00EA328D"/>
    <w:rsid w:val="00EA3637"/>
    <w:rsid w:val="00EA3648"/>
    <w:rsid w:val="00EA36DF"/>
    <w:rsid w:val="00EA394F"/>
    <w:rsid w:val="00EA3987"/>
    <w:rsid w:val="00EA3A46"/>
    <w:rsid w:val="00EA3A5E"/>
    <w:rsid w:val="00EA3A9F"/>
    <w:rsid w:val="00EA3AAA"/>
    <w:rsid w:val="00EA3B6F"/>
    <w:rsid w:val="00EA3BD3"/>
    <w:rsid w:val="00EA3C6D"/>
    <w:rsid w:val="00EA3C82"/>
    <w:rsid w:val="00EA3CDF"/>
    <w:rsid w:val="00EA3E70"/>
    <w:rsid w:val="00EA3FD9"/>
    <w:rsid w:val="00EA4044"/>
    <w:rsid w:val="00EA40EC"/>
    <w:rsid w:val="00EA416F"/>
    <w:rsid w:val="00EA4201"/>
    <w:rsid w:val="00EA425D"/>
    <w:rsid w:val="00EA4308"/>
    <w:rsid w:val="00EA4365"/>
    <w:rsid w:val="00EA438D"/>
    <w:rsid w:val="00EA4446"/>
    <w:rsid w:val="00EA44D9"/>
    <w:rsid w:val="00EA468A"/>
    <w:rsid w:val="00EA479C"/>
    <w:rsid w:val="00EA47A6"/>
    <w:rsid w:val="00EA48F1"/>
    <w:rsid w:val="00EA492E"/>
    <w:rsid w:val="00EA49CD"/>
    <w:rsid w:val="00EA4BEE"/>
    <w:rsid w:val="00EA4D55"/>
    <w:rsid w:val="00EA4EA4"/>
    <w:rsid w:val="00EA4EBF"/>
    <w:rsid w:val="00EA500C"/>
    <w:rsid w:val="00EA5013"/>
    <w:rsid w:val="00EA50C2"/>
    <w:rsid w:val="00EA511A"/>
    <w:rsid w:val="00EA58F5"/>
    <w:rsid w:val="00EA597C"/>
    <w:rsid w:val="00EA59FD"/>
    <w:rsid w:val="00EA5BA8"/>
    <w:rsid w:val="00EA5DAC"/>
    <w:rsid w:val="00EA5DB9"/>
    <w:rsid w:val="00EA613C"/>
    <w:rsid w:val="00EA636C"/>
    <w:rsid w:val="00EA658E"/>
    <w:rsid w:val="00EA65A1"/>
    <w:rsid w:val="00EA660E"/>
    <w:rsid w:val="00EA682F"/>
    <w:rsid w:val="00EA6ACE"/>
    <w:rsid w:val="00EA6BAC"/>
    <w:rsid w:val="00EA6C08"/>
    <w:rsid w:val="00EA6D04"/>
    <w:rsid w:val="00EA6D1E"/>
    <w:rsid w:val="00EA6E46"/>
    <w:rsid w:val="00EA726A"/>
    <w:rsid w:val="00EA736B"/>
    <w:rsid w:val="00EA7977"/>
    <w:rsid w:val="00EA79AD"/>
    <w:rsid w:val="00EA7D25"/>
    <w:rsid w:val="00EB01A6"/>
    <w:rsid w:val="00EB026E"/>
    <w:rsid w:val="00EB02E4"/>
    <w:rsid w:val="00EB0330"/>
    <w:rsid w:val="00EB0393"/>
    <w:rsid w:val="00EB0412"/>
    <w:rsid w:val="00EB0433"/>
    <w:rsid w:val="00EB0502"/>
    <w:rsid w:val="00EB06C4"/>
    <w:rsid w:val="00EB08D5"/>
    <w:rsid w:val="00EB0999"/>
    <w:rsid w:val="00EB09F7"/>
    <w:rsid w:val="00EB0D3B"/>
    <w:rsid w:val="00EB0E8D"/>
    <w:rsid w:val="00EB0F16"/>
    <w:rsid w:val="00EB0F49"/>
    <w:rsid w:val="00EB0FF0"/>
    <w:rsid w:val="00EB11FA"/>
    <w:rsid w:val="00EB12DC"/>
    <w:rsid w:val="00EB1303"/>
    <w:rsid w:val="00EB1487"/>
    <w:rsid w:val="00EB1547"/>
    <w:rsid w:val="00EB1591"/>
    <w:rsid w:val="00EB15EE"/>
    <w:rsid w:val="00EB1630"/>
    <w:rsid w:val="00EB1634"/>
    <w:rsid w:val="00EB16E6"/>
    <w:rsid w:val="00EB18F3"/>
    <w:rsid w:val="00EB19EA"/>
    <w:rsid w:val="00EB1A33"/>
    <w:rsid w:val="00EB1DBF"/>
    <w:rsid w:val="00EB1E79"/>
    <w:rsid w:val="00EB1F0A"/>
    <w:rsid w:val="00EB1FFF"/>
    <w:rsid w:val="00EB203E"/>
    <w:rsid w:val="00EB21C9"/>
    <w:rsid w:val="00EB222A"/>
    <w:rsid w:val="00EB2B69"/>
    <w:rsid w:val="00EB2D9B"/>
    <w:rsid w:val="00EB2DEA"/>
    <w:rsid w:val="00EB346A"/>
    <w:rsid w:val="00EB34BE"/>
    <w:rsid w:val="00EB3599"/>
    <w:rsid w:val="00EB3652"/>
    <w:rsid w:val="00EB38DB"/>
    <w:rsid w:val="00EB39C2"/>
    <w:rsid w:val="00EB3A98"/>
    <w:rsid w:val="00EB3BD0"/>
    <w:rsid w:val="00EB3E58"/>
    <w:rsid w:val="00EB3F33"/>
    <w:rsid w:val="00EB3F38"/>
    <w:rsid w:val="00EB3FC9"/>
    <w:rsid w:val="00EB3FD7"/>
    <w:rsid w:val="00EB4196"/>
    <w:rsid w:val="00EB41AD"/>
    <w:rsid w:val="00EB422C"/>
    <w:rsid w:val="00EB4336"/>
    <w:rsid w:val="00EB43F1"/>
    <w:rsid w:val="00EB47CF"/>
    <w:rsid w:val="00EB4E87"/>
    <w:rsid w:val="00EB4F63"/>
    <w:rsid w:val="00EB5018"/>
    <w:rsid w:val="00EB5096"/>
    <w:rsid w:val="00EB5377"/>
    <w:rsid w:val="00EB5419"/>
    <w:rsid w:val="00EB563D"/>
    <w:rsid w:val="00EB56FC"/>
    <w:rsid w:val="00EB579F"/>
    <w:rsid w:val="00EB57A0"/>
    <w:rsid w:val="00EB5847"/>
    <w:rsid w:val="00EB58BB"/>
    <w:rsid w:val="00EB5908"/>
    <w:rsid w:val="00EB5B14"/>
    <w:rsid w:val="00EB5D70"/>
    <w:rsid w:val="00EB5D7D"/>
    <w:rsid w:val="00EB5E57"/>
    <w:rsid w:val="00EB5E97"/>
    <w:rsid w:val="00EB5EE9"/>
    <w:rsid w:val="00EB5F3C"/>
    <w:rsid w:val="00EB5F6F"/>
    <w:rsid w:val="00EB62E0"/>
    <w:rsid w:val="00EB674A"/>
    <w:rsid w:val="00EB67EE"/>
    <w:rsid w:val="00EB6881"/>
    <w:rsid w:val="00EB690D"/>
    <w:rsid w:val="00EB69A5"/>
    <w:rsid w:val="00EB6A2A"/>
    <w:rsid w:val="00EB6A76"/>
    <w:rsid w:val="00EB6DEE"/>
    <w:rsid w:val="00EB6F1A"/>
    <w:rsid w:val="00EB7229"/>
    <w:rsid w:val="00EB72DD"/>
    <w:rsid w:val="00EB73A7"/>
    <w:rsid w:val="00EB756B"/>
    <w:rsid w:val="00EB786A"/>
    <w:rsid w:val="00EB79B4"/>
    <w:rsid w:val="00EB7C16"/>
    <w:rsid w:val="00EB7C70"/>
    <w:rsid w:val="00EB7DC9"/>
    <w:rsid w:val="00EB7F6A"/>
    <w:rsid w:val="00EC077C"/>
    <w:rsid w:val="00EC07D8"/>
    <w:rsid w:val="00EC0B58"/>
    <w:rsid w:val="00EC0BF0"/>
    <w:rsid w:val="00EC0DC3"/>
    <w:rsid w:val="00EC0FD6"/>
    <w:rsid w:val="00EC1046"/>
    <w:rsid w:val="00EC1108"/>
    <w:rsid w:val="00EC114C"/>
    <w:rsid w:val="00EC145F"/>
    <w:rsid w:val="00EC177E"/>
    <w:rsid w:val="00EC179B"/>
    <w:rsid w:val="00EC17EA"/>
    <w:rsid w:val="00EC1842"/>
    <w:rsid w:val="00EC1AB1"/>
    <w:rsid w:val="00EC1B74"/>
    <w:rsid w:val="00EC1E89"/>
    <w:rsid w:val="00EC1F4C"/>
    <w:rsid w:val="00EC2068"/>
    <w:rsid w:val="00EC2172"/>
    <w:rsid w:val="00EC2250"/>
    <w:rsid w:val="00EC2267"/>
    <w:rsid w:val="00EC24F7"/>
    <w:rsid w:val="00EC26C7"/>
    <w:rsid w:val="00EC27C3"/>
    <w:rsid w:val="00EC283E"/>
    <w:rsid w:val="00EC2BEC"/>
    <w:rsid w:val="00EC316E"/>
    <w:rsid w:val="00EC321D"/>
    <w:rsid w:val="00EC3524"/>
    <w:rsid w:val="00EC35FC"/>
    <w:rsid w:val="00EC36BA"/>
    <w:rsid w:val="00EC37F9"/>
    <w:rsid w:val="00EC395E"/>
    <w:rsid w:val="00EC3AF0"/>
    <w:rsid w:val="00EC3CB9"/>
    <w:rsid w:val="00EC3D72"/>
    <w:rsid w:val="00EC3DEA"/>
    <w:rsid w:val="00EC3FFD"/>
    <w:rsid w:val="00EC41AA"/>
    <w:rsid w:val="00EC43AE"/>
    <w:rsid w:val="00EC43E3"/>
    <w:rsid w:val="00EC44B2"/>
    <w:rsid w:val="00EC4527"/>
    <w:rsid w:val="00EC45B8"/>
    <w:rsid w:val="00EC4C0B"/>
    <w:rsid w:val="00EC4CB0"/>
    <w:rsid w:val="00EC4F69"/>
    <w:rsid w:val="00EC533E"/>
    <w:rsid w:val="00EC54A6"/>
    <w:rsid w:val="00EC56FE"/>
    <w:rsid w:val="00EC592A"/>
    <w:rsid w:val="00EC5D51"/>
    <w:rsid w:val="00EC5DB4"/>
    <w:rsid w:val="00EC5FC5"/>
    <w:rsid w:val="00EC6250"/>
    <w:rsid w:val="00EC67D1"/>
    <w:rsid w:val="00EC6D06"/>
    <w:rsid w:val="00EC6D0F"/>
    <w:rsid w:val="00EC6DE1"/>
    <w:rsid w:val="00EC6DF1"/>
    <w:rsid w:val="00EC6E5E"/>
    <w:rsid w:val="00EC6EB8"/>
    <w:rsid w:val="00EC7070"/>
    <w:rsid w:val="00EC70CF"/>
    <w:rsid w:val="00EC7202"/>
    <w:rsid w:val="00EC7C23"/>
    <w:rsid w:val="00ED00F5"/>
    <w:rsid w:val="00ED01D3"/>
    <w:rsid w:val="00ED0200"/>
    <w:rsid w:val="00ED02D0"/>
    <w:rsid w:val="00ED02F7"/>
    <w:rsid w:val="00ED05A0"/>
    <w:rsid w:val="00ED0A25"/>
    <w:rsid w:val="00ED0C42"/>
    <w:rsid w:val="00ED0DE1"/>
    <w:rsid w:val="00ED0EF4"/>
    <w:rsid w:val="00ED10CF"/>
    <w:rsid w:val="00ED12BF"/>
    <w:rsid w:val="00ED12DE"/>
    <w:rsid w:val="00ED12F4"/>
    <w:rsid w:val="00ED1348"/>
    <w:rsid w:val="00ED16C6"/>
    <w:rsid w:val="00ED1732"/>
    <w:rsid w:val="00ED1A87"/>
    <w:rsid w:val="00ED1E3C"/>
    <w:rsid w:val="00ED1E7F"/>
    <w:rsid w:val="00ED20A3"/>
    <w:rsid w:val="00ED21B2"/>
    <w:rsid w:val="00ED2337"/>
    <w:rsid w:val="00ED2392"/>
    <w:rsid w:val="00ED2495"/>
    <w:rsid w:val="00ED259A"/>
    <w:rsid w:val="00ED25E1"/>
    <w:rsid w:val="00ED2B12"/>
    <w:rsid w:val="00ED2D2E"/>
    <w:rsid w:val="00ED2DB4"/>
    <w:rsid w:val="00ED2DED"/>
    <w:rsid w:val="00ED2DF3"/>
    <w:rsid w:val="00ED2F87"/>
    <w:rsid w:val="00ED31AF"/>
    <w:rsid w:val="00ED31D4"/>
    <w:rsid w:val="00ED31D8"/>
    <w:rsid w:val="00ED31F1"/>
    <w:rsid w:val="00ED321A"/>
    <w:rsid w:val="00ED3237"/>
    <w:rsid w:val="00ED33F2"/>
    <w:rsid w:val="00ED3516"/>
    <w:rsid w:val="00ED369C"/>
    <w:rsid w:val="00ED36E9"/>
    <w:rsid w:val="00ED36EA"/>
    <w:rsid w:val="00ED37AD"/>
    <w:rsid w:val="00ED38B1"/>
    <w:rsid w:val="00ED3AC7"/>
    <w:rsid w:val="00ED3AFD"/>
    <w:rsid w:val="00ED3B47"/>
    <w:rsid w:val="00ED3C1C"/>
    <w:rsid w:val="00ED3C87"/>
    <w:rsid w:val="00ED3E40"/>
    <w:rsid w:val="00ED3FF9"/>
    <w:rsid w:val="00ED4098"/>
    <w:rsid w:val="00ED4127"/>
    <w:rsid w:val="00ED41B4"/>
    <w:rsid w:val="00ED439A"/>
    <w:rsid w:val="00ED46C0"/>
    <w:rsid w:val="00ED4B3E"/>
    <w:rsid w:val="00ED4E33"/>
    <w:rsid w:val="00ED4FD3"/>
    <w:rsid w:val="00ED508E"/>
    <w:rsid w:val="00ED52B6"/>
    <w:rsid w:val="00ED543E"/>
    <w:rsid w:val="00ED5B2E"/>
    <w:rsid w:val="00ED5CC7"/>
    <w:rsid w:val="00ED5E31"/>
    <w:rsid w:val="00ED5F27"/>
    <w:rsid w:val="00ED6217"/>
    <w:rsid w:val="00ED6257"/>
    <w:rsid w:val="00ED6431"/>
    <w:rsid w:val="00ED649B"/>
    <w:rsid w:val="00ED64AF"/>
    <w:rsid w:val="00ED66F0"/>
    <w:rsid w:val="00ED68BD"/>
    <w:rsid w:val="00ED6930"/>
    <w:rsid w:val="00ED6DB9"/>
    <w:rsid w:val="00ED6FB6"/>
    <w:rsid w:val="00ED705E"/>
    <w:rsid w:val="00ED717B"/>
    <w:rsid w:val="00ED7569"/>
    <w:rsid w:val="00ED7599"/>
    <w:rsid w:val="00ED75D8"/>
    <w:rsid w:val="00ED76A2"/>
    <w:rsid w:val="00ED780C"/>
    <w:rsid w:val="00ED791D"/>
    <w:rsid w:val="00ED79F5"/>
    <w:rsid w:val="00ED7C1F"/>
    <w:rsid w:val="00ED7F32"/>
    <w:rsid w:val="00ED7FF0"/>
    <w:rsid w:val="00EE0041"/>
    <w:rsid w:val="00EE0068"/>
    <w:rsid w:val="00EE02E1"/>
    <w:rsid w:val="00EE0513"/>
    <w:rsid w:val="00EE06B8"/>
    <w:rsid w:val="00EE0B42"/>
    <w:rsid w:val="00EE10A6"/>
    <w:rsid w:val="00EE11D9"/>
    <w:rsid w:val="00EE11FA"/>
    <w:rsid w:val="00EE12A5"/>
    <w:rsid w:val="00EE12AE"/>
    <w:rsid w:val="00EE160C"/>
    <w:rsid w:val="00EE182D"/>
    <w:rsid w:val="00EE1CAF"/>
    <w:rsid w:val="00EE1D4F"/>
    <w:rsid w:val="00EE2059"/>
    <w:rsid w:val="00EE2349"/>
    <w:rsid w:val="00EE2650"/>
    <w:rsid w:val="00EE2835"/>
    <w:rsid w:val="00EE285B"/>
    <w:rsid w:val="00EE2A38"/>
    <w:rsid w:val="00EE2AB4"/>
    <w:rsid w:val="00EE2C3D"/>
    <w:rsid w:val="00EE2C6C"/>
    <w:rsid w:val="00EE2CC3"/>
    <w:rsid w:val="00EE2CF9"/>
    <w:rsid w:val="00EE2F7D"/>
    <w:rsid w:val="00EE3008"/>
    <w:rsid w:val="00EE307E"/>
    <w:rsid w:val="00EE30FF"/>
    <w:rsid w:val="00EE314B"/>
    <w:rsid w:val="00EE321F"/>
    <w:rsid w:val="00EE329F"/>
    <w:rsid w:val="00EE3A99"/>
    <w:rsid w:val="00EE3BC7"/>
    <w:rsid w:val="00EE3E66"/>
    <w:rsid w:val="00EE409E"/>
    <w:rsid w:val="00EE43EB"/>
    <w:rsid w:val="00EE444E"/>
    <w:rsid w:val="00EE450D"/>
    <w:rsid w:val="00EE4741"/>
    <w:rsid w:val="00EE4751"/>
    <w:rsid w:val="00EE4D1A"/>
    <w:rsid w:val="00EE4E4F"/>
    <w:rsid w:val="00EE4E8B"/>
    <w:rsid w:val="00EE4EFC"/>
    <w:rsid w:val="00EE543F"/>
    <w:rsid w:val="00EE5637"/>
    <w:rsid w:val="00EE57D5"/>
    <w:rsid w:val="00EE5802"/>
    <w:rsid w:val="00EE5884"/>
    <w:rsid w:val="00EE58AA"/>
    <w:rsid w:val="00EE58FD"/>
    <w:rsid w:val="00EE6010"/>
    <w:rsid w:val="00EE621B"/>
    <w:rsid w:val="00EE663F"/>
    <w:rsid w:val="00EE6AA6"/>
    <w:rsid w:val="00EE6C02"/>
    <w:rsid w:val="00EE6CB9"/>
    <w:rsid w:val="00EE6D93"/>
    <w:rsid w:val="00EE6E69"/>
    <w:rsid w:val="00EE6F1F"/>
    <w:rsid w:val="00EE720A"/>
    <w:rsid w:val="00EE731F"/>
    <w:rsid w:val="00EE7426"/>
    <w:rsid w:val="00EE7507"/>
    <w:rsid w:val="00EE769F"/>
    <w:rsid w:val="00EE7776"/>
    <w:rsid w:val="00EE78E4"/>
    <w:rsid w:val="00EE7B7B"/>
    <w:rsid w:val="00EE7C55"/>
    <w:rsid w:val="00EE7E76"/>
    <w:rsid w:val="00EF0060"/>
    <w:rsid w:val="00EF030D"/>
    <w:rsid w:val="00EF0361"/>
    <w:rsid w:val="00EF03AD"/>
    <w:rsid w:val="00EF064A"/>
    <w:rsid w:val="00EF074C"/>
    <w:rsid w:val="00EF0B92"/>
    <w:rsid w:val="00EF0BCF"/>
    <w:rsid w:val="00EF0E06"/>
    <w:rsid w:val="00EF0E38"/>
    <w:rsid w:val="00EF122C"/>
    <w:rsid w:val="00EF16C3"/>
    <w:rsid w:val="00EF1860"/>
    <w:rsid w:val="00EF1D44"/>
    <w:rsid w:val="00EF1F2C"/>
    <w:rsid w:val="00EF259D"/>
    <w:rsid w:val="00EF29B8"/>
    <w:rsid w:val="00EF2BA7"/>
    <w:rsid w:val="00EF2BD9"/>
    <w:rsid w:val="00EF2CC8"/>
    <w:rsid w:val="00EF2D01"/>
    <w:rsid w:val="00EF304C"/>
    <w:rsid w:val="00EF3117"/>
    <w:rsid w:val="00EF312B"/>
    <w:rsid w:val="00EF3171"/>
    <w:rsid w:val="00EF3315"/>
    <w:rsid w:val="00EF3373"/>
    <w:rsid w:val="00EF33BC"/>
    <w:rsid w:val="00EF3604"/>
    <w:rsid w:val="00EF3606"/>
    <w:rsid w:val="00EF3A73"/>
    <w:rsid w:val="00EF3ABD"/>
    <w:rsid w:val="00EF3D3C"/>
    <w:rsid w:val="00EF3D6D"/>
    <w:rsid w:val="00EF3EF6"/>
    <w:rsid w:val="00EF3F11"/>
    <w:rsid w:val="00EF3F4A"/>
    <w:rsid w:val="00EF429D"/>
    <w:rsid w:val="00EF432A"/>
    <w:rsid w:val="00EF4347"/>
    <w:rsid w:val="00EF4413"/>
    <w:rsid w:val="00EF46C4"/>
    <w:rsid w:val="00EF4C1D"/>
    <w:rsid w:val="00EF4C27"/>
    <w:rsid w:val="00EF5075"/>
    <w:rsid w:val="00EF517A"/>
    <w:rsid w:val="00EF53FE"/>
    <w:rsid w:val="00EF562D"/>
    <w:rsid w:val="00EF5691"/>
    <w:rsid w:val="00EF59BA"/>
    <w:rsid w:val="00EF59E0"/>
    <w:rsid w:val="00EF605F"/>
    <w:rsid w:val="00EF608C"/>
    <w:rsid w:val="00EF6125"/>
    <w:rsid w:val="00EF62E9"/>
    <w:rsid w:val="00EF63D9"/>
    <w:rsid w:val="00EF6402"/>
    <w:rsid w:val="00EF6404"/>
    <w:rsid w:val="00EF643A"/>
    <w:rsid w:val="00EF699E"/>
    <w:rsid w:val="00EF6A44"/>
    <w:rsid w:val="00EF6DA3"/>
    <w:rsid w:val="00EF6E27"/>
    <w:rsid w:val="00EF718A"/>
    <w:rsid w:val="00EF7219"/>
    <w:rsid w:val="00EF7648"/>
    <w:rsid w:val="00EF7762"/>
    <w:rsid w:val="00EF778D"/>
    <w:rsid w:val="00EF7888"/>
    <w:rsid w:val="00EF7BF2"/>
    <w:rsid w:val="00EF7C98"/>
    <w:rsid w:val="00F000DA"/>
    <w:rsid w:val="00F00200"/>
    <w:rsid w:val="00F0054B"/>
    <w:rsid w:val="00F009E1"/>
    <w:rsid w:val="00F009F1"/>
    <w:rsid w:val="00F00A97"/>
    <w:rsid w:val="00F00AEA"/>
    <w:rsid w:val="00F00E99"/>
    <w:rsid w:val="00F01004"/>
    <w:rsid w:val="00F01036"/>
    <w:rsid w:val="00F010E3"/>
    <w:rsid w:val="00F01C26"/>
    <w:rsid w:val="00F01CBD"/>
    <w:rsid w:val="00F01EC6"/>
    <w:rsid w:val="00F01FE6"/>
    <w:rsid w:val="00F020F0"/>
    <w:rsid w:val="00F021C4"/>
    <w:rsid w:val="00F0261A"/>
    <w:rsid w:val="00F02720"/>
    <w:rsid w:val="00F027F1"/>
    <w:rsid w:val="00F02B47"/>
    <w:rsid w:val="00F02D46"/>
    <w:rsid w:val="00F03710"/>
    <w:rsid w:val="00F03AE3"/>
    <w:rsid w:val="00F03CF1"/>
    <w:rsid w:val="00F03D86"/>
    <w:rsid w:val="00F03F74"/>
    <w:rsid w:val="00F04167"/>
    <w:rsid w:val="00F0418A"/>
    <w:rsid w:val="00F04257"/>
    <w:rsid w:val="00F0435C"/>
    <w:rsid w:val="00F045D1"/>
    <w:rsid w:val="00F04603"/>
    <w:rsid w:val="00F046EF"/>
    <w:rsid w:val="00F0485F"/>
    <w:rsid w:val="00F04C30"/>
    <w:rsid w:val="00F04F52"/>
    <w:rsid w:val="00F05144"/>
    <w:rsid w:val="00F0539A"/>
    <w:rsid w:val="00F0539D"/>
    <w:rsid w:val="00F0579C"/>
    <w:rsid w:val="00F05A26"/>
    <w:rsid w:val="00F05E1D"/>
    <w:rsid w:val="00F05E80"/>
    <w:rsid w:val="00F05FE4"/>
    <w:rsid w:val="00F0602F"/>
    <w:rsid w:val="00F06064"/>
    <w:rsid w:val="00F062A4"/>
    <w:rsid w:val="00F062DD"/>
    <w:rsid w:val="00F063EF"/>
    <w:rsid w:val="00F06586"/>
    <w:rsid w:val="00F065DD"/>
    <w:rsid w:val="00F06686"/>
    <w:rsid w:val="00F06944"/>
    <w:rsid w:val="00F06A37"/>
    <w:rsid w:val="00F06AD6"/>
    <w:rsid w:val="00F06C39"/>
    <w:rsid w:val="00F06CBB"/>
    <w:rsid w:val="00F06D35"/>
    <w:rsid w:val="00F06D4B"/>
    <w:rsid w:val="00F06DF5"/>
    <w:rsid w:val="00F0704C"/>
    <w:rsid w:val="00F07231"/>
    <w:rsid w:val="00F073D7"/>
    <w:rsid w:val="00F074EE"/>
    <w:rsid w:val="00F0799D"/>
    <w:rsid w:val="00F079C2"/>
    <w:rsid w:val="00F07C9A"/>
    <w:rsid w:val="00F07D60"/>
    <w:rsid w:val="00F07D83"/>
    <w:rsid w:val="00F07EE2"/>
    <w:rsid w:val="00F07F17"/>
    <w:rsid w:val="00F10029"/>
    <w:rsid w:val="00F100C0"/>
    <w:rsid w:val="00F10133"/>
    <w:rsid w:val="00F1041D"/>
    <w:rsid w:val="00F10554"/>
    <w:rsid w:val="00F10566"/>
    <w:rsid w:val="00F1073C"/>
    <w:rsid w:val="00F107A0"/>
    <w:rsid w:val="00F108F0"/>
    <w:rsid w:val="00F1094E"/>
    <w:rsid w:val="00F10AA0"/>
    <w:rsid w:val="00F10C41"/>
    <w:rsid w:val="00F10DAF"/>
    <w:rsid w:val="00F10E77"/>
    <w:rsid w:val="00F11008"/>
    <w:rsid w:val="00F11046"/>
    <w:rsid w:val="00F11242"/>
    <w:rsid w:val="00F1134C"/>
    <w:rsid w:val="00F11406"/>
    <w:rsid w:val="00F11428"/>
    <w:rsid w:val="00F11824"/>
    <w:rsid w:val="00F1197F"/>
    <w:rsid w:val="00F11A26"/>
    <w:rsid w:val="00F11A8F"/>
    <w:rsid w:val="00F11FCB"/>
    <w:rsid w:val="00F1206F"/>
    <w:rsid w:val="00F12143"/>
    <w:rsid w:val="00F122E9"/>
    <w:rsid w:val="00F12437"/>
    <w:rsid w:val="00F12604"/>
    <w:rsid w:val="00F127A8"/>
    <w:rsid w:val="00F127CA"/>
    <w:rsid w:val="00F128C6"/>
    <w:rsid w:val="00F129BD"/>
    <w:rsid w:val="00F12B3A"/>
    <w:rsid w:val="00F12CDA"/>
    <w:rsid w:val="00F12D54"/>
    <w:rsid w:val="00F12E4F"/>
    <w:rsid w:val="00F13062"/>
    <w:rsid w:val="00F131A5"/>
    <w:rsid w:val="00F13497"/>
    <w:rsid w:val="00F1378F"/>
    <w:rsid w:val="00F13CB2"/>
    <w:rsid w:val="00F13DCF"/>
    <w:rsid w:val="00F13F11"/>
    <w:rsid w:val="00F141A4"/>
    <w:rsid w:val="00F145AF"/>
    <w:rsid w:val="00F146A9"/>
    <w:rsid w:val="00F14902"/>
    <w:rsid w:val="00F14B87"/>
    <w:rsid w:val="00F14C6D"/>
    <w:rsid w:val="00F14D26"/>
    <w:rsid w:val="00F1501E"/>
    <w:rsid w:val="00F151DC"/>
    <w:rsid w:val="00F1533A"/>
    <w:rsid w:val="00F1534F"/>
    <w:rsid w:val="00F155EF"/>
    <w:rsid w:val="00F157B0"/>
    <w:rsid w:val="00F15AC6"/>
    <w:rsid w:val="00F15B87"/>
    <w:rsid w:val="00F15D9E"/>
    <w:rsid w:val="00F15F41"/>
    <w:rsid w:val="00F15FC2"/>
    <w:rsid w:val="00F15FD8"/>
    <w:rsid w:val="00F1641A"/>
    <w:rsid w:val="00F1646C"/>
    <w:rsid w:val="00F164EA"/>
    <w:rsid w:val="00F1651D"/>
    <w:rsid w:val="00F1665C"/>
    <w:rsid w:val="00F16660"/>
    <w:rsid w:val="00F166C3"/>
    <w:rsid w:val="00F167C6"/>
    <w:rsid w:val="00F169FC"/>
    <w:rsid w:val="00F16A5A"/>
    <w:rsid w:val="00F16C05"/>
    <w:rsid w:val="00F16C9D"/>
    <w:rsid w:val="00F16E64"/>
    <w:rsid w:val="00F1719E"/>
    <w:rsid w:val="00F1736F"/>
    <w:rsid w:val="00F17511"/>
    <w:rsid w:val="00F175AF"/>
    <w:rsid w:val="00F1770C"/>
    <w:rsid w:val="00F17922"/>
    <w:rsid w:val="00F17A82"/>
    <w:rsid w:val="00F17B48"/>
    <w:rsid w:val="00F17D8C"/>
    <w:rsid w:val="00F2008C"/>
    <w:rsid w:val="00F2016C"/>
    <w:rsid w:val="00F201F5"/>
    <w:rsid w:val="00F20203"/>
    <w:rsid w:val="00F202D7"/>
    <w:rsid w:val="00F2062F"/>
    <w:rsid w:val="00F2071C"/>
    <w:rsid w:val="00F2102E"/>
    <w:rsid w:val="00F211AE"/>
    <w:rsid w:val="00F2132B"/>
    <w:rsid w:val="00F21441"/>
    <w:rsid w:val="00F216AC"/>
    <w:rsid w:val="00F21AB3"/>
    <w:rsid w:val="00F21BB7"/>
    <w:rsid w:val="00F21C5D"/>
    <w:rsid w:val="00F21CE4"/>
    <w:rsid w:val="00F21DA0"/>
    <w:rsid w:val="00F220A5"/>
    <w:rsid w:val="00F220B1"/>
    <w:rsid w:val="00F221A0"/>
    <w:rsid w:val="00F223DA"/>
    <w:rsid w:val="00F2266E"/>
    <w:rsid w:val="00F2271E"/>
    <w:rsid w:val="00F229B9"/>
    <w:rsid w:val="00F22A16"/>
    <w:rsid w:val="00F22B14"/>
    <w:rsid w:val="00F22CF3"/>
    <w:rsid w:val="00F22E3A"/>
    <w:rsid w:val="00F22F49"/>
    <w:rsid w:val="00F22F90"/>
    <w:rsid w:val="00F23048"/>
    <w:rsid w:val="00F23238"/>
    <w:rsid w:val="00F232C4"/>
    <w:rsid w:val="00F234CC"/>
    <w:rsid w:val="00F23653"/>
    <w:rsid w:val="00F237BB"/>
    <w:rsid w:val="00F2383A"/>
    <w:rsid w:val="00F238EB"/>
    <w:rsid w:val="00F23A4F"/>
    <w:rsid w:val="00F23AAA"/>
    <w:rsid w:val="00F240F0"/>
    <w:rsid w:val="00F242C2"/>
    <w:rsid w:val="00F24525"/>
    <w:rsid w:val="00F2478E"/>
    <w:rsid w:val="00F24794"/>
    <w:rsid w:val="00F24979"/>
    <w:rsid w:val="00F249BA"/>
    <w:rsid w:val="00F24AAA"/>
    <w:rsid w:val="00F24AC7"/>
    <w:rsid w:val="00F24AF2"/>
    <w:rsid w:val="00F24D6D"/>
    <w:rsid w:val="00F2523B"/>
    <w:rsid w:val="00F252D9"/>
    <w:rsid w:val="00F252E9"/>
    <w:rsid w:val="00F253A1"/>
    <w:rsid w:val="00F253C5"/>
    <w:rsid w:val="00F25AED"/>
    <w:rsid w:val="00F25C12"/>
    <w:rsid w:val="00F262CA"/>
    <w:rsid w:val="00F26308"/>
    <w:rsid w:val="00F26335"/>
    <w:rsid w:val="00F26381"/>
    <w:rsid w:val="00F264FF"/>
    <w:rsid w:val="00F26675"/>
    <w:rsid w:val="00F26692"/>
    <w:rsid w:val="00F269EB"/>
    <w:rsid w:val="00F26B10"/>
    <w:rsid w:val="00F26CCC"/>
    <w:rsid w:val="00F2702B"/>
    <w:rsid w:val="00F270A2"/>
    <w:rsid w:val="00F27291"/>
    <w:rsid w:val="00F2733D"/>
    <w:rsid w:val="00F27710"/>
    <w:rsid w:val="00F27A0F"/>
    <w:rsid w:val="00F27B48"/>
    <w:rsid w:val="00F27DB7"/>
    <w:rsid w:val="00F27E97"/>
    <w:rsid w:val="00F27ECC"/>
    <w:rsid w:val="00F30175"/>
    <w:rsid w:val="00F3049C"/>
    <w:rsid w:val="00F304F1"/>
    <w:rsid w:val="00F3061E"/>
    <w:rsid w:val="00F3072C"/>
    <w:rsid w:val="00F30A07"/>
    <w:rsid w:val="00F30B39"/>
    <w:rsid w:val="00F30C75"/>
    <w:rsid w:val="00F30CAB"/>
    <w:rsid w:val="00F30D03"/>
    <w:rsid w:val="00F30D4A"/>
    <w:rsid w:val="00F314BA"/>
    <w:rsid w:val="00F3155E"/>
    <w:rsid w:val="00F31816"/>
    <w:rsid w:val="00F31953"/>
    <w:rsid w:val="00F31A1F"/>
    <w:rsid w:val="00F31AE9"/>
    <w:rsid w:val="00F31DAD"/>
    <w:rsid w:val="00F32097"/>
    <w:rsid w:val="00F32310"/>
    <w:rsid w:val="00F3282E"/>
    <w:rsid w:val="00F32898"/>
    <w:rsid w:val="00F32C02"/>
    <w:rsid w:val="00F32DE0"/>
    <w:rsid w:val="00F32FB5"/>
    <w:rsid w:val="00F33029"/>
    <w:rsid w:val="00F3308F"/>
    <w:rsid w:val="00F33724"/>
    <w:rsid w:val="00F33750"/>
    <w:rsid w:val="00F337D8"/>
    <w:rsid w:val="00F33838"/>
    <w:rsid w:val="00F33C65"/>
    <w:rsid w:val="00F33EB1"/>
    <w:rsid w:val="00F33F99"/>
    <w:rsid w:val="00F34129"/>
    <w:rsid w:val="00F34160"/>
    <w:rsid w:val="00F342A9"/>
    <w:rsid w:val="00F34362"/>
    <w:rsid w:val="00F34496"/>
    <w:rsid w:val="00F3451B"/>
    <w:rsid w:val="00F34575"/>
    <w:rsid w:val="00F34686"/>
    <w:rsid w:val="00F346A9"/>
    <w:rsid w:val="00F34BC9"/>
    <w:rsid w:val="00F34C14"/>
    <w:rsid w:val="00F34C2E"/>
    <w:rsid w:val="00F34EDD"/>
    <w:rsid w:val="00F350DC"/>
    <w:rsid w:val="00F35335"/>
    <w:rsid w:val="00F3538F"/>
    <w:rsid w:val="00F3555F"/>
    <w:rsid w:val="00F3574F"/>
    <w:rsid w:val="00F3575F"/>
    <w:rsid w:val="00F358A5"/>
    <w:rsid w:val="00F3599B"/>
    <w:rsid w:val="00F35A05"/>
    <w:rsid w:val="00F35C5E"/>
    <w:rsid w:val="00F35DB5"/>
    <w:rsid w:val="00F36153"/>
    <w:rsid w:val="00F36391"/>
    <w:rsid w:val="00F366B7"/>
    <w:rsid w:val="00F366FD"/>
    <w:rsid w:val="00F367BF"/>
    <w:rsid w:val="00F36AA4"/>
    <w:rsid w:val="00F36B07"/>
    <w:rsid w:val="00F36B32"/>
    <w:rsid w:val="00F36B9B"/>
    <w:rsid w:val="00F37508"/>
    <w:rsid w:val="00F37547"/>
    <w:rsid w:val="00F37783"/>
    <w:rsid w:val="00F378AF"/>
    <w:rsid w:val="00F378F3"/>
    <w:rsid w:val="00F379E6"/>
    <w:rsid w:val="00F37B91"/>
    <w:rsid w:val="00F37E01"/>
    <w:rsid w:val="00F40072"/>
    <w:rsid w:val="00F40401"/>
    <w:rsid w:val="00F40466"/>
    <w:rsid w:val="00F4051B"/>
    <w:rsid w:val="00F40535"/>
    <w:rsid w:val="00F409FF"/>
    <w:rsid w:val="00F40B30"/>
    <w:rsid w:val="00F40D69"/>
    <w:rsid w:val="00F40EAC"/>
    <w:rsid w:val="00F4108F"/>
    <w:rsid w:val="00F4122A"/>
    <w:rsid w:val="00F41255"/>
    <w:rsid w:val="00F4132F"/>
    <w:rsid w:val="00F413F2"/>
    <w:rsid w:val="00F4142D"/>
    <w:rsid w:val="00F41547"/>
    <w:rsid w:val="00F4162F"/>
    <w:rsid w:val="00F41724"/>
    <w:rsid w:val="00F41739"/>
    <w:rsid w:val="00F41811"/>
    <w:rsid w:val="00F41BF3"/>
    <w:rsid w:val="00F42036"/>
    <w:rsid w:val="00F421DC"/>
    <w:rsid w:val="00F4251F"/>
    <w:rsid w:val="00F425A0"/>
    <w:rsid w:val="00F42796"/>
    <w:rsid w:val="00F427AF"/>
    <w:rsid w:val="00F4282E"/>
    <w:rsid w:val="00F42A2A"/>
    <w:rsid w:val="00F42BEB"/>
    <w:rsid w:val="00F42D91"/>
    <w:rsid w:val="00F42FBA"/>
    <w:rsid w:val="00F43399"/>
    <w:rsid w:val="00F433EA"/>
    <w:rsid w:val="00F4362B"/>
    <w:rsid w:val="00F4380F"/>
    <w:rsid w:val="00F43A96"/>
    <w:rsid w:val="00F43E89"/>
    <w:rsid w:val="00F4431E"/>
    <w:rsid w:val="00F44322"/>
    <w:rsid w:val="00F44423"/>
    <w:rsid w:val="00F44449"/>
    <w:rsid w:val="00F4480E"/>
    <w:rsid w:val="00F4487F"/>
    <w:rsid w:val="00F4498D"/>
    <w:rsid w:val="00F44A9C"/>
    <w:rsid w:val="00F44B12"/>
    <w:rsid w:val="00F44C85"/>
    <w:rsid w:val="00F44E68"/>
    <w:rsid w:val="00F45051"/>
    <w:rsid w:val="00F451C7"/>
    <w:rsid w:val="00F453E3"/>
    <w:rsid w:val="00F45529"/>
    <w:rsid w:val="00F456CB"/>
    <w:rsid w:val="00F4577D"/>
    <w:rsid w:val="00F45833"/>
    <w:rsid w:val="00F45C88"/>
    <w:rsid w:val="00F45D9D"/>
    <w:rsid w:val="00F4612A"/>
    <w:rsid w:val="00F46388"/>
    <w:rsid w:val="00F46448"/>
    <w:rsid w:val="00F464CF"/>
    <w:rsid w:val="00F46524"/>
    <w:rsid w:val="00F467FA"/>
    <w:rsid w:val="00F46993"/>
    <w:rsid w:val="00F469DD"/>
    <w:rsid w:val="00F46A11"/>
    <w:rsid w:val="00F46D83"/>
    <w:rsid w:val="00F46E29"/>
    <w:rsid w:val="00F47320"/>
    <w:rsid w:val="00F4734F"/>
    <w:rsid w:val="00F4747D"/>
    <w:rsid w:val="00F474EB"/>
    <w:rsid w:val="00F47566"/>
    <w:rsid w:val="00F47576"/>
    <w:rsid w:val="00F47811"/>
    <w:rsid w:val="00F47AB7"/>
    <w:rsid w:val="00F47CB9"/>
    <w:rsid w:val="00F47E16"/>
    <w:rsid w:val="00F47EAC"/>
    <w:rsid w:val="00F50217"/>
    <w:rsid w:val="00F50440"/>
    <w:rsid w:val="00F50495"/>
    <w:rsid w:val="00F50510"/>
    <w:rsid w:val="00F50675"/>
    <w:rsid w:val="00F508A2"/>
    <w:rsid w:val="00F50A80"/>
    <w:rsid w:val="00F50BEB"/>
    <w:rsid w:val="00F50C4B"/>
    <w:rsid w:val="00F50FFF"/>
    <w:rsid w:val="00F51132"/>
    <w:rsid w:val="00F5130F"/>
    <w:rsid w:val="00F513AE"/>
    <w:rsid w:val="00F51428"/>
    <w:rsid w:val="00F51496"/>
    <w:rsid w:val="00F5161B"/>
    <w:rsid w:val="00F518AF"/>
    <w:rsid w:val="00F5191A"/>
    <w:rsid w:val="00F51983"/>
    <w:rsid w:val="00F51EFA"/>
    <w:rsid w:val="00F52085"/>
    <w:rsid w:val="00F521F3"/>
    <w:rsid w:val="00F522D8"/>
    <w:rsid w:val="00F523D3"/>
    <w:rsid w:val="00F525F6"/>
    <w:rsid w:val="00F5269B"/>
    <w:rsid w:val="00F52A1E"/>
    <w:rsid w:val="00F52F12"/>
    <w:rsid w:val="00F5316A"/>
    <w:rsid w:val="00F53192"/>
    <w:rsid w:val="00F531A1"/>
    <w:rsid w:val="00F534D1"/>
    <w:rsid w:val="00F53540"/>
    <w:rsid w:val="00F53C41"/>
    <w:rsid w:val="00F53C70"/>
    <w:rsid w:val="00F53D0B"/>
    <w:rsid w:val="00F53FCA"/>
    <w:rsid w:val="00F540A8"/>
    <w:rsid w:val="00F540BF"/>
    <w:rsid w:val="00F54276"/>
    <w:rsid w:val="00F54392"/>
    <w:rsid w:val="00F54BA1"/>
    <w:rsid w:val="00F54C1E"/>
    <w:rsid w:val="00F54E3E"/>
    <w:rsid w:val="00F54F0F"/>
    <w:rsid w:val="00F54F48"/>
    <w:rsid w:val="00F553D1"/>
    <w:rsid w:val="00F55406"/>
    <w:rsid w:val="00F55504"/>
    <w:rsid w:val="00F5557C"/>
    <w:rsid w:val="00F55C71"/>
    <w:rsid w:val="00F55CDE"/>
    <w:rsid w:val="00F55FC2"/>
    <w:rsid w:val="00F56066"/>
    <w:rsid w:val="00F560DC"/>
    <w:rsid w:val="00F561B9"/>
    <w:rsid w:val="00F561CB"/>
    <w:rsid w:val="00F56439"/>
    <w:rsid w:val="00F56477"/>
    <w:rsid w:val="00F56673"/>
    <w:rsid w:val="00F56717"/>
    <w:rsid w:val="00F569B5"/>
    <w:rsid w:val="00F56A93"/>
    <w:rsid w:val="00F56ADC"/>
    <w:rsid w:val="00F56F36"/>
    <w:rsid w:val="00F56FD4"/>
    <w:rsid w:val="00F57097"/>
    <w:rsid w:val="00F5728F"/>
    <w:rsid w:val="00F572A8"/>
    <w:rsid w:val="00F575D5"/>
    <w:rsid w:val="00F57634"/>
    <w:rsid w:val="00F5782E"/>
    <w:rsid w:val="00F57B7A"/>
    <w:rsid w:val="00F57CDA"/>
    <w:rsid w:val="00F57D22"/>
    <w:rsid w:val="00F57F78"/>
    <w:rsid w:val="00F57FB8"/>
    <w:rsid w:val="00F601BE"/>
    <w:rsid w:val="00F606CB"/>
    <w:rsid w:val="00F60762"/>
    <w:rsid w:val="00F60995"/>
    <w:rsid w:val="00F60998"/>
    <w:rsid w:val="00F60A65"/>
    <w:rsid w:val="00F60A66"/>
    <w:rsid w:val="00F60AC1"/>
    <w:rsid w:val="00F60AC4"/>
    <w:rsid w:val="00F60CB4"/>
    <w:rsid w:val="00F60CDC"/>
    <w:rsid w:val="00F60DA3"/>
    <w:rsid w:val="00F60F42"/>
    <w:rsid w:val="00F61006"/>
    <w:rsid w:val="00F6107C"/>
    <w:rsid w:val="00F61131"/>
    <w:rsid w:val="00F6168B"/>
    <w:rsid w:val="00F616CC"/>
    <w:rsid w:val="00F6184D"/>
    <w:rsid w:val="00F6187E"/>
    <w:rsid w:val="00F61E72"/>
    <w:rsid w:val="00F61F0E"/>
    <w:rsid w:val="00F620E7"/>
    <w:rsid w:val="00F6215E"/>
    <w:rsid w:val="00F626B9"/>
    <w:rsid w:val="00F62776"/>
    <w:rsid w:val="00F6281E"/>
    <w:rsid w:val="00F629FC"/>
    <w:rsid w:val="00F62C8A"/>
    <w:rsid w:val="00F62C9D"/>
    <w:rsid w:val="00F62CF2"/>
    <w:rsid w:val="00F62F2B"/>
    <w:rsid w:val="00F62F54"/>
    <w:rsid w:val="00F62F6C"/>
    <w:rsid w:val="00F6300A"/>
    <w:rsid w:val="00F6305A"/>
    <w:rsid w:val="00F631B2"/>
    <w:rsid w:val="00F63214"/>
    <w:rsid w:val="00F63220"/>
    <w:rsid w:val="00F63248"/>
    <w:rsid w:val="00F63345"/>
    <w:rsid w:val="00F63657"/>
    <w:rsid w:val="00F637AD"/>
    <w:rsid w:val="00F6394F"/>
    <w:rsid w:val="00F63B0C"/>
    <w:rsid w:val="00F63B2D"/>
    <w:rsid w:val="00F63CC3"/>
    <w:rsid w:val="00F63F93"/>
    <w:rsid w:val="00F6400D"/>
    <w:rsid w:val="00F64341"/>
    <w:rsid w:val="00F645BF"/>
    <w:rsid w:val="00F64668"/>
    <w:rsid w:val="00F64696"/>
    <w:rsid w:val="00F64905"/>
    <w:rsid w:val="00F64918"/>
    <w:rsid w:val="00F64978"/>
    <w:rsid w:val="00F64A1C"/>
    <w:rsid w:val="00F64A2D"/>
    <w:rsid w:val="00F64A80"/>
    <w:rsid w:val="00F64A9D"/>
    <w:rsid w:val="00F64B16"/>
    <w:rsid w:val="00F64CE9"/>
    <w:rsid w:val="00F64D99"/>
    <w:rsid w:val="00F64DDB"/>
    <w:rsid w:val="00F65118"/>
    <w:rsid w:val="00F6516E"/>
    <w:rsid w:val="00F651BF"/>
    <w:rsid w:val="00F656AD"/>
    <w:rsid w:val="00F6577B"/>
    <w:rsid w:val="00F65803"/>
    <w:rsid w:val="00F6585A"/>
    <w:rsid w:val="00F65885"/>
    <w:rsid w:val="00F65BED"/>
    <w:rsid w:val="00F660EC"/>
    <w:rsid w:val="00F661B2"/>
    <w:rsid w:val="00F662AC"/>
    <w:rsid w:val="00F66392"/>
    <w:rsid w:val="00F6646B"/>
    <w:rsid w:val="00F66545"/>
    <w:rsid w:val="00F66670"/>
    <w:rsid w:val="00F669F6"/>
    <w:rsid w:val="00F66B49"/>
    <w:rsid w:val="00F66D22"/>
    <w:rsid w:val="00F66E7E"/>
    <w:rsid w:val="00F66EE7"/>
    <w:rsid w:val="00F67136"/>
    <w:rsid w:val="00F6716B"/>
    <w:rsid w:val="00F6733C"/>
    <w:rsid w:val="00F67496"/>
    <w:rsid w:val="00F67640"/>
    <w:rsid w:val="00F676FE"/>
    <w:rsid w:val="00F6771A"/>
    <w:rsid w:val="00F679E5"/>
    <w:rsid w:val="00F67C2C"/>
    <w:rsid w:val="00F67F04"/>
    <w:rsid w:val="00F70009"/>
    <w:rsid w:val="00F7002F"/>
    <w:rsid w:val="00F70384"/>
    <w:rsid w:val="00F70429"/>
    <w:rsid w:val="00F704C5"/>
    <w:rsid w:val="00F704EB"/>
    <w:rsid w:val="00F70C80"/>
    <w:rsid w:val="00F70D15"/>
    <w:rsid w:val="00F70DC1"/>
    <w:rsid w:val="00F70E3B"/>
    <w:rsid w:val="00F711E0"/>
    <w:rsid w:val="00F71369"/>
    <w:rsid w:val="00F71385"/>
    <w:rsid w:val="00F714CB"/>
    <w:rsid w:val="00F716B6"/>
    <w:rsid w:val="00F7177E"/>
    <w:rsid w:val="00F71802"/>
    <w:rsid w:val="00F71843"/>
    <w:rsid w:val="00F71995"/>
    <w:rsid w:val="00F719D0"/>
    <w:rsid w:val="00F719DD"/>
    <w:rsid w:val="00F71F78"/>
    <w:rsid w:val="00F72121"/>
    <w:rsid w:val="00F7290F"/>
    <w:rsid w:val="00F72963"/>
    <w:rsid w:val="00F72A2D"/>
    <w:rsid w:val="00F72BE8"/>
    <w:rsid w:val="00F730BB"/>
    <w:rsid w:val="00F730D1"/>
    <w:rsid w:val="00F7332C"/>
    <w:rsid w:val="00F73493"/>
    <w:rsid w:val="00F735FC"/>
    <w:rsid w:val="00F73610"/>
    <w:rsid w:val="00F73684"/>
    <w:rsid w:val="00F73767"/>
    <w:rsid w:val="00F73FA1"/>
    <w:rsid w:val="00F740AE"/>
    <w:rsid w:val="00F741F9"/>
    <w:rsid w:val="00F74351"/>
    <w:rsid w:val="00F7450A"/>
    <w:rsid w:val="00F74669"/>
    <w:rsid w:val="00F746D1"/>
    <w:rsid w:val="00F74701"/>
    <w:rsid w:val="00F7474E"/>
    <w:rsid w:val="00F747CB"/>
    <w:rsid w:val="00F748D1"/>
    <w:rsid w:val="00F749B0"/>
    <w:rsid w:val="00F74B4C"/>
    <w:rsid w:val="00F74ED1"/>
    <w:rsid w:val="00F74FCB"/>
    <w:rsid w:val="00F75088"/>
    <w:rsid w:val="00F750AB"/>
    <w:rsid w:val="00F75243"/>
    <w:rsid w:val="00F754A4"/>
    <w:rsid w:val="00F754E2"/>
    <w:rsid w:val="00F755E0"/>
    <w:rsid w:val="00F75651"/>
    <w:rsid w:val="00F756F6"/>
    <w:rsid w:val="00F759B4"/>
    <w:rsid w:val="00F759C4"/>
    <w:rsid w:val="00F75A2B"/>
    <w:rsid w:val="00F75BA8"/>
    <w:rsid w:val="00F75C09"/>
    <w:rsid w:val="00F75DF0"/>
    <w:rsid w:val="00F75F3E"/>
    <w:rsid w:val="00F76057"/>
    <w:rsid w:val="00F76191"/>
    <w:rsid w:val="00F76982"/>
    <w:rsid w:val="00F76AEA"/>
    <w:rsid w:val="00F76BA9"/>
    <w:rsid w:val="00F76E60"/>
    <w:rsid w:val="00F76EF6"/>
    <w:rsid w:val="00F77208"/>
    <w:rsid w:val="00F77375"/>
    <w:rsid w:val="00F7761C"/>
    <w:rsid w:val="00F7763E"/>
    <w:rsid w:val="00F77674"/>
    <w:rsid w:val="00F777AF"/>
    <w:rsid w:val="00F77ABB"/>
    <w:rsid w:val="00F77B1E"/>
    <w:rsid w:val="00F77C84"/>
    <w:rsid w:val="00F77D76"/>
    <w:rsid w:val="00F77DF7"/>
    <w:rsid w:val="00F80029"/>
    <w:rsid w:val="00F80326"/>
    <w:rsid w:val="00F8035C"/>
    <w:rsid w:val="00F8043E"/>
    <w:rsid w:val="00F8049E"/>
    <w:rsid w:val="00F804DE"/>
    <w:rsid w:val="00F8056B"/>
    <w:rsid w:val="00F805DC"/>
    <w:rsid w:val="00F80960"/>
    <w:rsid w:val="00F809D6"/>
    <w:rsid w:val="00F80CAB"/>
    <w:rsid w:val="00F80D6F"/>
    <w:rsid w:val="00F80DEC"/>
    <w:rsid w:val="00F80FEB"/>
    <w:rsid w:val="00F8139D"/>
    <w:rsid w:val="00F813C2"/>
    <w:rsid w:val="00F81623"/>
    <w:rsid w:val="00F81702"/>
    <w:rsid w:val="00F81755"/>
    <w:rsid w:val="00F81B65"/>
    <w:rsid w:val="00F81CB0"/>
    <w:rsid w:val="00F81D97"/>
    <w:rsid w:val="00F81F22"/>
    <w:rsid w:val="00F81F7D"/>
    <w:rsid w:val="00F82008"/>
    <w:rsid w:val="00F820DB"/>
    <w:rsid w:val="00F8219B"/>
    <w:rsid w:val="00F82221"/>
    <w:rsid w:val="00F82256"/>
    <w:rsid w:val="00F8241D"/>
    <w:rsid w:val="00F82486"/>
    <w:rsid w:val="00F824D0"/>
    <w:rsid w:val="00F82686"/>
    <w:rsid w:val="00F826E6"/>
    <w:rsid w:val="00F8295D"/>
    <w:rsid w:val="00F829B4"/>
    <w:rsid w:val="00F82AA7"/>
    <w:rsid w:val="00F82AB3"/>
    <w:rsid w:val="00F82D19"/>
    <w:rsid w:val="00F82DAE"/>
    <w:rsid w:val="00F82F3E"/>
    <w:rsid w:val="00F8302E"/>
    <w:rsid w:val="00F83650"/>
    <w:rsid w:val="00F83D89"/>
    <w:rsid w:val="00F84008"/>
    <w:rsid w:val="00F8408F"/>
    <w:rsid w:val="00F84164"/>
    <w:rsid w:val="00F84166"/>
    <w:rsid w:val="00F84173"/>
    <w:rsid w:val="00F8467D"/>
    <w:rsid w:val="00F846D9"/>
    <w:rsid w:val="00F84749"/>
    <w:rsid w:val="00F84AD7"/>
    <w:rsid w:val="00F84B72"/>
    <w:rsid w:val="00F84B96"/>
    <w:rsid w:val="00F84CB4"/>
    <w:rsid w:val="00F84D2F"/>
    <w:rsid w:val="00F84E58"/>
    <w:rsid w:val="00F84FBE"/>
    <w:rsid w:val="00F8522E"/>
    <w:rsid w:val="00F8550D"/>
    <w:rsid w:val="00F85582"/>
    <w:rsid w:val="00F8591E"/>
    <w:rsid w:val="00F85A2D"/>
    <w:rsid w:val="00F85BBF"/>
    <w:rsid w:val="00F85F1E"/>
    <w:rsid w:val="00F85F54"/>
    <w:rsid w:val="00F85F56"/>
    <w:rsid w:val="00F86031"/>
    <w:rsid w:val="00F8603A"/>
    <w:rsid w:val="00F86659"/>
    <w:rsid w:val="00F866F2"/>
    <w:rsid w:val="00F86CF3"/>
    <w:rsid w:val="00F86DAB"/>
    <w:rsid w:val="00F87414"/>
    <w:rsid w:val="00F87688"/>
    <w:rsid w:val="00F876AF"/>
    <w:rsid w:val="00F87927"/>
    <w:rsid w:val="00F879B8"/>
    <w:rsid w:val="00F90004"/>
    <w:rsid w:val="00F9052B"/>
    <w:rsid w:val="00F90597"/>
    <w:rsid w:val="00F905E4"/>
    <w:rsid w:val="00F907FB"/>
    <w:rsid w:val="00F9092D"/>
    <w:rsid w:val="00F909BB"/>
    <w:rsid w:val="00F90A34"/>
    <w:rsid w:val="00F90C0A"/>
    <w:rsid w:val="00F9105C"/>
    <w:rsid w:val="00F91082"/>
    <w:rsid w:val="00F91345"/>
    <w:rsid w:val="00F915AB"/>
    <w:rsid w:val="00F91677"/>
    <w:rsid w:val="00F919AD"/>
    <w:rsid w:val="00F91B66"/>
    <w:rsid w:val="00F91BDB"/>
    <w:rsid w:val="00F91C10"/>
    <w:rsid w:val="00F91D08"/>
    <w:rsid w:val="00F91E08"/>
    <w:rsid w:val="00F91E9C"/>
    <w:rsid w:val="00F91EE1"/>
    <w:rsid w:val="00F92021"/>
    <w:rsid w:val="00F92177"/>
    <w:rsid w:val="00F92183"/>
    <w:rsid w:val="00F92208"/>
    <w:rsid w:val="00F92695"/>
    <w:rsid w:val="00F926F2"/>
    <w:rsid w:val="00F92AA4"/>
    <w:rsid w:val="00F92E9D"/>
    <w:rsid w:val="00F934A7"/>
    <w:rsid w:val="00F93569"/>
    <w:rsid w:val="00F935BA"/>
    <w:rsid w:val="00F936AD"/>
    <w:rsid w:val="00F936E7"/>
    <w:rsid w:val="00F93797"/>
    <w:rsid w:val="00F93AB9"/>
    <w:rsid w:val="00F93FFA"/>
    <w:rsid w:val="00F941B5"/>
    <w:rsid w:val="00F94370"/>
    <w:rsid w:val="00F943ED"/>
    <w:rsid w:val="00F94433"/>
    <w:rsid w:val="00F944FC"/>
    <w:rsid w:val="00F94959"/>
    <w:rsid w:val="00F94F8D"/>
    <w:rsid w:val="00F95259"/>
    <w:rsid w:val="00F95348"/>
    <w:rsid w:val="00F95488"/>
    <w:rsid w:val="00F956D5"/>
    <w:rsid w:val="00F95705"/>
    <w:rsid w:val="00F9571C"/>
    <w:rsid w:val="00F9583A"/>
    <w:rsid w:val="00F9586E"/>
    <w:rsid w:val="00F95AE2"/>
    <w:rsid w:val="00F95AF0"/>
    <w:rsid w:val="00F95DAF"/>
    <w:rsid w:val="00F961DA"/>
    <w:rsid w:val="00F96374"/>
    <w:rsid w:val="00F96386"/>
    <w:rsid w:val="00F964F1"/>
    <w:rsid w:val="00F96536"/>
    <w:rsid w:val="00F9661C"/>
    <w:rsid w:val="00F96A87"/>
    <w:rsid w:val="00F96A96"/>
    <w:rsid w:val="00F96ABF"/>
    <w:rsid w:val="00F96F22"/>
    <w:rsid w:val="00F97009"/>
    <w:rsid w:val="00F97277"/>
    <w:rsid w:val="00F972D0"/>
    <w:rsid w:val="00F973F6"/>
    <w:rsid w:val="00F97775"/>
    <w:rsid w:val="00F9799C"/>
    <w:rsid w:val="00F97A50"/>
    <w:rsid w:val="00F97EF9"/>
    <w:rsid w:val="00FA0054"/>
    <w:rsid w:val="00FA02DA"/>
    <w:rsid w:val="00FA0355"/>
    <w:rsid w:val="00FA036D"/>
    <w:rsid w:val="00FA0D8F"/>
    <w:rsid w:val="00FA0DB1"/>
    <w:rsid w:val="00FA0E1F"/>
    <w:rsid w:val="00FA0E53"/>
    <w:rsid w:val="00FA0E8A"/>
    <w:rsid w:val="00FA1188"/>
    <w:rsid w:val="00FA147E"/>
    <w:rsid w:val="00FA14C9"/>
    <w:rsid w:val="00FA1508"/>
    <w:rsid w:val="00FA167B"/>
    <w:rsid w:val="00FA1845"/>
    <w:rsid w:val="00FA19D2"/>
    <w:rsid w:val="00FA1B32"/>
    <w:rsid w:val="00FA1C41"/>
    <w:rsid w:val="00FA1D24"/>
    <w:rsid w:val="00FA1DB4"/>
    <w:rsid w:val="00FA1E32"/>
    <w:rsid w:val="00FA1FB9"/>
    <w:rsid w:val="00FA2127"/>
    <w:rsid w:val="00FA219E"/>
    <w:rsid w:val="00FA23D6"/>
    <w:rsid w:val="00FA259D"/>
    <w:rsid w:val="00FA286C"/>
    <w:rsid w:val="00FA28A5"/>
    <w:rsid w:val="00FA2AEA"/>
    <w:rsid w:val="00FA2F1E"/>
    <w:rsid w:val="00FA303B"/>
    <w:rsid w:val="00FA30A1"/>
    <w:rsid w:val="00FA3282"/>
    <w:rsid w:val="00FA35B8"/>
    <w:rsid w:val="00FA35F1"/>
    <w:rsid w:val="00FA37C2"/>
    <w:rsid w:val="00FA37DE"/>
    <w:rsid w:val="00FA3953"/>
    <w:rsid w:val="00FA3962"/>
    <w:rsid w:val="00FA3A78"/>
    <w:rsid w:val="00FA3C4A"/>
    <w:rsid w:val="00FA3DA8"/>
    <w:rsid w:val="00FA3E82"/>
    <w:rsid w:val="00FA3EA9"/>
    <w:rsid w:val="00FA405A"/>
    <w:rsid w:val="00FA414A"/>
    <w:rsid w:val="00FA422E"/>
    <w:rsid w:val="00FA42F2"/>
    <w:rsid w:val="00FA4372"/>
    <w:rsid w:val="00FA4378"/>
    <w:rsid w:val="00FA4403"/>
    <w:rsid w:val="00FA449B"/>
    <w:rsid w:val="00FA4610"/>
    <w:rsid w:val="00FA4645"/>
    <w:rsid w:val="00FA4663"/>
    <w:rsid w:val="00FA46BF"/>
    <w:rsid w:val="00FA4916"/>
    <w:rsid w:val="00FA4AE2"/>
    <w:rsid w:val="00FA4B07"/>
    <w:rsid w:val="00FA4D28"/>
    <w:rsid w:val="00FA4D93"/>
    <w:rsid w:val="00FA4E72"/>
    <w:rsid w:val="00FA4EC6"/>
    <w:rsid w:val="00FA4F2A"/>
    <w:rsid w:val="00FA5048"/>
    <w:rsid w:val="00FA549B"/>
    <w:rsid w:val="00FA56F1"/>
    <w:rsid w:val="00FA574A"/>
    <w:rsid w:val="00FA577B"/>
    <w:rsid w:val="00FA57C5"/>
    <w:rsid w:val="00FA5822"/>
    <w:rsid w:val="00FA58C7"/>
    <w:rsid w:val="00FA5C00"/>
    <w:rsid w:val="00FA62B3"/>
    <w:rsid w:val="00FA6430"/>
    <w:rsid w:val="00FA65A6"/>
    <w:rsid w:val="00FA65ED"/>
    <w:rsid w:val="00FA66C4"/>
    <w:rsid w:val="00FA6819"/>
    <w:rsid w:val="00FA68FF"/>
    <w:rsid w:val="00FA6A38"/>
    <w:rsid w:val="00FA6B2C"/>
    <w:rsid w:val="00FA6C23"/>
    <w:rsid w:val="00FA6C47"/>
    <w:rsid w:val="00FA6E4D"/>
    <w:rsid w:val="00FA704E"/>
    <w:rsid w:val="00FA72BD"/>
    <w:rsid w:val="00FA7469"/>
    <w:rsid w:val="00FA75B4"/>
    <w:rsid w:val="00FA7689"/>
    <w:rsid w:val="00FA770A"/>
    <w:rsid w:val="00FA7A54"/>
    <w:rsid w:val="00FA7C09"/>
    <w:rsid w:val="00FA7E5C"/>
    <w:rsid w:val="00FA7EC6"/>
    <w:rsid w:val="00FB0218"/>
    <w:rsid w:val="00FB0264"/>
    <w:rsid w:val="00FB038A"/>
    <w:rsid w:val="00FB0561"/>
    <w:rsid w:val="00FB0694"/>
    <w:rsid w:val="00FB08CD"/>
    <w:rsid w:val="00FB0B37"/>
    <w:rsid w:val="00FB0BA2"/>
    <w:rsid w:val="00FB0C22"/>
    <w:rsid w:val="00FB0E77"/>
    <w:rsid w:val="00FB0E92"/>
    <w:rsid w:val="00FB11C1"/>
    <w:rsid w:val="00FB12F4"/>
    <w:rsid w:val="00FB1805"/>
    <w:rsid w:val="00FB193D"/>
    <w:rsid w:val="00FB1BB7"/>
    <w:rsid w:val="00FB1CB9"/>
    <w:rsid w:val="00FB1E7A"/>
    <w:rsid w:val="00FB1F21"/>
    <w:rsid w:val="00FB2259"/>
    <w:rsid w:val="00FB22ED"/>
    <w:rsid w:val="00FB23AF"/>
    <w:rsid w:val="00FB266E"/>
    <w:rsid w:val="00FB26AB"/>
    <w:rsid w:val="00FB2817"/>
    <w:rsid w:val="00FB2E4D"/>
    <w:rsid w:val="00FB2ED9"/>
    <w:rsid w:val="00FB2F23"/>
    <w:rsid w:val="00FB2F7C"/>
    <w:rsid w:val="00FB2F90"/>
    <w:rsid w:val="00FB3208"/>
    <w:rsid w:val="00FB3353"/>
    <w:rsid w:val="00FB3422"/>
    <w:rsid w:val="00FB3604"/>
    <w:rsid w:val="00FB412F"/>
    <w:rsid w:val="00FB434F"/>
    <w:rsid w:val="00FB44CE"/>
    <w:rsid w:val="00FB4638"/>
    <w:rsid w:val="00FB467A"/>
    <w:rsid w:val="00FB46E3"/>
    <w:rsid w:val="00FB4808"/>
    <w:rsid w:val="00FB482A"/>
    <w:rsid w:val="00FB4B68"/>
    <w:rsid w:val="00FB4C0B"/>
    <w:rsid w:val="00FB4CD6"/>
    <w:rsid w:val="00FB4E4F"/>
    <w:rsid w:val="00FB4E9C"/>
    <w:rsid w:val="00FB4ED6"/>
    <w:rsid w:val="00FB4F3D"/>
    <w:rsid w:val="00FB5039"/>
    <w:rsid w:val="00FB5085"/>
    <w:rsid w:val="00FB515E"/>
    <w:rsid w:val="00FB52EA"/>
    <w:rsid w:val="00FB5307"/>
    <w:rsid w:val="00FB53C0"/>
    <w:rsid w:val="00FB5429"/>
    <w:rsid w:val="00FB5446"/>
    <w:rsid w:val="00FB5596"/>
    <w:rsid w:val="00FB5660"/>
    <w:rsid w:val="00FB5824"/>
    <w:rsid w:val="00FB582F"/>
    <w:rsid w:val="00FB586A"/>
    <w:rsid w:val="00FB591E"/>
    <w:rsid w:val="00FB5C8F"/>
    <w:rsid w:val="00FB5D31"/>
    <w:rsid w:val="00FB5E52"/>
    <w:rsid w:val="00FB5F84"/>
    <w:rsid w:val="00FB63BB"/>
    <w:rsid w:val="00FB64DA"/>
    <w:rsid w:val="00FB651D"/>
    <w:rsid w:val="00FB67A6"/>
    <w:rsid w:val="00FB6827"/>
    <w:rsid w:val="00FB6DC1"/>
    <w:rsid w:val="00FB6EE7"/>
    <w:rsid w:val="00FB6FFD"/>
    <w:rsid w:val="00FB74F3"/>
    <w:rsid w:val="00FB78DB"/>
    <w:rsid w:val="00FB7903"/>
    <w:rsid w:val="00FB79E3"/>
    <w:rsid w:val="00FB7AB2"/>
    <w:rsid w:val="00FB7E39"/>
    <w:rsid w:val="00FB7EFF"/>
    <w:rsid w:val="00FC0112"/>
    <w:rsid w:val="00FC0348"/>
    <w:rsid w:val="00FC0352"/>
    <w:rsid w:val="00FC040E"/>
    <w:rsid w:val="00FC051D"/>
    <w:rsid w:val="00FC05A6"/>
    <w:rsid w:val="00FC08D2"/>
    <w:rsid w:val="00FC093A"/>
    <w:rsid w:val="00FC093F"/>
    <w:rsid w:val="00FC0DAB"/>
    <w:rsid w:val="00FC0FE5"/>
    <w:rsid w:val="00FC1085"/>
    <w:rsid w:val="00FC1102"/>
    <w:rsid w:val="00FC111C"/>
    <w:rsid w:val="00FC130A"/>
    <w:rsid w:val="00FC14B0"/>
    <w:rsid w:val="00FC175E"/>
    <w:rsid w:val="00FC18C2"/>
    <w:rsid w:val="00FC19C8"/>
    <w:rsid w:val="00FC1BEA"/>
    <w:rsid w:val="00FC1DBE"/>
    <w:rsid w:val="00FC1F1B"/>
    <w:rsid w:val="00FC1F3C"/>
    <w:rsid w:val="00FC1F47"/>
    <w:rsid w:val="00FC211B"/>
    <w:rsid w:val="00FC222F"/>
    <w:rsid w:val="00FC2261"/>
    <w:rsid w:val="00FC2640"/>
    <w:rsid w:val="00FC276C"/>
    <w:rsid w:val="00FC2A31"/>
    <w:rsid w:val="00FC2A64"/>
    <w:rsid w:val="00FC2B5D"/>
    <w:rsid w:val="00FC2CE9"/>
    <w:rsid w:val="00FC3044"/>
    <w:rsid w:val="00FC34FC"/>
    <w:rsid w:val="00FC35DC"/>
    <w:rsid w:val="00FC36EE"/>
    <w:rsid w:val="00FC3A08"/>
    <w:rsid w:val="00FC3D51"/>
    <w:rsid w:val="00FC3E51"/>
    <w:rsid w:val="00FC3E6A"/>
    <w:rsid w:val="00FC3F35"/>
    <w:rsid w:val="00FC405E"/>
    <w:rsid w:val="00FC4129"/>
    <w:rsid w:val="00FC4450"/>
    <w:rsid w:val="00FC45CB"/>
    <w:rsid w:val="00FC4688"/>
    <w:rsid w:val="00FC471A"/>
    <w:rsid w:val="00FC4762"/>
    <w:rsid w:val="00FC4C8F"/>
    <w:rsid w:val="00FC4C90"/>
    <w:rsid w:val="00FC4FF5"/>
    <w:rsid w:val="00FC5010"/>
    <w:rsid w:val="00FC5036"/>
    <w:rsid w:val="00FC51E4"/>
    <w:rsid w:val="00FC531D"/>
    <w:rsid w:val="00FC555F"/>
    <w:rsid w:val="00FC55E5"/>
    <w:rsid w:val="00FC574E"/>
    <w:rsid w:val="00FC58B1"/>
    <w:rsid w:val="00FC58C0"/>
    <w:rsid w:val="00FC5B8E"/>
    <w:rsid w:val="00FC5C3E"/>
    <w:rsid w:val="00FC5DB0"/>
    <w:rsid w:val="00FC5EB8"/>
    <w:rsid w:val="00FC619B"/>
    <w:rsid w:val="00FC66E8"/>
    <w:rsid w:val="00FC6CC9"/>
    <w:rsid w:val="00FC6F3A"/>
    <w:rsid w:val="00FC70C6"/>
    <w:rsid w:val="00FC768B"/>
    <w:rsid w:val="00FC7883"/>
    <w:rsid w:val="00FC792A"/>
    <w:rsid w:val="00FC7AE5"/>
    <w:rsid w:val="00FC7B48"/>
    <w:rsid w:val="00FC7B62"/>
    <w:rsid w:val="00FC7DEB"/>
    <w:rsid w:val="00FD0011"/>
    <w:rsid w:val="00FD005A"/>
    <w:rsid w:val="00FD0093"/>
    <w:rsid w:val="00FD01B5"/>
    <w:rsid w:val="00FD039A"/>
    <w:rsid w:val="00FD0549"/>
    <w:rsid w:val="00FD09B1"/>
    <w:rsid w:val="00FD0AE0"/>
    <w:rsid w:val="00FD0B3E"/>
    <w:rsid w:val="00FD0CD3"/>
    <w:rsid w:val="00FD0D1D"/>
    <w:rsid w:val="00FD0D54"/>
    <w:rsid w:val="00FD0D9B"/>
    <w:rsid w:val="00FD0DFF"/>
    <w:rsid w:val="00FD0E4C"/>
    <w:rsid w:val="00FD0F7D"/>
    <w:rsid w:val="00FD110D"/>
    <w:rsid w:val="00FD131A"/>
    <w:rsid w:val="00FD137D"/>
    <w:rsid w:val="00FD1453"/>
    <w:rsid w:val="00FD14F3"/>
    <w:rsid w:val="00FD1552"/>
    <w:rsid w:val="00FD160F"/>
    <w:rsid w:val="00FD19B2"/>
    <w:rsid w:val="00FD1BB2"/>
    <w:rsid w:val="00FD1E24"/>
    <w:rsid w:val="00FD1E5A"/>
    <w:rsid w:val="00FD1E9E"/>
    <w:rsid w:val="00FD1F5D"/>
    <w:rsid w:val="00FD2121"/>
    <w:rsid w:val="00FD21CA"/>
    <w:rsid w:val="00FD241E"/>
    <w:rsid w:val="00FD24A2"/>
    <w:rsid w:val="00FD2540"/>
    <w:rsid w:val="00FD2643"/>
    <w:rsid w:val="00FD26BD"/>
    <w:rsid w:val="00FD26C8"/>
    <w:rsid w:val="00FD27E3"/>
    <w:rsid w:val="00FD2868"/>
    <w:rsid w:val="00FD29A5"/>
    <w:rsid w:val="00FD2B48"/>
    <w:rsid w:val="00FD2D70"/>
    <w:rsid w:val="00FD2D79"/>
    <w:rsid w:val="00FD2DB9"/>
    <w:rsid w:val="00FD2E5A"/>
    <w:rsid w:val="00FD2EDD"/>
    <w:rsid w:val="00FD2F35"/>
    <w:rsid w:val="00FD2FAE"/>
    <w:rsid w:val="00FD30E8"/>
    <w:rsid w:val="00FD357E"/>
    <w:rsid w:val="00FD3653"/>
    <w:rsid w:val="00FD3C3F"/>
    <w:rsid w:val="00FD3C66"/>
    <w:rsid w:val="00FD3CDF"/>
    <w:rsid w:val="00FD3F40"/>
    <w:rsid w:val="00FD4032"/>
    <w:rsid w:val="00FD4765"/>
    <w:rsid w:val="00FD47CC"/>
    <w:rsid w:val="00FD4940"/>
    <w:rsid w:val="00FD4ABD"/>
    <w:rsid w:val="00FD5224"/>
    <w:rsid w:val="00FD52DA"/>
    <w:rsid w:val="00FD56AF"/>
    <w:rsid w:val="00FD5713"/>
    <w:rsid w:val="00FD5A19"/>
    <w:rsid w:val="00FD5BC8"/>
    <w:rsid w:val="00FD5BF0"/>
    <w:rsid w:val="00FD5CC4"/>
    <w:rsid w:val="00FD5D25"/>
    <w:rsid w:val="00FD5F0C"/>
    <w:rsid w:val="00FD60D3"/>
    <w:rsid w:val="00FD61FD"/>
    <w:rsid w:val="00FD6421"/>
    <w:rsid w:val="00FD671A"/>
    <w:rsid w:val="00FD676C"/>
    <w:rsid w:val="00FD68D9"/>
    <w:rsid w:val="00FD6CD5"/>
    <w:rsid w:val="00FD6DE8"/>
    <w:rsid w:val="00FD6FA1"/>
    <w:rsid w:val="00FD7014"/>
    <w:rsid w:val="00FD7231"/>
    <w:rsid w:val="00FD7398"/>
    <w:rsid w:val="00FD73F8"/>
    <w:rsid w:val="00FD75ED"/>
    <w:rsid w:val="00FD76AD"/>
    <w:rsid w:val="00FD7711"/>
    <w:rsid w:val="00FD776E"/>
    <w:rsid w:val="00FD78A3"/>
    <w:rsid w:val="00FD78E7"/>
    <w:rsid w:val="00FD790F"/>
    <w:rsid w:val="00FD7B3B"/>
    <w:rsid w:val="00FD7B56"/>
    <w:rsid w:val="00FD7C5B"/>
    <w:rsid w:val="00FD7CF2"/>
    <w:rsid w:val="00FE0046"/>
    <w:rsid w:val="00FE00FE"/>
    <w:rsid w:val="00FE0227"/>
    <w:rsid w:val="00FE05DD"/>
    <w:rsid w:val="00FE0AD8"/>
    <w:rsid w:val="00FE0ADE"/>
    <w:rsid w:val="00FE0CA8"/>
    <w:rsid w:val="00FE0D01"/>
    <w:rsid w:val="00FE0DB6"/>
    <w:rsid w:val="00FE0E65"/>
    <w:rsid w:val="00FE10BB"/>
    <w:rsid w:val="00FE1393"/>
    <w:rsid w:val="00FE152F"/>
    <w:rsid w:val="00FE1866"/>
    <w:rsid w:val="00FE1916"/>
    <w:rsid w:val="00FE1A77"/>
    <w:rsid w:val="00FE1A90"/>
    <w:rsid w:val="00FE1B02"/>
    <w:rsid w:val="00FE1C01"/>
    <w:rsid w:val="00FE1E1C"/>
    <w:rsid w:val="00FE1EFA"/>
    <w:rsid w:val="00FE1FF8"/>
    <w:rsid w:val="00FE20BD"/>
    <w:rsid w:val="00FE21FC"/>
    <w:rsid w:val="00FE2246"/>
    <w:rsid w:val="00FE28D0"/>
    <w:rsid w:val="00FE2B65"/>
    <w:rsid w:val="00FE2B89"/>
    <w:rsid w:val="00FE2C3B"/>
    <w:rsid w:val="00FE2D91"/>
    <w:rsid w:val="00FE30A2"/>
    <w:rsid w:val="00FE340C"/>
    <w:rsid w:val="00FE3691"/>
    <w:rsid w:val="00FE3711"/>
    <w:rsid w:val="00FE37D9"/>
    <w:rsid w:val="00FE388B"/>
    <w:rsid w:val="00FE38F9"/>
    <w:rsid w:val="00FE3997"/>
    <w:rsid w:val="00FE3B71"/>
    <w:rsid w:val="00FE4250"/>
    <w:rsid w:val="00FE431F"/>
    <w:rsid w:val="00FE440C"/>
    <w:rsid w:val="00FE46C8"/>
    <w:rsid w:val="00FE482F"/>
    <w:rsid w:val="00FE484F"/>
    <w:rsid w:val="00FE496A"/>
    <w:rsid w:val="00FE4B6E"/>
    <w:rsid w:val="00FE4C44"/>
    <w:rsid w:val="00FE4DD3"/>
    <w:rsid w:val="00FE4EC9"/>
    <w:rsid w:val="00FE5531"/>
    <w:rsid w:val="00FE55B0"/>
    <w:rsid w:val="00FE55B6"/>
    <w:rsid w:val="00FE573D"/>
    <w:rsid w:val="00FE59BE"/>
    <w:rsid w:val="00FE5A97"/>
    <w:rsid w:val="00FE5B9F"/>
    <w:rsid w:val="00FE5C5D"/>
    <w:rsid w:val="00FE5E97"/>
    <w:rsid w:val="00FE65C4"/>
    <w:rsid w:val="00FE65E2"/>
    <w:rsid w:val="00FE66F0"/>
    <w:rsid w:val="00FE67B8"/>
    <w:rsid w:val="00FE686C"/>
    <w:rsid w:val="00FE68FF"/>
    <w:rsid w:val="00FE6907"/>
    <w:rsid w:val="00FE6985"/>
    <w:rsid w:val="00FE6AF8"/>
    <w:rsid w:val="00FE6BBA"/>
    <w:rsid w:val="00FE6C60"/>
    <w:rsid w:val="00FE6D08"/>
    <w:rsid w:val="00FE6DC5"/>
    <w:rsid w:val="00FE6F59"/>
    <w:rsid w:val="00FE702F"/>
    <w:rsid w:val="00FE7362"/>
    <w:rsid w:val="00FE7365"/>
    <w:rsid w:val="00FE76D6"/>
    <w:rsid w:val="00FE79A6"/>
    <w:rsid w:val="00FE7AEB"/>
    <w:rsid w:val="00FE7D33"/>
    <w:rsid w:val="00FE7EC8"/>
    <w:rsid w:val="00FF0002"/>
    <w:rsid w:val="00FF001A"/>
    <w:rsid w:val="00FF02E0"/>
    <w:rsid w:val="00FF03E4"/>
    <w:rsid w:val="00FF04CD"/>
    <w:rsid w:val="00FF05A4"/>
    <w:rsid w:val="00FF0A31"/>
    <w:rsid w:val="00FF0EE8"/>
    <w:rsid w:val="00FF101F"/>
    <w:rsid w:val="00FF15F8"/>
    <w:rsid w:val="00FF18DF"/>
    <w:rsid w:val="00FF1CF9"/>
    <w:rsid w:val="00FF1F48"/>
    <w:rsid w:val="00FF23E2"/>
    <w:rsid w:val="00FF24D8"/>
    <w:rsid w:val="00FF2660"/>
    <w:rsid w:val="00FF27F5"/>
    <w:rsid w:val="00FF29EB"/>
    <w:rsid w:val="00FF2ABC"/>
    <w:rsid w:val="00FF2D4A"/>
    <w:rsid w:val="00FF2DDA"/>
    <w:rsid w:val="00FF2E8C"/>
    <w:rsid w:val="00FF2F6B"/>
    <w:rsid w:val="00FF2FF9"/>
    <w:rsid w:val="00FF30B8"/>
    <w:rsid w:val="00FF31DE"/>
    <w:rsid w:val="00FF33DA"/>
    <w:rsid w:val="00FF352C"/>
    <w:rsid w:val="00FF3583"/>
    <w:rsid w:val="00FF3984"/>
    <w:rsid w:val="00FF39DE"/>
    <w:rsid w:val="00FF3A23"/>
    <w:rsid w:val="00FF40AC"/>
    <w:rsid w:val="00FF41E3"/>
    <w:rsid w:val="00FF4346"/>
    <w:rsid w:val="00FF4364"/>
    <w:rsid w:val="00FF4465"/>
    <w:rsid w:val="00FF471F"/>
    <w:rsid w:val="00FF47D4"/>
    <w:rsid w:val="00FF4814"/>
    <w:rsid w:val="00FF4883"/>
    <w:rsid w:val="00FF48D4"/>
    <w:rsid w:val="00FF494D"/>
    <w:rsid w:val="00FF49D5"/>
    <w:rsid w:val="00FF4D17"/>
    <w:rsid w:val="00FF51C7"/>
    <w:rsid w:val="00FF51E8"/>
    <w:rsid w:val="00FF536C"/>
    <w:rsid w:val="00FF5489"/>
    <w:rsid w:val="00FF55EC"/>
    <w:rsid w:val="00FF5757"/>
    <w:rsid w:val="00FF5771"/>
    <w:rsid w:val="00FF58BA"/>
    <w:rsid w:val="00FF5A5F"/>
    <w:rsid w:val="00FF5B3D"/>
    <w:rsid w:val="00FF5C6B"/>
    <w:rsid w:val="00FF61C6"/>
    <w:rsid w:val="00FF6313"/>
    <w:rsid w:val="00FF63C4"/>
    <w:rsid w:val="00FF63EF"/>
    <w:rsid w:val="00FF67D1"/>
    <w:rsid w:val="00FF68C8"/>
    <w:rsid w:val="00FF68E3"/>
    <w:rsid w:val="00FF6925"/>
    <w:rsid w:val="00FF6955"/>
    <w:rsid w:val="00FF6A91"/>
    <w:rsid w:val="00FF6B28"/>
    <w:rsid w:val="00FF6BA0"/>
    <w:rsid w:val="00FF6D24"/>
    <w:rsid w:val="00FF6DE8"/>
    <w:rsid w:val="00FF73C4"/>
    <w:rsid w:val="00FF761C"/>
    <w:rsid w:val="00FF7673"/>
    <w:rsid w:val="00FF769D"/>
    <w:rsid w:val="00FF777B"/>
    <w:rsid w:val="00FF77D5"/>
    <w:rsid w:val="00FF7970"/>
    <w:rsid w:val="00FF7AB7"/>
    <w:rsid w:val="00FF7C57"/>
    <w:rsid w:val="00FF7EA1"/>
    <w:rsid w:val="00FF7EC0"/>
    <w:rsid w:val="010AEF15"/>
    <w:rsid w:val="011572CC"/>
    <w:rsid w:val="01267415"/>
    <w:rsid w:val="016EB3D9"/>
    <w:rsid w:val="0171CD59"/>
    <w:rsid w:val="0194EA35"/>
    <w:rsid w:val="0202175F"/>
    <w:rsid w:val="02181634"/>
    <w:rsid w:val="024377D5"/>
    <w:rsid w:val="0272E5A1"/>
    <w:rsid w:val="02776E74"/>
    <w:rsid w:val="02E94B4D"/>
    <w:rsid w:val="034AEDF9"/>
    <w:rsid w:val="0356BE8A"/>
    <w:rsid w:val="0385BE82"/>
    <w:rsid w:val="03AC5B33"/>
    <w:rsid w:val="03C12713"/>
    <w:rsid w:val="041E7156"/>
    <w:rsid w:val="047A4D2F"/>
    <w:rsid w:val="04F58847"/>
    <w:rsid w:val="0502C65F"/>
    <w:rsid w:val="051BC06E"/>
    <w:rsid w:val="053B4654"/>
    <w:rsid w:val="057128C3"/>
    <w:rsid w:val="061A8190"/>
    <w:rsid w:val="0620B004"/>
    <w:rsid w:val="0643E008"/>
    <w:rsid w:val="066C48CC"/>
    <w:rsid w:val="06754900"/>
    <w:rsid w:val="068FB09E"/>
    <w:rsid w:val="06D59CB9"/>
    <w:rsid w:val="074C2728"/>
    <w:rsid w:val="0793237E"/>
    <w:rsid w:val="07D6DE65"/>
    <w:rsid w:val="08095FF2"/>
    <w:rsid w:val="081DED04"/>
    <w:rsid w:val="08369445"/>
    <w:rsid w:val="088F7396"/>
    <w:rsid w:val="08C62AB4"/>
    <w:rsid w:val="08EE2068"/>
    <w:rsid w:val="08F07CAA"/>
    <w:rsid w:val="0902AD68"/>
    <w:rsid w:val="09107030"/>
    <w:rsid w:val="0925F984"/>
    <w:rsid w:val="093AE858"/>
    <w:rsid w:val="09969C8B"/>
    <w:rsid w:val="0A431C8B"/>
    <w:rsid w:val="0A4F7257"/>
    <w:rsid w:val="0A9C72B8"/>
    <w:rsid w:val="0AA0BA80"/>
    <w:rsid w:val="0AD05718"/>
    <w:rsid w:val="0AD2E24D"/>
    <w:rsid w:val="0AE85607"/>
    <w:rsid w:val="0B633B68"/>
    <w:rsid w:val="0B85B0E1"/>
    <w:rsid w:val="0C8CAAD9"/>
    <w:rsid w:val="0C90A833"/>
    <w:rsid w:val="0C99830E"/>
    <w:rsid w:val="0CDCC5BC"/>
    <w:rsid w:val="0CEC6FDF"/>
    <w:rsid w:val="0CEDE9F3"/>
    <w:rsid w:val="0D4A9D16"/>
    <w:rsid w:val="0D5B4955"/>
    <w:rsid w:val="0D6CD550"/>
    <w:rsid w:val="0D7AEBF4"/>
    <w:rsid w:val="0DDACD77"/>
    <w:rsid w:val="0E005033"/>
    <w:rsid w:val="0E0D1ADF"/>
    <w:rsid w:val="0E2E9669"/>
    <w:rsid w:val="0ED0E733"/>
    <w:rsid w:val="0ED749B8"/>
    <w:rsid w:val="0EE34FC8"/>
    <w:rsid w:val="0F0BDEB5"/>
    <w:rsid w:val="0F5319CE"/>
    <w:rsid w:val="0F57B09B"/>
    <w:rsid w:val="0F627EC8"/>
    <w:rsid w:val="0FC7CC4E"/>
    <w:rsid w:val="0FC84AB2"/>
    <w:rsid w:val="106F1FAD"/>
    <w:rsid w:val="1074468F"/>
    <w:rsid w:val="10B0435A"/>
    <w:rsid w:val="10CB168E"/>
    <w:rsid w:val="10E8F519"/>
    <w:rsid w:val="1113C857"/>
    <w:rsid w:val="113B754C"/>
    <w:rsid w:val="116E0692"/>
    <w:rsid w:val="1177C272"/>
    <w:rsid w:val="12A4A49C"/>
    <w:rsid w:val="12D4883B"/>
    <w:rsid w:val="12DA5AE1"/>
    <w:rsid w:val="12DCF6EC"/>
    <w:rsid w:val="12E835F6"/>
    <w:rsid w:val="1333FF1A"/>
    <w:rsid w:val="133F4615"/>
    <w:rsid w:val="136AE5F6"/>
    <w:rsid w:val="136F7FC9"/>
    <w:rsid w:val="137B5D58"/>
    <w:rsid w:val="13A98E95"/>
    <w:rsid w:val="13B3830C"/>
    <w:rsid w:val="13BDAE0D"/>
    <w:rsid w:val="13E91F9B"/>
    <w:rsid w:val="13FDD2F0"/>
    <w:rsid w:val="13FF9A5E"/>
    <w:rsid w:val="1403963A"/>
    <w:rsid w:val="143BE906"/>
    <w:rsid w:val="14C9A955"/>
    <w:rsid w:val="1520CEBB"/>
    <w:rsid w:val="15CC8C49"/>
    <w:rsid w:val="16F8C941"/>
    <w:rsid w:val="170AA8BB"/>
    <w:rsid w:val="17316BC9"/>
    <w:rsid w:val="17343F81"/>
    <w:rsid w:val="17875FD4"/>
    <w:rsid w:val="17B7E688"/>
    <w:rsid w:val="17ECD519"/>
    <w:rsid w:val="17FD89F2"/>
    <w:rsid w:val="18136CA1"/>
    <w:rsid w:val="1852749E"/>
    <w:rsid w:val="188D625E"/>
    <w:rsid w:val="1914A4AA"/>
    <w:rsid w:val="192E1B7B"/>
    <w:rsid w:val="193A71B9"/>
    <w:rsid w:val="193BDDB3"/>
    <w:rsid w:val="199B19E7"/>
    <w:rsid w:val="19B0BD71"/>
    <w:rsid w:val="19B9D0AC"/>
    <w:rsid w:val="19BC89AB"/>
    <w:rsid w:val="19CDA186"/>
    <w:rsid w:val="19FDC444"/>
    <w:rsid w:val="1A830E13"/>
    <w:rsid w:val="1A98A1CA"/>
    <w:rsid w:val="1ABE156B"/>
    <w:rsid w:val="1B25E81B"/>
    <w:rsid w:val="1B36BDD4"/>
    <w:rsid w:val="1B93DE7E"/>
    <w:rsid w:val="1BE87621"/>
    <w:rsid w:val="1BFB10AC"/>
    <w:rsid w:val="1C0CC0A9"/>
    <w:rsid w:val="1C160691"/>
    <w:rsid w:val="1C80486D"/>
    <w:rsid w:val="1C83E1CA"/>
    <w:rsid w:val="1D6D2743"/>
    <w:rsid w:val="1D7B12D2"/>
    <w:rsid w:val="1DB656EF"/>
    <w:rsid w:val="1DCEFFE0"/>
    <w:rsid w:val="1DE0D272"/>
    <w:rsid w:val="1DF6AF77"/>
    <w:rsid w:val="1E036529"/>
    <w:rsid w:val="1E5BF7EA"/>
    <w:rsid w:val="1E5C2F89"/>
    <w:rsid w:val="1E756FDA"/>
    <w:rsid w:val="1EA295C0"/>
    <w:rsid w:val="1ECC7AF3"/>
    <w:rsid w:val="1F734D41"/>
    <w:rsid w:val="1F898D30"/>
    <w:rsid w:val="1FAAB7E4"/>
    <w:rsid w:val="1FD53DBF"/>
    <w:rsid w:val="1FDC8640"/>
    <w:rsid w:val="200AB178"/>
    <w:rsid w:val="2082A820"/>
    <w:rsid w:val="20A31C0F"/>
    <w:rsid w:val="20B3930D"/>
    <w:rsid w:val="20C98BD7"/>
    <w:rsid w:val="20D1A848"/>
    <w:rsid w:val="21618815"/>
    <w:rsid w:val="21912774"/>
    <w:rsid w:val="21FEA026"/>
    <w:rsid w:val="2200CFB4"/>
    <w:rsid w:val="22A449E1"/>
    <w:rsid w:val="22CF377F"/>
    <w:rsid w:val="22D0BC22"/>
    <w:rsid w:val="231017E9"/>
    <w:rsid w:val="237955FB"/>
    <w:rsid w:val="23832440"/>
    <w:rsid w:val="23DB91B7"/>
    <w:rsid w:val="241CCB96"/>
    <w:rsid w:val="24C63D49"/>
    <w:rsid w:val="2546A8CD"/>
    <w:rsid w:val="25E3B83E"/>
    <w:rsid w:val="25E5CF5E"/>
    <w:rsid w:val="2619A63B"/>
    <w:rsid w:val="2625B2AB"/>
    <w:rsid w:val="2634873F"/>
    <w:rsid w:val="26683CCE"/>
    <w:rsid w:val="270D9356"/>
    <w:rsid w:val="272DCA22"/>
    <w:rsid w:val="2770B226"/>
    <w:rsid w:val="2780EEC0"/>
    <w:rsid w:val="27BE87CD"/>
    <w:rsid w:val="27CFEB30"/>
    <w:rsid w:val="27D65131"/>
    <w:rsid w:val="27D730DE"/>
    <w:rsid w:val="28318758"/>
    <w:rsid w:val="285802E1"/>
    <w:rsid w:val="286F14C0"/>
    <w:rsid w:val="2884CE20"/>
    <w:rsid w:val="28A372A5"/>
    <w:rsid w:val="28D2B028"/>
    <w:rsid w:val="28D3D09D"/>
    <w:rsid w:val="292D3527"/>
    <w:rsid w:val="293E081B"/>
    <w:rsid w:val="295A3341"/>
    <w:rsid w:val="29E3FCB4"/>
    <w:rsid w:val="29E4C2C2"/>
    <w:rsid w:val="29E6D4F8"/>
    <w:rsid w:val="2B0875FD"/>
    <w:rsid w:val="2B9A92F8"/>
    <w:rsid w:val="2BA2DB0E"/>
    <w:rsid w:val="2BD0017C"/>
    <w:rsid w:val="2C2D8992"/>
    <w:rsid w:val="2C3BCEBD"/>
    <w:rsid w:val="2CEAB444"/>
    <w:rsid w:val="2D043FB9"/>
    <w:rsid w:val="2D77D321"/>
    <w:rsid w:val="2DB623E3"/>
    <w:rsid w:val="2DF85F98"/>
    <w:rsid w:val="2DF96943"/>
    <w:rsid w:val="2E1D2C40"/>
    <w:rsid w:val="2E3DCAF4"/>
    <w:rsid w:val="2E459500"/>
    <w:rsid w:val="2ED4276E"/>
    <w:rsid w:val="2EE5383E"/>
    <w:rsid w:val="2F16482C"/>
    <w:rsid w:val="2F3F63BE"/>
    <w:rsid w:val="2F473D58"/>
    <w:rsid w:val="2FFFDA2B"/>
    <w:rsid w:val="3060BAAD"/>
    <w:rsid w:val="307E15F8"/>
    <w:rsid w:val="308BB7DC"/>
    <w:rsid w:val="30A6ED7E"/>
    <w:rsid w:val="30CD0182"/>
    <w:rsid w:val="30F08BD5"/>
    <w:rsid w:val="30FCB84E"/>
    <w:rsid w:val="31033FFB"/>
    <w:rsid w:val="311D853A"/>
    <w:rsid w:val="31CDE6C1"/>
    <w:rsid w:val="31CE3351"/>
    <w:rsid w:val="31DE1B3D"/>
    <w:rsid w:val="31EA9A28"/>
    <w:rsid w:val="31F8FE13"/>
    <w:rsid w:val="3211ABB3"/>
    <w:rsid w:val="322563DA"/>
    <w:rsid w:val="323B3DAF"/>
    <w:rsid w:val="323DE4A5"/>
    <w:rsid w:val="3260698A"/>
    <w:rsid w:val="328F515D"/>
    <w:rsid w:val="3291B917"/>
    <w:rsid w:val="32B81741"/>
    <w:rsid w:val="330619A1"/>
    <w:rsid w:val="3311A16E"/>
    <w:rsid w:val="332B831E"/>
    <w:rsid w:val="333154EA"/>
    <w:rsid w:val="33665FE5"/>
    <w:rsid w:val="33AA378A"/>
    <w:rsid w:val="33D5706A"/>
    <w:rsid w:val="33F3DC42"/>
    <w:rsid w:val="340F76D5"/>
    <w:rsid w:val="3441F15B"/>
    <w:rsid w:val="34F44C69"/>
    <w:rsid w:val="35508A1A"/>
    <w:rsid w:val="3554C89A"/>
    <w:rsid w:val="3566A6C9"/>
    <w:rsid w:val="3581AD11"/>
    <w:rsid w:val="35F6DB4F"/>
    <w:rsid w:val="35FDE451"/>
    <w:rsid w:val="36285E0B"/>
    <w:rsid w:val="3638B1D8"/>
    <w:rsid w:val="36AE661C"/>
    <w:rsid w:val="36B2CE0C"/>
    <w:rsid w:val="36D188FE"/>
    <w:rsid w:val="36E19C94"/>
    <w:rsid w:val="37347AFC"/>
    <w:rsid w:val="376328BE"/>
    <w:rsid w:val="377B080D"/>
    <w:rsid w:val="37A1FDBE"/>
    <w:rsid w:val="37D3C524"/>
    <w:rsid w:val="37DF0E66"/>
    <w:rsid w:val="380753C0"/>
    <w:rsid w:val="3836C242"/>
    <w:rsid w:val="389D2BD5"/>
    <w:rsid w:val="38A6D156"/>
    <w:rsid w:val="39163708"/>
    <w:rsid w:val="397178BC"/>
    <w:rsid w:val="3976E834"/>
    <w:rsid w:val="3992D557"/>
    <w:rsid w:val="39B53FB5"/>
    <w:rsid w:val="39E56BDB"/>
    <w:rsid w:val="3A974CC8"/>
    <w:rsid w:val="3A9FF2BD"/>
    <w:rsid w:val="3AA6B510"/>
    <w:rsid w:val="3AA8AD90"/>
    <w:rsid w:val="3AAB8ACB"/>
    <w:rsid w:val="3AC2E0C9"/>
    <w:rsid w:val="3AC32B41"/>
    <w:rsid w:val="3AEE2AE2"/>
    <w:rsid w:val="3BCCDF11"/>
    <w:rsid w:val="3BDAEB09"/>
    <w:rsid w:val="3C1B4238"/>
    <w:rsid w:val="3C8F8C13"/>
    <w:rsid w:val="3C96C998"/>
    <w:rsid w:val="3CBDEAF3"/>
    <w:rsid w:val="3CCD331E"/>
    <w:rsid w:val="3D3C316B"/>
    <w:rsid w:val="3D51B527"/>
    <w:rsid w:val="3D68AF72"/>
    <w:rsid w:val="3D7104B2"/>
    <w:rsid w:val="3D9F208F"/>
    <w:rsid w:val="3DC0E0EC"/>
    <w:rsid w:val="3DFBE009"/>
    <w:rsid w:val="3E2AA452"/>
    <w:rsid w:val="3E6F42EE"/>
    <w:rsid w:val="3E87D833"/>
    <w:rsid w:val="3EB372E4"/>
    <w:rsid w:val="3EBA0DB1"/>
    <w:rsid w:val="3F27A1D7"/>
    <w:rsid w:val="3F4C6C99"/>
    <w:rsid w:val="3F69352B"/>
    <w:rsid w:val="3F6A9F3F"/>
    <w:rsid w:val="3FEBE892"/>
    <w:rsid w:val="4002CE02"/>
    <w:rsid w:val="4009F27D"/>
    <w:rsid w:val="40162EEC"/>
    <w:rsid w:val="403B8E8F"/>
    <w:rsid w:val="40D7FDC3"/>
    <w:rsid w:val="4155AE95"/>
    <w:rsid w:val="416D349C"/>
    <w:rsid w:val="419E4C71"/>
    <w:rsid w:val="41A833EC"/>
    <w:rsid w:val="41B1DEBC"/>
    <w:rsid w:val="421AF696"/>
    <w:rsid w:val="423CF6E7"/>
    <w:rsid w:val="425F7942"/>
    <w:rsid w:val="426617CB"/>
    <w:rsid w:val="428F75B1"/>
    <w:rsid w:val="42B90FB8"/>
    <w:rsid w:val="42DE301A"/>
    <w:rsid w:val="42DEECC8"/>
    <w:rsid w:val="42E02BD1"/>
    <w:rsid w:val="42EDF27C"/>
    <w:rsid w:val="43071D23"/>
    <w:rsid w:val="43C16C18"/>
    <w:rsid w:val="43C1808B"/>
    <w:rsid w:val="441B734D"/>
    <w:rsid w:val="44A33C65"/>
    <w:rsid w:val="44A63775"/>
    <w:rsid w:val="44DCDE2A"/>
    <w:rsid w:val="45205CB3"/>
    <w:rsid w:val="455E09AD"/>
    <w:rsid w:val="460CE6C8"/>
    <w:rsid w:val="4620CD55"/>
    <w:rsid w:val="4683A9B7"/>
    <w:rsid w:val="469BF24F"/>
    <w:rsid w:val="46A6BA9E"/>
    <w:rsid w:val="46BA8EE2"/>
    <w:rsid w:val="46C5A398"/>
    <w:rsid w:val="46D57B57"/>
    <w:rsid w:val="46EA8F01"/>
    <w:rsid w:val="46EBBC23"/>
    <w:rsid w:val="470726D9"/>
    <w:rsid w:val="471C7438"/>
    <w:rsid w:val="4733E955"/>
    <w:rsid w:val="476A89D6"/>
    <w:rsid w:val="477BE713"/>
    <w:rsid w:val="47A89F83"/>
    <w:rsid w:val="47C0EA10"/>
    <w:rsid w:val="47DE9CB2"/>
    <w:rsid w:val="47E7E5E9"/>
    <w:rsid w:val="47FD2356"/>
    <w:rsid w:val="4825242F"/>
    <w:rsid w:val="4826E85C"/>
    <w:rsid w:val="4888021F"/>
    <w:rsid w:val="489911BD"/>
    <w:rsid w:val="489CBD73"/>
    <w:rsid w:val="489ECBF7"/>
    <w:rsid w:val="48D9E265"/>
    <w:rsid w:val="48DD7978"/>
    <w:rsid w:val="48EA3E5F"/>
    <w:rsid w:val="48F099C0"/>
    <w:rsid w:val="48FBE633"/>
    <w:rsid w:val="490520B6"/>
    <w:rsid w:val="493F6EFE"/>
    <w:rsid w:val="49D2E260"/>
    <w:rsid w:val="4A14FC07"/>
    <w:rsid w:val="4A247D72"/>
    <w:rsid w:val="4A3E818A"/>
    <w:rsid w:val="4A4C7308"/>
    <w:rsid w:val="4A4FDA99"/>
    <w:rsid w:val="4B133BB6"/>
    <w:rsid w:val="4B5E277A"/>
    <w:rsid w:val="4B79FE8A"/>
    <w:rsid w:val="4B8F2694"/>
    <w:rsid w:val="4BAF2401"/>
    <w:rsid w:val="4BB4329D"/>
    <w:rsid w:val="4BD146A1"/>
    <w:rsid w:val="4C770398"/>
    <w:rsid w:val="4C8BC7D1"/>
    <w:rsid w:val="4CD3B72C"/>
    <w:rsid w:val="4CE5F6DD"/>
    <w:rsid w:val="4D31E914"/>
    <w:rsid w:val="4D32EA68"/>
    <w:rsid w:val="4D450356"/>
    <w:rsid w:val="4E020C35"/>
    <w:rsid w:val="4E16534B"/>
    <w:rsid w:val="4E21F09A"/>
    <w:rsid w:val="4E363E3A"/>
    <w:rsid w:val="4E7195F6"/>
    <w:rsid w:val="4E891D4F"/>
    <w:rsid w:val="4E8F6A06"/>
    <w:rsid w:val="4EAC3D61"/>
    <w:rsid w:val="4F4D30C5"/>
    <w:rsid w:val="4F5EBBB4"/>
    <w:rsid w:val="4F723B44"/>
    <w:rsid w:val="4FB6DACF"/>
    <w:rsid w:val="501E0784"/>
    <w:rsid w:val="5080EC96"/>
    <w:rsid w:val="50F954F8"/>
    <w:rsid w:val="510BCD0C"/>
    <w:rsid w:val="51F6D74D"/>
    <w:rsid w:val="51F95F95"/>
    <w:rsid w:val="52558A73"/>
    <w:rsid w:val="525A8ABA"/>
    <w:rsid w:val="526C7F56"/>
    <w:rsid w:val="527E4406"/>
    <w:rsid w:val="52EAB727"/>
    <w:rsid w:val="52FBCFC3"/>
    <w:rsid w:val="530B26A4"/>
    <w:rsid w:val="530E2914"/>
    <w:rsid w:val="539E753A"/>
    <w:rsid w:val="53B1B0C4"/>
    <w:rsid w:val="53DF502F"/>
    <w:rsid w:val="53F2D142"/>
    <w:rsid w:val="544C07B6"/>
    <w:rsid w:val="5450A24D"/>
    <w:rsid w:val="54938277"/>
    <w:rsid w:val="54950121"/>
    <w:rsid w:val="54AD2D57"/>
    <w:rsid w:val="54D95422"/>
    <w:rsid w:val="552BD006"/>
    <w:rsid w:val="556DE0B0"/>
    <w:rsid w:val="557DD12C"/>
    <w:rsid w:val="5580791A"/>
    <w:rsid w:val="55AAD8F5"/>
    <w:rsid w:val="55AB7BF2"/>
    <w:rsid w:val="55C5FBA3"/>
    <w:rsid w:val="55CE746F"/>
    <w:rsid w:val="562211DD"/>
    <w:rsid w:val="56255A31"/>
    <w:rsid w:val="5628A53E"/>
    <w:rsid w:val="56419A2E"/>
    <w:rsid w:val="5644C873"/>
    <w:rsid w:val="571B728D"/>
    <w:rsid w:val="5740FC9D"/>
    <w:rsid w:val="5770690F"/>
    <w:rsid w:val="5785BEB1"/>
    <w:rsid w:val="57B64DF5"/>
    <w:rsid w:val="57CBCAB2"/>
    <w:rsid w:val="5807BBC1"/>
    <w:rsid w:val="58326BF9"/>
    <w:rsid w:val="587A23F4"/>
    <w:rsid w:val="588FA4DD"/>
    <w:rsid w:val="58A12223"/>
    <w:rsid w:val="5917929C"/>
    <w:rsid w:val="592A3294"/>
    <w:rsid w:val="5982D320"/>
    <w:rsid w:val="59C1EFBB"/>
    <w:rsid w:val="59CD69EA"/>
    <w:rsid w:val="59CF73CD"/>
    <w:rsid w:val="5A35FC84"/>
    <w:rsid w:val="5A638EBB"/>
    <w:rsid w:val="5A64470F"/>
    <w:rsid w:val="5A8D0DE5"/>
    <w:rsid w:val="5AAE689E"/>
    <w:rsid w:val="5AFC1661"/>
    <w:rsid w:val="5B114861"/>
    <w:rsid w:val="5B227827"/>
    <w:rsid w:val="5B66436D"/>
    <w:rsid w:val="5B90CE9F"/>
    <w:rsid w:val="5BCF2F42"/>
    <w:rsid w:val="5C401AED"/>
    <w:rsid w:val="5C6506BF"/>
    <w:rsid w:val="5CCCDFEE"/>
    <w:rsid w:val="5CE0EBC8"/>
    <w:rsid w:val="5CEDDEE3"/>
    <w:rsid w:val="5D196D17"/>
    <w:rsid w:val="5D1C0F7C"/>
    <w:rsid w:val="5D1F0BA1"/>
    <w:rsid w:val="5D2155C8"/>
    <w:rsid w:val="5D28CB53"/>
    <w:rsid w:val="5D2D5966"/>
    <w:rsid w:val="5D42CE3D"/>
    <w:rsid w:val="5D5A1CB9"/>
    <w:rsid w:val="5D5D66AE"/>
    <w:rsid w:val="5DC998E1"/>
    <w:rsid w:val="5DD8B52B"/>
    <w:rsid w:val="5DE7ECE4"/>
    <w:rsid w:val="5E22A2EE"/>
    <w:rsid w:val="5E27FCCB"/>
    <w:rsid w:val="5E5239ED"/>
    <w:rsid w:val="5E64077D"/>
    <w:rsid w:val="5E827D21"/>
    <w:rsid w:val="5EBB0B81"/>
    <w:rsid w:val="5EFFA923"/>
    <w:rsid w:val="5F27BDAB"/>
    <w:rsid w:val="5F396BFC"/>
    <w:rsid w:val="5F49B655"/>
    <w:rsid w:val="5F674B38"/>
    <w:rsid w:val="5F90971C"/>
    <w:rsid w:val="5FF295FA"/>
    <w:rsid w:val="6026F2D2"/>
    <w:rsid w:val="606DA037"/>
    <w:rsid w:val="60A44B6C"/>
    <w:rsid w:val="60A6BAE5"/>
    <w:rsid w:val="60D2446D"/>
    <w:rsid w:val="60DAC8BE"/>
    <w:rsid w:val="61148D68"/>
    <w:rsid w:val="61E64113"/>
    <w:rsid w:val="61FC03A4"/>
    <w:rsid w:val="62011EF3"/>
    <w:rsid w:val="620C1040"/>
    <w:rsid w:val="6257B4D8"/>
    <w:rsid w:val="62773E7C"/>
    <w:rsid w:val="630309C9"/>
    <w:rsid w:val="63032488"/>
    <w:rsid w:val="630F81E5"/>
    <w:rsid w:val="635659AC"/>
    <w:rsid w:val="6361CC67"/>
    <w:rsid w:val="6378B929"/>
    <w:rsid w:val="6397DBF8"/>
    <w:rsid w:val="63FDF969"/>
    <w:rsid w:val="64106DE9"/>
    <w:rsid w:val="6450BE1E"/>
    <w:rsid w:val="647EAA34"/>
    <w:rsid w:val="6484FCA9"/>
    <w:rsid w:val="6489D04A"/>
    <w:rsid w:val="64948F6B"/>
    <w:rsid w:val="64CB223E"/>
    <w:rsid w:val="65040D6B"/>
    <w:rsid w:val="6527E094"/>
    <w:rsid w:val="652D1CA6"/>
    <w:rsid w:val="65422119"/>
    <w:rsid w:val="65CBC88C"/>
    <w:rsid w:val="65DD501E"/>
    <w:rsid w:val="65FC3BA0"/>
    <w:rsid w:val="66145506"/>
    <w:rsid w:val="66655131"/>
    <w:rsid w:val="669763C6"/>
    <w:rsid w:val="671A2E50"/>
    <w:rsid w:val="673757CE"/>
    <w:rsid w:val="675D2B9D"/>
    <w:rsid w:val="67659E84"/>
    <w:rsid w:val="677078FD"/>
    <w:rsid w:val="67709DDE"/>
    <w:rsid w:val="6774D8FB"/>
    <w:rsid w:val="678E9FA7"/>
    <w:rsid w:val="67BCC5D7"/>
    <w:rsid w:val="67CAA973"/>
    <w:rsid w:val="680EA26B"/>
    <w:rsid w:val="6888E7FC"/>
    <w:rsid w:val="68A31F5B"/>
    <w:rsid w:val="68A6AEE6"/>
    <w:rsid w:val="68B50A66"/>
    <w:rsid w:val="68D6B8C4"/>
    <w:rsid w:val="68F6355A"/>
    <w:rsid w:val="691CA937"/>
    <w:rsid w:val="69359EA8"/>
    <w:rsid w:val="6951C3FF"/>
    <w:rsid w:val="699FD9AF"/>
    <w:rsid w:val="69F94E12"/>
    <w:rsid w:val="6A0E1681"/>
    <w:rsid w:val="6AAB05F7"/>
    <w:rsid w:val="6B56076A"/>
    <w:rsid w:val="6B935177"/>
    <w:rsid w:val="6CD48557"/>
    <w:rsid w:val="6CDB237B"/>
    <w:rsid w:val="6D633FC2"/>
    <w:rsid w:val="6D6F04D6"/>
    <w:rsid w:val="6D86551D"/>
    <w:rsid w:val="6DA17698"/>
    <w:rsid w:val="6DF24330"/>
    <w:rsid w:val="6E465BC7"/>
    <w:rsid w:val="6E85E406"/>
    <w:rsid w:val="6E9AB277"/>
    <w:rsid w:val="6EAD5D3B"/>
    <w:rsid w:val="6EC39F87"/>
    <w:rsid w:val="6ED02BCF"/>
    <w:rsid w:val="6F13D595"/>
    <w:rsid w:val="6F2578D6"/>
    <w:rsid w:val="6F28D639"/>
    <w:rsid w:val="6F8897D2"/>
    <w:rsid w:val="6F8E1535"/>
    <w:rsid w:val="6FA74395"/>
    <w:rsid w:val="6FAC3D1E"/>
    <w:rsid w:val="6FACCB76"/>
    <w:rsid w:val="6FE706E1"/>
    <w:rsid w:val="703B2BAE"/>
    <w:rsid w:val="70C6ED12"/>
    <w:rsid w:val="70DE5C04"/>
    <w:rsid w:val="70F5BF32"/>
    <w:rsid w:val="711C7D87"/>
    <w:rsid w:val="71223A69"/>
    <w:rsid w:val="71469CB9"/>
    <w:rsid w:val="715B3E57"/>
    <w:rsid w:val="7161B905"/>
    <w:rsid w:val="71770E96"/>
    <w:rsid w:val="717B7F25"/>
    <w:rsid w:val="718E0450"/>
    <w:rsid w:val="72080B74"/>
    <w:rsid w:val="720EBB38"/>
    <w:rsid w:val="722F1CFC"/>
    <w:rsid w:val="7243B414"/>
    <w:rsid w:val="72BA15DA"/>
    <w:rsid w:val="7355C079"/>
    <w:rsid w:val="735A38B3"/>
    <w:rsid w:val="736CAD1E"/>
    <w:rsid w:val="73CCB4A0"/>
    <w:rsid w:val="73DE6DE7"/>
    <w:rsid w:val="744D2B3A"/>
    <w:rsid w:val="745412F4"/>
    <w:rsid w:val="7463C121"/>
    <w:rsid w:val="74DA15EB"/>
    <w:rsid w:val="74F2FEAC"/>
    <w:rsid w:val="76537519"/>
    <w:rsid w:val="767FFEF6"/>
    <w:rsid w:val="76994461"/>
    <w:rsid w:val="769D4640"/>
    <w:rsid w:val="777D4D2B"/>
    <w:rsid w:val="7802629A"/>
    <w:rsid w:val="780E82B4"/>
    <w:rsid w:val="782D7DC1"/>
    <w:rsid w:val="78587D67"/>
    <w:rsid w:val="7879DAD8"/>
    <w:rsid w:val="78A53885"/>
    <w:rsid w:val="792A0340"/>
    <w:rsid w:val="79755FC2"/>
    <w:rsid w:val="799EEB35"/>
    <w:rsid w:val="79A3D7AF"/>
    <w:rsid w:val="79AB4FE4"/>
    <w:rsid w:val="7A01BCD6"/>
    <w:rsid w:val="7A89B013"/>
    <w:rsid w:val="7AE8B0B0"/>
    <w:rsid w:val="7B0D76E4"/>
    <w:rsid w:val="7B22CED8"/>
    <w:rsid w:val="7B36924B"/>
    <w:rsid w:val="7B8DE2D7"/>
    <w:rsid w:val="7BD0DA2B"/>
    <w:rsid w:val="7BF2C58C"/>
    <w:rsid w:val="7C78E035"/>
    <w:rsid w:val="7C94C189"/>
    <w:rsid w:val="7CDE594D"/>
    <w:rsid w:val="7D1AB2A3"/>
    <w:rsid w:val="7D209D4A"/>
    <w:rsid w:val="7D284A13"/>
    <w:rsid w:val="7D540594"/>
    <w:rsid w:val="7DEC6A9A"/>
    <w:rsid w:val="7E051FDE"/>
    <w:rsid w:val="7E0DF6B9"/>
    <w:rsid w:val="7E34B49D"/>
    <w:rsid w:val="7EF27713"/>
    <w:rsid w:val="7F02722D"/>
    <w:rsid w:val="7F38106D"/>
    <w:rsid w:val="7F4D0290"/>
    <w:rsid w:val="7F55E183"/>
    <w:rsid w:val="7FDC987F"/>
    <w:rsid w:val="7FEBB25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65717A83"/>
  <w15:chartTrackingRefBased/>
  <w15:docId w15:val="{2E6BBF8D-13C3-4701-965E-3875C8BFE7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hAnsi="Times New Roman" w:eastAsia="Times New Roman" w:cs="Times New Roman"/>
        <w:lang w:val="en-AU" w:eastAsia="en-AU" w:bidi="ar-SA"/>
      </w:rPr>
    </w:rPrDefault>
    <w:pPrDefault/>
  </w:docDefaults>
  <w:latentStyles w:defLockedState="1" w:defUIPriority="0" w:defSemiHidden="0" w:defUnhideWhenUsed="0" w:defQFormat="0" w:count="376">
    <w:lsdException w:name="Normal" w:locked="0" w:qFormat="1"/>
    <w:lsdException w:name="heading 1" w:locked="0" w:qFormat="1"/>
    <w:lsdException w:name="heading 2" w:locked="0" w:qFormat="1"/>
    <w:lsdException w:name="heading 3" w:locked="0" w:qFormat="1"/>
    <w:lsdException w:name="heading 4" w:locked="0" w:qFormat="1"/>
    <w:lsdException w:name="heading 5" w:locked="0"/>
    <w:lsdException w:name="heading 6" w:locked="0"/>
    <w:lsdException w:name="heading 7" w:locked="0"/>
    <w:lsdException w:name="heading 8" w:locked="0"/>
    <w:lsdException w:name="heading 9" w:locked="0"/>
    <w:lsdException w:name="toc 1" w:locked="0" w:uiPriority="39"/>
    <w:lsdException w:name="toc 2" w:locked="0" w:uiPriority="39"/>
    <w:lsdException w:name="toc 3" w:locked="0" w:uiPriority="39"/>
    <w:lsdException w:name="toc 4" w:locked="0" w:uiPriority="39"/>
    <w:lsdException w:name="toc 5" w:uiPriority="39"/>
    <w:lsdException w:name="toc 6" w:uiPriority="39"/>
    <w:lsdException w:name="toc 7" w:uiPriority="39"/>
    <w:lsdException w:name="toc 8" w:uiPriority="39"/>
    <w:lsdException w:name="toc 9" w:uiPriority="39"/>
    <w:lsdException w:name="footnote text" w:qFormat="1"/>
    <w:lsdException w:name="header" w:locked="0" w:qFormat="1"/>
    <w:lsdException w:name="footer" w:locked="0" w:uiPriority="99"/>
    <w:lsdException w:name="caption" w:semiHidden="1" w:unhideWhenUsed="1" w:qFormat="1"/>
    <w:lsdException w:name="footnote reference" w:qFormat="1"/>
    <w:lsdException w:name="endnote reference" w:locked="0" w:uiPriority="99" w:qFormat="1"/>
    <w:lsdException w:name="endnote text" w:locked="0" w:uiPriority="99" w:qFormat="1"/>
    <w:lsdException w:name="List Bullet" w:qFormat="1"/>
    <w:lsdException w:name="List Number" w:qFormat="1"/>
    <w:lsdException w:name="Default Paragraph Font" w:locked="0" w:uiPriority="1"/>
    <w:lsdException w:name="List Continue 4" w:locked="0"/>
    <w:lsdException w:name="Subtitle" w:qFormat="1"/>
    <w:lsdException w:name="Hyperlink" w:locked="0" w:uiPriority="99"/>
    <w:lsdException w:name="Strong" w:locked="0"/>
    <w:lsdException w:name="Emphasis" w:qFormat="1"/>
    <w:lsdException w:name="HTML Top of Form" w:locked="0"/>
    <w:lsdException w:name="HTML Bottom of Form" w:locked="0"/>
    <w:lsdException w:name="Normal (Web)" w:uiPriority="99"/>
    <w:lsdException w:name="HTML Keyboard" w:semiHidden="1" w:unhideWhenUsed="1"/>
    <w:lsdException w:name="HTML Variable" w:semiHidden="1" w:unhideWhenUsed="1"/>
    <w:lsdException w:name="Normal Table" w:locked="0" w:semiHidden="1" w:unhideWhenUsed="1"/>
    <w:lsdException w:name="annotation subject" w:semiHidden="1" w:unhideWhenUsed="1"/>
    <w:lsdException w:name="No List" w:locked="0" w:uiPriority="99"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locked="0" w:uiPriority="99"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uiPriority="99" w:semiHidden="1"/>
    <w:lsdException w:name="List Paragraph" w:locked="0" w:uiPriority="34" w:qFormat="1"/>
    <w:lsdException w:name="Quote" w:locked="0" w:uiPriority="29"/>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lsdException w:name="Intense Emphasis" w:locked="0" w:uiPriority="21"/>
    <w:lsdException w:name="Subtle Reference" w:locked="0" w:uiPriority="31"/>
    <w:lsdException w:name="Intense Reference" w:locked="0" w:uiPriority="32"/>
    <w:lsdException w:name="Book Title" w:locked="0" w:uiPriority="33"/>
    <w:lsdException w:name="Bibliography" w:locked="0" w:uiPriority="37" w:semiHidden="1" w:unhideWhenUsed="1"/>
    <w:lsdException w:name="TOC Heading" w:locked="0" w:uiPriority="39" w:semiHidden="1" w:unhideWhenUsed="1" w:qFormat="1"/>
    <w:lsdException w:name="Plain Table 1" w:locked="0"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uiPriority="99" w:semiHidden="1" w:unhideWhenUsed="1"/>
    <w:lsdException w:name="Smart Hyperlink" w:locked="0" w:uiPriority="99" w:semiHidden="1" w:unhideWhenUsed="1"/>
    <w:lsdException w:name="Hashtag" w:locked="0" w:uiPriority="99" w:semiHidden="1" w:unhideWhenUsed="1"/>
    <w:lsdException w:name="Unresolved Mention" w:locked="0" w:uiPriority="99" w:semiHidden="1" w:unhideWhenUsed="1"/>
    <w:lsdException w:name="Smart Link" w:locked="0" w:uiPriority="99" w:semiHidden="1" w:unhideWhenUsed="1"/>
  </w:latentStyles>
  <w:style w:type="paragraph" w:styleId="Normal" w:default="1">
    <w:name w:val="Normal"/>
    <w:qFormat/>
    <w:rsid w:val="00E53546"/>
    <w:pPr>
      <w:spacing w:before="240" w:after="240"/>
    </w:pPr>
    <w:rPr>
      <w:rFonts w:ascii="Open Sans" w:hAnsi="Open Sans" w:eastAsia="MS Mincho"/>
      <w:sz w:val="24"/>
      <w:szCs w:val="24"/>
    </w:rPr>
  </w:style>
  <w:style w:type="paragraph" w:styleId="Heading1">
    <w:name w:val="heading 1"/>
    <w:basedOn w:val="Normal"/>
    <w:next w:val="Normal"/>
    <w:link w:val="Heading1Char"/>
    <w:qFormat/>
    <w:rsid w:val="005C2ECF"/>
    <w:pPr>
      <w:keepNext/>
      <w:keepLines/>
      <w:numPr>
        <w:numId w:val="1"/>
      </w:numPr>
      <w:spacing w:before="360"/>
      <w:outlineLvl w:val="0"/>
    </w:pPr>
    <w:rPr>
      <w:b/>
      <w:bCs/>
      <w:sz w:val="36"/>
      <w:szCs w:val="28"/>
    </w:rPr>
  </w:style>
  <w:style w:type="paragraph" w:styleId="Heading2">
    <w:name w:val="heading 2"/>
    <w:basedOn w:val="Heading1"/>
    <w:next w:val="Normal"/>
    <w:link w:val="Heading2Char"/>
    <w:qFormat/>
    <w:rsid w:val="005C2ECF"/>
    <w:pPr>
      <w:numPr>
        <w:ilvl w:val="1"/>
      </w:numPr>
      <w:outlineLvl w:val="1"/>
    </w:pPr>
    <w:rPr>
      <w:bCs w:val="0"/>
      <w:sz w:val="28"/>
      <w:szCs w:val="26"/>
    </w:rPr>
  </w:style>
  <w:style w:type="paragraph" w:styleId="Heading3">
    <w:name w:val="heading 3"/>
    <w:basedOn w:val="Heading2"/>
    <w:next w:val="Normal"/>
    <w:link w:val="Heading3Char"/>
    <w:qFormat/>
    <w:rsid w:val="008B262A"/>
    <w:pPr>
      <w:numPr>
        <w:ilvl w:val="2"/>
      </w:numPr>
      <w:outlineLvl w:val="2"/>
    </w:pPr>
    <w:rPr>
      <w:bCs/>
      <w:sz w:val="24"/>
    </w:rPr>
  </w:style>
  <w:style w:type="paragraph" w:styleId="Heading4">
    <w:name w:val="heading 4"/>
    <w:basedOn w:val="Heading3"/>
    <w:next w:val="Normal"/>
    <w:link w:val="Heading4Char"/>
    <w:qFormat/>
    <w:locked/>
    <w:rsid w:val="008007A8"/>
    <w:pPr>
      <w:numPr>
        <w:ilvl w:val="3"/>
      </w:numPr>
      <w:outlineLvl w:val="3"/>
    </w:pPr>
    <w:rPr>
      <w:bCs w:val="0"/>
      <w:i/>
      <w:iCs/>
    </w:rPr>
  </w:style>
  <w:style w:type="paragraph" w:styleId="Heading5">
    <w:name w:val="heading 5"/>
    <w:basedOn w:val="Normal"/>
    <w:next w:val="Normal"/>
    <w:link w:val="Heading5Char"/>
    <w:locked/>
    <w:rsid w:val="005C2ECF"/>
    <w:pPr>
      <w:keepNext/>
      <w:keepLines/>
      <w:spacing w:before="200"/>
      <w:outlineLvl w:val="4"/>
    </w:pPr>
  </w:style>
  <w:style w:type="paragraph" w:styleId="Heading6">
    <w:name w:val="heading 6"/>
    <w:basedOn w:val="Normal"/>
    <w:next w:val="Normal"/>
    <w:link w:val="Heading6Char"/>
    <w:locked/>
    <w:rsid w:val="005C2ECF"/>
    <w:pPr>
      <w:keepNext/>
      <w:keepLines/>
      <w:spacing w:before="200"/>
      <w:outlineLvl w:val="5"/>
    </w:pPr>
    <w:rPr>
      <w:i/>
      <w:iCs/>
    </w:rPr>
  </w:style>
  <w:style w:type="paragraph" w:styleId="Heading7">
    <w:name w:val="heading 7"/>
    <w:basedOn w:val="Normal"/>
    <w:next w:val="Normal"/>
    <w:link w:val="Heading7Char"/>
    <w:locked/>
    <w:rsid w:val="005C2ECF"/>
    <w:pPr>
      <w:keepNext/>
      <w:keepLines/>
      <w:spacing w:before="200"/>
      <w:outlineLvl w:val="6"/>
    </w:pPr>
    <w:rPr>
      <w:i/>
      <w:iCs/>
    </w:rPr>
  </w:style>
  <w:style w:type="paragraph" w:styleId="Heading8">
    <w:name w:val="heading 8"/>
    <w:basedOn w:val="Normal"/>
    <w:next w:val="Normal"/>
    <w:link w:val="Heading8Char"/>
    <w:locked/>
    <w:rsid w:val="005C2ECF"/>
    <w:pPr>
      <w:keepNext/>
      <w:keepLines/>
      <w:spacing w:before="200"/>
      <w:outlineLvl w:val="7"/>
    </w:pPr>
    <w:rPr>
      <w:sz w:val="20"/>
      <w:szCs w:val="20"/>
    </w:rPr>
  </w:style>
  <w:style w:type="paragraph" w:styleId="Heading9">
    <w:name w:val="heading 9"/>
    <w:basedOn w:val="Normal"/>
    <w:next w:val="Normal"/>
    <w:link w:val="Heading9Char"/>
    <w:locked/>
    <w:rsid w:val="005C2ECF"/>
    <w:pPr>
      <w:keepNext/>
      <w:keepLines/>
      <w:spacing w:before="200"/>
      <w:outlineLvl w:val="8"/>
    </w:pPr>
    <w:rPr>
      <w:i/>
      <w:iCs/>
      <w:sz w:val="20"/>
      <w:szCs w:val="20"/>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character" w:styleId="Heading1Char" w:customStyle="1">
    <w:name w:val="Heading 1 Char"/>
    <w:link w:val="Heading1"/>
    <w:rsid w:val="005C2ECF"/>
    <w:rPr>
      <w:rFonts w:ascii="Open Sans" w:hAnsi="Open Sans" w:eastAsia="MS Mincho"/>
      <w:b/>
      <w:bCs/>
      <w:sz w:val="36"/>
      <w:szCs w:val="28"/>
    </w:rPr>
  </w:style>
  <w:style w:type="character" w:styleId="Heading2Char" w:customStyle="1">
    <w:name w:val="Heading 2 Char"/>
    <w:link w:val="Heading2"/>
    <w:rsid w:val="005C2ECF"/>
    <w:rPr>
      <w:rFonts w:ascii="Open Sans" w:hAnsi="Open Sans" w:eastAsia="MS Mincho"/>
      <w:b/>
      <w:sz w:val="28"/>
      <w:szCs w:val="26"/>
    </w:rPr>
  </w:style>
  <w:style w:type="character" w:styleId="Heading3Char" w:customStyle="1">
    <w:name w:val="Heading 3 Char"/>
    <w:link w:val="Heading3"/>
    <w:rsid w:val="008B262A"/>
    <w:rPr>
      <w:rFonts w:ascii="Open Sans" w:hAnsi="Open Sans" w:eastAsia="MS Mincho"/>
      <w:b/>
      <w:bCs/>
      <w:sz w:val="24"/>
      <w:szCs w:val="26"/>
    </w:rPr>
  </w:style>
  <w:style w:type="character" w:styleId="Heading4Char" w:customStyle="1">
    <w:name w:val="Heading 4 Char"/>
    <w:link w:val="Heading4"/>
    <w:rsid w:val="008007A8"/>
    <w:rPr>
      <w:rFonts w:ascii="Open Sans" w:hAnsi="Open Sans" w:eastAsia="MS Mincho"/>
      <w:b/>
      <w:i/>
      <w:iCs/>
      <w:sz w:val="24"/>
      <w:szCs w:val="26"/>
    </w:rPr>
  </w:style>
  <w:style w:type="character" w:styleId="Strong">
    <w:name w:val="Strong"/>
    <w:locked/>
    <w:rsid w:val="00471BB7"/>
    <w:rPr>
      <w:rFonts w:ascii="Open Sans" w:hAnsi="Open Sans"/>
      <w:b/>
      <w:bCs/>
    </w:rPr>
  </w:style>
  <w:style w:type="character" w:styleId="Heading5Char" w:customStyle="1">
    <w:name w:val="Heading 5 Char"/>
    <w:link w:val="Heading5"/>
    <w:rsid w:val="005C2ECF"/>
    <w:rPr>
      <w:rFonts w:ascii="Open Sans" w:hAnsi="Open Sans" w:eastAsia="MS Mincho"/>
      <w:sz w:val="24"/>
      <w:szCs w:val="24"/>
    </w:rPr>
  </w:style>
  <w:style w:type="character" w:styleId="Heading6Char" w:customStyle="1">
    <w:name w:val="Heading 6 Char"/>
    <w:link w:val="Heading6"/>
    <w:rsid w:val="005C2ECF"/>
    <w:rPr>
      <w:rFonts w:ascii="Open Sans" w:hAnsi="Open Sans" w:eastAsia="MS Mincho"/>
      <w:i/>
      <w:iCs/>
      <w:sz w:val="24"/>
      <w:szCs w:val="24"/>
    </w:rPr>
  </w:style>
  <w:style w:type="character" w:styleId="Heading7Char" w:customStyle="1">
    <w:name w:val="Heading 7 Char"/>
    <w:link w:val="Heading7"/>
    <w:rsid w:val="005C2ECF"/>
    <w:rPr>
      <w:rFonts w:ascii="Open Sans" w:hAnsi="Open Sans" w:eastAsia="MS Mincho"/>
      <w:i/>
      <w:iCs/>
      <w:sz w:val="24"/>
      <w:szCs w:val="24"/>
    </w:rPr>
  </w:style>
  <w:style w:type="character" w:styleId="Heading8Char" w:customStyle="1">
    <w:name w:val="Heading 8 Char"/>
    <w:link w:val="Heading8"/>
    <w:rsid w:val="005C2ECF"/>
    <w:rPr>
      <w:rFonts w:ascii="Open Sans" w:hAnsi="Open Sans" w:eastAsia="MS Mincho"/>
    </w:rPr>
  </w:style>
  <w:style w:type="character" w:styleId="Heading9Char" w:customStyle="1">
    <w:name w:val="Heading 9 Char"/>
    <w:link w:val="Heading9"/>
    <w:rsid w:val="005C2ECF"/>
    <w:rPr>
      <w:rFonts w:ascii="Open Sans" w:hAnsi="Open Sans" w:eastAsia="MS Mincho"/>
      <w:i/>
      <w:iCs/>
    </w:rPr>
  </w:style>
  <w:style w:type="paragraph" w:styleId="Header">
    <w:name w:val="header"/>
    <w:basedOn w:val="Normal"/>
    <w:link w:val="HeaderChar"/>
    <w:qFormat/>
    <w:rsid w:val="00CA5D90"/>
    <w:pPr>
      <w:tabs>
        <w:tab w:val="center" w:pos="4513"/>
        <w:tab w:val="right" w:pos="9026"/>
      </w:tabs>
      <w:spacing w:after="0"/>
      <w:jc w:val="right"/>
    </w:pPr>
    <w:rPr>
      <w:sz w:val="22"/>
    </w:rPr>
  </w:style>
  <w:style w:type="character" w:styleId="HeaderChar" w:customStyle="1">
    <w:name w:val="Header Char"/>
    <w:link w:val="Header"/>
    <w:rsid w:val="0016266F"/>
    <w:rPr>
      <w:rFonts w:ascii="Open Sans" w:hAnsi="Open Sans" w:eastAsia="MS Mincho"/>
      <w:sz w:val="22"/>
      <w:szCs w:val="24"/>
    </w:rPr>
  </w:style>
  <w:style w:type="paragraph" w:styleId="Footer">
    <w:name w:val="footer"/>
    <w:basedOn w:val="Normal"/>
    <w:link w:val="FooterChar"/>
    <w:uiPriority w:val="99"/>
    <w:rsid w:val="0063009F"/>
    <w:pPr>
      <w:tabs>
        <w:tab w:val="right" w:pos="2835"/>
        <w:tab w:val="right" w:pos="5670"/>
      </w:tabs>
      <w:spacing w:before="0" w:after="0"/>
      <w:ind w:left="-868"/>
    </w:pPr>
    <w:rPr>
      <w:sz w:val="18"/>
    </w:rPr>
  </w:style>
  <w:style w:type="character" w:styleId="FooterChar" w:customStyle="1">
    <w:name w:val="Footer Char"/>
    <w:link w:val="Footer"/>
    <w:uiPriority w:val="99"/>
    <w:rsid w:val="0063009F"/>
    <w:rPr>
      <w:rFonts w:ascii="Open Sans" w:hAnsi="Open Sans" w:eastAsia="MS Mincho"/>
      <w:sz w:val="18"/>
      <w:szCs w:val="24"/>
    </w:rPr>
  </w:style>
  <w:style w:type="paragraph" w:styleId="TOC3">
    <w:name w:val="toc 3"/>
    <w:basedOn w:val="Normal"/>
    <w:next w:val="Normal"/>
    <w:uiPriority w:val="39"/>
    <w:locked/>
    <w:rsid w:val="00A92F92"/>
    <w:pPr>
      <w:tabs>
        <w:tab w:val="left" w:pos="1202"/>
        <w:tab w:val="right" w:leader="dot" w:pos="9060"/>
      </w:tabs>
      <w:spacing w:before="0" w:after="0"/>
      <w:ind w:left="1202" w:hanging="720"/>
    </w:pPr>
    <w:rPr>
      <w:rFonts w:cs="Arial"/>
      <w:i/>
      <w:noProof/>
    </w:rPr>
  </w:style>
  <w:style w:type="character" w:styleId="PlaceholderText">
    <w:name w:val="Placeholder Text"/>
    <w:uiPriority w:val="99"/>
    <w:semiHidden/>
    <w:rsid w:val="00471BB7"/>
    <w:rPr>
      <w:rFonts w:ascii="Open Sans" w:hAnsi="Open Sans"/>
      <w:color w:val="auto"/>
      <w:sz w:val="24"/>
    </w:rPr>
  </w:style>
  <w:style w:type="paragraph" w:styleId="ListContinue4">
    <w:name w:val="List Continue 4"/>
    <w:basedOn w:val="Normal"/>
    <w:semiHidden/>
    <w:locked/>
    <w:rsid w:val="005C2ECF"/>
    <w:pPr>
      <w:spacing w:after="120"/>
      <w:ind w:left="1132"/>
    </w:pPr>
  </w:style>
  <w:style w:type="numbering" w:styleId="111111">
    <w:name w:val="Outline List 2"/>
    <w:basedOn w:val="NoList"/>
    <w:semiHidden/>
    <w:locked/>
    <w:rsid w:val="00E45954"/>
    <w:pPr>
      <w:numPr>
        <w:numId w:val="9"/>
      </w:numPr>
    </w:pPr>
  </w:style>
  <w:style w:type="paragraph" w:styleId="TOC1">
    <w:name w:val="toc 1"/>
    <w:basedOn w:val="Normal"/>
    <w:next w:val="Normal"/>
    <w:uiPriority w:val="39"/>
    <w:rsid w:val="000B5B68"/>
    <w:pPr>
      <w:tabs>
        <w:tab w:val="right" w:leader="dot" w:pos="9060"/>
      </w:tabs>
      <w:spacing w:after="0"/>
      <w:ind w:left="720" w:hanging="720"/>
    </w:pPr>
    <w:rPr>
      <w:b/>
      <w:noProof/>
    </w:rPr>
  </w:style>
  <w:style w:type="paragraph" w:styleId="TOC2">
    <w:name w:val="toc 2"/>
    <w:basedOn w:val="Normal"/>
    <w:next w:val="Normal"/>
    <w:uiPriority w:val="39"/>
    <w:locked/>
    <w:rsid w:val="00A92F92"/>
    <w:pPr>
      <w:tabs>
        <w:tab w:val="right" w:leader="dot" w:pos="9060"/>
      </w:tabs>
      <w:spacing w:before="0" w:after="0"/>
      <w:ind w:left="958" w:hanging="720"/>
    </w:pPr>
    <w:rPr>
      <w:b/>
      <w:i/>
      <w:noProof/>
    </w:rPr>
  </w:style>
  <w:style w:type="paragraph" w:styleId="TOC4">
    <w:name w:val="toc 4"/>
    <w:basedOn w:val="Normal"/>
    <w:next w:val="Normal"/>
    <w:uiPriority w:val="39"/>
    <w:locked/>
    <w:rsid w:val="00814FC0"/>
    <w:pPr>
      <w:tabs>
        <w:tab w:val="left" w:pos="1440"/>
        <w:tab w:val="right" w:leader="dot" w:pos="9060"/>
      </w:tabs>
      <w:spacing w:before="0" w:after="0"/>
      <w:ind w:left="1440" w:hanging="720"/>
    </w:pPr>
    <w:rPr>
      <w:noProof/>
    </w:rPr>
  </w:style>
  <w:style w:type="character" w:styleId="Hyperlink">
    <w:name w:val="Hyperlink"/>
    <w:uiPriority w:val="99"/>
    <w:unhideWhenUsed/>
    <w:rsid w:val="00471BB7"/>
    <w:rPr>
      <w:rFonts w:ascii="Open Sans" w:hAnsi="Open Sans"/>
      <w:color w:val="0000FF"/>
      <w:u w:val="single"/>
    </w:rPr>
  </w:style>
  <w:style w:type="paragraph" w:styleId="TOCHeading">
    <w:name w:val="TOC Heading"/>
    <w:basedOn w:val="Normal"/>
    <w:next w:val="Normal"/>
    <w:uiPriority w:val="39"/>
    <w:qFormat/>
    <w:rsid w:val="00471BB7"/>
    <w:pPr>
      <w:spacing w:before="0" w:after="360"/>
    </w:pPr>
    <w:rPr>
      <w:b/>
      <w:lang w:val="en-US" w:eastAsia="en-US"/>
    </w:rPr>
  </w:style>
  <w:style w:type="paragraph" w:styleId="EndnoteText">
    <w:name w:val="endnote text"/>
    <w:basedOn w:val="Normal"/>
    <w:link w:val="EndnoteTextChar1"/>
    <w:uiPriority w:val="99"/>
    <w:qFormat/>
    <w:rsid w:val="0002476A"/>
    <w:pPr>
      <w:spacing w:before="0" w:after="0"/>
      <w:ind w:left="142" w:hanging="142"/>
    </w:pPr>
    <w:rPr>
      <w:sz w:val="20"/>
      <w:szCs w:val="20"/>
    </w:rPr>
  </w:style>
  <w:style w:type="character" w:styleId="EndnoteTextChar1" w:customStyle="1">
    <w:name w:val="Endnote Text Char1"/>
    <w:link w:val="EndnoteText"/>
    <w:rsid w:val="00E55F24"/>
    <w:rPr>
      <w:rFonts w:ascii="Open Sans" w:hAnsi="Open Sans" w:eastAsia="MS Mincho"/>
    </w:rPr>
  </w:style>
  <w:style w:type="character" w:styleId="EndnoteReference">
    <w:name w:val="endnote reference"/>
    <w:aliases w:val="QUOTE"/>
    <w:uiPriority w:val="99"/>
    <w:qFormat/>
    <w:rsid w:val="00045C4B"/>
    <w:rPr>
      <w:rFonts w:ascii="Open Sans" w:hAnsi="Open Sans"/>
      <w:sz w:val="20"/>
      <w:vertAlign w:val="superscript"/>
    </w:rPr>
  </w:style>
  <w:style w:type="numbering" w:styleId="1ai">
    <w:name w:val="Outline List 1"/>
    <w:basedOn w:val="NoList"/>
    <w:semiHidden/>
    <w:locked/>
    <w:rsid w:val="00E45954"/>
    <w:pPr>
      <w:numPr>
        <w:numId w:val="10"/>
      </w:numPr>
    </w:pPr>
  </w:style>
  <w:style w:type="numbering" w:styleId="ArticleSection">
    <w:name w:val="Outline List 3"/>
    <w:basedOn w:val="NoList"/>
    <w:semiHidden/>
    <w:locked/>
    <w:rsid w:val="00E45954"/>
    <w:pPr>
      <w:numPr>
        <w:numId w:val="11"/>
      </w:numPr>
    </w:pPr>
  </w:style>
  <w:style w:type="paragraph" w:styleId="BlockText">
    <w:name w:val="Block Text"/>
    <w:basedOn w:val="Normal"/>
    <w:semiHidden/>
    <w:rsid w:val="00045C4B"/>
    <w:pPr>
      <w:spacing w:after="120"/>
      <w:ind w:left="1440" w:right="1440"/>
    </w:pPr>
  </w:style>
  <w:style w:type="paragraph" w:styleId="BodyText">
    <w:name w:val="Body Text"/>
    <w:basedOn w:val="Normal"/>
    <w:link w:val="BodyTextChar"/>
    <w:semiHidden/>
    <w:rsid w:val="00045C4B"/>
    <w:pPr>
      <w:spacing w:after="120"/>
    </w:pPr>
  </w:style>
  <w:style w:type="paragraph" w:styleId="BodyText2">
    <w:name w:val="Body Text 2"/>
    <w:basedOn w:val="Normal"/>
    <w:link w:val="BodyText2Char"/>
    <w:semiHidden/>
    <w:rsid w:val="00045C4B"/>
    <w:pPr>
      <w:spacing w:after="120" w:line="480" w:lineRule="auto"/>
    </w:pPr>
  </w:style>
  <w:style w:type="paragraph" w:styleId="BodyText3">
    <w:name w:val="Body Text 3"/>
    <w:basedOn w:val="Normal"/>
    <w:link w:val="BodyText3Char"/>
    <w:semiHidden/>
    <w:rsid w:val="00045C4B"/>
    <w:pPr>
      <w:spacing w:after="120"/>
    </w:pPr>
    <w:rPr>
      <w:sz w:val="16"/>
      <w:szCs w:val="16"/>
    </w:rPr>
  </w:style>
  <w:style w:type="paragraph" w:styleId="BodyTextFirstIndent">
    <w:name w:val="Body Text First Indent"/>
    <w:basedOn w:val="BodyText"/>
    <w:link w:val="BodyTextFirstIndentChar"/>
    <w:semiHidden/>
    <w:rsid w:val="00E45954"/>
    <w:pPr>
      <w:ind w:firstLine="210"/>
    </w:pPr>
  </w:style>
  <w:style w:type="paragraph" w:styleId="BodyTextIndent">
    <w:name w:val="Body Text Indent"/>
    <w:basedOn w:val="Normal"/>
    <w:link w:val="BodyTextIndentChar"/>
    <w:semiHidden/>
    <w:rsid w:val="00045C4B"/>
    <w:pPr>
      <w:spacing w:after="120"/>
      <w:ind w:left="283"/>
    </w:pPr>
  </w:style>
  <w:style w:type="paragraph" w:styleId="BodyTextFirstIndent2">
    <w:name w:val="Body Text First Indent 2"/>
    <w:basedOn w:val="BodyTextIndent"/>
    <w:link w:val="BodyTextFirstIndent2Char"/>
    <w:semiHidden/>
    <w:rsid w:val="00045C4B"/>
    <w:pPr>
      <w:ind w:firstLine="210"/>
    </w:pPr>
  </w:style>
  <w:style w:type="paragraph" w:styleId="BodyTextIndent2">
    <w:name w:val="Body Text Indent 2"/>
    <w:basedOn w:val="Normal"/>
    <w:link w:val="BodyTextIndent2Char"/>
    <w:semiHidden/>
    <w:rsid w:val="00045C4B"/>
    <w:pPr>
      <w:spacing w:after="120" w:line="480" w:lineRule="auto"/>
      <w:ind w:left="283"/>
    </w:pPr>
  </w:style>
  <w:style w:type="paragraph" w:styleId="BodyTextIndent3">
    <w:name w:val="Body Text Indent 3"/>
    <w:basedOn w:val="Normal"/>
    <w:link w:val="BodyTextIndent3Char"/>
    <w:semiHidden/>
    <w:rsid w:val="00045C4B"/>
    <w:pPr>
      <w:spacing w:after="120"/>
      <w:ind w:left="283"/>
    </w:pPr>
    <w:rPr>
      <w:sz w:val="16"/>
      <w:szCs w:val="16"/>
    </w:rPr>
  </w:style>
  <w:style w:type="paragraph" w:styleId="Closing">
    <w:name w:val="Closing"/>
    <w:basedOn w:val="Normal"/>
    <w:link w:val="ClosingChar"/>
    <w:semiHidden/>
    <w:rsid w:val="00045C4B"/>
    <w:pPr>
      <w:ind w:left="4252"/>
    </w:pPr>
  </w:style>
  <w:style w:type="paragraph" w:styleId="Date">
    <w:name w:val="Date"/>
    <w:basedOn w:val="Normal"/>
    <w:next w:val="Normal"/>
    <w:link w:val="DateChar"/>
    <w:semiHidden/>
    <w:rsid w:val="005C2ECF"/>
    <w:pPr>
      <w:spacing w:before="120" w:after="120"/>
      <w:jc w:val="right"/>
    </w:pPr>
  </w:style>
  <w:style w:type="paragraph" w:styleId="E-mailSignature">
    <w:name w:val="E-mail Signature"/>
    <w:basedOn w:val="Normal"/>
    <w:link w:val="E-mailSignatureChar"/>
    <w:semiHidden/>
    <w:rsid w:val="00045C4B"/>
  </w:style>
  <w:style w:type="character" w:styleId="Emphasis">
    <w:name w:val="Emphasis"/>
    <w:qFormat/>
    <w:rsid w:val="00045C4B"/>
    <w:rPr>
      <w:rFonts w:ascii="Open Sans" w:hAnsi="Open Sans"/>
      <w:i w:val="0"/>
      <w:iCs/>
    </w:rPr>
  </w:style>
  <w:style w:type="paragraph" w:styleId="EnvelopeAddress">
    <w:name w:val="envelope address"/>
    <w:basedOn w:val="Normal"/>
    <w:semiHidden/>
    <w:rsid w:val="00045C4B"/>
    <w:pPr>
      <w:framePr w:w="7920" w:h="1980" w:hSpace="180" w:wrap="auto" w:hAnchor="page" w:xAlign="center" w:yAlign="bottom" w:hRule="exact"/>
      <w:spacing w:before="0" w:after="0"/>
      <w:ind w:left="2880"/>
    </w:pPr>
    <w:rPr>
      <w:rFonts w:cs="Arial"/>
    </w:rPr>
  </w:style>
  <w:style w:type="paragraph" w:styleId="EnvelopeReturn">
    <w:name w:val="envelope return"/>
    <w:basedOn w:val="Normal"/>
    <w:semiHidden/>
    <w:rsid w:val="00045C4B"/>
    <w:rPr>
      <w:rFonts w:cs="Arial"/>
      <w:sz w:val="20"/>
      <w:szCs w:val="20"/>
    </w:rPr>
  </w:style>
  <w:style w:type="character" w:styleId="HTMLAcronym">
    <w:name w:val="HTML Acronym"/>
    <w:semiHidden/>
    <w:rsid w:val="005C2ECF"/>
    <w:rPr>
      <w:rFonts w:ascii="Open Sans" w:hAnsi="Open Sans"/>
    </w:rPr>
  </w:style>
  <w:style w:type="paragraph" w:styleId="HTMLAddress">
    <w:name w:val="HTML Address"/>
    <w:basedOn w:val="Normal"/>
    <w:link w:val="HTMLAddressChar"/>
    <w:semiHidden/>
    <w:rsid w:val="005C2ECF"/>
    <w:rPr>
      <w:i/>
      <w:iCs/>
    </w:rPr>
  </w:style>
  <w:style w:type="character" w:styleId="HTMLCite">
    <w:name w:val="HTML Cite"/>
    <w:semiHidden/>
    <w:rsid w:val="005C2ECF"/>
    <w:rPr>
      <w:rFonts w:ascii="Open Sans" w:hAnsi="Open Sans"/>
      <w:i/>
      <w:iCs/>
    </w:rPr>
  </w:style>
  <w:style w:type="character" w:styleId="HTMLCode">
    <w:name w:val="HTML Code"/>
    <w:semiHidden/>
    <w:rsid w:val="005C2ECF"/>
    <w:rPr>
      <w:rFonts w:ascii="Open Sans" w:hAnsi="Open Sans" w:cs="Courier New"/>
      <w:sz w:val="20"/>
      <w:szCs w:val="20"/>
    </w:rPr>
  </w:style>
  <w:style w:type="character" w:styleId="HTMLDefinition">
    <w:name w:val="HTML Definition"/>
    <w:semiHidden/>
    <w:rsid w:val="005C2ECF"/>
    <w:rPr>
      <w:rFonts w:ascii="Open Sans" w:hAnsi="Open Sans"/>
      <w:i/>
      <w:iCs/>
    </w:rPr>
  </w:style>
  <w:style w:type="character" w:styleId="HTMLKeyboard">
    <w:name w:val="HTML Keyboard"/>
    <w:semiHidden/>
    <w:rsid w:val="005C2ECF"/>
    <w:rPr>
      <w:rFonts w:ascii="Open Sans" w:hAnsi="Open Sans" w:cs="Courier New"/>
      <w:sz w:val="20"/>
      <w:szCs w:val="20"/>
    </w:rPr>
  </w:style>
  <w:style w:type="paragraph" w:styleId="HTMLPreformatted">
    <w:name w:val="HTML Preformatted"/>
    <w:basedOn w:val="Normal"/>
    <w:link w:val="HTMLPreformattedChar"/>
    <w:semiHidden/>
    <w:rsid w:val="005C2ECF"/>
    <w:rPr>
      <w:rFonts w:cs="Courier New"/>
      <w:sz w:val="20"/>
      <w:szCs w:val="20"/>
    </w:rPr>
  </w:style>
  <w:style w:type="character" w:styleId="HTMLSample">
    <w:name w:val="HTML Sample"/>
    <w:semiHidden/>
    <w:rsid w:val="005C2ECF"/>
    <w:rPr>
      <w:rFonts w:ascii="Open Sans" w:hAnsi="Open Sans" w:cs="Courier New"/>
    </w:rPr>
  </w:style>
  <w:style w:type="character" w:styleId="HTMLTypewriter">
    <w:name w:val="HTML Typewriter"/>
    <w:semiHidden/>
    <w:rsid w:val="005C2ECF"/>
    <w:rPr>
      <w:rFonts w:ascii="Open Sans" w:hAnsi="Open Sans" w:cs="Courier New"/>
      <w:sz w:val="20"/>
      <w:szCs w:val="20"/>
    </w:rPr>
  </w:style>
  <w:style w:type="character" w:styleId="HTMLVariable">
    <w:name w:val="HTML Variable"/>
    <w:semiHidden/>
    <w:rsid w:val="005C2ECF"/>
    <w:rPr>
      <w:rFonts w:ascii="Open Sans" w:hAnsi="Open Sans"/>
      <w:i/>
      <w:iCs/>
    </w:rPr>
  </w:style>
  <w:style w:type="character" w:styleId="LineNumber">
    <w:name w:val="line number"/>
    <w:semiHidden/>
    <w:rsid w:val="005C2ECF"/>
    <w:rPr>
      <w:rFonts w:ascii="Open Sans" w:hAnsi="Open Sans"/>
    </w:rPr>
  </w:style>
  <w:style w:type="paragraph" w:styleId="List">
    <w:name w:val="List"/>
    <w:basedOn w:val="Normal"/>
    <w:semiHidden/>
    <w:locked/>
    <w:rsid w:val="005C2ECF"/>
    <w:pPr>
      <w:ind w:left="283" w:hanging="283"/>
    </w:pPr>
  </w:style>
  <w:style w:type="paragraph" w:styleId="List2">
    <w:name w:val="List 2"/>
    <w:basedOn w:val="Normal"/>
    <w:semiHidden/>
    <w:locked/>
    <w:rsid w:val="005C2ECF"/>
    <w:pPr>
      <w:ind w:left="566" w:hanging="283"/>
    </w:pPr>
  </w:style>
  <w:style w:type="paragraph" w:styleId="List3">
    <w:name w:val="List 3"/>
    <w:basedOn w:val="Normal"/>
    <w:semiHidden/>
    <w:locked/>
    <w:rsid w:val="005C2ECF"/>
    <w:pPr>
      <w:ind w:left="849" w:hanging="283"/>
    </w:pPr>
  </w:style>
  <w:style w:type="paragraph" w:styleId="List4">
    <w:name w:val="List 4"/>
    <w:basedOn w:val="Normal"/>
    <w:semiHidden/>
    <w:locked/>
    <w:rsid w:val="005C2ECF"/>
    <w:pPr>
      <w:ind w:left="1132" w:hanging="283"/>
    </w:pPr>
  </w:style>
  <w:style w:type="paragraph" w:styleId="List5">
    <w:name w:val="List 5"/>
    <w:basedOn w:val="Normal"/>
    <w:semiHidden/>
    <w:locked/>
    <w:rsid w:val="005C2ECF"/>
    <w:pPr>
      <w:ind w:left="1415" w:hanging="283"/>
    </w:pPr>
  </w:style>
  <w:style w:type="paragraph" w:styleId="ListBullet">
    <w:name w:val="List Bullet"/>
    <w:basedOn w:val="ListNumber"/>
    <w:qFormat/>
    <w:rsid w:val="00DC307B"/>
    <w:pPr>
      <w:numPr>
        <w:numId w:val="2"/>
      </w:numPr>
      <w:spacing w:before="0"/>
    </w:pPr>
  </w:style>
  <w:style w:type="paragraph" w:styleId="ListBullet2">
    <w:name w:val="List Bullet 2"/>
    <w:basedOn w:val="Normal"/>
    <w:semiHidden/>
    <w:locked/>
    <w:rsid w:val="005C2ECF"/>
    <w:pPr>
      <w:numPr>
        <w:numId w:val="3"/>
      </w:numPr>
    </w:pPr>
  </w:style>
  <w:style w:type="paragraph" w:styleId="ListBullet3">
    <w:name w:val="List Bullet 3"/>
    <w:basedOn w:val="Normal"/>
    <w:semiHidden/>
    <w:locked/>
    <w:rsid w:val="005C2ECF"/>
    <w:pPr>
      <w:numPr>
        <w:numId w:val="4"/>
      </w:numPr>
    </w:pPr>
  </w:style>
  <w:style w:type="paragraph" w:styleId="ListBullet4">
    <w:name w:val="List Bullet 4"/>
    <w:basedOn w:val="Normal"/>
    <w:semiHidden/>
    <w:locked/>
    <w:rsid w:val="005C2ECF"/>
    <w:pPr>
      <w:numPr>
        <w:numId w:val="5"/>
      </w:numPr>
    </w:pPr>
  </w:style>
  <w:style w:type="paragraph" w:styleId="ListBullet5">
    <w:name w:val="List Bullet 5"/>
    <w:basedOn w:val="Normal"/>
    <w:semiHidden/>
    <w:locked/>
    <w:rsid w:val="005C2ECF"/>
    <w:pPr>
      <w:numPr>
        <w:numId w:val="6"/>
      </w:numPr>
    </w:pPr>
  </w:style>
  <w:style w:type="paragraph" w:styleId="ListContinue">
    <w:name w:val="List Continue"/>
    <w:basedOn w:val="Normal"/>
    <w:semiHidden/>
    <w:locked/>
    <w:rsid w:val="005C2ECF"/>
    <w:pPr>
      <w:spacing w:after="120"/>
      <w:ind w:left="283"/>
    </w:pPr>
  </w:style>
  <w:style w:type="paragraph" w:styleId="ListContinue2">
    <w:name w:val="List Continue 2"/>
    <w:basedOn w:val="Normal"/>
    <w:semiHidden/>
    <w:locked/>
    <w:rsid w:val="005C2ECF"/>
    <w:pPr>
      <w:spacing w:after="120"/>
      <w:ind w:left="566"/>
    </w:pPr>
  </w:style>
  <w:style w:type="paragraph" w:styleId="ListContinue3">
    <w:name w:val="List Continue 3"/>
    <w:basedOn w:val="Normal"/>
    <w:semiHidden/>
    <w:locked/>
    <w:rsid w:val="005C2ECF"/>
    <w:pPr>
      <w:spacing w:after="120"/>
      <w:ind w:left="849"/>
    </w:pPr>
  </w:style>
  <w:style w:type="paragraph" w:styleId="ListContinue5">
    <w:name w:val="List Continue 5"/>
    <w:basedOn w:val="Normal"/>
    <w:semiHidden/>
    <w:locked/>
    <w:rsid w:val="005C2ECF"/>
    <w:pPr>
      <w:spacing w:after="120"/>
      <w:ind w:left="1415"/>
    </w:pPr>
  </w:style>
  <w:style w:type="paragraph" w:styleId="ListNumber">
    <w:name w:val="List Number"/>
    <w:basedOn w:val="Normal"/>
    <w:qFormat/>
    <w:rsid w:val="007B06EA"/>
    <w:pPr>
      <w:numPr>
        <w:numId w:val="9"/>
      </w:numPr>
      <w:tabs>
        <w:tab w:val="left" w:pos="1134"/>
      </w:tabs>
      <w:spacing w:before="120" w:after="120"/>
    </w:pPr>
  </w:style>
  <w:style w:type="paragraph" w:styleId="ListNumber2">
    <w:name w:val="List Number 2"/>
    <w:basedOn w:val="Normal"/>
    <w:semiHidden/>
    <w:locked/>
    <w:rsid w:val="005C2ECF"/>
    <w:pPr>
      <w:numPr>
        <w:numId w:val="7"/>
      </w:numPr>
    </w:pPr>
  </w:style>
  <w:style w:type="paragraph" w:styleId="ListNumber3">
    <w:name w:val="List Number 3"/>
    <w:basedOn w:val="Normal"/>
    <w:semiHidden/>
    <w:locked/>
    <w:rsid w:val="005C2ECF"/>
    <w:pPr>
      <w:numPr>
        <w:numId w:val="8"/>
      </w:numPr>
    </w:pPr>
  </w:style>
  <w:style w:type="paragraph" w:styleId="ListNumber4">
    <w:name w:val="List Number 4"/>
    <w:basedOn w:val="Normal"/>
    <w:semiHidden/>
    <w:locked/>
    <w:rsid w:val="005C2ECF"/>
    <w:pPr>
      <w:numPr>
        <w:numId w:val="10"/>
      </w:numPr>
    </w:pPr>
  </w:style>
  <w:style w:type="paragraph" w:styleId="ListNumber5">
    <w:name w:val="List Number 5"/>
    <w:basedOn w:val="Normal"/>
    <w:semiHidden/>
    <w:locked/>
    <w:rsid w:val="005C2ECF"/>
    <w:pPr>
      <w:numPr>
        <w:numId w:val="11"/>
      </w:numPr>
    </w:pPr>
  </w:style>
  <w:style w:type="paragraph" w:styleId="MessageHeader">
    <w:name w:val="Message Header"/>
    <w:basedOn w:val="Normal"/>
    <w:link w:val="MessageHeaderChar"/>
    <w:semiHidden/>
    <w:locked/>
    <w:rsid w:val="005C2ECF"/>
    <w:pPr>
      <w:pBdr>
        <w:top w:val="single" w:color="auto" w:sz="6" w:space="1"/>
        <w:left w:val="single" w:color="auto" w:sz="6" w:space="1"/>
        <w:bottom w:val="single" w:color="auto" w:sz="6" w:space="1"/>
        <w:right w:val="single" w:color="auto" w:sz="6" w:space="1"/>
      </w:pBdr>
      <w:shd w:val="pct20" w:color="auto" w:fill="auto"/>
      <w:ind w:left="1134" w:hanging="1134"/>
    </w:pPr>
    <w:rPr>
      <w:rFonts w:cs="Arial"/>
    </w:rPr>
  </w:style>
  <w:style w:type="paragraph" w:styleId="NormalWeb">
    <w:name w:val="Normal (Web)"/>
    <w:basedOn w:val="Normal"/>
    <w:uiPriority w:val="99"/>
    <w:semiHidden/>
    <w:rsid w:val="005C2ECF"/>
  </w:style>
  <w:style w:type="paragraph" w:styleId="NormalIndent">
    <w:name w:val="Normal Indent"/>
    <w:basedOn w:val="Normal"/>
    <w:semiHidden/>
    <w:rsid w:val="005C2ECF"/>
    <w:pPr>
      <w:ind w:left="720"/>
    </w:pPr>
  </w:style>
  <w:style w:type="paragraph" w:styleId="NoteHeading">
    <w:name w:val="Note Heading"/>
    <w:basedOn w:val="Normal"/>
    <w:next w:val="Normal"/>
    <w:link w:val="NoteHeadingChar"/>
    <w:semiHidden/>
    <w:rsid w:val="00E45954"/>
  </w:style>
  <w:style w:type="character" w:styleId="PageNumber">
    <w:name w:val="page number"/>
    <w:semiHidden/>
    <w:rsid w:val="00471BB7"/>
    <w:rPr>
      <w:rFonts w:ascii="Open Sans" w:hAnsi="Open Sans"/>
      <w:sz w:val="24"/>
    </w:rPr>
  </w:style>
  <w:style w:type="paragraph" w:styleId="PlainText">
    <w:name w:val="Plain Text"/>
    <w:basedOn w:val="Normal"/>
    <w:link w:val="PlainTextChar"/>
    <w:semiHidden/>
    <w:rsid w:val="00471BB7"/>
    <w:rPr>
      <w:rFonts w:cs="Courier New"/>
      <w:szCs w:val="20"/>
    </w:rPr>
  </w:style>
  <w:style w:type="paragraph" w:styleId="Salutation">
    <w:name w:val="Salutation"/>
    <w:basedOn w:val="Normal"/>
    <w:next w:val="Normal"/>
    <w:link w:val="SalutationChar"/>
    <w:semiHidden/>
    <w:locked/>
    <w:rsid w:val="00471BB7"/>
  </w:style>
  <w:style w:type="paragraph" w:styleId="Signature">
    <w:name w:val="Signature"/>
    <w:basedOn w:val="Normal"/>
    <w:link w:val="SignatureChar"/>
    <w:semiHidden/>
    <w:locked/>
    <w:rsid w:val="00E45954"/>
    <w:pPr>
      <w:ind w:left="4252"/>
    </w:pPr>
  </w:style>
  <w:style w:type="paragraph" w:styleId="Subtitle">
    <w:name w:val="Subtitle"/>
    <w:basedOn w:val="Normal"/>
    <w:link w:val="SubtitleChar"/>
    <w:qFormat/>
    <w:rsid w:val="00817C73"/>
    <w:pPr>
      <w:jc w:val="right"/>
      <w:outlineLvl w:val="1"/>
    </w:pPr>
    <w:rPr>
      <w:rFonts w:cs="Arial"/>
      <w:color w:val="237BBC"/>
      <w:sz w:val="28"/>
    </w:rPr>
  </w:style>
  <w:style w:type="table" w:styleId="Table3Deffects1">
    <w:name w:val="Table 3D effects 1"/>
    <w:basedOn w:val="TableNormal"/>
    <w:semiHidden/>
    <w:locked/>
    <w:rsid w:val="00E45954"/>
    <w:pPr>
      <w:spacing w:after="240"/>
    </w:pPr>
    <w:tblPr/>
    <w:tcPr>
      <w:shd w:val="solid" w:color="C0C0C0" w:fill="FFFFFF"/>
    </w:tcPr>
    <w:tblStylePr w:type="firstRow">
      <w:rPr>
        <w:b/>
        <w:bCs/>
        <w:color w:val="800080"/>
      </w:rPr>
      <w:tblPr/>
      <w:tcPr>
        <w:tcBorders>
          <w:bottom w:val="single" w:color="808080" w:sz="6" w:space="0"/>
          <w:tl2br w:val="none" w:color="auto" w:sz="0" w:space="0"/>
          <w:tr2bl w:val="none" w:color="auto" w:sz="0" w:space="0"/>
        </w:tcBorders>
      </w:tcPr>
    </w:tblStylePr>
    <w:tblStylePr w:type="lastRow">
      <w:tblPr/>
      <w:tcPr>
        <w:tcBorders>
          <w:top w:val="single" w:color="FFFFFF" w:sz="6" w:space="0"/>
          <w:tl2br w:val="none" w:color="auto" w:sz="0" w:space="0"/>
          <w:tr2bl w:val="none" w:color="auto" w:sz="0" w:space="0"/>
        </w:tcBorders>
      </w:tcPr>
    </w:tblStylePr>
    <w:tblStylePr w:type="firstCol">
      <w:rPr>
        <w:b/>
        <w:bCs/>
      </w:rPr>
      <w:tblPr/>
      <w:tcPr>
        <w:tcBorders>
          <w:right w:val="single" w:color="808080" w:sz="6" w:space="0"/>
          <w:tl2br w:val="none" w:color="auto" w:sz="0" w:space="0"/>
          <w:tr2bl w:val="none" w:color="auto" w:sz="0" w:space="0"/>
        </w:tcBorders>
      </w:tcPr>
    </w:tblStylePr>
    <w:tblStylePr w:type="lastCol">
      <w:tblPr/>
      <w:tcPr>
        <w:tcBorders>
          <w:left w:val="single" w:color="FFFFFF" w:sz="6" w:space="0"/>
          <w:tl2br w:val="none" w:color="auto" w:sz="0" w:space="0"/>
          <w:tr2bl w:val="none" w:color="auto" w:sz="0" w:space="0"/>
        </w:tcBorders>
      </w:tcPr>
    </w:tblStylePr>
    <w:tblStylePr w:type="neCell">
      <w:tblPr/>
      <w:tcPr>
        <w:tcBorders>
          <w:left w:val="none" w:color="auto" w:sz="0" w:space="0"/>
          <w:bottom w:val="none" w:color="auto" w:sz="0" w:space="0"/>
          <w:tl2br w:val="none" w:color="auto" w:sz="0" w:space="0"/>
          <w:tr2bl w:val="none" w:color="auto" w:sz="0" w:space="0"/>
        </w:tcBorders>
      </w:tcPr>
    </w:tblStylePr>
    <w:tblStylePr w:type="nwCell">
      <w:tblPr/>
      <w:tcPr>
        <w:tcBorders>
          <w:bottom w:val="none" w:color="auto" w:sz="0" w:space="0"/>
          <w:right w:val="none" w:color="auto" w:sz="0" w:space="0"/>
          <w:tl2br w:val="none" w:color="auto" w:sz="0" w:space="0"/>
          <w:tr2bl w:val="none" w:color="auto" w:sz="0" w:space="0"/>
        </w:tcBorders>
      </w:tcPr>
    </w:tblStylePr>
    <w:tblStylePr w:type="seCell">
      <w:tblPr/>
      <w:tcPr>
        <w:tcBorders>
          <w:top w:val="none" w:color="auto" w:sz="0" w:space="0"/>
          <w:left w:val="none" w:color="auto" w:sz="0" w:space="0"/>
          <w:tl2br w:val="none" w:color="auto" w:sz="0" w:space="0"/>
          <w:tr2bl w:val="none" w:color="auto" w:sz="0" w:space="0"/>
        </w:tcBorders>
      </w:tcPr>
    </w:tblStylePr>
    <w:tblStylePr w:type="swCell">
      <w:rPr>
        <w:color w:val="000080"/>
      </w:rPr>
      <w:tblPr/>
      <w:tcPr>
        <w:tcBorders>
          <w:top w:val="none" w:color="auto" w:sz="0" w:space="0"/>
          <w:right w:val="none" w:color="auto" w:sz="0" w:space="0"/>
          <w:tl2br w:val="none" w:color="auto" w:sz="0" w:space="0"/>
          <w:tr2bl w:val="none" w:color="auto" w:sz="0" w:space="0"/>
        </w:tcBorders>
      </w:tcPr>
    </w:tblStylePr>
  </w:style>
  <w:style w:type="table" w:styleId="Table3Deffects2">
    <w:name w:val="Table 3D effects 2"/>
    <w:basedOn w:val="TableNormal"/>
    <w:semiHidden/>
    <w:locked/>
    <w:rsid w:val="00E45954"/>
    <w:pPr>
      <w:spacing w:after="240"/>
    </w:pPr>
    <w:tblPr>
      <w:tblStyleRowBandSize w:val="1"/>
    </w:tblPr>
    <w:tcPr>
      <w:shd w:val="solid" w:color="C0C0C0" w:fill="FFFFFF"/>
    </w:tcPr>
    <w:tblStylePr w:type="firstRow">
      <w:rPr>
        <w:b/>
        <w:bCs/>
      </w:rPr>
      <w:tblPr/>
      <w:tcPr>
        <w:tcBorders>
          <w:tl2br w:val="none" w:color="auto" w:sz="0" w:space="0"/>
          <w:tr2bl w:val="none" w:color="auto" w:sz="0" w:space="0"/>
        </w:tcBorders>
      </w:tcPr>
    </w:tblStylePr>
    <w:tblStylePr w:type="firstCol">
      <w:tblPr/>
      <w:tcPr>
        <w:tcBorders>
          <w:top w:val="none" w:color="auto" w:sz="0" w:space="0"/>
          <w:bottom w:val="none" w:color="auto" w:sz="0" w:space="0"/>
          <w:right w:val="single" w:color="808080" w:sz="6" w:space="0"/>
          <w:tl2br w:val="none" w:color="auto" w:sz="0" w:space="0"/>
          <w:tr2bl w:val="none" w:color="auto" w:sz="0" w:space="0"/>
        </w:tcBorders>
      </w:tcPr>
    </w:tblStylePr>
    <w:tblStylePr w:type="lastCol">
      <w:tblPr/>
      <w:tcPr>
        <w:tcBorders>
          <w:right w:val="single" w:color="FFFFFF" w:sz="6" w:space="0"/>
          <w:tl2br w:val="none" w:color="auto" w:sz="0" w:space="0"/>
          <w:tr2bl w:val="none" w:color="auto" w:sz="0" w:space="0"/>
        </w:tcBorders>
      </w:tcPr>
    </w:tblStylePr>
    <w:tblStylePr w:type="band1Horz">
      <w:tblPr/>
      <w:tcPr>
        <w:tcBorders>
          <w:top w:val="single" w:color="808080" w:sz="6" w:space="0"/>
          <w:bottom w:val="single" w:color="FFFFFF" w:sz="6" w:space="0"/>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3Deffects3">
    <w:name w:val="Table 3D effects 3"/>
    <w:basedOn w:val="TableNormal"/>
    <w:semiHidden/>
    <w:locked/>
    <w:rsid w:val="00E45954"/>
    <w:pPr>
      <w:spacing w:after="240"/>
    </w:pPr>
    <w:tblPr>
      <w:tblStyleRowBandSize w:val="1"/>
      <w:tblStyleColBandSize w:val="1"/>
    </w:tblPr>
    <w:tblStylePr w:type="firstRow">
      <w:rPr>
        <w:b/>
        <w:bCs/>
      </w:rPr>
      <w:tblPr/>
      <w:tcPr>
        <w:tcBorders>
          <w:tl2br w:val="none" w:color="auto" w:sz="0" w:space="0"/>
          <w:tr2bl w:val="none" w:color="auto" w:sz="0" w:space="0"/>
        </w:tcBorders>
      </w:tcPr>
    </w:tblStylePr>
    <w:tblStylePr w:type="firstCol">
      <w:tblPr/>
      <w:tcPr>
        <w:tcBorders>
          <w:top w:val="none" w:color="auto" w:sz="0" w:space="0"/>
          <w:bottom w:val="none" w:color="auto" w:sz="0" w:space="0"/>
          <w:right w:val="single" w:color="808080" w:sz="6" w:space="0"/>
          <w:tl2br w:val="none" w:color="auto" w:sz="0" w:space="0"/>
          <w:tr2bl w:val="none" w:color="auto" w:sz="0" w:space="0"/>
        </w:tcBorders>
      </w:tcPr>
    </w:tblStylePr>
    <w:tblStylePr w:type="lastCol">
      <w:tblPr/>
      <w:tcPr>
        <w:tcBorders>
          <w:right w:val="single" w:color="FFFFFF" w:sz="6" w:space="0"/>
          <w:tl2br w:val="none" w:color="auto" w:sz="0" w:space="0"/>
          <w:tr2bl w:val="none" w:color="auto" w:sz="0" w:space="0"/>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color="808080" w:sz="6" w:space="0"/>
          <w:bottom w:val="single" w:color="FFFFFF" w:sz="6" w:space="0"/>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Classic1">
    <w:name w:val="Table Classic 1"/>
    <w:basedOn w:val="TableNormal"/>
    <w:semiHidden/>
    <w:locked/>
    <w:rsid w:val="00E45954"/>
    <w:pPr>
      <w:spacing w:after="240"/>
    </w:pPr>
    <w:tblPr>
      <w:tblBorders>
        <w:top w:val="single" w:color="000000" w:sz="12" w:space="0"/>
        <w:bottom w:val="single" w:color="000000" w:sz="12" w:space="0"/>
      </w:tblBorders>
    </w:tblPr>
    <w:tcPr>
      <w:shd w:val="clear" w:color="auto" w:fill="auto"/>
    </w:tcPr>
    <w:tblStylePr w:type="firstRow">
      <w:rPr>
        <w:i/>
        <w:iCs/>
      </w:rPr>
      <w:tblPr/>
      <w:tcPr>
        <w:tcBorders>
          <w:bottom w:val="single" w:color="000000" w:sz="6" w:space="0"/>
          <w:tl2br w:val="none" w:color="auto" w:sz="0" w:space="0"/>
          <w:tr2bl w:val="none" w:color="auto" w:sz="0" w:space="0"/>
        </w:tcBorders>
      </w:tcPr>
    </w:tblStylePr>
    <w:tblStylePr w:type="lastRow">
      <w:rPr>
        <w:color w:val="auto"/>
      </w:rPr>
      <w:tblPr/>
      <w:tcPr>
        <w:tcBorders>
          <w:top w:val="single" w:color="000000" w:sz="6" w:space="0"/>
          <w:tl2br w:val="none" w:color="auto" w:sz="0" w:space="0"/>
          <w:tr2bl w:val="none" w:color="auto" w:sz="0" w:space="0"/>
        </w:tcBorders>
      </w:tcPr>
    </w:tblStylePr>
    <w:tblStylePr w:type="firstCol">
      <w:tblPr/>
      <w:tcPr>
        <w:tcBorders>
          <w:right w:val="single" w:color="000000" w:sz="6" w:space="0"/>
          <w:tl2br w:val="none" w:color="auto" w:sz="0" w:space="0"/>
          <w:tr2bl w:val="none" w:color="auto" w:sz="0" w:space="0"/>
        </w:tcBorders>
      </w:tcPr>
    </w:tblStylePr>
    <w:tblStylePr w:type="neCell">
      <w:rPr>
        <w:b/>
        <w:bCs/>
        <w:i w:val="0"/>
        <w:iCs w:val="0"/>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Classic2">
    <w:name w:val="Table Classic 2"/>
    <w:basedOn w:val="TableNormal"/>
    <w:semiHidden/>
    <w:locked/>
    <w:rsid w:val="00E45954"/>
    <w:pPr>
      <w:spacing w:after="240"/>
    </w:pPr>
    <w:tblPr>
      <w:tblBorders>
        <w:top w:val="single" w:color="000000" w:sz="12" w:space="0"/>
        <w:bottom w:val="single" w:color="000000" w:sz="12" w:space="0"/>
      </w:tblBorders>
    </w:tblPr>
    <w:tcPr>
      <w:shd w:val="clear" w:color="auto" w:fill="auto"/>
    </w:tcPr>
    <w:tblStylePr w:type="firstRow">
      <w:rPr>
        <w:color w:val="FFFFFF"/>
      </w:rPr>
      <w:tblPr/>
      <w:tcPr>
        <w:tcBorders>
          <w:bottom w:val="single" w:color="000000" w:sz="6" w:space="0"/>
          <w:tl2br w:val="none" w:color="auto" w:sz="0" w:space="0"/>
          <w:tr2bl w:val="none" w:color="auto" w:sz="0" w:space="0"/>
        </w:tcBorders>
        <w:shd w:val="solid" w:color="800080" w:fill="FFFFFF"/>
      </w:tcPr>
    </w:tblStylePr>
    <w:tblStylePr w:type="lastRow">
      <w:tblPr/>
      <w:tcPr>
        <w:tcBorders>
          <w:top w:val="single" w:color="000000" w:sz="6" w:space="0"/>
          <w:tl2br w:val="none" w:color="auto" w:sz="0" w:space="0"/>
          <w:tr2bl w:val="none" w:color="auto" w:sz="0" w:space="0"/>
        </w:tcBorders>
      </w:tcPr>
    </w:tblStylePr>
    <w:tblStylePr w:type="firstCol">
      <w:rPr>
        <w:b/>
        <w:bCs/>
      </w:rPr>
      <w:tblPr/>
      <w:tcPr>
        <w:tcBorders>
          <w:tl2br w:val="none" w:color="auto" w:sz="0" w:space="0"/>
          <w:tr2bl w:val="none" w:color="auto" w:sz="0" w:space="0"/>
        </w:tcBorders>
        <w:shd w:val="solid" w:color="C0C0C0" w:fill="FFFFFF"/>
      </w:tcPr>
    </w:tblStylePr>
    <w:tblStylePr w:type="neCell">
      <w:rPr>
        <w:b/>
        <w:bCs/>
      </w:rPr>
      <w:tblPr/>
      <w:tcPr>
        <w:tcBorders>
          <w:tl2br w:val="none" w:color="auto" w:sz="0" w:space="0"/>
          <w:tr2bl w:val="none" w:color="auto" w:sz="0" w:space="0"/>
        </w:tcBorders>
      </w:tcPr>
    </w:tblStylePr>
    <w:tblStylePr w:type="nwCell">
      <w:tblPr/>
      <w:tcPr>
        <w:tcBorders>
          <w:tl2br w:val="none" w:color="auto" w:sz="0" w:space="0"/>
          <w:tr2bl w:val="none" w:color="auto" w:sz="0" w:space="0"/>
        </w:tcBorders>
        <w:shd w:val="solid" w:color="800080" w:fill="FFFFFF"/>
      </w:tcPr>
    </w:tblStylePr>
    <w:tblStylePr w:type="swCell">
      <w:rPr>
        <w:color w:val="000080"/>
      </w:rPr>
      <w:tblPr/>
      <w:tcPr>
        <w:tcBorders>
          <w:tl2br w:val="none" w:color="auto" w:sz="0" w:space="0"/>
          <w:tr2bl w:val="none" w:color="auto" w:sz="0" w:space="0"/>
        </w:tcBorders>
      </w:tcPr>
    </w:tblStylePr>
  </w:style>
  <w:style w:type="table" w:styleId="TableClassic3">
    <w:name w:val="Table Classic 3"/>
    <w:basedOn w:val="TableNormal"/>
    <w:semiHidden/>
    <w:locked/>
    <w:rsid w:val="00E45954"/>
    <w:pPr>
      <w:spacing w:after="240"/>
    </w:pPr>
    <w:rPr>
      <w:color w:val="000080"/>
    </w:rPr>
    <w:tblPr>
      <w:tblBorders>
        <w:top w:val="single" w:color="000000" w:sz="12" w:space="0"/>
        <w:left w:val="single" w:color="000000" w:sz="12" w:space="0"/>
        <w:bottom w:val="single" w:color="000000" w:sz="12" w:space="0"/>
        <w:right w:val="single" w:color="000000" w:sz="12" w:space="0"/>
      </w:tblBorders>
    </w:tblPr>
    <w:tcPr>
      <w:shd w:val="solid" w:color="C0C0C0" w:fill="FFFFFF"/>
    </w:tcPr>
    <w:tblStylePr w:type="firstRow">
      <w:rPr>
        <w:b/>
        <w:bCs/>
        <w:i/>
        <w:iCs/>
        <w:color w:val="FFFFFF"/>
      </w:rPr>
      <w:tblPr/>
      <w:tcPr>
        <w:tcBorders>
          <w:bottom w:val="single" w:color="000000" w:sz="6" w:space="0"/>
          <w:tl2br w:val="none" w:color="auto" w:sz="0" w:space="0"/>
          <w:tr2bl w:val="none" w:color="auto" w:sz="0" w:space="0"/>
        </w:tcBorders>
        <w:shd w:val="solid" w:color="000080" w:fill="FFFFFF"/>
      </w:tcPr>
    </w:tblStylePr>
    <w:tblStylePr w:type="lastRow">
      <w:rPr>
        <w:color w:val="000080"/>
      </w:rPr>
      <w:tblPr/>
      <w:tcPr>
        <w:tcBorders>
          <w:top w:val="single" w:color="000000" w:sz="12" w:space="0"/>
          <w:tl2br w:val="none" w:color="auto" w:sz="0" w:space="0"/>
          <w:tr2bl w:val="none" w:color="auto" w:sz="0" w:space="0"/>
        </w:tcBorders>
        <w:shd w:val="solid" w:color="FFFFFF" w:fill="FFFFFF"/>
      </w:tcPr>
    </w:tblStylePr>
    <w:tblStylePr w:type="firstCol">
      <w:rPr>
        <w:b/>
        <w:bCs/>
        <w:color w:val="000000"/>
      </w:rPr>
      <w:tblPr/>
      <w:tcPr>
        <w:tcBorders>
          <w:tl2br w:val="none" w:color="auto" w:sz="0" w:space="0"/>
          <w:tr2bl w:val="none" w:color="auto" w:sz="0" w:space="0"/>
        </w:tcBorders>
      </w:tcPr>
    </w:tblStylePr>
  </w:style>
  <w:style w:type="table" w:styleId="TableClassic4">
    <w:name w:val="Table Classic 4"/>
    <w:basedOn w:val="TableNormal"/>
    <w:semiHidden/>
    <w:locked/>
    <w:rsid w:val="00E45954"/>
    <w:pPr>
      <w:spacing w:after="240"/>
    </w:pPr>
    <w:tblPr>
      <w:tblBorders>
        <w:top w:val="single" w:color="000000" w:sz="12" w:space="0"/>
        <w:left w:val="single" w:color="000000" w:sz="6" w:space="0"/>
        <w:bottom w:val="single" w:color="000000" w:sz="12" w:space="0"/>
        <w:right w:val="single" w:color="000000" w:sz="6" w:space="0"/>
      </w:tblBorders>
    </w:tblPr>
    <w:tcPr>
      <w:shd w:val="clear" w:color="auto" w:fill="auto"/>
    </w:tcPr>
    <w:tblStylePr w:type="firstRow">
      <w:rPr>
        <w:b/>
        <w:bCs/>
        <w:i/>
        <w:iCs/>
        <w:color w:val="FFFFFF"/>
      </w:rPr>
      <w:tblPr/>
      <w:tcPr>
        <w:tcBorders>
          <w:bottom w:val="single" w:color="000000" w:sz="6" w:space="0"/>
          <w:tl2br w:val="none" w:color="auto" w:sz="0" w:space="0"/>
          <w:tr2bl w:val="none" w:color="auto" w:sz="0" w:space="0"/>
        </w:tcBorders>
        <w:shd w:val="pct50" w:color="000080" w:fill="FFFFFF"/>
      </w:tcPr>
    </w:tblStylePr>
    <w:tblStylePr w:type="lastRow">
      <w:rPr>
        <w:color w:val="000080"/>
      </w:rPr>
      <w:tblPr/>
      <w:tcPr>
        <w:tcBorders>
          <w:bottom w:val="single" w:color="000000" w:sz="6" w:space="0"/>
          <w:tl2br w:val="none" w:color="auto" w:sz="0" w:space="0"/>
          <w:tr2bl w:val="none" w:color="auto" w:sz="0" w:space="0"/>
        </w:tcBorders>
        <w:shd w:val="pct50" w:color="000000" w:fill="FFFFFF"/>
      </w:tcPr>
    </w:tblStylePr>
    <w:tblStylePr w:type="firstCol">
      <w:rPr>
        <w:b/>
        <w:bCs/>
      </w:rPr>
      <w:tblPr/>
      <w:tcPr>
        <w:tcBorders>
          <w:tl2br w:val="none" w:color="auto" w:sz="0" w:space="0"/>
          <w:tr2bl w:val="none" w:color="auto" w:sz="0" w:space="0"/>
        </w:tcBorders>
      </w:tcPr>
    </w:tblStylePr>
    <w:tblStylePr w:type="nwCell">
      <w:rPr>
        <w:b/>
        <w:bCs/>
      </w:rPr>
      <w:tblPr/>
      <w:tcPr>
        <w:tcBorders>
          <w:tl2br w:val="none" w:color="auto" w:sz="0" w:space="0"/>
          <w:tr2bl w:val="none" w:color="auto" w:sz="0" w:space="0"/>
        </w:tcBorders>
      </w:tcPr>
    </w:tblStylePr>
    <w:tblStylePr w:type="swCell">
      <w:rPr>
        <w:color w:val="000080"/>
      </w:rPr>
      <w:tblPr/>
      <w:tcPr>
        <w:tcBorders>
          <w:tl2br w:val="none" w:color="auto" w:sz="0" w:space="0"/>
          <w:tr2bl w:val="none" w:color="auto" w:sz="0" w:space="0"/>
        </w:tcBorders>
      </w:tcPr>
    </w:tblStylePr>
  </w:style>
  <w:style w:type="table" w:styleId="TableColorful1">
    <w:name w:val="Table Colorful 1"/>
    <w:basedOn w:val="TableNormal"/>
    <w:semiHidden/>
    <w:locked/>
    <w:rsid w:val="00E45954"/>
    <w:pPr>
      <w:spacing w:after="240"/>
    </w:pPr>
    <w:rPr>
      <w:color w:val="FFFFFF"/>
    </w:rPr>
    <w:tblPr>
      <w:tblBorders>
        <w:top w:val="single" w:color="008080" w:sz="12" w:space="0"/>
        <w:left w:val="single" w:color="008080" w:sz="12" w:space="0"/>
        <w:bottom w:val="single" w:color="008080" w:sz="12" w:space="0"/>
        <w:right w:val="single" w:color="008080" w:sz="12" w:space="0"/>
        <w:insideH w:val="single" w:color="00FFFF" w:sz="6" w:space="0"/>
      </w:tblBorders>
    </w:tblPr>
    <w:tcPr>
      <w:shd w:val="solid" w:color="008080" w:fill="FFFFFF"/>
    </w:tcPr>
    <w:tblStylePr w:type="firstRow">
      <w:rPr>
        <w:b/>
        <w:bCs/>
        <w:i/>
        <w:iCs/>
      </w:rPr>
      <w:tblPr/>
      <w:tcPr>
        <w:tcBorders>
          <w:tl2br w:val="none" w:color="auto" w:sz="0" w:space="0"/>
          <w:tr2bl w:val="none" w:color="auto" w:sz="0" w:space="0"/>
        </w:tcBorders>
        <w:shd w:val="solid" w:color="000000" w:fill="FFFFFF"/>
      </w:tcPr>
    </w:tblStylePr>
    <w:tblStylePr w:type="firstCol">
      <w:rPr>
        <w:b/>
        <w:bCs/>
        <w:i/>
        <w:iCs/>
      </w:rPr>
      <w:tblPr/>
      <w:tcPr>
        <w:tcBorders>
          <w:tl2br w:val="none" w:color="auto" w:sz="0" w:space="0"/>
          <w:tr2bl w:val="none" w:color="auto" w:sz="0" w:space="0"/>
        </w:tcBorders>
        <w:shd w:val="solid" w:color="000080" w:fill="FFFFFF"/>
      </w:tcPr>
    </w:tblStylePr>
    <w:tblStylePr w:type="nwCell">
      <w:tblPr/>
      <w:tcPr>
        <w:tcBorders>
          <w:tl2br w:val="none" w:color="auto" w:sz="0" w:space="0"/>
          <w:tr2bl w:val="none" w:color="auto" w:sz="0" w:space="0"/>
        </w:tcBorders>
        <w:shd w:val="solid" w:color="000000" w:fill="FFFFFF"/>
      </w:tcPr>
    </w:tblStylePr>
    <w:tblStylePr w:type="swCell">
      <w:rPr>
        <w:b/>
        <w:bCs/>
        <w:i w:val="0"/>
        <w:iCs w:val="0"/>
      </w:rPr>
      <w:tblPr/>
      <w:tcPr>
        <w:tcBorders>
          <w:tl2br w:val="none" w:color="auto" w:sz="0" w:space="0"/>
          <w:tr2bl w:val="none" w:color="auto" w:sz="0" w:space="0"/>
        </w:tcBorders>
      </w:tcPr>
    </w:tblStylePr>
  </w:style>
  <w:style w:type="table" w:styleId="TableColorful2">
    <w:name w:val="Table Colorful 2"/>
    <w:basedOn w:val="TableNormal"/>
    <w:semiHidden/>
    <w:locked/>
    <w:rsid w:val="00E45954"/>
    <w:pPr>
      <w:spacing w:after="240"/>
    </w:pPr>
    <w:tblPr>
      <w:tblBorders>
        <w:bottom w:val="single" w:color="000000" w:sz="12" w:space="0"/>
      </w:tblBorders>
    </w:tblPr>
    <w:tcPr>
      <w:shd w:val="pct20" w:color="FFFF00" w:fill="FFFFFF"/>
    </w:tcPr>
    <w:tblStylePr w:type="firstRow">
      <w:rPr>
        <w:b/>
        <w:bCs/>
        <w:i/>
        <w:iCs/>
        <w:color w:val="FFFFFF"/>
      </w:rPr>
      <w:tblPr/>
      <w:tcPr>
        <w:tcBorders>
          <w:bottom w:val="single" w:color="000000" w:sz="12" w:space="0"/>
          <w:tl2br w:val="none" w:color="auto" w:sz="0" w:space="0"/>
          <w:tr2bl w:val="none" w:color="auto" w:sz="0" w:space="0"/>
        </w:tcBorders>
        <w:shd w:val="solid" w:color="800000" w:fill="FFFFFF"/>
      </w:tcPr>
    </w:tblStylePr>
    <w:tblStylePr w:type="firstCol">
      <w:rPr>
        <w:b/>
        <w:bCs/>
        <w:i/>
        <w:iCs/>
      </w:rPr>
      <w:tblPr/>
      <w:tcPr>
        <w:tcBorders>
          <w:tl2br w:val="none" w:color="auto" w:sz="0" w:space="0"/>
          <w:tr2bl w:val="none" w:color="auto" w:sz="0" w:space="0"/>
        </w:tcBorders>
      </w:tcPr>
    </w:tblStylePr>
    <w:tblStylePr w:type="lastCol">
      <w:tblPr/>
      <w:tcPr>
        <w:tcBorders>
          <w:tl2br w:val="none" w:color="auto" w:sz="0" w:space="0"/>
          <w:tr2bl w:val="none" w:color="auto" w:sz="0" w:space="0"/>
        </w:tcBorders>
        <w:shd w:val="solid" w:color="C0C0C0" w:fill="FFFFFF"/>
      </w:tcPr>
    </w:tblStylePr>
    <w:tblStylePr w:type="swCell">
      <w:rPr>
        <w:b/>
        <w:bCs/>
        <w:i w:val="0"/>
        <w:iCs w:val="0"/>
      </w:rPr>
      <w:tblPr/>
      <w:tcPr>
        <w:tcBorders>
          <w:tl2br w:val="none" w:color="auto" w:sz="0" w:space="0"/>
          <w:tr2bl w:val="none" w:color="auto" w:sz="0" w:space="0"/>
        </w:tcBorders>
      </w:tcPr>
    </w:tblStylePr>
  </w:style>
  <w:style w:type="table" w:styleId="TableColorful3">
    <w:name w:val="Table Colorful 3"/>
    <w:basedOn w:val="TableNormal"/>
    <w:semiHidden/>
    <w:locked/>
    <w:rsid w:val="00E45954"/>
    <w:pPr>
      <w:spacing w:after="240"/>
    </w:pPr>
    <w:tblPr>
      <w:tblBorders>
        <w:top w:val="single" w:color="000000" w:sz="18" w:space="0"/>
        <w:left w:val="single" w:color="000000" w:sz="18" w:space="0"/>
        <w:bottom w:val="single" w:color="000000" w:sz="18" w:space="0"/>
        <w:right w:val="single" w:color="000000" w:sz="18" w:space="0"/>
        <w:insideH w:val="single" w:color="C0C0C0" w:sz="6" w:space="0"/>
      </w:tblBorders>
    </w:tblPr>
    <w:tcPr>
      <w:shd w:val="pct25" w:color="008080" w:fill="FFFFFF"/>
    </w:tcPr>
    <w:tblStylePr w:type="firstRow">
      <w:tblPr/>
      <w:tcPr>
        <w:tcBorders>
          <w:bottom w:val="single" w:color="000000" w:sz="6" w:space="0"/>
          <w:tl2br w:val="none" w:color="auto" w:sz="0" w:space="0"/>
          <w:tr2bl w:val="none" w:color="auto" w:sz="0" w:space="0"/>
        </w:tcBorders>
        <w:shd w:val="solid" w:color="008080" w:fill="FFFFFF"/>
      </w:tcPr>
    </w:tblStylePr>
    <w:tblStylePr w:type="firstCol">
      <w:tblPr/>
      <w:tcPr>
        <w:tcBorders>
          <w:left w:val="single" w:color="000000" w:sz="36" w:space="0"/>
          <w:right w:val="single" w:color="000000" w:sz="6" w:space="0"/>
          <w:tl2br w:val="none" w:color="auto" w:sz="0" w:space="0"/>
          <w:tr2bl w:val="none" w:color="auto" w:sz="0" w:space="0"/>
        </w:tcBorders>
        <w:shd w:val="solid" w:color="008080" w:fill="FFFFFF"/>
      </w:tcPr>
    </w:tblStylePr>
    <w:tblStylePr w:type="nwCell">
      <w:rPr>
        <w:b/>
        <w:bCs/>
        <w:color w:val="FFFFFF"/>
      </w:rPr>
      <w:tblPr/>
      <w:tcPr>
        <w:tcBorders>
          <w:tl2br w:val="none" w:color="auto" w:sz="0" w:space="0"/>
          <w:tr2bl w:val="none" w:color="auto" w:sz="0" w:space="0"/>
        </w:tcBorders>
        <w:shd w:val="solid" w:color="000000" w:fill="FFFFFF"/>
      </w:tcPr>
    </w:tblStylePr>
  </w:style>
  <w:style w:type="table" w:styleId="TableColumns1">
    <w:name w:val="Table Columns 1"/>
    <w:basedOn w:val="TableNormal"/>
    <w:semiHidden/>
    <w:locked/>
    <w:rsid w:val="00E45954"/>
    <w:pPr>
      <w:spacing w:after="240"/>
    </w:pPr>
    <w:rPr>
      <w:b/>
      <w:bCs/>
    </w:rPr>
    <w:tblPr>
      <w:tblStyleColBandSize w:val="1"/>
      <w:tblBorders>
        <w:top w:val="single" w:color="000000" w:sz="12" w:space="0"/>
        <w:left w:val="single" w:color="000000" w:sz="12" w:space="0"/>
        <w:bottom w:val="single" w:color="000000" w:sz="12" w:space="0"/>
        <w:right w:val="single" w:color="000000" w:sz="12" w:space="0"/>
      </w:tblBorders>
    </w:tblPr>
    <w:tblStylePr w:type="firstRow">
      <w:rPr>
        <w:b w:val="0"/>
        <w:bCs w:val="0"/>
      </w:rPr>
      <w:tblPr/>
      <w:tcPr>
        <w:tcBorders>
          <w:bottom w:val="double" w:color="000000" w:sz="6" w:space="0"/>
          <w:tl2br w:val="none" w:color="auto" w:sz="0" w:space="0"/>
          <w:tr2bl w:val="none" w:color="auto" w:sz="0" w:space="0"/>
        </w:tcBorders>
      </w:tcPr>
    </w:tblStylePr>
    <w:tblStylePr w:type="lastRow">
      <w:rPr>
        <w:b w:val="0"/>
        <w:bCs w:val="0"/>
      </w:rPr>
      <w:tblPr/>
      <w:tcPr>
        <w:tcBorders>
          <w:tl2br w:val="none" w:color="auto" w:sz="0" w:space="0"/>
          <w:tr2bl w:val="none" w:color="auto" w:sz="0" w:space="0"/>
        </w:tcBorders>
      </w:tcPr>
    </w:tblStylePr>
    <w:tblStylePr w:type="firstCol">
      <w:rPr>
        <w:b w:val="0"/>
        <w:bCs w:val="0"/>
      </w:rPr>
      <w:tblPr/>
      <w:tcPr>
        <w:tcBorders>
          <w:tl2br w:val="none" w:color="auto" w:sz="0" w:space="0"/>
          <w:tr2bl w:val="none" w:color="auto" w:sz="0" w:space="0"/>
        </w:tcBorders>
      </w:tcPr>
    </w:tblStylePr>
    <w:tblStylePr w:type="lastCol">
      <w:rPr>
        <w:b w:val="0"/>
        <w:bCs w:val="0"/>
      </w:rPr>
      <w:tblPr/>
      <w:tcPr>
        <w:tcBorders>
          <w:tl2br w:val="none" w:color="auto" w:sz="0" w:space="0"/>
          <w:tr2bl w:val="none" w:color="auto" w:sz="0" w:space="0"/>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Columns2">
    <w:name w:val="Table Columns 2"/>
    <w:basedOn w:val="TableNormal"/>
    <w:semiHidden/>
    <w:locked/>
    <w:rsid w:val="00E45954"/>
    <w:pPr>
      <w:spacing w:after="240"/>
    </w:pPr>
    <w:rPr>
      <w:b/>
      <w:bCs/>
    </w:rPr>
    <w:tblPr>
      <w:tblStyleColBandSize w:val="1"/>
    </w:tblPr>
    <w:tblStylePr w:type="firstRow">
      <w:rPr>
        <w:color w:val="FFFFFF"/>
      </w:rPr>
      <w:tblPr/>
      <w:tcPr>
        <w:tcBorders>
          <w:tl2br w:val="none" w:color="auto" w:sz="0" w:space="0"/>
          <w:tr2bl w:val="none" w:color="auto" w:sz="0" w:space="0"/>
        </w:tcBorders>
        <w:shd w:val="solid" w:color="000080" w:fill="FFFFFF"/>
      </w:tcPr>
    </w:tblStylePr>
    <w:tblStylePr w:type="lastRow">
      <w:rPr>
        <w:b w:val="0"/>
        <w:bCs w:val="0"/>
      </w:rPr>
      <w:tblPr/>
      <w:tcPr>
        <w:tcBorders>
          <w:tl2br w:val="none" w:color="auto" w:sz="0" w:space="0"/>
          <w:tr2bl w:val="none" w:color="auto" w:sz="0" w:space="0"/>
        </w:tcBorders>
      </w:tcPr>
    </w:tblStylePr>
    <w:tblStylePr w:type="firstCol">
      <w:rPr>
        <w:b w:val="0"/>
        <w:bCs w:val="0"/>
        <w:color w:val="000000"/>
      </w:rPr>
      <w:tblPr/>
      <w:tcPr>
        <w:tcBorders>
          <w:tl2br w:val="none" w:color="auto" w:sz="0" w:space="0"/>
          <w:tr2bl w:val="none" w:color="auto" w:sz="0" w:space="0"/>
        </w:tcBorders>
      </w:tcPr>
    </w:tblStylePr>
    <w:tblStylePr w:type="lastCol">
      <w:rPr>
        <w:b w:val="0"/>
        <w:bCs w:val="0"/>
      </w:rPr>
      <w:tblPr/>
      <w:tcPr>
        <w:tcBorders>
          <w:tl2br w:val="none" w:color="auto" w:sz="0" w:space="0"/>
          <w:tr2bl w:val="none" w:color="auto" w:sz="0" w:space="0"/>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Columns3">
    <w:name w:val="Table Columns 3"/>
    <w:basedOn w:val="TableNormal"/>
    <w:semiHidden/>
    <w:locked/>
    <w:rsid w:val="00E45954"/>
    <w:pPr>
      <w:spacing w:after="240"/>
    </w:pPr>
    <w:rPr>
      <w:b/>
      <w:bCs/>
    </w:rPr>
    <w:tblPr>
      <w:tblStyleColBandSize w:val="1"/>
      <w:tblBorders>
        <w:top w:val="single" w:color="000080" w:sz="6" w:space="0"/>
        <w:left w:val="single" w:color="000080" w:sz="6" w:space="0"/>
        <w:bottom w:val="single" w:color="000080" w:sz="6" w:space="0"/>
        <w:right w:val="single" w:color="000080" w:sz="6" w:space="0"/>
        <w:insideV w:val="single" w:color="000080" w:sz="6" w:space="0"/>
      </w:tblBorders>
    </w:tblPr>
    <w:tblStylePr w:type="firstRow">
      <w:rPr>
        <w:color w:val="FFFFFF"/>
      </w:rPr>
      <w:tblPr/>
      <w:tcPr>
        <w:tcBorders>
          <w:tl2br w:val="none" w:color="auto" w:sz="0" w:space="0"/>
          <w:tr2bl w:val="none" w:color="auto" w:sz="0" w:space="0"/>
        </w:tcBorders>
        <w:shd w:val="solid" w:color="000080" w:fill="FFFFFF"/>
      </w:tcPr>
    </w:tblStylePr>
    <w:tblStylePr w:type="lastRow">
      <w:rPr>
        <w:b w:val="0"/>
        <w:bCs w:val="0"/>
      </w:rPr>
      <w:tblPr/>
      <w:tcPr>
        <w:tcBorders>
          <w:top w:val="single" w:color="000080" w:sz="6" w:space="0"/>
          <w:tl2br w:val="none" w:color="auto" w:sz="0" w:space="0"/>
          <w:tr2bl w:val="none" w:color="auto" w:sz="0" w:space="0"/>
        </w:tcBorders>
      </w:tcPr>
    </w:tblStylePr>
    <w:tblStylePr w:type="firstCol">
      <w:rPr>
        <w:b w:val="0"/>
        <w:bCs w:val="0"/>
      </w:rPr>
      <w:tblPr/>
      <w:tcPr>
        <w:tcBorders>
          <w:tl2br w:val="none" w:color="auto" w:sz="0" w:space="0"/>
          <w:tr2bl w:val="none" w:color="auto" w:sz="0" w:space="0"/>
        </w:tcBorders>
      </w:tcPr>
    </w:tblStylePr>
    <w:tblStylePr w:type="lastCol">
      <w:rPr>
        <w:b w:val="0"/>
        <w:bCs w:val="0"/>
      </w:rPr>
      <w:tblPr/>
      <w:tcPr>
        <w:tcBorders>
          <w:tl2br w:val="none" w:color="auto" w:sz="0" w:space="0"/>
          <w:tr2bl w:val="none" w:color="auto" w:sz="0" w:space="0"/>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color="auto" w:sz="0" w:space="0"/>
          <w:tr2bl w:val="none" w:color="auto" w:sz="0" w:space="0"/>
        </w:tcBorders>
      </w:tcPr>
    </w:tblStylePr>
  </w:style>
  <w:style w:type="table" w:styleId="TableColumns4">
    <w:name w:val="Table Columns 4"/>
    <w:basedOn w:val="TableNormal"/>
    <w:semiHidden/>
    <w:locked/>
    <w:rsid w:val="00E45954"/>
    <w:pPr>
      <w:spacing w:after="240"/>
    </w:pPr>
    <w:tblPr>
      <w:tblStyleColBandSize w:val="1"/>
    </w:tblPr>
    <w:tblStylePr w:type="firstRow">
      <w:rPr>
        <w:color w:val="FFFFFF"/>
      </w:rPr>
      <w:tblPr/>
      <w:tcPr>
        <w:tcBorders>
          <w:tl2br w:val="none" w:color="auto" w:sz="0" w:space="0"/>
          <w:tr2bl w:val="none" w:color="auto" w:sz="0" w:space="0"/>
        </w:tcBorders>
        <w:shd w:val="solid" w:color="000000" w:fill="FFFFFF"/>
      </w:tcPr>
    </w:tblStylePr>
    <w:tblStylePr w:type="lastRow">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locked/>
    <w:rsid w:val="00E45954"/>
    <w:pPr>
      <w:spacing w:after="240"/>
    </w:pPr>
    <w:tblPr>
      <w:tblStyleColBandSize w:val="1"/>
      <w:tblBorders>
        <w:top w:val="single" w:color="808080" w:sz="12" w:space="0"/>
        <w:left w:val="single" w:color="808080" w:sz="12" w:space="0"/>
        <w:bottom w:val="single" w:color="808080" w:sz="12" w:space="0"/>
        <w:right w:val="single" w:color="808080" w:sz="12" w:space="0"/>
        <w:insideV w:val="single" w:color="C0C0C0" w:sz="6" w:space="0"/>
      </w:tblBorders>
    </w:tblPr>
    <w:tblStylePr w:type="firstRow">
      <w:rPr>
        <w:b/>
        <w:bCs/>
        <w:i/>
        <w:iCs/>
      </w:rPr>
      <w:tblPr/>
      <w:tcPr>
        <w:tcBorders>
          <w:bottom w:val="single" w:color="808080" w:sz="6" w:space="0"/>
          <w:tl2br w:val="none" w:color="auto" w:sz="0" w:space="0"/>
          <w:tr2bl w:val="none" w:color="auto" w:sz="0" w:space="0"/>
        </w:tcBorders>
      </w:tcPr>
    </w:tblStylePr>
    <w:tblStylePr w:type="lastRow">
      <w:rPr>
        <w:b/>
        <w:bCs/>
      </w:rPr>
      <w:tblPr/>
      <w:tcPr>
        <w:tcBorders>
          <w:top w:val="single" w:color="808080" w:sz="6"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locked/>
    <w:rsid w:val="00E45954"/>
    <w:pPr>
      <w:spacing w:after="240"/>
    </w:pPr>
    <w:tblPr>
      <w:tblStyleRowBandSize w:val="1"/>
      <w:tblBorders>
        <w:insideH w:val="single" w:color="FFFFFF" w:sz="18" w:space="0"/>
        <w:insideV w:val="single" w:color="FFFFFF" w:sz="18" w:space="0"/>
      </w:tblBorders>
    </w:tblPr>
    <w:tblStylePr w:type="firstRow">
      <w:rPr>
        <w:b/>
        <w:bCs/>
        <w:color w:val="auto"/>
      </w:rPr>
      <w:tblPr/>
      <w:tcPr>
        <w:tcBorders>
          <w:tl2br w:val="none" w:color="auto" w:sz="0" w:space="0"/>
          <w:tr2bl w:val="none" w:color="auto" w:sz="0" w:space="0"/>
        </w:tcBorders>
        <w:shd w:val="pct20" w:color="000000" w:fill="FFFFFF"/>
      </w:tcPr>
    </w:tblStylePr>
    <w:tblStylePr w:type="band1Horz">
      <w:rPr>
        <w:color w:val="auto"/>
      </w:rPr>
      <w:tblPr/>
      <w:tcPr>
        <w:tcBorders>
          <w:tl2br w:val="none" w:color="auto" w:sz="0" w:space="0"/>
          <w:tr2bl w:val="none" w:color="auto" w:sz="0" w:space="0"/>
        </w:tcBorders>
        <w:shd w:val="pct5" w:color="000000" w:fill="FFFFFF"/>
      </w:tcPr>
    </w:tblStylePr>
    <w:tblStylePr w:type="band2Horz">
      <w:rPr>
        <w:color w:val="auto"/>
      </w:rPr>
      <w:tblPr/>
      <w:tcPr>
        <w:tcBorders>
          <w:tl2br w:val="none" w:color="auto" w:sz="0" w:space="0"/>
          <w:tr2bl w:val="none" w:color="auto" w:sz="0" w:space="0"/>
        </w:tcBorders>
        <w:shd w:val="pct20" w:color="000000" w:fill="FFFFFF"/>
      </w:tcPr>
    </w:tblStylePr>
  </w:style>
  <w:style w:type="table" w:styleId="TableElegant">
    <w:name w:val="Table Elegant"/>
    <w:basedOn w:val="TableNormal"/>
    <w:semiHidden/>
    <w:locked/>
    <w:rsid w:val="00E45954"/>
    <w:pPr>
      <w:spacing w:after="240"/>
    </w:pPr>
    <w:tblPr>
      <w:tblBorders>
        <w:top w:val="double" w:color="000000" w:sz="6" w:space="0"/>
        <w:left w:val="double" w:color="000000" w:sz="6" w:space="0"/>
        <w:bottom w:val="double" w:color="000000" w:sz="6" w:space="0"/>
        <w:right w:val="double" w:color="000000" w:sz="6" w:space="0"/>
        <w:insideH w:val="single" w:color="000000" w:sz="6" w:space="0"/>
        <w:insideV w:val="single" w:color="000000" w:sz="6" w:space="0"/>
      </w:tblBorders>
    </w:tblPr>
    <w:tcPr>
      <w:shd w:val="clear" w:color="auto" w:fill="auto"/>
    </w:tcPr>
    <w:tblStylePr w:type="firstRow">
      <w:rPr>
        <w:caps/>
        <w:color w:val="auto"/>
      </w:rPr>
      <w:tblPr/>
      <w:tcPr>
        <w:tcBorders>
          <w:tl2br w:val="none" w:color="auto" w:sz="0" w:space="0"/>
          <w:tr2bl w:val="none" w:color="auto" w:sz="0" w:space="0"/>
        </w:tcBorders>
      </w:tcPr>
    </w:tblStylePr>
  </w:style>
  <w:style w:type="table" w:styleId="TableGrid">
    <w:name w:val="Table Grid"/>
    <w:basedOn w:val="TableNormal"/>
    <w:locked/>
    <w:rsid w:val="00E45954"/>
    <w:pPr>
      <w:spacing w:after="240"/>
    </w:p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table" w:styleId="TableGrid1">
    <w:name w:val="Table Grid 1"/>
    <w:basedOn w:val="TableNormal"/>
    <w:semiHidden/>
    <w:locked/>
    <w:rsid w:val="00E45954"/>
    <w:pPr>
      <w:spacing w:after="240"/>
    </w:pPr>
    <w:tblPr>
      <w:tblBorders>
        <w:top w:val="single" w:color="000000" w:sz="6" w:space="0"/>
        <w:left w:val="single" w:color="000000" w:sz="6" w:space="0"/>
        <w:bottom w:val="single" w:color="000000" w:sz="6" w:space="0"/>
        <w:right w:val="single" w:color="000000" w:sz="6" w:space="0"/>
        <w:insideH w:val="single" w:color="000000" w:sz="6" w:space="0"/>
        <w:insideV w:val="single" w:color="000000" w:sz="6" w:space="0"/>
      </w:tblBorders>
    </w:tblPr>
    <w:tcPr>
      <w:shd w:val="clear" w:color="auto" w:fill="auto"/>
    </w:tcPr>
    <w:tblStylePr w:type="lastRow">
      <w:rPr>
        <w:i/>
        <w:iCs/>
      </w:rPr>
      <w:tblPr/>
      <w:tcPr>
        <w:tcBorders>
          <w:tl2br w:val="none" w:color="auto" w:sz="0" w:space="0"/>
          <w:tr2bl w:val="none" w:color="auto" w:sz="0" w:space="0"/>
        </w:tcBorders>
      </w:tcPr>
    </w:tblStylePr>
    <w:tblStylePr w:type="lastCol">
      <w:rPr>
        <w:i/>
        <w:iCs/>
      </w:rPr>
      <w:tblPr/>
      <w:tcPr>
        <w:tcBorders>
          <w:tl2br w:val="none" w:color="auto" w:sz="0" w:space="0"/>
          <w:tr2bl w:val="none" w:color="auto" w:sz="0" w:space="0"/>
        </w:tcBorders>
      </w:tcPr>
    </w:tblStylePr>
  </w:style>
  <w:style w:type="table" w:styleId="TableGrid2">
    <w:name w:val="Table Grid 2"/>
    <w:basedOn w:val="TableNormal"/>
    <w:semiHidden/>
    <w:locked/>
    <w:rsid w:val="00E45954"/>
    <w:pPr>
      <w:spacing w:after="240"/>
    </w:pPr>
    <w:tblPr>
      <w:tblBorders>
        <w:insideH w:val="single" w:color="000000" w:sz="6" w:space="0"/>
        <w:insideV w:val="single" w:color="000000" w:sz="6" w:space="0"/>
      </w:tblBorders>
    </w:tblPr>
    <w:tcPr>
      <w:shd w:val="clear" w:color="auto" w:fill="auto"/>
    </w:tcPr>
    <w:tblStylePr w:type="firstRow">
      <w:rPr>
        <w:b/>
        <w:bCs/>
      </w:rPr>
      <w:tblPr/>
      <w:tcPr>
        <w:tcBorders>
          <w:tl2br w:val="none" w:color="auto" w:sz="0" w:space="0"/>
          <w:tr2bl w:val="none" w:color="auto" w:sz="0" w:space="0"/>
        </w:tcBorders>
      </w:tcPr>
    </w:tblStylePr>
    <w:tblStylePr w:type="lastRow">
      <w:rPr>
        <w:b/>
        <w:bCs/>
      </w:rPr>
      <w:tblPr/>
      <w:tcPr>
        <w:tcBorders>
          <w:top w:val="single" w:color="000000" w:sz="6"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style>
  <w:style w:type="table" w:styleId="TableGrid3">
    <w:name w:val="Table Grid 3"/>
    <w:basedOn w:val="TableNormal"/>
    <w:semiHidden/>
    <w:locked/>
    <w:rsid w:val="00E45954"/>
    <w:pPr>
      <w:spacing w:after="240"/>
    </w:pPr>
    <w:tblPr>
      <w:tblBorders>
        <w:top w:val="single" w:color="000000" w:sz="6" w:space="0"/>
        <w:left w:val="single" w:color="000000" w:sz="12" w:space="0"/>
        <w:bottom w:val="single" w:color="000000" w:sz="6" w:space="0"/>
        <w:right w:val="single" w:color="000000" w:sz="12" w:space="0"/>
        <w:insideV w:val="single" w:color="000000" w:sz="6" w:space="0"/>
      </w:tblBorders>
    </w:tblPr>
    <w:tcPr>
      <w:shd w:val="clear" w:color="auto" w:fill="auto"/>
    </w:tcPr>
    <w:tblStylePr w:type="firstRow">
      <w:tblPr/>
      <w:tcPr>
        <w:tcBorders>
          <w:bottom w:val="single" w:color="000000" w:sz="6" w:space="0"/>
          <w:tl2br w:val="none" w:color="auto" w:sz="0" w:space="0"/>
          <w:tr2bl w:val="none" w:color="auto" w:sz="0" w:space="0"/>
        </w:tcBorders>
        <w:shd w:val="pct30" w:color="FFFF00" w:fill="FFFFFF"/>
      </w:tcPr>
    </w:tblStylePr>
    <w:tblStylePr w:type="lastRow">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style>
  <w:style w:type="table" w:styleId="TableGrid4">
    <w:name w:val="Table Grid 4"/>
    <w:basedOn w:val="TableNormal"/>
    <w:semiHidden/>
    <w:locked/>
    <w:rsid w:val="00E45954"/>
    <w:pPr>
      <w:spacing w:after="240"/>
    </w:pPr>
    <w:tblPr>
      <w:tblBorders>
        <w:left w:val="single" w:color="000000" w:sz="12" w:space="0"/>
        <w:right w:val="single" w:color="000000" w:sz="12" w:space="0"/>
        <w:insideH w:val="single" w:color="000000" w:sz="6" w:space="0"/>
        <w:insideV w:val="single" w:color="000000" w:sz="6" w:space="0"/>
      </w:tblBorders>
    </w:tblPr>
    <w:tcPr>
      <w:shd w:val="clear" w:color="auto" w:fill="auto"/>
    </w:tcPr>
    <w:tblStylePr w:type="firstRow">
      <w:rPr>
        <w:color w:val="auto"/>
      </w:rPr>
      <w:tblPr/>
      <w:tcPr>
        <w:tcBorders>
          <w:bottom w:val="single" w:color="000000" w:sz="6" w:space="0"/>
          <w:tl2br w:val="none" w:color="auto" w:sz="0" w:space="0"/>
          <w:tr2bl w:val="none" w:color="auto" w:sz="0" w:space="0"/>
        </w:tcBorders>
        <w:shd w:val="pct30" w:color="FFFF00" w:fill="FFFFFF"/>
      </w:tcPr>
    </w:tblStylePr>
    <w:tblStylePr w:type="lastRow">
      <w:rPr>
        <w:b/>
        <w:bCs/>
        <w:color w:val="auto"/>
      </w:rPr>
      <w:tblPr/>
      <w:tcPr>
        <w:tcBorders>
          <w:top w:val="single" w:color="000000" w:sz="6" w:space="0"/>
          <w:tl2br w:val="none" w:color="auto" w:sz="0" w:space="0"/>
          <w:tr2bl w:val="none" w:color="auto" w:sz="0" w:space="0"/>
        </w:tcBorders>
        <w:shd w:val="pct30" w:color="FFFF00" w:fill="FFFFFF"/>
      </w:tcPr>
    </w:tblStylePr>
    <w:tblStylePr w:type="lastCol">
      <w:rPr>
        <w:b/>
        <w:bCs/>
        <w:color w:val="auto"/>
      </w:rPr>
      <w:tblPr/>
      <w:tcPr>
        <w:tcBorders>
          <w:tl2br w:val="none" w:color="auto" w:sz="0" w:space="0"/>
          <w:tr2bl w:val="none" w:color="auto" w:sz="0" w:space="0"/>
        </w:tcBorders>
      </w:tcPr>
    </w:tblStylePr>
  </w:style>
  <w:style w:type="table" w:styleId="TableGrid5">
    <w:name w:val="Table Grid 5"/>
    <w:basedOn w:val="TableNormal"/>
    <w:semiHidden/>
    <w:locked/>
    <w:rsid w:val="00E45954"/>
    <w:pPr>
      <w:spacing w:after="240"/>
    </w:pPr>
    <w:tblPr>
      <w:tblBorders>
        <w:top w:val="single" w:color="000000" w:sz="12" w:space="0"/>
        <w:left w:val="single" w:color="000000" w:sz="12" w:space="0"/>
        <w:bottom w:val="single" w:color="000000" w:sz="12" w:space="0"/>
        <w:right w:val="single" w:color="000000" w:sz="12" w:space="0"/>
        <w:insideH w:val="single" w:color="000000" w:sz="6" w:space="0"/>
        <w:insideV w:val="single" w:color="000000" w:sz="6" w:space="0"/>
      </w:tblBorders>
    </w:tblPr>
    <w:tcPr>
      <w:shd w:val="clear" w:color="auto" w:fill="auto"/>
    </w:tcPr>
    <w:tblStylePr w:type="firstRow">
      <w:tblPr/>
      <w:tcPr>
        <w:tcBorders>
          <w:bottom w:val="single" w:color="000000" w:sz="12" w:space="0"/>
          <w:tl2br w:val="none" w:color="auto" w:sz="0" w:space="0"/>
          <w:tr2bl w:val="none" w:color="auto" w:sz="0" w:space="0"/>
        </w:tcBorders>
      </w:tcPr>
    </w:tblStylePr>
    <w:tblStylePr w:type="lastRow">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tblStylePr w:type="nwCell">
      <w:tblPr/>
      <w:tcPr>
        <w:tcBorders>
          <w:tl2br w:val="single" w:color="000000" w:sz="6" w:space="0"/>
          <w:tr2bl w:val="none" w:color="auto" w:sz="0" w:space="0"/>
        </w:tcBorders>
      </w:tcPr>
    </w:tblStylePr>
  </w:style>
  <w:style w:type="table" w:styleId="TableGrid6">
    <w:name w:val="Table Grid 6"/>
    <w:basedOn w:val="TableNormal"/>
    <w:semiHidden/>
    <w:locked/>
    <w:rsid w:val="00E45954"/>
    <w:pPr>
      <w:spacing w:after="240"/>
    </w:pPr>
    <w:tblPr>
      <w:tblBorders>
        <w:top w:val="single" w:color="000000" w:sz="12" w:space="0"/>
        <w:left w:val="single" w:color="000000" w:sz="12" w:space="0"/>
        <w:bottom w:val="single" w:color="000000" w:sz="12" w:space="0"/>
        <w:right w:val="single" w:color="000000" w:sz="12" w:space="0"/>
        <w:insideV w:val="single" w:color="000000" w:sz="6" w:space="0"/>
      </w:tblBorders>
    </w:tblPr>
    <w:tcPr>
      <w:shd w:val="clear" w:color="auto" w:fill="auto"/>
    </w:tcPr>
    <w:tblStylePr w:type="firstRow">
      <w:rPr>
        <w:b/>
        <w:bCs/>
      </w:rPr>
      <w:tblPr/>
      <w:tcPr>
        <w:tcBorders>
          <w:bottom w:val="single" w:color="000000" w:sz="6" w:space="0"/>
          <w:tl2br w:val="none" w:color="auto" w:sz="0" w:space="0"/>
          <w:tr2bl w:val="none" w:color="auto" w:sz="0" w:space="0"/>
        </w:tcBorders>
      </w:tcPr>
    </w:tblStylePr>
    <w:tblStylePr w:type="lastRow">
      <w:rPr>
        <w:color w:val="auto"/>
      </w:rPr>
      <w:tblPr/>
      <w:tcPr>
        <w:tcBorders>
          <w:top w:val="single" w:color="000000" w:sz="6"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tblStylePr w:type="nwCell">
      <w:tblPr/>
      <w:tcPr>
        <w:tcBorders>
          <w:tl2br w:val="single" w:color="000000" w:sz="6" w:space="0"/>
          <w:tr2bl w:val="none" w:color="auto" w:sz="0" w:space="0"/>
        </w:tcBorders>
      </w:tcPr>
    </w:tblStylePr>
  </w:style>
  <w:style w:type="table" w:styleId="TableGrid7">
    <w:name w:val="Table Grid 7"/>
    <w:basedOn w:val="TableNormal"/>
    <w:semiHidden/>
    <w:locked/>
    <w:rsid w:val="00E45954"/>
    <w:pPr>
      <w:spacing w:after="240"/>
    </w:pPr>
    <w:rPr>
      <w:b/>
      <w:bCs/>
    </w:rPr>
    <w:tblPr>
      <w:tblBorders>
        <w:top w:val="single" w:color="000000" w:sz="12" w:space="0"/>
        <w:left w:val="single" w:color="000000" w:sz="12" w:space="0"/>
        <w:bottom w:val="single" w:color="000000" w:sz="12" w:space="0"/>
        <w:right w:val="single" w:color="000000" w:sz="12" w:space="0"/>
        <w:insideH w:val="single" w:color="000000" w:sz="6" w:space="0"/>
        <w:insideV w:val="single" w:color="000000" w:sz="6" w:space="0"/>
      </w:tblBorders>
    </w:tblPr>
    <w:tcPr>
      <w:shd w:val="clear" w:color="auto" w:fill="auto"/>
    </w:tcPr>
    <w:tblStylePr w:type="firstRow">
      <w:rPr>
        <w:b w:val="0"/>
        <w:bCs w:val="0"/>
      </w:rPr>
      <w:tblPr/>
      <w:tcPr>
        <w:tcBorders>
          <w:bottom w:val="single" w:color="000000" w:sz="12" w:space="0"/>
          <w:tl2br w:val="none" w:color="auto" w:sz="0" w:space="0"/>
          <w:tr2bl w:val="none" w:color="auto" w:sz="0" w:space="0"/>
        </w:tcBorders>
      </w:tcPr>
    </w:tblStylePr>
    <w:tblStylePr w:type="lastRow">
      <w:rPr>
        <w:b w:val="0"/>
        <w:bCs w:val="0"/>
      </w:rPr>
      <w:tblPr/>
      <w:tcPr>
        <w:tcBorders>
          <w:top w:val="single" w:color="000000" w:sz="6" w:space="0"/>
          <w:tl2br w:val="none" w:color="auto" w:sz="0" w:space="0"/>
          <w:tr2bl w:val="none" w:color="auto" w:sz="0" w:space="0"/>
        </w:tcBorders>
      </w:tcPr>
    </w:tblStylePr>
    <w:tblStylePr w:type="firstCol">
      <w:rPr>
        <w:b w:val="0"/>
        <w:bCs w:val="0"/>
      </w:rPr>
      <w:tblPr/>
      <w:tcPr>
        <w:tcBorders>
          <w:tl2br w:val="none" w:color="auto" w:sz="0" w:space="0"/>
          <w:tr2bl w:val="none" w:color="auto" w:sz="0" w:space="0"/>
        </w:tcBorders>
      </w:tcPr>
    </w:tblStylePr>
    <w:tblStylePr w:type="lastCol">
      <w:rPr>
        <w:b w:val="0"/>
        <w:bCs w:val="0"/>
      </w:rPr>
      <w:tblPr/>
      <w:tcPr>
        <w:tcBorders>
          <w:tl2br w:val="none" w:color="auto" w:sz="0" w:space="0"/>
          <w:tr2bl w:val="none" w:color="auto" w:sz="0" w:space="0"/>
        </w:tcBorders>
      </w:tcPr>
    </w:tblStylePr>
    <w:tblStylePr w:type="nwCell">
      <w:tblPr/>
      <w:tcPr>
        <w:tcBorders>
          <w:tl2br w:val="single" w:color="000000" w:sz="6" w:space="0"/>
          <w:tr2bl w:val="none" w:color="auto" w:sz="0" w:space="0"/>
        </w:tcBorders>
      </w:tcPr>
    </w:tblStylePr>
  </w:style>
  <w:style w:type="table" w:styleId="TableGrid8">
    <w:name w:val="Table Grid 8"/>
    <w:basedOn w:val="TableNormal"/>
    <w:semiHidden/>
    <w:locked/>
    <w:rsid w:val="00E45954"/>
    <w:pPr>
      <w:spacing w:after="240"/>
    </w:pPr>
    <w:tblPr>
      <w:tblBorders>
        <w:top w:val="single" w:color="000080" w:sz="6" w:space="0"/>
        <w:left w:val="single" w:color="000080" w:sz="6" w:space="0"/>
        <w:bottom w:val="single" w:color="000080" w:sz="6" w:space="0"/>
        <w:right w:val="single" w:color="000080" w:sz="6" w:space="0"/>
        <w:insideH w:val="single" w:color="000080" w:sz="6" w:space="0"/>
        <w:insideV w:val="single" w:color="000080" w:sz="6" w:space="0"/>
      </w:tblBorders>
    </w:tblPr>
    <w:tcPr>
      <w:shd w:val="clear" w:color="auto" w:fill="auto"/>
    </w:tcPr>
    <w:tblStylePr w:type="firstRow">
      <w:rPr>
        <w:b/>
        <w:bCs/>
        <w:color w:val="FFFFFF"/>
      </w:rPr>
      <w:tblPr/>
      <w:tcPr>
        <w:tcBorders>
          <w:tl2br w:val="none" w:color="auto" w:sz="0" w:space="0"/>
          <w:tr2bl w:val="none" w:color="auto" w:sz="0" w:space="0"/>
        </w:tcBorders>
        <w:shd w:val="solid" w:color="000080" w:fill="FFFFFF"/>
      </w:tcPr>
    </w:tblStylePr>
    <w:tblStylePr w:type="lastRow">
      <w:rPr>
        <w:b/>
        <w:bCs/>
        <w:color w:val="auto"/>
      </w:rPr>
      <w:tblPr/>
      <w:tcPr>
        <w:tcBorders>
          <w:tl2br w:val="none" w:color="auto" w:sz="0" w:space="0"/>
          <w:tr2bl w:val="none" w:color="auto" w:sz="0" w:space="0"/>
        </w:tcBorders>
      </w:tcPr>
    </w:tblStylePr>
    <w:tblStylePr w:type="lastCol">
      <w:rPr>
        <w:b/>
        <w:bCs/>
        <w:color w:val="auto"/>
      </w:rPr>
      <w:tblPr/>
      <w:tcPr>
        <w:tcBorders>
          <w:tl2br w:val="none" w:color="auto" w:sz="0" w:space="0"/>
          <w:tr2bl w:val="none" w:color="auto" w:sz="0" w:space="0"/>
        </w:tcBorders>
      </w:tcPr>
    </w:tblStylePr>
  </w:style>
  <w:style w:type="table" w:styleId="TableList1">
    <w:name w:val="Table List 1"/>
    <w:basedOn w:val="TableNormal"/>
    <w:semiHidden/>
    <w:locked/>
    <w:rsid w:val="00E45954"/>
    <w:pPr>
      <w:spacing w:after="240"/>
    </w:pPr>
    <w:tblPr>
      <w:tblStyleRowBandSize w:val="1"/>
      <w:tblBorders>
        <w:top w:val="single" w:color="008080" w:sz="12" w:space="0"/>
        <w:left w:val="single" w:color="008080" w:sz="6" w:space="0"/>
        <w:bottom w:val="single" w:color="008080" w:sz="12" w:space="0"/>
        <w:right w:val="single" w:color="008080" w:sz="6" w:space="0"/>
      </w:tblBorders>
    </w:tblPr>
    <w:tblStylePr w:type="firstRow">
      <w:rPr>
        <w:b/>
        <w:bCs/>
        <w:i/>
        <w:iCs/>
        <w:color w:val="800000"/>
      </w:rPr>
      <w:tblPr/>
      <w:tcPr>
        <w:tcBorders>
          <w:bottom w:val="single" w:color="000000" w:sz="6" w:space="0"/>
          <w:tl2br w:val="none" w:color="auto" w:sz="0" w:space="0"/>
          <w:tr2bl w:val="none" w:color="auto" w:sz="0" w:space="0"/>
        </w:tcBorders>
        <w:shd w:val="solid" w:color="C0C0C0" w:fill="FFFFFF"/>
      </w:tcPr>
    </w:tblStylePr>
    <w:tblStylePr w:type="lastRow">
      <w:tblPr/>
      <w:tcPr>
        <w:tcBorders>
          <w:top w:val="single" w:color="000000" w:sz="6" w:space="0"/>
          <w:tl2br w:val="none" w:color="auto" w:sz="0" w:space="0"/>
          <w:tr2bl w:val="none" w:color="auto" w:sz="0" w:space="0"/>
        </w:tcBorders>
      </w:tcPr>
    </w:tblStylePr>
    <w:tblStylePr w:type="band1Horz">
      <w:rPr>
        <w:color w:val="auto"/>
      </w:rPr>
      <w:tblPr/>
      <w:tcPr>
        <w:tcBorders>
          <w:tl2br w:val="none" w:color="auto" w:sz="0" w:space="0"/>
          <w:tr2bl w:val="none" w:color="auto" w:sz="0" w:space="0"/>
        </w:tcBorders>
        <w:shd w:val="solid" w:color="C0C0C0" w:fill="FFFFFF"/>
      </w:tcPr>
    </w:tblStylePr>
    <w:tblStylePr w:type="band2Horz">
      <w:rPr>
        <w:color w:val="auto"/>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List2">
    <w:name w:val="Table List 2"/>
    <w:basedOn w:val="TableNormal"/>
    <w:semiHidden/>
    <w:locked/>
    <w:rsid w:val="00E45954"/>
    <w:pPr>
      <w:spacing w:after="240"/>
    </w:pPr>
    <w:tblPr>
      <w:tblStyleRowBandSize w:val="2"/>
      <w:tblBorders>
        <w:bottom w:val="single" w:color="808080" w:sz="12" w:space="0"/>
      </w:tblBorders>
    </w:tblPr>
    <w:tblStylePr w:type="firstRow">
      <w:rPr>
        <w:b/>
        <w:bCs/>
        <w:color w:val="FFFFFF"/>
      </w:rPr>
      <w:tblPr/>
      <w:tcPr>
        <w:tcBorders>
          <w:bottom w:val="single" w:color="000000" w:sz="6" w:space="0"/>
          <w:tl2br w:val="none" w:color="auto" w:sz="0" w:space="0"/>
          <w:tr2bl w:val="none" w:color="auto" w:sz="0" w:space="0"/>
        </w:tcBorders>
        <w:shd w:val="pct75" w:color="008080" w:fill="008000"/>
      </w:tcPr>
    </w:tblStylePr>
    <w:tblStylePr w:type="lastRow">
      <w:tblPr/>
      <w:tcPr>
        <w:tcBorders>
          <w:top w:val="single" w:color="000000" w:sz="6" w:space="0"/>
          <w:tl2br w:val="none" w:color="auto" w:sz="0" w:space="0"/>
          <w:tr2bl w:val="none" w:color="auto" w:sz="0" w:space="0"/>
        </w:tcBorders>
      </w:tcPr>
    </w:tblStylePr>
    <w:tblStylePr w:type="band1Horz">
      <w:rPr>
        <w:color w:val="auto"/>
      </w:rPr>
      <w:tblPr/>
      <w:tcPr>
        <w:tcBorders>
          <w:tl2br w:val="none" w:color="auto" w:sz="0" w:space="0"/>
          <w:tr2bl w:val="none" w:color="auto" w:sz="0" w:space="0"/>
        </w:tcBorders>
        <w:shd w:val="pct20" w:color="00FF00" w:fill="FFFFFF"/>
      </w:tcPr>
    </w:tblStylePr>
    <w:tblStylePr w:type="band2Horz">
      <w:rPr>
        <w:color w:val="auto"/>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List3">
    <w:name w:val="Table List 3"/>
    <w:basedOn w:val="TableNormal"/>
    <w:semiHidden/>
    <w:locked/>
    <w:rsid w:val="00E45954"/>
    <w:pPr>
      <w:spacing w:after="240"/>
    </w:pPr>
    <w:tblPr>
      <w:tblBorders>
        <w:top w:val="single" w:color="000000" w:sz="12" w:space="0"/>
        <w:bottom w:val="single" w:color="000000" w:sz="12" w:space="0"/>
        <w:insideH w:val="single" w:color="000000" w:sz="6" w:space="0"/>
      </w:tblBorders>
    </w:tblPr>
    <w:tcPr>
      <w:shd w:val="clear" w:color="auto" w:fill="auto"/>
    </w:tcPr>
    <w:tblStylePr w:type="firstRow">
      <w:rPr>
        <w:b/>
        <w:bCs/>
        <w:color w:val="000080"/>
      </w:rPr>
      <w:tblPr/>
      <w:tcPr>
        <w:tcBorders>
          <w:bottom w:val="single" w:color="000000" w:sz="12" w:space="0"/>
          <w:tl2br w:val="none" w:color="auto" w:sz="0" w:space="0"/>
          <w:tr2bl w:val="none" w:color="auto" w:sz="0" w:space="0"/>
        </w:tcBorders>
      </w:tcPr>
    </w:tblStylePr>
    <w:tblStylePr w:type="lastRow">
      <w:tblPr/>
      <w:tcPr>
        <w:tcBorders>
          <w:top w:val="single" w:color="000000" w:sz="12" w:space="0"/>
          <w:tl2br w:val="none" w:color="auto" w:sz="0" w:space="0"/>
          <w:tr2bl w:val="none" w:color="auto" w:sz="0" w:space="0"/>
        </w:tcBorders>
      </w:tcPr>
    </w:tblStylePr>
    <w:tblStylePr w:type="swCell">
      <w:rPr>
        <w:i/>
        <w:iCs/>
        <w:color w:val="000080"/>
      </w:rPr>
      <w:tblPr/>
      <w:tcPr>
        <w:tcBorders>
          <w:tl2br w:val="none" w:color="auto" w:sz="0" w:space="0"/>
          <w:tr2bl w:val="none" w:color="auto" w:sz="0" w:space="0"/>
        </w:tcBorders>
      </w:tcPr>
    </w:tblStylePr>
  </w:style>
  <w:style w:type="table" w:styleId="TableList4">
    <w:name w:val="Table List 4"/>
    <w:basedOn w:val="TableNormal"/>
    <w:semiHidden/>
    <w:locked/>
    <w:rsid w:val="00E45954"/>
    <w:pPr>
      <w:spacing w:after="240"/>
    </w:pPr>
    <w:tblPr>
      <w:tblBorders>
        <w:top w:val="single" w:color="000000" w:sz="12" w:space="0"/>
        <w:left w:val="single" w:color="000000" w:sz="12" w:space="0"/>
        <w:bottom w:val="single" w:color="000000" w:sz="12" w:space="0"/>
        <w:right w:val="single" w:color="000000" w:sz="12" w:space="0"/>
        <w:insideH w:val="single" w:color="000000" w:sz="6" w:space="0"/>
      </w:tblBorders>
    </w:tblPr>
    <w:tcPr>
      <w:shd w:val="clear" w:color="auto" w:fill="auto"/>
    </w:tcPr>
    <w:tblStylePr w:type="firstRow">
      <w:rPr>
        <w:b/>
        <w:bCs/>
        <w:color w:val="FFFFFF"/>
      </w:rPr>
      <w:tblPr/>
      <w:tcPr>
        <w:tcBorders>
          <w:bottom w:val="single" w:color="000000" w:sz="12" w:space="0"/>
          <w:tl2br w:val="none" w:color="auto" w:sz="0" w:space="0"/>
          <w:tr2bl w:val="none" w:color="auto" w:sz="0" w:space="0"/>
        </w:tcBorders>
        <w:shd w:val="solid" w:color="808080" w:fill="FFFFFF"/>
      </w:tcPr>
    </w:tblStylePr>
  </w:style>
  <w:style w:type="table" w:styleId="TableList5">
    <w:name w:val="Table List 5"/>
    <w:basedOn w:val="TableNormal"/>
    <w:semiHidden/>
    <w:locked/>
    <w:rsid w:val="00E45954"/>
    <w:pPr>
      <w:spacing w:after="240"/>
    </w:pPr>
    <w:tblPr>
      <w:tblBorders>
        <w:top w:val="single" w:color="000000" w:sz="6" w:space="0"/>
        <w:left w:val="single" w:color="000000" w:sz="6" w:space="0"/>
        <w:bottom w:val="single" w:color="000000" w:sz="6" w:space="0"/>
        <w:right w:val="single" w:color="000000" w:sz="6" w:space="0"/>
        <w:insideH w:val="single" w:color="000000" w:sz="6" w:space="0"/>
      </w:tblBorders>
    </w:tblPr>
    <w:tcPr>
      <w:shd w:val="clear" w:color="auto" w:fill="auto"/>
    </w:tcPr>
    <w:tblStylePr w:type="firstRow">
      <w:rPr>
        <w:b/>
        <w:bCs/>
      </w:rPr>
      <w:tblPr/>
      <w:tcPr>
        <w:tcBorders>
          <w:bottom w:val="single" w:color="000000" w:sz="12"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style>
  <w:style w:type="table" w:styleId="TableList6">
    <w:name w:val="Table List 6"/>
    <w:basedOn w:val="TableNormal"/>
    <w:semiHidden/>
    <w:locked/>
    <w:rsid w:val="00E45954"/>
    <w:pPr>
      <w:spacing w:after="240"/>
    </w:pPr>
    <w:tblPr>
      <w:tblStyleRowBandSize w:val="1"/>
      <w:tblBorders>
        <w:top w:val="single" w:color="000000" w:sz="6" w:space="0"/>
        <w:left w:val="single" w:color="000000" w:sz="6" w:space="0"/>
        <w:bottom w:val="single" w:color="000000" w:sz="6" w:space="0"/>
        <w:right w:val="single" w:color="000000" w:sz="6" w:space="0"/>
      </w:tblBorders>
    </w:tblPr>
    <w:tcPr>
      <w:shd w:val="pct50" w:color="000000" w:fill="FFFFFF"/>
    </w:tcPr>
    <w:tblStylePr w:type="firstRow">
      <w:rPr>
        <w:b/>
        <w:bCs/>
      </w:rPr>
      <w:tblPr/>
      <w:tcPr>
        <w:tcBorders>
          <w:bottom w:val="single" w:color="000000" w:sz="12" w:space="0"/>
          <w:tl2br w:val="none" w:color="auto" w:sz="0" w:space="0"/>
          <w:tr2bl w:val="none" w:color="auto" w:sz="0" w:space="0"/>
        </w:tcBorders>
      </w:tcPr>
    </w:tblStylePr>
    <w:tblStylePr w:type="firstCol">
      <w:rPr>
        <w:b/>
        <w:bCs/>
      </w:rPr>
      <w:tblPr/>
      <w:tcPr>
        <w:tcBorders>
          <w:right w:val="single" w:color="000000" w:sz="12" w:space="0"/>
          <w:tl2br w:val="none" w:color="auto" w:sz="0" w:space="0"/>
          <w:tr2bl w:val="none" w:color="auto" w:sz="0" w:space="0"/>
        </w:tcBorders>
      </w:tcPr>
    </w:tblStylePr>
    <w:tblStylePr w:type="band1Horz">
      <w:tblPr/>
      <w:tcPr>
        <w:tcBorders>
          <w:tl2br w:val="none" w:color="auto" w:sz="0" w:space="0"/>
          <w:tr2bl w:val="none" w:color="auto" w:sz="0" w:space="0"/>
        </w:tcBorders>
        <w:shd w:val="pct25" w:color="000000" w:fill="FFFFFF"/>
      </w:tcPr>
    </w:tblStylePr>
  </w:style>
  <w:style w:type="table" w:styleId="TableList7">
    <w:name w:val="Table List 7"/>
    <w:basedOn w:val="TableNormal"/>
    <w:semiHidden/>
    <w:locked/>
    <w:rsid w:val="00E45954"/>
    <w:pPr>
      <w:spacing w:after="240"/>
    </w:pPr>
    <w:tblPr>
      <w:tblStyleRowBandSize w:val="1"/>
      <w:tblBorders>
        <w:top w:val="single" w:color="008000" w:sz="12" w:space="0"/>
        <w:left w:val="single" w:color="008000" w:sz="6" w:space="0"/>
        <w:bottom w:val="single" w:color="008000" w:sz="12" w:space="0"/>
        <w:right w:val="single" w:color="008000" w:sz="6" w:space="0"/>
        <w:insideH w:val="single" w:color="000000" w:sz="6" w:space="0"/>
      </w:tblBorders>
    </w:tblPr>
    <w:tblStylePr w:type="firstRow">
      <w:rPr>
        <w:b/>
        <w:bCs/>
      </w:rPr>
      <w:tblPr/>
      <w:tcPr>
        <w:tcBorders>
          <w:bottom w:val="single" w:color="008000" w:sz="12" w:space="0"/>
          <w:tl2br w:val="none" w:color="auto" w:sz="0" w:space="0"/>
          <w:tr2bl w:val="none" w:color="auto" w:sz="0" w:space="0"/>
        </w:tcBorders>
        <w:shd w:val="solid" w:color="C0C0C0" w:fill="FFFFFF"/>
      </w:tcPr>
    </w:tblStylePr>
    <w:tblStylePr w:type="lastRow">
      <w:rPr>
        <w:b/>
        <w:bCs/>
      </w:rPr>
      <w:tblPr/>
      <w:tcPr>
        <w:tcBorders>
          <w:top w:val="single" w:color="008000" w:sz="12"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tblStylePr w:type="band1Horz">
      <w:rPr>
        <w:color w:val="auto"/>
      </w:rPr>
      <w:tblPr/>
      <w:tcPr>
        <w:tcBorders>
          <w:tl2br w:val="none" w:color="auto" w:sz="0" w:space="0"/>
          <w:tr2bl w:val="none" w:color="auto" w:sz="0" w:space="0"/>
        </w:tcBorders>
        <w:shd w:val="pct20" w:color="000000" w:fill="FFFFFF"/>
      </w:tcPr>
    </w:tblStylePr>
    <w:tblStylePr w:type="band2Horz">
      <w:tblPr/>
      <w:tcPr>
        <w:tcBorders>
          <w:tl2br w:val="none" w:color="auto" w:sz="0" w:space="0"/>
          <w:tr2bl w:val="none" w:color="auto" w:sz="0" w:space="0"/>
        </w:tcBorders>
        <w:shd w:val="pct25" w:color="FFFF00" w:fill="FFFFFF"/>
      </w:tcPr>
    </w:tblStylePr>
  </w:style>
  <w:style w:type="table" w:styleId="TableList8">
    <w:name w:val="Table List 8"/>
    <w:basedOn w:val="TableNormal"/>
    <w:semiHidden/>
    <w:locked/>
    <w:rsid w:val="00E45954"/>
    <w:pPr>
      <w:spacing w:after="240"/>
    </w:pPr>
    <w:tblPr>
      <w:tblStyleRowBandSize w:val="1"/>
      <w:tblBorders>
        <w:top w:val="single" w:color="000000" w:sz="6" w:space="0"/>
        <w:left w:val="single" w:color="000000" w:sz="6" w:space="0"/>
        <w:bottom w:val="single" w:color="000000" w:sz="6" w:space="0"/>
        <w:right w:val="single" w:color="000000" w:sz="6" w:space="0"/>
        <w:insideV w:val="single" w:color="000000" w:sz="6" w:space="0"/>
      </w:tblBorders>
    </w:tblPr>
    <w:tblStylePr w:type="firstRow">
      <w:rPr>
        <w:b/>
        <w:bCs/>
        <w:i/>
        <w:iCs/>
      </w:rPr>
      <w:tblPr/>
      <w:tcPr>
        <w:tcBorders>
          <w:bottom w:val="single" w:color="000000" w:sz="6" w:space="0"/>
          <w:tl2br w:val="none" w:color="auto" w:sz="0" w:space="0"/>
          <w:tr2bl w:val="none" w:color="auto" w:sz="0" w:space="0"/>
        </w:tcBorders>
        <w:shd w:val="solid" w:color="FFFF00" w:fill="FFFFFF"/>
      </w:tcPr>
    </w:tblStylePr>
    <w:tblStylePr w:type="lastRow">
      <w:rPr>
        <w:b/>
        <w:bCs/>
      </w:rPr>
      <w:tblPr/>
      <w:tcPr>
        <w:tcBorders>
          <w:top w:val="single" w:color="000000" w:sz="6"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tblStylePr w:type="band1Horz">
      <w:rPr>
        <w:color w:val="auto"/>
      </w:rPr>
      <w:tblPr/>
      <w:tcPr>
        <w:tcBorders>
          <w:tl2br w:val="none" w:color="auto" w:sz="0" w:space="0"/>
          <w:tr2bl w:val="none" w:color="auto" w:sz="0" w:space="0"/>
        </w:tcBorders>
        <w:shd w:val="pct25" w:color="FFFF00" w:fill="FFFFFF"/>
      </w:tcPr>
    </w:tblStylePr>
    <w:tblStylePr w:type="band2Horz">
      <w:tblPr/>
      <w:tcPr>
        <w:tcBorders>
          <w:tl2br w:val="none" w:color="auto" w:sz="0" w:space="0"/>
          <w:tr2bl w:val="none" w:color="auto" w:sz="0" w:space="0"/>
        </w:tcBorders>
        <w:shd w:val="pct50" w:color="FF0000" w:fill="FFFFFF"/>
      </w:tcPr>
    </w:tblStylePr>
  </w:style>
  <w:style w:type="table" w:styleId="TableProfessional">
    <w:name w:val="Table Professional"/>
    <w:basedOn w:val="TableNormal"/>
    <w:semiHidden/>
    <w:locked/>
    <w:rsid w:val="00E45954"/>
    <w:pPr>
      <w:spacing w:after="240"/>
    </w:pPr>
    <w:tblPr>
      <w:tblBorders>
        <w:top w:val="single" w:color="000000" w:sz="6" w:space="0"/>
        <w:left w:val="single" w:color="000000" w:sz="6" w:space="0"/>
        <w:bottom w:val="single" w:color="000000" w:sz="6" w:space="0"/>
        <w:right w:val="single" w:color="000000" w:sz="6" w:space="0"/>
        <w:insideH w:val="single" w:color="000000" w:sz="6" w:space="0"/>
        <w:insideV w:val="single" w:color="000000" w:sz="6" w:space="0"/>
      </w:tblBorders>
    </w:tblPr>
    <w:tcPr>
      <w:shd w:val="clear" w:color="auto" w:fill="auto"/>
    </w:tcPr>
    <w:tblStylePr w:type="firstRow">
      <w:rPr>
        <w:b/>
        <w:bCs/>
        <w:color w:val="auto"/>
      </w:rPr>
      <w:tblPr/>
      <w:tcPr>
        <w:tcBorders>
          <w:tl2br w:val="none" w:color="auto" w:sz="0" w:space="0"/>
          <w:tr2bl w:val="none" w:color="auto" w:sz="0" w:space="0"/>
        </w:tcBorders>
        <w:shd w:val="solid" w:color="000000" w:fill="FFFFFF"/>
      </w:tcPr>
    </w:tblStylePr>
  </w:style>
  <w:style w:type="table" w:styleId="TableSimple1">
    <w:name w:val="Table Simple 1"/>
    <w:basedOn w:val="TableNormal"/>
    <w:locked/>
    <w:rsid w:val="00E45954"/>
    <w:pPr>
      <w:spacing w:after="240"/>
    </w:pPr>
    <w:tblPr>
      <w:tblBorders>
        <w:top w:val="single" w:color="008000" w:sz="12" w:space="0"/>
        <w:bottom w:val="single" w:color="008000" w:sz="12" w:space="0"/>
      </w:tblBorders>
    </w:tblPr>
    <w:tcPr>
      <w:shd w:val="clear" w:color="auto" w:fill="auto"/>
    </w:tcPr>
    <w:tblStylePr w:type="firstRow">
      <w:tblPr/>
      <w:tcPr>
        <w:tcBorders>
          <w:bottom w:val="single" w:color="008000" w:sz="6" w:space="0"/>
          <w:tl2br w:val="none" w:color="auto" w:sz="0" w:space="0"/>
          <w:tr2bl w:val="none" w:color="auto" w:sz="0" w:space="0"/>
        </w:tcBorders>
      </w:tcPr>
    </w:tblStylePr>
    <w:tblStylePr w:type="lastRow">
      <w:tblPr/>
      <w:tcPr>
        <w:tcBorders>
          <w:top w:val="single" w:color="008000" w:sz="6" w:space="0"/>
          <w:tl2br w:val="none" w:color="auto" w:sz="0" w:space="0"/>
          <w:tr2bl w:val="none" w:color="auto" w:sz="0" w:space="0"/>
        </w:tcBorders>
      </w:tcPr>
    </w:tblStylePr>
  </w:style>
  <w:style w:type="table" w:styleId="TableSimple2">
    <w:name w:val="Table Simple 2"/>
    <w:basedOn w:val="TableNormal"/>
    <w:semiHidden/>
    <w:locked/>
    <w:rsid w:val="00E45954"/>
    <w:pPr>
      <w:spacing w:after="240"/>
    </w:pPr>
    <w:tblPr/>
    <w:tblStylePr w:type="firstRow">
      <w:rPr>
        <w:b/>
        <w:bCs/>
      </w:rPr>
      <w:tblPr/>
      <w:tcPr>
        <w:tcBorders>
          <w:bottom w:val="single" w:color="000000" w:sz="12" w:space="0"/>
          <w:tl2br w:val="none" w:color="auto" w:sz="0" w:space="0"/>
          <w:tr2bl w:val="none" w:color="auto" w:sz="0" w:space="0"/>
        </w:tcBorders>
      </w:tcPr>
    </w:tblStylePr>
    <w:tblStylePr w:type="lastRow">
      <w:rPr>
        <w:b/>
        <w:bCs/>
        <w:color w:val="auto"/>
      </w:rPr>
      <w:tblPr/>
      <w:tcPr>
        <w:tcBorders>
          <w:top w:val="single" w:color="000000" w:sz="6" w:space="0"/>
          <w:tl2br w:val="none" w:color="auto" w:sz="0" w:space="0"/>
          <w:tr2bl w:val="none" w:color="auto" w:sz="0" w:space="0"/>
        </w:tcBorders>
      </w:tcPr>
    </w:tblStylePr>
    <w:tblStylePr w:type="firstCol">
      <w:rPr>
        <w:b/>
        <w:bCs/>
      </w:rPr>
      <w:tblPr/>
      <w:tcPr>
        <w:tcBorders>
          <w:right w:val="single" w:color="000000" w:sz="12" w:space="0"/>
          <w:tl2br w:val="none" w:color="auto" w:sz="0" w:space="0"/>
          <w:tr2bl w:val="none" w:color="auto" w:sz="0" w:space="0"/>
        </w:tcBorders>
      </w:tcPr>
    </w:tblStylePr>
    <w:tblStylePr w:type="lastCol">
      <w:rPr>
        <w:b/>
        <w:bCs/>
      </w:rPr>
      <w:tblPr/>
      <w:tcPr>
        <w:tcBorders>
          <w:left w:val="single" w:color="000000" w:sz="6" w:space="0"/>
          <w:tl2br w:val="none" w:color="auto" w:sz="0" w:space="0"/>
          <w:tr2bl w:val="none" w:color="auto" w:sz="0" w:space="0"/>
        </w:tcBorders>
      </w:tcPr>
    </w:tblStylePr>
    <w:tblStylePr w:type="neCell">
      <w:rPr>
        <w:b/>
        <w:bCs/>
      </w:rPr>
      <w:tblPr/>
      <w:tcPr>
        <w:tcBorders>
          <w:left w:val="none" w:color="auto" w:sz="0" w:space="0"/>
          <w:tl2br w:val="none" w:color="auto" w:sz="0" w:space="0"/>
          <w:tr2bl w:val="none" w:color="auto" w:sz="0" w:space="0"/>
        </w:tcBorders>
      </w:tcPr>
    </w:tblStylePr>
    <w:tblStylePr w:type="swCell">
      <w:rPr>
        <w:b/>
        <w:bCs/>
      </w:rPr>
      <w:tblPr/>
      <w:tcPr>
        <w:tcBorders>
          <w:top w:val="none" w:color="auto" w:sz="0" w:space="0"/>
          <w:tl2br w:val="none" w:color="auto" w:sz="0" w:space="0"/>
          <w:tr2bl w:val="none" w:color="auto" w:sz="0" w:space="0"/>
        </w:tcBorders>
      </w:tcPr>
    </w:tblStylePr>
  </w:style>
  <w:style w:type="table" w:styleId="TableSimple3">
    <w:name w:val="Table Simple 3"/>
    <w:basedOn w:val="TableNormal"/>
    <w:semiHidden/>
    <w:locked/>
    <w:rsid w:val="00E45954"/>
    <w:pPr>
      <w:spacing w:after="240"/>
    </w:pPr>
    <w:tblPr>
      <w:tblBorders>
        <w:top w:val="single" w:color="000000" w:sz="12" w:space="0"/>
        <w:left w:val="single" w:color="000000" w:sz="12" w:space="0"/>
        <w:bottom w:val="single" w:color="000000" w:sz="12" w:space="0"/>
        <w:right w:val="single" w:color="000000" w:sz="12" w:space="0"/>
      </w:tblBorders>
    </w:tblPr>
    <w:tcPr>
      <w:shd w:val="clear" w:color="auto" w:fill="auto"/>
    </w:tcPr>
    <w:tblStylePr w:type="firstRow">
      <w:rPr>
        <w:b/>
        <w:bCs/>
        <w:color w:val="FFFFFF"/>
      </w:rPr>
      <w:tblPr/>
      <w:tcPr>
        <w:tcBorders>
          <w:tl2br w:val="none" w:color="auto" w:sz="0" w:space="0"/>
          <w:tr2bl w:val="none" w:color="auto" w:sz="0" w:space="0"/>
        </w:tcBorders>
        <w:shd w:val="solid" w:color="000000" w:fill="FFFFFF"/>
      </w:tcPr>
    </w:tblStylePr>
  </w:style>
  <w:style w:type="table" w:styleId="TableSubtle1">
    <w:name w:val="Table Subtle 1"/>
    <w:basedOn w:val="TableNormal"/>
    <w:semiHidden/>
    <w:locked/>
    <w:rsid w:val="00E45954"/>
    <w:pPr>
      <w:spacing w:after="240"/>
    </w:pPr>
    <w:tblPr>
      <w:tblStyleRowBandSize w:val="1"/>
    </w:tblPr>
    <w:tblStylePr w:type="firstRow">
      <w:tblPr/>
      <w:tcPr>
        <w:tcBorders>
          <w:top w:val="single" w:color="000000" w:sz="6" w:space="0"/>
          <w:bottom w:val="single" w:color="000000" w:sz="12" w:space="0"/>
          <w:tl2br w:val="none" w:color="auto" w:sz="0" w:space="0"/>
          <w:tr2bl w:val="none" w:color="auto" w:sz="0" w:space="0"/>
        </w:tcBorders>
      </w:tcPr>
    </w:tblStylePr>
    <w:tblStylePr w:type="lastRow">
      <w:tblPr/>
      <w:tcPr>
        <w:tcBorders>
          <w:top w:val="single" w:color="000000" w:sz="12" w:space="0"/>
          <w:tl2br w:val="none" w:color="auto" w:sz="0" w:space="0"/>
          <w:tr2bl w:val="none" w:color="auto" w:sz="0" w:space="0"/>
        </w:tcBorders>
        <w:shd w:val="pct25" w:color="800080" w:fill="FFFFFF"/>
      </w:tcPr>
    </w:tblStylePr>
    <w:tblStylePr w:type="firstCol">
      <w:tblPr/>
      <w:tcPr>
        <w:tcBorders>
          <w:right w:val="single" w:color="000000" w:sz="12" w:space="0"/>
          <w:tl2br w:val="none" w:color="auto" w:sz="0" w:space="0"/>
          <w:tr2bl w:val="none" w:color="auto" w:sz="0" w:space="0"/>
        </w:tcBorders>
      </w:tcPr>
    </w:tblStylePr>
    <w:tblStylePr w:type="lastCol">
      <w:tblPr/>
      <w:tcPr>
        <w:tcBorders>
          <w:left w:val="single" w:color="000000" w:sz="12" w:space="0"/>
          <w:tl2br w:val="none" w:color="auto" w:sz="0" w:space="0"/>
          <w:tr2bl w:val="none" w:color="auto" w:sz="0" w:space="0"/>
        </w:tcBorders>
      </w:tcPr>
    </w:tblStylePr>
    <w:tblStylePr w:type="band1Horz">
      <w:tblPr/>
      <w:tcPr>
        <w:tcBorders>
          <w:bottom w:val="single" w:color="000000" w:sz="6" w:space="0"/>
          <w:tl2br w:val="none" w:color="auto" w:sz="0" w:space="0"/>
          <w:tr2bl w:val="none" w:color="auto" w:sz="0" w:space="0"/>
        </w:tcBorders>
        <w:shd w:val="pct25" w:color="808000" w:fill="FFFFFF"/>
      </w:tcPr>
    </w:tblStylePr>
    <w:tblStylePr w:type="neCell">
      <w:rPr>
        <w:b/>
        <w:bCs/>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Subtle2">
    <w:name w:val="Table Subtle 2"/>
    <w:basedOn w:val="TableNormal"/>
    <w:semiHidden/>
    <w:locked/>
    <w:rsid w:val="00E45954"/>
    <w:pPr>
      <w:spacing w:after="240"/>
    </w:pPr>
    <w:tblPr>
      <w:tblBorders>
        <w:left w:val="single" w:color="000000" w:sz="6" w:space="0"/>
        <w:right w:val="single" w:color="000000" w:sz="6" w:space="0"/>
      </w:tblBorders>
    </w:tblPr>
    <w:tblStylePr w:type="firstRow">
      <w:tblPr/>
      <w:tcPr>
        <w:tcBorders>
          <w:bottom w:val="single" w:color="000000" w:sz="12" w:space="0"/>
          <w:tl2br w:val="none" w:color="auto" w:sz="0" w:space="0"/>
          <w:tr2bl w:val="none" w:color="auto" w:sz="0" w:space="0"/>
        </w:tcBorders>
      </w:tcPr>
    </w:tblStylePr>
    <w:tblStylePr w:type="lastRow">
      <w:tblPr/>
      <w:tcPr>
        <w:tcBorders>
          <w:top w:val="single" w:color="000000" w:sz="12" w:space="0"/>
          <w:tl2br w:val="none" w:color="auto" w:sz="0" w:space="0"/>
          <w:tr2bl w:val="none" w:color="auto" w:sz="0" w:space="0"/>
        </w:tcBorders>
      </w:tcPr>
    </w:tblStylePr>
    <w:tblStylePr w:type="firstCol">
      <w:tblPr/>
      <w:tcPr>
        <w:tcBorders>
          <w:right w:val="single" w:color="000000" w:sz="12" w:space="0"/>
          <w:tl2br w:val="none" w:color="auto" w:sz="0" w:space="0"/>
          <w:tr2bl w:val="none" w:color="auto" w:sz="0" w:space="0"/>
        </w:tcBorders>
        <w:shd w:val="pct25" w:color="008000" w:fill="FFFFFF"/>
      </w:tcPr>
    </w:tblStylePr>
    <w:tblStylePr w:type="lastCol">
      <w:tblPr/>
      <w:tcPr>
        <w:tcBorders>
          <w:left w:val="single" w:color="000000" w:sz="12" w:space="0"/>
          <w:tl2br w:val="none" w:color="auto" w:sz="0" w:space="0"/>
          <w:tr2bl w:val="none" w:color="auto" w:sz="0" w:space="0"/>
        </w:tcBorders>
        <w:shd w:val="pct25" w:color="808000" w:fill="FFFFFF"/>
      </w:tcPr>
    </w:tblStylePr>
    <w:tblStylePr w:type="neCell">
      <w:rPr>
        <w:b/>
        <w:bCs/>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Theme">
    <w:name w:val="Table Theme"/>
    <w:basedOn w:val="TableNormal"/>
    <w:locked/>
    <w:rsid w:val="00E45954"/>
    <w:pPr>
      <w:spacing w:after="240"/>
    </w:p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table" w:styleId="TableWeb1">
    <w:name w:val="Table Web 1"/>
    <w:basedOn w:val="TableNormal"/>
    <w:semiHidden/>
    <w:locked/>
    <w:rsid w:val="00E45954"/>
    <w:pPr>
      <w:spacing w:after="240"/>
    </w:pPr>
    <w:tblPr>
      <w:tblCellSpacing w:w="20" w:type="dxa"/>
      <w:tblBorders>
        <w:top w:val="outset" w:color="auto" w:sz="6" w:space="0"/>
        <w:left w:val="outset" w:color="auto" w:sz="6" w:space="0"/>
        <w:bottom w:val="outset" w:color="auto" w:sz="6" w:space="0"/>
        <w:right w:val="outset" w:color="auto" w:sz="6" w:space="0"/>
        <w:insideH w:val="outset" w:color="auto" w:sz="6" w:space="0"/>
        <w:insideV w:val="outset" w:color="auto" w:sz="6" w:space="0"/>
      </w:tblBorders>
    </w:tblPr>
    <w:trPr>
      <w:tblCellSpacing w:w="20" w:type="dxa"/>
    </w:trPr>
    <w:tcPr>
      <w:shd w:val="clear" w:color="auto" w:fill="auto"/>
    </w:tcPr>
    <w:tblStylePr w:type="firstRow">
      <w:rPr>
        <w:color w:val="auto"/>
      </w:rPr>
      <w:tblPr/>
      <w:tcPr>
        <w:tcBorders>
          <w:tl2br w:val="none" w:color="auto" w:sz="0" w:space="0"/>
          <w:tr2bl w:val="none" w:color="auto" w:sz="0" w:space="0"/>
        </w:tcBorders>
      </w:tcPr>
    </w:tblStylePr>
  </w:style>
  <w:style w:type="table" w:styleId="TableWeb2">
    <w:name w:val="Table Web 2"/>
    <w:basedOn w:val="TableNormal"/>
    <w:semiHidden/>
    <w:locked/>
    <w:rsid w:val="00E45954"/>
    <w:pPr>
      <w:spacing w:after="240"/>
    </w:pPr>
    <w:tblPr>
      <w:tblCellSpacing w:w="20" w:type="dxa"/>
      <w:tblBorders>
        <w:top w:val="inset" w:color="auto" w:sz="6" w:space="0"/>
        <w:left w:val="inset" w:color="auto" w:sz="6" w:space="0"/>
        <w:bottom w:val="inset" w:color="auto" w:sz="6" w:space="0"/>
        <w:right w:val="inset" w:color="auto" w:sz="6" w:space="0"/>
        <w:insideH w:val="inset" w:color="auto" w:sz="6" w:space="0"/>
        <w:insideV w:val="inset" w:color="auto" w:sz="6" w:space="0"/>
      </w:tblBorders>
    </w:tblPr>
    <w:trPr>
      <w:tblCellSpacing w:w="20" w:type="dxa"/>
    </w:trPr>
    <w:tcPr>
      <w:shd w:val="clear" w:color="auto" w:fill="auto"/>
    </w:tcPr>
    <w:tblStylePr w:type="firstRow">
      <w:rPr>
        <w:color w:val="auto"/>
      </w:rPr>
      <w:tblPr/>
      <w:tcPr>
        <w:tcBorders>
          <w:tl2br w:val="none" w:color="auto" w:sz="0" w:space="0"/>
          <w:tr2bl w:val="none" w:color="auto" w:sz="0" w:space="0"/>
        </w:tcBorders>
      </w:tcPr>
    </w:tblStylePr>
  </w:style>
  <w:style w:type="table" w:styleId="TableWeb3">
    <w:name w:val="Table Web 3"/>
    <w:basedOn w:val="TableNormal"/>
    <w:locked/>
    <w:rsid w:val="00E45954"/>
    <w:pPr>
      <w:spacing w:after="240"/>
    </w:pPr>
    <w:tblPr>
      <w:tblCellSpacing w:w="20" w:type="dxa"/>
      <w:tblBorders>
        <w:top w:val="outset" w:color="auto" w:sz="24" w:space="0"/>
        <w:left w:val="outset" w:color="auto" w:sz="24" w:space="0"/>
        <w:bottom w:val="outset" w:color="auto" w:sz="24" w:space="0"/>
        <w:right w:val="outset" w:color="auto" w:sz="24" w:space="0"/>
        <w:insideH w:val="outset" w:color="auto" w:sz="6" w:space="0"/>
        <w:insideV w:val="outset" w:color="auto" w:sz="6" w:space="0"/>
      </w:tblBorders>
    </w:tblPr>
    <w:trPr>
      <w:tblCellSpacing w:w="20" w:type="dxa"/>
    </w:trPr>
    <w:tcPr>
      <w:shd w:val="clear" w:color="auto" w:fill="auto"/>
    </w:tcPr>
    <w:tblStylePr w:type="firstRow">
      <w:rPr>
        <w:color w:val="auto"/>
      </w:rPr>
      <w:tblPr/>
      <w:tcPr>
        <w:tcBorders>
          <w:tl2br w:val="none" w:color="auto" w:sz="0" w:space="0"/>
          <w:tr2bl w:val="none" w:color="auto" w:sz="0" w:space="0"/>
        </w:tcBorders>
      </w:tcPr>
    </w:tblStylePr>
  </w:style>
  <w:style w:type="paragraph" w:styleId="Title">
    <w:name w:val="Title"/>
    <w:basedOn w:val="Normal"/>
    <w:link w:val="TitleChar"/>
    <w:rsid w:val="00E45954"/>
    <w:pPr>
      <w:spacing w:after="60"/>
      <w:jc w:val="center"/>
      <w:outlineLvl w:val="0"/>
    </w:pPr>
    <w:rPr>
      <w:rFonts w:cs="Arial"/>
      <w:b/>
      <w:bCs/>
      <w:kern w:val="28"/>
      <w:sz w:val="32"/>
      <w:szCs w:val="32"/>
    </w:rPr>
  </w:style>
  <w:style w:type="character" w:styleId="FollowedHyperlink">
    <w:name w:val="FollowedHyperlink"/>
    <w:semiHidden/>
    <w:rsid w:val="00045C4B"/>
    <w:rPr>
      <w:rFonts w:ascii="Open Sans" w:hAnsi="Open Sans"/>
      <w:color w:val="800080"/>
      <w:u w:val="single"/>
    </w:rPr>
  </w:style>
  <w:style w:type="paragraph" w:styleId="MainTitle" w:customStyle="1">
    <w:name w:val="Main Title"/>
    <w:next w:val="Subtitle"/>
    <w:qFormat/>
    <w:rsid w:val="00A355F9"/>
    <w:pPr>
      <w:spacing w:before="240" w:after="240" w:line="740" w:lineRule="exact"/>
      <w:contextualSpacing/>
      <w:jc w:val="right"/>
    </w:pPr>
    <w:rPr>
      <w:rFonts w:ascii="Open Sans" w:hAnsi="Open Sans"/>
      <w:bCs/>
      <w:color w:val="237BBC"/>
      <w:kern w:val="32"/>
      <w:sz w:val="56"/>
      <w:szCs w:val="32"/>
    </w:rPr>
  </w:style>
  <w:style w:type="paragraph" w:styleId="HeaderFooter" w:customStyle="1">
    <w:name w:val="Header &amp; Footer"/>
    <w:basedOn w:val="Normal"/>
    <w:semiHidden/>
    <w:locked/>
    <w:rsid w:val="005C2ECF"/>
    <w:pPr>
      <w:spacing w:line="200" w:lineRule="exact"/>
      <w:jc w:val="both"/>
    </w:pPr>
    <w:rPr>
      <w:rFonts w:eastAsia="Times New Roman" w:cs="ArialMT"/>
      <w:sz w:val="16"/>
      <w:lang w:eastAsia="en-US"/>
    </w:rPr>
  </w:style>
  <w:style w:type="paragraph" w:styleId="LogoType" w:customStyle="1">
    <w:name w:val="Logo Type"/>
    <w:basedOn w:val="Header"/>
    <w:semiHidden/>
    <w:locked/>
    <w:rsid w:val="005C2ECF"/>
    <w:pPr>
      <w:pBdr>
        <w:bottom w:val="single" w:color="auto" w:sz="4" w:space="4"/>
      </w:pBdr>
      <w:tabs>
        <w:tab w:val="clear" w:pos="4513"/>
        <w:tab w:val="clear" w:pos="9026"/>
        <w:tab w:val="left" w:pos="4686"/>
        <w:tab w:val="left" w:pos="7088"/>
        <w:tab w:val="left" w:pos="7242"/>
      </w:tabs>
      <w:spacing w:before="0" w:line="320" w:lineRule="exact"/>
    </w:pPr>
    <w:rPr>
      <w:rFonts w:cs="ArialMT"/>
      <w:b/>
      <w:spacing w:val="-20"/>
      <w:sz w:val="32"/>
      <w:lang w:eastAsia="en-US"/>
    </w:rPr>
  </w:style>
  <w:style w:type="paragraph" w:styleId="BalloonText">
    <w:name w:val="Balloon Text"/>
    <w:basedOn w:val="Normal"/>
    <w:link w:val="BalloonTextChar"/>
    <w:semiHidden/>
    <w:rsid w:val="00045C4B"/>
    <w:pPr>
      <w:spacing w:before="0" w:after="0"/>
    </w:pPr>
    <w:rPr>
      <w:rFonts w:cs="Tahoma"/>
      <w:sz w:val="16"/>
      <w:szCs w:val="16"/>
    </w:rPr>
  </w:style>
  <w:style w:type="character" w:styleId="BalloonTextChar" w:customStyle="1">
    <w:name w:val="Balloon Text Char"/>
    <w:link w:val="BalloonText"/>
    <w:semiHidden/>
    <w:rsid w:val="00045C4B"/>
    <w:rPr>
      <w:rFonts w:ascii="Open Sans" w:hAnsi="Open Sans" w:eastAsia="MS Mincho" w:cs="Tahoma"/>
      <w:sz w:val="16"/>
      <w:szCs w:val="16"/>
    </w:rPr>
  </w:style>
  <w:style w:type="character" w:styleId="CharChar" w:customStyle="1">
    <w:name w:val="Char Char"/>
    <w:semiHidden/>
    <w:locked/>
    <w:rsid w:val="00045C4B"/>
    <w:rPr>
      <w:rFonts w:ascii="Open Sans" w:hAnsi="Open Sans" w:cs="Arial"/>
      <w:lang w:val="en-AU" w:eastAsia="en-AU" w:bidi="ar-SA"/>
    </w:rPr>
  </w:style>
  <w:style w:type="character" w:styleId="EndnoteTextChar" w:customStyle="1">
    <w:name w:val="Endnote Text Char"/>
    <w:uiPriority w:val="99"/>
    <w:locked/>
    <w:rsid w:val="00045C4B"/>
    <w:rPr>
      <w:rFonts w:ascii="Open Sans" w:hAnsi="Open Sans"/>
      <w:sz w:val="20"/>
      <w:lang w:bidi="ar-SA"/>
    </w:rPr>
  </w:style>
  <w:style w:type="character" w:styleId="SubtitleChar" w:customStyle="1">
    <w:name w:val="Subtitle Char"/>
    <w:link w:val="Subtitle"/>
    <w:rsid w:val="00817C73"/>
    <w:rPr>
      <w:rFonts w:ascii="Open Sans" w:hAnsi="Open Sans" w:eastAsia="MS Mincho" w:cs="Arial"/>
      <w:color w:val="237BBC"/>
      <w:sz w:val="28"/>
      <w:szCs w:val="24"/>
    </w:rPr>
  </w:style>
  <w:style w:type="paragraph" w:styleId="SubmissionNormal" w:customStyle="1">
    <w:name w:val="Submission Normal"/>
    <w:aliases w:val="No Spacing1,No Spacing11,No Spacing111"/>
    <w:basedOn w:val="Normal"/>
    <w:link w:val="SubmissionNormalChar"/>
    <w:qFormat/>
    <w:locked/>
    <w:rsid w:val="00B34946"/>
    <w:pPr>
      <w:numPr>
        <w:numId w:val="12"/>
      </w:numPr>
      <w:tabs>
        <w:tab w:val="clear" w:pos="720"/>
      </w:tabs>
      <w:ind w:hanging="720"/>
    </w:pPr>
    <w:rPr>
      <w:rFonts w:eastAsia="Times New Roman"/>
    </w:rPr>
  </w:style>
  <w:style w:type="character" w:styleId="SubmissionNormalChar" w:customStyle="1">
    <w:name w:val="Submission Normal Char"/>
    <w:aliases w:val="No Spacing Char,No Spacing1 Char,No Spacing11 Char"/>
    <w:link w:val="SubmissionNormal"/>
    <w:rsid w:val="00B34946"/>
    <w:rPr>
      <w:rFonts w:ascii="Open Sans" w:hAnsi="Open Sans"/>
      <w:sz w:val="24"/>
      <w:szCs w:val="24"/>
    </w:rPr>
  </w:style>
  <w:style w:type="paragraph" w:styleId="coveraddresses" w:customStyle="1">
    <w:name w:val="cover addresses"/>
    <w:basedOn w:val="Footer"/>
    <w:locked/>
    <w:rsid w:val="005C2ECF"/>
    <w:pPr>
      <w:spacing w:after="40"/>
    </w:pPr>
    <w:rPr>
      <w:szCs w:val="16"/>
    </w:rPr>
  </w:style>
  <w:style w:type="paragraph" w:styleId="coveraddress" w:customStyle="1">
    <w:name w:val="cover address"/>
    <w:basedOn w:val="coveraddresses"/>
    <w:locked/>
    <w:rsid w:val="005C2ECF"/>
  </w:style>
  <w:style w:type="paragraph" w:styleId="Caption">
    <w:name w:val="caption"/>
    <w:basedOn w:val="Normal"/>
    <w:next w:val="Normal"/>
    <w:semiHidden/>
    <w:unhideWhenUsed/>
    <w:qFormat/>
    <w:rsid w:val="00045C4B"/>
    <w:rPr>
      <w:b/>
      <w:bCs/>
      <w:sz w:val="20"/>
      <w:szCs w:val="20"/>
    </w:rPr>
  </w:style>
  <w:style w:type="character" w:styleId="CommentReference">
    <w:name w:val="annotation reference"/>
    <w:rsid w:val="00045C4B"/>
    <w:rPr>
      <w:rFonts w:ascii="Open Sans" w:hAnsi="Open Sans"/>
      <w:sz w:val="16"/>
      <w:szCs w:val="16"/>
    </w:rPr>
  </w:style>
  <w:style w:type="paragraph" w:styleId="CommentText">
    <w:name w:val="annotation text"/>
    <w:basedOn w:val="Normal"/>
    <w:link w:val="CommentTextChar"/>
    <w:rsid w:val="00045C4B"/>
    <w:rPr>
      <w:sz w:val="20"/>
      <w:szCs w:val="20"/>
    </w:rPr>
  </w:style>
  <w:style w:type="character" w:styleId="CommentTextChar" w:customStyle="1">
    <w:name w:val="Comment Text Char"/>
    <w:link w:val="CommentText"/>
    <w:rsid w:val="00045C4B"/>
    <w:rPr>
      <w:rFonts w:ascii="Open Sans" w:hAnsi="Open Sans" w:eastAsia="MS Mincho"/>
    </w:rPr>
  </w:style>
  <w:style w:type="paragraph" w:styleId="CommentSubject">
    <w:name w:val="annotation subject"/>
    <w:basedOn w:val="CommentText"/>
    <w:next w:val="CommentText"/>
    <w:link w:val="CommentSubjectChar"/>
    <w:rsid w:val="00045C4B"/>
    <w:rPr>
      <w:b/>
      <w:bCs/>
    </w:rPr>
  </w:style>
  <w:style w:type="character" w:styleId="CommentSubjectChar" w:customStyle="1">
    <w:name w:val="Comment Subject Char"/>
    <w:link w:val="CommentSubject"/>
    <w:rsid w:val="00045C4B"/>
    <w:rPr>
      <w:rFonts w:ascii="Open Sans" w:hAnsi="Open Sans" w:eastAsia="MS Mincho"/>
      <w:b/>
      <w:bCs/>
    </w:rPr>
  </w:style>
  <w:style w:type="paragraph" w:styleId="DocumentMap">
    <w:name w:val="Document Map"/>
    <w:basedOn w:val="Normal"/>
    <w:link w:val="DocumentMapChar"/>
    <w:rsid w:val="00045C4B"/>
    <w:rPr>
      <w:rFonts w:cs="Segoe UI"/>
      <w:sz w:val="16"/>
      <w:szCs w:val="16"/>
    </w:rPr>
  </w:style>
  <w:style w:type="character" w:styleId="DocumentMapChar" w:customStyle="1">
    <w:name w:val="Document Map Char"/>
    <w:link w:val="DocumentMap"/>
    <w:rsid w:val="00045C4B"/>
    <w:rPr>
      <w:rFonts w:ascii="Open Sans" w:hAnsi="Open Sans" w:eastAsia="MS Mincho" w:cs="Segoe UI"/>
      <w:sz w:val="16"/>
      <w:szCs w:val="16"/>
    </w:rPr>
  </w:style>
  <w:style w:type="paragraph" w:styleId="Index1">
    <w:name w:val="index 1"/>
    <w:basedOn w:val="Normal"/>
    <w:next w:val="Normal"/>
    <w:rsid w:val="005C2ECF"/>
    <w:pPr>
      <w:ind w:left="240" w:hanging="240"/>
    </w:pPr>
  </w:style>
  <w:style w:type="paragraph" w:styleId="Index2">
    <w:name w:val="index 2"/>
    <w:basedOn w:val="Normal"/>
    <w:next w:val="Normal"/>
    <w:rsid w:val="005C2ECF"/>
    <w:pPr>
      <w:ind w:left="480" w:hanging="240"/>
    </w:pPr>
  </w:style>
  <w:style w:type="paragraph" w:styleId="Index3">
    <w:name w:val="index 3"/>
    <w:basedOn w:val="Normal"/>
    <w:next w:val="Normal"/>
    <w:rsid w:val="005C2ECF"/>
    <w:pPr>
      <w:ind w:left="720" w:hanging="240"/>
    </w:pPr>
  </w:style>
  <w:style w:type="paragraph" w:styleId="Index4">
    <w:name w:val="index 4"/>
    <w:basedOn w:val="Normal"/>
    <w:next w:val="Normal"/>
    <w:rsid w:val="005C2ECF"/>
    <w:pPr>
      <w:ind w:left="960" w:hanging="240"/>
    </w:pPr>
  </w:style>
  <w:style w:type="paragraph" w:styleId="Index5">
    <w:name w:val="index 5"/>
    <w:basedOn w:val="Normal"/>
    <w:next w:val="Normal"/>
    <w:rsid w:val="005C2ECF"/>
    <w:pPr>
      <w:ind w:left="1200" w:hanging="240"/>
    </w:pPr>
  </w:style>
  <w:style w:type="paragraph" w:styleId="Index6">
    <w:name w:val="index 6"/>
    <w:basedOn w:val="Normal"/>
    <w:next w:val="Normal"/>
    <w:rsid w:val="005C2ECF"/>
    <w:pPr>
      <w:ind w:left="1440" w:hanging="240"/>
    </w:pPr>
  </w:style>
  <w:style w:type="paragraph" w:styleId="Index7">
    <w:name w:val="index 7"/>
    <w:basedOn w:val="Normal"/>
    <w:next w:val="Normal"/>
    <w:rsid w:val="005C2ECF"/>
    <w:pPr>
      <w:ind w:left="1680" w:hanging="240"/>
    </w:pPr>
  </w:style>
  <w:style w:type="paragraph" w:styleId="Index8">
    <w:name w:val="index 8"/>
    <w:basedOn w:val="Normal"/>
    <w:next w:val="Normal"/>
    <w:rsid w:val="005C2ECF"/>
    <w:pPr>
      <w:ind w:left="1920" w:hanging="240"/>
    </w:pPr>
  </w:style>
  <w:style w:type="paragraph" w:styleId="Index9">
    <w:name w:val="index 9"/>
    <w:basedOn w:val="Normal"/>
    <w:next w:val="Normal"/>
    <w:rsid w:val="005C2ECF"/>
    <w:pPr>
      <w:ind w:left="2160" w:hanging="240"/>
    </w:pPr>
  </w:style>
  <w:style w:type="paragraph" w:styleId="IndexHeading">
    <w:name w:val="index heading"/>
    <w:basedOn w:val="Normal"/>
    <w:next w:val="Index1"/>
    <w:rsid w:val="005C2ECF"/>
    <w:rPr>
      <w:rFonts w:eastAsia="Times New Roman"/>
      <w:b/>
      <w:bCs/>
    </w:rPr>
  </w:style>
  <w:style w:type="paragraph" w:styleId="MacroText">
    <w:name w:val="macro"/>
    <w:link w:val="MacroTextChar"/>
    <w:rsid w:val="005C2ECF"/>
    <w:pPr>
      <w:tabs>
        <w:tab w:val="left" w:pos="480"/>
        <w:tab w:val="left" w:pos="960"/>
        <w:tab w:val="left" w:pos="1440"/>
        <w:tab w:val="left" w:pos="1920"/>
        <w:tab w:val="left" w:pos="2400"/>
        <w:tab w:val="left" w:pos="2880"/>
        <w:tab w:val="left" w:pos="3360"/>
        <w:tab w:val="left" w:pos="3840"/>
        <w:tab w:val="left" w:pos="4320"/>
      </w:tabs>
      <w:spacing w:before="240" w:after="240"/>
    </w:pPr>
    <w:rPr>
      <w:rFonts w:ascii="Open Sans" w:hAnsi="Open Sans" w:eastAsia="MS Mincho" w:cs="Courier New"/>
    </w:rPr>
  </w:style>
  <w:style w:type="character" w:styleId="MacroTextChar" w:customStyle="1">
    <w:name w:val="Macro Text Char"/>
    <w:link w:val="MacroText"/>
    <w:rsid w:val="005C2ECF"/>
    <w:rPr>
      <w:rFonts w:ascii="Open Sans" w:hAnsi="Open Sans" w:eastAsia="MS Mincho" w:cs="Courier New"/>
    </w:rPr>
  </w:style>
  <w:style w:type="paragraph" w:styleId="TableofAuthorities">
    <w:name w:val="table of authorities"/>
    <w:basedOn w:val="Normal"/>
    <w:next w:val="Normal"/>
    <w:locked/>
    <w:rsid w:val="00471BB7"/>
    <w:pPr>
      <w:ind w:left="240" w:hanging="240"/>
    </w:pPr>
  </w:style>
  <w:style w:type="paragraph" w:styleId="TableofFigures">
    <w:name w:val="table of figures"/>
    <w:basedOn w:val="Normal"/>
    <w:next w:val="Normal"/>
    <w:locked/>
    <w:rsid w:val="00471BB7"/>
  </w:style>
  <w:style w:type="paragraph" w:styleId="TOAHeading">
    <w:name w:val="toa heading"/>
    <w:basedOn w:val="Normal"/>
    <w:next w:val="Normal"/>
    <w:locked/>
    <w:rsid w:val="00471BB7"/>
    <w:pPr>
      <w:spacing w:before="120"/>
    </w:pPr>
    <w:rPr>
      <w:rFonts w:eastAsia="Times New Roman"/>
      <w:b/>
      <w:bCs/>
    </w:rPr>
  </w:style>
  <w:style w:type="paragraph" w:styleId="TOC5">
    <w:name w:val="toc 5"/>
    <w:basedOn w:val="Normal"/>
    <w:next w:val="Normal"/>
    <w:uiPriority w:val="39"/>
    <w:locked/>
    <w:rsid w:val="00471BB7"/>
    <w:pPr>
      <w:ind w:left="960"/>
    </w:pPr>
  </w:style>
  <w:style w:type="paragraph" w:styleId="TOC6">
    <w:name w:val="toc 6"/>
    <w:basedOn w:val="Normal"/>
    <w:next w:val="Normal"/>
    <w:uiPriority w:val="39"/>
    <w:locked/>
    <w:rsid w:val="00471BB7"/>
    <w:pPr>
      <w:ind w:left="1200"/>
    </w:pPr>
  </w:style>
  <w:style w:type="paragraph" w:styleId="TOC7">
    <w:name w:val="toc 7"/>
    <w:basedOn w:val="Normal"/>
    <w:next w:val="Normal"/>
    <w:uiPriority w:val="39"/>
    <w:locked/>
    <w:rsid w:val="00471BB7"/>
    <w:pPr>
      <w:ind w:left="1440"/>
    </w:pPr>
  </w:style>
  <w:style w:type="paragraph" w:styleId="TOC8">
    <w:name w:val="toc 8"/>
    <w:basedOn w:val="Normal"/>
    <w:next w:val="Normal"/>
    <w:uiPriority w:val="39"/>
    <w:locked/>
    <w:rsid w:val="00471BB7"/>
    <w:pPr>
      <w:ind w:left="1680"/>
    </w:pPr>
  </w:style>
  <w:style w:type="paragraph" w:styleId="TOC9">
    <w:name w:val="toc 9"/>
    <w:basedOn w:val="Normal"/>
    <w:next w:val="Normal"/>
    <w:uiPriority w:val="39"/>
    <w:locked/>
    <w:rsid w:val="00471BB7"/>
    <w:pPr>
      <w:ind w:left="1920"/>
    </w:pPr>
  </w:style>
  <w:style w:type="paragraph" w:styleId="NoSpacing">
    <w:name w:val="No Spacing"/>
    <w:uiPriority w:val="1"/>
    <w:qFormat/>
    <w:rsid w:val="00471BB7"/>
    <w:rPr>
      <w:rFonts w:ascii="Open Sans" w:hAnsi="Open Sans" w:eastAsia="MS Mincho"/>
      <w:sz w:val="24"/>
      <w:szCs w:val="24"/>
    </w:rPr>
  </w:style>
  <w:style w:type="character" w:styleId="SubtleEmphasis">
    <w:name w:val="Subtle Emphasis"/>
    <w:uiPriority w:val="19"/>
    <w:locked/>
    <w:rsid w:val="00471BB7"/>
    <w:rPr>
      <w:rFonts w:ascii="Open Sans" w:hAnsi="Open Sans"/>
      <w:i w:val="0"/>
      <w:iCs/>
      <w:color w:val="auto"/>
      <w:sz w:val="24"/>
    </w:rPr>
  </w:style>
  <w:style w:type="character" w:styleId="IntenseEmphasis">
    <w:name w:val="Intense Emphasis"/>
    <w:uiPriority w:val="21"/>
    <w:locked/>
    <w:rsid w:val="00471BB7"/>
    <w:rPr>
      <w:rFonts w:ascii="Open Sans" w:hAnsi="Open Sans"/>
      <w:i w:val="0"/>
      <w:iCs/>
      <w:color w:val="auto"/>
    </w:rPr>
  </w:style>
  <w:style w:type="paragraph" w:styleId="Quote">
    <w:name w:val="Quote"/>
    <w:basedOn w:val="Normal"/>
    <w:next w:val="Normal"/>
    <w:link w:val="QuoteChar"/>
    <w:uiPriority w:val="29"/>
    <w:rsid w:val="000C5DA6"/>
    <w:pPr>
      <w:spacing w:before="200" w:after="160"/>
      <w:ind w:left="1440"/>
    </w:pPr>
    <w:rPr>
      <w:iCs/>
      <w:sz w:val="22"/>
    </w:rPr>
  </w:style>
  <w:style w:type="character" w:styleId="QuoteChar" w:customStyle="1">
    <w:name w:val="Quote Char"/>
    <w:link w:val="Quote"/>
    <w:uiPriority w:val="29"/>
    <w:rsid w:val="000C5DA6"/>
    <w:rPr>
      <w:rFonts w:ascii="Open Sans" w:hAnsi="Open Sans" w:eastAsia="MS Mincho"/>
      <w:iCs/>
      <w:sz w:val="22"/>
      <w:szCs w:val="24"/>
    </w:rPr>
  </w:style>
  <w:style w:type="paragraph" w:styleId="IntenseQuote">
    <w:name w:val="Intense Quote"/>
    <w:basedOn w:val="Normal"/>
    <w:next w:val="Normal"/>
    <w:link w:val="IntenseQuoteChar"/>
    <w:uiPriority w:val="30"/>
    <w:locked/>
    <w:rsid w:val="00471BB7"/>
    <w:pPr>
      <w:pBdr>
        <w:top w:val="single" w:color="4472C4" w:sz="4" w:space="10"/>
        <w:bottom w:val="single" w:color="4472C4" w:sz="4" w:space="10"/>
      </w:pBdr>
      <w:spacing w:before="360" w:after="360"/>
      <w:ind w:left="864" w:right="864"/>
      <w:jc w:val="center"/>
    </w:pPr>
    <w:rPr>
      <w:iCs/>
    </w:rPr>
  </w:style>
  <w:style w:type="character" w:styleId="IntenseQuoteChar" w:customStyle="1">
    <w:name w:val="Intense Quote Char"/>
    <w:link w:val="IntenseQuote"/>
    <w:uiPriority w:val="30"/>
    <w:rsid w:val="00471BB7"/>
    <w:rPr>
      <w:rFonts w:ascii="Open Sans" w:hAnsi="Open Sans" w:eastAsia="MS Mincho"/>
      <w:iCs/>
      <w:sz w:val="24"/>
      <w:szCs w:val="24"/>
    </w:rPr>
  </w:style>
  <w:style w:type="character" w:styleId="SubtleReference">
    <w:name w:val="Subtle Reference"/>
    <w:uiPriority w:val="31"/>
    <w:locked/>
    <w:rsid w:val="00471BB7"/>
    <w:rPr>
      <w:rFonts w:ascii="Open Sans" w:hAnsi="Open Sans"/>
      <w:smallCaps/>
      <w:color w:val="auto"/>
      <w:sz w:val="24"/>
    </w:rPr>
  </w:style>
  <w:style w:type="character" w:styleId="IntenseReference">
    <w:name w:val="Intense Reference"/>
    <w:uiPriority w:val="32"/>
    <w:locked/>
    <w:rsid w:val="00471BB7"/>
    <w:rPr>
      <w:rFonts w:ascii="Open Sans" w:hAnsi="Open Sans"/>
      <w:b w:val="0"/>
      <w:bCs/>
      <w:smallCaps/>
      <w:color w:val="auto"/>
      <w:spacing w:val="5"/>
      <w:sz w:val="24"/>
    </w:rPr>
  </w:style>
  <w:style w:type="character" w:styleId="BookTitle">
    <w:name w:val="Book Title"/>
    <w:aliases w:val="Text Title"/>
    <w:uiPriority w:val="33"/>
    <w:rsid w:val="00471BB7"/>
    <w:rPr>
      <w:rFonts w:ascii="Open Sans" w:hAnsi="Open Sans"/>
      <w:b w:val="0"/>
      <w:bCs/>
      <w:i/>
      <w:iCs/>
      <w:spacing w:val="5"/>
      <w:sz w:val="24"/>
    </w:rPr>
  </w:style>
  <w:style w:type="paragraph" w:styleId="ListParagraph">
    <w:name w:val="List Paragraph"/>
    <w:aliases w:val="L,List Paragraph1,List Paragraph11,Recommendation,EOT List Paragraph,Bullet point,List Paragraph Number"/>
    <w:basedOn w:val="Normal"/>
    <w:link w:val="ListParagraphChar"/>
    <w:uiPriority w:val="34"/>
    <w:qFormat/>
    <w:locked/>
    <w:rsid w:val="00471BB7"/>
    <w:pPr>
      <w:ind w:left="720"/>
    </w:pPr>
  </w:style>
  <w:style w:type="paragraph" w:styleId="Bibliography">
    <w:name w:val="Bibliography"/>
    <w:basedOn w:val="Normal"/>
    <w:next w:val="Normal"/>
    <w:uiPriority w:val="37"/>
    <w:unhideWhenUsed/>
    <w:rsid w:val="00471BB7"/>
  </w:style>
  <w:style w:type="character" w:styleId="Hashtag1" w:customStyle="1">
    <w:name w:val="Hashtag1"/>
    <w:uiPriority w:val="99"/>
    <w:semiHidden/>
    <w:unhideWhenUsed/>
    <w:locked/>
    <w:rsid w:val="00471BB7"/>
    <w:rPr>
      <w:rFonts w:ascii="Open Sans" w:hAnsi="Open Sans"/>
      <w:color w:val="2B579A"/>
      <w:shd w:val="clear" w:color="auto" w:fill="E6E6E6"/>
    </w:rPr>
  </w:style>
  <w:style w:type="character" w:styleId="Mention1" w:customStyle="1">
    <w:name w:val="Mention1"/>
    <w:uiPriority w:val="99"/>
    <w:semiHidden/>
    <w:unhideWhenUsed/>
    <w:locked/>
    <w:rsid w:val="00471BB7"/>
    <w:rPr>
      <w:rFonts w:ascii="Open Sans" w:hAnsi="Open Sans"/>
      <w:color w:val="auto"/>
      <w:shd w:val="clear" w:color="auto" w:fill="E6E6E6"/>
    </w:rPr>
  </w:style>
  <w:style w:type="character" w:styleId="SmartHyperlink1" w:customStyle="1">
    <w:name w:val="Smart Hyperlink1"/>
    <w:uiPriority w:val="99"/>
    <w:semiHidden/>
    <w:unhideWhenUsed/>
    <w:locked/>
    <w:rsid w:val="00471BB7"/>
    <w:rPr>
      <w:rFonts w:ascii="Open Sans" w:hAnsi="Open Sans"/>
      <w:u w:val="dotted"/>
    </w:rPr>
  </w:style>
  <w:style w:type="character" w:styleId="UnresolvedMention1" w:customStyle="1">
    <w:name w:val="Unresolved Mention1"/>
    <w:uiPriority w:val="99"/>
    <w:semiHidden/>
    <w:unhideWhenUsed/>
    <w:locked/>
    <w:rsid w:val="00471BB7"/>
    <w:rPr>
      <w:rFonts w:ascii="Open Sans" w:hAnsi="Open Sans"/>
      <w:color w:val="auto"/>
      <w:shd w:val="clear" w:color="auto" w:fill="E6E6E6"/>
    </w:rPr>
  </w:style>
  <w:style w:type="character" w:styleId="HeaderDocumentTitle" w:customStyle="1">
    <w:name w:val="Header Document Title"/>
    <w:uiPriority w:val="1"/>
    <w:qFormat/>
    <w:rsid w:val="001F62CC"/>
    <w:rPr>
      <w:rFonts w:ascii="Open Sans" w:hAnsi="Open Sans"/>
      <w:b/>
      <w:noProof/>
      <w:sz w:val="18"/>
    </w:rPr>
  </w:style>
  <w:style w:type="paragraph" w:styleId="HeaderDocumentDate" w:customStyle="1">
    <w:name w:val="Header Document Date"/>
    <w:basedOn w:val="Footer"/>
    <w:qFormat/>
    <w:rsid w:val="002850B0"/>
    <w:pPr>
      <w:jc w:val="right"/>
    </w:pPr>
  </w:style>
  <w:style w:type="paragraph" w:styleId="FooterEvenPageNumber" w:customStyle="1">
    <w:name w:val="Footer Even Page Number"/>
    <w:basedOn w:val="Footer"/>
    <w:rsid w:val="00E53546"/>
  </w:style>
  <w:style w:type="paragraph" w:styleId="FooterOddPageNumber" w:customStyle="1">
    <w:name w:val="Footer Odd Page Number"/>
    <w:basedOn w:val="Footer"/>
    <w:rsid w:val="00E53546"/>
    <w:pPr>
      <w:jc w:val="right"/>
    </w:pPr>
  </w:style>
  <w:style w:type="paragraph" w:styleId="Revision">
    <w:name w:val="Revision"/>
    <w:hidden/>
    <w:uiPriority w:val="99"/>
    <w:semiHidden/>
    <w:rsid w:val="00610069"/>
    <w:rPr>
      <w:rFonts w:ascii="Open Sans" w:hAnsi="Open Sans" w:eastAsia="MS Mincho"/>
      <w:sz w:val="24"/>
      <w:szCs w:val="24"/>
    </w:rPr>
  </w:style>
  <w:style w:type="character" w:styleId="UnresolvedMention">
    <w:name w:val="Unresolved Mention"/>
    <w:basedOn w:val="DefaultParagraphFont"/>
    <w:uiPriority w:val="99"/>
    <w:semiHidden/>
    <w:unhideWhenUsed/>
    <w:rsid w:val="0067721B"/>
    <w:rPr>
      <w:color w:val="605E5C"/>
      <w:shd w:val="clear" w:color="auto" w:fill="E1DFDD"/>
    </w:rPr>
  </w:style>
  <w:style w:type="character" w:styleId="ListParagraphChar" w:customStyle="1">
    <w:name w:val="List Paragraph Char"/>
    <w:aliases w:val="L Char,List Paragraph1 Char,List Paragraph11 Char,Recommendation Char,EOT List Paragraph Char,Bullet point Char,List Paragraph Number Char"/>
    <w:link w:val="ListParagraph"/>
    <w:uiPriority w:val="34"/>
    <w:rsid w:val="00830053"/>
    <w:rPr>
      <w:rFonts w:ascii="Open Sans" w:hAnsi="Open Sans" w:eastAsia="MS Mincho"/>
      <w:sz w:val="24"/>
      <w:szCs w:val="24"/>
    </w:rPr>
  </w:style>
  <w:style w:type="paragraph" w:styleId="FootnoteText">
    <w:name w:val="footnote text"/>
    <w:aliases w:val="5_G"/>
    <w:basedOn w:val="Normal"/>
    <w:link w:val="FootnoteTextChar"/>
    <w:qFormat/>
    <w:locked/>
    <w:rsid w:val="002455F5"/>
    <w:pPr>
      <w:spacing w:before="0" w:after="0"/>
    </w:pPr>
    <w:rPr>
      <w:sz w:val="20"/>
      <w:szCs w:val="20"/>
    </w:rPr>
  </w:style>
  <w:style w:type="character" w:styleId="FootnoteTextChar" w:customStyle="1">
    <w:name w:val="Footnote Text Char"/>
    <w:aliases w:val="5_G Char"/>
    <w:basedOn w:val="DefaultParagraphFont"/>
    <w:link w:val="FootnoteText"/>
    <w:rsid w:val="002455F5"/>
    <w:rPr>
      <w:rFonts w:ascii="Open Sans" w:hAnsi="Open Sans" w:eastAsia="MS Mincho"/>
    </w:rPr>
  </w:style>
  <w:style w:type="character" w:styleId="FootnoteReference">
    <w:name w:val="footnote reference"/>
    <w:aliases w:val="4_G"/>
    <w:basedOn w:val="DefaultParagraphFont"/>
    <w:qFormat/>
    <w:locked/>
    <w:rsid w:val="002455F5"/>
    <w:rPr>
      <w:vertAlign w:val="superscript"/>
    </w:rPr>
  </w:style>
  <w:style w:type="character" w:styleId="hps-normal1" w:customStyle="1">
    <w:name w:val="hps-normal1"/>
    <w:basedOn w:val="DefaultParagraphFont"/>
    <w:rsid w:val="0098497A"/>
  </w:style>
  <w:style w:type="character" w:styleId="textrun" w:customStyle="1">
    <w:name w:val="textrun"/>
    <w:basedOn w:val="DefaultParagraphFont"/>
    <w:rsid w:val="0098497A"/>
  </w:style>
  <w:style w:type="character" w:styleId="normaltextrun" w:customStyle="1">
    <w:name w:val="normaltextrun"/>
    <w:basedOn w:val="DefaultParagraphFont"/>
    <w:rsid w:val="0098497A"/>
  </w:style>
  <w:style w:type="character" w:styleId="eop" w:customStyle="1">
    <w:name w:val="eop"/>
    <w:basedOn w:val="DefaultParagraphFont"/>
    <w:rsid w:val="000E0E71"/>
  </w:style>
  <w:style w:type="character" w:styleId="apple-converted-space" w:customStyle="1">
    <w:name w:val="apple-converted-space"/>
    <w:basedOn w:val="DefaultParagraphFont"/>
    <w:rsid w:val="000D71F9"/>
  </w:style>
  <w:style w:type="paragraph" w:styleId="Tabletext" w:customStyle="1">
    <w:name w:val="Table text"/>
    <w:basedOn w:val="Normal"/>
    <w:qFormat/>
    <w:rsid w:val="00EB5096"/>
    <w:pPr>
      <w:spacing w:before="180" w:after="180"/>
    </w:pPr>
    <w:rPr>
      <w:rFonts w:ascii="Arial" w:hAnsi="Arial" w:cs="Arial"/>
      <w:sz w:val="23"/>
      <w:szCs w:val="23"/>
    </w:rPr>
  </w:style>
  <w:style w:type="paragraph" w:styleId="Default" w:customStyle="1">
    <w:name w:val="Default"/>
    <w:rsid w:val="004045BA"/>
    <w:pPr>
      <w:autoSpaceDE w:val="0"/>
      <w:autoSpaceDN w:val="0"/>
      <w:adjustRightInd w:val="0"/>
    </w:pPr>
    <w:rPr>
      <w:rFonts w:ascii="Arial" w:hAnsi="Arial" w:cs="Arial"/>
      <w:color w:val="000000"/>
      <w:sz w:val="24"/>
      <w:szCs w:val="24"/>
      <w:lang w:val="en-US"/>
    </w:rPr>
  </w:style>
  <w:style w:type="character" w:styleId="BodyTextChar" w:customStyle="1">
    <w:name w:val="Body Text Char"/>
    <w:basedOn w:val="DefaultParagraphFont"/>
    <w:link w:val="BodyText"/>
    <w:semiHidden/>
    <w:rsid w:val="00E3641D"/>
    <w:rPr>
      <w:rFonts w:ascii="Open Sans" w:hAnsi="Open Sans" w:eastAsia="MS Mincho"/>
      <w:sz w:val="24"/>
      <w:szCs w:val="24"/>
    </w:rPr>
  </w:style>
  <w:style w:type="character" w:styleId="BodyText2Char" w:customStyle="1">
    <w:name w:val="Body Text 2 Char"/>
    <w:basedOn w:val="DefaultParagraphFont"/>
    <w:link w:val="BodyText2"/>
    <w:semiHidden/>
    <w:rsid w:val="00E3641D"/>
    <w:rPr>
      <w:rFonts w:ascii="Open Sans" w:hAnsi="Open Sans" w:eastAsia="MS Mincho"/>
      <w:sz w:val="24"/>
      <w:szCs w:val="24"/>
    </w:rPr>
  </w:style>
  <w:style w:type="character" w:styleId="BodyText3Char" w:customStyle="1">
    <w:name w:val="Body Text 3 Char"/>
    <w:basedOn w:val="DefaultParagraphFont"/>
    <w:link w:val="BodyText3"/>
    <w:semiHidden/>
    <w:rsid w:val="00E3641D"/>
    <w:rPr>
      <w:rFonts w:ascii="Open Sans" w:hAnsi="Open Sans" w:eastAsia="MS Mincho"/>
      <w:sz w:val="16"/>
      <w:szCs w:val="16"/>
    </w:rPr>
  </w:style>
  <w:style w:type="character" w:styleId="BodyTextFirstIndentChar" w:customStyle="1">
    <w:name w:val="Body Text First Indent Char"/>
    <w:basedOn w:val="BodyTextChar"/>
    <w:link w:val="BodyTextFirstIndent"/>
    <w:semiHidden/>
    <w:rsid w:val="00E3641D"/>
    <w:rPr>
      <w:rFonts w:ascii="Open Sans" w:hAnsi="Open Sans" w:eastAsia="MS Mincho"/>
      <w:sz w:val="24"/>
      <w:szCs w:val="24"/>
    </w:rPr>
  </w:style>
  <w:style w:type="character" w:styleId="BodyTextIndentChar" w:customStyle="1">
    <w:name w:val="Body Text Indent Char"/>
    <w:basedOn w:val="DefaultParagraphFont"/>
    <w:link w:val="BodyTextIndent"/>
    <w:semiHidden/>
    <w:rsid w:val="00E3641D"/>
    <w:rPr>
      <w:rFonts w:ascii="Open Sans" w:hAnsi="Open Sans" w:eastAsia="MS Mincho"/>
      <w:sz w:val="24"/>
      <w:szCs w:val="24"/>
    </w:rPr>
  </w:style>
  <w:style w:type="character" w:styleId="BodyTextFirstIndent2Char" w:customStyle="1">
    <w:name w:val="Body Text First Indent 2 Char"/>
    <w:basedOn w:val="BodyTextIndentChar"/>
    <w:link w:val="BodyTextFirstIndent2"/>
    <w:semiHidden/>
    <w:rsid w:val="00E3641D"/>
    <w:rPr>
      <w:rFonts w:ascii="Open Sans" w:hAnsi="Open Sans" w:eastAsia="MS Mincho"/>
      <w:sz w:val="24"/>
      <w:szCs w:val="24"/>
    </w:rPr>
  </w:style>
  <w:style w:type="character" w:styleId="BodyTextIndent2Char" w:customStyle="1">
    <w:name w:val="Body Text Indent 2 Char"/>
    <w:basedOn w:val="DefaultParagraphFont"/>
    <w:link w:val="BodyTextIndent2"/>
    <w:semiHidden/>
    <w:rsid w:val="00E3641D"/>
    <w:rPr>
      <w:rFonts w:ascii="Open Sans" w:hAnsi="Open Sans" w:eastAsia="MS Mincho"/>
      <w:sz w:val="24"/>
      <w:szCs w:val="24"/>
    </w:rPr>
  </w:style>
  <w:style w:type="character" w:styleId="BodyTextIndent3Char" w:customStyle="1">
    <w:name w:val="Body Text Indent 3 Char"/>
    <w:basedOn w:val="DefaultParagraphFont"/>
    <w:link w:val="BodyTextIndent3"/>
    <w:semiHidden/>
    <w:rsid w:val="00E3641D"/>
    <w:rPr>
      <w:rFonts w:ascii="Open Sans" w:hAnsi="Open Sans" w:eastAsia="MS Mincho"/>
      <w:sz w:val="16"/>
      <w:szCs w:val="16"/>
    </w:rPr>
  </w:style>
  <w:style w:type="character" w:styleId="ClosingChar" w:customStyle="1">
    <w:name w:val="Closing Char"/>
    <w:basedOn w:val="DefaultParagraphFont"/>
    <w:link w:val="Closing"/>
    <w:semiHidden/>
    <w:rsid w:val="00E3641D"/>
    <w:rPr>
      <w:rFonts w:ascii="Open Sans" w:hAnsi="Open Sans" w:eastAsia="MS Mincho"/>
      <w:sz w:val="24"/>
      <w:szCs w:val="24"/>
    </w:rPr>
  </w:style>
  <w:style w:type="character" w:styleId="DateChar" w:customStyle="1">
    <w:name w:val="Date Char"/>
    <w:basedOn w:val="DefaultParagraphFont"/>
    <w:link w:val="Date"/>
    <w:semiHidden/>
    <w:rsid w:val="00E3641D"/>
    <w:rPr>
      <w:rFonts w:ascii="Open Sans" w:hAnsi="Open Sans" w:eastAsia="MS Mincho"/>
      <w:sz w:val="24"/>
      <w:szCs w:val="24"/>
    </w:rPr>
  </w:style>
  <w:style w:type="character" w:styleId="E-mailSignatureChar" w:customStyle="1">
    <w:name w:val="E-mail Signature Char"/>
    <w:basedOn w:val="DefaultParagraphFont"/>
    <w:link w:val="E-mailSignature"/>
    <w:semiHidden/>
    <w:rsid w:val="00E3641D"/>
    <w:rPr>
      <w:rFonts w:ascii="Open Sans" w:hAnsi="Open Sans" w:eastAsia="MS Mincho"/>
      <w:sz w:val="24"/>
      <w:szCs w:val="24"/>
    </w:rPr>
  </w:style>
  <w:style w:type="character" w:styleId="HTMLAddressChar" w:customStyle="1">
    <w:name w:val="HTML Address Char"/>
    <w:basedOn w:val="DefaultParagraphFont"/>
    <w:link w:val="HTMLAddress"/>
    <w:semiHidden/>
    <w:rsid w:val="00E3641D"/>
    <w:rPr>
      <w:rFonts w:ascii="Open Sans" w:hAnsi="Open Sans" w:eastAsia="MS Mincho"/>
      <w:i/>
      <w:iCs/>
      <w:sz w:val="24"/>
      <w:szCs w:val="24"/>
    </w:rPr>
  </w:style>
  <w:style w:type="character" w:styleId="HTMLPreformattedChar" w:customStyle="1">
    <w:name w:val="HTML Preformatted Char"/>
    <w:basedOn w:val="DefaultParagraphFont"/>
    <w:link w:val="HTMLPreformatted"/>
    <w:semiHidden/>
    <w:rsid w:val="00E3641D"/>
    <w:rPr>
      <w:rFonts w:ascii="Open Sans" w:hAnsi="Open Sans" w:eastAsia="MS Mincho" w:cs="Courier New"/>
    </w:rPr>
  </w:style>
  <w:style w:type="character" w:styleId="MessageHeaderChar" w:customStyle="1">
    <w:name w:val="Message Header Char"/>
    <w:basedOn w:val="DefaultParagraphFont"/>
    <w:link w:val="MessageHeader"/>
    <w:semiHidden/>
    <w:rsid w:val="00E3641D"/>
    <w:rPr>
      <w:rFonts w:ascii="Open Sans" w:hAnsi="Open Sans" w:eastAsia="MS Mincho" w:cs="Arial"/>
      <w:sz w:val="24"/>
      <w:szCs w:val="24"/>
      <w:shd w:val="pct20" w:color="auto" w:fill="auto"/>
    </w:rPr>
  </w:style>
  <w:style w:type="character" w:styleId="NoteHeadingChar" w:customStyle="1">
    <w:name w:val="Note Heading Char"/>
    <w:basedOn w:val="DefaultParagraphFont"/>
    <w:link w:val="NoteHeading"/>
    <w:semiHidden/>
    <w:rsid w:val="00E3641D"/>
    <w:rPr>
      <w:rFonts w:ascii="Open Sans" w:hAnsi="Open Sans" w:eastAsia="MS Mincho"/>
      <w:sz w:val="24"/>
      <w:szCs w:val="24"/>
    </w:rPr>
  </w:style>
  <w:style w:type="character" w:styleId="PlainTextChar" w:customStyle="1">
    <w:name w:val="Plain Text Char"/>
    <w:basedOn w:val="DefaultParagraphFont"/>
    <w:link w:val="PlainText"/>
    <w:semiHidden/>
    <w:rsid w:val="00E3641D"/>
    <w:rPr>
      <w:rFonts w:ascii="Open Sans" w:hAnsi="Open Sans" w:eastAsia="MS Mincho" w:cs="Courier New"/>
      <w:sz w:val="24"/>
    </w:rPr>
  </w:style>
  <w:style w:type="character" w:styleId="SalutationChar" w:customStyle="1">
    <w:name w:val="Salutation Char"/>
    <w:basedOn w:val="DefaultParagraphFont"/>
    <w:link w:val="Salutation"/>
    <w:semiHidden/>
    <w:rsid w:val="00E3641D"/>
    <w:rPr>
      <w:rFonts w:ascii="Open Sans" w:hAnsi="Open Sans" w:eastAsia="MS Mincho"/>
      <w:sz w:val="24"/>
      <w:szCs w:val="24"/>
    </w:rPr>
  </w:style>
  <w:style w:type="character" w:styleId="SignatureChar" w:customStyle="1">
    <w:name w:val="Signature Char"/>
    <w:basedOn w:val="DefaultParagraphFont"/>
    <w:link w:val="Signature"/>
    <w:semiHidden/>
    <w:rsid w:val="00E3641D"/>
    <w:rPr>
      <w:rFonts w:ascii="Open Sans" w:hAnsi="Open Sans" w:eastAsia="MS Mincho"/>
      <w:sz w:val="24"/>
      <w:szCs w:val="24"/>
    </w:rPr>
  </w:style>
  <w:style w:type="character" w:styleId="TitleChar" w:customStyle="1">
    <w:name w:val="Title Char"/>
    <w:basedOn w:val="DefaultParagraphFont"/>
    <w:link w:val="Title"/>
    <w:rsid w:val="00E3641D"/>
    <w:rPr>
      <w:rFonts w:ascii="Open Sans" w:hAnsi="Open Sans" w:eastAsia="MS Mincho" w:cs="Arial"/>
      <w:b/>
      <w:bCs/>
      <w:kern w:val="28"/>
      <w:sz w:val="32"/>
      <w:szCs w:val="32"/>
    </w:rPr>
  </w:style>
  <w:style w:type="paragraph" w:styleId="ListParaNumbered" w:customStyle="1">
    <w:name w:val="List Para Numbered"/>
    <w:basedOn w:val="Normal"/>
    <w:uiPriority w:val="99"/>
    <w:rsid w:val="00240165"/>
    <w:pPr>
      <w:keepLines/>
      <w:widowControl w:val="0"/>
      <w:tabs>
        <w:tab w:val="num" w:pos="680"/>
      </w:tabs>
      <w:suppressAutoHyphens/>
      <w:autoSpaceDE w:val="0"/>
      <w:autoSpaceDN w:val="0"/>
      <w:adjustRightInd w:val="0"/>
      <w:spacing w:before="0" w:after="200" w:line="288" w:lineRule="auto"/>
      <w:ind w:left="680" w:hanging="680"/>
    </w:pPr>
    <w:rPr>
      <w:rFonts w:ascii="Arial" w:hAnsi="Arial" w:cs="HelveticaNeue"/>
      <w:color w:val="000000"/>
      <w:szCs w:val="17"/>
      <w:lang w:val="en-US"/>
    </w:rPr>
  </w:style>
  <w:style w:type="paragraph" w:styleId="Bulletsi" w:customStyle="1">
    <w:name w:val="Bullets i)"/>
    <w:basedOn w:val="Normal"/>
    <w:next w:val="Normal"/>
    <w:uiPriority w:val="99"/>
    <w:rsid w:val="00240165"/>
    <w:pPr>
      <w:keepLines/>
      <w:widowControl w:val="0"/>
      <w:suppressAutoHyphens/>
      <w:autoSpaceDE w:val="0"/>
      <w:autoSpaceDN w:val="0"/>
      <w:adjustRightInd w:val="0"/>
      <w:spacing w:before="0" w:after="100" w:line="288" w:lineRule="auto"/>
      <w:ind w:left="1531" w:hanging="397"/>
    </w:pPr>
    <w:rPr>
      <w:rFonts w:ascii="Arial" w:hAnsi="Arial" w:cs="HelveticaNeue"/>
      <w:color w:val="000000"/>
      <w:szCs w:val="17"/>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56170920">
      <w:bodyDiv w:val="1"/>
      <w:marLeft w:val="0"/>
      <w:marRight w:val="0"/>
      <w:marTop w:val="0"/>
      <w:marBottom w:val="0"/>
      <w:divBdr>
        <w:top w:val="none" w:sz="0" w:space="0" w:color="auto"/>
        <w:left w:val="none" w:sz="0" w:space="0" w:color="auto"/>
        <w:bottom w:val="none" w:sz="0" w:space="0" w:color="auto"/>
        <w:right w:val="none" w:sz="0" w:space="0" w:color="auto"/>
      </w:divBdr>
    </w:div>
    <w:div w:id="81336770">
      <w:bodyDiv w:val="1"/>
      <w:marLeft w:val="0"/>
      <w:marRight w:val="0"/>
      <w:marTop w:val="0"/>
      <w:marBottom w:val="0"/>
      <w:divBdr>
        <w:top w:val="none" w:sz="0" w:space="0" w:color="auto"/>
        <w:left w:val="none" w:sz="0" w:space="0" w:color="auto"/>
        <w:bottom w:val="none" w:sz="0" w:space="0" w:color="auto"/>
        <w:right w:val="none" w:sz="0" w:space="0" w:color="auto"/>
      </w:divBdr>
    </w:div>
    <w:div w:id="99689641">
      <w:bodyDiv w:val="1"/>
      <w:marLeft w:val="0"/>
      <w:marRight w:val="0"/>
      <w:marTop w:val="0"/>
      <w:marBottom w:val="0"/>
      <w:divBdr>
        <w:top w:val="none" w:sz="0" w:space="0" w:color="auto"/>
        <w:left w:val="none" w:sz="0" w:space="0" w:color="auto"/>
        <w:bottom w:val="none" w:sz="0" w:space="0" w:color="auto"/>
        <w:right w:val="none" w:sz="0" w:space="0" w:color="auto"/>
      </w:divBdr>
    </w:div>
    <w:div w:id="101651958">
      <w:bodyDiv w:val="1"/>
      <w:marLeft w:val="0"/>
      <w:marRight w:val="0"/>
      <w:marTop w:val="0"/>
      <w:marBottom w:val="0"/>
      <w:divBdr>
        <w:top w:val="none" w:sz="0" w:space="0" w:color="auto"/>
        <w:left w:val="none" w:sz="0" w:space="0" w:color="auto"/>
        <w:bottom w:val="none" w:sz="0" w:space="0" w:color="auto"/>
        <w:right w:val="none" w:sz="0" w:space="0" w:color="auto"/>
      </w:divBdr>
    </w:div>
    <w:div w:id="138040559">
      <w:bodyDiv w:val="1"/>
      <w:marLeft w:val="0"/>
      <w:marRight w:val="0"/>
      <w:marTop w:val="0"/>
      <w:marBottom w:val="0"/>
      <w:divBdr>
        <w:top w:val="none" w:sz="0" w:space="0" w:color="auto"/>
        <w:left w:val="none" w:sz="0" w:space="0" w:color="auto"/>
        <w:bottom w:val="none" w:sz="0" w:space="0" w:color="auto"/>
        <w:right w:val="none" w:sz="0" w:space="0" w:color="auto"/>
      </w:divBdr>
    </w:div>
    <w:div w:id="169026748">
      <w:bodyDiv w:val="1"/>
      <w:marLeft w:val="0"/>
      <w:marRight w:val="0"/>
      <w:marTop w:val="0"/>
      <w:marBottom w:val="0"/>
      <w:divBdr>
        <w:top w:val="none" w:sz="0" w:space="0" w:color="auto"/>
        <w:left w:val="none" w:sz="0" w:space="0" w:color="auto"/>
        <w:bottom w:val="none" w:sz="0" w:space="0" w:color="auto"/>
        <w:right w:val="none" w:sz="0" w:space="0" w:color="auto"/>
      </w:divBdr>
    </w:div>
    <w:div w:id="179053044">
      <w:bodyDiv w:val="1"/>
      <w:marLeft w:val="0"/>
      <w:marRight w:val="0"/>
      <w:marTop w:val="0"/>
      <w:marBottom w:val="0"/>
      <w:divBdr>
        <w:top w:val="none" w:sz="0" w:space="0" w:color="auto"/>
        <w:left w:val="none" w:sz="0" w:space="0" w:color="auto"/>
        <w:bottom w:val="none" w:sz="0" w:space="0" w:color="auto"/>
        <w:right w:val="none" w:sz="0" w:space="0" w:color="auto"/>
      </w:divBdr>
    </w:div>
    <w:div w:id="195773957">
      <w:bodyDiv w:val="1"/>
      <w:marLeft w:val="0"/>
      <w:marRight w:val="0"/>
      <w:marTop w:val="0"/>
      <w:marBottom w:val="0"/>
      <w:divBdr>
        <w:top w:val="none" w:sz="0" w:space="0" w:color="auto"/>
        <w:left w:val="none" w:sz="0" w:space="0" w:color="auto"/>
        <w:bottom w:val="none" w:sz="0" w:space="0" w:color="auto"/>
        <w:right w:val="none" w:sz="0" w:space="0" w:color="auto"/>
      </w:divBdr>
    </w:div>
    <w:div w:id="222372146">
      <w:bodyDiv w:val="1"/>
      <w:marLeft w:val="0"/>
      <w:marRight w:val="0"/>
      <w:marTop w:val="0"/>
      <w:marBottom w:val="0"/>
      <w:divBdr>
        <w:top w:val="none" w:sz="0" w:space="0" w:color="auto"/>
        <w:left w:val="none" w:sz="0" w:space="0" w:color="auto"/>
        <w:bottom w:val="none" w:sz="0" w:space="0" w:color="auto"/>
        <w:right w:val="none" w:sz="0" w:space="0" w:color="auto"/>
      </w:divBdr>
    </w:div>
    <w:div w:id="271326321">
      <w:bodyDiv w:val="1"/>
      <w:marLeft w:val="0"/>
      <w:marRight w:val="0"/>
      <w:marTop w:val="0"/>
      <w:marBottom w:val="0"/>
      <w:divBdr>
        <w:top w:val="none" w:sz="0" w:space="0" w:color="auto"/>
        <w:left w:val="none" w:sz="0" w:space="0" w:color="auto"/>
        <w:bottom w:val="none" w:sz="0" w:space="0" w:color="auto"/>
        <w:right w:val="none" w:sz="0" w:space="0" w:color="auto"/>
      </w:divBdr>
    </w:div>
    <w:div w:id="273706557">
      <w:bodyDiv w:val="1"/>
      <w:marLeft w:val="0"/>
      <w:marRight w:val="0"/>
      <w:marTop w:val="0"/>
      <w:marBottom w:val="0"/>
      <w:divBdr>
        <w:top w:val="none" w:sz="0" w:space="0" w:color="auto"/>
        <w:left w:val="none" w:sz="0" w:space="0" w:color="auto"/>
        <w:bottom w:val="none" w:sz="0" w:space="0" w:color="auto"/>
        <w:right w:val="none" w:sz="0" w:space="0" w:color="auto"/>
      </w:divBdr>
    </w:div>
    <w:div w:id="302807510">
      <w:bodyDiv w:val="1"/>
      <w:marLeft w:val="0"/>
      <w:marRight w:val="0"/>
      <w:marTop w:val="0"/>
      <w:marBottom w:val="0"/>
      <w:divBdr>
        <w:top w:val="none" w:sz="0" w:space="0" w:color="auto"/>
        <w:left w:val="none" w:sz="0" w:space="0" w:color="auto"/>
        <w:bottom w:val="none" w:sz="0" w:space="0" w:color="auto"/>
        <w:right w:val="none" w:sz="0" w:space="0" w:color="auto"/>
      </w:divBdr>
    </w:div>
    <w:div w:id="326641623">
      <w:bodyDiv w:val="1"/>
      <w:marLeft w:val="0"/>
      <w:marRight w:val="0"/>
      <w:marTop w:val="0"/>
      <w:marBottom w:val="0"/>
      <w:divBdr>
        <w:top w:val="none" w:sz="0" w:space="0" w:color="auto"/>
        <w:left w:val="none" w:sz="0" w:space="0" w:color="auto"/>
        <w:bottom w:val="none" w:sz="0" w:space="0" w:color="auto"/>
        <w:right w:val="none" w:sz="0" w:space="0" w:color="auto"/>
      </w:divBdr>
    </w:div>
    <w:div w:id="341664119">
      <w:bodyDiv w:val="1"/>
      <w:marLeft w:val="0"/>
      <w:marRight w:val="0"/>
      <w:marTop w:val="0"/>
      <w:marBottom w:val="0"/>
      <w:divBdr>
        <w:top w:val="none" w:sz="0" w:space="0" w:color="auto"/>
        <w:left w:val="none" w:sz="0" w:space="0" w:color="auto"/>
        <w:bottom w:val="none" w:sz="0" w:space="0" w:color="auto"/>
        <w:right w:val="none" w:sz="0" w:space="0" w:color="auto"/>
      </w:divBdr>
    </w:div>
    <w:div w:id="354968081">
      <w:bodyDiv w:val="1"/>
      <w:marLeft w:val="0"/>
      <w:marRight w:val="0"/>
      <w:marTop w:val="0"/>
      <w:marBottom w:val="0"/>
      <w:divBdr>
        <w:top w:val="none" w:sz="0" w:space="0" w:color="auto"/>
        <w:left w:val="none" w:sz="0" w:space="0" w:color="auto"/>
        <w:bottom w:val="none" w:sz="0" w:space="0" w:color="auto"/>
        <w:right w:val="none" w:sz="0" w:space="0" w:color="auto"/>
      </w:divBdr>
    </w:div>
    <w:div w:id="363749482">
      <w:bodyDiv w:val="1"/>
      <w:marLeft w:val="0"/>
      <w:marRight w:val="0"/>
      <w:marTop w:val="0"/>
      <w:marBottom w:val="0"/>
      <w:divBdr>
        <w:top w:val="none" w:sz="0" w:space="0" w:color="auto"/>
        <w:left w:val="none" w:sz="0" w:space="0" w:color="auto"/>
        <w:bottom w:val="none" w:sz="0" w:space="0" w:color="auto"/>
        <w:right w:val="none" w:sz="0" w:space="0" w:color="auto"/>
      </w:divBdr>
    </w:div>
    <w:div w:id="416633080">
      <w:bodyDiv w:val="1"/>
      <w:marLeft w:val="0"/>
      <w:marRight w:val="0"/>
      <w:marTop w:val="0"/>
      <w:marBottom w:val="0"/>
      <w:divBdr>
        <w:top w:val="none" w:sz="0" w:space="0" w:color="auto"/>
        <w:left w:val="none" w:sz="0" w:space="0" w:color="auto"/>
        <w:bottom w:val="none" w:sz="0" w:space="0" w:color="auto"/>
        <w:right w:val="none" w:sz="0" w:space="0" w:color="auto"/>
      </w:divBdr>
    </w:div>
    <w:div w:id="433331696">
      <w:bodyDiv w:val="1"/>
      <w:marLeft w:val="0"/>
      <w:marRight w:val="0"/>
      <w:marTop w:val="0"/>
      <w:marBottom w:val="0"/>
      <w:divBdr>
        <w:top w:val="none" w:sz="0" w:space="0" w:color="auto"/>
        <w:left w:val="none" w:sz="0" w:space="0" w:color="auto"/>
        <w:bottom w:val="none" w:sz="0" w:space="0" w:color="auto"/>
        <w:right w:val="none" w:sz="0" w:space="0" w:color="auto"/>
      </w:divBdr>
    </w:div>
    <w:div w:id="465975911">
      <w:bodyDiv w:val="1"/>
      <w:marLeft w:val="0"/>
      <w:marRight w:val="0"/>
      <w:marTop w:val="0"/>
      <w:marBottom w:val="0"/>
      <w:divBdr>
        <w:top w:val="none" w:sz="0" w:space="0" w:color="auto"/>
        <w:left w:val="none" w:sz="0" w:space="0" w:color="auto"/>
        <w:bottom w:val="none" w:sz="0" w:space="0" w:color="auto"/>
        <w:right w:val="none" w:sz="0" w:space="0" w:color="auto"/>
      </w:divBdr>
    </w:div>
    <w:div w:id="510142441">
      <w:bodyDiv w:val="1"/>
      <w:marLeft w:val="0"/>
      <w:marRight w:val="0"/>
      <w:marTop w:val="0"/>
      <w:marBottom w:val="0"/>
      <w:divBdr>
        <w:top w:val="none" w:sz="0" w:space="0" w:color="auto"/>
        <w:left w:val="none" w:sz="0" w:space="0" w:color="auto"/>
        <w:bottom w:val="none" w:sz="0" w:space="0" w:color="auto"/>
        <w:right w:val="none" w:sz="0" w:space="0" w:color="auto"/>
      </w:divBdr>
    </w:div>
    <w:div w:id="591205271">
      <w:bodyDiv w:val="1"/>
      <w:marLeft w:val="0"/>
      <w:marRight w:val="0"/>
      <w:marTop w:val="0"/>
      <w:marBottom w:val="0"/>
      <w:divBdr>
        <w:top w:val="none" w:sz="0" w:space="0" w:color="auto"/>
        <w:left w:val="none" w:sz="0" w:space="0" w:color="auto"/>
        <w:bottom w:val="none" w:sz="0" w:space="0" w:color="auto"/>
        <w:right w:val="none" w:sz="0" w:space="0" w:color="auto"/>
      </w:divBdr>
    </w:div>
    <w:div w:id="613053417">
      <w:bodyDiv w:val="1"/>
      <w:marLeft w:val="0"/>
      <w:marRight w:val="0"/>
      <w:marTop w:val="0"/>
      <w:marBottom w:val="0"/>
      <w:divBdr>
        <w:top w:val="none" w:sz="0" w:space="0" w:color="auto"/>
        <w:left w:val="none" w:sz="0" w:space="0" w:color="auto"/>
        <w:bottom w:val="none" w:sz="0" w:space="0" w:color="auto"/>
        <w:right w:val="none" w:sz="0" w:space="0" w:color="auto"/>
      </w:divBdr>
    </w:div>
    <w:div w:id="686256633">
      <w:bodyDiv w:val="1"/>
      <w:marLeft w:val="0"/>
      <w:marRight w:val="0"/>
      <w:marTop w:val="0"/>
      <w:marBottom w:val="0"/>
      <w:divBdr>
        <w:top w:val="none" w:sz="0" w:space="0" w:color="auto"/>
        <w:left w:val="none" w:sz="0" w:space="0" w:color="auto"/>
        <w:bottom w:val="none" w:sz="0" w:space="0" w:color="auto"/>
        <w:right w:val="none" w:sz="0" w:space="0" w:color="auto"/>
      </w:divBdr>
    </w:div>
    <w:div w:id="694767924">
      <w:bodyDiv w:val="1"/>
      <w:marLeft w:val="0"/>
      <w:marRight w:val="0"/>
      <w:marTop w:val="0"/>
      <w:marBottom w:val="0"/>
      <w:divBdr>
        <w:top w:val="none" w:sz="0" w:space="0" w:color="auto"/>
        <w:left w:val="none" w:sz="0" w:space="0" w:color="auto"/>
        <w:bottom w:val="none" w:sz="0" w:space="0" w:color="auto"/>
        <w:right w:val="none" w:sz="0" w:space="0" w:color="auto"/>
      </w:divBdr>
    </w:div>
    <w:div w:id="737367260">
      <w:bodyDiv w:val="1"/>
      <w:marLeft w:val="0"/>
      <w:marRight w:val="0"/>
      <w:marTop w:val="0"/>
      <w:marBottom w:val="0"/>
      <w:divBdr>
        <w:top w:val="none" w:sz="0" w:space="0" w:color="auto"/>
        <w:left w:val="none" w:sz="0" w:space="0" w:color="auto"/>
        <w:bottom w:val="none" w:sz="0" w:space="0" w:color="auto"/>
        <w:right w:val="none" w:sz="0" w:space="0" w:color="auto"/>
      </w:divBdr>
    </w:div>
    <w:div w:id="753474646">
      <w:bodyDiv w:val="1"/>
      <w:marLeft w:val="0"/>
      <w:marRight w:val="0"/>
      <w:marTop w:val="0"/>
      <w:marBottom w:val="0"/>
      <w:divBdr>
        <w:top w:val="none" w:sz="0" w:space="0" w:color="auto"/>
        <w:left w:val="none" w:sz="0" w:space="0" w:color="auto"/>
        <w:bottom w:val="none" w:sz="0" w:space="0" w:color="auto"/>
        <w:right w:val="none" w:sz="0" w:space="0" w:color="auto"/>
      </w:divBdr>
    </w:div>
    <w:div w:id="756944403">
      <w:bodyDiv w:val="1"/>
      <w:marLeft w:val="0"/>
      <w:marRight w:val="0"/>
      <w:marTop w:val="0"/>
      <w:marBottom w:val="0"/>
      <w:divBdr>
        <w:top w:val="none" w:sz="0" w:space="0" w:color="auto"/>
        <w:left w:val="none" w:sz="0" w:space="0" w:color="auto"/>
        <w:bottom w:val="none" w:sz="0" w:space="0" w:color="auto"/>
        <w:right w:val="none" w:sz="0" w:space="0" w:color="auto"/>
      </w:divBdr>
    </w:div>
    <w:div w:id="762800451">
      <w:bodyDiv w:val="1"/>
      <w:marLeft w:val="0"/>
      <w:marRight w:val="0"/>
      <w:marTop w:val="0"/>
      <w:marBottom w:val="0"/>
      <w:divBdr>
        <w:top w:val="none" w:sz="0" w:space="0" w:color="auto"/>
        <w:left w:val="none" w:sz="0" w:space="0" w:color="auto"/>
        <w:bottom w:val="none" w:sz="0" w:space="0" w:color="auto"/>
        <w:right w:val="none" w:sz="0" w:space="0" w:color="auto"/>
      </w:divBdr>
    </w:div>
    <w:div w:id="771512400">
      <w:bodyDiv w:val="1"/>
      <w:marLeft w:val="0"/>
      <w:marRight w:val="0"/>
      <w:marTop w:val="0"/>
      <w:marBottom w:val="0"/>
      <w:divBdr>
        <w:top w:val="none" w:sz="0" w:space="0" w:color="auto"/>
        <w:left w:val="none" w:sz="0" w:space="0" w:color="auto"/>
        <w:bottom w:val="none" w:sz="0" w:space="0" w:color="auto"/>
        <w:right w:val="none" w:sz="0" w:space="0" w:color="auto"/>
      </w:divBdr>
    </w:div>
    <w:div w:id="779758380">
      <w:bodyDiv w:val="1"/>
      <w:marLeft w:val="0"/>
      <w:marRight w:val="0"/>
      <w:marTop w:val="0"/>
      <w:marBottom w:val="0"/>
      <w:divBdr>
        <w:top w:val="none" w:sz="0" w:space="0" w:color="auto"/>
        <w:left w:val="none" w:sz="0" w:space="0" w:color="auto"/>
        <w:bottom w:val="none" w:sz="0" w:space="0" w:color="auto"/>
        <w:right w:val="none" w:sz="0" w:space="0" w:color="auto"/>
      </w:divBdr>
    </w:div>
    <w:div w:id="790396698">
      <w:bodyDiv w:val="1"/>
      <w:marLeft w:val="0"/>
      <w:marRight w:val="0"/>
      <w:marTop w:val="0"/>
      <w:marBottom w:val="0"/>
      <w:divBdr>
        <w:top w:val="none" w:sz="0" w:space="0" w:color="auto"/>
        <w:left w:val="none" w:sz="0" w:space="0" w:color="auto"/>
        <w:bottom w:val="none" w:sz="0" w:space="0" w:color="auto"/>
        <w:right w:val="none" w:sz="0" w:space="0" w:color="auto"/>
      </w:divBdr>
    </w:div>
    <w:div w:id="845292606">
      <w:bodyDiv w:val="1"/>
      <w:marLeft w:val="0"/>
      <w:marRight w:val="0"/>
      <w:marTop w:val="0"/>
      <w:marBottom w:val="0"/>
      <w:divBdr>
        <w:top w:val="none" w:sz="0" w:space="0" w:color="auto"/>
        <w:left w:val="none" w:sz="0" w:space="0" w:color="auto"/>
        <w:bottom w:val="none" w:sz="0" w:space="0" w:color="auto"/>
        <w:right w:val="none" w:sz="0" w:space="0" w:color="auto"/>
      </w:divBdr>
    </w:div>
    <w:div w:id="856651780">
      <w:bodyDiv w:val="1"/>
      <w:marLeft w:val="0"/>
      <w:marRight w:val="0"/>
      <w:marTop w:val="0"/>
      <w:marBottom w:val="0"/>
      <w:divBdr>
        <w:top w:val="none" w:sz="0" w:space="0" w:color="auto"/>
        <w:left w:val="none" w:sz="0" w:space="0" w:color="auto"/>
        <w:bottom w:val="none" w:sz="0" w:space="0" w:color="auto"/>
        <w:right w:val="none" w:sz="0" w:space="0" w:color="auto"/>
      </w:divBdr>
    </w:div>
    <w:div w:id="873813305">
      <w:bodyDiv w:val="1"/>
      <w:marLeft w:val="0"/>
      <w:marRight w:val="0"/>
      <w:marTop w:val="0"/>
      <w:marBottom w:val="0"/>
      <w:divBdr>
        <w:top w:val="none" w:sz="0" w:space="0" w:color="auto"/>
        <w:left w:val="none" w:sz="0" w:space="0" w:color="auto"/>
        <w:bottom w:val="none" w:sz="0" w:space="0" w:color="auto"/>
        <w:right w:val="none" w:sz="0" w:space="0" w:color="auto"/>
      </w:divBdr>
    </w:div>
    <w:div w:id="875896131">
      <w:bodyDiv w:val="1"/>
      <w:marLeft w:val="0"/>
      <w:marRight w:val="0"/>
      <w:marTop w:val="0"/>
      <w:marBottom w:val="0"/>
      <w:divBdr>
        <w:top w:val="none" w:sz="0" w:space="0" w:color="auto"/>
        <w:left w:val="none" w:sz="0" w:space="0" w:color="auto"/>
        <w:bottom w:val="none" w:sz="0" w:space="0" w:color="auto"/>
        <w:right w:val="none" w:sz="0" w:space="0" w:color="auto"/>
      </w:divBdr>
    </w:div>
    <w:div w:id="907419009">
      <w:bodyDiv w:val="1"/>
      <w:marLeft w:val="0"/>
      <w:marRight w:val="0"/>
      <w:marTop w:val="0"/>
      <w:marBottom w:val="0"/>
      <w:divBdr>
        <w:top w:val="none" w:sz="0" w:space="0" w:color="auto"/>
        <w:left w:val="none" w:sz="0" w:space="0" w:color="auto"/>
        <w:bottom w:val="none" w:sz="0" w:space="0" w:color="auto"/>
        <w:right w:val="none" w:sz="0" w:space="0" w:color="auto"/>
      </w:divBdr>
    </w:div>
    <w:div w:id="926766426">
      <w:bodyDiv w:val="1"/>
      <w:marLeft w:val="0"/>
      <w:marRight w:val="0"/>
      <w:marTop w:val="0"/>
      <w:marBottom w:val="0"/>
      <w:divBdr>
        <w:top w:val="none" w:sz="0" w:space="0" w:color="auto"/>
        <w:left w:val="none" w:sz="0" w:space="0" w:color="auto"/>
        <w:bottom w:val="none" w:sz="0" w:space="0" w:color="auto"/>
        <w:right w:val="none" w:sz="0" w:space="0" w:color="auto"/>
      </w:divBdr>
    </w:div>
    <w:div w:id="938563740">
      <w:bodyDiv w:val="1"/>
      <w:marLeft w:val="0"/>
      <w:marRight w:val="0"/>
      <w:marTop w:val="0"/>
      <w:marBottom w:val="0"/>
      <w:divBdr>
        <w:top w:val="none" w:sz="0" w:space="0" w:color="auto"/>
        <w:left w:val="none" w:sz="0" w:space="0" w:color="auto"/>
        <w:bottom w:val="none" w:sz="0" w:space="0" w:color="auto"/>
        <w:right w:val="none" w:sz="0" w:space="0" w:color="auto"/>
      </w:divBdr>
    </w:div>
    <w:div w:id="977101536">
      <w:bodyDiv w:val="1"/>
      <w:marLeft w:val="0"/>
      <w:marRight w:val="0"/>
      <w:marTop w:val="0"/>
      <w:marBottom w:val="0"/>
      <w:divBdr>
        <w:top w:val="none" w:sz="0" w:space="0" w:color="auto"/>
        <w:left w:val="none" w:sz="0" w:space="0" w:color="auto"/>
        <w:bottom w:val="none" w:sz="0" w:space="0" w:color="auto"/>
        <w:right w:val="none" w:sz="0" w:space="0" w:color="auto"/>
      </w:divBdr>
    </w:div>
    <w:div w:id="983392081">
      <w:bodyDiv w:val="1"/>
      <w:marLeft w:val="0"/>
      <w:marRight w:val="0"/>
      <w:marTop w:val="0"/>
      <w:marBottom w:val="0"/>
      <w:divBdr>
        <w:top w:val="none" w:sz="0" w:space="0" w:color="auto"/>
        <w:left w:val="none" w:sz="0" w:space="0" w:color="auto"/>
        <w:bottom w:val="none" w:sz="0" w:space="0" w:color="auto"/>
        <w:right w:val="none" w:sz="0" w:space="0" w:color="auto"/>
      </w:divBdr>
    </w:div>
    <w:div w:id="997467162">
      <w:bodyDiv w:val="1"/>
      <w:marLeft w:val="0"/>
      <w:marRight w:val="0"/>
      <w:marTop w:val="0"/>
      <w:marBottom w:val="0"/>
      <w:divBdr>
        <w:top w:val="none" w:sz="0" w:space="0" w:color="auto"/>
        <w:left w:val="none" w:sz="0" w:space="0" w:color="auto"/>
        <w:bottom w:val="none" w:sz="0" w:space="0" w:color="auto"/>
        <w:right w:val="none" w:sz="0" w:space="0" w:color="auto"/>
      </w:divBdr>
    </w:div>
    <w:div w:id="1015838206">
      <w:bodyDiv w:val="1"/>
      <w:marLeft w:val="0"/>
      <w:marRight w:val="0"/>
      <w:marTop w:val="0"/>
      <w:marBottom w:val="0"/>
      <w:divBdr>
        <w:top w:val="none" w:sz="0" w:space="0" w:color="auto"/>
        <w:left w:val="none" w:sz="0" w:space="0" w:color="auto"/>
        <w:bottom w:val="none" w:sz="0" w:space="0" w:color="auto"/>
        <w:right w:val="none" w:sz="0" w:space="0" w:color="auto"/>
      </w:divBdr>
    </w:div>
    <w:div w:id="1045179964">
      <w:bodyDiv w:val="1"/>
      <w:marLeft w:val="0"/>
      <w:marRight w:val="0"/>
      <w:marTop w:val="0"/>
      <w:marBottom w:val="0"/>
      <w:divBdr>
        <w:top w:val="none" w:sz="0" w:space="0" w:color="auto"/>
        <w:left w:val="none" w:sz="0" w:space="0" w:color="auto"/>
        <w:bottom w:val="none" w:sz="0" w:space="0" w:color="auto"/>
        <w:right w:val="none" w:sz="0" w:space="0" w:color="auto"/>
      </w:divBdr>
    </w:div>
    <w:div w:id="1089233050">
      <w:bodyDiv w:val="1"/>
      <w:marLeft w:val="0"/>
      <w:marRight w:val="0"/>
      <w:marTop w:val="0"/>
      <w:marBottom w:val="0"/>
      <w:divBdr>
        <w:top w:val="none" w:sz="0" w:space="0" w:color="auto"/>
        <w:left w:val="none" w:sz="0" w:space="0" w:color="auto"/>
        <w:bottom w:val="none" w:sz="0" w:space="0" w:color="auto"/>
        <w:right w:val="none" w:sz="0" w:space="0" w:color="auto"/>
      </w:divBdr>
    </w:div>
    <w:div w:id="1090853909">
      <w:bodyDiv w:val="1"/>
      <w:marLeft w:val="0"/>
      <w:marRight w:val="0"/>
      <w:marTop w:val="0"/>
      <w:marBottom w:val="0"/>
      <w:divBdr>
        <w:top w:val="none" w:sz="0" w:space="0" w:color="auto"/>
        <w:left w:val="none" w:sz="0" w:space="0" w:color="auto"/>
        <w:bottom w:val="none" w:sz="0" w:space="0" w:color="auto"/>
        <w:right w:val="none" w:sz="0" w:space="0" w:color="auto"/>
      </w:divBdr>
    </w:div>
    <w:div w:id="1127089441">
      <w:bodyDiv w:val="1"/>
      <w:marLeft w:val="0"/>
      <w:marRight w:val="0"/>
      <w:marTop w:val="0"/>
      <w:marBottom w:val="0"/>
      <w:divBdr>
        <w:top w:val="none" w:sz="0" w:space="0" w:color="auto"/>
        <w:left w:val="none" w:sz="0" w:space="0" w:color="auto"/>
        <w:bottom w:val="none" w:sz="0" w:space="0" w:color="auto"/>
        <w:right w:val="none" w:sz="0" w:space="0" w:color="auto"/>
      </w:divBdr>
    </w:div>
    <w:div w:id="1191381108">
      <w:bodyDiv w:val="1"/>
      <w:marLeft w:val="0"/>
      <w:marRight w:val="0"/>
      <w:marTop w:val="0"/>
      <w:marBottom w:val="0"/>
      <w:divBdr>
        <w:top w:val="none" w:sz="0" w:space="0" w:color="auto"/>
        <w:left w:val="none" w:sz="0" w:space="0" w:color="auto"/>
        <w:bottom w:val="none" w:sz="0" w:space="0" w:color="auto"/>
        <w:right w:val="none" w:sz="0" w:space="0" w:color="auto"/>
      </w:divBdr>
      <w:divsChild>
        <w:div w:id="22176197">
          <w:marLeft w:val="0"/>
          <w:marRight w:val="0"/>
          <w:marTop w:val="0"/>
          <w:marBottom w:val="0"/>
          <w:divBdr>
            <w:top w:val="none" w:sz="0" w:space="0" w:color="auto"/>
            <w:left w:val="none" w:sz="0" w:space="0" w:color="auto"/>
            <w:bottom w:val="none" w:sz="0" w:space="0" w:color="auto"/>
            <w:right w:val="none" w:sz="0" w:space="0" w:color="auto"/>
          </w:divBdr>
        </w:div>
        <w:div w:id="93719323">
          <w:marLeft w:val="0"/>
          <w:marRight w:val="0"/>
          <w:marTop w:val="0"/>
          <w:marBottom w:val="0"/>
          <w:divBdr>
            <w:top w:val="none" w:sz="0" w:space="0" w:color="auto"/>
            <w:left w:val="none" w:sz="0" w:space="0" w:color="auto"/>
            <w:bottom w:val="none" w:sz="0" w:space="0" w:color="auto"/>
            <w:right w:val="none" w:sz="0" w:space="0" w:color="auto"/>
          </w:divBdr>
        </w:div>
        <w:div w:id="102849437">
          <w:marLeft w:val="0"/>
          <w:marRight w:val="0"/>
          <w:marTop w:val="0"/>
          <w:marBottom w:val="0"/>
          <w:divBdr>
            <w:top w:val="none" w:sz="0" w:space="0" w:color="auto"/>
            <w:left w:val="none" w:sz="0" w:space="0" w:color="auto"/>
            <w:bottom w:val="none" w:sz="0" w:space="0" w:color="auto"/>
            <w:right w:val="none" w:sz="0" w:space="0" w:color="auto"/>
          </w:divBdr>
        </w:div>
        <w:div w:id="303701005">
          <w:marLeft w:val="0"/>
          <w:marRight w:val="0"/>
          <w:marTop w:val="0"/>
          <w:marBottom w:val="0"/>
          <w:divBdr>
            <w:top w:val="none" w:sz="0" w:space="0" w:color="auto"/>
            <w:left w:val="none" w:sz="0" w:space="0" w:color="auto"/>
            <w:bottom w:val="none" w:sz="0" w:space="0" w:color="auto"/>
            <w:right w:val="none" w:sz="0" w:space="0" w:color="auto"/>
          </w:divBdr>
        </w:div>
        <w:div w:id="331876011">
          <w:marLeft w:val="0"/>
          <w:marRight w:val="0"/>
          <w:marTop w:val="0"/>
          <w:marBottom w:val="0"/>
          <w:divBdr>
            <w:top w:val="none" w:sz="0" w:space="0" w:color="auto"/>
            <w:left w:val="none" w:sz="0" w:space="0" w:color="auto"/>
            <w:bottom w:val="none" w:sz="0" w:space="0" w:color="auto"/>
            <w:right w:val="none" w:sz="0" w:space="0" w:color="auto"/>
          </w:divBdr>
        </w:div>
        <w:div w:id="492255676">
          <w:marLeft w:val="0"/>
          <w:marRight w:val="0"/>
          <w:marTop w:val="0"/>
          <w:marBottom w:val="0"/>
          <w:divBdr>
            <w:top w:val="none" w:sz="0" w:space="0" w:color="auto"/>
            <w:left w:val="none" w:sz="0" w:space="0" w:color="auto"/>
            <w:bottom w:val="none" w:sz="0" w:space="0" w:color="auto"/>
            <w:right w:val="none" w:sz="0" w:space="0" w:color="auto"/>
          </w:divBdr>
        </w:div>
        <w:div w:id="850335936">
          <w:marLeft w:val="0"/>
          <w:marRight w:val="0"/>
          <w:marTop w:val="0"/>
          <w:marBottom w:val="0"/>
          <w:divBdr>
            <w:top w:val="none" w:sz="0" w:space="0" w:color="auto"/>
            <w:left w:val="none" w:sz="0" w:space="0" w:color="auto"/>
            <w:bottom w:val="none" w:sz="0" w:space="0" w:color="auto"/>
            <w:right w:val="none" w:sz="0" w:space="0" w:color="auto"/>
          </w:divBdr>
        </w:div>
        <w:div w:id="901603747">
          <w:marLeft w:val="0"/>
          <w:marRight w:val="0"/>
          <w:marTop w:val="0"/>
          <w:marBottom w:val="0"/>
          <w:divBdr>
            <w:top w:val="none" w:sz="0" w:space="0" w:color="auto"/>
            <w:left w:val="none" w:sz="0" w:space="0" w:color="auto"/>
            <w:bottom w:val="none" w:sz="0" w:space="0" w:color="auto"/>
            <w:right w:val="none" w:sz="0" w:space="0" w:color="auto"/>
          </w:divBdr>
        </w:div>
        <w:div w:id="1082988885">
          <w:marLeft w:val="0"/>
          <w:marRight w:val="0"/>
          <w:marTop w:val="0"/>
          <w:marBottom w:val="0"/>
          <w:divBdr>
            <w:top w:val="none" w:sz="0" w:space="0" w:color="auto"/>
            <w:left w:val="none" w:sz="0" w:space="0" w:color="auto"/>
            <w:bottom w:val="none" w:sz="0" w:space="0" w:color="auto"/>
            <w:right w:val="none" w:sz="0" w:space="0" w:color="auto"/>
          </w:divBdr>
        </w:div>
        <w:div w:id="1274479012">
          <w:marLeft w:val="0"/>
          <w:marRight w:val="0"/>
          <w:marTop w:val="0"/>
          <w:marBottom w:val="0"/>
          <w:divBdr>
            <w:top w:val="none" w:sz="0" w:space="0" w:color="auto"/>
            <w:left w:val="none" w:sz="0" w:space="0" w:color="auto"/>
            <w:bottom w:val="none" w:sz="0" w:space="0" w:color="auto"/>
            <w:right w:val="none" w:sz="0" w:space="0" w:color="auto"/>
          </w:divBdr>
        </w:div>
        <w:div w:id="1339848595">
          <w:marLeft w:val="0"/>
          <w:marRight w:val="0"/>
          <w:marTop w:val="0"/>
          <w:marBottom w:val="0"/>
          <w:divBdr>
            <w:top w:val="none" w:sz="0" w:space="0" w:color="auto"/>
            <w:left w:val="none" w:sz="0" w:space="0" w:color="auto"/>
            <w:bottom w:val="none" w:sz="0" w:space="0" w:color="auto"/>
            <w:right w:val="none" w:sz="0" w:space="0" w:color="auto"/>
          </w:divBdr>
        </w:div>
        <w:div w:id="1634872253">
          <w:marLeft w:val="0"/>
          <w:marRight w:val="0"/>
          <w:marTop w:val="0"/>
          <w:marBottom w:val="0"/>
          <w:divBdr>
            <w:top w:val="none" w:sz="0" w:space="0" w:color="auto"/>
            <w:left w:val="none" w:sz="0" w:space="0" w:color="auto"/>
            <w:bottom w:val="none" w:sz="0" w:space="0" w:color="auto"/>
            <w:right w:val="none" w:sz="0" w:space="0" w:color="auto"/>
          </w:divBdr>
        </w:div>
        <w:div w:id="1675379382">
          <w:marLeft w:val="0"/>
          <w:marRight w:val="0"/>
          <w:marTop w:val="0"/>
          <w:marBottom w:val="0"/>
          <w:divBdr>
            <w:top w:val="none" w:sz="0" w:space="0" w:color="auto"/>
            <w:left w:val="none" w:sz="0" w:space="0" w:color="auto"/>
            <w:bottom w:val="none" w:sz="0" w:space="0" w:color="auto"/>
            <w:right w:val="none" w:sz="0" w:space="0" w:color="auto"/>
          </w:divBdr>
        </w:div>
        <w:div w:id="1709913876">
          <w:marLeft w:val="0"/>
          <w:marRight w:val="0"/>
          <w:marTop w:val="0"/>
          <w:marBottom w:val="0"/>
          <w:divBdr>
            <w:top w:val="none" w:sz="0" w:space="0" w:color="auto"/>
            <w:left w:val="none" w:sz="0" w:space="0" w:color="auto"/>
            <w:bottom w:val="none" w:sz="0" w:space="0" w:color="auto"/>
            <w:right w:val="none" w:sz="0" w:space="0" w:color="auto"/>
          </w:divBdr>
        </w:div>
        <w:div w:id="1844861100">
          <w:marLeft w:val="0"/>
          <w:marRight w:val="0"/>
          <w:marTop w:val="0"/>
          <w:marBottom w:val="0"/>
          <w:divBdr>
            <w:top w:val="none" w:sz="0" w:space="0" w:color="auto"/>
            <w:left w:val="none" w:sz="0" w:space="0" w:color="auto"/>
            <w:bottom w:val="none" w:sz="0" w:space="0" w:color="auto"/>
            <w:right w:val="none" w:sz="0" w:space="0" w:color="auto"/>
          </w:divBdr>
        </w:div>
        <w:div w:id="1900094356">
          <w:marLeft w:val="0"/>
          <w:marRight w:val="0"/>
          <w:marTop w:val="0"/>
          <w:marBottom w:val="0"/>
          <w:divBdr>
            <w:top w:val="none" w:sz="0" w:space="0" w:color="auto"/>
            <w:left w:val="none" w:sz="0" w:space="0" w:color="auto"/>
            <w:bottom w:val="none" w:sz="0" w:space="0" w:color="auto"/>
            <w:right w:val="none" w:sz="0" w:space="0" w:color="auto"/>
          </w:divBdr>
        </w:div>
        <w:div w:id="2004813389">
          <w:marLeft w:val="0"/>
          <w:marRight w:val="0"/>
          <w:marTop w:val="0"/>
          <w:marBottom w:val="0"/>
          <w:divBdr>
            <w:top w:val="none" w:sz="0" w:space="0" w:color="auto"/>
            <w:left w:val="none" w:sz="0" w:space="0" w:color="auto"/>
            <w:bottom w:val="none" w:sz="0" w:space="0" w:color="auto"/>
            <w:right w:val="none" w:sz="0" w:space="0" w:color="auto"/>
          </w:divBdr>
        </w:div>
        <w:div w:id="2099977238">
          <w:marLeft w:val="0"/>
          <w:marRight w:val="0"/>
          <w:marTop w:val="0"/>
          <w:marBottom w:val="0"/>
          <w:divBdr>
            <w:top w:val="none" w:sz="0" w:space="0" w:color="auto"/>
            <w:left w:val="none" w:sz="0" w:space="0" w:color="auto"/>
            <w:bottom w:val="none" w:sz="0" w:space="0" w:color="auto"/>
            <w:right w:val="none" w:sz="0" w:space="0" w:color="auto"/>
          </w:divBdr>
        </w:div>
        <w:div w:id="2126848509">
          <w:marLeft w:val="0"/>
          <w:marRight w:val="0"/>
          <w:marTop w:val="0"/>
          <w:marBottom w:val="0"/>
          <w:divBdr>
            <w:top w:val="none" w:sz="0" w:space="0" w:color="auto"/>
            <w:left w:val="none" w:sz="0" w:space="0" w:color="auto"/>
            <w:bottom w:val="none" w:sz="0" w:space="0" w:color="auto"/>
            <w:right w:val="none" w:sz="0" w:space="0" w:color="auto"/>
          </w:divBdr>
        </w:div>
      </w:divsChild>
    </w:div>
    <w:div w:id="1226181552">
      <w:bodyDiv w:val="1"/>
      <w:marLeft w:val="0"/>
      <w:marRight w:val="0"/>
      <w:marTop w:val="0"/>
      <w:marBottom w:val="0"/>
      <w:divBdr>
        <w:top w:val="none" w:sz="0" w:space="0" w:color="auto"/>
        <w:left w:val="none" w:sz="0" w:space="0" w:color="auto"/>
        <w:bottom w:val="none" w:sz="0" w:space="0" w:color="auto"/>
        <w:right w:val="none" w:sz="0" w:space="0" w:color="auto"/>
      </w:divBdr>
    </w:div>
    <w:div w:id="1246915895">
      <w:bodyDiv w:val="1"/>
      <w:marLeft w:val="0"/>
      <w:marRight w:val="0"/>
      <w:marTop w:val="0"/>
      <w:marBottom w:val="0"/>
      <w:divBdr>
        <w:top w:val="none" w:sz="0" w:space="0" w:color="auto"/>
        <w:left w:val="none" w:sz="0" w:space="0" w:color="auto"/>
        <w:bottom w:val="none" w:sz="0" w:space="0" w:color="auto"/>
        <w:right w:val="none" w:sz="0" w:space="0" w:color="auto"/>
      </w:divBdr>
    </w:div>
    <w:div w:id="1277902803">
      <w:bodyDiv w:val="1"/>
      <w:marLeft w:val="0"/>
      <w:marRight w:val="0"/>
      <w:marTop w:val="0"/>
      <w:marBottom w:val="0"/>
      <w:divBdr>
        <w:top w:val="none" w:sz="0" w:space="0" w:color="auto"/>
        <w:left w:val="none" w:sz="0" w:space="0" w:color="auto"/>
        <w:bottom w:val="none" w:sz="0" w:space="0" w:color="auto"/>
        <w:right w:val="none" w:sz="0" w:space="0" w:color="auto"/>
      </w:divBdr>
    </w:div>
    <w:div w:id="1386757906">
      <w:bodyDiv w:val="1"/>
      <w:marLeft w:val="0"/>
      <w:marRight w:val="0"/>
      <w:marTop w:val="0"/>
      <w:marBottom w:val="0"/>
      <w:divBdr>
        <w:top w:val="none" w:sz="0" w:space="0" w:color="auto"/>
        <w:left w:val="none" w:sz="0" w:space="0" w:color="auto"/>
        <w:bottom w:val="none" w:sz="0" w:space="0" w:color="auto"/>
        <w:right w:val="none" w:sz="0" w:space="0" w:color="auto"/>
      </w:divBdr>
    </w:div>
    <w:div w:id="1445492533">
      <w:bodyDiv w:val="1"/>
      <w:marLeft w:val="0"/>
      <w:marRight w:val="0"/>
      <w:marTop w:val="0"/>
      <w:marBottom w:val="0"/>
      <w:divBdr>
        <w:top w:val="none" w:sz="0" w:space="0" w:color="auto"/>
        <w:left w:val="none" w:sz="0" w:space="0" w:color="auto"/>
        <w:bottom w:val="none" w:sz="0" w:space="0" w:color="auto"/>
        <w:right w:val="none" w:sz="0" w:space="0" w:color="auto"/>
      </w:divBdr>
    </w:div>
    <w:div w:id="1511412633">
      <w:bodyDiv w:val="1"/>
      <w:marLeft w:val="0"/>
      <w:marRight w:val="0"/>
      <w:marTop w:val="0"/>
      <w:marBottom w:val="0"/>
      <w:divBdr>
        <w:top w:val="none" w:sz="0" w:space="0" w:color="auto"/>
        <w:left w:val="none" w:sz="0" w:space="0" w:color="auto"/>
        <w:bottom w:val="none" w:sz="0" w:space="0" w:color="auto"/>
        <w:right w:val="none" w:sz="0" w:space="0" w:color="auto"/>
      </w:divBdr>
    </w:div>
    <w:div w:id="1523401357">
      <w:bodyDiv w:val="1"/>
      <w:marLeft w:val="0"/>
      <w:marRight w:val="0"/>
      <w:marTop w:val="0"/>
      <w:marBottom w:val="0"/>
      <w:divBdr>
        <w:top w:val="none" w:sz="0" w:space="0" w:color="auto"/>
        <w:left w:val="none" w:sz="0" w:space="0" w:color="auto"/>
        <w:bottom w:val="none" w:sz="0" w:space="0" w:color="auto"/>
        <w:right w:val="none" w:sz="0" w:space="0" w:color="auto"/>
      </w:divBdr>
    </w:div>
    <w:div w:id="1524324388">
      <w:bodyDiv w:val="1"/>
      <w:marLeft w:val="0"/>
      <w:marRight w:val="0"/>
      <w:marTop w:val="0"/>
      <w:marBottom w:val="0"/>
      <w:divBdr>
        <w:top w:val="none" w:sz="0" w:space="0" w:color="auto"/>
        <w:left w:val="none" w:sz="0" w:space="0" w:color="auto"/>
        <w:bottom w:val="none" w:sz="0" w:space="0" w:color="auto"/>
        <w:right w:val="none" w:sz="0" w:space="0" w:color="auto"/>
      </w:divBdr>
    </w:div>
    <w:div w:id="1597865704">
      <w:bodyDiv w:val="1"/>
      <w:marLeft w:val="0"/>
      <w:marRight w:val="0"/>
      <w:marTop w:val="0"/>
      <w:marBottom w:val="0"/>
      <w:divBdr>
        <w:top w:val="none" w:sz="0" w:space="0" w:color="auto"/>
        <w:left w:val="none" w:sz="0" w:space="0" w:color="auto"/>
        <w:bottom w:val="none" w:sz="0" w:space="0" w:color="auto"/>
        <w:right w:val="none" w:sz="0" w:space="0" w:color="auto"/>
      </w:divBdr>
    </w:div>
    <w:div w:id="1603955167">
      <w:bodyDiv w:val="1"/>
      <w:marLeft w:val="0"/>
      <w:marRight w:val="0"/>
      <w:marTop w:val="0"/>
      <w:marBottom w:val="0"/>
      <w:divBdr>
        <w:top w:val="none" w:sz="0" w:space="0" w:color="auto"/>
        <w:left w:val="none" w:sz="0" w:space="0" w:color="auto"/>
        <w:bottom w:val="none" w:sz="0" w:space="0" w:color="auto"/>
        <w:right w:val="none" w:sz="0" w:space="0" w:color="auto"/>
      </w:divBdr>
    </w:div>
    <w:div w:id="1610239348">
      <w:bodyDiv w:val="1"/>
      <w:marLeft w:val="0"/>
      <w:marRight w:val="0"/>
      <w:marTop w:val="0"/>
      <w:marBottom w:val="0"/>
      <w:divBdr>
        <w:top w:val="none" w:sz="0" w:space="0" w:color="auto"/>
        <w:left w:val="none" w:sz="0" w:space="0" w:color="auto"/>
        <w:bottom w:val="none" w:sz="0" w:space="0" w:color="auto"/>
        <w:right w:val="none" w:sz="0" w:space="0" w:color="auto"/>
      </w:divBdr>
    </w:div>
    <w:div w:id="1610771839">
      <w:bodyDiv w:val="1"/>
      <w:marLeft w:val="0"/>
      <w:marRight w:val="0"/>
      <w:marTop w:val="0"/>
      <w:marBottom w:val="0"/>
      <w:divBdr>
        <w:top w:val="none" w:sz="0" w:space="0" w:color="auto"/>
        <w:left w:val="none" w:sz="0" w:space="0" w:color="auto"/>
        <w:bottom w:val="none" w:sz="0" w:space="0" w:color="auto"/>
        <w:right w:val="none" w:sz="0" w:space="0" w:color="auto"/>
      </w:divBdr>
    </w:div>
    <w:div w:id="1625651651">
      <w:bodyDiv w:val="1"/>
      <w:marLeft w:val="0"/>
      <w:marRight w:val="0"/>
      <w:marTop w:val="0"/>
      <w:marBottom w:val="0"/>
      <w:divBdr>
        <w:top w:val="none" w:sz="0" w:space="0" w:color="auto"/>
        <w:left w:val="none" w:sz="0" w:space="0" w:color="auto"/>
        <w:bottom w:val="none" w:sz="0" w:space="0" w:color="auto"/>
        <w:right w:val="none" w:sz="0" w:space="0" w:color="auto"/>
      </w:divBdr>
    </w:div>
    <w:div w:id="1649699505">
      <w:bodyDiv w:val="1"/>
      <w:marLeft w:val="0"/>
      <w:marRight w:val="0"/>
      <w:marTop w:val="0"/>
      <w:marBottom w:val="0"/>
      <w:divBdr>
        <w:top w:val="none" w:sz="0" w:space="0" w:color="auto"/>
        <w:left w:val="none" w:sz="0" w:space="0" w:color="auto"/>
        <w:bottom w:val="none" w:sz="0" w:space="0" w:color="auto"/>
        <w:right w:val="none" w:sz="0" w:space="0" w:color="auto"/>
      </w:divBdr>
    </w:div>
    <w:div w:id="1657105756">
      <w:bodyDiv w:val="1"/>
      <w:marLeft w:val="0"/>
      <w:marRight w:val="0"/>
      <w:marTop w:val="0"/>
      <w:marBottom w:val="0"/>
      <w:divBdr>
        <w:top w:val="none" w:sz="0" w:space="0" w:color="auto"/>
        <w:left w:val="none" w:sz="0" w:space="0" w:color="auto"/>
        <w:bottom w:val="none" w:sz="0" w:space="0" w:color="auto"/>
        <w:right w:val="none" w:sz="0" w:space="0" w:color="auto"/>
      </w:divBdr>
    </w:div>
    <w:div w:id="1694071267">
      <w:bodyDiv w:val="1"/>
      <w:marLeft w:val="0"/>
      <w:marRight w:val="0"/>
      <w:marTop w:val="0"/>
      <w:marBottom w:val="0"/>
      <w:divBdr>
        <w:top w:val="none" w:sz="0" w:space="0" w:color="auto"/>
        <w:left w:val="none" w:sz="0" w:space="0" w:color="auto"/>
        <w:bottom w:val="none" w:sz="0" w:space="0" w:color="auto"/>
        <w:right w:val="none" w:sz="0" w:space="0" w:color="auto"/>
      </w:divBdr>
    </w:div>
    <w:div w:id="1711832391">
      <w:bodyDiv w:val="1"/>
      <w:marLeft w:val="0"/>
      <w:marRight w:val="0"/>
      <w:marTop w:val="0"/>
      <w:marBottom w:val="0"/>
      <w:divBdr>
        <w:top w:val="none" w:sz="0" w:space="0" w:color="auto"/>
        <w:left w:val="none" w:sz="0" w:space="0" w:color="auto"/>
        <w:bottom w:val="none" w:sz="0" w:space="0" w:color="auto"/>
        <w:right w:val="none" w:sz="0" w:space="0" w:color="auto"/>
      </w:divBdr>
    </w:div>
    <w:div w:id="1733893037">
      <w:bodyDiv w:val="1"/>
      <w:marLeft w:val="0"/>
      <w:marRight w:val="0"/>
      <w:marTop w:val="0"/>
      <w:marBottom w:val="0"/>
      <w:divBdr>
        <w:top w:val="none" w:sz="0" w:space="0" w:color="auto"/>
        <w:left w:val="none" w:sz="0" w:space="0" w:color="auto"/>
        <w:bottom w:val="none" w:sz="0" w:space="0" w:color="auto"/>
        <w:right w:val="none" w:sz="0" w:space="0" w:color="auto"/>
      </w:divBdr>
    </w:div>
    <w:div w:id="1837454133">
      <w:bodyDiv w:val="1"/>
      <w:marLeft w:val="0"/>
      <w:marRight w:val="0"/>
      <w:marTop w:val="0"/>
      <w:marBottom w:val="0"/>
      <w:divBdr>
        <w:top w:val="none" w:sz="0" w:space="0" w:color="auto"/>
        <w:left w:val="none" w:sz="0" w:space="0" w:color="auto"/>
        <w:bottom w:val="none" w:sz="0" w:space="0" w:color="auto"/>
        <w:right w:val="none" w:sz="0" w:space="0" w:color="auto"/>
      </w:divBdr>
    </w:div>
    <w:div w:id="1897548546">
      <w:bodyDiv w:val="1"/>
      <w:marLeft w:val="0"/>
      <w:marRight w:val="0"/>
      <w:marTop w:val="0"/>
      <w:marBottom w:val="0"/>
      <w:divBdr>
        <w:top w:val="none" w:sz="0" w:space="0" w:color="auto"/>
        <w:left w:val="none" w:sz="0" w:space="0" w:color="auto"/>
        <w:bottom w:val="none" w:sz="0" w:space="0" w:color="auto"/>
        <w:right w:val="none" w:sz="0" w:space="0" w:color="auto"/>
      </w:divBdr>
    </w:div>
    <w:div w:id="1906184554">
      <w:bodyDiv w:val="1"/>
      <w:marLeft w:val="0"/>
      <w:marRight w:val="0"/>
      <w:marTop w:val="0"/>
      <w:marBottom w:val="0"/>
      <w:divBdr>
        <w:top w:val="none" w:sz="0" w:space="0" w:color="auto"/>
        <w:left w:val="none" w:sz="0" w:space="0" w:color="auto"/>
        <w:bottom w:val="none" w:sz="0" w:space="0" w:color="auto"/>
        <w:right w:val="none" w:sz="0" w:space="0" w:color="auto"/>
      </w:divBdr>
    </w:div>
    <w:div w:id="1917780590">
      <w:bodyDiv w:val="1"/>
      <w:marLeft w:val="0"/>
      <w:marRight w:val="0"/>
      <w:marTop w:val="0"/>
      <w:marBottom w:val="0"/>
      <w:divBdr>
        <w:top w:val="none" w:sz="0" w:space="0" w:color="auto"/>
        <w:left w:val="none" w:sz="0" w:space="0" w:color="auto"/>
        <w:bottom w:val="none" w:sz="0" w:space="0" w:color="auto"/>
        <w:right w:val="none" w:sz="0" w:space="0" w:color="auto"/>
      </w:divBdr>
    </w:div>
    <w:div w:id="1936136383">
      <w:bodyDiv w:val="1"/>
      <w:marLeft w:val="0"/>
      <w:marRight w:val="0"/>
      <w:marTop w:val="0"/>
      <w:marBottom w:val="0"/>
      <w:divBdr>
        <w:top w:val="none" w:sz="0" w:space="0" w:color="auto"/>
        <w:left w:val="none" w:sz="0" w:space="0" w:color="auto"/>
        <w:bottom w:val="none" w:sz="0" w:space="0" w:color="auto"/>
        <w:right w:val="none" w:sz="0" w:space="0" w:color="auto"/>
      </w:divBdr>
    </w:div>
    <w:div w:id="1966933348">
      <w:bodyDiv w:val="1"/>
      <w:marLeft w:val="0"/>
      <w:marRight w:val="0"/>
      <w:marTop w:val="0"/>
      <w:marBottom w:val="0"/>
      <w:divBdr>
        <w:top w:val="none" w:sz="0" w:space="0" w:color="auto"/>
        <w:left w:val="none" w:sz="0" w:space="0" w:color="auto"/>
        <w:bottom w:val="none" w:sz="0" w:space="0" w:color="auto"/>
        <w:right w:val="none" w:sz="0" w:space="0" w:color="auto"/>
      </w:divBdr>
    </w:div>
    <w:div w:id="1982810754">
      <w:bodyDiv w:val="1"/>
      <w:marLeft w:val="0"/>
      <w:marRight w:val="0"/>
      <w:marTop w:val="0"/>
      <w:marBottom w:val="0"/>
      <w:divBdr>
        <w:top w:val="none" w:sz="0" w:space="0" w:color="auto"/>
        <w:left w:val="none" w:sz="0" w:space="0" w:color="auto"/>
        <w:bottom w:val="none" w:sz="0" w:space="0" w:color="auto"/>
        <w:right w:val="none" w:sz="0" w:space="0" w:color="auto"/>
      </w:divBdr>
    </w:div>
    <w:div w:id="2019843500">
      <w:bodyDiv w:val="1"/>
      <w:marLeft w:val="0"/>
      <w:marRight w:val="0"/>
      <w:marTop w:val="0"/>
      <w:marBottom w:val="0"/>
      <w:divBdr>
        <w:top w:val="none" w:sz="0" w:space="0" w:color="auto"/>
        <w:left w:val="none" w:sz="0" w:space="0" w:color="auto"/>
        <w:bottom w:val="none" w:sz="0" w:space="0" w:color="auto"/>
        <w:right w:val="none" w:sz="0" w:space="0" w:color="auto"/>
      </w:divBdr>
    </w:div>
    <w:div w:id="2028555912">
      <w:bodyDiv w:val="1"/>
      <w:marLeft w:val="0"/>
      <w:marRight w:val="0"/>
      <w:marTop w:val="0"/>
      <w:marBottom w:val="0"/>
      <w:divBdr>
        <w:top w:val="none" w:sz="0" w:space="0" w:color="auto"/>
        <w:left w:val="none" w:sz="0" w:space="0" w:color="auto"/>
        <w:bottom w:val="none" w:sz="0" w:space="0" w:color="auto"/>
        <w:right w:val="none" w:sz="0" w:space="0" w:color="auto"/>
      </w:divBdr>
    </w:div>
    <w:div w:id="2047487149">
      <w:bodyDiv w:val="1"/>
      <w:marLeft w:val="0"/>
      <w:marRight w:val="0"/>
      <w:marTop w:val="0"/>
      <w:marBottom w:val="0"/>
      <w:divBdr>
        <w:top w:val="none" w:sz="0" w:space="0" w:color="auto"/>
        <w:left w:val="none" w:sz="0" w:space="0" w:color="auto"/>
        <w:bottom w:val="none" w:sz="0" w:space="0" w:color="auto"/>
        <w:right w:val="none" w:sz="0" w:space="0" w:color="auto"/>
      </w:divBdr>
    </w:div>
    <w:div w:id="2055154983">
      <w:bodyDiv w:val="1"/>
      <w:marLeft w:val="0"/>
      <w:marRight w:val="0"/>
      <w:marTop w:val="0"/>
      <w:marBottom w:val="0"/>
      <w:divBdr>
        <w:top w:val="none" w:sz="0" w:space="0" w:color="auto"/>
        <w:left w:val="none" w:sz="0" w:space="0" w:color="auto"/>
        <w:bottom w:val="none" w:sz="0" w:space="0" w:color="auto"/>
        <w:right w:val="none" w:sz="0" w:space="0" w:color="auto"/>
      </w:divBdr>
    </w:div>
    <w:div w:id="2068215988">
      <w:bodyDiv w:val="1"/>
      <w:marLeft w:val="0"/>
      <w:marRight w:val="0"/>
      <w:marTop w:val="0"/>
      <w:marBottom w:val="0"/>
      <w:divBdr>
        <w:top w:val="none" w:sz="0" w:space="0" w:color="auto"/>
        <w:left w:val="none" w:sz="0" w:space="0" w:color="auto"/>
        <w:bottom w:val="none" w:sz="0" w:space="0" w:color="auto"/>
        <w:right w:val="none" w:sz="0" w:space="0" w:color="auto"/>
      </w:divBdr>
    </w:div>
    <w:div w:id="2079355594">
      <w:bodyDiv w:val="1"/>
      <w:marLeft w:val="0"/>
      <w:marRight w:val="0"/>
      <w:marTop w:val="0"/>
      <w:marBottom w:val="0"/>
      <w:divBdr>
        <w:top w:val="none" w:sz="0" w:space="0" w:color="auto"/>
        <w:left w:val="none" w:sz="0" w:space="0" w:color="auto"/>
        <w:bottom w:val="none" w:sz="0" w:space="0" w:color="auto"/>
        <w:right w:val="none" w:sz="0" w:space="0" w:color="auto"/>
      </w:divBdr>
    </w:div>
    <w:div w:id="212549188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&#65279;<?xml version="1.0" encoding="utf-8"?><Relationships xmlns="http://schemas.openxmlformats.org/package/2006/relationships"><Relationship Type="http://schemas.openxmlformats.org/officeDocument/2006/relationships/chart" Target="charts/chart1.xml" Id="rId21" /><Relationship Type="http://schemas.openxmlformats.org/officeDocument/2006/relationships/fontTable" Target="fontTable.xml" Id="rId159" /><Relationship Type="http://schemas.openxmlformats.org/officeDocument/2006/relationships/webSettings" Target="webSettings.xml" Id="rId11" /><Relationship Type="http://schemas.openxmlformats.org/officeDocument/2006/relationships/customXml" Target="../customXml/item5.xml" Id="rId5" /><Relationship Type="http://schemas.openxmlformats.org/officeDocument/2006/relationships/theme" Target="theme/theme1.xml" Id="rId160" /><Relationship Type="http://schemas.openxmlformats.org/officeDocument/2006/relationships/chart" Target="charts/chart2.xml" Id="rId22" /><Relationship Type="http://schemas.openxmlformats.org/officeDocument/2006/relationships/footer" Target="footer4.xml" Id="rId155" /><Relationship Type="http://schemas.openxmlformats.org/officeDocument/2006/relationships/footnotes" Target="footnotes.xml" Id="rId12" /><Relationship Type="http://schemas.openxmlformats.org/officeDocument/2006/relationships/footer" Target="footer2.xml" Id="rId17" /><Relationship Type="http://schemas.openxmlformats.org/officeDocument/2006/relationships/customXml" Target="../customXml/item1.xml" Id="rId1" /><Relationship Type="http://schemas.openxmlformats.org/officeDocument/2006/relationships/customXml" Target="../customXml/item6.xml" Id="rId6" /><Relationship Type="http://schemas.openxmlformats.org/officeDocument/2006/relationships/chart" Target="charts/chart3.xml" Id="rId23" /><Relationship Type="http://schemas.openxmlformats.org/officeDocument/2006/relationships/footer" Target="footer5.xml" Id="rId156" /><Relationship Type="http://schemas.openxmlformats.org/officeDocument/2006/relationships/endnotes" Target="endnotes.xml" Id="rId13" /><Relationship Type="http://schemas.openxmlformats.org/officeDocument/2006/relationships/header" Target="header3.xml" Id="rId18" /><Relationship Type="http://schemas.openxmlformats.org/officeDocument/2006/relationships/customXml" Target="../customXml/item7.xml" Id="rId7" /><Relationship Type="http://schemas.openxmlformats.org/officeDocument/2006/relationships/customXml" Target="../customXml/item2.xml" Id="rId2" /><Relationship Type="http://schemas.openxmlformats.org/officeDocument/2006/relationships/chart" Target="charts/chart4.xml" Id="rId24" /><Relationship Type="http://schemas.openxmlformats.org/officeDocument/2006/relationships/header" Target="header6.xml" Id="rId157" /><Relationship Type="http://schemas.openxmlformats.org/officeDocument/2006/relationships/footer" Target="footer3.xml" Id="rId19" /><Relationship Type="http://schemas.openxmlformats.org/officeDocument/2006/relationships/header" Target="header1.xml" Id="rId14" /><Relationship Type="http://schemas.openxmlformats.org/officeDocument/2006/relationships/numbering" Target="numbering.xml" Id="rId8" /><Relationship Type="http://schemas.openxmlformats.org/officeDocument/2006/relationships/customXml" Target="../customXml/item3.xml" Id="rId3" /><Relationship Type="http://schemas.openxmlformats.org/officeDocument/2006/relationships/chart" Target="charts/chart5.xml" Id="rId25" /><Relationship Type="http://schemas.openxmlformats.org/officeDocument/2006/relationships/footer" Target="footer6.xml" Id="rId158" /><Relationship Type="http://schemas.openxmlformats.org/officeDocument/2006/relationships/header" Target="header4.xml" Id="rId153" /><Relationship Type="http://schemas.openxmlformats.org/officeDocument/2006/relationships/header" Target="header2.xml" Id="rId15" /><Relationship Type="http://schemas.openxmlformats.org/officeDocument/2006/relationships/settings" Target="settings.xml" Id="rId10" /><Relationship Type="http://schemas.openxmlformats.org/officeDocument/2006/relationships/customXml" Target="../customXml/item4.xml" Id="rId4" /><Relationship Type="http://schemas.openxmlformats.org/officeDocument/2006/relationships/styles" Target="styles.xml" Id="rId9" /><Relationship Type="http://schemas.openxmlformats.org/officeDocument/2006/relationships/chart" Target="charts/chart6.xml" Id="rId26" /><Relationship Type="http://schemas.openxmlformats.org/officeDocument/2006/relationships/header" Target="header5.xml" Id="rId154" /><Relationship Type="http://schemas.openxmlformats.org/officeDocument/2006/relationships/footer" Target="footer1.xml" Id="rId16" /><Relationship Type="http://schemas.openxmlformats.org/officeDocument/2006/relationships/chart" Target="charts/chart7.xml" Id="rId27" /><Relationship Type="http://schemas.openxmlformats.org/officeDocument/2006/relationships/glossaryDocument" Target="/word/glossary/document.xml" Id="R169f633f72324aa1" /><Relationship Type="http://schemas.openxmlformats.org/officeDocument/2006/relationships/image" Target="/media/image7f.jpg" Id="Rfaf10a3edef84d11" /><Relationship Type="http://schemas.openxmlformats.org/officeDocument/2006/relationships/image" Target="/media/image80.jpg" Id="R8bcf7d4708444dfa" /><Relationship Type="http://schemas.openxmlformats.org/officeDocument/2006/relationships/image" Target="/media/image81.jpg" Id="Rea28c87fa73d4175" /><Relationship Type="http://schemas.openxmlformats.org/officeDocument/2006/relationships/image" Target="/media/image82.jpg" Id="R0ef21740e9d94dc2" /><Relationship Type="http://schemas.openxmlformats.org/officeDocument/2006/relationships/image" Target="/media/image83.jpg" Id="R8392cb8cf3db47f0" /><Relationship Type="http://schemas.openxmlformats.org/officeDocument/2006/relationships/image" Target="/media/image84.jpg" Id="Rbdc5c42fc29b4729" /><Relationship Type="http://schemas.openxmlformats.org/officeDocument/2006/relationships/image" Target="/media/image85.jpg" Id="Reeeb4a20a0234115" /><Relationship Type="http://schemas.openxmlformats.org/officeDocument/2006/relationships/image" Target="/media/image86.jpg" Id="Rb7ee86438b144dd3" /><Relationship Type="http://schemas.openxmlformats.org/officeDocument/2006/relationships/image" Target="/media/image87.jpg" Id="Re49042bf8a7e47b6" /><Relationship Type="http://schemas.openxmlformats.org/officeDocument/2006/relationships/image" Target="/media/image88.jpg" Id="R11f1e059ab4d4f30" /><Relationship Type="http://schemas.openxmlformats.org/officeDocument/2006/relationships/image" Target="/media/image89.jpg" Id="R3a99aa6fd7f245ea" /><Relationship Type="http://schemas.openxmlformats.org/officeDocument/2006/relationships/image" Target="/media/image8a.jpg" Id="R4ada6843e6fd44dc" /><Relationship Type="http://schemas.openxmlformats.org/officeDocument/2006/relationships/image" Target="/media/image8b.jpg" Id="R86cf9a827de54fbc" /><Relationship Type="http://schemas.openxmlformats.org/officeDocument/2006/relationships/image" Target="/media/image8c.jpg" Id="R74cc18a232244f1b" /><Relationship Type="http://schemas.openxmlformats.org/officeDocument/2006/relationships/image" Target="/media/image8d.jpg" Id="Ra7093327a61e4784" /><Relationship Type="http://schemas.openxmlformats.org/officeDocument/2006/relationships/image" Target="/media/image8e.jpg" Id="Rdd2c0e772eb749fa" /><Relationship Type="http://schemas.openxmlformats.org/officeDocument/2006/relationships/image" Target="/media/image8f.jpg" Id="Rafb13fa936a146fb" /><Relationship Type="http://schemas.openxmlformats.org/officeDocument/2006/relationships/image" Target="/media/image90.jpg" Id="R6e52624d155641d2" /><Relationship Type="http://schemas.openxmlformats.org/officeDocument/2006/relationships/image" Target="/media/image91.jpg" Id="R205acdf2283a47a0" /><Relationship Type="http://schemas.openxmlformats.org/officeDocument/2006/relationships/image" Target="/media/image92.jpg" Id="R02bb9b6dba034d2f" /><Relationship Type="http://schemas.openxmlformats.org/officeDocument/2006/relationships/image" Target="/media/image93.jpg" Id="Rc12c4eee997c4379" /><Relationship Type="http://schemas.openxmlformats.org/officeDocument/2006/relationships/image" Target="/media/image94.jpg" Id="R224c134d83714083" /><Relationship Type="http://schemas.openxmlformats.org/officeDocument/2006/relationships/image" Target="/media/image95.jpg" Id="Re3c4be2d73404a52" /><Relationship Type="http://schemas.openxmlformats.org/officeDocument/2006/relationships/image" Target="/media/image96.jpg" Id="Rbb62fd684b1f4d59" /><Relationship Type="http://schemas.openxmlformats.org/officeDocument/2006/relationships/image" Target="/media/image97.jpg" Id="R521138a560d84363" /><Relationship Type="http://schemas.openxmlformats.org/officeDocument/2006/relationships/image" Target="/media/image98.jpg" Id="R8efa21e6e6334dd1" /><Relationship Type="http://schemas.openxmlformats.org/officeDocument/2006/relationships/image" Target="/media/image99.jpg" Id="R7639775bce434c4b" /><Relationship Type="http://schemas.openxmlformats.org/officeDocument/2006/relationships/image" Target="/media/image9a.jpg" Id="R935ae4f5bfda4775" /><Relationship Type="http://schemas.openxmlformats.org/officeDocument/2006/relationships/image" Target="/media/image9b.jpg" Id="Rfa3d897a0f2d415f" /><Relationship Type="http://schemas.openxmlformats.org/officeDocument/2006/relationships/image" Target="/media/image9c.jpg" Id="R7f16df1baff0465c" /><Relationship Type="http://schemas.openxmlformats.org/officeDocument/2006/relationships/image" Target="/media/image9d.jpg" Id="R0390b49d7b344785" /><Relationship Type="http://schemas.openxmlformats.org/officeDocument/2006/relationships/image" Target="/media/image9e.jpg" Id="Rb52568f5670742b5" /><Relationship Type="http://schemas.openxmlformats.org/officeDocument/2006/relationships/image" Target="/media/image9f.jpg" Id="R7c0456729ff84984" /><Relationship Type="http://schemas.openxmlformats.org/officeDocument/2006/relationships/image" Target="/media/imagea0.jpg" Id="Reec770bc37374e27" /><Relationship Type="http://schemas.openxmlformats.org/officeDocument/2006/relationships/image" Target="/media/imagea1.jpg" Id="Rff53475dda41446e" /><Relationship Type="http://schemas.openxmlformats.org/officeDocument/2006/relationships/image" Target="/media/imagea2.jpg" Id="R76e16a1a7588475e" /><Relationship Type="http://schemas.openxmlformats.org/officeDocument/2006/relationships/image" Target="/media/imagea3.jpg" Id="R7b4768382eb5490a" /><Relationship Type="http://schemas.openxmlformats.org/officeDocument/2006/relationships/image" Target="/media/imagea4.jpg" Id="R93fe291c110f41c6" /><Relationship Type="http://schemas.openxmlformats.org/officeDocument/2006/relationships/image" Target="/media/imagea5.jpg" Id="R382496ca56204b53" /><Relationship Type="http://schemas.openxmlformats.org/officeDocument/2006/relationships/image" Target="/media/imagea6.jpg" Id="R3988f6ba69f146a4" /><Relationship Type="http://schemas.openxmlformats.org/officeDocument/2006/relationships/image" Target="/media/imagea7.jpg" Id="Rd24654bb43b641d7" /><Relationship Type="http://schemas.openxmlformats.org/officeDocument/2006/relationships/image" Target="/media/imagea8.jpg" Id="R8bd693c9f1144c3a" /><Relationship Type="http://schemas.openxmlformats.org/officeDocument/2006/relationships/image" Target="/media/imagea9.jpg" Id="R08c545f81f7f4d23" /><Relationship Type="http://schemas.openxmlformats.org/officeDocument/2006/relationships/image" Target="/media/imageaa.jpg" Id="R7551d451073d475a" /><Relationship Type="http://schemas.openxmlformats.org/officeDocument/2006/relationships/image" Target="/media/imageab.jpg" Id="R2e96268dfa1444df" /><Relationship Type="http://schemas.openxmlformats.org/officeDocument/2006/relationships/image" Target="/media/imageac.jpg" Id="Rae2d4e536a494c23" /><Relationship Type="http://schemas.openxmlformats.org/officeDocument/2006/relationships/image" Target="/media/imagead.jpg" Id="Raaed4733f68d42a3" /><Relationship Type="http://schemas.openxmlformats.org/officeDocument/2006/relationships/image" Target="/media/imageae.jpg" Id="Rac50e12a5c15491e" /><Relationship Type="http://schemas.openxmlformats.org/officeDocument/2006/relationships/image" Target="/media/imageaf.jpg" Id="Rcc43da175fa04d36" /><Relationship Type="http://schemas.openxmlformats.org/officeDocument/2006/relationships/image" Target="/media/imageb0.jpg" Id="R5afd56d390e84645" /><Relationship Type="http://schemas.openxmlformats.org/officeDocument/2006/relationships/image" Target="/media/imageb1.jpg" Id="Ra0586de14b0c47e2" /><Relationship Type="http://schemas.openxmlformats.org/officeDocument/2006/relationships/image" Target="/media/imageb2.jpg" Id="R60262fdf86674d81" /><Relationship Type="http://schemas.openxmlformats.org/officeDocument/2006/relationships/image" Target="/media/imageb3.jpg" Id="Rc1cb2f1d5205442b" /><Relationship Type="http://schemas.openxmlformats.org/officeDocument/2006/relationships/image" Target="/media/imageb4.jpg" Id="R9d03421e59a94051" /><Relationship Type="http://schemas.openxmlformats.org/officeDocument/2006/relationships/image" Target="/media/imageb5.jpg" Id="R0db9d65ca0864a7c" /><Relationship Type="http://schemas.openxmlformats.org/officeDocument/2006/relationships/image" Target="/media/imageb6.jpg" Id="Rcb254caabdd247b3" /><Relationship Type="http://schemas.openxmlformats.org/officeDocument/2006/relationships/image" Target="/media/imageb7.jpg" Id="Ra997b4ef421343b7" /><Relationship Type="http://schemas.openxmlformats.org/officeDocument/2006/relationships/image" Target="/media/imageb8.jpg" Id="R4fdc143611d34243" /><Relationship Type="http://schemas.openxmlformats.org/officeDocument/2006/relationships/image" Target="/media/imageb9.jpg" Id="R70f08884be464e6b" /><Relationship Type="http://schemas.openxmlformats.org/officeDocument/2006/relationships/image" Target="/media/imageba.jpg" Id="R3d4aeb6023b84a8c" /><Relationship Type="http://schemas.openxmlformats.org/officeDocument/2006/relationships/image" Target="/media/imagebb.jpg" Id="Rfb55956d58354c85" /><Relationship Type="http://schemas.openxmlformats.org/officeDocument/2006/relationships/image" Target="/media/imagebc.jpg" Id="Rac47fe3cbdbf46fd" /><Relationship Type="http://schemas.openxmlformats.org/officeDocument/2006/relationships/image" Target="/media/imagebd.jpg" Id="R6d0248bc0cdc4e9b" /><Relationship Type="http://schemas.openxmlformats.org/officeDocument/2006/relationships/image" Target="/media/imagebe.jpg" Id="Ra0e25f3f579140f7" /><Relationship Type="http://schemas.openxmlformats.org/officeDocument/2006/relationships/image" Target="/media/imagebf.jpg" Id="R5e86163525eb4150" /><Relationship Type="http://schemas.openxmlformats.org/officeDocument/2006/relationships/image" Target="/media/imagec0.jpg" Id="Rbb3b66f220404a78" /><Relationship Type="http://schemas.openxmlformats.org/officeDocument/2006/relationships/image" Target="/media/imagec1.jpg" Id="R97c753bb1a654ef6" /><Relationship Type="http://schemas.openxmlformats.org/officeDocument/2006/relationships/image" Target="/media/imagec2.jpg" Id="R5ae37c8d7ef84a01" /><Relationship Type="http://schemas.openxmlformats.org/officeDocument/2006/relationships/image" Target="/media/imagec3.jpg" Id="Rc702d9d7b21b4328" /><Relationship Type="http://schemas.openxmlformats.org/officeDocument/2006/relationships/image" Target="/media/imagec4.jpg" Id="R7e500ee8bcbb421b" /><Relationship Type="http://schemas.openxmlformats.org/officeDocument/2006/relationships/image" Target="/media/imagec5.jpg" Id="Rf06e9bd24d284fc4" /><Relationship Type="http://schemas.openxmlformats.org/officeDocument/2006/relationships/image" Target="/media/imagec6.jpg" Id="Rf7077b0ac3924c35" /><Relationship Type="http://schemas.openxmlformats.org/officeDocument/2006/relationships/image" Target="/media/imagec7.jpg" Id="R8008b25df6e043f5" /><Relationship Type="http://schemas.openxmlformats.org/officeDocument/2006/relationships/image" Target="/media/imagec8.jpg" Id="Re05f886ebc13408d" /><Relationship Type="http://schemas.openxmlformats.org/officeDocument/2006/relationships/image" Target="/media/imagec9.jpg" Id="R451affb8dc734f53" /><Relationship Type="http://schemas.openxmlformats.org/officeDocument/2006/relationships/image" Target="/media/imageca.jpg" Id="R39057090aa9b4de4" /><Relationship Type="http://schemas.openxmlformats.org/officeDocument/2006/relationships/image" Target="/media/imagecb.jpg" Id="R00ed2d140da34d28" /><Relationship Type="http://schemas.openxmlformats.org/officeDocument/2006/relationships/image" Target="/media/imagecc.jpg" Id="R761b8444992c45eb" /><Relationship Type="http://schemas.openxmlformats.org/officeDocument/2006/relationships/image" Target="/media/imagecd.jpg" Id="R2ce3495f2f17423b" /><Relationship Type="http://schemas.openxmlformats.org/officeDocument/2006/relationships/image" Target="/media/imagece.jpg" Id="R0ebcf3dcac844a0e" /><Relationship Type="http://schemas.openxmlformats.org/officeDocument/2006/relationships/image" Target="/media/imagecf.jpg" Id="Rafbb28f686b944e6" /><Relationship Type="http://schemas.openxmlformats.org/officeDocument/2006/relationships/image" Target="/media/imaged0.jpg" Id="Rb5c3cfeca5f3416c" /><Relationship Type="http://schemas.openxmlformats.org/officeDocument/2006/relationships/image" Target="/media/imaged1.jpg" Id="Re990ed382fe441ec" /><Relationship Type="http://schemas.openxmlformats.org/officeDocument/2006/relationships/image" Target="/media/imaged2.jpg" Id="Rac13fb6350ef46a8" /><Relationship Type="http://schemas.openxmlformats.org/officeDocument/2006/relationships/image" Target="/media/imaged3.jpg" Id="R6064e49e14dc423b" /><Relationship Type="http://schemas.openxmlformats.org/officeDocument/2006/relationships/image" Target="/media/imaged4.jpg" Id="Rdb8e715a42364417" /><Relationship Type="http://schemas.openxmlformats.org/officeDocument/2006/relationships/image" Target="/media/imaged5.jpg" Id="R0278a1fe10424b56" /><Relationship Type="http://schemas.openxmlformats.org/officeDocument/2006/relationships/image" Target="/media/imaged6.jpg" Id="R5d3ac3abd56d4002" /><Relationship Type="http://schemas.openxmlformats.org/officeDocument/2006/relationships/image" Target="/media/imaged7.jpg" Id="R4869697e0fb54144" /><Relationship Type="http://schemas.openxmlformats.org/officeDocument/2006/relationships/image" Target="/media/imaged8.jpg" Id="R12758aa1cc824aff" /><Relationship Type="http://schemas.openxmlformats.org/officeDocument/2006/relationships/image" Target="/media/imaged9.jpg" Id="R61160c90fb274684" /><Relationship Type="http://schemas.openxmlformats.org/officeDocument/2006/relationships/image" Target="/media/imageda.jpg" Id="Re46b52e0a309470e" /><Relationship Type="http://schemas.openxmlformats.org/officeDocument/2006/relationships/image" Target="/media/imagedb.jpg" Id="R8097d436e06f4e36" /><Relationship Type="http://schemas.openxmlformats.org/officeDocument/2006/relationships/image" Target="/media/imagedc.jpg" Id="Re30bb4335fe54653" /><Relationship Type="http://schemas.openxmlformats.org/officeDocument/2006/relationships/image" Target="/media/imagedd.jpg" Id="Rb3e140baddf54b7e" /><Relationship Type="http://schemas.openxmlformats.org/officeDocument/2006/relationships/image" Target="/media/imagede.jpg" Id="R6c64ddbc6ec54b97" /><Relationship Type="http://schemas.openxmlformats.org/officeDocument/2006/relationships/image" Target="/media/imagedf.jpg" Id="R1f0e32ea0f49485d" /><Relationship Type="http://schemas.openxmlformats.org/officeDocument/2006/relationships/image" Target="/media/imagee0.jpg" Id="R104d40e5153143f1" /><Relationship Type="http://schemas.openxmlformats.org/officeDocument/2006/relationships/image" Target="/media/imagee1.jpg" Id="R1814010611dc4a0a" /><Relationship Type="http://schemas.openxmlformats.org/officeDocument/2006/relationships/image" Target="/media/imagee2.jpg" Id="R71f5aee4da4b410f" /><Relationship Type="http://schemas.openxmlformats.org/officeDocument/2006/relationships/image" Target="/media/imagee3.jpg" Id="Ra9cbb3550d72409d" /><Relationship Type="http://schemas.openxmlformats.org/officeDocument/2006/relationships/image" Target="/media/imagee4.jpg" Id="R389b45e9de3f462e" /><Relationship Type="http://schemas.openxmlformats.org/officeDocument/2006/relationships/image" Target="/media/imagee5.jpg" Id="R5ee9c517cb7c4b84" /><Relationship Type="http://schemas.openxmlformats.org/officeDocument/2006/relationships/image" Target="/media/imagee6.jpg" Id="Rd566b28a27c94325" /><Relationship Type="http://schemas.openxmlformats.org/officeDocument/2006/relationships/image" Target="/media/imagee7.jpg" Id="R199119e5fa394f04" /><Relationship Type="http://schemas.openxmlformats.org/officeDocument/2006/relationships/image" Target="/media/imagee8.jpg" Id="Rf72de9cd6530483c" /><Relationship Type="http://schemas.openxmlformats.org/officeDocument/2006/relationships/image" Target="/media/imagee9.jpg" Id="Rf4932e3fcd094019" /><Relationship Type="http://schemas.openxmlformats.org/officeDocument/2006/relationships/image" Target="/media/imageea.jpg" Id="Rd4ea40405b9144e0" /><Relationship Type="http://schemas.openxmlformats.org/officeDocument/2006/relationships/image" Target="/media/imageeb.jpg" Id="Re7ddef6079ec4db0" /><Relationship Type="http://schemas.openxmlformats.org/officeDocument/2006/relationships/image" Target="/media/imageec.jpg" Id="R34137bab5736464d" /><Relationship Type="http://schemas.openxmlformats.org/officeDocument/2006/relationships/image" Target="/media/imageed.jpg" Id="R57b0f6b0af584886" /><Relationship Type="http://schemas.openxmlformats.org/officeDocument/2006/relationships/image" Target="/media/imageee.jpg" Id="R99e0ca4e27bd4578" /><Relationship Type="http://schemas.openxmlformats.org/officeDocument/2006/relationships/image" Target="/media/imageef.jpg" Id="Red8b3cafbaa5447b" /><Relationship Type="http://schemas.openxmlformats.org/officeDocument/2006/relationships/image" Target="/media/imagef0.jpg" Id="R3532b48dbabc4e5f" /><Relationship Type="http://schemas.openxmlformats.org/officeDocument/2006/relationships/image" Target="/media/imagef1.jpg" Id="Rbc018fedfb394c02" /><Relationship Type="http://schemas.openxmlformats.org/officeDocument/2006/relationships/image" Target="/media/imagef2.jpg" Id="R4213257bc7294503" /><Relationship Type="http://schemas.openxmlformats.org/officeDocument/2006/relationships/image" Target="/media/imagef3.jpg" Id="Rdbd19dc2d15b4534" /><Relationship Type="http://schemas.openxmlformats.org/officeDocument/2006/relationships/image" Target="/media/imagef4.jpg" Id="Rd1b8ecf1623d4fed" /><Relationship Type="http://schemas.openxmlformats.org/officeDocument/2006/relationships/image" Target="/media/imagef5.jpg" Id="R491cc4f63ee14584" /><Relationship Type="http://schemas.openxmlformats.org/officeDocument/2006/relationships/image" Target="/media/imagef6.jpg" Id="R7f98a0724ec84ce7" /><Relationship Type="http://schemas.openxmlformats.org/officeDocument/2006/relationships/image" Target="/media/imagef7.jpg" Id="Rebf9f2fb99a74da8" /><Relationship Type="http://schemas.openxmlformats.org/officeDocument/2006/relationships/image" Target="/media/imagef8.jpg" Id="R8211e3763783419e" /><Relationship Type="http://schemas.openxmlformats.org/officeDocument/2006/relationships/image" Target="/media/imagef9.jpg" Id="R0e9b1c234f72455b" /><Relationship Type="http://schemas.openxmlformats.org/officeDocument/2006/relationships/image" Target="/media/imagefa.jpg" Id="Recf41bd4ecc94d99" /><Relationship Type="http://schemas.openxmlformats.org/officeDocument/2006/relationships/image" Target="/media/imagefb.jpg" Id="R13eccbdad9e64f73" /></Relationships>
</file>

<file path=word/_rels/endnotes.xml.rels><?xml version="1.0" encoding="UTF-8" standalone="yes"?>
<Relationships xmlns="http://schemas.openxmlformats.org/package/2006/relationships"><Relationship Id="rId8" Type="http://schemas.openxmlformats.org/officeDocument/2006/relationships/hyperlink" Target="https://www.health.gov.au/resources/publications/cdna-guidelines-for-the-prevention-control-and-public-health-management-of-covid-19-outbreaks-in-correctional-and-detention-facilities-in-australia" TargetMode="External"/><Relationship Id="rId13" Type="http://schemas.openxmlformats.org/officeDocument/2006/relationships/hyperlink" Target="https://www.homeaffairs.gov.au/Research-and-Statistics/Statistics/Visa-Statistics/Live/Immigration-Detention" TargetMode="External"/><Relationship Id="rId18" Type="http://schemas.openxmlformats.org/officeDocument/2006/relationships/hyperlink" Target="https://www.Homeaffairs.Gov.Au/Research-and-Statistics/Statistics/Visa-Statistics/Live/Immigration-Detention" TargetMode="External"/><Relationship Id="rId26" Type="http://schemas.openxmlformats.org/officeDocument/2006/relationships/hyperlink" Target="https://www.homeaffairs.gov.au/Research-and-Statistics/Statistics/Visa-Statistics/Live/Immigration-Detention" TargetMode="External"/><Relationship Id="rId3" Type="http://schemas.openxmlformats.org/officeDocument/2006/relationships/hyperlink" Target="https://www.who.int/news-room/detail/13-05-2020-unodc-who-unaids-and-ohchr-joint-statement-on-covid-19-in-prisons-and-other-closed-settings" TargetMode="External"/><Relationship Id="rId21" Type="http://schemas.openxmlformats.org/officeDocument/2006/relationships/hyperlink" Target="https://raisingchildren.net.au/newborns/development/understanding-development/development-first-five-years" TargetMode="External"/><Relationship Id="rId7" Type="http://schemas.openxmlformats.org/officeDocument/2006/relationships/hyperlink" Target="https://www.health.gov.au/news/health-alerts/novel-coronavirus-2019-ncov-health-alert/what-you-need-to-know-about-coronavirus-covid-19" TargetMode="External"/><Relationship Id="rId12" Type="http://schemas.openxmlformats.org/officeDocument/2006/relationships/hyperlink" Target="https://www.homeaffairs.gov.au/Research-and-Statistics/Statistics/Visa-Statistics/Live/Immigration-Detention" TargetMode="External"/><Relationship Id="rId17" Type="http://schemas.openxmlformats.org/officeDocument/2006/relationships/hyperlink" Target="https://www.homeaffairs.gov.au/Research-and-Statistics/Statistics/Visa-Statistics/Live/Immigration-Detention" TargetMode="External"/><Relationship Id="rId25" Type="http://schemas.openxmlformats.org/officeDocument/2006/relationships/hyperlink" Target="https://www.abf.gov.au/about-Us/What-We-Do/Border-Protection/Immigration-Detention/Visit-Detention" TargetMode="External"/><Relationship Id="rId2" Type="http://schemas.openxmlformats.org/officeDocument/2006/relationships/hyperlink" Target="https://www.humanrights.gov.au/about/news/commissioners-call-compassionate-approach-tamil-family" TargetMode="External"/><Relationship Id="rId16" Type="http://schemas.openxmlformats.org/officeDocument/2006/relationships/hyperlink" Target="https://www.homeaffairs.gov.au/Research-and-Statistics/Statistics/Visa-Statistics/Visa-Cancellation" TargetMode="External"/><Relationship Id="rId20" Type="http://schemas.openxmlformats.org/officeDocument/2006/relationships/hyperlink" Target="https://www.sbs.com.au/news/two-year-old-girl-and-mother-released-after-years-in-australian-immigration-detention" TargetMode="External"/><Relationship Id="rId1" Type="http://schemas.openxmlformats.org/officeDocument/2006/relationships/hyperlink" Target="https://www.humanrights.gov.au/our-work/asylum-seekers-and-refugees/publications" TargetMode="External"/><Relationship Id="rId6" Type="http://schemas.openxmlformats.org/officeDocument/2006/relationships/hyperlink" Target="https://www.health.gov.au/news/health-alerts/novel-coronavirus-2019-ncov-health-alert/what-you-need-to-know-about-coronavirus-covid-19" TargetMode="External"/><Relationship Id="rId11" Type="http://schemas.openxmlformats.org/officeDocument/2006/relationships/hyperlink" Target="https://www.asid.net.au/groups/covid-19/covid-19-media" TargetMode="External"/><Relationship Id="rId24" Type="http://schemas.openxmlformats.org/officeDocument/2006/relationships/hyperlink" Target="https://www.ranzcp.org/news-policy/policy-and-advocacy/position-statements/the-role-of-the-psychiatrist-in-australia-and-new" TargetMode="External"/><Relationship Id="rId5" Type="http://schemas.openxmlformats.org/officeDocument/2006/relationships/hyperlink" Target="https://www.health.gov.au/news/health-alerts/novel-coronavirus-2019-ncov-health-alert/what-you-need-to-know-about-coronavirus-covid-19" TargetMode="External"/><Relationship Id="rId15" Type="http://schemas.openxmlformats.org/officeDocument/2006/relationships/hyperlink" Target="https://www.cbsa-asfc.gc.ca/security-securite/detent/qstat-2018-2019-eng.html" TargetMode="External"/><Relationship Id="rId23" Type="http://schemas.openxmlformats.org/officeDocument/2006/relationships/hyperlink" Target="https://www.abc.net.au/news/2019-08-31/tamil-asylum-seeker-family-taken-to-christmas-island-lawyer-says/11467312" TargetMode="External"/><Relationship Id="rId10" Type="http://schemas.openxmlformats.org/officeDocument/2006/relationships/hyperlink" Target="https://www.health.gov.au/resources/publications/cdna-guidelines-for-the-prevention-control-and-public-health-management-of-covid-19-outbreaks-in-correctional-and-detention-facilities-in-australia" TargetMode="External"/><Relationship Id="rId19" Type="http://schemas.openxmlformats.org/officeDocument/2006/relationships/hyperlink" Target="https://www.abc.net.au/news/2019-08-31/tamil-asylum-seeker-family-taken-to-christmas-island-lawyer-says/11467312" TargetMode="External"/><Relationship Id="rId4" Type="http://schemas.openxmlformats.org/officeDocument/2006/relationships/hyperlink" Target="https://www.health.gov.au/resources/publications/cdna-guidelines-for-the-prevention-control-and-public-health-management-of-covid-19-outbreaks-in-correctional-and-detention-facilities-in-australia" TargetMode="External"/><Relationship Id="rId9" Type="http://schemas.openxmlformats.org/officeDocument/2006/relationships/hyperlink" Target="https://www.health.gov.au/resources/publications/cdna-guidelines-for-the-prevention-control-and-public-health-management-of-covid-19-outbreaks-in-correctional-and-detention-facilities-in-australia" TargetMode="External"/><Relationship Id="rId14" Type="http://schemas.openxmlformats.org/officeDocument/2006/relationships/hyperlink" Target="https://publications.parliament.uk/pa/cm201719/cmselect/cmhaff/913/913.pdf" TargetMode="External"/><Relationship Id="rId22" Type="http://schemas.openxmlformats.org/officeDocument/2006/relationships/hyperlink" Target="http://www.border.gov.au/ReportsandPublications/Documents/child-safeguarding-framework.pdf" TargetMode="External"/><Relationship Id="rId27" Type="http://schemas.openxmlformats.org/officeDocument/2006/relationships/hyperlink" Target="https://www.humanrights.gov.au/our-work/asylum-seekers-and-refugees/immigration-detention-reports-and-photo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G:\Templates\Commission\Submission.dotx"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Sheet1!$A$2:$A$11</c:f>
              <c:strCache>
                <c:ptCount val="10"/>
                <c:pt idx="0">
                  <c:v>PIDC</c:v>
                </c:pt>
                <c:pt idx="1">
                  <c:v>YHIDC </c:v>
                </c:pt>
                <c:pt idx="2">
                  <c:v>AITA</c:v>
                </c:pt>
                <c:pt idx="3">
                  <c:v>MITA</c:v>
                </c:pt>
                <c:pt idx="4">
                  <c:v>Broadmeadows Residential Precinct</c:v>
                </c:pt>
                <c:pt idx="5">
                  <c:v>Hotel APOD in Melbourne</c:v>
                </c:pt>
                <c:pt idx="6">
                  <c:v>VIDC</c:v>
                </c:pt>
                <c:pt idx="7">
                  <c:v>BITA</c:v>
                </c:pt>
                <c:pt idx="8">
                  <c:v>Hotel APOD in Brisbane</c:v>
                </c:pt>
                <c:pt idx="9">
                  <c:v>Other offsite APODs Brisbane</c:v>
                </c:pt>
              </c:strCache>
            </c:strRef>
          </c:cat>
          <c:val>
            <c:numRef>
              <c:f>Sheet1!$B$2:$B$11</c:f>
              <c:numCache>
                <c:formatCode>General</c:formatCode>
                <c:ptCount val="10"/>
                <c:pt idx="0">
                  <c:v>2</c:v>
                </c:pt>
                <c:pt idx="1">
                  <c:v>1</c:v>
                </c:pt>
                <c:pt idx="2">
                  <c:v>14</c:v>
                </c:pt>
                <c:pt idx="3">
                  <c:v>20</c:v>
                </c:pt>
                <c:pt idx="4">
                  <c:v>15</c:v>
                </c:pt>
                <c:pt idx="5">
                  <c:v>25</c:v>
                </c:pt>
                <c:pt idx="6">
                  <c:v>7</c:v>
                </c:pt>
                <c:pt idx="7">
                  <c:v>51</c:v>
                </c:pt>
                <c:pt idx="8">
                  <c:v>70</c:v>
                </c:pt>
                <c:pt idx="9">
                  <c:v>5</c:v>
                </c:pt>
              </c:numCache>
            </c:numRef>
          </c:val>
          <c:extLst>
            <c:ext xmlns:c16="http://schemas.microsoft.com/office/drawing/2014/chart" uri="{C3380CC4-5D6E-409C-BE32-E72D297353CC}">
              <c16:uniqueId val="{00000000-F36D-42F9-981F-E01FE7797839}"/>
            </c:ext>
          </c:extLst>
        </c:ser>
        <c:dLbls>
          <c:showLegendKey val="0"/>
          <c:showVal val="0"/>
          <c:showCatName val="0"/>
          <c:showSerName val="0"/>
          <c:showPercent val="0"/>
          <c:showBubbleSize val="0"/>
        </c:dLbls>
        <c:gapWidth val="182"/>
        <c:axId val="1494052991"/>
        <c:axId val="2018361743"/>
      </c:barChart>
      <c:catAx>
        <c:axId val="149405299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2018361743"/>
        <c:crosses val="autoZero"/>
        <c:auto val="1"/>
        <c:lblAlgn val="ctr"/>
        <c:lblOffset val="100"/>
        <c:noMultiLvlLbl val="0"/>
      </c:catAx>
      <c:valAx>
        <c:axId val="2018361743"/>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149405299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areaChart>
        <c:grouping val="stacked"/>
        <c:varyColors val="0"/>
        <c:ser>
          <c:idx val="0"/>
          <c:order val="0"/>
          <c:tx>
            <c:strRef>
              <c:f>Sheet1!$B$1</c:f>
              <c:strCache>
                <c:ptCount val="1"/>
                <c:pt idx="0">
                  <c:v>Series 1</c:v>
                </c:pt>
              </c:strCache>
            </c:strRef>
          </c:tx>
          <c:spPr>
            <a:solidFill>
              <a:schemeClr val="accent1"/>
            </a:solidFill>
            <a:ln>
              <a:noFill/>
            </a:ln>
            <a:effectLst/>
          </c:spPr>
          <c:cat>
            <c:numRef>
              <c:f>Sheet1!$A$2:$A$79</c:f>
              <c:numCache>
                <c:formatCode>m/d/yyyy</c:formatCode>
                <c:ptCount val="78"/>
                <c:pt idx="0">
                  <c:v>41486</c:v>
                </c:pt>
                <c:pt idx="1">
                  <c:v>41517</c:v>
                </c:pt>
                <c:pt idx="2">
                  <c:v>41547</c:v>
                </c:pt>
                <c:pt idx="3">
                  <c:v>41578</c:v>
                </c:pt>
                <c:pt idx="4">
                  <c:v>41608</c:v>
                </c:pt>
                <c:pt idx="5">
                  <c:v>41639</c:v>
                </c:pt>
                <c:pt idx="6">
                  <c:v>41670</c:v>
                </c:pt>
                <c:pt idx="7">
                  <c:v>41698</c:v>
                </c:pt>
                <c:pt idx="8">
                  <c:v>41729</c:v>
                </c:pt>
                <c:pt idx="9">
                  <c:v>41759</c:v>
                </c:pt>
                <c:pt idx="10">
                  <c:v>41790</c:v>
                </c:pt>
                <c:pt idx="11">
                  <c:v>41820</c:v>
                </c:pt>
                <c:pt idx="12">
                  <c:v>41851</c:v>
                </c:pt>
                <c:pt idx="13">
                  <c:v>41882</c:v>
                </c:pt>
                <c:pt idx="14">
                  <c:v>41912</c:v>
                </c:pt>
                <c:pt idx="15">
                  <c:v>41943</c:v>
                </c:pt>
                <c:pt idx="16">
                  <c:v>41973</c:v>
                </c:pt>
                <c:pt idx="17">
                  <c:v>42004</c:v>
                </c:pt>
                <c:pt idx="18">
                  <c:v>42035</c:v>
                </c:pt>
                <c:pt idx="19">
                  <c:v>42063</c:v>
                </c:pt>
                <c:pt idx="20">
                  <c:v>42094</c:v>
                </c:pt>
                <c:pt idx="21">
                  <c:v>42124</c:v>
                </c:pt>
                <c:pt idx="22">
                  <c:v>42155</c:v>
                </c:pt>
                <c:pt idx="23">
                  <c:v>42185</c:v>
                </c:pt>
                <c:pt idx="24">
                  <c:v>42216</c:v>
                </c:pt>
                <c:pt idx="25">
                  <c:v>42247</c:v>
                </c:pt>
                <c:pt idx="26">
                  <c:v>42277</c:v>
                </c:pt>
                <c:pt idx="27">
                  <c:v>42308</c:v>
                </c:pt>
                <c:pt idx="28">
                  <c:v>42338</c:v>
                </c:pt>
                <c:pt idx="29">
                  <c:v>42368</c:v>
                </c:pt>
                <c:pt idx="30">
                  <c:v>42400</c:v>
                </c:pt>
                <c:pt idx="31">
                  <c:v>42429</c:v>
                </c:pt>
                <c:pt idx="32">
                  <c:v>42460</c:v>
                </c:pt>
                <c:pt idx="33">
                  <c:v>42490</c:v>
                </c:pt>
                <c:pt idx="34">
                  <c:v>42521</c:v>
                </c:pt>
                <c:pt idx="35">
                  <c:v>42551</c:v>
                </c:pt>
                <c:pt idx="36">
                  <c:v>42582</c:v>
                </c:pt>
                <c:pt idx="37">
                  <c:v>42613</c:v>
                </c:pt>
                <c:pt idx="38">
                  <c:v>42643</c:v>
                </c:pt>
                <c:pt idx="39">
                  <c:v>42674</c:v>
                </c:pt>
                <c:pt idx="40">
                  <c:v>42704</c:v>
                </c:pt>
                <c:pt idx="41">
                  <c:v>42735</c:v>
                </c:pt>
                <c:pt idx="42">
                  <c:v>42766</c:v>
                </c:pt>
                <c:pt idx="43">
                  <c:v>42794</c:v>
                </c:pt>
                <c:pt idx="44">
                  <c:v>42825</c:v>
                </c:pt>
                <c:pt idx="45">
                  <c:v>42855</c:v>
                </c:pt>
                <c:pt idx="46">
                  <c:v>42886</c:v>
                </c:pt>
                <c:pt idx="47">
                  <c:v>42916</c:v>
                </c:pt>
                <c:pt idx="48">
                  <c:v>42947</c:v>
                </c:pt>
                <c:pt idx="49">
                  <c:v>42978</c:v>
                </c:pt>
                <c:pt idx="50">
                  <c:v>43008</c:v>
                </c:pt>
                <c:pt idx="51">
                  <c:v>43039</c:v>
                </c:pt>
                <c:pt idx="52">
                  <c:v>43069</c:v>
                </c:pt>
                <c:pt idx="53">
                  <c:v>43100</c:v>
                </c:pt>
                <c:pt idx="54">
                  <c:v>43131</c:v>
                </c:pt>
                <c:pt idx="55">
                  <c:v>43159</c:v>
                </c:pt>
                <c:pt idx="56">
                  <c:v>43190</c:v>
                </c:pt>
                <c:pt idx="57">
                  <c:v>43216</c:v>
                </c:pt>
                <c:pt idx="58">
                  <c:v>43251</c:v>
                </c:pt>
                <c:pt idx="59">
                  <c:v>43281</c:v>
                </c:pt>
                <c:pt idx="60">
                  <c:v>43312</c:v>
                </c:pt>
                <c:pt idx="61">
                  <c:v>43343</c:v>
                </c:pt>
                <c:pt idx="62">
                  <c:v>43373</c:v>
                </c:pt>
                <c:pt idx="63">
                  <c:v>43404</c:v>
                </c:pt>
                <c:pt idx="64">
                  <c:v>43434</c:v>
                </c:pt>
                <c:pt idx="65">
                  <c:v>43465</c:v>
                </c:pt>
                <c:pt idx="66">
                  <c:v>43496</c:v>
                </c:pt>
                <c:pt idx="67">
                  <c:v>43524</c:v>
                </c:pt>
                <c:pt idx="68">
                  <c:v>43555</c:v>
                </c:pt>
                <c:pt idx="69">
                  <c:v>43585</c:v>
                </c:pt>
                <c:pt idx="70">
                  <c:v>43616</c:v>
                </c:pt>
                <c:pt idx="71">
                  <c:v>43646</c:v>
                </c:pt>
                <c:pt idx="72">
                  <c:v>43677</c:v>
                </c:pt>
                <c:pt idx="73">
                  <c:v>43708</c:v>
                </c:pt>
                <c:pt idx="74">
                  <c:v>43738</c:v>
                </c:pt>
                <c:pt idx="75">
                  <c:v>43769</c:v>
                </c:pt>
                <c:pt idx="76">
                  <c:v>43799</c:v>
                </c:pt>
                <c:pt idx="77">
                  <c:v>43830</c:v>
                </c:pt>
              </c:numCache>
            </c:numRef>
          </c:cat>
          <c:val>
            <c:numRef>
              <c:f>Sheet1!$B$2:$B$79</c:f>
              <c:numCache>
                <c:formatCode>#,##0</c:formatCode>
                <c:ptCount val="78"/>
                <c:pt idx="0">
                  <c:v>10201</c:v>
                </c:pt>
                <c:pt idx="1">
                  <c:v>8732</c:v>
                </c:pt>
                <c:pt idx="2">
                  <c:v>6403</c:v>
                </c:pt>
                <c:pt idx="3">
                  <c:v>6401</c:v>
                </c:pt>
                <c:pt idx="4">
                  <c:v>6101</c:v>
                </c:pt>
                <c:pt idx="5">
                  <c:v>6122</c:v>
                </c:pt>
                <c:pt idx="6">
                  <c:v>5867</c:v>
                </c:pt>
                <c:pt idx="7">
                  <c:v>4699</c:v>
                </c:pt>
                <c:pt idx="8">
                  <c:v>4484</c:v>
                </c:pt>
                <c:pt idx="9">
                  <c:v>4258</c:v>
                </c:pt>
                <c:pt idx="10">
                  <c:v>4016</c:v>
                </c:pt>
                <c:pt idx="11">
                  <c:v>3624</c:v>
                </c:pt>
                <c:pt idx="12">
                  <c:v>3702</c:v>
                </c:pt>
                <c:pt idx="13">
                  <c:v>3440</c:v>
                </c:pt>
                <c:pt idx="14">
                  <c:v>3314</c:v>
                </c:pt>
                <c:pt idx="15">
                  <c:v>3084</c:v>
                </c:pt>
                <c:pt idx="16">
                  <c:v>3176</c:v>
                </c:pt>
                <c:pt idx="17">
                  <c:v>2757</c:v>
                </c:pt>
                <c:pt idx="18">
                  <c:v>2298</c:v>
                </c:pt>
                <c:pt idx="19">
                  <c:v>1994</c:v>
                </c:pt>
                <c:pt idx="20">
                  <c:v>1848</c:v>
                </c:pt>
                <c:pt idx="21">
                  <c:v>1914</c:v>
                </c:pt>
                <c:pt idx="22">
                  <c:v>2026</c:v>
                </c:pt>
                <c:pt idx="23">
                  <c:v>2013</c:v>
                </c:pt>
                <c:pt idx="24">
                  <c:v>2015</c:v>
                </c:pt>
                <c:pt idx="25">
                  <c:v>2028</c:v>
                </c:pt>
                <c:pt idx="26">
                  <c:v>2044</c:v>
                </c:pt>
                <c:pt idx="27">
                  <c:v>1949</c:v>
                </c:pt>
                <c:pt idx="28">
                  <c:v>1852</c:v>
                </c:pt>
                <c:pt idx="29">
                  <c:v>1792</c:v>
                </c:pt>
                <c:pt idx="30">
                  <c:v>1807</c:v>
                </c:pt>
                <c:pt idx="31">
                  <c:v>1753</c:v>
                </c:pt>
                <c:pt idx="32">
                  <c:v>1679</c:v>
                </c:pt>
                <c:pt idx="33">
                  <c:v>1695</c:v>
                </c:pt>
                <c:pt idx="34">
                  <c:v>1570</c:v>
                </c:pt>
                <c:pt idx="35">
                  <c:v>1577</c:v>
                </c:pt>
                <c:pt idx="36">
                  <c:v>1588</c:v>
                </c:pt>
                <c:pt idx="37">
                  <c:v>1602</c:v>
                </c:pt>
                <c:pt idx="38">
                  <c:v>1454</c:v>
                </c:pt>
                <c:pt idx="39">
                  <c:v>1403</c:v>
                </c:pt>
                <c:pt idx="40">
                  <c:v>1414</c:v>
                </c:pt>
                <c:pt idx="41">
                  <c:v>1364</c:v>
                </c:pt>
                <c:pt idx="42">
                  <c:v>1351</c:v>
                </c:pt>
                <c:pt idx="43">
                  <c:v>1383</c:v>
                </c:pt>
                <c:pt idx="44">
                  <c:v>1328</c:v>
                </c:pt>
                <c:pt idx="45">
                  <c:v>1392</c:v>
                </c:pt>
                <c:pt idx="46">
                  <c:v>1400</c:v>
                </c:pt>
                <c:pt idx="47">
                  <c:v>1262</c:v>
                </c:pt>
                <c:pt idx="48">
                  <c:v>1298</c:v>
                </c:pt>
                <c:pt idx="49">
                  <c:v>1259</c:v>
                </c:pt>
                <c:pt idx="50">
                  <c:v>1257</c:v>
                </c:pt>
                <c:pt idx="51">
                  <c:v>1264</c:v>
                </c:pt>
                <c:pt idx="52">
                  <c:v>1301</c:v>
                </c:pt>
                <c:pt idx="53">
                  <c:v>1285</c:v>
                </c:pt>
                <c:pt idx="54">
                  <c:v>1287</c:v>
                </c:pt>
                <c:pt idx="55">
                  <c:v>1337</c:v>
                </c:pt>
                <c:pt idx="56">
                  <c:v>1389</c:v>
                </c:pt>
                <c:pt idx="57">
                  <c:v>1369</c:v>
                </c:pt>
                <c:pt idx="58">
                  <c:v>1344</c:v>
                </c:pt>
                <c:pt idx="59">
                  <c:v>1347</c:v>
                </c:pt>
                <c:pt idx="60">
                  <c:v>1345</c:v>
                </c:pt>
                <c:pt idx="61">
                  <c:v>1303</c:v>
                </c:pt>
                <c:pt idx="62">
                  <c:v>1305</c:v>
                </c:pt>
                <c:pt idx="63">
                  <c:v>1366</c:v>
                </c:pt>
                <c:pt idx="64">
                  <c:v>1327</c:v>
                </c:pt>
                <c:pt idx="65">
                  <c:v>1285</c:v>
                </c:pt>
                <c:pt idx="66">
                  <c:v>1269</c:v>
                </c:pt>
                <c:pt idx="67">
                  <c:v>1272</c:v>
                </c:pt>
                <c:pt idx="68">
                  <c:v>1312</c:v>
                </c:pt>
                <c:pt idx="69">
                  <c:v>1287</c:v>
                </c:pt>
                <c:pt idx="70">
                  <c:v>1270</c:v>
                </c:pt>
                <c:pt idx="71">
                  <c:v>1352</c:v>
                </c:pt>
                <c:pt idx="72">
                  <c:v>1342</c:v>
                </c:pt>
                <c:pt idx="73">
                  <c:v>1339</c:v>
                </c:pt>
                <c:pt idx="74">
                  <c:v>1347</c:v>
                </c:pt>
                <c:pt idx="75">
                  <c:v>1397</c:v>
                </c:pt>
                <c:pt idx="76">
                  <c:v>1449</c:v>
                </c:pt>
                <c:pt idx="77">
                  <c:v>1450</c:v>
                </c:pt>
              </c:numCache>
            </c:numRef>
          </c:val>
          <c:extLst>
            <c:ext xmlns:c16="http://schemas.microsoft.com/office/drawing/2014/chart" uri="{C3380CC4-5D6E-409C-BE32-E72D297353CC}">
              <c16:uniqueId val="{00000000-A286-433C-A06E-9D83BA49DC36}"/>
            </c:ext>
          </c:extLst>
        </c:ser>
        <c:dLbls>
          <c:showLegendKey val="0"/>
          <c:showVal val="0"/>
          <c:showCatName val="0"/>
          <c:showSerName val="0"/>
          <c:showPercent val="0"/>
          <c:showBubbleSize val="0"/>
        </c:dLbls>
        <c:axId val="449198768"/>
        <c:axId val="612667968"/>
      </c:areaChart>
      <c:dateAx>
        <c:axId val="449198768"/>
        <c:scaling>
          <c:orientation val="minMax"/>
        </c:scaling>
        <c:delete val="0"/>
        <c:axPos val="b"/>
        <c:numFmt formatCode="m/d/yyyy"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612667968"/>
        <c:crosses val="autoZero"/>
        <c:auto val="1"/>
        <c:lblOffset val="100"/>
        <c:baseTimeUnit val="days"/>
      </c:dateAx>
      <c:valAx>
        <c:axId val="61266796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449198768"/>
        <c:crosses val="autoZero"/>
        <c:crossBetween val="midCat"/>
      </c:valAx>
      <c:spPr>
        <a:noFill/>
        <a:ln>
          <a:noFill/>
        </a:ln>
        <a:effectLst/>
      </c:spPr>
    </c:plotArea>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numRef>
              <c:f>Sheet1!$A$2:$A$16</c:f>
              <c:numCache>
                <c:formatCode>m/d/yyyy</c:formatCode>
                <c:ptCount val="15"/>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numCache>
            </c:numRef>
          </c:cat>
          <c:val>
            <c:numRef>
              <c:f>Sheet1!$B$2:$B$16</c:f>
              <c:numCache>
                <c:formatCode>#,##0</c:formatCode>
                <c:ptCount val="15"/>
                <c:pt idx="0">
                  <c:v>1269</c:v>
                </c:pt>
                <c:pt idx="1">
                  <c:v>1272</c:v>
                </c:pt>
                <c:pt idx="2">
                  <c:v>1312</c:v>
                </c:pt>
                <c:pt idx="3">
                  <c:v>1287</c:v>
                </c:pt>
                <c:pt idx="4">
                  <c:v>1270</c:v>
                </c:pt>
                <c:pt idx="5">
                  <c:v>1352</c:v>
                </c:pt>
                <c:pt idx="6">
                  <c:v>1342</c:v>
                </c:pt>
                <c:pt idx="7">
                  <c:v>1339</c:v>
                </c:pt>
                <c:pt idx="8">
                  <c:v>1347</c:v>
                </c:pt>
                <c:pt idx="9">
                  <c:v>1397</c:v>
                </c:pt>
                <c:pt idx="10">
                  <c:v>1449</c:v>
                </c:pt>
                <c:pt idx="11">
                  <c:v>1450</c:v>
                </c:pt>
              </c:numCache>
            </c:numRef>
          </c:val>
          <c:extLst>
            <c:ext xmlns:c16="http://schemas.microsoft.com/office/drawing/2014/chart" uri="{C3380CC4-5D6E-409C-BE32-E72D297353CC}">
              <c16:uniqueId val="{00000000-DC83-4566-8A93-D8D1AFB2AF66}"/>
            </c:ext>
          </c:extLst>
        </c:ser>
        <c:dLbls>
          <c:showLegendKey val="0"/>
          <c:showVal val="0"/>
          <c:showCatName val="0"/>
          <c:showSerName val="0"/>
          <c:showPercent val="0"/>
          <c:showBubbleSize val="0"/>
        </c:dLbls>
        <c:gapWidth val="219"/>
        <c:axId val="449229568"/>
        <c:axId val="612670464"/>
      </c:barChart>
      <c:dateAx>
        <c:axId val="449229568"/>
        <c:scaling>
          <c:orientation val="minMax"/>
        </c:scaling>
        <c:delete val="0"/>
        <c:axPos val="b"/>
        <c:numFmt formatCode="m/d/yyyy"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612670464"/>
        <c:crosses val="autoZero"/>
        <c:auto val="1"/>
        <c:lblOffset val="100"/>
        <c:baseTimeUnit val="months"/>
      </c:dateAx>
      <c:valAx>
        <c:axId val="61267046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44922956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Sheet1!$B$1</c:f>
              <c:strCache>
                <c:ptCount val="1"/>
                <c:pt idx="0">
                  <c:v>Series 1</c:v>
                </c:pt>
              </c:strCache>
            </c:strRef>
          </c:tx>
          <c:spPr>
            <a:ln w="28575" cap="rnd">
              <a:solidFill>
                <a:schemeClr val="accent1"/>
              </a:solidFill>
              <a:round/>
            </a:ln>
            <a:effectLst/>
          </c:spPr>
          <c:marker>
            <c:symbol val="none"/>
          </c:marker>
          <c:cat>
            <c:numRef>
              <c:f>Sheet1!$A$2:$A$79</c:f>
              <c:numCache>
                <c:formatCode>m/d/yyyy</c:formatCode>
                <c:ptCount val="78"/>
                <c:pt idx="0">
                  <c:v>41486</c:v>
                </c:pt>
                <c:pt idx="1">
                  <c:v>41517</c:v>
                </c:pt>
                <c:pt idx="2">
                  <c:v>41547</c:v>
                </c:pt>
                <c:pt idx="3">
                  <c:v>41578</c:v>
                </c:pt>
                <c:pt idx="4">
                  <c:v>41608</c:v>
                </c:pt>
                <c:pt idx="5">
                  <c:v>41639</c:v>
                </c:pt>
                <c:pt idx="6">
                  <c:v>41670</c:v>
                </c:pt>
                <c:pt idx="7">
                  <c:v>41698</c:v>
                </c:pt>
                <c:pt idx="8">
                  <c:v>41729</c:v>
                </c:pt>
                <c:pt idx="9">
                  <c:v>41759</c:v>
                </c:pt>
                <c:pt idx="10">
                  <c:v>41790</c:v>
                </c:pt>
                <c:pt idx="11">
                  <c:v>41820</c:v>
                </c:pt>
                <c:pt idx="12">
                  <c:v>41851</c:v>
                </c:pt>
                <c:pt idx="13">
                  <c:v>41882</c:v>
                </c:pt>
                <c:pt idx="14">
                  <c:v>41912</c:v>
                </c:pt>
                <c:pt idx="15">
                  <c:v>41943</c:v>
                </c:pt>
                <c:pt idx="16">
                  <c:v>41973</c:v>
                </c:pt>
                <c:pt idx="17">
                  <c:v>42004</c:v>
                </c:pt>
                <c:pt idx="18">
                  <c:v>42035</c:v>
                </c:pt>
                <c:pt idx="19">
                  <c:v>42063</c:v>
                </c:pt>
                <c:pt idx="20">
                  <c:v>42094</c:v>
                </c:pt>
                <c:pt idx="21">
                  <c:v>42124</c:v>
                </c:pt>
                <c:pt idx="22">
                  <c:v>42155</c:v>
                </c:pt>
                <c:pt idx="23">
                  <c:v>42185</c:v>
                </c:pt>
                <c:pt idx="24">
                  <c:v>42216</c:v>
                </c:pt>
                <c:pt idx="25">
                  <c:v>42247</c:v>
                </c:pt>
                <c:pt idx="26">
                  <c:v>42277</c:v>
                </c:pt>
                <c:pt idx="27">
                  <c:v>42308</c:v>
                </c:pt>
                <c:pt idx="28">
                  <c:v>42338</c:v>
                </c:pt>
                <c:pt idx="29">
                  <c:v>42368</c:v>
                </c:pt>
                <c:pt idx="30">
                  <c:v>42400</c:v>
                </c:pt>
                <c:pt idx="31">
                  <c:v>42429</c:v>
                </c:pt>
                <c:pt idx="32">
                  <c:v>42460</c:v>
                </c:pt>
                <c:pt idx="33">
                  <c:v>42490</c:v>
                </c:pt>
                <c:pt idx="34">
                  <c:v>42521</c:v>
                </c:pt>
                <c:pt idx="35">
                  <c:v>42551</c:v>
                </c:pt>
                <c:pt idx="36">
                  <c:v>42582</c:v>
                </c:pt>
                <c:pt idx="37">
                  <c:v>42613</c:v>
                </c:pt>
                <c:pt idx="38">
                  <c:v>42643</c:v>
                </c:pt>
                <c:pt idx="39">
                  <c:v>42674</c:v>
                </c:pt>
                <c:pt idx="40">
                  <c:v>42704</c:v>
                </c:pt>
                <c:pt idx="41">
                  <c:v>42735</c:v>
                </c:pt>
                <c:pt idx="42">
                  <c:v>42766</c:v>
                </c:pt>
                <c:pt idx="43">
                  <c:v>42794</c:v>
                </c:pt>
                <c:pt idx="44">
                  <c:v>42825</c:v>
                </c:pt>
                <c:pt idx="45">
                  <c:v>42855</c:v>
                </c:pt>
                <c:pt idx="46">
                  <c:v>42886</c:v>
                </c:pt>
                <c:pt idx="47">
                  <c:v>42916</c:v>
                </c:pt>
                <c:pt idx="48">
                  <c:v>42947</c:v>
                </c:pt>
                <c:pt idx="49">
                  <c:v>42978</c:v>
                </c:pt>
                <c:pt idx="50">
                  <c:v>43008</c:v>
                </c:pt>
                <c:pt idx="51">
                  <c:v>43039</c:v>
                </c:pt>
                <c:pt idx="52">
                  <c:v>43069</c:v>
                </c:pt>
                <c:pt idx="53">
                  <c:v>43100</c:v>
                </c:pt>
                <c:pt idx="54">
                  <c:v>43131</c:v>
                </c:pt>
                <c:pt idx="55">
                  <c:v>43159</c:v>
                </c:pt>
                <c:pt idx="56">
                  <c:v>43190</c:v>
                </c:pt>
                <c:pt idx="57">
                  <c:v>43216</c:v>
                </c:pt>
                <c:pt idx="58">
                  <c:v>43251</c:v>
                </c:pt>
                <c:pt idx="59">
                  <c:v>43281</c:v>
                </c:pt>
                <c:pt idx="60">
                  <c:v>43312</c:v>
                </c:pt>
                <c:pt idx="61">
                  <c:v>43343</c:v>
                </c:pt>
                <c:pt idx="62">
                  <c:v>43373</c:v>
                </c:pt>
                <c:pt idx="63">
                  <c:v>43404</c:v>
                </c:pt>
                <c:pt idx="64">
                  <c:v>43434</c:v>
                </c:pt>
                <c:pt idx="65">
                  <c:v>43465</c:v>
                </c:pt>
                <c:pt idx="66">
                  <c:v>43496</c:v>
                </c:pt>
                <c:pt idx="67">
                  <c:v>43524</c:v>
                </c:pt>
                <c:pt idx="68">
                  <c:v>43555</c:v>
                </c:pt>
                <c:pt idx="69">
                  <c:v>43585</c:v>
                </c:pt>
                <c:pt idx="70">
                  <c:v>43616</c:v>
                </c:pt>
                <c:pt idx="71">
                  <c:v>43646</c:v>
                </c:pt>
                <c:pt idx="72">
                  <c:v>43677</c:v>
                </c:pt>
                <c:pt idx="73">
                  <c:v>43708</c:v>
                </c:pt>
                <c:pt idx="74">
                  <c:v>43738</c:v>
                </c:pt>
                <c:pt idx="75">
                  <c:v>43769</c:v>
                </c:pt>
                <c:pt idx="76">
                  <c:v>43799</c:v>
                </c:pt>
                <c:pt idx="77">
                  <c:v>43830</c:v>
                </c:pt>
              </c:numCache>
            </c:numRef>
          </c:cat>
          <c:val>
            <c:numRef>
              <c:f>Sheet1!$B$2:$B$79</c:f>
              <c:numCache>
                <c:formatCode>#,##0</c:formatCode>
                <c:ptCount val="78"/>
                <c:pt idx="0">
                  <c:v>72</c:v>
                </c:pt>
                <c:pt idx="1">
                  <c:v>89</c:v>
                </c:pt>
                <c:pt idx="2">
                  <c:v>115</c:v>
                </c:pt>
                <c:pt idx="3">
                  <c:v>139</c:v>
                </c:pt>
                <c:pt idx="4">
                  <c:v>176</c:v>
                </c:pt>
                <c:pt idx="5">
                  <c:v>201</c:v>
                </c:pt>
                <c:pt idx="6">
                  <c:v>226</c:v>
                </c:pt>
                <c:pt idx="7">
                  <c:v>253</c:v>
                </c:pt>
                <c:pt idx="8">
                  <c:v>275</c:v>
                </c:pt>
                <c:pt idx="9">
                  <c:v>305</c:v>
                </c:pt>
                <c:pt idx="10">
                  <c:v>324</c:v>
                </c:pt>
                <c:pt idx="11">
                  <c:v>350</c:v>
                </c:pt>
                <c:pt idx="12">
                  <c:v>349</c:v>
                </c:pt>
                <c:pt idx="13">
                  <c:v>391</c:v>
                </c:pt>
                <c:pt idx="14">
                  <c:v>413</c:v>
                </c:pt>
                <c:pt idx="15">
                  <c:v>426</c:v>
                </c:pt>
                <c:pt idx="16">
                  <c:v>438</c:v>
                </c:pt>
                <c:pt idx="17">
                  <c:v>438</c:v>
                </c:pt>
                <c:pt idx="18">
                  <c:v>442</c:v>
                </c:pt>
                <c:pt idx="19">
                  <c:v>408</c:v>
                </c:pt>
                <c:pt idx="20">
                  <c:v>394</c:v>
                </c:pt>
                <c:pt idx="21">
                  <c:v>397</c:v>
                </c:pt>
                <c:pt idx="22">
                  <c:v>394</c:v>
                </c:pt>
                <c:pt idx="23">
                  <c:v>405</c:v>
                </c:pt>
                <c:pt idx="24">
                  <c:v>415</c:v>
                </c:pt>
                <c:pt idx="25">
                  <c:v>412</c:v>
                </c:pt>
                <c:pt idx="26">
                  <c:v>417</c:v>
                </c:pt>
                <c:pt idx="27">
                  <c:v>434</c:v>
                </c:pt>
                <c:pt idx="28">
                  <c:v>446</c:v>
                </c:pt>
                <c:pt idx="29">
                  <c:v>445</c:v>
                </c:pt>
                <c:pt idx="30">
                  <c:v>457</c:v>
                </c:pt>
                <c:pt idx="31">
                  <c:v>464</c:v>
                </c:pt>
                <c:pt idx="32">
                  <c:v>454</c:v>
                </c:pt>
                <c:pt idx="33">
                  <c:v>432</c:v>
                </c:pt>
                <c:pt idx="34">
                  <c:v>459</c:v>
                </c:pt>
                <c:pt idx="35">
                  <c:v>441</c:v>
                </c:pt>
                <c:pt idx="36">
                  <c:v>456</c:v>
                </c:pt>
                <c:pt idx="37">
                  <c:v>454</c:v>
                </c:pt>
                <c:pt idx="38">
                  <c:v>489</c:v>
                </c:pt>
                <c:pt idx="39">
                  <c:v>478</c:v>
                </c:pt>
                <c:pt idx="40">
                  <c:v>469</c:v>
                </c:pt>
                <c:pt idx="41">
                  <c:v>484</c:v>
                </c:pt>
                <c:pt idx="42">
                  <c:v>493</c:v>
                </c:pt>
                <c:pt idx="43">
                  <c:v>467</c:v>
                </c:pt>
                <c:pt idx="44">
                  <c:v>478</c:v>
                </c:pt>
                <c:pt idx="45">
                  <c:v>450</c:v>
                </c:pt>
                <c:pt idx="46">
                  <c:v>443</c:v>
                </c:pt>
                <c:pt idx="47">
                  <c:v>467</c:v>
                </c:pt>
                <c:pt idx="48">
                  <c:v>442</c:v>
                </c:pt>
                <c:pt idx="49">
                  <c:v>445</c:v>
                </c:pt>
                <c:pt idx="50">
                  <c:v>440</c:v>
                </c:pt>
                <c:pt idx="51">
                  <c:v>430</c:v>
                </c:pt>
                <c:pt idx="52">
                  <c:v>417</c:v>
                </c:pt>
                <c:pt idx="53">
                  <c:v>426</c:v>
                </c:pt>
                <c:pt idx="54">
                  <c:v>434</c:v>
                </c:pt>
                <c:pt idx="55">
                  <c:v>426</c:v>
                </c:pt>
                <c:pt idx="56">
                  <c:v>416</c:v>
                </c:pt>
                <c:pt idx="57">
                  <c:v>434</c:v>
                </c:pt>
                <c:pt idx="58">
                  <c:v>428</c:v>
                </c:pt>
                <c:pt idx="59">
                  <c:v>436</c:v>
                </c:pt>
                <c:pt idx="60">
                  <c:v>446</c:v>
                </c:pt>
                <c:pt idx="61">
                  <c:v>468</c:v>
                </c:pt>
                <c:pt idx="62">
                  <c:v>478</c:v>
                </c:pt>
                <c:pt idx="63">
                  <c:v>476</c:v>
                </c:pt>
                <c:pt idx="64">
                  <c:v>496</c:v>
                </c:pt>
                <c:pt idx="65">
                  <c:v>511</c:v>
                </c:pt>
                <c:pt idx="66">
                  <c:v>500</c:v>
                </c:pt>
                <c:pt idx="67">
                  <c:v>500</c:v>
                </c:pt>
                <c:pt idx="68">
                  <c:v>483</c:v>
                </c:pt>
                <c:pt idx="69">
                  <c:v>494</c:v>
                </c:pt>
                <c:pt idx="70">
                  <c:v>503</c:v>
                </c:pt>
                <c:pt idx="71">
                  <c:v>485</c:v>
                </c:pt>
                <c:pt idx="72">
                  <c:v>494</c:v>
                </c:pt>
                <c:pt idx="73">
                  <c:v>505</c:v>
                </c:pt>
                <c:pt idx="74">
                  <c:v>502</c:v>
                </c:pt>
                <c:pt idx="75">
                  <c:v>496</c:v>
                </c:pt>
                <c:pt idx="76">
                  <c:v>496</c:v>
                </c:pt>
                <c:pt idx="77">
                  <c:v>509</c:v>
                </c:pt>
              </c:numCache>
            </c:numRef>
          </c:val>
          <c:smooth val="0"/>
          <c:extLst>
            <c:ext xmlns:c16="http://schemas.microsoft.com/office/drawing/2014/chart" uri="{C3380CC4-5D6E-409C-BE32-E72D297353CC}">
              <c16:uniqueId val="{00000000-8DCC-457E-95B9-B64A898DE80A}"/>
            </c:ext>
          </c:extLst>
        </c:ser>
        <c:dLbls>
          <c:showLegendKey val="0"/>
          <c:showVal val="0"/>
          <c:showCatName val="0"/>
          <c:showSerName val="0"/>
          <c:showPercent val="0"/>
          <c:showBubbleSize val="0"/>
        </c:dLbls>
        <c:smooth val="0"/>
        <c:axId val="1462468607"/>
        <c:axId val="1890807151"/>
      </c:lineChart>
      <c:dateAx>
        <c:axId val="1462468607"/>
        <c:scaling>
          <c:orientation val="minMax"/>
        </c:scaling>
        <c:delete val="0"/>
        <c:axPos val="b"/>
        <c:numFmt formatCode="m/d/yyyy"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1890807151"/>
        <c:crosses val="autoZero"/>
        <c:auto val="1"/>
        <c:lblOffset val="100"/>
        <c:baseTimeUnit val="days"/>
      </c:dateAx>
      <c:valAx>
        <c:axId val="189080715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146246860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numRef>
              <c:f>Sheet1!$A$2:$A$16</c:f>
              <c:numCache>
                <c:formatCode>m/d/yyyy</c:formatCode>
                <c:ptCount val="15"/>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numCache>
            </c:numRef>
          </c:cat>
          <c:val>
            <c:numRef>
              <c:f>Sheet1!$B$2:$B$16</c:f>
              <c:numCache>
                <c:formatCode>#,##0</c:formatCode>
                <c:ptCount val="15"/>
                <c:pt idx="0">
                  <c:v>500</c:v>
                </c:pt>
                <c:pt idx="1">
                  <c:v>500</c:v>
                </c:pt>
                <c:pt idx="2">
                  <c:v>483</c:v>
                </c:pt>
                <c:pt idx="3">
                  <c:v>494</c:v>
                </c:pt>
                <c:pt idx="4">
                  <c:v>503</c:v>
                </c:pt>
                <c:pt idx="5">
                  <c:v>485</c:v>
                </c:pt>
                <c:pt idx="6">
                  <c:v>494</c:v>
                </c:pt>
                <c:pt idx="7">
                  <c:v>505</c:v>
                </c:pt>
                <c:pt idx="8">
                  <c:v>502</c:v>
                </c:pt>
                <c:pt idx="9">
                  <c:v>496</c:v>
                </c:pt>
                <c:pt idx="10">
                  <c:v>496</c:v>
                </c:pt>
                <c:pt idx="11">
                  <c:v>509</c:v>
                </c:pt>
                <c:pt idx="12">
                  <c:v>530</c:v>
                </c:pt>
                <c:pt idx="13">
                  <c:v>513</c:v>
                </c:pt>
                <c:pt idx="14">
                  <c:v>545</c:v>
                </c:pt>
              </c:numCache>
            </c:numRef>
          </c:val>
          <c:extLst>
            <c:ext xmlns:c16="http://schemas.microsoft.com/office/drawing/2014/chart" uri="{C3380CC4-5D6E-409C-BE32-E72D297353CC}">
              <c16:uniqueId val="{00000000-2B2D-4149-AD11-CB04AA9DEBC9}"/>
            </c:ext>
          </c:extLst>
        </c:ser>
        <c:dLbls>
          <c:showLegendKey val="0"/>
          <c:showVal val="0"/>
          <c:showCatName val="0"/>
          <c:showSerName val="0"/>
          <c:showPercent val="0"/>
          <c:showBubbleSize val="0"/>
        </c:dLbls>
        <c:gapWidth val="219"/>
        <c:overlap val="-27"/>
        <c:axId val="1819652127"/>
        <c:axId val="1650882191"/>
      </c:barChart>
      <c:dateAx>
        <c:axId val="1819652127"/>
        <c:scaling>
          <c:orientation val="minMax"/>
        </c:scaling>
        <c:delete val="0"/>
        <c:axPos val="b"/>
        <c:numFmt formatCode="m/d/yyyy"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1650882191"/>
        <c:crosses val="autoZero"/>
        <c:auto val="1"/>
        <c:lblOffset val="100"/>
        <c:baseTimeUnit val="months"/>
      </c:dateAx>
      <c:valAx>
        <c:axId val="165088219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181965212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areaChart>
        <c:grouping val="percentStacked"/>
        <c:varyColors val="0"/>
        <c:ser>
          <c:idx val="0"/>
          <c:order val="0"/>
          <c:tx>
            <c:strRef>
              <c:f>Sheet1!$B$1</c:f>
              <c:strCache>
                <c:ptCount val="1"/>
                <c:pt idx="0">
                  <c:v>Others (incl. overstayers, unauthorised air arrivals, seaport arrivals and illegal fishers)</c:v>
                </c:pt>
              </c:strCache>
            </c:strRef>
          </c:tx>
          <c:spPr>
            <a:solidFill>
              <a:schemeClr val="accent1"/>
            </a:solidFill>
            <a:ln>
              <a:noFill/>
            </a:ln>
            <a:effectLst/>
          </c:spPr>
          <c:cat>
            <c:numRef>
              <c:f>Sheet1!$A$2:$A$61</c:f>
              <c:numCache>
                <c:formatCode>m/d/yyyy</c:formatCode>
                <c:ptCount val="60"/>
                <c:pt idx="0">
                  <c:v>42035</c:v>
                </c:pt>
                <c:pt idx="1">
                  <c:v>42063</c:v>
                </c:pt>
                <c:pt idx="2">
                  <c:v>42094</c:v>
                </c:pt>
                <c:pt idx="3">
                  <c:v>42124</c:v>
                </c:pt>
                <c:pt idx="4">
                  <c:v>42155</c:v>
                </c:pt>
                <c:pt idx="5">
                  <c:v>42185</c:v>
                </c:pt>
                <c:pt idx="6">
                  <c:v>42216</c:v>
                </c:pt>
                <c:pt idx="7">
                  <c:v>42247</c:v>
                </c:pt>
                <c:pt idx="8">
                  <c:v>42277</c:v>
                </c:pt>
                <c:pt idx="9">
                  <c:v>42308</c:v>
                </c:pt>
                <c:pt idx="10">
                  <c:v>42338</c:v>
                </c:pt>
                <c:pt idx="11">
                  <c:v>42368</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43216</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numCache>
            </c:numRef>
          </c:cat>
          <c:val>
            <c:numRef>
              <c:f>Sheet1!$B$2:$B$61</c:f>
              <c:numCache>
                <c:formatCode>General</c:formatCode>
                <c:ptCount val="60"/>
                <c:pt idx="0">
                  <c:v>474</c:v>
                </c:pt>
                <c:pt idx="1">
                  <c:v>528</c:v>
                </c:pt>
                <c:pt idx="2">
                  <c:v>532</c:v>
                </c:pt>
                <c:pt idx="3">
                  <c:v>528</c:v>
                </c:pt>
                <c:pt idx="4">
                  <c:v>537</c:v>
                </c:pt>
                <c:pt idx="5">
                  <c:v>551</c:v>
                </c:pt>
                <c:pt idx="6">
                  <c:v>532</c:v>
                </c:pt>
                <c:pt idx="7">
                  <c:v>535</c:v>
                </c:pt>
                <c:pt idx="8">
                  <c:v>524</c:v>
                </c:pt>
                <c:pt idx="9">
                  <c:v>482</c:v>
                </c:pt>
                <c:pt idx="10">
                  <c:v>461</c:v>
                </c:pt>
                <c:pt idx="11">
                  <c:v>449</c:v>
                </c:pt>
                <c:pt idx="12">
                  <c:v>458</c:v>
                </c:pt>
                <c:pt idx="13">
                  <c:v>481</c:v>
                </c:pt>
                <c:pt idx="14">
                  <c:v>492</c:v>
                </c:pt>
                <c:pt idx="15">
                  <c:v>566</c:v>
                </c:pt>
                <c:pt idx="16">
                  <c:v>463</c:v>
                </c:pt>
                <c:pt idx="17">
                  <c:v>461</c:v>
                </c:pt>
                <c:pt idx="18">
                  <c:v>429</c:v>
                </c:pt>
                <c:pt idx="19">
                  <c:v>431</c:v>
                </c:pt>
                <c:pt idx="20">
                  <c:v>380</c:v>
                </c:pt>
                <c:pt idx="21">
                  <c:v>364</c:v>
                </c:pt>
                <c:pt idx="22">
                  <c:v>405</c:v>
                </c:pt>
                <c:pt idx="23">
                  <c:v>358</c:v>
                </c:pt>
                <c:pt idx="24">
                  <c:v>340</c:v>
                </c:pt>
                <c:pt idx="25">
                  <c:v>396</c:v>
                </c:pt>
                <c:pt idx="26">
                  <c:v>340</c:v>
                </c:pt>
                <c:pt idx="27">
                  <c:v>420</c:v>
                </c:pt>
                <c:pt idx="28">
                  <c:v>426</c:v>
                </c:pt>
                <c:pt idx="29">
                  <c:v>320</c:v>
                </c:pt>
                <c:pt idx="30">
                  <c:v>340</c:v>
                </c:pt>
                <c:pt idx="31">
                  <c:v>314</c:v>
                </c:pt>
                <c:pt idx="32">
                  <c:v>316</c:v>
                </c:pt>
                <c:pt idx="33">
                  <c:v>323</c:v>
                </c:pt>
                <c:pt idx="34">
                  <c:v>334</c:v>
                </c:pt>
                <c:pt idx="35">
                  <c:v>299</c:v>
                </c:pt>
                <c:pt idx="36">
                  <c:v>278</c:v>
                </c:pt>
                <c:pt idx="37">
                  <c:v>295</c:v>
                </c:pt>
                <c:pt idx="38">
                  <c:v>314</c:v>
                </c:pt>
                <c:pt idx="39">
                  <c:v>294</c:v>
                </c:pt>
                <c:pt idx="40">
                  <c:v>314</c:v>
                </c:pt>
                <c:pt idx="41">
                  <c:v>304</c:v>
                </c:pt>
                <c:pt idx="42">
                  <c:v>302</c:v>
                </c:pt>
                <c:pt idx="43">
                  <c:v>253</c:v>
                </c:pt>
                <c:pt idx="44">
                  <c:v>257</c:v>
                </c:pt>
                <c:pt idx="45">
                  <c:v>193</c:v>
                </c:pt>
                <c:pt idx="46">
                  <c:v>190</c:v>
                </c:pt>
                <c:pt idx="47">
                  <c:v>193</c:v>
                </c:pt>
                <c:pt idx="48">
                  <c:v>190</c:v>
                </c:pt>
                <c:pt idx="49">
                  <c:v>207</c:v>
                </c:pt>
                <c:pt idx="50">
                  <c:v>224</c:v>
                </c:pt>
                <c:pt idx="51">
                  <c:v>217</c:v>
                </c:pt>
                <c:pt idx="52">
                  <c:v>200</c:v>
                </c:pt>
                <c:pt idx="53">
                  <c:v>248</c:v>
                </c:pt>
                <c:pt idx="54">
                  <c:v>215</c:v>
                </c:pt>
                <c:pt idx="55">
                  <c:v>208</c:v>
                </c:pt>
                <c:pt idx="56">
                  <c:v>207</c:v>
                </c:pt>
                <c:pt idx="57">
                  <c:v>221</c:v>
                </c:pt>
                <c:pt idx="58">
                  <c:v>208</c:v>
                </c:pt>
                <c:pt idx="59">
                  <c:v>205</c:v>
                </c:pt>
              </c:numCache>
            </c:numRef>
          </c:val>
          <c:extLst>
            <c:ext xmlns:c16="http://schemas.microsoft.com/office/drawing/2014/chart" uri="{C3380CC4-5D6E-409C-BE32-E72D297353CC}">
              <c16:uniqueId val="{00000000-7B3C-4D07-8B19-722448BE6A82}"/>
            </c:ext>
          </c:extLst>
        </c:ser>
        <c:ser>
          <c:idx val="1"/>
          <c:order val="1"/>
          <c:tx>
            <c:strRef>
              <c:f>Sheet1!$C$1</c:f>
              <c:strCache>
                <c:ptCount val="1"/>
                <c:pt idx="0">
                  <c:v>Asylum seekers who arrived by boat</c:v>
                </c:pt>
              </c:strCache>
            </c:strRef>
          </c:tx>
          <c:spPr>
            <a:solidFill>
              <a:schemeClr val="accent2"/>
            </a:solidFill>
            <a:ln>
              <a:noFill/>
            </a:ln>
            <a:effectLst/>
          </c:spPr>
          <c:cat>
            <c:numRef>
              <c:f>Sheet1!$A$2:$A$61</c:f>
              <c:numCache>
                <c:formatCode>m/d/yyyy</c:formatCode>
                <c:ptCount val="60"/>
                <c:pt idx="0">
                  <c:v>42035</c:v>
                </c:pt>
                <c:pt idx="1">
                  <c:v>42063</c:v>
                </c:pt>
                <c:pt idx="2">
                  <c:v>42094</c:v>
                </c:pt>
                <c:pt idx="3">
                  <c:v>42124</c:v>
                </c:pt>
                <c:pt idx="4">
                  <c:v>42155</c:v>
                </c:pt>
                <c:pt idx="5">
                  <c:v>42185</c:v>
                </c:pt>
                <c:pt idx="6">
                  <c:v>42216</c:v>
                </c:pt>
                <c:pt idx="7">
                  <c:v>42247</c:v>
                </c:pt>
                <c:pt idx="8">
                  <c:v>42277</c:v>
                </c:pt>
                <c:pt idx="9">
                  <c:v>42308</c:v>
                </c:pt>
                <c:pt idx="10">
                  <c:v>42338</c:v>
                </c:pt>
                <c:pt idx="11">
                  <c:v>42368</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43216</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numCache>
            </c:numRef>
          </c:cat>
          <c:val>
            <c:numRef>
              <c:f>Sheet1!$C$2:$C$61</c:f>
              <c:numCache>
                <c:formatCode>#,##0</c:formatCode>
                <c:ptCount val="60"/>
                <c:pt idx="0">
                  <c:v>1635</c:v>
                </c:pt>
                <c:pt idx="1">
                  <c:v>1232</c:v>
                </c:pt>
                <c:pt idx="2">
                  <c:v>1031</c:v>
                </c:pt>
                <c:pt idx="3">
                  <c:v>1066</c:v>
                </c:pt>
                <c:pt idx="4">
                  <c:v>1110</c:v>
                </c:pt>
                <c:pt idx="5">
                  <c:v>1060</c:v>
                </c:pt>
                <c:pt idx="6">
                  <c:v>1025</c:v>
                </c:pt>
                <c:pt idx="7" formatCode="General">
                  <c:v>988</c:v>
                </c:pt>
                <c:pt idx="8" formatCode="General">
                  <c:v>973</c:v>
                </c:pt>
                <c:pt idx="9" formatCode="General">
                  <c:v>914</c:v>
                </c:pt>
                <c:pt idx="10" formatCode="General">
                  <c:v>864</c:v>
                </c:pt>
                <c:pt idx="11" formatCode="General">
                  <c:v>802</c:v>
                </c:pt>
                <c:pt idx="12" formatCode="General">
                  <c:v>800</c:v>
                </c:pt>
                <c:pt idx="13" formatCode="General">
                  <c:v>723</c:v>
                </c:pt>
                <c:pt idx="14" formatCode="General">
                  <c:v>598</c:v>
                </c:pt>
                <c:pt idx="15" formatCode="General">
                  <c:v>548</c:v>
                </c:pt>
                <c:pt idx="16" formatCode="General">
                  <c:v>529</c:v>
                </c:pt>
                <c:pt idx="17" formatCode="General">
                  <c:v>510</c:v>
                </c:pt>
                <c:pt idx="18" formatCode="General">
                  <c:v>506</c:v>
                </c:pt>
                <c:pt idx="19" formatCode="General">
                  <c:v>501</c:v>
                </c:pt>
                <c:pt idx="20" formatCode="General">
                  <c:v>472</c:v>
                </c:pt>
                <c:pt idx="21" formatCode="General">
                  <c:v>424</c:v>
                </c:pt>
                <c:pt idx="22" formatCode="General">
                  <c:v>424</c:v>
                </c:pt>
                <c:pt idx="23" formatCode="General">
                  <c:v>415</c:v>
                </c:pt>
                <c:pt idx="24" formatCode="General">
                  <c:v>417</c:v>
                </c:pt>
                <c:pt idx="25" formatCode="General">
                  <c:v>402</c:v>
                </c:pt>
                <c:pt idx="26" formatCode="General">
                  <c:v>397</c:v>
                </c:pt>
                <c:pt idx="27" formatCode="General">
                  <c:v>377</c:v>
                </c:pt>
                <c:pt idx="28" formatCode="General">
                  <c:v>368</c:v>
                </c:pt>
                <c:pt idx="29" formatCode="General">
                  <c:v>342</c:v>
                </c:pt>
                <c:pt idx="30" formatCode="General">
                  <c:v>347</c:v>
                </c:pt>
                <c:pt idx="31" formatCode="General">
                  <c:v>332</c:v>
                </c:pt>
                <c:pt idx="32" formatCode="General">
                  <c:v>329</c:v>
                </c:pt>
                <c:pt idx="33" formatCode="General">
                  <c:v>324</c:v>
                </c:pt>
                <c:pt idx="34" formatCode="General">
                  <c:v>324</c:v>
                </c:pt>
                <c:pt idx="35" formatCode="General">
                  <c:v>329</c:v>
                </c:pt>
                <c:pt idx="36" formatCode="General">
                  <c:v>334</c:v>
                </c:pt>
                <c:pt idx="37" formatCode="General">
                  <c:v>339</c:v>
                </c:pt>
                <c:pt idx="38" formatCode="General">
                  <c:v>335</c:v>
                </c:pt>
                <c:pt idx="39" formatCode="General">
                  <c:v>349</c:v>
                </c:pt>
                <c:pt idx="40" formatCode="General">
                  <c:v>330</c:v>
                </c:pt>
                <c:pt idx="41" formatCode="General">
                  <c:v>332</c:v>
                </c:pt>
                <c:pt idx="42" formatCode="General">
                  <c:v>315</c:v>
                </c:pt>
                <c:pt idx="43" formatCode="General">
                  <c:v>315</c:v>
                </c:pt>
                <c:pt idx="44" formatCode="General">
                  <c:v>332</c:v>
                </c:pt>
                <c:pt idx="45" formatCode="General">
                  <c:v>453</c:v>
                </c:pt>
                <c:pt idx="46" formatCode="General">
                  <c:v>427</c:v>
                </c:pt>
                <c:pt idx="47" formatCode="General">
                  <c:v>380</c:v>
                </c:pt>
                <c:pt idx="48" formatCode="General">
                  <c:v>384</c:v>
                </c:pt>
                <c:pt idx="49" formatCode="General">
                  <c:v>395</c:v>
                </c:pt>
                <c:pt idx="50" formatCode="General">
                  <c:v>404</c:v>
                </c:pt>
                <c:pt idx="51" formatCode="General">
                  <c:v>383</c:v>
                </c:pt>
                <c:pt idx="52" formatCode="General">
                  <c:v>378</c:v>
                </c:pt>
                <c:pt idx="53" formatCode="General">
                  <c:v>394</c:v>
                </c:pt>
                <c:pt idx="54" formatCode="General">
                  <c:v>421</c:v>
                </c:pt>
                <c:pt idx="55" formatCode="General">
                  <c:v>445</c:v>
                </c:pt>
                <c:pt idx="56" formatCode="General">
                  <c:v>433</c:v>
                </c:pt>
                <c:pt idx="57" formatCode="General">
                  <c:v>461</c:v>
                </c:pt>
                <c:pt idx="58" formatCode="General">
                  <c:v>502</c:v>
                </c:pt>
                <c:pt idx="59" formatCode="General">
                  <c:v>504</c:v>
                </c:pt>
              </c:numCache>
            </c:numRef>
          </c:val>
          <c:extLst>
            <c:ext xmlns:c16="http://schemas.microsoft.com/office/drawing/2014/chart" uri="{C3380CC4-5D6E-409C-BE32-E72D297353CC}">
              <c16:uniqueId val="{00000001-7B3C-4D07-8B19-722448BE6A82}"/>
            </c:ext>
          </c:extLst>
        </c:ser>
        <c:ser>
          <c:idx val="2"/>
          <c:order val="2"/>
          <c:tx>
            <c:strRef>
              <c:f>Sheet1!$D$1</c:f>
              <c:strCache>
                <c:ptCount val="1"/>
                <c:pt idx="0">
                  <c:v>People detained due to visa cancellations</c:v>
                </c:pt>
              </c:strCache>
            </c:strRef>
          </c:tx>
          <c:spPr>
            <a:solidFill>
              <a:schemeClr val="accent3"/>
            </a:solidFill>
            <a:ln w="25400">
              <a:noFill/>
            </a:ln>
            <a:effectLst/>
          </c:spPr>
          <c:cat>
            <c:numRef>
              <c:f>Sheet1!$A$2:$A$61</c:f>
              <c:numCache>
                <c:formatCode>m/d/yyyy</c:formatCode>
                <c:ptCount val="60"/>
                <c:pt idx="0">
                  <c:v>42035</c:v>
                </c:pt>
                <c:pt idx="1">
                  <c:v>42063</c:v>
                </c:pt>
                <c:pt idx="2">
                  <c:v>42094</c:v>
                </c:pt>
                <c:pt idx="3">
                  <c:v>42124</c:v>
                </c:pt>
                <c:pt idx="4">
                  <c:v>42155</c:v>
                </c:pt>
                <c:pt idx="5">
                  <c:v>42185</c:v>
                </c:pt>
                <c:pt idx="6">
                  <c:v>42216</c:v>
                </c:pt>
                <c:pt idx="7">
                  <c:v>42247</c:v>
                </c:pt>
                <c:pt idx="8">
                  <c:v>42277</c:v>
                </c:pt>
                <c:pt idx="9">
                  <c:v>42308</c:v>
                </c:pt>
                <c:pt idx="10">
                  <c:v>42338</c:v>
                </c:pt>
                <c:pt idx="11">
                  <c:v>42368</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43216</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numCache>
            </c:numRef>
          </c:cat>
          <c:val>
            <c:numRef>
              <c:f>Sheet1!$D$2:$D$61</c:f>
              <c:numCache>
                <c:formatCode>General</c:formatCode>
                <c:ptCount val="60"/>
                <c:pt idx="0">
                  <c:v>189</c:v>
                </c:pt>
                <c:pt idx="1">
                  <c:v>234</c:v>
                </c:pt>
                <c:pt idx="2">
                  <c:v>285</c:v>
                </c:pt>
                <c:pt idx="3">
                  <c:v>320</c:v>
                </c:pt>
                <c:pt idx="4">
                  <c:v>379</c:v>
                </c:pt>
                <c:pt idx="5">
                  <c:v>402</c:v>
                </c:pt>
                <c:pt idx="6">
                  <c:v>458</c:v>
                </c:pt>
                <c:pt idx="7">
                  <c:v>505</c:v>
                </c:pt>
                <c:pt idx="8">
                  <c:v>547</c:v>
                </c:pt>
                <c:pt idx="9">
                  <c:v>553</c:v>
                </c:pt>
                <c:pt idx="10">
                  <c:v>527</c:v>
                </c:pt>
                <c:pt idx="11">
                  <c:v>541</c:v>
                </c:pt>
                <c:pt idx="12">
                  <c:v>549</c:v>
                </c:pt>
                <c:pt idx="13">
                  <c:v>549</c:v>
                </c:pt>
                <c:pt idx="14">
                  <c:v>589</c:v>
                </c:pt>
                <c:pt idx="15">
                  <c:v>581</c:v>
                </c:pt>
                <c:pt idx="16">
                  <c:v>578</c:v>
                </c:pt>
                <c:pt idx="17">
                  <c:v>606</c:v>
                </c:pt>
                <c:pt idx="18">
                  <c:v>653</c:v>
                </c:pt>
                <c:pt idx="19">
                  <c:v>670</c:v>
                </c:pt>
                <c:pt idx="20">
                  <c:v>602</c:v>
                </c:pt>
                <c:pt idx="21">
                  <c:v>615</c:v>
                </c:pt>
                <c:pt idx="22">
                  <c:v>585</c:v>
                </c:pt>
                <c:pt idx="23">
                  <c:v>591</c:v>
                </c:pt>
                <c:pt idx="24">
                  <c:v>594</c:v>
                </c:pt>
                <c:pt idx="25">
                  <c:v>585</c:v>
                </c:pt>
                <c:pt idx="26">
                  <c:v>591</c:v>
                </c:pt>
                <c:pt idx="27">
                  <c:v>595</c:v>
                </c:pt>
                <c:pt idx="28">
                  <c:v>606</c:v>
                </c:pt>
                <c:pt idx="29">
                  <c:v>600</c:v>
                </c:pt>
                <c:pt idx="30">
                  <c:v>611</c:v>
                </c:pt>
                <c:pt idx="31">
                  <c:v>613</c:v>
                </c:pt>
                <c:pt idx="32">
                  <c:v>612</c:v>
                </c:pt>
                <c:pt idx="33">
                  <c:v>617</c:v>
                </c:pt>
                <c:pt idx="34">
                  <c:v>643</c:v>
                </c:pt>
                <c:pt idx="35">
                  <c:v>657</c:v>
                </c:pt>
                <c:pt idx="36">
                  <c:v>675</c:v>
                </c:pt>
                <c:pt idx="37">
                  <c:v>703</c:v>
                </c:pt>
                <c:pt idx="38">
                  <c:v>740</c:v>
                </c:pt>
                <c:pt idx="39">
                  <c:v>726</c:v>
                </c:pt>
                <c:pt idx="40">
                  <c:v>700</c:v>
                </c:pt>
                <c:pt idx="41">
                  <c:v>711</c:v>
                </c:pt>
                <c:pt idx="42">
                  <c:v>728</c:v>
                </c:pt>
                <c:pt idx="43">
                  <c:v>735</c:v>
                </c:pt>
                <c:pt idx="44">
                  <c:v>716</c:v>
                </c:pt>
                <c:pt idx="45">
                  <c:v>720</c:v>
                </c:pt>
                <c:pt idx="46">
                  <c:v>703</c:v>
                </c:pt>
                <c:pt idx="47">
                  <c:v>712</c:v>
                </c:pt>
                <c:pt idx="48">
                  <c:v>695</c:v>
                </c:pt>
                <c:pt idx="49">
                  <c:v>670</c:v>
                </c:pt>
                <c:pt idx="50">
                  <c:v>684</c:v>
                </c:pt>
                <c:pt idx="51">
                  <c:v>687</c:v>
                </c:pt>
                <c:pt idx="52">
                  <c:v>692</c:v>
                </c:pt>
                <c:pt idx="53">
                  <c:v>710</c:v>
                </c:pt>
                <c:pt idx="54">
                  <c:v>706</c:v>
                </c:pt>
                <c:pt idx="55">
                  <c:v>686</c:v>
                </c:pt>
                <c:pt idx="56">
                  <c:v>707</c:v>
                </c:pt>
                <c:pt idx="57">
                  <c:v>715</c:v>
                </c:pt>
                <c:pt idx="58">
                  <c:v>738</c:v>
                </c:pt>
                <c:pt idx="59">
                  <c:v>741</c:v>
                </c:pt>
              </c:numCache>
            </c:numRef>
          </c:val>
          <c:extLst>
            <c:ext xmlns:c16="http://schemas.microsoft.com/office/drawing/2014/chart" uri="{C3380CC4-5D6E-409C-BE32-E72D297353CC}">
              <c16:uniqueId val="{00000002-7B3C-4D07-8B19-722448BE6A82}"/>
            </c:ext>
          </c:extLst>
        </c:ser>
        <c:dLbls>
          <c:showLegendKey val="0"/>
          <c:showVal val="0"/>
          <c:showCatName val="0"/>
          <c:showSerName val="0"/>
          <c:showPercent val="0"/>
          <c:showBubbleSize val="0"/>
        </c:dLbls>
        <c:axId val="654524928"/>
        <c:axId val="596533872"/>
      </c:areaChart>
      <c:dateAx>
        <c:axId val="654524928"/>
        <c:scaling>
          <c:orientation val="minMax"/>
        </c:scaling>
        <c:delete val="0"/>
        <c:axPos val="b"/>
        <c:numFmt formatCode="m/d/yyyy"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596533872"/>
        <c:crosses val="autoZero"/>
        <c:auto val="1"/>
        <c:lblOffset val="100"/>
        <c:baseTimeUnit val="days"/>
      </c:dateAx>
      <c:valAx>
        <c:axId val="5965338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654524928"/>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 501 visa cancellations</c:v>
                </c:pt>
              </c:strCache>
            </c:strRef>
          </c:tx>
          <c:spPr>
            <a:solidFill>
              <a:schemeClr val="accent1"/>
            </a:solidFill>
            <a:ln>
              <a:noFill/>
            </a:ln>
            <a:effectLst/>
          </c:spPr>
          <c:invertIfNegative val="0"/>
          <c:cat>
            <c:numRef>
              <c:f>Sheet1!$A$2:$A$13</c:f>
              <c:numCache>
                <c:formatCode>m/d/yyyy</c:formatCode>
                <c:ptCount val="12"/>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numCache>
            </c:numRef>
          </c:cat>
          <c:val>
            <c:numRef>
              <c:f>Sheet1!$B$2:$B$13</c:f>
              <c:numCache>
                <c:formatCode>#,##0</c:formatCode>
                <c:ptCount val="12"/>
                <c:pt idx="0">
                  <c:v>390</c:v>
                </c:pt>
                <c:pt idx="1">
                  <c:v>371</c:v>
                </c:pt>
                <c:pt idx="2">
                  <c:v>364</c:v>
                </c:pt>
                <c:pt idx="3">
                  <c:v>359</c:v>
                </c:pt>
                <c:pt idx="4">
                  <c:v>359</c:v>
                </c:pt>
                <c:pt idx="5">
                  <c:v>353</c:v>
                </c:pt>
                <c:pt idx="6">
                  <c:v>569</c:v>
                </c:pt>
                <c:pt idx="7">
                  <c:v>566</c:v>
                </c:pt>
                <c:pt idx="8">
                  <c:v>586</c:v>
                </c:pt>
                <c:pt idx="9">
                  <c:v>591</c:v>
                </c:pt>
                <c:pt idx="10">
                  <c:v>615</c:v>
                </c:pt>
                <c:pt idx="11">
                  <c:v>624</c:v>
                </c:pt>
              </c:numCache>
            </c:numRef>
          </c:val>
          <c:extLst>
            <c:ext xmlns:c16="http://schemas.microsoft.com/office/drawing/2014/chart" uri="{C3380CC4-5D6E-409C-BE32-E72D297353CC}">
              <c16:uniqueId val="{00000000-CCD5-497A-B16D-0BC9125B3CD0}"/>
            </c:ext>
          </c:extLst>
        </c:ser>
        <c:ser>
          <c:idx val="1"/>
          <c:order val="1"/>
          <c:tx>
            <c:strRef>
              <c:f>Sheet1!$C$1</c:f>
              <c:strCache>
                <c:ptCount val="1"/>
                <c:pt idx="0">
                  <c:v>Other visa cancellations</c:v>
                </c:pt>
              </c:strCache>
            </c:strRef>
          </c:tx>
          <c:spPr>
            <a:solidFill>
              <a:schemeClr val="accent2"/>
            </a:solidFill>
            <a:ln>
              <a:noFill/>
            </a:ln>
            <a:effectLst/>
          </c:spPr>
          <c:invertIfNegative val="0"/>
          <c:cat>
            <c:numRef>
              <c:f>Sheet1!$A$2:$A$13</c:f>
              <c:numCache>
                <c:formatCode>m/d/yyyy</c:formatCode>
                <c:ptCount val="12"/>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numCache>
            </c:numRef>
          </c:cat>
          <c:val>
            <c:numRef>
              <c:f>Sheet1!$C$2:$C$13</c:f>
              <c:numCache>
                <c:formatCode>#,##0</c:formatCode>
                <c:ptCount val="12"/>
                <c:pt idx="0">
                  <c:v>305</c:v>
                </c:pt>
                <c:pt idx="1">
                  <c:v>299</c:v>
                </c:pt>
                <c:pt idx="2">
                  <c:v>320</c:v>
                </c:pt>
                <c:pt idx="3">
                  <c:v>328</c:v>
                </c:pt>
                <c:pt idx="4">
                  <c:v>333</c:v>
                </c:pt>
                <c:pt idx="5">
                  <c:v>357</c:v>
                </c:pt>
                <c:pt idx="6">
                  <c:v>137</c:v>
                </c:pt>
                <c:pt idx="7">
                  <c:v>120</c:v>
                </c:pt>
                <c:pt idx="8">
                  <c:v>121</c:v>
                </c:pt>
                <c:pt idx="9">
                  <c:v>124</c:v>
                </c:pt>
                <c:pt idx="10">
                  <c:v>123</c:v>
                </c:pt>
                <c:pt idx="11">
                  <c:v>117</c:v>
                </c:pt>
              </c:numCache>
            </c:numRef>
          </c:val>
          <c:extLst>
            <c:ext xmlns:c16="http://schemas.microsoft.com/office/drawing/2014/chart" uri="{C3380CC4-5D6E-409C-BE32-E72D297353CC}">
              <c16:uniqueId val="{00000001-CCD5-497A-B16D-0BC9125B3CD0}"/>
            </c:ext>
          </c:extLst>
        </c:ser>
        <c:dLbls>
          <c:showLegendKey val="0"/>
          <c:showVal val="0"/>
          <c:showCatName val="0"/>
          <c:showSerName val="0"/>
          <c:showPercent val="0"/>
          <c:showBubbleSize val="0"/>
        </c:dLbls>
        <c:gapWidth val="219"/>
        <c:overlap val="-27"/>
        <c:axId val="939219072"/>
        <c:axId val="594681808"/>
      </c:barChart>
      <c:dateAx>
        <c:axId val="939219072"/>
        <c:scaling>
          <c:orientation val="minMax"/>
        </c:scaling>
        <c:delete val="0"/>
        <c:axPos val="b"/>
        <c:numFmt formatCode="m/d/yyyy"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594681808"/>
        <c:crosses val="autoZero"/>
        <c:auto val="1"/>
        <c:lblOffset val="100"/>
        <c:baseTimeUnit val="months"/>
      </c:dateAx>
      <c:valAx>
        <c:axId val="59468180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9392190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50" b="0" i="0" u="none" strike="noStrike" kern="1200" baseline="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glossary/document.xml><?xml version="1.0" encoding="utf-8"?>
<w:glossaryDocument xmlns:w14="http://schemas.microsoft.com/office/word/2010/wordml" xmlns:w="http://schemas.openxmlformats.org/wordprocessingml/2006/main">
  <w:docParts>
    <w:docPart>
      <w:docPartPr>
        <w:name w:val="DefaultPlaceholder_1081868574"/>
        <w:category>
          <w:name w:val="General"/>
          <w:gallery w:val="placeholder"/>
        </w:category>
        <w:types>
          <w:type w:val="bbPlcHdr"/>
        </w:types>
        <w:behaviors>
          <w:behavior w:val="content"/>
        </w:behaviors>
        <w:guid w:val="{ebdfb46e-76f8-4e92-a3df-e6f47c1874e4}"/>
      </w:docPartPr>
      <w:docPartBody>
        <w:p w14:paraId="42CD1FA2">
          <w:r>
            <w:rPr>
              <w:rStyle w:val="PlaceholderText"/>
            </w:rPr>
            <w:t/>
          </w:r>
        </w:p>
      </w:docPartBody>
    </w:docPart>
  </w:docParts>
</w:glossaryDocument>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fbe8333e833142b1aa4e528d7d71931d xmlns="f38bc97f-71db-45c8-93e4-332747d752e1">
      <Terms xmlns="http://schemas.microsoft.com/office/infopath/2007/PartnerControls"/>
    </fbe8333e833142b1aa4e528d7d71931d>
    <To xmlns="f38bc97f-71db-45c8-93e4-332747d752e1" xsi:nil="true"/>
    <Divider xmlns="6500fe01-343b-4fb9-a1b0-68ac19d62e01" xsi:nil="true"/>
    <TaxCatchAll xmlns="6500fe01-343b-4fb9-a1b0-68ac19d62e01"/>
    <Has_x0020_Attachments xmlns="f38bc97f-71db-45c8-93e4-332747d752e1" xsi:nil="true"/>
    <Subdivider xmlns="f38bc97f-71db-45c8-93e4-332747d752e1">-</Subdivider>
    <TaxKeywordTaxHTField xmlns="6500fe01-343b-4fb9-a1b0-68ac19d62e01">
      <Terms xmlns="http://schemas.microsoft.com/office/infopath/2007/PartnerControls"/>
    </TaxKeywordTaxHTField>
    <Download xmlns="f38bc97f-71db-45c8-93e4-332747d752e1" xsi:nil="true"/>
    <Received_x002f_Sent xmlns="f38bc97f-71db-45c8-93e4-332747d752e1" xsi:nil="true"/>
    <Open_x0020_in_x0020_Outlook xmlns="f38bc97f-71db-45c8-93e4-332747d752e1" xsi:nil="true"/>
    <From1 xmlns="f38bc97f-71db-45c8-93e4-332747d752e1" xsi:nil="true"/>
    <_dlc_DocId xmlns="6500fe01-343b-4fb9-a1b0-68ac19d62e01">RUUPY3S2X5Q7-2102584572-8626</_dlc_DocId>
    <_dlc_DocIdUrl xmlns="6500fe01-343b-4fb9-a1b0-68ac19d62e01">
      <Url>https://australianhrc.sharepoint.com/sites/PolicyExternalProjects/_layouts/15/DocIdRedir.aspx?ID=RUUPY3S2X5Q7-2102584572-8626</Url>
      <Description>RUUPY3S2X5Q7-2102584572-8626</Description>
    </_dlc_DocIdUrl>
    <SharedWithUsers xmlns="f38bc97f-71db-45c8-93e4-332747d752e1">
      <UserInfo>
        <DisplayName>Ashaf Firoz</DisplayName>
        <AccountId>4549</AccountId>
        <AccountType/>
      </UserInfo>
      <UserInfo>
        <DisplayName>Hashini Panditharatne</DisplayName>
        <AccountId>699</AccountId>
        <AccountType/>
      </UserInfo>
      <UserInfo>
        <DisplayName>Kerryn Hawkes</DisplayName>
        <AccountId>10649</AccountId>
        <AccountType/>
      </UserInfo>
      <UserInfo>
        <DisplayName>Edward Santow</DisplayName>
        <AccountId>223</AccountId>
        <AccountType/>
      </UserInfo>
      <UserInfo>
        <DisplayName>Liz Stephens</DisplayName>
        <AccountId>681</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047CB159F20E4AA9BE6B021F9A9604" ma:contentTypeVersion="1722" ma:contentTypeDescription="Create a new document." ma:contentTypeScope="" ma:versionID="f22d462172f7502c28d5633f6fc6e7b8">
  <xsd:schema xmlns:xsd="http://www.w3.org/2001/XMLSchema" xmlns:xs="http://www.w3.org/2001/XMLSchema" xmlns:p="http://schemas.microsoft.com/office/2006/metadata/properties" xmlns:ns2="f38bc97f-71db-45c8-93e4-332747d752e1" xmlns:ns3="6500fe01-343b-4fb9-a1b0-68ac19d62e01" xmlns:ns4="b31bba59-8fc6-4945-8fc8-9baa593d861f" targetNamespace="http://schemas.microsoft.com/office/2006/metadata/properties" ma:root="true" ma:fieldsID="663f46e16f57a92d116de5ac883707e5" ns2:_="" ns3:_="" ns4:_="">
    <xsd:import namespace="f38bc97f-71db-45c8-93e4-332747d752e1"/>
    <xsd:import namespace="6500fe01-343b-4fb9-a1b0-68ac19d62e01"/>
    <xsd:import namespace="b31bba59-8fc6-4945-8fc8-9baa593d861f"/>
    <xsd:element name="properties">
      <xsd:complexType>
        <xsd:sequence>
          <xsd:element name="documentManagement">
            <xsd:complexType>
              <xsd:all>
                <xsd:element ref="ns3:Divider" minOccurs="0"/>
                <xsd:element ref="ns2:Subdivider" minOccurs="0"/>
                <xsd:element ref="ns3:TaxKeywordTaxHTField" minOccurs="0"/>
                <xsd:element ref="ns3:TaxCatchAll" minOccurs="0"/>
                <xsd:element ref="ns3:TaxCatchAllLabel" minOccurs="0"/>
                <xsd:element ref="ns3:_dlc_DocId" minOccurs="0"/>
                <xsd:element ref="ns3:_dlc_DocIdUrl" minOccurs="0"/>
                <xsd:element ref="ns3:_dlc_DocIdPersistId" minOccurs="0"/>
                <xsd:element ref="ns2:fbe8333e833142b1aa4e528d7d71931d" minOccurs="0"/>
                <xsd:element ref="ns2:From1" minOccurs="0"/>
                <xsd:element ref="ns2:Has_x0020_Attachments" minOccurs="0"/>
                <xsd:element ref="ns2:Received_x002f_Sent" minOccurs="0"/>
                <xsd:element ref="ns2:To" minOccurs="0"/>
                <xsd:element ref="ns2:Download" minOccurs="0"/>
                <xsd:element ref="ns2:Open_x0020_in_x0020_Outlook"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2:SharedWithUsers" minOccurs="0"/>
                <xsd:element ref="ns2:SharedWithDetails"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8bc97f-71db-45c8-93e4-332747d752e1" elementFormDefault="qualified">
    <xsd:import namespace="http://schemas.microsoft.com/office/2006/documentManagement/types"/>
    <xsd:import namespace="http://schemas.microsoft.com/office/infopath/2007/PartnerControls"/>
    <xsd:element name="Subdivider" ma:index="3" nillable="true" ma:displayName="Subdivider" ma:default="-" ma:format="Dropdown" ma:indexed="true" ma:internalName="Subdivider">
      <xsd:simpleType>
        <xsd:union memberTypes="dms:Text">
          <xsd:simpleType>
            <xsd:restriction base="dms:Choice">
              <xsd:enumeration value="-"/>
            </xsd:restriction>
          </xsd:simpleType>
        </xsd:union>
      </xsd:simpleType>
    </xsd:element>
    <xsd:element name="fbe8333e833142b1aa4e528d7d71931d" ma:index="19" nillable="true" ma:taxonomy="true" ma:internalName="fbe8333e833142b1aa4e528d7d71931d" ma:taxonomyFieldName="Document_x0020_Type" ma:displayName="Document Type" ma:indexed="true" ma:default="" ma:fieldId="{fbe8333e-8331-42b1-aa4e-528d7d71931d}" ma:sspId="975c5ac6-a0cc-43ed-b850-4a2ae59237b6" ma:termSetId="06f72989-bf1e-40b3-b4de-fd0ca0e5cdad" ma:anchorId="00000000-0000-0000-0000-000000000000" ma:open="false" ma:isKeyword="false">
      <xsd:complexType>
        <xsd:sequence>
          <xsd:element ref="pc:Terms" minOccurs="0" maxOccurs="1"/>
        </xsd:sequence>
      </xsd:complexType>
    </xsd:element>
    <xsd:element name="From1" ma:index="20" nillable="true" ma:displayName="From" ma:hidden="true" ma:indexed="true" ma:internalName="From1" ma:readOnly="false">
      <xsd:simpleType>
        <xsd:restriction base="dms:Text">
          <xsd:maxLength value="255"/>
        </xsd:restriction>
      </xsd:simpleType>
    </xsd:element>
    <xsd:element name="Has_x0020_Attachments" ma:index="21" nillable="true" ma:displayName="Has Attachments" ma:hidden="true" ma:indexed="true" ma:internalName="Has_x0020_Attachments" ma:readOnly="false">
      <xsd:simpleType>
        <xsd:restriction base="dms:Text">
          <xsd:maxLength value="255"/>
        </xsd:restriction>
      </xsd:simpleType>
    </xsd:element>
    <xsd:element name="Received_x002f_Sent" ma:index="22" nillable="true" ma:displayName="Received/Sent" ma:format="DateOnly" ma:hidden="true" ma:indexed="true" ma:internalName="Received_x002F_Sent" ma:readOnly="false">
      <xsd:simpleType>
        <xsd:restriction base="dms:DateTime"/>
      </xsd:simpleType>
    </xsd:element>
    <xsd:element name="To" ma:index="23" nillable="true" ma:displayName="To" ma:hidden="true" ma:indexed="true" ma:internalName="To" ma:readOnly="false">
      <xsd:simpleType>
        <xsd:restriction base="dms:Text">
          <xsd:maxLength value="255"/>
        </xsd:restriction>
      </xsd:simpleType>
    </xsd:element>
    <xsd:element name="Download" ma:index="24" nillable="true" ma:displayName="Download" ma:hidden="true" ma:indexed="true" ma:internalName="Download" ma:readOnly="false">
      <xsd:simpleType>
        <xsd:restriction base="dms:Text">
          <xsd:maxLength value="255"/>
        </xsd:restriction>
      </xsd:simpleType>
    </xsd:element>
    <xsd:element name="Open_x0020_in_x0020_Outlook" ma:index="25" nillable="true" ma:displayName="Open in Outlook" ma:hidden="true" ma:indexed="true" ma:internalName="Open_x0020_in_x0020_Outlook" ma:readOnly="false">
      <xsd:simpleType>
        <xsd:restriction base="dms:Text">
          <xsd:maxLength value="255"/>
        </xsd:restrictio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00fe01-343b-4fb9-a1b0-68ac19d62e01" elementFormDefault="qualified">
    <xsd:import namespace="http://schemas.microsoft.com/office/2006/documentManagement/types"/>
    <xsd:import namespace="http://schemas.microsoft.com/office/infopath/2007/PartnerControls"/>
    <xsd:element name="Divider" ma:index="2" nillable="true" ma:displayName="Divider" ma:indexed="true" ma:internalName="Divider">
      <xsd:simpleType>
        <xsd:restriction base="dms:Text">
          <xsd:maxLength value="255"/>
        </xsd:restriction>
      </xsd:simpleType>
    </xsd:element>
    <xsd:element name="TaxKeywordTaxHTField" ma:index="8" nillable="true" ma:taxonomy="true" ma:internalName="TaxKeywordTaxHTField" ma:taxonomyFieldName="TaxKeyword" ma:displayName="Enterprise Keywords" ma:fieldId="{23f27201-bee3-471e-b2e7-b64fd8b7ca38}" ma:taxonomyMulti="true" ma:sspId="975c5ac6-a0cc-43ed-b850-4a2ae59237b6"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Taxonomy Catch All Column" ma:hidden="true" ma:list="{4abab14b-d755-459c-8f5c-ac356589ffea}" ma:internalName="TaxCatchAll" ma:showField="CatchAllData"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4abab14b-d755-459c-8f5c-ac356589ffea}" ma:internalName="TaxCatchAllLabel" ma:readOnly="true" ma:showField="CatchAllDataLabel"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_dlc_DocId" ma:index="13" nillable="true" ma:displayName="Document ID Value" ma:description="The value of the document ID assigned to this item." ma:indexed="true" ma:internalName="_dlc_DocId" ma:readOnly="true">
      <xsd:simpleType>
        <xsd:restriction base="dms:Text"/>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31bba59-8fc6-4945-8fc8-9baa593d861f" elementFormDefault="qualified">
    <xsd:import namespace="http://schemas.microsoft.com/office/2006/documentManagement/types"/>
    <xsd:import namespace="http://schemas.microsoft.com/office/infopath/2007/PartnerControls"/>
    <xsd:element name="MediaServiceMetadata" ma:index="26" nillable="true" ma:displayName="MediaServiceMetadata" ma:hidden="true" ma:internalName="MediaServiceMetadata" ma:readOnly="true">
      <xsd:simpleType>
        <xsd:restriction base="dms:Note"/>
      </xsd:simpleType>
    </xsd:element>
    <xsd:element name="MediaServiceFastMetadata" ma:index="27" nillable="true" ma:displayName="MediaServiceFastMetadata" ma:hidden="true" ma:internalName="MediaServiceFastMetadata" ma:readOnly="true">
      <xsd:simpleType>
        <xsd:restriction base="dms:Note"/>
      </xsd:simpleType>
    </xsd:element>
    <xsd:element name="MediaServiceDateTaken" ma:index="28" nillable="true" ma:displayName="MediaServiceDateTaken" ma:hidden="true" ma:internalName="MediaServiceDateTaken" ma:readOnly="true">
      <xsd:simpleType>
        <xsd:restriction base="dms:Text"/>
      </xsd:simpleType>
    </xsd:element>
    <xsd:element name="MediaServiceAutoTags" ma:index="29" nillable="true" ma:displayName="Tags" ma:internalName="MediaServiceAutoTags" ma:readOnly="true">
      <xsd:simpleType>
        <xsd:restriction base="dms:Text"/>
      </xsd:simpleType>
    </xsd:element>
    <xsd:element name="MediaServiceLocation" ma:index="30" nillable="true" ma:displayName="Location" ma:internalName="MediaServiceLocation"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975c5ac6-a0cc-43ed-b850-4a2ae59237b6" ContentTypeId="0x0101" PreviousValue="false"/>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F9E5AD73-271D-4E2E-9BCE-C3F109707738}">
  <ds:schemaRefs>
    <ds:schemaRef ds:uri="http://schemas.microsoft.com/office/2006/metadata/properties"/>
    <ds:schemaRef ds:uri="http://schemas.microsoft.com/office/infopath/2007/PartnerControls"/>
    <ds:schemaRef ds:uri="f38bc97f-71db-45c8-93e4-332747d752e1"/>
    <ds:schemaRef ds:uri="6500fe01-343b-4fb9-a1b0-68ac19d62e01"/>
  </ds:schemaRefs>
</ds:datastoreItem>
</file>

<file path=customXml/itemProps2.xml><?xml version="1.0" encoding="utf-8"?>
<ds:datastoreItem xmlns:ds="http://schemas.openxmlformats.org/officeDocument/2006/customXml" ds:itemID="{75DCB81D-6C44-4197-93D0-99CFD19E60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38bc97f-71db-45c8-93e4-332747d752e1"/>
    <ds:schemaRef ds:uri="6500fe01-343b-4fb9-a1b0-68ac19d62e01"/>
    <ds:schemaRef ds:uri="b31bba59-8fc6-4945-8fc8-9baa593d86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A7D421-B1A4-4491-A0D3-9A79C67B1249}">
  <ds:schemaRefs>
    <ds:schemaRef ds:uri="http://schemas.microsoft.com/sharepoint/v3/contenttype/forms"/>
  </ds:schemaRefs>
</ds:datastoreItem>
</file>

<file path=customXml/itemProps4.xml><?xml version="1.0" encoding="utf-8"?>
<ds:datastoreItem xmlns:ds="http://schemas.openxmlformats.org/officeDocument/2006/customXml" ds:itemID="{87205B21-213E-40A5-B63C-D0C33417F9A0}">
  <ds:schemaRefs>
    <ds:schemaRef ds:uri="Microsoft.SharePoint.Taxonomy.ContentTypeSync"/>
  </ds:schemaRefs>
</ds:datastoreItem>
</file>

<file path=customXml/itemProps5.xml><?xml version="1.0" encoding="utf-8"?>
<ds:datastoreItem xmlns:ds="http://schemas.openxmlformats.org/officeDocument/2006/customXml" ds:itemID="{7F1B8C63-0A97-3141-87FB-1D1BD79EB927}">
  <ds:schemaRefs>
    <ds:schemaRef ds:uri="http://schemas.openxmlformats.org/officeDocument/2006/bibliography"/>
  </ds:schemaRefs>
</ds:datastoreItem>
</file>

<file path=customXml/itemProps6.xml><?xml version="1.0" encoding="utf-8"?>
<ds:datastoreItem xmlns:ds="http://schemas.openxmlformats.org/officeDocument/2006/customXml" ds:itemID="{5EE5FD65-6ED1-44FA-9017-11E73111E1CB}">
  <ds:schemaRefs>
    <ds:schemaRef ds:uri="http://schemas.microsoft.com/sharepoint/events"/>
  </ds:schemaRefs>
</ds:datastoreItem>
</file>

<file path=customXml/itemProps7.xml><?xml version="1.0" encoding="utf-8"?>
<ds:datastoreItem xmlns:ds="http://schemas.openxmlformats.org/officeDocument/2006/customXml" ds:itemID="{11480DD7-E50D-409A-B86B-091B868AB251}">
  <ds:schemaRefs>
    <ds:schemaRef ds:uri="http://schemas.microsoft.com/office/2006/metadata/customXsn"/>
  </ds:schemaRefs>
</ds:datastoreItem>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Submission.dotx</ap:Template>
  <ap:Application>Microsoft Office Word</ap:Application>
  <ap:DocSecurity>4</ap:DocSecurity>
  <ap:ScaleCrop>false</ap:ScaleCrop>
  <ap:Company>Human Rights and Equal Opportunity Commission</ap:Company>
  <ap:SharedDoc>false</ap:SharedDoc>
  <ap:HyperlinksChanged>false</ap:HyperlinksChanged>
  <ap:AppVersion>00.0001</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title>Year</dc:title>
  <dc:subject/>
  <dc:creator>Alice McBurney</dc:creator>
  <keywords/>
  <dc:description/>
  <lastModifiedBy>Natasha Rose</lastModifiedBy>
  <revision>61</revision>
  <lastPrinted>2020-12-03T00:30:00.0000000Z</lastPrinted>
  <dcterms:created xsi:type="dcterms:W3CDTF">2020-08-27T02:22:00.0000000Z</dcterms:created>
  <dcterms:modified xsi:type="dcterms:W3CDTF">2020-12-02T05:55:20.9869932Z</dcterms:modified>
  <category/>
  <contentStatus/>
</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0x01010079047CB159F20E4AA9BE6B021F9A9604</vt:lpwstr>
  </property>
  <property fmtid="{D5CDD505-2E9C-101B-9397-08002B2CF9AE}" pid="3" name="ZOTERO_PREF_2">
    <vt:lpwstr> name="noteType" value="2"/&gt;&lt;/prefs&gt;&lt;/data&gt;</vt:lpwstr>
  </property>
  <property fmtid="{D5CDD505-2E9C-101B-9397-08002B2CF9AE}" pid="4" name="TaxKeyword">
    <vt:lpwstr/>
  </property>
  <property fmtid="{D5CDD505-2E9C-101B-9397-08002B2CF9AE}" pid="5" name="Document Type">
    <vt:lpwstr/>
  </property>
  <property fmtid="{D5CDD505-2E9C-101B-9397-08002B2CF9AE}" pid="6" name="ZOTERO_PREF_1">
    <vt:lpwstr>&lt;data data-version="3" zotero-version="5.0.83"&gt;&lt;session id="jGppgQ5D"/&gt;&lt;style id="http://www.zotero.org/styles/ahrc-australian-guide-to-legal-citation" hasBibliography="1" bibliographyStyleHasBeenSet="1"/&gt;&lt;prefs&gt;&lt;pref name="fieldType" value="Field"/&gt;&lt;pref</vt:lpwstr>
  </property>
  <property fmtid="{D5CDD505-2E9C-101B-9397-08002B2CF9AE}" pid="7" name="_dlc_DocIdItemGuid">
    <vt:lpwstr>5da14202-8cd3-49f1-ad6f-0cc6eec79b36</vt:lpwstr>
  </property>
</Properties>
</file>